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handoutMasterIdLst>
    <p:handoutMasterId r:id="rId53"/>
  </p:handoutMasterIdLst>
  <p:sldIdLst>
    <p:sldId id="256" r:id="rId5"/>
    <p:sldId id="257" r:id="rId6"/>
    <p:sldId id="258" r:id="rId7"/>
    <p:sldId id="261" r:id="rId8"/>
    <p:sldId id="259" r:id="rId9"/>
    <p:sldId id="262" r:id="rId10"/>
    <p:sldId id="260" r:id="rId11"/>
    <p:sldId id="264" r:id="rId12"/>
    <p:sldId id="266" r:id="rId13"/>
    <p:sldId id="268" r:id="rId14"/>
    <p:sldId id="269" r:id="rId15"/>
    <p:sldId id="270" r:id="rId16"/>
    <p:sldId id="271" r:id="rId17"/>
    <p:sldId id="308" r:id="rId18"/>
    <p:sldId id="272" r:id="rId19"/>
    <p:sldId id="273" r:id="rId20"/>
    <p:sldId id="274" r:id="rId21"/>
    <p:sldId id="275" r:id="rId22"/>
    <p:sldId id="292" r:id="rId23"/>
    <p:sldId id="293" r:id="rId24"/>
    <p:sldId id="294" r:id="rId25"/>
    <p:sldId id="296" r:id="rId26"/>
    <p:sldId id="298" r:id="rId27"/>
    <p:sldId id="299" r:id="rId28"/>
    <p:sldId id="277" r:id="rId29"/>
    <p:sldId id="279" r:id="rId30"/>
    <p:sldId id="280" r:id="rId31"/>
    <p:sldId id="281" r:id="rId32"/>
    <p:sldId id="300" r:id="rId33"/>
    <p:sldId id="301" r:id="rId34"/>
    <p:sldId id="302" r:id="rId35"/>
    <p:sldId id="303" r:id="rId36"/>
    <p:sldId id="304" r:id="rId37"/>
    <p:sldId id="305" r:id="rId38"/>
    <p:sldId id="283" r:id="rId39"/>
    <p:sldId id="284" r:id="rId40"/>
    <p:sldId id="285" r:id="rId41"/>
    <p:sldId id="286" r:id="rId42"/>
    <p:sldId id="287" r:id="rId43"/>
    <p:sldId id="288" r:id="rId44"/>
    <p:sldId id="289" r:id="rId45"/>
    <p:sldId id="290" r:id="rId46"/>
    <p:sldId id="291" r:id="rId47"/>
    <p:sldId id="309" r:id="rId48"/>
    <p:sldId id="310" r:id="rId49"/>
    <p:sldId id="306" r:id="rId50"/>
    <p:sldId id="307" r:id="rId5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407"/>
    <a:srgbClr val="EBBA07"/>
    <a:srgbClr val="E7B707"/>
    <a:srgbClr val="EEA616"/>
    <a:srgbClr val="EEA116"/>
    <a:srgbClr val="F18713"/>
    <a:srgbClr val="F7820D"/>
    <a:srgbClr val="EE8216"/>
    <a:srgbClr val="CC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38" autoAdjust="0"/>
  </p:normalViewPr>
  <p:slideViewPr>
    <p:cSldViewPr snapToGrid="0" snapToObjects="1">
      <p:cViewPr varScale="1">
        <p:scale>
          <a:sx n="107" d="100"/>
          <a:sy n="107" d="100"/>
        </p:scale>
        <p:origin x="105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15" d="100"/>
          <a:sy n="115" d="100"/>
        </p:scale>
        <p:origin x="2382" y="-201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localhost\Users\andrewhanson\Dropbox%20(Personal)\Active\SLIDES%20SRE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localhost\Users\andrewhanson\Dropbox%20(Personal)\Active\SLIDES%20SREB.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localhost\Users\andrewhanson\Dropbox%20(Personal)\Active\SLIDES%20SRE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localhost\Users\andrewhanson\Dropbox%20(Personal)\Active\SLIDES%20SRE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55684007707129E-2"/>
          <c:y val="2.929427430093209E-2"/>
          <c:w val="0.96608863198458572"/>
          <c:h val="0.69182717007244932"/>
        </c:manualLayout>
      </c:layout>
      <c:barChart>
        <c:barDir val="col"/>
        <c:grouping val="percentStacked"/>
        <c:varyColors val="0"/>
        <c:ser>
          <c:idx val="0"/>
          <c:order val="0"/>
          <c:tx>
            <c:strRef>
              <c:f>Sheet1!$B$17</c:f>
              <c:strCache>
                <c:ptCount val="1"/>
                <c:pt idx="0">
                  <c:v>High school or less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200" b="1" i="0" u="none" strike="noStrike" kern="1200" baseline="0">
                    <a:solidFill>
                      <a:srgbClr val="0070C0"/>
                    </a:solidFill>
                    <a:latin typeface="Adobe Caslon Pro" charset="0"/>
                    <a:ea typeface="Adobe Caslon Pro" charset="0"/>
                    <a:cs typeface="Adobe Caslon Pro"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Sheet1!$A$18:$A$20</c:f>
              <c:numCache>
                <c:formatCode>General</c:formatCode>
                <c:ptCount val="3"/>
                <c:pt idx="0">
                  <c:v>1973</c:v>
                </c:pt>
                <c:pt idx="1">
                  <c:v>2010</c:v>
                </c:pt>
                <c:pt idx="2">
                  <c:v>2020</c:v>
                </c:pt>
              </c:numCache>
            </c:numRef>
          </c:cat>
          <c:val>
            <c:numRef>
              <c:f>Sheet1!$B$18:$B$20</c:f>
              <c:numCache>
                <c:formatCode>0%</c:formatCode>
                <c:ptCount val="3"/>
                <c:pt idx="0">
                  <c:v>0.72</c:v>
                </c:pt>
                <c:pt idx="1">
                  <c:v>0.41</c:v>
                </c:pt>
                <c:pt idx="2">
                  <c:v>0.35</c:v>
                </c:pt>
              </c:numCache>
            </c:numRef>
          </c:val>
          <c:extLst>
            <c:ext xmlns:c16="http://schemas.microsoft.com/office/drawing/2014/chart" uri="{C3380CC4-5D6E-409C-BE32-E72D297353CC}">
              <c16:uniqueId val="{00000000-4E85-401F-B5EB-55FC9EDADDDD}"/>
            </c:ext>
          </c:extLst>
        </c:ser>
        <c:ser>
          <c:idx val="1"/>
          <c:order val="1"/>
          <c:tx>
            <c:strRef>
              <c:f>Sheet1!$C$17</c:f>
              <c:strCache>
                <c:ptCount val="1"/>
                <c:pt idx="0">
                  <c:v>At least some postsecondary education/training</c:v>
                </c:pt>
              </c:strCache>
            </c:strRef>
          </c:tx>
          <c:spPr>
            <a:solidFill>
              <a:srgbClr val="0099FF"/>
            </a:solidFill>
            <a:ln>
              <a:noFill/>
            </a:ln>
            <a:effectLst/>
          </c:spPr>
          <c:invertIfNegative val="0"/>
          <c:dLbls>
            <c:spPr>
              <a:noFill/>
              <a:ln>
                <a:noFill/>
              </a:ln>
              <a:effectLst/>
            </c:spPr>
            <c:txPr>
              <a:bodyPr rot="0" spcFirstLastPara="1" vertOverflow="ellipsis" vert="horz" wrap="square" anchor="ctr" anchorCtr="1"/>
              <a:lstStyle/>
              <a:p>
                <a:pPr>
                  <a:defRPr sz="2200" b="1" i="0" u="none" strike="noStrike" kern="1200" baseline="0">
                    <a:solidFill>
                      <a:schemeClr val="bg2"/>
                    </a:solidFill>
                    <a:latin typeface="Adobe Caslon Pro" charset="0"/>
                    <a:ea typeface="Adobe Caslon Pro" charset="0"/>
                    <a:cs typeface="Adobe Caslon Pro"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Sheet1!$A$18:$A$20</c:f>
              <c:numCache>
                <c:formatCode>General</c:formatCode>
                <c:ptCount val="3"/>
                <c:pt idx="0">
                  <c:v>1973</c:v>
                </c:pt>
                <c:pt idx="1">
                  <c:v>2010</c:v>
                </c:pt>
                <c:pt idx="2">
                  <c:v>2020</c:v>
                </c:pt>
              </c:numCache>
            </c:numRef>
          </c:cat>
          <c:val>
            <c:numRef>
              <c:f>Sheet1!$C$18:$C$20</c:f>
              <c:numCache>
                <c:formatCode>0%</c:formatCode>
                <c:ptCount val="3"/>
                <c:pt idx="0">
                  <c:v>0.28000000000000003</c:v>
                </c:pt>
                <c:pt idx="1">
                  <c:v>0.59</c:v>
                </c:pt>
                <c:pt idx="2">
                  <c:v>0.65</c:v>
                </c:pt>
              </c:numCache>
            </c:numRef>
          </c:val>
          <c:extLst>
            <c:ext xmlns:c16="http://schemas.microsoft.com/office/drawing/2014/chart" uri="{C3380CC4-5D6E-409C-BE32-E72D297353CC}">
              <c16:uniqueId val="{00000001-4E85-401F-B5EB-55FC9EDADDDD}"/>
            </c:ext>
          </c:extLst>
        </c:ser>
        <c:dLbls>
          <c:dLblPos val="ctr"/>
          <c:showLegendKey val="0"/>
          <c:showVal val="1"/>
          <c:showCatName val="0"/>
          <c:showSerName val="0"/>
          <c:showPercent val="0"/>
          <c:showBubbleSize val="0"/>
        </c:dLbls>
        <c:gapWidth val="150"/>
        <c:overlap val="100"/>
        <c:axId val="2098640336"/>
        <c:axId val="1987129824"/>
      </c:barChart>
      <c:catAx>
        <c:axId val="209864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rgbClr val="0070C0"/>
                </a:solidFill>
                <a:latin typeface="Adobe Caslon Pro" charset="0"/>
                <a:ea typeface="Adobe Caslon Pro" charset="0"/>
                <a:cs typeface="Adobe Caslon Pro" charset="0"/>
              </a:defRPr>
            </a:pPr>
            <a:endParaRPr lang="en-US"/>
          </a:p>
        </c:txPr>
        <c:crossAx val="1987129824"/>
        <c:crosses val="autoZero"/>
        <c:auto val="1"/>
        <c:lblAlgn val="ctr"/>
        <c:lblOffset val="100"/>
        <c:noMultiLvlLbl val="0"/>
      </c:catAx>
      <c:valAx>
        <c:axId val="1987129824"/>
        <c:scaling>
          <c:orientation val="minMax"/>
        </c:scaling>
        <c:delete val="1"/>
        <c:axPos val="l"/>
        <c:numFmt formatCode="0%" sourceLinked="1"/>
        <c:majorTickMark val="none"/>
        <c:minorTickMark val="none"/>
        <c:tickLblPos val="nextTo"/>
        <c:crossAx val="209864033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rgbClr val="002060"/>
                </a:solidFill>
                <a:latin typeface="Adobe Caslon Pro" charset="0"/>
                <a:ea typeface="Adobe Caslon Pro" charset="0"/>
                <a:cs typeface="Adobe Caslon Pro" charset="0"/>
              </a:defRPr>
            </a:pPr>
            <a:endParaRPr lang="en-US"/>
          </a:p>
        </c:txPr>
      </c:legendEntry>
      <c:legendEntry>
        <c:idx val="1"/>
        <c:txPr>
          <a:bodyPr rot="0" spcFirstLastPara="1" vertOverflow="ellipsis" vert="horz" wrap="square" anchor="ctr" anchorCtr="1"/>
          <a:lstStyle/>
          <a:p>
            <a:pPr>
              <a:defRPr sz="1800" b="0" i="0" u="none" strike="noStrike" kern="1200" baseline="0">
                <a:solidFill>
                  <a:srgbClr val="002060"/>
                </a:solidFill>
                <a:latin typeface="Adobe Caslon Pro" charset="0"/>
                <a:ea typeface="Adobe Caslon Pro" charset="0"/>
                <a:cs typeface="Adobe Caslon Pro" charset="0"/>
              </a:defRPr>
            </a:pPr>
            <a:endParaRPr lang="en-US"/>
          </a:p>
        </c:txPr>
      </c:legendEntry>
      <c:layout>
        <c:manualLayout>
          <c:xMode val="edge"/>
          <c:yMode val="edge"/>
          <c:x val="8.9613272025207372E-2"/>
          <c:y val="0.88879687975088328"/>
          <c:w val="0.91038672797479259"/>
          <c:h val="9.3607683194061458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Adobe Caslon Pro" charset="0"/>
              <a:ea typeface="Adobe Caslon Pro" charset="0"/>
              <a:cs typeface="Adobe Caslon Pro" charset="0"/>
            </a:defRPr>
          </a:pPr>
          <a:endParaRPr lang="en-US"/>
        </a:p>
      </c:txPr>
    </c:legend>
    <c:plotVisOnly val="1"/>
    <c:dispBlanksAs val="gap"/>
    <c:showDLblsOverMax val="0"/>
  </c:chart>
  <c:spPr>
    <a:noFill/>
    <a:ln>
      <a:noFill/>
    </a:ln>
    <a:effectLst/>
  </c:spPr>
  <c:txPr>
    <a:bodyPr/>
    <a:lstStyle/>
    <a:p>
      <a:pPr>
        <a:defRPr sz="2400">
          <a:latin typeface="Adobe Caslon Pro" charset="0"/>
          <a:ea typeface="Adobe Caslon Pro" charset="0"/>
          <a:cs typeface="Adobe Caslon Pro"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Adobe Caslon Pro" charset="0"/>
                <a:ea typeface="Adobe Caslon Pro" charset="0"/>
                <a:cs typeface="Adobe Caslon Pro" charset="0"/>
              </a:defRPr>
            </a:pPr>
            <a:r>
              <a:rPr lang="en-US" dirty="0">
                <a:solidFill>
                  <a:srgbClr val="0070C0"/>
                </a:solidFill>
              </a:rPr>
              <a:t>Labor force participation</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Adobe Caslon Pro" charset="0"/>
              <a:ea typeface="Adobe Caslon Pro" charset="0"/>
              <a:cs typeface="Adobe Caslon Pro" charset="0"/>
            </a:defRPr>
          </a:pPr>
          <a:endParaRPr lang="en-US"/>
        </a:p>
      </c:txPr>
    </c:title>
    <c:autoTitleDeleted val="0"/>
    <c:plotArea>
      <c:layout/>
      <c:barChart>
        <c:barDir val="col"/>
        <c:grouping val="clustered"/>
        <c:varyColors val="0"/>
        <c:ser>
          <c:idx val="0"/>
          <c:order val="0"/>
          <c:tx>
            <c:strRef>
              <c:f>Sheet1!$A$28</c:f>
              <c:strCache>
                <c:ptCount val="1"/>
                <c:pt idx="0">
                  <c:v>Labor force participation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rgbClr val="002060"/>
                    </a:solidFill>
                    <a:latin typeface="Adobe Caslon Pro" charset="0"/>
                    <a:ea typeface="Adobe Caslon Pro" charset="0"/>
                    <a:cs typeface="Adobe Caslon Pro"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Sheet1!$B$27:$C$27</c:f>
              <c:numCache>
                <c:formatCode>General</c:formatCode>
                <c:ptCount val="2"/>
                <c:pt idx="0">
                  <c:v>1980</c:v>
                </c:pt>
                <c:pt idx="1">
                  <c:v>2015</c:v>
                </c:pt>
              </c:numCache>
            </c:numRef>
          </c:cat>
          <c:val>
            <c:numRef>
              <c:f>Sheet1!$B$28:$C$28</c:f>
              <c:numCache>
                <c:formatCode>0%</c:formatCode>
                <c:ptCount val="2"/>
                <c:pt idx="0">
                  <c:v>0.8</c:v>
                </c:pt>
                <c:pt idx="1">
                  <c:v>0.65</c:v>
                </c:pt>
              </c:numCache>
            </c:numRef>
          </c:val>
          <c:extLst>
            <c:ext xmlns:c16="http://schemas.microsoft.com/office/drawing/2014/chart" uri="{C3380CC4-5D6E-409C-BE32-E72D297353CC}">
              <c16:uniqueId val="{00000000-E3C7-4011-B18C-4BDE1162F046}"/>
            </c:ext>
          </c:extLst>
        </c:ser>
        <c:dLbls>
          <c:dLblPos val="outEnd"/>
          <c:showLegendKey val="0"/>
          <c:showVal val="1"/>
          <c:showCatName val="0"/>
          <c:showSerName val="0"/>
          <c:showPercent val="0"/>
          <c:showBubbleSize val="0"/>
        </c:dLbls>
        <c:gapWidth val="219"/>
        <c:overlap val="-27"/>
        <c:axId val="-2134709296"/>
        <c:axId val="-2134245888"/>
      </c:barChart>
      <c:catAx>
        <c:axId val="-213470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rgbClr val="002060"/>
                </a:solidFill>
                <a:latin typeface="Adobe Caslon Pro" charset="0"/>
                <a:ea typeface="Adobe Caslon Pro" charset="0"/>
                <a:cs typeface="Adobe Caslon Pro" charset="0"/>
              </a:defRPr>
            </a:pPr>
            <a:endParaRPr lang="en-US"/>
          </a:p>
        </c:txPr>
        <c:crossAx val="-2134245888"/>
        <c:crosses val="autoZero"/>
        <c:auto val="1"/>
        <c:lblAlgn val="ctr"/>
        <c:lblOffset val="100"/>
        <c:noMultiLvlLbl val="0"/>
      </c:catAx>
      <c:valAx>
        <c:axId val="-2134245888"/>
        <c:scaling>
          <c:orientation val="minMax"/>
        </c:scaling>
        <c:delete val="1"/>
        <c:axPos val="l"/>
        <c:numFmt formatCode="0%" sourceLinked="1"/>
        <c:majorTickMark val="none"/>
        <c:minorTickMark val="none"/>
        <c:tickLblPos val="nextTo"/>
        <c:crossAx val="-2134709296"/>
        <c:crosses val="autoZero"/>
        <c:crossBetween val="between"/>
      </c:valAx>
      <c:spPr>
        <a:noFill/>
        <a:ln>
          <a:noFill/>
        </a:ln>
        <a:effectLst/>
      </c:spPr>
    </c:plotArea>
    <c:plotVisOnly val="1"/>
    <c:dispBlanksAs val="gap"/>
    <c:showDLblsOverMax val="0"/>
  </c:chart>
  <c:spPr>
    <a:noFill/>
    <a:ln>
      <a:solidFill>
        <a:schemeClr val="accent1">
          <a:lumMod val="75000"/>
        </a:schemeClr>
      </a:solidFill>
    </a:ln>
    <a:effectLst/>
  </c:spPr>
  <c:txPr>
    <a:bodyPr/>
    <a:lstStyle/>
    <a:p>
      <a:pPr>
        <a:defRPr sz="2400">
          <a:solidFill>
            <a:schemeClr val="tx1"/>
          </a:solidFill>
          <a:latin typeface="Adobe Caslon Pro" charset="0"/>
          <a:ea typeface="Adobe Caslon Pro" charset="0"/>
          <a:cs typeface="Adobe Caslon Pro"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rgbClr val="0070C0"/>
                </a:solidFill>
                <a:latin typeface="Adobe Caslon Pro" charset="0"/>
                <a:ea typeface="Adobe Caslon Pro" charset="0"/>
                <a:cs typeface="Adobe Caslon Pro" charset="0"/>
              </a:defRPr>
            </a:pPr>
            <a:r>
              <a:rPr lang="en-US">
                <a:solidFill>
                  <a:srgbClr val="0070C0"/>
                </a:solidFill>
              </a:rPr>
              <a:t>Median annual wages </a:t>
            </a:r>
          </a:p>
        </c:rich>
      </c:tx>
      <c:layout>
        <c:manualLayout>
          <c:xMode val="edge"/>
          <c:yMode val="edge"/>
          <c:x val="0.21801094438666863"/>
          <c:y val="1.7522152374005024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rgbClr val="0070C0"/>
              </a:solidFill>
              <a:latin typeface="Adobe Caslon Pro" charset="0"/>
              <a:ea typeface="Adobe Caslon Pro" charset="0"/>
              <a:cs typeface="Adobe Caslon Pro" charset="0"/>
            </a:defRPr>
          </a:pPr>
          <a:endParaRPr lang="en-US"/>
        </a:p>
      </c:txPr>
    </c:title>
    <c:autoTitleDeleted val="0"/>
    <c:plotArea>
      <c:layout>
        <c:manualLayout>
          <c:layoutTarget val="inner"/>
          <c:xMode val="edge"/>
          <c:yMode val="edge"/>
          <c:x val="0"/>
          <c:y val="0.296150559632821"/>
          <c:w val="1"/>
          <c:h val="0.57041322491364299"/>
        </c:manualLayout>
      </c:layout>
      <c:barChart>
        <c:barDir val="col"/>
        <c:grouping val="clustered"/>
        <c:varyColors val="0"/>
        <c:ser>
          <c:idx val="0"/>
          <c:order val="0"/>
          <c:tx>
            <c:strRef>
              <c:f>Sheet1!$A$30</c:f>
              <c:strCache>
                <c:ptCount val="1"/>
                <c:pt idx="0">
                  <c:v>Median annual wages</c:v>
                </c:pt>
              </c:strCache>
            </c:strRef>
          </c:tx>
          <c:spPr>
            <a:solidFill>
              <a:schemeClr val="accent1"/>
            </a:solidFill>
            <a:ln>
              <a:noFill/>
            </a:ln>
            <a:effectLst/>
          </c:spPr>
          <c:invertIfNegative val="0"/>
          <c:dLbls>
            <c:dLbl>
              <c:idx val="0"/>
              <c:layout>
                <c:manualLayout>
                  <c:x val="-9.433962264150943E-3"/>
                  <c:y val="1.634877384196185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1226415094339623"/>
                      <c:h val="0.14051771117166212"/>
                    </c:manualLayout>
                  </c15:layout>
                </c:ext>
                <c:ext xmlns:c16="http://schemas.microsoft.com/office/drawing/2014/chart" uri="{C3380CC4-5D6E-409C-BE32-E72D297353CC}">
                  <c16:uniqueId val="{00000001-1AA3-42F1-8E0D-01DA6FB7B51D}"/>
                </c:ext>
              </c:extLst>
            </c:dLbl>
            <c:dLbl>
              <c:idx val="1"/>
              <c:layout>
                <c:manualLayout>
                  <c:x val="-9.433962264150943E-3"/>
                  <c:y val="2.1798365122615803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3742138364779874"/>
                      <c:h val="0.14051771117166212"/>
                    </c:manualLayout>
                  </c15:layout>
                </c:ext>
                <c:ext xmlns:c16="http://schemas.microsoft.com/office/drawing/2014/chart" uri="{C3380CC4-5D6E-409C-BE32-E72D297353CC}">
                  <c16:uniqueId val="{00000002-1AA3-42F1-8E0D-01DA6FB7B51D}"/>
                </c:ext>
              </c:extLst>
            </c:dLbl>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Adobe Caslon Pro" charset="0"/>
                    <a:ea typeface="Adobe Caslon Pro" charset="0"/>
                    <a:cs typeface="Adobe Caslon Pro"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Sheet1!$B$29:$C$29</c:f>
              <c:numCache>
                <c:formatCode>General</c:formatCode>
                <c:ptCount val="2"/>
                <c:pt idx="0">
                  <c:v>1980</c:v>
                </c:pt>
                <c:pt idx="1">
                  <c:v>2015</c:v>
                </c:pt>
              </c:numCache>
            </c:numRef>
          </c:cat>
          <c:val>
            <c:numRef>
              <c:f>Sheet1!$B$30:$C$30</c:f>
              <c:numCache>
                <c:formatCode>"$"#,##0</c:formatCode>
                <c:ptCount val="2"/>
                <c:pt idx="0">
                  <c:v>34000</c:v>
                </c:pt>
                <c:pt idx="1">
                  <c:v>25000</c:v>
                </c:pt>
              </c:numCache>
            </c:numRef>
          </c:val>
          <c:extLst>
            <c:ext xmlns:c16="http://schemas.microsoft.com/office/drawing/2014/chart" uri="{C3380CC4-5D6E-409C-BE32-E72D297353CC}">
              <c16:uniqueId val="{00000000-1AA3-42F1-8E0D-01DA6FB7B51D}"/>
            </c:ext>
          </c:extLst>
        </c:ser>
        <c:dLbls>
          <c:dLblPos val="outEnd"/>
          <c:showLegendKey val="0"/>
          <c:showVal val="1"/>
          <c:showCatName val="0"/>
          <c:showSerName val="0"/>
          <c:showPercent val="0"/>
          <c:showBubbleSize val="0"/>
        </c:dLbls>
        <c:gapWidth val="219"/>
        <c:overlap val="-27"/>
        <c:axId val="-2137450320"/>
        <c:axId val="-2137448272"/>
      </c:barChart>
      <c:catAx>
        <c:axId val="-213745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rgbClr val="002060"/>
                </a:solidFill>
                <a:latin typeface="Adobe Caslon Pro" charset="0"/>
                <a:ea typeface="Adobe Caslon Pro" charset="0"/>
                <a:cs typeface="Adobe Caslon Pro" charset="0"/>
              </a:defRPr>
            </a:pPr>
            <a:endParaRPr lang="en-US"/>
          </a:p>
        </c:txPr>
        <c:crossAx val="-2137448272"/>
        <c:crosses val="autoZero"/>
        <c:auto val="1"/>
        <c:lblAlgn val="ctr"/>
        <c:lblOffset val="100"/>
        <c:noMultiLvlLbl val="0"/>
      </c:catAx>
      <c:valAx>
        <c:axId val="-2137448272"/>
        <c:scaling>
          <c:orientation val="minMax"/>
        </c:scaling>
        <c:delete val="1"/>
        <c:axPos val="l"/>
        <c:numFmt formatCode="&quot;$&quot;#,##0" sourceLinked="1"/>
        <c:majorTickMark val="none"/>
        <c:minorTickMark val="none"/>
        <c:tickLblPos val="nextTo"/>
        <c:crossAx val="-2137450320"/>
        <c:crosses val="autoZero"/>
        <c:crossBetween val="between"/>
      </c:valAx>
      <c:spPr>
        <a:noFill/>
        <a:ln>
          <a:noFill/>
        </a:ln>
        <a:effectLst/>
      </c:spPr>
    </c:plotArea>
    <c:plotVisOnly val="1"/>
    <c:dispBlanksAs val="gap"/>
    <c:showDLblsOverMax val="0"/>
  </c:chart>
  <c:spPr>
    <a:noFill/>
    <a:ln>
      <a:solidFill>
        <a:schemeClr val="accent1">
          <a:lumMod val="75000"/>
        </a:schemeClr>
      </a:solidFill>
    </a:ln>
    <a:effectLst/>
  </c:spPr>
  <c:txPr>
    <a:bodyPr/>
    <a:lstStyle/>
    <a:p>
      <a:pPr>
        <a:defRPr sz="2400">
          <a:solidFill>
            <a:schemeClr val="tx1"/>
          </a:solidFill>
          <a:latin typeface="Adobe Caslon Pro" charset="0"/>
          <a:ea typeface="Adobe Caslon Pro" charset="0"/>
          <a:cs typeface="Adobe Caslon Pro"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44444444444445E-2"/>
          <c:y val="1.767258016688561E-2"/>
          <c:w val="0.96944444444444444"/>
          <c:h val="0.6831776269906088"/>
        </c:manualLayout>
      </c:layout>
      <c:barChart>
        <c:barDir val="col"/>
        <c:grouping val="clustered"/>
        <c:varyColors val="0"/>
        <c:ser>
          <c:idx val="0"/>
          <c:order val="0"/>
          <c:tx>
            <c:strRef>
              <c:f>Sheet1!$A$35</c:f>
              <c:strCache>
                <c:ptCount val="1"/>
                <c:pt idx="0">
                  <c:v>Men, 25-29</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Adobe Caslon Pro" charset="0"/>
                    <a:ea typeface="Adobe Caslon Pro" charset="0"/>
                    <a:cs typeface="Adobe Caslon Pro"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Sheet1!$B$34:$D$34</c:f>
              <c:numCache>
                <c:formatCode>General</c:formatCode>
                <c:ptCount val="3"/>
                <c:pt idx="0">
                  <c:v>1980</c:v>
                </c:pt>
                <c:pt idx="1">
                  <c:v>1995</c:v>
                </c:pt>
                <c:pt idx="2">
                  <c:v>2010</c:v>
                </c:pt>
              </c:numCache>
            </c:numRef>
          </c:cat>
          <c:val>
            <c:numRef>
              <c:f>Sheet1!$B$35:$D$35</c:f>
              <c:numCache>
                <c:formatCode>0%</c:formatCode>
                <c:ptCount val="3"/>
                <c:pt idx="0">
                  <c:v>0.48</c:v>
                </c:pt>
                <c:pt idx="1">
                  <c:v>0.53</c:v>
                </c:pt>
                <c:pt idx="2">
                  <c:v>0.56000000000000005</c:v>
                </c:pt>
              </c:numCache>
            </c:numRef>
          </c:val>
          <c:extLst>
            <c:ext xmlns:c16="http://schemas.microsoft.com/office/drawing/2014/chart" uri="{C3380CC4-5D6E-409C-BE32-E72D297353CC}">
              <c16:uniqueId val="{00000000-30BD-4F34-A5BA-6BA517185BA6}"/>
            </c:ext>
          </c:extLst>
        </c:ser>
        <c:ser>
          <c:idx val="1"/>
          <c:order val="1"/>
          <c:tx>
            <c:strRef>
              <c:f>Sheet1!$A$36</c:f>
              <c:strCache>
                <c:ptCount val="1"/>
                <c:pt idx="0">
                  <c:v>Women, 25-29</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Adobe Caslon Pro" charset="0"/>
                    <a:ea typeface="Adobe Caslon Pro" charset="0"/>
                    <a:cs typeface="Adobe Caslon Pro"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Sheet1!$B$34:$D$34</c:f>
              <c:numCache>
                <c:formatCode>General</c:formatCode>
                <c:ptCount val="3"/>
                <c:pt idx="0">
                  <c:v>1980</c:v>
                </c:pt>
                <c:pt idx="1">
                  <c:v>1995</c:v>
                </c:pt>
                <c:pt idx="2">
                  <c:v>2010</c:v>
                </c:pt>
              </c:numCache>
            </c:numRef>
          </c:cat>
          <c:val>
            <c:numRef>
              <c:f>Sheet1!$B$36:$D$36</c:f>
              <c:numCache>
                <c:formatCode>0%</c:formatCode>
                <c:ptCount val="3"/>
                <c:pt idx="0">
                  <c:v>0.42</c:v>
                </c:pt>
                <c:pt idx="1">
                  <c:v>0.56000000000000005</c:v>
                </c:pt>
                <c:pt idx="2">
                  <c:v>0.67</c:v>
                </c:pt>
              </c:numCache>
            </c:numRef>
          </c:val>
          <c:extLst>
            <c:ext xmlns:c16="http://schemas.microsoft.com/office/drawing/2014/chart" uri="{C3380CC4-5D6E-409C-BE32-E72D297353CC}">
              <c16:uniqueId val="{00000001-30BD-4F34-A5BA-6BA517185BA6}"/>
            </c:ext>
          </c:extLst>
        </c:ser>
        <c:dLbls>
          <c:dLblPos val="outEnd"/>
          <c:showLegendKey val="0"/>
          <c:showVal val="1"/>
          <c:showCatName val="0"/>
          <c:showSerName val="0"/>
          <c:showPercent val="0"/>
          <c:showBubbleSize val="0"/>
        </c:dLbls>
        <c:gapWidth val="219"/>
        <c:overlap val="-27"/>
        <c:axId val="-2138577072"/>
        <c:axId val="2103288080"/>
      </c:barChart>
      <c:catAx>
        <c:axId val="-213857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rgbClr val="0070C0"/>
                </a:solidFill>
                <a:latin typeface="Adobe Caslon Pro" charset="0"/>
                <a:ea typeface="Adobe Caslon Pro" charset="0"/>
                <a:cs typeface="Adobe Caslon Pro" charset="0"/>
              </a:defRPr>
            </a:pPr>
            <a:endParaRPr lang="en-US"/>
          </a:p>
        </c:txPr>
        <c:crossAx val="2103288080"/>
        <c:crosses val="autoZero"/>
        <c:auto val="1"/>
        <c:lblAlgn val="ctr"/>
        <c:lblOffset val="100"/>
        <c:noMultiLvlLbl val="0"/>
      </c:catAx>
      <c:valAx>
        <c:axId val="2103288080"/>
        <c:scaling>
          <c:orientation val="minMax"/>
        </c:scaling>
        <c:delete val="1"/>
        <c:axPos val="l"/>
        <c:numFmt formatCode="0%" sourceLinked="0"/>
        <c:majorTickMark val="none"/>
        <c:minorTickMark val="none"/>
        <c:tickLblPos val="nextTo"/>
        <c:crossAx val="-2138577072"/>
        <c:crosses val="autoZero"/>
        <c:crossBetween val="between"/>
      </c:valAx>
      <c:spPr>
        <a:noFill/>
        <a:ln>
          <a:noFill/>
        </a:ln>
        <a:effectLst/>
      </c:spPr>
    </c:plotArea>
    <c:legend>
      <c:legendPos val="b"/>
      <c:layout>
        <c:manualLayout>
          <c:xMode val="edge"/>
          <c:yMode val="edge"/>
          <c:x val="0.16899431321084865"/>
          <c:y val="0.8885018893492389"/>
          <c:w val="0.63423359580052496"/>
          <c:h val="7.9939931781322526E-2"/>
        </c:manualLayout>
      </c:layout>
      <c:overlay val="0"/>
      <c:spPr>
        <a:noFill/>
        <a:ln>
          <a:noFill/>
        </a:ln>
        <a:effectLst/>
      </c:spPr>
      <c:txPr>
        <a:bodyPr rot="0" spcFirstLastPara="1" vertOverflow="ellipsis" vert="horz" wrap="square" anchor="ctr" anchorCtr="1"/>
        <a:lstStyle/>
        <a:p>
          <a:pPr>
            <a:defRPr sz="2200" b="0" i="0" u="none" strike="noStrike" kern="1200" baseline="0">
              <a:solidFill>
                <a:srgbClr val="0070C0"/>
              </a:solidFill>
              <a:latin typeface="+mn-lt"/>
              <a:ea typeface="Adobe Caslon Pro" charset="0"/>
              <a:cs typeface="Adobe Caslon Pro" charset="0"/>
            </a:defRPr>
          </a:pPr>
          <a:endParaRPr lang="en-US"/>
        </a:p>
      </c:txPr>
    </c:legend>
    <c:plotVisOnly val="1"/>
    <c:dispBlanksAs val="gap"/>
    <c:showDLblsOverMax val="0"/>
  </c:chart>
  <c:spPr>
    <a:noFill/>
    <a:ln>
      <a:noFill/>
    </a:ln>
    <a:effectLst/>
  </c:spPr>
  <c:txPr>
    <a:bodyPr/>
    <a:lstStyle/>
    <a:p>
      <a:pPr>
        <a:defRPr sz="2800">
          <a:solidFill>
            <a:srgbClr val="0070C0"/>
          </a:solidFill>
          <a:latin typeface="Adobe Caslon Pro" charset="0"/>
          <a:ea typeface="Adobe Caslon Pro" charset="0"/>
          <a:cs typeface="Adobe Caslon Pro"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2060"/>
                </a:solidFill>
                <a:latin typeface="+mn-lt"/>
                <a:ea typeface="+mn-ea"/>
                <a:cs typeface="+mn-cs"/>
              </a:defRPr>
            </a:pPr>
            <a:r>
              <a:rPr lang="en-US"/>
              <a:t>Rankin County ACT Reading Scores</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2060"/>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Brandon High School</c:v>
                </c:pt>
              </c:strCache>
            </c:strRef>
          </c:tx>
          <c:spPr>
            <a:ln w="28575" cap="rnd">
              <a:solidFill>
                <a:schemeClr val="accent1"/>
              </a:solidFill>
              <a:round/>
            </a:ln>
            <a:effectLst/>
          </c:spPr>
          <c:marker>
            <c:symbol val="none"/>
          </c:marker>
          <c:cat>
            <c:strRef>
              <c:f>Sheet1!$A$2:$A$3</c:f>
              <c:strCache>
                <c:ptCount val="2"/>
                <c:pt idx="0">
                  <c:v>2015 Average ACT Reading Scale Score</c:v>
                </c:pt>
                <c:pt idx="1">
                  <c:v>2016 Average ACT Reading Scale Score</c:v>
                </c:pt>
              </c:strCache>
            </c:strRef>
          </c:cat>
          <c:val>
            <c:numRef>
              <c:f>Sheet1!$B$2:$B$3</c:f>
              <c:numCache>
                <c:formatCode>General</c:formatCode>
                <c:ptCount val="2"/>
                <c:pt idx="0">
                  <c:v>20.2</c:v>
                </c:pt>
                <c:pt idx="1">
                  <c:v>21.8</c:v>
                </c:pt>
              </c:numCache>
            </c:numRef>
          </c:val>
          <c:smooth val="0"/>
          <c:extLst>
            <c:ext xmlns:c16="http://schemas.microsoft.com/office/drawing/2014/chart" uri="{C3380CC4-5D6E-409C-BE32-E72D297353CC}">
              <c16:uniqueId val="{00000000-8636-4BDD-9E3C-B234996C1F4A}"/>
            </c:ext>
          </c:extLst>
        </c:ser>
        <c:ser>
          <c:idx val="1"/>
          <c:order val="1"/>
          <c:tx>
            <c:strRef>
              <c:f>Sheet1!$C$1</c:f>
              <c:strCache>
                <c:ptCount val="1"/>
                <c:pt idx="0">
                  <c:v>Florence High School</c:v>
                </c:pt>
              </c:strCache>
            </c:strRef>
          </c:tx>
          <c:spPr>
            <a:ln w="28575" cap="rnd">
              <a:solidFill>
                <a:schemeClr val="accent2"/>
              </a:solidFill>
              <a:round/>
            </a:ln>
            <a:effectLst/>
          </c:spPr>
          <c:marker>
            <c:symbol val="none"/>
          </c:marker>
          <c:cat>
            <c:strRef>
              <c:f>Sheet1!$A$2:$A$3</c:f>
              <c:strCache>
                <c:ptCount val="2"/>
                <c:pt idx="0">
                  <c:v>2015 Average ACT Reading Scale Score</c:v>
                </c:pt>
                <c:pt idx="1">
                  <c:v>2016 Average ACT Reading Scale Score</c:v>
                </c:pt>
              </c:strCache>
            </c:strRef>
          </c:cat>
          <c:val>
            <c:numRef>
              <c:f>Sheet1!$C$2:$C$3</c:f>
              <c:numCache>
                <c:formatCode>General</c:formatCode>
                <c:ptCount val="2"/>
                <c:pt idx="0">
                  <c:v>20.2</c:v>
                </c:pt>
                <c:pt idx="1">
                  <c:v>21.1</c:v>
                </c:pt>
              </c:numCache>
            </c:numRef>
          </c:val>
          <c:smooth val="0"/>
          <c:extLst>
            <c:ext xmlns:c16="http://schemas.microsoft.com/office/drawing/2014/chart" uri="{C3380CC4-5D6E-409C-BE32-E72D297353CC}">
              <c16:uniqueId val="{00000001-8636-4BDD-9E3C-B234996C1F4A}"/>
            </c:ext>
          </c:extLst>
        </c:ser>
        <c:ser>
          <c:idx val="2"/>
          <c:order val="2"/>
          <c:tx>
            <c:strRef>
              <c:f>Sheet1!$D$1</c:f>
              <c:strCache>
                <c:ptCount val="1"/>
                <c:pt idx="0">
                  <c:v>McLaurin High School</c:v>
                </c:pt>
              </c:strCache>
            </c:strRef>
          </c:tx>
          <c:spPr>
            <a:ln w="28575" cap="rnd">
              <a:solidFill>
                <a:schemeClr val="accent3"/>
              </a:solidFill>
              <a:round/>
            </a:ln>
            <a:effectLst/>
          </c:spPr>
          <c:marker>
            <c:symbol val="none"/>
          </c:marker>
          <c:cat>
            <c:strRef>
              <c:f>Sheet1!$A$2:$A$3</c:f>
              <c:strCache>
                <c:ptCount val="2"/>
                <c:pt idx="0">
                  <c:v>2015 Average ACT Reading Scale Score</c:v>
                </c:pt>
                <c:pt idx="1">
                  <c:v>2016 Average ACT Reading Scale Score</c:v>
                </c:pt>
              </c:strCache>
            </c:strRef>
          </c:cat>
          <c:val>
            <c:numRef>
              <c:f>Sheet1!$D$2:$D$3</c:f>
              <c:numCache>
                <c:formatCode>General</c:formatCode>
                <c:ptCount val="2"/>
                <c:pt idx="0">
                  <c:v>18.399999999999999</c:v>
                </c:pt>
                <c:pt idx="1">
                  <c:v>19.5</c:v>
                </c:pt>
              </c:numCache>
            </c:numRef>
          </c:val>
          <c:smooth val="0"/>
          <c:extLst>
            <c:ext xmlns:c16="http://schemas.microsoft.com/office/drawing/2014/chart" uri="{C3380CC4-5D6E-409C-BE32-E72D297353CC}">
              <c16:uniqueId val="{00000002-8636-4BDD-9E3C-B234996C1F4A}"/>
            </c:ext>
          </c:extLst>
        </c:ser>
        <c:ser>
          <c:idx val="3"/>
          <c:order val="3"/>
          <c:tx>
            <c:strRef>
              <c:f>Sheet1!$E$1</c:f>
              <c:strCache>
                <c:ptCount val="1"/>
                <c:pt idx="0">
                  <c:v>Northwest High School</c:v>
                </c:pt>
              </c:strCache>
            </c:strRef>
          </c:tx>
          <c:spPr>
            <a:ln w="28575" cap="rnd">
              <a:solidFill>
                <a:schemeClr val="accent4"/>
              </a:solidFill>
              <a:round/>
            </a:ln>
            <a:effectLst/>
          </c:spPr>
          <c:marker>
            <c:symbol val="none"/>
          </c:marker>
          <c:cat>
            <c:strRef>
              <c:f>Sheet1!$A$2:$A$3</c:f>
              <c:strCache>
                <c:ptCount val="2"/>
                <c:pt idx="0">
                  <c:v>2015 Average ACT Reading Scale Score</c:v>
                </c:pt>
                <c:pt idx="1">
                  <c:v>2016 Average ACT Reading Scale Score</c:v>
                </c:pt>
              </c:strCache>
            </c:strRef>
          </c:cat>
          <c:val>
            <c:numRef>
              <c:f>Sheet1!$E$2:$E$3</c:f>
              <c:numCache>
                <c:formatCode>General</c:formatCode>
                <c:ptCount val="2"/>
                <c:pt idx="0">
                  <c:v>21.5</c:v>
                </c:pt>
                <c:pt idx="1">
                  <c:v>23.2</c:v>
                </c:pt>
              </c:numCache>
            </c:numRef>
          </c:val>
          <c:smooth val="0"/>
          <c:extLst>
            <c:ext xmlns:c16="http://schemas.microsoft.com/office/drawing/2014/chart" uri="{C3380CC4-5D6E-409C-BE32-E72D297353CC}">
              <c16:uniqueId val="{00000003-8636-4BDD-9E3C-B234996C1F4A}"/>
            </c:ext>
          </c:extLst>
        </c:ser>
        <c:ser>
          <c:idx val="4"/>
          <c:order val="4"/>
          <c:tx>
            <c:strRef>
              <c:f>Sheet1!$F$1</c:f>
              <c:strCache>
                <c:ptCount val="1"/>
                <c:pt idx="0">
                  <c:v>Pelahatchie High School</c:v>
                </c:pt>
              </c:strCache>
            </c:strRef>
          </c:tx>
          <c:spPr>
            <a:ln w="28575" cap="rnd">
              <a:solidFill>
                <a:schemeClr val="accent5"/>
              </a:solidFill>
              <a:round/>
            </a:ln>
            <a:effectLst/>
          </c:spPr>
          <c:marker>
            <c:symbol val="none"/>
          </c:marker>
          <c:cat>
            <c:strRef>
              <c:f>Sheet1!$A$2:$A$3</c:f>
              <c:strCache>
                <c:ptCount val="2"/>
                <c:pt idx="0">
                  <c:v>2015 Average ACT Reading Scale Score</c:v>
                </c:pt>
                <c:pt idx="1">
                  <c:v>2016 Average ACT Reading Scale Score</c:v>
                </c:pt>
              </c:strCache>
            </c:strRef>
          </c:cat>
          <c:val>
            <c:numRef>
              <c:f>Sheet1!$F$2:$F$3</c:f>
              <c:numCache>
                <c:formatCode>General</c:formatCode>
                <c:ptCount val="2"/>
                <c:pt idx="0">
                  <c:v>17.8</c:v>
                </c:pt>
                <c:pt idx="1">
                  <c:v>19.3</c:v>
                </c:pt>
              </c:numCache>
            </c:numRef>
          </c:val>
          <c:smooth val="0"/>
          <c:extLst>
            <c:ext xmlns:c16="http://schemas.microsoft.com/office/drawing/2014/chart" uri="{C3380CC4-5D6E-409C-BE32-E72D297353CC}">
              <c16:uniqueId val="{00000004-8636-4BDD-9E3C-B234996C1F4A}"/>
            </c:ext>
          </c:extLst>
        </c:ser>
        <c:ser>
          <c:idx val="5"/>
          <c:order val="5"/>
          <c:tx>
            <c:strRef>
              <c:f>Sheet1!$G$1</c:f>
              <c:strCache>
                <c:ptCount val="1"/>
                <c:pt idx="0">
                  <c:v>Pisgah High School</c:v>
                </c:pt>
              </c:strCache>
            </c:strRef>
          </c:tx>
          <c:spPr>
            <a:ln w="28575" cap="rnd">
              <a:solidFill>
                <a:schemeClr val="accent6"/>
              </a:solidFill>
              <a:round/>
            </a:ln>
            <a:effectLst/>
          </c:spPr>
          <c:marker>
            <c:symbol val="none"/>
          </c:marker>
          <c:cat>
            <c:strRef>
              <c:f>Sheet1!$A$2:$A$3</c:f>
              <c:strCache>
                <c:ptCount val="2"/>
                <c:pt idx="0">
                  <c:v>2015 Average ACT Reading Scale Score</c:v>
                </c:pt>
                <c:pt idx="1">
                  <c:v>2016 Average ACT Reading Scale Score</c:v>
                </c:pt>
              </c:strCache>
            </c:strRef>
          </c:cat>
          <c:val>
            <c:numRef>
              <c:f>Sheet1!$G$2:$G$3</c:f>
              <c:numCache>
                <c:formatCode>General</c:formatCode>
                <c:ptCount val="2"/>
                <c:pt idx="0">
                  <c:v>17.2</c:v>
                </c:pt>
                <c:pt idx="1">
                  <c:v>18.600000000000001</c:v>
                </c:pt>
              </c:numCache>
            </c:numRef>
          </c:val>
          <c:smooth val="0"/>
          <c:extLst>
            <c:ext xmlns:c16="http://schemas.microsoft.com/office/drawing/2014/chart" uri="{C3380CC4-5D6E-409C-BE32-E72D297353CC}">
              <c16:uniqueId val="{00000005-8636-4BDD-9E3C-B234996C1F4A}"/>
            </c:ext>
          </c:extLst>
        </c:ser>
        <c:ser>
          <c:idx val="6"/>
          <c:order val="6"/>
          <c:tx>
            <c:strRef>
              <c:f>Sheet1!$H$1</c:f>
              <c:strCache>
                <c:ptCount val="1"/>
                <c:pt idx="0">
                  <c:v>Puckett High School</c:v>
                </c:pt>
              </c:strCache>
            </c:strRef>
          </c:tx>
          <c:spPr>
            <a:ln w="28575" cap="rnd">
              <a:solidFill>
                <a:schemeClr val="accent1">
                  <a:lumMod val="60000"/>
                </a:schemeClr>
              </a:solidFill>
              <a:round/>
            </a:ln>
            <a:effectLst/>
          </c:spPr>
          <c:marker>
            <c:symbol val="none"/>
          </c:marker>
          <c:cat>
            <c:strRef>
              <c:f>Sheet1!$A$2:$A$3</c:f>
              <c:strCache>
                <c:ptCount val="2"/>
                <c:pt idx="0">
                  <c:v>2015 Average ACT Reading Scale Score</c:v>
                </c:pt>
                <c:pt idx="1">
                  <c:v>2016 Average ACT Reading Scale Score</c:v>
                </c:pt>
              </c:strCache>
            </c:strRef>
          </c:cat>
          <c:val>
            <c:numRef>
              <c:f>Sheet1!$H$2:$H$3</c:f>
              <c:numCache>
                <c:formatCode>General</c:formatCode>
                <c:ptCount val="2"/>
                <c:pt idx="0">
                  <c:v>19.2</c:v>
                </c:pt>
                <c:pt idx="1">
                  <c:v>22.2</c:v>
                </c:pt>
              </c:numCache>
            </c:numRef>
          </c:val>
          <c:smooth val="0"/>
          <c:extLst>
            <c:ext xmlns:c16="http://schemas.microsoft.com/office/drawing/2014/chart" uri="{C3380CC4-5D6E-409C-BE32-E72D297353CC}">
              <c16:uniqueId val="{00000006-8636-4BDD-9E3C-B234996C1F4A}"/>
            </c:ext>
          </c:extLst>
        </c:ser>
        <c:ser>
          <c:idx val="7"/>
          <c:order val="7"/>
          <c:tx>
            <c:strRef>
              <c:f>Sheet1!$I$1</c:f>
              <c:strCache>
                <c:ptCount val="1"/>
                <c:pt idx="0">
                  <c:v>Richland High School</c:v>
                </c:pt>
              </c:strCache>
            </c:strRef>
          </c:tx>
          <c:spPr>
            <a:ln w="28575" cap="rnd">
              <a:solidFill>
                <a:schemeClr val="accent2">
                  <a:lumMod val="60000"/>
                </a:schemeClr>
              </a:solidFill>
              <a:round/>
            </a:ln>
            <a:effectLst/>
          </c:spPr>
          <c:marker>
            <c:symbol val="none"/>
          </c:marker>
          <c:cat>
            <c:strRef>
              <c:f>Sheet1!$A$2:$A$3</c:f>
              <c:strCache>
                <c:ptCount val="2"/>
                <c:pt idx="0">
                  <c:v>2015 Average ACT Reading Scale Score</c:v>
                </c:pt>
                <c:pt idx="1">
                  <c:v>2016 Average ACT Reading Scale Score</c:v>
                </c:pt>
              </c:strCache>
            </c:strRef>
          </c:cat>
          <c:val>
            <c:numRef>
              <c:f>Sheet1!$I$2:$I$3</c:f>
              <c:numCache>
                <c:formatCode>General</c:formatCode>
                <c:ptCount val="2"/>
                <c:pt idx="0">
                  <c:v>19.3</c:v>
                </c:pt>
                <c:pt idx="1">
                  <c:v>20.399999999999999</c:v>
                </c:pt>
              </c:numCache>
            </c:numRef>
          </c:val>
          <c:smooth val="0"/>
          <c:extLst>
            <c:ext xmlns:c16="http://schemas.microsoft.com/office/drawing/2014/chart" uri="{C3380CC4-5D6E-409C-BE32-E72D297353CC}">
              <c16:uniqueId val="{00000007-8636-4BDD-9E3C-B234996C1F4A}"/>
            </c:ext>
          </c:extLst>
        </c:ser>
        <c:dLbls>
          <c:showLegendKey val="0"/>
          <c:showVal val="0"/>
          <c:showCatName val="0"/>
          <c:showSerName val="0"/>
          <c:showPercent val="0"/>
          <c:showBubbleSize val="0"/>
        </c:dLbls>
        <c:smooth val="0"/>
        <c:axId val="352853600"/>
        <c:axId val="310922848"/>
      </c:lineChart>
      <c:catAx>
        <c:axId val="35285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310922848"/>
        <c:crosses val="autoZero"/>
        <c:auto val="1"/>
        <c:lblAlgn val="ctr"/>
        <c:lblOffset val="100"/>
        <c:noMultiLvlLbl val="0"/>
      </c:catAx>
      <c:valAx>
        <c:axId val="310922848"/>
        <c:scaling>
          <c:orientation val="minMax"/>
          <c:max val="25"/>
          <c:min val="15"/>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352853600"/>
        <c:crosses val="autoZero"/>
        <c:crossBetween val="between"/>
        <c:majorUnit val="5"/>
        <c:min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w="38100">
      <a:solidFill>
        <a:schemeClr val="accent3">
          <a:lumMod val="60000"/>
          <a:lumOff val="40000"/>
        </a:schemeClr>
      </a:solidFill>
    </a:ln>
    <a:effectLst/>
  </c:spPr>
  <c:txPr>
    <a:bodyPr/>
    <a:lstStyle/>
    <a:p>
      <a:pPr>
        <a:defRPr>
          <a:solidFill>
            <a:srgbClr val="00206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212B4-2097-FA4F-82D1-A03663B9F9F1}" type="doc">
      <dgm:prSet loTypeId="urn:microsoft.com/office/officeart/2005/8/layout/default" loCatId="" qsTypeId="urn:microsoft.com/office/officeart/2005/8/quickstyle/simple3" qsCatId="simple" csTypeId="urn:microsoft.com/office/officeart/2005/8/colors/accent1_2" csCatId="accent1" phldr="1"/>
      <dgm:spPr/>
      <dgm:t>
        <a:bodyPr/>
        <a:lstStyle/>
        <a:p>
          <a:endParaRPr lang="en-US"/>
        </a:p>
      </dgm:t>
    </dgm:pt>
    <dgm:pt modelId="{0F6F30DD-52AB-A34C-8C60-1F6972E487A7}">
      <dgm:prSet phldrT="[Text]"/>
      <dgm:spPr/>
      <dgm:t>
        <a:bodyPr/>
        <a:lstStyle/>
        <a:p>
          <a:r>
            <a:rPr lang="en-US" b="1" dirty="0">
              <a:solidFill>
                <a:srgbClr val="002060"/>
              </a:solidFill>
              <a:latin typeface="Adobe Caslon Pro" charset="0"/>
              <a:ea typeface="Adobe Caslon Pro" charset="0"/>
              <a:cs typeface="Adobe Caslon Pro" charset="0"/>
            </a:rPr>
            <a:t>Men</a:t>
          </a:r>
        </a:p>
      </dgm:t>
    </dgm:pt>
    <dgm:pt modelId="{CDD9F4F2-7169-354F-B457-23FA997D87F1}" type="parTrans" cxnId="{50155E72-63F0-C941-946D-73C2310869BC}">
      <dgm:prSet/>
      <dgm:spPr/>
      <dgm:t>
        <a:bodyPr/>
        <a:lstStyle/>
        <a:p>
          <a:endParaRPr lang="en-US">
            <a:latin typeface="Adobe Caslon Pro" charset="0"/>
            <a:ea typeface="Adobe Caslon Pro" charset="0"/>
            <a:cs typeface="Adobe Caslon Pro" charset="0"/>
          </a:endParaRPr>
        </a:p>
      </dgm:t>
    </dgm:pt>
    <dgm:pt modelId="{E1B56D74-D340-264C-A521-E316C690B0A9}" type="sibTrans" cxnId="{50155E72-63F0-C941-946D-73C2310869BC}">
      <dgm:prSet/>
      <dgm:spPr/>
      <dgm:t>
        <a:bodyPr/>
        <a:lstStyle/>
        <a:p>
          <a:endParaRPr lang="en-US">
            <a:latin typeface="Adobe Caslon Pro" charset="0"/>
            <a:ea typeface="Adobe Caslon Pro" charset="0"/>
            <a:cs typeface="Adobe Caslon Pro" charset="0"/>
          </a:endParaRPr>
        </a:p>
      </dgm:t>
    </dgm:pt>
    <dgm:pt modelId="{343861CF-0830-E646-B1EF-3D3FB1495E8F}">
      <dgm:prSet phldrT="[Text]"/>
      <dgm:spPr/>
      <dgm:t>
        <a:bodyPr/>
        <a:lstStyle/>
        <a:p>
          <a:r>
            <a:rPr lang="en-US" b="1" dirty="0">
              <a:solidFill>
                <a:srgbClr val="002060"/>
              </a:solidFill>
              <a:latin typeface="Adobe Caslon Pro" charset="0"/>
              <a:ea typeface="Adobe Caslon Pro" charset="0"/>
              <a:cs typeface="Adobe Caslon Pro" charset="0"/>
            </a:rPr>
            <a:t>Young adults</a:t>
          </a:r>
        </a:p>
      </dgm:t>
    </dgm:pt>
    <dgm:pt modelId="{A48E027E-FA39-A44F-9F68-A6C2763EEE0C}" type="parTrans" cxnId="{1E2087F6-21C0-FA43-8E80-48B2B232BB6E}">
      <dgm:prSet/>
      <dgm:spPr/>
      <dgm:t>
        <a:bodyPr/>
        <a:lstStyle/>
        <a:p>
          <a:endParaRPr lang="en-US">
            <a:latin typeface="Adobe Caslon Pro" charset="0"/>
            <a:ea typeface="Adobe Caslon Pro" charset="0"/>
            <a:cs typeface="Adobe Caslon Pro" charset="0"/>
          </a:endParaRPr>
        </a:p>
      </dgm:t>
    </dgm:pt>
    <dgm:pt modelId="{6BA5B3C0-28FE-8A41-AB07-A2BE67A621CC}" type="sibTrans" cxnId="{1E2087F6-21C0-FA43-8E80-48B2B232BB6E}">
      <dgm:prSet/>
      <dgm:spPr/>
      <dgm:t>
        <a:bodyPr/>
        <a:lstStyle/>
        <a:p>
          <a:endParaRPr lang="en-US">
            <a:latin typeface="Adobe Caslon Pro" charset="0"/>
            <a:ea typeface="Adobe Caslon Pro" charset="0"/>
            <a:cs typeface="Adobe Caslon Pro" charset="0"/>
          </a:endParaRPr>
        </a:p>
      </dgm:t>
    </dgm:pt>
    <dgm:pt modelId="{99FAE6B4-C2C0-3842-B03E-8917526F2E7C}">
      <dgm:prSet phldrT="[Text]"/>
      <dgm:spPr/>
      <dgm:t>
        <a:bodyPr/>
        <a:lstStyle/>
        <a:p>
          <a:r>
            <a:rPr lang="en-US" b="1" dirty="0">
              <a:solidFill>
                <a:srgbClr val="002060"/>
              </a:solidFill>
              <a:latin typeface="Adobe Caslon Pro" charset="0"/>
              <a:ea typeface="Adobe Caslon Pro" charset="0"/>
              <a:cs typeface="Adobe Caslon Pro" charset="0"/>
            </a:rPr>
            <a:t>Less-educated adults</a:t>
          </a:r>
        </a:p>
      </dgm:t>
    </dgm:pt>
    <dgm:pt modelId="{B4F7654D-C9AE-5E4A-B44A-F929AF9113E6}" type="parTrans" cxnId="{E78F664E-BF47-F240-A800-540AAA36ADED}">
      <dgm:prSet/>
      <dgm:spPr/>
      <dgm:t>
        <a:bodyPr/>
        <a:lstStyle/>
        <a:p>
          <a:endParaRPr lang="en-US">
            <a:latin typeface="Adobe Caslon Pro" charset="0"/>
            <a:ea typeface="Adobe Caslon Pro" charset="0"/>
            <a:cs typeface="Adobe Caslon Pro" charset="0"/>
          </a:endParaRPr>
        </a:p>
      </dgm:t>
    </dgm:pt>
    <dgm:pt modelId="{FD883E57-D489-914A-A71E-616E10AA77B1}" type="sibTrans" cxnId="{E78F664E-BF47-F240-A800-540AAA36ADED}">
      <dgm:prSet/>
      <dgm:spPr/>
      <dgm:t>
        <a:bodyPr/>
        <a:lstStyle/>
        <a:p>
          <a:endParaRPr lang="en-US">
            <a:latin typeface="Adobe Caslon Pro" charset="0"/>
            <a:ea typeface="Adobe Caslon Pro" charset="0"/>
            <a:cs typeface="Adobe Caslon Pro" charset="0"/>
          </a:endParaRPr>
        </a:p>
      </dgm:t>
    </dgm:pt>
    <dgm:pt modelId="{5A3A7101-5CD8-6D43-AA27-F3C971CC19D9}" type="pres">
      <dgm:prSet presAssocID="{6D7212B4-2097-FA4F-82D1-A03663B9F9F1}" presName="diagram" presStyleCnt="0">
        <dgm:presLayoutVars>
          <dgm:dir/>
          <dgm:resizeHandles val="exact"/>
        </dgm:presLayoutVars>
      </dgm:prSet>
      <dgm:spPr/>
    </dgm:pt>
    <dgm:pt modelId="{11F991AE-1615-814F-9A32-4A8C6C43EF22}" type="pres">
      <dgm:prSet presAssocID="{0F6F30DD-52AB-A34C-8C60-1F6972E487A7}" presName="node" presStyleLbl="node1" presStyleIdx="0" presStyleCnt="3">
        <dgm:presLayoutVars>
          <dgm:bulletEnabled val="1"/>
        </dgm:presLayoutVars>
      </dgm:prSet>
      <dgm:spPr/>
    </dgm:pt>
    <dgm:pt modelId="{47237017-EDF4-1448-8793-074143C87AA3}" type="pres">
      <dgm:prSet presAssocID="{E1B56D74-D340-264C-A521-E316C690B0A9}" presName="sibTrans" presStyleCnt="0"/>
      <dgm:spPr/>
    </dgm:pt>
    <dgm:pt modelId="{44880FF7-E2F1-0843-9A49-25921E2A5248}" type="pres">
      <dgm:prSet presAssocID="{343861CF-0830-E646-B1EF-3D3FB1495E8F}" presName="node" presStyleLbl="node1" presStyleIdx="1" presStyleCnt="3">
        <dgm:presLayoutVars>
          <dgm:bulletEnabled val="1"/>
        </dgm:presLayoutVars>
      </dgm:prSet>
      <dgm:spPr/>
    </dgm:pt>
    <dgm:pt modelId="{296820CF-F604-B44D-997F-DD2071359A0E}" type="pres">
      <dgm:prSet presAssocID="{6BA5B3C0-28FE-8A41-AB07-A2BE67A621CC}" presName="sibTrans" presStyleCnt="0"/>
      <dgm:spPr/>
    </dgm:pt>
    <dgm:pt modelId="{2A08F734-DE8E-544E-82A4-CA2F4202D7EF}" type="pres">
      <dgm:prSet presAssocID="{99FAE6B4-C2C0-3842-B03E-8917526F2E7C}" presName="node" presStyleLbl="node1" presStyleIdx="2" presStyleCnt="3">
        <dgm:presLayoutVars>
          <dgm:bulletEnabled val="1"/>
        </dgm:presLayoutVars>
      </dgm:prSet>
      <dgm:spPr/>
    </dgm:pt>
  </dgm:ptLst>
  <dgm:cxnLst>
    <dgm:cxn modelId="{49159208-FB1E-364A-8659-EEF481A79604}" type="presOf" srcId="{99FAE6B4-C2C0-3842-B03E-8917526F2E7C}" destId="{2A08F734-DE8E-544E-82A4-CA2F4202D7EF}" srcOrd="0" destOrd="0" presId="urn:microsoft.com/office/officeart/2005/8/layout/default"/>
    <dgm:cxn modelId="{203A8A2D-079B-FD4E-932C-0C3FB6D5D32D}" type="presOf" srcId="{6D7212B4-2097-FA4F-82D1-A03663B9F9F1}" destId="{5A3A7101-5CD8-6D43-AA27-F3C971CC19D9}" srcOrd="0" destOrd="0" presId="urn:microsoft.com/office/officeart/2005/8/layout/default"/>
    <dgm:cxn modelId="{09DF3263-2C5F-A94E-91DB-A39FAA712AC2}" type="presOf" srcId="{343861CF-0830-E646-B1EF-3D3FB1495E8F}" destId="{44880FF7-E2F1-0843-9A49-25921E2A5248}" srcOrd="0" destOrd="0" presId="urn:microsoft.com/office/officeart/2005/8/layout/default"/>
    <dgm:cxn modelId="{E78F664E-BF47-F240-A800-540AAA36ADED}" srcId="{6D7212B4-2097-FA4F-82D1-A03663B9F9F1}" destId="{99FAE6B4-C2C0-3842-B03E-8917526F2E7C}" srcOrd="2" destOrd="0" parTransId="{B4F7654D-C9AE-5E4A-B44A-F929AF9113E6}" sibTransId="{FD883E57-D489-914A-A71E-616E10AA77B1}"/>
    <dgm:cxn modelId="{50155E72-63F0-C941-946D-73C2310869BC}" srcId="{6D7212B4-2097-FA4F-82D1-A03663B9F9F1}" destId="{0F6F30DD-52AB-A34C-8C60-1F6972E487A7}" srcOrd="0" destOrd="0" parTransId="{CDD9F4F2-7169-354F-B457-23FA997D87F1}" sibTransId="{E1B56D74-D340-264C-A521-E316C690B0A9}"/>
    <dgm:cxn modelId="{33C68195-C0DD-294A-85A5-B24253F0C490}" type="presOf" srcId="{0F6F30DD-52AB-A34C-8C60-1F6972E487A7}" destId="{11F991AE-1615-814F-9A32-4A8C6C43EF22}" srcOrd="0" destOrd="0" presId="urn:microsoft.com/office/officeart/2005/8/layout/default"/>
    <dgm:cxn modelId="{1E2087F6-21C0-FA43-8E80-48B2B232BB6E}" srcId="{6D7212B4-2097-FA4F-82D1-A03663B9F9F1}" destId="{343861CF-0830-E646-B1EF-3D3FB1495E8F}" srcOrd="1" destOrd="0" parTransId="{A48E027E-FA39-A44F-9F68-A6C2763EEE0C}" sibTransId="{6BA5B3C0-28FE-8A41-AB07-A2BE67A621CC}"/>
    <dgm:cxn modelId="{B39AC4E2-A9C1-3D4A-AFE5-6C9D51A0071A}" type="presParOf" srcId="{5A3A7101-5CD8-6D43-AA27-F3C971CC19D9}" destId="{11F991AE-1615-814F-9A32-4A8C6C43EF22}" srcOrd="0" destOrd="0" presId="urn:microsoft.com/office/officeart/2005/8/layout/default"/>
    <dgm:cxn modelId="{CF41195B-2E2A-984B-AFC4-8C2AECFE95EA}" type="presParOf" srcId="{5A3A7101-5CD8-6D43-AA27-F3C971CC19D9}" destId="{47237017-EDF4-1448-8793-074143C87AA3}" srcOrd="1" destOrd="0" presId="urn:microsoft.com/office/officeart/2005/8/layout/default"/>
    <dgm:cxn modelId="{69B064AA-F0E7-C447-9B5B-D9BFCBFD90F6}" type="presParOf" srcId="{5A3A7101-5CD8-6D43-AA27-F3C971CC19D9}" destId="{44880FF7-E2F1-0843-9A49-25921E2A5248}" srcOrd="2" destOrd="0" presId="urn:microsoft.com/office/officeart/2005/8/layout/default"/>
    <dgm:cxn modelId="{DC281267-13C0-394B-A6D2-4B5E24BE1DDF}" type="presParOf" srcId="{5A3A7101-5CD8-6D43-AA27-F3C971CC19D9}" destId="{296820CF-F604-B44D-997F-DD2071359A0E}" srcOrd="3" destOrd="0" presId="urn:microsoft.com/office/officeart/2005/8/layout/default"/>
    <dgm:cxn modelId="{A949CF3D-6212-8D47-AA5E-E8D0479FCEE8}" type="presParOf" srcId="{5A3A7101-5CD8-6D43-AA27-F3C971CC19D9}" destId="{2A08F734-DE8E-544E-82A4-CA2F4202D7E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991AE-1615-814F-9A32-4A8C6C43EF22}">
      <dsp:nvSpPr>
        <dsp:cNvPr id="0" name=""/>
        <dsp:cNvSpPr/>
      </dsp:nvSpPr>
      <dsp:spPr>
        <a:xfrm>
          <a:off x="954561" y="1843"/>
          <a:ext cx="3009751" cy="180585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rgbClr val="002060"/>
              </a:solidFill>
              <a:latin typeface="Adobe Caslon Pro" charset="0"/>
              <a:ea typeface="Adobe Caslon Pro" charset="0"/>
              <a:cs typeface="Adobe Caslon Pro" charset="0"/>
            </a:rPr>
            <a:t>Men</a:t>
          </a:r>
        </a:p>
      </dsp:txBody>
      <dsp:txXfrm>
        <a:off x="954561" y="1843"/>
        <a:ext cx="3009751" cy="1805850"/>
      </dsp:txXfrm>
    </dsp:sp>
    <dsp:sp modelId="{44880FF7-E2F1-0843-9A49-25921E2A5248}">
      <dsp:nvSpPr>
        <dsp:cNvPr id="0" name=""/>
        <dsp:cNvSpPr/>
      </dsp:nvSpPr>
      <dsp:spPr>
        <a:xfrm>
          <a:off x="4265287" y="1843"/>
          <a:ext cx="3009751" cy="180585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rgbClr val="002060"/>
              </a:solidFill>
              <a:latin typeface="Adobe Caslon Pro" charset="0"/>
              <a:ea typeface="Adobe Caslon Pro" charset="0"/>
              <a:cs typeface="Adobe Caslon Pro" charset="0"/>
            </a:rPr>
            <a:t>Young adults</a:t>
          </a:r>
        </a:p>
      </dsp:txBody>
      <dsp:txXfrm>
        <a:off x="4265287" y="1843"/>
        <a:ext cx="3009751" cy="1805850"/>
      </dsp:txXfrm>
    </dsp:sp>
    <dsp:sp modelId="{2A08F734-DE8E-544E-82A4-CA2F4202D7EF}">
      <dsp:nvSpPr>
        <dsp:cNvPr id="0" name=""/>
        <dsp:cNvSpPr/>
      </dsp:nvSpPr>
      <dsp:spPr>
        <a:xfrm>
          <a:off x="2609924" y="2108669"/>
          <a:ext cx="3009751" cy="180585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rgbClr val="002060"/>
              </a:solidFill>
              <a:latin typeface="Adobe Caslon Pro" charset="0"/>
              <a:ea typeface="Adobe Caslon Pro" charset="0"/>
              <a:cs typeface="Adobe Caslon Pro" charset="0"/>
            </a:rPr>
            <a:t>Less-educated adults</a:t>
          </a:r>
        </a:p>
      </dsp:txBody>
      <dsp:txXfrm>
        <a:off x="2609924" y="2108669"/>
        <a:ext cx="3009751" cy="18058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solidFill>
                <a:srgbClr val="7C6A55"/>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02F3093-D766-2645-B3A8-A741715BE07B}" type="datetime1">
              <a:rPr lang="en-US" smtClean="0">
                <a:solidFill>
                  <a:srgbClr val="7C6A55"/>
                </a:solidFill>
              </a:rPr>
              <a:t>4/20/2017</a:t>
            </a:fld>
            <a:endParaRPr lang="en-US" dirty="0">
              <a:solidFill>
                <a:srgbClr val="7C6A55"/>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solidFill>
                  <a:srgbClr val="7C6A55"/>
                </a:solidFill>
              </a:rPr>
              <a:t>Presentation Title / Presenter First Name Last Name</a:t>
            </a:r>
            <a:endParaRPr lang="en-US" dirty="0">
              <a:solidFill>
                <a:srgbClr val="7C6A55"/>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55B5615-0249-D440-8B1B-134AA5501235}" type="slidenum">
              <a:rPr lang="en-US" smtClean="0">
                <a:solidFill>
                  <a:srgbClr val="7C6A55"/>
                </a:solidFill>
              </a:rPr>
              <a:t>‹#›</a:t>
            </a:fld>
            <a:endParaRPr lang="en-US">
              <a:solidFill>
                <a:srgbClr val="7C6A55"/>
              </a:solidFill>
            </a:endParaRPr>
          </a:p>
        </p:txBody>
      </p:sp>
    </p:spTree>
    <p:extLst>
      <p:ext uri="{BB962C8B-B14F-4D97-AF65-F5344CB8AC3E}">
        <p14:creationId xmlns:p14="http://schemas.microsoft.com/office/powerpoint/2010/main" val="20841096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accent4"/>
                </a:solidFil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accent4"/>
                </a:solidFill>
              </a:defRPr>
            </a:lvl1pPr>
          </a:lstStyle>
          <a:p>
            <a:fld id="{075B47EB-1D6A-7049-A908-467481349594}" type="datetime1">
              <a:rPr lang="en-US" smtClean="0"/>
              <a:t>4/20/2017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accent4"/>
                </a:solidFill>
              </a:defRPr>
            </a:lvl1pPr>
          </a:lstStyle>
          <a:p>
            <a:r>
              <a:rPr lang="en-US"/>
              <a:t>Presentation Title / Presenter First Name Last Name</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accent4"/>
                </a:solidFill>
              </a:defRPr>
            </a:lvl1pPr>
          </a:lstStyle>
          <a:p>
            <a:fld id="{CF2903E7-652A-FC41-B5FF-0807B98EA45D}" type="slidenum">
              <a:rPr lang="en-US" smtClean="0"/>
              <a:pPr/>
              <a:t>‹#›</a:t>
            </a:fld>
            <a:endParaRPr lang="en-US" dirty="0"/>
          </a:p>
        </p:txBody>
      </p:sp>
    </p:spTree>
    <p:extLst>
      <p:ext uri="{BB962C8B-B14F-4D97-AF65-F5344CB8AC3E}">
        <p14:creationId xmlns:p14="http://schemas.microsoft.com/office/powerpoint/2010/main" val="3092466644"/>
      </p:ext>
    </p:extLst>
  </p:cSld>
  <p:clrMap bg1="lt1" tx1="dk1" bg2="lt2" tx2="dk2" accent1="accent1" accent2="accent2" accent3="accent3" accent4="accent4" accent5="accent5" accent6="accent6" hlink="hlink" folHlink="folHlink"/>
  <p:hf hdr="0" dt="0"/>
  <p:notesStyle>
    <a:lvl1pPr marL="171450" indent="-171450" algn="l" defTabSz="457200" rtl="0" eaLnBrk="1" latinLnBrk="0" hangingPunct="1">
      <a:buFont typeface="Wingdings" panose="05000000000000000000" pitchFamily="2" charset="2"/>
      <a:buChar char="§"/>
      <a:defRPr sz="1200" kern="1200">
        <a:solidFill>
          <a:schemeClr val="accent4"/>
        </a:solidFill>
        <a:latin typeface="Arial"/>
        <a:ea typeface="+mn-ea"/>
        <a:cs typeface="Arial"/>
      </a:defRPr>
    </a:lvl1pPr>
    <a:lvl2pPr marL="628650" indent="-171450" algn="l" defTabSz="457200" rtl="0" eaLnBrk="1" latinLnBrk="0" hangingPunct="1">
      <a:buFont typeface="Arial" panose="020B0604020202020204" pitchFamily="34" charset="0"/>
      <a:buChar char="•"/>
      <a:defRPr sz="1200" kern="1200">
        <a:solidFill>
          <a:schemeClr val="accent4"/>
        </a:solidFill>
        <a:latin typeface="Arial"/>
        <a:ea typeface="+mn-ea"/>
        <a:cs typeface="Arial"/>
      </a:defRPr>
    </a:lvl2pPr>
    <a:lvl3pPr marL="1085850" indent="-171450" algn="l" defTabSz="457200" rtl="0" eaLnBrk="1" latinLnBrk="0" hangingPunct="1">
      <a:buFont typeface="Courier New" panose="02070309020205020404" pitchFamily="49" charset="0"/>
      <a:buChar char="o"/>
      <a:defRPr sz="1200" kern="1200">
        <a:solidFill>
          <a:schemeClr val="accent4"/>
        </a:solidFill>
        <a:latin typeface="Arial"/>
        <a:ea typeface="+mn-ea"/>
        <a:cs typeface="Arial"/>
      </a:defRPr>
    </a:lvl3pPr>
    <a:lvl4pPr marL="1371600" algn="l" defTabSz="457200" rtl="0" eaLnBrk="1" latinLnBrk="0" hangingPunct="1">
      <a:defRPr sz="1200" kern="1200">
        <a:solidFill>
          <a:schemeClr val="accent4"/>
        </a:solidFill>
        <a:latin typeface="Arial"/>
        <a:ea typeface="+mn-ea"/>
        <a:cs typeface="Arial"/>
      </a:defRPr>
    </a:lvl4pPr>
    <a:lvl5pPr marL="1828800" algn="l" defTabSz="457200" rtl="0" eaLnBrk="1" latinLnBrk="0" hangingPunct="1">
      <a:defRPr sz="1200" kern="1200">
        <a:solidFill>
          <a:schemeClr val="accent4"/>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1</a:t>
            </a:fld>
            <a:endParaRPr lang="en-US" dirty="0"/>
          </a:p>
        </p:txBody>
      </p:sp>
    </p:spTree>
    <p:extLst>
      <p:ext uri="{BB962C8B-B14F-4D97-AF65-F5344CB8AC3E}">
        <p14:creationId xmlns:p14="http://schemas.microsoft.com/office/powerpoint/2010/main" val="3762983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15790"/>
            <a:ext cx="6075680" cy="4183380"/>
          </a:xfrm>
        </p:spPr>
        <p:txBody>
          <a:bodyPr/>
          <a:lstStyle/>
          <a:p>
            <a:pPr marL="174708" indent="-174708">
              <a:spcBef>
                <a:spcPts val="611"/>
              </a:spcBef>
              <a:spcAft>
                <a:spcPts val="611"/>
              </a:spcAft>
              <a:buFont typeface="Arial" panose="020B0604020202020204" pitchFamily="34" charset="0"/>
              <a:buChar char="•"/>
            </a:pPr>
            <a:r>
              <a:rPr lang="en-US" dirty="0"/>
              <a:t>Employers want these skills. The Business Roundtable convened a group of representatives from companies to discuss finding individuals with a mix of skills for the modern workplace.</a:t>
            </a:r>
          </a:p>
          <a:p>
            <a:pPr marL="174708" indent="-174708">
              <a:spcBef>
                <a:spcPts val="611"/>
              </a:spcBef>
              <a:spcAft>
                <a:spcPts val="611"/>
              </a:spcAft>
              <a:buFont typeface="Arial" panose="020B0604020202020204" pitchFamily="34" charset="0"/>
              <a:buChar char="•"/>
            </a:pPr>
            <a:r>
              <a:rPr lang="en-US" dirty="0"/>
              <a:t>They are looking for employees who exhibit personal skills — dependability, reliability, adaptability and professionalism skills.</a:t>
            </a:r>
          </a:p>
          <a:p>
            <a:pPr marL="174708" indent="-174708">
              <a:spcBef>
                <a:spcPts val="611"/>
              </a:spcBef>
              <a:spcAft>
                <a:spcPts val="611"/>
              </a:spcAft>
              <a:buFont typeface="Arial" panose="020B0604020202020204" pitchFamily="34" charset="0"/>
              <a:buChar char="•"/>
            </a:pPr>
            <a:r>
              <a:rPr lang="en-US" dirty="0"/>
              <a:t>They are looking for people skills — team work, communication, respect</a:t>
            </a:r>
          </a:p>
          <a:p>
            <a:pPr marL="174708" indent="-174708">
              <a:spcBef>
                <a:spcPts val="611"/>
              </a:spcBef>
              <a:spcAft>
                <a:spcPts val="611"/>
              </a:spcAft>
              <a:buFont typeface="Arial" panose="020B0604020202020204" pitchFamily="34" charset="0"/>
              <a:buChar char="•"/>
            </a:pPr>
            <a:r>
              <a:rPr lang="en-US" dirty="0"/>
              <a:t>Workplace skills — planning and organizing, problem solving, decision making, business fundamentals, customer focus, working with tools and technology (Most CTE program assignments fail to do this.)</a:t>
            </a:r>
          </a:p>
          <a:p>
            <a:pPr marL="174708" indent="-174708">
              <a:spcBef>
                <a:spcPts val="611"/>
              </a:spcBef>
              <a:spcAft>
                <a:spcPts val="611"/>
              </a:spcAft>
              <a:buFont typeface="Arial" panose="020B0604020202020204" pitchFamily="34" charset="0"/>
              <a:buChar char="•"/>
            </a:pPr>
            <a:r>
              <a:rPr lang="en-US" dirty="0"/>
              <a:t>Applied Knowledge — reading, writing, mathematics, science, technology and critical thinking. </a:t>
            </a:r>
          </a:p>
          <a:p>
            <a:pPr marL="174708" indent="-174708">
              <a:spcBef>
                <a:spcPts val="611"/>
              </a:spcBef>
              <a:spcAft>
                <a:spcPts val="611"/>
              </a:spcAft>
              <a:buFont typeface="Arial" panose="020B0604020202020204" pitchFamily="34" charset="0"/>
              <a:buChar char="•"/>
            </a:pPr>
            <a:r>
              <a:rPr lang="en-US" dirty="0"/>
              <a:t>The AC curricula, through the project-based assignments and assessments, focus on these four sets of skills — Personal, People, Workplace and Applied Knowledge.</a:t>
            </a:r>
          </a:p>
          <a:p>
            <a:pPr marL="174708" indent="-174708">
              <a:spcBef>
                <a:spcPts val="611"/>
              </a:spcBef>
              <a:spcAft>
                <a:spcPts val="611"/>
              </a:spcAft>
              <a:buFont typeface="Arial" panose="020B0604020202020204" pitchFamily="34" charset="0"/>
              <a:buChar char="•"/>
            </a:pPr>
            <a:r>
              <a:rPr lang="en-US" dirty="0"/>
              <a:t>Reshape assignments in all CTE classes. </a:t>
            </a:r>
          </a:p>
          <a:p>
            <a:endParaRPr lang="en-US" dirty="0"/>
          </a:p>
        </p:txBody>
      </p:sp>
      <p:sp>
        <p:nvSpPr>
          <p:cNvPr id="4" name="Slide Number Placeholder 3"/>
          <p:cNvSpPr>
            <a:spLocks noGrp="1"/>
          </p:cNvSpPr>
          <p:nvPr>
            <p:ph type="sldNum" sz="quarter" idx="10"/>
          </p:nvPr>
        </p:nvSpPr>
        <p:spPr/>
        <p:txBody>
          <a:bodyPr/>
          <a:lstStyle/>
          <a:p>
            <a:pPr>
              <a:defRPr/>
            </a:pPr>
            <a:fld id="{396DBF0F-90FC-4171-AAD7-F2A90D3948F0}" type="slidenum">
              <a:rPr lang="en-US" smtClean="0"/>
              <a:pPr>
                <a:defRPr/>
              </a:pPr>
              <a:t>10</a:t>
            </a:fld>
            <a:endParaRPr lang="en-US" dirty="0"/>
          </a:p>
        </p:txBody>
      </p:sp>
    </p:spTree>
    <p:extLst>
      <p:ext uri="{BB962C8B-B14F-4D97-AF65-F5344CB8AC3E}">
        <p14:creationId xmlns:p14="http://schemas.microsoft.com/office/powerpoint/2010/main" val="325686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30 to 40 percent of students leave grade eight on a projector to meet postsecondary readiness standards on literacy and math.</a:t>
            </a:r>
          </a:p>
          <a:p>
            <a:r>
              <a:rPr lang="en-US" dirty="0"/>
              <a:t>To close the gap between work needs and current readiness level of high school graduates, we must begin in middle grades to accelerate students foundational skills in literacy and math.</a:t>
            </a:r>
          </a:p>
          <a:p>
            <a:r>
              <a:rPr lang="en-US" dirty="0"/>
              <a:t>Need school leaders who can lead</a:t>
            </a:r>
            <a:r>
              <a:rPr lang="en-US" baseline="0" dirty="0"/>
              <a:t> an effort beyond the traditional test-prep model.</a:t>
            </a:r>
            <a:endParaRPr lang="en-US" dirty="0"/>
          </a:p>
        </p:txBody>
      </p:sp>
      <p:sp>
        <p:nvSpPr>
          <p:cNvPr id="4" name="Slide Number Placeholder 3"/>
          <p:cNvSpPr>
            <a:spLocks noGrp="1"/>
          </p:cNvSpPr>
          <p:nvPr>
            <p:ph type="sldNum" sz="quarter" idx="10"/>
          </p:nvPr>
        </p:nvSpPr>
        <p:spPr/>
        <p:txBody>
          <a:bodyPr/>
          <a:lstStyle/>
          <a:p>
            <a:pPr>
              <a:defRPr/>
            </a:pPr>
            <a:fld id="{396DBF0F-90FC-4171-AAD7-F2A90D3948F0}" type="slidenum">
              <a:rPr lang="en-US" smtClean="0"/>
              <a:pPr>
                <a:defRPr/>
              </a:pPr>
              <a:t>11</a:t>
            </a:fld>
            <a:endParaRPr lang="en-US" dirty="0"/>
          </a:p>
        </p:txBody>
      </p:sp>
    </p:spTree>
    <p:extLst>
      <p:ext uri="{BB962C8B-B14F-4D97-AF65-F5344CB8AC3E}">
        <p14:creationId xmlns:p14="http://schemas.microsoft.com/office/powerpoint/2010/main" val="1459632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 few students meet readiness standards for postsecondary studies — reading, math and science.</a:t>
            </a:r>
          </a:p>
          <a:p>
            <a:r>
              <a:rPr lang="en-US" dirty="0"/>
              <a:t>Based on 69 percent of students I SREB states who took the ACT exam, about 22 percent met college-readiness standards in 2015 in all four areas — 41% reading, 36% math, 32% science. </a:t>
            </a:r>
          </a:p>
          <a:p>
            <a:r>
              <a:rPr lang="en-US" dirty="0"/>
              <a:t>To close the workforce gap, efforts are needed to engage more students in assignments that align to states’ college- and career-readiness standards.</a:t>
            </a:r>
          </a:p>
          <a:p>
            <a:r>
              <a:rPr lang="en-US" dirty="0"/>
              <a:t>Applied to 100</a:t>
            </a:r>
            <a:r>
              <a:rPr lang="en-US" baseline="0" dirty="0"/>
              <a:t> percent of graduates, no more than 35 percent have the literacy skills and no more than 30 percent meet math readiness.</a:t>
            </a:r>
          </a:p>
          <a:p>
            <a:r>
              <a:rPr lang="en-US" baseline="0" dirty="0"/>
              <a:t>Need leaders who can lead the effort.</a:t>
            </a:r>
            <a:endParaRPr lang="en-US" dirty="0"/>
          </a:p>
        </p:txBody>
      </p:sp>
      <p:sp>
        <p:nvSpPr>
          <p:cNvPr id="4" name="Slide Number Placeholder 3"/>
          <p:cNvSpPr>
            <a:spLocks noGrp="1"/>
          </p:cNvSpPr>
          <p:nvPr>
            <p:ph type="sldNum" sz="quarter" idx="10"/>
          </p:nvPr>
        </p:nvSpPr>
        <p:spPr/>
        <p:txBody>
          <a:bodyPr/>
          <a:lstStyle/>
          <a:p>
            <a:pPr>
              <a:defRPr/>
            </a:pPr>
            <a:fld id="{396DBF0F-90FC-4171-AAD7-F2A90D3948F0}" type="slidenum">
              <a:rPr lang="en-US" smtClean="0"/>
              <a:pPr>
                <a:defRPr/>
              </a:pPr>
              <a:t>12</a:t>
            </a:fld>
            <a:endParaRPr lang="en-US" dirty="0"/>
          </a:p>
        </p:txBody>
      </p:sp>
    </p:spTree>
    <p:extLst>
      <p:ext uri="{BB962C8B-B14F-4D97-AF65-F5344CB8AC3E}">
        <p14:creationId xmlns:p14="http://schemas.microsoft.com/office/powerpoint/2010/main" val="2648656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215433"/>
            <a:ext cx="4648200" cy="3486150"/>
          </a:xfrm>
        </p:spPr>
      </p:sp>
      <p:sp>
        <p:nvSpPr>
          <p:cNvPr id="3" name="Notes Placeholder 2"/>
          <p:cNvSpPr>
            <a:spLocks noGrp="1"/>
          </p:cNvSpPr>
          <p:nvPr>
            <p:ph type="body" idx="1"/>
          </p:nvPr>
        </p:nvSpPr>
        <p:spPr>
          <a:xfrm>
            <a:off x="48128" y="3888462"/>
            <a:ext cx="6924554" cy="5159286"/>
          </a:xfrm>
        </p:spPr>
        <p:txBody>
          <a:bodyPr/>
          <a:lstStyle/>
          <a:p>
            <a:pPr marL="174708" indent="-174708">
              <a:buFont typeface="Arial" panose="020B0604020202020204" pitchFamily="34" charset="0"/>
              <a:buChar char="•"/>
            </a:pPr>
            <a:r>
              <a:rPr lang="en-US" b="1" dirty="0"/>
              <a:t>What are the consequences of having too many students stuck in the shallow end of the middle and high school curriculum?</a:t>
            </a:r>
          </a:p>
          <a:p>
            <a:pPr marL="174708" indent="-174708">
              <a:buFont typeface="Arial" panose="020B0604020202020204" pitchFamily="34" charset="0"/>
              <a:buChar char="•"/>
            </a:pPr>
            <a:r>
              <a:rPr lang="en-US" dirty="0"/>
              <a:t>This results in an over supply of students competing for the lower-level jobs and a rising youth unemployment rate and an even higher minority unemployment rate for people under 25 years of age. It also means some persons with some postsecondary education are taking some of the lower-level jobs because they lack the special preparation for some of the middle- and high-wage jobs — such as computer science and related fields.</a:t>
            </a:r>
          </a:p>
          <a:p>
            <a:pPr marL="174708" indent="-174708">
              <a:buFont typeface="Arial" panose="020B0604020202020204" pitchFamily="34" charset="0"/>
              <a:buChar char="•"/>
            </a:pPr>
            <a:r>
              <a:rPr lang="en-US" b="1" dirty="0"/>
              <a:t>Why does this exist today? </a:t>
            </a:r>
            <a:r>
              <a:rPr lang="en-US" dirty="0"/>
              <a:t>First, too many students are taking their academic core from courses labeled basic and general, which fail to engage students in levels of assignments that would prepare them with foundational literacy and math skills needed for postsecondary studies. Some students are stuck in career and technical pathways that are designed for yesterday’s jobs and some are not connected to postsecondary studies and to new opportunities in the workplace.</a:t>
            </a:r>
          </a:p>
          <a:p>
            <a:pPr marL="174708" indent="-174708">
              <a:buFont typeface="Arial" panose="020B0604020202020204" pitchFamily="34" charset="0"/>
              <a:buChar char="•"/>
            </a:pPr>
            <a:r>
              <a:rPr lang="en-US" b="1" dirty="0"/>
              <a:t>The most tracked curriculum in the American high school is English/language arts, yet literacy is foundational to postsecondary and career success.</a:t>
            </a:r>
            <a:r>
              <a:rPr lang="en-US" dirty="0"/>
              <a:t> Too many students are stuck in low-level English, science and social studies classes that fail to engage them in reading grade-level texts and expressing their understanding orally and in writing.</a:t>
            </a:r>
          </a:p>
          <a:p>
            <a:pPr marL="174708" indent="-174708">
              <a:buFont typeface="Arial" panose="020B0604020202020204" pitchFamily="34" charset="0"/>
              <a:buChar char="•"/>
            </a:pPr>
            <a:r>
              <a:rPr lang="en-US" dirty="0"/>
              <a:t>Too few students enroll in career classes that give them assignments that require them to draw upon college-preparatory academic skills to complete. </a:t>
            </a:r>
            <a:r>
              <a:rPr lang="en-US" b="1" dirty="0"/>
              <a:t>Further, too few students are enrolled in a structured career pathway program of study that lays out a map clearly connecting high schools, postsecondary and the work place. </a:t>
            </a:r>
          </a:p>
          <a:p>
            <a:pPr marL="174708" indent="-174708">
              <a:buFont typeface="Arial" panose="020B0604020202020204" pitchFamily="34" charset="0"/>
              <a:buChar char="•"/>
            </a:pPr>
            <a:r>
              <a:rPr lang="en-US" b="1" dirty="0"/>
              <a:t>The big take away:   Sixty percent of American high school students are still stuck in shallow learning</a:t>
            </a:r>
            <a:r>
              <a:rPr lang="en-US" dirty="0"/>
              <a:t>. Only about 40 percent of students are taught to college- and career-readiness standards in the core academic discipline areas. </a:t>
            </a:r>
          </a:p>
          <a:p>
            <a:pPr marL="174708" indent="-174708">
              <a:buFont typeface="Arial" panose="020B0604020202020204" pitchFamily="34" charset="0"/>
              <a:buChar char="•"/>
            </a:pPr>
            <a:r>
              <a:rPr lang="en-US" dirty="0"/>
              <a:t> Hold the swimming pool analysis — shallow learning vs. deep learning — as we look at additional data to make this case. </a:t>
            </a:r>
          </a:p>
          <a:p>
            <a:pPr marL="174708" indent="-174708">
              <a:buFont typeface="Arial" panose="020B0604020202020204" pitchFamily="34" charset="0"/>
              <a:buChar char="•"/>
            </a:pPr>
            <a:r>
              <a:rPr lang="en-US" dirty="0"/>
              <a:t>Leaders who can lad and support faculty in deeper learning.</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7B3138E-D729-6441-8E00-FE5603FB35A9}" type="slidenum">
              <a:rPr lang="en-US" smtClean="0"/>
              <a:t>13</a:t>
            </a:fld>
            <a:endParaRPr lang="en-US"/>
          </a:p>
        </p:txBody>
      </p:sp>
    </p:spTree>
    <p:extLst>
      <p:ext uri="{BB962C8B-B14F-4D97-AF65-F5344CB8AC3E}">
        <p14:creationId xmlns:p14="http://schemas.microsoft.com/office/powerpoint/2010/main" val="986113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14</a:t>
            </a:fld>
            <a:endParaRPr lang="en-US" dirty="0"/>
          </a:p>
        </p:txBody>
      </p:sp>
    </p:spTree>
    <p:extLst>
      <p:ext uri="{BB962C8B-B14F-4D97-AF65-F5344CB8AC3E}">
        <p14:creationId xmlns:p14="http://schemas.microsoft.com/office/powerpoint/2010/main" val="2757183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Deep learning is giving students assignments in middle grades and high school with support that enable them to read complex grade-level texts </a:t>
            </a:r>
            <a:r>
              <a:rPr lang="en-US" dirty="0"/>
              <a:t>in each subject-matter area and related documents and express their understanding orally and in writing.</a:t>
            </a:r>
          </a:p>
          <a:p>
            <a:r>
              <a:rPr lang="en-US" dirty="0"/>
              <a:t>Too often reading achievement in American schools begins to decline after grades four and five because teachers are not prepared to engage students in literacy-based assignments as a way to advance literacy and content achievement.</a:t>
            </a:r>
          </a:p>
          <a:p>
            <a:r>
              <a:rPr lang="en-US" dirty="0"/>
              <a:t>Teachers are shocked when they do this. Not only does literacy achievement rise, but so does achievement in their teaching field. </a:t>
            </a:r>
            <a:r>
              <a:rPr lang="en-US" b="1" dirty="0"/>
              <a:t>Translating informational text into written understandings deepens students’ understanding of the subject matter.</a:t>
            </a:r>
          </a:p>
          <a:p>
            <a:r>
              <a:rPr lang="en-US" b="1" dirty="0"/>
              <a:t>We emphasize reading grade-level texts. </a:t>
            </a:r>
            <a:r>
              <a:rPr lang="en-US" dirty="0"/>
              <a:t>We have had this myth for 50 years that you can engage students in reading lower-level texts as a means to develop their ability to read grade-level texts. </a:t>
            </a:r>
            <a:r>
              <a:rPr lang="en-US" b="1" dirty="0"/>
              <a:t>SREB PD is based on the assumption that students are only going to learn to read grade-level texts by reading grade-level texts.</a:t>
            </a:r>
          </a:p>
          <a:p>
            <a:r>
              <a:rPr lang="en-US" dirty="0"/>
              <a:t>That means teachers learning certain skills for accomplishing this goal. </a:t>
            </a:r>
          </a:p>
        </p:txBody>
      </p:sp>
      <p:sp>
        <p:nvSpPr>
          <p:cNvPr id="4" name="Slide Number Placeholder 3"/>
          <p:cNvSpPr>
            <a:spLocks noGrp="1"/>
          </p:cNvSpPr>
          <p:nvPr>
            <p:ph type="sldNum" sz="quarter" idx="10"/>
          </p:nvPr>
        </p:nvSpPr>
        <p:spPr/>
        <p:txBody>
          <a:bodyPr/>
          <a:lstStyle/>
          <a:p>
            <a:pPr>
              <a:defRPr/>
            </a:pPr>
            <a:fld id="{396DBF0F-90FC-4171-AAD7-F2A90D3948F0}" type="slidenum">
              <a:rPr lang="en-US" smtClean="0"/>
              <a:pPr>
                <a:defRPr/>
              </a:pPr>
              <a:t>15</a:t>
            </a:fld>
            <a:endParaRPr lang="en-US" dirty="0"/>
          </a:p>
        </p:txBody>
      </p:sp>
    </p:spTree>
    <p:extLst>
      <p:ext uri="{BB962C8B-B14F-4D97-AF65-F5344CB8AC3E}">
        <p14:creationId xmlns:p14="http://schemas.microsoft.com/office/powerpoint/2010/main" val="2750642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focus of SREB’s Literacy Professional Development is about:</a:t>
            </a:r>
          </a:p>
          <a:p>
            <a:pPr lvl="1"/>
            <a:r>
              <a:rPr lang="en-US" dirty="0"/>
              <a:t>Assisting teachers in using a planning framework to develop three or four major assignments in science, social studies, English/language arts and career and technical education (CTE). </a:t>
            </a:r>
          </a:p>
          <a:p>
            <a:pPr lvl="1"/>
            <a:r>
              <a:rPr lang="en-US" dirty="0"/>
              <a:t>Engaging students in successfully applying states’ college- and career-readiness literacy standards in reading, writing and speaking to master state content standards in academic and CTE courses. </a:t>
            </a:r>
          </a:p>
          <a:p>
            <a:r>
              <a:rPr lang="en-US" b="1" dirty="0"/>
              <a:t>The main concept for you to take away is that the quality of assignments students are given matters.</a:t>
            </a:r>
            <a:r>
              <a:rPr lang="en-US" dirty="0"/>
              <a:t> Too  many students in high schools and middle grades schools are bored. They are not challenged. </a:t>
            </a:r>
          </a:p>
          <a:p>
            <a:r>
              <a:rPr lang="en-US" dirty="0"/>
              <a:t>What would such assignments look like?</a:t>
            </a:r>
          </a:p>
          <a:p>
            <a:r>
              <a:rPr lang="en-US" dirty="0"/>
              <a:t>Need school leaders who can support teachers in shaping literacy-based assignments in all disciplines to add both literacy</a:t>
            </a:r>
            <a:r>
              <a:rPr lang="en-US" baseline="0" dirty="0"/>
              <a:t> and discipline knowledge and skills. </a:t>
            </a:r>
            <a:endParaRPr lang="en-US" dirty="0"/>
          </a:p>
        </p:txBody>
      </p:sp>
      <p:sp>
        <p:nvSpPr>
          <p:cNvPr id="4" name="Slide Number Placeholder 3"/>
          <p:cNvSpPr>
            <a:spLocks noGrp="1"/>
          </p:cNvSpPr>
          <p:nvPr>
            <p:ph type="sldNum" sz="quarter" idx="10"/>
          </p:nvPr>
        </p:nvSpPr>
        <p:spPr/>
        <p:txBody>
          <a:bodyPr/>
          <a:lstStyle/>
          <a:p>
            <a:pPr>
              <a:defRPr/>
            </a:pPr>
            <a:fld id="{396DBF0F-90FC-4171-AAD7-F2A90D3948F0}" type="slidenum">
              <a:rPr lang="en-US" smtClean="0"/>
              <a:pPr>
                <a:defRPr/>
              </a:pPr>
              <a:t>16</a:t>
            </a:fld>
            <a:endParaRPr lang="en-US" dirty="0"/>
          </a:p>
        </p:txBody>
      </p:sp>
    </p:spTree>
    <p:extLst>
      <p:ext uri="{BB962C8B-B14F-4D97-AF65-F5344CB8AC3E}">
        <p14:creationId xmlns:p14="http://schemas.microsoft.com/office/powerpoint/2010/main" val="3173841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items illustrate students’ perceptions of the learning experiences they are having in classrooms where the teacher received PD from SREB on framing and facilitating literacy-based assignments. In classrooms in the same discipline, students in non-SREB trained teacher classrooms had different experiences than students in SREB trained classrooms.   TAPE</a:t>
            </a:r>
          </a:p>
          <a:p>
            <a:pPr marL="0" indent="0">
              <a:buNone/>
            </a:pPr>
            <a:endParaRPr lang="en-US" dirty="0"/>
          </a:p>
          <a:p>
            <a:r>
              <a:rPr lang="en-US" dirty="0"/>
              <a:t>Many students are still receiving “cover the materials” kind of instruction, PowerPoints, worksheets. </a:t>
            </a:r>
            <a:r>
              <a:rPr lang="en-US" b="1" dirty="0"/>
              <a:t>They are not engaged in assignments that require them to dig deeply into grade-level texts, to express their understanding orally and in writing or to acquire the skills for doing this.</a:t>
            </a:r>
            <a:r>
              <a:rPr lang="en-US" dirty="0"/>
              <a:t> </a:t>
            </a:r>
          </a:p>
          <a:p>
            <a:pPr marL="0" indent="0">
              <a:buNone/>
            </a:pPr>
            <a:endParaRPr lang="en-US" dirty="0"/>
          </a:p>
          <a:p>
            <a:r>
              <a:rPr lang="en-US" dirty="0"/>
              <a:t>The take away:</a:t>
            </a:r>
          </a:p>
          <a:p>
            <a:pPr lvl="1"/>
            <a:r>
              <a:rPr lang="en-US" b="1" dirty="0"/>
              <a:t>This is the type of deep learning is needed to raise students’ literacy skills.</a:t>
            </a:r>
          </a:p>
          <a:p>
            <a:pPr marL="291179" lvl="1" indent="0">
              <a:buNone/>
            </a:pPr>
            <a:r>
              <a:rPr lang="en-US" b="1" dirty="0"/>
              <a:t>In the deep end of the pool!</a:t>
            </a:r>
          </a:p>
        </p:txBody>
      </p:sp>
      <p:sp>
        <p:nvSpPr>
          <p:cNvPr id="4" name="Slide Number Placeholder 3"/>
          <p:cNvSpPr>
            <a:spLocks noGrp="1"/>
          </p:cNvSpPr>
          <p:nvPr>
            <p:ph type="sldNum" sz="quarter" idx="10"/>
          </p:nvPr>
        </p:nvSpPr>
        <p:spPr/>
        <p:txBody>
          <a:bodyPr/>
          <a:lstStyle/>
          <a:p>
            <a:pPr>
              <a:defRPr/>
            </a:pPr>
            <a:fld id="{396DBF0F-90FC-4171-AAD7-F2A90D3948F0}" type="slidenum">
              <a:rPr lang="en-US" smtClean="0"/>
              <a:pPr>
                <a:defRPr/>
              </a:pPr>
              <a:t>17</a:t>
            </a:fld>
            <a:endParaRPr lang="en-US" dirty="0"/>
          </a:p>
        </p:txBody>
      </p:sp>
    </p:spTree>
    <p:extLst>
      <p:ext uri="{BB962C8B-B14F-4D97-AF65-F5344CB8AC3E}">
        <p14:creationId xmlns:p14="http://schemas.microsoft.com/office/powerpoint/2010/main" val="1155894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15790"/>
            <a:ext cx="6075680" cy="4183380"/>
          </a:xfrm>
        </p:spPr>
        <p:txBody>
          <a:bodyPr/>
          <a:lstStyle/>
          <a:p>
            <a:r>
              <a:rPr lang="en-US" dirty="0"/>
              <a:t>We surveyed teachers and asked them if their principals had participated in the literacy training with them, had observed in their classrooms, had attended PD for principals. </a:t>
            </a:r>
          </a:p>
          <a:p>
            <a:r>
              <a:rPr lang="en-US" dirty="0"/>
              <a:t>Eighty-nine percent of teachers who felt they had been supported by their principals adopted strategies to engage students in how to read grade-level text and in using writing to demonstrate understanding of the content; </a:t>
            </a:r>
            <a:r>
              <a:rPr lang="en-US" b="1" dirty="0"/>
              <a:t>compared to 75 percent of teachers who did not believe they have been supported by their principal. </a:t>
            </a:r>
          </a:p>
          <a:p>
            <a:r>
              <a:rPr lang="en-US" dirty="0"/>
              <a:t>Fifty-four percent of the supported teachers perceive that literacy-based assignments have raised student achievement on state assessments, compared to only 32 percent of the teachers who feel their principals have not been supportive of their efforts.  — short time period.</a:t>
            </a:r>
          </a:p>
          <a:p>
            <a:pPr marL="0" indent="0">
              <a:buNone/>
            </a:pPr>
            <a:endParaRPr lang="en-US" b="1" dirty="0"/>
          </a:p>
          <a:p>
            <a:r>
              <a:rPr lang="en-US" b="1" dirty="0"/>
              <a:t>The take away here is simply this. As we look at conditions for PD designed to address critical needs such as the gap in literacy and math, PD should not be provided to teachers unless their principals are supportive and participate in the effort.</a:t>
            </a:r>
            <a:r>
              <a:rPr lang="en-US" dirty="0"/>
              <a:t> We cannot expect a teacher to make the </a:t>
            </a:r>
            <a:r>
              <a:rPr lang="en-US" b="1" dirty="0"/>
              <a:t>kind of instructional shifts needed to provide students with deeper learning</a:t>
            </a:r>
            <a:r>
              <a:rPr lang="en-US" dirty="0"/>
              <a:t> and to break </a:t>
            </a:r>
            <a:r>
              <a:rPr lang="en-US" b="1" dirty="0"/>
              <a:t>beyond a test-prep mentality of instruction</a:t>
            </a:r>
            <a:r>
              <a:rPr lang="en-US" dirty="0"/>
              <a:t> unless the principal understands what good teaching and learning looks like, encourages teachers to give quality assignments and supports them in doing so. </a:t>
            </a:r>
          </a:p>
        </p:txBody>
      </p:sp>
      <p:sp>
        <p:nvSpPr>
          <p:cNvPr id="4" name="Slide Number Placeholder 3"/>
          <p:cNvSpPr>
            <a:spLocks noGrp="1"/>
          </p:cNvSpPr>
          <p:nvPr>
            <p:ph type="sldNum" sz="quarter" idx="10"/>
          </p:nvPr>
        </p:nvSpPr>
        <p:spPr/>
        <p:txBody>
          <a:bodyPr/>
          <a:lstStyle/>
          <a:p>
            <a:pPr>
              <a:defRPr/>
            </a:pPr>
            <a:fld id="{396DBF0F-90FC-4171-AAD7-F2A90D3948F0}" type="slidenum">
              <a:rPr lang="en-US" smtClean="0"/>
              <a:pPr>
                <a:defRPr/>
              </a:pPr>
              <a:t>18</a:t>
            </a:fld>
            <a:endParaRPr lang="en-US" dirty="0"/>
          </a:p>
        </p:txBody>
      </p:sp>
    </p:spTree>
    <p:extLst>
      <p:ext uri="{BB962C8B-B14F-4D97-AF65-F5344CB8AC3E}">
        <p14:creationId xmlns:p14="http://schemas.microsoft.com/office/powerpoint/2010/main" val="189897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schools had engaged leaders</a:t>
            </a:r>
          </a:p>
          <a:p>
            <a:endParaRPr lang="en-US" dirty="0"/>
          </a:p>
          <a:p>
            <a:r>
              <a:rPr lang="en-US" dirty="0"/>
              <a:t>Rural district</a:t>
            </a:r>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19</a:t>
            </a:fld>
            <a:endParaRPr lang="en-US" dirty="0"/>
          </a:p>
        </p:txBody>
      </p:sp>
    </p:spTree>
    <p:extLst>
      <p:ext uri="{BB962C8B-B14F-4D97-AF65-F5344CB8AC3E}">
        <p14:creationId xmlns:p14="http://schemas.microsoft.com/office/powerpoint/2010/main" val="372180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2</a:t>
            </a:fld>
            <a:endParaRPr lang="en-US" dirty="0"/>
          </a:p>
        </p:txBody>
      </p:sp>
    </p:spTree>
    <p:extLst>
      <p:ext uri="{BB962C8B-B14F-4D97-AF65-F5344CB8AC3E}">
        <p14:creationId xmlns:p14="http://schemas.microsoft.com/office/powerpoint/2010/main" val="3495889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Urban district</a:t>
            </a:r>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20</a:t>
            </a:fld>
            <a:endParaRPr lang="en-US" dirty="0"/>
          </a:p>
        </p:txBody>
      </p:sp>
    </p:spTree>
    <p:extLst>
      <p:ext uri="{BB962C8B-B14F-4D97-AF65-F5344CB8AC3E}">
        <p14:creationId xmlns:p14="http://schemas.microsoft.com/office/powerpoint/2010/main" val="363120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 Black Belt</a:t>
            </a:r>
            <a:r>
              <a:rPr lang="en-US" baseline="0" dirty="0"/>
              <a:t> in Alabama</a:t>
            </a:r>
            <a:endParaRPr lang="en-US" dirty="0"/>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21</a:t>
            </a:fld>
            <a:endParaRPr lang="en-US" dirty="0"/>
          </a:p>
        </p:txBody>
      </p:sp>
    </p:spTree>
    <p:extLst>
      <p:ext uri="{BB962C8B-B14F-4D97-AF65-F5344CB8AC3E}">
        <p14:creationId xmlns:p14="http://schemas.microsoft.com/office/powerpoint/2010/main" val="1116172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Suburb of Jackson</a:t>
            </a:r>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22</a:t>
            </a:fld>
            <a:endParaRPr lang="en-US" dirty="0"/>
          </a:p>
        </p:txBody>
      </p:sp>
    </p:spTree>
    <p:extLst>
      <p:ext uri="{BB962C8B-B14F-4D97-AF65-F5344CB8AC3E}">
        <p14:creationId xmlns:p14="http://schemas.microsoft.com/office/powerpoint/2010/main" val="383986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2013-2014 was</a:t>
            </a:r>
            <a:r>
              <a:rPr lang="en-US" baseline="0" dirty="0"/>
              <a:t> the baseline year. They were teachers who had experienced LDC professional development.</a:t>
            </a:r>
            <a:endParaRPr lang="en-US" dirty="0"/>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23</a:t>
            </a:fld>
            <a:endParaRPr lang="en-US" dirty="0"/>
          </a:p>
        </p:txBody>
      </p:sp>
    </p:spTree>
    <p:extLst>
      <p:ext uri="{BB962C8B-B14F-4D97-AF65-F5344CB8AC3E}">
        <p14:creationId xmlns:p14="http://schemas.microsoft.com/office/powerpoint/2010/main" val="757157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Districtwide approach — that has become for them a district strategy</a:t>
            </a:r>
          </a:p>
          <a:p>
            <a:r>
              <a:rPr lang="en-US" dirty="0"/>
              <a:t>At</a:t>
            </a:r>
            <a:r>
              <a:rPr lang="en-US" baseline="0" dirty="0"/>
              <a:t> the </a:t>
            </a:r>
            <a:r>
              <a:rPr lang="en-US" dirty="0"/>
              <a:t>3:30 breakout session, George Johnson and Gail </a:t>
            </a:r>
            <a:r>
              <a:rPr lang="en-US" dirty="0" err="1"/>
              <a:t>Dugges</a:t>
            </a:r>
            <a:r>
              <a:rPr lang="en-US" dirty="0"/>
              <a:t> will describe in detail the LDC professional</a:t>
            </a:r>
            <a:r>
              <a:rPr lang="en-US" baseline="0" dirty="0"/>
              <a:t> development.</a:t>
            </a:r>
            <a:endParaRPr lang="en-US" dirty="0"/>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24</a:t>
            </a:fld>
            <a:endParaRPr lang="en-US" dirty="0"/>
          </a:p>
        </p:txBody>
      </p:sp>
    </p:spTree>
    <p:extLst>
      <p:ext uri="{BB962C8B-B14F-4D97-AF65-F5344CB8AC3E}">
        <p14:creationId xmlns:p14="http://schemas.microsoft.com/office/powerpoint/2010/main" val="754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4567" y="4415790"/>
            <a:ext cx="6533804" cy="4183380"/>
          </a:xfrm>
        </p:spPr>
        <p:txBody>
          <a:bodyPr/>
          <a:lstStyle/>
          <a:p>
            <a:r>
              <a:rPr lang="en-US" b="1" dirty="0"/>
              <a:t>The goal is to work with math teachers in middle grades and high schools to advance mathematical fluency and to give greater emphasis to students’ abilities to understand, reason and apply math concepts to solve multi-step problems. </a:t>
            </a:r>
          </a:p>
          <a:p>
            <a:endParaRPr lang="en-US" dirty="0"/>
          </a:p>
          <a:p>
            <a:r>
              <a:rPr lang="en-US" dirty="0"/>
              <a:t>The objective during the first year is for each teacher to use six to eight Formative Assessment Lessons (FALs) that best align to their curriculum. </a:t>
            </a:r>
          </a:p>
          <a:p>
            <a:r>
              <a:rPr lang="en-US" dirty="0"/>
              <a:t>After teachers use about three FALs:</a:t>
            </a:r>
          </a:p>
          <a:p>
            <a:pPr lvl="1"/>
            <a:r>
              <a:rPr lang="en-US" dirty="0"/>
              <a:t>they are shocked with how little students understand about what they covered in class.</a:t>
            </a:r>
          </a:p>
          <a:p>
            <a:pPr lvl="1"/>
            <a:r>
              <a:rPr lang="en-US" dirty="0"/>
              <a:t>they recognize that students enjoy being engaged with math.</a:t>
            </a:r>
          </a:p>
          <a:p>
            <a:pPr lvl="1"/>
            <a:r>
              <a:rPr lang="en-US" dirty="0"/>
              <a:t>Students’ confidence goes up, and performance on end-of-grading period exams improves.</a:t>
            </a:r>
          </a:p>
          <a:p>
            <a:pPr marL="0" indent="0">
              <a:buNone/>
            </a:pPr>
            <a:endParaRPr lang="en-US" dirty="0"/>
          </a:p>
          <a:p>
            <a:r>
              <a:rPr lang="en-US" dirty="0"/>
              <a:t>The teachers’ role shifts. </a:t>
            </a:r>
            <a:r>
              <a:rPr lang="en-US" b="1" dirty="0"/>
              <a:t>Instead of giving students a series of steps to follow to solve problems followed by a worksheet assignment. Instead teachers formulate assignments with complex problems that engage students in working through the problems with teachers asking good questions until students gain sufficient insight to solve the problem on their own. </a:t>
            </a:r>
          </a:p>
          <a:p>
            <a:pPr marL="0" indent="0">
              <a:buNone/>
            </a:pPr>
            <a:endParaRPr lang="en-US" b="1" dirty="0"/>
          </a:p>
          <a:p>
            <a:r>
              <a:rPr lang="en-US" b="1" dirty="0"/>
              <a:t>Understanding of mathematics comes from solving multi-step problems.</a:t>
            </a:r>
          </a:p>
        </p:txBody>
      </p:sp>
      <p:sp>
        <p:nvSpPr>
          <p:cNvPr id="4" name="Slide Number Placeholder 3"/>
          <p:cNvSpPr>
            <a:spLocks noGrp="1"/>
          </p:cNvSpPr>
          <p:nvPr>
            <p:ph type="sldNum" sz="quarter" idx="10"/>
          </p:nvPr>
        </p:nvSpPr>
        <p:spPr/>
        <p:txBody>
          <a:bodyPr/>
          <a:lstStyle/>
          <a:p>
            <a:pPr>
              <a:defRPr/>
            </a:pPr>
            <a:fld id="{396DBF0F-90FC-4171-AAD7-F2A90D3948F0}" type="slidenum">
              <a:rPr lang="en-US" smtClean="0"/>
              <a:pPr>
                <a:defRPr/>
              </a:pPr>
              <a:t>25</a:t>
            </a:fld>
            <a:endParaRPr lang="en-US" dirty="0"/>
          </a:p>
        </p:txBody>
      </p:sp>
    </p:spTree>
    <p:extLst>
      <p:ext uri="{BB962C8B-B14F-4D97-AF65-F5344CB8AC3E}">
        <p14:creationId xmlns:p14="http://schemas.microsoft.com/office/powerpoint/2010/main" val="926183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387253" cy="4183380"/>
          </a:xfrm>
        </p:spPr>
        <p:txBody>
          <a:bodyPr>
            <a:normAutofit/>
          </a:bodyPr>
          <a:lstStyle/>
          <a:p>
            <a:pPr marL="174708" indent="-174708">
              <a:spcBef>
                <a:spcPts val="611"/>
              </a:spcBef>
              <a:buFont typeface="Arial" panose="020B0604020202020204" pitchFamily="34" charset="0"/>
              <a:buChar char="•"/>
            </a:pPr>
            <a:r>
              <a:rPr lang="en-US" dirty="0">
                <a:solidFill>
                  <a:schemeClr val="tx1"/>
                </a:solidFill>
              </a:rPr>
              <a:t>Professional Development for teachers focuses on these basic math practices.</a:t>
            </a:r>
          </a:p>
          <a:p>
            <a:pPr marL="174708" indent="-174708">
              <a:spcBef>
                <a:spcPts val="611"/>
              </a:spcBef>
              <a:buFont typeface="Arial" panose="020B0604020202020204" pitchFamily="34" charset="0"/>
              <a:buChar char="•"/>
            </a:pPr>
            <a:r>
              <a:rPr lang="en-US" b="1" dirty="0">
                <a:solidFill>
                  <a:schemeClr val="tx1"/>
                </a:solidFill>
              </a:rPr>
              <a:t>The intent of the PD is to help teachers give math assignments that require students to problem solve, and give them time to struggle with problems. </a:t>
            </a:r>
            <a:r>
              <a:rPr lang="en-US" dirty="0">
                <a:solidFill>
                  <a:schemeClr val="tx1"/>
                </a:solidFill>
              </a:rPr>
              <a:t>There is a place for practice. There is a place for procedural math. </a:t>
            </a:r>
            <a:r>
              <a:rPr lang="en-US" b="1" dirty="0">
                <a:solidFill>
                  <a:schemeClr val="tx1"/>
                </a:solidFill>
              </a:rPr>
              <a:t>But the intent is to achieve balance between problem solving and procedural fluency.</a:t>
            </a:r>
          </a:p>
          <a:p>
            <a:pPr marL="174708" indent="-174708">
              <a:spcBef>
                <a:spcPts val="611"/>
              </a:spcBef>
              <a:buFont typeface="Arial" panose="020B0604020202020204" pitchFamily="34" charset="0"/>
              <a:buChar char="•"/>
            </a:pPr>
            <a:r>
              <a:rPr lang="en-US" dirty="0">
                <a:solidFill>
                  <a:schemeClr val="tx1"/>
                </a:solidFill>
              </a:rPr>
              <a:t>The intent is to get students talking about mathematics, using math vocabulary and explaining their work in the context of the language of mathematics. </a:t>
            </a:r>
          </a:p>
          <a:p>
            <a:pPr marL="174708" indent="-174708">
              <a:spcBef>
                <a:spcPts val="611"/>
              </a:spcBef>
              <a:buFont typeface="Arial" panose="020B0604020202020204" pitchFamily="34" charset="0"/>
              <a:buChar char="•"/>
            </a:pPr>
            <a:r>
              <a:rPr lang="en-US" dirty="0">
                <a:solidFill>
                  <a:schemeClr val="tx1"/>
                </a:solidFill>
              </a:rPr>
              <a:t>Teachers learn a variety of approaches to help students describe and justify their understanding of math including drawing picture, making graphs, creating tables, using appropriate math symbols. </a:t>
            </a:r>
          </a:p>
          <a:p>
            <a:pPr marL="174708" indent="-174708">
              <a:spcBef>
                <a:spcPts val="611"/>
              </a:spcBef>
              <a:buFont typeface="Arial" panose="020B0604020202020204" pitchFamily="34" charset="0"/>
              <a:buChar char="•"/>
            </a:pPr>
            <a:r>
              <a:rPr lang="en-US" b="1" dirty="0">
                <a:solidFill>
                  <a:schemeClr val="tx1"/>
                </a:solidFill>
              </a:rPr>
              <a:t>Students present and explain how they solved the problem, their reasoning, their strategies for solving the problem, and they use correct math vocabulary. </a:t>
            </a:r>
          </a:p>
          <a:p>
            <a:pPr marL="174708" indent="-174708">
              <a:spcBef>
                <a:spcPts val="611"/>
              </a:spcBef>
              <a:buFont typeface="Arial" panose="020B0604020202020204" pitchFamily="34" charset="0"/>
              <a:buChar char="•"/>
            </a:pPr>
            <a:r>
              <a:rPr lang="en-US" dirty="0">
                <a:solidFill>
                  <a:schemeClr val="tx1"/>
                </a:solidFill>
              </a:rPr>
              <a:t>Teachers look for problems in the </a:t>
            </a:r>
            <a:r>
              <a:rPr lang="en-US" b="1" dirty="0">
                <a:solidFill>
                  <a:schemeClr val="tx1"/>
                </a:solidFill>
              </a:rPr>
              <a:t>real world that require students to draw upon the math </a:t>
            </a:r>
            <a:r>
              <a:rPr lang="en-US" dirty="0">
                <a:solidFill>
                  <a:schemeClr val="tx1"/>
                </a:solidFill>
              </a:rPr>
              <a:t>concepts they have learned in the past to solve the problem. </a:t>
            </a:r>
          </a:p>
          <a:p>
            <a:pPr marL="174708" indent="-174708">
              <a:spcBef>
                <a:spcPts val="611"/>
              </a:spcBef>
              <a:buFont typeface="Arial" panose="020B0604020202020204" pitchFamily="34" charset="0"/>
              <a:buChar char="•"/>
            </a:pPr>
            <a:r>
              <a:rPr lang="en-US" dirty="0">
                <a:solidFill>
                  <a:schemeClr val="tx1"/>
                </a:solidFill>
              </a:rPr>
              <a:t>Planning </a:t>
            </a:r>
            <a:r>
              <a:rPr lang="en-US" dirty="0" err="1">
                <a:solidFill>
                  <a:schemeClr val="tx1"/>
                </a:solidFill>
              </a:rPr>
              <a:t>reteaching</a:t>
            </a:r>
            <a:r>
              <a:rPr lang="en-US" dirty="0">
                <a:solidFill>
                  <a:schemeClr val="tx1"/>
                </a:solidFill>
              </a:rPr>
              <a:t> and reassessing to demonstrate meeting the math standards.</a:t>
            </a:r>
          </a:p>
        </p:txBody>
      </p:sp>
      <p:sp>
        <p:nvSpPr>
          <p:cNvPr id="4" name="Slide Number Placeholder 3"/>
          <p:cNvSpPr>
            <a:spLocks noGrp="1"/>
          </p:cNvSpPr>
          <p:nvPr>
            <p:ph type="sldNum" sz="quarter" idx="10"/>
          </p:nvPr>
        </p:nvSpPr>
        <p:spPr/>
        <p:txBody>
          <a:bodyPr/>
          <a:lstStyle/>
          <a:p>
            <a:pPr>
              <a:defRPr/>
            </a:pPr>
            <a:fld id="{396DBF0F-90FC-4171-AAD7-F2A90D3948F0}" type="slidenum">
              <a:rPr lang="en-US" smtClean="0"/>
              <a:pPr>
                <a:defRPr/>
              </a:pPr>
              <a:t>26</a:t>
            </a:fld>
            <a:endParaRPr lang="en-US" dirty="0"/>
          </a:p>
        </p:txBody>
      </p:sp>
    </p:spTree>
    <p:extLst>
      <p:ext uri="{BB962C8B-B14F-4D97-AF65-F5344CB8AC3E}">
        <p14:creationId xmlns:p14="http://schemas.microsoft.com/office/powerpoint/2010/main" val="326088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031" y="4415790"/>
            <a:ext cx="6852991" cy="4487141"/>
          </a:xfrm>
        </p:spPr>
        <p:txBody>
          <a:bodyPr/>
          <a:lstStyle/>
          <a:p>
            <a:pPr marL="174708" indent="-174708">
              <a:spcAft>
                <a:spcPts val="600"/>
              </a:spcAft>
              <a:buFont typeface="Arial" panose="020B0604020202020204" pitchFamily="34" charset="0"/>
              <a:buChar char="•"/>
            </a:pPr>
            <a:r>
              <a:rPr lang="en-US" dirty="0"/>
              <a:t>A significantly higher percentage of teachers reported making instructional shifts in their math instruction when the principal or assistant principal observed their classrooms at least three times a year and provided feedback.</a:t>
            </a:r>
          </a:p>
          <a:p>
            <a:pPr marL="174708" indent="-174708">
              <a:spcAft>
                <a:spcPts val="600"/>
              </a:spcAft>
              <a:buFont typeface="Arial" panose="020B0604020202020204" pitchFamily="34" charset="0"/>
              <a:buChar char="•"/>
            </a:pPr>
            <a:r>
              <a:rPr lang="en-US" dirty="0"/>
              <a:t>Teachers reporting that using FALs has enabled them to focus more on building students’ math understanding  — 82 percent who were supported by principals, 62 percent who were not.</a:t>
            </a:r>
          </a:p>
          <a:p>
            <a:pPr marL="174708" indent="-174708">
              <a:spcAft>
                <a:spcPts val="600"/>
              </a:spcAft>
              <a:buFont typeface="Arial" panose="020B0604020202020204" pitchFamily="34" charset="0"/>
              <a:buChar char="•"/>
            </a:pPr>
            <a:r>
              <a:rPr lang="en-US" dirty="0"/>
              <a:t>Teachers reporting that information collected from FALs allows them to adjust their instruction to meet learning needs of students — 63 percent versus 35 percent.</a:t>
            </a:r>
          </a:p>
          <a:p>
            <a:pPr marL="174708" indent="-174708">
              <a:spcAft>
                <a:spcPts val="600"/>
              </a:spcAft>
              <a:buFont typeface="Arial" panose="020B0604020202020204" pitchFamily="34" charset="0"/>
              <a:buChar char="•"/>
            </a:pPr>
            <a:r>
              <a:rPr lang="en-US" dirty="0"/>
              <a:t>Using math practices to learn through SREB’s PD raised students’ achievement on state assessments — 68 percent by those teachers who supported by the principal, 47 percent who were not.</a:t>
            </a:r>
          </a:p>
          <a:p>
            <a:pPr marL="174708" indent="-174708">
              <a:spcAft>
                <a:spcPts val="600"/>
              </a:spcAft>
              <a:buFont typeface="Arial" panose="020B0604020202020204" pitchFamily="34" charset="0"/>
              <a:buChar char="•"/>
            </a:pPr>
            <a:r>
              <a:rPr lang="en-US" b="1" dirty="0"/>
              <a:t>The take away is:</a:t>
            </a:r>
            <a:r>
              <a:rPr lang="en-US" dirty="0"/>
              <a:t> Teachers are more likely to take PD seriously if it addresses a genuine need, if their principals think it is important, and the principal visits classrooms to observe and provide feedback and support. </a:t>
            </a:r>
          </a:p>
          <a:p>
            <a:pPr marL="174708" indent="-174708">
              <a:spcAft>
                <a:spcPts val="600"/>
              </a:spcAft>
              <a:buFont typeface="Arial" panose="020B0604020202020204" pitchFamily="34" charset="0"/>
              <a:buChar char="•"/>
            </a:pPr>
            <a:r>
              <a:rPr lang="en-US" b="1" dirty="0"/>
              <a:t>If we are serious about getting two-thirds of our students to have the foundational literacy and math skills necessary to meet college- and career-readiness standards, then we cannot do it with principals on the sidelines,</a:t>
            </a:r>
            <a:r>
              <a:rPr lang="en-US" dirty="0"/>
              <a:t> who do not understand the shift in instruction that is required and how to frame assignments that result in much deeper learning and increased engagement and motivation of students to learn the material. </a:t>
            </a:r>
          </a:p>
          <a:p>
            <a:pPr marL="174708" indent="-174708">
              <a:spcAft>
                <a:spcPts val="600"/>
              </a:spcAft>
              <a:buFont typeface="Arial" panose="020B0604020202020204" pitchFamily="34" charset="0"/>
              <a:buChar char="•"/>
            </a:pPr>
            <a:r>
              <a:rPr lang="en-US" dirty="0"/>
              <a:t>Many students are not engaged intellectually in school work, and they are bored.</a:t>
            </a:r>
          </a:p>
          <a:p>
            <a:pPr marL="174708" indent="-174708">
              <a:spcAft>
                <a:spcPts val="600"/>
              </a:spcAft>
              <a:buFont typeface="Arial" panose="020B0604020202020204" pitchFamily="34" charset="0"/>
              <a:buChar char="•"/>
            </a:pPr>
            <a:r>
              <a:rPr lang="en-US" dirty="0"/>
              <a:t>Students perceive a different trained and non-trained math teacher. </a:t>
            </a:r>
          </a:p>
        </p:txBody>
      </p:sp>
      <p:sp>
        <p:nvSpPr>
          <p:cNvPr id="4" name="Slide Number Placeholder 3"/>
          <p:cNvSpPr>
            <a:spLocks noGrp="1"/>
          </p:cNvSpPr>
          <p:nvPr>
            <p:ph type="sldNum" sz="quarter" idx="10"/>
          </p:nvPr>
        </p:nvSpPr>
        <p:spPr/>
        <p:txBody>
          <a:bodyPr/>
          <a:lstStyle/>
          <a:p>
            <a:pPr>
              <a:defRPr/>
            </a:pPr>
            <a:fld id="{396DBF0F-90FC-4171-AAD7-F2A90D3948F0}" type="slidenum">
              <a:rPr lang="en-US" smtClean="0"/>
              <a:pPr>
                <a:defRPr/>
              </a:pPr>
              <a:t>27</a:t>
            </a:fld>
            <a:endParaRPr lang="en-US" dirty="0"/>
          </a:p>
        </p:txBody>
      </p:sp>
    </p:spTree>
    <p:extLst>
      <p:ext uri="{BB962C8B-B14F-4D97-AF65-F5344CB8AC3E}">
        <p14:creationId xmlns:p14="http://schemas.microsoft.com/office/powerpoint/2010/main" val="2828417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a comparison of students’ perceptions about their classroom experiences. Those who are in classrooms where teachers have been trained through SREB’s formative assessment lessons and the Non-SREB trained math teachers. </a:t>
            </a:r>
          </a:p>
          <a:p>
            <a:r>
              <a:rPr lang="en-US" dirty="0"/>
              <a:t>More students in the SREB trained math teachers’ classrooms often had to explain how I solved a math problem to either a teacher or another student. </a:t>
            </a:r>
          </a:p>
          <a:p>
            <a:r>
              <a:rPr lang="en-US" dirty="0"/>
              <a:t>Students in the trained math teachers classroom often had to justify reasoning for solving a math problem, not simply provide an answer.</a:t>
            </a:r>
          </a:p>
          <a:p>
            <a:r>
              <a:rPr lang="en-US" dirty="0"/>
              <a:t>Students in the trained math teachers’ classroom often was grouped with students who had similar math skills.</a:t>
            </a:r>
          </a:p>
          <a:p>
            <a:r>
              <a:rPr lang="en-US" dirty="0"/>
              <a:t>Students in trained math teachers’ classrooms often solved real-world math problems in Algebra I versus non-SREB trained classrooms.</a:t>
            </a:r>
          </a:p>
          <a:p>
            <a:r>
              <a:rPr lang="en-US" dirty="0"/>
              <a:t>Students’ perceptions of their experiences is certainly evidence that instructional shifts are occurring more frequently in the trained classroom than in the classrooms of teachers who have not received the PD around formative assessment lessons and math practices. </a:t>
            </a:r>
          </a:p>
        </p:txBody>
      </p:sp>
      <p:sp>
        <p:nvSpPr>
          <p:cNvPr id="4" name="Slide Number Placeholder 3"/>
          <p:cNvSpPr>
            <a:spLocks noGrp="1"/>
          </p:cNvSpPr>
          <p:nvPr>
            <p:ph type="sldNum" sz="quarter" idx="10"/>
          </p:nvPr>
        </p:nvSpPr>
        <p:spPr/>
        <p:txBody>
          <a:bodyPr/>
          <a:lstStyle/>
          <a:p>
            <a:pPr>
              <a:defRPr/>
            </a:pPr>
            <a:fld id="{396DBF0F-90FC-4171-AAD7-F2A90D3948F0}" type="slidenum">
              <a:rPr lang="en-US" smtClean="0"/>
              <a:pPr>
                <a:defRPr/>
              </a:pPr>
              <a:t>28</a:t>
            </a:fld>
            <a:endParaRPr lang="en-US" dirty="0"/>
          </a:p>
        </p:txBody>
      </p:sp>
    </p:spTree>
    <p:extLst>
      <p:ext uri="{BB962C8B-B14F-4D97-AF65-F5344CB8AC3E}">
        <p14:creationId xmlns:p14="http://schemas.microsoft.com/office/powerpoint/2010/main" val="1374746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29</a:t>
            </a:fld>
            <a:endParaRPr lang="en-US" dirty="0"/>
          </a:p>
        </p:txBody>
      </p:sp>
    </p:spTree>
    <p:extLst>
      <p:ext uri="{BB962C8B-B14F-4D97-AF65-F5344CB8AC3E}">
        <p14:creationId xmlns:p14="http://schemas.microsoft.com/office/powerpoint/2010/main" val="428808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3</a:t>
            </a:fld>
            <a:endParaRPr lang="en-US" dirty="0"/>
          </a:p>
        </p:txBody>
      </p:sp>
    </p:spTree>
    <p:extLst>
      <p:ext uri="{BB962C8B-B14F-4D97-AF65-F5344CB8AC3E}">
        <p14:creationId xmlns:p14="http://schemas.microsoft.com/office/powerpoint/2010/main" val="1765415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30</a:t>
            </a:fld>
            <a:endParaRPr lang="en-US" dirty="0"/>
          </a:p>
        </p:txBody>
      </p:sp>
    </p:spTree>
    <p:extLst>
      <p:ext uri="{BB962C8B-B14F-4D97-AF65-F5344CB8AC3E}">
        <p14:creationId xmlns:p14="http://schemas.microsoft.com/office/powerpoint/2010/main" val="921291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31</a:t>
            </a:fld>
            <a:endParaRPr lang="en-US" dirty="0"/>
          </a:p>
        </p:txBody>
      </p:sp>
    </p:spTree>
    <p:extLst>
      <p:ext uri="{BB962C8B-B14F-4D97-AF65-F5344CB8AC3E}">
        <p14:creationId xmlns:p14="http://schemas.microsoft.com/office/powerpoint/2010/main" val="3520665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32</a:t>
            </a:fld>
            <a:endParaRPr lang="en-US" dirty="0"/>
          </a:p>
        </p:txBody>
      </p:sp>
    </p:spTree>
    <p:extLst>
      <p:ext uri="{BB962C8B-B14F-4D97-AF65-F5344CB8AC3E}">
        <p14:creationId xmlns:p14="http://schemas.microsoft.com/office/powerpoint/2010/main" val="2090689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33</a:t>
            </a:fld>
            <a:endParaRPr lang="en-US" dirty="0"/>
          </a:p>
        </p:txBody>
      </p:sp>
    </p:spTree>
    <p:extLst>
      <p:ext uri="{BB962C8B-B14F-4D97-AF65-F5344CB8AC3E}">
        <p14:creationId xmlns:p14="http://schemas.microsoft.com/office/powerpoint/2010/main" val="1485119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3:30 breakout, Kenna Barger will explain </a:t>
            </a:r>
            <a:r>
              <a:rPr lang="en-US" dirty="0" err="1"/>
              <a:t>indepth</a:t>
            </a:r>
            <a:r>
              <a:rPr lang="en-US" dirty="0"/>
              <a:t> the MDC design.</a:t>
            </a:r>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34</a:t>
            </a:fld>
            <a:endParaRPr lang="en-US" dirty="0"/>
          </a:p>
        </p:txBody>
      </p:sp>
    </p:spTree>
    <p:extLst>
      <p:ext uri="{BB962C8B-B14F-4D97-AF65-F5344CB8AC3E}">
        <p14:creationId xmlns:p14="http://schemas.microsoft.com/office/powerpoint/2010/main" val="1935595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role do middle grades and high school principals play in creating optional pathways that prepare students for postsecondary studies and careers?</a:t>
            </a:r>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35</a:t>
            </a:fld>
            <a:endParaRPr lang="en-US" dirty="0"/>
          </a:p>
        </p:txBody>
      </p:sp>
    </p:spTree>
    <p:extLst>
      <p:ext uri="{BB962C8B-B14F-4D97-AF65-F5344CB8AC3E}">
        <p14:creationId xmlns:p14="http://schemas.microsoft.com/office/powerpoint/2010/main" val="494664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36</a:t>
            </a:fld>
            <a:endParaRPr lang="en-US" dirty="0"/>
          </a:p>
        </p:txBody>
      </p:sp>
    </p:spTree>
    <p:extLst>
      <p:ext uri="{BB962C8B-B14F-4D97-AF65-F5344CB8AC3E}">
        <p14:creationId xmlns:p14="http://schemas.microsoft.com/office/powerpoint/2010/main" val="721893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37</a:t>
            </a:fld>
            <a:endParaRPr lang="en-US" dirty="0"/>
          </a:p>
        </p:txBody>
      </p:sp>
    </p:spTree>
    <p:extLst>
      <p:ext uri="{BB962C8B-B14F-4D97-AF65-F5344CB8AC3E}">
        <p14:creationId xmlns:p14="http://schemas.microsoft.com/office/powerpoint/2010/main" val="252140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9338" y="284163"/>
            <a:ext cx="4648200" cy="3486150"/>
          </a:xfrm>
        </p:spPr>
      </p:sp>
      <p:sp>
        <p:nvSpPr>
          <p:cNvPr id="3" name="Notes Placeholder 2"/>
          <p:cNvSpPr>
            <a:spLocks noGrp="1"/>
          </p:cNvSpPr>
          <p:nvPr>
            <p:ph type="body" idx="1"/>
          </p:nvPr>
        </p:nvSpPr>
        <p:spPr>
          <a:xfrm>
            <a:off x="51760" y="3915296"/>
            <a:ext cx="6882201" cy="5128952"/>
          </a:xfrm>
        </p:spPr>
        <p:txBody>
          <a:bodyPr/>
          <a:lstStyle/>
          <a:p>
            <a:pPr marL="174708" indent="-174708">
              <a:buFont typeface="Arial" panose="020B0604020202020204" pitchFamily="34" charset="0"/>
              <a:buChar char="•"/>
            </a:pPr>
            <a:r>
              <a:rPr lang="en-US" sz="1300" dirty="0"/>
              <a:t>For many years, HSTW has advocated that students complete a college- and career-ready curriculum pathway that includes four years of college-preparatory English, four years of math and three lab sciences from the college-preparatory strand.</a:t>
            </a:r>
          </a:p>
          <a:p>
            <a:pPr marL="174708" indent="-174708">
              <a:buFont typeface="Arial" panose="020B0604020202020204" pitchFamily="34" charset="0"/>
              <a:buChar char="•"/>
            </a:pPr>
            <a:r>
              <a:rPr lang="en-US" sz="1300" b="1" dirty="0"/>
              <a:t>How do college- and career-ready educational experiences impact students? Here’s what HSTW data tell us based on several thousand students assess in 2014.	Data based on 24,000 students. </a:t>
            </a:r>
          </a:p>
          <a:p>
            <a:pPr marL="174708" indent="-174708">
              <a:buFont typeface="Arial" panose="020B0604020202020204" pitchFamily="34" charset="0"/>
              <a:buChar char="•"/>
            </a:pPr>
            <a:r>
              <a:rPr lang="en-US" sz="1300" dirty="0"/>
              <a:t>Column A: 15 percent of career-oriented students at HSTW schools completed all parts of the HSTW-recommended academic core, </a:t>
            </a:r>
            <a:r>
              <a:rPr lang="en-US" sz="1300" b="1" dirty="0"/>
              <a:t>at last four courses in a career pathway and experienced rigorous assignments in their CTE courses. — Explain —  81 percent met reading and math college-readiness standards and 78 percent met science college-readiness standards with 92 percent planning to pursue postsecondary studies.</a:t>
            </a:r>
          </a:p>
          <a:p>
            <a:pPr marL="174708" indent="-174708">
              <a:buFont typeface="Arial" panose="020B0604020202020204" pitchFamily="34" charset="0"/>
              <a:buChar char="•"/>
            </a:pPr>
            <a:r>
              <a:rPr lang="en-US" sz="1300" dirty="0"/>
              <a:t>Column B: 14 percent of career-oriented students at HSTW schools completed the HSTW-recommended college-ready core, at least four courses in a career concentration, based on students surveys, their CTE assignments were not rigorous. </a:t>
            </a:r>
            <a:r>
              <a:rPr lang="en-US" sz="1300" b="1" dirty="0"/>
              <a:t>Seventeen percent fewer students met college-readiness standards in reading, math and 16 percent in science than did students who had rigorous assignments  in their CTE courses. </a:t>
            </a:r>
          </a:p>
          <a:p>
            <a:pPr marL="174708" indent="-174708">
              <a:buFont typeface="Arial" panose="020B0604020202020204" pitchFamily="34" charset="0"/>
              <a:buChar char="•"/>
            </a:pPr>
            <a:r>
              <a:rPr lang="en-US" sz="1300" dirty="0"/>
              <a:t>Column C: 71 percent of career students complete zero, one or only two parts of the college-ready core and 40 percent met college-ready reading; 50 percent math; and 45 percent science, with 46 percent planning to pursue a bachelor degree or higher and 46 percent planning to pursue AS/postsecondary training.</a:t>
            </a:r>
          </a:p>
          <a:p>
            <a:pPr marL="174708" indent="-174708">
              <a:buFont typeface="Arial" panose="020B0604020202020204" pitchFamily="34" charset="0"/>
              <a:buChar char="•"/>
            </a:pPr>
            <a:r>
              <a:rPr lang="en-US" sz="1300" b="1" dirty="0"/>
              <a:t>Take away:  Completing a college-ready core with quality CTE studies can move many more students into the deeper end of the swimming pool to prepare for higher-wage jobs.</a:t>
            </a:r>
          </a:p>
          <a:p>
            <a:pPr marL="174708" indent="-174708">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67B3138E-D729-6441-8E00-FE5603FB35A9}" type="slidenum">
              <a:rPr lang="en-US" smtClean="0"/>
              <a:t>38</a:t>
            </a:fld>
            <a:endParaRPr lang="en-US"/>
          </a:p>
        </p:txBody>
      </p:sp>
    </p:spTree>
    <p:extLst>
      <p:ext uri="{BB962C8B-B14F-4D97-AF65-F5344CB8AC3E}">
        <p14:creationId xmlns:p14="http://schemas.microsoft.com/office/powerpoint/2010/main" val="4140933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15790"/>
            <a:ext cx="6698827" cy="4183380"/>
          </a:xfrm>
        </p:spPr>
        <p:txBody>
          <a:bodyPr/>
          <a:lstStyle/>
          <a:p>
            <a:r>
              <a:rPr lang="en-US" dirty="0"/>
              <a:t>The AC curricula are a way to get students into the deep end of the swimming pool — ready for high-wage jobs. </a:t>
            </a:r>
          </a:p>
          <a:p>
            <a:r>
              <a:rPr lang="en-US" dirty="0"/>
              <a:t>AC transforms high school academic studies into a hands-on learning environment based on real-world opportunities. It taps into students’ natural curiosity and helps them align their personal career and educational goals for the academic standards and emerging opportunities both locally and nationally. </a:t>
            </a:r>
          </a:p>
          <a:p>
            <a:r>
              <a:rPr lang="en-US" dirty="0"/>
              <a:t>AC consists of specific educational pathways focused on different cutting edge business and industry topics. SREB and its partner states work closely with business and industry leaders to build relevant and challenging coursework that brings students’ academic studies to life. </a:t>
            </a:r>
          </a:p>
          <a:p>
            <a:r>
              <a:rPr lang="en-US" dirty="0"/>
              <a:t>AC curricula draw from high school’s academic core, employ a range of technologies and software focused on high-skill careers and use work-related projects to develop students problem-solving skills. </a:t>
            </a:r>
          </a:p>
          <a:p>
            <a:r>
              <a:rPr lang="en-US" dirty="0"/>
              <a:t>Students will leave AC studies with a foundation of critical skills that can be put to use immediately in their education or career. AC integrates with a college-ready academic core which provides an opportunity for literacy, math, science and AC teachers to enable students to connect college-ready content and skills to complete project assignments. </a:t>
            </a:r>
          </a:p>
          <a:p>
            <a:r>
              <a:rPr lang="en-US" dirty="0"/>
              <a:t>It will result in more students graduating from high school from the deep end of the swimming pool rather than the shallow end.</a:t>
            </a:r>
          </a:p>
        </p:txBody>
      </p:sp>
      <p:sp>
        <p:nvSpPr>
          <p:cNvPr id="4" name="Slide Number Placeholder 3"/>
          <p:cNvSpPr>
            <a:spLocks noGrp="1"/>
          </p:cNvSpPr>
          <p:nvPr>
            <p:ph type="sldNum" sz="quarter" idx="10"/>
          </p:nvPr>
        </p:nvSpPr>
        <p:spPr/>
        <p:txBody>
          <a:bodyPr/>
          <a:lstStyle/>
          <a:p>
            <a:pPr>
              <a:defRPr/>
            </a:pPr>
            <a:fld id="{396DBF0F-90FC-4171-AAD7-F2A90D3948F0}" type="slidenum">
              <a:rPr lang="en-US" smtClean="0"/>
              <a:pPr>
                <a:defRPr/>
              </a:pPr>
              <a:t>39</a:t>
            </a:fld>
            <a:endParaRPr lang="en-US" dirty="0"/>
          </a:p>
        </p:txBody>
      </p:sp>
    </p:spTree>
    <p:extLst>
      <p:ext uri="{BB962C8B-B14F-4D97-AF65-F5344CB8AC3E}">
        <p14:creationId xmlns:p14="http://schemas.microsoft.com/office/powerpoint/2010/main" val="3445869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school graduates or less</a:t>
            </a:r>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4</a:t>
            </a:fld>
            <a:endParaRPr lang="en-US" dirty="0"/>
          </a:p>
        </p:txBody>
      </p:sp>
    </p:spTree>
    <p:extLst>
      <p:ext uri="{BB962C8B-B14F-4D97-AF65-F5344CB8AC3E}">
        <p14:creationId xmlns:p14="http://schemas.microsoft.com/office/powerpoint/2010/main" val="765152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Today’s economy demands a better educated and more prepared workforce than ever before.</a:t>
            </a:r>
          </a:p>
          <a:p>
            <a:pPr lvl="0"/>
            <a:r>
              <a:rPr lang="en-US" dirty="0"/>
              <a:t>Too often, these candidates are hard to find. The pool of qualified talent isn’t deep enough to fill business and industry needs, and employers frequently have difficulty finding the right applicants. At the current rate, this will lead to several million workers shortfall in employees without some postsecondary education by the early 2020s. </a:t>
            </a:r>
          </a:p>
          <a:p>
            <a:pPr lvl="0"/>
            <a:r>
              <a:rPr lang="en-US" dirty="0"/>
              <a:t>Much of the nation will be left with a large number of individuals who are unprepared for the emerging opportunities. </a:t>
            </a:r>
          </a:p>
          <a:p>
            <a:pPr lvl="0"/>
            <a:r>
              <a:rPr lang="en-US" dirty="0"/>
              <a:t>The Advanced Career curriculum creates optional pathways that blend college-ready core with career studies in high-demand career fields. </a:t>
            </a:r>
          </a:p>
        </p:txBody>
      </p:sp>
      <p:sp>
        <p:nvSpPr>
          <p:cNvPr id="4" name="Slide Number Placeholder 3"/>
          <p:cNvSpPr>
            <a:spLocks noGrp="1"/>
          </p:cNvSpPr>
          <p:nvPr>
            <p:ph type="sldNum" sz="quarter" idx="10"/>
          </p:nvPr>
        </p:nvSpPr>
        <p:spPr/>
        <p:txBody>
          <a:bodyPr/>
          <a:lstStyle/>
          <a:p>
            <a:pPr>
              <a:defRPr/>
            </a:pPr>
            <a:fld id="{396DBF0F-90FC-4171-AAD7-F2A90D3948F0}" type="slidenum">
              <a:rPr lang="en-US" smtClean="0"/>
              <a:pPr>
                <a:defRPr/>
              </a:pPr>
              <a:t>40</a:t>
            </a:fld>
            <a:endParaRPr lang="en-US" dirty="0"/>
          </a:p>
        </p:txBody>
      </p:sp>
    </p:spTree>
    <p:extLst>
      <p:ext uri="{BB962C8B-B14F-4D97-AF65-F5344CB8AC3E}">
        <p14:creationId xmlns:p14="http://schemas.microsoft.com/office/powerpoint/2010/main" val="32500710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41</a:t>
            </a:fld>
            <a:endParaRPr lang="en-US" dirty="0"/>
          </a:p>
        </p:txBody>
      </p:sp>
    </p:spTree>
    <p:extLst>
      <p:ext uri="{BB962C8B-B14F-4D97-AF65-F5344CB8AC3E}">
        <p14:creationId xmlns:p14="http://schemas.microsoft.com/office/powerpoint/2010/main" val="9747654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 courses developed in 9 career fields</a:t>
            </a:r>
          </a:p>
          <a:p>
            <a:r>
              <a:rPr lang="en-US" dirty="0"/>
              <a:t>192 projects completed with 125-150 pages of instructional materials for each</a:t>
            </a:r>
          </a:p>
          <a:p>
            <a:r>
              <a:rPr lang="en-US" dirty="0"/>
              <a:t>Average cost per four courses $800,000</a:t>
            </a:r>
          </a:p>
          <a:p>
            <a:r>
              <a:rPr lang="en-US" dirty="0"/>
              <a:t>34 course syllabi developed</a:t>
            </a:r>
          </a:p>
          <a:p>
            <a:r>
              <a:rPr lang="en-US" dirty="0"/>
              <a:t>34 end-of-course exams</a:t>
            </a:r>
          </a:p>
          <a:p>
            <a:r>
              <a:rPr lang="en-US" dirty="0"/>
              <a:t>Complete all courses by December, 2016</a:t>
            </a:r>
          </a:p>
          <a:p>
            <a:endParaRPr lang="en-US" dirty="0"/>
          </a:p>
          <a:p>
            <a:pPr lvl="0"/>
            <a:r>
              <a:rPr lang="en-US" dirty="0"/>
              <a:t>We will have two new courses hopefully coming on some time next year in Oil and Gas. We have worked with Texas on this course; and with Ohio on four courses in Automated Materials Joining Technologies. Ohio will cover the cost for these materials. We will be applying the process we have learned for developing them to complete the work.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396DBF0F-90FC-4171-AAD7-F2A90D3948F0}" type="slidenum">
              <a:rPr lang="en-US" smtClean="0"/>
              <a:pPr>
                <a:defRPr/>
              </a:pPr>
              <a:t>42</a:t>
            </a:fld>
            <a:endParaRPr lang="en-US" dirty="0"/>
          </a:p>
        </p:txBody>
      </p:sp>
    </p:spTree>
    <p:extLst>
      <p:ext uri="{BB962C8B-B14F-4D97-AF65-F5344CB8AC3E}">
        <p14:creationId xmlns:p14="http://schemas.microsoft.com/office/powerpoint/2010/main" val="12045344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2015" y="4415790"/>
            <a:ext cx="5985163" cy="4183380"/>
          </a:xfrm>
        </p:spPr>
        <p:txBody>
          <a:bodyPr/>
          <a:lstStyle/>
          <a:p>
            <a:r>
              <a:rPr lang="en-US" dirty="0"/>
              <a:t>The courses are working. Seventy-two percent of students say the first course has helped them to begin to think about a career goal.  </a:t>
            </a:r>
          </a:p>
          <a:p>
            <a:r>
              <a:rPr lang="en-US" b="1" dirty="0"/>
              <a:t>AC provides intellectually demanding assignments. Eighty-eight percent of students find AC courses rigorous.</a:t>
            </a:r>
            <a:r>
              <a:rPr lang="en-US" b="1" baseline="0" dirty="0"/>
              <a:t> </a:t>
            </a:r>
            <a:r>
              <a:rPr lang="en-US" b="1" dirty="0"/>
              <a:t>Hands-on learning is combined with intellectually demanding academic instruction that allows students to learn how to use new technology. </a:t>
            </a:r>
          </a:p>
          <a:p>
            <a:r>
              <a:rPr lang="en-US" dirty="0">
                <a:solidFill>
                  <a:schemeClr val="tx2"/>
                </a:solidFill>
              </a:rPr>
              <a:t>Eighty percent </a:t>
            </a:r>
            <a:r>
              <a:rPr lang="en-US" dirty="0"/>
              <a:t>of students like the blend of hands-on activities, academics and creative thinking in the AC class. Seventy-seven percent of AC students would recommend this course to a friend.</a:t>
            </a:r>
          </a:p>
          <a:p>
            <a:r>
              <a:rPr lang="en-US" dirty="0"/>
              <a:t>We want AC career pathways to be viewed as an option for further study so students have a sense of purpose and goals in their lives. AC career pathways are drawing a mainstream group of students. </a:t>
            </a:r>
          </a:p>
          <a:p>
            <a:r>
              <a:rPr lang="en-US" dirty="0"/>
              <a:t>The intent is to have students learn how to work in teams and to acquire 21st-century skills. (Two-thirds of AC students report they work in teams on projects.) </a:t>
            </a:r>
          </a:p>
          <a:p>
            <a:r>
              <a:rPr lang="en-US" dirty="0"/>
              <a:t>Over 70 percent of AC students report using academic knowledge and skills to learn how to use new technology to complete assignments.</a:t>
            </a:r>
            <a:r>
              <a:rPr lang="en-US" baseline="0" dirty="0"/>
              <a:t> M</a:t>
            </a:r>
            <a:r>
              <a:rPr lang="en-US" dirty="0">
                <a:solidFill>
                  <a:schemeClr val="tx1"/>
                </a:solidFill>
              </a:rPr>
              <a:t>ore than 80 percent plan to take all four AC courses.</a:t>
            </a:r>
          </a:p>
          <a:p>
            <a:r>
              <a:rPr lang="en-US" dirty="0">
                <a:solidFill>
                  <a:schemeClr val="tx1"/>
                </a:solidFill>
              </a:rPr>
              <a:t>What can principals do to support the project-based learning SREB approach in high schools?</a:t>
            </a:r>
          </a:p>
          <a:p>
            <a:endParaRPr lang="en-US" dirty="0"/>
          </a:p>
        </p:txBody>
      </p:sp>
      <p:sp>
        <p:nvSpPr>
          <p:cNvPr id="4" name="Footer Placeholder 3"/>
          <p:cNvSpPr>
            <a:spLocks noGrp="1"/>
          </p:cNvSpPr>
          <p:nvPr>
            <p:ph type="ftr" sz="quarter" idx="10"/>
          </p:nvPr>
        </p:nvSpPr>
        <p:spPr/>
        <p:txBody>
          <a:bodyPr/>
          <a:lstStyle/>
          <a:p>
            <a:r>
              <a:rPr lang="en-US"/>
              <a:t>Gene Bottoms                                                                                                                      Southern Regional Education Board</a:t>
            </a:r>
            <a:endParaRPr lang="en-US" dirty="0"/>
          </a:p>
        </p:txBody>
      </p:sp>
      <p:sp>
        <p:nvSpPr>
          <p:cNvPr id="5" name="Slide Number Placeholder 4"/>
          <p:cNvSpPr>
            <a:spLocks noGrp="1"/>
          </p:cNvSpPr>
          <p:nvPr>
            <p:ph type="sldNum" sz="quarter" idx="11"/>
          </p:nvPr>
        </p:nvSpPr>
        <p:spPr/>
        <p:txBody>
          <a:bodyPr/>
          <a:lstStyle/>
          <a:p>
            <a:fld id="{F181F52B-E6F8-E042-8CDF-7487D4221E1E}" type="slidenum">
              <a:rPr lang="en-US" smtClean="0"/>
              <a:pPr/>
              <a:t>43</a:t>
            </a:fld>
            <a:endParaRPr lang="en-US" dirty="0"/>
          </a:p>
        </p:txBody>
      </p:sp>
    </p:spTree>
    <p:extLst>
      <p:ext uri="{BB962C8B-B14F-4D97-AF65-F5344CB8AC3E}">
        <p14:creationId xmlns:p14="http://schemas.microsoft.com/office/powerpoint/2010/main" val="42587469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44</a:t>
            </a:fld>
            <a:endParaRPr lang="en-US" dirty="0"/>
          </a:p>
        </p:txBody>
      </p:sp>
    </p:spTree>
    <p:extLst>
      <p:ext uri="{BB962C8B-B14F-4D97-AF65-F5344CB8AC3E}">
        <p14:creationId xmlns:p14="http://schemas.microsoft.com/office/powerpoint/2010/main" val="23480427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45</a:t>
            </a:fld>
            <a:endParaRPr lang="en-US" dirty="0"/>
          </a:p>
        </p:txBody>
      </p:sp>
    </p:spTree>
    <p:extLst>
      <p:ext uri="{BB962C8B-B14F-4D97-AF65-F5344CB8AC3E}">
        <p14:creationId xmlns:p14="http://schemas.microsoft.com/office/powerpoint/2010/main" val="20330234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46</a:t>
            </a:fld>
            <a:endParaRPr lang="en-US" dirty="0"/>
          </a:p>
        </p:txBody>
      </p:sp>
    </p:spTree>
    <p:extLst>
      <p:ext uri="{BB962C8B-B14F-4D97-AF65-F5344CB8AC3E}">
        <p14:creationId xmlns:p14="http://schemas.microsoft.com/office/powerpoint/2010/main" val="21024226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sessions will address this question.</a:t>
            </a:r>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47</a:t>
            </a:fld>
            <a:endParaRPr lang="en-US" dirty="0"/>
          </a:p>
        </p:txBody>
      </p:sp>
    </p:spTree>
    <p:extLst>
      <p:ext uri="{BB962C8B-B14F-4D97-AF65-F5344CB8AC3E}">
        <p14:creationId xmlns:p14="http://schemas.microsoft.com/office/powerpoint/2010/main" val="2515711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America’s</a:t>
            </a:r>
            <a:r>
              <a:rPr lang="en-US" baseline="0" dirty="0"/>
              <a:t> Invisible crisis — </a:t>
            </a:r>
            <a:r>
              <a:rPr lang="en-US" b="1" i="1" baseline="0" dirty="0"/>
              <a:t>Men Without Work</a:t>
            </a:r>
            <a:r>
              <a:rPr lang="en-US" baseline="0" dirty="0"/>
              <a:t>, by Nicholas </a:t>
            </a:r>
            <a:r>
              <a:rPr lang="en-US" baseline="0" dirty="0" err="1"/>
              <a:t>Eberstadt</a:t>
            </a:r>
            <a:endParaRPr lang="en-US" dirty="0"/>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5</a:t>
            </a:fld>
            <a:endParaRPr lang="en-US" dirty="0"/>
          </a:p>
        </p:txBody>
      </p:sp>
    </p:spTree>
    <p:extLst>
      <p:ext uri="{BB962C8B-B14F-4D97-AF65-F5344CB8AC3E}">
        <p14:creationId xmlns:p14="http://schemas.microsoft.com/office/powerpoint/2010/main" val="1283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are better prepared to the new economy</a:t>
            </a:r>
          </a:p>
          <a:p>
            <a:r>
              <a:rPr lang="en-US" dirty="0"/>
              <a:t>Foundational</a:t>
            </a:r>
            <a:r>
              <a:rPr lang="en-US" baseline="0" dirty="0"/>
              <a:t> literacy skills</a:t>
            </a:r>
          </a:p>
          <a:p>
            <a:r>
              <a:rPr lang="en-US" baseline="0" dirty="0"/>
              <a:t>More are pursuing postsecondary studies</a:t>
            </a:r>
            <a:endParaRPr lang="en-US" dirty="0"/>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6</a:t>
            </a:fld>
            <a:endParaRPr lang="en-US" dirty="0"/>
          </a:p>
        </p:txBody>
      </p:sp>
    </p:spTree>
    <p:extLst>
      <p:ext uri="{BB962C8B-B14F-4D97-AF65-F5344CB8AC3E}">
        <p14:creationId xmlns:p14="http://schemas.microsoft.com/office/powerpoint/2010/main" val="346471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7</a:t>
            </a:fld>
            <a:endParaRPr lang="en-US" dirty="0"/>
          </a:p>
        </p:txBody>
      </p:sp>
    </p:spTree>
    <p:extLst>
      <p:ext uri="{BB962C8B-B14F-4D97-AF65-F5344CB8AC3E}">
        <p14:creationId xmlns:p14="http://schemas.microsoft.com/office/powerpoint/2010/main" val="3664285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more</a:t>
            </a:r>
            <a:r>
              <a:rPr lang="en-US" baseline="0" dirty="0"/>
              <a:t> students acquire advanced credentials or associate degrees with a career focus, then a job, rather than wander 10 years and winding up at community college at age 28/29.</a:t>
            </a:r>
          </a:p>
          <a:p>
            <a:r>
              <a:rPr lang="en-US" baseline="0" dirty="0"/>
              <a:t>Lost Decade</a:t>
            </a:r>
          </a:p>
          <a:p>
            <a:r>
              <a:rPr lang="en-US" baseline="0" dirty="0"/>
              <a:t>Describe three districts.</a:t>
            </a:r>
            <a:endParaRPr lang="en-US" dirty="0"/>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8</a:t>
            </a:fld>
            <a:endParaRPr lang="en-US" dirty="0"/>
          </a:p>
        </p:txBody>
      </p:sp>
    </p:spTree>
    <p:extLst>
      <p:ext uri="{BB962C8B-B14F-4D97-AF65-F5344CB8AC3E}">
        <p14:creationId xmlns:p14="http://schemas.microsoft.com/office/powerpoint/2010/main" val="136786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322263"/>
            <a:ext cx="4648200" cy="3486150"/>
          </a:xfrm>
        </p:spPr>
      </p:sp>
      <p:sp>
        <p:nvSpPr>
          <p:cNvPr id="3" name="Notes Placeholder 2"/>
          <p:cNvSpPr>
            <a:spLocks noGrp="1"/>
          </p:cNvSpPr>
          <p:nvPr>
            <p:ph type="body" idx="1"/>
          </p:nvPr>
        </p:nvSpPr>
        <p:spPr>
          <a:xfrm>
            <a:off x="169950" y="3984171"/>
            <a:ext cx="6664432" cy="4651218"/>
          </a:xfrm>
        </p:spPr>
        <p:txBody>
          <a:bodyPr/>
          <a:lstStyle/>
          <a:p>
            <a:pPr marL="174708" indent="-174708">
              <a:buFont typeface="Arial" panose="020B0604020202020204" pitchFamily="34" charset="0"/>
              <a:buChar char="•"/>
            </a:pPr>
            <a:r>
              <a:rPr lang="en-US" dirty="0">
                <a:solidFill>
                  <a:schemeClr val="tx1"/>
                </a:solidFill>
              </a:rPr>
              <a:t>Based on a study conducted by the National Center for Career and Technical Education at SREB, for the U. S. Department of Education in 2016, fewer CTE students than in 2007 are choosing to complete a concentration in a career cluster. </a:t>
            </a:r>
            <a:r>
              <a:rPr lang="en-US" b="1" dirty="0">
                <a:solidFill>
                  <a:schemeClr val="tx1"/>
                </a:solidFill>
              </a:rPr>
              <a:t>This has been a general decline until 2014-15, at which time there was a large decline of CTE participation — a drop by more than 1 million students. </a:t>
            </a:r>
          </a:p>
          <a:p>
            <a:pPr marL="174708" indent="-174708">
              <a:buFont typeface="Arial" panose="020B0604020202020204" pitchFamily="34" charset="0"/>
              <a:buChar char="•"/>
            </a:pPr>
            <a:r>
              <a:rPr lang="en-US" b="1" dirty="0">
                <a:solidFill>
                  <a:schemeClr val="tx1"/>
                </a:solidFill>
              </a:rPr>
              <a:t>The trend lines for the eight career clusters identified as high-growth occupational areas all had a downward enrollment with the exception being health science, which experienced a slight upward trend. </a:t>
            </a:r>
            <a:r>
              <a:rPr lang="en-US" dirty="0">
                <a:solidFill>
                  <a:schemeClr val="tx1"/>
                </a:solidFill>
              </a:rPr>
              <a:t>Some of the declines are more dramatic than others</a:t>
            </a:r>
            <a:r>
              <a:rPr lang="en-US" b="1" dirty="0">
                <a:solidFill>
                  <a:schemeClr val="tx1"/>
                </a:solidFill>
              </a:rPr>
              <a:t>. Information Technology and Computer Science declined  by 54 percent; manufacturing by 45 percent from 2008-2009.</a:t>
            </a:r>
            <a:r>
              <a:rPr lang="en-US" dirty="0">
                <a:solidFill>
                  <a:schemeClr val="tx1"/>
                </a:solidFill>
              </a:rPr>
              <a:t> Other career clusters that declined included architecture and construction, business management and administration, and in the skills trades that represents a large portion of blue collar, middle-wage opportunities such as transportation.</a:t>
            </a:r>
          </a:p>
          <a:p>
            <a:pPr marL="174708" indent="-174708">
              <a:buFont typeface="Arial" panose="020B0604020202020204" pitchFamily="34" charset="0"/>
              <a:buChar char="•"/>
            </a:pPr>
            <a:r>
              <a:rPr lang="en-US" b="1" dirty="0">
                <a:solidFill>
                  <a:schemeClr val="tx1"/>
                </a:solidFill>
              </a:rPr>
              <a:t>Enrollment grew in career clusters having to do with STEM, finance, hospitality, arts, A/V technology and communications.</a:t>
            </a:r>
          </a:p>
          <a:p>
            <a:pPr marL="174708" indent="-174708">
              <a:buFont typeface="Arial" panose="020B0604020202020204" pitchFamily="34" charset="0"/>
              <a:buChar char="•"/>
            </a:pPr>
            <a:r>
              <a:rPr lang="en-US" b="1" dirty="0">
                <a:solidFill>
                  <a:schemeClr val="tx1"/>
                </a:solidFill>
              </a:rPr>
              <a:t>The take away:</a:t>
            </a:r>
            <a:r>
              <a:rPr lang="en-US" dirty="0">
                <a:solidFill>
                  <a:schemeClr val="tx1"/>
                </a:solidFill>
              </a:rPr>
              <a:t> There is need to create pathways in demand fields such as manufacturing, IT, computer science and even business. The implication is: redesign career pathway programs more in line with the requirements and the expectations of 21st-century opportunities. </a:t>
            </a:r>
          </a:p>
          <a:p>
            <a:pPr marL="174708" indent="-174708">
              <a:buFont typeface="Arial" panose="020B0604020202020204" pitchFamily="34" charset="0"/>
              <a:buChar char="•"/>
            </a:pPr>
            <a:r>
              <a:rPr lang="en-US" b="1" dirty="0">
                <a:solidFill>
                  <a:schemeClr val="tx1"/>
                </a:solidFill>
              </a:rPr>
              <a:t>Take Away:  </a:t>
            </a:r>
            <a:r>
              <a:rPr lang="en-US" dirty="0">
                <a:solidFill>
                  <a:schemeClr val="tx1"/>
                </a:solidFill>
              </a:rPr>
              <a:t>There is a disconnect between the career pathway and high-demand, higher-paying fields, and is especially pronounced in computer science and information technology career clusters.</a:t>
            </a:r>
          </a:p>
          <a:p>
            <a:pPr marL="174708" indent="-174708">
              <a:buFont typeface="Arial" panose="020B0604020202020204" pitchFamily="34" charset="0"/>
              <a:buChar char="•"/>
            </a:pPr>
            <a:r>
              <a:rPr lang="en-US" dirty="0">
                <a:solidFill>
                  <a:schemeClr val="tx1"/>
                </a:solidFill>
              </a:rPr>
              <a:t>The disparities between the percentage of concentrators in secondary and postsecondary career clusters suggests a lack of joint planning between the two systems. </a:t>
            </a:r>
          </a:p>
          <a:p>
            <a:endParaRPr lang="en-US" dirty="0">
              <a:solidFill>
                <a:schemeClr val="tx1"/>
              </a:solidFill>
            </a:endParaRPr>
          </a:p>
        </p:txBody>
      </p:sp>
      <p:sp>
        <p:nvSpPr>
          <p:cNvPr id="4" name="Footer Placeholder 3"/>
          <p:cNvSpPr>
            <a:spLocks noGrp="1"/>
          </p:cNvSpPr>
          <p:nvPr>
            <p:ph type="ftr" sz="quarter" idx="10"/>
          </p:nvPr>
        </p:nvSpPr>
        <p:spPr/>
        <p:txBody>
          <a:bodyPr/>
          <a:lstStyle/>
          <a:p>
            <a:r>
              <a:rPr lang="en-US"/>
              <a:t>Presentation Title /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9</a:t>
            </a:fld>
            <a:endParaRPr lang="en-US" dirty="0"/>
          </a:p>
        </p:txBody>
      </p:sp>
    </p:spTree>
    <p:extLst>
      <p:ext uri="{BB962C8B-B14F-4D97-AF65-F5344CB8AC3E}">
        <p14:creationId xmlns:p14="http://schemas.microsoft.com/office/powerpoint/2010/main" val="1310883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Open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721224" y="-8965"/>
            <a:ext cx="7422776" cy="6858000"/>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2" name="Title 1"/>
          <p:cNvSpPr>
            <a:spLocks noGrp="1"/>
          </p:cNvSpPr>
          <p:nvPr>
            <p:ph type="ctrTitle" hasCustomPrompt="1"/>
          </p:nvPr>
        </p:nvSpPr>
        <p:spPr>
          <a:xfrm>
            <a:off x="2242078" y="1501775"/>
            <a:ext cx="6300660" cy="1470025"/>
          </a:xfrm>
        </p:spPr>
        <p:txBody>
          <a:bodyPr>
            <a:noAutofit/>
          </a:bodyPr>
          <a:lstStyle>
            <a:lvl1pPr algn="l">
              <a:defRPr sz="5400" b="1" i="0" baseline="0">
                <a:solidFill>
                  <a:srgbClr val="002060"/>
                </a:solidFill>
              </a:defRPr>
            </a:lvl1pPr>
          </a:lstStyle>
          <a:p>
            <a:r>
              <a:rPr lang="en-US" dirty="0"/>
              <a:t>Title of Presentation</a:t>
            </a:r>
          </a:p>
        </p:txBody>
      </p:sp>
      <p:sp>
        <p:nvSpPr>
          <p:cNvPr id="3" name="Subtitle 2"/>
          <p:cNvSpPr>
            <a:spLocks noGrp="1"/>
          </p:cNvSpPr>
          <p:nvPr>
            <p:ph type="subTitle" idx="1" hasCustomPrompt="1"/>
          </p:nvPr>
        </p:nvSpPr>
        <p:spPr>
          <a:xfrm>
            <a:off x="2242078" y="4691680"/>
            <a:ext cx="6281420" cy="1752600"/>
          </a:xfrm>
        </p:spPr>
        <p:txBody>
          <a:bodyPr>
            <a:normAutofit/>
          </a:bodyPr>
          <a:lstStyle>
            <a:lvl1pPr marL="0" indent="0" algn="l">
              <a:buNone/>
              <a:defRPr sz="2800" b="0" i="0" baseline="0">
                <a:solidFill>
                  <a:srgbClr val="002060"/>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0" i="1" dirty="0"/>
              <a:t>Presented by</a:t>
            </a:r>
            <a:r>
              <a:rPr lang="en-US" dirty="0"/>
              <a:t>:</a:t>
            </a:r>
          </a:p>
          <a:p>
            <a:r>
              <a:rPr lang="en-US" dirty="0"/>
              <a:t>Presenter Name</a:t>
            </a:r>
          </a:p>
          <a:p>
            <a:r>
              <a:rPr lang="en-US" dirty="0"/>
              <a:t>Date</a:t>
            </a:r>
          </a:p>
        </p:txBody>
      </p:sp>
    </p:spTree>
    <p:extLst>
      <p:ext uri="{BB962C8B-B14F-4D97-AF65-F5344CB8AC3E}">
        <p14:creationId xmlns:p14="http://schemas.microsoft.com/office/powerpoint/2010/main" val="372794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ext - Two Column Bullets With Anim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8857" y="274638"/>
            <a:ext cx="7687145" cy="1143000"/>
          </a:xfrm>
        </p:spPr>
        <p:txBody>
          <a:bodyPr/>
          <a:lstStyle>
            <a:lvl1pPr>
              <a:defRPr baseline="0"/>
            </a:lvl1pPr>
          </a:lstStyle>
          <a:p>
            <a:r>
              <a:rPr lang="en-US" dirty="0"/>
              <a:t>Slide Title</a:t>
            </a:r>
          </a:p>
        </p:txBody>
      </p:sp>
      <p:sp>
        <p:nvSpPr>
          <p:cNvPr id="3" name="Text Placeholder 2"/>
          <p:cNvSpPr>
            <a:spLocks noGrp="1"/>
          </p:cNvSpPr>
          <p:nvPr>
            <p:ph type="body" idx="1" hasCustomPrompt="1"/>
          </p:nvPr>
        </p:nvSpPr>
        <p:spPr>
          <a:xfrm>
            <a:off x="788856" y="1535113"/>
            <a:ext cx="37673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4" name="Content Placeholder 3"/>
          <p:cNvSpPr>
            <a:spLocks noGrp="1"/>
          </p:cNvSpPr>
          <p:nvPr>
            <p:ph sz="half" idx="2" hasCustomPrompt="1"/>
          </p:nvPr>
        </p:nvSpPr>
        <p:spPr>
          <a:xfrm>
            <a:off x="788856" y="2174875"/>
            <a:ext cx="3767328" cy="3951288"/>
          </a:xfrm>
        </p:spPr>
        <p:txBody>
          <a:bodyPr/>
          <a:lstStyle>
            <a:lvl1pPr>
              <a:buClr>
                <a:schemeClr val="accent5"/>
              </a:buClr>
              <a:defRPr sz="2400">
                <a:solidFill>
                  <a:schemeClr val="accent5"/>
                </a:solidFill>
              </a:defRPr>
            </a:lvl1pPr>
            <a:lvl2pPr>
              <a:buClr>
                <a:schemeClr val="accent5"/>
              </a:buClr>
              <a:defRPr sz="2000">
                <a:solidFill>
                  <a:schemeClr val="accent5"/>
                </a:solidFill>
              </a:defRPr>
            </a:lvl2pPr>
            <a:lvl3pPr>
              <a:buClr>
                <a:schemeClr val="accent5"/>
              </a:buClr>
              <a:defRPr sz="1800">
                <a:solidFill>
                  <a:schemeClr val="accent5"/>
                </a:solidFill>
              </a:defRPr>
            </a:lvl3pPr>
            <a:lvl4pPr>
              <a:buClr>
                <a:schemeClr val="accent5"/>
              </a:buClr>
              <a:defRPr sz="1600">
                <a:solidFill>
                  <a:schemeClr val="accent5"/>
                </a:solidFill>
              </a:defRPr>
            </a:lvl4pPr>
            <a:lvl5pPr>
              <a:buClr>
                <a:schemeClr val="accent5"/>
              </a:buClr>
              <a:defRPr sz="1600">
                <a:solidFill>
                  <a:schemeClr val="accent5"/>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19546" y="1535113"/>
            <a:ext cx="37673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6" name="Content Placeholder 5"/>
          <p:cNvSpPr>
            <a:spLocks noGrp="1"/>
          </p:cNvSpPr>
          <p:nvPr>
            <p:ph sz="quarter" idx="4" hasCustomPrompt="1"/>
          </p:nvPr>
        </p:nvSpPr>
        <p:spPr>
          <a:xfrm>
            <a:off x="4710396" y="2174875"/>
            <a:ext cx="3767328" cy="3951288"/>
          </a:xfrm>
        </p:spPr>
        <p:txBody>
          <a:bodyPr/>
          <a:lstStyle>
            <a:lvl1pPr>
              <a:buClr>
                <a:schemeClr val="accent5"/>
              </a:buClr>
              <a:defRPr sz="2400">
                <a:solidFill>
                  <a:schemeClr val="accent5"/>
                </a:solidFill>
              </a:defRPr>
            </a:lvl1pPr>
            <a:lvl2pPr>
              <a:buClr>
                <a:schemeClr val="accent5"/>
              </a:buClr>
              <a:defRPr sz="2000">
                <a:solidFill>
                  <a:schemeClr val="accent5"/>
                </a:solidFill>
              </a:defRPr>
            </a:lvl2pPr>
            <a:lvl3pPr>
              <a:buClr>
                <a:schemeClr val="accent5"/>
              </a:buClr>
              <a:defRPr sz="1800">
                <a:solidFill>
                  <a:schemeClr val="accent5"/>
                </a:solidFill>
              </a:defRPr>
            </a:lvl3pPr>
            <a:lvl4pPr>
              <a:buClr>
                <a:schemeClr val="accent5"/>
              </a:buClr>
              <a:defRPr sz="1600">
                <a:solidFill>
                  <a:schemeClr val="accent5"/>
                </a:solidFill>
              </a:defRPr>
            </a:lvl4pPr>
            <a:lvl5pPr>
              <a:buClr>
                <a:schemeClr val="accent5"/>
              </a:buClr>
              <a:defRPr sz="1600">
                <a:solidFill>
                  <a:schemeClr val="accent5"/>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4700306" y="6386190"/>
            <a:ext cx="3775696" cy="411480"/>
          </a:xfrm>
        </p:spPr>
        <p:txBody>
          <a:bodyPr/>
          <a:lstStyle/>
          <a:p>
            <a:r>
              <a:rPr lang="en-US"/>
              <a:t>2017 SREB Leadership Forum 04-20-17</a:t>
            </a:r>
            <a:endParaRPr lang="en-US" dirty="0"/>
          </a:p>
        </p:txBody>
      </p:sp>
      <p:sp>
        <p:nvSpPr>
          <p:cNvPr id="9" name="Slide Number Placeholder 8"/>
          <p:cNvSpPr>
            <a:spLocks noGrp="1"/>
          </p:cNvSpPr>
          <p:nvPr>
            <p:ph type="sldNum" sz="quarter" idx="12"/>
          </p:nvPr>
        </p:nvSpPr>
        <p:spPr>
          <a:xfrm>
            <a:off x="8475924" y="6386190"/>
            <a:ext cx="521280" cy="411480"/>
          </a:xfrm>
        </p:spPr>
        <p:txBody>
          <a:bodyPr/>
          <a:lstStyle/>
          <a:p>
            <a:fld id="{C6BF0614-88EF-E141-A4D8-626B55E019E0}" type="slidenum">
              <a:rPr lang="en-US" smtClean="0"/>
              <a:t>‹#›</a:t>
            </a:fld>
            <a:endParaRPr lang="en-US" dirty="0"/>
          </a:p>
        </p:txBody>
      </p:sp>
    </p:spTree>
    <p:extLst>
      <p:ext uri="{BB962C8B-B14F-4D97-AF65-F5344CB8AC3E}">
        <p14:creationId xmlns:p14="http://schemas.microsoft.com/office/powerpoint/2010/main" val="27873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00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200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200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00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200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200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build="p" bldLvl="5">
        <p:tmplLst>
          <p:tmpl lvl="1">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clickEffect">
                  <p:stCondLst>
                    <p:cond delay="200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6" grpId="0" build="p" bldLvl="5">
        <p:tmplLst>
          <p:tmpl lvl="1">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Photo Only">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788857" y="381000"/>
            <a:ext cx="7802503" cy="495300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6" name="Footer Placeholder 5"/>
          <p:cNvSpPr>
            <a:spLocks noGrp="1"/>
          </p:cNvSpPr>
          <p:nvPr>
            <p:ph type="ftr" sz="quarter" idx="11"/>
          </p:nvPr>
        </p:nvSpPr>
        <p:spPr>
          <a:xfrm>
            <a:off x="4700306" y="6386190"/>
            <a:ext cx="3775696" cy="411480"/>
          </a:xfrm>
        </p:spPr>
        <p:txBody>
          <a:bodyPr/>
          <a:lstStyle/>
          <a:p>
            <a:r>
              <a:rPr lang="en-US"/>
              <a:t>2017 SREB Leadership Forum 04-20-17</a:t>
            </a:r>
            <a:endParaRPr lang="en-US" dirty="0"/>
          </a:p>
        </p:txBody>
      </p:sp>
      <p:sp>
        <p:nvSpPr>
          <p:cNvPr id="7" name="Slide Number Placeholder 6"/>
          <p:cNvSpPr>
            <a:spLocks noGrp="1"/>
          </p:cNvSpPr>
          <p:nvPr>
            <p:ph type="sldNum" sz="quarter" idx="12"/>
          </p:nvPr>
        </p:nvSpPr>
        <p:spPr>
          <a:xfrm>
            <a:off x="8475924" y="6386190"/>
            <a:ext cx="521280" cy="411480"/>
          </a:xfrm>
        </p:spPr>
        <p:txBody>
          <a:bodyPr/>
          <a:lstStyle/>
          <a:p>
            <a:fld id="{C6BF0614-88EF-E141-A4D8-626B55E019E0}" type="slidenum">
              <a:rPr lang="en-US" smtClean="0"/>
              <a:t>‹#›</a:t>
            </a:fld>
            <a:endParaRPr lang="en-US" dirty="0"/>
          </a:p>
        </p:txBody>
      </p:sp>
      <p:sp>
        <p:nvSpPr>
          <p:cNvPr id="10" name="Title 1"/>
          <p:cNvSpPr>
            <a:spLocks noGrp="1"/>
          </p:cNvSpPr>
          <p:nvPr>
            <p:ph type="title" hasCustomPrompt="1"/>
          </p:nvPr>
        </p:nvSpPr>
        <p:spPr>
          <a:xfrm>
            <a:off x="788857" y="5486400"/>
            <a:ext cx="7821743" cy="762000"/>
          </a:xfrm>
        </p:spPr>
        <p:txBody>
          <a:bodyPr anchor="b"/>
          <a:lstStyle>
            <a:lvl1pPr algn="l">
              <a:defRPr sz="2000" b="1"/>
            </a:lvl1pPr>
          </a:lstStyle>
          <a:p>
            <a:r>
              <a:rPr lang="en-US" dirty="0"/>
              <a:t>Slide Title/Headline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785" y="6341365"/>
            <a:ext cx="2133600" cy="409208"/>
          </a:xfrm>
          <a:prstGeom prst="rect">
            <a:avLst/>
          </a:prstGeom>
        </p:spPr>
      </p:pic>
    </p:spTree>
    <p:extLst>
      <p:ext uri="{BB962C8B-B14F-4D97-AF65-F5344CB8AC3E}">
        <p14:creationId xmlns:p14="http://schemas.microsoft.com/office/powerpoint/2010/main" val="4141988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Photos">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788857" y="424615"/>
            <a:ext cx="3763904"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6" name="Footer Placeholder 5"/>
          <p:cNvSpPr>
            <a:spLocks noGrp="1"/>
          </p:cNvSpPr>
          <p:nvPr>
            <p:ph type="ftr" sz="quarter" idx="11"/>
          </p:nvPr>
        </p:nvSpPr>
        <p:spPr>
          <a:xfrm>
            <a:off x="4700306" y="6386190"/>
            <a:ext cx="3775696" cy="411480"/>
          </a:xfrm>
        </p:spPr>
        <p:txBody>
          <a:bodyPr/>
          <a:lstStyle/>
          <a:p>
            <a:r>
              <a:rPr lang="en-US"/>
              <a:t>2017 SREB Leadership Forum 04-20-17</a:t>
            </a:r>
            <a:endParaRPr lang="en-US" dirty="0"/>
          </a:p>
        </p:txBody>
      </p:sp>
      <p:sp>
        <p:nvSpPr>
          <p:cNvPr id="7" name="Slide Number Placeholder 6"/>
          <p:cNvSpPr>
            <a:spLocks noGrp="1"/>
          </p:cNvSpPr>
          <p:nvPr>
            <p:ph type="sldNum" sz="quarter" idx="12"/>
          </p:nvPr>
        </p:nvSpPr>
        <p:spPr>
          <a:xfrm>
            <a:off x="8475924" y="6386190"/>
            <a:ext cx="521280" cy="411480"/>
          </a:xfrm>
        </p:spPr>
        <p:txBody>
          <a:bodyPr/>
          <a:lstStyle/>
          <a:p>
            <a:fld id="{C6BF0614-88EF-E141-A4D8-626B55E019E0}" type="slidenum">
              <a:rPr lang="en-US" smtClean="0"/>
              <a:t>‹#›</a:t>
            </a:fld>
            <a:endParaRPr lang="en-US" dirty="0"/>
          </a:p>
        </p:txBody>
      </p:sp>
      <p:sp>
        <p:nvSpPr>
          <p:cNvPr id="11" name="Picture Placeholder 2"/>
          <p:cNvSpPr>
            <a:spLocks noGrp="1"/>
          </p:cNvSpPr>
          <p:nvPr>
            <p:ph type="pic" idx="13" hasCustomPrompt="1"/>
          </p:nvPr>
        </p:nvSpPr>
        <p:spPr>
          <a:xfrm>
            <a:off x="4804956" y="424615"/>
            <a:ext cx="376732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2" name="Picture Placeholder 2"/>
          <p:cNvSpPr>
            <a:spLocks noGrp="1"/>
          </p:cNvSpPr>
          <p:nvPr>
            <p:ph type="pic" idx="14" hasCustomPrompt="1"/>
          </p:nvPr>
        </p:nvSpPr>
        <p:spPr>
          <a:xfrm>
            <a:off x="788856" y="3438796"/>
            <a:ext cx="376732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3" name="Picture Placeholder 2"/>
          <p:cNvSpPr>
            <a:spLocks noGrp="1"/>
          </p:cNvSpPr>
          <p:nvPr>
            <p:ph type="pic" idx="15" hasCustomPrompt="1"/>
          </p:nvPr>
        </p:nvSpPr>
        <p:spPr>
          <a:xfrm>
            <a:off x="4815656" y="3420666"/>
            <a:ext cx="376732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785" y="6341365"/>
            <a:ext cx="2133600" cy="409208"/>
          </a:xfrm>
          <a:prstGeom prst="rect">
            <a:avLst/>
          </a:prstGeom>
        </p:spPr>
      </p:pic>
    </p:spTree>
    <p:extLst>
      <p:ext uri="{BB962C8B-B14F-4D97-AF65-F5344CB8AC3E}">
        <p14:creationId xmlns:p14="http://schemas.microsoft.com/office/powerpoint/2010/main" val="2332485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Photos - With Anima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769615" y="377575"/>
            <a:ext cx="376732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6" name="Footer Placeholder 5"/>
          <p:cNvSpPr>
            <a:spLocks noGrp="1"/>
          </p:cNvSpPr>
          <p:nvPr>
            <p:ph type="ftr" sz="quarter" idx="11"/>
          </p:nvPr>
        </p:nvSpPr>
        <p:spPr>
          <a:xfrm>
            <a:off x="4700306" y="6386190"/>
            <a:ext cx="3775696" cy="411480"/>
          </a:xfrm>
        </p:spPr>
        <p:txBody>
          <a:bodyPr/>
          <a:lstStyle/>
          <a:p>
            <a:r>
              <a:rPr lang="en-US"/>
              <a:t>2017 SREB Leadership Forum 04-20-17</a:t>
            </a:r>
            <a:endParaRPr lang="en-US" dirty="0"/>
          </a:p>
        </p:txBody>
      </p:sp>
      <p:sp>
        <p:nvSpPr>
          <p:cNvPr id="7" name="Slide Number Placeholder 6"/>
          <p:cNvSpPr>
            <a:spLocks noGrp="1"/>
          </p:cNvSpPr>
          <p:nvPr>
            <p:ph type="sldNum" sz="quarter" idx="12"/>
          </p:nvPr>
        </p:nvSpPr>
        <p:spPr>
          <a:xfrm>
            <a:off x="8475924" y="6386190"/>
            <a:ext cx="521280" cy="411480"/>
          </a:xfrm>
        </p:spPr>
        <p:txBody>
          <a:bodyPr/>
          <a:lstStyle/>
          <a:p>
            <a:fld id="{C6BF0614-88EF-E141-A4D8-626B55E019E0}" type="slidenum">
              <a:rPr lang="en-US" smtClean="0"/>
              <a:t>‹#›</a:t>
            </a:fld>
            <a:endParaRPr lang="en-US" dirty="0"/>
          </a:p>
        </p:txBody>
      </p:sp>
      <p:sp>
        <p:nvSpPr>
          <p:cNvPr id="11" name="Picture Placeholder 2"/>
          <p:cNvSpPr>
            <a:spLocks noGrp="1"/>
          </p:cNvSpPr>
          <p:nvPr>
            <p:ph type="pic" idx="13" hasCustomPrompt="1"/>
          </p:nvPr>
        </p:nvSpPr>
        <p:spPr>
          <a:xfrm>
            <a:off x="4815746" y="377575"/>
            <a:ext cx="376732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2" name="Picture Placeholder 2"/>
          <p:cNvSpPr>
            <a:spLocks noGrp="1"/>
          </p:cNvSpPr>
          <p:nvPr>
            <p:ph type="pic" idx="14" hasCustomPrompt="1"/>
          </p:nvPr>
        </p:nvSpPr>
        <p:spPr>
          <a:xfrm>
            <a:off x="769614" y="3407436"/>
            <a:ext cx="376732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3" name="Picture Placeholder 2"/>
          <p:cNvSpPr>
            <a:spLocks noGrp="1"/>
          </p:cNvSpPr>
          <p:nvPr>
            <p:ph type="pic" idx="15" hasCustomPrompt="1"/>
          </p:nvPr>
        </p:nvSpPr>
        <p:spPr>
          <a:xfrm>
            <a:off x="4815746" y="3373626"/>
            <a:ext cx="376732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785" y="6341365"/>
            <a:ext cx="2133600" cy="409208"/>
          </a:xfrm>
          <a:prstGeom prst="rect">
            <a:avLst/>
          </a:prstGeom>
        </p:spPr>
      </p:pic>
    </p:spTree>
    <p:extLst>
      <p:ext uri="{BB962C8B-B14F-4D97-AF65-F5344CB8AC3E}">
        <p14:creationId xmlns:p14="http://schemas.microsoft.com/office/powerpoint/2010/main" val="389329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ext With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8856" y="273050"/>
            <a:ext cx="3078103" cy="1162050"/>
          </a:xfrm>
        </p:spPr>
        <p:txBody>
          <a:bodyPr anchor="b"/>
          <a:lstStyle>
            <a:lvl1pPr algn="l">
              <a:defRPr sz="2000" b="1"/>
            </a:lvl1pPr>
          </a:lstStyle>
          <a:p>
            <a:r>
              <a:rPr lang="en-US" dirty="0"/>
              <a:t>Slide Title/Headline</a:t>
            </a:r>
          </a:p>
        </p:txBody>
      </p:sp>
      <p:sp>
        <p:nvSpPr>
          <p:cNvPr id="3" name="Content Placeholder 2"/>
          <p:cNvSpPr>
            <a:spLocks noGrp="1"/>
          </p:cNvSpPr>
          <p:nvPr>
            <p:ph idx="1" hasCustomPrompt="1"/>
          </p:nvPr>
        </p:nvSpPr>
        <p:spPr>
          <a:xfrm>
            <a:off x="4038599" y="273050"/>
            <a:ext cx="4437403" cy="5853113"/>
          </a:xfrm>
        </p:spPr>
        <p:txBody>
          <a:bodyPr/>
          <a:lstStyle>
            <a:lvl1pPr marL="0" indent="0">
              <a:buFontTx/>
              <a:buNone/>
              <a:defRPr sz="3200"/>
            </a:lvl1pPr>
            <a:lvl2pPr marL="457200" indent="0">
              <a:buFontTx/>
              <a:buNone/>
              <a:defRPr sz="2800"/>
            </a:lvl2pPr>
            <a:lvl3pPr marL="914400" indent="0">
              <a:buFontTx/>
              <a:buNone/>
              <a:defRPr sz="2400"/>
            </a:lvl3pPr>
            <a:lvl4pPr marL="1371600" indent="0">
              <a:buFontTx/>
              <a:buNone/>
              <a:defRPr sz="2000"/>
            </a:lvl4pPr>
            <a:lvl5pPr marL="1828800" indent="0">
              <a:buFontTx/>
              <a:buNone/>
              <a:defRPr sz="2000"/>
            </a:lvl5pPr>
            <a:lvl6pPr>
              <a:defRPr sz="2000"/>
            </a:lvl6pPr>
            <a:lvl7pPr>
              <a:defRPr sz="2000"/>
            </a:lvl7pPr>
            <a:lvl8pPr>
              <a:defRPr sz="2000"/>
            </a:lvl8pPr>
            <a:lvl9pPr>
              <a:defRPr sz="2000"/>
            </a:lvl9pPr>
          </a:lstStyle>
          <a:p>
            <a:pPr lvl="0"/>
            <a:r>
              <a:rPr lang="en-US" dirty="0"/>
              <a:t>Click icon to insert photo</a:t>
            </a:r>
          </a:p>
        </p:txBody>
      </p:sp>
      <p:sp>
        <p:nvSpPr>
          <p:cNvPr id="4" name="Text Placeholder 3"/>
          <p:cNvSpPr>
            <a:spLocks noGrp="1"/>
          </p:cNvSpPr>
          <p:nvPr>
            <p:ph type="body" sz="half" idx="2" hasCustomPrompt="1"/>
          </p:nvPr>
        </p:nvSpPr>
        <p:spPr>
          <a:xfrm>
            <a:off x="788856" y="1435100"/>
            <a:ext cx="3097344" cy="4691063"/>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 here</a:t>
            </a:r>
          </a:p>
        </p:txBody>
      </p:sp>
      <p:sp>
        <p:nvSpPr>
          <p:cNvPr id="6" name="Footer Placeholder 5"/>
          <p:cNvSpPr>
            <a:spLocks noGrp="1"/>
          </p:cNvSpPr>
          <p:nvPr>
            <p:ph type="ftr" sz="quarter" idx="11"/>
          </p:nvPr>
        </p:nvSpPr>
        <p:spPr>
          <a:xfrm>
            <a:off x="4700306" y="6386190"/>
            <a:ext cx="3775696" cy="411480"/>
          </a:xfrm>
        </p:spPr>
        <p:txBody>
          <a:bodyPr/>
          <a:lstStyle/>
          <a:p>
            <a:r>
              <a:rPr lang="en-US"/>
              <a:t>2017 SREB Leadership Forum 04-20-17</a:t>
            </a:r>
            <a:endParaRPr lang="en-US" dirty="0"/>
          </a:p>
        </p:txBody>
      </p:sp>
      <p:sp>
        <p:nvSpPr>
          <p:cNvPr id="7" name="Slide Number Placeholder 6"/>
          <p:cNvSpPr>
            <a:spLocks noGrp="1"/>
          </p:cNvSpPr>
          <p:nvPr>
            <p:ph type="sldNum" sz="quarter" idx="12"/>
          </p:nvPr>
        </p:nvSpPr>
        <p:spPr>
          <a:xfrm>
            <a:off x="8475924" y="6386190"/>
            <a:ext cx="521280" cy="411480"/>
          </a:xfrm>
        </p:spPr>
        <p:txBody>
          <a:bodyPr/>
          <a:lstStyle/>
          <a:p>
            <a:fld id="{C6BF0614-88EF-E141-A4D8-626B55E019E0}" type="slidenum">
              <a:rPr lang="en-US" smtClean="0"/>
              <a:t>‹#›</a:t>
            </a:fld>
            <a:endParaRPr lang="en-US" dirty="0"/>
          </a:p>
        </p:txBody>
      </p:sp>
    </p:spTree>
    <p:extLst>
      <p:ext uri="{BB962C8B-B14F-4D97-AF65-F5344CB8AC3E}">
        <p14:creationId xmlns:p14="http://schemas.microsoft.com/office/powerpoint/2010/main" val="8797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616" y="274638"/>
            <a:ext cx="7744866" cy="1143000"/>
          </a:xfrm>
        </p:spPr>
        <p:txBody>
          <a:bodyPr/>
          <a:lstStyle/>
          <a:p>
            <a:r>
              <a:rPr lang="en-US" dirty="0"/>
              <a:t>Slide Title</a:t>
            </a:r>
          </a:p>
        </p:txBody>
      </p:sp>
      <p:sp>
        <p:nvSpPr>
          <p:cNvPr id="4" name="Footer Placeholder 3"/>
          <p:cNvSpPr>
            <a:spLocks noGrp="1"/>
          </p:cNvSpPr>
          <p:nvPr>
            <p:ph type="ftr" sz="quarter" idx="11"/>
          </p:nvPr>
        </p:nvSpPr>
        <p:spPr>
          <a:xfrm>
            <a:off x="4700306" y="6386190"/>
            <a:ext cx="3775696" cy="411480"/>
          </a:xfrm>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a:xfrm>
            <a:off x="8475924" y="6386190"/>
            <a:ext cx="521280" cy="411480"/>
          </a:xfrm>
        </p:spPr>
        <p:txBody>
          <a:bodyPr/>
          <a:lstStyle/>
          <a:p>
            <a:fld id="{C6BF0614-88EF-E141-A4D8-626B55E019E0}"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785" y="6341365"/>
            <a:ext cx="2133600" cy="409208"/>
          </a:xfrm>
          <a:prstGeom prst="rect">
            <a:avLst/>
          </a:prstGeom>
        </p:spPr>
      </p:pic>
    </p:spTree>
    <p:extLst>
      <p:ext uri="{BB962C8B-B14F-4D97-AF65-F5344CB8AC3E}">
        <p14:creationId xmlns:p14="http://schemas.microsoft.com/office/powerpoint/2010/main" val="555946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700306" y="6386190"/>
            <a:ext cx="3775696" cy="411480"/>
          </a:xfrm>
        </p:spPr>
        <p:txBody>
          <a:bodyPr/>
          <a:lstStyle/>
          <a:p>
            <a:r>
              <a:rPr lang="en-US"/>
              <a:t>2017 SREB Leadership Forum 04-20-17</a:t>
            </a:r>
            <a:endParaRPr lang="en-US" dirty="0"/>
          </a:p>
        </p:txBody>
      </p:sp>
      <p:sp>
        <p:nvSpPr>
          <p:cNvPr id="4" name="Slide Number Placeholder 3"/>
          <p:cNvSpPr>
            <a:spLocks noGrp="1"/>
          </p:cNvSpPr>
          <p:nvPr>
            <p:ph type="sldNum" sz="quarter" idx="12"/>
          </p:nvPr>
        </p:nvSpPr>
        <p:spPr>
          <a:xfrm>
            <a:off x="8475924" y="6386190"/>
            <a:ext cx="521280" cy="411480"/>
          </a:xfrm>
        </p:spPr>
        <p:txBody>
          <a:bodyPr/>
          <a:lstStyle/>
          <a:p>
            <a:fld id="{C6BF0614-88EF-E141-A4D8-626B55E019E0}"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785" y="6341365"/>
            <a:ext cx="2133600" cy="409208"/>
          </a:xfrm>
          <a:prstGeom prst="rect">
            <a:avLst/>
          </a:prstGeom>
        </p:spPr>
      </p:pic>
    </p:spTree>
    <p:extLst>
      <p:ext uri="{BB962C8B-B14F-4D97-AF65-F5344CB8AC3E}">
        <p14:creationId xmlns:p14="http://schemas.microsoft.com/office/powerpoint/2010/main" val="3577889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letely Blank P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785" y="6341365"/>
            <a:ext cx="2133600" cy="409208"/>
          </a:xfrm>
          <a:prstGeom prst="rect">
            <a:avLst/>
          </a:prstGeom>
        </p:spPr>
      </p:pic>
    </p:spTree>
    <p:extLst>
      <p:ext uri="{BB962C8B-B14F-4D97-AF65-F5344CB8AC3E}">
        <p14:creationId xmlns:p14="http://schemas.microsoft.com/office/powerpoint/2010/main" val="505125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42078" y="1524000"/>
            <a:ext cx="6319900" cy="1752600"/>
          </a:xfrm>
        </p:spPr>
        <p:txBody>
          <a:bodyPr>
            <a:normAutofit/>
          </a:bodyPr>
          <a:lstStyle>
            <a:lvl1pPr marL="0" indent="0" algn="l">
              <a:buNone/>
              <a:defRPr sz="2800" b="0" i="0" baseline="0">
                <a:solidFill>
                  <a:schemeClr val="bg1"/>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For More Information:</a:t>
            </a:r>
          </a:p>
          <a:p>
            <a:r>
              <a:rPr lang="en-US" dirty="0"/>
              <a:t>Presenter Name</a:t>
            </a:r>
          </a:p>
          <a:p>
            <a:r>
              <a:rPr lang="en-US" dirty="0"/>
              <a:t>Email Address/Phone Number</a:t>
            </a:r>
          </a:p>
        </p:txBody>
      </p:sp>
    </p:spTree>
    <p:extLst>
      <p:ext uri="{BB962C8B-B14F-4D97-AF65-F5344CB8AC3E}">
        <p14:creationId xmlns:p14="http://schemas.microsoft.com/office/powerpoint/2010/main" val="1172190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9721" y="376240"/>
            <a:ext cx="8229600" cy="912983"/>
          </a:xfrm>
          <a:prstGeom prst="rect">
            <a:avLst/>
          </a:prstGeom>
        </p:spPr>
        <p:txBody>
          <a:bodyPr lIns="0" tIns="0" rIns="0"/>
          <a:lstStyle>
            <a:lvl1pPr algn="l">
              <a:defRPr sz="2600" baseline="0">
                <a:latin typeface="Arial"/>
              </a:defRPr>
            </a:lvl1pPr>
          </a:lstStyle>
          <a:p>
            <a:r>
              <a:rPr lang="en-US" dirty="0"/>
              <a:t>Click to edit Master title style</a:t>
            </a:r>
          </a:p>
        </p:txBody>
      </p:sp>
      <p:sp>
        <p:nvSpPr>
          <p:cNvPr id="3" name="Subtitle 2"/>
          <p:cNvSpPr>
            <a:spLocks noGrp="1"/>
          </p:cNvSpPr>
          <p:nvPr>
            <p:ph type="subTitle" idx="1"/>
          </p:nvPr>
        </p:nvSpPr>
        <p:spPr>
          <a:xfrm>
            <a:off x="699721" y="1300607"/>
            <a:ext cx="8229600" cy="770133"/>
          </a:xfrm>
          <a:prstGeom prst="rect">
            <a:avLst/>
          </a:prstGeom>
        </p:spPr>
        <p:txBody>
          <a:bodyPr lIns="0" tIns="0" rIns="0" bIns="0"/>
          <a:lstStyle>
            <a:lvl1pPr marL="0" indent="0" algn="l">
              <a:buNone/>
              <a:defRPr sz="1800" b="0" i="1" baseline="0">
                <a:solidFill>
                  <a:schemeClr val="tx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Picture Placeholder 8"/>
          <p:cNvSpPr>
            <a:spLocks noGrp="1"/>
          </p:cNvSpPr>
          <p:nvPr>
            <p:ph type="pic" sz="quarter" idx="10"/>
          </p:nvPr>
        </p:nvSpPr>
        <p:spPr>
          <a:xfrm>
            <a:off x="700088" y="2070100"/>
            <a:ext cx="8229600" cy="3846513"/>
          </a:xfrm>
          <a:prstGeom prst="rect">
            <a:avLst/>
          </a:prstGeom>
        </p:spPr>
        <p:txBody>
          <a:bodyPr vert="horz"/>
          <a:lstStyle/>
          <a:p>
            <a:endParaRPr lang="en-US" dirty="0"/>
          </a:p>
        </p:txBody>
      </p:sp>
    </p:spTree>
    <p:extLst>
      <p:ext uri="{BB962C8B-B14F-4D97-AF65-F5344CB8AC3E}">
        <p14:creationId xmlns:p14="http://schemas.microsoft.com/office/powerpoint/2010/main" val="259611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097" y="274638"/>
            <a:ext cx="7701317" cy="1143000"/>
          </a:xfrm>
        </p:spPr>
        <p:txBody>
          <a:bodyPr/>
          <a:lstStyle>
            <a:lvl1pPr algn="l">
              <a:defRPr>
                <a:solidFill>
                  <a:srgbClr val="40347C"/>
                </a:solidFill>
              </a:defRPr>
            </a:lvl1pPr>
          </a:lstStyle>
          <a:p>
            <a:r>
              <a:rPr lang="en-US" dirty="0"/>
              <a:t>Introduction Slide</a:t>
            </a:r>
          </a:p>
        </p:txBody>
      </p:sp>
      <p:sp>
        <p:nvSpPr>
          <p:cNvPr id="3" name="Content Placeholder 2"/>
          <p:cNvSpPr>
            <a:spLocks noGrp="1"/>
          </p:cNvSpPr>
          <p:nvPr>
            <p:ph idx="1" hasCustomPrompt="1"/>
          </p:nvPr>
        </p:nvSpPr>
        <p:spPr>
          <a:xfrm>
            <a:off x="808097" y="1600200"/>
            <a:ext cx="7720557" cy="4525963"/>
          </a:xfrm>
        </p:spPr>
        <p:txBody>
          <a:bodyPr/>
          <a:lstStyle>
            <a:lvl1pPr marL="457200" indent="-457200">
              <a:buClr>
                <a:srgbClr val="002060"/>
              </a:buClr>
              <a:buSzPct val="95000"/>
              <a:buFont typeface="Arial" panose="020B0604020202020204" pitchFamily="34" charset="0"/>
              <a:buChar char="■"/>
              <a:defRPr>
                <a:solidFill>
                  <a:srgbClr val="40347C"/>
                </a:solidFill>
              </a:defRPr>
            </a:lvl1pPr>
            <a:lvl2pPr marL="914400" indent="-457200">
              <a:buClr>
                <a:srgbClr val="40347C"/>
              </a:buClr>
              <a:buSzPct val="95000"/>
              <a:buFont typeface="Arial" panose="020B0604020202020204" pitchFamily="34" charset="0"/>
              <a:buChar char="●"/>
              <a:defRPr baseline="0">
                <a:solidFill>
                  <a:srgbClr val="40347C"/>
                </a:solidFill>
              </a:defRPr>
            </a:lvl2pPr>
            <a:lvl3pPr marL="914400" indent="0">
              <a:buFontTx/>
              <a:buNone/>
              <a:defRPr/>
            </a:lvl3pPr>
            <a:lvl4pPr marL="1371600" indent="0">
              <a:buFontTx/>
              <a:buNone/>
              <a:defRPr/>
            </a:lvl4pPr>
            <a:lvl5pPr marL="1828800" indent="0">
              <a:buFontTx/>
              <a:buNone/>
              <a:defRPr/>
            </a:lvl5pPr>
          </a:lstStyle>
          <a:p>
            <a:pPr lvl="0"/>
            <a:r>
              <a:rPr lang="en-US" dirty="0"/>
              <a:t>Type a brief introduction here including details about your presentation</a:t>
            </a:r>
          </a:p>
          <a:p>
            <a:pPr lvl="1"/>
            <a:r>
              <a:rPr lang="en-US" dirty="0"/>
              <a:t>2nd level bullet</a:t>
            </a:r>
          </a:p>
        </p:txBody>
      </p:sp>
      <p:sp>
        <p:nvSpPr>
          <p:cNvPr id="5" name="Footer Placeholder 4"/>
          <p:cNvSpPr>
            <a:spLocks noGrp="1"/>
          </p:cNvSpPr>
          <p:nvPr>
            <p:ph type="ftr" sz="quarter" idx="11"/>
          </p:nvPr>
        </p:nvSpPr>
        <p:spPr>
          <a:xfrm>
            <a:off x="5306756" y="6545310"/>
            <a:ext cx="3148590" cy="411480"/>
          </a:xfrm>
          <a:noFill/>
          <a:ln>
            <a:noFill/>
          </a:ln>
        </p:spPr>
        <p:txBody>
          <a:bodyPr/>
          <a:lstStyle>
            <a:lvl1pPr algn="r">
              <a:defRPr sz="1050">
                <a:solidFill>
                  <a:schemeClr val="accent5"/>
                </a:solidFill>
                <a:latin typeface="+mn-lt"/>
              </a:defRPr>
            </a:lvl1pPr>
          </a:lstStyle>
          <a:p>
            <a:r>
              <a:rPr lang="en-US"/>
              <a:t>2017 SREB Leadership Forum 04-20-17</a:t>
            </a:r>
            <a:endParaRPr lang="en-US" dirty="0"/>
          </a:p>
        </p:txBody>
      </p:sp>
      <p:sp>
        <p:nvSpPr>
          <p:cNvPr id="6" name="Slide Number Placeholder 5"/>
          <p:cNvSpPr>
            <a:spLocks noGrp="1"/>
          </p:cNvSpPr>
          <p:nvPr>
            <p:ph type="sldNum" sz="quarter" idx="12"/>
          </p:nvPr>
        </p:nvSpPr>
        <p:spPr>
          <a:xfrm>
            <a:off x="8470934" y="6529630"/>
            <a:ext cx="568311" cy="411480"/>
          </a:xfrm>
          <a:noFill/>
          <a:ln>
            <a:noFill/>
          </a:ln>
        </p:spPr>
        <p:txBody>
          <a:bodyPr/>
          <a:lstStyle>
            <a:lvl1pPr>
              <a:defRPr sz="1050">
                <a:solidFill>
                  <a:schemeClr val="accent5"/>
                </a:solidFill>
                <a:latin typeface="+mn-lt"/>
              </a:defRPr>
            </a:lvl1pPr>
          </a:lstStyle>
          <a:p>
            <a:fld id="{C6BF0614-88EF-E141-A4D8-626B55E019E0}" type="slidenum">
              <a:rPr lang="en-US" smtClean="0"/>
              <a:pPr/>
              <a:t>‹#›</a:t>
            </a:fld>
            <a:endParaRPr lang="en-US" dirty="0"/>
          </a:p>
        </p:txBody>
      </p:sp>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425820" y="6336194"/>
            <a:ext cx="2133600" cy="409208"/>
          </a:xfrm>
          <a:prstGeom prst="rect">
            <a:avLst/>
          </a:prstGeom>
          <a:solidFill>
            <a:srgbClr val="002060"/>
          </a:solidFill>
          <a:ln>
            <a:noFill/>
          </a:ln>
        </p:spPr>
      </p:pic>
    </p:spTree>
    <p:extLst>
      <p:ext uri="{BB962C8B-B14F-4D97-AF65-F5344CB8AC3E}">
        <p14:creationId xmlns:p14="http://schemas.microsoft.com/office/powerpoint/2010/main" val="2500649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5694"/>
                </a:solidFill>
                <a:latin typeface="Arial"/>
              </a:defRPr>
            </a:lvl1pPr>
          </a:lstStyle>
          <a:p>
            <a:r>
              <a:rPr lang="en-US"/>
              <a:t>Click to edit Master title style</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6"/>
                </a:solidFill>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Box 4"/>
          <p:cNvSpPr txBox="1"/>
          <p:nvPr userDrawn="1"/>
        </p:nvSpPr>
        <p:spPr>
          <a:xfrm>
            <a:off x="7684447" y="6487767"/>
            <a:ext cx="1302235" cy="23083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aseline="0" dirty="0">
                <a:solidFill>
                  <a:srgbClr val="080808"/>
                </a:solidFill>
                <a:latin typeface="Arial Narrow" panose="020B0606020202030204" pitchFamily="34" charset="0"/>
              </a:rPr>
              <a:t>                                      </a:t>
            </a:r>
            <a:fld id="{88179A58-42D1-4AB5-A46B-DAC43AF1DEA0}" type="slidenum">
              <a:rPr lang="en-US" sz="900" smtClean="0">
                <a:solidFill>
                  <a:srgbClr val="080808"/>
                </a:solidFill>
                <a:latin typeface="Arial Narrow" panose="020B0606020202030204" pitchFamily="34" charset="0"/>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900" dirty="0">
                <a:solidFill>
                  <a:srgbClr val="080808"/>
                </a:solidFill>
                <a:latin typeface="Arial Narrow" panose="020B0606020202030204" pitchFamily="34" charset="0"/>
              </a:rPr>
              <a:t> </a:t>
            </a:r>
          </a:p>
        </p:txBody>
      </p:sp>
    </p:spTree>
    <p:extLst>
      <p:ext uri="{BB962C8B-B14F-4D97-AF65-F5344CB8AC3E}">
        <p14:creationId xmlns:p14="http://schemas.microsoft.com/office/powerpoint/2010/main" val="48946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88857" y="1371600"/>
            <a:ext cx="7725626" cy="1394060"/>
          </a:xfrm>
        </p:spPr>
        <p:txBody>
          <a:bodyPr anchor="b">
            <a:noAutofit/>
          </a:bodyPr>
          <a:lstStyle>
            <a:lvl1pPr marL="0" indent="0">
              <a:spcBef>
                <a:spcPts val="0"/>
              </a:spcBef>
              <a:buNone/>
              <a:defRPr sz="4800" b="1" i="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New Section </a:t>
            </a:r>
          </a:p>
          <a:p>
            <a:pPr lvl="0"/>
            <a:r>
              <a:rPr lang="en-US" dirty="0"/>
              <a:t>or Topic</a:t>
            </a:r>
          </a:p>
        </p:txBody>
      </p:sp>
      <p:sp>
        <p:nvSpPr>
          <p:cNvPr id="5" name="Footer Placeholder 4"/>
          <p:cNvSpPr>
            <a:spLocks noGrp="1"/>
          </p:cNvSpPr>
          <p:nvPr>
            <p:ph type="ftr" sz="quarter" idx="11"/>
          </p:nvPr>
        </p:nvSpPr>
        <p:spPr>
          <a:xfrm>
            <a:off x="4700306" y="6386190"/>
            <a:ext cx="3775696" cy="411480"/>
          </a:xfrm>
        </p:spPr>
        <p:txBody>
          <a:bodyPr/>
          <a:lstStyle/>
          <a:p>
            <a:r>
              <a:rPr lang="en-US">
                <a:solidFill>
                  <a:schemeClr val="bg1"/>
                </a:solidFill>
              </a:rPr>
              <a:t>2017 SREB Leadership Forum 04-20-17</a:t>
            </a:r>
            <a:endParaRPr lang="en-US" dirty="0">
              <a:solidFill>
                <a:schemeClr val="bg1"/>
              </a:solidFill>
            </a:endParaRPr>
          </a:p>
        </p:txBody>
      </p:sp>
      <p:sp>
        <p:nvSpPr>
          <p:cNvPr id="6" name="Slide Number Placeholder 5"/>
          <p:cNvSpPr>
            <a:spLocks noGrp="1"/>
          </p:cNvSpPr>
          <p:nvPr>
            <p:ph type="sldNum" sz="quarter" idx="12"/>
          </p:nvPr>
        </p:nvSpPr>
        <p:spPr>
          <a:xfrm>
            <a:off x="8475924" y="6405434"/>
            <a:ext cx="521280" cy="411480"/>
          </a:xfrm>
        </p:spPr>
        <p:txBody>
          <a:bodyPr/>
          <a:lstStyle>
            <a:lvl1pPr>
              <a:defRPr>
                <a:solidFill>
                  <a:schemeClr val="bg1"/>
                </a:solidFil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093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Bullet Sty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616" y="274638"/>
            <a:ext cx="7744866" cy="1143000"/>
          </a:xfrm>
        </p:spPr>
        <p:txBody>
          <a:bodyPr/>
          <a:lstStyle>
            <a:lvl1pPr algn="l">
              <a:defRPr/>
            </a:lvl1pPr>
          </a:lstStyle>
          <a:p>
            <a:r>
              <a:rPr lang="en-US" dirty="0"/>
              <a:t>Slide Title</a:t>
            </a:r>
          </a:p>
        </p:txBody>
      </p:sp>
      <p:sp>
        <p:nvSpPr>
          <p:cNvPr id="5" name="Footer Placeholder 4"/>
          <p:cNvSpPr>
            <a:spLocks noGrp="1"/>
          </p:cNvSpPr>
          <p:nvPr>
            <p:ph type="ftr" sz="quarter" idx="11"/>
          </p:nvPr>
        </p:nvSpPr>
        <p:spPr>
          <a:xfrm>
            <a:off x="4700306" y="6386190"/>
            <a:ext cx="3775696" cy="411480"/>
          </a:xfrm>
        </p:spPr>
        <p:txBody>
          <a:bodyPr/>
          <a:lstStyle/>
          <a:p>
            <a:r>
              <a:rPr lang="en-US"/>
              <a:t>2017 SREB Leadership Forum 04-20-17</a:t>
            </a:r>
            <a:endParaRPr lang="en-US" dirty="0"/>
          </a:p>
        </p:txBody>
      </p:sp>
      <p:sp>
        <p:nvSpPr>
          <p:cNvPr id="6" name="Slide Number Placeholder 5"/>
          <p:cNvSpPr>
            <a:spLocks noGrp="1"/>
          </p:cNvSpPr>
          <p:nvPr>
            <p:ph type="sldNum" sz="quarter" idx="12"/>
          </p:nvPr>
        </p:nvSpPr>
        <p:spPr>
          <a:xfrm>
            <a:off x="8475924" y="6386190"/>
            <a:ext cx="521280" cy="411480"/>
          </a:xfrm>
        </p:spPr>
        <p:txBody>
          <a:bodyPr/>
          <a:lstStyle/>
          <a:p>
            <a:fld id="{C6BF0614-88EF-E141-A4D8-626B55E019E0}" type="slidenum">
              <a:rPr lang="en-US" smtClean="0"/>
              <a:t>‹#›</a:t>
            </a:fld>
            <a:endParaRPr lang="en-US" dirty="0"/>
          </a:p>
        </p:txBody>
      </p:sp>
      <p:sp>
        <p:nvSpPr>
          <p:cNvPr id="11" name="Content Placeholder 3"/>
          <p:cNvSpPr>
            <a:spLocks noGrp="1"/>
          </p:cNvSpPr>
          <p:nvPr>
            <p:ph sz="half" idx="2" hasCustomPrompt="1"/>
          </p:nvPr>
        </p:nvSpPr>
        <p:spPr>
          <a:xfrm>
            <a:off x="769616" y="1662070"/>
            <a:ext cx="7764106" cy="4464093"/>
          </a:xfrm>
        </p:spPr>
        <p:txBody>
          <a:bodyPr/>
          <a:lstStyle>
            <a:lvl1pPr>
              <a:buClr>
                <a:schemeClr val="accent5"/>
              </a:buClr>
              <a:defRPr sz="2400">
                <a:solidFill>
                  <a:schemeClr val="accent5"/>
                </a:solidFill>
              </a:defRPr>
            </a:lvl1pPr>
            <a:lvl2pPr>
              <a:buClr>
                <a:schemeClr val="accent5"/>
              </a:buClr>
              <a:defRPr sz="2000">
                <a:solidFill>
                  <a:schemeClr val="accent5"/>
                </a:solidFill>
              </a:defRPr>
            </a:lvl2pPr>
            <a:lvl3pPr>
              <a:buClr>
                <a:schemeClr val="accent5"/>
              </a:buClr>
              <a:defRPr sz="1800">
                <a:solidFill>
                  <a:schemeClr val="accent5"/>
                </a:solidFill>
              </a:defRPr>
            </a:lvl3pPr>
            <a:lvl4pPr>
              <a:buClr>
                <a:schemeClr val="accent5"/>
              </a:buClr>
              <a:defRPr sz="1600">
                <a:solidFill>
                  <a:schemeClr val="accent5"/>
                </a:solidFill>
              </a:defRPr>
            </a:lvl4pPr>
            <a:lvl5pPr>
              <a:buClr>
                <a:schemeClr val="accent5"/>
              </a:buClr>
              <a:defRPr sz="1600">
                <a:solidFill>
                  <a:schemeClr val="accent5"/>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785" y="6341365"/>
            <a:ext cx="2133600" cy="409208"/>
          </a:xfrm>
          <a:prstGeom prst="rect">
            <a:avLst/>
          </a:prstGeom>
        </p:spPr>
      </p:pic>
    </p:spTree>
    <p:extLst>
      <p:ext uri="{BB962C8B-B14F-4D97-AF65-F5344CB8AC3E}">
        <p14:creationId xmlns:p14="http://schemas.microsoft.com/office/powerpoint/2010/main" val="198294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Number Sty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616" y="274638"/>
            <a:ext cx="7744866" cy="1143000"/>
          </a:xfrm>
        </p:spPr>
        <p:txBody>
          <a:bodyPr/>
          <a:lstStyle>
            <a:lvl1pPr algn="l">
              <a:defRPr/>
            </a:lvl1pPr>
          </a:lstStyle>
          <a:p>
            <a:r>
              <a:rPr lang="en-US" dirty="0"/>
              <a:t>Slide Title</a:t>
            </a:r>
          </a:p>
        </p:txBody>
      </p:sp>
      <p:sp>
        <p:nvSpPr>
          <p:cNvPr id="5" name="Footer Placeholder 4"/>
          <p:cNvSpPr>
            <a:spLocks noGrp="1"/>
          </p:cNvSpPr>
          <p:nvPr>
            <p:ph type="ftr" sz="quarter" idx="11"/>
          </p:nvPr>
        </p:nvSpPr>
        <p:spPr>
          <a:xfrm>
            <a:off x="4700306" y="6386190"/>
            <a:ext cx="3775696" cy="411480"/>
          </a:xfrm>
        </p:spPr>
        <p:txBody>
          <a:bodyPr/>
          <a:lstStyle/>
          <a:p>
            <a:r>
              <a:rPr lang="en-US"/>
              <a:t>2017 SREB Leadership Forum 04-20-17</a:t>
            </a:r>
            <a:endParaRPr lang="en-US" dirty="0"/>
          </a:p>
        </p:txBody>
      </p:sp>
      <p:sp>
        <p:nvSpPr>
          <p:cNvPr id="6" name="Slide Number Placeholder 5"/>
          <p:cNvSpPr>
            <a:spLocks noGrp="1"/>
          </p:cNvSpPr>
          <p:nvPr>
            <p:ph type="sldNum" sz="quarter" idx="12"/>
          </p:nvPr>
        </p:nvSpPr>
        <p:spPr>
          <a:xfrm>
            <a:off x="8475924" y="6386190"/>
            <a:ext cx="521280" cy="411480"/>
          </a:xfrm>
        </p:spPr>
        <p:txBody>
          <a:bodyPr/>
          <a:lstStyle/>
          <a:p>
            <a:fld id="{C6BF0614-88EF-E141-A4D8-626B55E019E0}" type="slidenum">
              <a:rPr lang="en-US" smtClean="0"/>
              <a:t>‹#›</a:t>
            </a:fld>
            <a:endParaRPr lang="en-US" dirty="0"/>
          </a:p>
        </p:txBody>
      </p:sp>
      <p:sp>
        <p:nvSpPr>
          <p:cNvPr id="11" name="Content Placeholder 3"/>
          <p:cNvSpPr>
            <a:spLocks noGrp="1"/>
          </p:cNvSpPr>
          <p:nvPr>
            <p:ph sz="half" idx="2" hasCustomPrompt="1"/>
          </p:nvPr>
        </p:nvSpPr>
        <p:spPr>
          <a:xfrm>
            <a:off x="769616" y="1662070"/>
            <a:ext cx="7764106" cy="4464093"/>
          </a:xfrm>
        </p:spPr>
        <p:txBody>
          <a:bodyPr/>
          <a:lstStyle>
            <a:lvl1pPr marL="514350" indent="-514350">
              <a:buClr>
                <a:schemeClr val="accent5"/>
              </a:buClr>
              <a:buFont typeface="+mj-lt"/>
              <a:buAutoNum type="romanUcPeriod"/>
              <a:defRPr sz="2400">
                <a:solidFill>
                  <a:schemeClr val="accent5"/>
                </a:solidFill>
              </a:defRPr>
            </a:lvl1pPr>
            <a:lvl2pPr marL="971550" indent="-514350">
              <a:buClr>
                <a:schemeClr val="accent5"/>
              </a:buClr>
              <a:buFont typeface="+mj-lt"/>
              <a:buAutoNum type="romanUcPeriod"/>
              <a:defRPr sz="2000">
                <a:solidFill>
                  <a:schemeClr val="accent5"/>
                </a:solidFill>
              </a:defRPr>
            </a:lvl2pPr>
            <a:lvl3pPr marL="1314450" indent="-400050">
              <a:buClr>
                <a:schemeClr val="accent5"/>
              </a:buClr>
              <a:buFont typeface="+mj-lt"/>
              <a:buAutoNum type="romanUcPeriod"/>
              <a:defRPr sz="1800">
                <a:solidFill>
                  <a:schemeClr val="accent5"/>
                </a:solidFill>
              </a:defRPr>
            </a:lvl3pPr>
            <a:lvl4pPr marL="1771650" indent="-400050">
              <a:buClr>
                <a:schemeClr val="accent5"/>
              </a:buClr>
              <a:buFont typeface="+mj-lt"/>
              <a:buAutoNum type="romanUcPeriod"/>
              <a:defRPr sz="1600">
                <a:solidFill>
                  <a:schemeClr val="accent5"/>
                </a:solidFill>
              </a:defRPr>
            </a:lvl4pPr>
            <a:lvl5pPr>
              <a:buClr>
                <a:schemeClr val="accent5"/>
              </a:buClr>
              <a:defRPr sz="1600">
                <a:solidFill>
                  <a:schemeClr val="accent5"/>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785" y="6341365"/>
            <a:ext cx="2133600" cy="409208"/>
          </a:xfrm>
          <a:prstGeom prst="rect">
            <a:avLst/>
          </a:prstGeom>
        </p:spPr>
      </p:pic>
    </p:spTree>
    <p:extLst>
      <p:ext uri="{BB962C8B-B14F-4D97-AF65-F5344CB8AC3E}">
        <p14:creationId xmlns:p14="http://schemas.microsoft.com/office/powerpoint/2010/main" val="106800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616" y="274638"/>
            <a:ext cx="7706385" cy="1143000"/>
          </a:xfrm>
        </p:spPr>
        <p:txBody>
          <a:bodyPr/>
          <a:lstStyle>
            <a:lvl1pPr algn="l">
              <a:defRPr/>
            </a:lvl1pPr>
          </a:lstStyle>
          <a:p>
            <a:r>
              <a:rPr lang="en-US" dirty="0"/>
              <a:t>Slide Title</a:t>
            </a:r>
          </a:p>
        </p:txBody>
      </p:sp>
      <p:sp>
        <p:nvSpPr>
          <p:cNvPr id="3" name="Content Placeholder 2"/>
          <p:cNvSpPr>
            <a:spLocks noGrp="1"/>
          </p:cNvSpPr>
          <p:nvPr>
            <p:ph sz="half" idx="1" hasCustomPrompt="1"/>
          </p:nvPr>
        </p:nvSpPr>
        <p:spPr>
          <a:xfrm>
            <a:off x="769616" y="1600200"/>
            <a:ext cx="7725625" cy="4525963"/>
          </a:xfrm>
        </p:spPr>
        <p:txBody>
          <a:bodyPr/>
          <a:lstStyle>
            <a:lvl1pPr marL="0" indent="0">
              <a:buFontTx/>
              <a:buNone/>
              <a:defRPr sz="2800"/>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p:txBody>
      </p:sp>
      <p:sp>
        <p:nvSpPr>
          <p:cNvPr id="6" name="Footer Placeholder 5"/>
          <p:cNvSpPr>
            <a:spLocks noGrp="1"/>
          </p:cNvSpPr>
          <p:nvPr>
            <p:ph type="ftr" sz="quarter" idx="11"/>
          </p:nvPr>
        </p:nvSpPr>
        <p:spPr>
          <a:xfrm>
            <a:off x="4700306" y="6386190"/>
            <a:ext cx="3775696" cy="411480"/>
          </a:xfrm>
        </p:spPr>
        <p:txBody>
          <a:bodyPr/>
          <a:lstStyle/>
          <a:p>
            <a:r>
              <a:rPr lang="en-US"/>
              <a:t>2017 SREB Leadership Forum 04-20-17</a:t>
            </a:r>
            <a:endParaRPr lang="en-US" dirty="0"/>
          </a:p>
        </p:txBody>
      </p:sp>
      <p:sp>
        <p:nvSpPr>
          <p:cNvPr id="7" name="Slide Number Placeholder 6"/>
          <p:cNvSpPr>
            <a:spLocks noGrp="1"/>
          </p:cNvSpPr>
          <p:nvPr>
            <p:ph type="sldNum" sz="quarter" idx="12"/>
          </p:nvPr>
        </p:nvSpPr>
        <p:spPr>
          <a:xfrm>
            <a:off x="8475924" y="6386190"/>
            <a:ext cx="521280" cy="411480"/>
          </a:xfrm>
        </p:spPr>
        <p:txBody>
          <a:bodyPr/>
          <a:lstStyle/>
          <a:p>
            <a:fld id="{C6BF0614-88EF-E141-A4D8-626B55E019E0}"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785" y="6341365"/>
            <a:ext cx="2133600" cy="409208"/>
          </a:xfrm>
          <a:prstGeom prst="rect">
            <a:avLst/>
          </a:prstGeom>
        </p:spPr>
      </p:pic>
    </p:spTree>
    <p:extLst>
      <p:ext uri="{BB962C8B-B14F-4D97-AF65-F5344CB8AC3E}">
        <p14:creationId xmlns:p14="http://schemas.microsoft.com/office/powerpoint/2010/main" val="17123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One Column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616" y="274638"/>
            <a:ext cx="7744866" cy="1143000"/>
          </a:xfrm>
        </p:spPr>
        <p:txBody>
          <a:bodyPr/>
          <a:lstStyle>
            <a:lvl1pPr algn="ctr">
              <a:defRPr/>
            </a:lvl1pPr>
          </a:lstStyle>
          <a:p>
            <a:r>
              <a:rPr lang="en-US" dirty="0"/>
              <a:t>Slide Title</a:t>
            </a:r>
          </a:p>
        </p:txBody>
      </p:sp>
      <p:sp>
        <p:nvSpPr>
          <p:cNvPr id="3" name="Content Placeholder 2"/>
          <p:cNvSpPr>
            <a:spLocks noGrp="1"/>
          </p:cNvSpPr>
          <p:nvPr>
            <p:ph sz="half" idx="1" hasCustomPrompt="1"/>
          </p:nvPr>
        </p:nvSpPr>
        <p:spPr>
          <a:xfrm>
            <a:off x="-7292112" y="-1363342"/>
            <a:ext cx="7764106" cy="4525963"/>
          </a:xfrm>
        </p:spPr>
        <p:txBody>
          <a:bodyPr/>
          <a:lstStyle>
            <a:lvl1pPr marL="0" indent="0" algn="ctr">
              <a:buFontTx/>
              <a:buNone/>
              <a:defRPr sz="2800" baseline="0"/>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p:txBody>
      </p:sp>
      <p:sp>
        <p:nvSpPr>
          <p:cNvPr id="6" name="Footer Placeholder 5"/>
          <p:cNvSpPr>
            <a:spLocks noGrp="1"/>
          </p:cNvSpPr>
          <p:nvPr>
            <p:ph type="ftr" sz="quarter" idx="11"/>
          </p:nvPr>
        </p:nvSpPr>
        <p:spPr>
          <a:xfrm>
            <a:off x="4700306" y="6386190"/>
            <a:ext cx="3775696" cy="411480"/>
          </a:xfrm>
        </p:spPr>
        <p:txBody>
          <a:bodyPr/>
          <a:lstStyle/>
          <a:p>
            <a:r>
              <a:rPr lang="en-US"/>
              <a:t>2017 SREB Leadership Forum 04-20-17</a:t>
            </a:r>
            <a:endParaRPr lang="en-US" dirty="0"/>
          </a:p>
        </p:txBody>
      </p:sp>
      <p:sp>
        <p:nvSpPr>
          <p:cNvPr id="7" name="Slide Number Placeholder 6"/>
          <p:cNvSpPr>
            <a:spLocks noGrp="1"/>
          </p:cNvSpPr>
          <p:nvPr>
            <p:ph type="sldNum" sz="quarter" idx="12"/>
          </p:nvPr>
        </p:nvSpPr>
        <p:spPr>
          <a:xfrm>
            <a:off x="8475924" y="6386190"/>
            <a:ext cx="521280" cy="411480"/>
          </a:xfrm>
        </p:spPr>
        <p:txBody>
          <a:bodyPr/>
          <a:lstStyle/>
          <a:p>
            <a:fld id="{C6BF0614-88EF-E141-A4D8-626B55E019E0}"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785" y="6341365"/>
            <a:ext cx="2133600" cy="409208"/>
          </a:xfrm>
          <a:prstGeom prst="rect">
            <a:avLst/>
          </a:prstGeom>
        </p:spPr>
      </p:pic>
    </p:spTree>
    <p:extLst>
      <p:ext uri="{BB962C8B-B14F-4D97-AF65-F5344CB8AC3E}">
        <p14:creationId xmlns:p14="http://schemas.microsoft.com/office/powerpoint/2010/main" val="400888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ext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616" y="274638"/>
            <a:ext cx="7744866" cy="1143000"/>
          </a:xfrm>
        </p:spPr>
        <p:txBody>
          <a:bodyPr/>
          <a:lstStyle/>
          <a:p>
            <a:r>
              <a:rPr lang="en-US" dirty="0"/>
              <a:t>Slide Title</a:t>
            </a:r>
          </a:p>
        </p:txBody>
      </p:sp>
      <p:sp>
        <p:nvSpPr>
          <p:cNvPr id="3" name="Content Placeholder 2"/>
          <p:cNvSpPr>
            <a:spLocks noGrp="1"/>
          </p:cNvSpPr>
          <p:nvPr>
            <p:ph sz="half" idx="1" hasCustomPrompt="1"/>
          </p:nvPr>
        </p:nvSpPr>
        <p:spPr>
          <a:xfrm>
            <a:off x="769616" y="1600200"/>
            <a:ext cx="3657600" cy="4525963"/>
          </a:xfrm>
        </p:spPr>
        <p:txBody>
          <a:bodyPr/>
          <a:lstStyle>
            <a:lvl1pPr marL="0" indent="0">
              <a:buFontTx/>
              <a:buNone/>
              <a:defRPr sz="2800" baseline="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dirty="0"/>
              <a:t>Click to add text</a:t>
            </a:r>
          </a:p>
        </p:txBody>
      </p:sp>
      <p:sp>
        <p:nvSpPr>
          <p:cNvPr id="4" name="Content Placeholder 3"/>
          <p:cNvSpPr>
            <a:spLocks noGrp="1"/>
          </p:cNvSpPr>
          <p:nvPr>
            <p:ph sz="half" idx="2" hasCustomPrompt="1"/>
          </p:nvPr>
        </p:nvSpPr>
        <p:spPr>
          <a:xfrm>
            <a:off x="4848575" y="1600200"/>
            <a:ext cx="3657600" cy="4525963"/>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dirty="0"/>
              <a:t>Click to add text</a:t>
            </a:r>
          </a:p>
        </p:txBody>
      </p:sp>
      <p:sp>
        <p:nvSpPr>
          <p:cNvPr id="6" name="Footer Placeholder 5"/>
          <p:cNvSpPr>
            <a:spLocks noGrp="1"/>
          </p:cNvSpPr>
          <p:nvPr>
            <p:ph type="ftr" sz="quarter" idx="11"/>
          </p:nvPr>
        </p:nvSpPr>
        <p:spPr>
          <a:xfrm>
            <a:off x="4700306" y="6386190"/>
            <a:ext cx="3775696" cy="411480"/>
          </a:xfrm>
        </p:spPr>
        <p:txBody>
          <a:bodyPr/>
          <a:lstStyle/>
          <a:p>
            <a:r>
              <a:rPr lang="en-US"/>
              <a:t>2017 SREB Leadership Forum 04-20-17</a:t>
            </a:r>
            <a:endParaRPr lang="en-US" dirty="0"/>
          </a:p>
        </p:txBody>
      </p:sp>
      <p:sp>
        <p:nvSpPr>
          <p:cNvPr id="7" name="Slide Number Placeholder 6"/>
          <p:cNvSpPr>
            <a:spLocks noGrp="1"/>
          </p:cNvSpPr>
          <p:nvPr>
            <p:ph type="sldNum" sz="quarter" idx="12"/>
          </p:nvPr>
        </p:nvSpPr>
        <p:spPr>
          <a:xfrm>
            <a:off x="8475924" y="6386190"/>
            <a:ext cx="521280" cy="411480"/>
          </a:xfrm>
        </p:spPr>
        <p:txBody>
          <a:bodyPr/>
          <a:lstStyle/>
          <a:p>
            <a:fld id="{C6BF0614-88EF-E141-A4D8-626B55E019E0}"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785" y="6341365"/>
            <a:ext cx="2133600" cy="409208"/>
          </a:xfrm>
          <a:prstGeom prst="rect">
            <a:avLst/>
          </a:prstGeom>
        </p:spPr>
      </p:pic>
    </p:spTree>
    <p:extLst>
      <p:ext uri="{BB962C8B-B14F-4D97-AF65-F5344CB8AC3E}">
        <p14:creationId xmlns:p14="http://schemas.microsoft.com/office/powerpoint/2010/main" val="392399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ext - Two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8857" y="274638"/>
            <a:ext cx="7706386" cy="1143000"/>
          </a:xfrm>
        </p:spPr>
        <p:txBody>
          <a:bodyPr/>
          <a:lstStyle>
            <a:lvl1pPr>
              <a:defRPr baseline="0"/>
            </a:lvl1pPr>
          </a:lstStyle>
          <a:p>
            <a:r>
              <a:rPr lang="en-US" dirty="0"/>
              <a:t>Slide Title</a:t>
            </a:r>
          </a:p>
        </p:txBody>
      </p:sp>
      <p:sp>
        <p:nvSpPr>
          <p:cNvPr id="3" name="Text Placeholder 2"/>
          <p:cNvSpPr>
            <a:spLocks noGrp="1"/>
          </p:cNvSpPr>
          <p:nvPr>
            <p:ph type="body" idx="1" hasCustomPrompt="1"/>
          </p:nvPr>
        </p:nvSpPr>
        <p:spPr>
          <a:xfrm>
            <a:off x="788857" y="1535113"/>
            <a:ext cx="376978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4" name="Content Placeholder 3"/>
          <p:cNvSpPr>
            <a:spLocks noGrp="1"/>
          </p:cNvSpPr>
          <p:nvPr>
            <p:ph sz="half" idx="2" hasCustomPrompt="1"/>
          </p:nvPr>
        </p:nvSpPr>
        <p:spPr>
          <a:xfrm>
            <a:off x="788857" y="2174875"/>
            <a:ext cx="3769782" cy="3951288"/>
          </a:xfrm>
        </p:spPr>
        <p:txBody>
          <a:bodyPr/>
          <a:lstStyle>
            <a:lvl1pPr>
              <a:buClr>
                <a:schemeClr val="accent5"/>
              </a:buClr>
              <a:defRPr sz="2400">
                <a:solidFill>
                  <a:schemeClr val="accent5"/>
                </a:solidFill>
              </a:defRPr>
            </a:lvl1pPr>
            <a:lvl2pPr>
              <a:buClr>
                <a:schemeClr val="accent5"/>
              </a:buClr>
              <a:defRPr sz="2000">
                <a:solidFill>
                  <a:schemeClr val="accent5"/>
                </a:solidFill>
              </a:defRPr>
            </a:lvl2pPr>
            <a:lvl3pPr>
              <a:buClr>
                <a:schemeClr val="accent5"/>
              </a:buClr>
              <a:defRPr sz="1800">
                <a:solidFill>
                  <a:schemeClr val="accent5"/>
                </a:solidFill>
              </a:defRPr>
            </a:lvl3pPr>
            <a:lvl4pPr>
              <a:buClr>
                <a:schemeClr val="accent5"/>
              </a:buClr>
              <a:defRPr sz="1600">
                <a:solidFill>
                  <a:schemeClr val="accent5"/>
                </a:solidFill>
              </a:defRPr>
            </a:lvl4pPr>
            <a:lvl5pPr>
              <a:buClr>
                <a:schemeClr val="accent5"/>
              </a:buClr>
              <a:defRPr sz="1600">
                <a:solidFill>
                  <a:schemeClr val="accent5"/>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9648" y="1535113"/>
            <a:ext cx="37673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6" name="Content Placeholder 5"/>
          <p:cNvSpPr>
            <a:spLocks noGrp="1"/>
          </p:cNvSpPr>
          <p:nvPr>
            <p:ph sz="quarter" idx="4" hasCustomPrompt="1"/>
          </p:nvPr>
        </p:nvSpPr>
        <p:spPr>
          <a:xfrm>
            <a:off x="4739648" y="2174875"/>
            <a:ext cx="3767328" cy="3951288"/>
          </a:xfrm>
        </p:spPr>
        <p:txBody>
          <a:bodyPr/>
          <a:lstStyle>
            <a:lvl1pPr>
              <a:buClr>
                <a:schemeClr val="accent5"/>
              </a:buClr>
              <a:defRPr sz="2400">
                <a:solidFill>
                  <a:schemeClr val="accent5"/>
                </a:solidFill>
              </a:defRPr>
            </a:lvl1pPr>
            <a:lvl2pPr>
              <a:buClr>
                <a:schemeClr val="accent5"/>
              </a:buClr>
              <a:defRPr sz="2000">
                <a:solidFill>
                  <a:schemeClr val="accent5"/>
                </a:solidFill>
              </a:defRPr>
            </a:lvl2pPr>
            <a:lvl3pPr>
              <a:buClr>
                <a:schemeClr val="accent5"/>
              </a:buClr>
              <a:defRPr sz="1800">
                <a:solidFill>
                  <a:schemeClr val="accent5"/>
                </a:solidFill>
              </a:defRPr>
            </a:lvl3pPr>
            <a:lvl4pPr>
              <a:buClr>
                <a:schemeClr val="accent5"/>
              </a:buClr>
              <a:defRPr sz="1600">
                <a:solidFill>
                  <a:schemeClr val="accent5"/>
                </a:solidFill>
              </a:defRPr>
            </a:lvl4pPr>
            <a:lvl5pPr>
              <a:buClr>
                <a:schemeClr val="accent5"/>
              </a:buClr>
              <a:defRPr sz="1600">
                <a:solidFill>
                  <a:schemeClr val="accent5"/>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4700306" y="6386190"/>
            <a:ext cx="3775696" cy="411480"/>
          </a:xfrm>
        </p:spPr>
        <p:txBody>
          <a:bodyPr/>
          <a:lstStyle/>
          <a:p>
            <a:r>
              <a:rPr lang="en-US"/>
              <a:t>2017 SREB Leadership Forum 04-20-17</a:t>
            </a:r>
            <a:endParaRPr lang="en-US" dirty="0"/>
          </a:p>
        </p:txBody>
      </p:sp>
      <p:sp>
        <p:nvSpPr>
          <p:cNvPr id="9" name="Slide Number Placeholder 8"/>
          <p:cNvSpPr>
            <a:spLocks noGrp="1"/>
          </p:cNvSpPr>
          <p:nvPr>
            <p:ph type="sldNum" sz="quarter" idx="12"/>
          </p:nvPr>
        </p:nvSpPr>
        <p:spPr>
          <a:xfrm>
            <a:off x="8475924" y="6386190"/>
            <a:ext cx="521280" cy="411480"/>
          </a:xfrm>
        </p:spPr>
        <p:txBody>
          <a:bodyPr/>
          <a:lstStyle/>
          <a:p>
            <a:fld id="{C6BF0614-88EF-E141-A4D8-626B55E019E0}"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785" y="6341365"/>
            <a:ext cx="2133600" cy="409208"/>
          </a:xfrm>
          <a:prstGeom prst="rect">
            <a:avLst/>
          </a:prstGeom>
        </p:spPr>
      </p:pic>
    </p:spTree>
    <p:extLst>
      <p:ext uri="{BB962C8B-B14F-4D97-AF65-F5344CB8AC3E}">
        <p14:creationId xmlns:p14="http://schemas.microsoft.com/office/powerpoint/2010/main" val="416572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9616" y="274638"/>
            <a:ext cx="7802508" cy="1143000"/>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769617" y="1600200"/>
            <a:ext cx="7802508" cy="4525963"/>
          </a:xfrm>
          <a:prstGeom prst="rect">
            <a:avLst/>
          </a:prstGeom>
        </p:spPr>
        <p:txBody>
          <a:bodyPr vert="horz" lIns="91440" tIns="45720" rIns="91440" bIns="45720" rtlCol="0">
            <a:normAutofit/>
          </a:bodyPr>
          <a:lstStyle/>
          <a:p>
            <a:pPr lvl="0"/>
            <a:r>
              <a:rPr lang="en-US" dirty="0"/>
              <a:t>Bullet Text</a:t>
            </a:r>
          </a:p>
          <a:p>
            <a:pPr lvl="0"/>
            <a:r>
              <a:rPr lang="en-US" dirty="0"/>
              <a:t>Bullet Text</a:t>
            </a:r>
          </a:p>
          <a:p>
            <a:pPr lvl="0"/>
            <a:r>
              <a:rPr lang="en-US" dirty="0"/>
              <a:t>Bullet Text</a:t>
            </a:r>
          </a:p>
          <a:p>
            <a:pPr lvl="0"/>
            <a:r>
              <a:rPr lang="en-US" dirty="0"/>
              <a:t>Bullet Text</a:t>
            </a:r>
          </a:p>
        </p:txBody>
      </p:sp>
      <p:sp>
        <p:nvSpPr>
          <p:cNvPr id="5" name="Footer Placeholder 4"/>
          <p:cNvSpPr>
            <a:spLocks noGrp="1"/>
          </p:cNvSpPr>
          <p:nvPr>
            <p:ph type="ftr" sz="quarter" idx="3"/>
          </p:nvPr>
        </p:nvSpPr>
        <p:spPr>
          <a:xfrm>
            <a:off x="4758026" y="6386190"/>
            <a:ext cx="3775696" cy="411480"/>
          </a:xfrm>
          <a:prstGeom prst="rect">
            <a:avLst/>
          </a:prstGeom>
          <a:noFill/>
          <a:ln>
            <a:noFill/>
          </a:ln>
        </p:spPr>
        <p:txBody>
          <a:bodyPr vert="horz" lIns="91440" tIns="45720" rIns="91440" bIns="45720" rtlCol="0" anchor="ctr"/>
          <a:lstStyle>
            <a:lvl1pPr algn="r">
              <a:defRPr sz="1100">
                <a:solidFill>
                  <a:schemeClr val="accent5"/>
                </a:solidFill>
                <a:latin typeface="Georgia"/>
              </a:defRPr>
            </a:lvl1pPr>
          </a:lstStyle>
          <a:p>
            <a:r>
              <a:rPr lang="en-US"/>
              <a:t>2017 SREB Leadership Forum 04-20-17</a:t>
            </a:r>
            <a:endParaRPr lang="en-US" dirty="0"/>
          </a:p>
        </p:txBody>
      </p:sp>
      <p:sp>
        <p:nvSpPr>
          <p:cNvPr id="6" name="Slide Number Placeholder 5"/>
          <p:cNvSpPr>
            <a:spLocks noGrp="1"/>
          </p:cNvSpPr>
          <p:nvPr>
            <p:ph type="sldNum" sz="quarter" idx="4"/>
          </p:nvPr>
        </p:nvSpPr>
        <p:spPr>
          <a:xfrm>
            <a:off x="8533644" y="6386190"/>
            <a:ext cx="521280" cy="411480"/>
          </a:xfrm>
          <a:prstGeom prst="rect">
            <a:avLst/>
          </a:prstGeom>
          <a:noFill/>
          <a:ln>
            <a:noFill/>
          </a:ln>
        </p:spPr>
        <p:txBody>
          <a:bodyPr vert="horz" lIns="91440" tIns="45720" rIns="91440" bIns="45720" rtlCol="0" anchor="ctr"/>
          <a:lstStyle>
            <a:lvl1pPr algn="r">
              <a:defRPr sz="1200">
                <a:solidFill>
                  <a:schemeClr val="accent5"/>
                </a:solidFill>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486005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67" r:id="rId5"/>
    <p:sldLayoutId id="2147483652" r:id="rId6"/>
    <p:sldLayoutId id="2147483661" r:id="rId7"/>
    <p:sldLayoutId id="2147483660" r:id="rId8"/>
    <p:sldLayoutId id="2147483653" r:id="rId9"/>
    <p:sldLayoutId id="2147483666" r:id="rId10"/>
    <p:sldLayoutId id="2147483664" r:id="rId11"/>
    <p:sldLayoutId id="2147483662" r:id="rId12"/>
    <p:sldLayoutId id="2147483665" r:id="rId13"/>
    <p:sldLayoutId id="2147483656" r:id="rId14"/>
    <p:sldLayoutId id="2147483654" r:id="rId15"/>
    <p:sldLayoutId id="2147483655" r:id="rId16"/>
    <p:sldLayoutId id="2147483668" r:id="rId17"/>
    <p:sldLayoutId id="2147483663" r:id="rId18"/>
    <p:sldLayoutId id="2147483669" r:id="rId19"/>
    <p:sldLayoutId id="2147483670" r:id="rId20"/>
  </p:sldLayoutIdLst>
  <p:hf hdr="0" dt="0"/>
  <p:txStyles>
    <p:titleStyle>
      <a:lvl1pPr algn="ctr" defTabSz="457200" rtl="0" eaLnBrk="1" latinLnBrk="0" hangingPunct="1">
        <a:spcBef>
          <a:spcPct val="0"/>
        </a:spcBef>
        <a:buNone/>
        <a:defRPr sz="4400" kern="1200">
          <a:solidFill>
            <a:schemeClr val="tx2"/>
          </a:solidFill>
          <a:latin typeface="Arial"/>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baseline="0">
          <a:solidFill>
            <a:schemeClr val="accent5"/>
          </a:solidFill>
          <a:latin typeface="Arial"/>
          <a:ea typeface="+mn-ea"/>
          <a:cs typeface="+mn-cs"/>
        </a:defRPr>
      </a:lvl1pPr>
      <a:lvl2pPr marL="742950" indent="-285750" algn="l" defTabSz="457200" rtl="0" eaLnBrk="1" latinLnBrk="0" hangingPunct="1">
        <a:spcBef>
          <a:spcPct val="20000"/>
        </a:spcBef>
        <a:buClr>
          <a:srgbClr val="7C6A55"/>
        </a:buClr>
        <a:buFont typeface="Arial"/>
        <a:buChar char="–"/>
        <a:defRPr sz="2800" kern="1200">
          <a:solidFill>
            <a:srgbClr val="7C6A55"/>
          </a:solidFill>
          <a:latin typeface="Arial"/>
          <a:ea typeface="+mn-ea"/>
          <a:cs typeface="+mn-cs"/>
        </a:defRPr>
      </a:lvl2pPr>
      <a:lvl3pPr marL="1143000" indent="-228600" algn="l" defTabSz="457200" rtl="0" eaLnBrk="1" latinLnBrk="0" hangingPunct="1">
        <a:spcBef>
          <a:spcPct val="20000"/>
        </a:spcBef>
        <a:buClr>
          <a:srgbClr val="7C6A55"/>
        </a:buClr>
        <a:buFont typeface="Arial"/>
        <a:buChar char="•"/>
        <a:defRPr sz="2400" kern="1200">
          <a:solidFill>
            <a:srgbClr val="7C6A55"/>
          </a:solidFill>
          <a:latin typeface="Arial"/>
          <a:ea typeface="+mn-ea"/>
          <a:cs typeface="+mn-cs"/>
        </a:defRPr>
      </a:lvl3pPr>
      <a:lvl4pPr marL="16002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4pPr>
      <a:lvl5pPr marL="20574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8.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0.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3575" y="1173002"/>
            <a:ext cx="6600826" cy="1470025"/>
          </a:xfrm>
        </p:spPr>
        <p:txBody>
          <a:bodyPr/>
          <a:lstStyle/>
          <a:p>
            <a:r>
              <a:rPr lang="en-US" sz="3600" dirty="0"/>
              <a:t>Progress is Stalled: Instructional Shifts Needed</a:t>
            </a:r>
            <a:br>
              <a:rPr lang="en-US" sz="3600" dirty="0"/>
            </a:br>
            <a:r>
              <a:rPr lang="en-US" sz="3600" dirty="0"/>
              <a:t>and School Leaders Who Can Support Teachers to Make the Shifts</a:t>
            </a:r>
          </a:p>
        </p:txBody>
      </p:sp>
      <p:sp>
        <p:nvSpPr>
          <p:cNvPr id="3" name="Subtitle 2"/>
          <p:cNvSpPr>
            <a:spLocks noGrp="1"/>
          </p:cNvSpPr>
          <p:nvPr>
            <p:ph type="subTitle" idx="1"/>
          </p:nvPr>
        </p:nvSpPr>
        <p:spPr>
          <a:xfrm>
            <a:off x="1857375" y="4139230"/>
            <a:ext cx="6953249" cy="1752600"/>
          </a:xfrm>
        </p:spPr>
        <p:txBody>
          <a:bodyPr>
            <a:normAutofit fontScale="77500" lnSpcReduction="20000"/>
          </a:bodyPr>
          <a:lstStyle/>
          <a:p>
            <a:r>
              <a:rPr lang="en-US" sz="3000" dirty="0">
                <a:latin typeface="+mj-lt"/>
              </a:rPr>
              <a:t>2017 SREB Annual Leadership Forum</a:t>
            </a:r>
          </a:p>
          <a:p>
            <a:endParaRPr lang="en-US" dirty="0">
              <a:latin typeface="+mj-lt"/>
            </a:endParaRPr>
          </a:p>
          <a:p>
            <a:r>
              <a:rPr lang="en-US" sz="2600" dirty="0">
                <a:latin typeface="+mj-lt"/>
              </a:rPr>
              <a:t>Gene Bottoms</a:t>
            </a:r>
          </a:p>
          <a:p>
            <a:r>
              <a:rPr lang="en-US" sz="2600" dirty="0">
                <a:latin typeface="+mj-lt"/>
              </a:rPr>
              <a:t>SREB Senior Vice President</a:t>
            </a:r>
          </a:p>
          <a:p>
            <a:r>
              <a:rPr lang="en-US" sz="2600" dirty="0">
                <a:latin typeface="+mj-lt"/>
              </a:rPr>
              <a:t>gene.bottoms@sreb.org</a:t>
            </a:r>
          </a:p>
        </p:txBody>
      </p:sp>
    </p:spTree>
    <p:extLst>
      <p:ext uri="{BB962C8B-B14F-4D97-AF65-F5344CB8AC3E}">
        <p14:creationId xmlns:p14="http://schemas.microsoft.com/office/powerpoint/2010/main" val="5793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81000" y="509142"/>
            <a:ext cx="8229600" cy="91298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4400" b="1">
                <a:solidFill>
                  <a:srgbClr val="40347C"/>
                </a:solidFill>
                <a:latin typeface="Arial" charset="0"/>
              </a:defRPr>
            </a:lvl2pPr>
            <a:lvl3pPr algn="ctr" rtl="0" eaLnBrk="0" fontAlgn="base" hangingPunct="0">
              <a:spcBef>
                <a:spcPct val="0"/>
              </a:spcBef>
              <a:spcAft>
                <a:spcPct val="0"/>
              </a:spcAft>
              <a:defRPr sz="4400" b="1">
                <a:solidFill>
                  <a:srgbClr val="40347C"/>
                </a:solidFill>
                <a:latin typeface="Arial" charset="0"/>
              </a:defRPr>
            </a:lvl3pPr>
            <a:lvl4pPr algn="ctr" rtl="0" eaLnBrk="0" fontAlgn="base" hangingPunct="0">
              <a:spcBef>
                <a:spcPct val="0"/>
              </a:spcBef>
              <a:spcAft>
                <a:spcPct val="0"/>
              </a:spcAft>
              <a:defRPr sz="4400" b="1">
                <a:solidFill>
                  <a:srgbClr val="40347C"/>
                </a:solidFill>
                <a:latin typeface="Arial" charset="0"/>
              </a:defRPr>
            </a:lvl4pPr>
            <a:lvl5pPr algn="ctr" rtl="0" eaLnBrk="0" fontAlgn="base" hangingPunct="0">
              <a:spcBef>
                <a:spcPct val="0"/>
              </a:spcBef>
              <a:spcAft>
                <a:spcPct val="0"/>
              </a:spcAft>
              <a:defRPr sz="4400" b="1">
                <a:solidFill>
                  <a:srgbClr val="40347C"/>
                </a:solidFill>
                <a:latin typeface="Arial" charset="0"/>
              </a:defRPr>
            </a:lvl5pPr>
            <a:lvl6pPr marL="457200" algn="ctr" rtl="0" eaLnBrk="0" fontAlgn="base" hangingPunct="0">
              <a:spcBef>
                <a:spcPct val="0"/>
              </a:spcBef>
              <a:spcAft>
                <a:spcPct val="0"/>
              </a:spcAft>
              <a:defRPr sz="4400" b="1">
                <a:solidFill>
                  <a:srgbClr val="40347C"/>
                </a:solidFill>
                <a:latin typeface="Arial" charset="0"/>
              </a:defRPr>
            </a:lvl6pPr>
            <a:lvl7pPr marL="914400" algn="ctr" rtl="0" eaLnBrk="0" fontAlgn="base" hangingPunct="0">
              <a:spcBef>
                <a:spcPct val="0"/>
              </a:spcBef>
              <a:spcAft>
                <a:spcPct val="0"/>
              </a:spcAft>
              <a:defRPr sz="4400" b="1">
                <a:solidFill>
                  <a:srgbClr val="40347C"/>
                </a:solidFill>
                <a:latin typeface="Arial" charset="0"/>
              </a:defRPr>
            </a:lvl7pPr>
            <a:lvl8pPr marL="1371600" algn="ctr" rtl="0" eaLnBrk="0" fontAlgn="base" hangingPunct="0">
              <a:spcBef>
                <a:spcPct val="0"/>
              </a:spcBef>
              <a:spcAft>
                <a:spcPct val="0"/>
              </a:spcAft>
              <a:defRPr sz="4400" b="1">
                <a:solidFill>
                  <a:srgbClr val="40347C"/>
                </a:solidFill>
                <a:latin typeface="Arial" charset="0"/>
              </a:defRPr>
            </a:lvl8pPr>
            <a:lvl9pPr marL="1828800" algn="ctr" rtl="0" eaLnBrk="0" fontAlgn="base" hangingPunct="0">
              <a:spcBef>
                <a:spcPct val="0"/>
              </a:spcBef>
              <a:spcAft>
                <a:spcPct val="0"/>
              </a:spcAft>
              <a:defRPr sz="4400" b="1">
                <a:solidFill>
                  <a:srgbClr val="40347C"/>
                </a:solidFill>
                <a:latin typeface="Arial" charset="0"/>
              </a:defRPr>
            </a:lvl9pPr>
          </a:lstStyle>
          <a:p>
            <a:r>
              <a:rPr lang="en-US" kern="0" dirty="0">
                <a:solidFill>
                  <a:srgbClr val="002060"/>
                </a:solidFill>
              </a:rPr>
              <a:t>Skills Most Needed to Succeed</a:t>
            </a:r>
            <a:br>
              <a:rPr lang="en-US" kern="0" dirty="0">
                <a:solidFill>
                  <a:srgbClr val="002060"/>
                </a:solidFill>
              </a:rPr>
            </a:br>
            <a:r>
              <a:rPr lang="en-US" kern="0" dirty="0">
                <a:solidFill>
                  <a:srgbClr val="002060"/>
                </a:solidFill>
              </a:rPr>
              <a:t>in a Changing Workforce</a:t>
            </a:r>
            <a:br>
              <a:rPr lang="en-US" kern="0" dirty="0">
                <a:solidFill>
                  <a:srgbClr val="002060"/>
                </a:solidFill>
              </a:rPr>
            </a:br>
            <a:endParaRPr lang="en-US" kern="0" dirty="0">
              <a:solidFill>
                <a:srgbClr val="00206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565963"/>
            <a:ext cx="7991856" cy="4511040"/>
          </a:xfrm>
          <a:prstGeom prst="rect">
            <a:avLst/>
          </a:prstGeom>
        </p:spPr>
      </p:pic>
      <p:sp>
        <p:nvSpPr>
          <p:cNvPr id="7" name="Footer Placeholder 3"/>
          <p:cNvSpPr>
            <a:spLocks noGrp="1"/>
          </p:cNvSpPr>
          <p:nvPr>
            <p:ph type="ftr" sz="quarter" idx="11"/>
          </p:nvPr>
        </p:nvSpPr>
        <p:spPr>
          <a:xfrm>
            <a:off x="5306756" y="6545310"/>
            <a:ext cx="3148590" cy="411480"/>
          </a:xfrm>
        </p:spPr>
        <p:txBody>
          <a:bodyPr/>
          <a:lstStyle/>
          <a:p>
            <a:r>
              <a:rPr lang="en-US"/>
              <a:t>2017 SREB Leadership Forum 04-20-17</a:t>
            </a:r>
            <a:endParaRPr lang="en-US" dirty="0"/>
          </a:p>
        </p:txBody>
      </p:sp>
      <p:sp>
        <p:nvSpPr>
          <p:cNvPr id="8" name="Slide Number Placeholder 4"/>
          <p:cNvSpPr>
            <a:spLocks noGrp="1"/>
          </p:cNvSpPr>
          <p:nvPr>
            <p:ph type="sldNum" sz="quarter" idx="12"/>
          </p:nvPr>
        </p:nvSpPr>
        <p:spPr>
          <a:xfrm>
            <a:off x="8470934" y="6529630"/>
            <a:ext cx="568311" cy="411480"/>
          </a:xfrm>
        </p:spPr>
        <p:txBody>
          <a:bodyPr/>
          <a:lstStyle/>
          <a:p>
            <a:fld id="{C6BF0614-88EF-E141-A4D8-626B55E019E0}" type="slidenum">
              <a:rPr lang="en-US" smtClean="0"/>
              <a:pPr/>
              <a:t>10</a:t>
            </a:fld>
            <a:endParaRPr lang="en-US" dirty="0"/>
          </a:p>
        </p:txBody>
      </p:sp>
    </p:spTree>
    <p:extLst>
      <p:ext uri="{BB962C8B-B14F-4D97-AF65-F5344CB8AC3E}">
        <p14:creationId xmlns:p14="http://schemas.microsoft.com/office/powerpoint/2010/main" val="1273491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591" y="684088"/>
            <a:ext cx="7162800" cy="838200"/>
          </a:xfrm>
        </p:spPr>
        <p:txBody>
          <a:bodyPr>
            <a:noAutofit/>
          </a:bodyPr>
          <a:lstStyle/>
          <a:p>
            <a:pPr algn="ctr"/>
            <a:r>
              <a:rPr lang="en-US" sz="2800" b="1" dirty="0"/>
              <a:t>Median Percentage of Eighth-Graders in SREB States Proficient and Above in Reading and Math</a:t>
            </a:r>
          </a:p>
        </p:txBody>
      </p:sp>
      <p:graphicFrame>
        <p:nvGraphicFramePr>
          <p:cNvPr id="6" name="Table 5"/>
          <p:cNvGraphicFramePr>
            <a:graphicFrameLocks noGrp="1"/>
          </p:cNvGraphicFramePr>
          <p:nvPr>
            <p:extLst>
              <p:ext uri="{D42A27DB-BD31-4B8C-83A1-F6EECF244321}">
                <p14:modId xmlns:p14="http://schemas.microsoft.com/office/powerpoint/2010/main" val="1939975303"/>
              </p:ext>
            </p:extLst>
          </p:nvPr>
        </p:nvGraphicFramePr>
        <p:xfrm>
          <a:off x="838200" y="2667001"/>
          <a:ext cx="7239000" cy="2209799"/>
        </p:xfrm>
        <a:graphic>
          <a:graphicData uri="http://schemas.openxmlformats.org/drawingml/2006/table">
            <a:tbl>
              <a:tblPr firstRow="1" bandRow="1">
                <a:tableStyleId>{C083E6E3-FA7D-4D7B-A595-EF9225AFEA82}</a:tableStyleId>
              </a:tblPr>
              <a:tblGrid>
                <a:gridCol w="3733800">
                  <a:extLst>
                    <a:ext uri="{9D8B030D-6E8A-4147-A177-3AD203B41FA5}">
                      <a16:colId xmlns:a16="http://schemas.microsoft.com/office/drawing/2014/main" val="3972189422"/>
                    </a:ext>
                  </a:extLst>
                </a:gridCol>
                <a:gridCol w="1828800">
                  <a:extLst>
                    <a:ext uri="{9D8B030D-6E8A-4147-A177-3AD203B41FA5}">
                      <a16:colId xmlns:a16="http://schemas.microsoft.com/office/drawing/2014/main" val="1206364989"/>
                    </a:ext>
                  </a:extLst>
                </a:gridCol>
                <a:gridCol w="1676400">
                  <a:extLst>
                    <a:ext uri="{9D8B030D-6E8A-4147-A177-3AD203B41FA5}">
                      <a16:colId xmlns:a16="http://schemas.microsoft.com/office/drawing/2014/main" val="12346302"/>
                    </a:ext>
                  </a:extLst>
                </a:gridCol>
              </a:tblGrid>
              <a:tr h="841537">
                <a:tc>
                  <a:txBody>
                    <a:bodyPr/>
                    <a:lstStyle/>
                    <a:p>
                      <a:endParaRPr lang="en-US" sz="2800" b="1" dirty="0">
                        <a:solidFill>
                          <a:srgbClr val="002060"/>
                        </a:solidFill>
                      </a:endParaRPr>
                    </a:p>
                  </a:txBody>
                  <a:tcPr>
                    <a:solidFill>
                      <a:srgbClr val="FAC27E"/>
                    </a:solidFill>
                  </a:tcPr>
                </a:tc>
                <a:tc>
                  <a:txBody>
                    <a:bodyPr/>
                    <a:lstStyle/>
                    <a:p>
                      <a:pPr algn="ctr"/>
                      <a:r>
                        <a:rPr lang="en-US" sz="2800" dirty="0">
                          <a:solidFill>
                            <a:srgbClr val="002060"/>
                          </a:solidFill>
                        </a:rPr>
                        <a:t>Reading</a:t>
                      </a:r>
                      <a:endParaRPr lang="en-US" sz="2800" b="1" dirty="0">
                        <a:solidFill>
                          <a:srgbClr val="002060"/>
                        </a:solidFill>
                      </a:endParaRPr>
                    </a:p>
                  </a:txBody>
                  <a:tcPr>
                    <a:solidFill>
                      <a:srgbClr val="FAC27E"/>
                    </a:solidFill>
                  </a:tcPr>
                </a:tc>
                <a:tc>
                  <a:txBody>
                    <a:bodyPr/>
                    <a:lstStyle/>
                    <a:p>
                      <a:pPr algn="ctr"/>
                      <a:r>
                        <a:rPr lang="en-US" sz="2800" dirty="0">
                          <a:solidFill>
                            <a:srgbClr val="002060"/>
                          </a:solidFill>
                        </a:rPr>
                        <a:t>Math</a:t>
                      </a:r>
                      <a:endParaRPr lang="en-US" sz="2800" b="1" dirty="0">
                        <a:solidFill>
                          <a:srgbClr val="002060"/>
                        </a:solidFill>
                      </a:endParaRPr>
                    </a:p>
                  </a:txBody>
                  <a:tcPr>
                    <a:solidFill>
                      <a:srgbClr val="FAC27E"/>
                    </a:solidFill>
                  </a:tcPr>
                </a:tc>
                <a:extLst>
                  <a:ext uri="{0D108BD9-81ED-4DB2-BD59-A6C34878D82A}">
                    <a16:rowId xmlns:a16="http://schemas.microsoft.com/office/drawing/2014/main" val="4013936833"/>
                  </a:ext>
                </a:extLst>
              </a:tr>
              <a:tr h="724374">
                <a:tc>
                  <a:txBody>
                    <a:bodyPr/>
                    <a:lstStyle/>
                    <a:p>
                      <a:r>
                        <a:rPr lang="en-US" sz="2800" dirty="0">
                          <a:solidFill>
                            <a:srgbClr val="002060"/>
                          </a:solidFill>
                        </a:rPr>
                        <a:t>SREB States</a:t>
                      </a:r>
                      <a:endParaRPr lang="en-US" sz="2800" b="1" dirty="0">
                        <a:solidFill>
                          <a:srgbClr val="002060"/>
                        </a:solidFill>
                      </a:endParaRPr>
                    </a:p>
                  </a:txBody>
                  <a:tcPr/>
                </a:tc>
                <a:tc>
                  <a:txBody>
                    <a:bodyPr/>
                    <a:lstStyle/>
                    <a:p>
                      <a:pPr algn="ctr"/>
                      <a:r>
                        <a:rPr lang="en-US" sz="2800" dirty="0">
                          <a:solidFill>
                            <a:srgbClr val="002060"/>
                          </a:solidFill>
                        </a:rPr>
                        <a:t>   30%</a:t>
                      </a:r>
                      <a:endParaRPr lang="en-US" sz="2800" b="1" dirty="0">
                        <a:solidFill>
                          <a:srgbClr val="002060"/>
                        </a:solidFill>
                      </a:endParaRPr>
                    </a:p>
                  </a:txBody>
                  <a:tcPr/>
                </a:tc>
                <a:tc>
                  <a:txBody>
                    <a:bodyPr/>
                    <a:lstStyle/>
                    <a:p>
                      <a:pPr algn="ctr"/>
                      <a:r>
                        <a:rPr lang="en-US" sz="2800" dirty="0">
                          <a:solidFill>
                            <a:srgbClr val="002060"/>
                          </a:solidFill>
                        </a:rPr>
                        <a:t>   27%</a:t>
                      </a:r>
                      <a:endParaRPr lang="en-US" sz="2800" b="1" dirty="0">
                        <a:solidFill>
                          <a:srgbClr val="002060"/>
                        </a:solidFill>
                      </a:endParaRPr>
                    </a:p>
                  </a:txBody>
                  <a:tcPr/>
                </a:tc>
                <a:extLst>
                  <a:ext uri="{0D108BD9-81ED-4DB2-BD59-A6C34878D82A}">
                    <a16:rowId xmlns:a16="http://schemas.microsoft.com/office/drawing/2014/main" val="829225334"/>
                  </a:ext>
                </a:extLst>
              </a:tr>
              <a:tr h="643888">
                <a:tc>
                  <a:txBody>
                    <a:bodyPr/>
                    <a:lstStyle/>
                    <a:p>
                      <a:r>
                        <a:rPr lang="en-US" sz="2800" dirty="0">
                          <a:solidFill>
                            <a:srgbClr val="002060"/>
                          </a:solidFill>
                        </a:rPr>
                        <a:t>United States</a:t>
                      </a:r>
                      <a:endParaRPr lang="en-US" sz="2800" b="1" dirty="0">
                        <a:solidFill>
                          <a:srgbClr val="002060"/>
                        </a:solidFill>
                      </a:endParaRPr>
                    </a:p>
                  </a:txBody>
                  <a:tcPr/>
                </a:tc>
                <a:tc>
                  <a:txBody>
                    <a:bodyPr/>
                    <a:lstStyle/>
                    <a:p>
                      <a:pPr algn="ctr"/>
                      <a:r>
                        <a:rPr lang="en-US" sz="2800" dirty="0">
                          <a:solidFill>
                            <a:srgbClr val="002060"/>
                          </a:solidFill>
                        </a:rPr>
                        <a:t>33</a:t>
                      </a:r>
                      <a:endParaRPr lang="en-US" sz="2800" b="1" dirty="0">
                        <a:solidFill>
                          <a:srgbClr val="002060"/>
                        </a:solidFill>
                      </a:endParaRPr>
                    </a:p>
                  </a:txBody>
                  <a:tcPr/>
                </a:tc>
                <a:tc>
                  <a:txBody>
                    <a:bodyPr/>
                    <a:lstStyle/>
                    <a:p>
                      <a:pPr algn="ctr"/>
                      <a:r>
                        <a:rPr lang="en-US" sz="2800" dirty="0">
                          <a:solidFill>
                            <a:srgbClr val="002060"/>
                          </a:solidFill>
                        </a:rPr>
                        <a:t>32</a:t>
                      </a:r>
                      <a:endParaRPr lang="en-US" sz="2800" b="1" dirty="0">
                        <a:solidFill>
                          <a:srgbClr val="002060"/>
                        </a:solidFill>
                      </a:endParaRPr>
                    </a:p>
                  </a:txBody>
                  <a:tcPr/>
                </a:tc>
                <a:extLst>
                  <a:ext uri="{0D108BD9-81ED-4DB2-BD59-A6C34878D82A}">
                    <a16:rowId xmlns:a16="http://schemas.microsoft.com/office/drawing/2014/main" val="3884730606"/>
                  </a:ext>
                </a:extLst>
              </a:tr>
            </a:tbl>
          </a:graphicData>
        </a:graphic>
      </p:graphicFrame>
      <p:sp>
        <p:nvSpPr>
          <p:cNvPr id="3" name="TextBox 2"/>
          <p:cNvSpPr txBox="1"/>
          <p:nvPr/>
        </p:nvSpPr>
        <p:spPr>
          <a:xfrm>
            <a:off x="838200" y="5274687"/>
            <a:ext cx="6096000" cy="307777"/>
          </a:xfrm>
          <a:prstGeom prst="rect">
            <a:avLst/>
          </a:prstGeom>
          <a:noFill/>
        </p:spPr>
        <p:txBody>
          <a:bodyPr wrap="square" rtlCol="0">
            <a:spAutoFit/>
          </a:bodyPr>
          <a:lstStyle/>
          <a:p>
            <a:r>
              <a:rPr lang="en-US" sz="1400" dirty="0">
                <a:solidFill>
                  <a:srgbClr val="002060"/>
                </a:solidFill>
              </a:rPr>
              <a:t>Source: NAEP Assessment 2015</a:t>
            </a:r>
          </a:p>
        </p:txBody>
      </p:sp>
      <p:sp>
        <p:nvSpPr>
          <p:cNvPr id="7" name="Footer Placeholder 6"/>
          <p:cNvSpPr>
            <a:spLocks noGrp="1"/>
          </p:cNvSpPr>
          <p:nvPr>
            <p:ph type="ftr" sz="quarter" idx="11"/>
          </p:nvPr>
        </p:nvSpPr>
        <p:spPr/>
        <p:txBody>
          <a:bodyPr/>
          <a:lstStyle/>
          <a:p>
            <a:r>
              <a:rPr lang="en-US"/>
              <a:t>2017 SREB Leadership Forum 04-20-17</a:t>
            </a:r>
            <a:endParaRPr lang="en-US" dirty="0"/>
          </a:p>
        </p:txBody>
      </p:sp>
      <p:sp>
        <p:nvSpPr>
          <p:cNvPr id="8" name="Slide Number Placeholder 7"/>
          <p:cNvSpPr>
            <a:spLocks noGrp="1"/>
          </p:cNvSpPr>
          <p:nvPr>
            <p:ph type="sldNum" sz="quarter" idx="12"/>
          </p:nvPr>
        </p:nvSpPr>
        <p:spPr/>
        <p:txBody>
          <a:bodyPr/>
          <a:lstStyle/>
          <a:p>
            <a:fld id="{C6BF0614-88EF-E141-A4D8-626B55E019E0}" type="slidenum">
              <a:rPr lang="en-US" smtClean="0"/>
              <a:pPr/>
              <a:t>11</a:t>
            </a:fld>
            <a:endParaRPr lang="en-US" dirty="0"/>
          </a:p>
        </p:txBody>
      </p:sp>
    </p:spTree>
    <p:extLst>
      <p:ext uri="{BB962C8B-B14F-4D97-AF65-F5344CB8AC3E}">
        <p14:creationId xmlns:p14="http://schemas.microsoft.com/office/powerpoint/2010/main" val="263391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62" y="446480"/>
            <a:ext cx="8305527" cy="838200"/>
          </a:xfrm>
        </p:spPr>
        <p:txBody>
          <a:bodyPr>
            <a:noAutofit/>
          </a:bodyPr>
          <a:lstStyle/>
          <a:p>
            <a:pPr algn="ctr"/>
            <a:r>
              <a:rPr lang="en-US" sz="2800" b="1" dirty="0"/>
              <a:t>Median Percentage of Students in SREB States Meeting ACT College-Ready Benchmarks</a:t>
            </a:r>
          </a:p>
        </p:txBody>
      </p:sp>
      <p:graphicFrame>
        <p:nvGraphicFramePr>
          <p:cNvPr id="7" name="Table 6"/>
          <p:cNvGraphicFramePr>
            <a:graphicFrameLocks noGrp="1"/>
          </p:cNvGraphicFramePr>
          <p:nvPr>
            <p:extLst>
              <p:ext uri="{D42A27DB-BD31-4B8C-83A1-F6EECF244321}">
                <p14:modId xmlns:p14="http://schemas.microsoft.com/office/powerpoint/2010/main" val="192992767"/>
              </p:ext>
            </p:extLst>
          </p:nvPr>
        </p:nvGraphicFramePr>
        <p:xfrm>
          <a:off x="653538" y="1800225"/>
          <a:ext cx="8077200" cy="3794760"/>
        </p:xfrm>
        <a:graphic>
          <a:graphicData uri="http://schemas.openxmlformats.org/drawingml/2006/table">
            <a:tbl>
              <a:tblPr firstRow="1" bandRow="1">
                <a:tableStyleId>{C083E6E3-FA7D-4D7B-A595-EF9225AFEA82}</a:tableStyleId>
              </a:tblPr>
              <a:tblGrid>
                <a:gridCol w="4267201">
                  <a:extLst>
                    <a:ext uri="{9D8B030D-6E8A-4147-A177-3AD203B41FA5}">
                      <a16:colId xmlns:a16="http://schemas.microsoft.com/office/drawing/2014/main" val="1183791635"/>
                    </a:ext>
                  </a:extLst>
                </a:gridCol>
                <a:gridCol w="1981200">
                  <a:extLst>
                    <a:ext uri="{9D8B030D-6E8A-4147-A177-3AD203B41FA5}">
                      <a16:colId xmlns:a16="http://schemas.microsoft.com/office/drawing/2014/main" val="1955429744"/>
                    </a:ext>
                  </a:extLst>
                </a:gridCol>
                <a:gridCol w="1828799">
                  <a:extLst>
                    <a:ext uri="{9D8B030D-6E8A-4147-A177-3AD203B41FA5}">
                      <a16:colId xmlns:a16="http://schemas.microsoft.com/office/drawing/2014/main" val="1078463352"/>
                    </a:ext>
                  </a:extLst>
                </a:gridCol>
              </a:tblGrid>
              <a:tr h="685800">
                <a:tc>
                  <a:txBody>
                    <a:bodyPr/>
                    <a:lstStyle/>
                    <a:p>
                      <a:endParaRPr lang="en-US" sz="2400" b="1" dirty="0">
                        <a:solidFill>
                          <a:srgbClr val="002060"/>
                        </a:solidFill>
                      </a:endParaRPr>
                    </a:p>
                  </a:txBody>
                  <a:tcPr>
                    <a:solidFill>
                      <a:srgbClr val="FAC27E"/>
                    </a:solidFill>
                  </a:tcPr>
                </a:tc>
                <a:tc>
                  <a:txBody>
                    <a:bodyPr/>
                    <a:lstStyle/>
                    <a:p>
                      <a:pPr algn="ctr"/>
                      <a:r>
                        <a:rPr lang="en-US" sz="2400" dirty="0">
                          <a:solidFill>
                            <a:srgbClr val="002060"/>
                          </a:solidFill>
                        </a:rPr>
                        <a:t>SREB</a:t>
                      </a:r>
                      <a:endParaRPr lang="en-US" sz="2400" b="1" dirty="0">
                        <a:solidFill>
                          <a:srgbClr val="002060"/>
                        </a:solidFill>
                      </a:endParaRPr>
                    </a:p>
                  </a:txBody>
                  <a:tcPr>
                    <a:solidFill>
                      <a:srgbClr val="FAC27E"/>
                    </a:solidFill>
                  </a:tcPr>
                </a:tc>
                <a:tc>
                  <a:txBody>
                    <a:bodyPr/>
                    <a:lstStyle/>
                    <a:p>
                      <a:pPr algn="ctr"/>
                      <a:r>
                        <a:rPr lang="en-US" sz="2400" dirty="0">
                          <a:solidFill>
                            <a:srgbClr val="002060"/>
                          </a:solidFill>
                        </a:rPr>
                        <a:t>U.S.</a:t>
                      </a:r>
                      <a:endParaRPr lang="en-US" sz="2400" b="1" dirty="0">
                        <a:solidFill>
                          <a:srgbClr val="002060"/>
                        </a:solidFill>
                      </a:endParaRPr>
                    </a:p>
                  </a:txBody>
                  <a:tcPr>
                    <a:solidFill>
                      <a:srgbClr val="FAC27E"/>
                    </a:solidFill>
                  </a:tcPr>
                </a:tc>
                <a:extLst>
                  <a:ext uri="{0D108BD9-81ED-4DB2-BD59-A6C34878D82A}">
                    <a16:rowId xmlns:a16="http://schemas.microsoft.com/office/drawing/2014/main" val="810995856"/>
                  </a:ext>
                </a:extLst>
              </a:tr>
              <a:tr h="370840">
                <a:tc>
                  <a:txBody>
                    <a:bodyPr/>
                    <a:lstStyle/>
                    <a:p>
                      <a:r>
                        <a:rPr lang="en-US" sz="2400" dirty="0">
                          <a:solidFill>
                            <a:srgbClr val="002060"/>
                          </a:solidFill>
                        </a:rPr>
                        <a:t>English</a:t>
                      </a:r>
                      <a:endParaRPr lang="en-US" sz="2400" b="1" dirty="0">
                        <a:solidFill>
                          <a:srgbClr val="002060"/>
                        </a:solidFill>
                      </a:endParaRPr>
                    </a:p>
                  </a:txBody>
                  <a:tcPr/>
                </a:tc>
                <a:tc>
                  <a:txBody>
                    <a:bodyPr/>
                    <a:lstStyle/>
                    <a:p>
                      <a:pPr algn="ctr"/>
                      <a:r>
                        <a:rPr lang="en-US" sz="2400" dirty="0">
                          <a:solidFill>
                            <a:srgbClr val="002060"/>
                          </a:solidFill>
                        </a:rPr>
                        <a:t>   58%</a:t>
                      </a:r>
                      <a:endParaRPr lang="en-US" sz="2400" b="1" dirty="0">
                        <a:solidFill>
                          <a:srgbClr val="002060"/>
                        </a:solidFill>
                      </a:endParaRPr>
                    </a:p>
                  </a:txBody>
                  <a:tcPr/>
                </a:tc>
                <a:tc>
                  <a:txBody>
                    <a:bodyPr/>
                    <a:lstStyle/>
                    <a:p>
                      <a:pPr algn="ctr"/>
                      <a:r>
                        <a:rPr lang="en-US" sz="2400" dirty="0">
                          <a:solidFill>
                            <a:srgbClr val="002060"/>
                          </a:solidFill>
                        </a:rPr>
                        <a:t>   64%</a:t>
                      </a:r>
                      <a:endParaRPr lang="en-US" sz="2400" b="1" dirty="0">
                        <a:solidFill>
                          <a:srgbClr val="002060"/>
                        </a:solidFill>
                      </a:endParaRPr>
                    </a:p>
                  </a:txBody>
                  <a:tcPr/>
                </a:tc>
                <a:extLst>
                  <a:ext uri="{0D108BD9-81ED-4DB2-BD59-A6C34878D82A}">
                    <a16:rowId xmlns:a16="http://schemas.microsoft.com/office/drawing/2014/main" val="4222204453"/>
                  </a:ext>
                </a:extLst>
              </a:tr>
              <a:tr h="370840">
                <a:tc>
                  <a:txBody>
                    <a:bodyPr/>
                    <a:lstStyle/>
                    <a:p>
                      <a:r>
                        <a:rPr lang="en-US" sz="2400" dirty="0">
                          <a:solidFill>
                            <a:srgbClr val="002060"/>
                          </a:solidFill>
                        </a:rPr>
                        <a:t>Reading</a:t>
                      </a:r>
                      <a:endParaRPr lang="en-US" sz="2400" b="1" dirty="0">
                        <a:solidFill>
                          <a:srgbClr val="002060"/>
                        </a:solidFill>
                      </a:endParaRPr>
                    </a:p>
                  </a:txBody>
                  <a:tcPr/>
                </a:tc>
                <a:tc>
                  <a:txBody>
                    <a:bodyPr/>
                    <a:lstStyle/>
                    <a:p>
                      <a:pPr algn="ctr"/>
                      <a:r>
                        <a:rPr lang="en-US" sz="2400" dirty="0">
                          <a:solidFill>
                            <a:srgbClr val="002060"/>
                          </a:solidFill>
                        </a:rPr>
                        <a:t>41</a:t>
                      </a:r>
                      <a:endParaRPr lang="en-US" sz="2400" b="1" dirty="0">
                        <a:solidFill>
                          <a:srgbClr val="002060"/>
                        </a:solidFill>
                      </a:endParaRPr>
                    </a:p>
                  </a:txBody>
                  <a:tcPr/>
                </a:tc>
                <a:tc>
                  <a:txBody>
                    <a:bodyPr/>
                    <a:lstStyle/>
                    <a:p>
                      <a:pPr algn="ctr"/>
                      <a:r>
                        <a:rPr lang="en-US" sz="2400" dirty="0">
                          <a:solidFill>
                            <a:srgbClr val="002060"/>
                          </a:solidFill>
                        </a:rPr>
                        <a:t>46</a:t>
                      </a:r>
                      <a:endParaRPr lang="en-US" sz="2400" b="1" dirty="0">
                        <a:solidFill>
                          <a:srgbClr val="002060"/>
                        </a:solidFill>
                      </a:endParaRPr>
                    </a:p>
                  </a:txBody>
                  <a:tcPr/>
                </a:tc>
                <a:extLst>
                  <a:ext uri="{0D108BD9-81ED-4DB2-BD59-A6C34878D82A}">
                    <a16:rowId xmlns:a16="http://schemas.microsoft.com/office/drawing/2014/main" val="567613679"/>
                  </a:ext>
                </a:extLst>
              </a:tr>
              <a:tr h="370840">
                <a:tc>
                  <a:txBody>
                    <a:bodyPr/>
                    <a:lstStyle/>
                    <a:p>
                      <a:r>
                        <a:rPr lang="en-US" sz="2400" dirty="0">
                          <a:solidFill>
                            <a:srgbClr val="002060"/>
                          </a:solidFill>
                        </a:rPr>
                        <a:t>Science</a:t>
                      </a:r>
                      <a:endParaRPr lang="en-US" sz="2400" b="1" dirty="0">
                        <a:solidFill>
                          <a:srgbClr val="002060"/>
                        </a:solidFill>
                      </a:endParaRPr>
                    </a:p>
                  </a:txBody>
                  <a:tcPr/>
                </a:tc>
                <a:tc>
                  <a:txBody>
                    <a:bodyPr/>
                    <a:lstStyle/>
                    <a:p>
                      <a:pPr algn="ctr"/>
                      <a:r>
                        <a:rPr lang="en-US" sz="2400" dirty="0">
                          <a:solidFill>
                            <a:srgbClr val="002060"/>
                          </a:solidFill>
                        </a:rPr>
                        <a:t>32</a:t>
                      </a:r>
                      <a:endParaRPr lang="en-US" sz="2400" b="1" dirty="0">
                        <a:solidFill>
                          <a:srgbClr val="002060"/>
                        </a:solidFill>
                      </a:endParaRPr>
                    </a:p>
                  </a:txBody>
                  <a:tcPr/>
                </a:tc>
                <a:tc>
                  <a:txBody>
                    <a:bodyPr/>
                    <a:lstStyle/>
                    <a:p>
                      <a:pPr algn="ctr"/>
                      <a:r>
                        <a:rPr lang="en-US" sz="2400" dirty="0">
                          <a:solidFill>
                            <a:srgbClr val="002060"/>
                          </a:solidFill>
                        </a:rPr>
                        <a:t>38</a:t>
                      </a:r>
                      <a:endParaRPr lang="en-US" sz="2400" b="1" dirty="0">
                        <a:solidFill>
                          <a:srgbClr val="002060"/>
                        </a:solidFill>
                      </a:endParaRPr>
                    </a:p>
                  </a:txBody>
                  <a:tcPr/>
                </a:tc>
                <a:extLst>
                  <a:ext uri="{0D108BD9-81ED-4DB2-BD59-A6C34878D82A}">
                    <a16:rowId xmlns:a16="http://schemas.microsoft.com/office/drawing/2014/main" val="690370954"/>
                  </a:ext>
                </a:extLst>
              </a:tr>
              <a:tr h="370840">
                <a:tc>
                  <a:txBody>
                    <a:bodyPr/>
                    <a:lstStyle/>
                    <a:p>
                      <a:r>
                        <a:rPr lang="en-US" sz="2400" dirty="0">
                          <a:solidFill>
                            <a:srgbClr val="002060"/>
                          </a:solidFill>
                        </a:rPr>
                        <a:t>Math</a:t>
                      </a:r>
                      <a:endParaRPr lang="en-US" sz="2400" b="1" dirty="0">
                        <a:solidFill>
                          <a:srgbClr val="002060"/>
                        </a:solidFill>
                      </a:endParaRPr>
                    </a:p>
                  </a:txBody>
                  <a:tcPr/>
                </a:tc>
                <a:tc>
                  <a:txBody>
                    <a:bodyPr/>
                    <a:lstStyle/>
                    <a:p>
                      <a:pPr algn="ctr"/>
                      <a:r>
                        <a:rPr lang="en-US" sz="2400" dirty="0">
                          <a:solidFill>
                            <a:srgbClr val="002060"/>
                          </a:solidFill>
                        </a:rPr>
                        <a:t>36</a:t>
                      </a:r>
                      <a:endParaRPr lang="en-US" sz="2400" b="1" dirty="0">
                        <a:solidFill>
                          <a:srgbClr val="002060"/>
                        </a:solidFill>
                      </a:endParaRPr>
                    </a:p>
                  </a:txBody>
                  <a:tcPr/>
                </a:tc>
                <a:tc>
                  <a:txBody>
                    <a:bodyPr/>
                    <a:lstStyle/>
                    <a:p>
                      <a:pPr algn="ctr"/>
                      <a:r>
                        <a:rPr lang="en-US" sz="2400" dirty="0">
                          <a:solidFill>
                            <a:srgbClr val="002060"/>
                          </a:solidFill>
                        </a:rPr>
                        <a:t>42</a:t>
                      </a:r>
                      <a:endParaRPr lang="en-US" sz="2400" b="1" dirty="0">
                        <a:solidFill>
                          <a:srgbClr val="002060"/>
                        </a:solidFill>
                      </a:endParaRPr>
                    </a:p>
                  </a:txBody>
                  <a:tcPr/>
                </a:tc>
                <a:extLst>
                  <a:ext uri="{0D108BD9-81ED-4DB2-BD59-A6C34878D82A}">
                    <a16:rowId xmlns:a16="http://schemas.microsoft.com/office/drawing/2014/main" val="3769548080"/>
                  </a:ext>
                </a:extLst>
              </a:tr>
              <a:tr h="457200">
                <a:tc>
                  <a:txBody>
                    <a:bodyPr/>
                    <a:lstStyle/>
                    <a:p>
                      <a:r>
                        <a:rPr lang="en-US" sz="2400" dirty="0">
                          <a:solidFill>
                            <a:srgbClr val="002060"/>
                          </a:solidFill>
                        </a:rPr>
                        <a:t>Met all four</a:t>
                      </a:r>
                      <a:endParaRPr lang="en-US" sz="2400" b="1" dirty="0">
                        <a:solidFill>
                          <a:srgbClr val="002060"/>
                        </a:solidFill>
                      </a:endParaRPr>
                    </a:p>
                  </a:txBody>
                  <a:tcPr/>
                </a:tc>
                <a:tc>
                  <a:txBody>
                    <a:bodyPr/>
                    <a:lstStyle/>
                    <a:p>
                      <a:pPr algn="ctr"/>
                      <a:r>
                        <a:rPr lang="en-US" sz="2400" dirty="0">
                          <a:solidFill>
                            <a:srgbClr val="002060"/>
                          </a:solidFill>
                        </a:rPr>
                        <a:t>22</a:t>
                      </a:r>
                      <a:endParaRPr lang="en-US" sz="2400" b="1" dirty="0">
                        <a:solidFill>
                          <a:srgbClr val="002060"/>
                        </a:solidFill>
                      </a:endParaRPr>
                    </a:p>
                  </a:txBody>
                  <a:tcPr/>
                </a:tc>
                <a:tc>
                  <a:txBody>
                    <a:bodyPr/>
                    <a:lstStyle/>
                    <a:p>
                      <a:pPr algn="ctr"/>
                      <a:r>
                        <a:rPr lang="en-US" sz="2400" dirty="0">
                          <a:solidFill>
                            <a:srgbClr val="002060"/>
                          </a:solidFill>
                        </a:rPr>
                        <a:t>28</a:t>
                      </a:r>
                      <a:endParaRPr lang="en-US" sz="2400" b="1" dirty="0">
                        <a:solidFill>
                          <a:srgbClr val="002060"/>
                        </a:solidFill>
                      </a:endParaRPr>
                    </a:p>
                  </a:txBody>
                  <a:tcPr/>
                </a:tc>
                <a:extLst>
                  <a:ext uri="{0D108BD9-81ED-4DB2-BD59-A6C34878D82A}">
                    <a16:rowId xmlns:a16="http://schemas.microsoft.com/office/drawing/2014/main" val="3359671173"/>
                  </a:ext>
                </a:extLst>
              </a:tr>
              <a:tr h="762000">
                <a:tc>
                  <a:txBody>
                    <a:bodyPr/>
                    <a:lstStyle/>
                    <a:p>
                      <a:r>
                        <a:rPr lang="en-US" sz="2400" dirty="0">
                          <a:solidFill>
                            <a:srgbClr val="002060"/>
                          </a:solidFill>
                        </a:rPr>
                        <a:t>Percentage of students taking ACT exams</a:t>
                      </a:r>
                      <a:endParaRPr lang="en-US" sz="2400" b="1" dirty="0">
                        <a:solidFill>
                          <a:srgbClr val="002060"/>
                        </a:solidFill>
                      </a:endParaRPr>
                    </a:p>
                  </a:txBody>
                  <a:tcPr anchor="b"/>
                </a:tc>
                <a:tc>
                  <a:txBody>
                    <a:bodyPr/>
                    <a:lstStyle/>
                    <a:p>
                      <a:pPr algn="ctr"/>
                      <a:r>
                        <a:rPr lang="en-US" sz="2400" dirty="0">
                          <a:solidFill>
                            <a:srgbClr val="002060"/>
                          </a:solidFill>
                        </a:rPr>
                        <a:t>69</a:t>
                      </a:r>
                      <a:endParaRPr lang="en-US" sz="2400" b="1" dirty="0">
                        <a:solidFill>
                          <a:srgbClr val="002060"/>
                        </a:solidFill>
                      </a:endParaRPr>
                    </a:p>
                  </a:txBody>
                  <a:tcPr anchor="ctr"/>
                </a:tc>
                <a:tc>
                  <a:txBody>
                    <a:bodyPr/>
                    <a:lstStyle/>
                    <a:p>
                      <a:pPr algn="ctr"/>
                      <a:r>
                        <a:rPr lang="en-US" sz="2400" dirty="0">
                          <a:solidFill>
                            <a:srgbClr val="002060"/>
                          </a:solidFill>
                        </a:rPr>
                        <a:t>59</a:t>
                      </a:r>
                      <a:endParaRPr lang="en-US" sz="2400" b="1" dirty="0">
                        <a:solidFill>
                          <a:srgbClr val="002060"/>
                        </a:solidFill>
                      </a:endParaRPr>
                    </a:p>
                  </a:txBody>
                  <a:tcPr anchor="ctr"/>
                </a:tc>
                <a:extLst>
                  <a:ext uri="{0D108BD9-81ED-4DB2-BD59-A6C34878D82A}">
                    <a16:rowId xmlns:a16="http://schemas.microsoft.com/office/drawing/2014/main" val="2308274703"/>
                  </a:ext>
                </a:extLst>
              </a:tr>
            </a:tbl>
          </a:graphicData>
        </a:graphic>
      </p:graphicFrame>
      <p:sp>
        <p:nvSpPr>
          <p:cNvPr id="3" name="TextBox 2"/>
          <p:cNvSpPr txBox="1"/>
          <p:nvPr/>
        </p:nvSpPr>
        <p:spPr>
          <a:xfrm>
            <a:off x="653538" y="5726388"/>
            <a:ext cx="5638800" cy="276999"/>
          </a:xfrm>
          <a:prstGeom prst="rect">
            <a:avLst/>
          </a:prstGeom>
          <a:noFill/>
        </p:spPr>
        <p:txBody>
          <a:bodyPr wrap="square" rtlCol="0">
            <a:spAutoFit/>
          </a:bodyPr>
          <a:lstStyle/>
          <a:p>
            <a:r>
              <a:rPr lang="en-US" sz="1200" dirty="0">
                <a:solidFill>
                  <a:srgbClr val="002060"/>
                </a:solidFill>
              </a:rPr>
              <a:t>Source: ACT Assessment, 2015</a:t>
            </a:r>
          </a:p>
        </p:txBody>
      </p:sp>
      <p:sp>
        <p:nvSpPr>
          <p:cNvPr id="6" name="Footer Placeholder 5"/>
          <p:cNvSpPr>
            <a:spLocks noGrp="1"/>
          </p:cNvSpPr>
          <p:nvPr>
            <p:ph type="ftr" sz="quarter" idx="11"/>
          </p:nvPr>
        </p:nvSpPr>
        <p:spPr/>
        <p:txBody>
          <a:bodyPr/>
          <a:lstStyle/>
          <a:p>
            <a:r>
              <a:rPr lang="en-US"/>
              <a:t>2017 SREB Leadership Forum 04-20-17</a:t>
            </a:r>
            <a:endParaRPr lang="en-US" dirty="0"/>
          </a:p>
        </p:txBody>
      </p:sp>
      <p:sp>
        <p:nvSpPr>
          <p:cNvPr id="8" name="Slide Number Placeholder 7"/>
          <p:cNvSpPr>
            <a:spLocks noGrp="1"/>
          </p:cNvSpPr>
          <p:nvPr>
            <p:ph type="sldNum" sz="quarter" idx="12"/>
          </p:nvPr>
        </p:nvSpPr>
        <p:spPr/>
        <p:txBody>
          <a:bodyPr/>
          <a:lstStyle/>
          <a:p>
            <a:fld id="{C6BF0614-88EF-E141-A4D8-626B55E019E0}" type="slidenum">
              <a:rPr lang="en-US" smtClean="0"/>
              <a:pPr/>
              <a:t>12</a:t>
            </a:fld>
            <a:endParaRPr lang="en-US" dirty="0"/>
          </a:p>
        </p:txBody>
      </p:sp>
    </p:spTree>
    <p:extLst>
      <p:ext uri="{BB962C8B-B14F-4D97-AF65-F5344CB8AC3E}">
        <p14:creationId xmlns:p14="http://schemas.microsoft.com/office/powerpoint/2010/main" val="371626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936" y="0"/>
            <a:ext cx="8959064" cy="6858000"/>
          </a:xfrm>
          <a:prstGeom prst="rect">
            <a:avLst/>
          </a:prstGeom>
          <a:solidFill>
            <a:schemeClr val="accent6">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843744" y="640282"/>
            <a:ext cx="7611602" cy="5174896"/>
          </a:xfrm>
          <a:prstGeom prst="rect">
            <a:avLst/>
          </a:prstGeom>
        </p:spPr>
      </p:pic>
      <p:sp>
        <p:nvSpPr>
          <p:cNvPr id="3" name="Footer Placeholder 3"/>
          <p:cNvSpPr txBox="1">
            <a:spLocks/>
          </p:cNvSpPr>
          <p:nvPr/>
        </p:nvSpPr>
        <p:spPr>
          <a:xfrm>
            <a:off x="5306756" y="6617228"/>
            <a:ext cx="3148590"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a:t>2017 SREB Leadership Forum 04-20-17</a:t>
            </a:r>
            <a:endParaRPr lang="en-US" sz="1050" dirty="0"/>
          </a:p>
        </p:txBody>
      </p:sp>
      <p:sp>
        <p:nvSpPr>
          <p:cNvPr id="4" name="Slide Number Placeholder 4"/>
          <p:cNvSpPr txBox="1">
            <a:spLocks/>
          </p:cNvSpPr>
          <p:nvPr/>
        </p:nvSpPr>
        <p:spPr>
          <a:xfrm>
            <a:off x="8470934" y="6601548"/>
            <a:ext cx="568311" cy="4114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6BF0614-88EF-E141-A4D8-626B55E019E0}" type="slidenum">
              <a:rPr lang="en-US" sz="1050" smtClean="0"/>
              <a:pPr algn="r"/>
              <a:t>13</a:t>
            </a:fld>
            <a:endParaRPr lang="en-US" sz="1050" dirty="0"/>
          </a:p>
        </p:txBody>
      </p:sp>
    </p:spTree>
    <p:extLst>
      <p:ext uri="{BB962C8B-B14F-4D97-AF65-F5344CB8AC3E}">
        <p14:creationId xmlns:p14="http://schemas.microsoft.com/office/powerpoint/2010/main" val="769714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Beveled 5"/>
          <p:cNvSpPr/>
          <p:nvPr/>
        </p:nvSpPr>
        <p:spPr>
          <a:xfrm>
            <a:off x="416690" y="934529"/>
            <a:ext cx="8338399" cy="1794076"/>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738412" y="1215432"/>
            <a:ext cx="7701317" cy="1143000"/>
          </a:xfrm>
        </p:spPr>
        <p:txBody>
          <a:bodyPr>
            <a:noAutofit/>
          </a:bodyPr>
          <a:lstStyle/>
          <a:p>
            <a:pPr algn="ctr"/>
            <a:r>
              <a:rPr lang="en-US" sz="3200" b="1" dirty="0"/>
              <a:t>What can school leaders do?</a:t>
            </a:r>
          </a:p>
        </p:txBody>
      </p:sp>
      <p:sp>
        <p:nvSpPr>
          <p:cNvPr id="3" name="Content Placeholder 2"/>
          <p:cNvSpPr>
            <a:spLocks noGrp="1"/>
          </p:cNvSpPr>
          <p:nvPr>
            <p:ph idx="1"/>
          </p:nvPr>
        </p:nvSpPr>
        <p:spPr>
          <a:xfrm>
            <a:off x="907210" y="3044142"/>
            <a:ext cx="7720557" cy="1967696"/>
          </a:xfrm>
          <a:solidFill>
            <a:schemeClr val="accent6">
              <a:lumMod val="20000"/>
              <a:lumOff val="80000"/>
            </a:schemeClr>
          </a:solidFill>
        </p:spPr>
        <p:txBody>
          <a:bodyPr>
            <a:normAutofit/>
          </a:bodyPr>
          <a:lstStyle/>
          <a:p>
            <a:pPr>
              <a:buClr>
                <a:srgbClr val="C00000"/>
              </a:buClr>
            </a:pPr>
            <a:r>
              <a:rPr lang="en-US" sz="2400" dirty="0"/>
              <a:t>Make literacy a strategy for learning in all classes.</a:t>
            </a:r>
          </a:p>
          <a:p>
            <a:pPr>
              <a:buClr>
                <a:srgbClr val="C00000"/>
              </a:buClr>
            </a:pPr>
            <a:r>
              <a:rPr lang="en-US" sz="2400" dirty="0"/>
              <a:t>Achieve a balanced approach to math instruction.</a:t>
            </a:r>
          </a:p>
          <a:p>
            <a:pPr>
              <a:buClr>
                <a:srgbClr val="C00000"/>
              </a:buClr>
            </a:pPr>
            <a:r>
              <a:rPr lang="en-US" sz="2400" dirty="0"/>
              <a:t>Promote rigorous assignments in CTE classes.</a:t>
            </a:r>
          </a:p>
          <a:p>
            <a:pPr>
              <a:buClr>
                <a:srgbClr val="C00000"/>
              </a:buClr>
            </a:pPr>
            <a:r>
              <a:rPr lang="en-US" sz="2400" dirty="0"/>
              <a:t>Implement transition courses.</a:t>
            </a:r>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14</a:t>
            </a:fld>
            <a:endParaRPr lang="en-US" dirty="0"/>
          </a:p>
        </p:txBody>
      </p:sp>
    </p:spTree>
    <p:extLst>
      <p:ext uri="{BB962C8B-B14F-4D97-AF65-F5344CB8AC3E}">
        <p14:creationId xmlns:p14="http://schemas.microsoft.com/office/powerpoint/2010/main" val="1490090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696200" cy="838200"/>
          </a:xfrm>
        </p:spPr>
        <p:txBody>
          <a:bodyPr/>
          <a:lstStyle/>
          <a:p>
            <a:pPr algn="ctr"/>
            <a:r>
              <a:rPr lang="en-US" dirty="0"/>
              <a:t>Literacy Goal</a:t>
            </a:r>
          </a:p>
        </p:txBody>
      </p:sp>
      <p:sp>
        <p:nvSpPr>
          <p:cNvPr id="3" name="Content Placeholder 2"/>
          <p:cNvSpPr>
            <a:spLocks noGrp="1"/>
          </p:cNvSpPr>
          <p:nvPr>
            <p:ph idx="1"/>
          </p:nvPr>
        </p:nvSpPr>
        <p:spPr>
          <a:xfrm>
            <a:off x="808097" y="1952625"/>
            <a:ext cx="7720557" cy="2924175"/>
          </a:xfrm>
          <a:ln>
            <a:noFill/>
          </a:ln>
        </p:spPr>
        <p:style>
          <a:lnRef idx="1">
            <a:schemeClr val="accent6"/>
          </a:lnRef>
          <a:fillRef idx="2">
            <a:schemeClr val="accent6"/>
          </a:fillRef>
          <a:effectRef idx="1">
            <a:schemeClr val="accent6"/>
          </a:effectRef>
          <a:fontRef idx="minor">
            <a:schemeClr val="dk1"/>
          </a:fontRef>
        </p:style>
        <p:txBody>
          <a:bodyPr>
            <a:normAutofit lnSpcReduction="10000"/>
          </a:bodyPr>
          <a:lstStyle/>
          <a:p>
            <a:pPr>
              <a:buClr>
                <a:srgbClr val="C00000"/>
              </a:buClr>
              <a:buFont typeface="Arial" panose="020B0604020202020204" pitchFamily="34" charset="0"/>
              <a:buChar char="■"/>
            </a:pPr>
            <a:r>
              <a:rPr lang="en-US" sz="3200" b="0" dirty="0"/>
              <a:t>Increase students’ abilities to </a:t>
            </a:r>
            <a:r>
              <a:rPr lang="en-US" sz="3200" b="0" dirty="0">
                <a:solidFill>
                  <a:srgbClr val="C00000"/>
                </a:solidFill>
              </a:rPr>
              <a:t>comprehend </a:t>
            </a:r>
            <a:r>
              <a:rPr lang="en-US" sz="3200" b="0" dirty="0"/>
              <a:t>and </a:t>
            </a:r>
            <a:r>
              <a:rPr lang="en-US" sz="3200" b="0" dirty="0">
                <a:solidFill>
                  <a:srgbClr val="C00000"/>
                </a:solidFill>
              </a:rPr>
              <a:t>analyze grade-level</a:t>
            </a:r>
            <a:r>
              <a:rPr lang="en-US" sz="3200" b="0" dirty="0"/>
              <a:t> texts and related documents and </a:t>
            </a:r>
            <a:r>
              <a:rPr lang="en-US" sz="3200" b="0" dirty="0">
                <a:solidFill>
                  <a:srgbClr val="C00000"/>
                </a:solidFill>
              </a:rPr>
              <a:t>express</a:t>
            </a:r>
            <a:r>
              <a:rPr lang="en-US" sz="3200" b="0" dirty="0"/>
              <a:t> their </a:t>
            </a:r>
            <a:r>
              <a:rPr lang="en-US" sz="3200" b="0" dirty="0">
                <a:solidFill>
                  <a:srgbClr val="C00000"/>
                </a:solidFill>
              </a:rPr>
              <a:t>understanding orally and in writing </a:t>
            </a:r>
            <a:r>
              <a:rPr lang="en-US" sz="3200" b="0" dirty="0"/>
              <a:t>in all subject areas in all discipline areas.</a:t>
            </a:r>
          </a:p>
        </p:txBody>
      </p:sp>
      <p:sp>
        <p:nvSpPr>
          <p:cNvPr id="6" name="Footer Placeholder 5"/>
          <p:cNvSpPr>
            <a:spLocks noGrp="1"/>
          </p:cNvSpPr>
          <p:nvPr>
            <p:ph type="ftr" sz="quarter" idx="11"/>
          </p:nvPr>
        </p:nvSpPr>
        <p:spPr/>
        <p:txBody>
          <a:bodyPr/>
          <a:lstStyle/>
          <a:p>
            <a:r>
              <a:rPr lang="en-US"/>
              <a:t>2017 SREB Leadership Forum 04-20-17</a:t>
            </a:r>
            <a:endParaRPr lang="en-US" dirty="0"/>
          </a:p>
        </p:txBody>
      </p:sp>
      <p:sp>
        <p:nvSpPr>
          <p:cNvPr id="7" name="Slide Number Placeholder 6"/>
          <p:cNvSpPr>
            <a:spLocks noGrp="1"/>
          </p:cNvSpPr>
          <p:nvPr>
            <p:ph type="sldNum" sz="quarter" idx="12"/>
          </p:nvPr>
        </p:nvSpPr>
        <p:spPr/>
        <p:txBody>
          <a:bodyPr/>
          <a:lstStyle/>
          <a:p>
            <a:fld id="{C6BF0614-88EF-E141-A4D8-626B55E019E0}" type="slidenum">
              <a:rPr lang="en-US" smtClean="0"/>
              <a:pPr/>
              <a:t>15</a:t>
            </a:fld>
            <a:endParaRPr lang="en-US" dirty="0"/>
          </a:p>
        </p:txBody>
      </p:sp>
    </p:spTree>
    <p:extLst>
      <p:ext uri="{BB962C8B-B14F-4D97-AF65-F5344CB8AC3E}">
        <p14:creationId xmlns:p14="http://schemas.microsoft.com/office/powerpoint/2010/main" val="1392842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95300"/>
            <a:ext cx="8115300" cy="838200"/>
          </a:xfrm>
        </p:spPr>
        <p:txBody>
          <a:bodyPr>
            <a:noAutofit/>
          </a:bodyPr>
          <a:lstStyle/>
          <a:p>
            <a:pPr algn="ctr"/>
            <a:r>
              <a:rPr lang="en-US" sz="2800" b="1" dirty="0"/>
              <a:t>Focus of SREB Literacy Professional Development  Involves</a:t>
            </a:r>
          </a:p>
        </p:txBody>
      </p:sp>
      <p:sp>
        <p:nvSpPr>
          <p:cNvPr id="3" name="Content Placeholder 2"/>
          <p:cNvSpPr>
            <a:spLocks noGrp="1"/>
          </p:cNvSpPr>
          <p:nvPr>
            <p:ph idx="1"/>
          </p:nvPr>
        </p:nvSpPr>
        <p:spPr>
          <a:xfrm>
            <a:off x="533399" y="1838325"/>
            <a:ext cx="8334375" cy="4114800"/>
          </a:xfrm>
          <a:ln>
            <a:noFill/>
          </a:ln>
        </p:spPr>
        <p:style>
          <a:lnRef idx="1">
            <a:schemeClr val="accent6"/>
          </a:lnRef>
          <a:fillRef idx="2">
            <a:schemeClr val="accent6"/>
          </a:fillRef>
          <a:effectRef idx="1">
            <a:schemeClr val="accent6"/>
          </a:effectRef>
          <a:fontRef idx="minor">
            <a:schemeClr val="dk1"/>
          </a:fontRef>
        </p:style>
        <p:txBody>
          <a:bodyPr>
            <a:normAutofit fontScale="92500"/>
          </a:bodyPr>
          <a:lstStyle/>
          <a:p>
            <a:pPr>
              <a:buClr>
                <a:srgbClr val="C00000"/>
              </a:buClr>
              <a:buFont typeface="Arial" panose="020B0604020202020204" pitchFamily="34" charset="0"/>
              <a:buChar char="■"/>
            </a:pPr>
            <a:r>
              <a:rPr lang="en-US" sz="3200" b="0" dirty="0"/>
              <a:t>Teachers using a planning process to:</a:t>
            </a:r>
          </a:p>
          <a:p>
            <a:pPr marL="0" indent="0">
              <a:buClr>
                <a:srgbClr val="B35A2D"/>
              </a:buClr>
              <a:buNone/>
            </a:pPr>
            <a:endParaRPr lang="en-US" sz="1000" b="0" dirty="0"/>
          </a:p>
          <a:p>
            <a:pPr lvl="1">
              <a:buClr>
                <a:srgbClr val="C00000"/>
              </a:buClr>
              <a:buFont typeface="Arial" panose="020B0604020202020204" pitchFamily="34" charset="0"/>
              <a:buChar char="●"/>
            </a:pPr>
            <a:r>
              <a:rPr lang="en-US" sz="2800" b="0" dirty="0"/>
              <a:t>Develop major and smaller assignments in </a:t>
            </a:r>
            <a:r>
              <a:rPr lang="en-US" sz="2800" b="0" dirty="0">
                <a:solidFill>
                  <a:srgbClr val="C00000"/>
                </a:solidFill>
              </a:rPr>
              <a:t>science, social studies, English/language arts, </a:t>
            </a:r>
            <a:r>
              <a:rPr lang="en-US" sz="2800" b="0" dirty="0"/>
              <a:t>and</a:t>
            </a:r>
            <a:r>
              <a:rPr lang="en-US" sz="2800" b="0" dirty="0">
                <a:solidFill>
                  <a:srgbClr val="C00000"/>
                </a:solidFill>
              </a:rPr>
              <a:t> career and technical education </a:t>
            </a:r>
            <a:r>
              <a:rPr lang="en-US" sz="2800" b="0" dirty="0"/>
              <a:t>(CTE).</a:t>
            </a:r>
          </a:p>
          <a:p>
            <a:pPr lvl="1">
              <a:buClr>
                <a:srgbClr val="C00000"/>
              </a:buClr>
              <a:buFont typeface="Arial" panose="020B0604020202020204" pitchFamily="34" charset="0"/>
              <a:buChar char="●"/>
            </a:pPr>
            <a:r>
              <a:rPr lang="en-US" sz="2800" b="0" dirty="0"/>
              <a:t>Engage students in applying literacy standards</a:t>
            </a:r>
            <a:r>
              <a:rPr lang="en-US" sz="2800" b="0" dirty="0">
                <a:solidFill>
                  <a:srgbClr val="C00000"/>
                </a:solidFill>
              </a:rPr>
              <a:t> (reading, writing, speaking)</a:t>
            </a:r>
            <a:r>
              <a:rPr lang="en-US" sz="2800" b="0" dirty="0"/>
              <a:t> to master content standards in academic and CTE courses and to advance students’ literacy skills. </a:t>
            </a:r>
          </a:p>
        </p:txBody>
      </p:sp>
      <p:sp>
        <p:nvSpPr>
          <p:cNvPr id="6" name="Footer Placeholder 5"/>
          <p:cNvSpPr>
            <a:spLocks noGrp="1"/>
          </p:cNvSpPr>
          <p:nvPr>
            <p:ph type="ftr" sz="quarter" idx="11"/>
          </p:nvPr>
        </p:nvSpPr>
        <p:spPr/>
        <p:txBody>
          <a:bodyPr/>
          <a:lstStyle/>
          <a:p>
            <a:r>
              <a:rPr lang="en-US"/>
              <a:t>2017 SREB Leadership Forum 04-20-17</a:t>
            </a:r>
            <a:endParaRPr lang="en-US" dirty="0"/>
          </a:p>
        </p:txBody>
      </p:sp>
      <p:sp>
        <p:nvSpPr>
          <p:cNvPr id="7" name="Slide Number Placeholder 6"/>
          <p:cNvSpPr>
            <a:spLocks noGrp="1"/>
          </p:cNvSpPr>
          <p:nvPr>
            <p:ph type="sldNum" sz="quarter" idx="12"/>
          </p:nvPr>
        </p:nvSpPr>
        <p:spPr/>
        <p:txBody>
          <a:bodyPr/>
          <a:lstStyle/>
          <a:p>
            <a:fld id="{C6BF0614-88EF-E141-A4D8-626B55E019E0}" type="slidenum">
              <a:rPr lang="en-US" smtClean="0"/>
              <a:pPr/>
              <a:t>16</a:t>
            </a:fld>
            <a:endParaRPr lang="en-US" dirty="0"/>
          </a:p>
        </p:txBody>
      </p:sp>
    </p:spTree>
    <p:extLst>
      <p:ext uri="{BB962C8B-B14F-4D97-AF65-F5344CB8AC3E}">
        <p14:creationId xmlns:p14="http://schemas.microsoft.com/office/powerpoint/2010/main" val="3942907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8420100" cy="838200"/>
          </a:xfrm>
        </p:spPr>
        <p:txBody>
          <a:bodyPr>
            <a:noAutofit/>
          </a:bodyPr>
          <a:lstStyle/>
          <a:p>
            <a:pPr algn="ctr"/>
            <a:r>
              <a:rPr lang="en-US" sz="3200" dirty="0"/>
              <a:t>Students’ Perceptions of</a:t>
            </a:r>
            <a:br>
              <a:rPr lang="en-US" sz="3200" dirty="0"/>
            </a:br>
            <a:r>
              <a:rPr lang="en-US" sz="3200" dirty="0"/>
              <a:t>Literacy-Based Assignments</a:t>
            </a:r>
          </a:p>
        </p:txBody>
      </p:sp>
      <p:graphicFrame>
        <p:nvGraphicFramePr>
          <p:cNvPr id="6" name="Table 5"/>
          <p:cNvGraphicFramePr>
            <a:graphicFrameLocks noGrp="1"/>
          </p:cNvGraphicFramePr>
          <p:nvPr>
            <p:extLst>
              <p:ext uri="{D42A27DB-BD31-4B8C-83A1-F6EECF244321}">
                <p14:modId xmlns:p14="http://schemas.microsoft.com/office/powerpoint/2010/main" val="425861317"/>
              </p:ext>
            </p:extLst>
          </p:nvPr>
        </p:nvGraphicFramePr>
        <p:xfrm>
          <a:off x="495300" y="1564235"/>
          <a:ext cx="8496300" cy="4321987"/>
        </p:xfrm>
        <a:graphic>
          <a:graphicData uri="http://schemas.openxmlformats.org/drawingml/2006/table">
            <a:tbl>
              <a:tblPr firstRow="1" bandRow="1">
                <a:tableStyleId>{C083E6E3-FA7D-4D7B-A595-EF9225AFEA82}</a:tableStyleId>
              </a:tblPr>
              <a:tblGrid>
                <a:gridCol w="6056107">
                  <a:extLst>
                    <a:ext uri="{9D8B030D-6E8A-4147-A177-3AD203B41FA5}">
                      <a16:colId xmlns:a16="http://schemas.microsoft.com/office/drawing/2014/main" val="3266398086"/>
                    </a:ext>
                  </a:extLst>
                </a:gridCol>
                <a:gridCol w="1220817">
                  <a:extLst>
                    <a:ext uri="{9D8B030D-6E8A-4147-A177-3AD203B41FA5}">
                      <a16:colId xmlns:a16="http://schemas.microsoft.com/office/drawing/2014/main" val="23707098"/>
                    </a:ext>
                  </a:extLst>
                </a:gridCol>
                <a:gridCol w="1219376">
                  <a:extLst>
                    <a:ext uri="{9D8B030D-6E8A-4147-A177-3AD203B41FA5}">
                      <a16:colId xmlns:a16="http://schemas.microsoft.com/office/drawing/2014/main" val="3176367230"/>
                    </a:ext>
                  </a:extLst>
                </a:gridCol>
              </a:tblGrid>
              <a:tr h="370840">
                <a:tc>
                  <a:txBody>
                    <a:bodyPr/>
                    <a:lstStyle/>
                    <a:p>
                      <a:r>
                        <a:rPr lang="en-US" sz="2000" dirty="0">
                          <a:solidFill>
                            <a:srgbClr val="002060"/>
                          </a:solidFill>
                        </a:rPr>
                        <a:t>My teacher assigned me to:</a:t>
                      </a:r>
                      <a:endParaRPr lang="en-US" sz="2000" b="1" dirty="0">
                        <a:solidFill>
                          <a:srgbClr val="002060"/>
                        </a:solidFill>
                      </a:endParaRPr>
                    </a:p>
                  </a:txBody>
                  <a:tcPr anchor="ctr">
                    <a:solidFill>
                      <a:srgbClr val="FAC27E"/>
                    </a:solidFill>
                  </a:tcPr>
                </a:tc>
                <a:tc>
                  <a:txBody>
                    <a:bodyPr/>
                    <a:lstStyle/>
                    <a:p>
                      <a:pPr algn="ctr"/>
                      <a:r>
                        <a:rPr lang="en-US" sz="1800" dirty="0">
                          <a:solidFill>
                            <a:srgbClr val="002060"/>
                          </a:solidFill>
                        </a:rPr>
                        <a:t>SREB Trained</a:t>
                      </a:r>
                    </a:p>
                    <a:p>
                      <a:pPr algn="ctr"/>
                      <a:r>
                        <a:rPr lang="en-US" sz="1800" b="1" dirty="0">
                          <a:solidFill>
                            <a:srgbClr val="002060"/>
                          </a:solidFill>
                        </a:rPr>
                        <a:t>Teachers</a:t>
                      </a:r>
                    </a:p>
                  </a:txBody>
                  <a:tcPr anchor="ctr">
                    <a:solidFill>
                      <a:srgbClr val="FAC27E"/>
                    </a:solidFill>
                  </a:tcPr>
                </a:tc>
                <a:tc>
                  <a:txBody>
                    <a:bodyPr/>
                    <a:lstStyle/>
                    <a:p>
                      <a:pPr algn="ctr"/>
                      <a:r>
                        <a:rPr lang="en-US" sz="1800" dirty="0">
                          <a:solidFill>
                            <a:srgbClr val="002060"/>
                          </a:solidFill>
                        </a:rPr>
                        <a:t>Non-SREB Trained</a:t>
                      </a:r>
                    </a:p>
                    <a:p>
                      <a:pPr algn="ctr"/>
                      <a:r>
                        <a:rPr lang="en-US" sz="1800" b="1" dirty="0">
                          <a:solidFill>
                            <a:srgbClr val="002060"/>
                          </a:solidFill>
                        </a:rPr>
                        <a:t>Teachers</a:t>
                      </a:r>
                    </a:p>
                  </a:txBody>
                  <a:tcPr anchor="ctr">
                    <a:solidFill>
                      <a:srgbClr val="FAC27E"/>
                    </a:solidFill>
                  </a:tcPr>
                </a:tc>
                <a:extLst>
                  <a:ext uri="{0D108BD9-81ED-4DB2-BD59-A6C34878D82A}">
                    <a16:rowId xmlns:a16="http://schemas.microsoft.com/office/drawing/2014/main" val="418202576"/>
                  </a:ext>
                </a:extLst>
              </a:tr>
              <a:tr h="755827">
                <a:tc>
                  <a:txBody>
                    <a:bodyPr/>
                    <a:lstStyle/>
                    <a:p>
                      <a:r>
                        <a:rPr lang="en-US" sz="2000" dirty="0">
                          <a:solidFill>
                            <a:srgbClr val="002060"/>
                          </a:solidFill>
                        </a:rPr>
                        <a:t>HS/CTE — create written papers that demonstrated my</a:t>
                      </a:r>
                      <a:r>
                        <a:rPr lang="en-US" sz="2000" baseline="0" dirty="0">
                          <a:solidFill>
                            <a:srgbClr val="002060"/>
                          </a:solidFill>
                        </a:rPr>
                        <a:t> content knowledge — monthly</a:t>
                      </a:r>
                      <a:endParaRPr lang="en-US" sz="2000" b="1" dirty="0">
                        <a:solidFill>
                          <a:srgbClr val="002060"/>
                        </a:solidFill>
                      </a:endParaRPr>
                    </a:p>
                  </a:txBody>
                  <a:tcPr/>
                </a:tc>
                <a:tc>
                  <a:txBody>
                    <a:bodyPr/>
                    <a:lstStyle/>
                    <a:p>
                      <a:pPr algn="ctr"/>
                      <a:r>
                        <a:rPr lang="en-US" sz="2000" dirty="0">
                          <a:solidFill>
                            <a:srgbClr val="002060"/>
                          </a:solidFill>
                        </a:rPr>
                        <a:t>   47%</a:t>
                      </a:r>
                      <a:endParaRPr lang="en-US" sz="2000" b="1" dirty="0">
                        <a:solidFill>
                          <a:srgbClr val="002060"/>
                        </a:solidFill>
                      </a:endParaRPr>
                    </a:p>
                  </a:txBody>
                  <a:tcPr anchor="ctr"/>
                </a:tc>
                <a:tc>
                  <a:txBody>
                    <a:bodyPr/>
                    <a:lstStyle/>
                    <a:p>
                      <a:pPr algn="ctr"/>
                      <a:r>
                        <a:rPr lang="en-US" sz="2000" dirty="0">
                          <a:solidFill>
                            <a:srgbClr val="002060"/>
                          </a:solidFill>
                        </a:rPr>
                        <a:t>   17%</a:t>
                      </a:r>
                      <a:endParaRPr lang="en-US" sz="2000" b="1" dirty="0">
                        <a:solidFill>
                          <a:srgbClr val="002060"/>
                        </a:solidFill>
                      </a:endParaRPr>
                    </a:p>
                  </a:txBody>
                  <a:tcPr anchor="ctr"/>
                </a:tc>
                <a:extLst>
                  <a:ext uri="{0D108BD9-81ED-4DB2-BD59-A6C34878D82A}">
                    <a16:rowId xmlns:a16="http://schemas.microsoft.com/office/drawing/2014/main" val="3207137584"/>
                  </a:ext>
                </a:extLst>
              </a:tr>
              <a:tr h="838200">
                <a:tc>
                  <a:txBody>
                    <a:bodyPr/>
                    <a:lstStyle/>
                    <a:p>
                      <a:r>
                        <a:rPr lang="en-US" sz="2000" dirty="0">
                          <a:solidFill>
                            <a:srgbClr val="002060"/>
                          </a:solidFill>
                        </a:rPr>
                        <a:t>HS/SS — create written papers and cite evidence from multiple sources — monthly</a:t>
                      </a:r>
                      <a:r>
                        <a:rPr lang="en-US" sz="2000" baseline="0" dirty="0">
                          <a:solidFill>
                            <a:srgbClr val="002060"/>
                          </a:solidFill>
                        </a:rPr>
                        <a:t> </a:t>
                      </a:r>
                      <a:r>
                        <a:rPr lang="en-US" sz="2000" dirty="0">
                          <a:solidFill>
                            <a:srgbClr val="002060"/>
                          </a:solidFill>
                        </a:rPr>
                        <a:t> </a:t>
                      </a:r>
                      <a:endParaRPr lang="en-US" sz="2000" b="1" dirty="0">
                        <a:solidFill>
                          <a:srgbClr val="002060"/>
                        </a:solidFill>
                      </a:endParaRPr>
                    </a:p>
                  </a:txBody>
                  <a:tcPr/>
                </a:tc>
                <a:tc>
                  <a:txBody>
                    <a:bodyPr/>
                    <a:lstStyle/>
                    <a:p>
                      <a:pPr algn="ctr"/>
                      <a:r>
                        <a:rPr lang="en-US" sz="2000" dirty="0">
                          <a:solidFill>
                            <a:srgbClr val="002060"/>
                          </a:solidFill>
                        </a:rPr>
                        <a:t>50</a:t>
                      </a:r>
                      <a:endParaRPr lang="en-US" sz="2000" b="1" dirty="0">
                        <a:solidFill>
                          <a:srgbClr val="002060"/>
                        </a:solidFill>
                      </a:endParaRPr>
                    </a:p>
                  </a:txBody>
                  <a:tcPr anchor="ctr"/>
                </a:tc>
                <a:tc>
                  <a:txBody>
                    <a:bodyPr/>
                    <a:lstStyle/>
                    <a:p>
                      <a:pPr algn="ctr"/>
                      <a:r>
                        <a:rPr lang="en-US" sz="2000" dirty="0">
                          <a:solidFill>
                            <a:srgbClr val="002060"/>
                          </a:solidFill>
                        </a:rPr>
                        <a:t>11</a:t>
                      </a:r>
                      <a:endParaRPr lang="en-US" sz="2000" b="1" dirty="0">
                        <a:solidFill>
                          <a:srgbClr val="002060"/>
                        </a:solidFill>
                      </a:endParaRPr>
                    </a:p>
                  </a:txBody>
                  <a:tcPr anchor="ctr"/>
                </a:tc>
                <a:extLst>
                  <a:ext uri="{0D108BD9-81ED-4DB2-BD59-A6C34878D82A}">
                    <a16:rowId xmlns:a16="http://schemas.microsoft.com/office/drawing/2014/main" val="4182107972"/>
                  </a:ext>
                </a:extLst>
              </a:tr>
              <a:tr h="838200">
                <a:tc>
                  <a:txBody>
                    <a:bodyPr/>
                    <a:lstStyle/>
                    <a:p>
                      <a:r>
                        <a:rPr lang="en-US" sz="2000" dirty="0">
                          <a:solidFill>
                            <a:srgbClr val="002060"/>
                          </a:solidFill>
                        </a:rPr>
                        <a:t>HS/SCI — complete a written assignment based on an experiment conducted — a few times a year</a:t>
                      </a:r>
                      <a:endParaRPr lang="en-US" sz="2000" b="1" dirty="0">
                        <a:solidFill>
                          <a:srgbClr val="002060"/>
                        </a:solidFill>
                      </a:endParaRPr>
                    </a:p>
                  </a:txBody>
                  <a:tcPr/>
                </a:tc>
                <a:tc>
                  <a:txBody>
                    <a:bodyPr/>
                    <a:lstStyle/>
                    <a:p>
                      <a:pPr algn="ctr"/>
                      <a:r>
                        <a:rPr lang="en-US" sz="2000" dirty="0">
                          <a:solidFill>
                            <a:srgbClr val="002060"/>
                          </a:solidFill>
                        </a:rPr>
                        <a:t>74</a:t>
                      </a:r>
                      <a:endParaRPr lang="en-US" sz="2000" b="1" dirty="0">
                        <a:solidFill>
                          <a:srgbClr val="002060"/>
                        </a:solidFill>
                      </a:endParaRPr>
                    </a:p>
                  </a:txBody>
                  <a:tcPr anchor="ctr"/>
                </a:tc>
                <a:tc>
                  <a:txBody>
                    <a:bodyPr/>
                    <a:lstStyle/>
                    <a:p>
                      <a:pPr algn="ctr"/>
                      <a:r>
                        <a:rPr lang="en-US" sz="2000" dirty="0">
                          <a:solidFill>
                            <a:srgbClr val="002060"/>
                          </a:solidFill>
                        </a:rPr>
                        <a:t>47</a:t>
                      </a:r>
                      <a:endParaRPr lang="en-US" sz="2000" b="1" dirty="0">
                        <a:solidFill>
                          <a:srgbClr val="002060"/>
                        </a:solidFill>
                      </a:endParaRPr>
                    </a:p>
                  </a:txBody>
                  <a:tcPr anchor="ctr"/>
                </a:tc>
                <a:extLst>
                  <a:ext uri="{0D108BD9-81ED-4DB2-BD59-A6C34878D82A}">
                    <a16:rowId xmlns:a16="http://schemas.microsoft.com/office/drawing/2014/main" val="3829122360"/>
                  </a:ext>
                </a:extLst>
              </a:tr>
              <a:tr h="370840">
                <a:tc>
                  <a:txBody>
                    <a:bodyPr/>
                    <a:lstStyle/>
                    <a:p>
                      <a:r>
                        <a:rPr lang="en-US" sz="2000" dirty="0">
                          <a:solidFill>
                            <a:srgbClr val="002060"/>
                          </a:solidFill>
                        </a:rPr>
                        <a:t>MS/ELA — asked to compare </a:t>
                      </a:r>
                      <a:r>
                        <a:rPr lang="en-US" sz="2000" baseline="0" dirty="0">
                          <a:solidFill>
                            <a:srgbClr val="002060"/>
                          </a:solidFill>
                        </a:rPr>
                        <a:t>and contrast information from different texts — often</a:t>
                      </a:r>
                      <a:r>
                        <a:rPr lang="en-US" sz="2000" dirty="0">
                          <a:solidFill>
                            <a:srgbClr val="002060"/>
                          </a:solidFill>
                        </a:rPr>
                        <a:t> </a:t>
                      </a:r>
                      <a:endParaRPr lang="en-US" sz="2000" b="1" dirty="0">
                        <a:solidFill>
                          <a:srgbClr val="002060"/>
                        </a:solidFill>
                      </a:endParaRPr>
                    </a:p>
                  </a:txBody>
                  <a:tcPr/>
                </a:tc>
                <a:tc>
                  <a:txBody>
                    <a:bodyPr/>
                    <a:lstStyle/>
                    <a:p>
                      <a:pPr algn="ctr"/>
                      <a:r>
                        <a:rPr lang="en-US" sz="2000" dirty="0">
                          <a:solidFill>
                            <a:srgbClr val="002060"/>
                          </a:solidFill>
                        </a:rPr>
                        <a:t>54</a:t>
                      </a:r>
                      <a:endParaRPr lang="en-US" sz="2000" b="1" dirty="0">
                        <a:solidFill>
                          <a:srgbClr val="002060"/>
                        </a:solidFill>
                      </a:endParaRPr>
                    </a:p>
                  </a:txBody>
                  <a:tcPr anchor="ctr"/>
                </a:tc>
                <a:tc>
                  <a:txBody>
                    <a:bodyPr/>
                    <a:lstStyle/>
                    <a:p>
                      <a:pPr algn="ctr"/>
                      <a:r>
                        <a:rPr lang="en-US" sz="2000" dirty="0">
                          <a:solidFill>
                            <a:srgbClr val="002060"/>
                          </a:solidFill>
                        </a:rPr>
                        <a:t>35</a:t>
                      </a:r>
                      <a:endParaRPr lang="en-US" sz="2000" b="1" dirty="0">
                        <a:solidFill>
                          <a:srgbClr val="002060"/>
                        </a:solidFill>
                      </a:endParaRPr>
                    </a:p>
                  </a:txBody>
                  <a:tcPr anchor="ctr"/>
                </a:tc>
                <a:extLst>
                  <a:ext uri="{0D108BD9-81ED-4DB2-BD59-A6C34878D82A}">
                    <a16:rowId xmlns:a16="http://schemas.microsoft.com/office/drawing/2014/main" val="1436539795"/>
                  </a:ext>
                </a:extLst>
              </a:tr>
            </a:tbl>
          </a:graphicData>
        </a:graphic>
      </p:graphicFrame>
      <p:sp>
        <p:nvSpPr>
          <p:cNvPr id="7" name="TextBox 6"/>
          <p:cNvSpPr txBox="1"/>
          <p:nvPr/>
        </p:nvSpPr>
        <p:spPr>
          <a:xfrm>
            <a:off x="533400" y="5876924"/>
            <a:ext cx="4619625" cy="276999"/>
          </a:xfrm>
          <a:prstGeom prst="rect">
            <a:avLst/>
          </a:prstGeom>
          <a:noFill/>
        </p:spPr>
        <p:txBody>
          <a:bodyPr wrap="square" rtlCol="0">
            <a:spAutoFit/>
          </a:bodyPr>
          <a:lstStyle/>
          <a:p>
            <a:r>
              <a:rPr lang="en-US" sz="1200" dirty="0">
                <a:solidFill>
                  <a:srgbClr val="002060"/>
                </a:solidFill>
              </a:rPr>
              <a:t>Source: SREB Surveys</a:t>
            </a:r>
          </a:p>
        </p:txBody>
      </p:sp>
      <p:sp>
        <p:nvSpPr>
          <p:cNvPr id="3" name="Footer Placeholder 2"/>
          <p:cNvSpPr>
            <a:spLocks noGrp="1"/>
          </p:cNvSpPr>
          <p:nvPr>
            <p:ph type="ftr" sz="quarter" idx="11"/>
          </p:nvPr>
        </p:nvSpPr>
        <p:spPr/>
        <p:txBody>
          <a:bodyPr/>
          <a:lstStyle/>
          <a:p>
            <a:r>
              <a:rPr lang="en-US"/>
              <a:t>2017 SREB Leadership Forum 04-20-17</a:t>
            </a:r>
            <a:endParaRPr lang="en-US" dirty="0"/>
          </a:p>
        </p:txBody>
      </p:sp>
      <p:sp>
        <p:nvSpPr>
          <p:cNvPr id="8" name="Slide Number Placeholder 7"/>
          <p:cNvSpPr>
            <a:spLocks noGrp="1"/>
          </p:cNvSpPr>
          <p:nvPr>
            <p:ph type="sldNum" sz="quarter" idx="12"/>
          </p:nvPr>
        </p:nvSpPr>
        <p:spPr/>
        <p:txBody>
          <a:bodyPr/>
          <a:lstStyle/>
          <a:p>
            <a:fld id="{C6BF0614-88EF-E141-A4D8-626B55E019E0}" type="slidenum">
              <a:rPr lang="en-US" smtClean="0"/>
              <a:pPr/>
              <a:t>17</a:t>
            </a:fld>
            <a:endParaRPr lang="en-US" dirty="0"/>
          </a:p>
        </p:txBody>
      </p:sp>
    </p:spTree>
    <p:extLst>
      <p:ext uri="{BB962C8B-B14F-4D97-AF65-F5344CB8AC3E}">
        <p14:creationId xmlns:p14="http://schemas.microsoft.com/office/powerpoint/2010/main" val="316083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438150"/>
            <a:ext cx="7915275" cy="838200"/>
          </a:xfrm>
        </p:spPr>
        <p:txBody>
          <a:bodyPr>
            <a:noAutofit/>
          </a:bodyPr>
          <a:lstStyle/>
          <a:p>
            <a:pPr algn="ctr"/>
            <a:r>
              <a:rPr lang="en-US" sz="3000" dirty="0"/>
              <a:t>Teachers’ Perceptions of Instructional Shift Using Literacy-Based Assignments with School Leadership Support</a:t>
            </a:r>
          </a:p>
        </p:txBody>
      </p:sp>
      <p:graphicFrame>
        <p:nvGraphicFramePr>
          <p:cNvPr id="6" name="Table 5"/>
          <p:cNvGraphicFramePr>
            <a:graphicFrameLocks noGrp="1"/>
          </p:cNvGraphicFramePr>
          <p:nvPr>
            <p:extLst>
              <p:ext uri="{D42A27DB-BD31-4B8C-83A1-F6EECF244321}">
                <p14:modId xmlns:p14="http://schemas.microsoft.com/office/powerpoint/2010/main" val="2160340064"/>
              </p:ext>
            </p:extLst>
          </p:nvPr>
        </p:nvGraphicFramePr>
        <p:xfrm>
          <a:off x="533400" y="2044282"/>
          <a:ext cx="8382000" cy="3535680"/>
        </p:xfrm>
        <a:graphic>
          <a:graphicData uri="http://schemas.openxmlformats.org/drawingml/2006/table">
            <a:tbl>
              <a:tblPr firstRow="1" bandRow="1">
                <a:tableStyleId>{C083E6E3-FA7D-4D7B-A595-EF9225AFEA82}</a:tableStyleId>
              </a:tblPr>
              <a:tblGrid>
                <a:gridCol w="5091869">
                  <a:extLst>
                    <a:ext uri="{9D8B030D-6E8A-4147-A177-3AD203B41FA5}">
                      <a16:colId xmlns:a16="http://schemas.microsoft.com/office/drawing/2014/main" val="1475614013"/>
                    </a:ext>
                  </a:extLst>
                </a:gridCol>
                <a:gridCol w="1597612">
                  <a:extLst>
                    <a:ext uri="{9D8B030D-6E8A-4147-A177-3AD203B41FA5}">
                      <a16:colId xmlns:a16="http://schemas.microsoft.com/office/drawing/2014/main" val="1822965994"/>
                    </a:ext>
                  </a:extLst>
                </a:gridCol>
                <a:gridCol w="1692519">
                  <a:extLst>
                    <a:ext uri="{9D8B030D-6E8A-4147-A177-3AD203B41FA5}">
                      <a16:colId xmlns:a16="http://schemas.microsoft.com/office/drawing/2014/main" val="1095720503"/>
                    </a:ext>
                  </a:extLst>
                </a:gridCol>
              </a:tblGrid>
              <a:tr h="370840">
                <a:tc>
                  <a:txBody>
                    <a:bodyPr/>
                    <a:lstStyle/>
                    <a:p>
                      <a:endParaRPr lang="en-US" sz="2200" b="1" dirty="0">
                        <a:solidFill>
                          <a:srgbClr val="002060"/>
                        </a:solidFill>
                      </a:endParaRPr>
                    </a:p>
                  </a:txBody>
                  <a:tcPr>
                    <a:solidFill>
                      <a:srgbClr val="FAC27E"/>
                    </a:solidFill>
                  </a:tcPr>
                </a:tc>
                <a:tc>
                  <a:txBody>
                    <a:bodyPr/>
                    <a:lstStyle/>
                    <a:p>
                      <a:pPr algn="ctr"/>
                      <a:r>
                        <a:rPr lang="en-US" sz="2000" dirty="0">
                          <a:solidFill>
                            <a:srgbClr val="002060"/>
                          </a:solidFill>
                        </a:rPr>
                        <a:t>Supported Teachers </a:t>
                      </a:r>
                      <a:endParaRPr lang="en-US" sz="2000" b="1" dirty="0">
                        <a:solidFill>
                          <a:srgbClr val="002060"/>
                        </a:solidFill>
                      </a:endParaRPr>
                    </a:p>
                  </a:txBody>
                  <a:tcPr anchor="ctr">
                    <a:solidFill>
                      <a:srgbClr val="FAC27E"/>
                    </a:solidFill>
                  </a:tcPr>
                </a:tc>
                <a:tc>
                  <a:txBody>
                    <a:bodyPr/>
                    <a:lstStyle/>
                    <a:p>
                      <a:pPr algn="ctr"/>
                      <a:r>
                        <a:rPr lang="en-US" sz="2000" dirty="0">
                          <a:solidFill>
                            <a:srgbClr val="002060"/>
                          </a:solidFill>
                        </a:rPr>
                        <a:t>Non-Supported</a:t>
                      </a:r>
                      <a:r>
                        <a:rPr lang="en-US" sz="2000" baseline="0" dirty="0">
                          <a:solidFill>
                            <a:srgbClr val="002060"/>
                          </a:solidFill>
                        </a:rPr>
                        <a:t> Teachers</a:t>
                      </a:r>
                      <a:endParaRPr lang="en-US" sz="2000" b="1" dirty="0">
                        <a:solidFill>
                          <a:srgbClr val="002060"/>
                        </a:solidFill>
                      </a:endParaRPr>
                    </a:p>
                  </a:txBody>
                  <a:tcPr anchor="ctr">
                    <a:solidFill>
                      <a:srgbClr val="FAC27E"/>
                    </a:solidFill>
                  </a:tcPr>
                </a:tc>
                <a:extLst>
                  <a:ext uri="{0D108BD9-81ED-4DB2-BD59-A6C34878D82A}">
                    <a16:rowId xmlns:a16="http://schemas.microsoft.com/office/drawing/2014/main" val="1881784981"/>
                  </a:ext>
                </a:extLst>
              </a:tr>
              <a:tr h="370840">
                <a:tc>
                  <a:txBody>
                    <a:bodyPr/>
                    <a:lstStyle/>
                    <a:p>
                      <a:r>
                        <a:rPr lang="en-US" sz="2200" dirty="0">
                          <a:solidFill>
                            <a:srgbClr val="002060"/>
                          </a:solidFill>
                        </a:rPr>
                        <a:t>Adopted strategies to engage students in reading</a:t>
                      </a:r>
                      <a:r>
                        <a:rPr lang="en-US" sz="2200" baseline="0" dirty="0">
                          <a:solidFill>
                            <a:srgbClr val="002060"/>
                          </a:solidFill>
                        </a:rPr>
                        <a:t> </a:t>
                      </a:r>
                      <a:r>
                        <a:rPr lang="en-US" sz="2200" dirty="0">
                          <a:solidFill>
                            <a:srgbClr val="002060"/>
                          </a:solidFill>
                        </a:rPr>
                        <a:t>grade-level</a:t>
                      </a:r>
                      <a:r>
                        <a:rPr lang="en-US" sz="2200" baseline="0" dirty="0">
                          <a:solidFill>
                            <a:srgbClr val="002060"/>
                          </a:solidFill>
                        </a:rPr>
                        <a:t> texts and using writing to demonstrate understanding of content</a:t>
                      </a:r>
                      <a:endParaRPr lang="en-US" sz="2200" b="1" dirty="0">
                        <a:solidFill>
                          <a:srgbClr val="002060"/>
                        </a:solidFill>
                      </a:endParaRPr>
                    </a:p>
                  </a:txBody>
                  <a:tcPr/>
                </a:tc>
                <a:tc>
                  <a:txBody>
                    <a:bodyPr/>
                    <a:lstStyle/>
                    <a:p>
                      <a:pPr algn="ctr"/>
                      <a:r>
                        <a:rPr lang="en-US" sz="2200" dirty="0">
                          <a:solidFill>
                            <a:srgbClr val="002060"/>
                          </a:solidFill>
                        </a:rPr>
                        <a:t>   89%</a:t>
                      </a:r>
                      <a:endParaRPr lang="en-US" sz="2200" b="1" dirty="0">
                        <a:solidFill>
                          <a:srgbClr val="002060"/>
                        </a:solidFill>
                      </a:endParaRPr>
                    </a:p>
                  </a:txBody>
                  <a:tcPr anchor="ctr"/>
                </a:tc>
                <a:tc>
                  <a:txBody>
                    <a:bodyPr/>
                    <a:lstStyle/>
                    <a:p>
                      <a:pPr algn="ctr"/>
                      <a:r>
                        <a:rPr lang="en-US" sz="2200" dirty="0">
                          <a:solidFill>
                            <a:srgbClr val="002060"/>
                          </a:solidFill>
                        </a:rPr>
                        <a:t>   75%</a:t>
                      </a:r>
                      <a:endParaRPr lang="en-US" sz="2200" b="1" dirty="0">
                        <a:solidFill>
                          <a:srgbClr val="002060"/>
                        </a:solidFill>
                      </a:endParaRPr>
                    </a:p>
                  </a:txBody>
                  <a:tcPr anchor="ctr"/>
                </a:tc>
                <a:extLst>
                  <a:ext uri="{0D108BD9-81ED-4DB2-BD59-A6C34878D82A}">
                    <a16:rowId xmlns:a16="http://schemas.microsoft.com/office/drawing/2014/main" val="2676441957"/>
                  </a:ext>
                </a:extLst>
              </a:tr>
              <a:tr h="370840">
                <a:tc>
                  <a:txBody>
                    <a:bodyPr/>
                    <a:lstStyle/>
                    <a:p>
                      <a:r>
                        <a:rPr lang="en-US" sz="2200" dirty="0">
                          <a:solidFill>
                            <a:srgbClr val="002060"/>
                          </a:solidFill>
                        </a:rPr>
                        <a:t>Literacy-based assignments and students</a:t>
                      </a:r>
                      <a:r>
                        <a:rPr lang="en-US" sz="2200" baseline="0" dirty="0">
                          <a:solidFill>
                            <a:srgbClr val="002060"/>
                          </a:solidFill>
                        </a:rPr>
                        <a:t>’ achievement on state assessments</a:t>
                      </a:r>
                      <a:endParaRPr lang="en-US" sz="2200" b="1" dirty="0">
                        <a:solidFill>
                          <a:srgbClr val="002060"/>
                        </a:solidFill>
                      </a:endParaRPr>
                    </a:p>
                  </a:txBody>
                  <a:tcPr/>
                </a:tc>
                <a:tc>
                  <a:txBody>
                    <a:bodyPr/>
                    <a:lstStyle/>
                    <a:p>
                      <a:pPr algn="ctr"/>
                      <a:r>
                        <a:rPr lang="en-US" sz="2200" dirty="0">
                          <a:solidFill>
                            <a:srgbClr val="002060"/>
                          </a:solidFill>
                        </a:rPr>
                        <a:t>54</a:t>
                      </a:r>
                      <a:endParaRPr lang="en-US" sz="2200" b="1" dirty="0">
                        <a:solidFill>
                          <a:srgbClr val="002060"/>
                        </a:solidFill>
                      </a:endParaRPr>
                    </a:p>
                  </a:txBody>
                  <a:tcPr anchor="ctr"/>
                </a:tc>
                <a:tc>
                  <a:txBody>
                    <a:bodyPr/>
                    <a:lstStyle/>
                    <a:p>
                      <a:pPr algn="ctr"/>
                      <a:r>
                        <a:rPr lang="en-US" sz="2200" dirty="0">
                          <a:solidFill>
                            <a:srgbClr val="002060"/>
                          </a:solidFill>
                        </a:rPr>
                        <a:t>32</a:t>
                      </a:r>
                      <a:endParaRPr lang="en-US" sz="2200" b="1" dirty="0">
                        <a:solidFill>
                          <a:srgbClr val="002060"/>
                        </a:solidFill>
                      </a:endParaRPr>
                    </a:p>
                  </a:txBody>
                  <a:tcPr anchor="ctr"/>
                </a:tc>
                <a:extLst>
                  <a:ext uri="{0D108BD9-81ED-4DB2-BD59-A6C34878D82A}">
                    <a16:rowId xmlns:a16="http://schemas.microsoft.com/office/drawing/2014/main" val="4001165079"/>
                  </a:ext>
                </a:extLst>
              </a:tr>
            </a:tbl>
          </a:graphicData>
        </a:graphic>
      </p:graphicFrame>
      <p:sp>
        <p:nvSpPr>
          <p:cNvPr id="3" name="TextBox 2"/>
          <p:cNvSpPr txBox="1"/>
          <p:nvPr/>
        </p:nvSpPr>
        <p:spPr>
          <a:xfrm>
            <a:off x="533400" y="5738425"/>
            <a:ext cx="4619625" cy="276999"/>
          </a:xfrm>
          <a:prstGeom prst="rect">
            <a:avLst/>
          </a:prstGeom>
          <a:noFill/>
        </p:spPr>
        <p:txBody>
          <a:bodyPr wrap="square" rtlCol="0">
            <a:spAutoFit/>
          </a:bodyPr>
          <a:lstStyle/>
          <a:p>
            <a:r>
              <a:rPr lang="en-US" sz="1200" dirty="0">
                <a:solidFill>
                  <a:srgbClr val="002060"/>
                </a:solidFill>
              </a:rPr>
              <a:t>Source: SREB Teacher Survey</a:t>
            </a:r>
          </a:p>
        </p:txBody>
      </p:sp>
      <p:sp>
        <p:nvSpPr>
          <p:cNvPr id="7" name="Footer Placeholder 6"/>
          <p:cNvSpPr>
            <a:spLocks noGrp="1"/>
          </p:cNvSpPr>
          <p:nvPr>
            <p:ph type="ftr" sz="quarter" idx="11"/>
          </p:nvPr>
        </p:nvSpPr>
        <p:spPr/>
        <p:txBody>
          <a:bodyPr/>
          <a:lstStyle/>
          <a:p>
            <a:r>
              <a:rPr lang="en-US"/>
              <a:t>2017 SREB Leadership Forum 04-20-17</a:t>
            </a:r>
            <a:endParaRPr lang="en-US" dirty="0"/>
          </a:p>
        </p:txBody>
      </p:sp>
      <p:sp>
        <p:nvSpPr>
          <p:cNvPr id="8" name="Slide Number Placeholder 7"/>
          <p:cNvSpPr>
            <a:spLocks noGrp="1"/>
          </p:cNvSpPr>
          <p:nvPr>
            <p:ph type="sldNum" sz="quarter" idx="12"/>
          </p:nvPr>
        </p:nvSpPr>
        <p:spPr/>
        <p:txBody>
          <a:bodyPr/>
          <a:lstStyle/>
          <a:p>
            <a:fld id="{C6BF0614-88EF-E141-A4D8-626B55E019E0}" type="slidenum">
              <a:rPr lang="en-US" smtClean="0"/>
              <a:pPr/>
              <a:t>18</a:t>
            </a:fld>
            <a:endParaRPr lang="en-US" dirty="0"/>
          </a:p>
        </p:txBody>
      </p:sp>
    </p:spTree>
    <p:extLst>
      <p:ext uri="{BB962C8B-B14F-4D97-AF65-F5344CB8AC3E}">
        <p14:creationId xmlns:p14="http://schemas.microsoft.com/office/powerpoint/2010/main" val="463278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8097" y="182172"/>
            <a:ext cx="7701317" cy="655643"/>
          </a:xfrm>
        </p:spPr>
        <p:txBody>
          <a:bodyPr>
            <a:noAutofit/>
          </a:bodyPr>
          <a:lstStyle/>
          <a:p>
            <a:pPr algn="ctr"/>
            <a:r>
              <a:rPr lang="en-US" sz="2800" b="1" dirty="0">
                <a:latin typeface="+mj-lt"/>
              </a:rPr>
              <a:t>Blount County, AL</a:t>
            </a:r>
          </a:p>
        </p:txBody>
      </p:sp>
      <p:sp>
        <p:nvSpPr>
          <p:cNvPr id="5" name="Content Placeholder 4"/>
          <p:cNvSpPr>
            <a:spLocks noGrp="1"/>
          </p:cNvSpPr>
          <p:nvPr>
            <p:ph idx="1"/>
          </p:nvPr>
        </p:nvSpPr>
        <p:spPr>
          <a:xfrm>
            <a:off x="298637" y="956566"/>
            <a:ext cx="8844783" cy="2016303"/>
          </a:xfrm>
        </p:spPr>
        <p:txBody>
          <a:bodyPr>
            <a:noAutofit/>
          </a:bodyPr>
          <a:lstStyle/>
          <a:p>
            <a:pPr>
              <a:buClr>
                <a:srgbClr val="C00000"/>
              </a:buClr>
            </a:pPr>
            <a:r>
              <a:rPr lang="en-US" sz="2100" dirty="0">
                <a:latin typeface="+mn-lt"/>
              </a:rPr>
              <a:t>Gains were made in the percentage of eighth-grade students performing at Proficient level in four schools in Blount County. </a:t>
            </a:r>
          </a:p>
          <a:p>
            <a:pPr>
              <a:buClr>
                <a:srgbClr val="C00000"/>
              </a:buClr>
            </a:pPr>
            <a:r>
              <a:rPr lang="en-US" sz="2100" dirty="0">
                <a:latin typeface="+mn-lt"/>
              </a:rPr>
              <a:t>Students were taught by teachers using LDC strategies during their eighth-grade year. Over one year, these schools saw significant improvements in student reading scores as measured by the ACT Aspire.   </a:t>
            </a:r>
            <a:endParaRPr lang="en-US" sz="2100" dirty="0">
              <a:latin typeface="Georgia" panose="02040502050405020303"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80024939"/>
              </p:ext>
            </p:extLst>
          </p:nvPr>
        </p:nvGraphicFramePr>
        <p:xfrm>
          <a:off x="1175405" y="3123344"/>
          <a:ext cx="6966700" cy="3121242"/>
        </p:xfrm>
        <a:graphic>
          <a:graphicData uri="http://schemas.openxmlformats.org/drawingml/2006/table">
            <a:tbl>
              <a:tblPr firstRow="1" firstCol="1" bandRow="1">
                <a:tableStyleId>{5C22544A-7EE6-4342-B048-85BDC9FD1C3A}</a:tableStyleId>
              </a:tblPr>
              <a:tblGrid>
                <a:gridCol w="2321736">
                  <a:extLst>
                    <a:ext uri="{9D8B030D-6E8A-4147-A177-3AD203B41FA5}">
                      <a16:colId xmlns:a16="http://schemas.microsoft.com/office/drawing/2014/main" val="986049404"/>
                    </a:ext>
                  </a:extLst>
                </a:gridCol>
                <a:gridCol w="2322482">
                  <a:extLst>
                    <a:ext uri="{9D8B030D-6E8A-4147-A177-3AD203B41FA5}">
                      <a16:colId xmlns:a16="http://schemas.microsoft.com/office/drawing/2014/main" val="1043870350"/>
                    </a:ext>
                  </a:extLst>
                </a:gridCol>
                <a:gridCol w="2322482">
                  <a:extLst>
                    <a:ext uri="{9D8B030D-6E8A-4147-A177-3AD203B41FA5}">
                      <a16:colId xmlns:a16="http://schemas.microsoft.com/office/drawing/2014/main" val="1404797816"/>
                    </a:ext>
                  </a:extLst>
                </a:gridCol>
              </a:tblGrid>
              <a:tr h="612967">
                <a:tc>
                  <a:txBody>
                    <a:bodyPr/>
                    <a:lstStyle/>
                    <a:p>
                      <a:pPr marL="0" marR="0">
                        <a:lnSpc>
                          <a:spcPct val="107000"/>
                        </a:lnSpc>
                        <a:spcBef>
                          <a:spcPts val="0"/>
                        </a:spcBef>
                        <a:spcAft>
                          <a:spcPts val="0"/>
                        </a:spcAft>
                      </a:pPr>
                      <a:r>
                        <a:rPr lang="en-US" sz="1600" b="1" i="0" dirty="0">
                          <a:solidFill>
                            <a:srgbClr val="002060"/>
                          </a:solidFill>
                          <a:effectLst/>
                          <a:latin typeface="+mn-lt"/>
                        </a:rPr>
                        <a:t> </a:t>
                      </a:r>
                      <a:endParaRPr lang="en-US" sz="1600" b="1" i="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600" b="1" i="0" dirty="0">
                          <a:solidFill>
                            <a:srgbClr val="002060"/>
                          </a:solidFill>
                          <a:effectLst/>
                          <a:latin typeface="+mn-lt"/>
                        </a:rPr>
                        <a:t>2014-15 (Grade 7)</a:t>
                      </a:r>
                    </a:p>
                    <a:p>
                      <a:pPr marL="0" marR="0" algn="ctr">
                        <a:lnSpc>
                          <a:spcPct val="107000"/>
                        </a:lnSpc>
                        <a:spcBef>
                          <a:spcPts val="0"/>
                        </a:spcBef>
                        <a:spcAft>
                          <a:spcPts val="0"/>
                        </a:spcAft>
                      </a:pPr>
                      <a:r>
                        <a:rPr lang="en-US" sz="1600" b="1" i="0" dirty="0">
                          <a:solidFill>
                            <a:srgbClr val="002060"/>
                          </a:solidFill>
                          <a:effectLst/>
                          <a:latin typeface="+mn-lt"/>
                          <a:ea typeface="Calibri" panose="020F0502020204030204" pitchFamily="34" charset="0"/>
                          <a:cs typeface="Times New Roman" panose="02020603050405020304" pitchFamily="18" charset="0"/>
                        </a:rPr>
                        <a:t>Baseline</a:t>
                      </a:r>
                    </a:p>
                  </a:txBody>
                  <a:tcPr marL="51435" marR="51435" marT="0" marB="0" anchor="ctr"/>
                </a:tc>
                <a:tc>
                  <a:txBody>
                    <a:bodyPr/>
                    <a:lstStyle/>
                    <a:p>
                      <a:pPr marL="0" marR="0" algn="ctr">
                        <a:lnSpc>
                          <a:spcPct val="107000"/>
                        </a:lnSpc>
                        <a:spcBef>
                          <a:spcPts val="0"/>
                        </a:spcBef>
                        <a:spcAft>
                          <a:spcPts val="0"/>
                        </a:spcAft>
                      </a:pPr>
                      <a:r>
                        <a:rPr lang="en-US" sz="1600" b="1" i="0">
                          <a:solidFill>
                            <a:srgbClr val="002060"/>
                          </a:solidFill>
                          <a:effectLst/>
                          <a:latin typeface="+mn-lt"/>
                        </a:rPr>
                        <a:t>2015-16 (Grade 8)</a:t>
                      </a:r>
                      <a:endParaRPr lang="en-US" sz="1600" b="1" i="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907044670"/>
                  </a:ext>
                </a:extLst>
              </a:tr>
              <a:tr h="612967">
                <a:tc>
                  <a:txBody>
                    <a:bodyPr/>
                    <a:lstStyle/>
                    <a:p>
                      <a:pPr marL="0" marR="0">
                        <a:lnSpc>
                          <a:spcPct val="107000"/>
                        </a:lnSpc>
                        <a:spcBef>
                          <a:spcPts val="0"/>
                        </a:spcBef>
                        <a:spcAft>
                          <a:spcPts val="0"/>
                        </a:spcAft>
                      </a:pPr>
                      <a:r>
                        <a:rPr lang="en-US" sz="1600" b="1" i="0" dirty="0">
                          <a:solidFill>
                            <a:srgbClr val="002060"/>
                          </a:solidFill>
                          <a:effectLst/>
                          <a:latin typeface="+mn-lt"/>
                        </a:rPr>
                        <a:t>Appalachian School</a:t>
                      </a:r>
                      <a:endParaRPr lang="en-US" sz="1600" b="1" i="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600" b="1" i="0" dirty="0">
                          <a:solidFill>
                            <a:srgbClr val="002060"/>
                          </a:solidFill>
                          <a:effectLst/>
                          <a:latin typeface="+mn-lt"/>
                        </a:rPr>
                        <a:t>26%</a:t>
                      </a:r>
                      <a:endParaRPr lang="en-US" sz="1600" b="1" i="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600" b="1" i="0">
                          <a:solidFill>
                            <a:srgbClr val="002060"/>
                          </a:solidFill>
                          <a:effectLst/>
                          <a:latin typeface="+mn-lt"/>
                        </a:rPr>
                        <a:t>42%</a:t>
                      </a:r>
                      <a:endParaRPr lang="en-US" sz="1600" b="1" i="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130505947"/>
                  </a:ext>
                </a:extLst>
              </a:tr>
              <a:tr h="669374">
                <a:tc>
                  <a:txBody>
                    <a:bodyPr/>
                    <a:lstStyle/>
                    <a:p>
                      <a:pPr marL="0" marR="0">
                        <a:lnSpc>
                          <a:spcPct val="107000"/>
                        </a:lnSpc>
                        <a:spcBef>
                          <a:spcPts val="0"/>
                        </a:spcBef>
                        <a:spcAft>
                          <a:spcPts val="0"/>
                        </a:spcAft>
                      </a:pPr>
                      <a:r>
                        <a:rPr lang="en-US" sz="1600" b="1" i="0">
                          <a:solidFill>
                            <a:srgbClr val="002060"/>
                          </a:solidFill>
                          <a:effectLst/>
                          <a:latin typeface="+mn-lt"/>
                        </a:rPr>
                        <a:t>JB Pennington High School</a:t>
                      </a:r>
                      <a:endParaRPr lang="en-US" sz="1600" b="1" i="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600" b="1" i="0">
                          <a:solidFill>
                            <a:srgbClr val="002060"/>
                          </a:solidFill>
                          <a:effectLst/>
                          <a:latin typeface="+mn-lt"/>
                        </a:rPr>
                        <a:t>20%</a:t>
                      </a:r>
                      <a:endParaRPr lang="en-US" sz="1600" b="1" i="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600" b="1" i="0" dirty="0">
                          <a:solidFill>
                            <a:srgbClr val="002060"/>
                          </a:solidFill>
                          <a:effectLst/>
                          <a:latin typeface="+mn-lt"/>
                        </a:rPr>
                        <a:t>44%</a:t>
                      </a:r>
                      <a:endParaRPr lang="en-US" sz="1600" b="1" i="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733946899"/>
                  </a:ext>
                </a:extLst>
              </a:tr>
              <a:tr h="612967">
                <a:tc>
                  <a:txBody>
                    <a:bodyPr/>
                    <a:lstStyle/>
                    <a:p>
                      <a:pPr marL="0" marR="0">
                        <a:lnSpc>
                          <a:spcPct val="107000"/>
                        </a:lnSpc>
                        <a:spcBef>
                          <a:spcPts val="0"/>
                        </a:spcBef>
                        <a:spcAft>
                          <a:spcPts val="0"/>
                        </a:spcAft>
                      </a:pPr>
                      <a:r>
                        <a:rPr lang="en-US" sz="1600" b="1" i="0">
                          <a:solidFill>
                            <a:srgbClr val="002060"/>
                          </a:solidFill>
                          <a:effectLst/>
                          <a:latin typeface="+mn-lt"/>
                        </a:rPr>
                        <a:t>Locus Fork High School</a:t>
                      </a:r>
                      <a:endParaRPr lang="en-US" sz="1600" b="1" i="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600" b="1" i="0">
                          <a:solidFill>
                            <a:srgbClr val="002060"/>
                          </a:solidFill>
                          <a:effectLst/>
                          <a:latin typeface="+mn-lt"/>
                        </a:rPr>
                        <a:t>33%</a:t>
                      </a:r>
                      <a:endParaRPr lang="en-US" sz="1600" b="1" i="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600" b="1" i="0">
                          <a:solidFill>
                            <a:srgbClr val="002060"/>
                          </a:solidFill>
                          <a:effectLst/>
                          <a:latin typeface="+mn-lt"/>
                        </a:rPr>
                        <a:t>45%</a:t>
                      </a:r>
                      <a:endParaRPr lang="en-US" sz="1600" b="1" i="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98200773"/>
                  </a:ext>
                </a:extLst>
              </a:tr>
              <a:tr h="612967">
                <a:tc>
                  <a:txBody>
                    <a:bodyPr/>
                    <a:lstStyle/>
                    <a:p>
                      <a:pPr marL="0" marR="0">
                        <a:lnSpc>
                          <a:spcPct val="107000"/>
                        </a:lnSpc>
                        <a:spcBef>
                          <a:spcPts val="0"/>
                        </a:spcBef>
                        <a:spcAft>
                          <a:spcPts val="0"/>
                        </a:spcAft>
                      </a:pPr>
                      <a:r>
                        <a:rPr lang="en-US" sz="1600" b="1" i="0">
                          <a:solidFill>
                            <a:srgbClr val="002060"/>
                          </a:solidFill>
                          <a:effectLst/>
                          <a:latin typeface="+mn-lt"/>
                        </a:rPr>
                        <a:t>Southeastern School</a:t>
                      </a:r>
                      <a:endParaRPr lang="en-US" sz="1600" b="1" i="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600" b="1" i="0">
                          <a:solidFill>
                            <a:srgbClr val="002060"/>
                          </a:solidFill>
                          <a:effectLst/>
                          <a:latin typeface="+mn-lt"/>
                        </a:rPr>
                        <a:t>27%</a:t>
                      </a:r>
                      <a:endParaRPr lang="en-US" sz="1600" b="1" i="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600" b="1" i="0" dirty="0">
                          <a:solidFill>
                            <a:srgbClr val="002060"/>
                          </a:solidFill>
                          <a:effectLst/>
                          <a:latin typeface="+mn-lt"/>
                        </a:rPr>
                        <a:t>42%</a:t>
                      </a:r>
                      <a:endParaRPr lang="en-US" sz="1600" b="1" i="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779182133"/>
                  </a:ext>
                </a:extLst>
              </a:tr>
            </a:tbl>
          </a:graphicData>
        </a:graphic>
      </p:graphicFrame>
      <p:sp>
        <p:nvSpPr>
          <p:cNvPr id="6" name="Footer Placeholder 3"/>
          <p:cNvSpPr>
            <a:spLocks noGrp="1"/>
          </p:cNvSpPr>
          <p:nvPr>
            <p:ph type="ftr" sz="quarter" idx="11"/>
          </p:nvPr>
        </p:nvSpPr>
        <p:spPr>
          <a:xfrm>
            <a:off x="5306756" y="6545310"/>
            <a:ext cx="3148590" cy="411480"/>
          </a:xfrm>
        </p:spPr>
        <p:txBody>
          <a:bodyPr/>
          <a:lstStyle/>
          <a:p>
            <a:r>
              <a:rPr lang="en-US" dirty="0"/>
              <a:t>2017 SREB Leadership Forum 04-20-17</a:t>
            </a:r>
          </a:p>
        </p:txBody>
      </p:sp>
      <p:sp>
        <p:nvSpPr>
          <p:cNvPr id="7" name="Slide Number Placeholder 4"/>
          <p:cNvSpPr>
            <a:spLocks noGrp="1"/>
          </p:cNvSpPr>
          <p:nvPr>
            <p:ph type="sldNum" sz="quarter" idx="12"/>
          </p:nvPr>
        </p:nvSpPr>
        <p:spPr>
          <a:xfrm>
            <a:off x="8470934" y="6529630"/>
            <a:ext cx="568311" cy="411480"/>
          </a:xfrm>
        </p:spPr>
        <p:txBody>
          <a:bodyPr/>
          <a:lstStyle/>
          <a:p>
            <a:fld id="{C6BF0614-88EF-E141-A4D8-626B55E019E0}" type="slidenum">
              <a:rPr lang="en-US" smtClean="0"/>
              <a:pPr/>
              <a:t>19</a:t>
            </a:fld>
            <a:endParaRPr lang="en-US" dirty="0"/>
          </a:p>
        </p:txBody>
      </p:sp>
    </p:spTree>
    <p:extLst>
      <p:ext uri="{BB962C8B-B14F-4D97-AF65-F5344CB8AC3E}">
        <p14:creationId xmlns:p14="http://schemas.microsoft.com/office/powerpoint/2010/main" val="370308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Beveled 5"/>
          <p:cNvSpPr/>
          <p:nvPr/>
        </p:nvSpPr>
        <p:spPr>
          <a:xfrm>
            <a:off x="695762" y="1216063"/>
            <a:ext cx="7870791" cy="2724347"/>
          </a:xfrm>
          <a:prstGeom prst="bevel">
            <a:avLst/>
          </a:prstGeom>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884298" y="1896627"/>
            <a:ext cx="7354828" cy="1143000"/>
          </a:xfrm>
        </p:spPr>
        <p:txBody>
          <a:bodyPr>
            <a:normAutofit fontScale="90000"/>
          </a:bodyPr>
          <a:lstStyle/>
          <a:p>
            <a:pPr algn="ctr"/>
            <a:r>
              <a:rPr lang="en-US" b="1" dirty="0"/>
              <a:t>Who’s Gained/Lost Ground</a:t>
            </a:r>
            <a:br>
              <a:rPr lang="en-US" b="1" dirty="0"/>
            </a:br>
            <a:r>
              <a:rPr lang="en-US" b="1" dirty="0"/>
              <a:t>in the New Economy?</a:t>
            </a:r>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2</a:t>
            </a:fld>
            <a:endParaRPr lang="en-US" dirty="0"/>
          </a:p>
        </p:txBody>
      </p:sp>
    </p:spTree>
    <p:extLst>
      <p:ext uri="{BB962C8B-B14F-4D97-AF65-F5344CB8AC3E}">
        <p14:creationId xmlns:p14="http://schemas.microsoft.com/office/powerpoint/2010/main" val="277323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8097" y="274638"/>
            <a:ext cx="7701317" cy="752778"/>
          </a:xfrm>
        </p:spPr>
        <p:txBody>
          <a:bodyPr>
            <a:normAutofit/>
          </a:bodyPr>
          <a:lstStyle/>
          <a:p>
            <a:pPr algn="ctr"/>
            <a:r>
              <a:rPr lang="en-US" sz="2800" b="1" dirty="0">
                <a:latin typeface="+mj-lt"/>
              </a:rPr>
              <a:t>Jefferson County, AL</a:t>
            </a:r>
          </a:p>
        </p:txBody>
      </p:sp>
      <p:sp>
        <p:nvSpPr>
          <p:cNvPr id="5" name="Content Placeholder 4"/>
          <p:cNvSpPr>
            <a:spLocks noGrp="1"/>
          </p:cNvSpPr>
          <p:nvPr>
            <p:ph idx="1"/>
          </p:nvPr>
        </p:nvSpPr>
        <p:spPr>
          <a:xfrm>
            <a:off x="540969" y="1189235"/>
            <a:ext cx="8346177" cy="2273156"/>
          </a:xfrm>
        </p:spPr>
        <p:txBody>
          <a:bodyPr>
            <a:normAutofit/>
          </a:bodyPr>
          <a:lstStyle/>
          <a:p>
            <a:pPr>
              <a:buClr>
                <a:srgbClr val="C00000"/>
              </a:buClr>
            </a:pPr>
            <a:r>
              <a:rPr lang="en-US" sz="2000" dirty="0">
                <a:latin typeface="+mn-lt"/>
              </a:rPr>
              <a:t>Gains were made in the percentage of eighth-grade students performing at the proficient level at two schools in Jefferson County. </a:t>
            </a:r>
          </a:p>
          <a:p>
            <a:pPr>
              <a:buClr>
                <a:srgbClr val="C00000"/>
              </a:buClr>
            </a:pPr>
            <a:r>
              <a:rPr lang="en-US" sz="2000" dirty="0">
                <a:latin typeface="+mn-lt"/>
              </a:rPr>
              <a:t>Students were exposed to trained LDC teachers during their eighth-grade year.  Following one year of implementation, these schools saw significant improvements in student reading scores as measured by the ACT Aspire.   </a:t>
            </a:r>
            <a:endParaRPr lang="en-US" sz="1200" dirty="0">
              <a:latin typeface="+mj-lt"/>
            </a:endParaRPr>
          </a:p>
          <a:p>
            <a:endParaRPr lang="en-US" sz="1200" dirty="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204820156"/>
              </p:ext>
            </p:extLst>
          </p:nvPr>
        </p:nvGraphicFramePr>
        <p:xfrm>
          <a:off x="1135025" y="3364790"/>
          <a:ext cx="7158063" cy="2574271"/>
        </p:xfrm>
        <a:graphic>
          <a:graphicData uri="http://schemas.openxmlformats.org/drawingml/2006/table">
            <a:tbl>
              <a:tblPr firstRow="1" firstCol="1" bandRow="1">
                <a:tableStyleId>{5C22544A-7EE6-4342-B048-85BDC9FD1C3A}</a:tableStyleId>
              </a:tblPr>
              <a:tblGrid>
                <a:gridCol w="2385511">
                  <a:extLst>
                    <a:ext uri="{9D8B030D-6E8A-4147-A177-3AD203B41FA5}">
                      <a16:colId xmlns:a16="http://schemas.microsoft.com/office/drawing/2014/main" val="2280339607"/>
                    </a:ext>
                  </a:extLst>
                </a:gridCol>
                <a:gridCol w="2386276">
                  <a:extLst>
                    <a:ext uri="{9D8B030D-6E8A-4147-A177-3AD203B41FA5}">
                      <a16:colId xmlns:a16="http://schemas.microsoft.com/office/drawing/2014/main" val="3082977870"/>
                    </a:ext>
                  </a:extLst>
                </a:gridCol>
                <a:gridCol w="2386276">
                  <a:extLst>
                    <a:ext uri="{9D8B030D-6E8A-4147-A177-3AD203B41FA5}">
                      <a16:colId xmlns:a16="http://schemas.microsoft.com/office/drawing/2014/main" val="3595900270"/>
                    </a:ext>
                  </a:extLst>
                </a:gridCol>
              </a:tblGrid>
              <a:tr h="732032">
                <a:tc>
                  <a:txBody>
                    <a:bodyPr/>
                    <a:lstStyle/>
                    <a:p>
                      <a:pPr marL="0" marR="0">
                        <a:lnSpc>
                          <a:spcPct val="107000"/>
                        </a:lnSpc>
                        <a:spcBef>
                          <a:spcPts val="0"/>
                        </a:spcBef>
                        <a:spcAft>
                          <a:spcPts val="0"/>
                        </a:spcAft>
                      </a:pPr>
                      <a:r>
                        <a:rPr lang="en-US" sz="2000" b="1" i="0">
                          <a:solidFill>
                            <a:srgbClr val="002060"/>
                          </a:solidFill>
                          <a:effectLst/>
                          <a:latin typeface="+mn-lt"/>
                        </a:rPr>
                        <a:t> </a:t>
                      </a:r>
                      <a:endParaRPr lang="en-US" sz="2000" b="1" i="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b="1" i="0" dirty="0">
                          <a:solidFill>
                            <a:srgbClr val="002060"/>
                          </a:solidFill>
                          <a:effectLst/>
                          <a:latin typeface="+mn-lt"/>
                        </a:rPr>
                        <a:t>2014-15 (Grade 7)</a:t>
                      </a:r>
                    </a:p>
                    <a:p>
                      <a:pPr marL="0" marR="0" algn="ctr">
                        <a:lnSpc>
                          <a:spcPct val="107000"/>
                        </a:lnSpc>
                        <a:spcBef>
                          <a:spcPts val="0"/>
                        </a:spcBef>
                        <a:spcAft>
                          <a:spcPts val="0"/>
                        </a:spcAft>
                      </a:pPr>
                      <a:r>
                        <a:rPr lang="en-US" sz="2000" b="1" i="0" dirty="0">
                          <a:solidFill>
                            <a:srgbClr val="002060"/>
                          </a:solidFill>
                          <a:effectLst/>
                          <a:latin typeface="+mn-lt"/>
                          <a:ea typeface="Calibri" panose="020F0502020204030204" pitchFamily="34" charset="0"/>
                          <a:cs typeface="Times New Roman" panose="02020603050405020304" pitchFamily="18" charset="0"/>
                        </a:rPr>
                        <a:t>Baseline</a:t>
                      </a:r>
                    </a:p>
                  </a:txBody>
                  <a:tcPr marL="51435" marR="51435" marT="0" marB="0" anchor="ctr"/>
                </a:tc>
                <a:tc>
                  <a:txBody>
                    <a:bodyPr/>
                    <a:lstStyle/>
                    <a:p>
                      <a:pPr marL="0" marR="0" algn="ctr">
                        <a:lnSpc>
                          <a:spcPct val="107000"/>
                        </a:lnSpc>
                        <a:spcBef>
                          <a:spcPts val="0"/>
                        </a:spcBef>
                        <a:spcAft>
                          <a:spcPts val="0"/>
                        </a:spcAft>
                      </a:pPr>
                      <a:r>
                        <a:rPr lang="en-US" sz="2000" b="1" i="0" dirty="0">
                          <a:solidFill>
                            <a:srgbClr val="002060"/>
                          </a:solidFill>
                          <a:effectLst/>
                          <a:latin typeface="+mn-lt"/>
                        </a:rPr>
                        <a:t>2015-16 (Grade 8)</a:t>
                      </a:r>
                      <a:endParaRPr lang="en-US" sz="2000" b="1" i="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729747437"/>
                  </a:ext>
                </a:extLst>
              </a:tr>
              <a:tr h="838154">
                <a:tc>
                  <a:txBody>
                    <a:bodyPr/>
                    <a:lstStyle/>
                    <a:p>
                      <a:pPr marL="0" marR="0">
                        <a:lnSpc>
                          <a:spcPct val="107000"/>
                        </a:lnSpc>
                        <a:spcBef>
                          <a:spcPts val="0"/>
                        </a:spcBef>
                        <a:spcAft>
                          <a:spcPts val="0"/>
                        </a:spcAft>
                      </a:pPr>
                      <a:r>
                        <a:rPr lang="en-US" sz="2000" b="1" i="0">
                          <a:solidFill>
                            <a:srgbClr val="002060"/>
                          </a:solidFill>
                          <a:effectLst/>
                          <a:latin typeface="+mn-lt"/>
                        </a:rPr>
                        <a:t>Clay-Chalkville Middle School</a:t>
                      </a:r>
                      <a:endParaRPr lang="en-US" sz="2000" b="1" i="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2000" b="1" i="0" dirty="0">
                          <a:solidFill>
                            <a:srgbClr val="002060"/>
                          </a:solidFill>
                          <a:effectLst/>
                          <a:latin typeface="+mn-lt"/>
                        </a:rPr>
                        <a:t>21%</a:t>
                      </a:r>
                      <a:endParaRPr lang="en-US" sz="2000" b="1" i="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2000" b="1" i="0" dirty="0">
                          <a:solidFill>
                            <a:srgbClr val="002060"/>
                          </a:solidFill>
                          <a:effectLst/>
                          <a:latin typeface="+mn-lt"/>
                        </a:rPr>
                        <a:t>39%</a:t>
                      </a:r>
                      <a:endParaRPr lang="en-US" sz="2000" b="1" i="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705718253"/>
                  </a:ext>
                </a:extLst>
              </a:tr>
              <a:tr h="1004085">
                <a:tc>
                  <a:txBody>
                    <a:bodyPr/>
                    <a:lstStyle/>
                    <a:p>
                      <a:pPr marL="0" marR="0">
                        <a:lnSpc>
                          <a:spcPct val="107000"/>
                        </a:lnSpc>
                        <a:spcBef>
                          <a:spcPts val="0"/>
                        </a:spcBef>
                        <a:spcAft>
                          <a:spcPts val="0"/>
                        </a:spcAft>
                      </a:pPr>
                      <a:r>
                        <a:rPr lang="en-US" sz="2000" b="1" i="0" dirty="0">
                          <a:solidFill>
                            <a:srgbClr val="002060"/>
                          </a:solidFill>
                          <a:effectLst/>
                          <a:latin typeface="+mn-lt"/>
                        </a:rPr>
                        <a:t>Corner Middle School</a:t>
                      </a:r>
                      <a:endParaRPr lang="en-US" sz="2000" b="1" i="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2000" b="1" i="0">
                          <a:solidFill>
                            <a:srgbClr val="002060"/>
                          </a:solidFill>
                          <a:effectLst/>
                          <a:latin typeface="+mn-lt"/>
                        </a:rPr>
                        <a:t>44%</a:t>
                      </a:r>
                      <a:endParaRPr lang="en-US" sz="2000" b="1" i="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2000" b="1" i="0" dirty="0">
                          <a:solidFill>
                            <a:srgbClr val="002060"/>
                          </a:solidFill>
                          <a:effectLst/>
                          <a:latin typeface="+mn-lt"/>
                        </a:rPr>
                        <a:t>64%</a:t>
                      </a:r>
                      <a:endParaRPr lang="en-US" sz="2000" b="1" i="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855690124"/>
                  </a:ext>
                </a:extLst>
              </a:tr>
            </a:tbl>
          </a:graphicData>
        </a:graphic>
      </p:graphicFrame>
      <p:sp>
        <p:nvSpPr>
          <p:cNvPr id="6" name="Footer Placeholder 3"/>
          <p:cNvSpPr>
            <a:spLocks noGrp="1"/>
          </p:cNvSpPr>
          <p:nvPr>
            <p:ph type="ftr" sz="quarter" idx="11"/>
          </p:nvPr>
        </p:nvSpPr>
        <p:spPr>
          <a:xfrm>
            <a:off x="5306756" y="6545310"/>
            <a:ext cx="3148590" cy="411480"/>
          </a:xfrm>
        </p:spPr>
        <p:txBody>
          <a:bodyPr/>
          <a:lstStyle/>
          <a:p>
            <a:r>
              <a:rPr lang="en-US" dirty="0"/>
              <a:t>2017 SREB Leadership Forum 04-20-17</a:t>
            </a:r>
          </a:p>
        </p:txBody>
      </p:sp>
      <p:sp>
        <p:nvSpPr>
          <p:cNvPr id="7" name="Slide Number Placeholder 4"/>
          <p:cNvSpPr>
            <a:spLocks noGrp="1"/>
          </p:cNvSpPr>
          <p:nvPr>
            <p:ph type="sldNum" sz="quarter" idx="12"/>
          </p:nvPr>
        </p:nvSpPr>
        <p:spPr>
          <a:xfrm>
            <a:off x="8470934" y="6529630"/>
            <a:ext cx="568311" cy="411480"/>
          </a:xfrm>
        </p:spPr>
        <p:txBody>
          <a:bodyPr/>
          <a:lstStyle/>
          <a:p>
            <a:fld id="{C6BF0614-88EF-E141-A4D8-626B55E019E0}" type="slidenum">
              <a:rPr lang="en-US" smtClean="0"/>
              <a:pPr/>
              <a:t>20</a:t>
            </a:fld>
            <a:endParaRPr lang="en-US" dirty="0"/>
          </a:p>
        </p:txBody>
      </p:sp>
    </p:spTree>
    <p:extLst>
      <p:ext uri="{BB962C8B-B14F-4D97-AF65-F5344CB8AC3E}">
        <p14:creationId xmlns:p14="http://schemas.microsoft.com/office/powerpoint/2010/main" val="27147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8097" y="-31018"/>
            <a:ext cx="7701317" cy="1143000"/>
          </a:xfrm>
        </p:spPr>
        <p:txBody>
          <a:bodyPr>
            <a:normAutofit/>
          </a:bodyPr>
          <a:lstStyle/>
          <a:p>
            <a:pPr algn="ctr"/>
            <a:r>
              <a:rPr lang="en-US" sz="2800" b="1" dirty="0">
                <a:latin typeface="+mj-lt"/>
              </a:rPr>
              <a:t>North Pike County, MS</a:t>
            </a:r>
          </a:p>
        </p:txBody>
      </p:sp>
      <p:sp>
        <p:nvSpPr>
          <p:cNvPr id="5" name="Content Placeholder 4"/>
          <p:cNvSpPr>
            <a:spLocks noGrp="1"/>
          </p:cNvSpPr>
          <p:nvPr>
            <p:ph idx="1"/>
          </p:nvPr>
        </p:nvSpPr>
        <p:spPr>
          <a:xfrm>
            <a:off x="356033" y="1027219"/>
            <a:ext cx="8716047" cy="2547715"/>
          </a:xfrm>
        </p:spPr>
        <p:txBody>
          <a:bodyPr>
            <a:normAutofit lnSpcReduction="10000"/>
          </a:bodyPr>
          <a:lstStyle/>
          <a:p>
            <a:pPr>
              <a:buClr>
                <a:srgbClr val="C00000"/>
              </a:buClr>
            </a:pPr>
            <a:r>
              <a:rPr lang="en-US" sz="2400" dirty="0">
                <a:latin typeface="+mn-lt"/>
              </a:rPr>
              <a:t>Gains were made in the percentage of eighth-grade students meeting Proficient level at Pike County Middle School. </a:t>
            </a:r>
          </a:p>
          <a:p>
            <a:pPr>
              <a:buClr>
                <a:srgbClr val="C00000"/>
              </a:buClr>
            </a:pPr>
            <a:r>
              <a:rPr lang="en-US" sz="2400" dirty="0">
                <a:latin typeface="+mn-lt"/>
              </a:rPr>
              <a:t>Students were exposed to teachers trained in LDC during their eighth-grade year. These schools saw significant improvements in student reading scores as measured by the ACT Aspire.   </a:t>
            </a:r>
          </a:p>
          <a:p>
            <a:endParaRPr lang="en-US" sz="1200" dirty="0">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46137405"/>
              </p:ext>
            </p:extLst>
          </p:nvPr>
        </p:nvGraphicFramePr>
        <p:xfrm>
          <a:off x="1040910" y="3729048"/>
          <a:ext cx="7346292" cy="2264890"/>
        </p:xfrm>
        <a:graphic>
          <a:graphicData uri="http://schemas.openxmlformats.org/drawingml/2006/table">
            <a:tbl>
              <a:tblPr firstRow="1" firstCol="1" bandRow="1">
                <a:tableStyleId>{5C22544A-7EE6-4342-B048-85BDC9FD1C3A}</a:tableStyleId>
              </a:tblPr>
              <a:tblGrid>
                <a:gridCol w="2448240">
                  <a:extLst>
                    <a:ext uri="{9D8B030D-6E8A-4147-A177-3AD203B41FA5}">
                      <a16:colId xmlns:a16="http://schemas.microsoft.com/office/drawing/2014/main" val="2280339607"/>
                    </a:ext>
                  </a:extLst>
                </a:gridCol>
                <a:gridCol w="2449026">
                  <a:extLst>
                    <a:ext uri="{9D8B030D-6E8A-4147-A177-3AD203B41FA5}">
                      <a16:colId xmlns:a16="http://schemas.microsoft.com/office/drawing/2014/main" val="3082977870"/>
                    </a:ext>
                  </a:extLst>
                </a:gridCol>
                <a:gridCol w="2449026">
                  <a:extLst>
                    <a:ext uri="{9D8B030D-6E8A-4147-A177-3AD203B41FA5}">
                      <a16:colId xmlns:a16="http://schemas.microsoft.com/office/drawing/2014/main" val="3595900270"/>
                    </a:ext>
                  </a:extLst>
                </a:gridCol>
              </a:tblGrid>
              <a:tr h="750485">
                <a:tc>
                  <a:txBody>
                    <a:bodyPr/>
                    <a:lstStyle/>
                    <a:p>
                      <a:pPr marL="0" marR="0">
                        <a:lnSpc>
                          <a:spcPct val="107000"/>
                        </a:lnSpc>
                        <a:spcBef>
                          <a:spcPts val="0"/>
                        </a:spcBef>
                        <a:spcAft>
                          <a:spcPts val="0"/>
                        </a:spcAft>
                      </a:pPr>
                      <a:r>
                        <a:rPr lang="en-US" sz="2200" b="1" i="0">
                          <a:solidFill>
                            <a:srgbClr val="002060"/>
                          </a:solidFill>
                          <a:effectLst/>
                          <a:latin typeface="+mn-lt"/>
                        </a:rPr>
                        <a:t> </a:t>
                      </a:r>
                      <a:endParaRPr lang="en-US" sz="2200" b="1" i="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2200" b="1" i="0" dirty="0">
                          <a:solidFill>
                            <a:srgbClr val="002060"/>
                          </a:solidFill>
                          <a:effectLst/>
                          <a:latin typeface="+mn-lt"/>
                        </a:rPr>
                        <a:t>2014-15 (Grade 7)</a:t>
                      </a:r>
                    </a:p>
                    <a:p>
                      <a:pPr marL="0" marR="0" algn="ctr">
                        <a:lnSpc>
                          <a:spcPct val="107000"/>
                        </a:lnSpc>
                        <a:spcBef>
                          <a:spcPts val="0"/>
                        </a:spcBef>
                        <a:spcAft>
                          <a:spcPts val="0"/>
                        </a:spcAft>
                      </a:pPr>
                      <a:r>
                        <a:rPr lang="en-US" sz="2200" b="1" i="0" dirty="0">
                          <a:solidFill>
                            <a:srgbClr val="002060"/>
                          </a:solidFill>
                          <a:effectLst/>
                          <a:latin typeface="+mn-lt"/>
                          <a:ea typeface="Calibri" panose="020F0502020204030204" pitchFamily="34" charset="0"/>
                          <a:cs typeface="Times New Roman" panose="02020603050405020304" pitchFamily="18" charset="0"/>
                        </a:rPr>
                        <a:t>Baseline</a:t>
                      </a:r>
                    </a:p>
                  </a:txBody>
                  <a:tcPr marL="51435" marR="51435" marT="0" marB="0" anchor="ctr"/>
                </a:tc>
                <a:tc>
                  <a:txBody>
                    <a:bodyPr/>
                    <a:lstStyle/>
                    <a:p>
                      <a:pPr marL="0" marR="0" algn="ctr">
                        <a:lnSpc>
                          <a:spcPct val="107000"/>
                        </a:lnSpc>
                        <a:spcBef>
                          <a:spcPts val="0"/>
                        </a:spcBef>
                        <a:spcAft>
                          <a:spcPts val="0"/>
                        </a:spcAft>
                      </a:pPr>
                      <a:r>
                        <a:rPr lang="en-US" sz="2200" b="1" i="0">
                          <a:solidFill>
                            <a:srgbClr val="002060"/>
                          </a:solidFill>
                          <a:effectLst/>
                          <a:latin typeface="+mn-lt"/>
                        </a:rPr>
                        <a:t>2015-16 (Grade 8)</a:t>
                      </a:r>
                      <a:endParaRPr lang="en-US" sz="2200" b="1" i="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729747437"/>
                  </a:ext>
                </a:extLst>
              </a:tr>
              <a:tr h="796855">
                <a:tc>
                  <a:txBody>
                    <a:bodyPr/>
                    <a:lstStyle/>
                    <a:p>
                      <a:pPr marL="0" marR="0">
                        <a:lnSpc>
                          <a:spcPct val="107000"/>
                        </a:lnSpc>
                        <a:spcBef>
                          <a:spcPts val="0"/>
                        </a:spcBef>
                        <a:spcAft>
                          <a:spcPts val="0"/>
                        </a:spcAft>
                      </a:pPr>
                      <a:r>
                        <a:rPr lang="en-US" sz="2200" b="1" i="0" dirty="0">
                          <a:solidFill>
                            <a:srgbClr val="002060"/>
                          </a:solidFill>
                          <a:effectLst/>
                          <a:latin typeface="+mn-lt"/>
                        </a:rPr>
                        <a:t>Clay-</a:t>
                      </a:r>
                      <a:r>
                        <a:rPr lang="en-US" sz="2200" b="1" i="0" dirty="0" err="1">
                          <a:solidFill>
                            <a:srgbClr val="002060"/>
                          </a:solidFill>
                          <a:effectLst/>
                          <a:latin typeface="+mn-lt"/>
                        </a:rPr>
                        <a:t>Chalkville</a:t>
                      </a:r>
                      <a:r>
                        <a:rPr lang="en-US" sz="2200" b="1" i="0" dirty="0">
                          <a:solidFill>
                            <a:srgbClr val="002060"/>
                          </a:solidFill>
                          <a:effectLst/>
                          <a:latin typeface="+mn-lt"/>
                        </a:rPr>
                        <a:t> Middle School</a:t>
                      </a:r>
                      <a:endParaRPr lang="en-US" sz="2200" b="1" i="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2200" b="1" i="0" dirty="0">
                          <a:solidFill>
                            <a:srgbClr val="002060"/>
                          </a:solidFill>
                          <a:effectLst/>
                          <a:latin typeface="+mn-lt"/>
                        </a:rPr>
                        <a:t>21%</a:t>
                      </a:r>
                      <a:endParaRPr lang="en-US" sz="2200" b="1" i="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2200" b="1" i="0">
                          <a:solidFill>
                            <a:srgbClr val="002060"/>
                          </a:solidFill>
                          <a:effectLst/>
                          <a:latin typeface="+mn-lt"/>
                        </a:rPr>
                        <a:t>39%</a:t>
                      </a:r>
                      <a:endParaRPr lang="en-US" sz="2200" b="1" i="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705718253"/>
                  </a:ext>
                </a:extLst>
              </a:tr>
              <a:tr h="641527">
                <a:tc>
                  <a:txBody>
                    <a:bodyPr/>
                    <a:lstStyle/>
                    <a:p>
                      <a:pPr marL="0" marR="0">
                        <a:lnSpc>
                          <a:spcPct val="107000"/>
                        </a:lnSpc>
                        <a:spcBef>
                          <a:spcPts val="0"/>
                        </a:spcBef>
                        <a:spcAft>
                          <a:spcPts val="0"/>
                        </a:spcAft>
                      </a:pPr>
                      <a:r>
                        <a:rPr lang="en-US" sz="2200" b="1" i="0" dirty="0">
                          <a:solidFill>
                            <a:srgbClr val="002060"/>
                          </a:solidFill>
                          <a:effectLst/>
                          <a:latin typeface="+mn-lt"/>
                        </a:rPr>
                        <a:t>Corner Middle School</a:t>
                      </a:r>
                      <a:endParaRPr lang="en-US" sz="2200" b="1" i="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2200" b="1" i="0">
                          <a:solidFill>
                            <a:srgbClr val="002060"/>
                          </a:solidFill>
                          <a:effectLst/>
                          <a:latin typeface="+mn-lt"/>
                        </a:rPr>
                        <a:t>44%</a:t>
                      </a:r>
                      <a:endParaRPr lang="en-US" sz="2200" b="1" i="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2200" b="1" i="0" dirty="0">
                          <a:solidFill>
                            <a:srgbClr val="002060"/>
                          </a:solidFill>
                          <a:effectLst/>
                          <a:latin typeface="+mn-lt"/>
                        </a:rPr>
                        <a:t>64%</a:t>
                      </a:r>
                      <a:endParaRPr lang="en-US" sz="2200" b="1" i="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855690124"/>
                  </a:ext>
                </a:extLst>
              </a:tr>
            </a:tbl>
          </a:graphicData>
        </a:graphic>
      </p:graphicFrame>
      <p:sp>
        <p:nvSpPr>
          <p:cNvPr id="6" name="Footer Placeholder 3"/>
          <p:cNvSpPr>
            <a:spLocks noGrp="1"/>
          </p:cNvSpPr>
          <p:nvPr>
            <p:ph type="ftr" sz="quarter" idx="11"/>
          </p:nvPr>
        </p:nvSpPr>
        <p:spPr>
          <a:xfrm>
            <a:off x="5306756" y="6545310"/>
            <a:ext cx="3148590" cy="411480"/>
          </a:xfrm>
        </p:spPr>
        <p:txBody>
          <a:bodyPr/>
          <a:lstStyle/>
          <a:p>
            <a:r>
              <a:rPr lang="en-US" dirty="0"/>
              <a:t>2017 SREB Leadership Forum 04-20-17</a:t>
            </a:r>
          </a:p>
        </p:txBody>
      </p:sp>
      <p:sp>
        <p:nvSpPr>
          <p:cNvPr id="7" name="Slide Number Placeholder 4"/>
          <p:cNvSpPr>
            <a:spLocks noGrp="1"/>
          </p:cNvSpPr>
          <p:nvPr>
            <p:ph type="sldNum" sz="quarter" idx="12"/>
          </p:nvPr>
        </p:nvSpPr>
        <p:spPr>
          <a:xfrm>
            <a:off x="8470934" y="6529630"/>
            <a:ext cx="568311" cy="411480"/>
          </a:xfrm>
        </p:spPr>
        <p:txBody>
          <a:bodyPr/>
          <a:lstStyle/>
          <a:p>
            <a:fld id="{C6BF0614-88EF-E141-A4D8-626B55E019E0}" type="slidenum">
              <a:rPr lang="en-US" smtClean="0"/>
              <a:pPr/>
              <a:t>21</a:t>
            </a:fld>
            <a:endParaRPr lang="en-US" dirty="0"/>
          </a:p>
        </p:txBody>
      </p:sp>
    </p:spTree>
    <p:extLst>
      <p:ext uri="{BB962C8B-B14F-4D97-AF65-F5344CB8AC3E}">
        <p14:creationId xmlns:p14="http://schemas.microsoft.com/office/powerpoint/2010/main" val="98068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8097" y="165195"/>
            <a:ext cx="7701317" cy="701407"/>
          </a:xfrm>
        </p:spPr>
        <p:txBody>
          <a:bodyPr>
            <a:normAutofit/>
          </a:bodyPr>
          <a:lstStyle/>
          <a:p>
            <a:pPr algn="ctr"/>
            <a:r>
              <a:rPr lang="en-US" sz="2800" b="1" dirty="0">
                <a:latin typeface="+mj-lt"/>
              </a:rPr>
              <a:t>Rankin County, MS</a:t>
            </a:r>
          </a:p>
        </p:txBody>
      </p:sp>
      <p:sp>
        <p:nvSpPr>
          <p:cNvPr id="5" name="Content Placeholder 4"/>
          <p:cNvSpPr>
            <a:spLocks noGrp="1"/>
          </p:cNvSpPr>
          <p:nvPr>
            <p:ph idx="1"/>
          </p:nvPr>
        </p:nvSpPr>
        <p:spPr>
          <a:xfrm>
            <a:off x="330698" y="866602"/>
            <a:ext cx="8813301" cy="2109226"/>
          </a:xfrm>
        </p:spPr>
        <p:txBody>
          <a:bodyPr>
            <a:normAutofit lnSpcReduction="10000"/>
          </a:bodyPr>
          <a:lstStyle/>
          <a:p>
            <a:pPr>
              <a:buClr>
                <a:srgbClr val="C00000"/>
              </a:buClr>
            </a:pPr>
            <a:r>
              <a:rPr lang="en-US" sz="2200" dirty="0">
                <a:latin typeface="+mn-lt"/>
              </a:rPr>
              <a:t>The following graph illustrates the scale score gains made across all high schools in Rankin County.</a:t>
            </a:r>
          </a:p>
          <a:p>
            <a:pPr>
              <a:buClr>
                <a:srgbClr val="C00000"/>
              </a:buClr>
            </a:pPr>
            <a:r>
              <a:rPr lang="en-US" sz="2200" dirty="0">
                <a:latin typeface="+mn-lt"/>
              </a:rPr>
              <a:t>Following the 2015-2016 school year, the average ACT Reading scale score for the district increased +</a:t>
            </a:r>
            <a:r>
              <a:rPr lang="en-US" sz="2200" u="sng" dirty="0">
                <a:latin typeface="+mn-lt"/>
              </a:rPr>
              <a:t>1.6 points across all eight high schools over the score in 2014-2015. </a:t>
            </a:r>
            <a:r>
              <a:rPr lang="en-US" sz="2200" dirty="0">
                <a:latin typeface="+mn-lt"/>
              </a:rPr>
              <a:t>The average state score did not increase.</a:t>
            </a:r>
            <a:endParaRPr lang="en-US" sz="2200" u="sng" dirty="0">
              <a:latin typeface="+mn-lt"/>
            </a:endParaRPr>
          </a:p>
        </p:txBody>
      </p:sp>
      <p:graphicFrame>
        <p:nvGraphicFramePr>
          <p:cNvPr id="7" name="Chart 6"/>
          <p:cNvGraphicFramePr/>
          <p:nvPr>
            <p:extLst>
              <p:ext uri="{D42A27DB-BD31-4B8C-83A1-F6EECF244321}">
                <p14:modId xmlns:p14="http://schemas.microsoft.com/office/powerpoint/2010/main" val="2077014525"/>
              </p:ext>
            </p:extLst>
          </p:nvPr>
        </p:nvGraphicFramePr>
        <p:xfrm>
          <a:off x="1214374" y="2926798"/>
          <a:ext cx="7295040" cy="3393755"/>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p:cNvSpPr>
            <a:spLocks noGrp="1"/>
          </p:cNvSpPr>
          <p:nvPr>
            <p:ph type="ftr" sz="quarter" idx="11"/>
          </p:nvPr>
        </p:nvSpPr>
        <p:spPr>
          <a:xfrm>
            <a:off x="5306756" y="6545310"/>
            <a:ext cx="3148590" cy="411480"/>
          </a:xfrm>
        </p:spPr>
        <p:txBody>
          <a:bodyPr/>
          <a:lstStyle/>
          <a:p>
            <a:r>
              <a:rPr lang="en-US" dirty="0"/>
              <a:t>2017 SREB Leadership Forum 04-20-17</a:t>
            </a:r>
          </a:p>
        </p:txBody>
      </p:sp>
      <p:sp>
        <p:nvSpPr>
          <p:cNvPr id="8" name="Slide Number Placeholder 4"/>
          <p:cNvSpPr>
            <a:spLocks noGrp="1"/>
          </p:cNvSpPr>
          <p:nvPr>
            <p:ph type="sldNum" sz="quarter" idx="12"/>
          </p:nvPr>
        </p:nvSpPr>
        <p:spPr>
          <a:xfrm>
            <a:off x="8470934" y="6529630"/>
            <a:ext cx="568311" cy="411480"/>
          </a:xfrm>
        </p:spPr>
        <p:txBody>
          <a:bodyPr/>
          <a:lstStyle/>
          <a:p>
            <a:fld id="{C6BF0614-88EF-E141-A4D8-626B55E019E0}" type="slidenum">
              <a:rPr lang="en-US" smtClean="0"/>
              <a:pPr/>
              <a:t>22</a:t>
            </a:fld>
            <a:endParaRPr lang="en-US" dirty="0"/>
          </a:p>
        </p:txBody>
      </p:sp>
    </p:spTree>
    <p:extLst>
      <p:ext uri="{BB962C8B-B14F-4D97-AF65-F5344CB8AC3E}">
        <p14:creationId xmlns:p14="http://schemas.microsoft.com/office/powerpoint/2010/main" val="1391417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00614"/>
            <a:ext cx="7701317" cy="834334"/>
          </a:xfrm>
        </p:spPr>
        <p:txBody>
          <a:bodyPr>
            <a:normAutofit/>
          </a:bodyPr>
          <a:lstStyle/>
          <a:p>
            <a:pPr algn="ctr"/>
            <a:r>
              <a:rPr lang="en-US" sz="2800" b="1" dirty="0">
                <a:latin typeface="+mj-lt"/>
              </a:rPr>
              <a:t>Rutherford County, NC</a:t>
            </a:r>
          </a:p>
        </p:txBody>
      </p:sp>
      <p:sp>
        <p:nvSpPr>
          <p:cNvPr id="5" name="Content Placeholder 4"/>
          <p:cNvSpPr>
            <a:spLocks noGrp="1"/>
          </p:cNvSpPr>
          <p:nvPr>
            <p:ph idx="1"/>
          </p:nvPr>
        </p:nvSpPr>
        <p:spPr>
          <a:xfrm>
            <a:off x="269054" y="832207"/>
            <a:ext cx="8874945" cy="2280863"/>
          </a:xfrm>
        </p:spPr>
        <p:txBody>
          <a:bodyPr>
            <a:normAutofit fontScale="92500" lnSpcReduction="10000"/>
          </a:bodyPr>
          <a:lstStyle/>
          <a:p>
            <a:pPr>
              <a:buClr>
                <a:srgbClr val="C00000"/>
              </a:buClr>
            </a:pPr>
            <a:r>
              <a:rPr lang="en-US" sz="2000" dirty="0">
                <a:latin typeface="+mn-lt"/>
              </a:rPr>
              <a:t>Rutherford County provided student growth data as measured by the Educational Value Added Assessment System (EVAAS). The table shows the percentage of teachers whose students were exposed to LDC strategies, on average, did not meet, met and exceeded growth expectations for the past three academic years. </a:t>
            </a:r>
          </a:p>
          <a:p>
            <a:pPr>
              <a:buClr>
                <a:srgbClr val="C00000"/>
              </a:buClr>
            </a:pPr>
            <a:r>
              <a:rPr lang="en-US" sz="2000" dirty="0">
                <a:latin typeface="+mn-lt"/>
              </a:rPr>
              <a:t>Following implementation of the LDC, the percentage of students meeting expectations each year increased, and the percentage not meeting growth expectations declined each year.</a:t>
            </a:r>
          </a:p>
          <a:p>
            <a:endParaRPr lang="en-US" sz="1800" dirty="0">
              <a:latin typeface="+mn-lt"/>
            </a:endParaRPr>
          </a:p>
          <a:p>
            <a:endParaRPr lang="en-US" sz="1800"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960718424"/>
              </p:ext>
            </p:extLst>
          </p:nvPr>
        </p:nvGraphicFramePr>
        <p:xfrm>
          <a:off x="1083219" y="3329305"/>
          <a:ext cx="7246748" cy="2811831"/>
        </p:xfrm>
        <a:graphic>
          <a:graphicData uri="http://schemas.openxmlformats.org/drawingml/2006/table">
            <a:tbl>
              <a:tblPr firstRow="1" bandRow="1">
                <a:tableStyleId>{5C22544A-7EE6-4342-B048-85BDC9FD1C3A}</a:tableStyleId>
              </a:tblPr>
              <a:tblGrid>
                <a:gridCol w="1811687">
                  <a:extLst>
                    <a:ext uri="{9D8B030D-6E8A-4147-A177-3AD203B41FA5}">
                      <a16:colId xmlns:a16="http://schemas.microsoft.com/office/drawing/2014/main" val="1359113119"/>
                    </a:ext>
                  </a:extLst>
                </a:gridCol>
                <a:gridCol w="1811687">
                  <a:extLst>
                    <a:ext uri="{9D8B030D-6E8A-4147-A177-3AD203B41FA5}">
                      <a16:colId xmlns:a16="http://schemas.microsoft.com/office/drawing/2014/main" val="3435576358"/>
                    </a:ext>
                  </a:extLst>
                </a:gridCol>
                <a:gridCol w="1811687">
                  <a:extLst>
                    <a:ext uri="{9D8B030D-6E8A-4147-A177-3AD203B41FA5}">
                      <a16:colId xmlns:a16="http://schemas.microsoft.com/office/drawing/2014/main" val="1951021438"/>
                    </a:ext>
                  </a:extLst>
                </a:gridCol>
                <a:gridCol w="1811687">
                  <a:extLst>
                    <a:ext uri="{9D8B030D-6E8A-4147-A177-3AD203B41FA5}">
                      <a16:colId xmlns:a16="http://schemas.microsoft.com/office/drawing/2014/main" val="2397385490"/>
                    </a:ext>
                  </a:extLst>
                </a:gridCol>
              </a:tblGrid>
              <a:tr h="487691">
                <a:tc>
                  <a:txBody>
                    <a:bodyPr/>
                    <a:lstStyle/>
                    <a:p>
                      <a:endParaRPr lang="en-US" sz="1800" b="1" i="0" dirty="0">
                        <a:solidFill>
                          <a:srgbClr val="002060"/>
                        </a:solidFill>
                        <a:latin typeface="+mn-lt"/>
                      </a:endParaRPr>
                    </a:p>
                  </a:txBody>
                  <a:tcPr marL="68580" marR="68580" marT="34290" marB="34290" anchor="ctr"/>
                </a:tc>
                <a:tc>
                  <a:txBody>
                    <a:bodyPr/>
                    <a:lstStyle/>
                    <a:p>
                      <a:pPr algn="ctr"/>
                      <a:r>
                        <a:rPr lang="en-US" sz="1800" b="1" i="0" dirty="0">
                          <a:solidFill>
                            <a:srgbClr val="002060"/>
                          </a:solidFill>
                          <a:latin typeface="+mn-lt"/>
                        </a:rPr>
                        <a:t>2013-14</a:t>
                      </a:r>
                    </a:p>
                  </a:txBody>
                  <a:tcPr marL="68580" marR="68580" marT="34290" marB="34290" anchor="ctr"/>
                </a:tc>
                <a:tc>
                  <a:txBody>
                    <a:bodyPr/>
                    <a:lstStyle/>
                    <a:p>
                      <a:pPr algn="ctr"/>
                      <a:r>
                        <a:rPr lang="en-US" sz="1800" b="1" i="0" dirty="0">
                          <a:solidFill>
                            <a:srgbClr val="002060"/>
                          </a:solidFill>
                          <a:latin typeface="+mn-lt"/>
                        </a:rPr>
                        <a:t>2014-15</a:t>
                      </a:r>
                    </a:p>
                  </a:txBody>
                  <a:tcPr marL="68580" marR="68580" marT="34290" marB="34290" anchor="ctr"/>
                </a:tc>
                <a:tc>
                  <a:txBody>
                    <a:bodyPr/>
                    <a:lstStyle/>
                    <a:p>
                      <a:pPr algn="ctr"/>
                      <a:r>
                        <a:rPr lang="en-US" sz="1800" b="1" i="0" dirty="0">
                          <a:solidFill>
                            <a:srgbClr val="002060"/>
                          </a:solidFill>
                          <a:latin typeface="+mn-lt"/>
                        </a:rPr>
                        <a:t>2015-16</a:t>
                      </a:r>
                    </a:p>
                  </a:txBody>
                  <a:tcPr marL="68580" marR="68580" marT="34290" marB="34290" anchor="ctr"/>
                </a:tc>
                <a:extLst>
                  <a:ext uri="{0D108BD9-81ED-4DB2-BD59-A6C34878D82A}">
                    <a16:rowId xmlns:a16="http://schemas.microsoft.com/office/drawing/2014/main" val="822207700"/>
                  </a:ext>
                </a:extLst>
              </a:tr>
              <a:tr h="853460">
                <a:tc>
                  <a:txBody>
                    <a:bodyPr/>
                    <a:lstStyle/>
                    <a:p>
                      <a:r>
                        <a:rPr lang="en-US" sz="1800" b="1" i="0" dirty="0">
                          <a:solidFill>
                            <a:srgbClr val="002060"/>
                          </a:solidFill>
                          <a:latin typeface="+mn-lt"/>
                        </a:rPr>
                        <a:t>Did Not Meet Expectations</a:t>
                      </a:r>
                    </a:p>
                  </a:txBody>
                  <a:tcPr marL="68580" marR="68580" marT="34290" marB="34290" anchor="ctr"/>
                </a:tc>
                <a:tc>
                  <a:txBody>
                    <a:bodyPr/>
                    <a:lstStyle/>
                    <a:p>
                      <a:pPr algn="ctr"/>
                      <a:r>
                        <a:rPr lang="en-US" sz="1800" b="1" i="0" dirty="0">
                          <a:solidFill>
                            <a:srgbClr val="002060"/>
                          </a:solidFill>
                          <a:latin typeface="+mn-lt"/>
                        </a:rPr>
                        <a:t>20%</a:t>
                      </a:r>
                    </a:p>
                  </a:txBody>
                  <a:tcPr marL="68580" marR="68580" marT="34290" marB="34290" anchor="ctr"/>
                </a:tc>
                <a:tc>
                  <a:txBody>
                    <a:bodyPr/>
                    <a:lstStyle/>
                    <a:p>
                      <a:pPr algn="ctr"/>
                      <a:r>
                        <a:rPr lang="en-US" sz="1800" b="1" i="0" dirty="0">
                          <a:solidFill>
                            <a:srgbClr val="002060"/>
                          </a:solidFill>
                          <a:latin typeface="+mn-lt"/>
                        </a:rPr>
                        <a:t>17%</a:t>
                      </a:r>
                    </a:p>
                  </a:txBody>
                  <a:tcPr marL="68580" marR="68580" marT="34290" marB="34290" anchor="ctr"/>
                </a:tc>
                <a:tc>
                  <a:txBody>
                    <a:bodyPr/>
                    <a:lstStyle/>
                    <a:p>
                      <a:pPr algn="ctr"/>
                      <a:r>
                        <a:rPr lang="en-US" sz="1800" b="1" i="0" dirty="0">
                          <a:solidFill>
                            <a:srgbClr val="002060"/>
                          </a:solidFill>
                          <a:latin typeface="+mn-lt"/>
                        </a:rPr>
                        <a:t>5%</a:t>
                      </a:r>
                    </a:p>
                  </a:txBody>
                  <a:tcPr marL="68580" marR="68580" marT="34290" marB="34290" anchor="ctr"/>
                </a:tc>
                <a:extLst>
                  <a:ext uri="{0D108BD9-81ED-4DB2-BD59-A6C34878D82A}">
                    <a16:rowId xmlns:a16="http://schemas.microsoft.com/office/drawing/2014/main" val="3156900413"/>
                  </a:ext>
                </a:extLst>
              </a:tr>
              <a:tr h="487691">
                <a:tc>
                  <a:txBody>
                    <a:bodyPr/>
                    <a:lstStyle/>
                    <a:p>
                      <a:r>
                        <a:rPr lang="en-US" sz="1800" b="1" i="0" dirty="0">
                          <a:solidFill>
                            <a:srgbClr val="002060"/>
                          </a:solidFill>
                          <a:latin typeface="+mn-lt"/>
                        </a:rPr>
                        <a:t>Met Expectations</a:t>
                      </a:r>
                    </a:p>
                  </a:txBody>
                  <a:tcPr marL="68580" marR="68580" marT="34290" marB="34290" anchor="ctr"/>
                </a:tc>
                <a:tc>
                  <a:txBody>
                    <a:bodyPr/>
                    <a:lstStyle/>
                    <a:p>
                      <a:pPr algn="ctr"/>
                      <a:r>
                        <a:rPr lang="en-US" sz="1800" b="1" i="0" dirty="0">
                          <a:solidFill>
                            <a:srgbClr val="002060"/>
                          </a:solidFill>
                          <a:latin typeface="+mn-lt"/>
                        </a:rPr>
                        <a:t>47%</a:t>
                      </a:r>
                    </a:p>
                  </a:txBody>
                  <a:tcPr marL="68580" marR="68580" marT="34290" marB="34290" anchor="ctr"/>
                </a:tc>
                <a:tc>
                  <a:txBody>
                    <a:bodyPr/>
                    <a:lstStyle/>
                    <a:p>
                      <a:pPr algn="ctr"/>
                      <a:r>
                        <a:rPr lang="en-US" sz="1800" b="1" i="0" dirty="0">
                          <a:solidFill>
                            <a:srgbClr val="002060"/>
                          </a:solidFill>
                          <a:latin typeface="+mn-lt"/>
                        </a:rPr>
                        <a:t>57%</a:t>
                      </a:r>
                    </a:p>
                  </a:txBody>
                  <a:tcPr marL="68580" marR="68580" marT="34290" marB="34290" anchor="ctr"/>
                </a:tc>
                <a:tc>
                  <a:txBody>
                    <a:bodyPr/>
                    <a:lstStyle/>
                    <a:p>
                      <a:pPr algn="ctr"/>
                      <a:r>
                        <a:rPr lang="en-US" sz="1800" b="1" i="0" dirty="0">
                          <a:solidFill>
                            <a:srgbClr val="002060"/>
                          </a:solidFill>
                          <a:latin typeface="+mn-lt"/>
                        </a:rPr>
                        <a:t>67%</a:t>
                      </a:r>
                    </a:p>
                  </a:txBody>
                  <a:tcPr marL="68580" marR="68580" marT="34290" marB="34290" anchor="ctr"/>
                </a:tc>
                <a:extLst>
                  <a:ext uri="{0D108BD9-81ED-4DB2-BD59-A6C34878D82A}">
                    <a16:rowId xmlns:a16="http://schemas.microsoft.com/office/drawing/2014/main" val="2678921285"/>
                  </a:ext>
                </a:extLst>
              </a:tr>
              <a:tr h="853460">
                <a:tc>
                  <a:txBody>
                    <a:bodyPr/>
                    <a:lstStyle/>
                    <a:p>
                      <a:r>
                        <a:rPr lang="en-US" sz="1800" b="1" i="0" dirty="0">
                          <a:solidFill>
                            <a:srgbClr val="002060"/>
                          </a:solidFill>
                          <a:latin typeface="+mn-lt"/>
                        </a:rPr>
                        <a:t>Exceeded Expectations</a:t>
                      </a:r>
                    </a:p>
                  </a:txBody>
                  <a:tcPr marL="68580" marR="68580" marT="34290" marB="34290" anchor="ctr"/>
                </a:tc>
                <a:tc>
                  <a:txBody>
                    <a:bodyPr/>
                    <a:lstStyle/>
                    <a:p>
                      <a:pPr algn="ctr"/>
                      <a:r>
                        <a:rPr lang="en-US" sz="1800" b="1" i="0" dirty="0">
                          <a:solidFill>
                            <a:srgbClr val="002060"/>
                          </a:solidFill>
                          <a:latin typeface="+mn-lt"/>
                        </a:rPr>
                        <a:t>33%</a:t>
                      </a:r>
                    </a:p>
                  </a:txBody>
                  <a:tcPr marL="68580" marR="68580" marT="34290" marB="34290" anchor="ctr"/>
                </a:tc>
                <a:tc>
                  <a:txBody>
                    <a:bodyPr/>
                    <a:lstStyle/>
                    <a:p>
                      <a:pPr algn="ctr"/>
                      <a:r>
                        <a:rPr lang="en-US" sz="1800" b="1" i="0" dirty="0">
                          <a:solidFill>
                            <a:srgbClr val="002060"/>
                          </a:solidFill>
                          <a:latin typeface="+mn-lt"/>
                        </a:rPr>
                        <a:t>26%</a:t>
                      </a:r>
                    </a:p>
                  </a:txBody>
                  <a:tcPr marL="68580" marR="68580" marT="34290" marB="34290" anchor="ctr"/>
                </a:tc>
                <a:tc>
                  <a:txBody>
                    <a:bodyPr/>
                    <a:lstStyle/>
                    <a:p>
                      <a:pPr algn="ctr"/>
                      <a:r>
                        <a:rPr lang="en-US" sz="1800" b="1" i="0" dirty="0">
                          <a:solidFill>
                            <a:srgbClr val="002060"/>
                          </a:solidFill>
                          <a:latin typeface="+mn-lt"/>
                        </a:rPr>
                        <a:t>29%</a:t>
                      </a:r>
                    </a:p>
                  </a:txBody>
                  <a:tcPr marL="68580" marR="68580" marT="34290" marB="34290" anchor="ctr"/>
                </a:tc>
                <a:extLst>
                  <a:ext uri="{0D108BD9-81ED-4DB2-BD59-A6C34878D82A}">
                    <a16:rowId xmlns:a16="http://schemas.microsoft.com/office/drawing/2014/main" val="403866226"/>
                  </a:ext>
                </a:extLst>
              </a:tr>
            </a:tbl>
          </a:graphicData>
        </a:graphic>
      </p:graphicFrame>
      <p:sp>
        <p:nvSpPr>
          <p:cNvPr id="6" name="Footer Placeholder 3"/>
          <p:cNvSpPr>
            <a:spLocks noGrp="1"/>
          </p:cNvSpPr>
          <p:nvPr>
            <p:ph type="ftr" sz="quarter" idx="11"/>
          </p:nvPr>
        </p:nvSpPr>
        <p:spPr>
          <a:xfrm>
            <a:off x="5306756" y="6545310"/>
            <a:ext cx="3148590" cy="411480"/>
          </a:xfrm>
        </p:spPr>
        <p:txBody>
          <a:bodyPr/>
          <a:lstStyle/>
          <a:p>
            <a:r>
              <a:rPr lang="en-US" dirty="0"/>
              <a:t>2017 SREB Leadership Forum 04-20-17</a:t>
            </a:r>
          </a:p>
        </p:txBody>
      </p:sp>
      <p:sp>
        <p:nvSpPr>
          <p:cNvPr id="7" name="Slide Number Placeholder 4"/>
          <p:cNvSpPr>
            <a:spLocks noGrp="1"/>
          </p:cNvSpPr>
          <p:nvPr>
            <p:ph type="sldNum" sz="quarter" idx="12"/>
          </p:nvPr>
        </p:nvSpPr>
        <p:spPr>
          <a:xfrm>
            <a:off x="8470934" y="6529630"/>
            <a:ext cx="568311" cy="411480"/>
          </a:xfrm>
        </p:spPr>
        <p:txBody>
          <a:bodyPr/>
          <a:lstStyle/>
          <a:p>
            <a:fld id="{C6BF0614-88EF-E141-A4D8-626B55E019E0}" type="slidenum">
              <a:rPr lang="en-US" smtClean="0"/>
              <a:pPr/>
              <a:t>23</a:t>
            </a:fld>
            <a:endParaRPr lang="en-US" dirty="0"/>
          </a:p>
        </p:txBody>
      </p:sp>
    </p:spTree>
    <p:extLst>
      <p:ext uri="{BB962C8B-B14F-4D97-AF65-F5344CB8AC3E}">
        <p14:creationId xmlns:p14="http://schemas.microsoft.com/office/powerpoint/2010/main" val="241181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8097" y="108875"/>
            <a:ext cx="7701317" cy="629488"/>
          </a:xfrm>
        </p:spPr>
        <p:txBody>
          <a:bodyPr>
            <a:normAutofit/>
          </a:bodyPr>
          <a:lstStyle/>
          <a:p>
            <a:pPr algn="ctr"/>
            <a:r>
              <a:rPr lang="en-US" sz="2800" b="1" dirty="0">
                <a:latin typeface="+mj-lt"/>
              </a:rPr>
              <a:t>Wetzel County, WV</a:t>
            </a:r>
          </a:p>
        </p:txBody>
      </p:sp>
      <p:sp>
        <p:nvSpPr>
          <p:cNvPr id="5" name="Content Placeholder 4"/>
          <p:cNvSpPr>
            <a:spLocks noGrp="1"/>
          </p:cNvSpPr>
          <p:nvPr>
            <p:ph idx="1"/>
          </p:nvPr>
        </p:nvSpPr>
        <p:spPr>
          <a:xfrm>
            <a:off x="279328" y="786274"/>
            <a:ext cx="8864672" cy="2323443"/>
          </a:xfrm>
        </p:spPr>
        <p:txBody>
          <a:bodyPr>
            <a:normAutofit/>
          </a:bodyPr>
          <a:lstStyle/>
          <a:p>
            <a:pPr>
              <a:buClr>
                <a:srgbClr val="C00000"/>
              </a:buClr>
            </a:pPr>
            <a:r>
              <a:rPr lang="en-US" sz="2000" dirty="0">
                <a:latin typeface="+mn-lt"/>
              </a:rPr>
              <a:t>Achievement data collected from Wetzel County reflected student performance on the state-developed West Virginia General Summative Assessment for ELA. The graph illustrates gains in percentages of students performing at the Proficient level following implementation of the LDC strategies. </a:t>
            </a:r>
          </a:p>
          <a:p>
            <a:pPr>
              <a:buClr>
                <a:srgbClr val="C00000"/>
              </a:buClr>
            </a:pPr>
            <a:r>
              <a:rPr lang="en-US" sz="2000" dirty="0">
                <a:latin typeface="+mn-lt"/>
              </a:rPr>
              <a:t>After implementing LDC during the 2015-2016 school year, districtwide ELA proficiency increased across all student cohorts.</a:t>
            </a:r>
          </a:p>
          <a:p>
            <a:pPr marL="0" indent="0">
              <a:buNone/>
            </a:pPr>
            <a:endParaRPr lang="en-US" sz="2000" dirty="0">
              <a:latin typeface="+mn-lt"/>
            </a:endParaRPr>
          </a:p>
        </p:txBody>
      </p:sp>
      <p:sp>
        <p:nvSpPr>
          <p:cNvPr id="7" name="Footer Placeholder 3"/>
          <p:cNvSpPr>
            <a:spLocks noGrp="1"/>
          </p:cNvSpPr>
          <p:nvPr>
            <p:ph type="ftr" sz="quarter" idx="11"/>
          </p:nvPr>
        </p:nvSpPr>
        <p:spPr>
          <a:xfrm>
            <a:off x="5306756" y="6545310"/>
            <a:ext cx="3148590" cy="411480"/>
          </a:xfrm>
        </p:spPr>
        <p:txBody>
          <a:bodyPr/>
          <a:lstStyle/>
          <a:p>
            <a:r>
              <a:rPr lang="en-US" dirty="0"/>
              <a:t>2017 SREB Leadership Forum 04-20-17</a:t>
            </a:r>
          </a:p>
        </p:txBody>
      </p:sp>
      <p:sp>
        <p:nvSpPr>
          <p:cNvPr id="8" name="Slide Number Placeholder 4"/>
          <p:cNvSpPr>
            <a:spLocks noGrp="1"/>
          </p:cNvSpPr>
          <p:nvPr>
            <p:ph type="sldNum" sz="quarter" idx="12"/>
          </p:nvPr>
        </p:nvSpPr>
        <p:spPr>
          <a:xfrm>
            <a:off x="8470934" y="6529630"/>
            <a:ext cx="568311" cy="411480"/>
          </a:xfrm>
        </p:spPr>
        <p:txBody>
          <a:bodyPr/>
          <a:lstStyle/>
          <a:p>
            <a:fld id="{C6BF0614-88EF-E141-A4D8-626B55E019E0}" type="slidenum">
              <a:rPr lang="en-US" smtClean="0"/>
              <a:pPr/>
              <a:t>24</a:t>
            </a:fld>
            <a:endParaRPr lang="en-US" dirty="0"/>
          </a:p>
        </p:txBody>
      </p:sp>
      <p:pic>
        <p:nvPicPr>
          <p:cNvPr id="9" name="Picture 8"/>
          <p:cNvPicPr>
            <a:picLocks noChangeAspect="1"/>
          </p:cNvPicPr>
          <p:nvPr/>
        </p:nvPicPr>
        <p:blipFill>
          <a:blip r:embed="rId3"/>
          <a:stretch>
            <a:fillRect/>
          </a:stretch>
        </p:blipFill>
        <p:spPr>
          <a:xfrm>
            <a:off x="1521877" y="3205539"/>
            <a:ext cx="6655674" cy="3339771"/>
          </a:xfrm>
          <a:prstGeom prst="rect">
            <a:avLst/>
          </a:prstGeom>
          <a:ln w="28575">
            <a:solidFill>
              <a:schemeClr val="accent1">
                <a:lumMod val="75000"/>
              </a:schemeClr>
            </a:solidFill>
          </a:ln>
        </p:spPr>
      </p:pic>
    </p:spTree>
    <p:extLst>
      <p:ext uri="{BB962C8B-B14F-4D97-AF65-F5344CB8AC3E}">
        <p14:creationId xmlns:p14="http://schemas.microsoft.com/office/powerpoint/2010/main" val="691132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256854" y="1736333"/>
            <a:ext cx="8887146" cy="3401275"/>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 y="457200"/>
            <a:ext cx="7696200" cy="838200"/>
          </a:xfrm>
        </p:spPr>
        <p:txBody>
          <a:bodyPr/>
          <a:lstStyle/>
          <a:p>
            <a:pPr algn="ctr"/>
            <a:r>
              <a:rPr lang="en-US" dirty="0"/>
              <a:t>Math Goal</a:t>
            </a:r>
          </a:p>
        </p:txBody>
      </p:sp>
      <p:sp>
        <p:nvSpPr>
          <p:cNvPr id="3" name="Content Placeholder 2"/>
          <p:cNvSpPr>
            <a:spLocks noGrp="1"/>
          </p:cNvSpPr>
          <p:nvPr>
            <p:ph idx="1"/>
          </p:nvPr>
        </p:nvSpPr>
        <p:spPr>
          <a:xfrm>
            <a:off x="941447" y="2151581"/>
            <a:ext cx="7720557" cy="2647950"/>
          </a:xfrm>
        </p:spPr>
        <p:txBody>
          <a:bodyPr/>
          <a:lstStyle/>
          <a:p>
            <a:pPr>
              <a:buClr>
                <a:srgbClr val="C00000"/>
              </a:buClr>
            </a:pPr>
            <a:r>
              <a:rPr lang="en-US" b="0" dirty="0"/>
              <a:t>Advance students’ mathematical fluency and their abilities to understand, reason and apply math concepts to solving multistep problems — abstract and applied.</a:t>
            </a:r>
          </a:p>
        </p:txBody>
      </p:sp>
      <p:sp>
        <p:nvSpPr>
          <p:cNvPr id="6" name="Footer Placeholder 5"/>
          <p:cNvSpPr>
            <a:spLocks noGrp="1"/>
          </p:cNvSpPr>
          <p:nvPr>
            <p:ph type="ftr" sz="quarter" idx="11"/>
          </p:nvPr>
        </p:nvSpPr>
        <p:spPr/>
        <p:txBody>
          <a:bodyPr/>
          <a:lstStyle/>
          <a:p>
            <a:r>
              <a:rPr lang="en-US"/>
              <a:t>2017 SREB Leadership Forum 04-20-17</a:t>
            </a:r>
            <a:endParaRPr lang="en-US" dirty="0"/>
          </a:p>
        </p:txBody>
      </p:sp>
      <p:sp>
        <p:nvSpPr>
          <p:cNvPr id="7" name="Slide Number Placeholder 6"/>
          <p:cNvSpPr>
            <a:spLocks noGrp="1"/>
          </p:cNvSpPr>
          <p:nvPr>
            <p:ph type="sldNum" sz="quarter" idx="12"/>
          </p:nvPr>
        </p:nvSpPr>
        <p:spPr/>
        <p:txBody>
          <a:bodyPr/>
          <a:lstStyle/>
          <a:p>
            <a:fld id="{C6BF0614-88EF-E141-A4D8-626B55E019E0}" type="slidenum">
              <a:rPr lang="en-US" smtClean="0"/>
              <a:pPr/>
              <a:t>25</a:t>
            </a:fld>
            <a:endParaRPr lang="en-US" dirty="0"/>
          </a:p>
        </p:txBody>
      </p:sp>
    </p:spTree>
    <p:extLst>
      <p:ext uri="{BB962C8B-B14F-4D97-AF65-F5344CB8AC3E}">
        <p14:creationId xmlns:p14="http://schemas.microsoft.com/office/powerpoint/2010/main" val="148362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96200" cy="838200"/>
          </a:xfrm>
        </p:spPr>
        <p:txBody>
          <a:bodyPr>
            <a:normAutofit/>
          </a:bodyPr>
          <a:lstStyle/>
          <a:p>
            <a:pPr algn="ctr"/>
            <a:r>
              <a:rPr lang="en-US" sz="3200" b="1" dirty="0"/>
              <a:t>Emphasis on Math Practices</a:t>
            </a:r>
          </a:p>
        </p:txBody>
      </p:sp>
      <p:sp>
        <p:nvSpPr>
          <p:cNvPr id="3" name="Content Placeholder 2"/>
          <p:cNvSpPr>
            <a:spLocks noGrp="1"/>
          </p:cNvSpPr>
          <p:nvPr>
            <p:ph idx="1"/>
          </p:nvPr>
        </p:nvSpPr>
        <p:spPr>
          <a:xfrm>
            <a:off x="791849" y="1447800"/>
            <a:ext cx="7772400" cy="4572000"/>
          </a:xfr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a:spcBef>
                <a:spcPts val="1200"/>
              </a:spcBef>
              <a:spcAft>
                <a:spcPts val="600"/>
              </a:spcAft>
              <a:buClr>
                <a:srgbClr val="C00000"/>
              </a:buClr>
            </a:pPr>
            <a:r>
              <a:rPr lang="en-US" sz="2400" b="0" dirty="0">
                <a:solidFill>
                  <a:srgbClr val="002060"/>
                </a:solidFill>
              </a:rPr>
              <a:t>Give math assignments that require students to struggle with a problem.</a:t>
            </a:r>
          </a:p>
          <a:p>
            <a:pPr>
              <a:spcBef>
                <a:spcPts val="1200"/>
              </a:spcBef>
              <a:spcAft>
                <a:spcPts val="600"/>
              </a:spcAft>
              <a:buClr>
                <a:srgbClr val="C00000"/>
              </a:buClr>
            </a:pPr>
            <a:r>
              <a:rPr lang="en-US" sz="2400" b="0" dirty="0">
                <a:solidFill>
                  <a:srgbClr val="002060"/>
                </a:solidFill>
              </a:rPr>
              <a:t>Facilitate students’ conversations using mathematical vocabulary.</a:t>
            </a:r>
          </a:p>
          <a:p>
            <a:pPr>
              <a:spcBef>
                <a:spcPts val="1200"/>
              </a:spcBef>
              <a:spcAft>
                <a:spcPts val="600"/>
              </a:spcAft>
              <a:buClr>
                <a:srgbClr val="C00000"/>
              </a:buClr>
            </a:pPr>
            <a:r>
              <a:rPr lang="en-US" sz="2400" b="0" dirty="0">
                <a:solidFill>
                  <a:srgbClr val="002060"/>
                </a:solidFill>
              </a:rPr>
              <a:t>Ask students to justify and illustrate mathematics understandings.</a:t>
            </a:r>
          </a:p>
          <a:p>
            <a:pPr>
              <a:spcBef>
                <a:spcPts val="1200"/>
              </a:spcBef>
              <a:spcAft>
                <a:spcPts val="600"/>
              </a:spcAft>
              <a:buClr>
                <a:srgbClr val="C00000"/>
              </a:buClr>
            </a:pPr>
            <a:r>
              <a:rPr lang="en-US" sz="2400" b="0" dirty="0">
                <a:solidFill>
                  <a:srgbClr val="002060"/>
                </a:solidFill>
              </a:rPr>
              <a:t>Engage students in explaining strategies for solving problems.</a:t>
            </a:r>
          </a:p>
          <a:p>
            <a:pPr>
              <a:spcBef>
                <a:spcPts val="1200"/>
              </a:spcBef>
              <a:spcAft>
                <a:spcPts val="600"/>
              </a:spcAft>
              <a:buClr>
                <a:srgbClr val="C00000"/>
              </a:buClr>
            </a:pPr>
            <a:r>
              <a:rPr lang="en-US" sz="2400" b="0" dirty="0">
                <a:solidFill>
                  <a:srgbClr val="002060"/>
                </a:solidFill>
              </a:rPr>
              <a:t>Connect math to real-world applications.</a:t>
            </a:r>
          </a:p>
          <a:p>
            <a:pPr>
              <a:spcBef>
                <a:spcPts val="1200"/>
              </a:spcBef>
              <a:spcAft>
                <a:spcPts val="600"/>
              </a:spcAft>
              <a:buClr>
                <a:srgbClr val="C00000"/>
              </a:buClr>
            </a:pPr>
            <a:r>
              <a:rPr lang="en-US" sz="2400" dirty="0" err="1">
                <a:solidFill>
                  <a:srgbClr val="002060"/>
                </a:solidFill>
              </a:rPr>
              <a:t>Reteaching</a:t>
            </a:r>
            <a:r>
              <a:rPr lang="en-US" sz="2400" dirty="0">
                <a:solidFill>
                  <a:srgbClr val="002060"/>
                </a:solidFill>
              </a:rPr>
              <a:t> strategies and reassessing to close understanding gaps</a:t>
            </a:r>
            <a:endParaRPr lang="en-US" sz="2400" b="0" dirty="0">
              <a:solidFill>
                <a:srgbClr val="002060"/>
              </a:solidFill>
            </a:endParaRPr>
          </a:p>
        </p:txBody>
      </p:sp>
      <p:sp>
        <p:nvSpPr>
          <p:cNvPr id="6" name="Footer Placeholder 5"/>
          <p:cNvSpPr>
            <a:spLocks noGrp="1"/>
          </p:cNvSpPr>
          <p:nvPr>
            <p:ph type="ftr" sz="quarter" idx="11"/>
          </p:nvPr>
        </p:nvSpPr>
        <p:spPr/>
        <p:txBody>
          <a:bodyPr/>
          <a:lstStyle/>
          <a:p>
            <a:r>
              <a:rPr lang="en-US"/>
              <a:t>2017 SREB Leadership Forum 04-20-17</a:t>
            </a:r>
            <a:endParaRPr lang="en-US" dirty="0"/>
          </a:p>
        </p:txBody>
      </p:sp>
      <p:sp>
        <p:nvSpPr>
          <p:cNvPr id="7" name="Slide Number Placeholder 6"/>
          <p:cNvSpPr>
            <a:spLocks noGrp="1"/>
          </p:cNvSpPr>
          <p:nvPr>
            <p:ph type="sldNum" sz="quarter" idx="12"/>
          </p:nvPr>
        </p:nvSpPr>
        <p:spPr/>
        <p:txBody>
          <a:bodyPr/>
          <a:lstStyle/>
          <a:p>
            <a:fld id="{C6BF0614-88EF-E141-A4D8-626B55E019E0}" type="slidenum">
              <a:rPr lang="en-US" smtClean="0"/>
              <a:pPr/>
              <a:t>26</a:t>
            </a:fld>
            <a:endParaRPr lang="en-US" dirty="0"/>
          </a:p>
        </p:txBody>
      </p:sp>
    </p:spTree>
    <p:extLst>
      <p:ext uri="{BB962C8B-B14F-4D97-AF65-F5344CB8AC3E}">
        <p14:creationId xmlns:p14="http://schemas.microsoft.com/office/powerpoint/2010/main" val="3183333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41" y="353898"/>
            <a:ext cx="7477563" cy="838200"/>
          </a:xfrm>
        </p:spPr>
        <p:txBody>
          <a:bodyPr>
            <a:noAutofit/>
          </a:bodyPr>
          <a:lstStyle/>
          <a:p>
            <a:pPr algn="ctr"/>
            <a:r>
              <a:rPr lang="en-US" sz="2800" b="1" dirty="0"/>
              <a:t>Teachers’ Perceptions of Instructional Shifts in Math Instruction Based on</a:t>
            </a:r>
            <a:br>
              <a:rPr lang="en-US" sz="2800" b="1" dirty="0"/>
            </a:br>
            <a:r>
              <a:rPr lang="en-US" sz="2800" b="1" dirty="0"/>
              <a:t>School Leadership Support</a:t>
            </a:r>
          </a:p>
        </p:txBody>
      </p:sp>
      <p:graphicFrame>
        <p:nvGraphicFramePr>
          <p:cNvPr id="6" name="Table 5"/>
          <p:cNvGraphicFramePr>
            <a:graphicFrameLocks noGrp="1"/>
          </p:cNvGraphicFramePr>
          <p:nvPr>
            <p:extLst>
              <p:ext uri="{D42A27DB-BD31-4B8C-83A1-F6EECF244321}">
                <p14:modId xmlns:p14="http://schemas.microsoft.com/office/powerpoint/2010/main" val="3558035223"/>
              </p:ext>
            </p:extLst>
          </p:nvPr>
        </p:nvGraphicFramePr>
        <p:xfrm>
          <a:off x="457200" y="1709002"/>
          <a:ext cx="8382000" cy="4082198"/>
        </p:xfrm>
        <a:graphic>
          <a:graphicData uri="http://schemas.openxmlformats.org/drawingml/2006/table">
            <a:tbl>
              <a:tblPr firstRow="1" bandRow="1">
                <a:tableStyleId>{C083E6E3-FA7D-4D7B-A595-EF9225AFEA82}</a:tableStyleId>
              </a:tblPr>
              <a:tblGrid>
                <a:gridCol w="5091869">
                  <a:extLst>
                    <a:ext uri="{9D8B030D-6E8A-4147-A177-3AD203B41FA5}">
                      <a16:colId xmlns:a16="http://schemas.microsoft.com/office/drawing/2014/main" val="1475614013"/>
                    </a:ext>
                  </a:extLst>
                </a:gridCol>
                <a:gridCol w="1597612">
                  <a:extLst>
                    <a:ext uri="{9D8B030D-6E8A-4147-A177-3AD203B41FA5}">
                      <a16:colId xmlns:a16="http://schemas.microsoft.com/office/drawing/2014/main" val="1822965994"/>
                    </a:ext>
                  </a:extLst>
                </a:gridCol>
                <a:gridCol w="1692519">
                  <a:extLst>
                    <a:ext uri="{9D8B030D-6E8A-4147-A177-3AD203B41FA5}">
                      <a16:colId xmlns:a16="http://schemas.microsoft.com/office/drawing/2014/main" val="1095720503"/>
                    </a:ext>
                  </a:extLst>
                </a:gridCol>
              </a:tblGrid>
              <a:tr h="370840">
                <a:tc>
                  <a:txBody>
                    <a:bodyPr/>
                    <a:lstStyle/>
                    <a:p>
                      <a:r>
                        <a:rPr lang="en-US" sz="2200" dirty="0">
                          <a:solidFill>
                            <a:srgbClr val="40347C"/>
                          </a:solidFill>
                        </a:rPr>
                        <a:t>Teachers report that:</a:t>
                      </a:r>
                      <a:endParaRPr lang="en-US" sz="2200" b="1" dirty="0">
                        <a:solidFill>
                          <a:srgbClr val="40347C"/>
                        </a:solidFill>
                      </a:endParaRPr>
                    </a:p>
                  </a:txBody>
                  <a:tcPr anchor="ctr">
                    <a:solidFill>
                      <a:srgbClr val="FAC27E"/>
                    </a:solidFill>
                  </a:tcPr>
                </a:tc>
                <a:tc>
                  <a:txBody>
                    <a:bodyPr/>
                    <a:lstStyle/>
                    <a:p>
                      <a:pPr algn="ctr"/>
                      <a:r>
                        <a:rPr lang="en-US" sz="2000" dirty="0">
                          <a:solidFill>
                            <a:srgbClr val="40347C"/>
                          </a:solidFill>
                        </a:rPr>
                        <a:t>Supported Teachers </a:t>
                      </a:r>
                      <a:endParaRPr lang="en-US" sz="2000" b="1" dirty="0">
                        <a:solidFill>
                          <a:srgbClr val="40347C"/>
                        </a:solidFill>
                      </a:endParaRPr>
                    </a:p>
                  </a:txBody>
                  <a:tcPr anchor="ctr">
                    <a:solidFill>
                      <a:srgbClr val="FAC27E"/>
                    </a:solidFill>
                  </a:tcPr>
                </a:tc>
                <a:tc>
                  <a:txBody>
                    <a:bodyPr/>
                    <a:lstStyle/>
                    <a:p>
                      <a:pPr algn="ctr"/>
                      <a:r>
                        <a:rPr lang="en-US" sz="2000" dirty="0">
                          <a:solidFill>
                            <a:srgbClr val="40347C"/>
                          </a:solidFill>
                        </a:rPr>
                        <a:t>Non-Supported</a:t>
                      </a:r>
                      <a:r>
                        <a:rPr lang="en-US" sz="2000" baseline="0" dirty="0">
                          <a:solidFill>
                            <a:srgbClr val="40347C"/>
                          </a:solidFill>
                        </a:rPr>
                        <a:t> Teachers</a:t>
                      </a:r>
                      <a:endParaRPr lang="en-US" sz="2000" b="1" dirty="0">
                        <a:solidFill>
                          <a:srgbClr val="40347C"/>
                        </a:solidFill>
                      </a:endParaRPr>
                    </a:p>
                  </a:txBody>
                  <a:tcPr anchor="ctr">
                    <a:solidFill>
                      <a:srgbClr val="FAC27E"/>
                    </a:solidFill>
                  </a:tcPr>
                </a:tc>
                <a:extLst>
                  <a:ext uri="{0D108BD9-81ED-4DB2-BD59-A6C34878D82A}">
                    <a16:rowId xmlns:a16="http://schemas.microsoft.com/office/drawing/2014/main" val="1881784981"/>
                  </a:ext>
                </a:extLst>
              </a:tr>
              <a:tr h="988478">
                <a:tc>
                  <a:txBody>
                    <a:bodyPr/>
                    <a:lstStyle/>
                    <a:p>
                      <a:r>
                        <a:rPr lang="en-US" sz="2200" dirty="0">
                          <a:solidFill>
                            <a:srgbClr val="40347C"/>
                          </a:solidFill>
                        </a:rPr>
                        <a:t>Using FALs enabled them to focus on students’ math</a:t>
                      </a:r>
                      <a:r>
                        <a:rPr lang="en-US" sz="2200" baseline="0" dirty="0">
                          <a:solidFill>
                            <a:srgbClr val="40347C"/>
                          </a:solidFill>
                        </a:rPr>
                        <a:t> understanding</a:t>
                      </a:r>
                      <a:endParaRPr lang="en-US" sz="2200" b="1" dirty="0">
                        <a:solidFill>
                          <a:srgbClr val="40347C"/>
                        </a:solidFill>
                      </a:endParaRPr>
                    </a:p>
                  </a:txBody>
                  <a:tcPr/>
                </a:tc>
                <a:tc>
                  <a:txBody>
                    <a:bodyPr/>
                    <a:lstStyle/>
                    <a:p>
                      <a:pPr algn="ctr"/>
                      <a:r>
                        <a:rPr lang="en-US" sz="2200" dirty="0">
                          <a:solidFill>
                            <a:srgbClr val="40347C"/>
                          </a:solidFill>
                        </a:rPr>
                        <a:t>   82%</a:t>
                      </a:r>
                      <a:endParaRPr lang="en-US" sz="2200" b="1" dirty="0">
                        <a:solidFill>
                          <a:srgbClr val="40347C"/>
                        </a:solidFill>
                      </a:endParaRPr>
                    </a:p>
                  </a:txBody>
                  <a:tcPr anchor="ctr"/>
                </a:tc>
                <a:tc>
                  <a:txBody>
                    <a:bodyPr/>
                    <a:lstStyle/>
                    <a:p>
                      <a:pPr algn="ctr"/>
                      <a:r>
                        <a:rPr lang="en-US" sz="2200" dirty="0">
                          <a:solidFill>
                            <a:srgbClr val="40347C"/>
                          </a:solidFill>
                        </a:rPr>
                        <a:t>   62%</a:t>
                      </a:r>
                      <a:endParaRPr lang="en-US" sz="2200" b="1" dirty="0">
                        <a:solidFill>
                          <a:srgbClr val="40347C"/>
                        </a:solidFill>
                      </a:endParaRPr>
                    </a:p>
                  </a:txBody>
                  <a:tcPr anchor="ctr"/>
                </a:tc>
                <a:extLst>
                  <a:ext uri="{0D108BD9-81ED-4DB2-BD59-A6C34878D82A}">
                    <a16:rowId xmlns:a16="http://schemas.microsoft.com/office/drawing/2014/main" val="2676441957"/>
                  </a:ext>
                </a:extLst>
              </a:tr>
              <a:tr h="990600">
                <a:tc>
                  <a:txBody>
                    <a:bodyPr/>
                    <a:lstStyle/>
                    <a:p>
                      <a:r>
                        <a:rPr lang="en-US" sz="2200" dirty="0">
                          <a:solidFill>
                            <a:srgbClr val="40347C"/>
                          </a:solidFill>
                        </a:rPr>
                        <a:t>Collecting information from FALs allow them to adjust their instruction</a:t>
                      </a:r>
                      <a:endParaRPr lang="en-US" sz="2200" b="1" dirty="0">
                        <a:solidFill>
                          <a:srgbClr val="40347C"/>
                        </a:solidFill>
                      </a:endParaRPr>
                    </a:p>
                  </a:txBody>
                  <a:tcPr/>
                </a:tc>
                <a:tc>
                  <a:txBody>
                    <a:bodyPr/>
                    <a:lstStyle/>
                    <a:p>
                      <a:pPr algn="ctr"/>
                      <a:r>
                        <a:rPr lang="en-US" sz="2200" dirty="0">
                          <a:solidFill>
                            <a:srgbClr val="40347C"/>
                          </a:solidFill>
                        </a:rPr>
                        <a:t>68</a:t>
                      </a:r>
                      <a:endParaRPr lang="en-US" sz="2200" b="1" dirty="0">
                        <a:solidFill>
                          <a:srgbClr val="40347C"/>
                        </a:solidFill>
                      </a:endParaRPr>
                    </a:p>
                  </a:txBody>
                  <a:tcPr anchor="ctr"/>
                </a:tc>
                <a:tc>
                  <a:txBody>
                    <a:bodyPr/>
                    <a:lstStyle/>
                    <a:p>
                      <a:pPr algn="ctr"/>
                      <a:r>
                        <a:rPr lang="en-US" sz="2200" dirty="0">
                          <a:solidFill>
                            <a:srgbClr val="40347C"/>
                          </a:solidFill>
                        </a:rPr>
                        <a:t>35</a:t>
                      </a:r>
                      <a:endParaRPr lang="en-US" sz="2200" b="1" dirty="0">
                        <a:solidFill>
                          <a:srgbClr val="40347C"/>
                        </a:solidFill>
                      </a:endParaRPr>
                    </a:p>
                  </a:txBody>
                  <a:tcPr anchor="ctr"/>
                </a:tc>
                <a:extLst>
                  <a:ext uri="{0D108BD9-81ED-4DB2-BD59-A6C34878D82A}">
                    <a16:rowId xmlns:a16="http://schemas.microsoft.com/office/drawing/2014/main" val="4001165079"/>
                  </a:ext>
                </a:extLst>
              </a:tr>
              <a:tr h="370840">
                <a:tc>
                  <a:txBody>
                    <a:bodyPr/>
                    <a:lstStyle/>
                    <a:p>
                      <a:r>
                        <a:rPr lang="en-US" sz="2200" dirty="0">
                          <a:solidFill>
                            <a:srgbClr val="40347C"/>
                          </a:solidFill>
                        </a:rPr>
                        <a:t>Using math practices learned raised students’ achievement</a:t>
                      </a:r>
                      <a:r>
                        <a:rPr lang="en-US" sz="2200" baseline="0" dirty="0">
                          <a:solidFill>
                            <a:srgbClr val="40347C"/>
                          </a:solidFill>
                        </a:rPr>
                        <a:t> on state assessment</a:t>
                      </a:r>
                      <a:endParaRPr lang="en-US" sz="2200" b="1" dirty="0">
                        <a:solidFill>
                          <a:srgbClr val="40347C"/>
                        </a:solidFill>
                      </a:endParaRPr>
                    </a:p>
                  </a:txBody>
                  <a:tcPr/>
                </a:tc>
                <a:tc>
                  <a:txBody>
                    <a:bodyPr/>
                    <a:lstStyle/>
                    <a:p>
                      <a:pPr algn="ctr"/>
                      <a:r>
                        <a:rPr lang="en-US" sz="2200" dirty="0">
                          <a:solidFill>
                            <a:srgbClr val="40347C"/>
                          </a:solidFill>
                        </a:rPr>
                        <a:t>68</a:t>
                      </a:r>
                      <a:endParaRPr lang="en-US" sz="2200" b="1" dirty="0">
                        <a:solidFill>
                          <a:srgbClr val="40347C"/>
                        </a:solidFill>
                      </a:endParaRPr>
                    </a:p>
                  </a:txBody>
                  <a:tcPr anchor="ctr"/>
                </a:tc>
                <a:tc>
                  <a:txBody>
                    <a:bodyPr/>
                    <a:lstStyle/>
                    <a:p>
                      <a:pPr algn="ctr"/>
                      <a:r>
                        <a:rPr lang="en-US" sz="2200" dirty="0">
                          <a:solidFill>
                            <a:srgbClr val="40347C"/>
                          </a:solidFill>
                        </a:rPr>
                        <a:t>47</a:t>
                      </a:r>
                      <a:endParaRPr lang="en-US" sz="2200" b="1" dirty="0">
                        <a:solidFill>
                          <a:srgbClr val="40347C"/>
                        </a:solidFill>
                      </a:endParaRPr>
                    </a:p>
                  </a:txBody>
                  <a:tcPr anchor="ctr"/>
                </a:tc>
                <a:extLst>
                  <a:ext uri="{0D108BD9-81ED-4DB2-BD59-A6C34878D82A}">
                    <a16:rowId xmlns:a16="http://schemas.microsoft.com/office/drawing/2014/main" val="1797421189"/>
                  </a:ext>
                </a:extLst>
              </a:tr>
            </a:tbl>
          </a:graphicData>
        </a:graphic>
      </p:graphicFrame>
      <p:sp>
        <p:nvSpPr>
          <p:cNvPr id="3" name="Footer Placeholder 2"/>
          <p:cNvSpPr>
            <a:spLocks noGrp="1"/>
          </p:cNvSpPr>
          <p:nvPr>
            <p:ph type="ftr" sz="quarter" idx="11"/>
          </p:nvPr>
        </p:nvSpPr>
        <p:spPr/>
        <p:txBody>
          <a:bodyPr/>
          <a:lstStyle/>
          <a:p>
            <a:r>
              <a:rPr lang="en-US"/>
              <a:t>2017 SREB Leadership Forum 04-20-17</a:t>
            </a:r>
            <a:endParaRPr lang="en-US" dirty="0"/>
          </a:p>
        </p:txBody>
      </p:sp>
      <p:sp>
        <p:nvSpPr>
          <p:cNvPr id="7" name="Slide Number Placeholder 6"/>
          <p:cNvSpPr>
            <a:spLocks noGrp="1"/>
          </p:cNvSpPr>
          <p:nvPr>
            <p:ph type="sldNum" sz="quarter" idx="12"/>
          </p:nvPr>
        </p:nvSpPr>
        <p:spPr/>
        <p:txBody>
          <a:bodyPr/>
          <a:lstStyle/>
          <a:p>
            <a:fld id="{C6BF0614-88EF-E141-A4D8-626B55E019E0}" type="slidenum">
              <a:rPr lang="en-US" smtClean="0"/>
              <a:pPr/>
              <a:t>27</a:t>
            </a:fld>
            <a:endParaRPr lang="en-US" dirty="0"/>
          </a:p>
        </p:txBody>
      </p:sp>
    </p:spTree>
    <p:extLst>
      <p:ext uri="{BB962C8B-B14F-4D97-AF65-F5344CB8AC3E}">
        <p14:creationId xmlns:p14="http://schemas.microsoft.com/office/powerpoint/2010/main" val="1505667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072" y="383498"/>
            <a:ext cx="8069494" cy="838200"/>
          </a:xfrm>
        </p:spPr>
        <p:txBody>
          <a:bodyPr>
            <a:noAutofit/>
          </a:bodyPr>
          <a:lstStyle/>
          <a:p>
            <a:pPr algn="ctr"/>
            <a:r>
              <a:rPr lang="en-US" sz="2800" b="1" dirty="0"/>
              <a:t>Students’ Perceptions About Their Math Classroom Experiences in SREB- and</a:t>
            </a:r>
            <a:br>
              <a:rPr lang="en-US" sz="2800" b="1" dirty="0"/>
            </a:br>
            <a:r>
              <a:rPr lang="en-US" sz="2800" b="1" dirty="0"/>
              <a:t>Non-SREB Trained Teachers </a:t>
            </a:r>
          </a:p>
        </p:txBody>
      </p:sp>
      <p:graphicFrame>
        <p:nvGraphicFramePr>
          <p:cNvPr id="6" name="Table 5"/>
          <p:cNvGraphicFramePr>
            <a:graphicFrameLocks noGrp="1"/>
          </p:cNvGraphicFramePr>
          <p:nvPr>
            <p:extLst>
              <p:ext uri="{D42A27DB-BD31-4B8C-83A1-F6EECF244321}">
                <p14:modId xmlns:p14="http://schemas.microsoft.com/office/powerpoint/2010/main" val="614890756"/>
              </p:ext>
            </p:extLst>
          </p:nvPr>
        </p:nvGraphicFramePr>
        <p:xfrm>
          <a:off x="457201" y="1895933"/>
          <a:ext cx="8534400" cy="4139107"/>
        </p:xfrm>
        <a:graphic>
          <a:graphicData uri="http://schemas.openxmlformats.org/drawingml/2006/table">
            <a:tbl>
              <a:tblPr firstRow="1" bandRow="1">
                <a:tableStyleId>{C083E6E3-FA7D-4D7B-A595-EF9225AFEA82}</a:tableStyleId>
              </a:tblPr>
              <a:tblGrid>
                <a:gridCol w="6172200">
                  <a:extLst>
                    <a:ext uri="{9D8B030D-6E8A-4147-A177-3AD203B41FA5}">
                      <a16:colId xmlns:a16="http://schemas.microsoft.com/office/drawing/2014/main" val="3266398086"/>
                    </a:ext>
                  </a:extLst>
                </a:gridCol>
                <a:gridCol w="1142824">
                  <a:extLst>
                    <a:ext uri="{9D8B030D-6E8A-4147-A177-3AD203B41FA5}">
                      <a16:colId xmlns:a16="http://schemas.microsoft.com/office/drawing/2014/main" val="23707098"/>
                    </a:ext>
                  </a:extLst>
                </a:gridCol>
                <a:gridCol w="1219376">
                  <a:extLst>
                    <a:ext uri="{9D8B030D-6E8A-4147-A177-3AD203B41FA5}">
                      <a16:colId xmlns:a16="http://schemas.microsoft.com/office/drawing/2014/main" val="3176367230"/>
                    </a:ext>
                  </a:extLst>
                </a:gridCol>
              </a:tblGrid>
              <a:tr h="370840">
                <a:tc>
                  <a:txBody>
                    <a:bodyPr/>
                    <a:lstStyle/>
                    <a:p>
                      <a:r>
                        <a:rPr lang="en-US" sz="2000" dirty="0">
                          <a:solidFill>
                            <a:srgbClr val="40347C"/>
                          </a:solidFill>
                        </a:rPr>
                        <a:t>Students reported classroom experiences</a:t>
                      </a:r>
                      <a:endParaRPr lang="en-US" sz="2000" b="1" dirty="0">
                        <a:solidFill>
                          <a:srgbClr val="40347C"/>
                        </a:solidFill>
                      </a:endParaRPr>
                    </a:p>
                  </a:txBody>
                  <a:tcPr anchor="ctr">
                    <a:solidFill>
                      <a:srgbClr val="FAC27E"/>
                    </a:solidFill>
                  </a:tcPr>
                </a:tc>
                <a:tc>
                  <a:txBody>
                    <a:bodyPr/>
                    <a:lstStyle/>
                    <a:p>
                      <a:pPr algn="ctr"/>
                      <a:r>
                        <a:rPr lang="en-US" sz="1800" dirty="0">
                          <a:solidFill>
                            <a:srgbClr val="40347C"/>
                          </a:solidFill>
                        </a:rPr>
                        <a:t>SREB Trained</a:t>
                      </a:r>
                      <a:endParaRPr lang="en-US" sz="1800" b="1" dirty="0">
                        <a:solidFill>
                          <a:srgbClr val="40347C"/>
                        </a:solidFill>
                      </a:endParaRPr>
                    </a:p>
                  </a:txBody>
                  <a:tcPr anchor="ctr">
                    <a:solidFill>
                      <a:srgbClr val="FAC27E"/>
                    </a:solidFill>
                  </a:tcPr>
                </a:tc>
                <a:tc>
                  <a:txBody>
                    <a:bodyPr/>
                    <a:lstStyle/>
                    <a:p>
                      <a:pPr algn="ctr"/>
                      <a:r>
                        <a:rPr lang="en-US" sz="1800" dirty="0">
                          <a:solidFill>
                            <a:srgbClr val="40347C"/>
                          </a:solidFill>
                        </a:rPr>
                        <a:t>Non-SREB Trained</a:t>
                      </a:r>
                      <a:endParaRPr lang="en-US" sz="1800" b="1" dirty="0">
                        <a:solidFill>
                          <a:srgbClr val="40347C"/>
                        </a:solidFill>
                      </a:endParaRPr>
                    </a:p>
                  </a:txBody>
                  <a:tcPr anchor="ctr">
                    <a:solidFill>
                      <a:srgbClr val="FAC27E"/>
                    </a:solidFill>
                  </a:tcPr>
                </a:tc>
                <a:extLst>
                  <a:ext uri="{0D108BD9-81ED-4DB2-BD59-A6C34878D82A}">
                    <a16:rowId xmlns:a16="http://schemas.microsoft.com/office/drawing/2014/main" val="418202576"/>
                  </a:ext>
                </a:extLst>
              </a:tr>
              <a:tr h="847267">
                <a:tc>
                  <a:txBody>
                    <a:bodyPr/>
                    <a:lstStyle/>
                    <a:p>
                      <a:r>
                        <a:rPr lang="en-US" sz="2000" dirty="0">
                          <a:solidFill>
                            <a:srgbClr val="40347C"/>
                          </a:solidFill>
                        </a:rPr>
                        <a:t>MS — often had to explain how I</a:t>
                      </a:r>
                      <a:r>
                        <a:rPr lang="en-US" sz="2000" baseline="0" dirty="0">
                          <a:solidFill>
                            <a:srgbClr val="40347C"/>
                          </a:solidFill>
                        </a:rPr>
                        <a:t> solved a math problem</a:t>
                      </a:r>
                      <a:endParaRPr lang="en-US" sz="2000" b="1" dirty="0">
                        <a:solidFill>
                          <a:srgbClr val="40347C"/>
                        </a:solidFill>
                      </a:endParaRPr>
                    </a:p>
                  </a:txBody>
                  <a:tcPr/>
                </a:tc>
                <a:tc>
                  <a:txBody>
                    <a:bodyPr/>
                    <a:lstStyle/>
                    <a:p>
                      <a:pPr algn="ctr"/>
                      <a:r>
                        <a:rPr lang="en-US" sz="2000" dirty="0">
                          <a:solidFill>
                            <a:srgbClr val="40347C"/>
                          </a:solidFill>
                        </a:rPr>
                        <a:t>  65%</a:t>
                      </a:r>
                      <a:endParaRPr lang="en-US" sz="2000" b="1" dirty="0">
                        <a:solidFill>
                          <a:srgbClr val="40347C"/>
                        </a:solidFill>
                      </a:endParaRPr>
                    </a:p>
                  </a:txBody>
                  <a:tcPr anchor="ctr"/>
                </a:tc>
                <a:tc>
                  <a:txBody>
                    <a:bodyPr/>
                    <a:lstStyle/>
                    <a:p>
                      <a:pPr algn="ctr"/>
                      <a:r>
                        <a:rPr lang="en-US" sz="2000" dirty="0">
                          <a:solidFill>
                            <a:srgbClr val="40347C"/>
                          </a:solidFill>
                        </a:rPr>
                        <a:t>  48%</a:t>
                      </a:r>
                      <a:endParaRPr lang="en-US" sz="2000" b="1" dirty="0">
                        <a:solidFill>
                          <a:srgbClr val="40347C"/>
                        </a:solidFill>
                      </a:endParaRPr>
                    </a:p>
                  </a:txBody>
                  <a:tcPr anchor="ctr"/>
                </a:tc>
                <a:extLst>
                  <a:ext uri="{0D108BD9-81ED-4DB2-BD59-A6C34878D82A}">
                    <a16:rowId xmlns:a16="http://schemas.microsoft.com/office/drawing/2014/main" val="3207137584"/>
                  </a:ext>
                </a:extLst>
              </a:tr>
              <a:tr h="838200">
                <a:tc>
                  <a:txBody>
                    <a:bodyPr/>
                    <a:lstStyle/>
                    <a:p>
                      <a:r>
                        <a:rPr lang="en-US" sz="2000" dirty="0">
                          <a:solidFill>
                            <a:srgbClr val="40347C"/>
                          </a:solidFill>
                        </a:rPr>
                        <a:t>MS — often</a:t>
                      </a:r>
                      <a:r>
                        <a:rPr lang="en-US" sz="2000" baseline="0" dirty="0">
                          <a:solidFill>
                            <a:srgbClr val="40347C"/>
                          </a:solidFill>
                        </a:rPr>
                        <a:t> had to justify reasoning for solving a math problem</a:t>
                      </a:r>
                      <a:endParaRPr lang="en-US" sz="2000" b="1" dirty="0">
                        <a:solidFill>
                          <a:srgbClr val="40347C"/>
                        </a:solidFill>
                      </a:endParaRPr>
                    </a:p>
                  </a:txBody>
                  <a:tcPr/>
                </a:tc>
                <a:tc>
                  <a:txBody>
                    <a:bodyPr/>
                    <a:lstStyle/>
                    <a:p>
                      <a:pPr algn="ctr"/>
                      <a:r>
                        <a:rPr lang="en-US" sz="2000" dirty="0">
                          <a:solidFill>
                            <a:srgbClr val="40347C"/>
                          </a:solidFill>
                        </a:rPr>
                        <a:t>69</a:t>
                      </a:r>
                      <a:endParaRPr lang="en-US" sz="2000" b="1" dirty="0">
                        <a:solidFill>
                          <a:srgbClr val="40347C"/>
                        </a:solidFill>
                      </a:endParaRPr>
                    </a:p>
                  </a:txBody>
                  <a:tcPr anchor="ctr"/>
                </a:tc>
                <a:tc>
                  <a:txBody>
                    <a:bodyPr/>
                    <a:lstStyle/>
                    <a:p>
                      <a:pPr algn="ctr"/>
                      <a:r>
                        <a:rPr lang="en-US" sz="2000" dirty="0">
                          <a:solidFill>
                            <a:srgbClr val="40347C"/>
                          </a:solidFill>
                        </a:rPr>
                        <a:t>49</a:t>
                      </a:r>
                      <a:endParaRPr lang="en-US" sz="2000" b="1" dirty="0">
                        <a:solidFill>
                          <a:srgbClr val="40347C"/>
                        </a:solidFill>
                      </a:endParaRPr>
                    </a:p>
                  </a:txBody>
                  <a:tcPr anchor="ctr"/>
                </a:tc>
                <a:extLst>
                  <a:ext uri="{0D108BD9-81ED-4DB2-BD59-A6C34878D82A}">
                    <a16:rowId xmlns:a16="http://schemas.microsoft.com/office/drawing/2014/main" val="4182107972"/>
                  </a:ext>
                </a:extLst>
              </a:tr>
              <a:tr h="838200">
                <a:tc>
                  <a:txBody>
                    <a:bodyPr/>
                    <a:lstStyle/>
                    <a:p>
                      <a:r>
                        <a:rPr lang="en-US" sz="2000" dirty="0">
                          <a:solidFill>
                            <a:srgbClr val="40347C"/>
                          </a:solidFill>
                        </a:rPr>
                        <a:t>MS — often grouped</a:t>
                      </a:r>
                      <a:r>
                        <a:rPr lang="en-US" sz="2000" baseline="0" dirty="0">
                          <a:solidFill>
                            <a:srgbClr val="40347C"/>
                          </a:solidFill>
                        </a:rPr>
                        <a:t> with students who had similar math skills</a:t>
                      </a:r>
                      <a:endParaRPr lang="en-US" sz="2000" b="1" dirty="0">
                        <a:solidFill>
                          <a:srgbClr val="40347C"/>
                        </a:solidFill>
                      </a:endParaRPr>
                    </a:p>
                  </a:txBody>
                  <a:tcPr/>
                </a:tc>
                <a:tc>
                  <a:txBody>
                    <a:bodyPr/>
                    <a:lstStyle/>
                    <a:p>
                      <a:pPr algn="ctr"/>
                      <a:r>
                        <a:rPr lang="en-US" sz="2000" dirty="0">
                          <a:solidFill>
                            <a:srgbClr val="40347C"/>
                          </a:solidFill>
                        </a:rPr>
                        <a:t>51</a:t>
                      </a:r>
                      <a:endParaRPr lang="en-US" sz="2000" b="1" dirty="0">
                        <a:solidFill>
                          <a:srgbClr val="40347C"/>
                        </a:solidFill>
                      </a:endParaRPr>
                    </a:p>
                  </a:txBody>
                  <a:tcPr anchor="ctr"/>
                </a:tc>
                <a:tc>
                  <a:txBody>
                    <a:bodyPr/>
                    <a:lstStyle/>
                    <a:p>
                      <a:pPr algn="ctr"/>
                      <a:r>
                        <a:rPr lang="en-US" sz="2000" dirty="0">
                          <a:solidFill>
                            <a:srgbClr val="40347C"/>
                          </a:solidFill>
                        </a:rPr>
                        <a:t>39</a:t>
                      </a:r>
                      <a:endParaRPr lang="en-US" sz="2000" b="1" dirty="0">
                        <a:solidFill>
                          <a:srgbClr val="40347C"/>
                        </a:solidFill>
                      </a:endParaRPr>
                    </a:p>
                  </a:txBody>
                  <a:tcPr anchor="ctr"/>
                </a:tc>
                <a:extLst>
                  <a:ext uri="{0D108BD9-81ED-4DB2-BD59-A6C34878D82A}">
                    <a16:rowId xmlns:a16="http://schemas.microsoft.com/office/drawing/2014/main" val="3829122360"/>
                  </a:ext>
                </a:extLst>
              </a:tr>
              <a:tr h="370840">
                <a:tc>
                  <a:txBody>
                    <a:bodyPr/>
                    <a:lstStyle/>
                    <a:p>
                      <a:r>
                        <a:rPr lang="en-US" sz="2000" dirty="0">
                          <a:solidFill>
                            <a:srgbClr val="40347C"/>
                          </a:solidFill>
                        </a:rPr>
                        <a:t>HS — often solved real-world math problems in Algebra I</a:t>
                      </a:r>
                      <a:endParaRPr lang="en-US" sz="2000" b="1" dirty="0">
                        <a:solidFill>
                          <a:srgbClr val="40347C"/>
                        </a:solidFill>
                      </a:endParaRPr>
                    </a:p>
                  </a:txBody>
                  <a:tcPr/>
                </a:tc>
                <a:tc>
                  <a:txBody>
                    <a:bodyPr/>
                    <a:lstStyle/>
                    <a:p>
                      <a:pPr algn="ctr"/>
                      <a:r>
                        <a:rPr lang="en-US" sz="2000" dirty="0">
                          <a:solidFill>
                            <a:srgbClr val="40347C"/>
                          </a:solidFill>
                        </a:rPr>
                        <a:t>48</a:t>
                      </a:r>
                      <a:endParaRPr lang="en-US" sz="2000" b="1" dirty="0">
                        <a:solidFill>
                          <a:srgbClr val="40347C"/>
                        </a:solidFill>
                      </a:endParaRPr>
                    </a:p>
                  </a:txBody>
                  <a:tcPr anchor="ctr"/>
                </a:tc>
                <a:tc>
                  <a:txBody>
                    <a:bodyPr/>
                    <a:lstStyle/>
                    <a:p>
                      <a:pPr algn="ctr"/>
                      <a:r>
                        <a:rPr lang="en-US" sz="2000" dirty="0">
                          <a:solidFill>
                            <a:srgbClr val="40347C"/>
                          </a:solidFill>
                        </a:rPr>
                        <a:t>33</a:t>
                      </a:r>
                      <a:endParaRPr lang="en-US" sz="2000" b="1" dirty="0">
                        <a:solidFill>
                          <a:srgbClr val="40347C"/>
                        </a:solidFill>
                      </a:endParaRPr>
                    </a:p>
                  </a:txBody>
                  <a:tcPr anchor="ctr"/>
                </a:tc>
                <a:extLst>
                  <a:ext uri="{0D108BD9-81ED-4DB2-BD59-A6C34878D82A}">
                    <a16:rowId xmlns:a16="http://schemas.microsoft.com/office/drawing/2014/main" val="1436539795"/>
                  </a:ext>
                </a:extLst>
              </a:tr>
            </a:tbl>
          </a:graphicData>
        </a:graphic>
      </p:graphicFrame>
      <p:sp>
        <p:nvSpPr>
          <p:cNvPr id="3" name="Footer Placeholder 2"/>
          <p:cNvSpPr>
            <a:spLocks noGrp="1"/>
          </p:cNvSpPr>
          <p:nvPr>
            <p:ph type="ftr" sz="quarter" idx="11"/>
          </p:nvPr>
        </p:nvSpPr>
        <p:spPr/>
        <p:txBody>
          <a:bodyPr/>
          <a:lstStyle/>
          <a:p>
            <a:r>
              <a:rPr lang="en-US"/>
              <a:t>2017 SREB Leadership Forum 04-20-17</a:t>
            </a:r>
            <a:endParaRPr lang="en-US" dirty="0"/>
          </a:p>
        </p:txBody>
      </p:sp>
      <p:sp>
        <p:nvSpPr>
          <p:cNvPr id="7" name="Slide Number Placeholder 6"/>
          <p:cNvSpPr>
            <a:spLocks noGrp="1"/>
          </p:cNvSpPr>
          <p:nvPr>
            <p:ph type="sldNum" sz="quarter" idx="12"/>
          </p:nvPr>
        </p:nvSpPr>
        <p:spPr/>
        <p:txBody>
          <a:bodyPr/>
          <a:lstStyle/>
          <a:p>
            <a:fld id="{C6BF0614-88EF-E141-A4D8-626B55E019E0}" type="slidenum">
              <a:rPr lang="en-US" smtClean="0"/>
              <a:pPr/>
              <a:t>28</a:t>
            </a:fld>
            <a:endParaRPr lang="en-US" dirty="0"/>
          </a:p>
        </p:txBody>
      </p:sp>
    </p:spTree>
    <p:extLst>
      <p:ext uri="{BB962C8B-B14F-4D97-AF65-F5344CB8AC3E}">
        <p14:creationId xmlns:p14="http://schemas.microsoft.com/office/powerpoint/2010/main" val="3302947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97" y="274638"/>
            <a:ext cx="7701317" cy="922095"/>
          </a:xfrm>
        </p:spPr>
        <p:txBody>
          <a:bodyPr>
            <a:noAutofit/>
          </a:bodyPr>
          <a:lstStyle/>
          <a:p>
            <a:pPr algn="ctr"/>
            <a:r>
              <a:rPr lang="en-US" sz="2800" b="1" dirty="0"/>
              <a:t>Gravel Hill Middle School</a:t>
            </a:r>
            <a:br>
              <a:rPr lang="en-US" sz="2800" b="1" dirty="0"/>
            </a:br>
            <a:r>
              <a:rPr lang="en-US" sz="2800" b="1" dirty="0"/>
              <a:t>Orange County, NC</a:t>
            </a:r>
          </a:p>
        </p:txBody>
      </p:sp>
      <p:sp>
        <p:nvSpPr>
          <p:cNvPr id="3" name="Content Placeholder 2"/>
          <p:cNvSpPr>
            <a:spLocks noGrp="1"/>
          </p:cNvSpPr>
          <p:nvPr>
            <p:ph idx="1"/>
          </p:nvPr>
        </p:nvSpPr>
        <p:spPr>
          <a:xfrm>
            <a:off x="599649" y="1687398"/>
            <a:ext cx="8242694" cy="3883843"/>
          </a:xfrm>
          <a:ln>
            <a:noFill/>
          </a:ln>
        </p:spPr>
        <p:style>
          <a:lnRef idx="1">
            <a:schemeClr val="accent6"/>
          </a:lnRef>
          <a:fillRef idx="2">
            <a:schemeClr val="accent6"/>
          </a:fillRef>
          <a:effectRef idx="1">
            <a:schemeClr val="accent6"/>
          </a:effectRef>
          <a:fontRef idx="minor">
            <a:schemeClr val="dk1"/>
          </a:fontRef>
        </p:style>
        <p:txBody>
          <a:bodyPr>
            <a:normAutofit/>
          </a:bodyPr>
          <a:lstStyle/>
          <a:p>
            <a:pPr>
              <a:spcAft>
                <a:spcPts val="600"/>
              </a:spcAft>
              <a:buClr>
                <a:srgbClr val="C00000"/>
              </a:buClr>
            </a:pPr>
            <a:r>
              <a:rPr lang="en-US" sz="2800" dirty="0"/>
              <a:t>Average 10 percent gain in students meeting college-ready benchmark, first and second quarter of 2016-2017 school year compared to the first quarter and second quarter of the previous year.</a:t>
            </a:r>
          </a:p>
          <a:p>
            <a:pPr>
              <a:spcAft>
                <a:spcPts val="600"/>
              </a:spcAft>
              <a:buClr>
                <a:srgbClr val="C00000"/>
              </a:buClr>
            </a:pPr>
            <a:r>
              <a:rPr lang="en-US" sz="2800" dirty="0"/>
              <a:t>Non-participating math teachers averaged a decline of one percentage point across both quarters.</a:t>
            </a:r>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29</a:t>
            </a:fld>
            <a:endParaRPr lang="en-US" dirty="0"/>
          </a:p>
        </p:txBody>
      </p:sp>
    </p:spTree>
    <p:extLst>
      <p:ext uri="{BB962C8B-B14F-4D97-AF65-F5344CB8AC3E}">
        <p14:creationId xmlns:p14="http://schemas.microsoft.com/office/powerpoint/2010/main" val="1325312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73" y="122238"/>
            <a:ext cx="7647248" cy="1143000"/>
          </a:xfrm>
        </p:spPr>
        <p:txBody>
          <a:bodyPr>
            <a:noAutofit/>
          </a:bodyPr>
          <a:lstStyle/>
          <a:p>
            <a:pPr algn="ctr"/>
            <a:r>
              <a:rPr lang="en-US" sz="3200" dirty="0"/>
              <a:t>Share of jobs by required education/training, 1973-2020 </a:t>
            </a:r>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3</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015357042"/>
              </p:ext>
            </p:extLst>
          </p:nvPr>
        </p:nvGraphicFramePr>
        <p:xfrm>
          <a:off x="485774" y="1498819"/>
          <a:ext cx="8239125" cy="4768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8102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97" y="274638"/>
            <a:ext cx="7701317" cy="906415"/>
          </a:xfrm>
        </p:spPr>
        <p:txBody>
          <a:bodyPr>
            <a:noAutofit/>
          </a:bodyPr>
          <a:lstStyle/>
          <a:p>
            <a:pPr algn="ctr"/>
            <a:r>
              <a:rPr lang="en-US" sz="2800" b="1" dirty="0"/>
              <a:t>Denman Junior High School</a:t>
            </a:r>
            <a:br>
              <a:rPr lang="en-US" sz="2800" b="1" dirty="0"/>
            </a:br>
            <a:r>
              <a:rPr lang="en-US" sz="2800" b="1" dirty="0"/>
              <a:t>Home, Mississippi</a:t>
            </a:r>
          </a:p>
        </p:txBody>
      </p:sp>
      <p:sp>
        <p:nvSpPr>
          <p:cNvPr id="3" name="Content Placeholder 2"/>
          <p:cNvSpPr>
            <a:spLocks noGrp="1"/>
          </p:cNvSpPr>
          <p:nvPr>
            <p:ph idx="1"/>
          </p:nvPr>
        </p:nvSpPr>
        <p:spPr>
          <a:xfrm>
            <a:off x="528511" y="1513004"/>
            <a:ext cx="8260488" cy="4339156"/>
          </a:xfrm>
          <a:ln>
            <a:noFill/>
          </a:ln>
        </p:spPr>
        <p:style>
          <a:lnRef idx="1">
            <a:schemeClr val="accent6"/>
          </a:lnRef>
          <a:fillRef idx="2">
            <a:schemeClr val="accent6"/>
          </a:fillRef>
          <a:effectRef idx="1">
            <a:schemeClr val="accent6"/>
          </a:effectRef>
          <a:fontRef idx="minor">
            <a:schemeClr val="dk1"/>
          </a:fontRef>
        </p:style>
        <p:txBody>
          <a:bodyPr>
            <a:noAutofit/>
          </a:bodyPr>
          <a:lstStyle/>
          <a:p>
            <a:pPr>
              <a:spcBef>
                <a:spcPts val="600"/>
              </a:spcBef>
              <a:spcAft>
                <a:spcPts val="600"/>
              </a:spcAft>
              <a:buClr>
                <a:srgbClr val="C00000"/>
              </a:buClr>
            </a:pPr>
            <a:r>
              <a:rPr lang="en-US" sz="2600" dirty="0"/>
              <a:t>Seventh-grade benchmark assessments show for the first and second quarters of 2016-2017 school year an average 15-point gain over the percentage of students meeting Proficiency benchmarks in 2015-2016.</a:t>
            </a:r>
          </a:p>
          <a:p>
            <a:pPr>
              <a:spcBef>
                <a:spcPts val="600"/>
              </a:spcBef>
              <a:spcAft>
                <a:spcPts val="600"/>
              </a:spcAft>
              <a:buClr>
                <a:srgbClr val="C00000"/>
              </a:buClr>
            </a:pPr>
            <a:r>
              <a:rPr lang="en-US" sz="2600" dirty="0"/>
              <a:t>On benchmark assessment for eighth grade, 8 percent more students in the first and second quarters of the 2016-2017 school year met </a:t>
            </a:r>
            <a:r>
              <a:rPr lang="en-US" sz="2600" dirty="0"/>
              <a:t>the Proficiency benchmarks</a:t>
            </a:r>
            <a:r>
              <a:rPr lang="en-US" sz="2600" dirty="0"/>
              <a:t> compared to 2015-2016 students’ performance. </a:t>
            </a:r>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30</a:t>
            </a:fld>
            <a:endParaRPr lang="en-US" dirty="0"/>
          </a:p>
        </p:txBody>
      </p:sp>
    </p:spTree>
    <p:extLst>
      <p:ext uri="{BB962C8B-B14F-4D97-AF65-F5344CB8AC3E}">
        <p14:creationId xmlns:p14="http://schemas.microsoft.com/office/powerpoint/2010/main" val="676184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Jacksonville Commons Middle School,</a:t>
            </a:r>
            <a:br>
              <a:rPr lang="en-US" sz="2800" b="1" dirty="0"/>
            </a:br>
            <a:r>
              <a:rPr lang="en-US" sz="2800" b="1" dirty="0"/>
              <a:t>Jacksonville, NC</a:t>
            </a:r>
          </a:p>
        </p:txBody>
      </p:sp>
      <p:sp>
        <p:nvSpPr>
          <p:cNvPr id="3" name="Content Placeholder 2"/>
          <p:cNvSpPr>
            <a:spLocks noGrp="1"/>
          </p:cNvSpPr>
          <p:nvPr>
            <p:ph idx="1"/>
          </p:nvPr>
        </p:nvSpPr>
        <p:spPr>
          <a:xfrm>
            <a:off x="892939" y="1920714"/>
            <a:ext cx="7713733" cy="2670140"/>
          </a:xfrm>
          <a:ln>
            <a:noFill/>
          </a:ln>
        </p:spPr>
        <p:style>
          <a:lnRef idx="1">
            <a:schemeClr val="accent6"/>
          </a:lnRef>
          <a:fillRef idx="2">
            <a:schemeClr val="accent6"/>
          </a:fillRef>
          <a:effectRef idx="1">
            <a:schemeClr val="accent6"/>
          </a:effectRef>
          <a:fontRef idx="minor">
            <a:schemeClr val="dk1"/>
          </a:fontRef>
        </p:style>
        <p:txBody>
          <a:bodyPr>
            <a:noAutofit/>
          </a:bodyPr>
          <a:lstStyle/>
          <a:p>
            <a:pPr>
              <a:buClr>
                <a:srgbClr val="C00000"/>
              </a:buClr>
            </a:pPr>
            <a:r>
              <a:rPr lang="en-US" sz="2600" dirty="0"/>
              <a:t>A math teacher implementing MDC had 9 percent more students to meet the Proficient benchmark on state assessments for 2015-2016 school year compared to other teachers who had not adopted the MDC mode of instruction.</a:t>
            </a:r>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31</a:t>
            </a:fld>
            <a:endParaRPr lang="en-US" dirty="0"/>
          </a:p>
        </p:txBody>
      </p:sp>
    </p:spTree>
    <p:extLst>
      <p:ext uri="{BB962C8B-B14F-4D97-AF65-F5344CB8AC3E}">
        <p14:creationId xmlns:p14="http://schemas.microsoft.com/office/powerpoint/2010/main" val="688266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Blount County, AL</a:t>
            </a:r>
          </a:p>
        </p:txBody>
      </p:sp>
      <p:sp>
        <p:nvSpPr>
          <p:cNvPr id="3" name="Content Placeholder 2"/>
          <p:cNvSpPr>
            <a:spLocks noGrp="1"/>
          </p:cNvSpPr>
          <p:nvPr>
            <p:ph idx="1"/>
          </p:nvPr>
        </p:nvSpPr>
        <p:spPr>
          <a:xfrm>
            <a:off x="984216" y="1732175"/>
            <a:ext cx="7525198" cy="2311923"/>
          </a:xfrm>
          <a:ln>
            <a:noFill/>
          </a:ln>
        </p:spPr>
        <p:style>
          <a:lnRef idx="1">
            <a:schemeClr val="accent6"/>
          </a:lnRef>
          <a:fillRef idx="2">
            <a:schemeClr val="accent6"/>
          </a:fillRef>
          <a:effectRef idx="1">
            <a:schemeClr val="accent6"/>
          </a:effectRef>
          <a:fontRef idx="minor">
            <a:schemeClr val="dk1"/>
          </a:fontRef>
        </p:style>
        <p:txBody>
          <a:bodyPr>
            <a:noAutofit/>
          </a:bodyPr>
          <a:lstStyle/>
          <a:p>
            <a:pPr>
              <a:buClr>
                <a:srgbClr val="C00000"/>
              </a:buClr>
            </a:pPr>
            <a:r>
              <a:rPr lang="en-US" sz="2600" dirty="0"/>
              <a:t>The percentage of students scoring at the Proficient level or higher in seventh-grade math on the ACT Aspire grew by 12 percent compared to an average growth in the state of Alabama of 3 percent.</a:t>
            </a:r>
            <a:endParaRPr lang="en-US" sz="2600" dirty="0">
              <a:solidFill>
                <a:srgbClr val="FF0000"/>
              </a:solidFill>
            </a:endParaRPr>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32</a:t>
            </a:fld>
            <a:endParaRPr lang="en-US" dirty="0"/>
          </a:p>
        </p:txBody>
      </p:sp>
    </p:spTree>
    <p:extLst>
      <p:ext uri="{BB962C8B-B14F-4D97-AF65-F5344CB8AC3E}">
        <p14:creationId xmlns:p14="http://schemas.microsoft.com/office/powerpoint/2010/main" val="478755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North Asheboro Middle School, NC</a:t>
            </a:r>
          </a:p>
        </p:txBody>
      </p:sp>
      <p:sp>
        <p:nvSpPr>
          <p:cNvPr id="3" name="Content Placeholder 2"/>
          <p:cNvSpPr>
            <a:spLocks noGrp="1"/>
          </p:cNvSpPr>
          <p:nvPr>
            <p:ph idx="1"/>
          </p:nvPr>
        </p:nvSpPr>
        <p:spPr>
          <a:xfrm>
            <a:off x="543180" y="1726325"/>
            <a:ext cx="8364152" cy="2393854"/>
          </a:xfrm>
          <a:ln>
            <a:noFill/>
          </a:ln>
        </p:spPr>
        <p:style>
          <a:lnRef idx="1">
            <a:schemeClr val="accent6"/>
          </a:lnRef>
          <a:fillRef idx="2">
            <a:schemeClr val="accent6"/>
          </a:fillRef>
          <a:effectRef idx="1">
            <a:schemeClr val="accent6"/>
          </a:effectRef>
          <a:fontRef idx="minor">
            <a:schemeClr val="dk1"/>
          </a:fontRef>
        </p:style>
        <p:txBody>
          <a:bodyPr>
            <a:normAutofit/>
          </a:bodyPr>
          <a:lstStyle/>
          <a:p>
            <a:pPr>
              <a:buClr>
                <a:srgbClr val="C00000"/>
              </a:buClr>
            </a:pPr>
            <a:r>
              <a:rPr lang="en-US" sz="2600" dirty="0"/>
              <a:t>One teacher using MDC strategies whose classroom demographics comprised one-fourth majority students and three-fourths minority students had 100 percent pass the state end-of-course  math exam at Level 4 or 5 (college ready).</a:t>
            </a:r>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33</a:t>
            </a:fld>
            <a:endParaRPr lang="en-US" dirty="0"/>
          </a:p>
        </p:txBody>
      </p:sp>
    </p:spTree>
    <p:extLst>
      <p:ext uri="{BB962C8B-B14F-4D97-AF65-F5344CB8AC3E}">
        <p14:creationId xmlns:p14="http://schemas.microsoft.com/office/powerpoint/2010/main" val="1833026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Doss High School</a:t>
            </a:r>
            <a:br>
              <a:rPr lang="en-US" sz="2800" b="1" dirty="0"/>
            </a:br>
            <a:r>
              <a:rPr lang="en-US" sz="2800" b="1" dirty="0"/>
              <a:t>Louisville, KY</a:t>
            </a:r>
          </a:p>
        </p:txBody>
      </p:sp>
      <p:sp>
        <p:nvSpPr>
          <p:cNvPr id="3" name="Content Placeholder 2"/>
          <p:cNvSpPr>
            <a:spLocks noGrp="1"/>
          </p:cNvSpPr>
          <p:nvPr>
            <p:ph idx="1"/>
          </p:nvPr>
        </p:nvSpPr>
        <p:spPr>
          <a:xfrm>
            <a:off x="808097" y="1866507"/>
            <a:ext cx="7720557" cy="2818615"/>
          </a:xfrm>
          <a:ln>
            <a:noFill/>
          </a:ln>
        </p:spPr>
        <p:style>
          <a:lnRef idx="1">
            <a:schemeClr val="accent6"/>
          </a:lnRef>
          <a:fillRef idx="2">
            <a:schemeClr val="accent6"/>
          </a:fillRef>
          <a:effectRef idx="1">
            <a:schemeClr val="accent6"/>
          </a:effectRef>
          <a:fontRef idx="minor">
            <a:schemeClr val="dk1"/>
          </a:fontRef>
        </p:style>
        <p:txBody>
          <a:bodyPr>
            <a:noAutofit/>
          </a:bodyPr>
          <a:lstStyle/>
          <a:p>
            <a:pPr>
              <a:buClr>
                <a:srgbClr val="C00000"/>
              </a:buClr>
            </a:pPr>
            <a:r>
              <a:rPr lang="en-US" sz="2600" dirty="0"/>
              <a:t>Algebra II teachers implemented MDC formative assessment lessons and math practices. During the 2015-2016 school year, 12 percent of students in 2014-2015 scored at the Proficient and Distinguished level compared to 33 percent in the 2015-2016 school year. </a:t>
            </a:r>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34</a:t>
            </a:fld>
            <a:endParaRPr lang="en-US" dirty="0"/>
          </a:p>
        </p:txBody>
      </p:sp>
    </p:spTree>
    <p:extLst>
      <p:ext uri="{BB962C8B-B14F-4D97-AF65-F5344CB8AC3E}">
        <p14:creationId xmlns:p14="http://schemas.microsoft.com/office/powerpoint/2010/main" val="3250095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Snipped 6"/>
          <p:cNvSpPr/>
          <p:nvPr/>
        </p:nvSpPr>
        <p:spPr>
          <a:xfrm>
            <a:off x="254524" y="565608"/>
            <a:ext cx="8889475" cy="4326903"/>
          </a:xfrm>
          <a:prstGeom prst="snip2Diag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0962" y="904762"/>
            <a:ext cx="8015392" cy="1143000"/>
          </a:xfrm>
        </p:spPr>
        <p:txBody>
          <a:bodyPr>
            <a:noAutofit/>
          </a:bodyPr>
          <a:lstStyle/>
          <a:p>
            <a:r>
              <a:rPr lang="en-US" sz="3200" b="1" dirty="0"/>
              <a:t>Career Pathways:</a:t>
            </a:r>
            <a:br>
              <a:rPr lang="en-US" sz="3200" b="1" dirty="0"/>
            </a:br>
            <a:r>
              <a:rPr lang="en-US" sz="3200" b="1" dirty="0"/>
              <a:t>Accelerating Access to the Middle Class</a:t>
            </a:r>
          </a:p>
        </p:txBody>
      </p:sp>
      <p:sp>
        <p:nvSpPr>
          <p:cNvPr id="3" name="Content Placeholder 2"/>
          <p:cNvSpPr>
            <a:spLocks noGrp="1"/>
          </p:cNvSpPr>
          <p:nvPr>
            <p:ph idx="1"/>
          </p:nvPr>
        </p:nvSpPr>
        <p:spPr>
          <a:xfrm>
            <a:off x="927141" y="2402622"/>
            <a:ext cx="7647249" cy="2817688"/>
          </a:xfrm>
        </p:spPr>
        <p:txBody>
          <a:bodyPr>
            <a:normAutofit/>
          </a:bodyPr>
          <a:lstStyle/>
          <a:p>
            <a:pPr marL="0" indent="0">
              <a:buNone/>
            </a:pPr>
            <a:r>
              <a:rPr lang="en-US" sz="2800" i="1" dirty="0"/>
              <a:t>Connecting career pathways and college-ready academics have the power to move more students into the deeper end of the employment pool — and into the middle class.</a:t>
            </a:r>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35</a:t>
            </a:fld>
            <a:endParaRPr lang="en-US" dirty="0"/>
          </a:p>
        </p:txBody>
      </p:sp>
    </p:spTree>
    <p:extLst>
      <p:ext uri="{BB962C8B-B14F-4D97-AF65-F5344CB8AC3E}">
        <p14:creationId xmlns:p14="http://schemas.microsoft.com/office/powerpoint/2010/main" val="524755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226030" y="1442301"/>
            <a:ext cx="8917969" cy="4779390"/>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6877" y="181638"/>
            <a:ext cx="8285464" cy="1143000"/>
          </a:xfrm>
        </p:spPr>
        <p:txBody>
          <a:bodyPr>
            <a:noAutofit/>
          </a:bodyPr>
          <a:lstStyle/>
          <a:p>
            <a:r>
              <a:rPr lang="en-US" sz="3200" b="1" dirty="0"/>
              <a:t>Rigorous Assignments in Career Pathway Courses Require Students to:</a:t>
            </a:r>
          </a:p>
        </p:txBody>
      </p:sp>
      <p:sp>
        <p:nvSpPr>
          <p:cNvPr id="3" name="Content Placeholder 2"/>
          <p:cNvSpPr>
            <a:spLocks noGrp="1"/>
          </p:cNvSpPr>
          <p:nvPr>
            <p:ph idx="1"/>
          </p:nvPr>
        </p:nvSpPr>
        <p:spPr>
          <a:xfrm>
            <a:off x="556877" y="1892963"/>
            <a:ext cx="8425806" cy="4027070"/>
          </a:xfrm>
        </p:spPr>
        <p:txBody>
          <a:bodyPr>
            <a:normAutofit fontScale="92500" lnSpcReduction="20000"/>
          </a:bodyPr>
          <a:lstStyle/>
          <a:p>
            <a:pPr marL="514350" indent="-514350">
              <a:spcAft>
                <a:spcPts val="600"/>
              </a:spcAft>
              <a:buClr>
                <a:schemeClr val="tx2">
                  <a:lumMod val="75000"/>
                </a:schemeClr>
              </a:buClr>
              <a:buFont typeface="+mj-lt"/>
              <a:buAutoNum type="arabicPeriod"/>
            </a:pPr>
            <a:r>
              <a:rPr lang="en-US" sz="2800" dirty="0"/>
              <a:t>Perform background research (e.g., read technical articles) to support planning.</a:t>
            </a:r>
          </a:p>
          <a:p>
            <a:pPr marL="514350" indent="-514350">
              <a:spcAft>
                <a:spcPts val="600"/>
              </a:spcAft>
              <a:buClr>
                <a:schemeClr val="tx2">
                  <a:lumMod val="75000"/>
                </a:schemeClr>
              </a:buClr>
              <a:buFont typeface="+mj-lt"/>
              <a:buAutoNum type="arabicPeriod"/>
            </a:pPr>
            <a:r>
              <a:rPr lang="en-US" sz="2800" dirty="0"/>
              <a:t>Predict outcomes based on observations or information.</a:t>
            </a:r>
          </a:p>
          <a:p>
            <a:pPr marL="514350" indent="-514350">
              <a:spcAft>
                <a:spcPts val="600"/>
              </a:spcAft>
              <a:buClr>
                <a:schemeClr val="tx2">
                  <a:lumMod val="75000"/>
                </a:schemeClr>
              </a:buClr>
              <a:buFont typeface="+mj-lt"/>
              <a:buAutoNum type="arabicPeriod"/>
            </a:pPr>
            <a:r>
              <a:rPr lang="en-US" sz="2800" dirty="0"/>
              <a:t>Develop logical arguments for a design or solution.</a:t>
            </a:r>
          </a:p>
          <a:p>
            <a:pPr marL="514350" indent="-514350">
              <a:spcAft>
                <a:spcPts val="600"/>
              </a:spcAft>
              <a:buClr>
                <a:schemeClr val="tx2">
                  <a:lumMod val="75000"/>
                </a:schemeClr>
              </a:buClr>
              <a:buFont typeface="+mj-lt"/>
              <a:buAutoNum type="arabicPeriod"/>
            </a:pPr>
            <a:r>
              <a:rPr lang="en-US" sz="2800" dirty="0"/>
              <a:t>Draw inferences from information.</a:t>
            </a:r>
          </a:p>
          <a:p>
            <a:pPr marL="514350" indent="-514350">
              <a:spcAft>
                <a:spcPts val="600"/>
              </a:spcAft>
              <a:buClr>
                <a:schemeClr val="tx2">
                  <a:lumMod val="75000"/>
                </a:schemeClr>
              </a:buClr>
              <a:buFont typeface="+mj-lt"/>
              <a:buAutoNum type="arabicPeriod"/>
            </a:pPr>
            <a:r>
              <a:rPr lang="en-US" sz="2800" dirty="0"/>
              <a:t>Complete extended projects that require developing a design, doing the work, testing out results, redoing, planning and presenting results orally and in writing.</a:t>
            </a:r>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36</a:t>
            </a:fld>
            <a:endParaRPr lang="en-US" dirty="0"/>
          </a:p>
        </p:txBody>
      </p:sp>
    </p:spTree>
    <p:extLst>
      <p:ext uri="{BB962C8B-B14F-4D97-AF65-F5344CB8AC3E}">
        <p14:creationId xmlns:p14="http://schemas.microsoft.com/office/powerpoint/2010/main" val="1614107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226030" y="1500027"/>
            <a:ext cx="8917969" cy="4551452"/>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4602" y="106222"/>
            <a:ext cx="7701317" cy="1143000"/>
          </a:xfrm>
        </p:spPr>
        <p:txBody>
          <a:bodyPr>
            <a:noAutofit/>
          </a:bodyPr>
          <a:lstStyle/>
          <a:p>
            <a:r>
              <a:rPr lang="en-US" sz="2800" b="1" dirty="0"/>
              <a:t>Rigorous Assignments in Career Pathway Courses Require Students to:     (cont’d)</a:t>
            </a:r>
          </a:p>
        </p:txBody>
      </p:sp>
      <p:sp>
        <p:nvSpPr>
          <p:cNvPr id="3" name="Content Placeholder 2"/>
          <p:cNvSpPr>
            <a:spLocks noGrp="1"/>
          </p:cNvSpPr>
          <p:nvPr>
            <p:ph idx="1"/>
          </p:nvPr>
        </p:nvSpPr>
        <p:spPr>
          <a:xfrm>
            <a:off x="744602" y="2020090"/>
            <a:ext cx="8133117" cy="3477068"/>
          </a:xfrm>
        </p:spPr>
        <p:txBody>
          <a:bodyPr>
            <a:normAutofit fontScale="92500" lnSpcReduction="20000"/>
          </a:bodyPr>
          <a:lstStyle/>
          <a:p>
            <a:pPr marL="514350" indent="-514350">
              <a:spcAft>
                <a:spcPts val="600"/>
              </a:spcAft>
              <a:buClr>
                <a:schemeClr val="tx2">
                  <a:lumMod val="75000"/>
                </a:schemeClr>
              </a:buClr>
              <a:buFont typeface="Arial" panose="020B0604020202020204" pitchFamily="34" charset="0"/>
              <a:buAutoNum type="arabicPeriod" startAt="6"/>
            </a:pPr>
            <a:r>
              <a:rPr lang="en-US" sz="2800" dirty="0"/>
              <a:t>Use math to solve problems related to assignments.</a:t>
            </a:r>
          </a:p>
          <a:p>
            <a:pPr marL="514350" indent="-514350">
              <a:spcAft>
                <a:spcPts val="600"/>
              </a:spcAft>
              <a:buClr>
                <a:schemeClr val="tx2">
                  <a:lumMod val="75000"/>
                </a:schemeClr>
              </a:buClr>
              <a:buAutoNum type="arabicPeriod" startAt="6"/>
            </a:pPr>
            <a:r>
              <a:rPr lang="en-US" sz="2800" dirty="0"/>
              <a:t>Apply academic skills to pathway assignments.</a:t>
            </a:r>
          </a:p>
          <a:p>
            <a:pPr marL="514350" indent="-514350">
              <a:spcAft>
                <a:spcPts val="600"/>
              </a:spcAft>
              <a:buClr>
                <a:schemeClr val="tx2">
                  <a:lumMod val="75000"/>
                </a:schemeClr>
              </a:buClr>
              <a:buAutoNum type="arabicPeriod" startAt="6"/>
            </a:pPr>
            <a:r>
              <a:rPr lang="en-US" sz="2800" dirty="0"/>
              <a:t>Apply technical skills to new situations.</a:t>
            </a:r>
          </a:p>
          <a:p>
            <a:pPr marL="514350" indent="-514350">
              <a:spcAft>
                <a:spcPts val="600"/>
              </a:spcAft>
              <a:buClr>
                <a:schemeClr val="tx2">
                  <a:lumMod val="75000"/>
                </a:schemeClr>
              </a:buClr>
              <a:buAutoNum type="arabicPeriod" startAt="6"/>
            </a:pPr>
            <a:r>
              <a:rPr lang="en-US" sz="2800" dirty="0"/>
              <a:t>Use software and technology related to a career area to complete assignments.</a:t>
            </a:r>
          </a:p>
          <a:p>
            <a:pPr marL="514350" indent="-514350">
              <a:spcAft>
                <a:spcPts val="600"/>
              </a:spcAft>
              <a:buClr>
                <a:schemeClr val="tx2">
                  <a:lumMod val="75000"/>
                </a:schemeClr>
              </a:buClr>
              <a:buAutoNum type="arabicPeriod" startAt="6"/>
            </a:pPr>
            <a:r>
              <a:rPr lang="en-US" sz="2800" dirty="0"/>
              <a:t>Work in collaborative teams to complete assignments.</a:t>
            </a:r>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37</a:t>
            </a:fld>
            <a:endParaRPr lang="en-US" dirty="0"/>
          </a:p>
        </p:txBody>
      </p:sp>
    </p:spTree>
    <p:extLst>
      <p:ext uri="{BB962C8B-B14F-4D97-AF65-F5344CB8AC3E}">
        <p14:creationId xmlns:p14="http://schemas.microsoft.com/office/powerpoint/2010/main" val="4268667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6468" y="480890"/>
            <a:ext cx="7495148" cy="556061"/>
          </a:xfrm>
        </p:spPr>
        <p:txBody>
          <a:bodyPr>
            <a:noAutofit/>
          </a:bodyPr>
          <a:lstStyle/>
          <a:p>
            <a:pPr algn="ctr"/>
            <a:r>
              <a:rPr lang="en-US" sz="2800" b="1" dirty="0">
                <a:solidFill>
                  <a:srgbClr val="40347C"/>
                </a:solidFill>
              </a:rPr>
              <a:t>Career Pathway vs. College Readiness and College Aspirations</a:t>
            </a:r>
            <a:br>
              <a:rPr lang="en-US" sz="2800" b="1" dirty="0">
                <a:solidFill>
                  <a:srgbClr val="40347C"/>
                </a:solidFill>
              </a:rPr>
            </a:br>
            <a:endParaRPr lang="en-US" sz="2800" b="1" dirty="0">
              <a:solidFill>
                <a:srgbClr val="40347C"/>
              </a:solidFill>
            </a:endParaRPr>
          </a:p>
        </p:txBody>
      </p:sp>
      <p:pic>
        <p:nvPicPr>
          <p:cNvPr id="4" name="Picture 3" descr="13_GBTab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46" y="1156316"/>
            <a:ext cx="8320991" cy="5245803"/>
          </a:xfrm>
          <a:prstGeom prst="rect">
            <a:avLst/>
          </a:prstGeom>
          <a:solidFill>
            <a:srgbClr val="E7B707"/>
          </a:solidFill>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a:off x="444674" y="6411610"/>
            <a:ext cx="2133600" cy="409208"/>
          </a:xfrm>
          <a:prstGeom prst="rect">
            <a:avLst/>
          </a:prstGeom>
          <a:solidFill>
            <a:srgbClr val="002060"/>
          </a:solidFill>
          <a:ln>
            <a:noFill/>
          </a:ln>
        </p:spPr>
      </p:pic>
      <p:sp>
        <p:nvSpPr>
          <p:cNvPr id="3" name="Rectangle 2"/>
          <p:cNvSpPr/>
          <p:nvPr/>
        </p:nvSpPr>
        <p:spPr>
          <a:xfrm>
            <a:off x="2599789" y="1635162"/>
            <a:ext cx="2025999" cy="236668"/>
          </a:xfrm>
          <a:prstGeom prst="rect">
            <a:avLst/>
          </a:prstGeom>
          <a:solidFill>
            <a:srgbClr val="F7C40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solidFill>
                  <a:schemeClr val="tx1">
                    <a:lumMod val="50000"/>
                  </a:schemeClr>
                </a:solidFill>
                <a:effectLst>
                  <a:outerShdw blurRad="38100" dist="38100" dir="2700000" algn="tl">
                    <a:srgbClr val="000000">
                      <a:alpha val="43137"/>
                    </a:srgbClr>
                  </a:outerShdw>
                </a:effectLst>
              </a:rPr>
              <a:t>pathway</a:t>
            </a:r>
          </a:p>
        </p:txBody>
      </p:sp>
    </p:spTree>
    <p:extLst>
      <p:ext uri="{BB962C8B-B14F-4D97-AF65-F5344CB8AC3E}">
        <p14:creationId xmlns:p14="http://schemas.microsoft.com/office/powerpoint/2010/main" val="1802672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Diagonal Corners Rounded 7"/>
          <p:cNvSpPr/>
          <p:nvPr/>
        </p:nvSpPr>
        <p:spPr>
          <a:xfrm>
            <a:off x="226031" y="1335446"/>
            <a:ext cx="8917969" cy="4212599"/>
          </a:xfrm>
          <a:prstGeom prst="round2Diag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097" y="274638"/>
            <a:ext cx="7701317" cy="771737"/>
          </a:xfrm>
        </p:spPr>
        <p:txBody>
          <a:bodyPr>
            <a:normAutofit/>
          </a:bodyPr>
          <a:lstStyle/>
          <a:p>
            <a:r>
              <a:rPr lang="en-US" sz="3600" b="1" dirty="0"/>
              <a:t>What is Advanced Career?</a:t>
            </a:r>
          </a:p>
        </p:txBody>
      </p:sp>
      <p:sp>
        <p:nvSpPr>
          <p:cNvPr id="3" name="Content Placeholder 2"/>
          <p:cNvSpPr>
            <a:spLocks noGrp="1"/>
          </p:cNvSpPr>
          <p:nvPr>
            <p:ph idx="1"/>
          </p:nvPr>
        </p:nvSpPr>
        <p:spPr>
          <a:xfrm>
            <a:off x="894161" y="1512014"/>
            <a:ext cx="7647249" cy="4419600"/>
          </a:xfrm>
        </p:spPr>
        <p:txBody>
          <a:bodyPr>
            <a:normAutofit/>
          </a:bodyPr>
          <a:lstStyle/>
          <a:p>
            <a:pPr marL="0" indent="0">
              <a:buClr>
                <a:srgbClr val="B35A2D"/>
              </a:buClr>
              <a:buNone/>
            </a:pPr>
            <a:r>
              <a:rPr lang="en-US" sz="2800" b="0" dirty="0"/>
              <a:t>Advanced Career (AC) is </a:t>
            </a:r>
            <a:r>
              <a:rPr lang="en-US" sz="2800" dirty="0"/>
              <a:t>nine</a:t>
            </a:r>
            <a:r>
              <a:rPr lang="en-US" sz="2800" b="0" dirty="0"/>
              <a:t> ready-to-implement curricula made up of four courses each.</a:t>
            </a:r>
          </a:p>
          <a:p>
            <a:pPr marL="0" indent="0">
              <a:buClr>
                <a:srgbClr val="B35A2D"/>
              </a:buClr>
              <a:buNone/>
            </a:pPr>
            <a:r>
              <a:rPr lang="en-US" sz="2800" b="0" dirty="0"/>
              <a:t>Courses focus on preparing students for college and careers by engaging them in applying academic, technical knowledge, technology and 21st-century skills to complete challenging work-related assignments.</a:t>
            </a:r>
          </a:p>
        </p:txBody>
      </p:sp>
      <p:sp>
        <p:nvSpPr>
          <p:cNvPr id="6" name="Footer Placeholder 5"/>
          <p:cNvSpPr>
            <a:spLocks noGrp="1"/>
          </p:cNvSpPr>
          <p:nvPr>
            <p:ph type="ftr" sz="quarter" idx="11"/>
          </p:nvPr>
        </p:nvSpPr>
        <p:spPr/>
        <p:txBody>
          <a:bodyPr/>
          <a:lstStyle/>
          <a:p>
            <a:r>
              <a:rPr lang="en-US"/>
              <a:t>2017 SREB Leadership Forum 04-20-17</a:t>
            </a:r>
            <a:endParaRPr lang="en-US" dirty="0"/>
          </a:p>
        </p:txBody>
      </p:sp>
      <p:sp>
        <p:nvSpPr>
          <p:cNvPr id="7" name="Slide Number Placeholder 6"/>
          <p:cNvSpPr>
            <a:spLocks noGrp="1"/>
          </p:cNvSpPr>
          <p:nvPr>
            <p:ph type="sldNum" sz="quarter" idx="12"/>
          </p:nvPr>
        </p:nvSpPr>
        <p:spPr/>
        <p:txBody>
          <a:bodyPr/>
          <a:lstStyle/>
          <a:p>
            <a:fld id="{C6BF0614-88EF-E141-A4D8-626B55E019E0}" type="slidenum">
              <a:rPr lang="en-US" smtClean="0"/>
              <a:pPr/>
              <a:t>39</a:t>
            </a:fld>
            <a:endParaRPr lang="en-US" dirty="0"/>
          </a:p>
        </p:txBody>
      </p:sp>
    </p:spTree>
    <p:extLst>
      <p:ext uri="{BB962C8B-B14F-4D97-AF65-F5344CB8AC3E}">
        <p14:creationId xmlns:p14="http://schemas.microsoft.com/office/powerpoint/2010/main" val="169238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657225"/>
            <a:ext cx="8229600" cy="1143000"/>
          </a:xfrm>
        </p:spPr>
        <p:txBody>
          <a:bodyPr/>
          <a:lstStyle/>
          <a:p>
            <a:pPr algn="ctr"/>
            <a:r>
              <a:rPr lang="en-US" dirty="0">
                <a:latin typeface="+mj-lt"/>
                <a:ea typeface="Adobe Caslon Pro" charset="0"/>
                <a:cs typeface="Adobe Caslon Pro" charset="0"/>
              </a:rPr>
              <a:t>Who’s Lost Ground?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2322056"/>
              </p:ext>
            </p:extLst>
          </p:nvPr>
        </p:nvGraphicFramePr>
        <p:xfrm>
          <a:off x="457200" y="2209800"/>
          <a:ext cx="8229600"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4</a:t>
            </a:fld>
            <a:endParaRPr lang="en-US" dirty="0"/>
          </a:p>
        </p:txBody>
      </p:sp>
    </p:spTree>
    <p:extLst>
      <p:ext uri="{BB962C8B-B14F-4D97-AF65-F5344CB8AC3E}">
        <p14:creationId xmlns:p14="http://schemas.microsoft.com/office/powerpoint/2010/main" val="489095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Diagonal Corners Rounded 7"/>
          <p:cNvSpPr/>
          <p:nvPr/>
        </p:nvSpPr>
        <p:spPr>
          <a:xfrm>
            <a:off x="226031" y="1458734"/>
            <a:ext cx="8917969" cy="4212599"/>
          </a:xfrm>
          <a:prstGeom prst="round2Diag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5103" y="340588"/>
            <a:ext cx="8711102" cy="838200"/>
          </a:xfrm>
        </p:spPr>
        <p:txBody>
          <a:bodyPr>
            <a:noAutofit/>
          </a:bodyPr>
          <a:lstStyle/>
          <a:p>
            <a:pPr algn="ctr"/>
            <a:r>
              <a:rPr lang="en-US" sz="2800" b="1" dirty="0"/>
              <a:t>Why Adopt the Advanced Career Curricula?</a:t>
            </a:r>
          </a:p>
        </p:txBody>
      </p:sp>
      <p:sp>
        <p:nvSpPr>
          <p:cNvPr id="3" name="Content Placeholder 2"/>
          <p:cNvSpPr>
            <a:spLocks noGrp="1"/>
          </p:cNvSpPr>
          <p:nvPr>
            <p:ph idx="1"/>
          </p:nvPr>
        </p:nvSpPr>
        <p:spPr>
          <a:xfrm>
            <a:off x="724849" y="1715784"/>
            <a:ext cx="8011610" cy="4114800"/>
          </a:xfrm>
        </p:spPr>
        <p:txBody>
          <a:bodyPr/>
          <a:lstStyle/>
          <a:p>
            <a:pPr>
              <a:buClr>
                <a:srgbClr val="C00000"/>
              </a:buClr>
            </a:pPr>
            <a:r>
              <a:rPr lang="en-US" sz="2600" b="0" dirty="0"/>
              <a:t>Prepare students for a double purpose.</a:t>
            </a:r>
          </a:p>
          <a:p>
            <a:pPr>
              <a:buClr>
                <a:srgbClr val="C00000"/>
              </a:buClr>
            </a:pPr>
            <a:r>
              <a:rPr lang="en-US" sz="2600" b="0" dirty="0"/>
              <a:t>Model assignments that require students to apply a blend of academic, critical thinking, technical, technology and teamwork skills.</a:t>
            </a:r>
          </a:p>
          <a:p>
            <a:pPr>
              <a:buClr>
                <a:srgbClr val="C00000"/>
              </a:buClr>
            </a:pPr>
            <a:r>
              <a:rPr lang="en-US" sz="2600" b="0" dirty="0"/>
              <a:t>Introduce students to career opportunities (often unknown to them).</a:t>
            </a:r>
          </a:p>
          <a:p>
            <a:pPr>
              <a:buClr>
                <a:srgbClr val="C00000"/>
              </a:buClr>
            </a:pPr>
            <a:r>
              <a:rPr lang="en-US" sz="2600" b="0" dirty="0"/>
              <a:t>Create career pathway programs of study that blend a college-ready core with career studies.</a:t>
            </a:r>
          </a:p>
        </p:txBody>
      </p:sp>
      <p:sp>
        <p:nvSpPr>
          <p:cNvPr id="6" name="Footer Placeholder 5"/>
          <p:cNvSpPr>
            <a:spLocks noGrp="1"/>
          </p:cNvSpPr>
          <p:nvPr>
            <p:ph type="ftr" sz="quarter" idx="11"/>
          </p:nvPr>
        </p:nvSpPr>
        <p:spPr/>
        <p:txBody>
          <a:bodyPr/>
          <a:lstStyle/>
          <a:p>
            <a:r>
              <a:rPr lang="en-US"/>
              <a:t>2017 SREB Leadership Forum 04-20-17</a:t>
            </a:r>
            <a:endParaRPr lang="en-US" dirty="0"/>
          </a:p>
        </p:txBody>
      </p:sp>
      <p:sp>
        <p:nvSpPr>
          <p:cNvPr id="7" name="Slide Number Placeholder 6"/>
          <p:cNvSpPr>
            <a:spLocks noGrp="1"/>
          </p:cNvSpPr>
          <p:nvPr>
            <p:ph type="sldNum" sz="quarter" idx="12"/>
          </p:nvPr>
        </p:nvSpPr>
        <p:spPr/>
        <p:txBody>
          <a:bodyPr/>
          <a:lstStyle/>
          <a:p>
            <a:fld id="{C6BF0614-88EF-E141-A4D8-626B55E019E0}" type="slidenum">
              <a:rPr lang="en-US" smtClean="0"/>
              <a:pPr/>
              <a:t>40</a:t>
            </a:fld>
            <a:endParaRPr lang="en-US" dirty="0"/>
          </a:p>
        </p:txBody>
      </p:sp>
    </p:spTree>
    <p:extLst>
      <p:ext uri="{BB962C8B-B14F-4D97-AF65-F5344CB8AC3E}">
        <p14:creationId xmlns:p14="http://schemas.microsoft.com/office/powerpoint/2010/main" val="19739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p:cNvSpPr/>
          <p:nvPr/>
        </p:nvSpPr>
        <p:spPr>
          <a:xfrm>
            <a:off x="236306" y="1119882"/>
            <a:ext cx="8907694" cy="4921321"/>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4789" y="180858"/>
            <a:ext cx="7701317" cy="697584"/>
          </a:xfrm>
        </p:spPr>
        <p:txBody>
          <a:bodyPr>
            <a:normAutofit/>
          </a:bodyPr>
          <a:lstStyle/>
          <a:p>
            <a:pPr algn="ctr"/>
            <a:r>
              <a:rPr lang="en-US" sz="3200" b="1" dirty="0"/>
              <a:t>Advanced Career Curricula</a:t>
            </a:r>
          </a:p>
        </p:txBody>
      </p:sp>
      <p:sp>
        <p:nvSpPr>
          <p:cNvPr id="3" name="Content Placeholder 2"/>
          <p:cNvSpPr>
            <a:spLocks noGrp="1"/>
          </p:cNvSpPr>
          <p:nvPr>
            <p:ph idx="1"/>
          </p:nvPr>
        </p:nvSpPr>
        <p:spPr>
          <a:xfrm>
            <a:off x="734789" y="1273800"/>
            <a:ext cx="8304456" cy="4525963"/>
          </a:xfrm>
        </p:spPr>
        <p:txBody>
          <a:bodyPr>
            <a:normAutofit/>
          </a:bodyPr>
          <a:lstStyle/>
          <a:p>
            <a:pPr>
              <a:buClr>
                <a:schemeClr val="tx2">
                  <a:lumMod val="75000"/>
                </a:schemeClr>
              </a:buClr>
              <a:buAutoNum type="arabicPeriod"/>
            </a:pPr>
            <a:r>
              <a:rPr lang="en-US" sz="2400" dirty="0"/>
              <a:t>Aerospace Engineering</a:t>
            </a:r>
          </a:p>
          <a:p>
            <a:pPr>
              <a:buClr>
                <a:schemeClr val="tx2">
                  <a:lumMod val="75000"/>
                </a:schemeClr>
              </a:buClr>
              <a:buFont typeface="Arial" panose="020B0604020202020204" pitchFamily="34" charset="0"/>
              <a:buAutoNum type="arabicPeriod"/>
            </a:pPr>
            <a:r>
              <a:rPr lang="en-US" sz="2400" dirty="0"/>
              <a:t>Automated Materials Joining Technologies</a:t>
            </a:r>
          </a:p>
          <a:p>
            <a:pPr>
              <a:buClr>
                <a:schemeClr val="tx2">
                  <a:lumMod val="75000"/>
                </a:schemeClr>
              </a:buClr>
              <a:buAutoNum type="arabicPeriod"/>
            </a:pPr>
            <a:r>
              <a:rPr lang="en-US" sz="2400" dirty="0"/>
              <a:t>Clean Energy Technology</a:t>
            </a:r>
          </a:p>
          <a:p>
            <a:pPr>
              <a:buClr>
                <a:schemeClr val="tx2">
                  <a:lumMod val="75000"/>
                </a:schemeClr>
              </a:buClr>
              <a:buAutoNum type="arabicPeriod"/>
            </a:pPr>
            <a:r>
              <a:rPr lang="en-US" sz="2400" dirty="0"/>
              <a:t>Energy and Power</a:t>
            </a:r>
          </a:p>
          <a:p>
            <a:pPr>
              <a:buClr>
                <a:schemeClr val="tx2">
                  <a:lumMod val="75000"/>
                </a:schemeClr>
              </a:buClr>
              <a:buAutoNum type="arabicPeriod"/>
            </a:pPr>
            <a:r>
              <a:rPr lang="en-US" sz="2400" dirty="0"/>
              <a:t>Global Logistics &amp; Supply Chain Management</a:t>
            </a:r>
          </a:p>
          <a:p>
            <a:pPr>
              <a:buClr>
                <a:schemeClr val="tx2">
                  <a:lumMod val="75000"/>
                </a:schemeClr>
              </a:buClr>
              <a:buAutoNum type="arabicPeriod"/>
            </a:pPr>
            <a:r>
              <a:rPr lang="en-US" sz="2400" dirty="0"/>
              <a:t>Health Informatics</a:t>
            </a:r>
          </a:p>
          <a:p>
            <a:pPr>
              <a:buClr>
                <a:schemeClr val="tx2">
                  <a:lumMod val="75000"/>
                </a:schemeClr>
              </a:buClr>
              <a:buAutoNum type="arabicPeriod"/>
            </a:pPr>
            <a:r>
              <a:rPr lang="en-US" sz="2400" dirty="0"/>
              <a:t>Informatics</a:t>
            </a:r>
          </a:p>
          <a:p>
            <a:pPr>
              <a:buClr>
                <a:schemeClr val="tx2">
                  <a:lumMod val="75000"/>
                </a:schemeClr>
              </a:buClr>
              <a:buAutoNum type="arabicPeriod"/>
            </a:pPr>
            <a:r>
              <a:rPr lang="en-US" sz="2400" dirty="0"/>
              <a:t>Innovations in Science and Technology</a:t>
            </a:r>
          </a:p>
          <a:p>
            <a:pPr>
              <a:buClr>
                <a:schemeClr val="tx2">
                  <a:lumMod val="75000"/>
                </a:schemeClr>
              </a:buClr>
              <a:buAutoNum type="arabicPeriod"/>
            </a:pPr>
            <a:r>
              <a:rPr lang="en-US" sz="2400" dirty="0"/>
              <a:t>Integrated Production Technologies</a:t>
            </a:r>
          </a:p>
          <a:p>
            <a:pPr defTabSz="114300">
              <a:buClr>
                <a:schemeClr val="tx2">
                  <a:lumMod val="75000"/>
                </a:schemeClr>
              </a:buClr>
              <a:buFont typeface="Arial" panose="020B0604020202020204" pitchFamily="34" charset="0"/>
              <a:buAutoNum type="arabicPeriod"/>
            </a:pPr>
            <a:r>
              <a:rPr lang="en-US" sz="2400" dirty="0"/>
              <a:t>Oil and Gas — two courses</a:t>
            </a:r>
          </a:p>
          <a:p>
            <a:pPr marL="0" indent="0">
              <a:buClr>
                <a:schemeClr val="tx2">
                  <a:lumMod val="75000"/>
                </a:schemeClr>
              </a:buClr>
              <a:buNone/>
            </a:pPr>
            <a:endParaRPr lang="en-US" sz="2400" dirty="0"/>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41</a:t>
            </a:fld>
            <a:endParaRPr lang="en-US" dirty="0"/>
          </a:p>
        </p:txBody>
      </p:sp>
    </p:spTree>
    <p:extLst>
      <p:ext uri="{BB962C8B-B14F-4D97-AF65-F5344CB8AC3E}">
        <p14:creationId xmlns:p14="http://schemas.microsoft.com/office/powerpoint/2010/main" val="3374809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64690" y="343861"/>
            <a:ext cx="7886700" cy="1325563"/>
          </a:xfrm>
        </p:spPr>
        <p:txBody>
          <a:bodyPr/>
          <a:lstStyle/>
          <a:p>
            <a:r>
              <a:rPr lang="en-US" dirty="0">
                <a:latin typeface="Arial" panose="020B0604020202020204" pitchFamily="34" charset="0"/>
                <a:cs typeface="Arial" panose="020B0604020202020204" pitchFamily="34" charset="0"/>
              </a:rPr>
              <a:t>Ten AC Curricula</a:t>
            </a:r>
          </a:p>
        </p:txBody>
      </p:sp>
      <p:sp>
        <p:nvSpPr>
          <p:cNvPr id="9" name="Content Placeholder 2"/>
          <p:cNvSpPr>
            <a:spLocks noGrp="1"/>
          </p:cNvSpPr>
          <p:nvPr>
            <p:ph idx="1"/>
          </p:nvPr>
        </p:nvSpPr>
        <p:spPr>
          <a:xfrm>
            <a:off x="914400" y="5029200"/>
            <a:ext cx="7271150" cy="534803"/>
          </a:xfrm>
        </p:spPr>
        <p:txBody>
          <a:bodyPr>
            <a:normAutofit/>
          </a:bodyPr>
          <a:lstStyle/>
          <a:p>
            <a:pPr marL="0" indent="0" algn="ctr">
              <a:buNone/>
            </a:pPr>
            <a:r>
              <a:rPr lang="en-US" sz="2600" dirty="0">
                <a:latin typeface="Arial" panose="020B0604020202020204" pitchFamily="34" charset="0"/>
                <a:cs typeface="Arial" panose="020B0604020202020204" pitchFamily="34" charset="0"/>
              </a:rPr>
              <a:t>Ten AC Curricula </a:t>
            </a:r>
            <a:r>
              <a:rPr lang="en-US" sz="2600" dirty="0">
                <a:solidFill>
                  <a:schemeClr val="accent1">
                    <a:lumMod val="75000"/>
                  </a:schemeClr>
                </a:solidFill>
                <a:latin typeface="Arial" panose="020B0604020202020204" pitchFamily="34" charset="0"/>
                <a:cs typeface="Arial" panose="020B0604020202020204" pitchFamily="34" charset="0"/>
              </a:rPr>
              <a:t>•</a:t>
            </a:r>
            <a:r>
              <a:rPr lang="en-US" sz="2600" dirty="0">
                <a:latin typeface="Arial" panose="020B0604020202020204" pitchFamily="34" charset="0"/>
                <a:cs typeface="Arial" panose="020B0604020202020204" pitchFamily="34" charset="0"/>
              </a:rPr>
              <a:t> 38 courses </a:t>
            </a:r>
            <a:r>
              <a:rPr lang="en-US" sz="2600" dirty="0">
                <a:solidFill>
                  <a:schemeClr val="accent1">
                    <a:lumMod val="75000"/>
                  </a:schemeClr>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194 projects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69424"/>
            <a:ext cx="8061920" cy="2902576"/>
          </a:xfrm>
          <a:prstGeom prst="rect">
            <a:avLst/>
          </a:prstGeom>
          <a:solidFill>
            <a:srgbClr val="FFFFFF">
              <a:shade val="85000"/>
            </a:srgbClr>
          </a:solidFill>
          <a:ln w="88900" cap="sq">
            <a:solidFill>
              <a:schemeClr val="accent1">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2" name="Footer Placeholder 1"/>
          <p:cNvSpPr>
            <a:spLocks noGrp="1"/>
          </p:cNvSpPr>
          <p:nvPr>
            <p:ph type="ftr" sz="quarter" idx="11"/>
          </p:nvPr>
        </p:nvSpPr>
        <p:spPr/>
        <p:txBody>
          <a:bodyPr/>
          <a:lstStyle/>
          <a:p>
            <a:r>
              <a:rPr lang="en-US"/>
              <a:t>2017 SREB Leadership Forum 04-20-17</a:t>
            </a:r>
            <a:endParaRPr lang="en-US" dirty="0"/>
          </a:p>
        </p:txBody>
      </p:sp>
      <p:sp>
        <p:nvSpPr>
          <p:cNvPr id="3" name="Slide Number Placeholder 2"/>
          <p:cNvSpPr>
            <a:spLocks noGrp="1"/>
          </p:cNvSpPr>
          <p:nvPr>
            <p:ph type="sldNum" sz="quarter" idx="12"/>
          </p:nvPr>
        </p:nvSpPr>
        <p:spPr/>
        <p:txBody>
          <a:bodyPr/>
          <a:lstStyle/>
          <a:p>
            <a:fld id="{C6BF0614-88EF-E141-A4D8-626B55E019E0}" type="slidenum">
              <a:rPr lang="en-US" smtClean="0"/>
              <a:pPr/>
              <a:t>42</a:t>
            </a:fld>
            <a:endParaRPr lang="en-US" dirty="0"/>
          </a:p>
        </p:txBody>
      </p:sp>
    </p:spTree>
    <p:extLst>
      <p:ext uri="{BB962C8B-B14F-4D97-AF65-F5344CB8AC3E}">
        <p14:creationId xmlns:p14="http://schemas.microsoft.com/office/powerpoint/2010/main" val="2213447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3400" y="381000"/>
            <a:ext cx="8232065" cy="6036623"/>
          </a:xfrm>
        </p:spPr>
        <p:txBody>
          <a:bodyPr>
            <a:noAutofit/>
          </a:bodyPr>
          <a:lstStyle/>
          <a:p>
            <a:r>
              <a:rPr lang="en-US" sz="2800" b="1" dirty="0">
                <a:solidFill>
                  <a:srgbClr val="40347C"/>
                </a:solidFill>
              </a:rPr>
              <a:t>Advanced Career Student Survey 2015</a:t>
            </a:r>
            <a:endParaRPr lang="en-US" sz="1200" b="1" dirty="0">
              <a:solidFill>
                <a:srgbClr val="40347C"/>
              </a:solidFill>
            </a:endParaRPr>
          </a:p>
          <a:p>
            <a:endParaRPr lang="en-US" sz="1100" b="1" dirty="0">
              <a:solidFill>
                <a:schemeClr val="tx1">
                  <a:lumMod val="95000"/>
                  <a:lumOff val="5000"/>
                </a:schemeClr>
              </a:solidFill>
            </a:endParaRPr>
          </a:p>
          <a:p>
            <a:endParaRPr lang="en-US" sz="500" dirty="0">
              <a:solidFill>
                <a:schemeClr val="tx1">
                  <a:lumMod val="95000"/>
                  <a:lumOff val="5000"/>
                </a:schemeClr>
              </a:solidFill>
            </a:endParaRPr>
          </a:p>
          <a:p>
            <a:pPr lvl="0"/>
            <a:endParaRPr lang="en-US" sz="500" dirty="0">
              <a:solidFill>
                <a:schemeClr val="tx1">
                  <a:lumMod val="95000"/>
                  <a:lumOff val="5000"/>
                </a:schemeClr>
              </a:solidFill>
            </a:endParaRPr>
          </a:p>
          <a:p>
            <a:pPr marL="342900" lvl="0" indent="-342900">
              <a:buClr>
                <a:srgbClr val="C00000"/>
              </a:buClr>
              <a:buFont typeface="Arial" panose="020B0604020202020204" pitchFamily="34" charset="0"/>
              <a:buChar char="■"/>
            </a:pPr>
            <a:r>
              <a:rPr lang="en-US" sz="2000" b="0" dirty="0">
                <a:solidFill>
                  <a:srgbClr val="C00000"/>
                </a:solidFill>
              </a:rPr>
              <a:t>72% </a:t>
            </a:r>
            <a:r>
              <a:rPr lang="en-US" sz="2000" b="0" dirty="0">
                <a:solidFill>
                  <a:srgbClr val="002060"/>
                </a:solidFill>
              </a:rPr>
              <a:t>of AC students say that this AC course helped them in determining a career goal after high school.</a:t>
            </a:r>
          </a:p>
          <a:p>
            <a:pPr marL="171450" lvl="0" indent="-171450">
              <a:buClr>
                <a:srgbClr val="C00000"/>
              </a:buClr>
              <a:buFont typeface="Arial" panose="020B0604020202020204" pitchFamily="34" charset="0"/>
              <a:buChar char="■"/>
            </a:pPr>
            <a:endParaRPr lang="en-US" sz="600" b="0" dirty="0">
              <a:solidFill>
                <a:schemeClr val="tx1">
                  <a:lumMod val="95000"/>
                  <a:lumOff val="5000"/>
                </a:schemeClr>
              </a:solidFill>
            </a:endParaRPr>
          </a:p>
          <a:p>
            <a:pPr marL="342900" lvl="0" indent="-342900">
              <a:buClr>
                <a:srgbClr val="C00000"/>
              </a:buClr>
              <a:buFont typeface="Arial" panose="020B0604020202020204" pitchFamily="34" charset="0"/>
              <a:buChar char="■"/>
            </a:pPr>
            <a:r>
              <a:rPr lang="en-US" sz="2000" b="0" dirty="0">
                <a:solidFill>
                  <a:srgbClr val="C00000"/>
                </a:solidFill>
              </a:rPr>
              <a:t>88% </a:t>
            </a:r>
            <a:r>
              <a:rPr lang="en-US" sz="2000" b="0" dirty="0">
                <a:solidFill>
                  <a:srgbClr val="002060"/>
                </a:solidFill>
              </a:rPr>
              <a:t>of AC students find the AC course RIGOROUS.</a:t>
            </a:r>
          </a:p>
          <a:p>
            <a:pPr marL="342900" lvl="0" indent="-342900">
              <a:buClr>
                <a:srgbClr val="C00000"/>
              </a:buClr>
              <a:buFont typeface="Arial" panose="020B0604020202020204" pitchFamily="34" charset="0"/>
              <a:buChar char="■"/>
            </a:pPr>
            <a:endParaRPr lang="en-US" sz="600" b="0" dirty="0">
              <a:solidFill>
                <a:schemeClr val="tx1">
                  <a:lumMod val="95000"/>
                  <a:lumOff val="5000"/>
                </a:schemeClr>
              </a:solidFill>
            </a:endParaRPr>
          </a:p>
          <a:p>
            <a:pPr marL="342900" indent="-342900">
              <a:buClr>
                <a:srgbClr val="C00000"/>
              </a:buClr>
              <a:buFont typeface="Arial" panose="020B0604020202020204" pitchFamily="34" charset="0"/>
              <a:buChar char="■"/>
            </a:pPr>
            <a:r>
              <a:rPr lang="en-US" sz="2000" b="0" dirty="0">
                <a:solidFill>
                  <a:srgbClr val="C00000"/>
                </a:solidFill>
              </a:rPr>
              <a:t>80% </a:t>
            </a:r>
            <a:r>
              <a:rPr lang="en-US" sz="2000" b="0" dirty="0">
                <a:solidFill>
                  <a:srgbClr val="002060"/>
                </a:solidFill>
              </a:rPr>
              <a:t>of AC students like the blend of hands-on activities, academics and creative thinking in the AC class.</a:t>
            </a:r>
          </a:p>
          <a:p>
            <a:pPr marL="342900" indent="-342900">
              <a:buClr>
                <a:srgbClr val="C00000"/>
              </a:buClr>
              <a:buFont typeface="Arial" panose="020B0604020202020204" pitchFamily="34" charset="0"/>
              <a:buChar char="■"/>
            </a:pPr>
            <a:endParaRPr lang="en-US" sz="600" b="0" dirty="0">
              <a:solidFill>
                <a:schemeClr val="tx1">
                  <a:lumMod val="95000"/>
                  <a:lumOff val="5000"/>
                </a:schemeClr>
              </a:solidFill>
            </a:endParaRPr>
          </a:p>
          <a:p>
            <a:pPr marL="342900" lvl="0" indent="-342900">
              <a:buClr>
                <a:srgbClr val="C00000"/>
              </a:buClr>
              <a:buFont typeface="Arial" panose="020B0604020202020204" pitchFamily="34" charset="0"/>
              <a:buChar char="■"/>
            </a:pPr>
            <a:r>
              <a:rPr lang="en-US" sz="2000" b="0" dirty="0">
                <a:solidFill>
                  <a:srgbClr val="C00000"/>
                </a:solidFill>
              </a:rPr>
              <a:t>77% </a:t>
            </a:r>
            <a:r>
              <a:rPr lang="en-US" sz="2000" b="0" dirty="0">
                <a:solidFill>
                  <a:srgbClr val="002060"/>
                </a:solidFill>
              </a:rPr>
              <a:t>of AC students would                                                       recommend this course to a friend.</a:t>
            </a:r>
          </a:p>
          <a:p>
            <a:pPr marL="342900" lvl="0" indent="-342900">
              <a:buClr>
                <a:srgbClr val="C00000"/>
              </a:buClr>
              <a:buFont typeface="Arial" panose="020B0604020202020204" pitchFamily="34" charset="0"/>
              <a:buChar char="■"/>
            </a:pPr>
            <a:endParaRPr lang="en-US" sz="600" b="0" dirty="0">
              <a:solidFill>
                <a:schemeClr val="tx1">
                  <a:lumMod val="95000"/>
                  <a:lumOff val="5000"/>
                </a:schemeClr>
              </a:solidFill>
            </a:endParaRPr>
          </a:p>
          <a:p>
            <a:pPr marL="342900" lvl="0" indent="-342900">
              <a:buClr>
                <a:srgbClr val="C00000"/>
              </a:buClr>
              <a:buFont typeface="Arial" panose="020B0604020202020204" pitchFamily="34" charset="0"/>
              <a:buChar char="■"/>
            </a:pPr>
            <a:r>
              <a:rPr lang="en-US" sz="2000" b="0" dirty="0">
                <a:solidFill>
                  <a:srgbClr val="002060"/>
                </a:solidFill>
              </a:rPr>
              <a:t>Over</a:t>
            </a:r>
            <a:r>
              <a:rPr lang="en-US" sz="2000" b="0" dirty="0">
                <a:solidFill>
                  <a:schemeClr val="tx1">
                    <a:lumMod val="95000"/>
                    <a:lumOff val="5000"/>
                  </a:schemeClr>
                </a:solidFill>
              </a:rPr>
              <a:t> </a:t>
            </a:r>
            <a:r>
              <a:rPr lang="en-US" sz="2000" b="0" dirty="0">
                <a:solidFill>
                  <a:srgbClr val="C00000"/>
                </a:solidFill>
              </a:rPr>
              <a:t>70% </a:t>
            </a:r>
            <a:r>
              <a:rPr lang="en-US" sz="2000" b="0" dirty="0">
                <a:solidFill>
                  <a:srgbClr val="002060"/>
                </a:solidFill>
              </a:rPr>
              <a:t>of AC students report                                                      frequently using reading, writing                                                                                       and mathematics to                                                                                                          complete assignments.</a:t>
            </a:r>
          </a:p>
          <a:p>
            <a:pPr marL="285750" lvl="0" indent="-285750">
              <a:buFont typeface="Arial" panose="020B0604020202020204" pitchFamily="34" charset="0"/>
              <a:buChar char="•"/>
            </a:pPr>
            <a:endParaRPr lang="en-US" sz="2000" dirty="0">
              <a:solidFill>
                <a:schemeClr val="tx1">
                  <a:lumMod val="95000"/>
                  <a:lumOff val="5000"/>
                </a:schemeClr>
              </a:solidFill>
            </a:endParaRPr>
          </a:p>
          <a:p>
            <a:pPr lvl="0"/>
            <a:endParaRPr lang="en-US" sz="2000" dirty="0">
              <a:solidFill>
                <a:schemeClr val="tx1">
                  <a:lumMod val="95000"/>
                  <a:lumOff val="5000"/>
                </a:schemeClr>
              </a:solidFill>
            </a:endParaRPr>
          </a:p>
          <a:p>
            <a:pPr marL="342900" lvl="0" indent="-342900">
              <a:buFont typeface="Arial" panose="020B0604020202020204" pitchFamily="34" charset="0"/>
              <a:buChar char="•"/>
            </a:pPr>
            <a:endParaRPr lang="en-US" sz="2000" dirty="0">
              <a:solidFill>
                <a:schemeClr val="tx1">
                  <a:lumMod val="95000"/>
                  <a:lumOff val="5000"/>
                </a:schemeClr>
              </a:solidFill>
            </a:endParaRPr>
          </a:p>
          <a:p>
            <a:pPr marL="342900" lvl="0" indent="-342900">
              <a:buFont typeface="Arial" panose="020B0604020202020204" pitchFamily="34" charset="0"/>
              <a:buChar char="•"/>
            </a:pPr>
            <a:endParaRPr lang="en-US" sz="2000" dirty="0">
              <a:solidFill>
                <a:schemeClr val="tx1">
                  <a:lumMod val="95000"/>
                  <a:lumOff val="5000"/>
                </a:schemeClr>
              </a:solidFill>
            </a:endParaRPr>
          </a:p>
          <a:p>
            <a:r>
              <a:rPr lang="en-US" sz="2800" dirty="0">
                <a:solidFill>
                  <a:schemeClr val="tx1">
                    <a:lumMod val="95000"/>
                    <a:lumOff val="5000"/>
                  </a:schemeClr>
                </a:solidFill>
              </a:rPr>
              <a:t> </a:t>
            </a:r>
          </a:p>
          <a:p>
            <a:endParaRPr lang="en-US" sz="2500" dirty="0">
              <a:solidFill>
                <a:schemeClr val="tx1">
                  <a:lumMod val="95000"/>
                  <a:lumOff val="5000"/>
                </a:schemeClr>
              </a:solidFill>
            </a:endParaRPr>
          </a:p>
        </p:txBody>
      </p:sp>
      <p:sp>
        <p:nvSpPr>
          <p:cNvPr id="2" name="Rectangle 1"/>
          <p:cNvSpPr/>
          <p:nvPr/>
        </p:nvSpPr>
        <p:spPr>
          <a:xfrm>
            <a:off x="5715000" y="3733800"/>
            <a:ext cx="3050465" cy="2683823"/>
          </a:xfrm>
          <a:prstGeom prst="rect">
            <a:avLst/>
          </a:prstGeom>
          <a:solidFill>
            <a:schemeClr val="accent1">
              <a:lumMod val="20000"/>
              <a:lumOff val="80000"/>
            </a:schemeClr>
          </a:solidFill>
          <a:ln/>
        </p:spPr>
        <p:style>
          <a:lnRef idx="3">
            <a:schemeClr val="lt1"/>
          </a:lnRef>
          <a:fillRef idx="1">
            <a:schemeClr val="accent2"/>
          </a:fillRef>
          <a:effectRef idx="1">
            <a:schemeClr val="accent2"/>
          </a:effectRef>
          <a:fontRef idx="minor">
            <a:schemeClr val="lt1"/>
          </a:fontRef>
        </p:style>
        <p:txBody>
          <a:bodyPr rtlCol="0" anchor="t"/>
          <a:lstStyle/>
          <a:p>
            <a:pPr lvl="0" algn="ctr"/>
            <a:endParaRPr lang="en-US" sz="500" b="1" dirty="0">
              <a:solidFill>
                <a:schemeClr val="tx1">
                  <a:lumMod val="50000"/>
                </a:schemeClr>
              </a:solidFill>
            </a:endParaRPr>
          </a:p>
          <a:p>
            <a:pPr lvl="0" algn="ctr"/>
            <a:endParaRPr lang="en-US" sz="500" b="1" dirty="0">
              <a:solidFill>
                <a:schemeClr val="tx1"/>
              </a:solidFill>
            </a:endParaRPr>
          </a:p>
          <a:p>
            <a:pPr lvl="0" algn="ctr"/>
            <a:r>
              <a:rPr lang="en-US" sz="2100" b="1" dirty="0">
                <a:solidFill>
                  <a:srgbClr val="0070C0"/>
                </a:solidFill>
              </a:rPr>
              <a:t>AC pathways draw a mainstream group                of students</a:t>
            </a:r>
          </a:p>
          <a:p>
            <a:pPr lvl="0" algn="ctr"/>
            <a:r>
              <a:rPr lang="en-US" sz="2300" b="1" dirty="0">
                <a:solidFill>
                  <a:srgbClr val="C00000"/>
                </a:solidFill>
              </a:rPr>
              <a:t>▼</a:t>
            </a:r>
          </a:p>
          <a:p>
            <a:pPr lvl="0" algn="ctr"/>
            <a:r>
              <a:rPr lang="en-US" sz="2100" b="1" dirty="0">
                <a:solidFill>
                  <a:srgbClr val="0070C0"/>
                </a:solidFill>
              </a:rPr>
              <a:t>Over 81% of AC students plan to take all four AC courses</a:t>
            </a:r>
          </a:p>
          <a:p>
            <a:pPr lvl="0" algn="ctr"/>
            <a:endParaRPr lang="en-US" sz="2600" b="1" dirty="0">
              <a:solidFill>
                <a:schemeClr val="tx1"/>
              </a:solidFill>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425820" y="6336194"/>
            <a:ext cx="2133600" cy="409208"/>
          </a:xfrm>
          <a:prstGeom prst="rect">
            <a:avLst/>
          </a:prstGeom>
          <a:solidFill>
            <a:srgbClr val="002060"/>
          </a:solidFill>
          <a:ln>
            <a:noFill/>
          </a:ln>
        </p:spPr>
      </p:pic>
    </p:spTree>
    <p:extLst>
      <p:ext uri="{BB962C8B-B14F-4D97-AF65-F5344CB8AC3E}">
        <p14:creationId xmlns:p14="http://schemas.microsoft.com/office/powerpoint/2010/main" val="1601757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236668" y="2205318"/>
            <a:ext cx="8982635" cy="29368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35974" y="737217"/>
            <a:ext cx="7701317" cy="1143000"/>
          </a:xfrm>
        </p:spPr>
        <p:txBody>
          <a:bodyPr>
            <a:normAutofit/>
          </a:bodyPr>
          <a:lstStyle/>
          <a:p>
            <a:pPr algn="ctr"/>
            <a:r>
              <a:rPr lang="en-US" sz="3200" b="1" dirty="0"/>
              <a:t>Redesign the Senior Year</a:t>
            </a:r>
          </a:p>
        </p:txBody>
      </p:sp>
      <p:sp>
        <p:nvSpPr>
          <p:cNvPr id="3" name="Content Placeholder 2"/>
          <p:cNvSpPr>
            <a:spLocks noGrp="1"/>
          </p:cNvSpPr>
          <p:nvPr>
            <p:ph idx="1"/>
          </p:nvPr>
        </p:nvSpPr>
        <p:spPr>
          <a:xfrm>
            <a:off x="1626733" y="2425852"/>
            <a:ext cx="6064044" cy="2552252"/>
          </a:xfrm>
          <a:noFill/>
          <a:ln>
            <a:noFill/>
          </a:ln>
        </p:spPr>
        <p:style>
          <a:lnRef idx="1">
            <a:schemeClr val="accent6"/>
          </a:lnRef>
          <a:fillRef idx="2">
            <a:schemeClr val="accent6"/>
          </a:fillRef>
          <a:effectRef idx="1">
            <a:schemeClr val="accent6"/>
          </a:effectRef>
          <a:fontRef idx="minor">
            <a:schemeClr val="dk1"/>
          </a:fontRef>
        </p:style>
        <p:txBody>
          <a:bodyPr>
            <a:normAutofit/>
          </a:bodyPr>
          <a:lstStyle/>
          <a:p>
            <a:pPr>
              <a:buClr>
                <a:srgbClr val="C00000"/>
              </a:buClr>
            </a:pPr>
            <a:r>
              <a:rPr lang="en-US" sz="2800" dirty="0"/>
              <a:t>Allow ready students to move on</a:t>
            </a:r>
            <a:endParaRPr lang="en-US" sz="2400" dirty="0"/>
          </a:p>
          <a:p>
            <a:pPr>
              <a:buClr>
                <a:srgbClr val="C00000"/>
              </a:buClr>
            </a:pPr>
            <a:r>
              <a:rPr lang="en-US" sz="2800" dirty="0"/>
              <a:t>Students ready for:</a:t>
            </a:r>
          </a:p>
          <a:p>
            <a:pPr lvl="1">
              <a:buClr>
                <a:srgbClr val="C00000"/>
              </a:buClr>
            </a:pPr>
            <a:r>
              <a:rPr lang="en-US" sz="2400" dirty="0"/>
              <a:t>Postsecondary studies</a:t>
            </a:r>
          </a:p>
          <a:p>
            <a:pPr lvl="1">
              <a:buClr>
                <a:srgbClr val="C00000"/>
              </a:buClr>
            </a:pPr>
            <a:r>
              <a:rPr lang="en-US" sz="2400" dirty="0"/>
              <a:t>Advanced credentials</a:t>
            </a:r>
          </a:p>
          <a:p>
            <a:pPr lvl="1">
              <a:buClr>
                <a:srgbClr val="C00000"/>
              </a:buClr>
            </a:pPr>
            <a:r>
              <a:rPr lang="en-US" sz="2400" dirty="0"/>
              <a:t>Work </a:t>
            </a:r>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44</a:t>
            </a:fld>
            <a:endParaRPr lang="en-US" dirty="0"/>
          </a:p>
        </p:txBody>
      </p:sp>
    </p:spTree>
    <p:extLst>
      <p:ext uri="{BB962C8B-B14F-4D97-AF65-F5344CB8AC3E}">
        <p14:creationId xmlns:p14="http://schemas.microsoft.com/office/powerpoint/2010/main" val="3381165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580912" y="2495774"/>
            <a:ext cx="7896113" cy="2226833"/>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35974" y="737217"/>
            <a:ext cx="7701317" cy="1143000"/>
          </a:xfrm>
        </p:spPr>
        <p:txBody>
          <a:bodyPr>
            <a:normAutofit/>
          </a:bodyPr>
          <a:lstStyle/>
          <a:p>
            <a:pPr algn="ctr"/>
            <a:r>
              <a:rPr lang="en-US" sz="3200" b="1" dirty="0"/>
              <a:t>Readiness Courses Prepare Students for College and Careers</a:t>
            </a:r>
          </a:p>
        </p:txBody>
      </p:sp>
      <p:sp>
        <p:nvSpPr>
          <p:cNvPr id="3" name="Content Placeholder 2"/>
          <p:cNvSpPr>
            <a:spLocks noGrp="1"/>
          </p:cNvSpPr>
          <p:nvPr>
            <p:ph idx="1"/>
          </p:nvPr>
        </p:nvSpPr>
        <p:spPr>
          <a:xfrm>
            <a:off x="821167" y="3127934"/>
            <a:ext cx="7415602" cy="1175126"/>
          </a:xfrm>
          <a:noFill/>
          <a:ln>
            <a:noFill/>
          </a:ln>
        </p:spPr>
        <p:style>
          <a:lnRef idx="1">
            <a:schemeClr val="accent6"/>
          </a:lnRef>
          <a:fillRef idx="2">
            <a:schemeClr val="accent6"/>
          </a:fillRef>
          <a:effectRef idx="1">
            <a:schemeClr val="accent6"/>
          </a:effectRef>
          <a:fontRef idx="minor">
            <a:schemeClr val="dk1"/>
          </a:fontRef>
        </p:style>
        <p:txBody>
          <a:bodyPr>
            <a:noAutofit/>
          </a:bodyPr>
          <a:lstStyle/>
          <a:p>
            <a:pPr>
              <a:buClr>
                <a:srgbClr val="C00000"/>
              </a:buClr>
            </a:pPr>
            <a:r>
              <a:rPr lang="en-US" sz="2800" dirty="0"/>
              <a:t>Reduce number of students by 50 percent taking remedial or developmental courses.</a:t>
            </a:r>
            <a:endParaRPr lang="en-US" sz="2400" dirty="0"/>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45</a:t>
            </a:fld>
            <a:endParaRPr lang="en-US" dirty="0"/>
          </a:p>
        </p:txBody>
      </p:sp>
    </p:spTree>
    <p:extLst>
      <p:ext uri="{BB962C8B-B14F-4D97-AF65-F5344CB8AC3E}">
        <p14:creationId xmlns:p14="http://schemas.microsoft.com/office/powerpoint/2010/main" val="1956432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158" y="464655"/>
            <a:ext cx="7701317" cy="1457344"/>
          </a:xfrm>
        </p:spPr>
        <p:txBody>
          <a:bodyPr>
            <a:noAutofit/>
          </a:bodyPr>
          <a:lstStyle/>
          <a:p>
            <a:pPr algn="ctr"/>
            <a:r>
              <a:rPr lang="en-US" sz="2800" b="1" dirty="0"/>
              <a:t>When principals can lead/support</a:t>
            </a:r>
            <a:br>
              <a:rPr lang="en-US" sz="2800" b="1" dirty="0"/>
            </a:br>
            <a:r>
              <a:rPr lang="en-US" sz="2800" b="1" dirty="0"/>
              <a:t>the right instructional shifts, more students are college and career ready.</a:t>
            </a:r>
          </a:p>
        </p:txBody>
      </p:sp>
      <p:sp>
        <p:nvSpPr>
          <p:cNvPr id="3" name="Content Placeholder 2"/>
          <p:cNvSpPr>
            <a:spLocks noGrp="1"/>
          </p:cNvSpPr>
          <p:nvPr>
            <p:ph idx="1"/>
          </p:nvPr>
        </p:nvSpPr>
        <p:spPr>
          <a:xfrm>
            <a:off x="775822" y="2139434"/>
            <a:ext cx="8088477" cy="3949394"/>
          </a:xfrm>
          <a:ln>
            <a:noFill/>
          </a:ln>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a:buClr>
                <a:srgbClr val="C00000"/>
              </a:buClr>
            </a:pPr>
            <a:r>
              <a:rPr lang="en-US" sz="2600" dirty="0"/>
              <a:t>Literacy-based assignments</a:t>
            </a:r>
          </a:p>
          <a:p>
            <a:pPr>
              <a:buClr>
                <a:srgbClr val="C00000"/>
              </a:buClr>
            </a:pPr>
            <a:r>
              <a:rPr lang="en-US" sz="2600" dirty="0"/>
              <a:t>Balanced approach to math instruction</a:t>
            </a:r>
          </a:p>
          <a:p>
            <a:pPr>
              <a:buClr>
                <a:srgbClr val="C00000"/>
              </a:buClr>
            </a:pPr>
            <a:r>
              <a:rPr lang="en-US" sz="2600" dirty="0"/>
              <a:t>Rigorous assignments in career pathway courses</a:t>
            </a:r>
          </a:p>
          <a:p>
            <a:pPr>
              <a:buClr>
                <a:srgbClr val="C00000"/>
              </a:buClr>
            </a:pPr>
            <a:r>
              <a:rPr lang="en-US" sz="2600" dirty="0"/>
              <a:t>Time for teachers to plan within and across the curriculum</a:t>
            </a:r>
          </a:p>
          <a:p>
            <a:pPr>
              <a:buClr>
                <a:srgbClr val="C00000"/>
              </a:buClr>
            </a:pPr>
            <a:r>
              <a:rPr lang="en-US" sz="2600" dirty="0"/>
              <a:t>Career pathways connected to academic core, workplace learning and postsecondary studies</a:t>
            </a:r>
          </a:p>
          <a:p>
            <a:pPr>
              <a:buClr>
                <a:srgbClr val="C00000"/>
              </a:buClr>
            </a:pPr>
            <a:r>
              <a:rPr lang="en-US" sz="2600" dirty="0"/>
              <a:t>Strong counseling for careers and college</a:t>
            </a:r>
          </a:p>
          <a:p>
            <a:pPr>
              <a:buClr>
                <a:srgbClr val="C00000"/>
              </a:buClr>
            </a:pPr>
            <a:r>
              <a:rPr lang="en-US" sz="2600" dirty="0"/>
              <a:t>Adopt transition courses — middle grades to high school; high school to college</a:t>
            </a:r>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46</a:t>
            </a:fld>
            <a:endParaRPr lang="en-US" dirty="0"/>
          </a:p>
        </p:txBody>
      </p:sp>
    </p:spTree>
    <p:extLst>
      <p:ext uri="{BB962C8B-B14F-4D97-AF65-F5344CB8AC3E}">
        <p14:creationId xmlns:p14="http://schemas.microsoft.com/office/powerpoint/2010/main" val="2796923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Beveled 5"/>
          <p:cNvSpPr/>
          <p:nvPr/>
        </p:nvSpPr>
        <p:spPr>
          <a:xfrm>
            <a:off x="490191" y="848412"/>
            <a:ext cx="8427563" cy="3271101"/>
          </a:xfrm>
          <a:prstGeom prst="bevel">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6692" y="1839488"/>
            <a:ext cx="7701317" cy="1143000"/>
          </a:xfrm>
        </p:spPr>
        <p:txBody>
          <a:bodyPr>
            <a:noAutofit/>
          </a:bodyPr>
          <a:lstStyle/>
          <a:p>
            <a:pPr algn="ctr"/>
            <a:r>
              <a:rPr lang="en-US" sz="3200" b="1" dirty="0"/>
              <a:t>What implications do these instructional shifts have for initial and ongoing preparation of school and teacher leaders?</a:t>
            </a:r>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47</a:t>
            </a:fld>
            <a:endParaRPr lang="en-US" dirty="0"/>
          </a:p>
        </p:txBody>
      </p:sp>
    </p:spTree>
    <p:extLst>
      <p:ext uri="{BB962C8B-B14F-4D97-AF65-F5344CB8AC3E}">
        <p14:creationId xmlns:p14="http://schemas.microsoft.com/office/powerpoint/2010/main" val="2495379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522" y="207963"/>
            <a:ext cx="8335903" cy="1143000"/>
          </a:xfrm>
        </p:spPr>
        <p:txBody>
          <a:bodyPr>
            <a:noAutofit/>
          </a:bodyPr>
          <a:lstStyle/>
          <a:p>
            <a:r>
              <a:rPr lang="en-US" sz="3600" dirty="0"/>
              <a:t>Declining Opportunities for Young Men</a:t>
            </a:r>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5</a:t>
            </a:fld>
            <a:endParaRPr lang="en-US" dirty="0"/>
          </a:p>
        </p:txBody>
      </p:sp>
      <p:graphicFrame>
        <p:nvGraphicFramePr>
          <p:cNvPr id="6" name="Content Placeholder 6"/>
          <p:cNvGraphicFramePr>
            <a:graphicFrameLocks noGrp="1"/>
          </p:cNvGraphicFramePr>
          <p:nvPr>
            <p:ph sz="half" idx="1"/>
            <p:extLst>
              <p:ext uri="{D42A27DB-BD31-4B8C-83A1-F6EECF244321}">
                <p14:modId xmlns:p14="http://schemas.microsoft.com/office/powerpoint/2010/main" val="2711337222"/>
              </p:ext>
            </p:extLst>
          </p:nvPr>
        </p:nvGraphicFramePr>
        <p:xfrm>
          <a:off x="457200" y="1270000"/>
          <a:ext cx="4038600" cy="4660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9"/>
          <p:cNvGraphicFramePr>
            <a:graphicFrameLocks/>
          </p:cNvGraphicFramePr>
          <p:nvPr>
            <p:extLst>
              <p:ext uri="{D42A27DB-BD31-4B8C-83A1-F6EECF244321}">
                <p14:modId xmlns:p14="http://schemas.microsoft.com/office/powerpoint/2010/main" val="2683582252"/>
              </p:ext>
            </p:extLst>
          </p:nvPr>
        </p:nvGraphicFramePr>
        <p:xfrm>
          <a:off x="4648200" y="1270000"/>
          <a:ext cx="4038600" cy="4660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539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130176555"/>
              </p:ext>
            </p:extLst>
          </p:nvPr>
        </p:nvGraphicFramePr>
        <p:xfrm>
          <a:off x="66675" y="1304924"/>
          <a:ext cx="9144000" cy="482917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90499" y="142774"/>
            <a:ext cx="8505825" cy="1077218"/>
          </a:xfrm>
          <a:prstGeom prst="rect">
            <a:avLst/>
          </a:prstGeom>
        </p:spPr>
        <p:txBody>
          <a:bodyPr wrap="square">
            <a:spAutoFit/>
          </a:bodyPr>
          <a:lstStyle/>
          <a:p>
            <a:pPr algn="ctr">
              <a:defRPr sz="3360" b="0" i="0" u="none" strike="noStrike" kern="1200" spc="0" baseline="0">
                <a:solidFill>
                  <a:srgbClr val="5D5040"/>
                </a:solidFill>
                <a:latin typeface="Adobe Caslon Pro" charset="0"/>
                <a:ea typeface="Adobe Caslon Pro" charset="0"/>
                <a:cs typeface="Adobe Caslon Pro" charset="0"/>
              </a:defRPr>
            </a:pPr>
            <a:r>
              <a:rPr lang="en-US" sz="3200" dirty="0">
                <a:solidFill>
                  <a:srgbClr val="002060"/>
                </a:solidFill>
                <a:latin typeface="+mj-lt"/>
              </a:rPr>
              <a:t>Share With at Least Some Postsecondary Education, 1980-2010</a:t>
            </a:r>
          </a:p>
        </p:txBody>
      </p:sp>
      <p:sp>
        <p:nvSpPr>
          <p:cNvPr id="3" name="Footer Placeholder 2"/>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6</a:t>
            </a:fld>
            <a:endParaRPr lang="en-US" dirty="0"/>
          </a:p>
        </p:txBody>
      </p:sp>
    </p:spTree>
    <p:extLst>
      <p:ext uri="{BB962C8B-B14F-4D97-AF65-F5344CB8AC3E}">
        <p14:creationId xmlns:p14="http://schemas.microsoft.com/office/powerpoint/2010/main" val="1686063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Beveled 7"/>
          <p:cNvSpPr/>
          <p:nvPr/>
        </p:nvSpPr>
        <p:spPr>
          <a:xfrm>
            <a:off x="961534" y="1197204"/>
            <a:ext cx="7390614" cy="3054285"/>
          </a:xfrm>
          <a:prstGeom prst="bevel">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7</a:t>
            </a:fld>
            <a:endParaRPr lang="en-US" dirty="0"/>
          </a:p>
        </p:txBody>
      </p:sp>
      <p:sp>
        <p:nvSpPr>
          <p:cNvPr id="6" name="Title 3"/>
          <p:cNvSpPr>
            <a:spLocks noGrp="1"/>
          </p:cNvSpPr>
          <p:nvPr>
            <p:ph type="title"/>
          </p:nvPr>
        </p:nvSpPr>
        <p:spPr>
          <a:xfrm>
            <a:off x="752114" y="1943968"/>
            <a:ext cx="7701317" cy="1143000"/>
          </a:xfrm>
        </p:spPr>
        <p:txBody>
          <a:bodyPr/>
          <a:lstStyle/>
          <a:p>
            <a:pPr algn="ctr"/>
            <a:r>
              <a:rPr lang="en-US" b="1" dirty="0">
                <a:latin typeface="+mj-lt"/>
                <a:ea typeface="Adobe Caslon Pro" charset="0"/>
                <a:cs typeface="Adobe Caslon Pro" charset="0"/>
              </a:rPr>
              <a:t>What Can We Do?</a:t>
            </a:r>
          </a:p>
        </p:txBody>
      </p:sp>
    </p:spTree>
    <p:extLst>
      <p:ext uri="{BB962C8B-B14F-4D97-AF65-F5344CB8AC3E}">
        <p14:creationId xmlns:p14="http://schemas.microsoft.com/office/powerpoint/2010/main" val="4221088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235670" y="1522413"/>
            <a:ext cx="8908330" cy="4138776"/>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79413"/>
            <a:ext cx="8229600" cy="1143000"/>
          </a:xfrm>
        </p:spPr>
        <p:txBody>
          <a:bodyPr/>
          <a:lstStyle/>
          <a:p>
            <a:r>
              <a:rPr lang="en-US" dirty="0">
                <a:latin typeface="Adobe Caslon Pro" charset="0"/>
                <a:ea typeface="Adobe Caslon Pro" charset="0"/>
                <a:cs typeface="Adobe Caslon Pro" charset="0"/>
              </a:rPr>
              <a:t>The BS is </a:t>
            </a:r>
            <a:r>
              <a:rPr lang="en-US" b="1" u="sng" dirty="0">
                <a:latin typeface="Adobe Caslon Pro" charset="0"/>
                <a:ea typeface="Adobe Caslon Pro" charset="0"/>
                <a:cs typeface="Adobe Caslon Pro" charset="0"/>
              </a:rPr>
              <a:t>not</a:t>
            </a:r>
            <a:r>
              <a:rPr lang="en-US" dirty="0">
                <a:latin typeface="Adobe Caslon Pro" charset="0"/>
                <a:ea typeface="Adobe Caslon Pro" charset="0"/>
                <a:cs typeface="Adobe Caslon Pro" charset="0"/>
              </a:rPr>
              <a:t> the only way.</a:t>
            </a:r>
          </a:p>
        </p:txBody>
      </p:sp>
      <p:sp>
        <p:nvSpPr>
          <p:cNvPr id="3" name="Content Placeholder 2"/>
          <p:cNvSpPr>
            <a:spLocks noGrp="1"/>
          </p:cNvSpPr>
          <p:nvPr>
            <p:ph idx="1"/>
          </p:nvPr>
        </p:nvSpPr>
        <p:spPr>
          <a:xfrm>
            <a:off x="561975" y="1768639"/>
            <a:ext cx="8229600" cy="3892550"/>
          </a:xfrm>
          <a:noFill/>
          <a:ln>
            <a:noFill/>
          </a:ln>
        </p:spPr>
        <p:style>
          <a:lnRef idx="1">
            <a:schemeClr val="accent6"/>
          </a:lnRef>
          <a:fillRef idx="2">
            <a:schemeClr val="accent6"/>
          </a:fillRef>
          <a:effectRef idx="1">
            <a:schemeClr val="accent6"/>
          </a:effectRef>
          <a:fontRef idx="minor">
            <a:schemeClr val="dk1"/>
          </a:fontRef>
        </p:style>
        <p:txBody>
          <a:bodyPr>
            <a:normAutofit lnSpcReduction="10000"/>
          </a:bodyPr>
          <a:lstStyle/>
          <a:p>
            <a:pPr>
              <a:buClr>
                <a:srgbClr val="C00000"/>
              </a:buClr>
            </a:pPr>
            <a:r>
              <a:rPr lang="en-US" dirty="0">
                <a:latin typeface="+mn-lt"/>
                <a:ea typeface="Adobe Caslon Pro" charset="0"/>
                <a:cs typeface="Adobe Caslon Pro" charset="0"/>
              </a:rPr>
              <a:t>30 million good middle-skill jobs</a:t>
            </a:r>
          </a:p>
          <a:p>
            <a:pPr lvl="1">
              <a:buClr>
                <a:srgbClr val="C00000"/>
              </a:buClr>
            </a:pPr>
            <a:r>
              <a:rPr lang="en-US" dirty="0">
                <a:latin typeface="+mn-lt"/>
                <a:ea typeface="Adobe Caslon Pro" charset="0"/>
                <a:cs typeface="Adobe Caslon Pro" charset="0"/>
              </a:rPr>
              <a:t>AAs, certificate, certification, license, apprenticeship</a:t>
            </a:r>
          </a:p>
          <a:p>
            <a:pPr>
              <a:buClr>
                <a:srgbClr val="C00000"/>
              </a:buClr>
            </a:pPr>
            <a:r>
              <a:rPr lang="en-US" dirty="0">
                <a:latin typeface="+mn-lt"/>
                <a:ea typeface="Adobe Caslon Pro" charset="0"/>
                <a:cs typeface="Adobe Caslon Pro" charset="0"/>
              </a:rPr>
              <a:t>FLIP THE MODEL</a:t>
            </a:r>
          </a:p>
          <a:p>
            <a:pPr lvl="1">
              <a:buClr>
                <a:srgbClr val="C00000"/>
              </a:buClr>
            </a:pPr>
            <a:r>
              <a:rPr lang="en-US" dirty="0">
                <a:latin typeface="+mn-lt"/>
                <a:ea typeface="Adobe Caslon Pro" charset="0"/>
                <a:cs typeface="Adobe Caslon Pro" charset="0"/>
              </a:rPr>
              <a:t>Advanced credentials, certificates, associate degrees, apprenticeship</a:t>
            </a:r>
          </a:p>
          <a:p>
            <a:pPr lvl="1">
              <a:buClr>
                <a:srgbClr val="C00000"/>
              </a:buClr>
            </a:pPr>
            <a:r>
              <a:rPr lang="en-US" dirty="0">
                <a:latin typeface="+mn-lt"/>
                <a:ea typeface="Adobe Caslon Pro" charset="0"/>
                <a:cs typeface="Adobe Caslon Pro" charset="0"/>
              </a:rPr>
              <a:t>For some, a BS degree follows an associate degree</a:t>
            </a:r>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8</a:t>
            </a:fld>
            <a:endParaRPr lang="en-US" dirty="0"/>
          </a:p>
        </p:txBody>
      </p:sp>
    </p:spTree>
    <p:extLst>
      <p:ext uri="{BB962C8B-B14F-4D97-AF65-F5344CB8AC3E}">
        <p14:creationId xmlns:p14="http://schemas.microsoft.com/office/powerpoint/2010/main" val="178846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97" y="274638"/>
            <a:ext cx="8231148" cy="1143000"/>
          </a:xfrm>
        </p:spPr>
        <p:txBody>
          <a:bodyPr>
            <a:noAutofit/>
          </a:bodyPr>
          <a:lstStyle/>
          <a:p>
            <a:r>
              <a:rPr lang="en-US" sz="2800" dirty="0">
                <a:solidFill>
                  <a:srgbClr val="002060"/>
                </a:solidFill>
              </a:rPr>
              <a:t>High school career </a:t>
            </a:r>
            <a:r>
              <a:rPr lang="en-US" sz="2800" b="1" dirty="0">
                <a:solidFill>
                  <a:schemeClr val="accent1">
                    <a:lumMod val="75000"/>
                  </a:schemeClr>
                </a:solidFill>
                <a:effectLst>
                  <a:outerShdw blurRad="50800" dist="38100" dir="2700000">
                    <a:srgbClr val="000000">
                      <a:alpha val="43000"/>
                    </a:srgbClr>
                  </a:outerShdw>
                </a:effectLst>
              </a:rPr>
              <a:t>pathways</a:t>
            </a:r>
            <a:r>
              <a:rPr lang="en-US" sz="2800" b="1" dirty="0">
                <a:solidFill>
                  <a:srgbClr val="002060"/>
                </a:solidFill>
                <a:effectLst>
                  <a:outerShdw blurRad="50800" dist="38100" dir="2700000">
                    <a:srgbClr val="000000">
                      <a:alpha val="43000"/>
                    </a:srgbClr>
                  </a:outerShdw>
                </a:effectLst>
              </a:rPr>
              <a:t> </a:t>
            </a:r>
            <a:r>
              <a:rPr lang="en-US" sz="2800" dirty="0">
                <a:solidFill>
                  <a:srgbClr val="002060"/>
                </a:solidFill>
              </a:rPr>
              <a:t>must be aligned </a:t>
            </a:r>
            <a:br>
              <a:rPr lang="en-US" sz="2800" dirty="0">
                <a:solidFill>
                  <a:srgbClr val="002060"/>
                </a:solidFill>
              </a:rPr>
            </a:br>
            <a:r>
              <a:rPr lang="en-US" sz="2800" dirty="0">
                <a:solidFill>
                  <a:srgbClr val="002060"/>
                </a:solidFill>
              </a:rPr>
              <a:t>with postsecondary and workforce </a:t>
            </a:r>
            <a:r>
              <a:rPr lang="en-US" sz="2800" b="1" dirty="0">
                <a:solidFill>
                  <a:schemeClr val="accent1">
                    <a:lumMod val="75000"/>
                  </a:schemeClr>
                </a:solidFill>
                <a:effectLst>
                  <a:outerShdw blurRad="50800" dist="38100" dir="2700000">
                    <a:srgbClr val="000000">
                      <a:alpha val="43000"/>
                    </a:srgbClr>
                  </a:outerShdw>
                </a:effectLst>
              </a:rPr>
              <a:t>opportunities</a:t>
            </a:r>
            <a:r>
              <a:rPr lang="en-US" sz="2800" b="1" dirty="0">
                <a:solidFill>
                  <a:schemeClr val="accent1">
                    <a:lumMod val="75000"/>
                  </a:schemeClr>
                </a:solidFill>
              </a:rPr>
              <a:t>.</a:t>
            </a:r>
            <a:endParaRPr lang="en-US" sz="2800" dirty="0">
              <a:solidFill>
                <a:schemeClr val="accent1">
                  <a:lumMod val="75000"/>
                </a:schemeClr>
              </a:solidFill>
            </a:endParaRPr>
          </a:p>
        </p:txBody>
      </p:sp>
      <p:sp>
        <p:nvSpPr>
          <p:cNvPr id="3" name="Content Placeholder 2"/>
          <p:cNvSpPr>
            <a:spLocks noGrp="1"/>
          </p:cNvSpPr>
          <p:nvPr>
            <p:ph idx="1"/>
          </p:nvPr>
        </p:nvSpPr>
        <p:spPr>
          <a:xfrm>
            <a:off x="684272" y="1990750"/>
            <a:ext cx="8097778" cy="3580491"/>
          </a:xfrm>
          <a:solidFill>
            <a:schemeClr val="accent6">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a:noAutofit/>
          </a:bodyPr>
          <a:lstStyle/>
          <a:p>
            <a:pPr>
              <a:buClr>
                <a:srgbClr val="C00000"/>
              </a:buClr>
            </a:pPr>
            <a:r>
              <a:rPr lang="en-US" sz="2400" dirty="0">
                <a:solidFill>
                  <a:srgbClr val="002060"/>
                </a:solidFill>
              </a:rPr>
              <a:t>The number of students choosing CTE career clusters has </a:t>
            </a:r>
            <a:r>
              <a:rPr lang="en-US" sz="2400" b="1" dirty="0">
                <a:solidFill>
                  <a:srgbClr val="002060"/>
                </a:solidFill>
              </a:rPr>
              <a:t>declined </a:t>
            </a:r>
            <a:r>
              <a:rPr lang="en-US" sz="2400" dirty="0">
                <a:solidFill>
                  <a:srgbClr val="002060"/>
                </a:solidFill>
              </a:rPr>
              <a:t>since 2007, especially in high-demand clusters.</a:t>
            </a:r>
          </a:p>
          <a:p>
            <a:pPr marL="0" indent="0">
              <a:buNone/>
            </a:pPr>
            <a:endParaRPr lang="en-US" sz="1200" dirty="0">
              <a:solidFill>
                <a:srgbClr val="002060"/>
              </a:solidFill>
            </a:endParaRPr>
          </a:p>
          <a:p>
            <a:pPr>
              <a:buClr>
                <a:srgbClr val="C00000"/>
              </a:buClr>
            </a:pPr>
            <a:r>
              <a:rPr lang="en-US" sz="2400" dirty="0">
                <a:solidFill>
                  <a:srgbClr val="002060"/>
                </a:solidFill>
              </a:rPr>
              <a:t>There is a </a:t>
            </a:r>
            <a:r>
              <a:rPr lang="en-US" sz="2400" b="1" dirty="0">
                <a:solidFill>
                  <a:srgbClr val="002060"/>
                </a:solidFill>
              </a:rPr>
              <a:t>disconnect </a:t>
            </a:r>
            <a:r>
              <a:rPr lang="en-US" sz="2400" dirty="0">
                <a:solidFill>
                  <a:srgbClr val="002060"/>
                </a:solidFill>
              </a:rPr>
              <a:t>between career pathway enrollments and labor market opportunities.</a:t>
            </a:r>
          </a:p>
          <a:p>
            <a:pPr marL="0" indent="0">
              <a:buNone/>
            </a:pPr>
            <a:endParaRPr lang="en-US" sz="1200" dirty="0">
              <a:solidFill>
                <a:srgbClr val="002060"/>
              </a:solidFill>
            </a:endParaRPr>
          </a:p>
          <a:p>
            <a:pPr>
              <a:buClr>
                <a:srgbClr val="C00000"/>
              </a:buClr>
            </a:pPr>
            <a:r>
              <a:rPr lang="en-US" sz="2400" dirty="0">
                <a:solidFill>
                  <a:srgbClr val="002060"/>
                </a:solidFill>
              </a:rPr>
              <a:t>There are </a:t>
            </a:r>
            <a:r>
              <a:rPr lang="en-US" sz="2400" b="1" dirty="0">
                <a:solidFill>
                  <a:srgbClr val="002060"/>
                </a:solidFill>
              </a:rPr>
              <a:t>disparities </a:t>
            </a:r>
            <a:r>
              <a:rPr lang="en-US" sz="2400" dirty="0">
                <a:solidFill>
                  <a:srgbClr val="002060"/>
                </a:solidFill>
              </a:rPr>
              <a:t>between high school CTE concentrations and postsecondary career clusters.</a:t>
            </a:r>
          </a:p>
        </p:txBody>
      </p:sp>
      <p:sp>
        <p:nvSpPr>
          <p:cNvPr id="4" name="Footer Placeholder 3"/>
          <p:cNvSpPr>
            <a:spLocks noGrp="1"/>
          </p:cNvSpPr>
          <p:nvPr>
            <p:ph type="ftr" sz="quarter" idx="11"/>
          </p:nvPr>
        </p:nvSpPr>
        <p:spPr/>
        <p:txBody>
          <a:bodyPr/>
          <a:lstStyle/>
          <a:p>
            <a:r>
              <a:rPr lang="en-US"/>
              <a:t>2017 SREB Leadership Forum 04-20-17</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9</a:t>
            </a:fld>
            <a:endParaRPr lang="en-US" dirty="0"/>
          </a:p>
        </p:txBody>
      </p:sp>
    </p:spTree>
    <p:extLst>
      <p:ext uri="{BB962C8B-B14F-4D97-AF65-F5344CB8AC3E}">
        <p14:creationId xmlns:p14="http://schemas.microsoft.com/office/powerpoint/2010/main" val="1785894940"/>
      </p:ext>
    </p:extLst>
  </p:cSld>
  <p:clrMapOvr>
    <a:masterClrMapping/>
  </p:clrMapOvr>
</p:sld>
</file>

<file path=ppt/theme/theme1.xml><?xml version="1.0" encoding="utf-8"?>
<a:theme xmlns:a="http://schemas.openxmlformats.org/drawingml/2006/main" name="SREB Debut ">
  <a:themeElements>
    <a:clrScheme name="Custom 31">
      <a:dk1>
        <a:srgbClr val="5D5040"/>
      </a:dk1>
      <a:lt1>
        <a:sysClr val="window" lastClr="FFFFFF"/>
      </a:lt1>
      <a:dk2>
        <a:srgbClr val="FF0000"/>
      </a:dk2>
      <a:lt2>
        <a:srgbClr val="FFFFFF"/>
      </a:lt2>
      <a:accent1>
        <a:srgbClr val="FDBE57"/>
      </a:accent1>
      <a:accent2>
        <a:srgbClr val="7F7F7F"/>
      </a:accent2>
      <a:accent3>
        <a:srgbClr val="F8971D"/>
      </a:accent3>
      <a:accent4>
        <a:srgbClr val="7C6A55"/>
      </a:accent4>
      <a:accent5>
        <a:srgbClr val="5D5040"/>
      </a:accent5>
      <a:accent6>
        <a:srgbClr val="C5C19D"/>
      </a:accent6>
      <a:hlink>
        <a:srgbClr val="5D5040"/>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17">
      <a:dk1>
        <a:srgbClr val="5D5040"/>
      </a:dk1>
      <a:lt1>
        <a:sysClr val="window" lastClr="FFFFFF"/>
      </a:lt1>
      <a:dk2>
        <a:srgbClr val="E31B23"/>
      </a:dk2>
      <a:lt2>
        <a:srgbClr val="FFFFFF"/>
      </a:lt2>
      <a:accent1>
        <a:srgbClr val="FDBE57"/>
      </a:accent1>
      <a:accent2>
        <a:srgbClr val="ACA095"/>
      </a:accent2>
      <a:accent3>
        <a:srgbClr val="F8971D"/>
      </a:accent3>
      <a:accent4>
        <a:srgbClr val="7C6A55"/>
      </a:accent4>
      <a:accent5>
        <a:srgbClr val="5D5040"/>
      </a:accent5>
      <a:accent6>
        <a:srgbClr val="C5C19D"/>
      </a:accent6>
      <a:hlink>
        <a:srgbClr val="5D5040"/>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17">
      <a:dk1>
        <a:srgbClr val="5D5040"/>
      </a:dk1>
      <a:lt1>
        <a:sysClr val="window" lastClr="FFFFFF"/>
      </a:lt1>
      <a:dk2>
        <a:srgbClr val="E31B23"/>
      </a:dk2>
      <a:lt2>
        <a:srgbClr val="FFFFFF"/>
      </a:lt2>
      <a:accent1>
        <a:srgbClr val="FDBE57"/>
      </a:accent1>
      <a:accent2>
        <a:srgbClr val="ACA095"/>
      </a:accent2>
      <a:accent3>
        <a:srgbClr val="F8971D"/>
      </a:accent3>
      <a:accent4>
        <a:srgbClr val="7C6A55"/>
      </a:accent4>
      <a:accent5>
        <a:srgbClr val="5D5040"/>
      </a:accent5>
      <a:accent6>
        <a:srgbClr val="C5C19D"/>
      </a:accent6>
      <a:hlink>
        <a:srgbClr val="5D5040"/>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856AA99B39D542B8D09FC0AA340818" ma:contentTypeVersion="3" ma:contentTypeDescription="Create a new document." ma:contentTypeScope="" ma:versionID="d1625e905e2077576771890991d42a33">
  <xsd:schema xmlns:xsd="http://www.w3.org/2001/XMLSchema" xmlns:xs="http://www.w3.org/2001/XMLSchema" xmlns:p="http://schemas.microsoft.com/office/2006/metadata/properties" xmlns:ns2="e5a604ce-8461-44d4-bfb8-ab47216a95e5" targetNamespace="http://schemas.microsoft.com/office/2006/metadata/properties" ma:root="true" ma:fieldsID="b7432525bf2d94de08229ce6b520ef3b" ns2:_="">
    <xsd:import namespace="e5a604ce-8461-44d4-bfb8-ab47216a95e5"/>
    <xsd:element name="properties">
      <xsd:complexType>
        <xsd:sequence>
          <xsd:element name="documentManagement">
            <xsd:complexType>
              <xsd:all>
                <xsd:element ref="ns2:Name_x0020_of_x0020_File" minOccurs="0"/>
                <xsd:element ref="ns2:Page_x0020_to_x0020_Post_x0020_On" minOccurs="0"/>
                <xsd:element ref="ns2:_x0032_nd_x0020_Page_x0020_to_x0020_Post_x0020_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a604ce-8461-44d4-bfb8-ab47216a95e5" elementFormDefault="qualified">
    <xsd:import namespace="http://schemas.microsoft.com/office/2006/documentManagement/types"/>
    <xsd:import namespace="http://schemas.microsoft.com/office/infopath/2007/PartnerControls"/>
    <xsd:element name="Name_x0020_of_x0020_File" ma:index="8" nillable="true" ma:displayName="Name of File" ma:internalName="Name_x0020_of_x0020_File">
      <xsd:simpleType>
        <xsd:restriction base="dms:Text">
          <xsd:maxLength value="255"/>
        </xsd:restriction>
      </xsd:simpleType>
    </xsd:element>
    <xsd:element name="Page_x0020_to_x0020_Post_x0020_On" ma:index="9" nillable="true" ma:displayName="Page to Post On" ma:internalName="Page_x0020_to_x0020_Post_x0020_On">
      <xsd:simpleType>
        <xsd:restriction base="dms:Text">
          <xsd:maxLength value="255"/>
        </xsd:restriction>
      </xsd:simpleType>
    </xsd:element>
    <xsd:element name="_x0032_nd_x0020_Page_x0020_to_x0020_Post_x0020_On" ma:index="10" nillable="true" ma:displayName="2nd Page to Post On" ma:internalName="_x0032_nd_x0020_Page_x0020_to_x0020_Post_x0020_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ame_x0020_of_x0020_File xmlns="e5a604ce-8461-44d4-bfb8-ab47216a95e5">SREB Perspective Theme, Red and Gray</Name_x0020_of_x0020_File>
    <Page_x0020_to_x0020_Post_x0020_On xmlns="e5a604ce-8461-44d4-bfb8-ab47216a95e5">Presentations and PowerPoints</Page_x0020_to_x0020_Post_x0020_On>
    <_x0032_nd_x0020_Page_x0020_to_x0020_Post_x0020_On xmlns="e5a604ce-8461-44d4-bfb8-ab47216a95e5" xsi:nil="true"/>
  </documentManagement>
</p:properties>
</file>

<file path=customXml/itemProps1.xml><?xml version="1.0" encoding="utf-8"?>
<ds:datastoreItem xmlns:ds="http://schemas.openxmlformats.org/officeDocument/2006/customXml" ds:itemID="{1FE1A8CC-5478-4E86-864D-E11F782C96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a604ce-8461-44d4-bfb8-ab47216a95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9618EA-E353-4520-BC6F-D01491C8EC65}">
  <ds:schemaRefs>
    <ds:schemaRef ds:uri="http://schemas.microsoft.com/sharepoint/v3/contenttype/forms"/>
  </ds:schemaRefs>
</ds:datastoreItem>
</file>

<file path=customXml/itemProps3.xml><?xml version="1.0" encoding="utf-8"?>
<ds:datastoreItem xmlns:ds="http://schemas.openxmlformats.org/officeDocument/2006/customXml" ds:itemID="{B1BA6315-29AF-48AE-A7F8-43A7E5035F7D}">
  <ds:schemaRefs>
    <ds:schemaRef ds:uri="http://purl.org/dc/dcmitype/"/>
    <ds:schemaRef ds:uri="http://schemas.openxmlformats.org/package/2006/metadata/core-properties"/>
    <ds:schemaRef ds:uri="http://schemas.microsoft.com/office/2006/metadata/properties"/>
    <ds:schemaRef ds:uri="e5a604ce-8461-44d4-bfb8-ab47216a95e5"/>
    <ds:schemaRef ds:uri="http://www.w3.org/XML/1998/namespace"/>
    <ds:schemaRef ds:uri="http://schemas.microsoft.com/office/2006/documentManagement/types"/>
    <ds:schemaRef ds:uri="http://purl.org/dc/term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SREB Debut .thmx</Template>
  <TotalTime>837</TotalTime>
  <Words>6022</Words>
  <Application>Microsoft Office PowerPoint</Application>
  <PresentationFormat>On-screen Show (4:3)</PresentationFormat>
  <Paragraphs>605</Paragraphs>
  <Slides>47</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Adobe Caslon Pro</vt:lpstr>
      <vt:lpstr>Arial</vt:lpstr>
      <vt:lpstr>Arial Narrow</vt:lpstr>
      <vt:lpstr>Calibri</vt:lpstr>
      <vt:lpstr>Courier New</vt:lpstr>
      <vt:lpstr>Georgia</vt:lpstr>
      <vt:lpstr>Times New Roman</vt:lpstr>
      <vt:lpstr>Wingdings</vt:lpstr>
      <vt:lpstr>SREB Debut </vt:lpstr>
      <vt:lpstr>Progress is Stalled: Instructional Shifts Needed and School Leaders Who Can Support Teachers to Make the Shifts</vt:lpstr>
      <vt:lpstr>Who’s Gained/Lost Ground in the New Economy?</vt:lpstr>
      <vt:lpstr>Share of jobs by required education/training, 1973-2020 </vt:lpstr>
      <vt:lpstr>Who’s Lost Ground?</vt:lpstr>
      <vt:lpstr>Declining Opportunities for Young Men</vt:lpstr>
      <vt:lpstr>PowerPoint Presentation</vt:lpstr>
      <vt:lpstr>What Can We Do?</vt:lpstr>
      <vt:lpstr>The BS is not the only way.</vt:lpstr>
      <vt:lpstr>High school career pathways must be aligned  with postsecondary and workforce opportunities.</vt:lpstr>
      <vt:lpstr>PowerPoint Presentation</vt:lpstr>
      <vt:lpstr>Median Percentage of Eighth-Graders in SREB States Proficient and Above in Reading and Math</vt:lpstr>
      <vt:lpstr>Median Percentage of Students in SREB States Meeting ACT College-Ready Benchmarks</vt:lpstr>
      <vt:lpstr>PowerPoint Presentation</vt:lpstr>
      <vt:lpstr>What can school leaders do?</vt:lpstr>
      <vt:lpstr>Literacy Goal</vt:lpstr>
      <vt:lpstr>Focus of SREB Literacy Professional Development  Involves</vt:lpstr>
      <vt:lpstr>Students’ Perceptions of Literacy-Based Assignments</vt:lpstr>
      <vt:lpstr>Teachers’ Perceptions of Instructional Shift Using Literacy-Based Assignments with School Leadership Support</vt:lpstr>
      <vt:lpstr>Blount County, AL</vt:lpstr>
      <vt:lpstr>Jefferson County, AL</vt:lpstr>
      <vt:lpstr>North Pike County, MS</vt:lpstr>
      <vt:lpstr>Rankin County, MS</vt:lpstr>
      <vt:lpstr>Rutherford County, NC</vt:lpstr>
      <vt:lpstr>Wetzel County, WV</vt:lpstr>
      <vt:lpstr>Math Goal</vt:lpstr>
      <vt:lpstr>Emphasis on Math Practices</vt:lpstr>
      <vt:lpstr>Teachers’ Perceptions of Instructional Shifts in Math Instruction Based on School Leadership Support</vt:lpstr>
      <vt:lpstr>Students’ Perceptions About Their Math Classroom Experiences in SREB- and Non-SREB Trained Teachers </vt:lpstr>
      <vt:lpstr>Gravel Hill Middle School Orange County, NC</vt:lpstr>
      <vt:lpstr>Denman Junior High School Home, Mississippi</vt:lpstr>
      <vt:lpstr>Jacksonville Commons Middle School, Jacksonville, NC</vt:lpstr>
      <vt:lpstr>Blount County, AL</vt:lpstr>
      <vt:lpstr>North Asheboro Middle School, NC</vt:lpstr>
      <vt:lpstr>Doss High School Louisville, KY</vt:lpstr>
      <vt:lpstr>Career Pathways: Accelerating Access to the Middle Class</vt:lpstr>
      <vt:lpstr>Rigorous Assignments in Career Pathway Courses Require Students to:</vt:lpstr>
      <vt:lpstr>Rigorous Assignments in Career Pathway Courses Require Students to:     (cont’d)</vt:lpstr>
      <vt:lpstr>Career Pathway vs. College Readiness and College Aspirations </vt:lpstr>
      <vt:lpstr>What is Advanced Career?</vt:lpstr>
      <vt:lpstr>Why Adopt the Advanced Career Curricula?</vt:lpstr>
      <vt:lpstr>Advanced Career Curricula</vt:lpstr>
      <vt:lpstr>Ten AC Curricula</vt:lpstr>
      <vt:lpstr>PowerPoint Presentation</vt:lpstr>
      <vt:lpstr>Redesign the Senior Year</vt:lpstr>
      <vt:lpstr>Readiness Courses Prepare Students for College and Careers</vt:lpstr>
      <vt:lpstr>When principals can lead/support the right instructional shifts, more students are college and career ready.</vt:lpstr>
      <vt:lpstr>What implications do these instructional shifts have for initial and ongoing preparation of school and teacher leaders?</vt:lpstr>
    </vt:vector>
  </TitlesOfParts>
  <Company>Peak Seven Marketing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SREB Perspective Theme 2014</dc:title>
  <dc:creator>Tracey Smith</dc:creator>
  <cp:lastModifiedBy>Beth Andrews</cp:lastModifiedBy>
  <cp:revision>103</cp:revision>
  <cp:lastPrinted>2017-04-20T14:49:43Z</cp:lastPrinted>
  <dcterms:created xsi:type="dcterms:W3CDTF">2013-08-26T17:23:32Z</dcterms:created>
  <dcterms:modified xsi:type="dcterms:W3CDTF">2017-04-20T14:53:35Z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0x0101000B856AA99B39D542B8D09FC0AA340818</vt:lpwstr>
  </property>
  <property fmtid="{D5CDD505-2E9C-101B-9397-08002B2CF9AE}" pid="3" name="Order">
    <vt:r8>5400</vt:r8>
  </property>
</Properties>
</file>