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6"/>
  </p:notesMasterIdLst>
  <p:handoutMasterIdLst>
    <p:handoutMasterId r:id="rId27"/>
  </p:handoutMasterIdLst>
  <p:sldIdLst>
    <p:sldId id="500" r:id="rId2"/>
    <p:sldId id="501" r:id="rId3"/>
    <p:sldId id="523" r:id="rId4"/>
    <p:sldId id="570" r:id="rId5"/>
    <p:sldId id="571" r:id="rId6"/>
    <p:sldId id="585" r:id="rId7"/>
    <p:sldId id="572" r:id="rId8"/>
    <p:sldId id="574" r:id="rId9"/>
    <p:sldId id="573" r:id="rId10"/>
    <p:sldId id="586" r:id="rId11"/>
    <p:sldId id="575" r:id="rId12"/>
    <p:sldId id="576" r:id="rId13"/>
    <p:sldId id="577" r:id="rId14"/>
    <p:sldId id="587" r:id="rId15"/>
    <p:sldId id="531" r:id="rId16"/>
    <p:sldId id="579" r:id="rId17"/>
    <p:sldId id="582" r:id="rId18"/>
    <p:sldId id="588" r:id="rId19"/>
    <p:sldId id="580" r:id="rId20"/>
    <p:sldId id="578" r:id="rId21"/>
    <p:sldId id="583" r:id="rId22"/>
    <p:sldId id="589" r:id="rId23"/>
    <p:sldId id="581" r:id="rId24"/>
    <p:sldId id="584" r:id="rId2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66FF"/>
    <a:srgbClr val="00CC00"/>
    <a:srgbClr val="660066"/>
    <a:srgbClr val="66FF66"/>
    <a:srgbClr val="CC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8" autoAdjust="0"/>
    <p:restoredTop sz="90941" autoAdjust="0"/>
  </p:normalViewPr>
  <p:slideViewPr>
    <p:cSldViewPr>
      <p:cViewPr varScale="1">
        <p:scale>
          <a:sx n="59" d="100"/>
          <a:sy n="59" d="100"/>
        </p:scale>
        <p:origin x="1008"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8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24" tIns="46962" rIns="93924" bIns="46962" rtlCol="0"/>
          <a:lstStyle>
            <a:lvl1pPr algn="l">
              <a:defRPr sz="1200"/>
            </a:lvl1pPr>
          </a:lstStyle>
          <a:p>
            <a:pPr>
              <a:defRPr/>
            </a:pPr>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24" tIns="46962" rIns="93924" bIns="46962" rtlCol="0"/>
          <a:lstStyle>
            <a:lvl1pPr algn="r">
              <a:defRPr sz="1200"/>
            </a:lvl1pPr>
          </a:lstStyle>
          <a:p>
            <a:pPr>
              <a:defRPr/>
            </a:pPr>
            <a:fld id="{232A5815-C399-4890-89FC-2C41C8DBC1CA}" type="datetimeFigureOut">
              <a:rPr lang="en-US"/>
              <a:pPr>
                <a:defRPr/>
              </a:pPr>
              <a:t>4/17/2017</a:t>
            </a:fld>
            <a:endParaRPr lang="en-US"/>
          </a:p>
        </p:txBody>
      </p:sp>
      <p:sp>
        <p:nvSpPr>
          <p:cNvPr id="4" name="Footer Placeholder 3"/>
          <p:cNvSpPr>
            <a:spLocks noGrp="1"/>
          </p:cNvSpPr>
          <p:nvPr>
            <p:ph type="ftr" sz="quarter" idx="2"/>
          </p:nvPr>
        </p:nvSpPr>
        <p:spPr>
          <a:xfrm>
            <a:off x="1" y="8893296"/>
            <a:ext cx="3066733" cy="468154"/>
          </a:xfrm>
          <a:prstGeom prst="rect">
            <a:avLst/>
          </a:prstGeom>
        </p:spPr>
        <p:txBody>
          <a:bodyPr vert="horz" lIns="93924" tIns="46962" rIns="93924" bIns="469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706" y="8893296"/>
            <a:ext cx="3066733" cy="468154"/>
          </a:xfrm>
          <a:prstGeom prst="rect">
            <a:avLst/>
          </a:prstGeom>
        </p:spPr>
        <p:txBody>
          <a:bodyPr vert="horz" lIns="93924" tIns="46962" rIns="93924" bIns="46962" rtlCol="0" anchor="b"/>
          <a:lstStyle>
            <a:lvl1pPr algn="r">
              <a:defRPr sz="1200"/>
            </a:lvl1pPr>
          </a:lstStyle>
          <a:p>
            <a:pPr>
              <a:defRPr/>
            </a:pPr>
            <a:fld id="{1A587DA7-E580-4528-BFD7-07742013B557}" type="slidenum">
              <a:rPr lang="en-US"/>
              <a:pPr>
                <a:defRPr/>
              </a:pPr>
              <a:t>‹#›</a:t>
            </a:fld>
            <a:endParaRPr lang="en-US"/>
          </a:p>
        </p:txBody>
      </p:sp>
    </p:spTree>
    <p:extLst>
      <p:ext uri="{BB962C8B-B14F-4D97-AF65-F5344CB8AC3E}">
        <p14:creationId xmlns:p14="http://schemas.microsoft.com/office/powerpoint/2010/main" val="818177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66733" cy="468154"/>
          </a:xfrm>
          <a:prstGeom prst="rect">
            <a:avLst/>
          </a:prstGeom>
          <a:noFill/>
          <a:ln>
            <a:noFill/>
          </a:ln>
          <a:effectLst/>
          <a:extLst/>
        </p:spPr>
        <p:txBody>
          <a:bodyPr vert="horz" wrap="square" lIns="93924" tIns="46962" rIns="93924" bIns="46962"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4008706" y="0"/>
            <a:ext cx="3066733" cy="468154"/>
          </a:xfrm>
          <a:prstGeom prst="rect">
            <a:avLst/>
          </a:prstGeom>
          <a:noFill/>
          <a:ln>
            <a:noFill/>
          </a:ln>
          <a:effectLst/>
          <a:extLst/>
        </p:spPr>
        <p:txBody>
          <a:bodyPr vert="horz" wrap="square" lIns="93924" tIns="46962" rIns="93924" bIns="46962"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7708" y="4447461"/>
            <a:ext cx="5661660" cy="4213384"/>
          </a:xfrm>
          <a:prstGeom prst="rect">
            <a:avLst/>
          </a:prstGeom>
          <a:noFill/>
          <a:ln>
            <a:noFill/>
          </a:ln>
          <a:effectLst/>
          <a:extLst/>
        </p:spPr>
        <p:txBody>
          <a:bodyPr vert="horz" wrap="square" lIns="93924" tIns="46962" rIns="93924" bIns="469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93296"/>
            <a:ext cx="3066733" cy="468154"/>
          </a:xfrm>
          <a:prstGeom prst="rect">
            <a:avLst/>
          </a:prstGeom>
          <a:noFill/>
          <a:ln>
            <a:noFill/>
          </a:ln>
          <a:effectLst/>
          <a:extLst/>
        </p:spPr>
        <p:txBody>
          <a:bodyPr vert="horz" wrap="square" lIns="93924" tIns="46962" rIns="93924" bIns="46962"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4008706" y="8893296"/>
            <a:ext cx="3066733" cy="468154"/>
          </a:xfrm>
          <a:prstGeom prst="rect">
            <a:avLst/>
          </a:prstGeom>
          <a:noFill/>
          <a:ln>
            <a:noFill/>
          </a:ln>
          <a:effectLst/>
          <a:extLst/>
        </p:spPr>
        <p:txBody>
          <a:bodyPr vert="horz" wrap="square" lIns="93924" tIns="46962" rIns="93924" bIns="46962" numCol="1" anchor="b" anchorCtr="0" compatLnSpc="1">
            <a:prstTxWarp prst="textNoShape">
              <a:avLst/>
            </a:prstTxWarp>
          </a:bodyPr>
          <a:lstStyle>
            <a:lvl1pPr algn="r">
              <a:defRPr sz="1200"/>
            </a:lvl1pPr>
          </a:lstStyle>
          <a:p>
            <a:pPr>
              <a:defRPr/>
            </a:pPr>
            <a:fld id="{E77025B4-4D5F-441D-89E5-AA4EE42736B9}" type="slidenum">
              <a:rPr lang="en-US"/>
              <a:pPr>
                <a:defRPr/>
              </a:pPr>
              <a:t>‹#›</a:t>
            </a:fld>
            <a:endParaRPr lang="en-US"/>
          </a:p>
        </p:txBody>
      </p:sp>
    </p:spTree>
    <p:extLst>
      <p:ext uri="{BB962C8B-B14F-4D97-AF65-F5344CB8AC3E}">
        <p14:creationId xmlns:p14="http://schemas.microsoft.com/office/powerpoint/2010/main" val="1098475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15</a:t>
            </a:fld>
            <a:endParaRPr lang="en-US"/>
          </a:p>
        </p:txBody>
      </p:sp>
    </p:spTree>
    <p:extLst>
      <p:ext uri="{BB962C8B-B14F-4D97-AF65-F5344CB8AC3E}">
        <p14:creationId xmlns:p14="http://schemas.microsoft.com/office/powerpoint/2010/main" val="339683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16</a:t>
            </a:fld>
            <a:endParaRPr lang="en-US"/>
          </a:p>
        </p:txBody>
      </p:sp>
    </p:spTree>
    <p:extLst>
      <p:ext uri="{BB962C8B-B14F-4D97-AF65-F5344CB8AC3E}">
        <p14:creationId xmlns:p14="http://schemas.microsoft.com/office/powerpoint/2010/main" val="312479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C00000"/>
                </a:solidFill>
              </a:rPr>
              <a:t>“When teachers ask me how this can be possible, I tell them that the best thinking we have on this now is that the brain sparks and grows when we make a mistake, even if we are not aware of it, because it is a time of struggle; the brain is challenged and the challenge results in growth.”</a:t>
            </a:r>
            <a:endParaRPr lang="en-US" sz="12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19</a:t>
            </a:fld>
            <a:endParaRPr lang="en-US"/>
          </a:p>
        </p:txBody>
      </p:sp>
    </p:spTree>
    <p:extLst>
      <p:ext uri="{BB962C8B-B14F-4D97-AF65-F5344CB8AC3E}">
        <p14:creationId xmlns:p14="http://schemas.microsoft.com/office/powerpoint/2010/main" val="410660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C00000"/>
                </a:solidFill>
              </a:rPr>
              <a:t>“When teachers ask me how this can be possible, I tell them that the best thinking we have on this now is that the brain sparks and grows when we make a mistake, even if we are not aware of it, because it is a time of struggle; the brain is challenged and the challenge results in growth.”</a:t>
            </a:r>
            <a:endParaRPr lang="en-US" sz="12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20</a:t>
            </a:fld>
            <a:endParaRPr lang="en-US"/>
          </a:p>
        </p:txBody>
      </p:sp>
    </p:spTree>
    <p:extLst>
      <p:ext uri="{BB962C8B-B14F-4D97-AF65-F5344CB8AC3E}">
        <p14:creationId xmlns:p14="http://schemas.microsoft.com/office/powerpoint/2010/main" val="4252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23</a:t>
            </a:fld>
            <a:endParaRPr lang="en-US"/>
          </a:p>
        </p:txBody>
      </p:sp>
    </p:spTree>
    <p:extLst>
      <p:ext uri="{BB962C8B-B14F-4D97-AF65-F5344CB8AC3E}">
        <p14:creationId xmlns:p14="http://schemas.microsoft.com/office/powerpoint/2010/main" val="333206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025B4-4D5F-441D-89E5-AA4EE42736B9}" type="slidenum">
              <a:rPr lang="en-US" smtClean="0"/>
              <a:pPr>
                <a:defRPr/>
              </a:pPr>
              <a:t>24</a:t>
            </a:fld>
            <a:endParaRPr lang="en-US"/>
          </a:p>
        </p:txBody>
      </p:sp>
    </p:spTree>
    <p:extLst>
      <p:ext uri="{BB962C8B-B14F-4D97-AF65-F5344CB8AC3E}">
        <p14:creationId xmlns:p14="http://schemas.microsoft.com/office/powerpoint/2010/main" val="395927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315200" cy="1524000"/>
          </a:xfrm>
        </p:spPr>
        <p:txBody>
          <a:bodyPr/>
          <a:lstStyle/>
          <a:p>
            <a:r>
              <a:rPr lang="en-US" dirty="0"/>
              <a:t>Click to edit Master title style</a:t>
            </a:r>
          </a:p>
        </p:txBody>
      </p:sp>
      <p:sp>
        <p:nvSpPr>
          <p:cNvPr id="3" name="Subtitle 2"/>
          <p:cNvSpPr>
            <a:spLocks noGrp="1"/>
          </p:cNvSpPr>
          <p:nvPr>
            <p:ph type="subTitle" idx="1"/>
          </p:nvPr>
        </p:nvSpPr>
        <p:spPr>
          <a:xfrm>
            <a:off x="2438400" y="3505200"/>
            <a:ext cx="5486400" cy="1752600"/>
          </a:xfrm>
        </p:spPr>
        <p:txBody>
          <a:bodyPr/>
          <a:lstStyle>
            <a:lvl1pPr marL="0" indent="0" algn="ctr">
              <a:buNone/>
              <a:defRPr>
                <a:solidFill>
                  <a:srgbClr val="40347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9415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xfrm>
            <a:off x="6553200" y="6521450"/>
            <a:ext cx="2133600" cy="244475"/>
          </a:xfrm>
          <a:prstGeom prst="rect">
            <a:avLst/>
          </a:prstGeom>
        </p:spPr>
        <p:txBody>
          <a:bodyPr/>
          <a:lstStyle>
            <a:lvl1pPr>
              <a:defRPr/>
            </a:lvl1pPr>
          </a:lstStyle>
          <a:p>
            <a:pPr>
              <a:defRPr/>
            </a:pPr>
            <a:r>
              <a:rPr lang="en-US" dirty="0"/>
              <a:t>P-</a:t>
            </a:r>
            <a:fld id="{83E879D2-FA4A-054D-BD19-B01463B0415B}" type="slidenum">
              <a:rPr lang="en-US"/>
              <a:pPr>
                <a:defRPr/>
              </a:pPr>
              <a:t>‹#›</a:t>
            </a:fld>
            <a:endParaRPr lang="en-US" dirty="0"/>
          </a:p>
        </p:txBody>
      </p:sp>
    </p:spTree>
    <p:extLst>
      <p:ext uri="{BB962C8B-B14F-4D97-AF65-F5344CB8AC3E}">
        <p14:creationId xmlns:p14="http://schemas.microsoft.com/office/powerpoint/2010/main" val="425592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xfrm>
            <a:off x="6553200" y="6521450"/>
            <a:ext cx="2133600" cy="244475"/>
          </a:xfrm>
          <a:prstGeom prst="rect">
            <a:avLst/>
          </a:prstGeom>
        </p:spPr>
        <p:txBody>
          <a:bodyPr/>
          <a:lstStyle>
            <a:lvl1pPr>
              <a:defRPr/>
            </a:lvl1pPr>
          </a:lstStyle>
          <a:p>
            <a:pPr>
              <a:defRPr/>
            </a:pPr>
            <a:r>
              <a:rPr lang="en-US" dirty="0"/>
              <a:t>P-</a:t>
            </a:r>
            <a:fld id="{83E879D2-FA4A-054D-BD19-B01463B0415B}" type="slidenum">
              <a:rPr lang="en-US"/>
              <a:pPr>
                <a:defRPr/>
              </a:pPr>
              <a:t>‹#›</a:t>
            </a:fld>
            <a:endParaRPr lang="en-US" dirty="0"/>
          </a:p>
        </p:txBody>
      </p:sp>
    </p:spTree>
    <p:extLst>
      <p:ext uri="{BB962C8B-B14F-4D97-AF65-F5344CB8AC3E}">
        <p14:creationId xmlns:p14="http://schemas.microsoft.com/office/powerpoint/2010/main" val="108444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xfrm>
            <a:off x="6553200" y="6521450"/>
            <a:ext cx="2133600" cy="244475"/>
          </a:xfrm>
          <a:prstGeom prst="rect">
            <a:avLst/>
          </a:prstGeom>
        </p:spPr>
        <p:txBody>
          <a:bodyPr/>
          <a:lstStyle>
            <a:lvl1pPr>
              <a:defRPr/>
            </a:lvl1pPr>
          </a:lstStyle>
          <a:p>
            <a:pPr>
              <a:defRPr/>
            </a:pPr>
            <a:r>
              <a:rPr lang="en-US" dirty="0"/>
              <a:t>P-</a:t>
            </a:r>
            <a:fld id="{83E879D2-FA4A-054D-BD19-B01463B0415B}" type="slidenum">
              <a:rPr lang="en-US"/>
              <a:pPr>
                <a:defRPr/>
              </a:pPr>
              <a:t>‹#›</a:t>
            </a:fld>
            <a:endParaRPr lang="en-US" dirty="0"/>
          </a:p>
        </p:txBody>
      </p:sp>
    </p:spTree>
    <p:extLst>
      <p:ext uri="{BB962C8B-B14F-4D97-AF65-F5344CB8AC3E}">
        <p14:creationId xmlns:p14="http://schemas.microsoft.com/office/powerpoint/2010/main" val="196302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xfrm>
            <a:off x="6553200" y="6521450"/>
            <a:ext cx="2133600" cy="244475"/>
          </a:xfrm>
          <a:prstGeom prst="rect">
            <a:avLst/>
          </a:prstGeom>
        </p:spPr>
        <p:txBody>
          <a:bodyPr/>
          <a:lstStyle>
            <a:lvl1pPr>
              <a:defRPr/>
            </a:lvl1pPr>
          </a:lstStyle>
          <a:p>
            <a:pPr>
              <a:defRPr/>
            </a:pPr>
            <a:r>
              <a:rPr lang="en-US" dirty="0"/>
              <a:t>P-</a:t>
            </a:r>
            <a:fld id="{83E879D2-FA4A-054D-BD19-B01463B0415B}" type="slidenum">
              <a:rPr lang="en-US"/>
              <a:pPr>
                <a:defRPr/>
              </a:pPr>
              <a:t>‹#›</a:t>
            </a:fld>
            <a:endParaRPr lang="en-US" dirty="0"/>
          </a:p>
        </p:txBody>
      </p:sp>
    </p:spTree>
    <p:extLst>
      <p:ext uri="{BB962C8B-B14F-4D97-AF65-F5344CB8AC3E}">
        <p14:creationId xmlns:p14="http://schemas.microsoft.com/office/powerpoint/2010/main" val="304924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06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08181" y="1371600"/>
            <a:ext cx="7690897" cy="1394060"/>
          </a:xfrm>
        </p:spPr>
        <p:txBody>
          <a:bodyPr anchor="b">
            <a:noAutofit/>
          </a:bodyPr>
          <a:lstStyle>
            <a:lvl1pPr marL="0" indent="0">
              <a:spcBef>
                <a:spcPts val="0"/>
              </a:spcBef>
              <a:buNone/>
              <a:defRPr sz="4800" b="1"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sp>
        <p:nvSpPr>
          <p:cNvPr id="5" name="Footer Placeholder 4"/>
          <p:cNvSpPr>
            <a:spLocks noGrp="1"/>
          </p:cNvSpPr>
          <p:nvPr>
            <p:ph type="ftr" sz="quarter" idx="11"/>
          </p:nvPr>
        </p:nvSpPr>
        <p:spPr>
          <a:xfrm>
            <a:off x="4677200" y="6386190"/>
            <a:ext cx="3775696" cy="411480"/>
          </a:xfrm>
          <a:prstGeom prst="rect">
            <a:avLst/>
          </a:prstGeom>
        </p:spPr>
        <p:txBody>
          <a:bodyPr/>
          <a:lstStyle>
            <a:lvl1pPr>
              <a:defRPr>
                <a:solidFill>
                  <a:schemeClr val="bg1"/>
                </a:solidFill>
              </a:defRPr>
            </a:lvl1pPr>
          </a:lstStyle>
          <a:p>
            <a:r>
              <a:rPr lang="en-US" dirty="0"/>
              <a:t>Presentation Name/Presenter</a:t>
            </a:r>
          </a:p>
        </p:txBody>
      </p:sp>
      <p:sp>
        <p:nvSpPr>
          <p:cNvPr id="6" name="Slide Number Placeholder 5"/>
          <p:cNvSpPr>
            <a:spLocks noGrp="1"/>
          </p:cNvSpPr>
          <p:nvPr>
            <p:ph type="sldNum" sz="quarter" idx="12"/>
          </p:nvPr>
        </p:nvSpPr>
        <p:spPr>
          <a:xfrm>
            <a:off x="8452818" y="6386190"/>
            <a:ext cx="521280" cy="411480"/>
          </a:xfrm>
          <a:prstGeom prst="rect">
            <a:avLst/>
          </a:prstGeom>
        </p:spPr>
        <p:txBody>
          <a:bodyPr/>
          <a:lstStyle>
            <a:lvl1pPr>
              <a:defRPr>
                <a:solidFill>
                  <a:schemeClr val="bg1"/>
                </a:solidFil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7356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26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162800" cy="1143000"/>
          </a:xfrm>
        </p:spPr>
        <p:txBody>
          <a:bodyPr/>
          <a:lstStyle/>
          <a:p>
            <a:r>
              <a:rPr lang="en-US" dirty="0"/>
              <a:t>Click to edit Master title style</a:t>
            </a:r>
          </a:p>
        </p:txBody>
      </p:sp>
      <p:sp>
        <p:nvSpPr>
          <p:cNvPr id="3" name="Text Placeholder 2"/>
          <p:cNvSpPr>
            <a:spLocks noGrp="1"/>
          </p:cNvSpPr>
          <p:nvPr>
            <p:ph type="body" sz="half" idx="1"/>
          </p:nvPr>
        </p:nvSpPr>
        <p:spPr>
          <a:xfrm>
            <a:off x="1676400" y="1981200"/>
            <a:ext cx="3352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10200" y="1981200"/>
            <a:ext cx="3429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637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533400"/>
            <a:ext cx="71628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46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58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5029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4"/>
            <a:ext cx="6056312" cy="4187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438400"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1E6082E5-DD64-4C85-B124-C8782484BDDC}" type="datetime1">
              <a:rPr lang="en-US" smtClean="0"/>
              <a:t>4/17/2017</a:t>
            </a:fld>
            <a:endParaRPr lang="en-US" dirty="0"/>
          </a:p>
        </p:txBody>
      </p:sp>
    </p:spTree>
    <p:extLst>
      <p:ext uri="{BB962C8B-B14F-4D97-AF65-F5344CB8AC3E}">
        <p14:creationId xmlns:p14="http://schemas.microsoft.com/office/powerpoint/2010/main" val="353999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67600" cy="1143000"/>
          </a:xfrm>
        </p:spPr>
        <p:txBody>
          <a:bodyPr/>
          <a:lstStyle/>
          <a:p>
            <a:r>
              <a:rPr lang="en-US" dirty="0"/>
              <a:t>Click to edit Master title style</a:t>
            </a:r>
          </a:p>
        </p:txBody>
      </p:sp>
      <p:sp>
        <p:nvSpPr>
          <p:cNvPr id="3" name="Table Placeholder 2"/>
          <p:cNvSpPr>
            <a:spLocks noGrp="1"/>
          </p:cNvSpPr>
          <p:nvPr>
            <p:ph type="tbl" idx="1"/>
          </p:nvPr>
        </p:nvSpPr>
        <p:spPr>
          <a:xfrm>
            <a:off x="1371600" y="1981200"/>
            <a:ext cx="7467600" cy="4114800"/>
          </a:xfrm>
        </p:spPr>
        <p:txBody>
          <a:bodyPr/>
          <a:lstStyle/>
          <a:p>
            <a:pPr lvl="0"/>
            <a:endParaRPr lang="en-US" noProof="0" dirty="0"/>
          </a:p>
        </p:txBody>
      </p:sp>
    </p:spTree>
    <p:extLst>
      <p:ext uri="{BB962C8B-B14F-4D97-AF65-F5344CB8AC3E}">
        <p14:creationId xmlns:p14="http://schemas.microsoft.com/office/powerpoint/2010/main" val="55226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
          <p:cNvSpPr>
            <a:spLocks noGrp="1"/>
          </p:cNvSpPr>
          <p:nvPr>
            <p:ph type="dt" sz="half" idx="10"/>
          </p:nvPr>
        </p:nvSpPr>
        <p:spPr>
          <a:xfrm>
            <a:off x="4246563" y="6557963"/>
            <a:ext cx="2001837" cy="227012"/>
          </a:xfrm>
          <a:prstGeom prst="rect">
            <a:avLst/>
          </a:prstGeom>
        </p:spPr>
        <p:txBody>
          <a:bodyPr/>
          <a:lstStyle>
            <a:lvl1pPr eaLnBrk="0" fontAlgn="base" hangingPunct="0">
              <a:spcBef>
                <a:spcPct val="0"/>
              </a:spcBef>
              <a:spcAft>
                <a:spcPct val="0"/>
              </a:spcAft>
              <a:defRPr sz="2400">
                <a:solidFill>
                  <a:srgbClr val="0E3F96"/>
                </a:solidFill>
                <a:latin typeface="Arial" charset="0"/>
              </a:defRPr>
            </a:lvl1pPr>
            <a:extLst/>
          </a:lstStyle>
          <a:p>
            <a:pPr>
              <a:defRPr/>
            </a:pPr>
            <a:fld id="{D8490DAC-5948-4C1B-9C37-4F30821939C0}" type="datetime1">
              <a:rPr lang="en-US" smtClean="0"/>
              <a:pPr>
                <a:defRPr/>
              </a:pPr>
              <a:t>4/17/2017</a:t>
            </a:fld>
            <a:endParaRPr lang="en-US" dirty="0"/>
          </a:p>
        </p:txBody>
      </p:sp>
      <p:sp>
        <p:nvSpPr>
          <p:cNvPr id="4" name="Footer Placeholder 3"/>
          <p:cNvSpPr>
            <a:spLocks noGrp="1"/>
          </p:cNvSpPr>
          <p:nvPr>
            <p:ph type="ftr" sz="quarter" idx="11"/>
          </p:nvPr>
        </p:nvSpPr>
        <p:spPr>
          <a:xfrm>
            <a:off x="457200" y="6557963"/>
            <a:ext cx="3657600" cy="228600"/>
          </a:xfrm>
          <a:prstGeom prst="rect">
            <a:avLst/>
          </a:prstGeom>
        </p:spPr>
        <p:txBody>
          <a:bodyPr/>
          <a:lstStyle>
            <a:lvl1pPr eaLnBrk="0" fontAlgn="base" hangingPunct="0">
              <a:spcBef>
                <a:spcPct val="0"/>
              </a:spcBef>
              <a:spcAft>
                <a:spcPct val="0"/>
              </a:spcAft>
              <a:defRPr sz="2400">
                <a:solidFill>
                  <a:srgbClr val="0E3F96"/>
                </a:solidFill>
                <a:latin typeface="Arial" charset="0"/>
              </a:defRPr>
            </a:lvl1pPr>
            <a:extLst/>
          </a:lstStyle>
          <a:p>
            <a:pPr>
              <a:defRPr/>
            </a:pPr>
            <a:endParaRPr lang="en-US" dirty="0"/>
          </a:p>
        </p:txBody>
      </p:sp>
      <p:sp>
        <p:nvSpPr>
          <p:cNvPr id="5" name="Slide Number Placeholder 4"/>
          <p:cNvSpPr>
            <a:spLocks noGrp="1"/>
          </p:cNvSpPr>
          <p:nvPr>
            <p:ph type="sldNum" sz="quarter" idx="12"/>
          </p:nvPr>
        </p:nvSpPr>
        <p:spPr>
          <a:xfrm>
            <a:off x="7239000" y="6629400"/>
            <a:ext cx="1905000" cy="457200"/>
          </a:xfrm>
          <a:prstGeom prst="rect">
            <a:avLst/>
          </a:prstGeom>
        </p:spPr>
        <p:txBody>
          <a:bodyPr/>
          <a:lstStyle>
            <a:lvl1pPr eaLnBrk="1" fontAlgn="base" hangingPunct="1">
              <a:spcBef>
                <a:spcPct val="0"/>
              </a:spcBef>
              <a:spcAft>
                <a:spcPct val="0"/>
              </a:spcAft>
              <a:defRPr>
                <a:latin typeface="Arial" charset="0"/>
              </a:defRPr>
            </a:lvl1pPr>
            <a:extLst/>
          </a:lstStyle>
          <a:p>
            <a:pPr>
              <a:defRPr/>
            </a:pPr>
            <a:fld id="{8CEB5F60-CC71-411F-873E-6EE07BD3B656}" type="slidenum">
              <a:rPr lang="en-US"/>
              <a:pPr>
                <a:defRPr/>
              </a:pPr>
              <a:t>‹#›</a:t>
            </a:fld>
            <a:endParaRPr lang="en-US" dirty="0"/>
          </a:p>
        </p:txBody>
      </p:sp>
    </p:spTree>
    <p:extLst>
      <p:ext uri="{BB962C8B-B14F-4D97-AF65-F5344CB8AC3E}">
        <p14:creationId xmlns:p14="http://schemas.microsoft.com/office/powerpoint/2010/main" val="143206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2977"/>
          </a:xfrm>
        </p:spPr>
        <p:txBody>
          <a:bodyPr/>
          <a:lstStyle>
            <a:lvl1pPr>
              <a:defRPr sz="3200" b="1"/>
            </a:lvl1pPr>
          </a:lstStyle>
          <a:p>
            <a:r>
              <a:rPr lang="en-GB"/>
              <a:t>Click to edit Master title style</a:t>
            </a:r>
            <a:endParaRPr lang="en-US" dirty="0"/>
          </a:p>
        </p:txBody>
      </p:sp>
      <p:sp>
        <p:nvSpPr>
          <p:cNvPr id="3" name="Slide Number Placeholder 4"/>
          <p:cNvSpPr>
            <a:spLocks noGrp="1"/>
          </p:cNvSpPr>
          <p:nvPr>
            <p:ph type="sldNum" sz="quarter" idx="10"/>
          </p:nvPr>
        </p:nvSpPr>
        <p:spPr>
          <a:xfrm>
            <a:off x="8372475" y="6151563"/>
            <a:ext cx="314325" cy="215900"/>
          </a:xfrm>
          <a:prstGeom prst="rect">
            <a:avLst/>
          </a:prstGeom>
        </p:spPr>
        <p:txBody>
          <a:bodyPr/>
          <a:lstStyle>
            <a:lvl1pPr>
              <a:defRPr/>
            </a:lvl1pPr>
          </a:lstStyle>
          <a:p>
            <a:pPr>
              <a:defRPr/>
            </a:pPr>
            <a:fld id="{EABE5242-4903-7447-B0C4-AE064CA67E28}" type="slidenum">
              <a:rPr lang="en-US"/>
              <a:pPr>
                <a:defRPr/>
              </a:pPr>
              <a:t>‹#›</a:t>
            </a:fld>
            <a:endParaRPr lang="en-US" dirty="0"/>
          </a:p>
        </p:txBody>
      </p:sp>
    </p:spTree>
    <p:extLst>
      <p:ext uri="{BB962C8B-B14F-4D97-AF65-F5344CB8AC3E}">
        <p14:creationId xmlns:p14="http://schemas.microsoft.com/office/powerpoint/2010/main" val="265368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38200" y="457200"/>
            <a:ext cx="7696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838200" y="1676400"/>
            <a:ext cx="7696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AutoShape 7"/>
          <p:cNvSpPr>
            <a:spLocks noChangeArrowheads="1"/>
          </p:cNvSpPr>
          <p:nvPr userDrawn="1"/>
        </p:nvSpPr>
        <p:spPr bwMode="auto">
          <a:xfrm flipH="1" flipV="1">
            <a:off x="7391400" y="0"/>
            <a:ext cx="1752600" cy="1066800"/>
          </a:xfrm>
          <a:prstGeom prst="rtTriangle">
            <a:avLst/>
          </a:prstGeom>
          <a:solidFill>
            <a:srgbClr val="A50021"/>
          </a:solidFill>
          <a:ln w="9525">
            <a:solidFill>
              <a:schemeClr val="tx1"/>
            </a:solidFill>
            <a:miter lim="800000"/>
            <a:headEnd/>
            <a:tailEnd/>
          </a:ln>
          <a:effectLst/>
        </p:spPr>
        <p:txBody>
          <a:bodyPr rot="10800000" wrap="none" anchor="ctr"/>
          <a:lstStyle/>
          <a:p>
            <a:pPr algn="ctr">
              <a:defRPr/>
            </a:pPr>
            <a:endParaRPr lang="en-US" dirty="0">
              <a:solidFill>
                <a:srgbClr val="333399"/>
              </a:solidFill>
            </a:endParaRPr>
          </a:p>
        </p:txBody>
      </p:sp>
      <p:sp>
        <p:nvSpPr>
          <p:cNvPr id="1032" name="Text Box 8"/>
          <p:cNvSpPr txBox="1">
            <a:spLocks noChangeArrowheads="1"/>
          </p:cNvSpPr>
          <p:nvPr userDrawn="1"/>
        </p:nvSpPr>
        <p:spPr bwMode="auto">
          <a:xfrm rot="2028215">
            <a:off x="7595112" y="7813"/>
            <a:ext cx="1834005" cy="1015663"/>
          </a:xfrm>
          <a:prstGeom prst="rect">
            <a:avLst/>
          </a:prstGeom>
          <a:noFill/>
          <a:ln w="9525">
            <a:noFill/>
            <a:miter lim="800000"/>
            <a:headEnd/>
            <a:tailEnd/>
          </a:ln>
          <a:effectLst/>
        </p:spPr>
        <p:txBody>
          <a:bodyPr wrap="square">
            <a:spAutoFit/>
          </a:bodyPr>
          <a:lstStyle/>
          <a:p>
            <a:pPr algn="ctr">
              <a:lnSpc>
                <a:spcPct val="125000"/>
              </a:lnSpc>
              <a:spcBef>
                <a:spcPts val="0"/>
              </a:spcBef>
              <a:defRPr/>
            </a:pPr>
            <a:r>
              <a:rPr lang="en-US" sz="1600" i="1" dirty="0">
                <a:solidFill>
                  <a:schemeClr val="bg1"/>
                </a:solidFill>
                <a:latin typeface="+mj-lt"/>
              </a:rPr>
              <a:t>HSTW</a:t>
            </a:r>
          </a:p>
          <a:p>
            <a:pPr algn="ctr">
              <a:lnSpc>
                <a:spcPct val="125000"/>
              </a:lnSpc>
              <a:spcBef>
                <a:spcPts val="0"/>
              </a:spcBef>
              <a:defRPr/>
            </a:pPr>
            <a:r>
              <a:rPr lang="en-US" sz="1600" i="1" dirty="0">
                <a:solidFill>
                  <a:schemeClr val="bg1"/>
                </a:solidFill>
                <a:latin typeface="+mj-lt"/>
              </a:rPr>
              <a:t>MMGW/TCTW</a:t>
            </a:r>
          </a:p>
          <a:p>
            <a:pPr algn="ctr">
              <a:lnSpc>
                <a:spcPct val="125000"/>
              </a:lnSpc>
              <a:spcBef>
                <a:spcPts val="0"/>
              </a:spcBef>
              <a:defRPr/>
            </a:pPr>
            <a:endParaRPr lang="en-US" sz="1600" i="1" dirty="0">
              <a:solidFill>
                <a:schemeClr val="bg1"/>
              </a:solidFill>
              <a:latin typeface="+mj-lt"/>
            </a:endParaRPr>
          </a:p>
        </p:txBody>
      </p:sp>
      <p:sp>
        <p:nvSpPr>
          <p:cNvPr id="1033" name="Rectangle 9"/>
          <p:cNvSpPr>
            <a:spLocks noChangeArrowheads="1"/>
          </p:cNvSpPr>
          <p:nvPr userDrawn="1"/>
        </p:nvSpPr>
        <p:spPr bwMode="auto">
          <a:xfrm>
            <a:off x="0" y="0"/>
            <a:ext cx="381000" cy="6858000"/>
          </a:xfrm>
          <a:prstGeom prst="rect">
            <a:avLst/>
          </a:prstGeom>
          <a:solidFill>
            <a:srgbClr val="A50021"/>
          </a:solidFill>
          <a:ln w="9525">
            <a:solidFill>
              <a:schemeClr val="tx1"/>
            </a:solidFill>
            <a:miter lim="800000"/>
            <a:headEnd/>
            <a:tailEnd/>
          </a:ln>
          <a:effectLst/>
        </p:spPr>
        <p:txBody>
          <a:bodyPr wrap="none" anchor="ctr"/>
          <a:lstStyle/>
          <a:p>
            <a:pPr algn="ctr">
              <a:defRPr/>
            </a:pPr>
            <a:endParaRPr lang="en-US" b="0" dirty="0">
              <a:solidFill>
                <a:schemeClr val="tx2"/>
              </a:solidFill>
              <a:latin typeface="Times New Roman" pitchFamily="18" charset="0"/>
            </a:endParaRPr>
          </a:p>
        </p:txBody>
      </p:sp>
      <p:pic>
        <p:nvPicPr>
          <p:cNvPr id="11" name="Picture 9"/>
          <p:cNvPicPr>
            <a:picLocks noChangeAspect="1" noChangeArrowheads="1"/>
          </p:cNvPicPr>
          <p:nvPr userDrawn="1"/>
        </p:nvPicPr>
        <p:blipFill>
          <a:blip r:embed="rId17" cstate="print">
            <a:duotone>
              <a:prstClr val="black"/>
              <a:schemeClr val="accent2">
                <a:tint val="45000"/>
                <a:satMod val="400000"/>
              </a:schemeClr>
            </a:duotone>
            <a:lum bright="-61000" contrast="27000"/>
          </a:blip>
          <a:srcRect/>
          <a:stretch>
            <a:fillRect/>
          </a:stretch>
        </p:blipFill>
        <p:spPr bwMode="auto">
          <a:xfrm>
            <a:off x="457201" y="6476999"/>
            <a:ext cx="838199" cy="325967"/>
          </a:xfrm>
          <a:prstGeom prst="rect">
            <a:avLst/>
          </a:prstGeom>
          <a:noFill/>
          <a:ln w="9525">
            <a:noFill/>
            <a:miter lim="800000"/>
            <a:headEnd/>
            <a:tailEnd/>
          </a:ln>
        </p:spPr>
      </p:pic>
      <p:cxnSp>
        <p:nvCxnSpPr>
          <p:cNvPr id="12" name="Straight Connector 11"/>
          <p:cNvCxnSpPr/>
          <p:nvPr userDrawn="1"/>
        </p:nvCxnSpPr>
        <p:spPr bwMode="auto">
          <a:xfrm>
            <a:off x="1371600" y="6477000"/>
            <a:ext cx="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userDrawn="1"/>
        </p:nvSpPr>
        <p:spPr>
          <a:xfrm>
            <a:off x="1371600" y="6400800"/>
            <a:ext cx="2057400" cy="461665"/>
          </a:xfrm>
          <a:prstGeom prst="rect">
            <a:avLst/>
          </a:prstGeom>
          <a:noFill/>
        </p:spPr>
        <p:txBody>
          <a:bodyPr wrap="square" rtlCol="0">
            <a:spAutoFit/>
          </a:bodyPr>
          <a:lstStyle/>
          <a:p>
            <a:r>
              <a:rPr lang="en-US" sz="1200" b="1" dirty="0">
                <a:solidFill>
                  <a:schemeClr val="accent2">
                    <a:lumMod val="50000"/>
                  </a:schemeClr>
                </a:solidFill>
              </a:rPr>
              <a:t>Southern Regional</a:t>
            </a:r>
          </a:p>
          <a:p>
            <a:r>
              <a:rPr lang="en-US" sz="1200" b="1" dirty="0">
                <a:solidFill>
                  <a:schemeClr val="accent2">
                    <a:lumMod val="50000"/>
                  </a:schemeClr>
                </a:solidFill>
              </a:rPr>
              <a:t>Education Board</a:t>
            </a:r>
          </a:p>
        </p:txBody>
      </p:sp>
    </p:spTree>
    <p:extLst>
      <p:ext uri="{BB962C8B-B14F-4D97-AF65-F5344CB8AC3E}">
        <p14:creationId xmlns:p14="http://schemas.microsoft.com/office/powerpoint/2010/main" val="369734086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Lst>
  <p:hf hdr="0" ftr="0" dt="0"/>
  <p:txStyles>
    <p:titleStyle>
      <a:lvl1pPr algn="ctr" rtl="0" eaLnBrk="0" fontAlgn="base" hangingPunct="0">
        <a:spcBef>
          <a:spcPct val="0"/>
        </a:spcBef>
        <a:spcAft>
          <a:spcPct val="0"/>
        </a:spcAft>
        <a:defRPr sz="3200" b="1">
          <a:solidFill>
            <a:srgbClr val="40347C"/>
          </a:solidFill>
          <a:latin typeface="+mj-lt"/>
          <a:ea typeface="+mj-ea"/>
          <a:cs typeface="+mj-cs"/>
        </a:defRPr>
      </a:lvl1pPr>
      <a:lvl2pPr algn="ctr" rtl="0" eaLnBrk="0" fontAlgn="base" hangingPunct="0">
        <a:spcBef>
          <a:spcPct val="0"/>
        </a:spcBef>
        <a:spcAft>
          <a:spcPct val="0"/>
        </a:spcAft>
        <a:defRPr sz="4400" b="1">
          <a:solidFill>
            <a:srgbClr val="40347C"/>
          </a:solidFill>
          <a:latin typeface="Arial" charset="0"/>
        </a:defRPr>
      </a:lvl2pPr>
      <a:lvl3pPr algn="ctr" rtl="0" eaLnBrk="0" fontAlgn="base" hangingPunct="0">
        <a:spcBef>
          <a:spcPct val="0"/>
        </a:spcBef>
        <a:spcAft>
          <a:spcPct val="0"/>
        </a:spcAft>
        <a:defRPr sz="4400" b="1">
          <a:solidFill>
            <a:srgbClr val="40347C"/>
          </a:solidFill>
          <a:latin typeface="Arial" charset="0"/>
        </a:defRPr>
      </a:lvl3pPr>
      <a:lvl4pPr algn="ctr" rtl="0" eaLnBrk="0" fontAlgn="base" hangingPunct="0">
        <a:spcBef>
          <a:spcPct val="0"/>
        </a:spcBef>
        <a:spcAft>
          <a:spcPct val="0"/>
        </a:spcAft>
        <a:defRPr sz="4400" b="1">
          <a:solidFill>
            <a:srgbClr val="40347C"/>
          </a:solidFill>
          <a:latin typeface="Arial" charset="0"/>
        </a:defRPr>
      </a:lvl4pPr>
      <a:lvl5pPr algn="ctr" rtl="0" eaLnBrk="0" fontAlgn="base" hangingPunct="0">
        <a:spcBef>
          <a:spcPct val="0"/>
        </a:spcBef>
        <a:spcAft>
          <a:spcPct val="0"/>
        </a:spcAft>
        <a:defRPr sz="4400" b="1">
          <a:solidFill>
            <a:srgbClr val="40347C"/>
          </a:solidFill>
          <a:latin typeface="Arial" charset="0"/>
        </a:defRPr>
      </a:lvl5pPr>
      <a:lvl6pPr marL="457200" algn="ctr" rtl="0" eaLnBrk="0" fontAlgn="base" hangingPunct="0">
        <a:spcBef>
          <a:spcPct val="0"/>
        </a:spcBef>
        <a:spcAft>
          <a:spcPct val="0"/>
        </a:spcAft>
        <a:defRPr sz="4400" b="1">
          <a:solidFill>
            <a:srgbClr val="40347C"/>
          </a:solidFill>
          <a:latin typeface="Arial" charset="0"/>
        </a:defRPr>
      </a:lvl6pPr>
      <a:lvl7pPr marL="914400" algn="ctr" rtl="0" eaLnBrk="0" fontAlgn="base" hangingPunct="0">
        <a:spcBef>
          <a:spcPct val="0"/>
        </a:spcBef>
        <a:spcAft>
          <a:spcPct val="0"/>
        </a:spcAft>
        <a:defRPr sz="4400" b="1">
          <a:solidFill>
            <a:srgbClr val="40347C"/>
          </a:solidFill>
          <a:latin typeface="Arial" charset="0"/>
        </a:defRPr>
      </a:lvl7pPr>
      <a:lvl8pPr marL="1371600" algn="ctr" rtl="0" eaLnBrk="0" fontAlgn="base" hangingPunct="0">
        <a:spcBef>
          <a:spcPct val="0"/>
        </a:spcBef>
        <a:spcAft>
          <a:spcPct val="0"/>
        </a:spcAft>
        <a:defRPr sz="4400" b="1">
          <a:solidFill>
            <a:srgbClr val="40347C"/>
          </a:solidFill>
          <a:latin typeface="Arial" charset="0"/>
        </a:defRPr>
      </a:lvl8pPr>
      <a:lvl9pPr marL="1828800" algn="ctr" rtl="0" eaLnBrk="0" fontAlgn="base" hangingPunct="0">
        <a:spcBef>
          <a:spcPct val="0"/>
        </a:spcBef>
        <a:spcAft>
          <a:spcPct val="0"/>
        </a:spcAft>
        <a:defRPr sz="4400" b="1">
          <a:solidFill>
            <a:srgbClr val="40347C"/>
          </a:solidFill>
          <a:latin typeface="Arial" charset="0"/>
        </a:defRPr>
      </a:lvl9pPr>
    </p:titleStyle>
    <p:bodyStyle>
      <a:lvl1pPr marL="342900" indent="-342900" algn="l" rtl="0" eaLnBrk="0" fontAlgn="base" hangingPunct="0">
        <a:spcBef>
          <a:spcPct val="20000"/>
        </a:spcBef>
        <a:spcAft>
          <a:spcPct val="0"/>
        </a:spcAft>
        <a:buClr>
          <a:srgbClr val="873746"/>
        </a:buClr>
        <a:buFont typeface="Wingdings" pitchFamily="2" charset="2"/>
        <a:buChar char="n"/>
        <a:defRPr sz="2800" b="1">
          <a:solidFill>
            <a:srgbClr val="40347C"/>
          </a:solidFill>
          <a:latin typeface="+mn-lt"/>
          <a:ea typeface="+mn-ea"/>
          <a:cs typeface="+mn-cs"/>
        </a:defRPr>
      </a:lvl1pPr>
      <a:lvl2pPr marL="742950" indent="-285750" algn="l" rtl="0" eaLnBrk="0" fontAlgn="base" hangingPunct="0">
        <a:spcBef>
          <a:spcPct val="20000"/>
        </a:spcBef>
        <a:spcAft>
          <a:spcPct val="0"/>
        </a:spcAft>
        <a:buClr>
          <a:srgbClr val="873746"/>
        </a:buClr>
        <a:buFont typeface="Wingdings" pitchFamily="2" charset="2"/>
        <a:buChar char="l"/>
        <a:defRPr sz="2400" b="1">
          <a:solidFill>
            <a:srgbClr val="40347C"/>
          </a:solidFill>
          <a:latin typeface="+mn-lt"/>
        </a:defRPr>
      </a:lvl2pPr>
      <a:lvl3pPr marL="1143000" indent="-228600" algn="l" rtl="0" eaLnBrk="0" fontAlgn="base" hangingPunct="0">
        <a:spcBef>
          <a:spcPct val="20000"/>
        </a:spcBef>
        <a:spcAft>
          <a:spcPct val="0"/>
        </a:spcAft>
        <a:buClr>
          <a:srgbClr val="873746"/>
        </a:buClr>
        <a:buChar char="•"/>
        <a:defRPr sz="2000" b="1">
          <a:solidFill>
            <a:srgbClr val="40347C"/>
          </a:solidFill>
          <a:latin typeface="+mn-lt"/>
        </a:defRPr>
      </a:lvl3pPr>
      <a:lvl4pPr marL="1600200" indent="-228600" algn="l" rtl="0" eaLnBrk="0" fontAlgn="base" hangingPunct="0">
        <a:spcBef>
          <a:spcPct val="20000"/>
        </a:spcBef>
        <a:spcAft>
          <a:spcPct val="0"/>
        </a:spcAft>
        <a:buClr>
          <a:srgbClr val="873746"/>
        </a:buClr>
        <a:buChar char="–"/>
        <a:defRPr sz="1800" b="1">
          <a:solidFill>
            <a:srgbClr val="40347C"/>
          </a:solidFill>
          <a:latin typeface="+mn-lt"/>
        </a:defRPr>
      </a:lvl4pPr>
      <a:lvl5pPr marL="2057400" indent="-228600" algn="l" rtl="0" eaLnBrk="0" fontAlgn="base" hangingPunct="0">
        <a:spcBef>
          <a:spcPct val="20000"/>
        </a:spcBef>
        <a:spcAft>
          <a:spcPct val="0"/>
        </a:spcAft>
        <a:buClr>
          <a:srgbClr val="873746"/>
        </a:buClr>
        <a:buChar char="»"/>
        <a:defRPr sz="1800" b="1">
          <a:solidFill>
            <a:srgbClr val="40347C"/>
          </a:solidFill>
          <a:latin typeface="+mn-lt"/>
        </a:defRPr>
      </a:lvl5pPr>
      <a:lvl6pPr marL="2514600" indent="-228600" algn="l" rtl="0" eaLnBrk="0" fontAlgn="base" hangingPunct="0">
        <a:spcBef>
          <a:spcPct val="20000"/>
        </a:spcBef>
        <a:spcAft>
          <a:spcPct val="0"/>
        </a:spcAft>
        <a:buClr>
          <a:srgbClr val="873746"/>
        </a:buClr>
        <a:buChar char="»"/>
        <a:defRPr sz="2000" b="1">
          <a:solidFill>
            <a:srgbClr val="40347C"/>
          </a:solidFill>
          <a:latin typeface="+mn-lt"/>
        </a:defRPr>
      </a:lvl6pPr>
      <a:lvl7pPr marL="2971800" indent="-228600" algn="l" rtl="0" eaLnBrk="0" fontAlgn="base" hangingPunct="0">
        <a:spcBef>
          <a:spcPct val="20000"/>
        </a:spcBef>
        <a:spcAft>
          <a:spcPct val="0"/>
        </a:spcAft>
        <a:buClr>
          <a:srgbClr val="873746"/>
        </a:buClr>
        <a:buChar char="»"/>
        <a:defRPr sz="2000" b="1">
          <a:solidFill>
            <a:srgbClr val="40347C"/>
          </a:solidFill>
          <a:latin typeface="+mn-lt"/>
        </a:defRPr>
      </a:lvl7pPr>
      <a:lvl8pPr marL="3429000" indent="-228600" algn="l" rtl="0" eaLnBrk="0" fontAlgn="base" hangingPunct="0">
        <a:spcBef>
          <a:spcPct val="20000"/>
        </a:spcBef>
        <a:spcAft>
          <a:spcPct val="0"/>
        </a:spcAft>
        <a:buClr>
          <a:srgbClr val="873746"/>
        </a:buClr>
        <a:buChar char="»"/>
        <a:defRPr sz="2000" b="1">
          <a:solidFill>
            <a:srgbClr val="40347C"/>
          </a:solidFill>
          <a:latin typeface="+mn-lt"/>
        </a:defRPr>
      </a:lvl8pPr>
      <a:lvl9pPr marL="3886200" indent="-228600" algn="l" rtl="0" eaLnBrk="0" fontAlgn="base" hangingPunct="0">
        <a:spcBef>
          <a:spcPct val="20000"/>
        </a:spcBef>
        <a:spcAft>
          <a:spcPct val="0"/>
        </a:spcAft>
        <a:buClr>
          <a:srgbClr val="873746"/>
        </a:buClr>
        <a:buChar char="»"/>
        <a:defRPr sz="2000" b="1">
          <a:solidFill>
            <a:srgbClr val="40347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37382647"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www.census.gov/popcloc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646611" y="582573"/>
            <a:ext cx="8077200" cy="646331"/>
          </a:xfrm>
          <a:prstGeom prst="rect">
            <a:avLst/>
          </a:prstGeom>
          <a:noFill/>
          <a:ln w="9525">
            <a:noFill/>
            <a:miter lim="800000"/>
            <a:headEnd/>
            <a:tailEnd/>
          </a:ln>
        </p:spPr>
        <p:txBody>
          <a:bodyPr wrap="square">
            <a:spAutoFit/>
          </a:bodyPr>
          <a:lstStyle/>
          <a:p>
            <a:r>
              <a:rPr lang="en-US" sz="3600" dirty="0">
                <a:solidFill>
                  <a:srgbClr val="C00000"/>
                </a:solidFill>
              </a:rPr>
              <a:t>2017 SREB Annual Leadership Forum</a:t>
            </a:r>
          </a:p>
        </p:txBody>
      </p:sp>
      <p:sp>
        <p:nvSpPr>
          <p:cNvPr id="7173" name="TextBox 4"/>
          <p:cNvSpPr txBox="1">
            <a:spLocks noChangeArrowheads="1"/>
          </p:cNvSpPr>
          <p:nvPr/>
        </p:nvSpPr>
        <p:spPr bwMode="auto">
          <a:xfrm>
            <a:off x="914400" y="1765042"/>
            <a:ext cx="7848600" cy="3877985"/>
          </a:xfrm>
          <a:prstGeom prst="rect">
            <a:avLst/>
          </a:prstGeom>
          <a:noFill/>
          <a:ln w="9525">
            <a:noFill/>
            <a:miter lim="800000"/>
            <a:headEnd/>
            <a:tailEnd/>
          </a:ln>
        </p:spPr>
        <p:txBody>
          <a:bodyPr wrap="square">
            <a:spAutoFit/>
          </a:bodyPr>
          <a:lstStyle/>
          <a:p>
            <a:pPr marL="342900" indent="-342900" algn="ctr">
              <a:spcAft>
                <a:spcPts val="1200"/>
              </a:spcAft>
              <a:buClr>
                <a:srgbClr val="C00000"/>
              </a:buClr>
            </a:pPr>
            <a:r>
              <a:rPr lang="en-US" sz="5400" i="1" dirty="0">
                <a:solidFill>
                  <a:schemeClr val="accent2">
                    <a:lumMod val="50000"/>
                  </a:schemeClr>
                </a:solidFill>
              </a:rPr>
              <a:t>Principals Can Make Math Instructional Shifts That Add Up</a:t>
            </a:r>
          </a:p>
          <a:p>
            <a:pPr marL="342900" indent="-342900" algn="ctr">
              <a:spcAft>
                <a:spcPts val="1200"/>
              </a:spcAft>
              <a:buClr>
                <a:srgbClr val="C00000"/>
              </a:buClr>
            </a:pPr>
            <a:endParaRPr lang="en-US" sz="3200" dirty="0">
              <a:solidFill>
                <a:schemeClr val="accent2">
                  <a:lumMod val="50000"/>
                </a:schemeClr>
              </a:solidFill>
            </a:endParaRPr>
          </a:p>
          <a:p>
            <a:pPr marL="342900" indent="-342900" algn="ctr">
              <a:spcAft>
                <a:spcPts val="1200"/>
              </a:spcAft>
              <a:buClr>
                <a:srgbClr val="C00000"/>
              </a:buClr>
            </a:pPr>
            <a:r>
              <a:rPr lang="en-US" sz="3200" dirty="0">
                <a:solidFill>
                  <a:schemeClr val="accent2">
                    <a:lumMod val="50000"/>
                  </a:schemeClr>
                </a:solidFill>
              </a:rPr>
              <a:t>April 20, 2017</a:t>
            </a:r>
          </a:p>
        </p:txBody>
      </p:sp>
      <p:sp>
        <p:nvSpPr>
          <p:cNvPr id="7" name="TextBox 4"/>
          <p:cNvSpPr txBox="1">
            <a:spLocks noChangeArrowheads="1"/>
          </p:cNvSpPr>
          <p:nvPr/>
        </p:nvSpPr>
        <p:spPr bwMode="auto">
          <a:xfrm>
            <a:off x="914400" y="5621256"/>
            <a:ext cx="7848600" cy="646331"/>
          </a:xfrm>
          <a:prstGeom prst="rect">
            <a:avLst/>
          </a:prstGeom>
          <a:noFill/>
          <a:ln w="9525">
            <a:noFill/>
            <a:miter lim="800000"/>
            <a:headEnd/>
            <a:tailEnd/>
          </a:ln>
        </p:spPr>
        <p:txBody>
          <a:bodyPr wrap="square">
            <a:spAutoFit/>
          </a:bodyPr>
          <a:lstStyle/>
          <a:p>
            <a:pPr algn="ctr">
              <a:spcAft>
                <a:spcPts val="0"/>
              </a:spcAft>
              <a:buClr>
                <a:srgbClr val="C00000"/>
              </a:buClr>
            </a:pPr>
            <a:r>
              <a:rPr lang="en-US" sz="3600" dirty="0">
                <a:solidFill>
                  <a:srgbClr val="C00000"/>
                </a:solidFill>
              </a:rPr>
              <a:t>Kenna Barger</a:t>
            </a:r>
          </a:p>
        </p:txBody>
      </p:sp>
    </p:spTree>
    <p:extLst>
      <p:ext uri="{BB962C8B-B14F-4D97-AF65-F5344CB8AC3E}">
        <p14:creationId xmlns:p14="http://schemas.microsoft.com/office/powerpoint/2010/main" val="18124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Assignments That Matter</a:t>
            </a:r>
          </a:p>
        </p:txBody>
      </p:sp>
      <p:sp>
        <p:nvSpPr>
          <p:cNvPr id="3" name="TextBox 2"/>
          <p:cNvSpPr txBox="1"/>
          <p:nvPr/>
        </p:nvSpPr>
        <p:spPr>
          <a:xfrm>
            <a:off x="990600" y="4876800"/>
            <a:ext cx="7467600" cy="954107"/>
          </a:xfrm>
          <a:prstGeom prst="rect">
            <a:avLst/>
          </a:prstGeom>
          <a:noFill/>
        </p:spPr>
        <p:txBody>
          <a:bodyPr wrap="square" rtlCol="0">
            <a:spAutoFit/>
          </a:bodyPr>
          <a:lstStyle/>
          <a:p>
            <a:r>
              <a:rPr lang="en-US" sz="2800" dirty="0">
                <a:solidFill>
                  <a:srgbClr val="C00000"/>
                </a:solidFill>
              </a:rPr>
              <a:t>Sample Excerpt from </a:t>
            </a:r>
            <a:r>
              <a:rPr lang="en-US" sz="2800" i="1" dirty="0">
                <a:solidFill>
                  <a:srgbClr val="C00000"/>
                </a:solidFill>
              </a:rPr>
              <a:t>SREB Powerful Math Practices </a:t>
            </a:r>
            <a:r>
              <a:rPr lang="en-US" sz="2800" dirty="0">
                <a:solidFill>
                  <a:srgbClr val="C00000"/>
                </a:solidFill>
              </a:rPr>
              <a:t>Observation Rubric – Orange Paper</a:t>
            </a:r>
          </a:p>
        </p:txBody>
      </p:sp>
      <p:pic>
        <p:nvPicPr>
          <p:cNvPr id="4" name="Picture 3"/>
          <p:cNvPicPr>
            <a:picLocks noChangeAspect="1"/>
          </p:cNvPicPr>
          <p:nvPr/>
        </p:nvPicPr>
        <p:blipFill>
          <a:blip r:embed="rId2"/>
          <a:stretch>
            <a:fillRect/>
          </a:stretch>
        </p:blipFill>
        <p:spPr>
          <a:xfrm>
            <a:off x="742406" y="1905000"/>
            <a:ext cx="7848600" cy="2348903"/>
          </a:xfrm>
          <a:prstGeom prst="rect">
            <a:avLst/>
          </a:prstGeom>
        </p:spPr>
      </p:pic>
    </p:spTree>
    <p:extLst>
      <p:ext uri="{BB962C8B-B14F-4D97-AF65-F5344CB8AC3E}">
        <p14:creationId xmlns:p14="http://schemas.microsoft.com/office/powerpoint/2010/main" val="3849833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0976" y="44261"/>
            <a:ext cx="7315200" cy="1143000"/>
          </a:xfrm>
        </p:spPr>
        <p:txBody>
          <a:bodyPr/>
          <a:lstStyle/>
          <a:p>
            <a:pPr algn="l"/>
            <a:r>
              <a:rPr lang="en-US" sz="4000" b="0" dirty="0">
                <a:solidFill>
                  <a:srgbClr val="C00000"/>
                </a:solidFill>
                <a:latin typeface="Arial" pitchFamily="34" charset="0"/>
              </a:rPr>
              <a:t>Assignments That Matter</a:t>
            </a:r>
          </a:p>
        </p:txBody>
      </p:sp>
      <p:sp>
        <p:nvSpPr>
          <p:cNvPr id="2" name="TextBox 1"/>
          <p:cNvSpPr txBox="1"/>
          <p:nvPr/>
        </p:nvSpPr>
        <p:spPr>
          <a:xfrm>
            <a:off x="1447800" y="5638800"/>
            <a:ext cx="7848600" cy="707886"/>
          </a:xfrm>
          <a:prstGeom prst="rect">
            <a:avLst/>
          </a:prstGeom>
          <a:noFill/>
        </p:spPr>
        <p:txBody>
          <a:bodyPr wrap="square" rtlCol="0">
            <a:spAutoFit/>
          </a:bodyPr>
          <a:lstStyle/>
          <a:p>
            <a:r>
              <a:rPr lang="en-US" sz="4000" dirty="0">
                <a:solidFill>
                  <a:srgbClr val="002060"/>
                </a:solidFill>
              </a:rPr>
              <a:t>What does this data tell us?</a:t>
            </a:r>
          </a:p>
        </p:txBody>
      </p:sp>
      <p:pic>
        <p:nvPicPr>
          <p:cNvPr id="3" name="Picture 2"/>
          <p:cNvPicPr>
            <a:picLocks noChangeAspect="1"/>
          </p:cNvPicPr>
          <p:nvPr/>
        </p:nvPicPr>
        <p:blipFill>
          <a:blip r:embed="rId2"/>
          <a:stretch>
            <a:fillRect/>
          </a:stretch>
        </p:blipFill>
        <p:spPr>
          <a:xfrm>
            <a:off x="675736" y="1187261"/>
            <a:ext cx="8077200" cy="4522768"/>
          </a:xfrm>
          <a:prstGeom prst="rect">
            <a:avLst/>
          </a:prstGeom>
        </p:spPr>
      </p:pic>
    </p:spTree>
    <p:extLst>
      <p:ext uri="{BB962C8B-B14F-4D97-AF65-F5344CB8AC3E}">
        <p14:creationId xmlns:p14="http://schemas.microsoft.com/office/powerpoint/2010/main" val="163851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52400"/>
            <a:ext cx="7315200" cy="1143000"/>
          </a:xfrm>
        </p:spPr>
        <p:txBody>
          <a:bodyPr/>
          <a:lstStyle/>
          <a:p>
            <a:pPr algn="l"/>
            <a:r>
              <a:rPr lang="en-US" sz="4000" b="0" dirty="0">
                <a:solidFill>
                  <a:srgbClr val="C00000"/>
                </a:solidFill>
                <a:latin typeface="Arial" pitchFamily="34" charset="0"/>
              </a:rPr>
              <a:t>Assignments That Matter</a:t>
            </a:r>
          </a:p>
        </p:txBody>
      </p:sp>
      <p:sp>
        <p:nvSpPr>
          <p:cNvPr id="2" name="TextBox 1"/>
          <p:cNvSpPr txBox="1"/>
          <p:nvPr/>
        </p:nvSpPr>
        <p:spPr>
          <a:xfrm>
            <a:off x="609600" y="5825378"/>
            <a:ext cx="8839200" cy="523220"/>
          </a:xfrm>
          <a:prstGeom prst="rect">
            <a:avLst/>
          </a:prstGeom>
          <a:noFill/>
        </p:spPr>
        <p:txBody>
          <a:bodyPr wrap="square" rtlCol="0">
            <a:spAutoFit/>
          </a:bodyPr>
          <a:lstStyle/>
          <a:p>
            <a:r>
              <a:rPr lang="en-US" sz="2800" dirty="0">
                <a:solidFill>
                  <a:srgbClr val="002060"/>
                </a:solidFill>
              </a:rPr>
              <a:t>Deeper Look at the Math:  Concept of Local Linearity</a:t>
            </a:r>
          </a:p>
        </p:txBody>
      </p:sp>
      <p:pic>
        <p:nvPicPr>
          <p:cNvPr id="3" name="Picture 2"/>
          <p:cNvPicPr>
            <a:picLocks noChangeAspect="1"/>
          </p:cNvPicPr>
          <p:nvPr/>
        </p:nvPicPr>
        <p:blipFill>
          <a:blip r:embed="rId2"/>
          <a:stretch>
            <a:fillRect/>
          </a:stretch>
        </p:blipFill>
        <p:spPr>
          <a:xfrm>
            <a:off x="685800" y="1371600"/>
            <a:ext cx="7909027" cy="3505200"/>
          </a:xfrm>
          <a:prstGeom prst="rect">
            <a:avLst/>
          </a:prstGeom>
        </p:spPr>
      </p:pic>
      <p:sp>
        <p:nvSpPr>
          <p:cNvPr id="4" name="Flowchart: Connector 3"/>
          <p:cNvSpPr/>
          <p:nvPr/>
        </p:nvSpPr>
        <p:spPr bwMode="auto">
          <a:xfrm>
            <a:off x="4640313" y="5105400"/>
            <a:ext cx="160287" cy="1524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40347C"/>
              </a:solidFill>
              <a:effectLst/>
              <a:latin typeface="Arial" charset="0"/>
            </a:endParaRPr>
          </a:p>
        </p:txBody>
      </p:sp>
      <p:sp>
        <p:nvSpPr>
          <p:cNvPr id="8" name="Flowchart: Connector 7"/>
          <p:cNvSpPr/>
          <p:nvPr/>
        </p:nvSpPr>
        <p:spPr bwMode="auto">
          <a:xfrm>
            <a:off x="4640312" y="5345502"/>
            <a:ext cx="160287" cy="1524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40347C"/>
              </a:solidFill>
              <a:effectLst/>
              <a:latin typeface="Arial" charset="0"/>
            </a:endParaRPr>
          </a:p>
        </p:txBody>
      </p:sp>
      <p:sp>
        <p:nvSpPr>
          <p:cNvPr id="9" name="Flowchart: Connector 8"/>
          <p:cNvSpPr/>
          <p:nvPr/>
        </p:nvSpPr>
        <p:spPr bwMode="auto">
          <a:xfrm>
            <a:off x="4640312" y="5602857"/>
            <a:ext cx="160287" cy="1524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40347C"/>
              </a:solidFill>
              <a:effectLst/>
              <a:latin typeface="Arial" charset="0"/>
            </a:endParaRPr>
          </a:p>
        </p:txBody>
      </p:sp>
    </p:spTree>
    <p:extLst>
      <p:ext uri="{BB962C8B-B14F-4D97-AF65-F5344CB8AC3E}">
        <p14:creationId xmlns:p14="http://schemas.microsoft.com/office/powerpoint/2010/main" val="176700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391400" cy="1323439"/>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Powerful Math Practices that Add Up</a:t>
            </a:r>
          </a:p>
        </p:txBody>
      </p:sp>
      <p:sp>
        <p:nvSpPr>
          <p:cNvPr id="3" name="TextBox 2"/>
          <p:cNvSpPr txBox="1"/>
          <p:nvPr/>
        </p:nvSpPr>
        <p:spPr>
          <a:xfrm>
            <a:off x="1143000" y="2667000"/>
            <a:ext cx="7239000" cy="2123658"/>
          </a:xfrm>
          <a:prstGeom prst="rect">
            <a:avLst/>
          </a:prstGeom>
          <a:noFill/>
        </p:spPr>
        <p:txBody>
          <a:bodyPr wrap="square" rtlCol="0">
            <a:spAutoFit/>
          </a:bodyPr>
          <a:lstStyle/>
          <a:p>
            <a:pPr algn="ctr"/>
            <a:r>
              <a:rPr lang="en-US" sz="4400" dirty="0">
                <a:solidFill>
                  <a:srgbClr val="002060"/>
                </a:solidFill>
              </a:rPr>
              <a:t>3)  Utilizing Questioning and Feedback for Deeper Understanding</a:t>
            </a:r>
          </a:p>
        </p:txBody>
      </p:sp>
    </p:spTree>
    <p:extLst>
      <p:ext uri="{BB962C8B-B14F-4D97-AF65-F5344CB8AC3E}">
        <p14:creationId xmlns:p14="http://schemas.microsoft.com/office/powerpoint/2010/main" val="354683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Using Questioning and Feedback</a:t>
            </a:r>
          </a:p>
        </p:txBody>
      </p:sp>
      <p:sp>
        <p:nvSpPr>
          <p:cNvPr id="3" name="TextBox 2"/>
          <p:cNvSpPr txBox="1"/>
          <p:nvPr/>
        </p:nvSpPr>
        <p:spPr>
          <a:xfrm>
            <a:off x="990600" y="4876800"/>
            <a:ext cx="7467600" cy="954107"/>
          </a:xfrm>
          <a:prstGeom prst="rect">
            <a:avLst/>
          </a:prstGeom>
          <a:noFill/>
        </p:spPr>
        <p:txBody>
          <a:bodyPr wrap="square" rtlCol="0">
            <a:spAutoFit/>
          </a:bodyPr>
          <a:lstStyle/>
          <a:p>
            <a:r>
              <a:rPr lang="en-US" sz="2800" dirty="0">
                <a:solidFill>
                  <a:srgbClr val="C00000"/>
                </a:solidFill>
              </a:rPr>
              <a:t>Sample Excerpt from </a:t>
            </a:r>
            <a:r>
              <a:rPr lang="en-US" sz="2800" i="1" dirty="0">
                <a:solidFill>
                  <a:srgbClr val="C00000"/>
                </a:solidFill>
              </a:rPr>
              <a:t>SREB Powerful Math Practices </a:t>
            </a:r>
            <a:r>
              <a:rPr lang="en-US" sz="2800" dirty="0">
                <a:solidFill>
                  <a:srgbClr val="C00000"/>
                </a:solidFill>
              </a:rPr>
              <a:t>Observation Rubric – Green Paper</a:t>
            </a:r>
          </a:p>
        </p:txBody>
      </p:sp>
      <p:pic>
        <p:nvPicPr>
          <p:cNvPr id="4" name="Picture 3"/>
          <p:cNvPicPr>
            <a:picLocks noChangeAspect="1"/>
          </p:cNvPicPr>
          <p:nvPr/>
        </p:nvPicPr>
        <p:blipFill>
          <a:blip r:embed="rId2"/>
          <a:stretch>
            <a:fillRect/>
          </a:stretch>
        </p:blipFill>
        <p:spPr>
          <a:xfrm>
            <a:off x="775063" y="1884821"/>
            <a:ext cx="8077200" cy="2554958"/>
          </a:xfrm>
          <a:prstGeom prst="rect">
            <a:avLst/>
          </a:prstGeom>
        </p:spPr>
      </p:pic>
    </p:spTree>
    <p:extLst>
      <p:ext uri="{BB962C8B-B14F-4D97-AF65-F5344CB8AC3E}">
        <p14:creationId xmlns:p14="http://schemas.microsoft.com/office/powerpoint/2010/main" val="3860955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28600"/>
            <a:ext cx="7315200" cy="1143000"/>
          </a:xfrm>
        </p:spPr>
        <p:txBody>
          <a:bodyPr/>
          <a:lstStyle/>
          <a:p>
            <a:pPr algn="l"/>
            <a:r>
              <a:rPr lang="en-US" sz="4000" b="0" dirty="0">
                <a:solidFill>
                  <a:srgbClr val="C00000"/>
                </a:solidFill>
                <a:latin typeface="Arial" pitchFamily="34" charset="0"/>
              </a:rPr>
              <a:t>Utilizing Questioning and Feedback </a:t>
            </a:r>
          </a:p>
        </p:txBody>
      </p:sp>
      <p:pic>
        <p:nvPicPr>
          <p:cNvPr id="9" name="Picture 8"/>
          <p:cNvPicPr>
            <a:picLocks noChangeAspect="1"/>
          </p:cNvPicPr>
          <p:nvPr/>
        </p:nvPicPr>
        <p:blipFill>
          <a:blip r:embed="rId3"/>
          <a:stretch>
            <a:fillRect/>
          </a:stretch>
        </p:blipFill>
        <p:spPr>
          <a:xfrm>
            <a:off x="5372372" y="1447800"/>
            <a:ext cx="3448050" cy="2713000"/>
          </a:xfrm>
          <a:prstGeom prst="rect">
            <a:avLst/>
          </a:prstGeom>
        </p:spPr>
      </p:pic>
      <p:sp>
        <p:nvSpPr>
          <p:cNvPr id="10" name="TextBox 9"/>
          <p:cNvSpPr txBox="1"/>
          <p:nvPr/>
        </p:nvSpPr>
        <p:spPr>
          <a:xfrm>
            <a:off x="1143000" y="1600200"/>
            <a:ext cx="4419600" cy="3416320"/>
          </a:xfrm>
          <a:prstGeom prst="rect">
            <a:avLst/>
          </a:prstGeom>
          <a:noFill/>
        </p:spPr>
        <p:txBody>
          <a:bodyPr wrap="square" rtlCol="0">
            <a:spAutoFit/>
          </a:bodyPr>
          <a:lstStyle/>
          <a:p>
            <a:r>
              <a:rPr lang="en-US" dirty="0">
                <a:solidFill>
                  <a:srgbClr val="002060"/>
                </a:solidFill>
              </a:rPr>
              <a:t>Teresa is going to put down new ceramic tiles on her bathroom floor.  She has selected square tiles that are 4 inches on each side.  These are the kind of tiles that can be placed right next to each other without leaving additional space for grout.  At The Home Station, she learned how to cut the tiles in case she needs any fractional pieces to cover her floor completely.  </a:t>
            </a:r>
          </a:p>
          <a:p>
            <a:endParaRPr lang="en-US" dirty="0">
              <a:solidFill>
                <a:schemeClr val="accent6"/>
              </a:solidFill>
            </a:endParaRPr>
          </a:p>
          <a:p>
            <a:endParaRPr lang="en-US" dirty="0">
              <a:solidFill>
                <a:schemeClr val="accent6"/>
              </a:solidFill>
            </a:endParaRPr>
          </a:p>
        </p:txBody>
      </p:sp>
      <p:sp>
        <p:nvSpPr>
          <p:cNvPr id="11" name="TextBox 10"/>
          <p:cNvSpPr txBox="1"/>
          <p:nvPr/>
        </p:nvSpPr>
        <p:spPr>
          <a:xfrm>
            <a:off x="1143000" y="4648200"/>
            <a:ext cx="7543800" cy="2031325"/>
          </a:xfrm>
          <a:prstGeom prst="rect">
            <a:avLst/>
          </a:prstGeom>
          <a:noFill/>
        </p:spPr>
        <p:txBody>
          <a:bodyPr wrap="square" rtlCol="0">
            <a:spAutoFit/>
          </a:bodyPr>
          <a:lstStyle/>
          <a:p>
            <a:r>
              <a:rPr lang="en-US" dirty="0">
                <a:solidFill>
                  <a:srgbClr val="C00000"/>
                </a:solidFill>
              </a:rPr>
              <a:t>Questions:  How many tiles will she need to buy to cover her floor?  How many tiles will she have to cut in order to cover the entire space?  </a:t>
            </a:r>
          </a:p>
          <a:p>
            <a:endParaRPr lang="en-US" dirty="0">
              <a:solidFill>
                <a:srgbClr val="C00000"/>
              </a:solidFill>
            </a:endParaRPr>
          </a:p>
          <a:p>
            <a:r>
              <a:rPr lang="en-US" dirty="0">
                <a:solidFill>
                  <a:srgbClr val="C00000"/>
                </a:solidFill>
              </a:rPr>
              <a:t>Extra:  What is the size, using whole numbers, of the largest square tile that could be used to tile the entire floor with no cut pieces?</a:t>
            </a:r>
          </a:p>
          <a:p>
            <a:endParaRPr lang="en-US" dirty="0">
              <a:solidFill>
                <a:srgbClr val="C00000"/>
              </a:solidFill>
            </a:endParaRPr>
          </a:p>
          <a:p>
            <a:r>
              <a:rPr lang="en-US" dirty="0">
                <a:solidFill>
                  <a:srgbClr val="C00000"/>
                </a:solidFill>
              </a:rPr>
              <a:t>				(</a:t>
            </a:r>
            <a:r>
              <a:rPr lang="en-US" i="1" dirty="0">
                <a:solidFill>
                  <a:srgbClr val="C00000"/>
                </a:solidFill>
              </a:rPr>
              <a:t>Annie Fetter, NCSM, 2017)</a:t>
            </a:r>
          </a:p>
        </p:txBody>
      </p:sp>
    </p:spTree>
    <p:extLst>
      <p:ext uri="{BB962C8B-B14F-4D97-AF65-F5344CB8AC3E}">
        <p14:creationId xmlns:p14="http://schemas.microsoft.com/office/powerpoint/2010/main" val="190305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28600"/>
            <a:ext cx="7315200" cy="1143000"/>
          </a:xfrm>
        </p:spPr>
        <p:txBody>
          <a:bodyPr/>
          <a:lstStyle/>
          <a:p>
            <a:pPr algn="l"/>
            <a:r>
              <a:rPr lang="en-US" sz="4000" b="0" dirty="0">
                <a:solidFill>
                  <a:srgbClr val="C00000"/>
                </a:solidFill>
                <a:latin typeface="Arial" pitchFamily="34" charset="0"/>
              </a:rPr>
              <a:t>Utilizing Questioning and Feedback </a:t>
            </a:r>
          </a:p>
        </p:txBody>
      </p:sp>
      <p:pic>
        <p:nvPicPr>
          <p:cNvPr id="9" name="Picture 8"/>
          <p:cNvPicPr>
            <a:picLocks noChangeAspect="1"/>
          </p:cNvPicPr>
          <p:nvPr/>
        </p:nvPicPr>
        <p:blipFill>
          <a:blip r:embed="rId3"/>
          <a:stretch>
            <a:fillRect/>
          </a:stretch>
        </p:blipFill>
        <p:spPr>
          <a:xfrm>
            <a:off x="2286000" y="1516042"/>
            <a:ext cx="5086622" cy="4002264"/>
          </a:xfrm>
          <a:prstGeom prst="rect">
            <a:avLst/>
          </a:prstGeom>
        </p:spPr>
      </p:pic>
      <p:sp>
        <p:nvSpPr>
          <p:cNvPr id="11" name="TextBox 10"/>
          <p:cNvSpPr txBox="1"/>
          <p:nvPr/>
        </p:nvSpPr>
        <p:spPr>
          <a:xfrm>
            <a:off x="1219200" y="5715000"/>
            <a:ext cx="7543800" cy="646331"/>
          </a:xfrm>
          <a:prstGeom prst="rect">
            <a:avLst/>
          </a:prstGeom>
          <a:noFill/>
        </p:spPr>
        <p:txBody>
          <a:bodyPr wrap="square" rtlCol="0">
            <a:spAutoFit/>
          </a:bodyPr>
          <a:lstStyle/>
          <a:p>
            <a:r>
              <a:rPr lang="en-US" sz="3600" dirty="0">
                <a:solidFill>
                  <a:srgbClr val="C00000"/>
                </a:solidFill>
              </a:rPr>
              <a:t>We Must Slow Down to Speed Up</a:t>
            </a:r>
            <a:endParaRPr lang="en-US" sz="3600" i="1" dirty="0">
              <a:solidFill>
                <a:srgbClr val="C00000"/>
              </a:solidFill>
            </a:endParaRPr>
          </a:p>
        </p:txBody>
      </p:sp>
    </p:spTree>
    <p:extLst>
      <p:ext uri="{BB962C8B-B14F-4D97-AF65-F5344CB8AC3E}">
        <p14:creationId xmlns:p14="http://schemas.microsoft.com/office/powerpoint/2010/main" val="1409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391400" cy="1323439"/>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Powerful Math Practices that Add Up</a:t>
            </a:r>
          </a:p>
        </p:txBody>
      </p:sp>
      <p:sp>
        <p:nvSpPr>
          <p:cNvPr id="3" name="TextBox 2"/>
          <p:cNvSpPr txBox="1"/>
          <p:nvPr/>
        </p:nvSpPr>
        <p:spPr>
          <a:xfrm>
            <a:off x="1143000" y="2667000"/>
            <a:ext cx="7239000" cy="1446550"/>
          </a:xfrm>
          <a:prstGeom prst="rect">
            <a:avLst/>
          </a:prstGeom>
          <a:noFill/>
        </p:spPr>
        <p:txBody>
          <a:bodyPr wrap="square" rtlCol="0">
            <a:spAutoFit/>
          </a:bodyPr>
          <a:lstStyle/>
          <a:p>
            <a:pPr algn="ctr"/>
            <a:r>
              <a:rPr lang="en-US" sz="4400" dirty="0">
                <a:solidFill>
                  <a:srgbClr val="002060"/>
                </a:solidFill>
              </a:rPr>
              <a:t>4)  Using Formative Assessment Data</a:t>
            </a:r>
          </a:p>
        </p:txBody>
      </p:sp>
    </p:spTree>
    <p:extLst>
      <p:ext uri="{BB962C8B-B14F-4D97-AF65-F5344CB8AC3E}">
        <p14:creationId xmlns:p14="http://schemas.microsoft.com/office/powerpoint/2010/main" val="146560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Using Formative Assessment Data</a:t>
            </a:r>
          </a:p>
        </p:txBody>
      </p:sp>
      <p:sp>
        <p:nvSpPr>
          <p:cNvPr id="3" name="TextBox 2"/>
          <p:cNvSpPr txBox="1"/>
          <p:nvPr/>
        </p:nvSpPr>
        <p:spPr>
          <a:xfrm>
            <a:off x="990600" y="4876800"/>
            <a:ext cx="7467600" cy="954107"/>
          </a:xfrm>
          <a:prstGeom prst="rect">
            <a:avLst/>
          </a:prstGeom>
          <a:noFill/>
        </p:spPr>
        <p:txBody>
          <a:bodyPr wrap="square" rtlCol="0">
            <a:spAutoFit/>
          </a:bodyPr>
          <a:lstStyle/>
          <a:p>
            <a:r>
              <a:rPr lang="en-US" sz="2800" dirty="0">
                <a:solidFill>
                  <a:srgbClr val="C00000"/>
                </a:solidFill>
              </a:rPr>
              <a:t>Sample Excerpt from </a:t>
            </a:r>
            <a:r>
              <a:rPr lang="en-US" sz="2800" i="1" dirty="0">
                <a:solidFill>
                  <a:srgbClr val="C00000"/>
                </a:solidFill>
              </a:rPr>
              <a:t>SREB Powerful Math Practices </a:t>
            </a:r>
            <a:r>
              <a:rPr lang="en-US" sz="2800" dirty="0">
                <a:solidFill>
                  <a:srgbClr val="C00000"/>
                </a:solidFill>
              </a:rPr>
              <a:t>Observation Rubric – Purple Paper</a:t>
            </a:r>
          </a:p>
        </p:txBody>
      </p:sp>
      <p:pic>
        <p:nvPicPr>
          <p:cNvPr id="4" name="Picture 3"/>
          <p:cNvPicPr>
            <a:picLocks noChangeAspect="1"/>
          </p:cNvPicPr>
          <p:nvPr/>
        </p:nvPicPr>
        <p:blipFill>
          <a:blip r:embed="rId2"/>
          <a:stretch>
            <a:fillRect/>
          </a:stretch>
        </p:blipFill>
        <p:spPr>
          <a:xfrm>
            <a:off x="762000" y="1981200"/>
            <a:ext cx="8077200" cy="2460211"/>
          </a:xfrm>
          <a:prstGeom prst="rect">
            <a:avLst/>
          </a:prstGeom>
        </p:spPr>
      </p:pic>
    </p:spTree>
    <p:extLst>
      <p:ext uri="{BB962C8B-B14F-4D97-AF65-F5344CB8AC3E}">
        <p14:creationId xmlns:p14="http://schemas.microsoft.com/office/powerpoint/2010/main" val="2312459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7131" y="290658"/>
            <a:ext cx="7315200" cy="1143000"/>
          </a:xfrm>
        </p:spPr>
        <p:txBody>
          <a:bodyPr/>
          <a:lstStyle/>
          <a:p>
            <a:pPr algn="l"/>
            <a:r>
              <a:rPr lang="en-US" sz="4000" b="0" dirty="0">
                <a:solidFill>
                  <a:srgbClr val="C00000"/>
                </a:solidFill>
                <a:latin typeface="Arial" pitchFamily="34" charset="0"/>
              </a:rPr>
              <a:t>Using Formative Assessment Data</a:t>
            </a:r>
          </a:p>
        </p:txBody>
      </p:sp>
      <p:sp>
        <p:nvSpPr>
          <p:cNvPr id="3" name="TextBox 2"/>
          <p:cNvSpPr txBox="1"/>
          <p:nvPr/>
        </p:nvSpPr>
        <p:spPr>
          <a:xfrm>
            <a:off x="964474" y="1981200"/>
            <a:ext cx="7765869" cy="2554545"/>
          </a:xfrm>
          <a:prstGeom prst="rect">
            <a:avLst/>
          </a:prstGeom>
          <a:noFill/>
        </p:spPr>
        <p:txBody>
          <a:bodyPr wrap="square" rtlCol="0">
            <a:spAutoFit/>
          </a:bodyPr>
          <a:lstStyle/>
          <a:p>
            <a:r>
              <a:rPr lang="en-US" sz="4000" dirty="0">
                <a:solidFill>
                  <a:srgbClr val="002060"/>
                </a:solidFill>
              </a:rPr>
              <a:t>Include more short cycle and medium cycle formative assessments and adapt instruction according to results.</a:t>
            </a:r>
          </a:p>
        </p:txBody>
      </p:sp>
    </p:spTree>
    <p:extLst>
      <p:ext uri="{BB962C8B-B14F-4D97-AF65-F5344CB8AC3E}">
        <p14:creationId xmlns:p14="http://schemas.microsoft.com/office/powerpoint/2010/main" val="361570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838200" y="228600"/>
            <a:ext cx="7696200" cy="707886"/>
          </a:xfrm>
          <a:prstGeom prst="rect">
            <a:avLst/>
          </a:prstGeom>
          <a:noFill/>
          <a:ln w="9525">
            <a:noFill/>
            <a:miter lim="800000"/>
            <a:headEnd/>
            <a:tailEnd/>
          </a:ln>
        </p:spPr>
        <p:txBody>
          <a:bodyPr wrap="square">
            <a:spAutoFit/>
          </a:bodyPr>
          <a:lstStyle/>
          <a:p>
            <a:r>
              <a:rPr lang="en-US" sz="4000" dirty="0">
                <a:solidFill>
                  <a:srgbClr val="002060"/>
                </a:solidFill>
                <a:latin typeface="Arial" pitchFamily="34" charset="0"/>
              </a:rPr>
              <a:t>To what extent do you…</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524000"/>
            <a:ext cx="2993569" cy="5229497"/>
          </a:xfrm>
          <a:prstGeom prst="rect">
            <a:avLst/>
          </a:prstGeom>
        </p:spPr>
      </p:pic>
      <p:sp>
        <p:nvSpPr>
          <p:cNvPr id="9" name="Rectangle 8"/>
          <p:cNvSpPr/>
          <p:nvPr/>
        </p:nvSpPr>
        <p:spPr>
          <a:xfrm>
            <a:off x="838201" y="5093420"/>
            <a:ext cx="5181599" cy="1384995"/>
          </a:xfrm>
          <a:prstGeom prst="rect">
            <a:avLst/>
          </a:prstGeom>
        </p:spPr>
        <p:txBody>
          <a:bodyPr wrap="square">
            <a:spAutoFit/>
          </a:bodyPr>
          <a:lstStyle/>
          <a:p>
            <a:pPr algn="ctr">
              <a:spcAft>
                <a:spcPts val="1200"/>
              </a:spcAft>
              <a:buClr>
                <a:srgbClr val="C00000"/>
              </a:buClr>
            </a:pPr>
            <a:r>
              <a:rPr lang="en-US" sz="2800" dirty="0">
                <a:solidFill>
                  <a:srgbClr val="002060"/>
                </a:solidFill>
                <a:latin typeface="Arial" pitchFamily="34" charset="0"/>
              </a:rPr>
              <a:t>Hold a foundational belief that ALL students are mathematical thinkers?</a:t>
            </a:r>
          </a:p>
        </p:txBody>
      </p:sp>
      <p:sp>
        <p:nvSpPr>
          <p:cNvPr id="11" name="Rectangle 10"/>
          <p:cNvSpPr/>
          <p:nvPr/>
        </p:nvSpPr>
        <p:spPr>
          <a:xfrm>
            <a:off x="685800" y="1145382"/>
            <a:ext cx="6477000" cy="3662541"/>
          </a:xfrm>
          <a:prstGeom prst="rect">
            <a:avLst/>
          </a:prstGeom>
        </p:spPr>
        <p:txBody>
          <a:bodyPr wrap="square">
            <a:spAutoFit/>
          </a:bodyPr>
          <a:lstStyle/>
          <a:p>
            <a:pPr marL="514350" indent="-514350">
              <a:spcAft>
                <a:spcPts val="1200"/>
              </a:spcAft>
              <a:buClr>
                <a:srgbClr val="C00000"/>
              </a:buClr>
              <a:buFont typeface="+mj-lt"/>
              <a:buAutoNum type="arabicPeriod"/>
            </a:pPr>
            <a:r>
              <a:rPr lang="en-US" sz="2400" dirty="0">
                <a:solidFill>
                  <a:srgbClr val="C00000"/>
                </a:solidFill>
                <a:latin typeface="Arial" pitchFamily="34" charset="0"/>
              </a:rPr>
              <a:t>Ensure a </a:t>
            </a:r>
            <a:r>
              <a:rPr lang="en-US" sz="2400" b="1" i="1" dirty="0">
                <a:solidFill>
                  <a:srgbClr val="C00000"/>
                </a:solidFill>
                <a:latin typeface="Arial" pitchFamily="34" charset="0"/>
              </a:rPr>
              <a:t>balanced approach </a:t>
            </a:r>
            <a:r>
              <a:rPr lang="en-US" sz="2400" dirty="0">
                <a:solidFill>
                  <a:srgbClr val="C00000"/>
                </a:solidFill>
                <a:latin typeface="Arial" pitchFamily="34" charset="0"/>
              </a:rPr>
              <a:t>to mathematics?</a:t>
            </a:r>
          </a:p>
          <a:p>
            <a:pPr marL="514350" indent="-514350">
              <a:spcAft>
                <a:spcPts val="1200"/>
              </a:spcAft>
              <a:buClr>
                <a:srgbClr val="C00000"/>
              </a:buClr>
              <a:buFont typeface="+mj-lt"/>
              <a:buAutoNum type="arabicPeriod"/>
            </a:pPr>
            <a:r>
              <a:rPr lang="en-US" sz="2400" dirty="0">
                <a:solidFill>
                  <a:srgbClr val="C00000"/>
                </a:solidFill>
              </a:rPr>
              <a:t>Engage students in </a:t>
            </a:r>
            <a:r>
              <a:rPr lang="en-US" sz="2400" b="1" i="1" dirty="0">
                <a:solidFill>
                  <a:srgbClr val="C00000"/>
                </a:solidFill>
              </a:rPr>
              <a:t>assignments that matter</a:t>
            </a:r>
            <a:r>
              <a:rPr lang="en-US" sz="2400" dirty="0">
                <a:solidFill>
                  <a:srgbClr val="C00000"/>
                </a:solidFill>
              </a:rPr>
              <a:t>?</a:t>
            </a:r>
          </a:p>
          <a:p>
            <a:pPr marL="514350" indent="-514350">
              <a:spcAft>
                <a:spcPts val="1200"/>
              </a:spcAft>
              <a:buClr>
                <a:srgbClr val="C00000"/>
              </a:buClr>
              <a:buFont typeface="+mj-lt"/>
              <a:buAutoNum type="arabicPeriod"/>
            </a:pPr>
            <a:r>
              <a:rPr lang="en-US" sz="2400" dirty="0">
                <a:solidFill>
                  <a:srgbClr val="C00000"/>
                </a:solidFill>
              </a:rPr>
              <a:t>Utilize </a:t>
            </a:r>
            <a:r>
              <a:rPr lang="en-US" sz="2400" b="1" i="1" dirty="0">
                <a:solidFill>
                  <a:srgbClr val="C00000"/>
                </a:solidFill>
              </a:rPr>
              <a:t>questioning and feedback</a:t>
            </a:r>
            <a:r>
              <a:rPr lang="en-US" sz="2400" dirty="0">
                <a:solidFill>
                  <a:srgbClr val="C00000"/>
                </a:solidFill>
              </a:rPr>
              <a:t>?</a:t>
            </a:r>
          </a:p>
          <a:p>
            <a:pPr marL="514350" indent="-514350">
              <a:spcAft>
                <a:spcPts val="1200"/>
              </a:spcAft>
              <a:buClr>
                <a:srgbClr val="C00000"/>
              </a:buClr>
              <a:buFont typeface="+mj-lt"/>
              <a:buAutoNum type="arabicPeriod"/>
            </a:pPr>
            <a:r>
              <a:rPr lang="en-US" sz="2400" dirty="0">
                <a:solidFill>
                  <a:srgbClr val="C00000"/>
                </a:solidFill>
              </a:rPr>
              <a:t>Use </a:t>
            </a:r>
            <a:r>
              <a:rPr lang="en-US" sz="2400" b="1" i="1" dirty="0">
                <a:solidFill>
                  <a:srgbClr val="C00000"/>
                </a:solidFill>
              </a:rPr>
              <a:t>formative assessment data</a:t>
            </a:r>
            <a:r>
              <a:rPr lang="en-US" sz="2400" dirty="0">
                <a:solidFill>
                  <a:srgbClr val="C00000"/>
                </a:solidFill>
              </a:rPr>
              <a:t>?</a:t>
            </a:r>
          </a:p>
          <a:p>
            <a:pPr marL="514350" indent="-514350">
              <a:spcAft>
                <a:spcPts val="1200"/>
              </a:spcAft>
              <a:buClr>
                <a:srgbClr val="C00000"/>
              </a:buClr>
              <a:buFont typeface="+mj-lt"/>
              <a:buAutoNum type="arabicPeriod"/>
            </a:pPr>
            <a:r>
              <a:rPr lang="en-US" sz="2400" dirty="0">
                <a:solidFill>
                  <a:srgbClr val="C00000"/>
                </a:solidFill>
              </a:rPr>
              <a:t>Foster a </a:t>
            </a:r>
            <a:r>
              <a:rPr lang="en-US" sz="2400" b="1" i="1" dirty="0">
                <a:solidFill>
                  <a:srgbClr val="C00000"/>
                </a:solidFill>
              </a:rPr>
              <a:t>classroom environment        </a:t>
            </a:r>
            <a:r>
              <a:rPr lang="en-US" sz="2400" dirty="0">
                <a:solidFill>
                  <a:srgbClr val="C00000"/>
                </a:solidFill>
              </a:rPr>
              <a:t>that supports student ownership?</a:t>
            </a:r>
          </a:p>
        </p:txBody>
      </p:sp>
      <p:sp>
        <p:nvSpPr>
          <p:cNvPr id="12" name="Rectangle 11"/>
          <p:cNvSpPr/>
          <p:nvPr/>
        </p:nvSpPr>
        <p:spPr bwMode="auto">
          <a:xfrm>
            <a:off x="838200" y="4993959"/>
            <a:ext cx="5181600" cy="45719"/>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40347C"/>
              </a:solidFill>
              <a:effectLst/>
              <a:latin typeface="Arial" charset="0"/>
            </a:endParaRPr>
          </a:p>
        </p:txBody>
      </p:sp>
    </p:spTree>
    <p:extLst>
      <p:ext uri="{BB962C8B-B14F-4D97-AF65-F5344CB8AC3E}">
        <p14:creationId xmlns:p14="http://schemas.microsoft.com/office/powerpoint/2010/main" val="27957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7131" y="290658"/>
            <a:ext cx="7315200" cy="1143000"/>
          </a:xfrm>
        </p:spPr>
        <p:txBody>
          <a:bodyPr/>
          <a:lstStyle/>
          <a:p>
            <a:pPr algn="l"/>
            <a:r>
              <a:rPr lang="en-US" sz="4000" b="0" dirty="0">
                <a:solidFill>
                  <a:srgbClr val="C00000"/>
                </a:solidFill>
                <a:latin typeface="Arial" pitchFamily="34" charset="0"/>
              </a:rPr>
              <a:t>Using Formative Assessment Data</a:t>
            </a:r>
          </a:p>
        </p:txBody>
      </p:sp>
      <p:sp>
        <p:nvSpPr>
          <p:cNvPr id="3" name="TextBox 2"/>
          <p:cNvSpPr txBox="1"/>
          <p:nvPr/>
        </p:nvSpPr>
        <p:spPr>
          <a:xfrm>
            <a:off x="997131" y="2438400"/>
            <a:ext cx="4114800" cy="3046988"/>
          </a:xfrm>
          <a:prstGeom prst="rect">
            <a:avLst/>
          </a:prstGeom>
          <a:noFill/>
        </p:spPr>
        <p:txBody>
          <a:bodyPr wrap="square" rtlCol="0">
            <a:spAutoFit/>
          </a:bodyPr>
          <a:lstStyle/>
          <a:p>
            <a:r>
              <a:rPr lang="en-US" sz="4800" dirty="0">
                <a:solidFill>
                  <a:srgbClr val="002060"/>
                </a:solidFill>
              </a:rPr>
              <a:t>Mistakes Grow Your Brain</a:t>
            </a:r>
          </a:p>
          <a:p>
            <a:endParaRPr lang="en-US" sz="2400" dirty="0">
              <a:solidFill>
                <a:schemeClr val="accent6"/>
              </a:solidFill>
            </a:endParaRPr>
          </a:p>
          <a:p>
            <a:r>
              <a:rPr lang="en-US" sz="2400" i="1" dirty="0">
                <a:solidFill>
                  <a:schemeClr val="accent6"/>
                </a:solidFill>
              </a:rPr>
              <a:t>                   </a:t>
            </a:r>
            <a:r>
              <a:rPr lang="en-US" sz="2400" i="1" dirty="0">
                <a:solidFill>
                  <a:srgbClr val="002060"/>
                </a:solidFill>
              </a:rPr>
              <a:t>(</a:t>
            </a:r>
            <a:r>
              <a:rPr lang="en-US" sz="2000" i="1" dirty="0" err="1">
                <a:solidFill>
                  <a:srgbClr val="002060"/>
                </a:solidFill>
              </a:rPr>
              <a:t>Boaler</a:t>
            </a:r>
            <a:r>
              <a:rPr lang="en-US" sz="2000" i="1" dirty="0">
                <a:solidFill>
                  <a:srgbClr val="002060"/>
                </a:solidFill>
              </a:rPr>
              <a:t>, 2015)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886200" cy="4024992"/>
          </a:xfrm>
          <a:prstGeom prst="rect">
            <a:avLst/>
          </a:prstGeom>
        </p:spPr>
      </p:pic>
    </p:spTree>
    <p:extLst>
      <p:ext uri="{BB962C8B-B14F-4D97-AF65-F5344CB8AC3E}">
        <p14:creationId xmlns:p14="http://schemas.microsoft.com/office/powerpoint/2010/main" val="351884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391400" cy="1323439"/>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Powerful Math Practices that Add Up</a:t>
            </a:r>
          </a:p>
        </p:txBody>
      </p:sp>
      <p:sp>
        <p:nvSpPr>
          <p:cNvPr id="3" name="TextBox 2"/>
          <p:cNvSpPr txBox="1"/>
          <p:nvPr/>
        </p:nvSpPr>
        <p:spPr>
          <a:xfrm>
            <a:off x="1143000" y="2667000"/>
            <a:ext cx="7239000" cy="2800767"/>
          </a:xfrm>
          <a:prstGeom prst="rect">
            <a:avLst/>
          </a:prstGeom>
          <a:noFill/>
        </p:spPr>
        <p:txBody>
          <a:bodyPr wrap="square" rtlCol="0">
            <a:spAutoFit/>
          </a:bodyPr>
          <a:lstStyle/>
          <a:p>
            <a:pPr algn="ctr"/>
            <a:r>
              <a:rPr lang="en-US" sz="4400" dirty="0">
                <a:solidFill>
                  <a:srgbClr val="002060"/>
                </a:solidFill>
              </a:rPr>
              <a:t>5)  Fostering a Classroom Environment that Supports Student Ownership of Learning</a:t>
            </a:r>
          </a:p>
        </p:txBody>
      </p:sp>
    </p:spTree>
    <p:extLst>
      <p:ext uri="{BB962C8B-B14F-4D97-AF65-F5344CB8AC3E}">
        <p14:creationId xmlns:p14="http://schemas.microsoft.com/office/powerpoint/2010/main" val="116617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Fostering a Classroom Environment that Supports Student Ownership of Learning</a:t>
            </a:r>
          </a:p>
        </p:txBody>
      </p:sp>
      <p:sp>
        <p:nvSpPr>
          <p:cNvPr id="3" name="TextBox 2"/>
          <p:cNvSpPr txBox="1"/>
          <p:nvPr/>
        </p:nvSpPr>
        <p:spPr>
          <a:xfrm>
            <a:off x="1066800" y="5105400"/>
            <a:ext cx="7467600" cy="954107"/>
          </a:xfrm>
          <a:prstGeom prst="rect">
            <a:avLst/>
          </a:prstGeom>
          <a:noFill/>
        </p:spPr>
        <p:txBody>
          <a:bodyPr wrap="square" rtlCol="0">
            <a:spAutoFit/>
          </a:bodyPr>
          <a:lstStyle/>
          <a:p>
            <a:r>
              <a:rPr lang="en-US" sz="2800" dirty="0">
                <a:solidFill>
                  <a:srgbClr val="C00000"/>
                </a:solidFill>
              </a:rPr>
              <a:t>Sample Excerpt from </a:t>
            </a:r>
            <a:r>
              <a:rPr lang="en-US" sz="2800" i="1" dirty="0">
                <a:solidFill>
                  <a:srgbClr val="C00000"/>
                </a:solidFill>
              </a:rPr>
              <a:t>SREB Powerful Math Practices </a:t>
            </a:r>
            <a:r>
              <a:rPr lang="en-US" sz="2800" dirty="0">
                <a:solidFill>
                  <a:srgbClr val="C00000"/>
                </a:solidFill>
              </a:rPr>
              <a:t>Observation Rubric – Yellow Paper</a:t>
            </a:r>
          </a:p>
        </p:txBody>
      </p:sp>
      <p:pic>
        <p:nvPicPr>
          <p:cNvPr id="4" name="Picture 3"/>
          <p:cNvPicPr>
            <a:picLocks noChangeAspect="1"/>
          </p:cNvPicPr>
          <p:nvPr/>
        </p:nvPicPr>
        <p:blipFill>
          <a:blip r:embed="rId2"/>
          <a:stretch>
            <a:fillRect/>
          </a:stretch>
        </p:blipFill>
        <p:spPr>
          <a:xfrm>
            <a:off x="762000" y="1981200"/>
            <a:ext cx="8077200" cy="2869729"/>
          </a:xfrm>
          <a:prstGeom prst="rect">
            <a:avLst/>
          </a:prstGeom>
        </p:spPr>
      </p:pic>
    </p:spTree>
    <p:extLst>
      <p:ext uri="{BB962C8B-B14F-4D97-AF65-F5344CB8AC3E}">
        <p14:creationId xmlns:p14="http://schemas.microsoft.com/office/powerpoint/2010/main" val="4241533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381000"/>
            <a:ext cx="7315200" cy="1143000"/>
          </a:xfrm>
        </p:spPr>
        <p:txBody>
          <a:bodyPr/>
          <a:lstStyle/>
          <a:p>
            <a:pPr algn="l"/>
            <a:r>
              <a:rPr lang="en-US" sz="4000" b="0" dirty="0">
                <a:solidFill>
                  <a:srgbClr val="C00000"/>
                </a:solidFill>
                <a:latin typeface="Arial" pitchFamily="34" charset="0"/>
              </a:rPr>
              <a:t>Fostering a Classroom Environment that Supports Student Ownership of Learning</a:t>
            </a:r>
          </a:p>
        </p:txBody>
      </p:sp>
      <p:pic>
        <p:nvPicPr>
          <p:cNvPr id="4" name="Picture 3"/>
          <p:cNvPicPr>
            <a:picLocks noChangeAspect="1"/>
          </p:cNvPicPr>
          <p:nvPr/>
        </p:nvPicPr>
        <p:blipFill>
          <a:blip r:embed="rId3"/>
          <a:stretch>
            <a:fillRect/>
          </a:stretch>
        </p:blipFill>
        <p:spPr>
          <a:xfrm>
            <a:off x="1299833" y="2667000"/>
            <a:ext cx="6696733" cy="2895600"/>
          </a:xfrm>
          <a:prstGeom prst="rect">
            <a:avLst/>
          </a:prstGeom>
        </p:spPr>
      </p:pic>
    </p:spTree>
    <p:extLst>
      <p:ext uri="{BB962C8B-B14F-4D97-AF65-F5344CB8AC3E}">
        <p14:creationId xmlns:p14="http://schemas.microsoft.com/office/powerpoint/2010/main" val="157184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381000"/>
            <a:ext cx="7315200" cy="1143000"/>
          </a:xfrm>
        </p:spPr>
        <p:txBody>
          <a:bodyPr/>
          <a:lstStyle/>
          <a:p>
            <a:pPr algn="l"/>
            <a:r>
              <a:rPr lang="en-US" sz="4000" b="0" dirty="0">
                <a:solidFill>
                  <a:srgbClr val="C00000"/>
                </a:solidFill>
                <a:latin typeface="Arial" pitchFamily="34" charset="0"/>
              </a:rPr>
              <a:t>Fostering a Classroom Environment that Supports Student Ownership of Learning</a:t>
            </a:r>
          </a:p>
        </p:txBody>
      </p:sp>
      <p:pic>
        <p:nvPicPr>
          <p:cNvPr id="3" name="Picture 2"/>
          <p:cNvPicPr>
            <a:picLocks noChangeAspect="1"/>
          </p:cNvPicPr>
          <p:nvPr/>
        </p:nvPicPr>
        <p:blipFill>
          <a:blip r:embed="rId3"/>
          <a:stretch>
            <a:fillRect/>
          </a:stretch>
        </p:blipFill>
        <p:spPr>
          <a:xfrm>
            <a:off x="1219200" y="2133600"/>
            <a:ext cx="6657975" cy="3686175"/>
          </a:xfrm>
          <a:prstGeom prst="rect">
            <a:avLst/>
          </a:prstGeom>
        </p:spPr>
      </p:pic>
    </p:spTree>
    <p:extLst>
      <p:ext uri="{BB962C8B-B14F-4D97-AF65-F5344CB8AC3E}">
        <p14:creationId xmlns:p14="http://schemas.microsoft.com/office/powerpoint/2010/main" val="105928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696200" cy="1754326"/>
          </a:xfrm>
          <a:prstGeom prst="rect">
            <a:avLst/>
          </a:prstGeom>
          <a:noFill/>
          <a:ln w="9525">
            <a:noFill/>
            <a:miter lim="800000"/>
            <a:headEnd/>
            <a:tailEnd/>
          </a:ln>
        </p:spPr>
        <p:txBody>
          <a:bodyPr wrap="square">
            <a:spAutoFit/>
          </a:bodyPr>
          <a:lstStyle/>
          <a:p>
            <a:r>
              <a:rPr lang="en-US" sz="3600" dirty="0">
                <a:solidFill>
                  <a:srgbClr val="C00000"/>
                </a:solidFill>
                <a:latin typeface="Arial" pitchFamily="34" charset="0"/>
              </a:rPr>
              <a:t>Foundational Belief:  </a:t>
            </a:r>
          </a:p>
          <a:p>
            <a:r>
              <a:rPr lang="en-US" sz="3600" dirty="0">
                <a:solidFill>
                  <a:srgbClr val="C00000"/>
                </a:solidFill>
                <a:latin typeface="Arial" pitchFamily="34" charset="0"/>
              </a:rPr>
              <a:t>ALL Students are Mathematical Thinkers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431" y="2438400"/>
            <a:ext cx="3558992" cy="2362200"/>
          </a:xfrm>
          <a:prstGeom prst="rect">
            <a:avLst/>
          </a:prstGeom>
        </p:spPr>
      </p:pic>
      <p:sp>
        <p:nvSpPr>
          <p:cNvPr id="5" name="TextBox 4"/>
          <p:cNvSpPr txBox="1"/>
          <p:nvPr/>
        </p:nvSpPr>
        <p:spPr>
          <a:xfrm>
            <a:off x="1101634" y="5675680"/>
            <a:ext cx="8042366" cy="1569660"/>
          </a:xfrm>
          <a:prstGeom prst="rect">
            <a:avLst/>
          </a:prstGeom>
          <a:noFill/>
        </p:spPr>
        <p:txBody>
          <a:bodyPr wrap="square" rtlCol="0">
            <a:spAutoFit/>
          </a:bodyPr>
          <a:lstStyle/>
          <a:p>
            <a:r>
              <a:rPr lang="en-US" sz="3200" dirty="0">
                <a:solidFill>
                  <a:srgbClr val="C00000"/>
                </a:solidFill>
              </a:rPr>
              <a:t>Growth Mindset vs. Math Gene Mentality</a:t>
            </a:r>
          </a:p>
          <a:p>
            <a:endParaRPr lang="en-US" sz="3200" dirty="0">
              <a:solidFill>
                <a:schemeClr val="accent2">
                  <a:lumMod val="75000"/>
                </a:schemeClr>
              </a:solidFill>
            </a:endParaRPr>
          </a:p>
          <a:p>
            <a:endParaRPr lang="en-US" sz="3200" dirty="0">
              <a:solidFill>
                <a:schemeClr val="accent2">
                  <a:lumMod val="75000"/>
                </a:schemeClr>
              </a:solidFill>
            </a:endParaRPr>
          </a:p>
        </p:txBody>
      </p:sp>
      <p:sp>
        <p:nvSpPr>
          <p:cNvPr id="6" name="TextBox 5"/>
          <p:cNvSpPr txBox="1"/>
          <p:nvPr/>
        </p:nvSpPr>
        <p:spPr>
          <a:xfrm>
            <a:off x="886097" y="2127591"/>
            <a:ext cx="3995058" cy="3508653"/>
          </a:xfrm>
          <a:prstGeom prst="rect">
            <a:avLst/>
          </a:prstGeom>
          <a:noFill/>
        </p:spPr>
        <p:txBody>
          <a:bodyPr wrap="square" rtlCol="0">
            <a:spAutoFit/>
          </a:bodyPr>
          <a:lstStyle/>
          <a:p>
            <a:r>
              <a:rPr lang="en-US" sz="2400" dirty="0">
                <a:solidFill>
                  <a:srgbClr val="002060"/>
                </a:solidFill>
              </a:rPr>
              <a:t>“Many people think that some students can work to high levels and some cannot because of the brains they are born with, but this idea has been resoundingly disproved.”</a:t>
            </a:r>
          </a:p>
          <a:p>
            <a:endParaRPr lang="en-US" dirty="0">
              <a:solidFill>
                <a:srgbClr val="002060"/>
              </a:solidFill>
            </a:endParaRPr>
          </a:p>
          <a:p>
            <a:r>
              <a:rPr lang="en-US" i="1" dirty="0">
                <a:solidFill>
                  <a:srgbClr val="002060"/>
                </a:solidFill>
              </a:rPr>
              <a:t>(Jo </a:t>
            </a:r>
            <a:r>
              <a:rPr lang="en-US" i="1" dirty="0" err="1">
                <a:solidFill>
                  <a:srgbClr val="002060"/>
                </a:solidFill>
              </a:rPr>
              <a:t>Boaler</a:t>
            </a:r>
            <a:r>
              <a:rPr lang="en-US" i="1" dirty="0">
                <a:solidFill>
                  <a:srgbClr val="002060"/>
                </a:solidFill>
              </a:rPr>
              <a:t>, Author of Mathematical Mindsets, 2016)</a:t>
            </a:r>
          </a:p>
        </p:txBody>
      </p:sp>
    </p:spTree>
    <p:extLst>
      <p:ext uri="{BB962C8B-B14F-4D97-AF65-F5344CB8AC3E}">
        <p14:creationId xmlns:p14="http://schemas.microsoft.com/office/powerpoint/2010/main" val="10769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696200" cy="1938992"/>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Foundational Belief:  </a:t>
            </a:r>
          </a:p>
          <a:p>
            <a:r>
              <a:rPr lang="en-US" sz="4000" dirty="0">
                <a:solidFill>
                  <a:srgbClr val="C00000"/>
                </a:solidFill>
                <a:latin typeface="Arial" pitchFamily="34" charset="0"/>
              </a:rPr>
              <a:t>ALL Students are Mathematical Thinkers</a:t>
            </a:r>
          </a:p>
        </p:txBody>
      </p:sp>
      <p:pic>
        <p:nvPicPr>
          <p:cNvPr id="5" name="Graphic 4" descr="Head with Gears"/>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1800" y="2438400"/>
            <a:ext cx="3581400" cy="3581400"/>
          </a:xfrm>
          <a:prstGeom prst="rect">
            <a:avLst/>
          </a:prstGeom>
        </p:spPr>
      </p:pic>
    </p:spTree>
    <p:extLst>
      <p:ext uri="{BB962C8B-B14F-4D97-AF65-F5344CB8AC3E}">
        <p14:creationId xmlns:p14="http://schemas.microsoft.com/office/powerpoint/2010/main" val="120022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391400" cy="1323439"/>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Powerful Math Practices that Add Up</a:t>
            </a:r>
          </a:p>
        </p:txBody>
      </p:sp>
      <p:sp>
        <p:nvSpPr>
          <p:cNvPr id="3" name="TextBox 2"/>
          <p:cNvSpPr txBox="1"/>
          <p:nvPr/>
        </p:nvSpPr>
        <p:spPr>
          <a:xfrm>
            <a:off x="1219200" y="2667000"/>
            <a:ext cx="7239000" cy="1446550"/>
          </a:xfrm>
          <a:prstGeom prst="rect">
            <a:avLst/>
          </a:prstGeom>
          <a:noFill/>
        </p:spPr>
        <p:txBody>
          <a:bodyPr wrap="square" rtlCol="0">
            <a:spAutoFit/>
          </a:bodyPr>
          <a:lstStyle/>
          <a:p>
            <a:pPr algn="ctr"/>
            <a:r>
              <a:rPr lang="en-US" sz="4400" dirty="0">
                <a:solidFill>
                  <a:srgbClr val="002060"/>
                </a:solidFill>
              </a:rPr>
              <a:t>1)  Ensuring a Balanced Approach to Mathematics</a:t>
            </a:r>
          </a:p>
        </p:txBody>
      </p:sp>
    </p:spTree>
    <p:extLst>
      <p:ext uri="{BB962C8B-B14F-4D97-AF65-F5344CB8AC3E}">
        <p14:creationId xmlns:p14="http://schemas.microsoft.com/office/powerpoint/2010/main" val="57902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Ensuring a Balanced Approach to Mathematics</a:t>
            </a:r>
          </a:p>
        </p:txBody>
      </p:sp>
      <p:pic>
        <p:nvPicPr>
          <p:cNvPr id="2" name="Picture 1"/>
          <p:cNvPicPr>
            <a:picLocks noChangeAspect="1"/>
          </p:cNvPicPr>
          <p:nvPr/>
        </p:nvPicPr>
        <p:blipFill>
          <a:blip r:embed="rId2"/>
          <a:stretch>
            <a:fillRect/>
          </a:stretch>
        </p:blipFill>
        <p:spPr>
          <a:xfrm>
            <a:off x="755469" y="2057400"/>
            <a:ext cx="8077200" cy="2113659"/>
          </a:xfrm>
          <a:prstGeom prst="rect">
            <a:avLst/>
          </a:prstGeom>
        </p:spPr>
      </p:pic>
      <p:sp>
        <p:nvSpPr>
          <p:cNvPr id="3" name="TextBox 2"/>
          <p:cNvSpPr txBox="1"/>
          <p:nvPr/>
        </p:nvSpPr>
        <p:spPr>
          <a:xfrm>
            <a:off x="990600" y="4876800"/>
            <a:ext cx="7467600" cy="954107"/>
          </a:xfrm>
          <a:prstGeom prst="rect">
            <a:avLst/>
          </a:prstGeom>
          <a:noFill/>
        </p:spPr>
        <p:txBody>
          <a:bodyPr wrap="square" rtlCol="0">
            <a:spAutoFit/>
          </a:bodyPr>
          <a:lstStyle/>
          <a:p>
            <a:r>
              <a:rPr lang="en-US" sz="2800" dirty="0">
                <a:solidFill>
                  <a:srgbClr val="C00000"/>
                </a:solidFill>
              </a:rPr>
              <a:t>Sample Excerpt from </a:t>
            </a:r>
            <a:r>
              <a:rPr lang="en-US" sz="2800" i="1" dirty="0">
                <a:solidFill>
                  <a:srgbClr val="C00000"/>
                </a:solidFill>
              </a:rPr>
              <a:t>SREB Powerful Math Practices </a:t>
            </a:r>
            <a:r>
              <a:rPr lang="en-US" sz="2800" dirty="0">
                <a:solidFill>
                  <a:srgbClr val="C00000"/>
                </a:solidFill>
              </a:rPr>
              <a:t>Observation Rubric – PINK Paper</a:t>
            </a:r>
          </a:p>
        </p:txBody>
      </p:sp>
    </p:spTree>
    <p:extLst>
      <p:ext uri="{BB962C8B-B14F-4D97-AF65-F5344CB8AC3E}">
        <p14:creationId xmlns:p14="http://schemas.microsoft.com/office/powerpoint/2010/main" val="168415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28600"/>
            <a:ext cx="7315200" cy="1143000"/>
          </a:xfrm>
        </p:spPr>
        <p:txBody>
          <a:bodyPr/>
          <a:lstStyle/>
          <a:p>
            <a:pPr algn="l"/>
            <a:r>
              <a:rPr lang="en-US" sz="4000" b="0" dirty="0">
                <a:solidFill>
                  <a:srgbClr val="C00000"/>
                </a:solidFill>
                <a:latin typeface="Arial" pitchFamily="34" charset="0"/>
              </a:rPr>
              <a:t>Ensuring a Balanced Approach to Mathematics</a:t>
            </a:r>
          </a:p>
        </p:txBody>
      </p:sp>
      <p:sp>
        <p:nvSpPr>
          <p:cNvPr id="2" name="TextBox 1"/>
          <p:cNvSpPr txBox="1"/>
          <p:nvPr/>
        </p:nvSpPr>
        <p:spPr>
          <a:xfrm>
            <a:off x="838200" y="5257800"/>
            <a:ext cx="7924800" cy="954107"/>
          </a:xfrm>
          <a:prstGeom prst="rect">
            <a:avLst/>
          </a:prstGeom>
          <a:noFill/>
        </p:spPr>
        <p:txBody>
          <a:bodyPr wrap="square" rtlCol="0">
            <a:spAutoFit/>
          </a:bodyPr>
          <a:lstStyle/>
          <a:p>
            <a:pPr algn="ctr"/>
            <a:r>
              <a:rPr lang="en-US" sz="2800" dirty="0">
                <a:solidFill>
                  <a:schemeClr val="accent2">
                    <a:lumMod val="50000"/>
                  </a:schemeClr>
                </a:solidFill>
              </a:rPr>
              <a:t>What do you notice?</a:t>
            </a:r>
          </a:p>
          <a:p>
            <a:pPr algn="ctr"/>
            <a:r>
              <a:rPr lang="en-US" sz="2800" dirty="0">
                <a:solidFill>
                  <a:schemeClr val="accent2">
                    <a:lumMod val="50000"/>
                  </a:schemeClr>
                </a:solidFill>
              </a:rPr>
              <a:t>What so you wonder?</a:t>
            </a:r>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12" y="1800255"/>
            <a:ext cx="8225696" cy="265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2133600" y="1800255"/>
            <a:ext cx="4876800" cy="40011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40347C"/>
              </a:solidFill>
              <a:effectLst/>
              <a:latin typeface="Arial" charset="0"/>
            </a:endParaRPr>
          </a:p>
        </p:txBody>
      </p:sp>
      <p:sp>
        <p:nvSpPr>
          <p:cNvPr id="3" name="TextBox 2"/>
          <p:cNvSpPr txBox="1"/>
          <p:nvPr/>
        </p:nvSpPr>
        <p:spPr>
          <a:xfrm>
            <a:off x="2164080" y="1826893"/>
            <a:ext cx="6781800" cy="400110"/>
          </a:xfrm>
          <a:prstGeom prst="rect">
            <a:avLst/>
          </a:prstGeom>
          <a:noFill/>
        </p:spPr>
        <p:txBody>
          <a:bodyPr wrap="square" rtlCol="0">
            <a:spAutoFit/>
          </a:bodyPr>
          <a:lstStyle/>
          <a:p>
            <a:r>
              <a:rPr lang="en-US" sz="2000" b="1" dirty="0">
                <a:hlinkClick r:id="rId2"/>
              </a:rPr>
              <a:t>Click</a:t>
            </a:r>
            <a:r>
              <a:rPr lang="en-US" sz="2000" b="1" dirty="0"/>
              <a:t> here to see the counter in action.</a:t>
            </a:r>
          </a:p>
        </p:txBody>
      </p:sp>
      <p:pic>
        <p:nvPicPr>
          <p:cNvPr id="8" name="Picture 7">
            <a:hlinkClick r:id="rId4"/>
          </p:cNvPr>
          <p:cNvPicPr>
            <a:picLocks noChangeAspect="1"/>
          </p:cNvPicPr>
          <p:nvPr/>
        </p:nvPicPr>
        <p:blipFill>
          <a:blip r:embed="rId5"/>
          <a:stretch>
            <a:fillRect/>
          </a:stretch>
        </p:blipFill>
        <p:spPr>
          <a:xfrm>
            <a:off x="838200" y="1752600"/>
            <a:ext cx="7543800" cy="3191411"/>
          </a:xfrm>
          <a:prstGeom prst="rect">
            <a:avLst/>
          </a:prstGeom>
        </p:spPr>
      </p:pic>
    </p:spTree>
    <p:extLst>
      <p:ext uri="{BB962C8B-B14F-4D97-AF65-F5344CB8AC3E}">
        <p14:creationId xmlns:p14="http://schemas.microsoft.com/office/powerpoint/2010/main" val="383028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04800"/>
            <a:ext cx="7315200" cy="1143000"/>
          </a:xfrm>
        </p:spPr>
        <p:txBody>
          <a:bodyPr/>
          <a:lstStyle/>
          <a:p>
            <a:pPr algn="l"/>
            <a:r>
              <a:rPr lang="en-US" sz="4000" b="0" dirty="0">
                <a:solidFill>
                  <a:srgbClr val="C00000"/>
                </a:solidFill>
                <a:latin typeface="Arial" pitchFamily="34" charset="0"/>
              </a:rPr>
              <a:t>Ensuring a Balanced Approach to Mathematics</a:t>
            </a:r>
          </a:p>
        </p:txBody>
      </p:sp>
      <p:grpSp>
        <p:nvGrpSpPr>
          <p:cNvPr id="14" name="Group 13"/>
          <p:cNvGrpSpPr/>
          <p:nvPr/>
        </p:nvGrpSpPr>
        <p:grpSpPr>
          <a:xfrm>
            <a:off x="2819400" y="2133600"/>
            <a:ext cx="3505200" cy="3810000"/>
            <a:chOff x="5715000" y="2057400"/>
            <a:chExt cx="3197225" cy="3429000"/>
          </a:xfrm>
        </p:grpSpPr>
        <p:grpSp>
          <p:nvGrpSpPr>
            <p:cNvPr id="15" name="Group 14"/>
            <p:cNvGrpSpPr/>
            <p:nvPr/>
          </p:nvGrpSpPr>
          <p:grpSpPr>
            <a:xfrm>
              <a:off x="5715000" y="2057400"/>
              <a:ext cx="3197225" cy="3429000"/>
              <a:chOff x="5486400" y="2286000"/>
              <a:chExt cx="3197225" cy="3429000"/>
            </a:xfrm>
          </p:grpSpPr>
          <p:pic>
            <p:nvPicPr>
              <p:cNvPr id="17" name="Picture 2"/>
              <p:cNvPicPr>
                <a:picLocks noChangeAspect="1" noChangeArrowheads="1"/>
              </p:cNvPicPr>
              <p:nvPr/>
            </p:nvPicPr>
            <p:blipFill>
              <a:blip r:embed="rId2" cstate="print"/>
              <a:srcRect l="2" r="49715"/>
              <a:stretch>
                <a:fillRect/>
              </a:stretch>
            </p:blipFill>
            <p:spPr bwMode="auto">
              <a:xfrm>
                <a:off x="5486400" y="2286000"/>
                <a:ext cx="3197225" cy="3429000"/>
              </a:xfrm>
              <a:prstGeom prst="rect">
                <a:avLst/>
              </a:prstGeom>
              <a:noFill/>
              <a:ln w="9525">
                <a:noFill/>
                <a:miter lim="800000"/>
                <a:headEnd/>
                <a:tailEnd/>
              </a:ln>
            </p:spPr>
          </p:pic>
          <p:sp>
            <p:nvSpPr>
              <p:cNvPr id="18" name="TextBox 7"/>
              <p:cNvSpPr txBox="1">
                <a:spLocks noChangeArrowheads="1"/>
              </p:cNvSpPr>
              <p:nvPr/>
            </p:nvSpPr>
            <p:spPr bwMode="auto">
              <a:xfrm rot="4432471">
                <a:off x="6860382" y="4120633"/>
                <a:ext cx="2508250" cy="369332"/>
              </a:xfrm>
              <a:prstGeom prst="rect">
                <a:avLst/>
              </a:prstGeom>
              <a:noFill/>
              <a:ln w="9525">
                <a:noFill/>
                <a:miter lim="800000"/>
                <a:headEnd/>
                <a:tailEnd/>
              </a:ln>
            </p:spPr>
            <p:txBody>
              <a:bodyPr>
                <a:spAutoFit/>
              </a:bodyPr>
              <a:lstStyle/>
              <a:p>
                <a:r>
                  <a:rPr lang="en-US" dirty="0"/>
                  <a:t>FACTUAL</a:t>
                </a:r>
              </a:p>
            </p:txBody>
          </p:sp>
          <p:sp>
            <p:nvSpPr>
              <p:cNvPr id="19" name="TextBox 8"/>
              <p:cNvSpPr txBox="1">
                <a:spLocks noChangeArrowheads="1"/>
              </p:cNvSpPr>
              <p:nvPr/>
            </p:nvSpPr>
            <p:spPr bwMode="auto">
              <a:xfrm rot="5400000">
                <a:off x="5755482" y="4226718"/>
                <a:ext cx="2514600" cy="461963"/>
              </a:xfrm>
              <a:prstGeom prst="rect">
                <a:avLst/>
              </a:prstGeom>
              <a:noFill/>
              <a:ln w="9525">
                <a:noFill/>
                <a:miter lim="800000"/>
                <a:headEnd/>
                <a:tailEnd/>
              </a:ln>
            </p:spPr>
            <p:txBody>
              <a:bodyPr>
                <a:spAutoFit/>
              </a:bodyPr>
              <a:lstStyle/>
              <a:p>
                <a:r>
                  <a:rPr lang="en-US" dirty="0"/>
                  <a:t>PROCEDURAL</a:t>
                </a:r>
              </a:p>
            </p:txBody>
          </p:sp>
          <p:sp>
            <p:nvSpPr>
              <p:cNvPr id="20" name="TextBox 9"/>
              <p:cNvSpPr txBox="1">
                <a:spLocks noChangeArrowheads="1"/>
              </p:cNvSpPr>
              <p:nvPr/>
            </p:nvSpPr>
            <p:spPr bwMode="auto">
              <a:xfrm rot="6374219">
                <a:off x="4725988" y="3984625"/>
                <a:ext cx="2514600" cy="460375"/>
              </a:xfrm>
              <a:prstGeom prst="rect">
                <a:avLst/>
              </a:prstGeom>
              <a:noFill/>
              <a:ln w="9525">
                <a:noFill/>
                <a:miter lim="800000"/>
                <a:headEnd/>
                <a:tailEnd/>
              </a:ln>
            </p:spPr>
            <p:txBody>
              <a:bodyPr>
                <a:spAutoFit/>
              </a:bodyPr>
              <a:lstStyle/>
              <a:p>
                <a:r>
                  <a:rPr lang="en-US" dirty="0"/>
                  <a:t>CONCEPTUAL</a:t>
                </a:r>
              </a:p>
            </p:txBody>
          </p:sp>
        </p:grpSp>
        <p:sp>
          <p:nvSpPr>
            <p:cNvPr id="16" name="TextBox 15"/>
            <p:cNvSpPr txBox="1"/>
            <p:nvPr/>
          </p:nvSpPr>
          <p:spPr>
            <a:xfrm>
              <a:off x="6405564" y="2178761"/>
              <a:ext cx="2133600" cy="369332"/>
            </a:xfrm>
            <a:prstGeom prst="rect">
              <a:avLst/>
            </a:prstGeom>
            <a:noFill/>
          </p:spPr>
          <p:txBody>
            <a:bodyPr wrap="square" rtlCol="0">
              <a:spAutoFit/>
            </a:bodyPr>
            <a:lstStyle/>
            <a:p>
              <a:pPr eaLnBrk="0" hangingPunct="0"/>
              <a:r>
                <a:rPr lang="en-US" dirty="0">
                  <a:latin typeface="AGaramond Semibold"/>
                </a:rPr>
                <a:t>METACOGNITIVE</a:t>
              </a:r>
            </a:p>
          </p:txBody>
        </p:sp>
      </p:grpSp>
    </p:spTree>
    <p:extLst>
      <p:ext uri="{BB962C8B-B14F-4D97-AF65-F5344CB8AC3E}">
        <p14:creationId xmlns:p14="http://schemas.microsoft.com/office/powerpoint/2010/main" val="60623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914400" y="228600"/>
            <a:ext cx="7391400" cy="1323439"/>
          </a:xfrm>
          <a:prstGeom prst="rect">
            <a:avLst/>
          </a:prstGeom>
          <a:noFill/>
          <a:ln w="9525">
            <a:noFill/>
            <a:miter lim="800000"/>
            <a:headEnd/>
            <a:tailEnd/>
          </a:ln>
        </p:spPr>
        <p:txBody>
          <a:bodyPr wrap="square">
            <a:spAutoFit/>
          </a:bodyPr>
          <a:lstStyle/>
          <a:p>
            <a:r>
              <a:rPr lang="en-US" sz="4000" dirty="0">
                <a:solidFill>
                  <a:srgbClr val="C00000"/>
                </a:solidFill>
                <a:latin typeface="Arial" pitchFamily="34" charset="0"/>
              </a:rPr>
              <a:t>Powerful Math Practices that Add Up</a:t>
            </a:r>
          </a:p>
        </p:txBody>
      </p:sp>
      <p:sp>
        <p:nvSpPr>
          <p:cNvPr id="3" name="TextBox 2"/>
          <p:cNvSpPr txBox="1"/>
          <p:nvPr/>
        </p:nvSpPr>
        <p:spPr>
          <a:xfrm>
            <a:off x="1219200" y="2667000"/>
            <a:ext cx="7239000" cy="1446550"/>
          </a:xfrm>
          <a:prstGeom prst="rect">
            <a:avLst/>
          </a:prstGeom>
          <a:noFill/>
        </p:spPr>
        <p:txBody>
          <a:bodyPr wrap="square" rtlCol="0">
            <a:spAutoFit/>
          </a:bodyPr>
          <a:lstStyle/>
          <a:p>
            <a:pPr algn="ctr"/>
            <a:r>
              <a:rPr lang="en-US" sz="4400" dirty="0">
                <a:solidFill>
                  <a:srgbClr val="002060"/>
                </a:solidFill>
              </a:rPr>
              <a:t>2)  Engaging Students in Assignments That Matter</a:t>
            </a:r>
          </a:p>
        </p:txBody>
      </p:sp>
    </p:spTree>
    <p:extLst>
      <p:ext uri="{BB962C8B-B14F-4D97-AF65-F5344CB8AC3E}">
        <p14:creationId xmlns:p14="http://schemas.microsoft.com/office/powerpoint/2010/main" val="3483630016"/>
      </p:ext>
    </p:extLst>
  </p:cSld>
  <p:clrMapOvr>
    <a:masterClrMapping/>
  </p:clrMapOvr>
</p:sld>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0347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0347C"/>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16555</TotalTime>
  <Words>673</Words>
  <Application>Microsoft Office PowerPoint</Application>
  <PresentationFormat>On-screen Show (4:3)</PresentationFormat>
  <Paragraphs>78</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AGaramond Semibold</vt:lpstr>
      <vt:lpstr>Arial</vt:lpstr>
      <vt:lpstr>Times New Roman</vt:lpstr>
      <vt:lpstr>Wingdings</vt:lpstr>
      <vt:lpstr>1_blank</vt:lpstr>
      <vt:lpstr>PowerPoint Presentation</vt:lpstr>
      <vt:lpstr>PowerPoint Presentation</vt:lpstr>
      <vt:lpstr>PowerPoint Presentation</vt:lpstr>
      <vt:lpstr>PowerPoint Presentation</vt:lpstr>
      <vt:lpstr>PowerPoint Presentation</vt:lpstr>
      <vt:lpstr>Ensuring a Balanced Approach to Mathematics</vt:lpstr>
      <vt:lpstr>Ensuring a Balanced Approach to Mathematics</vt:lpstr>
      <vt:lpstr>Ensuring a Balanced Approach to Mathematics</vt:lpstr>
      <vt:lpstr>PowerPoint Presentation</vt:lpstr>
      <vt:lpstr>Assignments That Matter</vt:lpstr>
      <vt:lpstr>Assignments That Matter</vt:lpstr>
      <vt:lpstr>Assignments That Matter</vt:lpstr>
      <vt:lpstr>PowerPoint Presentation</vt:lpstr>
      <vt:lpstr>Using Questioning and Feedback</vt:lpstr>
      <vt:lpstr>Utilizing Questioning and Feedback </vt:lpstr>
      <vt:lpstr>Utilizing Questioning and Feedback </vt:lpstr>
      <vt:lpstr>PowerPoint Presentation</vt:lpstr>
      <vt:lpstr>Using Formative Assessment Data</vt:lpstr>
      <vt:lpstr>Using Formative Assessment Data</vt:lpstr>
      <vt:lpstr>Using Formative Assessment Data</vt:lpstr>
      <vt:lpstr>PowerPoint Presentation</vt:lpstr>
      <vt:lpstr>Fostering a Classroom Environment that Supports Student Ownership of Learning</vt:lpstr>
      <vt:lpstr>Fostering a Classroom Environment that Supports Student Ownership of Learning</vt:lpstr>
      <vt:lpstr>Fostering a Classroom Environment that Supports Student Ownership of Learning</vt:lpstr>
    </vt:vector>
  </TitlesOfParts>
  <Company>SREB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Blair</dc:creator>
  <cp:lastModifiedBy>Kenna Barger</cp:lastModifiedBy>
  <cp:revision>685</cp:revision>
  <cp:lastPrinted>2016-05-10T14:29:30Z</cp:lastPrinted>
  <dcterms:created xsi:type="dcterms:W3CDTF">2007-11-06T19:15:43Z</dcterms:created>
  <dcterms:modified xsi:type="dcterms:W3CDTF">2017-04-18T14:22:29Z</dcterms:modified>
</cp:coreProperties>
</file>