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9"/>
  </p:notesMasterIdLst>
  <p:handoutMasterIdLst>
    <p:handoutMasterId r:id="rId30"/>
  </p:handoutMasterIdLst>
  <p:sldIdLst>
    <p:sldId id="256" r:id="rId2"/>
    <p:sldId id="257" r:id="rId3"/>
    <p:sldId id="259" r:id="rId4"/>
    <p:sldId id="269" r:id="rId5"/>
    <p:sldId id="261" r:id="rId6"/>
    <p:sldId id="277" r:id="rId7"/>
    <p:sldId id="278" r:id="rId8"/>
    <p:sldId id="262" r:id="rId9"/>
    <p:sldId id="263" r:id="rId10"/>
    <p:sldId id="279" r:id="rId11"/>
    <p:sldId id="288" r:id="rId12"/>
    <p:sldId id="271" r:id="rId13"/>
    <p:sldId id="275" r:id="rId14"/>
    <p:sldId id="273" r:id="rId15"/>
    <p:sldId id="289" r:id="rId16"/>
    <p:sldId id="293" r:id="rId17"/>
    <p:sldId id="294" r:id="rId18"/>
    <p:sldId id="292" r:id="rId19"/>
    <p:sldId id="291" r:id="rId20"/>
    <p:sldId id="280" r:id="rId21"/>
    <p:sldId id="264" r:id="rId22"/>
    <p:sldId id="266" r:id="rId23"/>
    <p:sldId id="281" r:id="rId24"/>
    <p:sldId id="295" r:id="rId25"/>
    <p:sldId id="282" r:id="rId26"/>
    <p:sldId id="276" r:id="rId27"/>
    <p:sldId id="287" r:id="rId28"/>
  </p:sldIdLst>
  <p:sldSz cx="9144000" cy="6858000" type="screen4x3"/>
  <p:notesSz cx="7077075" cy="90043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16" autoAdjust="0"/>
    <p:restoredTop sz="85484" autoAdjust="0"/>
  </p:normalViewPr>
  <p:slideViewPr>
    <p:cSldViewPr>
      <p:cViewPr varScale="1">
        <p:scale>
          <a:sx n="47" d="100"/>
          <a:sy n="47" d="100"/>
        </p:scale>
        <p:origin x="1908" y="4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50215"/>
          </a:xfrm>
          <a:prstGeom prst="rect">
            <a:avLst/>
          </a:prstGeom>
        </p:spPr>
        <p:txBody>
          <a:bodyPr vert="horz" lIns="91440" tIns="45720" rIns="91440" bIns="45720" rtlCol="0"/>
          <a:lstStyle>
            <a:lvl1pPr algn="l">
              <a:defRPr sz="1200"/>
            </a:lvl1pPr>
          </a:lstStyle>
          <a:p>
            <a:r>
              <a:rPr lang="en-US"/>
              <a:t>Exhibit 3</a:t>
            </a:r>
          </a:p>
        </p:txBody>
      </p:sp>
      <p:sp>
        <p:nvSpPr>
          <p:cNvPr id="3" name="Date Placeholder 2"/>
          <p:cNvSpPr>
            <a:spLocks noGrp="1"/>
          </p:cNvSpPr>
          <p:nvPr>
            <p:ph type="dt" sz="quarter" idx="1"/>
          </p:nvPr>
        </p:nvSpPr>
        <p:spPr>
          <a:xfrm>
            <a:off x="4008705" y="0"/>
            <a:ext cx="3066733" cy="450215"/>
          </a:xfrm>
          <a:prstGeom prst="rect">
            <a:avLst/>
          </a:prstGeom>
        </p:spPr>
        <p:txBody>
          <a:bodyPr vert="horz" lIns="91440" tIns="45720" rIns="91440" bIns="45720" rtlCol="0"/>
          <a:lstStyle>
            <a:lvl1pPr algn="r">
              <a:defRPr sz="1200"/>
            </a:lvl1pPr>
          </a:lstStyle>
          <a:p>
            <a:fld id="{81AE45B6-6287-4765-AE07-1E2595C5C4BE}" type="datetimeFigureOut">
              <a:rPr lang="en-US" smtClean="0"/>
              <a:pPr/>
              <a:t>5/31/2016</a:t>
            </a:fld>
            <a:endParaRPr lang="en-US"/>
          </a:p>
        </p:txBody>
      </p:sp>
      <p:sp>
        <p:nvSpPr>
          <p:cNvPr id="4" name="Footer Placeholder 3"/>
          <p:cNvSpPr>
            <a:spLocks noGrp="1"/>
          </p:cNvSpPr>
          <p:nvPr>
            <p:ph type="ftr" sz="quarter" idx="2"/>
          </p:nvPr>
        </p:nvSpPr>
        <p:spPr>
          <a:xfrm>
            <a:off x="0" y="8552522"/>
            <a:ext cx="3066733" cy="45021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08705" y="8552522"/>
            <a:ext cx="3066733" cy="450215"/>
          </a:xfrm>
          <a:prstGeom prst="rect">
            <a:avLst/>
          </a:prstGeom>
        </p:spPr>
        <p:txBody>
          <a:bodyPr vert="horz" lIns="91440" tIns="45720" rIns="91440" bIns="45720" rtlCol="0" anchor="b"/>
          <a:lstStyle>
            <a:lvl1pPr algn="r">
              <a:defRPr sz="1200"/>
            </a:lvl1pPr>
          </a:lstStyle>
          <a:p>
            <a:fld id="{A42B2BE5-CF19-45CF-A9E1-6B4D3E871B46}" type="slidenum">
              <a:rPr lang="en-US" smtClean="0"/>
              <a:pPr/>
              <a:t>‹#›</a:t>
            </a:fld>
            <a:endParaRPr lang="en-US"/>
          </a:p>
        </p:txBody>
      </p:sp>
    </p:spTree>
    <p:extLst>
      <p:ext uri="{BB962C8B-B14F-4D97-AF65-F5344CB8AC3E}">
        <p14:creationId xmlns:p14="http://schemas.microsoft.com/office/powerpoint/2010/main" val="1204276353"/>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50215"/>
          </a:xfrm>
          <a:prstGeom prst="rect">
            <a:avLst/>
          </a:prstGeom>
        </p:spPr>
        <p:txBody>
          <a:bodyPr vert="horz" lIns="91440" tIns="45720" rIns="91440" bIns="45720" rtlCol="0"/>
          <a:lstStyle>
            <a:lvl1pPr algn="l">
              <a:defRPr sz="1200"/>
            </a:lvl1pPr>
          </a:lstStyle>
          <a:p>
            <a:r>
              <a:rPr lang="en-US"/>
              <a:t>Exhibit 3</a:t>
            </a:r>
          </a:p>
        </p:txBody>
      </p:sp>
      <p:sp>
        <p:nvSpPr>
          <p:cNvPr id="3" name="Date Placeholder 2"/>
          <p:cNvSpPr>
            <a:spLocks noGrp="1"/>
          </p:cNvSpPr>
          <p:nvPr>
            <p:ph type="dt" idx="1"/>
          </p:nvPr>
        </p:nvSpPr>
        <p:spPr>
          <a:xfrm>
            <a:off x="4008705" y="0"/>
            <a:ext cx="3066733" cy="450215"/>
          </a:xfrm>
          <a:prstGeom prst="rect">
            <a:avLst/>
          </a:prstGeom>
        </p:spPr>
        <p:txBody>
          <a:bodyPr vert="horz" lIns="91440" tIns="45720" rIns="91440" bIns="45720" rtlCol="0"/>
          <a:lstStyle>
            <a:lvl1pPr algn="r">
              <a:defRPr sz="1200"/>
            </a:lvl1pPr>
          </a:lstStyle>
          <a:p>
            <a:fld id="{4C0E4E3A-0D62-4D7E-AF7F-CA82AB5AFAD5}" type="datetimeFigureOut">
              <a:rPr lang="en-US" smtClean="0"/>
              <a:pPr/>
              <a:t>5/31/2016</a:t>
            </a:fld>
            <a:endParaRPr lang="en-US"/>
          </a:p>
        </p:txBody>
      </p:sp>
      <p:sp>
        <p:nvSpPr>
          <p:cNvPr id="4" name="Slide Image Placeholder 3"/>
          <p:cNvSpPr>
            <a:spLocks noGrp="1" noRot="1" noChangeAspect="1"/>
          </p:cNvSpPr>
          <p:nvPr>
            <p:ph type="sldImg" idx="2"/>
          </p:nvPr>
        </p:nvSpPr>
        <p:spPr>
          <a:xfrm>
            <a:off x="1287463" y="674688"/>
            <a:ext cx="4502150" cy="3376612"/>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7708" y="4277043"/>
            <a:ext cx="5661660" cy="405193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552522"/>
            <a:ext cx="3066733" cy="45021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08705" y="8552522"/>
            <a:ext cx="3066733" cy="450215"/>
          </a:xfrm>
          <a:prstGeom prst="rect">
            <a:avLst/>
          </a:prstGeom>
        </p:spPr>
        <p:txBody>
          <a:bodyPr vert="horz" lIns="91440" tIns="45720" rIns="91440" bIns="45720" rtlCol="0" anchor="b"/>
          <a:lstStyle>
            <a:lvl1pPr algn="r">
              <a:defRPr sz="1200"/>
            </a:lvl1pPr>
          </a:lstStyle>
          <a:p>
            <a:fld id="{E47F593A-23FF-4B46-9DB2-D14254F7BA14}" type="slidenum">
              <a:rPr lang="en-US" smtClean="0"/>
              <a:pPr/>
              <a:t>‹#›</a:t>
            </a:fld>
            <a:endParaRPr lang="en-US"/>
          </a:p>
        </p:txBody>
      </p:sp>
    </p:spTree>
    <p:extLst>
      <p:ext uri="{BB962C8B-B14F-4D97-AF65-F5344CB8AC3E}">
        <p14:creationId xmlns:p14="http://schemas.microsoft.com/office/powerpoint/2010/main" val="247119560"/>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r>
              <a:rPr lang="en-US"/>
              <a:t>Exhibit 3</a:t>
            </a:r>
          </a:p>
        </p:txBody>
      </p:sp>
      <p:sp>
        <p:nvSpPr>
          <p:cNvPr id="5" name="Slide Number Placeholder 4"/>
          <p:cNvSpPr>
            <a:spLocks noGrp="1"/>
          </p:cNvSpPr>
          <p:nvPr>
            <p:ph type="sldNum" sz="quarter" idx="11"/>
          </p:nvPr>
        </p:nvSpPr>
        <p:spPr/>
        <p:txBody>
          <a:bodyPr/>
          <a:lstStyle/>
          <a:p>
            <a:fld id="{E47F593A-23FF-4B46-9DB2-D14254F7BA14}" type="slidenum">
              <a:rPr lang="en-US" smtClean="0"/>
              <a:pPr/>
              <a:t>1</a:t>
            </a:fld>
            <a:endParaRPr lang="en-US"/>
          </a:p>
        </p:txBody>
      </p:sp>
    </p:spTree>
    <p:extLst>
      <p:ext uri="{BB962C8B-B14F-4D97-AF65-F5344CB8AC3E}">
        <p14:creationId xmlns:p14="http://schemas.microsoft.com/office/powerpoint/2010/main" val="35779841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Review</a:t>
            </a:r>
            <a:r>
              <a:rPr lang="en-US" baseline="0" dirty="0"/>
              <a:t> this vocabulary with students are ask their opinions on each of this. Ask students to think of examples and discuss. Discuss which might be the best or most reliable. Discuss possible problems with each of them.</a:t>
            </a:r>
            <a:endParaRPr lang="en-US" dirty="0"/>
          </a:p>
        </p:txBody>
      </p:sp>
      <p:sp>
        <p:nvSpPr>
          <p:cNvPr id="4" name="Header Placeholder 3"/>
          <p:cNvSpPr>
            <a:spLocks noGrp="1"/>
          </p:cNvSpPr>
          <p:nvPr>
            <p:ph type="hdr" sz="quarter" idx="10"/>
          </p:nvPr>
        </p:nvSpPr>
        <p:spPr/>
        <p:txBody>
          <a:bodyPr/>
          <a:lstStyle/>
          <a:p>
            <a:r>
              <a:rPr lang="en-US"/>
              <a:t>Exhibit 3</a:t>
            </a:r>
          </a:p>
        </p:txBody>
      </p:sp>
      <p:sp>
        <p:nvSpPr>
          <p:cNvPr id="5" name="Slide Number Placeholder 4"/>
          <p:cNvSpPr>
            <a:spLocks noGrp="1"/>
          </p:cNvSpPr>
          <p:nvPr>
            <p:ph type="sldNum" sz="quarter" idx="11"/>
          </p:nvPr>
        </p:nvSpPr>
        <p:spPr/>
        <p:txBody>
          <a:bodyPr/>
          <a:lstStyle/>
          <a:p>
            <a:fld id="{E47F593A-23FF-4B46-9DB2-D14254F7BA14}" type="slidenum">
              <a:rPr lang="en-US" smtClean="0"/>
              <a:pPr/>
              <a:t>12</a:t>
            </a:fld>
            <a:endParaRPr lang="en-US"/>
          </a:p>
        </p:txBody>
      </p:sp>
    </p:spTree>
    <p:extLst>
      <p:ext uri="{BB962C8B-B14F-4D97-AF65-F5344CB8AC3E}">
        <p14:creationId xmlns:p14="http://schemas.microsoft.com/office/powerpoint/2010/main" val="16359690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Engage students in discussin</a:t>
            </a:r>
            <a:r>
              <a:rPr lang="en-US" baseline="0" dirty="0"/>
              <a:t>g each of these, letting students arrive at their own conclusions.</a:t>
            </a:r>
            <a:endParaRPr lang="en-US" dirty="0"/>
          </a:p>
        </p:txBody>
      </p:sp>
      <p:sp>
        <p:nvSpPr>
          <p:cNvPr id="4" name="Header Placeholder 3"/>
          <p:cNvSpPr>
            <a:spLocks noGrp="1"/>
          </p:cNvSpPr>
          <p:nvPr>
            <p:ph type="hdr" sz="quarter" idx="10"/>
          </p:nvPr>
        </p:nvSpPr>
        <p:spPr/>
        <p:txBody>
          <a:bodyPr/>
          <a:lstStyle/>
          <a:p>
            <a:r>
              <a:rPr lang="en-US"/>
              <a:t>Exhibit 3</a:t>
            </a:r>
          </a:p>
        </p:txBody>
      </p:sp>
      <p:sp>
        <p:nvSpPr>
          <p:cNvPr id="5" name="Slide Number Placeholder 4"/>
          <p:cNvSpPr>
            <a:spLocks noGrp="1"/>
          </p:cNvSpPr>
          <p:nvPr>
            <p:ph type="sldNum" sz="quarter" idx="11"/>
          </p:nvPr>
        </p:nvSpPr>
        <p:spPr/>
        <p:txBody>
          <a:bodyPr/>
          <a:lstStyle/>
          <a:p>
            <a:fld id="{E47F593A-23FF-4B46-9DB2-D14254F7BA14}" type="slidenum">
              <a:rPr lang="en-US" smtClean="0"/>
              <a:pPr/>
              <a:t>13</a:t>
            </a:fld>
            <a:endParaRPr lang="en-US"/>
          </a:p>
        </p:txBody>
      </p:sp>
    </p:spTree>
    <p:extLst>
      <p:ext uri="{BB962C8B-B14F-4D97-AF65-F5344CB8AC3E}">
        <p14:creationId xmlns:p14="http://schemas.microsoft.com/office/powerpoint/2010/main" val="5812683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Give</a:t>
            </a:r>
            <a:r>
              <a:rPr lang="en-US" baseline="0" dirty="0"/>
              <a:t> students a few minutes to complete this part of the activity, then have them share their answers. You might need provide some scaffolding for this. Attempt to lead them to the answer by directed questions rather than just giving them the examples. </a:t>
            </a:r>
            <a:endParaRPr lang="en-US" dirty="0"/>
          </a:p>
        </p:txBody>
      </p:sp>
      <p:sp>
        <p:nvSpPr>
          <p:cNvPr id="4" name="Header Placeholder 3"/>
          <p:cNvSpPr>
            <a:spLocks noGrp="1"/>
          </p:cNvSpPr>
          <p:nvPr>
            <p:ph type="hdr" sz="quarter" idx="10"/>
          </p:nvPr>
        </p:nvSpPr>
        <p:spPr/>
        <p:txBody>
          <a:bodyPr/>
          <a:lstStyle/>
          <a:p>
            <a:r>
              <a:rPr lang="en-US"/>
              <a:t>Exhibit 3</a:t>
            </a:r>
          </a:p>
        </p:txBody>
      </p:sp>
      <p:sp>
        <p:nvSpPr>
          <p:cNvPr id="5" name="Slide Number Placeholder 4"/>
          <p:cNvSpPr>
            <a:spLocks noGrp="1"/>
          </p:cNvSpPr>
          <p:nvPr>
            <p:ph type="sldNum" sz="quarter" idx="11"/>
          </p:nvPr>
        </p:nvSpPr>
        <p:spPr/>
        <p:txBody>
          <a:bodyPr/>
          <a:lstStyle/>
          <a:p>
            <a:fld id="{E47F593A-23FF-4B46-9DB2-D14254F7BA14}" type="slidenum">
              <a:rPr lang="en-US" smtClean="0"/>
              <a:pPr/>
              <a:t>14</a:t>
            </a:fld>
            <a:endParaRPr lang="en-US"/>
          </a:p>
        </p:txBody>
      </p:sp>
    </p:spTree>
    <p:extLst>
      <p:ext uri="{BB962C8B-B14F-4D97-AF65-F5344CB8AC3E}">
        <p14:creationId xmlns:p14="http://schemas.microsoft.com/office/powerpoint/2010/main" val="198687869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a:t>Th</a:t>
            </a:r>
          </a:p>
        </p:txBody>
      </p:sp>
      <p:sp>
        <p:nvSpPr>
          <p:cNvPr id="4" name="Slide Number Placeholder 3"/>
          <p:cNvSpPr>
            <a:spLocks noGrp="1"/>
          </p:cNvSpPr>
          <p:nvPr>
            <p:ph type="sldNum" sz="quarter" idx="10"/>
          </p:nvPr>
        </p:nvSpPr>
        <p:spPr/>
        <p:txBody>
          <a:bodyPr/>
          <a:lstStyle/>
          <a:p>
            <a:fld id="{B2E3C2FF-BA09-4285-9368-9A08B91D1B58}" type="slidenum">
              <a:rPr lang="en-US" smtClean="0"/>
              <a:pPr/>
              <a:t>15</a:t>
            </a:fld>
            <a:endParaRPr lang="en-US"/>
          </a:p>
        </p:txBody>
      </p:sp>
    </p:spTree>
    <p:extLst>
      <p:ext uri="{BB962C8B-B14F-4D97-AF65-F5344CB8AC3E}">
        <p14:creationId xmlns:p14="http://schemas.microsoft.com/office/powerpoint/2010/main" val="32317644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Discuss these issues with the students</a:t>
            </a:r>
          </a:p>
        </p:txBody>
      </p:sp>
      <p:sp>
        <p:nvSpPr>
          <p:cNvPr id="4" name="Header Placeholder 3"/>
          <p:cNvSpPr>
            <a:spLocks noGrp="1"/>
          </p:cNvSpPr>
          <p:nvPr>
            <p:ph type="hdr" sz="quarter" idx="10"/>
          </p:nvPr>
        </p:nvSpPr>
        <p:spPr/>
        <p:txBody>
          <a:bodyPr/>
          <a:lstStyle/>
          <a:p>
            <a:r>
              <a:rPr lang="en-US"/>
              <a:t>Exhibit 3</a:t>
            </a:r>
          </a:p>
        </p:txBody>
      </p:sp>
      <p:sp>
        <p:nvSpPr>
          <p:cNvPr id="5" name="Slide Number Placeholder 4"/>
          <p:cNvSpPr>
            <a:spLocks noGrp="1"/>
          </p:cNvSpPr>
          <p:nvPr>
            <p:ph type="sldNum" sz="quarter" idx="11"/>
          </p:nvPr>
        </p:nvSpPr>
        <p:spPr/>
        <p:txBody>
          <a:bodyPr/>
          <a:lstStyle/>
          <a:p>
            <a:fld id="{E47F593A-23FF-4B46-9DB2-D14254F7BA14}" type="slidenum">
              <a:rPr lang="en-US" smtClean="0"/>
              <a:pPr/>
              <a:t>16</a:t>
            </a:fld>
            <a:endParaRPr lang="en-US"/>
          </a:p>
        </p:txBody>
      </p:sp>
    </p:spTree>
    <p:extLst>
      <p:ext uri="{BB962C8B-B14F-4D97-AF65-F5344CB8AC3E}">
        <p14:creationId xmlns:p14="http://schemas.microsoft.com/office/powerpoint/2010/main" val="174083964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Topic – WW II</a:t>
            </a:r>
          </a:p>
          <a:p>
            <a:r>
              <a:rPr lang="en-US" dirty="0"/>
              <a:t>Key terms: Should include: political,</a:t>
            </a:r>
            <a:r>
              <a:rPr lang="en-US" baseline="0" dirty="0"/>
              <a:t> economic, social motivations; compare and contrast, extreme actions</a:t>
            </a:r>
            <a:endParaRPr lang="en-US" dirty="0"/>
          </a:p>
        </p:txBody>
      </p:sp>
      <p:sp>
        <p:nvSpPr>
          <p:cNvPr id="4" name="Header Placeholder 3"/>
          <p:cNvSpPr>
            <a:spLocks noGrp="1"/>
          </p:cNvSpPr>
          <p:nvPr>
            <p:ph type="hdr" sz="quarter" idx="10"/>
          </p:nvPr>
        </p:nvSpPr>
        <p:spPr/>
        <p:txBody>
          <a:bodyPr/>
          <a:lstStyle/>
          <a:p>
            <a:r>
              <a:rPr lang="en-US"/>
              <a:t>Exhibit 3</a:t>
            </a:r>
          </a:p>
        </p:txBody>
      </p:sp>
      <p:sp>
        <p:nvSpPr>
          <p:cNvPr id="5" name="Slide Number Placeholder 4"/>
          <p:cNvSpPr>
            <a:spLocks noGrp="1"/>
          </p:cNvSpPr>
          <p:nvPr>
            <p:ph type="sldNum" sz="quarter" idx="11"/>
          </p:nvPr>
        </p:nvSpPr>
        <p:spPr/>
        <p:txBody>
          <a:bodyPr/>
          <a:lstStyle/>
          <a:p>
            <a:fld id="{E47F593A-23FF-4B46-9DB2-D14254F7BA14}" type="slidenum">
              <a:rPr lang="en-US" smtClean="0"/>
              <a:pPr/>
              <a:t>17</a:t>
            </a:fld>
            <a:endParaRPr lang="en-US"/>
          </a:p>
        </p:txBody>
      </p:sp>
    </p:spTree>
    <p:extLst>
      <p:ext uri="{BB962C8B-B14F-4D97-AF65-F5344CB8AC3E}">
        <p14:creationId xmlns:p14="http://schemas.microsoft.com/office/powerpoint/2010/main" val="29222365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Students should</a:t>
            </a:r>
            <a:r>
              <a:rPr lang="en-US" baseline="0" dirty="0"/>
              <a:t> come up with questions about possible bias the writer may have based on her/his nationality or other reasons.</a:t>
            </a:r>
            <a:endParaRPr lang="en-US" dirty="0"/>
          </a:p>
        </p:txBody>
      </p:sp>
      <p:sp>
        <p:nvSpPr>
          <p:cNvPr id="4" name="Header Placeholder 3"/>
          <p:cNvSpPr>
            <a:spLocks noGrp="1"/>
          </p:cNvSpPr>
          <p:nvPr>
            <p:ph type="hdr" sz="quarter" idx="10"/>
          </p:nvPr>
        </p:nvSpPr>
        <p:spPr/>
        <p:txBody>
          <a:bodyPr/>
          <a:lstStyle/>
          <a:p>
            <a:r>
              <a:rPr lang="en-US"/>
              <a:t>Exhibit 3</a:t>
            </a:r>
          </a:p>
        </p:txBody>
      </p:sp>
      <p:sp>
        <p:nvSpPr>
          <p:cNvPr id="5" name="Slide Number Placeholder 4"/>
          <p:cNvSpPr>
            <a:spLocks noGrp="1"/>
          </p:cNvSpPr>
          <p:nvPr>
            <p:ph type="sldNum" sz="quarter" idx="11"/>
          </p:nvPr>
        </p:nvSpPr>
        <p:spPr/>
        <p:txBody>
          <a:bodyPr/>
          <a:lstStyle/>
          <a:p>
            <a:fld id="{E47F593A-23FF-4B46-9DB2-D14254F7BA14}" type="slidenum">
              <a:rPr lang="en-US" smtClean="0"/>
              <a:pPr/>
              <a:t>21</a:t>
            </a:fld>
            <a:endParaRPr lang="en-US"/>
          </a:p>
        </p:txBody>
      </p:sp>
    </p:spTree>
    <p:extLst>
      <p:ext uri="{BB962C8B-B14F-4D97-AF65-F5344CB8AC3E}">
        <p14:creationId xmlns:p14="http://schemas.microsoft.com/office/powerpoint/2010/main" val="117913625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Write</a:t>
            </a:r>
            <a:r>
              <a:rPr lang="en-US" baseline="0" dirty="0"/>
              <a:t> student responses </a:t>
            </a:r>
            <a:r>
              <a:rPr lang="en-US" baseline="0"/>
              <a:t>underneath question</a:t>
            </a:r>
            <a:endParaRPr lang="en-US" dirty="0"/>
          </a:p>
        </p:txBody>
      </p:sp>
      <p:sp>
        <p:nvSpPr>
          <p:cNvPr id="4" name="Header Placeholder 3"/>
          <p:cNvSpPr>
            <a:spLocks noGrp="1"/>
          </p:cNvSpPr>
          <p:nvPr>
            <p:ph type="hdr" sz="quarter" idx="10"/>
          </p:nvPr>
        </p:nvSpPr>
        <p:spPr/>
        <p:txBody>
          <a:bodyPr/>
          <a:lstStyle/>
          <a:p>
            <a:r>
              <a:rPr lang="en-US"/>
              <a:t>Exhibit 3</a:t>
            </a:r>
          </a:p>
        </p:txBody>
      </p:sp>
      <p:sp>
        <p:nvSpPr>
          <p:cNvPr id="5" name="Slide Number Placeholder 4"/>
          <p:cNvSpPr>
            <a:spLocks noGrp="1"/>
          </p:cNvSpPr>
          <p:nvPr>
            <p:ph type="sldNum" sz="quarter" idx="11"/>
          </p:nvPr>
        </p:nvSpPr>
        <p:spPr/>
        <p:txBody>
          <a:bodyPr/>
          <a:lstStyle/>
          <a:p>
            <a:fld id="{E47F593A-23FF-4B46-9DB2-D14254F7BA14}" type="slidenum">
              <a:rPr lang="en-US" smtClean="0"/>
              <a:pPr/>
              <a:t>22</a:t>
            </a:fld>
            <a:endParaRPr lang="en-US"/>
          </a:p>
        </p:txBody>
      </p:sp>
    </p:spTree>
    <p:extLst>
      <p:ext uri="{BB962C8B-B14F-4D97-AF65-F5344CB8AC3E}">
        <p14:creationId xmlns:p14="http://schemas.microsoft.com/office/powerpoint/2010/main" val="129388760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Remind the students that</a:t>
            </a:r>
            <a:r>
              <a:rPr lang="en-US" baseline="0" dirty="0"/>
              <a:t> they are reading for context, corroboration, and sourcing the information. You may want to discuss with students what ‘extreme’ means in this context – what makes an action extreme? Most students will recognize that the nuclear weapon was an extreme measure.</a:t>
            </a:r>
          </a:p>
          <a:p>
            <a:endParaRPr lang="en-US" dirty="0"/>
          </a:p>
        </p:txBody>
      </p:sp>
      <p:sp>
        <p:nvSpPr>
          <p:cNvPr id="4" name="Header Placeholder 3"/>
          <p:cNvSpPr>
            <a:spLocks noGrp="1"/>
          </p:cNvSpPr>
          <p:nvPr>
            <p:ph type="hdr" sz="quarter" idx="10"/>
          </p:nvPr>
        </p:nvSpPr>
        <p:spPr/>
        <p:txBody>
          <a:bodyPr/>
          <a:lstStyle/>
          <a:p>
            <a:r>
              <a:rPr lang="en-US"/>
              <a:t>Exhibit 3</a:t>
            </a:r>
          </a:p>
        </p:txBody>
      </p:sp>
      <p:sp>
        <p:nvSpPr>
          <p:cNvPr id="5" name="Slide Number Placeholder 4"/>
          <p:cNvSpPr>
            <a:spLocks noGrp="1"/>
          </p:cNvSpPr>
          <p:nvPr>
            <p:ph type="sldNum" sz="quarter" idx="11"/>
          </p:nvPr>
        </p:nvSpPr>
        <p:spPr/>
        <p:txBody>
          <a:bodyPr/>
          <a:lstStyle/>
          <a:p>
            <a:fld id="{E47F593A-23FF-4B46-9DB2-D14254F7BA14}" type="slidenum">
              <a:rPr lang="en-US" smtClean="0"/>
              <a:pPr/>
              <a:t>23</a:t>
            </a:fld>
            <a:endParaRPr lang="en-US"/>
          </a:p>
        </p:txBody>
      </p:sp>
    </p:spTree>
    <p:extLst>
      <p:ext uri="{BB962C8B-B14F-4D97-AF65-F5344CB8AC3E}">
        <p14:creationId xmlns:p14="http://schemas.microsoft.com/office/powerpoint/2010/main" val="285000121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Copies of these</a:t>
            </a:r>
            <a:r>
              <a:rPr lang="en-US" baseline="0" dirty="0"/>
              <a:t> readings are in student workbooks. Students should read in groups of three or four. You should NOT show this slide until after the students have read the texts.  Were the students able to identify them as primary or secondary?</a:t>
            </a:r>
            <a:endParaRPr lang="en-US" dirty="0"/>
          </a:p>
        </p:txBody>
      </p:sp>
      <p:sp>
        <p:nvSpPr>
          <p:cNvPr id="4" name="Header Placeholder 3"/>
          <p:cNvSpPr>
            <a:spLocks noGrp="1"/>
          </p:cNvSpPr>
          <p:nvPr>
            <p:ph type="hdr" sz="quarter" idx="10"/>
          </p:nvPr>
        </p:nvSpPr>
        <p:spPr/>
        <p:txBody>
          <a:bodyPr/>
          <a:lstStyle/>
          <a:p>
            <a:r>
              <a:rPr lang="en-US"/>
              <a:t>Exhibit 3</a:t>
            </a:r>
          </a:p>
        </p:txBody>
      </p:sp>
      <p:sp>
        <p:nvSpPr>
          <p:cNvPr id="5" name="Slide Number Placeholder 4"/>
          <p:cNvSpPr>
            <a:spLocks noGrp="1"/>
          </p:cNvSpPr>
          <p:nvPr>
            <p:ph type="sldNum" sz="quarter" idx="11"/>
          </p:nvPr>
        </p:nvSpPr>
        <p:spPr/>
        <p:txBody>
          <a:bodyPr/>
          <a:lstStyle/>
          <a:p>
            <a:fld id="{E47F593A-23FF-4B46-9DB2-D14254F7BA14}" type="slidenum">
              <a:rPr lang="en-US" smtClean="0"/>
              <a:pPr/>
              <a:t>25</a:t>
            </a:fld>
            <a:endParaRPr lang="en-US"/>
          </a:p>
        </p:txBody>
      </p:sp>
    </p:spTree>
    <p:extLst>
      <p:ext uri="{BB962C8B-B14F-4D97-AF65-F5344CB8AC3E}">
        <p14:creationId xmlns:p14="http://schemas.microsoft.com/office/powerpoint/2010/main" val="25167913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By way of introduction, say as</a:t>
            </a:r>
            <a:r>
              <a:rPr lang="en-US" baseline="0" dirty="0"/>
              <a:t> little as possible as to what this might be a photograph of, allow students to brainstorm and speculate until the discussion exhausts itself. It is likely that some students may have encountered this slide in a previous class and may recognize it as a nuclear shadow. If they do not, try to lead them to answer instead of just telling them. Questions that could help are :”If this is a shadow, where is the person who is casting the shadow? Aren’t shadows usually attached to the things that are casting the shadows? Can you tell if the shadow is outside or inside? What kinds of light besides the sun can cause shadows? Etc. If no students reach the correct conclusion, go to the next slide and have the students read.</a:t>
            </a:r>
            <a:endParaRPr lang="en-US" dirty="0"/>
          </a:p>
        </p:txBody>
      </p:sp>
      <p:sp>
        <p:nvSpPr>
          <p:cNvPr id="4" name="Header Placeholder 3"/>
          <p:cNvSpPr>
            <a:spLocks noGrp="1"/>
          </p:cNvSpPr>
          <p:nvPr>
            <p:ph type="hdr" sz="quarter" idx="10"/>
          </p:nvPr>
        </p:nvSpPr>
        <p:spPr/>
        <p:txBody>
          <a:bodyPr/>
          <a:lstStyle/>
          <a:p>
            <a:r>
              <a:rPr lang="en-US"/>
              <a:t>Exhibit 3</a:t>
            </a:r>
          </a:p>
        </p:txBody>
      </p:sp>
      <p:sp>
        <p:nvSpPr>
          <p:cNvPr id="5" name="Slide Number Placeholder 4"/>
          <p:cNvSpPr>
            <a:spLocks noGrp="1"/>
          </p:cNvSpPr>
          <p:nvPr>
            <p:ph type="sldNum" sz="quarter" idx="11"/>
          </p:nvPr>
        </p:nvSpPr>
        <p:spPr/>
        <p:txBody>
          <a:bodyPr/>
          <a:lstStyle/>
          <a:p>
            <a:fld id="{E47F593A-23FF-4B46-9DB2-D14254F7BA14}" type="slidenum">
              <a:rPr lang="en-US" smtClean="0"/>
              <a:pPr/>
              <a:t>2</a:t>
            </a:fld>
            <a:endParaRPr lang="en-US"/>
          </a:p>
        </p:txBody>
      </p:sp>
    </p:spTree>
    <p:extLst>
      <p:ext uri="{BB962C8B-B14F-4D97-AF65-F5344CB8AC3E}">
        <p14:creationId xmlns:p14="http://schemas.microsoft.com/office/powerpoint/2010/main" val="421841264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a:t>Be</a:t>
            </a:r>
          </a:p>
        </p:txBody>
      </p:sp>
      <p:sp>
        <p:nvSpPr>
          <p:cNvPr id="4" name="Header Placeholder 3"/>
          <p:cNvSpPr>
            <a:spLocks noGrp="1"/>
          </p:cNvSpPr>
          <p:nvPr>
            <p:ph type="hdr" sz="quarter" idx="10"/>
          </p:nvPr>
        </p:nvSpPr>
        <p:spPr/>
        <p:txBody>
          <a:bodyPr/>
          <a:lstStyle/>
          <a:p>
            <a:r>
              <a:rPr lang="en-US"/>
              <a:t>Exhibit 3</a:t>
            </a:r>
          </a:p>
        </p:txBody>
      </p:sp>
      <p:sp>
        <p:nvSpPr>
          <p:cNvPr id="5" name="Slide Number Placeholder 4"/>
          <p:cNvSpPr>
            <a:spLocks noGrp="1"/>
          </p:cNvSpPr>
          <p:nvPr>
            <p:ph type="sldNum" sz="quarter" idx="11"/>
          </p:nvPr>
        </p:nvSpPr>
        <p:spPr/>
        <p:txBody>
          <a:bodyPr/>
          <a:lstStyle/>
          <a:p>
            <a:fld id="{E47F593A-23FF-4B46-9DB2-D14254F7BA14}" type="slidenum">
              <a:rPr lang="en-US" smtClean="0"/>
              <a:pPr/>
              <a:t>26</a:t>
            </a:fld>
            <a:endParaRPr lang="en-US"/>
          </a:p>
        </p:txBody>
      </p:sp>
    </p:spTree>
    <p:extLst>
      <p:ext uri="{BB962C8B-B14F-4D97-AF65-F5344CB8AC3E}">
        <p14:creationId xmlns:p14="http://schemas.microsoft.com/office/powerpoint/2010/main" val="3597944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If</a:t>
            </a:r>
            <a:r>
              <a:rPr lang="en-US" baseline="0" dirty="0"/>
              <a:t> they did not figure it out in the first slide, students will figure out after they read this that what they saw in the previous slide is a nuclear shadow.</a:t>
            </a:r>
            <a:endParaRPr lang="en-US" dirty="0"/>
          </a:p>
        </p:txBody>
      </p:sp>
      <p:sp>
        <p:nvSpPr>
          <p:cNvPr id="4" name="Header Placeholder 3"/>
          <p:cNvSpPr>
            <a:spLocks noGrp="1"/>
          </p:cNvSpPr>
          <p:nvPr>
            <p:ph type="hdr" sz="quarter" idx="10"/>
          </p:nvPr>
        </p:nvSpPr>
        <p:spPr/>
        <p:txBody>
          <a:bodyPr/>
          <a:lstStyle/>
          <a:p>
            <a:r>
              <a:rPr lang="en-US"/>
              <a:t>Exhibit 3</a:t>
            </a:r>
          </a:p>
        </p:txBody>
      </p:sp>
      <p:sp>
        <p:nvSpPr>
          <p:cNvPr id="5" name="Slide Number Placeholder 4"/>
          <p:cNvSpPr>
            <a:spLocks noGrp="1"/>
          </p:cNvSpPr>
          <p:nvPr>
            <p:ph type="sldNum" sz="quarter" idx="11"/>
          </p:nvPr>
        </p:nvSpPr>
        <p:spPr/>
        <p:txBody>
          <a:bodyPr/>
          <a:lstStyle/>
          <a:p>
            <a:fld id="{E47F593A-23FF-4B46-9DB2-D14254F7BA14}" type="slidenum">
              <a:rPr lang="en-US" smtClean="0"/>
              <a:pPr/>
              <a:t>3</a:t>
            </a:fld>
            <a:endParaRPr lang="en-US"/>
          </a:p>
        </p:txBody>
      </p:sp>
    </p:spTree>
    <p:extLst>
      <p:ext uri="{BB962C8B-B14F-4D97-AF65-F5344CB8AC3E}">
        <p14:creationId xmlns:p14="http://schemas.microsoft.com/office/powerpoint/2010/main" val="27005078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Try to engage the students in discussion about other things they might be curious about.</a:t>
            </a:r>
            <a:r>
              <a:rPr lang="en-US" baseline="0" dirty="0"/>
              <a:t> They could include when the photograph was made, who was the person who made the image, etc. Allow students to explore until their questions are exhausted. </a:t>
            </a:r>
            <a:endParaRPr lang="en-US" dirty="0"/>
          </a:p>
        </p:txBody>
      </p:sp>
      <p:sp>
        <p:nvSpPr>
          <p:cNvPr id="4" name="Header Placeholder 3"/>
          <p:cNvSpPr>
            <a:spLocks noGrp="1"/>
          </p:cNvSpPr>
          <p:nvPr>
            <p:ph type="hdr" sz="quarter" idx="10"/>
          </p:nvPr>
        </p:nvSpPr>
        <p:spPr/>
        <p:txBody>
          <a:bodyPr/>
          <a:lstStyle/>
          <a:p>
            <a:r>
              <a:rPr lang="en-US"/>
              <a:t>Exhibit 3</a:t>
            </a:r>
          </a:p>
        </p:txBody>
      </p:sp>
      <p:sp>
        <p:nvSpPr>
          <p:cNvPr id="5" name="Slide Number Placeholder 4"/>
          <p:cNvSpPr>
            <a:spLocks noGrp="1"/>
          </p:cNvSpPr>
          <p:nvPr>
            <p:ph type="sldNum" sz="quarter" idx="11"/>
          </p:nvPr>
        </p:nvSpPr>
        <p:spPr/>
        <p:txBody>
          <a:bodyPr/>
          <a:lstStyle/>
          <a:p>
            <a:fld id="{E47F593A-23FF-4B46-9DB2-D14254F7BA14}" type="slidenum">
              <a:rPr lang="en-US" smtClean="0"/>
              <a:pPr/>
              <a:t>4</a:t>
            </a:fld>
            <a:endParaRPr lang="en-US"/>
          </a:p>
        </p:txBody>
      </p:sp>
    </p:spTree>
    <p:extLst>
      <p:ext uri="{BB962C8B-B14F-4D97-AF65-F5344CB8AC3E}">
        <p14:creationId xmlns:p14="http://schemas.microsoft.com/office/powerpoint/2010/main" val="41389262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Questions that students may have could</a:t>
            </a:r>
            <a:r>
              <a:rPr lang="en-US" baseline="0" dirty="0"/>
              <a:t> include: Why are the numbers approximate? (the destruction of document repositories and the fact that entire families were wiped out make obtaining precise number impossible) Why was the second bomb dropped? (advise students that this question could be answered through their further reading and research)</a:t>
            </a:r>
            <a:endParaRPr lang="en-US" dirty="0"/>
          </a:p>
        </p:txBody>
      </p:sp>
      <p:sp>
        <p:nvSpPr>
          <p:cNvPr id="4" name="Header Placeholder 3"/>
          <p:cNvSpPr>
            <a:spLocks noGrp="1"/>
          </p:cNvSpPr>
          <p:nvPr>
            <p:ph type="hdr" sz="quarter" idx="10"/>
          </p:nvPr>
        </p:nvSpPr>
        <p:spPr/>
        <p:txBody>
          <a:bodyPr/>
          <a:lstStyle/>
          <a:p>
            <a:r>
              <a:rPr lang="en-US"/>
              <a:t>Exhibit 3</a:t>
            </a:r>
          </a:p>
        </p:txBody>
      </p:sp>
      <p:sp>
        <p:nvSpPr>
          <p:cNvPr id="5" name="Slide Number Placeholder 4"/>
          <p:cNvSpPr>
            <a:spLocks noGrp="1"/>
          </p:cNvSpPr>
          <p:nvPr>
            <p:ph type="sldNum" sz="quarter" idx="11"/>
          </p:nvPr>
        </p:nvSpPr>
        <p:spPr/>
        <p:txBody>
          <a:bodyPr/>
          <a:lstStyle/>
          <a:p>
            <a:fld id="{E47F593A-23FF-4B46-9DB2-D14254F7BA14}" type="slidenum">
              <a:rPr lang="en-US" smtClean="0"/>
              <a:pPr/>
              <a:t>5</a:t>
            </a:fld>
            <a:endParaRPr lang="en-US"/>
          </a:p>
        </p:txBody>
      </p:sp>
    </p:spTree>
    <p:extLst>
      <p:ext uri="{BB962C8B-B14F-4D97-AF65-F5344CB8AC3E}">
        <p14:creationId xmlns:p14="http://schemas.microsoft.com/office/powerpoint/2010/main" val="10379554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Stress that students</a:t>
            </a:r>
            <a:r>
              <a:rPr lang="en-US" baseline="0" dirty="0"/>
              <a:t> should not try to answer the essential question at this point in the unit, but as we move through the unit materials they should examine them in terms of answering this question. Discuss with the students and explain that one of the objectives of the unit is learn the skills to examine historical events and formulate interpretations. </a:t>
            </a:r>
            <a:endParaRPr lang="en-US" dirty="0"/>
          </a:p>
        </p:txBody>
      </p:sp>
      <p:sp>
        <p:nvSpPr>
          <p:cNvPr id="4" name="Header Placeholder 3"/>
          <p:cNvSpPr>
            <a:spLocks noGrp="1"/>
          </p:cNvSpPr>
          <p:nvPr>
            <p:ph type="hdr" sz="quarter" idx="10"/>
          </p:nvPr>
        </p:nvSpPr>
        <p:spPr/>
        <p:txBody>
          <a:bodyPr/>
          <a:lstStyle/>
          <a:p>
            <a:r>
              <a:rPr lang="en-US"/>
              <a:t>Exhibit 3</a:t>
            </a:r>
          </a:p>
        </p:txBody>
      </p:sp>
      <p:sp>
        <p:nvSpPr>
          <p:cNvPr id="5" name="Slide Number Placeholder 4"/>
          <p:cNvSpPr>
            <a:spLocks noGrp="1"/>
          </p:cNvSpPr>
          <p:nvPr>
            <p:ph type="sldNum" sz="quarter" idx="11"/>
          </p:nvPr>
        </p:nvSpPr>
        <p:spPr/>
        <p:txBody>
          <a:bodyPr/>
          <a:lstStyle/>
          <a:p>
            <a:fld id="{E47F593A-23FF-4B46-9DB2-D14254F7BA14}" type="slidenum">
              <a:rPr lang="en-US" smtClean="0"/>
              <a:pPr/>
              <a:t>6</a:t>
            </a:fld>
            <a:endParaRPr lang="en-US"/>
          </a:p>
        </p:txBody>
      </p:sp>
    </p:spTree>
    <p:extLst>
      <p:ext uri="{BB962C8B-B14F-4D97-AF65-F5344CB8AC3E}">
        <p14:creationId xmlns:p14="http://schemas.microsoft.com/office/powerpoint/2010/main" val="38296875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Do not</a:t>
            </a:r>
            <a:r>
              <a:rPr lang="en-US" baseline="0" dirty="0"/>
              <a:t> suggest questions to the students, rather let them think about and come up with their own questions. At the conclusion of the activity students may decide to share.</a:t>
            </a:r>
            <a:endParaRPr lang="en-US" dirty="0"/>
          </a:p>
        </p:txBody>
      </p:sp>
      <p:sp>
        <p:nvSpPr>
          <p:cNvPr id="4" name="Header Placeholder 3"/>
          <p:cNvSpPr>
            <a:spLocks noGrp="1"/>
          </p:cNvSpPr>
          <p:nvPr>
            <p:ph type="hdr" sz="quarter" idx="10"/>
          </p:nvPr>
        </p:nvSpPr>
        <p:spPr/>
        <p:txBody>
          <a:bodyPr/>
          <a:lstStyle/>
          <a:p>
            <a:r>
              <a:rPr lang="en-US"/>
              <a:t>Exhibit 3</a:t>
            </a:r>
          </a:p>
        </p:txBody>
      </p:sp>
      <p:sp>
        <p:nvSpPr>
          <p:cNvPr id="5" name="Slide Number Placeholder 4"/>
          <p:cNvSpPr>
            <a:spLocks noGrp="1"/>
          </p:cNvSpPr>
          <p:nvPr>
            <p:ph type="sldNum" sz="quarter" idx="11"/>
          </p:nvPr>
        </p:nvSpPr>
        <p:spPr/>
        <p:txBody>
          <a:bodyPr/>
          <a:lstStyle/>
          <a:p>
            <a:fld id="{E47F593A-23FF-4B46-9DB2-D14254F7BA14}" type="slidenum">
              <a:rPr lang="en-US" smtClean="0"/>
              <a:pPr/>
              <a:t>7</a:t>
            </a:fld>
            <a:endParaRPr lang="en-US"/>
          </a:p>
        </p:txBody>
      </p:sp>
    </p:spTree>
    <p:extLst>
      <p:ext uri="{BB962C8B-B14F-4D97-AF65-F5344CB8AC3E}">
        <p14:creationId xmlns:p14="http://schemas.microsoft.com/office/powerpoint/2010/main" val="7042371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To begin to answer the essential question,</a:t>
            </a:r>
            <a:r>
              <a:rPr lang="en-US" baseline="0" dirty="0"/>
              <a:t> students must first learn to think and examine documents like historians.</a:t>
            </a:r>
            <a:endParaRPr lang="en-US" dirty="0"/>
          </a:p>
        </p:txBody>
      </p:sp>
      <p:sp>
        <p:nvSpPr>
          <p:cNvPr id="4" name="Header Placeholder 3"/>
          <p:cNvSpPr>
            <a:spLocks noGrp="1"/>
          </p:cNvSpPr>
          <p:nvPr>
            <p:ph type="hdr" sz="quarter" idx="10"/>
          </p:nvPr>
        </p:nvSpPr>
        <p:spPr/>
        <p:txBody>
          <a:bodyPr/>
          <a:lstStyle/>
          <a:p>
            <a:r>
              <a:rPr lang="en-US"/>
              <a:t>Exhibit 3</a:t>
            </a:r>
          </a:p>
        </p:txBody>
      </p:sp>
      <p:sp>
        <p:nvSpPr>
          <p:cNvPr id="5" name="Slide Number Placeholder 4"/>
          <p:cNvSpPr>
            <a:spLocks noGrp="1"/>
          </p:cNvSpPr>
          <p:nvPr>
            <p:ph type="sldNum" sz="quarter" idx="11"/>
          </p:nvPr>
        </p:nvSpPr>
        <p:spPr/>
        <p:txBody>
          <a:bodyPr/>
          <a:lstStyle/>
          <a:p>
            <a:fld id="{E47F593A-23FF-4B46-9DB2-D14254F7BA14}" type="slidenum">
              <a:rPr lang="en-US" smtClean="0"/>
              <a:pPr/>
              <a:t>8</a:t>
            </a:fld>
            <a:endParaRPr lang="en-US"/>
          </a:p>
        </p:txBody>
      </p:sp>
    </p:spTree>
    <p:extLst>
      <p:ext uri="{BB962C8B-B14F-4D97-AF65-F5344CB8AC3E}">
        <p14:creationId xmlns:p14="http://schemas.microsoft.com/office/powerpoint/2010/main" val="13301822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If teachers are working with a </a:t>
            </a:r>
            <a:r>
              <a:rPr lang="en-US" dirty="0" err="1"/>
              <a:t>Smartboard</a:t>
            </a:r>
            <a:r>
              <a:rPr lang="en-US" baseline="0" dirty="0"/>
              <a:t>, write some student responses in the box below the question after all students have finished writing their responses in their workbooks. Some of the responses might be humorous but be sure and include them. Tell students they will have an opportunity to revise their answers later.</a:t>
            </a:r>
            <a:endParaRPr lang="en-US" dirty="0"/>
          </a:p>
        </p:txBody>
      </p:sp>
      <p:sp>
        <p:nvSpPr>
          <p:cNvPr id="4" name="Header Placeholder 3"/>
          <p:cNvSpPr>
            <a:spLocks noGrp="1"/>
          </p:cNvSpPr>
          <p:nvPr>
            <p:ph type="hdr" sz="quarter" idx="10"/>
          </p:nvPr>
        </p:nvSpPr>
        <p:spPr/>
        <p:txBody>
          <a:bodyPr/>
          <a:lstStyle/>
          <a:p>
            <a:r>
              <a:rPr lang="en-US"/>
              <a:t>Exhibit 3</a:t>
            </a:r>
          </a:p>
        </p:txBody>
      </p:sp>
      <p:sp>
        <p:nvSpPr>
          <p:cNvPr id="5" name="Slide Number Placeholder 4"/>
          <p:cNvSpPr>
            <a:spLocks noGrp="1"/>
          </p:cNvSpPr>
          <p:nvPr>
            <p:ph type="sldNum" sz="quarter" idx="11"/>
          </p:nvPr>
        </p:nvSpPr>
        <p:spPr/>
        <p:txBody>
          <a:bodyPr/>
          <a:lstStyle/>
          <a:p>
            <a:fld id="{E47F593A-23FF-4B46-9DB2-D14254F7BA14}" type="slidenum">
              <a:rPr lang="en-US" smtClean="0"/>
              <a:pPr/>
              <a:t>9</a:t>
            </a:fld>
            <a:endParaRPr lang="en-US"/>
          </a:p>
        </p:txBody>
      </p:sp>
    </p:spTree>
    <p:extLst>
      <p:ext uri="{BB962C8B-B14F-4D97-AF65-F5344CB8AC3E}">
        <p14:creationId xmlns:p14="http://schemas.microsoft.com/office/powerpoint/2010/main" val="10023040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A3D1760-8250-4C34-9047-5AF53B2A32FC}" type="datetime1">
              <a:rPr lang="en-US" smtClean="0"/>
              <a:pPr/>
              <a:t>5/31/2016</a:t>
            </a:fld>
            <a:endParaRPr lang="en-US"/>
          </a:p>
        </p:txBody>
      </p:sp>
      <p:sp>
        <p:nvSpPr>
          <p:cNvPr id="5" name="Footer Placeholder 4"/>
          <p:cNvSpPr>
            <a:spLocks noGrp="1"/>
          </p:cNvSpPr>
          <p:nvPr>
            <p:ph type="ftr" sz="quarter" idx="11"/>
          </p:nvPr>
        </p:nvSpPr>
        <p:spPr/>
        <p:txBody>
          <a:bodyPr/>
          <a:lstStyle/>
          <a:p>
            <a:r>
              <a:rPr lang="en-US"/>
              <a:t>SREB High School Readiness Course; History Unit 1 Lesson 1</a:t>
            </a:r>
          </a:p>
        </p:txBody>
      </p:sp>
      <p:sp>
        <p:nvSpPr>
          <p:cNvPr id="6" name="Slide Number Placeholder 5"/>
          <p:cNvSpPr>
            <a:spLocks noGrp="1"/>
          </p:cNvSpPr>
          <p:nvPr>
            <p:ph type="sldNum" sz="quarter" idx="12"/>
          </p:nvPr>
        </p:nvSpPr>
        <p:spPr/>
        <p:txBody>
          <a:bodyPr/>
          <a:lstStyle/>
          <a:p>
            <a:fld id="{D28DFC8D-874C-40C9-90A6-F6B8E981233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C7A313B-D8A1-4707-A2F8-AE7FBC199246}" type="datetime1">
              <a:rPr lang="en-US" smtClean="0"/>
              <a:pPr/>
              <a:t>5/31/2016</a:t>
            </a:fld>
            <a:endParaRPr lang="en-US"/>
          </a:p>
        </p:txBody>
      </p:sp>
      <p:sp>
        <p:nvSpPr>
          <p:cNvPr id="5" name="Footer Placeholder 4"/>
          <p:cNvSpPr>
            <a:spLocks noGrp="1"/>
          </p:cNvSpPr>
          <p:nvPr>
            <p:ph type="ftr" sz="quarter" idx="11"/>
          </p:nvPr>
        </p:nvSpPr>
        <p:spPr/>
        <p:txBody>
          <a:bodyPr/>
          <a:lstStyle/>
          <a:p>
            <a:r>
              <a:rPr lang="en-US"/>
              <a:t>SREB High School Readiness Course; History Unit 1 Lesson 1</a:t>
            </a:r>
          </a:p>
        </p:txBody>
      </p:sp>
      <p:sp>
        <p:nvSpPr>
          <p:cNvPr id="6" name="Slide Number Placeholder 5"/>
          <p:cNvSpPr>
            <a:spLocks noGrp="1"/>
          </p:cNvSpPr>
          <p:nvPr>
            <p:ph type="sldNum" sz="quarter" idx="12"/>
          </p:nvPr>
        </p:nvSpPr>
        <p:spPr/>
        <p:txBody>
          <a:bodyPr/>
          <a:lstStyle/>
          <a:p>
            <a:fld id="{D28DFC8D-874C-40C9-90A6-F6B8E981233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BB54FE-E0E2-4DD1-85DD-5E1C0633ADB7}" type="datetime1">
              <a:rPr lang="en-US" smtClean="0"/>
              <a:pPr/>
              <a:t>5/31/2016</a:t>
            </a:fld>
            <a:endParaRPr lang="en-US"/>
          </a:p>
        </p:txBody>
      </p:sp>
      <p:sp>
        <p:nvSpPr>
          <p:cNvPr id="5" name="Footer Placeholder 4"/>
          <p:cNvSpPr>
            <a:spLocks noGrp="1"/>
          </p:cNvSpPr>
          <p:nvPr>
            <p:ph type="ftr" sz="quarter" idx="11"/>
          </p:nvPr>
        </p:nvSpPr>
        <p:spPr/>
        <p:txBody>
          <a:bodyPr/>
          <a:lstStyle/>
          <a:p>
            <a:r>
              <a:rPr lang="en-US"/>
              <a:t>SREB High School Readiness Course; History Unit 1 Lesson 1</a:t>
            </a:r>
          </a:p>
        </p:txBody>
      </p:sp>
      <p:sp>
        <p:nvSpPr>
          <p:cNvPr id="6" name="Slide Number Placeholder 5"/>
          <p:cNvSpPr>
            <a:spLocks noGrp="1"/>
          </p:cNvSpPr>
          <p:nvPr>
            <p:ph type="sldNum" sz="quarter" idx="12"/>
          </p:nvPr>
        </p:nvSpPr>
        <p:spPr/>
        <p:txBody>
          <a:bodyPr/>
          <a:lstStyle/>
          <a:p>
            <a:fld id="{D28DFC8D-874C-40C9-90A6-F6B8E981233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92B8933-B2FD-454B-B3C1-904739EEF3DB}" type="datetime1">
              <a:rPr lang="en-US" smtClean="0"/>
              <a:pPr/>
              <a:t>5/31/2016</a:t>
            </a:fld>
            <a:endParaRPr lang="en-US"/>
          </a:p>
        </p:txBody>
      </p:sp>
      <p:sp>
        <p:nvSpPr>
          <p:cNvPr id="5" name="Footer Placeholder 4"/>
          <p:cNvSpPr>
            <a:spLocks noGrp="1"/>
          </p:cNvSpPr>
          <p:nvPr>
            <p:ph type="ftr" sz="quarter" idx="11"/>
          </p:nvPr>
        </p:nvSpPr>
        <p:spPr/>
        <p:txBody>
          <a:bodyPr/>
          <a:lstStyle/>
          <a:p>
            <a:r>
              <a:rPr lang="en-US"/>
              <a:t>SREB High School Readiness Course; History Unit 1 Lesson 1</a:t>
            </a:r>
          </a:p>
        </p:txBody>
      </p:sp>
      <p:sp>
        <p:nvSpPr>
          <p:cNvPr id="6" name="Slide Number Placeholder 5"/>
          <p:cNvSpPr>
            <a:spLocks noGrp="1"/>
          </p:cNvSpPr>
          <p:nvPr>
            <p:ph type="sldNum" sz="quarter" idx="12"/>
          </p:nvPr>
        </p:nvSpPr>
        <p:spPr/>
        <p:txBody>
          <a:bodyPr/>
          <a:lstStyle/>
          <a:p>
            <a:fld id="{D28DFC8D-874C-40C9-90A6-F6B8E981233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122242-BA5E-42EF-AFAE-BC7A45AC5E06}" type="datetime1">
              <a:rPr lang="en-US" smtClean="0"/>
              <a:pPr/>
              <a:t>5/31/2016</a:t>
            </a:fld>
            <a:endParaRPr lang="en-US"/>
          </a:p>
        </p:txBody>
      </p:sp>
      <p:sp>
        <p:nvSpPr>
          <p:cNvPr id="5" name="Footer Placeholder 4"/>
          <p:cNvSpPr>
            <a:spLocks noGrp="1"/>
          </p:cNvSpPr>
          <p:nvPr>
            <p:ph type="ftr" sz="quarter" idx="11"/>
          </p:nvPr>
        </p:nvSpPr>
        <p:spPr/>
        <p:txBody>
          <a:bodyPr/>
          <a:lstStyle/>
          <a:p>
            <a:r>
              <a:rPr lang="en-US"/>
              <a:t>SREB High School Readiness Course; History Unit 1 Lesson 1</a:t>
            </a:r>
          </a:p>
        </p:txBody>
      </p:sp>
      <p:sp>
        <p:nvSpPr>
          <p:cNvPr id="6" name="Slide Number Placeholder 5"/>
          <p:cNvSpPr>
            <a:spLocks noGrp="1"/>
          </p:cNvSpPr>
          <p:nvPr>
            <p:ph type="sldNum" sz="quarter" idx="12"/>
          </p:nvPr>
        </p:nvSpPr>
        <p:spPr/>
        <p:txBody>
          <a:bodyPr/>
          <a:lstStyle/>
          <a:p>
            <a:fld id="{D28DFC8D-874C-40C9-90A6-F6B8E981233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8365ED9-DFCE-4099-9EB8-222DD57FF3CC}" type="datetime1">
              <a:rPr lang="en-US" smtClean="0"/>
              <a:pPr/>
              <a:t>5/31/2016</a:t>
            </a:fld>
            <a:endParaRPr lang="en-US"/>
          </a:p>
        </p:txBody>
      </p:sp>
      <p:sp>
        <p:nvSpPr>
          <p:cNvPr id="6" name="Footer Placeholder 5"/>
          <p:cNvSpPr>
            <a:spLocks noGrp="1"/>
          </p:cNvSpPr>
          <p:nvPr>
            <p:ph type="ftr" sz="quarter" idx="11"/>
          </p:nvPr>
        </p:nvSpPr>
        <p:spPr/>
        <p:txBody>
          <a:bodyPr/>
          <a:lstStyle/>
          <a:p>
            <a:r>
              <a:rPr lang="en-US"/>
              <a:t>SREB High School Readiness Course; History Unit 1 Lesson 1</a:t>
            </a:r>
          </a:p>
        </p:txBody>
      </p:sp>
      <p:sp>
        <p:nvSpPr>
          <p:cNvPr id="7" name="Slide Number Placeholder 6"/>
          <p:cNvSpPr>
            <a:spLocks noGrp="1"/>
          </p:cNvSpPr>
          <p:nvPr>
            <p:ph type="sldNum" sz="quarter" idx="12"/>
          </p:nvPr>
        </p:nvSpPr>
        <p:spPr/>
        <p:txBody>
          <a:bodyPr/>
          <a:lstStyle/>
          <a:p>
            <a:fld id="{D28DFC8D-874C-40C9-90A6-F6B8E981233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CDAC1AD-76CC-44E2-A627-35776A32CB28}" type="datetime1">
              <a:rPr lang="en-US" smtClean="0"/>
              <a:pPr/>
              <a:t>5/31/2016</a:t>
            </a:fld>
            <a:endParaRPr lang="en-US"/>
          </a:p>
        </p:txBody>
      </p:sp>
      <p:sp>
        <p:nvSpPr>
          <p:cNvPr id="8" name="Footer Placeholder 7"/>
          <p:cNvSpPr>
            <a:spLocks noGrp="1"/>
          </p:cNvSpPr>
          <p:nvPr>
            <p:ph type="ftr" sz="quarter" idx="11"/>
          </p:nvPr>
        </p:nvSpPr>
        <p:spPr/>
        <p:txBody>
          <a:bodyPr/>
          <a:lstStyle/>
          <a:p>
            <a:r>
              <a:rPr lang="en-US"/>
              <a:t>SREB High School Readiness Course; History Unit 1 Lesson 1</a:t>
            </a:r>
          </a:p>
        </p:txBody>
      </p:sp>
      <p:sp>
        <p:nvSpPr>
          <p:cNvPr id="9" name="Slide Number Placeholder 8"/>
          <p:cNvSpPr>
            <a:spLocks noGrp="1"/>
          </p:cNvSpPr>
          <p:nvPr>
            <p:ph type="sldNum" sz="quarter" idx="12"/>
          </p:nvPr>
        </p:nvSpPr>
        <p:spPr/>
        <p:txBody>
          <a:bodyPr/>
          <a:lstStyle/>
          <a:p>
            <a:fld id="{D28DFC8D-874C-40C9-90A6-F6B8E981233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658F2F-9656-4E03-BECF-6671CB4B1AE2}" type="datetime1">
              <a:rPr lang="en-US" smtClean="0"/>
              <a:pPr/>
              <a:t>5/31/2016</a:t>
            </a:fld>
            <a:endParaRPr lang="en-US"/>
          </a:p>
        </p:txBody>
      </p:sp>
      <p:sp>
        <p:nvSpPr>
          <p:cNvPr id="4" name="Footer Placeholder 3"/>
          <p:cNvSpPr>
            <a:spLocks noGrp="1"/>
          </p:cNvSpPr>
          <p:nvPr>
            <p:ph type="ftr" sz="quarter" idx="11"/>
          </p:nvPr>
        </p:nvSpPr>
        <p:spPr/>
        <p:txBody>
          <a:bodyPr/>
          <a:lstStyle/>
          <a:p>
            <a:r>
              <a:rPr lang="en-US"/>
              <a:t>SREB High School Readiness Course; History Unit 1 Lesson 1</a:t>
            </a:r>
          </a:p>
        </p:txBody>
      </p:sp>
      <p:sp>
        <p:nvSpPr>
          <p:cNvPr id="5" name="Slide Number Placeholder 4"/>
          <p:cNvSpPr>
            <a:spLocks noGrp="1"/>
          </p:cNvSpPr>
          <p:nvPr>
            <p:ph type="sldNum" sz="quarter" idx="12"/>
          </p:nvPr>
        </p:nvSpPr>
        <p:spPr/>
        <p:txBody>
          <a:bodyPr/>
          <a:lstStyle/>
          <a:p>
            <a:fld id="{D28DFC8D-874C-40C9-90A6-F6B8E981233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3725B8-DE63-4914-AAF9-1EEFCF495A8D}" type="datetime1">
              <a:rPr lang="en-US" smtClean="0"/>
              <a:pPr/>
              <a:t>5/31/2016</a:t>
            </a:fld>
            <a:endParaRPr lang="en-US"/>
          </a:p>
        </p:txBody>
      </p:sp>
      <p:sp>
        <p:nvSpPr>
          <p:cNvPr id="3" name="Footer Placeholder 2"/>
          <p:cNvSpPr>
            <a:spLocks noGrp="1"/>
          </p:cNvSpPr>
          <p:nvPr>
            <p:ph type="ftr" sz="quarter" idx="11"/>
          </p:nvPr>
        </p:nvSpPr>
        <p:spPr/>
        <p:txBody>
          <a:bodyPr/>
          <a:lstStyle/>
          <a:p>
            <a:r>
              <a:rPr lang="en-US"/>
              <a:t>SREB High School Readiness Course; History Unit 1 Lesson 1</a:t>
            </a:r>
          </a:p>
        </p:txBody>
      </p:sp>
      <p:sp>
        <p:nvSpPr>
          <p:cNvPr id="4" name="Slide Number Placeholder 3"/>
          <p:cNvSpPr>
            <a:spLocks noGrp="1"/>
          </p:cNvSpPr>
          <p:nvPr>
            <p:ph type="sldNum" sz="quarter" idx="12"/>
          </p:nvPr>
        </p:nvSpPr>
        <p:spPr/>
        <p:txBody>
          <a:bodyPr/>
          <a:lstStyle/>
          <a:p>
            <a:fld id="{D28DFC8D-874C-40C9-90A6-F6B8E981233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6D9E9DF-9D57-4DEE-B360-B55C22989670}" type="datetime1">
              <a:rPr lang="en-US" smtClean="0"/>
              <a:pPr/>
              <a:t>5/31/2016</a:t>
            </a:fld>
            <a:endParaRPr lang="en-US"/>
          </a:p>
        </p:txBody>
      </p:sp>
      <p:sp>
        <p:nvSpPr>
          <p:cNvPr id="6" name="Footer Placeholder 5"/>
          <p:cNvSpPr>
            <a:spLocks noGrp="1"/>
          </p:cNvSpPr>
          <p:nvPr>
            <p:ph type="ftr" sz="quarter" idx="11"/>
          </p:nvPr>
        </p:nvSpPr>
        <p:spPr/>
        <p:txBody>
          <a:bodyPr/>
          <a:lstStyle/>
          <a:p>
            <a:r>
              <a:rPr lang="en-US"/>
              <a:t>SREB High School Readiness Course; History Unit 1 Lesson 1</a:t>
            </a:r>
          </a:p>
        </p:txBody>
      </p:sp>
      <p:sp>
        <p:nvSpPr>
          <p:cNvPr id="7" name="Slide Number Placeholder 6"/>
          <p:cNvSpPr>
            <a:spLocks noGrp="1"/>
          </p:cNvSpPr>
          <p:nvPr>
            <p:ph type="sldNum" sz="quarter" idx="12"/>
          </p:nvPr>
        </p:nvSpPr>
        <p:spPr/>
        <p:txBody>
          <a:bodyPr/>
          <a:lstStyle/>
          <a:p>
            <a:fld id="{D28DFC8D-874C-40C9-90A6-F6B8E981233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F19A550-0DF7-42E7-BE4F-31255660D4BE}" type="datetime1">
              <a:rPr lang="en-US" smtClean="0"/>
              <a:pPr/>
              <a:t>5/31/2016</a:t>
            </a:fld>
            <a:endParaRPr lang="en-US"/>
          </a:p>
        </p:txBody>
      </p:sp>
      <p:sp>
        <p:nvSpPr>
          <p:cNvPr id="6" name="Footer Placeholder 5"/>
          <p:cNvSpPr>
            <a:spLocks noGrp="1"/>
          </p:cNvSpPr>
          <p:nvPr>
            <p:ph type="ftr" sz="quarter" idx="11"/>
          </p:nvPr>
        </p:nvSpPr>
        <p:spPr/>
        <p:txBody>
          <a:bodyPr/>
          <a:lstStyle/>
          <a:p>
            <a:r>
              <a:rPr lang="en-US"/>
              <a:t>SREB High School Readiness Course; History Unit 1 Lesson 1</a:t>
            </a:r>
          </a:p>
        </p:txBody>
      </p:sp>
      <p:sp>
        <p:nvSpPr>
          <p:cNvPr id="7" name="Slide Number Placeholder 6"/>
          <p:cNvSpPr>
            <a:spLocks noGrp="1"/>
          </p:cNvSpPr>
          <p:nvPr>
            <p:ph type="sldNum" sz="quarter" idx="12"/>
          </p:nvPr>
        </p:nvSpPr>
        <p:spPr/>
        <p:txBody>
          <a:bodyPr/>
          <a:lstStyle/>
          <a:p>
            <a:fld id="{D28DFC8D-874C-40C9-90A6-F6B8E981233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B1A1E7-DD53-4B0E-B3D5-0C03D158A91D}" type="datetime1">
              <a:rPr lang="en-US" smtClean="0"/>
              <a:pPr/>
              <a:t>5/31/2016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SREB High School Readiness Course; History Unit 1 Lesson 1</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8DFC8D-874C-40C9-90A6-F6B8E981233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Unit 1</a:t>
            </a:r>
            <a:br>
              <a:rPr lang="en-US" dirty="0"/>
            </a:br>
            <a:r>
              <a:rPr lang="en-US" dirty="0"/>
              <a:t>Lesson 1</a:t>
            </a:r>
          </a:p>
        </p:txBody>
      </p:sp>
      <p:sp>
        <p:nvSpPr>
          <p:cNvPr id="3" name="Subtitle 2"/>
          <p:cNvSpPr>
            <a:spLocks noGrp="1"/>
          </p:cNvSpPr>
          <p:nvPr>
            <p:ph type="subTitle" idx="1"/>
          </p:nvPr>
        </p:nvSpPr>
        <p:spPr/>
        <p:txBody>
          <a:bodyPr/>
          <a:lstStyle/>
          <a:p>
            <a:r>
              <a:rPr lang="en-US" dirty="0"/>
              <a:t>Gateway Lesson: Essential Question and task</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dirty="0"/>
              <a:t>Activity 1.3 Reading Like a Historian</a:t>
            </a:r>
          </a:p>
        </p:txBody>
      </p:sp>
      <p:sp>
        <p:nvSpPr>
          <p:cNvPr id="7" name="Subtitle 6"/>
          <p:cNvSpPr>
            <a:spLocks noGrp="1"/>
          </p:cNvSpPr>
          <p:nvPr>
            <p:ph type="subTitle" idx="1"/>
          </p:nvPr>
        </p:nvSpPr>
        <p:spPr/>
        <p:txBody>
          <a:bodyPr/>
          <a:lstStyle/>
          <a:p>
            <a:r>
              <a:rPr lang="en-US" dirty="0"/>
              <a:t>Documents</a:t>
            </a:r>
          </a:p>
        </p:txBody>
      </p:sp>
      <p:sp>
        <p:nvSpPr>
          <p:cNvPr id="4" name="Footer Placeholder 3"/>
          <p:cNvSpPr>
            <a:spLocks noGrp="1"/>
          </p:cNvSpPr>
          <p:nvPr>
            <p:ph type="ftr" sz="quarter" idx="11"/>
          </p:nvPr>
        </p:nvSpPr>
        <p:spPr/>
        <p:txBody>
          <a:bodyPr/>
          <a:lstStyle/>
          <a:p>
            <a:r>
              <a:rPr lang="en-US"/>
              <a:t>SREB High School Readiness Course; History Unit 1 Lesson 1</a:t>
            </a:r>
          </a:p>
        </p:txBody>
      </p:sp>
      <p:sp>
        <p:nvSpPr>
          <p:cNvPr id="5" name="Slide Number Placeholder 4"/>
          <p:cNvSpPr>
            <a:spLocks noGrp="1"/>
          </p:cNvSpPr>
          <p:nvPr>
            <p:ph type="sldNum" sz="quarter" idx="12"/>
          </p:nvPr>
        </p:nvSpPr>
        <p:spPr/>
        <p:txBody>
          <a:bodyPr/>
          <a:lstStyle/>
          <a:p>
            <a:fld id="{D28DFC8D-874C-40C9-90A6-F6B8E9812335}" type="slidenum">
              <a:rPr lang="en-US" smtClean="0"/>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Reading History – What kinds of documents do historians read?</a:t>
            </a:r>
          </a:p>
        </p:txBody>
      </p:sp>
      <p:sp>
        <p:nvSpPr>
          <p:cNvPr id="3" name="Content Placeholder 2"/>
          <p:cNvSpPr>
            <a:spLocks noGrp="1"/>
          </p:cNvSpPr>
          <p:nvPr>
            <p:ph idx="1"/>
          </p:nvPr>
        </p:nvSpPr>
        <p:spPr/>
        <p:txBody>
          <a:bodyPr/>
          <a:lstStyle/>
          <a:p>
            <a:pPr marL="0" indent="0">
              <a:buNone/>
            </a:pPr>
            <a:r>
              <a:rPr lang="en-US" dirty="0"/>
              <a:t>Documents are a general term for:</a:t>
            </a:r>
          </a:p>
          <a:p>
            <a:r>
              <a:rPr lang="en-US" dirty="0"/>
              <a:t>Texts, photographs, cartoons, charts, maps, graphs, letters, newspaper articles</a:t>
            </a:r>
          </a:p>
          <a:p>
            <a:r>
              <a:rPr lang="en-US" dirty="0"/>
              <a:t>Others?</a:t>
            </a:r>
          </a:p>
          <a:p>
            <a:r>
              <a:rPr lang="en-US" dirty="0"/>
              <a:t>How would we regard Internet sources?</a:t>
            </a:r>
          </a:p>
        </p:txBody>
      </p:sp>
      <p:sp>
        <p:nvSpPr>
          <p:cNvPr id="4" name="Footer Placeholder 3"/>
          <p:cNvSpPr>
            <a:spLocks noGrp="1"/>
          </p:cNvSpPr>
          <p:nvPr>
            <p:ph type="ftr" sz="quarter" idx="11"/>
          </p:nvPr>
        </p:nvSpPr>
        <p:spPr/>
        <p:txBody>
          <a:bodyPr/>
          <a:lstStyle/>
          <a:p>
            <a:r>
              <a:rPr lang="en-US"/>
              <a:t>SREB High School Readiness Course; History Unit 1 Lesson 1</a:t>
            </a:r>
          </a:p>
        </p:txBody>
      </p:sp>
      <p:sp>
        <p:nvSpPr>
          <p:cNvPr id="5" name="Slide Number Placeholder 4"/>
          <p:cNvSpPr>
            <a:spLocks noGrp="1"/>
          </p:cNvSpPr>
          <p:nvPr>
            <p:ph type="sldNum" sz="quarter" idx="12"/>
          </p:nvPr>
        </p:nvSpPr>
        <p:spPr/>
        <p:txBody>
          <a:bodyPr/>
          <a:lstStyle/>
          <a:p>
            <a:fld id="{D28DFC8D-874C-40C9-90A6-F6B8E9812335}" type="slidenum">
              <a:rPr lang="en-US" smtClean="0"/>
              <a:pPr/>
              <a:t>11</a:t>
            </a:fld>
            <a:endParaRPr lang="en-US"/>
          </a:p>
        </p:txBody>
      </p:sp>
    </p:spTree>
    <p:extLst>
      <p:ext uri="{BB962C8B-B14F-4D97-AF65-F5344CB8AC3E}">
        <p14:creationId xmlns:p14="http://schemas.microsoft.com/office/powerpoint/2010/main" val="20312565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We can classify documents – use your Academic Notebook chart</a:t>
            </a:r>
          </a:p>
        </p:txBody>
      </p:sp>
      <p:sp>
        <p:nvSpPr>
          <p:cNvPr id="3" name="Content Placeholder 2"/>
          <p:cNvSpPr>
            <a:spLocks noGrp="1"/>
          </p:cNvSpPr>
          <p:nvPr>
            <p:ph idx="1"/>
          </p:nvPr>
        </p:nvSpPr>
        <p:spPr>
          <a:xfrm>
            <a:off x="228600" y="1447800"/>
            <a:ext cx="8686800" cy="4876800"/>
          </a:xfrm>
        </p:spPr>
        <p:txBody>
          <a:bodyPr>
            <a:normAutofit fontScale="92500" lnSpcReduction="10000"/>
          </a:bodyPr>
          <a:lstStyle/>
          <a:p>
            <a:r>
              <a:rPr lang="en-US" b="1" dirty="0"/>
              <a:t>Bias – </a:t>
            </a:r>
            <a:r>
              <a:rPr lang="en-US" dirty="0"/>
              <a:t>is the document obviously trying to influence the reader(viewer)? Is the author trying to get you to feel a particular way?</a:t>
            </a:r>
          </a:p>
          <a:p>
            <a:r>
              <a:rPr lang="en-US" b="1" dirty="0"/>
              <a:t>Corroboration – </a:t>
            </a:r>
            <a:r>
              <a:rPr lang="en-US" dirty="0"/>
              <a:t>what other sources seem to reflect similar information or opinions? What information seems to verify information in other documents?</a:t>
            </a:r>
            <a:endParaRPr lang="en-US" b="1" dirty="0"/>
          </a:p>
          <a:p>
            <a:r>
              <a:rPr lang="en-US" b="1" dirty="0"/>
              <a:t>Primary source </a:t>
            </a:r>
            <a:r>
              <a:rPr lang="en-US" dirty="0"/>
              <a:t>– come from the historical time period being studied</a:t>
            </a:r>
          </a:p>
          <a:p>
            <a:r>
              <a:rPr lang="en-US" b="1" dirty="0"/>
              <a:t>Secondary sources </a:t>
            </a:r>
            <a:r>
              <a:rPr lang="en-US" dirty="0"/>
              <a:t>– are second hand accounts of historical events</a:t>
            </a:r>
          </a:p>
        </p:txBody>
      </p:sp>
      <p:sp>
        <p:nvSpPr>
          <p:cNvPr id="4" name="Footer Placeholder 3"/>
          <p:cNvSpPr>
            <a:spLocks noGrp="1"/>
          </p:cNvSpPr>
          <p:nvPr>
            <p:ph type="ftr" sz="quarter" idx="11"/>
          </p:nvPr>
        </p:nvSpPr>
        <p:spPr/>
        <p:txBody>
          <a:bodyPr/>
          <a:lstStyle/>
          <a:p>
            <a:r>
              <a:rPr lang="en-US"/>
              <a:t>SREB High School Readiness Course; History Unit 1 Lesson 1</a:t>
            </a:r>
          </a:p>
        </p:txBody>
      </p:sp>
      <p:sp>
        <p:nvSpPr>
          <p:cNvPr id="5" name="Slide Number Placeholder 4"/>
          <p:cNvSpPr>
            <a:spLocks noGrp="1"/>
          </p:cNvSpPr>
          <p:nvPr>
            <p:ph type="sldNum" sz="quarter" idx="12"/>
          </p:nvPr>
        </p:nvSpPr>
        <p:spPr/>
        <p:txBody>
          <a:bodyPr/>
          <a:lstStyle/>
          <a:p>
            <a:fld id="{D28DFC8D-874C-40C9-90A6-F6B8E9812335}" type="slidenum">
              <a:rPr lang="en-US" smtClean="0"/>
              <a:pPr/>
              <a:t>12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Using Sources Like A Historian</a:t>
            </a:r>
          </a:p>
        </p:txBody>
      </p:sp>
      <p:sp>
        <p:nvSpPr>
          <p:cNvPr id="3" name="Content Placeholder 2"/>
          <p:cNvSpPr>
            <a:spLocks noGrp="1"/>
          </p:cNvSpPr>
          <p:nvPr>
            <p:ph idx="1"/>
          </p:nvPr>
        </p:nvSpPr>
        <p:spPr/>
        <p:txBody>
          <a:bodyPr>
            <a:normAutofit fontScale="92500" lnSpcReduction="10000"/>
          </a:bodyPr>
          <a:lstStyle/>
          <a:p>
            <a:r>
              <a:rPr lang="en-US" dirty="0"/>
              <a:t>What kinds of sources would we need to find to answer a question?</a:t>
            </a:r>
          </a:p>
          <a:p>
            <a:r>
              <a:rPr lang="en-US" dirty="0"/>
              <a:t>How do I know which sources are reliable and how do I determine which ones to use for a specific task?</a:t>
            </a:r>
          </a:p>
          <a:p>
            <a:r>
              <a:rPr lang="en-US" dirty="0"/>
              <a:t>What do I need to consider about the sources of the documents that I use?</a:t>
            </a:r>
          </a:p>
          <a:p>
            <a:r>
              <a:rPr lang="en-US" dirty="0"/>
              <a:t>Is the internet a good place to find resources? And can I believe everything I find on the internet?</a:t>
            </a:r>
          </a:p>
        </p:txBody>
      </p:sp>
      <p:sp>
        <p:nvSpPr>
          <p:cNvPr id="4" name="Footer Placeholder 3"/>
          <p:cNvSpPr>
            <a:spLocks noGrp="1"/>
          </p:cNvSpPr>
          <p:nvPr>
            <p:ph type="ftr" sz="quarter" idx="11"/>
          </p:nvPr>
        </p:nvSpPr>
        <p:spPr/>
        <p:txBody>
          <a:bodyPr/>
          <a:lstStyle/>
          <a:p>
            <a:r>
              <a:rPr lang="en-US"/>
              <a:t>SREB High School Readiness Course; History Unit 1 Lesson 1</a:t>
            </a:r>
          </a:p>
        </p:txBody>
      </p:sp>
      <p:sp>
        <p:nvSpPr>
          <p:cNvPr id="5" name="Slide Number Placeholder 4"/>
          <p:cNvSpPr>
            <a:spLocks noGrp="1"/>
          </p:cNvSpPr>
          <p:nvPr>
            <p:ph type="sldNum" sz="quarter" idx="12"/>
          </p:nvPr>
        </p:nvSpPr>
        <p:spPr/>
        <p:txBody>
          <a:bodyPr/>
          <a:lstStyle/>
          <a:p>
            <a:fld id="{D28DFC8D-874C-40C9-90A6-F6B8E9812335}" type="slidenum">
              <a:rPr lang="en-US" smtClean="0"/>
              <a:pPr/>
              <a:t>13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Check for Understanding</a:t>
            </a:r>
          </a:p>
        </p:txBody>
      </p:sp>
      <p:sp>
        <p:nvSpPr>
          <p:cNvPr id="3" name="Content Placeholder 2"/>
          <p:cNvSpPr>
            <a:spLocks noGrp="1"/>
          </p:cNvSpPr>
          <p:nvPr>
            <p:ph idx="1"/>
          </p:nvPr>
        </p:nvSpPr>
        <p:spPr/>
        <p:txBody>
          <a:bodyPr>
            <a:normAutofit/>
          </a:bodyPr>
          <a:lstStyle/>
          <a:p>
            <a:pPr>
              <a:buNone/>
            </a:pPr>
            <a:r>
              <a:rPr lang="en-US" dirty="0"/>
              <a:t>Using the graphic organizer in your Academic Notebook, and a list of 9 sources, categorize the list into the graphic organizer.</a:t>
            </a:r>
          </a:p>
          <a:p>
            <a:pPr>
              <a:buNone/>
            </a:pPr>
            <a:r>
              <a:rPr lang="en-US" dirty="0"/>
              <a:t>Your graphic organizer will ask you to list one positive and one negative aspect of each source – you might have to think hard about this!</a:t>
            </a:r>
          </a:p>
          <a:p>
            <a:pPr>
              <a:buNone/>
            </a:pPr>
            <a:endParaRPr lang="en-US" dirty="0"/>
          </a:p>
          <a:p>
            <a:pPr>
              <a:buNone/>
            </a:pPr>
            <a:endParaRPr lang="en-US" dirty="0"/>
          </a:p>
        </p:txBody>
      </p:sp>
      <p:sp>
        <p:nvSpPr>
          <p:cNvPr id="4" name="Footer Placeholder 3"/>
          <p:cNvSpPr>
            <a:spLocks noGrp="1"/>
          </p:cNvSpPr>
          <p:nvPr>
            <p:ph type="ftr" sz="quarter" idx="11"/>
          </p:nvPr>
        </p:nvSpPr>
        <p:spPr/>
        <p:txBody>
          <a:bodyPr/>
          <a:lstStyle/>
          <a:p>
            <a:r>
              <a:rPr lang="en-US"/>
              <a:t>SREB High School Readiness Course; History Unit 1 Lesson 1</a:t>
            </a:r>
          </a:p>
        </p:txBody>
      </p:sp>
      <p:sp>
        <p:nvSpPr>
          <p:cNvPr id="5" name="Slide Number Placeholder 4"/>
          <p:cNvSpPr>
            <a:spLocks noGrp="1"/>
          </p:cNvSpPr>
          <p:nvPr>
            <p:ph type="sldNum" sz="quarter" idx="12"/>
          </p:nvPr>
        </p:nvSpPr>
        <p:spPr/>
        <p:txBody>
          <a:bodyPr/>
          <a:lstStyle/>
          <a:p>
            <a:fld id="{D28DFC8D-874C-40C9-90A6-F6B8E9812335}" type="slidenum">
              <a:rPr lang="en-US" smtClean="0"/>
              <a:pPr/>
              <a:t>14</a:t>
            </a:fld>
            <a:endParaRPr lang="en-US"/>
          </a:p>
        </p:txBody>
      </p:sp>
      <p:sp>
        <p:nvSpPr>
          <p:cNvPr id="6" name="TextBox 5"/>
          <p:cNvSpPr txBox="1"/>
          <p:nvPr/>
        </p:nvSpPr>
        <p:spPr>
          <a:xfrm>
            <a:off x="152400" y="228600"/>
            <a:ext cx="1447800" cy="646331"/>
          </a:xfrm>
          <a:prstGeom prst="rect">
            <a:avLst/>
          </a:prstGeom>
          <a:noFill/>
        </p:spPr>
        <p:txBody>
          <a:bodyPr wrap="square" rtlCol="0">
            <a:spAutoFit/>
          </a:bodyPr>
          <a:lstStyle/>
          <a:p>
            <a:r>
              <a:rPr lang="en-US" dirty="0"/>
              <a:t>Activity 2 Self-check</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1.4 Prewriting</a:t>
            </a:r>
            <a:endParaRPr lang="en-US" dirty="0"/>
          </a:p>
        </p:txBody>
      </p:sp>
      <p:sp>
        <p:nvSpPr>
          <p:cNvPr id="3" name="Content Placeholder 2"/>
          <p:cNvSpPr>
            <a:spLocks noGrp="1"/>
          </p:cNvSpPr>
          <p:nvPr>
            <p:ph idx="1"/>
          </p:nvPr>
        </p:nvSpPr>
        <p:spPr>
          <a:xfrm>
            <a:off x="304800" y="1371600"/>
            <a:ext cx="8534400" cy="5105400"/>
          </a:xfrm>
        </p:spPr>
        <p:txBody>
          <a:bodyPr>
            <a:normAutofit fontScale="62500" lnSpcReduction="20000"/>
          </a:bodyPr>
          <a:lstStyle/>
          <a:p>
            <a:r>
              <a:rPr lang="en-US" dirty="0"/>
              <a:t>First, let’s analyze the task:</a:t>
            </a:r>
          </a:p>
          <a:p>
            <a:r>
              <a:rPr lang="en-US" dirty="0"/>
              <a:t>Basically, what are you being asked to do?</a:t>
            </a:r>
          </a:p>
          <a:p>
            <a:pPr algn="ctr"/>
            <a:r>
              <a:rPr lang="en-US" sz="4000" i="1" dirty="0"/>
              <a:t>After reading primary and secondary sources on the political, economic, and social motivations contributing to WW II,  write an informational/explanatory essay in which you compare and contrast the political, economic, or social motivations that contributed to the extreme actions taken by the United States, Germany, and Japan during WW II. Support your discussion with evidence from the texts.</a:t>
            </a:r>
          </a:p>
          <a:p>
            <a:pPr algn="ctr"/>
            <a:r>
              <a:rPr lang="en-US" sz="3600" b="1" i="1" dirty="0"/>
              <a:t> </a:t>
            </a:r>
            <a:r>
              <a:rPr lang="en-US" sz="3600" dirty="0"/>
              <a:t>The first question that must be answered in order to complete the task is:</a:t>
            </a:r>
          </a:p>
          <a:p>
            <a:pPr algn="ctr">
              <a:buNone/>
            </a:pPr>
            <a:endParaRPr lang="en-US" sz="3600" dirty="0"/>
          </a:p>
          <a:p>
            <a:pPr algn="ctr"/>
            <a:r>
              <a:rPr lang="en-US" sz="3600" b="1" dirty="0"/>
              <a:t>What </a:t>
            </a:r>
            <a:r>
              <a:rPr lang="en-US" sz="3600" b="1" i="1" dirty="0"/>
              <a:t>were</a:t>
            </a:r>
            <a:r>
              <a:rPr lang="en-US" sz="3600" b="1" dirty="0"/>
              <a:t> the political, economic, and social motivations that contributed to the extreme actions taken by the United States, Germany, and Japan during WWII?</a:t>
            </a:r>
          </a:p>
          <a:p>
            <a:pPr algn="ctr"/>
            <a:endParaRPr lang="en-US" sz="4000" i="1" dirty="0"/>
          </a:p>
          <a:p>
            <a:endParaRPr lang="en-US" dirty="0"/>
          </a:p>
          <a:p>
            <a:pPr lvl="1">
              <a:buNone/>
            </a:pPr>
            <a:endParaRPr lang="en-US" dirty="0"/>
          </a:p>
        </p:txBody>
      </p:sp>
      <p:sp>
        <p:nvSpPr>
          <p:cNvPr id="4" name="Slide Number Placeholder 3"/>
          <p:cNvSpPr>
            <a:spLocks noGrp="1"/>
          </p:cNvSpPr>
          <p:nvPr>
            <p:ph type="sldNum" sz="quarter" idx="12"/>
          </p:nvPr>
        </p:nvSpPr>
        <p:spPr/>
        <p:txBody>
          <a:bodyPr/>
          <a:lstStyle/>
          <a:p>
            <a:fld id="{FADD3377-3E7C-4FF1-8F61-032B91FF7543}" type="slidenum">
              <a:rPr lang="en-US" smtClean="0"/>
              <a:pPr/>
              <a:t>15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Steps to Writing a Historical Explanatory Essay</a:t>
            </a:r>
          </a:p>
        </p:txBody>
      </p:sp>
      <p:sp>
        <p:nvSpPr>
          <p:cNvPr id="3" name="Content Placeholder 2"/>
          <p:cNvSpPr>
            <a:spLocks noGrp="1"/>
          </p:cNvSpPr>
          <p:nvPr>
            <p:ph idx="1"/>
          </p:nvPr>
        </p:nvSpPr>
        <p:spPr/>
        <p:txBody>
          <a:bodyPr/>
          <a:lstStyle/>
          <a:p>
            <a:r>
              <a:rPr lang="en-US" b="1" dirty="0"/>
              <a:t>What do you predict will be required to write an historical explanatory essay? </a:t>
            </a:r>
          </a:p>
          <a:p>
            <a:r>
              <a:rPr lang="en-US" b="1" dirty="0"/>
              <a:t>What concerns do you have before attempting to do attempt to answer our essential question?</a:t>
            </a:r>
          </a:p>
        </p:txBody>
      </p:sp>
      <p:sp>
        <p:nvSpPr>
          <p:cNvPr id="4" name="Footer Placeholder 3"/>
          <p:cNvSpPr>
            <a:spLocks noGrp="1"/>
          </p:cNvSpPr>
          <p:nvPr>
            <p:ph type="ftr" sz="quarter" idx="11"/>
          </p:nvPr>
        </p:nvSpPr>
        <p:spPr/>
        <p:txBody>
          <a:bodyPr/>
          <a:lstStyle/>
          <a:p>
            <a:r>
              <a:rPr lang="en-US"/>
              <a:t>SREB High School Readiness Course; History Unit 1 Lesson 1</a:t>
            </a:r>
          </a:p>
        </p:txBody>
      </p:sp>
      <p:sp>
        <p:nvSpPr>
          <p:cNvPr id="5" name="Slide Number Placeholder 4"/>
          <p:cNvSpPr>
            <a:spLocks noGrp="1"/>
          </p:cNvSpPr>
          <p:nvPr>
            <p:ph type="sldNum" sz="quarter" idx="12"/>
          </p:nvPr>
        </p:nvSpPr>
        <p:spPr/>
        <p:txBody>
          <a:bodyPr/>
          <a:lstStyle/>
          <a:p>
            <a:fld id="{D28DFC8D-874C-40C9-90A6-F6B8E9812335}" type="slidenum">
              <a:rPr lang="en-US" smtClean="0"/>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Elements of the Question</a:t>
            </a:r>
          </a:p>
        </p:txBody>
      </p:sp>
      <p:sp>
        <p:nvSpPr>
          <p:cNvPr id="3" name="Content Placeholder 2"/>
          <p:cNvSpPr>
            <a:spLocks noGrp="1"/>
          </p:cNvSpPr>
          <p:nvPr>
            <p:ph idx="1"/>
          </p:nvPr>
        </p:nvSpPr>
        <p:spPr/>
        <p:txBody>
          <a:bodyPr/>
          <a:lstStyle/>
          <a:p>
            <a:r>
              <a:rPr lang="en-US" dirty="0"/>
              <a:t>Look at the task question in your Academic notebook</a:t>
            </a:r>
          </a:p>
          <a:p>
            <a:r>
              <a:rPr lang="en-US" dirty="0"/>
              <a:t>What is the topic?</a:t>
            </a:r>
          </a:p>
          <a:p>
            <a:r>
              <a:rPr lang="en-US" dirty="0"/>
              <a:t>What are some of the key terms in the question? </a:t>
            </a:r>
          </a:p>
        </p:txBody>
      </p:sp>
      <p:sp>
        <p:nvSpPr>
          <p:cNvPr id="4" name="Footer Placeholder 3"/>
          <p:cNvSpPr>
            <a:spLocks noGrp="1"/>
          </p:cNvSpPr>
          <p:nvPr>
            <p:ph type="ftr" sz="quarter" idx="11"/>
          </p:nvPr>
        </p:nvSpPr>
        <p:spPr/>
        <p:txBody>
          <a:bodyPr/>
          <a:lstStyle/>
          <a:p>
            <a:r>
              <a:rPr lang="en-US"/>
              <a:t>SREB High School Readiness Course; History Unit 1 Lesson 1</a:t>
            </a:r>
          </a:p>
        </p:txBody>
      </p:sp>
      <p:sp>
        <p:nvSpPr>
          <p:cNvPr id="5" name="Slide Number Placeholder 4"/>
          <p:cNvSpPr>
            <a:spLocks noGrp="1"/>
          </p:cNvSpPr>
          <p:nvPr>
            <p:ph type="sldNum" sz="quarter" idx="12"/>
          </p:nvPr>
        </p:nvSpPr>
        <p:spPr/>
        <p:txBody>
          <a:bodyPr/>
          <a:lstStyle/>
          <a:p>
            <a:fld id="{D28DFC8D-874C-40C9-90A6-F6B8E9812335}" type="slidenum">
              <a:rPr lang="en-US" smtClean="0"/>
              <a:pPr/>
              <a:t>17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will you answer the question?</a:t>
            </a:r>
          </a:p>
        </p:txBody>
      </p:sp>
      <p:sp>
        <p:nvSpPr>
          <p:cNvPr id="3" name="Content Placeholder 2"/>
          <p:cNvSpPr>
            <a:spLocks noGrp="1"/>
          </p:cNvSpPr>
          <p:nvPr>
            <p:ph idx="1"/>
          </p:nvPr>
        </p:nvSpPr>
        <p:spPr/>
        <p:txBody>
          <a:bodyPr/>
          <a:lstStyle/>
          <a:p>
            <a:r>
              <a:rPr lang="en-US" dirty="0"/>
              <a:t>Look at the evidence you have linked with the key concept and word and see if you see any themes.</a:t>
            </a:r>
          </a:p>
          <a:p>
            <a:r>
              <a:rPr lang="en-US" dirty="0"/>
              <a:t>Write them down in your graphic organizer</a:t>
            </a:r>
          </a:p>
          <a:p>
            <a:r>
              <a:rPr lang="en-US" dirty="0"/>
              <a:t>Do you understand what the question is asking you to do?   </a:t>
            </a:r>
          </a:p>
          <a:p>
            <a:r>
              <a:rPr lang="en-US" dirty="0"/>
              <a:t>What questions do you have before we go on?</a:t>
            </a:r>
          </a:p>
          <a:p>
            <a:endParaRPr lang="en-US" dirty="0"/>
          </a:p>
          <a:p>
            <a:endParaRPr lang="en-US" dirty="0"/>
          </a:p>
        </p:txBody>
      </p:sp>
      <p:sp>
        <p:nvSpPr>
          <p:cNvPr id="4" name="Slide Number Placeholder 3"/>
          <p:cNvSpPr>
            <a:spLocks noGrp="1"/>
          </p:cNvSpPr>
          <p:nvPr>
            <p:ph type="sldNum" sz="quarter" idx="12"/>
          </p:nvPr>
        </p:nvSpPr>
        <p:spPr/>
        <p:txBody>
          <a:bodyPr/>
          <a:lstStyle/>
          <a:p>
            <a:fld id="{FADD3377-3E7C-4FF1-8F61-032B91FF7543}" type="slidenum">
              <a:rPr lang="en-US" smtClean="0"/>
              <a:pPr/>
              <a:t>18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Brain-storming</a:t>
            </a:r>
          </a:p>
        </p:txBody>
      </p:sp>
      <p:sp>
        <p:nvSpPr>
          <p:cNvPr id="3" name="Content Placeholder 2"/>
          <p:cNvSpPr>
            <a:spLocks noGrp="1"/>
          </p:cNvSpPr>
          <p:nvPr>
            <p:ph idx="1"/>
          </p:nvPr>
        </p:nvSpPr>
        <p:spPr/>
        <p:txBody>
          <a:bodyPr/>
          <a:lstStyle/>
          <a:p>
            <a:r>
              <a:rPr lang="en-US" dirty="0"/>
              <a:t>Write down your ideas in your student workbook</a:t>
            </a:r>
          </a:p>
          <a:p>
            <a:r>
              <a:rPr lang="en-US" dirty="0"/>
              <a:t>Now, share your ideas with a partner and add to or adjust what you wrote</a:t>
            </a:r>
          </a:p>
          <a:p>
            <a:r>
              <a:rPr lang="en-US" dirty="0"/>
              <a:t>Share with class</a:t>
            </a:r>
          </a:p>
        </p:txBody>
      </p:sp>
      <p:sp>
        <p:nvSpPr>
          <p:cNvPr id="4" name="Slide Number Placeholder 3"/>
          <p:cNvSpPr>
            <a:spLocks noGrp="1"/>
          </p:cNvSpPr>
          <p:nvPr>
            <p:ph type="sldNum" sz="quarter" idx="12"/>
          </p:nvPr>
        </p:nvSpPr>
        <p:spPr/>
        <p:txBody>
          <a:bodyPr/>
          <a:lstStyle/>
          <a:p>
            <a:fld id="{FADD3377-3E7C-4FF1-8F61-032B91FF7543}" type="slidenum">
              <a:rPr lang="en-US" smtClean="0"/>
              <a:pPr/>
              <a:t>19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Autofit/>
          </a:bodyPr>
          <a:lstStyle/>
          <a:p>
            <a:r>
              <a:rPr lang="en-US" sz="3200" dirty="0"/>
              <a:t>Activity 1.1: Exhibit 1</a:t>
            </a:r>
          </a:p>
        </p:txBody>
      </p:sp>
      <p:pic>
        <p:nvPicPr>
          <p:cNvPr id="4" name="Content Placeholder 3" descr="shadow12667.jpg"/>
          <p:cNvPicPr>
            <a:picLocks noGrp="1"/>
          </p:cNvPicPr>
          <p:nvPr>
            <p:ph idx="1"/>
          </p:nvPr>
        </p:nvPicPr>
        <p:blipFill>
          <a:blip r:embed="rId3" cstate="print"/>
          <a:srcRect/>
          <a:stretch>
            <a:fillRect/>
          </a:stretch>
        </p:blipFill>
        <p:spPr bwMode="auto">
          <a:xfrm>
            <a:off x="1905000" y="533400"/>
            <a:ext cx="5334000" cy="5715000"/>
          </a:xfrm>
          <a:prstGeom prst="rect">
            <a:avLst/>
          </a:prstGeom>
          <a:noFill/>
          <a:ln w="9525">
            <a:noFill/>
            <a:miter lim="800000"/>
            <a:headEnd/>
            <a:tailEnd/>
          </a:ln>
        </p:spPr>
      </p:pic>
      <p:sp>
        <p:nvSpPr>
          <p:cNvPr id="5" name="Slide Number Placeholder 4"/>
          <p:cNvSpPr>
            <a:spLocks noGrp="1"/>
          </p:cNvSpPr>
          <p:nvPr>
            <p:ph type="sldNum" sz="quarter" idx="12"/>
          </p:nvPr>
        </p:nvSpPr>
        <p:spPr/>
        <p:txBody>
          <a:bodyPr/>
          <a:lstStyle/>
          <a:p>
            <a:fld id="{D28DFC8D-874C-40C9-90A6-F6B8E9812335}" type="slidenum">
              <a:rPr lang="en-US" smtClean="0"/>
              <a:pPr/>
              <a:t>2</a:t>
            </a:fld>
            <a:endParaRPr lang="en-US"/>
          </a:p>
        </p:txBody>
      </p:sp>
      <p:sp>
        <p:nvSpPr>
          <p:cNvPr id="6" name="Footer Placeholder 5"/>
          <p:cNvSpPr>
            <a:spLocks noGrp="1"/>
          </p:cNvSpPr>
          <p:nvPr>
            <p:ph type="ftr" sz="quarter" idx="11"/>
          </p:nvPr>
        </p:nvSpPr>
        <p:spPr/>
        <p:txBody>
          <a:bodyPr/>
          <a:lstStyle/>
          <a:p>
            <a:r>
              <a:rPr lang="en-US"/>
              <a:t>SREB High School Readiness Course; History Unit 1 Lesson 1</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dirty="0"/>
              <a:t>Activity 1.5</a:t>
            </a:r>
            <a:br>
              <a:rPr lang="en-US" dirty="0"/>
            </a:br>
            <a:r>
              <a:rPr lang="en-US" dirty="0"/>
              <a:t>Reading Historical Texts</a:t>
            </a:r>
          </a:p>
        </p:txBody>
      </p:sp>
      <p:sp>
        <p:nvSpPr>
          <p:cNvPr id="7" name="Subtitle 6"/>
          <p:cNvSpPr>
            <a:spLocks noGrp="1"/>
          </p:cNvSpPr>
          <p:nvPr>
            <p:ph type="subTitle" idx="1"/>
          </p:nvPr>
        </p:nvSpPr>
        <p:spPr/>
        <p:txBody>
          <a:bodyPr/>
          <a:lstStyle/>
          <a:p>
            <a:endParaRPr lang="en-US" dirty="0"/>
          </a:p>
        </p:txBody>
      </p:sp>
      <p:sp>
        <p:nvSpPr>
          <p:cNvPr id="4" name="Footer Placeholder 3"/>
          <p:cNvSpPr>
            <a:spLocks noGrp="1"/>
          </p:cNvSpPr>
          <p:nvPr>
            <p:ph type="ftr" sz="quarter" idx="11"/>
          </p:nvPr>
        </p:nvSpPr>
        <p:spPr/>
        <p:txBody>
          <a:bodyPr/>
          <a:lstStyle/>
          <a:p>
            <a:r>
              <a:rPr lang="en-US"/>
              <a:t>SREB High School Readiness Course; History Unit 1 Lesson 1</a:t>
            </a:r>
          </a:p>
        </p:txBody>
      </p:sp>
      <p:sp>
        <p:nvSpPr>
          <p:cNvPr id="5" name="Slide Number Placeholder 4"/>
          <p:cNvSpPr>
            <a:spLocks noGrp="1"/>
          </p:cNvSpPr>
          <p:nvPr>
            <p:ph type="sldNum" sz="quarter" idx="12"/>
          </p:nvPr>
        </p:nvSpPr>
        <p:spPr/>
        <p:txBody>
          <a:bodyPr/>
          <a:lstStyle/>
          <a:p>
            <a:fld id="{D28DFC8D-874C-40C9-90A6-F6B8E9812335}" type="slidenum">
              <a:rPr lang="en-US" smtClean="0"/>
              <a:pPr/>
              <a:t>20</a:t>
            </a:fld>
            <a:endParaRPr lang="en-US"/>
          </a:p>
        </p:txBody>
      </p:sp>
      <p:sp>
        <p:nvSpPr>
          <p:cNvPr id="8" name="TextBox 7"/>
          <p:cNvSpPr txBox="1"/>
          <p:nvPr/>
        </p:nvSpPr>
        <p:spPr>
          <a:xfrm>
            <a:off x="381000" y="304800"/>
            <a:ext cx="2590800" cy="369332"/>
          </a:xfrm>
          <a:prstGeom prst="rect">
            <a:avLst/>
          </a:prstGeom>
          <a:noFill/>
        </p:spPr>
        <p:txBody>
          <a:bodyPr wrap="square" rtlCol="0">
            <a:spAutoFit/>
          </a:bodyPr>
          <a:lstStyle/>
          <a:p>
            <a:r>
              <a:rPr lang="en-US" dirty="0"/>
              <a:t>Lesson 1, Activity 4</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630362"/>
          </a:xfrm>
        </p:spPr>
        <p:txBody>
          <a:bodyPr>
            <a:normAutofit fontScale="90000"/>
          </a:bodyPr>
          <a:lstStyle/>
          <a:p>
            <a:r>
              <a:rPr lang="en-US" dirty="0"/>
              <a:t>What might be some potential issues with reading an interpretation of a historical event?</a:t>
            </a:r>
          </a:p>
        </p:txBody>
      </p:sp>
      <p:sp>
        <p:nvSpPr>
          <p:cNvPr id="3" name="Content Placeholder 2"/>
          <p:cNvSpPr>
            <a:spLocks noGrp="1"/>
          </p:cNvSpPr>
          <p:nvPr>
            <p:ph idx="1"/>
          </p:nvPr>
        </p:nvSpPr>
        <p:spPr>
          <a:xfrm>
            <a:off x="457200" y="2057400"/>
            <a:ext cx="8229600" cy="4068763"/>
          </a:xfrm>
        </p:spPr>
        <p:txBody>
          <a:bodyPr/>
          <a:lstStyle/>
          <a:p>
            <a:endParaRPr lang="en-US" dirty="0"/>
          </a:p>
        </p:txBody>
      </p:sp>
      <p:sp>
        <p:nvSpPr>
          <p:cNvPr id="4" name="Footer Placeholder 3"/>
          <p:cNvSpPr>
            <a:spLocks noGrp="1"/>
          </p:cNvSpPr>
          <p:nvPr>
            <p:ph type="ftr" sz="quarter" idx="11"/>
          </p:nvPr>
        </p:nvSpPr>
        <p:spPr/>
        <p:txBody>
          <a:bodyPr/>
          <a:lstStyle/>
          <a:p>
            <a:r>
              <a:rPr lang="en-US"/>
              <a:t>SREB High School Readiness Course; History Unit 1 Lesson 1</a:t>
            </a:r>
          </a:p>
        </p:txBody>
      </p:sp>
      <p:sp>
        <p:nvSpPr>
          <p:cNvPr id="5" name="Slide Number Placeholder 4"/>
          <p:cNvSpPr>
            <a:spLocks noGrp="1"/>
          </p:cNvSpPr>
          <p:nvPr>
            <p:ph type="sldNum" sz="quarter" idx="12"/>
          </p:nvPr>
        </p:nvSpPr>
        <p:spPr/>
        <p:txBody>
          <a:bodyPr/>
          <a:lstStyle/>
          <a:p>
            <a:fld id="{D28DFC8D-874C-40C9-90A6-F6B8E9812335}" type="slidenum">
              <a:rPr lang="en-US" smtClean="0"/>
              <a:pPr/>
              <a:t>21</a:t>
            </a:fld>
            <a:endParaRPr lang="en-US"/>
          </a:p>
        </p:txBody>
      </p:sp>
      <p:sp>
        <p:nvSpPr>
          <p:cNvPr id="6" name="TextBox 5"/>
          <p:cNvSpPr txBox="1"/>
          <p:nvPr/>
        </p:nvSpPr>
        <p:spPr>
          <a:xfrm>
            <a:off x="304800" y="0"/>
            <a:ext cx="1828800" cy="369332"/>
          </a:xfrm>
          <a:prstGeom prst="rect">
            <a:avLst/>
          </a:prstGeom>
          <a:noFill/>
        </p:spPr>
        <p:txBody>
          <a:bodyPr wrap="square" rtlCol="0">
            <a:spAutoFit/>
          </a:bodyPr>
          <a:lstStyle/>
          <a:p>
            <a:r>
              <a:rPr lang="en-US" dirty="0"/>
              <a:t>Activity 1.4</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The Vocabulary of Historians - Review</a:t>
            </a:r>
          </a:p>
        </p:txBody>
      </p:sp>
      <p:sp>
        <p:nvSpPr>
          <p:cNvPr id="3" name="Content Placeholder 2"/>
          <p:cNvSpPr>
            <a:spLocks noGrp="1"/>
          </p:cNvSpPr>
          <p:nvPr>
            <p:ph idx="1"/>
          </p:nvPr>
        </p:nvSpPr>
        <p:spPr/>
        <p:txBody>
          <a:bodyPr/>
          <a:lstStyle/>
          <a:p>
            <a:r>
              <a:rPr lang="en-US" dirty="0"/>
              <a:t>What is bias? </a:t>
            </a:r>
          </a:p>
          <a:p>
            <a:endParaRPr lang="en-US" dirty="0"/>
          </a:p>
          <a:p>
            <a:r>
              <a:rPr lang="en-US" dirty="0"/>
              <a:t>Corroboration?</a:t>
            </a:r>
          </a:p>
          <a:p>
            <a:endParaRPr lang="en-US" dirty="0"/>
          </a:p>
          <a:p>
            <a:r>
              <a:rPr lang="en-US" dirty="0"/>
              <a:t>A primary source?</a:t>
            </a:r>
          </a:p>
          <a:p>
            <a:endParaRPr lang="en-US" dirty="0"/>
          </a:p>
          <a:p>
            <a:r>
              <a:rPr lang="en-US" dirty="0"/>
              <a:t>A secondary source?</a:t>
            </a:r>
          </a:p>
          <a:p>
            <a:endParaRPr lang="en-US" dirty="0"/>
          </a:p>
        </p:txBody>
      </p:sp>
      <p:sp>
        <p:nvSpPr>
          <p:cNvPr id="4" name="Footer Placeholder 3"/>
          <p:cNvSpPr>
            <a:spLocks noGrp="1"/>
          </p:cNvSpPr>
          <p:nvPr>
            <p:ph type="ftr" sz="quarter" idx="11"/>
          </p:nvPr>
        </p:nvSpPr>
        <p:spPr/>
        <p:txBody>
          <a:bodyPr/>
          <a:lstStyle/>
          <a:p>
            <a:r>
              <a:rPr lang="en-US"/>
              <a:t>SREB High School Readiness Course; History Unit 1 Lesson 1</a:t>
            </a:r>
          </a:p>
        </p:txBody>
      </p:sp>
      <p:sp>
        <p:nvSpPr>
          <p:cNvPr id="5" name="Slide Number Placeholder 4"/>
          <p:cNvSpPr>
            <a:spLocks noGrp="1"/>
          </p:cNvSpPr>
          <p:nvPr>
            <p:ph type="sldNum" sz="quarter" idx="12"/>
          </p:nvPr>
        </p:nvSpPr>
        <p:spPr/>
        <p:txBody>
          <a:bodyPr/>
          <a:lstStyle/>
          <a:p>
            <a:fld id="{D28DFC8D-874C-40C9-90A6-F6B8E9812335}" type="slidenum">
              <a:rPr lang="en-US" smtClean="0"/>
              <a:pPr/>
              <a:t>22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20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Reading the Texts and Essential Question (Controlling Topic)</a:t>
            </a:r>
          </a:p>
        </p:txBody>
      </p:sp>
      <p:sp>
        <p:nvSpPr>
          <p:cNvPr id="3" name="Content Placeholder 2"/>
          <p:cNvSpPr>
            <a:spLocks noGrp="1"/>
          </p:cNvSpPr>
          <p:nvPr>
            <p:ph idx="1"/>
          </p:nvPr>
        </p:nvSpPr>
        <p:spPr/>
        <p:txBody>
          <a:bodyPr>
            <a:normAutofit fontScale="92500" lnSpcReduction="10000"/>
          </a:bodyPr>
          <a:lstStyle/>
          <a:p>
            <a:r>
              <a:rPr lang="en-US" dirty="0"/>
              <a:t>With a partner, you are now going to read four texts.</a:t>
            </a:r>
          </a:p>
          <a:p>
            <a:r>
              <a:rPr lang="en-US" dirty="0"/>
              <a:t>Remember, the question we are researching is:</a:t>
            </a:r>
          </a:p>
          <a:p>
            <a:r>
              <a:rPr lang="en-US" b="1" i="1" dirty="0"/>
              <a:t>What were the political, economic, and social motivations that contributed to the extreme actions taken by the United States, Germany, and Japan during WWII?</a:t>
            </a:r>
          </a:p>
          <a:p>
            <a:r>
              <a:rPr lang="en-US" dirty="0"/>
              <a:t>As you read the documents, what information is contained within them that would help you answer this question?</a:t>
            </a:r>
          </a:p>
          <a:p>
            <a:pPr>
              <a:buNone/>
            </a:pPr>
            <a:endParaRPr lang="en-US" dirty="0"/>
          </a:p>
          <a:p>
            <a:endParaRPr lang="en-US" dirty="0"/>
          </a:p>
        </p:txBody>
      </p:sp>
      <p:sp>
        <p:nvSpPr>
          <p:cNvPr id="4" name="Footer Placeholder 3"/>
          <p:cNvSpPr>
            <a:spLocks noGrp="1"/>
          </p:cNvSpPr>
          <p:nvPr>
            <p:ph type="ftr" sz="quarter" idx="11"/>
          </p:nvPr>
        </p:nvSpPr>
        <p:spPr/>
        <p:txBody>
          <a:bodyPr/>
          <a:lstStyle/>
          <a:p>
            <a:r>
              <a:rPr lang="en-US"/>
              <a:t>SREB High School Readiness Course; History Unit 1 Lesson 1</a:t>
            </a:r>
          </a:p>
        </p:txBody>
      </p:sp>
      <p:sp>
        <p:nvSpPr>
          <p:cNvPr id="5" name="Slide Number Placeholder 4"/>
          <p:cNvSpPr>
            <a:spLocks noGrp="1"/>
          </p:cNvSpPr>
          <p:nvPr>
            <p:ph type="sldNum" sz="quarter" idx="12"/>
          </p:nvPr>
        </p:nvSpPr>
        <p:spPr/>
        <p:txBody>
          <a:bodyPr/>
          <a:lstStyle/>
          <a:p>
            <a:fld id="{D28DFC8D-874C-40C9-90A6-F6B8E9812335}" type="slidenum">
              <a:rPr lang="en-US" smtClean="0"/>
              <a:pPr/>
              <a:t>23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As you read, complete the graphic organizer</a:t>
            </a:r>
          </a:p>
        </p:txBody>
      </p:sp>
      <p:sp>
        <p:nvSpPr>
          <p:cNvPr id="3" name="Content Placeholder 2"/>
          <p:cNvSpPr>
            <a:spLocks noGrp="1"/>
          </p:cNvSpPr>
          <p:nvPr>
            <p:ph idx="1"/>
          </p:nvPr>
        </p:nvSpPr>
        <p:spPr/>
        <p:txBody>
          <a:bodyPr/>
          <a:lstStyle/>
          <a:p>
            <a:r>
              <a:rPr lang="en-US" dirty="0"/>
              <a:t>Try to categorize information from the texts into political, social, economic aspects</a:t>
            </a:r>
          </a:p>
          <a:p>
            <a:r>
              <a:rPr lang="en-US" dirty="0"/>
              <a:t>Some evidence may fit into more than one category – okay to do this</a:t>
            </a:r>
          </a:p>
        </p:txBody>
      </p:sp>
      <p:sp>
        <p:nvSpPr>
          <p:cNvPr id="4" name="Footer Placeholder 3"/>
          <p:cNvSpPr>
            <a:spLocks noGrp="1"/>
          </p:cNvSpPr>
          <p:nvPr>
            <p:ph type="ftr" sz="quarter" idx="11"/>
          </p:nvPr>
        </p:nvSpPr>
        <p:spPr/>
        <p:txBody>
          <a:bodyPr/>
          <a:lstStyle/>
          <a:p>
            <a:r>
              <a:rPr lang="en-US"/>
              <a:t>SREB High School Readiness Course; History Unit 1 Lesson 1</a:t>
            </a:r>
          </a:p>
        </p:txBody>
      </p:sp>
      <p:sp>
        <p:nvSpPr>
          <p:cNvPr id="5" name="Slide Number Placeholder 4"/>
          <p:cNvSpPr>
            <a:spLocks noGrp="1"/>
          </p:cNvSpPr>
          <p:nvPr>
            <p:ph type="sldNum" sz="quarter" idx="12"/>
          </p:nvPr>
        </p:nvSpPr>
        <p:spPr/>
        <p:txBody>
          <a:bodyPr/>
          <a:lstStyle/>
          <a:p>
            <a:fld id="{D28DFC8D-874C-40C9-90A6-F6B8E9812335}" type="slidenum">
              <a:rPr lang="en-US" smtClean="0"/>
              <a:pPr/>
              <a:t>24</a:t>
            </a:fld>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Now that you have read the Texts, could you tell that each was a </a:t>
            </a:r>
          </a:p>
        </p:txBody>
      </p:sp>
      <p:sp>
        <p:nvSpPr>
          <p:cNvPr id="3" name="Content Placeholder 2"/>
          <p:cNvSpPr>
            <a:spLocks noGrp="1"/>
          </p:cNvSpPr>
          <p:nvPr>
            <p:ph idx="1"/>
          </p:nvPr>
        </p:nvSpPr>
        <p:spPr>
          <a:xfrm>
            <a:off x="228600" y="1524000"/>
            <a:ext cx="8915400" cy="4832350"/>
          </a:xfrm>
        </p:spPr>
        <p:txBody>
          <a:bodyPr>
            <a:normAutofit fontScale="92500" lnSpcReduction="20000"/>
          </a:bodyPr>
          <a:lstStyle/>
          <a:p>
            <a:r>
              <a:rPr lang="en-US" dirty="0"/>
              <a:t>Context Reading from ushistory.org</a:t>
            </a:r>
          </a:p>
          <a:p>
            <a:r>
              <a:rPr lang="en-US" dirty="0"/>
              <a:t>Context Reading from pbs.org “The American Experience: The Roosevelt's”</a:t>
            </a:r>
          </a:p>
          <a:p>
            <a:r>
              <a:rPr lang="en-US" dirty="0"/>
              <a:t>Context Reading from American Response to the Holocaust from ushistory.com</a:t>
            </a:r>
          </a:p>
          <a:p>
            <a:r>
              <a:rPr lang="en-US" dirty="0"/>
              <a:t>Primary source reading from the War Relocation Authority from the Truman Library</a:t>
            </a:r>
          </a:p>
          <a:p>
            <a:r>
              <a:rPr lang="en-US" dirty="0"/>
              <a:t>How would you corroborate the information from these texts? Are these </a:t>
            </a:r>
            <a:r>
              <a:rPr lang="en-US"/>
              <a:t>texts bias in any way?</a:t>
            </a:r>
            <a:endParaRPr lang="en-US" dirty="0"/>
          </a:p>
          <a:p>
            <a:r>
              <a:rPr lang="en-US" dirty="0"/>
              <a:t>Complete the accompanying section in your workbook </a:t>
            </a:r>
          </a:p>
        </p:txBody>
      </p:sp>
      <p:sp>
        <p:nvSpPr>
          <p:cNvPr id="4" name="Footer Placeholder 3"/>
          <p:cNvSpPr>
            <a:spLocks noGrp="1"/>
          </p:cNvSpPr>
          <p:nvPr>
            <p:ph type="ftr" sz="quarter" idx="11"/>
          </p:nvPr>
        </p:nvSpPr>
        <p:spPr/>
        <p:txBody>
          <a:bodyPr/>
          <a:lstStyle/>
          <a:p>
            <a:r>
              <a:rPr lang="en-US"/>
              <a:t>SREB High School Readiness Course; History Unit 1 Lesson 1</a:t>
            </a:r>
          </a:p>
        </p:txBody>
      </p:sp>
      <p:sp>
        <p:nvSpPr>
          <p:cNvPr id="5" name="Slide Number Placeholder 4"/>
          <p:cNvSpPr>
            <a:spLocks noGrp="1"/>
          </p:cNvSpPr>
          <p:nvPr>
            <p:ph type="sldNum" sz="quarter" idx="12"/>
          </p:nvPr>
        </p:nvSpPr>
        <p:spPr/>
        <p:txBody>
          <a:bodyPr/>
          <a:lstStyle/>
          <a:p>
            <a:fld id="{D28DFC8D-874C-40C9-90A6-F6B8E9812335}" type="slidenum">
              <a:rPr lang="en-US" smtClean="0"/>
              <a:pPr/>
              <a:t>25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Reviewing and Revising</a:t>
            </a:r>
          </a:p>
        </p:txBody>
      </p:sp>
      <p:sp>
        <p:nvSpPr>
          <p:cNvPr id="3" name="Content Placeholder 2"/>
          <p:cNvSpPr>
            <a:spLocks noGrp="1"/>
          </p:cNvSpPr>
          <p:nvPr>
            <p:ph idx="1"/>
          </p:nvPr>
        </p:nvSpPr>
        <p:spPr/>
        <p:txBody>
          <a:bodyPr/>
          <a:lstStyle/>
          <a:p>
            <a:r>
              <a:rPr lang="en-US" dirty="0"/>
              <a:t>What have you learned about how historians research historical events?</a:t>
            </a:r>
          </a:p>
          <a:p>
            <a:r>
              <a:rPr lang="en-US" dirty="0"/>
              <a:t>Go back to your workbook entry and revise your ideas if necessary about what historians do</a:t>
            </a:r>
          </a:p>
        </p:txBody>
      </p:sp>
      <p:sp>
        <p:nvSpPr>
          <p:cNvPr id="4" name="Footer Placeholder 3"/>
          <p:cNvSpPr>
            <a:spLocks noGrp="1"/>
          </p:cNvSpPr>
          <p:nvPr>
            <p:ph type="ftr" sz="quarter" idx="11"/>
          </p:nvPr>
        </p:nvSpPr>
        <p:spPr/>
        <p:txBody>
          <a:bodyPr/>
          <a:lstStyle/>
          <a:p>
            <a:r>
              <a:rPr lang="en-US"/>
              <a:t>SREB High School Readiness Course; History Unit 1 Lesson 1</a:t>
            </a:r>
          </a:p>
        </p:txBody>
      </p:sp>
      <p:sp>
        <p:nvSpPr>
          <p:cNvPr id="5" name="Slide Number Placeholder 4"/>
          <p:cNvSpPr>
            <a:spLocks noGrp="1"/>
          </p:cNvSpPr>
          <p:nvPr>
            <p:ph type="sldNum" sz="quarter" idx="12"/>
          </p:nvPr>
        </p:nvSpPr>
        <p:spPr/>
        <p:txBody>
          <a:bodyPr/>
          <a:lstStyle/>
          <a:p>
            <a:fld id="{D28DFC8D-874C-40C9-90A6-F6B8E9812335}" type="slidenum">
              <a:rPr lang="en-US" smtClean="0"/>
              <a:pPr/>
              <a:t>26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What questions do you have at this point?</a:t>
            </a:r>
          </a:p>
        </p:txBody>
      </p:sp>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sz="quarter" idx="12"/>
          </p:nvPr>
        </p:nvSpPr>
        <p:spPr/>
        <p:txBody>
          <a:bodyPr/>
          <a:lstStyle/>
          <a:p>
            <a:fld id="{FADD3377-3E7C-4FF1-8F61-032B91FF7543}" type="slidenum">
              <a:rPr lang="en-US" smtClean="0"/>
              <a:pPr/>
              <a:t>27</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a:t>Nuclear Shadows</a:t>
            </a:r>
          </a:p>
        </p:txBody>
      </p:sp>
      <p:sp>
        <p:nvSpPr>
          <p:cNvPr id="3" name="Content Placeholder 2"/>
          <p:cNvSpPr>
            <a:spLocks noGrp="1"/>
          </p:cNvSpPr>
          <p:nvPr>
            <p:ph idx="1"/>
          </p:nvPr>
        </p:nvSpPr>
        <p:spPr>
          <a:xfrm>
            <a:off x="457200" y="1371600"/>
            <a:ext cx="8229600" cy="4754563"/>
          </a:xfrm>
        </p:spPr>
        <p:txBody>
          <a:bodyPr>
            <a:normAutofit fontScale="85000" lnSpcReduction="10000"/>
          </a:bodyPr>
          <a:lstStyle/>
          <a:p>
            <a:r>
              <a:rPr lang="en-US" dirty="0"/>
              <a:t>The Nuclear Shadow is just like an ordinary light shadow except the light making the shadow was produced by a nearby nuclear explosion that has thousands of times more energy than ordinary light.  If you laid out in the sun on the beach wearing a holey pair of jeans, your skin would sunburn where the light came through the hole.  This the same thing except the energy was much more severe. If you stood in front of a wall and absorbed the nuclear light and protected the wall with your shadow, the wall would be etched by the energy except where your shadow was located, just like in the jeans example.</a:t>
            </a:r>
          </a:p>
          <a:p>
            <a:endParaRPr lang="en-US" dirty="0"/>
          </a:p>
        </p:txBody>
      </p:sp>
      <p:sp>
        <p:nvSpPr>
          <p:cNvPr id="4" name="Footer Placeholder 3"/>
          <p:cNvSpPr>
            <a:spLocks noGrp="1"/>
          </p:cNvSpPr>
          <p:nvPr>
            <p:ph type="ftr" sz="quarter" idx="11"/>
          </p:nvPr>
        </p:nvSpPr>
        <p:spPr/>
        <p:txBody>
          <a:bodyPr/>
          <a:lstStyle/>
          <a:p>
            <a:r>
              <a:rPr lang="en-US"/>
              <a:t>SREB High School Readiness Course; History Unit 1 Lesson 1</a:t>
            </a:r>
          </a:p>
        </p:txBody>
      </p:sp>
      <p:sp>
        <p:nvSpPr>
          <p:cNvPr id="5" name="Slide Number Placeholder 4"/>
          <p:cNvSpPr>
            <a:spLocks noGrp="1"/>
          </p:cNvSpPr>
          <p:nvPr>
            <p:ph type="sldNum" sz="quarter" idx="12"/>
          </p:nvPr>
        </p:nvSpPr>
        <p:spPr/>
        <p:txBody>
          <a:bodyPr/>
          <a:lstStyle/>
          <a:p>
            <a:fld id="{D28DFC8D-874C-40C9-90A6-F6B8E9812335}" type="slidenum">
              <a:rPr lang="en-US" smtClean="0"/>
              <a:pPr/>
              <a:t>3</a:t>
            </a:fld>
            <a:endParaRPr lang="en-US"/>
          </a:p>
        </p:txBody>
      </p:sp>
      <p:sp>
        <p:nvSpPr>
          <p:cNvPr id="6" name="TextBox 5"/>
          <p:cNvSpPr txBox="1"/>
          <p:nvPr/>
        </p:nvSpPr>
        <p:spPr>
          <a:xfrm>
            <a:off x="381000" y="304800"/>
            <a:ext cx="1600200" cy="369332"/>
          </a:xfrm>
          <a:prstGeom prst="rect">
            <a:avLst/>
          </a:prstGeom>
          <a:noFill/>
        </p:spPr>
        <p:txBody>
          <a:bodyPr wrap="square" rtlCol="0">
            <a:spAutoFit/>
          </a:bodyPr>
          <a:lstStyle/>
          <a:p>
            <a:r>
              <a:rPr lang="en-US" dirty="0"/>
              <a:t>Exhibit 2</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After examining the image and learning what a nuclear shadow is . . </a:t>
            </a:r>
          </a:p>
        </p:txBody>
      </p:sp>
      <p:sp>
        <p:nvSpPr>
          <p:cNvPr id="3" name="Content Placeholder 2"/>
          <p:cNvSpPr>
            <a:spLocks noGrp="1"/>
          </p:cNvSpPr>
          <p:nvPr>
            <p:ph idx="1"/>
          </p:nvPr>
        </p:nvSpPr>
        <p:spPr/>
        <p:txBody>
          <a:bodyPr/>
          <a:lstStyle/>
          <a:p>
            <a:r>
              <a:rPr lang="en-US" dirty="0"/>
              <a:t>What questions are left unanswered?</a:t>
            </a:r>
          </a:p>
          <a:p>
            <a:r>
              <a:rPr lang="en-US" dirty="0"/>
              <a:t>What are some things you would like to find out?</a:t>
            </a:r>
          </a:p>
          <a:p>
            <a:r>
              <a:rPr lang="en-US" dirty="0"/>
              <a:t>Record your responses in your Academic Notebooks.</a:t>
            </a:r>
          </a:p>
        </p:txBody>
      </p:sp>
      <p:sp>
        <p:nvSpPr>
          <p:cNvPr id="4" name="Footer Placeholder 3"/>
          <p:cNvSpPr>
            <a:spLocks noGrp="1"/>
          </p:cNvSpPr>
          <p:nvPr>
            <p:ph type="ftr" sz="quarter" idx="11"/>
          </p:nvPr>
        </p:nvSpPr>
        <p:spPr/>
        <p:txBody>
          <a:bodyPr/>
          <a:lstStyle/>
          <a:p>
            <a:r>
              <a:rPr lang="en-US"/>
              <a:t>SREB High School Readiness Course; History Unit 1 Lesson 1</a:t>
            </a:r>
          </a:p>
        </p:txBody>
      </p:sp>
      <p:sp>
        <p:nvSpPr>
          <p:cNvPr id="5" name="Slide Number Placeholder 4"/>
          <p:cNvSpPr>
            <a:spLocks noGrp="1"/>
          </p:cNvSpPr>
          <p:nvPr>
            <p:ph type="sldNum" sz="quarter" idx="12"/>
          </p:nvPr>
        </p:nvSpPr>
        <p:spPr/>
        <p:txBody>
          <a:bodyPr/>
          <a:lstStyle/>
          <a:p>
            <a:fld id="{D28DFC8D-874C-40C9-90A6-F6B8E9812335}" type="slidenum">
              <a:rPr lang="en-US" smtClean="0"/>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Facts about the bomb at Hiroshima</a:t>
            </a:r>
          </a:p>
        </p:txBody>
      </p:sp>
      <p:sp>
        <p:nvSpPr>
          <p:cNvPr id="3" name="Content Placeholder 2"/>
          <p:cNvSpPr>
            <a:spLocks noGrp="1"/>
          </p:cNvSpPr>
          <p:nvPr>
            <p:ph idx="1"/>
          </p:nvPr>
        </p:nvSpPr>
        <p:spPr/>
        <p:txBody>
          <a:bodyPr>
            <a:normAutofit fontScale="92500" lnSpcReduction="20000"/>
          </a:bodyPr>
          <a:lstStyle/>
          <a:p>
            <a:r>
              <a:rPr lang="en-US" dirty="0"/>
              <a:t>Date: August 6 1945</a:t>
            </a:r>
          </a:p>
          <a:p>
            <a:r>
              <a:rPr lang="en-US" dirty="0"/>
              <a:t>Dropped by an American b-29 bomber the </a:t>
            </a:r>
            <a:r>
              <a:rPr lang="en-US" i="1" dirty="0"/>
              <a:t>Enola Gay</a:t>
            </a:r>
          </a:p>
          <a:p>
            <a:r>
              <a:rPr lang="en-US" dirty="0"/>
              <a:t>90% of the city of Hiroshima was instantly destroyed</a:t>
            </a:r>
          </a:p>
          <a:p>
            <a:r>
              <a:rPr lang="en-US" dirty="0"/>
              <a:t>Approximately 70 - 80,000 died instantly, tens of thousands died in the following weeks and months from radiation exposure</a:t>
            </a:r>
          </a:p>
          <a:p>
            <a:r>
              <a:rPr lang="en-US" dirty="0"/>
              <a:t>A second bomb was dropped three days later on Nagasaki, killing approximately another 80,000</a:t>
            </a:r>
          </a:p>
        </p:txBody>
      </p:sp>
      <p:sp>
        <p:nvSpPr>
          <p:cNvPr id="4" name="Footer Placeholder 3"/>
          <p:cNvSpPr>
            <a:spLocks noGrp="1"/>
          </p:cNvSpPr>
          <p:nvPr>
            <p:ph type="ftr" sz="quarter" idx="11"/>
          </p:nvPr>
        </p:nvSpPr>
        <p:spPr/>
        <p:txBody>
          <a:bodyPr/>
          <a:lstStyle/>
          <a:p>
            <a:r>
              <a:rPr lang="en-US"/>
              <a:t>SREB High School Readiness Course; History Unit 1 Lesson 1</a:t>
            </a:r>
          </a:p>
        </p:txBody>
      </p:sp>
      <p:sp>
        <p:nvSpPr>
          <p:cNvPr id="5" name="Slide Number Placeholder 4"/>
          <p:cNvSpPr>
            <a:spLocks noGrp="1"/>
          </p:cNvSpPr>
          <p:nvPr>
            <p:ph type="sldNum" sz="quarter" idx="12"/>
          </p:nvPr>
        </p:nvSpPr>
        <p:spPr/>
        <p:txBody>
          <a:bodyPr/>
          <a:lstStyle/>
          <a:p>
            <a:fld id="{D28DFC8D-874C-40C9-90A6-F6B8E9812335}" type="slidenum">
              <a:rPr lang="en-US" smtClean="0"/>
              <a:pPr/>
              <a:t>5</a:t>
            </a:fld>
            <a:endParaRPr lang="en-US"/>
          </a:p>
        </p:txBody>
      </p:sp>
      <p:sp>
        <p:nvSpPr>
          <p:cNvPr id="6" name="TextBox 5"/>
          <p:cNvSpPr txBox="1"/>
          <p:nvPr/>
        </p:nvSpPr>
        <p:spPr>
          <a:xfrm>
            <a:off x="228600" y="228600"/>
            <a:ext cx="1524000" cy="381000"/>
          </a:xfrm>
          <a:prstGeom prst="rect">
            <a:avLst/>
          </a:prstGeom>
          <a:noFill/>
        </p:spPr>
        <p:txBody>
          <a:bodyPr wrap="square" rtlCol="0">
            <a:spAutoFit/>
          </a:bodyPr>
          <a:lstStyle/>
          <a:p>
            <a:r>
              <a:rPr lang="en-US" dirty="0"/>
              <a:t>Exhibit 3</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Introduction of the Essential Question and final Unit task</a:t>
            </a:r>
          </a:p>
        </p:txBody>
      </p:sp>
      <p:sp>
        <p:nvSpPr>
          <p:cNvPr id="3" name="Content Placeholder 2"/>
          <p:cNvSpPr>
            <a:spLocks noGrp="1"/>
          </p:cNvSpPr>
          <p:nvPr>
            <p:ph idx="1"/>
          </p:nvPr>
        </p:nvSpPr>
        <p:spPr>
          <a:xfrm>
            <a:off x="304800" y="1600200"/>
            <a:ext cx="8610600" cy="4648200"/>
          </a:xfrm>
        </p:spPr>
        <p:txBody>
          <a:bodyPr>
            <a:normAutofit fontScale="25000" lnSpcReduction="20000"/>
          </a:bodyPr>
          <a:lstStyle/>
          <a:p>
            <a:r>
              <a:rPr lang="en-US" sz="8000" b="1" i="1" dirty="0"/>
              <a:t>Essential Question:</a:t>
            </a:r>
          </a:p>
          <a:p>
            <a:r>
              <a:rPr lang="en-US" sz="8000" b="1" i="1" dirty="0"/>
              <a:t>What were the political, economic, and social motivations that contributed to the extreme actions taken by the United States, Germany, and Japan during WWII?</a:t>
            </a:r>
          </a:p>
          <a:p>
            <a:r>
              <a:rPr lang="en-US" sz="8000" dirty="0"/>
              <a:t>This will be the question we will be answering at the end of this first history unit</a:t>
            </a:r>
          </a:p>
          <a:p>
            <a:r>
              <a:rPr lang="en-US" sz="8000" dirty="0"/>
              <a:t>How will we find answers to this question?</a:t>
            </a:r>
          </a:p>
          <a:p>
            <a:r>
              <a:rPr lang="en-US" sz="8000" dirty="0"/>
              <a:t>By the end of the unit we will take the information gathered by answering the essential question and use it to complete the final Unit task which will be:</a:t>
            </a:r>
            <a:r>
              <a:rPr lang="en-US" sz="8000" b="1" i="1" dirty="0"/>
              <a:t> </a:t>
            </a:r>
          </a:p>
          <a:p>
            <a:r>
              <a:rPr lang="en-US" sz="8000" b="1" i="1" dirty="0"/>
              <a:t>Final Task:</a:t>
            </a:r>
          </a:p>
          <a:p>
            <a:r>
              <a:rPr lang="en-US" sz="8000" i="1" dirty="0"/>
              <a:t>After reading primary and secondary sources on the political, economic, and social motivations contributing to WW II,  write an informational/explanatory essay in which you compare and contrast the political, economic, and social motivations that contributed to the extreme actions taken by the United States, Germany, and Japan during WW II. Support your discussion with evidence from the texts.</a:t>
            </a:r>
          </a:p>
          <a:p>
            <a:endParaRPr lang="en-US" b="1" i="1" dirty="0"/>
          </a:p>
          <a:p>
            <a:endParaRPr lang="en-US" dirty="0"/>
          </a:p>
        </p:txBody>
      </p:sp>
      <p:sp>
        <p:nvSpPr>
          <p:cNvPr id="4" name="Footer Placeholder 3"/>
          <p:cNvSpPr>
            <a:spLocks noGrp="1"/>
          </p:cNvSpPr>
          <p:nvPr>
            <p:ph type="ftr" sz="quarter" idx="11"/>
          </p:nvPr>
        </p:nvSpPr>
        <p:spPr/>
        <p:txBody>
          <a:bodyPr/>
          <a:lstStyle/>
          <a:p>
            <a:r>
              <a:rPr lang="en-US"/>
              <a:t>SREB High School Readiness Course; History Unit 1 Lesson 1</a:t>
            </a:r>
          </a:p>
        </p:txBody>
      </p:sp>
      <p:sp>
        <p:nvSpPr>
          <p:cNvPr id="5" name="Slide Number Placeholder 4"/>
          <p:cNvSpPr>
            <a:spLocks noGrp="1"/>
          </p:cNvSpPr>
          <p:nvPr>
            <p:ph type="sldNum" sz="quarter" idx="12"/>
          </p:nvPr>
        </p:nvSpPr>
        <p:spPr/>
        <p:txBody>
          <a:bodyPr/>
          <a:lstStyle/>
          <a:p>
            <a:fld id="{D28DFC8D-874C-40C9-90A6-F6B8E9812335}" type="slidenum">
              <a:rPr lang="en-US" smtClean="0"/>
              <a:pPr/>
              <a:t>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763962"/>
          </a:xfrm>
        </p:spPr>
        <p:txBody>
          <a:bodyPr>
            <a:normAutofit fontScale="90000"/>
          </a:bodyPr>
          <a:lstStyle/>
          <a:p>
            <a:r>
              <a:rPr lang="en-US" dirty="0"/>
              <a:t>In your Academic Notebook, write two additional questions you would need to ask before you could begin to answer the essential question.</a:t>
            </a:r>
            <a:br>
              <a:rPr lang="en-US" dirty="0"/>
            </a:br>
            <a:endParaRPr lang="en-US" dirty="0"/>
          </a:p>
        </p:txBody>
      </p:sp>
      <p:sp>
        <p:nvSpPr>
          <p:cNvPr id="3" name="Content Placeholder 2"/>
          <p:cNvSpPr>
            <a:spLocks noGrp="1"/>
          </p:cNvSpPr>
          <p:nvPr>
            <p:ph idx="1"/>
          </p:nvPr>
        </p:nvSpPr>
        <p:spPr>
          <a:xfrm>
            <a:off x="457200" y="4267200"/>
            <a:ext cx="8229600" cy="1858963"/>
          </a:xfrm>
        </p:spPr>
        <p:txBody>
          <a:bodyPr/>
          <a:lstStyle/>
          <a:p>
            <a:endParaRPr lang="en-US" dirty="0"/>
          </a:p>
        </p:txBody>
      </p:sp>
      <p:sp>
        <p:nvSpPr>
          <p:cNvPr id="4" name="Footer Placeholder 3"/>
          <p:cNvSpPr>
            <a:spLocks noGrp="1"/>
          </p:cNvSpPr>
          <p:nvPr>
            <p:ph type="ftr" sz="quarter" idx="11"/>
          </p:nvPr>
        </p:nvSpPr>
        <p:spPr/>
        <p:txBody>
          <a:bodyPr/>
          <a:lstStyle/>
          <a:p>
            <a:r>
              <a:rPr lang="en-US"/>
              <a:t>SREB High School Readiness Course; History Unit 1 Lesson 1</a:t>
            </a:r>
          </a:p>
        </p:txBody>
      </p:sp>
      <p:sp>
        <p:nvSpPr>
          <p:cNvPr id="5" name="Slide Number Placeholder 4"/>
          <p:cNvSpPr>
            <a:spLocks noGrp="1"/>
          </p:cNvSpPr>
          <p:nvPr>
            <p:ph type="sldNum" sz="quarter" idx="12"/>
          </p:nvPr>
        </p:nvSpPr>
        <p:spPr/>
        <p:txBody>
          <a:bodyPr/>
          <a:lstStyle/>
          <a:p>
            <a:fld id="{D28DFC8D-874C-40C9-90A6-F6B8E9812335}" type="slidenum">
              <a:rPr lang="en-US" smtClean="0"/>
              <a:pPr/>
              <a:t>7</a:t>
            </a:fld>
            <a:endParaRPr lang="en-US"/>
          </a:p>
        </p:txBody>
      </p:sp>
      <p:sp>
        <p:nvSpPr>
          <p:cNvPr id="6" name="TextBox 5"/>
          <p:cNvSpPr txBox="1"/>
          <p:nvPr/>
        </p:nvSpPr>
        <p:spPr>
          <a:xfrm>
            <a:off x="762000" y="0"/>
            <a:ext cx="1828800" cy="381000"/>
          </a:xfrm>
          <a:prstGeom prst="rect">
            <a:avLst/>
          </a:prstGeom>
          <a:noFill/>
        </p:spPr>
        <p:txBody>
          <a:bodyPr wrap="square" rtlCol="0">
            <a:spAutoFit/>
          </a:bodyPr>
          <a:lstStyle/>
          <a:p>
            <a:r>
              <a:rPr lang="en-US" dirty="0"/>
              <a:t>Activity 1</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Lesson 1</a:t>
            </a:r>
            <a:br>
              <a:rPr lang="en-US" dirty="0"/>
            </a:br>
            <a:r>
              <a:rPr lang="en-US" dirty="0"/>
              <a:t> Activity 1.2</a:t>
            </a:r>
            <a:br>
              <a:rPr lang="en-US" dirty="0"/>
            </a:br>
            <a:r>
              <a:rPr lang="en-US" dirty="0"/>
              <a:t> What do Historians Do?</a:t>
            </a:r>
            <a:br>
              <a:rPr lang="en-US" dirty="0"/>
            </a:br>
            <a:endParaRPr lang="en-US" dirty="0"/>
          </a:p>
        </p:txBody>
      </p:sp>
      <p:sp>
        <p:nvSpPr>
          <p:cNvPr id="6" name="Subtitle 5"/>
          <p:cNvSpPr>
            <a:spLocks noGrp="1"/>
          </p:cNvSpPr>
          <p:nvPr>
            <p:ph type="subTitle" idx="1"/>
          </p:nvPr>
        </p:nvSpPr>
        <p:spPr/>
        <p:txBody>
          <a:bodyPr/>
          <a:lstStyle/>
          <a:p>
            <a:endParaRPr lang="en-US" dirty="0"/>
          </a:p>
        </p:txBody>
      </p:sp>
      <p:sp>
        <p:nvSpPr>
          <p:cNvPr id="4" name="Footer Placeholder 3"/>
          <p:cNvSpPr>
            <a:spLocks noGrp="1"/>
          </p:cNvSpPr>
          <p:nvPr>
            <p:ph type="ftr" sz="quarter" idx="11"/>
          </p:nvPr>
        </p:nvSpPr>
        <p:spPr/>
        <p:txBody>
          <a:bodyPr/>
          <a:lstStyle/>
          <a:p>
            <a:r>
              <a:rPr lang="en-US"/>
              <a:t>SREB High School Readiness Course; History Unit 1 Lesson 1</a:t>
            </a:r>
          </a:p>
        </p:txBody>
      </p:sp>
      <p:sp>
        <p:nvSpPr>
          <p:cNvPr id="5" name="Slide Number Placeholder 4"/>
          <p:cNvSpPr>
            <a:spLocks noGrp="1"/>
          </p:cNvSpPr>
          <p:nvPr>
            <p:ph type="sldNum" sz="quarter" idx="12"/>
          </p:nvPr>
        </p:nvSpPr>
        <p:spPr/>
        <p:txBody>
          <a:bodyPr/>
          <a:lstStyle/>
          <a:p>
            <a:fld id="{D28DFC8D-874C-40C9-90A6-F6B8E9812335}" type="slidenum">
              <a:rPr lang="en-US" smtClean="0"/>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a:t>
            </a:r>
            <a:r>
              <a:rPr lang="en-US" i="1" dirty="0"/>
              <a:t>do</a:t>
            </a:r>
            <a:r>
              <a:rPr lang="en-US" dirty="0"/>
              <a:t> Historians do?</a:t>
            </a:r>
          </a:p>
        </p:txBody>
      </p:sp>
      <p:sp>
        <p:nvSpPr>
          <p:cNvPr id="3" name="Content Placeholder 2"/>
          <p:cNvSpPr>
            <a:spLocks noGrp="1"/>
          </p:cNvSpPr>
          <p:nvPr>
            <p:ph idx="1"/>
          </p:nvPr>
        </p:nvSpPr>
        <p:spPr/>
        <p:txBody>
          <a:bodyPr/>
          <a:lstStyle/>
          <a:p>
            <a:r>
              <a:rPr lang="en-US" dirty="0"/>
              <a:t>Write down what you think historians do in your Academic notebook.</a:t>
            </a:r>
          </a:p>
          <a:p>
            <a:r>
              <a:rPr lang="en-US" dirty="0"/>
              <a:t>We will refer back to this later.</a:t>
            </a:r>
          </a:p>
        </p:txBody>
      </p:sp>
      <p:sp>
        <p:nvSpPr>
          <p:cNvPr id="4" name="Footer Placeholder 3"/>
          <p:cNvSpPr>
            <a:spLocks noGrp="1"/>
          </p:cNvSpPr>
          <p:nvPr>
            <p:ph type="ftr" sz="quarter" idx="11"/>
          </p:nvPr>
        </p:nvSpPr>
        <p:spPr/>
        <p:txBody>
          <a:bodyPr/>
          <a:lstStyle/>
          <a:p>
            <a:r>
              <a:rPr lang="en-US"/>
              <a:t>SREB High School Readiness Course; History Unit 1 Lesson 1</a:t>
            </a:r>
          </a:p>
        </p:txBody>
      </p:sp>
      <p:sp>
        <p:nvSpPr>
          <p:cNvPr id="5" name="Slide Number Placeholder 4"/>
          <p:cNvSpPr>
            <a:spLocks noGrp="1"/>
          </p:cNvSpPr>
          <p:nvPr>
            <p:ph type="sldNum" sz="quarter" idx="12"/>
          </p:nvPr>
        </p:nvSpPr>
        <p:spPr/>
        <p:txBody>
          <a:bodyPr/>
          <a:lstStyle/>
          <a:p>
            <a:fld id="{D28DFC8D-874C-40C9-90A6-F6B8E9812335}" type="slidenum">
              <a:rPr lang="en-US" smtClean="0"/>
              <a:pPr/>
              <a:t>9</a:t>
            </a:fld>
            <a:endParaRPr lang="en-US"/>
          </a:p>
        </p:txBody>
      </p:sp>
      <p:sp>
        <p:nvSpPr>
          <p:cNvPr id="6" name="TextBox 5"/>
          <p:cNvSpPr txBox="1"/>
          <p:nvPr/>
        </p:nvSpPr>
        <p:spPr>
          <a:xfrm>
            <a:off x="304800" y="228600"/>
            <a:ext cx="2057400" cy="369332"/>
          </a:xfrm>
          <a:prstGeom prst="rect">
            <a:avLst/>
          </a:prstGeom>
          <a:noFill/>
        </p:spPr>
        <p:txBody>
          <a:bodyPr wrap="square" rtlCol="0">
            <a:spAutoFit/>
          </a:bodyPr>
          <a:lstStyle/>
          <a:p>
            <a:r>
              <a:rPr lang="en-US" dirty="0"/>
              <a:t>Activity 1.2</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2281</TotalTime>
  <Words>2249</Words>
  <Application>Microsoft Office PowerPoint</Application>
  <PresentationFormat>On-screen Show (4:3)</PresentationFormat>
  <Paragraphs>215</Paragraphs>
  <Slides>27</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27</vt:i4>
      </vt:variant>
    </vt:vector>
  </HeadingPairs>
  <TitlesOfParts>
    <vt:vector size="30" baseType="lpstr">
      <vt:lpstr>Arial</vt:lpstr>
      <vt:lpstr>Calibri</vt:lpstr>
      <vt:lpstr>Office Theme</vt:lpstr>
      <vt:lpstr>Unit 1 Lesson 1</vt:lpstr>
      <vt:lpstr>Activity 1.1: Exhibit 1</vt:lpstr>
      <vt:lpstr>Nuclear Shadows</vt:lpstr>
      <vt:lpstr>After examining the image and learning what a nuclear shadow is . . </vt:lpstr>
      <vt:lpstr>Facts about the bomb at Hiroshima</vt:lpstr>
      <vt:lpstr>Introduction of the Essential Question and final Unit task</vt:lpstr>
      <vt:lpstr>In your Academic Notebook, write two additional questions you would need to ask before you could begin to answer the essential question. </vt:lpstr>
      <vt:lpstr>Lesson 1  Activity 1.2  What do Historians Do? </vt:lpstr>
      <vt:lpstr>What do Historians do?</vt:lpstr>
      <vt:lpstr>Activity 1.3 Reading Like a Historian</vt:lpstr>
      <vt:lpstr>Reading History – What kinds of documents do historians read?</vt:lpstr>
      <vt:lpstr>We can classify documents – use your Academic Notebook chart</vt:lpstr>
      <vt:lpstr>Using Sources Like A Historian</vt:lpstr>
      <vt:lpstr>Check for Understanding</vt:lpstr>
      <vt:lpstr>1.4 Prewriting</vt:lpstr>
      <vt:lpstr>Steps to Writing a Historical Explanatory Essay</vt:lpstr>
      <vt:lpstr>Elements of the Question</vt:lpstr>
      <vt:lpstr>How will you answer the question?</vt:lpstr>
      <vt:lpstr>Brain-storming</vt:lpstr>
      <vt:lpstr>Activity 1.5 Reading Historical Texts</vt:lpstr>
      <vt:lpstr>What might be some potential issues with reading an interpretation of a historical event?</vt:lpstr>
      <vt:lpstr>The Vocabulary of Historians - Review</vt:lpstr>
      <vt:lpstr>Reading the Texts and Essential Question (Controlling Topic)</vt:lpstr>
      <vt:lpstr>As you read, complete the graphic organizer</vt:lpstr>
      <vt:lpstr>Now that you have read the Texts, could you tell that each was a </vt:lpstr>
      <vt:lpstr>Reviewing and Revising</vt:lpstr>
      <vt:lpstr>What questions do you have at this point?</vt:lpstr>
    </vt:vector>
  </TitlesOfParts>
  <Company>Forsyth County School System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1 Lesson 1</dc:title>
  <dc:creator>jbarger</dc:creator>
  <cp:lastModifiedBy>George Johnson</cp:lastModifiedBy>
  <cp:revision>210</cp:revision>
  <dcterms:created xsi:type="dcterms:W3CDTF">2015-03-12T14:05:58Z</dcterms:created>
  <dcterms:modified xsi:type="dcterms:W3CDTF">2016-05-31T17:12:46Z</dcterms:modified>
</cp:coreProperties>
</file>