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5" r:id="rId3"/>
    <p:sldId id="266" r:id="rId4"/>
    <p:sldId id="261" r:id="rId5"/>
    <p:sldId id="260" r:id="rId6"/>
    <p:sldId id="262" r:id="rId7"/>
    <p:sldId id="264" r:id="rId8"/>
    <p:sldId id="25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5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764FC4-DE45-4531-8A03-57D71979EACC}" type="datetimeFigureOut">
              <a:rPr lang="en-US" smtClean="0"/>
              <a:pPr/>
              <a:t>7/7/2016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161803-CAF4-48F5-ABA2-3CCF32ADE171}" type="slidenum">
              <a:rPr lang="en-US" smtClean="0"/>
              <a:pPr/>
              <a:t>‹#›</a:t>
            </a:fld>
            <a:endParaRPr lang="en-US"/>
          </a:p>
        </p:txBody>
      </p:sp>
    </p:spTree>
    <p:extLst>
      <p:ext uri="{BB962C8B-B14F-4D97-AF65-F5344CB8AC3E}">
        <p14:creationId xmlns:p14="http://schemas.microsoft.com/office/powerpoint/2010/main" val="3629009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Ask students the question</a:t>
            </a:r>
            <a:r>
              <a:rPr lang="en-US" baseline="0" dirty="0"/>
              <a:t> and try to create a discussion. Answers should include that everyone in America came here from somewhere else. Some students may point out that American Indians were here when the Europeans arrived. Explain that current theories indicate that even the Indians arrived in the </a:t>
            </a:r>
            <a:r>
              <a:rPr lang="en-US" baseline="0"/>
              <a:t>Americas between 20,000 and 0</a:t>
            </a:r>
            <a:endParaRPr lang="en-US"/>
          </a:p>
        </p:txBody>
      </p:sp>
      <p:sp>
        <p:nvSpPr>
          <p:cNvPr id="4" name="Slide Number Placeholder 3"/>
          <p:cNvSpPr>
            <a:spLocks noGrp="1"/>
          </p:cNvSpPr>
          <p:nvPr>
            <p:ph type="sldNum" sz="quarter" idx="10"/>
          </p:nvPr>
        </p:nvSpPr>
        <p:spPr/>
        <p:txBody>
          <a:bodyPr/>
          <a:lstStyle/>
          <a:p>
            <a:fld id="{3F161803-CAF4-48F5-ABA2-3CCF32ADE171}" type="slidenum">
              <a:rPr lang="en-US" smtClean="0"/>
              <a:pPr/>
              <a:t>3</a:t>
            </a:fld>
            <a:endParaRPr lang="en-US"/>
          </a:p>
        </p:txBody>
      </p:sp>
    </p:spTree>
    <p:extLst>
      <p:ext uri="{BB962C8B-B14F-4D97-AF65-F5344CB8AC3E}">
        <p14:creationId xmlns:p14="http://schemas.microsoft.com/office/powerpoint/2010/main" val="1301410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7572215-35F4-4494-BCA2-820E816711C5}" type="datetimeFigureOut">
              <a:rPr lang="en-US" smtClean="0"/>
              <a:pPr/>
              <a:t>7/7/2016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0643B-AC6C-405E-A814-15A889EB896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572215-35F4-4494-BCA2-820E816711C5}" type="datetimeFigureOut">
              <a:rPr lang="en-US" smtClean="0"/>
              <a:pPr/>
              <a:t>7/7/2016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0643B-AC6C-405E-A814-15A889EB896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572215-35F4-4494-BCA2-820E816711C5}" type="datetimeFigureOut">
              <a:rPr lang="en-US" smtClean="0"/>
              <a:pPr/>
              <a:t>7/7/2016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0643B-AC6C-405E-A814-15A889EB896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572215-35F4-4494-BCA2-820E816711C5}" type="datetimeFigureOut">
              <a:rPr lang="en-US" smtClean="0"/>
              <a:pPr/>
              <a:t>7/7/2016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0643B-AC6C-405E-A814-15A889EB896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572215-35F4-4494-BCA2-820E816711C5}" type="datetimeFigureOut">
              <a:rPr lang="en-US" smtClean="0"/>
              <a:pPr/>
              <a:t>7/7/2016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0643B-AC6C-405E-A814-15A889EB896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7572215-35F4-4494-BCA2-820E816711C5}" type="datetimeFigureOut">
              <a:rPr lang="en-US" smtClean="0"/>
              <a:pPr/>
              <a:t>7/7/2016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30643B-AC6C-405E-A814-15A889EB896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7572215-35F4-4494-BCA2-820E816711C5}" type="datetimeFigureOut">
              <a:rPr lang="en-US" smtClean="0"/>
              <a:pPr/>
              <a:t>7/7/2016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30643B-AC6C-405E-A814-15A889EB896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7572215-35F4-4494-BCA2-820E816711C5}" type="datetimeFigureOut">
              <a:rPr lang="en-US" smtClean="0"/>
              <a:pPr/>
              <a:t>7/7/2016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30643B-AC6C-405E-A814-15A889EB896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572215-35F4-4494-BCA2-820E816711C5}" type="datetimeFigureOut">
              <a:rPr lang="en-US" smtClean="0"/>
              <a:pPr/>
              <a:t>7/7/2016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30643B-AC6C-405E-A814-15A889EB896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572215-35F4-4494-BCA2-820E816711C5}" type="datetimeFigureOut">
              <a:rPr lang="en-US" smtClean="0"/>
              <a:pPr/>
              <a:t>7/7/2016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30643B-AC6C-405E-A814-15A889EB896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572215-35F4-4494-BCA2-820E816711C5}" type="datetimeFigureOut">
              <a:rPr lang="en-US" smtClean="0"/>
              <a:pPr/>
              <a:t>7/7/2016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30643B-AC6C-405E-A814-15A889EB896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572215-35F4-4494-BCA2-820E816711C5}" type="datetimeFigureOut">
              <a:rPr lang="en-US" smtClean="0"/>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30643B-AC6C-405E-A814-15A889EB896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spartacus.com/" TargetMode="External"/><Relationship Id="rId2" Type="http://schemas.openxmlformats.org/officeDocument/2006/relationships/hyperlink" Target="http://spartacus-educational.com/USAnewyork.htm" TargetMode="External"/><Relationship Id="rId1" Type="http://schemas.openxmlformats.org/officeDocument/2006/relationships/slideLayout" Target="../slideLayouts/slideLayout2.xml"/><Relationship Id="rId6" Type="http://schemas.openxmlformats.org/officeDocument/2006/relationships/hyperlink" Target="https://www.hstry.co/timelines/a-history-of-immigration-in-the-usa" TargetMode="External"/><Relationship Id="rId5" Type="http://schemas.openxmlformats.org/officeDocument/2006/relationships/hyperlink" Target="https://nyhistorywalks.wordpress.com/" TargetMode="External"/><Relationship Id="rId4" Type="http://schemas.openxmlformats.org/officeDocument/2006/relationships/hyperlink" Target="http://www.loc.gov/pictures/related/?fi=name&amp;q=Detroit%20Photographic%20C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latin typeface="Comic Sans MS" pitchFamily="66" charset="0"/>
              </a:rPr>
              <a:t>Introduction to </a:t>
            </a:r>
            <a:br>
              <a:rPr lang="en-US" dirty="0">
                <a:latin typeface="Comic Sans MS" pitchFamily="66" charset="0"/>
              </a:rPr>
            </a:br>
            <a:r>
              <a:rPr lang="en-US" dirty="0">
                <a:latin typeface="Comic Sans MS" pitchFamily="66" charset="0"/>
              </a:rPr>
              <a:t>History of Immigration In the United States</a:t>
            </a:r>
            <a:br>
              <a:rPr lang="en-US" dirty="0">
                <a:latin typeface="Comic Sans MS" pitchFamily="66" charset="0"/>
              </a:rPr>
            </a:br>
            <a:endParaRPr lang="en-US" dirty="0">
              <a:latin typeface="Comic Sans MS" pitchFamily="66" charset="0"/>
            </a:endParaRPr>
          </a:p>
        </p:txBody>
      </p:sp>
      <p:sp>
        <p:nvSpPr>
          <p:cNvPr id="3" name="Subtitle 2"/>
          <p:cNvSpPr>
            <a:spLocks noGrp="1"/>
          </p:cNvSpPr>
          <p:nvPr>
            <p:ph type="subTitle" idx="1"/>
          </p:nvPr>
        </p:nvSpPr>
        <p:spPr/>
        <p:txBody>
          <a:bodyPr/>
          <a:lstStyle/>
          <a:p>
            <a:r>
              <a:rPr lang="en-US" dirty="0">
                <a:latin typeface="Comic Sans MS" pitchFamily="66" charset="0"/>
              </a:rPr>
              <a:t>Gateway Lesson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omic Sans MS" pitchFamily="66" charset="0"/>
              </a:rPr>
              <a:t>Immigrant or emigrant?</a:t>
            </a:r>
          </a:p>
        </p:txBody>
      </p:sp>
      <p:sp>
        <p:nvSpPr>
          <p:cNvPr id="3" name="Content Placeholder 2"/>
          <p:cNvSpPr>
            <a:spLocks noGrp="1"/>
          </p:cNvSpPr>
          <p:nvPr>
            <p:ph idx="1"/>
          </p:nvPr>
        </p:nvSpPr>
        <p:spPr>
          <a:xfrm>
            <a:off x="0" y="1600200"/>
            <a:ext cx="2438400" cy="2666999"/>
          </a:xfrm>
        </p:spPr>
        <p:txBody>
          <a:bodyPr>
            <a:normAutofit/>
          </a:bodyPr>
          <a:lstStyle/>
          <a:p>
            <a:r>
              <a:rPr lang="en-US" dirty="0">
                <a:latin typeface="Comic Sans MS" pitchFamily="66" charset="0"/>
              </a:rPr>
              <a:t>An immigrant comes </a:t>
            </a:r>
            <a:r>
              <a:rPr lang="en-US" i="1" dirty="0">
                <a:latin typeface="Comic Sans MS" pitchFamily="66" charset="0"/>
              </a:rPr>
              <a:t>in</a:t>
            </a:r>
            <a:r>
              <a:rPr lang="en-US" dirty="0">
                <a:latin typeface="Comic Sans MS" pitchFamily="66" charset="0"/>
              </a:rPr>
              <a:t> to a country</a:t>
            </a:r>
          </a:p>
        </p:txBody>
      </p:sp>
      <p:pic>
        <p:nvPicPr>
          <p:cNvPr id="2050" name="Picture 2" descr="C:\Program Files\Microsoft Office\MEDIA\CAGCAT10\j0335112.wmf"/>
          <p:cNvPicPr>
            <a:picLocks noChangeAspect="1" noChangeArrowheads="1"/>
          </p:cNvPicPr>
          <p:nvPr/>
        </p:nvPicPr>
        <p:blipFill>
          <a:blip r:embed="rId2" cstate="print"/>
          <a:srcRect/>
          <a:stretch>
            <a:fillRect/>
          </a:stretch>
        </p:blipFill>
        <p:spPr bwMode="auto">
          <a:xfrm>
            <a:off x="2133600" y="1600200"/>
            <a:ext cx="4638599" cy="4638599"/>
          </a:xfrm>
          <a:prstGeom prst="rect">
            <a:avLst/>
          </a:prstGeom>
          <a:noFill/>
        </p:spPr>
      </p:pic>
      <p:sp>
        <p:nvSpPr>
          <p:cNvPr id="5" name="TextBox 4"/>
          <p:cNvSpPr txBox="1"/>
          <p:nvPr/>
        </p:nvSpPr>
        <p:spPr>
          <a:xfrm>
            <a:off x="6705600" y="3276600"/>
            <a:ext cx="2438400" cy="2554545"/>
          </a:xfrm>
          <a:prstGeom prst="rect">
            <a:avLst/>
          </a:prstGeom>
          <a:noFill/>
        </p:spPr>
        <p:txBody>
          <a:bodyPr wrap="square" rtlCol="0">
            <a:spAutoFit/>
          </a:bodyPr>
          <a:lstStyle/>
          <a:p>
            <a:r>
              <a:rPr lang="en-US" sz="3200" dirty="0">
                <a:latin typeface="Comic Sans MS" pitchFamily="66" charset="0"/>
              </a:rPr>
              <a:t>An emigrant is going </a:t>
            </a:r>
            <a:r>
              <a:rPr lang="en-US" sz="3200" i="1" dirty="0">
                <a:latin typeface="Comic Sans MS" pitchFamily="66" charset="0"/>
              </a:rPr>
              <a:t>out</a:t>
            </a:r>
            <a:r>
              <a:rPr lang="en-US" sz="3200" dirty="0">
                <a:latin typeface="Comic Sans MS" pitchFamily="66" charset="0"/>
              </a:rPr>
              <a:t>, or leaving a country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Comic Sans MS" pitchFamily="66" charset="0"/>
              </a:rPr>
              <a:t>America is a Nation of </a:t>
            </a:r>
            <a:r>
              <a:rPr lang="en-US" i="1" dirty="0">
                <a:latin typeface="Comic Sans MS" pitchFamily="66" charset="0"/>
              </a:rPr>
              <a:t>Immigrants</a:t>
            </a:r>
          </a:p>
        </p:txBody>
      </p:sp>
      <p:sp>
        <p:nvSpPr>
          <p:cNvPr id="3" name="Content Placeholder 2"/>
          <p:cNvSpPr>
            <a:spLocks noGrp="1"/>
          </p:cNvSpPr>
          <p:nvPr>
            <p:ph idx="1"/>
          </p:nvPr>
        </p:nvSpPr>
        <p:spPr/>
        <p:txBody>
          <a:bodyPr/>
          <a:lstStyle/>
          <a:p>
            <a:r>
              <a:rPr lang="en-US" dirty="0"/>
              <a:t>What does this statement mean?</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coun</a:t>
            </a:r>
            <a:endParaRPr lang="en-US" dirty="0"/>
          </a:p>
        </p:txBody>
      </p:sp>
      <p:sp>
        <p:nvSpPr>
          <p:cNvPr id="3" name="Content Placeholder 2"/>
          <p:cNvSpPr>
            <a:spLocks noGrp="1"/>
          </p:cNvSpPr>
          <p:nvPr>
            <p:ph idx="1"/>
          </p:nvPr>
        </p:nvSpPr>
        <p:spPr/>
        <p:txBody>
          <a:bodyPr/>
          <a:lstStyle/>
          <a:p>
            <a:endParaRPr lang="en-US"/>
          </a:p>
        </p:txBody>
      </p:sp>
      <p:pic>
        <p:nvPicPr>
          <p:cNvPr id="18434" name="Picture 2" descr="http://spartacus-educational.com/USAEjourney.JPG"/>
          <p:cNvPicPr>
            <a:picLocks noChangeAspect="1" noChangeArrowheads="1"/>
          </p:cNvPicPr>
          <p:nvPr/>
        </p:nvPicPr>
        <p:blipFill>
          <a:blip r:embed="rId2" cstate="print"/>
          <a:srcRect/>
          <a:stretch>
            <a:fillRect/>
          </a:stretch>
        </p:blipFill>
        <p:spPr bwMode="auto">
          <a:xfrm>
            <a:off x="1247684" y="609600"/>
            <a:ext cx="6479772" cy="58674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pic>
        <p:nvPicPr>
          <p:cNvPr id="16388" name="Picture 4" descr="A Chinese family"/>
          <p:cNvPicPr>
            <a:picLocks noChangeAspect="1" noChangeArrowheads="1"/>
          </p:cNvPicPr>
          <p:nvPr/>
        </p:nvPicPr>
        <p:blipFill>
          <a:blip r:embed="rId2" cstate="print"/>
          <a:srcRect/>
          <a:stretch>
            <a:fillRect/>
          </a:stretch>
        </p:blipFill>
        <p:spPr bwMode="auto">
          <a:xfrm>
            <a:off x="171849" y="1447800"/>
            <a:ext cx="8972151" cy="47244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0" name="Picture 2" descr="https://nyhistorywalks.files.wordpress.com/2012/03/jewish-immigrants.jpg?w=529&amp;h=397"/>
          <p:cNvPicPr>
            <a:picLocks noChangeAspect="1" noChangeArrowheads="1"/>
          </p:cNvPicPr>
          <p:nvPr/>
        </p:nvPicPr>
        <p:blipFill>
          <a:blip r:embed="rId2" cstate="print"/>
          <a:srcRect/>
          <a:stretch>
            <a:fillRect/>
          </a:stretch>
        </p:blipFill>
        <p:spPr bwMode="auto">
          <a:xfrm>
            <a:off x="609600" y="533400"/>
            <a:ext cx="7749425" cy="583038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8434" name="Picture 2" descr="Mexican family in oil rig area, 1936. Photographer unknown (Los Angeles Public Library Herald-Examiner Collection)"/>
          <p:cNvPicPr>
            <a:picLocks noChangeAspect="1" noChangeArrowheads="1"/>
          </p:cNvPicPr>
          <p:nvPr/>
        </p:nvPicPr>
        <p:blipFill>
          <a:blip r:embed="rId2" cstate="print"/>
          <a:srcRect/>
          <a:stretch>
            <a:fillRect/>
          </a:stretch>
        </p:blipFill>
        <p:spPr bwMode="auto">
          <a:xfrm>
            <a:off x="2133600" y="115824"/>
            <a:ext cx="5114925" cy="6547104"/>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 Pages</a:t>
            </a:r>
          </a:p>
        </p:txBody>
      </p:sp>
      <p:sp>
        <p:nvSpPr>
          <p:cNvPr id="3" name="Content Placeholder 2"/>
          <p:cNvSpPr>
            <a:spLocks noGrp="1"/>
          </p:cNvSpPr>
          <p:nvPr>
            <p:ph idx="1"/>
          </p:nvPr>
        </p:nvSpPr>
        <p:spPr/>
        <p:txBody>
          <a:bodyPr>
            <a:normAutofit fontScale="55000" lnSpcReduction="20000"/>
          </a:bodyPr>
          <a:lstStyle/>
          <a:p>
            <a:r>
              <a:rPr lang="en-US" dirty="0"/>
              <a:t>Image 1 - </a:t>
            </a:r>
            <a:r>
              <a:rPr lang="en-US" b="1" dirty="0"/>
              <a:t>Italian family arriving in </a:t>
            </a:r>
            <a:r>
              <a:rPr lang="en-US" b="1" dirty="0">
                <a:hlinkClick r:id="rId2"/>
              </a:rPr>
              <a:t>New York</a:t>
            </a:r>
            <a:r>
              <a:rPr lang="en-US" b="1" dirty="0"/>
              <a:t> in 1905; </a:t>
            </a:r>
            <a:r>
              <a:rPr lang="en-US" b="1" dirty="0">
                <a:hlinkClick r:id="rId3"/>
              </a:rPr>
              <a:t>www.spartacus.com</a:t>
            </a:r>
            <a:endParaRPr lang="en-US" b="1" dirty="0"/>
          </a:p>
          <a:p>
            <a:endParaRPr lang="en-US" dirty="0"/>
          </a:p>
          <a:p>
            <a:r>
              <a:rPr lang="en-US" dirty="0"/>
              <a:t>Image 2 </a:t>
            </a:r>
            <a:r>
              <a:rPr lang="en-US" b="1" dirty="0"/>
              <a:t>Title: </a:t>
            </a:r>
            <a:r>
              <a:rPr lang="en-US" dirty="0"/>
              <a:t>A Chinese family</a:t>
            </a:r>
            <a:endParaRPr lang="en-US" b="1" dirty="0"/>
          </a:p>
          <a:p>
            <a:r>
              <a:rPr lang="en-US" b="1" dirty="0"/>
              <a:t>Creator(s): </a:t>
            </a:r>
            <a:r>
              <a:rPr lang="en-US" u="sng" dirty="0">
                <a:hlinkClick r:id="rId4"/>
              </a:rPr>
              <a:t>Detroit Photographic Co.</a:t>
            </a:r>
            <a:r>
              <a:rPr lang="en-US" dirty="0"/>
              <a:t>,</a:t>
            </a:r>
            <a:endParaRPr lang="en-US" b="1" dirty="0"/>
          </a:p>
          <a:p>
            <a:r>
              <a:rPr lang="en-US" b="1" dirty="0"/>
              <a:t>Date Created/Published: </a:t>
            </a:r>
            <a:r>
              <a:rPr lang="en-US" dirty="0"/>
              <a:t>[between 1898 and 1905]</a:t>
            </a:r>
            <a:endParaRPr lang="en-US" b="1" dirty="0"/>
          </a:p>
          <a:p>
            <a:r>
              <a:rPr lang="en-US" b="1" dirty="0"/>
              <a:t>Medium: </a:t>
            </a:r>
            <a:r>
              <a:rPr lang="en-US" dirty="0"/>
              <a:t>1 photomechanical print : </a:t>
            </a:r>
            <a:r>
              <a:rPr lang="en-US" dirty="0" err="1"/>
              <a:t>photochrom</a:t>
            </a:r>
            <a:r>
              <a:rPr lang="en-US" dirty="0"/>
              <a:t>, color.</a:t>
            </a:r>
            <a:endParaRPr lang="en-US" b="1" dirty="0"/>
          </a:p>
          <a:p>
            <a:r>
              <a:rPr lang="en-US" b="1" dirty="0"/>
              <a:t>Reproduction Number: </a:t>
            </a:r>
            <a:r>
              <a:rPr lang="en-US" dirty="0"/>
              <a:t>LC-DIG-ppmsca-17886 (digital file from original item)</a:t>
            </a:r>
            <a:endParaRPr lang="en-US" b="1" dirty="0"/>
          </a:p>
          <a:p>
            <a:r>
              <a:rPr lang="en-US" b="1" dirty="0"/>
              <a:t>Rights Advisory: </a:t>
            </a:r>
            <a:r>
              <a:rPr lang="en-US" dirty="0"/>
              <a:t>No known restrictions on publication.</a:t>
            </a:r>
            <a:br>
              <a:rPr lang="en-US" b="1" dirty="0"/>
            </a:br>
            <a:endParaRPr lang="en-US" b="1" dirty="0"/>
          </a:p>
          <a:p>
            <a:r>
              <a:rPr lang="en-US" b="1" dirty="0"/>
              <a:t>Call Number: </a:t>
            </a:r>
            <a:r>
              <a:rPr lang="en-US" dirty="0"/>
              <a:t>LOT 13923, no. 78 [item] [P&amp;P]</a:t>
            </a:r>
            <a:endParaRPr lang="en-US" b="1" dirty="0"/>
          </a:p>
          <a:p>
            <a:r>
              <a:rPr lang="en-US" b="1" dirty="0"/>
              <a:t>Repository: </a:t>
            </a:r>
            <a:r>
              <a:rPr lang="en-US" dirty="0"/>
              <a:t>Library of Congress Prints and Photographs Division Washington, D.C. 20540 USA http://hdl.loc.gov/loc.pnp/pp.print</a:t>
            </a:r>
            <a:endParaRPr lang="en-US" b="1" dirty="0"/>
          </a:p>
          <a:p>
            <a:endParaRPr lang="en-US" dirty="0"/>
          </a:p>
          <a:p>
            <a:r>
              <a:rPr lang="en-US" dirty="0"/>
              <a:t>Image 3 - </a:t>
            </a:r>
            <a:r>
              <a:rPr lang="en-US" dirty="0">
                <a:hlinkClick r:id="rId5"/>
              </a:rPr>
              <a:t>https://nyhistorywalks.wordpress.com/</a:t>
            </a:r>
            <a:r>
              <a:rPr lang="en-US" dirty="0"/>
              <a:t> A Jewish immigrant family</a:t>
            </a:r>
          </a:p>
          <a:p>
            <a:endParaRPr lang="en-US" dirty="0"/>
          </a:p>
          <a:p>
            <a:r>
              <a:rPr lang="en-US" dirty="0"/>
              <a:t>Image 4 </a:t>
            </a:r>
            <a:r>
              <a:rPr lang="en-US" dirty="0">
                <a:hlinkClick r:id="rId6"/>
              </a:rPr>
              <a:t>https://www.hstry.co/timelines/a-history-of-immigration-in-the-usa</a:t>
            </a:r>
            <a:endParaRPr lang="en-US" dirty="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345</TotalTime>
  <Words>104</Words>
  <Application>Microsoft Office PowerPoint</Application>
  <PresentationFormat>On-screen Show (4:3)</PresentationFormat>
  <Paragraphs>25</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Comic Sans MS</vt:lpstr>
      <vt:lpstr>Office Theme</vt:lpstr>
      <vt:lpstr>Introduction to  History of Immigration In the United States </vt:lpstr>
      <vt:lpstr>Immigrant or emigrant?</vt:lpstr>
      <vt:lpstr>America is a Nation of Immigrants</vt:lpstr>
      <vt:lpstr>coun</vt:lpstr>
      <vt:lpstr>PowerPoint Presentation</vt:lpstr>
      <vt:lpstr>PowerPoint Presentation</vt:lpstr>
      <vt:lpstr>PowerPoint Presentation</vt:lpstr>
      <vt:lpstr>Source Pages</vt:lpstr>
    </vt:vector>
  </TitlesOfParts>
  <Company>Forsyth County School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jbarger</dc:creator>
  <cp:lastModifiedBy>Diane Patterson</cp:lastModifiedBy>
  <cp:revision>26</cp:revision>
  <dcterms:created xsi:type="dcterms:W3CDTF">2015-11-30T18:04:44Z</dcterms:created>
  <dcterms:modified xsi:type="dcterms:W3CDTF">2016-07-07T16:17:31Z</dcterms:modified>
</cp:coreProperties>
</file>