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5"/>
  </p:notesMasterIdLst>
  <p:sldIdLst>
    <p:sldId id="259" r:id="rId2"/>
    <p:sldId id="257" r:id="rId3"/>
    <p:sldId id="260" r:id="rId4"/>
    <p:sldId id="261" r:id="rId5"/>
    <p:sldId id="262" r:id="rId6"/>
    <p:sldId id="265" r:id="rId7"/>
    <p:sldId id="264" r:id="rId8"/>
    <p:sldId id="266" r:id="rId9"/>
    <p:sldId id="267" r:id="rId10"/>
    <p:sldId id="268" r:id="rId11"/>
    <p:sldId id="258" r:id="rId12"/>
    <p:sldId id="269" r:id="rId13"/>
    <p:sldId id="270" r:id="rId14"/>
    <p:sldId id="271" r:id="rId15"/>
    <p:sldId id="272" r:id="rId16"/>
    <p:sldId id="273" r:id="rId17"/>
    <p:sldId id="274" r:id="rId18"/>
    <p:sldId id="275" r:id="rId19"/>
    <p:sldId id="276" r:id="rId20"/>
    <p:sldId id="277" r:id="rId21"/>
    <p:sldId id="278" r:id="rId22"/>
    <p:sldId id="281"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81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C43DCB-A8B8-4E1D-92B7-FD24397CF42F}" type="datetimeFigureOut">
              <a:rPr lang="en-US" smtClean="0"/>
              <a:t>5/31/2016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D49613-DF61-43C7-856E-CE32E39A464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D49613-DF61-43C7-856E-CE32E39A464F}" type="slidenum">
              <a:rPr lang="en-US" smtClean="0"/>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9D49613-DF61-43C7-856E-CE32E39A464F}" type="slidenum">
              <a:rPr lang="en-US" smtClean="0"/>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12</a:t>
            </a:fld>
            <a:endParaRPr lang="en-US"/>
          </a:p>
        </p:txBody>
      </p:sp>
    </p:spTree>
    <p:extLst>
      <p:ext uri="{BB962C8B-B14F-4D97-AF65-F5344CB8AC3E}">
        <p14:creationId xmlns:p14="http://schemas.microsoft.com/office/powerpoint/2010/main" val="340634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13</a:t>
            </a:fld>
            <a:endParaRPr lang="en-US"/>
          </a:p>
        </p:txBody>
      </p:sp>
    </p:spTree>
    <p:extLst>
      <p:ext uri="{BB962C8B-B14F-4D97-AF65-F5344CB8AC3E}">
        <p14:creationId xmlns:p14="http://schemas.microsoft.com/office/powerpoint/2010/main" val="404482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14</a:t>
            </a:fld>
            <a:endParaRPr lang="en-US"/>
          </a:p>
        </p:txBody>
      </p:sp>
    </p:spTree>
    <p:extLst>
      <p:ext uri="{BB962C8B-B14F-4D97-AF65-F5344CB8AC3E}">
        <p14:creationId xmlns:p14="http://schemas.microsoft.com/office/powerpoint/2010/main" val="9216248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15</a:t>
            </a:fld>
            <a:endParaRPr lang="en-US"/>
          </a:p>
        </p:txBody>
      </p:sp>
    </p:spTree>
    <p:extLst>
      <p:ext uri="{BB962C8B-B14F-4D97-AF65-F5344CB8AC3E}">
        <p14:creationId xmlns:p14="http://schemas.microsoft.com/office/powerpoint/2010/main" val="274576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16</a:t>
            </a:fld>
            <a:endParaRPr lang="en-US"/>
          </a:p>
        </p:txBody>
      </p:sp>
    </p:spTree>
    <p:extLst>
      <p:ext uri="{BB962C8B-B14F-4D97-AF65-F5344CB8AC3E}">
        <p14:creationId xmlns:p14="http://schemas.microsoft.com/office/powerpoint/2010/main" val="30822260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17</a:t>
            </a:fld>
            <a:endParaRPr lang="en-US"/>
          </a:p>
        </p:txBody>
      </p:sp>
    </p:spTree>
    <p:extLst>
      <p:ext uri="{BB962C8B-B14F-4D97-AF65-F5344CB8AC3E}">
        <p14:creationId xmlns:p14="http://schemas.microsoft.com/office/powerpoint/2010/main" val="18839472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18</a:t>
            </a:fld>
            <a:endParaRPr lang="en-US"/>
          </a:p>
        </p:txBody>
      </p:sp>
    </p:spTree>
    <p:extLst>
      <p:ext uri="{BB962C8B-B14F-4D97-AF65-F5344CB8AC3E}">
        <p14:creationId xmlns:p14="http://schemas.microsoft.com/office/powerpoint/2010/main" val="8554368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19</a:t>
            </a:fld>
            <a:endParaRPr lang="en-US"/>
          </a:p>
        </p:txBody>
      </p:sp>
    </p:spTree>
    <p:extLst>
      <p:ext uri="{BB962C8B-B14F-4D97-AF65-F5344CB8AC3E}">
        <p14:creationId xmlns:p14="http://schemas.microsoft.com/office/powerpoint/2010/main" val="31315877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20</a:t>
            </a:fld>
            <a:endParaRPr lang="en-US"/>
          </a:p>
        </p:txBody>
      </p:sp>
    </p:spTree>
    <p:extLst>
      <p:ext uri="{BB962C8B-B14F-4D97-AF65-F5344CB8AC3E}">
        <p14:creationId xmlns:p14="http://schemas.microsoft.com/office/powerpoint/2010/main" val="3106873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7896722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21</a:t>
            </a:fld>
            <a:endParaRPr lang="en-US"/>
          </a:p>
        </p:txBody>
      </p:sp>
    </p:spTree>
    <p:extLst>
      <p:ext uri="{BB962C8B-B14F-4D97-AF65-F5344CB8AC3E}">
        <p14:creationId xmlns:p14="http://schemas.microsoft.com/office/powerpoint/2010/main" val="6611886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B948DC5-D83F-40E8-B89C-17B9DEB37F7F}" type="slidenum">
              <a:rPr lang="en-US" smtClean="0"/>
              <a:t>23</a:t>
            </a:fld>
            <a:endParaRPr lang="en-US"/>
          </a:p>
        </p:txBody>
      </p:sp>
    </p:spTree>
    <p:extLst>
      <p:ext uri="{BB962C8B-B14F-4D97-AF65-F5344CB8AC3E}">
        <p14:creationId xmlns:p14="http://schemas.microsoft.com/office/powerpoint/2010/main" val="637681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96" name="Shape 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176741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04" name="Shape 10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525202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1" name="Shape 1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0409811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28" name="Shape 12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510105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46" name="Shape 1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78209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53" name="Shape 15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a:spcBef>
                <a:spcPts val="0"/>
              </a:spcBef>
              <a:buNone/>
            </a:pPr>
            <a:endParaRPr/>
          </a:p>
        </p:txBody>
      </p:sp>
      <p:sp>
        <p:nvSpPr>
          <p:cNvPr id="154" name="Shape 154"/>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r>
              <a:rPr lang="en-US"/>
              <a:t> </a:t>
            </a:r>
          </a:p>
        </p:txBody>
      </p:sp>
    </p:spTree>
    <p:extLst>
      <p:ext uri="{BB962C8B-B14F-4D97-AF65-F5344CB8AC3E}">
        <p14:creationId xmlns:p14="http://schemas.microsoft.com/office/powerpoint/2010/main" val="1608099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61" name="Shape 1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242690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65326B11-3BB1-4EE4-BEFF-912294ED7139}"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4251090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326B11-3BB1-4EE4-BEFF-912294ED7139}"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381718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326B11-3BB1-4EE4-BEFF-912294ED7139}"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248128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326B11-3BB1-4EE4-BEFF-912294ED7139}"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7665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5326B11-3BB1-4EE4-BEFF-912294ED7139}" type="datetimeFigureOut">
              <a:rPr lang="en-US" smtClean="0"/>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4240571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326B11-3BB1-4EE4-BEFF-912294ED7139}" type="datetimeFigureOut">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1628908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5326B11-3BB1-4EE4-BEFF-912294ED7139}" type="datetimeFigureOut">
              <a:rPr lang="en-US" smtClean="0"/>
              <a:t>5/31/2016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1656738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5326B11-3BB1-4EE4-BEFF-912294ED7139}" type="datetimeFigureOut">
              <a:rPr lang="en-US" smtClean="0"/>
              <a:t>5/31/2016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2065976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326B11-3BB1-4EE4-BEFF-912294ED7139}" type="datetimeFigureOut">
              <a:rPr lang="en-US" smtClean="0"/>
              <a:t>5/31/2016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1679642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5326B11-3BB1-4EE4-BEFF-912294ED7139}" type="datetimeFigureOut">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1830922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5326B11-3BB1-4EE4-BEFF-912294ED7139}" type="datetimeFigureOut">
              <a:rPr lang="en-US" smtClean="0"/>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95EFD-83C9-4599-A83E-3310F7CF2E19}" type="slidenum">
              <a:rPr lang="en-US" smtClean="0"/>
              <a:t>‹#›</a:t>
            </a:fld>
            <a:endParaRPr lang="en-US"/>
          </a:p>
        </p:txBody>
      </p:sp>
    </p:spTree>
    <p:extLst>
      <p:ext uri="{BB962C8B-B14F-4D97-AF65-F5344CB8AC3E}">
        <p14:creationId xmlns:p14="http://schemas.microsoft.com/office/powerpoint/2010/main" val="3123016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5326B11-3BB1-4EE4-BEFF-912294ED7139}" type="datetimeFigureOut">
              <a:rPr lang="en-US" smtClean="0"/>
              <a:t>5/31/2016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9495EFD-83C9-4599-A83E-3310F7CF2E19}" type="slidenum">
              <a:rPr lang="en-US" smtClean="0"/>
              <a:t>‹#›</a:t>
            </a:fld>
            <a:endParaRPr lang="en-US"/>
          </a:p>
        </p:txBody>
      </p:sp>
    </p:spTree>
    <p:extLst>
      <p:ext uri="{BB962C8B-B14F-4D97-AF65-F5344CB8AC3E}">
        <p14:creationId xmlns:p14="http://schemas.microsoft.com/office/powerpoint/2010/main" val="36584055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answers.com/"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homeworktips.about.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SREB\Lesson 3\a_headlines_pearl_harbor.jpg"/>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val="3624605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pic>
        <p:nvPicPr>
          <p:cNvPr id="156" name="Shape 156"/>
          <p:cNvPicPr preferRelativeResize="0"/>
          <p:nvPr/>
        </p:nvPicPr>
        <p:blipFill>
          <a:blip r:embed="rId3">
            <a:alphaModFix/>
          </a:blip>
          <a:stretch>
            <a:fillRect/>
          </a:stretch>
        </p:blipFill>
        <p:spPr>
          <a:xfrm>
            <a:off x="-41389" y="0"/>
            <a:ext cx="9185389" cy="7223500"/>
          </a:xfrm>
          <a:prstGeom prst="rect">
            <a:avLst/>
          </a:prstGeom>
          <a:noFill/>
          <a:ln>
            <a:noFill/>
          </a:ln>
        </p:spPr>
      </p:pic>
      <p:sp>
        <p:nvSpPr>
          <p:cNvPr id="157" name="Shape 157"/>
          <p:cNvSpPr txBox="1">
            <a:spLocks noGrp="1"/>
          </p:cNvSpPr>
          <p:nvPr>
            <p:ph type="title"/>
          </p:nvPr>
        </p:nvSpPr>
        <p:spPr>
          <a:xfrm>
            <a:off x="1143000" y="0"/>
            <a:ext cx="7543800" cy="1417638"/>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sz="4400" b="0" i="0" u="none" strike="noStrike" cap="none" baseline="0">
                <a:solidFill>
                  <a:schemeClr val="dk1"/>
                </a:solidFill>
                <a:latin typeface="Arial"/>
                <a:ea typeface="Arial"/>
                <a:cs typeface="Arial"/>
                <a:sym typeface="Arial"/>
              </a:rPr>
              <a:t>Sources:</a:t>
            </a:r>
          </a:p>
        </p:txBody>
      </p:sp>
      <p:sp>
        <p:nvSpPr>
          <p:cNvPr id="158" name="Shape 158"/>
          <p:cNvSpPr txBox="1">
            <a:spLocks noGrp="1"/>
          </p:cNvSpPr>
          <p:nvPr>
            <p:ph idx="1"/>
          </p:nvPr>
        </p:nvSpPr>
        <p:spPr>
          <a:xfrm>
            <a:off x="1143000" y="1447800"/>
            <a:ext cx="7543800" cy="4678362"/>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The Learning Toolbox, James Madison University, </a:t>
            </a:r>
          </a:p>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The Americans, McDougal Little, 2006, Danzer et. al.</a:t>
            </a:r>
          </a:p>
        </p:txBody>
      </p:sp>
    </p:spTree>
    <p:extLst>
      <p:ext uri="{BB962C8B-B14F-4D97-AF65-F5344CB8AC3E}">
        <p14:creationId xmlns:p14="http://schemas.microsoft.com/office/powerpoint/2010/main" val="2295622939"/>
      </p:ext>
    </p:extLst>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Japanese-American Internment</a:t>
            </a:r>
            <a:br>
              <a:rPr lang="en-US" dirty="0"/>
            </a:br>
            <a:endParaRPr lang="en-US" dirty="0"/>
          </a:p>
        </p:txBody>
      </p:sp>
      <p:sp>
        <p:nvSpPr>
          <p:cNvPr id="3" name="Content Placeholder 2"/>
          <p:cNvSpPr>
            <a:spLocks noGrp="1"/>
          </p:cNvSpPr>
          <p:nvPr>
            <p:ph sz="half" idx="1"/>
          </p:nvPr>
        </p:nvSpPr>
        <p:spPr/>
        <p:txBody>
          <a:bodyPr/>
          <a:lstStyle/>
          <a:p>
            <a:r>
              <a:rPr lang="en-US" dirty="0"/>
              <a:t>Saboteurs</a:t>
            </a:r>
          </a:p>
          <a:p>
            <a:r>
              <a:rPr lang="en-US" dirty="0"/>
              <a:t>Japanese Americans</a:t>
            </a:r>
          </a:p>
          <a:p>
            <a:r>
              <a:rPr lang="en-US" dirty="0"/>
              <a:t>Anti-Japanese Paranoia</a:t>
            </a:r>
          </a:p>
          <a:p>
            <a:r>
              <a:rPr lang="en-US" dirty="0"/>
              <a:t>President Roosevelt</a:t>
            </a:r>
          </a:p>
          <a:p>
            <a:r>
              <a:rPr lang="en-US" dirty="0"/>
              <a:t>Concentration Camps </a:t>
            </a:r>
          </a:p>
          <a:p>
            <a:endParaRPr lang="en-US" dirty="0"/>
          </a:p>
        </p:txBody>
      </p:sp>
      <p:sp>
        <p:nvSpPr>
          <p:cNvPr id="4" name="Content Placeholder 3"/>
          <p:cNvSpPr>
            <a:spLocks noGrp="1"/>
          </p:cNvSpPr>
          <p:nvPr>
            <p:ph sz="half" idx="2"/>
          </p:nvPr>
        </p:nvSpPr>
        <p:spPr/>
        <p:txBody>
          <a:bodyPr/>
          <a:lstStyle/>
          <a:p>
            <a:r>
              <a:rPr lang="en-US" dirty="0"/>
              <a:t>Nisei</a:t>
            </a:r>
          </a:p>
          <a:p>
            <a:r>
              <a:rPr lang="en-US" dirty="0"/>
              <a:t>Grievances</a:t>
            </a:r>
          </a:p>
          <a:p>
            <a:r>
              <a:rPr lang="en-US" dirty="0"/>
              <a:t>Executive Order 9066</a:t>
            </a:r>
          </a:p>
          <a:p>
            <a:r>
              <a:rPr lang="en-US" dirty="0"/>
              <a:t>Fred </a:t>
            </a:r>
            <a:r>
              <a:rPr lang="en-US" dirty="0" err="1"/>
              <a:t>Korematsu</a:t>
            </a:r>
            <a:endParaRPr lang="en-US" dirty="0"/>
          </a:p>
          <a:p>
            <a:r>
              <a:rPr lang="en-US" dirty="0" err="1"/>
              <a:t>Korematsu</a:t>
            </a:r>
            <a:r>
              <a:rPr lang="en-US" dirty="0"/>
              <a:t> </a:t>
            </a:r>
            <a:r>
              <a:rPr lang="en-US" dirty="0" err="1"/>
              <a:t>vs</a:t>
            </a:r>
            <a:r>
              <a:rPr lang="en-US" dirty="0"/>
              <a:t> United States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How to Analyze Primary Sources</a:t>
            </a:r>
          </a:p>
        </p:txBody>
      </p:sp>
      <p:sp>
        <p:nvSpPr>
          <p:cNvPr id="3" name="Subtitle 2"/>
          <p:cNvSpPr>
            <a:spLocks noGrp="1"/>
          </p:cNvSpPr>
          <p:nvPr>
            <p:ph type="subTitle" idx="1"/>
          </p:nvPr>
        </p:nvSpPr>
        <p:spPr/>
        <p:txBody>
          <a:bodyPr/>
          <a:lstStyle/>
          <a:p>
            <a:endParaRPr lang="en-US" dirty="0"/>
          </a:p>
          <a:p>
            <a:r>
              <a:rPr lang="en-US" dirty="0"/>
              <a:t>Using Historical Thinking Skills</a:t>
            </a:r>
          </a:p>
        </p:txBody>
      </p:sp>
    </p:spTree>
    <p:extLst>
      <p:ext uri="{BB962C8B-B14F-4D97-AF65-F5344CB8AC3E}">
        <p14:creationId xmlns:p14="http://schemas.microsoft.com/office/powerpoint/2010/main" val="401788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152400" y="1690688"/>
            <a:ext cx="8991600" cy="5167311"/>
          </a:xfrm>
        </p:spPr>
        <p:txBody>
          <a:bodyPr>
            <a:normAutofit/>
          </a:bodyPr>
          <a:lstStyle/>
          <a:p>
            <a:r>
              <a:rPr lang="en-US" sz="3200" b="1" u="sng" dirty="0"/>
              <a:t>H</a:t>
            </a:r>
            <a:r>
              <a:rPr lang="en-US" sz="3200" dirty="0"/>
              <a:t>istorical Context</a:t>
            </a:r>
          </a:p>
          <a:p>
            <a:pPr>
              <a:buNone/>
            </a:pPr>
            <a:endParaRPr lang="en-US" sz="3200" dirty="0"/>
          </a:p>
          <a:p>
            <a:r>
              <a:rPr lang="en-US" sz="3200" b="1" u="sng" dirty="0"/>
              <a:t>I</a:t>
            </a:r>
            <a:r>
              <a:rPr lang="en-US" sz="3200" dirty="0"/>
              <a:t>ntended Audience</a:t>
            </a:r>
          </a:p>
          <a:p>
            <a:pPr>
              <a:buNone/>
            </a:pPr>
            <a:endParaRPr lang="en-US" sz="3200" dirty="0"/>
          </a:p>
          <a:p>
            <a:r>
              <a:rPr lang="en-US" sz="3200" b="1" u="sng" dirty="0"/>
              <a:t>P</a:t>
            </a:r>
            <a:r>
              <a:rPr lang="en-US" sz="3200" dirty="0"/>
              <a:t>urpose</a:t>
            </a:r>
          </a:p>
          <a:p>
            <a:pPr>
              <a:buNone/>
            </a:pPr>
            <a:endParaRPr lang="en-US" sz="3200" dirty="0"/>
          </a:p>
          <a:p>
            <a:r>
              <a:rPr lang="en-US" sz="3200" b="1" u="sng" dirty="0"/>
              <a:t>P</a:t>
            </a:r>
            <a:r>
              <a:rPr lang="en-US" sz="3200" dirty="0"/>
              <a:t>oint of View</a:t>
            </a:r>
          </a:p>
          <a:p>
            <a:endParaRPr lang="en-US" sz="3200" b="1" dirty="0"/>
          </a:p>
          <a:p>
            <a:r>
              <a:rPr lang="en-US" sz="3200" b="1" dirty="0"/>
              <a:t>O</a:t>
            </a:r>
            <a:r>
              <a:rPr lang="en-US" sz="3200" dirty="0"/>
              <a:t>utside Information</a:t>
            </a:r>
          </a:p>
        </p:txBody>
      </p:sp>
    </p:spTree>
    <p:extLst>
      <p:ext uri="{BB962C8B-B14F-4D97-AF65-F5344CB8AC3E}">
        <p14:creationId xmlns:p14="http://schemas.microsoft.com/office/powerpoint/2010/main" val="1859499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Context</a:t>
            </a:r>
          </a:p>
        </p:txBody>
      </p:sp>
      <p:sp>
        <p:nvSpPr>
          <p:cNvPr id="3" name="Content Placeholder 2"/>
          <p:cNvSpPr>
            <a:spLocks noGrp="1"/>
          </p:cNvSpPr>
          <p:nvPr>
            <p:ph sz="quarter" idx="1"/>
          </p:nvPr>
        </p:nvSpPr>
        <p:spPr/>
        <p:txBody>
          <a:bodyPr>
            <a:normAutofit/>
          </a:bodyPr>
          <a:lstStyle/>
          <a:p>
            <a:r>
              <a:rPr lang="en-US" dirty="0"/>
              <a:t>Historical context is the political, social, cultural, and economic setting for a particular idea or event. </a:t>
            </a:r>
          </a:p>
          <a:p>
            <a:r>
              <a:rPr lang="en-US" dirty="0"/>
              <a:t>Historical context also refers to the moods, attitudes, and conditions that existed in a certain time. </a:t>
            </a:r>
          </a:p>
          <a:p>
            <a:pPr>
              <a:buNone/>
            </a:pPr>
            <a:endParaRPr lang="en-US" dirty="0"/>
          </a:p>
          <a:p>
            <a:pPr>
              <a:buNone/>
            </a:pPr>
            <a:r>
              <a:rPr lang="en-US" u="sng" dirty="0"/>
              <a:t>Questions</a:t>
            </a:r>
          </a:p>
          <a:p>
            <a:r>
              <a:rPr lang="en-US" dirty="0"/>
              <a:t>What was going on during this time?</a:t>
            </a:r>
          </a:p>
          <a:p>
            <a:r>
              <a:rPr lang="en-US" dirty="0"/>
              <a:t>Where was this happening?</a:t>
            </a:r>
          </a:p>
          <a:p>
            <a:r>
              <a:rPr lang="en-US" dirty="0"/>
              <a:t>When was this happening?</a:t>
            </a:r>
          </a:p>
        </p:txBody>
      </p:sp>
    </p:spTree>
    <p:extLst>
      <p:ext uri="{BB962C8B-B14F-4D97-AF65-F5344CB8AC3E}">
        <p14:creationId xmlns:p14="http://schemas.microsoft.com/office/powerpoint/2010/main" val="1713464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Historical Context? </a:t>
            </a:r>
          </a:p>
        </p:txBody>
      </p:sp>
      <p:pic>
        <p:nvPicPr>
          <p:cNvPr id="4" name="Content Placeholder 3" descr="Tojo Jews 10.41.jpg"/>
          <p:cNvPicPr>
            <a:picLocks noGrp="1" noChangeAspect="1"/>
          </p:cNvPicPr>
          <p:nvPr>
            <p:ph sz="quarter" idx="1"/>
          </p:nvPr>
        </p:nvPicPr>
        <p:blipFill>
          <a:blip r:embed="rId3" cstate="print"/>
          <a:stretch>
            <a:fillRect/>
          </a:stretch>
        </p:blipFill>
        <p:spPr>
          <a:xfrm>
            <a:off x="529828" y="1600200"/>
            <a:ext cx="3512344" cy="4572000"/>
          </a:xfrm>
        </p:spPr>
      </p:pic>
      <p:pic>
        <p:nvPicPr>
          <p:cNvPr id="6" name="Content Placeholder 5" descr="interment 3.jpg"/>
          <p:cNvPicPr>
            <a:picLocks noGrp="1" noChangeAspect="1"/>
          </p:cNvPicPr>
          <p:nvPr>
            <p:ph sz="quarter" idx="2"/>
          </p:nvPr>
        </p:nvPicPr>
        <p:blipFill>
          <a:blip r:embed="rId4" cstate="print"/>
          <a:stretch>
            <a:fillRect/>
          </a:stretch>
        </p:blipFill>
        <p:spPr>
          <a:xfrm>
            <a:off x="4258504" y="1828800"/>
            <a:ext cx="4262606" cy="3886200"/>
          </a:xfrm>
        </p:spPr>
      </p:pic>
    </p:spTree>
    <p:extLst>
      <p:ext uri="{BB962C8B-B14F-4D97-AF65-F5344CB8AC3E}">
        <p14:creationId xmlns:p14="http://schemas.microsoft.com/office/powerpoint/2010/main" val="2242077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Intended Audience</a:t>
            </a:r>
          </a:p>
        </p:txBody>
      </p:sp>
      <p:sp>
        <p:nvSpPr>
          <p:cNvPr id="3" name="Content Placeholder 2"/>
          <p:cNvSpPr>
            <a:spLocks noGrp="1"/>
          </p:cNvSpPr>
          <p:nvPr>
            <p:ph sz="quarter" idx="1"/>
          </p:nvPr>
        </p:nvSpPr>
        <p:spPr/>
        <p:txBody>
          <a:bodyPr/>
          <a:lstStyle/>
          <a:p>
            <a:r>
              <a:rPr lang="en-US" dirty="0"/>
              <a:t>The intended audience is the person or people the author created the document for.</a:t>
            </a:r>
          </a:p>
          <a:p>
            <a:pPr>
              <a:buNone/>
            </a:pPr>
            <a:endParaRPr lang="en-US" dirty="0"/>
          </a:p>
          <a:p>
            <a:pPr>
              <a:buNone/>
            </a:pPr>
            <a:r>
              <a:rPr lang="en-US" u="sng" dirty="0"/>
              <a:t>Questions</a:t>
            </a:r>
          </a:p>
          <a:p>
            <a:r>
              <a:rPr lang="en-US" dirty="0"/>
              <a:t>Who will see the document?</a:t>
            </a:r>
          </a:p>
          <a:p>
            <a:r>
              <a:rPr lang="en-US" dirty="0"/>
              <a:t>Where was it published?</a:t>
            </a:r>
          </a:p>
          <a:p>
            <a:r>
              <a:rPr lang="en-US" dirty="0"/>
              <a:t>When was it published</a:t>
            </a:r>
          </a:p>
        </p:txBody>
      </p:sp>
    </p:spTree>
    <p:extLst>
      <p:ext uri="{BB962C8B-B14F-4D97-AF65-F5344CB8AC3E}">
        <p14:creationId xmlns:p14="http://schemas.microsoft.com/office/powerpoint/2010/main" val="1447414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the Intended Audience?</a:t>
            </a:r>
          </a:p>
        </p:txBody>
      </p:sp>
      <p:sp>
        <p:nvSpPr>
          <p:cNvPr id="3" name="Content Placeholder 2"/>
          <p:cNvSpPr>
            <a:spLocks noGrp="1"/>
          </p:cNvSpPr>
          <p:nvPr>
            <p:ph sz="quarter" idx="1"/>
          </p:nvPr>
        </p:nvSpPr>
        <p:spPr/>
        <p:txBody>
          <a:bodyPr>
            <a:normAutofit/>
          </a:bodyPr>
          <a:lstStyle/>
          <a:p>
            <a:pPr>
              <a:buNone/>
            </a:pPr>
            <a:r>
              <a:rPr lang="en-US" dirty="0"/>
              <a:t>	Have you ever lain awake on Christmas Eve with everything about you strange, quiet and still as death?… As Christmas drew nearer, we older children knew that this year there wouldn’t be gifts and much fun for the little children, for out here in a concentration camp we thought no one would think of us. So we tried extra hard to make Christmas as happy as possible for the tots. Christmas was ushered in with cold, howling winds…. Refusing to be discouraged, we panned for a party for which everyone gladly donated some money. We decorated the Mess Hall with red and green crepe papers and wreaths made of desert holly…. As if with the waving of a magic wand the bare cold mess hall was changed into an enchanting place.</a:t>
            </a:r>
          </a:p>
          <a:p>
            <a:pPr>
              <a:buNone/>
            </a:pPr>
            <a:r>
              <a:rPr lang="en-US" sz="1500" dirty="0"/>
              <a:t>	Emiko </a:t>
            </a:r>
            <a:r>
              <a:rPr lang="en-US" sz="1500" dirty="0" err="1"/>
              <a:t>Kamiya</a:t>
            </a:r>
            <a:r>
              <a:rPr lang="en-US" sz="1500" dirty="0"/>
              <a:t>, who was interned at the Poston Relocation Center, quoted in Werner, </a:t>
            </a:r>
            <a:r>
              <a:rPr lang="en-US" sz="1500" i="1" dirty="0"/>
              <a:t>Through the Eyes of Innocents</a:t>
            </a:r>
            <a:r>
              <a:rPr lang="en-US" sz="1500" dirty="0"/>
              <a:t>, p. 94</a:t>
            </a:r>
          </a:p>
        </p:txBody>
      </p:sp>
    </p:spTree>
    <p:extLst>
      <p:ext uri="{BB962C8B-B14F-4D97-AF65-F5344CB8AC3E}">
        <p14:creationId xmlns:p14="http://schemas.microsoft.com/office/powerpoint/2010/main" val="2101011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a:t>
            </a:r>
          </a:p>
        </p:txBody>
      </p:sp>
      <p:sp>
        <p:nvSpPr>
          <p:cNvPr id="3" name="Content Placeholder 2"/>
          <p:cNvSpPr>
            <a:spLocks noGrp="1"/>
          </p:cNvSpPr>
          <p:nvPr>
            <p:ph sz="quarter" idx="1"/>
          </p:nvPr>
        </p:nvSpPr>
        <p:spPr/>
        <p:txBody>
          <a:bodyPr/>
          <a:lstStyle/>
          <a:p>
            <a:r>
              <a:rPr lang="en-US" dirty="0"/>
              <a:t>The purpose is the authors reason for creating the document.</a:t>
            </a:r>
          </a:p>
          <a:p>
            <a:pPr>
              <a:buNone/>
            </a:pPr>
            <a:endParaRPr lang="en-US" dirty="0"/>
          </a:p>
          <a:p>
            <a:pPr>
              <a:buNone/>
            </a:pPr>
            <a:r>
              <a:rPr lang="en-US" u="sng" dirty="0"/>
              <a:t>Questions </a:t>
            </a:r>
          </a:p>
          <a:p>
            <a:r>
              <a:rPr lang="en-US" dirty="0"/>
              <a:t>Why did the author create the document.</a:t>
            </a:r>
          </a:p>
          <a:p>
            <a:r>
              <a:rPr lang="en-US" dirty="0"/>
              <a:t>Is the author trying to provoke feelings in the reader?</a:t>
            </a:r>
          </a:p>
          <a:p>
            <a:endParaRPr lang="en-US" dirty="0"/>
          </a:p>
        </p:txBody>
      </p:sp>
    </p:spTree>
    <p:extLst>
      <p:ext uri="{BB962C8B-B14F-4D97-AF65-F5344CB8AC3E}">
        <p14:creationId xmlns:p14="http://schemas.microsoft.com/office/powerpoint/2010/main" val="3396516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What is the Purpose </a:t>
            </a:r>
          </a:p>
        </p:txBody>
      </p:sp>
      <p:pic>
        <p:nvPicPr>
          <p:cNvPr id="1026" name="Picture 2" descr="F:\SREB\Lesson 3\rohwer3.jpg"/>
          <p:cNvPicPr>
            <a:picLocks noGrp="1" noChangeAspect="1" noChangeArrowheads="1"/>
          </p:cNvPicPr>
          <p:nvPr>
            <p:ph sz="quarter" idx="1"/>
          </p:nvPr>
        </p:nvPicPr>
        <p:blipFill>
          <a:blip r:embed="rId3" cstate="print"/>
          <a:srcRect/>
          <a:stretch>
            <a:fillRect/>
          </a:stretch>
        </p:blipFill>
        <p:spPr bwMode="auto">
          <a:xfrm>
            <a:off x="533399" y="1500403"/>
            <a:ext cx="3487866" cy="4747997"/>
          </a:xfrm>
          <a:prstGeom prst="rect">
            <a:avLst/>
          </a:prstGeom>
          <a:noFill/>
        </p:spPr>
      </p:pic>
      <p:pic>
        <p:nvPicPr>
          <p:cNvPr id="1027" name="Picture 3" descr="F:\SREB\Lesson 3\anti-japanese.jpg"/>
          <p:cNvPicPr>
            <a:picLocks noGrp="1" noChangeAspect="1" noChangeArrowheads="1"/>
          </p:cNvPicPr>
          <p:nvPr>
            <p:ph sz="quarter" idx="2"/>
          </p:nvPr>
        </p:nvPicPr>
        <p:blipFill>
          <a:blip r:embed="rId4" cstate="print"/>
          <a:srcRect/>
          <a:stretch>
            <a:fillRect/>
          </a:stretch>
        </p:blipFill>
        <p:spPr bwMode="auto">
          <a:xfrm>
            <a:off x="4953000" y="1600200"/>
            <a:ext cx="2819399" cy="4800600"/>
          </a:xfrm>
          <a:prstGeom prst="rect">
            <a:avLst/>
          </a:prstGeom>
          <a:noFill/>
        </p:spPr>
      </p:pic>
    </p:spTree>
    <p:extLst>
      <p:ext uri="{BB962C8B-B14F-4D97-AF65-F5344CB8AC3E}">
        <p14:creationId xmlns:p14="http://schemas.microsoft.com/office/powerpoint/2010/main" val="214032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War in the Pacific</a:t>
            </a:r>
          </a:p>
        </p:txBody>
      </p:sp>
      <p:sp>
        <p:nvSpPr>
          <p:cNvPr id="3" name="Content Placeholder 2"/>
          <p:cNvSpPr>
            <a:spLocks noGrp="1"/>
          </p:cNvSpPr>
          <p:nvPr>
            <p:ph sz="half" idx="1"/>
          </p:nvPr>
        </p:nvSpPr>
        <p:spPr/>
        <p:txBody>
          <a:bodyPr/>
          <a:lstStyle/>
          <a:p>
            <a:r>
              <a:rPr lang="en-US" dirty="0"/>
              <a:t>Pearl Harbor</a:t>
            </a:r>
          </a:p>
          <a:p>
            <a:r>
              <a:rPr lang="en-US" dirty="0"/>
              <a:t>Philippines</a:t>
            </a:r>
          </a:p>
          <a:p>
            <a:r>
              <a:rPr lang="en-US" dirty="0"/>
              <a:t>General Douglas MacArthur</a:t>
            </a:r>
          </a:p>
          <a:p>
            <a:r>
              <a:rPr lang="en-US" dirty="0"/>
              <a:t>Surrender</a:t>
            </a:r>
          </a:p>
          <a:p>
            <a:r>
              <a:rPr lang="en-US" dirty="0"/>
              <a:t>Bataan Death March</a:t>
            </a:r>
          </a:p>
        </p:txBody>
      </p:sp>
      <p:sp>
        <p:nvSpPr>
          <p:cNvPr id="4" name="Content Placeholder 3"/>
          <p:cNvSpPr>
            <a:spLocks noGrp="1"/>
          </p:cNvSpPr>
          <p:nvPr>
            <p:ph sz="half" idx="2"/>
          </p:nvPr>
        </p:nvSpPr>
        <p:spPr/>
        <p:txBody>
          <a:bodyPr/>
          <a:lstStyle/>
          <a:p>
            <a:r>
              <a:rPr lang="en-US" dirty="0"/>
              <a:t>Chester Nimitz</a:t>
            </a:r>
          </a:p>
          <a:p>
            <a:r>
              <a:rPr lang="en-US" dirty="0"/>
              <a:t>Battle of Midway</a:t>
            </a:r>
          </a:p>
          <a:p>
            <a:r>
              <a:rPr lang="en-US" dirty="0"/>
              <a:t>Fall back</a:t>
            </a:r>
          </a:p>
          <a:p>
            <a:r>
              <a:rPr lang="en-US" dirty="0"/>
              <a:t>Kamikaze</a:t>
            </a:r>
          </a:p>
          <a:p>
            <a:r>
              <a:rPr lang="en-US" dirty="0"/>
              <a:t>Harry Truman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of View</a:t>
            </a:r>
          </a:p>
        </p:txBody>
      </p:sp>
      <p:sp>
        <p:nvSpPr>
          <p:cNvPr id="3" name="Content Placeholder 2"/>
          <p:cNvSpPr>
            <a:spLocks noGrp="1"/>
          </p:cNvSpPr>
          <p:nvPr>
            <p:ph sz="quarter" idx="1"/>
          </p:nvPr>
        </p:nvSpPr>
        <p:spPr/>
        <p:txBody>
          <a:bodyPr/>
          <a:lstStyle/>
          <a:p>
            <a:r>
              <a:rPr lang="en-US" dirty="0"/>
              <a:t>The author’s point of view reveals the author’s beliefs, personal judgments or attitudes toward a certain subject. </a:t>
            </a:r>
          </a:p>
          <a:p>
            <a:pPr>
              <a:buNone/>
            </a:pPr>
            <a:endParaRPr lang="en-US" dirty="0"/>
          </a:p>
          <a:p>
            <a:pPr>
              <a:buNone/>
            </a:pPr>
            <a:r>
              <a:rPr lang="en-US" u="sng" dirty="0"/>
              <a:t>Questions</a:t>
            </a:r>
          </a:p>
          <a:p>
            <a:r>
              <a:rPr lang="en-US" dirty="0"/>
              <a:t>What is the authors attitude toward the event?</a:t>
            </a:r>
          </a:p>
          <a:p>
            <a:r>
              <a:rPr lang="en-US" dirty="0"/>
              <a:t>What is the authors </a:t>
            </a:r>
            <a:r>
              <a:rPr lang="en-US" u="sng" dirty="0"/>
              <a:t>bias</a:t>
            </a:r>
            <a:r>
              <a:rPr lang="en-US" dirty="0"/>
              <a:t>? </a:t>
            </a:r>
            <a:r>
              <a:rPr lang="en-US" sz="1800" dirty="0"/>
              <a:t>(prejudice in favor of or against)</a:t>
            </a:r>
          </a:p>
          <a:p>
            <a:r>
              <a:rPr lang="en-US" dirty="0"/>
              <a:t>What is the authors background? </a:t>
            </a:r>
          </a:p>
        </p:txBody>
      </p:sp>
    </p:spTree>
    <p:extLst>
      <p:ext uri="{BB962C8B-B14F-4D97-AF65-F5344CB8AC3E}">
        <p14:creationId xmlns:p14="http://schemas.microsoft.com/office/powerpoint/2010/main" val="4291750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Authors Point of View</a:t>
            </a:r>
          </a:p>
        </p:txBody>
      </p:sp>
      <p:sp>
        <p:nvSpPr>
          <p:cNvPr id="3" name="Content Placeholder 2"/>
          <p:cNvSpPr>
            <a:spLocks noGrp="1"/>
          </p:cNvSpPr>
          <p:nvPr>
            <p:ph sz="quarter" idx="1"/>
          </p:nvPr>
        </p:nvSpPr>
        <p:spPr/>
        <p:txBody>
          <a:bodyPr/>
          <a:lstStyle/>
          <a:p>
            <a:pPr>
              <a:buNone/>
            </a:pPr>
            <a:r>
              <a:rPr lang="en-US" dirty="0"/>
              <a:t>	Colonel </a:t>
            </a:r>
            <a:r>
              <a:rPr lang="en-US" dirty="0" err="1"/>
              <a:t>Bendetsen</a:t>
            </a:r>
            <a:r>
              <a:rPr lang="en-US" dirty="0"/>
              <a:t> showed himself to be a little Hitler. I mentioned that we had an orphanage with children of Japanese ancestry, and that some of these children were half Japanese, others one fourth or less. I asked which children should we send…. </a:t>
            </a:r>
            <a:r>
              <a:rPr lang="en-US" dirty="0" err="1"/>
              <a:t>Bendetsen</a:t>
            </a:r>
            <a:r>
              <a:rPr lang="en-US" dirty="0"/>
              <a:t> said: “I am determined that if they have one drop of Japanese blood in them, they must go to camp.</a:t>
            </a:r>
          </a:p>
          <a:p>
            <a:endParaRPr lang="en-US" sz="1400" dirty="0"/>
          </a:p>
          <a:p>
            <a:pPr>
              <a:buNone/>
            </a:pPr>
            <a:r>
              <a:rPr lang="en-US" sz="1400" dirty="0"/>
              <a:t>	Father Hugh T. </a:t>
            </a:r>
            <a:r>
              <a:rPr lang="en-US" sz="1400" dirty="0" err="1"/>
              <a:t>Lavey</a:t>
            </a:r>
            <a:r>
              <a:rPr lang="en-US" sz="1400" dirty="0"/>
              <a:t> of the Catholic </a:t>
            </a:r>
            <a:r>
              <a:rPr lang="en-US" sz="1400" dirty="0" err="1"/>
              <a:t>Maryknoll</a:t>
            </a:r>
            <a:r>
              <a:rPr lang="en-US" sz="1400" dirty="0"/>
              <a:t> Center, quoted in Werner, </a:t>
            </a:r>
            <a:r>
              <a:rPr lang="en-US" sz="1400" i="1" dirty="0"/>
              <a:t>Through the Eyes of Innocents</a:t>
            </a:r>
            <a:r>
              <a:rPr lang="en-US" sz="1400" dirty="0"/>
              <a:t>, p. 85</a:t>
            </a:r>
          </a:p>
        </p:txBody>
      </p:sp>
    </p:spTree>
    <p:extLst>
      <p:ext uri="{BB962C8B-B14F-4D97-AF65-F5344CB8AC3E}">
        <p14:creationId xmlns:p14="http://schemas.microsoft.com/office/powerpoint/2010/main" val="189663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O</a:t>
            </a:r>
            <a:r>
              <a:rPr lang="en-US" dirty="0"/>
              <a:t>utside information</a:t>
            </a:r>
          </a:p>
        </p:txBody>
      </p:sp>
      <p:sp>
        <p:nvSpPr>
          <p:cNvPr id="3" name="Content Placeholder 2"/>
          <p:cNvSpPr>
            <a:spLocks noGrp="1"/>
          </p:cNvSpPr>
          <p:nvPr>
            <p:ph idx="1"/>
          </p:nvPr>
        </p:nvSpPr>
        <p:spPr/>
        <p:txBody>
          <a:bodyPr/>
          <a:lstStyle/>
          <a:p>
            <a:r>
              <a:rPr lang="en-US" dirty="0"/>
              <a:t>What specific outside information have you learned that can be connected with that in the document?</a:t>
            </a:r>
          </a:p>
          <a:p>
            <a:r>
              <a:rPr lang="en-US" u="sng" dirty="0"/>
              <a:t>Questions:</a:t>
            </a:r>
          </a:p>
          <a:p>
            <a:r>
              <a:rPr lang="en-US" dirty="0"/>
              <a:t>How does document connect with other events during the time period?</a:t>
            </a:r>
          </a:p>
          <a:p>
            <a:r>
              <a:rPr lang="en-US" dirty="0"/>
              <a:t>How will use the document to support </a:t>
            </a:r>
            <a:r>
              <a:rPr lang="en-US" b="1" dirty="0"/>
              <a:t>o</a:t>
            </a:r>
            <a:r>
              <a:rPr lang="en-US" dirty="0"/>
              <a:t>utside information in your argument/essay?</a:t>
            </a:r>
          </a:p>
          <a:p>
            <a:pPr>
              <a:buNone/>
            </a:pPr>
            <a:endParaRPr lang="en-US" dirty="0"/>
          </a:p>
          <a:p>
            <a:endParaRPr lang="en-US" dirty="0"/>
          </a:p>
        </p:txBody>
      </p:sp>
      <p:pic>
        <p:nvPicPr>
          <p:cNvPr id="4" name="Content Placeholder 3" descr="http://www.wpclipart.com/cartoon/animals/hippo/cartoon_hippo.jpg"/>
          <p:cNvPicPr>
            <a:picLocks/>
          </p:cNvPicPr>
          <p:nvPr/>
        </p:nvPicPr>
        <p:blipFill>
          <a:blip r:embed="rId2" cstate="print"/>
          <a:srcRect/>
          <a:stretch>
            <a:fillRect/>
          </a:stretch>
        </p:blipFill>
        <p:spPr bwMode="auto">
          <a:xfrm>
            <a:off x="7543800" y="228600"/>
            <a:ext cx="1371600" cy="1371600"/>
          </a:xfrm>
          <a:prstGeom prst="rect">
            <a:avLst/>
          </a:prstGeom>
          <a:noFill/>
          <a:ln w="9525">
            <a:noFill/>
            <a:miter lim="800000"/>
            <a:headEnd/>
            <a:tailEnd/>
          </a:ln>
        </p:spPr>
      </p:pic>
    </p:spTree>
    <p:extLst>
      <p:ext uri="{BB962C8B-B14F-4D97-AF65-F5344CB8AC3E}">
        <p14:creationId xmlns:p14="http://schemas.microsoft.com/office/powerpoint/2010/main" val="723208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a:t>
            </a:r>
          </a:p>
        </p:txBody>
      </p:sp>
      <p:sp>
        <p:nvSpPr>
          <p:cNvPr id="3" name="Content Placeholder 2"/>
          <p:cNvSpPr>
            <a:spLocks noGrp="1"/>
          </p:cNvSpPr>
          <p:nvPr>
            <p:ph sz="quarter" idx="1"/>
          </p:nvPr>
        </p:nvSpPr>
        <p:spPr/>
        <p:txBody>
          <a:bodyPr/>
          <a:lstStyle/>
          <a:p>
            <a:r>
              <a:rPr lang="en-US" dirty="0">
                <a:hlinkClick r:id="rId3"/>
              </a:rPr>
              <a:t>http://www.answers.com/</a:t>
            </a:r>
            <a:endParaRPr lang="en-US" dirty="0"/>
          </a:p>
          <a:p>
            <a:r>
              <a:rPr lang="en-US" dirty="0">
                <a:hlinkClick r:id="rId4"/>
              </a:rPr>
              <a:t>http://homeworktips.about.com</a:t>
            </a:r>
            <a:endParaRPr lang="en-US" dirty="0"/>
          </a:p>
          <a:p>
            <a:r>
              <a:rPr lang="en-US" dirty="0"/>
              <a:t>Google Images</a:t>
            </a:r>
          </a:p>
          <a:p>
            <a:endParaRPr lang="en-US" dirty="0"/>
          </a:p>
          <a:p>
            <a:endParaRPr lang="en-US" dirty="0"/>
          </a:p>
        </p:txBody>
      </p:sp>
    </p:spTree>
    <p:extLst>
      <p:ext uri="{BB962C8B-B14F-4D97-AF65-F5344CB8AC3E}">
        <p14:creationId xmlns:p14="http://schemas.microsoft.com/office/powerpoint/2010/main" val="3024977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Shape 84"/>
          <p:cNvPicPr preferRelativeResize="0"/>
          <p:nvPr/>
        </p:nvPicPr>
        <p:blipFill>
          <a:blip r:embed="rId3">
            <a:alphaModFix/>
          </a:blip>
          <a:stretch>
            <a:fillRect/>
          </a:stretch>
        </p:blipFill>
        <p:spPr>
          <a:xfrm>
            <a:off x="-41389" y="0"/>
            <a:ext cx="9185389" cy="7223500"/>
          </a:xfrm>
          <a:prstGeom prst="rect">
            <a:avLst/>
          </a:prstGeom>
          <a:noFill/>
          <a:ln>
            <a:noFill/>
          </a:ln>
        </p:spPr>
      </p:pic>
      <p:sp>
        <p:nvSpPr>
          <p:cNvPr id="85" name="Shape 85"/>
          <p:cNvSpPr txBox="1">
            <a:spLocks noGrp="1"/>
          </p:cNvSpPr>
          <p:nvPr>
            <p:ph type="ctrTitle"/>
          </p:nvPr>
        </p:nvSpPr>
        <p:spPr>
          <a:xfrm>
            <a:off x="685800" y="1752600"/>
            <a:ext cx="7772400" cy="2057398"/>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omic Sans MS"/>
              <a:buNone/>
            </a:pPr>
            <a:r>
              <a:rPr lang="en-US" sz="4400" b="0" i="0" u="none" strike="noStrike" cap="none" baseline="0">
                <a:solidFill>
                  <a:schemeClr val="dk1"/>
                </a:solidFill>
                <a:latin typeface="Comic Sans MS"/>
                <a:ea typeface="Comic Sans MS"/>
                <a:cs typeface="Comic Sans MS"/>
                <a:sym typeface="Comic Sans MS"/>
              </a:rPr>
              <a:t>How to take Notes</a:t>
            </a:r>
          </a:p>
        </p:txBody>
      </p:sp>
      <p:sp>
        <p:nvSpPr>
          <p:cNvPr id="86" name="Shape 86"/>
          <p:cNvSpPr txBox="1">
            <a:spLocks noGrp="1"/>
          </p:cNvSpPr>
          <p:nvPr>
            <p:ph type="subTitle" idx="1"/>
          </p:nvPr>
        </p:nvSpPr>
        <p:spPr>
          <a:xfrm>
            <a:off x="1371600" y="3962400"/>
            <a:ext cx="6400799" cy="1676399"/>
          </a:xfrm>
          <a:prstGeom prst="rect">
            <a:avLst/>
          </a:prstGeom>
          <a:noFill/>
          <a:ln>
            <a:noFill/>
          </a:ln>
        </p:spPr>
        <p:txBody>
          <a:bodyPr lIns="91425" tIns="45700" rIns="91425" bIns="45700" anchor="t" anchorCtr="0">
            <a:noAutofit/>
          </a:bodyPr>
          <a:lstStyle/>
          <a:p>
            <a:pPr marL="0" marR="0" lvl="0" indent="0" algn="ctr" rtl="0">
              <a:spcBef>
                <a:spcPts val="640"/>
              </a:spcBef>
              <a:buClr>
                <a:srgbClr val="888888"/>
              </a:buClr>
              <a:buSzPct val="25000"/>
              <a:buFont typeface="Comic Sans MS"/>
              <a:buNone/>
            </a:pPr>
            <a:r>
              <a:rPr lang="en-US" sz="3200" b="0" i="0" u="none" strike="noStrike" cap="none" baseline="0">
                <a:solidFill>
                  <a:srgbClr val="0F243E"/>
                </a:solidFill>
                <a:latin typeface="Comic Sans MS"/>
                <a:ea typeface="Comic Sans MS"/>
                <a:cs typeface="Comic Sans MS"/>
                <a:sym typeface="Comic Sans MS"/>
              </a:rPr>
              <a:t>And actually be able to study from them!</a:t>
            </a:r>
          </a:p>
        </p:txBody>
      </p:sp>
    </p:spTree>
    <p:extLst>
      <p:ext uri="{BB962C8B-B14F-4D97-AF65-F5344CB8AC3E}">
        <p14:creationId xmlns:p14="http://schemas.microsoft.com/office/powerpoint/2010/main" val="2933198485"/>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1" name="Shape 91"/>
          <p:cNvPicPr preferRelativeResize="0"/>
          <p:nvPr/>
        </p:nvPicPr>
        <p:blipFill>
          <a:blip r:embed="rId3">
            <a:alphaModFix/>
          </a:blip>
          <a:stretch>
            <a:fillRect/>
          </a:stretch>
        </p:blipFill>
        <p:spPr>
          <a:xfrm>
            <a:off x="-41389" y="0"/>
            <a:ext cx="9185389" cy="7223500"/>
          </a:xfrm>
          <a:prstGeom prst="rect">
            <a:avLst/>
          </a:prstGeom>
          <a:noFill/>
          <a:ln>
            <a:noFill/>
          </a:ln>
        </p:spPr>
      </p:pic>
      <p:sp>
        <p:nvSpPr>
          <p:cNvPr id="92" name="Shape 92"/>
          <p:cNvSpPr txBox="1">
            <a:spLocks noGrp="1"/>
          </p:cNvSpPr>
          <p:nvPr>
            <p:ph type="title"/>
          </p:nvPr>
        </p:nvSpPr>
        <p:spPr>
          <a:xfrm>
            <a:off x="457200" y="0"/>
            <a:ext cx="8229600" cy="1676399"/>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omic Sans MS"/>
              <a:buNone/>
            </a:pPr>
            <a:r>
              <a:rPr lang="en-US" sz="4400" b="0" i="0" u="none" strike="noStrike" cap="none" baseline="0">
                <a:solidFill>
                  <a:schemeClr val="dk1"/>
                </a:solidFill>
                <a:latin typeface="Comic Sans MS"/>
                <a:ea typeface="Comic Sans MS"/>
                <a:cs typeface="Comic Sans MS"/>
                <a:sym typeface="Comic Sans MS"/>
              </a:rPr>
              <a:t>Strategy No. 1</a:t>
            </a:r>
            <a:br>
              <a:rPr lang="en-US" sz="4400" b="0" i="0" u="none" strike="noStrike" cap="none" baseline="0">
                <a:solidFill>
                  <a:schemeClr val="dk1"/>
                </a:solidFill>
                <a:latin typeface="Comic Sans MS"/>
                <a:ea typeface="Comic Sans MS"/>
                <a:cs typeface="Comic Sans MS"/>
                <a:sym typeface="Comic Sans MS"/>
              </a:rPr>
            </a:br>
            <a:r>
              <a:rPr lang="en-US" sz="4400" b="0" i="0" u="none" strike="noStrike" cap="none" baseline="0">
                <a:solidFill>
                  <a:schemeClr val="dk1"/>
                </a:solidFill>
                <a:latin typeface="Comic Sans MS"/>
                <a:ea typeface="Comic Sans MS"/>
                <a:cs typeface="Comic Sans MS"/>
                <a:sym typeface="Comic Sans MS"/>
              </a:rPr>
              <a:t>Cornell Notes</a:t>
            </a:r>
          </a:p>
        </p:txBody>
      </p:sp>
      <p:sp>
        <p:nvSpPr>
          <p:cNvPr id="93" name="Shape 93"/>
          <p:cNvSpPr txBox="1">
            <a:spLocks noGrp="1"/>
          </p:cNvSpPr>
          <p:nvPr>
            <p:ph idx="1"/>
          </p:nvPr>
        </p:nvSpPr>
        <p:spPr>
          <a:xfrm>
            <a:off x="1219200" y="1905000"/>
            <a:ext cx="7467600" cy="4221162"/>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What it is – a way to take more organized notes</a:t>
            </a:r>
          </a:p>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What you will need – lined notebook paper (and something to write with of course!)</a:t>
            </a:r>
          </a:p>
        </p:txBody>
      </p:sp>
    </p:spTree>
    <p:extLst>
      <p:ext uri="{BB962C8B-B14F-4D97-AF65-F5344CB8AC3E}">
        <p14:creationId xmlns:p14="http://schemas.microsoft.com/office/powerpoint/2010/main" val="3079215157"/>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3">
                                            <p:txEl>
                                              <p:pRg st="0" end="0"/>
                                            </p:txEl>
                                          </p:spTgt>
                                        </p:tgtEl>
                                        <p:attrNameLst>
                                          <p:attrName>style.visibility</p:attrName>
                                        </p:attrNameLst>
                                      </p:cBhvr>
                                      <p:to>
                                        <p:strVal val="visible"/>
                                      </p:to>
                                    </p:set>
                                    <p:anim calcmode="lin" valueType="num">
                                      <p:cBhvr additive="base">
                                        <p:cTn id="7" dur="500"/>
                                        <p:tgtEl>
                                          <p:spTgt spid="93">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93">
                                            <p:txEl>
                                              <p:pRg st="1" end="1"/>
                                            </p:txEl>
                                          </p:spTgt>
                                        </p:tgtEl>
                                        <p:attrNameLst>
                                          <p:attrName>style.visibility</p:attrName>
                                        </p:attrNameLst>
                                      </p:cBhvr>
                                      <p:to>
                                        <p:strVal val="visible"/>
                                      </p:to>
                                    </p:set>
                                    <p:anim calcmode="lin" valueType="num">
                                      <p:cBhvr additive="base">
                                        <p:cTn id="12" dur="500"/>
                                        <p:tgtEl>
                                          <p:spTgt spid="93">
                                            <p:txEl>
                                              <p:pRg st="1" end="1"/>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98" name="Shape 98"/>
          <p:cNvPicPr preferRelativeResize="0"/>
          <p:nvPr/>
        </p:nvPicPr>
        <p:blipFill>
          <a:blip r:embed="rId3">
            <a:alphaModFix/>
          </a:blip>
          <a:stretch>
            <a:fillRect/>
          </a:stretch>
        </p:blipFill>
        <p:spPr>
          <a:xfrm>
            <a:off x="-41389" y="0"/>
            <a:ext cx="9185389" cy="7223500"/>
          </a:xfrm>
          <a:prstGeom prst="rect">
            <a:avLst/>
          </a:prstGeom>
          <a:noFill/>
          <a:ln>
            <a:noFill/>
          </a:ln>
        </p:spPr>
      </p:pic>
      <p:sp>
        <p:nvSpPr>
          <p:cNvPr id="99" name="Shape 99"/>
          <p:cNvSpPr txBox="1">
            <a:spLocks noGrp="1"/>
          </p:cNvSpPr>
          <p:nvPr>
            <p:ph type="title"/>
          </p:nvPr>
        </p:nvSpPr>
        <p:spPr>
          <a:xfrm>
            <a:off x="914400" y="0"/>
            <a:ext cx="7772400" cy="12954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omic Sans MS"/>
              <a:buNone/>
            </a:pPr>
            <a:r>
              <a:rPr lang="en-US" sz="4400" b="0" i="0" u="none" strike="noStrike" cap="none" baseline="0">
                <a:solidFill>
                  <a:schemeClr val="dk1"/>
                </a:solidFill>
                <a:latin typeface="Comic Sans MS"/>
                <a:ea typeface="Comic Sans MS"/>
                <a:cs typeface="Comic Sans MS"/>
                <a:sym typeface="Comic Sans MS"/>
              </a:rPr>
              <a:t>Cornell notes: How it works</a:t>
            </a:r>
          </a:p>
        </p:txBody>
      </p:sp>
      <p:sp>
        <p:nvSpPr>
          <p:cNvPr id="100" name="Shape 100"/>
          <p:cNvSpPr txBox="1">
            <a:spLocks noGrp="1"/>
          </p:cNvSpPr>
          <p:nvPr>
            <p:ph idx="1"/>
          </p:nvPr>
        </p:nvSpPr>
        <p:spPr>
          <a:xfrm>
            <a:off x="1143000" y="914400"/>
            <a:ext cx="7772400" cy="52117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Put the subject and date at the top of your paper (and each page thereafter), then</a:t>
            </a:r>
          </a:p>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Divide your paper into three sections, like this:</a:t>
            </a:r>
          </a:p>
          <a:p>
            <a:pPr marL="342900" marR="0" lvl="0" indent="-222250" algn="l" rtl="0">
              <a:spcBef>
                <a:spcPts val="640"/>
              </a:spcBef>
              <a:buClr>
                <a:schemeClr val="dk1"/>
              </a:buClr>
              <a:buFont typeface="Arial"/>
              <a:buNone/>
            </a:pPr>
            <a:endParaRPr sz="3200" b="0" i="0" u="none" strike="noStrike" cap="none" baseline="0">
              <a:solidFill>
                <a:schemeClr val="dk1"/>
              </a:solidFill>
              <a:latin typeface="Arial"/>
              <a:ea typeface="Arial"/>
              <a:cs typeface="Arial"/>
              <a:sym typeface="Arial"/>
            </a:endParaRPr>
          </a:p>
        </p:txBody>
      </p:sp>
      <p:pic>
        <p:nvPicPr>
          <p:cNvPr id="101" name="Shape 101"/>
          <p:cNvPicPr preferRelativeResize="0"/>
          <p:nvPr/>
        </p:nvPicPr>
        <p:blipFill>
          <a:blip r:embed="rId4">
            <a:alphaModFix/>
          </a:blip>
          <a:stretch>
            <a:fillRect/>
          </a:stretch>
        </p:blipFill>
        <p:spPr>
          <a:xfrm>
            <a:off x="4037275" y="3176075"/>
            <a:ext cx="3412957" cy="4323080"/>
          </a:xfrm>
          <a:prstGeom prst="rect">
            <a:avLst/>
          </a:prstGeom>
          <a:noFill/>
          <a:ln>
            <a:noFill/>
          </a:ln>
        </p:spPr>
      </p:pic>
    </p:spTree>
    <p:extLst>
      <p:ext uri="{BB962C8B-B14F-4D97-AF65-F5344CB8AC3E}">
        <p14:creationId xmlns:p14="http://schemas.microsoft.com/office/powerpoint/2010/main" val="3131278729"/>
      </p:ext>
    </p:extLst>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pic>
        <p:nvPicPr>
          <p:cNvPr id="106" name="Shape 106"/>
          <p:cNvPicPr preferRelativeResize="0"/>
          <p:nvPr/>
        </p:nvPicPr>
        <p:blipFill>
          <a:blip r:embed="rId3">
            <a:alphaModFix/>
          </a:blip>
          <a:stretch>
            <a:fillRect/>
          </a:stretch>
        </p:blipFill>
        <p:spPr>
          <a:xfrm>
            <a:off x="5257800" y="1600200"/>
            <a:ext cx="3669630" cy="4648199"/>
          </a:xfrm>
          <a:prstGeom prst="rect">
            <a:avLst/>
          </a:prstGeom>
          <a:noFill/>
          <a:ln>
            <a:noFill/>
          </a:ln>
        </p:spPr>
      </p:pic>
      <p:sp>
        <p:nvSpPr>
          <p:cNvPr id="107" name="Shape 107"/>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omic Sans MS"/>
              <a:buNone/>
            </a:pPr>
            <a:r>
              <a:rPr lang="en-US" sz="3950" b="0" i="0" u="none" strike="noStrike" cap="none" baseline="0">
                <a:solidFill>
                  <a:schemeClr val="dk1"/>
                </a:solidFill>
                <a:latin typeface="Comic Sans MS"/>
                <a:ea typeface="Comic Sans MS"/>
                <a:cs typeface="Comic Sans MS"/>
                <a:sym typeface="Comic Sans MS"/>
              </a:rPr>
              <a:t>Cornell notes: How it works – </a:t>
            </a:r>
            <a:br>
              <a:rPr lang="en-US" sz="3950" b="0" i="0" u="none" strike="noStrike" cap="none" baseline="0">
                <a:solidFill>
                  <a:schemeClr val="dk1"/>
                </a:solidFill>
                <a:latin typeface="Comic Sans MS"/>
                <a:ea typeface="Comic Sans MS"/>
                <a:cs typeface="Comic Sans MS"/>
                <a:sym typeface="Comic Sans MS"/>
              </a:rPr>
            </a:br>
            <a:r>
              <a:rPr lang="en-US" sz="3950" b="0" i="0" u="none" strike="noStrike" cap="none" baseline="0">
                <a:solidFill>
                  <a:schemeClr val="dk1"/>
                </a:solidFill>
                <a:latin typeface="Comic Sans MS"/>
                <a:ea typeface="Comic Sans MS"/>
                <a:cs typeface="Comic Sans MS"/>
                <a:sym typeface="Comic Sans MS"/>
              </a:rPr>
              <a:t>Taking notes</a:t>
            </a:r>
          </a:p>
        </p:txBody>
      </p:sp>
      <p:sp>
        <p:nvSpPr>
          <p:cNvPr id="108" name="Shape 108"/>
          <p:cNvSpPr txBox="1">
            <a:spLocks noGrp="1"/>
          </p:cNvSpPr>
          <p:nvPr>
            <p:ph idx="1"/>
          </p:nvPr>
        </p:nvSpPr>
        <p:spPr>
          <a:xfrm>
            <a:off x="240100" y="1417650"/>
            <a:ext cx="4877099" cy="5440200"/>
          </a:xfrm>
          <a:prstGeom prst="rect">
            <a:avLst/>
          </a:prstGeom>
          <a:noFill/>
          <a:ln>
            <a:noFill/>
          </a:ln>
        </p:spPr>
        <p:txBody>
          <a:bodyPr lIns="91425" tIns="45700" rIns="91425" bIns="45700" anchor="t" anchorCtr="0">
            <a:noAutofit/>
          </a:bodyPr>
          <a:lstStyle/>
          <a:p>
            <a:pPr marL="342900" marR="0" lvl="0" indent="-374650" algn="l" rtl="0">
              <a:spcBef>
                <a:spcPts val="640"/>
              </a:spcBef>
              <a:buClr>
                <a:schemeClr val="dk1"/>
              </a:buClr>
              <a:buSzPct val="100000"/>
              <a:buFont typeface="Arial"/>
              <a:buChar char="●"/>
            </a:pPr>
            <a:r>
              <a:rPr lang="en-US" sz="2400" b="0" i="0" u="none" strike="noStrike" cap="none" baseline="0">
                <a:solidFill>
                  <a:schemeClr val="dk1"/>
                </a:solidFill>
                <a:latin typeface="Arial"/>
                <a:ea typeface="Arial"/>
                <a:cs typeface="Arial"/>
                <a:sym typeface="Arial"/>
              </a:rPr>
              <a:t>The large box to the right is for writing notes, either from the lecture or as you read. </a:t>
            </a:r>
            <a:br>
              <a:rPr lang="en-US" sz="2400" b="0" i="0" u="none" strike="noStrike" cap="none" baseline="0">
                <a:solidFill>
                  <a:schemeClr val="dk1"/>
                </a:solidFill>
                <a:latin typeface="Arial"/>
                <a:ea typeface="Arial"/>
                <a:cs typeface="Arial"/>
                <a:sym typeface="Arial"/>
              </a:rPr>
            </a:br>
            <a:endParaRPr lang="en-US" sz="2400" b="0" i="0" u="none" strike="noStrike" cap="none" baseline="0">
              <a:solidFill>
                <a:schemeClr val="dk1"/>
              </a:solidFill>
              <a:latin typeface="Arial"/>
              <a:ea typeface="Arial"/>
              <a:cs typeface="Arial"/>
              <a:sym typeface="Arial"/>
            </a:endParaRPr>
          </a:p>
          <a:p>
            <a:pPr marL="342900" marR="0" lvl="0" indent="-374650" algn="l" rtl="0">
              <a:spcBef>
                <a:spcPts val="640"/>
              </a:spcBef>
              <a:buClr>
                <a:schemeClr val="dk1"/>
              </a:buClr>
              <a:buSzPct val="100000"/>
              <a:buFont typeface="Arial"/>
              <a:buChar char="●"/>
            </a:pPr>
            <a:r>
              <a:rPr lang="en-US" sz="2400" b="0" i="0" u="none" strike="noStrike" cap="none" baseline="0">
                <a:solidFill>
                  <a:schemeClr val="dk1"/>
                </a:solidFill>
                <a:latin typeface="Arial"/>
                <a:ea typeface="Arial"/>
                <a:cs typeface="Arial"/>
                <a:sym typeface="Arial"/>
              </a:rPr>
              <a:t>Skip a line between main ideas and topics.</a:t>
            </a:r>
            <a:br>
              <a:rPr lang="en-US" sz="2400" b="0" i="0" u="none" strike="noStrike" cap="none" baseline="0">
                <a:solidFill>
                  <a:schemeClr val="dk1"/>
                </a:solidFill>
                <a:latin typeface="Arial"/>
                <a:ea typeface="Arial"/>
                <a:cs typeface="Arial"/>
                <a:sym typeface="Arial"/>
              </a:rPr>
            </a:br>
            <a:endParaRPr lang="en-US" sz="2400" b="0" i="0" u="none" strike="noStrike" cap="none" baseline="0">
              <a:solidFill>
                <a:schemeClr val="dk1"/>
              </a:solidFill>
              <a:latin typeface="Arial"/>
              <a:ea typeface="Arial"/>
              <a:cs typeface="Arial"/>
              <a:sym typeface="Arial"/>
            </a:endParaRPr>
          </a:p>
          <a:p>
            <a:pPr marL="342900" marR="0" lvl="0" indent="-374650" algn="l" rtl="0">
              <a:spcBef>
                <a:spcPts val="640"/>
              </a:spcBef>
              <a:buClr>
                <a:schemeClr val="dk1"/>
              </a:buClr>
              <a:buSzPct val="100000"/>
              <a:buFont typeface="Arial"/>
              <a:buChar char="●"/>
            </a:pPr>
            <a:r>
              <a:rPr lang="en-US" sz="2400" b="0" i="0" u="none" strike="noStrike" cap="none" baseline="0">
                <a:solidFill>
                  <a:schemeClr val="dk1"/>
                </a:solidFill>
                <a:latin typeface="Arial"/>
                <a:ea typeface="Arial"/>
                <a:cs typeface="Arial"/>
                <a:sym typeface="Arial"/>
              </a:rPr>
              <a:t>Don't use complete sentences, and don’t try to copy down every word from the text or the lecture. Use abbreviations, whenever possible. Develop a shorthand of your own, such as using "&amp;" for the word </a:t>
            </a:r>
            <a:r>
              <a:rPr lang="en-US" sz="2400" b="0" i="1" u="none" strike="noStrike" cap="none" baseline="0">
                <a:solidFill>
                  <a:schemeClr val="dk1"/>
                </a:solidFill>
                <a:latin typeface="Arial"/>
                <a:ea typeface="Arial"/>
                <a:cs typeface="Arial"/>
                <a:sym typeface="Arial"/>
              </a:rPr>
              <a:t>"and“, w/ for with, b/c for because, and so on</a:t>
            </a:r>
            <a:r>
              <a:rPr lang="en-US" sz="2400" b="0" i="0" u="none" strike="noStrike" cap="none" baseline="0">
                <a:solidFill>
                  <a:schemeClr val="dk1"/>
                </a:solidFill>
                <a:latin typeface="Arial"/>
                <a:ea typeface="Arial"/>
                <a:cs typeface="Arial"/>
                <a:sym typeface="Arial"/>
              </a:rPr>
              <a:t>. </a:t>
            </a:r>
          </a:p>
          <a:p>
            <a:pPr marL="342900" marR="0" lvl="0" indent="-222250" algn="l" rtl="0">
              <a:spcBef>
                <a:spcPts val="640"/>
              </a:spcBef>
              <a:buClr>
                <a:schemeClr val="dk1"/>
              </a:buClr>
              <a:buFont typeface="Arial"/>
              <a:buNone/>
            </a:pPr>
            <a:endParaRPr sz="2400" b="0" i="0" u="none" strike="noStrike" cap="none" baseline="0">
              <a:solidFill>
                <a:schemeClr val="dk1"/>
              </a:solidFill>
              <a:latin typeface="Arial"/>
              <a:ea typeface="Arial"/>
              <a:cs typeface="Arial"/>
              <a:sym typeface="Arial"/>
            </a:endParaRPr>
          </a:p>
        </p:txBody>
      </p:sp>
    </p:spTree>
    <p:extLst>
      <p:ext uri="{BB962C8B-B14F-4D97-AF65-F5344CB8AC3E}">
        <p14:creationId xmlns:p14="http://schemas.microsoft.com/office/powerpoint/2010/main" val="1406167255"/>
      </p:ext>
    </p:extLst>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pic>
        <p:nvPicPr>
          <p:cNvPr id="113" name="Shape 113"/>
          <p:cNvPicPr preferRelativeResize="0"/>
          <p:nvPr/>
        </p:nvPicPr>
        <p:blipFill>
          <a:blip r:embed="rId3">
            <a:alphaModFix/>
          </a:blip>
          <a:stretch>
            <a:fillRect/>
          </a:stretch>
        </p:blipFill>
        <p:spPr>
          <a:xfrm>
            <a:off x="4495800" y="1295400"/>
            <a:ext cx="4267197" cy="5205983"/>
          </a:xfrm>
          <a:prstGeom prst="rect">
            <a:avLst/>
          </a:prstGeom>
          <a:noFill/>
          <a:ln>
            <a:noFill/>
          </a:ln>
        </p:spPr>
      </p:pic>
      <p:cxnSp>
        <p:nvCxnSpPr>
          <p:cNvPr id="114" name="Shape 114"/>
          <p:cNvCxnSpPr/>
          <p:nvPr/>
        </p:nvCxnSpPr>
        <p:spPr>
          <a:xfrm rot="5400000">
            <a:off x="4533900" y="3238499"/>
            <a:ext cx="2971799" cy="0"/>
          </a:xfrm>
          <a:prstGeom prst="straightConnector1">
            <a:avLst/>
          </a:prstGeom>
          <a:noFill/>
          <a:ln w="38100" cap="flat" cmpd="sng">
            <a:solidFill>
              <a:schemeClr val="dk1"/>
            </a:solidFill>
            <a:prstDash val="solid"/>
            <a:round/>
            <a:headEnd type="none" w="med" len="med"/>
            <a:tailEnd type="none" w="med" len="med"/>
          </a:ln>
        </p:spPr>
      </p:cxnSp>
      <p:cxnSp>
        <p:nvCxnSpPr>
          <p:cNvPr id="115" name="Shape 115"/>
          <p:cNvCxnSpPr/>
          <p:nvPr/>
        </p:nvCxnSpPr>
        <p:spPr>
          <a:xfrm>
            <a:off x="5105400" y="1752600"/>
            <a:ext cx="3276600" cy="0"/>
          </a:xfrm>
          <a:prstGeom prst="straightConnector1">
            <a:avLst/>
          </a:prstGeom>
          <a:noFill/>
          <a:ln w="28575" cap="flat" cmpd="sng">
            <a:solidFill>
              <a:schemeClr val="dk1"/>
            </a:solidFill>
            <a:prstDash val="solid"/>
            <a:round/>
            <a:headEnd type="none" w="med" len="med"/>
            <a:tailEnd type="none" w="med" len="med"/>
          </a:ln>
        </p:spPr>
      </p:cxnSp>
      <p:cxnSp>
        <p:nvCxnSpPr>
          <p:cNvPr id="116" name="Shape 116"/>
          <p:cNvCxnSpPr/>
          <p:nvPr/>
        </p:nvCxnSpPr>
        <p:spPr>
          <a:xfrm>
            <a:off x="4800600" y="4800600"/>
            <a:ext cx="3657600" cy="0"/>
          </a:xfrm>
          <a:prstGeom prst="straightConnector1">
            <a:avLst/>
          </a:prstGeom>
          <a:noFill/>
          <a:ln w="28575" cap="flat" cmpd="sng">
            <a:solidFill>
              <a:schemeClr val="dk1"/>
            </a:solidFill>
            <a:prstDash val="solid"/>
            <a:round/>
            <a:headEnd type="none" w="med" len="med"/>
            <a:tailEnd type="none" w="med" len="med"/>
          </a:ln>
        </p:spPr>
      </p:cxnSp>
      <p:sp>
        <p:nvSpPr>
          <p:cNvPr id="117" name="Shape 117"/>
          <p:cNvSpPr txBox="1"/>
          <p:nvPr/>
        </p:nvSpPr>
        <p:spPr>
          <a:xfrm>
            <a:off x="6096000" y="1981200"/>
            <a:ext cx="2209799" cy="1754325"/>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yada, yada, YADA</a:t>
            </a:r>
          </a:p>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YADA</a:t>
            </a:r>
          </a:p>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yada</a:t>
            </a:r>
          </a:p>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yada, yada, yada</a:t>
            </a:r>
          </a:p>
        </p:txBody>
      </p:sp>
      <p:sp>
        <p:nvSpPr>
          <p:cNvPr id="118" name="Shape 118"/>
          <p:cNvSpPr txBox="1"/>
          <p:nvPr/>
        </p:nvSpPr>
        <p:spPr>
          <a:xfrm flipH="1">
            <a:off x="5061531" y="2209800"/>
            <a:ext cx="958268"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a:t>
            </a:r>
          </a:p>
        </p:txBody>
      </p:sp>
      <p:sp>
        <p:nvSpPr>
          <p:cNvPr id="119" name="Shape 119"/>
          <p:cNvSpPr txBox="1"/>
          <p:nvPr/>
        </p:nvSpPr>
        <p:spPr>
          <a:xfrm>
            <a:off x="5257800" y="3276600"/>
            <a:ext cx="685123"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a:t>
            </a:r>
          </a:p>
        </p:txBody>
      </p:sp>
      <p:sp>
        <p:nvSpPr>
          <p:cNvPr id="120" name="Shape 120"/>
          <p:cNvSpPr txBox="1"/>
          <p:nvPr/>
        </p:nvSpPr>
        <p:spPr>
          <a:xfrm>
            <a:off x="5181600" y="5029200"/>
            <a:ext cx="3048000" cy="646331"/>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 </a:t>
            </a:r>
          </a:p>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 </a:t>
            </a:r>
          </a:p>
        </p:txBody>
      </p:sp>
      <p:sp>
        <p:nvSpPr>
          <p:cNvPr id="121" name="Shape 121"/>
          <p:cNvSpPr txBox="1"/>
          <p:nvPr/>
        </p:nvSpPr>
        <p:spPr>
          <a:xfrm>
            <a:off x="4495800" y="1371600"/>
            <a:ext cx="4694205"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Course name, source (lecture, text), date</a:t>
            </a:r>
          </a:p>
        </p:txBody>
      </p:sp>
      <p:sp>
        <p:nvSpPr>
          <p:cNvPr id="122" name="Shape 122"/>
          <p:cNvSpPr txBox="1">
            <a:spLocks noGrp="1"/>
          </p:cNvSpPr>
          <p:nvPr>
            <p:ph type="title"/>
          </p:nvPr>
        </p:nvSpPr>
        <p:spPr>
          <a:xfrm>
            <a:off x="0" y="274637"/>
            <a:ext cx="8915400" cy="868362"/>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omic Sans MS"/>
              <a:buNone/>
            </a:pPr>
            <a:r>
              <a:rPr lang="en-US" sz="3950" b="0" i="0" u="none" strike="noStrike" cap="none" baseline="0">
                <a:solidFill>
                  <a:schemeClr val="dk1"/>
                </a:solidFill>
                <a:latin typeface="Comic Sans MS"/>
                <a:ea typeface="Comic Sans MS"/>
                <a:cs typeface="Comic Sans MS"/>
                <a:sym typeface="Comic Sans MS"/>
              </a:rPr>
              <a:t>Cornell Notes: Using your notes to study</a:t>
            </a:r>
          </a:p>
        </p:txBody>
      </p:sp>
      <p:sp>
        <p:nvSpPr>
          <p:cNvPr id="123" name="Shape 123"/>
          <p:cNvSpPr txBox="1">
            <a:spLocks noGrp="1"/>
          </p:cNvSpPr>
          <p:nvPr>
            <p:ph idx="1"/>
          </p:nvPr>
        </p:nvSpPr>
        <p:spPr>
          <a:xfrm>
            <a:off x="457200" y="1600200"/>
            <a:ext cx="3809999" cy="45259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59375"/>
              <a:buFont typeface="Arial"/>
              <a:buChar char="●"/>
            </a:pPr>
            <a:r>
              <a:rPr lang="en-US" sz="3200" b="0" i="0" u="none" strike="noStrike" cap="none" baseline="0" dirty="0">
                <a:solidFill>
                  <a:schemeClr val="dk1"/>
                </a:solidFill>
                <a:latin typeface="Comic Sans MS"/>
                <a:ea typeface="Comic Sans MS"/>
                <a:cs typeface="Comic Sans MS"/>
                <a:sym typeface="Comic Sans MS"/>
              </a:rPr>
              <a:t>Review notes as soon as possible after class!</a:t>
            </a:r>
          </a:p>
          <a:p>
            <a:pPr marL="342900" marR="0" lvl="0" indent="-342900" algn="l" rtl="0">
              <a:spcBef>
                <a:spcPts val="640"/>
              </a:spcBef>
              <a:buClr>
                <a:schemeClr val="dk1"/>
              </a:buClr>
              <a:buSzPct val="59375"/>
              <a:buFont typeface="Arial"/>
              <a:buChar char="●"/>
            </a:pPr>
            <a:r>
              <a:rPr lang="en-US" sz="3200" b="0" i="0" u="none" strike="noStrike" cap="none" baseline="0" dirty="0">
                <a:solidFill>
                  <a:schemeClr val="dk1"/>
                </a:solidFill>
                <a:latin typeface="Comic Sans MS"/>
                <a:ea typeface="Comic Sans MS"/>
                <a:cs typeface="Comic Sans MS"/>
                <a:sym typeface="Comic Sans MS"/>
              </a:rPr>
              <a:t>Pull out main ideas and put them in the left column</a:t>
            </a:r>
          </a:p>
        </p:txBody>
      </p:sp>
      <p:sp>
        <p:nvSpPr>
          <p:cNvPr id="124" name="Shape 124"/>
          <p:cNvSpPr txBox="1"/>
          <p:nvPr/>
        </p:nvSpPr>
        <p:spPr>
          <a:xfrm>
            <a:off x="5181600" y="2667000"/>
            <a:ext cx="685123"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a:t>
            </a:r>
          </a:p>
        </p:txBody>
      </p:sp>
      <p:cxnSp>
        <p:nvCxnSpPr>
          <p:cNvPr id="125" name="Shape 125"/>
          <p:cNvCxnSpPr/>
          <p:nvPr/>
        </p:nvCxnSpPr>
        <p:spPr>
          <a:xfrm rot="10800000" flipH="1">
            <a:off x="3657600" y="3429000"/>
            <a:ext cx="1447800" cy="609599"/>
          </a:xfrm>
          <a:prstGeom prst="straightConnector1">
            <a:avLst/>
          </a:prstGeom>
          <a:noFill/>
          <a:ln w="57150" cap="flat" cmpd="sng">
            <a:solidFill>
              <a:srgbClr val="FF0000"/>
            </a:solidFill>
            <a:prstDash val="solid"/>
            <a:round/>
            <a:headEnd type="none" w="med" len="med"/>
            <a:tailEnd type="stealth" w="lg" len="lg"/>
          </a:ln>
        </p:spPr>
      </p:cxnSp>
    </p:spTree>
    <p:extLst>
      <p:ext uri="{BB962C8B-B14F-4D97-AF65-F5344CB8AC3E}">
        <p14:creationId xmlns:p14="http://schemas.microsoft.com/office/powerpoint/2010/main" val="3592182183"/>
      </p:ext>
    </p:extLst>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pic>
        <p:nvPicPr>
          <p:cNvPr id="130" name="Shape 130"/>
          <p:cNvPicPr preferRelativeResize="0"/>
          <p:nvPr/>
        </p:nvPicPr>
        <p:blipFill>
          <a:blip r:embed="rId3">
            <a:alphaModFix/>
          </a:blip>
          <a:stretch>
            <a:fillRect/>
          </a:stretch>
        </p:blipFill>
        <p:spPr>
          <a:xfrm>
            <a:off x="4495800" y="1295400"/>
            <a:ext cx="4267197" cy="5205983"/>
          </a:xfrm>
          <a:prstGeom prst="rect">
            <a:avLst/>
          </a:prstGeom>
          <a:noFill/>
          <a:ln>
            <a:noFill/>
          </a:ln>
        </p:spPr>
      </p:pic>
      <p:cxnSp>
        <p:nvCxnSpPr>
          <p:cNvPr id="131" name="Shape 131"/>
          <p:cNvCxnSpPr/>
          <p:nvPr/>
        </p:nvCxnSpPr>
        <p:spPr>
          <a:xfrm rot="5400000">
            <a:off x="4533900" y="3238499"/>
            <a:ext cx="2971799" cy="0"/>
          </a:xfrm>
          <a:prstGeom prst="straightConnector1">
            <a:avLst/>
          </a:prstGeom>
          <a:noFill/>
          <a:ln w="38100" cap="flat" cmpd="sng">
            <a:solidFill>
              <a:schemeClr val="dk1"/>
            </a:solidFill>
            <a:prstDash val="solid"/>
            <a:round/>
            <a:headEnd type="none" w="med" len="med"/>
            <a:tailEnd type="none" w="med" len="med"/>
          </a:ln>
        </p:spPr>
      </p:cxnSp>
      <p:cxnSp>
        <p:nvCxnSpPr>
          <p:cNvPr id="132" name="Shape 132"/>
          <p:cNvCxnSpPr/>
          <p:nvPr/>
        </p:nvCxnSpPr>
        <p:spPr>
          <a:xfrm>
            <a:off x="5105400" y="1752600"/>
            <a:ext cx="3276600" cy="0"/>
          </a:xfrm>
          <a:prstGeom prst="straightConnector1">
            <a:avLst/>
          </a:prstGeom>
          <a:noFill/>
          <a:ln w="28575" cap="flat" cmpd="sng">
            <a:solidFill>
              <a:schemeClr val="dk1"/>
            </a:solidFill>
            <a:prstDash val="solid"/>
            <a:round/>
            <a:headEnd type="none" w="med" len="med"/>
            <a:tailEnd type="none" w="med" len="med"/>
          </a:ln>
        </p:spPr>
      </p:cxnSp>
      <p:cxnSp>
        <p:nvCxnSpPr>
          <p:cNvPr id="133" name="Shape 133"/>
          <p:cNvCxnSpPr/>
          <p:nvPr/>
        </p:nvCxnSpPr>
        <p:spPr>
          <a:xfrm>
            <a:off x="4800600" y="4800600"/>
            <a:ext cx="3657600" cy="0"/>
          </a:xfrm>
          <a:prstGeom prst="straightConnector1">
            <a:avLst/>
          </a:prstGeom>
          <a:noFill/>
          <a:ln w="28575" cap="flat" cmpd="sng">
            <a:solidFill>
              <a:schemeClr val="dk1"/>
            </a:solidFill>
            <a:prstDash val="solid"/>
            <a:round/>
            <a:headEnd type="none" w="med" len="med"/>
            <a:tailEnd type="none" w="med" len="med"/>
          </a:ln>
        </p:spPr>
      </p:cxnSp>
      <p:sp>
        <p:nvSpPr>
          <p:cNvPr id="134" name="Shape 134"/>
          <p:cNvSpPr txBox="1"/>
          <p:nvPr/>
        </p:nvSpPr>
        <p:spPr>
          <a:xfrm>
            <a:off x="6096000" y="1981200"/>
            <a:ext cx="2209799" cy="1754325"/>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yada, yada, YADA</a:t>
            </a:r>
          </a:p>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YADA</a:t>
            </a:r>
          </a:p>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yada</a:t>
            </a:r>
          </a:p>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yada, yada, yada</a:t>
            </a:r>
          </a:p>
        </p:txBody>
      </p:sp>
      <p:sp>
        <p:nvSpPr>
          <p:cNvPr id="135" name="Shape 135"/>
          <p:cNvSpPr txBox="1"/>
          <p:nvPr/>
        </p:nvSpPr>
        <p:spPr>
          <a:xfrm flipH="1">
            <a:off x="5061531" y="2209800"/>
            <a:ext cx="958268"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a:t>
            </a:r>
          </a:p>
        </p:txBody>
      </p:sp>
      <p:sp>
        <p:nvSpPr>
          <p:cNvPr id="136" name="Shape 136"/>
          <p:cNvSpPr txBox="1"/>
          <p:nvPr/>
        </p:nvSpPr>
        <p:spPr>
          <a:xfrm>
            <a:off x="5257800" y="3276600"/>
            <a:ext cx="685123"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a:t>
            </a:r>
          </a:p>
        </p:txBody>
      </p:sp>
      <p:sp>
        <p:nvSpPr>
          <p:cNvPr id="137" name="Shape 137"/>
          <p:cNvSpPr txBox="1"/>
          <p:nvPr/>
        </p:nvSpPr>
        <p:spPr>
          <a:xfrm>
            <a:off x="5181600" y="5029200"/>
            <a:ext cx="3048000" cy="646331"/>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 </a:t>
            </a:r>
          </a:p>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 - </a:t>
            </a:r>
          </a:p>
        </p:txBody>
      </p:sp>
      <p:sp>
        <p:nvSpPr>
          <p:cNvPr id="138" name="Shape 138"/>
          <p:cNvSpPr txBox="1"/>
          <p:nvPr/>
        </p:nvSpPr>
        <p:spPr>
          <a:xfrm>
            <a:off x="4495800" y="1371600"/>
            <a:ext cx="4694205"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Course name, source (lecture, text), date</a:t>
            </a:r>
          </a:p>
        </p:txBody>
      </p:sp>
      <p:sp>
        <p:nvSpPr>
          <p:cNvPr id="139" name="Shape 139"/>
          <p:cNvSpPr txBox="1">
            <a:spLocks noGrp="1"/>
          </p:cNvSpPr>
          <p:nvPr>
            <p:ph type="title"/>
          </p:nvPr>
        </p:nvSpPr>
        <p:spPr>
          <a:xfrm>
            <a:off x="0" y="274637"/>
            <a:ext cx="8915400" cy="868362"/>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omic Sans MS"/>
              <a:buNone/>
            </a:pPr>
            <a:r>
              <a:rPr lang="en-US" sz="3950" b="0" i="0" u="none" strike="noStrike" cap="none" baseline="0">
                <a:solidFill>
                  <a:schemeClr val="dk1"/>
                </a:solidFill>
                <a:latin typeface="Comic Sans MS"/>
                <a:ea typeface="Comic Sans MS"/>
                <a:cs typeface="Comic Sans MS"/>
                <a:sym typeface="Comic Sans MS"/>
              </a:rPr>
              <a:t>Cornell Notes: Using your notes to study</a:t>
            </a:r>
          </a:p>
        </p:txBody>
      </p:sp>
      <p:sp>
        <p:nvSpPr>
          <p:cNvPr id="140" name="Shape 140"/>
          <p:cNvSpPr txBox="1">
            <a:spLocks noGrp="1"/>
          </p:cNvSpPr>
          <p:nvPr>
            <p:ph idx="1"/>
          </p:nvPr>
        </p:nvSpPr>
        <p:spPr>
          <a:xfrm>
            <a:off x="457200" y="4267200"/>
            <a:ext cx="3809999" cy="18589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Comic Sans MS"/>
                <a:ea typeface="Comic Sans MS"/>
                <a:cs typeface="Comic Sans MS"/>
                <a:sym typeface="Comic Sans MS"/>
              </a:rPr>
              <a:t>Write a summary of the main ideas in the bottom section</a:t>
            </a:r>
          </a:p>
        </p:txBody>
      </p:sp>
      <p:sp>
        <p:nvSpPr>
          <p:cNvPr id="141" name="Shape 141"/>
          <p:cNvSpPr txBox="1"/>
          <p:nvPr/>
        </p:nvSpPr>
        <p:spPr>
          <a:xfrm>
            <a:off x="5181600" y="2667000"/>
            <a:ext cx="685123"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0" u="none" strike="noStrike" cap="none" baseline="0">
                <a:solidFill>
                  <a:schemeClr val="dk1"/>
                </a:solidFill>
                <a:latin typeface="Arial"/>
                <a:ea typeface="Arial"/>
                <a:cs typeface="Arial"/>
                <a:sym typeface="Arial"/>
              </a:rPr>
              <a:t>YADA</a:t>
            </a:r>
          </a:p>
        </p:txBody>
      </p:sp>
      <p:cxnSp>
        <p:nvCxnSpPr>
          <p:cNvPr id="142" name="Shape 142"/>
          <p:cNvCxnSpPr/>
          <p:nvPr/>
        </p:nvCxnSpPr>
        <p:spPr>
          <a:xfrm rot="10800000" flipH="1">
            <a:off x="2819400" y="5562599"/>
            <a:ext cx="2286000" cy="228600"/>
          </a:xfrm>
          <a:prstGeom prst="straightConnector1">
            <a:avLst/>
          </a:prstGeom>
          <a:noFill/>
          <a:ln w="38100" cap="flat" cmpd="sng">
            <a:solidFill>
              <a:srgbClr val="FF0000"/>
            </a:solidFill>
            <a:prstDash val="solid"/>
            <a:round/>
            <a:headEnd type="none" w="med" len="med"/>
            <a:tailEnd type="stealth" w="lg" len="lg"/>
          </a:ln>
        </p:spPr>
      </p:cxnSp>
      <p:sp>
        <p:nvSpPr>
          <p:cNvPr id="143" name="Shape 143"/>
          <p:cNvSpPr txBox="1"/>
          <p:nvPr/>
        </p:nvSpPr>
        <p:spPr>
          <a:xfrm>
            <a:off x="6019800" y="5181600"/>
            <a:ext cx="2438399" cy="92332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0" i="1" u="none" strike="noStrike" cap="none" baseline="0">
                <a:solidFill>
                  <a:schemeClr val="dk1"/>
                </a:solidFill>
                <a:latin typeface="Arial"/>
                <a:ea typeface="Arial"/>
                <a:cs typeface="Arial"/>
                <a:sym typeface="Arial"/>
              </a:rPr>
              <a:t>Yada yada yada yada yada yada yada yada yada</a:t>
            </a:r>
          </a:p>
        </p:txBody>
      </p:sp>
    </p:spTree>
    <p:extLst>
      <p:ext uri="{BB962C8B-B14F-4D97-AF65-F5344CB8AC3E}">
        <p14:creationId xmlns:p14="http://schemas.microsoft.com/office/powerpoint/2010/main" val="208099885"/>
      </p:ext>
    </p:extLst>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pic>
        <p:nvPicPr>
          <p:cNvPr id="148" name="Shape 148"/>
          <p:cNvPicPr preferRelativeResize="0"/>
          <p:nvPr/>
        </p:nvPicPr>
        <p:blipFill>
          <a:blip r:embed="rId3">
            <a:alphaModFix/>
          </a:blip>
          <a:stretch>
            <a:fillRect/>
          </a:stretch>
        </p:blipFill>
        <p:spPr>
          <a:xfrm>
            <a:off x="-41389" y="0"/>
            <a:ext cx="9185389" cy="7223500"/>
          </a:xfrm>
          <a:prstGeom prst="rect">
            <a:avLst/>
          </a:prstGeom>
          <a:noFill/>
          <a:ln>
            <a:noFill/>
          </a:ln>
        </p:spPr>
      </p:pic>
      <p:sp>
        <p:nvSpPr>
          <p:cNvPr id="149" name="Shape 149"/>
          <p:cNvSpPr txBox="1">
            <a:spLocks noGrp="1"/>
          </p:cNvSpPr>
          <p:nvPr>
            <p:ph type="title"/>
          </p:nvPr>
        </p:nvSpPr>
        <p:spPr>
          <a:xfrm>
            <a:off x="685800" y="0"/>
            <a:ext cx="84582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omic Sans MS"/>
              <a:buNone/>
            </a:pPr>
            <a:r>
              <a:rPr lang="en-US" sz="4400" b="0" i="0" u="none" strike="noStrike" cap="none" baseline="0">
                <a:solidFill>
                  <a:schemeClr val="dk1"/>
                </a:solidFill>
                <a:latin typeface="Comic Sans MS"/>
                <a:ea typeface="Comic Sans MS"/>
                <a:cs typeface="Comic Sans MS"/>
                <a:sym typeface="Comic Sans MS"/>
              </a:rPr>
              <a:t>Now that you’re ready, study!</a:t>
            </a:r>
          </a:p>
        </p:txBody>
      </p:sp>
      <p:sp>
        <p:nvSpPr>
          <p:cNvPr id="150" name="Shape 150"/>
          <p:cNvSpPr txBox="1">
            <a:spLocks noGrp="1"/>
          </p:cNvSpPr>
          <p:nvPr>
            <p:ph idx="1"/>
          </p:nvPr>
        </p:nvSpPr>
        <p:spPr>
          <a:xfrm>
            <a:off x="1066800" y="1371600"/>
            <a:ext cx="7619999" cy="4754563"/>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Reread your notes in the </a:t>
            </a:r>
            <a:r>
              <a:rPr lang="en-US" sz="3200" b="1" i="1" u="none" strike="noStrike" cap="none" baseline="0">
                <a:solidFill>
                  <a:schemeClr val="dk1"/>
                </a:solidFill>
                <a:latin typeface="Arial"/>
                <a:ea typeface="Arial"/>
                <a:cs typeface="Arial"/>
                <a:sym typeface="Arial"/>
              </a:rPr>
              <a:t>right</a:t>
            </a:r>
            <a:r>
              <a:rPr lang="en-US" sz="3200" b="0" i="0" u="none" strike="noStrike" cap="none" baseline="0">
                <a:solidFill>
                  <a:schemeClr val="dk1"/>
                </a:solidFill>
                <a:latin typeface="Arial"/>
                <a:ea typeface="Arial"/>
                <a:cs typeface="Arial"/>
                <a:sym typeface="Arial"/>
              </a:rPr>
              <a:t> column</a:t>
            </a:r>
          </a:p>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Spend most of your time studying your notes in the </a:t>
            </a:r>
            <a:r>
              <a:rPr lang="en-US" sz="3200" b="1" i="1" u="none" strike="noStrike" cap="none" baseline="0">
                <a:solidFill>
                  <a:schemeClr val="dk1"/>
                </a:solidFill>
                <a:latin typeface="Arial"/>
                <a:ea typeface="Arial"/>
                <a:cs typeface="Arial"/>
                <a:sym typeface="Arial"/>
              </a:rPr>
              <a:t>left</a:t>
            </a:r>
            <a:r>
              <a:rPr lang="en-US" sz="3200" b="1" i="0" u="none" strike="noStrike" cap="none" baseline="0">
                <a:solidFill>
                  <a:schemeClr val="dk1"/>
                </a:solidFill>
                <a:latin typeface="Arial"/>
                <a:ea typeface="Arial"/>
                <a:cs typeface="Arial"/>
                <a:sym typeface="Arial"/>
              </a:rPr>
              <a:t> </a:t>
            </a:r>
            <a:r>
              <a:rPr lang="en-US" sz="3200" b="0" i="0" u="none" strike="noStrike" cap="none" baseline="0">
                <a:solidFill>
                  <a:schemeClr val="dk1"/>
                </a:solidFill>
                <a:latin typeface="Arial"/>
                <a:ea typeface="Arial"/>
                <a:cs typeface="Arial"/>
                <a:sym typeface="Arial"/>
              </a:rPr>
              <a:t>column and on your summaries at the </a:t>
            </a:r>
            <a:r>
              <a:rPr lang="en-US" sz="3200" b="1" i="1" u="none" strike="noStrike" cap="none" baseline="0">
                <a:solidFill>
                  <a:schemeClr val="dk1"/>
                </a:solidFill>
                <a:latin typeface="Arial"/>
                <a:ea typeface="Arial"/>
                <a:cs typeface="Arial"/>
                <a:sym typeface="Arial"/>
              </a:rPr>
              <a:t>bottom</a:t>
            </a:r>
            <a:r>
              <a:rPr lang="en-US" sz="3200" b="0" i="0" u="none" strike="noStrike" cap="none" baseline="0">
                <a:solidFill>
                  <a:schemeClr val="dk1"/>
                </a:solidFill>
                <a:latin typeface="Arial"/>
                <a:ea typeface="Arial"/>
                <a:cs typeface="Arial"/>
                <a:sym typeface="Arial"/>
              </a:rPr>
              <a:t> of the page</a:t>
            </a:r>
          </a:p>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These are the things you will most likely be tested on.</a:t>
            </a:r>
          </a:p>
          <a:p>
            <a:pPr marL="342900" marR="0" lvl="0" indent="-342900" algn="l" rtl="0">
              <a:spcBef>
                <a:spcPts val="640"/>
              </a:spcBef>
              <a:buClr>
                <a:schemeClr val="dk1"/>
              </a:buClr>
              <a:buSzPct val="59375"/>
              <a:buFont typeface="Arial"/>
              <a:buChar char="●"/>
            </a:pPr>
            <a:r>
              <a:rPr lang="en-US" sz="3200" b="0" i="0" u="none" strike="noStrike" cap="none" baseline="0">
                <a:solidFill>
                  <a:schemeClr val="dk1"/>
                </a:solidFill>
                <a:latin typeface="Arial"/>
                <a:ea typeface="Arial"/>
                <a:cs typeface="Arial"/>
                <a:sym typeface="Arial"/>
              </a:rPr>
              <a:t>Results?</a:t>
            </a:r>
          </a:p>
          <a:p>
            <a:pPr marL="342900" marR="0" lvl="0" indent="-342900" algn="l" rtl="0">
              <a:spcBef>
                <a:spcPts val="960"/>
              </a:spcBef>
              <a:buClr>
                <a:schemeClr val="dk1"/>
              </a:buClr>
              <a:buSzPct val="60416"/>
              <a:buFont typeface="Arial"/>
              <a:buChar char="●"/>
            </a:pPr>
            <a:r>
              <a:rPr lang="en-US" sz="4800" b="1" i="0" u="none" strike="noStrike" cap="none" baseline="0">
                <a:solidFill>
                  <a:srgbClr val="FF0000"/>
                </a:solidFill>
                <a:latin typeface="Arial"/>
                <a:ea typeface="Arial"/>
                <a:cs typeface="Arial"/>
                <a:sym typeface="Arial"/>
              </a:rPr>
              <a:t>A+!!</a:t>
            </a:r>
          </a:p>
        </p:txBody>
      </p:sp>
    </p:spTree>
    <p:extLst>
      <p:ext uri="{BB962C8B-B14F-4D97-AF65-F5344CB8AC3E}">
        <p14:creationId xmlns:p14="http://schemas.microsoft.com/office/powerpoint/2010/main" val="92778915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50">
                                            <p:txEl>
                                              <p:pRg st="0" end="0"/>
                                            </p:txEl>
                                          </p:spTgt>
                                        </p:tgtEl>
                                        <p:attrNameLst>
                                          <p:attrName>style.visibility</p:attrName>
                                        </p:attrNameLst>
                                      </p:cBhvr>
                                      <p:to>
                                        <p:strVal val="visible"/>
                                      </p:to>
                                    </p:set>
                                    <p:anim calcmode="lin" valueType="num">
                                      <p:cBhvr additive="base">
                                        <p:cTn id="7" dur="500"/>
                                        <p:tgtEl>
                                          <p:spTgt spid="150">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150">
                                            <p:txEl>
                                              <p:pRg st="1" end="1"/>
                                            </p:txEl>
                                          </p:spTgt>
                                        </p:tgtEl>
                                        <p:attrNameLst>
                                          <p:attrName>style.visibility</p:attrName>
                                        </p:attrNameLst>
                                      </p:cBhvr>
                                      <p:to>
                                        <p:strVal val="visible"/>
                                      </p:to>
                                    </p:set>
                                    <p:anim calcmode="lin" valueType="num">
                                      <p:cBhvr additive="base">
                                        <p:cTn id="12" dur="500"/>
                                        <p:tgtEl>
                                          <p:spTgt spid="150">
                                            <p:txEl>
                                              <p:pRg st="1" end="1"/>
                                            </p:txEl>
                                          </p:spTgt>
                                        </p:tgtEl>
                                        <p:attrNameLst>
                                          <p:attrName>ppt_x</p:attrName>
                                        </p:attrNameLst>
                                      </p:cBhvr>
                                      <p:tavLst>
                                        <p:tav tm="0">
                                          <p:val>
                                            <p:strVal val="#ppt_x-1"/>
                                          </p:val>
                                        </p:tav>
                                        <p:tav tm="100000">
                                          <p:val>
                                            <p:strVal val="#ppt_x"/>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50">
                                            <p:txEl>
                                              <p:pRg st="2" end="2"/>
                                            </p:txEl>
                                          </p:spTgt>
                                        </p:tgtEl>
                                        <p:attrNameLst>
                                          <p:attrName>style.visibility</p:attrName>
                                        </p:attrNameLst>
                                      </p:cBhvr>
                                      <p:to>
                                        <p:strVal val="visible"/>
                                      </p:to>
                                    </p:set>
                                    <p:anim calcmode="lin" valueType="num">
                                      <p:cBhvr additive="base">
                                        <p:cTn id="17" dur="500"/>
                                        <p:tgtEl>
                                          <p:spTgt spid="150">
                                            <p:txEl>
                                              <p:pRg st="2" end="2"/>
                                            </p:txEl>
                                          </p:spTgt>
                                        </p:tgtEl>
                                        <p:attrNameLst>
                                          <p:attrName>ppt_x</p:attrName>
                                        </p:attrNameLst>
                                      </p:cBhvr>
                                      <p:tavLst>
                                        <p:tav tm="0">
                                          <p:val>
                                            <p:strVal val="#ppt_x-1"/>
                                          </p:val>
                                        </p:tav>
                                        <p:tav tm="100000">
                                          <p:val>
                                            <p:strVal val="#ppt_x"/>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150">
                                            <p:txEl>
                                              <p:pRg st="3" end="3"/>
                                            </p:txEl>
                                          </p:spTgt>
                                        </p:tgtEl>
                                        <p:attrNameLst>
                                          <p:attrName>style.visibility</p:attrName>
                                        </p:attrNameLst>
                                      </p:cBhvr>
                                      <p:to>
                                        <p:strVal val="visible"/>
                                      </p:to>
                                    </p:set>
                                    <p:anim calcmode="lin" valueType="num">
                                      <p:cBhvr additive="base">
                                        <p:cTn id="22" dur="500"/>
                                        <p:tgtEl>
                                          <p:spTgt spid="150">
                                            <p:txEl>
                                              <p:pRg st="3" end="3"/>
                                            </p:txEl>
                                          </p:spTgt>
                                        </p:tgtEl>
                                        <p:attrNameLst>
                                          <p:attrName>ppt_x</p:attrName>
                                        </p:attrNameLst>
                                      </p:cBhvr>
                                      <p:tavLst>
                                        <p:tav tm="0">
                                          <p:val>
                                            <p:strVal val="#ppt_x-1"/>
                                          </p:val>
                                        </p:tav>
                                        <p:tav tm="100000">
                                          <p:val>
                                            <p:strVal val="#ppt_x"/>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150">
                                            <p:txEl>
                                              <p:pRg st="4" end="4"/>
                                            </p:txEl>
                                          </p:spTgt>
                                        </p:tgtEl>
                                        <p:attrNameLst>
                                          <p:attrName>style.visibility</p:attrName>
                                        </p:attrNameLst>
                                      </p:cBhvr>
                                      <p:to>
                                        <p:strVal val="visible"/>
                                      </p:to>
                                    </p:set>
                                    <p:anim calcmode="lin" valueType="num">
                                      <p:cBhvr additive="base">
                                        <p:cTn id="27" dur="500"/>
                                        <p:tgtEl>
                                          <p:spTgt spid="150">
                                            <p:txEl>
                                              <p:pRg st="4" end="4"/>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1446</TotalTime>
  <Words>642</Words>
  <Application>Microsoft Office PowerPoint</Application>
  <PresentationFormat>On-screen Show (4:3)</PresentationFormat>
  <Paragraphs>141</Paragraphs>
  <Slides>23</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Comic Sans MS</vt:lpstr>
      <vt:lpstr>Office Theme</vt:lpstr>
      <vt:lpstr>PowerPoint Presentation</vt:lpstr>
      <vt:lpstr>War in the Pacific</vt:lpstr>
      <vt:lpstr>How to take Notes</vt:lpstr>
      <vt:lpstr>Strategy No. 1 Cornell Notes</vt:lpstr>
      <vt:lpstr>Cornell notes: How it works</vt:lpstr>
      <vt:lpstr>Cornell notes: How it works –  Taking notes</vt:lpstr>
      <vt:lpstr>Cornell Notes: Using your notes to study</vt:lpstr>
      <vt:lpstr>Cornell Notes: Using your notes to study</vt:lpstr>
      <vt:lpstr>Now that you’re ready, study!</vt:lpstr>
      <vt:lpstr>Sources:</vt:lpstr>
      <vt:lpstr> Japanese-American Internment </vt:lpstr>
      <vt:lpstr>How to Analyze Primary Sources</vt:lpstr>
      <vt:lpstr>PowerPoint Presentation</vt:lpstr>
      <vt:lpstr>Historical Context</vt:lpstr>
      <vt:lpstr>What is the Historical Context? </vt:lpstr>
      <vt:lpstr>Intended Audience</vt:lpstr>
      <vt:lpstr>Who is the Intended Audience?</vt:lpstr>
      <vt:lpstr>Purpose</vt:lpstr>
      <vt:lpstr>What is the Purpose </vt:lpstr>
      <vt:lpstr>Point of View</vt:lpstr>
      <vt:lpstr>What is the Authors Point of View</vt:lpstr>
      <vt:lpstr>Outside information</vt:lpstr>
      <vt:lpstr>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3 Vocabulary</dc:title>
  <dc:creator>Terri Coulter</dc:creator>
  <cp:lastModifiedBy>George Johnson</cp:lastModifiedBy>
  <cp:revision>14</cp:revision>
  <dcterms:created xsi:type="dcterms:W3CDTF">2015-06-29T05:08:21Z</dcterms:created>
  <dcterms:modified xsi:type="dcterms:W3CDTF">2016-05-31T17:13:45Z</dcterms:modified>
</cp:coreProperties>
</file>