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58" r:id="rId3"/>
    <p:sldId id="260" r:id="rId4"/>
    <p:sldId id="259" r:id="rId5"/>
    <p:sldId id="261" r:id="rId6"/>
    <p:sldId id="262" r:id="rId7"/>
    <p:sldId id="263" r:id="rId8"/>
    <p:sldId id="264" r:id="rId9"/>
    <p:sldId id="265" r:id="rId10"/>
    <p:sldId id="266" r:id="rId11"/>
    <p:sldId id="267" r:id="rId12"/>
    <p:sldId id="268" r:id="rId13"/>
    <p:sldId id="282" r:id="rId14"/>
    <p:sldId id="283" r:id="rId15"/>
    <p:sldId id="284" r:id="rId16"/>
    <p:sldId id="285" r:id="rId17"/>
    <p:sldId id="286" r:id="rId18"/>
    <p:sldId id="287" r:id="rId19"/>
    <p:sldId id="288" r:id="rId20"/>
    <p:sldId id="289" r:id="rId21"/>
    <p:sldId id="290" r:id="rId22"/>
    <p:sldId id="291" r:id="rId23"/>
    <p:sldId id="292" r:id="rId24"/>
    <p:sldId id="293" r:id="rId25"/>
    <p:sldId id="294" r:id="rId26"/>
    <p:sldId id="295" r:id="rId27"/>
    <p:sldId id="269" r:id="rId28"/>
    <p:sldId id="272" r:id="rId29"/>
    <p:sldId id="270" r:id="rId30"/>
    <p:sldId id="273" r:id="rId31"/>
    <p:sldId id="274" r:id="rId32"/>
    <p:sldId id="275" r:id="rId33"/>
    <p:sldId id="276" r:id="rId34"/>
    <p:sldId id="277" r:id="rId35"/>
    <p:sldId id="278" r:id="rId36"/>
    <p:sldId id="279" r:id="rId37"/>
    <p:sldId id="280" r:id="rId38"/>
    <p:sldId id="281"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818"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83D1C3-0E16-44D4-B827-9A35B9F4E45F}" type="datetimeFigureOut">
              <a:rPr lang="en-US" smtClean="0"/>
              <a:pPr/>
              <a:t>5/31/2016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E3C2FF-BA09-4285-9368-9A08B91D1B5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Th</a:t>
            </a:r>
          </a:p>
        </p:txBody>
      </p:sp>
      <p:sp>
        <p:nvSpPr>
          <p:cNvPr id="4" name="Slide Number Placeholder 3"/>
          <p:cNvSpPr>
            <a:spLocks noGrp="1"/>
          </p:cNvSpPr>
          <p:nvPr>
            <p:ph type="sldNum" sz="quarter" idx="10"/>
          </p:nvPr>
        </p:nvSpPr>
        <p:spPr/>
        <p:txBody>
          <a:bodyPr/>
          <a:lstStyle/>
          <a:p>
            <a:fld id="{B2E3C2FF-BA09-4285-9368-9A08B91D1B58}" type="slidenum">
              <a:rPr lang="en-US" smtClean="0"/>
              <a:pPr/>
              <a:t>4</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FB629C-CCA3-432E-BFEA-5BF8A750E2A6}" type="slidenum">
              <a:rPr lang="en-US" smtClean="0"/>
              <a:pPr/>
              <a:t>20</a:t>
            </a:fld>
            <a:endParaRPr lang="en-US"/>
          </a:p>
        </p:txBody>
      </p:sp>
    </p:spTree>
    <p:extLst>
      <p:ext uri="{BB962C8B-B14F-4D97-AF65-F5344CB8AC3E}">
        <p14:creationId xmlns:p14="http://schemas.microsoft.com/office/powerpoint/2010/main" val="870646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FB629C-CCA3-432E-BFEA-5BF8A750E2A6}" type="slidenum">
              <a:rPr lang="en-US" smtClean="0"/>
              <a:pPr/>
              <a:t>21</a:t>
            </a:fld>
            <a:endParaRPr lang="en-US"/>
          </a:p>
        </p:txBody>
      </p:sp>
    </p:spTree>
    <p:extLst>
      <p:ext uri="{BB962C8B-B14F-4D97-AF65-F5344CB8AC3E}">
        <p14:creationId xmlns:p14="http://schemas.microsoft.com/office/powerpoint/2010/main" val="1799237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FB629C-CCA3-432E-BFEA-5BF8A750E2A6}" type="slidenum">
              <a:rPr lang="en-US" smtClean="0"/>
              <a:pPr/>
              <a:t>22</a:t>
            </a:fld>
            <a:endParaRPr lang="en-US"/>
          </a:p>
        </p:txBody>
      </p:sp>
    </p:spTree>
    <p:extLst>
      <p:ext uri="{BB962C8B-B14F-4D97-AF65-F5344CB8AC3E}">
        <p14:creationId xmlns:p14="http://schemas.microsoft.com/office/powerpoint/2010/main" val="1525323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FB629C-CCA3-432E-BFEA-5BF8A750E2A6}" type="slidenum">
              <a:rPr lang="en-US" smtClean="0"/>
              <a:pPr/>
              <a:t>23</a:t>
            </a:fld>
            <a:endParaRPr lang="en-US"/>
          </a:p>
        </p:txBody>
      </p:sp>
    </p:spTree>
    <p:extLst>
      <p:ext uri="{BB962C8B-B14F-4D97-AF65-F5344CB8AC3E}">
        <p14:creationId xmlns:p14="http://schemas.microsoft.com/office/powerpoint/2010/main" val="38468383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FB629C-CCA3-432E-BFEA-5BF8A750E2A6}" type="slidenum">
              <a:rPr lang="en-US" smtClean="0"/>
              <a:pPr/>
              <a:t>24</a:t>
            </a:fld>
            <a:endParaRPr lang="en-US"/>
          </a:p>
        </p:txBody>
      </p:sp>
    </p:spTree>
    <p:extLst>
      <p:ext uri="{BB962C8B-B14F-4D97-AF65-F5344CB8AC3E}">
        <p14:creationId xmlns:p14="http://schemas.microsoft.com/office/powerpoint/2010/main" val="29254923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FB629C-CCA3-432E-BFEA-5BF8A750E2A6}" type="slidenum">
              <a:rPr lang="en-US" smtClean="0"/>
              <a:pPr/>
              <a:t>25</a:t>
            </a:fld>
            <a:endParaRPr lang="en-US"/>
          </a:p>
        </p:txBody>
      </p:sp>
    </p:spTree>
    <p:extLst>
      <p:ext uri="{BB962C8B-B14F-4D97-AF65-F5344CB8AC3E}">
        <p14:creationId xmlns:p14="http://schemas.microsoft.com/office/powerpoint/2010/main" val="36408676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FB629C-CCA3-432E-BFEA-5BF8A750E2A6}" type="slidenum">
              <a:rPr lang="en-US" smtClean="0"/>
              <a:pPr/>
              <a:t>26</a:t>
            </a:fld>
            <a:endParaRPr lang="en-US"/>
          </a:p>
        </p:txBody>
      </p:sp>
    </p:spTree>
    <p:extLst>
      <p:ext uri="{BB962C8B-B14F-4D97-AF65-F5344CB8AC3E}">
        <p14:creationId xmlns:p14="http://schemas.microsoft.com/office/powerpoint/2010/main" val="2332183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Main topic- nuclear weapons</a:t>
            </a:r>
          </a:p>
          <a:p>
            <a:r>
              <a:rPr lang="en-US" dirty="0"/>
              <a:t>Key word - motivations</a:t>
            </a:r>
          </a:p>
        </p:txBody>
      </p:sp>
      <p:sp>
        <p:nvSpPr>
          <p:cNvPr id="4" name="Slide Number Placeholder 3"/>
          <p:cNvSpPr>
            <a:spLocks noGrp="1"/>
          </p:cNvSpPr>
          <p:nvPr>
            <p:ph type="sldNum" sz="quarter" idx="10"/>
          </p:nvPr>
        </p:nvSpPr>
        <p:spPr/>
        <p:txBody>
          <a:bodyPr/>
          <a:lstStyle/>
          <a:p>
            <a:fld id="{B2E3C2FF-BA09-4285-9368-9A08B91D1B58}"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FB629C-CCA3-432E-BFEA-5BF8A750E2A6}" type="slidenum">
              <a:rPr lang="en-US" smtClean="0"/>
              <a:pPr/>
              <a:t>13</a:t>
            </a:fld>
            <a:endParaRPr lang="en-US"/>
          </a:p>
        </p:txBody>
      </p:sp>
    </p:spTree>
    <p:extLst>
      <p:ext uri="{BB962C8B-B14F-4D97-AF65-F5344CB8AC3E}">
        <p14:creationId xmlns:p14="http://schemas.microsoft.com/office/powerpoint/2010/main" val="2381622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FB629C-CCA3-432E-BFEA-5BF8A750E2A6}" type="slidenum">
              <a:rPr lang="en-US" smtClean="0"/>
              <a:pPr/>
              <a:t>14</a:t>
            </a:fld>
            <a:endParaRPr lang="en-US"/>
          </a:p>
        </p:txBody>
      </p:sp>
    </p:spTree>
    <p:extLst>
      <p:ext uri="{BB962C8B-B14F-4D97-AF65-F5344CB8AC3E}">
        <p14:creationId xmlns:p14="http://schemas.microsoft.com/office/powerpoint/2010/main" val="10094805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FB629C-CCA3-432E-BFEA-5BF8A750E2A6}" type="slidenum">
              <a:rPr lang="en-US" smtClean="0"/>
              <a:pPr/>
              <a:t>15</a:t>
            </a:fld>
            <a:endParaRPr lang="en-US"/>
          </a:p>
        </p:txBody>
      </p:sp>
    </p:spTree>
    <p:extLst>
      <p:ext uri="{BB962C8B-B14F-4D97-AF65-F5344CB8AC3E}">
        <p14:creationId xmlns:p14="http://schemas.microsoft.com/office/powerpoint/2010/main" val="515298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FB629C-CCA3-432E-BFEA-5BF8A750E2A6}" type="slidenum">
              <a:rPr lang="en-US" smtClean="0"/>
              <a:pPr/>
              <a:t>16</a:t>
            </a:fld>
            <a:endParaRPr lang="en-US"/>
          </a:p>
        </p:txBody>
      </p:sp>
    </p:spTree>
    <p:extLst>
      <p:ext uri="{BB962C8B-B14F-4D97-AF65-F5344CB8AC3E}">
        <p14:creationId xmlns:p14="http://schemas.microsoft.com/office/powerpoint/2010/main" val="12059530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FB629C-CCA3-432E-BFEA-5BF8A750E2A6}" type="slidenum">
              <a:rPr lang="en-US" smtClean="0"/>
              <a:pPr/>
              <a:t>17</a:t>
            </a:fld>
            <a:endParaRPr lang="en-US"/>
          </a:p>
        </p:txBody>
      </p:sp>
    </p:spTree>
    <p:extLst>
      <p:ext uri="{BB962C8B-B14F-4D97-AF65-F5344CB8AC3E}">
        <p14:creationId xmlns:p14="http://schemas.microsoft.com/office/powerpoint/2010/main" val="1507497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FB629C-CCA3-432E-BFEA-5BF8A750E2A6}" type="slidenum">
              <a:rPr lang="en-US" smtClean="0"/>
              <a:pPr/>
              <a:t>18</a:t>
            </a:fld>
            <a:endParaRPr lang="en-US"/>
          </a:p>
        </p:txBody>
      </p:sp>
    </p:spTree>
    <p:extLst>
      <p:ext uri="{BB962C8B-B14F-4D97-AF65-F5344CB8AC3E}">
        <p14:creationId xmlns:p14="http://schemas.microsoft.com/office/powerpoint/2010/main" val="17932649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FB629C-CCA3-432E-BFEA-5BF8A750E2A6}" type="slidenum">
              <a:rPr lang="en-US" smtClean="0"/>
              <a:pPr/>
              <a:t>19</a:t>
            </a:fld>
            <a:endParaRPr lang="en-US"/>
          </a:p>
        </p:txBody>
      </p:sp>
    </p:spTree>
    <p:extLst>
      <p:ext uri="{BB962C8B-B14F-4D97-AF65-F5344CB8AC3E}">
        <p14:creationId xmlns:p14="http://schemas.microsoft.com/office/powerpoint/2010/main" val="2105572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32A2F0-988C-422C-A6BB-D42A1669A3DE}" type="datetime1">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DD3377-3E7C-4FF1-8F61-032B91FF754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879340-FA56-4902-A327-01B584EF4B98}" type="datetime1">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DD3377-3E7C-4FF1-8F61-032B91FF754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DBDFD4-7CC3-4DDD-9628-00904EF7CAE1}" type="datetime1">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DD3377-3E7C-4FF1-8F61-032B91FF754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7ECD7D-395D-4AB0-920E-D81F4FDBEBE6}" type="datetime1">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DD3377-3E7C-4FF1-8F61-032B91FF754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C88870-5728-4315-BD84-BE4242439D8E}" type="datetime1">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DD3377-3E7C-4FF1-8F61-032B91FF754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A6A5321-B7E7-49A3-AAD7-B18F0D9FCC42}" type="datetime1">
              <a:rPr lang="en-US" smtClean="0"/>
              <a:pPr/>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DD3377-3E7C-4FF1-8F61-032B91FF754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6F0F073-FFA4-40C1-B44E-3242E863DF5D}" type="datetime1">
              <a:rPr lang="en-US" smtClean="0"/>
              <a:pPr/>
              <a:t>5/31/2016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DD3377-3E7C-4FF1-8F61-032B91FF754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8F1662F-7484-4ED8-BF93-13FB4C2ED07C}" type="datetime1">
              <a:rPr lang="en-US" smtClean="0"/>
              <a:pPr/>
              <a:t>5/31/2016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DD3377-3E7C-4FF1-8F61-032B91FF754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501849-E511-483D-ADB6-26673FB94AC6}" type="datetime1">
              <a:rPr lang="en-US" smtClean="0"/>
              <a:pPr/>
              <a:t>5/31/2016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DD3377-3E7C-4FF1-8F61-032B91FF754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98368B-CFF8-42BB-82AC-A12BC4E992A3}" type="datetime1">
              <a:rPr lang="en-US" smtClean="0"/>
              <a:pPr/>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DD3377-3E7C-4FF1-8F61-032B91FF754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15931E7-2B53-4E68-B53D-944049869206}" type="datetime1">
              <a:rPr lang="en-US" smtClean="0"/>
              <a:pPr/>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DD3377-3E7C-4FF1-8F61-032B91FF754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FB1FAF-D6CC-4B4E-901A-29BE048ABC48}" type="datetime1">
              <a:rPr lang="en-US" smtClean="0"/>
              <a:pPr/>
              <a:t>5/31/2016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DD3377-3E7C-4FF1-8F61-032B91FF754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sophia.org/tutorials/in-text-citations--5"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s://owl.english.purdue.edu/owl/resource/747/02/"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Unit 1 Lesson Six</a:t>
            </a:r>
          </a:p>
        </p:txBody>
      </p:sp>
      <p:sp>
        <p:nvSpPr>
          <p:cNvPr id="3" name="Subtitle 2"/>
          <p:cNvSpPr>
            <a:spLocks noGrp="1"/>
          </p:cNvSpPr>
          <p:nvPr>
            <p:ph type="subTitle" idx="1"/>
          </p:nvPr>
        </p:nvSpPr>
        <p:spPr/>
        <p:txBody>
          <a:bodyPr/>
          <a:lstStyle/>
          <a:p>
            <a:r>
              <a:rPr lang="en-US" dirty="0">
                <a:solidFill>
                  <a:schemeClr val="tx1"/>
                </a:solidFill>
              </a:rPr>
              <a:t>Answering an Historical Argument</a:t>
            </a:r>
          </a:p>
        </p:txBody>
      </p:sp>
      <p:sp>
        <p:nvSpPr>
          <p:cNvPr id="4" name="Slide Number Placeholder 3"/>
          <p:cNvSpPr>
            <a:spLocks noGrp="1"/>
          </p:cNvSpPr>
          <p:nvPr>
            <p:ph type="sldNum" sz="quarter" idx="12"/>
          </p:nvPr>
        </p:nvSpPr>
        <p:spPr/>
        <p:txBody>
          <a:bodyPr/>
          <a:lstStyle/>
          <a:p>
            <a:fld id="{FADD3377-3E7C-4FF1-8F61-032B91FF7543}"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thesis?</a:t>
            </a:r>
          </a:p>
        </p:txBody>
      </p:sp>
      <p:sp>
        <p:nvSpPr>
          <p:cNvPr id="3" name="Content Placeholder 2"/>
          <p:cNvSpPr>
            <a:spLocks noGrp="1"/>
          </p:cNvSpPr>
          <p:nvPr>
            <p:ph idx="1"/>
          </p:nvPr>
        </p:nvSpPr>
        <p:spPr/>
        <p:txBody>
          <a:bodyPr>
            <a:normAutofit fontScale="92500" lnSpcReduction="10000"/>
          </a:bodyPr>
          <a:lstStyle/>
          <a:p>
            <a:r>
              <a:rPr lang="en-US" dirty="0"/>
              <a:t>You learned in the last unit what a very basic is:</a:t>
            </a:r>
          </a:p>
          <a:p>
            <a:r>
              <a:rPr lang="en-US" dirty="0"/>
              <a:t> </a:t>
            </a:r>
            <a:r>
              <a:rPr lang="en" i="1" dirty="0">
                <a:solidFill>
                  <a:schemeClr val="dk1"/>
                </a:solidFill>
                <a:latin typeface="Chewy"/>
                <a:ea typeface="Chewy"/>
                <a:cs typeface="Chewy"/>
                <a:sym typeface="Chewy"/>
              </a:rPr>
              <a:t>A thesis is a specific statement that establishes the main topic for the essay and lists the ideas, points, and details that are discussed throughout the rest of the essay.</a:t>
            </a:r>
          </a:p>
          <a:p>
            <a:r>
              <a:rPr lang="en" dirty="0">
                <a:solidFill>
                  <a:schemeClr val="dk1"/>
                </a:solidFill>
                <a:latin typeface="Chewy"/>
                <a:ea typeface="Chewy"/>
                <a:cs typeface="Chewy"/>
                <a:sym typeface="Chewy"/>
              </a:rPr>
              <a:t>In this lesson, we will build upon that and learn about writing a thesis specifically for a historical essay</a:t>
            </a:r>
            <a:endParaRPr lang="en" i="1" dirty="0">
              <a:solidFill>
                <a:schemeClr val="dk1"/>
              </a:solidFill>
              <a:latin typeface="Chewy"/>
              <a:ea typeface="Chewy"/>
              <a:cs typeface="Chewy"/>
              <a:sym typeface="Chewy"/>
            </a:endParaRPr>
          </a:p>
          <a:p>
            <a:r>
              <a:rPr lang="en" i="1" dirty="0">
                <a:solidFill>
                  <a:schemeClr val="dk1"/>
                </a:solidFill>
                <a:latin typeface="Chewy"/>
                <a:ea typeface="Chewy"/>
                <a:cs typeface="Chewy"/>
                <a:sym typeface="Chewy"/>
              </a:rPr>
              <a:t>A historical thesis should explain how or why something happened</a:t>
            </a:r>
          </a:p>
          <a:p>
            <a:endParaRPr lang="en-US" dirty="0"/>
          </a:p>
        </p:txBody>
      </p:sp>
      <p:sp>
        <p:nvSpPr>
          <p:cNvPr id="4" name="Slide Number Placeholder 3"/>
          <p:cNvSpPr>
            <a:spLocks noGrp="1"/>
          </p:cNvSpPr>
          <p:nvPr>
            <p:ph type="sldNum" sz="quarter" idx="12"/>
          </p:nvPr>
        </p:nvSpPr>
        <p:spPr/>
        <p:txBody>
          <a:bodyPr/>
          <a:lstStyle/>
          <a:p>
            <a:fld id="{FADD3377-3E7C-4FF1-8F61-032B91FF7543}"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Thesis Practice</a:t>
            </a:r>
          </a:p>
        </p:txBody>
      </p:sp>
      <p:sp>
        <p:nvSpPr>
          <p:cNvPr id="3" name="Content Placeholder 2"/>
          <p:cNvSpPr>
            <a:spLocks noGrp="1"/>
          </p:cNvSpPr>
          <p:nvPr>
            <p:ph idx="1"/>
          </p:nvPr>
        </p:nvSpPr>
        <p:spPr/>
        <p:txBody>
          <a:bodyPr/>
          <a:lstStyle/>
          <a:p>
            <a:r>
              <a:rPr lang="en-US" dirty="0"/>
              <a:t>Work together with your partner/group</a:t>
            </a:r>
          </a:p>
          <a:p>
            <a:r>
              <a:rPr lang="en-US" dirty="0"/>
              <a:t>Read your thesis aloud – does it make sense?</a:t>
            </a:r>
          </a:p>
          <a:p>
            <a:r>
              <a:rPr lang="en-US" dirty="0"/>
              <a:t>Can your group/partner understand what you are going to write about?</a:t>
            </a:r>
          </a:p>
          <a:p>
            <a:r>
              <a:rPr lang="en-US" dirty="0"/>
              <a:t>How will you defend your thesis? Is there evidence to support your position?</a:t>
            </a:r>
          </a:p>
        </p:txBody>
      </p:sp>
      <p:sp>
        <p:nvSpPr>
          <p:cNvPr id="4" name="Slide Number Placeholder 3"/>
          <p:cNvSpPr>
            <a:spLocks noGrp="1"/>
          </p:cNvSpPr>
          <p:nvPr>
            <p:ph type="sldNum" sz="quarter" idx="12"/>
          </p:nvPr>
        </p:nvSpPr>
        <p:spPr/>
        <p:txBody>
          <a:bodyPr/>
          <a:lstStyle/>
          <a:p>
            <a:fld id="{FADD3377-3E7C-4FF1-8F61-032B91FF7543}"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Finalizing your Thesis</a:t>
            </a:r>
          </a:p>
        </p:txBody>
      </p:sp>
      <p:sp>
        <p:nvSpPr>
          <p:cNvPr id="3" name="Content Placeholder 2"/>
          <p:cNvSpPr>
            <a:spLocks noGrp="1"/>
          </p:cNvSpPr>
          <p:nvPr>
            <p:ph idx="1"/>
          </p:nvPr>
        </p:nvSpPr>
        <p:spPr/>
        <p:txBody>
          <a:bodyPr/>
          <a:lstStyle/>
          <a:p>
            <a:r>
              <a:rPr lang="en-US" dirty="0"/>
              <a:t>After discussion with the class, do I want to revise my thesis?</a:t>
            </a:r>
          </a:p>
          <a:p>
            <a:r>
              <a:rPr lang="en-US" dirty="0"/>
              <a:t>Does my thesis state support the argument that I want to make?</a:t>
            </a:r>
          </a:p>
          <a:p>
            <a:r>
              <a:rPr lang="en-US" dirty="0"/>
              <a:t>What questions do I have after completing this activity?</a:t>
            </a:r>
          </a:p>
        </p:txBody>
      </p:sp>
      <p:sp>
        <p:nvSpPr>
          <p:cNvPr id="4" name="Slide Number Placeholder 3"/>
          <p:cNvSpPr>
            <a:spLocks noGrp="1"/>
          </p:cNvSpPr>
          <p:nvPr>
            <p:ph type="sldNum" sz="quarter" idx="12"/>
          </p:nvPr>
        </p:nvSpPr>
        <p:spPr/>
        <p:txBody>
          <a:bodyPr/>
          <a:lstStyle/>
          <a:p>
            <a:fld id="{FADD3377-3E7C-4FF1-8F61-032B91FF7543}"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br>
              <a:rPr lang="en-US" dirty="0"/>
            </a:br>
            <a:r>
              <a:rPr lang="en-US" sz="4800" dirty="0"/>
              <a:t>In-text Citations</a:t>
            </a:r>
          </a:p>
        </p:txBody>
      </p:sp>
      <p:sp>
        <p:nvSpPr>
          <p:cNvPr id="3" name="Subtitle 2"/>
          <p:cNvSpPr>
            <a:spLocks noGrp="1"/>
          </p:cNvSpPr>
          <p:nvPr>
            <p:ph type="subTitle" idx="1"/>
          </p:nvPr>
        </p:nvSpPr>
        <p:spPr/>
        <p:txBody>
          <a:bodyPr>
            <a:normAutofit/>
          </a:bodyPr>
          <a:lstStyle/>
          <a:p>
            <a:pPr algn="ctr"/>
            <a:r>
              <a:rPr lang="en-US" sz="4800" dirty="0"/>
              <a:t>MLA</a:t>
            </a:r>
            <a:endParaRPr lang="en-US" sz="9600" dirty="0"/>
          </a:p>
        </p:txBody>
      </p:sp>
    </p:spTree>
    <p:extLst>
      <p:ext uri="{BB962C8B-B14F-4D97-AF65-F5344CB8AC3E}">
        <p14:creationId xmlns:p14="http://schemas.microsoft.com/office/powerpoint/2010/main" val="3911583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r>
              <a:rPr lang="en-US" b="1" dirty="0"/>
              <a:t>What are in-text citations?</a:t>
            </a:r>
            <a:br>
              <a:rPr lang="en-US" dirty="0"/>
            </a:br>
            <a:endParaRPr lang="en-US" dirty="0"/>
          </a:p>
        </p:txBody>
      </p:sp>
      <p:sp>
        <p:nvSpPr>
          <p:cNvPr id="3" name="Content Placeholder 2"/>
          <p:cNvSpPr>
            <a:spLocks noGrp="1"/>
          </p:cNvSpPr>
          <p:nvPr>
            <p:ph sz="quarter" idx="1"/>
          </p:nvPr>
        </p:nvSpPr>
        <p:spPr/>
        <p:txBody>
          <a:bodyPr>
            <a:normAutofit/>
          </a:bodyPr>
          <a:lstStyle/>
          <a:p>
            <a:pPr marL="0" indent="0" fontAlgn="base">
              <a:buNone/>
            </a:pPr>
            <a:r>
              <a:rPr lang="en-US" dirty="0"/>
              <a:t>When you include sources in your writing, you need to cite (or give credit to) the original author.  In-text citations allow authors to credit their sources immediately after they quote them in the text.  This method allows the reader to immediately see the author’s source. In-text citations may also be called parenthetical citations.</a:t>
            </a:r>
          </a:p>
          <a:p>
            <a:pPr>
              <a:buNone/>
            </a:pPr>
            <a:endParaRPr lang="en-US" dirty="0"/>
          </a:p>
        </p:txBody>
      </p:sp>
    </p:spTree>
    <p:extLst>
      <p:ext uri="{BB962C8B-B14F-4D97-AF65-F5344CB8AC3E}">
        <p14:creationId xmlns:p14="http://schemas.microsoft.com/office/powerpoint/2010/main" val="2248329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458200" cy="1143000"/>
          </a:xfrm>
        </p:spPr>
        <p:txBody>
          <a:bodyPr>
            <a:normAutofit fontScale="90000"/>
          </a:bodyPr>
          <a:lstStyle/>
          <a:p>
            <a:br>
              <a:rPr lang="en-US" b="1" dirty="0"/>
            </a:br>
            <a:r>
              <a:rPr lang="en-US" sz="3600" b="1" dirty="0"/>
              <a:t>When should in-text citations be used?</a:t>
            </a:r>
            <a:br>
              <a:rPr lang="en-US" dirty="0"/>
            </a:br>
            <a:endParaRPr lang="en-US" dirty="0"/>
          </a:p>
        </p:txBody>
      </p:sp>
      <p:sp>
        <p:nvSpPr>
          <p:cNvPr id="3" name="Content Placeholder 2"/>
          <p:cNvSpPr>
            <a:spLocks noGrp="1"/>
          </p:cNvSpPr>
          <p:nvPr>
            <p:ph sz="quarter" idx="1"/>
          </p:nvPr>
        </p:nvSpPr>
        <p:spPr/>
        <p:txBody>
          <a:bodyPr/>
          <a:lstStyle/>
          <a:p>
            <a:pPr marL="0" indent="0" fontAlgn="base">
              <a:buNone/>
            </a:pPr>
            <a:r>
              <a:rPr lang="en-US" dirty="0"/>
              <a:t>An author should include in-text citations whenever he or she directly quotes, paraphrases or summarizes a source. </a:t>
            </a:r>
          </a:p>
          <a:p>
            <a:pPr marL="0" indent="0"/>
            <a:endParaRPr lang="en-US" dirty="0"/>
          </a:p>
        </p:txBody>
      </p:sp>
    </p:spTree>
    <p:extLst>
      <p:ext uri="{BB962C8B-B14F-4D97-AF65-F5344CB8AC3E}">
        <p14:creationId xmlns:p14="http://schemas.microsoft.com/office/powerpoint/2010/main" val="2094280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sz="quarter" idx="1"/>
          </p:nvPr>
        </p:nvSpPr>
        <p:spPr>
          <a:xfrm>
            <a:off x="612648" y="1600200"/>
            <a:ext cx="8153400" cy="4876800"/>
          </a:xfrm>
        </p:spPr>
        <p:txBody>
          <a:bodyPr>
            <a:normAutofit fontScale="40000" lnSpcReduction="20000"/>
          </a:bodyPr>
          <a:lstStyle/>
          <a:p>
            <a:pPr marL="0" indent="0">
              <a:lnSpc>
                <a:spcPct val="170000"/>
              </a:lnSpc>
              <a:buNone/>
            </a:pPr>
            <a:r>
              <a:rPr lang="en-US" sz="4200" dirty="0">
                <a:latin typeface="Comic Sans MS" pitchFamily="66" charset="0"/>
              </a:rPr>
              <a:t>During the sixteen and seventeen hundreds, one of the most sophisticated and influential political organizations was the Iroquois Confederacy. It included the tribes of the Mohawk, Oneida, Onondaga, Cayuga, Seneca, and Tuscarora </a:t>
            </a:r>
            <a:r>
              <a:rPr lang="en-US" sz="4200" dirty="0">
                <a:solidFill>
                  <a:srgbClr val="FF0000"/>
                </a:solidFill>
                <a:latin typeface="Comic Sans MS" pitchFamily="66" charset="0"/>
              </a:rPr>
              <a:t>("</a:t>
            </a:r>
            <a:r>
              <a:rPr lang="en-US" sz="4200">
                <a:solidFill>
                  <a:srgbClr val="FF0000"/>
                </a:solidFill>
                <a:latin typeface="Comic Sans MS" pitchFamily="66" charset="0"/>
              </a:rPr>
              <a:t>Northeast Indian"). </a:t>
            </a:r>
            <a:r>
              <a:rPr lang="en-US" sz="4200" dirty="0">
                <a:latin typeface="Comic Sans MS" pitchFamily="66" charset="0"/>
              </a:rPr>
              <a:t>These tribes controlled land all along the eastern seaboard as well as for hundreds of miles inland </a:t>
            </a:r>
            <a:r>
              <a:rPr lang="en-US" sz="4200" dirty="0">
                <a:solidFill>
                  <a:srgbClr val="FF0000"/>
                </a:solidFill>
                <a:latin typeface="Comic Sans MS" pitchFamily="66" charset="0"/>
              </a:rPr>
              <a:t>("The Role of Women in Iroquois Culture"). </a:t>
            </a:r>
            <a:r>
              <a:rPr lang="en-US" sz="4200" dirty="0">
                <a:latin typeface="Comic Sans MS" pitchFamily="66" charset="0"/>
              </a:rPr>
              <a:t>“In the Iroquois community, women were the keepers of the culture,” writes historian Katsithawi Thomas.  “They were responsible for defining the political, social, and economic norms of the tribe” </a:t>
            </a:r>
            <a:r>
              <a:rPr lang="en-US" sz="4200" dirty="0">
                <a:solidFill>
                  <a:srgbClr val="FF0000"/>
                </a:solidFill>
                <a:latin typeface="Comic Sans MS" pitchFamily="66" charset="0"/>
              </a:rPr>
              <a:t>(Thomas).</a:t>
            </a:r>
          </a:p>
          <a:p>
            <a:pPr>
              <a:buNone/>
            </a:pPr>
            <a:endParaRPr lang="en-US" dirty="0"/>
          </a:p>
          <a:p>
            <a:pPr>
              <a:buNone/>
            </a:pPr>
            <a:endParaRPr lang="en-US" dirty="0"/>
          </a:p>
          <a:p>
            <a:pPr>
              <a:buNone/>
            </a:pPr>
            <a:r>
              <a:rPr lang="en-US" dirty="0"/>
              <a:t>"Northeast Indian." </a:t>
            </a:r>
            <a:r>
              <a:rPr lang="en-US" u="sng" dirty="0"/>
              <a:t>Encyclopedia Britannica Online School Edition</a:t>
            </a:r>
            <a:r>
              <a:rPr lang="en-US" dirty="0"/>
              <a:t>. 2012.  Web. 19 Feb. 2012 </a:t>
            </a:r>
          </a:p>
          <a:p>
            <a:pPr>
              <a:buNone/>
            </a:pPr>
            <a:r>
              <a:rPr lang="en-US" dirty="0"/>
              <a:t>"The Role of Women in Iroquois Culture." </a:t>
            </a:r>
            <a:r>
              <a:rPr lang="en-US" u="sng" dirty="0"/>
              <a:t>H2g2 - The Hitchhiker's Guide to the Galaxy</a:t>
            </a:r>
            <a:r>
              <a:rPr lang="en-US" dirty="0"/>
              <a:t>. 13 Jan. 2003. Web. 19 Feb. 2012 </a:t>
            </a:r>
          </a:p>
          <a:p>
            <a:pPr>
              <a:buNone/>
            </a:pPr>
            <a:r>
              <a:rPr lang="en-US" dirty="0"/>
              <a:t>Thomas, Katsithawi A. "Gender Roles among the Iroquois." </a:t>
            </a:r>
            <a:r>
              <a:rPr lang="en-US" u="sng" dirty="0"/>
              <a:t>Vanier's Native Circle</a:t>
            </a:r>
            <a:r>
              <a:rPr lang="en-US" dirty="0"/>
              <a:t>. 2010. Web. 19 Feb. 2012 </a:t>
            </a:r>
          </a:p>
        </p:txBody>
      </p:sp>
    </p:spTree>
    <p:extLst>
      <p:ext uri="{BB962C8B-B14F-4D97-AF65-F5344CB8AC3E}">
        <p14:creationId xmlns:p14="http://schemas.microsoft.com/office/powerpoint/2010/main" val="7083244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How are in-text citations generally formatted?</a:t>
            </a:r>
            <a:endParaRPr lang="en-US" sz="2800" dirty="0"/>
          </a:p>
        </p:txBody>
      </p:sp>
      <p:sp>
        <p:nvSpPr>
          <p:cNvPr id="3" name="Content Placeholder 2"/>
          <p:cNvSpPr>
            <a:spLocks noGrp="1"/>
          </p:cNvSpPr>
          <p:nvPr>
            <p:ph sz="quarter" idx="1"/>
          </p:nvPr>
        </p:nvSpPr>
        <p:spPr>
          <a:xfrm>
            <a:off x="152400" y="1600200"/>
            <a:ext cx="8839200" cy="5029200"/>
          </a:xfrm>
        </p:spPr>
        <p:txBody>
          <a:bodyPr>
            <a:normAutofit fontScale="55000" lnSpcReduction="20000"/>
          </a:bodyPr>
          <a:lstStyle/>
          <a:p>
            <a:pPr marL="0" indent="0">
              <a:buNone/>
            </a:pPr>
            <a:r>
              <a:rPr lang="en-US" dirty="0"/>
              <a:t>MLA format follows the author-page method of in-text citation. This means that the author's last name and the page number(s) from which the quotation or paraphrase is taken must appear in the text, and a complete reference should appear on your Works Cited page. The author's name may appear either in the sentence itself or in parentheses following the quotation or paraphrase, but the page number(s) should always appear in the parentheses, not in the text of your sentence. For example:</a:t>
            </a:r>
          </a:p>
          <a:p>
            <a:pPr>
              <a:buNone/>
            </a:pPr>
            <a:r>
              <a:rPr lang="en-US" dirty="0">
                <a:latin typeface="Courier New" pitchFamily="49" charset="0"/>
                <a:cs typeface="Courier New" pitchFamily="49" charset="0"/>
              </a:rPr>
              <a:t>	Wordsworth stated that Romantic poetry was marked by a "spontaneous overflow of powerful feelings" (263). </a:t>
            </a:r>
            <a:br>
              <a:rPr lang="en-US" dirty="0">
                <a:latin typeface="Courier New" pitchFamily="49" charset="0"/>
                <a:cs typeface="Courier New" pitchFamily="49" charset="0"/>
              </a:rPr>
            </a:br>
            <a:br>
              <a:rPr lang="en-US" dirty="0"/>
            </a:br>
            <a:r>
              <a:rPr lang="en-US" dirty="0">
                <a:latin typeface="Courier New" pitchFamily="49" charset="0"/>
                <a:cs typeface="Courier New" pitchFamily="49" charset="0"/>
              </a:rPr>
              <a:t>Romantic poetry is characterized by the "spontaneous overflow of powerful feelings" (Wordsworth 263).</a:t>
            </a:r>
          </a:p>
          <a:p>
            <a:pPr>
              <a:buNone/>
            </a:pPr>
            <a:r>
              <a:rPr lang="en-US" dirty="0">
                <a:latin typeface="Courier New" pitchFamily="49" charset="0"/>
                <a:cs typeface="Courier New" pitchFamily="49" charset="0"/>
              </a:rPr>
              <a:t>	Wordsworth extensively explored the role of emotion in the creative process (263).</a:t>
            </a:r>
          </a:p>
          <a:p>
            <a:pPr marL="0" indent="0">
              <a:buNone/>
            </a:pPr>
            <a:r>
              <a:rPr lang="en-US" dirty="0"/>
              <a:t>Both citations in the examples above, (263) and (Wordsworth 263), tell readers that the information in the sentence can be located on page 263 of a work by an author named Wordsworth. If readers want more information about this source, they can turn to the Works Cited page, where, under the name of Wordsworth, they would find the following information:</a:t>
            </a:r>
          </a:p>
          <a:p>
            <a:pPr>
              <a:buNone/>
            </a:pPr>
            <a:endParaRPr lang="en-US" dirty="0"/>
          </a:p>
          <a:p>
            <a:pPr>
              <a:buNone/>
            </a:pPr>
            <a:r>
              <a:rPr lang="en-US" dirty="0"/>
              <a:t>Wordsworth, William. </a:t>
            </a:r>
            <a:r>
              <a:rPr lang="en-US" i="1" dirty="0"/>
              <a:t>Lyrical Ballads</a:t>
            </a:r>
            <a:r>
              <a:rPr lang="en-US" dirty="0"/>
              <a:t>. London: Oxford UP, 1967. Print.</a:t>
            </a:r>
          </a:p>
          <a:p>
            <a:pPr>
              <a:buNone/>
            </a:pPr>
            <a:endParaRPr lang="en-US" dirty="0"/>
          </a:p>
        </p:txBody>
      </p:sp>
    </p:spTree>
    <p:extLst>
      <p:ext uri="{BB962C8B-B14F-4D97-AF65-F5344CB8AC3E}">
        <p14:creationId xmlns:p14="http://schemas.microsoft.com/office/powerpoint/2010/main" val="22774723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2700" b="1" dirty="0"/>
            </a:br>
            <a:r>
              <a:rPr lang="en-US" sz="2700" b="1" dirty="0"/>
              <a:t>In-text citations for print sources with known author</a:t>
            </a:r>
            <a:br>
              <a:rPr lang="en-US" b="1" dirty="0"/>
            </a:br>
            <a:endParaRPr lang="en-US" dirty="0"/>
          </a:p>
        </p:txBody>
      </p:sp>
      <p:sp>
        <p:nvSpPr>
          <p:cNvPr id="3" name="Content Placeholder 2"/>
          <p:cNvSpPr>
            <a:spLocks noGrp="1"/>
          </p:cNvSpPr>
          <p:nvPr>
            <p:ph sz="quarter" idx="1"/>
          </p:nvPr>
        </p:nvSpPr>
        <p:spPr>
          <a:xfrm>
            <a:off x="304800" y="1600200"/>
            <a:ext cx="8461248" cy="4953000"/>
          </a:xfrm>
        </p:spPr>
        <p:txBody>
          <a:bodyPr>
            <a:normAutofit fontScale="70000" lnSpcReduction="20000"/>
          </a:bodyPr>
          <a:lstStyle/>
          <a:p>
            <a:pPr marL="0" indent="0">
              <a:buNone/>
            </a:pPr>
            <a:r>
              <a:rPr lang="en-US" dirty="0"/>
              <a:t>For Print sources like books, magazines, scholarly journal articles, and newspapers, provide a signal word or phrase (usually the author’s last name) and a page number. </a:t>
            </a:r>
            <a:r>
              <a:rPr lang="en-US" u="sng" dirty="0"/>
              <a:t>If you provide the signal word/phrase in the sentence, you do not need to include it in the parenthetical citation. **</a:t>
            </a:r>
          </a:p>
          <a:p>
            <a:pPr>
              <a:buNone/>
            </a:pPr>
            <a:r>
              <a:rPr lang="en-US" dirty="0">
                <a:latin typeface="Courier New" pitchFamily="49" charset="0"/>
                <a:cs typeface="Courier New" pitchFamily="49" charset="0"/>
              </a:rPr>
              <a:t>	Human beings have been described by </a:t>
            </a:r>
            <a:r>
              <a:rPr lang="en-US" u="sng" dirty="0">
                <a:latin typeface="Courier New" pitchFamily="49" charset="0"/>
                <a:cs typeface="Courier New" pitchFamily="49" charset="0"/>
              </a:rPr>
              <a:t>Kenneth</a:t>
            </a:r>
            <a:r>
              <a:rPr lang="en-US" dirty="0">
                <a:latin typeface="Courier New" pitchFamily="49" charset="0"/>
                <a:cs typeface="Courier New" pitchFamily="49" charset="0"/>
              </a:rPr>
              <a:t> </a:t>
            </a:r>
            <a:r>
              <a:rPr lang="en-US" u="sng" dirty="0">
                <a:latin typeface="Courier New" pitchFamily="49" charset="0"/>
                <a:cs typeface="Courier New" pitchFamily="49" charset="0"/>
              </a:rPr>
              <a:t>Burke</a:t>
            </a:r>
            <a:r>
              <a:rPr lang="en-US" dirty="0">
                <a:latin typeface="Courier New" pitchFamily="49" charset="0"/>
                <a:cs typeface="Courier New" pitchFamily="49" charset="0"/>
              </a:rPr>
              <a:t> as "symbol-using animals" (3).**</a:t>
            </a:r>
          </a:p>
          <a:p>
            <a:pPr>
              <a:buNone/>
            </a:pPr>
            <a:r>
              <a:rPr lang="en-US" dirty="0">
                <a:latin typeface="Courier New" pitchFamily="49" charset="0"/>
                <a:cs typeface="Courier New" pitchFamily="49" charset="0"/>
              </a:rPr>
              <a:t>	Human beings have been described as "symbol-using animals" (Burke 3).</a:t>
            </a:r>
          </a:p>
          <a:p>
            <a:pPr marL="0" indent="0">
              <a:buNone/>
            </a:pPr>
            <a:r>
              <a:rPr lang="en-US" dirty="0"/>
              <a:t>These examples must correspond to an entry that begins with Burke, which will be the first thing that appears on the left-hand margin of an entry in the Works Cited:</a:t>
            </a:r>
          </a:p>
          <a:p>
            <a:pPr marL="0" indent="0">
              <a:buNone/>
            </a:pPr>
            <a:endParaRPr lang="en-US" dirty="0"/>
          </a:p>
          <a:p>
            <a:pPr marL="0" indent="0">
              <a:buNone/>
            </a:pPr>
            <a:endParaRPr lang="en-US" dirty="0"/>
          </a:p>
          <a:p>
            <a:pPr>
              <a:buNone/>
            </a:pPr>
            <a:r>
              <a:rPr lang="en-US" dirty="0"/>
              <a:t>Burke, Kenneth. </a:t>
            </a:r>
            <a:r>
              <a:rPr lang="en-US" i="1" dirty="0"/>
              <a:t>Language as Symbolic Action: Essays on Life, Literature, and Method</a:t>
            </a:r>
            <a:r>
              <a:rPr lang="en-US" dirty="0"/>
              <a:t>. Berkeley: U of California P, 1966. Print.</a:t>
            </a:r>
          </a:p>
          <a:p>
            <a:endParaRPr lang="en-US" dirty="0"/>
          </a:p>
        </p:txBody>
      </p:sp>
    </p:spTree>
    <p:extLst>
      <p:ext uri="{BB962C8B-B14F-4D97-AF65-F5344CB8AC3E}">
        <p14:creationId xmlns:p14="http://schemas.microsoft.com/office/powerpoint/2010/main" val="7997918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990600"/>
          </a:xfrm>
        </p:spPr>
        <p:txBody>
          <a:bodyPr>
            <a:noAutofit/>
          </a:bodyPr>
          <a:lstStyle/>
          <a:p>
            <a:pPr algn="ctr"/>
            <a:r>
              <a:rPr lang="en-US" sz="2400" b="1" dirty="0"/>
              <a:t>In-text citations for print sources with no known author</a:t>
            </a:r>
            <a:br>
              <a:rPr lang="en-US" sz="2800" b="1" dirty="0"/>
            </a:br>
            <a:endParaRPr lang="en-US" sz="2800" dirty="0"/>
          </a:p>
        </p:txBody>
      </p:sp>
      <p:sp>
        <p:nvSpPr>
          <p:cNvPr id="3" name="Content Placeholder 2"/>
          <p:cNvSpPr>
            <a:spLocks noGrp="1"/>
          </p:cNvSpPr>
          <p:nvPr>
            <p:ph sz="quarter" idx="1"/>
          </p:nvPr>
        </p:nvSpPr>
        <p:spPr>
          <a:xfrm>
            <a:off x="612648" y="1600200"/>
            <a:ext cx="8153400" cy="4800600"/>
          </a:xfrm>
        </p:spPr>
        <p:txBody>
          <a:bodyPr>
            <a:normAutofit fontScale="92500" lnSpcReduction="20000"/>
          </a:bodyPr>
          <a:lstStyle/>
          <a:p>
            <a:pPr marL="0" indent="0">
              <a:buNone/>
            </a:pPr>
            <a:r>
              <a:rPr lang="en-US" dirty="0"/>
              <a:t>When a source has no known author, use a shortened title of the work instead of an author name. Place the title in quotation marks if it's a short work (such as an article) or italicize it if it's a longer work (e.g. plays, books, television shows, entire Web sites) and provide a page number.</a:t>
            </a:r>
          </a:p>
          <a:p>
            <a:pPr marL="0" indent="0">
              <a:buNone/>
            </a:pPr>
            <a:endParaRPr lang="en-US" dirty="0"/>
          </a:p>
          <a:p>
            <a:pPr>
              <a:buNone/>
            </a:pPr>
            <a:r>
              <a:rPr lang="en-US" dirty="0"/>
              <a:t>	</a:t>
            </a:r>
            <a:r>
              <a:rPr lang="en-US" sz="2200" dirty="0">
                <a:latin typeface="Courier New" pitchFamily="49" charset="0"/>
                <a:cs typeface="Courier New" pitchFamily="49" charset="0"/>
              </a:rPr>
              <a:t>We see so many global warming hotspots in North America likely because this region has "more readily accessible climatic data and more comprehensive programs to monitor and study environmental change . . ." ("Impact of Global Warming" 6).</a:t>
            </a:r>
          </a:p>
          <a:p>
            <a:pPr>
              <a:buNone/>
            </a:pPr>
            <a:endParaRPr lang="en-US" dirty="0"/>
          </a:p>
        </p:txBody>
      </p:sp>
    </p:spTree>
    <p:extLst>
      <p:ext uri="{BB962C8B-B14F-4D97-AF65-F5344CB8AC3E}">
        <p14:creationId xmlns:p14="http://schemas.microsoft.com/office/powerpoint/2010/main" val="3293756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914400" y="381000"/>
            <a:ext cx="7772400" cy="1470025"/>
          </a:xfrm>
        </p:spPr>
        <p:txBody>
          <a:bodyPr/>
          <a:lstStyle/>
          <a:p>
            <a:r>
              <a:rPr lang="en-US" dirty="0"/>
              <a:t>Steps to Making and Supporting an Historical Argument</a:t>
            </a:r>
          </a:p>
        </p:txBody>
      </p:sp>
      <p:sp>
        <p:nvSpPr>
          <p:cNvPr id="5" name="Subtitle 4"/>
          <p:cNvSpPr>
            <a:spLocks noGrp="1"/>
          </p:cNvSpPr>
          <p:nvPr>
            <p:ph type="subTitle" idx="1"/>
          </p:nvPr>
        </p:nvSpPr>
        <p:spPr>
          <a:xfrm>
            <a:off x="0" y="1851025"/>
            <a:ext cx="9144000" cy="5006975"/>
          </a:xfrm>
        </p:spPr>
        <p:txBody>
          <a:bodyPr>
            <a:normAutofit fontScale="92500" lnSpcReduction="10000"/>
          </a:bodyPr>
          <a:lstStyle/>
          <a:p>
            <a:pPr algn="l"/>
            <a:r>
              <a:rPr lang="en-US" i="1" dirty="0">
                <a:solidFill>
                  <a:srgbClr val="0070C0"/>
                </a:solidFill>
              </a:rPr>
              <a:t>Critical Focus Question: </a:t>
            </a:r>
            <a:r>
              <a:rPr lang="en-US" dirty="0">
                <a:solidFill>
                  <a:srgbClr val="0070C0"/>
                </a:solidFill>
              </a:rPr>
              <a:t>What were the political, economic, and social motivations that contributed to the extreme actions taken by the United States, Germany, and Japan during WWII?</a:t>
            </a:r>
          </a:p>
          <a:p>
            <a:pPr algn="l"/>
            <a:r>
              <a:rPr lang="en-US" i="1" dirty="0">
                <a:solidFill>
                  <a:schemeClr val="tx1"/>
                </a:solidFill>
              </a:rPr>
              <a:t>Task: </a:t>
            </a:r>
            <a:r>
              <a:rPr lang="en-US" dirty="0">
                <a:solidFill>
                  <a:schemeClr val="tx1"/>
                </a:solidFill>
              </a:rPr>
              <a:t>After reading primary and secondary sources on the political, economic, and social motivations contributing to WWII write an informational/explanatory essay in which you compare and contrast either the political, economic or social motivations of the United States, Germany, and Japan during WWII. Support your discussion with evidence from the texts.</a:t>
            </a:r>
          </a:p>
        </p:txBody>
      </p:sp>
      <p:sp>
        <p:nvSpPr>
          <p:cNvPr id="6" name="Slide Number Placeholder 5"/>
          <p:cNvSpPr>
            <a:spLocks noGrp="1"/>
          </p:cNvSpPr>
          <p:nvPr>
            <p:ph type="sldNum" sz="quarter" idx="12"/>
          </p:nvPr>
        </p:nvSpPr>
        <p:spPr/>
        <p:txBody>
          <a:bodyPr/>
          <a:lstStyle/>
          <a:p>
            <a:fld id="{FADD3377-3E7C-4FF1-8F61-032B91FF7543}"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sz="quarter" idx="1"/>
          </p:nvPr>
        </p:nvSpPr>
        <p:spPr>
          <a:xfrm>
            <a:off x="612648" y="1600200"/>
            <a:ext cx="8153400" cy="4800600"/>
          </a:xfrm>
        </p:spPr>
        <p:txBody>
          <a:bodyPr>
            <a:normAutofit fontScale="77500" lnSpcReduction="20000"/>
          </a:bodyPr>
          <a:lstStyle/>
          <a:p>
            <a:pPr marL="0" indent="0">
              <a:buNone/>
            </a:pPr>
            <a:r>
              <a:rPr lang="en-US" dirty="0"/>
              <a:t>In this example, since the reader does not know the author of the article, an abbreviated title of the article appears in the parenthetical citation which corresponds to the full name of the article which appears first at the left-hand margin of its respective entry in the Works Cited. Thus, the writer includes the title in quotation marks as the signal phrase in the parenthetical citation in order to lead the reader directly to the source on the Works Cited page. The Works Cited entry appears as follows:</a:t>
            </a:r>
          </a:p>
          <a:p>
            <a:pPr marL="0" indent="0">
              <a:buNone/>
            </a:pPr>
            <a:endParaRPr lang="en-US" dirty="0"/>
          </a:p>
          <a:p>
            <a:pPr>
              <a:buNone/>
            </a:pPr>
            <a:r>
              <a:rPr lang="en-US" dirty="0">
                <a:latin typeface="Courier New" pitchFamily="49" charset="0"/>
                <a:cs typeface="Courier New" pitchFamily="49" charset="0"/>
              </a:rPr>
              <a:t>"The Impact of Global Warming in North  America." </a:t>
            </a:r>
            <a:r>
              <a:rPr lang="en-US" i="1" dirty="0">
                <a:latin typeface="Courier New" pitchFamily="49" charset="0"/>
                <a:cs typeface="Courier New" pitchFamily="49" charset="0"/>
              </a:rPr>
              <a:t>Global Warming: Early Signs</a:t>
            </a:r>
            <a:r>
              <a:rPr lang="en-US" dirty="0">
                <a:latin typeface="Courier New" pitchFamily="49" charset="0"/>
                <a:cs typeface="Courier New" pitchFamily="49" charset="0"/>
              </a:rPr>
              <a:t>. 1999. Web. 23 Mar. 2009.</a:t>
            </a:r>
          </a:p>
          <a:p>
            <a:pPr>
              <a:buNone/>
            </a:pPr>
            <a:endParaRPr lang="en-US" dirty="0"/>
          </a:p>
        </p:txBody>
      </p:sp>
    </p:spTree>
    <p:extLst>
      <p:ext uri="{BB962C8B-B14F-4D97-AF65-F5344CB8AC3E}">
        <p14:creationId xmlns:p14="http://schemas.microsoft.com/office/powerpoint/2010/main" val="20940145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3600" b="1" dirty="0"/>
            </a:br>
            <a:r>
              <a:rPr lang="en-US" sz="3600" b="1" dirty="0"/>
              <a:t>Citing authors with same last names</a:t>
            </a:r>
            <a:br>
              <a:rPr lang="en-US" b="1" dirty="0"/>
            </a:br>
            <a:endParaRPr lang="en-US" dirty="0"/>
          </a:p>
        </p:txBody>
      </p:sp>
      <p:sp>
        <p:nvSpPr>
          <p:cNvPr id="3" name="Content Placeholder 2"/>
          <p:cNvSpPr>
            <a:spLocks noGrp="1"/>
          </p:cNvSpPr>
          <p:nvPr>
            <p:ph sz="quarter" idx="1"/>
          </p:nvPr>
        </p:nvSpPr>
        <p:spPr/>
        <p:txBody>
          <a:bodyPr>
            <a:normAutofit fontScale="77500" lnSpcReduction="20000"/>
          </a:bodyPr>
          <a:lstStyle/>
          <a:p>
            <a:pPr marL="0" indent="0">
              <a:buNone/>
            </a:pPr>
            <a:r>
              <a:rPr lang="en-US" dirty="0"/>
              <a:t>Sometimes more information is necessary to identify the source from which a quotation is taken. For instance, if two or more authors have the same last name, provide both authors' first initials (or even the authors' full name if different authors share initials) in your citation. For example:</a:t>
            </a:r>
          </a:p>
          <a:p>
            <a:pPr marL="0" indent="0">
              <a:buNone/>
            </a:pPr>
            <a:endParaRPr lang="en-US" dirty="0"/>
          </a:p>
          <a:p>
            <a:pPr>
              <a:buNone/>
            </a:pPr>
            <a:r>
              <a:rPr lang="en-US" dirty="0"/>
              <a:t>	</a:t>
            </a:r>
            <a:r>
              <a:rPr lang="en-US" dirty="0">
                <a:latin typeface="Courier New" pitchFamily="49" charset="0"/>
                <a:cs typeface="Courier New" pitchFamily="49" charset="0"/>
              </a:rPr>
              <a:t>Although some medical ethicists claim that cloning will lead to designer children (R. Miller 12), others note that the advantages for medical research outweigh this consideration (A. Miller 46).</a:t>
            </a:r>
          </a:p>
          <a:p>
            <a:endParaRPr lang="en-US" dirty="0"/>
          </a:p>
        </p:txBody>
      </p:sp>
    </p:spTree>
    <p:extLst>
      <p:ext uri="{BB962C8B-B14F-4D97-AF65-F5344CB8AC3E}">
        <p14:creationId xmlns:p14="http://schemas.microsoft.com/office/powerpoint/2010/main" val="7096863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3100" b="1" dirty="0"/>
            </a:br>
            <a:r>
              <a:rPr lang="en-US" sz="3100" b="1" dirty="0"/>
              <a:t>Citing non-print or sources from the Internet</a:t>
            </a:r>
            <a:br>
              <a:rPr lang="en-US" b="1" dirty="0"/>
            </a:br>
            <a:endParaRPr lang="en-US" dirty="0"/>
          </a:p>
        </p:txBody>
      </p:sp>
      <p:sp>
        <p:nvSpPr>
          <p:cNvPr id="3" name="Content Placeholder 2"/>
          <p:cNvSpPr>
            <a:spLocks noGrp="1"/>
          </p:cNvSpPr>
          <p:nvPr>
            <p:ph sz="quarter" idx="1"/>
          </p:nvPr>
        </p:nvSpPr>
        <p:spPr>
          <a:xfrm>
            <a:off x="533400" y="1600200"/>
            <a:ext cx="8382000" cy="5105400"/>
          </a:xfrm>
        </p:spPr>
        <p:txBody>
          <a:bodyPr>
            <a:normAutofit fontScale="62500" lnSpcReduction="20000"/>
          </a:bodyPr>
          <a:lstStyle/>
          <a:p>
            <a:pPr marL="0" indent="0">
              <a:buNone/>
            </a:pPr>
            <a:r>
              <a:rPr lang="en-US" dirty="0"/>
              <a:t>Sometimes writers are confused with how to craft parenthetical citations for electronic sources because of the absence of page numbers. For electronic and Internet sources, follow the following guidelines:</a:t>
            </a:r>
          </a:p>
          <a:p>
            <a:pPr marL="0" indent="0">
              <a:buNone/>
            </a:pPr>
            <a:endParaRPr lang="en-US" dirty="0"/>
          </a:p>
          <a:p>
            <a:pPr>
              <a:buFont typeface="Wingdings" pitchFamily="2" charset="2"/>
              <a:buChar char="Ø"/>
            </a:pPr>
            <a:r>
              <a:rPr lang="en-US" dirty="0">
                <a:latin typeface="Corbel" pitchFamily="34" charset="0"/>
              </a:rPr>
              <a:t>Include in the text the first item that appears in the Work Cited entry that corresponds to the citation (e.g. author name, article name, website name, film name).</a:t>
            </a:r>
          </a:p>
          <a:p>
            <a:pPr>
              <a:buFont typeface="Wingdings" pitchFamily="2" charset="2"/>
              <a:buChar char="Ø"/>
            </a:pPr>
            <a:endParaRPr lang="en-US" dirty="0">
              <a:latin typeface="Corbel" pitchFamily="34" charset="0"/>
            </a:endParaRPr>
          </a:p>
          <a:p>
            <a:pPr marL="0" indent="0">
              <a:buNone/>
            </a:pPr>
            <a:r>
              <a:rPr lang="en-US" dirty="0">
                <a:latin typeface="Courier New" pitchFamily="49" charset="0"/>
                <a:cs typeface="Courier New" pitchFamily="49" charset="0"/>
              </a:rPr>
              <a:t>However, at times it was necessary to group clans into larger units.  If the clans were evenly distributed, groups called moieties formed; if they were unevenly distributed, groups were </a:t>
            </a:r>
            <a:r>
              <a:rPr lang="en-US" dirty="0" err="1">
                <a:latin typeface="Courier New" pitchFamily="49" charset="0"/>
                <a:cs typeface="Courier New" pitchFamily="49" charset="0"/>
              </a:rPr>
              <a:t>phraties</a:t>
            </a:r>
            <a:r>
              <a:rPr lang="en-US" dirty="0">
                <a:latin typeface="Courier New" pitchFamily="49" charset="0"/>
                <a:cs typeface="Courier New" pitchFamily="49" charset="0"/>
              </a:rPr>
              <a:t>.  “Among many Iroquoians, for example, an important moiety responsibility was to bury the dead of the opposite group” ("Northeast Indian,"). </a:t>
            </a:r>
          </a:p>
          <a:p>
            <a:pPr marL="0" indent="0">
              <a:buNone/>
            </a:pPr>
            <a:endParaRPr lang="en-US" dirty="0"/>
          </a:p>
          <a:p>
            <a:pPr marL="457200" indent="-457200">
              <a:buNone/>
            </a:pPr>
            <a:r>
              <a:rPr lang="en-US" dirty="0"/>
              <a:t>"Northeast Indian." </a:t>
            </a:r>
            <a:r>
              <a:rPr lang="en-US" u="sng" dirty="0"/>
              <a:t>Encyclopedia Britannica Online School Edition</a:t>
            </a:r>
            <a:r>
              <a:rPr lang="en-US" dirty="0"/>
              <a:t>. 2012. 19 Feb. 2012 </a:t>
            </a:r>
          </a:p>
          <a:p>
            <a:pPr>
              <a:buNone/>
            </a:pPr>
            <a:endParaRPr lang="en-US" dirty="0">
              <a:latin typeface="Corbel" pitchFamily="34" charset="0"/>
            </a:endParaRPr>
          </a:p>
          <a:p>
            <a:pPr>
              <a:buFont typeface="Wingdings" pitchFamily="2" charset="2"/>
              <a:buChar char="Ø"/>
            </a:pPr>
            <a:endParaRPr lang="en-US" dirty="0">
              <a:latin typeface="Corbel" pitchFamily="34" charset="0"/>
            </a:endParaRPr>
          </a:p>
          <a:p>
            <a:pPr>
              <a:buFont typeface="Wingdings" pitchFamily="2" charset="2"/>
              <a:buChar char="Ø"/>
            </a:pPr>
            <a:endParaRPr lang="en-US" dirty="0">
              <a:latin typeface="Corbel" pitchFamily="34" charset="0"/>
            </a:endParaRPr>
          </a:p>
          <a:p>
            <a:pPr>
              <a:buFont typeface="Wingdings" pitchFamily="2" charset="2"/>
              <a:buChar char="Ø"/>
            </a:pPr>
            <a:endParaRPr lang="en-US" dirty="0">
              <a:latin typeface="Corbel" pitchFamily="34" charset="0"/>
            </a:endParaRPr>
          </a:p>
          <a:p>
            <a:pPr>
              <a:buNone/>
            </a:pPr>
            <a:endParaRPr lang="en-US" dirty="0">
              <a:latin typeface="Corbel" pitchFamily="34" charset="0"/>
            </a:endParaRPr>
          </a:p>
          <a:p>
            <a:pPr>
              <a:buNone/>
            </a:pPr>
            <a:endParaRPr lang="en-US" dirty="0">
              <a:latin typeface="Corbel" pitchFamily="34" charset="0"/>
            </a:endParaRPr>
          </a:p>
          <a:p>
            <a:pPr>
              <a:buNone/>
            </a:pPr>
            <a:endParaRPr lang="en-US" dirty="0"/>
          </a:p>
        </p:txBody>
      </p:sp>
    </p:spTree>
    <p:extLst>
      <p:ext uri="{BB962C8B-B14F-4D97-AF65-F5344CB8AC3E}">
        <p14:creationId xmlns:p14="http://schemas.microsoft.com/office/powerpoint/2010/main" val="35542286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sz="quarter" idx="1"/>
          </p:nvPr>
        </p:nvSpPr>
        <p:spPr/>
        <p:txBody>
          <a:bodyPr>
            <a:normAutofit fontScale="85000" lnSpcReduction="10000"/>
          </a:bodyPr>
          <a:lstStyle/>
          <a:p>
            <a:pPr>
              <a:buFont typeface="Wingdings" pitchFamily="2" charset="2"/>
              <a:buChar char="Ø"/>
            </a:pPr>
            <a:r>
              <a:rPr lang="en-US" dirty="0">
                <a:latin typeface="Corbel" pitchFamily="34" charset="0"/>
              </a:rPr>
              <a:t>You do not need to give paragraph numbers or page numbers based on your Web browser’s print preview function.</a:t>
            </a:r>
          </a:p>
          <a:p>
            <a:pPr>
              <a:buFont typeface="Wingdings" pitchFamily="2" charset="2"/>
              <a:buChar char="Ø"/>
            </a:pPr>
            <a:endParaRPr lang="en-US" dirty="0">
              <a:latin typeface="Corbel" pitchFamily="34" charset="0"/>
            </a:endParaRPr>
          </a:p>
          <a:p>
            <a:pPr>
              <a:buFont typeface="Wingdings" pitchFamily="2" charset="2"/>
              <a:buChar char="Ø"/>
            </a:pPr>
            <a:r>
              <a:rPr lang="en-US" dirty="0">
                <a:latin typeface="Corbel" pitchFamily="34" charset="0"/>
              </a:rPr>
              <a:t>Unless you must list the Web site name in the signal phrase in order to get the reader to the appropriate entry, do not include URLs in-text. Only provide partial URLs such as when the name of the site includes, for example, a domain name, like</a:t>
            </a:r>
            <a:r>
              <a:rPr lang="en-US" i="1" dirty="0">
                <a:latin typeface="Corbel" pitchFamily="34" charset="0"/>
              </a:rPr>
              <a:t>CNN.com</a:t>
            </a:r>
            <a:r>
              <a:rPr lang="en-US" dirty="0">
                <a:latin typeface="Corbel" pitchFamily="34" charset="0"/>
              </a:rPr>
              <a:t> or </a:t>
            </a:r>
            <a:r>
              <a:rPr lang="en-US" i="1" dirty="0">
                <a:latin typeface="Corbel" pitchFamily="34" charset="0"/>
              </a:rPr>
              <a:t>Forbes.com</a:t>
            </a:r>
            <a:r>
              <a:rPr lang="en-US" dirty="0">
                <a:latin typeface="Corbel" pitchFamily="34" charset="0"/>
              </a:rPr>
              <a:t> as opposed to writing out http://www.cnn.com or http://www.forbes.com.</a:t>
            </a:r>
          </a:p>
          <a:p>
            <a:pPr>
              <a:buNone/>
            </a:pPr>
            <a:endParaRPr lang="en-US" dirty="0"/>
          </a:p>
        </p:txBody>
      </p:sp>
    </p:spTree>
    <p:extLst>
      <p:ext uri="{BB962C8B-B14F-4D97-AF65-F5344CB8AC3E}">
        <p14:creationId xmlns:p14="http://schemas.microsoft.com/office/powerpoint/2010/main" val="12991480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10600" cy="1143000"/>
          </a:xfrm>
        </p:spPr>
        <p:txBody>
          <a:bodyPr>
            <a:normAutofit fontScale="90000"/>
          </a:bodyPr>
          <a:lstStyle/>
          <a:p>
            <a:br>
              <a:rPr lang="en-US" sz="3600" b="1" dirty="0"/>
            </a:br>
            <a:r>
              <a:rPr lang="en-US" sz="3100" b="1" dirty="0"/>
              <a:t>What else should I know about in-text citations?</a:t>
            </a:r>
            <a:br>
              <a:rPr lang="en-US" dirty="0"/>
            </a:br>
            <a:endParaRPr lang="en-US" dirty="0"/>
          </a:p>
        </p:txBody>
      </p:sp>
      <p:sp>
        <p:nvSpPr>
          <p:cNvPr id="3" name="Content Placeholder 2"/>
          <p:cNvSpPr>
            <a:spLocks noGrp="1"/>
          </p:cNvSpPr>
          <p:nvPr>
            <p:ph sz="quarter" idx="1"/>
          </p:nvPr>
        </p:nvSpPr>
        <p:spPr/>
        <p:txBody>
          <a:bodyPr/>
          <a:lstStyle/>
          <a:p>
            <a:pPr marL="0" indent="0" fontAlgn="base">
              <a:buNone/>
            </a:pPr>
            <a:r>
              <a:rPr lang="en-US" dirty="0"/>
              <a:t>When citing research sources in the text, you will need to include a works cited page which will list all of your sources ALPHABETICALLY.  The purpose of a Works Cited page is so the reader can look up your sources for further information.</a:t>
            </a:r>
          </a:p>
          <a:p>
            <a:pPr>
              <a:buNone/>
            </a:pPr>
            <a:endParaRPr lang="en-US" dirty="0"/>
          </a:p>
        </p:txBody>
      </p:sp>
    </p:spTree>
    <p:extLst>
      <p:ext uri="{BB962C8B-B14F-4D97-AF65-F5344CB8AC3E}">
        <p14:creationId xmlns:p14="http://schemas.microsoft.com/office/powerpoint/2010/main" val="8392225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Works Cited</a:t>
            </a:r>
          </a:p>
        </p:txBody>
      </p:sp>
      <p:sp>
        <p:nvSpPr>
          <p:cNvPr id="3" name="Content Placeholder 2"/>
          <p:cNvSpPr>
            <a:spLocks noGrp="1"/>
          </p:cNvSpPr>
          <p:nvPr>
            <p:ph sz="quarter" idx="1"/>
          </p:nvPr>
        </p:nvSpPr>
        <p:spPr>
          <a:xfrm>
            <a:off x="612648" y="1600200"/>
            <a:ext cx="8153400" cy="4876800"/>
          </a:xfrm>
        </p:spPr>
        <p:txBody>
          <a:bodyPr>
            <a:normAutofit fontScale="92500" lnSpcReduction="10000"/>
          </a:bodyPr>
          <a:lstStyle/>
          <a:p>
            <a:pPr marL="457200" indent="-457200">
              <a:spcBef>
                <a:spcPts val="0"/>
              </a:spcBef>
              <a:buNone/>
            </a:pPr>
            <a:r>
              <a:rPr lang="en-US" sz="2000" dirty="0"/>
              <a:t>Burke, Kenneth. </a:t>
            </a:r>
            <a:r>
              <a:rPr lang="en-US" sz="2000" i="1" dirty="0"/>
              <a:t>Language as Symbolic Action: Essays on Life, Literature, and Method</a:t>
            </a:r>
            <a:r>
              <a:rPr lang="en-US" sz="2000" dirty="0"/>
              <a:t>. Berkeley: U of California P, 1966. Print.</a:t>
            </a:r>
          </a:p>
          <a:p>
            <a:pPr marL="457200" indent="-457200">
              <a:spcBef>
                <a:spcPts val="0"/>
              </a:spcBef>
              <a:buNone/>
            </a:pPr>
            <a:endParaRPr lang="en-US" sz="2000" dirty="0"/>
          </a:p>
          <a:p>
            <a:pPr marL="457200" indent="-457200">
              <a:spcBef>
                <a:spcPts val="0"/>
              </a:spcBef>
              <a:buNone/>
            </a:pPr>
            <a:r>
              <a:rPr lang="en-US" sz="2000" dirty="0"/>
              <a:t>"Northeast Indian." </a:t>
            </a:r>
            <a:r>
              <a:rPr lang="en-US" sz="2000" u="sng" dirty="0"/>
              <a:t>Encyclopedia Britannica Online School Edition</a:t>
            </a:r>
            <a:r>
              <a:rPr lang="en-US" sz="2000" dirty="0"/>
              <a:t>. 2012. Web. 19 Feb. 2012 </a:t>
            </a:r>
          </a:p>
          <a:p>
            <a:pPr marL="457200" indent="-457200">
              <a:spcBef>
                <a:spcPts val="0"/>
              </a:spcBef>
              <a:buNone/>
            </a:pPr>
            <a:endParaRPr lang="en-US" sz="2000" dirty="0">
              <a:latin typeface="Courier New" pitchFamily="49" charset="0"/>
              <a:cs typeface="Courier New" pitchFamily="49" charset="0"/>
            </a:endParaRPr>
          </a:p>
          <a:p>
            <a:pPr marL="457200" indent="-457200">
              <a:spcBef>
                <a:spcPts val="0"/>
              </a:spcBef>
              <a:buNone/>
            </a:pPr>
            <a:r>
              <a:rPr lang="en-US" sz="2000" dirty="0">
                <a:latin typeface="Courier New" pitchFamily="49" charset="0"/>
                <a:cs typeface="Courier New" pitchFamily="49" charset="0"/>
              </a:rPr>
              <a:t>"The Impact of Global Warming in North  America." </a:t>
            </a:r>
            <a:r>
              <a:rPr lang="en-US" sz="2000" i="1" dirty="0">
                <a:latin typeface="Courier New" pitchFamily="49" charset="0"/>
                <a:cs typeface="Courier New" pitchFamily="49" charset="0"/>
              </a:rPr>
              <a:t>Global Warming: Early Signs</a:t>
            </a:r>
            <a:r>
              <a:rPr lang="en-US" sz="2000" dirty="0">
                <a:latin typeface="Courier New" pitchFamily="49" charset="0"/>
                <a:cs typeface="Courier New" pitchFamily="49" charset="0"/>
              </a:rPr>
              <a:t>. 1999. Web. 23 Mar. 2009.</a:t>
            </a:r>
          </a:p>
          <a:p>
            <a:pPr marL="457200" indent="-457200">
              <a:spcBef>
                <a:spcPts val="0"/>
              </a:spcBef>
              <a:buNone/>
            </a:pPr>
            <a:endParaRPr lang="en-US" sz="2000" dirty="0">
              <a:latin typeface="Courier New" pitchFamily="49" charset="0"/>
              <a:cs typeface="Courier New" pitchFamily="49" charset="0"/>
            </a:endParaRPr>
          </a:p>
          <a:p>
            <a:pPr>
              <a:buNone/>
            </a:pPr>
            <a:r>
              <a:rPr lang="en-US" sz="2000" dirty="0"/>
              <a:t>"The Role of Women in Iroquois Culture." </a:t>
            </a:r>
            <a:r>
              <a:rPr lang="en-US" sz="2000" u="sng" dirty="0"/>
              <a:t>H2g2 - The Hitchhiker's Guide to the Galaxy</a:t>
            </a:r>
            <a:r>
              <a:rPr lang="en-US" sz="2000" dirty="0"/>
              <a:t>. 13 Jan. 2003. Web. 19 Feb. 2012 </a:t>
            </a:r>
          </a:p>
          <a:p>
            <a:pPr>
              <a:buNone/>
            </a:pPr>
            <a:endParaRPr lang="en-US" sz="2000" dirty="0"/>
          </a:p>
          <a:p>
            <a:pPr>
              <a:buNone/>
            </a:pPr>
            <a:r>
              <a:rPr lang="en-US" sz="2000" dirty="0"/>
              <a:t>Thomas, Katsithawi A. "Gender Roles among the Iroquois." </a:t>
            </a:r>
            <a:r>
              <a:rPr lang="en-US" sz="2000" u="sng" dirty="0"/>
              <a:t>Vanier's Native Circle</a:t>
            </a:r>
            <a:r>
              <a:rPr lang="en-US" sz="2000" dirty="0"/>
              <a:t>. 2010. Web. 19 Feb. 2012 </a:t>
            </a:r>
          </a:p>
          <a:p>
            <a:pPr>
              <a:buNone/>
            </a:pPr>
            <a:endParaRPr lang="en-US" sz="2000" dirty="0"/>
          </a:p>
          <a:p>
            <a:pPr>
              <a:buNone/>
            </a:pPr>
            <a:r>
              <a:rPr lang="en-US" sz="2000" dirty="0"/>
              <a:t>Wordsworth, William. </a:t>
            </a:r>
            <a:r>
              <a:rPr lang="en-US" sz="2000" i="1" dirty="0"/>
              <a:t>Lyrical Ballads</a:t>
            </a:r>
            <a:r>
              <a:rPr lang="en-US" sz="2000" dirty="0"/>
              <a:t>. London: Oxford UP, 1967. Print</a:t>
            </a:r>
          </a:p>
          <a:p>
            <a:pPr>
              <a:buNone/>
            </a:pPr>
            <a:endParaRPr lang="en-US" sz="2000" dirty="0"/>
          </a:p>
          <a:p>
            <a:pPr marL="457200" indent="-457200">
              <a:spcBef>
                <a:spcPts val="0"/>
              </a:spcBef>
              <a:buNone/>
            </a:pPr>
            <a:endParaRPr lang="en-US" sz="2000" dirty="0"/>
          </a:p>
          <a:p>
            <a:pPr marL="457200" indent="-457200">
              <a:spcBef>
                <a:spcPts val="0"/>
              </a:spcBef>
              <a:buNone/>
            </a:pPr>
            <a:endParaRPr lang="en-US" sz="2000" dirty="0"/>
          </a:p>
          <a:p>
            <a:pPr marL="457200" indent="-457200">
              <a:spcBef>
                <a:spcPts val="0"/>
              </a:spcBef>
              <a:buNone/>
            </a:pPr>
            <a:endParaRPr lang="en-US" sz="2000" dirty="0"/>
          </a:p>
          <a:p>
            <a:pPr marL="457200" indent="-457200">
              <a:spcBef>
                <a:spcPts val="0"/>
              </a:spcBef>
              <a:buNone/>
            </a:pPr>
            <a:endParaRPr lang="en-US" sz="2000" dirty="0">
              <a:latin typeface="Courier New" pitchFamily="49" charset="0"/>
              <a:cs typeface="Courier New" pitchFamily="49" charset="0"/>
            </a:endParaRPr>
          </a:p>
          <a:p>
            <a:pPr>
              <a:buNone/>
            </a:pPr>
            <a:endParaRPr lang="en-US" dirty="0"/>
          </a:p>
        </p:txBody>
      </p:sp>
    </p:spTree>
    <p:extLst>
      <p:ext uri="{BB962C8B-B14F-4D97-AF65-F5344CB8AC3E}">
        <p14:creationId xmlns:p14="http://schemas.microsoft.com/office/powerpoint/2010/main" val="33794430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a:t>
            </a:r>
          </a:p>
        </p:txBody>
      </p:sp>
      <p:sp>
        <p:nvSpPr>
          <p:cNvPr id="4" name="Content Placeholder 3"/>
          <p:cNvSpPr>
            <a:spLocks noGrp="1"/>
          </p:cNvSpPr>
          <p:nvPr>
            <p:ph sz="quarter" idx="1"/>
          </p:nvPr>
        </p:nvSpPr>
        <p:spPr/>
        <p:txBody>
          <a:bodyPr/>
          <a:lstStyle/>
          <a:p>
            <a:pPr>
              <a:buNone/>
            </a:pPr>
            <a:r>
              <a:rPr lang="en-US" dirty="0">
                <a:hlinkClick r:id="rId3"/>
              </a:rPr>
              <a:t>http://www.sophia.org/tutorials/in-text-citations--5</a:t>
            </a:r>
            <a:endParaRPr lang="en-US" dirty="0"/>
          </a:p>
          <a:p>
            <a:pPr>
              <a:buNone/>
            </a:pPr>
            <a:r>
              <a:rPr lang="en-US" dirty="0">
                <a:hlinkClick r:id="rId4"/>
              </a:rPr>
              <a:t>https://owl.english.purdue.edu/owl/resource/747/02/</a:t>
            </a:r>
            <a:r>
              <a:rPr lang="en-US" dirty="0"/>
              <a:t> </a:t>
            </a:r>
          </a:p>
          <a:p>
            <a:pPr>
              <a:buNone/>
            </a:pPr>
            <a:endParaRPr lang="en-US" dirty="0"/>
          </a:p>
        </p:txBody>
      </p:sp>
    </p:spTree>
    <p:extLst>
      <p:ext uri="{BB962C8B-B14F-4D97-AF65-F5344CB8AC3E}">
        <p14:creationId xmlns:p14="http://schemas.microsoft.com/office/powerpoint/2010/main" val="25711558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6.3 Creating a Box Outline</a:t>
            </a:r>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FADD3377-3E7C-4FF1-8F61-032B91FF7543}"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Box Outline for Essay Construction</a:t>
            </a:r>
          </a:p>
        </p:txBody>
      </p:sp>
      <p:graphicFrame>
        <p:nvGraphicFramePr>
          <p:cNvPr id="5" name="Content Placeholder 4"/>
          <p:cNvGraphicFramePr>
            <a:graphicFrameLocks noGrp="1"/>
          </p:cNvGraphicFramePr>
          <p:nvPr>
            <p:ph idx="1"/>
          </p:nvPr>
        </p:nvGraphicFramePr>
        <p:xfrm>
          <a:off x="533400" y="1447800"/>
          <a:ext cx="7848600" cy="5029199"/>
        </p:xfrm>
        <a:graphic>
          <a:graphicData uri="http://schemas.openxmlformats.org/drawingml/2006/table">
            <a:tbl>
              <a:tblPr/>
              <a:tblGrid>
                <a:gridCol w="2616200">
                  <a:extLst>
                    <a:ext uri="{9D8B030D-6E8A-4147-A177-3AD203B41FA5}">
                      <a16:colId xmlns:a16="http://schemas.microsoft.com/office/drawing/2014/main" val="20000"/>
                    </a:ext>
                  </a:extLst>
                </a:gridCol>
                <a:gridCol w="2616200">
                  <a:extLst>
                    <a:ext uri="{9D8B030D-6E8A-4147-A177-3AD203B41FA5}">
                      <a16:colId xmlns:a16="http://schemas.microsoft.com/office/drawing/2014/main" val="20001"/>
                    </a:ext>
                  </a:extLst>
                </a:gridCol>
                <a:gridCol w="2616200">
                  <a:extLst>
                    <a:ext uri="{9D8B030D-6E8A-4147-A177-3AD203B41FA5}">
                      <a16:colId xmlns:a16="http://schemas.microsoft.com/office/drawing/2014/main" val="20002"/>
                    </a:ext>
                  </a:extLst>
                </a:gridCol>
              </a:tblGrid>
              <a:tr h="466144">
                <a:tc gridSpan="3">
                  <a:txBody>
                    <a:bodyPr/>
                    <a:lstStyle/>
                    <a:p>
                      <a:pPr marL="0" marR="0">
                        <a:spcBef>
                          <a:spcPts val="0"/>
                        </a:spcBef>
                        <a:spcAft>
                          <a:spcPts val="0"/>
                        </a:spcAft>
                      </a:pPr>
                      <a:r>
                        <a:rPr lang="en-US" sz="1200" b="1" kern="50">
                          <a:latin typeface="Arial"/>
                          <a:ea typeface="Lucida Sans Unicode"/>
                          <a:cs typeface="Times New Roman"/>
                        </a:rPr>
                        <a:t>Pre-writing: The Box Outline</a:t>
                      </a:r>
                      <a:endParaRPr lang="en-US" sz="1200" kern="50">
                        <a:latin typeface="Times New Roman"/>
                        <a:ea typeface="Lucida Sans Unicode"/>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478073">
                <a:tc gridSpan="3">
                  <a:txBody>
                    <a:bodyPr/>
                    <a:lstStyle/>
                    <a:p>
                      <a:pPr marL="0" marR="0">
                        <a:spcBef>
                          <a:spcPts val="0"/>
                        </a:spcBef>
                        <a:spcAft>
                          <a:spcPts val="0"/>
                        </a:spcAft>
                      </a:pPr>
                      <a:r>
                        <a:rPr lang="en-US" sz="1200" kern="50">
                          <a:latin typeface="Arial"/>
                          <a:ea typeface="Lucida Sans Unicode"/>
                          <a:cs typeface="Times New Roman"/>
                        </a:rPr>
                        <a:t>Introduction – Your thesis statement should be in your introductory paragraph. A thesis statement should not simply restate the question. Write your proposed thesis here, and a couple of ‘bullet points’ of information underneath that you would include in your introductory paragraph:</a:t>
                      </a:r>
                      <a:endParaRPr lang="en-US" sz="1200" kern="50">
                        <a:latin typeface="Times New Roman"/>
                        <a:ea typeface="Lucida Sans Unicode"/>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2152694">
                <a:tc>
                  <a:txBody>
                    <a:bodyPr/>
                    <a:lstStyle/>
                    <a:p>
                      <a:pPr marL="0" marR="0">
                        <a:spcBef>
                          <a:spcPts val="0"/>
                        </a:spcBef>
                        <a:spcAft>
                          <a:spcPts val="0"/>
                        </a:spcAft>
                      </a:pPr>
                      <a:r>
                        <a:rPr lang="en-US" sz="1200" kern="50">
                          <a:latin typeface="Arial"/>
                          <a:ea typeface="Lucida Sans Unicode"/>
                          <a:cs typeface="Times New Roman"/>
                        </a:rPr>
                        <a:t>Body Paragraph 1: Topic Sentence or Subject:</a:t>
                      </a:r>
                      <a:endParaRPr lang="en-US" sz="1200" kern="50">
                        <a:latin typeface="Times New Roman"/>
                        <a:ea typeface="Lucida Sans Unicode"/>
                        <a:cs typeface="Times New Roman"/>
                      </a:endParaRPr>
                    </a:p>
                    <a:p>
                      <a:pPr marL="0" marR="0">
                        <a:spcBef>
                          <a:spcPts val="0"/>
                        </a:spcBef>
                        <a:spcAft>
                          <a:spcPts val="0"/>
                        </a:spcAft>
                      </a:pPr>
                      <a:r>
                        <a:rPr lang="en-US" sz="1200" kern="50">
                          <a:latin typeface="Arial"/>
                          <a:ea typeface="Lucida Sans Unicode"/>
                          <a:cs typeface="Times New Roman"/>
                        </a:rPr>
                        <a:t>Should contain at least 3 pieces of historical evidence that supports the topic sentence, more if possible:</a:t>
                      </a:r>
                      <a:endParaRPr lang="en-US" sz="1200" kern="50">
                        <a:latin typeface="Times New Roman"/>
                        <a:ea typeface="Lucida Sans Unicode"/>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kern="50">
                          <a:latin typeface="Arial"/>
                          <a:ea typeface="Lucida Sans Unicode"/>
                          <a:cs typeface="Times New Roman"/>
                        </a:rPr>
                        <a:t>Body Paragraph 2: Topic Sentence or Subject:</a:t>
                      </a:r>
                      <a:endParaRPr lang="en-US" sz="1200" kern="50">
                        <a:latin typeface="Times New Roman"/>
                        <a:ea typeface="Lucida Sans Unicode"/>
                        <a:cs typeface="Times New Roman"/>
                      </a:endParaRPr>
                    </a:p>
                    <a:p>
                      <a:pPr marL="0" marR="0">
                        <a:spcBef>
                          <a:spcPts val="0"/>
                        </a:spcBef>
                        <a:spcAft>
                          <a:spcPts val="0"/>
                        </a:spcAft>
                      </a:pPr>
                      <a:r>
                        <a:rPr lang="en-US" sz="1200" kern="50">
                          <a:latin typeface="Arial"/>
                          <a:ea typeface="Lucida Sans Unicode"/>
                          <a:cs typeface="Times New Roman"/>
                        </a:rPr>
                        <a:t>Should contain at least 3 pieces of historical evidence that supports the topic, more if possible:</a:t>
                      </a:r>
                      <a:endParaRPr lang="en-US" sz="1200" kern="50">
                        <a:latin typeface="Times New Roman"/>
                        <a:ea typeface="Lucida Sans Unicode"/>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kern="50">
                          <a:latin typeface="Arial"/>
                          <a:ea typeface="Lucida Sans Unicode"/>
                          <a:cs typeface="Times New Roman"/>
                        </a:rPr>
                        <a:t>Body Paragraph 3: Topic Sentence or Subject:</a:t>
                      </a:r>
                      <a:endParaRPr lang="en-US" sz="1200" kern="50">
                        <a:latin typeface="Times New Roman"/>
                        <a:ea typeface="Lucida Sans Unicode"/>
                        <a:cs typeface="Times New Roman"/>
                      </a:endParaRPr>
                    </a:p>
                    <a:p>
                      <a:pPr marL="0" marR="0">
                        <a:spcBef>
                          <a:spcPts val="0"/>
                        </a:spcBef>
                        <a:spcAft>
                          <a:spcPts val="0"/>
                        </a:spcAft>
                      </a:pPr>
                      <a:r>
                        <a:rPr lang="en-US" sz="1200" kern="50">
                          <a:latin typeface="Arial"/>
                          <a:ea typeface="Lucida Sans Unicode"/>
                          <a:cs typeface="Times New Roman"/>
                        </a:rPr>
                        <a:t>Should contain at least 3 pieces of historical evidence, more if possible:</a:t>
                      </a:r>
                      <a:endParaRPr lang="en-US" sz="1200" kern="50">
                        <a:latin typeface="Times New Roman"/>
                        <a:ea typeface="Lucida Sans Unicode"/>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66144">
                <a:tc gridSpan="3">
                  <a:txBody>
                    <a:bodyPr/>
                    <a:lstStyle/>
                    <a:p>
                      <a:pPr marL="0" marR="0">
                        <a:spcBef>
                          <a:spcPts val="0"/>
                        </a:spcBef>
                        <a:spcAft>
                          <a:spcPts val="0"/>
                        </a:spcAft>
                      </a:pPr>
                      <a:r>
                        <a:rPr lang="en-US" sz="1200" kern="50">
                          <a:latin typeface="Arial"/>
                          <a:ea typeface="Lucida Sans Unicode"/>
                          <a:cs typeface="Times New Roman"/>
                        </a:rPr>
                        <a:t>Additional support paragraph here if needed, same outline as above:</a:t>
                      </a:r>
                      <a:endParaRPr lang="en-US" sz="1200" kern="50">
                        <a:latin typeface="Times New Roman"/>
                        <a:ea typeface="Lucida Sans Unicode"/>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r h="466144">
                <a:tc gridSpan="3">
                  <a:txBody>
                    <a:bodyPr/>
                    <a:lstStyle/>
                    <a:p>
                      <a:pPr marL="0" marR="0">
                        <a:spcBef>
                          <a:spcPts val="0"/>
                        </a:spcBef>
                        <a:spcAft>
                          <a:spcPts val="0"/>
                        </a:spcAft>
                      </a:pPr>
                      <a:r>
                        <a:rPr lang="en-US" sz="1200" kern="50" dirty="0">
                          <a:latin typeface="Arial"/>
                          <a:ea typeface="Lucida Sans Unicode"/>
                          <a:cs typeface="Times New Roman"/>
                        </a:rPr>
                        <a:t>Conclusion: Refer back to your thesis without restating it.</a:t>
                      </a:r>
                      <a:endParaRPr lang="en-US" sz="1200" kern="50" dirty="0">
                        <a:latin typeface="Times New Roman"/>
                        <a:ea typeface="Lucida Sans Unicode"/>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4"/>
                  </a:ext>
                </a:extLst>
              </a:tr>
            </a:tbl>
          </a:graphicData>
        </a:graphic>
      </p:graphicFrame>
      <p:sp>
        <p:nvSpPr>
          <p:cNvPr id="4" name="Slide Number Placeholder 3"/>
          <p:cNvSpPr>
            <a:spLocks noGrp="1"/>
          </p:cNvSpPr>
          <p:nvPr>
            <p:ph type="sldNum" sz="quarter" idx="12"/>
          </p:nvPr>
        </p:nvSpPr>
        <p:spPr/>
        <p:txBody>
          <a:bodyPr/>
          <a:lstStyle/>
          <a:p>
            <a:fld id="{FADD3377-3E7C-4FF1-8F61-032B91FF7543}"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Organizing Your Essay</a:t>
            </a:r>
          </a:p>
        </p:txBody>
      </p:sp>
      <p:sp>
        <p:nvSpPr>
          <p:cNvPr id="3" name="Content Placeholder 2"/>
          <p:cNvSpPr>
            <a:spLocks noGrp="1"/>
          </p:cNvSpPr>
          <p:nvPr>
            <p:ph idx="1"/>
          </p:nvPr>
        </p:nvSpPr>
        <p:spPr/>
        <p:txBody>
          <a:bodyPr/>
          <a:lstStyle/>
          <a:p>
            <a:r>
              <a:rPr lang="en-US" dirty="0"/>
              <a:t>Turn to the outline in your Academic Notebook</a:t>
            </a:r>
          </a:p>
          <a:p>
            <a:r>
              <a:rPr lang="en-US" dirty="0"/>
              <a:t>Thesis statement</a:t>
            </a:r>
          </a:p>
          <a:p>
            <a:r>
              <a:rPr lang="en-US" dirty="0"/>
              <a:t>Paragraph topics</a:t>
            </a:r>
          </a:p>
          <a:p>
            <a:r>
              <a:rPr lang="en-US" dirty="0"/>
              <a:t>Analysis</a:t>
            </a:r>
          </a:p>
          <a:p>
            <a:r>
              <a:rPr lang="en-US" dirty="0"/>
              <a:t>Conclusion</a:t>
            </a:r>
          </a:p>
        </p:txBody>
      </p:sp>
      <p:sp>
        <p:nvSpPr>
          <p:cNvPr id="4" name="Slide Number Placeholder 3"/>
          <p:cNvSpPr>
            <a:spLocks noGrp="1"/>
          </p:cNvSpPr>
          <p:nvPr>
            <p:ph type="sldNum" sz="quarter" idx="12"/>
          </p:nvPr>
        </p:nvSpPr>
        <p:spPr/>
        <p:txBody>
          <a:bodyPr/>
          <a:lstStyle/>
          <a:p>
            <a:fld id="{FADD3377-3E7C-4FF1-8F61-032B91FF7543}" type="slidenum">
              <a:rPr lang="en-US" smtClean="0"/>
              <a:pPr/>
              <a:t>29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makes a good historical essay?</a:t>
            </a:r>
          </a:p>
        </p:txBody>
      </p:sp>
      <p:sp>
        <p:nvSpPr>
          <p:cNvPr id="3" name="Content Placeholder 2"/>
          <p:cNvSpPr>
            <a:spLocks noGrp="1"/>
          </p:cNvSpPr>
          <p:nvPr>
            <p:ph idx="1"/>
          </p:nvPr>
        </p:nvSpPr>
        <p:spPr/>
        <p:txBody>
          <a:bodyPr/>
          <a:lstStyle/>
          <a:p>
            <a:r>
              <a:rPr lang="en-US" dirty="0"/>
              <a:t>It answers the question being asked</a:t>
            </a:r>
          </a:p>
          <a:p>
            <a:r>
              <a:rPr lang="en-US" dirty="0"/>
              <a:t>It contains analysis rather than narrative</a:t>
            </a:r>
          </a:p>
          <a:p>
            <a:r>
              <a:rPr lang="en-US" dirty="0"/>
              <a:t>It includes specific evidence to support your argument</a:t>
            </a:r>
          </a:p>
          <a:p>
            <a:endParaRPr lang="en-US" dirty="0"/>
          </a:p>
          <a:p>
            <a:endParaRPr lang="en-US" dirty="0"/>
          </a:p>
        </p:txBody>
      </p:sp>
      <p:sp>
        <p:nvSpPr>
          <p:cNvPr id="4" name="Slide Number Placeholder 3"/>
          <p:cNvSpPr>
            <a:spLocks noGrp="1"/>
          </p:cNvSpPr>
          <p:nvPr>
            <p:ph type="sldNum" sz="quarter" idx="12"/>
          </p:nvPr>
        </p:nvSpPr>
        <p:spPr/>
        <p:txBody>
          <a:bodyPr/>
          <a:lstStyle/>
          <a:p>
            <a:fld id="{FADD3377-3E7C-4FF1-8F61-032B91FF7543}"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6.4 Writing Your First Draft</a:t>
            </a:r>
          </a:p>
        </p:txBody>
      </p:sp>
      <p:sp>
        <p:nvSpPr>
          <p:cNvPr id="5" name="Subtitle 4"/>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FADD3377-3E7C-4FF1-8F61-032B91FF7543}"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 to Your Box Outline</a:t>
            </a:r>
          </a:p>
        </p:txBody>
      </p:sp>
      <p:graphicFrame>
        <p:nvGraphicFramePr>
          <p:cNvPr id="5" name="Content Placeholder 4"/>
          <p:cNvGraphicFramePr>
            <a:graphicFrameLocks noGrp="1"/>
          </p:cNvGraphicFramePr>
          <p:nvPr>
            <p:ph idx="1"/>
          </p:nvPr>
        </p:nvGraphicFramePr>
        <p:xfrm>
          <a:off x="533400" y="1371600"/>
          <a:ext cx="8229600" cy="5158529"/>
        </p:xfrm>
        <a:graphic>
          <a:graphicData uri="http://schemas.openxmlformats.org/drawingml/2006/table">
            <a:tbl>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457199">
                <a:tc gridSpan="3">
                  <a:txBody>
                    <a:bodyPr/>
                    <a:lstStyle/>
                    <a:p>
                      <a:pPr marL="0" marR="0">
                        <a:spcBef>
                          <a:spcPts val="0"/>
                        </a:spcBef>
                        <a:spcAft>
                          <a:spcPts val="0"/>
                        </a:spcAft>
                      </a:pPr>
                      <a:r>
                        <a:rPr lang="en-US" sz="1200" b="1" kern="50" dirty="0">
                          <a:latin typeface="Arial"/>
                          <a:ea typeface="Lucida Sans Unicode"/>
                          <a:cs typeface="Times New Roman"/>
                        </a:rPr>
                        <a:t>Pre-writing: The Box Outline</a:t>
                      </a:r>
                      <a:endParaRPr lang="en-US" sz="1200" kern="50" dirty="0">
                        <a:latin typeface="Times New Roman"/>
                        <a:ea typeface="Lucida Sans Unicode"/>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522865">
                <a:tc gridSpan="3">
                  <a:txBody>
                    <a:bodyPr/>
                    <a:lstStyle/>
                    <a:p>
                      <a:pPr marL="0" marR="0">
                        <a:spcBef>
                          <a:spcPts val="0"/>
                        </a:spcBef>
                        <a:spcAft>
                          <a:spcPts val="0"/>
                        </a:spcAft>
                      </a:pPr>
                      <a:r>
                        <a:rPr lang="en-US" sz="1200" kern="50" dirty="0">
                          <a:latin typeface="Arial"/>
                          <a:ea typeface="Lucida Sans Unicode"/>
                          <a:cs typeface="Times New Roman"/>
                        </a:rPr>
                        <a:t>Introduction – Your thesis statement should be in your introductory paragraph. A thesis statement should not simply restate the question. Write your proposed thesis here, and a couple of ‘bullet points’ of information underneath that you would include in your introductory paragraph:</a:t>
                      </a:r>
                      <a:endParaRPr lang="en-US" sz="1200" kern="50" dirty="0">
                        <a:latin typeface="Times New Roman"/>
                        <a:ea typeface="Lucida Sans Unicode"/>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2217927">
                <a:tc>
                  <a:txBody>
                    <a:bodyPr/>
                    <a:lstStyle/>
                    <a:p>
                      <a:pPr marL="0" marR="0">
                        <a:spcBef>
                          <a:spcPts val="0"/>
                        </a:spcBef>
                        <a:spcAft>
                          <a:spcPts val="0"/>
                        </a:spcAft>
                      </a:pPr>
                      <a:r>
                        <a:rPr lang="en-US" sz="1200" kern="50">
                          <a:latin typeface="Arial"/>
                          <a:ea typeface="Lucida Sans Unicode"/>
                          <a:cs typeface="Times New Roman"/>
                        </a:rPr>
                        <a:t>Body Paragraph 1: Topic Sentence or Subject:</a:t>
                      </a:r>
                      <a:endParaRPr lang="en-US" sz="1200" kern="50">
                        <a:latin typeface="Times New Roman"/>
                        <a:ea typeface="Lucida Sans Unicode"/>
                        <a:cs typeface="Times New Roman"/>
                      </a:endParaRPr>
                    </a:p>
                    <a:p>
                      <a:pPr marL="0" marR="0">
                        <a:spcBef>
                          <a:spcPts val="0"/>
                        </a:spcBef>
                        <a:spcAft>
                          <a:spcPts val="0"/>
                        </a:spcAft>
                      </a:pPr>
                      <a:r>
                        <a:rPr lang="en-US" sz="1200" kern="50">
                          <a:latin typeface="Arial"/>
                          <a:ea typeface="Lucida Sans Unicode"/>
                          <a:cs typeface="Times New Roman"/>
                        </a:rPr>
                        <a:t>Should contain at least 3 pieces of historical evidence that supports the topic sentence, more if possible:</a:t>
                      </a:r>
                      <a:endParaRPr lang="en-US" sz="1200" kern="50">
                        <a:latin typeface="Times New Roman"/>
                        <a:ea typeface="Lucida Sans Unicode"/>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kern="50">
                          <a:latin typeface="Arial"/>
                          <a:ea typeface="Lucida Sans Unicode"/>
                          <a:cs typeface="Times New Roman"/>
                        </a:rPr>
                        <a:t>Body Paragraph 2: Topic Sentence or Subject:</a:t>
                      </a:r>
                      <a:endParaRPr lang="en-US" sz="1200" kern="50">
                        <a:latin typeface="Times New Roman"/>
                        <a:ea typeface="Lucida Sans Unicode"/>
                        <a:cs typeface="Times New Roman"/>
                      </a:endParaRPr>
                    </a:p>
                    <a:p>
                      <a:pPr marL="0" marR="0">
                        <a:spcBef>
                          <a:spcPts val="0"/>
                        </a:spcBef>
                        <a:spcAft>
                          <a:spcPts val="0"/>
                        </a:spcAft>
                      </a:pPr>
                      <a:r>
                        <a:rPr lang="en-US" sz="1200" kern="50">
                          <a:latin typeface="Arial"/>
                          <a:ea typeface="Lucida Sans Unicode"/>
                          <a:cs typeface="Times New Roman"/>
                        </a:rPr>
                        <a:t>Should contain at least 3 pieces of historical evidence that supports the topic, more if possible:</a:t>
                      </a:r>
                      <a:endParaRPr lang="en-US" sz="1200" kern="50">
                        <a:latin typeface="Times New Roman"/>
                        <a:ea typeface="Lucida Sans Unicode"/>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kern="50">
                          <a:latin typeface="Arial"/>
                          <a:ea typeface="Lucida Sans Unicode"/>
                          <a:cs typeface="Times New Roman"/>
                        </a:rPr>
                        <a:t>Body Paragraph 3: Topic Sentence or Subject:</a:t>
                      </a:r>
                      <a:endParaRPr lang="en-US" sz="1200" kern="50">
                        <a:latin typeface="Times New Roman"/>
                        <a:ea typeface="Lucida Sans Unicode"/>
                        <a:cs typeface="Times New Roman"/>
                      </a:endParaRPr>
                    </a:p>
                    <a:p>
                      <a:pPr marL="0" marR="0">
                        <a:spcBef>
                          <a:spcPts val="0"/>
                        </a:spcBef>
                        <a:spcAft>
                          <a:spcPts val="0"/>
                        </a:spcAft>
                      </a:pPr>
                      <a:r>
                        <a:rPr lang="en-US" sz="1200" kern="50">
                          <a:latin typeface="Arial"/>
                          <a:ea typeface="Lucida Sans Unicode"/>
                          <a:cs typeface="Times New Roman"/>
                        </a:rPr>
                        <a:t>Should contain at least 3 pieces of historical evidence, more if possible:</a:t>
                      </a:r>
                      <a:endParaRPr lang="en-US" sz="1200" kern="50">
                        <a:latin typeface="Times New Roman"/>
                        <a:ea typeface="Lucida Sans Unicode"/>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80269">
                <a:tc gridSpan="3">
                  <a:txBody>
                    <a:bodyPr/>
                    <a:lstStyle/>
                    <a:p>
                      <a:pPr marL="0" marR="0">
                        <a:spcBef>
                          <a:spcPts val="0"/>
                        </a:spcBef>
                        <a:spcAft>
                          <a:spcPts val="0"/>
                        </a:spcAft>
                      </a:pPr>
                      <a:r>
                        <a:rPr lang="en-US" sz="1200" kern="50">
                          <a:latin typeface="Arial"/>
                          <a:ea typeface="Lucida Sans Unicode"/>
                          <a:cs typeface="Times New Roman"/>
                        </a:rPr>
                        <a:t>Additional support paragraph here if needed, same outline as above:</a:t>
                      </a:r>
                      <a:endParaRPr lang="en-US" sz="1200" kern="50">
                        <a:latin typeface="Times New Roman"/>
                        <a:ea typeface="Lucida Sans Unicode"/>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r h="480269">
                <a:tc gridSpan="3">
                  <a:txBody>
                    <a:bodyPr/>
                    <a:lstStyle/>
                    <a:p>
                      <a:pPr marL="0" marR="0">
                        <a:spcBef>
                          <a:spcPts val="0"/>
                        </a:spcBef>
                        <a:spcAft>
                          <a:spcPts val="0"/>
                        </a:spcAft>
                      </a:pPr>
                      <a:r>
                        <a:rPr lang="en-US" sz="1200" kern="50" dirty="0">
                          <a:latin typeface="Arial"/>
                          <a:ea typeface="Lucida Sans Unicode"/>
                          <a:cs typeface="Times New Roman"/>
                        </a:rPr>
                        <a:t>Conclusion: Refer back to your thesis without restating it.</a:t>
                      </a:r>
                      <a:endParaRPr lang="en-US" sz="1200" kern="50" dirty="0">
                        <a:latin typeface="Times New Roman"/>
                        <a:ea typeface="Lucida Sans Unicode"/>
                        <a:cs typeface="Times New Roman"/>
                      </a:endParaRPr>
                    </a:p>
                  </a:txBody>
                  <a:tcPr marL="34925" marR="34925" marT="34925" marB="349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4"/>
                  </a:ext>
                </a:extLst>
              </a:tr>
            </a:tbl>
          </a:graphicData>
        </a:graphic>
      </p:graphicFrame>
      <p:sp>
        <p:nvSpPr>
          <p:cNvPr id="4" name="Slide Number Placeholder 3"/>
          <p:cNvSpPr>
            <a:spLocks noGrp="1"/>
          </p:cNvSpPr>
          <p:nvPr>
            <p:ph type="sldNum" sz="quarter" idx="12"/>
          </p:nvPr>
        </p:nvSpPr>
        <p:spPr/>
        <p:txBody>
          <a:bodyPr/>
          <a:lstStyle/>
          <a:p>
            <a:fld id="{FADD3377-3E7C-4FF1-8F61-032B91FF7543}"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Introductory Paragraph</a:t>
            </a:r>
          </a:p>
        </p:txBody>
      </p:sp>
      <p:sp>
        <p:nvSpPr>
          <p:cNvPr id="6" name="Content Placeholder 5"/>
          <p:cNvSpPr>
            <a:spLocks noGrp="1"/>
          </p:cNvSpPr>
          <p:nvPr>
            <p:ph idx="1"/>
          </p:nvPr>
        </p:nvSpPr>
        <p:spPr/>
        <p:txBody>
          <a:bodyPr/>
          <a:lstStyle/>
          <a:p>
            <a:r>
              <a:rPr lang="en-US" b="1" dirty="0"/>
              <a:t>This paragraph introduces the audience to the topic and invites the reader into the essay by stating your purpose and claim. It should have as a minimum three sentences. More is better as long as you are not repeating what you have already said. </a:t>
            </a:r>
            <a:br>
              <a:rPr lang="en-US" dirty="0"/>
            </a:br>
            <a:endParaRPr lang="en-US" dirty="0"/>
          </a:p>
        </p:txBody>
      </p:sp>
      <p:sp>
        <p:nvSpPr>
          <p:cNvPr id="4" name="Slide Number Placeholder 3"/>
          <p:cNvSpPr>
            <a:spLocks noGrp="1"/>
          </p:cNvSpPr>
          <p:nvPr>
            <p:ph type="sldNum" sz="quarter" idx="12"/>
          </p:nvPr>
        </p:nvSpPr>
        <p:spPr/>
        <p:txBody>
          <a:bodyPr/>
          <a:lstStyle/>
          <a:p>
            <a:fld id="{FADD3377-3E7C-4FF1-8F61-032B91FF7543}"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Supporting Paragraph 1</a:t>
            </a:r>
          </a:p>
        </p:txBody>
      </p:sp>
      <p:sp>
        <p:nvSpPr>
          <p:cNvPr id="3" name="Content Placeholder 2"/>
          <p:cNvSpPr>
            <a:spLocks noGrp="1"/>
          </p:cNvSpPr>
          <p:nvPr>
            <p:ph idx="1"/>
          </p:nvPr>
        </p:nvSpPr>
        <p:spPr/>
        <p:txBody>
          <a:bodyPr/>
          <a:lstStyle/>
          <a:p>
            <a:r>
              <a:rPr lang="en-US" b="1" dirty="0"/>
              <a:t>This paragraph begins to introduce the evidence you have for your claim. Your topic sentence should come first and be supported by your evidence. This evidence might be cause-effect in nature. </a:t>
            </a:r>
            <a:endParaRPr lang="en-US" dirty="0"/>
          </a:p>
          <a:p>
            <a:pPr>
              <a:buNone/>
            </a:pPr>
            <a:r>
              <a:rPr lang="en-US" b="1" dirty="0"/>
              <a:t> </a:t>
            </a:r>
            <a:endParaRPr lang="en-US" dirty="0"/>
          </a:p>
          <a:p>
            <a:endParaRPr lang="en-US" dirty="0"/>
          </a:p>
        </p:txBody>
      </p:sp>
      <p:sp>
        <p:nvSpPr>
          <p:cNvPr id="4" name="Slide Number Placeholder 3"/>
          <p:cNvSpPr>
            <a:spLocks noGrp="1"/>
          </p:cNvSpPr>
          <p:nvPr>
            <p:ph type="sldNum" sz="quarter" idx="12"/>
          </p:nvPr>
        </p:nvSpPr>
        <p:spPr/>
        <p:txBody>
          <a:bodyPr/>
          <a:lstStyle/>
          <a:p>
            <a:fld id="{FADD3377-3E7C-4FF1-8F61-032B91FF7543}"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Supporting Paragraph 2</a:t>
            </a:r>
          </a:p>
        </p:txBody>
      </p:sp>
      <p:sp>
        <p:nvSpPr>
          <p:cNvPr id="3" name="Content Placeholder 2"/>
          <p:cNvSpPr>
            <a:spLocks noGrp="1"/>
          </p:cNvSpPr>
          <p:nvPr>
            <p:ph idx="1"/>
          </p:nvPr>
        </p:nvSpPr>
        <p:spPr/>
        <p:txBody>
          <a:bodyPr/>
          <a:lstStyle/>
          <a:p>
            <a:r>
              <a:rPr lang="en-US" b="1" dirty="0"/>
              <a:t>Basically same as above as you continue to reinforce your position. Continue until you have used all of your best evidence. DO NOT present evidence text by text. Rather, combine the evidence for the same reason across texts.</a:t>
            </a:r>
          </a:p>
          <a:p>
            <a:r>
              <a:rPr lang="en-US" b="1" dirty="0"/>
              <a:t>Do you need more paragraphs for support?</a:t>
            </a:r>
            <a:endParaRPr lang="en-US" dirty="0"/>
          </a:p>
          <a:p>
            <a:endParaRPr lang="en-US" dirty="0"/>
          </a:p>
        </p:txBody>
      </p:sp>
      <p:sp>
        <p:nvSpPr>
          <p:cNvPr id="4" name="Slide Number Placeholder 3"/>
          <p:cNvSpPr>
            <a:spLocks noGrp="1"/>
          </p:cNvSpPr>
          <p:nvPr>
            <p:ph type="sldNum" sz="quarter" idx="12"/>
          </p:nvPr>
        </p:nvSpPr>
        <p:spPr/>
        <p:txBody>
          <a:bodyPr/>
          <a:lstStyle/>
          <a:p>
            <a:fld id="{FADD3377-3E7C-4FF1-8F61-032B91FF7543}"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p:txBody>
          <a:bodyPr/>
          <a:lstStyle/>
          <a:p>
            <a:r>
              <a:rPr lang="en-US" b="1" dirty="0"/>
              <a:t>Refer back to your thesis but also include a brief summary of what you just said and explaining “so what.”</a:t>
            </a:r>
          </a:p>
          <a:p>
            <a:r>
              <a:rPr lang="en-US" b="1" dirty="0"/>
              <a:t> Why should your audience care? </a:t>
            </a:r>
            <a:endParaRPr lang="en-US" dirty="0"/>
          </a:p>
          <a:p>
            <a:endParaRPr lang="en-US" dirty="0"/>
          </a:p>
        </p:txBody>
      </p:sp>
      <p:sp>
        <p:nvSpPr>
          <p:cNvPr id="4" name="Slide Number Placeholder 3"/>
          <p:cNvSpPr>
            <a:spLocks noGrp="1"/>
          </p:cNvSpPr>
          <p:nvPr>
            <p:ph type="sldNum" sz="quarter" idx="12"/>
          </p:nvPr>
        </p:nvSpPr>
        <p:spPr/>
        <p:txBody>
          <a:bodyPr/>
          <a:lstStyle/>
          <a:p>
            <a:fld id="{FADD3377-3E7C-4FF1-8F61-032B91FF7543}"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0070C0"/>
                </a:solidFill>
              </a:rPr>
              <a:t>Checklist of Indicators on the Essay Scoring Rubric</a:t>
            </a:r>
          </a:p>
        </p:txBody>
      </p:sp>
      <p:sp>
        <p:nvSpPr>
          <p:cNvPr id="3" name="Content Placeholder 2"/>
          <p:cNvSpPr>
            <a:spLocks noGrp="1"/>
          </p:cNvSpPr>
          <p:nvPr>
            <p:ph idx="1"/>
          </p:nvPr>
        </p:nvSpPr>
        <p:spPr/>
        <p:txBody>
          <a:bodyPr/>
          <a:lstStyle/>
          <a:p>
            <a:pPr marL="0" indent="0">
              <a:buNone/>
            </a:pPr>
            <a:endParaRPr lang="en-US" dirty="0"/>
          </a:p>
          <a:p>
            <a:r>
              <a:rPr lang="en-US" sz="3600" dirty="0"/>
              <a:t>Controlling Idea</a:t>
            </a:r>
          </a:p>
          <a:p>
            <a:r>
              <a:rPr lang="en-US" sz="3600" dirty="0"/>
              <a:t>Development/ Use of Sources</a:t>
            </a:r>
          </a:p>
          <a:p>
            <a:r>
              <a:rPr lang="en-US" sz="3600" dirty="0"/>
              <a:t>Organization</a:t>
            </a:r>
          </a:p>
          <a:p>
            <a:r>
              <a:rPr lang="en-US" sz="3600" dirty="0"/>
              <a:t>Conventions</a:t>
            </a:r>
          </a:p>
          <a:p>
            <a:pPr marL="0" indent="0">
              <a:buNone/>
            </a:pPr>
            <a:endParaRPr lang="en-US" dirty="0"/>
          </a:p>
        </p:txBody>
      </p:sp>
      <p:sp>
        <p:nvSpPr>
          <p:cNvPr id="4" name="Slide Number Placeholder 3"/>
          <p:cNvSpPr>
            <a:spLocks noGrp="1"/>
          </p:cNvSpPr>
          <p:nvPr>
            <p:ph type="sldNum" sz="quarter" idx="12"/>
          </p:nvPr>
        </p:nvSpPr>
        <p:spPr/>
        <p:txBody>
          <a:bodyPr/>
          <a:lstStyle/>
          <a:p>
            <a:fld id="{FADD3377-3E7C-4FF1-8F61-032B91FF7543}"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 Review</a:t>
            </a:r>
          </a:p>
        </p:txBody>
      </p:sp>
      <p:sp>
        <p:nvSpPr>
          <p:cNvPr id="3" name="Content Placeholder 2"/>
          <p:cNvSpPr>
            <a:spLocks noGrp="1"/>
          </p:cNvSpPr>
          <p:nvPr>
            <p:ph idx="1"/>
          </p:nvPr>
        </p:nvSpPr>
        <p:spPr/>
        <p:txBody>
          <a:bodyPr/>
          <a:lstStyle/>
          <a:p>
            <a:r>
              <a:rPr lang="en-US" dirty="0"/>
              <a:t>Exchange your essay with two other people</a:t>
            </a:r>
          </a:p>
          <a:p>
            <a:r>
              <a:rPr lang="en-US" dirty="0"/>
              <a:t>Read each other’s essays and give feedback</a:t>
            </a:r>
          </a:p>
          <a:p>
            <a:r>
              <a:rPr lang="en-US" dirty="0"/>
              <a:t>Complete the check off in your Academic Notebook</a:t>
            </a:r>
          </a:p>
        </p:txBody>
      </p:sp>
      <p:sp>
        <p:nvSpPr>
          <p:cNvPr id="4" name="Slide Number Placeholder 3"/>
          <p:cNvSpPr>
            <a:spLocks noGrp="1"/>
          </p:cNvSpPr>
          <p:nvPr>
            <p:ph type="sldNum" sz="quarter" idx="12"/>
          </p:nvPr>
        </p:nvSpPr>
        <p:spPr/>
        <p:txBody>
          <a:bodyPr/>
          <a:lstStyle/>
          <a:p>
            <a:fld id="{FADD3377-3E7C-4FF1-8F61-032B91FF7543}" type="slidenum">
              <a:rPr lang="en-US" smtClean="0"/>
              <a:pPr/>
              <a:t>37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Now, write your final essay and good luck!</a:t>
            </a:r>
          </a:p>
        </p:txBody>
      </p:sp>
      <p:sp>
        <p:nvSpPr>
          <p:cNvPr id="6" name="Subtitle 5"/>
          <p:cNvSpPr>
            <a:spLocks noGrp="1"/>
          </p:cNvSpPr>
          <p:nvPr>
            <p:ph type="subTitle" idx="1"/>
          </p:nvPr>
        </p:nvSpPr>
        <p:spPr/>
        <p:txBody>
          <a:bodyPr/>
          <a:lstStyle/>
          <a:p>
            <a:endParaRPr lang="en-US" dirty="0"/>
          </a:p>
        </p:txBody>
      </p:sp>
      <p:sp>
        <p:nvSpPr>
          <p:cNvPr id="4" name="Slide Number Placeholder 3"/>
          <p:cNvSpPr>
            <a:spLocks noGrp="1"/>
          </p:cNvSpPr>
          <p:nvPr>
            <p:ph type="sldNum" sz="quarter" idx="12"/>
          </p:nvPr>
        </p:nvSpPr>
        <p:spPr/>
        <p:txBody>
          <a:bodyPr/>
          <a:lstStyle/>
          <a:p>
            <a:fld id="{FADD3377-3E7C-4FF1-8F61-032B91FF7543}" type="slidenum">
              <a:rPr lang="en-US" smtClean="0"/>
              <a:pPr/>
              <a:t>38</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6.1 Prewriting</a:t>
            </a:r>
          </a:p>
        </p:txBody>
      </p:sp>
      <p:sp>
        <p:nvSpPr>
          <p:cNvPr id="3" name="Content Placeholder 2"/>
          <p:cNvSpPr>
            <a:spLocks noGrp="1"/>
          </p:cNvSpPr>
          <p:nvPr>
            <p:ph idx="1"/>
          </p:nvPr>
        </p:nvSpPr>
        <p:spPr>
          <a:xfrm>
            <a:off x="0" y="1600200"/>
            <a:ext cx="9144000" cy="4525963"/>
          </a:xfrm>
        </p:spPr>
        <p:txBody>
          <a:bodyPr>
            <a:normAutofit fontScale="92500" lnSpcReduction="10000"/>
          </a:bodyPr>
          <a:lstStyle/>
          <a:p>
            <a:r>
              <a:rPr lang="en-US" dirty="0"/>
              <a:t>First, let’s analyze the task:</a:t>
            </a:r>
          </a:p>
          <a:p>
            <a:r>
              <a:rPr lang="en-US" dirty="0"/>
              <a:t>Basically, what are you being asked to do?</a:t>
            </a:r>
          </a:p>
          <a:p>
            <a:r>
              <a:rPr lang="en-US" dirty="0"/>
              <a:t>What is the question?</a:t>
            </a:r>
          </a:p>
          <a:p>
            <a:pPr>
              <a:buNone/>
            </a:pPr>
            <a:endParaRPr lang="en-US" dirty="0"/>
          </a:p>
          <a:p>
            <a:pPr marL="0" indent="0">
              <a:buNone/>
            </a:pPr>
            <a:r>
              <a:rPr lang="en-US" sz="4000" dirty="0">
                <a:solidFill>
                  <a:srgbClr val="0070C0"/>
                </a:solidFill>
              </a:rPr>
              <a:t>What were the political, economic, and social motivations that contributed to the extreme actions taken by the United States, Germany, and Japan during WWII?</a:t>
            </a:r>
          </a:p>
          <a:p>
            <a:endParaRPr lang="en-US" dirty="0"/>
          </a:p>
          <a:p>
            <a:pPr lvl="1">
              <a:buNone/>
            </a:pPr>
            <a:endParaRPr lang="en-US" dirty="0"/>
          </a:p>
        </p:txBody>
      </p:sp>
      <p:sp>
        <p:nvSpPr>
          <p:cNvPr id="4" name="Slide Number Placeholder 3"/>
          <p:cNvSpPr>
            <a:spLocks noGrp="1"/>
          </p:cNvSpPr>
          <p:nvPr>
            <p:ph type="sldNum" sz="quarter" idx="12"/>
          </p:nvPr>
        </p:nvSpPr>
        <p:spPr/>
        <p:txBody>
          <a:bodyPr/>
          <a:lstStyle/>
          <a:p>
            <a:fld id="{FADD3377-3E7C-4FF1-8F61-032B91FF7543}"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Break Down the Question</a:t>
            </a:r>
          </a:p>
        </p:txBody>
      </p:sp>
      <p:sp>
        <p:nvSpPr>
          <p:cNvPr id="3" name="Content Placeholder 2"/>
          <p:cNvSpPr>
            <a:spLocks noGrp="1"/>
          </p:cNvSpPr>
          <p:nvPr>
            <p:ph idx="1"/>
          </p:nvPr>
        </p:nvSpPr>
        <p:spPr/>
        <p:txBody>
          <a:bodyPr/>
          <a:lstStyle/>
          <a:p>
            <a:pPr marL="0" indent="0">
              <a:buNone/>
            </a:pPr>
            <a:r>
              <a:rPr lang="en-US" dirty="0">
                <a:solidFill>
                  <a:srgbClr val="0070C0"/>
                </a:solidFill>
              </a:rPr>
              <a:t>What were the political, economic, and social motivations that contributed to the extreme actions taken by the United States, Germany, and Japan during WWII?</a:t>
            </a:r>
          </a:p>
          <a:p>
            <a:pPr marL="0" indent="0">
              <a:buNone/>
            </a:pPr>
            <a:endParaRPr lang="en-US" dirty="0"/>
          </a:p>
          <a:p>
            <a:r>
              <a:rPr lang="en-US" dirty="0"/>
              <a:t>What is the main topic?</a:t>
            </a:r>
          </a:p>
          <a:p>
            <a:r>
              <a:rPr lang="en-US" dirty="0"/>
              <a:t>What are key words?</a:t>
            </a:r>
          </a:p>
        </p:txBody>
      </p:sp>
      <p:sp>
        <p:nvSpPr>
          <p:cNvPr id="4" name="Slide Number Placeholder 3"/>
          <p:cNvSpPr>
            <a:spLocks noGrp="1"/>
          </p:cNvSpPr>
          <p:nvPr>
            <p:ph type="sldNum" sz="quarter" idx="12"/>
          </p:nvPr>
        </p:nvSpPr>
        <p:spPr/>
        <p:txBody>
          <a:bodyPr/>
          <a:lstStyle/>
          <a:p>
            <a:fld id="{FADD3377-3E7C-4FF1-8F61-032B91FF7543}"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Brainstorming</a:t>
            </a:r>
          </a:p>
        </p:txBody>
      </p:sp>
      <p:sp>
        <p:nvSpPr>
          <p:cNvPr id="3" name="Content Placeholder 2"/>
          <p:cNvSpPr>
            <a:spLocks noGrp="1"/>
          </p:cNvSpPr>
          <p:nvPr>
            <p:ph idx="1"/>
          </p:nvPr>
        </p:nvSpPr>
        <p:spPr/>
        <p:txBody>
          <a:bodyPr/>
          <a:lstStyle/>
          <a:p>
            <a:r>
              <a:rPr lang="en-US" dirty="0"/>
              <a:t>Write down your ideas in your Academic Notebook</a:t>
            </a:r>
          </a:p>
          <a:p>
            <a:r>
              <a:rPr lang="en-US" dirty="0"/>
              <a:t>Now, share your ideas with a partner</a:t>
            </a:r>
          </a:p>
          <a:p>
            <a:r>
              <a:rPr lang="en-US" dirty="0"/>
              <a:t>Share with class</a:t>
            </a:r>
          </a:p>
        </p:txBody>
      </p:sp>
      <p:sp>
        <p:nvSpPr>
          <p:cNvPr id="4" name="Slide Number Placeholder 3"/>
          <p:cNvSpPr>
            <a:spLocks noGrp="1"/>
          </p:cNvSpPr>
          <p:nvPr>
            <p:ph type="sldNum" sz="quarter" idx="12"/>
          </p:nvPr>
        </p:nvSpPr>
        <p:spPr/>
        <p:txBody>
          <a:bodyPr/>
          <a:lstStyle/>
          <a:p>
            <a:fld id="{FADD3377-3E7C-4FF1-8F61-032B91FF7543}"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will you answer the question?</a:t>
            </a:r>
          </a:p>
        </p:txBody>
      </p:sp>
      <p:sp>
        <p:nvSpPr>
          <p:cNvPr id="3" name="Content Placeholder 2"/>
          <p:cNvSpPr>
            <a:spLocks noGrp="1"/>
          </p:cNvSpPr>
          <p:nvPr>
            <p:ph idx="1"/>
          </p:nvPr>
        </p:nvSpPr>
        <p:spPr/>
        <p:txBody>
          <a:bodyPr/>
          <a:lstStyle/>
          <a:p>
            <a:r>
              <a:rPr lang="en-US" dirty="0"/>
              <a:t>Look at the evidence you have linked with the key concept and word and see if you see any themes.</a:t>
            </a:r>
          </a:p>
          <a:p>
            <a:r>
              <a:rPr lang="en-US" dirty="0"/>
              <a:t>Write them down in your graphic organizer</a:t>
            </a:r>
          </a:p>
          <a:p>
            <a:r>
              <a:rPr lang="en-US" dirty="0"/>
              <a:t>Do you understand what the question is asking you to do?   </a:t>
            </a:r>
          </a:p>
          <a:p>
            <a:endParaRPr lang="en-US" dirty="0"/>
          </a:p>
          <a:p>
            <a:endParaRPr lang="en-US" dirty="0"/>
          </a:p>
        </p:txBody>
      </p:sp>
      <p:sp>
        <p:nvSpPr>
          <p:cNvPr id="4" name="Slide Number Placeholder 3"/>
          <p:cNvSpPr>
            <a:spLocks noGrp="1"/>
          </p:cNvSpPr>
          <p:nvPr>
            <p:ph type="sldNum" sz="quarter" idx="12"/>
          </p:nvPr>
        </p:nvSpPr>
        <p:spPr/>
        <p:txBody>
          <a:bodyPr/>
          <a:lstStyle/>
          <a:p>
            <a:fld id="{FADD3377-3E7C-4FF1-8F61-032B91FF7543}"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questions do you have at this point?</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FADD3377-3E7C-4FF1-8F61-032B91FF7543}"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Activity 6.2 Writing Your Thesis</a:t>
            </a:r>
          </a:p>
        </p:txBody>
      </p:sp>
      <p:sp>
        <p:nvSpPr>
          <p:cNvPr id="4" name="Subtitle 3"/>
          <p:cNvSpPr>
            <a:spLocks noGrp="1"/>
          </p:cNvSpPr>
          <p:nvPr>
            <p:ph type="subTitle" idx="1"/>
          </p:nvPr>
        </p:nvSpPr>
        <p:spPr/>
        <p:txBody>
          <a:bodyPr/>
          <a:lstStyle/>
          <a:p>
            <a:endParaRPr lang="en-US"/>
          </a:p>
        </p:txBody>
      </p:sp>
      <p:sp>
        <p:nvSpPr>
          <p:cNvPr id="5" name="Slide Number Placeholder 4"/>
          <p:cNvSpPr>
            <a:spLocks noGrp="1"/>
          </p:cNvSpPr>
          <p:nvPr>
            <p:ph type="sldNum" sz="quarter" idx="12"/>
          </p:nvPr>
        </p:nvSpPr>
        <p:spPr/>
        <p:txBody>
          <a:bodyPr/>
          <a:lstStyle/>
          <a:p>
            <a:fld id="{FADD3377-3E7C-4FF1-8F61-032B91FF7543}"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5603</TotalTime>
  <Words>1964</Words>
  <Application>Microsoft Office PowerPoint</Application>
  <PresentationFormat>On-screen Show (4:3)</PresentationFormat>
  <Paragraphs>217</Paragraphs>
  <Slides>38</Slides>
  <Notes>16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38</vt:i4>
      </vt:variant>
    </vt:vector>
  </HeadingPairs>
  <TitlesOfParts>
    <vt:vector size="48" baseType="lpstr">
      <vt:lpstr>Arial</vt:lpstr>
      <vt:lpstr>Calibri</vt:lpstr>
      <vt:lpstr>Chewy</vt:lpstr>
      <vt:lpstr>Comic Sans MS</vt:lpstr>
      <vt:lpstr>Corbel</vt:lpstr>
      <vt:lpstr>Courier New</vt:lpstr>
      <vt:lpstr>Lucida Sans Unicode</vt:lpstr>
      <vt:lpstr>Times New Roman</vt:lpstr>
      <vt:lpstr>Wingdings</vt:lpstr>
      <vt:lpstr>Office Theme</vt:lpstr>
      <vt:lpstr>Unit 1 Lesson Six</vt:lpstr>
      <vt:lpstr>Steps to Making and Supporting an Historical Argument</vt:lpstr>
      <vt:lpstr>What makes a good historical essay?</vt:lpstr>
      <vt:lpstr>6.1 Prewriting</vt:lpstr>
      <vt:lpstr>Break Down the Question</vt:lpstr>
      <vt:lpstr>Brainstorming</vt:lpstr>
      <vt:lpstr>How will you answer the question?</vt:lpstr>
      <vt:lpstr>What questions do you have at this point?</vt:lpstr>
      <vt:lpstr>Activity 6.2 Writing Your Thesis</vt:lpstr>
      <vt:lpstr>What is a thesis?</vt:lpstr>
      <vt:lpstr>Thesis Practice</vt:lpstr>
      <vt:lpstr>Finalizing your Thesis</vt:lpstr>
      <vt:lpstr> In-text Citations</vt:lpstr>
      <vt:lpstr> What are in-text citations? </vt:lpstr>
      <vt:lpstr> When should in-text citations be used? </vt:lpstr>
      <vt:lpstr>EXAMPLE</vt:lpstr>
      <vt:lpstr>How are in-text citations generally formatted?</vt:lpstr>
      <vt:lpstr> In-text citations for print sources with known author </vt:lpstr>
      <vt:lpstr>In-text citations for print sources with no known author </vt:lpstr>
      <vt:lpstr>Continued</vt:lpstr>
      <vt:lpstr> Citing authors with same last names </vt:lpstr>
      <vt:lpstr> Citing non-print or sources from the Internet </vt:lpstr>
      <vt:lpstr>Continued</vt:lpstr>
      <vt:lpstr> What else should I know about in-text citations? </vt:lpstr>
      <vt:lpstr>Works Cited</vt:lpstr>
      <vt:lpstr>Sources</vt:lpstr>
      <vt:lpstr>6.3 Creating a Box Outline</vt:lpstr>
      <vt:lpstr>Box Outline for Essay Construction</vt:lpstr>
      <vt:lpstr>Organizing Your Essay</vt:lpstr>
      <vt:lpstr>6.4 Writing Your First Draft</vt:lpstr>
      <vt:lpstr>Refer to Your Box Outline</vt:lpstr>
      <vt:lpstr>Introductory Paragraph</vt:lpstr>
      <vt:lpstr>Supporting Paragraph 1</vt:lpstr>
      <vt:lpstr>Supporting Paragraph 2</vt:lpstr>
      <vt:lpstr>Conclusion</vt:lpstr>
      <vt:lpstr>Checklist of Indicators on the Essay Scoring Rubric</vt:lpstr>
      <vt:lpstr>Peer Review</vt:lpstr>
      <vt:lpstr>Now, write your final essay and good luck!</vt:lpstr>
    </vt:vector>
  </TitlesOfParts>
  <Company>Forsyth County School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 Lesson Six</dc:title>
  <dc:creator>jbarger</dc:creator>
  <cp:lastModifiedBy>George Johnson</cp:lastModifiedBy>
  <cp:revision>113</cp:revision>
  <dcterms:created xsi:type="dcterms:W3CDTF">2015-05-15T15:23:15Z</dcterms:created>
  <dcterms:modified xsi:type="dcterms:W3CDTF">2016-05-31T17:15:10Z</dcterms:modified>
</cp:coreProperties>
</file>