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1" r:id="rId4"/>
    <p:sldId id="260" r:id="rId5"/>
    <p:sldId id="263" r:id="rId6"/>
    <p:sldId id="257" r:id="rId7"/>
    <p:sldId id="264" r:id="rId8"/>
    <p:sldId id="258" r:id="rId9"/>
    <p:sldId id="259"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0"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AA099F-4933-4FE6-B322-2C112B35BAD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8CD674-600C-47EB-A131-43D1530A76E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A099F-4933-4FE6-B322-2C112B35BAD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8CD674-600C-47EB-A131-43D1530A76E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A099F-4933-4FE6-B322-2C112B35BAD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8CD674-600C-47EB-A131-43D1530A76E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A099F-4933-4FE6-B322-2C112B35BAD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8CD674-600C-47EB-A131-43D1530A76E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AA099F-4933-4FE6-B322-2C112B35BAD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8CD674-600C-47EB-A131-43D1530A76E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AA099F-4933-4FE6-B322-2C112B35BAD9}"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8CD674-600C-47EB-A131-43D1530A76E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AA099F-4933-4FE6-B322-2C112B35BAD9}" type="datetimeFigureOut">
              <a:rPr lang="en-US" smtClean="0"/>
              <a:pPr/>
              <a:t>1/14/2016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8CD674-600C-47EB-A131-43D1530A76E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AA099F-4933-4FE6-B322-2C112B35BAD9}" type="datetimeFigureOut">
              <a:rPr lang="en-US" smtClean="0"/>
              <a:pPr/>
              <a:t>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8CD674-600C-47EB-A131-43D1530A76E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AA099F-4933-4FE6-B322-2C112B35BAD9}" type="datetimeFigureOut">
              <a:rPr lang="en-US" smtClean="0"/>
              <a:pPr/>
              <a:t>1/14/2016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8CD674-600C-47EB-A131-43D1530A76E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AA099F-4933-4FE6-B322-2C112B35BAD9}"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8CD674-600C-47EB-A131-43D1530A76E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AA099F-4933-4FE6-B322-2C112B35BAD9}"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8CD674-600C-47EB-A131-43D1530A76E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AA099F-4933-4FE6-B322-2C112B35BAD9}" type="datetimeFigureOut">
              <a:rPr lang="en-US" smtClean="0"/>
              <a:pPr/>
              <a:t>1/14/2016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8CD674-600C-47EB-A131-43D1530A76E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Writing the Final DBQ Essay</a:t>
            </a:r>
            <a:endParaRPr lang="en-US" dirty="0"/>
          </a:p>
        </p:txBody>
      </p:sp>
      <p:sp>
        <p:nvSpPr>
          <p:cNvPr id="3" name="Subtitle 2"/>
          <p:cNvSpPr>
            <a:spLocks noGrp="1"/>
          </p:cNvSpPr>
          <p:nvPr>
            <p:ph type="subTitle" idx="1"/>
          </p:nvPr>
        </p:nvSpPr>
        <p:spPr>
          <a:xfrm>
            <a:off x="1143000" y="3429000"/>
            <a:ext cx="6781800" cy="2209800"/>
          </a:xfrm>
        </p:spPr>
        <p:txBody>
          <a:bodyPr>
            <a:normAutofit fontScale="77500" lnSpcReduction="20000"/>
          </a:bodyPr>
          <a:lstStyle/>
          <a:p>
            <a:r>
              <a:rPr lang="en-US" dirty="0" smtClean="0">
                <a:solidFill>
                  <a:schemeClr val="tx1"/>
                </a:solidFill>
              </a:rPr>
              <a:t>After </a:t>
            </a:r>
            <a:r>
              <a:rPr lang="en-US" dirty="0">
                <a:solidFill>
                  <a:schemeClr val="tx1"/>
                </a:solidFill>
              </a:rPr>
              <a:t>reading   </a:t>
            </a:r>
            <a:r>
              <a:rPr lang="en-US" u="sng" dirty="0">
                <a:solidFill>
                  <a:schemeClr val="tx1"/>
                </a:solidFill>
              </a:rPr>
              <a:t>primary and secondary sources</a:t>
            </a:r>
            <a:r>
              <a:rPr lang="en-US" dirty="0">
                <a:solidFill>
                  <a:schemeClr val="tx1"/>
                </a:solidFill>
              </a:rPr>
              <a:t>, on </a:t>
            </a:r>
            <a:r>
              <a:rPr lang="en-US" u="sng" dirty="0">
                <a:solidFill>
                  <a:schemeClr val="tx1"/>
                </a:solidFill>
              </a:rPr>
              <a:t>the immigration of the Irish, Chinese, Eastern Europeans, Italians,  and Hispanics to the United States</a:t>
            </a:r>
            <a:r>
              <a:rPr lang="en-US" dirty="0">
                <a:solidFill>
                  <a:schemeClr val="tx1"/>
                </a:solidFill>
              </a:rPr>
              <a:t>, write a </a:t>
            </a:r>
            <a:r>
              <a:rPr lang="en-US" u="sng" dirty="0">
                <a:solidFill>
                  <a:schemeClr val="tx1"/>
                </a:solidFill>
              </a:rPr>
              <a:t>DBQ essay </a:t>
            </a:r>
            <a:r>
              <a:rPr lang="en-US" dirty="0">
                <a:solidFill>
                  <a:schemeClr val="tx1"/>
                </a:solidFill>
              </a:rPr>
              <a:t> in which you compare </a:t>
            </a:r>
            <a:r>
              <a:rPr lang="en-US" u="sng" dirty="0">
                <a:solidFill>
                  <a:schemeClr val="tx1"/>
                </a:solidFill>
              </a:rPr>
              <a:t>the experiences of two of the immigrant groups to assimilate into the United States</a:t>
            </a:r>
            <a:r>
              <a:rPr lang="en-US" dirty="0">
                <a:solidFill>
                  <a:schemeClr val="tx1"/>
                </a:solidFill>
              </a:rPr>
              <a:t>.</a:t>
            </a:r>
          </a:p>
          <a:p>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6.7 Planning the Conclusion</a:t>
            </a:r>
            <a:endParaRPr lang="en-US" dirty="0"/>
          </a:p>
        </p:txBody>
      </p:sp>
      <p:sp>
        <p:nvSpPr>
          <p:cNvPr id="3" name="Content Placeholder 2"/>
          <p:cNvSpPr>
            <a:spLocks noGrp="1"/>
          </p:cNvSpPr>
          <p:nvPr>
            <p:ph idx="1"/>
          </p:nvPr>
        </p:nvSpPr>
        <p:spPr/>
        <p:txBody>
          <a:bodyPr/>
          <a:lstStyle/>
          <a:p>
            <a:r>
              <a:rPr lang="en-US" dirty="0" smtClean="0"/>
              <a:t>Your conclusion is where you will pull all of your information together for your grand exit!</a:t>
            </a:r>
          </a:p>
          <a:p>
            <a:r>
              <a:rPr lang="en-US" dirty="0" smtClean="0"/>
              <a:t>It will resemble your introductory paragraph</a:t>
            </a:r>
          </a:p>
          <a:p>
            <a:r>
              <a:rPr lang="en-US" dirty="0" smtClean="0"/>
              <a:t>You will restate your thesis, but modify it (don’t restate it word for word)</a:t>
            </a:r>
          </a:p>
          <a:p>
            <a:r>
              <a:rPr lang="en-US" dirty="0" smtClean="0"/>
              <a:t>A major difference in the conclusion is that you have </a:t>
            </a:r>
            <a:r>
              <a:rPr lang="en-US" i="1" dirty="0" smtClean="0"/>
              <a:t>proved</a:t>
            </a:r>
            <a:r>
              <a:rPr lang="en-US" dirty="0" smtClean="0"/>
              <a:t> your thesis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6.8 Writing the Conclusion</a:t>
            </a:r>
            <a:endParaRPr lang="en-US" dirty="0"/>
          </a:p>
        </p:txBody>
      </p:sp>
      <p:sp>
        <p:nvSpPr>
          <p:cNvPr id="3" name="Content Placeholder 2"/>
          <p:cNvSpPr>
            <a:spLocks noGrp="1"/>
          </p:cNvSpPr>
          <p:nvPr>
            <p:ph idx="1"/>
          </p:nvPr>
        </p:nvSpPr>
        <p:spPr/>
        <p:txBody>
          <a:bodyPr/>
          <a:lstStyle/>
          <a:p>
            <a:r>
              <a:rPr lang="en-US" dirty="0" smtClean="0"/>
              <a:t>Using the information in your graphic organizer, write your conclusion</a:t>
            </a:r>
          </a:p>
          <a:p>
            <a:r>
              <a:rPr lang="en-US" dirty="0" smtClean="0"/>
              <a:t>Exchange with a partner when you are finished</a:t>
            </a:r>
          </a:p>
          <a:p>
            <a:r>
              <a:rPr lang="en-US" dirty="0" smtClean="0"/>
              <a:t>Remember to ‘revisit’ the thesis from your introductory paragraph without restating it word for word</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6.9 Writing the Essay</a:t>
            </a:r>
            <a:endParaRPr lang="en-US" dirty="0"/>
          </a:p>
        </p:txBody>
      </p:sp>
      <p:sp>
        <p:nvSpPr>
          <p:cNvPr id="3" name="Content Placeholder 2"/>
          <p:cNvSpPr>
            <a:spLocks noGrp="1"/>
          </p:cNvSpPr>
          <p:nvPr>
            <p:ph idx="1"/>
          </p:nvPr>
        </p:nvSpPr>
        <p:spPr/>
        <p:txBody>
          <a:bodyPr/>
          <a:lstStyle/>
          <a:p>
            <a:r>
              <a:rPr lang="en-US" dirty="0" smtClean="0"/>
              <a:t>Today you will write your final essay. </a:t>
            </a:r>
          </a:p>
          <a:p>
            <a:r>
              <a:rPr lang="en-US" dirty="0" smtClean="0"/>
              <a:t>Find the introduction, body paragraphs and concluding paragraphs that you have written in the previous activities</a:t>
            </a:r>
          </a:p>
          <a:p>
            <a:r>
              <a:rPr lang="en-US" dirty="0" smtClean="0"/>
              <a:t>You will use them to write your final DBQ answer</a:t>
            </a:r>
          </a:p>
          <a:p>
            <a:r>
              <a:rPr lang="en-US" dirty="0" smtClean="0"/>
              <a:t>You may make minor revisions if you think they </a:t>
            </a:r>
            <a:r>
              <a:rPr lang="en-US" smtClean="0"/>
              <a:t>will improve the paper.</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Organizing Evidence</a:t>
            </a:r>
            <a:endParaRPr lang="en-US" dirty="0"/>
          </a:p>
        </p:txBody>
      </p:sp>
      <p:sp>
        <p:nvSpPr>
          <p:cNvPr id="3" name="Content Placeholder 2"/>
          <p:cNvSpPr>
            <a:spLocks noGrp="1"/>
          </p:cNvSpPr>
          <p:nvPr>
            <p:ph idx="1"/>
          </p:nvPr>
        </p:nvSpPr>
        <p:spPr/>
        <p:txBody>
          <a:bodyPr>
            <a:normAutofit fontScale="92500"/>
          </a:bodyPr>
          <a:lstStyle/>
          <a:p>
            <a:r>
              <a:rPr lang="en-US" dirty="0" smtClean="0"/>
              <a:t>Review previous lessons in your Academic Notebook for the immigrant groups we have discussed</a:t>
            </a:r>
          </a:p>
          <a:p>
            <a:r>
              <a:rPr lang="en-US" dirty="0" smtClean="0"/>
              <a:t>Using the graphic organizer in activity 6.1 included as much evidence as possible from each of the groups</a:t>
            </a:r>
          </a:p>
          <a:p>
            <a:r>
              <a:rPr lang="en-US" dirty="0" smtClean="0"/>
              <a:t>Right now, do not worry about which groups you are going to include in your essay; you may change your mind after you look at your evidence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 from the Documents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Read through the documents.</a:t>
            </a:r>
          </a:p>
          <a:p>
            <a:r>
              <a:rPr lang="en-US" dirty="0" smtClean="0"/>
              <a:t>Cite evidence in the space in your Academic Notebooks</a:t>
            </a:r>
          </a:p>
          <a:p>
            <a:r>
              <a:rPr lang="en-US" dirty="0" smtClean="0"/>
              <a:t>It is recommended you attempt all of the documents</a:t>
            </a:r>
          </a:p>
          <a:p>
            <a:r>
              <a:rPr lang="en-US" dirty="0" smtClean="0"/>
              <a:t>When you are finished, look at the documents with which you feel most comfortable</a:t>
            </a:r>
          </a:p>
          <a:p>
            <a:r>
              <a:rPr lang="en-US" dirty="0" smtClean="0"/>
              <a:t>Based on those for which you have the most evidence or understanding, select the two ethnic immigrant groups you are going to write about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6. Using Documents to Support Your Argument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Remember sourcing, corroboration, and context when using and citing evidence</a:t>
            </a:r>
          </a:p>
          <a:p>
            <a:r>
              <a:rPr lang="en-US" dirty="0" smtClean="0"/>
              <a:t>You will be using the documents to </a:t>
            </a:r>
            <a:r>
              <a:rPr lang="en-US" b="1" dirty="0" smtClean="0"/>
              <a:t>support </a:t>
            </a:r>
            <a:r>
              <a:rPr lang="en-US" dirty="0" smtClean="0"/>
              <a:t>your ‘argument</a:t>
            </a:r>
          </a:p>
          <a:p>
            <a:r>
              <a:rPr lang="en-US" b="1" dirty="0" smtClean="0"/>
              <a:t>DO NOT DESCRIBE </a:t>
            </a:r>
            <a:r>
              <a:rPr lang="en-US" dirty="0" smtClean="0"/>
              <a:t>the documents. DO NOT SAY “In Document A we see immigrants coming off a boat. Document B talks about how the Chinese came into Angel Island. Document C says etc, etc.” – that is referred to as ‘laundry listing’ and is not considered to be an acceptable way of using documents.</a:t>
            </a:r>
          </a:p>
          <a:p>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Planning Your Essay and Developing a Thesis</a:t>
            </a:r>
            <a:endParaRPr lang="en-US" dirty="0"/>
          </a:p>
        </p:txBody>
      </p:sp>
      <p:sp>
        <p:nvSpPr>
          <p:cNvPr id="3" name="Content Placeholder 2"/>
          <p:cNvSpPr>
            <a:spLocks noGrp="1"/>
          </p:cNvSpPr>
          <p:nvPr>
            <p:ph idx="1"/>
          </p:nvPr>
        </p:nvSpPr>
        <p:spPr/>
        <p:txBody>
          <a:bodyPr/>
          <a:lstStyle/>
          <a:p>
            <a:r>
              <a:rPr lang="en-US" dirty="0" smtClean="0"/>
              <a:t>The Introductory paragraph is extremely important</a:t>
            </a:r>
          </a:p>
          <a:p>
            <a:r>
              <a:rPr lang="en-US" dirty="0" smtClean="0"/>
              <a:t>A good introductory paragraph will contain your thesis – your position or argument</a:t>
            </a:r>
          </a:p>
          <a:p>
            <a:r>
              <a:rPr lang="en-US" dirty="0" smtClean="0"/>
              <a:t>You will choose the two immigrant groups you are going to talk about and</a:t>
            </a:r>
          </a:p>
          <a:p>
            <a:r>
              <a:rPr lang="en-US" dirty="0" smtClean="0"/>
              <a:t>Develop your working thesis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6.4 Points to remember: Introduction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Introduce your reader to the ‘case’ you are making in your introduction – what are you going to talk about?</a:t>
            </a:r>
          </a:p>
          <a:p>
            <a:r>
              <a:rPr lang="en-US" dirty="0" smtClean="0"/>
              <a:t>Do not </a:t>
            </a:r>
            <a:r>
              <a:rPr lang="en-US" i="1" dirty="0" smtClean="0"/>
              <a:t>ramble – </a:t>
            </a:r>
            <a:r>
              <a:rPr lang="en-US" dirty="0" smtClean="0"/>
              <a:t>have a partner read your introduction – after reading it can they tell what your essay will be about? If not, make adjustments.</a:t>
            </a:r>
          </a:p>
          <a:p>
            <a:r>
              <a:rPr lang="en-US" dirty="0" smtClean="0"/>
              <a:t>You do not need to cite specific evidence in your introduction, but need to include enough specifics to make it clear what your argument will be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6.5 Selecting Documents and Developing Body paragraphs</a:t>
            </a:r>
            <a:endParaRPr lang="en-US" dirty="0"/>
          </a:p>
        </p:txBody>
      </p:sp>
      <p:sp>
        <p:nvSpPr>
          <p:cNvPr id="3" name="Content Placeholder 2"/>
          <p:cNvSpPr>
            <a:spLocks noGrp="1"/>
          </p:cNvSpPr>
          <p:nvPr>
            <p:ph idx="1"/>
          </p:nvPr>
        </p:nvSpPr>
        <p:spPr>
          <a:xfrm>
            <a:off x="457200" y="1600200"/>
            <a:ext cx="8229600" cy="4876800"/>
          </a:xfrm>
        </p:spPr>
        <p:txBody>
          <a:bodyPr>
            <a:normAutofit fontScale="92500"/>
          </a:bodyPr>
          <a:lstStyle/>
          <a:p>
            <a:r>
              <a:rPr lang="en-US" dirty="0" smtClean="0"/>
              <a:t>Select the documents that support your thesis</a:t>
            </a:r>
          </a:p>
          <a:p>
            <a:r>
              <a:rPr lang="en-US" dirty="0" smtClean="0"/>
              <a:t>You will need no less than 2 paragraphs to support your thesis and introduction</a:t>
            </a:r>
          </a:p>
          <a:p>
            <a:r>
              <a:rPr lang="en-US" dirty="0" smtClean="0"/>
              <a:t>Use the graphic organizer to plan your paragraphs and the information you plan to include AND which documents support your argument</a:t>
            </a:r>
          </a:p>
          <a:p>
            <a:r>
              <a:rPr lang="en-US" dirty="0" smtClean="0"/>
              <a:t>Develop a working topic sentence which will introduce what you will discuss in the paragraph.</a:t>
            </a:r>
          </a:p>
          <a:p>
            <a:r>
              <a:rPr lang="en-US" dirty="0" smtClean="0"/>
              <a:t>You can always revise it before your final essay</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6.6 Writing the Body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Lead off the paragraphs with your topic sentences</a:t>
            </a:r>
          </a:p>
          <a:p>
            <a:r>
              <a:rPr lang="en-US" dirty="0" smtClean="0"/>
              <a:t>Refer to the documents, but </a:t>
            </a:r>
            <a:r>
              <a:rPr lang="en-US" b="1" dirty="0" smtClean="0"/>
              <a:t>do not use long quotes</a:t>
            </a:r>
            <a:r>
              <a:rPr lang="en-US" dirty="0" smtClean="0"/>
              <a:t> from the texts – if you are using more than 4 or 5 words from the document, you are likely not using it properly. </a:t>
            </a:r>
          </a:p>
          <a:p>
            <a:r>
              <a:rPr lang="en-US" dirty="0" smtClean="0"/>
              <a:t>You are using the document to </a:t>
            </a:r>
            <a:r>
              <a:rPr lang="en-US" b="1" dirty="0" smtClean="0"/>
              <a:t>support</a:t>
            </a:r>
            <a:r>
              <a:rPr lang="en-US" dirty="0" smtClean="0"/>
              <a:t> your answer, not make your argument</a:t>
            </a:r>
          </a:p>
          <a:p>
            <a:r>
              <a:rPr lang="en-US" dirty="0" smtClean="0"/>
              <a:t>Don’t forget to </a:t>
            </a:r>
            <a:r>
              <a:rPr lang="en-US" b="1" dirty="0" smtClean="0"/>
              <a:t>cite</a:t>
            </a:r>
            <a:r>
              <a:rPr lang="en-US" dirty="0" smtClean="0"/>
              <a:t> the documents when using evidence from them – a common mistake!</a:t>
            </a:r>
          </a:p>
          <a:p>
            <a:r>
              <a:rPr lang="en-US" dirty="0" smtClean="0"/>
              <a:t>And – complete sentences!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the Documents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Remember to include the cite in your essay whenever you refer to evidence from the document (Doc. A).</a:t>
            </a:r>
          </a:p>
          <a:p>
            <a:r>
              <a:rPr lang="en-US" dirty="0" smtClean="0"/>
              <a:t>Avoid saying “Document A says/shows”</a:t>
            </a:r>
          </a:p>
          <a:p>
            <a:r>
              <a:rPr lang="en-US" dirty="0" smtClean="0"/>
              <a:t>Instead, use like this: “Photographs of immigrants coming into Ellis Island show virtually all them carrying little more than one suitcase each (Docs. A, D, F) The point of view that photographers may have been trying to demonstrate is that most immigrants came into America with very little. A potential purpose and audience for these photographs could be groups who could help to the new immigrants”.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996</TotalTime>
  <Words>776</Words>
  <Application>Microsoft Office PowerPoint</Application>
  <PresentationFormat>On-screen Show (4:3)</PresentationFormat>
  <Paragraphs>55</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Writing the Final DBQ Essay</vt:lpstr>
      <vt:lpstr>Organizing Evidence</vt:lpstr>
      <vt:lpstr>Evidence from the Documents</vt:lpstr>
      <vt:lpstr>6. Using Documents to Support Your Argument</vt:lpstr>
      <vt:lpstr>Planning Your Essay and Developing a Thesis</vt:lpstr>
      <vt:lpstr>6.4 Points to remember: Introduction</vt:lpstr>
      <vt:lpstr>6.5 Selecting Documents and Developing Body paragraphs</vt:lpstr>
      <vt:lpstr>6.6 Writing the Body</vt:lpstr>
      <vt:lpstr>Using the Documents</vt:lpstr>
      <vt:lpstr>6.7 Planning the Conclusion</vt:lpstr>
      <vt:lpstr>6.8 Writing the Conclusion</vt:lpstr>
      <vt:lpstr>6.9 Writing the Essay</vt:lpstr>
    </vt:vector>
  </TitlesOfParts>
  <Company>Forsyth County School System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the Final DBQ Essay</dc:title>
  <dc:creator>jbarger</dc:creator>
  <cp:lastModifiedBy>George Johnson</cp:lastModifiedBy>
  <cp:revision>92</cp:revision>
  <dcterms:created xsi:type="dcterms:W3CDTF">2016-01-10T17:13:00Z</dcterms:created>
  <dcterms:modified xsi:type="dcterms:W3CDTF">2016-01-14T18:55:41Z</dcterms:modified>
</cp:coreProperties>
</file>