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256" r:id="rId2"/>
    <p:sldId id="258" r:id="rId3"/>
    <p:sldId id="259" r:id="rId4"/>
    <p:sldId id="260" r:id="rId5"/>
    <p:sldId id="261" r:id="rId6"/>
    <p:sldId id="263" r:id="rId7"/>
    <p:sldId id="264" r:id="rId8"/>
    <p:sldId id="268" r:id="rId9"/>
    <p:sldId id="269" r:id="rId10"/>
    <p:sldId id="265" r:id="rId11"/>
    <p:sldId id="267"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johnston-ashton" initials="kj"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866" autoAdjust="0"/>
  </p:normalViewPr>
  <p:slideViewPr>
    <p:cSldViewPr snapToGrid="0">
      <p:cViewPr varScale="1">
        <p:scale>
          <a:sx n="48" d="100"/>
          <a:sy n="48" d="100"/>
        </p:scale>
        <p:origin x="1572" y="36"/>
      </p:cViewPr>
      <p:guideLst>
        <p:guide orient="horz" pos="2160"/>
        <p:guide pos="2880"/>
      </p:guideLst>
    </p:cSldViewPr>
  </p:slideViewPr>
  <p:notesTextViewPr>
    <p:cViewPr>
      <p:scale>
        <a:sx n="1" d="1"/>
        <a:sy n="1" d="1"/>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B64365-B46C-4A95-9FA1-7D79DF1C691B}" type="datetimeFigureOut">
              <a:rPr lang="en-US" smtClean="0"/>
              <a:t>7/5/2016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6C4C7E-B0F8-43E7-B46D-5BC3BF281552}" type="slidenum">
              <a:rPr lang="en-US" smtClean="0"/>
              <a:t>‹#›</a:t>
            </a:fld>
            <a:endParaRPr lang="en-US"/>
          </a:p>
        </p:txBody>
      </p:sp>
    </p:spTree>
    <p:extLst>
      <p:ext uri="{BB962C8B-B14F-4D97-AF65-F5344CB8AC3E}">
        <p14:creationId xmlns:p14="http://schemas.microsoft.com/office/powerpoint/2010/main" val="1777670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Insulin is synthesized</a:t>
            </a:r>
            <a:r>
              <a:rPr lang="en-US" baseline="0" dirty="0"/>
              <a:t> in the beta cells of the pancreas through a glucose transporter through facilitated diffusion. Insulin helps to regulate the metabolism of carbohydrates and fats absorbed in the intestines. Insulin is secreted by the pancreas when blood sugar increases.  Without the absorption and use of glucose by the muscles in the body, the glucose levels would become excessive and toxic.</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2</a:t>
            </a:fld>
            <a:endParaRPr lang="en-US"/>
          </a:p>
        </p:txBody>
      </p:sp>
    </p:spTree>
    <p:extLst>
      <p:ext uri="{BB962C8B-B14F-4D97-AF65-F5344CB8AC3E}">
        <p14:creationId xmlns:p14="http://schemas.microsoft.com/office/powerpoint/2010/main" val="93828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As carbohydrates are absorbed</a:t>
            </a:r>
            <a:r>
              <a:rPr lang="en-US" baseline="0" dirty="0"/>
              <a:t> by the intestines, insulin is released from storage in the beta cells. This release is due to a depolarization of the cell membranes and calcium ions entering the beta cells. The granules within the beta cells secrete the stored insulin and it leaves the pancreas to enter the bloodstream. Cells in the human body contain receptors that are open to bind with the insulin hormone. This binding then encourages the cells to absorb the glucose in the body. Once the glucose levels fall to a nominal level glycogen synthesis slows down and ceases. </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3</a:t>
            </a:fld>
            <a:endParaRPr lang="en-US"/>
          </a:p>
        </p:txBody>
      </p:sp>
    </p:spTree>
    <p:extLst>
      <p:ext uri="{BB962C8B-B14F-4D97-AF65-F5344CB8AC3E}">
        <p14:creationId xmlns:p14="http://schemas.microsoft.com/office/powerpoint/2010/main" val="2263554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Insulin acts like a doorway to the cells within the human body. Once the glucose levels decrease the pancreas secretes the enzyme glucagon that signals the liver to release glucose so levels in the body are maintained. In a meal that is high in carbohydrates, glucagon</a:t>
            </a:r>
            <a:r>
              <a:rPr lang="en-US" baseline="0" dirty="0"/>
              <a:t> levels remain low so blood glucose levels do not increase to dangerous highs. With a meal high in proteins glucagon levels increase.</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4</a:t>
            </a:fld>
            <a:endParaRPr lang="en-US"/>
          </a:p>
        </p:txBody>
      </p:sp>
    </p:spTree>
    <p:extLst>
      <p:ext uri="{BB962C8B-B14F-4D97-AF65-F5344CB8AC3E}">
        <p14:creationId xmlns:p14="http://schemas.microsoft.com/office/powerpoint/2010/main" val="533818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Insulin travels to the liver once insulin</a:t>
            </a:r>
            <a:r>
              <a:rPr lang="en-US" baseline="0" dirty="0"/>
              <a:t> is released by the pancreas.  This release of insulin affects carbohydrate and lipid metabolism (lipids are fatty acids that are not soluble in water).  The insulin receptors are tyrosine kinase- membrane proteins. These proteins contain two alpha subunits and two beta subunits. The alpha units are outside of the cell (extracellular) and hold the binding site for the insulin.  The beta subunits attach to the alpha units by sulfur bonds and extend through the plasma membrane into the cell cytoplasm.  The two complexes are connected by a disulfide ( a sulfide containing 2 sulfurs) bond.</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5</a:t>
            </a:fld>
            <a:endParaRPr lang="en-US"/>
          </a:p>
        </p:txBody>
      </p:sp>
    </p:spTree>
    <p:extLst>
      <p:ext uri="{BB962C8B-B14F-4D97-AF65-F5344CB8AC3E}">
        <p14:creationId xmlns:p14="http://schemas.microsoft.com/office/powerpoint/2010/main" val="2256936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When insulin binds to the alpha</a:t>
            </a:r>
            <a:r>
              <a:rPr lang="en-US" baseline="0" dirty="0"/>
              <a:t> subunit, the beta subunit phosphorylates. One of these substrates is IRS-1 and is the most studied. This serves as a docking center for activation of other enzymes to mediate insulin’s effects by a signal by a signal transduction process-to convert into another form. This then creates another biological response.</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6</a:t>
            </a:fld>
            <a:endParaRPr lang="en-US"/>
          </a:p>
        </p:txBody>
      </p:sp>
    </p:spTree>
    <p:extLst>
      <p:ext uri="{BB962C8B-B14F-4D97-AF65-F5344CB8AC3E}">
        <p14:creationId xmlns:p14="http://schemas.microsoft.com/office/powerpoint/2010/main" val="2747947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Glucose is extracted during digestion and goes into the bloodstream.  Insulin is secreted by the beta cells in the pancreas. Once insulin binds to the appropriate insulin receptors, cytoplasmic vesicles under the plasma membrane fuse with the plasma membrane and glucose transporters (Na+-independent and Na+-dependent) and break through the membrane. Yet until insulin binds to the cells, glucose cannot be utilized by muscle</a:t>
            </a:r>
            <a:r>
              <a:rPr lang="en-US" baseline="0" dirty="0"/>
              <a:t> tissue or adipose (fat) tissue.  Glucose also needs to be regulated and the </a:t>
            </a:r>
            <a:r>
              <a:rPr lang="en-US" baseline="0" dirty="0" err="1"/>
              <a:t>phosphorylase</a:t>
            </a:r>
            <a:r>
              <a:rPr lang="en-US" baseline="0" dirty="0"/>
              <a:t> A receptor measures the amount of glucose in the liver. With an influx of glucose, it binds to these receptors and alters the shape so it can dephosphorylate and release the insulin to stimulate the formation of glycogen. The glucose is changed into glycogen with the aid of insulin in the liver and blood sugar levels are maintained.  When the liver builds up high levels of glycogen, glucose is then redirected into other metabolic pathways.  This is how fatty acids are produced and leave the liver as lipoproteins. </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7</a:t>
            </a:fld>
            <a:endParaRPr lang="en-US"/>
          </a:p>
        </p:txBody>
      </p:sp>
    </p:spTree>
    <p:extLst>
      <p:ext uri="{BB962C8B-B14F-4D97-AF65-F5344CB8AC3E}">
        <p14:creationId xmlns:p14="http://schemas.microsoft.com/office/powerpoint/2010/main" val="823986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lipoproteins produced are often used in other tissues like adipose tissue to make triglycerides.  Insulin inhibits the breakdown of fat in adipose tissue by inhibiting the intracellular</a:t>
            </a:r>
            <a:r>
              <a:rPr lang="en-US" baseline="0" dirty="0"/>
              <a:t> lipase that hydrolyzes triglycerides to release the fatty acids. Insulin is responsible for stimulating further accumulation of triglycerides in fat cells of adipose tissue.  Researchers from the Indian Institute of Chemical Biology have speculated that a new cell could be secreting insulin. Insulin was thought to be secreted only by beta cells in the pancreas, but it is now thought to also exist in adipocytes. The structure-function relationship seem to be similar and the amino acid sequences of </a:t>
            </a:r>
            <a:r>
              <a:rPr lang="en-US" baseline="0" dirty="0" err="1"/>
              <a:t>Adpinsl</a:t>
            </a:r>
            <a:r>
              <a:rPr lang="en-US" baseline="0" dirty="0"/>
              <a:t> and mammalian beta cell insulin can be related. As an insulin target cell, adipocytes can express the insulin gene and secrete the insulin protein to serve as a natural alternative to beta cell insulin.</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8</a:t>
            </a:fld>
            <a:endParaRPr lang="en-US"/>
          </a:p>
        </p:txBody>
      </p:sp>
    </p:spTree>
    <p:extLst>
      <p:ext uri="{BB962C8B-B14F-4D97-AF65-F5344CB8AC3E}">
        <p14:creationId xmlns:p14="http://schemas.microsoft.com/office/powerpoint/2010/main" val="3238701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High levels of glucose causes water within cells to move into the bloodstream by osmosis.  Kidneys will then increase urine</a:t>
            </a:r>
            <a:r>
              <a:rPr lang="en-US" baseline="0" dirty="0"/>
              <a:t> output to rid the body of the excess fluids.  This is why </a:t>
            </a:r>
            <a:r>
              <a:rPr lang="en-US" baseline="0" dirty="0" err="1"/>
              <a:t>diabtes</a:t>
            </a:r>
            <a:r>
              <a:rPr lang="en-US" baseline="0" dirty="0"/>
              <a:t> is concerned with issues of an overproduction of “</a:t>
            </a:r>
            <a:r>
              <a:rPr lang="en-US" baseline="0" dirty="0" err="1"/>
              <a:t>seet</a:t>
            </a:r>
            <a:r>
              <a:rPr lang="en-US" baseline="0" dirty="0"/>
              <a:t>” urine. With a mutation of the insulin protein or insufficient amounts of insulin the body can develop diabetes.  </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10</a:t>
            </a:fld>
            <a:endParaRPr lang="en-US"/>
          </a:p>
        </p:txBody>
      </p:sp>
    </p:spTree>
    <p:extLst>
      <p:ext uri="{BB962C8B-B14F-4D97-AF65-F5344CB8AC3E}">
        <p14:creationId xmlns:p14="http://schemas.microsoft.com/office/powerpoint/2010/main" val="775444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Diabetes is often undetected. Many ethnic groups</a:t>
            </a:r>
            <a:r>
              <a:rPr lang="en-US" baseline="0" dirty="0"/>
              <a:t> have a higher chance of developing Type II diabetes. These groups include African Americans, Hispanics, Native Americans, and Pacific Islanders.  Diabetes if left untreated causes kidney failure and a host of </a:t>
            </a:r>
            <a:r>
              <a:rPr lang="en-US" baseline="0"/>
              <a:t>other problems.</a:t>
            </a:r>
            <a:endParaRPr lang="en-US" dirty="0"/>
          </a:p>
        </p:txBody>
      </p:sp>
      <p:sp>
        <p:nvSpPr>
          <p:cNvPr id="4" name="Slide Number Placeholder 3"/>
          <p:cNvSpPr>
            <a:spLocks noGrp="1"/>
          </p:cNvSpPr>
          <p:nvPr>
            <p:ph type="sldNum" sz="quarter" idx="10"/>
          </p:nvPr>
        </p:nvSpPr>
        <p:spPr/>
        <p:txBody>
          <a:bodyPr/>
          <a:lstStyle/>
          <a:p>
            <a:fld id="{4B6C4C7E-B0F8-43E7-B46D-5BC3BF281552}" type="slidenum">
              <a:rPr lang="en-US" smtClean="0"/>
              <a:t>11</a:t>
            </a:fld>
            <a:endParaRPr lang="en-US"/>
          </a:p>
        </p:txBody>
      </p:sp>
    </p:spTree>
    <p:extLst>
      <p:ext uri="{BB962C8B-B14F-4D97-AF65-F5344CB8AC3E}">
        <p14:creationId xmlns:p14="http://schemas.microsoft.com/office/powerpoint/2010/main" val="1217617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9144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2806157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1324438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
        <p:nvSpPr>
          <p:cNvPr id="24" name="TextBox 23"/>
          <p:cNvSpPr txBox="1"/>
          <p:nvPr/>
        </p:nvSpPr>
        <p:spPr>
          <a:xfrm>
            <a:off x="406403" y="790378"/>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886556"/>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6101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1936203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
        <p:nvSpPr>
          <p:cNvPr id="24" name="TextBox 23"/>
          <p:cNvSpPr txBox="1"/>
          <p:nvPr/>
        </p:nvSpPr>
        <p:spPr>
          <a:xfrm>
            <a:off x="406403" y="790378"/>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886556"/>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6188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2035602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3355169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1201010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3985512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452B-4568-47EE-B081-48CFDA89AD2C}" type="datetimeFigureOut">
              <a:rPr lang="en-US" smtClean="0"/>
              <a:t>7/5/2016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3712769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D8452B-4568-47EE-B081-48CFDA89AD2C}" type="datetimeFigureOut">
              <a:rPr lang="en-US" smtClean="0"/>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157922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6809" y="2737246"/>
            <a:ext cx="31392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16288" y="2737246"/>
            <a:ext cx="313921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D8452B-4568-47EE-B081-48CFDA89AD2C}" type="datetimeFigureOut">
              <a:rPr lang="en-US" smtClean="0"/>
              <a:t>7/5/2016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384898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D8452B-4568-47EE-B081-48CFDA89AD2C}" type="datetimeFigureOut">
              <a:rPr lang="en-US" smtClean="0"/>
              <a:t>7/5/2016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715608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D8452B-4568-47EE-B081-48CFDA89AD2C}" type="datetimeFigureOut">
              <a:rPr lang="en-US" smtClean="0"/>
              <a:t>7/5/2016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2676917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0346" y="514925"/>
            <a:ext cx="338515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D8452B-4568-47EE-B081-48CFDA89AD2C}" type="datetimeFigureOut">
              <a:rPr lang="en-US" smtClean="0"/>
              <a:t>7/5/2016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0048C-BC4B-4562-B398-C5DAC4BB9A21}" type="slidenum">
              <a:rPr lang="en-US" smtClean="0"/>
              <a:t>‹#›</a:t>
            </a:fld>
            <a:endParaRPr lang="en-US"/>
          </a:p>
        </p:txBody>
      </p:sp>
    </p:spTree>
    <p:extLst>
      <p:ext uri="{BB962C8B-B14F-4D97-AF65-F5344CB8AC3E}">
        <p14:creationId xmlns:p14="http://schemas.microsoft.com/office/powerpoint/2010/main" val="3441147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0048C-BC4B-4562-B398-C5DAC4BB9A21}" type="slidenum">
              <a:rPr lang="en-US" smtClean="0"/>
              <a:t>‹#›</a:t>
            </a:fld>
            <a:endParaRPr lang="en-US"/>
          </a:p>
        </p:txBody>
      </p:sp>
      <p:sp>
        <p:nvSpPr>
          <p:cNvPr id="5" name="Date Placeholder 4"/>
          <p:cNvSpPr>
            <a:spLocks noGrp="1"/>
          </p:cNvSpPr>
          <p:nvPr>
            <p:ph type="dt" sz="half" idx="10"/>
          </p:nvPr>
        </p:nvSpPr>
        <p:spPr/>
        <p:txBody>
          <a:bodyPr/>
          <a:lstStyle/>
          <a:p>
            <a:fld id="{C6D8452B-4568-47EE-B081-48CFDA89AD2C}" type="datetimeFigureOut">
              <a:rPr lang="en-US" smtClean="0"/>
              <a:t>7/5/2016</a:t>
            </a:fld>
            <a:endParaRPr lang="en-US"/>
          </a:p>
        </p:txBody>
      </p:sp>
    </p:spTree>
    <p:extLst>
      <p:ext uri="{BB962C8B-B14F-4D97-AF65-F5344CB8AC3E}">
        <p14:creationId xmlns:p14="http://schemas.microsoft.com/office/powerpoint/2010/main" val="382613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3850" y="6041363"/>
            <a:ext cx="68395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D8452B-4568-47EE-B081-48CFDA89AD2C}" type="datetimeFigureOut">
              <a:rPr lang="en-US" smtClean="0"/>
              <a:t>7/5/2016</a:t>
            </a:fld>
            <a:endParaRPr lang="en-US"/>
          </a:p>
        </p:txBody>
      </p:sp>
      <p:sp>
        <p:nvSpPr>
          <p:cNvPr id="5" name="Footer Placeholder 4"/>
          <p:cNvSpPr>
            <a:spLocks noGrp="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900">
                <a:solidFill>
                  <a:schemeClr val="accent1"/>
                </a:solidFill>
              </a:defRPr>
            </a:lvl1pPr>
          </a:lstStyle>
          <a:p>
            <a:fld id="{ABB0048C-BC4B-4562-B398-C5DAC4BB9A21}" type="slidenum">
              <a:rPr lang="en-US" smtClean="0"/>
              <a:t>‹#›</a:t>
            </a:fld>
            <a:endParaRPr lang="en-US"/>
          </a:p>
        </p:txBody>
      </p:sp>
    </p:spTree>
    <p:extLst>
      <p:ext uri="{BB962C8B-B14F-4D97-AF65-F5344CB8AC3E}">
        <p14:creationId xmlns:p14="http://schemas.microsoft.com/office/powerpoint/2010/main" val="34572412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io.davidson.edu/" TargetMode="External"/><Relationship Id="rId2" Type="http://schemas.openxmlformats.org/officeDocument/2006/relationships/hyperlink" Target="http://www.arbl.cvmbs.colostate.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0708" y="2404534"/>
            <a:ext cx="3713205" cy="1646302"/>
          </a:xfrm>
        </p:spPr>
        <p:txBody>
          <a:bodyPr/>
          <a:lstStyle/>
          <a:p>
            <a:r>
              <a:rPr lang="en-US" dirty="0"/>
              <a:t>Insulin Lecture</a:t>
            </a:r>
          </a:p>
        </p:txBody>
      </p:sp>
      <p:sp>
        <p:nvSpPr>
          <p:cNvPr id="3" name="Subtitle 2"/>
          <p:cNvSpPr>
            <a:spLocks noGrp="1"/>
          </p:cNvSpPr>
          <p:nvPr>
            <p:ph type="subTitle" idx="1"/>
          </p:nvPr>
        </p:nvSpPr>
        <p:spPr/>
        <p:txBody>
          <a:bodyPr/>
          <a:lstStyle/>
          <a:p>
            <a:r>
              <a:rPr lang="en-US" dirty="0"/>
              <a:t>Unit 1 Lesson 6 Activity 3- Insulin and the Human Body</a:t>
            </a:r>
          </a:p>
        </p:txBody>
      </p:sp>
    </p:spTree>
    <p:extLst>
      <p:ext uri="{BB962C8B-B14F-4D97-AF65-F5344CB8AC3E}">
        <p14:creationId xmlns:p14="http://schemas.microsoft.com/office/powerpoint/2010/main" val="1535576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Insulin and the Effect on the Human Body</a:t>
            </a:r>
          </a:p>
        </p:txBody>
      </p:sp>
      <p:sp>
        <p:nvSpPr>
          <p:cNvPr id="6" name="TextBox 5"/>
          <p:cNvSpPr txBox="1"/>
          <p:nvPr/>
        </p:nvSpPr>
        <p:spPr>
          <a:xfrm>
            <a:off x="522110" y="2731896"/>
            <a:ext cx="6307667" cy="2585323"/>
          </a:xfrm>
          <a:prstGeom prst="rect">
            <a:avLst/>
          </a:prstGeom>
          <a:noFill/>
        </p:spPr>
        <p:txBody>
          <a:bodyPr wrap="square" rtlCol="0">
            <a:spAutoFit/>
          </a:bodyPr>
          <a:lstStyle/>
          <a:p>
            <a:r>
              <a:rPr lang="en-US" dirty="0"/>
              <a:t>Insulin regulates many cellular processes</a:t>
            </a:r>
          </a:p>
          <a:p>
            <a:r>
              <a:rPr lang="en-US" dirty="0"/>
              <a:t>Including:</a:t>
            </a:r>
          </a:p>
          <a:p>
            <a:pPr marL="285750" indent="-285750">
              <a:buFont typeface="Arial"/>
              <a:buChar char="•"/>
            </a:pPr>
            <a:r>
              <a:rPr lang="en-US" dirty="0"/>
              <a:t> DNA synthesis,</a:t>
            </a:r>
          </a:p>
          <a:p>
            <a:pPr marL="285750" indent="-285750">
              <a:buFont typeface="Arial"/>
              <a:buChar char="•"/>
            </a:pPr>
            <a:r>
              <a:rPr lang="en-US" dirty="0"/>
              <a:t> RNA synthesis, </a:t>
            </a:r>
          </a:p>
          <a:p>
            <a:pPr marL="285750" indent="-285750">
              <a:buFont typeface="Arial"/>
              <a:buChar char="•"/>
            </a:pPr>
            <a:r>
              <a:rPr lang="en-US" dirty="0"/>
              <a:t> Cell growth,</a:t>
            </a:r>
          </a:p>
          <a:p>
            <a:pPr marL="285750" indent="-285750">
              <a:buFont typeface="Arial"/>
              <a:buChar char="•"/>
            </a:pPr>
            <a:r>
              <a:rPr lang="en-US" dirty="0"/>
              <a:t> Protein and fat synthesis.  </a:t>
            </a:r>
          </a:p>
          <a:p>
            <a:pPr marL="285750" indent="-285750">
              <a:buFont typeface="Arial"/>
              <a:buChar char="•"/>
            </a:pPr>
            <a:endParaRPr lang="en-US" dirty="0"/>
          </a:p>
          <a:p>
            <a:r>
              <a:rPr lang="en-US" dirty="0"/>
              <a:t>Insulin is mainly concerned with the regulation of glucose uptake in the “clinical manifestation of diabetes.”</a:t>
            </a:r>
          </a:p>
        </p:txBody>
      </p:sp>
    </p:spTree>
    <p:extLst>
      <p:ext uri="{BB962C8B-B14F-4D97-AF65-F5344CB8AC3E}">
        <p14:creationId xmlns:p14="http://schemas.microsoft.com/office/powerpoint/2010/main" val="2290437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Diabetes</a:t>
            </a:r>
          </a:p>
        </p:txBody>
      </p:sp>
      <p:sp>
        <p:nvSpPr>
          <p:cNvPr id="3" name="Content Placeholder 2"/>
          <p:cNvSpPr>
            <a:spLocks noGrp="1"/>
          </p:cNvSpPr>
          <p:nvPr>
            <p:ph idx="1"/>
          </p:nvPr>
        </p:nvSpPr>
        <p:spPr>
          <a:xfrm>
            <a:off x="508001" y="1778559"/>
            <a:ext cx="6447501" cy="4262804"/>
          </a:xfrm>
        </p:spPr>
        <p:txBody>
          <a:bodyPr>
            <a:normAutofit fontScale="92500" lnSpcReduction="10000"/>
          </a:bodyPr>
          <a:lstStyle/>
          <a:p>
            <a:r>
              <a:rPr lang="en-US" dirty="0"/>
              <a:t>Diabetes can affect all ethnic groups.</a:t>
            </a:r>
          </a:p>
          <a:p>
            <a:r>
              <a:rPr lang="en-US" dirty="0"/>
              <a:t>Idiopathic diabetes type I- is an insulin dependent condition that manifests usually in childhood. The beta cells are destroyed by an autoimmune response.</a:t>
            </a:r>
          </a:p>
          <a:p>
            <a:r>
              <a:rPr lang="en-US" dirty="0"/>
              <a:t>Idiopathic diabetes Type II- Non-insulin dependent and is characterized by persistent hyperglycemia (excess glucose in the bloodstream). Many causes can be attributed, but obesity seems to be a common factor. Type II can often be controlled through a low carbohydrate diet.</a:t>
            </a:r>
          </a:p>
          <a:p>
            <a:r>
              <a:rPr lang="en-US" dirty="0"/>
              <a:t>Secondary diabetes- has many causes including: </a:t>
            </a:r>
          </a:p>
          <a:p>
            <a:pPr lvl="1"/>
            <a:r>
              <a:rPr lang="en-US" dirty="0"/>
              <a:t>Gestational diabetes that develops during pregnancy.</a:t>
            </a:r>
          </a:p>
          <a:p>
            <a:pPr lvl="1"/>
            <a:r>
              <a:rPr lang="en-US" dirty="0"/>
              <a:t>Maturity onset diabetes that happens before age 25 causes include:</a:t>
            </a:r>
          </a:p>
          <a:p>
            <a:pPr lvl="2"/>
            <a:r>
              <a:rPr lang="en-US" dirty="0"/>
              <a:t>Pancreatic disease, endocrine disease, drug-induced, mutations in genes or receptors</a:t>
            </a:r>
          </a:p>
          <a:p>
            <a:pPr lvl="2"/>
            <a:endParaRPr lang="en-US" dirty="0"/>
          </a:p>
        </p:txBody>
      </p:sp>
    </p:spTree>
    <p:extLst>
      <p:ext uri="{BB962C8B-B14F-4D97-AF65-F5344CB8AC3E}">
        <p14:creationId xmlns:p14="http://schemas.microsoft.com/office/powerpoint/2010/main" val="4069825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References</a:t>
            </a:r>
            <a:br>
              <a:rPr lang="en-US" dirty="0"/>
            </a:br>
            <a:br>
              <a:rPr lang="en-US" dirty="0"/>
            </a:br>
            <a:endParaRPr lang="en-US" dirty="0"/>
          </a:p>
        </p:txBody>
      </p:sp>
      <p:sp>
        <p:nvSpPr>
          <p:cNvPr id="8" name="TextBox 7"/>
          <p:cNvSpPr txBox="1"/>
          <p:nvPr/>
        </p:nvSpPr>
        <p:spPr>
          <a:xfrm>
            <a:off x="414495" y="1657978"/>
            <a:ext cx="3397610" cy="1754327"/>
          </a:xfrm>
          <a:prstGeom prst="rect">
            <a:avLst/>
          </a:prstGeom>
          <a:noFill/>
        </p:spPr>
        <p:txBody>
          <a:bodyPr wrap="none" rtlCol="0">
            <a:spAutoFit/>
          </a:bodyPr>
          <a:lstStyle/>
          <a:p>
            <a:endParaRPr lang="en-US" dirty="0"/>
          </a:p>
          <a:p>
            <a:r>
              <a:rPr lang="en-US" dirty="0">
                <a:hlinkClick r:id="rId2"/>
              </a:rPr>
              <a:t>www.arbl.cvmbs.colostate.edu</a:t>
            </a:r>
            <a:endParaRPr lang="en-US" dirty="0"/>
          </a:p>
          <a:p>
            <a:endParaRPr lang="en-US" dirty="0"/>
          </a:p>
          <a:p>
            <a:r>
              <a:rPr lang="en-US" dirty="0">
                <a:hlinkClick r:id="rId3"/>
              </a:rPr>
              <a:t>www.bio.Davidson.edu</a:t>
            </a:r>
            <a:endParaRPr lang="en-US" dirty="0"/>
          </a:p>
          <a:p>
            <a:endParaRPr lang="en-US" dirty="0"/>
          </a:p>
          <a:p>
            <a:endParaRPr lang="en-US" dirty="0"/>
          </a:p>
        </p:txBody>
      </p:sp>
    </p:spTree>
    <p:extLst>
      <p:ext uri="{BB962C8B-B14F-4D97-AF65-F5344CB8AC3E}">
        <p14:creationId xmlns:p14="http://schemas.microsoft.com/office/powerpoint/2010/main" val="297554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Beta Cells in the Pancreas</a:t>
            </a:r>
          </a:p>
        </p:txBody>
      </p:sp>
      <p:sp>
        <p:nvSpPr>
          <p:cNvPr id="4" name="TextBox 3"/>
          <p:cNvSpPr txBox="1"/>
          <p:nvPr/>
        </p:nvSpPr>
        <p:spPr>
          <a:xfrm>
            <a:off x="746090" y="2009671"/>
            <a:ext cx="8468985" cy="2031325"/>
          </a:xfrm>
          <a:prstGeom prst="rect">
            <a:avLst/>
          </a:prstGeom>
          <a:noFill/>
        </p:spPr>
        <p:txBody>
          <a:bodyPr wrap="none" rtlCol="0">
            <a:spAutoFit/>
          </a:bodyPr>
          <a:lstStyle/>
          <a:p>
            <a:pPr marL="285750" indent="-285750">
              <a:buFont typeface="Arial" panose="020B0604020202020204" pitchFamily="34" charset="0"/>
              <a:buChar char="•"/>
            </a:pPr>
            <a:r>
              <a:rPr lang="en-US" dirty="0"/>
              <a:t>Insulin is synthesized in beta cells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Insulin helps to regulate metabolism of carbohydrates and fats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Insulin is secreted by the pancreas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Without insulin to facilitate absorption of glucose the levels become too high</a:t>
            </a:r>
          </a:p>
        </p:txBody>
      </p:sp>
    </p:spTree>
    <p:extLst>
      <p:ext uri="{BB962C8B-B14F-4D97-AF65-F5344CB8AC3E}">
        <p14:creationId xmlns:p14="http://schemas.microsoft.com/office/powerpoint/2010/main" val="2948974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Figure 5 Diagram of the Insulin and Glucose Regulation Model</a:t>
            </a:r>
          </a:p>
        </p:txBody>
      </p:sp>
      <p:sp>
        <p:nvSpPr>
          <p:cNvPr id="3" name="Content Placeholder 2"/>
          <p:cNvSpPr>
            <a:spLocks noGrp="1"/>
          </p:cNvSpPr>
          <p:nvPr>
            <p:ph sz="half" idx="1"/>
          </p:nvPr>
        </p:nvSpPr>
        <p:spPr/>
        <p:txBody>
          <a:bodyPr>
            <a:normAutofit lnSpcReduction="10000"/>
          </a:bodyPr>
          <a:lstStyle/>
          <a:p>
            <a:r>
              <a:rPr lang="en-US" dirty="0"/>
              <a:t>An increase of glucose depolarizes the membrane surrounding the beta cells.</a:t>
            </a:r>
          </a:p>
          <a:p>
            <a:r>
              <a:rPr lang="en-US" dirty="0"/>
              <a:t>Calcium from outside of the beta cell rushes into the beta cell.</a:t>
            </a:r>
          </a:p>
          <a:p>
            <a:r>
              <a:rPr lang="en-US" dirty="0"/>
              <a:t>This increase of calcium facilitates the release of stored insulin.</a:t>
            </a:r>
          </a:p>
          <a:p>
            <a:r>
              <a:rPr lang="en-US" dirty="0"/>
              <a:t>Once the glucose levels drop, insulin release slows down or stops.</a:t>
            </a:r>
          </a:p>
          <a:p>
            <a:endParaRPr lang="en-US" dirty="0"/>
          </a:p>
        </p:txBody>
      </p:sp>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3863309" y="2586038"/>
            <a:ext cx="3202536" cy="318611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521994" y="6157914"/>
            <a:ext cx="1073694" cy="246221"/>
          </a:xfrm>
          <a:prstGeom prst="rect">
            <a:avLst/>
          </a:prstGeom>
          <a:noFill/>
        </p:spPr>
        <p:txBody>
          <a:bodyPr wrap="none" rtlCol="0">
            <a:spAutoFit/>
          </a:bodyPr>
          <a:lstStyle/>
          <a:p>
            <a:r>
              <a:rPr lang="en-US" sz="1000" dirty="0">
                <a:latin typeface="Times New Roman" panose="02020603050405020304" pitchFamily="18" charset="0"/>
                <a:cs typeface="Times New Roman" panose="02020603050405020304" pitchFamily="18" charset="0"/>
              </a:rPr>
              <a:t>bio.davidson.edu</a:t>
            </a:r>
          </a:p>
        </p:txBody>
      </p:sp>
    </p:spTree>
    <p:extLst>
      <p:ext uri="{BB962C8B-B14F-4D97-AF65-F5344CB8AC3E}">
        <p14:creationId xmlns:p14="http://schemas.microsoft.com/office/powerpoint/2010/main" val="307792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Cells and Glucose</a:t>
            </a:r>
          </a:p>
        </p:txBody>
      </p:sp>
      <p:sp>
        <p:nvSpPr>
          <p:cNvPr id="3" name="Text Placeholder 2"/>
          <p:cNvSpPr>
            <a:spLocks noGrp="1"/>
          </p:cNvSpPr>
          <p:nvPr>
            <p:ph type="body" idx="1"/>
          </p:nvPr>
        </p:nvSpPr>
        <p:spPr>
          <a:xfrm>
            <a:off x="508001" y="4144962"/>
            <a:ext cx="6447501" cy="2000250"/>
          </a:xfrm>
        </p:spPr>
        <p:txBody>
          <a:bodyPr/>
          <a:lstStyle/>
          <a:p>
            <a:r>
              <a:rPr lang="en-US" dirty="0"/>
              <a:t>Without insulin, cells cannot bind with glucose and use this energy source for needed survival. These cells would have to find alternative energy sources like fatty acids.</a:t>
            </a:r>
          </a:p>
        </p:txBody>
      </p:sp>
    </p:spTree>
    <p:extLst>
      <p:ext uri="{BB962C8B-B14F-4D97-AF65-F5344CB8AC3E}">
        <p14:creationId xmlns:p14="http://schemas.microsoft.com/office/powerpoint/2010/main" val="25194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Figure 6 Insulin Receptor</a:t>
            </a:r>
          </a:p>
        </p:txBody>
      </p:sp>
      <p:pic>
        <p:nvPicPr>
          <p:cNvPr id="4" name="Content Placeholder 3" descr="http://arbl.cvmbs.colostate.edu/hbooks/pathphys/endocrine/pancreas/insulin_recept.gif"/>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003822" y="2414588"/>
            <a:ext cx="2989659" cy="3643312"/>
          </a:xfrm>
          <a:prstGeom prst="rect">
            <a:avLst/>
          </a:prstGeom>
          <a:noFill/>
          <a:ln>
            <a:noFill/>
          </a:ln>
        </p:spPr>
      </p:pic>
      <p:sp>
        <p:nvSpPr>
          <p:cNvPr id="5" name="TextBox 4"/>
          <p:cNvSpPr txBox="1"/>
          <p:nvPr/>
        </p:nvSpPr>
        <p:spPr>
          <a:xfrm>
            <a:off x="3621881" y="6443664"/>
            <a:ext cx="1775195" cy="246221"/>
          </a:xfrm>
          <a:prstGeom prst="rect">
            <a:avLst/>
          </a:prstGeom>
          <a:noFill/>
        </p:spPr>
        <p:txBody>
          <a:bodyPr wrap="none" rtlCol="0">
            <a:spAutoFit/>
          </a:bodyPr>
          <a:lstStyle/>
          <a:p>
            <a:r>
              <a:rPr lang="en-US" sz="1000" dirty="0">
                <a:latin typeface="Times New Roman" panose="02020603050405020304" pitchFamily="18" charset="0"/>
                <a:cs typeface="Times New Roman" panose="02020603050405020304" pitchFamily="18" charset="0"/>
              </a:rPr>
              <a:t>http://arbl.cvmbs.colostate.edu</a:t>
            </a:r>
          </a:p>
        </p:txBody>
      </p:sp>
    </p:spTree>
    <p:extLst>
      <p:ext uri="{BB962C8B-B14F-4D97-AF65-F5344CB8AC3E}">
        <p14:creationId xmlns:p14="http://schemas.microsoft.com/office/powerpoint/2010/main" val="1847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Insulin Receptor</a:t>
            </a:r>
          </a:p>
        </p:txBody>
      </p:sp>
      <p:pic>
        <p:nvPicPr>
          <p:cNvPr id="4" name="Content Placeholder 3" descr="http://arbl.cvmbs.colostate.edu/hbooks/pathphys/endocrine/pancreas/insulin_recept.gif"/>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41510" y="1270000"/>
            <a:ext cx="2413992" cy="2866232"/>
          </a:xfrm>
          <a:prstGeom prst="rect">
            <a:avLst/>
          </a:prstGeom>
          <a:noFill/>
          <a:ln>
            <a:noFill/>
          </a:ln>
        </p:spPr>
      </p:pic>
      <p:sp>
        <p:nvSpPr>
          <p:cNvPr id="5" name="TextBox 4"/>
          <p:cNvSpPr txBox="1"/>
          <p:nvPr/>
        </p:nvSpPr>
        <p:spPr>
          <a:xfrm>
            <a:off x="407194" y="2271713"/>
            <a:ext cx="4251033" cy="2308324"/>
          </a:xfrm>
          <a:prstGeom prst="rect">
            <a:avLst/>
          </a:prstGeom>
          <a:noFill/>
        </p:spPr>
        <p:txBody>
          <a:bodyPr wrap="square" rtlCol="0">
            <a:spAutoFit/>
          </a:bodyPr>
          <a:lstStyle/>
          <a:p>
            <a:r>
              <a:rPr lang="en-US" dirty="0"/>
              <a:t>The insulin receptor has two alpha subunits </a:t>
            </a:r>
          </a:p>
          <a:p>
            <a:r>
              <a:rPr lang="en-US" dirty="0"/>
              <a:t>in yellow and two beta subunits as shown in </a:t>
            </a:r>
          </a:p>
          <a:p>
            <a:r>
              <a:rPr lang="en-US" dirty="0"/>
              <a:t>blue. The red lines are the sulfur bonds and</a:t>
            </a:r>
          </a:p>
          <a:p>
            <a:r>
              <a:rPr lang="en-US" dirty="0"/>
              <a:t>form a disulfide bond between the two </a:t>
            </a:r>
          </a:p>
          <a:p>
            <a:r>
              <a:rPr lang="en-US" dirty="0"/>
              <a:t>complexes.</a:t>
            </a:r>
          </a:p>
        </p:txBody>
      </p:sp>
    </p:spTree>
    <p:extLst>
      <p:ext uri="{BB962C8B-B14F-4D97-AF65-F5344CB8AC3E}">
        <p14:creationId xmlns:p14="http://schemas.microsoft.com/office/powerpoint/2010/main" val="2196510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Carbohydrates and Lipids-Metabolism</a:t>
            </a:r>
          </a:p>
        </p:txBody>
      </p:sp>
      <p:sp>
        <p:nvSpPr>
          <p:cNvPr id="3" name="Content Placeholder 2"/>
          <p:cNvSpPr>
            <a:spLocks noGrp="1"/>
          </p:cNvSpPr>
          <p:nvPr>
            <p:ph idx="1"/>
          </p:nvPr>
        </p:nvSpPr>
        <p:spPr/>
        <p:txBody>
          <a:bodyPr/>
          <a:lstStyle/>
          <a:p>
            <a:r>
              <a:rPr lang="en-US" dirty="0"/>
              <a:t>Glucose is regulated by insulin</a:t>
            </a:r>
          </a:p>
          <a:p>
            <a:endParaRPr lang="en-US" dirty="0"/>
          </a:p>
          <a:p>
            <a:r>
              <a:rPr lang="en-US" dirty="0"/>
              <a:t>Glucose is extracted during digestion</a:t>
            </a:r>
          </a:p>
          <a:p>
            <a:endParaRPr lang="en-US" dirty="0"/>
          </a:p>
          <a:p>
            <a:r>
              <a:rPr lang="en-US" dirty="0"/>
              <a:t>With an increase in glucose the pancreas secretes insulin</a:t>
            </a:r>
          </a:p>
          <a:p>
            <a:endParaRPr lang="en-US" dirty="0"/>
          </a:p>
          <a:p>
            <a:r>
              <a:rPr lang="en-US" dirty="0"/>
              <a:t>The liver maintains constant levels of glucose within the boy</a:t>
            </a:r>
          </a:p>
        </p:txBody>
      </p:sp>
    </p:spTree>
    <p:extLst>
      <p:ext uri="{BB962C8B-B14F-4D97-AF65-F5344CB8AC3E}">
        <p14:creationId xmlns:p14="http://schemas.microsoft.com/office/powerpoint/2010/main" val="1298026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Lipoproteins</a:t>
            </a:r>
          </a:p>
        </p:txBody>
      </p:sp>
      <p:sp>
        <p:nvSpPr>
          <p:cNvPr id="3" name="Content Placeholder 2"/>
          <p:cNvSpPr>
            <a:spLocks noGrp="1"/>
          </p:cNvSpPr>
          <p:nvPr>
            <p:ph idx="1"/>
          </p:nvPr>
        </p:nvSpPr>
        <p:spPr/>
        <p:txBody>
          <a:bodyPr/>
          <a:lstStyle/>
          <a:p>
            <a:r>
              <a:rPr lang="en-US" dirty="0"/>
              <a:t>Used in other tissues like adipose</a:t>
            </a:r>
          </a:p>
          <a:p>
            <a:endParaRPr lang="en-US" dirty="0"/>
          </a:p>
          <a:p>
            <a:r>
              <a:rPr lang="en-US" dirty="0"/>
              <a:t>Makes triglycerides</a:t>
            </a:r>
          </a:p>
          <a:p>
            <a:endParaRPr lang="en-US" dirty="0"/>
          </a:p>
          <a:p>
            <a:r>
              <a:rPr lang="en-US" dirty="0"/>
              <a:t>Insulin inhibits the breakdown of fat in adipose tissue</a:t>
            </a:r>
          </a:p>
          <a:p>
            <a:endParaRPr lang="en-US" dirty="0"/>
          </a:p>
          <a:p>
            <a:r>
              <a:rPr lang="en-US" dirty="0"/>
              <a:t>Insulin responsible for accumulation of triglycerides in adipose tissue</a:t>
            </a:r>
          </a:p>
        </p:txBody>
      </p:sp>
    </p:spTree>
    <p:extLst>
      <p:ext uri="{BB962C8B-B14F-4D97-AF65-F5344CB8AC3E}">
        <p14:creationId xmlns:p14="http://schemas.microsoft.com/office/powerpoint/2010/main" val="3579548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Metabolic Reactions and Insulin</a:t>
            </a:r>
          </a:p>
        </p:txBody>
      </p:sp>
      <p:sp>
        <p:nvSpPr>
          <p:cNvPr id="3" name="Content Placeholder 2"/>
          <p:cNvSpPr>
            <a:spLocks noGrp="1"/>
          </p:cNvSpPr>
          <p:nvPr>
            <p:ph idx="1"/>
          </p:nvPr>
        </p:nvSpPr>
        <p:spPr/>
        <p:txBody>
          <a:bodyPr/>
          <a:lstStyle/>
          <a:p>
            <a:r>
              <a:rPr lang="en-US" dirty="0"/>
              <a:t>Insulin stimulates </a:t>
            </a:r>
          </a:p>
          <a:p>
            <a:pPr lvl="1"/>
            <a:r>
              <a:rPr lang="en-US" dirty="0"/>
              <a:t>Glucose transport</a:t>
            </a:r>
          </a:p>
          <a:p>
            <a:pPr marL="457200" lvl="1" indent="0">
              <a:buNone/>
            </a:pPr>
            <a:endParaRPr lang="en-US" dirty="0"/>
          </a:p>
          <a:p>
            <a:pPr lvl="1"/>
            <a:r>
              <a:rPr lang="en-US" dirty="0"/>
              <a:t>Amino acid transport</a:t>
            </a:r>
          </a:p>
          <a:p>
            <a:pPr lvl="1"/>
            <a:endParaRPr lang="en-US" dirty="0"/>
          </a:p>
          <a:p>
            <a:pPr lvl="1"/>
            <a:r>
              <a:rPr lang="en-US" dirty="0"/>
              <a:t>Glycogen synthase activity</a:t>
            </a:r>
          </a:p>
          <a:p>
            <a:pPr lvl="1"/>
            <a:endParaRPr lang="en-US" dirty="0"/>
          </a:p>
          <a:p>
            <a:pPr lvl="1"/>
            <a:r>
              <a:rPr lang="en-US" dirty="0"/>
              <a:t>Increases rate of general protein synthesis</a:t>
            </a:r>
          </a:p>
          <a:p>
            <a:pPr lvl="1"/>
            <a:endParaRPr lang="en-US" dirty="0"/>
          </a:p>
          <a:p>
            <a:pPr lvl="1"/>
            <a:r>
              <a:rPr lang="en-US" dirty="0"/>
              <a:t>Decreases lipolysis and protein degradation</a:t>
            </a:r>
          </a:p>
          <a:p>
            <a:pPr lvl="1"/>
            <a:endParaRPr lang="en-US" dirty="0"/>
          </a:p>
        </p:txBody>
      </p:sp>
    </p:spTree>
    <p:extLst>
      <p:ext uri="{BB962C8B-B14F-4D97-AF65-F5344CB8AC3E}">
        <p14:creationId xmlns:p14="http://schemas.microsoft.com/office/powerpoint/2010/main" val="18684159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430</TotalTime>
  <Words>1318</Words>
  <Application>Microsoft Office PowerPoint</Application>
  <PresentationFormat>On-screen Show (4:3)</PresentationFormat>
  <Paragraphs>93</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Times New Roman</vt:lpstr>
      <vt:lpstr>Trebuchet MS</vt:lpstr>
      <vt:lpstr>Wingdings 3</vt:lpstr>
      <vt:lpstr>Facet</vt:lpstr>
      <vt:lpstr>Insulin Lecture</vt:lpstr>
      <vt:lpstr>Beta Cells in the Pancreas</vt:lpstr>
      <vt:lpstr>Figure 5 Diagram of the Insulin and Glucose Regulation Model</vt:lpstr>
      <vt:lpstr>Cells and Glucose</vt:lpstr>
      <vt:lpstr>Figure 6 Insulin Receptor</vt:lpstr>
      <vt:lpstr>Insulin Receptor</vt:lpstr>
      <vt:lpstr>Carbohydrates and Lipids-Metabolism</vt:lpstr>
      <vt:lpstr>Lipoproteins</vt:lpstr>
      <vt:lpstr>Metabolic Reactions and Insulin</vt:lpstr>
      <vt:lpstr>Insulin and the Effect on the Human Body</vt:lpstr>
      <vt:lpstr>Diabetes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Insulin Lecture</dc:title>
  <dc:creator>karen johnston-ashton</dc:creator>
  <cp:lastModifiedBy>Diane Patterson</cp:lastModifiedBy>
  <cp:revision>31</cp:revision>
  <dcterms:created xsi:type="dcterms:W3CDTF">2014-10-22T21:00:35Z</dcterms:created>
  <dcterms:modified xsi:type="dcterms:W3CDTF">2016-07-05T21:17:59Z</dcterms:modified>
</cp:coreProperties>
</file>