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58" r:id="rId5"/>
    <p:sldId id="267" r:id="rId6"/>
    <p:sldId id="275" r:id="rId7"/>
    <p:sldId id="259" r:id="rId8"/>
    <p:sldId id="268" r:id="rId9"/>
    <p:sldId id="276" r:id="rId10"/>
    <p:sldId id="260" r:id="rId11"/>
    <p:sldId id="269" r:id="rId12"/>
    <p:sldId id="277" r:id="rId13"/>
    <p:sldId id="270" r:id="rId14"/>
    <p:sldId id="278" r:id="rId15"/>
    <p:sldId id="279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00"/>
    <a:srgbClr val="003300"/>
    <a:srgbClr val="993300"/>
    <a:srgbClr val="006600"/>
    <a:srgbClr val="33CC33"/>
    <a:srgbClr val="33CCCC"/>
    <a:srgbClr val="00CCFF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81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B544743-8589-4CEE-B0AC-58E9D50A9C6A}" type="datetimeFigureOut">
              <a:rPr lang="en-US"/>
              <a:pPr>
                <a:defRPr/>
              </a:pPr>
              <a:t>5/31/2016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 dirty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6156CDB-C977-41A4-9113-5ADA5D9D3E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6180A-A14E-4F6F-8CD8-98F2012378AA}" type="datetimeFigureOut">
              <a:rPr lang="en-US"/>
              <a:pPr>
                <a:defRPr/>
              </a:pPr>
              <a:t>5/31/2016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BD642-6706-44E4-B5F9-F72EE5A995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48A00-C724-4DEA-8771-646A3D43151E}" type="datetimeFigureOut">
              <a:rPr lang="en-US"/>
              <a:pPr>
                <a:defRPr/>
              </a:pPr>
              <a:t>5/31/2016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F1646-E039-434E-9975-A1C9B7284A7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A6A43-84BB-408A-A318-9BDFF989CF41}" type="datetimeFigureOut">
              <a:rPr lang="en-US"/>
              <a:pPr>
                <a:defRPr/>
              </a:pPr>
              <a:t>5/31/2016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913A3-7251-49B1-B060-DC5815DBC8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7843A-5BBC-499D-A9BA-2D8373158455}" type="datetimeFigureOut">
              <a:rPr lang="en-US"/>
              <a:pPr>
                <a:defRPr/>
              </a:pPr>
              <a:t>5/31/2016</a:t>
            </a:fld>
            <a:endParaRPr lang="en-US" dirty="0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10329B5-EDB9-48E5-B2CE-98F66D0F1F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F05D17C-AEA8-469D-A83F-229CB18B8244}" type="datetimeFigureOut">
              <a:rPr lang="en-US"/>
              <a:pPr>
                <a:defRPr/>
              </a:pPr>
              <a:t>5/31/2016</a:t>
            </a:fld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7873FBD-F044-4DBE-8E5E-FC148AF673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FAB607B-8908-470B-AC40-810A0ADD3775}" type="datetimeFigureOut">
              <a:rPr lang="en-US"/>
              <a:pPr>
                <a:defRPr/>
              </a:pPr>
              <a:t>5/31/2016</a:t>
            </a:fld>
            <a:endParaRPr lang="en-US" dirty="0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C2C90C9-628A-433F-914A-D77751CA29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4A385-E4E3-489B-A689-392593B652FF}" type="datetimeFigureOut">
              <a:rPr lang="en-US"/>
              <a:pPr>
                <a:defRPr/>
              </a:pPr>
              <a:t>5/31/2016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F26EE-090D-4614-8734-020B6BBDE9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DBCFA-D54D-4E95-B89C-7A82C1FBE836}" type="datetimeFigureOut">
              <a:rPr lang="en-US"/>
              <a:pPr>
                <a:defRPr/>
              </a:pPr>
              <a:t>5/31/2016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131849D-44D6-49BF-BB7F-9322A97BD8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95471-B955-4872-A193-54DADD2499E4}" type="datetimeFigureOut">
              <a:rPr lang="en-US"/>
              <a:pPr>
                <a:defRPr/>
              </a:pPr>
              <a:t>5/31/2016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84710-4D75-43FA-9D81-E5211AD6BF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5E6E051-B56F-4BFB-BA85-6C1D16F6EB8C}" type="datetimeFigureOut">
              <a:rPr lang="en-US"/>
              <a:pPr>
                <a:defRPr/>
              </a:pPr>
              <a:t>5/31/2016</a:t>
            </a:fld>
            <a:endParaRPr lang="en-US" dirty="0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 smtClean="0"/>
            </a:lvl1pPr>
          </a:lstStyle>
          <a:p>
            <a:pPr>
              <a:defRPr/>
            </a:pPr>
            <a:fld id="{3475BEAE-0E0D-4BB6-B831-ADC99A661E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8E622C81-AF76-402A-B7AB-E7011C07E4B8}" type="datetimeFigureOut">
              <a:rPr lang="en-US"/>
              <a:pPr>
                <a:defRPr/>
              </a:pPr>
              <a:t>5/31/2016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dirty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0FA4E60E-1FE4-4DB2-B823-9D1F593959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9" r:id="rId2"/>
    <p:sldLayoutId id="2147483684" r:id="rId3"/>
    <p:sldLayoutId id="2147483685" r:id="rId4"/>
    <p:sldLayoutId id="2147483686" r:id="rId5"/>
    <p:sldLayoutId id="2147483680" r:id="rId6"/>
    <p:sldLayoutId id="2147483687" r:id="rId7"/>
    <p:sldLayoutId id="2147483681" r:id="rId8"/>
    <p:sldLayoutId id="2147483688" r:id="rId9"/>
    <p:sldLayoutId id="2147483682" r:id="rId10"/>
    <p:sldLayoutId id="2147483689" r:id="rId11"/>
  </p:sldLayoutIdLst>
  <p:transition spd="med">
    <p:zoom/>
  </p:transition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fontAlgn="base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fontAlgn="base">
        <a:spcBef>
          <a:spcPts val="400"/>
        </a:spcBef>
        <a:spcAft>
          <a:spcPct val="0"/>
        </a:spcAft>
        <a:buClr>
          <a:srgbClr val="B58B80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fontAlgn="base">
        <a:spcBef>
          <a:spcPts val="400"/>
        </a:spcBef>
        <a:spcAft>
          <a:spcPct val="0"/>
        </a:spcAft>
        <a:buClr>
          <a:srgbClr val="C3986D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6500" y="4648200"/>
            <a:ext cx="6477000" cy="1005840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9600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Weathering &amp; Erosion</a:t>
            </a:r>
            <a:endParaRPr lang="en-US" sz="9600" b="1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243" name="Subtitle 2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>
            <a:normAutofit/>
          </a:bodyPr>
          <a:lstStyle/>
          <a:p>
            <a:r>
              <a:rPr lang="en-US" dirty="0"/>
              <a:t>				Shaping the Earth</a:t>
            </a:r>
          </a:p>
        </p:txBody>
      </p:sp>
    </p:spTree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lacier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102174" y="1600200"/>
            <a:ext cx="4041826" cy="5257800"/>
          </a:xfrm>
        </p:spPr>
      </p:pic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dirty="0"/>
              <a:t>Ice Erosion</a:t>
            </a:r>
          </a:p>
        </p:txBody>
      </p:sp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1219200" y="1676400"/>
            <a:ext cx="6019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04800" y="1676400"/>
            <a:ext cx="48768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w Cen MT" pitchFamily="34" charset="0"/>
              </a:rPr>
              <a:t>Glaciers wear down the landscape; by picking up and carrying debris that moves across the land along with the ice.</a:t>
            </a:r>
          </a:p>
          <a:p>
            <a:endParaRPr lang="en-US" dirty="0">
              <a:latin typeface="Tw Cen MT" pitchFamily="34" charset="0"/>
            </a:endParaRPr>
          </a:p>
          <a:p>
            <a:r>
              <a:rPr lang="en-US" dirty="0">
                <a:latin typeface="Tw Cen MT" pitchFamily="34" charset="0"/>
              </a:rPr>
              <a:t>Glaciers can pick up and carry sediment that ranges in size from sand grains to boulders bigger than houses. </a:t>
            </a:r>
          </a:p>
          <a:p>
            <a:endParaRPr lang="en-US" dirty="0">
              <a:latin typeface="Tw Cen MT" pitchFamily="34" charset="0"/>
            </a:endParaRPr>
          </a:p>
          <a:p>
            <a:r>
              <a:rPr lang="en-US" dirty="0">
                <a:latin typeface="Tw Cen MT" pitchFamily="34" charset="0"/>
              </a:rPr>
              <a:t>Moving like a conveyor belt or a bulldozer, a single glacier can move millions of tons of material!</a:t>
            </a:r>
          </a:p>
          <a:p>
            <a:endParaRPr lang="en-US" dirty="0">
              <a:latin typeface="Tw Cen MT" pitchFamily="34" charset="0"/>
            </a:endParaRPr>
          </a:p>
          <a:p>
            <a:r>
              <a:rPr lang="en-US" dirty="0">
                <a:latin typeface="Tw Cen MT" pitchFamily="34" charset="0"/>
              </a:rPr>
              <a:t>How much erosion takes place is determined by the: </a:t>
            </a:r>
          </a:p>
          <a:p>
            <a:pPr lvl="2">
              <a:buFont typeface="Arial" pitchFamily="34" charset="0"/>
              <a:buChar char="•"/>
            </a:pPr>
            <a:r>
              <a:rPr lang="en-US" dirty="0">
                <a:latin typeface="Tw Cen MT" pitchFamily="34" charset="0"/>
              </a:rPr>
              <a:t>**Sum (Glaciers are massive!)</a:t>
            </a:r>
          </a:p>
          <a:p>
            <a:pPr lvl="2">
              <a:buFont typeface="Arial" pitchFamily="34" charset="0"/>
              <a:buChar char="•"/>
            </a:pPr>
            <a:r>
              <a:rPr lang="en-US" dirty="0">
                <a:latin typeface="Tw Cen MT" pitchFamily="34" charset="0"/>
              </a:rPr>
              <a:t>Slope</a:t>
            </a:r>
          </a:p>
          <a:p>
            <a:pPr lvl="2">
              <a:buFont typeface="Arial" pitchFamily="34" charset="0"/>
              <a:buChar char="•"/>
            </a:pPr>
            <a:r>
              <a:rPr lang="en-US" dirty="0">
                <a:latin typeface="Tw Cen MT" pitchFamily="34" charset="0"/>
              </a:rPr>
              <a:t>Speed</a:t>
            </a:r>
          </a:p>
          <a:p>
            <a:pPr lvl="2">
              <a:buFont typeface="Arial" pitchFamily="34" charset="0"/>
              <a:buChar char="•"/>
            </a:pPr>
            <a:r>
              <a:rPr lang="en-US" dirty="0">
                <a:latin typeface="Tw Cen MT" pitchFamily="34" charset="0"/>
              </a:rPr>
              <a:t>Surface</a:t>
            </a:r>
          </a:p>
          <a:p>
            <a:pPr algn="ctr"/>
            <a:endParaRPr lang="en-US" sz="1600" b="1" dirty="0">
              <a:latin typeface="Tw Cen MT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/>
              <a:t>Ice Erosion</a:t>
            </a:r>
          </a:p>
        </p:txBody>
      </p:sp>
      <p:pic>
        <p:nvPicPr>
          <p:cNvPr id="6" name="Picture 5" descr="Glaci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28800" y="4083559"/>
            <a:ext cx="4191000" cy="277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http://brenthiggs.files.wordpress.com/2008/10/glacier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1828800" y="1524000"/>
            <a:ext cx="4191000" cy="2623109"/>
          </a:xfrm>
        </p:spPr>
      </p:pic>
      <p:pic>
        <p:nvPicPr>
          <p:cNvPr id="26628" name="Picture 4" descr="http://www.easytickets.com.sg/Honeymoon%20Packages/New/Images/Country%20Romance%20NZ/franz_josef_glacier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035802" y="1447801"/>
            <a:ext cx="310819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Erosion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52400" y="1600200"/>
            <a:ext cx="3822402" cy="255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556" y="1572322"/>
            <a:ext cx="4704219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3845545"/>
            <a:ext cx="4020795" cy="301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91740"/>
      </p:ext>
    </p:extLst>
  </p:cSld>
  <p:clrMapOvr>
    <a:masterClrMapping/>
  </p:clrMapOvr>
  <p:transition spd="med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RT Power Point Pics 004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6089904"/>
          </a:xfrm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Gravity Erosion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4114800"/>
            <a:ext cx="6629400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Gravity Erosion is better known as Mass Movement and is defined as the transfer of rock and soil down slope by direct action of gravity without a flowing medium (such as water or ice).  Some of the best examples of Mass Movement are: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  Creep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Rock fall           Slump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Landslides                          Avalanches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Gravity Erosion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76200" y="1169670"/>
            <a:ext cx="47625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28600"/>
            <a:ext cx="4634174" cy="358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5" y="3977640"/>
            <a:ext cx="4267200" cy="2880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102" y="3810000"/>
            <a:ext cx="3325169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81723"/>
      </p:ext>
    </p:extLst>
  </p:cSld>
  <p:clrMapOvr>
    <a:masterClrMapping/>
  </p:clrMapOvr>
  <p:transition spd="med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Gravity Erosion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52399" y="1600200"/>
            <a:ext cx="4433455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573" y="237281"/>
            <a:ext cx="3800475" cy="2781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124200"/>
            <a:ext cx="4041648" cy="2694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4114800"/>
            <a:ext cx="3962401" cy="262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8789"/>
      </p:ext>
    </p:extLst>
  </p:cSld>
  <p:clrMapOvr>
    <a:masterClrMapping/>
  </p:clrMapOvr>
  <p:transition spd="med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/>
              <a:t>What is Erosion?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2819400"/>
          </a:xfrm>
        </p:spPr>
        <p:txBody>
          <a:bodyPr/>
          <a:lstStyle/>
          <a:p>
            <a:r>
              <a:rPr lang="en-US" sz="3600" b="1" u="sng" dirty="0"/>
              <a:t>Erosion</a:t>
            </a:r>
            <a:r>
              <a:rPr lang="en-US" sz="3600" dirty="0"/>
              <a:t> is defined as removal of rocks and soil by wind, water, ice and gravity.</a:t>
            </a:r>
          </a:p>
          <a:p>
            <a:r>
              <a:rPr lang="en-US" sz="3600" dirty="0"/>
              <a:t>Wind, water, ice and gravity are known as the agents of erosion.</a:t>
            </a:r>
          </a:p>
          <a:p>
            <a:endParaRPr lang="en-US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09600" y="4343400"/>
          <a:ext cx="15906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r:id="rId3" imgW="719328" imgH="688848" progId="">
                  <p:embed/>
                </p:oleObj>
              </mc:Choice>
              <mc:Fallback>
                <p:oleObj r:id="rId3" imgW="719328" imgH="688848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343400"/>
                        <a:ext cx="1590675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2" name="Picture 8" descr="C:\Users\adement\AppData\Local\Microsoft\Windows\Temporary Internet Files\Content.IE5\UTO7ZY0I\MP900400015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4191000"/>
            <a:ext cx="2819400" cy="1878866"/>
          </a:xfrm>
          <a:prstGeom prst="rect">
            <a:avLst/>
          </a:prstGeom>
          <a:noFill/>
        </p:spPr>
      </p:pic>
      <p:pic>
        <p:nvPicPr>
          <p:cNvPr id="1033" name="Picture 9" descr="C:\Users\adement\AppData\Local\Microsoft\Windows\Temporary Internet Files\Content.IE5\80NME32Z\MP900316754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4191000"/>
            <a:ext cx="2820548" cy="1870964"/>
          </a:xfrm>
          <a:prstGeom prst="rect">
            <a:avLst/>
          </a:prstGeom>
          <a:noFill/>
        </p:spPr>
      </p:pic>
      <p:pic>
        <p:nvPicPr>
          <p:cNvPr id="1034" name="Picture 10" descr="C:\Users\adement\AppData\Local\Microsoft\Windows\Temporary Internet Files\Content.IE5\QLO5IOQI\MP900448756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4210050"/>
            <a:ext cx="2514600" cy="18859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/>
              <a:t>Weathering vs. Erosion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2590800"/>
          </a:xfrm>
        </p:spPr>
        <p:txBody>
          <a:bodyPr>
            <a:normAutofit/>
          </a:bodyPr>
          <a:lstStyle/>
          <a:p>
            <a:pPr marL="320040" indent="-32004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6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Weathering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involves two processes </a:t>
            </a:r>
          </a:p>
          <a:p>
            <a:pPr marL="320040" indent="-32004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[</a:t>
            </a:r>
            <a:r>
              <a:rPr lang="en-US" sz="36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physical, chemical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] </a:t>
            </a:r>
          </a:p>
          <a:p>
            <a:pPr marL="320040" indent="-32004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that often work together to break down rocks. Both processes occur in place. No movement is involved in weathering.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20040" indent="-320040" fontAlgn="auto">
              <a:spcAft>
                <a:spcPts val="0"/>
              </a:spcAft>
              <a:buFont typeface="Wingdings"/>
              <a:buNone/>
              <a:defRPr/>
            </a:pPr>
            <a:endParaRPr lang="en-US" dirty="0"/>
          </a:p>
        </p:txBody>
      </p:sp>
      <p:pic>
        <p:nvPicPr>
          <p:cNvPr id="4" name="Picture 3" descr="TRT Power Point Pics 0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038600"/>
            <a:ext cx="196215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TRT Power Point Pics 02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4191000"/>
            <a:ext cx="29718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TRT Power Point Pics 00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4038600"/>
            <a:ext cx="19431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Content Placeholder 6" descr="Sand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17475" y="228600"/>
            <a:ext cx="9144000" cy="6110242"/>
          </a:xfrm>
        </p:spPr>
      </p:pic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dirty="0"/>
              <a:t>Wind Erosion</a:t>
            </a:r>
          </a:p>
        </p:txBody>
      </p:sp>
      <p:sp>
        <p:nvSpPr>
          <p:cNvPr id="12292" name="TextBox 7"/>
          <p:cNvSpPr txBox="1">
            <a:spLocks noChangeArrowheads="1"/>
          </p:cNvSpPr>
          <p:nvPr/>
        </p:nvSpPr>
        <p:spPr bwMode="auto">
          <a:xfrm>
            <a:off x="685800" y="1219200"/>
            <a:ext cx="7620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latin typeface="Tw Cen MT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27074" y="1589088"/>
            <a:ext cx="8416925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w Cen MT" pitchFamily="34" charset="0"/>
              </a:rPr>
              <a:t>Wind can play a role by carrying material (especially sand and clay) from one place to another.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" pitchFamily="34" charset="0"/>
              </a:rPr>
              <a:t>As the wind blows, it picks up small particles of sand/sediment and blasts large rocks with the sand/sediment, cutting and shaping the rock.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" pitchFamily="34" charset="0"/>
              </a:rPr>
              <a:t> The intensity of wind erosion is determined by: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" pitchFamily="34" charset="0"/>
              </a:rPr>
              <a:t>Sum (amount of sand)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" pitchFamily="34" charset="0"/>
              </a:rPr>
              <a:t>Speed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" pitchFamily="34" charset="0"/>
              </a:rPr>
              <a:t>Slope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Tw Cen MT" pitchFamily="34" charset="0"/>
              </a:rPr>
              <a:t>Surface 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Tw Cen MT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/>
              <a:t>Wind Erosion</a:t>
            </a:r>
          </a:p>
        </p:txBody>
      </p:sp>
      <p:pic>
        <p:nvPicPr>
          <p:cNvPr id="6" name="Picture 5" descr="Wind Eros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238625" y="1684020"/>
            <a:ext cx="4905375" cy="2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RT Power Point Pics 00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0386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dune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633219" y="1641274"/>
            <a:ext cx="3386533" cy="5350900"/>
          </a:xfr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Erosion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81000" y="1752600"/>
            <a:ext cx="3610643" cy="236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36034"/>
            <a:ext cx="4114800" cy="3082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93" y="4343400"/>
            <a:ext cx="3448050" cy="2306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3535087"/>
            <a:ext cx="41529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35802"/>
      </p:ext>
    </p:extLst>
  </p:cSld>
  <p:clrMapOvr>
    <a:masterClrMapping/>
  </p:clrMapOvr>
  <p:transition spd="med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1472"/>
            <a:ext cx="9144000" cy="6928659"/>
          </a:xfrm>
          <a:prstGeom prst="rect">
            <a:avLst/>
          </a:prstGeom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152400" y="224277"/>
            <a:ext cx="8153400" cy="990600"/>
          </a:xfrm>
        </p:spPr>
        <p:txBody>
          <a:bodyPr/>
          <a:lstStyle/>
          <a:p>
            <a:r>
              <a:rPr lang="en-US" sz="4800" dirty="0"/>
              <a:t>Water Erosion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072348"/>
            <a:ext cx="9372600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When rain falls to the Earth it can evaporate, sink into the ground, or flow over the land as runoff.  When it flows over land, erosion occurs.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Runoff picks up pieces of rock and "runs" downhill cutting tiny grooves (called rills) into the land.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How much erosion takes place is determined by the: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Sum (amount of water)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Slope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Speed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Surface</a:t>
            </a:r>
          </a:p>
        </p:txBody>
      </p:sp>
    </p:spTree>
  </p:cSld>
  <p:clrMapOvr>
    <a:masterClrMapping/>
  </p:clrMapOvr>
  <p:transition spd="med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Below Middletown, CT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1524000"/>
            <a:ext cx="6477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/>
              <a:t>Water Erosion</a:t>
            </a:r>
          </a:p>
        </p:txBody>
      </p:sp>
      <p:pic>
        <p:nvPicPr>
          <p:cNvPr id="2" name="Picture 2" descr="http://www.pssac.org/media/water_erosion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715000" y="428625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AutoShape 10" descr="data:image/jpg;base64,/9j/4AAQSkZJRgABAQAAAQABAAD/2wCEAAkGBhQSEBUUEhQWFRUWFxgXFxgYFxoWFRYdFxgXGB0XFxwXHCYeGhkjGh0XHy8iIycpLCwsHCAxNTAqNSYrLCkBCQoKDgwOGg8PGiwkHyQsLCwsLCwpLCwsLCksLCwsLCwsLCwsLCwsLCksKSwsKSwsLCkpLCwpKSwsLCwsLCkpLP/AABEIAKIA8AMBIgACEQEDEQH/xAAcAAACAgMBAQAAAAAAAAAAAAAEBQIGAAMHAQj/xABCEAACAQIEBAQEAwcDAQcFAAABAhEAAwQSITEFQVFhBhMicTKBkaEHQrEUI1JiwdHwM3LhghUWQ3OSsvEXJGOTov/EABoBAQEBAQEBAQAAAAAAAAAAAAECAAMFBAb/xAAhEQEBAAICAwEAAwEAAAAAAAAAAQIRITESQVEDBCJhE//aAAwDAQACEQMRAD8AuSt2rYBPKohKmFr2q/PxJLIPOtyYKaghouxBrllbHfCY14vC+9SPCzRamNjRCPXC/plH14/jhSdsGw5Vr8s1YM1a7lkHkK0/e+2y/jT1SPLXsUxfAUM1mK7TOV82X5XHsOFr3JW0JU1t0+SZi0Za9yUR5NZ5dT5K8GjJWZaI8uvDbrbPi05a9y1tyVmStttNQWpRWzy6jdZUUsxCgbliAB7k6UbPi8isilV7xdg03xNreNDm/wDaDWHxhgwM3nqV2BAaD7GINT5z6rwvw2Ar3LQ/D+K2b4m1cVxqNDBEbyDqPpQ/GvE2Gwig3rgBOyr63MdFX9TW8o0wpiFoTH8UtWI81suacuh9RH5VjTN2qrYj8VLJQm1bdTIyveGW3ruxCtPy0muaeJvF2IxD5blwnL8IXRdddAIk9655ftJ06z8Mq61i/wAQMLbZklnddwsR3hicpAAO0ztVa4x+KD5x5KwikZvzZgpkwSBAI0+tc1OKAA9TF/4tMoncARM95oHHYgOYQZeup11iYJP2rjn+uVnHDpj/AB/tWd+KX77viFZwQ0s0kgc8oadANNO1I7rqJcuSxGyiANdpoeziY9AiG0PXTkOlRxYJBgT7CNhyHQAVw0+iYzGcPpAJUglbRbr0JXr+TxvFrCVILWwJUhbqdqmKArbbunrUWAUSxAHUmB961ti7Y1NxB/1L/epti8ZfRh+06VA4k0uTjVgtlF1Se2o0132rYeJ2RH7xdSAN9z8tPnXP+rtbmKZyedRC1KzeQkgMpjoQa3FelPkPG+2lVohHA5Co+XXoSi3Zx3EiJ2rFw5NYFrzEYhbaF3YKqiSSYAA1qbdOkkvaf7IaVcR8QYawwW7dUOdkHqc/JZNcx8dfim98eThWa1aI9R+G5c+nwr23PPpVAa+wHpaG6gkH2kcq5X9K6/8APF2LjP4oJbLC1anLubjZPoqgn6xFVbG/jTiA0Jasgf8AU33JFc6e5mEkyZ1PXX+sVqu3JMDnFRf0y+rn54/HRML+L2M+JvKIH5RbAn5zIpJ4l8dX8aEF0AZZjLIXX+WYnbXekPl5ViN/8ihl1aO9TblfZmOM9DMHi4bOwzQdFaSp5Sw5+1Hv4mvQFGRRO4UBt5gH/DSp3AMdqgrAtrsNT/ajSlswHFLLKxvAIzTqn7tte+oJ56j50LjpcsbRZraD4mIyxExIOp5H2pDevZyAdANTHITrWY/HFgAJykgADp/U0aO27EcQd1AZiQNegHQADTQUJdZncEkmBuTNRvX9CIOlRw1/QsQen0/+adQbrbd3qNldJPv/AG0+tQthrrhEBJJ0/wA6VLEplbLO0ieUjTSszMPrJnWQB89Sf861vukaxoYjfXpQuGt7686n5Xq+/wBKzOyYr8RrhkWrdsH+Zi5B5yBE/wCb1Xbn4gY1mIGJtA8gEURHyNVC5ft2+bNm5Lzkczr/AEqWH4rYOYZOk6fKud/X9L7rhMMZ6W23484ivp8xH0GpFvNvzMc6EteK+IFibhdhO3mQB/6d6UDETGUac++netyYgyPQDHXlU39c/pmp6MbnELl0HzTeA7FGEddUJmtdsYdgA7XdtS10yoHOAoB05aVC7xHKCScvOdY/4quY/wARB0cBdSCASeXWOtGOeVdJd+lgveFkdM+FvG4ZJE849vUp2GtJf27EqMo81dxpn666+4oTg2MdQWA9KwSRuOhnfSmb+Nrqqq2mYzJIMtq3MTz/AL118yyz4vxKbvm7XFzEdpOtH2PxCvQRcUMCI9LNbP1U0qGJW/LYgKHJMEFpOYz8IOkHatuF4cswLagzCm42/crO88q3nPjH+H8fFoCW709r7kfQzPtpReD8ZY/4chKlixDtHpnRFJ2jQzvVdKXEEeZlHVQBUeG3LhVnScqfEWcsg1jUD8xOwouWXptOl8O/Ee8oJv2lCqJ/1AWPaY+dU3xh49u4u+Cua3aQQqA/Vm6k/aKF4jjrRtILhuhy0sAiLC9dTM9AaQcURFuOLTl0kZGO5kDeNNDP0rphcrP7Jup00XBMuw0ntvqdB0rwOJE8xNe3X0jtA/StbH7afSqbby6AoUR/h1rMBa/Ofl/ethtF26Abn/Odb8XiFKJat2wMuobd30gSfeTG1GjvgPcu6gdv1qFhSGOkkjQDWZ2gdadYLw+tuGxWpKlvLV8rxtIIkZt9DoO+wNwHhuQ0XUJykkqQXIE5bYjRSRvE/Mb7baJsbwO+lvzGtMEXRzKnKSR8YBlfmBWNwy5bXW20ZFusQJAV9FJI0A5a044RxIuHi0NgHcAkKi6gt/Ew0id+dNeL4PFXrV1kLJhlSIuAhwiqAWcRKgmd99NKN6OtxTcPhsxCqpZm1AGpP/AH9a0i0A5kg5eY1HcimFziXkORh7hAyiWAys3UHnE8qEw9gC2zs0FgQoG7EmST0UbVUTegWM5xzit9zRQu4UQB0nU0HMsB3H96IYyT3rMlglhD3P26e1DYkaCiGJJVUEk6Rtry30qxcJ/D27eb97cW0BBEA3M3OARCz2mam1Uiu4W3puJPI8+1HWeBXzaN8pltACXYgTJ0Cg6tr0FdIs/hybWVrYtXOYN+TljWAi+knnrJpX4twNy9ks3Hw63Ef1ZGIIUgAZlIGY7R2PIVParpS+G4ohIKzHWBHYTvT/BcDdgMyC2rTlhC0xzO0fpVxscGweFuWlueq4xlDlLbc9tABUuMeJES7dRGBKjSNVywDGYaSZ16Co8JvpFxnZNgvAjORldNdiFInuQaJv8AgBhCriFUlig/dtEjedTEVLh/igMwAYZiJGsCeQH6TR/FcWbllLytGeCASIDyM09mEexBpv5zYkih8f8ABOKssbErdadcrqJnXUMQY50Ba/DjFAsLii36ZhiC2u0BZJ+VXXi/FlGIsu6rLW4Zpggp6J1Go2+9bvGHH3AsG1vcgCDqcgOhjlLD6UzBW9bVzE+Bv2NB5jiYVixVsvqJEaHXYiKWLwcNc8tL2s6+k6d5JAA1GhOn2qy4nHXcTaxStmZkgJP/AON1lR7a+9UzGqyXHVyM2Y5oMiZ2ntVzDFFvO1gHhGwlwLdxLhh8WRBJnfKSxECdZFNcP4PUYlrXmG8gCZXbLbylgGHr9UkDoBrVX4Zce7dDO/5QpkiWERlAPaBV7tkFbaI/lsBIB1bRTlXtJ3idq1xkVKzH+DrSXYtq15srP+9YmCqFoKqBuQRJ5c6XY58TbV7XkqlsKXdETRRlJaDzIEHNGhq04y/fR8MBrKv6okZpBynTpJAnadK2Phc125busVttZKtJjKHldT/EvXplmp6U4vev5nknUma1kf1q5f8Ac5zZFi0ttrjNLuzAEZCdv5Yjaa1Yj8Nb62XuK63AoGUICWuEkA5RyUSdTvGwrrvFz1VNunUdo+1O+GeHswU3n8vMJVBrdYbzH5F7tULvCBYEsTcuqfy/6Vs/zN+duw0969wdq5deFLFm9VxpiB1Lb7TSD3i/CrT4Urh8iNZlpMqG9IzLmcfvGI1mQAQNNareCx62j6VliCrM2ogxGURoBr3OntTDxFi1W15a3FdgRoiwiiPhBJ1I0pDgbedwJ0AJPPQe30qFm3GcZZbIbNryzl9fckzoOn9+wobht9hcUK7WyTo4/KesaadT2oa5bYsJU+rVRGpB2inuE8Pulk3WAzAiRuE5w3Ik9AfeKbwItHhvBraV7zXDI1GmQEzJZQepO8CfpSjFeMLtrE3EBJtsSHQydSIYAcxM6EUutcROHC3AytdfMxGjeSM3piZi4ddwSBHPWk2R716VUy7agSYJ10kzO/Op0dn2A4JhExLnFuFtwGtWwSZzCSLhXUKp0iZPyo3xHwNL1pWwqAuDlCWyCGH8okyBvP1nlV7GKa25YAZgdMyhojTYyJp7gvHQQgNYtkMpF0IAmbXRlK/C2uvsDTZY0u1KdCrkMCCsggiCDsQR1qdrX/N6a+JLVu5eW5YNy4bpM5oZ2Y9VUSG7ag7g7gG8B4athjcvkSgnKArZSfhk7G50HKNelO9sL4SRauB3tWxkIzFlz5Z/KFOhcjrtTTjvjK81yMPca1bXbIcpJOpJI+LWlT3ywDMIUSyJMnU63HJ+Ik6Sdz2FKrtyjxiZdLn4U8V4i4WsvdYkDPbIyhyQRKHkwInQ/Ws8XcPW8gxcnOFZGUxbZspy+bEScpgEcwRtFVLg10LibbMxUBtWEEj66Va8f4kS1jLgIW6pQBGJ1XQwxO2YAkZhrBgTym8cumPPCwYzBl7gtKfLureFwMvKFGca6hXUqQNp9qG4p4XFwhLZyq9hlUEiA6tMk7kMSPnNbLWKJuteAkqfKWNCQhy7E7zM+1NMW2gvAaLbYFektm07Ex7Vmc0w3h1zeWZygKSdmB1lD0IMzVq4nwt0wQZTOQkMBuASIMdtabpgGe+7n1I/lxMQWyDNvpy1ijPEfErNiyVZk8whTk/MVmCYG4id99abdiRUcV4VOKvWQGKo6sQdyCWLEHTuPet2O8PZcEkksbNwFiNTDSAecax9auuAwqkJkYA5QEXmoABEzqZBmfaknGuKpa8+3cQjzSbarzzD1E7RGfUe5qblo+KoX8LcXDuwzOyiTpzLDXvrvrrFBXeAXP2RgijMBNxzpI5wTu0wNN/1sWL4qbOXDvEHLOWPUBuJ9xrTHF8Sw4Aun1hcsLIjOmvzIJ9hAqsc98RGvqlW/Dhtm2LtxLVy4PSrA+kbAsw0BJq4cG4EbKBn/wBUjIjtJg7hV5hTr3NUDHcVa/ee9dlpOgmAByA0OgHKnNrxriLI8s3HZcsQSF9LAgZIUxoZB5EdqbszRpx3xu9tzaw+UKh+KJOcTLCdJ3H1quHil19WZmk7sxiTymftSS683CFnLuJIkDvGhP6044NxRLDrcawlwqdAxO3sZE94rWNs98NYIK6tB8y5KqGu5SAYGfIId13gaD0zVzucUvtdKuyjDwFC5crsNPWHYnnpz296rmFxljFYj9tRcrBlS5aZhCg+kXVgdCARyOvtp4ncuXLXlEhb1m+Qrc8pJzNPLQq3tU6itvPGOAw5h2e7bUHJmCrdsT0JtsGtkj+XXWKqNy+yjJbMhtZXdh16idDrrRuM4p6r1pWL2nTy/UNCJEvAjXNqDuKTNigCdNToPbpTsaDXVOszMnlrVj8HcJtrD37gXzCAtoGHcTHqjUKTpG5FIrV9iSqyWIiJAEdySIAp34RwznFZVkuiswUXfKJKkaBwDBAk94ouXBmK4cdwNtbihrZDsuh2IUb2rcaa8zyE/OscV4k1olMirIbKdQo/LmRY9S++9MPF+Fv2gpuYg3bU+kmM4zr8DECdx7aTzqjYi7oTRLwdcpWrZZsttSzExG5Y9ABtTy7dNvDottMhMl7moZuWWeQ307e9J8HxkWkyLb9VwQ7GQ2/woVMgbT11o+zgbt8kWULEfFGiqCfzEmAPemXQs2HxlxrjjPoEXKPTEDUgab6kmedCpwy47hbQzE9CANdtWgfKrZg/Bly4YuXlRRudWVfmSFmhON2beGIGHcuY+IjbkWHc9hAHM0+W+B465o7gnA7eHAe803XOUqkk21iTLaACNSRPSlXE8cly6xURZSSoOmbXcxpLH7aUBfx13J65LXFAk/FkmfuR9B3qXDbQYjPoi+t+4XZfcnT50wVjYokeonM5zN7D4V7AamO46UPeNSx/FDevZ8qqIACrsAP1NDW7D3LgS2jO7aBVBLH2Ap3wPHl6G31qweG/Da4gC/fLC0pyog0N2N9RskmOp1AiKf8AhX8NQhF3iEdRYBn/APYRv/tHz6Vdzwm1cdGcFQo9NoELHKWXcabCo3tcmgF3JbJuWhAVna7bghlJPqdew1JXufaoX+JW7mDZLbgl2VdTsHb1e0LMc6J8R4K55TYvD6vbGczqHVU1lRzHaJA1muQ/9u3AWKZbZbfy1Cbzt035VpyzpPjHxSuG8q3aK5lQmI9SloAjkPSDqetUw+L7r3VYWrbXsw9fqLNGgDS0Ee+lDcPx7X1a3iHZkRQwJhriAGCyE6mAZKkwRPamJ4NhLRAXHKLmhDm08EH5wB8ietMFjpmGxXmYa2+IUWmUAQp0U7AoeWnIyO1c38b+KEuXFdbhd7bZTC5UuKNM+/paCQSN9NqsXFcWtvBqL103EBDrct6i7A/0wfuRyjuKodvwy9y43mAouVroUuFcrq0wwmY5ECiYzR3dmvB8dZu5nxFwWsxlsxY5h+VUgEiImSdZ1pficUbmGDwFBuNbU5o0AzeoRH/NbvDuIwtwGzfwysYJturOLpI1KSGgsRMabgDnQ/iXGFHe0mXyHcXrZAguGUAFj1HqBHWa04vDXmFtnDOyOyqStuM5HKTEkbxNS4liHcWkiAFlJjZt4P8ADIJg7EnrWvh+LyXFaNjqOoOjKexEijuLYhc+VCGW3mRHA1ZcxKz7D+tV3U9R5h2w66NauPtLC7lPyGQqB9fel735Zo2kx1idPtUDerXYBZ8qiSTApjGnBbea8ok9YE6wRoY5TTrjmMZLhmA5tKhIMsRqSDPTQT7ChbXDGt3ALZVT5YlrjqgYkt8OY+221JsYrW7rI4hlOsEMOsgroQRzotjSVG9eIJjmIoG7c2NFebDg7xrQDnT2oU34P8x+VN/DWK8rFW2gmDGm8Hf7Upw4ha3YS6RcBUwQZnpWZZPH9ry8SVBJTy0ZSTvmzQekxp8qr1tALQJWWJkEk/LTaOdN+P44YtrZaVZUyMQAc0EkHfTcihbWBe/dW1aEsdtYCgcyeSgc6mdG3kHhlXOGInKZE7TynT51bMP48uLbFs2rRWCDoysZBElgdxVavWwhKqcwBPqGgbuO3Sp8OtB2Zm+BBJ/maNE+f6VVkTLTvDebdIzyLZkhDomUal2HNB1PxHSd6B4haL5rzybcwmaA1yNAMvJBz+g7Qw2PechuPkIJcBj6h/Ce3KjLGPa4GZypygBVy6QN4EaACI6UyaTaRYjFNduS5LMdD2A0AAHKNgKd/wDdO69n0r6iZaWVVQDQBix03++1bl4xblcqWs4I/eZWDHWfX6tYHT7074Rxq619Vt2WzqJYWyQxAPxjMCYEjntpRaqBOB/hGWHmX8SoScp8oSQe7PAA0OsRV+8OeHMJhHNuywDsuYsZLMAYg3CI33VT8qq3FOPYi9NpbpzmfS5ZPLyjctmIAI1MEg/aqld4jirGZ72RixIl8twvlMHKwkESBInppUWV0ljp/F+LWrARfMzEgkhEZi4Mr6XBCJr1PLrrQ3Ablx8O1xWe2iufRo91lWZyCAZJ01nbQmuZ4/xVcxBAuhSBJUCQqz0A2mmeE/EG7ZWAxJ0gszNEdhAOnWjVO4K8F+MLqYpLdy6xtP6DOoUkQpHsYqpcew5t4hlIUc4XRQdmAHL1A6cqhh2IYEA6EGfYz71ZfE2Dt4lP2mzK5cxvA6iTlJ8vmNSTlPUwav2j0rnCLgF1QxCq4ZCSYAzqVzHsCQTQuMd1PluR6DBggiVkaEbiirbWFInzW6gZE58ic06dqh4i/wBcuJy3gLqSZMPuCRoSGDA9xWZ7gOMOitbBlGB0JMA6Qw6MI371ruXidSST1J1oKy0sKPw2CuXEZrdt3VNXZVJC/wC4gaUwV5hbhDAroeWscttKFu3yYBJgTAPKTJ+9WXwh4XfFnMrBAp06sRyHbvQHGfCOKsyz2WIkyyjOo3OuXUfOs0KbOZjCgkwTp0Akn6VvzSKjirnk2MiiHcS5I9QXkqnkDueta7TaTTu7Fk0heaP0qSaAf5NRcy09P1ojC25uD+XU1UTRzpAA3gRS64sNTJ3oHEGoVEHGooS+NT3o5m1oTEjUe9Om22WzRWEwzMRlUsx+EKCWPUgCtWGw2YxMKNWPQf1J2Aqy4Xjqpba3aBsgr8Y+NiNs7d+g0psGwg4DiB8VplJ0AaFOvYmY7xpRdzHLhrLWbJzXH/1ro5x/4adFHXnQi4p1w2YyDdJIJJzNGk/7Br7knpSm4jEhRGugo6MQJZmCICWbQAAk/QVY8F4UxVwBEslUSZLMqkE7lxMgnuP0qeB4pbsWwtuyubZnzvNyf4spB+QMdqKy4q4vqbybe4BzW1iNSqIMxEc4660NsfhvBWH8p/8A7y210DM2VgBCj4ADrEzLa8qUcOx9lQVuWyVIgFGyuNSSSWnNOxBFGcN8Oi8rixirDuR8LZ7ZInWC6wRz0PSiv/p8uVl/brH7SD/pahNvhLn83eIquNc0c74iuY21aBHk5gpgkOFmR3XQj+9H4Ti7syrmyAekFSwKA/wnNp1jbrSvHYS5ZuZLqlWHzB5SCNCKhauxRY0Ocfxx0uuUZWkCHCwxBG/Y0Zh/HT+S1q9ZsX0eSwa3Gp0M5Y10Gu/eqnfvUTgcN5qQrHzNSFyyGjkCDM/Kq1G3S7jVu3buhrM+W4zANqUPNCeYB2PMRQuFeXDfwmR770d4nwRtLbV1ZXIkhly7zt1ERUOE8Km2zsQoUaSdWbkoG5rSctbw0h4G9NcJxrLh2s6gXLbyTtJMqR9I+dIiJpndw8YW22ksWXbpJI/SuWVdJIT+YaniMaWtohMhGbL2DQTHaRPzrGt1ou6UETwu3mfUhQNz07966DwPxbbwmVbbeka6TJJ3LdSaoOEWF99a9Z6udOd5rqWC4tbGJLWQFVwLgAAABJIYCNvUDVtucRQL535f/EGoG2jdgdj8jVC8GYIeggakQZ6b/wBf0q1+Ii1rB3x1tOF5zIAy/wC7X9PlNVi4bfv5yxIiTtMwOQnsNKhhG9JHQ1LGYVkPqUqehBBj2NQwo9PuZrp7TrhJH1jnIpzYsBF3lj8UbD+UdY5mgeE4QEvcMwuijq0bnoBIn5UU7QIrSixJmoS7v71tL6UNdegxlt/0H9qxMOzMNNdgOc/3o7w3wa9fuzaXUQZOiryDMf059KsD8EW05tJcD3Y/eXTpbsrzC8yTtO52HOmDIgb0jKNhz6nr/btRvC+G5wblwfuk3kx5hH5AenU/LejeFeHxfunLPkppPO5HTp3I296ZeI8KQgRBAEAxoqLO/sP81qrYmSqpxHHtduS3YAAQABoFUDYDYAUd/wBlG3/q5VcgGGMZAeu8MfsPem/C8Tg8NLWzcuXpI81rY0/8tZOXpJk+1QucZtJmuJ+9uNt5iaJ3GpDNO8iudyjp41Lhvhr93+0G+loA+k+qZ01AIG3I7TSbF4thfnzM5U6PqZ1nXMTz5bV5xbiNy8RneQBoAIA7RNALY70TOtcYL/aTmJBgkk6enfeANBUsbiSWVmMlkBk84lf6UEbHeiruGnDh4JyPlmCQQwmJ2kEbd63LcLBg+H+cpS8retA1m6QxykjTlqhIg/Wh+BeD7pxWXE22S2vqYn4X6KrbGex2mgLXF7hXKzMYiCSxKgcgM0AU84Bj2DsQEuAfmgKxkdeu24q91PBlxb8NrV5mbDXPLJgi2wLIDzCtvH1itvhXwl+yXRcc5jsJXKV010nQzsdRHvWzhfH7/nC15aMsSGEg/fSZ5CnOOQsJYtz0BAjeMvedYOntU7vR4K/xQ4MMThlvW0zNZO/MK24PVZ16g7b1WfDti3aTO5Vb6iVziQg/kUbvznlVlwfEr1w+llZRKsGB5aZSfhPtVOu+HbjcUFgyqXD5kR8KkyQO4IIonHCu+VTg6ab1Z34DibuFseTYuOBnmBoCWEA9yIq4t+ED2rLC1d824RpmCog77MfuKuHhfw+MJYRLoRromWEsNTyzaj6Vzytt4acVyrhX4Q428A13Jh1In1HM/wD6U2PuRRHif8PcJw/Cs16+73zpaQ5VDnTXKCTlGskxXW+IWnvaebctrsQhCFv+qMwH+0ildrwbhhJCCW+JmHmOe5a5Lfemf6u5fHCMDwu9iDFpC0bnZR7k6CrBc8BMmEa6zTdBUgA+keoenuSD9q69Y8LWVneDOmgAnloNqzi3Cc1kJZjcEz25dqq5IkUzw5gjYtjO0t0gCB0Ma1Z8Tb8+y1saZgQp/hYaqfkftNDcP8N3AZufIb/M66DtTC0rKcoYdhAH2366ia5W3bpIX4ThiYrDhMVYDZZBzggqRIMNoRrOoPQ1z25+E2KW6yWzba1JyuXXMRuAVmc3LpPOuiYu+8kET/t1P0NANnn0sR2JP23q5amqXjvDWIw1nILF0W9Cz5Q2Ygz6shIAB133pVZwzHZVPqAbN6soP8SAZgDyIGldb4Ti7oYHN/n0pxdwFi5JuWLZZhBOXKx/6lg/em5XoSTtxm5wzC3LeYObBBykgNdsz1P57ak7TM/KlWB8M3b942oKhSDdcjRV3kfxEjYDeuy3/wAPcEylVR0BEem4SN52fMN/+K04LwLZw6kC7eZCZykrPzaJNEv03XpSeO8ZXD20w+E9Cak/xMToGJ/jMGT+lQ4R4ev4hMiqyW2M3LrenPH8M6tHIDber0OF4W0cyWEzAQGYZ2HeWnXvUOIcbYKSeXz0/tV7+I19AYPh1rBq/nXyVIAVEGVVAnYmSSZ1PXWqn4q44l1vLsrltKQeZZ2A3cnUgchtzoLi/HTfc/wrt3PIxSlnp022xTWojlUc9Zno023hFSFay+tSD1PsvYratxvLZZOVoJHKV1BjrWo3KzPpVpT4fiArSSfl/XnTzD8Tt2zmRSJ1LDb59B8vaqtaOoHPYfWr3wO0uHQFwpJIBJGmusa79ARVJG8D4q73JWCoieTTvBI0IirFxu8RY80aBTLxuAdJgbiY/wCdaVYhra3EKAKpBgCN99PeTROK46Lds+cqG2wKMIIaG0MEzm+YAqaufAeA46iEPHmKyDO4ABLDRs2oEk6/3pXw7jyWbl1bhU5Gbyrg1uMlwhsmY7AHcGKG8OcIxlwMlghbSEgXH0DTqGXQk6RoNKtT+FMNaK3LgFwqAi5tEGs5mWfW5JJJO/Si2bM6XlWYmM09qletEMIYSd1I+pEa1FuI2VJgidjEHbkTSHj3je3YXcEjkDr8+VRonOJxIQEvEAAjXXvPSub8X/ExnxCW8Logb1GPj13HOIH3pB4h8e3MQGVRkU9zOv61W+HY7ynzQSdt4qvH6N/HSsX+JyLiVQIfLj94T/qZv5dhA03HOrTY8XWWUEyJ7n+tcWw3Gwmdiua47EliRp0ERt7U14bxm27AvIfnp6T996fCDyrsFvjdltmI/SteNsDMGESNQeXuKoqY1NwfmKsdrFO9gXLK+Y1uQ6A+pk3JUcyDyI5mKi46VLsVxECZzBSRP+DnQbREg9ff5RSzxHxNnsW71gygfLcEAsuYQCI76coMda28MzEgGTmH5gFJnsf1pkFMOF45WI+21Wi3ZzLodY0rkXhS+xYgtqGOnTUjXnv0+tdP4Vc0Aj5bRWyjSh+HcZVxBMMCQyncEGCD3BmmXmqdCRrVT8Z8HezdOLs5jbePNVdcjbeZHRtJPI+9bcHiWZQd55xrRrZ3om8a3Xwt4Az5biUbkY3U6bj9CKpWM8RmCBr0O1dcx3DLWNw7WLrQTqrR6rbCYYA79+okVxDjvDbmHuvZvLldDHZhyZTzUjUGrxvpNx9vcLcBUmSZMk96xjWjh5/dr7VNzVBhNeG5WstXlbQZ5h5CakpPOtYavC1bTNpu1hu1qBrCfrToGfAcEXbOCBl2EBmJ7Amr5wwJchSpMakEAzGpzTyNB+FfC6sq3HBRYAGbQseoBGo/zWrTiGtWlhEy5p0YasQJ0PP69aLTIC4zYtDDeZZytkOc+r4eRJ7RH0FUfG8SfE3UsZgq3QMpKlj1gASQxiBoD10q3WcTatKttWRWuHKACMpZp9O5gb76UH4e4NawIu37pBeSqExmRRMgQTB3Eg6gCN6n/Ff6e+U9u0gH7tEUADV2Ijbpr8z0orBWjcWIDRsWBIB/6jH2pfwjiBvfvGzLMBRtCbzHIN1309qdXOI2ysIwlZAg/wBOtZijxCxFqOWSfnG/vXLcTcLAkknUbmetZWVeIoQVFhWVlSzSa34JyG0JHtWVlVGq64cyomr/AOCm1PvWVlc8+lY9kvjC0FxOMCgKDbtMQBAJLpJMcz1oPDMf2K20+pbyBTzWdwDuJ7V5WURVLvCyj9txH/muP/7aui4Svaymph1ZWdDqDoQdiCNjXKbTeqOUtpy0Yj9Kysox7Vl0eeHbhnc6HTXbUUj/AB1tCMM0DNNxZjWIUxPSSTFeVlPtp05rgfgHtW9q9rKqOdaTXhrKyrCNYaysrB5W/hInE2QdvMT9RWVlZl/tXmPF7gLEhbYyiTCzG3SmvDr7EuCxIGwJMD1Rp00rKyonTpe1YFhVxt0qoUpbxBWABlIGhWNj7Vqwl03FwfmEvNwg5jmkCDBncTWVladirPeH71u1kx2m4B+mlIeC3T+0Lqd359FYj71lZViv/9k="/>
          <p:cNvSpPr>
            <a:spLocks noChangeAspect="1" noChangeArrowheads="1"/>
          </p:cNvSpPr>
          <p:nvPr/>
        </p:nvSpPr>
        <p:spPr bwMode="auto">
          <a:xfrm>
            <a:off x="74613" y="-747713"/>
            <a:ext cx="2286000" cy="15430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71" name="Picture 11" descr="C:\Users\adement\AppData\Local\Microsoft\Windows\Temporary Internet Files\Content.IE5\80NME32Z\MP900200897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762000"/>
            <a:ext cx="2667000" cy="3581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Erosion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21534" r="21041"/>
          <a:stretch/>
        </p:blipFill>
        <p:spPr>
          <a:xfrm>
            <a:off x="14402" y="1697097"/>
            <a:ext cx="3048001" cy="449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28600"/>
            <a:ext cx="4113439" cy="29369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3270606"/>
            <a:ext cx="2408663" cy="33721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150" y="3429000"/>
            <a:ext cx="3600450" cy="250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88814"/>
      </p:ext>
    </p:extLst>
  </p:cSld>
  <p:clrMapOvr>
    <a:masterClrMapping/>
  </p:clrMapOvr>
  <p:transition spd="med">
    <p:zoom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1116</TotalTime>
  <Words>373</Words>
  <Application>Microsoft Office PowerPoint</Application>
  <PresentationFormat>On-screen Show (4:3)</PresentationFormat>
  <Paragraphs>50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Tw Cen MT</vt:lpstr>
      <vt:lpstr>Wingdings</vt:lpstr>
      <vt:lpstr>Wingdings 2</vt:lpstr>
      <vt:lpstr>Median</vt:lpstr>
      <vt:lpstr>Weathering &amp; Erosion</vt:lpstr>
      <vt:lpstr>What is Erosion?</vt:lpstr>
      <vt:lpstr>Weathering vs. Erosion </vt:lpstr>
      <vt:lpstr>Wind Erosion</vt:lpstr>
      <vt:lpstr>Wind Erosion</vt:lpstr>
      <vt:lpstr>Wind Erosion</vt:lpstr>
      <vt:lpstr>Water Erosion</vt:lpstr>
      <vt:lpstr>Water Erosion</vt:lpstr>
      <vt:lpstr>Water Erosion</vt:lpstr>
      <vt:lpstr>Ice Erosion</vt:lpstr>
      <vt:lpstr>Ice Erosion</vt:lpstr>
      <vt:lpstr>Ice Erosion</vt:lpstr>
      <vt:lpstr>Gravity Erosion</vt:lpstr>
      <vt:lpstr>Gravity Erosion</vt:lpstr>
      <vt:lpstr>Gravity Erosion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Erosion</dc:title>
  <dc:creator>Abbigail M. Dement</dc:creator>
  <cp:lastModifiedBy>George Johnson</cp:lastModifiedBy>
  <cp:revision>97</cp:revision>
  <dcterms:created xsi:type="dcterms:W3CDTF">2010-06-29T14:59:06Z</dcterms:created>
  <dcterms:modified xsi:type="dcterms:W3CDTF">2016-05-31T17:17:47Z</dcterms:modified>
</cp:coreProperties>
</file>