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theme/theme12.xml" ContentType="application/vnd.openxmlformats-officedocument.theme+xml"/>
  <Override PartName="/ppt/slideLayouts/slideLayout23.xml" ContentType="application/vnd.openxmlformats-officedocument.presentationml.slideLayout+xml"/>
  <Override PartName="/ppt/theme/theme13.xml" ContentType="application/vnd.openxmlformats-officedocument.theme+xml"/>
  <Override PartName="/ppt/slideLayouts/slideLayout24.xml" ContentType="application/vnd.openxmlformats-officedocument.presentationml.slideLayout+xml"/>
  <Override PartName="/ppt/theme/theme14.xml" ContentType="application/vnd.openxmlformats-officedocument.theme+xml"/>
  <Override PartName="/ppt/slideLayouts/slideLayout25.xml" ContentType="application/vnd.openxmlformats-officedocument.presentationml.slideLayout+xml"/>
  <Override PartName="/ppt/theme/theme15.xml" ContentType="application/vnd.openxmlformats-officedocument.theme+xml"/>
  <Override PartName="/ppt/slideLayouts/slideLayout26.xml" ContentType="application/vnd.openxmlformats-officedocument.presentationml.slideLayout+xml"/>
  <Override PartName="/ppt/theme/theme16.xml" ContentType="application/vnd.openxmlformats-officedocument.theme+xml"/>
  <Override PartName="/ppt/slideLayouts/slideLayout2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0" r:id="rId1"/>
    <p:sldMasterId id="2147484152" r:id="rId2"/>
    <p:sldMasterId id="2147484154" r:id="rId3"/>
    <p:sldMasterId id="2147484156" r:id="rId4"/>
    <p:sldMasterId id="2147484158" r:id="rId5"/>
    <p:sldMasterId id="2147484160" r:id="rId6"/>
    <p:sldMasterId id="2147484162" r:id="rId7"/>
    <p:sldMasterId id="2147484164" r:id="rId8"/>
    <p:sldMasterId id="2147484168" r:id="rId9"/>
    <p:sldMasterId id="2147484170" r:id="rId10"/>
    <p:sldMasterId id="2147484172" r:id="rId11"/>
    <p:sldMasterId id="2147484174" r:id="rId12"/>
    <p:sldMasterId id="2147484176" r:id="rId13"/>
    <p:sldMasterId id="2147484180" r:id="rId14"/>
    <p:sldMasterId id="2147484182" r:id="rId15"/>
    <p:sldMasterId id="2147484184" r:id="rId16"/>
    <p:sldMasterId id="2147484186" r:id="rId17"/>
  </p:sldMasterIdLst>
  <p:notesMasterIdLst>
    <p:notesMasterId r:id="rId61"/>
  </p:notesMasterIdLst>
  <p:handoutMasterIdLst>
    <p:handoutMasterId r:id="rId62"/>
  </p:handoutMasterIdLst>
  <p:sldIdLst>
    <p:sldId id="340" r:id="rId18"/>
    <p:sldId id="341" r:id="rId19"/>
    <p:sldId id="342" r:id="rId20"/>
    <p:sldId id="343" r:id="rId21"/>
    <p:sldId id="344" r:id="rId22"/>
    <p:sldId id="345" r:id="rId23"/>
    <p:sldId id="346" r:id="rId24"/>
    <p:sldId id="347" r:id="rId25"/>
    <p:sldId id="348" r:id="rId26"/>
    <p:sldId id="349" r:id="rId27"/>
    <p:sldId id="350" r:id="rId28"/>
    <p:sldId id="351" r:id="rId29"/>
    <p:sldId id="352" r:id="rId30"/>
    <p:sldId id="353" r:id="rId31"/>
    <p:sldId id="354" r:id="rId32"/>
    <p:sldId id="355" r:id="rId33"/>
    <p:sldId id="256" r:id="rId34"/>
    <p:sldId id="308" r:id="rId35"/>
    <p:sldId id="319" r:id="rId36"/>
    <p:sldId id="320" r:id="rId37"/>
    <p:sldId id="321" r:id="rId38"/>
    <p:sldId id="322" r:id="rId39"/>
    <p:sldId id="323" r:id="rId40"/>
    <p:sldId id="324" r:id="rId41"/>
    <p:sldId id="325" r:id="rId42"/>
    <p:sldId id="327" r:id="rId43"/>
    <p:sldId id="328" r:id="rId44"/>
    <p:sldId id="329" r:id="rId45"/>
    <p:sldId id="330" r:id="rId46"/>
    <p:sldId id="331" r:id="rId47"/>
    <p:sldId id="338" r:id="rId48"/>
    <p:sldId id="333" r:id="rId49"/>
    <p:sldId id="334" r:id="rId50"/>
    <p:sldId id="335" r:id="rId51"/>
    <p:sldId id="259" r:id="rId52"/>
    <p:sldId id="312" r:id="rId53"/>
    <p:sldId id="316" r:id="rId54"/>
    <p:sldId id="288" r:id="rId55"/>
    <p:sldId id="300" r:id="rId56"/>
    <p:sldId id="318" r:id="rId57"/>
    <p:sldId id="267" r:id="rId58"/>
    <p:sldId id="291" r:id="rId59"/>
    <p:sldId id="339" r:id="rId6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D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4624" autoAdjust="0"/>
  </p:normalViewPr>
  <p:slideViewPr>
    <p:cSldViewPr>
      <p:cViewPr varScale="1">
        <p:scale>
          <a:sx n="86" d="100"/>
          <a:sy n="86" d="100"/>
        </p:scale>
        <p:origin x="84" y="4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2.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ED0BFF0-6006-4511-9119-2DFAA21BF2B0}" type="datetimeFigureOut">
              <a:rPr lang="en-US" smtClean="0"/>
              <a:pPr/>
              <a:t>12/9/2016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8618C4C-BFEE-4EC6-8571-D397CAAD7E6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F1FFCB1-C9A8-4B63-ADE3-69FD9FED635B}" type="datetimeFigureOut">
              <a:rPr lang="en-US" smtClean="0"/>
              <a:pPr/>
              <a:t>12/9/2016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3CC8902-11BC-4AB0-B4DF-0EC2B3732B7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3CC8902-11BC-4AB0-B4DF-0EC2B3732B7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128043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D5040"/>
                </a:solidFill>
                <a:effectLst/>
                <a:uLnTx/>
                <a:uFillTx/>
                <a:latin typeface="Arial"/>
                <a:ea typeface="+mn-ea"/>
                <a:cs typeface="+mn-cs"/>
              </a:rPr>
              <a:t>Presentation Title / Presenter First Name Last Name</a:t>
            </a:r>
          </a:p>
        </p:txBody>
      </p:sp>
      <p:sp>
        <p:nvSpPr>
          <p:cNvPr id="5" name="Slide Number Placeholder 4"/>
          <p:cNvSpPr>
            <a:spLocks noGrp="1"/>
          </p:cNvSpPr>
          <p:nvPr>
            <p:ph type="sldNum" sz="quarter" idx="11"/>
          </p:nvPr>
        </p:nvSpPr>
        <p:spPr>
          <a:xfrm>
            <a:off x="3970938" y="8829967"/>
            <a:ext cx="3037840" cy="464820"/>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81F52B-E6F8-E042-8CDF-7487D4221E1E}" type="slidenum">
              <a:rPr kumimoji="0" lang="en-US" sz="1200" b="0" i="0" u="none" strike="noStrike" kern="1200" cap="none" spc="0" normalizeH="0" baseline="0" noProof="0" smtClean="0">
                <a:ln>
                  <a:noFill/>
                </a:ln>
                <a:solidFill>
                  <a:srgbClr val="5D504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5D5040"/>
              </a:solidFill>
              <a:effectLst/>
              <a:uLnTx/>
              <a:uFillTx/>
              <a:latin typeface="Arial"/>
              <a:ea typeface="+mn-ea"/>
              <a:cs typeface="+mn-cs"/>
            </a:endParaRPr>
          </a:p>
        </p:txBody>
      </p:sp>
    </p:spTree>
    <p:extLst>
      <p:ext uri="{BB962C8B-B14F-4D97-AF65-F5344CB8AC3E}">
        <p14:creationId xmlns:p14="http://schemas.microsoft.com/office/powerpoint/2010/main" val="2409893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3CC8902-11BC-4AB0-B4DF-0EC2B3732B7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794476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3CC8902-11BC-4AB0-B4DF-0EC2B3732B7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18239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p>
        </p:txBody>
      </p:sp>
      <p:sp>
        <p:nvSpPr>
          <p:cNvPr id="5" name="Slide Number Placeholder 4"/>
          <p:cNvSpPr>
            <a:spLocks noGrp="1"/>
          </p:cNvSpPr>
          <p:nvPr>
            <p:ph type="sldNum" sz="quarter" idx="11"/>
          </p:nvPr>
        </p:nvSpPr>
        <p:spPr>
          <a:xfrm>
            <a:off x="3970938" y="8829967"/>
            <a:ext cx="3037840" cy="464820"/>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81F52B-E6F8-E042-8CDF-7487D4221E1E}" type="slidenum">
              <a:rPr kumimoji="0" lang="en-US" sz="1200" b="0" i="0" u="none" strike="noStrike" kern="1200" cap="none" spc="0" normalizeH="0" baseline="0" noProof="0" smtClean="0">
                <a:ln>
                  <a:noFill/>
                </a:ln>
                <a:solidFill>
                  <a:srgbClr val="5D504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5D5040"/>
              </a:solidFill>
              <a:effectLst/>
              <a:uLnTx/>
              <a:uFillTx/>
              <a:latin typeface="Arial"/>
              <a:ea typeface="+mn-ea"/>
              <a:cs typeface="+mn-cs"/>
            </a:endParaRPr>
          </a:p>
        </p:txBody>
      </p:sp>
    </p:spTree>
    <p:extLst>
      <p:ext uri="{BB962C8B-B14F-4D97-AF65-F5344CB8AC3E}">
        <p14:creationId xmlns:p14="http://schemas.microsoft.com/office/powerpoint/2010/main" val="2837240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spc="0" dirty="0">
                <a:solidFill>
                  <a:srgbClr val="000000"/>
                </a:solidFill>
                <a:latin typeface="Arial Rounded MT Bold" panose="020F0704030504030204" pitchFamily="34" charset="0"/>
              </a:rPr>
              <a:t>Refreshed in 2016</a:t>
            </a:r>
          </a:p>
          <a:p>
            <a:endParaRPr lang="en-US" dirty="0">
              <a:latin typeface="Arial Rounded MT Bold" panose="020F0704030504030204" pitchFamily="34" charset="0"/>
            </a:endParaRPr>
          </a:p>
        </p:txBody>
      </p:sp>
      <p:sp>
        <p:nvSpPr>
          <p:cNvPr id="5" name="Slide Number Placeholder 4"/>
          <p:cNvSpPr>
            <a:spLocks noGrp="1"/>
          </p:cNvSpPr>
          <p:nvPr>
            <p:ph type="sldNum" sz="quarter" idx="11"/>
          </p:nvPr>
        </p:nvSpPr>
        <p:spPr>
          <a:xfrm>
            <a:off x="3970938" y="8829967"/>
            <a:ext cx="3037840" cy="464820"/>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81F52B-E6F8-E042-8CDF-7487D4221E1E}" type="slidenum">
              <a:rPr kumimoji="0" lang="en-US" sz="1200" b="0" i="0" u="none" strike="noStrike" kern="1200" cap="none" spc="0" normalizeH="0" baseline="0" noProof="0" smtClean="0">
                <a:ln>
                  <a:noFill/>
                </a:ln>
                <a:solidFill>
                  <a:srgbClr val="5D504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5D5040"/>
              </a:solidFill>
              <a:effectLst/>
              <a:uLnTx/>
              <a:uFillTx/>
              <a:latin typeface="Arial"/>
              <a:ea typeface="+mn-ea"/>
              <a:cs typeface="+mn-cs"/>
            </a:endParaRPr>
          </a:p>
        </p:txBody>
      </p:sp>
    </p:spTree>
    <p:extLst>
      <p:ext uri="{BB962C8B-B14F-4D97-AF65-F5344CB8AC3E}">
        <p14:creationId xmlns:p14="http://schemas.microsoft.com/office/powerpoint/2010/main" val="741492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p>
        </p:txBody>
      </p:sp>
      <p:sp>
        <p:nvSpPr>
          <p:cNvPr id="5" name="Slide Number Placeholder 4"/>
          <p:cNvSpPr>
            <a:spLocks noGrp="1"/>
          </p:cNvSpPr>
          <p:nvPr>
            <p:ph type="sldNum" sz="quarter" idx="11"/>
          </p:nvPr>
        </p:nvSpPr>
        <p:spPr>
          <a:xfrm>
            <a:off x="3970938" y="8829967"/>
            <a:ext cx="3037840" cy="464820"/>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81F52B-E6F8-E042-8CDF-7487D4221E1E}" type="slidenum">
              <a:rPr kumimoji="0" lang="en-US" sz="1200" b="0" i="0" u="none" strike="noStrike" kern="1200" cap="none" spc="0" normalizeH="0" baseline="0" noProof="0" smtClean="0">
                <a:ln>
                  <a:noFill/>
                </a:ln>
                <a:solidFill>
                  <a:srgbClr val="5D504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5D5040"/>
              </a:solidFill>
              <a:effectLst/>
              <a:uLnTx/>
              <a:uFillTx/>
              <a:latin typeface="Arial"/>
              <a:ea typeface="+mn-ea"/>
              <a:cs typeface="+mn-cs"/>
            </a:endParaRPr>
          </a:p>
        </p:txBody>
      </p:sp>
    </p:spTree>
    <p:extLst>
      <p:ext uri="{BB962C8B-B14F-4D97-AF65-F5344CB8AC3E}">
        <p14:creationId xmlns:p14="http://schemas.microsoft.com/office/powerpoint/2010/main" val="865259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a:xfrm>
            <a:off x="3970938" y="8829967"/>
            <a:ext cx="3037840" cy="464820"/>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81F52B-E6F8-E042-8CDF-7487D4221E1E}" type="slidenum">
              <a:rPr kumimoji="0" lang="en-US" sz="1200" b="0" i="0" u="none" strike="noStrike" kern="1200" cap="none" spc="0" normalizeH="0" baseline="0" noProof="0" smtClean="0">
                <a:ln>
                  <a:noFill/>
                </a:ln>
                <a:solidFill>
                  <a:srgbClr val="5D504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5D5040"/>
              </a:solidFill>
              <a:effectLst/>
              <a:uLnTx/>
              <a:uFillTx/>
              <a:latin typeface="Arial"/>
              <a:ea typeface="+mn-ea"/>
              <a:cs typeface="+mn-cs"/>
            </a:endParaRPr>
          </a:p>
        </p:txBody>
      </p:sp>
    </p:spTree>
    <p:extLst>
      <p:ext uri="{BB962C8B-B14F-4D97-AF65-F5344CB8AC3E}">
        <p14:creationId xmlns:p14="http://schemas.microsoft.com/office/powerpoint/2010/main" val="1117574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C8902-11BC-4AB0-B4DF-0EC2B3732B75}" type="slidenum">
              <a:rPr lang="en-US" smtClean="0"/>
              <a:pPr/>
              <a:t>43</a:t>
            </a:fld>
            <a:endParaRPr lang="en-US" dirty="0"/>
          </a:p>
        </p:txBody>
      </p:sp>
    </p:spTree>
    <p:extLst>
      <p:ext uri="{BB962C8B-B14F-4D97-AF65-F5344CB8AC3E}">
        <p14:creationId xmlns:p14="http://schemas.microsoft.com/office/powerpoint/2010/main" val="161609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a:xfrm>
            <a:off x="3970938" y="8829967"/>
            <a:ext cx="3037840" cy="464820"/>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81F52B-E6F8-E042-8CDF-7487D4221E1E}" type="slidenum">
              <a:rPr kumimoji="0" lang="en-US" sz="1200" b="0" i="0" u="none" strike="noStrike" kern="1200" cap="none" spc="0" normalizeH="0" baseline="0" noProof="0" smtClean="0">
                <a:ln>
                  <a:noFill/>
                </a:ln>
                <a:solidFill>
                  <a:srgbClr val="5D504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5D5040"/>
              </a:solidFill>
              <a:effectLst/>
              <a:uLnTx/>
              <a:uFillTx/>
              <a:latin typeface="Arial"/>
              <a:ea typeface="+mn-ea"/>
              <a:cs typeface="+mn-cs"/>
            </a:endParaRPr>
          </a:p>
        </p:txBody>
      </p:sp>
    </p:spTree>
    <p:extLst>
      <p:ext uri="{BB962C8B-B14F-4D97-AF65-F5344CB8AC3E}">
        <p14:creationId xmlns:p14="http://schemas.microsoft.com/office/powerpoint/2010/main" val="159867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5" name="Slide Number Placeholder 4"/>
          <p:cNvSpPr>
            <a:spLocks noGrp="1"/>
          </p:cNvSpPr>
          <p:nvPr>
            <p:ph type="sldNum" sz="quarter" idx="11"/>
          </p:nvPr>
        </p:nvSpPr>
        <p:spPr>
          <a:xfrm>
            <a:off x="3970938" y="8829967"/>
            <a:ext cx="3037840" cy="464820"/>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81F52B-E6F8-E042-8CDF-7487D4221E1E}" type="slidenum">
              <a:rPr kumimoji="0" lang="en-US" sz="1200" b="0" i="0" u="none" strike="noStrike" kern="1200" cap="none" spc="0" normalizeH="0" baseline="0" noProof="0" smtClean="0">
                <a:ln>
                  <a:noFill/>
                </a:ln>
                <a:solidFill>
                  <a:srgbClr val="5D504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5D5040"/>
              </a:solidFill>
              <a:effectLst/>
              <a:uLnTx/>
              <a:uFillTx/>
              <a:latin typeface="Arial"/>
              <a:ea typeface="+mn-ea"/>
              <a:cs typeface="+mn-cs"/>
            </a:endParaRPr>
          </a:p>
        </p:txBody>
      </p:sp>
    </p:spTree>
    <p:extLst>
      <p:ext uri="{BB962C8B-B14F-4D97-AF65-F5344CB8AC3E}">
        <p14:creationId xmlns:p14="http://schemas.microsoft.com/office/powerpoint/2010/main" val="540602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3CC8902-11BC-4AB0-B4DF-0EC2B3732B7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90890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3CC8902-11BC-4AB0-B4DF-0EC2B3732B7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722999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5D5040"/>
              </a:solidFill>
              <a:effectLst/>
              <a:uLnTx/>
              <a:uFillTx/>
              <a:latin typeface="Arial"/>
              <a:ea typeface="+mn-ea"/>
              <a:cs typeface="+mn-cs"/>
            </a:endParaRPr>
          </a:p>
        </p:txBody>
      </p:sp>
      <p:sp>
        <p:nvSpPr>
          <p:cNvPr id="5" name="Slide Number Placeholder 4"/>
          <p:cNvSpPr>
            <a:spLocks noGrp="1"/>
          </p:cNvSpPr>
          <p:nvPr>
            <p:ph type="sldNum" sz="quarter" idx="11"/>
          </p:nvPr>
        </p:nvSpPr>
        <p:spPr>
          <a:xfrm>
            <a:off x="3970938" y="8829967"/>
            <a:ext cx="3037840" cy="464820"/>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81F52B-E6F8-E042-8CDF-7487D4221E1E}" type="slidenum">
              <a:rPr kumimoji="0" lang="en-US" sz="1200" b="0" i="0" u="none" strike="noStrike" kern="1200" cap="none" spc="0" normalizeH="0" baseline="0" noProof="0" smtClean="0">
                <a:ln>
                  <a:noFill/>
                </a:ln>
                <a:solidFill>
                  <a:srgbClr val="5D504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5D5040"/>
              </a:solidFill>
              <a:effectLst/>
              <a:uLnTx/>
              <a:uFillTx/>
              <a:latin typeface="Arial"/>
              <a:ea typeface="+mn-ea"/>
              <a:cs typeface="+mn-cs"/>
            </a:endParaRPr>
          </a:p>
        </p:txBody>
      </p:sp>
    </p:spTree>
    <p:extLst>
      <p:ext uri="{BB962C8B-B14F-4D97-AF65-F5344CB8AC3E}">
        <p14:creationId xmlns:p14="http://schemas.microsoft.com/office/powerpoint/2010/main" val="649604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3CC8902-11BC-4AB0-B4DF-0EC2B3732B7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30427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a:xfrm>
            <a:off x="3970938" y="8829967"/>
            <a:ext cx="3037840" cy="464820"/>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81F52B-E6F8-E042-8CDF-7487D4221E1E}" type="slidenum">
              <a:rPr kumimoji="0" lang="en-US" sz="1200" b="0" i="0" u="none" strike="noStrike" kern="1200" cap="none" spc="0" normalizeH="0" baseline="0" noProof="0" smtClean="0">
                <a:ln>
                  <a:noFill/>
                </a:ln>
                <a:solidFill>
                  <a:srgbClr val="5D504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5D5040"/>
              </a:solidFill>
              <a:effectLst/>
              <a:uLnTx/>
              <a:uFillTx/>
              <a:latin typeface="Arial"/>
              <a:ea typeface="+mn-ea"/>
              <a:cs typeface="+mn-cs"/>
            </a:endParaRPr>
          </a:p>
        </p:txBody>
      </p:sp>
    </p:spTree>
    <p:extLst>
      <p:ext uri="{BB962C8B-B14F-4D97-AF65-F5344CB8AC3E}">
        <p14:creationId xmlns:p14="http://schemas.microsoft.com/office/powerpoint/2010/main" val="1075453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lvl="1">
              <a:spcBef>
                <a:spcPts val="600"/>
              </a:spcBef>
              <a:buFont typeface="Wingdings" pitchFamily="2" charset="2"/>
              <a:buChar char="§"/>
            </a:pPr>
            <a:endParaRPr lang="en-US" b="1" kern="9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3CC8902-11BC-4AB0-B4DF-0EC2B3732B7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42441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F34BEE9-C133-46E4-8F9D-1F6C126C1E2D}" type="datetime1">
              <a:rPr lang="en-US" smtClean="0"/>
              <a:pPr/>
              <a:t>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0A9541-00D0-4AA5-869E-CA4B13E6AFF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83980-8E98-45C0-B701-A0E5A8713144}" type="datetime1">
              <a:rPr lang="en-US" smtClean="0"/>
              <a:pPr/>
              <a:t>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0A9541-00D0-4AA5-869E-CA4B13E6AFF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D4E2DC-FEC0-4665-9C57-FE66852F7874}" type="datetime1">
              <a:rPr lang="en-US" smtClean="0"/>
              <a:pPr/>
              <a:t>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0A9541-00D0-4AA5-869E-CA4B13E6AFF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FC19DE-613F-4374-8364-B46D9C9881E4}" type="datetime1">
              <a:rPr lang="en-US" smtClean="0">
                <a:solidFill>
                  <a:prstClr val="black">
                    <a:tint val="75000"/>
                  </a:prstClr>
                </a:solidFill>
              </a:rPr>
              <a:pPr/>
              <a:t>12/9/2016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20A9541-00D0-4AA5-869E-CA4B13E6AFF2}"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FC19DE-613F-4374-8364-B46D9C9881E4}" type="datetime1">
              <a:rPr lang="en-US" smtClean="0">
                <a:solidFill>
                  <a:prstClr val="black">
                    <a:tint val="75000"/>
                  </a:prstClr>
                </a:solidFill>
              </a:rPr>
              <a:pPr/>
              <a:t>12/9/2016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20A9541-00D0-4AA5-869E-CA4B13E6AFF2}"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FC19DE-613F-4374-8364-B46D9C9881E4}" type="datetime1">
              <a:rPr lang="en-US" smtClean="0">
                <a:solidFill>
                  <a:prstClr val="black">
                    <a:tint val="75000"/>
                  </a:prstClr>
                </a:solidFill>
              </a:rPr>
              <a:pPr/>
              <a:t>12/9/2016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20A9541-00D0-4AA5-869E-CA4B13E6AFF2}"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FC19DE-613F-4374-8364-B46D9C9881E4}" type="datetime1">
              <a:rPr lang="en-US" smtClean="0">
                <a:solidFill>
                  <a:prstClr val="black">
                    <a:tint val="75000"/>
                  </a:prstClr>
                </a:solidFill>
              </a:rPr>
              <a:pPr/>
              <a:t>12/9/2016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20A9541-00D0-4AA5-869E-CA4B13E6AFF2}"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FC19DE-613F-4374-8364-B46D9C9881E4}" type="datetime1">
              <a:rPr lang="en-US" smtClean="0">
                <a:solidFill>
                  <a:prstClr val="black">
                    <a:tint val="75000"/>
                  </a:prstClr>
                </a:solidFill>
              </a:rPr>
              <a:pPr/>
              <a:t>12/9/2016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20A9541-00D0-4AA5-869E-CA4B13E6AFF2}"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FC19DE-613F-4374-8364-B46D9C9881E4}" type="datetime1">
              <a:rPr lang="en-US" smtClean="0">
                <a:solidFill>
                  <a:prstClr val="black">
                    <a:tint val="75000"/>
                  </a:prstClr>
                </a:solidFill>
              </a:rPr>
              <a:pPr/>
              <a:t>12/9/2016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20A9541-00D0-4AA5-869E-CA4B13E6AFF2}"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FC19DE-613F-4374-8364-B46D9C9881E4}" type="datetime1">
              <a:rPr lang="en-US" smtClean="0">
                <a:solidFill>
                  <a:prstClr val="black">
                    <a:tint val="75000"/>
                  </a:prstClr>
                </a:solidFill>
              </a:rPr>
              <a:pPr/>
              <a:t>12/9/2016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20A9541-00D0-4AA5-869E-CA4B13E6AFF2}"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FC19DE-613F-4374-8364-B46D9C9881E4}" type="datetime1">
              <a:rPr lang="en-US" smtClean="0">
                <a:solidFill>
                  <a:prstClr val="black">
                    <a:tint val="75000"/>
                  </a:prstClr>
                </a:solidFill>
              </a:rPr>
              <a:pPr/>
              <a:t>12/9/2016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20A9541-00D0-4AA5-869E-CA4B13E6AFF2}"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D038C5-637B-428D-A7B1-A1A3CA580117}" type="datetime1">
              <a:rPr lang="en-US" smtClean="0"/>
              <a:pPr/>
              <a:t>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0A9541-00D0-4AA5-869E-CA4B13E6AFF2}"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FC19DE-613F-4374-8364-B46D9C9881E4}" type="datetime1">
              <a:rPr lang="en-US" smtClean="0">
                <a:solidFill>
                  <a:prstClr val="black">
                    <a:tint val="75000"/>
                  </a:prstClr>
                </a:solidFill>
              </a:rPr>
              <a:pPr/>
              <a:t>12/9/2016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20A9541-00D0-4AA5-869E-CA4B13E6AFF2}"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FC19DE-613F-4374-8364-B46D9C9881E4}" type="datetime1">
              <a:rPr lang="en-US" smtClean="0">
                <a:solidFill>
                  <a:prstClr val="black">
                    <a:tint val="75000"/>
                  </a:prstClr>
                </a:solidFill>
              </a:rPr>
              <a:pPr/>
              <a:t>12/9/2016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20A9541-00D0-4AA5-869E-CA4B13E6AFF2}"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FC19DE-613F-4374-8364-B46D9C9881E4}" type="datetime1">
              <a:rPr lang="en-US" smtClean="0">
                <a:solidFill>
                  <a:prstClr val="black">
                    <a:tint val="75000"/>
                  </a:prstClr>
                </a:solidFill>
              </a:rPr>
              <a:pPr/>
              <a:t>12/9/2016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20A9541-00D0-4AA5-869E-CA4B13E6AFF2}"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FC19DE-613F-4374-8364-B46D9C9881E4}" type="datetime1">
              <a:rPr lang="en-US" smtClean="0">
                <a:solidFill>
                  <a:prstClr val="black">
                    <a:tint val="75000"/>
                  </a:prstClr>
                </a:solidFill>
              </a:rPr>
              <a:pPr/>
              <a:t>12/9/2016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20A9541-00D0-4AA5-869E-CA4B13E6AFF2}"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FC19DE-613F-4374-8364-B46D9C9881E4}" type="datetime1">
              <a:rPr lang="en-US" smtClean="0">
                <a:solidFill>
                  <a:prstClr val="black">
                    <a:tint val="75000"/>
                  </a:prstClr>
                </a:solidFill>
              </a:rPr>
              <a:pPr/>
              <a:t>12/9/2016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20A9541-00D0-4AA5-869E-CA4B13E6AFF2}"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FC19DE-613F-4374-8364-B46D9C9881E4}" type="datetime1">
              <a:rPr lang="en-US" smtClean="0">
                <a:solidFill>
                  <a:prstClr val="black">
                    <a:tint val="75000"/>
                  </a:prstClr>
                </a:solidFill>
              </a:rPr>
              <a:pPr/>
              <a:t>12/9/2016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20A9541-00D0-4AA5-869E-CA4B13E6AFF2}"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FC19DE-613F-4374-8364-B46D9C9881E4}" type="datetime1">
              <a:rPr lang="en-US" smtClean="0">
                <a:solidFill>
                  <a:prstClr val="black">
                    <a:tint val="75000"/>
                  </a:prstClr>
                </a:solidFill>
              </a:rPr>
              <a:pPr/>
              <a:t>12/9/2016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20A9541-00D0-4AA5-869E-CA4B13E6AFF2}"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0FC19DE-613F-4374-8364-B46D9C9881E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12/9/2016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0A9541-00D0-4AA5-869E-CA4B13E6AF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71135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3A1A3D-0FBC-41F6-9575-CD636877DD07}" type="datetime1">
              <a:rPr lang="en-US" smtClean="0"/>
              <a:pPr/>
              <a:t>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0A9541-00D0-4AA5-869E-CA4B13E6AFF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FC19DE-613F-4374-8364-B46D9C9881E4}" type="datetime1">
              <a:rPr lang="en-US" smtClean="0"/>
              <a:pPr/>
              <a:t>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0A9541-00D0-4AA5-869E-CA4B13E6AFF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3BF676-5B2D-447B-83A1-BA31292337C3}" type="datetime1">
              <a:rPr lang="en-US" smtClean="0"/>
              <a:pPr/>
              <a:t>12/9/2016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20A9541-00D0-4AA5-869E-CA4B13E6AFF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4BDC80-9A12-4360-BF88-744CF34B9966}" type="datetime1">
              <a:rPr lang="en-US" smtClean="0"/>
              <a:pPr/>
              <a:t>12/9/2016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20A9541-00D0-4AA5-869E-CA4B13E6AFF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ED83C3-DE95-4C39-9165-8A3D7DD40E49}" type="datetime1">
              <a:rPr lang="en-US" smtClean="0"/>
              <a:pPr/>
              <a:t>12/9/2016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20A9541-00D0-4AA5-869E-CA4B13E6AFF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1499F2-0EF7-463B-AFEC-C84C1BCF5549}" type="datetime1">
              <a:rPr lang="en-US" smtClean="0"/>
              <a:pPr/>
              <a:t>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0A9541-00D0-4AA5-869E-CA4B13E6AFF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EB2F0C-12E7-40A6-BA10-AB874469084A}" type="datetime1">
              <a:rPr lang="en-US" smtClean="0"/>
              <a:pPr/>
              <a:t>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0A9541-00D0-4AA5-869E-CA4B13E6AFF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91ACC4-2E7A-4437-92A8-87B8C1C94B0B}" type="datetime1">
              <a:rPr lang="en-US" smtClean="0"/>
              <a:pPr/>
              <a:t>12/9/2016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0A9541-00D0-4AA5-869E-CA4B13E6AFF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91ACC4-2E7A-4437-92A8-87B8C1C94B0B}" type="datetime1">
              <a:rPr lang="en-US" smtClean="0">
                <a:solidFill>
                  <a:prstClr val="black">
                    <a:tint val="75000"/>
                  </a:prstClr>
                </a:solidFill>
              </a:rPr>
              <a:pPr/>
              <a:t>12/9/2016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0A9541-00D0-4AA5-869E-CA4B13E6AFF2}"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171"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91ACC4-2E7A-4437-92A8-87B8C1C94B0B}" type="datetime1">
              <a:rPr lang="en-US" smtClean="0">
                <a:solidFill>
                  <a:prstClr val="black">
                    <a:tint val="75000"/>
                  </a:prstClr>
                </a:solidFill>
              </a:rPr>
              <a:pPr/>
              <a:t>12/9/2016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0A9541-00D0-4AA5-869E-CA4B13E6AFF2}"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17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91ACC4-2E7A-4437-92A8-87B8C1C94B0B}" type="datetime1">
              <a:rPr lang="en-US" smtClean="0">
                <a:solidFill>
                  <a:prstClr val="black">
                    <a:tint val="75000"/>
                  </a:prstClr>
                </a:solidFill>
              </a:rPr>
              <a:pPr/>
              <a:t>12/9/2016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0A9541-00D0-4AA5-869E-CA4B13E6AFF2}"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175"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91ACC4-2E7A-4437-92A8-87B8C1C94B0B}" type="datetime1">
              <a:rPr lang="en-US" smtClean="0">
                <a:solidFill>
                  <a:prstClr val="black">
                    <a:tint val="75000"/>
                  </a:prstClr>
                </a:solidFill>
              </a:rPr>
              <a:pPr/>
              <a:t>12/9/2016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0A9541-00D0-4AA5-869E-CA4B13E6AFF2}"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177"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91ACC4-2E7A-4437-92A8-87B8C1C94B0B}" type="datetime1">
              <a:rPr lang="en-US" smtClean="0">
                <a:solidFill>
                  <a:prstClr val="black">
                    <a:tint val="75000"/>
                  </a:prstClr>
                </a:solidFill>
              </a:rPr>
              <a:pPr/>
              <a:t>12/9/2016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0A9541-00D0-4AA5-869E-CA4B13E6AFF2}"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181"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91ACC4-2E7A-4437-92A8-87B8C1C94B0B}" type="datetime1">
              <a:rPr lang="en-US" smtClean="0">
                <a:solidFill>
                  <a:prstClr val="black">
                    <a:tint val="75000"/>
                  </a:prstClr>
                </a:solidFill>
              </a:rPr>
              <a:pPr/>
              <a:t>12/9/2016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0A9541-00D0-4AA5-869E-CA4B13E6AFF2}"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18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91ACC4-2E7A-4437-92A8-87B8C1C94B0B}" type="datetime1">
              <a:rPr lang="en-US" smtClean="0">
                <a:solidFill>
                  <a:prstClr val="black">
                    <a:tint val="75000"/>
                  </a:prstClr>
                </a:solidFill>
              </a:rPr>
              <a:pPr/>
              <a:t>12/9/2016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0A9541-00D0-4AA5-869E-CA4B13E6AFF2}"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185"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B91ACC4-2E7A-4437-92A8-87B8C1C94B0B}"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20A9541-00D0-4AA5-869E-CA4B13E6AF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85170484"/>
      </p:ext>
    </p:extLst>
  </p:cSld>
  <p:clrMap bg1="lt1" tx1="dk1" bg2="lt2" tx2="dk2" accent1="accent1" accent2="accent2" accent3="accent3" accent4="accent4" accent5="accent5" accent6="accent6" hlink="hlink" folHlink="folHlink"/>
  <p:sldLayoutIdLst>
    <p:sldLayoutId id="2147484187"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91ACC4-2E7A-4437-92A8-87B8C1C94B0B}" type="datetime1">
              <a:rPr lang="en-US" smtClean="0">
                <a:solidFill>
                  <a:prstClr val="black">
                    <a:tint val="75000"/>
                  </a:prstClr>
                </a:solidFill>
              </a:rPr>
              <a:pPr/>
              <a:t>12/9/2016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0A9541-00D0-4AA5-869E-CA4B13E6AFF2}"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15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91ACC4-2E7A-4437-92A8-87B8C1C94B0B}" type="datetime1">
              <a:rPr lang="en-US" smtClean="0">
                <a:solidFill>
                  <a:prstClr val="black">
                    <a:tint val="75000"/>
                  </a:prstClr>
                </a:solidFill>
              </a:rPr>
              <a:pPr/>
              <a:t>12/9/2016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0A9541-00D0-4AA5-869E-CA4B13E6AFF2}"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155"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91ACC4-2E7A-4437-92A8-87B8C1C94B0B}" type="datetime1">
              <a:rPr lang="en-US" smtClean="0">
                <a:solidFill>
                  <a:prstClr val="black">
                    <a:tint val="75000"/>
                  </a:prstClr>
                </a:solidFill>
              </a:rPr>
              <a:pPr/>
              <a:t>12/9/2016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0A9541-00D0-4AA5-869E-CA4B13E6AFF2}"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157"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91ACC4-2E7A-4437-92A8-87B8C1C94B0B}" type="datetime1">
              <a:rPr lang="en-US" smtClean="0">
                <a:solidFill>
                  <a:prstClr val="black">
                    <a:tint val="75000"/>
                  </a:prstClr>
                </a:solidFill>
              </a:rPr>
              <a:pPr/>
              <a:t>12/9/2016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0A9541-00D0-4AA5-869E-CA4B13E6AFF2}"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15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91ACC4-2E7A-4437-92A8-87B8C1C94B0B}" type="datetime1">
              <a:rPr lang="en-US" smtClean="0">
                <a:solidFill>
                  <a:prstClr val="black">
                    <a:tint val="75000"/>
                  </a:prstClr>
                </a:solidFill>
              </a:rPr>
              <a:pPr/>
              <a:t>12/9/2016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0A9541-00D0-4AA5-869E-CA4B13E6AFF2}"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161"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91ACC4-2E7A-4437-92A8-87B8C1C94B0B}" type="datetime1">
              <a:rPr lang="en-US" smtClean="0">
                <a:solidFill>
                  <a:prstClr val="black">
                    <a:tint val="75000"/>
                  </a:prstClr>
                </a:solidFill>
              </a:rPr>
              <a:pPr/>
              <a:t>12/9/2016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0A9541-00D0-4AA5-869E-CA4B13E6AFF2}"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16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91ACC4-2E7A-4437-92A8-87B8C1C94B0B}" type="datetime1">
              <a:rPr lang="en-US" smtClean="0">
                <a:solidFill>
                  <a:prstClr val="black">
                    <a:tint val="75000"/>
                  </a:prstClr>
                </a:solidFill>
              </a:rPr>
              <a:pPr/>
              <a:t>12/9/2016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0A9541-00D0-4AA5-869E-CA4B13E6AFF2}"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165"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91ACC4-2E7A-4437-92A8-87B8C1C94B0B}" type="datetime1">
              <a:rPr lang="en-US" smtClean="0">
                <a:solidFill>
                  <a:prstClr val="black">
                    <a:tint val="75000"/>
                  </a:prstClr>
                </a:solidFill>
              </a:rPr>
              <a:pPr/>
              <a:t>12/9/2016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0A9541-00D0-4AA5-869E-CA4B13E6AFF2}"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16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7.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7.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7.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7.xml"/><Relationship Id="rId5" Type="http://schemas.openxmlformats.org/officeDocument/2006/relationships/hyperlink" Target="mailto:information@nc-sara.org" TargetMode="Externa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7.xml"/><Relationship Id="rId5" Type="http://schemas.openxmlformats.org/officeDocument/2006/relationships/image" Target="../media/image4.gif"/><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sheeo.org/projects/state-authorization-postsecondary-education" TargetMode="External"/><Relationship Id="rId5" Type="http://schemas.openxmlformats.org/officeDocument/2006/relationships/hyperlink" Target="http://wcet.wiche.edu/initiatives/state-authorization-network" TargetMode="External"/><Relationship Id="rId4" Type="http://schemas.openxmlformats.org/officeDocument/2006/relationships/hyperlink" Target="http://www.nc-sara.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7.xml"/><Relationship Id="rId5" Type="http://schemas.openxmlformats.org/officeDocument/2006/relationships/image" Target="../media/image8.pn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2" name="TextBox 1"/>
          <p:cNvSpPr txBox="1"/>
          <p:nvPr/>
        </p:nvSpPr>
        <p:spPr>
          <a:xfrm>
            <a:off x="3352800" y="4797385"/>
            <a:ext cx="4114800"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1D58"/>
                </a:solidFill>
                <a:effectLst/>
                <a:uLnTx/>
                <a:uFillTx/>
                <a:latin typeface="Arial" pitchFamily="34" charset="0"/>
                <a:cs typeface="Arial" pitchFamily="34" charset="0"/>
              </a:rPr>
              <a:t>Pennsylvania SARA Meeting</a:t>
            </a:r>
          </a:p>
          <a:p>
            <a:pPr marL="0" marR="0" lvl="0" indent="0" defTabSz="914400" eaLnBrk="1" fontAlgn="auto" latinLnBrk="0" hangingPunct="1">
              <a:lnSpc>
                <a:spcPct val="100000"/>
              </a:lnSpc>
              <a:spcBef>
                <a:spcPts val="0"/>
              </a:spcBef>
              <a:spcAft>
                <a:spcPts val="0"/>
              </a:spcAft>
              <a:buClrTx/>
              <a:buSzTx/>
              <a:buFontTx/>
              <a:buNone/>
              <a:tabLst/>
              <a:defRPr/>
            </a:pPr>
            <a:r>
              <a:rPr lang="en-US" b="1" kern="0" noProof="0">
                <a:solidFill>
                  <a:srgbClr val="001D58"/>
                </a:solidFill>
                <a:latin typeface="Arial" pitchFamily="34" charset="0"/>
                <a:cs typeface="Arial" pitchFamily="34" charset="0"/>
              </a:rPr>
              <a:t>Four Regional </a:t>
            </a:r>
            <a:r>
              <a:rPr lang="en-US" b="1" kern="0" noProof="0" dirty="0">
                <a:solidFill>
                  <a:srgbClr val="001D58"/>
                </a:solidFill>
                <a:latin typeface="Arial" pitchFamily="34" charset="0"/>
                <a:cs typeface="Arial" pitchFamily="34" charset="0"/>
              </a:rPr>
              <a:t>Educational </a:t>
            </a:r>
            <a:r>
              <a:rPr lang="en-US" b="1" kern="0" noProof="0">
                <a:solidFill>
                  <a:srgbClr val="001D58"/>
                </a:solidFill>
                <a:latin typeface="Arial" pitchFamily="34" charset="0"/>
                <a:cs typeface="Arial" pitchFamily="34" charset="0"/>
              </a:rPr>
              <a:t>Compacts and </a:t>
            </a:r>
            <a:r>
              <a:rPr lang="en-US" b="1" kern="0" noProof="0" dirty="0">
                <a:solidFill>
                  <a:srgbClr val="001D58"/>
                </a:solidFill>
                <a:latin typeface="Arial" pitchFamily="34" charset="0"/>
                <a:cs typeface="Arial" pitchFamily="34" charset="0"/>
              </a:rPr>
              <a:t>SARA</a:t>
            </a:r>
            <a:endParaRPr kumimoji="0" lang="en-US" sz="1800" b="1" i="0" u="none" strike="noStrike" kern="0" cap="none" spc="0" normalizeH="0" baseline="0" noProof="0" dirty="0">
              <a:ln>
                <a:noFill/>
              </a:ln>
              <a:solidFill>
                <a:srgbClr val="001D58"/>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134804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pic>
        <p:nvPicPr>
          <p:cNvPr id="5" name="Picture 4" descr="https://www.acheckglobal.com/media/1485/VERIFICATIO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073365"/>
            <a:ext cx="6248400" cy="341414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2209800" y="381000"/>
            <a:ext cx="5617029" cy="1143000"/>
          </a:xfrm>
        </p:spPr>
        <p:txBody>
          <a:bodyPr>
            <a:noAutofit/>
          </a:bodyPr>
          <a:lstStyle/>
          <a:p>
            <a:r>
              <a:rPr lang="en-US" sz="4000" b="1" dirty="0">
                <a:latin typeface="Arial" pitchFamily="34" charset="0"/>
                <a:cs typeface="Arial" pitchFamily="34" charset="0"/>
              </a:rPr>
              <a:t>A regional education compact is not…..</a:t>
            </a:r>
          </a:p>
        </p:txBody>
      </p:sp>
      <p:sp>
        <p:nvSpPr>
          <p:cNvPr id="9" name="Content Placeholder 3"/>
          <p:cNvSpPr>
            <a:spLocks noGrp="1"/>
          </p:cNvSpPr>
          <p:nvPr>
            <p:ph sz="half" idx="2"/>
          </p:nvPr>
        </p:nvSpPr>
        <p:spPr>
          <a:xfrm>
            <a:off x="2286000" y="2089407"/>
            <a:ext cx="6781800" cy="4632068"/>
          </a:xfrm>
        </p:spPr>
        <p:txBody>
          <a:bodyPr>
            <a:normAutofit fontScale="92500" lnSpcReduction="10000"/>
          </a:bodyPr>
          <a:lstStyle/>
          <a:p>
            <a:pPr>
              <a:buNone/>
            </a:pPr>
            <a:endParaRPr lang="en-US" sz="3600" b="1" dirty="0">
              <a:latin typeface="Arial" pitchFamily="34" charset="0"/>
              <a:cs typeface="Arial" pitchFamily="34" charset="0"/>
            </a:endParaRPr>
          </a:p>
          <a:p>
            <a:pPr>
              <a:buNone/>
            </a:pPr>
            <a:endParaRPr lang="en-US" sz="3600" b="1" dirty="0">
              <a:latin typeface="Arial" pitchFamily="34" charset="0"/>
              <a:cs typeface="Arial" pitchFamily="34" charset="0"/>
            </a:endParaRPr>
          </a:p>
          <a:p>
            <a:pPr>
              <a:buNone/>
            </a:pPr>
            <a:endParaRPr lang="en-US" sz="3600" b="1" dirty="0">
              <a:latin typeface="Arial" pitchFamily="34" charset="0"/>
              <a:cs typeface="Arial" pitchFamily="34" charset="0"/>
            </a:endParaRPr>
          </a:p>
          <a:p>
            <a:pPr>
              <a:buNone/>
            </a:pPr>
            <a:endParaRPr lang="en-US" sz="3600" b="1" dirty="0">
              <a:latin typeface="Arial" pitchFamily="34" charset="0"/>
              <a:cs typeface="Arial" pitchFamily="34" charset="0"/>
            </a:endParaRPr>
          </a:p>
          <a:p>
            <a:pPr>
              <a:buNone/>
            </a:pPr>
            <a:endParaRPr lang="en-US" sz="3600" b="1" dirty="0">
              <a:latin typeface="Arial" pitchFamily="34" charset="0"/>
              <a:cs typeface="Arial" pitchFamily="34" charset="0"/>
            </a:endParaRPr>
          </a:p>
          <a:p>
            <a:pPr>
              <a:buNone/>
            </a:pPr>
            <a:endParaRPr lang="en-US" b="1" spc="-150" dirty="0">
              <a:latin typeface="Arial" pitchFamily="34" charset="0"/>
              <a:cs typeface="Arial" pitchFamily="34" charset="0"/>
            </a:endParaRPr>
          </a:p>
          <a:p>
            <a:pPr>
              <a:buNone/>
            </a:pPr>
            <a:endParaRPr lang="en-US" b="1" spc="-150" dirty="0">
              <a:latin typeface="Arial" pitchFamily="34" charset="0"/>
              <a:cs typeface="Arial" pitchFamily="34" charset="0"/>
            </a:endParaRPr>
          </a:p>
          <a:p>
            <a:pPr>
              <a:buNone/>
            </a:pPr>
            <a:r>
              <a:rPr lang="en-US" b="1" spc="-150" dirty="0">
                <a:latin typeface="Arial" pitchFamily="34" charset="0"/>
                <a:cs typeface="Arial" pitchFamily="34" charset="0"/>
              </a:rPr>
              <a:t>Professional Licensure Requirements</a:t>
            </a:r>
          </a:p>
          <a:p>
            <a:pPr>
              <a:buNone/>
            </a:pPr>
            <a:r>
              <a:rPr lang="en-US" b="1" spc="-150" dirty="0">
                <a:latin typeface="Arial" pitchFamily="34" charset="0"/>
                <a:cs typeface="Arial" pitchFamily="34" charset="0"/>
              </a:rPr>
              <a:t>(SARA increase focus on student notification)</a:t>
            </a:r>
          </a:p>
          <a:p>
            <a:pPr>
              <a:buNone/>
            </a:pPr>
            <a:endParaRPr lang="en-US" sz="3600" b="1"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0A9541-00D0-4AA5-869E-CA4B13E6AF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85387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p:nvPr/>
        </p:nvSpPr>
        <p:spPr>
          <a:xfrm>
            <a:off x="2209800" y="2057400"/>
            <a:ext cx="6652523" cy="411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0" cap="none" spc="0" normalizeH="0" baseline="0" noProof="0" dirty="0">
                <a:ln>
                  <a:noFill/>
                </a:ln>
                <a:solidFill>
                  <a:schemeClr val="tx1"/>
                </a:solidFill>
                <a:effectLst/>
                <a:uLnTx/>
                <a:uFillTx/>
              </a:rPr>
              <a:t> </a:t>
            </a:r>
            <a:r>
              <a:rPr kumimoji="0" lang="en-US" sz="3200" b="1" i="0" u="none" strike="noStrike" kern="0" cap="none" spc="0" normalizeH="0" baseline="0" noProof="0" dirty="0">
                <a:ln>
                  <a:noFill/>
                </a:ln>
                <a:solidFill>
                  <a:schemeClr val="tx1"/>
                </a:solidFill>
                <a:effectLst/>
                <a:uLnTx/>
                <a:uFillTx/>
              </a:rPr>
              <a:t>Connecticut, Maine, Massachusetts, New Hampshire, Rhode Island or Vermont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0" cap="none" spc="0" normalizeH="0" baseline="0" noProof="0" dirty="0" err="1">
                <a:ln>
                  <a:noFill/>
                </a:ln>
                <a:solidFill>
                  <a:schemeClr val="tx1"/>
                </a:solidFill>
                <a:effectLst/>
                <a:uLnTx/>
                <a:uFillTx/>
              </a:rPr>
              <a:t>NEBHE</a:t>
            </a:r>
            <a:r>
              <a:rPr kumimoji="0" lang="en-US" sz="3200" b="1" i="0" u="none" strike="noStrike" kern="0" cap="none" spc="0" normalizeH="0" baseline="0" noProof="0" dirty="0">
                <a:ln>
                  <a:noFill/>
                </a:ln>
                <a:solidFill>
                  <a:schemeClr val="tx1"/>
                </a:solidFill>
                <a:effectLst/>
                <a:uLnTx/>
                <a:uFillTx/>
              </a:rPr>
              <a:t> was founded in 1955,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0" cap="none" spc="0" normalizeH="0" baseline="0" noProof="0" dirty="0">
                <a:ln>
                  <a:noFill/>
                </a:ln>
                <a:solidFill>
                  <a:schemeClr val="tx1"/>
                </a:solidFill>
                <a:effectLst/>
                <a:uLnTx/>
                <a:uFillTx/>
              </a:rPr>
              <a:t>…the future prosperity of New England rested on higher education</a:t>
            </a:r>
          </a:p>
          <a:p>
            <a:pPr marL="396875"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tx1"/>
                </a:solidFill>
                <a:effectLst/>
                <a:uLnTx/>
                <a:uFillTx/>
              </a:rPr>
              <a:t>states to the shared pursuit of academic excellence. </a:t>
            </a:r>
          </a:p>
        </p:txBody>
      </p:sp>
      <p:sp>
        <p:nvSpPr>
          <p:cNvPr id="7" name="Title 1"/>
          <p:cNvSpPr>
            <a:spLocks noGrp="1"/>
          </p:cNvSpPr>
          <p:nvPr>
            <p:ph type="title"/>
          </p:nvPr>
        </p:nvSpPr>
        <p:spPr>
          <a:xfrm>
            <a:off x="2110477" y="8021"/>
            <a:ext cx="6248400" cy="1752600"/>
          </a:xfrm>
        </p:spPr>
        <p:txBody>
          <a:bodyPr>
            <a:normAutofit/>
          </a:bodyPr>
          <a:lstStyle/>
          <a:p>
            <a:pPr algn="l"/>
            <a:r>
              <a:rPr lang="en-US" sz="4000" b="1" dirty="0">
                <a:latin typeface="Arial" pitchFamily="34" charset="0"/>
                <a:cs typeface="Arial" pitchFamily="34" charset="0"/>
              </a:rPr>
              <a:t>A Closer Look: NEBHE</a:t>
            </a:r>
            <a:endParaRPr lang="en-US" sz="2800" b="1" dirty="0">
              <a:latin typeface="Arial" pitchFamily="34" charset="0"/>
              <a:cs typeface="Arial" pitchFamily="34" charset="0"/>
            </a:endParaRPr>
          </a:p>
        </p:txBody>
      </p:sp>
    </p:spTree>
    <p:extLst>
      <p:ext uri="{BB962C8B-B14F-4D97-AF65-F5344CB8AC3E}">
        <p14:creationId xmlns:p14="http://schemas.microsoft.com/office/powerpoint/2010/main" val="3582823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11" name="Rectangle 10"/>
          <p:cNvSpPr/>
          <p:nvPr/>
        </p:nvSpPr>
        <p:spPr>
          <a:xfrm>
            <a:off x="2133600" y="1620253"/>
            <a:ext cx="7010400" cy="48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0" cap="none" spc="0" normalizeH="0" baseline="0" noProof="0" dirty="0">
                <a:ln>
                  <a:noFill/>
                </a:ln>
                <a:solidFill>
                  <a:schemeClr val="tx1"/>
                </a:solidFill>
                <a:effectLst/>
                <a:uLnTx/>
                <a:uFillTx/>
              </a:rPr>
              <a:t>Alaska, Arizona, California, Colorado, Hawai'i, Idaho, Montana, Nevada, New Mexico, North Dakota, Oregon, South Dakota, Utah, Washington, U.S. Pacific Territories and Freely Associated States.</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0" cap="none" spc="0" normalizeH="0" baseline="0" noProof="0" dirty="0">
                <a:ln>
                  <a:noFill/>
                </a:ln>
                <a:solidFill>
                  <a:schemeClr val="tx1"/>
                </a:solidFill>
                <a:effectLst/>
                <a:uLnTx/>
                <a:uFillTx/>
              </a:rPr>
              <a:t>WICHE was created to facilitate resource sharing among the higher education systems of the West. It implements a number of activities to accomplish its objectives. (1950s)</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0" cap="none" spc="0" normalizeH="0" baseline="0" noProof="0" dirty="0">
                <a:ln>
                  <a:noFill/>
                </a:ln>
                <a:solidFill>
                  <a:schemeClr val="tx1"/>
                </a:solidFill>
                <a:effectLst/>
                <a:uLnTx/>
                <a:uFillTx/>
              </a:rPr>
              <a:t>WICHE began operations in 1953 in Eugene, OR, moving to its present location in Boulder, CO, in 1955</a:t>
            </a:r>
            <a:r>
              <a:rPr kumimoji="0" lang="en-US" sz="2000" b="1" i="0" u="none" strike="noStrike" kern="0" cap="none" spc="0" normalizeH="0" baseline="0" noProof="0" dirty="0">
                <a:ln>
                  <a:noFill/>
                </a:ln>
                <a:solidFill>
                  <a:schemeClr val="tx1"/>
                </a:solidFill>
                <a:effectLst/>
                <a:uLnTx/>
                <a:uFillTx/>
              </a:rPr>
              <a:t>. </a:t>
            </a:r>
          </a:p>
        </p:txBody>
      </p:sp>
      <p:sp>
        <p:nvSpPr>
          <p:cNvPr id="5" name="Title 1"/>
          <p:cNvSpPr>
            <a:spLocks noGrp="1"/>
          </p:cNvSpPr>
          <p:nvPr>
            <p:ph type="title"/>
          </p:nvPr>
        </p:nvSpPr>
        <p:spPr>
          <a:xfrm>
            <a:off x="2133600" y="457200"/>
            <a:ext cx="6248400" cy="1371600"/>
          </a:xfrm>
        </p:spPr>
        <p:txBody>
          <a:bodyPr>
            <a:normAutofit/>
          </a:bodyPr>
          <a:lstStyle/>
          <a:p>
            <a:pPr algn="l"/>
            <a:r>
              <a:rPr lang="en-US" sz="4000" b="1" dirty="0">
                <a:latin typeface="Arial" pitchFamily="34" charset="0"/>
                <a:cs typeface="Arial" pitchFamily="34" charset="0"/>
              </a:rPr>
              <a:t>A Closer Look: WICHE</a:t>
            </a:r>
            <a:endParaRPr lang="en-US" sz="2800" b="1" dirty="0">
              <a:latin typeface="Arial" pitchFamily="34" charset="0"/>
              <a:cs typeface="Arial" pitchFamily="34" charset="0"/>
            </a:endParaRPr>
          </a:p>
        </p:txBody>
      </p:sp>
    </p:spTree>
    <p:extLst>
      <p:ext uri="{BB962C8B-B14F-4D97-AF65-F5344CB8AC3E}">
        <p14:creationId xmlns:p14="http://schemas.microsoft.com/office/powerpoint/2010/main" val="3677551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2133600" y="1704007"/>
            <a:ext cx="7010400" cy="4652343"/>
          </a:xfrm>
          <a:noFill/>
        </p:spPr>
        <p:txBody>
          <a:bodyPr>
            <a:normAutofit/>
          </a:bodyPr>
          <a:lstStyle/>
          <a:p>
            <a:pPr>
              <a:buNone/>
            </a:pPr>
            <a:endParaRPr lang="en-US" sz="1600" b="1" dirty="0">
              <a:latin typeface="Arial" pitchFamily="34" charset="0"/>
              <a:cs typeface="Arial" pitchFamily="34" charset="0"/>
            </a:endParaRPr>
          </a:p>
          <a:p>
            <a:r>
              <a:rPr lang="en-US" b="1" dirty="0">
                <a:latin typeface="Arial" panose="020B0604020202020204" pitchFamily="34" charset="0"/>
                <a:cs typeface="Arial" panose="020B0604020202020204" pitchFamily="34" charset="0"/>
              </a:rPr>
              <a:t>Some states do not participate in regional education compacts; however, SARA requires state affiliation with a compact.</a:t>
            </a:r>
          </a:p>
          <a:p>
            <a:r>
              <a:rPr lang="en-US" b="1" dirty="0">
                <a:latin typeface="Arial" panose="020B0604020202020204" pitchFamily="34" charset="0"/>
                <a:cs typeface="Arial" panose="020B0604020202020204" pitchFamily="34" charset="0"/>
              </a:rPr>
              <a:t>DC and PA affiliating with SREB</a:t>
            </a:r>
          </a:p>
          <a:p>
            <a:r>
              <a:rPr lang="en-US" b="1" dirty="0">
                <a:latin typeface="Arial" panose="020B0604020202020204" pitchFamily="34" charset="0"/>
                <a:cs typeface="Arial" panose="020B0604020202020204" pitchFamily="34" charset="0"/>
              </a:rPr>
              <a:t>Puerto Rico is expected to do the same  </a:t>
            </a:r>
          </a:p>
          <a:p>
            <a:r>
              <a:rPr lang="en-US" b="1" dirty="0">
                <a:latin typeface="Arial" panose="020B0604020202020204" pitchFamily="34" charset="0"/>
                <a:cs typeface="Arial" panose="020B0604020202020204" pitchFamily="34" charset="0"/>
              </a:rPr>
              <a:t>NJ and NY will affiliate with </a:t>
            </a:r>
            <a:r>
              <a:rPr lang="en-US" b="1" dirty="0" err="1">
                <a:latin typeface="Arial" panose="020B0604020202020204" pitchFamily="34" charset="0"/>
                <a:cs typeface="Arial" panose="020B0604020202020204" pitchFamily="34" charset="0"/>
              </a:rPr>
              <a:t>NEBHE</a:t>
            </a:r>
            <a:endParaRPr lang="en-US" b="1" dirty="0">
              <a:latin typeface="Arial" pitchFamily="34" charset="0"/>
              <a:cs typeface="Arial" pitchFamily="34" charset="0"/>
            </a:endParaRPr>
          </a:p>
          <a:p>
            <a:pPr>
              <a:buNone/>
            </a:pPr>
            <a:endParaRPr lang="en-US" sz="1600" b="1"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norm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itle 1"/>
          <p:cNvSpPr>
            <a:spLocks noGrp="1"/>
          </p:cNvSpPr>
          <p:nvPr>
            <p:ph type="title"/>
          </p:nvPr>
        </p:nvSpPr>
        <p:spPr>
          <a:xfrm>
            <a:off x="2286000" y="304800"/>
            <a:ext cx="5399314" cy="1524000"/>
          </a:xfrm>
        </p:spPr>
        <p:txBody>
          <a:bodyPr>
            <a:noAutofit/>
          </a:bodyPr>
          <a:lstStyle/>
          <a:p>
            <a:pPr lvl="0">
              <a:defRPr/>
            </a:pPr>
            <a:r>
              <a:rPr lang="en-US" sz="4000" b="1">
                <a:latin typeface="Arial" pitchFamily="34" charset="0"/>
                <a:cs typeface="Arial" pitchFamily="34" charset="0"/>
              </a:rPr>
              <a:t>Regional </a:t>
            </a:r>
            <a:r>
              <a:rPr lang="en-US" sz="4000" b="1" dirty="0">
                <a:latin typeface="Arial" pitchFamily="34" charset="0"/>
                <a:cs typeface="Arial" pitchFamily="34" charset="0"/>
              </a:rPr>
              <a:t>Compacts &amp; SARA</a:t>
            </a:r>
            <a:endParaRPr lang="en-US" sz="2800" b="1" dirty="0">
              <a:latin typeface="Arial" pitchFamily="34" charset="0"/>
              <a:cs typeface="Arial" pitchFamily="34" charset="0"/>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2968" r="18328"/>
          <a:stretch/>
        </p:blipFill>
        <p:spPr>
          <a:xfrm>
            <a:off x="-26894" y="1924669"/>
            <a:ext cx="2097741" cy="2871450"/>
          </a:xfrm>
          <a:prstGeom prst="rect">
            <a:avLst/>
          </a:prstGeom>
        </p:spPr>
      </p:pic>
    </p:spTree>
    <p:extLst>
      <p:ext uri="{BB962C8B-B14F-4D97-AF65-F5344CB8AC3E}">
        <p14:creationId xmlns:p14="http://schemas.microsoft.com/office/powerpoint/2010/main" val="86429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2286000" y="2286000"/>
            <a:ext cx="6553200" cy="4419600"/>
          </a:xfrm>
        </p:spPr>
        <p:txBody>
          <a:bodyPr>
            <a:normAutofit/>
          </a:bodyPr>
          <a:lstStyle/>
          <a:p>
            <a:pPr>
              <a:buNone/>
            </a:pPr>
            <a:endParaRPr lang="en-US" sz="1600" dirty="0">
              <a:latin typeface="Arial" pitchFamily="34" charset="0"/>
              <a:cs typeface="Arial" pitchFamily="34" charset="0"/>
            </a:endParaRPr>
          </a:p>
          <a:p>
            <a:pPr>
              <a:buNone/>
            </a:pPr>
            <a:endParaRPr lang="en-US" sz="1600" b="1" dirty="0">
              <a:solidFill>
                <a:srgbClr val="FF0000"/>
              </a:solidFill>
            </a:endParaRPr>
          </a:p>
          <a:p>
            <a:pPr>
              <a:buNone/>
            </a:pPr>
            <a:endParaRPr lang="en-US" sz="1600" dirty="0">
              <a:latin typeface="Arial" pitchFamily="34" charset="0"/>
              <a:cs typeface="Arial" pitchFamily="34" charset="0"/>
            </a:endParaRPr>
          </a:p>
        </p:txBody>
      </p:sp>
      <p:sp>
        <p:nvSpPr>
          <p:cNvPr id="6" name="Title 1"/>
          <p:cNvSpPr>
            <a:spLocks noGrp="1"/>
          </p:cNvSpPr>
          <p:nvPr>
            <p:ph type="title"/>
          </p:nvPr>
        </p:nvSpPr>
        <p:spPr>
          <a:xfrm>
            <a:off x="2058241" y="304800"/>
            <a:ext cx="5791797" cy="1524000"/>
          </a:xfrm>
        </p:spPr>
        <p:txBody>
          <a:bodyPr>
            <a:noAutofit/>
          </a:bodyPr>
          <a:lstStyle/>
          <a:p>
            <a:pPr>
              <a:lnSpc>
                <a:spcPts val="4200"/>
              </a:lnSpc>
            </a:pPr>
            <a:r>
              <a:rPr lang="en-US" sz="4000" b="1" dirty="0">
                <a:latin typeface="Arial" pitchFamily="34" charset="0"/>
                <a:cs typeface="Arial" pitchFamily="34" charset="0"/>
              </a:rPr>
              <a:t>SREB’s Goals for Education - </a:t>
            </a:r>
            <a:r>
              <a:rPr lang="en-US" sz="4000" b="1" i="1" dirty="0">
                <a:latin typeface="Arial" pitchFamily="34" charset="0"/>
                <a:cs typeface="Arial" pitchFamily="34" charset="0"/>
              </a:rPr>
              <a:t>Challenge 2020 Goals</a:t>
            </a:r>
            <a:endParaRPr lang="en-US" sz="4000" b="1" dirty="0">
              <a:latin typeface="Arial" pitchFamily="34" charset="0"/>
              <a:cs typeface="Arial"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809750"/>
            <a:ext cx="2058241" cy="3082828"/>
          </a:xfrm>
          <a:prstGeom prst="rect">
            <a:avLst/>
          </a:prstGeom>
        </p:spPr>
      </p:pic>
      <p:sp>
        <p:nvSpPr>
          <p:cNvPr id="2" name="Rectangle 1"/>
          <p:cNvSpPr/>
          <p:nvPr/>
        </p:nvSpPr>
        <p:spPr>
          <a:xfrm>
            <a:off x="2171700" y="1980106"/>
            <a:ext cx="6819900" cy="4524315"/>
          </a:xfrm>
          <a:prstGeom prst="rect">
            <a:avLst/>
          </a:prstGeom>
        </p:spPr>
        <p:txBody>
          <a:bodyPr wrap="square">
            <a:spAutoFit/>
          </a:bodyPr>
          <a:lstStyle/>
          <a:p>
            <a:pPr marL="177800" marR="0" lvl="2" indent="-177800" defTabSz="914400" eaLnBrk="1" fontAlgn="auto" latinLnBrk="0" hangingPunct="1">
              <a:lnSpc>
                <a:spcPct val="100000"/>
              </a:lnSpc>
              <a:spcBef>
                <a:spcPts val="0"/>
              </a:spcBef>
              <a:spcAft>
                <a:spcPts val="0"/>
              </a:spcAft>
              <a:buClrTx/>
              <a:buSzTx/>
              <a:buFont typeface="Arial" panose="020B0604020202020204" pitchFamily="34" charset="0"/>
              <a:buChar char="•"/>
              <a:tabLst/>
              <a:defRPr sz="1800">
                <a:solidFill>
                  <a:srgbClr val="000000"/>
                </a:solidFill>
              </a:defRPr>
            </a:pPr>
            <a:r>
              <a:rPr kumimoji="0" lang="en-US" sz="3200" b="1" i="0" u="none" strike="noStrike" kern="0" cap="none" spc="-150" normalizeH="0" baseline="0" noProof="0" dirty="0">
                <a:ln>
                  <a:noFill/>
                </a:ln>
                <a:solidFill>
                  <a:srgbClr val="000000"/>
                </a:solidFill>
                <a:effectLst/>
                <a:uLnTx/>
                <a:uFillTx/>
                <a:latin typeface="Arial" panose="020B0604020202020204" pitchFamily="34" charset="0"/>
                <a:cs typeface="Arial" panose="020B0604020202020204" pitchFamily="34" charset="0"/>
              </a:rPr>
              <a:t>All Children entering school will exhibit the knowledge and the social and developmental skills needed for success in first grade.</a:t>
            </a:r>
          </a:p>
          <a:p>
            <a:pPr marL="177800" marR="0" lvl="2" indent="-177800" defTabSz="914400" eaLnBrk="1" fontAlgn="auto" latinLnBrk="0" hangingPunct="1">
              <a:lnSpc>
                <a:spcPct val="100000"/>
              </a:lnSpc>
              <a:spcBef>
                <a:spcPts val="0"/>
              </a:spcBef>
              <a:spcAft>
                <a:spcPts val="0"/>
              </a:spcAft>
              <a:buClrTx/>
              <a:buSzTx/>
              <a:buFont typeface="Arial" panose="020B0604020202020204" pitchFamily="34" charset="0"/>
              <a:buChar char="•"/>
              <a:tabLst/>
              <a:defRPr sz="1800">
                <a:solidFill>
                  <a:srgbClr val="000000"/>
                </a:solidFill>
              </a:defRPr>
            </a:pPr>
            <a:r>
              <a:rPr kumimoji="0" lang="en-US" sz="3200" b="1" i="0" u="none" strike="noStrike" kern="0" cap="none" spc="-150" normalizeH="0" baseline="0" noProof="0" dirty="0">
                <a:ln>
                  <a:noFill/>
                </a:ln>
                <a:solidFill>
                  <a:srgbClr val="000000"/>
                </a:solidFill>
                <a:effectLst/>
                <a:uLnTx/>
                <a:uFillTx/>
                <a:latin typeface="Arial" panose="020B0604020202020204" pitchFamily="34" charset="0"/>
                <a:cs typeface="Arial" panose="020B0604020202020204" pitchFamily="34" charset="0"/>
              </a:rPr>
              <a:t>Student achievement for all groups in the early grades will exceed state standards and national averages – at rates that close the achievement gaps between groups</a:t>
            </a:r>
          </a:p>
        </p:txBody>
      </p:sp>
    </p:spTree>
    <p:extLst>
      <p:ext uri="{BB962C8B-B14F-4D97-AF65-F5344CB8AC3E}">
        <p14:creationId xmlns:p14="http://schemas.microsoft.com/office/powerpoint/2010/main" val="739607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2133600" y="1924669"/>
            <a:ext cx="6934200" cy="4652343"/>
          </a:xfrm>
          <a:noFill/>
        </p:spPr>
        <p:txBody>
          <a:bodyPr>
            <a:normAutofit lnSpcReduction="10000"/>
          </a:bodyPr>
          <a:lstStyle/>
          <a:p>
            <a:pPr>
              <a:buNone/>
            </a:pPr>
            <a:endParaRPr lang="en-US" sz="1600" b="1" dirty="0">
              <a:latin typeface="Arial" pitchFamily="34" charset="0"/>
              <a:cs typeface="Arial" pitchFamily="34" charset="0"/>
            </a:endParaRPr>
          </a:p>
          <a:p>
            <a:pPr marL="228600" indent="-228600"/>
            <a:r>
              <a:rPr lang="en-US" sz="2400" b="1" dirty="0">
                <a:latin typeface="Arial" pitchFamily="34" charset="0"/>
                <a:cs typeface="Arial" pitchFamily="34" charset="0"/>
              </a:rPr>
              <a:t>Sixty percent of working-age adults will have a postsecondary credential: an associate or bachelor’s degree, or a career certificate. Public postsecondary institutions will make it a top priority to help states meet state needs by increasing graduates, public service and research.</a:t>
            </a:r>
          </a:p>
          <a:p>
            <a:pPr marL="228600" indent="-228600"/>
            <a:r>
              <a:rPr lang="en-US" sz="2400" b="1" dirty="0">
                <a:latin typeface="Arial" pitchFamily="34" charset="0"/>
                <a:cs typeface="Arial" pitchFamily="34" charset="0"/>
              </a:rPr>
              <a:t>Increasing percentages of adults without high school or postsecondary credentials will pursue opportunities to earn high school alternatives certificates, college degrees or career certifications.</a:t>
            </a:r>
          </a:p>
        </p:txBody>
      </p:sp>
      <p:sp>
        <p:nvSpPr>
          <p:cNvPr id="6" name="Title 1"/>
          <p:cNvSpPr>
            <a:spLocks noGrp="1"/>
          </p:cNvSpPr>
          <p:nvPr>
            <p:ph type="title"/>
          </p:nvPr>
        </p:nvSpPr>
        <p:spPr>
          <a:xfrm>
            <a:off x="2286000" y="304800"/>
            <a:ext cx="5399314" cy="1524000"/>
          </a:xfrm>
        </p:spPr>
        <p:txBody>
          <a:bodyPr>
            <a:noAutofit/>
          </a:bodyPr>
          <a:lstStyle/>
          <a:p>
            <a:pPr lvl="0">
              <a:defRPr/>
            </a:pPr>
            <a:r>
              <a:rPr lang="en-US" sz="4000" b="1" i="1" dirty="0">
                <a:latin typeface="Arial" pitchFamily="34" charset="0"/>
                <a:cs typeface="Arial" pitchFamily="34" charset="0"/>
              </a:rPr>
              <a:t>Challenge 2020 Goals</a:t>
            </a:r>
            <a:endParaRPr lang="en-US" sz="2800" b="1" dirty="0">
              <a:latin typeface="Arial" pitchFamily="34" charset="0"/>
              <a:cs typeface="Arial" pitchFamily="34" charset="0"/>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2968" r="18328"/>
          <a:stretch/>
        </p:blipFill>
        <p:spPr>
          <a:xfrm>
            <a:off x="-26894" y="1924669"/>
            <a:ext cx="2097741" cy="2871450"/>
          </a:xfrm>
          <a:prstGeom prst="rect">
            <a:avLst/>
          </a:prstGeom>
        </p:spPr>
      </p:pic>
    </p:spTree>
    <p:extLst>
      <p:ext uri="{BB962C8B-B14F-4D97-AF65-F5344CB8AC3E}">
        <p14:creationId xmlns:p14="http://schemas.microsoft.com/office/powerpoint/2010/main" val="1615892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2286000" y="2362200"/>
            <a:ext cx="6553200" cy="4038600"/>
          </a:xfrm>
        </p:spPr>
        <p:txBody>
          <a:bodyPr>
            <a:normAutofit/>
          </a:bodyPr>
          <a:lstStyle/>
          <a:p>
            <a:endParaRPr lang="en-US" sz="1600" dirty="0">
              <a:latin typeface="Arial" pitchFamily="34" charset="0"/>
              <a:cs typeface="Arial" pitchFamily="34" charset="0"/>
            </a:endParaRPr>
          </a:p>
          <a:p>
            <a:pPr>
              <a:buNone/>
            </a:pPr>
            <a:endParaRPr lang="en-US" sz="1600" b="1" dirty="0">
              <a:solidFill>
                <a:srgbClr val="FF0000"/>
              </a:solidFill>
            </a:endParaRPr>
          </a:p>
          <a:p>
            <a:pPr>
              <a:buNone/>
            </a:pPr>
            <a:endParaRPr lang="en-US" sz="16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A9541-00D0-4AA5-869E-CA4B13E6AF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TextBox 4"/>
          <p:cNvSpPr txBox="1"/>
          <p:nvPr/>
        </p:nvSpPr>
        <p:spPr>
          <a:xfrm>
            <a:off x="2286000" y="467164"/>
            <a:ext cx="5519057" cy="108100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60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pitchFamily="34" charset="0"/>
                <a:ea typeface="+mn-ea"/>
                <a:cs typeface="+mn-cs"/>
              </a:rPr>
              <a:t>Questions?</a:t>
            </a:r>
            <a:endParaRPr kumimoji="0" lang="en-US" sz="4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p:cNvPicPr>
            <a:picLocks noChangeAspect="1"/>
          </p:cNvPicPr>
          <p:nvPr/>
        </p:nvPicPr>
        <p:blipFill>
          <a:blip r:embed="rId4"/>
          <a:stretch>
            <a:fillRect/>
          </a:stretch>
        </p:blipFill>
        <p:spPr>
          <a:xfrm>
            <a:off x="2133600" y="1590816"/>
            <a:ext cx="6914146" cy="3438384"/>
          </a:xfrm>
          <a:prstGeom prst="rect">
            <a:avLst/>
          </a:prstGeom>
        </p:spPr>
      </p:pic>
      <p:sp>
        <p:nvSpPr>
          <p:cNvPr id="2" name="Rectangle 1"/>
          <p:cNvSpPr/>
          <p:nvPr/>
        </p:nvSpPr>
        <p:spPr>
          <a:xfrm>
            <a:off x="2193471" y="5029200"/>
            <a:ext cx="6738258" cy="1631216"/>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As always, feel free to contact </a:t>
            </a:r>
            <a:r>
              <a:rPr kumimoji="0" lang="en-US" sz="2000" b="1" i="0" u="none" strike="noStrike" kern="0" cap="none" spc="0" normalizeH="0" baseline="0" noProof="0" dirty="0">
                <a:ln>
                  <a:noFill/>
                </a:ln>
                <a:solidFill>
                  <a:sysClr val="windowText" lastClr="000000"/>
                </a:solidFill>
                <a:effectLst/>
                <a:uLnTx/>
                <a:uFillTx/>
                <a:latin typeface="Arial" pitchFamily="34" charset="0"/>
                <a:cs typeface="Arial" pitchFamily="34" charset="0"/>
                <a:hlinkClick r:id="rId5"/>
              </a:rPr>
              <a:t>information@nc-sara.org</a:t>
            </a:r>
            <a:r>
              <a:rPr kumimoji="0" lang="en-US" sz="20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 with any additional questions or comments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50" normalizeH="0" baseline="0" noProof="0" dirty="0">
                <a:ln>
                  <a:noFill/>
                </a:ln>
                <a:solidFill>
                  <a:prstClr val="black"/>
                </a:solidFill>
                <a:effectLst/>
                <a:uLnTx/>
                <a:uFillTx/>
                <a:latin typeface="Arial" pitchFamily="34" charset="0"/>
                <a:cs typeface="Arial" pitchFamily="34" charset="0"/>
              </a:rPr>
              <a:t>Mary Agnes Larson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50" normalizeH="0" baseline="0" noProof="0" dirty="0">
                <a:ln>
                  <a:noFill/>
                </a:ln>
                <a:solidFill>
                  <a:prstClr val="black"/>
                </a:solidFill>
                <a:effectLst/>
                <a:uLnTx/>
                <a:uFillTx/>
                <a:latin typeface="Arial" pitchFamily="34" charset="0"/>
                <a:cs typeface="Arial" pitchFamily="34" charset="0"/>
              </a:rPr>
              <a:t>Director, Student Access Programs and Services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50" normalizeH="0" baseline="0" noProof="0" dirty="0">
                <a:ln>
                  <a:noFill/>
                </a:ln>
                <a:solidFill>
                  <a:prstClr val="black"/>
                </a:solidFill>
                <a:effectLst/>
                <a:uLnTx/>
                <a:uFillTx/>
                <a:latin typeface="Arial" pitchFamily="34" charset="0"/>
                <a:cs typeface="Arial" pitchFamily="34" charset="0"/>
              </a:rPr>
              <a:t>mary.larson@sreb.org or SARA@sreb.org</a:t>
            </a:r>
          </a:p>
        </p:txBody>
      </p:sp>
    </p:spTree>
    <p:extLst>
      <p:ext uri="{BB962C8B-B14F-4D97-AF65-F5344CB8AC3E}">
        <p14:creationId xmlns:p14="http://schemas.microsoft.com/office/powerpoint/2010/main" val="2828943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2" name="TextBox 1"/>
          <p:cNvSpPr txBox="1"/>
          <p:nvPr/>
        </p:nvSpPr>
        <p:spPr>
          <a:xfrm>
            <a:off x="3352800" y="4797385"/>
            <a:ext cx="3886200" cy="2092881"/>
          </a:xfrm>
          <a:prstGeom prst="rect">
            <a:avLst/>
          </a:prstGeom>
          <a:noFill/>
        </p:spPr>
        <p:txBody>
          <a:bodyPr wrap="square" rtlCol="0">
            <a:spAutoFit/>
          </a:bodyPr>
          <a:lstStyle/>
          <a:p>
            <a:pPr algn="ctr"/>
            <a:r>
              <a:rPr lang="en-US" sz="2000" b="1" dirty="0">
                <a:solidFill>
                  <a:srgbClr val="001D58"/>
                </a:solidFill>
                <a:latin typeface="Arial" pitchFamily="34" charset="0"/>
                <a:cs typeface="Arial" pitchFamily="34" charset="0"/>
              </a:rPr>
              <a:t>Welcoming PA and Its Institutions to SARA</a:t>
            </a:r>
          </a:p>
          <a:p>
            <a:endParaRPr lang="en-US" b="1" dirty="0">
              <a:solidFill>
                <a:srgbClr val="001D58"/>
              </a:solidFill>
              <a:latin typeface="Arial" pitchFamily="34" charset="0"/>
              <a:cs typeface="Arial" pitchFamily="34" charset="0"/>
            </a:endParaRPr>
          </a:p>
          <a:p>
            <a:r>
              <a:rPr lang="en-US" b="1" dirty="0">
                <a:solidFill>
                  <a:srgbClr val="001D58"/>
                </a:solidFill>
                <a:latin typeface="Arial" pitchFamily="34" charset="0"/>
                <a:cs typeface="Arial" pitchFamily="34" charset="0"/>
              </a:rPr>
              <a:t>State College, PA</a:t>
            </a:r>
          </a:p>
          <a:p>
            <a:endParaRPr lang="en-US" b="1" dirty="0">
              <a:solidFill>
                <a:srgbClr val="001D58"/>
              </a:solidFill>
              <a:latin typeface="Arial" pitchFamily="34" charset="0"/>
              <a:cs typeface="Arial" pitchFamily="34" charset="0"/>
            </a:endParaRPr>
          </a:p>
          <a:p>
            <a:r>
              <a:rPr lang="en-US" b="1" dirty="0">
                <a:solidFill>
                  <a:srgbClr val="001D58"/>
                </a:solidFill>
                <a:latin typeface="Arial" pitchFamily="34" charset="0"/>
                <a:cs typeface="Arial" pitchFamily="34" charset="0"/>
              </a:rPr>
              <a:t>November 30, 2016</a:t>
            </a:r>
          </a:p>
          <a:p>
            <a:endParaRPr lang="en-US" dirty="0">
              <a:solidFill>
                <a:srgbClr val="001D58"/>
              </a:solidFill>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362200" y="228600"/>
            <a:ext cx="6096000" cy="1295400"/>
          </a:xfrm>
        </p:spPr>
        <p:txBody>
          <a:bodyPr>
            <a:normAutofit/>
          </a:bodyPr>
          <a:lstStyle/>
          <a:p>
            <a:pPr algn="l"/>
            <a:r>
              <a:rPr lang="en-US" sz="4000" dirty="0">
                <a:latin typeface="Arial" pitchFamily="34" charset="0"/>
                <a:cs typeface="Arial" pitchFamily="34" charset="0"/>
              </a:rPr>
              <a:t>Presenter</a:t>
            </a:r>
            <a:r>
              <a:rPr lang="en-US" sz="4000" dirty="0"/>
              <a:t>:</a:t>
            </a:r>
          </a:p>
        </p:txBody>
      </p:sp>
      <p:sp>
        <p:nvSpPr>
          <p:cNvPr id="6" name="Content Placeholder 3"/>
          <p:cNvSpPr>
            <a:spLocks noGrp="1"/>
          </p:cNvSpPr>
          <p:nvPr>
            <p:ph sz="half" idx="1"/>
          </p:nvPr>
        </p:nvSpPr>
        <p:spPr>
          <a:xfrm>
            <a:off x="2286000" y="2286000"/>
            <a:ext cx="6553200" cy="4191000"/>
          </a:xfrm>
        </p:spPr>
        <p:txBody>
          <a:bodyPr>
            <a:noAutofit/>
          </a:bodyPr>
          <a:lstStyle/>
          <a:p>
            <a:pPr>
              <a:buNone/>
            </a:pPr>
            <a:endParaRPr lang="en-US" sz="2400" b="1" dirty="0">
              <a:latin typeface="Arial" pitchFamily="34" charset="0"/>
              <a:cs typeface="Arial" pitchFamily="34" charset="0"/>
            </a:endParaRPr>
          </a:p>
          <a:p>
            <a:pPr>
              <a:buNone/>
            </a:pPr>
            <a:endParaRPr lang="en-US" sz="2400" b="1" dirty="0">
              <a:latin typeface="Arial" pitchFamily="34" charset="0"/>
              <a:cs typeface="Arial" pitchFamily="34" charset="0"/>
            </a:endParaRPr>
          </a:p>
          <a:p>
            <a:pPr>
              <a:buNone/>
            </a:pPr>
            <a:r>
              <a:rPr lang="en-US" sz="2400" b="1" dirty="0">
                <a:latin typeface="Arial" pitchFamily="34" charset="0"/>
                <a:cs typeface="Arial" pitchFamily="34" charset="0"/>
              </a:rPr>
              <a:t>Marshall A. Hill</a:t>
            </a:r>
          </a:p>
          <a:p>
            <a:pPr>
              <a:buNone/>
            </a:pPr>
            <a:r>
              <a:rPr lang="en-US" sz="2400" dirty="0">
                <a:latin typeface="Arial" pitchFamily="34" charset="0"/>
                <a:cs typeface="Arial" pitchFamily="34" charset="0"/>
              </a:rPr>
              <a:t>Executive Director, NC-SARA</a:t>
            </a:r>
          </a:p>
          <a:p>
            <a:pPr>
              <a:buNone/>
            </a:pPr>
            <a:endParaRPr lang="en-US" sz="2400" dirty="0">
              <a:latin typeface="Arial" pitchFamily="34" charset="0"/>
              <a:cs typeface="Arial" pitchFamily="34" charset="0"/>
            </a:endParaRPr>
          </a:p>
          <a:p>
            <a:pPr>
              <a:buNone/>
            </a:pPr>
            <a:r>
              <a:rPr lang="en-US" sz="2400" dirty="0">
                <a:latin typeface="Arial" pitchFamily="34" charset="0"/>
                <a:cs typeface="Arial" pitchFamily="34" charset="0"/>
              </a:rPr>
              <a:t> </a:t>
            </a:r>
          </a:p>
          <a:p>
            <a:pPr>
              <a:buNone/>
            </a:pPr>
            <a:r>
              <a:rPr lang="en-US" sz="2400" dirty="0">
                <a:latin typeface="Arial" pitchFamily="34" charset="0"/>
                <a:cs typeface="Arial" pitchFamily="34" charset="0"/>
              </a:rPr>
              <a:t> </a:t>
            </a:r>
          </a:p>
          <a:p>
            <a:pPr>
              <a:buNone/>
            </a:pPr>
            <a:endParaRPr lang="en-US" sz="24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normAutofit/>
          </a:bodyPr>
          <a:lstStyle/>
          <a:p>
            <a:fld id="{120A9541-00D0-4AA5-869E-CA4B13E6AFF2}" type="slidenum">
              <a:rPr lang="en-US" smtClean="0"/>
              <a:pPr/>
              <a:t>18</a:t>
            </a:fld>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1469" y="2484438"/>
            <a:ext cx="2193131" cy="274320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286000" y="152400"/>
            <a:ext cx="6172200" cy="1676400"/>
          </a:xfrm>
        </p:spPr>
        <p:txBody>
          <a:bodyPr>
            <a:normAutofit/>
          </a:bodyPr>
          <a:lstStyle/>
          <a:p>
            <a:pPr algn="l"/>
            <a:r>
              <a:rPr lang="en-US" sz="4000" dirty="0">
                <a:latin typeface="Arial" pitchFamily="34" charset="0"/>
                <a:cs typeface="Arial" pitchFamily="34" charset="0"/>
              </a:rPr>
              <a:t>What’s the problem? </a:t>
            </a:r>
            <a:r>
              <a:rPr lang="en-US" sz="2800" dirty="0">
                <a:latin typeface="Arial" pitchFamily="34" charset="0"/>
                <a:cs typeface="Arial" pitchFamily="34" charset="0"/>
              </a:rPr>
              <a:t>(1)</a:t>
            </a:r>
          </a:p>
        </p:txBody>
      </p:sp>
      <p:sp>
        <p:nvSpPr>
          <p:cNvPr id="6" name="Content Placeholder 3"/>
          <p:cNvSpPr>
            <a:spLocks noGrp="1"/>
          </p:cNvSpPr>
          <p:nvPr>
            <p:ph sz="half" idx="1"/>
          </p:nvPr>
        </p:nvSpPr>
        <p:spPr>
          <a:xfrm>
            <a:off x="2286000" y="2286000"/>
            <a:ext cx="6400800" cy="3611563"/>
          </a:xfrm>
        </p:spPr>
        <p:txBody>
          <a:bodyPr>
            <a:noAutofit/>
          </a:bodyPr>
          <a:lstStyle/>
          <a:p>
            <a:pPr marL="228600" indent="-228600">
              <a:lnSpc>
                <a:spcPts val="3000"/>
              </a:lnSpc>
              <a:spcBef>
                <a:spcPts val="1200"/>
              </a:spcBef>
              <a:spcAft>
                <a:spcPts val="600"/>
              </a:spcAft>
              <a:buFont typeface="Wingdings" pitchFamily="2" charset="2"/>
              <a:buChar char="§"/>
            </a:pPr>
            <a:r>
              <a:rPr lang="en-US" sz="2400" dirty="0">
                <a:solidFill>
                  <a:srgbClr val="C00000"/>
                </a:solidFill>
                <a:latin typeface="Arial" pitchFamily="34" charset="0"/>
                <a:cs typeface="Arial" pitchFamily="34" charset="0"/>
              </a:rPr>
              <a:t>Our country lags many others in the educational attainment of our 18-34 age population.</a:t>
            </a:r>
          </a:p>
          <a:p>
            <a:pPr marL="228600" indent="-228600">
              <a:lnSpc>
                <a:spcPts val="3000"/>
              </a:lnSpc>
              <a:spcBef>
                <a:spcPts val="1200"/>
              </a:spcBef>
              <a:spcAft>
                <a:spcPts val="600"/>
              </a:spcAft>
              <a:buFont typeface="Wingdings" pitchFamily="2" charset="2"/>
              <a:buChar char="§"/>
            </a:pPr>
            <a:r>
              <a:rPr lang="en-US" sz="2400" dirty="0">
                <a:solidFill>
                  <a:srgbClr val="C00000"/>
                </a:solidFill>
                <a:latin typeface="Arial" pitchFamily="34" charset="0"/>
                <a:cs typeface="Arial" pitchFamily="34" charset="0"/>
              </a:rPr>
              <a:t>Distance education can play an important role in increasing attainment. We need to maximize its contributions.</a:t>
            </a:r>
          </a:p>
          <a:p>
            <a:pPr>
              <a:buNone/>
            </a:pPr>
            <a:endParaRPr lang="en-US" sz="16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normAutofit/>
          </a:bodyPr>
          <a:lstStyle/>
          <a:p>
            <a:fld id="{120A9541-00D0-4AA5-869E-CA4B13E6AFF2}" type="slidenum">
              <a:rPr lang="en-US" smtClean="0">
                <a:solidFill>
                  <a:prstClr val="black">
                    <a:tint val="75000"/>
                  </a:prstClr>
                </a:solidFill>
              </a:rPr>
              <a:pPr/>
              <a:t>19</a:t>
            </a:fld>
            <a:endParaRPr lang="en-US" dirty="0">
              <a:solidFill>
                <a:prstClr val="black">
                  <a:tint val="75000"/>
                </a:prst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2027304" y="2438400"/>
            <a:ext cx="6553200" cy="4419600"/>
          </a:xfrm>
        </p:spPr>
        <p:txBody>
          <a:bodyPr>
            <a:normAutofit/>
          </a:bodyPr>
          <a:lstStyle/>
          <a:p>
            <a:pPr>
              <a:buNone/>
            </a:pPr>
            <a:endParaRPr lang="en-US" sz="1600" dirty="0">
              <a:latin typeface="Arial" pitchFamily="34" charset="0"/>
              <a:cs typeface="Arial" pitchFamily="34" charset="0"/>
            </a:endParaRPr>
          </a:p>
          <a:p>
            <a:pPr>
              <a:buNone/>
            </a:pPr>
            <a:endParaRPr lang="en-US" sz="1600" b="1" dirty="0">
              <a:solidFill>
                <a:srgbClr val="FF0000"/>
              </a:solidFill>
            </a:endParaRPr>
          </a:p>
          <a:p>
            <a:pPr>
              <a:buNone/>
            </a:pPr>
            <a:endParaRPr lang="en-US" sz="1600" b="1"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norm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0A9541-00D0-4AA5-869E-CA4B13E6AF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itle 1"/>
          <p:cNvSpPr>
            <a:spLocks noGrp="1"/>
          </p:cNvSpPr>
          <p:nvPr>
            <p:ph type="title"/>
          </p:nvPr>
        </p:nvSpPr>
        <p:spPr>
          <a:xfrm>
            <a:off x="2286000" y="304800"/>
            <a:ext cx="5399314" cy="1524000"/>
          </a:xfrm>
        </p:spPr>
        <p:txBody>
          <a:bodyPr>
            <a:noAutofit/>
          </a:bodyPr>
          <a:lstStyle/>
          <a:p>
            <a:pPr>
              <a:lnSpc>
                <a:spcPts val="4200"/>
              </a:lnSpc>
            </a:pPr>
            <a:r>
              <a:rPr lang="en-US" sz="4000" b="1" dirty="0">
                <a:latin typeface="Arial" pitchFamily="34" charset="0"/>
                <a:cs typeface="Arial" pitchFamily="34" charset="0"/>
              </a:rPr>
              <a:t>A regional education compact is not…..</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2968" r="18328"/>
          <a:stretch/>
        </p:blipFill>
        <p:spPr>
          <a:xfrm>
            <a:off x="-26894" y="1924669"/>
            <a:ext cx="2097741" cy="2871450"/>
          </a:xfrm>
          <a:prstGeom prst="rect">
            <a:avLst/>
          </a:prstGeom>
        </p:spPr>
      </p:pic>
      <p:sp>
        <p:nvSpPr>
          <p:cNvPr id="3" name="Rectangle 2"/>
          <p:cNvSpPr/>
          <p:nvPr/>
        </p:nvSpPr>
        <p:spPr>
          <a:xfrm>
            <a:off x="2027304" y="2206232"/>
            <a:ext cx="7269096" cy="3785652"/>
          </a:xfrm>
          <a:prstGeom prst="rect">
            <a:avLst/>
          </a:prstGeom>
          <a:ln>
            <a:solidFill>
              <a:schemeClr val="bg1"/>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An accrediting agency…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Concerns with</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accreditors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are addressed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by accreditors</a:t>
            </a:r>
          </a:p>
        </p:txBody>
      </p:sp>
      <p:pic>
        <p:nvPicPr>
          <p:cNvPr id="10" name="Picture 2" descr="http://2.bp.blogspot.com/-r5D8-dgUtI0/UZty02k7hzI/AAAAAAAAc9A/4n_-ZAvIh9M/s1600/photodune-2714881-give-or-take-keys-showing-compromise-s.gif"/>
          <p:cNvPicPr>
            <a:picLocks noChangeAspect="1" noChangeArrowheads="1"/>
          </p:cNvPicPr>
          <p:nvPr/>
        </p:nvPicPr>
        <p:blipFill rotWithShape="1">
          <a:blip r:embed="rId5">
            <a:extLst>
              <a:ext uri="{28A0092B-C50C-407E-A947-70E740481C1C}">
                <a14:useLocalDpi xmlns:a14="http://schemas.microsoft.com/office/drawing/2010/main" val="0"/>
              </a:ext>
            </a:extLst>
          </a:blip>
          <a:srcRect l="8038" t="7642" r="8417" b="7387"/>
          <a:stretch/>
        </p:blipFill>
        <p:spPr bwMode="auto">
          <a:xfrm>
            <a:off x="5812971" y="3517672"/>
            <a:ext cx="3209394" cy="3264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90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362200" y="76200"/>
            <a:ext cx="6248400" cy="1905000"/>
          </a:xfrm>
        </p:spPr>
        <p:txBody>
          <a:bodyPr>
            <a:normAutofit/>
          </a:bodyPr>
          <a:lstStyle/>
          <a:p>
            <a:pPr algn="l"/>
            <a:r>
              <a:rPr lang="en-US" sz="4000" dirty="0">
                <a:latin typeface="Arial" pitchFamily="34" charset="0"/>
                <a:cs typeface="Arial" pitchFamily="34" charset="0"/>
              </a:rPr>
              <a:t>What’s the problem? </a:t>
            </a:r>
            <a:r>
              <a:rPr lang="en-US" sz="2800" dirty="0">
                <a:latin typeface="Arial" pitchFamily="34" charset="0"/>
                <a:cs typeface="Arial" pitchFamily="34" charset="0"/>
              </a:rPr>
              <a:t>(2)</a:t>
            </a:r>
          </a:p>
        </p:txBody>
      </p:sp>
      <p:sp>
        <p:nvSpPr>
          <p:cNvPr id="6" name="Content Placeholder 3"/>
          <p:cNvSpPr>
            <a:spLocks noGrp="1"/>
          </p:cNvSpPr>
          <p:nvPr>
            <p:ph sz="half" idx="1"/>
          </p:nvPr>
        </p:nvSpPr>
        <p:spPr>
          <a:xfrm>
            <a:off x="2286000" y="2209800"/>
            <a:ext cx="6705600" cy="3687763"/>
          </a:xfrm>
        </p:spPr>
        <p:txBody>
          <a:bodyPr>
            <a:noAutofit/>
          </a:bodyPr>
          <a:lstStyle/>
          <a:p>
            <a:pPr marL="228600" indent="-228600">
              <a:lnSpc>
                <a:spcPts val="3000"/>
              </a:lnSpc>
              <a:spcBef>
                <a:spcPts val="1200"/>
              </a:spcBef>
              <a:spcAft>
                <a:spcPts val="600"/>
              </a:spcAft>
              <a:buFont typeface="Wingdings" pitchFamily="2" charset="2"/>
              <a:buChar char="§"/>
            </a:pPr>
            <a:r>
              <a:rPr lang="en-US" sz="2400" dirty="0">
                <a:solidFill>
                  <a:srgbClr val="C00000"/>
                </a:solidFill>
                <a:latin typeface="Arial" pitchFamily="34" charset="0"/>
                <a:cs typeface="Arial" pitchFamily="34" charset="0"/>
              </a:rPr>
              <a:t>States and territories regulate higher education within their borders, with varying requirements </a:t>
            </a:r>
            <a:r>
              <a:rPr lang="en-US" sz="2400" dirty="0">
                <a:latin typeface="Arial" pitchFamily="34" charset="0"/>
                <a:cs typeface="Arial" pitchFamily="34" charset="0"/>
              </a:rPr>
              <a:t>for out-of-state institutions that want to enroll students in the state.</a:t>
            </a:r>
          </a:p>
          <a:p>
            <a:pPr marL="228600" indent="-228600">
              <a:lnSpc>
                <a:spcPts val="3000"/>
              </a:lnSpc>
              <a:spcBef>
                <a:spcPts val="1200"/>
              </a:spcBef>
              <a:spcAft>
                <a:spcPts val="600"/>
              </a:spcAft>
              <a:buFont typeface="Wingdings" pitchFamily="2" charset="2"/>
              <a:buChar char="§"/>
            </a:pPr>
            <a:r>
              <a:rPr lang="en-US" sz="2400" dirty="0">
                <a:latin typeface="Arial" pitchFamily="34" charset="0"/>
                <a:cs typeface="Arial" pitchFamily="34" charset="0"/>
              </a:rPr>
              <a:t>Before SARA, there was no alternative to </a:t>
            </a:r>
            <a:r>
              <a:rPr lang="en-US" sz="2400" dirty="0">
                <a:solidFill>
                  <a:srgbClr val="C00000"/>
                </a:solidFill>
                <a:latin typeface="Arial" pitchFamily="34" charset="0"/>
                <a:cs typeface="Arial" pitchFamily="34" charset="0"/>
              </a:rPr>
              <a:t>each institution separately pursuing any needed approvals</a:t>
            </a:r>
            <a:r>
              <a:rPr lang="en-US" sz="2400" dirty="0">
                <a:latin typeface="Arial" pitchFamily="34" charset="0"/>
                <a:cs typeface="Arial" pitchFamily="34" charset="0"/>
              </a:rPr>
              <a:t> (state authorization) in each state and territory where it enrolls students. </a:t>
            </a:r>
          </a:p>
          <a:p>
            <a:pPr>
              <a:buNone/>
            </a:pPr>
            <a:endParaRPr lang="en-US" sz="16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normAutofit/>
          </a:bodyPr>
          <a:lstStyle/>
          <a:p>
            <a:fld id="{120A9541-00D0-4AA5-869E-CA4B13E6AFF2}" type="slidenum">
              <a:rPr lang="en-US" smtClean="0">
                <a:solidFill>
                  <a:prstClr val="black">
                    <a:tint val="75000"/>
                  </a:prstClr>
                </a:solidFill>
              </a:rPr>
              <a:pPr/>
              <a:t>20</a:t>
            </a:fld>
            <a:endParaRPr lang="en-US" dirty="0">
              <a:solidFill>
                <a:prstClr val="black">
                  <a:tint val="75000"/>
                </a:prst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362200" y="381000"/>
            <a:ext cx="6096000" cy="1295400"/>
          </a:xfrm>
        </p:spPr>
        <p:txBody>
          <a:bodyPr>
            <a:normAutofit/>
          </a:bodyPr>
          <a:lstStyle/>
          <a:p>
            <a:pPr algn="l"/>
            <a:r>
              <a:rPr lang="en-US" sz="4000" dirty="0">
                <a:latin typeface="Arial" pitchFamily="34" charset="0"/>
                <a:cs typeface="Arial" pitchFamily="34" charset="0"/>
              </a:rPr>
              <a:t>What’s the problem? </a:t>
            </a:r>
            <a:r>
              <a:rPr lang="en-US" sz="2800" dirty="0">
                <a:latin typeface="Arial" pitchFamily="34" charset="0"/>
                <a:cs typeface="Arial" pitchFamily="34" charset="0"/>
              </a:rPr>
              <a:t>(3)</a:t>
            </a:r>
          </a:p>
        </p:txBody>
      </p:sp>
      <p:sp>
        <p:nvSpPr>
          <p:cNvPr id="6" name="Content Placeholder 3"/>
          <p:cNvSpPr>
            <a:spLocks noGrp="1"/>
          </p:cNvSpPr>
          <p:nvPr>
            <p:ph sz="half" idx="1"/>
          </p:nvPr>
        </p:nvSpPr>
        <p:spPr>
          <a:xfrm>
            <a:off x="2286000" y="2286000"/>
            <a:ext cx="6553200" cy="3611563"/>
          </a:xfrm>
        </p:spPr>
        <p:txBody>
          <a:bodyPr>
            <a:noAutofit/>
          </a:bodyPr>
          <a:lstStyle/>
          <a:p>
            <a:pPr marL="228600" indent="-228600">
              <a:lnSpc>
                <a:spcPts val="3000"/>
              </a:lnSpc>
              <a:spcBef>
                <a:spcPts val="1200"/>
              </a:spcBef>
              <a:buFont typeface="Wingdings" pitchFamily="2" charset="2"/>
              <a:buChar char="§"/>
            </a:pPr>
            <a:r>
              <a:rPr lang="en-US" sz="2400" dirty="0">
                <a:latin typeface="Arial" pitchFamily="34" charset="0"/>
                <a:cs typeface="Arial" pitchFamily="34" charset="0"/>
              </a:rPr>
              <a:t>Consequently, thousands of institutions must contact and work with as many as </a:t>
            </a:r>
            <a:r>
              <a:rPr lang="en-US" sz="2400" dirty="0">
                <a:solidFill>
                  <a:srgbClr val="C00000"/>
                </a:solidFill>
                <a:latin typeface="Arial" pitchFamily="34" charset="0"/>
                <a:cs typeface="Arial" pitchFamily="34" charset="0"/>
              </a:rPr>
              <a:t>54 states and territories</a:t>
            </a:r>
            <a:r>
              <a:rPr lang="en-US" sz="2400" dirty="0">
                <a:latin typeface="Arial" pitchFamily="34" charset="0"/>
                <a:cs typeface="Arial" pitchFamily="34" charset="0"/>
              </a:rPr>
              <a:t>, and, sometimes, with multiple regulatory agencies in those states.</a:t>
            </a:r>
          </a:p>
          <a:p>
            <a:pPr marL="228600" indent="-228600">
              <a:lnSpc>
                <a:spcPts val="3000"/>
              </a:lnSpc>
              <a:spcBef>
                <a:spcPts val="1200"/>
              </a:spcBef>
              <a:buFont typeface="Wingdings" pitchFamily="2" charset="2"/>
              <a:buChar char="§"/>
            </a:pPr>
            <a:r>
              <a:rPr lang="en-US" sz="2400" dirty="0">
                <a:latin typeface="Arial" pitchFamily="34" charset="0"/>
                <a:cs typeface="Arial" pitchFamily="34" charset="0"/>
              </a:rPr>
              <a:t>That process is </a:t>
            </a:r>
            <a:r>
              <a:rPr lang="en-US" sz="2400" dirty="0">
                <a:solidFill>
                  <a:srgbClr val="C00000"/>
                </a:solidFill>
                <a:latin typeface="Arial" pitchFamily="34" charset="0"/>
                <a:cs typeface="Arial" pitchFamily="34" charset="0"/>
              </a:rPr>
              <a:t>inefficient, costly, and not effective </a:t>
            </a:r>
            <a:r>
              <a:rPr lang="en-US" sz="2400" dirty="0">
                <a:latin typeface="Arial" pitchFamily="34" charset="0"/>
                <a:cs typeface="Arial" pitchFamily="34" charset="0"/>
              </a:rPr>
              <a:t>in supporting access to high quality distance education throughout the country.</a:t>
            </a:r>
          </a:p>
          <a:p>
            <a:pPr>
              <a:buFont typeface="Wingdings" pitchFamily="2" charset="2"/>
              <a:buChar char="§"/>
            </a:pPr>
            <a:endParaRPr lang="en-US" sz="16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normAutofit/>
          </a:bodyPr>
          <a:lstStyle/>
          <a:p>
            <a:fld id="{120A9541-00D0-4AA5-869E-CA4B13E6AFF2}" type="slidenum">
              <a:rPr lang="en-US" smtClean="0">
                <a:solidFill>
                  <a:prstClr val="black">
                    <a:tint val="75000"/>
                  </a:prstClr>
                </a:solidFill>
              </a:rPr>
              <a:pPr/>
              <a:t>21</a:t>
            </a:fld>
            <a:endParaRPr lang="en-US" dirty="0">
              <a:solidFill>
                <a:prstClr val="black">
                  <a:tint val="75000"/>
                </a:prst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362200" y="304800"/>
            <a:ext cx="6248400" cy="1295400"/>
          </a:xfrm>
        </p:spPr>
        <p:txBody>
          <a:bodyPr>
            <a:normAutofit/>
          </a:bodyPr>
          <a:lstStyle/>
          <a:p>
            <a:pPr algn="l"/>
            <a:r>
              <a:rPr lang="en-US" sz="4000" dirty="0">
                <a:latin typeface="Arial" pitchFamily="34" charset="0"/>
                <a:cs typeface="Arial" pitchFamily="34" charset="0"/>
              </a:rPr>
              <a:t>SARA Goals</a:t>
            </a:r>
          </a:p>
        </p:txBody>
      </p:sp>
      <p:sp>
        <p:nvSpPr>
          <p:cNvPr id="6" name="Content Placeholder 3"/>
          <p:cNvSpPr>
            <a:spLocks noGrp="1"/>
          </p:cNvSpPr>
          <p:nvPr>
            <p:ph sz="half" idx="1"/>
          </p:nvPr>
        </p:nvSpPr>
        <p:spPr>
          <a:xfrm>
            <a:off x="2286000" y="2209800"/>
            <a:ext cx="6553200" cy="4343400"/>
          </a:xfrm>
        </p:spPr>
        <p:txBody>
          <a:bodyPr>
            <a:noAutofit/>
          </a:bodyPr>
          <a:lstStyle/>
          <a:p>
            <a:pPr marL="0" lvl="0">
              <a:lnSpc>
                <a:spcPts val="2600"/>
              </a:lnSpc>
              <a:buNone/>
            </a:pPr>
            <a:r>
              <a:rPr lang="en-US" sz="2400" kern="900" spc="-100" dirty="0">
                <a:latin typeface="Arial" pitchFamily="34" charset="0"/>
                <a:cs typeface="Arial" pitchFamily="34" charset="0"/>
              </a:rPr>
              <a:t>SARA establishes a </a:t>
            </a:r>
            <a:r>
              <a:rPr lang="en-US" sz="2400" kern="900" spc="-100" dirty="0">
                <a:solidFill>
                  <a:srgbClr val="C00000"/>
                </a:solidFill>
                <a:latin typeface="Arial" pitchFamily="34" charset="0"/>
                <a:cs typeface="Arial" pitchFamily="34" charset="0"/>
              </a:rPr>
              <a:t>state-level reciprocity process </a:t>
            </a:r>
            <a:r>
              <a:rPr lang="en-US" sz="2400" kern="900" spc="-100" dirty="0">
                <a:latin typeface="Arial" pitchFamily="34" charset="0"/>
                <a:cs typeface="Arial" pitchFamily="34" charset="0"/>
              </a:rPr>
              <a:t>that is making state authorization:</a:t>
            </a:r>
          </a:p>
          <a:p>
            <a:pPr lvl="1">
              <a:lnSpc>
                <a:spcPts val="2600"/>
              </a:lnSpc>
              <a:spcBef>
                <a:spcPts val="600"/>
              </a:spcBef>
              <a:buFont typeface="Wingdings" pitchFamily="2" charset="2"/>
              <a:buChar char="§"/>
            </a:pPr>
            <a:r>
              <a:rPr lang="en-US" kern="900" spc="-100" dirty="0">
                <a:solidFill>
                  <a:srgbClr val="C00000"/>
                </a:solidFill>
                <a:latin typeface="Arial" pitchFamily="34" charset="0"/>
                <a:cs typeface="Arial" pitchFamily="34" charset="0"/>
              </a:rPr>
              <a:t>more efficient, effective, and uniform </a:t>
            </a:r>
            <a:r>
              <a:rPr lang="en-US" kern="900" spc="-100" dirty="0">
                <a:latin typeface="Arial" pitchFamily="34" charset="0"/>
                <a:cs typeface="Arial" pitchFamily="34" charset="0"/>
              </a:rPr>
              <a:t>in regard to necessary and reasonable standards of practice that could span states;</a:t>
            </a:r>
          </a:p>
          <a:p>
            <a:pPr lvl="1">
              <a:lnSpc>
                <a:spcPts val="2600"/>
              </a:lnSpc>
              <a:spcBef>
                <a:spcPts val="600"/>
              </a:spcBef>
              <a:buFont typeface="Wingdings" pitchFamily="2" charset="2"/>
              <a:buChar char="§"/>
            </a:pPr>
            <a:r>
              <a:rPr lang="en-US" kern="900" spc="-100" dirty="0">
                <a:solidFill>
                  <a:srgbClr val="C00000"/>
                </a:solidFill>
                <a:latin typeface="Arial" pitchFamily="34" charset="0"/>
                <a:cs typeface="Arial" pitchFamily="34" charset="0"/>
              </a:rPr>
              <a:t>more effective </a:t>
            </a:r>
            <a:r>
              <a:rPr lang="en-US" kern="900" spc="-100" dirty="0">
                <a:latin typeface="Arial" pitchFamily="34" charset="0"/>
                <a:cs typeface="Arial" pitchFamily="34" charset="0"/>
              </a:rPr>
              <a:t>in dealing with quality and integrity issues that have arisen in some online/distance education offerings; and</a:t>
            </a:r>
          </a:p>
          <a:p>
            <a:pPr lvl="1">
              <a:lnSpc>
                <a:spcPts val="2600"/>
              </a:lnSpc>
              <a:spcBef>
                <a:spcPts val="600"/>
              </a:spcBef>
              <a:buFont typeface="Wingdings" pitchFamily="2" charset="2"/>
              <a:buChar char="§"/>
            </a:pPr>
            <a:r>
              <a:rPr lang="en-US" kern="900" spc="-100" dirty="0">
                <a:solidFill>
                  <a:srgbClr val="C00000"/>
                </a:solidFill>
                <a:latin typeface="Arial" pitchFamily="34" charset="0"/>
                <a:cs typeface="Arial" pitchFamily="34" charset="0"/>
              </a:rPr>
              <a:t>less costly </a:t>
            </a:r>
            <a:r>
              <a:rPr lang="en-US" kern="900" spc="-100" dirty="0">
                <a:latin typeface="Arial" pitchFamily="34" charset="0"/>
                <a:cs typeface="Arial" pitchFamily="34" charset="0"/>
              </a:rPr>
              <a:t>for states and institutions and, thereby, the students they serve</a:t>
            </a:r>
            <a:r>
              <a:rPr lang="en-US" kern="900" dirty="0">
                <a:latin typeface="Arial" pitchFamily="34" charset="0"/>
                <a:cs typeface="Arial" pitchFamily="34" charset="0"/>
              </a:rPr>
              <a:t>. </a:t>
            </a:r>
          </a:p>
        </p:txBody>
      </p:sp>
      <p:sp>
        <p:nvSpPr>
          <p:cNvPr id="4" name="Slide Number Placeholder 3"/>
          <p:cNvSpPr>
            <a:spLocks noGrp="1"/>
          </p:cNvSpPr>
          <p:nvPr>
            <p:ph type="sldNum" sz="quarter" idx="12"/>
          </p:nvPr>
        </p:nvSpPr>
        <p:spPr/>
        <p:txBody>
          <a:bodyPr>
            <a:normAutofit/>
          </a:bodyPr>
          <a:lstStyle/>
          <a:p>
            <a:fld id="{120A9541-00D0-4AA5-869E-CA4B13E6AFF2}" type="slidenum">
              <a:rPr lang="en-US" smtClean="0">
                <a:solidFill>
                  <a:prstClr val="black">
                    <a:tint val="75000"/>
                  </a:prstClr>
                </a:solidFill>
              </a:rPr>
              <a:pPr/>
              <a:t>22</a:t>
            </a:fld>
            <a:endParaRPr lang="en-US" dirty="0">
              <a:solidFill>
                <a:prstClr val="black">
                  <a:tint val="75000"/>
                </a:prst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2286000" y="762000"/>
            <a:ext cx="6400800" cy="1066800"/>
          </a:xfrm>
        </p:spPr>
        <p:txBody>
          <a:bodyPr>
            <a:noAutofit/>
          </a:bodyPr>
          <a:lstStyle/>
          <a:p>
            <a:pPr algn="l">
              <a:lnSpc>
                <a:spcPts val="4200"/>
              </a:lnSpc>
            </a:pPr>
            <a:r>
              <a:rPr lang="en-US" sz="4000" dirty="0">
                <a:latin typeface="Arial" pitchFamily="34" charset="0"/>
                <a:cs typeface="Arial" pitchFamily="34" charset="0"/>
              </a:rPr>
              <a:t>SARA: </a:t>
            </a:r>
            <a:r>
              <a:rPr lang="en-US" sz="4000" dirty="0">
                <a:latin typeface="Arial" pitchFamily="34" charset="0"/>
              </a:rPr>
              <a:t>reconciling </a:t>
            </a:r>
            <a:br>
              <a:rPr lang="en-US" sz="4000" dirty="0">
                <a:latin typeface="Arial" pitchFamily="34" charset="0"/>
              </a:rPr>
            </a:br>
            <a:r>
              <a:rPr lang="en-US" sz="4000" dirty="0">
                <a:latin typeface="Arial" pitchFamily="34" charset="0"/>
              </a:rPr>
              <a:t>different interests</a:t>
            </a:r>
            <a:br>
              <a:rPr lang="en-US" sz="2800" dirty="0"/>
            </a:br>
            <a:endParaRPr lang="en-US" sz="2800" dirty="0">
              <a:latin typeface="Arial" pitchFamily="34" charset="0"/>
              <a:cs typeface="Arial" pitchFamily="34" charset="0"/>
            </a:endParaRPr>
          </a:p>
        </p:txBody>
      </p:sp>
      <p:sp>
        <p:nvSpPr>
          <p:cNvPr id="9" name="Content Placeholder 3"/>
          <p:cNvSpPr>
            <a:spLocks noGrp="1"/>
          </p:cNvSpPr>
          <p:nvPr>
            <p:ph sz="half" idx="1"/>
          </p:nvPr>
        </p:nvSpPr>
        <p:spPr>
          <a:xfrm>
            <a:off x="2286000" y="2438400"/>
            <a:ext cx="6553200" cy="3886200"/>
          </a:xfrm>
        </p:spPr>
        <p:txBody>
          <a:bodyPr>
            <a:normAutofit/>
          </a:bodyPr>
          <a:lstStyle/>
          <a:p>
            <a:pPr>
              <a:buFont typeface="Wingdings" pitchFamily="2" charset="2"/>
              <a:buChar char="§"/>
            </a:pPr>
            <a:r>
              <a:rPr lang="en-US" sz="2400" dirty="0">
                <a:latin typeface="Arial" pitchFamily="34" charset="0"/>
              </a:rPr>
              <a:t>Institutions’ goals</a:t>
            </a:r>
          </a:p>
          <a:p>
            <a:pPr>
              <a:buFont typeface="Wingdings" pitchFamily="2" charset="2"/>
              <a:buChar char="§"/>
            </a:pPr>
            <a:r>
              <a:rPr lang="en-US" sz="2400" dirty="0">
                <a:latin typeface="Arial" pitchFamily="34" charset="0"/>
              </a:rPr>
              <a:t>Regulators’ concerns</a:t>
            </a:r>
          </a:p>
          <a:p>
            <a:pPr>
              <a:buFont typeface="Wingdings" pitchFamily="2" charset="2"/>
              <a:buChar char="§"/>
            </a:pPr>
            <a:r>
              <a:rPr lang="en-US" sz="2400" dirty="0">
                <a:latin typeface="Arial" pitchFamily="34" charset="0"/>
              </a:rPr>
              <a:t>Others</a:t>
            </a:r>
          </a:p>
          <a:p>
            <a:pPr marL="685800"/>
            <a:r>
              <a:rPr lang="en-US" sz="2400" dirty="0" err="1">
                <a:latin typeface="Arial" pitchFamily="34" charset="0"/>
              </a:rPr>
              <a:t>Accreditors</a:t>
            </a:r>
            <a:endParaRPr lang="en-US" sz="2400" dirty="0">
              <a:latin typeface="Arial" pitchFamily="34" charset="0"/>
            </a:endParaRPr>
          </a:p>
          <a:p>
            <a:pPr marL="685800"/>
            <a:r>
              <a:rPr lang="en-US" sz="2400" dirty="0">
                <a:latin typeface="Arial" pitchFamily="34" charset="0"/>
              </a:rPr>
              <a:t>Regional compacts</a:t>
            </a:r>
          </a:p>
          <a:p>
            <a:pPr marL="685800"/>
            <a:r>
              <a:rPr lang="en-US" sz="2400" dirty="0">
                <a:latin typeface="Arial" pitchFamily="34" charset="0"/>
              </a:rPr>
              <a:t>National commission</a:t>
            </a:r>
          </a:p>
        </p:txBody>
      </p:sp>
      <p:sp>
        <p:nvSpPr>
          <p:cNvPr id="4" name="Slide Number Placeholder 3"/>
          <p:cNvSpPr>
            <a:spLocks noGrp="1"/>
          </p:cNvSpPr>
          <p:nvPr>
            <p:ph type="sldNum" sz="quarter" idx="12"/>
          </p:nvPr>
        </p:nvSpPr>
        <p:spPr/>
        <p:txBody>
          <a:bodyPr>
            <a:normAutofit/>
          </a:bodyPr>
          <a:lstStyle/>
          <a:p>
            <a:fld id="{120A9541-00D0-4AA5-869E-CA4B13E6AFF2}" type="slidenum">
              <a:rPr lang="en-US" smtClean="0">
                <a:solidFill>
                  <a:prstClr val="black">
                    <a:tint val="75000"/>
                  </a:prstClr>
                </a:solidFill>
              </a:rPr>
              <a:pPr/>
              <a:t>23</a:t>
            </a:fld>
            <a:endParaRPr lang="en-US" dirty="0">
              <a:solidFill>
                <a:prstClr val="black">
                  <a:tint val="75000"/>
                </a:prst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2286000" y="304800"/>
            <a:ext cx="6400800" cy="1524000"/>
          </a:xfrm>
        </p:spPr>
        <p:txBody>
          <a:bodyPr>
            <a:noAutofit/>
          </a:bodyPr>
          <a:lstStyle/>
          <a:p>
            <a:pPr algn="l">
              <a:lnSpc>
                <a:spcPts val="4200"/>
              </a:lnSpc>
            </a:pPr>
            <a:r>
              <a:rPr lang="en-US" sz="4000" dirty="0"/>
              <a:t>The Evolution of SARA</a:t>
            </a:r>
            <a:endParaRPr lang="en-US" sz="2800" dirty="0">
              <a:latin typeface="Arial" pitchFamily="34" charset="0"/>
              <a:cs typeface="Arial" pitchFamily="34" charset="0"/>
            </a:endParaRPr>
          </a:p>
        </p:txBody>
      </p:sp>
      <p:sp>
        <p:nvSpPr>
          <p:cNvPr id="9" name="Content Placeholder 3"/>
          <p:cNvSpPr>
            <a:spLocks noGrp="1"/>
          </p:cNvSpPr>
          <p:nvPr>
            <p:ph sz="half" idx="1"/>
          </p:nvPr>
        </p:nvSpPr>
        <p:spPr>
          <a:xfrm>
            <a:off x="2286000" y="1981200"/>
            <a:ext cx="6553200" cy="4648200"/>
          </a:xfrm>
        </p:spPr>
        <p:txBody>
          <a:bodyPr>
            <a:noAutofit/>
          </a:bodyPr>
          <a:lstStyle/>
          <a:p>
            <a:pPr>
              <a:spcAft>
                <a:spcPts val="1200"/>
              </a:spcAft>
            </a:pPr>
            <a:r>
              <a:rPr lang="en-US" sz="1600" i="1" dirty="0"/>
              <a:t>Lumina Foundation </a:t>
            </a:r>
            <a:r>
              <a:rPr lang="en-US" sz="1600" dirty="0"/>
              <a:t>provided funding to the </a:t>
            </a:r>
            <a:r>
              <a:rPr lang="en-US" sz="1600" i="1" dirty="0"/>
              <a:t>Presidents’ Forum,</a:t>
            </a:r>
            <a:r>
              <a:rPr lang="en-US" sz="1600" dirty="0"/>
              <a:t> working with the </a:t>
            </a:r>
            <a:r>
              <a:rPr lang="en-US" sz="1600" i="1" dirty="0"/>
              <a:t>Council of State Governments (CSG)</a:t>
            </a:r>
            <a:r>
              <a:rPr lang="en-US" sz="1600" dirty="0"/>
              <a:t>, to develop a</a:t>
            </a:r>
            <a:r>
              <a:rPr lang="en-US" sz="1600" b="1" dirty="0"/>
              <a:t> </a:t>
            </a:r>
            <a:r>
              <a:rPr lang="en-US" sz="1600" dirty="0">
                <a:solidFill>
                  <a:srgbClr val="C00000"/>
                </a:solidFill>
              </a:rPr>
              <a:t>Model State Authorization Reciprocity Agreement (SARA)</a:t>
            </a:r>
            <a:r>
              <a:rPr lang="en-US" sz="1600" b="1" dirty="0">
                <a:solidFill>
                  <a:srgbClr val="C00000"/>
                </a:solidFill>
              </a:rPr>
              <a:t> </a:t>
            </a:r>
            <a:r>
              <a:rPr lang="en-US" sz="1600" dirty="0"/>
              <a:t>that states could adopt to acknowledge other states’ work and decisions in regard to institutional authorization. </a:t>
            </a:r>
          </a:p>
          <a:p>
            <a:pPr>
              <a:spcAft>
                <a:spcPts val="1200"/>
              </a:spcAft>
            </a:pPr>
            <a:r>
              <a:rPr lang="en-US" sz="1600" dirty="0"/>
              <a:t> Building upon the work of the </a:t>
            </a:r>
            <a:r>
              <a:rPr lang="en-US" sz="1600" i="1" dirty="0"/>
              <a:t>Presidents’ Forum </a:t>
            </a:r>
            <a:r>
              <a:rPr lang="en-US" sz="1600" dirty="0"/>
              <a:t>and </a:t>
            </a:r>
            <a:r>
              <a:rPr lang="en-US" sz="1600" i="1" dirty="0"/>
              <a:t>CSG</a:t>
            </a:r>
            <a:r>
              <a:rPr lang="en-US" sz="1600" dirty="0"/>
              <a:t>, the </a:t>
            </a:r>
            <a:r>
              <a:rPr lang="en-US" sz="1600" i="1" dirty="0"/>
              <a:t>Western Interstate Commission for Higher Education (WICHE)</a:t>
            </a:r>
            <a:r>
              <a:rPr lang="en-US" sz="1600" dirty="0"/>
              <a:t> advanced </a:t>
            </a:r>
            <a:r>
              <a:rPr lang="en-US" sz="1600" dirty="0">
                <a:solidFill>
                  <a:srgbClr val="C00000"/>
                </a:solidFill>
              </a:rPr>
              <a:t>“W-SARA” </a:t>
            </a:r>
            <a:r>
              <a:rPr lang="en-US" sz="1600" dirty="0"/>
              <a:t>in collaboration with the regional higher education compacts (SREB, MHEC, NEBHE). </a:t>
            </a:r>
          </a:p>
          <a:p>
            <a:pPr>
              <a:spcAft>
                <a:spcPts val="1200"/>
              </a:spcAft>
            </a:pPr>
            <a:r>
              <a:rPr lang="en-US" sz="1600" dirty="0"/>
              <a:t>Combining all prior efforts and input from all stakeholders, the </a:t>
            </a:r>
            <a:r>
              <a:rPr lang="en-US" sz="1600" i="1" dirty="0"/>
              <a:t>Commission on the Regulation of Postsecondary Distance Education</a:t>
            </a:r>
            <a:r>
              <a:rPr lang="en-US" sz="1600" dirty="0"/>
              <a:t>, founded by SHEEO and APLU, and chaired by former Secretary of Education Richard W. Riley, issued its report: </a:t>
            </a:r>
            <a:r>
              <a:rPr lang="en-US" sz="1600" dirty="0">
                <a:solidFill>
                  <a:srgbClr val="C00000"/>
                </a:solidFill>
              </a:rPr>
              <a:t>“Advancing Access through Regulatory Reform: Findings, Principles, and Recommendations for the State Authorization Reciprocity Agreement (SARA).”</a:t>
            </a:r>
          </a:p>
          <a:p>
            <a:pPr>
              <a:spcAft>
                <a:spcPts val="1200"/>
              </a:spcAft>
            </a:pPr>
            <a:r>
              <a:rPr lang="en-US" sz="1600" dirty="0"/>
              <a:t>Funding for national and regional implementation provided by </a:t>
            </a:r>
            <a:r>
              <a:rPr lang="en-US" sz="1600" i="1" dirty="0"/>
              <a:t>Lumina Foundation</a:t>
            </a:r>
            <a:r>
              <a:rPr lang="en-US" sz="1600" dirty="0"/>
              <a:t>.</a:t>
            </a:r>
          </a:p>
        </p:txBody>
      </p:sp>
      <p:sp>
        <p:nvSpPr>
          <p:cNvPr id="4" name="Slide Number Placeholder 3"/>
          <p:cNvSpPr>
            <a:spLocks noGrp="1"/>
          </p:cNvSpPr>
          <p:nvPr>
            <p:ph type="sldNum" sz="quarter" idx="12"/>
          </p:nvPr>
        </p:nvSpPr>
        <p:spPr/>
        <p:txBody>
          <a:bodyPr>
            <a:normAutofit/>
          </a:bodyPr>
          <a:lstStyle/>
          <a:p>
            <a:fld id="{120A9541-00D0-4AA5-869E-CA4B13E6AFF2}" type="slidenum">
              <a:rPr lang="en-US" smtClean="0">
                <a:solidFill>
                  <a:prstClr val="black">
                    <a:tint val="75000"/>
                  </a:prstClr>
                </a:solidFill>
              </a:rPr>
              <a:pPr/>
              <a:t>24</a:t>
            </a:fld>
            <a:endParaRPr lang="en-US" dirty="0">
              <a:solidFill>
                <a:prstClr val="black">
                  <a:tint val="75000"/>
                </a:prst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286000" y="228600"/>
            <a:ext cx="6248400" cy="1447800"/>
          </a:xfrm>
        </p:spPr>
        <p:txBody>
          <a:bodyPr>
            <a:normAutofit/>
          </a:bodyPr>
          <a:lstStyle/>
          <a:p>
            <a:pPr algn="l"/>
            <a:r>
              <a:rPr lang="en-US" sz="4000" dirty="0">
                <a:latin typeface="Arial" pitchFamily="34" charset="0"/>
                <a:cs typeface="Arial" pitchFamily="34" charset="0"/>
              </a:rPr>
              <a:t>The SARA solution</a:t>
            </a:r>
          </a:p>
        </p:txBody>
      </p:sp>
      <p:sp>
        <p:nvSpPr>
          <p:cNvPr id="6" name="Content Placeholder 3"/>
          <p:cNvSpPr>
            <a:spLocks noGrp="1"/>
          </p:cNvSpPr>
          <p:nvPr>
            <p:ph sz="half" idx="1"/>
          </p:nvPr>
        </p:nvSpPr>
        <p:spPr>
          <a:xfrm>
            <a:off x="2286000" y="2057400"/>
            <a:ext cx="6324600" cy="609600"/>
          </a:xfrm>
        </p:spPr>
        <p:txBody>
          <a:bodyPr>
            <a:noAutofit/>
          </a:bodyPr>
          <a:lstStyle/>
          <a:p>
            <a:pPr marL="0" lvl="0">
              <a:lnSpc>
                <a:spcPts val="2800"/>
              </a:lnSpc>
              <a:spcBef>
                <a:spcPts val="0"/>
              </a:spcBef>
              <a:buNone/>
            </a:pPr>
            <a:r>
              <a:rPr lang="en-US" sz="2800" dirty="0">
                <a:solidFill>
                  <a:schemeClr val="tx1"/>
                </a:solidFill>
                <a:effectLst/>
                <a:latin typeface="Arial" pitchFamily="34" charset="0"/>
                <a:cs typeface="Arial" pitchFamily="34" charset="0"/>
              </a:rPr>
              <a:t>A nation-wide system of reciprocity administered by the </a:t>
            </a:r>
            <a:r>
              <a:rPr lang="en-US" sz="2800" dirty="0">
                <a:solidFill>
                  <a:srgbClr val="C00000"/>
                </a:solidFill>
                <a:effectLst/>
                <a:latin typeface="Arial" pitchFamily="34" charset="0"/>
                <a:cs typeface="Arial" pitchFamily="34" charset="0"/>
              </a:rPr>
              <a:t>four existing regional compacts</a:t>
            </a:r>
            <a:endParaRPr lang="en-US" sz="2800" dirty="0">
              <a:solidFill>
                <a:srgbClr val="C00000"/>
              </a:solidFill>
              <a:latin typeface="Arial" pitchFamily="34" charset="0"/>
              <a:cs typeface="Arial" pitchFamily="34" charset="0"/>
            </a:endParaRPr>
          </a:p>
        </p:txBody>
      </p:sp>
      <p:sp>
        <p:nvSpPr>
          <p:cNvPr id="10" name="Content Placeholder 3"/>
          <p:cNvSpPr>
            <a:spLocks noGrp="1"/>
          </p:cNvSpPr>
          <p:nvPr>
            <p:ph sz="half" idx="2"/>
          </p:nvPr>
        </p:nvSpPr>
        <p:spPr>
          <a:xfrm>
            <a:off x="8001000" y="4191000"/>
            <a:ext cx="990600" cy="381000"/>
          </a:xfrm>
        </p:spPr>
        <p:txBody>
          <a:bodyPr>
            <a:noAutofit/>
          </a:bodyPr>
          <a:lstStyle/>
          <a:p>
            <a:pPr marL="0" lvl="0">
              <a:buNone/>
            </a:pPr>
            <a:r>
              <a:rPr lang="en-US" sz="1600" b="1" dirty="0">
                <a:solidFill>
                  <a:schemeClr val="tx1"/>
                </a:solidFill>
                <a:effectLst/>
                <a:latin typeface="Arial" pitchFamily="34" charset="0"/>
                <a:cs typeface="Arial" pitchFamily="34" charset="0"/>
              </a:rPr>
              <a:t>NEBHE</a:t>
            </a:r>
            <a:endParaRPr lang="en-US" sz="1600" b="1" dirty="0">
              <a:latin typeface="Arial" pitchFamily="34" charset="0"/>
              <a:cs typeface="Arial" pitchFamily="34" charset="0"/>
            </a:endParaRPr>
          </a:p>
        </p:txBody>
      </p:sp>
      <p:sp>
        <p:nvSpPr>
          <p:cNvPr id="7" name="Slide Number Placeholder 6"/>
          <p:cNvSpPr>
            <a:spLocks noGrp="1"/>
          </p:cNvSpPr>
          <p:nvPr>
            <p:ph type="sldNum" sz="quarter" idx="12"/>
          </p:nvPr>
        </p:nvSpPr>
        <p:spPr/>
        <p:txBody>
          <a:bodyPr>
            <a:normAutofit/>
          </a:bodyPr>
          <a:lstStyle/>
          <a:p>
            <a:fld id="{120A9541-00D0-4AA5-869E-CA4B13E6AFF2}" type="slidenum">
              <a:rPr lang="en-US" smtClean="0">
                <a:solidFill>
                  <a:prstClr val="black">
                    <a:tint val="75000"/>
                  </a:prstClr>
                </a:solidFill>
              </a:rPr>
              <a:pPr/>
              <a:t>25</a:t>
            </a:fld>
            <a:endParaRPr lang="en-US" dirty="0">
              <a:solidFill>
                <a:prstClr val="black">
                  <a:tint val="75000"/>
                </a:prstClr>
              </a:solidFill>
            </a:endParaRPr>
          </a:p>
        </p:txBody>
      </p:sp>
      <p:sp>
        <p:nvSpPr>
          <p:cNvPr id="9" name="Content Placeholder 3"/>
          <p:cNvSpPr>
            <a:spLocks noGrp="1"/>
          </p:cNvSpPr>
          <p:nvPr>
            <p:ph sz="half" idx="4294967295"/>
          </p:nvPr>
        </p:nvSpPr>
        <p:spPr>
          <a:xfrm>
            <a:off x="5334000" y="3657600"/>
            <a:ext cx="1905000" cy="381000"/>
          </a:xfrm>
        </p:spPr>
        <p:txBody>
          <a:bodyPr>
            <a:noAutofit/>
          </a:bodyPr>
          <a:lstStyle/>
          <a:p>
            <a:pPr marL="0" lvl="0" algn="ctr">
              <a:buNone/>
            </a:pPr>
            <a:r>
              <a:rPr lang="en-US" sz="1600" b="1" dirty="0">
                <a:solidFill>
                  <a:schemeClr val="tx1"/>
                </a:solidFill>
                <a:effectLst/>
                <a:latin typeface="Arial" pitchFamily="34" charset="0"/>
                <a:cs typeface="Arial" pitchFamily="34" charset="0"/>
              </a:rPr>
              <a:t>MHEC</a:t>
            </a:r>
            <a:endParaRPr lang="en-US" sz="1600" b="1" dirty="0">
              <a:latin typeface="Arial" pitchFamily="34" charset="0"/>
              <a:cs typeface="Arial" pitchFamily="34" charset="0"/>
            </a:endParaRPr>
          </a:p>
        </p:txBody>
      </p:sp>
      <p:sp>
        <p:nvSpPr>
          <p:cNvPr id="11" name="Content Placeholder 3"/>
          <p:cNvSpPr>
            <a:spLocks noGrp="1"/>
          </p:cNvSpPr>
          <p:nvPr>
            <p:ph sz="half" idx="4294967295"/>
          </p:nvPr>
        </p:nvSpPr>
        <p:spPr>
          <a:xfrm>
            <a:off x="5638800" y="6324600"/>
            <a:ext cx="1905000" cy="457200"/>
          </a:xfrm>
        </p:spPr>
        <p:txBody>
          <a:bodyPr>
            <a:noAutofit/>
          </a:bodyPr>
          <a:lstStyle/>
          <a:p>
            <a:pPr marL="0" lvl="0" algn="ctr">
              <a:buNone/>
            </a:pPr>
            <a:r>
              <a:rPr lang="en-US" sz="1600" b="1" dirty="0">
                <a:solidFill>
                  <a:schemeClr val="tx1"/>
                </a:solidFill>
                <a:effectLst/>
                <a:latin typeface="Arial" pitchFamily="34" charset="0"/>
                <a:cs typeface="Arial" pitchFamily="34" charset="0"/>
              </a:rPr>
              <a:t>SREB</a:t>
            </a:r>
            <a:endParaRPr lang="en-US" sz="1600" b="1" dirty="0">
              <a:latin typeface="Arial" pitchFamily="34" charset="0"/>
              <a:cs typeface="Arial" pitchFamily="34" charset="0"/>
            </a:endParaRPr>
          </a:p>
        </p:txBody>
      </p:sp>
      <p:sp>
        <p:nvSpPr>
          <p:cNvPr id="12" name="Content Placeholder 3"/>
          <p:cNvSpPr>
            <a:spLocks noGrp="1"/>
          </p:cNvSpPr>
          <p:nvPr>
            <p:ph sz="half" idx="4294967295"/>
          </p:nvPr>
        </p:nvSpPr>
        <p:spPr>
          <a:xfrm>
            <a:off x="2438400" y="4953000"/>
            <a:ext cx="1066800" cy="457200"/>
          </a:xfrm>
        </p:spPr>
        <p:txBody>
          <a:bodyPr>
            <a:noAutofit/>
          </a:bodyPr>
          <a:lstStyle/>
          <a:p>
            <a:pPr marL="0" lvl="0" algn="r">
              <a:buNone/>
            </a:pPr>
            <a:r>
              <a:rPr lang="en-US" sz="1600" b="1" dirty="0">
                <a:solidFill>
                  <a:schemeClr val="tx1"/>
                </a:solidFill>
                <a:effectLst/>
                <a:latin typeface="Arial" pitchFamily="34" charset="0"/>
                <a:cs typeface="Arial" pitchFamily="34" charset="0"/>
              </a:rPr>
              <a:t>WICHE</a:t>
            </a:r>
            <a:endParaRPr lang="en-US" sz="1600" b="1" dirty="0">
              <a:latin typeface="Arial" pitchFamily="34" charset="0"/>
              <a:cs typeface="Arial" pitchFamily="34" charset="0"/>
            </a:endParaRPr>
          </a:p>
        </p:txBody>
      </p:sp>
      <p:pic>
        <p:nvPicPr>
          <p:cNvPr id="8" name="Picture 7" descr="EducationalCompacts+CNMI new no copy.eps"/>
          <p:cNvPicPr>
            <a:picLocks noChangeAspect="1"/>
          </p:cNvPicPr>
          <p:nvPr/>
        </p:nvPicPr>
        <p:blipFill>
          <a:blip r:embed="rId3" cstate="print"/>
          <a:stretch>
            <a:fillRect/>
          </a:stretch>
        </p:blipFill>
        <p:spPr>
          <a:xfrm>
            <a:off x="3210606" y="3200400"/>
            <a:ext cx="4818288" cy="336232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2286000" y="304800"/>
            <a:ext cx="6400800" cy="1524000"/>
          </a:xfrm>
        </p:spPr>
        <p:txBody>
          <a:bodyPr>
            <a:noAutofit/>
          </a:bodyPr>
          <a:lstStyle/>
          <a:p>
            <a:pPr algn="l">
              <a:lnSpc>
                <a:spcPts val="4200"/>
              </a:lnSpc>
            </a:pPr>
            <a:r>
              <a:rPr lang="en-US" sz="4000" dirty="0">
                <a:latin typeface="Arial" pitchFamily="34" charset="0"/>
                <a:cs typeface="Arial" pitchFamily="34" charset="0"/>
              </a:rPr>
              <a:t>Essential principles </a:t>
            </a:r>
            <a:br>
              <a:rPr lang="en-US" sz="4000" dirty="0">
                <a:latin typeface="Arial" pitchFamily="34" charset="0"/>
                <a:cs typeface="Arial" pitchFamily="34" charset="0"/>
              </a:rPr>
            </a:br>
            <a:r>
              <a:rPr lang="en-US" sz="4000" dirty="0">
                <a:latin typeface="Arial" pitchFamily="34" charset="0"/>
                <a:cs typeface="Arial" pitchFamily="34" charset="0"/>
              </a:rPr>
              <a:t>of SARA</a:t>
            </a:r>
            <a:r>
              <a:rPr lang="en-US" sz="2800" dirty="0">
                <a:latin typeface="Arial" pitchFamily="34" charset="0"/>
                <a:cs typeface="Arial" pitchFamily="34" charset="0"/>
              </a:rPr>
              <a:t> (1)</a:t>
            </a:r>
          </a:p>
        </p:txBody>
      </p:sp>
      <p:sp>
        <p:nvSpPr>
          <p:cNvPr id="9" name="Content Placeholder 3"/>
          <p:cNvSpPr>
            <a:spLocks noGrp="1"/>
          </p:cNvSpPr>
          <p:nvPr>
            <p:ph sz="half" idx="1"/>
          </p:nvPr>
        </p:nvSpPr>
        <p:spPr>
          <a:xfrm>
            <a:off x="2286000" y="2438400"/>
            <a:ext cx="6553200" cy="3886200"/>
          </a:xfrm>
        </p:spPr>
        <p:txBody>
          <a:bodyPr>
            <a:normAutofit/>
          </a:bodyPr>
          <a:lstStyle/>
          <a:p>
            <a:pPr>
              <a:lnSpc>
                <a:spcPts val="3000"/>
              </a:lnSpc>
              <a:spcBef>
                <a:spcPts val="1200"/>
              </a:spcBef>
              <a:buFont typeface="Wingdings" pitchFamily="2" charset="2"/>
              <a:buChar char="§"/>
            </a:pPr>
            <a:r>
              <a:rPr lang="en-US" sz="2400" dirty="0">
                <a:solidFill>
                  <a:srgbClr val="C00000"/>
                </a:solidFill>
                <a:latin typeface="Arial" pitchFamily="34" charset="0"/>
                <a:cs typeface="Arial" pitchFamily="34" charset="0"/>
              </a:rPr>
              <a:t>Voluntary</a:t>
            </a:r>
            <a:r>
              <a:rPr lang="en-US" sz="2400" dirty="0">
                <a:latin typeface="Arial" pitchFamily="34" charset="0"/>
                <a:cs typeface="Arial" pitchFamily="34" charset="0"/>
              </a:rPr>
              <a:t> for states and institutions.</a:t>
            </a:r>
          </a:p>
          <a:p>
            <a:pPr>
              <a:lnSpc>
                <a:spcPts val="3000"/>
              </a:lnSpc>
              <a:spcBef>
                <a:spcPts val="1200"/>
              </a:spcBef>
              <a:buFont typeface="Wingdings" pitchFamily="2" charset="2"/>
              <a:buChar char="§"/>
            </a:pPr>
            <a:r>
              <a:rPr lang="en-US" sz="2400" dirty="0">
                <a:latin typeface="Arial" pitchFamily="34" charset="0"/>
                <a:cs typeface="Arial" pitchFamily="34" charset="0"/>
              </a:rPr>
              <a:t>Acknowledges the </a:t>
            </a:r>
            <a:r>
              <a:rPr lang="en-US" sz="2400" dirty="0">
                <a:solidFill>
                  <a:srgbClr val="C00000"/>
                </a:solidFill>
                <a:latin typeface="Arial" pitchFamily="34" charset="0"/>
                <a:cs typeface="Arial" pitchFamily="34" charset="0"/>
              </a:rPr>
              <a:t>traditional roles within higher education’s “accountability triad</a:t>
            </a:r>
            <a:r>
              <a:rPr lang="en-US" sz="2400" dirty="0">
                <a:latin typeface="Arial" pitchFamily="34" charset="0"/>
                <a:cs typeface="Arial" pitchFamily="34" charset="0"/>
              </a:rPr>
              <a:t>”: federal government, states, and accrediting bodies recognized by the U.S. Department of Education.</a:t>
            </a:r>
          </a:p>
        </p:txBody>
      </p:sp>
      <p:sp>
        <p:nvSpPr>
          <p:cNvPr id="4" name="Slide Number Placeholder 3"/>
          <p:cNvSpPr>
            <a:spLocks noGrp="1"/>
          </p:cNvSpPr>
          <p:nvPr>
            <p:ph type="sldNum" sz="quarter" idx="12"/>
          </p:nvPr>
        </p:nvSpPr>
        <p:spPr/>
        <p:txBody>
          <a:bodyPr>
            <a:normAutofit/>
          </a:bodyPr>
          <a:lstStyle/>
          <a:p>
            <a:fld id="{120A9541-00D0-4AA5-869E-CA4B13E6AFF2}" type="slidenum">
              <a:rPr lang="en-US" smtClean="0">
                <a:solidFill>
                  <a:prstClr val="black">
                    <a:tint val="75000"/>
                  </a:prstClr>
                </a:solidFill>
              </a:rPr>
              <a:pPr/>
              <a:t>26</a:t>
            </a:fld>
            <a:endParaRPr lang="en-US" dirty="0">
              <a:solidFill>
                <a:prstClr val="black">
                  <a:tint val="75000"/>
                </a:prst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2286000" y="2362200"/>
            <a:ext cx="6553200" cy="4038600"/>
          </a:xfrm>
        </p:spPr>
        <p:txBody>
          <a:bodyPr>
            <a:normAutofit/>
          </a:bodyPr>
          <a:lstStyle/>
          <a:p>
            <a:pPr>
              <a:lnSpc>
                <a:spcPts val="3000"/>
              </a:lnSpc>
              <a:spcBef>
                <a:spcPts val="0"/>
              </a:spcBef>
              <a:buFont typeface="Wingdings" pitchFamily="2" charset="2"/>
              <a:buChar char="§"/>
            </a:pPr>
            <a:r>
              <a:rPr lang="en-US" sz="2400" dirty="0">
                <a:latin typeface="Arial" pitchFamily="34" charset="0"/>
                <a:cs typeface="Arial" pitchFamily="34" charset="0"/>
              </a:rPr>
              <a:t>Lays out a </a:t>
            </a:r>
            <a:r>
              <a:rPr lang="en-US" sz="2400" dirty="0">
                <a:solidFill>
                  <a:srgbClr val="C00000"/>
                </a:solidFill>
                <a:latin typeface="Arial" pitchFamily="34" charset="0"/>
                <a:cs typeface="Arial" pitchFamily="34" charset="0"/>
              </a:rPr>
              <a:t>framework for state-level reciprocity</a:t>
            </a:r>
            <a:r>
              <a:rPr lang="en-US" sz="2400" dirty="0">
                <a:latin typeface="Arial" pitchFamily="34" charset="0"/>
                <a:cs typeface="Arial" pitchFamily="34" charset="0"/>
              </a:rPr>
              <a:t>, including a governance structure, implementation by the four regional higher education compacts (MHEC, NEBHE, SREB, WICHE), a National Council for SARA to ensure comprehensive national coverage, and a financial plan to support operations.</a:t>
            </a:r>
          </a:p>
          <a:p>
            <a:endParaRPr lang="en-US" sz="1600" dirty="0">
              <a:latin typeface="Arial" pitchFamily="34" charset="0"/>
              <a:cs typeface="Arial" pitchFamily="34" charset="0"/>
            </a:endParaRPr>
          </a:p>
          <a:p>
            <a:pPr>
              <a:buNone/>
            </a:pPr>
            <a:endParaRPr lang="en-US" sz="1600" b="1" dirty="0">
              <a:solidFill>
                <a:srgbClr val="FF0000"/>
              </a:solidFill>
            </a:endParaRPr>
          </a:p>
          <a:p>
            <a:pPr>
              <a:buNone/>
            </a:pPr>
            <a:endParaRPr lang="en-US" sz="16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normAutofit/>
          </a:bodyPr>
          <a:lstStyle/>
          <a:p>
            <a:fld id="{120A9541-00D0-4AA5-869E-CA4B13E6AFF2}" type="slidenum">
              <a:rPr lang="en-US" smtClean="0">
                <a:solidFill>
                  <a:prstClr val="black">
                    <a:tint val="75000"/>
                  </a:prstClr>
                </a:solidFill>
              </a:rPr>
              <a:pPr/>
              <a:t>27</a:t>
            </a:fld>
            <a:endParaRPr lang="en-US" dirty="0">
              <a:solidFill>
                <a:prstClr val="black">
                  <a:tint val="75000"/>
                </a:prstClr>
              </a:solidFill>
            </a:endParaRPr>
          </a:p>
        </p:txBody>
      </p:sp>
      <p:sp>
        <p:nvSpPr>
          <p:cNvPr id="6" name="Title 1"/>
          <p:cNvSpPr>
            <a:spLocks noGrp="1"/>
          </p:cNvSpPr>
          <p:nvPr>
            <p:ph type="title"/>
          </p:nvPr>
        </p:nvSpPr>
        <p:spPr>
          <a:xfrm>
            <a:off x="2286000" y="228600"/>
            <a:ext cx="6400800" cy="1600200"/>
          </a:xfrm>
        </p:spPr>
        <p:txBody>
          <a:bodyPr>
            <a:noAutofit/>
          </a:bodyPr>
          <a:lstStyle/>
          <a:p>
            <a:pPr algn="l">
              <a:lnSpc>
                <a:spcPts val="4200"/>
              </a:lnSpc>
            </a:pPr>
            <a:r>
              <a:rPr lang="en-US" sz="4000" dirty="0">
                <a:latin typeface="Arial" pitchFamily="34" charset="0"/>
                <a:cs typeface="Arial" pitchFamily="34" charset="0"/>
              </a:rPr>
              <a:t>Essential principles </a:t>
            </a:r>
            <a:br>
              <a:rPr lang="en-US" sz="4000" dirty="0">
                <a:latin typeface="Arial" pitchFamily="34" charset="0"/>
                <a:cs typeface="Arial" pitchFamily="34" charset="0"/>
              </a:rPr>
            </a:br>
            <a:r>
              <a:rPr lang="en-US" sz="4000" dirty="0">
                <a:latin typeface="Arial" pitchFamily="34" charset="0"/>
                <a:cs typeface="Arial" pitchFamily="34" charset="0"/>
              </a:rPr>
              <a:t>of SARA</a:t>
            </a:r>
            <a:r>
              <a:rPr lang="en-US" sz="2800" dirty="0">
                <a:latin typeface="Arial" pitchFamily="34" charset="0"/>
                <a:cs typeface="Arial" pitchFamily="34" charset="0"/>
              </a:rPr>
              <a:t> (2)</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2286000" y="2286000"/>
            <a:ext cx="6553200" cy="4191000"/>
          </a:xfrm>
        </p:spPr>
        <p:txBody>
          <a:bodyPr>
            <a:normAutofit/>
          </a:bodyPr>
          <a:lstStyle/>
          <a:p>
            <a:pPr>
              <a:lnSpc>
                <a:spcPts val="3000"/>
              </a:lnSpc>
              <a:spcBef>
                <a:spcPts val="1200"/>
              </a:spcBef>
              <a:buFont typeface="Wingdings" pitchFamily="2" charset="2"/>
              <a:buChar char="§"/>
            </a:pPr>
            <a:r>
              <a:rPr lang="en-US" sz="2400" dirty="0">
                <a:solidFill>
                  <a:srgbClr val="C00000"/>
                </a:solidFill>
                <a:latin typeface="Arial" pitchFamily="34" charset="0"/>
                <a:cs typeface="Arial" pitchFamily="34" charset="0"/>
              </a:rPr>
              <a:t>Requires states to approve their </a:t>
            </a:r>
            <a:br>
              <a:rPr lang="en-US" sz="2400" dirty="0">
                <a:solidFill>
                  <a:srgbClr val="C00000"/>
                </a:solidFill>
                <a:latin typeface="Arial" pitchFamily="34" charset="0"/>
                <a:cs typeface="Arial" pitchFamily="34" charset="0"/>
              </a:rPr>
            </a:br>
            <a:r>
              <a:rPr lang="en-US" sz="2400" dirty="0">
                <a:solidFill>
                  <a:srgbClr val="C00000"/>
                </a:solidFill>
                <a:latin typeface="Arial" pitchFamily="34" charset="0"/>
                <a:cs typeface="Arial" pitchFamily="34" charset="0"/>
              </a:rPr>
              <a:t>in-state institutions </a:t>
            </a:r>
            <a:r>
              <a:rPr lang="en-US" sz="2400" dirty="0">
                <a:latin typeface="Arial" pitchFamily="34" charset="0"/>
                <a:cs typeface="Arial" pitchFamily="34" charset="0"/>
              </a:rPr>
              <a:t>for SARA participation (based upon institutional accreditation and financial stability) and resolve student complaints. </a:t>
            </a:r>
          </a:p>
          <a:p>
            <a:pPr>
              <a:lnSpc>
                <a:spcPts val="3000"/>
              </a:lnSpc>
              <a:spcBef>
                <a:spcPts val="1200"/>
              </a:spcBef>
              <a:buFont typeface="Wingdings" pitchFamily="2" charset="2"/>
              <a:buChar char="§"/>
            </a:pPr>
            <a:r>
              <a:rPr lang="en-US" sz="2400" dirty="0">
                <a:latin typeface="Arial" pitchFamily="34" charset="0"/>
                <a:cs typeface="Arial" pitchFamily="34" charset="0"/>
              </a:rPr>
              <a:t>SARA states agree to impose </a:t>
            </a:r>
            <a:r>
              <a:rPr lang="en-US" sz="2400" dirty="0">
                <a:solidFill>
                  <a:srgbClr val="C00000"/>
                </a:solidFill>
                <a:latin typeface="Arial" pitchFamily="34" charset="0"/>
                <a:cs typeface="Arial" pitchFamily="34" charset="0"/>
              </a:rPr>
              <a:t>no additional (non-SARA) fees or requirements</a:t>
            </a:r>
            <a:r>
              <a:rPr lang="en-US" sz="2400" dirty="0">
                <a:latin typeface="Arial" pitchFamily="34" charset="0"/>
                <a:cs typeface="Arial" pitchFamily="34" charset="0"/>
              </a:rPr>
              <a:t> on institutions from other SARA states.</a:t>
            </a:r>
          </a:p>
          <a:p>
            <a:endParaRPr lang="en-US" sz="1600" dirty="0">
              <a:latin typeface="Arial" pitchFamily="34" charset="0"/>
              <a:cs typeface="Arial" pitchFamily="34" charset="0"/>
            </a:endParaRPr>
          </a:p>
          <a:p>
            <a:pPr>
              <a:buNone/>
            </a:pPr>
            <a:endParaRPr lang="en-US" sz="1600" b="1" dirty="0">
              <a:solidFill>
                <a:srgbClr val="FF0000"/>
              </a:solidFill>
            </a:endParaRPr>
          </a:p>
          <a:p>
            <a:pPr>
              <a:buNone/>
            </a:pPr>
            <a:endParaRPr lang="en-US" sz="16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normAutofit/>
          </a:bodyPr>
          <a:lstStyle/>
          <a:p>
            <a:fld id="{120A9541-00D0-4AA5-869E-CA4B13E6AFF2}" type="slidenum">
              <a:rPr lang="en-US" smtClean="0">
                <a:solidFill>
                  <a:prstClr val="black">
                    <a:tint val="75000"/>
                  </a:prstClr>
                </a:solidFill>
              </a:rPr>
              <a:pPr/>
              <a:t>28</a:t>
            </a:fld>
            <a:endParaRPr lang="en-US" dirty="0">
              <a:solidFill>
                <a:prstClr val="black">
                  <a:tint val="75000"/>
                </a:prstClr>
              </a:solidFill>
            </a:endParaRPr>
          </a:p>
        </p:txBody>
      </p:sp>
      <p:sp>
        <p:nvSpPr>
          <p:cNvPr id="6" name="Title 1"/>
          <p:cNvSpPr>
            <a:spLocks noGrp="1"/>
          </p:cNvSpPr>
          <p:nvPr>
            <p:ph type="title"/>
          </p:nvPr>
        </p:nvSpPr>
        <p:spPr>
          <a:xfrm>
            <a:off x="2286000" y="228600"/>
            <a:ext cx="6400800" cy="1600200"/>
          </a:xfrm>
        </p:spPr>
        <p:txBody>
          <a:bodyPr>
            <a:noAutofit/>
          </a:bodyPr>
          <a:lstStyle/>
          <a:p>
            <a:pPr algn="l">
              <a:lnSpc>
                <a:spcPts val="4200"/>
              </a:lnSpc>
            </a:pPr>
            <a:r>
              <a:rPr lang="en-US" sz="4000" dirty="0">
                <a:latin typeface="Arial" pitchFamily="34" charset="0"/>
                <a:cs typeface="Arial" pitchFamily="34" charset="0"/>
              </a:rPr>
              <a:t>Essential principles </a:t>
            </a:r>
            <a:br>
              <a:rPr lang="en-US" sz="4000" dirty="0">
                <a:latin typeface="Arial" pitchFamily="34" charset="0"/>
                <a:cs typeface="Arial" pitchFamily="34" charset="0"/>
              </a:rPr>
            </a:br>
            <a:r>
              <a:rPr lang="en-US" sz="4000" dirty="0">
                <a:latin typeface="Arial" pitchFamily="34" charset="0"/>
                <a:cs typeface="Arial" pitchFamily="34" charset="0"/>
              </a:rPr>
              <a:t>of SARA</a:t>
            </a:r>
            <a:r>
              <a:rPr lang="en-US" sz="2800" dirty="0">
                <a:latin typeface="Arial" pitchFamily="34" charset="0"/>
                <a:cs typeface="Arial" pitchFamily="34" charset="0"/>
              </a:rPr>
              <a:t> (3)</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2286000" y="2286000"/>
            <a:ext cx="6553200" cy="4419600"/>
          </a:xfrm>
        </p:spPr>
        <p:txBody>
          <a:bodyPr>
            <a:normAutofit/>
          </a:bodyPr>
          <a:lstStyle/>
          <a:p>
            <a:pPr>
              <a:lnSpc>
                <a:spcPts val="3000"/>
              </a:lnSpc>
              <a:spcBef>
                <a:spcPts val="1200"/>
              </a:spcBef>
              <a:buFont typeface="Wingdings" pitchFamily="2" charset="2"/>
              <a:buChar char="§"/>
            </a:pPr>
            <a:r>
              <a:rPr lang="en-US" sz="2400" dirty="0">
                <a:solidFill>
                  <a:srgbClr val="C00000"/>
                </a:solidFill>
                <a:latin typeface="Arial" pitchFamily="34" charset="0"/>
                <a:cs typeface="Arial" pitchFamily="34" charset="0"/>
              </a:rPr>
              <a:t>Open to degree-granting postsecondary institutions from all sectors</a:t>
            </a:r>
            <a:r>
              <a:rPr lang="en-US" sz="2400" dirty="0">
                <a:latin typeface="Arial" pitchFamily="34" charset="0"/>
                <a:cs typeface="Arial" pitchFamily="34" charset="0"/>
              </a:rPr>
              <a:t>: public colleges and universities; independent institutions, both non-profit and for-profit.</a:t>
            </a:r>
          </a:p>
          <a:p>
            <a:pPr>
              <a:lnSpc>
                <a:spcPts val="3000"/>
              </a:lnSpc>
              <a:spcBef>
                <a:spcPts val="1200"/>
              </a:spcBef>
              <a:buFont typeface="Wingdings" pitchFamily="2" charset="2"/>
              <a:buChar char="§"/>
            </a:pPr>
            <a:r>
              <a:rPr lang="en-US" sz="2400" dirty="0">
                <a:latin typeface="Arial" pitchFamily="34" charset="0"/>
                <a:cs typeface="Arial" pitchFamily="34" charset="0"/>
              </a:rPr>
              <a:t>Requires </a:t>
            </a:r>
            <a:r>
              <a:rPr lang="en-US" sz="2400" dirty="0">
                <a:solidFill>
                  <a:srgbClr val="C00000"/>
                </a:solidFill>
                <a:latin typeface="Arial" pitchFamily="34" charset="0"/>
                <a:cs typeface="Arial" pitchFamily="34" charset="0"/>
              </a:rPr>
              <a:t>accreditation by a recognized accreditor.</a:t>
            </a:r>
          </a:p>
          <a:p>
            <a:pPr>
              <a:lnSpc>
                <a:spcPts val="3000"/>
              </a:lnSpc>
              <a:spcBef>
                <a:spcPts val="1200"/>
              </a:spcBef>
              <a:buFont typeface="Wingdings" pitchFamily="2" charset="2"/>
              <a:buChar char="§"/>
            </a:pPr>
            <a:r>
              <a:rPr lang="en-US" sz="2400" dirty="0">
                <a:latin typeface="Arial" pitchFamily="34" charset="0"/>
                <a:cs typeface="Arial" pitchFamily="34" charset="0"/>
              </a:rPr>
              <a:t>Sets forth a reasonable, </a:t>
            </a:r>
            <a:r>
              <a:rPr lang="en-US" sz="2400" dirty="0">
                <a:solidFill>
                  <a:srgbClr val="C00000"/>
                </a:solidFill>
                <a:latin typeface="Arial" pitchFamily="34" charset="0"/>
                <a:cs typeface="Arial" pitchFamily="34" charset="0"/>
              </a:rPr>
              <a:t>uniform set of triggers of “physical presence”</a:t>
            </a:r>
            <a:r>
              <a:rPr lang="en-US" sz="2400" dirty="0">
                <a:latin typeface="Arial" pitchFamily="34" charset="0"/>
                <a:cs typeface="Arial" pitchFamily="34" charset="0"/>
              </a:rPr>
              <a:t>.</a:t>
            </a:r>
          </a:p>
          <a:p>
            <a:pPr>
              <a:lnSpc>
                <a:spcPts val="3000"/>
              </a:lnSpc>
              <a:spcBef>
                <a:spcPts val="1200"/>
              </a:spcBef>
              <a:buFont typeface="Wingdings" pitchFamily="2" charset="2"/>
              <a:buChar char="§"/>
            </a:pPr>
            <a:r>
              <a:rPr lang="en-US" sz="2400" dirty="0">
                <a:solidFill>
                  <a:srgbClr val="C00000"/>
                </a:solidFill>
                <a:latin typeface="Arial" pitchFamily="34" charset="0"/>
                <a:cs typeface="Arial" pitchFamily="34" charset="0"/>
              </a:rPr>
              <a:t>Preserves state approval and oversight of on-the-ground campuses.</a:t>
            </a:r>
          </a:p>
          <a:p>
            <a:pPr>
              <a:buNone/>
            </a:pPr>
            <a:endParaRPr lang="en-US" sz="1600" dirty="0">
              <a:latin typeface="Arial" pitchFamily="34" charset="0"/>
              <a:cs typeface="Arial" pitchFamily="34" charset="0"/>
            </a:endParaRPr>
          </a:p>
          <a:p>
            <a:pPr>
              <a:buNone/>
            </a:pPr>
            <a:endParaRPr lang="en-US" sz="1600" b="1" dirty="0">
              <a:solidFill>
                <a:srgbClr val="FF0000"/>
              </a:solidFill>
            </a:endParaRPr>
          </a:p>
          <a:p>
            <a:pPr>
              <a:buNone/>
            </a:pPr>
            <a:endParaRPr lang="en-US" sz="16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normAutofit/>
          </a:bodyPr>
          <a:lstStyle/>
          <a:p>
            <a:fld id="{120A9541-00D0-4AA5-869E-CA4B13E6AFF2}" type="slidenum">
              <a:rPr lang="en-US" smtClean="0">
                <a:solidFill>
                  <a:prstClr val="black">
                    <a:tint val="75000"/>
                  </a:prstClr>
                </a:solidFill>
              </a:rPr>
              <a:pPr/>
              <a:t>29</a:t>
            </a:fld>
            <a:endParaRPr lang="en-US" dirty="0">
              <a:solidFill>
                <a:prstClr val="black">
                  <a:tint val="75000"/>
                </a:prstClr>
              </a:solidFill>
            </a:endParaRPr>
          </a:p>
        </p:txBody>
      </p:sp>
      <p:sp>
        <p:nvSpPr>
          <p:cNvPr id="6" name="Title 1"/>
          <p:cNvSpPr>
            <a:spLocks noGrp="1"/>
          </p:cNvSpPr>
          <p:nvPr>
            <p:ph type="title"/>
          </p:nvPr>
        </p:nvSpPr>
        <p:spPr>
          <a:xfrm>
            <a:off x="2286000" y="304800"/>
            <a:ext cx="6400800" cy="1524000"/>
          </a:xfrm>
        </p:spPr>
        <p:txBody>
          <a:bodyPr>
            <a:noAutofit/>
          </a:bodyPr>
          <a:lstStyle/>
          <a:p>
            <a:pPr algn="l">
              <a:lnSpc>
                <a:spcPts val="4200"/>
              </a:lnSpc>
            </a:pPr>
            <a:r>
              <a:rPr lang="en-US" sz="4000" dirty="0">
                <a:latin typeface="Arial" pitchFamily="34" charset="0"/>
                <a:cs typeface="Arial" pitchFamily="34" charset="0"/>
              </a:rPr>
              <a:t>Essential principles </a:t>
            </a:r>
            <a:br>
              <a:rPr lang="en-US" sz="4000" dirty="0">
                <a:latin typeface="Arial" pitchFamily="34" charset="0"/>
                <a:cs typeface="Arial" pitchFamily="34" charset="0"/>
              </a:rPr>
            </a:br>
            <a:r>
              <a:rPr lang="en-US" sz="4000" dirty="0">
                <a:latin typeface="Arial" pitchFamily="34" charset="0"/>
                <a:cs typeface="Arial" pitchFamily="34" charset="0"/>
              </a:rPr>
              <a:t>of SARA</a:t>
            </a:r>
            <a:r>
              <a:rPr lang="en-US" sz="2800" dirty="0">
                <a:latin typeface="Arial" pitchFamily="34" charset="0"/>
                <a:cs typeface="Arial" pitchFamily="34" charset="0"/>
              </a:rPr>
              <a:t> (4)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2286000" y="2286000"/>
            <a:ext cx="6553200" cy="4419600"/>
          </a:xfrm>
        </p:spPr>
        <p:txBody>
          <a:bodyPr>
            <a:normAutofit/>
          </a:bodyPr>
          <a:lstStyle/>
          <a:p>
            <a:pPr>
              <a:buNone/>
            </a:pPr>
            <a:endParaRPr lang="en-US" sz="1600" dirty="0">
              <a:latin typeface="Arial" pitchFamily="34" charset="0"/>
              <a:cs typeface="Arial" pitchFamily="34" charset="0"/>
            </a:endParaRPr>
          </a:p>
          <a:p>
            <a:pPr>
              <a:buNone/>
            </a:pPr>
            <a:endParaRPr lang="en-US" sz="1600" b="1" dirty="0">
              <a:solidFill>
                <a:srgbClr val="FF0000"/>
              </a:solidFill>
            </a:endParaRPr>
          </a:p>
          <a:p>
            <a:pPr>
              <a:buNone/>
            </a:pPr>
            <a:endParaRPr lang="en-US" sz="1600" dirty="0">
              <a:latin typeface="Arial" pitchFamily="34" charset="0"/>
              <a:cs typeface="Arial" pitchFamily="34" charset="0"/>
            </a:endParaRPr>
          </a:p>
        </p:txBody>
      </p:sp>
      <p:sp>
        <p:nvSpPr>
          <p:cNvPr id="6" name="Title 1"/>
          <p:cNvSpPr>
            <a:spLocks noGrp="1"/>
          </p:cNvSpPr>
          <p:nvPr>
            <p:ph type="title"/>
          </p:nvPr>
        </p:nvSpPr>
        <p:spPr>
          <a:xfrm>
            <a:off x="2124634" y="304800"/>
            <a:ext cx="5800166" cy="1524000"/>
          </a:xfrm>
        </p:spPr>
        <p:txBody>
          <a:bodyPr>
            <a:noAutofit/>
          </a:bodyPr>
          <a:lstStyle/>
          <a:p>
            <a:pPr>
              <a:lnSpc>
                <a:spcPts val="4200"/>
              </a:lnSpc>
            </a:pPr>
            <a:r>
              <a:rPr lang="en-US" sz="3600" b="1" spc="-150" dirty="0">
                <a:latin typeface="Arial" pitchFamily="34" charset="0"/>
                <a:cs typeface="Arial" pitchFamily="34" charset="0"/>
              </a:rPr>
              <a:t>The Regional Compacts</a:t>
            </a: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43306" t="11578" r="19341"/>
          <a:stretch/>
        </p:blipFill>
        <p:spPr>
          <a:xfrm>
            <a:off x="-1" y="1920033"/>
            <a:ext cx="2124635" cy="2890489"/>
          </a:xfrm>
          <a:prstGeom prst="rect">
            <a:avLst/>
          </a:prstGeom>
        </p:spPr>
      </p:pic>
      <p:sp>
        <p:nvSpPr>
          <p:cNvPr id="2" name="Rectangle 1"/>
          <p:cNvSpPr/>
          <p:nvPr/>
        </p:nvSpPr>
        <p:spPr>
          <a:xfrm>
            <a:off x="2088775" y="2157506"/>
            <a:ext cx="6947649" cy="4327338"/>
          </a:xfrm>
          <a:prstGeom prst="rect">
            <a:avLst/>
          </a:prstGeom>
          <a:noFill/>
        </p:spPr>
        <p:txBody>
          <a:bodyPr wrap="square">
            <a:spAutoFit/>
          </a:bodyPr>
          <a:lstStyle/>
          <a:p>
            <a:pPr marL="0" marR="0" lvl="1" indent="0" algn="ctr" defTabSz="914400" eaLnBrk="1" fontAlgn="auto" latinLnBrk="0" hangingPunct="1">
              <a:lnSpc>
                <a:spcPct val="100000"/>
              </a:lnSpc>
              <a:spcBef>
                <a:spcPct val="20000"/>
              </a:spcBef>
              <a:spcAft>
                <a:spcPts val="0"/>
              </a:spcAft>
              <a:buClr>
                <a:schemeClr val="tx1"/>
              </a:buClr>
              <a:buSzTx/>
              <a:buFontTx/>
              <a:buNone/>
              <a:tabLst/>
              <a:defRPr/>
            </a:pPr>
            <a:r>
              <a:rPr kumimoji="0" lang="en-US" altLang="en-US" sz="32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Midwestern Higher Education Compact (MHEC)</a:t>
            </a:r>
          </a:p>
          <a:p>
            <a:pPr marL="0" marR="0" lvl="1" indent="0" algn="ctr" defTabSz="914400" eaLnBrk="1" fontAlgn="auto" latinLnBrk="0" hangingPunct="1">
              <a:lnSpc>
                <a:spcPct val="100000"/>
              </a:lnSpc>
              <a:spcBef>
                <a:spcPct val="20000"/>
              </a:spcBef>
              <a:spcAft>
                <a:spcPts val="0"/>
              </a:spcAft>
              <a:buClr>
                <a:schemeClr val="tx1"/>
              </a:buClr>
              <a:buSzTx/>
              <a:buFontTx/>
              <a:buNone/>
              <a:tabLst/>
              <a:defRPr/>
            </a:pPr>
            <a:r>
              <a:rPr kumimoji="0" lang="en-US" altLang="en-US" sz="32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New England Board of Higher Education (</a:t>
            </a:r>
            <a:r>
              <a:rPr kumimoji="0" lang="en-US" altLang="en-US" sz="3200" b="1"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NEBHE</a:t>
            </a:r>
            <a:r>
              <a:rPr kumimoji="0" lang="en-US" altLang="en-US" sz="32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t>
            </a:r>
          </a:p>
          <a:p>
            <a:pPr marL="0" marR="0" lvl="1" indent="0" algn="ctr" defTabSz="914400" eaLnBrk="1" fontAlgn="auto" latinLnBrk="0" hangingPunct="1">
              <a:lnSpc>
                <a:spcPct val="100000"/>
              </a:lnSpc>
              <a:spcBef>
                <a:spcPct val="20000"/>
              </a:spcBef>
              <a:spcAft>
                <a:spcPts val="0"/>
              </a:spcAft>
              <a:buClr>
                <a:schemeClr val="tx1"/>
              </a:buClr>
              <a:buSzTx/>
              <a:buFontTx/>
              <a:buNone/>
              <a:tabLst/>
              <a:defRPr/>
            </a:pPr>
            <a:r>
              <a:rPr kumimoji="0" lang="en-US" altLang="en-US" sz="32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Southern Regional Education Board (SREB)</a:t>
            </a:r>
          </a:p>
          <a:p>
            <a:pPr marL="0" marR="0" lvl="1" indent="0" algn="ctr" defTabSz="914400" eaLnBrk="1" fontAlgn="auto" latinLnBrk="0" hangingPunct="1">
              <a:lnSpc>
                <a:spcPct val="100000"/>
              </a:lnSpc>
              <a:spcBef>
                <a:spcPct val="20000"/>
              </a:spcBef>
              <a:spcAft>
                <a:spcPts val="0"/>
              </a:spcAft>
              <a:buClr>
                <a:schemeClr val="tx1"/>
              </a:buClr>
              <a:buSzTx/>
              <a:buFontTx/>
              <a:buNone/>
              <a:tabLst/>
              <a:defRPr/>
            </a:pPr>
            <a:r>
              <a:rPr kumimoji="0" lang="en-US" altLang="en-US" sz="32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Western Interstate Commission for Higher Education (WICHE)</a:t>
            </a:r>
          </a:p>
        </p:txBody>
      </p:sp>
    </p:spTree>
    <p:extLst>
      <p:ext uri="{BB962C8B-B14F-4D97-AF65-F5344CB8AC3E}">
        <p14:creationId xmlns:p14="http://schemas.microsoft.com/office/powerpoint/2010/main" val="4098868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2286000" y="2209800"/>
            <a:ext cx="6553200" cy="4648200"/>
          </a:xfrm>
        </p:spPr>
        <p:txBody>
          <a:bodyPr>
            <a:normAutofit/>
          </a:bodyPr>
          <a:lstStyle/>
          <a:p>
            <a:pPr>
              <a:lnSpc>
                <a:spcPts val="3000"/>
              </a:lnSpc>
              <a:spcBef>
                <a:spcPts val="1200"/>
              </a:spcBef>
              <a:buFont typeface="Wingdings" pitchFamily="2" charset="2"/>
              <a:buChar char="§"/>
            </a:pPr>
            <a:r>
              <a:rPr lang="en-US" sz="2400" dirty="0">
                <a:latin typeface="Arial" pitchFamily="34" charset="0"/>
                <a:cs typeface="Arial" pitchFamily="34" charset="0"/>
              </a:rPr>
              <a:t>Shifts principal oversight responsibilities from the state in which the distance education is being received to the </a:t>
            </a:r>
            <a:r>
              <a:rPr lang="en-US" sz="2400" dirty="0">
                <a:solidFill>
                  <a:srgbClr val="C00000"/>
                </a:solidFill>
                <a:latin typeface="Arial" pitchFamily="34" charset="0"/>
                <a:cs typeface="Arial" pitchFamily="34" charset="0"/>
              </a:rPr>
              <a:t>“home state” </a:t>
            </a:r>
            <a:r>
              <a:rPr lang="en-US" sz="2400" dirty="0">
                <a:latin typeface="Arial" pitchFamily="34" charset="0"/>
                <a:cs typeface="Arial" pitchFamily="34" charset="0"/>
              </a:rPr>
              <a:t>of the institution offering the instruction. (Host state can also work to resolve problems.)</a:t>
            </a:r>
          </a:p>
          <a:p>
            <a:pPr>
              <a:lnSpc>
                <a:spcPts val="3000"/>
              </a:lnSpc>
              <a:spcBef>
                <a:spcPts val="1200"/>
              </a:spcBef>
              <a:buFont typeface="Wingdings" pitchFamily="2" charset="2"/>
              <a:buChar char="§"/>
            </a:pPr>
            <a:r>
              <a:rPr lang="en-US" sz="2400" dirty="0">
                <a:latin typeface="Arial" pitchFamily="34" charset="0"/>
                <a:cs typeface="Arial" pitchFamily="34" charset="0"/>
              </a:rPr>
              <a:t>Initial funding from </a:t>
            </a:r>
            <a:r>
              <a:rPr lang="en-US" sz="2400" dirty="0">
                <a:solidFill>
                  <a:srgbClr val="C00000"/>
                </a:solidFill>
                <a:latin typeface="Arial" pitchFamily="34" charset="0"/>
                <a:cs typeface="Arial" pitchFamily="34" charset="0"/>
              </a:rPr>
              <a:t>Lumina Foundation and the Bill &amp; Melinda Gates Foundation; now funded by institutional fees </a:t>
            </a:r>
            <a:r>
              <a:rPr lang="en-US" sz="2400" dirty="0">
                <a:latin typeface="Arial" pitchFamily="34" charset="0"/>
                <a:cs typeface="Arial" pitchFamily="34" charset="0"/>
              </a:rPr>
              <a:t>paid to the National Council for SARA.</a:t>
            </a:r>
          </a:p>
          <a:p>
            <a:pPr>
              <a:buNone/>
            </a:pPr>
            <a:endParaRPr lang="en-US" dirty="0">
              <a:latin typeface="Arial" pitchFamily="34" charset="0"/>
              <a:cs typeface="Arial" pitchFamily="34" charset="0"/>
            </a:endParaRPr>
          </a:p>
          <a:p>
            <a:pPr>
              <a:buNone/>
            </a:pPr>
            <a:endParaRPr lang="en-US" b="1" dirty="0">
              <a:solidFill>
                <a:srgbClr val="FF0000"/>
              </a:solidFill>
            </a:endParaRPr>
          </a:p>
          <a:p>
            <a:pPr>
              <a:buNone/>
            </a:pPr>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normAutofit/>
          </a:bodyPr>
          <a:lstStyle/>
          <a:p>
            <a:fld id="{120A9541-00D0-4AA5-869E-CA4B13E6AFF2}" type="slidenum">
              <a:rPr lang="en-US" smtClean="0">
                <a:solidFill>
                  <a:prstClr val="black">
                    <a:tint val="75000"/>
                  </a:prstClr>
                </a:solidFill>
              </a:rPr>
              <a:pPr/>
              <a:t>30</a:t>
            </a:fld>
            <a:endParaRPr lang="en-US" dirty="0">
              <a:solidFill>
                <a:prstClr val="black">
                  <a:tint val="75000"/>
                </a:prstClr>
              </a:solidFill>
            </a:endParaRPr>
          </a:p>
        </p:txBody>
      </p:sp>
      <p:sp>
        <p:nvSpPr>
          <p:cNvPr id="6" name="Title 1"/>
          <p:cNvSpPr>
            <a:spLocks noGrp="1"/>
          </p:cNvSpPr>
          <p:nvPr>
            <p:ph type="title"/>
          </p:nvPr>
        </p:nvSpPr>
        <p:spPr>
          <a:xfrm>
            <a:off x="2286000" y="304800"/>
            <a:ext cx="6400800" cy="1524000"/>
          </a:xfrm>
        </p:spPr>
        <p:txBody>
          <a:bodyPr>
            <a:noAutofit/>
          </a:bodyPr>
          <a:lstStyle/>
          <a:p>
            <a:pPr algn="l">
              <a:lnSpc>
                <a:spcPts val="4200"/>
              </a:lnSpc>
            </a:pPr>
            <a:r>
              <a:rPr lang="en-US" sz="4000" dirty="0">
                <a:latin typeface="Arial" pitchFamily="34" charset="0"/>
                <a:cs typeface="Arial" pitchFamily="34" charset="0"/>
              </a:rPr>
              <a:t>Essential principles </a:t>
            </a:r>
            <a:br>
              <a:rPr lang="en-US" sz="4000" dirty="0">
                <a:latin typeface="Arial" pitchFamily="34" charset="0"/>
                <a:cs typeface="Arial" pitchFamily="34" charset="0"/>
              </a:rPr>
            </a:br>
            <a:r>
              <a:rPr lang="en-US" sz="4000" dirty="0">
                <a:latin typeface="Arial" pitchFamily="34" charset="0"/>
                <a:cs typeface="Arial" pitchFamily="34" charset="0"/>
              </a:rPr>
              <a:t>of SARA</a:t>
            </a:r>
            <a:r>
              <a:rPr lang="en-US" sz="2800" dirty="0">
                <a:latin typeface="Arial" pitchFamily="34" charset="0"/>
                <a:cs typeface="Arial" pitchFamily="34" charset="0"/>
              </a:rPr>
              <a:t> (5)</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2286000" y="2286000"/>
            <a:ext cx="6553200" cy="4191000"/>
          </a:xfrm>
        </p:spPr>
        <p:txBody>
          <a:bodyPr>
            <a:normAutofit/>
          </a:bodyPr>
          <a:lstStyle/>
          <a:p>
            <a:r>
              <a:rPr lang="en-US" sz="2400" dirty="0">
                <a:latin typeface="Arial" panose="020B0604020202020204" pitchFamily="34" charset="0"/>
                <a:cs typeface="Arial" panose="020B0604020202020204" pitchFamily="34" charset="0"/>
              </a:rPr>
              <a:t>Why deal with experiential education at all?</a:t>
            </a:r>
          </a:p>
          <a:p>
            <a:pPr lvl="1"/>
            <a:r>
              <a:rPr lang="en-US" dirty="0">
                <a:latin typeface="Arial" panose="020B0604020202020204" pitchFamily="34" charset="0"/>
                <a:cs typeface="Arial" panose="020B0604020202020204" pitchFamily="34" charset="0"/>
              </a:rPr>
              <a:t>Many states regulate it;</a:t>
            </a:r>
          </a:p>
          <a:p>
            <a:pPr lvl="1"/>
            <a:r>
              <a:rPr lang="en-US" dirty="0">
                <a:latin typeface="Arial" panose="020B0604020202020204" pitchFamily="34" charset="0"/>
                <a:cs typeface="Arial" panose="020B0604020202020204" pitchFamily="34" charset="0"/>
              </a:rPr>
              <a:t>Beneficial for students;</a:t>
            </a:r>
          </a:p>
          <a:p>
            <a:pPr lvl="1"/>
            <a:r>
              <a:rPr lang="en-US" dirty="0">
                <a:latin typeface="Arial" panose="020B0604020202020204" pitchFamily="34" charset="0"/>
                <a:cs typeface="Arial" panose="020B0604020202020204" pitchFamily="34" charset="0"/>
              </a:rPr>
              <a:t>Required for certain programs.</a:t>
            </a:r>
          </a:p>
          <a:p>
            <a:r>
              <a:rPr lang="en-US" sz="2400" dirty="0">
                <a:latin typeface="Arial" panose="020B0604020202020204" pitchFamily="34" charset="0"/>
                <a:cs typeface="Arial" panose="020B0604020202020204" pitchFamily="34" charset="0"/>
              </a:rPr>
              <a:t>What does SARA “cover” or allow?</a:t>
            </a:r>
          </a:p>
          <a:p>
            <a:pPr lvl="1"/>
            <a:r>
              <a:rPr lang="en-US" dirty="0">
                <a:latin typeface="Arial" panose="020B0604020202020204" pitchFamily="34" charset="0"/>
                <a:cs typeface="Arial" panose="020B0604020202020204" pitchFamily="34" charset="0"/>
              </a:rPr>
              <a:t>It’s complicated, but basically, 10 students per program per site</a:t>
            </a:r>
          </a:p>
          <a:p>
            <a:pPr lvl="1"/>
            <a:r>
              <a:rPr lang="en-US" dirty="0">
                <a:latin typeface="Arial" panose="020B0604020202020204" pitchFamily="34" charset="0"/>
                <a:cs typeface="Arial" panose="020B0604020202020204" pitchFamily="34" charset="0"/>
              </a:rPr>
              <a:t>For details, see NC-SARA website and </a:t>
            </a:r>
            <a:r>
              <a:rPr lang="en-US" i="1" dirty="0">
                <a:latin typeface="Arial" panose="020B0604020202020204" pitchFamily="34" charset="0"/>
                <a:cs typeface="Arial" panose="020B0604020202020204" pitchFamily="34" charset="0"/>
              </a:rPr>
              <a:t>SARA Manual</a:t>
            </a:r>
          </a:p>
          <a:p>
            <a:endParaRPr lang="en-US" sz="1600" dirty="0">
              <a:latin typeface="Arial" pitchFamily="34" charset="0"/>
              <a:cs typeface="Arial" pitchFamily="34" charset="0"/>
            </a:endParaRPr>
          </a:p>
          <a:p>
            <a:pPr>
              <a:buNone/>
            </a:pPr>
            <a:endParaRPr lang="en-US" sz="1600" b="1" dirty="0">
              <a:solidFill>
                <a:srgbClr val="FF0000"/>
              </a:solidFill>
            </a:endParaRPr>
          </a:p>
          <a:p>
            <a:pPr>
              <a:buNone/>
            </a:pPr>
            <a:endParaRPr lang="en-US" sz="16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normAutofit/>
          </a:bodyPr>
          <a:lstStyle/>
          <a:p>
            <a:fld id="{120A9541-00D0-4AA5-869E-CA4B13E6AFF2}" type="slidenum">
              <a:rPr lang="en-US" smtClean="0">
                <a:solidFill>
                  <a:prstClr val="black">
                    <a:tint val="75000"/>
                  </a:prstClr>
                </a:solidFill>
              </a:rPr>
              <a:pPr/>
              <a:t>31</a:t>
            </a:fld>
            <a:endParaRPr lang="en-US" dirty="0">
              <a:solidFill>
                <a:prstClr val="black">
                  <a:tint val="75000"/>
                </a:prstClr>
              </a:solidFill>
            </a:endParaRPr>
          </a:p>
        </p:txBody>
      </p:sp>
      <p:sp>
        <p:nvSpPr>
          <p:cNvPr id="6" name="Title 1"/>
          <p:cNvSpPr>
            <a:spLocks noGrp="1"/>
          </p:cNvSpPr>
          <p:nvPr>
            <p:ph type="title"/>
          </p:nvPr>
        </p:nvSpPr>
        <p:spPr>
          <a:xfrm>
            <a:off x="2286000" y="228600"/>
            <a:ext cx="6400800" cy="1600200"/>
          </a:xfrm>
        </p:spPr>
        <p:txBody>
          <a:bodyPr>
            <a:noAutofit/>
          </a:bodyPr>
          <a:lstStyle/>
          <a:p>
            <a:pPr algn="l">
              <a:lnSpc>
                <a:spcPts val="4200"/>
              </a:lnSpc>
            </a:pPr>
            <a:r>
              <a:rPr lang="en-US" sz="4000" dirty="0"/>
              <a:t>SARA and experiential learning such as clinical education, internships, etc.</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1176438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2209800" y="381000"/>
            <a:ext cx="6477000" cy="1143000"/>
          </a:xfrm>
        </p:spPr>
        <p:txBody>
          <a:bodyPr>
            <a:noAutofit/>
          </a:bodyPr>
          <a:lstStyle/>
          <a:p>
            <a:pPr algn="l"/>
            <a:r>
              <a:rPr lang="en-US" sz="4000" dirty="0">
                <a:latin typeface="Arial" pitchFamily="34" charset="0"/>
                <a:cs typeface="Arial" pitchFamily="34" charset="0"/>
              </a:rPr>
              <a:t>Benefits to students</a:t>
            </a:r>
          </a:p>
        </p:txBody>
      </p:sp>
      <p:sp>
        <p:nvSpPr>
          <p:cNvPr id="9" name="Content Placeholder 3"/>
          <p:cNvSpPr>
            <a:spLocks noGrp="1"/>
          </p:cNvSpPr>
          <p:nvPr>
            <p:ph sz="half" idx="2"/>
          </p:nvPr>
        </p:nvSpPr>
        <p:spPr>
          <a:xfrm>
            <a:off x="2286000" y="2362200"/>
            <a:ext cx="6400800" cy="4267200"/>
          </a:xfrm>
        </p:spPr>
        <p:txBody>
          <a:bodyPr>
            <a:normAutofit/>
          </a:bodyPr>
          <a:lstStyle/>
          <a:p>
            <a:r>
              <a:rPr lang="en-US" sz="2400" dirty="0">
                <a:latin typeface="Arial" pitchFamily="34" charset="0"/>
                <a:cs typeface="Arial" pitchFamily="34" charset="0"/>
              </a:rPr>
              <a:t>Expands access to educational offerings.</a:t>
            </a:r>
          </a:p>
          <a:p>
            <a:r>
              <a:rPr lang="en-US" sz="2400" dirty="0">
                <a:latin typeface="Arial" pitchFamily="34" charset="0"/>
                <a:cs typeface="Arial" pitchFamily="34" charset="0"/>
              </a:rPr>
              <a:t>Should lead to better resolution of complaints from students in SARA states.</a:t>
            </a:r>
          </a:p>
          <a:p>
            <a:r>
              <a:rPr lang="en-US" sz="2400" dirty="0">
                <a:latin typeface="Arial" pitchFamily="34" charset="0"/>
                <a:cs typeface="Arial" pitchFamily="34" charset="0"/>
              </a:rPr>
              <a:t>Reduces a rapidly growing institutional cost that is in one way or another passed along to students.</a:t>
            </a:r>
          </a:p>
          <a:p>
            <a:r>
              <a:rPr lang="en-US" sz="2400" dirty="0">
                <a:latin typeface="Arial" pitchFamily="34" charset="0"/>
                <a:cs typeface="Arial" pitchFamily="34" charset="0"/>
              </a:rPr>
              <a:t>Should enhance overall quality of distance education.</a:t>
            </a:r>
          </a:p>
          <a:p>
            <a:pPr>
              <a:buNone/>
            </a:pPr>
            <a:endParaRPr lang="en-US" sz="16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120A9541-00D0-4AA5-869E-CA4B13E6AFF2}" type="slidenum">
              <a:rPr lang="en-US" smtClean="0">
                <a:solidFill>
                  <a:prstClr val="black">
                    <a:tint val="75000"/>
                  </a:prstClr>
                </a:solidFill>
              </a:rPr>
              <a:pPr/>
              <a:t>32</a:t>
            </a:fld>
            <a:endParaRPr lang="en-US" dirty="0">
              <a:solidFill>
                <a:prstClr val="black">
                  <a:tint val="75000"/>
                </a:prstClr>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2286000" y="152400"/>
            <a:ext cx="6858000" cy="1600200"/>
          </a:xfrm>
        </p:spPr>
        <p:txBody>
          <a:bodyPr>
            <a:noAutofit/>
          </a:bodyPr>
          <a:lstStyle/>
          <a:p>
            <a:pPr algn="l"/>
            <a:r>
              <a:rPr lang="en-US" sz="4000" dirty="0">
                <a:latin typeface="Arial" pitchFamily="34" charset="0"/>
                <a:cs typeface="Arial" pitchFamily="34" charset="0"/>
              </a:rPr>
              <a:t>Benefits to institutions</a:t>
            </a:r>
          </a:p>
        </p:txBody>
      </p:sp>
      <p:sp>
        <p:nvSpPr>
          <p:cNvPr id="9" name="Content Placeholder 3"/>
          <p:cNvSpPr>
            <a:spLocks noGrp="1"/>
          </p:cNvSpPr>
          <p:nvPr>
            <p:ph sz="half" idx="1"/>
          </p:nvPr>
        </p:nvSpPr>
        <p:spPr>
          <a:xfrm>
            <a:off x="2286000" y="2133600"/>
            <a:ext cx="6629400" cy="4267200"/>
          </a:xfrm>
        </p:spPr>
        <p:txBody>
          <a:bodyPr>
            <a:noAutofit/>
          </a:bodyPr>
          <a:lstStyle/>
          <a:p>
            <a:pPr>
              <a:lnSpc>
                <a:spcPts val="3000"/>
              </a:lnSpc>
              <a:spcBef>
                <a:spcPts val="1200"/>
              </a:spcBef>
              <a:buFont typeface="Wingdings" pitchFamily="2" charset="2"/>
              <a:buChar char="§"/>
            </a:pPr>
            <a:r>
              <a:rPr lang="en-US" sz="2400" dirty="0">
                <a:latin typeface="Arial" pitchFamily="34" charset="0"/>
                <a:cs typeface="Arial" pitchFamily="34" charset="0"/>
              </a:rPr>
              <a:t>Enables </a:t>
            </a:r>
            <a:r>
              <a:rPr lang="en-US" sz="2400" dirty="0">
                <a:solidFill>
                  <a:srgbClr val="C00000"/>
                </a:solidFill>
                <a:latin typeface="Arial" pitchFamily="34" charset="0"/>
                <a:cs typeface="Arial" pitchFamily="34" charset="0"/>
              </a:rPr>
              <a:t>more efficient provision of distance education </a:t>
            </a:r>
            <a:r>
              <a:rPr lang="en-US" sz="2400" dirty="0">
                <a:latin typeface="Arial" pitchFamily="34" charset="0"/>
                <a:cs typeface="Arial" pitchFamily="34" charset="0"/>
              </a:rPr>
              <a:t>to a broader market.</a:t>
            </a:r>
          </a:p>
          <a:p>
            <a:pPr>
              <a:lnSpc>
                <a:spcPts val="3000"/>
              </a:lnSpc>
              <a:spcBef>
                <a:spcPts val="1200"/>
              </a:spcBef>
              <a:buFont typeface="Wingdings" pitchFamily="2" charset="2"/>
              <a:buChar char="§"/>
            </a:pPr>
            <a:r>
              <a:rPr lang="en-US" sz="2400" dirty="0">
                <a:latin typeface="Arial" pitchFamily="34" charset="0"/>
                <a:cs typeface="Arial" pitchFamily="34" charset="0"/>
              </a:rPr>
              <a:t>Reduces number of applications to other states.</a:t>
            </a:r>
          </a:p>
          <a:p>
            <a:pPr>
              <a:lnSpc>
                <a:spcPts val="3000"/>
              </a:lnSpc>
              <a:spcBef>
                <a:spcPts val="1200"/>
              </a:spcBef>
              <a:buFont typeface="Wingdings" pitchFamily="2" charset="2"/>
              <a:buChar char="§"/>
            </a:pPr>
            <a:r>
              <a:rPr lang="en-US" sz="2400" dirty="0">
                <a:latin typeface="Arial" pitchFamily="34" charset="0"/>
                <a:cs typeface="Arial" pitchFamily="34" charset="0"/>
              </a:rPr>
              <a:t>Reduces number of other-state regulations to monitor for changes.</a:t>
            </a:r>
          </a:p>
          <a:p>
            <a:pPr>
              <a:lnSpc>
                <a:spcPts val="3000"/>
              </a:lnSpc>
              <a:spcBef>
                <a:spcPts val="1200"/>
              </a:spcBef>
              <a:buFont typeface="Wingdings" pitchFamily="2" charset="2"/>
              <a:buChar char="§"/>
            </a:pPr>
            <a:r>
              <a:rPr lang="en-US" sz="2400" dirty="0">
                <a:solidFill>
                  <a:srgbClr val="C00000"/>
                </a:solidFill>
                <a:latin typeface="Arial" pitchFamily="34" charset="0"/>
                <a:cs typeface="Arial" pitchFamily="34" charset="0"/>
              </a:rPr>
              <a:t>Reduces costs.</a:t>
            </a:r>
          </a:p>
          <a:p>
            <a:pPr marL="320040" lvl="1">
              <a:lnSpc>
                <a:spcPts val="3000"/>
              </a:lnSpc>
              <a:spcBef>
                <a:spcPts val="1200"/>
              </a:spcBef>
              <a:buFont typeface="Wingdings" pitchFamily="2" charset="2"/>
              <a:buChar char="§"/>
            </a:pPr>
            <a:r>
              <a:rPr lang="en-US" dirty="0">
                <a:latin typeface="Arial" pitchFamily="34" charset="0"/>
                <a:cs typeface="Arial" pitchFamily="34" charset="0"/>
              </a:rPr>
              <a:t>Reduced costs = potentially lower fees for students.</a:t>
            </a:r>
            <a:endParaRPr lang="en-US" b="1" dirty="0">
              <a:latin typeface="Arial" pitchFamily="34" charset="0"/>
              <a:cs typeface="Arial" pitchFamily="34" charset="0"/>
            </a:endParaRPr>
          </a:p>
          <a:p>
            <a:pPr>
              <a:lnSpc>
                <a:spcPts val="3000"/>
              </a:lnSpc>
              <a:buNone/>
            </a:pPr>
            <a:endParaRPr lang="en-US" sz="24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normAutofit/>
          </a:bodyPr>
          <a:lstStyle/>
          <a:p>
            <a:fld id="{120A9541-00D0-4AA5-869E-CA4B13E6AFF2}" type="slidenum">
              <a:rPr lang="en-US" smtClean="0">
                <a:solidFill>
                  <a:prstClr val="black">
                    <a:tint val="75000"/>
                  </a:prstClr>
                </a:solidFill>
              </a:rPr>
              <a:pPr/>
              <a:t>33</a:t>
            </a:fld>
            <a:endParaRPr lang="en-US" dirty="0">
              <a:solidFill>
                <a:prstClr val="black">
                  <a:tint val="75000"/>
                </a:prstClr>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2209800" y="381000"/>
            <a:ext cx="6477000" cy="1036638"/>
          </a:xfrm>
        </p:spPr>
        <p:txBody>
          <a:bodyPr>
            <a:noAutofit/>
          </a:bodyPr>
          <a:lstStyle/>
          <a:p>
            <a:pPr algn="l"/>
            <a:r>
              <a:rPr lang="en-US" sz="4000" dirty="0">
                <a:latin typeface="Arial" pitchFamily="34" charset="0"/>
                <a:cs typeface="Arial" pitchFamily="34" charset="0"/>
              </a:rPr>
              <a:t>Benefits to states</a:t>
            </a:r>
          </a:p>
        </p:txBody>
      </p:sp>
      <p:sp>
        <p:nvSpPr>
          <p:cNvPr id="9" name="Content Placeholder 3"/>
          <p:cNvSpPr>
            <a:spLocks noGrp="1"/>
          </p:cNvSpPr>
          <p:nvPr>
            <p:ph sz="half" idx="2"/>
          </p:nvPr>
        </p:nvSpPr>
        <p:spPr>
          <a:xfrm>
            <a:off x="2209800" y="2209800"/>
            <a:ext cx="6934200" cy="4343400"/>
          </a:xfrm>
        </p:spPr>
        <p:txBody>
          <a:bodyPr wrap="square">
            <a:noAutofit/>
          </a:bodyPr>
          <a:lstStyle/>
          <a:p>
            <a:r>
              <a:rPr lang="en-US" sz="2400" spc="-50" dirty="0">
                <a:latin typeface="Arial" pitchFamily="34" charset="0"/>
                <a:cs typeface="Arial" pitchFamily="34" charset="0"/>
              </a:rPr>
              <a:t>Expands educational offerings to residents.</a:t>
            </a:r>
          </a:p>
          <a:p>
            <a:r>
              <a:rPr lang="en-US" sz="2400" spc="-50" dirty="0">
                <a:latin typeface="Arial" pitchFamily="34" charset="0"/>
                <a:cs typeface="Arial" pitchFamily="34" charset="0"/>
              </a:rPr>
              <a:t>Allows SARA states to focus on their home-state institutions.</a:t>
            </a:r>
          </a:p>
          <a:p>
            <a:r>
              <a:rPr lang="en-US" sz="2400" spc="-50" dirty="0">
                <a:latin typeface="Arial" pitchFamily="34" charset="0"/>
                <a:cs typeface="Arial" pitchFamily="34" charset="0"/>
              </a:rPr>
              <a:t>Maintains state regulation of on-the-ground instruction offered by out-of-state institutions.</a:t>
            </a:r>
          </a:p>
          <a:p>
            <a:r>
              <a:rPr lang="en-US" sz="2400" spc="-50" dirty="0">
                <a:latin typeface="Arial" pitchFamily="34" charset="0"/>
                <a:cs typeface="Arial" pitchFamily="34" charset="0"/>
              </a:rPr>
              <a:t>Other SARA states will help resolve complaints. </a:t>
            </a:r>
          </a:p>
          <a:p>
            <a:r>
              <a:rPr lang="en-US" sz="2400" spc="-50" dirty="0">
                <a:latin typeface="Arial" pitchFamily="34" charset="0"/>
                <a:cs typeface="Arial" pitchFamily="34" charset="0"/>
              </a:rPr>
              <a:t>Reduces costs for institutions.</a:t>
            </a:r>
          </a:p>
          <a:p>
            <a:r>
              <a:rPr lang="en-US" sz="2400" spc="-50" dirty="0">
                <a:latin typeface="Arial" pitchFamily="34" charset="0"/>
                <a:cs typeface="Arial" pitchFamily="34" charset="0"/>
              </a:rPr>
              <a:t>No fees charged to states to participate in SARA.</a:t>
            </a:r>
          </a:p>
          <a:p>
            <a:pPr>
              <a:buNone/>
            </a:pPr>
            <a:endParaRPr lang="en-US" sz="2400" b="1" dirty="0">
              <a:solidFill>
                <a:srgbClr val="FF0000"/>
              </a:solidFill>
              <a:latin typeface="Arial" panose="020B0604020202020204" pitchFamily="34" charset="0"/>
              <a:cs typeface="Arial" panose="020B0604020202020204" pitchFamily="34" charset="0"/>
            </a:endParaRPr>
          </a:p>
          <a:p>
            <a:pPr>
              <a:buNone/>
            </a:pPr>
            <a:endParaRPr lang="en-US" sz="24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120A9541-00D0-4AA5-869E-CA4B13E6AFF2}" type="slidenum">
              <a:rPr lang="en-US" smtClean="0">
                <a:solidFill>
                  <a:prstClr val="black">
                    <a:tint val="75000"/>
                  </a:prstClr>
                </a:solidFill>
              </a:rPr>
              <a:pPr/>
              <a:t>34</a:t>
            </a:fld>
            <a:endParaRPr lang="en-US" dirty="0">
              <a:solidFill>
                <a:prstClr val="black">
                  <a:tint val="75000"/>
                </a:prstClr>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fld id="{120A9541-00D0-4AA5-869E-CA4B13E6AFF2}" type="slidenum">
              <a:rPr lang="en-US" smtClean="0"/>
              <a:pPr/>
              <a:t>35</a:t>
            </a:fld>
            <a:endParaRPr lang="en-US" dirty="0"/>
          </a:p>
        </p:txBody>
      </p:sp>
      <p:sp>
        <p:nvSpPr>
          <p:cNvPr id="8" name="Title 1"/>
          <p:cNvSpPr txBox="1">
            <a:spLocks/>
          </p:cNvSpPr>
          <p:nvPr/>
        </p:nvSpPr>
        <p:spPr>
          <a:xfrm>
            <a:off x="2286000" y="457200"/>
            <a:ext cx="6400800" cy="1066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ts val="42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Arial" pitchFamily="34" charset="0"/>
                <a:ea typeface="+mj-ea"/>
                <a:cs typeface="Arial" pitchFamily="34" charset="0"/>
              </a:rPr>
              <a:t>The Current SARA Landscape</a:t>
            </a:r>
            <a:endParaRPr kumimoji="0" lang="en-US" sz="28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66" t="3873" r="18334" b="21874"/>
          <a:stretch/>
        </p:blipFill>
        <p:spPr>
          <a:xfrm>
            <a:off x="2286000" y="2133600"/>
            <a:ext cx="6629400" cy="447932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286000" y="152400"/>
            <a:ext cx="6172200" cy="1676400"/>
          </a:xfrm>
        </p:spPr>
        <p:txBody>
          <a:bodyPr>
            <a:normAutofit/>
          </a:bodyPr>
          <a:lstStyle/>
          <a:p>
            <a:pPr algn="l"/>
            <a:r>
              <a:rPr lang="en-US" sz="4000" dirty="0">
                <a:latin typeface="Arial" pitchFamily="34" charset="0"/>
                <a:cs typeface="Arial" pitchFamily="34" charset="0"/>
              </a:rPr>
              <a:t>SARA Member States</a:t>
            </a:r>
            <a:endParaRPr lang="en-US" sz="28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normAutofit/>
          </a:bodyPr>
          <a:lstStyle/>
          <a:p>
            <a:fld id="{120A9541-00D0-4AA5-869E-CA4B13E6AFF2}" type="slidenum">
              <a:rPr lang="en-US" smtClean="0"/>
              <a:pPr/>
              <a:t>36</a:t>
            </a:fld>
            <a:endParaRPr lang="en-US" dirty="0"/>
          </a:p>
        </p:txBody>
      </p:sp>
      <p:pic>
        <p:nvPicPr>
          <p:cNvPr id="6" name="Shape 157"/>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2691296" y="2165161"/>
            <a:ext cx="5766903" cy="454043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362200" y="76200"/>
            <a:ext cx="6248400" cy="1905000"/>
          </a:xfrm>
        </p:spPr>
        <p:txBody>
          <a:bodyPr>
            <a:normAutofit/>
          </a:bodyPr>
          <a:lstStyle/>
          <a:p>
            <a:pPr algn="l"/>
            <a:r>
              <a:rPr lang="en-US" sz="4000" dirty="0">
                <a:latin typeface="Arial" pitchFamily="34" charset="0"/>
                <a:cs typeface="Arial" pitchFamily="34" charset="0"/>
              </a:rPr>
              <a:t>Participating Institutions</a:t>
            </a:r>
            <a:endParaRPr lang="en-US" sz="28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normAutofit/>
          </a:bodyPr>
          <a:lstStyle/>
          <a:p>
            <a:fld id="{120A9541-00D0-4AA5-869E-CA4B13E6AFF2}" type="slidenum">
              <a:rPr lang="en-US" smtClean="0"/>
              <a:pPr/>
              <a:t>37</a:t>
            </a:fld>
            <a:endParaRPr lang="en-US" dirty="0"/>
          </a:p>
        </p:txBody>
      </p:sp>
      <p:pic>
        <p:nvPicPr>
          <p:cNvPr id="7" name="Shape 157"/>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2771072" y="2178619"/>
            <a:ext cx="5125854" cy="453596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2286000" y="2041525"/>
            <a:ext cx="6629400" cy="474027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itle 1"/>
          <p:cNvSpPr>
            <a:spLocks noGrp="1"/>
          </p:cNvSpPr>
          <p:nvPr>
            <p:ph type="title"/>
          </p:nvPr>
        </p:nvSpPr>
        <p:spPr>
          <a:xfrm>
            <a:off x="2362200" y="304800"/>
            <a:ext cx="6096000" cy="1295400"/>
          </a:xfrm>
        </p:spPr>
        <p:txBody>
          <a:bodyPr>
            <a:normAutofit/>
          </a:bodyPr>
          <a:lstStyle/>
          <a:p>
            <a:pPr algn="l"/>
            <a:r>
              <a:rPr lang="en-US" sz="4000" dirty="0">
                <a:latin typeface="Arial" pitchFamily="34" charset="0"/>
                <a:cs typeface="Arial" pitchFamily="34" charset="0"/>
              </a:rPr>
              <a:t>Participating Institutions</a:t>
            </a:r>
            <a:endParaRPr lang="en-US" sz="28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normAutofit/>
          </a:bodyPr>
          <a:lstStyle/>
          <a:p>
            <a:fld id="{120A9541-00D0-4AA5-869E-CA4B13E6AFF2}" type="slidenum">
              <a:rPr lang="en-US" smtClean="0"/>
              <a:pPr/>
              <a:t>38</a:t>
            </a:fld>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9988" t="26667"/>
          <a:stretch/>
        </p:blipFill>
        <p:spPr>
          <a:xfrm>
            <a:off x="2362200" y="2212805"/>
            <a:ext cx="6172200" cy="4416595"/>
          </a:xfrm>
          <a:prstGeom prst="rect">
            <a:avLst/>
          </a:prstGeom>
        </p:spPr>
      </p:pic>
      <p:sp>
        <p:nvSpPr>
          <p:cNvPr id="7" name="Rectangle 6"/>
          <p:cNvSpPr/>
          <p:nvPr/>
        </p:nvSpPr>
        <p:spPr>
          <a:xfrm>
            <a:off x="2286000" y="6356350"/>
            <a:ext cx="1371600" cy="1825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p:cNvSpPr txBox="1"/>
          <p:nvPr/>
        </p:nvSpPr>
        <p:spPr>
          <a:xfrm>
            <a:off x="2582698" y="6231135"/>
            <a:ext cx="2065502" cy="307777"/>
          </a:xfrm>
          <a:prstGeom prst="rect">
            <a:avLst/>
          </a:prstGeom>
          <a:noFill/>
        </p:spPr>
        <p:txBody>
          <a:bodyPr wrap="none" rtlCol="0">
            <a:spAutoFit/>
          </a:bodyPr>
          <a:lstStyle/>
          <a:p>
            <a:r>
              <a:rPr lang="en-US" sz="1400" dirty="0"/>
              <a:t>As of September 28, 2016</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2362200" y="2057400"/>
            <a:ext cx="6553200" cy="466407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itle 1"/>
          <p:cNvSpPr>
            <a:spLocks noGrp="1"/>
          </p:cNvSpPr>
          <p:nvPr>
            <p:ph type="title"/>
          </p:nvPr>
        </p:nvSpPr>
        <p:spPr>
          <a:xfrm>
            <a:off x="2362200" y="304800"/>
            <a:ext cx="6248400" cy="1295400"/>
          </a:xfrm>
        </p:spPr>
        <p:txBody>
          <a:bodyPr>
            <a:normAutofit/>
          </a:bodyPr>
          <a:lstStyle/>
          <a:p>
            <a:pPr algn="l"/>
            <a:r>
              <a:rPr lang="en-US" sz="4000" dirty="0">
                <a:latin typeface="Arial" pitchFamily="34" charset="0"/>
                <a:cs typeface="Arial" pitchFamily="34" charset="0"/>
              </a:rPr>
              <a:t>Participating Institutions</a:t>
            </a:r>
          </a:p>
        </p:txBody>
      </p:sp>
      <p:sp>
        <p:nvSpPr>
          <p:cNvPr id="4" name="Slide Number Placeholder 3"/>
          <p:cNvSpPr>
            <a:spLocks noGrp="1"/>
          </p:cNvSpPr>
          <p:nvPr>
            <p:ph type="sldNum" sz="quarter" idx="12"/>
          </p:nvPr>
        </p:nvSpPr>
        <p:spPr/>
        <p:txBody>
          <a:bodyPr>
            <a:normAutofit/>
          </a:bodyPr>
          <a:lstStyle/>
          <a:p>
            <a:fld id="{120A9541-00D0-4AA5-869E-CA4B13E6AFF2}" type="slidenum">
              <a:rPr lang="en-US" smtClean="0"/>
              <a:pPr/>
              <a:t>39</a:t>
            </a:fld>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1085" y="2057400"/>
            <a:ext cx="5888515" cy="4456658"/>
          </a:xfrm>
          <a:prstGeom prst="rect">
            <a:avLst/>
          </a:prstGeom>
        </p:spPr>
      </p:pic>
      <p:sp>
        <p:nvSpPr>
          <p:cNvPr id="7" name="TextBox 6"/>
          <p:cNvSpPr txBox="1"/>
          <p:nvPr/>
        </p:nvSpPr>
        <p:spPr>
          <a:xfrm>
            <a:off x="2582698" y="6231135"/>
            <a:ext cx="2065502" cy="307777"/>
          </a:xfrm>
          <a:prstGeom prst="rect">
            <a:avLst/>
          </a:prstGeom>
          <a:noFill/>
        </p:spPr>
        <p:txBody>
          <a:bodyPr wrap="none" rtlCol="0">
            <a:spAutoFit/>
          </a:bodyPr>
          <a:lstStyle/>
          <a:p>
            <a:r>
              <a:rPr lang="en-US" sz="1400" dirty="0"/>
              <a:t>As of September 28, 2016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2051095" y="152400"/>
            <a:ext cx="5949905" cy="1828800"/>
          </a:xfrm>
        </p:spPr>
        <p:txBody>
          <a:bodyPr>
            <a:normAutofit/>
          </a:bodyPr>
          <a:lstStyle/>
          <a:p>
            <a:pPr algn="l"/>
            <a:r>
              <a:rPr lang="en-US" b="1" dirty="0">
                <a:latin typeface="Arial" pitchFamily="34" charset="0"/>
                <a:cs typeface="Arial" pitchFamily="34" charset="0"/>
              </a:rPr>
              <a:t>A Closer Look: MHEC</a:t>
            </a:r>
            <a:endParaRPr lang="en-US" sz="3200" b="1" dirty="0">
              <a:latin typeface="Arial" pitchFamily="34" charset="0"/>
              <a:cs typeface="Arial" pitchFamily="34" charset="0"/>
            </a:endParaRPr>
          </a:p>
        </p:txBody>
      </p:sp>
      <p:sp>
        <p:nvSpPr>
          <p:cNvPr id="2" name="Content Placeholder 1"/>
          <p:cNvSpPr>
            <a:spLocks noGrp="1"/>
          </p:cNvSpPr>
          <p:nvPr>
            <p:ph sz="half" idx="1"/>
          </p:nvPr>
        </p:nvSpPr>
        <p:spPr>
          <a:xfrm>
            <a:off x="2209800" y="2057400"/>
            <a:ext cx="6781800" cy="4559300"/>
          </a:xfrm>
          <a:noFill/>
        </p:spPr>
        <p:txBody>
          <a:bodyPr>
            <a:noAutofit/>
          </a:bodyPr>
          <a:lstStyle/>
          <a:p>
            <a:pPr fontAlgn="base"/>
            <a:r>
              <a:rPr lang="en-US" sz="2000" b="1" dirty="0"/>
              <a:t>Illinois, Indiana, Iowa, Kansas, Michigan, Minnesota, Missouri, Nebraska, North Dakota, Ohio, South Dakota, and Wisconsin. </a:t>
            </a:r>
          </a:p>
          <a:p>
            <a:pPr fontAlgn="base"/>
            <a:r>
              <a:rPr lang="en-US" sz="2000" b="1" dirty="0"/>
              <a:t>…provide greater higher education opportunities and services in the Midwestern region, with the aim of furthering regional access to, research in and choice of higher education for the citizens residing in the several states which are parties to the compact.</a:t>
            </a:r>
          </a:p>
          <a:p>
            <a:pPr fontAlgn="base"/>
            <a:r>
              <a:rPr lang="en-US" sz="2000" b="1" dirty="0"/>
              <a:t>Additionally, MHEC aims to help member states leverage postsecondary education institutions and programs as strategic assets in advancing economic and community development and improving quality of life for the region’s citizens. </a:t>
            </a:r>
          </a:p>
        </p:txBody>
      </p:sp>
    </p:spTree>
    <p:extLst>
      <p:ext uri="{BB962C8B-B14F-4D97-AF65-F5344CB8AC3E}">
        <p14:creationId xmlns:p14="http://schemas.microsoft.com/office/powerpoint/2010/main" val="12641173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2286000" y="533400"/>
            <a:ext cx="6400800" cy="1066800"/>
          </a:xfrm>
        </p:spPr>
        <p:txBody>
          <a:bodyPr>
            <a:noAutofit/>
          </a:bodyPr>
          <a:lstStyle/>
          <a:p>
            <a:pPr algn="l">
              <a:lnSpc>
                <a:spcPts val="4200"/>
              </a:lnSpc>
            </a:pPr>
            <a:r>
              <a:rPr lang="en-US" sz="4000" dirty="0">
                <a:latin typeface="Arial" pitchFamily="34" charset="0"/>
                <a:cs typeface="Arial" pitchFamily="34" charset="0"/>
              </a:rPr>
              <a:t>Financial Status of the Sara Initiative</a:t>
            </a:r>
            <a:endParaRPr lang="en-US" sz="2800" dirty="0">
              <a:latin typeface="Arial" pitchFamily="34" charset="0"/>
              <a:cs typeface="Arial" pitchFamily="34" charset="0"/>
            </a:endParaRPr>
          </a:p>
        </p:txBody>
      </p:sp>
      <p:sp>
        <p:nvSpPr>
          <p:cNvPr id="9" name="Content Placeholder 3"/>
          <p:cNvSpPr>
            <a:spLocks noGrp="1"/>
          </p:cNvSpPr>
          <p:nvPr>
            <p:ph sz="half" idx="1"/>
          </p:nvPr>
        </p:nvSpPr>
        <p:spPr>
          <a:xfrm>
            <a:off x="2286000" y="2438400"/>
            <a:ext cx="6553200" cy="3886200"/>
          </a:xfrm>
        </p:spPr>
        <p:txBody>
          <a:bodyPr>
            <a:normAutofit/>
          </a:bodyPr>
          <a:lstStyle/>
          <a:p>
            <a:r>
              <a:rPr lang="en-US" sz="2400" dirty="0">
                <a:latin typeface="Arial" pitchFamily="34" charset="0"/>
              </a:rPr>
              <a:t>SARA work by all SARA partners</a:t>
            </a:r>
            <a:br>
              <a:rPr lang="en-US" sz="2400" dirty="0">
                <a:latin typeface="Arial" pitchFamily="34" charset="0"/>
              </a:rPr>
            </a:br>
            <a:r>
              <a:rPr lang="en-US" sz="2400" dirty="0">
                <a:latin typeface="Arial" pitchFamily="34" charset="0"/>
              </a:rPr>
              <a:t>(NC-SARA, MHEC, NEBHE, SREB and WICHE) is now fully dependent on fee revenue</a:t>
            </a:r>
          </a:p>
          <a:p>
            <a:r>
              <a:rPr lang="en-US" sz="2400" dirty="0">
                <a:latin typeface="Arial" pitchFamily="34" charset="0"/>
              </a:rPr>
              <a:t>Current and projected revenues are sufficient to support SARA</a:t>
            </a:r>
          </a:p>
          <a:p>
            <a:r>
              <a:rPr lang="en-US" sz="2400" dirty="0">
                <a:latin typeface="Arial" pitchFamily="34" charset="0"/>
              </a:rPr>
              <a:t>Consequently, NC-SARA has determined to keep fees at current levels through June, 2018</a:t>
            </a:r>
          </a:p>
        </p:txBody>
      </p:sp>
      <p:sp>
        <p:nvSpPr>
          <p:cNvPr id="4" name="Slide Number Placeholder 3"/>
          <p:cNvSpPr>
            <a:spLocks noGrp="1"/>
          </p:cNvSpPr>
          <p:nvPr>
            <p:ph type="sldNum" sz="quarter" idx="12"/>
          </p:nvPr>
        </p:nvSpPr>
        <p:spPr/>
        <p:txBody>
          <a:bodyPr>
            <a:normAutofit/>
          </a:bodyPr>
          <a:lstStyle/>
          <a:p>
            <a:fld id="{120A9541-00D0-4AA5-869E-CA4B13E6AFF2}" type="slidenum">
              <a:rPr lang="en-US" smtClean="0"/>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2286000" y="304800"/>
            <a:ext cx="6400800" cy="1524000"/>
          </a:xfrm>
        </p:spPr>
        <p:txBody>
          <a:bodyPr>
            <a:noAutofit/>
          </a:bodyPr>
          <a:lstStyle/>
          <a:p>
            <a:pPr algn="l">
              <a:lnSpc>
                <a:spcPts val="4200"/>
              </a:lnSpc>
            </a:pPr>
            <a:r>
              <a:rPr lang="en-US" sz="4000" dirty="0">
                <a:latin typeface="Arial" pitchFamily="34" charset="0"/>
                <a:cs typeface="Arial" pitchFamily="34" charset="0"/>
              </a:rPr>
              <a:t>What’s Ahead for </a:t>
            </a:r>
            <a:br>
              <a:rPr lang="en-US" sz="4000" dirty="0">
                <a:latin typeface="Arial" pitchFamily="34" charset="0"/>
                <a:cs typeface="Arial" pitchFamily="34" charset="0"/>
              </a:rPr>
            </a:br>
            <a:r>
              <a:rPr lang="en-US" sz="4000" dirty="0">
                <a:latin typeface="Arial" pitchFamily="34" charset="0"/>
                <a:cs typeface="Arial" pitchFamily="34" charset="0"/>
              </a:rPr>
              <a:t>SARA?</a:t>
            </a:r>
            <a:endParaRPr lang="en-US" sz="28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normAutofit/>
          </a:bodyPr>
          <a:lstStyle/>
          <a:p>
            <a:fld id="{120A9541-00D0-4AA5-869E-CA4B13E6AFF2}" type="slidenum">
              <a:rPr lang="en-US" smtClean="0"/>
              <a:pPr/>
              <a:t>41</a:t>
            </a:fld>
            <a:endParaRPr lang="en-US" dirty="0"/>
          </a:p>
        </p:txBody>
      </p:sp>
      <p:sp>
        <p:nvSpPr>
          <p:cNvPr id="5" name="Content Placeholder 4"/>
          <p:cNvSpPr>
            <a:spLocks noGrp="1"/>
          </p:cNvSpPr>
          <p:nvPr>
            <p:ph sz="half" idx="1"/>
          </p:nvPr>
        </p:nvSpPr>
        <p:spPr>
          <a:xfrm>
            <a:off x="2743200" y="1905000"/>
            <a:ext cx="5943600" cy="4800600"/>
          </a:xfrm>
        </p:spPr>
        <p:txBody>
          <a:bodyPr>
            <a:noAutofit/>
          </a:bodyPr>
          <a:lstStyle/>
          <a:p>
            <a:r>
              <a:rPr lang="en-US" sz="2400" dirty="0">
                <a:latin typeface="Arial" pitchFamily="34" charset="0"/>
                <a:cs typeface="Arial" pitchFamily="34" charset="0"/>
              </a:rPr>
              <a:t>Complaint and enrollment </a:t>
            </a:r>
            <a:br>
              <a:rPr lang="en-US" sz="2400" dirty="0">
                <a:latin typeface="Arial" pitchFamily="34" charset="0"/>
                <a:cs typeface="Arial" pitchFamily="34" charset="0"/>
              </a:rPr>
            </a:br>
            <a:r>
              <a:rPr lang="en-US" sz="2400" dirty="0">
                <a:latin typeface="Arial" pitchFamily="34" charset="0"/>
                <a:cs typeface="Arial" pitchFamily="34" charset="0"/>
              </a:rPr>
              <a:t>reporting and publication:</a:t>
            </a:r>
          </a:p>
          <a:p>
            <a:pPr lvl="1"/>
            <a:r>
              <a:rPr lang="en-US" dirty="0">
                <a:latin typeface="Arial" pitchFamily="34" charset="0"/>
                <a:cs typeface="Arial" pitchFamily="34" charset="0"/>
              </a:rPr>
              <a:t>Continuation of complaint reporting every quarter;</a:t>
            </a:r>
          </a:p>
          <a:p>
            <a:pPr lvl="1"/>
            <a:r>
              <a:rPr lang="en-US" dirty="0">
                <a:latin typeface="Arial" pitchFamily="34" charset="0"/>
                <a:cs typeface="Arial" pitchFamily="34" charset="0"/>
              </a:rPr>
              <a:t>SARA institutions reported their out-of-state enrollments in May, 2016; published in September;</a:t>
            </a:r>
          </a:p>
          <a:p>
            <a:r>
              <a:rPr lang="en-US" i="1" dirty="0">
                <a:latin typeface="Arial" pitchFamily="34" charset="0"/>
                <a:cs typeface="Arial" pitchFamily="34" charset="0"/>
              </a:rPr>
              <a:t>SARA Manual </a:t>
            </a:r>
            <a:r>
              <a:rPr lang="en-US" dirty="0">
                <a:latin typeface="Arial" pitchFamily="34" charset="0"/>
                <a:cs typeface="Arial" pitchFamily="34" charset="0"/>
              </a:rPr>
              <a:t>(replacing </a:t>
            </a:r>
            <a:r>
              <a:rPr lang="en-US" i="1" dirty="0">
                <a:latin typeface="Arial" pitchFamily="34" charset="0"/>
                <a:cs typeface="Arial" pitchFamily="34" charset="0"/>
              </a:rPr>
              <a:t>Polices &amp; Standards and FAQs</a:t>
            </a:r>
            <a:r>
              <a:rPr lang="en-US" dirty="0">
                <a:latin typeface="Arial" pitchFamily="34" charset="0"/>
                <a:cs typeface="Arial" pitchFamily="34" charset="0"/>
              </a:rPr>
              <a:t>)</a:t>
            </a:r>
          </a:p>
          <a:p>
            <a:r>
              <a:rPr lang="en-US" sz="2400" dirty="0">
                <a:latin typeface="Arial" pitchFamily="34" charset="0"/>
                <a:cs typeface="Arial" pitchFamily="34" charset="0"/>
              </a:rPr>
              <a:t>Under consideration</a:t>
            </a:r>
          </a:p>
          <a:p>
            <a:pPr lvl="1"/>
            <a:r>
              <a:rPr lang="en-US" sz="2000" dirty="0">
                <a:latin typeface="Arial" pitchFamily="34" charset="0"/>
                <a:cs typeface="Arial" pitchFamily="34" charset="0"/>
              </a:rPr>
              <a:t>Student-focused information and assistance</a:t>
            </a:r>
          </a:p>
          <a:p>
            <a:pPr marL="457200" lvl="1" indent="0">
              <a:buNone/>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2286000" y="2362200"/>
            <a:ext cx="6553200" cy="4038600"/>
          </a:xfrm>
        </p:spPr>
        <p:txBody>
          <a:bodyPr>
            <a:normAutofit/>
          </a:bodyPr>
          <a:lstStyle/>
          <a:p>
            <a:endParaRPr lang="en-US" sz="1600" dirty="0">
              <a:latin typeface="Arial" pitchFamily="34" charset="0"/>
              <a:cs typeface="Arial" pitchFamily="34" charset="0"/>
            </a:endParaRPr>
          </a:p>
          <a:p>
            <a:pPr>
              <a:buNone/>
            </a:pPr>
            <a:endParaRPr lang="en-US" sz="1600" b="1" dirty="0">
              <a:solidFill>
                <a:srgbClr val="FF0000"/>
              </a:solidFill>
            </a:endParaRPr>
          </a:p>
          <a:p>
            <a:pPr>
              <a:buNone/>
            </a:pPr>
            <a:endParaRPr lang="en-US" sz="16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normAutofit/>
          </a:bodyPr>
          <a:lstStyle/>
          <a:p>
            <a:fld id="{120A9541-00D0-4AA5-869E-CA4B13E6AFF2}" type="slidenum">
              <a:rPr lang="en-US" smtClean="0"/>
              <a:pPr/>
              <a:t>42</a:t>
            </a:fld>
            <a:endParaRPr lang="en-US" dirty="0"/>
          </a:p>
        </p:txBody>
      </p:sp>
      <p:sp>
        <p:nvSpPr>
          <p:cNvPr id="6" name="Title 1"/>
          <p:cNvSpPr>
            <a:spLocks noGrp="1"/>
          </p:cNvSpPr>
          <p:nvPr>
            <p:ph type="title"/>
          </p:nvPr>
        </p:nvSpPr>
        <p:spPr>
          <a:xfrm>
            <a:off x="2286000" y="228600"/>
            <a:ext cx="6400800" cy="1600200"/>
          </a:xfrm>
        </p:spPr>
        <p:txBody>
          <a:bodyPr>
            <a:noAutofit/>
          </a:bodyPr>
          <a:lstStyle/>
          <a:p>
            <a:pPr algn="l">
              <a:lnSpc>
                <a:spcPts val="4200"/>
              </a:lnSpc>
            </a:pPr>
            <a:r>
              <a:rPr lang="en-US" sz="4000" dirty="0">
                <a:latin typeface="Arial" pitchFamily="34" charset="0"/>
                <a:cs typeface="Arial" pitchFamily="34" charset="0"/>
              </a:rPr>
              <a:t>Now That We’re Past </a:t>
            </a:r>
            <a:br>
              <a:rPr lang="en-US" sz="4000" dirty="0">
                <a:latin typeface="Arial" pitchFamily="34" charset="0"/>
                <a:cs typeface="Arial" pitchFamily="34" charset="0"/>
              </a:rPr>
            </a:br>
            <a:r>
              <a:rPr lang="en-US" sz="4000" dirty="0">
                <a:latin typeface="Arial" pitchFamily="34" charset="0"/>
                <a:cs typeface="Arial" pitchFamily="34" charset="0"/>
              </a:rPr>
              <a:t>the “Easy” Stuff…</a:t>
            </a:r>
          </a:p>
        </p:txBody>
      </p:sp>
      <p:sp>
        <p:nvSpPr>
          <p:cNvPr id="5" name="Content Placeholder 4"/>
          <p:cNvSpPr>
            <a:spLocks noGrp="1"/>
          </p:cNvSpPr>
          <p:nvPr>
            <p:ph sz="half" idx="1"/>
          </p:nvPr>
        </p:nvSpPr>
        <p:spPr>
          <a:xfrm>
            <a:off x="2743200" y="2057400"/>
            <a:ext cx="5943600" cy="4525963"/>
          </a:xfrm>
        </p:spPr>
        <p:txBody>
          <a:bodyPr>
            <a:normAutofit lnSpcReduction="10000"/>
          </a:bodyPr>
          <a:lstStyle/>
          <a:p>
            <a:r>
              <a:rPr lang="en-US" sz="2400" dirty="0">
                <a:latin typeface="Arial" pitchFamily="34" charset="0"/>
                <a:cs typeface="Arial" pitchFamily="34" charset="0"/>
              </a:rPr>
              <a:t>Continue to add states and institutions</a:t>
            </a:r>
          </a:p>
          <a:p>
            <a:r>
              <a:rPr lang="en-US" sz="2400" dirty="0">
                <a:latin typeface="Arial" pitchFamily="34" charset="0"/>
                <a:cs typeface="Arial" pitchFamily="34" charset="0"/>
              </a:rPr>
              <a:t>Implications and implementation of IRS 501 (c)(3) status for NC-SARA</a:t>
            </a:r>
          </a:p>
          <a:p>
            <a:pPr lvl="1"/>
            <a:r>
              <a:rPr lang="en-US" dirty="0">
                <a:latin typeface="Arial" pitchFamily="34" charset="0"/>
                <a:cs typeface="Arial" pitchFamily="34" charset="0"/>
              </a:rPr>
              <a:t>Establish independent budgeting, accounting, auditing and IT systems</a:t>
            </a:r>
          </a:p>
          <a:p>
            <a:pPr lvl="1"/>
            <a:r>
              <a:rPr lang="en-US" dirty="0">
                <a:latin typeface="Arial" pitchFamily="34" charset="0"/>
                <a:cs typeface="Arial" pitchFamily="34" charset="0"/>
              </a:rPr>
              <a:t>Establish appropriate staffing levels</a:t>
            </a:r>
          </a:p>
          <a:p>
            <a:r>
              <a:rPr lang="en-US" sz="2400" dirty="0">
                <a:latin typeface="Arial" pitchFamily="34" charset="0"/>
                <a:cs typeface="Arial" pitchFamily="34" charset="0"/>
              </a:rPr>
              <a:t>Responding to “down-in-the-weeds” questions and policy issues</a:t>
            </a:r>
          </a:p>
          <a:p>
            <a:pPr lvl="1"/>
            <a:r>
              <a:rPr lang="en-US" dirty="0">
                <a:latin typeface="Arial" pitchFamily="34" charset="0"/>
                <a:cs typeface="Arial" pitchFamily="34" charset="0"/>
              </a:rPr>
              <a:t>Physical presence</a:t>
            </a:r>
          </a:p>
          <a:p>
            <a:pPr lvl="1"/>
            <a:r>
              <a:rPr lang="en-US" dirty="0">
                <a:latin typeface="Arial" pitchFamily="34" charset="0"/>
                <a:cs typeface="Arial" pitchFamily="34" charset="0"/>
              </a:rPr>
              <a:t>Experiential learning</a:t>
            </a:r>
          </a:p>
          <a:p>
            <a:pPr lvl="1"/>
            <a:r>
              <a:rPr lang="en-US" dirty="0">
                <a:latin typeface="Arial" pitchFamily="34" charset="0"/>
                <a:cs typeface="Arial" pitchFamily="34" charset="0"/>
              </a:rPr>
              <a:t>Etc., etc., etc.</a:t>
            </a:r>
          </a:p>
          <a:p>
            <a:pPr lvl="1"/>
            <a:endParaRPr lang="en-US" sz="2000" dirty="0">
              <a:latin typeface="Arial" pitchFamily="34" charset="0"/>
              <a:cs typeface="Arial" pitchFamily="34" charset="0"/>
            </a:endParaRPr>
          </a:p>
          <a:p>
            <a:pPr lvl="1"/>
            <a:endParaRPr lang="en-US" dirty="0">
              <a:latin typeface="Arial" pitchFamily="34" charset="0"/>
              <a:cs typeface="Arial" pitchFamily="34" charset="0"/>
            </a:endParaRPr>
          </a:p>
          <a:p>
            <a:pPr lvl="1"/>
            <a:endParaRPr lang="en-US" dirty="0">
              <a:latin typeface="Arial" pitchFamily="34" charset="0"/>
              <a:cs typeface="Arial" pitchFamily="34" charset="0"/>
            </a:endParaRPr>
          </a:p>
          <a:p>
            <a:pPr lvl="1"/>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362200" y="381000"/>
            <a:ext cx="6096000" cy="1295400"/>
          </a:xfrm>
        </p:spPr>
        <p:txBody>
          <a:bodyPr>
            <a:normAutofit/>
          </a:bodyPr>
          <a:lstStyle/>
          <a:p>
            <a:pPr algn="l"/>
            <a:r>
              <a:rPr lang="en-US" sz="4000" dirty="0">
                <a:latin typeface="Arial" panose="020B0604020202020204" pitchFamily="34" charset="0"/>
                <a:cs typeface="Arial" panose="020B0604020202020204" pitchFamily="34" charset="0"/>
              </a:rPr>
              <a:t>Additional Resources</a:t>
            </a:r>
            <a:endParaRPr lang="en-US" sz="28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normAutofit/>
          </a:bodyPr>
          <a:lstStyle/>
          <a:p>
            <a:fld id="{120A9541-00D0-4AA5-869E-CA4B13E6AFF2}" type="slidenum">
              <a:rPr lang="en-US" smtClean="0"/>
              <a:pPr/>
              <a:t>43</a:t>
            </a:fld>
            <a:endParaRPr lang="en-US" dirty="0"/>
          </a:p>
        </p:txBody>
      </p:sp>
      <p:sp>
        <p:nvSpPr>
          <p:cNvPr id="2" name="Rectangle 1"/>
          <p:cNvSpPr/>
          <p:nvPr/>
        </p:nvSpPr>
        <p:spPr>
          <a:xfrm>
            <a:off x="2286000" y="2551837"/>
            <a:ext cx="6629400" cy="3785652"/>
          </a:xfrm>
          <a:prstGeom prst="rect">
            <a:avLst/>
          </a:prstGeom>
        </p:spPr>
        <p:txBody>
          <a:bodyPr wrap="square">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SARA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hlinkClick r:id="rId4"/>
              </a:rPr>
              <a:t>www.nc-sara.org</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State Authorization</a:t>
            </a:r>
            <a:r>
              <a:rPr lang="en-US" sz="2400" dirty="0">
                <a:latin typeface="Arial" panose="020B0604020202020204" pitchFamily="34" charset="0"/>
                <a:cs typeface="Arial" panose="020B0604020202020204" pitchFamily="34" charset="0"/>
                <a:hlinkClick r:id="rId5"/>
              </a:rPr>
              <a:t> http://wcet.wiche.edu/initiatives/state-authorization-network</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State contacts </a:t>
            </a:r>
            <a:r>
              <a:rPr lang="en-US" sz="2400" dirty="0">
                <a:latin typeface="Arial" panose="020B0604020202020204" pitchFamily="34" charset="0"/>
                <a:cs typeface="Arial" panose="020B0604020202020204" pitchFamily="34" charset="0"/>
                <a:hlinkClick r:id="rId6"/>
              </a:rPr>
              <a:t>http://sheeo.org/projects/state-authorization-postsecondary-education</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1183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11" name="Rectangle 10"/>
          <p:cNvSpPr/>
          <p:nvPr/>
        </p:nvSpPr>
        <p:spPr>
          <a:xfrm>
            <a:off x="2057400" y="1738312"/>
            <a:ext cx="6934200" cy="48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Alabama, Arkansas, Delaware, Florida, Georgia, Kentucky, Louisiana, Maryland, Mississippi, North Carolina, Oklahoma, South Carolina, Tennessee, Texas, Virginia, West Virginia</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1948 to provide access to education for students in the South.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Regional Compact Program (RCP)</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Academic Common Market (ACM)</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Electronic Campus (EC)</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SREB works with P-K20 initiatives</a:t>
            </a:r>
          </a:p>
        </p:txBody>
      </p:sp>
      <p:sp>
        <p:nvSpPr>
          <p:cNvPr id="4" name="Slide Number Placeholder 3"/>
          <p:cNvSpPr>
            <a:spLocks noGrp="1"/>
          </p:cNvSpPr>
          <p:nvPr>
            <p:ph type="sldNum" sz="quarter" idx="4294967295"/>
          </p:nvPr>
        </p:nvSpPr>
        <p:spPr>
          <a:xfrm>
            <a:off x="6553200" y="6356350"/>
            <a:ext cx="2133600" cy="365125"/>
          </a:xfrm>
        </p:spPr>
        <p:txBody>
          <a:bodyPr>
            <a:normAutofit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 name="Title 1"/>
          <p:cNvSpPr txBox="1">
            <a:spLocks/>
          </p:cNvSpPr>
          <p:nvPr/>
        </p:nvSpPr>
        <p:spPr>
          <a:xfrm>
            <a:off x="2057400" y="76200"/>
            <a:ext cx="6019800" cy="1905000"/>
          </a:xfrm>
          <a:prstGeom prst="rect">
            <a:avLst/>
          </a:prstGeom>
        </p:spPr>
        <p:txBody>
          <a:bodyPr vert="horz" lIns="91440" tIns="45720" rIns="91440" bIns="45720" rtlCol="0" anchor="ctr">
            <a:norm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40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A Closer Look</a:t>
            </a:r>
            <a:r>
              <a:rPr kumimoji="0" lang="en-US" sz="4000" b="1" i="0" u="none" strike="noStrike" kern="1200" cap="none" spc="0" normalizeH="0" baseline="0" noProof="0" dirty="0">
                <a:ln>
                  <a:noFill/>
                </a:ln>
                <a:solidFill>
                  <a:schemeClr val="tx1"/>
                </a:solidFill>
                <a:effectLst/>
                <a:uLnTx/>
                <a:uFillTx/>
                <a:latin typeface="Arial" pitchFamily="34" charset="0"/>
                <a:ea typeface="+mj-ea"/>
                <a:cs typeface="Arial" pitchFamily="34" charset="0"/>
              </a:rPr>
              <a:t>: </a:t>
            </a:r>
            <a:r>
              <a:rPr kumimoji="0" lang="en-US" sz="4000" b="1" i="0" u="none" strike="noStrike" kern="0" cap="none" spc="0" normalizeH="0" baseline="0" noProof="0" dirty="0">
                <a:ln>
                  <a:noFill/>
                </a:ln>
                <a:solidFill>
                  <a:sysClr val="windowText" lastClr="000000"/>
                </a:solidFill>
                <a:effectLst/>
                <a:uLnTx/>
                <a:uFillTx/>
                <a:latin typeface="Arial" pitchFamily="34" charset="0"/>
                <a:ea typeface="+mj-ea"/>
                <a:cs typeface="Arial" pitchFamily="34" charset="0"/>
              </a:rPr>
              <a:t>SREB</a:t>
            </a:r>
            <a:endParaRPr kumimoji="0" lang="en-US" sz="28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2050703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2058241" y="2286000"/>
            <a:ext cx="7085759" cy="4419600"/>
          </a:xfrm>
        </p:spPr>
        <p:txBody>
          <a:bodyPr>
            <a:normAutofit/>
          </a:bodyPr>
          <a:lstStyle/>
          <a:p>
            <a:pPr>
              <a:buNone/>
            </a:pPr>
            <a:endParaRPr lang="en-US" sz="1600" dirty="0">
              <a:latin typeface="Arial" pitchFamily="34" charset="0"/>
              <a:cs typeface="Arial" pitchFamily="34" charset="0"/>
            </a:endParaRPr>
          </a:p>
          <a:p>
            <a:pPr>
              <a:buNone/>
            </a:pPr>
            <a:r>
              <a:rPr lang="en-US" sz="2400" b="1" dirty="0">
                <a:latin typeface="Arial" pitchFamily="34" charset="0"/>
                <a:cs typeface="Arial" pitchFamily="34" charset="0"/>
              </a:rPr>
              <a:t>College Affordability in the South</a:t>
            </a:r>
          </a:p>
          <a:p>
            <a:pPr>
              <a:buNone/>
            </a:pPr>
            <a:r>
              <a:rPr lang="en-US" sz="2400" b="1" dirty="0">
                <a:latin typeface="Arial" pitchFamily="34" charset="0"/>
                <a:cs typeface="Arial" pitchFamily="34" charset="0"/>
              </a:rPr>
              <a:t>Career and Technical Education</a:t>
            </a:r>
          </a:p>
          <a:p>
            <a:pPr>
              <a:buNone/>
            </a:pPr>
            <a:r>
              <a:rPr lang="en-US" sz="2400" b="1" dirty="0">
                <a:latin typeface="Arial" pitchFamily="34" charset="0"/>
                <a:cs typeface="Arial" pitchFamily="34" charset="0"/>
              </a:rPr>
              <a:t>Community College </a:t>
            </a:r>
          </a:p>
          <a:p>
            <a:pPr>
              <a:buNone/>
            </a:pPr>
            <a:r>
              <a:rPr lang="en-US" sz="2400" b="1" dirty="0">
                <a:latin typeface="Arial" pitchFamily="34" charset="0"/>
                <a:cs typeface="Arial" pitchFamily="34" charset="0"/>
              </a:rPr>
              <a:t>Computer Science and Information Technology</a:t>
            </a:r>
          </a:p>
          <a:p>
            <a:pPr>
              <a:buNone/>
            </a:pPr>
            <a:r>
              <a:rPr lang="en-US" sz="2400" b="1" dirty="0">
                <a:latin typeface="Arial" pitchFamily="34" charset="0"/>
                <a:cs typeface="Arial" pitchFamily="34" charset="0"/>
              </a:rPr>
              <a:t>Teacher Preparation</a:t>
            </a:r>
          </a:p>
        </p:txBody>
      </p:sp>
      <p:sp>
        <p:nvSpPr>
          <p:cNvPr id="6" name="Title 1"/>
          <p:cNvSpPr>
            <a:spLocks noGrp="1"/>
          </p:cNvSpPr>
          <p:nvPr>
            <p:ph type="title"/>
          </p:nvPr>
        </p:nvSpPr>
        <p:spPr>
          <a:xfrm>
            <a:off x="2058241" y="304800"/>
            <a:ext cx="5791797" cy="1524000"/>
          </a:xfrm>
        </p:spPr>
        <p:txBody>
          <a:bodyPr>
            <a:noAutofit/>
          </a:bodyPr>
          <a:lstStyle/>
          <a:p>
            <a:pPr>
              <a:lnSpc>
                <a:spcPts val="4200"/>
              </a:lnSpc>
            </a:pPr>
            <a:r>
              <a:rPr lang="en-US" sz="4000" b="1" dirty="0">
                <a:latin typeface="Arial" pitchFamily="34" charset="0"/>
                <a:cs typeface="Arial" pitchFamily="34" charset="0"/>
              </a:rPr>
              <a:t>SREB’s </a:t>
            </a:r>
            <a:br>
              <a:rPr lang="en-US" sz="4000" b="1" dirty="0">
                <a:latin typeface="Arial" pitchFamily="34" charset="0"/>
                <a:cs typeface="Arial" pitchFamily="34" charset="0"/>
              </a:rPr>
            </a:br>
            <a:r>
              <a:rPr lang="en-US" sz="4000" b="1" dirty="0">
                <a:latin typeface="Arial" pitchFamily="34" charset="0"/>
                <a:cs typeface="Arial" pitchFamily="34" charset="0"/>
              </a:rPr>
              <a:t>Commissions On..</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809750"/>
            <a:ext cx="2058241" cy="3082828"/>
          </a:xfrm>
          <a:prstGeom prst="rect">
            <a:avLst/>
          </a:prstGeom>
        </p:spPr>
      </p:pic>
    </p:spTree>
    <p:extLst>
      <p:ext uri="{BB962C8B-B14F-4D97-AF65-F5344CB8AC3E}">
        <p14:creationId xmlns:p14="http://schemas.microsoft.com/office/powerpoint/2010/main" val="777874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209800" y="152400"/>
            <a:ext cx="5486400" cy="1676400"/>
          </a:xfrm>
        </p:spPr>
        <p:txBody>
          <a:bodyPr>
            <a:normAutofit/>
          </a:bodyPr>
          <a:lstStyle/>
          <a:p>
            <a:pPr algn="l"/>
            <a:r>
              <a:rPr lang="en-US" sz="4000" b="1" i="1" dirty="0">
                <a:latin typeface="Arial" pitchFamily="34" charset="0"/>
                <a:cs typeface="Arial" pitchFamily="34" charset="0"/>
              </a:rPr>
              <a:t>Challenge 2020 Goals</a:t>
            </a:r>
            <a:endParaRPr lang="en-US" sz="2800" b="1" dirty="0">
              <a:latin typeface="Arial" pitchFamily="34" charset="0"/>
              <a:cs typeface="Arial" pitchFamily="34" charset="0"/>
            </a:endParaRPr>
          </a:p>
        </p:txBody>
      </p:sp>
      <p:sp>
        <p:nvSpPr>
          <p:cNvPr id="2" name="Content Placeholder 1"/>
          <p:cNvSpPr>
            <a:spLocks noGrp="1"/>
          </p:cNvSpPr>
          <p:nvPr>
            <p:ph sz="half" idx="1"/>
          </p:nvPr>
        </p:nvSpPr>
        <p:spPr>
          <a:xfrm>
            <a:off x="2133600" y="2286000"/>
            <a:ext cx="6858000" cy="3733800"/>
          </a:xfrm>
        </p:spPr>
        <p:txBody>
          <a:bodyPr/>
          <a:lstStyle/>
          <a:p>
            <a:pPr marL="177800" indent="-177800"/>
            <a:r>
              <a:rPr lang="en-US" b="1" dirty="0">
                <a:latin typeface="Arial" panose="020B0604020202020204" pitchFamily="34" charset="0"/>
                <a:cs typeface="Arial" panose="020B0604020202020204" pitchFamily="34" charset="0"/>
              </a:rPr>
              <a:t>Student Achievement for all groups in the middle grades will exceed state standards and national averages –</a:t>
            </a:r>
            <a:r>
              <a:rPr lang="en-US" b="1" spc="-150" dirty="0">
                <a:latin typeface="Arial" panose="020B0604020202020204" pitchFamily="34" charset="0"/>
                <a:cs typeface="Arial" panose="020B0604020202020204" pitchFamily="34" charset="0"/>
              </a:rPr>
              <a:t> at rates that close the achievement gaps between groups</a:t>
            </a:r>
          </a:p>
          <a:p>
            <a:pPr marL="114300" indent="-114300"/>
            <a:r>
              <a:rPr lang="en-US" b="1" spc="-150" dirty="0">
                <a:latin typeface="Arial" panose="020B0604020202020204" pitchFamily="34" charset="0"/>
                <a:cs typeface="Arial" panose="020B0604020202020204" pitchFamily="34" charset="0"/>
              </a:rPr>
              <a:t>Eighty percent of all groups of ninth-graders will graduate from high school ready for college and career training</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1559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2286000" y="2286000"/>
            <a:ext cx="6553200" cy="4419600"/>
          </a:xfrm>
        </p:spPr>
        <p:txBody>
          <a:bodyPr>
            <a:normAutofit/>
          </a:bodyPr>
          <a:lstStyle/>
          <a:p>
            <a:pPr>
              <a:buNone/>
            </a:pPr>
            <a:endParaRPr lang="en-US" sz="1600" dirty="0">
              <a:latin typeface="Arial" pitchFamily="34" charset="0"/>
              <a:cs typeface="Arial" pitchFamily="34" charset="0"/>
            </a:endParaRPr>
          </a:p>
          <a:p>
            <a:pPr>
              <a:buNone/>
            </a:pPr>
            <a:endParaRPr lang="en-US" sz="1600" b="1" dirty="0">
              <a:solidFill>
                <a:srgbClr val="FF0000"/>
              </a:solidFill>
            </a:endParaRPr>
          </a:p>
          <a:p>
            <a:pPr>
              <a:buNone/>
            </a:pPr>
            <a:endParaRPr lang="en-US" sz="1600" dirty="0">
              <a:latin typeface="Arial" pitchFamily="34" charset="0"/>
              <a:cs typeface="Arial" pitchFamily="34" charset="0"/>
            </a:endParaRPr>
          </a:p>
        </p:txBody>
      </p:sp>
      <p:sp>
        <p:nvSpPr>
          <p:cNvPr id="4" name="Slide Number Placeholder 3"/>
          <p:cNvSpPr>
            <a:spLocks noGrp="1"/>
          </p:cNvSpPr>
          <p:nvPr>
            <p:ph type="sldNum" sz="quarter" idx="12"/>
          </p:nvPr>
        </p:nvSpPr>
        <p:spPr>
          <a:xfrm>
            <a:off x="6553200" y="6340475"/>
            <a:ext cx="2133600" cy="365125"/>
          </a:xfrm>
        </p:spPr>
        <p:txBody>
          <a:bodyPr>
            <a:norm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0A9541-00D0-4AA5-869E-CA4B13E6AF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itle 1"/>
          <p:cNvSpPr>
            <a:spLocks noGrp="1"/>
          </p:cNvSpPr>
          <p:nvPr>
            <p:ph type="title"/>
          </p:nvPr>
        </p:nvSpPr>
        <p:spPr>
          <a:xfrm>
            <a:off x="2124634" y="304800"/>
            <a:ext cx="5800166" cy="1524000"/>
          </a:xfrm>
        </p:spPr>
        <p:txBody>
          <a:bodyPr>
            <a:noAutofit/>
          </a:bodyPr>
          <a:lstStyle/>
          <a:p>
            <a:pPr>
              <a:lnSpc>
                <a:spcPts val="4200"/>
              </a:lnSpc>
            </a:pPr>
            <a:r>
              <a:rPr lang="en-US" sz="4000" b="1" spc="-150" dirty="0">
                <a:latin typeface="Arial" pitchFamily="34" charset="0"/>
                <a:cs typeface="Arial" pitchFamily="34" charset="0"/>
              </a:rPr>
              <a:t>Challenge to Lead Goals for Education: Refreshed 2020</a:t>
            </a: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43306" t="11578" r="19341"/>
          <a:stretch/>
        </p:blipFill>
        <p:spPr>
          <a:xfrm>
            <a:off x="-1" y="1920033"/>
            <a:ext cx="2124635" cy="2890489"/>
          </a:xfrm>
          <a:prstGeom prst="rect">
            <a:avLst/>
          </a:prstGeom>
        </p:spPr>
      </p:pic>
      <p:sp>
        <p:nvSpPr>
          <p:cNvPr id="2" name="Rectangle 1"/>
          <p:cNvSpPr/>
          <p:nvPr/>
        </p:nvSpPr>
        <p:spPr>
          <a:xfrm>
            <a:off x="2116613" y="2286000"/>
            <a:ext cx="6570187"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www.sreb.org/search/site/goals</a:t>
            </a:r>
          </a:p>
        </p:txBody>
      </p:sp>
      <p:pic>
        <p:nvPicPr>
          <p:cNvPr id="7" name="Picture 6"/>
          <p:cNvPicPr>
            <a:picLocks noChangeAspect="1"/>
          </p:cNvPicPr>
          <p:nvPr/>
        </p:nvPicPr>
        <p:blipFill rotWithShape="1">
          <a:blip r:embed="rId5"/>
          <a:srcRect l="83863" t="57968" r="2809" b="-115"/>
          <a:stretch/>
        </p:blipFill>
        <p:spPr>
          <a:xfrm>
            <a:off x="3810001" y="2816851"/>
            <a:ext cx="2743200" cy="3888749"/>
          </a:xfrm>
          <a:prstGeom prst="rect">
            <a:avLst/>
          </a:prstGeom>
        </p:spPr>
      </p:pic>
    </p:spTree>
    <p:extLst>
      <p:ext uri="{BB962C8B-B14F-4D97-AF65-F5344CB8AC3E}">
        <p14:creationId xmlns:p14="http://schemas.microsoft.com/office/powerpoint/2010/main" val="1438061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p:spPr>
        <p:txBody>
          <a:bodyPr>
            <a:normAutofit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 name="Title 1"/>
          <p:cNvSpPr txBox="1">
            <a:spLocks/>
          </p:cNvSpPr>
          <p:nvPr/>
        </p:nvSpPr>
        <p:spPr>
          <a:xfrm>
            <a:off x="2133600" y="457200"/>
            <a:ext cx="5715000" cy="1066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ts val="42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Arial" pitchFamily="34" charset="0"/>
                <a:ea typeface="+mj-ea"/>
                <a:cs typeface="Arial" pitchFamily="34" charset="0"/>
              </a:rPr>
              <a:t>What is a Regional Compact?</a:t>
            </a:r>
            <a:endParaRPr kumimoji="0" lang="en-US" sz="28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2" name="Content Placeholder 1"/>
          <p:cNvSpPr>
            <a:spLocks noGrp="1"/>
          </p:cNvSpPr>
          <p:nvPr>
            <p:ph sz="half" idx="1"/>
          </p:nvPr>
        </p:nvSpPr>
        <p:spPr>
          <a:xfrm>
            <a:off x="2133600" y="2032705"/>
            <a:ext cx="7086600" cy="3910895"/>
          </a:xfrm>
          <a:noFill/>
        </p:spPr>
        <p:txBody>
          <a:bodyPr>
            <a:normAutofit/>
          </a:bodyPr>
          <a:lstStyle/>
          <a:p>
            <a:r>
              <a:rPr lang="en-US" b="1" dirty="0"/>
              <a:t>A regional compact….</a:t>
            </a:r>
          </a:p>
          <a:p>
            <a:r>
              <a:rPr lang="en-US" b="1" dirty="0"/>
              <a:t>four statutorily-created interstate compacts</a:t>
            </a:r>
          </a:p>
          <a:p>
            <a:r>
              <a:rPr lang="en-US" b="1" dirty="0"/>
              <a:t>Member state obligations, program fees, and foundation grants finance activities and support initiatives to increase regional collaboration and achieve outcomes that could not be realized by institutions and systems acting independently.</a:t>
            </a:r>
          </a:p>
        </p:txBody>
      </p:sp>
    </p:spTree>
    <p:extLst>
      <p:ext uri="{BB962C8B-B14F-4D97-AF65-F5344CB8AC3E}">
        <p14:creationId xmlns:p14="http://schemas.microsoft.com/office/powerpoint/2010/main" val="19609380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pptC9CD.tmp</Template>
  <TotalTime>2075</TotalTime>
  <Words>1702</Words>
  <Application>Microsoft Office PowerPoint</Application>
  <PresentationFormat>On-screen Show (4:3)</PresentationFormat>
  <Paragraphs>258</Paragraphs>
  <Slides>43</Slides>
  <Notes>17</Notes>
  <HiddenSlides>1</HiddenSlides>
  <MMClips>0</MMClips>
  <ScaleCrop>false</ScaleCrop>
  <HeadingPairs>
    <vt:vector size="6" baseType="variant">
      <vt:variant>
        <vt:lpstr>Fonts Used</vt:lpstr>
      </vt:variant>
      <vt:variant>
        <vt:i4>4</vt:i4>
      </vt:variant>
      <vt:variant>
        <vt:lpstr>Theme</vt:lpstr>
      </vt:variant>
      <vt:variant>
        <vt:i4>17</vt:i4>
      </vt:variant>
      <vt:variant>
        <vt:lpstr>Slide Titles</vt:lpstr>
      </vt:variant>
      <vt:variant>
        <vt:i4>43</vt:i4>
      </vt:variant>
    </vt:vector>
  </HeadingPairs>
  <TitlesOfParts>
    <vt:vector size="64" baseType="lpstr">
      <vt:lpstr>Arial</vt:lpstr>
      <vt:lpstr>Arial Rounded MT Bold</vt:lpstr>
      <vt:lpstr>Calibri</vt:lpstr>
      <vt:lpstr>Wingdings</vt:lpstr>
      <vt:lpstr>Office Theme</vt:lpstr>
      <vt:lpstr>1_Office Theme</vt:lpstr>
      <vt:lpstr>2_Office Theme</vt:lpstr>
      <vt:lpstr>3_Office Theme</vt:lpstr>
      <vt:lpstr>4_Office Theme</vt:lpstr>
      <vt:lpstr>5_Office Theme</vt:lpstr>
      <vt:lpstr>6_Office Theme</vt:lpstr>
      <vt:lpstr>7_Office Theme</vt:lpstr>
      <vt:lpstr>9_Office Theme</vt:lpstr>
      <vt:lpstr>10_Office Theme</vt:lpstr>
      <vt:lpstr>11_Office Theme</vt:lpstr>
      <vt:lpstr>12_Office Theme</vt:lpstr>
      <vt:lpstr>13_Office Theme</vt:lpstr>
      <vt:lpstr>15_Office Theme</vt:lpstr>
      <vt:lpstr>16_Office Theme</vt:lpstr>
      <vt:lpstr>17_Office Theme</vt:lpstr>
      <vt:lpstr>14_Office Theme</vt:lpstr>
      <vt:lpstr>PowerPoint Presentation</vt:lpstr>
      <vt:lpstr>A regional education compact is not…..</vt:lpstr>
      <vt:lpstr>The Regional Compacts</vt:lpstr>
      <vt:lpstr>A Closer Look: MHEC</vt:lpstr>
      <vt:lpstr>PowerPoint Presentation</vt:lpstr>
      <vt:lpstr>SREB’s  Commissions On..</vt:lpstr>
      <vt:lpstr>Challenge 2020 Goals</vt:lpstr>
      <vt:lpstr>Challenge to Lead Goals for Education: Refreshed 2020</vt:lpstr>
      <vt:lpstr>PowerPoint Presentation</vt:lpstr>
      <vt:lpstr>A regional education compact is not…..</vt:lpstr>
      <vt:lpstr>A Closer Look: NEBHE</vt:lpstr>
      <vt:lpstr>A Closer Look: WICHE</vt:lpstr>
      <vt:lpstr>Regional Compacts &amp; SARA</vt:lpstr>
      <vt:lpstr>SREB’s Goals for Education - Challenge 2020 Goals</vt:lpstr>
      <vt:lpstr>Challenge 2020 Goals</vt:lpstr>
      <vt:lpstr>PowerPoint Presentation</vt:lpstr>
      <vt:lpstr>PowerPoint Presentation</vt:lpstr>
      <vt:lpstr>Presenter:</vt:lpstr>
      <vt:lpstr>What’s the problem? (1)</vt:lpstr>
      <vt:lpstr>What’s the problem? (2)</vt:lpstr>
      <vt:lpstr>What’s the problem? (3)</vt:lpstr>
      <vt:lpstr>SARA Goals</vt:lpstr>
      <vt:lpstr>SARA: reconciling  different interests </vt:lpstr>
      <vt:lpstr>The Evolution of SARA</vt:lpstr>
      <vt:lpstr>The SARA solution</vt:lpstr>
      <vt:lpstr>Essential principles  of SARA (1)</vt:lpstr>
      <vt:lpstr>Essential principles  of SARA (2)</vt:lpstr>
      <vt:lpstr>Essential principles  of SARA (3)</vt:lpstr>
      <vt:lpstr>Essential principles  of SARA (4)</vt:lpstr>
      <vt:lpstr>Essential principles  of SARA (5)</vt:lpstr>
      <vt:lpstr>SARA and experiential learning such as clinical education, internships, etc.</vt:lpstr>
      <vt:lpstr>Benefits to students</vt:lpstr>
      <vt:lpstr>Benefits to institutions</vt:lpstr>
      <vt:lpstr>Benefits to states</vt:lpstr>
      <vt:lpstr>PowerPoint Presentation</vt:lpstr>
      <vt:lpstr>SARA Member States</vt:lpstr>
      <vt:lpstr>Participating Institutions</vt:lpstr>
      <vt:lpstr>Participating Institutions</vt:lpstr>
      <vt:lpstr>Participating Institutions</vt:lpstr>
      <vt:lpstr>Financial Status of the Sara Initiative</vt:lpstr>
      <vt:lpstr>What’s Ahead for  SARA?</vt:lpstr>
      <vt:lpstr>Now That We’re Past  the “Easy” Stuff…</vt:lpstr>
      <vt:lpstr>Additional Resources</vt:lpstr>
    </vt:vector>
  </TitlesOfParts>
  <Company>WICHE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lgreco</dc:creator>
  <cp:lastModifiedBy>mary larson</cp:lastModifiedBy>
  <cp:revision>406</cp:revision>
  <dcterms:created xsi:type="dcterms:W3CDTF">2013-12-02T21:43:07Z</dcterms:created>
  <dcterms:modified xsi:type="dcterms:W3CDTF">2016-12-09T18:59:22Z</dcterms:modified>
</cp:coreProperties>
</file>