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33"/>
  </p:notesMasterIdLst>
  <p:sldIdLst>
    <p:sldId id="271" r:id="rId4"/>
    <p:sldId id="295" r:id="rId5"/>
    <p:sldId id="296" r:id="rId6"/>
    <p:sldId id="315" r:id="rId7"/>
    <p:sldId id="318" r:id="rId8"/>
    <p:sldId id="299" r:id="rId9"/>
    <p:sldId id="304" r:id="rId10"/>
    <p:sldId id="305" r:id="rId11"/>
    <p:sldId id="306" r:id="rId12"/>
    <p:sldId id="300" r:id="rId13"/>
    <p:sldId id="319" r:id="rId14"/>
    <p:sldId id="313" r:id="rId15"/>
    <p:sldId id="326" r:id="rId16"/>
    <p:sldId id="308" r:id="rId17"/>
    <p:sldId id="317" r:id="rId18"/>
    <p:sldId id="303" r:id="rId19"/>
    <p:sldId id="302" r:id="rId20"/>
    <p:sldId id="307" r:id="rId21"/>
    <p:sldId id="312" r:id="rId22"/>
    <p:sldId id="310" r:id="rId23"/>
    <p:sldId id="309" r:id="rId24"/>
    <p:sldId id="322" r:id="rId25"/>
    <p:sldId id="311" r:id="rId26"/>
    <p:sldId id="297" r:id="rId27"/>
    <p:sldId id="298" r:id="rId28"/>
    <p:sldId id="325" r:id="rId29"/>
    <p:sldId id="316" r:id="rId30"/>
    <p:sldId id="327" r:id="rId31"/>
    <p:sldId id="26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21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C20582-A04E-444C-B6D5-E61D5334D39B}" type="datetimeFigureOut">
              <a:rPr lang="en-US"/>
              <a:pPr>
                <a:defRPr/>
              </a:pPr>
              <a:t>4/8/2016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B6671BB-CA6A-4F76-B61D-13EBE4F36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91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1F443C-6CD8-4D6A-8D65-FC7ACBC0EDB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970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6671BB-CA6A-4F76-B61D-13EBE4F369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06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6671BB-CA6A-4F76-B61D-13EBE4F3697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66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51206-E528-4794-AB2B-05468E705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5B64A-47AF-4380-ADEA-724D1483F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C1F17-DB04-46F2-93B2-59559D236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2C390-1CE8-480B-BBCB-2A0218A4A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6BE4F-F87A-4637-9BE4-87550F70B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A4F09-C473-493F-BD8A-52D1FA935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859A5-5B77-4572-B6CE-D26D48933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6D84A-C94E-4EA9-8038-7057203C9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12F4-3481-4BAA-ACFE-0F605B31F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82E00-4762-4172-B15D-6C1342C6C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CC683-8BFC-4E1E-843E-6B92A6EB1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88804-9CE2-4531-B30A-FCCAA6C5C0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F3A60-4A81-4D7D-BFD9-12CBB6E51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ED713-3A64-4DB9-9BAF-1CA2012D2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0D1DE-9D29-426B-B32B-FFA98A7AE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010AE-722F-4BFC-BD72-8949078199F5}" type="datetimeFigureOut">
              <a:rPr lang="en-US" smtClean="0"/>
              <a:pPr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6BA9-8412-41CA-B3D6-10B9523C0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010AE-722F-4BFC-BD72-8949078199F5}" type="datetimeFigureOut">
              <a:rPr lang="en-US" smtClean="0"/>
              <a:pPr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6BA9-8412-41CA-B3D6-10B9523C0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010AE-722F-4BFC-BD72-8949078199F5}" type="datetimeFigureOut">
              <a:rPr lang="en-US" smtClean="0"/>
              <a:pPr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6BA9-8412-41CA-B3D6-10B9523C0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010AE-722F-4BFC-BD72-8949078199F5}" type="datetimeFigureOut">
              <a:rPr lang="en-US" smtClean="0"/>
              <a:pPr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6BA9-8412-41CA-B3D6-10B9523C0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010AE-722F-4BFC-BD72-8949078199F5}" type="datetimeFigureOut">
              <a:rPr lang="en-US" smtClean="0"/>
              <a:pPr/>
              <a:t>4/8/2016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6BA9-8412-41CA-B3D6-10B9523C0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010AE-722F-4BFC-BD72-8949078199F5}" type="datetimeFigureOut">
              <a:rPr lang="en-US" smtClean="0"/>
              <a:pPr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6BA9-8412-41CA-B3D6-10B9523C0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010AE-722F-4BFC-BD72-8949078199F5}" type="datetimeFigureOut">
              <a:rPr lang="en-US" smtClean="0"/>
              <a:pPr/>
              <a:t>4/8/2016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6BA9-8412-41CA-B3D6-10B9523C0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50D91-918C-40FF-86EA-E779F6F8F2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010AE-722F-4BFC-BD72-8949078199F5}" type="datetimeFigureOut">
              <a:rPr lang="en-US" smtClean="0"/>
              <a:pPr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6BA9-8412-41CA-B3D6-10B9523C0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010AE-722F-4BFC-BD72-8949078199F5}" type="datetimeFigureOut">
              <a:rPr lang="en-US" smtClean="0"/>
              <a:pPr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6BA9-8412-41CA-B3D6-10B9523C0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010AE-722F-4BFC-BD72-8949078199F5}" type="datetimeFigureOut">
              <a:rPr lang="en-US" smtClean="0"/>
              <a:pPr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6BA9-8412-41CA-B3D6-10B9523C0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010AE-722F-4BFC-BD72-8949078199F5}" type="datetimeFigureOut">
              <a:rPr lang="en-US" smtClean="0"/>
              <a:pPr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6BA9-8412-41CA-B3D6-10B9523C0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8444-60AE-4C26-8FB0-077295A90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6F89F-F006-4B6B-A191-E5E73FA6D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CDBEF-EF18-43B0-9A13-D45ABD7F7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FE644-58FC-4511-BB0F-16D7044C5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B3001-D664-4EDA-8615-E44A612A4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F2147-1C85-4E47-BC66-609EE280E3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303213" y="-227013"/>
            <a:ext cx="9752013" cy="731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C8CF82-7A99-4149-BAB9-381C0F76F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7" descr="nursing_header.gif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67400" y="6096000"/>
            <a:ext cx="2819400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4572000" y="6305550"/>
            <a:ext cx="4343400" cy="407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800" spc="6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. . . . . . . . . . . . . . . . . . . . . . . . . . . . . . . . . . . . . . . . . . . . . . . . . . . 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spc="6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UNIVERSITY OF CENTRAL FLORIDA </a:t>
            </a:r>
            <a:r>
              <a:rPr lang="en-US" sz="1000" spc="6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Symbol"/>
              </a:rPr>
              <a:t></a:t>
            </a:r>
            <a:r>
              <a:rPr lang="en-US" sz="1000" spc="6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ORLANDO, FLORIDA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12-3-10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14562F-B445-4167-A062-D76BE1FEE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6" descr="Picture1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010AE-722F-4BFC-BD72-8949078199F5}" type="datetimeFigureOut">
              <a:rPr lang="en-US" smtClean="0"/>
              <a:pPr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6BA9-8412-41CA-B3D6-10B9523C0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rsing.ucf.edu/images/pdf/UCF-SeminoleConcurrentInfoPacket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Linda.Hennig@ucf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685800" y="2514600"/>
            <a:ext cx="7772400" cy="16764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b="1" dirty="0">
                <a:latin typeface="Calibri" pitchFamily="34" charset="0"/>
                <a:ea typeface="+mj-ea"/>
                <a:cs typeface="Helvetica" pitchFamily="-107" charset="0"/>
              </a:rPr>
              <a:t>U N I V E R S I T Y  O F  C E N T R A L  F L O R I D </a:t>
            </a:r>
            <a:r>
              <a:rPr lang="en-US" sz="2800" b="1" dirty="0" smtClean="0">
                <a:latin typeface="Calibri" pitchFamily="34" charset="0"/>
                <a:ea typeface="+mj-ea"/>
                <a:cs typeface="Helvetica" pitchFamily="-107" charset="0"/>
              </a:rPr>
              <a:t>A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800" b="1" dirty="0">
                <a:latin typeface="Calibri" pitchFamily="34" charset="0"/>
                <a:cs typeface="Arial" pitchFamily="34" charset="0"/>
              </a:rPr>
              <a:t>College of Nursing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latin typeface="+mn-lt"/>
                <a:ea typeface="+mj-ea"/>
                <a:cs typeface="Helvetica" pitchFamily="-107" charset="0"/>
              </a:rPr>
              <a:t>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A Partnership for Concurrent ASN-BSN Enrollment for Degree </a:t>
            </a:r>
            <a:r>
              <a:rPr lang="en-US" sz="2800" b="1" dirty="0" smtClean="0">
                <a:latin typeface="+mn-lt"/>
              </a:rPr>
              <a:t>Completion</a:t>
            </a:r>
            <a:endParaRPr lang="en-US" sz="4000" b="1" dirty="0" smtClean="0">
              <a:latin typeface="+mn-lt"/>
              <a:ea typeface="+mj-ea"/>
              <a:cs typeface="Helvetica" pitchFamily="-107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2000" b="1" dirty="0" smtClean="0">
              <a:latin typeface="+mn-lt"/>
              <a:ea typeface="+mj-ea"/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 smtClean="0">
                <a:latin typeface="+mn-lt"/>
                <a:ea typeface="+mj-ea"/>
                <a:cs typeface="Arial" pitchFamily="34" charset="0"/>
              </a:rPr>
              <a:t>Linda M. </a:t>
            </a:r>
            <a:r>
              <a:rPr lang="en-US" sz="2000" b="1" dirty="0" err="1" smtClean="0">
                <a:latin typeface="+mn-lt"/>
                <a:ea typeface="+mj-ea"/>
                <a:cs typeface="Arial" pitchFamily="34" charset="0"/>
              </a:rPr>
              <a:t>Hennig</a:t>
            </a:r>
            <a:r>
              <a:rPr lang="en-US" sz="2000" b="1" dirty="0" smtClean="0">
                <a:latin typeface="+mn-lt"/>
                <a:ea typeface="+mj-ea"/>
                <a:cs typeface="Arial" pitchFamily="34" charset="0"/>
              </a:rPr>
              <a:t>, </a:t>
            </a:r>
            <a:r>
              <a:rPr lang="en-US" sz="2000" b="1" dirty="0" err="1" smtClean="0">
                <a:latin typeface="+mn-lt"/>
                <a:ea typeface="+mj-ea"/>
                <a:cs typeface="Arial" pitchFamily="34" charset="0"/>
              </a:rPr>
              <a:t>EdD</a:t>
            </a:r>
            <a:r>
              <a:rPr lang="en-US" sz="2000" b="1" dirty="0" smtClean="0">
                <a:latin typeface="+mn-lt"/>
                <a:ea typeface="+mj-ea"/>
                <a:cs typeface="Arial" pitchFamily="34" charset="0"/>
              </a:rPr>
              <a:t>, RN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latin typeface="+mn-lt"/>
              </a:rPr>
              <a:t>Jean D. </a:t>
            </a:r>
            <a:r>
              <a:rPr lang="en-US" sz="2000" b="1" dirty="0" err="1" smtClean="0">
                <a:latin typeface="+mn-lt"/>
              </a:rPr>
              <a:t>Leuner</a:t>
            </a:r>
            <a:r>
              <a:rPr lang="en-US" sz="2000" b="1" dirty="0" smtClean="0">
                <a:latin typeface="+mn-lt"/>
              </a:rPr>
              <a:t>, PhD, RN</a:t>
            </a:r>
            <a:endParaRPr lang="en-US" sz="2000" b="1" dirty="0">
              <a:latin typeface="+mn-lt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latin typeface="+mn-lt"/>
              </a:rPr>
              <a:t>Stephen </a:t>
            </a:r>
            <a:r>
              <a:rPr lang="en-US" sz="2000" b="1" dirty="0" err="1" smtClean="0">
                <a:latin typeface="+mn-lt"/>
              </a:rPr>
              <a:t>Heglund</a:t>
            </a:r>
            <a:r>
              <a:rPr lang="en-US" sz="2000" b="1" dirty="0" smtClean="0">
                <a:latin typeface="+mn-lt"/>
              </a:rPr>
              <a:t>, PhD, ARNP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latin typeface="+mn-lt"/>
              </a:rPr>
              <a:t>Cheryl </a:t>
            </a:r>
            <a:r>
              <a:rPr lang="en-US" sz="2000" b="1" dirty="0" err="1">
                <a:latin typeface="+mn-lt"/>
              </a:rPr>
              <a:t>Cicotti</a:t>
            </a:r>
            <a:r>
              <a:rPr lang="en-US" sz="2000" b="1" dirty="0">
                <a:latin typeface="+mn-lt"/>
              </a:rPr>
              <a:t>, MSN, </a:t>
            </a:r>
            <a:r>
              <a:rPr lang="en-US" sz="2000" b="1" dirty="0" smtClean="0">
                <a:latin typeface="+mn-lt"/>
              </a:rPr>
              <a:t>RN</a:t>
            </a:r>
            <a:endParaRPr lang="en-US" sz="2000" b="1" dirty="0">
              <a:latin typeface="+mn-lt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latin typeface="+mn-lt"/>
                <a:ea typeface="+mj-ea"/>
                <a:cs typeface="Arial" pitchFamily="34" charset="0"/>
              </a:rPr>
              <a:t/>
            </a:r>
            <a:br>
              <a:rPr lang="en-US" sz="2000" b="1" dirty="0">
                <a:latin typeface="+mn-lt"/>
                <a:ea typeface="+mj-ea"/>
                <a:cs typeface="Arial" pitchFamily="34" charset="0"/>
              </a:rPr>
            </a:br>
            <a:r>
              <a:rPr lang="en-US" sz="2000" b="1" dirty="0" smtClean="0">
                <a:latin typeface="+mn-lt"/>
                <a:ea typeface="+mj-ea"/>
                <a:cs typeface="Arial" pitchFamily="34" charset="0"/>
              </a:rPr>
              <a:t>SREB   11/12/12</a:t>
            </a:r>
            <a:endParaRPr lang="en-US" sz="4000" dirty="0"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229600" cy="6659563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Year		SSC		Concurrent</a:t>
            </a:r>
          </a:p>
          <a:p>
            <a:pPr>
              <a:buNone/>
            </a:pPr>
            <a:r>
              <a:rPr lang="en-US" sz="2000" dirty="0" smtClean="0"/>
              <a:t>Jan. 2003	24		10		</a:t>
            </a:r>
          </a:p>
          <a:p>
            <a:pPr>
              <a:buNone/>
            </a:pPr>
            <a:r>
              <a:rPr lang="en-US" sz="2000" dirty="0" smtClean="0"/>
              <a:t>2003-2004	108		29		</a:t>
            </a:r>
          </a:p>
          <a:p>
            <a:pPr>
              <a:buNone/>
            </a:pPr>
            <a:r>
              <a:rPr lang="en-US" sz="2000" dirty="0" smtClean="0"/>
              <a:t>2004-2005	107		54	</a:t>
            </a:r>
          </a:p>
          <a:p>
            <a:pPr>
              <a:buNone/>
            </a:pPr>
            <a:r>
              <a:rPr lang="en-US" sz="2000" dirty="0" smtClean="0"/>
              <a:t>2005-2006	130		62		</a:t>
            </a:r>
          </a:p>
          <a:p>
            <a:pPr>
              <a:buNone/>
            </a:pPr>
            <a:r>
              <a:rPr lang="en-US" sz="2000" dirty="0" smtClean="0"/>
              <a:t>2006-2007	166		61		</a:t>
            </a:r>
          </a:p>
          <a:p>
            <a:pPr>
              <a:buNone/>
            </a:pPr>
            <a:r>
              <a:rPr lang="en-US" sz="2000" dirty="0" smtClean="0"/>
              <a:t>2007-2008	184		71		</a:t>
            </a:r>
          </a:p>
          <a:p>
            <a:pPr>
              <a:buNone/>
            </a:pPr>
            <a:r>
              <a:rPr lang="en-US" sz="2000" dirty="0" smtClean="0"/>
              <a:t>2008-2009	184		73	</a:t>
            </a:r>
          </a:p>
          <a:p>
            <a:pPr>
              <a:buNone/>
            </a:pPr>
            <a:r>
              <a:rPr lang="en-US" sz="2000" dirty="0" smtClean="0"/>
              <a:t>2009-2010	182		76	</a:t>
            </a:r>
          </a:p>
          <a:p>
            <a:pPr>
              <a:buNone/>
            </a:pPr>
            <a:r>
              <a:rPr lang="en-US" sz="2000" dirty="0" smtClean="0"/>
              <a:t>2010-2011	200		156		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Goal of this program is to have 100% of their students admitted to the Concurrent  Program.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admitted SSC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concurrent program with Valencia College 2010 began 2010</a:t>
            </a:r>
          </a:p>
          <a:p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pilot concurrent program with Lake-Sumter Community College began 2012</a:t>
            </a:r>
          </a:p>
          <a:p>
            <a:endParaRPr lang="en-US" dirty="0" smtClean="0"/>
          </a:p>
          <a:p>
            <a:r>
              <a:rPr lang="en-US" dirty="0" smtClean="0"/>
              <a:t>Two additional schools  wanting a partnership have entered into serious discussion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SSC  70  + 70 (will increase to 85 x 2 in 2013)</a:t>
            </a:r>
          </a:p>
          <a:p>
            <a:pPr lvl="5">
              <a:buNone/>
            </a:pPr>
            <a:r>
              <a:rPr lang="en-US" b="1" dirty="0" smtClean="0"/>
              <a:t>     </a:t>
            </a:r>
            <a:r>
              <a:rPr lang="en-US" sz="3200" b="1" dirty="0" smtClean="0"/>
              <a:t>(increase to 100 x2 in 2014)</a:t>
            </a:r>
          </a:p>
          <a:p>
            <a:r>
              <a:rPr lang="en-US" b="1" dirty="0" smtClean="0"/>
              <a:t>VC      40         (will increase to 2x yr in 2013)</a:t>
            </a:r>
          </a:p>
          <a:p>
            <a:r>
              <a:rPr lang="en-US" b="1" dirty="0" smtClean="0"/>
              <a:t>LSCC   20        (will increase seats gradually)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More applicants than available seats =      strong applicant pool</a:t>
            </a:r>
            <a:endParaRPr lang="en-US" b="1" dirty="0"/>
          </a:p>
          <a:p>
            <a:pPr>
              <a:buNone/>
            </a:pPr>
            <a:r>
              <a:rPr lang="en-US" b="1" dirty="0" smtClean="0"/>
              <a:t>Total enrollment Fall </a:t>
            </a:r>
            <a:r>
              <a:rPr lang="en-US" b="1" dirty="0"/>
              <a:t>2012 </a:t>
            </a:r>
            <a:r>
              <a:rPr lang="en-US" b="1" dirty="0" smtClean="0"/>
              <a:t>=  378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Admissions all sites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POS different at each partnering  school</a:t>
            </a:r>
          </a:p>
          <a:p>
            <a:pPr lvl="1"/>
            <a:r>
              <a:rPr lang="en-US" b="1" dirty="0" smtClean="0"/>
              <a:t>Examples</a:t>
            </a:r>
          </a:p>
          <a:p>
            <a:pPr lvl="1"/>
            <a:r>
              <a:rPr lang="en-US" b="1" dirty="0" smtClean="0"/>
              <a:t>5 semester plan</a:t>
            </a:r>
          </a:p>
          <a:p>
            <a:pPr lvl="1"/>
            <a:r>
              <a:rPr lang="en-US" b="1" dirty="0" smtClean="0"/>
              <a:t>4 semester plan (ASN Summer off)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Addition of </a:t>
            </a:r>
            <a:r>
              <a:rPr lang="en-US" sz="2800" b="1" dirty="0" err="1" smtClean="0"/>
              <a:t>Pathophysiology</a:t>
            </a:r>
            <a:r>
              <a:rPr lang="en-US" sz="2800" b="1" dirty="0" smtClean="0"/>
              <a:t> for next year instead of two electives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of study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/>
              <a:t>Insufficient  amount  of</a:t>
            </a:r>
          </a:p>
          <a:p>
            <a:r>
              <a:rPr lang="en-US" sz="3600" b="1" dirty="0" smtClean="0"/>
              <a:t>faculty </a:t>
            </a:r>
          </a:p>
          <a:p>
            <a:r>
              <a:rPr lang="en-US" sz="3600" b="1" dirty="0" smtClean="0"/>
              <a:t>advising and recruitment personnel</a:t>
            </a:r>
          </a:p>
          <a:p>
            <a:r>
              <a:rPr lang="en-US" sz="3600" b="1" dirty="0" smtClean="0"/>
              <a:t>lead time for intensive planning</a:t>
            </a:r>
          </a:p>
          <a:p>
            <a:r>
              <a:rPr lang="en-US" sz="3600" b="1" dirty="0" smtClean="0"/>
              <a:t>office and classroom space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/>
              <a:t>Other:</a:t>
            </a:r>
          </a:p>
          <a:p>
            <a:r>
              <a:rPr lang="en-US" sz="2800" b="1" dirty="0" smtClean="0"/>
              <a:t>a </a:t>
            </a:r>
            <a:r>
              <a:rPr lang="en-US" sz="2800" b="1" dirty="0"/>
              <a:t>mismatch of transfer credit interpretation between </a:t>
            </a:r>
            <a:r>
              <a:rPr lang="en-US" sz="2800" b="1" dirty="0" smtClean="0"/>
              <a:t>schools</a:t>
            </a:r>
          </a:p>
          <a:p>
            <a:r>
              <a:rPr lang="en-US" sz="2800" b="1" dirty="0" smtClean="0"/>
              <a:t>Scheduling of UCF courses around the ASN  classes, clinical, and labs </a:t>
            </a:r>
          </a:p>
          <a:p>
            <a:r>
              <a:rPr lang="en-US" sz="2800" b="1" dirty="0" smtClean="0"/>
              <a:t>ASN faculty resistance  and concerns over student workload.</a:t>
            </a:r>
          </a:p>
          <a:p>
            <a:r>
              <a:rPr lang="en-US" sz="2800" b="1" dirty="0" smtClean="0"/>
              <a:t>the </a:t>
            </a:r>
            <a:r>
              <a:rPr lang="en-US" sz="2800" b="1" dirty="0"/>
              <a:t>coordination of financial aid packages across two schools </a:t>
            </a:r>
            <a:endParaRPr lang="en-US" sz="2800" b="1" dirty="0" smtClean="0"/>
          </a:p>
          <a:p>
            <a:r>
              <a:rPr lang="en-US" sz="2800" b="1" dirty="0" smtClean="0"/>
              <a:t>lack of formal agreements between schools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67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Include Concurrent Program information on web site and catalogs for both schools</a:t>
            </a:r>
          </a:p>
          <a:p>
            <a:r>
              <a:rPr lang="en-US" b="1" dirty="0" smtClean="0"/>
              <a:t>Hold regularly scheduled information sessions</a:t>
            </a:r>
          </a:p>
          <a:p>
            <a:r>
              <a:rPr lang="en-US" b="1" dirty="0" smtClean="0"/>
              <a:t>Faculty members and Advisors from both schools attend   information sessions</a:t>
            </a:r>
          </a:p>
          <a:p>
            <a:r>
              <a:rPr lang="en-US" b="1" dirty="0" smtClean="0"/>
              <a:t>ASN advisors work closely with UCF nursing faculty/advisor for admission decisions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to overcome barriers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Additional resources  added as enrollment has grown.</a:t>
            </a:r>
          </a:p>
          <a:p>
            <a:r>
              <a:rPr lang="en-US" sz="2800" b="1" dirty="0" smtClean="0"/>
              <a:t>Full-time UCF faculty member on all campuses</a:t>
            </a:r>
          </a:p>
          <a:p>
            <a:r>
              <a:rPr lang="en-US" sz="2800" b="1" dirty="0" smtClean="0"/>
              <a:t>Administrative assistant hired for largest program</a:t>
            </a:r>
          </a:p>
          <a:p>
            <a:r>
              <a:rPr lang="en-US" sz="2800" b="1" dirty="0" smtClean="0"/>
              <a:t>Designated advisors from both schools </a:t>
            </a:r>
          </a:p>
          <a:p>
            <a:r>
              <a:rPr lang="en-US" sz="2800" b="1" dirty="0" smtClean="0"/>
              <a:t>UCF faculty member attends ASN faculty meetings.</a:t>
            </a:r>
          </a:p>
          <a:p>
            <a:r>
              <a:rPr lang="en-US" sz="2800" b="1" dirty="0" smtClean="0"/>
              <a:t>Faculty  members of both programs communicate early about any student difficulties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to overcome barriers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demand </a:t>
            </a:r>
            <a:r>
              <a:rPr lang="en-US" dirty="0"/>
              <a:t>for BSN </a:t>
            </a:r>
            <a:r>
              <a:rPr lang="en-US" dirty="0" smtClean="0"/>
              <a:t>by </a:t>
            </a:r>
            <a:r>
              <a:rPr lang="en-US" dirty="0"/>
              <a:t>the employers </a:t>
            </a:r>
            <a:endParaRPr lang="en-US" dirty="0" smtClean="0"/>
          </a:p>
          <a:p>
            <a:r>
              <a:rPr lang="en-US" dirty="0" smtClean="0"/>
              <a:t>demand </a:t>
            </a:r>
            <a:r>
              <a:rPr lang="en-US" dirty="0"/>
              <a:t>for the BSN from </a:t>
            </a:r>
            <a:r>
              <a:rPr lang="en-US" dirty="0" smtClean="0"/>
              <a:t>prospective students</a:t>
            </a:r>
          </a:p>
          <a:p>
            <a:r>
              <a:rPr lang="en-US" dirty="0" smtClean="0"/>
              <a:t>Enrolling highly </a:t>
            </a:r>
            <a:r>
              <a:rPr lang="en-US" dirty="0"/>
              <a:t>motivated students </a:t>
            </a:r>
            <a:endParaRPr lang="en-US" dirty="0" smtClean="0"/>
          </a:p>
          <a:p>
            <a:r>
              <a:rPr lang="en-US" dirty="0" smtClean="0"/>
              <a:t>Motivation from both schools to increase </a:t>
            </a:r>
            <a:r>
              <a:rPr lang="en-US" dirty="0"/>
              <a:t>the percentage of BSN prepared </a:t>
            </a:r>
            <a:r>
              <a:rPr lang="en-US" dirty="0" smtClean="0"/>
              <a:t>nurses in the profession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Facilitators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4525963"/>
          </a:xfrm>
        </p:spPr>
        <p:txBody>
          <a:bodyPr/>
          <a:lstStyle/>
          <a:p>
            <a:pPr>
              <a:buNone/>
            </a:pPr>
            <a:endParaRPr lang="en-US" sz="2400" b="1" dirty="0" smtClean="0"/>
          </a:p>
          <a:p>
            <a:r>
              <a:rPr lang="en-US" sz="2800" b="1" dirty="0" smtClean="0"/>
              <a:t>addresses community demand for more BSN prepared nurses.</a:t>
            </a:r>
          </a:p>
          <a:p>
            <a:r>
              <a:rPr lang="en-US" sz="2800" b="1" dirty="0" smtClean="0"/>
              <a:t>BSN improves graduates’ marketability               (local hospitals give preference to BSN)</a:t>
            </a:r>
          </a:p>
          <a:p>
            <a:r>
              <a:rPr lang="en-US" sz="2800" b="1" dirty="0" smtClean="0"/>
              <a:t>Accelerates pathway to BSN and graduate degrees</a:t>
            </a:r>
          </a:p>
          <a:p>
            <a:r>
              <a:rPr lang="en-US" sz="2800" b="1" dirty="0" smtClean="0"/>
              <a:t>Students excited by shortened educational path</a:t>
            </a:r>
          </a:p>
          <a:p>
            <a:r>
              <a:rPr lang="en-US" sz="2800" b="1" dirty="0" smtClean="0"/>
              <a:t>Recruitment strategy for Community/State college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4830763"/>
          </a:xfrm>
        </p:spPr>
        <p:txBody>
          <a:bodyPr/>
          <a:lstStyle/>
          <a:p>
            <a:pPr marL="514350" indent="-514350">
              <a:buAutoNum type="arabicPeriod"/>
            </a:pPr>
            <a:endParaRPr lang="en-US" b="1" dirty="0" smtClean="0"/>
          </a:p>
          <a:p>
            <a:pPr marL="514350" indent="-514350">
              <a:buAutoNum type="arabicPeriod"/>
            </a:pPr>
            <a:endParaRPr lang="en-US" b="1" dirty="0"/>
          </a:p>
          <a:p>
            <a:pPr marL="514350" indent="-514350">
              <a:buAutoNum type="arabicPeriod"/>
            </a:pPr>
            <a:r>
              <a:rPr lang="en-US" b="1" dirty="0" smtClean="0">
                <a:cs typeface="Arial" pitchFamily="34" charset="0"/>
              </a:rPr>
              <a:t>Describe </a:t>
            </a:r>
            <a:r>
              <a:rPr lang="en-US" b="1" dirty="0">
                <a:cs typeface="Arial" pitchFamily="34" charset="0"/>
              </a:rPr>
              <a:t>the essential components of a partnership between a baccalaureate nursing program and an associate degree nursing program for concurrent enrollment toward baccalaureate </a:t>
            </a:r>
            <a:r>
              <a:rPr lang="en-US" b="1" dirty="0" smtClean="0">
                <a:cs typeface="Arial" pitchFamily="34" charset="0"/>
              </a:rPr>
              <a:t>degree completion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SCC NCLEX pass rate averaged 83.5% for five years before Concurrent program (2000-2004) 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Increased to average  91.4% from 2007-2011</a:t>
            </a:r>
          </a:p>
          <a:p>
            <a:r>
              <a:rPr lang="en-US" sz="2400" b="1" dirty="0" smtClean="0"/>
              <a:t>2011    96.79</a:t>
            </a:r>
          </a:p>
          <a:p>
            <a:r>
              <a:rPr lang="en-US" sz="2400" b="1" dirty="0" smtClean="0"/>
              <a:t>2010    90.71</a:t>
            </a:r>
          </a:p>
          <a:p>
            <a:r>
              <a:rPr lang="en-US" sz="2400" b="1" dirty="0" smtClean="0"/>
              <a:t>2009    93.38</a:t>
            </a:r>
          </a:p>
          <a:p>
            <a:r>
              <a:rPr lang="en-US" sz="2400" b="1" dirty="0" smtClean="0"/>
              <a:t>2008    87.26</a:t>
            </a:r>
          </a:p>
          <a:p>
            <a:r>
              <a:rPr lang="en-US" sz="2400" b="1" dirty="0" smtClean="0"/>
              <a:t>2007    89.47 </a:t>
            </a:r>
          </a:p>
          <a:p>
            <a:pPr>
              <a:buNone/>
            </a:pPr>
            <a:r>
              <a:rPr lang="en-US" sz="1800" b="1" dirty="0" smtClean="0"/>
              <a:t>http://www.doh.state.fl.us/mqa/nursing/nur_edu_info.html#down2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positive outcomes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/>
              <a:t>Positive: </a:t>
            </a:r>
          </a:p>
          <a:p>
            <a:r>
              <a:rPr lang="en-US" sz="2400" dirty="0" smtClean="0"/>
              <a:t>ability to start BSN early</a:t>
            </a:r>
          </a:p>
          <a:p>
            <a:r>
              <a:rPr lang="en-US" sz="2400" dirty="0" smtClean="0"/>
              <a:t>convenience of taking courses at community college  or online</a:t>
            </a:r>
          </a:p>
          <a:p>
            <a:r>
              <a:rPr lang="en-US" sz="2400" dirty="0" smtClean="0"/>
              <a:t>high level of faculty support and flexibility</a:t>
            </a:r>
          </a:p>
          <a:p>
            <a:r>
              <a:rPr lang="en-US" sz="2400" dirty="0" smtClean="0"/>
              <a:t>ability to integrate BSN content with basic ASN content while learning both</a:t>
            </a:r>
          </a:p>
          <a:p>
            <a:pPr>
              <a:buNone/>
            </a:pPr>
            <a:r>
              <a:rPr lang="en-US" sz="2800" b="1" dirty="0" smtClean="0"/>
              <a:t>Negative: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juggling  both curricula simultaneously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Usually unable to have gainful employment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feedback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/>
              <a:t>Overall Low response rate</a:t>
            </a:r>
          </a:p>
          <a:p>
            <a:pPr>
              <a:buNone/>
            </a:pPr>
            <a:r>
              <a:rPr lang="en-US" b="1" dirty="0" smtClean="0"/>
              <a:t>Of those responding</a:t>
            </a:r>
          </a:p>
          <a:p>
            <a:r>
              <a:rPr lang="en-US" b="1" dirty="0" smtClean="0"/>
              <a:t>80%   indicated able to manage   time and keep up with assignments in both programs.</a:t>
            </a:r>
          </a:p>
          <a:p>
            <a:r>
              <a:rPr lang="en-US" b="1" dirty="0" smtClean="0"/>
              <a:t>80%    indicate will pursue graduate nursing degree within 5 years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program evaluations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229600" cy="48307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Rapid expansion requires resources- (faculty, staff, facilities)</a:t>
            </a:r>
          </a:p>
          <a:p>
            <a:pPr>
              <a:buNone/>
            </a:pPr>
            <a:endParaRPr lang="en-US" sz="2800" b="1" dirty="0" smtClean="0"/>
          </a:p>
          <a:p>
            <a:r>
              <a:rPr lang="en-US" sz="2800" b="1" dirty="0" smtClean="0"/>
              <a:t>Advisement is labor intensive and needs to occur  1-2  years in advance for highest success.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Open communication between nursing programs  is essential.</a:t>
            </a:r>
          </a:p>
          <a:p>
            <a:r>
              <a:rPr lang="en-US" sz="2800" b="1" dirty="0" smtClean="0"/>
              <a:t>Strong  communication between support services  (i.e. financial aid, registrar) of both institutions  is critical</a:t>
            </a:r>
          </a:p>
          <a:p>
            <a:pPr>
              <a:buNone/>
            </a:pPr>
            <a:endParaRPr lang="en-US" sz="2800" b="1" dirty="0" smtClean="0"/>
          </a:p>
          <a:p>
            <a:r>
              <a:rPr lang="en-US" sz="2800" b="1" i="1" dirty="0" smtClean="0"/>
              <a:t>Must</a:t>
            </a:r>
            <a:r>
              <a:rPr lang="en-US" sz="2800" b="1" dirty="0" smtClean="0"/>
              <a:t> have ASN and BSN faculty  “buy-in” </a:t>
            </a:r>
          </a:p>
          <a:p>
            <a:endParaRPr lang="en-US" sz="2400" b="1" dirty="0" smtClean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Nursing schools continue to turn away thousands of qualified applicants because of budget , clinical resources and faculty shortages. 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Shortage of RNs which is expected to increase</a:t>
            </a:r>
          </a:p>
          <a:p>
            <a:r>
              <a:rPr lang="en-US" sz="2400" b="1" dirty="0" smtClean="0"/>
              <a:t>Half of all current nursing faculty expected to retire in  the next decade.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b="1" dirty="0" smtClean="0"/>
              <a:t>The </a:t>
            </a:r>
            <a:r>
              <a:rPr lang="en-US" sz="2400" b="1" dirty="0"/>
              <a:t>institute of Medicine (IOM) recommended  by 2020, </a:t>
            </a:r>
            <a:r>
              <a:rPr lang="en-US" sz="2400" b="1" dirty="0" smtClean="0"/>
              <a:t>80</a:t>
            </a:r>
            <a:r>
              <a:rPr lang="en-US" sz="2400" b="1" dirty="0"/>
              <a:t>% of all RNs in the USA should hold a BSN  and  the # of nurse held doctorates should double . </a:t>
            </a:r>
          </a:p>
          <a:p>
            <a:r>
              <a:rPr lang="en-US" sz="2400" b="1" dirty="0"/>
              <a:t>IOM recommends creation of more efficient pathways  to obtain more education after initial licensure. </a:t>
            </a:r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err="1" smtClean="0"/>
              <a:t>Aiken,L</a:t>
            </a:r>
            <a:r>
              <a:rPr lang="en-US" sz="1600" dirty="0" smtClean="0"/>
              <a:t>. (2011) The future of nursing. NEJM 364:3:196-198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The Future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11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sz="2400" b="1" dirty="0" smtClean="0"/>
          </a:p>
          <a:p>
            <a:r>
              <a:rPr lang="en-US" sz="2400" b="1" dirty="0" smtClean="0"/>
              <a:t>Nurses whose initial degree is an Associate degree are less likely to pursue graduate degrees than are nurses whose initial degree is a BSN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Twice as many initial BSN graduates go on to obtain their doctorate as do ASN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Increasing the number of BSN graduates should produce more nurses for graduate school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7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Aiken (2011) sees a future for nursing where ALL pre-licensure programs grant bachelor’s degrees.</a:t>
            </a:r>
          </a:p>
          <a:p>
            <a:pPr marL="0" indent="0">
              <a:buNone/>
            </a:pPr>
            <a:r>
              <a:rPr lang="en-US" sz="2800" b="1" dirty="0" smtClean="0"/>
              <a:t>Requires</a:t>
            </a:r>
          </a:p>
          <a:p>
            <a:r>
              <a:rPr lang="en-US" sz="2800" b="1" dirty="0" smtClean="0"/>
              <a:t>collaborative partnerships between institutions;</a:t>
            </a:r>
          </a:p>
          <a:p>
            <a:r>
              <a:rPr lang="en-US" sz="2800" b="1" dirty="0" smtClean="0"/>
              <a:t>community colleges to grant bachelors degrees;</a:t>
            </a:r>
          </a:p>
          <a:p>
            <a:r>
              <a:rPr lang="en-US" sz="2800" b="1" dirty="0" smtClean="0"/>
              <a:t>high use of  distance learning technologies</a:t>
            </a:r>
            <a:r>
              <a:rPr lang="en-US" b="1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sz="2000" b="1" dirty="0" err="1" smtClean="0"/>
              <a:t>Aiken,L</a:t>
            </a:r>
            <a:r>
              <a:rPr lang="en-US" sz="2000" b="1" dirty="0" smtClean="0"/>
              <a:t>. (2011) The future of nursing. NEJM 364:3:196-198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Concurrent </a:t>
            </a:r>
            <a:r>
              <a:rPr lang="en-US" b="1" dirty="0"/>
              <a:t>ASN/BSN Enrollment Program </a:t>
            </a:r>
            <a:r>
              <a:rPr lang="en-US" b="1" dirty="0" smtClean="0"/>
              <a:t>prime </a:t>
            </a:r>
            <a:r>
              <a:rPr lang="en-US" b="1" dirty="0"/>
              <a:t>example of collaboration across program types 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Models a relatively efficient </a:t>
            </a:r>
            <a:r>
              <a:rPr lang="en-US" b="1" dirty="0"/>
              <a:t>pathway </a:t>
            </a:r>
            <a:r>
              <a:rPr lang="en-US" b="1" dirty="0" smtClean="0"/>
              <a:t>to help </a:t>
            </a:r>
            <a:r>
              <a:rPr lang="en-US" b="1" dirty="0"/>
              <a:t>meet </a:t>
            </a:r>
            <a:r>
              <a:rPr lang="en-US" b="1" dirty="0" smtClean="0"/>
              <a:t> goal of  IOM report calling for 80</a:t>
            </a:r>
            <a:r>
              <a:rPr lang="en-US" b="1" dirty="0"/>
              <a:t>% of all RNs </a:t>
            </a:r>
            <a:r>
              <a:rPr lang="en-US" b="1" dirty="0" smtClean="0"/>
              <a:t> to </a:t>
            </a:r>
            <a:r>
              <a:rPr lang="en-US" b="1" dirty="0"/>
              <a:t>hold a BSN by </a:t>
            </a:r>
            <a:r>
              <a:rPr lang="en-US" b="1" dirty="0" smtClean="0"/>
              <a:t>2020</a:t>
            </a:r>
            <a:endParaRPr lang="en-US" b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1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http://www.nursing.ucf.edu/images/pdf/UCF-SeminoleConcurrentInfoPacket.pdf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1371599"/>
          </a:xfrm>
        </p:spPr>
        <p:txBody>
          <a:bodyPr/>
          <a:lstStyle/>
          <a:p>
            <a:pPr eaLnBrk="1" hangingPunct="1"/>
            <a:r>
              <a:rPr lang="en-US" dirty="0" smtClean="0"/>
              <a:t>Thank You!</a:t>
            </a: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77000" cy="3124200"/>
          </a:xfrm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chemeClr val="tx1"/>
                </a:solidFill>
                <a:hlinkClick r:id="rId3"/>
              </a:rPr>
              <a:t>Linda.Hennig@ucf.edu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sz="4000" b="1" dirty="0" smtClean="0"/>
              <a:t>Linda </a:t>
            </a:r>
            <a:r>
              <a:rPr lang="en-US" sz="4000" b="1" dirty="0" err="1" smtClean="0"/>
              <a:t>Hennig</a:t>
            </a:r>
            <a:endParaRPr lang="en-US" sz="4000" b="1" dirty="0" smtClean="0"/>
          </a:p>
          <a:p>
            <a:pPr eaLnBrk="1" hangingPunct="1"/>
            <a:r>
              <a:rPr lang="en-US" sz="4000" b="1" dirty="0" smtClean="0"/>
              <a:t>Associate Dean </a:t>
            </a:r>
          </a:p>
          <a:p>
            <a:pPr eaLnBrk="1" hangingPunct="1"/>
            <a:r>
              <a:rPr lang="en-US" sz="4000" b="1" dirty="0" smtClean="0"/>
              <a:t>University of Central Florida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b="1" dirty="0"/>
              <a:t>Describe  at least two barriers to implementation of this unique educational collaboration.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b="1" dirty="0"/>
              <a:t>Describe  at least two  facilitators to implementation of this unique educational collaboration.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1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25-year </a:t>
            </a:r>
            <a:r>
              <a:rPr lang="en-US" b="1" dirty="0"/>
              <a:t>history </a:t>
            </a:r>
            <a:r>
              <a:rPr lang="en-US" b="1" dirty="0" smtClean="0"/>
              <a:t>of partnering </a:t>
            </a:r>
            <a:r>
              <a:rPr lang="en-US" b="1" dirty="0"/>
              <a:t>with </a:t>
            </a:r>
            <a:r>
              <a:rPr lang="en-US" b="1" dirty="0" smtClean="0"/>
              <a:t> area community </a:t>
            </a:r>
            <a:r>
              <a:rPr lang="en-US" b="1" dirty="0"/>
              <a:t>/</a:t>
            </a:r>
            <a:r>
              <a:rPr lang="en-US" b="1" dirty="0" smtClean="0"/>
              <a:t>state </a:t>
            </a:r>
            <a:r>
              <a:rPr lang="en-US" b="1" dirty="0"/>
              <a:t>colleges </a:t>
            </a:r>
            <a:r>
              <a:rPr lang="en-US" b="1" dirty="0" smtClean="0"/>
              <a:t> to </a:t>
            </a:r>
            <a:r>
              <a:rPr lang="en-US" b="1" dirty="0"/>
              <a:t>facilitate the </a:t>
            </a:r>
            <a:r>
              <a:rPr lang="en-US" b="1" dirty="0" smtClean="0"/>
              <a:t> transition </a:t>
            </a:r>
            <a:r>
              <a:rPr lang="en-US" b="1" dirty="0"/>
              <a:t>of ASN graduates into a BSN completion </a:t>
            </a:r>
            <a:r>
              <a:rPr lang="en-US" b="1" dirty="0" smtClean="0"/>
              <a:t>program</a:t>
            </a:r>
            <a:r>
              <a:rPr lang="en-US" b="1" dirty="0"/>
              <a:t>. </a:t>
            </a:r>
            <a:endParaRPr lang="en-US" b="1" dirty="0" smtClean="0"/>
          </a:p>
          <a:p>
            <a:pPr>
              <a:buNone/>
            </a:pPr>
            <a:endParaRPr lang="en-US" b="1" dirty="0"/>
          </a:p>
          <a:p>
            <a:r>
              <a:rPr lang="en-US" b="1" dirty="0" smtClean="0"/>
              <a:t>RN-BSN program became available online  1997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br>
              <a:rPr lang="en-US" dirty="0" smtClean="0"/>
            </a:br>
            <a:r>
              <a:rPr lang="en-US" dirty="0" smtClean="0"/>
              <a:t>RN-BSN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92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Overflowing pool of qualified applicants each year for basic baccalaureate (BSN) program </a:t>
            </a:r>
          </a:p>
          <a:p>
            <a:r>
              <a:rPr lang="en-US" sz="3600" b="1" dirty="0" smtClean="0"/>
              <a:t>Students  wait-listed but odds of admission low</a:t>
            </a:r>
          </a:p>
          <a:p>
            <a:r>
              <a:rPr lang="en-US" sz="3600" b="1" dirty="0" smtClean="0"/>
              <a:t>Must reapply each year</a:t>
            </a:r>
          </a:p>
          <a:p>
            <a:r>
              <a:rPr lang="en-US" sz="3600" b="1" dirty="0" smtClean="0"/>
              <a:t>Unable to increase capacity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Following considerable planning and collaboration:</a:t>
            </a:r>
          </a:p>
          <a:p>
            <a:pPr>
              <a:buNone/>
            </a:pPr>
            <a:r>
              <a:rPr lang="en-US" sz="2400" b="1" dirty="0" smtClean="0"/>
              <a:t>Seminole community College ASN program</a:t>
            </a:r>
          </a:p>
          <a:p>
            <a:r>
              <a:rPr lang="en-US" sz="2400" dirty="0" smtClean="0"/>
              <a:t>Offered to increase available seats</a:t>
            </a:r>
          </a:p>
          <a:p>
            <a:r>
              <a:rPr lang="en-US" sz="2400" dirty="0" smtClean="0"/>
              <a:t>Reserved a percentage of seats for students on the UCF BSN admission wait list.</a:t>
            </a:r>
          </a:p>
          <a:p>
            <a:pPr>
              <a:buNone/>
            </a:pPr>
            <a:r>
              <a:rPr lang="en-US" sz="2400" b="1" dirty="0" smtClean="0"/>
              <a:t>University of Central Florida BSN program</a:t>
            </a:r>
          </a:p>
          <a:p>
            <a:r>
              <a:rPr lang="en-US" sz="2400" dirty="0" smtClean="0"/>
              <a:t> Carefully constructed a concurrent ASN-BSN curriculum.</a:t>
            </a:r>
          </a:p>
          <a:p>
            <a:r>
              <a:rPr lang="en-US" sz="2400" dirty="0" smtClean="0"/>
              <a:t>Allowed an equal or greater number of qualified SCC students to participate in the program  </a:t>
            </a:r>
          </a:p>
          <a:p>
            <a:r>
              <a:rPr lang="en-US" sz="2400" dirty="0" smtClean="0"/>
              <a:t>Students admitted to BOTH programs concurrently.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3600" dirty="0" smtClean="0"/>
              <a:t>UCF-SCC Partnership</a:t>
            </a:r>
            <a:r>
              <a:rPr lang="en-US" sz="3600" b="0" dirty="0" smtClean="0"/>
              <a:t/>
            </a:r>
            <a:br>
              <a:rPr lang="en-US" sz="3600" b="0" dirty="0" smtClean="0"/>
            </a:br>
            <a:r>
              <a:rPr lang="en-US" sz="3600" dirty="0" smtClean="0"/>
              <a:t>How it began……2003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b="1" dirty="0" smtClean="0"/>
              <a:t>Pre-requisites for both programs were evaluated</a:t>
            </a:r>
          </a:p>
          <a:p>
            <a:r>
              <a:rPr lang="en-US" sz="2400" b="1" dirty="0" smtClean="0"/>
              <a:t>Nursing curricula of both BSN and ASN were compared</a:t>
            </a:r>
          </a:p>
          <a:p>
            <a:r>
              <a:rPr lang="en-US" sz="2400" b="1" dirty="0" smtClean="0"/>
              <a:t>BSN courses were sequenced around the ASN courses each term </a:t>
            </a:r>
          </a:p>
          <a:p>
            <a:r>
              <a:rPr lang="en-US" sz="2400" b="1" dirty="0" smtClean="0"/>
              <a:t>Consideration  given to what knowledge was pre-requisite to each  BSN course.</a:t>
            </a:r>
          </a:p>
          <a:p>
            <a:r>
              <a:rPr lang="en-US" sz="2400" b="1" dirty="0" smtClean="0"/>
              <a:t>While enrolled in ASN program, 1-2 BSN courses taken each term </a:t>
            </a:r>
          </a:p>
          <a:p>
            <a:r>
              <a:rPr lang="en-US" sz="2400" b="1" dirty="0" smtClean="0"/>
              <a:t>Concurrent BSN curriculum (31 credits)   patterned after the RN-BSN curriculum  to avoid duplication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</a:t>
            </a:r>
            <a:br>
              <a:rPr lang="en-US" dirty="0" smtClean="0"/>
            </a:br>
            <a:r>
              <a:rPr lang="en-US" dirty="0" smtClean="0"/>
              <a:t>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Students complete ASN program, take NCLEX</a:t>
            </a:r>
          </a:p>
          <a:p>
            <a:r>
              <a:rPr lang="en-US" b="1" dirty="0" smtClean="0"/>
              <a:t>Must pass NCLEX in order to complete BSN program</a:t>
            </a:r>
          </a:p>
          <a:p>
            <a:r>
              <a:rPr lang="en-US" b="1" dirty="0" smtClean="0"/>
              <a:t>Remaining credits (9-12) taken either full-time or part-time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BSN completion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Students must: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meet the nursing pre-requisite requirements for both ASN and BSN programs</a:t>
            </a:r>
          </a:p>
          <a:p>
            <a:r>
              <a:rPr lang="en-US" sz="2800" b="1" dirty="0" smtClean="0"/>
              <a:t>meet the general education requirements (or hold an AA)</a:t>
            </a:r>
          </a:p>
          <a:p>
            <a:r>
              <a:rPr lang="en-US" sz="2800" b="1" dirty="0" smtClean="0"/>
              <a:t>be eligible for admission to UCF</a:t>
            </a:r>
          </a:p>
          <a:p>
            <a:r>
              <a:rPr lang="en-US" sz="2800" b="1" dirty="0" smtClean="0"/>
              <a:t>have an overall cumulative GPA of 3.0</a:t>
            </a:r>
          </a:p>
          <a:p>
            <a:r>
              <a:rPr lang="en-US" sz="2800" b="1" dirty="0" smtClean="0"/>
              <a:t>Have acceptable score on ATI TEAS </a:t>
            </a:r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Admission requirements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F College of Nursing A">
  <a:themeElements>
    <a:clrScheme name="UCF College of Nursing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1947</TotalTime>
  <Words>1192</Words>
  <Application>Microsoft Office PowerPoint</Application>
  <PresentationFormat>On-screen Show (4:3)</PresentationFormat>
  <Paragraphs>205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Helvetica</vt:lpstr>
      <vt:lpstr>Symbol</vt:lpstr>
      <vt:lpstr>UCF College of Nursing A</vt:lpstr>
      <vt:lpstr>Custom Design</vt:lpstr>
      <vt:lpstr>1_Custom Design</vt:lpstr>
      <vt:lpstr>PowerPoint Presentation</vt:lpstr>
      <vt:lpstr>Objectives</vt:lpstr>
      <vt:lpstr>Objectives</vt:lpstr>
      <vt:lpstr>Background RN-BSN PROGRAM</vt:lpstr>
      <vt:lpstr>BASIC PROGRAM</vt:lpstr>
      <vt:lpstr>UCF-SCC Partnership How it began……2003</vt:lpstr>
      <vt:lpstr>Curriculum  Development</vt:lpstr>
      <vt:lpstr>BSN completion</vt:lpstr>
      <vt:lpstr>Admission requirements</vt:lpstr>
      <vt:lpstr>Students admitted SSC</vt:lpstr>
      <vt:lpstr>Current status</vt:lpstr>
      <vt:lpstr>Admissions all sites</vt:lpstr>
      <vt:lpstr>Plan of study</vt:lpstr>
      <vt:lpstr>Barriers </vt:lpstr>
      <vt:lpstr>Barriers</vt:lpstr>
      <vt:lpstr>Actions to overcome barriers</vt:lpstr>
      <vt:lpstr>Actions to overcome barriers</vt:lpstr>
      <vt:lpstr>Facilitators</vt:lpstr>
      <vt:lpstr>Benefits</vt:lpstr>
      <vt:lpstr>Other positive outcomes</vt:lpstr>
      <vt:lpstr>Student feedback </vt:lpstr>
      <vt:lpstr>End of program evaluations </vt:lpstr>
      <vt:lpstr>Lessons learned</vt:lpstr>
      <vt:lpstr>The Future </vt:lpstr>
      <vt:lpstr> </vt:lpstr>
      <vt:lpstr>PowerPoint Presentation</vt:lpstr>
      <vt:lpstr>Summary</vt:lpstr>
      <vt:lpstr>Resources </vt:lpstr>
      <vt:lpstr>Thank You!</vt:lpstr>
    </vt:vector>
  </TitlesOfParts>
  <Company>UCF College of Health and Public Affairs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Carolyn Petagno</dc:creator>
  <cp:lastModifiedBy>Presenter Account</cp:lastModifiedBy>
  <cp:revision>166</cp:revision>
  <dcterms:created xsi:type="dcterms:W3CDTF">2009-05-22T16:33:45Z</dcterms:created>
  <dcterms:modified xsi:type="dcterms:W3CDTF">2016-04-08T12:56:24Z</dcterms:modified>
</cp:coreProperties>
</file>