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 id="2147483722" r:id="rId6"/>
    <p:sldMasterId id="2147483735" r:id="rId7"/>
    <p:sldMasterId id="2147483747" r:id="rId8"/>
    <p:sldMasterId id="2147483759" r:id="rId9"/>
  </p:sldMasterIdLst>
  <p:notesMasterIdLst>
    <p:notesMasterId r:id="rId72"/>
  </p:notesMasterIdLst>
  <p:sldIdLst>
    <p:sldId id="256" r:id="rId10"/>
    <p:sldId id="258" r:id="rId11"/>
    <p:sldId id="259" r:id="rId12"/>
    <p:sldId id="266" r:id="rId13"/>
    <p:sldId id="260" r:id="rId14"/>
    <p:sldId id="261" r:id="rId15"/>
    <p:sldId id="263" r:id="rId16"/>
    <p:sldId id="264" r:id="rId17"/>
    <p:sldId id="265" r:id="rId18"/>
    <p:sldId id="267" r:id="rId19"/>
    <p:sldId id="268" r:id="rId20"/>
    <p:sldId id="269" r:id="rId21"/>
    <p:sldId id="270" r:id="rId22"/>
    <p:sldId id="299" r:id="rId23"/>
    <p:sldId id="278" r:id="rId24"/>
    <p:sldId id="302" r:id="rId25"/>
    <p:sldId id="303" r:id="rId26"/>
    <p:sldId id="304" r:id="rId27"/>
    <p:sldId id="305" r:id="rId28"/>
    <p:sldId id="306" r:id="rId29"/>
    <p:sldId id="307" r:id="rId30"/>
    <p:sldId id="308" r:id="rId31"/>
    <p:sldId id="301" r:id="rId32"/>
    <p:sldId id="300" r:id="rId33"/>
    <p:sldId id="279" r:id="rId34"/>
    <p:sldId id="271" r:id="rId35"/>
    <p:sldId id="272" r:id="rId36"/>
    <p:sldId id="283" r:id="rId37"/>
    <p:sldId id="321" r:id="rId38"/>
    <p:sldId id="280" r:id="rId39"/>
    <p:sldId id="274" r:id="rId40"/>
    <p:sldId id="275" r:id="rId41"/>
    <p:sldId id="276" r:id="rId42"/>
    <p:sldId id="284" r:id="rId43"/>
    <p:sldId id="285" r:id="rId44"/>
    <p:sldId id="286" r:id="rId45"/>
    <p:sldId id="287" r:id="rId46"/>
    <p:sldId id="288" r:id="rId47"/>
    <p:sldId id="289" r:id="rId48"/>
    <p:sldId id="290" r:id="rId49"/>
    <p:sldId id="292" r:id="rId50"/>
    <p:sldId id="293" r:id="rId51"/>
    <p:sldId id="294" r:id="rId52"/>
    <p:sldId id="295" r:id="rId53"/>
    <p:sldId id="296" r:id="rId54"/>
    <p:sldId id="297" r:id="rId55"/>
    <p:sldId id="310" r:id="rId56"/>
    <p:sldId id="311" r:id="rId57"/>
    <p:sldId id="312" r:id="rId58"/>
    <p:sldId id="313" r:id="rId59"/>
    <p:sldId id="314" r:id="rId60"/>
    <p:sldId id="315" r:id="rId61"/>
    <p:sldId id="318" r:id="rId62"/>
    <p:sldId id="316" r:id="rId63"/>
    <p:sldId id="317" r:id="rId64"/>
    <p:sldId id="319" r:id="rId65"/>
    <p:sldId id="320" r:id="rId66"/>
    <p:sldId id="322" r:id="rId67"/>
    <p:sldId id="325" r:id="rId68"/>
    <p:sldId id="324" r:id="rId69"/>
    <p:sldId id="309" r:id="rId70"/>
    <p:sldId id="262"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990" autoAdjust="0"/>
  </p:normalViewPr>
  <p:slideViewPr>
    <p:cSldViewPr>
      <p:cViewPr>
        <p:scale>
          <a:sx n="100" d="100"/>
          <a:sy n="100" d="100"/>
        </p:scale>
        <p:origin x="1920"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82BE8-F64D-5349-B7FF-6C0C591D68C3}"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00D6E69A-E60A-E84F-AF70-B289CE8E04D6}">
      <dgm:prSet phldrT="[Text]"/>
      <dgm:spPr/>
      <dgm:t>
        <a:bodyPr/>
        <a:lstStyle/>
        <a:p>
          <a:r>
            <a:rPr lang="en-US" dirty="0">
              <a:latin typeface="Myriad Pro"/>
              <a:cs typeface="Myriad Pro"/>
            </a:rPr>
            <a:t>Strategic Advisory Committee</a:t>
          </a:r>
        </a:p>
      </dgm:t>
    </dgm:pt>
    <dgm:pt modelId="{FA25DDDB-0D8B-4F41-8C3F-53E85E81741C}" type="parTrans" cxnId="{7B46B0AF-D560-6941-83FB-B02842D71BF0}">
      <dgm:prSet/>
      <dgm:spPr/>
      <dgm:t>
        <a:bodyPr/>
        <a:lstStyle/>
        <a:p>
          <a:endParaRPr lang="en-US"/>
        </a:p>
      </dgm:t>
    </dgm:pt>
    <dgm:pt modelId="{76207510-710D-BD4D-9B30-2AFDEFC1196B}" type="sibTrans" cxnId="{7B46B0AF-D560-6941-83FB-B02842D71BF0}">
      <dgm:prSet/>
      <dgm:spPr/>
      <dgm:t>
        <a:bodyPr/>
        <a:lstStyle/>
        <a:p>
          <a:endParaRPr lang="en-US"/>
        </a:p>
      </dgm:t>
    </dgm:pt>
    <dgm:pt modelId="{6F5D514E-A11B-914D-9BF4-59B2EEE580A9}">
      <dgm:prSet phldrT="[Text]"/>
      <dgm:spPr/>
      <dgm:t>
        <a:bodyPr/>
        <a:lstStyle/>
        <a:p>
          <a:r>
            <a:rPr lang="en-US" dirty="0">
              <a:latin typeface="Myriad Pro"/>
              <a:cs typeface="Myriad Pro"/>
            </a:rPr>
            <a:t>Executive Committee</a:t>
          </a:r>
        </a:p>
      </dgm:t>
    </dgm:pt>
    <dgm:pt modelId="{23F84180-0AF1-F048-A9C3-CFF720A84460}" type="parTrans" cxnId="{E5C141FA-72C8-A94A-BAD2-360C38F3F7D4}">
      <dgm:prSet/>
      <dgm:spPr/>
      <dgm:t>
        <a:bodyPr/>
        <a:lstStyle/>
        <a:p>
          <a:endParaRPr lang="en-US"/>
        </a:p>
      </dgm:t>
    </dgm:pt>
    <dgm:pt modelId="{63B9533F-F06E-514A-9B8B-18DA2CD732F3}" type="sibTrans" cxnId="{E5C141FA-72C8-A94A-BAD2-360C38F3F7D4}">
      <dgm:prSet/>
      <dgm:spPr/>
      <dgm:t>
        <a:bodyPr/>
        <a:lstStyle/>
        <a:p>
          <a:endParaRPr lang="en-US"/>
        </a:p>
      </dgm:t>
    </dgm:pt>
    <dgm:pt modelId="{7F3E3871-97AA-4749-BD30-7FC052518E1E}">
      <dgm:prSet phldrT="[Text]"/>
      <dgm:spPr/>
      <dgm:t>
        <a:bodyPr/>
        <a:lstStyle/>
        <a:p>
          <a:r>
            <a:rPr lang="en-US" dirty="0">
              <a:latin typeface="Myriad Pro"/>
              <a:cs typeface="Myriad Pro"/>
            </a:rPr>
            <a:t>Advancing Nursing Practice</a:t>
          </a:r>
        </a:p>
      </dgm:t>
    </dgm:pt>
    <dgm:pt modelId="{5A5790FD-AE69-AB41-A796-6861048198E2}" type="parTrans" cxnId="{752A86A9-0AD6-5341-8166-32E3D0E6CC71}">
      <dgm:prSet/>
      <dgm:spPr/>
      <dgm:t>
        <a:bodyPr/>
        <a:lstStyle/>
        <a:p>
          <a:endParaRPr lang="en-US"/>
        </a:p>
      </dgm:t>
    </dgm:pt>
    <dgm:pt modelId="{90D68611-FBA2-2A42-AF9C-8B4E92983269}" type="sibTrans" cxnId="{752A86A9-0AD6-5341-8166-32E3D0E6CC71}">
      <dgm:prSet/>
      <dgm:spPr/>
      <dgm:t>
        <a:bodyPr/>
        <a:lstStyle/>
        <a:p>
          <a:endParaRPr lang="en-US"/>
        </a:p>
      </dgm:t>
    </dgm:pt>
    <dgm:pt modelId="{3997A98C-8A3D-8E47-B540-1712CF9453C8}">
      <dgm:prSet phldrT="[Text]"/>
      <dgm:spPr/>
      <dgm:t>
        <a:bodyPr/>
        <a:lstStyle/>
        <a:p>
          <a:r>
            <a:rPr lang="en-US" dirty="0">
              <a:latin typeface="Myriad Pro"/>
              <a:cs typeface="Myriad Pro"/>
            </a:rPr>
            <a:t>Regional Leaders</a:t>
          </a:r>
        </a:p>
      </dgm:t>
    </dgm:pt>
    <dgm:pt modelId="{31CD7AD4-B452-0A4A-AB05-42A153045597}" type="parTrans" cxnId="{BA4D7AA4-7455-9247-BF19-ACB5B3F27ABA}">
      <dgm:prSet/>
      <dgm:spPr/>
      <dgm:t>
        <a:bodyPr/>
        <a:lstStyle/>
        <a:p>
          <a:endParaRPr lang="en-US"/>
        </a:p>
      </dgm:t>
    </dgm:pt>
    <dgm:pt modelId="{D62D9BF6-3483-B34B-A38E-A3C36C2F116D}" type="sibTrans" cxnId="{BA4D7AA4-7455-9247-BF19-ACB5B3F27ABA}">
      <dgm:prSet/>
      <dgm:spPr/>
      <dgm:t>
        <a:bodyPr/>
        <a:lstStyle/>
        <a:p>
          <a:endParaRPr lang="en-US"/>
        </a:p>
      </dgm:t>
    </dgm:pt>
    <dgm:pt modelId="{2BF455BC-C139-2243-AE5E-795D5B897B3F}">
      <dgm:prSet phldrT="[Text]"/>
      <dgm:spPr/>
      <dgm:t>
        <a:bodyPr/>
        <a:lstStyle/>
        <a:p>
          <a:r>
            <a:rPr lang="en-US" dirty="0">
              <a:latin typeface="Myriad Pro"/>
              <a:cs typeface="Myriad Pro"/>
            </a:rPr>
            <a:t>Tactical Support and Operations</a:t>
          </a:r>
        </a:p>
      </dgm:t>
    </dgm:pt>
    <dgm:pt modelId="{B0E87F02-04F1-D542-817F-81055B7FC22A}" type="parTrans" cxnId="{89653949-8A79-3343-A3BC-CAE9838AE8B9}">
      <dgm:prSet/>
      <dgm:spPr/>
      <dgm:t>
        <a:bodyPr/>
        <a:lstStyle/>
        <a:p>
          <a:endParaRPr lang="en-US"/>
        </a:p>
      </dgm:t>
    </dgm:pt>
    <dgm:pt modelId="{571E385E-1DC1-8941-ACBB-31C7C6798B31}" type="sibTrans" cxnId="{89653949-8A79-3343-A3BC-CAE9838AE8B9}">
      <dgm:prSet/>
      <dgm:spPr/>
      <dgm:t>
        <a:bodyPr/>
        <a:lstStyle/>
        <a:p>
          <a:endParaRPr lang="en-US"/>
        </a:p>
      </dgm:t>
    </dgm:pt>
    <dgm:pt modelId="{1A14867F-FA51-A143-BA6E-36421109514C}">
      <dgm:prSet/>
      <dgm:spPr/>
      <dgm:t>
        <a:bodyPr/>
        <a:lstStyle/>
        <a:p>
          <a:r>
            <a:rPr lang="en-US" dirty="0">
              <a:latin typeface="Myriad Pro"/>
              <a:cs typeface="Myriad Pro"/>
            </a:rPr>
            <a:t>Advancing Nursing Education</a:t>
          </a:r>
        </a:p>
      </dgm:t>
    </dgm:pt>
    <dgm:pt modelId="{5D6932E8-4D46-6F41-85DA-8D50481DA3A5}" type="parTrans" cxnId="{2098314D-9847-EB4F-B2C7-11C30D8E1754}">
      <dgm:prSet/>
      <dgm:spPr/>
      <dgm:t>
        <a:bodyPr/>
        <a:lstStyle/>
        <a:p>
          <a:endParaRPr lang="en-US"/>
        </a:p>
      </dgm:t>
    </dgm:pt>
    <dgm:pt modelId="{E0A1F866-E801-DA4E-A857-9EC552010E3F}" type="sibTrans" cxnId="{2098314D-9847-EB4F-B2C7-11C30D8E1754}">
      <dgm:prSet/>
      <dgm:spPr/>
      <dgm:t>
        <a:bodyPr/>
        <a:lstStyle/>
        <a:p>
          <a:endParaRPr lang="en-US"/>
        </a:p>
      </dgm:t>
    </dgm:pt>
    <dgm:pt modelId="{FE93C9E7-82B0-E146-9AD7-1D0057AF1D30}">
      <dgm:prSet/>
      <dgm:spPr/>
      <dgm:t>
        <a:bodyPr/>
        <a:lstStyle/>
        <a:p>
          <a:r>
            <a:rPr lang="en-US" dirty="0">
              <a:latin typeface="Myriad Pro"/>
              <a:cs typeface="Myriad Pro"/>
            </a:rPr>
            <a:t>Blue Cross/Blue Shield of Texas</a:t>
          </a:r>
        </a:p>
      </dgm:t>
    </dgm:pt>
    <dgm:pt modelId="{C812A53C-5FF7-7741-86CA-F1EE52F1F5CB}" type="parTrans" cxnId="{B6877692-F623-F145-AA6B-0A5645423F6E}">
      <dgm:prSet/>
      <dgm:spPr/>
      <dgm:t>
        <a:bodyPr/>
        <a:lstStyle/>
        <a:p>
          <a:endParaRPr lang="en-US"/>
        </a:p>
      </dgm:t>
    </dgm:pt>
    <dgm:pt modelId="{70BBD50A-3B1F-6C4D-87B8-C669075DB5DC}" type="sibTrans" cxnId="{B6877692-F623-F145-AA6B-0A5645423F6E}">
      <dgm:prSet/>
      <dgm:spPr/>
      <dgm:t>
        <a:bodyPr/>
        <a:lstStyle/>
        <a:p>
          <a:endParaRPr lang="en-US"/>
        </a:p>
      </dgm:t>
    </dgm:pt>
    <dgm:pt modelId="{9B00576B-03A8-461E-A12A-2FCC5D12EB2E}">
      <dgm:prSet/>
      <dgm:spPr/>
      <dgm:t>
        <a:bodyPr/>
        <a:lstStyle/>
        <a:p>
          <a:r>
            <a:rPr lang="en-US" dirty="0">
              <a:latin typeface="Myriad Web Pro" pitchFamily="34" charset="0"/>
            </a:rPr>
            <a:t>Texas Nurses Association</a:t>
          </a:r>
        </a:p>
      </dgm:t>
    </dgm:pt>
    <dgm:pt modelId="{799F306C-910E-4858-90E5-661D995D92B1}" type="sibTrans" cxnId="{E4912128-0A1D-4DA9-9418-5CB278F96DDC}">
      <dgm:prSet/>
      <dgm:spPr/>
      <dgm:t>
        <a:bodyPr/>
        <a:lstStyle/>
        <a:p>
          <a:endParaRPr lang="en-US"/>
        </a:p>
      </dgm:t>
    </dgm:pt>
    <dgm:pt modelId="{6CE67654-8957-443A-970D-3AF62BD0F8E1}" type="parTrans" cxnId="{E4912128-0A1D-4DA9-9418-5CB278F96DDC}">
      <dgm:prSet/>
      <dgm:spPr/>
      <dgm:t>
        <a:bodyPr/>
        <a:lstStyle/>
        <a:p>
          <a:endParaRPr lang="en-US"/>
        </a:p>
      </dgm:t>
    </dgm:pt>
    <dgm:pt modelId="{0F4B7352-694B-B943-989F-A07D0D29B99A}" type="pres">
      <dgm:prSet presAssocID="{73982BE8-F64D-5349-B7FF-6C0C591D68C3}" presName="Name0" presStyleCnt="0">
        <dgm:presLayoutVars>
          <dgm:chMax val="1"/>
          <dgm:dir/>
          <dgm:animLvl val="ctr"/>
          <dgm:resizeHandles val="exact"/>
        </dgm:presLayoutVars>
      </dgm:prSet>
      <dgm:spPr/>
      <dgm:t>
        <a:bodyPr/>
        <a:lstStyle/>
        <a:p>
          <a:endParaRPr lang="en-US"/>
        </a:p>
      </dgm:t>
    </dgm:pt>
    <dgm:pt modelId="{8C23B7E7-66B4-EA4D-9E23-0F059147CC8D}" type="pres">
      <dgm:prSet presAssocID="{00D6E69A-E60A-E84F-AF70-B289CE8E04D6}" presName="centerShape" presStyleLbl="node0" presStyleIdx="0" presStyleCnt="1"/>
      <dgm:spPr/>
      <dgm:t>
        <a:bodyPr/>
        <a:lstStyle/>
        <a:p>
          <a:endParaRPr lang="en-US"/>
        </a:p>
      </dgm:t>
    </dgm:pt>
    <dgm:pt modelId="{225C0D9B-A9B1-3043-8861-96760E84BEA9}" type="pres">
      <dgm:prSet presAssocID="{6F5D514E-A11B-914D-9BF4-59B2EEE580A9}" presName="node" presStyleLbl="node1" presStyleIdx="0" presStyleCnt="7" custRadScaleRad="97952" custRadScaleInc="-1559">
        <dgm:presLayoutVars>
          <dgm:bulletEnabled val="1"/>
        </dgm:presLayoutVars>
      </dgm:prSet>
      <dgm:spPr/>
      <dgm:t>
        <a:bodyPr/>
        <a:lstStyle/>
        <a:p>
          <a:endParaRPr lang="en-US"/>
        </a:p>
      </dgm:t>
    </dgm:pt>
    <dgm:pt modelId="{E95075B5-D784-0A4E-8E2F-26C9A007C116}" type="pres">
      <dgm:prSet presAssocID="{6F5D514E-A11B-914D-9BF4-59B2EEE580A9}" presName="dummy" presStyleCnt="0"/>
      <dgm:spPr/>
    </dgm:pt>
    <dgm:pt modelId="{9CBF3C27-6417-2548-B173-C047BA66811C}" type="pres">
      <dgm:prSet presAssocID="{63B9533F-F06E-514A-9B8B-18DA2CD732F3}" presName="sibTrans" presStyleLbl="sibTrans2D1" presStyleIdx="0" presStyleCnt="7"/>
      <dgm:spPr/>
      <dgm:t>
        <a:bodyPr/>
        <a:lstStyle/>
        <a:p>
          <a:endParaRPr lang="en-US"/>
        </a:p>
      </dgm:t>
    </dgm:pt>
    <dgm:pt modelId="{966E5BED-FEC2-4B46-9819-43A9C334C9D4}" type="pres">
      <dgm:prSet presAssocID="{9B00576B-03A8-461E-A12A-2FCC5D12EB2E}" presName="node" presStyleLbl="node1" presStyleIdx="1" presStyleCnt="7" custRadScaleRad="106051" custRadScaleInc="6184">
        <dgm:presLayoutVars>
          <dgm:bulletEnabled val="1"/>
        </dgm:presLayoutVars>
      </dgm:prSet>
      <dgm:spPr/>
      <dgm:t>
        <a:bodyPr/>
        <a:lstStyle/>
        <a:p>
          <a:endParaRPr lang="en-US"/>
        </a:p>
      </dgm:t>
    </dgm:pt>
    <dgm:pt modelId="{536E2B2F-2DF5-4799-AA50-484BF08AF908}" type="pres">
      <dgm:prSet presAssocID="{9B00576B-03A8-461E-A12A-2FCC5D12EB2E}" presName="dummy" presStyleCnt="0"/>
      <dgm:spPr/>
    </dgm:pt>
    <dgm:pt modelId="{EB313495-8DDF-4BBC-ABB3-57FF7112490D}" type="pres">
      <dgm:prSet presAssocID="{799F306C-910E-4858-90E5-661D995D92B1}" presName="sibTrans" presStyleLbl="sibTrans2D1" presStyleIdx="1" presStyleCnt="7"/>
      <dgm:spPr/>
      <dgm:t>
        <a:bodyPr/>
        <a:lstStyle/>
        <a:p>
          <a:endParaRPr lang="en-US"/>
        </a:p>
      </dgm:t>
    </dgm:pt>
    <dgm:pt modelId="{EEB13DB7-F64A-E447-9820-B17E859019B7}" type="pres">
      <dgm:prSet presAssocID="{7F3E3871-97AA-4749-BD30-7FC052518E1E}" presName="node" presStyleLbl="node1" presStyleIdx="2" presStyleCnt="7">
        <dgm:presLayoutVars>
          <dgm:bulletEnabled val="1"/>
        </dgm:presLayoutVars>
      </dgm:prSet>
      <dgm:spPr/>
      <dgm:t>
        <a:bodyPr/>
        <a:lstStyle/>
        <a:p>
          <a:endParaRPr lang="en-US"/>
        </a:p>
      </dgm:t>
    </dgm:pt>
    <dgm:pt modelId="{8353F50B-809B-C84D-A9A3-5C94FEA4A2C3}" type="pres">
      <dgm:prSet presAssocID="{7F3E3871-97AA-4749-BD30-7FC052518E1E}" presName="dummy" presStyleCnt="0"/>
      <dgm:spPr/>
    </dgm:pt>
    <dgm:pt modelId="{E3507883-EF5B-8140-8F04-3F2CED400FD8}" type="pres">
      <dgm:prSet presAssocID="{90D68611-FBA2-2A42-AF9C-8B4E92983269}" presName="sibTrans" presStyleLbl="sibTrans2D1" presStyleIdx="2" presStyleCnt="7"/>
      <dgm:spPr/>
      <dgm:t>
        <a:bodyPr/>
        <a:lstStyle/>
        <a:p>
          <a:endParaRPr lang="en-US"/>
        </a:p>
      </dgm:t>
    </dgm:pt>
    <dgm:pt modelId="{5A2E7C98-1B56-7E46-A6A0-29A634D9C8E2}" type="pres">
      <dgm:prSet presAssocID="{3997A98C-8A3D-8E47-B540-1712CF9453C8}" presName="node" presStyleLbl="node1" presStyleIdx="3" presStyleCnt="7">
        <dgm:presLayoutVars>
          <dgm:bulletEnabled val="1"/>
        </dgm:presLayoutVars>
      </dgm:prSet>
      <dgm:spPr/>
      <dgm:t>
        <a:bodyPr/>
        <a:lstStyle/>
        <a:p>
          <a:endParaRPr lang="en-US"/>
        </a:p>
      </dgm:t>
    </dgm:pt>
    <dgm:pt modelId="{7BAC3517-B63F-C445-A86D-431DE81C2E40}" type="pres">
      <dgm:prSet presAssocID="{3997A98C-8A3D-8E47-B540-1712CF9453C8}" presName="dummy" presStyleCnt="0"/>
      <dgm:spPr/>
    </dgm:pt>
    <dgm:pt modelId="{61ABBB96-FFC9-5B4E-B1F4-E3717CAFFEE0}" type="pres">
      <dgm:prSet presAssocID="{D62D9BF6-3483-B34B-A38E-A3C36C2F116D}" presName="sibTrans" presStyleLbl="sibTrans2D1" presStyleIdx="3" presStyleCnt="7"/>
      <dgm:spPr/>
      <dgm:t>
        <a:bodyPr/>
        <a:lstStyle/>
        <a:p>
          <a:endParaRPr lang="en-US"/>
        </a:p>
      </dgm:t>
    </dgm:pt>
    <dgm:pt modelId="{B5B3BA82-591A-BF4C-AAC0-9680EE369B8D}" type="pres">
      <dgm:prSet presAssocID="{2BF455BC-C139-2243-AE5E-795D5B897B3F}" presName="node" presStyleLbl="node1" presStyleIdx="4" presStyleCnt="7">
        <dgm:presLayoutVars>
          <dgm:bulletEnabled val="1"/>
        </dgm:presLayoutVars>
      </dgm:prSet>
      <dgm:spPr/>
      <dgm:t>
        <a:bodyPr/>
        <a:lstStyle/>
        <a:p>
          <a:endParaRPr lang="en-US"/>
        </a:p>
      </dgm:t>
    </dgm:pt>
    <dgm:pt modelId="{16756927-18E9-7B4B-9C9B-8475D6F7FEDB}" type="pres">
      <dgm:prSet presAssocID="{2BF455BC-C139-2243-AE5E-795D5B897B3F}" presName="dummy" presStyleCnt="0"/>
      <dgm:spPr/>
    </dgm:pt>
    <dgm:pt modelId="{883C9C7D-4D07-704D-A191-75A7B163C48B}" type="pres">
      <dgm:prSet presAssocID="{571E385E-1DC1-8941-ACBB-31C7C6798B31}" presName="sibTrans" presStyleLbl="sibTrans2D1" presStyleIdx="4" presStyleCnt="7"/>
      <dgm:spPr/>
      <dgm:t>
        <a:bodyPr/>
        <a:lstStyle/>
        <a:p>
          <a:endParaRPr lang="en-US"/>
        </a:p>
      </dgm:t>
    </dgm:pt>
    <dgm:pt modelId="{19343382-4861-3748-BB33-2AF46171F50C}" type="pres">
      <dgm:prSet presAssocID="{1A14867F-FA51-A143-BA6E-36421109514C}" presName="node" presStyleLbl="node1" presStyleIdx="5" presStyleCnt="7">
        <dgm:presLayoutVars>
          <dgm:bulletEnabled val="1"/>
        </dgm:presLayoutVars>
      </dgm:prSet>
      <dgm:spPr/>
      <dgm:t>
        <a:bodyPr/>
        <a:lstStyle/>
        <a:p>
          <a:endParaRPr lang="en-US"/>
        </a:p>
      </dgm:t>
    </dgm:pt>
    <dgm:pt modelId="{E5AC48C6-49D3-CD4F-891C-9D6CF6199E04}" type="pres">
      <dgm:prSet presAssocID="{1A14867F-FA51-A143-BA6E-36421109514C}" presName="dummy" presStyleCnt="0"/>
      <dgm:spPr/>
    </dgm:pt>
    <dgm:pt modelId="{1D9553FE-7315-294B-8F52-1689DAB6832B}" type="pres">
      <dgm:prSet presAssocID="{E0A1F866-E801-DA4E-A857-9EC552010E3F}" presName="sibTrans" presStyleLbl="sibTrans2D1" presStyleIdx="5" presStyleCnt="7"/>
      <dgm:spPr/>
      <dgm:t>
        <a:bodyPr/>
        <a:lstStyle/>
        <a:p>
          <a:endParaRPr lang="en-US"/>
        </a:p>
      </dgm:t>
    </dgm:pt>
    <dgm:pt modelId="{0932D039-E96B-E642-86C7-85271CC39320}" type="pres">
      <dgm:prSet presAssocID="{FE93C9E7-82B0-E146-9AD7-1D0057AF1D30}" presName="node" presStyleLbl="node1" presStyleIdx="6" presStyleCnt="7">
        <dgm:presLayoutVars>
          <dgm:bulletEnabled val="1"/>
        </dgm:presLayoutVars>
      </dgm:prSet>
      <dgm:spPr/>
      <dgm:t>
        <a:bodyPr/>
        <a:lstStyle/>
        <a:p>
          <a:endParaRPr lang="en-US"/>
        </a:p>
      </dgm:t>
    </dgm:pt>
    <dgm:pt modelId="{F79E0CFA-A895-FE4B-A020-98E44778C758}" type="pres">
      <dgm:prSet presAssocID="{FE93C9E7-82B0-E146-9AD7-1D0057AF1D30}" presName="dummy" presStyleCnt="0"/>
      <dgm:spPr/>
    </dgm:pt>
    <dgm:pt modelId="{8137602D-5D73-5E4D-BD5B-2CE7EE57B417}" type="pres">
      <dgm:prSet presAssocID="{70BBD50A-3B1F-6C4D-87B8-C669075DB5DC}" presName="sibTrans" presStyleLbl="sibTrans2D1" presStyleIdx="6" presStyleCnt="7"/>
      <dgm:spPr/>
      <dgm:t>
        <a:bodyPr/>
        <a:lstStyle/>
        <a:p>
          <a:endParaRPr lang="en-US"/>
        </a:p>
      </dgm:t>
    </dgm:pt>
  </dgm:ptLst>
  <dgm:cxnLst>
    <dgm:cxn modelId="{39BAA9E5-B59D-4E2B-8930-107714E416F0}" type="presOf" srcId="{7F3E3871-97AA-4749-BD30-7FC052518E1E}" destId="{EEB13DB7-F64A-E447-9820-B17E859019B7}" srcOrd="0" destOrd="0" presId="urn:microsoft.com/office/officeart/2005/8/layout/radial6"/>
    <dgm:cxn modelId="{D9B3A7D8-6C8C-48C2-B17B-0D774C80A546}" type="presOf" srcId="{799F306C-910E-4858-90E5-661D995D92B1}" destId="{EB313495-8DDF-4BBC-ABB3-57FF7112490D}" srcOrd="0" destOrd="0" presId="urn:microsoft.com/office/officeart/2005/8/layout/radial6"/>
    <dgm:cxn modelId="{0890216A-EA68-4BF6-9913-EB0F7EC383BA}" type="presOf" srcId="{70BBD50A-3B1F-6C4D-87B8-C669075DB5DC}" destId="{8137602D-5D73-5E4D-BD5B-2CE7EE57B417}" srcOrd="0" destOrd="0" presId="urn:microsoft.com/office/officeart/2005/8/layout/radial6"/>
    <dgm:cxn modelId="{E5C141FA-72C8-A94A-BAD2-360C38F3F7D4}" srcId="{00D6E69A-E60A-E84F-AF70-B289CE8E04D6}" destId="{6F5D514E-A11B-914D-9BF4-59B2EEE580A9}" srcOrd="0" destOrd="0" parTransId="{23F84180-0AF1-F048-A9C3-CFF720A84460}" sibTransId="{63B9533F-F06E-514A-9B8B-18DA2CD732F3}"/>
    <dgm:cxn modelId="{DF64F29B-DF01-4622-BCFD-901336ABF68A}" type="presOf" srcId="{3997A98C-8A3D-8E47-B540-1712CF9453C8}" destId="{5A2E7C98-1B56-7E46-A6A0-29A634D9C8E2}" srcOrd="0" destOrd="0" presId="urn:microsoft.com/office/officeart/2005/8/layout/radial6"/>
    <dgm:cxn modelId="{40D74742-2572-48D1-B550-82C3531C6C91}" type="presOf" srcId="{73982BE8-F64D-5349-B7FF-6C0C591D68C3}" destId="{0F4B7352-694B-B943-989F-A07D0D29B99A}" srcOrd="0" destOrd="0" presId="urn:microsoft.com/office/officeart/2005/8/layout/radial6"/>
    <dgm:cxn modelId="{2098314D-9847-EB4F-B2C7-11C30D8E1754}" srcId="{00D6E69A-E60A-E84F-AF70-B289CE8E04D6}" destId="{1A14867F-FA51-A143-BA6E-36421109514C}" srcOrd="5" destOrd="0" parTransId="{5D6932E8-4D46-6F41-85DA-8D50481DA3A5}" sibTransId="{E0A1F866-E801-DA4E-A857-9EC552010E3F}"/>
    <dgm:cxn modelId="{40983453-3A54-43C9-8BA2-41C875E237A8}" type="presOf" srcId="{D62D9BF6-3483-B34B-A38E-A3C36C2F116D}" destId="{61ABBB96-FFC9-5B4E-B1F4-E3717CAFFEE0}" srcOrd="0" destOrd="0" presId="urn:microsoft.com/office/officeart/2005/8/layout/radial6"/>
    <dgm:cxn modelId="{BA4D7AA4-7455-9247-BF19-ACB5B3F27ABA}" srcId="{00D6E69A-E60A-E84F-AF70-B289CE8E04D6}" destId="{3997A98C-8A3D-8E47-B540-1712CF9453C8}" srcOrd="3" destOrd="0" parTransId="{31CD7AD4-B452-0A4A-AB05-42A153045597}" sibTransId="{D62D9BF6-3483-B34B-A38E-A3C36C2F116D}"/>
    <dgm:cxn modelId="{FED1FB95-E100-418A-8194-B8BA4ADD1F7F}" type="presOf" srcId="{571E385E-1DC1-8941-ACBB-31C7C6798B31}" destId="{883C9C7D-4D07-704D-A191-75A7B163C48B}" srcOrd="0" destOrd="0" presId="urn:microsoft.com/office/officeart/2005/8/layout/radial6"/>
    <dgm:cxn modelId="{D04392EB-7F0A-43EA-B5C8-79124A477A93}" type="presOf" srcId="{9B00576B-03A8-461E-A12A-2FCC5D12EB2E}" destId="{966E5BED-FEC2-4B46-9819-43A9C334C9D4}" srcOrd="0" destOrd="0" presId="urn:microsoft.com/office/officeart/2005/8/layout/radial6"/>
    <dgm:cxn modelId="{7B46B0AF-D560-6941-83FB-B02842D71BF0}" srcId="{73982BE8-F64D-5349-B7FF-6C0C591D68C3}" destId="{00D6E69A-E60A-E84F-AF70-B289CE8E04D6}" srcOrd="0" destOrd="0" parTransId="{FA25DDDB-0D8B-4F41-8C3F-53E85E81741C}" sibTransId="{76207510-710D-BD4D-9B30-2AFDEFC1196B}"/>
    <dgm:cxn modelId="{106B41BE-8AE4-4B66-950B-0086B11E0DC9}" type="presOf" srcId="{90D68611-FBA2-2A42-AF9C-8B4E92983269}" destId="{E3507883-EF5B-8140-8F04-3F2CED400FD8}" srcOrd="0" destOrd="0" presId="urn:microsoft.com/office/officeart/2005/8/layout/radial6"/>
    <dgm:cxn modelId="{90FC19E6-5D76-4A20-8ABB-7BF70295E538}" type="presOf" srcId="{1A14867F-FA51-A143-BA6E-36421109514C}" destId="{19343382-4861-3748-BB33-2AF46171F50C}" srcOrd="0" destOrd="0" presId="urn:microsoft.com/office/officeart/2005/8/layout/radial6"/>
    <dgm:cxn modelId="{F5F4C898-A979-4EE8-B129-FE473FDAC6B2}" type="presOf" srcId="{2BF455BC-C139-2243-AE5E-795D5B897B3F}" destId="{B5B3BA82-591A-BF4C-AAC0-9680EE369B8D}" srcOrd="0" destOrd="0" presId="urn:microsoft.com/office/officeart/2005/8/layout/radial6"/>
    <dgm:cxn modelId="{5EF0FE8C-3799-4AA4-A78C-A7FE3DCCE6BD}" type="presOf" srcId="{6F5D514E-A11B-914D-9BF4-59B2EEE580A9}" destId="{225C0D9B-A9B1-3043-8861-96760E84BEA9}" srcOrd="0" destOrd="0" presId="urn:microsoft.com/office/officeart/2005/8/layout/radial6"/>
    <dgm:cxn modelId="{89653949-8A79-3343-A3BC-CAE9838AE8B9}" srcId="{00D6E69A-E60A-E84F-AF70-B289CE8E04D6}" destId="{2BF455BC-C139-2243-AE5E-795D5B897B3F}" srcOrd="4" destOrd="0" parTransId="{B0E87F02-04F1-D542-817F-81055B7FC22A}" sibTransId="{571E385E-1DC1-8941-ACBB-31C7C6798B31}"/>
    <dgm:cxn modelId="{C13F2AD3-50EE-4FE8-A168-D3E8760F85A0}" type="presOf" srcId="{63B9533F-F06E-514A-9B8B-18DA2CD732F3}" destId="{9CBF3C27-6417-2548-B173-C047BA66811C}" srcOrd="0" destOrd="0" presId="urn:microsoft.com/office/officeart/2005/8/layout/radial6"/>
    <dgm:cxn modelId="{752A86A9-0AD6-5341-8166-32E3D0E6CC71}" srcId="{00D6E69A-E60A-E84F-AF70-B289CE8E04D6}" destId="{7F3E3871-97AA-4749-BD30-7FC052518E1E}" srcOrd="2" destOrd="0" parTransId="{5A5790FD-AE69-AB41-A796-6861048198E2}" sibTransId="{90D68611-FBA2-2A42-AF9C-8B4E92983269}"/>
    <dgm:cxn modelId="{1F6AE755-D948-4491-80F9-DA75DD4EF693}" type="presOf" srcId="{FE93C9E7-82B0-E146-9AD7-1D0057AF1D30}" destId="{0932D039-E96B-E642-86C7-85271CC39320}" srcOrd="0" destOrd="0" presId="urn:microsoft.com/office/officeart/2005/8/layout/radial6"/>
    <dgm:cxn modelId="{14822DC8-B027-442F-958A-FC11816D6DF9}" type="presOf" srcId="{00D6E69A-E60A-E84F-AF70-B289CE8E04D6}" destId="{8C23B7E7-66B4-EA4D-9E23-0F059147CC8D}" srcOrd="0" destOrd="0" presId="urn:microsoft.com/office/officeart/2005/8/layout/radial6"/>
    <dgm:cxn modelId="{B6877692-F623-F145-AA6B-0A5645423F6E}" srcId="{00D6E69A-E60A-E84F-AF70-B289CE8E04D6}" destId="{FE93C9E7-82B0-E146-9AD7-1D0057AF1D30}" srcOrd="6" destOrd="0" parTransId="{C812A53C-5FF7-7741-86CA-F1EE52F1F5CB}" sibTransId="{70BBD50A-3B1F-6C4D-87B8-C669075DB5DC}"/>
    <dgm:cxn modelId="{E4912128-0A1D-4DA9-9418-5CB278F96DDC}" srcId="{00D6E69A-E60A-E84F-AF70-B289CE8E04D6}" destId="{9B00576B-03A8-461E-A12A-2FCC5D12EB2E}" srcOrd="1" destOrd="0" parTransId="{6CE67654-8957-443A-970D-3AF62BD0F8E1}" sibTransId="{799F306C-910E-4858-90E5-661D995D92B1}"/>
    <dgm:cxn modelId="{84B20073-E791-4E86-A9DC-B182312F2BFD}" type="presOf" srcId="{E0A1F866-E801-DA4E-A857-9EC552010E3F}" destId="{1D9553FE-7315-294B-8F52-1689DAB6832B}" srcOrd="0" destOrd="0" presId="urn:microsoft.com/office/officeart/2005/8/layout/radial6"/>
    <dgm:cxn modelId="{D4182043-1637-4732-B7F4-B8D215927F8A}" type="presParOf" srcId="{0F4B7352-694B-B943-989F-A07D0D29B99A}" destId="{8C23B7E7-66B4-EA4D-9E23-0F059147CC8D}" srcOrd="0" destOrd="0" presId="urn:microsoft.com/office/officeart/2005/8/layout/radial6"/>
    <dgm:cxn modelId="{021B9133-5FCA-4D12-83CF-4A8C5610F459}" type="presParOf" srcId="{0F4B7352-694B-B943-989F-A07D0D29B99A}" destId="{225C0D9B-A9B1-3043-8861-96760E84BEA9}" srcOrd="1" destOrd="0" presId="urn:microsoft.com/office/officeart/2005/8/layout/radial6"/>
    <dgm:cxn modelId="{8C9B2742-E366-4EBD-B84B-82E82D03EE57}" type="presParOf" srcId="{0F4B7352-694B-B943-989F-A07D0D29B99A}" destId="{E95075B5-D784-0A4E-8E2F-26C9A007C116}" srcOrd="2" destOrd="0" presId="urn:microsoft.com/office/officeart/2005/8/layout/radial6"/>
    <dgm:cxn modelId="{4724D9E7-EC53-4A1A-8E8A-2D4350285CA8}" type="presParOf" srcId="{0F4B7352-694B-B943-989F-A07D0D29B99A}" destId="{9CBF3C27-6417-2548-B173-C047BA66811C}" srcOrd="3" destOrd="0" presId="urn:microsoft.com/office/officeart/2005/8/layout/radial6"/>
    <dgm:cxn modelId="{4915F4AE-24FC-44A1-A816-EF3ECDD65694}" type="presParOf" srcId="{0F4B7352-694B-B943-989F-A07D0D29B99A}" destId="{966E5BED-FEC2-4B46-9819-43A9C334C9D4}" srcOrd="4" destOrd="0" presId="urn:microsoft.com/office/officeart/2005/8/layout/radial6"/>
    <dgm:cxn modelId="{36675390-D6E6-4FF4-B86B-EE753E4FA2C5}" type="presParOf" srcId="{0F4B7352-694B-B943-989F-A07D0D29B99A}" destId="{536E2B2F-2DF5-4799-AA50-484BF08AF908}" srcOrd="5" destOrd="0" presId="urn:microsoft.com/office/officeart/2005/8/layout/radial6"/>
    <dgm:cxn modelId="{A4FCA19A-B981-4B42-8A73-38CEE129A257}" type="presParOf" srcId="{0F4B7352-694B-B943-989F-A07D0D29B99A}" destId="{EB313495-8DDF-4BBC-ABB3-57FF7112490D}" srcOrd="6" destOrd="0" presId="urn:microsoft.com/office/officeart/2005/8/layout/radial6"/>
    <dgm:cxn modelId="{6AB35CC7-9CF9-4D62-B085-561169901F12}" type="presParOf" srcId="{0F4B7352-694B-B943-989F-A07D0D29B99A}" destId="{EEB13DB7-F64A-E447-9820-B17E859019B7}" srcOrd="7" destOrd="0" presId="urn:microsoft.com/office/officeart/2005/8/layout/radial6"/>
    <dgm:cxn modelId="{38AA98D4-6DCF-4768-9B04-8013AE955E1D}" type="presParOf" srcId="{0F4B7352-694B-B943-989F-A07D0D29B99A}" destId="{8353F50B-809B-C84D-A9A3-5C94FEA4A2C3}" srcOrd="8" destOrd="0" presId="urn:microsoft.com/office/officeart/2005/8/layout/radial6"/>
    <dgm:cxn modelId="{3744F96A-3D80-41A3-80C1-DE6283D8FA05}" type="presParOf" srcId="{0F4B7352-694B-B943-989F-A07D0D29B99A}" destId="{E3507883-EF5B-8140-8F04-3F2CED400FD8}" srcOrd="9" destOrd="0" presId="urn:microsoft.com/office/officeart/2005/8/layout/radial6"/>
    <dgm:cxn modelId="{C7B1554D-7429-4796-90F0-40E283B93E08}" type="presParOf" srcId="{0F4B7352-694B-B943-989F-A07D0D29B99A}" destId="{5A2E7C98-1B56-7E46-A6A0-29A634D9C8E2}" srcOrd="10" destOrd="0" presId="urn:microsoft.com/office/officeart/2005/8/layout/radial6"/>
    <dgm:cxn modelId="{75185653-E6F3-4A65-A3EE-F0F46118B895}" type="presParOf" srcId="{0F4B7352-694B-B943-989F-A07D0D29B99A}" destId="{7BAC3517-B63F-C445-A86D-431DE81C2E40}" srcOrd="11" destOrd="0" presId="urn:microsoft.com/office/officeart/2005/8/layout/radial6"/>
    <dgm:cxn modelId="{57062786-8299-4514-A9A7-D9493F118722}" type="presParOf" srcId="{0F4B7352-694B-B943-989F-A07D0D29B99A}" destId="{61ABBB96-FFC9-5B4E-B1F4-E3717CAFFEE0}" srcOrd="12" destOrd="0" presId="urn:microsoft.com/office/officeart/2005/8/layout/radial6"/>
    <dgm:cxn modelId="{AC0A7CC5-9F9B-4DDE-BA6A-D6AC83BDEBA6}" type="presParOf" srcId="{0F4B7352-694B-B943-989F-A07D0D29B99A}" destId="{B5B3BA82-591A-BF4C-AAC0-9680EE369B8D}" srcOrd="13" destOrd="0" presId="urn:microsoft.com/office/officeart/2005/8/layout/radial6"/>
    <dgm:cxn modelId="{35BEFAE8-2F09-4546-94A7-1D0773DB1E17}" type="presParOf" srcId="{0F4B7352-694B-B943-989F-A07D0D29B99A}" destId="{16756927-18E9-7B4B-9C9B-8475D6F7FEDB}" srcOrd="14" destOrd="0" presId="urn:microsoft.com/office/officeart/2005/8/layout/radial6"/>
    <dgm:cxn modelId="{4AD51615-2429-4872-B05F-212909C31730}" type="presParOf" srcId="{0F4B7352-694B-B943-989F-A07D0D29B99A}" destId="{883C9C7D-4D07-704D-A191-75A7B163C48B}" srcOrd="15" destOrd="0" presId="urn:microsoft.com/office/officeart/2005/8/layout/radial6"/>
    <dgm:cxn modelId="{2F15246D-9E13-4EA2-97D9-C46C09947FE0}" type="presParOf" srcId="{0F4B7352-694B-B943-989F-A07D0D29B99A}" destId="{19343382-4861-3748-BB33-2AF46171F50C}" srcOrd="16" destOrd="0" presId="urn:microsoft.com/office/officeart/2005/8/layout/radial6"/>
    <dgm:cxn modelId="{6F9060AE-D10C-4092-8481-37F3E7ECC328}" type="presParOf" srcId="{0F4B7352-694B-B943-989F-A07D0D29B99A}" destId="{E5AC48C6-49D3-CD4F-891C-9D6CF6199E04}" srcOrd="17" destOrd="0" presId="urn:microsoft.com/office/officeart/2005/8/layout/radial6"/>
    <dgm:cxn modelId="{24D9CB74-942A-4793-A3C8-4D06BCE7A1AF}" type="presParOf" srcId="{0F4B7352-694B-B943-989F-A07D0D29B99A}" destId="{1D9553FE-7315-294B-8F52-1689DAB6832B}" srcOrd="18" destOrd="0" presId="urn:microsoft.com/office/officeart/2005/8/layout/radial6"/>
    <dgm:cxn modelId="{95B29EAA-558C-4D37-BDDB-0AAA40281E78}" type="presParOf" srcId="{0F4B7352-694B-B943-989F-A07D0D29B99A}" destId="{0932D039-E96B-E642-86C7-85271CC39320}" srcOrd="19" destOrd="0" presId="urn:microsoft.com/office/officeart/2005/8/layout/radial6"/>
    <dgm:cxn modelId="{C6FA626B-480C-49D2-9B21-4E3EE8B0A081}" type="presParOf" srcId="{0F4B7352-694B-B943-989F-A07D0D29B99A}" destId="{F79E0CFA-A895-FE4B-A020-98E44778C758}" srcOrd="20" destOrd="0" presId="urn:microsoft.com/office/officeart/2005/8/layout/radial6"/>
    <dgm:cxn modelId="{D3508127-6861-4D29-B112-F6668F551AF6}" type="presParOf" srcId="{0F4B7352-694B-B943-989F-A07D0D29B99A}" destId="{8137602D-5D73-5E4D-BD5B-2CE7EE57B417}"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30374-2DC4-4B20-BE19-D0347425F8EE}"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D5F93D00-2A2B-487B-98DA-CF416BAB2D15}">
      <dgm:prSet phldrT="[Text]"/>
      <dgm:spPr/>
      <dgm:t>
        <a:bodyPr/>
        <a:lstStyle/>
        <a:p>
          <a:r>
            <a:rPr lang="en-US" dirty="0" smtClean="0"/>
            <a:t>49%</a:t>
          </a:r>
          <a:endParaRPr lang="en-US" dirty="0"/>
        </a:p>
      </dgm:t>
    </dgm:pt>
    <dgm:pt modelId="{8FA7A202-D19C-4D33-9136-19CD1C8CC456}" type="parTrans" cxnId="{5C77CCC4-FEED-48A1-AAD1-0C75778E6260}">
      <dgm:prSet/>
      <dgm:spPr/>
      <dgm:t>
        <a:bodyPr/>
        <a:lstStyle/>
        <a:p>
          <a:endParaRPr lang="en-US"/>
        </a:p>
      </dgm:t>
    </dgm:pt>
    <dgm:pt modelId="{D8F7AB71-D548-4D78-BED4-D20AE197808A}" type="sibTrans" cxnId="{5C77CCC4-FEED-48A1-AAD1-0C75778E6260}">
      <dgm:prSet/>
      <dgm:spPr/>
      <dgm:t>
        <a:bodyPr/>
        <a:lstStyle/>
        <a:p>
          <a:endParaRPr lang="en-US"/>
        </a:p>
      </dgm:t>
    </dgm:pt>
    <dgm:pt modelId="{1F75265E-937F-4E0E-87D7-C0E740672A0F}">
      <dgm:prSet phldrT="[Text]"/>
      <dgm:spPr/>
      <dgm:t>
        <a:bodyPr/>
        <a:lstStyle/>
        <a:p>
          <a:r>
            <a:rPr lang="en-US" dirty="0" smtClean="0"/>
            <a:t>80%</a:t>
          </a:r>
          <a:endParaRPr lang="en-US" dirty="0"/>
        </a:p>
      </dgm:t>
    </dgm:pt>
    <dgm:pt modelId="{B8FE2A5E-9BB0-4F53-9B5E-1665AFEF0139}" type="parTrans" cxnId="{CB3FADAD-C7ED-4B09-BD13-765DE8E8045A}">
      <dgm:prSet/>
      <dgm:spPr/>
      <dgm:t>
        <a:bodyPr/>
        <a:lstStyle/>
        <a:p>
          <a:endParaRPr lang="en-US"/>
        </a:p>
      </dgm:t>
    </dgm:pt>
    <dgm:pt modelId="{4BE79DFC-8F03-43E9-AA35-2F27D2970C29}" type="sibTrans" cxnId="{CB3FADAD-C7ED-4B09-BD13-765DE8E8045A}">
      <dgm:prSet/>
      <dgm:spPr/>
      <dgm:t>
        <a:bodyPr/>
        <a:lstStyle/>
        <a:p>
          <a:endParaRPr lang="en-US"/>
        </a:p>
      </dgm:t>
    </dgm:pt>
    <dgm:pt modelId="{5FAE10CE-61CB-42AA-82C7-C20FECCF2D3E}" type="pres">
      <dgm:prSet presAssocID="{20030374-2DC4-4B20-BE19-D0347425F8EE}" presName="diagram" presStyleCnt="0">
        <dgm:presLayoutVars>
          <dgm:dir/>
          <dgm:resizeHandles val="exact"/>
        </dgm:presLayoutVars>
      </dgm:prSet>
      <dgm:spPr/>
      <dgm:t>
        <a:bodyPr/>
        <a:lstStyle/>
        <a:p>
          <a:endParaRPr lang="en-US"/>
        </a:p>
      </dgm:t>
    </dgm:pt>
    <dgm:pt modelId="{6B1CE7A0-9A3C-4D41-83E4-5EF753F77D46}" type="pres">
      <dgm:prSet presAssocID="{D5F93D00-2A2B-487B-98DA-CF416BAB2D15}" presName="arrow" presStyleLbl="node1" presStyleIdx="0" presStyleCnt="2">
        <dgm:presLayoutVars>
          <dgm:bulletEnabled val="1"/>
        </dgm:presLayoutVars>
      </dgm:prSet>
      <dgm:spPr/>
      <dgm:t>
        <a:bodyPr/>
        <a:lstStyle/>
        <a:p>
          <a:endParaRPr lang="en-US"/>
        </a:p>
      </dgm:t>
    </dgm:pt>
    <dgm:pt modelId="{48EA75B8-11CB-466E-B2CB-B59E35F6C2B5}" type="pres">
      <dgm:prSet presAssocID="{1F75265E-937F-4E0E-87D7-C0E740672A0F}" presName="arrow" presStyleLbl="node1" presStyleIdx="1" presStyleCnt="2">
        <dgm:presLayoutVars>
          <dgm:bulletEnabled val="1"/>
        </dgm:presLayoutVars>
      </dgm:prSet>
      <dgm:spPr/>
      <dgm:t>
        <a:bodyPr/>
        <a:lstStyle/>
        <a:p>
          <a:endParaRPr lang="en-US"/>
        </a:p>
      </dgm:t>
    </dgm:pt>
  </dgm:ptLst>
  <dgm:cxnLst>
    <dgm:cxn modelId="{9D4E8E08-CF7E-41ED-9477-D44996D6DAAC}" type="presOf" srcId="{20030374-2DC4-4B20-BE19-D0347425F8EE}" destId="{5FAE10CE-61CB-42AA-82C7-C20FECCF2D3E}" srcOrd="0" destOrd="0" presId="urn:microsoft.com/office/officeart/2005/8/layout/arrow5"/>
    <dgm:cxn modelId="{46B742F1-4F2F-4813-817A-8F63DA562E4E}" type="presOf" srcId="{1F75265E-937F-4E0E-87D7-C0E740672A0F}" destId="{48EA75B8-11CB-466E-B2CB-B59E35F6C2B5}" srcOrd="0" destOrd="0" presId="urn:microsoft.com/office/officeart/2005/8/layout/arrow5"/>
    <dgm:cxn modelId="{DF207693-AE0F-48D8-AE95-51DBE64E97C6}" type="presOf" srcId="{D5F93D00-2A2B-487B-98DA-CF416BAB2D15}" destId="{6B1CE7A0-9A3C-4D41-83E4-5EF753F77D46}" srcOrd="0" destOrd="0" presId="urn:microsoft.com/office/officeart/2005/8/layout/arrow5"/>
    <dgm:cxn modelId="{CB3FADAD-C7ED-4B09-BD13-765DE8E8045A}" srcId="{20030374-2DC4-4B20-BE19-D0347425F8EE}" destId="{1F75265E-937F-4E0E-87D7-C0E740672A0F}" srcOrd="1" destOrd="0" parTransId="{B8FE2A5E-9BB0-4F53-9B5E-1665AFEF0139}" sibTransId="{4BE79DFC-8F03-43E9-AA35-2F27D2970C29}"/>
    <dgm:cxn modelId="{5C77CCC4-FEED-48A1-AAD1-0C75778E6260}" srcId="{20030374-2DC4-4B20-BE19-D0347425F8EE}" destId="{D5F93D00-2A2B-487B-98DA-CF416BAB2D15}" srcOrd="0" destOrd="0" parTransId="{8FA7A202-D19C-4D33-9136-19CD1C8CC456}" sibTransId="{D8F7AB71-D548-4D78-BED4-D20AE197808A}"/>
    <dgm:cxn modelId="{282C8FAB-3CDE-47A7-8BA8-E4CCC4CDD55D}" type="presParOf" srcId="{5FAE10CE-61CB-42AA-82C7-C20FECCF2D3E}" destId="{6B1CE7A0-9A3C-4D41-83E4-5EF753F77D46}" srcOrd="0" destOrd="0" presId="urn:microsoft.com/office/officeart/2005/8/layout/arrow5"/>
    <dgm:cxn modelId="{EB8D7F7D-0A1E-4F1A-B10D-2650BAC77BCC}" type="presParOf" srcId="{5FAE10CE-61CB-42AA-82C7-C20FECCF2D3E}" destId="{48EA75B8-11CB-466E-B2CB-B59E35F6C2B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A1010A-2D1F-4665-9420-EE0B816459E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1D36366-B2B2-4111-B87F-19E73AED7D18}">
      <dgm:prSet phldrT="[Text]"/>
      <dgm:spPr/>
      <dgm:t>
        <a:bodyPr/>
        <a:lstStyle/>
        <a:p>
          <a:r>
            <a:rPr lang="en-US" dirty="0" smtClean="0"/>
            <a:t>BSN</a:t>
          </a:r>
          <a:endParaRPr lang="en-US" dirty="0"/>
        </a:p>
      </dgm:t>
    </dgm:pt>
    <dgm:pt modelId="{0825C50E-EF6E-477F-9B54-1A9F5E8F89A5}" type="parTrans" cxnId="{36804128-379F-4818-9BB3-3D4F6A997C39}">
      <dgm:prSet/>
      <dgm:spPr/>
      <dgm:t>
        <a:bodyPr/>
        <a:lstStyle/>
        <a:p>
          <a:endParaRPr lang="en-US"/>
        </a:p>
      </dgm:t>
    </dgm:pt>
    <dgm:pt modelId="{856316B1-E4A3-49BA-895F-89DFF5B418A1}" type="sibTrans" cxnId="{36804128-379F-4818-9BB3-3D4F6A997C39}">
      <dgm:prSet/>
      <dgm:spPr/>
      <dgm:t>
        <a:bodyPr/>
        <a:lstStyle/>
        <a:p>
          <a:endParaRPr lang="en-US"/>
        </a:p>
      </dgm:t>
    </dgm:pt>
    <dgm:pt modelId="{FF69CFCA-1A28-43AE-A6E1-F3C1B0C2CC15}">
      <dgm:prSet phldrT="[Text]"/>
      <dgm:spPr/>
      <dgm:t>
        <a:bodyPr/>
        <a:lstStyle/>
        <a:p>
          <a:r>
            <a:rPr lang="en-US" dirty="0" smtClean="0"/>
            <a:t>31% increase</a:t>
          </a:r>
          <a:endParaRPr lang="en-US" dirty="0"/>
        </a:p>
      </dgm:t>
    </dgm:pt>
    <dgm:pt modelId="{054F21D9-5F87-446B-948A-433C8552B993}" type="parTrans" cxnId="{B253CE11-F5AB-48B8-AAC7-6D5422C81B42}">
      <dgm:prSet/>
      <dgm:spPr/>
      <dgm:t>
        <a:bodyPr/>
        <a:lstStyle/>
        <a:p>
          <a:endParaRPr lang="en-US"/>
        </a:p>
      </dgm:t>
    </dgm:pt>
    <dgm:pt modelId="{DDF5E502-CC2F-474F-A147-9B952BC3EEBE}" type="sibTrans" cxnId="{B253CE11-F5AB-48B8-AAC7-6D5422C81B42}">
      <dgm:prSet/>
      <dgm:spPr/>
      <dgm:t>
        <a:bodyPr/>
        <a:lstStyle/>
        <a:p>
          <a:endParaRPr lang="en-US"/>
        </a:p>
      </dgm:t>
    </dgm:pt>
    <dgm:pt modelId="{7EA221DB-7E80-4153-AEAF-6E9FAC9570B4}">
      <dgm:prSet phldrT="[Text]"/>
      <dgm:spPr/>
      <dgm:t>
        <a:bodyPr/>
        <a:lstStyle/>
        <a:p>
          <a:r>
            <a:rPr lang="en-US" dirty="0" smtClean="0"/>
            <a:t>138,000+ more BSNs</a:t>
          </a:r>
          <a:endParaRPr lang="en-US" dirty="0"/>
        </a:p>
      </dgm:t>
    </dgm:pt>
    <dgm:pt modelId="{6BE56758-E340-4895-BE51-6B460B505C1E}" type="parTrans" cxnId="{85E735A0-E18E-46B1-AB77-7AC7015C0E93}">
      <dgm:prSet/>
      <dgm:spPr/>
      <dgm:t>
        <a:bodyPr/>
        <a:lstStyle/>
        <a:p>
          <a:endParaRPr lang="en-US"/>
        </a:p>
      </dgm:t>
    </dgm:pt>
    <dgm:pt modelId="{A05C3F7D-DD87-4A7D-9C57-30409398AB96}" type="sibTrans" cxnId="{85E735A0-E18E-46B1-AB77-7AC7015C0E93}">
      <dgm:prSet/>
      <dgm:spPr/>
      <dgm:t>
        <a:bodyPr/>
        <a:lstStyle/>
        <a:p>
          <a:endParaRPr lang="en-US"/>
        </a:p>
      </dgm:t>
    </dgm:pt>
    <dgm:pt modelId="{9F2F6900-BA8A-4D8A-A1BC-97ECDDB09942}">
      <dgm:prSet phldrT="[Text]"/>
      <dgm:spPr/>
      <dgm:t>
        <a:bodyPr/>
        <a:lstStyle/>
        <a:p>
          <a:r>
            <a:rPr lang="en-US" dirty="0" smtClean="0"/>
            <a:t>Doctoral </a:t>
          </a:r>
          <a:endParaRPr lang="en-US" dirty="0"/>
        </a:p>
      </dgm:t>
    </dgm:pt>
    <dgm:pt modelId="{6592D067-9788-4713-B9C8-383274F3B62A}" type="parTrans" cxnId="{27012A4D-EBEA-4A96-A95F-31E2E62EC1DE}">
      <dgm:prSet/>
      <dgm:spPr/>
      <dgm:t>
        <a:bodyPr/>
        <a:lstStyle/>
        <a:p>
          <a:endParaRPr lang="en-US"/>
        </a:p>
      </dgm:t>
    </dgm:pt>
    <dgm:pt modelId="{F0C1CDBA-F2EE-498C-9A04-CD642D7BCA1A}" type="sibTrans" cxnId="{27012A4D-EBEA-4A96-A95F-31E2E62EC1DE}">
      <dgm:prSet/>
      <dgm:spPr/>
      <dgm:t>
        <a:bodyPr/>
        <a:lstStyle/>
        <a:p>
          <a:endParaRPr lang="en-US"/>
        </a:p>
      </dgm:t>
    </dgm:pt>
    <dgm:pt modelId="{B9DD57F2-E619-4197-B185-12A4D81220F5}">
      <dgm:prSet phldrT="[Text]"/>
      <dgm:spPr/>
      <dgm:t>
        <a:bodyPr/>
        <a:lstStyle/>
        <a:p>
          <a:r>
            <a:rPr lang="en-US" dirty="0" smtClean="0"/>
            <a:t>Double </a:t>
          </a:r>
          <a:endParaRPr lang="en-US" dirty="0"/>
        </a:p>
      </dgm:t>
    </dgm:pt>
    <dgm:pt modelId="{67D23947-A2F3-4035-82EB-B8D0DBC6F944}" type="parTrans" cxnId="{72C29C81-A781-4FD8-941D-5D0055936C71}">
      <dgm:prSet/>
      <dgm:spPr/>
      <dgm:t>
        <a:bodyPr/>
        <a:lstStyle/>
        <a:p>
          <a:endParaRPr lang="en-US"/>
        </a:p>
      </dgm:t>
    </dgm:pt>
    <dgm:pt modelId="{4F0C682F-A405-4C30-B97D-94B40C140045}" type="sibTrans" cxnId="{72C29C81-A781-4FD8-941D-5D0055936C71}">
      <dgm:prSet/>
      <dgm:spPr/>
      <dgm:t>
        <a:bodyPr/>
        <a:lstStyle/>
        <a:p>
          <a:endParaRPr lang="en-US"/>
        </a:p>
      </dgm:t>
    </dgm:pt>
    <dgm:pt modelId="{57DE7AF7-C620-4863-B182-9325AE1B83AE}">
      <dgm:prSet phldrT="[Text]"/>
      <dgm:spPr/>
      <dgm:t>
        <a:bodyPr/>
        <a:lstStyle/>
        <a:p>
          <a:r>
            <a:rPr lang="en-US" dirty="0" smtClean="0"/>
            <a:t>678 PhD and/or DNP</a:t>
          </a:r>
          <a:endParaRPr lang="en-US" dirty="0"/>
        </a:p>
      </dgm:t>
    </dgm:pt>
    <dgm:pt modelId="{69958134-CFB1-4E86-B7BF-5321A471D92A}" type="parTrans" cxnId="{957638EB-603A-4210-930E-5AF336EA4096}">
      <dgm:prSet/>
      <dgm:spPr/>
      <dgm:t>
        <a:bodyPr/>
        <a:lstStyle/>
        <a:p>
          <a:endParaRPr lang="en-US"/>
        </a:p>
      </dgm:t>
    </dgm:pt>
    <dgm:pt modelId="{6698F58D-4D0F-405A-9D5F-23C4A51C01AC}" type="sibTrans" cxnId="{957638EB-603A-4210-930E-5AF336EA4096}">
      <dgm:prSet/>
      <dgm:spPr/>
      <dgm:t>
        <a:bodyPr/>
        <a:lstStyle/>
        <a:p>
          <a:endParaRPr lang="en-US"/>
        </a:p>
      </dgm:t>
    </dgm:pt>
    <dgm:pt modelId="{63806FCB-8A7E-43D1-A865-0CA223CD4D93}" type="pres">
      <dgm:prSet presAssocID="{AFA1010A-2D1F-4665-9420-EE0B816459E8}" presName="Name0" presStyleCnt="0">
        <dgm:presLayoutVars>
          <dgm:dir/>
          <dgm:animLvl val="lvl"/>
          <dgm:resizeHandles/>
        </dgm:presLayoutVars>
      </dgm:prSet>
      <dgm:spPr/>
      <dgm:t>
        <a:bodyPr/>
        <a:lstStyle/>
        <a:p>
          <a:endParaRPr lang="en-US"/>
        </a:p>
      </dgm:t>
    </dgm:pt>
    <dgm:pt modelId="{F86FBCE2-C3A7-4251-962E-80C670672EFF}" type="pres">
      <dgm:prSet presAssocID="{11D36366-B2B2-4111-B87F-19E73AED7D18}" presName="linNode" presStyleCnt="0"/>
      <dgm:spPr/>
    </dgm:pt>
    <dgm:pt modelId="{E022AF9D-A559-47DD-9BA5-F8416867A8B6}" type="pres">
      <dgm:prSet presAssocID="{11D36366-B2B2-4111-B87F-19E73AED7D18}" presName="parentShp" presStyleLbl="node1" presStyleIdx="0" presStyleCnt="2">
        <dgm:presLayoutVars>
          <dgm:bulletEnabled val="1"/>
        </dgm:presLayoutVars>
      </dgm:prSet>
      <dgm:spPr/>
      <dgm:t>
        <a:bodyPr/>
        <a:lstStyle/>
        <a:p>
          <a:endParaRPr lang="en-US"/>
        </a:p>
      </dgm:t>
    </dgm:pt>
    <dgm:pt modelId="{14425D11-00DB-466B-8EF0-226316C17C68}" type="pres">
      <dgm:prSet presAssocID="{11D36366-B2B2-4111-B87F-19E73AED7D18}" presName="childShp" presStyleLbl="bgAccFollowNode1" presStyleIdx="0" presStyleCnt="2">
        <dgm:presLayoutVars>
          <dgm:bulletEnabled val="1"/>
        </dgm:presLayoutVars>
      </dgm:prSet>
      <dgm:spPr/>
      <dgm:t>
        <a:bodyPr/>
        <a:lstStyle/>
        <a:p>
          <a:endParaRPr lang="en-US"/>
        </a:p>
      </dgm:t>
    </dgm:pt>
    <dgm:pt modelId="{659D3E33-6DC5-4928-ACCA-EE9E23461580}" type="pres">
      <dgm:prSet presAssocID="{856316B1-E4A3-49BA-895F-89DFF5B418A1}" presName="spacing" presStyleCnt="0"/>
      <dgm:spPr/>
    </dgm:pt>
    <dgm:pt modelId="{51D75B2C-8541-400B-8413-7C180372F4BC}" type="pres">
      <dgm:prSet presAssocID="{9F2F6900-BA8A-4D8A-A1BC-97ECDDB09942}" presName="linNode" presStyleCnt="0"/>
      <dgm:spPr/>
    </dgm:pt>
    <dgm:pt modelId="{897A8058-C06D-4548-B465-0797CD5DBC3B}" type="pres">
      <dgm:prSet presAssocID="{9F2F6900-BA8A-4D8A-A1BC-97ECDDB09942}" presName="parentShp" presStyleLbl="node1" presStyleIdx="1" presStyleCnt="2">
        <dgm:presLayoutVars>
          <dgm:bulletEnabled val="1"/>
        </dgm:presLayoutVars>
      </dgm:prSet>
      <dgm:spPr/>
      <dgm:t>
        <a:bodyPr/>
        <a:lstStyle/>
        <a:p>
          <a:endParaRPr lang="en-US"/>
        </a:p>
      </dgm:t>
    </dgm:pt>
    <dgm:pt modelId="{B9C4B2A1-3D58-40E1-AAC9-1AB24DABD235}" type="pres">
      <dgm:prSet presAssocID="{9F2F6900-BA8A-4D8A-A1BC-97ECDDB09942}" presName="childShp" presStyleLbl="bgAccFollowNode1" presStyleIdx="1" presStyleCnt="2">
        <dgm:presLayoutVars>
          <dgm:bulletEnabled val="1"/>
        </dgm:presLayoutVars>
      </dgm:prSet>
      <dgm:spPr/>
      <dgm:t>
        <a:bodyPr/>
        <a:lstStyle/>
        <a:p>
          <a:endParaRPr lang="en-US"/>
        </a:p>
      </dgm:t>
    </dgm:pt>
  </dgm:ptLst>
  <dgm:cxnLst>
    <dgm:cxn modelId="{495C9DBE-26DF-4687-9894-72BDD5135F1D}" type="presOf" srcId="{9F2F6900-BA8A-4D8A-A1BC-97ECDDB09942}" destId="{897A8058-C06D-4548-B465-0797CD5DBC3B}" srcOrd="0" destOrd="0" presId="urn:microsoft.com/office/officeart/2005/8/layout/vList6"/>
    <dgm:cxn modelId="{27012A4D-EBEA-4A96-A95F-31E2E62EC1DE}" srcId="{AFA1010A-2D1F-4665-9420-EE0B816459E8}" destId="{9F2F6900-BA8A-4D8A-A1BC-97ECDDB09942}" srcOrd="1" destOrd="0" parTransId="{6592D067-9788-4713-B9C8-383274F3B62A}" sibTransId="{F0C1CDBA-F2EE-498C-9A04-CD642D7BCA1A}"/>
    <dgm:cxn modelId="{85E735A0-E18E-46B1-AB77-7AC7015C0E93}" srcId="{11D36366-B2B2-4111-B87F-19E73AED7D18}" destId="{7EA221DB-7E80-4153-AEAF-6E9FAC9570B4}" srcOrd="1" destOrd="0" parTransId="{6BE56758-E340-4895-BE51-6B460B505C1E}" sibTransId="{A05C3F7D-DD87-4A7D-9C57-30409398AB96}"/>
    <dgm:cxn modelId="{E488E509-67FF-49CB-9C21-EB3D5A369BBE}" type="presOf" srcId="{7EA221DB-7E80-4153-AEAF-6E9FAC9570B4}" destId="{14425D11-00DB-466B-8EF0-226316C17C68}" srcOrd="0" destOrd="1" presId="urn:microsoft.com/office/officeart/2005/8/layout/vList6"/>
    <dgm:cxn modelId="{F3936303-267F-4745-98C6-477A414089E2}" type="presOf" srcId="{11D36366-B2B2-4111-B87F-19E73AED7D18}" destId="{E022AF9D-A559-47DD-9BA5-F8416867A8B6}" srcOrd="0" destOrd="0" presId="urn:microsoft.com/office/officeart/2005/8/layout/vList6"/>
    <dgm:cxn modelId="{B253CE11-F5AB-48B8-AAC7-6D5422C81B42}" srcId="{11D36366-B2B2-4111-B87F-19E73AED7D18}" destId="{FF69CFCA-1A28-43AE-A6E1-F3C1B0C2CC15}" srcOrd="0" destOrd="0" parTransId="{054F21D9-5F87-446B-948A-433C8552B993}" sibTransId="{DDF5E502-CC2F-474F-A147-9B952BC3EEBE}"/>
    <dgm:cxn modelId="{72C29C81-A781-4FD8-941D-5D0055936C71}" srcId="{9F2F6900-BA8A-4D8A-A1BC-97ECDDB09942}" destId="{B9DD57F2-E619-4197-B185-12A4D81220F5}" srcOrd="0" destOrd="0" parTransId="{67D23947-A2F3-4035-82EB-B8D0DBC6F944}" sibTransId="{4F0C682F-A405-4C30-B97D-94B40C140045}"/>
    <dgm:cxn modelId="{E7C216C6-E4BC-4759-9FC0-354EC6746125}" type="presOf" srcId="{B9DD57F2-E619-4197-B185-12A4D81220F5}" destId="{B9C4B2A1-3D58-40E1-AAC9-1AB24DABD235}" srcOrd="0" destOrd="0" presId="urn:microsoft.com/office/officeart/2005/8/layout/vList6"/>
    <dgm:cxn modelId="{9E496540-D818-48CA-ADFD-A68F154069EF}" type="presOf" srcId="{FF69CFCA-1A28-43AE-A6E1-F3C1B0C2CC15}" destId="{14425D11-00DB-466B-8EF0-226316C17C68}" srcOrd="0" destOrd="0" presId="urn:microsoft.com/office/officeart/2005/8/layout/vList6"/>
    <dgm:cxn modelId="{36804128-379F-4818-9BB3-3D4F6A997C39}" srcId="{AFA1010A-2D1F-4665-9420-EE0B816459E8}" destId="{11D36366-B2B2-4111-B87F-19E73AED7D18}" srcOrd="0" destOrd="0" parTransId="{0825C50E-EF6E-477F-9B54-1A9F5E8F89A5}" sibTransId="{856316B1-E4A3-49BA-895F-89DFF5B418A1}"/>
    <dgm:cxn modelId="{A11BC1FF-9252-4112-9F98-616D2C695167}" type="presOf" srcId="{AFA1010A-2D1F-4665-9420-EE0B816459E8}" destId="{63806FCB-8A7E-43D1-A865-0CA223CD4D93}" srcOrd="0" destOrd="0" presId="urn:microsoft.com/office/officeart/2005/8/layout/vList6"/>
    <dgm:cxn modelId="{957638EB-603A-4210-930E-5AF336EA4096}" srcId="{9F2F6900-BA8A-4D8A-A1BC-97ECDDB09942}" destId="{57DE7AF7-C620-4863-B182-9325AE1B83AE}" srcOrd="1" destOrd="0" parTransId="{69958134-CFB1-4E86-B7BF-5321A471D92A}" sibTransId="{6698F58D-4D0F-405A-9D5F-23C4A51C01AC}"/>
    <dgm:cxn modelId="{F863F32A-0655-4DEB-8EFA-C58846A2429C}" type="presOf" srcId="{57DE7AF7-C620-4863-B182-9325AE1B83AE}" destId="{B9C4B2A1-3D58-40E1-AAC9-1AB24DABD235}" srcOrd="0" destOrd="1" presId="urn:microsoft.com/office/officeart/2005/8/layout/vList6"/>
    <dgm:cxn modelId="{B5131477-048C-48B8-8CC6-78280E24AFA3}" type="presParOf" srcId="{63806FCB-8A7E-43D1-A865-0CA223CD4D93}" destId="{F86FBCE2-C3A7-4251-962E-80C670672EFF}" srcOrd="0" destOrd="0" presId="urn:microsoft.com/office/officeart/2005/8/layout/vList6"/>
    <dgm:cxn modelId="{C1FCE46A-D248-447D-BB6F-27670458E944}" type="presParOf" srcId="{F86FBCE2-C3A7-4251-962E-80C670672EFF}" destId="{E022AF9D-A559-47DD-9BA5-F8416867A8B6}" srcOrd="0" destOrd="0" presId="urn:microsoft.com/office/officeart/2005/8/layout/vList6"/>
    <dgm:cxn modelId="{35A3483C-D19B-470C-A977-5DE0EC8A3454}" type="presParOf" srcId="{F86FBCE2-C3A7-4251-962E-80C670672EFF}" destId="{14425D11-00DB-466B-8EF0-226316C17C68}" srcOrd="1" destOrd="0" presId="urn:microsoft.com/office/officeart/2005/8/layout/vList6"/>
    <dgm:cxn modelId="{9F28656F-33DA-41EE-B3E0-2055012E2551}" type="presParOf" srcId="{63806FCB-8A7E-43D1-A865-0CA223CD4D93}" destId="{659D3E33-6DC5-4928-ACCA-EE9E23461580}" srcOrd="1" destOrd="0" presId="urn:microsoft.com/office/officeart/2005/8/layout/vList6"/>
    <dgm:cxn modelId="{BF26DA36-574B-4935-BA01-E2A8F76B2813}" type="presParOf" srcId="{63806FCB-8A7E-43D1-A865-0CA223CD4D93}" destId="{51D75B2C-8541-400B-8413-7C180372F4BC}" srcOrd="2" destOrd="0" presId="urn:microsoft.com/office/officeart/2005/8/layout/vList6"/>
    <dgm:cxn modelId="{ED5AF6C1-224D-46FB-8AB0-ED761E05B63E}" type="presParOf" srcId="{51D75B2C-8541-400B-8413-7C180372F4BC}" destId="{897A8058-C06D-4548-B465-0797CD5DBC3B}" srcOrd="0" destOrd="0" presId="urn:microsoft.com/office/officeart/2005/8/layout/vList6"/>
    <dgm:cxn modelId="{012B2FB5-9F57-47F7-9300-6B015181B2E7}" type="presParOf" srcId="{51D75B2C-8541-400B-8413-7C180372F4BC}" destId="{B9C4B2A1-3D58-40E1-AAC9-1AB24DABD23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EF611-1E7E-4536-BA43-DC60FAEC4A9A}" type="datetimeFigureOut">
              <a:rPr lang="en-US" smtClean="0"/>
              <a:t>4/8/2016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7680B-A9F5-46A6-BDAF-5A2EEDC0519E}" type="slidenum">
              <a:rPr lang="en-US" smtClean="0"/>
              <a:t>‹#›</a:t>
            </a:fld>
            <a:endParaRPr lang="en-US" dirty="0"/>
          </a:p>
        </p:txBody>
      </p:sp>
    </p:spTree>
    <p:extLst>
      <p:ext uri="{BB962C8B-B14F-4D97-AF65-F5344CB8AC3E}">
        <p14:creationId xmlns:p14="http://schemas.microsoft.com/office/powerpoint/2010/main" val="380385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phrase “influence an external institution or target” – is specific enough to reflect an external advocacy role but broad enough to encompass a variety of advocacy targets such as national/local policy, the public-at-large, educational  or healthcare systems.</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5</a:t>
            </a:fld>
            <a:endParaRPr lang="en-US" dirty="0"/>
          </a:p>
        </p:txBody>
      </p:sp>
    </p:spTree>
    <p:extLst>
      <p:ext uri="{BB962C8B-B14F-4D97-AF65-F5344CB8AC3E}">
        <p14:creationId xmlns:p14="http://schemas.microsoft.com/office/powerpoint/2010/main" val="47474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Seton has a long-standing collaborative</a:t>
            </a:r>
            <a:r>
              <a:rPr lang="en-US" baseline="0" dirty="0" smtClean="0"/>
              <a:t> with The University of Texas at Austin School of Nursing.  In 2007, A Seton-UT Austin collaborative resulted in the Seton Nursing Research Fellowship.  More than 100 Seton nurses learned about EBP and Research through this relationship.  A significant number of these nurses either implemented EBP projects or conducted research studies with the support of Seton doctoral prepared nurses researchers and nurse researchers at the UT School of Nursing.</a:t>
            </a:r>
          </a:p>
          <a:p>
            <a:endParaRPr lang="en-US" baseline="0" dirty="0" smtClean="0"/>
          </a:p>
          <a:p>
            <a:r>
              <a:rPr lang="en-US" baseline="0" dirty="0" smtClean="0"/>
              <a:t>Several writing for publication workshops have been offered as a result of this partnership and many of the Seton nurses have published in peer reviewed journals. </a:t>
            </a:r>
          </a:p>
          <a:p>
            <a:endParaRPr lang="en-US" baseline="0" dirty="0" smtClean="0"/>
          </a:p>
          <a:p>
            <a:r>
              <a:rPr lang="en-US" baseline="0" dirty="0" smtClean="0"/>
              <a:t>The Seton-UT Austin partnership also resulted in generous scholarship opportunities for students enrolling in UT’s ADN to BSN Program.</a:t>
            </a:r>
          </a:p>
          <a:p>
            <a:endParaRPr lang="en-US" baseline="0" dirty="0" smtClean="0"/>
          </a:p>
          <a:p>
            <a:r>
              <a:rPr lang="en-US" baseline="0" dirty="0" smtClean="0"/>
              <a:t>The school was able to offer post-masters Pediatric Nurse Practitioner courses because of Seton’s sponsorship </a:t>
            </a:r>
          </a:p>
        </p:txBody>
      </p:sp>
      <p:sp>
        <p:nvSpPr>
          <p:cNvPr id="4" name="Slide Number Placeholder 3"/>
          <p:cNvSpPr>
            <a:spLocks noGrp="1"/>
          </p:cNvSpPr>
          <p:nvPr>
            <p:ph type="sldNum" sz="quarter" idx="10"/>
          </p:nvPr>
        </p:nvSpPr>
        <p:spPr/>
        <p:txBody>
          <a:bodyPr/>
          <a:lstStyle/>
          <a:p>
            <a:pPr>
              <a:defRPr/>
            </a:pPr>
            <a:fld id="{915596F1-55AC-41F4-A08C-B297BEDEC995}"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3085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Texas Tech University</a:t>
            </a:r>
            <a:r>
              <a:rPr lang="en-US" baseline="0" dirty="0" smtClean="0"/>
              <a:t> School of Nursing and the Concordia Lutheran University School of Nursing have also benefitted from Seton’s commitment to nursing education.  Both schools rent space at the CEC that affords them the opportunity to have access to state of the industry facilities for teaching their students for a nominal fee.</a:t>
            </a:r>
            <a:endParaRPr lang="en-US" dirty="0"/>
          </a:p>
        </p:txBody>
      </p:sp>
      <p:sp>
        <p:nvSpPr>
          <p:cNvPr id="4" name="Slide Number Placeholder 3"/>
          <p:cNvSpPr>
            <a:spLocks noGrp="1"/>
          </p:cNvSpPr>
          <p:nvPr>
            <p:ph type="sldNum" sz="quarter" idx="10"/>
          </p:nvPr>
        </p:nvSpPr>
        <p:spPr/>
        <p:txBody>
          <a:bodyPr/>
          <a:lstStyle/>
          <a:p>
            <a:pPr>
              <a:defRPr/>
            </a:pPr>
            <a:fld id="{915596F1-55AC-41F4-A08C-B297BEDEC995}"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001770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It is more productive to be proactive. First determine that a partnership is the best way to accomplish an important body of work. Then seek out the partner or partners who might best be able to help. In some cases you may have to create the right partner.</a:t>
            </a:r>
          </a:p>
          <a:p>
            <a:pPr marL="228600" indent="-228600">
              <a:buAutoNum type="arabicPeriod"/>
            </a:pPr>
            <a:r>
              <a:rPr lang="en-US" dirty="0" smtClean="0"/>
              <a:t>Sharing resources, benefits and recognition for successes keeps the partnership from becoming lopsided, or dominated by any one player. Each partner needs to see their contribution alongside the benefit gained.</a:t>
            </a:r>
          </a:p>
          <a:p>
            <a:pPr marL="228600" indent="-228600">
              <a:buAutoNum type="arabicPeriod"/>
            </a:pPr>
            <a:r>
              <a:rPr lang="en-US" dirty="0" smtClean="0"/>
              <a:t>If differences arise or performance lags, the formal written agreement provides a touchstone for accountability, revisiting intent and commitments, reconciliation, and getting back on track. </a:t>
            </a:r>
          </a:p>
          <a:p>
            <a:pPr marL="228600" indent="-228600">
              <a:buAutoNum type="arabicPeriod"/>
            </a:pPr>
            <a:r>
              <a:rPr lang="en-US" dirty="0" smtClean="0"/>
              <a:t>You need to instill the importance of continually acknowledging the contributions of each party to the overall effort. In essence, individualism needs to be transformed into shared stewardship and responsibility that is re-enforced by actions as well as words.</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23</a:t>
            </a:fld>
            <a:endParaRPr lang="en-US" dirty="0"/>
          </a:p>
        </p:txBody>
      </p:sp>
    </p:spTree>
    <p:extLst>
      <p:ext uri="{BB962C8B-B14F-4D97-AF65-F5344CB8AC3E}">
        <p14:creationId xmlns:p14="http://schemas.microsoft.com/office/powerpoint/2010/main" val="199474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It is more productive to be proactive. First determine that a partnership is the best way to accomplish an important body of work. Then seek out the partner or partners who might best be able to help. In some cases you may have to create the right partner.</a:t>
            </a:r>
          </a:p>
          <a:p>
            <a:pPr marL="228600" indent="-228600">
              <a:buAutoNum type="arabicPeriod"/>
            </a:pPr>
            <a:r>
              <a:rPr lang="en-US" dirty="0" smtClean="0"/>
              <a:t>Sharing resources, benefits and recognition for successes keeps the partnership from becoming lopsided, or dominated by any one player. Each partner needs to see their contribution alongside the benefit gained.</a:t>
            </a:r>
          </a:p>
          <a:p>
            <a:pPr marL="228600" indent="-228600">
              <a:buAutoNum type="arabicPeriod"/>
            </a:pPr>
            <a:r>
              <a:rPr lang="en-US" dirty="0" smtClean="0"/>
              <a:t>If differences arise or performance lags, the formal written agreement provides a touchstone for accountability, revisiting intent and commitments, reconciliation, and getting back on track. </a:t>
            </a:r>
          </a:p>
          <a:p>
            <a:pPr marL="228600" indent="-228600">
              <a:buAutoNum type="arabicPeriod"/>
            </a:pPr>
            <a:r>
              <a:rPr lang="en-US" dirty="0" smtClean="0"/>
              <a:t>You need to instill the importance of continually acknowledging the contributions of each party to the overall effort. In essence, individualism needs to be transformed into shared stewardship and responsibility that is re-enforced by actions as well as words.</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24</a:t>
            </a:fld>
            <a:endParaRPr lang="en-US" dirty="0"/>
          </a:p>
        </p:txBody>
      </p:sp>
    </p:spTree>
    <p:extLst>
      <p:ext uri="{BB962C8B-B14F-4D97-AF65-F5344CB8AC3E}">
        <p14:creationId xmlns:p14="http://schemas.microsoft.com/office/powerpoint/2010/main" val="1994746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most successful partnerships recognize and value their differences and find ways to integrate them into a workable overarching partnership culture.</a:t>
            </a:r>
          </a:p>
          <a:p>
            <a:pPr marL="228600" indent="-228600">
              <a:buAutoNum type="arabicPeriod"/>
            </a:pPr>
            <a:r>
              <a:rPr lang="en-US" dirty="0" smtClean="0"/>
              <a:t>Successful partnerships are characterized by a flexible approach to how needs and responsibilities are matched given each partner's funding, policies, political connections, and other considerations. Challenge yourself and your partners to collectively raise the bar of expectations and advance the partnership step-by-step.</a:t>
            </a:r>
          </a:p>
          <a:p>
            <a:pPr marL="228600" indent="-228600">
              <a:buAutoNum type="arabicPeriod"/>
            </a:pPr>
            <a:r>
              <a:rPr lang="en-US" dirty="0" smtClean="0"/>
              <a:t> Work together to identify and engage the abundant human talent residing in most communities to participate in and assist your partnership.</a:t>
            </a:r>
          </a:p>
        </p:txBody>
      </p:sp>
      <p:sp>
        <p:nvSpPr>
          <p:cNvPr id="4" name="Slide Number Placeholder 3"/>
          <p:cNvSpPr>
            <a:spLocks noGrp="1"/>
          </p:cNvSpPr>
          <p:nvPr>
            <p:ph type="sldNum" sz="quarter" idx="10"/>
          </p:nvPr>
        </p:nvSpPr>
        <p:spPr/>
        <p:txBody>
          <a:bodyPr/>
          <a:lstStyle/>
          <a:p>
            <a:fld id="{BB07680B-A9F5-46A6-BDAF-5A2EEDC0519E}" type="slidenum">
              <a:rPr lang="en-US" smtClean="0"/>
              <a:t>25</a:t>
            </a:fld>
            <a:endParaRPr lang="en-US" dirty="0"/>
          </a:p>
        </p:txBody>
      </p:sp>
    </p:spTree>
    <p:extLst>
      <p:ext uri="{BB962C8B-B14F-4D97-AF65-F5344CB8AC3E}">
        <p14:creationId xmlns:p14="http://schemas.microsoft.com/office/powerpoint/2010/main" val="1994746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a:t>
            </a:r>
            <a:r>
              <a:rPr lang="en-US" baseline="0" dirty="0" smtClean="0"/>
              <a:t> Dissent – include arbitration clause in any partnership or coalition agreement.</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26</a:t>
            </a:fld>
            <a:endParaRPr lang="en-US" dirty="0"/>
          </a:p>
        </p:txBody>
      </p:sp>
    </p:spTree>
    <p:extLst>
      <p:ext uri="{BB962C8B-B14F-4D97-AF65-F5344CB8AC3E}">
        <p14:creationId xmlns:p14="http://schemas.microsoft.com/office/powerpoint/2010/main" val="2349938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28</a:t>
            </a:fld>
            <a:endParaRPr lang="en-US" dirty="0"/>
          </a:p>
        </p:txBody>
      </p:sp>
    </p:spTree>
    <p:extLst>
      <p:ext uri="{BB962C8B-B14F-4D97-AF65-F5344CB8AC3E}">
        <p14:creationId xmlns:p14="http://schemas.microsoft.com/office/powerpoint/2010/main" val="131397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need both for a successful partnership or coalition</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31</a:t>
            </a:fld>
            <a:endParaRPr lang="en-US" dirty="0"/>
          </a:p>
        </p:txBody>
      </p:sp>
    </p:spTree>
    <p:extLst>
      <p:ext uri="{BB962C8B-B14F-4D97-AF65-F5344CB8AC3E}">
        <p14:creationId xmlns:p14="http://schemas.microsoft.com/office/powerpoint/2010/main" val="3052767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in the Campaign</a:t>
            </a:r>
            <a:r>
              <a:rPr lang="en-US" baseline="0" dirty="0" smtClean="0"/>
              <a:t> for the Future – there are national level tactics, state level tactics, regional level tactics, and organizational level tactics.</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33</a:t>
            </a:fld>
            <a:endParaRPr lang="en-US" dirty="0"/>
          </a:p>
        </p:txBody>
      </p:sp>
    </p:spTree>
    <p:extLst>
      <p:ext uri="{BB962C8B-B14F-4D97-AF65-F5344CB8AC3E}">
        <p14:creationId xmlns:p14="http://schemas.microsoft.com/office/powerpoint/2010/main" val="3148100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34</a:t>
            </a:fld>
            <a:endParaRPr lang="en-US" dirty="0"/>
          </a:p>
        </p:txBody>
      </p:sp>
    </p:spTree>
    <p:extLst>
      <p:ext uri="{BB962C8B-B14F-4D97-AF65-F5344CB8AC3E}">
        <p14:creationId xmlns:p14="http://schemas.microsoft.com/office/powerpoint/2010/main" val="314810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discussion assumes that understanding what makes an effective partnership or coalition</a:t>
            </a:r>
            <a:r>
              <a:rPr lang="en-US" baseline="0" dirty="0" smtClean="0"/>
              <a:t> and how to assess &amp; improve them will increase your effectiveness as a leader  AND reduce potential frustrations associated with engaging in partnerships and coalitions.</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8</a:t>
            </a:fld>
            <a:endParaRPr lang="en-US" dirty="0"/>
          </a:p>
        </p:txBody>
      </p:sp>
    </p:spTree>
    <p:extLst>
      <p:ext uri="{BB962C8B-B14F-4D97-AF65-F5344CB8AC3E}">
        <p14:creationId xmlns:p14="http://schemas.microsoft.com/office/powerpoint/2010/main" val="2575260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Facilitating</a:t>
            </a:r>
            <a:r>
              <a:rPr lang="en-US" baseline="0" dirty="0" smtClean="0"/>
              <a:t> language differences is particularly important between health care orgs and consumers / non-healthcare orgs </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35</a:t>
            </a:fld>
            <a:endParaRPr lang="en-US" dirty="0"/>
          </a:p>
        </p:txBody>
      </p:sp>
    </p:spTree>
    <p:extLst>
      <p:ext uri="{BB962C8B-B14F-4D97-AF65-F5344CB8AC3E}">
        <p14:creationId xmlns:p14="http://schemas.microsoft.com/office/powerpoint/2010/main" val="3148100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Facilitating</a:t>
            </a:r>
            <a:r>
              <a:rPr lang="en-US" baseline="0" dirty="0" smtClean="0"/>
              <a:t> language differences is particularly important between health care orgs and consumers / non-healthcare orgs </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36</a:t>
            </a:fld>
            <a:endParaRPr lang="en-US" dirty="0"/>
          </a:p>
        </p:txBody>
      </p:sp>
    </p:spTree>
    <p:extLst>
      <p:ext uri="{BB962C8B-B14F-4D97-AF65-F5344CB8AC3E}">
        <p14:creationId xmlns:p14="http://schemas.microsoft.com/office/powerpoint/2010/main" val="3148100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Facilitating</a:t>
            </a:r>
            <a:r>
              <a:rPr lang="en-US" baseline="0" dirty="0" smtClean="0"/>
              <a:t> language differences is particularly important between health care orgs and consumers / non-healthcare orgs </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37</a:t>
            </a:fld>
            <a:endParaRPr lang="en-US" dirty="0"/>
          </a:p>
        </p:txBody>
      </p:sp>
    </p:spTree>
    <p:extLst>
      <p:ext uri="{BB962C8B-B14F-4D97-AF65-F5344CB8AC3E}">
        <p14:creationId xmlns:p14="http://schemas.microsoft.com/office/powerpoint/2010/main" val="3148100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Facilitating</a:t>
            </a:r>
            <a:r>
              <a:rPr lang="en-US" baseline="0" dirty="0" smtClean="0"/>
              <a:t> language differences is particularly important between health care orgs and consumers / non-healthcare orgs </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38</a:t>
            </a:fld>
            <a:endParaRPr lang="en-US" dirty="0"/>
          </a:p>
        </p:txBody>
      </p:sp>
    </p:spTree>
    <p:extLst>
      <p:ext uri="{BB962C8B-B14F-4D97-AF65-F5344CB8AC3E}">
        <p14:creationId xmlns:p14="http://schemas.microsoft.com/office/powerpoint/2010/main" val="3148100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39</a:t>
            </a:fld>
            <a:endParaRPr lang="en-US" dirty="0"/>
          </a:p>
        </p:txBody>
      </p:sp>
    </p:spTree>
    <p:extLst>
      <p:ext uri="{BB962C8B-B14F-4D97-AF65-F5344CB8AC3E}">
        <p14:creationId xmlns:p14="http://schemas.microsoft.com/office/powerpoint/2010/main" val="3148100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non-incorporated:  use of a fiscal agent or a funding “chair” organization on a rotating basis </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40</a:t>
            </a:fld>
            <a:endParaRPr lang="en-US" dirty="0"/>
          </a:p>
        </p:txBody>
      </p:sp>
    </p:spTree>
    <p:extLst>
      <p:ext uri="{BB962C8B-B14F-4D97-AF65-F5344CB8AC3E}">
        <p14:creationId xmlns:p14="http://schemas.microsoft.com/office/powerpoint/2010/main" val="3148100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E3E805-D0FB-4F2A-AF4C-86F07FB53EA4}" type="slidenum">
              <a:rPr lang="en-US">
                <a:solidFill>
                  <a:srgbClr val="000000"/>
                </a:solidFill>
              </a:rPr>
              <a:pPr/>
              <a:t>42</a:t>
            </a:fld>
            <a:endParaRPr lang="en-US" dirty="0">
              <a:solidFill>
                <a:srgbClr val="000000"/>
              </a:solidFill>
            </a:endParaRPr>
          </a:p>
        </p:txBody>
      </p:sp>
    </p:spTree>
    <p:extLst>
      <p:ext uri="{BB962C8B-B14F-4D97-AF65-F5344CB8AC3E}">
        <p14:creationId xmlns:p14="http://schemas.microsoft.com/office/powerpoint/2010/main" val="2974271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the Robert Wood Johnson Foundation -- the nation’s largest health care philanthropy -- is embarking on a national Campaign for Action in collaboration with the AARP, the nation’s largest consumer organization.  The Campaign builds upon the IOM report’s findings. More than 70 national organizations have signed on to advance the report recommendations. And groups have coalesced in nearly every state, including Texas, to take action. Alexia Greene will be speaking in a little bit about the Texas Action Coalition.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Campaign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envisions a health care system that offers all Americans access to high quality, patient-centered care, where nurses contribute as essential partners in achieving success. It’s my hope that everyone in this room will help to realize this vision.  </a:t>
            </a:r>
          </a:p>
          <a:p>
            <a:endParaRPr lang="en-US" dirty="0"/>
          </a:p>
        </p:txBody>
      </p:sp>
      <p:sp>
        <p:nvSpPr>
          <p:cNvPr id="4" name="Slide Number Placeholder 3"/>
          <p:cNvSpPr>
            <a:spLocks noGrp="1"/>
          </p:cNvSpPr>
          <p:nvPr>
            <p:ph type="sldNum" sz="quarter" idx="10"/>
          </p:nvPr>
        </p:nvSpPr>
        <p:spPr/>
        <p:txBody>
          <a:bodyPr/>
          <a:lstStyle/>
          <a:p>
            <a:fld id="{F8983760-8087-304E-A07F-946473829BA5}"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120610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seeking support from a wide range of groups. Addressing nursing workforce challenges must be considered a societal issue – one that does not belong solely to nursing and its leaders – but rather to all who consider health and health care a priority for this nation.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Texas has done a great job of engaging diverse partners.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F8983760-8087-304E-A07F-946473829BA5}"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233982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let me tell you a little bit about how we are organizing this campaign to ensure the full implementation of each of the IOM recommendations across the U.S., and in every health care setting.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campaign is guided by an illustrious strategic advisory committee. We’re engaging diverse stakeholders and key policy-makers. We’re working with 48 Action Coalitions, including Texas, to mobilize a broad-based effort to push for changes at the national, state and regional levels. And we’re implementing a comprehensive communications program, and developing grant making and a research, monitoring and evaluating strategies to generate additional evidence in support of the campaign objectives and ensure accountability by fully gauging our successes and shortcomings.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983760-8087-304E-A07F-946473829BA5}"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45536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discussion assumes that understanding what makes an effective partnership or coalition</a:t>
            </a:r>
            <a:r>
              <a:rPr lang="en-US" baseline="0" dirty="0" smtClean="0"/>
              <a:t> and how to assess &amp; improve them will increase your effectiveness as a leader  AND reduce potential frustrations associated with engaging in partnerships and coalitions.</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9</a:t>
            </a:fld>
            <a:endParaRPr lang="en-US" dirty="0"/>
          </a:p>
        </p:txBody>
      </p:sp>
    </p:spTree>
    <p:extLst>
      <p:ext uri="{BB962C8B-B14F-4D97-AF65-F5344CB8AC3E}">
        <p14:creationId xmlns:p14="http://schemas.microsoft.com/office/powerpoint/2010/main" val="2575260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We’re also mobilizing on the ground at the state level in nearly every state.  And we plan to be in Oregon and Alaska by the end of this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Action Coalitions are long-term alliances that we’re using to move key nursing-related issues forward at the local, state and national levels.  We’re capturing best practices, tracking lessons learned and identifying replicable models. </a:t>
            </a:r>
          </a:p>
          <a:p>
            <a:pPr marL="237082" indent="-225943">
              <a:lnSpc>
                <a:spcPct val="110000"/>
              </a:lnSpc>
              <a:spcBef>
                <a:spcPct val="50000"/>
              </a:spcBef>
              <a:buClr>
                <a:schemeClr val="accent2"/>
              </a:buClr>
            </a:pPr>
            <a:endParaRPr lang="en-US" dirty="0"/>
          </a:p>
        </p:txBody>
      </p:sp>
      <p:sp>
        <p:nvSpPr>
          <p:cNvPr id="4" name="Slide Number Placeholder 3"/>
          <p:cNvSpPr>
            <a:spLocks noGrp="1"/>
          </p:cNvSpPr>
          <p:nvPr>
            <p:ph type="sldNum" sz="quarter" idx="10"/>
          </p:nvPr>
        </p:nvSpPr>
        <p:spPr/>
        <p:txBody>
          <a:bodyPr/>
          <a:lstStyle/>
          <a:p>
            <a:fld id="{F8983760-8087-304E-A07F-946473829BA5}"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825463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Expresses</a:t>
            </a:r>
            <a:r>
              <a:rPr lang="en-US" baseline="0" dirty="0" smtClean="0"/>
              <a:t> a Value Proposition – Vision Statement</a:t>
            </a:r>
            <a:endParaRPr lang="en-US" dirty="0"/>
          </a:p>
        </p:txBody>
      </p:sp>
      <p:sp>
        <p:nvSpPr>
          <p:cNvPr id="4" name="Slide Number Placeholder 3"/>
          <p:cNvSpPr>
            <a:spLocks noGrp="1"/>
          </p:cNvSpPr>
          <p:nvPr>
            <p:ph type="sldNum" sz="quarter" idx="10"/>
          </p:nvPr>
        </p:nvSpPr>
        <p:spPr/>
        <p:txBody>
          <a:bodyPr/>
          <a:lstStyle/>
          <a:p>
            <a:fld id="{F8983760-8087-304E-A07F-946473829BA5}"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948123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323004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defTabSz="457153">
              <a:spcBef>
                <a:spcPct val="0"/>
              </a:spcBef>
            </a:pPr>
            <a:r>
              <a:rPr lang="en-US" dirty="0" smtClean="0"/>
              <a:t>The IOM report emphasizes that if nurses are to be as effective as possible in helping to provide high-quality patient care, they’ll need to be better prepared as care becomes more complex and moves into the community.  We need more nurses with advanced degrees to provide primary care and teach the next generation of students.  </a:t>
            </a:r>
          </a:p>
          <a:p>
            <a:pPr defTabSz="457153">
              <a:spcBef>
                <a:spcPct val="0"/>
              </a:spcBef>
            </a:pPr>
            <a:endParaRPr lang="en-US" dirty="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35DEAF-F900-483C-8330-7BD6A210BA0F}" type="slidenum">
              <a:rPr lang="en-US">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081617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Over 50% of Texas nurses highest degree is an ADN/Diploma</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D4D8E1-5B8B-4713-919C-5B204253E630}" type="slidenum">
              <a:rPr lang="en-US" smtClean="0">
                <a:solidFill>
                  <a:srgbClr val="000000"/>
                </a:solidFill>
              </a:rPr>
              <a:pPr/>
              <a:t>54</a:t>
            </a:fld>
            <a:endParaRPr lang="en-US" dirty="0" smtClean="0">
              <a:solidFill>
                <a:srgbClr val="000000"/>
              </a:solidFill>
            </a:endParaRPr>
          </a:p>
        </p:txBody>
      </p:sp>
    </p:spTree>
    <p:extLst>
      <p:ext uri="{BB962C8B-B14F-4D97-AF65-F5344CB8AC3E}">
        <p14:creationId xmlns:p14="http://schemas.microsoft.com/office/powerpoint/2010/main" val="3707745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61B849-E40B-4BED-AD16-01CAC2DC02F5}" type="slidenum">
              <a:rPr lang="en-US" smtClean="0">
                <a:solidFill>
                  <a:prstClr val="black"/>
                </a:solidFill>
              </a:rPr>
              <a:pPr/>
              <a:t>55</a:t>
            </a:fld>
            <a:endParaRPr lang="en-US" dirty="0" smtClean="0">
              <a:solidFill>
                <a:prstClr val="black"/>
              </a:solidFill>
            </a:endParaRPr>
          </a:p>
        </p:txBody>
      </p:sp>
    </p:spTree>
    <p:extLst>
      <p:ext uri="{BB962C8B-B14F-4D97-AF65-F5344CB8AC3E}">
        <p14:creationId xmlns:p14="http://schemas.microsoft.com/office/powerpoint/2010/main" val="2999680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CACD7D-60E0-4CC0-8AD5-9D1D892A24DC}" type="slidenum">
              <a:rPr lang="en-US" smtClean="0">
                <a:solidFill>
                  <a:prstClr val="black"/>
                </a:solidFill>
              </a:rPr>
              <a:pPr/>
              <a:t>56</a:t>
            </a:fld>
            <a:endParaRPr lang="en-US" dirty="0" smtClean="0">
              <a:solidFill>
                <a:prstClr val="black"/>
              </a:solidFill>
            </a:endParaRPr>
          </a:p>
        </p:txBody>
      </p:sp>
    </p:spTree>
    <p:extLst>
      <p:ext uri="{BB962C8B-B14F-4D97-AF65-F5344CB8AC3E}">
        <p14:creationId xmlns:p14="http://schemas.microsoft.com/office/powerpoint/2010/main" val="2680634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Proposition….</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57</a:t>
            </a:fld>
            <a:endParaRPr lang="en-US" dirty="0"/>
          </a:p>
        </p:txBody>
      </p:sp>
    </p:spTree>
    <p:extLst>
      <p:ext uri="{BB962C8B-B14F-4D97-AF65-F5344CB8AC3E}">
        <p14:creationId xmlns:p14="http://schemas.microsoft.com/office/powerpoint/2010/main" val="2993086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148100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14810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It is more productive to be proactive. First determine that a partnership is the best way to accomplish an important body of work. Then seek out the partner or partners who might best be able to help. In some cases you may have to create the right partner.</a:t>
            </a:r>
          </a:p>
          <a:p>
            <a:pPr marL="228600" indent="-228600">
              <a:buAutoNum type="arabicPeriod"/>
            </a:pPr>
            <a:r>
              <a:rPr lang="en-US" dirty="0" smtClean="0"/>
              <a:t>Sharing resources, benefits and recognition for successes keeps the partnership from becoming lopsided, or dominated by any one player. Each partner needs to see their contribution alongside the benefit gained.</a:t>
            </a:r>
          </a:p>
          <a:p>
            <a:pPr marL="228600" indent="-228600">
              <a:buAutoNum type="arabicPeriod"/>
            </a:pPr>
            <a:r>
              <a:rPr lang="en-US" dirty="0" smtClean="0"/>
              <a:t>If differences arise or performance lags, the formal written agreement provides a touchstone for accountability, revisiting intent and commitments, reconciliation, and getting back on track. </a:t>
            </a:r>
          </a:p>
          <a:p>
            <a:pPr marL="228600" indent="-228600">
              <a:buAutoNum type="arabicPeriod"/>
            </a:pPr>
            <a:r>
              <a:rPr lang="en-US" dirty="0" smtClean="0"/>
              <a:t>You need to instill the importance of continually acknowledging the contributions of each party to the overall effort. In essence, individualism needs to be transformed into shared stewardship and responsibility that is re-enforced by actions as well as words.</a:t>
            </a:r>
            <a:endParaRPr lang="en-US" dirty="0"/>
          </a:p>
        </p:txBody>
      </p:sp>
      <p:sp>
        <p:nvSpPr>
          <p:cNvPr id="4" name="Slide Number Placeholder 3"/>
          <p:cNvSpPr>
            <a:spLocks noGrp="1"/>
          </p:cNvSpPr>
          <p:nvPr>
            <p:ph type="sldNum" sz="quarter" idx="10"/>
          </p:nvPr>
        </p:nvSpPr>
        <p:spPr/>
        <p:txBody>
          <a:bodyPr/>
          <a:lstStyle/>
          <a:p>
            <a:fld id="{BB07680B-A9F5-46A6-BDAF-5A2EEDC0519E}" type="slidenum">
              <a:rPr lang="en-US" smtClean="0"/>
              <a:t>15</a:t>
            </a:fld>
            <a:endParaRPr lang="en-US" dirty="0"/>
          </a:p>
        </p:txBody>
      </p:sp>
    </p:spTree>
    <p:extLst>
      <p:ext uri="{BB962C8B-B14F-4D97-AF65-F5344CB8AC3E}">
        <p14:creationId xmlns:p14="http://schemas.microsoft.com/office/powerpoint/2010/main" val="1994746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No nitpicking</a:t>
            </a:r>
            <a:r>
              <a:rPr lang="en-US" baseline="0" dirty="0" smtClean="0"/>
              <a:t> and nuancing every bit of info or decisions – lean toward a bias for action</a:t>
            </a:r>
          </a:p>
          <a:p>
            <a:pPr marL="228600" indent="-228600">
              <a:buAutoNum type="arabicPeriod"/>
            </a:pPr>
            <a:r>
              <a:rPr lang="en-US" baseline="0" dirty="0" smtClean="0"/>
              <a:t>Use different leaders in respective organizations for different task….each person can contribute a different technical aspect</a:t>
            </a:r>
          </a:p>
          <a:p>
            <a:pPr marL="228600" indent="-228600">
              <a:buAutoNum type="arabicPeriod"/>
            </a:pPr>
            <a:r>
              <a:rPr lang="en-US" baseline="0" dirty="0" smtClean="0"/>
              <a:t> Leaders can not take a passive role to the staff – they must lead!</a:t>
            </a:r>
          </a:p>
          <a:p>
            <a:pPr marL="228600" indent="-228600">
              <a:buAutoNum type="arabicPeriod"/>
            </a:pPr>
            <a:r>
              <a:rPr lang="en-US" baseline="0" dirty="0" smtClean="0"/>
              <a:t>Each partner needs to have a specific role</a:t>
            </a:r>
          </a:p>
          <a:p>
            <a:pPr marL="228600" indent="-228600">
              <a:buAutoNum type="arabicPeriod"/>
            </a:pPr>
            <a:r>
              <a:rPr lang="en-US" baseline="0" dirty="0" smtClean="0"/>
              <a:t>You have to divide up the credit and not let one individual or group claim credit for the work of the partners.</a:t>
            </a:r>
          </a:p>
        </p:txBody>
      </p:sp>
      <p:sp>
        <p:nvSpPr>
          <p:cNvPr id="4" name="Slide Number Placeholder 3"/>
          <p:cNvSpPr>
            <a:spLocks noGrp="1"/>
          </p:cNvSpPr>
          <p:nvPr>
            <p:ph type="sldNum" sz="quarter" idx="10"/>
          </p:nvPr>
        </p:nvSpPr>
        <p:spPr/>
        <p:txBody>
          <a:bodyPr/>
          <a:lstStyle/>
          <a:p>
            <a:fld id="{BB07680B-A9F5-46A6-BDAF-5A2EEDC0519E}"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14810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C529A445-0622-4DAD-B8B4-692FF0D6E294}" type="slidenum">
              <a:rPr lang="en-US" sz="1200">
                <a:solidFill>
                  <a:prstClr val="black"/>
                </a:solidFill>
                <a:latin typeface="Arial" charset="0"/>
              </a:rPr>
              <a:pPr algn="r" fontAlgn="base">
                <a:spcBef>
                  <a:spcPct val="0"/>
                </a:spcBef>
                <a:spcAft>
                  <a:spcPct val="0"/>
                </a:spcAft>
              </a:pPr>
              <a:t>16</a:t>
            </a:fld>
            <a:endParaRPr lang="en-US" sz="1200" dirty="0">
              <a:solidFill>
                <a:prstClr val="black"/>
              </a:solidFill>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342900" marR="0" lvl="0" indent="-342900" algn="l" defTabSz="914400" rtl="0" eaLnBrk="0" fontAlgn="base" latinLnBrk="0" hangingPunct="0">
              <a:lnSpc>
                <a:spcPct val="90000"/>
              </a:lnSpc>
              <a:spcBef>
                <a:spcPct val="20000"/>
              </a:spcBef>
              <a:spcAft>
                <a:spcPct val="0"/>
              </a:spcAft>
              <a:buClr>
                <a:srgbClr val="657A93"/>
              </a:buClr>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Verdana"/>
                <a:ea typeface="+mn-ea"/>
                <a:cs typeface="+mn-cs"/>
              </a:rPr>
              <a:t>Describe Seton Healthcare Family’s strategic community role in pipeline and professional development through partnerships</a:t>
            </a:r>
            <a:r>
              <a:rPr kumimoji="0" lang="en-US" sz="1600" b="0" i="0" u="none" strike="noStrike" kern="0" cap="none" spc="0" normalizeH="0" baseline="0" noProof="0" dirty="0" smtClean="0">
                <a:ln>
                  <a:noFill/>
                </a:ln>
                <a:solidFill>
                  <a:srgbClr val="000000"/>
                </a:solidFill>
                <a:effectLst/>
                <a:uLnTx/>
                <a:uFillTx/>
                <a:latin typeface="Verdana"/>
                <a:ea typeface="+mn-ea"/>
                <a:cs typeface="+mn-cs"/>
              </a:rPr>
              <a:t>.</a:t>
            </a:r>
          </a:p>
          <a:p>
            <a:pPr eaLnBrk="1" hangingPunct="1"/>
            <a:endParaRPr lang="en-US" dirty="0" smtClean="0"/>
          </a:p>
        </p:txBody>
      </p:sp>
    </p:spTree>
    <p:extLst>
      <p:ext uri="{BB962C8B-B14F-4D97-AF65-F5344CB8AC3E}">
        <p14:creationId xmlns:p14="http://schemas.microsoft.com/office/powerpoint/2010/main" val="258070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than 13 years Seton</a:t>
            </a:r>
            <a:r>
              <a:rPr lang="en-US" baseline="0" dirty="0" smtClean="0"/>
              <a:t> has been a leader in ensuring a community approach is taken to address the mutual needs of the educational institutions and the clinical agencies.  Their role in establishing the Health Industry Steering Committee has had a very positive impact for all the community stakeholders.</a:t>
            </a:r>
            <a:endParaRPr lang="en-US" dirty="0"/>
          </a:p>
        </p:txBody>
      </p:sp>
      <p:sp>
        <p:nvSpPr>
          <p:cNvPr id="4" name="Slide Number Placeholder 3"/>
          <p:cNvSpPr>
            <a:spLocks noGrp="1"/>
          </p:cNvSpPr>
          <p:nvPr>
            <p:ph type="sldNum" sz="quarter" idx="10"/>
          </p:nvPr>
        </p:nvSpPr>
        <p:spPr/>
        <p:txBody>
          <a:bodyPr/>
          <a:lstStyle/>
          <a:p>
            <a:pPr>
              <a:defRPr/>
            </a:pPr>
            <a:fld id="{915596F1-55AC-41F4-A08C-B297BEDEC995}"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61891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mission</a:t>
            </a:r>
            <a:r>
              <a:rPr lang="en-US" baseline="0" dirty="0" smtClean="0"/>
              <a:t> of the CEC is to support interprofessional educaiton, healthcare practitioner pipeline, and to provide a rich environment for evaluation and research of innovative training/education practices</a:t>
            </a:r>
            <a:endParaRPr lang="en-US" dirty="0"/>
          </a:p>
        </p:txBody>
      </p:sp>
      <p:sp>
        <p:nvSpPr>
          <p:cNvPr id="4" name="Slide Number Placeholder 3"/>
          <p:cNvSpPr>
            <a:spLocks noGrp="1"/>
          </p:cNvSpPr>
          <p:nvPr>
            <p:ph type="sldNum" sz="quarter" idx="10"/>
          </p:nvPr>
        </p:nvSpPr>
        <p:spPr/>
        <p:txBody>
          <a:bodyPr/>
          <a:lstStyle/>
          <a:p>
            <a:pPr>
              <a:defRPr/>
            </a:pPr>
            <a:fld id="{915596F1-55AC-41F4-A08C-B297BEDEC995}"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62551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spcBef>
                <a:spcPct val="0"/>
              </a:spcBef>
            </a:pPr>
            <a:r>
              <a:rPr lang="en-US" dirty="0" smtClean="0"/>
              <a:t>These are some of our collaborative partners</a:t>
            </a:r>
          </a:p>
          <a:p>
            <a:pPr eaLnBrk="1" hangingPunct="1">
              <a:spcBef>
                <a:spcPct val="0"/>
              </a:spcBef>
            </a:pPr>
            <a:r>
              <a:rPr lang="en-US" dirty="0" smtClean="0"/>
              <a:t>UTSW, UTMB, UT Austin, Austin Community College, Texas Tech University, Concordia University</a:t>
            </a:r>
          </a:p>
          <a:p>
            <a:pPr eaLnBrk="1" hangingPunct="1">
              <a:spcBef>
                <a:spcPct val="0"/>
              </a:spcBef>
            </a:pPr>
            <a:endParaRPr lang="en-US" dirty="0" smtClean="0"/>
          </a:p>
          <a:p>
            <a:pPr eaLnBrk="1" hangingPunct="1">
              <a:spcBef>
                <a:spcPct val="0"/>
              </a:spcBef>
            </a:pPr>
            <a:r>
              <a:rPr lang="en-US" dirty="0" smtClean="0"/>
              <a:t>The center supports the workforce pipeline by collaborating with the University of Texas Southwestern Medical Residency program, University of Texas Medical Branch Medical School, University of Texas at Austin schools of Law, Pharmacy, and Social Work as well as Texas Tech University Health Science Center School of Nursing, Concordia University-Austin School of Nursing, and Austin Community College Associate Degree Nursing Program. Students from these institutions in the fields of medicine, nursing, pharmacy, and social work have participated in interdisciplinary education through a series of case events conducted in the training and simulation rooms to explore interdisciplinary team work. </a:t>
            </a:r>
          </a:p>
          <a:p>
            <a:pPr eaLnBrk="1" hangingPunct="1">
              <a:spcBef>
                <a:spcPct val="0"/>
              </a:spcBef>
            </a:pPr>
            <a:endParaRPr lang="en-US" dirty="0" smtClean="0"/>
          </a:p>
          <a:p>
            <a:r>
              <a:rPr lang="en-US" dirty="0" smtClean="0"/>
              <a:t>Clinical Education Center Facts at a Glance:</a:t>
            </a:r>
          </a:p>
          <a:p>
            <a:pPr>
              <a:buFont typeface="Arial"/>
              <a:buChar char="•"/>
            </a:pPr>
            <a:r>
              <a:rPr lang="en-US" dirty="0" smtClean="0"/>
              <a:t>12 Training Rooms</a:t>
            </a:r>
          </a:p>
          <a:p>
            <a:pPr>
              <a:buFont typeface="Arial"/>
              <a:buChar char="•"/>
            </a:pPr>
            <a:r>
              <a:rPr lang="en-US" dirty="0" smtClean="0"/>
              <a:t>7 Conference Rooms</a:t>
            </a:r>
          </a:p>
          <a:p>
            <a:pPr>
              <a:buFont typeface="Arial"/>
              <a:buChar char="•"/>
            </a:pPr>
            <a:r>
              <a:rPr lang="en-US" dirty="0" smtClean="0"/>
              <a:t>2 Computer Labs</a:t>
            </a:r>
          </a:p>
          <a:p>
            <a:pPr>
              <a:buFont typeface="Arial"/>
              <a:buChar char="•"/>
            </a:pPr>
            <a:r>
              <a:rPr lang="en-US" dirty="0" smtClean="0"/>
              <a:t>4 Skills Labs with 45 patient care areas</a:t>
            </a:r>
          </a:p>
          <a:p>
            <a:pPr>
              <a:buFont typeface="Arial"/>
              <a:buChar char="•"/>
            </a:pPr>
            <a:r>
              <a:rPr lang="en-US" dirty="0" smtClean="0"/>
              <a:t>4 High fidelity simulation labs featuring 6 high fidelity manikins</a:t>
            </a:r>
          </a:p>
          <a:p>
            <a:pPr>
              <a:buFont typeface="Arial"/>
              <a:buChar char="•"/>
            </a:pPr>
            <a:r>
              <a:rPr lang="en-US" dirty="0" smtClean="0"/>
              <a:t>Wireless Internet access</a:t>
            </a:r>
          </a:p>
          <a:p>
            <a:pPr>
              <a:buFont typeface="Arial"/>
              <a:buChar char="•"/>
            </a:pPr>
            <a:r>
              <a:rPr lang="en-US" dirty="0" smtClean="0"/>
              <a:t>Catering and nearby restaurants</a:t>
            </a:r>
          </a:p>
          <a:p>
            <a:pPr>
              <a:buFont typeface="Arial"/>
              <a:buChar char="•"/>
            </a:pPr>
            <a:r>
              <a:rPr lang="en-US" dirty="0" smtClean="0"/>
              <a:t>Dedicated Parking Garage</a:t>
            </a:r>
          </a:p>
          <a:p>
            <a:pPr>
              <a:buFont typeface="Arial"/>
              <a:buChar char="•"/>
            </a:pPr>
            <a:r>
              <a:rPr lang="en-US" dirty="0" smtClean="0"/>
              <a:t>24/7 operation and security</a:t>
            </a:r>
          </a:p>
          <a:p>
            <a:pPr>
              <a:buFont typeface="Arial"/>
              <a:buChar char="•"/>
            </a:pPr>
            <a:r>
              <a:rPr lang="en-US" dirty="0" smtClean="0"/>
              <a:t>Medical Library</a:t>
            </a:r>
          </a:p>
          <a:p>
            <a:pPr eaLnBrk="1" hangingPunct="1">
              <a:spcBef>
                <a:spcPct val="0"/>
              </a:spcBef>
            </a:pPr>
            <a:endParaRPr lang="en-US" dirty="0" smtClean="0"/>
          </a:p>
        </p:txBody>
      </p:sp>
      <p:sp>
        <p:nvSpPr>
          <p:cNvPr id="19460" name="Slide Number Placeholder 3"/>
          <p:cNvSpPr>
            <a:spLocks noGrp="1"/>
          </p:cNvSpPr>
          <p:nvPr>
            <p:ph type="sldNum" sz="quarter" idx="5"/>
          </p:nvPr>
        </p:nvSpPr>
        <p:spPr>
          <a:noFill/>
        </p:spPr>
        <p:txBody>
          <a:bodyPr/>
          <a:lstStyle/>
          <a:p>
            <a:fld id="{649C3564-8A7A-4E67-8D4B-1A1A63DDB781}" type="slidenum">
              <a:rPr lang="en-US" smtClean="0">
                <a:solidFill>
                  <a:prstClr val="black"/>
                </a:solidFill>
              </a:rPr>
              <a:pPr/>
              <a:t>19</a:t>
            </a:fld>
            <a:endParaRPr lang="en-US" dirty="0" smtClean="0">
              <a:solidFill>
                <a:prstClr val="black"/>
              </a:solidFill>
            </a:endParaRPr>
          </a:p>
        </p:txBody>
      </p:sp>
    </p:spTree>
    <p:extLst>
      <p:ext uri="{BB962C8B-B14F-4D97-AF65-F5344CB8AC3E}">
        <p14:creationId xmlns:p14="http://schemas.microsoft.com/office/powerpoint/2010/main" val="225425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slides give provide</a:t>
            </a:r>
            <a:r>
              <a:rPr lang="en-US" baseline="0" dirty="0" smtClean="0"/>
              <a:t> an overview of some of the more significant investments/partnerships Seton has made or been engaged in over the past ten years.  Much of the financial and in-kind support was aimed at expanding capacity in areas schools of nursing.</a:t>
            </a:r>
          </a:p>
          <a:p>
            <a:endParaRPr lang="en-US" baseline="0" dirty="0" smtClean="0"/>
          </a:p>
          <a:p>
            <a:r>
              <a:rPr lang="en-US" baseline="0" dirty="0" smtClean="0"/>
              <a:t>Some benefits that Seton associates experienced include being able to register early for nursing pre-requisite courses at Austin Community College.  Additionally, Seton was allocated with 10 slots in each fall semester class for Seton associates that met the admission requirements.</a:t>
            </a:r>
          </a:p>
          <a:p>
            <a:endParaRPr lang="en-US" baseline="0" dirty="0" smtClean="0"/>
          </a:p>
          <a:p>
            <a:r>
              <a:rPr lang="en-US" baseline="0" dirty="0" smtClean="0"/>
              <a:t>In 2007, Austin Community College was able to establish a satellite nursing campus at the Clinical Education center by being able to lease space in the facility.  Approximately 200 ACC nursing students attend didactic and nursing skills/simulation classes annually at the CEC</a:t>
            </a:r>
            <a:endParaRPr lang="en-US" dirty="0"/>
          </a:p>
        </p:txBody>
      </p:sp>
      <p:sp>
        <p:nvSpPr>
          <p:cNvPr id="4" name="Slide Number Placeholder 3"/>
          <p:cNvSpPr>
            <a:spLocks noGrp="1"/>
          </p:cNvSpPr>
          <p:nvPr>
            <p:ph type="sldNum" sz="quarter" idx="10"/>
          </p:nvPr>
        </p:nvSpPr>
        <p:spPr/>
        <p:txBody>
          <a:bodyPr/>
          <a:lstStyle/>
          <a:p>
            <a:pPr>
              <a:defRPr/>
            </a:pPr>
            <a:fld id="{915596F1-55AC-41F4-A08C-B297BEDEC995}"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872234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0A0D14F-4044-4089-8196-8B39ABC558C1}" type="datetimeFigureOut">
              <a:rPr lang="en-US" smtClean="0"/>
              <a:t>4/8/2016</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495AB4C-E265-41C5-96F1-2CE60F47C76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A0D14F-4044-4089-8196-8B39ABC558C1}" type="datetimeFigureOut">
              <a:rPr lang="en-US" smtClean="0"/>
              <a:t>4/8/2016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495AB4C-E265-41C5-96F1-2CE60F47C761}" type="slidenum">
              <a:rPr lang="en-US" smtClean="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F4E7ED"/>
                </a:solidFill>
              </a:rPr>
              <a:pPr/>
              <a:t>4/8/2016</a:t>
            </a:fld>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3911646783"/>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2508925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46979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0A0D14F-4044-4089-8196-8B39ABC558C1}" type="datetimeFigureOut">
              <a:rPr lang="en-US" smtClean="0"/>
              <a:t>4/8/2016</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495AB4C-E265-41C5-96F1-2CE60F47C76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61004" cy="6853637"/>
          </a:xfrm>
          <a:prstGeom prst="rect">
            <a:avLst/>
          </a:prstGeom>
          <a:gradFill flip="none" rotWithShape="1">
            <a:gsLst>
              <a:gs pos="0">
                <a:srgbClr val="338BB3"/>
              </a:gs>
              <a:gs pos="100000">
                <a:srgbClr val="1A4664"/>
              </a:gs>
            </a:gsLst>
            <a:lin ang="19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Rounded Rectangle 11"/>
          <p:cNvSpPr/>
          <p:nvPr userDrawn="1"/>
        </p:nvSpPr>
        <p:spPr>
          <a:xfrm>
            <a:off x="3153750" y="315368"/>
            <a:ext cx="5980241" cy="2731117"/>
          </a:xfrm>
          <a:prstGeom prst="roundRect">
            <a:avLst>
              <a:gd name="adj" fmla="val 5489"/>
            </a:avLst>
          </a:prstGeom>
          <a:gradFill flip="none" rotWithShape="1">
            <a:gsLst>
              <a:gs pos="23000">
                <a:schemeClr val="bg1">
                  <a:alpha val="34000"/>
                </a:schemeClr>
              </a:gs>
              <a:gs pos="100000">
                <a:srgbClr val="338BB3">
                  <a:alpha val="22000"/>
                </a:srgbClr>
              </a:gs>
            </a:gsLst>
            <a:lin ang="85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ounded Rectangle 9"/>
          <p:cNvSpPr/>
          <p:nvPr userDrawn="1"/>
        </p:nvSpPr>
        <p:spPr>
          <a:xfrm>
            <a:off x="1191132" y="1123463"/>
            <a:ext cx="7945470" cy="3917460"/>
          </a:xfrm>
          <a:prstGeom prst="roundRect">
            <a:avLst>
              <a:gd name="adj" fmla="val 3348"/>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6" name="Rectangle 35"/>
          <p:cNvSpPr/>
          <p:nvPr userDrawn="1"/>
        </p:nvSpPr>
        <p:spPr>
          <a:xfrm>
            <a:off x="-17004" y="1929715"/>
            <a:ext cx="9178008" cy="179262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ounded Rectangle 10"/>
          <p:cNvSpPr/>
          <p:nvPr userDrawn="1"/>
        </p:nvSpPr>
        <p:spPr>
          <a:xfrm>
            <a:off x="722923" y="4103198"/>
            <a:ext cx="5666276" cy="2707371"/>
          </a:xfrm>
          <a:prstGeom prst="roundRect">
            <a:avLst>
              <a:gd name="adj" fmla="val 6494"/>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ounded Rectangle 15"/>
          <p:cNvSpPr/>
          <p:nvPr userDrawn="1"/>
        </p:nvSpPr>
        <p:spPr>
          <a:xfrm>
            <a:off x="64626" y="3442817"/>
            <a:ext cx="4812991" cy="3348898"/>
          </a:xfrm>
          <a:prstGeom prst="roundRect">
            <a:avLst>
              <a:gd name="adj" fmla="val 3785"/>
            </a:avLst>
          </a:prstGeom>
          <a:gradFill flip="none" rotWithShape="1">
            <a:gsLst>
              <a:gs pos="29000">
                <a:schemeClr val="bg1">
                  <a:alpha val="15000"/>
                </a:schemeClr>
              </a:gs>
              <a:gs pos="100000">
                <a:srgbClr val="338BB3">
                  <a:alpha val="15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8" name="Straight Connector 7"/>
          <p:cNvCxnSpPr/>
          <p:nvPr userDrawn="1"/>
        </p:nvCxnSpPr>
        <p:spPr>
          <a:xfrm>
            <a:off x="-17004" y="1929715"/>
            <a:ext cx="836242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2" name="Straight Connector 31"/>
          <p:cNvCxnSpPr/>
          <p:nvPr userDrawn="1"/>
        </p:nvCxnSpPr>
        <p:spPr>
          <a:xfrm>
            <a:off x="8619842" y="1925352"/>
            <a:ext cx="541162" cy="0"/>
          </a:xfrm>
          <a:prstGeom prst="line">
            <a:avLst/>
          </a:prstGeom>
        </p:spPr>
        <p:style>
          <a:lnRef idx="2">
            <a:schemeClr val="accent6"/>
          </a:lnRef>
          <a:fillRef idx="0">
            <a:schemeClr val="accent6"/>
          </a:fillRef>
          <a:effectRef idx="1">
            <a:schemeClr val="accent6"/>
          </a:effectRef>
          <a:fontRef idx="minor">
            <a:schemeClr val="tx1"/>
          </a:fontRef>
        </p:style>
      </p:cxnSp>
      <p:sp>
        <p:nvSpPr>
          <p:cNvPr id="35" name="Oval 34"/>
          <p:cNvSpPr/>
          <p:nvPr userDrawn="1"/>
        </p:nvSpPr>
        <p:spPr>
          <a:xfrm>
            <a:off x="8350667" y="1778967"/>
            <a:ext cx="269175" cy="269175"/>
          </a:xfrm>
          <a:prstGeom prst="ellipse">
            <a:avLst/>
          </a:prstGeom>
          <a:gradFill flip="none" rotWithShape="1">
            <a:gsLst>
              <a:gs pos="81000">
                <a:srgbClr val="FFFFFF">
                  <a:alpha val="0"/>
                </a:srgbClr>
              </a:gs>
              <a:gs pos="2000">
                <a:schemeClr val="bg1">
                  <a:alpha val="54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28" name="Straight Connector 27"/>
          <p:cNvCxnSpPr/>
          <p:nvPr userDrawn="1"/>
        </p:nvCxnSpPr>
        <p:spPr>
          <a:xfrm>
            <a:off x="8282636" y="1742851"/>
            <a:ext cx="422754" cy="369669"/>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userDrawn="1"/>
        </p:nvCxnSpPr>
        <p:spPr>
          <a:xfrm flipH="1">
            <a:off x="8282636" y="1746909"/>
            <a:ext cx="422754" cy="365611"/>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userDrawn="1"/>
        </p:nvCxnSpPr>
        <p:spPr>
          <a:xfrm>
            <a:off x="8502711" y="1680927"/>
            <a:ext cx="0" cy="184994"/>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userDrawn="1"/>
        </p:nvCxnSpPr>
        <p:spPr>
          <a:xfrm rot="10800000">
            <a:off x="8501681" y="1993508"/>
            <a:ext cx="0" cy="184994"/>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37" name="Straight Connector 36"/>
          <p:cNvCxnSpPr/>
          <p:nvPr userDrawn="1"/>
        </p:nvCxnSpPr>
        <p:spPr>
          <a:xfrm>
            <a:off x="-17004" y="3722337"/>
            <a:ext cx="9178008" cy="0"/>
          </a:xfrm>
          <a:prstGeom prst="line">
            <a:avLst/>
          </a:prstGeom>
        </p:spPr>
        <p:style>
          <a:lnRef idx="2">
            <a:schemeClr val="accent6"/>
          </a:lnRef>
          <a:fillRef idx="0">
            <a:schemeClr val="accent6"/>
          </a:fillRef>
          <a:effectRef idx="1">
            <a:schemeClr val="accent6"/>
          </a:effectRef>
          <a:fontRef idx="minor">
            <a:schemeClr val="tx1"/>
          </a:fontRef>
        </p:style>
      </p:cxnSp>
      <p:pic>
        <p:nvPicPr>
          <p:cNvPr id="2" name="Picture 1" descr="IFN_CFAtm_4C.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2922" y="2312377"/>
            <a:ext cx="5877157" cy="1155700"/>
          </a:xfrm>
          <a:prstGeom prst="rect">
            <a:avLst/>
          </a:prstGeom>
        </p:spPr>
      </p:pic>
    </p:spTree>
    <p:extLst>
      <p:ext uri="{BB962C8B-B14F-4D97-AF65-F5344CB8AC3E}">
        <p14:creationId xmlns:p14="http://schemas.microsoft.com/office/powerpoint/2010/main" val="304626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a:xfrm>
            <a:off x="0" y="1317343"/>
            <a:ext cx="9144000" cy="5540657"/>
          </a:xfrm>
          <a:prstGeom prst="rect">
            <a:avLst/>
          </a:prstGeom>
          <a:gradFill flip="none" rotWithShape="1">
            <a:gsLst>
              <a:gs pos="0">
                <a:srgbClr val="338BB3">
                  <a:alpha val="39000"/>
                </a:srgbClr>
              </a:gs>
              <a:gs pos="100000">
                <a:schemeClr val="bg1">
                  <a:alpha val="39000"/>
                </a:schemeClr>
              </a:gs>
            </a:gsLst>
            <a:lin ang="1926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userDrawn="1"/>
        </p:nvSpPr>
        <p:spPr>
          <a:xfrm>
            <a:off x="0" y="1"/>
            <a:ext cx="9144000" cy="1317342"/>
          </a:xfrm>
          <a:prstGeom prst="rect">
            <a:avLst/>
          </a:prstGeom>
          <a:gradFill flip="none" rotWithShape="1">
            <a:gsLst>
              <a:gs pos="0">
                <a:srgbClr val="1A4664"/>
              </a:gs>
              <a:gs pos="100000">
                <a:srgbClr val="338BB3"/>
              </a:gs>
            </a:gsLst>
            <a:lin ang="31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457200" y="628899"/>
            <a:ext cx="5229662" cy="824524"/>
          </a:xfrm>
          <a:prstGeom prst="rect">
            <a:avLst/>
          </a:prstGeom>
        </p:spPr>
        <p:txBody>
          <a:bodyPr/>
          <a:lstStyle>
            <a:lvl1pPr algn="l">
              <a:defRPr sz="2400" b="0"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a:cs typeface="Georgia"/>
              </a:defRPr>
            </a:lvl1pPr>
          </a:lstStyle>
          <a:p>
            <a:r>
              <a:rPr lang="en-US" dirty="0" smtClean="0"/>
              <a:t>Click to edit Master title style</a:t>
            </a:r>
            <a:endParaRPr lang="en-US" dirty="0"/>
          </a:p>
        </p:txBody>
      </p:sp>
      <p:sp>
        <p:nvSpPr>
          <p:cNvPr id="12" name="Rounded Rectangle 11"/>
          <p:cNvSpPr/>
          <p:nvPr userDrawn="1"/>
        </p:nvSpPr>
        <p:spPr>
          <a:xfrm>
            <a:off x="4279304" y="1072344"/>
            <a:ext cx="4824980" cy="2903053"/>
          </a:xfrm>
          <a:prstGeom prst="roundRect">
            <a:avLst>
              <a:gd name="adj" fmla="val 5813"/>
            </a:avLst>
          </a:prstGeom>
          <a:gradFill flip="none" rotWithShape="1">
            <a:gsLst>
              <a:gs pos="29000">
                <a:schemeClr val="bg1">
                  <a:alpha val="22000"/>
                </a:schemeClr>
              </a:gs>
              <a:gs pos="100000">
                <a:srgbClr val="338BB3">
                  <a:alpha val="22000"/>
                </a:srgbClr>
              </a:gs>
            </a:gsLst>
            <a:lin ang="131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Rounded Rectangle 12"/>
          <p:cNvSpPr/>
          <p:nvPr userDrawn="1"/>
        </p:nvSpPr>
        <p:spPr>
          <a:xfrm>
            <a:off x="5458262" y="701789"/>
            <a:ext cx="3642515" cy="1231108"/>
          </a:xfrm>
          <a:prstGeom prst="roundRect">
            <a:avLst>
              <a:gd name="adj" fmla="val 9226"/>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ounded Rectangle 13"/>
          <p:cNvSpPr/>
          <p:nvPr userDrawn="1"/>
        </p:nvSpPr>
        <p:spPr>
          <a:xfrm>
            <a:off x="6779681" y="3055899"/>
            <a:ext cx="2319126" cy="2285346"/>
          </a:xfrm>
          <a:prstGeom prst="roundRect">
            <a:avLst>
              <a:gd name="adj" fmla="val 4760"/>
            </a:avLst>
          </a:prstGeom>
          <a:gradFill flip="none" rotWithShape="1">
            <a:gsLst>
              <a:gs pos="23000">
                <a:schemeClr val="bg1">
                  <a:alpha val="17000"/>
                </a:schemeClr>
              </a:gs>
              <a:gs pos="100000">
                <a:srgbClr val="338BB3">
                  <a:alpha val="17000"/>
                </a:srgbClr>
              </a:gs>
            </a:gsLst>
            <a:lin ang="85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8" name="Straight Connector 7"/>
          <p:cNvCxnSpPr/>
          <p:nvPr userDrawn="1"/>
        </p:nvCxnSpPr>
        <p:spPr>
          <a:xfrm>
            <a:off x="0" y="1317343"/>
            <a:ext cx="8481485" cy="0"/>
          </a:xfrm>
          <a:prstGeom prst="line">
            <a:avLst/>
          </a:prstGeom>
        </p:spPr>
        <p:style>
          <a:lnRef idx="2">
            <a:schemeClr val="accent6"/>
          </a:lnRef>
          <a:fillRef idx="0">
            <a:schemeClr val="accent6"/>
          </a:fillRef>
          <a:effectRef idx="1">
            <a:schemeClr val="accent6"/>
          </a:effectRef>
          <a:fontRef idx="minor">
            <a:schemeClr val="tx1"/>
          </a:fontRef>
        </p:style>
      </p:cxnSp>
      <p:sp>
        <p:nvSpPr>
          <p:cNvPr id="83" name="Oval 82"/>
          <p:cNvSpPr/>
          <p:nvPr userDrawn="1"/>
        </p:nvSpPr>
        <p:spPr>
          <a:xfrm>
            <a:off x="8469095" y="1187551"/>
            <a:ext cx="236855" cy="236855"/>
          </a:xfrm>
          <a:prstGeom prst="ellipse">
            <a:avLst/>
          </a:prstGeom>
          <a:gradFill flip="none" rotWithShape="1">
            <a:gsLst>
              <a:gs pos="81000">
                <a:srgbClr val="FFFFFF">
                  <a:alpha val="0"/>
                </a:srgbClr>
              </a:gs>
              <a:gs pos="2000">
                <a:schemeClr val="bg1">
                  <a:alpha val="54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nvGrpSpPr>
          <p:cNvPr id="4" name="Group 71"/>
          <p:cNvGrpSpPr/>
          <p:nvPr userDrawn="1"/>
        </p:nvGrpSpPr>
        <p:grpSpPr>
          <a:xfrm>
            <a:off x="8394977" y="1101546"/>
            <a:ext cx="366694" cy="431593"/>
            <a:chOff x="8366868" y="1070584"/>
            <a:chExt cx="422754" cy="497575"/>
          </a:xfrm>
        </p:grpSpPr>
        <p:cxnSp>
          <p:nvCxnSpPr>
            <p:cNvPr id="68" name="Straight Connector 67"/>
            <p:cNvCxnSpPr/>
            <p:nvPr userDrawn="1"/>
          </p:nvCxnSpPr>
          <p:spPr>
            <a:xfrm>
              <a:off x="8586943" y="1070584"/>
              <a:ext cx="0" cy="184994"/>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69" name="Straight Connector 68"/>
            <p:cNvCxnSpPr/>
            <p:nvPr userDrawn="1"/>
          </p:nvCxnSpPr>
          <p:spPr>
            <a:xfrm flipH="1">
              <a:off x="8366868" y="1136566"/>
              <a:ext cx="422754" cy="365611"/>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userDrawn="1"/>
          </p:nvCxnSpPr>
          <p:spPr>
            <a:xfrm>
              <a:off x="8366868" y="1132508"/>
              <a:ext cx="422754" cy="369669"/>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71" name="Straight Connector 70"/>
            <p:cNvCxnSpPr/>
            <p:nvPr userDrawn="1"/>
          </p:nvCxnSpPr>
          <p:spPr>
            <a:xfrm rot="10800000">
              <a:off x="8585913" y="1383165"/>
              <a:ext cx="0" cy="184994"/>
            </a:xfrm>
            <a:prstGeom prst="line">
              <a:avLst/>
            </a:prstGeom>
            <a:effectLst/>
          </p:spPr>
          <p:style>
            <a:lnRef idx="2">
              <a:schemeClr val="accent6"/>
            </a:lnRef>
            <a:fillRef idx="0">
              <a:schemeClr val="accent6"/>
            </a:fillRef>
            <a:effectRef idx="1">
              <a:schemeClr val="accent6"/>
            </a:effectRef>
            <a:fontRef idx="minor">
              <a:schemeClr val="tx1"/>
            </a:fontRef>
          </p:style>
        </p:cxnSp>
      </p:grpSp>
      <p:cxnSp>
        <p:nvCxnSpPr>
          <p:cNvPr id="76" name="Straight Connector 75"/>
          <p:cNvCxnSpPr/>
          <p:nvPr userDrawn="1"/>
        </p:nvCxnSpPr>
        <p:spPr>
          <a:xfrm>
            <a:off x="8686800" y="1317343"/>
            <a:ext cx="457200" cy="0"/>
          </a:xfrm>
          <a:prstGeom prst="line">
            <a:avLst/>
          </a:prstGeom>
        </p:spPr>
        <p:style>
          <a:lnRef idx="2">
            <a:schemeClr val="accent6"/>
          </a:lnRef>
          <a:fillRef idx="0">
            <a:schemeClr val="accent6"/>
          </a:fillRef>
          <a:effectRef idx="1">
            <a:schemeClr val="accent6"/>
          </a:effectRef>
          <a:fontRef idx="minor">
            <a:schemeClr val="tx1"/>
          </a:fontRef>
        </p:style>
      </p:cxnSp>
      <p:sp>
        <p:nvSpPr>
          <p:cNvPr id="3" name="Content Placeholder 2"/>
          <p:cNvSpPr>
            <a:spLocks noGrp="1"/>
          </p:cNvSpPr>
          <p:nvPr>
            <p:ph idx="1"/>
          </p:nvPr>
        </p:nvSpPr>
        <p:spPr>
          <a:xfrm>
            <a:off x="457200" y="1600200"/>
            <a:ext cx="8229600" cy="4525963"/>
          </a:xfrm>
          <a:prstGeom prst="rect">
            <a:avLst/>
          </a:prstGeom>
        </p:spPr>
        <p:txBody>
          <a:bodyPr/>
          <a:lstStyle>
            <a:lvl1pPr>
              <a:defRPr sz="2800" b="0" cap="none" spc="0">
                <a:ln w="18415" cmpd="sng">
                  <a:noFill/>
                  <a:prstDash val="solid"/>
                </a:ln>
                <a:solidFill>
                  <a:srgbClr val="1A4664"/>
                </a:solidFill>
                <a:effectLst/>
                <a:latin typeface="Arial Narrow"/>
              </a:defRPr>
            </a:lvl1pPr>
            <a:lvl2pPr>
              <a:defRPr sz="2400" b="0" cap="none" spc="0">
                <a:ln w="18415" cmpd="sng">
                  <a:noFill/>
                  <a:prstDash val="solid"/>
                </a:ln>
                <a:solidFill>
                  <a:srgbClr val="1A4664"/>
                </a:solidFill>
                <a:effectLst/>
                <a:latin typeface="Arial Narrow"/>
              </a:defRPr>
            </a:lvl2pPr>
            <a:lvl3pPr>
              <a:defRPr sz="2000" b="0" cap="none" spc="0">
                <a:ln w="18415" cmpd="sng">
                  <a:noFill/>
                  <a:prstDash val="solid"/>
                </a:ln>
                <a:solidFill>
                  <a:srgbClr val="1A4664"/>
                </a:solidFill>
                <a:effectLst/>
                <a:latin typeface="Arial Narrow"/>
              </a:defRPr>
            </a:lvl3pPr>
            <a:lvl4pPr>
              <a:defRPr sz="1800" b="0" cap="none" spc="0">
                <a:ln w="18415" cmpd="sng">
                  <a:noFill/>
                  <a:prstDash val="solid"/>
                </a:ln>
                <a:solidFill>
                  <a:srgbClr val="1A4664"/>
                </a:solidFill>
                <a:effectLst/>
                <a:latin typeface="Arial Narrow"/>
              </a:defRPr>
            </a:lvl4pPr>
            <a:lvl5pPr>
              <a:defRPr sz="1600" b="0" cap="none" spc="0">
                <a:ln w="18415" cmpd="sng">
                  <a:noFill/>
                  <a:prstDash val="solid"/>
                </a:ln>
                <a:solidFill>
                  <a:srgbClr val="1A4664"/>
                </a:solidFill>
                <a:effectLst/>
                <a:latin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ounded Rectangle 18"/>
          <p:cNvSpPr/>
          <p:nvPr userDrawn="1"/>
        </p:nvSpPr>
        <p:spPr>
          <a:xfrm>
            <a:off x="6809153" y="-117230"/>
            <a:ext cx="2520223" cy="773030"/>
          </a:xfrm>
          <a:prstGeom prst="roundRect">
            <a:avLst>
              <a:gd name="adj" fmla="val 922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8" name="Picture 17" descr="IFN_CFAtm_4C.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4254" y="213327"/>
            <a:ext cx="1748693" cy="343868"/>
          </a:xfrm>
          <a:prstGeom prst="rect">
            <a:avLst/>
          </a:prstGeom>
        </p:spPr>
      </p:pic>
    </p:spTree>
    <p:extLst>
      <p:ext uri="{BB962C8B-B14F-4D97-AF65-F5344CB8AC3E}">
        <p14:creationId xmlns:p14="http://schemas.microsoft.com/office/powerpoint/2010/main" val="99829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C9F3506B-D738-2445-8748-6B3F1B859959}" type="datetimeFigureOut">
              <a:rPr lang="en-US">
                <a:solidFill>
                  <a:prstClr val="black"/>
                </a:solidFill>
              </a:rPr>
              <a:pPr defTabSz="457200"/>
              <a:t>4/8/2016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94C9101C-0827-8D44-9DDD-4BB38926C0A0}"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510955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C9F3506B-D738-2445-8748-6B3F1B859959}" type="datetimeFigureOut">
              <a:rPr lang="en-US">
                <a:solidFill>
                  <a:prstClr val="black"/>
                </a:solidFill>
              </a:rPr>
              <a:pPr defTabSz="457200"/>
              <a:t>4/8/2016</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94C9101C-0827-8D44-9DDD-4BB38926C0A0}"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082285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C9F3506B-D738-2445-8748-6B3F1B859959}" type="datetimeFigureOut">
              <a:rPr lang="en-US">
                <a:solidFill>
                  <a:prstClr val="black"/>
                </a:solidFill>
              </a:rPr>
              <a:pPr defTabSz="457200"/>
              <a:t>4/8/2016</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94C9101C-0827-8D44-9DDD-4BB38926C0A0}"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61402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C9F3506B-D738-2445-8748-6B3F1B859959}" type="datetimeFigureOut">
              <a:rPr lang="en-US">
                <a:solidFill>
                  <a:prstClr val="black"/>
                </a:solidFill>
              </a:rPr>
              <a:pPr defTabSz="457200"/>
              <a:t>4/8/2016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94C9101C-0827-8D44-9DDD-4BB38926C0A0}"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2954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C9F3506B-D738-2445-8748-6B3F1B859959}" type="datetimeFigureOut">
              <a:rPr lang="en-US">
                <a:solidFill>
                  <a:prstClr val="black"/>
                </a:solidFill>
              </a:rPr>
              <a:pPr defTabSz="457200"/>
              <a:t>4/8/2016</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94C9101C-0827-8D44-9DDD-4BB38926C0A0}"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20768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C9F3506B-D738-2445-8748-6B3F1B859959}" type="datetimeFigureOut">
              <a:rPr lang="en-US">
                <a:solidFill>
                  <a:prstClr val="black"/>
                </a:solidFill>
              </a:rPr>
              <a:pPr defTabSz="457200"/>
              <a:t>4/8/2016</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94C9101C-0827-8D44-9DDD-4BB38926C0A0}"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98179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A0D14F-4044-4089-8196-8B39ABC558C1}" type="datetimeFigureOut">
              <a:rPr lang="en-US" smtClean="0"/>
              <a:t>4/8/2016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495AB4C-E265-41C5-96F1-2CE60F47C761}"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C9F3506B-D738-2445-8748-6B3F1B859959}" type="datetimeFigureOut">
              <a:rPr lang="en-US">
                <a:solidFill>
                  <a:prstClr val="black"/>
                </a:solidFill>
              </a:rPr>
              <a:pPr defTabSz="457200"/>
              <a:t>4/8/2016</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94C9101C-0827-8D44-9DDD-4BB38926C0A0}"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853559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C9F3506B-D738-2445-8748-6B3F1B859959}" type="datetimeFigureOut">
              <a:rPr lang="en-US">
                <a:solidFill>
                  <a:prstClr val="black"/>
                </a:solidFill>
              </a:rPr>
              <a:pPr defTabSz="457200"/>
              <a:t>4/8/2016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94C9101C-0827-8D44-9DDD-4BB38926C0A0}"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79760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C9F3506B-D738-2445-8748-6B3F1B859959}" type="datetimeFigureOut">
              <a:rPr lang="en-US">
                <a:solidFill>
                  <a:prstClr val="black"/>
                </a:solidFill>
              </a:rPr>
              <a:pPr defTabSz="457200"/>
              <a:t>4/8/2016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94C9101C-0827-8D44-9DDD-4BB38926C0A0}"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94231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6"/>
          <p:cNvSpPr/>
          <p:nvPr userDrawn="1"/>
        </p:nvSpPr>
        <p:spPr>
          <a:xfrm>
            <a:off x="0" y="0"/>
            <a:ext cx="9161463" cy="6853238"/>
          </a:xfrm>
          <a:prstGeom prst="rect">
            <a:avLst/>
          </a:prstGeom>
          <a:gradFill flip="none" rotWithShape="1">
            <a:gsLst>
              <a:gs pos="0">
                <a:srgbClr val="338BB3"/>
              </a:gs>
              <a:gs pos="100000">
                <a:srgbClr val="1A4664"/>
              </a:gs>
            </a:gsLst>
            <a:lin ang="19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3" name="Rounded Rectangle 11"/>
          <p:cNvSpPr/>
          <p:nvPr userDrawn="1"/>
        </p:nvSpPr>
        <p:spPr>
          <a:xfrm>
            <a:off x="3153750" y="315368"/>
            <a:ext cx="5980241" cy="2731117"/>
          </a:xfrm>
          <a:prstGeom prst="roundRect">
            <a:avLst>
              <a:gd name="adj" fmla="val 5489"/>
            </a:avLst>
          </a:prstGeom>
          <a:gradFill flip="none" rotWithShape="1">
            <a:gsLst>
              <a:gs pos="23000">
                <a:schemeClr val="bg1">
                  <a:alpha val="34000"/>
                </a:schemeClr>
              </a:gs>
              <a:gs pos="100000">
                <a:srgbClr val="338BB3">
                  <a:alpha val="22000"/>
                </a:srgbClr>
              </a:gs>
            </a:gsLst>
            <a:lin ang="858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4" name="Rounded Rectangle 9"/>
          <p:cNvSpPr/>
          <p:nvPr userDrawn="1"/>
        </p:nvSpPr>
        <p:spPr>
          <a:xfrm>
            <a:off x="1190625" y="1123950"/>
            <a:ext cx="7945438" cy="3916363"/>
          </a:xfrm>
          <a:prstGeom prst="roundRect">
            <a:avLst>
              <a:gd name="adj" fmla="val 3348"/>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5" name="Rectangle 35"/>
          <p:cNvSpPr/>
          <p:nvPr userDrawn="1"/>
        </p:nvSpPr>
        <p:spPr>
          <a:xfrm>
            <a:off x="-17463" y="1930400"/>
            <a:ext cx="9178926" cy="17922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6" name="Rounded Rectangle 10"/>
          <p:cNvSpPr/>
          <p:nvPr userDrawn="1"/>
        </p:nvSpPr>
        <p:spPr>
          <a:xfrm>
            <a:off x="722313" y="4103688"/>
            <a:ext cx="5667375" cy="2706687"/>
          </a:xfrm>
          <a:prstGeom prst="roundRect">
            <a:avLst>
              <a:gd name="adj" fmla="val 6494"/>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7" name="Rounded Rectangle 15"/>
          <p:cNvSpPr/>
          <p:nvPr userDrawn="1"/>
        </p:nvSpPr>
        <p:spPr>
          <a:xfrm>
            <a:off x="65088" y="3443288"/>
            <a:ext cx="4813300" cy="3348037"/>
          </a:xfrm>
          <a:prstGeom prst="roundRect">
            <a:avLst>
              <a:gd name="adj" fmla="val 3785"/>
            </a:avLst>
          </a:prstGeom>
          <a:gradFill flip="none" rotWithShape="1">
            <a:gsLst>
              <a:gs pos="29000">
                <a:schemeClr val="bg1">
                  <a:alpha val="15000"/>
                </a:schemeClr>
              </a:gs>
              <a:gs pos="100000">
                <a:srgbClr val="338BB3">
                  <a:alpha val="15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cxnSp>
        <p:nvCxnSpPr>
          <p:cNvPr id="8" name="Straight Connector 7"/>
          <p:cNvCxnSpPr/>
          <p:nvPr userDrawn="1"/>
        </p:nvCxnSpPr>
        <p:spPr>
          <a:xfrm>
            <a:off x="-17463" y="1930400"/>
            <a:ext cx="8362951"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31"/>
          <p:cNvCxnSpPr/>
          <p:nvPr userDrawn="1"/>
        </p:nvCxnSpPr>
        <p:spPr>
          <a:xfrm>
            <a:off x="8620125" y="1925638"/>
            <a:ext cx="541338" cy="0"/>
          </a:xfrm>
          <a:prstGeom prst="line">
            <a:avLst/>
          </a:prstGeom>
        </p:spPr>
        <p:style>
          <a:lnRef idx="2">
            <a:schemeClr val="accent6"/>
          </a:lnRef>
          <a:fillRef idx="0">
            <a:schemeClr val="accent6"/>
          </a:fillRef>
          <a:effectRef idx="1">
            <a:schemeClr val="accent6"/>
          </a:effectRef>
          <a:fontRef idx="minor">
            <a:schemeClr val="tx1"/>
          </a:fontRef>
        </p:style>
      </p:cxnSp>
      <p:sp>
        <p:nvSpPr>
          <p:cNvPr id="10" name="Oval 34"/>
          <p:cNvSpPr/>
          <p:nvPr userDrawn="1"/>
        </p:nvSpPr>
        <p:spPr>
          <a:xfrm>
            <a:off x="8350667" y="1778967"/>
            <a:ext cx="269175" cy="269175"/>
          </a:xfrm>
          <a:prstGeom prst="ellipse">
            <a:avLst/>
          </a:prstGeom>
          <a:gradFill flip="none" rotWithShape="1">
            <a:gsLst>
              <a:gs pos="81000">
                <a:srgbClr val="FFFFFF">
                  <a:alpha val="0"/>
                </a:srgbClr>
              </a:gs>
              <a:gs pos="2000">
                <a:schemeClr val="bg1">
                  <a:alpha val="54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cxnSp>
        <p:nvCxnSpPr>
          <p:cNvPr id="11" name="Straight Connector 27"/>
          <p:cNvCxnSpPr/>
          <p:nvPr userDrawn="1"/>
        </p:nvCxnSpPr>
        <p:spPr>
          <a:xfrm>
            <a:off x="8281988" y="1743075"/>
            <a:ext cx="423862" cy="369888"/>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2" name="Straight Connector 26"/>
          <p:cNvCxnSpPr/>
          <p:nvPr userDrawn="1"/>
        </p:nvCxnSpPr>
        <p:spPr>
          <a:xfrm flipH="1">
            <a:off x="8281988" y="1746250"/>
            <a:ext cx="423862" cy="366713"/>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3" name="Straight Connector 25"/>
          <p:cNvCxnSpPr/>
          <p:nvPr userDrawn="1"/>
        </p:nvCxnSpPr>
        <p:spPr>
          <a:xfrm>
            <a:off x="8502650" y="1681163"/>
            <a:ext cx="0" cy="18415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4" name="Straight Connector 22"/>
          <p:cNvCxnSpPr/>
          <p:nvPr userDrawn="1"/>
        </p:nvCxnSpPr>
        <p:spPr>
          <a:xfrm rot="10800000">
            <a:off x="8501063" y="1993900"/>
            <a:ext cx="0" cy="18415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5" name="Straight Connector 36"/>
          <p:cNvCxnSpPr/>
          <p:nvPr userDrawn="1"/>
        </p:nvCxnSpPr>
        <p:spPr>
          <a:xfrm>
            <a:off x="-17463" y="3722688"/>
            <a:ext cx="9178926" cy="0"/>
          </a:xfrm>
          <a:prstGeom prst="line">
            <a:avLst/>
          </a:prstGeom>
        </p:spPr>
        <p:style>
          <a:lnRef idx="2">
            <a:schemeClr val="accent6"/>
          </a:lnRef>
          <a:fillRef idx="0">
            <a:schemeClr val="accent6"/>
          </a:fillRef>
          <a:effectRef idx="1">
            <a:schemeClr val="accent6"/>
          </a:effectRef>
          <a:fontRef idx="minor">
            <a:schemeClr val="tx1"/>
          </a:fontRef>
        </p:style>
      </p:cxnSp>
      <p:pic>
        <p:nvPicPr>
          <p:cNvPr id="16" name="Picture 1" descr="IFN_CFAtm_4C.eps"/>
          <p:cNvPicPr>
            <a:picLocks noChangeAspect="1"/>
          </p:cNvPicPr>
          <p:nvPr userDrawn="1"/>
        </p:nvPicPr>
        <p:blipFill>
          <a:blip r:embed="rId2" cstate="print"/>
          <a:srcRect/>
          <a:stretch>
            <a:fillRect/>
          </a:stretch>
        </p:blipFill>
        <p:spPr bwMode="auto">
          <a:xfrm>
            <a:off x="722313" y="2312988"/>
            <a:ext cx="5878512" cy="1155700"/>
          </a:xfrm>
          <a:prstGeom prst="rect">
            <a:avLst/>
          </a:prstGeom>
          <a:noFill/>
          <a:ln w="9525">
            <a:noFill/>
            <a:miter lim="800000"/>
            <a:headEnd/>
            <a:tailEnd/>
          </a:ln>
        </p:spPr>
      </p:pic>
    </p:spTree>
    <p:extLst>
      <p:ext uri="{BB962C8B-B14F-4D97-AF65-F5344CB8AC3E}">
        <p14:creationId xmlns:p14="http://schemas.microsoft.com/office/powerpoint/2010/main" val="2835610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9161004" cy="6853637"/>
          </a:xfrm>
          <a:prstGeom prst="rect">
            <a:avLst/>
          </a:prstGeom>
          <a:gradFill flip="none" rotWithShape="1">
            <a:gsLst>
              <a:gs pos="0">
                <a:srgbClr val="338BB3"/>
              </a:gs>
              <a:gs pos="100000">
                <a:srgbClr val="1A4664"/>
              </a:gs>
            </a:gsLst>
            <a:lin ang="19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Rounded Rectangle 11"/>
          <p:cNvSpPr/>
          <p:nvPr userDrawn="1"/>
        </p:nvSpPr>
        <p:spPr>
          <a:xfrm>
            <a:off x="3153750" y="315368"/>
            <a:ext cx="5980241" cy="2731117"/>
          </a:xfrm>
          <a:prstGeom prst="roundRect">
            <a:avLst>
              <a:gd name="adj" fmla="val 5489"/>
            </a:avLst>
          </a:prstGeom>
          <a:gradFill flip="none" rotWithShape="1">
            <a:gsLst>
              <a:gs pos="23000">
                <a:schemeClr val="bg1">
                  <a:alpha val="34000"/>
                </a:schemeClr>
              </a:gs>
              <a:gs pos="100000">
                <a:srgbClr val="338BB3">
                  <a:alpha val="22000"/>
                </a:srgbClr>
              </a:gs>
            </a:gsLst>
            <a:lin ang="85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ounded Rectangle 9"/>
          <p:cNvSpPr/>
          <p:nvPr userDrawn="1"/>
        </p:nvSpPr>
        <p:spPr>
          <a:xfrm>
            <a:off x="1191132" y="1123463"/>
            <a:ext cx="7945470" cy="3917460"/>
          </a:xfrm>
          <a:prstGeom prst="roundRect">
            <a:avLst>
              <a:gd name="adj" fmla="val 3348"/>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6" name="Rectangle 35"/>
          <p:cNvSpPr/>
          <p:nvPr userDrawn="1"/>
        </p:nvSpPr>
        <p:spPr>
          <a:xfrm>
            <a:off x="-17004" y="1929715"/>
            <a:ext cx="9178008" cy="179262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ounded Rectangle 10"/>
          <p:cNvSpPr/>
          <p:nvPr userDrawn="1"/>
        </p:nvSpPr>
        <p:spPr>
          <a:xfrm>
            <a:off x="722923" y="4103198"/>
            <a:ext cx="5666276" cy="2707371"/>
          </a:xfrm>
          <a:prstGeom prst="roundRect">
            <a:avLst>
              <a:gd name="adj" fmla="val 6494"/>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ounded Rectangle 15"/>
          <p:cNvSpPr/>
          <p:nvPr userDrawn="1"/>
        </p:nvSpPr>
        <p:spPr>
          <a:xfrm>
            <a:off x="64626" y="3442817"/>
            <a:ext cx="4812991" cy="3348898"/>
          </a:xfrm>
          <a:prstGeom prst="roundRect">
            <a:avLst>
              <a:gd name="adj" fmla="val 3785"/>
            </a:avLst>
          </a:prstGeom>
          <a:gradFill flip="none" rotWithShape="1">
            <a:gsLst>
              <a:gs pos="29000">
                <a:schemeClr val="bg1">
                  <a:alpha val="15000"/>
                </a:schemeClr>
              </a:gs>
              <a:gs pos="100000">
                <a:srgbClr val="338BB3">
                  <a:alpha val="15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8" name="Straight Connector 7"/>
          <p:cNvCxnSpPr/>
          <p:nvPr userDrawn="1"/>
        </p:nvCxnSpPr>
        <p:spPr>
          <a:xfrm>
            <a:off x="-17004" y="1929715"/>
            <a:ext cx="836242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2" name="Straight Connector 31"/>
          <p:cNvCxnSpPr/>
          <p:nvPr userDrawn="1"/>
        </p:nvCxnSpPr>
        <p:spPr>
          <a:xfrm>
            <a:off x="8619842" y="1925352"/>
            <a:ext cx="541162" cy="0"/>
          </a:xfrm>
          <a:prstGeom prst="line">
            <a:avLst/>
          </a:prstGeom>
        </p:spPr>
        <p:style>
          <a:lnRef idx="2">
            <a:schemeClr val="accent6"/>
          </a:lnRef>
          <a:fillRef idx="0">
            <a:schemeClr val="accent6"/>
          </a:fillRef>
          <a:effectRef idx="1">
            <a:schemeClr val="accent6"/>
          </a:effectRef>
          <a:fontRef idx="minor">
            <a:schemeClr val="tx1"/>
          </a:fontRef>
        </p:style>
      </p:cxnSp>
      <p:sp>
        <p:nvSpPr>
          <p:cNvPr id="35" name="Oval 34"/>
          <p:cNvSpPr/>
          <p:nvPr userDrawn="1"/>
        </p:nvSpPr>
        <p:spPr>
          <a:xfrm>
            <a:off x="8350667" y="1778967"/>
            <a:ext cx="269175" cy="269175"/>
          </a:xfrm>
          <a:prstGeom prst="ellipse">
            <a:avLst/>
          </a:prstGeom>
          <a:gradFill flip="none" rotWithShape="1">
            <a:gsLst>
              <a:gs pos="81000">
                <a:srgbClr val="FFFFFF">
                  <a:alpha val="0"/>
                </a:srgbClr>
              </a:gs>
              <a:gs pos="2000">
                <a:schemeClr val="bg1">
                  <a:alpha val="54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28" name="Straight Connector 27"/>
          <p:cNvCxnSpPr/>
          <p:nvPr userDrawn="1"/>
        </p:nvCxnSpPr>
        <p:spPr>
          <a:xfrm>
            <a:off x="8282636" y="1742851"/>
            <a:ext cx="422754" cy="369669"/>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userDrawn="1"/>
        </p:nvCxnSpPr>
        <p:spPr>
          <a:xfrm flipH="1">
            <a:off x="8282636" y="1746909"/>
            <a:ext cx="422754" cy="365611"/>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userDrawn="1"/>
        </p:nvCxnSpPr>
        <p:spPr>
          <a:xfrm>
            <a:off x="8502711" y="1680927"/>
            <a:ext cx="0" cy="184994"/>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userDrawn="1"/>
        </p:nvCxnSpPr>
        <p:spPr>
          <a:xfrm rot="10800000">
            <a:off x="8501681" y="1993508"/>
            <a:ext cx="0" cy="184994"/>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37" name="Straight Connector 36"/>
          <p:cNvCxnSpPr/>
          <p:nvPr userDrawn="1"/>
        </p:nvCxnSpPr>
        <p:spPr>
          <a:xfrm>
            <a:off x="-17004" y="3722337"/>
            <a:ext cx="9178008" cy="0"/>
          </a:xfrm>
          <a:prstGeom prst="line">
            <a:avLst/>
          </a:prstGeom>
        </p:spPr>
        <p:style>
          <a:lnRef idx="2">
            <a:schemeClr val="accent6"/>
          </a:lnRef>
          <a:fillRef idx="0">
            <a:schemeClr val="accent6"/>
          </a:fillRef>
          <a:effectRef idx="1">
            <a:schemeClr val="accent6"/>
          </a:effectRef>
          <a:fontRef idx="minor">
            <a:schemeClr val="tx1"/>
          </a:fontRef>
        </p:style>
      </p:cxnSp>
      <p:pic>
        <p:nvPicPr>
          <p:cNvPr id="2" name="Picture 1" descr="IFN_CFAtm_4C.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922" y="2312377"/>
            <a:ext cx="5877157" cy="1155700"/>
          </a:xfrm>
          <a:prstGeom prst="rect">
            <a:avLst/>
          </a:prstGeom>
        </p:spPr>
      </p:pic>
    </p:spTree>
    <p:extLst>
      <p:ext uri="{BB962C8B-B14F-4D97-AF65-F5344CB8AC3E}">
        <p14:creationId xmlns:p14="http://schemas.microsoft.com/office/powerpoint/2010/main" val="2681959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0A0D14F-4044-4089-8196-8B39ABC558C1}" type="datetimeFigureOut">
              <a:rPr lang="en-US"/>
              <a:pPr/>
              <a:t>4/8/2016</a:t>
            </a:fld>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495AB4C-E265-41C5-96F1-2CE60F47C761}" type="slidenum">
              <a:rPr/>
              <a:pPr/>
              <a:t>‹#›</a:t>
            </a:fld>
            <a:endParaRPr dirty="0"/>
          </a:p>
        </p:txBody>
      </p:sp>
    </p:spTree>
    <p:extLst>
      <p:ext uri="{BB962C8B-B14F-4D97-AF65-F5344CB8AC3E}">
        <p14:creationId xmlns:p14="http://schemas.microsoft.com/office/powerpoint/2010/main" val="14925751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898765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23404801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916128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45103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0A0D14F-4044-4089-8196-8B39ABC558C1}" type="datetimeFigureOut">
              <a:rPr lang="en-US" smtClean="0"/>
              <a:t>4/8/2016</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495AB4C-E265-41C5-96F1-2CE60F47C76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619744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98563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274181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F4E7ED"/>
                </a:solidFill>
              </a:rPr>
              <a:pPr/>
              <a:t>4/8/2016</a:t>
            </a:fld>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1078103845"/>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622991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192824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3428837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2711278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106440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10656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t>4/8/2016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3932473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747203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3534182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2964056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3727069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1400245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3238"/>
            <a:ext cx="20193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8"/>
            <a:ext cx="59055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163847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09A7FFB-0E11-4E4C-9B64-EEBA85A3495F}" type="slidenum">
              <a:rPr lang="en-US"/>
              <a:pPr>
                <a:defRPr/>
              </a:pPr>
              <a:t>‹#›</a:t>
            </a:fld>
            <a:endParaRPr lang="en-US" dirty="0"/>
          </a:p>
        </p:txBody>
      </p:sp>
    </p:spTree>
    <p:extLst>
      <p:ext uri="{BB962C8B-B14F-4D97-AF65-F5344CB8AC3E}">
        <p14:creationId xmlns:p14="http://schemas.microsoft.com/office/powerpoint/2010/main" val="31300602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0AB3FE0-DB49-430C-9A25-24572D082E4A}" type="slidenum">
              <a:rPr lang="en-US"/>
              <a:pPr>
                <a:defRPr/>
              </a:pPr>
              <a:t>‹#›</a:t>
            </a:fld>
            <a:endParaRPr lang="en-US" dirty="0"/>
          </a:p>
        </p:txBody>
      </p:sp>
    </p:spTree>
    <p:extLst>
      <p:ext uri="{BB962C8B-B14F-4D97-AF65-F5344CB8AC3E}">
        <p14:creationId xmlns:p14="http://schemas.microsoft.com/office/powerpoint/2010/main" val="2820949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83CC031-0537-4F87-80CF-490FC3FAECA9}" type="slidenum">
              <a:rPr lang="en-US"/>
              <a:pPr>
                <a:defRPr/>
              </a:pPr>
              <a:t>‹#›</a:t>
            </a:fld>
            <a:endParaRPr lang="en-US" dirty="0"/>
          </a:p>
        </p:txBody>
      </p:sp>
    </p:spTree>
    <p:extLst>
      <p:ext uri="{BB962C8B-B14F-4D97-AF65-F5344CB8AC3E}">
        <p14:creationId xmlns:p14="http://schemas.microsoft.com/office/powerpoint/2010/main" val="202826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A0D14F-4044-4089-8196-8B39ABC558C1}" type="datetimeFigureOut">
              <a:rPr lang="en-US" smtClean="0"/>
              <a:t>4/8/2016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495AB4C-E265-41C5-96F1-2CE60F47C761}"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BD65401-CEBB-4092-B956-5FEEA9AF7813}" type="slidenum">
              <a:rPr lang="en-US"/>
              <a:pPr>
                <a:defRPr/>
              </a:pPr>
              <a:t>‹#›</a:t>
            </a:fld>
            <a:endParaRPr lang="en-US" dirty="0"/>
          </a:p>
        </p:txBody>
      </p:sp>
    </p:spTree>
    <p:extLst>
      <p:ext uri="{BB962C8B-B14F-4D97-AF65-F5344CB8AC3E}">
        <p14:creationId xmlns:p14="http://schemas.microsoft.com/office/powerpoint/2010/main" val="36899939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28E0061-CDC6-41EB-9046-6E181846C6E9}" type="slidenum">
              <a:rPr lang="en-US"/>
              <a:pPr>
                <a:defRPr/>
              </a:pPr>
              <a:t>‹#›</a:t>
            </a:fld>
            <a:endParaRPr lang="en-US" dirty="0"/>
          </a:p>
        </p:txBody>
      </p:sp>
    </p:spTree>
    <p:extLst>
      <p:ext uri="{BB962C8B-B14F-4D97-AF65-F5344CB8AC3E}">
        <p14:creationId xmlns:p14="http://schemas.microsoft.com/office/powerpoint/2010/main" val="25526445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C4681C8-2463-4115-B851-391A29D50376}" type="slidenum">
              <a:rPr lang="en-US"/>
              <a:pPr>
                <a:defRPr/>
              </a:pPr>
              <a:t>‹#›</a:t>
            </a:fld>
            <a:endParaRPr lang="en-US" dirty="0"/>
          </a:p>
        </p:txBody>
      </p:sp>
    </p:spTree>
    <p:extLst>
      <p:ext uri="{BB962C8B-B14F-4D97-AF65-F5344CB8AC3E}">
        <p14:creationId xmlns:p14="http://schemas.microsoft.com/office/powerpoint/2010/main" val="31574047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1CF7F3E-F862-420E-AF9C-8B2F639B594D}" type="slidenum">
              <a:rPr lang="en-US"/>
              <a:pPr>
                <a:defRPr/>
              </a:pPr>
              <a:t>‹#›</a:t>
            </a:fld>
            <a:endParaRPr lang="en-US" dirty="0"/>
          </a:p>
        </p:txBody>
      </p:sp>
    </p:spTree>
    <p:extLst>
      <p:ext uri="{BB962C8B-B14F-4D97-AF65-F5344CB8AC3E}">
        <p14:creationId xmlns:p14="http://schemas.microsoft.com/office/powerpoint/2010/main" val="3789778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895D717-ED5D-4E13-A879-DF63739ECF26}" type="slidenum">
              <a:rPr lang="en-US"/>
              <a:pPr>
                <a:defRPr/>
              </a:pPr>
              <a:t>‹#›</a:t>
            </a:fld>
            <a:endParaRPr lang="en-US" dirty="0"/>
          </a:p>
        </p:txBody>
      </p:sp>
    </p:spTree>
    <p:extLst>
      <p:ext uri="{BB962C8B-B14F-4D97-AF65-F5344CB8AC3E}">
        <p14:creationId xmlns:p14="http://schemas.microsoft.com/office/powerpoint/2010/main" val="1587412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C5C879D-CD71-4229-8F9D-4CA64674E0DD}" type="slidenum">
              <a:rPr lang="en-US"/>
              <a:pPr>
                <a:defRPr/>
              </a:pPr>
              <a:t>‹#›</a:t>
            </a:fld>
            <a:endParaRPr lang="en-US" dirty="0"/>
          </a:p>
        </p:txBody>
      </p:sp>
    </p:spTree>
    <p:extLst>
      <p:ext uri="{BB962C8B-B14F-4D97-AF65-F5344CB8AC3E}">
        <p14:creationId xmlns:p14="http://schemas.microsoft.com/office/powerpoint/2010/main" val="17987688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3238"/>
            <a:ext cx="20193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8"/>
            <a:ext cx="59055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F8F5A9A-F31F-4C67-9624-F2E02A336D4F}" type="slidenum">
              <a:rPr lang="en-US"/>
              <a:pPr>
                <a:defRPr/>
              </a:pPr>
              <a:t>‹#›</a:t>
            </a:fld>
            <a:endParaRPr lang="en-US" dirty="0"/>
          </a:p>
        </p:txBody>
      </p:sp>
    </p:spTree>
    <p:extLst>
      <p:ext uri="{BB962C8B-B14F-4D97-AF65-F5344CB8AC3E}">
        <p14:creationId xmlns:p14="http://schemas.microsoft.com/office/powerpoint/2010/main" val="243140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0772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3962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3962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27A8B61-8E05-49DA-B032-379008F5DCB9}" type="slidenum">
              <a:rPr lang="en-US"/>
              <a:pPr>
                <a:defRPr/>
              </a:pPr>
              <a:t>‹#›</a:t>
            </a:fld>
            <a:endParaRPr lang="en-US" dirty="0"/>
          </a:p>
        </p:txBody>
      </p:sp>
    </p:spTree>
    <p:extLst>
      <p:ext uri="{BB962C8B-B14F-4D97-AF65-F5344CB8AC3E}">
        <p14:creationId xmlns:p14="http://schemas.microsoft.com/office/powerpoint/2010/main" val="3467206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6"/>
          <p:cNvSpPr/>
          <p:nvPr userDrawn="1"/>
        </p:nvSpPr>
        <p:spPr>
          <a:xfrm>
            <a:off x="0" y="0"/>
            <a:ext cx="9161463" cy="6853238"/>
          </a:xfrm>
          <a:prstGeom prst="rect">
            <a:avLst/>
          </a:prstGeom>
          <a:gradFill flip="none" rotWithShape="1">
            <a:gsLst>
              <a:gs pos="0">
                <a:srgbClr val="338BB3"/>
              </a:gs>
              <a:gs pos="100000">
                <a:srgbClr val="1A4664"/>
              </a:gs>
            </a:gsLst>
            <a:lin ang="19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3" name="Rounded Rectangle 11"/>
          <p:cNvSpPr/>
          <p:nvPr userDrawn="1"/>
        </p:nvSpPr>
        <p:spPr>
          <a:xfrm>
            <a:off x="3153750" y="315368"/>
            <a:ext cx="5980241" cy="2731117"/>
          </a:xfrm>
          <a:prstGeom prst="roundRect">
            <a:avLst>
              <a:gd name="adj" fmla="val 5489"/>
            </a:avLst>
          </a:prstGeom>
          <a:gradFill flip="none" rotWithShape="1">
            <a:gsLst>
              <a:gs pos="23000">
                <a:schemeClr val="bg1">
                  <a:alpha val="34000"/>
                </a:schemeClr>
              </a:gs>
              <a:gs pos="100000">
                <a:srgbClr val="338BB3">
                  <a:alpha val="22000"/>
                </a:srgbClr>
              </a:gs>
            </a:gsLst>
            <a:lin ang="858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4" name="Rounded Rectangle 9"/>
          <p:cNvSpPr/>
          <p:nvPr userDrawn="1"/>
        </p:nvSpPr>
        <p:spPr>
          <a:xfrm>
            <a:off x="1190625" y="1123950"/>
            <a:ext cx="7945438" cy="3916363"/>
          </a:xfrm>
          <a:prstGeom prst="roundRect">
            <a:avLst>
              <a:gd name="adj" fmla="val 3348"/>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5" name="Rectangle 35"/>
          <p:cNvSpPr/>
          <p:nvPr userDrawn="1"/>
        </p:nvSpPr>
        <p:spPr>
          <a:xfrm>
            <a:off x="-17463" y="1930400"/>
            <a:ext cx="9178926" cy="17922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6" name="Rounded Rectangle 10"/>
          <p:cNvSpPr/>
          <p:nvPr userDrawn="1"/>
        </p:nvSpPr>
        <p:spPr>
          <a:xfrm>
            <a:off x="722313" y="4103688"/>
            <a:ext cx="5667375" cy="2706687"/>
          </a:xfrm>
          <a:prstGeom prst="roundRect">
            <a:avLst>
              <a:gd name="adj" fmla="val 6494"/>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7" name="Rounded Rectangle 15"/>
          <p:cNvSpPr/>
          <p:nvPr userDrawn="1"/>
        </p:nvSpPr>
        <p:spPr>
          <a:xfrm>
            <a:off x="65088" y="3443288"/>
            <a:ext cx="4813300" cy="3348037"/>
          </a:xfrm>
          <a:prstGeom prst="roundRect">
            <a:avLst>
              <a:gd name="adj" fmla="val 3785"/>
            </a:avLst>
          </a:prstGeom>
          <a:gradFill flip="none" rotWithShape="1">
            <a:gsLst>
              <a:gs pos="29000">
                <a:schemeClr val="bg1">
                  <a:alpha val="15000"/>
                </a:schemeClr>
              </a:gs>
              <a:gs pos="100000">
                <a:srgbClr val="338BB3">
                  <a:alpha val="15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cxnSp>
        <p:nvCxnSpPr>
          <p:cNvPr id="8" name="Straight Connector 7"/>
          <p:cNvCxnSpPr/>
          <p:nvPr userDrawn="1"/>
        </p:nvCxnSpPr>
        <p:spPr>
          <a:xfrm>
            <a:off x="-17463" y="1930400"/>
            <a:ext cx="8362951"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31"/>
          <p:cNvCxnSpPr/>
          <p:nvPr userDrawn="1"/>
        </p:nvCxnSpPr>
        <p:spPr>
          <a:xfrm>
            <a:off x="8620125" y="1925638"/>
            <a:ext cx="541338" cy="0"/>
          </a:xfrm>
          <a:prstGeom prst="line">
            <a:avLst/>
          </a:prstGeom>
        </p:spPr>
        <p:style>
          <a:lnRef idx="2">
            <a:schemeClr val="accent6"/>
          </a:lnRef>
          <a:fillRef idx="0">
            <a:schemeClr val="accent6"/>
          </a:fillRef>
          <a:effectRef idx="1">
            <a:schemeClr val="accent6"/>
          </a:effectRef>
          <a:fontRef idx="minor">
            <a:schemeClr val="tx1"/>
          </a:fontRef>
        </p:style>
      </p:cxnSp>
      <p:sp>
        <p:nvSpPr>
          <p:cNvPr id="10" name="Oval 34"/>
          <p:cNvSpPr/>
          <p:nvPr userDrawn="1"/>
        </p:nvSpPr>
        <p:spPr>
          <a:xfrm>
            <a:off x="8350667" y="1778967"/>
            <a:ext cx="269175" cy="269175"/>
          </a:xfrm>
          <a:prstGeom prst="ellipse">
            <a:avLst/>
          </a:prstGeom>
          <a:gradFill flip="none" rotWithShape="1">
            <a:gsLst>
              <a:gs pos="81000">
                <a:srgbClr val="FFFFFF">
                  <a:alpha val="0"/>
                </a:srgbClr>
              </a:gs>
              <a:gs pos="2000">
                <a:schemeClr val="bg1">
                  <a:alpha val="54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cxnSp>
        <p:nvCxnSpPr>
          <p:cNvPr id="11" name="Straight Connector 27"/>
          <p:cNvCxnSpPr/>
          <p:nvPr userDrawn="1"/>
        </p:nvCxnSpPr>
        <p:spPr>
          <a:xfrm>
            <a:off x="8281988" y="1743075"/>
            <a:ext cx="423862" cy="369888"/>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2" name="Straight Connector 26"/>
          <p:cNvCxnSpPr/>
          <p:nvPr userDrawn="1"/>
        </p:nvCxnSpPr>
        <p:spPr>
          <a:xfrm flipH="1">
            <a:off x="8281988" y="1746250"/>
            <a:ext cx="423862" cy="366713"/>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3" name="Straight Connector 25"/>
          <p:cNvCxnSpPr/>
          <p:nvPr userDrawn="1"/>
        </p:nvCxnSpPr>
        <p:spPr>
          <a:xfrm>
            <a:off x="8502650" y="1681163"/>
            <a:ext cx="0" cy="18415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4" name="Straight Connector 22"/>
          <p:cNvCxnSpPr/>
          <p:nvPr userDrawn="1"/>
        </p:nvCxnSpPr>
        <p:spPr>
          <a:xfrm rot="10800000">
            <a:off x="8501063" y="1993900"/>
            <a:ext cx="0" cy="18415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5" name="Straight Connector 36"/>
          <p:cNvCxnSpPr/>
          <p:nvPr userDrawn="1"/>
        </p:nvCxnSpPr>
        <p:spPr>
          <a:xfrm>
            <a:off x="-17463" y="3722688"/>
            <a:ext cx="9178926" cy="0"/>
          </a:xfrm>
          <a:prstGeom prst="line">
            <a:avLst/>
          </a:prstGeom>
        </p:spPr>
        <p:style>
          <a:lnRef idx="2">
            <a:schemeClr val="accent6"/>
          </a:lnRef>
          <a:fillRef idx="0">
            <a:schemeClr val="accent6"/>
          </a:fillRef>
          <a:effectRef idx="1">
            <a:schemeClr val="accent6"/>
          </a:effectRef>
          <a:fontRef idx="minor">
            <a:schemeClr val="tx1"/>
          </a:fontRef>
        </p:style>
      </p:cxnSp>
      <p:pic>
        <p:nvPicPr>
          <p:cNvPr id="16" name="Picture 1" descr="IFN_CFAtm_4C.eps"/>
          <p:cNvPicPr>
            <a:picLocks noChangeAspect="1"/>
          </p:cNvPicPr>
          <p:nvPr userDrawn="1"/>
        </p:nvPicPr>
        <p:blipFill>
          <a:blip r:embed="rId2" cstate="print"/>
          <a:srcRect/>
          <a:stretch>
            <a:fillRect/>
          </a:stretch>
        </p:blipFill>
        <p:spPr bwMode="auto">
          <a:xfrm>
            <a:off x="722313" y="2312988"/>
            <a:ext cx="5878512" cy="1155700"/>
          </a:xfrm>
          <a:prstGeom prst="rect">
            <a:avLst/>
          </a:prstGeom>
          <a:noFill/>
          <a:ln w="9525">
            <a:noFill/>
            <a:miter lim="800000"/>
            <a:headEnd/>
            <a:tailEnd/>
          </a:ln>
        </p:spPr>
      </p:pic>
    </p:spTree>
    <p:extLst>
      <p:ext uri="{BB962C8B-B14F-4D97-AF65-F5344CB8AC3E}">
        <p14:creationId xmlns:p14="http://schemas.microsoft.com/office/powerpoint/2010/main" val="2146609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p:nvPr userDrawn="1"/>
        </p:nvSpPr>
        <p:spPr>
          <a:xfrm>
            <a:off x="0" y="1317625"/>
            <a:ext cx="9144000" cy="5540375"/>
          </a:xfrm>
          <a:prstGeom prst="rect">
            <a:avLst/>
          </a:prstGeom>
          <a:gradFill flip="none" rotWithShape="1">
            <a:gsLst>
              <a:gs pos="0">
                <a:srgbClr val="338BB3">
                  <a:alpha val="39000"/>
                </a:srgbClr>
              </a:gs>
              <a:gs pos="100000">
                <a:schemeClr val="bg1">
                  <a:alpha val="39000"/>
                </a:schemeClr>
              </a:gs>
            </a:gsLst>
            <a:lin ang="1926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5" name="Rectangle 10"/>
          <p:cNvSpPr/>
          <p:nvPr userDrawn="1"/>
        </p:nvSpPr>
        <p:spPr>
          <a:xfrm>
            <a:off x="0" y="0"/>
            <a:ext cx="9144000" cy="1317625"/>
          </a:xfrm>
          <a:prstGeom prst="rect">
            <a:avLst/>
          </a:prstGeom>
          <a:gradFill flip="none" rotWithShape="1">
            <a:gsLst>
              <a:gs pos="0">
                <a:srgbClr val="1A4664"/>
              </a:gs>
              <a:gs pos="100000">
                <a:srgbClr val="338BB3"/>
              </a:gs>
            </a:gsLst>
            <a:lin ang="318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6" name="Rounded Rectangle 11"/>
          <p:cNvSpPr/>
          <p:nvPr userDrawn="1"/>
        </p:nvSpPr>
        <p:spPr>
          <a:xfrm>
            <a:off x="4279900" y="1071563"/>
            <a:ext cx="4824413" cy="2903537"/>
          </a:xfrm>
          <a:prstGeom prst="roundRect">
            <a:avLst>
              <a:gd name="adj" fmla="val 5813"/>
            </a:avLst>
          </a:prstGeom>
          <a:gradFill flip="none" rotWithShape="1">
            <a:gsLst>
              <a:gs pos="29000">
                <a:schemeClr val="bg1">
                  <a:alpha val="22000"/>
                </a:schemeClr>
              </a:gs>
              <a:gs pos="100000">
                <a:srgbClr val="338BB3">
                  <a:alpha val="22000"/>
                </a:srgbClr>
              </a:gs>
            </a:gsLst>
            <a:lin ang="131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7" name="Rounded Rectangle 12"/>
          <p:cNvSpPr/>
          <p:nvPr userDrawn="1"/>
        </p:nvSpPr>
        <p:spPr>
          <a:xfrm>
            <a:off x="5457825" y="701675"/>
            <a:ext cx="3643313" cy="1231900"/>
          </a:xfrm>
          <a:prstGeom prst="roundRect">
            <a:avLst>
              <a:gd name="adj" fmla="val 9226"/>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8" name="Rounded Rectangle 13"/>
          <p:cNvSpPr/>
          <p:nvPr userDrawn="1"/>
        </p:nvSpPr>
        <p:spPr>
          <a:xfrm>
            <a:off x="6780213" y="3055938"/>
            <a:ext cx="2319337" cy="2286000"/>
          </a:xfrm>
          <a:prstGeom prst="roundRect">
            <a:avLst>
              <a:gd name="adj" fmla="val 4760"/>
            </a:avLst>
          </a:prstGeom>
          <a:gradFill flip="none" rotWithShape="1">
            <a:gsLst>
              <a:gs pos="23000">
                <a:schemeClr val="bg1">
                  <a:alpha val="17000"/>
                </a:schemeClr>
              </a:gs>
              <a:gs pos="100000">
                <a:srgbClr val="338BB3">
                  <a:alpha val="17000"/>
                </a:srgbClr>
              </a:gs>
            </a:gsLst>
            <a:lin ang="858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cxnSp>
        <p:nvCxnSpPr>
          <p:cNvPr id="9" name="Straight Connector 7"/>
          <p:cNvCxnSpPr/>
          <p:nvPr userDrawn="1"/>
        </p:nvCxnSpPr>
        <p:spPr>
          <a:xfrm>
            <a:off x="0" y="1317625"/>
            <a:ext cx="8482013" cy="0"/>
          </a:xfrm>
          <a:prstGeom prst="line">
            <a:avLst/>
          </a:prstGeom>
        </p:spPr>
        <p:style>
          <a:lnRef idx="2">
            <a:schemeClr val="accent6"/>
          </a:lnRef>
          <a:fillRef idx="0">
            <a:schemeClr val="accent6"/>
          </a:fillRef>
          <a:effectRef idx="1">
            <a:schemeClr val="accent6"/>
          </a:effectRef>
          <a:fontRef idx="minor">
            <a:schemeClr val="tx1"/>
          </a:fontRef>
        </p:style>
      </p:cxnSp>
      <p:sp>
        <p:nvSpPr>
          <p:cNvPr id="10" name="Oval 82"/>
          <p:cNvSpPr/>
          <p:nvPr userDrawn="1"/>
        </p:nvSpPr>
        <p:spPr>
          <a:xfrm>
            <a:off x="8469095" y="1187551"/>
            <a:ext cx="236855" cy="236855"/>
          </a:xfrm>
          <a:prstGeom prst="ellipse">
            <a:avLst/>
          </a:prstGeom>
          <a:gradFill flip="none" rotWithShape="1">
            <a:gsLst>
              <a:gs pos="81000">
                <a:srgbClr val="FFFFFF">
                  <a:alpha val="0"/>
                </a:srgbClr>
              </a:gs>
              <a:gs pos="2000">
                <a:schemeClr val="bg1">
                  <a:alpha val="54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grpSp>
        <p:nvGrpSpPr>
          <p:cNvPr id="11" name="Group 71"/>
          <p:cNvGrpSpPr>
            <a:grpSpLocks/>
          </p:cNvGrpSpPr>
          <p:nvPr userDrawn="1"/>
        </p:nvGrpSpPr>
        <p:grpSpPr bwMode="auto">
          <a:xfrm>
            <a:off x="8394700" y="1101725"/>
            <a:ext cx="366713" cy="431800"/>
            <a:chOff x="8366868" y="1070584"/>
            <a:chExt cx="422754" cy="497575"/>
          </a:xfrm>
        </p:grpSpPr>
        <p:cxnSp>
          <p:nvCxnSpPr>
            <p:cNvPr id="12" name="Straight Connector 67"/>
            <p:cNvCxnSpPr/>
            <p:nvPr userDrawn="1"/>
          </p:nvCxnSpPr>
          <p:spPr>
            <a:xfrm>
              <a:off x="8586480" y="1070584"/>
              <a:ext cx="0" cy="184762"/>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3" name="Straight Connector 68"/>
            <p:cNvCxnSpPr/>
            <p:nvPr userDrawn="1"/>
          </p:nvCxnSpPr>
          <p:spPr>
            <a:xfrm flipH="1">
              <a:off x="8366868" y="1136440"/>
              <a:ext cx="422754" cy="365864"/>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4" name="Straight Connector 69"/>
            <p:cNvCxnSpPr/>
            <p:nvPr userDrawn="1"/>
          </p:nvCxnSpPr>
          <p:spPr>
            <a:xfrm>
              <a:off x="8366868" y="1132781"/>
              <a:ext cx="422754" cy="369523"/>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5" name="Straight Connector 70"/>
            <p:cNvCxnSpPr/>
            <p:nvPr userDrawn="1"/>
          </p:nvCxnSpPr>
          <p:spPr>
            <a:xfrm rot="10800000">
              <a:off x="8586480" y="1383398"/>
              <a:ext cx="0" cy="184761"/>
            </a:xfrm>
            <a:prstGeom prst="line">
              <a:avLst/>
            </a:prstGeom>
            <a:effectLst/>
          </p:spPr>
          <p:style>
            <a:lnRef idx="2">
              <a:schemeClr val="accent6"/>
            </a:lnRef>
            <a:fillRef idx="0">
              <a:schemeClr val="accent6"/>
            </a:fillRef>
            <a:effectRef idx="1">
              <a:schemeClr val="accent6"/>
            </a:effectRef>
            <a:fontRef idx="minor">
              <a:schemeClr val="tx1"/>
            </a:fontRef>
          </p:style>
        </p:cxnSp>
      </p:grpSp>
      <p:cxnSp>
        <p:nvCxnSpPr>
          <p:cNvPr id="16" name="Straight Connector 75"/>
          <p:cNvCxnSpPr/>
          <p:nvPr userDrawn="1"/>
        </p:nvCxnSpPr>
        <p:spPr>
          <a:xfrm>
            <a:off x="8686800" y="1317625"/>
            <a:ext cx="457200" cy="0"/>
          </a:xfrm>
          <a:prstGeom prst="line">
            <a:avLst/>
          </a:prstGeom>
        </p:spPr>
        <p:style>
          <a:lnRef idx="2">
            <a:schemeClr val="accent6"/>
          </a:lnRef>
          <a:fillRef idx="0">
            <a:schemeClr val="accent6"/>
          </a:fillRef>
          <a:effectRef idx="1">
            <a:schemeClr val="accent6"/>
          </a:effectRef>
          <a:fontRef idx="minor">
            <a:schemeClr val="tx1"/>
          </a:fontRef>
        </p:style>
      </p:cxnSp>
      <p:sp>
        <p:nvSpPr>
          <p:cNvPr id="17" name="Rounded Rectangle 18"/>
          <p:cNvSpPr/>
          <p:nvPr userDrawn="1"/>
        </p:nvSpPr>
        <p:spPr>
          <a:xfrm>
            <a:off x="6808788" y="-117475"/>
            <a:ext cx="2520950" cy="773113"/>
          </a:xfrm>
          <a:prstGeom prst="roundRect">
            <a:avLst>
              <a:gd name="adj" fmla="val 922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8" name="Picture 17" descr="IFN_CFAtm_4C.eps"/>
          <p:cNvPicPr>
            <a:picLocks noChangeAspect="1"/>
          </p:cNvPicPr>
          <p:nvPr userDrawn="1"/>
        </p:nvPicPr>
        <p:blipFill>
          <a:blip r:embed="rId2" cstate="print"/>
          <a:srcRect/>
          <a:stretch>
            <a:fillRect/>
          </a:stretch>
        </p:blipFill>
        <p:spPr bwMode="auto">
          <a:xfrm>
            <a:off x="7085013" y="212725"/>
            <a:ext cx="1747837" cy="344488"/>
          </a:xfrm>
          <a:prstGeom prst="rect">
            <a:avLst/>
          </a:prstGeom>
          <a:noFill/>
          <a:ln w="9525">
            <a:noFill/>
            <a:miter lim="800000"/>
            <a:headEnd/>
            <a:tailEnd/>
          </a:ln>
        </p:spPr>
      </p:pic>
      <p:sp>
        <p:nvSpPr>
          <p:cNvPr id="2" name="Title 1"/>
          <p:cNvSpPr>
            <a:spLocks noGrp="1"/>
          </p:cNvSpPr>
          <p:nvPr>
            <p:ph type="title"/>
          </p:nvPr>
        </p:nvSpPr>
        <p:spPr>
          <a:xfrm>
            <a:off x="457200" y="628899"/>
            <a:ext cx="5229662" cy="824524"/>
          </a:xfrm>
          <a:prstGeom prst="rect">
            <a:avLst/>
          </a:prstGeom>
        </p:spPr>
        <p:txBody>
          <a:bodyPr/>
          <a:lstStyle>
            <a:lvl1pPr algn="l">
              <a:defRPr sz="2400" b="0"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b="0" cap="none" spc="0">
                <a:ln w="18415" cmpd="sng">
                  <a:noFill/>
                  <a:prstDash val="solid"/>
                </a:ln>
                <a:solidFill>
                  <a:srgbClr val="1A4664"/>
                </a:solidFill>
                <a:effectLst/>
                <a:latin typeface="Arial Narrow"/>
              </a:defRPr>
            </a:lvl1pPr>
            <a:lvl2pPr>
              <a:defRPr sz="2400" b="0" cap="none" spc="0">
                <a:ln w="18415" cmpd="sng">
                  <a:noFill/>
                  <a:prstDash val="solid"/>
                </a:ln>
                <a:solidFill>
                  <a:srgbClr val="1A4664"/>
                </a:solidFill>
                <a:effectLst/>
                <a:latin typeface="Arial Narrow"/>
              </a:defRPr>
            </a:lvl2pPr>
            <a:lvl3pPr>
              <a:defRPr sz="2000" b="0" cap="none" spc="0">
                <a:ln w="18415" cmpd="sng">
                  <a:noFill/>
                  <a:prstDash val="solid"/>
                </a:ln>
                <a:solidFill>
                  <a:srgbClr val="1A4664"/>
                </a:solidFill>
                <a:effectLst/>
                <a:latin typeface="Arial Narrow"/>
              </a:defRPr>
            </a:lvl3pPr>
            <a:lvl4pPr>
              <a:defRPr sz="1800" b="0" cap="none" spc="0">
                <a:ln w="18415" cmpd="sng">
                  <a:noFill/>
                  <a:prstDash val="solid"/>
                </a:ln>
                <a:solidFill>
                  <a:srgbClr val="1A4664"/>
                </a:solidFill>
                <a:effectLst/>
                <a:latin typeface="Arial Narrow"/>
              </a:defRPr>
            </a:lvl4pPr>
            <a:lvl5pPr>
              <a:defRPr sz="1600" b="0" cap="none" spc="0">
                <a:ln w="18415" cmpd="sng">
                  <a:noFill/>
                  <a:prstDash val="solid"/>
                </a:ln>
                <a:solidFill>
                  <a:srgbClr val="1A4664"/>
                </a:solidFill>
                <a:effectLst/>
                <a:latin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877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A0D14F-4044-4089-8196-8B39ABC558C1}" type="datetimeFigureOut">
              <a:rPr lang="en-US" smtClean="0"/>
              <a:t>4/8/2016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495AB4C-E265-41C5-96F1-2CE60F47C761}"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14B2C924-FA63-4143-AA46-EC4B17AA2BE1}" type="datetimeFigureOut">
              <a:rPr lang="en-US"/>
              <a:pPr fontAlgn="base">
                <a:spcBef>
                  <a:spcPct val="0"/>
                </a:spcBef>
                <a:spcAft>
                  <a:spcPct val="0"/>
                </a:spcAft>
              </a:pPr>
              <a:t>4/8/2016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CFED85A9-D557-46DA-BF5E-5E19E8EA0314}" type="slidenum">
              <a:rPr lang="en-US"/>
              <a:pPr fontAlgn="base">
                <a:spcBef>
                  <a:spcPct val="0"/>
                </a:spcBef>
                <a:spcAft>
                  <a:spcPct val="0"/>
                </a:spcAft>
              </a:pPr>
              <a:t>‹#›</a:t>
            </a:fld>
            <a:endParaRPr lang="en-US" dirty="0"/>
          </a:p>
        </p:txBody>
      </p:sp>
    </p:spTree>
    <p:extLst>
      <p:ext uri="{BB962C8B-B14F-4D97-AF65-F5344CB8AC3E}">
        <p14:creationId xmlns:p14="http://schemas.microsoft.com/office/powerpoint/2010/main" val="9556663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99DFF9EB-0DD0-4CCB-A266-C9DF570561A1}" type="datetimeFigureOut">
              <a:rPr lang="en-US"/>
              <a:pPr fontAlgn="base">
                <a:spcBef>
                  <a:spcPct val="0"/>
                </a:spcBef>
                <a:spcAft>
                  <a:spcPct val="0"/>
                </a:spcAft>
              </a:pPr>
              <a:t>4/8/2016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E991862A-75CE-43FA-AB7A-B50FF055C2A8}" type="slidenum">
              <a:rPr lang="en-US"/>
              <a:pPr fontAlgn="base">
                <a:spcBef>
                  <a:spcPct val="0"/>
                </a:spcBef>
                <a:spcAft>
                  <a:spcPct val="0"/>
                </a:spcAft>
              </a:pPr>
              <a:t>‹#›</a:t>
            </a:fld>
            <a:endParaRPr lang="en-US" dirty="0"/>
          </a:p>
        </p:txBody>
      </p:sp>
    </p:spTree>
    <p:extLst>
      <p:ext uri="{BB962C8B-B14F-4D97-AF65-F5344CB8AC3E}">
        <p14:creationId xmlns:p14="http://schemas.microsoft.com/office/powerpoint/2010/main" val="187922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1DE5049D-B581-455B-8B0E-1B89269C4075}" type="datetimeFigureOut">
              <a:rPr lang="en-US"/>
              <a:pPr fontAlgn="base">
                <a:spcBef>
                  <a:spcPct val="0"/>
                </a:spcBef>
                <a:spcAft>
                  <a:spcPct val="0"/>
                </a:spcAft>
              </a:pPr>
              <a:t>4/8/2016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CB7A8267-E8C0-446F-842D-D3A8D01D3833}" type="slidenum">
              <a:rPr lang="en-US"/>
              <a:pPr fontAlgn="base">
                <a:spcBef>
                  <a:spcPct val="0"/>
                </a:spcBef>
                <a:spcAft>
                  <a:spcPct val="0"/>
                </a:spcAft>
              </a:pPr>
              <a:t>‹#›</a:t>
            </a:fld>
            <a:endParaRPr lang="en-US" dirty="0"/>
          </a:p>
        </p:txBody>
      </p:sp>
    </p:spTree>
    <p:extLst>
      <p:ext uri="{BB962C8B-B14F-4D97-AF65-F5344CB8AC3E}">
        <p14:creationId xmlns:p14="http://schemas.microsoft.com/office/powerpoint/2010/main" val="1104970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E9CB6D04-5914-4FEB-9ABA-E26C36252CCE}" type="datetimeFigureOut">
              <a:rPr lang="en-US"/>
              <a:pPr fontAlgn="base">
                <a:spcBef>
                  <a:spcPct val="0"/>
                </a:spcBef>
                <a:spcAft>
                  <a:spcPct val="0"/>
                </a:spcAft>
              </a:pPr>
              <a:t>4/8/2016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F1E6746A-02EF-4241-8E32-1C3107D2FB40}" type="slidenum">
              <a:rPr lang="en-US"/>
              <a:pPr fontAlgn="base">
                <a:spcBef>
                  <a:spcPct val="0"/>
                </a:spcBef>
                <a:spcAft>
                  <a:spcPct val="0"/>
                </a:spcAft>
              </a:pPr>
              <a:t>‹#›</a:t>
            </a:fld>
            <a:endParaRPr lang="en-US" dirty="0"/>
          </a:p>
        </p:txBody>
      </p:sp>
    </p:spTree>
    <p:extLst>
      <p:ext uri="{BB962C8B-B14F-4D97-AF65-F5344CB8AC3E}">
        <p14:creationId xmlns:p14="http://schemas.microsoft.com/office/powerpoint/2010/main" val="3180483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A9EC3C33-479B-4E87-A9AA-40715870785F}" type="datetimeFigureOut">
              <a:rPr lang="en-US"/>
              <a:pPr fontAlgn="base">
                <a:spcBef>
                  <a:spcPct val="0"/>
                </a:spcBef>
                <a:spcAft>
                  <a:spcPct val="0"/>
                </a:spcAft>
              </a:pPr>
              <a:t>4/8/2016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5E6F4713-BD72-44C1-BCA9-A9582E0CCE19}" type="slidenum">
              <a:rPr lang="en-US"/>
              <a:pPr fontAlgn="base">
                <a:spcBef>
                  <a:spcPct val="0"/>
                </a:spcBef>
                <a:spcAft>
                  <a:spcPct val="0"/>
                </a:spcAft>
              </a:pPr>
              <a:t>‹#›</a:t>
            </a:fld>
            <a:endParaRPr lang="en-US" dirty="0"/>
          </a:p>
        </p:txBody>
      </p:sp>
    </p:spTree>
    <p:extLst>
      <p:ext uri="{BB962C8B-B14F-4D97-AF65-F5344CB8AC3E}">
        <p14:creationId xmlns:p14="http://schemas.microsoft.com/office/powerpoint/2010/main" val="23525462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ACA8B922-B704-463F-B0D4-F05C1AC532C6}" type="datetimeFigureOut">
              <a:rPr lang="en-US"/>
              <a:pPr fontAlgn="base">
                <a:spcBef>
                  <a:spcPct val="0"/>
                </a:spcBef>
                <a:spcAft>
                  <a:spcPct val="0"/>
                </a:spcAft>
              </a:pPr>
              <a:t>4/8/2016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A776415C-E57E-4D0E-ABA8-0142CD022884}" type="slidenum">
              <a:rPr lang="en-US"/>
              <a:pPr fontAlgn="base">
                <a:spcBef>
                  <a:spcPct val="0"/>
                </a:spcBef>
                <a:spcAft>
                  <a:spcPct val="0"/>
                </a:spcAft>
              </a:pPr>
              <a:t>‹#›</a:t>
            </a:fld>
            <a:endParaRPr lang="en-US" dirty="0"/>
          </a:p>
        </p:txBody>
      </p:sp>
    </p:spTree>
    <p:extLst>
      <p:ext uri="{BB962C8B-B14F-4D97-AF65-F5344CB8AC3E}">
        <p14:creationId xmlns:p14="http://schemas.microsoft.com/office/powerpoint/2010/main" val="3260838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44FD27AD-04E3-4C03-B869-435D6A2D6DC0}" type="datetimeFigureOut">
              <a:rPr lang="en-US"/>
              <a:pPr fontAlgn="base">
                <a:spcBef>
                  <a:spcPct val="0"/>
                </a:spcBef>
                <a:spcAft>
                  <a:spcPct val="0"/>
                </a:spcAft>
              </a:pPr>
              <a:t>4/8/2016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4437879E-D15C-4A57-874F-0A4D12813270}" type="slidenum">
              <a:rPr lang="en-US"/>
              <a:pPr fontAlgn="base">
                <a:spcBef>
                  <a:spcPct val="0"/>
                </a:spcBef>
                <a:spcAft>
                  <a:spcPct val="0"/>
                </a:spcAft>
              </a:pPr>
              <a:t>‹#›</a:t>
            </a:fld>
            <a:endParaRPr lang="en-US" dirty="0"/>
          </a:p>
        </p:txBody>
      </p:sp>
    </p:spTree>
    <p:extLst>
      <p:ext uri="{BB962C8B-B14F-4D97-AF65-F5344CB8AC3E}">
        <p14:creationId xmlns:p14="http://schemas.microsoft.com/office/powerpoint/2010/main" val="3039232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F36B0C38-D526-432A-AB65-A432310F8449}" type="datetimeFigureOut">
              <a:rPr lang="en-US"/>
              <a:pPr fontAlgn="base">
                <a:spcBef>
                  <a:spcPct val="0"/>
                </a:spcBef>
                <a:spcAft>
                  <a:spcPct val="0"/>
                </a:spcAft>
              </a:pPr>
              <a:t>4/8/2016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40E7F7C0-1825-4EAB-B26D-9269DFCBA7B2}" type="slidenum">
              <a:rPr lang="en-US"/>
              <a:pPr fontAlgn="base">
                <a:spcBef>
                  <a:spcPct val="0"/>
                </a:spcBef>
                <a:spcAft>
                  <a:spcPct val="0"/>
                </a:spcAft>
              </a:pPr>
              <a:t>‹#›</a:t>
            </a:fld>
            <a:endParaRPr lang="en-US" dirty="0"/>
          </a:p>
        </p:txBody>
      </p:sp>
    </p:spTree>
    <p:extLst>
      <p:ext uri="{BB962C8B-B14F-4D97-AF65-F5344CB8AC3E}">
        <p14:creationId xmlns:p14="http://schemas.microsoft.com/office/powerpoint/2010/main" val="10845004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51116D0F-BF81-4E35-ABC1-4FADB8ECE0E8}" type="datetimeFigureOut">
              <a:rPr lang="en-US"/>
              <a:pPr fontAlgn="base">
                <a:spcBef>
                  <a:spcPct val="0"/>
                </a:spcBef>
                <a:spcAft>
                  <a:spcPct val="0"/>
                </a:spcAft>
              </a:pPr>
              <a:t>4/8/2016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61555057-1AFF-402F-BB62-4B5135F53BF1}" type="slidenum">
              <a:rPr lang="en-US"/>
              <a:pPr fontAlgn="base">
                <a:spcBef>
                  <a:spcPct val="0"/>
                </a:spcBef>
                <a:spcAft>
                  <a:spcPct val="0"/>
                </a:spcAft>
              </a:pPr>
              <a:t>‹#›</a:t>
            </a:fld>
            <a:endParaRPr lang="en-US" dirty="0"/>
          </a:p>
        </p:txBody>
      </p:sp>
    </p:spTree>
    <p:extLst>
      <p:ext uri="{BB962C8B-B14F-4D97-AF65-F5344CB8AC3E}">
        <p14:creationId xmlns:p14="http://schemas.microsoft.com/office/powerpoint/2010/main" val="1702697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dirty="0">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defRPr>
            </a:lvl1pPr>
            <a:extLst/>
          </a:lstStyle>
          <a:p>
            <a:pPr fontAlgn="base">
              <a:spcBef>
                <a:spcPct val="0"/>
              </a:spcBef>
              <a:spcAft>
                <a:spcPct val="0"/>
              </a:spcAft>
              <a:defRPr/>
            </a:pPr>
            <a:endParaRPr lang="en-US" dirty="0">
              <a:latin typeface="Arial" charset="0"/>
            </a:endParaRPr>
          </a:p>
        </p:txBody>
      </p:sp>
      <p:sp>
        <p:nvSpPr>
          <p:cNvPr id="12" name="Footer Placeholder 18"/>
          <p:cNvSpPr>
            <a:spLocks noGrp="1"/>
          </p:cNvSpPr>
          <p:nvPr>
            <p:ph type="ftr" sz="quarter" idx="11"/>
          </p:nvPr>
        </p:nvSpPr>
        <p:spPr>
          <a:xfrm>
            <a:off x="4379913" y="6408738"/>
            <a:ext cx="2351087" cy="365125"/>
          </a:xfrm>
          <a:prstGeom prst="rect">
            <a:avLst/>
          </a:prstGeom>
        </p:spPr>
        <p:txBody>
          <a:bodyPr/>
          <a:lstStyle>
            <a:lvl1pPr>
              <a:defRPr>
                <a:solidFill>
                  <a:schemeClr val="accent1">
                    <a:tint val="20000"/>
                  </a:schemeClr>
                </a:solidFill>
              </a:defRPr>
            </a:lvl1pPr>
            <a:extLst/>
          </a:lstStyle>
          <a:p>
            <a:pPr fontAlgn="base">
              <a:spcBef>
                <a:spcPct val="0"/>
              </a:spcBef>
              <a:spcAft>
                <a:spcPct val="0"/>
              </a:spcAft>
              <a:defRPr/>
            </a:pPr>
            <a:endParaRPr lang="en-US" dirty="0">
              <a:solidFill>
                <a:srgbClr val="4F81BD">
                  <a:tint val="20000"/>
                </a:srgbClr>
              </a:solidFill>
              <a:latin typeface="Arial" charset="0"/>
            </a:endParaRPr>
          </a:p>
        </p:txBody>
      </p:sp>
      <p:sp>
        <p:nvSpPr>
          <p:cNvPr id="13" name="Slide Number Placeholder 26"/>
          <p:cNvSpPr>
            <a:spLocks noGrp="1"/>
          </p:cNvSpPr>
          <p:nvPr>
            <p:ph type="sldNum" sz="quarter" idx="12"/>
          </p:nvPr>
        </p:nvSpPr>
        <p:spPr>
          <a:xfrm>
            <a:off x="8647113" y="6408738"/>
            <a:ext cx="366712" cy="365125"/>
          </a:xfrm>
          <a:prstGeom prst="rect">
            <a:avLst/>
          </a:prstGeom>
        </p:spPr>
        <p:txBody>
          <a:bodyPr/>
          <a:lstStyle>
            <a:lvl1pPr>
              <a:defRPr>
                <a:solidFill>
                  <a:srgbClr val="FFFFFF"/>
                </a:solidFill>
              </a:defRPr>
            </a:lvl1pPr>
            <a:extLst/>
          </a:lstStyle>
          <a:p>
            <a:pPr fontAlgn="base">
              <a:spcBef>
                <a:spcPct val="0"/>
              </a:spcBef>
              <a:spcAft>
                <a:spcPct val="0"/>
              </a:spcAft>
              <a:defRPr/>
            </a:pPr>
            <a:fld id="{6D5B6887-C1E0-4E22-AD0E-55DC728F25DD}" type="slidenum">
              <a:rPr lang="en-US">
                <a:latin typeface="Arial" charset="0"/>
              </a:rPr>
              <a:pPr fontAlgn="base">
                <a:spcBef>
                  <a:spcPct val="0"/>
                </a:spcBef>
                <a:spcAft>
                  <a:spcPct val="0"/>
                </a:spcAft>
                <a:defRPr/>
              </a:pPr>
              <a:t>‹#›</a:t>
            </a:fld>
            <a:endParaRPr lang="en-US" dirty="0">
              <a:latin typeface="Arial" charset="0"/>
            </a:endParaRPr>
          </a:p>
        </p:txBody>
      </p:sp>
    </p:spTree>
    <p:extLst>
      <p:ext uri="{BB962C8B-B14F-4D97-AF65-F5344CB8AC3E}">
        <p14:creationId xmlns:p14="http://schemas.microsoft.com/office/powerpoint/2010/main" val="232483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0A0D14F-4044-4089-8196-8B39ABC558C1}" type="datetimeFigureOut">
              <a:rPr lang="en-US" smtClean="0"/>
              <a:t>4/8/2016</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6495AB4C-E265-41C5-96F1-2CE60F47C761}"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0A0D14F-4044-4089-8196-8B39ABC558C1}" type="datetimeFigureOut">
              <a:rPr lang="en-US"/>
              <a:pPr/>
              <a:t>4/8/2016</a:t>
            </a:fld>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495AB4C-E265-41C5-96F1-2CE60F47C761}" type="slidenum">
              <a:rPr/>
              <a:pPr/>
              <a:t>‹#›</a:t>
            </a:fld>
            <a:endParaRPr dirty="0"/>
          </a:p>
        </p:txBody>
      </p:sp>
    </p:spTree>
    <p:extLst>
      <p:ext uri="{BB962C8B-B14F-4D97-AF65-F5344CB8AC3E}">
        <p14:creationId xmlns:p14="http://schemas.microsoft.com/office/powerpoint/2010/main" val="228279434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361799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57677206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4211149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061112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115919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3346942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338378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F4E7ED"/>
                </a:solidFill>
              </a:rPr>
              <a:pPr/>
              <a:t>4/8/2016</a:t>
            </a:fld>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1524262883"/>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59522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t>4/8/2016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812604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0A0D14F-4044-4089-8196-8B39ABC558C1}" type="datetimeFigureOut">
              <a:rPr lang="en-US"/>
              <a:pPr/>
              <a:t>4/8/2016</a:t>
            </a:fld>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495AB4C-E265-41C5-96F1-2CE60F47C761}" type="slidenum">
              <a:rPr/>
              <a:pPr/>
              <a:t>‹#›</a:t>
            </a:fld>
            <a:endParaRPr dirty="0"/>
          </a:p>
        </p:txBody>
      </p:sp>
    </p:spTree>
    <p:extLst>
      <p:ext uri="{BB962C8B-B14F-4D97-AF65-F5344CB8AC3E}">
        <p14:creationId xmlns:p14="http://schemas.microsoft.com/office/powerpoint/2010/main" val="80838842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993751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546747745"/>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9797813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282168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606407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1926299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8155656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F4E7ED"/>
                </a:solidFill>
              </a:rPr>
              <a:pPr/>
              <a:t>4/8/2016</a:t>
            </a:fld>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288230963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t>4/8/2016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6523039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243869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0A0D14F-4044-4089-8196-8B39ABC558C1}" type="datetimeFigureOut">
              <a:rPr lang="en-US"/>
              <a:pPr/>
              <a:t>4/8/2016</a:t>
            </a:fld>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495AB4C-E265-41C5-96F1-2CE60F47C761}" type="slidenum">
              <a:rPr/>
              <a:pPr/>
              <a:t>‹#›</a:t>
            </a:fld>
            <a:endParaRPr dirty="0"/>
          </a:p>
        </p:txBody>
      </p:sp>
    </p:spTree>
    <p:extLst>
      <p:ext uri="{BB962C8B-B14F-4D97-AF65-F5344CB8AC3E}">
        <p14:creationId xmlns:p14="http://schemas.microsoft.com/office/powerpoint/2010/main" val="1127503956"/>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02311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81094169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847244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9171040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060788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097059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33092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0A0D14F-4044-4089-8196-8B39ABC558C1}" type="datetimeFigureOut">
              <a:rPr lang="en-US" smtClean="0"/>
              <a:t>4/8/2016</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95AB4C-E265-41C5-96F1-2CE60F47C76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63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2978926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5" descr="graphic-titl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2051" name="Picture 14" descr="seton_logo"/>
          <p:cNvPicPr>
            <a:picLocks noChangeAspect="1" noChangeArrowheads="1"/>
          </p:cNvPicPr>
          <p:nvPr/>
        </p:nvPicPr>
        <p:blipFill>
          <a:blip r:embed="rId14" cstate="print"/>
          <a:srcRect/>
          <a:stretch>
            <a:fillRect/>
          </a:stretch>
        </p:blipFill>
        <p:spPr bwMode="auto">
          <a:xfrm>
            <a:off x="5334000" y="6127750"/>
            <a:ext cx="3657600" cy="644525"/>
          </a:xfrm>
          <a:prstGeom prst="rect">
            <a:avLst/>
          </a:prstGeom>
          <a:noFill/>
          <a:ln w="9525">
            <a:noFill/>
            <a:miter lim="800000"/>
            <a:headEnd/>
            <a:tailEnd/>
          </a:ln>
        </p:spPr>
      </p:pic>
      <p:sp>
        <p:nvSpPr>
          <p:cNvPr id="2052" name="Rectangle 2"/>
          <p:cNvSpPr>
            <a:spLocks noGrp="1" noChangeArrowheads="1"/>
          </p:cNvSpPr>
          <p:nvPr>
            <p:ph type="title"/>
          </p:nvPr>
        </p:nvSpPr>
        <p:spPr bwMode="auto">
          <a:xfrm>
            <a:off x="457200" y="503238"/>
            <a:ext cx="80772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Slide Title</a:t>
            </a:r>
          </a:p>
        </p:txBody>
      </p:sp>
      <p:sp>
        <p:nvSpPr>
          <p:cNvPr id="2053" name="Rectangle 11"/>
          <p:cNvSpPr>
            <a:spLocks noGrp="1" noChangeArrowheads="1"/>
          </p:cNvSpPr>
          <p:nvPr>
            <p:ph type="body" idx="1"/>
          </p:nvPr>
        </p:nvSpPr>
        <p:spPr bwMode="auto">
          <a:xfrm>
            <a:off x="457200" y="12192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sp>
        <p:nvSpPr>
          <p:cNvPr id="9" name="Rectangle 4"/>
          <p:cNvSpPr>
            <a:spLocks noGrp="1" noChangeArrowheads="1"/>
          </p:cNvSpPr>
          <p:nvPr>
            <p:ph type="dt" sz="half" idx="2"/>
          </p:nvPr>
        </p:nvSpPr>
        <p:spPr bwMode="auto">
          <a:xfrm>
            <a:off x="304800" y="5334000"/>
            <a:ext cx="2514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600" b="0">
                <a:solidFill>
                  <a:srgbClr val="657A93"/>
                </a:solidFill>
                <a:latin typeface="+mn-lt"/>
              </a:defRPr>
            </a:lvl1pPr>
          </a:lstStyle>
          <a:p>
            <a:pPr fontAlgn="base">
              <a:spcBef>
                <a:spcPct val="0"/>
              </a:spcBef>
              <a:spcAft>
                <a:spcPct val="0"/>
              </a:spcAft>
              <a:defRPr/>
            </a:pPr>
            <a:r>
              <a:rPr lang="en-US" dirty="0"/>
              <a:t>October 15</a:t>
            </a:r>
            <a:r>
              <a:rPr lang="en-US" baseline="30000" dirty="0"/>
              <a:t>th</a:t>
            </a:r>
            <a:r>
              <a:rPr lang="en-US" dirty="0"/>
              <a:t>, 2009</a:t>
            </a:r>
          </a:p>
        </p:txBody>
      </p:sp>
    </p:spTree>
    <p:extLst>
      <p:ext uri="{BB962C8B-B14F-4D97-AF65-F5344CB8AC3E}">
        <p14:creationId xmlns:p14="http://schemas.microsoft.com/office/powerpoint/2010/main" val="75122560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2800" b="1">
          <a:solidFill>
            <a:srgbClr val="657A93"/>
          </a:solidFill>
          <a:latin typeface="+mj-lt"/>
          <a:ea typeface="+mj-ea"/>
          <a:cs typeface="+mj-cs"/>
        </a:defRPr>
      </a:lvl1pPr>
      <a:lvl2pPr algn="l" rtl="0" eaLnBrk="0" fontAlgn="base" hangingPunct="0">
        <a:spcBef>
          <a:spcPct val="0"/>
        </a:spcBef>
        <a:spcAft>
          <a:spcPct val="0"/>
        </a:spcAft>
        <a:defRPr sz="2800" b="1">
          <a:solidFill>
            <a:srgbClr val="657A93"/>
          </a:solidFill>
          <a:latin typeface="Verdana" pitchFamily="34" charset="0"/>
        </a:defRPr>
      </a:lvl2pPr>
      <a:lvl3pPr algn="l" rtl="0" eaLnBrk="0" fontAlgn="base" hangingPunct="0">
        <a:spcBef>
          <a:spcPct val="0"/>
        </a:spcBef>
        <a:spcAft>
          <a:spcPct val="0"/>
        </a:spcAft>
        <a:defRPr sz="2800" b="1">
          <a:solidFill>
            <a:srgbClr val="657A93"/>
          </a:solidFill>
          <a:latin typeface="Verdana" pitchFamily="34" charset="0"/>
        </a:defRPr>
      </a:lvl3pPr>
      <a:lvl4pPr algn="l" rtl="0" eaLnBrk="0" fontAlgn="base" hangingPunct="0">
        <a:spcBef>
          <a:spcPct val="0"/>
        </a:spcBef>
        <a:spcAft>
          <a:spcPct val="0"/>
        </a:spcAft>
        <a:defRPr sz="2800" b="1">
          <a:solidFill>
            <a:srgbClr val="657A93"/>
          </a:solidFill>
          <a:latin typeface="Verdana" pitchFamily="34" charset="0"/>
        </a:defRPr>
      </a:lvl4pPr>
      <a:lvl5pPr algn="l" rtl="0" eaLnBrk="0" fontAlgn="base" hangingPunct="0">
        <a:spcBef>
          <a:spcPct val="0"/>
        </a:spcBef>
        <a:spcAft>
          <a:spcPct val="0"/>
        </a:spcAft>
        <a:defRPr sz="2800" b="1">
          <a:solidFill>
            <a:srgbClr val="657A93"/>
          </a:solidFill>
          <a:latin typeface="Verdana" pitchFamily="34" charset="0"/>
        </a:defRPr>
      </a:lvl5pPr>
      <a:lvl6pPr marL="457200" algn="l" rtl="0" eaLnBrk="0" fontAlgn="base" hangingPunct="0">
        <a:spcBef>
          <a:spcPct val="0"/>
        </a:spcBef>
        <a:spcAft>
          <a:spcPct val="0"/>
        </a:spcAft>
        <a:defRPr sz="2800" b="1">
          <a:solidFill>
            <a:srgbClr val="657A93"/>
          </a:solidFill>
          <a:latin typeface="Verdana" pitchFamily="34" charset="0"/>
        </a:defRPr>
      </a:lvl6pPr>
      <a:lvl7pPr marL="914400" algn="l" rtl="0" eaLnBrk="0" fontAlgn="base" hangingPunct="0">
        <a:spcBef>
          <a:spcPct val="0"/>
        </a:spcBef>
        <a:spcAft>
          <a:spcPct val="0"/>
        </a:spcAft>
        <a:defRPr sz="2800" b="1">
          <a:solidFill>
            <a:srgbClr val="657A93"/>
          </a:solidFill>
          <a:latin typeface="Verdana" pitchFamily="34" charset="0"/>
        </a:defRPr>
      </a:lvl7pPr>
      <a:lvl8pPr marL="1371600" algn="l" rtl="0" eaLnBrk="0" fontAlgn="base" hangingPunct="0">
        <a:spcBef>
          <a:spcPct val="0"/>
        </a:spcBef>
        <a:spcAft>
          <a:spcPct val="0"/>
        </a:spcAft>
        <a:defRPr sz="2800" b="1">
          <a:solidFill>
            <a:srgbClr val="657A93"/>
          </a:solidFill>
          <a:latin typeface="Verdana" pitchFamily="34" charset="0"/>
        </a:defRPr>
      </a:lvl8pPr>
      <a:lvl9pPr marL="1828800" algn="l" rtl="0" eaLnBrk="0" fontAlgn="base" hangingPunct="0">
        <a:spcBef>
          <a:spcPct val="0"/>
        </a:spcBef>
        <a:spcAft>
          <a:spcPct val="0"/>
        </a:spcAft>
        <a:defRPr sz="2800" b="1">
          <a:solidFill>
            <a:srgbClr val="657A93"/>
          </a:solidFill>
          <a:latin typeface="Verdana" pitchFamily="34" charset="0"/>
        </a:defRPr>
      </a:lvl9pPr>
    </p:titleStyle>
    <p:bodyStyle>
      <a:lvl1pPr marL="342900" indent="-342900" algn="l" rtl="0" eaLnBrk="0" fontAlgn="base" hangingPunct="0">
        <a:spcBef>
          <a:spcPct val="20000"/>
        </a:spcBef>
        <a:spcAft>
          <a:spcPct val="0"/>
        </a:spcAft>
        <a:buClr>
          <a:srgbClr val="657A93"/>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657A93"/>
        </a:buClr>
        <a:buFont typeface="Verdana" pitchFamily="34" charset="0"/>
        <a:buChar char="•"/>
        <a:defRPr sz="2000">
          <a:solidFill>
            <a:schemeClr val="tx1"/>
          </a:solidFill>
          <a:latin typeface="+mn-lt"/>
        </a:defRPr>
      </a:lvl2pPr>
      <a:lvl3pPr marL="1143000" indent="-228600" algn="l" rtl="0" eaLnBrk="0" fontAlgn="base" hangingPunct="0">
        <a:spcBef>
          <a:spcPct val="20000"/>
        </a:spcBef>
        <a:spcAft>
          <a:spcPct val="0"/>
        </a:spcAft>
        <a:buClr>
          <a:srgbClr val="657A93"/>
        </a:buClr>
        <a:buChar char="•"/>
        <a:defRPr>
          <a:solidFill>
            <a:schemeClr val="tx1"/>
          </a:solidFill>
          <a:latin typeface="+mn-lt"/>
        </a:defRPr>
      </a:lvl3pPr>
      <a:lvl4pPr marL="1600200" indent="-228600" algn="l" rtl="0" eaLnBrk="0" fontAlgn="base" hangingPunct="0">
        <a:spcBef>
          <a:spcPct val="20000"/>
        </a:spcBef>
        <a:spcAft>
          <a:spcPct val="0"/>
        </a:spcAft>
        <a:buClr>
          <a:srgbClr val="657A93"/>
        </a:buClr>
        <a:buFont typeface="Verdana" pitchFamily="34" charset="0"/>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graphic-slid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503238"/>
            <a:ext cx="80772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Slide Title</a:t>
            </a:r>
          </a:p>
        </p:txBody>
      </p:sp>
      <p:sp>
        <p:nvSpPr>
          <p:cNvPr id="1030" name="Rectangle 6"/>
          <p:cNvSpPr>
            <a:spLocks noGrp="1" noChangeArrowheads="1"/>
          </p:cNvSpPr>
          <p:nvPr>
            <p:ph type="sldNum" sz="quarter" idx="4"/>
          </p:nvPr>
        </p:nvSpPr>
        <p:spPr bwMode="auto">
          <a:xfrm>
            <a:off x="3810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000">
                <a:solidFill>
                  <a:srgbClr val="657A93"/>
                </a:solidFill>
                <a:latin typeface="+mn-lt"/>
              </a:defRPr>
            </a:lvl1pPr>
          </a:lstStyle>
          <a:p>
            <a:pPr fontAlgn="base">
              <a:spcBef>
                <a:spcPct val="0"/>
              </a:spcBef>
              <a:spcAft>
                <a:spcPct val="0"/>
              </a:spcAft>
              <a:defRPr/>
            </a:pPr>
            <a:fld id="{1F027F09-1BD4-4977-AD55-163037394BE7}" type="slidenum">
              <a:rPr lang="en-US" b="1"/>
              <a:pPr fontAlgn="base">
                <a:spcBef>
                  <a:spcPct val="0"/>
                </a:spcBef>
                <a:spcAft>
                  <a:spcPct val="0"/>
                </a:spcAft>
                <a:defRPr/>
              </a:pPr>
              <a:t>‹#›</a:t>
            </a:fld>
            <a:endParaRPr lang="en-US" b="1" dirty="0"/>
          </a:p>
        </p:txBody>
      </p:sp>
      <p:sp>
        <p:nvSpPr>
          <p:cNvPr id="1029" name="Rectangle 11"/>
          <p:cNvSpPr>
            <a:spLocks noGrp="1" noChangeArrowheads="1"/>
          </p:cNvSpPr>
          <p:nvPr>
            <p:ph type="body" idx="1"/>
          </p:nvPr>
        </p:nvSpPr>
        <p:spPr bwMode="auto">
          <a:xfrm>
            <a:off x="457200" y="12192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pic>
        <p:nvPicPr>
          <p:cNvPr id="2" name="Picture 12" descr="seton_logo"/>
          <p:cNvPicPr>
            <a:picLocks noChangeAspect="1" noChangeArrowheads="1"/>
          </p:cNvPicPr>
          <p:nvPr/>
        </p:nvPicPr>
        <p:blipFill>
          <a:blip r:embed="rId14" cstate="print"/>
          <a:srcRect/>
          <a:stretch>
            <a:fillRect/>
          </a:stretch>
        </p:blipFill>
        <p:spPr bwMode="auto">
          <a:xfrm>
            <a:off x="5334000" y="6127750"/>
            <a:ext cx="3657600" cy="644525"/>
          </a:xfrm>
          <a:prstGeom prst="rect">
            <a:avLst/>
          </a:prstGeom>
          <a:noFill/>
          <a:ln w="9525">
            <a:noFill/>
            <a:miter lim="800000"/>
            <a:headEnd/>
            <a:tailEnd/>
          </a:ln>
        </p:spPr>
      </p:pic>
    </p:spTree>
    <p:extLst>
      <p:ext uri="{BB962C8B-B14F-4D97-AF65-F5344CB8AC3E}">
        <p14:creationId xmlns:p14="http://schemas.microsoft.com/office/powerpoint/2010/main" val="399349750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sz="2800" b="1">
          <a:solidFill>
            <a:srgbClr val="657A93"/>
          </a:solidFill>
          <a:latin typeface="+mj-lt"/>
          <a:ea typeface="+mj-ea"/>
          <a:cs typeface="+mj-cs"/>
        </a:defRPr>
      </a:lvl1pPr>
      <a:lvl2pPr algn="l" rtl="0" eaLnBrk="0" fontAlgn="base" hangingPunct="0">
        <a:spcBef>
          <a:spcPct val="0"/>
        </a:spcBef>
        <a:spcAft>
          <a:spcPct val="0"/>
        </a:spcAft>
        <a:defRPr sz="2800" b="1">
          <a:solidFill>
            <a:srgbClr val="657A93"/>
          </a:solidFill>
          <a:latin typeface="Verdana" pitchFamily="34" charset="0"/>
        </a:defRPr>
      </a:lvl2pPr>
      <a:lvl3pPr algn="l" rtl="0" eaLnBrk="0" fontAlgn="base" hangingPunct="0">
        <a:spcBef>
          <a:spcPct val="0"/>
        </a:spcBef>
        <a:spcAft>
          <a:spcPct val="0"/>
        </a:spcAft>
        <a:defRPr sz="2800" b="1">
          <a:solidFill>
            <a:srgbClr val="657A93"/>
          </a:solidFill>
          <a:latin typeface="Verdana" pitchFamily="34" charset="0"/>
        </a:defRPr>
      </a:lvl3pPr>
      <a:lvl4pPr algn="l" rtl="0" eaLnBrk="0" fontAlgn="base" hangingPunct="0">
        <a:spcBef>
          <a:spcPct val="0"/>
        </a:spcBef>
        <a:spcAft>
          <a:spcPct val="0"/>
        </a:spcAft>
        <a:defRPr sz="2800" b="1">
          <a:solidFill>
            <a:srgbClr val="657A93"/>
          </a:solidFill>
          <a:latin typeface="Verdana" pitchFamily="34" charset="0"/>
        </a:defRPr>
      </a:lvl4pPr>
      <a:lvl5pPr algn="l" rtl="0" eaLnBrk="0" fontAlgn="base" hangingPunct="0">
        <a:spcBef>
          <a:spcPct val="0"/>
        </a:spcBef>
        <a:spcAft>
          <a:spcPct val="0"/>
        </a:spcAft>
        <a:defRPr sz="2800" b="1">
          <a:solidFill>
            <a:srgbClr val="657A93"/>
          </a:solidFill>
          <a:latin typeface="Verdana" pitchFamily="34" charset="0"/>
        </a:defRPr>
      </a:lvl5pPr>
      <a:lvl6pPr marL="457200" algn="l" rtl="0" fontAlgn="base">
        <a:spcBef>
          <a:spcPct val="0"/>
        </a:spcBef>
        <a:spcAft>
          <a:spcPct val="0"/>
        </a:spcAft>
        <a:defRPr sz="2800" b="1">
          <a:solidFill>
            <a:srgbClr val="657A93"/>
          </a:solidFill>
          <a:latin typeface="Verdana" pitchFamily="34" charset="0"/>
        </a:defRPr>
      </a:lvl6pPr>
      <a:lvl7pPr marL="914400" algn="l" rtl="0" fontAlgn="base">
        <a:spcBef>
          <a:spcPct val="0"/>
        </a:spcBef>
        <a:spcAft>
          <a:spcPct val="0"/>
        </a:spcAft>
        <a:defRPr sz="2800" b="1">
          <a:solidFill>
            <a:srgbClr val="657A93"/>
          </a:solidFill>
          <a:latin typeface="Verdana" pitchFamily="34" charset="0"/>
        </a:defRPr>
      </a:lvl7pPr>
      <a:lvl8pPr marL="1371600" algn="l" rtl="0" fontAlgn="base">
        <a:spcBef>
          <a:spcPct val="0"/>
        </a:spcBef>
        <a:spcAft>
          <a:spcPct val="0"/>
        </a:spcAft>
        <a:defRPr sz="2800" b="1">
          <a:solidFill>
            <a:srgbClr val="657A93"/>
          </a:solidFill>
          <a:latin typeface="Verdana" pitchFamily="34" charset="0"/>
        </a:defRPr>
      </a:lvl8pPr>
      <a:lvl9pPr marL="1828800" algn="l" rtl="0" fontAlgn="base">
        <a:spcBef>
          <a:spcPct val="0"/>
        </a:spcBef>
        <a:spcAft>
          <a:spcPct val="0"/>
        </a:spcAft>
        <a:defRPr sz="2800" b="1">
          <a:solidFill>
            <a:srgbClr val="657A93"/>
          </a:solidFill>
          <a:latin typeface="Verdana" pitchFamily="34" charset="0"/>
        </a:defRPr>
      </a:lvl9pPr>
    </p:titleStyle>
    <p:bodyStyle>
      <a:lvl1pPr marL="342900" indent="-342900" algn="l" rtl="0" eaLnBrk="0" fontAlgn="base" hangingPunct="0">
        <a:spcBef>
          <a:spcPct val="20000"/>
        </a:spcBef>
        <a:spcAft>
          <a:spcPct val="0"/>
        </a:spcAft>
        <a:buClr>
          <a:srgbClr val="657A93"/>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657A93"/>
        </a:buClr>
        <a:buFont typeface="Verdana" pitchFamily="34" charset="0"/>
        <a:buChar char="•"/>
        <a:defRPr sz="2000">
          <a:solidFill>
            <a:schemeClr val="tx1"/>
          </a:solidFill>
          <a:latin typeface="+mn-lt"/>
        </a:defRPr>
      </a:lvl2pPr>
      <a:lvl3pPr marL="1143000" indent="-228600" algn="l" rtl="0" eaLnBrk="0" fontAlgn="base" hangingPunct="0">
        <a:spcBef>
          <a:spcPct val="20000"/>
        </a:spcBef>
        <a:spcAft>
          <a:spcPct val="0"/>
        </a:spcAft>
        <a:buClr>
          <a:srgbClr val="657A93"/>
        </a:buClr>
        <a:buChar char="•"/>
        <a:defRPr>
          <a:solidFill>
            <a:schemeClr val="tx1"/>
          </a:solidFill>
          <a:latin typeface="+mn-lt"/>
        </a:defRPr>
      </a:lvl3pPr>
      <a:lvl4pPr marL="1600200" indent="-228600" algn="l" rtl="0" eaLnBrk="0" fontAlgn="base" hangingPunct="0">
        <a:spcBef>
          <a:spcPct val="20000"/>
        </a:spcBef>
        <a:spcAft>
          <a:spcPct val="0"/>
        </a:spcAft>
        <a:buClr>
          <a:srgbClr val="657A93"/>
        </a:buClr>
        <a:buFont typeface="Verdana" pitchFamily="34" charset="0"/>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96575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5542803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66378800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0A0D14F-4044-4089-8196-8B39ABC558C1}" type="datetimeFigureOut">
              <a:rPr lang="en-US" smtClean="0">
                <a:solidFill>
                  <a:srgbClr val="B13F9A"/>
                </a:solidFill>
              </a:rPr>
              <a:pPr/>
              <a:t>4/8/2016</a:t>
            </a:fld>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95AB4C-E265-41C5-96F1-2CE60F47C761}"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6404017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59.xml"/><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6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6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28600"/>
            <a:ext cx="5105400" cy="2868168"/>
          </a:xfrm>
        </p:spPr>
        <p:txBody>
          <a:bodyPr/>
          <a:lstStyle/>
          <a:p>
            <a:pPr algn="ctr"/>
            <a:r>
              <a:rPr lang="en-US" sz="7200" dirty="0" smtClean="0">
                <a:latin typeface="Engravers MT" pitchFamily="18" charset="0"/>
              </a:rPr>
              <a:t>SREB</a:t>
            </a:r>
            <a:br>
              <a:rPr lang="en-US" sz="7200" dirty="0" smtClean="0">
                <a:latin typeface="Engravers MT" pitchFamily="18" charset="0"/>
              </a:rPr>
            </a:br>
            <a:endParaRPr lang="en-US" sz="7200" dirty="0">
              <a:latin typeface="Engravers MT" pitchFamily="18" charset="0"/>
            </a:endParaRPr>
          </a:p>
        </p:txBody>
      </p:sp>
      <p:sp>
        <p:nvSpPr>
          <p:cNvPr id="3" name="Subtitle 2"/>
          <p:cNvSpPr>
            <a:spLocks noGrp="1"/>
          </p:cNvSpPr>
          <p:nvPr>
            <p:ph type="subTitle" idx="1"/>
          </p:nvPr>
        </p:nvSpPr>
        <p:spPr>
          <a:xfrm>
            <a:off x="3352800" y="2286000"/>
            <a:ext cx="5114778" cy="1101248"/>
          </a:xfrm>
        </p:spPr>
        <p:txBody>
          <a:bodyPr>
            <a:normAutofit fontScale="25000" lnSpcReduction="20000"/>
          </a:bodyPr>
          <a:lstStyle/>
          <a:p>
            <a:pPr algn="ctr"/>
            <a:r>
              <a:rPr lang="en-US" sz="14400" dirty="0" smtClean="0"/>
              <a:t>Council of Collegiate </a:t>
            </a:r>
          </a:p>
          <a:p>
            <a:pPr algn="ctr"/>
            <a:r>
              <a:rPr lang="en-US" sz="14400" dirty="0" smtClean="0"/>
              <a:t>Education for Nursing</a:t>
            </a:r>
          </a:p>
          <a:p>
            <a:pPr algn="ctr"/>
            <a:endParaRPr lang="en-US" sz="3600" dirty="0"/>
          </a:p>
          <a:p>
            <a:pPr algn="ctr"/>
            <a:endParaRPr lang="en-US" sz="3600" dirty="0" smtClean="0"/>
          </a:p>
          <a:p>
            <a:pPr algn="ctr"/>
            <a:endParaRPr lang="en-US" sz="16000" b="1" kern="0" dirty="0" smtClean="0">
              <a:solidFill>
                <a:srgbClr val="F9B639"/>
              </a:solidFill>
              <a:ea typeface="ＭＳ Ｐゴシック"/>
              <a:cs typeface="+mj-cs"/>
            </a:endParaRPr>
          </a:p>
          <a:p>
            <a:pPr algn="ctr"/>
            <a:endParaRPr lang="en-US" sz="16000" b="1" kern="0" dirty="0">
              <a:solidFill>
                <a:srgbClr val="F9B639"/>
              </a:solidFill>
              <a:ea typeface="ＭＳ Ｐゴシック"/>
              <a:cs typeface="+mj-cs"/>
            </a:endParaRPr>
          </a:p>
          <a:p>
            <a:pPr algn="ctr"/>
            <a:r>
              <a:rPr lang="en-US" sz="16000" b="1" kern="0" dirty="0" smtClean="0">
                <a:solidFill>
                  <a:srgbClr val="F9B639"/>
                </a:solidFill>
                <a:ea typeface="ＭＳ Ｐゴシック"/>
                <a:cs typeface="+mj-cs"/>
              </a:rPr>
              <a:t>The </a:t>
            </a:r>
            <a:r>
              <a:rPr lang="en-US" sz="16000" b="1" kern="0" dirty="0">
                <a:solidFill>
                  <a:srgbClr val="F9B639"/>
                </a:solidFill>
                <a:ea typeface="ＭＳ Ｐゴシック"/>
                <a:cs typeface="+mj-cs"/>
              </a:rPr>
              <a:t>Ties that </a:t>
            </a:r>
            <a:r>
              <a:rPr lang="en-US" sz="16000" b="1" kern="0" dirty="0" smtClean="0">
                <a:solidFill>
                  <a:srgbClr val="F9B639"/>
                </a:solidFill>
                <a:ea typeface="ＭＳ Ｐゴシック"/>
                <a:cs typeface="+mj-cs"/>
              </a:rPr>
              <a:t>Bind</a:t>
            </a:r>
            <a:endParaRPr lang="en-US" sz="16000" dirty="0" smtClean="0"/>
          </a:p>
          <a:p>
            <a:pPr algn="ctr"/>
            <a:endParaRPr lang="en-US" sz="3600" dirty="0" smtClean="0"/>
          </a:p>
          <a:p>
            <a:pPr algn="ctr"/>
            <a:endParaRPr lang="en-US" sz="3600" dirty="0" smtClean="0"/>
          </a:p>
          <a:p>
            <a:pPr algn="ctr"/>
            <a:endParaRPr lang="en-US" sz="3600" dirty="0"/>
          </a:p>
          <a:p>
            <a:pPr algn="ctr"/>
            <a:endParaRPr lang="en-US" sz="3600" dirty="0" smtClean="0"/>
          </a:p>
          <a:p>
            <a:pPr algn="ctr"/>
            <a:endParaRPr lang="en-US" sz="3600" dirty="0"/>
          </a:p>
          <a:p>
            <a:pPr algn="ctr"/>
            <a:endParaRPr lang="en-US" sz="3600" dirty="0" smtClean="0"/>
          </a:p>
          <a:p>
            <a:pPr algn="ctr"/>
            <a:endParaRPr lang="en-US" sz="3600" dirty="0"/>
          </a:p>
        </p:txBody>
      </p:sp>
    </p:spTree>
    <p:extLst>
      <p:ext uri="{BB962C8B-B14F-4D97-AF65-F5344CB8AC3E}">
        <p14:creationId xmlns:p14="http://schemas.microsoft.com/office/powerpoint/2010/main" val="57273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239000" cy="1143000"/>
          </a:xfrm>
        </p:spPr>
        <p:txBody>
          <a:bodyPr/>
          <a:lstStyle/>
          <a:p>
            <a:r>
              <a:rPr lang="en-US" sz="2800" kern="0" cap="none" dirty="0">
                <a:ln>
                  <a:noFill/>
                </a:ln>
                <a:solidFill>
                  <a:schemeClr val="tx2"/>
                </a:solidFill>
                <a:latin typeface="Arial"/>
                <a:ea typeface="ＭＳ Ｐゴシック"/>
              </a:rPr>
              <a:t>Capacities of Effective </a:t>
            </a:r>
            <a:r>
              <a:rPr lang="en-US" sz="2800" kern="0" cap="none" dirty="0" smtClean="0">
                <a:ln>
                  <a:noFill/>
                </a:ln>
                <a:solidFill>
                  <a:schemeClr val="tx2"/>
                </a:solidFill>
                <a:latin typeface="Arial"/>
                <a:ea typeface="ＭＳ Ｐゴシック"/>
              </a:rPr>
              <a:t>Partnership/Coalition </a:t>
            </a:r>
            <a:r>
              <a:rPr lang="en-US" sz="2800" kern="0" cap="none" dirty="0">
                <a:ln>
                  <a:noFill/>
                </a:ln>
                <a:solidFill>
                  <a:schemeClr val="tx2"/>
                </a:solidFill>
                <a:latin typeface="Arial"/>
                <a:ea typeface="ＭＳ Ｐゴシック"/>
              </a:rPr>
              <a:t>Members:</a:t>
            </a:r>
            <a:endParaRPr lang="en-US" dirty="0">
              <a:solidFill>
                <a:schemeClr val="tx2"/>
              </a:solidFill>
            </a:endParaRPr>
          </a:p>
        </p:txBody>
      </p:sp>
      <p:sp>
        <p:nvSpPr>
          <p:cNvPr id="5" name="Content Placeholder 4"/>
          <p:cNvSpPr>
            <a:spLocks noGrp="1"/>
          </p:cNvSpPr>
          <p:nvPr>
            <p:ph idx="1"/>
          </p:nvPr>
        </p:nvSpPr>
        <p:spPr>
          <a:xfrm>
            <a:off x="381000" y="1524000"/>
            <a:ext cx="7239000" cy="4846320"/>
          </a:xfrm>
        </p:spPr>
        <p:txBody>
          <a:bodyPr>
            <a:noAutofit/>
          </a:bodyPr>
          <a:lstStyle/>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Skills/knowledge to </a:t>
            </a:r>
            <a:r>
              <a:rPr lang="en-US" sz="2000" b="1" kern="0" dirty="0">
                <a:latin typeface="Arial"/>
                <a:ea typeface="ＭＳ Ｐゴシック"/>
              </a:rPr>
              <a:t>work collaboratively</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Commit to the </a:t>
            </a:r>
            <a:r>
              <a:rPr lang="en-US" sz="2000" b="1" kern="0" dirty="0" smtClean="0">
                <a:latin typeface="Arial"/>
                <a:ea typeface="ＭＳ Ｐゴシック"/>
              </a:rPr>
              <a:t>defined </a:t>
            </a:r>
            <a:r>
              <a:rPr lang="en-US" sz="2000" b="1" kern="0" dirty="0">
                <a:latin typeface="Arial"/>
                <a:ea typeface="ＭＳ Ｐゴシック"/>
              </a:rPr>
              <a:t>action as well in name</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Ability to articulate what you bring to the table (time, resources, access, relationships, reputation, expertise, etc.)</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Ability to articulate what you want from the table</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Willingness to share resources</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Willingness to openly identify conflicts between the individual </a:t>
            </a:r>
            <a:r>
              <a:rPr lang="en-US" sz="2000" b="1" kern="0" dirty="0" smtClean="0">
                <a:latin typeface="Arial"/>
                <a:ea typeface="ＭＳ Ｐゴシック"/>
              </a:rPr>
              <a:t>organization/s and partners</a:t>
            </a:r>
            <a:endParaRPr lang="en-US" sz="2000" b="1" kern="0" dirty="0">
              <a:latin typeface="Arial"/>
              <a:ea typeface="ＭＳ Ｐゴシック"/>
            </a:endParaRP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Willingness to share power/credit</a:t>
            </a:r>
          </a:p>
        </p:txBody>
      </p:sp>
    </p:spTree>
    <p:extLst>
      <p:ext uri="{BB962C8B-B14F-4D97-AF65-F5344CB8AC3E}">
        <p14:creationId xmlns:p14="http://schemas.microsoft.com/office/powerpoint/2010/main" val="2739928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kern="0" cap="none" dirty="0">
                <a:ln>
                  <a:noFill/>
                </a:ln>
                <a:solidFill>
                  <a:schemeClr val="tx2"/>
                </a:solidFill>
                <a:latin typeface="Arial"/>
                <a:ea typeface="ＭＳ Ｐゴシック"/>
              </a:rPr>
              <a:t>Capacities of Effective </a:t>
            </a:r>
            <a:r>
              <a:rPr lang="en-US" sz="2800" kern="0" cap="none" dirty="0" smtClean="0">
                <a:ln>
                  <a:noFill/>
                </a:ln>
                <a:solidFill>
                  <a:schemeClr val="tx2"/>
                </a:solidFill>
                <a:latin typeface="Arial"/>
                <a:ea typeface="ＭＳ Ｐゴシック"/>
              </a:rPr>
              <a:t>Partnership/Coalition Members Cont:</a:t>
            </a:r>
            <a:endParaRPr lang="en-US" dirty="0">
              <a:solidFill>
                <a:schemeClr val="tx2"/>
              </a:solidFill>
            </a:endParaRPr>
          </a:p>
        </p:txBody>
      </p:sp>
      <p:sp>
        <p:nvSpPr>
          <p:cNvPr id="5" name="Content Placeholder 4"/>
          <p:cNvSpPr>
            <a:spLocks noGrp="1"/>
          </p:cNvSpPr>
          <p:nvPr>
            <p:ph idx="1"/>
          </p:nvPr>
        </p:nvSpPr>
        <p:spPr/>
        <p:txBody>
          <a:bodyPr/>
          <a:lstStyle/>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Willingness to speak as one</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Willingness to explore alternative ideas and approaches</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Willingness to dedicate staffing to implement assigned tasks</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Willingness to commit </a:t>
            </a:r>
            <a:r>
              <a:rPr lang="en-US" sz="2000" b="1" kern="0" dirty="0" smtClean="0">
                <a:latin typeface="Arial"/>
                <a:ea typeface="ＭＳ Ｐゴシック"/>
              </a:rPr>
              <a:t>for </a:t>
            </a:r>
            <a:r>
              <a:rPr lang="en-US" sz="2000" b="1" kern="0" dirty="0">
                <a:latin typeface="Arial"/>
                <a:ea typeface="ＭＳ Ｐゴシック"/>
              </a:rPr>
              <a:t>an extended and relevant period of time </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Understanding how your </a:t>
            </a:r>
            <a:r>
              <a:rPr lang="en-US" sz="2000" b="1" kern="0" dirty="0" smtClean="0">
                <a:latin typeface="Arial"/>
                <a:ea typeface="ＭＳ Ｐゴシック"/>
              </a:rPr>
              <a:t>issue/goal </a:t>
            </a:r>
            <a:r>
              <a:rPr lang="en-US" sz="2000" b="1" kern="0" dirty="0">
                <a:latin typeface="Arial"/>
                <a:ea typeface="ＭＳ Ｐゴシック"/>
              </a:rPr>
              <a:t>fits into a broader network of </a:t>
            </a:r>
            <a:r>
              <a:rPr lang="en-US" sz="2000" b="1" kern="0" dirty="0" smtClean="0">
                <a:latin typeface="Arial"/>
                <a:ea typeface="ＭＳ Ｐゴシック"/>
              </a:rPr>
              <a:t>issues &amp; shared goals</a:t>
            </a:r>
            <a:endParaRPr lang="en-US" sz="2000" b="1" kern="0" dirty="0">
              <a:latin typeface="Arial"/>
              <a:ea typeface="ＭＳ Ｐゴシック"/>
            </a:endParaRPr>
          </a:p>
          <a:p>
            <a:pPr marL="568325" lvl="2" indent="0" eaLnBrk="0" fontAlgn="base" hangingPunct="0">
              <a:lnSpc>
                <a:spcPct val="110000"/>
              </a:lnSpc>
              <a:spcBef>
                <a:spcPct val="50000"/>
              </a:spcBef>
              <a:spcAft>
                <a:spcPct val="0"/>
              </a:spcAft>
              <a:buClr>
                <a:srgbClr val="005293"/>
              </a:buClr>
              <a:buSzTx/>
              <a:buNone/>
            </a:pPr>
            <a:r>
              <a:rPr lang="en-US" sz="1800" b="1" kern="0" dirty="0" smtClean="0">
                <a:solidFill>
                  <a:schemeClr val="tx2"/>
                </a:solidFill>
                <a:latin typeface="Arial"/>
                <a:ea typeface="ＭＳ Ｐゴシック"/>
              </a:rPr>
              <a:t>                                                               Raynor (2011</a:t>
            </a:r>
            <a:r>
              <a:rPr lang="en-US" sz="1800" b="1" kern="0" dirty="0">
                <a:solidFill>
                  <a:schemeClr val="tx2"/>
                </a:solidFill>
                <a:latin typeface="Arial"/>
                <a:ea typeface="ＭＳ Ｐゴシック"/>
              </a:rPr>
              <a:t>)</a:t>
            </a:r>
          </a:p>
          <a:p>
            <a:pPr marL="342900" lvl="0" indent="-342900" eaLnBrk="0" fontAlgn="base" hangingPunct="0">
              <a:lnSpc>
                <a:spcPct val="110000"/>
              </a:lnSpc>
              <a:spcBef>
                <a:spcPct val="40000"/>
              </a:spcBef>
              <a:spcAft>
                <a:spcPct val="0"/>
              </a:spcAft>
              <a:buClrTx/>
              <a:buSzTx/>
              <a:buFontTx/>
              <a:buChar char="•"/>
            </a:pPr>
            <a:endParaRPr lang="en-US" sz="2000" b="1" kern="0" dirty="0">
              <a:solidFill>
                <a:srgbClr val="7030A0"/>
              </a:solidFill>
              <a:latin typeface="Arial"/>
              <a:ea typeface="ＭＳ Ｐゴシック"/>
            </a:endParaRPr>
          </a:p>
        </p:txBody>
      </p:sp>
    </p:spTree>
    <p:extLst>
      <p:ext uri="{BB962C8B-B14F-4D97-AF65-F5344CB8AC3E}">
        <p14:creationId xmlns:p14="http://schemas.microsoft.com/office/powerpoint/2010/main" val="4175774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kern="0" cap="none" dirty="0" smtClean="0">
                <a:ln>
                  <a:noFill/>
                </a:ln>
                <a:solidFill>
                  <a:srgbClr val="B13F9A"/>
                </a:solidFill>
                <a:latin typeface="Arial"/>
                <a:ea typeface="ＭＳ Ｐゴシック"/>
              </a:rPr>
              <a:t>Benefits of Developing &amp; Participating in Partnerships &amp; Coalitions</a:t>
            </a:r>
            <a:endParaRPr lang="en-US" sz="3200" dirty="0">
              <a:solidFill>
                <a:schemeClr val="tx2"/>
              </a:solidFill>
            </a:endParaRPr>
          </a:p>
        </p:txBody>
      </p:sp>
      <p:sp>
        <p:nvSpPr>
          <p:cNvPr id="5" name="Content Placeholder 4"/>
          <p:cNvSpPr>
            <a:spLocks noGrp="1"/>
          </p:cNvSpPr>
          <p:nvPr>
            <p:ph idx="1"/>
          </p:nvPr>
        </p:nvSpPr>
        <p:spPr/>
        <p:txBody>
          <a:bodyPr/>
          <a:lstStyle/>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Networking</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Information Sharing</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Access to Resources</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Resource Pooling</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Involvement in Important Cause or Strategy</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Shared Mission</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Ability to Attained Desired Outcomes</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Enhanced Visibility and Power in Numbers</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Enjoyment of collaboration &amp; camaraderie</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Ability to Build Skills</a:t>
            </a:r>
          </a:p>
          <a:p>
            <a:pPr marL="0" lvl="0" indent="0" eaLnBrk="0" fontAlgn="base" hangingPunct="0">
              <a:lnSpc>
                <a:spcPct val="110000"/>
              </a:lnSpc>
              <a:spcBef>
                <a:spcPct val="40000"/>
              </a:spcBef>
              <a:spcAft>
                <a:spcPct val="0"/>
              </a:spcAft>
              <a:buClrTx/>
              <a:buSzTx/>
              <a:buNone/>
            </a:pPr>
            <a:endParaRPr lang="en-US" sz="2000" b="1" kern="0" dirty="0" smtClean="0">
              <a:latin typeface="Arial"/>
              <a:ea typeface="ＭＳ Ｐゴシック"/>
            </a:endParaRPr>
          </a:p>
          <a:p>
            <a:pPr marL="0" lvl="0" indent="0" eaLnBrk="0" fontAlgn="base" hangingPunct="0">
              <a:lnSpc>
                <a:spcPct val="110000"/>
              </a:lnSpc>
              <a:spcBef>
                <a:spcPct val="40000"/>
              </a:spcBef>
              <a:spcAft>
                <a:spcPct val="0"/>
              </a:spcAft>
              <a:buClrTx/>
              <a:buSzTx/>
              <a:buNone/>
            </a:pPr>
            <a:endParaRPr lang="en-US" sz="1800" b="1" kern="0" dirty="0" smtClean="0">
              <a:latin typeface="Arial"/>
              <a:ea typeface="ＭＳ Ｐゴシック"/>
            </a:endParaRPr>
          </a:p>
          <a:p>
            <a:endParaRPr lang="en-US" dirty="0"/>
          </a:p>
        </p:txBody>
      </p:sp>
    </p:spTree>
    <p:extLst>
      <p:ext uri="{BB962C8B-B14F-4D97-AF65-F5344CB8AC3E}">
        <p14:creationId xmlns:p14="http://schemas.microsoft.com/office/powerpoint/2010/main" val="979843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7239000" cy="1143000"/>
          </a:xfrm>
        </p:spPr>
        <p:txBody>
          <a:bodyPr>
            <a:normAutofit/>
          </a:bodyPr>
          <a:lstStyle/>
          <a:p>
            <a:r>
              <a:rPr lang="en-US" sz="3200" kern="0" cap="none" dirty="0" smtClean="0">
                <a:ln>
                  <a:noFill/>
                </a:ln>
                <a:solidFill>
                  <a:srgbClr val="B13F9A"/>
                </a:solidFill>
                <a:latin typeface="Arial"/>
                <a:ea typeface="ＭＳ Ｐゴシック"/>
              </a:rPr>
              <a:t>Effectiveness</a:t>
            </a:r>
            <a:r>
              <a:rPr lang="en-US" sz="2800" kern="0" cap="none" dirty="0" smtClean="0">
                <a:ln>
                  <a:noFill/>
                </a:ln>
                <a:solidFill>
                  <a:srgbClr val="B13F9A"/>
                </a:solidFill>
                <a:latin typeface="Arial"/>
                <a:ea typeface="ＭＳ Ｐゴシック"/>
              </a:rPr>
              <a:t>:</a:t>
            </a:r>
            <a:endParaRPr lang="en-US" sz="2800" dirty="0">
              <a:solidFill>
                <a:schemeClr val="tx2"/>
              </a:solidFill>
              <a:latin typeface="Arial" pitchFamily="34" charset="0"/>
              <a:cs typeface="Arial" pitchFamily="34" charset="0"/>
            </a:endParaRPr>
          </a:p>
        </p:txBody>
      </p:sp>
      <p:sp>
        <p:nvSpPr>
          <p:cNvPr id="5" name="Content Placeholder 4"/>
          <p:cNvSpPr>
            <a:spLocks noGrp="1"/>
          </p:cNvSpPr>
          <p:nvPr>
            <p:ph idx="1"/>
          </p:nvPr>
        </p:nvSpPr>
        <p:spPr/>
        <p:txBody>
          <a:bodyPr/>
          <a:lstStyle/>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In addition to core capacities – organizational culture plays a role in how the partnership functions</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Culture </a:t>
            </a:r>
            <a:r>
              <a:rPr lang="en-US" sz="2000" b="1" kern="0" dirty="0">
                <a:latin typeface="Arial"/>
                <a:ea typeface="ＭＳ Ｐゴシック"/>
              </a:rPr>
              <a:t>is the unique history, language, </a:t>
            </a:r>
            <a:r>
              <a:rPr lang="en-US" sz="2000" b="1" kern="0" dirty="0" smtClean="0">
                <a:latin typeface="Arial"/>
                <a:ea typeface="ＭＳ Ｐゴシック"/>
              </a:rPr>
              <a:t>organizational structure, and set of values and beliefs of an organization.</a:t>
            </a:r>
          </a:p>
          <a:p>
            <a:pPr marL="342900" lvl="0" indent="-342900" eaLnBrk="0" fontAlgn="base" hangingPunct="0">
              <a:lnSpc>
                <a:spcPct val="110000"/>
              </a:lnSpc>
              <a:spcBef>
                <a:spcPct val="40000"/>
              </a:spcBef>
              <a:spcAft>
                <a:spcPct val="0"/>
              </a:spcAft>
              <a:buClrTx/>
              <a:buSzTx/>
              <a:buFontTx/>
              <a:buChar char="•"/>
            </a:pPr>
            <a:r>
              <a:rPr lang="en-US" sz="2000" b="1" kern="0" dirty="0" smtClean="0">
                <a:latin typeface="Arial"/>
                <a:ea typeface="ＭＳ Ｐゴシック"/>
              </a:rPr>
              <a:t>Effective Partnership Cultures must have:</a:t>
            </a:r>
          </a:p>
          <a:p>
            <a:pPr marL="793750" lvl="2" indent="-225425" eaLnBrk="0" fontAlgn="base" hangingPunct="0">
              <a:spcBef>
                <a:spcPct val="50000"/>
              </a:spcBef>
              <a:spcAft>
                <a:spcPct val="0"/>
              </a:spcAft>
              <a:buClr>
                <a:srgbClr val="005293"/>
              </a:buClr>
              <a:buSzTx/>
              <a:buFont typeface="Arial" charset="0"/>
              <a:buChar char="•"/>
            </a:pPr>
            <a:r>
              <a:rPr lang="en-US" sz="1800" b="1" kern="0" dirty="0" smtClean="0">
                <a:latin typeface="Arial"/>
                <a:ea typeface="ＭＳ Ｐゴシック"/>
              </a:rPr>
              <a:t>Trust</a:t>
            </a:r>
          </a:p>
          <a:p>
            <a:pPr marL="793750" lvl="2" indent="-225425" eaLnBrk="0" fontAlgn="base" hangingPunct="0">
              <a:spcBef>
                <a:spcPct val="50000"/>
              </a:spcBef>
              <a:spcAft>
                <a:spcPct val="0"/>
              </a:spcAft>
              <a:buClr>
                <a:srgbClr val="005293"/>
              </a:buClr>
              <a:buSzTx/>
              <a:buFont typeface="Arial" charset="0"/>
              <a:buChar char="•"/>
            </a:pPr>
            <a:r>
              <a:rPr lang="en-US" sz="1800" b="1" kern="0" dirty="0" smtClean="0">
                <a:latin typeface="Arial"/>
                <a:ea typeface="ＭＳ Ｐゴシック"/>
              </a:rPr>
              <a:t>Respect</a:t>
            </a:r>
          </a:p>
          <a:p>
            <a:pPr marL="793750" lvl="2" indent="-225425" eaLnBrk="0" fontAlgn="base" hangingPunct="0">
              <a:spcBef>
                <a:spcPct val="50000"/>
              </a:spcBef>
              <a:spcAft>
                <a:spcPct val="0"/>
              </a:spcAft>
              <a:buClr>
                <a:srgbClr val="005293"/>
              </a:buClr>
              <a:buSzTx/>
              <a:buFont typeface="Arial" charset="0"/>
              <a:buChar char="•"/>
            </a:pPr>
            <a:r>
              <a:rPr lang="en-US" sz="1800" b="1" kern="0" dirty="0" smtClean="0">
                <a:latin typeface="Arial"/>
                <a:ea typeface="ＭＳ Ｐゴシック"/>
              </a:rPr>
              <a:t>Safe Dissent</a:t>
            </a:r>
          </a:p>
          <a:p>
            <a:pPr marL="793750" lvl="2" indent="-225425" eaLnBrk="0" fontAlgn="base" hangingPunct="0">
              <a:spcBef>
                <a:spcPct val="50000"/>
              </a:spcBef>
              <a:spcAft>
                <a:spcPct val="0"/>
              </a:spcAft>
              <a:buClr>
                <a:srgbClr val="005293"/>
              </a:buClr>
              <a:buSzTx/>
              <a:buFont typeface="Arial" charset="0"/>
              <a:buChar char="•"/>
            </a:pPr>
            <a:r>
              <a:rPr lang="en-US" sz="1800" b="1" kern="0" dirty="0" smtClean="0">
                <a:latin typeface="Arial"/>
                <a:ea typeface="ＭＳ Ｐゴシック"/>
              </a:rPr>
              <a:t>Unity</a:t>
            </a:r>
          </a:p>
          <a:p>
            <a:pPr marL="793750" lvl="2" indent="-225425" eaLnBrk="0" fontAlgn="base" hangingPunct="0">
              <a:spcBef>
                <a:spcPct val="50000"/>
              </a:spcBef>
              <a:spcAft>
                <a:spcPct val="0"/>
              </a:spcAft>
              <a:buClr>
                <a:srgbClr val="005293"/>
              </a:buClr>
              <a:buSzTx/>
              <a:buFont typeface="Arial" charset="0"/>
              <a:buChar char="•"/>
            </a:pPr>
            <a:r>
              <a:rPr lang="en-US" sz="1800" b="1" kern="0" dirty="0" smtClean="0">
                <a:latin typeface="Arial"/>
                <a:ea typeface="ＭＳ Ｐゴシック"/>
              </a:rPr>
              <a:t>Sensitivity to Power Differentials</a:t>
            </a:r>
          </a:p>
          <a:p>
            <a:pPr marL="568325" lvl="2" indent="0" eaLnBrk="0" fontAlgn="base" hangingPunct="0">
              <a:spcBef>
                <a:spcPct val="50000"/>
              </a:spcBef>
              <a:spcAft>
                <a:spcPct val="0"/>
              </a:spcAft>
              <a:buClr>
                <a:srgbClr val="005293"/>
              </a:buClr>
              <a:buSzTx/>
              <a:buNone/>
            </a:pPr>
            <a:r>
              <a:rPr lang="en-US" sz="1700" b="1" dirty="0" smtClean="0">
                <a:solidFill>
                  <a:srgbClr val="7030A0"/>
                </a:solidFill>
                <a:latin typeface="Arial" pitchFamily="34" charset="0"/>
                <a:cs typeface="Arial" pitchFamily="34" charset="0"/>
              </a:rPr>
              <a:t>                                      Lasker</a:t>
            </a:r>
            <a:r>
              <a:rPr lang="en-US" sz="1700" b="1" dirty="0">
                <a:solidFill>
                  <a:srgbClr val="7030A0"/>
                </a:solidFill>
                <a:latin typeface="Arial" pitchFamily="34" charset="0"/>
                <a:cs typeface="Arial" pitchFamily="34" charset="0"/>
              </a:rPr>
              <a:t>, R., Weiss, E., &amp; Miller, R. (2001</a:t>
            </a:r>
            <a:r>
              <a:rPr lang="en-US" sz="1700" b="1" dirty="0" smtClean="0">
                <a:solidFill>
                  <a:srgbClr val="7030A0"/>
                </a:solidFill>
                <a:latin typeface="Arial" pitchFamily="34" charset="0"/>
                <a:cs typeface="Arial" pitchFamily="34" charset="0"/>
              </a:rPr>
              <a:t>)</a:t>
            </a:r>
            <a:endParaRPr lang="en-US" sz="1800" b="1" kern="0" dirty="0" smtClean="0">
              <a:latin typeface="Arial"/>
              <a:ea typeface="ＭＳ Ｐゴシック"/>
            </a:endParaRPr>
          </a:p>
          <a:p>
            <a:endParaRPr lang="en-US" dirty="0"/>
          </a:p>
        </p:txBody>
      </p:sp>
    </p:spTree>
    <p:extLst>
      <p:ext uri="{BB962C8B-B14F-4D97-AF65-F5344CB8AC3E}">
        <p14:creationId xmlns:p14="http://schemas.microsoft.com/office/powerpoint/2010/main" val="3708588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Exemplar # 1:</a:t>
            </a:r>
            <a:endParaRPr lang="en-US" dirty="0"/>
          </a:p>
        </p:txBody>
      </p:sp>
      <p:sp>
        <p:nvSpPr>
          <p:cNvPr id="3" name="Content Placeholder 2"/>
          <p:cNvSpPr>
            <a:spLocks noGrp="1"/>
          </p:cNvSpPr>
          <p:nvPr>
            <p:ph idx="1"/>
          </p:nvPr>
        </p:nvSpPr>
        <p:spPr/>
        <p:txBody>
          <a:bodyPr/>
          <a:lstStyle/>
          <a:p>
            <a:pPr marL="0" lvl="0" indent="0" algn="ctr" eaLnBrk="0" fontAlgn="base" hangingPunct="0">
              <a:lnSpc>
                <a:spcPct val="110000"/>
              </a:lnSpc>
              <a:spcBef>
                <a:spcPct val="40000"/>
              </a:spcBef>
              <a:spcAft>
                <a:spcPct val="0"/>
              </a:spcAft>
              <a:buClrTx/>
              <a:buSzTx/>
              <a:buNone/>
            </a:pPr>
            <a:endParaRPr lang="en-US" sz="3200" b="1" kern="0" dirty="0" smtClean="0">
              <a:solidFill>
                <a:srgbClr val="005293"/>
              </a:solidFill>
              <a:latin typeface="Arial"/>
              <a:ea typeface="ＭＳ Ｐゴシック"/>
            </a:endParaRPr>
          </a:p>
          <a:p>
            <a:pPr marL="0" lvl="0" indent="0" algn="ctr" eaLnBrk="0" fontAlgn="base" hangingPunct="0">
              <a:lnSpc>
                <a:spcPct val="110000"/>
              </a:lnSpc>
              <a:spcBef>
                <a:spcPct val="40000"/>
              </a:spcBef>
              <a:spcAft>
                <a:spcPct val="0"/>
              </a:spcAft>
              <a:buClrTx/>
              <a:buSzTx/>
              <a:buNone/>
            </a:pPr>
            <a:r>
              <a:rPr lang="en-US" sz="3200" b="1" kern="0" dirty="0" smtClean="0">
                <a:solidFill>
                  <a:srgbClr val="005293"/>
                </a:solidFill>
                <a:latin typeface="Arial"/>
                <a:ea typeface="ＭＳ Ｐゴシック"/>
              </a:rPr>
              <a:t>Seton </a:t>
            </a:r>
            <a:r>
              <a:rPr lang="en-US" sz="3200" b="1" kern="0" dirty="0">
                <a:solidFill>
                  <a:srgbClr val="005293"/>
                </a:solidFill>
                <a:latin typeface="Arial"/>
                <a:ea typeface="ＭＳ Ｐゴシック"/>
              </a:rPr>
              <a:t>Healthcare Family</a:t>
            </a:r>
          </a:p>
          <a:p>
            <a:pPr marL="0" lvl="0" indent="0" algn="ctr" eaLnBrk="0" fontAlgn="base" hangingPunct="0">
              <a:lnSpc>
                <a:spcPct val="110000"/>
              </a:lnSpc>
              <a:spcBef>
                <a:spcPct val="40000"/>
              </a:spcBef>
              <a:spcAft>
                <a:spcPct val="0"/>
              </a:spcAft>
              <a:buClrTx/>
              <a:buSzTx/>
              <a:buNone/>
            </a:pPr>
            <a:r>
              <a:rPr lang="en-US" sz="3200" b="1" kern="0" dirty="0">
                <a:solidFill>
                  <a:srgbClr val="005293"/>
                </a:solidFill>
                <a:latin typeface="Arial"/>
                <a:ea typeface="ＭＳ Ｐゴシック"/>
              </a:rPr>
              <a:t>Austin &amp; Texas Hill Country, Texas</a:t>
            </a:r>
          </a:p>
          <a:p>
            <a:endParaRPr lang="en-US" dirty="0" smtClean="0"/>
          </a:p>
          <a:p>
            <a:endParaRPr lang="en-US" dirty="0"/>
          </a:p>
          <a:p>
            <a:endParaRPr lang="en-US" dirty="0" smtClean="0"/>
          </a:p>
          <a:p>
            <a:endParaRPr lang="en-US" dirty="0"/>
          </a:p>
          <a:p>
            <a:pPr marL="0" indent="0" algn="ctr">
              <a:buNone/>
            </a:pPr>
            <a:r>
              <a:rPr lang="en-US" dirty="0" smtClean="0"/>
              <a:t>   A Regional Partnership</a:t>
            </a:r>
            <a:endParaRPr lang="en-US" dirty="0"/>
          </a:p>
        </p:txBody>
      </p:sp>
      <p:pic>
        <p:nvPicPr>
          <p:cNvPr id="4" name="Picture 23" descr="seton_healthcarefamily_vert_cmyk.jpg"/>
          <p:cNvPicPr>
            <a:picLocks noChangeAspect="1"/>
          </p:cNvPicPr>
          <p:nvPr/>
        </p:nvPicPr>
        <p:blipFill>
          <a:blip r:embed="rId2" cstate="print"/>
          <a:srcRect/>
          <a:stretch>
            <a:fillRect/>
          </a:stretch>
        </p:blipFill>
        <p:spPr bwMode="auto">
          <a:xfrm>
            <a:off x="3505199" y="3801173"/>
            <a:ext cx="1266825" cy="1169988"/>
          </a:xfrm>
          <a:prstGeom prst="rect">
            <a:avLst/>
          </a:prstGeom>
          <a:noFill/>
          <a:ln w="9525">
            <a:noFill/>
            <a:miter lim="800000"/>
            <a:headEnd/>
            <a:tailEnd/>
          </a:ln>
        </p:spPr>
      </p:pic>
    </p:spTree>
    <p:extLst>
      <p:ext uri="{BB962C8B-B14F-4D97-AF65-F5344CB8AC3E}">
        <p14:creationId xmlns:p14="http://schemas.microsoft.com/office/powerpoint/2010/main" val="173517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7239000" cy="1143000"/>
          </a:xfrm>
        </p:spPr>
        <p:txBody>
          <a:bodyPr>
            <a:normAutofit/>
          </a:bodyPr>
          <a:lstStyle/>
          <a:p>
            <a:r>
              <a:rPr lang="en-US" sz="3200" kern="0" cap="none" dirty="0" smtClean="0">
                <a:ln>
                  <a:noFill/>
                </a:ln>
                <a:solidFill>
                  <a:srgbClr val="B13F9A"/>
                </a:solidFill>
                <a:latin typeface="Arial"/>
                <a:ea typeface="ＭＳ Ｐゴシック"/>
              </a:rPr>
              <a:t>Seton HC Family of Hospitals </a:t>
            </a:r>
            <a:r>
              <a:rPr lang="en-US" sz="2800" kern="0" cap="none" dirty="0" smtClean="0">
                <a:ln>
                  <a:noFill/>
                </a:ln>
                <a:solidFill>
                  <a:srgbClr val="B13F9A"/>
                </a:solidFill>
                <a:latin typeface="Arial"/>
                <a:ea typeface="ＭＳ Ｐゴシック"/>
              </a:rPr>
              <a:t>:</a:t>
            </a:r>
            <a:endParaRPr lang="en-US" sz="2800" dirty="0">
              <a:solidFill>
                <a:schemeClr val="tx2"/>
              </a:solidFill>
              <a:latin typeface="Arial" pitchFamily="34" charset="0"/>
              <a:cs typeface="Arial" pitchFamily="34" charset="0"/>
            </a:endParaRPr>
          </a:p>
        </p:txBody>
      </p:sp>
      <p:sp>
        <p:nvSpPr>
          <p:cNvPr id="5" name="Content Placeholder 4"/>
          <p:cNvSpPr>
            <a:spLocks noGrp="1"/>
          </p:cNvSpPr>
          <p:nvPr>
            <p:ph idx="1"/>
          </p:nvPr>
        </p:nvSpPr>
        <p:spPr/>
        <p:txBody>
          <a:bodyPr/>
          <a:lstStyle/>
          <a:p>
            <a:pPr marL="0" indent="0" fontAlgn="base">
              <a:spcBef>
                <a:spcPts val="480"/>
              </a:spcBef>
            </a:pPr>
            <a:endParaRPr lang="en-US" sz="2800" dirty="0">
              <a:latin typeface="Arial"/>
            </a:endParaRPr>
          </a:p>
          <a:p>
            <a:pPr marL="0" indent="0" fontAlgn="base">
              <a:spcBef>
                <a:spcPts val="432"/>
              </a:spcBef>
            </a:pPr>
            <a:r>
              <a:rPr lang="en-US" sz="2800" dirty="0">
                <a:solidFill>
                  <a:srgbClr val="000000"/>
                </a:solidFill>
                <a:latin typeface="Calibri"/>
              </a:rPr>
              <a:t>A member of the Ascension Healthcare System</a:t>
            </a:r>
            <a:endParaRPr lang="en-US" sz="2800" dirty="0">
              <a:latin typeface="Arial"/>
            </a:endParaRPr>
          </a:p>
          <a:p>
            <a:pPr marL="0" indent="0" fontAlgn="base">
              <a:spcBef>
                <a:spcPts val="0"/>
              </a:spcBef>
            </a:pPr>
            <a:r>
              <a:rPr lang="en-US" sz="2800" dirty="0">
                <a:solidFill>
                  <a:srgbClr val="000000"/>
                </a:solidFill>
                <a:latin typeface="Calibri"/>
              </a:rPr>
              <a:t>11 hospitals, ambulatory facilities: home care and hospice services</a:t>
            </a:r>
            <a:endParaRPr lang="en-US" sz="2800" dirty="0">
              <a:latin typeface="Arial"/>
            </a:endParaRPr>
          </a:p>
          <a:p>
            <a:pPr marL="0" indent="0" fontAlgn="base">
              <a:spcBef>
                <a:spcPts val="432"/>
              </a:spcBef>
            </a:pPr>
            <a:r>
              <a:rPr lang="en-US" sz="2800" dirty="0">
                <a:solidFill>
                  <a:srgbClr val="000000"/>
                </a:solidFill>
                <a:latin typeface="Calibri"/>
              </a:rPr>
              <a:t>Four ANCC Magnet Designated Hospitals since 2002</a:t>
            </a:r>
            <a:endParaRPr lang="en-US" sz="2800" dirty="0">
              <a:latin typeface="Arial"/>
            </a:endParaRPr>
          </a:p>
          <a:p>
            <a:pPr marL="0" indent="0" fontAlgn="base">
              <a:spcBef>
                <a:spcPts val="432"/>
              </a:spcBef>
            </a:pPr>
            <a:r>
              <a:rPr lang="en-US" sz="2800" dirty="0">
                <a:solidFill>
                  <a:srgbClr val="000000"/>
                </a:solidFill>
                <a:latin typeface="Calibri"/>
              </a:rPr>
              <a:t>Five Pathway to Excellence Hospitals</a:t>
            </a:r>
            <a:endParaRPr lang="en-US" sz="2800" dirty="0">
              <a:latin typeface="Arial"/>
            </a:endParaRPr>
          </a:p>
          <a:p>
            <a:endParaRPr lang="en-US" dirty="0"/>
          </a:p>
        </p:txBody>
      </p:sp>
      <p:pic>
        <p:nvPicPr>
          <p:cNvPr id="6" name="Picture 23" descr="seton_healthcarefamily_vert_cmyk.jpg"/>
          <p:cNvPicPr>
            <a:picLocks noChangeAspect="1"/>
          </p:cNvPicPr>
          <p:nvPr/>
        </p:nvPicPr>
        <p:blipFill>
          <a:blip r:embed="rId3" cstate="print"/>
          <a:srcRect/>
          <a:stretch>
            <a:fillRect/>
          </a:stretch>
        </p:blipFill>
        <p:spPr bwMode="auto">
          <a:xfrm>
            <a:off x="4953000" y="5257800"/>
            <a:ext cx="1266825" cy="1169988"/>
          </a:xfrm>
          <a:prstGeom prst="rect">
            <a:avLst/>
          </a:prstGeom>
          <a:noFill/>
          <a:ln w="9525">
            <a:noFill/>
            <a:miter lim="800000"/>
            <a:headEnd/>
            <a:tailEnd/>
          </a:ln>
        </p:spPr>
      </p:pic>
    </p:spTree>
    <p:extLst>
      <p:ext uri="{BB962C8B-B14F-4D97-AF65-F5344CB8AC3E}">
        <p14:creationId xmlns:p14="http://schemas.microsoft.com/office/powerpoint/2010/main" val="3144723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txBox="1">
            <a:spLocks noGrp="1" noChangeArrowheads="1"/>
          </p:cNvSpPr>
          <p:nvPr/>
        </p:nvSpPr>
        <p:spPr bwMode="auto">
          <a:xfrm>
            <a:off x="304800" y="5334000"/>
            <a:ext cx="3124200" cy="476250"/>
          </a:xfrm>
          <a:prstGeom prst="rect">
            <a:avLst/>
          </a:prstGeom>
          <a:noFill/>
          <a:ln w="9525">
            <a:noFill/>
            <a:miter lim="800000"/>
            <a:headEnd/>
            <a:tailEnd/>
          </a:ln>
        </p:spPr>
        <p:txBody>
          <a:bodyPr/>
          <a:lstStyle/>
          <a:p>
            <a:pPr fontAlgn="base">
              <a:spcBef>
                <a:spcPct val="0"/>
              </a:spcBef>
              <a:spcAft>
                <a:spcPct val="0"/>
              </a:spcAft>
            </a:pPr>
            <a:r>
              <a:rPr lang="en-US" sz="1600" dirty="0" smtClean="0">
                <a:solidFill>
                  <a:srgbClr val="657A93"/>
                </a:solidFill>
              </a:rPr>
              <a:t> </a:t>
            </a:r>
            <a:r>
              <a:rPr lang="en-US" sz="1600" dirty="0">
                <a:solidFill>
                  <a:srgbClr val="657A93"/>
                </a:solidFill>
              </a:rPr>
              <a:t>Seton 10.23.12</a:t>
            </a:r>
          </a:p>
        </p:txBody>
      </p:sp>
      <p:sp>
        <p:nvSpPr>
          <p:cNvPr id="4099" name="Rectangle 2"/>
          <p:cNvSpPr>
            <a:spLocks noGrp="1" noChangeArrowheads="1"/>
          </p:cNvSpPr>
          <p:nvPr>
            <p:ph type="ctrTitle" idx="4294967295"/>
          </p:nvPr>
        </p:nvSpPr>
        <p:spPr>
          <a:xfrm>
            <a:off x="304800" y="4114800"/>
            <a:ext cx="8077200" cy="1219200"/>
          </a:xfrm>
        </p:spPr>
        <p:txBody>
          <a:bodyPr/>
          <a:lstStyle/>
          <a:p>
            <a:pPr eaLnBrk="1" hangingPunct="1"/>
            <a:r>
              <a:rPr lang="en-US" sz="2000" b="0" i="1" dirty="0" smtClean="0">
                <a:solidFill>
                  <a:schemeClr val="accent2"/>
                </a:solidFill>
              </a:rPr>
              <a:t>Addressing the Seton Nursing 2015 Strategic Direction…”nurses with the right skills” </a:t>
            </a:r>
            <a:br>
              <a:rPr lang="en-US" sz="2000" b="0" i="1" dirty="0" smtClean="0">
                <a:solidFill>
                  <a:schemeClr val="accent2"/>
                </a:solidFill>
              </a:rPr>
            </a:br>
            <a:r>
              <a:rPr lang="en-US" sz="2000" dirty="0" smtClean="0">
                <a:solidFill>
                  <a:schemeClr val="accent2"/>
                </a:solidFill>
              </a:rPr>
              <a:t>Pipeline and Professional Development Partnerships</a:t>
            </a:r>
          </a:p>
        </p:txBody>
      </p:sp>
    </p:spTree>
    <p:extLst>
      <p:ext uri="{BB962C8B-B14F-4D97-AF65-F5344CB8AC3E}">
        <p14:creationId xmlns:p14="http://schemas.microsoft.com/office/powerpoint/2010/main" val="1949145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5"/>
          <p:cNvSpPr>
            <a:spLocks noGrp="1" noChangeArrowheads="1"/>
          </p:cNvSpPr>
          <p:nvPr>
            <p:ph type="body" idx="1"/>
          </p:nvPr>
        </p:nvSpPr>
        <p:spPr/>
        <p:txBody>
          <a:bodyPr/>
          <a:lstStyle/>
          <a:p>
            <a:pPr marL="0" indent="0">
              <a:lnSpc>
                <a:spcPct val="90000"/>
              </a:lnSpc>
              <a:buFontTx/>
              <a:buNone/>
              <a:defRPr/>
            </a:pPr>
            <a:r>
              <a:rPr lang="en-US" sz="2000" b="1" dirty="0" smtClean="0"/>
              <a:t>The Health Industry Steering Committee (HISC)</a:t>
            </a:r>
          </a:p>
          <a:p>
            <a:pPr marL="0" indent="0">
              <a:lnSpc>
                <a:spcPct val="90000"/>
              </a:lnSpc>
              <a:buFontTx/>
              <a:buNone/>
              <a:defRPr/>
            </a:pPr>
            <a:endParaRPr lang="en-US" sz="2000" dirty="0" smtClean="0"/>
          </a:p>
          <a:p>
            <a:pPr marL="0" indent="0">
              <a:lnSpc>
                <a:spcPct val="90000"/>
              </a:lnSpc>
              <a:buFontTx/>
              <a:buNone/>
              <a:defRPr/>
            </a:pPr>
            <a:r>
              <a:rPr lang="en-US" sz="2000" dirty="0" smtClean="0"/>
              <a:t>Seton Healthcare Family co-leads a 13-year community partnership of secondary and post secondary education, workforce intermediaries and clinical agencies to meet the needs of all stakeholders</a:t>
            </a:r>
          </a:p>
          <a:p>
            <a:pPr marL="0" indent="0">
              <a:lnSpc>
                <a:spcPct val="90000"/>
              </a:lnSpc>
              <a:buFontTx/>
              <a:buNone/>
              <a:defRPr/>
            </a:pPr>
            <a:endParaRPr lang="en-US" sz="2000" dirty="0" smtClean="0"/>
          </a:p>
          <a:p>
            <a:pPr lvl="1">
              <a:lnSpc>
                <a:spcPct val="90000"/>
              </a:lnSpc>
              <a:defRPr/>
            </a:pPr>
            <a:r>
              <a:rPr lang="en-US" sz="1800" dirty="0" smtClean="0"/>
              <a:t>Establishes community standards for student placements, background checks/screenings, immunizations, faculty competency standards, preceptor education, etc. </a:t>
            </a:r>
          </a:p>
          <a:p>
            <a:pPr marL="457200" lvl="1" indent="0">
              <a:lnSpc>
                <a:spcPct val="90000"/>
              </a:lnSpc>
              <a:buFont typeface="Verdana" pitchFamily="34" charset="0"/>
              <a:buNone/>
              <a:defRPr/>
            </a:pPr>
            <a:endParaRPr lang="en-US" sz="1800" dirty="0" smtClean="0"/>
          </a:p>
          <a:p>
            <a:pPr lvl="1">
              <a:lnSpc>
                <a:spcPct val="90000"/>
              </a:lnSpc>
              <a:defRPr/>
            </a:pPr>
            <a:r>
              <a:rPr lang="en-US" sz="1800" dirty="0" smtClean="0"/>
              <a:t>Established the web based Central Texas Scheduling System to coordinate and manage student cohort placement</a:t>
            </a:r>
            <a:r>
              <a:rPr lang="en-US" sz="1800" dirty="0"/>
              <a:t> </a:t>
            </a:r>
            <a:r>
              <a:rPr lang="en-US" sz="1800" dirty="0" smtClean="0"/>
              <a:t>in the 10 county region. </a:t>
            </a:r>
          </a:p>
          <a:p>
            <a:pPr marL="457200" lvl="1" indent="0">
              <a:lnSpc>
                <a:spcPct val="90000"/>
              </a:lnSpc>
              <a:buFont typeface="Verdana" pitchFamily="34" charset="0"/>
              <a:buNone/>
              <a:defRPr/>
            </a:pPr>
            <a:endParaRPr lang="en-US" sz="1600" dirty="0" smtClean="0"/>
          </a:p>
        </p:txBody>
      </p:sp>
      <p:sp>
        <p:nvSpPr>
          <p:cNvPr id="6147" name="Title 1"/>
          <p:cNvSpPr>
            <a:spLocks noGrp="1"/>
          </p:cNvSpPr>
          <p:nvPr>
            <p:ph type="title"/>
          </p:nvPr>
        </p:nvSpPr>
        <p:spPr/>
        <p:txBody>
          <a:bodyPr/>
          <a:lstStyle/>
          <a:p>
            <a:r>
              <a:rPr lang="en-US" dirty="0" smtClean="0"/>
              <a:t>Seton Healthcare Family Partnerships</a:t>
            </a:r>
          </a:p>
        </p:txBody>
      </p:sp>
    </p:spTree>
    <p:extLst>
      <p:ext uri="{BB962C8B-B14F-4D97-AF65-F5344CB8AC3E}">
        <p14:creationId xmlns:p14="http://schemas.microsoft.com/office/powerpoint/2010/main" val="149616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dirty="0" smtClean="0">
                <a:latin typeface="Segoe UI Semibold" pitchFamily="34" charset="0"/>
                <a:cs typeface="Times New Roman" pitchFamily="18" charset="0"/>
              </a:rPr>
              <a:t>Mission of The Clinical Education Center (CEC)</a:t>
            </a:r>
          </a:p>
        </p:txBody>
      </p:sp>
      <p:sp>
        <p:nvSpPr>
          <p:cNvPr id="12291" name="Rectangle 3"/>
          <p:cNvSpPr>
            <a:spLocks noGrp="1" noChangeArrowheads="1"/>
          </p:cNvSpPr>
          <p:nvPr>
            <p:ph type="body" idx="1"/>
          </p:nvPr>
        </p:nvSpPr>
        <p:spPr>
          <a:xfrm>
            <a:off x="381000" y="1676400"/>
            <a:ext cx="8077200" cy="4800600"/>
          </a:xfrm>
        </p:spPr>
        <p:txBody>
          <a:bodyPr/>
          <a:lstStyle/>
          <a:p>
            <a:pPr marL="457200" indent="-457200">
              <a:buFontTx/>
              <a:buNone/>
            </a:pPr>
            <a:r>
              <a:rPr lang="en-US" dirty="0" smtClean="0">
                <a:latin typeface="Arial" pitchFamily="34" charset="0"/>
                <a:cs typeface="Arial" pitchFamily="34" charset="0"/>
              </a:rPr>
              <a:t>The Clinical Education Center at Brackenridge is committed to:</a:t>
            </a:r>
          </a:p>
          <a:p>
            <a:pPr marL="457200" indent="-457200"/>
            <a:endParaRPr lang="en-US" dirty="0" smtClean="0">
              <a:latin typeface="Arial" pitchFamily="34" charset="0"/>
              <a:cs typeface="Arial" pitchFamily="34" charset="0"/>
            </a:endParaRPr>
          </a:p>
          <a:p>
            <a:pPr marL="457200" indent="-457200">
              <a:buFontTx/>
              <a:buAutoNum type="arabicPeriod"/>
            </a:pPr>
            <a:r>
              <a:rPr lang="en-US" dirty="0" smtClean="0">
                <a:latin typeface="Arial" pitchFamily="34" charset="0"/>
                <a:cs typeface="Arial" pitchFamily="34" charset="0"/>
              </a:rPr>
              <a:t>Supporting interprofessional clinical education in an immersive learning environment</a:t>
            </a:r>
          </a:p>
          <a:p>
            <a:pPr marL="457200" indent="-457200">
              <a:buFontTx/>
              <a:buAutoNum type="arabicPeriod"/>
            </a:pPr>
            <a:endParaRPr lang="en-US" dirty="0" smtClean="0">
              <a:latin typeface="Arial" pitchFamily="34" charset="0"/>
              <a:cs typeface="Arial" pitchFamily="34" charset="0"/>
            </a:endParaRPr>
          </a:p>
          <a:p>
            <a:pPr marL="457200" indent="-457200">
              <a:buFontTx/>
              <a:buAutoNum type="arabicPeriod"/>
            </a:pPr>
            <a:r>
              <a:rPr lang="en-US" dirty="0" smtClean="0">
                <a:latin typeface="Arial" pitchFamily="34" charset="0"/>
                <a:cs typeface="Arial" pitchFamily="34" charset="0"/>
              </a:rPr>
              <a:t>Facilitating a pipeline of well-qualified health practitioners for Central Texas</a:t>
            </a:r>
          </a:p>
          <a:p>
            <a:pPr marL="457200" indent="-457200">
              <a:buFontTx/>
              <a:buAutoNum type="arabicPeriod"/>
            </a:pPr>
            <a:endParaRPr lang="en-US" dirty="0" smtClean="0">
              <a:latin typeface="Arial" pitchFamily="34" charset="0"/>
              <a:cs typeface="Arial" pitchFamily="34" charset="0"/>
            </a:endParaRPr>
          </a:p>
          <a:p>
            <a:pPr marL="457200" indent="-457200">
              <a:buFontTx/>
              <a:buAutoNum type="arabicPeriod"/>
            </a:pPr>
            <a:r>
              <a:rPr lang="en-US" dirty="0" smtClean="0">
                <a:latin typeface="Arial" pitchFamily="34" charset="0"/>
                <a:cs typeface="Arial" pitchFamily="34" charset="0"/>
              </a:rPr>
              <a:t>Conducting evaluations and research relative to CEC activities</a:t>
            </a:r>
          </a:p>
          <a:p>
            <a:pPr marL="457200" indent="-457200">
              <a:buFontTx/>
              <a:buNone/>
            </a:pPr>
            <a:endParaRPr lang="en-US" dirty="0" smtClean="0"/>
          </a:p>
        </p:txBody>
      </p:sp>
    </p:spTree>
    <p:extLst>
      <p:ext uri="{BB962C8B-B14F-4D97-AF65-F5344CB8AC3E}">
        <p14:creationId xmlns:p14="http://schemas.microsoft.com/office/powerpoint/2010/main" val="26844507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nip Single Corner Rectangle 14"/>
          <p:cNvSpPr/>
          <p:nvPr/>
        </p:nvSpPr>
        <p:spPr>
          <a:xfrm>
            <a:off x="228600" y="228600"/>
            <a:ext cx="8763000" cy="6400800"/>
          </a:xfrm>
          <a:prstGeom prst="snip1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pic>
        <p:nvPicPr>
          <p:cNvPr id="14339" name="Picture 6"/>
          <p:cNvPicPr>
            <a:picLocks noChangeAspect="1" noChangeArrowheads="1"/>
          </p:cNvPicPr>
          <p:nvPr/>
        </p:nvPicPr>
        <p:blipFill>
          <a:blip r:embed="rId3" cstate="print"/>
          <a:srcRect/>
          <a:stretch>
            <a:fillRect/>
          </a:stretch>
        </p:blipFill>
        <p:spPr bwMode="auto">
          <a:xfrm>
            <a:off x="6324600" y="914400"/>
            <a:ext cx="1593850" cy="97472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srcRect/>
          <a:stretch>
            <a:fillRect/>
          </a:stretch>
        </p:blipFill>
        <p:spPr bwMode="auto">
          <a:xfrm>
            <a:off x="3505200" y="2895600"/>
            <a:ext cx="1676400" cy="1122363"/>
          </a:xfrm>
          <a:prstGeom prst="rect">
            <a:avLst/>
          </a:prstGeom>
          <a:noFill/>
          <a:ln w="9525">
            <a:noFill/>
            <a:miter lim="800000"/>
            <a:headEnd/>
            <a:tailEnd/>
          </a:ln>
        </p:spPr>
      </p:pic>
      <p:pic>
        <p:nvPicPr>
          <p:cNvPr id="14341" name="Picture 3"/>
          <p:cNvPicPr>
            <a:picLocks noChangeAspect="1" noChangeArrowheads="1"/>
          </p:cNvPicPr>
          <p:nvPr/>
        </p:nvPicPr>
        <p:blipFill>
          <a:blip r:embed="rId5" cstate="print"/>
          <a:srcRect/>
          <a:stretch>
            <a:fillRect/>
          </a:stretch>
        </p:blipFill>
        <p:spPr bwMode="auto">
          <a:xfrm>
            <a:off x="6705600" y="3733800"/>
            <a:ext cx="1295400" cy="1295400"/>
          </a:xfrm>
          <a:prstGeom prst="rect">
            <a:avLst/>
          </a:prstGeom>
          <a:noFill/>
          <a:ln w="9525">
            <a:noFill/>
            <a:miter lim="800000"/>
            <a:headEnd/>
            <a:tailEnd/>
          </a:ln>
        </p:spPr>
      </p:pic>
      <p:pic>
        <p:nvPicPr>
          <p:cNvPr id="14342" name="Picture 4"/>
          <p:cNvPicPr>
            <a:picLocks noChangeAspect="1" noChangeArrowheads="1"/>
          </p:cNvPicPr>
          <p:nvPr/>
        </p:nvPicPr>
        <p:blipFill>
          <a:blip r:embed="rId6" cstate="print"/>
          <a:srcRect/>
          <a:stretch>
            <a:fillRect/>
          </a:stretch>
        </p:blipFill>
        <p:spPr bwMode="auto">
          <a:xfrm>
            <a:off x="914400" y="4343400"/>
            <a:ext cx="1981200" cy="385763"/>
          </a:xfrm>
          <a:prstGeom prst="rect">
            <a:avLst/>
          </a:prstGeom>
          <a:noFill/>
          <a:ln w="9525">
            <a:noFill/>
            <a:miter lim="800000"/>
            <a:headEnd/>
            <a:tailEnd/>
          </a:ln>
        </p:spPr>
      </p:pic>
      <p:pic>
        <p:nvPicPr>
          <p:cNvPr id="14343" name="Picture 16" descr="Investing in Collaboration and Innovation.png"/>
          <p:cNvPicPr>
            <a:picLocks noChangeAspect="1"/>
          </p:cNvPicPr>
          <p:nvPr/>
        </p:nvPicPr>
        <p:blipFill>
          <a:blip r:embed="rId7" cstate="print"/>
          <a:srcRect/>
          <a:stretch>
            <a:fillRect/>
          </a:stretch>
        </p:blipFill>
        <p:spPr bwMode="auto">
          <a:xfrm>
            <a:off x="0" y="6084888"/>
            <a:ext cx="9144000" cy="773112"/>
          </a:xfrm>
          <a:prstGeom prst="rect">
            <a:avLst/>
          </a:prstGeom>
          <a:noFill/>
          <a:ln w="9525">
            <a:noFill/>
            <a:miter lim="800000"/>
            <a:headEnd/>
            <a:tailEnd/>
          </a:ln>
        </p:spPr>
      </p:pic>
      <p:pic>
        <p:nvPicPr>
          <p:cNvPr id="14344" name="Picture 2"/>
          <p:cNvPicPr>
            <a:picLocks noChangeAspect="1" noChangeArrowheads="1"/>
          </p:cNvPicPr>
          <p:nvPr/>
        </p:nvPicPr>
        <p:blipFill>
          <a:blip r:embed="rId8" cstate="print">
            <a:lum contrast="20000"/>
          </a:blip>
          <a:srcRect/>
          <a:stretch>
            <a:fillRect/>
          </a:stretch>
        </p:blipFill>
        <p:spPr bwMode="auto">
          <a:xfrm>
            <a:off x="990600" y="762000"/>
            <a:ext cx="914400" cy="914400"/>
          </a:xfrm>
          <a:prstGeom prst="rect">
            <a:avLst/>
          </a:prstGeom>
          <a:noFill/>
          <a:ln w="9525">
            <a:noFill/>
            <a:miter lim="800000"/>
            <a:headEnd/>
            <a:tailEnd/>
          </a:ln>
        </p:spPr>
      </p:pic>
      <p:sp>
        <p:nvSpPr>
          <p:cNvPr id="16" name="4-Point Star 15"/>
          <p:cNvSpPr/>
          <p:nvPr/>
        </p:nvSpPr>
        <p:spPr>
          <a:xfrm>
            <a:off x="8686800" y="6400800"/>
            <a:ext cx="228600" cy="2286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b="1" dirty="0">
              <a:solidFill>
                <a:srgbClr val="FFFFFF"/>
              </a:solidFill>
            </a:endParaRPr>
          </a:p>
        </p:txBody>
      </p:sp>
      <p:pic>
        <p:nvPicPr>
          <p:cNvPr id="14346" name="Picture 2" descr="http://ts1.mm.bing.net/th?id=I.4590491891073932&amp;pid=1.7&amp;w=211&amp;h=99&amp;c=7&amp;rs=1"/>
          <p:cNvPicPr>
            <a:picLocks noChangeAspect="1" noChangeArrowheads="1"/>
          </p:cNvPicPr>
          <p:nvPr/>
        </p:nvPicPr>
        <p:blipFill>
          <a:blip r:embed="rId9" cstate="print"/>
          <a:srcRect/>
          <a:stretch>
            <a:fillRect/>
          </a:stretch>
        </p:blipFill>
        <p:spPr bwMode="auto">
          <a:xfrm>
            <a:off x="3200400" y="1066800"/>
            <a:ext cx="2009775" cy="942975"/>
          </a:xfrm>
          <a:prstGeom prst="rect">
            <a:avLst/>
          </a:prstGeom>
          <a:noFill/>
          <a:ln w="9525">
            <a:noFill/>
            <a:miter lim="800000"/>
            <a:headEnd/>
            <a:tailEnd/>
          </a:ln>
        </p:spPr>
      </p:pic>
    </p:spTree>
    <p:extLst>
      <p:ext uri="{BB962C8B-B14F-4D97-AF65-F5344CB8AC3E}">
        <p14:creationId xmlns:p14="http://schemas.microsoft.com/office/powerpoint/2010/main" val="1042863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752600"/>
            <a:ext cx="5105400" cy="2868168"/>
          </a:xfrm>
        </p:spPr>
        <p:txBody>
          <a:bodyPr/>
          <a:lstStyle/>
          <a:p>
            <a:pPr algn="ctr"/>
            <a:r>
              <a:rPr lang="en-US" sz="4000" kern="0" cap="none" dirty="0" smtClean="0">
                <a:ln>
                  <a:noFill/>
                </a:ln>
                <a:solidFill>
                  <a:schemeClr val="accent4"/>
                </a:solidFill>
                <a:latin typeface="+mn-lt"/>
                <a:ea typeface="ＭＳ Ｐゴシック"/>
              </a:rPr>
              <a:t>Coalition Building as a Mechanism to Create Trust, Collaboration &amp; Strategic Alliances</a:t>
            </a:r>
            <a:r>
              <a:rPr lang="en-US" sz="7200" dirty="0" smtClean="0">
                <a:latin typeface="Engravers MT" pitchFamily="18" charset="0"/>
              </a:rPr>
              <a:t/>
            </a:r>
            <a:br>
              <a:rPr lang="en-US" sz="7200" dirty="0" smtClean="0">
                <a:latin typeface="Engravers MT" pitchFamily="18" charset="0"/>
              </a:rPr>
            </a:br>
            <a:endParaRPr lang="en-US" sz="7200" dirty="0">
              <a:latin typeface="Engravers MT" pitchFamily="18" charset="0"/>
            </a:endParaRPr>
          </a:p>
        </p:txBody>
      </p:sp>
      <p:sp>
        <p:nvSpPr>
          <p:cNvPr id="3" name="Subtitle 2"/>
          <p:cNvSpPr>
            <a:spLocks noGrp="1"/>
          </p:cNvSpPr>
          <p:nvPr>
            <p:ph type="subTitle" idx="1"/>
          </p:nvPr>
        </p:nvSpPr>
        <p:spPr>
          <a:xfrm>
            <a:off x="3581400" y="3505200"/>
            <a:ext cx="5114778" cy="2971800"/>
          </a:xfrm>
        </p:spPr>
        <p:txBody>
          <a:bodyPr>
            <a:normAutofit fontScale="85000" lnSpcReduction="10000"/>
          </a:bodyPr>
          <a:lstStyle/>
          <a:p>
            <a:pPr algn="ctr"/>
            <a:endParaRPr lang="en-US" sz="3600" dirty="0"/>
          </a:p>
          <a:p>
            <a:pPr algn="ctr"/>
            <a:r>
              <a:rPr lang="en-US" sz="3600" dirty="0" smtClean="0"/>
              <a:t>Alexia Green RN, PhD, FAAN</a:t>
            </a:r>
          </a:p>
          <a:p>
            <a:pPr algn="ctr"/>
            <a:r>
              <a:rPr lang="en-US" sz="3600" dirty="0" smtClean="0"/>
              <a:t>Professor &amp; Dean Emeriti</a:t>
            </a:r>
          </a:p>
          <a:p>
            <a:pPr algn="ctr"/>
            <a:r>
              <a:rPr lang="en-US" sz="3600" dirty="0" smtClean="0"/>
              <a:t>Texas Tech University Health Sciences Center </a:t>
            </a:r>
          </a:p>
          <a:p>
            <a:pPr algn="ctr"/>
            <a:r>
              <a:rPr lang="en-US" sz="3600" dirty="0" smtClean="0"/>
              <a:t>Lubbock, Texas</a:t>
            </a:r>
          </a:p>
          <a:p>
            <a:pPr algn="ctr"/>
            <a:endParaRPr lang="en-US" sz="3600" dirty="0" smtClean="0"/>
          </a:p>
          <a:p>
            <a:pPr algn="ctr"/>
            <a:endParaRPr lang="en-US" sz="3600" dirty="0" smtClean="0"/>
          </a:p>
          <a:p>
            <a:pPr algn="ctr"/>
            <a:endParaRPr lang="en-US" sz="3600" dirty="0"/>
          </a:p>
          <a:p>
            <a:pPr algn="ctr"/>
            <a:endParaRPr lang="en-US" sz="3600" dirty="0" smtClean="0"/>
          </a:p>
          <a:p>
            <a:pPr algn="ctr"/>
            <a:endParaRPr lang="en-US" sz="3600" dirty="0"/>
          </a:p>
          <a:p>
            <a:pPr algn="ctr"/>
            <a:endParaRPr lang="en-US" sz="3600" dirty="0" smtClean="0"/>
          </a:p>
          <a:p>
            <a:pPr algn="ctr"/>
            <a:endParaRPr lang="en-US" sz="3600" dirty="0"/>
          </a:p>
        </p:txBody>
      </p:sp>
    </p:spTree>
    <p:extLst>
      <p:ext uri="{BB962C8B-B14F-4D97-AF65-F5344CB8AC3E}">
        <p14:creationId xmlns:p14="http://schemas.microsoft.com/office/powerpoint/2010/main" val="2303902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 Seton Healthcare Family Partnerships</a:t>
            </a:r>
          </a:p>
        </p:txBody>
      </p:sp>
      <p:sp>
        <p:nvSpPr>
          <p:cNvPr id="7171" name="Rectangle 3"/>
          <p:cNvSpPr>
            <a:spLocks noGrp="1" noChangeArrowheads="1"/>
          </p:cNvSpPr>
          <p:nvPr>
            <p:ph type="body" idx="1"/>
          </p:nvPr>
        </p:nvSpPr>
        <p:spPr>
          <a:xfrm>
            <a:off x="304800" y="1447800"/>
            <a:ext cx="8077200" cy="4800600"/>
          </a:xfrm>
        </p:spPr>
        <p:txBody>
          <a:bodyPr/>
          <a:lstStyle/>
          <a:p>
            <a:pPr>
              <a:lnSpc>
                <a:spcPct val="90000"/>
              </a:lnSpc>
              <a:buFontTx/>
              <a:buNone/>
            </a:pPr>
            <a:r>
              <a:rPr lang="en-US" sz="1600" b="1" dirty="0" smtClean="0"/>
              <a:t>Seton Healthcare Family Contribution to area nursing schools </a:t>
            </a:r>
          </a:p>
          <a:p>
            <a:pPr>
              <a:lnSpc>
                <a:spcPct val="90000"/>
              </a:lnSpc>
            </a:pPr>
            <a:r>
              <a:rPr lang="en-US" sz="1600" dirty="0" smtClean="0"/>
              <a:t>From 2002 – 2012  &gt; $2,900,000</a:t>
            </a:r>
          </a:p>
          <a:p>
            <a:pPr>
              <a:lnSpc>
                <a:spcPct val="90000"/>
              </a:lnSpc>
              <a:buFontTx/>
              <a:buNone/>
            </a:pPr>
            <a:endParaRPr lang="en-US" sz="1800" b="1" u="sng" dirty="0" smtClean="0"/>
          </a:p>
          <a:p>
            <a:pPr>
              <a:lnSpc>
                <a:spcPct val="90000"/>
              </a:lnSpc>
              <a:buFontTx/>
              <a:buNone/>
            </a:pPr>
            <a:r>
              <a:rPr lang="en-US" sz="1800" b="1" u="sng" dirty="0" smtClean="0"/>
              <a:t>Austin Community College</a:t>
            </a:r>
          </a:p>
          <a:p>
            <a:pPr>
              <a:lnSpc>
                <a:spcPct val="90000"/>
              </a:lnSpc>
              <a:buFontTx/>
              <a:buNone/>
            </a:pPr>
            <a:endParaRPr lang="en-US" sz="1800" b="1" u="sng" dirty="0" smtClean="0"/>
          </a:p>
          <a:p>
            <a:pPr>
              <a:lnSpc>
                <a:spcPct val="90000"/>
              </a:lnSpc>
              <a:buFontTx/>
              <a:buNone/>
            </a:pPr>
            <a:r>
              <a:rPr lang="en-US" sz="1600" b="1" dirty="0" smtClean="0"/>
              <a:t>MOUs 2002- September 2010</a:t>
            </a:r>
          </a:p>
          <a:p>
            <a:pPr>
              <a:lnSpc>
                <a:spcPct val="90000"/>
              </a:lnSpc>
            </a:pPr>
            <a:r>
              <a:rPr lang="en-US" sz="1600" dirty="0" smtClean="0"/>
              <a:t>Funding support to expand capacity by 54%</a:t>
            </a:r>
          </a:p>
          <a:p>
            <a:pPr>
              <a:lnSpc>
                <a:spcPct val="90000"/>
              </a:lnSpc>
            </a:pPr>
            <a:r>
              <a:rPr lang="en-US" sz="1600" dirty="0" smtClean="0"/>
              <a:t>Provided faculty and lab equipment/supplies </a:t>
            </a:r>
          </a:p>
          <a:p>
            <a:pPr>
              <a:lnSpc>
                <a:spcPct val="90000"/>
              </a:lnSpc>
            </a:pPr>
            <a:r>
              <a:rPr lang="en-US" sz="1600" b="1" dirty="0" smtClean="0"/>
              <a:t>Provided Seton with 10 preferred slots in each Fall admissions cycle</a:t>
            </a:r>
          </a:p>
          <a:p>
            <a:pPr>
              <a:lnSpc>
                <a:spcPct val="90000"/>
              </a:lnSpc>
            </a:pPr>
            <a:r>
              <a:rPr lang="en-US" sz="1600" b="1" dirty="0" smtClean="0"/>
              <a:t>Provides for 50 Seton Associates to register early for pre-nursing courses each semester</a:t>
            </a:r>
          </a:p>
          <a:p>
            <a:pPr>
              <a:lnSpc>
                <a:spcPct val="90000"/>
              </a:lnSpc>
              <a:buFontTx/>
              <a:buNone/>
            </a:pPr>
            <a:endParaRPr lang="en-US" sz="1600" dirty="0" smtClean="0"/>
          </a:p>
          <a:p>
            <a:pPr>
              <a:lnSpc>
                <a:spcPct val="90000"/>
              </a:lnSpc>
              <a:buFontTx/>
              <a:buNone/>
            </a:pPr>
            <a:r>
              <a:rPr lang="en-US" sz="1600" b="1" dirty="0" smtClean="0"/>
              <a:t>MOU August 2007-2011</a:t>
            </a:r>
          </a:p>
          <a:p>
            <a:pPr>
              <a:lnSpc>
                <a:spcPct val="90000"/>
              </a:lnSpc>
            </a:pPr>
            <a:r>
              <a:rPr lang="en-US" sz="1600" dirty="0" smtClean="0"/>
              <a:t>Providing space at Seton’s Clinical Education Center (CEC) and faculty support</a:t>
            </a:r>
          </a:p>
          <a:p>
            <a:pPr>
              <a:lnSpc>
                <a:spcPct val="90000"/>
              </a:lnSpc>
            </a:pPr>
            <a:r>
              <a:rPr lang="en-US" sz="1600" dirty="0" smtClean="0"/>
              <a:t>Approximately 200 ACC nursing students enrolled at the CEC</a:t>
            </a:r>
          </a:p>
          <a:p>
            <a:pPr>
              <a:lnSpc>
                <a:spcPct val="90000"/>
              </a:lnSpc>
            </a:pPr>
            <a:endParaRPr lang="en-US" sz="1600" dirty="0" smtClean="0"/>
          </a:p>
        </p:txBody>
      </p:sp>
    </p:spTree>
    <p:extLst>
      <p:ext uri="{BB962C8B-B14F-4D97-AF65-F5344CB8AC3E}">
        <p14:creationId xmlns:p14="http://schemas.microsoft.com/office/powerpoint/2010/main" val="781253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533400"/>
            <a:ext cx="8077200" cy="639763"/>
          </a:xfrm>
        </p:spPr>
        <p:txBody>
          <a:bodyPr/>
          <a:lstStyle/>
          <a:p>
            <a:r>
              <a:rPr lang="en-US" dirty="0" smtClean="0"/>
              <a:t>Seton Healthcare Family Partnerships </a:t>
            </a:r>
          </a:p>
        </p:txBody>
      </p:sp>
      <p:sp>
        <p:nvSpPr>
          <p:cNvPr id="8195" name="Rectangle 3"/>
          <p:cNvSpPr>
            <a:spLocks noGrp="1" noChangeArrowheads="1"/>
          </p:cNvSpPr>
          <p:nvPr>
            <p:ph type="body" idx="1"/>
          </p:nvPr>
        </p:nvSpPr>
        <p:spPr>
          <a:xfrm>
            <a:off x="381000" y="1219200"/>
            <a:ext cx="8077200" cy="4800600"/>
          </a:xfrm>
        </p:spPr>
        <p:txBody>
          <a:bodyPr/>
          <a:lstStyle/>
          <a:p>
            <a:pPr>
              <a:lnSpc>
                <a:spcPct val="90000"/>
              </a:lnSpc>
              <a:buFontTx/>
              <a:buNone/>
            </a:pPr>
            <a:r>
              <a:rPr lang="en-US" sz="2000" dirty="0" smtClean="0"/>
              <a:t> </a:t>
            </a:r>
            <a:r>
              <a:rPr lang="en-US" sz="2000" b="1" u="sng" dirty="0" smtClean="0"/>
              <a:t>University of Texas Austin</a:t>
            </a:r>
          </a:p>
          <a:p>
            <a:pPr>
              <a:lnSpc>
                <a:spcPct val="90000"/>
              </a:lnSpc>
              <a:buFontTx/>
              <a:buNone/>
            </a:pPr>
            <a:r>
              <a:rPr lang="en-US" sz="2000" b="1" dirty="0" smtClean="0"/>
              <a:t>MOUs 2007-2013</a:t>
            </a:r>
          </a:p>
          <a:p>
            <a:pPr>
              <a:lnSpc>
                <a:spcPct val="90000"/>
              </a:lnSpc>
            </a:pPr>
            <a:r>
              <a:rPr lang="en-US" sz="2000" dirty="0" smtClean="0"/>
              <a:t>Seton’s Nursing Research Fellowship and Writing for Publication Workshops supported by The UT Austin School of Nursing</a:t>
            </a:r>
          </a:p>
          <a:p>
            <a:pPr>
              <a:lnSpc>
                <a:spcPct val="90000"/>
              </a:lnSpc>
            </a:pPr>
            <a:r>
              <a:rPr lang="en-US" sz="2000" dirty="0" smtClean="0"/>
              <a:t>Seton funds supported additional faculty to increase enrollment</a:t>
            </a:r>
          </a:p>
          <a:p>
            <a:pPr>
              <a:lnSpc>
                <a:spcPct val="90000"/>
              </a:lnSpc>
            </a:pPr>
            <a:r>
              <a:rPr lang="en-US" sz="2000" b="1" dirty="0" smtClean="0"/>
              <a:t>Scholarships student enrolling in the ADN-BSN Program</a:t>
            </a:r>
            <a:r>
              <a:rPr lang="en-US" sz="2000" dirty="0" smtClean="0"/>
              <a:t> (up to $10,000/student)</a:t>
            </a:r>
          </a:p>
          <a:p>
            <a:pPr>
              <a:lnSpc>
                <a:spcPct val="90000"/>
              </a:lnSpc>
            </a:pPr>
            <a:r>
              <a:rPr lang="en-US" sz="2000" dirty="0" smtClean="0"/>
              <a:t>Support for development of online courses for the ADN-BSN program</a:t>
            </a:r>
          </a:p>
          <a:p>
            <a:pPr>
              <a:lnSpc>
                <a:spcPct val="90000"/>
              </a:lnSpc>
            </a:pPr>
            <a:r>
              <a:rPr lang="en-US" sz="2000" dirty="0" smtClean="0"/>
              <a:t>Provides part-time advisor for ADN-BSN Program</a:t>
            </a:r>
            <a:endParaRPr lang="en-US" sz="2000" b="1" dirty="0" smtClean="0"/>
          </a:p>
          <a:p>
            <a:pPr>
              <a:lnSpc>
                <a:spcPct val="90000"/>
              </a:lnSpc>
            </a:pPr>
            <a:r>
              <a:rPr lang="en-US" sz="2000" dirty="0" smtClean="0"/>
              <a:t>Provided for Pediatric Nurse Practitioner faculty in support of the ACPNP Post-Master’s program. </a:t>
            </a:r>
          </a:p>
        </p:txBody>
      </p:sp>
    </p:spTree>
    <p:extLst>
      <p:ext uri="{BB962C8B-B14F-4D97-AF65-F5344CB8AC3E}">
        <p14:creationId xmlns:p14="http://schemas.microsoft.com/office/powerpoint/2010/main" val="1186095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dirty="0" smtClean="0"/>
              <a:t>Seton Healthcare Family Partnerships</a:t>
            </a:r>
          </a:p>
        </p:txBody>
      </p:sp>
      <p:sp>
        <p:nvSpPr>
          <p:cNvPr id="9219" name="Rectangle 3"/>
          <p:cNvSpPr>
            <a:spLocks noGrp="1" noChangeArrowheads="1"/>
          </p:cNvSpPr>
          <p:nvPr>
            <p:ph type="body" idx="1"/>
          </p:nvPr>
        </p:nvSpPr>
        <p:spPr>
          <a:xfrm>
            <a:off x="304800" y="1219200"/>
            <a:ext cx="8077200" cy="4800600"/>
          </a:xfrm>
        </p:spPr>
        <p:txBody>
          <a:bodyPr/>
          <a:lstStyle/>
          <a:p>
            <a:pPr>
              <a:lnSpc>
                <a:spcPct val="90000"/>
              </a:lnSpc>
              <a:buFontTx/>
              <a:buNone/>
            </a:pPr>
            <a:endParaRPr lang="en-US" sz="1600" b="1" u="sng" dirty="0" smtClean="0"/>
          </a:p>
          <a:p>
            <a:pPr>
              <a:lnSpc>
                <a:spcPct val="90000"/>
              </a:lnSpc>
              <a:buFontTx/>
              <a:buNone/>
            </a:pPr>
            <a:endParaRPr lang="en-US" sz="1600" b="1" u="sng" dirty="0" smtClean="0"/>
          </a:p>
          <a:p>
            <a:pPr>
              <a:lnSpc>
                <a:spcPct val="90000"/>
              </a:lnSpc>
              <a:buFontTx/>
              <a:buNone/>
            </a:pPr>
            <a:r>
              <a:rPr lang="en-US" sz="1600" b="1" u="sng" dirty="0" smtClean="0"/>
              <a:t>Texas Tech Health Science Center School of Nursing  </a:t>
            </a:r>
          </a:p>
          <a:p>
            <a:pPr>
              <a:lnSpc>
                <a:spcPct val="90000"/>
              </a:lnSpc>
            </a:pPr>
            <a:r>
              <a:rPr lang="en-US" sz="1800" dirty="0" smtClean="0"/>
              <a:t>Second Degree Program rents clinical skills labs, simulation labs and computer lab space at the Clinical Education Center</a:t>
            </a:r>
          </a:p>
          <a:p>
            <a:pPr>
              <a:lnSpc>
                <a:spcPct val="90000"/>
              </a:lnSpc>
            </a:pPr>
            <a:r>
              <a:rPr lang="en-US" sz="1800" dirty="0" smtClean="0"/>
              <a:t>Seton support for more permanent presence in Central Texas</a:t>
            </a:r>
          </a:p>
          <a:p>
            <a:pPr>
              <a:lnSpc>
                <a:spcPct val="90000"/>
              </a:lnSpc>
            </a:pPr>
            <a:r>
              <a:rPr lang="en-US" sz="1800" dirty="0" smtClean="0"/>
              <a:t>Fills niche market for Second Degree Students</a:t>
            </a:r>
          </a:p>
          <a:p>
            <a:pPr>
              <a:lnSpc>
                <a:spcPct val="90000"/>
              </a:lnSpc>
            </a:pPr>
            <a:r>
              <a:rPr lang="en-US" sz="1800" dirty="0" smtClean="0"/>
              <a:t>Provides MSN and DNP Education for Seton nurses with special emphasis on Leadership</a:t>
            </a:r>
          </a:p>
          <a:p>
            <a:pPr>
              <a:lnSpc>
                <a:spcPct val="90000"/>
              </a:lnSpc>
              <a:buFontTx/>
              <a:buNone/>
            </a:pPr>
            <a:endParaRPr lang="en-US" sz="1800" dirty="0" smtClean="0"/>
          </a:p>
          <a:p>
            <a:pPr>
              <a:lnSpc>
                <a:spcPct val="90000"/>
              </a:lnSpc>
              <a:buFontTx/>
              <a:buNone/>
            </a:pPr>
            <a:r>
              <a:rPr lang="en-US" sz="1600" b="1" u="sng" dirty="0" smtClean="0"/>
              <a:t>Concordia Lutheran University School of Nursing</a:t>
            </a:r>
          </a:p>
          <a:p>
            <a:pPr>
              <a:lnSpc>
                <a:spcPct val="90000"/>
              </a:lnSpc>
            </a:pPr>
            <a:r>
              <a:rPr lang="en-US" sz="1600" dirty="0" smtClean="0"/>
              <a:t>Rents clinical skills labs, simulation labs and computer lab space at the Clinical Education Center</a:t>
            </a:r>
            <a:endParaRPr lang="en-US" sz="1600" b="1" u="sng" dirty="0" smtClean="0"/>
          </a:p>
          <a:p>
            <a:pPr>
              <a:lnSpc>
                <a:spcPct val="90000"/>
              </a:lnSpc>
              <a:buFontTx/>
              <a:buNone/>
            </a:pPr>
            <a:endParaRPr lang="en-US" sz="1800" b="1" u="sng" dirty="0" smtClean="0"/>
          </a:p>
          <a:p>
            <a:pPr>
              <a:lnSpc>
                <a:spcPct val="90000"/>
              </a:lnSpc>
            </a:pPr>
            <a:endParaRPr lang="en-US" sz="1800" dirty="0" smtClean="0"/>
          </a:p>
        </p:txBody>
      </p:sp>
    </p:spTree>
    <p:extLst>
      <p:ext uri="{BB962C8B-B14F-4D97-AF65-F5344CB8AC3E}">
        <p14:creationId xmlns:p14="http://schemas.microsoft.com/office/powerpoint/2010/main" val="1461629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962400"/>
            <a:ext cx="7239000" cy="1143000"/>
          </a:xfrm>
        </p:spPr>
        <p:txBody>
          <a:bodyPr>
            <a:normAutofit fontScale="90000"/>
          </a:bodyPr>
          <a:lstStyle/>
          <a:p>
            <a:r>
              <a:rPr lang="en-US" sz="3200" kern="0" cap="none" dirty="0" smtClean="0">
                <a:ln>
                  <a:noFill/>
                </a:ln>
                <a:solidFill>
                  <a:srgbClr val="B13F9A"/>
                </a:solidFill>
                <a:latin typeface="Arial"/>
                <a:ea typeface="ＭＳ Ｐゴシック"/>
              </a:rPr>
              <a:t>Seton HC Family of Hospitals Partnership Grew to Coalition </a:t>
            </a:r>
            <a:r>
              <a:rPr lang="en-US" sz="2800" kern="0" cap="none" dirty="0" smtClean="0">
                <a:ln>
                  <a:noFill/>
                </a:ln>
                <a:solidFill>
                  <a:srgbClr val="B13F9A"/>
                </a:solidFill>
                <a:latin typeface="Arial"/>
                <a:ea typeface="ＭＳ Ｐゴシック"/>
              </a:rPr>
              <a:t>–</a:t>
            </a:r>
            <a:br>
              <a:rPr lang="en-US" sz="2800" kern="0" cap="none" dirty="0" smtClean="0">
                <a:ln>
                  <a:noFill/>
                </a:ln>
                <a:solidFill>
                  <a:srgbClr val="B13F9A"/>
                </a:solidFill>
                <a:latin typeface="Arial"/>
                <a:ea typeface="ＭＳ Ｐゴシック"/>
              </a:rPr>
            </a:br>
            <a:r>
              <a:rPr lang="en-US" sz="2800" kern="0" cap="none" dirty="0" smtClean="0">
                <a:ln>
                  <a:noFill/>
                </a:ln>
                <a:solidFill>
                  <a:schemeClr val="tx1"/>
                </a:solidFill>
                <a:latin typeface="Arial"/>
                <a:ea typeface="ＭＳ Ｐゴシック"/>
              </a:rPr>
              <a:t/>
            </a:r>
            <a:br>
              <a:rPr lang="en-US" sz="2800" kern="0" cap="none" dirty="0" smtClean="0">
                <a:ln>
                  <a:noFill/>
                </a:ln>
                <a:solidFill>
                  <a:schemeClr val="tx1"/>
                </a:solidFill>
                <a:latin typeface="Arial"/>
                <a:ea typeface="ＭＳ Ｐゴシック"/>
              </a:rPr>
            </a:br>
            <a:r>
              <a:rPr lang="en-US" sz="2800" kern="0" cap="none" dirty="0" smtClean="0">
                <a:ln>
                  <a:noFill/>
                </a:ln>
                <a:solidFill>
                  <a:schemeClr val="tx1"/>
                </a:solidFill>
                <a:latin typeface="Arial"/>
                <a:ea typeface="ＭＳ Ｐゴシック"/>
              </a:rPr>
              <a:t>What strategies and tactics did Seton deploy to succeed?</a:t>
            </a:r>
            <a:br>
              <a:rPr lang="en-US" sz="2800" kern="0" cap="none" dirty="0" smtClean="0">
                <a:ln>
                  <a:noFill/>
                </a:ln>
                <a:solidFill>
                  <a:schemeClr val="tx1"/>
                </a:solidFill>
                <a:latin typeface="Arial"/>
                <a:ea typeface="ＭＳ Ｐゴシック"/>
              </a:rPr>
            </a:br>
            <a:r>
              <a:rPr lang="en-US" sz="2800" kern="0" cap="none" dirty="0">
                <a:ln>
                  <a:noFill/>
                </a:ln>
                <a:solidFill>
                  <a:prstClr val="black"/>
                </a:solidFill>
                <a:latin typeface="Arial"/>
                <a:ea typeface="ＭＳ Ｐゴシック"/>
              </a:rPr>
              <a:t>What are the evidence-based indicators for success?</a:t>
            </a:r>
            <a:r>
              <a:rPr lang="en-US" sz="2800" kern="0" cap="none" dirty="0" smtClean="0">
                <a:ln>
                  <a:noFill/>
                </a:ln>
                <a:solidFill>
                  <a:srgbClr val="B13F9A"/>
                </a:solidFill>
                <a:latin typeface="Arial"/>
                <a:ea typeface="ＭＳ Ｐゴシック"/>
              </a:rPr>
              <a:t/>
            </a:r>
            <a:br>
              <a:rPr lang="en-US" sz="2800" kern="0" cap="none" dirty="0" smtClean="0">
                <a:ln>
                  <a:noFill/>
                </a:ln>
                <a:solidFill>
                  <a:srgbClr val="B13F9A"/>
                </a:solidFill>
                <a:latin typeface="Arial"/>
                <a:ea typeface="ＭＳ Ｐゴシック"/>
              </a:rPr>
            </a:br>
            <a:r>
              <a:rPr lang="en-US" sz="2800" kern="0" cap="none" dirty="0">
                <a:ln>
                  <a:noFill/>
                </a:ln>
                <a:solidFill>
                  <a:srgbClr val="B13F9A"/>
                </a:solidFill>
                <a:latin typeface="Arial"/>
                <a:ea typeface="ＭＳ Ｐゴシック"/>
              </a:rPr>
              <a:t/>
            </a:r>
            <a:br>
              <a:rPr lang="en-US" sz="2800" kern="0" cap="none" dirty="0">
                <a:ln>
                  <a:noFill/>
                </a:ln>
                <a:solidFill>
                  <a:srgbClr val="B13F9A"/>
                </a:solidFill>
                <a:latin typeface="Arial"/>
                <a:ea typeface="ＭＳ Ｐゴシック"/>
              </a:rPr>
            </a:br>
            <a:r>
              <a:rPr lang="en-US" sz="2800" kern="0" cap="none" dirty="0" smtClean="0">
                <a:ln>
                  <a:noFill/>
                </a:ln>
                <a:solidFill>
                  <a:srgbClr val="B13F9A"/>
                </a:solidFill>
                <a:latin typeface="Arial"/>
                <a:ea typeface="ＭＳ Ｐゴシック"/>
              </a:rPr>
              <a:t>Let’s Dive Deeper into What Makes a Partnership or a Coalition Successful</a:t>
            </a:r>
            <a:endParaRPr lang="en-US" sz="2800" dirty="0">
              <a:solidFill>
                <a:schemeClr val="tx2"/>
              </a:solidFill>
              <a:latin typeface="Arial" pitchFamily="34" charset="0"/>
              <a:cs typeface="Arial" pitchFamily="34" charset="0"/>
            </a:endParaRPr>
          </a:p>
        </p:txBody>
      </p:sp>
      <p:pic>
        <p:nvPicPr>
          <p:cNvPr id="6" name="Picture 23" descr="seton_healthcarefamily_vert_cmyk.jpg"/>
          <p:cNvPicPr>
            <a:picLocks noChangeAspect="1"/>
          </p:cNvPicPr>
          <p:nvPr/>
        </p:nvPicPr>
        <p:blipFill>
          <a:blip r:embed="rId3" cstate="print"/>
          <a:srcRect/>
          <a:stretch>
            <a:fillRect/>
          </a:stretch>
        </p:blipFill>
        <p:spPr bwMode="auto">
          <a:xfrm>
            <a:off x="6224822" y="609600"/>
            <a:ext cx="1266825" cy="1169988"/>
          </a:xfrm>
          <a:prstGeom prst="rect">
            <a:avLst/>
          </a:prstGeom>
          <a:noFill/>
          <a:ln w="9525">
            <a:noFill/>
            <a:miter lim="800000"/>
            <a:headEnd/>
            <a:tailEnd/>
          </a:ln>
        </p:spPr>
      </p:pic>
    </p:spTree>
    <p:extLst>
      <p:ext uri="{BB962C8B-B14F-4D97-AF65-F5344CB8AC3E}">
        <p14:creationId xmlns:p14="http://schemas.microsoft.com/office/powerpoint/2010/main" val="442672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7239000" cy="1143000"/>
          </a:xfrm>
        </p:spPr>
        <p:txBody>
          <a:bodyPr>
            <a:normAutofit/>
          </a:bodyPr>
          <a:lstStyle/>
          <a:p>
            <a:r>
              <a:rPr lang="en-US" sz="3200" kern="0" cap="none" dirty="0" smtClean="0">
                <a:ln>
                  <a:noFill/>
                </a:ln>
                <a:solidFill>
                  <a:srgbClr val="B13F9A"/>
                </a:solidFill>
                <a:latin typeface="Arial"/>
                <a:ea typeface="ＭＳ Ｐゴシック"/>
              </a:rPr>
              <a:t>Building a Partnership Culture </a:t>
            </a:r>
            <a:r>
              <a:rPr lang="en-US" sz="2800" kern="0" cap="none" dirty="0" smtClean="0">
                <a:ln>
                  <a:noFill/>
                </a:ln>
                <a:solidFill>
                  <a:srgbClr val="B13F9A"/>
                </a:solidFill>
                <a:latin typeface="Arial"/>
                <a:ea typeface="ＭＳ Ｐゴシック"/>
              </a:rPr>
              <a:t>:</a:t>
            </a:r>
            <a:endParaRPr lang="en-US" sz="2800" dirty="0">
              <a:solidFill>
                <a:schemeClr val="tx2"/>
              </a:solidFill>
              <a:latin typeface="Arial" pitchFamily="34" charset="0"/>
              <a:cs typeface="Arial" pitchFamily="34" charset="0"/>
            </a:endParaRPr>
          </a:p>
        </p:txBody>
      </p:sp>
      <p:sp>
        <p:nvSpPr>
          <p:cNvPr id="5" name="Content Placeholder 4"/>
          <p:cNvSpPr>
            <a:spLocks noGrp="1"/>
          </p:cNvSpPr>
          <p:nvPr>
            <p:ph idx="1"/>
          </p:nvPr>
        </p:nvSpPr>
        <p:spPr/>
        <p:txBody>
          <a:bodyPr/>
          <a:lstStyle/>
          <a:p>
            <a:r>
              <a:rPr lang="en-US" dirty="0" smtClean="0"/>
              <a:t> </a:t>
            </a:r>
            <a:r>
              <a:rPr lang="en-US" b="1" dirty="0" smtClean="0"/>
              <a:t>Focus on important needs</a:t>
            </a:r>
          </a:p>
          <a:p>
            <a:r>
              <a:rPr lang="en-US" dirty="0"/>
              <a:t> </a:t>
            </a:r>
            <a:r>
              <a:rPr lang="en-US" b="1" dirty="0"/>
              <a:t>Make the Partnerships a Win-Win</a:t>
            </a:r>
            <a:r>
              <a:rPr lang="en-US" dirty="0"/>
              <a:t> </a:t>
            </a:r>
            <a:endParaRPr lang="en-US" dirty="0" smtClean="0"/>
          </a:p>
          <a:p>
            <a:r>
              <a:rPr lang="en-US" dirty="0"/>
              <a:t> </a:t>
            </a:r>
            <a:r>
              <a:rPr lang="en-US" b="1" dirty="0"/>
              <a:t>Adopt a Shared </a:t>
            </a:r>
            <a:r>
              <a:rPr lang="en-US" b="1" dirty="0" smtClean="0"/>
              <a:t>Vision</a:t>
            </a:r>
          </a:p>
          <a:p>
            <a:r>
              <a:rPr lang="en-US" b="1" dirty="0"/>
              <a:t> Negotiate a Formal </a:t>
            </a:r>
            <a:r>
              <a:rPr lang="en-US" b="1" dirty="0" smtClean="0"/>
              <a:t>Agreement</a:t>
            </a:r>
          </a:p>
          <a:p>
            <a:r>
              <a:rPr lang="en-US" b="1" dirty="0"/>
              <a:t> </a:t>
            </a:r>
            <a:r>
              <a:rPr lang="en-US" b="1" dirty="0" smtClean="0"/>
              <a:t>Ensure </a:t>
            </a:r>
            <a:r>
              <a:rPr lang="en-US" b="1" dirty="0"/>
              <a:t>Good </a:t>
            </a:r>
            <a:r>
              <a:rPr lang="en-US" b="1" dirty="0" smtClean="0"/>
              <a:t>Communication</a:t>
            </a:r>
          </a:p>
          <a:p>
            <a:r>
              <a:rPr lang="en-US" b="1" dirty="0"/>
              <a:t> Ensure the Partnership is Owned by Your </a:t>
            </a:r>
            <a:r>
              <a:rPr lang="en-US" b="1" dirty="0" smtClean="0"/>
              <a:t>  </a:t>
            </a:r>
          </a:p>
          <a:p>
            <a:pPr marL="0" indent="0">
              <a:buNone/>
            </a:pPr>
            <a:r>
              <a:rPr lang="en-US" b="1" dirty="0"/>
              <a:t> </a:t>
            </a:r>
            <a:r>
              <a:rPr lang="en-US" b="1" dirty="0" smtClean="0"/>
              <a:t>    Whole Organization</a:t>
            </a:r>
          </a:p>
          <a:p>
            <a:r>
              <a:rPr lang="en-US" b="1" dirty="0" smtClean="0"/>
              <a:t> Maintain </a:t>
            </a:r>
            <a:r>
              <a:rPr lang="en-US" b="1" dirty="0"/>
              <a:t>an Environment of </a:t>
            </a:r>
            <a:r>
              <a:rPr lang="en-US" b="1" dirty="0" smtClean="0"/>
              <a:t>Trust</a:t>
            </a:r>
          </a:p>
          <a:p>
            <a:r>
              <a:rPr lang="en-US" b="1" dirty="0"/>
              <a:t> Leave Your Ego and Control at the Door</a:t>
            </a:r>
            <a:endParaRPr lang="en-US" dirty="0"/>
          </a:p>
        </p:txBody>
      </p:sp>
    </p:spTree>
    <p:extLst>
      <p:ext uri="{BB962C8B-B14F-4D97-AF65-F5344CB8AC3E}">
        <p14:creationId xmlns:p14="http://schemas.microsoft.com/office/powerpoint/2010/main" val="1987553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7239000" cy="1143000"/>
          </a:xfrm>
        </p:spPr>
        <p:txBody>
          <a:bodyPr>
            <a:normAutofit/>
          </a:bodyPr>
          <a:lstStyle/>
          <a:p>
            <a:r>
              <a:rPr lang="en-US" sz="3200" kern="0" cap="none" dirty="0" smtClean="0">
                <a:ln>
                  <a:noFill/>
                </a:ln>
                <a:solidFill>
                  <a:srgbClr val="B13F9A"/>
                </a:solidFill>
                <a:latin typeface="Arial"/>
                <a:ea typeface="ＭＳ Ｐゴシック"/>
              </a:rPr>
              <a:t>Building a Partnership Culture Cont</a:t>
            </a:r>
            <a:r>
              <a:rPr lang="en-US" sz="2800" kern="0" cap="none" dirty="0" smtClean="0">
                <a:ln>
                  <a:noFill/>
                </a:ln>
                <a:solidFill>
                  <a:srgbClr val="B13F9A"/>
                </a:solidFill>
                <a:latin typeface="Arial"/>
                <a:ea typeface="ＭＳ Ｐゴシック"/>
              </a:rPr>
              <a:t>:</a:t>
            </a:r>
            <a:endParaRPr lang="en-US" sz="2800" dirty="0">
              <a:solidFill>
                <a:schemeClr val="tx2"/>
              </a:solidFill>
              <a:latin typeface="Arial" pitchFamily="34" charset="0"/>
              <a:cs typeface="Arial" pitchFamily="34" charset="0"/>
            </a:endParaRPr>
          </a:p>
        </p:txBody>
      </p:sp>
      <p:sp>
        <p:nvSpPr>
          <p:cNvPr id="5" name="Content Placeholder 4"/>
          <p:cNvSpPr>
            <a:spLocks noGrp="1"/>
          </p:cNvSpPr>
          <p:nvPr>
            <p:ph idx="1"/>
          </p:nvPr>
        </p:nvSpPr>
        <p:spPr/>
        <p:txBody>
          <a:bodyPr/>
          <a:lstStyle/>
          <a:p>
            <a:r>
              <a:rPr lang="en-US" dirty="0" smtClean="0"/>
              <a:t> </a:t>
            </a:r>
            <a:r>
              <a:rPr lang="en-US" b="1" dirty="0"/>
              <a:t>Understand Each Partner's Mission and </a:t>
            </a:r>
            <a:endParaRPr lang="en-US" b="1" dirty="0" smtClean="0"/>
          </a:p>
          <a:p>
            <a:pPr marL="0" indent="0">
              <a:buNone/>
            </a:pPr>
            <a:r>
              <a:rPr lang="en-US" b="1" dirty="0"/>
              <a:t> </a:t>
            </a:r>
            <a:r>
              <a:rPr lang="en-US" b="1" dirty="0" smtClean="0"/>
              <a:t>       Organizational Culture</a:t>
            </a:r>
          </a:p>
          <a:p>
            <a:r>
              <a:rPr lang="en-US" b="1" dirty="0"/>
              <a:t> Utilize Strengths of Each </a:t>
            </a:r>
            <a:r>
              <a:rPr lang="en-US" b="1" dirty="0" smtClean="0"/>
              <a:t>Partner</a:t>
            </a:r>
          </a:p>
          <a:p>
            <a:r>
              <a:rPr lang="en-US" b="1" dirty="0" smtClean="0"/>
              <a:t>  Build </a:t>
            </a:r>
            <a:r>
              <a:rPr lang="en-US" b="1" dirty="0"/>
              <a:t>Step by </a:t>
            </a:r>
            <a:r>
              <a:rPr lang="en-US" b="1" dirty="0" smtClean="0"/>
              <a:t>Step</a:t>
            </a:r>
            <a:endParaRPr lang="en-US" b="1" dirty="0"/>
          </a:p>
          <a:p>
            <a:r>
              <a:rPr lang="en-US" b="1" dirty="0" smtClean="0"/>
              <a:t> </a:t>
            </a:r>
            <a:r>
              <a:rPr lang="en-US" b="1" dirty="0"/>
              <a:t>Constantly Seek Out and Adopt Best </a:t>
            </a:r>
            <a:endParaRPr lang="en-US" b="1" dirty="0" smtClean="0"/>
          </a:p>
          <a:p>
            <a:pPr marL="0" indent="0">
              <a:buNone/>
            </a:pPr>
            <a:r>
              <a:rPr lang="en-US" b="1" dirty="0" smtClean="0"/>
              <a:t>        Practices</a:t>
            </a:r>
          </a:p>
          <a:p>
            <a:r>
              <a:rPr lang="en-US" b="1" dirty="0"/>
              <a:t> </a:t>
            </a:r>
            <a:r>
              <a:rPr lang="en-US" b="1" dirty="0" smtClean="0"/>
              <a:t>Diversify </a:t>
            </a:r>
            <a:r>
              <a:rPr lang="en-US" b="1" dirty="0"/>
              <a:t>Your Funding </a:t>
            </a:r>
            <a:r>
              <a:rPr lang="en-US" b="1" dirty="0" smtClean="0"/>
              <a:t>Sources</a:t>
            </a:r>
          </a:p>
          <a:p>
            <a:r>
              <a:rPr lang="en-US" b="1" dirty="0" smtClean="0"/>
              <a:t> Celebrate Success</a:t>
            </a:r>
          </a:p>
          <a:p>
            <a:r>
              <a:rPr lang="en-US" b="1" dirty="0"/>
              <a:t> Respect the Right to Disagree; Act on a </a:t>
            </a:r>
            <a:r>
              <a:rPr lang="en-US" b="1" dirty="0" smtClean="0"/>
              <a:t> </a:t>
            </a:r>
          </a:p>
          <a:p>
            <a:pPr marL="0" indent="0">
              <a:buNone/>
            </a:pPr>
            <a:r>
              <a:rPr lang="en-US" b="1" dirty="0"/>
              <a:t> </a:t>
            </a:r>
            <a:r>
              <a:rPr lang="en-US" b="1" dirty="0" smtClean="0"/>
              <a:t>     Consensus </a:t>
            </a:r>
            <a:r>
              <a:rPr lang="en-US" b="1" dirty="0"/>
              <a:t>Basis</a:t>
            </a:r>
            <a:endParaRPr lang="en-US" dirty="0"/>
          </a:p>
        </p:txBody>
      </p:sp>
    </p:spTree>
    <p:extLst>
      <p:ext uri="{BB962C8B-B14F-4D97-AF65-F5344CB8AC3E}">
        <p14:creationId xmlns:p14="http://schemas.microsoft.com/office/powerpoint/2010/main" val="765327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kern="0" cap="none" dirty="0">
                <a:ln>
                  <a:noFill/>
                </a:ln>
                <a:solidFill>
                  <a:schemeClr val="tx2"/>
                </a:solidFill>
                <a:latin typeface="Arial"/>
                <a:ea typeface="ＭＳ Ｐゴシック"/>
              </a:rPr>
              <a:t>Culture Trumps Strategy</a:t>
            </a:r>
            <a:br>
              <a:rPr lang="en-US" sz="2800" kern="0" cap="none" dirty="0">
                <a:ln>
                  <a:noFill/>
                </a:ln>
                <a:solidFill>
                  <a:schemeClr val="tx2"/>
                </a:solidFill>
                <a:latin typeface="Arial"/>
                <a:ea typeface="ＭＳ Ｐゴシック"/>
              </a:rPr>
            </a:br>
            <a:r>
              <a:rPr lang="en-US" sz="2800" kern="0" cap="none" dirty="0">
                <a:ln>
                  <a:noFill/>
                </a:ln>
                <a:solidFill>
                  <a:schemeClr val="tx2"/>
                </a:solidFill>
                <a:latin typeface="Arial"/>
                <a:ea typeface="ＭＳ Ｐゴシック"/>
              </a:rPr>
              <a:t>       (or Capacity)</a:t>
            </a:r>
            <a:endParaRPr lang="en-US" sz="3200" dirty="0">
              <a:solidFill>
                <a:schemeClr val="tx2"/>
              </a:solidFill>
              <a:latin typeface="Arial" pitchFamily="34" charset="0"/>
              <a:cs typeface="Arial" pitchFamily="34" charset="0"/>
            </a:endParaRPr>
          </a:p>
        </p:txBody>
      </p:sp>
      <p:sp>
        <p:nvSpPr>
          <p:cNvPr id="3" name="Content Placeholder 2"/>
          <p:cNvSpPr>
            <a:spLocks noGrp="1"/>
          </p:cNvSpPr>
          <p:nvPr>
            <p:ph idx="1"/>
          </p:nvPr>
        </p:nvSpPr>
        <p:spPr/>
        <p:txBody>
          <a:bodyPr/>
          <a:lstStyle/>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In addition to core capacities – organizational culture plays a role in how the coalition functions</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Culture is the unique history, language, organizational structure, and set of values and beliefs of an organization.</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Effective Coalition Cultures must have:</a:t>
            </a:r>
          </a:p>
          <a:p>
            <a:pPr marL="793750" lvl="2" indent="-225425" eaLnBrk="0" fontAlgn="base" hangingPunct="0">
              <a:spcBef>
                <a:spcPct val="50000"/>
              </a:spcBef>
              <a:spcAft>
                <a:spcPct val="0"/>
              </a:spcAft>
              <a:buClr>
                <a:srgbClr val="005293"/>
              </a:buClr>
              <a:buSzTx/>
              <a:buFont typeface="Arial" charset="0"/>
              <a:buChar char="•"/>
            </a:pPr>
            <a:r>
              <a:rPr lang="en-US" b="1" kern="0" dirty="0">
                <a:latin typeface="Arial"/>
                <a:ea typeface="ＭＳ Ｐゴシック"/>
              </a:rPr>
              <a:t>Trust</a:t>
            </a:r>
          </a:p>
          <a:p>
            <a:pPr marL="793750" lvl="2" indent="-225425" eaLnBrk="0" fontAlgn="base" hangingPunct="0">
              <a:spcBef>
                <a:spcPct val="50000"/>
              </a:spcBef>
              <a:spcAft>
                <a:spcPct val="0"/>
              </a:spcAft>
              <a:buClr>
                <a:srgbClr val="005293"/>
              </a:buClr>
              <a:buSzTx/>
              <a:buFont typeface="Arial" charset="0"/>
              <a:buChar char="•"/>
            </a:pPr>
            <a:r>
              <a:rPr lang="en-US" b="1" kern="0" dirty="0">
                <a:latin typeface="Arial"/>
                <a:ea typeface="ＭＳ Ｐゴシック"/>
              </a:rPr>
              <a:t>Respect</a:t>
            </a:r>
          </a:p>
          <a:p>
            <a:pPr marL="793750" lvl="2" indent="-225425" eaLnBrk="0" fontAlgn="base" hangingPunct="0">
              <a:spcBef>
                <a:spcPct val="50000"/>
              </a:spcBef>
              <a:spcAft>
                <a:spcPct val="0"/>
              </a:spcAft>
              <a:buClr>
                <a:srgbClr val="005293"/>
              </a:buClr>
              <a:buSzTx/>
              <a:buFont typeface="Arial" charset="0"/>
              <a:buChar char="•"/>
            </a:pPr>
            <a:r>
              <a:rPr lang="en-US" b="1" kern="0" dirty="0">
                <a:latin typeface="Arial"/>
                <a:ea typeface="ＭＳ Ｐゴシック"/>
              </a:rPr>
              <a:t>Safe Dissent</a:t>
            </a:r>
          </a:p>
          <a:p>
            <a:pPr marL="793750" lvl="2" indent="-225425" eaLnBrk="0" fontAlgn="base" hangingPunct="0">
              <a:spcBef>
                <a:spcPct val="50000"/>
              </a:spcBef>
              <a:spcAft>
                <a:spcPct val="0"/>
              </a:spcAft>
              <a:buClr>
                <a:srgbClr val="005293"/>
              </a:buClr>
              <a:buSzTx/>
              <a:buFont typeface="Arial" charset="0"/>
              <a:buChar char="•"/>
            </a:pPr>
            <a:r>
              <a:rPr lang="en-US" b="1" kern="0" dirty="0">
                <a:latin typeface="Arial"/>
                <a:ea typeface="ＭＳ Ｐゴシック"/>
              </a:rPr>
              <a:t>Unity</a:t>
            </a:r>
          </a:p>
          <a:p>
            <a:pPr marL="793750" lvl="2" indent="-225425" eaLnBrk="0" fontAlgn="base" hangingPunct="0">
              <a:spcBef>
                <a:spcPct val="50000"/>
              </a:spcBef>
              <a:spcAft>
                <a:spcPct val="0"/>
              </a:spcAft>
              <a:buClr>
                <a:srgbClr val="005293"/>
              </a:buClr>
              <a:buSzTx/>
              <a:buFont typeface="Arial" charset="0"/>
              <a:buChar char="•"/>
            </a:pPr>
            <a:r>
              <a:rPr lang="en-US" b="1" kern="0" dirty="0">
                <a:latin typeface="Arial"/>
                <a:ea typeface="ＭＳ Ｐゴシック"/>
              </a:rPr>
              <a:t>Sensitivity to Power Differentials</a:t>
            </a:r>
          </a:p>
          <a:p>
            <a:endParaRPr lang="en-US" dirty="0"/>
          </a:p>
        </p:txBody>
      </p:sp>
    </p:spTree>
    <p:extLst>
      <p:ext uri="{BB962C8B-B14F-4D97-AF65-F5344CB8AC3E}">
        <p14:creationId xmlns:p14="http://schemas.microsoft.com/office/powerpoint/2010/main" val="3832524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kern="0" cap="none" dirty="0" smtClean="0">
                <a:ln>
                  <a:noFill/>
                </a:ln>
                <a:solidFill>
                  <a:schemeClr val="tx2"/>
                </a:solidFill>
                <a:latin typeface="Arial"/>
                <a:ea typeface="ＭＳ Ｐゴシック"/>
              </a:rPr>
              <a:t/>
            </a:r>
            <a:br>
              <a:rPr lang="en-US" sz="3200" kern="0" cap="none" dirty="0" smtClean="0">
                <a:ln>
                  <a:noFill/>
                </a:ln>
                <a:solidFill>
                  <a:schemeClr val="tx2"/>
                </a:solidFill>
                <a:latin typeface="Arial"/>
                <a:ea typeface="ＭＳ Ｐゴシック"/>
              </a:rPr>
            </a:br>
            <a:r>
              <a:rPr lang="en-US" sz="3200" kern="0" cap="none" dirty="0" smtClean="0">
                <a:ln>
                  <a:noFill/>
                </a:ln>
                <a:solidFill>
                  <a:schemeClr val="tx2"/>
                </a:solidFill>
                <a:latin typeface="Arial"/>
                <a:ea typeface="ＭＳ Ｐゴシック"/>
              </a:rPr>
              <a:t>Leadership</a:t>
            </a:r>
            <a:r>
              <a:rPr lang="en-US" sz="3200" kern="0" cap="none" dirty="0" smtClean="0">
                <a:ln>
                  <a:noFill/>
                </a:ln>
                <a:solidFill>
                  <a:srgbClr val="000000"/>
                </a:solidFill>
                <a:latin typeface="Arial"/>
                <a:ea typeface="ＭＳ Ｐゴシック"/>
              </a:rPr>
              <a:t> </a:t>
            </a:r>
            <a:r>
              <a:rPr lang="en-US" sz="3200" kern="0" cap="none" dirty="0" smtClean="0">
                <a:ln>
                  <a:noFill/>
                </a:ln>
                <a:solidFill>
                  <a:schemeClr val="tx2"/>
                </a:solidFill>
                <a:latin typeface="Arial"/>
                <a:ea typeface="ＭＳ Ｐゴシック"/>
              </a:rPr>
              <a:t>Capacities</a:t>
            </a:r>
            <a:r>
              <a:rPr lang="en-US" sz="3200" kern="0" cap="none" dirty="0">
                <a:ln>
                  <a:noFill/>
                </a:ln>
                <a:solidFill>
                  <a:schemeClr val="tx2"/>
                </a:solidFill>
                <a:latin typeface="Arial"/>
                <a:ea typeface="ＭＳ Ｐゴシック"/>
              </a:rPr>
              <a:t/>
            </a:r>
            <a:br>
              <a:rPr lang="en-US" sz="3200" kern="0" cap="none" dirty="0">
                <a:ln>
                  <a:noFill/>
                </a:ln>
                <a:solidFill>
                  <a:schemeClr val="tx2"/>
                </a:solidFill>
                <a:latin typeface="Arial"/>
                <a:ea typeface="ＭＳ Ｐゴシック"/>
              </a:rPr>
            </a:br>
            <a:endParaRPr lang="en-US" sz="3200" dirty="0">
              <a:solidFill>
                <a:schemeClr val="tx2"/>
              </a:solidFill>
            </a:endParaRPr>
          </a:p>
        </p:txBody>
      </p:sp>
      <p:sp>
        <p:nvSpPr>
          <p:cNvPr id="3" name="Content Placeholder 2"/>
          <p:cNvSpPr>
            <a:spLocks noGrp="1"/>
          </p:cNvSpPr>
          <p:nvPr>
            <p:ph idx="1"/>
          </p:nvPr>
        </p:nvSpPr>
        <p:spPr>
          <a:xfrm>
            <a:off x="381000" y="1371600"/>
            <a:ext cx="7239000" cy="4846320"/>
          </a:xfrm>
        </p:spPr>
        <p:txBody>
          <a:bodyPr/>
          <a:lstStyle/>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Shared purpose and vision which builds cohesion</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Common goal destination</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Clear value proposition</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Formalized set of rules/procedures</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A “core” leadership team</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A commitment to action</a:t>
            </a: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Transparent </a:t>
            </a:r>
            <a:r>
              <a:rPr lang="en-US" sz="2000" b="1" kern="0" dirty="0" smtClean="0">
                <a:latin typeface="Arial"/>
                <a:ea typeface="ＭＳ Ｐゴシック"/>
              </a:rPr>
              <a:t>consensus decision-making processes</a:t>
            </a:r>
            <a:endParaRPr lang="en-US" sz="2000" b="1" kern="0" dirty="0">
              <a:latin typeface="Arial"/>
              <a:ea typeface="ＭＳ Ｐゴシック"/>
            </a:endParaRPr>
          </a:p>
          <a:p>
            <a:pPr marL="342900" lvl="0" indent="-342900" eaLnBrk="0" fontAlgn="base" hangingPunct="0">
              <a:lnSpc>
                <a:spcPct val="110000"/>
              </a:lnSpc>
              <a:spcBef>
                <a:spcPct val="40000"/>
              </a:spcBef>
              <a:spcAft>
                <a:spcPct val="0"/>
              </a:spcAft>
              <a:buClrTx/>
              <a:buSzTx/>
              <a:buFontTx/>
              <a:buChar char="•"/>
            </a:pPr>
            <a:r>
              <a:rPr lang="en-US" sz="2000" b="1" kern="0" dirty="0">
                <a:latin typeface="Arial"/>
                <a:ea typeface="ＭＳ Ｐゴシック"/>
              </a:rPr>
              <a:t>Strategically developed and engaged </a:t>
            </a:r>
            <a:r>
              <a:rPr lang="en-US" sz="2000" b="1" kern="0" dirty="0" smtClean="0">
                <a:latin typeface="Arial"/>
                <a:ea typeface="ＭＳ Ｐゴシック"/>
              </a:rPr>
              <a:t>partners/members</a:t>
            </a:r>
            <a:endParaRPr lang="en-US" sz="2000" b="1" kern="0" dirty="0">
              <a:latin typeface="Arial"/>
              <a:ea typeface="ＭＳ Ｐゴシック"/>
            </a:endParaRPr>
          </a:p>
          <a:p>
            <a:endParaRPr lang="en-US" dirty="0"/>
          </a:p>
        </p:txBody>
      </p:sp>
    </p:spTree>
    <p:extLst>
      <p:ext uri="{BB962C8B-B14F-4D97-AF65-F5344CB8AC3E}">
        <p14:creationId xmlns:p14="http://schemas.microsoft.com/office/powerpoint/2010/main" val="3327183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42048" cy="1143000"/>
          </a:xfrm>
        </p:spPr>
        <p:txBody>
          <a:bodyPr>
            <a:normAutofit fontScale="90000"/>
          </a:bodyPr>
          <a:lstStyle/>
          <a:p>
            <a:r>
              <a:rPr lang="en-US" sz="3200" kern="0" cap="none" dirty="0" smtClean="0">
                <a:ln>
                  <a:noFill/>
                </a:ln>
                <a:solidFill>
                  <a:schemeClr val="tx2"/>
                </a:solidFill>
                <a:latin typeface="Arial"/>
                <a:ea typeface="ＭＳ Ｐゴシック"/>
              </a:rPr>
              <a:t>Pros &amp; Cons of Consensus Decision-Making</a:t>
            </a:r>
            <a:br>
              <a:rPr lang="en-US" sz="3200" kern="0" cap="none" dirty="0" smtClean="0">
                <a:ln>
                  <a:noFill/>
                </a:ln>
                <a:solidFill>
                  <a:schemeClr val="tx2"/>
                </a:solidFill>
                <a:latin typeface="Arial"/>
                <a:ea typeface="ＭＳ Ｐゴシック"/>
              </a:rPr>
            </a:br>
            <a:endParaRPr lang="en-US" sz="3200" dirty="0">
              <a:solidFill>
                <a:schemeClr val="tx2"/>
              </a:solidFill>
            </a:endParaRPr>
          </a:p>
        </p:txBody>
      </p:sp>
      <p:sp>
        <p:nvSpPr>
          <p:cNvPr id="5" name="Text Placeholder 4"/>
          <p:cNvSpPr>
            <a:spLocks noGrp="1"/>
          </p:cNvSpPr>
          <p:nvPr>
            <p:ph type="body" idx="1"/>
          </p:nvPr>
        </p:nvSpPr>
        <p:spPr>
          <a:xfrm>
            <a:off x="609600" y="5562600"/>
            <a:ext cx="3520440" cy="457200"/>
          </a:xfrm>
        </p:spPr>
        <p:txBody>
          <a:bodyPr>
            <a:noAutofit/>
          </a:bodyPr>
          <a:lstStyle/>
          <a:p>
            <a:r>
              <a:rPr lang="en-US" sz="2800" dirty="0" smtClean="0"/>
              <a:t>Pros</a:t>
            </a:r>
            <a:endParaRPr lang="en-US" sz="2800" dirty="0"/>
          </a:p>
        </p:txBody>
      </p:sp>
      <p:sp>
        <p:nvSpPr>
          <p:cNvPr id="6" name="Text Placeholder 5"/>
          <p:cNvSpPr>
            <a:spLocks noGrp="1"/>
          </p:cNvSpPr>
          <p:nvPr>
            <p:ph type="body" sz="half" idx="3"/>
          </p:nvPr>
        </p:nvSpPr>
        <p:spPr>
          <a:xfrm>
            <a:off x="4114800" y="5562600"/>
            <a:ext cx="3520440" cy="457200"/>
          </a:xfrm>
        </p:spPr>
        <p:txBody>
          <a:bodyPr>
            <a:noAutofit/>
          </a:bodyPr>
          <a:lstStyle/>
          <a:p>
            <a:r>
              <a:rPr lang="en-US" sz="2800" dirty="0" smtClean="0"/>
              <a:t>Cons</a:t>
            </a:r>
            <a:endParaRPr lang="en-US" sz="2800" dirty="0"/>
          </a:p>
        </p:txBody>
      </p:sp>
      <p:sp>
        <p:nvSpPr>
          <p:cNvPr id="3" name="Content Placeholder 2"/>
          <p:cNvSpPr>
            <a:spLocks noGrp="1"/>
          </p:cNvSpPr>
          <p:nvPr>
            <p:ph sz="quarter" idx="2"/>
          </p:nvPr>
        </p:nvSpPr>
        <p:spPr>
          <a:xfrm>
            <a:off x="457200" y="1676400"/>
            <a:ext cx="3520440" cy="3581400"/>
          </a:xfrm>
        </p:spPr>
        <p:txBody>
          <a:bodyPr>
            <a:normAutofit lnSpcReduction="10000"/>
          </a:bodyPr>
          <a:lstStyle/>
          <a:p>
            <a:r>
              <a:rPr lang="en-US" sz="2000" dirty="0" smtClean="0"/>
              <a:t> Increases commitment</a:t>
            </a:r>
          </a:p>
          <a:p>
            <a:r>
              <a:rPr lang="en-US" sz="2000" dirty="0"/>
              <a:t> </a:t>
            </a:r>
            <a:r>
              <a:rPr lang="en-US" sz="2000" dirty="0" smtClean="0"/>
              <a:t>Empowerment</a:t>
            </a:r>
          </a:p>
          <a:p>
            <a:r>
              <a:rPr lang="en-US" sz="2000" dirty="0"/>
              <a:t> </a:t>
            </a:r>
            <a:r>
              <a:rPr lang="en-US" sz="2000" dirty="0" smtClean="0"/>
              <a:t>Participation</a:t>
            </a:r>
          </a:p>
          <a:p>
            <a:r>
              <a:rPr lang="en-US" sz="2000" dirty="0"/>
              <a:t> </a:t>
            </a:r>
            <a:r>
              <a:rPr lang="en-US" sz="2000" dirty="0" smtClean="0"/>
              <a:t>Overcome resistance to </a:t>
            </a:r>
          </a:p>
          <a:p>
            <a:pPr marL="0" indent="0">
              <a:buNone/>
            </a:pPr>
            <a:r>
              <a:rPr lang="en-US" sz="2000" dirty="0"/>
              <a:t> </a:t>
            </a:r>
            <a:r>
              <a:rPr lang="en-US" sz="2000" dirty="0" smtClean="0"/>
              <a:t>       change</a:t>
            </a:r>
          </a:p>
          <a:p>
            <a:r>
              <a:rPr lang="en-US" sz="2000" dirty="0" smtClean="0"/>
              <a:t>General satisfaction with    </a:t>
            </a:r>
          </a:p>
          <a:p>
            <a:pPr marL="0" indent="0">
              <a:buNone/>
            </a:pPr>
            <a:r>
              <a:rPr lang="en-US" sz="2000" dirty="0"/>
              <a:t> </a:t>
            </a:r>
            <a:r>
              <a:rPr lang="en-US" sz="2000" dirty="0" smtClean="0"/>
              <a:t>        decisions</a:t>
            </a:r>
          </a:p>
          <a:p>
            <a:r>
              <a:rPr lang="en-US" sz="2000" dirty="0" smtClean="0"/>
              <a:t>Builds morale</a:t>
            </a:r>
          </a:p>
          <a:p>
            <a:r>
              <a:rPr lang="en-US" sz="2000" dirty="0" smtClean="0"/>
              <a:t>Theoretical message of equality</a:t>
            </a:r>
          </a:p>
          <a:p>
            <a:pPr marL="0" indent="0">
              <a:buNone/>
            </a:pPr>
            <a:endParaRPr lang="en-US" sz="2000" dirty="0"/>
          </a:p>
          <a:p>
            <a:pPr marL="0" indent="0">
              <a:buNone/>
            </a:pPr>
            <a:endParaRPr lang="en-US" sz="2000" dirty="0" smtClean="0"/>
          </a:p>
        </p:txBody>
      </p:sp>
      <p:sp>
        <p:nvSpPr>
          <p:cNvPr id="7" name="Content Placeholder 6"/>
          <p:cNvSpPr>
            <a:spLocks noGrp="1"/>
          </p:cNvSpPr>
          <p:nvPr>
            <p:ph sz="quarter" idx="4"/>
          </p:nvPr>
        </p:nvSpPr>
        <p:spPr>
          <a:xfrm>
            <a:off x="4178808" y="1711840"/>
            <a:ext cx="3520440" cy="2631560"/>
          </a:xfrm>
        </p:spPr>
        <p:txBody>
          <a:bodyPr>
            <a:normAutofit/>
          </a:bodyPr>
          <a:lstStyle/>
          <a:p>
            <a:r>
              <a:rPr lang="en-US" sz="2000" dirty="0" smtClean="0"/>
              <a:t>Difficulty defining specific tasks</a:t>
            </a:r>
          </a:p>
          <a:p>
            <a:r>
              <a:rPr lang="en-US" sz="2000" dirty="0" smtClean="0"/>
              <a:t>Slow/Time consuming</a:t>
            </a:r>
          </a:p>
          <a:p>
            <a:r>
              <a:rPr lang="en-US" sz="2000" dirty="0" smtClean="0"/>
              <a:t>Waiting to take action until all have spoken rather than when a decision has been made</a:t>
            </a:r>
            <a:endParaRPr lang="en-US" sz="2000" dirty="0"/>
          </a:p>
        </p:txBody>
      </p:sp>
    </p:spTree>
    <p:extLst>
      <p:ext uri="{BB962C8B-B14F-4D97-AF65-F5344CB8AC3E}">
        <p14:creationId xmlns:p14="http://schemas.microsoft.com/office/powerpoint/2010/main" val="1173365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Tactical Support </a:t>
            </a:r>
            <a:br>
              <a:rPr lang="en-US" dirty="0" smtClean="0"/>
            </a:br>
            <a:r>
              <a:rPr lang="en-US" dirty="0" smtClean="0"/>
              <a:t>a Must</a:t>
            </a:r>
            <a:endParaRPr lang="en-US" dirty="0"/>
          </a:p>
        </p:txBody>
      </p:sp>
      <p:sp>
        <p:nvSpPr>
          <p:cNvPr id="3" name="Text Placeholder 2"/>
          <p:cNvSpPr>
            <a:spLocks noGrp="1"/>
          </p:cNvSpPr>
          <p:nvPr>
            <p:ph type="body" idx="1"/>
          </p:nvPr>
        </p:nvSpPr>
        <p:spPr/>
        <p:txBody>
          <a:bodyPr>
            <a:normAutofit/>
          </a:bodyPr>
          <a:lstStyle/>
          <a:p>
            <a:pPr algn="ctr"/>
            <a:r>
              <a:rPr lang="en-US" sz="3600" dirty="0" smtClean="0"/>
              <a:t>For Success:</a:t>
            </a:r>
            <a:endParaRPr lang="en-US" sz="3600" dirty="0"/>
          </a:p>
        </p:txBody>
      </p:sp>
    </p:spTree>
    <p:extLst>
      <p:ext uri="{BB962C8B-B14F-4D97-AF65-F5344CB8AC3E}">
        <p14:creationId xmlns:p14="http://schemas.microsoft.com/office/powerpoint/2010/main" val="382014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3600" kern="0" cap="none" dirty="0" smtClean="0">
                <a:ln>
                  <a:noFill/>
                </a:ln>
                <a:solidFill>
                  <a:srgbClr val="B13F9A"/>
                </a:solidFill>
                <a:latin typeface="Arial"/>
                <a:ea typeface="ＭＳ Ｐゴシック"/>
              </a:rPr>
              <a:t>Objectives:</a:t>
            </a:r>
            <a:r>
              <a:rPr lang="en-US" sz="3600" dirty="0" smtClean="0"/>
              <a:t/>
            </a:r>
            <a:br>
              <a:rPr lang="en-US" sz="3600" dirty="0" smtClean="0"/>
            </a:br>
            <a:endParaRPr lang="en-US" sz="3600" dirty="0"/>
          </a:p>
        </p:txBody>
      </p:sp>
      <p:sp>
        <p:nvSpPr>
          <p:cNvPr id="3" name="Content Placeholder 2"/>
          <p:cNvSpPr>
            <a:spLocks noGrp="1"/>
          </p:cNvSpPr>
          <p:nvPr>
            <p:ph idx="1"/>
          </p:nvPr>
        </p:nvSpPr>
        <p:spPr>
          <a:xfrm>
            <a:off x="533400" y="1295400"/>
            <a:ext cx="7620000" cy="4846320"/>
          </a:xfrm>
        </p:spPr>
        <p:txBody>
          <a:bodyPr>
            <a:normAutofit lnSpcReduction="10000"/>
          </a:bodyPr>
          <a:lstStyle/>
          <a:p>
            <a:pPr marL="0" marR="0">
              <a:spcBef>
                <a:spcPts val="0"/>
              </a:spcBef>
              <a:spcAft>
                <a:spcPts val="0"/>
              </a:spcAft>
              <a:tabLst>
                <a:tab pos="2743200" algn="l"/>
                <a:tab pos="5541010" algn="l"/>
                <a:tab pos="6057900" algn="l"/>
                <a:tab pos="6802755" algn="l"/>
                <a:tab pos="8229600" algn="l"/>
              </a:tabLst>
            </a:pPr>
            <a:r>
              <a:rPr lang="en-US" dirty="0" smtClean="0">
                <a:solidFill>
                  <a:srgbClr val="7030A0"/>
                </a:solidFill>
              </a:rPr>
              <a:t> </a:t>
            </a:r>
            <a:r>
              <a:rPr lang="en-US" sz="2800" dirty="0" smtClean="0">
                <a:cs typeface="Arial" pitchFamily="34" charset="0"/>
              </a:rPr>
              <a:t>Differentiate between partnerships &amp;   </a:t>
            </a:r>
          </a:p>
          <a:p>
            <a:pPr marL="0" marR="0" indent="0">
              <a:spcBef>
                <a:spcPts val="0"/>
              </a:spcBef>
              <a:spcAft>
                <a:spcPts val="0"/>
              </a:spcAft>
              <a:buNone/>
              <a:tabLst>
                <a:tab pos="2743200" algn="l"/>
                <a:tab pos="5541010" algn="l"/>
                <a:tab pos="6057900" algn="l"/>
                <a:tab pos="6802755" algn="l"/>
                <a:tab pos="8229600" algn="l"/>
              </a:tabLst>
            </a:pPr>
            <a:r>
              <a:rPr lang="en-US" sz="2800" dirty="0" smtClean="0">
                <a:cs typeface="Arial" pitchFamily="34" charset="0"/>
              </a:rPr>
              <a:t>     coalitions</a:t>
            </a:r>
          </a:p>
          <a:p>
            <a:pPr marL="0" marR="0">
              <a:spcBef>
                <a:spcPts val="0"/>
              </a:spcBef>
              <a:spcAft>
                <a:spcPts val="0"/>
              </a:spcAft>
              <a:tabLst>
                <a:tab pos="2743200" algn="l"/>
                <a:tab pos="5541010" algn="l"/>
                <a:tab pos="6057900" algn="l"/>
                <a:tab pos="6802755" algn="l"/>
                <a:tab pos="8229600" algn="l"/>
              </a:tabLst>
            </a:pPr>
            <a:r>
              <a:rPr lang="en-US" sz="2800" dirty="0" smtClean="0">
                <a:ea typeface="Times New Roman"/>
                <a:cs typeface="Arial" pitchFamily="34" charset="0"/>
              </a:rPr>
              <a:t> Analysis </a:t>
            </a:r>
            <a:r>
              <a:rPr lang="en-US" sz="2800" dirty="0">
                <a:ea typeface="Times New Roman"/>
                <a:cs typeface="Arial" pitchFamily="34" charset="0"/>
              </a:rPr>
              <a:t>the stages of political </a:t>
            </a:r>
            <a:endParaRPr lang="en-US" sz="2800" dirty="0" smtClean="0">
              <a:ea typeface="Times New Roman"/>
              <a:cs typeface="Arial" pitchFamily="34" charset="0"/>
            </a:endParaRPr>
          </a:p>
          <a:p>
            <a:pPr marL="0" marR="0" indent="0">
              <a:spcBef>
                <a:spcPts val="0"/>
              </a:spcBef>
              <a:spcAft>
                <a:spcPts val="0"/>
              </a:spcAft>
              <a:buNone/>
              <a:tabLst>
                <a:tab pos="2743200" algn="l"/>
                <a:tab pos="5541010" algn="l"/>
                <a:tab pos="6057900" algn="l"/>
                <a:tab pos="6802755" algn="l"/>
                <a:tab pos="8229600" algn="l"/>
              </a:tabLst>
            </a:pPr>
            <a:r>
              <a:rPr lang="en-US" sz="2800" dirty="0">
                <a:ea typeface="Times New Roman"/>
                <a:cs typeface="Arial" pitchFamily="34" charset="0"/>
              </a:rPr>
              <a:t> </a:t>
            </a:r>
            <a:r>
              <a:rPr lang="en-US" sz="2800" dirty="0" smtClean="0">
                <a:ea typeface="Times New Roman"/>
                <a:cs typeface="Arial" pitchFamily="34" charset="0"/>
              </a:rPr>
              <a:t>    development </a:t>
            </a:r>
            <a:r>
              <a:rPr lang="en-US" sz="2800" dirty="0">
                <a:ea typeface="Times New Roman"/>
                <a:cs typeface="Arial" pitchFamily="34" charset="0"/>
              </a:rPr>
              <a:t>in nursing profession.</a:t>
            </a:r>
          </a:p>
          <a:p>
            <a:pPr marL="0" marR="0">
              <a:spcBef>
                <a:spcPts val="0"/>
              </a:spcBef>
              <a:spcAft>
                <a:spcPts val="0"/>
              </a:spcAft>
              <a:tabLst>
                <a:tab pos="2743200" algn="l"/>
                <a:tab pos="5541010" algn="l"/>
                <a:tab pos="6057900" algn="l"/>
                <a:tab pos="6802755" algn="l"/>
                <a:tab pos="8229600" algn="l"/>
              </a:tabLst>
            </a:pPr>
            <a:r>
              <a:rPr lang="en-US" sz="2800" dirty="0" smtClean="0">
                <a:ea typeface="Times New Roman"/>
                <a:cs typeface="Arial" pitchFamily="34" charset="0"/>
              </a:rPr>
              <a:t> Discuss </a:t>
            </a:r>
            <a:r>
              <a:rPr lang="en-US" sz="2800" dirty="0">
                <a:ea typeface="Times New Roman"/>
                <a:cs typeface="Arial" pitchFamily="34" charset="0"/>
              </a:rPr>
              <a:t>the role of </a:t>
            </a:r>
            <a:r>
              <a:rPr lang="en-US" sz="2800" dirty="0" smtClean="0">
                <a:ea typeface="Times New Roman"/>
                <a:cs typeface="Arial" pitchFamily="34" charset="0"/>
              </a:rPr>
              <a:t>“partnership &amp; </a:t>
            </a:r>
          </a:p>
          <a:p>
            <a:pPr marL="0" marR="0" indent="0">
              <a:spcBef>
                <a:spcPts val="0"/>
              </a:spcBef>
              <a:spcAft>
                <a:spcPts val="0"/>
              </a:spcAft>
              <a:buNone/>
              <a:tabLst>
                <a:tab pos="2743200" algn="l"/>
                <a:tab pos="5541010" algn="l"/>
                <a:tab pos="6057900" algn="l"/>
                <a:tab pos="6802755" algn="l"/>
                <a:tab pos="8229600" algn="l"/>
              </a:tabLst>
            </a:pPr>
            <a:r>
              <a:rPr lang="en-US" sz="2800" dirty="0">
                <a:ea typeface="Times New Roman"/>
                <a:cs typeface="Arial" pitchFamily="34" charset="0"/>
              </a:rPr>
              <a:t> </a:t>
            </a:r>
            <a:r>
              <a:rPr lang="en-US" sz="2800" dirty="0" smtClean="0">
                <a:ea typeface="Times New Roman"/>
                <a:cs typeface="Arial" pitchFamily="34" charset="0"/>
              </a:rPr>
              <a:t>   coalition </a:t>
            </a:r>
            <a:r>
              <a:rPr lang="en-US" sz="2800" dirty="0">
                <a:ea typeface="Times New Roman"/>
                <a:cs typeface="Arial" pitchFamily="34" charset="0"/>
              </a:rPr>
              <a:t>building” in </a:t>
            </a:r>
            <a:r>
              <a:rPr lang="en-US" sz="2800" dirty="0" smtClean="0">
                <a:ea typeface="Times New Roman"/>
                <a:cs typeface="Arial" pitchFamily="34" charset="0"/>
              </a:rPr>
              <a:t>developing the   </a:t>
            </a:r>
          </a:p>
          <a:p>
            <a:pPr marL="0" marR="0" indent="0">
              <a:spcBef>
                <a:spcPts val="0"/>
              </a:spcBef>
              <a:spcAft>
                <a:spcPts val="0"/>
              </a:spcAft>
              <a:buNone/>
              <a:tabLst>
                <a:tab pos="2743200" algn="l"/>
                <a:tab pos="5541010" algn="l"/>
                <a:tab pos="6057900" algn="l"/>
                <a:tab pos="6802755" algn="l"/>
                <a:tab pos="8229600" algn="l"/>
              </a:tabLst>
            </a:pPr>
            <a:r>
              <a:rPr lang="en-US" sz="2800" dirty="0">
                <a:ea typeface="Times New Roman"/>
                <a:cs typeface="Arial" pitchFamily="34" charset="0"/>
              </a:rPr>
              <a:t> </a:t>
            </a:r>
            <a:r>
              <a:rPr lang="en-US" sz="2800" dirty="0" smtClean="0">
                <a:ea typeface="Times New Roman"/>
                <a:cs typeface="Arial" pitchFamily="34" charset="0"/>
              </a:rPr>
              <a:t>   profession.</a:t>
            </a:r>
            <a:endParaRPr lang="en-US" sz="2800" dirty="0">
              <a:ea typeface="Times New Roman"/>
              <a:cs typeface="Arial" pitchFamily="34" charset="0"/>
            </a:endParaRPr>
          </a:p>
          <a:p>
            <a:r>
              <a:rPr lang="en-US" sz="2800" dirty="0" smtClean="0">
                <a:ea typeface="Times New Roman"/>
                <a:cs typeface="Arial" pitchFamily="34" charset="0"/>
              </a:rPr>
              <a:t> Identify </a:t>
            </a:r>
            <a:r>
              <a:rPr lang="en-US" sz="2800" dirty="0">
                <a:ea typeface="Times New Roman"/>
                <a:cs typeface="Arial" pitchFamily="34" charset="0"/>
              </a:rPr>
              <a:t>and integrate characteristics of </a:t>
            </a:r>
            <a:r>
              <a:rPr lang="en-US" sz="2800" dirty="0" smtClean="0">
                <a:ea typeface="Times New Roman"/>
                <a:cs typeface="Arial" pitchFamily="34" charset="0"/>
              </a:rPr>
              <a:t>  effective partnership &amp; coalition </a:t>
            </a:r>
            <a:r>
              <a:rPr lang="en-US" sz="2800" dirty="0">
                <a:ea typeface="Times New Roman"/>
                <a:cs typeface="Arial" pitchFamily="34" charset="0"/>
              </a:rPr>
              <a:t>building into organizational strategies to improve nursing education.</a:t>
            </a:r>
            <a:endParaRPr lang="en-US" sz="2800" dirty="0" smtClean="0">
              <a:cs typeface="Arial" pitchFamily="34" charset="0"/>
            </a:endParaRPr>
          </a:p>
          <a:p>
            <a:endParaRPr lang="en-US" dirty="0"/>
          </a:p>
        </p:txBody>
      </p:sp>
    </p:spTree>
    <p:extLst>
      <p:ext uri="{BB962C8B-B14F-4D97-AF65-F5344CB8AC3E}">
        <p14:creationId xmlns:p14="http://schemas.microsoft.com/office/powerpoint/2010/main" val="2891091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42048" cy="1143000"/>
          </a:xfrm>
        </p:spPr>
        <p:txBody>
          <a:bodyPr>
            <a:normAutofit fontScale="90000"/>
          </a:bodyPr>
          <a:lstStyle/>
          <a:p>
            <a:r>
              <a:rPr lang="en-US" sz="3200" kern="0" cap="none" dirty="0" smtClean="0">
                <a:ln>
                  <a:noFill/>
                </a:ln>
                <a:solidFill>
                  <a:schemeClr val="tx2"/>
                </a:solidFill>
                <a:latin typeface="Arial"/>
                <a:ea typeface="ＭＳ Ｐゴシック"/>
              </a:rPr>
              <a:t>Understanding the Difference Between Strategic &amp; Tactical Thinking</a:t>
            </a:r>
            <a:br>
              <a:rPr lang="en-US" sz="3200" kern="0" cap="none" dirty="0" smtClean="0">
                <a:ln>
                  <a:noFill/>
                </a:ln>
                <a:solidFill>
                  <a:schemeClr val="tx2"/>
                </a:solidFill>
                <a:latin typeface="Arial"/>
                <a:ea typeface="ＭＳ Ｐゴシック"/>
              </a:rPr>
            </a:br>
            <a:endParaRPr lang="en-US" sz="3200" dirty="0">
              <a:solidFill>
                <a:schemeClr val="tx2"/>
              </a:solidFill>
            </a:endParaRPr>
          </a:p>
        </p:txBody>
      </p:sp>
      <p:sp>
        <p:nvSpPr>
          <p:cNvPr id="5" name="Text Placeholder 4"/>
          <p:cNvSpPr>
            <a:spLocks noGrp="1"/>
          </p:cNvSpPr>
          <p:nvPr>
            <p:ph type="body" idx="1"/>
          </p:nvPr>
        </p:nvSpPr>
        <p:spPr>
          <a:xfrm>
            <a:off x="457200" y="4953000"/>
            <a:ext cx="3520440" cy="457200"/>
          </a:xfrm>
        </p:spPr>
        <p:txBody>
          <a:bodyPr>
            <a:noAutofit/>
          </a:bodyPr>
          <a:lstStyle/>
          <a:p>
            <a:r>
              <a:rPr lang="en-US" sz="2800" dirty="0" smtClean="0"/>
              <a:t>Leadership</a:t>
            </a:r>
            <a:endParaRPr lang="en-US" sz="2800" dirty="0"/>
          </a:p>
        </p:txBody>
      </p:sp>
      <p:sp>
        <p:nvSpPr>
          <p:cNvPr id="6" name="Text Placeholder 5"/>
          <p:cNvSpPr>
            <a:spLocks noGrp="1"/>
          </p:cNvSpPr>
          <p:nvPr>
            <p:ph type="body" sz="half" idx="3"/>
          </p:nvPr>
        </p:nvSpPr>
        <p:spPr>
          <a:xfrm>
            <a:off x="4114800" y="4953000"/>
            <a:ext cx="3520440" cy="457200"/>
          </a:xfrm>
        </p:spPr>
        <p:txBody>
          <a:bodyPr>
            <a:noAutofit/>
          </a:bodyPr>
          <a:lstStyle/>
          <a:p>
            <a:r>
              <a:rPr lang="en-US" sz="2800" dirty="0" smtClean="0"/>
              <a:t>Management</a:t>
            </a:r>
            <a:endParaRPr lang="en-US" sz="2800" dirty="0"/>
          </a:p>
        </p:txBody>
      </p:sp>
      <p:sp>
        <p:nvSpPr>
          <p:cNvPr id="3" name="Content Placeholder 2"/>
          <p:cNvSpPr>
            <a:spLocks noGrp="1"/>
          </p:cNvSpPr>
          <p:nvPr>
            <p:ph sz="quarter" idx="2"/>
          </p:nvPr>
        </p:nvSpPr>
        <p:spPr/>
        <p:txBody>
          <a:bodyPr>
            <a:normAutofit/>
          </a:bodyPr>
          <a:lstStyle/>
          <a:p>
            <a:r>
              <a:rPr lang="en-US" sz="3200" dirty="0" smtClean="0"/>
              <a:t> Strategic =</a:t>
            </a:r>
          </a:p>
          <a:p>
            <a:pPr marL="0" indent="0">
              <a:buNone/>
            </a:pPr>
            <a:endParaRPr lang="en-US" sz="3200" dirty="0" smtClean="0"/>
          </a:p>
          <a:p>
            <a:pPr marL="0" indent="0">
              <a:buNone/>
            </a:pPr>
            <a:r>
              <a:rPr lang="en-US" sz="3200" dirty="0" smtClean="0"/>
              <a:t>“Doing the Right </a:t>
            </a:r>
          </a:p>
          <a:p>
            <a:pPr marL="0" indent="0">
              <a:buNone/>
            </a:pPr>
            <a:r>
              <a:rPr lang="en-US" sz="3200" dirty="0"/>
              <a:t> </a:t>
            </a:r>
            <a:r>
              <a:rPr lang="en-US" sz="3200" dirty="0" smtClean="0"/>
              <a:t>       Thing”</a:t>
            </a:r>
          </a:p>
        </p:txBody>
      </p:sp>
      <p:sp>
        <p:nvSpPr>
          <p:cNvPr id="7" name="Content Placeholder 6"/>
          <p:cNvSpPr>
            <a:spLocks noGrp="1"/>
          </p:cNvSpPr>
          <p:nvPr>
            <p:ph sz="quarter" idx="4"/>
          </p:nvPr>
        </p:nvSpPr>
        <p:spPr/>
        <p:txBody>
          <a:bodyPr>
            <a:normAutofit/>
          </a:bodyPr>
          <a:lstStyle/>
          <a:p>
            <a:r>
              <a:rPr lang="en-US" sz="3200" dirty="0" smtClean="0"/>
              <a:t>Tactical = </a:t>
            </a:r>
          </a:p>
          <a:p>
            <a:pPr marL="0" indent="0">
              <a:buNone/>
            </a:pPr>
            <a:endParaRPr lang="en-US" sz="3200" dirty="0"/>
          </a:p>
          <a:p>
            <a:pPr marL="0" indent="0">
              <a:buNone/>
            </a:pPr>
            <a:r>
              <a:rPr lang="en-US" sz="3200" dirty="0" smtClean="0"/>
              <a:t>  “Doing Things    </a:t>
            </a:r>
          </a:p>
          <a:p>
            <a:pPr marL="0" indent="0">
              <a:buNone/>
            </a:pPr>
            <a:r>
              <a:rPr lang="en-US" sz="3200" dirty="0"/>
              <a:t> </a:t>
            </a:r>
            <a:r>
              <a:rPr lang="en-US" sz="3200" dirty="0" smtClean="0"/>
              <a:t>       Right”</a:t>
            </a:r>
            <a:endParaRPr lang="en-US" sz="3200" dirty="0"/>
          </a:p>
        </p:txBody>
      </p:sp>
    </p:spTree>
    <p:extLst>
      <p:ext uri="{BB962C8B-B14F-4D97-AF65-F5344CB8AC3E}">
        <p14:creationId xmlns:p14="http://schemas.microsoft.com/office/powerpoint/2010/main" val="1584211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900" kern="0" cap="none" dirty="0" smtClean="0">
                <a:ln>
                  <a:noFill/>
                </a:ln>
                <a:solidFill>
                  <a:srgbClr val="B13F9A"/>
                </a:solidFill>
                <a:latin typeface="Arial"/>
                <a:ea typeface="ＭＳ Ｐゴシック"/>
              </a:rPr>
              <a:t>The Critical Difference</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471172242"/>
              </p:ext>
            </p:extLst>
          </p:nvPr>
        </p:nvGraphicFramePr>
        <p:xfrm>
          <a:off x="457200" y="762000"/>
          <a:ext cx="7315201" cy="5351918"/>
        </p:xfrm>
        <a:graphic>
          <a:graphicData uri="http://schemas.openxmlformats.org/drawingml/2006/table">
            <a:tbl>
              <a:tblPr firstRow="1" firstCol="1" bandRow="1"/>
              <a:tblGrid>
                <a:gridCol w="3783725"/>
                <a:gridCol w="840827"/>
                <a:gridCol w="2690649"/>
              </a:tblGrid>
              <a:tr h="2049918">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gn="ctr">
                        <a:lnSpc>
                          <a:spcPts val="1275"/>
                        </a:lnSpc>
                        <a:spcBef>
                          <a:spcPts val="0"/>
                        </a:spcBef>
                        <a:spcAft>
                          <a:spcPts val="0"/>
                        </a:spcAft>
                      </a:pPr>
                      <a:endParaRPr lang="en-US" sz="2800" b="1" dirty="0" smtClean="0">
                        <a:solidFill>
                          <a:schemeClr val="tx1"/>
                        </a:solidFill>
                        <a:effectLst/>
                        <a:latin typeface="Calibri" pitchFamily="34" charset="0"/>
                        <a:ea typeface="Times New Roman"/>
                        <a:cs typeface="Calibri" pitchFamily="34" charset="0"/>
                      </a:endParaRPr>
                    </a:p>
                    <a:p>
                      <a:pPr marL="0" marR="0" algn="ctr">
                        <a:lnSpc>
                          <a:spcPts val="1275"/>
                        </a:lnSpc>
                        <a:spcBef>
                          <a:spcPts val="0"/>
                        </a:spcBef>
                        <a:spcAft>
                          <a:spcPts val="0"/>
                        </a:spcAft>
                      </a:pPr>
                      <a:endParaRPr lang="en-US" sz="2800" b="1" dirty="0" smtClean="0">
                        <a:solidFill>
                          <a:schemeClr val="tx1"/>
                        </a:solidFill>
                        <a:effectLst/>
                        <a:latin typeface="Calibri" pitchFamily="34" charset="0"/>
                        <a:ea typeface="Times New Roman"/>
                        <a:cs typeface="Calibri" pitchFamily="34" charset="0"/>
                      </a:endParaRPr>
                    </a:p>
                    <a:p>
                      <a:pPr marL="0" marR="0" algn="ctr">
                        <a:lnSpc>
                          <a:spcPts val="1275"/>
                        </a:lnSpc>
                        <a:spcBef>
                          <a:spcPts val="0"/>
                        </a:spcBef>
                        <a:spcAft>
                          <a:spcPts val="0"/>
                        </a:spcAft>
                      </a:pPr>
                      <a:endParaRPr lang="en-US" sz="2800" b="1" dirty="0" smtClean="0">
                        <a:solidFill>
                          <a:schemeClr val="tx1"/>
                        </a:solidFill>
                        <a:effectLst/>
                        <a:latin typeface="Calibri" pitchFamily="34" charset="0"/>
                        <a:ea typeface="Times New Roman"/>
                        <a:cs typeface="Calibri" pitchFamily="34" charset="0"/>
                      </a:endParaRPr>
                    </a:p>
                    <a:p>
                      <a:pPr marL="0" marR="0" algn="ctr">
                        <a:lnSpc>
                          <a:spcPts val="1275"/>
                        </a:lnSpc>
                        <a:spcBef>
                          <a:spcPts val="0"/>
                        </a:spcBef>
                        <a:spcAft>
                          <a:spcPts val="0"/>
                        </a:spcAft>
                      </a:pPr>
                      <a:r>
                        <a:rPr lang="en-US" sz="2800" b="1" dirty="0" smtClean="0">
                          <a:solidFill>
                            <a:schemeClr val="tx1"/>
                          </a:solidFill>
                          <a:effectLst/>
                          <a:latin typeface="Calibri" pitchFamily="34" charset="0"/>
                          <a:ea typeface="Times New Roman"/>
                          <a:cs typeface="Calibri" pitchFamily="34" charset="0"/>
                        </a:rPr>
                        <a:t>Strategy </a:t>
                      </a:r>
                      <a:endParaRPr lang="en-US" sz="2800" b="1"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gn="ctr">
                        <a:lnSpc>
                          <a:spcPts val="1275"/>
                        </a:lnSpc>
                        <a:spcBef>
                          <a:spcPts val="0"/>
                        </a:spcBef>
                        <a:spcAft>
                          <a:spcPts val="0"/>
                        </a:spcAft>
                      </a:pPr>
                      <a:endParaRPr lang="en-US" sz="2800" b="1" dirty="0" smtClean="0">
                        <a:solidFill>
                          <a:schemeClr val="tx1"/>
                        </a:solidFill>
                        <a:effectLst/>
                        <a:latin typeface="Calibri" pitchFamily="34" charset="0"/>
                        <a:ea typeface="Times New Roman"/>
                        <a:cs typeface="Calibri" pitchFamily="34" charset="0"/>
                      </a:endParaRPr>
                    </a:p>
                    <a:p>
                      <a:pPr marL="0" marR="0" algn="ctr">
                        <a:lnSpc>
                          <a:spcPts val="1275"/>
                        </a:lnSpc>
                        <a:spcBef>
                          <a:spcPts val="0"/>
                        </a:spcBef>
                        <a:spcAft>
                          <a:spcPts val="0"/>
                        </a:spcAft>
                      </a:pPr>
                      <a:endParaRPr lang="en-US" sz="2800" b="1" dirty="0" smtClean="0">
                        <a:solidFill>
                          <a:schemeClr val="tx1"/>
                        </a:solidFill>
                        <a:effectLst/>
                        <a:latin typeface="Calibri" pitchFamily="34" charset="0"/>
                        <a:ea typeface="Times New Roman"/>
                        <a:cs typeface="Calibri" pitchFamily="34" charset="0"/>
                      </a:endParaRPr>
                    </a:p>
                    <a:p>
                      <a:pPr marL="0" marR="0" algn="ctr">
                        <a:lnSpc>
                          <a:spcPts val="1275"/>
                        </a:lnSpc>
                        <a:spcBef>
                          <a:spcPts val="0"/>
                        </a:spcBef>
                        <a:spcAft>
                          <a:spcPts val="0"/>
                        </a:spcAft>
                      </a:pPr>
                      <a:endParaRPr lang="en-US" sz="2800" b="1" dirty="0" smtClean="0">
                        <a:solidFill>
                          <a:schemeClr val="tx1"/>
                        </a:solidFill>
                        <a:effectLst/>
                        <a:latin typeface="Calibri" pitchFamily="34" charset="0"/>
                        <a:ea typeface="Times New Roman"/>
                        <a:cs typeface="Calibri" pitchFamily="34" charset="0"/>
                      </a:endParaRPr>
                    </a:p>
                    <a:p>
                      <a:pPr marL="0" marR="0" algn="ctr">
                        <a:lnSpc>
                          <a:spcPts val="1275"/>
                        </a:lnSpc>
                        <a:spcBef>
                          <a:spcPts val="0"/>
                        </a:spcBef>
                        <a:spcAft>
                          <a:spcPts val="0"/>
                        </a:spcAft>
                      </a:pPr>
                      <a:r>
                        <a:rPr lang="en-US" sz="2800" b="1" dirty="0" smtClean="0">
                          <a:solidFill>
                            <a:schemeClr val="tx1"/>
                          </a:solidFill>
                          <a:effectLst/>
                          <a:latin typeface="Calibri" pitchFamily="34" charset="0"/>
                          <a:ea typeface="Times New Roman"/>
                          <a:cs typeface="Calibri" pitchFamily="34" charset="0"/>
                        </a:rPr>
                        <a:t>vs</a:t>
                      </a:r>
                      <a:r>
                        <a:rPr lang="en-US" sz="2800" b="1" dirty="0">
                          <a:solidFill>
                            <a:schemeClr val="tx1"/>
                          </a:solidFill>
                          <a:effectLst/>
                          <a:latin typeface="Calibri" pitchFamily="34" charset="0"/>
                          <a:ea typeface="Times New Roman"/>
                          <a:cs typeface="Calibri" pitchFamily="34" charset="0"/>
                        </a:rPr>
                        <a:t>.</a:t>
                      </a:r>
                      <a:endParaRPr lang="en-US" sz="2800"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gn="ctr">
                        <a:lnSpc>
                          <a:spcPts val="1275"/>
                        </a:lnSpc>
                        <a:spcBef>
                          <a:spcPts val="0"/>
                        </a:spcBef>
                        <a:spcAft>
                          <a:spcPts val="0"/>
                        </a:spcAft>
                      </a:pPr>
                      <a:endParaRPr lang="en-US" sz="2800" b="1" dirty="0" smtClean="0">
                        <a:solidFill>
                          <a:schemeClr val="tx1"/>
                        </a:solidFill>
                        <a:effectLst/>
                        <a:latin typeface="Calibri" pitchFamily="34" charset="0"/>
                        <a:ea typeface="Times New Roman"/>
                        <a:cs typeface="Calibri" pitchFamily="34" charset="0"/>
                      </a:endParaRPr>
                    </a:p>
                    <a:p>
                      <a:pPr marL="0" marR="0" algn="ctr">
                        <a:lnSpc>
                          <a:spcPts val="1275"/>
                        </a:lnSpc>
                        <a:spcBef>
                          <a:spcPts val="0"/>
                        </a:spcBef>
                        <a:spcAft>
                          <a:spcPts val="0"/>
                        </a:spcAft>
                      </a:pPr>
                      <a:endParaRPr lang="en-US" sz="2800" b="1" dirty="0" smtClean="0">
                        <a:solidFill>
                          <a:schemeClr val="tx1"/>
                        </a:solidFill>
                        <a:effectLst/>
                        <a:latin typeface="Calibri" pitchFamily="34" charset="0"/>
                        <a:ea typeface="Times New Roman"/>
                        <a:cs typeface="Calibri" pitchFamily="34" charset="0"/>
                      </a:endParaRPr>
                    </a:p>
                    <a:p>
                      <a:pPr marL="0" marR="0" algn="ctr">
                        <a:lnSpc>
                          <a:spcPts val="1275"/>
                        </a:lnSpc>
                        <a:spcBef>
                          <a:spcPts val="0"/>
                        </a:spcBef>
                        <a:spcAft>
                          <a:spcPts val="0"/>
                        </a:spcAft>
                      </a:pPr>
                      <a:endParaRPr lang="en-US" sz="2800" b="1" dirty="0" smtClean="0">
                        <a:solidFill>
                          <a:schemeClr val="tx1"/>
                        </a:solidFill>
                        <a:effectLst/>
                        <a:latin typeface="Calibri" pitchFamily="34" charset="0"/>
                        <a:ea typeface="Times New Roman"/>
                        <a:cs typeface="Calibri" pitchFamily="34" charset="0"/>
                      </a:endParaRPr>
                    </a:p>
                    <a:p>
                      <a:pPr marL="0" marR="0" algn="ctr">
                        <a:lnSpc>
                          <a:spcPts val="1275"/>
                        </a:lnSpc>
                        <a:spcBef>
                          <a:spcPts val="0"/>
                        </a:spcBef>
                        <a:spcAft>
                          <a:spcPts val="0"/>
                        </a:spcAft>
                      </a:pPr>
                      <a:endParaRPr lang="en-US" sz="2800" b="1" dirty="0" smtClean="0">
                        <a:solidFill>
                          <a:schemeClr val="tx1"/>
                        </a:solidFill>
                        <a:effectLst/>
                        <a:latin typeface="Calibri" pitchFamily="34" charset="0"/>
                        <a:ea typeface="Times New Roman"/>
                        <a:cs typeface="Calibri" pitchFamily="34" charset="0"/>
                      </a:endParaRPr>
                    </a:p>
                    <a:p>
                      <a:pPr marL="0" marR="0" algn="ctr">
                        <a:lnSpc>
                          <a:spcPts val="1275"/>
                        </a:lnSpc>
                        <a:spcBef>
                          <a:spcPts val="0"/>
                        </a:spcBef>
                        <a:spcAft>
                          <a:spcPts val="0"/>
                        </a:spcAft>
                      </a:pPr>
                      <a:r>
                        <a:rPr lang="en-US" sz="2800" b="1" dirty="0" smtClean="0">
                          <a:solidFill>
                            <a:schemeClr val="tx1"/>
                          </a:solidFill>
                          <a:effectLst/>
                          <a:latin typeface="Calibri" pitchFamily="34" charset="0"/>
                          <a:ea typeface="Times New Roman"/>
                          <a:cs typeface="Calibri" pitchFamily="34" charset="0"/>
                        </a:rPr>
                        <a:t>Tactics</a:t>
                      </a:r>
                      <a:endParaRPr lang="en-US" sz="2800"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r>
              <a:tr h="284079">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400" b="1" dirty="0" smtClean="0">
                          <a:solidFill>
                            <a:schemeClr val="tx1"/>
                          </a:solidFill>
                          <a:effectLst/>
                          <a:latin typeface="Calibri" pitchFamily="34" charset="0"/>
                          <a:ea typeface="Times New Roman"/>
                          <a:cs typeface="Calibri" pitchFamily="34" charset="0"/>
                        </a:rPr>
                        <a:t>Central organizing statement.</a:t>
                      </a:r>
                      <a:endParaRPr lang="en-US" sz="2400" b="1"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endParaRPr lang="en-US" sz="2000" dirty="0">
                        <a:solidFill>
                          <a:schemeClr val="tx1"/>
                        </a:solidFill>
                        <a:effectLst/>
                        <a:latin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000" b="1" dirty="0">
                          <a:solidFill>
                            <a:schemeClr val="tx1"/>
                          </a:solidFill>
                          <a:effectLst/>
                          <a:latin typeface="Arial"/>
                          <a:ea typeface="Times New Roman"/>
                          <a:cs typeface="Times New Roman"/>
                        </a:rPr>
                        <a:t>Day to day actions.</a:t>
                      </a:r>
                      <a:endParaRPr lang="en-US" sz="2000" b="1" dirty="0">
                        <a:solidFill>
                          <a:schemeClr val="tx1"/>
                        </a:solidFill>
                        <a:effectLst/>
                        <a:latin typeface="Calibri"/>
                        <a:ea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r>
              <a:tr h="284079">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400" b="1" dirty="0" smtClean="0">
                          <a:solidFill>
                            <a:schemeClr val="tx1"/>
                          </a:solidFill>
                          <a:effectLst/>
                          <a:latin typeface="Calibri" pitchFamily="34" charset="0"/>
                          <a:ea typeface="Times New Roman"/>
                          <a:cs typeface="Calibri" pitchFamily="34" charset="0"/>
                        </a:rPr>
                        <a:t>Spin put on things.</a:t>
                      </a:r>
                      <a:endParaRPr lang="en-US" sz="2400" b="1"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endParaRPr lang="en-US" sz="2000" dirty="0">
                        <a:solidFill>
                          <a:schemeClr val="tx1"/>
                        </a:solidFill>
                        <a:effectLst/>
                        <a:latin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000" b="1" dirty="0">
                          <a:solidFill>
                            <a:schemeClr val="tx1"/>
                          </a:solidFill>
                          <a:effectLst/>
                          <a:latin typeface="Arial"/>
                          <a:ea typeface="Times New Roman"/>
                          <a:cs typeface="Times New Roman"/>
                        </a:rPr>
                        <a:t>Things or tools spun.</a:t>
                      </a:r>
                      <a:endParaRPr lang="en-US" sz="2000" b="1" dirty="0">
                        <a:solidFill>
                          <a:schemeClr val="tx1"/>
                        </a:solidFill>
                        <a:effectLst/>
                        <a:latin typeface="Calibri"/>
                        <a:ea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r>
              <a:tr h="284079">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400" b="1" dirty="0" smtClean="0">
                          <a:solidFill>
                            <a:schemeClr val="tx1"/>
                          </a:solidFill>
                          <a:effectLst/>
                          <a:latin typeface="Calibri" pitchFamily="34" charset="0"/>
                          <a:ea typeface="Times New Roman"/>
                          <a:cs typeface="Calibri" pitchFamily="34" charset="0"/>
                        </a:rPr>
                        <a:t>Road map for marketing plan </a:t>
                      </a:r>
                    </a:p>
                    <a:p>
                      <a:pPr marL="0" marR="0">
                        <a:lnSpc>
                          <a:spcPts val="1275"/>
                        </a:lnSpc>
                        <a:spcBef>
                          <a:spcPts val="0"/>
                        </a:spcBef>
                        <a:spcAft>
                          <a:spcPts val="0"/>
                        </a:spcAft>
                      </a:pPr>
                      <a:endParaRPr lang="en-US" sz="2400" b="1" dirty="0" smtClean="0">
                        <a:solidFill>
                          <a:schemeClr val="tx1"/>
                        </a:solidFill>
                        <a:effectLst/>
                        <a:latin typeface="Calibri" pitchFamily="34" charset="0"/>
                        <a:ea typeface="Times New Roman"/>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endParaRPr lang="en-US" sz="2000" dirty="0">
                        <a:solidFill>
                          <a:schemeClr val="tx1"/>
                        </a:solidFill>
                        <a:effectLst/>
                        <a:latin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000" b="1" dirty="0">
                          <a:solidFill>
                            <a:schemeClr val="tx1"/>
                          </a:solidFill>
                          <a:effectLst/>
                          <a:latin typeface="Arial"/>
                          <a:ea typeface="Times New Roman"/>
                          <a:cs typeface="Times New Roman"/>
                        </a:rPr>
                        <a:t>Vehicles for the trip.</a:t>
                      </a:r>
                      <a:endParaRPr lang="en-US" sz="2000" b="1" dirty="0">
                        <a:solidFill>
                          <a:schemeClr val="tx1"/>
                        </a:solidFill>
                        <a:effectLst/>
                        <a:latin typeface="Calibri"/>
                        <a:ea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r>
              <a:tr h="284079">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400" b="1" dirty="0" smtClean="0">
                          <a:solidFill>
                            <a:schemeClr val="tx1"/>
                          </a:solidFill>
                          <a:effectLst/>
                          <a:latin typeface="Calibri" pitchFamily="34" charset="0"/>
                          <a:ea typeface="Times New Roman"/>
                          <a:cs typeface="Calibri" pitchFamily="34" charset="0"/>
                        </a:rPr>
                        <a:t>Doing the right thing.</a:t>
                      </a:r>
                      <a:endParaRPr lang="en-US" sz="2400" b="1"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endParaRPr lang="en-US" sz="2000" dirty="0">
                        <a:solidFill>
                          <a:schemeClr val="tx1"/>
                        </a:solidFill>
                        <a:effectLst/>
                        <a:latin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000" b="1" dirty="0">
                          <a:solidFill>
                            <a:schemeClr val="tx1"/>
                          </a:solidFill>
                          <a:effectLst/>
                          <a:latin typeface="Arial"/>
                          <a:ea typeface="Times New Roman"/>
                          <a:cs typeface="Times New Roman"/>
                        </a:rPr>
                        <a:t>Doing things right.</a:t>
                      </a:r>
                      <a:endParaRPr lang="en-US" sz="2000" b="1" dirty="0">
                        <a:solidFill>
                          <a:schemeClr val="tx1"/>
                        </a:solidFill>
                        <a:effectLst/>
                        <a:latin typeface="Calibri"/>
                        <a:ea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r>
              <a:tr h="284079">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400" b="1" dirty="0" smtClean="0">
                          <a:solidFill>
                            <a:schemeClr val="tx1"/>
                          </a:solidFill>
                          <a:effectLst/>
                          <a:latin typeface="Calibri" pitchFamily="34" charset="0"/>
                          <a:ea typeface="Times New Roman"/>
                          <a:cs typeface="Calibri" pitchFamily="34" charset="0"/>
                        </a:rPr>
                        <a:t>Concept.</a:t>
                      </a:r>
                      <a:endParaRPr lang="en-US" sz="2400" b="1"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endParaRPr lang="en-US" sz="2000" dirty="0">
                        <a:solidFill>
                          <a:schemeClr val="tx1"/>
                        </a:solidFill>
                        <a:effectLst/>
                        <a:latin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000" b="1" dirty="0">
                          <a:solidFill>
                            <a:schemeClr val="tx1"/>
                          </a:solidFill>
                          <a:effectLst/>
                          <a:latin typeface="Arial"/>
                          <a:ea typeface="Times New Roman"/>
                          <a:cs typeface="Times New Roman"/>
                        </a:rPr>
                        <a:t>Tools of execution.</a:t>
                      </a:r>
                      <a:endParaRPr lang="en-US" sz="2000" b="1" dirty="0">
                        <a:solidFill>
                          <a:schemeClr val="tx1"/>
                        </a:solidFill>
                        <a:effectLst/>
                        <a:latin typeface="Calibri"/>
                        <a:ea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r>
              <a:tr h="284079">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400" b="1" dirty="0" smtClean="0">
                          <a:solidFill>
                            <a:schemeClr val="tx1"/>
                          </a:solidFill>
                          <a:effectLst/>
                          <a:latin typeface="Calibri" pitchFamily="34" charset="0"/>
                          <a:ea typeface="Times New Roman"/>
                          <a:cs typeface="Calibri" pitchFamily="34" charset="0"/>
                        </a:rPr>
                        <a:t>Organizing glue.</a:t>
                      </a:r>
                      <a:endParaRPr lang="en-US" sz="2400" b="1"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endParaRPr lang="en-US" sz="2000" dirty="0">
                        <a:solidFill>
                          <a:schemeClr val="tx1"/>
                        </a:solidFill>
                        <a:effectLst/>
                        <a:latin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000" b="1" dirty="0">
                          <a:solidFill>
                            <a:schemeClr val="tx1"/>
                          </a:solidFill>
                          <a:effectLst/>
                          <a:latin typeface="Arial"/>
                          <a:ea typeface="Times New Roman"/>
                          <a:cs typeface="Times New Roman"/>
                        </a:rPr>
                        <a:t>What gets glued.</a:t>
                      </a:r>
                      <a:endParaRPr lang="en-US" sz="2000" b="1" dirty="0">
                        <a:solidFill>
                          <a:schemeClr val="tx1"/>
                        </a:solidFill>
                        <a:effectLst/>
                        <a:latin typeface="Calibri"/>
                        <a:ea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r>
              <a:tr h="461629">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400" b="1" dirty="0" smtClean="0">
                          <a:solidFill>
                            <a:schemeClr val="tx1"/>
                          </a:solidFill>
                          <a:effectLst/>
                          <a:latin typeface="Calibri" pitchFamily="34" charset="0"/>
                          <a:ea typeface="Times New Roman"/>
                          <a:cs typeface="Calibri" pitchFamily="34" charset="0"/>
                        </a:rPr>
                        <a:t>Focused.</a:t>
                      </a:r>
                      <a:endParaRPr lang="en-US" sz="2400" b="1"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endParaRPr lang="en-US" sz="2000" dirty="0">
                        <a:solidFill>
                          <a:schemeClr val="tx1"/>
                        </a:solidFill>
                        <a:effectLst/>
                        <a:latin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000" b="1" dirty="0">
                          <a:solidFill>
                            <a:schemeClr val="tx1"/>
                          </a:solidFill>
                          <a:effectLst/>
                          <a:latin typeface="Arial"/>
                          <a:ea typeface="Times New Roman"/>
                          <a:cs typeface="Times New Roman"/>
                        </a:rPr>
                        <a:t>Typically, </a:t>
                      </a:r>
                      <a:r>
                        <a:rPr lang="en-US" sz="2000" b="1" dirty="0" smtClean="0">
                          <a:solidFill>
                            <a:schemeClr val="tx1"/>
                          </a:solidFill>
                          <a:effectLst/>
                          <a:latin typeface="Arial"/>
                          <a:ea typeface="Times New Roman"/>
                          <a:cs typeface="Times New Roman"/>
                        </a:rPr>
                        <a:t>many</a:t>
                      </a:r>
                      <a:r>
                        <a:rPr lang="en-US" sz="2000" b="1" baseline="0" dirty="0" smtClean="0">
                          <a:solidFill>
                            <a:schemeClr val="tx1"/>
                          </a:solidFill>
                          <a:effectLst/>
                          <a:latin typeface="Arial"/>
                          <a:ea typeface="Times New Roman"/>
                          <a:cs typeface="Times New Roman"/>
                        </a:rPr>
                        <a:t>  </a:t>
                      </a:r>
                    </a:p>
                    <a:p>
                      <a:pPr marL="0" marR="0">
                        <a:lnSpc>
                          <a:spcPts val="1275"/>
                        </a:lnSpc>
                        <a:spcBef>
                          <a:spcPts val="0"/>
                        </a:spcBef>
                        <a:spcAft>
                          <a:spcPts val="0"/>
                        </a:spcAft>
                      </a:pPr>
                      <a:endParaRPr lang="en-US" sz="2000" b="1" baseline="0" dirty="0" smtClean="0">
                        <a:solidFill>
                          <a:schemeClr val="tx1"/>
                        </a:solidFill>
                        <a:effectLst/>
                        <a:latin typeface="Arial"/>
                        <a:ea typeface="Times New Roman"/>
                        <a:cs typeface="Times New Roman"/>
                      </a:endParaRPr>
                    </a:p>
                    <a:p>
                      <a:pPr marL="0" marR="0">
                        <a:lnSpc>
                          <a:spcPts val="1275"/>
                        </a:lnSpc>
                        <a:spcBef>
                          <a:spcPts val="0"/>
                        </a:spcBef>
                        <a:spcAft>
                          <a:spcPts val="0"/>
                        </a:spcAft>
                      </a:pPr>
                      <a:r>
                        <a:rPr lang="en-US" sz="2000" b="1" dirty="0" smtClean="0">
                          <a:solidFill>
                            <a:schemeClr val="tx1"/>
                          </a:solidFill>
                          <a:effectLst/>
                          <a:latin typeface="Arial"/>
                          <a:ea typeface="Times New Roman"/>
                          <a:cs typeface="Times New Roman"/>
                        </a:rPr>
                        <a:t>things</a:t>
                      </a:r>
                      <a:r>
                        <a:rPr lang="en-US" sz="2000" b="1" dirty="0">
                          <a:solidFill>
                            <a:schemeClr val="tx1"/>
                          </a:solidFill>
                          <a:effectLst/>
                          <a:latin typeface="Arial"/>
                          <a:ea typeface="Times New Roman"/>
                          <a:cs typeface="Times New Roman"/>
                        </a:rPr>
                        <a:t>.</a:t>
                      </a:r>
                      <a:endParaRPr lang="en-US" sz="2000" b="1" dirty="0">
                        <a:solidFill>
                          <a:schemeClr val="tx1"/>
                        </a:solidFill>
                        <a:effectLst/>
                        <a:latin typeface="Calibri"/>
                        <a:ea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r>
              <a:tr h="284079">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400" b="1" dirty="0" smtClean="0">
                          <a:solidFill>
                            <a:schemeClr val="tx1"/>
                          </a:solidFill>
                          <a:effectLst/>
                          <a:latin typeface="Calibri" pitchFamily="34" charset="0"/>
                          <a:ea typeface="Times New Roman"/>
                          <a:cs typeface="Calibri" pitchFamily="34" charset="0"/>
                        </a:rPr>
                        <a:t>Mental, intangible.</a:t>
                      </a:r>
                      <a:endParaRPr lang="en-US" sz="2400" b="1"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endParaRPr lang="en-US" sz="2000" dirty="0">
                        <a:solidFill>
                          <a:schemeClr val="tx1"/>
                        </a:solidFill>
                        <a:effectLst/>
                        <a:latin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000" b="1" dirty="0">
                          <a:solidFill>
                            <a:schemeClr val="tx1"/>
                          </a:solidFill>
                          <a:effectLst/>
                          <a:latin typeface="Arial"/>
                          <a:ea typeface="Times New Roman"/>
                          <a:cs typeface="Times New Roman"/>
                        </a:rPr>
                        <a:t>Physical, sensory.</a:t>
                      </a:r>
                      <a:endParaRPr lang="en-US" sz="2000" b="1" dirty="0">
                        <a:solidFill>
                          <a:schemeClr val="tx1"/>
                        </a:solidFill>
                        <a:effectLst/>
                        <a:latin typeface="Calibri"/>
                        <a:ea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r>
              <a:tr h="284079">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400" b="1" dirty="0" smtClean="0">
                          <a:solidFill>
                            <a:schemeClr val="tx1"/>
                          </a:solidFill>
                          <a:effectLst/>
                          <a:latin typeface="Calibri" pitchFamily="34" charset="0"/>
                          <a:ea typeface="Times New Roman"/>
                          <a:cs typeface="Calibri" pitchFamily="34" charset="0"/>
                        </a:rPr>
                        <a:t>An "action" statement: verb.</a:t>
                      </a:r>
                      <a:endParaRPr lang="en-US" sz="2400" b="1" dirty="0">
                        <a:solidFill>
                          <a:schemeClr val="tx1"/>
                        </a:solidFill>
                        <a:effectLst/>
                        <a:latin typeface="Calibri" pitchFamily="34" charset="0"/>
                        <a:ea typeface="Calibri"/>
                        <a:cs typeface="Calibri" pitchFamily="34" charset="0"/>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endParaRPr lang="en-US" sz="2000" dirty="0">
                        <a:solidFill>
                          <a:schemeClr val="tx1"/>
                        </a:solidFill>
                        <a:effectLst/>
                        <a:latin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ea typeface="ＭＳ Ｐゴシック"/>
                          <a:cs typeface="ＭＳ Ｐゴシック"/>
                        </a:defRPr>
                      </a:lvl1pPr>
                      <a:lvl2pPr marL="457200" algn="l" rtl="0" eaLnBrk="1" latinLnBrk="0" hangingPunct="1">
                        <a:defRPr kumimoji="0" kern="1200">
                          <a:solidFill>
                            <a:schemeClr val="tx1"/>
                          </a:solidFill>
                          <a:latin typeface="Arial"/>
                          <a:ea typeface="ＭＳ Ｐゴシック"/>
                          <a:cs typeface="ＭＳ Ｐゴシック"/>
                        </a:defRPr>
                      </a:lvl2pPr>
                      <a:lvl3pPr marL="914400" algn="l" rtl="0" eaLnBrk="1" latinLnBrk="0" hangingPunct="1">
                        <a:defRPr kumimoji="0" kern="1200">
                          <a:solidFill>
                            <a:schemeClr val="tx1"/>
                          </a:solidFill>
                          <a:latin typeface="Arial"/>
                          <a:ea typeface="ＭＳ Ｐゴシック"/>
                          <a:cs typeface="ＭＳ Ｐゴシック"/>
                        </a:defRPr>
                      </a:lvl3pPr>
                      <a:lvl4pPr marL="1371600" algn="l" rtl="0" eaLnBrk="1" latinLnBrk="0" hangingPunct="1">
                        <a:defRPr kumimoji="0" kern="1200">
                          <a:solidFill>
                            <a:schemeClr val="tx1"/>
                          </a:solidFill>
                          <a:latin typeface="Arial"/>
                          <a:ea typeface="ＭＳ Ｐゴシック"/>
                          <a:cs typeface="ＭＳ Ｐゴシック"/>
                        </a:defRPr>
                      </a:lvl4pPr>
                      <a:lvl5pPr marL="1828800" algn="l" rtl="0" eaLnBrk="1" latinLnBrk="0" hangingPunct="1">
                        <a:defRPr kumimoji="0" kern="1200">
                          <a:solidFill>
                            <a:schemeClr val="tx1"/>
                          </a:solidFill>
                          <a:latin typeface="Arial"/>
                          <a:ea typeface="ＭＳ Ｐゴシック"/>
                          <a:cs typeface="ＭＳ Ｐゴシック"/>
                        </a:defRPr>
                      </a:lvl5pPr>
                      <a:lvl6pPr marL="2286000" algn="l" rtl="0" eaLnBrk="1" latinLnBrk="0" hangingPunct="1">
                        <a:defRPr kumimoji="0" kern="1200">
                          <a:solidFill>
                            <a:schemeClr val="tx1"/>
                          </a:solidFill>
                          <a:latin typeface="Arial"/>
                          <a:ea typeface="ＭＳ Ｐゴシック"/>
                          <a:cs typeface="ＭＳ Ｐゴシック"/>
                        </a:defRPr>
                      </a:lvl6pPr>
                      <a:lvl7pPr marL="2743200" algn="l" rtl="0" eaLnBrk="1" latinLnBrk="0" hangingPunct="1">
                        <a:defRPr kumimoji="0" kern="1200">
                          <a:solidFill>
                            <a:schemeClr val="tx1"/>
                          </a:solidFill>
                          <a:latin typeface="Arial"/>
                          <a:ea typeface="ＭＳ Ｐゴシック"/>
                          <a:cs typeface="ＭＳ Ｐゴシック"/>
                        </a:defRPr>
                      </a:lvl7pPr>
                      <a:lvl8pPr marL="3200400" algn="l" rtl="0" eaLnBrk="1" latinLnBrk="0" hangingPunct="1">
                        <a:defRPr kumimoji="0" kern="1200">
                          <a:solidFill>
                            <a:schemeClr val="tx1"/>
                          </a:solidFill>
                          <a:latin typeface="Arial"/>
                          <a:ea typeface="ＭＳ Ｐゴシック"/>
                          <a:cs typeface="ＭＳ Ｐゴシック"/>
                        </a:defRPr>
                      </a:lvl8pPr>
                      <a:lvl9pPr marL="3657600" algn="l" rtl="0" eaLnBrk="1" latinLnBrk="0" hangingPunct="1">
                        <a:defRPr kumimoji="0" kern="1200">
                          <a:solidFill>
                            <a:schemeClr val="tx1"/>
                          </a:solidFill>
                          <a:latin typeface="Arial"/>
                          <a:ea typeface="ＭＳ Ｐゴシック"/>
                          <a:cs typeface="ＭＳ Ｐゴシック"/>
                        </a:defRPr>
                      </a:lvl9pPr>
                    </a:lstStyle>
                    <a:p>
                      <a:pPr marL="0" marR="0">
                        <a:lnSpc>
                          <a:spcPts val="1275"/>
                        </a:lnSpc>
                        <a:spcBef>
                          <a:spcPts val="0"/>
                        </a:spcBef>
                        <a:spcAft>
                          <a:spcPts val="0"/>
                        </a:spcAft>
                      </a:pPr>
                      <a:r>
                        <a:rPr lang="en-US" sz="2000" b="1" dirty="0">
                          <a:solidFill>
                            <a:schemeClr val="tx1"/>
                          </a:solidFill>
                          <a:effectLst/>
                          <a:latin typeface="Arial"/>
                          <a:ea typeface="Times New Roman"/>
                          <a:cs typeface="Times New Roman"/>
                        </a:rPr>
                        <a:t>Things: nouns.</a:t>
                      </a:r>
                      <a:endParaRPr lang="en-US" sz="2000" b="1" dirty="0">
                        <a:solidFill>
                          <a:schemeClr val="tx1"/>
                        </a:solidFill>
                        <a:effectLst/>
                        <a:latin typeface="Calibri"/>
                        <a:ea typeface="Calibri"/>
                        <a:cs typeface="Times New Roman"/>
                      </a:endParaRPr>
                    </a:p>
                  </a:txBody>
                  <a:tcPr marL="19050" marR="19050" marT="19050" marB="19050" anchor="ctr">
                    <a:lnL>
                      <a:noFill/>
                    </a:lnL>
                    <a:lnR>
                      <a:noFill/>
                    </a:lnR>
                    <a:lnT>
                      <a:noFill/>
                    </a:lnT>
                    <a:lnB>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0340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kern="0" cap="none" dirty="0" smtClean="0">
                <a:ln>
                  <a:noFill/>
                </a:ln>
                <a:solidFill>
                  <a:schemeClr val="tx2"/>
                </a:solidFill>
                <a:latin typeface="Arial"/>
                <a:ea typeface="ＭＳ Ｐゴシック"/>
              </a:rPr>
              <a:t>Strategic Thinking</a:t>
            </a:r>
            <a:r>
              <a:rPr lang="en-US" sz="3200" kern="0" cap="none" dirty="0">
                <a:ln>
                  <a:noFill/>
                </a:ln>
                <a:solidFill>
                  <a:schemeClr val="tx2"/>
                </a:solidFill>
                <a:latin typeface="Arial"/>
                <a:ea typeface="ＭＳ Ｐゴシック"/>
              </a:rPr>
              <a:t>:</a:t>
            </a:r>
            <a:endParaRPr lang="en-US" sz="3200" dirty="0">
              <a:solidFill>
                <a:schemeClr val="tx2"/>
              </a:solidFill>
            </a:endParaRP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C</a:t>
            </a:r>
            <a:r>
              <a:rPr lang="en-US" dirty="0" smtClean="0">
                <a:latin typeface="Arial" pitchFamily="34" charset="0"/>
                <a:cs typeface="Arial" pitchFamily="34" charset="0"/>
              </a:rPr>
              <a:t>larifying the vision &amp; direction of the whole</a:t>
            </a:r>
          </a:p>
          <a:p>
            <a:r>
              <a:rPr lang="en-US" dirty="0" smtClean="0">
                <a:latin typeface="Arial" pitchFamily="34" charset="0"/>
                <a:cs typeface="Arial" pitchFamily="34" charset="0"/>
              </a:rPr>
              <a:t>Must have clear success “measures”</a:t>
            </a:r>
          </a:p>
          <a:p>
            <a:r>
              <a:rPr lang="en-US" dirty="0">
                <a:latin typeface="Arial" pitchFamily="34" charset="0"/>
                <a:cs typeface="Arial" pitchFamily="34" charset="0"/>
              </a:rPr>
              <a:t>A</a:t>
            </a:r>
            <a:r>
              <a:rPr lang="en-US" dirty="0" smtClean="0">
                <a:latin typeface="Arial" pitchFamily="34" charset="0"/>
                <a:cs typeface="Arial" pitchFamily="34" charset="0"/>
              </a:rPr>
              <a:t>bout identifying relationships which support the partners/coalition vision</a:t>
            </a:r>
          </a:p>
          <a:p>
            <a:r>
              <a:rPr lang="en-US" dirty="0">
                <a:latin typeface="Arial" pitchFamily="34" charset="0"/>
                <a:cs typeface="Arial" pitchFamily="34" charset="0"/>
              </a:rPr>
              <a:t>A</a:t>
            </a:r>
            <a:r>
              <a:rPr lang="en-US" dirty="0" smtClean="0">
                <a:latin typeface="Arial" pitchFamily="34" charset="0"/>
                <a:cs typeface="Arial" pitchFamily="34" charset="0"/>
              </a:rPr>
              <a:t>bout identifying leverage points for change </a:t>
            </a:r>
          </a:p>
          <a:p>
            <a:r>
              <a:rPr lang="en-US" dirty="0">
                <a:latin typeface="Arial" pitchFamily="34" charset="0"/>
                <a:cs typeface="Arial" pitchFamily="34" charset="0"/>
              </a:rPr>
              <a:t>D</a:t>
            </a:r>
            <a:r>
              <a:rPr lang="en-US" dirty="0" smtClean="0">
                <a:latin typeface="Arial" pitchFamily="34" charset="0"/>
                <a:cs typeface="Arial" pitchFamily="34" charset="0"/>
              </a:rPr>
              <a:t>isciplined thinking about desired outcomes</a:t>
            </a:r>
          </a:p>
          <a:p>
            <a:r>
              <a:rPr lang="en-US" dirty="0">
                <a:latin typeface="Arial" pitchFamily="34" charset="0"/>
                <a:cs typeface="Arial" pitchFamily="34" charset="0"/>
              </a:rPr>
              <a:t>C</a:t>
            </a:r>
            <a:r>
              <a:rPr lang="en-US" dirty="0" smtClean="0">
                <a:latin typeface="Arial" pitchFamily="34" charset="0"/>
                <a:cs typeface="Arial" pitchFamily="34" charset="0"/>
              </a:rPr>
              <a:t>larifies goals &amp; outcomes</a:t>
            </a:r>
            <a:endParaRPr lang="en-US" dirty="0">
              <a:latin typeface="Arial" pitchFamily="34" charset="0"/>
              <a:cs typeface="Arial" pitchFamily="34" charset="0"/>
            </a:endParaRPr>
          </a:p>
        </p:txBody>
      </p:sp>
    </p:spTree>
    <p:extLst>
      <p:ext uri="{BB962C8B-B14F-4D97-AF65-F5344CB8AC3E}">
        <p14:creationId xmlns:p14="http://schemas.microsoft.com/office/powerpoint/2010/main" val="542934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7239000" cy="1143000"/>
          </a:xfrm>
        </p:spPr>
        <p:txBody>
          <a:bodyPr>
            <a:normAutofit fontScale="90000"/>
          </a:bodyPr>
          <a:lstStyle/>
          <a:p>
            <a:pPr marL="274320" lvl="0" indent="-274320">
              <a:spcBef>
                <a:spcPts val="600"/>
              </a:spcBef>
            </a:pPr>
            <a:r>
              <a:rPr lang="en-US" sz="3100" kern="0" cap="none" dirty="0">
                <a:ln>
                  <a:noFill/>
                </a:ln>
                <a:solidFill>
                  <a:schemeClr val="tx2"/>
                </a:solidFill>
                <a:latin typeface="Arial"/>
                <a:ea typeface="ＭＳ Ｐゴシック"/>
                <a:cs typeface="+mn-cs"/>
              </a:rPr>
              <a:t>Tactical Support &amp; Operations Key to Coalition Success:</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5" name="Content Placeholder 4"/>
          <p:cNvSpPr>
            <a:spLocks noGrp="1"/>
          </p:cNvSpPr>
          <p:nvPr>
            <p:ph idx="1"/>
          </p:nvPr>
        </p:nvSpPr>
        <p:spPr/>
        <p:txBody>
          <a:bodyPr/>
          <a:lstStyle/>
          <a:p>
            <a:r>
              <a:rPr lang="en-US" dirty="0" smtClean="0">
                <a:latin typeface="Arial" pitchFamily="34" charset="0"/>
                <a:cs typeface="Arial" pitchFamily="34" charset="0"/>
              </a:rPr>
              <a:t>Provides support for achievement of the Strategic Plan</a:t>
            </a:r>
          </a:p>
          <a:p>
            <a:r>
              <a:rPr lang="en-US" dirty="0" smtClean="0">
                <a:latin typeface="Arial" pitchFamily="34" charset="0"/>
                <a:cs typeface="Arial" pitchFamily="34" charset="0"/>
              </a:rPr>
              <a:t>Focuses on planned or ad hoc activities</a:t>
            </a:r>
          </a:p>
          <a:p>
            <a:r>
              <a:rPr lang="en-US" dirty="0" smtClean="0">
                <a:latin typeface="Arial" pitchFamily="34" charset="0"/>
                <a:cs typeface="Arial" pitchFamily="34" charset="0"/>
              </a:rPr>
              <a:t>Requires resources for support of activities focused on implementation of strategies &amp; achievement of goals</a:t>
            </a:r>
          </a:p>
          <a:p>
            <a:r>
              <a:rPr lang="en-US" dirty="0" smtClean="0">
                <a:latin typeface="Arial" pitchFamily="34" charset="0"/>
                <a:cs typeface="Arial" pitchFamily="34" charset="0"/>
              </a:rPr>
              <a:t>Tactics are decided by the “operations team” </a:t>
            </a:r>
          </a:p>
          <a:p>
            <a:r>
              <a:rPr lang="en-US" dirty="0" smtClean="0">
                <a:latin typeface="Arial" pitchFamily="34" charset="0"/>
                <a:cs typeface="Arial" pitchFamily="34" charset="0"/>
              </a:rPr>
              <a:t>Tactics may be decided by more than one “operating team” in a Coalition </a:t>
            </a:r>
            <a:endParaRPr lang="en-US" dirty="0">
              <a:latin typeface="Arial" pitchFamily="34" charset="0"/>
              <a:cs typeface="Arial" pitchFamily="34" charset="0"/>
            </a:endParaRPr>
          </a:p>
        </p:txBody>
      </p:sp>
    </p:spTree>
    <p:extLst>
      <p:ext uri="{BB962C8B-B14F-4D97-AF65-F5344CB8AC3E}">
        <p14:creationId xmlns:p14="http://schemas.microsoft.com/office/powerpoint/2010/main" val="3466592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7239000" cy="1143000"/>
          </a:xfrm>
        </p:spPr>
        <p:txBody>
          <a:bodyPr>
            <a:normAutofit fontScale="90000"/>
          </a:bodyPr>
          <a:lstStyle/>
          <a:p>
            <a:pPr marL="274320" lvl="0" indent="-274320">
              <a:spcBef>
                <a:spcPts val="600"/>
              </a:spcBef>
            </a:pPr>
            <a:r>
              <a:rPr lang="en-US" sz="3100" kern="0" cap="none" dirty="0" smtClean="0">
                <a:ln>
                  <a:noFill/>
                </a:ln>
                <a:solidFill>
                  <a:schemeClr val="tx2"/>
                </a:solidFill>
                <a:latin typeface="Arial"/>
                <a:ea typeface="ＭＳ Ｐゴシック"/>
                <a:cs typeface="+mn-cs"/>
              </a:rPr>
              <a:t>Adaptive Capacities of Successful Partnerships:</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5" name="Content Placeholder 4"/>
          <p:cNvSpPr>
            <a:spLocks noGrp="1"/>
          </p:cNvSpPr>
          <p:nvPr>
            <p:ph idx="1"/>
          </p:nvPr>
        </p:nvSpPr>
        <p:spPr/>
        <p:txBody>
          <a:bodyPr/>
          <a:lstStyle/>
          <a:p>
            <a:r>
              <a:rPr lang="en-US" dirty="0" smtClean="0">
                <a:latin typeface="Arial" pitchFamily="34" charset="0"/>
                <a:cs typeface="Arial" pitchFamily="34" charset="0"/>
              </a:rPr>
              <a:t> Ability to monitor the policy environment</a:t>
            </a:r>
          </a:p>
          <a:p>
            <a:r>
              <a:rPr lang="en-US" dirty="0">
                <a:latin typeface="Arial" pitchFamily="34" charset="0"/>
                <a:cs typeface="Arial" pitchFamily="34" charset="0"/>
              </a:rPr>
              <a:t> </a:t>
            </a:r>
            <a:r>
              <a:rPr lang="en-US" dirty="0" smtClean="0">
                <a:latin typeface="Arial" pitchFamily="34" charset="0"/>
                <a:cs typeface="Arial" pitchFamily="34" charset="0"/>
              </a:rPr>
              <a:t>Effective &amp; action-oriented planning</a:t>
            </a:r>
          </a:p>
          <a:p>
            <a:r>
              <a:rPr lang="en-US" dirty="0">
                <a:latin typeface="Arial" pitchFamily="34" charset="0"/>
                <a:cs typeface="Arial" pitchFamily="34" charset="0"/>
              </a:rPr>
              <a:t> </a:t>
            </a:r>
            <a:r>
              <a:rPr lang="en-US" dirty="0" smtClean="0">
                <a:latin typeface="Arial" pitchFamily="34" charset="0"/>
                <a:cs typeface="Arial" pitchFamily="34" charset="0"/>
              </a:rPr>
              <a:t>Ongoing monitoring &amp; evaluation</a:t>
            </a:r>
          </a:p>
          <a:p>
            <a:r>
              <a:rPr lang="en-US" dirty="0">
                <a:latin typeface="Arial" pitchFamily="34" charset="0"/>
                <a:cs typeface="Arial" pitchFamily="34" charset="0"/>
              </a:rPr>
              <a:t> </a:t>
            </a:r>
            <a:r>
              <a:rPr lang="en-US" dirty="0" smtClean="0">
                <a:latin typeface="Arial" pitchFamily="34" charset="0"/>
                <a:cs typeface="Arial" pitchFamily="34" charset="0"/>
              </a:rPr>
              <a:t>Clear measures of goal destination – use of benchmarks</a:t>
            </a:r>
          </a:p>
          <a:p>
            <a:r>
              <a:rPr lang="en-US" dirty="0">
                <a:latin typeface="Arial" pitchFamily="34" charset="0"/>
                <a:cs typeface="Arial" pitchFamily="34" charset="0"/>
              </a:rPr>
              <a:t> </a:t>
            </a:r>
            <a:r>
              <a:rPr lang="en-US" dirty="0" smtClean="0">
                <a:latin typeface="Arial" pitchFamily="34" charset="0"/>
                <a:cs typeface="Arial" pitchFamily="34" charset="0"/>
              </a:rPr>
              <a:t>Measures of value proposition</a:t>
            </a:r>
          </a:p>
          <a:p>
            <a:r>
              <a:rPr lang="en-US" dirty="0">
                <a:latin typeface="Arial" pitchFamily="34" charset="0"/>
                <a:cs typeface="Arial" pitchFamily="34" charset="0"/>
              </a:rPr>
              <a:t> </a:t>
            </a:r>
            <a:r>
              <a:rPr lang="en-US" dirty="0" smtClean="0">
                <a:latin typeface="Arial" pitchFamily="34" charset="0"/>
                <a:cs typeface="Arial" pitchFamily="34" charset="0"/>
              </a:rPr>
              <a:t>Procurement of resources (financial &amp; in-kind from both partners &amp; external sources)</a:t>
            </a: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563090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7239000" cy="1143000"/>
          </a:xfrm>
        </p:spPr>
        <p:txBody>
          <a:bodyPr>
            <a:normAutofit/>
          </a:bodyPr>
          <a:lstStyle/>
          <a:p>
            <a:pPr marL="274320" lvl="0" indent="-274320">
              <a:spcBef>
                <a:spcPts val="600"/>
              </a:spcBef>
            </a:pPr>
            <a:r>
              <a:rPr lang="en-US" sz="3100" kern="0" cap="none" dirty="0" smtClean="0">
                <a:ln>
                  <a:noFill/>
                </a:ln>
                <a:solidFill>
                  <a:schemeClr val="tx2"/>
                </a:solidFill>
                <a:latin typeface="Arial"/>
                <a:ea typeface="ＭＳ Ｐゴシック"/>
                <a:cs typeface="+mn-cs"/>
              </a:rPr>
              <a:t>Management Capacities:</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5" name="Content Placeholder 4"/>
          <p:cNvSpPr>
            <a:spLocks noGrp="1"/>
          </p:cNvSpPr>
          <p:nvPr>
            <p:ph idx="1"/>
          </p:nvPr>
        </p:nvSpPr>
        <p:spPr/>
        <p:txBody>
          <a:bodyPr/>
          <a:lstStyle/>
          <a:p>
            <a:r>
              <a:rPr lang="en-US" dirty="0" smtClean="0">
                <a:latin typeface="Arial" pitchFamily="34" charset="0"/>
                <a:cs typeface="Arial" pitchFamily="34" charset="0"/>
              </a:rPr>
              <a:t> Frequent &amp; productive communications</a:t>
            </a:r>
          </a:p>
          <a:p>
            <a:r>
              <a:rPr lang="en-US" dirty="0">
                <a:latin typeface="Arial" pitchFamily="34" charset="0"/>
                <a:cs typeface="Arial" pitchFamily="34" charset="0"/>
              </a:rPr>
              <a:t> </a:t>
            </a:r>
            <a:r>
              <a:rPr lang="en-US" dirty="0" smtClean="0">
                <a:latin typeface="Arial" pitchFamily="34" charset="0"/>
                <a:cs typeface="Arial" pitchFamily="34" charset="0"/>
              </a:rPr>
              <a:t>Facilitate language differences</a:t>
            </a:r>
          </a:p>
          <a:p>
            <a:r>
              <a:rPr lang="en-US" dirty="0">
                <a:latin typeface="Arial" pitchFamily="34" charset="0"/>
                <a:cs typeface="Arial" pitchFamily="34" charset="0"/>
              </a:rPr>
              <a:t> </a:t>
            </a:r>
            <a:r>
              <a:rPr lang="en-US" dirty="0" smtClean="0">
                <a:latin typeface="Arial" pitchFamily="34" charset="0"/>
                <a:cs typeface="Arial" pitchFamily="34" charset="0"/>
              </a:rPr>
              <a:t>Managing member participation</a:t>
            </a:r>
          </a:p>
          <a:p>
            <a:r>
              <a:rPr lang="en-US" dirty="0">
                <a:latin typeface="Arial" pitchFamily="34" charset="0"/>
                <a:cs typeface="Arial" pitchFamily="34" charset="0"/>
              </a:rPr>
              <a:t> </a:t>
            </a:r>
            <a:r>
              <a:rPr lang="en-US" dirty="0" smtClean="0">
                <a:latin typeface="Arial" pitchFamily="34" charset="0"/>
                <a:cs typeface="Arial" pitchFamily="34" charset="0"/>
              </a:rPr>
              <a:t>Delivery on reciprocity/expectations</a:t>
            </a:r>
          </a:p>
          <a:p>
            <a:r>
              <a:rPr lang="en-US" dirty="0">
                <a:latin typeface="Arial" pitchFamily="34" charset="0"/>
                <a:cs typeface="Arial" pitchFamily="34" charset="0"/>
              </a:rPr>
              <a:t> </a:t>
            </a:r>
            <a:r>
              <a:rPr lang="en-US" dirty="0" smtClean="0">
                <a:latin typeface="Arial" pitchFamily="34" charset="0"/>
                <a:cs typeface="Arial" pitchFamily="34" charset="0"/>
              </a:rPr>
              <a:t>Clear task &amp; goal assignments</a:t>
            </a:r>
          </a:p>
          <a:p>
            <a:r>
              <a:rPr lang="en-US" dirty="0">
                <a:latin typeface="Arial" pitchFamily="34" charset="0"/>
                <a:cs typeface="Arial" pitchFamily="34" charset="0"/>
              </a:rPr>
              <a:t> </a:t>
            </a:r>
            <a:r>
              <a:rPr lang="en-US" dirty="0" smtClean="0">
                <a:latin typeface="Arial" pitchFamily="34" charset="0"/>
                <a:cs typeface="Arial" pitchFamily="34" charset="0"/>
              </a:rPr>
              <a:t>Clarity around member &amp; staff roles</a:t>
            </a:r>
          </a:p>
          <a:p>
            <a:r>
              <a:rPr lang="en-US" dirty="0">
                <a:latin typeface="Arial" pitchFamily="34" charset="0"/>
                <a:cs typeface="Arial" pitchFamily="34" charset="0"/>
              </a:rPr>
              <a:t> </a:t>
            </a:r>
            <a:r>
              <a:rPr lang="en-US" dirty="0" smtClean="0">
                <a:latin typeface="Arial" pitchFamily="34" charset="0"/>
                <a:cs typeface="Arial" pitchFamily="34" charset="0"/>
              </a:rPr>
              <a:t>Ability to manage conflict</a:t>
            </a:r>
          </a:p>
          <a:p>
            <a:r>
              <a:rPr lang="en-US" dirty="0">
                <a:latin typeface="Arial" pitchFamily="34" charset="0"/>
                <a:cs typeface="Arial" pitchFamily="34" charset="0"/>
              </a:rPr>
              <a:t> </a:t>
            </a:r>
            <a:r>
              <a:rPr lang="en-US" dirty="0" smtClean="0">
                <a:latin typeface="Arial" pitchFamily="34" charset="0"/>
                <a:cs typeface="Arial" pitchFamily="34" charset="0"/>
              </a:rPr>
              <a:t>Careful record-keeping – including tracking of progress</a:t>
            </a:r>
          </a:p>
          <a:p>
            <a:pPr marL="0" indent="0">
              <a:buNone/>
            </a:pPr>
            <a:r>
              <a:rPr lang="en-US" sz="1700" b="1" dirty="0">
                <a:solidFill>
                  <a:srgbClr val="7030A0"/>
                </a:solidFill>
                <a:latin typeface="Arial" pitchFamily="34" charset="0"/>
                <a:cs typeface="Arial" pitchFamily="34" charset="0"/>
              </a:rPr>
              <a:t>Foster-Fishman, P., Berkowitz, S., Lounsbury, D., Jacobson, S., &amp; Allen, N. (2001).</a:t>
            </a: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2450337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7239000" cy="1143000"/>
          </a:xfrm>
        </p:spPr>
        <p:txBody>
          <a:bodyPr>
            <a:normAutofit/>
          </a:bodyPr>
          <a:lstStyle/>
          <a:p>
            <a:pPr marL="274320" lvl="0" indent="-274320">
              <a:spcBef>
                <a:spcPts val="600"/>
              </a:spcBef>
            </a:pPr>
            <a:r>
              <a:rPr lang="en-US" sz="3100" kern="0" cap="none" dirty="0" smtClean="0">
                <a:ln>
                  <a:noFill/>
                </a:ln>
                <a:solidFill>
                  <a:schemeClr val="tx2"/>
                </a:solidFill>
                <a:latin typeface="Arial"/>
                <a:ea typeface="ＭＳ Ｐゴシック"/>
                <a:cs typeface="+mn-cs"/>
              </a:rPr>
              <a:t>Technical Capacities:</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5" name="Content Placeholder 4"/>
          <p:cNvSpPr>
            <a:spLocks noGrp="1"/>
          </p:cNvSpPr>
          <p:nvPr>
            <p:ph idx="1"/>
          </p:nvPr>
        </p:nvSpPr>
        <p:spPr>
          <a:xfrm>
            <a:off x="609600" y="1219200"/>
            <a:ext cx="7239000" cy="4846320"/>
          </a:xfrm>
        </p:spPr>
        <p:txBody>
          <a:bodyPr/>
          <a:lstStyle/>
          <a:p>
            <a:r>
              <a:rPr lang="en-US" b="1" dirty="0" smtClean="0">
                <a:latin typeface="Arial" pitchFamily="34" charset="0"/>
                <a:cs typeface="Arial" pitchFamily="34" charset="0"/>
              </a:rPr>
              <a:t> Coalition staffing </a:t>
            </a:r>
          </a:p>
          <a:p>
            <a:r>
              <a:rPr lang="en-US" b="1" dirty="0">
                <a:latin typeface="Arial" pitchFamily="34" charset="0"/>
                <a:cs typeface="Arial" pitchFamily="34" charset="0"/>
              </a:rPr>
              <a:t> </a:t>
            </a:r>
            <a:r>
              <a:rPr lang="en-US" b="1" dirty="0" smtClean="0">
                <a:latin typeface="Arial" pitchFamily="34" charset="0"/>
                <a:cs typeface="Arial" pitchFamily="34" charset="0"/>
              </a:rPr>
              <a:t>Communication skills</a:t>
            </a:r>
          </a:p>
          <a:p>
            <a:r>
              <a:rPr lang="en-US" b="1" dirty="0">
                <a:latin typeface="Arial" pitchFamily="34" charset="0"/>
                <a:cs typeface="Arial" pitchFamily="34" charset="0"/>
              </a:rPr>
              <a:t> </a:t>
            </a:r>
            <a:r>
              <a:rPr lang="en-US" b="1" dirty="0" smtClean="0">
                <a:latin typeface="Arial" pitchFamily="34" charset="0"/>
                <a:cs typeface="Arial" pitchFamily="34" charset="0"/>
              </a:rPr>
              <a:t>Policy/advocacy expertise</a:t>
            </a:r>
          </a:p>
          <a:p>
            <a:r>
              <a:rPr lang="en-US" b="1" dirty="0">
                <a:latin typeface="Arial" pitchFamily="34" charset="0"/>
                <a:cs typeface="Arial" pitchFamily="34" charset="0"/>
              </a:rPr>
              <a:t> </a:t>
            </a:r>
            <a:r>
              <a:rPr lang="en-US" b="1" dirty="0" smtClean="0">
                <a:latin typeface="Arial" pitchFamily="34" charset="0"/>
                <a:cs typeface="Arial" pitchFamily="34" charset="0"/>
              </a:rPr>
              <a:t>Tangible non-human resources (e.g. space, </a:t>
            </a:r>
          </a:p>
          <a:p>
            <a:pPr marL="0" indent="0">
              <a:buNone/>
            </a:pPr>
            <a:r>
              <a:rPr lang="en-US" b="1" dirty="0">
                <a:latin typeface="Arial" pitchFamily="34" charset="0"/>
                <a:cs typeface="Arial" pitchFamily="34" charset="0"/>
              </a:rPr>
              <a:t> </a:t>
            </a:r>
            <a:r>
              <a:rPr lang="en-US" b="1" dirty="0" smtClean="0">
                <a:latin typeface="Arial" pitchFamily="34" charset="0"/>
                <a:cs typeface="Arial" pitchFamily="34" charset="0"/>
              </a:rPr>
              <a:t>        equipment, website, social media)</a:t>
            </a:r>
          </a:p>
          <a:p>
            <a:r>
              <a:rPr lang="en-US" b="1" dirty="0" smtClean="0">
                <a:latin typeface="Arial" pitchFamily="34" charset="0"/>
                <a:cs typeface="Arial" pitchFamily="34" charset="0"/>
              </a:rPr>
              <a:t> Resource development skills (financial &amp;  </a:t>
            </a:r>
          </a:p>
          <a:p>
            <a:pPr marL="0" indent="0">
              <a:buNone/>
            </a:pPr>
            <a:r>
              <a:rPr lang="en-US" b="1" dirty="0">
                <a:latin typeface="Arial" pitchFamily="34" charset="0"/>
                <a:cs typeface="Arial" pitchFamily="34" charset="0"/>
              </a:rPr>
              <a:t> </a:t>
            </a:r>
            <a:r>
              <a:rPr lang="en-US" b="1" dirty="0" smtClean="0">
                <a:latin typeface="Arial" pitchFamily="34" charset="0"/>
                <a:cs typeface="Arial" pitchFamily="34" charset="0"/>
              </a:rPr>
              <a:t>         human resources)</a:t>
            </a:r>
          </a:p>
          <a:p>
            <a:pPr marL="0" indent="0">
              <a:buNone/>
            </a:pPr>
            <a:endParaRPr lang="en-US" b="1" dirty="0">
              <a:latin typeface="Arial" pitchFamily="34" charset="0"/>
              <a:cs typeface="Arial" pitchFamily="34" charset="0"/>
            </a:endParaRPr>
          </a:p>
          <a:p>
            <a:pPr marL="0" indent="0">
              <a:buNone/>
            </a:pPr>
            <a:r>
              <a:rPr lang="en-US" sz="1700" b="1" dirty="0">
                <a:solidFill>
                  <a:srgbClr val="7030A0"/>
                </a:solidFill>
                <a:latin typeface="Arial" pitchFamily="34" charset="0"/>
                <a:cs typeface="Arial" pitchFamily="34" charset="0"/>
              </a:rPr>
              <a:t>Foster-Fishman, P., Berkowitz, S., Lounsbury, D., Jacobson, S., &amp; Allen, N. (2001</a:t>
            </a:r>
            <a:r>
              <a:rPr lang="en-US" sz="1700" b="1" dirty="0" smtClean="0">
                <a:solidFill>
                  <a:srgbClr val="7030A0"/>
                </a:solidFill>
                <a:latin typeface="Arial" pitchFamily="34" charset="0"/>
                <a:cs typeface="Arial" pitchFamily="34" charset="0"/>
              </a:rPr>
              <a:t>)</a:t>
            </a: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463461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74320" lvl="0" indent="-274320">
              <a:spcBef>
                <a:spcPts val="600"/>
              </a:spcBef>
            </a:pPr>
            <a:r>
              <a:rPr lang="en-US" sz="3100" kern="0" cap="none" dirty="0" smtClean="0">
                <a:ln>
                  <a:noFill/>
                </a:ln>
                <a:solidFill>
                  <a:schemeClr val="tx2"/>
                </a:solidFill>
                <a:latin typeface="Arial"/>
                <a:ea typeface="ＭＳ Ｐゴシック"/>
                <a:cs typeface="+mn-cs"/>
              </a:rPr>
              <a:t>Funding a Partnership or Coalition:</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3" name="Text Placeholder 2"/>
          <p:cNvSpPr>
            <a:spLocks noGrp="1"/>
          </p:cNvSpPr>
          <p:nvPr>
            <p:ph type="body" idx="2"/>
          </p:nvPr>
        </p:nvSpPr>
        <p:spPr>
          <a:xfrm>
            <a:off x="412229" y="1122662"/>
            <a:ext cx="5897880" cy="602512"/>
          </a:xfrm>
        </p:spPr>
        <p:txBody>
          <a:bodyPr>
            <a:normAutofit/>
          </a:bodyPr>
          <a:lstStyle/>
          <a:p>
            <a:r>
              <a:rPr lang="en-US" sz="3200" dirty="0" smtClean="0"/>
              <a:t>What is value to Funder?</a:t>
            </a:r>
            <a:endParaRPr lang="en-US" sz="3200" dirty="0"/>
          </a:p>
        </p:txBody>
      </p:sp>
      <p:sp>
        <p:nvSpPr>
          <p:cNvPr id="2" name="Content Placeholder 1"/>
          <p:cNvSpPr>
            <a:spLocks noGrp="1"/>
          </p:cNvSpPr>
          <p:nvPr>
            <p:ph sz="half" idx="1"/>
          </p:nvPr>
        </p:nvSpPr>
        <p:spPr>
          <a:xfrm>
            <a:off x="457200" y="1905000"/>
            <a:ext cx="7239000" cy="4371752"/>
          </a:xfrm>
        </p:spPr>
        <p:txBody>
          <a:bodyPr>
            <a:normAutofit lnSpcReduction="10000"/>
          </a:bodyPr>
          <a:lstStyle/>
          <a:p>
            <a:r>
              <a:rPr lang="en-US" dirty="0" smtClean="0"/>
              <a:t> </a:t>
            </a:r>
            <a:r>
              <a:rPr lang="en-US" sz="3000" dirty="0" smtClean="0"/>
              <a:t>Does partnership goals align with funder’s goals?</a:t>
            </a:r>
          </a:p>
          <a:p>
            <a:r>
              <a:rPr lang="en-US" sz="3000" dirty="0"/>
              <a:t> </a:t>
            </a:r>
            <a:r>
              <a:rPr lang="en-US" sz="3000" dirty="0" smtClean="0"/>
              <a:t>Can the partners articulate its value proposition?</a:t>
            </a:r>
          </a:p>
          <a:p>
            <a:r>
              <a:rPr lang="en-US" sz="3000" dirty="0"/>
              <a:t> </a:t>
            </a:r>
            <a:r>
              <a:rPr lang="en-US" sz="3000" dirty="0" smtClean="0"/>
              <a:t>Do the partners represent the breadth of constituencies affected by the issue?  If not is there a good rationale</a:t>
            </a:r>
          </a:p>
          <a:p>
            <a:r>
              <a:rPr lang="en-US" sz="3000" dirty="0"/>
              <a:t> </a:t>
            </a:r>
            <a:r>
              <a:rPr lang="en-US" sz="3000" dirty="0" smtClean="0"/>
              <a:t>How will the funder hold the partners accountable?</a:t>
            </a:r>
          </a:p>
          <a:p>
            <a:pPr marL="0" indent="0">
              <a:buNone/>
            </a:pPr>
            <a:endParaRPr lang="en-US" dirty="0"/>
          </a:p>
        </p:txBody>
      </p:sp>
    </p:spTree>
    <p:extLst>
      <p:ext uri="{BB962C8B-B14F-4D97-AF65-F5344CB8AC3E}">
        <p14:creationId xmlns:p14="http://schemas.microsoft.com/office/powerpoint/2010/main" val="20795872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74320" lvl="0" indent="-274320">
              <a:spcBef>
                <a:spcPts val="600"/>
              </a:spcBef>
            </a:pPr>
            <a:r>
              <a:rPr lang="en-US" sz="3100" kern="0" cap="none" dirty="0" smtClean="0">
                <a:ln>
                  <a:noFill/>
                </a:ln>
                <a:solidFill>
                  <a:schemeClr val="tx2"/>
                </a:solidFill>
                <a:latin typeface="Arial"/>
                <a:ea typeface="ＭＳ Ｐゴシック"/>
                <a:cs typeface="+mn-cs"/>
              </a:rPr>
              <a:t>Funding a Partnership or Coalition:</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3" name="Text Placeholder 2"/>
          <p:cNvSpPr>
            <a:spLocks noGrp="1"/>
          </p:cNvSpPr>
          <p:nvPr>
            <p:ph type="body" idx="2"/>
          </p:nvPr>
        </p:nvSpPr>
        <p:spPr>
          <a:xfrm>
            <a:off x="412229" y="1122662"/>
            <a:ext cx="5897880" cy="602512"/>
          </a:xfrm>
        </p:spPr>
        <p:txBody>
          <a:bodyPr>
            <a:noAutofit/>
          </a:bodyPr>
          <a:lstStyle/>
          <a:p>
            <a:r>
              <a:rPr lang="en-US" sz="3200" dirty="0" smtClean="0"/>
              <a:t>What is the partners ability to do the work?</a:t>
            </a:r>
            <a:endParaRPr lang="en-US" sz="3200" dirty="0"/>
          </a:p>
        </p:txBody>
      </p:sp>
      <p:sp>
        <p:nvSpPr>
          <p:cNvPr id="2" name="Content Placeholder 1"/>
          <p:cNvSpPr>
            <a:spLocks noGrp="1"/>
          </p:cNvSpPr>
          <p:nvPr>
            <p:ph sz="half" idx="1"/>
          </p:nvPr>
        </p:nvSpPr>
        <p:spPr>
          <a:xfrm>
            <a:off x="457200" y="2209800"/>
            <a:ext cx="7239000" cy="4371752"/>
          </a:xfrm>
        </p:spPr>
        <p:txBody>
          <a:bodyPr>
            <a:normAutofit/>
          </a:bodyPr>
          <a:lstStyle/>
          <a:p>
            <a:r>
              <a:rPr lang="en-US" dirty="0" smtClean="0"/>
              <a:t> </a:t>
            </a:r>
            <a:r>
              <a:rPr lang="en-US" sz="2800" dirty="0" smtClean="0"/>
              <a:t>Can the partners demonstrate capacity to do the work?</a:t>
            </a:r>
          </a:p>
          <a:p>
            <a:r>
              <a:rPr lang="en-US" sz="2800" dirty="0"/>
              <a:t> </a:t>
            </a:r>
            <a:r>
              <a:rPr lang="en-US" sz="2800" dirty="0" smtClean="0"/>
              <a:t>Where are the resource gaps between what partners provide &amp; what the partnership needs in order to do its work?</a:t>
            </a:r>
            <a:endParaRPr lang="en-US" sz="2800" dirty="0"/>
          </a:p>
        </p:txBody>
      </p:sp>
    </p:spTree>
    <p:extLst>
      <p:ext uri="{BB962C8B-B14F-4D97-AF65-F5344CB8AC3E}">
        <p14:creationId xmlns:p14="http://schemas.microsoft.com/office/powerpoint/2010/main" val="319001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74320" lvl="0" indent="-274320">
              <a:spcBef>
                <a:spcPts val="600"/>
              </a:spcBef>
            </a:pPr>
            <a:r>
              <a:rPr lang="en-US" sz="3100" kern="0" cap="none" dirty="0" smtClean="0">
                <a:ln>
                  <a:noFill/>
                </a:ln>
                <a:solidFill>
                  <a:schemeClr val="tx2"/>
                </a:solidFill>
                <a:latin typeface="Arial"/>
                <a:ea typeface="ＭＳ Ｐゴシック"/>
                <a:cs typeface="+mn-cs"/>
              </a:rPr>
              <a:t>Funding a Partnership or Coalition:</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3" name="Text Placeholder 2"/>
          <p:cNvSpPr>
            <a:spLocks noGrp="1"/>
          </p:cNvSpPr>
          <p:nvPr>
            <p:ph type="body" idx="2"/>
          </p:nvPr>
        </p:nvSpPr>
        <p:spPr>
          <a:xfrm>
            <a:off x="381000" y="1295400"/>
            <a:ext cx="5897880" cy="602512"/>
          </a:xfrm>
        </p:spPr>
        <p:txBody>
          <a:bodyPr>
            <a:noAutofit/>
          </a:bodyPr>
          <a:lstStyle/>
          <a:p>
            <a:r>
              <a:rPr lang="en-US" sz="3200" dirty="0" smtClean="0"/>
              <a:t>Is the partnership sustainable?</a:t>
            </a:r>
            <a:endParaRPr lang="en-US" sz="3200" dirty="0"/>
          </a:p>
        </p:txBody>
      </p:sp>
      <p:sp>
        <p:nvSpPr>
          <p:cNvPr id="2" name="Content Placeholder 1"/>
          <p:cNvSpPr>
            <a:spLocks noGrp="1"/>
          </p:cNvSpPr>
          <p:nvPr>
            <p:ph sz="half" idx="1"/>
          </p:nvPr>
        </p:nvSpPr>
        <p:spPr>
          <a:xfrm>
            <a:off x="457200" y="2209800"/>
            <a:ext cx="7239000" cy="4371752"/>
          </a:xfrm>
        </p:spPr>
        <p:txBody>
          <a:bodyPr>
            <a:normAutofit/>
          </a:bodyPr>
          <a:lstStyle/>
          <a:p>
            <a:r>
              <a:rPr lang="en-US" sz="2800" dirty="0" smtClean="0"/>
              <a:t> Is there transparency &amp; equity?</a:t>
            </a:r>
          </a:p>
          <a:p>
            <a:r>
              <a:rPr lang="en-US" sz="2800" dirty="0"/>
              <a:t> </a:t>
            </a:r>
            <a:r>
              <a:rPr lang="en-US" sz="2800" dirty="0" smtClean="0"/>
              <a:t>Is the partnership funded at sufficient levels to get the job done?</a:t>
            </a:r>
          </a:p>
          <a:p>
            <a:r>
              <a:rPr lang="en-US" sz="2800" dirty="0"/>
              <a:t> </a:t>
            </a:r>
            <a:r>
              <a:rPr lang="en-US" sz="2800" dirty="0" smtClean="0"/>
              <a:t>Is there a “value proposition” beyond the funder’s relationships &amp; funding draw?</a:t>
            </a:r>
            <a:endParaRPr lang="en-US" sz="2800" dirty="0"/>
          </a:p>
        </p:txBody>
      </p:sp>
    </p:spTree>
    <p:extLst>
      <p:ext uri="{BB962C8B-B14F-4D97-AF65-F5344CB8AC3E}">
        <p14:creationId xmlns:p14="http://schemas.microsoft.com/office/powerpoint/2010/main" val="1477654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r>
              <a:rPr lang="en-US" sz="3200" kern="0" cap="none" dirty="0" smtClean="0">
                <a:ln>
                  <a:noFill/>
                </a:ln>
                <a:solidFill>
                  <a:srgbClr val="B13F9A"/>
                </a:solidFill>
                <a:latin typeface="Arial"/>
                <a:ea typeface="ＭＳ Ｐゴシック"/>
              </a:rPr>
              <a:t>Partnership Defined</a:t>
            </a:r>
            <a:endParaRPr lang="en-US" sz="3200" dirty="0">
              <a:solidFill>
                <a:schemeClr val="tx2"/>
              </a:solidFill>
            </a:endParaRPr>
          </a:p>
        </p:txBody>
      </p:sp>
      <p:sp>
        <p:nvSpPr>
          <p:cNvPr id="3" name="Content Placeholder 2"/>
          <p:cNvSpPr>
            <a:spLocks noGrp="1"/>
          </p:cNvSpPr>
          <p:nvPr>
            <p:ph idx="1"/>
          </p:nvPr>
        </p:nvSpPr>
        <p:spPr>
          <a:xfrm>
            <a:off x="457200" y="1295400"/>
            <a:ext cx="7239000" cy="4846320"/>
          </a:xfrm>
        </p:spPr>
        <p:txBody>
          <a:bodyPr>
            <a:normAutofit lnSpcReduction="10000"/>
          </a:bodyPr>
          <a:lstStyle/>
          <a:p>
            <a:r>
              <a:rPr lang="en-US" dirty="0" smtClean="0"/>
              <a:t>A </a:t>
            </a:r>
            <a:r>
              <a:rPr lang="en-US" b="1" dirty="0"/>
              <a:t>partnership</a:t>
            </a:r>
            <a:r>
              <a:rPr lang="en-US" dirty="0"/>
              <a:t> is an arrangement where parties agree to cooperate to advance their mutual </a:t>
            </a:r>
            <a:r>
              <a:rPr lang="en-US" dirty="0" smtClean="0"/>
              <a:t>interests</a:t>
            </a:r>
          </a:p>
          <a:p>
            <a:pPr marL="0" indent="0">
              <a:buNone/>
            </a:pPr>
            <a:endParaRPr lang="en-US" dirty="0"/>
          </a:p>
          <a:p>
            <a:r>
              <a:rPr lang="en-US" b="1" dirty="0"/>
              <a:t>Partnerships</a:t>
            </a:r>
            <a:r>
              <a:rPr lang="en-US" dirty="0"/>
              <a:t> present the involved parties with special challenges that must be navigated unto agreement. Overarching goals, levels of give-and-take, areas of responsibility, lines of authority and </a:t>
            </a:r>
            <a:r>
              <a:rPr lang="en-US" dirty="0" smtClean="0"/>
              <a:t>succession, </a:t>
            </a:r>
            <a:r>
              <a:rPr lang="en-US" dirty="0"/>
              <a:t>how success is evaluated and distributed, and often a variety of other factors must all be negotiated</a:t>
            </a:r>
            <a:r>
              <a:rPr lang="en-US" dirty="0" smtClean="0"/>
              <a:t>.</a:t>
            </a:r>
          </a:p>
          <a:p>
            <a:pPr marL="0" indent="0">
              <a:buNone/>
            </a:pPr>
            <a:r>
              <a:rPr lang="en-US" sz="1800" dirty="0" smtClean="0"/>
              <a:t>                         		   Lasker, Weiss &amp; Miller(2001)</a:t>
            </a:r>
            <a:endParaRPr lang="en-US" sz="1800" dirty="0"/>
          </a:p>
        </p:txBody>
      </p:sp>
    </p:spTree>
    <p:extLst>
      <p:ext uri="{BB962C8B-B14F-4D97-AF65-F5344CB8AC3E}">
        <p14:creationId xmlns:p14="http://schemas.microsoft.com/office/powerpoint/2010/main" val="219921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74320" lvl="0" indent="-274320">
              <a:spcBef>
                <a:spcPts val="600"/>
              </a:spcBef>
            </a:pPr>
            <a:r>
              <a:rPr lang="en-US" sz="3100" kern="0" cap="none" dirty="0" smtClean="0">
                <a:ln>
                  <a:noFill/>
                </a:ln>
                <a:solidFill>
                  <a:schemeClr val="tx2"/>
                </a:solidFill>
                <a:latin typeface="Arial"/>
                <a:ea typeface="ＭＳ Ｐゴシック"/>
                <a:cs typeface="+mn-cs"/>
              </a:rPr>
              <a:t>Funding a Partnership or Coalition:</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3" name="Text Placeholder 2"/>
          <p:cNvSpPr>
            <a:spLocks noGrp="1"/>
          </p:cNvSpPr>
          <p:nvPr>
            <p:ph type="body" idx="2"/>
          </p:nvPr>
        </p:nvSpPr>
        <p:spPr>
          <a:xfrm>
            <a:off x="381000" y="1295400"/>
            <a:ext cx="6553200" cy="602512"/>
          </a:xfrm>
        </p:spPr>
        <p:txBody>
          <a:bodyPr>
            <a:noAutofit/>
          </a:bodyPr>
          <a:lstStyle/>
          <a:p>
            <a:r>
              <a:rPr lang="en-US" sz="3200" dirty="0" smtClean="0"/>
              <a:t>Should the partners incorporate?</a:t>
            </a:r>
            <a:endParaRPr lang="en-US" sz="3200" dirty="0"/>
          </a:p>
        </p:txBody>
      </p:sp>
      <p:sp>
        <p:nvSpPr>
          <p:cNvPr id="2" name="Content Placeholder 1"/>
          <p:cNvSpPr>
            <a:spLocks noGrp="1"/>
          </p:cNvSpPr>
          <p:nvPr>
            <p:ph sz="half" idx="1"/>
          </p:nvPr>
        </p:nvSpPr>
        <p:spPr>
          <a:xfrm>
            <a:off x="457200" y="2209800"/>
            <a:ext cx="7239000" cy="4371752"/>
          </a:xfrm>
        </p:spPr>
        <p:txBody>
          <a:bodyPr>
            <a:normAutofit/>
          </a:bodyPr>
          <a:lstStyle/>
          <a:p>
            <a:r>
              <a:rPr lang="en-US" sz="2800" dirty="0" smtClean="0"/>
              <a:t> Formal incorporation should be discouraged except in the most extreme circumstances.</a:t>
            </a:r>
          </a:p>
          <a:p>
            <a:r>
              <a:rPr lang="en-US" sz="2800" dirty="0"/>
              <a:t> </a:t>
            </a:r>
            <a:r>
              <a:rPr lang="en-US" sz="2800" dirty="0" smtClean="0"/>
              <a:t>If incorporation is pursued it should not be dependent upon a single funding source</a:t>
            </a:r>
          </a:p>
          <a:p>
            <a:r>
              <a:rPr lang="en-US" sz="2800" dirty="0"/>
              <a:t> </a:t>
            </a:r>
            <a:r>
              <a:rPr lang="en-US" sz="2800" dirty="0" smtClean="0"/>
              <a:t>Funders have several options in funding non-incorporated partnerships &amp; coalitions</a:t>
            </a:r>
            <a:endParaRPr lang="en-US" sz="2800" dirty="0"/>
          </a:p>
        </p:txBody>
      </p:sp>
    </p:spTree>
    <p:extLst>
      <p:ext uri="{BB962C8B-B14F-4D97-AF65-F5344CB8AC3E}">
        <p14:creationId xmlns:p14="http://schemas.microsoft.com/office/powerpoint/2010/main" val="3229073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Partnership Exemplar # 2</a:t>
            </a:r>
            <a:endParaRPr lang="en-US" dirty="0"/>
          </a:p>
        </p:txBody>
      </p:sp>
      <p:pic>
        <p:nvPicPr>
          <p:cNvPr id="4" name="Picture 6" descr="AARP_485.JPG"/>
          <p:cNvPicPr>
            <a:picLocks noGrp="1" noChangeAspect="1" noChangeArrowheads="1"/>
          </p:cNvPicPr>
          <p:nvPr>
            <p:ph idx="1"/>
          </p:nvPr>
        </p:nvPicPr>
        <p:blipFill>
          <a:blip r:embed="rId2" cstate="print"/>
          <a:srcRect/>
          <a:stretch>
            <a:fillRect/>
          </a:stretch>
        </p:blipFill>
        <p:spPr bwMode="auto">
          <a:xfrm>
            <a:off x="4876800" y="3200400"/>
            <a:ext cx="2057400" cy="1219200"/>
          </a:xfrm>
          <a:prstGeom prst="rect">
            <a:avLst/>
          </a:prstGeom>
          <a:noFill/>
          <a:ln w="9525">
            <a:noFill/>
            <a:miter lim="800000"/>
            <a:headEnd/>
            <a:tailEnd/>
          </a:ln>
        </p:spPr>
      </p:pic>
      <p:pic>
        <p:nvPicPr>
          <p:cNvPr id="5" name="Picture 5" descr="RWJF Logo.JPG"/>
          <p:cNvPicPr>
            <a:picLocks noChangeAspect="1" noChangeArrowheads="1"/>
          </p:cNvPicPr>
          <p:nvPr/>
        </p:nvPicPr>
        <p:blipFill>
          <a:blip r:embed="rId3" cstate="print"/>
          <a:srcRect/>
          <a:stretch>
            <a:fillRect/>
          </a:stretch>
        </p:blipFill>
        <p:spPr bwMode="auto">
          <a:xfrm>
            <a:off x="838200" y="1752600"/>
            <a:ext cx="3276600" cy="1447800"/>
          </a:xfrm>
          <a:prstGeom prst="rect">
            <a:avLst/>
          </a:prstGeom>
          <a:noFill/>
          <a:ln w="9525">
            <a:noFill/>
            <a:miter lim="800000"/>
            <a:headEnd/>
            <a:tailEnd/>
          </a:ln>
        </p:spPr>
      </p:pic>
    </p:spTree>
    <p:extLst>
      <p:ext uri="{BB962C8B-B14F-4D97-AF65-F5344CB8AC3E}">
        <p14:creationId xmlns:p14="http://schemas.microsoft.com/office/powerpoint/2010/main" val="1438311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0" y="6027738"/>
            <a:ext cx="9144000" cy="830262"/>
          </a:xfrm>
          <a:prstGeom prst="rect">
            <a:avLst/>
          </a:prstGeom>
          <a:solidFill>
            <a:schemeClr val="bg1"/>
          </a:solidFill>
          <a:ln w="9525">
            <a:noFill/>
            <a:miter lim="800000"/>
            <a:headEnd/>
            <a:tailEnd/>
          </a:ln>
        </p:spPr>
        <p:txBody>
          <a:bodyPr>
            <a:spAutoFit/>
          </a:bodyPr>
          <a:lstStyle/>
          <a:p>
            <a:pPr fontAlgn="base">
              <a:spcBef>
                <a:spcPct val="0"/>
              </a:spcBef>
              <a:spcAft>
                <a:spcPct val="0"/>
              </a:spcAft>
            </a:pPr>
            <a:endParaRPr lang="en-US" sz="2400" dirty="0">
              <a:solidFill>
                <a:prstClr val="black"/>
              </a:solidFill>
            </a:endParaRPr>
          </a:p>
          <a:p>
            <a:pPr fontAlgn="base">
              <a:spcBef>
                <a:spcPct val="0"/>
              </a:spcBef>
              <a:spcAft>
                <a:spcPct val="0"/>
              </a:spcAft>
            </a:pPr>
            <a:endParaRPr lang="en-US" sz="2400" dirty="0">
              <a:solidFill>
                <a:prstClr val="black"/>
              </a:solidFill>
            </a:endParaRPr>
          </a:p>
        </p:txBody>
      </p:sp>
      <p:pic>
        <p:nvPicPr>
          <p:cNvPr id="14340" name="Picture 5" descr="RWJF Logo.JPG"/>
          <p:cNvPicPr>
            <a:picLocks noChangeAspect="1" noChangeArrowheads="1"/>
          </p:cNvPicPr>
          <p:nvPr/>
        </p:nvPicPr>
        <p:blipFill>
          <a:blip r:embed="rId3" cstate="print"/>
          <a:srcRect/>
          <a:stretch>
            <a:fillRect/>
          </a:stretch>
        </p:blipFill>
        <p:spPr bwMode="auto">
          <a:xfrm>
            <a:off x="838200" y="6096000"/>
            <a:ext cx="1828800" cy="685800"/>
          </a:xfrm>
          <a:prstGeom prst="rect">
            <a:avLst/>
          </a:prstGeom>
          <a:noFill/>
          <a:ln w="9525">
            <a:noFill/>
            <a:miter lim="800000"/>
            <a:headEnd/>
            <a:tailEnd/>
          </a:ln>
        </p:spPr>
      </p:pic>
      <p:pic>
        <p:nvPicPr>
          <p:cNvPr id="14341" name="Picture 6" descr="AARP_485.JPG"/>
          <p:cNvPicPr>
            <a:picLocks noChangeAspect="1" noChangeArrowheads="1"/>
          </p:cNvPicPr>
          <p:nvPr/>
        </p:nvPicPr>
        <p:blipFill>
          <a:blip r:embed="rId4" cstate="print"/>
          <a:srcRect/>
          <a:stretch>
            <a:fillRect/>
          </a:stretch>
        </p:blipFill>
        <p:spPr bwMode="auto">
          <a:xfrm>
            <a:off x="6781800" y="6296025"/>
            <a:ext cx="1371600" cy="333375"/>
          </a:xfrm>
          <a:prstGeom prst="rect">
            <a:avLst/>
          </a:prstGeom>
          <a:noFill/>
          <a:ln w="9525">
            <a:noFill/>
            <a:miter lim="800000"/>
            <a:headEnd/>
            <a:tailEnd/>
          </a:ln>
        </p:spPr>
      </p:pic>
    </p:spTree>
    <p:extLst>
      <p:ext uri="{BB962C8B-B14F-4D97-AF65-F5344CB8AC3E}">
        <p14:creationId xmlns:p14="http://schemas.microsoft.com/office/powerpoint/2010/main" val="3402377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Campaign Vision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92837"/>
            <a:ext cx="8229600" cy="1644163"/>
          </a:xfrm>
        </p:spPr>
        <p:txBody>
          <a:bodyPr/>
          <a:lstStyle/>
          <a:p>
            <a:pPr marL="0" indent="0" algn="ctr">
              <a:buNone/>
            </a:pPr>
            <a:r>
              <a:rPr lang="en-US" sz="3200" dirty="0" smtClean="0">
                <a:latin typeface="Times New Roman" pitchFamily="18" charset="0"/>
                <a:cs typeface="Times New Roman" pitchFamily="18" charset="0"/>
              </a:rPr>
              <a:t>All Americans have access to high-quality, patient-centered care in a health care system where nurses contribute as essential partners in achieving success</a:t>
            </a:r>
            <a:endParaRPr lang="en-US" sz="3200" dirty="0">
              <a:latin typeface="Times New Roman" pitchFamily="18" charset="0"/>
              <a:cs typeface="Times New Roman" pitchFamily="18" charset="0"/>
            </a:endParaRPr>
          </a:p>
        </p:txBody>
      </p:sp>
      <p:pic>
        <p:nvPicPr>
          <p:cNvPr id="4" name="Picture 6" descr="AARP_4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959" y="6208395"/>
            <a:ext cx="1732139" cy="42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WJF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439" y="6098540"/>
            <a:ext cx="1618827"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617532" y="6404000"/>
            <a:ext cx="276038" cy="307777"/>
          </a:xfrm>
          <a:prstGeom prst="rect">
            <a:avLst/>
          </a:prstGeom>
          <a:noFill/>
        </p:spPr>
        <p:txBody>
          <a:bodyPr wrap="none" rtlCol="0">
            <a:spAutoFit/>
          </a:bodyPr>
          <a:lstStyle/>
          <a:p>
            <a:pPr defTabSz="457200"/>
            <a:r>
              <a:rPr lang="en-US" sz="1400" dirty="0">
                <a:solidFill>
                  <a:prstClr val="black"/>
                </a:solidFill>
              </a:rPr>
              <a:t>6</a:t>
            </a:r>
          </a:p>
        </p:txBody>
      </p:sp>
    </p:spTree>
    <p:extLst>
      <p:ext uri="{BB962C8B-B14F-4D97-AF65-F5344CB8AC3E}">
        <p14:creationId xmlns:p14="http://schemas.microsoft.com/office/powerpoint/2010/main" val="2684881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6948"/>
            <a:ext cx="6858000" cy="1050486"/>
          </a:xfrm>
        </p:spPr>
        <p:txBody>
          <a:bodyPr/>
          <a:lstStyle/>
          <a:p>
            <a:r>
              <a:rPr lang="en-US" sz="3200" dirty="0" smtClean="0">
                <a:latin typeface="Times New Roman" pitchFamily="18" charset="0"/>
                <a:cs typeface="Times New Roman" pitchFamily="18" charset="0"/>
              </a:rPr>
              <a:t>Nursing Must be Considered a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Societal Issue!</a:t>
            </a:r>
            <a:endParaRPr lang="en-US" sz="3200" dirty="0">
              <a:latin typeface="Times New Roman" pitchFamily="18" charset="0"/>
              <a:cs typeface="Times New Roman" pitchFamily="18" charset="0"/>
            </a:endParaRPr>
          </a:p>
        </p:txBody>
      </p:sp>
      <p:sp>
        <p:nvSpPr>
          <p:cNvPr id="4" name="Content Placeholder 2"/>
          <p:cNvSpPr>
            <a:spLocks noGrp="1"/>
          </p:cNvSpPr>
          <p:nvPr>
            <p:ph idx="1"/>
          </p:nvPr>
        </p:nvSpPr>
        <p:spPr>
          <a:xfrm>
            <a:off x="457199" y="1600200"/>
            <a:ext cx="7836878" cy="520700"/>
          </a:xfrm>
        </p:spPr>
        <p:txBody>
          <a:bodyPr/>
          <a:lstStyle/>
          <a:p>
            <a:pPr marL="0" indent="0">
              <a:buNone/>
            </a:pPr>
            <a:r>
              <a:rPr lang="en-US" dirty="0" smtClean="0">
                <a:latin typeface="Arial" pitchFamily="34" charset="0"/>
                <a:cs typeface="Arial" pitchFamily="34" charset="0"/>
              </a:rPr>
              <a:t>RWJF/AARP seeking support from:</a:t>
            </a:r>
          </a:p>
        </p:txBody>
      </p:sp>
      <p:sp>
        <p:nvSpPr>
          <p:cNvPr id="9" name="Rounded Rectangle 8"/>
          <p:cNvSpPr/>
          <p:nvPr/>
        </p:nvSpPr>
        <p:spPr>
          <a:xfrm>
            <a:off x="543362" y="2247900"/>
            <a:ext cx="2466538" cy="596900"/>
          </a:xfrm>
          <a:prstGeom prst="roundRect">
            <a:avLst/>
          </a:prstGeom>
          <a:solidFill>
            <a:srgbClr val="1A4664"/>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solidFill>
                  <a:prstClr val="white"/>
                </a:solidFill>
                <a:latin typeface="Arial" pitchFamily="34" charset="0"/>
                <a:cs typeface="Arial" pitchFamily="34" charset="0"/>
              </a:rPr>
              <a:t>Health professionals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0" name="Rounded Rectangle 9"/>
          <p:cNvSpPr/>
          <p:nvPr/>
        </p:nvSpPr>
        <p:spPr>
          <a:xfrm>
            <a:off x="556062" y="2971800"/>
            <a:ext cx="2466538" cy="596900"/>
          </a:xfrm>
          <a:prstGeom prst="roundRect">
            <a:avLst/>
          </a:prstGeom>
          <a:solidFill>
            <a:srgbClr val="0091B4"/>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solidFill>
                  <a:prstClr val="white"/>
                </a:solidFill>
                <a:latin typeface="Arial" pitchFamily="34" charset="0"/>
                <a:cs typeface="Arial" pitchFamily="34" charset="0"/>
              </a:rPr>
              <a:t>Payers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1" name="Rounded Rectangle 10"/>
          <p:cNvSpPr/>
          <p:nvPr/>
        </p:nvSpPr>
        <p:spPr>
          <a:xfrm>
            <a:off x="543362" y="3708400"/>
            <a:ext cx="2466538" cy="596900"/>
          </a:xfrm>
          <a:prstGeom prst="roundRect">
            <a:avLst/>
          </a:prstGeom>
          <a:solidFill>
            <a:srgbClr val="00365E"/>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solidFill>
                  <a:prstClr val="white"/>
                </a:solidFill>
                <a:latin typeface="Arial" pitchFamily="34" charset="0"/>
                <a:cs typeface="Arial" pitchFamily="34" charset="0"/>
              </a:rPr>
              <a:t>Consumer advocates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2" name="Rounded Rectangle 11"/>
          <p:cNvSpPr/>
          <p:nvPr/>
        </p:nvSpPr>
        <p:spPr>
          <a:xfrm>
            <a:off x="543362" y="4445000"/>
            <a:ext cx="2466538" cy="596900"/>
          </a:xfrm>
          <a:prstGeom prst="roundRect">
            <a:avLst/>
          </a:prstGeom>
          <a:solidFill>
            <a:srgbClr val="007380"/>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solidFill>
                  <a:prstClr val="white"/>
                </a:solidFill>
                <a:latin typeface="Arial" pitchFamily="34" charset="0"/>
                <a:cs typeface="Arial" pitchFamily="34" charset="0"/>
              </a:rPr>
              <a:t>Business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3" name="Rounded Rectangle 12"/>
          <p:cNvSpPr/>
          <p:nvPr/>
        </p:nvSpPr>
        <p:spPr>
          <a:xfrm>
            <a:off x="543362" y="5181600"/>
            <a:ext cx="2466538" cy="596900"/>
          </a:xfrm>
          <a:prstGeom prst="roundRect">
            <a:avLst/>
          </a:prstGeom>
          <a:solidFill>
            <a:srgbClr val="2C6B87"/>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solidFill>
                  <a:prstClr val="white"/>
                </a:solidFill>
                <a:latin typeface="Arial" pitchFamily="34" charset="0"/>
                <a:cs typeface="Arial" pitchFamily="34" charset="0"/>
              </a:rPr>
              <a:t>Policy-makers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4" name="Rounded Rectangle 13"/>
          <p:cNvSpPr/>
          <p:nvPr/>
        </p:nvSpPr>
        <p:spPr>
          <a:xfrm>
            <a:off x="3261162" y="2247900"/>
            <a:ext cx="2466538" cy="596900"/>
          </a:xfrm>
          <a:prstGeom prst="roundRect">
            <a:avLst/>
          </a:prstGeom>
          <a:solidFill>
            <a:srgbClr val="338BB3"/>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solidFill>
                  <a:prstClr val="white"/>
                </a:solidFill>
                <a:latin typeface="Arial" pitchFamily="34" charset="0"/>
                <a:cs typeface="Arial" pitchFamily="34" charset="0"/>
              </a:rPr>
              <a:t>Philanthropies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5" name="Rounded Rectangle 14"/>
          <p:cNvSpPr/>
          <p:nvPr/>
        </p:nvSpPr>
        <p:spPr>
          <a:xfrm>
            <a:off x="3261162" y="2971800"/>
            <a:ext cx="2466538" cy="596900"/>
          </a:xfrm>
          <a:prstGeom prst="roundRect">
            <a:avLst/>
          </a:prstGeom>
          <a:solidFill>
            <a:srgbClr val="1A4664"/>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solidFill>
                  <a:prstClr val="white"/>
                </a:solidFill>
                <a:latin typeface="Arial" pitchFamily="34" charset="0"/>
                <a:cs typeface="Arial" pitchFamily="34" charset="0"/>
              </a:rPr>
              <a:t>Educators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6" name="Rounded Rectangle 15"/>
          <p:cNvSpPr/>
          <p:nvPr/>
        </p:nvSpPr>
        <p:spPr>
          <a:xfrm>
            <a:off x="3261162" y="3721100"/>
            <a:ext cx="2466538" cy="596900"/>
          </a:xfrm>
          <a:prstGeom prst="roundRect">
            <a:avLst/>
          </a:prstGeom>
          <a:solidFill>
            <a:srgbClr val="006079"/>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solidFill>
                  <a:prstClr val="white"/>
                </a:solidFill>
                <a:latin typeface="Arial" pitchFamily="34" charset="0"/>
                <a:cs typeface="Arial" pitchFamily="34" charset="0"/>
              </a:rPr>
              <a:t>Hospitals and </a:t>
            </a:r>
            <a:br>
              <a:rPr lang="en-US" dirty="0" smtClean="0">
                <a:solidFill>
                  <a:prstClr val="white"/>
                </a:solidFill>
                <a:latin typeface="Arial" pitchFamily="34" charset="0"/>
                <a:cs typeface="Arial" pitchFamily="34" charset="0"/>
              </a:rPr>
            </a:br>
            <a:r>
              <a:rPr lang="en-US" dirty="0" smtClean="0">
                <a:solidFill>
                  <a:prstClr val="white"/>
                </a:solidFill>
                <a:latin typeface="Arial" pitchFamily="34" charset="0"/>
                <a:cs typeface="Arial" pitchFamily="34" charset="0"/>
              </a:rPr>
              <a:t>health systems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7" name="Rounded Rectangle 16"/>
          <p:cNvSpPr/>
          <p:nvPr/>
        </p:nvSpPr>
        <p:spPr>
          <a:xfrm>
            <a:off x="3261162" y="4445000"/>
            <a:ext cx="2466538" cy="596900"/>
          </a:xfrm>
          <a:prstGeom prst="roundRect">
            <a:avLst/>
          </a:prstGeom>
          <a:solidFill>
            <a:srgbClr val="00464A"/>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solidFill>
                  <a:prstClr val="white"/>
                </a:solidFill>
                <a:latin typeface="Arial" pitchFamily="34" charset="0"/>
                <a:cs typeface="Arial" pitchFamily="34" charset="0"/>
              </a:rPr>
              <a:t>Public health agencies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 name="Picture 2" descr="90285412_edi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621" y="3797300"/>
            <a:ext cx="1673739" cy="2089912"/>
          </a:xfrm>
          <a:prstGeom prst="rect">
            <a:avLst/>
          </a:prstGeom>
          <a:ln>
            <a:noFill/>
          </a:ln>
          <a:effectLst>
            <a:outerShdw blurRad="292100" dist="139700" dir="2700000" algn="tl" rotWithShape="0">
              <a:srgbClr val="333333">
                <a:alpha val="65000"/>
              </a:srgbClr>
            </a:outerShdw>
          </a:effectLst>
        </p:spPr>
      </p:pic>
      <p:pic>
        <p:nvPicPr>
          <p:cNvPr id="18" name="Picture 17" descr="20090708m2waw.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0217" y="2476500"/>
            <a:ext cx="2759959" cy="1448776"/>
          </a:xfrm>
          <a:prstGeom prst="rect">
            <a:avLst/>
          </a:prstGeom>
          <a:ln>
            <a:noFill/>
          </a:ln>
          <a:effectLst>
            <a:outerShdw blurRad="292100" dist="139700" dir="2700000" algn="tl" rotWithShape="0">
              <a:srgbClr val="333333">
                <a:alpha val="65000"/>
              </a:srgbClr>
            </a:outerShdw>
          </a:effectLst>
          <a:extLst/>
        </p:spPr>
      </p:pic>
      <p:sp>
        <p:nvSpPr>
          <p:cNvPr id="19" name="TextBox 18"/>
          <p:cNvSpPr txBox="1"/>
          <p:nvPr/>
        </p:nvSpPr>
        <p:spPr>
          <a:xfrm>
            <a:off x="8624337" y="6350006"/>
            <a:ext cx="367408" cy="307777"/>
          </a:xfrm>
          <a:prstGeom prst="rect">
            <a:avLst/>
          </a:prstGeom>
          <a:noFill/>
        </p:spPr>
        <p:txBody>
          <a:bodyPr wrap="none" rtlCol="0">
            <a:spAutoFit/>
          </a:bodyPr>
          <a:lstStyle/>
          <a:p>
            <a:pPr defTabSz="457200"/>
            <a:r>
              <a:rPr lang="en-US" sz="1400" dirty="0" smtClean="0">
                <a:solidFill>
                  <a:prstClr val="black"/>
                </a:solidFill>
              </a:rPr>
              <a:t>22</a:t>
            </a:r>
            <a:endParaRPr lang="en-US" sz="1400" dirty="0">
              <a:solidFill>
                <a:prstClr val="black"/>
              </a:solidFill>
            </a:endParaRPr>
          </a:p>
        </p:txBody>
      </p:sp>
    </p:spTree>
    <p:extLst>
      <p:ext uri="{BB962C8B-B14F-4D97-AF65-F5344CB8AC3E}">
        <p14:creationId xmlns:p14="http://schemas.microsoft.com/office/powerpoint/2010/main" val="124198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Campaign Strategies</a:t>
            </a:r>
            <a:endParaRPr lang="en-US" sz="3200" dirty="0">
              <a:latin typeface="Times New Roman" pitchFamily="18" charset="0"/>
              <a:cs typeface="Times New Roman" pitchFamily="18" charset="0"/>
            </a:endParaRPr>
          </a:p>
        </p:txBody>
      </p:sp>
      <p:sp>
        <p:nvSpPr>
          <p:cNvPr id="4" name="Rounded Rectangle 3"/>
          <p:cNvSpPr/>
          <p:nvPr/>
        </p:nvSpPr>
        <p:spPr>
          <a:xfrm>
            <a:off x="3578662" y="1714500"/>
            <a:ext cx="2207062" cy="723900"/>
          </a:xfrm>
          <a:prstGeom prst="roundRect">
            <a:avLst/>
          </a:prstGeom>
          <a:solidFill>
            <a:srgbClr val="1A4664"/>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rPr>
              <a:t>Diverse Stakeholders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5" name="Rounded Rectangle 4"/>
          <p:cNvSpPr/>
          <p:nvPr/>
        </p:nvSpPr>
        <p:spPr>
          <a:xfrm>
            <a:off x="6436162" y="2873375"/>
            <a:ext cx="2207062" cy="723900"/>
          </a:xfrm>
          <a:prstGeom prst="roundRect">
            <a:avLst/>
          </a:prstGeom>
          <a:solidFill>
            <a:srgbClr val="338BB3"/>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rPr>
              <a:t>Policy-makers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Rounded Rectangle 5"/>
          <p:cNvSpPr/>
          <p:nvPr/>
        </p:nvSpPr>
        <p:spPr>
          <a:xfrm>
            <a:off x="6436162" y="4608784"/>
            <a:ext cx="2207062" cy="723900"/>
          </a:xfrm>
          <a:prstGeom prst="roundRect">
            <a:avLst/>
          </a:prstGeom>
          <a:solidFill>
            <a:srgbClr val="2C6B87"/>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rPr>
              <a:t>Communications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7" name="Rounded Rectangle 6"/>
          <p:cNvSpPr/>
          <p:nvPr/>
        </p:nvSpPr>
        <p:spPr>
          <a:xfrm>
            <a:off x="575733" y="2873375"/>
            <a:ext cx="2207062" cy="723900"/>
          </a:xfrm>
          <a:prstGeom prst="roundRect">
            <a:avLst/>
          </a:prstGeom>
          <a:solidFill>
            <a:srgbClr val="007380"/>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rPr>
              <a:t>Action Coalitions</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8" name="Rounded Rectangle 7"/>
          <p:cNvSpPr/>
          <p:nvPr/>
        </p:nvSpPr>
        <p:spPr>
          <a:xfrm>
            <a:off x="575733" y="4608535"/>
            <a:ext cx="2207062" cy="847950"/>
          </a:xfrm>
          <a:prstGeom prst="roundRect">
            <a:avLst/>
          </a:prstGeom>
          <a:solidFill>
            <a:srgbClr val="00365E"/>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rPr>
              <a:t>Research, Monitoring, Evaluation</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9" name="Rounded Rectangle 8"/>
          <p:cNvSpPr/>
          <p:nvPr/>
        </p:nvSpPr>
        <p:spPr>
          <a:xfrm>
            <a:off x="3578662" y="5613400"/>
            <a:ext cx="2207062" cy="723900"/>
          </a:xfrm>
          <a:prstGeom prst="roundRect">
            <a:avLst/>
          </a:prstGeom>
          <a:solidFill>
            <a:srgbClr val="0091B4"/>
          </a:soli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rPr>
              <a:t>Grantmaking</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0" name="Rounded Rectangle 9"/>
          <p:cNvSpPr/>
          <p:nvPr/>
        </p:nvSpPr>
        <p:spPr>
          <a:xfrm>
            <a:off x="3822699" y="3442287"/>
            <a:ext cx="1778000" cy="1212850"/>
          </a:xfrm>
          <a:prstGeom prst="roundRect">
            <a:avLst/>
          </a:prstGeom>
          <a:solidFill>
            <a:srgbClr val="CC6420"/>
          </a:solidFill>
          <a:ln>
            <a:solidFill>
              <a:srgbClr val="CC6420"/>
            </a:solidFill>
          </a:ln>
        </p:spPr>
        <p:style>
          <a:lnRef idx="1">
            <a:schemeClr val="dk1"/>
          </a:lnRef>
          <a:fillRef idx="3">
            <a:schemeClr val="dk1"/>
          </a:fillRef>
          <a:effectRef idx="2">
            <a:schemeClr val="dk1"/>
          </a:effectRef>
          <a:fontRef idx="minor">
            <a:schemeClr val="lt1"/>
          </a:fontRef>
        </p:style>
        <p:txBody>
          <a:bodyPr rtlCol="0" anchor="ctr"/>
          <a:lstStyle/>
          <a:p>
            <a:pPr algn="ctr" defTabSz="457200"/>
            <a:r>
              <a:rPr lang="en-US" dirty="0" smtClean="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rPr>
              <a:t>RWJF</a:t>
            </a:r>
          </a:p>
          <a:p>
            <a:pPr algn="ctr" defTabSz="457200"/>
            <a:r>
              <a:rPr lang="en-US" dirty="0" smtClean="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rPr>
              <a:t>AARP</a:t>
            </a:r>
          </a:p>
          <a:p>
            <a:pPr algn="ctr" defTabSz="457200"/>
            <a:r>
              <a:rPr lang="en-US" dirty="0" smtClean="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rPr>
              <a:t>Advisory Committee</a:t>
            </a:r>
            <a:endParaRPr lang="en-US"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4" name="Up Arrow 13"/>
          <p:cNvSpPr/>
          <p:nvPr/>
        </p:nvSpPr>
        <p:spPr>
          <a:xfrm>
            <a:off x="4557994" y="2628618"/>
            <a:ext cx="310339" cy="626533"/>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dirty="0">
              <a:solidFill>
                <a:prstClr val="white"/>
              </a:solidFill>
            </a:endParaRPr>
          </a:p>
        </p:txBody>
      </p:sp>
      <p:sp>
        <p:nvSpPr>
          <p:cNvPr id="19" name="Up Arrow 18"/>
          <p:cNvSpPr/>
          <p:nvPr/>
        </p:nvSpPr>
        <p:spPr>
          <a:xfrm rot="10800000">
            <a:off x="4557994" y="4829951"/>
            <a:ext cx="310339" cy="626533"/>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dirty="0">
              <a:solidFill>
                <a:prstClr val="white"/>
              </a:solidFill>
            </a:endParaRPr>
          </a:p>
        </p:txBody>
      </p:sp>
      <p:sp>
        <p:nvSpPr>
          <p:cNvPr id="20" name="Up Arrow 19"/>
          <p:cNvSpPr/>
          <p:nvPr/>
        </p:nvSpPr>
        <p:spPr>
          <a:xfrm rot="6825968">
            <a:off x="5818498" y="4584898"/>
            <a:ext cx="310339" cy="490106"/>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dirty="0">
              <a:solidFill>
                <a:prstClr val="white"/>
              </a:solidFill>
            </a:endParaRPr>
          </a:p>
        </p:txBody>
      </p:sp>
      <p:sp>
        <p:nvSpPr>
          <p:cNvPr id="21" name="Up Arrow 20"/>
          <p:cNvSpPr/>
          <p:nvPr/>
        </p:nvSpPr>
        <p:spPr>
          <a:xfrm rot="3303465">
            <a:off x="5735281" y="3145565"/>
            <a:ext cx="310339" cy="490106"/>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dirty="0">
              <a:solidFill>
                <a:prstClr val="white"/>
              </a:solidFill>
            </a:endParaRPr>
          </a:p>
        </p:txBody>
      </p:sp>
      <p:sp>
        <p:nvSpPr>
          <p:cNvPr id="22" name="Up Arrow 21"/>
          <p:cNvSpPr/>
          <p:nvPr/>
        </p:nvSpPr>
        <p:spPr>
          <a:xfrm rot="14086881">
            <a:off x="3377846" y="4622856"/>
            <a:ext cx="310339" cy="490106"/>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23" name="Up Arrow 22"/>
          <p:cNvSpPr/>
          <p:nvPr/>
        </p:nvSpPr>
        <p:spPr>
          <a:xfrm rot="17685330">
            <a:off x="3268894" y="3202401"/>
            <a:ext cx="310339" cy="490106"/>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dirty="0">
              <a:solidFill>
                <a:prstClr val="white"/>
              </a:solidFill>
            </a:endParaRPr>
          </a:p>
        </p:txBody>
      </p:sp>
      <p:sp>
        <p:nvSpPr>
          <p:cNvPr id="16" name="TextBox 15"/>
          <p:cNvSpPr txBox="1"/>
          <p:nvPr/>
        </p:nvSpPr>
        <p:spPr>
          <a:xfrm>
            <a:off x="8624337" y="6350006"/>
            <a:ext cx="367408" cy="307777"/>
          </a:xfrm>
          <a:prstGeom prst="rect">
            <a:avLst/>
          </a:prstGeom>
          <a:noFill/>
        </p:spPr>
        <p:txBody>
          <a:bodyPr wrap="none" rtlCol="0">
            <a:spAutoFit/>
          </a:bodyPr>
          <a:lstStyle/>
          <a:p>
            <a:pPr defTabSz="457200"/>
            <a:r>
              <a:rPr lang="en-US" sz="1400" dirty="0" smtClean="0">
                <a:solidFill>
                  <a:prstClr val="black"/>
                </a:solidFill>
              </a:rPr>
              <a:t>21</a:t>
            </a:r>
            <a:endParaRPr lang="en-US" sz="1400" dirty="0">
              <a:solidFill>
                <a:prstClr val="black"/>
              </a:solidFill>
            </a:endParaRPr>
          </a:p>
        </p:txBody>
      </p:sp>
    </p:spTree>
    <p:extLst>
      <p:ext uri="{BB962C8B-B14F-4D97-AF65-F5344CB8AC3E}">
        <p14:creationId xmlns:p14="http://schemas.microsoft.com/office/powerpoint/2010/main" val="3651703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035"/>
            <a:ext cx="5803900" cy="824524"/>
          </a:xfrm>
        </p:spPr>
        <p:txBody>
          <a:bodyPr/>
          <a:lstStyle/>
          <a:p>
            <a:r>
              <a:rPr lang="en-US" sz="3200" i="1" dirty="0" smtClean="0">
                <a:latin typeface="Times New Roman" pitchFamily="18" charset="0"/>
                <a:cs typeface="Times New Roman" pitchFamily="18" charset="0"/>
              </a:rPr>
              <a:t>Campaign for Action </a:t>
            </a:r>
            <a:r>
              <a:rPr lang="en-US" sz="3200" dirty="0" smtClean="0">
                <a:latin typeface="Times New Roman" pitchFamily="18" charset="0"/>
                <a:cs typeface="Times New Roman" pitchFamily="18" charset="0"/>
              </a:rPr>
              <a:t>State Involvement</a:t>
            </a:r>
            <a:endParaRPr lang="en-US" sz="3200" dirty="0">
              <a:latin typeface="Times New Roman" pitchFamily="18" charset="0"/>
              <a:cs typeface="Times New Roman" pitchFamily="18" charset="0"/>
            </a:endParaRPr>
          </a:p>
        </p:txBody>
      </p:sp>
      <p:sp>
        <p:nvSpPr>
          <p:cNvPr id="5" name="TextBox 4"/>
          <p:cNvSpPr txBox="1"/>
          <p:nvPr/>
        </p:nvSpPr>
        <p:spPr>
          <a:xfrm>
            <a:off x="8607404" y="6366939"/>
            <a:ext cx="367408" cy="307777"/>
          </a:xfrm>
          <a:prstGeom prst="rect">
            <a:avLst/>
          </a:prstGeom>
          <a:noFill/>
        </p:spPr>
        <p:txBody>
          <a:bodyPr wrap="none" rtlCol="0">
            <a:spAutoFit/>
          </a:bodyPr>
          <a:lstStyle/>
          <a:p>
            <a:pPr defTabSz="457200"/>
            <a:r>
              <a:rPr lang="en-US" sz="1400" dirty="0" smtClean="0">
                <a:solidFill>
                  <a:prstClr val="black"/>
                </a:solidFill>
              </a:rPr>
              <a:t>23</a:t>
            </a:r>
            <a:endParaRPr lang="en-US" sz="1400" dirty="0">
              <a:solidFill>
                <a:prstClr val="black"/>
              </a:solidFill>
            </a:endParaRPr>
          </a:p>
        </p:txBody>
      </p:sp>
      <p:pic>
        <p:nvPicPr>
          <p:cNvPr id="1026" name="Picture 2" descr="C:\Users\Jaimie\AppData\Local\Microsoft\Windows\Temporary Internet Files\Content.Outlook\5342GEP4\State Action Coalitions Map 2 8 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667" y="1478927"/>
            <a:ext cx="6722533"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27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172200" cy="824524"/>
          </a:xfrm>
        </p:spPr>
        <p:txBody>
          <a:bodyPr/>
          <a:lstStyle/>
          <a:p>
            <a:r>
              <a:rPr lang="en-US" sz="3200" dirty="0" smtClean="0">
                <a:latin typeface="Times New Roman" pitchFamily="18" charset="0"/>
                <a:cs typeface="Times New Roman" pitchFamily="18" charset="0"/>
              </a:rPr>
              <a:t>Our Commitment to Advance the Health of Texans through Nursing</a:t>
            </a:r>
            <a:endParaRPr lang="en-US" sz="3200" dirty="0">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sz="3200" dirty="0" smtClean="0">
                <a:latin typeface="+mj-lt"/>
              </a:rPr>
              <a:t>    “Better Care, Better Health, Reduced Cost”</a:t>
            </a:r>
            <a:endParaRPr lang="en-US" sz="3200" dirty="0">
              <a:latin typeface="+mj-lt"/>
            </a:endParaRPr>
          </a:p>
        </p:txBody>
      </p:sp>
      <p:pic>
        <p:nvPicPr>
          <p:cNvPr id="5" name="Picture 4" descr="Texas Team New Logo July 2011.jpg"/>
          <p:cNvPicPr>
            <a:picLocks noChangeAspect="1"/>
          </p:cNvPicPr>
          <p:nvPr/>
        </p:nvPicPr>
        <p:blipFill>
          <a:blip r:embed="rId3" cstate="print"/>
          <a:stretch>
            <a:fillRect/>
          </a:stretch>
        </p:blipFill>
        <p:spPr>
          <a:xfrm>
            <a:off x="990600" y="1752600"/>
            <a:ext cx="6858000" cy="2670048"/>
          </a:xfrm>
          <a:prstGeom prst="rect">
            <a:avLst/>
          </a:prstGeom>
        </p:spPr>
      </p:pic>
    </p:spTree>
    <p:extLst>
      <p:ext uri="{BB962C8B-B14F-4D97-AF65-F5344CB8AC3E}">
        <p14:creationId xmlns:p14="http://schemas.microsoft.com/office/powerpoint/2010/main" val="3962761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Texas Team Logo.JPG"/>
          <p:cNvPicPr>
            <a:picLocks noChangeAspect="1"/>
          </p:cNvPicPr>
          <p:nvPr/>
        </p:nvPicPr>
        <p:blipFill>
          <a:blip r:embed="rId2" cstate="print"/>
          <a:srcRect/>
          <a:stretch>
            <a:fillRect/>
          </a:stretch>
        </p:blipFill>
        <p:spPr bwMode="auto">
          <a:xfrm>
            <a:off x="1676400" y="1905000"/>
            <a:ext cx="6172200" cy="2743200"/>
          </a:xfrm>
          <a:prstGeom prst="rect">
            <a:avLst/>
          </a:prstGeom>
          <a:noFill/>
          <a:ln w="9525">
            <a:noFill/>
            <a:miter lim="800000"/>
            <a:headEnd/>
            <a:tailEnd/>
          </a:ln>
        </p:spPr>
      </p:pic>
      <p:sp>
        <p:nvSpPr>
          <p:cNvPr id="24579" name="Rectangle 5"/>
          <p:cNvSpPr>
            <a:spLocks noChangeArrowheads="1"/>
          </p:cNvSpPr>
          <p:nvPr/>
        </p:nvSpPr>
        <p:spPr bwMode="auto">
          <a:xfrm>
            <a:off x="152400" y="4919008"/>
            <a:ext cx="8991600" cy="1938992"/>
          </a:xfrm>
          <a:prstGeom prst="rect">
            <a:avLst/>
          </a:prstGeom>
          <a:noFill/>
          <a:ln w="9525">
            <a:noFill/>
            <a:miter lim="800000"/>
            <a:headEnd/>
            <a:tailEnd/>
          </a:ln>
        </p:spPr>
        <p:txBody>
          <a:bodyPr wrap="square">
            <a:spAutoFit/>
          </a:bodyPr>
          <a:lstStyle/>
          <a:p>
            <a:pPr defTabSz="457200"/>
            <a:r>
              <a:rPr lang="en-US" sz="2400" dirty="0" smtClean="0">
                <a:solidFill>
                  <a:prstClr val="black"/>
                </a:solidFill>
              </a:rPr>
              <a:t>Green, A. et. al. (2011).  Building academic capacity through  statewide partnerships.   </a:t>
            </a:r>
            <a:r>
              <a:rPr lang="en-US" sz="2400" i="1" dirty="0" smtClean="0">
                <a:solidFill>
                  <a:prstClr val="black"/>
                </a:solidFill>
              </a:rPr>
              <a:t>Journal of Professional Nursing, 27: e50 – e57</a:t>
            </a:r>
            <a:r>
              <a:rPr lang="en-US" i="1" dirty="0" smtClean="0">
                <a:solidFill>
                  <a:prstClr val="black"/>
                </a:solidFill>
              </a:rPr>
              <a:t>.</a:t>
            </a:r>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a:solidFill>
                <a:prstClr val="black"/>
              </a:solidFill>
            </a:endParaRPr>
          </a:p>
        </p:txBody>
      </p:sp>
      <p:sp>
        <p:nvSpPr>
          <p:cNvPr id="24580" name="Title 6"/>
          <p:cNvSpPr>
            <a:spLocks noGrp="1"/>
          </p:cNvSpPr>
          <p:nvPr>
            <p:ph type="title"/>
          </p:nvPr>
        </p:nvSpPr>
        <p:spPr/>
        <p:txBody>
          <a:bodyPr/>
          <a:lstStyle/>
          <a:p>
            <a:r>
              <a:rPr lang="en-US" sz="3200" dirty="0" smtClean="0">
                <a:latin typeface="Times New Roman" pitchFamily="18" charset="0"/>
                <a:cs typeface="Times New Roman" pitchFamily="18" charset="0"/>
              </a:rPr>
              <a:t>History of Texas Team</a:t>
            </a:r>
          </a:p>
        </p:txBody>
      </p:sp>
    </p:spTree>
    <p:extLst>
      <p:ext uri="{BB962C8B-B14F-4D97-AF65-F5344CB8AC3E}">
        <p14:creationId xmlns:p14="http://schemas.microsoft.com/office/powerpoint/2010/main" val="33237007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609600" y="1447800"/>
            <a:ext cx="2514600" cy="1582738"/>
          </a:xfrm>
        </p:spPr>
        <p:txBody>
          <a:bodyPr/>
          <a:lstStyle/>
          <a:p>
            <a:r>
              <a:rPr lang="en-US" sz="3200" dirty="0" smtClean="0">
                <a:latin typeface="Times New Roman" pitchFamily="18" charset="0"/>
                <a:cs typeface="Times New Roman" pitchFamily="18" charset="0"/>
              </a:rPr>
              <a:t>Texas Team Addressing Nursing Education </a:t>
            </a:r>
          </a:p>
        </p:txBody>
      </p:sp>
      <p:pic>
        <p:nvPicPr>
          <p:cNvPr id="25604" name="Picture 2"/>
          <p:cNvPicPr>
            <a:picLocks noGrp="1" noChangeAspect="1" noChangeArrowheads="1"/>
          </p:cNvPicPr>
          <p:nvPr>
            <p:ph type="pic" idx="1"/>
          </p:nvPr>
        </p:nvPicPr>
        <p:blipFill>
          <a:blip r:embed="rId2" cstate="print"/>
          <a:srcRect t="3739" b="3739"/>
          <a:stretch>
            <a:fillRect/>
          </a:stretch>
        </p:blipFill>
        <p:spPr>
          <a:xfrm>
            <a:off x="2948228" y="1613440"/>
            <a:ext cx="5486400" cy="4114800"/>
          </a:xfrm>
          <a:noFill/>
        </p:spPr>
      </p:pic>
      <p:sp>
        <p:nvSpPr>
          <p:cNvPr id="25603" name="Text Placeholder 4"/>
          <p:cNvSpPr>
            <a:spLocks noGrp="1"/>
          </p:cNvSpPr>
          <p:nvPr>
            <p:ph type="body" sz="half" idx="2"/>
          </p:nvPr>
        </p:nvSpPr>
        <p:spPr>
          <a:xfrm>
            <a:off x="609600" y="3200400"/>
            <a:ext cx="2209800" cy="2179638"/>
          </a:xfrm>
        </p:spPr>
        <p:txBody>
          <a:bodyPr/>
          <a:lstStyle/>
          <a:p>
            <a:r>
              <a:rPr lang="en-US" sz="2000" dirty="0" smtClean="0"/>
              <a:t>Using Regional Model for New Texas IFN Team</a:t>
            </a:r>
          </a:p>
        </p:txBody>
      </p:sp>
    </p:spTree>
    <p:extLst>
      <p:ext uri="{BB962C8B-B14F-4D97-AF65-F5344CB8AC3E}">
        <p14:creationId xmlns:p14="http://schemas.microsoft.com/office/powerpoint/2010/main" val="87005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r>
              <a:rPr lang="en-US" dirty="0"/>
              <a:t> </a:t>
            </a:r>
            <a:r>
              <a:rPr lang="en-US" dirty="0" smtClean="0"/>
              <a:t> </a:t>
            </a:r>
            <a:r>
              <a:rPr lang="en-US" sz="3200" kern="0" cap="none" dirty="0" smtClean="0">
                <a:ln>
                  <a:noFill/>
                </a:ln>
                <a:solidFill>
                  <a:schemeClr val="tx2"/>
                </a:solidFill>
                <a:latin typeface="Arial"/>
                <a:ea typeface="ＭＳ Ｐゴシック"/>
              </a:rPr>
              <a:t>Coalition Defined:</a:t>
            </a:r>
            <a:endParaRPr lang="en-US" sz="3200" dirty="0">
              <a:solidFill>
                <a:schemeClr val="tx2"/>
              </a:solidFill>
            </a:endParaRPr>
          </a:p>
        </p:txBody>
      </p:sp>
      <p:sp>
        <p:nvSpPr>
          <p:cNvPr id="3" name="Content Placeholder 2"/>
          <p:cNvSpPr>
            <a:spLocks noGrp="1"/>
          </p:cNvSpPr>
          <p:nvPr>
            <p:ph idx="1"/>
          </p:nvPr>
        </p:nvSpPr>
        <p:spPr>
          <a:xfrm>
            <a:off x="457200" y="1447800"/>
            <a:ext cx="7239000" cy="4846320"/>
          </a:xfrm>
        </p:spPr>
        <p:txBody>
          <a:bodyPr>
            <a:normAutofit fontScale="92500"/>
          </a:bodyPr>
          <a:lstStyle/>
          <a:p>
            <a:r>
              <a:rPr lang="en-US" b="1" dirty="0" smtClean="0">
                <a:solidFill>
                  <a:schemeClr val="tx2"/>
                </a:solidFill>
                <a:latin typeface="Arial" pitchFamily="34" charset="0"/>
                <a:cs typeface="Arial" pitchFamily="34" charset="0"/>
              </a:rPr>
              <a:t> </a:t>
            </a:r>
            <a:r>
              <a:rPr lang="en-US" b="1" dirty="0" smtClean="0">
                <a:latin typeface="Arial" pitchFamily="34" charset="0"/>
                <a:cs typeface="Arial" pitchFamily="34" charset="0"/>
              </a:rPr>
              <a:t>“ A group of organizations whose members commit to an agreed-on purpose &amp; shared decision making to influence an external institution or target goal, while each member organizations maintains its own autonomy.”</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a:t>
            </a:r>
            <a:r>
              <a:rPr lang="en-US" sz="2200" dirty="0" smtClean="0">
                <a:latin typeface="Arial" pitchFamily="34" charset="0"/>
                <a:cs typeface="Arial" pitchFamily="34" charset="0"/>
              </a:rPr>
              <a:t>	</a:t>
            </a:r>
            <a:r>
              <a:rPr lang="en-US" sz="2200" i="1" dirty="0" smtClean="0">
                <a:latin typeface="Arial" pitchFamily="34" charset="0"/>
                <a:cs typeface="Arial" pitchFamily="34" charset="0"/>
              </a:rPr>
              <a:t>Mizzrahi</a:t>
            </a:r>
            <a:r>
              <a:rPr lang="en-US" sz="2200" i="1" dirty="0">
                <a:latin typeface="Arial" pitchFamily="34" charset="0"/>
                <a:cs typeface="Arial" pitchFamily="34" charset="0"/>
              </a:rPr>
              <a:t> </a:t>
            </a:r>
            <a:r>
              <a:rPr lang="en-US" sz="2200" i="1" dirty="0" smtClean="0">
                <a:latin typeface="Arial" pitchFamily="34" charset="0"/>
                <a:cs typeface="Arial" pitchFamily="34" charset="0"/>
              </a:rPr>
              <a:t>&amp; Rosenthal (2001)</a:t>
            </a:r>
            <a:endParaRPr lang="en-US" sz="2200" dirty="0" smtClean="0">
              <a:latin typeface="Arial" pitchFamily="34" charset="0"/>
              <a:cs typeface="Arial" pitchFamily="34" charset="0"/>
            </a:endParaRPr>
          </a:p>
          <a:p>
            <a:pPr eaLnBrk="0" fontAlgn="base" hangingPunct="0">
              <a:lnSpc>
                <a:spcPct val="110000"/>
              </a:lnSpc>
              <a:spcBef>
                <a:spcPct val="40000"/>
              </a:spcBef>
              <a:spcAft>
                <a:spcPct val="0"/>
              </a:spcAft>
              <a:buClrTx/>
              <a:buSzTx/>
            </a:pPr>
            <a:r>
              <a:rPr lang="en-US" b="1" kern="0" dirty="0">
                <a:solidFill>
                  <a:schemeClr val="tx2"/>
                </a:solidFill>
                <a:latin typeface="Arial"/>
                <a:ea typeface="ＭＳ Ｐゴシック"/>
              </a:rPr>
              <a:t> </a:t>
            </a:r>
            <a:r>
              <a:rPr lang="en-US" b="1" kern="0" dirty="0" smtClean="0">
                <a:solidFill>
                  <a:schemeClr val="tx2"/>
                </a:solidFill>
                <a:latin typeface="Arial"/>
                <a:ea typeface="ＭＳ Ｐゴシック"/>
              </a:rPr>
              <a:t> </a:t>
            </a:r>
            <a:r>
              <a:rPr lang="en-US" b="1" kern="0" dirty="0" smtClean="0">
                <a:latin typeface="Arial"/>
                <a:ea typeface="ＭＳ Ｐゴシック"/>
              </a:rPr>
              <a:t>“</a:t>
            </a:r>
            <a:r>
              <a:rPr lang="en-US" b="1" kern="0" dirty="0">
                <a:latin typeface="Arial"/>
                <a:ea typeface="ＭＳ Ｐゴシック"/>
              </a:rPr>
              <a:t>Coalitions are made up of multiple entities (generally other organizations) which in turn are made up of multiple individual actors who are in pursuit of specific goals”.</a:t>
            </a:r>
          </a:p>
          <a:p>
            <a:pPr marL="342900" lvl="0" indent="-342900" eaLnBrk="0" fontAlgn="base" hangingPunct="0">
              <a:lnSpc>
                <a:spcPct val="110000"/>
              </a:lnSpc>
              <a:spcBef>
                <a:spcPct val="40000"/>
              </a:spcBef>
              <a:spcAft>
                <a:spcPct val="0"/>
              </a:spcAft>
              <a:buClrTx/>
              <a:buSzTx/>
              <a:buNone/>
            </a:pPr>
            <a:r>
              <a:rPr lang="en-US" sz="2000" b="1" kern="0" dirty="0">
                <a:latin typeface="Arial"/>
                <a:ea typeface="ＭＳ Ｐゴシック"/>
              </a:rPr>
              <a:t>			</a:t>
            </a:r>
            <a:r>
              <a:rPr lang="en-US" sz="2200" b="1" kern="0" dirty="0">
                <a:latin typeface="Arial"/>
                <a:ea typeface="ＭＳ Ｐゴシック"/>
              </a:rPr>
              <a:t>	</a:t>
            </a:r>
            <a:r>
              <a:rPr lang="en-US" sz="2200" i="1" kern="0" dirty="0" smtClean="0">
                <a:latin typeface="Arial"/>
                <a:ea typeface="ＭＳ Ｐゴシック"/>
              </a:rPr>
              <a:t>The </a:t>
            </a:r>
            <a:r>
              <a:rPr lang="en-US" sz="2200" i="1" kern="0" dirty="0">
                <a:latin typeface="Arial"/>
                <a:ea typeface="ＭＳ Ｐゴシック"/>
              </a:rPr>
              <a:t>California </a:t>
            </a:r>
            <a:r>
              <a:rPr lang="en-US" sz="2200" i="1" kern="0" dirty="0" smtClean="0">
                <a:latin typeface="Arial"/>
                <a:ea typeface="ＭＳ Ｐゴシック"/>
              </a:rPr>
              <a:t>Endowment</a:t>
            </a:r>
            <a:r>
              <a:rPr lang="en-US" sz="2200" i="1" kern="0" dirty="0">
                <a:latin typeface="Arial"/>
                <a:ea typeface="ＭＳ Ｐゴシック"/>
              </a:rPr>
              <a:t> </a:t>
            </a:r>
            <a:r>
              <a:rPr lang="en-US" sz="2200" i="1" kern="0" dirty="0" smtClean="0">
                <a:latin typeface="Arial"/>
                <a:ea typeface="ＭＳ Ｐゴシック"/>
              </a:rPr>
              <a:t>(2009)</a:t>
            </a:r>
            <a:endParaRPr lang="en-US" sz="2200" i="1" kern="0" dirty="0">
              <a:latin typeface="Arial"/>
              <a:ea typeface="ＭＳ Ｐゴシック"/>
            </a:endParaRPr>
          </a:p>
        </p:txBody>
      </p:sp>
    </p:spTree>
    <p:extLst>
      <p:ext uri="{BB962C8B-B14F-4D97-AF65-F5344CB8AC3E}">
        <p14:creationId xmlns:p14="http://schemas.microsoft.com/office/powerpoint/2010/main" val="20827761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p:txBody>
          <a:bodyPr/>
          <a:lstStyle/>
          <a:p>
            <a:r>
              <a:rPr lang="en-US" dirty="0" smtClean="0">
                <a:latin typeface="Times New Roman" pitchFamily="18" charset="0"/>
                <a:cs typeface="Times New Roman" pitchFamily="18" charset="0"/>
              </a:rPr>
              <a:t>New Texas Team</a:t>
            </a:r>
          </a:p>
        </p:txBody>
      </p:sp>
      <p:pic>
        <p:nvPicPr>
          <p:cNvPr id="26627" name="Picture 4" descr="D:\TX Team\IFN - Regions File\Regional Map w 8 Regions - Oct 2011\txteam-w-legend[1].PNG"/>
          <p:cNvPicPr>
            <a:picLocks noChangeAspect="1" noChangeArrowheads="1"/>
          </p:cNvPicPr>
          <p:nvPr/>
        </p:nvPicPr>
        <p:blipFill>
          <a:blip r:embed="rId2" cstate="print"/>
          <a:srcRect/>
          <a:stretch>
            <a:fillRect/>
          </a:stretch>
        </p:blipFill>
        <p:spPr bwMode="auto">
          <a:xfrm>
            <a:off x="1295400" y="990600"/>
            <a:ext cx="6611938" cy="4984750"/>
          </a:xfrm>
          <a:prstGeom prst="rect">
            <a:avLst/>
          </a:prstGeom>
          <a:noFill/>
          <a:ln w="9525">
            <a:noFill/>
            <a:miter lim="800000"/>
            <a:headEnd/>
            <a:tailEnd/>
          </a:ln>
        </p:spPr>
      </p:pic>
    </p:spTree>
    <p:extLst>
      <p:ext uri="{BB962C8B-B14F-4D97-AF65-F5344CB8AC3E}">
        <p14:creationId xmlns:p14="http://schemas.microsoft.com/office/powerpoint/2010/main" val="1121221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637"/>
            <a:ext cx="5229662" cy="824524"/>
          </a:xfrm>
        </p:spPr>
        <p:txBody>
          <a:bodyPr/>
          <a:lstStyle/>
          <a:p>
            <a:r>
              <a:rPr lang="en-US" sz="3200" dirty="0" smtClean="0">
                <a:latin typeface="Times New Roman" pitchFamily="18" charset="0"/>
                <a:cs typeface="Times New Roman" pitchFamily="18" charset="0"/>
              </a:rPr>
              <a:t>Texas Team Leadership Org Structure</a:t>
            </a:r>
            <a:endParaRPr lang="en-US"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descr="TexasTeamlogo-shadow[1].JPG"/>
          <p:cNvPicPr>
            <a:picLocks noChangeAspect="1"/>
          </p:cNvPicPr>
          <p:nvPr/>
        </p:nvPicPr>
        <p:blipFill>
          <a:blip r:embed="rId7" cstate="print"/>
          <a:srcRect/>
          <a:stretch>
            <a:fillRect/>
          </a:stretch>
        </p:blipFill>
        <p:spPr bwMode="auto">
          <a:xfrm>
            <a:off x="5678621" y="628899"/>
            <a:ext cx="2947988" cy="1411288"/>
          </a:xfrm>
          <a:prstGeom prst="rect">
            <a:avLst/>
          </a:prstGeom>
          <a:noFill/>
          <a:ln w="9525">
            <a:noFill/>
            <a:miter lim="800000"/>
            <a:headEnd/>
            <a:tailEnd/>
          </a:ln>
        </p:spPr>
      </p:pic>
    </p:spTree>
    <p:extLst>
      <p:ext uri="{BB962C8B-B14F-4D97-AF65-F5344CB8AC3E}">
        <p14:creationId xmlns:p14="http://schemas.microsoft.com/office/powerpoint/2010/main" val="41108308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libri" pitchFamily="34" charset="0"/>
                <a:cs typeface="Calibri" pitchFamily="34" charset="0"/>
              </a:rPr>
              <a:t>The Texas Mission</a:t>
            </a:r>
            <a:br>
              <a:rPr lang="en-US" sz="3200" dirty="0">
                <a:latin typeface="Calibri" pitchFamily="34" charset="0"/>
                <a:cs typeface="Calibri" pitchFamily="34" charset="0"/>
              </a:rPr>
            </a:b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457200" y="1600200"/>
            <a:ext cx="8458200" cy="4525963"/>
          </a:xfrm>
        </p:spPr>
        <p:txBody>
          <a:bodyPr/>
          <a:lstStyle/>
          <a:p>
            <a:r>
              <a:rPr lang="en-US" dirty="0" smtClean="0">
                <a:latin typeface="+mn-lt"/>
              </a:rPr>
              <a:t>Set </a:t>
            </a:r>
            <a:r>
              <a:rPr lang="en-US" dirty="0">
                <a:latin typeface="+mn-lt"/>
              </a:rPr>
              <a:t>clearly defined goals which align with IFN recommendations</a:t>
            </a:r>
          </a:p>
          <a:p>
            <a:pPr lvl="0"/>
            <a:r>
              <a:rPr lang="en-US" dirty="0">
                <a:latin typeface="+mn-lt"/>
              </a:rPr>
              <a:t>Form and mobilize the broadest circle of agencies, communities, organizations, </a:t>
            </a:r>
            <a:r>
              <a:rPr lang="en-US" dirty="0" smtClean="0">
                <a:latin typeface="+mn-lt"/>
              </a:rPr>
              <a:t>&amp; </a:t>
            </a:r>
            <a:r>
              <a:rPr lang="en-US" dirty="0">
                <a:latin typeface="+mn-lt"/>
              </a:rPr>
              <a:t>public stakeholders representing a variety of sectors </a:t>
            </a:r>
          </a:p>
          <a:p>
            <a:pPr lvl="0"/>
            <a:r>
              <a:rPr lang="en-US" dirty="0">
                <a:latin typeface="+mn-lt"/>
              </a:rPr>
              <a:t>Educating policymakers and other decision-makers</a:t>
            </a:r>
          </a:p>
          <a:p>
            <a:pPr lvl="0"/>
            <a:r>
              <a:rPr lang="en-US" dirty="0">
                <a:latin typeface="+mn-lt"/>
              </a:rPr>
              <a:t>Reach out to philanthropies/funders to seek financial support for RAC efforts;</a:t>
            </a:r>
          </a:p>
          <a:p>
            <a:pPr lvl="0"/>
            <a:r>
              <a:rPr lang="en-US" dirty="0">
                <a:latin typeface="+mn-lt"/>
              </a:rPr>
              <a:t>Gain visibility through the media and other outlets</a:t>
            </a:r>
          </a:p>
          <a:p>
            <a:pPr lvl="0"/>
            <a:r>
              <a:rPr lang="en-US" dirty="0">
                <a:latin typeface="+mn-lt"/>
              </a:rPr>
              <a:t>Work to advance key IFN recommendations in Texas</a:t>
            </a:r>
          </a:p>
          <a:p>
            <a:endParaRPr lang="en-US" dirty="0"/>
          </a:p>
        </p:txBody>
      </p:sp>
    </p:spTree>
    <p:extLst>
      <p:ext uri="{BB962C8B-B14F-4D97-AF65-F5344CB8AC3E}">
        <p14:creationId xmlns:p14="http://schemas.microsoft.com/office/powerpoint/2010/main" val="40516811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899"/>
            <a:ext cx="6400800" cy="824524"/>
          </a:xfrm>
        </p:spPr>
        <p:txBody>
          <a:bodyPr/>
          <a:lstStyle/>
          <a:p>
            <a:pPr fontAlgn="auto">
              <a:spcAft>
                <a:spcPts val="0"/>
              </a:spcAft>
              <a:defRPr/>
            </a:pPr>
            <a:r>
              <a:rPr lang="en-US" sz="3200" dirty="0" smtClean="0">
                <a:latin typeface="+mj-lt"/>
              </a:rPr>
              <a:t>IOM – Education Recommendations</a:t>
            </a:r>
            <a:endParaRPr lang="en-US" sz="3200" dirty="0">
              <a:latin typeface="+mj-lt"/>
            </a:endParaRPr>
          </a:p>
        </p:txBody>
      </p:sp>
      <p:pic>
        <p:nvPicPr>
          <p:cNvPr id="4" name="Picture 2" descr="L:\Client Finals\RWJF - Initiative on the Future of Nursing\IFN Implementation NEW\New Website\photos\Center to Champion Nursing in America\4763966179_472669cf81_o[1].jpg"/>
          <p:cNvPicPr>
            <a:picLocks noChangeAspect="1" noChangeArrowheads="1"/>
          </p:cNvPicPr>
          <p:nvPr/>
        </p:nvPicPr>
        <p:blipFill>
          <a:blip r:embed="rId3" cstate="print"/>
          <a:srcRect/>
          <a:stretch>
            <a:fillRect/>
          </a:stretch>
        </p:blipFill>
        <p:spPr bwMode="auto">
          <a:xfrm>
            <a:off x="5538788" y="2097088"/>
            <a:ext cx="3222625" cy="2303462"/>
          </a:xfrm>
          <a:prstGeom prst="rect">
            <a:avLst/>
          </a:prstGeom>
          <a:ln>
            <a:noFill/>
          </a:ln>
          <a:effectLst>
            <a:outerShdw blurRad="292100" dist="139700" dir="2700000" algn="tl" rotWithShape="0">
              <a:srgbClr val="333333">
                <a:alpha val="65000"/>
              </a:srgbClr>
            </a:outerShdw>
          </a:effectLst>
        </p:spPr>
      </p:pic>
      <p:pic>
        <p:nvPicPr>
          <p:cNvPr id="9" name="Picture 8" descr="0327_kittner_100621_4687.jpeg"/>
          <p:cNvPicPr>
            <a:picLocks noChangeAspect="1"/>
          </p:cNvPicPr>
          <p:nvPr/>
        </p:nvPicPr>
        <p:blipFill>
          <a:blip r:embed="rId4" cstate="print"/>
          <a:stretch>
            <a:fillRect/>
          </a:stretch>
        </p:blipFill>
        <p:spPr>
          <a:xfrm>
            <a:off x="5280025" y="3978275"/>
            <a:ext cx="2962275" cy="1963738"/>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568325" y="4070350"/>
            <a:ext cx="4511675" cy="723900"/>
          </a:xfrm>
          <a:prstGeom prst="roundRect">
            <a:avLst/>
          </a:prstGeom>
          <a:solidFill>
            <a:srgbClr val="338BB3"/>
          </a:solidFill>
          <a:ln>
            <a:noFill/>
          </a:ln>
        </p:spPr>
        <p:style>
          <a:lnRef idx="1">
            <a:schemeClr val="dk1"/>
          </a:lnRef>
          <a:fillRef idx="3">
            <a:schemeClr val="dk1"/>
          </a:fillRef>
          <a:effectRef idx="2">
            <a:schemeClr val="dk1"/>
          </a:effectRef>
          <a:fontRef idx="minor">
            <a:schemeClr val="lt1"/>
          </a:fontRef>
        </p:style>
        <p:txBody>
          <a:bodyPr anchor="ctr"/>
          <a:lstStyle/>
          <a:p>
            <a:pPr algn="ctr">
              <a:defRPr/>
            </a:pPr>
            <a:r>
              <a:rPr lang="en-US" sz="2000" dirty="0">
                <a:solidFill>
                  <a:prstClr val="white"/>
                </a:solidFill>
                <a:latin typeface="Arial" pitchFamily="34" charset="0"/>
                <a:cs typeface="Arial" pitchFamily="34" charset="0"/>
              </a:rPr>
              <a:t>Implement nurse residency programs</a:t>
            </a:r>
          </a:p>
        </p:txBody>
      </p:sp>
      <p:sp>
        <p:nvSpPr>
          <p:cNvPr id="12" name="Rounded Rectangle 11"/>
          <p:cNvSpPr/>
          <p:nvPr/>
        </p:nvSpPr>
        <p:spPr>
          <a:xfrm>
            <a:off x="568325" y="3063875"/>
            <a:ext cx="4511675" cy="723900"/>
          </a:xfrm>
          <a:prstGeom prst="roundRect">
            <a:avLst/>
          </a:prstGeom>
          <a:solidFill>
            <a:srgbClr val="007380"/>
          </a:solidFill>
          <a:ln>
            <a:noFill/>
          </a:ln>
        </p:spPr>
        <p:style>
          <a:lnRef idx="1">
            <a:schemeClr val="dk1"/>
          </a:lnRef>
          <a:fillRef idx="3">
            <a:schemeClr val="dk1"/>
          </a:fillRef>
          <a:effectRef idx="2">
            <a:schemeClr val="dk1"/>
          </a:effectRef>
          <a:fontRef idx="minor">
            <a:schemeClr val="lt1"/>
          </a:fontRef>
        </p:style>
        <p:txBody>
          <a:bodyPr anchor="ctr"/>
          <a:lstStyle/>
          <a:p>
            <a:pPr algn="ctr">
              <a:defRPr/>
            </a:pPr>
            <a:endParaRPr lang="en-US" sz="2000" dirty="0">
              <a:solidFill>
                <a:prstClr val="white"/>
              </a:solidFill>
              <a:latin typeface="Arial" pitchFamily="34" charset="0"/>
              <a:cs typeface="Arial" pitchFamily="34" charset="0"/>
            </a:endParaRPr>
          </a:p>
          <a:p>
            <a:pPr algn="ctr">
              <a:defRPr/>
            </a:pPr>
            <a:r>
              <a:rPr lang="en-US" sz="2000" dirty="0">
                <a:solidFill>
                  <a:prstClr val="white"/>
                </a:solidFill>
                <a:latin typeface="Arial" pitchFamily="34" charset="0"/>
                <a:cs typeface="Arial" pitchFamily="34" charset="0"/>
              </a:rPr>
              <a:t>Increase the number of nurses </a:t>
            </a:r>
            <a:br>
              <a:rPr lang="en-US" sz="2000" dirty="0">
                <a:solidFill>
                  <a:prstClr val="white"/>
                </a:solidFill>
                <a:latin typeface="Arial" pitchFamily="34" charset="0"/>
                <a:cs typeface="Arial" pitchFamily="34" charset="0"/>
              </a:rPr>
            </a:br>
            <a:r>
              <a:rPr lang="en-US" sz="2000" dirty="0">
                <a:solidFill>
                  <a:prstClr val="white"/>
                </a:solidFill>
                <a:latin typeface="Arial" pitchFamily="34" charset="0"/>
                <a:cs typeface="Arial" pitchFamily="34" charset="0"/>
              </a:rPr>
              <a:t>with doctorates</a:t>
            </a:r>
          </a:p>
          <a:p>
            <a:pPr algn="ctr">
              <a:defRPr/>
            </a:pPr>
            <a:endParaRPr lang="en-US" sz="2000"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3" name="Rounded Rectangle 12"/>
          <p:cNvSpPr/>
          <p:nvPr/>
        </p:nvSpPr>
        <p:spPr>
          <a:xfrm>
            <a:off x="568325" y="5010150"/>
            <a:ext cx="4511675" cy="723900"/>
          </a:xfrm>
          <a:prstGeom prst="roundRect">
            <a:avLst/>
          </a:prstGeom>
          <a:solidFill>
            <a:srgbClr val="0091B4"/>
          </a:solidFill>
          <a:ln>
            <a:noFill/>
          </a:ln>
        </p:spPr>
        <p:style>
          <a:lnRef idx="1">
            <a:schemeClr val="dk1"/>
          </a:lnRef>
          <a:fillRef idx="3">
            <a:schemeClr val="dk1"/>
          </a:fillRef>
          <a:effectRef idx="2">
            <a:schemeClr val="dk1"/>
          </a:effectRef>
          <a:fontRef idx="minor">
            <a:schemeClr val="lt1"/>
          </a:fontRef>
        </p:style>
        <p:txBody>
          <a:bodyPr anchor="ctr"/>
          <a:lstStyle/>
          <a:p>
            <a:pPr algn="ctr">
              <a:defRPr/>
            </a:pPr>
            <a:endParaRPr lang="en-US" sz="2000" dirty="0">
              <a:solidFill>
                <a:prstClr val="white"/>
              </a:solidFill>
              <a:latin typeface="Arial" pitchFamily="34" charset="0"/>
              <a:cs typeface="Arial" pitchFamily="34" charset="0"/>
            </a:endParaRPr>
          </a:p>
          <a:p>
            <a:pPr algn="ctr">
              <a:defRPr/>
            </a:pPr>
            <a:r>
              <a:rPr lang="en-US" sz="2000" dirty="0">
                <a:solidFill>
                  <a:prstClr val="white"/>
                </a:solidFill>
                <a:latin typeface="Arial" pitchFamily="34" charset="0"/>
                <a:cs typeface="Arial" pitchFamily="34" charset="0"/>
              </a:rPr>
              <a:t>Promote lifelong learning</a:t>
            </a:r>
          </a:p>
          <a:p>
            <a:pPr algn="ctr">
              <a:defRPr/>
            </a:pPr>
            <a:endParaRPr lang="en-US" sz="2000"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4" name="Rounded Rectangle 13"/>
          <p:cNvSpPr/>
          <p:nvPr/>
        </p:nvSpPr>
        <p:spPr>
          <a:xfrm>
            <a:off x="568325" y="2108200"/>
            <a:ext cx="4511675" cy="723900"/>
          </a:xfrm>
          <a:prstGeom prst="roundRect">
            <a:avLst/>
          </a:prstGeom>
          <a:solidFill>
            <a:srgbClr val="1A4664"/>
          </a:solidFill>
          <a:ln>
            <a:noFill/>
          </a:ln>
        </p:spPr>
        <p:style>
          <a:lnRef idx="1">
            <a:schemeClr val="dk1"/>
          </a:lnRef>
          <a:fillRef idx="3">
            <a:schemeClr val="dk1"/>
          </a:fillRef>
          <a:effectRef idx="2">
            <a:schemeClr val="dk1"/>
          </a:effectRef>
          <a:fontRef idx="minor">
            <a:schemeClr val="lt1"/>
          </a:fontRef>
        </p:style>
        <p:txBody>
          <a:bodyPr anchor="ctr"/>
          <a:lstStyle/>
          <a:p>
            <a:pPr algn="ctr">
              <a:defRPr/>
            </a:pPr>
            <a:r>
              <a:rPr lang="en-US" sz="2000" dirty="0">
                <a:solidFill>
                  <a:prstClr val="white"/>
                </a:solidFill>
                <a:latin typeface="Arial" pitchFamily="34" charset="0"/>
                <a:cs typeface="Arial" pitchFamily="34" charset="0"/>
              </a:rPr>
              <a:t>Increase the proportion of nurses </a:t>
            </a:r>
            <a:br>
              <a:rPr lang="en-US" sz="2000" dirty="0">
                <a:solidFill>
                  <a:prstClr val="white"/>
                </a:solidFill>
                <a:latin typeface="Arial" pitchFamily="34" charset="0"/>
                <a:cs typeface="Arial" pitchFamily="34" charset="0"/>
              </a:rPr>
            </a:br>
            <a:r>
              <a:rPr lang="en-US" sz="2000" dirty="0">
                <a:solidFill>
                  <a:prstClr val="white"/>
                </a:solidFill>
                <a:latin typeface="Arial" pitchFamily="34" charset="0"/>
                <a:cs typeface="Arial" pitchFamily="34" charset="0"/>
              </a:rPr>
              <a:t>with BSN and higher degrees</a:t>
            </a:r>
            <a:endParaRPr lang="en-US" sz="2000" dirty="0">
              <a:ln w="12700">
                <a:noFill/>
                <a:prstDash val="solid"/>
              </a:ln>
              <a:solidFill>
                <a:prstClr val="whit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6088" name="TextBox 9"/>
          <p:cNvSpPr txBox="1">
            <a:spLocks noChangeArrowheads="1"/>
          </p:cNvSpPr>
          <p:nvPr/>
        </p:nvSpPr>
        <p:spPr bwMode="auto">
          <a:xfrm>
            <a:off x="8691563" y="6350000"/>
            <a:ext cx="276225" cy="307975"/>
          </a:xfrm>
          <a:prstGeom prst="rect">
            <a:avLst/>
          </a:prstGeom>
          <a:noFill/>
          <a:ln w="9525">
            <a:noFill/>
            <a:miter lim="800000"/>
            <a:headEnd/>
            <a:tailEnd/>
          </a:ln>
        </p:spPr>
        <p:txBody>
          <a:bodyPr wrap="none">
            <a:spAutoFit/>
          </a:bodyPr>
          <a:lstStyle/>
          <a:p>
            <a:pPr fontAlgn="base">
              <a:spcBef>
                <a:spcPct val="0"/>
              </a:spcBef>
              <a:spcAft>
                <a:spcPct val="0"/>
              </a:spcAft>
            </a:pPr>
            <a:r>
              <a:rPr lang="en-US" sz="1400" dirty="0">
                <a:solidFill>
                  <a:prstClr val="black"/>
                </a:solidFill>
              </a:rPr>
              <a:t>8</a:t>
            </a:r>
          </a:p>
        </p:txBody>
      </p:sp>
    </p:spTree>
    <p:extLst>
      <p:ext uri="{BB962C8B-B14F-4D97-AF65-F5344CB8AC3E}">
        <p14:creationId xmlns:p14="http://schemas.microsoft.com/office/powerpoint/2010/main" val="26596718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609600"/>
            <a:ext cx="8229600" cy="1600200"/>
          </a:xfrm>
        </p:spPr>
        <p:txBody>
          <a:bodyPr/>
          <a:lstStyle/>
          <a:p>
            <a:pPr eaLnBrk="1" hangingPunct="1"/>
            <a:r>
              <a:rPr lang="en-US" sz="3200" dirty="0" smtClean="0">
                <a:effectLst/>
                <a:latin typeface="+mj-lt"/>
              </a:rPr>
              <a:t>Texas Challenge-Undereducated Workforce</a:t>
            </a:r>
          </a:p>
        </p:txBody>
      </p:sp>
      <p:sp>
        <p:nvSpPr>
          <p:cNvPr id="34819" name="Content Placeholder 5"/>
          <p:cNvSpPr>
            <a:spLocks noGrp="1"/>
          </p:cNvSpPr>
          <p:nvPr>
            <p:ph idx="1"/>
          </p:nvPr>
        </p:nvSpPr>
        <p:spPr>
          <a:xfrm>
            <a:off x="533400" y="1752601"/>
            <a:ext cx="8229600" cy="5105400"/>
          </a:xfrm>
        </p:spPr>
        <p:txBody>
          <a:bodyPr/>
          <a:lstStyle/>
          <a:p>
            <a:pPr>
              <a:buFont typeface="Wingdings 2" pitchFamily="18" charset="2"/>
              <a:buNone/>
            </a:pPr>
            <a:r>
              <a:rPr lang="en-US" b="1" dirty="0">
                <a:ln>
                  <a:noFill/>
                </a:ln>
                <a:solidFill>
                  <a:schemeClr val="tx2"/>
                </a:solidFill>
                <a:latin typeface="+mn-lt"/>
              </a:rPr>
              <a:t>Texas Challenges to achieving 80% BSN and doubling number with doctorates:</a:t>
            </a:r>
            <a:endParaRPr lang="en-US" sz="3200" b="1" dirty="0">
              <a:ln>
                <a:noFill/>
              </a:ln>
              <a:solidFill>
                <a:schemeClr val="tx2"/>
              </a:solidFill>
              <a:latin typeface="+mn-lt"/>
            </a:endParaRPr>
          </a:p>
          <a:p>
            <a:r>
              <a:rPr lang="en-US" sz="3200" dirty="0">
                <a:ln>
                  <a:noFill/>
                </a:ln>
                <a:latin typeface="+mn-lt"/>
              </a:rPr>
              <a:t>194,695  RNs in 2010 </a:t>
            </a:r>
          </a:p>
          <a:p>
            <a:r>
              <a:rPr lang="en-US" sz="3200" dirty="0" smtClean="0">
                <a:ln>
                  <a:noFill/>
                </a:ln>
                <a:latin typeface="+mn-lt"/>
              </a:rPr>
              <a:t>50% </a:t>
            </a:r>
            <a:r>
              <a:rPr lang="en-US" sz="3200" dirty="0">
                <a:ln>
                  <a:noFill/>
                </a:ln>
                <a:latin typeface="+mn-lt"/>
              </a:rPr>
              <a:t>have BSN or higher</a:t>
            </a:r>
          </a:p>
          <a:p>
            <a:r>
              <a:rPr lang="en-US" sz="3200" dirty="0" smtClean="0">
                <a:ln>
                  <a:noFill/>
                </a:ln>
                <a:latin typeface="+mn-lt"/>
              </a:rPr>
              <a:t>49% </a:t>
            </a:r>
            <a:r>
              <a:rPr lang="en-US" sz="3200" dirty="0">
                <a:ln>
                  <a:noFill/>
                </a:ln>
                <a:latin typeface="+mn-lt"/>
              </a:rPr>
              <a:t>have ADN or Diploma</a:t>
            </a:r>
          </a:p>
          <a:p>
            <a:r>
              <a:rPr lang="en-US" sz="3200" dirty="0">
                <a:ln>
                  <a:noFill/>
                </a:ln>
                <a:latin typeface="+mn-lt"/>
              </a:rPr>
              <a:t>Only 16% of ADNs/Diploma continue on to earn higher degree </a:t>
            </a:r>
          </a:p>
          <a:p>
            <a:pPr eaLnBrk="1" hangingPunct="1">
              <a:buFont typeface="Wingdings 2" pitchFamily="18" charset="2"/>
              <a:buNone/>
            </a:pPr>
            <a:endParaRPr lang="en-US" dirty="0" smtClean="0"/>
          </a:p>
          <a:p>
            <a:pPr>
              <a:buNone/>
            </a:pPr>
            <a:r>
              <a:rPr lang="en-US" sz="1800" dirty="0">
                <a:ln>
                  <a:noFill/>
                </a:ln>
                <a:latin typeface="+mn-lt"/>
              </a:rPr>
              <a:t>Data from Texas Center for Nursing Workforce Studies</a:t>
            </a:r>
          </a:p>
          <a:p>
            <a:pPr eaLnBrk="1" hangingPunct="1">
              <a:buFont typeface="Wingdings 2" pitchFamily="18" charset="2"/>
              <a:buNone/>
            </a:pPr>
            <a:endParaRPr lang="en-US" dirty="0" smtClean="0"/>
          </a:p>
        </p:txBody>
      </p:sp>
      <p:pic>
        <p:nvPicPr>
          <p:cNvPr id="34820" name="Content Placeholder 3" descr="TexasTeamlogo-shadow[1].JPG"/>
          <p:cNvPicPr>
            <a:picLocks noChangeAspect="1"/>
          </p:cNvPicPr>
          <p:nvPr/>
        </p:nvPicPr>
        <p:blipFill>
          <a:blip r:embed="rId3" cstate="print"/>
          <a:srcRect/>
          <a:stretch>
            <a:fillRect/>
          </a:stretch>
        </p:blipFill>
        <p:spPr bwMode="auto">
          <a:xfrm>
            <a:off x="6772950" y="5486400"/>
            <a:ext cx="2246313" cy="1066800"/>
          </a:xfrm>
          <a:prstGeom prst="rect">
            <a:avLst/>
          </a:prstGeom>
          <a:noFill/>
          <a:ln w="9525">
            <a:noFill/>
            <a:miter lim="800000"/>
            <a:headEnd/>
            <a:tailEnd/>
          </a:ln>
        </p:spPr>
      </p:pic>
    </p:spTree>
    <p:extLst>
      <p:ext uri="{BB962C8B-B14F-4D97-AF65-F5344CB8AC3E}">
        <p14:creationId xmlns:p14="http://schemas.microsoft.com/office/powerpoint/2010/main" val="18189292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81005870"/>
              </p:ext>
            </p:extLst>
          </p:nvPr>
        </p:nvGraphicFramePr>
        <p:xfrm>
          <a:off x="1524000" y="533400"/>
          <a:ext cx="6096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7" name="Rectangle 1"/>
          <p:cNvSpPr>
            <a:spLocks noChangeArrowheads="1"/>
          </p:cNvSpPr>
          <p:nvPr/>
        </p:nvSpPr>
        <p:spPr bwMode="auto">
          <a:xfrm>
            <a:off x="1600200" y="4367917"/>
            <a:ext cx="6019800" cy="1200329"/>
          </a:xfrm>
          <a:prstGeom prst="rect">
            <a:avLst/>
          </a:prstGeom>
          <a:noFill/>
          <a:ln w="9525">
            <a:noFill/>
            <a:miter lim="800000"/>
            <a:headEnd/>
            <a:tailEnd/>
          </a:ln>
          <a:effectLst/>
        </p:spPr>
        <p:txBody>
          <a:bodyPr anchor="ctr">
            <a:spAutoFit/>
          </a:bodyPr>
          <a:lstStyle/>
          <a:p>
            <a:pPr algn="ctr" fontAlgn="base">
              <a:spcBef>
                <a:spcPct val="0"/>
              </a:spcBef>
              <a:spcAft>
                <a:spcPct val="0"/>
              </a:spcAft>
              <a:defRPr/>
            </a:pPr>
            <a:r>
              <a:rPr lang="en-US" sz="2400" b="1" dirty="0" smtClean="0">
                <a:solidFill>
                  <a:prstClr val="black"/>
                </a:solidFill>
                <a:ea typeface="Calibri" pitchFamily="34" charset="0"/>
                <a:cs typeface="Times New Roman" pitchFamily="18" charset="0"/>
              </a:rPr>
              <a:t>Meeting goal for Texas will require educational mobility, collaboration, funding, and innovative models</a:t>
            </a:r>
            <a:r>
              <a:rPr lang="en-US" sz="2400" dirty="0" smtClean="0">
                <a:solidFill>
                  <a:prstClr val="black"/>
                </a:solidFill>
                <a:cs typeface="Arial" pitchFamily="34" charset="0"/>
              </a:rPr>
              <a:t> </a:t>
            </a:r>
            <a:endParaRPr lang="en-US" sz="2400" dirty="0">
              <a:solidFill>
                <a:prstClr val="black"/>
              </a:solidFill>
              <a:cs typeface="Arial" pitchFamily="34" charset="0"/>
            </a:endParaRPr>
          </a:p>
        </p:txBody>
      </p:sp>
    </p:spTree>
    <p:extLst>
      <p:ext uri="{BB962C8B-B14F-4D97-AF65-F5344CB8AC3E}">
        <p14:creationId xmlns:p14="http://schemas.microsoft.com/office/powerpoint/2010/main" val="864706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33400" y="4850180"/>
            <a:ext cx="7591425" cy="1631216"/>
          </a:xfrm>
          <a:prstGeom prst="rect">
            <a:avLst/>
          </a:prstGeom>
          <a:noFill/>
          <a:ln w="9525">
            <a:noFill/>
            <a:miter lim="800000"/>
            <a:headEnd/>
            <a:tailEnd/>
          </a:ln>
          <a:effectLst/>
        </p:spPr>
        <p:txBody>
          <a:bodyPr anchor="ctr">
            <a:spAutoFit/>
          </a:bodyPr>
          <a:lstStyle/>
          <a:p>
            <a:pPr algn="ctr" fontAlgn="base">
              <a:spcBef>
                <a:spcPct val="0"/>
              </a:spcBef>
              <a:spcAft>
                <a:spcPct val="0"/>
              </a:spcAft>
              <a:defRPr/>
            </a:pPr>
            <a:r>
              <a:rPr lang="en-US" sz="2000" b="1" dirty="0">
                <a:solidFill>
                  <a:prstClr val="black"/>
                </a:solidFill>
                <a:ea typeface="Calibri" pitchFamily="34" charset="0"/>
                <a:cs typeface="Times New Roman" pitchFamily="18" charset="0"/>
              </a:rPr>
              <a:t>In order to meet IOM recommendation to increase number </a:t>
            </a:r>
            <a:r>
              <a:rPr lang="en-US" sz="2000" b="1" dirty="0" smtClean="0">
                <a:solidFill>
                  <a:prstClr val="black"/>
                </a:solidFill>
                <a:ea typeface="Calibri" pitchFamily="34" charset="0"/>
                <a:cs typeface="Times New Roman" pitchFamily="18" charset="0"/>
              </a:rPr>
              <a:t>                of </a:t>
            </a:r>
            <a:r>
              <a:rPr lang="en-US" sz="2000" b="1" dirty="0">
                <a:solidFill>
                  <a:prstClr val="black"/>
                </a:solidFill>
                <a:ea typeface="Calibri" pitchFamily="34" charset="0"/>
                <a:cs typeface="Times New Roman" pitchFamily="18" charset="0"/>
              </a:rPr>
              <a:t>BSNs to 80% by 2020, </a:t>
            </a:r>
          </a:p>
          <a:p>
            <a:pPr algn="ctr" fontAlgn="base">
              <a:spcBef>
                <a:spcPct val="0"/>
              </a:spcBef>
              <a:spcAft>
                <a:spcPct val="0"/>
              </a:spcAft>
              <a:defRPr/>
            </a:pPr>
            <a:r>
              <a:rPr lang="en-US" sz="2000" b="1" dirty="0">
                <a:solidFill>
                  <a:prstClr val="black"/>
                </a:solidFill>
                <a:ea typeface="Calibri" pitchFamily="34" charset="0"/>
                <a:cs typeface="Times New Roman" pitchFamily="18" charset="0"/>
              </a:rPr>
              <a:t>Texas must raise number of BSN graduates by </a:t>
            </a:r>
            <a:r>
              <a:rPr lang="en-US" sz="2000" b="1" dirty="0" smtClean="0">
                <a:solidFill>
                  <a:prstClr val="black"/>
                </a:solidFill>
                <a:ea typeface="Calibri" pitchFamily="34" charset="0"/>
                <a:cs typeface="Times New Roman" pitchFamily="18" charset="0"/>
              </a:rPr>
              <a:t>31</a:t>
            </a:r>
            <a:r>
              <a:rPr lang="en-US" sz="2000" b="1" dirty="0">
                <a:solidFill>
                  <a:prstClr val="black"/>
                </a:solidFill>
                <a:ea typeface="Calibri" pitchFamily="34" charset="0"/>
                <a:cs typeface="Times New Roman" pitchFamily="18" charset="0"/>
              </a:rPr>
              <a:t>% </a:t>
            </a:r>
            <a:r>
              <a:rPr lang="en-US" sz="2000" b="1" dirty="0" smtClean="0">
                <a:solidFill>
                  <a:prstClr val="black"/>
                </a:solidFill>
                <a:ea typeface="Calibri" pitchFamily="34" charset="0"/>
                <a:cs typeface="Times New Roman" pitchFamily="18" charset="0"/>
              </a:rPr>
              <a:t>(currently have 95,652 BSNs &amp; need 234,000+ to have 80% of the workforce).</a:t>
            </a:r>
            <a:endParaRPr lang="en-US" sz="2000" b="1" dirty="0">
              <a:solidFill>
                <a:prstClr val="black"/>
              </a:solidFill>
              <a:ea typeface="Calibri" pitchFamily="34" charset="0"/>
              <a:cs typeface="Times New Roman" pitchFamily="18" charset="0"/>
            </a:endParaRPr>
          </a:p>
          <a:p>
            <a:pPr algn="ctr" fontAlgn="base">
              <a:spcBef>
                <a:spcPct val="0"/>
              </a:spcBef>
              <a:spcAft>
                <a:spcPct val="0"/>
              </a:spcAft>
              <a:defRPr/>
            </a:pPr>
            <a:r>
              <a:rPr lang="en-US" sz="2000" b="1" dirty="0">
                <a:solidFill>
                  <a:prstClr val="black"/>
                </a:solidFill>
                <a:ea typeface="Calibri" pitchFamily="34" charset="0"/>
                <a:cs typeface="Times New Roman" pitchFamily="18" charset="0"/>
              </a:rPr>
              <a:t> Texas must also produce 678 more nurses with doctorate degrees.</a:t>
            </a:r>
            <a:r>
              <a:rPr lang="en-US" sz="1100" b="1" dirty="0">
                <a:solidFill>
                  <a:prstClr val="black"/>
                </a:solidFill>
                <a:ea typeface="Calibri" pitchFamily="34" charset="0"/>
                <a:cs typeface="Times New Roman" pitchFamily="18" charset="0"/>
              </a:rPr>
              <a:t>  </a:t>
            </a:r>
            <a:endParaRPr lang="en-US" dirty="0">
              <a:solidFill>
                <a:prstClr val="black"/>
              </a:solidFill>
              <a:cs typeface="Arial" pitchFamily="34" charset="0"/>
            </a:endParaRPr>
          </a:p>
        </p:txBody>
      </p:sp>
      <p:graphicFrame>
        <p:nvGraphicFramePr>
          <p:cNvPr id="3" name="Diagram 2"/>
          <p:cNvGraphicFramePr/>
          <p:nvPr>
            <p:extLst>
              <p:ext uri="{D42A27DB-BD31-4B8C-83A1-F6EECF244321}">
                <p14:modId xmlns:p14="http://schemas.microsoft.com/office/powerpoint/2010/main" val="1483197023"/>
              </p:ext>
            </p:extLst>
          </p:nvPr>
        </p:nvGraphicFramePr>
        <p:xfrm>
          <a:off x="1524000" y="228600"/>
          <a:ext cx="6629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06889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a:extLst>
              <a:ext uri="{28A0092B-C50C-407E-A947-70E740481C1C}">
                <a14:useLocalDpi xmlns:a14="http://schemas.microsoft.com/office/drawing/2010/main" val="0"/>
              </a:ext>
            </a:extLst>
          </a:blip>
          <a:srcRect t="10378" b="10378"/>
          <a:stretch>
            <a:fillRect/>
          </a:stretch>
        </p:blipFill>
        <p:spPr bwMode="auto">
          <a:xfrm>
            <a:off x="1524000" y="762000"/>
            <a:ext cx="63119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2715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7239000" cy="1143000"/>
          </a:xfrm>
        </p:spPr>
        <p:txBody>
          <a:bodyPr>
            <a:normAutofit/>
          </a:bodyPr>
          <a:lstStyle/>
          <a:p>
            <a:pPr marL="274320" lvl="0" indent="-274320">
              <a:spcBef>
                <a:spcPts val="600"/>
              </a:spcBef>
            </a:pPr>
            <a:r>
              <a:rPr lang="en-US" sz="3100" kern="0" cap="none" dirty="0" smtClean="0">
                <a:ln>
                  <a:noFill/>
                </a:ln>
                <a:solidFill>
                  <a:schemeClr val="tx2"/>
                </a:solidFill>
                <a:latin typeface="Arial"/>
                <a:ea typeface="ＭＳ Ｐゴシック"/>
                <a:cs typeface="+mn-cs"/>
              </a:rPr>
              <a:t>Techniques to Assure Success</a:t>
            </a:r>
            <a:r>
              <a:rPr lang="en-US" sz="3100" kern="0" cap="none" dirty="0">
                <a:ln>
                  <a:noFill/>
                </a:ln>
                <a:solidFill>
                  <a:schemeClr val="tx2"/>
                </a:solidFill>
                <a:latin typeface="Arial"/>
                <a:ea typeface="ＭＳ Ｐゴシック"/>
                <a:cs typeface="+mn-cs"/>
              </a:rPr>
              <a:t>:</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5" name="Content Placeholder 4"/>
          <p:cNvSpPr>
            <a:spLocks noGrp="1"/>
          </p:cNvSpPr>
          <p:nvPr>
            <p:ph idx="1"/>
          </p:nvPr>
        </p:nvSpPr>
        <p:spPr>
          <a:xfrm>
            <a:off x="457200" y="1371600"/>
            <a:ext cx="7239000" cy="4846320"/>
          </a:xfrm>
        </p:spPr>
        <p:txBody>
          <a:bodyPr>
            <a:normAutofit fontScale="92500" lnSpcReduction="20000"/>
          </a:bodyPr>
          <a:lstStyle/>
          <a:p>
            <a:pPr>
              <a:lnSpc>
                <a:spcPct val="115000"/>
              </a:lnSpc>
              <a:spcBef>
                <a:spcPts val="0"/>
              </a:spcBef>
              <a:spcAft>
                <a:spcPts val="1000"/>
              </a:spcAft>
              <a:buSzPts val="1000"/>
              <a:tabLst>
                <a:tab pos="457200" algn="l"/>
              </a:tabLst>
            </a:pPr>
            <a:r>
              <a:rPr lang="en-US" sz="2800" b="1" dirty="0" smtClean="0">
                <a:latin typeface="Arial"/>
                <a:ea typeface="Times New Roman"/>
                <a:cs typeface="Times New Roman"/>
              </a:rPr>
              <a:t>Technique </a:t>
            </a:r>
            <a:r>
              <a:rPr lang="en-US" sz="2800" b="1" dirty="0">
                <a:latin typeface="Arial"/>
                <a:ea typeface="Times New Roman"/>
                <a:cs typeface="Times New Roman"/>
              </a:rPr>
              <a:t>#1:</a:t>
            </a:r>
            <a:r>
              <a:rPr lang="en-US" sz="2800" dirty="0">
                <a:latin typeface="Arial"/>
                <a:ea typeface="Times New Roman"/>
                <a:cs typeface="Times New Roman"/>
              </a:rPr>
              <a:t> Practice a proactive leadership approach; concentrate on getting results at the "big picture" level. </a:t>
            </a:r>
            <a:endParaRPr lang="en-US" sz="2400" dirty="0">
              <a:latin typeface="Calibri"/>
              <a:ea typeface="Calibri"/>
              <a:cs typeface="Times New Roman"/>
            </a:endParaRPr>
          </a:p>
          <a:p>
            <a:pPr>
              <a:lnSpc>
                <a:spcPct val="115000"/>
              </a:lnSpc>
              <a:spcBef>
                <a:spcPts val="0"/>
              </a:spcBef>
              <a:spcAft>
                <a:spcPts val="1000"/>
              </a:spcAft>
              <a:buSzPts val="1000"/>
              <a:tabLst>
                <a:tab pos="457200" algn="l"/>
              </a:tabLst>
            </a:pPr>
            <a:r>
              <a:rPr lang="en-US" sz="2800" b="1" dirty="0">
                <a:latin typeface="Arial"/>
                <a:ea typeface="Times New Roman"/>
                <a:cs typeface="Times New Roman"/>
              </a:rPr>
              <a:t>Technique #2:</a:t>
            </a:r>
            <a:r>
              <a:rPr lang="en-US" sz="2800" dirty="0">
                <a:latin typeface="Arial"/>
                <a:ea typeface="Times New Roman"/>
                <a:cs typeface="Times New Roman"/>
              </a:rPr>
              <a:t> Be sure to differentiate between short term symptoms and long term root causes when addressing issues and opportunities. </a:t>
            </a:r>
            <a:endParaRPr lang="en-US" sz="2400" dirty="0">
              <a:latin typeface="Calibri"/>
              <a:ea typeface="Calibri"/>
              <a:cs typeface="Times New Roman"/>
            </a:endParaRPr>
          </a:p>
          <a:p>
            <a:r>
              <a:rPr lang="en-US" sz="2800" b="1" dirty="0">
                <a:latin typeface="Arial"/>
                <a:ea typeface="Times New Roman"/>
              </a:rPr>
              <a:t>Technique #3:</a:t>
            </a:r>
            <a:r>
              <a:rPr lang="en-US" sz="2800" dirty="0">
                <a:latin typeface="Arial"/>
                <a:ea typeface="Times New Roman"/>
              </a:rPr>
              <a:t> Create regular and recurring time with your team for strategic thinking and planning; it's a good investment to take time to work "on" your business as well as "in" your business</a:t>
            </a:r>
            <a:endParaRPr lang="en-US" dirty="0">
              <a:latin typeface="Arial" pitchFamily="34" charset="0"/>
              <a:cs typeface="Arial" pitchFamily="34" charset="0"/>
            </a:endParaRPr>
          </a:p>
        </p:txBody>
      </p:sp>
    </p:spTree>
    <p:extLst>
      <p:ext uri="{BB962C8B-B14F-4D97-AF65-F5344CB8AC3E}">
        <p14:creationId xmlns:p14="http://schemas.microsoft.com/office/powerpoint/2010/main" val="9709306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7239000" cy="1143000"/>
          </a:xfrm>
        </p:spPr>
        <p:txBody>
          <a:bodyPr>
            <a:normAutofit/>
          </a:bodyPr>
          <a:lstStyle/>
          <a:p>
            <a:pPr marL="274320" lvl="0" indent="-274320">
              <a:spcBef>
                <a:spcPts val="600"/>
              </a:spcBef>
            </a:pPr>
            <a:r>
              <a:rPr lang="en-US" sz="3100" kern="0" cap="none" dirty="0" smtClean="0">
                <a:ln>
                  <a:noFill/>
                </a:ln>
                <a:solidFill>
                  <a:schemeClr val="tx2"/>
                </a:solidFill>
                <a:latin typeface="Arial"/>
                <a:ea typeface="ＭＳ Ｐゴシック"/>
                <a:cs typeface="+mn-cs"/>
              </a:rPr>
              <a:t>Success Indicators:</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5" name="Content Placeholder 4"/>
          <p:cNvSpPr>
            <a:spLocks noGrp="1"/>
          </p:cNvSpPr>
          <p:nvPr>
            <p:ph idx="1"/>
          </p:nvPr>
        </p:nvSpPr>
        <p:spPr>
          <a:xfrm>
            <a:off x="457200" y="1371600"/>
            <a:ext cx="7239000" cy="4846320"/>
          </a:xfrm>
        </p:spPr>
        <p:txBody>
          <a:bodyPr>
            <a:normAutofit/>
          </a:bodyPr>
          <a:lstStyle/>
          <a:p>
            <a:r>
              <a:rPr lang="en-US" dirty="0" smtClean="0">
                <a:latin typeface="Arial" pitchFamily="34" charset="0"/>
                <a:cs typeface="Arial" pitchFamily="34" charset="0"/>
              </a:rPr>
              <a:t> Better implementation &amp; coordination of actual programs addressing the issue</a:t>
            </a:r>
          </a:p>
          <a:p>
            <a:r>
              <a:rPr lang="en-US" dirty="0">
                <a:latin typeface="Arial" pitchFamily="34" charset="0"/>
                <a:cs typeface="Arial" pitchFamily="34" charset="0"/>
              </a:rPr>
              <a:t> </a:t>
            </a:r>
            <a:r>
              <a:rPr lang="en-US" dirty="0" smtClean="0">
                <a:latin typeface="Arial" pitchFamily="34" charset="0"/>
                <a:cs typeface="Arial" pitchFamily="34" charset="0"/>
              </a:rPr>
              <a:t>Sustained networks &amp; relationships</a:t>
            </a:r>
          </a:p>
          <a:p>
            <a:r>
              <a:rPr lang="en-US" dirty="0">
                <a:latin typeface="Arial" pitchFamily="34" charset="0"/>
                <a:cs typeface="Arial" pitchFamily="34" charset="0"/>
              </a:rPr>
              <a:t> </a:t>
            </a:r>
            <a:r>
              <a:rPr lang="en-US" dirty="0" smtClean="0">
                <a:latin typeface="Arial" pitchFamily="34" charset="0"/>
                <a:cs typeface="Arial" pitchFamily="34" charset="0"/>
              </a:rPr>
              <a:t>Reduced sense of isolation</a:t>
            </a:r>
          </a:p>
          <a:p>
            <a:r>
              <a:rPr lang="en-US" dirty="0">
                <a:latin typeface="Arial" pitchFamily="34" charset="0"/>
                <a:cs typeface="Arial" pitchFamily="34" charset="0"/>
              </a:rPr>
              <a:t> </a:t>
            </a:r>
            <a:r>
              <a:rPr lang="en-US" dirty="0" smtClean="0">
                <a:latin typeface="Arial" pitchFamily="34" charset="0"/>
                <a:cs typeface="Arial" pitchFamily="34" charset="0"/>
              </a:rPr>
              <a:t>Cross-fertilization &amp; shared innovations</a:t>
            </a:r>
          </a:p>
          <a:p>
            <a:r>
              <a:rPr lang="en-US" dirty="0">
                <a:latin typeface="Arial" pitchFamily="34" charset="0"/>
                <a:cs typeface="Arial" pitchFamily="34" charset="0"/>
              </a:rPr>
              <a:t> </a:t>
            </a:r>
            <a:r>
              <a:rPr lang="en-US" dirty="0" smtClean="0">
                <a:latin typeface="Arial" pitchFamily="34" charset="0"/>
                <a:cs typeface="Arial" pitchFamily="34" charset="0"/>
              </a:rPr>
              <a:t>Often leads to other positive unintended consequences </a:t>
            </a:r>
          </a:p>
          <a:p>
            <a:endParaRPr lang="en-US" b="1" dirty="0">
              <a:latin typeface="Arial" pitchFamily="34" charset="0"/>
              <a:cs typeface="Arial" pitchFamily="34" charset="0"/>
            </a:endParaRPr>
          </a:p>
          <a:p>
            <a:pPr marL="1490472" lvl="6" indent="0">
              <a:buNone/>
            </a:pPr>
            <a:r>
              <a:rPr lang="en-US" sz="1700" b="1" dirty="0">
                <a:solidFill>
                  <a:srgbClr val="7030A0"/>
                </a:solidFill>
                <a:latin typeface="Arial" pitchFamily="34" charset="0"/>
                <a:cs typeface="Arial" pitchFamily="34" charset="0"/>
              </a:rPr>
              <a:t>Zakocs, R., &amp; Edwards, E. (2006</a:t>
            </a:r>
            <a:r>
              <a:rPr lang="en-US" sz="1700" b="1" dirty="0" smtClean="0">
                <a:solidFill>
                  <a:srgbClr val="7030A0"/>
                </a:solidFill>
                <a:latin typeface="Arial" pitchFamily="34" charset="0"/>
                <a:cs typeface="Arial" pitchFamily="34" charset="0"/>
              </a:rPr>
              <a:t>)</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817906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42048" cy="1143000"/>
          </a:xfrm>
        </p:spPr>
        <p:txBody>
          <a:bodyPr>
            <a:normAutofit fontScale="90000"/>
          </a:bodyPr>
          <a:lstStyle/>
          <a:p>
            <a:r>
              <a:rPr lang="en-US" sz="3100" kern="0" cap="none" dirty="0" smtClean="0">
                <a:ln>
                  <a:noFill/>
                </a:ln>
                <a:solidFill>
                  <a:srgbClr val="B13F9A"/>
                </a:solidFill>
                <a:latin typeface="Arial"/>
                <a:ea typeface="ＭＳ Ｐゴシック"/>
              </a:rPr>
              <a:t/>
            </a:r>
            <a:br>
              <a:rPr lang="en-US" sz="3100" kern="0" cap="none" dirty="0" smtClean="0">
                <a:ln>
                  <a:noFill/>
                </a:ln>
                <a:solidFill>
                  <a:srgbClr val="B13F9A"/>
                </a:solidFill>
                <a:latin typeface="Arial"/>
                <a:ea typeface="ＭＳ Ｐゴシック"/>
              </a:rPr>
            </a:br>
            <a:r>
              <a:rPr lang="en-US" sz="3100" kern="0" cap="none" dirty="0">
                <a:ln>
                  <a:noFill/>
                </a:ln>
                <a:solidFill>
                  <a:srgbClr val="B13F9A"/>
                </a:solidFill>
                <a:latin typeface="Arial"/>
                <a:ea typeface="ＭＳ Ｐゴシック"/>
              </a:rPr>
              <a:t/>
            </a:r>
            <a:br>
              <a:rPr lang="en-US" sz="3100" kern="0" cap="none" dirty="0">
                <a:ln>
                  <a:noFill/>
                </a:ln>
                <a:solidFill>
                  <a:srgbClr val="B13F9A"/>
                </a:solidFill>
                <a:latin typeface="Arial"/>
                <a:ea typeface="ＭＳ Ｐゴシック"/>
              </a:rPr>
            </a:br>
            <a:r>
              <a:rPr lang="en-US" sz="3100" kern="0" cap="none" dirty="0" smtClean="0">
                <a:ln>
                  <a:noFill/>
                </a:ln>
                <a:solidFill>
                  <a:srgbClr val="B13F9A"/>
                </a:solidFill>
                <a:latin typeface="Arial"/>
                <a:ea typeface="ＭＳ Ｐゴシック"/>
              </a:rPr>
              <a:t>Understanding </a:t>
            </a:r>
            <a:r>
              <a:rPr lang="en-US" sz="3100" kern="0" cap="none" dirty="0">
                <a:ln>
                  <a:noFill/>
                </a:ln>
                <a:solidFill>
                  <a:srgbClr val="B13F9A"/>
                </a:solidFill>
                <a:latin typeface="Arial"/>
                <a:ea typeface="ＭＳ Ｐゴシック"/>
              </a:rPr>
              <a:t>the Stages of </a:t>
            </a:r>
            <a:r>
              <a:rPr lang="en-US" sz="3100" kern="0" cap="none" dirty="0" smtClean="0">
                <a:ln>
                  <a:noFill/>
                </a:ln>
                <a:solidFill>
                  <a:srgbClr val="B13F9A"/>
                </a:solidFill>
                <a:latin typeface="Arial"/>
                <a:ea typeface="ＭＳ Ｐゴシック"/>
              </a:rPr>
              <a:t>Nursing’s Political </a:t>
            </a:r>
            <a:r>
              <a:rPr lang="en-US" sz="3100" kern="0" cap="none" dirty="0">
                <a:ln>
                  <a:noFill/>
                </a:ln>
                <a:solidFill>
                  <a:srgbClr val="B13F9A"/>
                </a:solidFill>
                <a:latin typeface="Arial"/>
                <a:ea typeface="ＭＳ Ｐゴシック"/>
              </a:rPr>
              <a:t>Development:                 </a:t>
            </a:r>
            <a:r>
              <a:rPr lang="en-US" sz="2800" kern="0" cap="none" dirty="0" smtClean="0">
                <a:ln>
                  <a:noFill/>
                </a:ln>
                <a:solidFill>
                  <a:srgbClr val="B13F9A"/>
                </a:solidFill>
                <a:latin typeface="Arial"/>
                <a:ea typeface="ＭＳ Ｐゴシック"/>
              </a:rPr>
              <a:t/>
            </a:r>
            <a:br>
              <a:rPr lang="en-US" sz="2800" kern="0" cap="none" dirty="0" smtClean="0">
                <a:ln>
                  <a:noFill/>
                </a:ln>
                <a:solidFill>
                  <a:srgbClr val="B13F9A"/>
                </a:solidFill>
                <a:latin typeface="Arial"/>
                <a:ea typeface="ＭＳ Ｐゴシック"/>
              </a:rPr>
            </a:br>
            <a:r>
              <a:rPr lang="en-US" sz="2800" kern="0" cap="none" dirty="0">
                <a:ln>
                  <a:noFill/>
                </a:ln>
                <a:solidFill>
                  <a:srgbClr val="B13F9A"/>
                </a:solidFill>
                <a:latin typeface="Arial"/>
                <a:ea typeface="ＭＳ Ｐゴシック"/>
              </a:rPr>
              <a:t>	</a:t>
            </a:r>
            <a:r>
              <a:rPr lang="en-US" sz="2800" kern="0" cap="none" dirty="0" smtClean="0">
                <a:ln>
                  <a:noFill/>
                </a:ln>
                <a:solidFill>
                  <a:srgbClr val="B13F9A"/>
                </a:solidFill>
                <a:latin typeface="Arial"/>
                <a:ea typeface="ＭＳ Ｐゴシック"/>
              </a:rPr>
              <a:t>				</a:t>
            </a:r>
            <a:r>
              <a:rPr lang="en-US" sz="2000" kern="0" cap="none" dirty="0" smtClean="0">
                <a:ln>
                  <a:noFill/>
                </a:ln>
                <a:solidFill>
                  <a:srgbClr val="B13F9A"/>
                </a:solidFill>
                <a:latin typeface="Arial"/>
                <a:ea typeface="ＭＳ Ｐゴシック"/>
              </a:rPr>
              <a:t>Cohen</a:t>
            </a:r>
            <a:r>
              <a:rPr lang="en-US" sz="2000" kern="0" cap="none" dirty="0">
                <a:ln>
                  <a:noFill/>
                </a:ln>
                <a:solidFill>
                  <a:srgbClr val="B13F9A"/>
                </a:solidFill>
                <a:latin typeface="Arial"/>
                <a:ea typeface="ＭＳ Ｐゴシック"/>
              </a:rPr>
              <a:t>, et. al. (2011)</a:t>
            </a:r>
            <a:endParaRPr lang="en-US" dirty="0">
              <a:solidFill>
                <a:schemeClr val="tx2"/>
              </a:solidFill>
            </a:endParaRPr>
          </a:p>
        </p:txBody>
      </p:sp>
      <p:sp>
        <p:nvSpPr>
          <p:cNvPr id="4" name="Text Placeholder 3"/>
          <p:cNvSpPr>
            <a:spLocks noGrp="1"/>
          </p:cNvSpPr>
          <p:nvPr>
            <p:ph type="body" idx="1"/>
          </p:nvPr>
        </p:nvSpPr>
        <p:spPr/>
        <p:txBody>
          <a:bodyPr>
            <a:noAutofit/>
          </a:bodyPr>
          <a:lstStyle/>
          <a:p>
            <a:r>
              <a:rPr lang="en-US" sz="3200" dirty="0" smtClean="0"/>
              <a:t>Stage 1</a:t>
            </a:r>
            <a:endParaRPr lang="en-US" sz="3200" dirty="0"/>
          </a:p>
        </p:txBody>
      </p:sp>
      <p:sp>
        <p:nvSpPr>
          <p:cNvPr id="6" name="Text Placeholder 5"/>
          <p:cNvSpPr>
            <a:spLocks noGrp="1"/>
          </p:cNvSpPr>
          <p:nvPr>
            <p:ph type="body" sz="half" idx="3"/>
          </p:nvPr>
        </p:nvSpPr>
        <p:spPr/>
        <p:txBody>
          <a:bodyPr>
            <a:noAutofit/>
          </a:bodyPr>
          <a:lstStyle/>
          <a:p>
            <a:r>
              <a:rPr lang="en-US" sz="3200" dirty="0" smtClean="0"/>
              <a:t>Stage 2</a:t>
            </a:r>
            <a:endParaRPr lang="en-US" sz="3200" dirty="0"/>
          </a:p>
        </p:txBody>
      </p:sp>
      <p:sp>
        <p:nvSpPr>
          <p:cNvPr id="5" name="Content Placeholder 4"/>
          <p:cNvSpPr>
            <a:spLocks noGrp="1"/>
          </p:cNvSpPr>
          <p:nvPr>
            <p:ph sz="quarter" idx="2"/>
          </p:nvPr>
        </p:nvSpPr>
        <p:spPr/>
        <p:txBody>
          <a:bodyPr>
            <a:normAutofit fontScale="92500"/>
          </a:bodyPr>
          <a:lstStyle/>
          <a:p>
            <a:r>
              <a:rPr lang="en-US" dirty="0" smtClean="0">
                <a:cs typeface="Arial" pitchFamily="34" charset="0"/>
              </a:rPr>
              <a:t>Reactive with a focus on nursing issues</a:t>
            </a:r>
          </a:p>
          <a:p>
            <a:r>
              <a:rPr lang="en-US" dirty="0" smtClean="0">
                <a:cs typeface="Arial" pitchFamily="34" charset="0"/>
              </a:rPr>
              <a:t>Learning the language</a:t>
            </a:r>
          </a:p>
          <a:p>
            <a:r>
              <a:rPr lang="en-US" dirty="0" smtClean="0">
                <a:cs typeface="Arial" pitchFamily="34" charset="0"/>
              </a:rPr>
              <a:t>Minimal political awareness – occasional participation in partnerships/coalitions</a:t>
            </a:r>
          </a:p>
          <a:p>
            <a:r>
              <a:rPr lang="en-US" dirty="0" smtClean="0">
                <a:cs typeface="Arial" pitchFamily="34" charset="0"/>
              </a:rPr>
              <a:t>Isolated impact on policy, minimal impact on community/society</a:t>
            </a:r>
            <a:endParaRPr lang="en-US" dirty="0">
              <a:cs typeface="Arial" pitchFamily="34" charset="0"/>
            </a:endParaRPr>
          </a:p>
        </p:txBody>
      </p:sp>
      <p:sp>
        <p:nvSpPr>
          <p:cNvPr id="7" name="Content Placeholder 6"/>
          <p:cNvSpPr>
            <a:spLocks noGrp="1"/>
          </p:cNvSpPr>
          <p:nvPr>
            <p:ph sz="quarter" idx="4"/>
          </p:nvPr>
        </p:nvSpPr>
        <p:spPr/>
        <p:txBody>
          <a:bodyPr/>
          <a:lstStyle/>
          <a:p>
            <a:r>
              <a:rPr lang="en-US" dirty="0" smtClean="0"/>
              <a:t>Reactive to broader issues</a:t>
            </a:r>
          </a:p>
          <a:p>
            <a:r>
              <a:rPr lang="en-US" dirty="0" smtClean="0"/>
              <a:t>Language focuses on “nurse jargon”</a:t>
            </a:r>
          </a:p>
          <a:p>
            <a:r>
              <a:rPr lang="en-US" dirty="0" smtClean="0"/>
              <a:t>Some partnerships emerge with focus on nursing</a:t>
            </a:r>
          </a:p>
          <a:p>
            <a:r>
              <a:rPr lang="en-US" dirty="0" smtClean="0"/>
              <a:t>Some impact related to nursing issues</a:t>
            </a:r>
          </a:p>
        </p:txBody>
      </p:sp>
    </p:spTree>
    <p:extLst>
      <p:ext uri="{BB962C8B-B14F-4D97-AF65-F5344CB8AC3E}">
        <p14:creationId xmlns:p14="http://schemas.microsoft.com/office/powerpoint/2010/main" val="3457344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7239000" cy="1143000"/>
          </a:xfrm>
        </p:spPr>
        <p:txBody>
          <a:bodyPr>
            <a:normAutofit fontScale="90000"/>
          </a:bodyPr>
          <a:lstStyle/>
          <a:p>
            <a:pPr marL="274320" lvl="0" indent="-274320">
              <a:spcBef>
                <a:spcPts val="600"/>
              </a:spcBef>
            </a:pPr>
            <a:r>
              <a:rPr lang="en-US" sz="3100" kern="0" cap="none" dirty="0" smtClean="0">
                <a:ln>
                  <a:noFill/>
                </a:ln>
                <a:solidFill>
                  <a:schemeClr val="tx2"/>
                </a:solidFill>
                <a:latin typeface="Arial"/>
                <a:ea typeface="ＭＳ Ｐゴシック"/>
                <a:cs typeface="+mn-cs"/>
              </a:rPr>
              <a:t>Seven Deadly Sins of Partnerships or Coalitions:</a:t>
            </a:r>
            <a:r>
              <a:rPr lang="en-US" sz="2600" b="0" cap="none" dirty="0">
                <a:ln>
                  <a:noFill/>
                </a:ln>
                <a:solidFill>
                  <a:prstClr val="black"/>
                </a:solidFill>
                <a:ea typeface="+mn-ea"/>
                <a:cs typeface="+mn-cs"/>
              </a:rPr>
              <a:t/>
            </a:r>
            <a:br>
              <a:rPr lang="en-US" sz="2600" b="0" cap="none" dirty="0">
                <a:ln>
                  <a:noFill/>
                </a:ln>
                <a:solidFill>
                  <a:prstClr val="black"/>
                </a:solidFill>
                <a:ea typeface="+mn-ea"/>
                <a:cs typeface="+mn-cs"/>
              </a:rPr>
            </a:br>
            <a:endParaRPr lang="en-US" dirty="0"/>
          </a:p>
        </p:txBody>
      </p:sp>
      <p:sp>
        <p:nvSpPr>
          <p:cNvPr id="5" name="Content Placeholder 4"/>
          <p:cNvSpPr>
            <a:spLocks noGrp="1"/>
          </p:cNvSpPr>
          <p:nvPr>
            <p:ph idx="1"/>
          </p:nvPr>
        </p:nvSpPr>
        <p:spPr>
          <a:xfrm>
            <a:off x="457200" y="1371600"/>
            <a:ext cx="7239000" cy="4846320"/>
          </a:xfrm>
        </p:spPr>
        <p:txBody>
          <a:bodyPr>
            <a:normAutofit/>
          </a:bodyPr>
          <a:lstStyle/>
          <a:p>
            <a:r>
              <a:rPr lang="en-US" dirty="0" smtClean="0">
                <a:latin typeface="Arial" pitchFamily="34" charset="0"/>
                <a:cs typeface="Arial" pitchFamily="34" charset="0"/>
              </a:rPr>
              <a:t> Debate to Death</a:t>
            </a:r>
          </a:p>
          <a:p>
            <a:r>
              <a:rPr lang="en-US" dirty="0">
                <a:latin typeface="Arial" pitchFamily="34" charset="0"/>
                <a:cs typeface="Arial" pitchFamily="34" charset="0"/>
              </a:rPr>
              <a:t> </a:t>
            </a:r>
            <a:r>
              <a:rPr lang="en-US" dirty="0" smtClean="0">
                <a:latin typeface="Arial" pitchFamily="34" charset="0"/>
                <a:cs typeface="Arial" pitchFamily="34" charset="0"/>
              </a:rPr>
              <a:t>Social Orientation</a:t>
            </a:r>
          </a:p>
          <a:p>
            <a:r>
              <a:rPr lang="en-US" dirty="0">
                <a:latin typeface="Arial" pitchFamily="34" charset="0"/>
                <a:cs typeface="Arial" pitchFamily="34" charset="0"/>
              </a:rPr>
              <a:t> </a:t>
            </a:r>
            <a:r>
              <a:rPr lang="en-US" dirty="0" smtClean="0">
                <a:latin typeface="Arial" pitchFamily="34" charset="0"/>
                <a:cs typeface="Arial" pitchFamily="34" charset="0"/>
              </a:rPr>
              <a:t>Avoidance of Conflict</a:t>
            </a:r>
          </a:p>
          <a:p>
            <a:r>
              <a:rPr lang="en-US" dirty="0">
                <a:latin typeface="Arial" pitchFamily="34" charset="0"/>
                <a:cs typeface="Arial" pitchFamily="34" charset="0"/>
              </a:rPr>
              <a:t> </a:t>
            </a:r>
            <a:r>
              <a:rPr lang="en-US" dirty="0" smtClean="0">
                <a:latin typeface="Arial" pitchFamily="34" charset="0"/>
                <a:cs typeface="Arial" pitchFamily="34" charset="0"/>
              </a:rPr>
              <a:t>Lack of Technical Expertise</a:t>
            </a:r>
          </a:p>
          <a:p>
            <a:r>
              <a:rPr lang="en-US" dirty="0">
                <a:latin typeface="Arial" pitchFamily="34" charset="0"/>
                <a:cs typeface="Arial" pitchFamily="34" charset="0"/>
              </a:rPr>
              <a:t> </a:t>
            </a:r>
            <a:r>
              <a:rPr lang="en-US" dirty="0" smtClean="0">
                <a:latin typeface="Arial" pitchFamily="34" charset="0"/>
                <a:cs typeface="Arial" pitchFamily="34" charset="0"/>
              </a:rPr>
              <a:t>Turn it Over to the Staff</a:t>
            </a:r>
          </a:p>
          <a:p>
            <a:r>
              <a:rPr lang="en-US" dirty="0">
                <a:latin typeface="Arial" pitchFamily="34" charset="0"/>
                <a:cs typeface="Arial" pitchFamily="34" charset="0"/>
              </a:rPr>
              <a:t> </a:t>
            </a:r>
            <a:r>
              <a:rPr lang="en-US" dirty="0" smtClean="0">
                <a:latin typeface="Arial" pitchFamily="34" charset="0"/>
                <a:cs typeface="Arial" pitchFamily="34" charset="0"/>
              </a:rPr>
              <a:t>No Ongoing Roles for Partners/Members</a:t>
            </a:r>
          </a:p>
          <a:p>
            <a:r>
              <a:rPr lang="en-US" dirty="0">
                <a:latin typeface="Arial" pitchFamily="34" charset="0"/>
                <a:cs typeface="Arial" pitchFamily="34" charset="0"/>
              </a:rPr>
              <a:t> </a:t>
            </a:r>
            <a:r>
              <a:rPr lang="en-US" dirty="0" smtClean="0">
                <a:latin typeface="Arial" pitchFamily="34" charset="0"/>
                <a:cs typeface="Arial" pitchFamily="34" charset="0"/>
              </a:rPr>
              <a:t>Dividing up the Credit</a:t>
            </a:r>
          </a:p>
          <a:p>
            <a:pPr marL="0" indent="0">
              <a:buNone/>
            </a:pPr>
            <a:r>
              <a:rPr lang="en-US" b="1" dirty="0" smtClean="0">
                <a:solidFill>
                  <a:schemeClr val="tx2"/>
                </a:solidFill>
                <a:latin typeface="Arial" pitchFamily="34" charset="0"/>
                <a:cs typeface="Arial" pitchFamily="34" charset="0"/>
              </a:rPr>
              <a:t>                          </a:t>
            </a:r>
            <a:r>
              <a:rPr lang="en-US" sz="2000" b="1" dirty="0" smtClean="0">
                <a:solidFill>
                  <a:schemeClr val="tx2"/>
                </a:solidFill>
                <a:latin typeface="Arial" pitchFamily="34" charset="0"/>
                <a:cs typeface="Arial" pitchFamily="34" charset="0"/>
              </a:rPr>
              <a:t>              Raynor (2011)</a:t>
            </a:r>
            <a:endParaRPr lang="en-US"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7567524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a:xfrm>
            <a:off x="1143000" y="5029200"/>
            <a:ext cx="6255488" cy="743507"/>
          </a:xfrm>
        </p:spPr>
        <p:txBody>
          <a:bodyPr>
            <a:noAutofit/>
          </a:bodyPr>
          <a:lstStyle/>
          <a:p>
            <a:r>
              <a:rPr lang="en-US" sz="2800" dirty="0" smtClean="0"/>
              <a:t>Contact Info:</a:t>
            </a:r>
          </a:p>
          <a:p>
            <a:r>
              <a:rPr lang="en-US" sz="2800" dirty="0" smtClean="0"/>
              <a:t>alexia.green@ttuhsc.edu</a:t>
            </a:r>
            <a:endParaRPr lang="en-US" sz="2800" dirty="0"/>
          </a:p>
        </p:txBody>
      </p:sp>
    </p:spTree>
    <p:extLst>
      <p:ext uri="{BB962C8B-B14F-4D97-AF65-F5344CB8AC3E}">
        <p14:creationId xmlns:p14="http://schemas.microsoft.com/office/powerpoint/2010/main" val="2165806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kern="0" cap="none" dirty="0" smtClean="0">
                <a:ln>
                  <a:noFill/>
                </a:ln>
                <a:solidFill>
                  <a:srgbClr val="B13F9A"/>
                </a:solidFill>
                <a:latin typeface="Arial"/>
                <a:ea typeface="ＭＳ Ｐゴシック"/>
              </a:rPr>
              <a:t>References</a:t>
            </a:r>
            <a:br>
              <a:rPr lang="en-US" sz="2800" kern="0" cap="none" dirty="0" smtClean="0">
                <a:ln>
                  <a:noFill/>
                </a:ln>
                <a:solidFill>
                  <a:srgbClr val="B13F9A"/>
                </a:solidFill>
                <a:latin typeface="Arial"/>
                <a:ea typeface="ＭＳ Ｐゴシック"/>
              </a:rPr>
            </a:br>
            <a:endParaRPr lang="en-US" dirty="0">
              <a:solidFill>
                <a:schemeClr val="tx2"/>
              </a:solidFill>
              <a:latin typeface="Arial" pitchFamily="34" charset="0"/>
              <a:cs typeface="Arial" pitchFamily="34" charset="0"/>
            </a:endParaRPr>
          </a:p>
        </p:txBody>
      </p:sp>
      <p:sp>
        <p:nvSpPr>
          <p:cNvPr id="8" name="Content Placeholder 7"/>
          <p:cNvSpPr>
            <a:spLocks noGrp="1"/>
          </p:cNvSpPr>
          <p:nvPr>
            <p:ph idx="1"/>
          </p:nvPr>
        </p:nvSpPr>
        <p:spPr>
          <a:xfrm>
            <a:off x="457200" y="1143000"/>
            <a:ext cx="7239000" cy="4846320"/>
          </a:xfrm>
        </p:spPr>
        <p:txBody>
          <a:bodyPr>
            <a:normAutofit fontScale="25000" lnSpcReduction="20000"/>
          </a:bodyPr>
          <a:lstStyle/>
          <a:p>
            <a:r>
              <a:rPr lang="en-US" sz="2000" dirty="0" smtClean="0">
                <a:solidFill>
                  <a:srgbClr val="7030A0"/>
                </a:solidFill>
                <a:latin typeface="Arial" pitchFamily="34" charset="0"/>
                <a:cs typeface="Arial" pitchFamily="34" charset="0"/>
              </a:rPr>
              <a:t> </a:t>
            </a:r>
            <a:r>
              <a:rPr lang="en-US" sz="6400" dirty="0" smtClean="0">
                <a:solidFill>
                  <a:srgbClr val="7030A0"/>
                </a:solidFill>
                <a:latin typeface="Arial" pitchFamily="34" charset="0"/>
                <a:cs typeface="Arial" pitchFamily="34" charset="0"/>
              </a:rPr>
              <a:t>Butterfield, K., Reed, R., &amp; Lemak, D. (2004).  An inductive model of collaboration from the stakeholder’s perspective.  </a:t>
            </a:r>
            <a:r>
              <a:rPr lang="en-US" sz="6400" i="1" dirty="0" smtClean="0">
                <a:solidFill>
                  <a:srgbClr val="7030A0"/>
                </a:solidFill>
                <a:latin typeface="Arial" pitchFamily="34" charset="0"/>
                <a:cs typeface="Arial" pitchFamily="34" charset="0"/>
              </a:rPr>
              <a:t>Business &amp; Society 43(2): 162-195.</a:t>
            </a:r>
            <a:endParaRPr lang="en-US" sz="6400" dirty="0" smtClean="0">
              <a:solidFill>
                <a:srgbClr val="7030A0"/>
              </a:solidFill>
              <a:latin typeface="Arial" pitchFamily="34" charset="0"/>
              <a:cs typeface="Arial" pitchFamily="34" charset="0"/>
            </a:endParaRPr>
          </a:p>
          <a:p>
            <a:r>
              <a:rPr lang="en-US" sz="6400" dirty="0" smtClean="0">
                <a:solidFill>
                  <a:srgbClr val="7030A0"/>
                </a:solidFill>
                <a:latin typeface="Arial" pitchFamily="34" charset="0"/>
                <a:cs typeface="Arial" pitchFamily="34" charset="0"/>
              </a:rPr>
              <a:t> Cohen S., Mason D., Kovner C., Leavitt, J., Pulcini J. &amp; Sochalski J. (2011).  Stages of nursing’s political development: Where we’ve been &amp; where we ought to go.  In  Mason D., Isaacs S., &amp; Colby D. (Eds) </a:t>
            </a:r>
            <a:r>
              <a:rPr lang="en-US" sz="6400" i="1" dirty="0" smtClean="0">
                <a:solidFill>
                  <a:srgbClr val="7030A0"/>
                </a:solidFill>
                <a:latin typeface="Arial" pitchFamily="34" charset="0"/>
                <a:cs typeface="Arial" pitchFamily="34" charset="0"/>
              </a:rPr>
              <a:t>The nursing profession:  development, challenges, &amp; opportunities. </a:t>
            </a:r>
            <a:r>
              <a:rPr lang="en-US" sz="6400" dirty="0" smtClean="0">
                <a:solidFill>
                  <a:srgbClr val="7030A0"/>
                </a:solidFill>
                <a:latin typeface="Arial" pitchFamily="34" charset="0"/>
                <a:cs typeface="Arial" pitchFamily="34" charset="0"/>
              </a:rPr>
              <a:t>Jossey-Bass: Princeton, NJ.</a:t>
            </a:r>
          </a:p>
          <a:p>
            <a:r>
              <a:rPr lang="en-US" sz="6400" dirty="0">
                <a:solidFill>
                  <a:srgbClr val="7030A0"/>
                </a:solidFill>
                <a:latin typeface="Arial" pitchFamily="34" charset="0"/>
                <a:cs typeface="Arial" pitchFamily="34" charset="0"/>
              </a:rPr>
              <a:t> </a:t>
            </a:r>
            <a:r>
              <a:rPr lang="en-US" sz="6400" dirty="0" smtClean="0">
                <a:solidFill>
                  <a:srgbClr val="7030A0"/>
                </a:solidFill>
                <a:latin typeface="Arial" pitchFamily="34" charset="0"/>
                <a:cs typeface="Arial" pitchFamily="34" charset="0"/>
              </a:rPr>
              <a:t>Foster-Fishman, P., Berkowitz, S., Lounsbury, D., Jacobson, S., &amp; Allen, N. (2001). Building collaborative capacity in community coalitions: A review &amp; integrative framework. </a:t>
            </a:r>
            <a:r>
              <a:rPr lang="en-US" sz="6400" i="1" dirty="0" smtClean="0">
                <a:solidFill>
                  <a:srgbClr val="7030A0"/>
                </a:solidFill>
                <a:latin typeface="Arial" pitchFamily="34" charset="0"/>
                <a:cs typeface="Arial" pitchFamily="34" charset="0"/>
              </a:rPr>
              <a:t>American Journal of Community Psychology </a:t>
            </a:r>
            <a:r>
              <a:rPr lang="en-US" sz="6400" dirty="0" smtClean="0">
                <a:solidFill>
                  <a:srgbClr val="7030A0"/>
                </a:solidFill>
                <a:latin typeface="Arial" pitchFamily="34" charset="0"/>
                <a:cs typeface="Arial" pitchFamily="34" charset="0"/>
              </a:rPr>
              <a:t>29 (2): 241-261.</a:t>
            </a:r>
          </a:p>
          <a:p>
            <a:r>
              <a:rPr lang="en-US" sz="6400" dirty="0" smtClean="0">
                <a:solidFill>
                  <a:srgbClr val="7030A0"/>
                </a:solidFill>
                <a:latin typeface="Arial" pitchFamily="34" charset="0"/>
                <a:cs typeface="Arial" pitchFamily="34" charset="0"/>
              </a:rPr>
              <a:t>Lasker, R., Weiss, E., &amp; Miller, R. (2001).  Partnership synergy:  A practical framework for studying &amp; strengthening the collaborative advantage.  </a:t>
            </a:r>
            <a:r>
              <a:rPr lang="en-US" sz="6400" i="1" dirty="0" smtClean="0">
                <a:solidFill>
                  <a:srgbClr val="7030A0"/>
                </a:solidFill>
                <a:latin typeface="Arial" pitchFamily="34" charset="0"/>
                <a:cs typeface="Arial" pitchFamily="34" charset="0"/>
              </a:rPr>
              <a:t>Milbank Quarterly </a:t>
            </a:r>
            <a:r>
              <a:rPr lang="en-US" sz="6400" dirty="0" smtClean="0">
                <a:solidFill>
                  <a:srgbClr val="7030A0"/>
                </a:solidFill>
                <a:latin typeface="Arial" pitchFamily="34" charset="0"/>
                <a:cs typeface="Arial" pitchFamily="34" charset="0"/>
              </a:rPr>
              <a:t>79 (2): 179-205.</a:t>
            </a:r>
          </a:p>
          <a:p>
            <a:r>
              <a:rPr lang="en-US" sz="6400" dirty="0" smtClean="0">
                <a:solidFill>
                  <a:srgbClr val="7030A0"/>
                </a:solidFill>
                <a:latin typeface="Arial" pitchFamily="34" charset="0"/>
                <a:cs typeface="Arial" pitchFamily="34" charset="0"/>
              </a:rPr>
              <a:t>Mizrahi, T., &amp; Rosenthal, B. (2001).  Complexities of coalition building: Leader’s successes, strategies, struggles, &amp; solutions.  </a:t>
            </a:r>
            <a:r>
              <a:rPr lang="en-US" sz="6400" i="1" dirty="0" smtClean="0">
                <a:solidFill>
                  <a:srgbClr val="7030A0"/>
                </a:solidFill>
                <a:latin typeface="Arial" pitchFamily="34" charset="0"/>
                <a:cs typeface="Arial" pitchFamily="34" charset="0"/>
              </a:rPr>
              <a:t>Social Work </a:t>
            </a:r>
            <a:r>
              <a:rPr lang="en-US" sz="6400" dirty="0" smtClean="0">
                <a:solidFill>
                  <a:srgbClr val="7030A0"/>
                </a:solidFill>
                <a:latin typeface="Arial" pitchFamily="34" charset="0"/>
                <a:cs typeface="Arial" pitchFamily="34" charset="0"/>
              </a:rPr>
              <a:t>46(1): 63-78.</a:t>
            </a:r>
          </a:p>
          <a:p>
            <a:r>
              <a:rPr lang="en-US" sz="6400" dirty="0" smtClean="0">
                <a:solidFill>
                  <a:srgbClr val="7030A0"/>
                </a:solidFill>
                <a:latin typeface="Arial" pitchFamily="34" charset="0"/>
                <a:cs typeface="Arial" pitchFamily="34" charset="0"/>
              </a:rPr>
              <a:t>Raynor, J. (2011).  What makes an effective coalition?  Evidence-based indicators of success. (A paper written for the California Endowment). </a:t>
            </a:r>
          </a:p>
          <a:p>
            <a:r>
              <a:rPr lang="en-US" sz="6400" dirty="0" smtClean="0">
                <a:solidFill>
                  <a:srgbClr val="7030A0"/>
                </a:solidFill>
                <a:latin typeface="Arial" pitchFamily="34" charset="0"/>
                <a:cs typeface="Arial" pitchFamily="34" charset="0"/>
              </a:rPr>
              <a:t>Zakocs, R., &amp; Edwards, E. (2006).  What explains community coalition effectiveness? A review of the literature.  </a:t>
            </a:r>
            <a:r>
              <a:rPr lang="en-US" sz="6400" i="1" dirty="0" smtClean="0">
                <a:solidFill>
                  <a:srgbClr val="7030A0"/>
                </a:solidFill>
                <a:latin typeface="Arial" pitchFamily="34" charset="0"/>
                <a:cs typeface="Arial" pitchFamily="34" charset="0"/>
              </a:rPr>
              <a:t>American Journal of Preventive Medicine </a:t>
            </a:r>
            <a:r>
              <a:rPr lang="en-US" sz="6400" dirty="0" smtClean="0">
                <a:solidFill>
                  <a:srgbClr val="7030A0"/>
                </a:solidFill>
                <a:latin typeface="Arial" pitchFamily="34" charset="0"/>
                <a:cs typeface="Arial" pitchFamily="34" charset="0"/>
              </a:rPr>
              <a:t>30(4): 351-361. </a:t>
            </a:r>
          </a:p>
          <a:p>
            <a:pPr marL="0" indent="0">
              <a:buNone/>
            </a:pPr>
            <a:endParaRPr lang="en-US" sz="2000"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20641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kern="0" cap="none" dirty="0" smtClean="0">
                <a:ln>
                  <a:noFill/>
                </a:ln>
                <a:solidFill>
                  <a:srgbClr val="B13F9A"/>
                </a:solidFill>
                <a:latin typeface="Arial"/>
                <a:ea typeface="ＭＳ Ｐゴシック"/>
              </a:rPr>
              <a:t>Understanding the Stages of Political Development:                 </a:t>
            </a:r>
            <a:r>
              <a:rPr lang="en-US" sz="2000" kern="0" cap="none" dirty="0" smtClean="0">
                <a:ln>
                  <a:noFill/>
                </a:ln>
                <a:solidFill>
                  <a:srgbClr val="B13F9A"/>
                </a:solidFill>
                <a:latin typeface="Arial"/>
                <a:ea typeface="ＭＳ Ｐゴシック"/>
              </a:rPr>
              <a:t>Cohen, et. al. (2011)</a:t>
            </a:r>
            <a:endParaRPr lang="en-US" dirty="0">
              <a:solidFill>
                <a:schemeClr val="tx2"/>
              </a:solidFill>
            </a:endParaRPr>
          </a:p>
        </p:txBody>
      </p:sp>
      <p:sp>
        <p:nvSpPr>
          <p:cNvPr id="4" name="Text Placeholder 3"/>
          <p:cNvSpPr>
            <a:spLocks noGrp="1"/>
          </p:cNvSpPr>
          <p:nvPr>
            <p:ph type="body" idx="1"/>
          </p:nvPr>
        </p:nvSpPr>
        <p:spPr/>
        <p:txBody>
          <a:bodyPr>
            <a:noAutofit/>
          </a:bodyPr>
          <a:lstStyle/>
          <a:p>
            <a:r>
              <a:rPr lang="en-US" sz="3200" dirty="0" smtClean="0">
                <a:solidFill>
                  <a:srgbClr val="FF0000"/>
                </a:solidFill>
              </a:rPr>
              <a:t>Stage 3</a:t>
            </a:r>
            <a:endParaRPr lang="en-US" sz="3200" dirty="0">
              <a:solidFill>
                <a:srgbClr val="FF0000"/>
              </a:solidFill>
            </a:endParaRPr>
          </a:p>
        </p:txBody>
      </p:sp>
      <p:sp>
        <p:nvSpPr>
          <p:cNvPr id="6" name="Text Placeholder 5"/>
          <p:cNvSpPr>
            <a:spLocks noGrp="1"/>
          </p:cNvSpPr>
          <p:nvPr>
            <p:ph type="body" sz="half" idx="3"/>
          </p:nvPr>
        </p:nvSpPr>
        <p:spPr/>
        <p:txBody>
          <a:bodyPr>
            <a:noAutofit/>
          </a:bodyPr>
          <a:lstStyle/>
          <a:p>
            <a:r>
              <a:rPr lang="en-US" sz="3200" dirty="0" smtClean="0"/>
              <a:t>Stage 4</a:t>
            </a:r>
            <a:endParaRPr lang="en-US" sz="3200" dirty="0"/>
          </a:p>
        </p:txBody>
      </p:sp>
      <p:sp>
        <p:nvSpPr>
          <p:cNvPr id="5" name="Content Placeholder 4"/>
          <p:cNvSpPr>
            <a:spLocks noGrp="1"/>
          </p:cNvSpPr>
          <p:nvPr>
            <p:ph sz="quarter" idx="2"/>
          </p:nvPr>
        </p:nvSpPr>
        <p:spPr>
          <a:xfrm>
            <a:off x="381000" y="1600200"/>
            <a:ext cx="3520440" cy="4114800"/>
          </a:xfrm>
        </p:spPr>
        <p:txBody>
          <a:bodyPr>
            <a:normAutofit fontScale="92500" lnSpcReduction="20000"/>
          </a:bodyPr>
          <a:lstStyle/>
          <a:p>
            <a:r>
              <a:rPr lang="en-US" dirty="0" smtClean="0">
                <a:cs typeface="Arial" pitchFamily="34" charset="0"/>
              </a:rPr>
              <a:t>Proactive engagement in nursing &amp; other issues</a:t>
            </a:r>
          </a:p>
          <a:p>
            <a:r>
              <a:rPr lang="en-US" dirty="0" smtClean="0">
                <a:cs typeface="Arial" pitchFamily="34" charset="0"/>
              </a:rPr>
              <a:t>Using parlance &amp; rhetoric focused on broader issues beyond nursing</a:t>
            </a:r>
          </a:p>
          <a:p>
            <a:r>
              <a:rPr lang="en-US" dirty="0" smtClean="0">
                <a:cs typeface="Arial" pitchFamily="34" charset="0"/>
              </a:rPr>
              <a:t>Participate in multiple partnerships &amp; coalitions</a:t>
            </a:r>
          </a:p>
          <a:p>
            <a:r>
              <a:rPr lang="en-US" dirty="0" smtClean="0">
                <a:cs typeface="Arial" pitchFamily="34" charset="0"/>
              </a:rPr>
              <a:t>Nurses appointed to committees/boards focused on health related issues</a:t>
            </a:r>
          </a:p>
          <a:p>
            <a:endParaRPr lang="en-US" dirty="0"/>
          </a:p>
        </p:txBody>
      </p:sp>
      <p:sp>
        <p:nvSpPr>
          <p:cNvPr id="7" name="Content Placeholder 6"/>
          <p:cNvSpPr>
            <a:spLocks noGrp="1"/>
          </p:cNvSpPr>
          <p:nvPr>
            <p:ph sz="quarter" idx="4"/>
          </p:nvPr>
        </p:nvSpPr>
        <p:spPr/>
        <p:txBody>
          <a:bodyPr>
            <a:normAutofit fontScale="92500" lnSpcReduction="20000"/>
          </a:bodyPr>
          <a:lstStyle/>
          <a:p>
            <a:r>
              <a:rPr lang="en-US" dirty="0" smtClean="0">
                <a:cs typeface="Arial" pitchFamily="34" charset="0"/>
              </a:rPr>
              <a:t>Proactive leadership &amp; agenda-setting for broad-range of social &amp; policy issues</a:t>
            </a:r>
          </a:p>
          <a:p>
            <a:r>
              <a:rPr lang="en-US" dirty="0" smtClean="0">
                <a:cs typeface="Arial" pitchFamily="34" charset="0"/>
              </a:rPr>
              <a:t>Introducing terms that reorder the debate</a:t>
            </a:r>
          </a:p>
          <a:p>
            <a:r>
              <a:rPr lang="en-US" dirty="0" smtClean="0">
                <a:cs typeface="Arial" pitchFamily="34" charset="0"/>
              </a:rPr>
              <a:t>Initiating partnerships &amp; coalitions beyond nursing</a:t>
            </a:r>
          </a:p>
          <a:p>
            <a:r>
              <a:rPr lang="en-US" dirty="0" smtClean="0">
                <a:cs typeface="Arial" pitchFamily="34" charset="0"/>
              </a:rPr>
              <a:t>Nurses sought after to fill multiple boards addressing multiple societal issues </a:t>
            </a:r>
          </a:p>
        </p:txBody>
      </p:sp>
    </p:spTree>
    <p:extLst>
      <p:ext uri="{BB962C8B-B14F-4D97-AF65-F5344CB8AC3E}">
        <p14:creationId xmlns:p14="http://schemas.microsoft.com/office/powerpoint/2010/main" val="7587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39000" cy="1143000"/>
          </a:xfrm>
        </p:spPr>
        <p:txBody>
          <a:bodyPr>
            <a:normAutofit/>
          </a:bodyPr>
          <a:lstStyle/>
          <a:p>
            <a:r>
              <a:rPr lang="en-US" sz="2800" kern="0" cap="none" dirty="0" smtClean="0">
                <a:ln>
                  <a:noFill/>
                </a:ln>
                <a:solidFill>
                  <a:srgbClr val="B13F9A"/>
                </a:solidFill>
                <a:latin typeface="Arial"/>
                <a:ea typeface="ＭＳ Ｐゴシック"/>
              </a:rPr>
              <a:t>When should you form Partnerships or join Coalitions?</a:t>
            </a:r>
            <a:endParaRPr lang="en-US" dirty="0">
              <a:solidFill>
                <a:schemeClr val="tx2"/>
              </a:solidFill>
              <a:latin typeface="Britannic Bold" pitchFamily="34" charset="0"/>
            </a:endParaRPr>
          </a:p>
        </p:txBody>
      </p:sp>
      <p:sp>
        <p:nvSpPr>
          <p:cNvPr id="3" name="Content Placeholder 2"/>
          <p:cNvSpPr>
            <a:spLocks noGrp="1"/>
          </p:cNvSpPr>
          <p:nvPr>
            <p:ph idx="1"/>
          </p:nvPr>
        </p:nvSpPr>
        <p:spPr>
          <a:xfrm>
            <a:off x="381000" y="1828800"/>
            <a:ext cx="7543800" cy="4846320"/>
          </a:xfrm>
        </p:spPr>
        <p:txBody>
          <a:bodyPr/>
          <a:lstStyle/>
          <a:p>
            <a:r>
              <a:rPr lang="en-US" dirty="0" smtClean="0"/>
              <a:t>First Question to be Addressed is not Evidenced Based – But Is A Strategic Decision</a:t>
            </a:r>
          </a:p>
          <a:p>
            <a:pPr marL="0" indent="0">
              <a:buNone/>
            </a:pPr>
            <a:endParaRPr lang="en-US" dirty="0" smtClean="0"/>
          </a:p>
          <a:p>
            <a:pPr marL="589788" lvl="1" indent="-342900"/>
            <a:r>
              <a:rPr lang="en-US" dirty="0">
                <a:solidFill>
                  <a:schemeClr val="tx1"/>
                </a:solidFill>
              </a:rPr>
              <a:t> </a:t>
            </a:r>
            <a:r>
              <a:rPr lang="en-US" dirty="0" smtClean="0">
                <a:solidFill>
                  <a:schemeClr val="tx1"/>
                </a:solidFill>
              </a:rPr>
              <a:t>   </a:t>
            </a:r>
            <a:r>
              <a:rPr lang="en-US" sz="2400" dirty="0" smtClean="0">
                <a:solidFill>
                  <a:schemeClr val="tx1"/>
                </a:solidFill>
              </a:rPr>
              <a:t>Context Specific</a:t>
            </a:r>
          </a:p>
          <a:p>
            <a:pPr marL="589788" lvl="1" indent="-342900"/>
            <a:r>
              <a:rPr lang="en-US" sz="2400" dirty="0">
                <a:solidFill>
                  <a:schemeClr val="tx1"/>
                </a:solidFill>
              </a:rPr>
              <a:t> </a:t>
            </a:r>
            <a:r>
              <a:rPr lang="en-US" sz="2400" dirty="0" smtClean="0">
                <a:solidFill>
                  <a:schemeClr val="tx1"/>
                </a:solidFill>
              </a:rPr>
              <a:t>    “When going it alone” is not an option due to      </a:t>
            </a:r>
          </a:p>
          <a:p>
            <a:pPr marL="246888" lvl="1" indent="0">
              <a:buNone/>
            </a:pPr>
            <a:r>
              <a:rPr lang="en-US" sz="2400" dirty="0">
                <a:solidFill>
                  <a:schemeClr val="tx1"/>
                </a:solidFill>
              </a:rPr>
              <a:t> </a:t>
            </a:r>
            <a:r>
              <a:rPr lang="en-US" sz="2400" dirty="0" smtClean="0">
                <a:solidFill>
                  <a:schemeClr val="tx1"/>
                </a:solidFill>
              </a:rPr>
              <a:t>           lack of resources, influence or impact</a:t>
            </a:r>
          </a:p>
          <a:p>
            <a:pPr marL="589788" lvl="1" indent="-342900"/>
            <a:r>
              <a:rPr lang="en-US" sz="2400" dirty="0" smtClean="0">
                <a:solidFill>
                  <a:schemeClr val="tx1"/>
                </a:solidFill>
              </a:rPr>
              <a:t>     Results in greater social impact</a:t>
            </a:r>
          </a:p>
          <a:p>
            <a:pPr marL="589788" lvl="1" indent="-342900"/>
            <a:r>
              <a:rPr lang="en-US" sz="2400" dirty="0">
                <a:solidFill>
                  <a:schemeClr val="tx1"/>
                </a:solidFill>
              </a:rPr>
              <a:t> </a:t>
            </a:r>
            <a:r>
              <a:rPr lang="en-US" sz="2400" dirty="0" smtClean="0">
                <a:solidFill>
                  <a:schemeClr val="tx1"/>
                </a:solidFill>
              </a:rPr>
              <a:t>    Requires Strategic Engagement</a:t>
            </a:r>
          </a:p>
          <a:p>
            <a:pPr marL="589788" lvl="1" indent="-342900"/>
            <a:endParaRPr lang="en-US" sz="2400" dirty="0">
              <a:solidFill>
                <a:schemeClr val="tx1"/>
              </a:solidFill>
            </a:endParaRPr>
          </a:p>
          <a:p>
            <a:pPr marL="246888" lvl="1" indent="0">
              <a:buNone/>
            </a:pPr>
            <a:r>
              <a:rPr lang="en-US" sz="1700" dirty="0" smtClean="0">
                <a:solidFill>
                  <a:srgbClr val="7030A0"/>
                </a:solidFill>
                <a:latin typeface="Arial" pitchFamily="34" charset="0"/>
                <a:cs typeface="Arial" pitchFamily="34" charset="0"/>
              </a:rPr>
              <a:t>			 </a:t>
            </a:r>
            <a:r>
              <a:rPr lang="en-US" sz="1700" b="1" dirty="0">
                <a:solidFill>
                  <a:srgbClr val="7030A0"/>
                </a:solidFill>
                <a:latin typeface="Arial" pitchFamily="34" charset="0"/>
                <a:cs typeface="Arial" pitchFamily="34" charset="0"/>
              </a:rPr>
              <a:t>Butterfield, K., Reed, R., &amp; Lemak, D. (2004). </a:t>
            </a:r>
            <a:endParaRPr lang="en-US" sz="2000" b="1" dirty="0">
              <a:solidFill>
                <a:schemeClr val="tx1"/>
              </a:solidFill>
            </a:endParaRPr>
          </a:p>
        </p:txBody>
      </p:sp>
    </p:spTree>
    <p:extLst>
      <p:ext uri="{BB962C8B-B14F-4D97-AF65-F5344CB8AC3E}">
        <p14:creationId xmlns:p14="http://schemas.microsoft.com/office/powerpoint/2010/main" val="1603916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239000" cy="1143000"/>
          </a:xfrm>
        </p:spPr>
        <p:txBody>
          <a:bodyPr>
            <a:normAutofit/>
          </a:bodyPr>
          <a:lstStyle/>
          <a:p>
            <a:r>
              <a:rPr lang="en-US" sz="3200" kern="0" cap="none" dirty="0" smtClean="0">
                <a:ln>
                  <a:noFill/>
                </a:ln>
                <a:solidFill>
                  <a:srgbClr val="B13F9A"/>
                </a:solidFill>
                <a:latin typeface="Arial"/>
                <a:ea typeface="ＭＳ Ｐゴシック"/>
              </a:rPr>
              <a:t>Seven Stages of Development </a:t>
            </a:r>
            <a:endParaRPr lang="en-US" sz="3200" dirty="0">
              <a:solidFill>
                <a:schemeClr val="tx2"/>
              </a:solidFill>
              <a:latin typeface="Britannic Bold" pitchFamily="34" charset="0"/>
            </a:endParaRPr>
          </a:p>
        </p:txBody>
      </p:sp>
      <p:sp>
        <p:nvSpPr>
          <p:cNvPr id="3" name="Content Placeholder 2"/>
          <p:cNvSpPr>
            <a:spLocks noGrp="1"/>
          </p:cNvSpPr>
          <p:nvPr>
            <p:ph idx="1"/>
          </p:nvPr>
        </p:nvSpPr>
        <p:spPr>
          <a:xfrm>
            <a:off x="381000" y="1600200"/>
            <a:ext cx="7543800" cy="4846320"/>
          </a:xfrm>
        </p:spPr>
        <p:txBody>
          <a:bodyPr>
            <a:normAutofit lnSpcReduction="10000"/>
          </a:bodyPr>
          <a:lstStyle/>
          <a:p>
            <a:pPr marL="342900" lvl="0" indent="-342900" eaLnBrk="0" fontAlgn="base" hangingPunct="0">
              <a:lnSpc>
                <a:spcPct val="110000"/>
              </a:lnSpc>
              <a:spcBef>
                <a:spcPct val="40000"/>
              </a:spcBef>
              <a:spcAft>
                <a:spcPct val="0"/>
              </a:spcAft>
              <a:buClrTx/>
              <a:buSzTx/>
              <a:buFontTx/>
              <a:buChar char="•"/>
            </a:pPr>
            <a:r>
              <a:rPr lang="en-US" sz="2800" b="1" kern="0" dirty="0">
                <a:latin typeface="Arial"/>
                <a:ea typeface="ＭＳ Ｐゴシック"/>
              </a:rPr>
              <a:t>Mobilization</a:t>
            </a:r>
          </a:p>
          <a:p>
            <a:pPr marL="342900" lvl="0" indent="-342900" eaLnBrk="0" fontAlgn="base" hangingPunct="0">
              <a:lnSpc>
                <a:spcPct val="110000"/>
              </a:lnSpc>
              <a:spcBef>
                <a:spcPct val="40000"/>
              </a:spcBef>
              <a:spcAft>
                <a:spcPct val="0"/>
              </a:spcAft>
              <a:buClrTx/>
              <a:buSzTx/>
              <a:buFontTx/>
              <a:buChar char="•"/>
            </a:pPr>
            <a:r>
              <a:rPr lang="en-US" sz="2800" b="1" kern="0" dirty="0">
                <a:latin typeface="Arial"/>
                <a:ea typeface="ＭＳ Ｐゴシック"/>
              </a:rPr>
              <a:t>Establishing Organizational Structure</a:t>
            </a:r>
          </a:p>
          <a:p>
            <a:pPr marL="342900" lvl="0" indent="-342900" eaLnBrk="0" fontAlgn="base" hangingPunct="0">
              <a:lnSpc>
                <a:spcPct val="110000"/>
              </a:lnSpc>
              <a:spcBef>
                <a:spcPct val="40000"/>
              </a:spcBef>
              <a:spcAft>
                <a:spcPct val="0"/>
              </a:spcAft>
              <a:buClrTx/>
              <a:buSzTx/>
              <a:buFontTx/>
              <a:buChar char="•"/>
            </a:pPr>
            <a:r>
              <a:rPr lang="en-US" sz="2800" b="1" kern="0" dirty="0">
                <a:latin typeface="Arial"/>
                <a:ea typeface="ＭＳ Ｐゴシック"/>
              </a:rPr>
              <a:t>Building Capacity for Action</a:t>
            </a:r>
          </a:p>
          <a:p>
            <a:pPr marL="342900" lvl="0" indent="-342900" eaLnBrk="0" fontAlgn="base" hangingPunct="0">
              <a:lnSpc>
                <a:spcPct val="110000"/>
              </a:lnSpc>
              <a:spcBef>
                <a:spcPct val="40000"/>
              </a:spcBef>
              <a:spcAft>
                <a:spcPct val="0"/>
              </a:spcAft>
              <a:buClrTx/>
              <a:buSzTx/>
              <a:buFontTx/>
              <a:buChar char="•"/>
            </a:pPr>
            <a:r>
              <a:rPr lang="en-US" sz="2800" b="1" kern="0" dirty="0">
                <a:latin typeface="Arial"/>
                <a:ea typeface="ＭＳ Ｐゴシック"/>
              </a:rPr>
              <a:t>Planning for Action</a:t>
            </a:r>
          </a:p>
          <a:p>
            <a:pPr marL="342900" lvl="0" indent="-342900" eaLnBrk="0" fontAlgn="base" hangingPunct="0">
              <a:lnSpc>
                <a:spcPct val="110000"/>
              </a:lnSpc>
              <a:spcBef>
                <a:spcPct val="40000"/>
              </a:spcBef>
              <a:spcAft>
                <a:spcPct val="0"/>
              </a:spcAft>
              <a:buClrTx/>
              <a:buSzTx/>
              <a:buFontTx/>
              <a:buChar char="•"/>
            </a:pPr>
            <a:r>
              <a:rPr lang="en-US" sz="2800" b="1" kern="0" dirty="0">
                <a:latin typeface="Arial"/>
                <a:ea typeface="ＭＳ Ｐゴシック"/>
              </a:rPr>
              <a:t>Implementation</a:t>
            </a:r>
          </a:p>
          <a:p>
            <a:pPr marL="342900" lvl="0" indent="-342900" eaLnBrk="0" fontAlgn="base" hangingPunct="0">
              <a:lnSpc>
                <a:spcPct val="110000"/>
              </a:lnSpc>
              <a:spcBef>
                <a:spcPct val="40000"/>
              </a:spcBef>
              <a:spcAft>
                <a:spcPct val="0"/>
              </a:spcAft>
              <a:buClrTx/>
              <a:buSzTx/>
              <a:buFontTx/>
              <a:buChar char="•"/>
            </a:pPr>
            <a:r>
              <a:rPr lang="en-US" sz="2800" b="1" kern="0" dirty="0">
                <a:latin typeface="Arial"/>
                <a:ea typeface="ＭＳ Ｐゴシック"/>
              </a:rPr>
              <a:t>Refinement</a:t>
            </a:r>
          </a:p>
          <a:p>
            <a:pPr marL="342900" lvl="0" indent="-342900" eaLnBrk="0" fontAlgn="base" hangingPunct="0">
              <a:lnSpc>
                <a:spcPct val="110000"/>
              </a:lnSpc>
              <a:spcBef>
                <a:spcPct val="40000"/>
              </a:spcBef>
              <a:spcAft>
                <a:spcPct val="0"/>
              </a:spcAft>
              <a:buClrTx/>
              <a:buSzTx/>
              <a:buFontTx/>
              <a:buChar char="•"/>
            </a:pPr>
            <a:r>
              <a:rPr lang="en-US" sz="2800" b="1" kern="0" dirty="0">
                <a:latin typeface="Arial"/>
                <a:ea typeface="ＭＳ Ｐゴシック"/>
              </a:rPr>
              <a:t>Institutionalization</a:t>
            </a:r>
          </a:p>
          <a:p>
            <a:pPr marL="1257300" lvl="3" indent="-173038" eaLnBrk="0" fontAlgn="base" hangingPunct="0">
              <a:lnSpc>
                <a:spcPct val="110000"/>
              </a:lnSpc>
              <a:spcBef>
                <a:spcPct val="50000"/>
              </a:spcBef>
              <a:spcAft>
                <a:spcPct val="0"/>
              </a:spcAft>
              <a:buClr>
                <a:srgbClr val="005293"/>
              </a:buClr>
              <a:buSzTx/>
              <a:buNone/>
            </a:pPr>
            <a:r>
              <a:rPr lang="en-US" kern="0" dirty="0">
                <a:solidFill>
                  <a:schemeClr val="tx2"/>
                </a:solidFill>
                <a:latin typeface="Arial"/>
                <a:ea typeface="ＭＳ Ｐゴシック"/>
              </a:rPr>
              <a:t> </a:t>
            </a:r>
            <a:r>
              <a:rPr lang="en-US" kern="0" dirty="0" smtClean="0">
                <a:solidFill>
                  <a:schemeClr val="tx2"/>
                </a:solidFill>
                <a:latin typeface="Arial"/>
                <a:ea typeface="ＭＳ Ｐゴシック"/>
              </a:rPr>
              <a:t>                                    </a:t>
            </a:r>
            <a:r>
              <a:rPr lang="en-US" b="1" kern="0" dirty="0" smtClean="0">
                <a:solidFill>
                  <a:schemeClr val="tx2"/>
                </a:solidFill>
                <a:latin typeface="Arial"/>
                <a:ea typeface="ＭＳ Ｐゴシック"/>
              </a:rPr>
              <a:t>Raynor (2011)</a:t>
            </a:r>
            <a:endParaRPr lang="en-US" kern="0" dirty="0">
              <a:solidFill>
                <a:schemeClr val="tx2"/>
              </a:solidFill>
              <a:latin typeface="Arial"/>
              <a:ea typeface="ＭＳ Ｐゴシック"/>
            </a:endParaRPr>
          </a:p>
          <a:p>
            <a:endParaRPr lang="en-US" dirty="0"/>
          </a:p>
        </p:txBody>
      </p:sp>
    </p:spTree>
    <p:extLst>
      <p:ext uri="{BB962C8B-B14F-4D97-AF65-F5344CB8AC3E}">
        <p14:creationId xmlns:p14="http://schemas.microsoft.com/office/powerpoint/2010/main" val="596318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seton_template_graphic">
  <a:themeElements>
    <a:clrScheme name="1_seton_template_graph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eton_template_graphi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eton_template_graph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eton_template_graph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eton_template_graph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eton_template_graph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eton_template_graph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eton_template_graph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eton_template_graphi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eton_template_graph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eton_template_graph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eton_template_graph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eton_template_graph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eton_template_graph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ton_template_graphic">
  <a:themeElements>
    <a:clrScheme name="seton_template_graph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ton_template_graphi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seton_template_graph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ton_template_graph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ton_template_graph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ton_template_graph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ton_template_graph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ton_template_graph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ton_template_graphi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ton_template_graph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ton_template_graph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ton_template_graph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ton_template_graph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ton_template_graph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632</TotalTime>
  <Words>4735</Words>
  <Application>Microsoft Office PowerPoint</Application>
  <PresentationFormat>On-screen Show (4:3)</PresentationFormat>
  <Paragraphs>592</Paragraphs>
  <Slides>62</Slides>
  <Notes>40</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62</vt:i4>
      </vt:variant>
    </vt:vector>
  </HeadingPairs>
  <TitlesOfParts>
    <vt:vector size="86" baseType="lpstr">
      <vt:lpstr>ＭＳ Ｐゴシック</vt:lpstr>
      <vt:lpstr>Arial</vt:lpstr>
      <vt:lpstr>Arial Narrow</vt:lpstr>
      <vt:lpstr>Britannic Bold</vt:lpstr>
      <vt:lpstr>Calibri</vt:lpstr>
      <vt:lpstr>Engravers MT</vt:lpstr>
      <vt:lpstr>Georgia</vt:lpstr>
      <vt:lpstr>Myriad Pro</vt:lpstr>
      <vt:lpstr>Myriad Web Pro</vt:lpstr>
      <vt:lpstr>Segoe UI Semibold</vt:lpstr>
      <vt:lpstr>Times New Roman</vt:lpstr>
      <vt:lpstr>Trebuchet MS</vt:lpstr>
      <vt:lpstr>Verdana</vt:lpstr>
      <vt:lpstr>Wingdings</vt:lpstr>
      <vt:lpstr>Wingdings 2</vt:lpstr>
      <vt:lpstr>Opulent</vt:lpstr>
      <vt:lpstr>2_Office Theme</vt:lpstr>
      <vt:lpstr>1_Opulent</vt:lpstr>
      <vt:lpstr>1_seton_template_graphic</vt:lpstr>
      <vt:lpstr>seton_template_graphic</vt:lpstr>
      <vt:lpstr>1_Office Theme</vt:lpstr>
      <vt:lpstr>2_Opulent</vt:lpstr>
      <vt:lpstr>3_Opulent</vt:lpstr>
      <vt:lpstr>4_Opulent</vt:lpstr>
      <vt:lpstr>SREB </vt:lpstr>
      <vt:lpstr>Coalition Building as a Mechanism to Create Trust, Collaboration &amp; Strategic Alliances </vt:lpstr>
      <vt:lpstr>  Objectives: </vt:lpstr>
      <vt:lpstr>Partnership Defined</vt:lpstr>
      <vt:lpstr>  Coalition Defined:</vt:lpstr>
      <vt:lpstr>  Understanding the Stages of Nursing’s Political Development:                       Cohen, et. al. (2011)</vt:lpstr>
      <vt:lpstr>Understanding the Stages of Political Development:                 Cohen, et. al. (2011)</vt:lpstr>
      <vt:lpstr>When should you form Partnerships or join Coalitions?</vt:lpstr>
      <vt:lpstr>Seven Stages of Development </vt:lpstr>
      <vt:lpstr>Capacities of Effective Partnership/Coalition Members:</vt:lpstr>
      <vt:lpstr>Capacities of Effective Partnership/Coalition Members Cont:</vt:lpstr>
      <vt:lpstr>Benefits of Developing &amp; Participating in Partnerships &amp; Coalitions</vt:lpstr>
      <vt:lpstr>Effectiveness:</vt:lpstr>
      <vt:lpstr>Partnership Exemplar # 1:</vt:lpstr>
      <vt:lpstr>Seton HC Family of Hospitals :</vt:lpstr>
      <vt:lpstr>Addressing the Seton Nursing 2015 Strategic Direction…”nurses with the right skills”  Pipeline and Professional Development Partnerships</vt:lpstr>
      <vt:lpstr>Seton Healthcare Family Partnerships</vt:lpstr>
      <vt:lpstr>Mission of The Clinical Education Center (CEC)</vt:lpstr>
      <vt:lpstr>PowerPoint Presentation</vt:lpstr>
      <vt:lpstr> Seton Healthcare Family Partnerships</vt:lpstr>
      <vt:lpstr>Seton Healthcare Family Partnerships </vt:lpstr>
      <vt:lpstr>Seton Healthcare Family Partnerships</vt:lpstr>
      <vt:lpstr>Seton HC Family of Hospitals Partnership Grew to Coalition –  What strategies and tactics did Seton deploy to succeed? What are the evidence-based indicators for success?  Let’s Dive Deeper into What Makes a Partnership or a Coalition Successful</vt:lpstr>
      <vt:lpstr>Building a Partnership Culture :</vt:lpstr>
      <vt:lpstr>Building a Partnership Culture Cont:</vt:lpstr>
      <vt:lpstr>Culture Trumps Strategy        (or Capacity)</vt:lpstr>
      <vt:lpstr> Leadership Capacities </vt:lpstr>
      <vt:lpstr>Pros &amp; Cons of Consensus Decision-Making </vt:lpstr>
      <vt:lpstr>Tactical Support  a Must</vt:lpstr>
      <vt:lpstr>Understanding the Difference Between Strategic &amp; Tactical Thinking </vt:lpstr>
      <vt:lpstr>The Critical Difference</vt:lpstr>
      <vt:lpstr>Strategic Thinking:</vt:lpstr>
      <vt:lpstr>Tactical Support &amp; Operations Key to Coalition Success: </vt:lpstr>
      <vt:lpstr>Adaptive Capacities of Successful Partnerships: </vt:lpstr>
      <vt:lpstr>Management Capacities: </vt:lpstr>
      <vt:lpstr>Technical Capacities: </vt:lpstr>
      <vt:lpstr>Funding a Partnership or Coalition: </vt:lpstr>
      <vt:lpstr>Funding a Partnership or Coalition: </vt:lpstr>
      <vt:lpstr>Funding a Partnership or Coalition: </vt:lpstr>
      <vt:lpstr>Funding a Partnership or Coalition: </vt:lpstr>
      <vt:lpstr>Partnership Exemplar # 2</vt:lpstr>
      <vt:lpstr>PowerPoint Presentation</vt:lpstr>
      <vt:lpstr>Campaign Vision</vt:lpstr>
      <vt:lpstr>Nursing Must be Considered a  Societal Issue!</vt:lpstr>
      <vt:lpstr>Campaign Strategies</vt:lpstr>
      <vt:lpstr>Campaign for Action State Involvement</vt:lpstr>
      <vt:lpstr>Our Commitment to Advance the Health of Texans through Nursing</vt:lpstr>
      <vt:lpstr>History of Texas Team</vt:lpstr>
      <vt:lpstr>Texas Team Addressing Nursing Education </vt:lpstr>
      <vt:lpstr>New Texas Team</vt:lpstr>
      <vt:lpstr>Texas Team Leadership Org Structure</vt:lpstr>
      <vt:lpstr>The Texas Mission </vt:lpstr>
      <vt:lpstr>IOM – Education Recommendations</vt:lpstr>
      <vt:lpstr>Texas Challenge-Undereducated Workforce</vt:lpstr>
      <vt:lpstr>PowerPoint Presentation</vt:lpstr>
      <vt:lpstr>PowerPoint Presentation</vt:lpstr>
      <vt:lpstr>PowerPoint Presentation</vt:lpstr>
      <vt:lpstr>Techniques to Assure Success: </vt:lpstr>
      <vt:lpstr>Success Indicators: </vt:lpstr>
      <vt:lpstr>Seven Deadly Sins of Partnerships or Coalitions: </vt:lpstr>
      <vt:lpstr>Questions????</vt:lpstr>
      <vt:lpstr>References </vt:lpstr>
    </vt:vector>
  </TitlesOfParts>
  <Company>Texas Tech University Health Sciences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SREB</dc:title>
  <dc:creator>SON</dc:creator>
  <cp:lastModifiedBy>Presenter Account</cp:lastModifiedBy>
  <cp:revision>56</cp:revision>
  <dcterms:created xsi:type="dcterms:W3CDTF">2012-10-29T17:51:37Z</dcterms:created>
  <dcterms:modified xsi:type="dcterms:W3CDTF">2016-04-08T14:43:14Z</dcterms:modified>
</cp:coreProperties>
</file>