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82" r:id="rId3"/>
    <p:sldId id="281" r:id="rId4"/>
    <p:sldId id="267" r:id="rId5"/>
    <p:sldId id="276" r:id="rId6"/>
    <p:sldId id="275" r:id="rId7"/>
    <p:sldId id="277" r:id="rId8"/>
    <p:sldId id="269" r:id="rId9"/>
    <p:sldId id="270" r:id="rId10"/>
    <p:sldId id="278" r:id="rId11"/>
    <p:sldId id="271" r:id="rId12"/>
    <p:sldId id="284" r:id="rId13"/>
    <p:sldId id="296" r:id="rId14"/>
    <p:sldId id="260" r:id="rId15"/>
    <p:sldId id="264" r:id="rId16"/>
    <p:sldId id="319" r:id="rId17"/>
    <p:sldId id="334" r:id="rId18"/>
    <p:sldId id="266" r:id="rId19"/>
    <p:sldId id="268" r:id="rId20"/>
    <p:sldId id="265" r:id="rId21"/>
    <p:sldId id="320" r:id="rId22"/>
    <p:sldId id="325" r:id="rId23"/>
    <p:sldId id="340" r:id="rId24"/>
    <p:sldId id="286" r:id="rId25"/>
    <p:sldId id="318" r:id="rId26"/>
    <p:sldId id="324" r:id="rId27"/>
    <p:sldId id="273" r:id="rId28"/>
    <p:sldId id="323" r:id="rId29"/>
    <p:sldId id="288" r:id="rId30"/>
    <p:sldId id="262" r:id="rId31"/>
    <p:sldId id="333" r:id="rId32"/>
    <p:sldId id="321" r:id="rId33"/>
    <p:sldId id="285" r:id="rId34"/>
    <p:sldId id="291" r:id="rId35"/>
    <p:sldId id="298" r:id="rId36"/>
    <p:sldId id="295" r:id="rId37"/>
    <p:sldId id="300" r:id="rId38"/>
    <p:sldId id="302" r:id="rId39"/>
    <p:sldId id="304" r:id="rId40"/>
    <p:sldId id="305" r:id="rId41"/>
    <p:sldId id="307" r:id="rId42"/>
    <p:sldId id="306" r:id="rId43"/>
    <p:sldId id="292" r:id="rId44"/>
    <p:sldId id="339" r:id="rId45"/>
    <p:sldId id="314" r:id="rId46"/>
    <p:sldId id="312" r:id="rId47"/>
    <p:sldId id="310" r:id="rId48"/>
    <p:sldId id="309" r:id="rId49"/>
    <p:sldId id="337" r:id="rId50"/>
    <p:sldId id="327" r:id="rId51"/>
    <p:sldId id="329" r:id="rId52"/>
    <p:sldId id="336" r:id="rId53"/>
    <p:sldId id="331"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4660"/>
  </p:normalViewPr>
  <p:slideViewPr>
    <p:cSldViewPr>
      <p:cViewPr>
        <p:scale>
          <a:sx n="100" d="100"/>
          <a:sy n="100" d="100"/>
        </p:scale>
        <p:origin x="1878" y="312"/>
      </p:cViewPr>
      <p:guideLst>
        <p:guide orient="horz" pos="2160"/>
        <p:guide pos="2880"/>
      </p:guideLst>
    </p:cSldViewPr>
  </p:slideViewPr>
  <p:notesTextViewPr>
    <p:cViewPr>
      <p:scale>
        <a:sx n="1" d="1"/>
        <a:sy n="1" d="1"/>
      </p:scale>
      <p:origin x="0" y="0"/>
    </p:cViewPr>
  </p:notesTextViewPr>
  <p:sorterViewPr>
    <p:cViewPr>
      <p:scale>
        <a:sx n="100" d="100"/>
        <a:sy n="100" d="100"/>
      </p:scale>
      <p:origin x="0" y="8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99D0D7-13F4-4906-8368-B66B1278CE5D}" type="datetimeFigureOut">
              <a:rPr lang="en-US" smtClean="0"/>
              <a:t>4/8/2016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6AC2AE-DC5A-4C68-A85F-06C6406879A4}" type="slidenum">
              <a:rPr lang="en-US" smtClean="0"/>
              <a:t>‹#›</a:t>
            </a:fld>
            <a:endParaRPr lang="en-US"/>
          </a:p>
        </p:txBody>
      </p:sp>
    </p:spTree>
    <p:extLst>
      <p:ext uri="{BB962C8B-B14F-4D97-AF65-F5344CB8AC3E}">
        <p14:creationId xmlns:p14="http://schemas.microsoft.com/office/powerpoint/2010/main" val="2755631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2</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11</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12</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13</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15</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16</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17</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18</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19</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20</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24</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3</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25</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26</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27</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28</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33</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50</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51</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52</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53</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4</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5</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6</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7</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8</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9</a:t>
            </a:fld>
            <a:endParaRPr lang="en-US"/>
          </a:p>
        </p:txBody>
      </p:sp>
    </p:spTree>
    <p:extLst>
      <p:ext uri="{BB962C8B-B14F-4D97-AF65-F5344CB8AC3E}">
        <p14:creationId xmlns:p14="http://schemas.microsoft.com/office/powerpoint/2010/main" val="280416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 student population</a:t>
            </a:r>
          </a:p>
          <a:p>
            <a:r>
              <a:rPr lang="en-US" dirty="0" smtClean="0"/>
              <a:t>1500 + nursing students – including pre-nursing</a:t>
            </a:r>
          </a:p>
          <a:p>
            <a:r>
              <a:rPr lang="en-US" dirty="0" smtClean="0"/>
              <a:t>Largest</a:t>
            </a:r>
            <a:r>
              <a:rPr lang="en-US" baseline="0" dirty="0" smtClean="0"/>
              <a:t> major on campus</a:t>
            </a:r>
            <a:endParaRPr lang="en-US" dirty="0"/>
          </a:p>
        </p:txBody>
      </p:sp>
      <p:sp>
        <p:nvSpPr>
          <p:cNvPr id="4" name="Slide Number Placeholder 3"/>
          <p:cNvSpPr>
            <a:spLocks noGrp="1"/>
          </p:cNvSpPr>
          <p:nvPr>
            <p:ph type="sldNum" sz="quarter" idx="10"/>
          </p:nvPr>
        </p:nvSpPr>
        <p:spPr/>
        <p:txBody>
          <a:bodyPr/>
          <a:lstStyle/>
          <a:p>
            <a:fld id="{476AC2AE-DC5A-4C68-A85F-06C6406879A4}" type="slidenum">
              <a:rPr lang="en-US" smtClean="0"/>
              <a:t>10</a:t>
            </a:fld>
            <a:endParaRPr lang="en-US"/>
          </a:p>
        </p:txBody>
      </p:sp>
    </p:spTree>
    <p:extLst>
      <p:ext uri="{BB962C8B-B14F-4D97-AF65-F5344CB8AC3E}">
        <p14:creationId xmlns:p14="http://schemas.microsoft.com/office/powerpoint/2010/main" val="28041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3CF8DB-AEF4-4E93-B396-F445F0C76ADC}"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177692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CF8DB-AEF4-4E93-B396-F445F0C76ADC}"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4265232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CF8DB-AEF4-4E93-B396-F445F0C76ADC}"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265594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CF8DB-AEF4-4E93-B396-F445F0C76ADC}"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2393875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3CF8DB-AEF4-4E93-B396-F445F0C76ADC}"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246020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CF8DB-AEF4-4E93-B396-F445F0C76ADC}"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213652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3CF8DB-AEF4-4E93-B396-F445F0C76ADC}" type="datetimeFigureOut">
              <a:rPr lang="en-US" smtClean="0"/>
              <a:t>4/8/2016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413235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3CF8DB-AEF4-4E93-B396-F445F0C76ADC}" type="datetimeFigureOut">
              <a:rPr lang="en-US" smtClean="0"/>
              <a:t>4/8/2016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220591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CF8DB-AEF4-4E93-B396-F445F0C76ADC}" type="datetimeFigureOut">
              <a:rPr lang="en-US" smtClean="0"/>
              <a:t>4/8/2016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60412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CF8DB-AEF4-4E93-B396-F445F0C76ADC}"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3566490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CF8DB-AEF4-4E93-B396-F445F0C76ADC}"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B6001-F7A6-44CE-9692-908EFB505E5F}" type="slidenum">
              <a:rPr lang="en-US" smtClean="0"/>
              <a:t>‹#›</a:t>
            </a:fld>
            <a:endParaRPr lang="en-US"/>
          </a:p>
        </p:txBody>
      </p:sp>
    </p:spTree>
    <p:extLst>
      <p:ext uri="{BB962C8B-B14F-4D97-AF65-F5344CB8AC3E}">
        <p14:creationId xmlns:p14="http://schemas.microsoft.com/office/powerpoint/2010/main" val="416711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CF8DB-AEF4-4E93-B396-F445F0C76ADC}" type="datetimeFigureOut">
              <a:rPr lang="en-US" smtClean="0"/>
              <a:t>4/8/2016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B6001-F7A6-44CE-9692-908EFB505E5F}" type="slidenum">
              <a:rPr lang="en-US" smtClean="0"/>
              <a:t>‹#›</a:t>
            </a:fld>
            <a:endParaRPr lang="en-US"/>
          </a:p>
        </p:txBody>
      </p:sp>
    </p:spTree>
    <p:extLst>
      <p:ext uri="{BB962C8B-B14F-4D97-AF65-F5344CB8AC3E}">
        <p14:creationId xmlns:p14="http://schemas.microsoft.com/office/powerpoint/2010/main" val="2341837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Creating a Partnership for Development of a Nursing Facility</a:t>
            </a:r>
            <a:endParaRPr lang="en-US" dirty="0"/>
          </a:p>
        </p:txBody>
      </p:sp>
      <p:sp>
        <p:nvSpPr>
          <p:cNvPr id="3" name="Subtitle 2"/>
          <p:cNvSpPr>
            <a:spLocks noGrp="1"/>
          </p:cNvSpPr>
          <p:nvPr>
            <p:ph type="subTitle" idx="1"/>
          </p:nvPr>
        </p:nvSpPr>
        <p:spPr>
          <a:xfrm>
            <a:off x="1371600" y="3886200"/>
            <a:ext cx="6705600" cy="1752600"/>
          </a:xfrm>
        </p:spPr>
        <p:txBody>
          <a:bodyPr/>
          <a:lstStyle/>
          <a:p>
            <a:r>
              <a:rPr lang="en-US" dirty="0" smtClean="0"/>
              <a:t>Mary Bennett PhD APRN</a:t>
            </a:r>
          </a:p>
          <a:p>
            <a:r>
              <a:rPr lang="en-US" dirty="0" smtClean="0"/>
              <a:t>Director,  Western Kentucky University</a:t>
            </a:r>
          </a:p>
          <a:p>
            <a:r>
              <a:rPr lang="en-US" dirty="0" smtClean="0"/>
              <a:t>School of Nursing</a:t>
            </a:r>
          </a:p>
          <a:p>
            <a:endParaRPr lang="en-US" dirty="0" smtClean="0"/>
          </a:p>
          <a:p>
            <a:endParaRPr lang="en-US" dirty="0"/>
          </a:p>
        </p:txBody>
      </p:sp>
      <p:pic>
        <p:nvPicPr>
          <p:cNvPr id="37890" name="Picture 2" descr="C:\Users\WKUUSER\Desktop\SREB Fall 2012\WKU redbl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 y="454"/>
            <a:ext cx="2143125" cy="214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36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Bowling Green KY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9218" name="Picture 2" descr="C:\Users\WKUUSER\Desktop\SREB Fall 2012\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219200"/>
            <a:ext cx="8580863" cy="531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85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Greenview</a:t>
            </a:r>
            <a:r>
              <a:rPr lang="en-US" dirty="0" smtClean="0"/>
              <a:t> 170 Bed For Profit HCA</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4338" name="Picture 2" descr="C:\Users\WKUUSER\Desktop\SREB Fall 2012\Facility-Green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19200"/>
            <a:ext cx="86868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992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Medical Center 340 Bed not-for-profit</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5362" name="Picture 2" descr="C:\Users\WKUUSER\Desktop\SREB Fall 2012\3141989sld0020_0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1117600"/>
            <a:ext cx="7383462" cy="52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531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Medical Center  Extension Sites</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20482" name="Picture 2" descr="C:\Users\WKUUSER\Desktop\SREB Fall 2012\TMC-Sentrancehi-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8001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908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Kentucky Data</a:t>
            </a:r>
            <a:endParaRPr lang="en-US" dirty="0"/>
          </a:p>
        </p:txBody>
      </p:sp>
      <p:sp>
        <p:nvSpPr>
          <p:cNvPr id="3" name="Subtitle 2"/>
          <p:cNvSpPr>
            <a:spLocks noGrp="1"/>
          </p:cNvSpPr>
          <p:nvPr>
            <p:ph idx="1"/>
          </p:nvPr>
        </p:nvSpPr>
        <p:spPr>
          <a:xfrm>
            <a:off x="457200" y="1295400"/>
            <a:ext cx="8229600" cy="4830763"/>
          </a:xfrm>
        </p:spPr>
        <p:txBody>
          <a:bodyPr>
            <a:normAutofit fontScale="85000" lnSpcReduction="10000"/>
          </a:bodyPr>
          <a:lstStyle/>
          <a:p>
            <a:r>
              <a:rPr lang="en-US" dirty="0" smtClean="0"/>
              <a:t>47% of nurses in KY have BSN or higher degree</a:t>
            </a:r>
          </a:p>
          <a:p>
            <a:r>
              <a:rPr lang="en-US" dirty="0" smtClean="0"/>
              <a:t>However, at most local hospitals less than 30% of the nurses are BSN prepared</a:t>
            </a:r>
          </a:p>
          <a:p>
            <a:r>
              <a:rPr lang="en-US" dirty="0" smtClean="0"/>
              <a:t>Several hospitals within the region are interested in seeking Magnet status and want to increase BSN</a:t>
            </a:r>
          </a:p>
          <a:p>
            <a:r>
              <a:rPr lang="en-US" dirty="0" smtClean="0"/>
              <a:t>IOM recommendations for 80% BSN and Magnet hospitals need a plan to reach this number</a:t>
            </a:r>
          </a:p>
          <a:p>
            <a:r>
              <a:rPr lang="en-US" dirty="0" smtClean="0"/>
              <a:t>Most local hospitals are considering changing hiring to BSN only, but currently still hire ASN and are looking at imposing deadlines to complete BSN, either for all new ASN hires or for all ASN’s employed at the facility. </a:t>
            </a:r>
          </a:p>
          <a:p>
            <a:endParaRPr lang="en-US" dirty="0" smtClean="0"/>
          </a:p>
          <a:p>
            <a:endParaRPr lang="en-US" dirty="0" smtClean="0"/>
          </a:p>
          <a:p>
            <a:endParaRPr lang="en-US" dirty="0"/>
          </a:p>
        </p:txBody>
      </p:sp>
    </p:spTree>
    <p:extLst>
      <p:ext uri="{BB962C8B-B14F-4D97-AF65-F5344CB8AC3E}">
        <p14:creationId xmlns:p14="http://schemas.microsoft.com/office/powerpoint/2010/main" val="1120539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Western Kentucky University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50669"/>
            <a:ext cx="8229600" cy="3825025"/>
          </a:xfrm>
          <a:prstGeom prst="rect">
            <a:avLst/>
          </a:prstGeom>
        </p:spPr>
      </p:pic>
    </p:spTree>
    <p:extLst>
      <p:ext uri="{BB962C8B-B14F-4D97-AF65-F5344CB8AC3E}">
        <p14:creationId xmlns:p14="http://schemas.microsoft.com/office/powerpoint/2010/main" val="1597754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Western Kentucky University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34818" name="Picture 2" descr="C:\Users\WKUUSER\Desktop\SREB Fall 2012\photo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68474"/>
            <a:ext cx="7488238" cy="463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8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Western Kentucky University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4098" name="Picture 2" descr="P:\My Documents 2\My Pictures\WKU Pictures\girlsunder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1534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7882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Western Kentucky University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026" name="Picture 2" descr="C:\Users\WKUUSER\Desktop\SREB Fall 2012\wku_campus_stand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320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Western Kentucky University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2050" name="Picture 2" descr="C:\Users\WKUUSER\Desktop\SREB Fall 2012\WKU_Collegeof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45331"/>
            <a:ext cx="6210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35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Bowling Green KY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3314" name="Picture 2" descr="C:\Users\WKUUSER\Desktop\SREB Fall 2012\bowling-green-vinyl-bann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72390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903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College of Health and Human Services</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5122" name="Picture 2" descr="C:\Users\WKUUSER\Desktop\SREB Fall 2012\wku_guthrie-tower_camp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95400"/>
            <a:ext cx="8229600"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283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CHHS</a:t>
            </a:r>
            <a:endParaRPr lang="en-US" dirty="0"/>
          </a:p>
        </p:txBody>
      </p:sp>
      <p:sp>
        <p:nvSpPr>
          <p:cNvPr id="3" name="Subtitle 2"/>
          <p:cNvSpPr>
            <a:spLocks noGrp="1"/>
          </p:cNvSpPr>
          <p:nvPr>
            <p:ph idx="1"/>
          </p:nvPr>
        </p:nvSpPr>
        <p:spPr>
          <a:xfrm>
            <a:off x="457200" y="1295400"/>
            <a:ext cx="8229600" cy="4830763"/>
          </a:xfrm>
        </p:spPr>
        <p:txBody>
          <a:bodyPr>
            <a:normAutofit fontScale="85000" lnSpcReduction="20000"/>
          </a:bodyPr>
          <a:lstStyle/>
          <a:p>
            <a:r>
              <a:rPr lang="en-US" dirty="0" smtClean="0"/>
              <a:t>New College at WKU, started 7 years ago with departments from all over campus pulled together to form CHHS</a:t>
            </a:r>
          </a:p>
          <a:p>
            <a:r>
              <a:rPr lang="en-US" dirty="0" smtClean="0"/>
              <a:t>Fastest Growing College at WKU</a:t>
            </a:r>
          </a:p>
          <a:p>
            <a:r>
              <a:rPr lang="en-US" dirty="0" smtClean="0"/>
              <a:t>30 % growth rate over last 5 years</a:t>
            </a:r>
          </a:p>
          <a:p>
            <a:r>
              <a:rPr lang="en-US" dirty="0" smtClean="0"/>
              <a:t>Now the largest college at WKU</a:t>
            </a:r>
          </a:p>
          <a:p>
            <a:r>
              <a:rPr lang="en-US" dirty="0" smtClean="0"/>
              <a:t>Nursing, Dental Hygiene and Communication Disorders have had capped enrollment for years</a:t>
            </a:r>
          </a:p>
          <a:p>
            <a:r>
              <a:rPr lang="en-US" dirty="0" smtClean="0"/>
              <a:t>In the past year other CHHS programs have had to cap enrollments due to lack of classroom space, lab space, office space etc. </a:t>
            </a:r>
          </a:p>
          <a:p>
            <a:r>
              <a:rPr lang="en-US" dirty="0" smtClean="0"/>
              <a:t>4,900 + students in CHHS majors this fall </a:t>
            </a:r>
          </a:p>
          <a:p>
            <a:endParaRPr lang="en-US" dirty="0"/>
          </a:p>
        </p:txBody>
      </p:sp>
    </p:spTree>
    <p:extLst>
      <p:ext uri="{BB962C8B-B14F-4D97-AF65-F5344CB8AC3E}">
        <p14:creationId xmlns:p14="http://schemas.microsoft.com/office/powerpoint/2010/main" val="1204250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CHHS</a:t>
            </a:r>
            <a:endParaRPr lang="en-US" dirty="0"/>
          </a:p>
        </p:txBody>
      </p:sp>
      <p:sp>
        <p:nvSpPr>
          <p:cNvPr id="3" name="Subtitle 2"/>
          <p:cNvSpPr>
            <a:spLocks noGrp="1"/>
          </p:cNvSpPr>
          <p:nvPr>
            <p:ph idx="1"/>
          </p:nvPr>
        </p:nvSpPr>
        <p:spPr>
          <a:xfrm>
            <a:off x="457200" y="1295400"/>
            <a:ext cx="8229600" cy="4830763"/>
          </a:xfrm>
        </p:spPr>
        <p:txBody>
          <a:bodyPr>
            <a:normAutofit fontScale="92500" lnSpcReduction="20000"/>
          </a:bodyPr>
          <a:lstStyle/>
          <a:p>
            <a:r>
              <a:rPr lang="en-US" dirty="0" smtClean="0"/>
              <a:t>School of Nursing (ASN, BSN, RN-BSN, MSN and DNP)</a:t>
            </a:r>
          </a:p>
          <a:p>
            <a:r>
              <a:rPr lang="en-US" dirty="0" smtClean="0"/>
              <a:t>Allied Health (Dental Hygiene and Health Informatics)</a:t>
            </a:r>
          </a:p>
          <a:p>
            <a:r>
              <a:rPr lang="en-US" dirty="0" smtClean="0"/>
              <a:t>Kinesiology, Recreation and Sport</a:t>
            </a:r>
          </a:p>
          <a:p>
            <a:r>
              <a:rPr lang="en-US" dirty="0" smtClean="0"/>
              <a:t>Public Health</a:t>
            </a:r>
          </a:p>
          <a:p>
            <a:r>
              <a:rPr lang="en-US" dirty="0" smtClean="0"/>
              <a:t>Social Work</a:t>
            </a:r>
          </a:p>
          <a:p>
            <a:r>
              <a:rPr lang="en-US" dirty="0" smtClean="0"/>
              <a:t>Family and Consumer Science</a:t>
            </a:r>
          </a:p>
          <a:p>
            <a:r>
              <a:rPr lang="en-US" dirty="0" smtClean="0"/>
              <a:t>Communication Disorders</a:t>
            </a:r>
          </a:p>
          <a:p>
            <a:r>
              <a:rPr lang="en-US" dirty="0" smtClean="0"/>
              <a:t>Physical Therapy – new for Fall 2012</a:t>
            </a:r>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2900597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CHHS</a:t>
            </a:r>
            <a:endParaRPr lang="en-US" dirty="0"/>
          </a:p>
        </p:txBody>
      </p:sp>
      <p:pic>
        <p:nvPicPr>
          <p:cNvPr id="7170" name="Picture 2" descr="C:\Users\WKUUSER\Desktop\SREB Fall 2012\Our-Iceberg-Is-Melting-Presentation-Transcript-8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305800"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162495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CHHS Overflow Building</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7410" name="Picture 2" descr="C:\Users\WKUUSER\Desktop\SREB Fall 2012\wku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7629525"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1737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Crowded, Outdated Classrooms</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32771" name="Picture 3" descr="C:\Users\WKUUSER\Desktop\SREB Fall 2012\November 5 2012 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161" y="1524000"/>
            <a:ext cx="8524875" cy="4952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693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Crowded, Outdated Lab</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32770" name="Picture 2" descr="C:\Users\WKUUSER\Desktop\SREB Fall 2012\DSC_00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47800"/>
            <a:ext cx="8464550" cy="500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01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Crowded, Outdated Lab</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1267" name="Picture 3" descr="C:\Users\WKUUSER\Desktop\SREB Fall 2012\DSC_00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676400"/>
            <a:ext cx="7696200" cy="492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253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Classroom in Lab</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36884"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696844"/>
            <a:ext cx="7543800" cy="439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6930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WKU Plan to Increase numbers of </a:t>
            </a:r>
            <a:br>
              <a:rPr lang="en-US" dirty="0" smtClean="0"/>
            </a:br>
            <a:r>
              <a:rPr lang="en-US" dirty="0" smtClean="0"/>
              <a:t>RN-BSN Students </a:t>
            </a:r>
            <a:endParaRPr lang="en-US" dirty="0"/>
          </a:p>
        </p:txBody>
      </p:sp>
      <p:sp>
        <p:nvSpPr>
          <p:cNvPr id="3" name="Subtitle 2"/>
          <p:cNvSpPr>
            <a:spLocks noGrp="1"/>
          </p:cNvSpPr>
          <p:nvPr>
            <p:ph idx="1"/>
          </p:nvPr>
        </p:nvSpPr>
        <p:spPr/>
        <p:txBody>
          <a:bodyPr>
            <a:normAutofit fontScale="92500" lnSpcReduction="20000"/>
          </a:bodyPr>
          <a:lstStyle/>
          <a:p>
            <a:r>
              <a:rPr lang="en-US" dirty="0" smtClean="0"/>
              <a:t>RN-BSN program transitioned from IVS/Classroom to Online plus clinical at student’s  location. </a:t>
            </a:r>
          </a:p>
          <a:p>
            <a:r>
              <a:rPr lang="en-US" dirty="0" smtClean="0"/>
              <a:t>Increased class size of RN-BSN program from 30 students per semester to 50 students by adding additional faculty</a:t>
            </a:r>
          </a:p>
          <a:p>
            <a:r>
              <a:rPr lang="en-US" dirty="0" smtClean="0"/>
              <a:t>With the exception of office space, online programs are facility neutral and do not require classrooms or labs.</a:t>
            </a:r>
          </a:p>
          <a:p>
            <a:r>
              <a:rPr lang="en-US" dirty="0" smtClean="0"/>
              <a:t>However,  the percentage of ASN’s who go on for RN-BSN remains low (20-35%).</a:t>
            </a:r>
          </a:p>
          <a:p>
            <a:endParaRPr lang="en-US" dirty="0" smtClean="0"/>
          </a:p>
          <a:p>
            <a:endParaRPr lang="en-US" dirty="0"/>
          </a:p>
        </p:txBody>
      </p:sp>
    </p:spTree>
    <p:extLst>
      <p:ext uri="{BB962C8B-B14F-4D97-AF65-F5344CB8AC3E}">
        <p14:creationId xmlns:p14="http://schemas.microsoft.com/office/powerpoint/2010/main" val="2105297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Bowling Green KY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0244" name="Picture 4" descr="C:\Users\WKUUSER\Desktop\SREB Fall 2012\vfiles143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4676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2201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Plan to Double Size of BSN Class</a:t>
            </a:r>
            <a:endParaRPr lang="en-US" dirty="0"/>
          </a:p>
        </p:txBody>
      </p:sp>
      <p:sp>
        <p:nvSpPr>
          <p:cNvPr id="3" name="Subtitle 2"/>
          <p:cNvSpPr>
            <a:spLocks noGrp="1"/>
          </p:cNvSpPr>
          <p:nvPr>
            <p:ph idx="1"/>
          </p:nvPr>
        </p:nvSpPr>
        <p:spPr/>
        <p:txBody>
          <a:bodyPr>
            <a:normAutofit/>
          </a:bodyPr>
          <a:lstStyle/>
          <a:p>
            <a:r>
              <a:rPr lang="en-US" dirty="0" smtClean="0"/>
              <a:t>WKU admits 40 students every Spring and Fall to the BSN program</a:t>
            </a:r>
          </a:p>
          <a:p>
            <a:r>
              <a:rPr lang="en-US" dirty="0" smtClean="0"/>
              <a:t>WKU turns away 40-60 qualified students every semester due to lack of space</a:t>
            </a:r>
          </a:p>
          <a:p>
            <a:r>
              <a:rPr lang="en-US" dirty="0" smtClean="0"/>
              <a:t>Class size limited by classroom size, lab size, and number of faculty and faculty offices</a:t>
            </a:r>
          </a:p>
          <a:p>
            <a:r>
              <a:rPr lang="en-US" dirty="0" smtClean="0"/>
              <a:t>Goal - increase class to 80 students per semester. </a:t>
            </a:r>
          </a:p>
          <a:p>
            <a:endParaRPr lang="en-US" dirty="0" smtClean="0"/>
          </a:p>
          <a:p>
            <a:endParaRPr lang="en-US" dirty="0"/>
          </a:p>
        </p:txBody>
      </p:sp>
    </p:spTree>
    <p:extLst>
      <p:ext uri="{BB962C8B-B14F-4D97-AF65-F5344CB8AC3E}">
        <p14:creationId xmlns:p14="http://schemas.microsoft.com/office/powerpoint/2010/main" val="36951216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Enact the Plans</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3074" name="Picture 2" descr="P:\My Documents 2\My Pictures\WKU Pictures\Colo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868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7673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Medical Center New Tower</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35842" name="Picture 2" descr="C:\Users\WKUUSER\Desktop\SREB Fall 2012\MCB-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1534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8109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Medical Center Expansion, Stengel and Hill Architects</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6386" name="Picture 2" descr="C:\Users\WKUUSER\Desktop\SREB Fall 2012\DTower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8" y="1371600"/>
            <a:ext cx="8890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2368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Medical Center</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18434" name="Picture 2" descr="C:\Users\WKUUSER\Desktop\SREB Fall 2012\MCB-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8153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8001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University of Kentucky School of Nursing Remodel by Stengel and Hill </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21506" name="Picture 2" descr="C:\Users\WKUUSER\Desktop\SREB Fall 2012\UKY_Nursing-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524000"/>
            <a:ext cx="6934200" cy="4848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019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Joint Project Medical Center and WKU Health Sciences</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23555" name="Picture 3" descr="C:\Users\WKUUSER\Desktop\SREB Fall 2012\MCB-WKU_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04227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1411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Lobby </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8077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6024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Lobby Bistro</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00784"/>
            <a:ext cx="87249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753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Hospital Medical Education Center</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 y="1447800"/>
            <a:ext cx="752475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181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Bowling Green KY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2051" name="Picture 3" descr="C:\Users\WKUUSER\Desktop\SREB Fall 2012\DowntownParkBowlingGreenKENTUC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749776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6005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Nursing Classrooms</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153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6104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Nursing Classrooms</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8382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3304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Faculty Meeting Space</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1600200"/>
            <a:ext cx="89535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630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WKU Benefits	</a:t>
            </a:r>
            <a:endParaRPr lang="en-US" dirty="0"/>
          </a:p>
        </p:txBody>
      </p:sp>
      <p:sp>
        <p:nvSpPr>
          <p:cNvPr id="3" name="Subtitle 2"/>
          <p:cNvSpPr>
            <a:spLocks noGrp="1"/>
          </p:cNvSpPr>
          <p:nvPr>
            <p:ph idx="1"/>
          </p:nvPr>
        </p:nvSpPr>
        <p:spPr>
          <a:xfrm>
            <a:off x="457200" y="1066800"/>
            <a:ext cx="8229600" cy="5059363"/>
          </a:xfrm>
        </p:spPr>
        <p:txBody>
          <a:bodyPr>
            <a:normAutofit fontScale="92500" lnSpcReduction="10000"/>
          </a:bodyPr>
          <a:lstStyle/>
          <a:p>
            <a:r>
              <a:rPr lang="en-US" dirty="0" smtClean="0"/>
              <a:t>Classrooms to seat 90 students</a:t>
            </a:r>
          </a:p>
          <a:p>
            <a:r>
              <a:rPr lang="en-US" dirty="0" smtClean="0"/>
              <a:t>Two large skills labs</a:t>
            </a:r>
          </a:p>
          <a:p>
            <a:r>
              <a:rPr lang="en-US" dirty="0" smtClean="0"/>
              <a:t>Two simulation rooms with observation rooms</a:t>
            </a:r>
          </a:p>
          <a:p>
            <a:r>
              <a:rPr lang="en-US" dirty="0" smtClean="0"/>
              <a:t>90 Seat computer lab and testing center</a:t>
            </a:r>
          </a:p>
          <a:p>
            <a:r>
              <a:rPr lang="en-US" dirty="0" smtClean="0"/>
              <a:t>Sufficient offices for faculty, staff and graduate students</a:t>
            </a:r>
          </a:p>
          <a:p>
            <a:r>
              <a:rPr lang="en-US" dirty="0" smtClean="0"/>
              <a:t>Meeting, research and networking space</a:t>
            </a:r>
          </a:p>
          <a:p>
            <a:r>
              <a:rPr lang="en-US" dirty="0" smtClean="0"/>
              <a:t>Easy access to clinical facilities </a:t>
            </a:r>
          </a:p>
          <a:p>
            <a:r>
              <a:rPr lang="en-US" dirty="0" smtClean="0"/>
              <a:t>New parking lots adjacent to new building</a:t>
            </a:r>
          </a:p>
          <a:p>
            <a:r>
              <a:rPr lang="en-US" dirty="0" smtClean="0"/>
              <a:t>Facilities for Physical Therapy</a:t>
            </a:r>
          </a:p>
          <a:p>
            <a:endParaRPr lang="en-US" dirty="0"/>
          </a:p>
        </p:txBody>
      </p:sp>
    </p:spTree>
    <p:extLst>
      <p:ext uri="{BB962C8B-B14F-4D97-AF65-F5344CB8AC3E}">
        <p14:creationId xmlns:p14="http://schemas.microsoft.com/office/powerpoint/2010/main" val="19801295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CHC Benefits	</a:t>
            </a:r>
            <a:endParaRPr lang="en-US" dirty="0"/>
          </a:p>
        </p:txBody>
      </p:sp>
      <p:sp>
        <p:nvSpPr>
          <p:cNvPr id="3" name="Subtitle 2"/>
          <p:cNvSpPr>
            <a:spLocks noGrp="1"/>
          </p:cNvSpPr>
          <p:nvPr>
            <p:ph idx="1"/>
          </p:nvPr>
        </p:nvSpPr>
        <p:spPr>
          <a:xfrm>
            <a:off x="457200" y="1066800"/>
            <a:ext cx="8229600" cy="5059363"/>
          </a:xfrm>
        </p:spPr>
        <p:txBody>
          <a:bodyPr>
            <a:normAutofit fontScale="92500" lnSpcReduction="10000"/>
          </a:bodyPr>
          <a:lstStyle/>
          <a:p>
            <a:r>
              <a:rPr lang="en-US" dirty="0" smtClean="0"/>
              <a:t>Additional BSN prepared nurses and physical therapists for regional workforce development.</a:t>
            </a:r>
          </a:p>
          <a:p>
            <a:r>
              <a:rPr lang="en-US" dirty="0" smtClean="0"/>
              <a:t> 200 seat Medical Education Space</a:t>
            </a:r>
          </a:p>
          <a:p>
            <a:r>
              <a:rPr lang="en-US" dirty="0" smtClean="0"/>
              <a:t>20 Seat computer training center for EMR and new employee orientation</a:t>
            </a:r>
          </a:p>
          <a:p>
            <a:r>
              <a:rPr lang="en-US" dirty="0" smtClean="0"/>
              <a:t>10 Skills lab for nursing skills training</a:t>
            </a:r>
          </a:p>
          <a:p>
            <a:r>
              <a:rPr lang="en-US" dirty="0" smtClean="0"/>
              <a:t>2 HD simulation manikins with ability to simulate IC monitoring and other high tech skills</a:t>
            </a:r>
          </a:p>
          <a:p>
            <a:r>
              <a:rPr lang="en-US" dirty="0" smtClean="0"/>
              <a:t>Closer collaboration with WKU Nursing and Physical Therapy</a:t>
            </a:r>
          </a:p>
          <a:p>
            <a:endParaRPr lang="en-US" dirty="0"/>
          </a:p>
        </p:txBody>
      </p:sp>
    </p:spTree>
    <p:extLst>
      <p:ext uri="{BB962C8B-B14F-4D97-AF65-F5344CB8AC3E}">
        <p14:creationId xmlns:p14="http://schemas.microsoft.com/office/powerpoint/2010/main" val="2420395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Great, but </a:t>
            </a:r>
            <a:br>
              <a:rPr lang="en-US" dirty="0" smtClean="0"/>
            </a:br>
            <a:r>
              <a:rPr lang="en-US" dirty="0" smtClean="0"/>
              <a:t>How do we pay for this?</a:t>
            </a:r>
            <a:endParaRPr lang="en-US" dirty="0"/>
          </a:p>
        </p:txBody>
      </p:sp>
      <p:sp>
        <p:nvSpPr>
          <p:cNvPr id="3" name="Subtitle 2"/>
          <p:cNvSpPr>
            <a:spLocks noGrp="1"/>
          </p:cNvSpPr>
          <p:nvPr>
            <p:ph idx="1"/>
          </p:nvPr>
        </p:nvSpPr>
        <p:spPr>
          <a:xfrm>
            <a:off x="457200" y="1600200"/>
            <a:ext cx="8229600" cy="4876800"/>
          </a:xfrm>
        </p:spPr>
        <p:txBody>
          <a:bodyPr>
            <a:normAutofit fontScale="92500" lnSpcReduction="20000"/>
          </a:bodyPr>
          <a:lstStyle/>
          <a:p>
            <a:r>
              <a:rPr lang="en-US" dirty="0" smtClean="0"/>
              <a:t>Medical Center Issues Bonds</a:t>
            </a:r>
          </a:p>
          <a:p>
            <a:r>
              <a:rPr lang="en-US" dirty="0" smtClean="0"/>
              <a:t>Medical Center pays for and occupies 20% of building </a:t>
            </a:r>
          </a:p>
          <a:p>
            <a:r>
              <a:rPr lang="en-US" dirty="0" smtClean="0"/>
              <a:t>Building benefits from location in the new Tax Incentive Funding District</a:t>
            </a:r>
          </a:p>
          <a:p>
            <a:r>
              <a:rPr lang="en-US" dirty="0" smtClean="0"/>
              <a:t>WKU agrees to allow Nursing and Physical Therapy to retain tuition from increased student enrollment </a:t>
            </a:r>
          </a:p>
          <a:p>
            <a:r>
              <a:rPr lang="en-US" dirty="0" smtClean="0"/>
              <a:t>Tuition from increased number of nursing students and New Doctor of PT pays for additional faculty, equipment and building lease. </a:t>
            </a:r>
          </a:p>
          <a:p>
            <a:endParaRPr lang="en-US" dirty="0"/>
          </a:p>
        </p:txBody>
      </p:sp>
    </p:spTree>
    <p:extLst>
      <p:ext uri="{BB962C8B-B14F-4D97-AF65-F5344CB8AC3E}">
        <p14:creationId xmlns:p14="http://schemas.microsoft.com/office/powerpoint/2010/main" val="40664545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Tax Incentive Fund (TIF) District</a:t>
            </a:r>
            <a:endParaRPr lang="en-US" dirty="0"/>
          </a:p>
        </p:txBody>
      </p:sp>
      <p:sp>
        <p:nvSpPr>
          <p:cNvPr id="3" name="Subtitle 2"/>
          <p:cNvSpPr>
            <a:spLocks noGrp="1"/>
          </p:cNvSpPr>
          <p:nvPr>
            <p:ph idx="1"/>
          </p:nvPr>
        </p:nvSpPr>
        <p:spPr/>
        <p:txBody>
          <a:bodyPr>
            <a:normAutofit/>
          </a:bodyPr>
          <a:lstStyle/>
          <a:p>
            <a:endParaRPr lang="en-US" dirty="0" smtClean="0"/>
          </a:p>
          <a:p>
            <a:endParaRPr lang="en-US" dirty="0"/>
          </a:p>
        </p:txBody>
      </p:sp>
      <p:pic>
        <p:nvPicPr>
          <p:cNvPr id="31746" name="Picture 2" descr="C:\Users\WKUUSER\Desktop\_wsb_300x224_TIF-District-Web-New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77724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6796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Tax Incentive Funding District</a:t>
            </a:r>
          </a:p>
        </p:txBody>
      </p:sp>
      <p:sp>
        <p:nvSpPr>
          <p:cNvPr id="3" name="Subtitle 2"/>
          <p:cNvSpPr>
            <a:spLocks noGrp="1"/>
          </p:cNvSpPr>
          <p:nvPr>
            <p:ph idx="1"/>
          </p:nvPr>
        </p:nvSpPr>
        <p:spPr/>
        <p:txBody>
          <a:bodyPr>
            <a:normAutofit fontScale="92500" lnSpcReduction="20000"/>
          </a:bodyPr>
          <a:lstStyle/>
          <a:p>
            <a:r>
              <a:rPr lang="en-US" dirty="0" smtClean="0">
                <a:effectLst/>
              </a:rPr>
              <a:t>The project is expected to cost $18 million, with WKU’s lease of the space being primarily paid with tuition fees from the new students that an expanded program can serve.</a:t>
            </a:r>
          </a:p>
          <a:p>
            <a:r>
              <a:rPr lang="en-US" dirty="0" smtClean="0"/>
              <a:t>It now looks like funds back from TIF will pay nearly half of the building lease cost</a:t>
            </a:r>
          </a:p>
          <a:p>
            <a:r>
              <a:rPr lang="en-US" dirty="0" smtClean="0">
                <a:effectLst/>
              </a:rPr>
              <a:t>Remaining cost will be covered by new student tuition income</a:t>
            </a:r>
          </a:p>
          <a:p>
            <a:r>
              <a:rPr lang="en-US" dirty="0" smtClean="0"/>
              <a:t>University will reclaim up to 40% of tuition revenues once the programs show they are making sufficient profit. </a:t>
            </a:r>
            <a:endParaRPr lang="en-US" dirty="0">
              <a:effectLst/>
            </a:endParaRPr>
          </a:p>
        </p:txBody>
      </p:sp>
    </p:spTree>
    <p:extLst>
      <p:ext uri="{BB962C8B-B14F-4D97-AF65-F5344CB8AC3E}">
        <p14:creationId xmlns:p14="http://schemas.microsoft.com/office/powerpoint/2010/main" val="21108008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Human Resources</a:t>
            </a:r>
            <a:endParaRPr lang="en-US" dirty="0"/>
          </a:p>
        </p:txBody>
      </p:sp>
      <p:sp>
        <p:nvSpPr>
          <p:cNvPr id="3" name="Subtitle 2"/>
          <p:cNvSpPr>
            <a:spLocks noGrp="1"/>
          </p:cNvSpPr>
          <p:nvPr>
            <p:ph idx="1"/>
          </p:nvPr>
        </p:nvSpPr>
        <p:spPr/>
        <p:txBody>
          <a:bodyPr>
            <a:normAutofit fontScale="85000" lnSpcReduction="10000"/>
          </a:bodyPr>
          <a:lstStyle/>
          <a:p>
            <a:r>
              <a:rPr lang="en-US" dirty="0" smtClean="0"/>
              <a:t>Hired 4 additional faculty for the BSN program last year, have 4 additional lines for this years search. </a:t>
            </a:r>
          </a:p>
          <a:p>
            <a:r>
              <a:rPr lang="en-US" dirty="0" smtClean="0"/>
              <a:t>Hired 2 additional faculty for the new DNP program and have 2 additional lines open this year</a:t>
            </a:r>
          </a:p>
          <a:p>
            <a:r>
              <a:rPr lang="en-US" dirty="0" smtClean="0"/>
              <a:t>Have approval to hire additional staff to handle clinical agency contracts and preceptor placement</a:t>
            </a:r>
          </a:p>
          <a:p>
            <a:r>
              <a:rPr lang="en-US" dirty="0" smtClean="0"/>
              <a:t>New Simulation Laboratory Coordinator position.</a:t>
            </a:r>
          </a:p>
          <a:p>
            <a:r>
              <a:rPr lang="en-US" dirty="0" smtClean="0"/>
              <a:t>Additional money from tuition model is being used to increase faculty salaries to help ensure retention of nursing faculty</a:t>
            </a:r>
          </a:p>
          <a:p>
            <a:endParaRPr lang="en-US" dirty="0" smtClean="0"/>
          </a:p>
          <a:p>
            <a:endParaRPr lang="en-US" dirty="0"/>
          </a:p>
        </p:txBody>
      </p:sp>
    </p:spTree>
    <p:extLst>
      <p:ext uri="{BB962C8B-B14F-4D97-AF65-F5344CB8AC3E}">
        <p14:creationId xmlns:p14="http://schemas.microsoft.com/office/powerpoint/2010/main" val="15160848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Clinical Resources </a:t>
            </a:r>
            <a:endParaRPr lang="en-US" dirty="0"/>
          </a:p>
        </p:txBody>
      </p:sp>
      <p:sp>
        <p:nvSpPr>
          <p:cNvPr id="3" name="Subtitle 2"/>
          <p:cNvSpPr>
            <a:spLocks noGrp="1"/>
          </p:cNvSpPr>
          <p:nvPr>
            <p:ph idx="1"/>
          </p:nvPr>
        </p:nvSpPr>
        <p:spPr>
          <a:xfrm>
            <a:off x="457200" y="1295400"/>
            <a:ext cx="8229600" cy="4830763"/>
          </a:xfrm>
        </p:spPr>
        <p:txBody>
          <a:bodyPr>
            <a:normAutofit/>
          </a:bodyPr>
          <a:lstStyle/>
          <a:p>
            <a:r>
              <a:rPr lang="en-US" dirty="0" smtClean="0"/>
              <a:t>Medical Center giving priority to BSN student placements</a:t>
            </a:r>
          </a:p>
          <a:p>
            <a:r>
              <a:rPr lang="en-US" dirty="0" err="1" smtClean="0"/>
              <a:t>Greenview</a:t>
            </a:r>
            <a:r>
              <a:rPr lang="en-US" dirty="0" smtClean="0"/>
              <a:t> also giving priority to BSN clinical placements</a:t>
            </a:r>
          </a:p>
          <a:p>
            <a:r>
              <a:rPr lang="en-US" dirty="0" smtClean="0"/>
              <a:t>Hospitals with Medical affiliation also seeking BSN student placements</a:t>
            </a:r>
          </a:p>
          <a:p>
            <a:r>
              <a:rPr lang="en-US" dirty="0" smtClean="0"/>
              <a:t>Other hospitals with 50 miles have opened up clinical slots for additional BSN students. </a:t>
            </a:r>
          </a:p>
          <a:p>
            <a:endParaRPr lang="en-US" dirty="0" smtClean="0"/>
          </a:p>
          <a:p>
            <a:endParaRPr lang="en-US" dirty="0"/>
          </a:p>
        </p:txBody>
      </p:sp>
    </p:spTree>
    <p:extLst>
      <p:ext uri="{BB962C8B-B14F-4D97-AF65-F5344CB8AC3E}">
        <p14:creationId xmlns:p14="http://schemas.microsoft.com/office/powerpoint/2010/main" val="962730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Bowling Green KY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7170" name="Picture 2" descr="C:\Users\WKUUSER\Desktop\SREB Fall 2012\Bowling-Green-KY-Main-Streets-hosts-boutique-shops-restaurants-and-offices_m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447800"/>
            <a:ext cx="7521575" cy="516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8899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Groundbreaking June 2012</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2290" name="Picture 2" descr="C:\Users\WKUUSER\Desktop\SREB Fall 2012\alz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17045"/>
            <a:ext cx="53340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95400"/>
            <a:ext cx="7543800"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30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Under Construction Nov 2012</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026" name="Picture 2" descr="P:\My Documents 2\Presentations\SREB Fall 2012\Materials\Nov 2012 1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00200"/>
            <a:ext cx="8296275" cy="473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3084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Western Kentucky University </a:t>
            </a:r>
            <a:br>
              <a:rPr lang="en-US" dirty="0" smtClean="0"/>
            </a:br>
            <a:r>
              <a:rPr lang="en-US" dirty="0" smtClean="0"/>
              <a:t>CHC Medical Center </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5122" name="Picture 2" descr="P:\My Documents 2\My Pictures\WKU Pictures\Teamw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7620001"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0169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Western Kentucky University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12290" name="Picture 2" descr="C:\Users\WKUUSER\Desktop\SREB Fall 2012\alz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17045"/>
            <a:ext cx="5334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855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Bowling Green KY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6146" name="Picture 2" descr="C:\Users\WKUUSER\Desktop\SREB Fall 2012\800px-BGChamb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71" y="1600200"/>
            <a:ext cx="7848600"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6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Bowling Green KY</a:t>
            </a:r>
            <a:endParaRPr lang="en-US" dirty="0"/>
          </a:p>
        </p:txBody>
      </p:sp>
      <p:sp>
        <p:nvSpPr>
          <p:cNvPr id="3" name="Subtitle 2"/>
          <p:cNvSpPr>
            <a:spLocks noGrp="1"/>
          </p:cNvSpPr>
          <p:nvPr>
            <p:ph idx="1"/>
          </p:nvPr>
        </p:nvSpPr>
        <p:spPr>
          <a:xfrm>
            <a:off x="462643" y="1981200"/>
            <a:ext cx="8229600" cy="4525963"/>
          </a:xfrm>
        </p:spPr>
        <p:txBody>
          <a:bodyPr/>
          <a:lstStyle/>
          <a:p>
            <a:endParaRPr lang="en-US" dirty="0" smtClean="0"/>
          </a:p>
          <a:p>
            <a:endParaRPr lang="en-US" dirty="0"/>
          </a:p>
        </p:txBody>
      </p:sp>
      <p:pic>
        <p:nvPicPr>
          <p:cNvPr id="8194" name="Picture 2" descr="C:\Users\WKUUSER\Desktop\SREB Fall 2012\Warren_County_Justice_Cen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95400"/>
            <a:ext cx="8001000" cy="474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17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Bowling Green KY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3074" name="Picture 2" descr="C:\Users\WKUUSER\Desktop\SREB Fall 2012\BOWL_32547544_National_Corvette_Museum_375x300_72d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3820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395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Bowling Green KY</a:t>
            </a:r>
            <a:endParaRPr lang="en-US" dirty="0"/>
          </a:p>
        </p:txBody>
      </p:sp>
      <p:sp>
        <p:nvSpPr>
          <p:cNvPr id="3" name="Subtitle 2"/>
          <p:cNvSpPr>
            <a:spLocks noGrp="1"/>
          </p:cNvSpPr>
          <p:nvPr>
            <p:ph idx="1"/>
          </p:nvPr>
        </p:nvSpPr>
        <p:spPr/>
        <p:txBody>
          <a:bodyPr/>
          <a:lstStyle/>
          <a:p>
            <a:endParaRPr lang="en-US" dirty="0" smtClean="0"/>
          </a:p>
          <a:p>
            <a:endParaRPr lang="en-US" dirty="0"/>
          </a:p>
        </p:txBody>
      </p:sp>
      <p:pic>
        <p:nvPicPr>
          <p:cNvPr id="7" name="Picture 3" descr="C:\Users\WKUUSER\Desktop\SREB Fall 2012\KentuckyBowlingG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60579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02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1903</TotalTime>
  <Words>1375</Words>
  <Application>Microsoft Office PowerPoint</Application>
  <PresentationFormat>On-screen Show (4:3)</PresentationFormat>
  <Paragraphs>233</Paragraphs>
  <Slides>53</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Calibri</vt:lpstr>
      <vt:lpstr>Office Theme</vt:lpstr>
      <vt:lpstr>Creating a Partnership for Development of a Nursing Facility</vt:lpstr>
      <vt:lpstr>Bowling Green KY</vt:lpstr>
      <vt:lpstr>Bowling Green KY</vt:lpstr>
      <vt:lpstr>Bowling Green KY</vt:lpstr>
      <vt:lpstr>Bowling Green KY</vt:lpstr>
      <vt:lpstr>Bowling Green KY</vt:lpstr>
      <vt:lpstr>Bowling Green KY</vt:lpstr>
      <vt:lpstr>Bowling Green KY</vt:lpstr>
      <vt:lpstr>Bowling Green KY</vt:lpstr>
      <vt:lpstr>Bowling Green KY</vt:lpstr>
      <vt:lpstr>Greenview 170 Bed For Profit HCA</vt:lpstr>
      <vt:lpstr>Medical Center 340 Bed not-for-profit</vt:lpstr>
      <vt:lpstr>Medical Center  Extension Sites</vt:lpstr>
      <vt:lpstr>Kentucky Data</vt:lpstr>
      <vt:lpstr>Western Kentucky University</vt:lpstr>
      <vt:lpstr>Western Kentucky University</vt:lpstr>
      <vt:lpstr>Western Kentucky University</vt:lpstr>
      <vt:lpstr>Western Kentucky University</vt:lpstr>
      <vt:lpstr>Western Kentucky University</vt:lpstr>
      <vt:lpstr>College of Health and Human Services</vt:lpstr>
      <vt:lpstr>CHHS</vt:lpstr>
      <vt:lpstr>CHHS</vt:lpstr>
      <vt:lpstr>CHHS</vt:lpstr>
      <vt:lpstr>CHHS Overflow Building</vt:lpstr>
      <vt:lpstr>Crowded, Outdated Classrooms</vt:lpstr>
      <vt:lpstr>Crowded, Outdated Lab</vt:lpstr>
      <vt:lpstr>Crowded, Outdated Lab</vt:lpstr>
      <vt:lpstr>Classroom in Lab</vt:lpstr>
      <vt:lpstr>WKU Plan to Increase numbers of  RN-BSN Students </vt:lpstr>
      <vt:lpstr>Plan to Double Size of BSN Class</vt:lpstr>
      <vt:lpstr>How to Enact the Plans</vt:lpstr>
      <vt:lpstr>Medical Center New Tower</vt:lpstr>
      <vt:lpstr>Medical Center Expansion, Stengel and Hill Architects</vt:lpstr>
      <vt:lpstr>Medical Center</vt:lpstr>
      <vt:lpstr>University of Kentucky School of Nursing Remodel by Stengel and Hill </vt:lpstr>
      <vt:lpstr>Joint Project Medical Center and WKU Health Sciences</vt:lpstr>
      <vt:lpstr>Lobby </vt:lpstr>
      <vt:lpstr>Lobby Bistro</vt:lpstr>
      <vt:lpstr>Hospital Medical Education Center</vt:lpstr>
      <vt:lpstr>Nursing Classrooms</vt:lpstr>
      <vt:lpstr>Nursing Classrooms</vt:lpstr>
      <vt:lpstr>Faculty Meeting Space</vt:lpstr>
      <vt:lpstr>WKU Benefits </vt:lpstr>
      <vt:lpstr>CHC Benefits </vt:lpstr>
      <vt:lpstr>Great, but  How do we pay for this?</vt:lpstr>
      <vt:lpstr>Tax Incentive Fund (TIF) District</vt:lpstr>
      <vt:lpstr>Tax Incentive Funding District</vt:lpstr>
      <vt:lpstr>Human Resources</vt:lpstr>
      <vt:lpstr>Clinical Resources </vt:lpstr>
      <vt:lpstr>Groundbreaking June 2012</vt:lpstr>
      <vt:lpstr>Under Construction Nov 2012</vt:lpstr>
      <vt:lpstr>Western Kentucky University  CHC Medical Center </vt:lpstr>
      <vt:lpstr>Western Kentucky University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Partnership for Development of a Nursing Facility</dc:title>
  <dc:creator>Bennett, Mary</dc:creator>
  <cp:lastModifiedBy>Presenter Account</cp:lastModifiedBy>
  <cp:revision>33</cp:revision>
  <dcterms:created xsi:type="dcterms:W3CDTF">2012-11-05T15:13:41Z</dcterms:created>
  <dcterms:modified xsi:type="dcterms:W3CDTF">2016-04-08T14:53:08Z</dcterms:modified>
</cp:coreProperties>
</file>