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9.xml" ContentType="application/vnd.openxmlformats-officedocument.presentationml.notesSlide+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1380" r:id="rId2"/>
    <p:sldId id="1499" r:id="rId3"/>
    <p:sldId id="1381" r:id="rId4"/>
    <p:sldId id="1382" r:id="rId5"/>
    <p:sldId id="1383" r:id="rId6"/>
    <p:sldId id="1504" r:id="rId7"/>
    <p:sldId id="1493" r:id="rId8"/>
    <p:sldId id="1384" r:id="rId9"/>
    <p:sldId id="1385" r:id="rId10"/>
    <p:sldId id="1480" r:id="rId11"/>
    <p:sldId id="1466" r:id="rId12"/>
    <p:sldId id="1469" r:id="rId13"/>
    <p:sldId id="1479" r:id="rId14"/>
    <p:sldId id="1500" r:id="rId15"/>
    <p:sldId id="1470" r:id="rId16"/>
    <p:sldId id="1471" r:id="rId17"/>
    <p:sldId id="1472" r:id="rId18"/>
    <p:sldId id="1473" r:id="rId19"/>
    <p:sldId id="1475" r:id="rId20"/>
    <p:sldId id="1501" r:id="rId21"/>
    <p:sldId id="1476" r:id="rId22"/>
    <p:sldId id="1477" r:id="rId23"/>
    <p:sldId id="1478" r:id="rId24"/>
    <p:sldId id="1486" r:id="rId25"/>
    <p:sldId id="1487" r:id="rId26"/>
    <p:sldId id="1488" r:id="rId27"/>
    <p:sldId id="1447" r:id="rId28"/>
    <p:sldId id="1490" r:id="rId29"/>
    <p:sldId id="1481" r:id="rId30"/>
    <p:sldId id="1454" r:id="rId31"/>
    <p:sldId id="1455" r:id="rId32"/>
    <p:sldId id="1494" r:id="rId33"/>
    <p:sldId id="1495" r:id="rId34"/>
    <p:sldId id="1496" r:id="rId35"/>
    <p:sldId id="1456" r:id="rId36"/>
    <p:sldId id="1497" r:id="rId37"/>
    <p:sldId id="1498" r:id="rId38"/>
    <p:sldId id="1459" r:id="rId39"/>
    <p:sldId id="1460" r:id="rId40"/>
    <p:sldId id="1461" r:id="rId41"/>
    <p:sldId id="1462" r:id="rId42"/>
    <p:sldId id="1463" r:id="rId43"/>
    <p:sldId id="1464" r:id="rId44"/>
    <p:sldId id="1465" r:id="rId45"/>
    <p:sldId id="1506" r:id="rId46"/>
    <p:sldId id="1507" r:id="rId47"/>
    <p:sldId id="1508" r:id="rId48"/>
    <p:sldId id="1509" r:id="rId49"/>
    <p:sldId id="1444" r:id="rId50"/>
    <p:sldId id="1505" r:id="rId51"/>
    <p:sldId id="1510" r:id="rId52"/>
    <p:sldId id="1445" r:id="rId53"/>
    <p:sldId id="1503" r:id="rId54"/>
    <p:sldId id="1491" r:id="rId55"/>
  </p:sldIdLst>
  <p:sldSz cx="9144000" cy="6858000" type="screen4x3"/>
  <p:notesSz cx="6858000" cy="9144000"/>
  <p:defaultTextStyle>
    <a:defPPr>
      <a:defRPr lang="en-US"/>
    </a:defPPr>
    <a:lvl1pPr marL="0" algn="l" defTabSz="912476" rtl="0" eaLnBrk="1" latinLnBrk="0" hangingPunct="1">
      <a:defRPr sz="1800" kern="1200">
        <a:solidFill>
          <a:schemeClr val="tx1"/>
        </a:solidFill>
        <a:latin typeface="+mn-lt"/>
        <a:ea typeface="+mn-ea"/>
        <a:cs typeface="+mn-cs"/>
      </a:defRPr>
    </a:lvl1pPr>
    <a:lvl2pPr marL="456241" algn="l" defTabSz="912476" rtl="0" eaLnBrk="1" latinLnBrk="0" hangingPunct="1">
      <a:defRPr sz="1800" kern="1200">
        <a:solidFill>
          <a:schemeClr val="tx1"/>
        </a:solidFill>
        <a:latin typeface="+mn-lt"/>
        <a:ea typeface="+mn-ea"/>
        <a:cs typeface="+mn-cs"/>
      </a:defRPr>
    </a:lvl2pPr>
    <a:lvl3pPr marL="912476" algn="l" defTabSz="912476" rtl="0" eaLnBrk="1" latinLnBrk="0" hangingPunct="1">
      <a:defRPr sz="1800" kern="1200">
        <a:solidFill>
          <a:schemeClr val="tx1"/>
        </a:solidFill>
        <a:latin typeface="+mn-lt"/>
        <a:ea typeface="+mn-ea"/>
        <a:cs typeface="+mn-cs"/>
      </a:defRPr>
    </a:lvl3pPr>
    <a:lvl4pPr marL="1368717" algn="l" defTabSz="912476" rtl="0" eaLnBrk="1" latinLnBrk="0" hangingPunct="1">
      <a:defRPr sz="1800" kern="1200">
        <a:solidFill>
          <a:schemeClr val="tx1"/>
        </a:solidFill>
        <a:latin typeface="+mn-lt"/>
        <a:ea typeface="+mn-ea"/>
        <a:cs typeface="+mn-cs"/>
      </a:defRPr>
    </a:lvl4pPr>
    <a:lvl5pPr marL="1824954" algn="l" defTabSz="912476" rtl="0" eaLnBrk="1" latinLnBrk="0" hangingPunct="1">
      <a:defRPr sz="1800" kern="1200">
        <a:solidFill>
          <a:schemeClr val="tx1"/>
        </a:solidFill>
        <a:latin typeface="+mn-lt"/>
        <a:ea typeface="+mn-ea"/>
        <a:cs typeface="+mn-cs"/>
      </a:defRPr>
    </a:lvl5pPr>
    <a:lvl6pPr marL="2281194" algn="l" defTabSz="912476" rtl="0" eaLnBrk="1" latinLnBrk="0" hangingPunct="1">
      <a:defRPr sz="1800" kern="1200">
        <a:solidFill>
          <a:schemeClr val="tx1"/>
        </a:solidFill>
        <a:latin typeface="+mn-lt"/>
        <a:ea typeface="+mn-ea"/>
        <a:cs typeface="+mn-cs"/>
      </a:defRPr>
    </a:lvl6pPr>
    <a:lvl7pPr marL="2737431" algn="l" defTabSz="912476" rtl="0" eaLnBrk="1" latinLnBrk="0" hangingPunct="1">
      <a:defRPr sz="1800" kern="1200">
        <a:solidFill>
          <a:schemeClr val="tx1"/>
        </a:solidFill>
        <a:latin typeface="+mn-lt"/>
        <a:ea typeface="+mn-ea"/>
        <a:cs typeface="+mn-cs"/>
      </a:defRPr>
    </a:lvl7pPr>
    <a:lvl8pPr marL="3193672" algn="l" defTabSz="912476" rtl="0" eaLnBrk="1" latinLnBrk="0" hangingPunct="1">
      <a:defRPr sz="1800" kern="1200">
        <a:solidFill>
          <a:schemeClr val="tx1"/>
        </a:solidFill>
        <a:latin typeface="+mn-lt"/>
        <a:ea typeface="+mn-ea"/>
        <a:cs typeface="+mn-cs"/>
      </a:defRPr>
    </a:lvl8pPr>
    <a:lvl9pPr marL="3649908" algn="l" defTabSz="9124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ed Elsevier" initials="RE" lastIdx="5" clrIdx="0"/>
  <p:cmAuthor id="1" name="Reitler Kailas &amp; Rosenblatt LLC" initials="RKR"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ACE"/>
    <a:srgbClr val="094275"/>
    <a:srgbClr val="EDF3F9"/>
    <a:srgbClr val="08959C"/>
    <a:srgbClr val="639729"/>
    <a:srgbClr val="FF9933"/>
    <a:srgbClr val="317EBD"/>
    <a:srgbClr val="00487E"/>
    <a:srgbClr val="F6CF6E"/>
    <a:srgbClr val="004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5" autoAdjust="0"/>
    <p:restoredTop sz="73203" autoAdjust="0"/>
  </p:normalViewPr>
  <p:slideViewPr>
    <p:cSldViewPr>
      <p:cViewPr varScale="1">
        <p:scale>
          <a:sx n="55" d="100"/>
          <a:sy n="55" d="100"/>
        </p:scale>
        <p:origin x="222" y="66"/>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1592"/>
    </p:cViewPr>
  </p:sorterViewPr>
  <p:notesViewPr>
    <p:cSldViewPr snapToGrid="0" snapToObjects="1">
      <p:cViewPr varScale="1">
        <p:scale>
          <a:sx n="55" d="100"/>
          <a:sy n="55" d="100"/>
        </p:scale>
        <p:origin x="-234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Age-adjusted</a:t>
            </a:r>
            <a:r>
              <a:rPr lang="en-US" baseline="0" dirty="0" smtClean="0"/>
              <a:t> percent  of  U.S. adults with diabetes </a:t>
            </a:r>
            <a:endParaRPr lang="en-US" dirty="0"/>
          </a:p>
        </c:rich>
      </c:tx>
      <c:layout/>
      <c:overlay val="0"/>
    </c:title>
    <c:autoTitleDeleted val="0"/>
    <c:plotArea>
      <c:layout/>
      <c:barChart>
        <c:barDir val="col"/>
        <c:grouping val="clustered"/>
        <c:varyColors val="0"/>
        <c:ser>
          <c:idx val="0"/>
          <c:order val="0"/>
          <c:tx>
            <c:strRef>
              <c:f>Sheet1!$B$1</c:f>
              <c:strCache>
                <c:ptCount val="1"/>
                <c:pt idx="0">
                  <c:v>Hispanic</c:v>
                </c:pt>
              </c:strCache>
            </c:strRef>
          </c:tx>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c:f>
              <c:numCache>
                <c:formatCode>General</c:formatCode>
                <c:ptCount val="1"/>
              </c:numCache>
            </c:numRef>
          </c:cat>
          <c:val>
            <c:numRef>
              <c:f>Sheet1!$B$2</c:f>
              <c:numCache>
                <c:formatCode>General</c:formatCode>
                <c:ptCount val="1"/>
                <c:pt idx="0">
                  <c:v>11</c:v>
                </c:pt>
              </c:numCache>
            </c:numRef>
          </c:val>
        </c:ser>
        <c:ser>
          <c:idx val="1"/>
          <c:order val="1"/>
          <c:tx>
            <c:strRef>
              <c:f>Sheet1!$C$1</c:f>
              <c:strCache>
                <c:ptCount val="1"/>
                <c:pt idx="0">
                  <c:v>Non-Hispanic White</c:v>
                </c:pt>
              </c:strCache>
            </c:strRef>
          </c:tx>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Sheet1!$A$2</c:f>
              <c:numCache>
                <c:formatCode>General</c:formatCode>
                <c:ptCount val="1"/>
              </c:numCache>
            </c:numRef>
          </c:cat>
          <c:val>
            <c:numRef>
              <c:f>Sheet1!$C$2</c:f>
              <c:numCache>
                <c:formatCode>General</c:formatCode>
                <c:ptCount val="1"/>
                <c:pt idx="0">
                  <c:v>7.1</c:v>
                </c:pt>
              </c:numCache>
            </c:numRef>
          </c:val>
        </c:ser>
        <c:ser>
          <c:idx val="2"/>
          <c:order val="2"/>
          <c:tx>
            <c:strRef>
              <c:f>Sheet1!$D$1</c:f>
              <c:strCache>
                <c:ptCount val="1"/>
                <c:pt idx="0">
                  <c:v>Column1</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Ref>
          </c:val>
        </c:ser>
        <c:dLbls>
          <c:showLegendKey val="0"/>
          <c:showVal val="1"/>
          <c:showCatName val="0"/>
          <c:showSerName val="0"/>
          <c:showPercent val="0"/>
          <c:showBubbleSize val="0"/>
        </c:dLbls>
        <c:gapWidth val="150"/>
        <c:overlap val="-25"/>
        <c:axId val="234731528"/>
        <c:axId val="234731920"/>
      </c:barChart>
      <c:catAx>
        <c:axId val="234731528"/>
        <c:scaling>
          <c:orientation val="minMax"/>
        </c:scaling>
        <c:delete val="0"/>
        <c:axPos val="b"/>
        <c:numFmt formatCode="General" sourceLinked="1"/>
        <c:majorTickMark val="none"/>
        <c:minorTickMark val="none"/>
        <c:tickLblPos val="nextTo"/>
        <c:crossAx val="234731920"/>
        <c:crosses val="autoZero"/>
        <c:auto val="1"/>
        <c:lblAlgn val="ctr"/>
        <c:lblOffset val="100"/>
        <c:noMultiLvlLbl val="0"/>
      </c:catAx>
      <c:valAx>
        <c:axId val="234731920"/>
        <c:scaling>
          <c:orientation val="minMax"/>
        </c:scaling>
        <c:delete val="1"/>
        <c:axPos val="l"/>
        <c:numFmt formatCode="General" sourceLinked="1"/>
        <c:majorTickMark val="none"/>
        <c:minorTickMark val="none"/>
        <c:tickLblPos val="none"/>
        <c:crossAx val="234731528"/>
        <c:crosses val="autoZero"/>
        <c:crossBetween val="between"/>
      </c:valAx>
    </c:plotArea>
    <c:legend>
      <c:legendPos val="t"/>
      <c:layout>
        <c:manualLayout>
          <c:xMode val="edge"/>
          <c:yMode val="edge"/>
          <c:x val="0.14463956247061399"/>
          <c:y val="0.16155405405405401"/>
          <c:w val="0.79582704186684905"/>
          <c:h val="6.2511704618003802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E57347-7EE8-684C-998E-937DF863281A}" type="datetimeFigureOut">
              <a:rPr lang="en-US" smtClean="0"/>
              <a:pPr/>
              <a:t>3/19/2015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7C14F4-FF08-5241-9715-C9821711ADB2}" type="slidenum">
              <a:rPr lang="en-US" smtClean="0"/>
              <a:pPr/>
              <a:t>‹#›</a:t>
            </a:fld>
            <a:endParaRPr lang="en-US"/>
          </a:p>
        </p:txBody>
      </p:sp>
    </p:spTree>
    <p:extLst>
      <p:ext uri="{BB962C8B-B14F-4D97-AF65-F5344CB8AC3E}">
        <p14:creationId xmlns:p14="http://schemas.microsoft.com/office/powerpoint/2010/main" val="505827518"/>
      </p:ext>
    </p:extLst>
  </p:cSld>
  <p:clrMap bg1="lt1" tx1="dk1" bg2="lt2" tx2="dk2" accent1="accent1" accent2="accent2" accent3="accent3" accent4="accent4" accent5="accent5" accent6="accent6" hlink="hlink" folHlink="folHlink"/>
  <p:notesStyle>
    <a:lvl1pPr marL="0" algn="l" defTabSz="456241" rtl="0" eaLnBrk="1" latinLnBrk="0" hangingPunct="1">
      <a:defRPr sz="1200" kern="1200">
        <a:solidFill>
          <a:schemeClr val="tx1"/>
        </a:solidFill>
        <a:latin typeface="+mn-lt"/>
        <a:ea typeface="+mn-ea"/>
        <a:cs typeface="+mn-cs"/>
      </a:defRPr>
    </a:lvl1pPr>
    <a:lvl2pPr marL="456241" algn="l" defTabSz="456241" rtl="0" eaLnBrk="1" latinLnBrk="0" hangingPunct="1">
      <a:defRPr sz="1200" kern="1200">
        <a:solidFill>
          <a:schemeClr val="tx1"/>
        </a:solidFill>
        <a:latin typeface="+mn-lt"/>
        <a:ea typeface="+mn-ea"/>
        <a:cs typeface="+mn-cs"/>
      </a:defRPr>
    </a:lvl2pPr>
    <a:lvl3pPr marL="912476" algn="l" defTabSz="456241" rtl="0" eaLnBrk="1" latinLnBrk="0" hangingPunct="1">
      <a:defRPr sz="1200" kern="1200">
        <a:solidFill>
          <a:schemeClr val="tx1"/>
        </a:solidFill>
        <a:latin typeface="+mn-lt"/>
        <a:ea typeface="+mn-ea"/>
        <a:cs typeface="+mn-cs"/>
      </a:defRPr>
    </a:lvl3pPr>
    <a:lvl4pPr marL="1368717" algn="l" defTabSz="456241" rtl="0" eaLnBrk="1" latinLnBrk="0" hangingPunct="1">
      <a:defRPr sz="1200" kern="1200">
        <a:solidFill>
          <a:schemeClr val="tx1"/>
        </a:solidFill>
        <a:latin typeface="+mn-lt"/>
        <a:ea typeface="+mn-ea"/>
        <a:cs typeface="+mn-cs"/>
      </a:defRPr>
    </a:lvl4pPr>
    <a:lvl5pPr marL="1824954" algn="l" defTabSz="456241" rtl="0" eaLnBrk="1" latinLnBrk="0" hangingPunct="1">
      <a:defRPr sz="1200" kern="1200">
        <a:solidFill>
          <a:schemeClr val="tx1"/>
        </a:solidFill>
        <a:latin typeface="+mn-lt"/>
        <a:ea typeface="+mn-ea"/>
        <a:cs typeface="+mn-cs"/>
      </a:defRPr>
    </a:lvl5pPr>
    <a:lvl6pPr marL="2281194" algn="l" defTabSz="456241" rtl="0" eaLnBrk="1" latinLnBrk="0" hangingPunct="1">
      <a:defRPr sz="1200" kern="1200">
        <a:solidFill>
          <a:schemeClr val="tx1"/>
        </a:solidFill>
        <a:latin typeface="+mn-lt"/>
        <a:ea typeface="+mn-ea"/>
        <a:cs typeface="+mn-cs"/>
      </a:defRPr>
    </a:lvl6pPr>
    <a:lvl7pPr marL="2737431" algn="l" defTabSz="456241" rtl="0" eaLnBrk="1" latinLnBrk="0" hangingPunct="1">
      <a:defRPr sz="1200" kern="1200">
        <a:solidFill>
          <a:schemeClr val="tx1"/>
        </a:solidFill>
        <a:latin typeface="+mn-lt"/>
        <a:ea typeface="+mn-ea"/>
        <a:cs typeface="+mn-cs"/>
      </a:defRPr>
    </a:lvl7pPr>
    <a:lvl8pPr marL="3193672" algn="l" defTabSz="456241" rtl="0" eaLnBrk="1" latinLnBrk="0" hangingPunct="1">
      <a:defRPr sz="1200" kern="1200">
        <a:solidFill>
          <a:schemeClr val="tx1"/>
        </a:solidFill>
        <a:latin typeface="+mn-lt"/>
        <a:ea typeface="+mn-ea"/>
        <a:cs typeface="+mn-cs"/>
      </a:defRPr>
    </a:lvl8pPr>
    <a:lvl9pPr marL="3649908" algn="l" defTabSz="45624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871D176D-04B1-4FCF-A87A-F69D6CB2F341}" type="slidenum">
              <a:rPr lang="en-US" smtClean="0"/>
              <a:pPr/>
              <a:t>11</a:t>
            </a:fld>
            <a:endParaRPr lang="en-US" smtClean="0"/>
          </a:p>
        </p:txBody>
      </p:sp>
      <p:sp>
        <p:nvSpPr>
          <p:cNvPr id="51203" name="Rectangle 2"/>
          <p:cNvSpPr>
            <a:spLocks noGrp="1" noRot="1" noChangeAspect="1" noChangeArrowheads="1" noTextEdit="1"/>
          </p:cNvSpPr>
          <p:nvPr>
            <p:ph type="sldImg"/>
          </p:nvPr>
        </p:nvSpPr>
        <p:spPr>
          <a:xfrm>
            <a:off x="1143000" y="685800"/>
            <a:ext cx="4572000" cy="3429000"/>
          </a:xfrm>
          <a:ln/>
        </p:spPr>
      </p:sp>
      <p:sp>
        <p:nvSpPr>
          <p:cNvPr id="512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91569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F6EC7CFD-F7DA-4A51-8511-1520BC223B21}" type="slidenum">
              <a:rPr lang="en-US" smtClean="0"/>
              <a:pPr/>
              <a:t>22</a:t>
            </a:fld>
            <a:endParaRPr lang="en-US" smtClean="0"/>
          </a:p>
        </p:txBody>
      </p:sp>
      <p:sp>
        <p:nvSpPr>
          <p:cNvPr id="55299" name="Rectangle 2"/>
          <p:cNvSpPr>
            <a:spLocks noGrp="1" noRot="1" noChangeAspect="1" noChangeArrowheads="1" noTextEdit="1"/>
          </p:cNvSpPr>
          <p:nvPr>
            <p:ph type="sldImg"/>
          </p:nvPr>
        </p:nvSpPr>
        <p:spPr>
          <a:xfrm>
            <a:off x="1143000" y="685800"/>
            <a:ext cx="4572000" cy="3429000"/>
          </a:xfrm>
          <a:ln/>
        </p:spPr>
      </p:sp>
      <p:sp>
        <p:nvSpPr>
          <p:cNvPr id="5530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53811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1F9A6CBE-0D77-456D-9DC1-C9D985A8A9B3}" type="slidenum">
              <a:rPr lang="en-US" smtClean="0"/>
              <a:pPr/>
              <a:t>23</a:t>
            </a:fld>
            <a:endParaRPr lang="en-US" smtClean="0"/>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59270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a:defRPr/>
            </a:pPr>
            <a:fld id="{A870F401-B4E8-4741-88CB-8882FED3F314}" type="slidenum">
              <a:rPr lang="en-US" smtClean="0"/>
              <a:pPr>
                <a:defRPr/>
              </a:pPr>
              <a:t>25</a:t>
            </a:fld>
            <a:endParaRPr lang="en-US"/>
          </a:p>
        </p:txBody>
      </p:sp>
    </p:spTree>
    <p:extLst>
      <p:ext uri="{BB962C8B-B14F-4D97-AF65-F5344CB8AC3E}">
        <p14:creationId xmlns:p14="http://schemas.microsoft.com/office/powerpoint/2010/main" val="3823576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870F401-B4E8-4741-88CB-8882FED3F314}" type="slidenum">
              <a:rPr lang="en-US" smtClean="0"/>
              <a:pPr>
                <a:defRPr/>
              </a:pPr>
              <a:t>33</a:t>
            </a:fld>
            <a:endParaRPr lang="en-US"/>
          </a:p>
        </p:txBody>
      </p:sp>
    </p:spTree>
    <p:extLst>
      <p:ext uri="{BB962C8B-B14F-4D97-AF65-F5344CB8AC3E}">
        <p14:creationId xmlns:p14="http://schemas.microsoft.com/office/powerpoint/2010/main" val="976542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CB0942C9-CA4B-4849-912F-E97F9F604127}" type="slidenum">
              <a:rPr lang="en-US" smtClean="0"/>
              <a:pPr/>
              <a:t>12</a:t>
            </a:fld>
            <a:endParaRPr lang="en-US" smtClean="0"/>
          </a:p>
        </p:txBody>
      </p:sp>
      <p:sp>
        <p:nvSpPr>
          <p:cNvPr id="52227" name="Rectangle 2"/>
          <p:cNvSpPr>
            <a:spLocks noGrp="1" noRot="1" noChangeAspect="1" noChangeArrowheads="1" noTextEdit="1"/>
          </p:cNvSpPr>
          <p:nvPr>
            <p:ph type="sldImg"/>
          </p:nvPr>
        </p:nvSpPr>
        <p:spPr>
          <a:xfrm>
            <a:off x="1143000" y="685800"/>
            <a:ext cx="4572000" cy="3429000"/>
          </a:xfrm>
          <a:ln/>
        </p:spPr>
      </p:sp>
      <p:sp>
        <p:nvSpPr>
          <p:cNvPr id="52228" name="Rectangle 3"/>
          <p:cNvSpPr>
            <a:spLocks noGrp="1" noChangeArrowheads="1"/>
          </p:cNvSpPr>
          <p:nvPr>
            <p:ph type="body" idx="1"/>
            <p:custDataLst>
              <p:tags r:id="rId1"/>
            </p:custDataLst>
          </p:nvPr>
        </p:nvSpPr>
        <p:spPr>
          <a:noFill/>
          <a:ln/>
        </p:spPr>
        <p:txBody>
          <a:bodyPr/>
          <a:lstStyle/>
          <a:p>
            <a:pPr>
              <a:spcBef>
                <a:spcPct val="0"/>
              </a:spcBef>
            </a:pPr>
            <a:endParaRPr lang="en-CA" dirty="0" smtClean="0"/>
          </a:p>
        </p:txBody>
      </p:sp>
    </p:spTree>
    <p:extLst>
      <p:ext uri="{BB962C8B-B14F-4D97-AF65-F5344CB8AC3E}">
        <p14:creationId xmlns:p14="http://schemas.microsoft.com/office/powerpoint/2010/main" val="4284216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4E3B95B2-EF83-490C-93A7-3DB4BD6886C3}" type="slidenum">
              <a:rPr lang="en-US" smtClean="0"/>
              <a:pPr/>
              <a:t>13</a:t>
            </a:fld>
            <a:endParaRPr lang="en-US" smtClean="0"/>
          </a:p>
        </p:txBody>
      </p:sp>
      <p:sp>
        <p:nvSpPr>
          <p:cNvPr id="53251" name="Rectangle 7"/>
          <p:cNvSpPr txBox="1">
            <a:spLocks noGrp="1" noChangeArrowheads="1"/>
          </p:cNvSpPr>
          <p:nvPr/>
        </p:nvSpPr>
        <p:spPr bwMode="auto">
          <a:xfrm>
            <a:off x="3885579" y="8683366"/>
            <a:ext cx="2970869" cy="459074"/>
          </a:xfrm>
          <a:prstGeom prst="rect">
            <a:avLst/>
          </a:prstGeom>
          <a:noFill/>
          <a:ln w="9525">
            <a:noFill/>
            <a:miter lim="800000"/>
            <a:headEnd/>
            <a:tailEnd/>
          </a:ln>
        </p:spPr>
        <p:txBody>
          <a:bodyPr lIns="91628" tIns="45814" rIns="91628" bIns="45814" anchor="b"/>
          <a:lstStyle/>
          <a:p>
            <a:pPr algn="r" defTabSz="915994"/>
            <a:fld id="{A044067B-6D0C-4848-AC9E-CC795513EA3E}" type="slidenum">
              <a:rPr lang="en-US" sz="1300"/>
              <a:pPr algn="r" defTabSz="915994"/>
              <a:t>13</a:t>
            </a:fld>
            <a:endParaRPr lang="en-US" sz="1300"/>
          </a:p>
        </p:txBody>
      </p:sp>
      <p:sp>
        <p:nvSpPr>
          <p:cNvPr id="53252" name="Rectangle 2"/>
          <p:cNvSpPr>
            <a:spLocks noGrp="1" noChangeArrowheads="1"/>
          </p:cNvSpPr>
          <p:nvPr>
            <p:ph type="body" idx="1"/>
          </p:nvPr>
        </p:nvSpPr>
        <p:spPr>
          <a:xfrm>
            <a:off x="914711" y="4344025"/>
            <a:ext cx="5028579" cy="4114488"/>
          </a:xfrm>
          <a:noFill/>
          <a:ln/>
        </p:spPr>
        <p:txBody>
          <a:bodyPr lIns="88796" tIns="43619" rIns="88796" bIns="43619"/>
          <a:lstStyle/>
          <a:p>
            <a:pPr eaLnBrk="1" hangingPunct="1">
              <a:buFontTx/>
              <a:buChar char="•"/>
            </a:pPr>
            <a:endParaRPr lang="en-US" smtClean="0"/>
          </a:p>
        </p:txBody>
      </p:sp>
      <p:sp>
        <p:nvSpPr>
          <p:cNvPr id="53253" name="Rectangle 3"/>
          <p:cNvSpPr>
            <a:spLocks noGrp="1" noRot="1" noChangeAspect="1" noChangeArrowheads="1" noTextEdit="1"/>
          </p:cNvSpPr>
          <p:nvPr>
            <p:ph type="sldImg"/>
          </p:nvPr>
        </p:nvSpPr>
        <p:spPr>
          <a:xfrm>
            <a:off x="1152525" y="692150"/>
            <a:ext cx="4554538" cy="3416300"/>
          </a:xfrm>
          <a:ln w="12700" cap="flat">
            <a:solidFill>
              <a:schemeClr val="tx1"/>
            </a:solidFill>
          </a:ln>
        </p:spPr>
      </p:sp>
    </p:spTree>
    <p:extLst>
      <p:ext uri="{BB962C8B-B14F-4D97-AF65-F5344CB8AC3E}">
        <p14:creationId xmlns:p14="http://schemas.microsoft.com/office/powerpoint/2010/main" val="358348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CBE6176-51FF-4FCE-922D-705069265686}" type="slidenum">
              <a:rPr lang="en-US" smtClean="0"/>
              <a:pPr>
                <a:defRPr/>
              </a:pPr>
              <a:t>15</a:t>
            </a:fld>
            <a:endParaRPr lang="en-US"/>
          </a:p>
        </p:txBody>
      </p:sp>
    </p:spTree>
    <p:extLst>
      <p:ext uri="{BB962C8B-B14F-4D97-AF65-F5344CB8AC3E}">
        <p14:creationId xmlns:p14="http://schemas.microsoft.com/office/powerpoint/2010/main" val="3395751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CBE6176-51FF-4FCE-922D-705069265686}" type="slidenum">
              <a:rPr lang="en-US" smtClean="0"/>
              <a:pPr>
                <a:defRPr/>
              </a:pPr>
              <a:t>16</a:t>
            </a:fld>
            <a:endParaRPr lang="en-US"/>
          </a:p>
        </p:txBody>
      </p:sp>
    </p:spTree>
    <p:extLst>
      <p:ext uri="{BB962C8B-B14F-4D97-AF65-F5344CB8AC3E}">
        <p14:creationId xmlns:p14="http://schemas.microsoft.com/office/powerpoint/2010/main" val="2111158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9615A681-F201-4753-AC28-518A9AD2518A}" type="slidenum">
              <a:rPr lang="en-US" smtClean="0"/>
              <a:pPr/>
              <a:t>17</a:t>
            </a:fld>
            <a:endParaRPr lang="en-US" smtClean="0"/>
          </a:p>
        </p:txBody>
      </p:sp>
      <p:sp>
        <p:nvSpPr>
          <p:cNvPr id="57347" name="Rectangle 2"/>
          <p:cNvSpPr>
            <a:spLocks noGrp="1" noRot="1" noChangeAspect="1" noChangeArrowheads="1" noTextEdit="1"/>
          </p:cNvSpPr>
          <p:nvPr>
            <p:ph type="sldImg"/>
          </p:nvPr>
        </p:nvSpPr>
        <p:spPr>
          <a:xfrm>
            <a:off x="1143000" y="685800"/>
            <a:ext cx="4572000" cy="3429000"/>
          </a:xfrm>
          <a:ln/>
        </p:spPr>
      </p:sp>
      <p:sp>
        <p:nvSpPr>
          <p:cNvPr id="573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853019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2B6FBBFA-5D18-4610-8DB3-EB5A0B3ACE18}" type="slidenum">
              <a:rPr lang="en-US" smtClean="0"/>
              <a:pPr/>
              <a:t>18</a:t>
            </a:fld>
            <a:endParaRPr lang="en-US" smtClean="0"/>
          </a:p>
        </p:txBody>
      </p:sp>
      <p:sp>
        <p:nvSpPr>
          <p:cNvPr id="58371" name="Rectangle 2"/>
          <p:cNvSpPr>
            <a:spLocks noGrp="1" noRot="1" noChangeAspect="1" noChangeArrowheads="1" noTextEdit="1"/>
          </p:cNvSpPr>
          <p:nvPr>
            <p:ph type="sldImg"/>
          </p:nvPr>
        </p:nvSpPr>
        <p:spPr>
          <a:xfrm>
            <a:off x="1143000" y="685800"/>
            <a:ext cx="4572000" cy="3429000"/>
          </a:xfrm>
          <a:ln/>
        </p:spPr>
      </p:sp>
      <p:sp>
        <p:nvSpPr>
          <p:cNvPr id="58372" name="Rectangle 3"/>
          <p:cNvSpPr>
            <a:spLocks noGrp="1" noChangeArrowheads="1"/>
          </p:cNvSpPr>
          <p:nvPr>
            <p:ph type="body" idx="1"/>
          </p:nvPr>
        </p:nvSpPr>
        <p:spPr>
          <a:xfrm>
            <a:off x="686421" y="4344025"/>
            <a:ext cx="5485158" cy="4114488"/>
          </a:xfrm>
          <a:noFill/>
          <a:ln/>
        </p:spPr>
        <p:txBody>
          <a:bodyPr/>
          <a:lstStyle/>
          <a:p>
            <a:pPr eaLnBrk="1" hangingPunct="1"/>
            <a:endParaRPr lang="en-US" smtClean="0"/>
          </a:p>
        </p:txBody>
      </p:sp>
    </p:spTree>
    <p:extLst>
      <p:ext uri="{BB962C8B-B14F-4D97-AF65-F5344CB8AC3E}">
        <p14:creationId xmlns:p14="http://schemas.microsoft.com/office/powerpoint/2010/main" val="77682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58AEA659-4723-4D05-8527-BA0C8520D609}" type="slidenum">
              <a:rPr lang="en-US" smtClean="0"/>
              <a:pPr/>
              <a:t>19</a:t>
            </a:fld>
            <a:endParaRPr lang="en-US" smtClean="0"/>
          </a:p>
        </p:txBody>
      </p:sp>
      <p:sp>
        <p:nvSpPr>
          <p:cNvPr id="60419" name="Rectangle 2"/>
          <p:cNvSpPr>
            <a:spLocks noGrp="1" noRot="1" noChangeAspect="1" noChangeArrowheads="1" noTextEdit="1"/>
          </p:cNvSpPr>
          <p:nvPr>
            <p:ph type="sldImg"/>
          </p:nvPr>
        </p:nvSpPr>
        <p:spPr>
          <a:xfrm>
            <a:off x="1143000" y="685800"/>
            <a:ext cx="4572000" cy="3429000"/>
          </a:xfrm>
          <a:ln/>
        </p:spPr>
      </p:sp>
      <p:sp>
        <p:nvSpPr>
          <p:cNvPr id="60420" name="Rectangle 3"/>
          <p:cNvSpPr>
            <a:spLocks noGrp="1" noChangeArrowheads="1"/>
          </p:cNvSpPr>
          <p:nvPr>
            <p:ph type="body" idx="1"/>
            <p:custDataLst>
              <p:tags r:id="rId1"/>
            </p:custDataLst>
          </p:nvPr>
        </p:nvSpPr>
        <p:spPr>
          <a:noFill/>
          <a:ln/>
        </p:spPr>
        <p:txBody>
          <a:bodyPr/>
          <a:lstStyle/>
          <a:p>
            <a:pPr eaLnBrk="1" hangingPunct="1"/>
            <a:r>
              <a:rPr lang="en-US" dirty="0" smtClean="0"/>
              <a:t>Part </a:t>
            </a:r>
            <a:r>
              <a:rPr lang="en-US" dirty="0" smtClean="0"/>
              <a:t>of the “positive psychology family” with Appreciative Inquiry.  Part of the self-organization family with Open Space.  </a:t>
            </a:r>
          </a:p>
        </p:txBody>
      </p:sp>
    </p:spTree>
    <p:extLst>
      <p:ext uri="{BB962C8B-B14F-4D97-AF65-F5344CB8AC3E}">
        <p14:creationId xmlns:p14="http://schemas.microsoft.com/office/powerpoint/2010/main" val="3861107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CBE6176-51FF-4FCE-922D-705069265686}" type="slidenum">
              <a:rPr lang="en-US" smtClean="0"/>
              <a:pPr>
                <a:defRPr/>
              </a:pPr>
              <a:t>21</a:t>
            </a:fld>
            <a:endParaRPr lang="en-US"/>
          </a:p>
        </p:txBody>
      </p:sp>
    </p:spTree>
    <p:extLst>
      <p:ext uri="{BB962C8B-B14F-4D97-AF65-F5344CB8AC3E}">
        <p14:creationId xmlns:p14="http://schemas.microsoft.com/office/powerpoint/2010/main" val="37196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241" indent="0" algn="ctr">
              <a:buNone/>
              <a:defRPr>
                <a:solidFill>
                  <a:schemeClr val="tx1">
                    <a:tint val="75000"/>
                  </a:schemeClr>
                </a:solidFill>
              </a:defRPr>
            </a:lvl2pPr>
            <a:lvl3pPr marL="912476" indent="0" algn="ctr">
              <a:buNone/>
              <a:defRPr>
                <a:solidFill>
                  <a:schemeClr val="tx1">
                    <a:tint val="75000"/>
                  </a:schemeClr>
                </a:solidFill>
              </a:defRPr>
            </a:lvl3pPr>
            <a:lvl4pPr marL="1368717" indent="0" algn="ctr">
              <a:buNone/>
              <a:defRPr>
                <a:solidFill>
                  <a:schemeClr val="tx1">
                    <a:tint val="75000"/>
                  </a:schemeClr>
                </a:solidFill>
              </a:defRPr>
            </a:lvl4pPr>
            <a:lvl5pPr marL="1824954" indent="0" algn="ctr">
              <a:buNone/>
              <a:defRPr>
                <a:solidFill>
                  <a:schemeClr val="tx1">
                    <a:tint val="75000"/>
                  </a:schemeClr>
                </a:solidFill>
              </a:defRPr>
            </a:lvl5pPr>
            <a:lvl6pPr marL="2281194" indent="0" algn="ctr">
              <a:buNone/>
              <a:defRPr>
                <a:solidFill>
                  <a:schemeClr val="tx1">
                    <a:tint val="75000"/>
                  </a:schemeClr>
                </a:solidFill>
              </a:defRPr>
            </a:lvl6pPr>
            <a:lvl7pPr marL="2737431" indent="0" algn="ctr">
              <a:buNone/>
              <a:defRPr>
                <a:solidFill>
                  <a:schemeClr val="tx1">
                    <a:tint val="75000"/>
                  </a:schemeClr>
                </a:solidFill>
              </a:defRPr>
            </a:lvl7pPr>
            <a:lvl8pPr marL="3193672" indent="0" algn="ctr">
              <a:buNone/>
              <a:defRPr>
                <a:solidFill>
                  <a:schemeClr val="tx1">
                    <a:tint val="75000"/>
                  </a:schemeClr>
                </a:solidFill>
              </a:defRPr>
            </a:lvl8pPr>
            <a:lvl9pPr marL="364990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151E24-9C37-4E47-9E1B-5F43BA37B052}" type="datetimeFigureOut">
              <a:rPr lang="en-US" smtClean="0"/>
              <a:pPr/>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9E88-2CB2-49EF-BE05-04F657602983}" type="slidenum">
              <a:rPr lang="en-US" smtClean="0"/>
              <a:pPr/>
              <a:t>‹#›</a:t>
            </a:fld>
            <a:endParaRPr lang="en-US"/>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151E24-9C37-4E47-9E1B-5F43BA37B052}" type="datetimeFigureOut">
              <a:rPr lang="en-US" smtClean="0"/>
              <a:pPr/>
              <a:t>3/19/2015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0F9E88-2CB2-49EF-BE05-04F657602983}"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241" indent="0">
              <a:buNone/>
              <a:defRPr sz="1200"/>
            </a:lvl2pPr>
            <a:lvl3pPr marL="912476" indent="0">
              <a:buNone/>
              <a:defRPr sz="1000"/>
            </a:lvl3pPr>
            <a:lvl4pPr marL="1368717" indent="0">
              <a:buNone/>
              <a:defRPr sz="900"/>
            </a:lvl4pPr>
            <a:lvl5pPr marL="1824954" indent="0">
              <a:buNone/>
              <a:defRPr sz="900"/>
            </a:lvl5pPr>
            <a:lvl6pPr marL="2281194" indent="0">
              <a:buNone/>
              <a:defRPr sz="900"/>
            </a:lvl6pPr>
            <a:lvl7pPr marL="2737431" indent="0">
              <a:buNone/>
              <a:defRPr sz="900"/>
            </a:lvl7pPr>
            <a:lvl8pPr marL="3193672" indent="0">
              <a:buNone/>
              <a:defRPr sz="900"/>
            </a:lvl8pPr>
            <a:lvl9pPr marL="36499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51E24-9C37-4E47-9E1B-5F43BA37B052}" type="datetimeFigureOut">
              <a:rPr lang="en-US" smtClean="0"/>
              <a:pPr/>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F9E88-2CB2-49EF-BE05-04F657602983}" type="slidenum">
              <a:rPr lang="en-US" smtClean="0"/>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41" indent="0">
              <a:buNone/>
              <a:defRPr sz="2800"/>
            </a:lvl2pPr>
            <a:lvl3pPr marL="912476" indent="0">
              <a:buNone/>
              <a:defRPr sz="2400"/>
            </a:lvl3pPr>
            <a:lvl4pPr marL="1368717" indent="0">
              <a:buNone/>
              <a:defRPr sz="2000"/>
            </a:lvl4pPr>
            <a:lvl5pPr marL="1824954" indent="0">
              <a:buNone/>
              <a:defRPr sz="2000"/>
            </a:lvl5pPr>
            <a:lvl6pPr marL="2281194" indent="0">
              <a:buNone/>
              <a:defRPr sz="2000"/>
            </a:lvl6pPr>
            <a:lvl7pPr marL="2737431" indent="0">
              <a:buNone/>
              <a:defRPr sz="2000"/>
            </a:lvl7pPr>
            <a:lvl8pPr marL="3193672" indent="0">
              <a:buNone/>
              <a:defRPr sz="2000"/>
            </a:lvl8pPr>
            <a:lvl9pPr marL="364990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41" indent="0">
              <a:buNone/>
              <a:defRPr sz="1200"/>
            </a:lvl2pPr>
            <a:lvl3pPr marL="912476" indent="0">
              <a:buNone/>
              <a:defRPr sz="1000"/>
            </a:lvl3pPr>
            <a:lvl4pPr marL="1368717" indent="0">
              <a:buNone/>
              <a:defRPr sz="900"/>
            </a:lvl4pPr>
            <a:lvl5pPr marL="1824954" indent="0">
              <a:buNone/>
              <a:defRPr sz="900"/>
            </a:lvl5pPr>
            <a:lvl6pPr marL="2281194" indent="0">
              <a:buNone/>
              <a:defRPr sz="900"/>
            </a:lvl6pPr>
            <a:lvl7pPr marL="2737431" indent="0">
              <a:buNone/>
              <a:defRPr sz="900"/>
            </a:lvl7pPr>
            <a:lvl8pPr marL="3193672" indent="0">
              <a:buNone/>
              <a:defRPr sz="900"/>
            </a:lvl8pPr>
            <a:lvl9pPr marL="36499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151E24-9C37-4E47-9E1B-5F43BA37B052}" type="datetimeFigureOut">
              <a:rPr lang="en-US" smtClean="0"/>
              <a:pPr/>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F9E88-2CB2-49EF-BE05-04F657602983}" type="slidenum">
              <a:rPr lang="en-US" smtClean="0"/>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51E24-9C37-4E47-9E1B-5F43BA37B052}" type="datetimeFigureOut">
              <a:rPr lang="en-US" smtClean="0"/>
              <a:pPr/>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9E88-2CB2-49EF-BE05-04F657602983}" type="slidenum">
              <a:rPr lang="en-US" smtClean="0"/>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51E24-9C37-4E47-9E1B-5F43BA37B052}" type="datetimeFigureOut">
              <a:rPr lang="en-US" smtClean="0"/>
              <a:pPr/>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9E88-2CB2-49EF-BE05-04F657602983}"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Standard Page Template">
    <p:bg>
      <p:bgPr>
        <a:solidFill>
          <a:schemeClr val="bg1">
            <a:lumMod val="85000"/>
          </a:schemeClr>
        </a:solidFill>
        <a:effectLst/>
      </p:bgPr>
    </p:bg>
    <p:spTree>
      <p:nvGrpSpPr>
        <p:cNvPr id="1" name=""/>
        <p:cNvGrpSpPr/>
        <p:nvPr/>
      </p:nvGrpSpPr>
      <p:grpSpPr>
        <a:xfrm>
          <a:off x="0" y="0"/>
          <a:ext cx="0" cy="0"/>
          <a:chOff x="0" y="0"/>
          <a:chExt cx="0" cy="0"/>
        </a:xfrm>
      </p:grpSpPr>
      <p:sp>
        <p:nvSpPr>
          <p:cNvPr id="5" name="Rectangle 6"/>
          <p:cNvSpPr>
            <a:spLocks noChangeArrowheads="1"/>
          </p:cNvSpPr>
          <p:nvPr userDrawn="1"/>
        </p:nvSpPr>
        <p:spPr bwMode="auto">
          <a:xfrm>
            <a:off x="117475" y="106363"/>
            <a:ext cx="8904288" cy="6643687"/>
          </a:xfrm>
          <a:prstGeom prst="rect">
            <a:avLst/>
          </a:prstGeom>
          <a:solidFill>
            <a:schemeClr val="bg1"/>
          </a:solidFill>
          <a:ln w="25400">
            <a:noFill/>
            <a:miter lim="800000"/>
            <a:headEnd/>
            <a:tailEnd/>
          </a:ln>
          <a:effectLst>
            <a:outerShdw dist="38100" dir="2700000" algn="tl" rotWithShape="0">
              <a:srgbClr val="808080">
                <a:alpha val="39998"/>
              </a:srgbClr>
            </a:outerShdw>
          </a:effectLst>
        </p:spPr>
        <p:txBody>
          <a:bodyPr lIns="91248" tIns="45625" rIns="91248" bIns="45625" anchor="ctr"/>
          <a:lstStyle/>
          <a:p>
            <a:pPr algn="ctr"/>
            <a:endParaRPr lang="en-US">
              <a:solidFill>
                <a:srgbClr val="FFFFFF"/>
              </a:solidFill>
              <a:latin typeface="Calibri" pitchFamily="34" charset="0"/>
            </a:endParaRPr>
          </a:p>
        </p:txBody>
      </p:sp>
      <p:cxnSp>
        <p:nvCxnSpPr>
          <p:cNvPr id="6" name="Straight Connector 5"/>
          <p:cNvCxnSpPr/>
          <p:nvPr userDrawn="1"/>
        </p:nvCxnSpPr>
        <p:spPr>
          <a:xfrm flipV="1">
            <a:off x="82554" y="681040"/>
            <a:ext cx="8939213"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p:cNvSpPr txBox="1">
            <a:spLocks/>
          </p:cNvSpPr>
          <p:nvPr userDrawn="1"/>
        </p:nvSpPr>
        <p:spPr bwMode="auto">
          <a:xfrm>
            <a:off x="5562600" y="6619878"/>
            <a:ext cx="3581400" cy="365125"/>
          </a:xfrm>
          <a:prstGeom prst="rect">
            <a:avLst/>
          </a:prstGeom>
          <a:noFill/>
          <a:ln w="9525">
            <a:noFill/>
            <a:miter lim="800000"/>
            <a:headEnd/>
            <a:tailEnd/>
          </a:ln>
        </p:spPr>
        <p:txBody>
          <a:bodyPr lIns="91248" tIns="45625" rIns="91248" bIns="45625" anchor="ctr"/>
          <a:lstStyle/>
          <a:p>
            <a:pPr algn="r"/>
            <a:r>
              <a:rPr lang="en-US" sz="500">
                <a:solidFill>
                  <a:srgbClr val="7F7F7F"/>
                </a:solidFill>
                <a:latin typeface="Calibri" pitchFamily="34" charset="0"/>
              </a:rPr>
              <a:t>Confidential and Proprietary</a:t>
            </a:r>
          </a:p>
        </p:txBody>
      </p:sp>
      <p:pic>
        <p:nvPicPr>
          <p:cNvPr id="8" name="Picture 9" descr="UIM Logo.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29600" y="6550025"/>
            <a:ext cx="546100" cy="155575"/>
          </a:xfrm>
          <a:prstGeom prst="rect">
            <a:avLst/>
          </a:prstGeom>
          <a:noFill/>
          <a:ln w="9525">
            <a:noFill/>
            <a:miter lim="800000"/>
            <a:headEnd/>
            <a:tailEnd/>
          </a:ln>
        </p:spPr>
      </p:pic>
      <p:sp>
        <p:nvSpPr>
          <p:cNvPr id="11" name="Text Placeholder 10"/>
          <p:cNvSpPr>
            <a:spLocks noGrp="1"/>
          </p:cNvSpPr>
          <p:nvPr>
            <p:ph type="body" sz="quarter" idx="12"/>
          </p:nvPr>
        </p:nvSpPr>
        <p:spPr>
          <a:xfrm>
            <a:off x="228600" y="712304"/>
            <a:ext cx="8229600" cy="609600"/>
          </a:xfrm>
        </p:spPr>
        <p:txBody>
          <a:bodyPr/>
          <a:lstStyle>
            <a:lvl1pPr>
              <a:buNone/>
              <a:defRPr sz="2000"/>
            </a:lvl1pPr>
          </a:lstStyle>
          <a:p>
            <a:pPr lvl="0"/>
            <a:r>
              <a:rPr lang="en-US" smtClean="0"/>
              <a:t>Click to edit Master text styles</a:t>
            </a:r>
          </a:p>
        </p:txBody>
      </p:sp>
      <p:sp>
        <p:nvSpPr>
          <p:cNvPr id="12" name="Content Placeholder 2"/>
          <p:cNvSpPr>
            <a:spLocks noGrp="1"/>
          </p:cNvSpPr>
          <p:nvPr>
            <p:ph idx="1"/>
          </p:nvPr>
        </p:nvSpPr>
        <p:spPr>
          <a:xfrm>
            <a:off x="228600" y="1477265"/>
            <a:ext cx="8229600" cy="4085335"/>
          </a:xfrm>
        </p:spPr>
        <p:txBody>
          <a:bodyPr>
            <a:normAutofit/>
          </a:bodyPr>
          <a:lstStyle>
            <a:lvl1pPr marL="172674" indent="-172674">
              <a:defRPr sz="2000"/>
            </a:lvl1pPr>
            <a:lvl2pPr marL="687528" indent="-231289">
              <a:defRPr sz="1800"/>
            </a:lvl2pPr>
            <a:lvl3pPr marL="1085151" indent="-172674">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itle 1"/>
          <p:cNvSpPr>
            <a:spLocks noGrp="1"/>
          </p:cNvSpPr>
          <p:nvPr>
            <p:ph type="title"/>
          </p:nvPr>
        </p:nvSpPr>
        <p:spPr>
          <a:xfrm>
            <a:off x="228600" y="0"/>
            <a:ext cx="8229600" cy="845904"/>
          </a:xfrm>
        </p:spPr>
        <p:txBody>
          <a:bodyPr>
            <a:normAutofit/>
          </a:bodyPr>
          <a:lstStyle>
            <a:lvl1pPr algn="l">
              <a:defRPr sz="2400" b="1"/>
            </a:lvl1pPr>
          </a:lstStyle>
          <a:p>
            <a:r>
              <a:rPr lang="en-US" dirty="0" smtClean="0"/>
              <a:t>Click to edit Master title style</a:t>
            </a:r>
            <a:endParaRPr lang="en-US" dirty="0"/>
          </a:p>
        </p:txBody>
      </p:sp>
      <p:sp>
        <p:nvSpPr>
          <p:cNvPr id="9" name="Footer Placeholder 4"/>
          <p:cNvSpPr>
            <a:spLocks noGrp="1"/>
          </p:cNvSpPr>
          <p:nvPr>
            <p:ph type="ftr" sz="quarter" idx="13"/>
          </p:nvPr>
        </p:nvSpPr>
        <p:spPr>
          <a:xfrm>
            <a:off x="31750" y="6618288"/>
            <a:ext cx="3581400" cy="365125"/>
          </a:xfrm>
        </p:spPr>
        <p:txBody>
          <a:bodyPr/>
          <a:lstStyle>
            <a:lvl1pPr algn="l">
              <a:defRPr sz="500">
                <a:solidFill>
                  <a:srgbClr val="7F7F7F"/>
                </a:solidFill>
              </a:defRPr>
            </a:lvl1pPr>
          </a:lstStyle>
          <a:p>
            <a:r>
              <a:rPr lang="en-US"/>
              <a:t>Copyright © Univision Communications Inc.  All rights reserved.</a:t>
            </a:r>
          </a:p>
        </p:txBody>
      </p:sp>
      <p:sp>
        <p:nvSpPr>
          <p:cNvPr id="10" name="Slide Number Placeholder 5"/>
          <p:cNvSpPr>
            <a:spLocks noGrp="1"/>
          </p:cNvSpPr>
          <p:nvPr>
            <p:ph type="sldNum" sz="quarter" idx="14"/>
          </p:nvPr>
        </p:nvSpPr>
        <p:spPr>
          <a:xfrm>
            <a:off x="6904038" y="6477003"/>
            <a:ext cx="2133600" cy="365125"/>
          </a:xfrm>
        </p:spPr>
        <p:txBody>
          <a:bodyPr/>
          <a:lstStyle>
            <a:lvl1pPr>
              <a:defRPr sz="800"/>
            </a:lvl1pPr>
          </a:lstStyle>
          <a:p>
            <a:fld id="{0E24EF56-F8C7-44CB-9E98-DEB8DF1996B6}" type="slidenum">
              <a:rPr lang="en-US"/>
              <a:pPr/>
              <a:t>‹#›</a:t>
            </a:fld>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_Standard Page Template">
    <p:bg>
      <p:bgPr>
        <a:solidFill>
          <a:schemeClr val="bg1">
            <a:lumMod val="85000"/>
          </a:schemeClr>
        </a:soli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17475" y="106363"/>
            <a:ext cx="8904288" cy="6643687"/>
          </a:xfrm>
          <a:prstGeom prst="rect">
            <a:avLst/>
          </a:prstGeom>
          <a:solidFill>
            <a:schemeClr val="bg1"/>
          </a:solidFill>
          <a:ln>
            <a:noFill/>
          </a:ln>
          <a:effectLst>
            <a:outerShdw blurRad="63500" dist="38100" dir="2700000" algn="tl" rotWithShape="0">
              <a:srgbClr val="000000">
                <a:alpha val="39998"/>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lIns="91248" tIns="45625" rIns="91248" bIns="45625" anchor="ctr"/>
          <a:lstStyle/>
          <a:p>
            <a:pPr algn="ctr">
              <a:defRPr/>
            </a:pPr>
            <a:endParaRPr lang="en-US">
              <a:solidFill>
                <a:srgbClr val="FFFFFF"/>
              </a:solidFill>
              <a:latin typeface="Calibri" pitchFamily="34" charset="0"/>
              <a:ea typeface="ＭＳ Ｐゴシック" pitchFamily="-110" charset="-128"/>
              <a:cs typeface="ＭＳ Ｐゴシック"/>
            </a:endParaRPr>
          </a:p>
        </p:txBody>
      </p:sp>
      <p:cxnSp>
        <p:nvCxnSpPr>
          <p:cNvPr id="6" name="Straight Connector 5"/>
          <p:cNvCxnSpPr/>
          <p:nvPr userDrawn="1"/>
        </p:nvCxnSpPr>
        <p:spPr>
          <a:xfrm flipV="1">
            <a:off x="82554" y="758825"/>
            <a:ext cx="8939213"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p:cNvSpPr txBox="1">
            <a:spLocks/>
          </p:cNvSpPr>
          <p:nvPr userDrawn="1"/>
        </p:nvSpPr>
        <p:spPr bwMode="auto">
          <a:xfrm>
            <a:off x="5562600" y="6619878"/>
            <a:ext cx="3581400" cy="365125"/>
          </a:xfrm>
          <a:prstGeom prst="rect">
            <a:avLst/>
          </a:prstGeom>
          <a:noFill/>
          <a:ln w="9525">
            <a:noFill/>
            <a:miter lim="800000"/>
            <a:headEnd/>
            <a:tailEnd/>
          </a:ln>
        </p:spPr>
        <p:txBody>
          <a:bodyPr lIns="91248" tIns="45625" rIns="91248" bIns="45625" anchor="ctr"/>
          <a:lstStyle/>
          <a:p>
            <a:pPr algn="r"/>
            <a:r>
              <a:rPr lang="en-US" sz="500">
                <a:solidFill>
                  <a:srgbClr val="7F7F7F"/>
                </a:solidFill>
                <a:latin typeface="Calibri" pitchFamily="34" charset="0"/>
              </a:rPr>
              <a:t>Confidential and Proprietary</a:t>
            </a:r>
          </a:p>
        </p:txBody>
      </p:sp>
      <p:pic>
        <p:nvPicPr>
          <p:cNvPr id="8" name="Picture 9" descr="UCI Logo 6-27-08.png"/>
          <p:cNvPicPr>
            <a:picLocks noChangeAspect="1"/>
          </p:cNvPicPr>
          <p:nvPr userDrawn="1"/>
        </p:nvPicPr>
        <p:blipFill>
          <a:blip r:embed="rId2" cstate="print"/>
          <a:srcRect/>
          <a:stretch>
            <a:fillRect/>
          </a:stretch>
        </p:blipFill>
        <p:spPr bwMode="auto">
          <a:xfrm>
            <a:off x="185756" y="6494463"/>
            <a:ext cx="566737" cy="220662"/>
          </a:xfrm>
          <a:prstGeom prst="rect">
            <a:avLst/>
          </a:prstGeom>
          <a:noFill/>
          <a:ln w="9525">
            <a:noFill/>
            <a:miter lim="800000"/>
            <a:headEnd/>
            <a:tailEnd/>
          </a:ln>
        </p:spPr>
      </p:pic>
      <p:sp>
        <p:nvSpPr>
          <p:cNvPr id="9" name="Slide Number Placeholder 3"/>
          <p:cNvSpPr txBox="1">
            <a:spLocks noGrp="1"/>
          </p:cNvSpPr>
          <p:nvPr userDrawn="1"/>
        </p:nvSpPr>
        <p:spPr bwMode="auto">
          <a:xfrm>
            <a:off x="6904038" y="6477003"/>
            <a:ext cx="2133600" cy="365125"/>
          </a:xfrm>
          <a:prstGeom prst="rect">
            <a:avLst/>
          </a:prstGeom>
          <a:noFill/>
          <a:ln w="9525">
            <a:noFill/>
            <a:miter lim="800000"/>
            <a:headEnd/>
            <a:tailEnd/>
          </a:ln>
        </p:spPr>
        <p:txBody>
          <a:bodyPr lIns="91248" tIns="45625" rIns="91248" bIns="45625" anchor="ctr"/>
          <a:lstStyle/>
          <a:p>
            <a:pPr algn="r"/>
            <a:fld id="{2BAE3CEA-4DC9-4CDE-92A2-9CF45648C222}" type="slidenum">
              <a:rPr lang="en-US" sz="800">
                <a:solidFill>
                  <a:srgbClr val="898989"/>
                </a:solidFill>
                <a:latin typeface="Calibri" pitchFamily="34" charset="0"/>
              </a:rPr>
              <a:pPr algn="r"/>
              <a:t>‹#›</a:t>
            </a:fld>
            <a:endParaRPr lang="en-US" sz="800">
              <a:solidFill>
                <a:srgbClr val="898989"/>
              </a:solidFill>
              <a:latin typeface="Calibri" pitchFamily="34" charset="0"/>
            </a:endParaRPr>
          </a:p>
        </p:txBody>
      </p:sp>
      <p:pic>
        <p:nvPicPr>
          <p:cNvPr id="10" name="Picture 11" descr="UIM Logo.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29600" y="6550025"/>
            <a:ext cx="546100" cy="155575"/>
          </a:xfrm>
          <a:prstGeom prst="rect">
            <a:avLst/>
          </a:prstGeom>
          <a:noFill/>
          <a:ln w="9525">
            <a:noFill/>
            <a:miter lim="800000"/>
            <a:headEnd/>
            <a:tailEnd/>
          </a:ln>
        </p:spPr>
      </p:pic>
      <p:sp>
        <p:nvSpPr>
          <p:cNvPr id="12" name="Text Placeholder 10"/>
          <p:cNvSpPr>
            <a:spLocks noGrp="1"/>
          </p:cNvSpPr>
          <p:nvPr>
            <p:ph type="body" sz="quarter" idx="12"/>
          </p:nvPr>
        </p:nvSpPr>
        <p:spPr>
          <a:xfrm>
            <a:off x="228600" y="712304"/>
            <a:ext cx="8229600" cy="609600"/>
          </a:xfrm>
        </p:spPr>
        <p:txBody>
          <a:bodyPr/>
          <a:lstStyle>
            <a:lvl1pPr>
              <a:buNone/>
              <a:defRPr sz="2000"/>
            </a:lvl1pPr>
          </a:lstStyle>
          <a:p>
            <a:pPr lvl="0"/>
            <a:r>
              <a:rPr lang="en-US" smtClean="0"/>
              <a:t>Click to edit Master text styles</a:t>
            </a:r>
          </a:p>
        </p:txBody>
      </p:sp>
      <p:sp>
        <p:nvSpPr>
          <p:cNvPr id="13" name="Content Placeholder 2"/>
          <p:cNvSpPr>
            <a:spLocks noGrp="1"/>
          </p:cNvSpPr>
          <p:nvPr>
            <p:ph idx="1"/>
          </p:nvPr>
        </p:nvSpPr>
        <p:spPr>
          <a:xfrm>
            <a:off x="228600" y="1477265"/>
            <a:ext cx="8229600" cy="4085335"/>
          </a:xfrm>
        </p:spPr>
        <p:txBody>
          <a:bodyPr>
            <a:normAutofit/>
          </a:bodyPr>
          <a:lstStyle>
            <a:lvl1pPr marL="172674" indent="-172674">
              <a:defRPr sz="2000"/>
            </a:lvl1pPr>
            <a:lvl2pPr marL="687528" indent="-231289">
              <a:defRPr sz="1800"/>
            </a:lvl2pPr>
            <a:lvl3pPr marL="1085151" indent="-172674">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p:cNvSpPr>
            <a:spLocks noGrp="1"/>
          </p:cNvSpPr>
          <p:nvPr>
            <p:ph type="title"/>
          </p:nvPr>
        </p:nvSpPr>
        <p:spPr>
          <a:xfrm>
            <a:off x="228600" y="-16561"/>
            <a:ext cx="8229600" cy="845904"/>
          </a:xfrm>
        </p:spPr>
        <p:txBody>
          <a:bodyPr>
            <a:normAutofit/>
          </a:bodyPr>
          <a:lstStyle>
            <a:lvl1pPr algn="l">
              <a:defRPr sz="2400" b="1"/>
            </a:lvl1pPr>
          </a:lstStyle>
          <a:p>
            <a:r>
              <a:rPr lang="en-US" dirty="0" smtClean="0"/>
              <a:t>Click to edit Master title style</a:t>
            </a:r>
            <a:endParaRPr lang="en-US" dirty="0"/>
          </a:p>
        </p:txBody>
      </p:sp>
      <p:sp>
        <p:nvSpPr>
          <p:cNvPr id="11" name="Footer Placeholder 4"/>
          <p:cNvSpPr>
            <a:spLocks noGrp="1"/>
          </p:cNvSpPr>
          <p:nvPr>
            <p:ph type="ftr" sz="quarter" idx="13"/>
          </p:nvPr>
        </p:nvSpPr>
        <p:spPr>
          <a:xfrm>
            <a:off x="31750" y="6618288"/>
            <a:ext cx="3581400" cy="365125"/>
          </a:xfrm>
        </p:spPr>
        <p:txBody>
          <a:bodyPr/>
          <a:lstStyle>
            <a:lvl1pPr algn="l">
              <a:defRPr sz="500">
                <a:solidFill>
                  <a:srgbClr val="7F7F7F"/>
                </a:solidFill>
              </a:defRPr>
            </a:lvl1pPr>
          </a:lstStyle>
          <a:p>
            <a:r>
              <a:rPr lang="en-US"/>
              <a:t>Copyright © Univision Communications Inc.  All rights reserved.</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tandard Page Template">
    <p:bg>
      <p:bgPr>
        <a:solidFill>
          <a:schemeClr val="bg1">
            <a:lumMod val="85000"/>
          </a:schemeClr>
        </a:solidFill>
        <a:effectLst/>
      </p:bgPr>
    </p:bg>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117475" y="106363"/>
            <a:ext cx="8904288" cy="6643687"/>
          </a:xfrm>
          <a:prstGeom prst="rect">
            <a:avLst/>
          </a:prstGeom>
          <a:solidFill>
            <a:schemeClr val="bg1"/>
          </a:solidFill>
          <a:ln>
            <a:noFill/>
          </a:ln>
          <a:effectLst>
            <a:outerShdw blurRad="63500" dist="38100" dir="2700000" algn="tl" rotWithShape="0">
              <a:srgbClr val="000000">
                <a:alpha val="39998"/>
              </a:srgbClr>
            </a:outerShdw>
          </a:effectLst>
          <a:extLst>
            <a:ext uri="{91240B29-F687-4f45-9708-019B960494DF}">
              <a14:hiddenLine xmlns:a14="http://schemas.microsoft.com/office/drawing/2010/main" xmlns="" w="25400">
                <a:solidFill>
                  <a:srgbClr val="000000"/>
                </a:solidFill>
                <a:miter lim="800000"/>
                <a:headEnd/>
                <a:tailEnd/>
              </a14:hiddenLine>
            </a:ext>
          </a:extLst>
        </p:spPr>
        <p:txBody>
          <a:bodyPr lIns="91248" tIns="45625" rIns="91248" bIns="45625" anchor="ctr"/>
          <a:lstStyle/>
          <a:p>
            <a:pPr algn="ctr">
              <a:defRPr/>
            </a:pPr>
            <a:endParaRPr lang="en-US">
              <a:solidFill>
                <a:srgbClr val="FFFFFF"/>
              </a:solidFill>
              <a:latin typeface="Calibri" pitchFamily="34" charset="0"/>
              <a:ea typeface="ＭＳ Ｐゴシック" pitchFamily="-110" charset="-128"/>
            </a:endParaRPr>
          </a:p>
        </p:txBody>
      </p:sp>
      <p:cxnSp>
        <p:nvCxnSpPr>
          <p:cNvPr id="6" name="Straight Connector 5"/>
          <p:cNvCxnSpPr/>
          <p:nvPr userDrawn="1"/>
        </p:nvCxnSpPr>
        <p:spPr>
          <a:xfrm flipV="1">
            <a:off x="82554" y="758825"/>
            <a:ext cx="8939213" cy="31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Footer Placeholder 4"/>
          <p:cNvSpPr txBox="1">
            <a:spLocks/>
          </p:cNvSpPr>
          <p:nvPr userDrawn="1"/>
        </p:nvSpPr>
        <p:spPr bwMode="auto">
          <a:xfrm>
            <a:off x="5562600" y="6619878"/>
            <a:ext cx="3581400" cy="365125"/>
          </a:xfrm>
          <a:prstGeom prst="rect">
            <a:avLst/>
          </a:prstGeom>
          <a:noFill/>
          <a:ln w="9525">
            <a:noFill/>
            <a:miter lim="800000"/>
            <a:headEnd/>
            <a:tailEnd/>
          </a:ln>
        </p:spPr>
        <p:txBody>
          <a:bodyPr lIns="91248" tIns="45625" rIns="91248" bIns="45625" anchor="ctr"/>
          <a:lstStyle/>
          <a:p>
            <a:pPr algn="r"/>
            <a:r>
              <a:rPr lang="en-US" sz="500">
                <a:solidFill>
                  <a:srgbClr val="7F7F7F"/>
                </a:solidFill>
                <a:latin typeface="Calibri" pitchFamily="34" charset="0"/>
              </a:rPr>
              <a:t>Confidential and Proprietary</a:t>
            </a:r>
          </a:p>
        </p:txBody>
      </p:sp>
      <p:pic>
        <p:nvPicPr>
          <p:cNvPr id="8" name="Picture 9" descr="UCI Logo 6-27-08.png"/>
          <p:cNvPicPr>
            <a:picLocks noChangeAspect="1"/>
          </p:cNvPicPr>
          <p:nvPr userDrawn="1"/>
        </p:nvPicPr>
        <p:blipFill>
          <a:blip r:embed="rId2" cstate="print"/>
          <a:srcRect/>
          <a:stretch>
            <a:fillRect/>
          </a:stretch>
        </p:blipFill>
        <p:spPr bwMode="auto">
          <a:xfrm>
            <a:off x="185756" y="6494463"/>
            <a:ext cx="566737" cy="220662"/>
          </a:xfrm>
          <a:prstGeom prst="rect">
            <a:avLst/>
          </a:prstGeom>
          <a:noFill/>
          <a:ln w="9525">
            <a:noFill/>
            <a:miter lim="800000"/>
            <a:headEnd/>
            <a:tailEnd/>
          </a:ln>
        </p:spPr>
      </p:pic>
      <p:sp>
        <p:nvSpPr>
          <p:cNvPr id="9" name="Slide Number Placeholder 3"/>
          <p:cNvSpPr txBox="1">
            <a:spLocks noGrp="1"/>
          </p:cNvSpPr>
          <p:nvPr userDrawn="1"/>
        </p:nvSpPr>
        <p:spPr bwMode="auto">
          <a:xfrm>
            <a:off x="6904038" y="6477003"/>
            <a:ext cx="2133600" cy="365125"/>
          </a:xfrm>
          <a:prstGeom prst="rect">
            <a:avLst/>
          </a:prstGeom>
          <a:noFill/>
          <a:ln w="9525">
            <a:noFill/>
            <a:miter lim="800000"/>
            <a:headEnd/>
            <a:tailEnd/>
          </a:ln>
        </p:spPr>
        <p:txBody>
          <a:bodyPr lIns="91248" tIns="45625" rIns="91248" bIns="45625" anchor="ctr"/>
          <a:lstStyle/>
          <a:p>
            <a:pPr algn="r"/>
            <a:fld id="{385BA7F3-A4AD-42F6-B407-4C1CF05D356C}" type="slidenum">
              <a:rPr lang="en-US" sz="800">
                <a:solidFill>
                  <a:srgbClr val="898989"/>
                </a:solidFill>
                <a:latin typeface="Calibri" pitchFamily="34" charset="0"/>
              </a:rPr>
              <a:pPr algn="r"/>
              <a:t>‹#›</a:t>
            </a:fld>
            <a:endParaRPr lang="en-US" sz="800">
              <a:solidFill>
                <a:srgbClr val="898989"/>
              </a:solidFill>
              <a:latin typeface="Calibri" pitchFamily="34" charset="0"/>
            </a:endParaRPr>
          </a:p>
        </p:txBody>
      </p:sp>
      <p:pic>
        <p:nvPicPr>
          <p:cNvPr id="10" name="Picture 11" descr="UIM Logo.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229600" y="6550025"/>
            <a:ext cx="546100" cy="155575"/>
          </a:xfrm>
          <a:prstGeom prst="rect">
            <a:avLst/>
          </a:prstGeom>
          <a:noFill/>
          <a:ln w="9525">
            <a:noFill/>
            <a:miter lim="800000"/>
            <a:headEnd/>
            <a:tailEnd/>
          </a:ln>
        </p:spPr>
      </p:pic>
      <p:sp>
        <p:nvSpPr>
          <p:cNvPr id="12" name="Text Placeholder 10"/>
          <p:cNvSpPr>
            <a:spLocks noGrp="1"/>
          </p:cNvSpPr>
          <p:nvPr>
            <p:ph type="body" sz="quarter" idx="12"/>
          </p:nvPr>
        </p:nvSpPr>
        <p:spPr>
          <a:xfrm>
            <a:off x="228600" y="712304"/>
            <a:ext cx="8229600" cy="609600"/>
          </a:xfrm>
        </p:spPr>
        <p:txBody>
          <a:bodyPr/>
          <a:lstStyle>
            <a:lvl1pPr>
              <a:buNone/>
              <a:defRPr sz="2000"/>
            </a:lvl1pPr>
          </a:lstStyle>
          <a:p>
            <a:pPr lvl="0"/>
            <a:r>
              <a:rPr lang="en-US" smtClean="0"/>
              <a:t>Click to edit Master text styles</a:t>
            </a:r>
          </a:p>
        </p:txBody>
      </p:sp>
      <p:sp>
        <p:nvSpPr>
          <p:cNvPr id="13" name="Content Placeholder 2"/>
          <p:cNvSpPr>
            <a:spLocks noGrp="1"/>
          </p:cNvSpPr>
          <p:nvPr>
            <p:ph idx="1"/>
          </p:nvPr>
        </p:nvSpPr>
        <p:spPr>
          <a:xfrm>
            <a:off x="228600" y="1477265"/>
            <a:ext cx="8229600" cy="4085335"/>
          </a:xfrm>
        </p:spPr>
        <p:txBody>
          <a:bodyPr>
            <a:normAutofit/>
          </a:bodyPr>
          <a:lstStyle>
            <a:lvl1pPr marL="172674" indent="-172674">
              <a:defRPr sz="2000"/>
            </a:lvl1pPr>
            <a:lvl2pPr marL="687528" indent="-231289">
              <a:defRPr sz="1800"/>
            </a:lvl2pPr>
            <a:lvl3pPr marL="1085151" indent="-172674">
              <a:defRPr sz="16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1"/>
          <p:cNvSpPr>
            <a:spLocks noGrp="1"/>
          </p:cNvSpPr>
          <p:nvPr>
            <p:ph type="title"/>
          </p:nvPr>
        </p:nvSpPr>
        <p:spPr>
          <a:xfrm>
            <a:off x="228600" y="-16561"/>
            <a:ext cx="8229600" cy="845904"/>
          </a:xfrm>
        </p:spPr>
        <p:txBody>
          <a:bodyPr>
            <a:normAutofit/>
          </a:bodyPr>
          <a:lstStyle>
            <a:lvl1pPr algn="l">
              <a:defRPr sz="2400" b="1"/>
            </a:lvl1pPr>
          </a:lstStyle>
          <a:p>
            <a:r>
              <a:rPr lang="en-US" dirty="0" smtClean="0"/>
              <a:t>Click to edit Master title style</a:t>
            </a:r>
            <a:endParaRPr lang="en-US" dirty="0"/>
          </a:p>
        </p:txBody>
      </p:sp>
      <p:sp>
        <p:nvSpPr>
          <p:cNvPr id="11" name="Footer Placeholder 4"/>
          <p:cNvSpPr>
            <a:spLocks noGrp="1"/>
          </p:cNvSpPr>
          <p:nvPr>
            <p:ph type="ftr" sz="quarter" idx="13"/>
          </p:nvPr>
        </p:nvSpPr>
        <p:spPr>
          <a:xfrm>
            <a:off x="31750" y="6618288"/>
            <a:ext cx="3581400" cy="365125"/>
          </a:xfrm>
        </p:spPr>
        <p:txBody>
          <a:bodyPr/>
          <a:lstStyle>
            <a:lvl1pPr algn="l">
              <a:defRPr sz="500">
                <a:solidFill>
                  <a:srgbClr val="7F7F7F"/>
                </a:solidFill>
              </a:defRPr>
            </a:lvl1pPr>
          </a:lstStyle>
          <a:p>
            <a:r>
              <a:rPr lang="en-US"/>
              <a:t>Copyright © Univision Communications Inc.  All rights reserved.</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5"/>
          <p:cNvSpPr>
            <a:spLocks noGrp="1"/>
          </p:cNvSpPr>
          <p:nvPr>
            <p:ph type="title" hasCustomPrompt="1"/>
          </p:nvPr>
        </p:nvSpPr>
        <p:spPr/>
        <p:txBody>
          <a:bodyPr/>
          <a:lstStyle/>
          <a:p>
            <a:r>
              <a:rPr lang="en-US" dirty="0" smtClean="0"/>
              <a:t>Headline</a:t>
            </a:r>
            <a:endParaRPr lang="en-US" dirty="0"/>
          </a:p>
        </p:txBody>
      </p:sp>
      <p:sp>
        <p:nvSpPr>
          <p:cNvPr id="2" name="Footer Placeholder 1"/>
          <p:cNvSpPr>
            <a:spLocks noGrp="1"/>
          </p:cNvSpPr>
          <p:nvPr>
            <p:ph type="ftr" sz="quarter" idx="10"/>
          </p:nvPr>
        </p:nvSpPr>
        <p:spPr/>
        <p:txBody>
          <a:bodyPr/>
          <a:lstStyle/>
          <a:p>
            <a:r>
              <a:rPr lang="en-US" smtClean="0">
                <a:solidFill>
                  <a:srgbClr val="4D4D4D"/>
                </a:solidFill>
              </a:rPr>
              <a:t>Always Cite Your Sources</a:t>
            </a:r>
            <a:endParaRPr lang="en-US">
              <a:solidFill>
                <a:srgbClr val="4D4D4D"/>
              </a:solidFill>
            </a:endParaRPr>
          </a:p>
        </p:txBody>
      </p:sp>
      <p:sp>
        <p:nvSpPr>
          <p:cNvPr id="4" name="Text Box 3"/>
          <p:cNvSpPr txBox="1">
            <a:spLocks noGrp="1" noChangeArrowheads="1"/>
          </p:cNvSpPr>
          <p:nvPr>
            <p:ph type="sldNum" sz="quarter" idx="4"/>
          </p:nvPr>
        </p:nvSpPr>
        <p:spPr>
          <a:xfrm>
            <a:off x="8493724" y="6528047"/>
            <a:ext cx="650276" cy="329973"/>
          </a:xfrm>
          <a:prstGeom prst="rect">
            <a:avLst/>
          </a:prstGeom>
          <a:ln/>
        </p:spPr>
        <p:txBody>
          <a:bodyPr anchor="b" anchorCtr="0"/>
          <a:lstStyle>
            <a:lvl1pPr algn="r">
              <a:defRPr sz="1200"/>
            </a:lvl1pPr>
          </a:lstStyle>
          <a:p>
            <a:fld id="{E90A11A3-8103-4145-B21C-6EFEEACEDB0F}" type="slidenum">
              <a:rPr lang="en-US" smtClean="0">
                <a:solidFill>
                  <a:prstClr val="black"/>
                </a:solidFill>
              </a:rPr>
              <a:pPr/>
              <a:t>‹#›</a:t>
            </a:fld>
            <a:endParaRPr lang="en-US">
              <a:solidFill>
                <a:prstClr val="black"/>
              </a:solidFill>
            </a:endParaRPr>
          </a:p>
        </p:txBody>
      </p:sp>
      <p:sp>
        <p:nvSpPr>
          <p:cNvPr id="5" name="Subtitle 2"/>
          <p:cNvSpPr>
            <a:spLocks noGrp="1"/>
          </p:cNvSpPr>
          <p:nvPr>
            <p:ph type="subTitle" idx="1" hasCustomPrompt="1"/>
          </p:nvPr>
        </p:nvSpPr>
        <p:spPr>
          <a:xfrm>
            <a:off x="1374367" y="1876635"/>
            <a:ext cx="6400800" cy="1566518"/>
          </a:xfrm>
        </p:spPr>
        <p:txBody>
          <a:bodyPr>
            <a:noAutofit/>
          </a:bodyPr>
          <a:lstStyle>
            <a:lvl1pPr marL="0" indent="0" algn="ctr">
              <a:buNone/>
              <a:defRPr sz="1700">
                <a:solidFill>
                  <a:schemeClr val="tx2"/>
                </a:solidFill>
              </a:defRPr>
            </a:lvl1pPr>
            <a:lvl2pPr marL="439589" indent="0" algn="ctr">
              <a:buNone/>
              <a:defRPr>
                <a:solidFill>
                  <a:schemeClr val="tx1">
                    <a:tint val="75000"/>
                  </a:schemeClr>
                </a:solidFill>
              </a:defRPr>
            </a:lvl2pPr>
            <a:lvl3pPr marL="879187" indent="0" algn="ctr">
              <a:buNone/>
              <a:defRPr>
                <a:solidFill>
                  <a:schemeClr val="tx1">
                    <a:tint val="75000"/>
                  </a:schemeClr>
                </a:solidFill>
              </a:defRPr>
            </a:lvl3pPr>
            <a:lvl4pPr marL="1318779" indent="0" algn="ctr">
              <a:buNone/>
              <a:defRPr>
                <a:solidFill>
                  <a:schemeClr val="tx1">
                    <a:tint val="75000"/>
                  </a:schemeClr>
                </a:solidFill>
              </a:defRPr>
            </a:lvl4pPr>
            <a:lvl5pPr marL="1758370" indent="0" algn="ctr">
              <a:buNone/>
              <a:defRPr>
                <a:solidFill>
                  <a:schemeClr val="tx1">
                    <a:tint val="75000"/>
                  </a:schemeClr>
                </a:solidFill>
              </a:defRPr>
            </a:lvl5pPr>
            <a:lvl6pPr marL="2197965" indent="0" algn="ctr">
              <a:buNone/>
              <a:defRPr>
                <a:solidFill>
                  <a:schemeClr val="tx1">
                    <a:tint val="75000"/>
                  </a:schemeClr>
                </a:solidFill>
              </a:defRPr>
            </a:lvl6pPr>
            <a:lvl7pPr marL="2637560" indent="0" algn="ctr">
              <a:buNone/>
              <a:defRPr>
                <a:solidFill>
                  <a:schemeClr val="tx1">
                    <a:tint val="75000"/>
                  </a:schemeClr>
                </a:solidFill>
              </a:defRPr>
            </a:lvl7pPr>
            <a:lvl8pPr marL="3077154" indent="0" algn="ctr">
              <a:buNone/>
              <a:defRPr>
                <a:solidFill>
                  <a:schemeClr val="tx1">
                    <a:tint val="75000"/>
                  </a:schemeClr>
                </a:solidFill>
              </a:defRPr>
            </a:lvl8pPr>
            <a:lvl9pPr marL="3516745" indent="0" algn="ctr">
              <a:buNone/>
              <a:defRPr>
                <a:solidFill>
                  <a:schemeClr val="tx1">
                    <a:tint val="75000"/>
                  </a:schemeClr>
                </a:solidFill>
              </a:defRPr>
            </a:lvl9pPr>
          </a:lstStyle>
          <a:p>
            <a:r>
              <a:rPr lang="en-US" dirty="0" smtClean="0"/>
              <a:t>Sub-Headline</a:t>
            </a:r>
            <a:endParaRPr lang="en-US" dirty="0"/>
          </a:p>
        </p:txBody>
      </p:sp>
    </p:spTree>
    <p:extLst>
      <p:ext uri="{BB962C8B-B14F-4D97-AF65-F5344CB8AC3E}">
        <p14:creationId xmlns:p14="http://schemas.microsoft.com/office/powerpoint/2010/main" val="4056326759"/>
      </p:ext>
    </p:extLst>
  </p:cSld>
  <p:clrMapOvr>
    <a:masterClrMapping/>
  </p:clrMapOv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9447" y="1362554"/>
            <a:ext cx="8970647" cy="2542696"/>
          </a:xfrm>
        </p:spPr>
        <p:txBody>
          <a:bodyPr anchor="b" anchorCtr="0">
            <a:noAutofit/>
          </a:bodyPr>
          <a:lstStyle>
            <a:lvl1pPr>
              <a:defRPr sz="5100" baseline="0"/>
            </a:lvl1pPr>
          </a:lstStyle>
          <a:p>
            <a:r>
              <a:rPr lang="en-US" dirty="0" smtClean="0"/>
              <a:t>Headline</a:t>
            </a:r>
            <a:endParaRPr lang="en-US" dirty="0"/>
          </a:p>
        </p:txBody>
      </p:sp>
      <p:sp>
        <p:nvSpPr>
          <p:cNvPr id="11" name="Footer Placeholder 2"/>
          <p:cNvSpPr>
            <a:spLocks noGrp="1"/>
          </p:cNvSpPr>
          <p:nvPr>
            <p:ph type="ftr" sz="quarter" idx="11"/>
          </p:nvPr>
        </p:nvSpPr>
        <p:spPr>
          <a:xfrm>
            <a:off x="1307248" y="6356809"/>
            <a:ext cx="6529514" cy="365125"/>
          </a:xfrm>
        </p:spPr>
        <p:txBody>
          <a:bodyPr/>
          <a:lstStyle/>
          <a:p>
            <a:r>
              <a:rPr lang="en-US" smtClean="0">
                <a:solidFill>
                  <a:srgbClr val="4D4D4D"/>
                </a:solidFill>
              </a:rPr>
              <a:t>Always Cite Your Sources</a:t>
            </a:r>
            <a:endParaRPr lang="en-US">
              <a:solidFill>
                <a:srgbClr val="4D4D4D"/>
              </a:solidFill>
            </a:endParaRPr>
          </a:p>
        </p:txBody>
      </p:sp>
      <p:sp>
        <p:nvSpPr>
          <p:cNvPr id="6" name="Text Box 3"/>
          <p:cNvSpPr txBox="1">
            <a:spLocks noGrp="1" noChangeArrowheads="1"/>
          </p:cNvSpPr>
          <p:nvPr>
            <p:ph type="sldNum" sz="quarter" idx="4"/>
          </p:nvPr>
        </p:nvSpPr>
        <p:spPr>
          <a:xfrm>
            <a:off x="8493724" y="6528047"/>
            <a:ext cx="650276" cy="329973"/>
          </a:xfrm>
          <a:prstGeom prst="rect">
            <a:avLst/>
          </a:prstGeom>
          <a:ln/>
        </p:spPr>
        <p:txBody>
          <a:bodyPr anchor="b" anchorCtr="0"/>
          <a:lstStyle>
            <a:lvl1pPr algn="r">
              <a:defRPr sz="1200"/>
            </a:lvl1pPr>
          </a:lstStyle>
          <a:p>
            <a:fld id="{E90A11A3-8103-4145-B21C-6EFEEACEDB0F}"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77739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b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705600"/>
          </a:xfrm>
          <a:prstGeom prst="rect">
            <a:avLst/>
          </a:prstGeom>
        </p:spPr>
      </p:pic>
      <p:sp>
        <p:nvSpPr>
          <p:cNvPr id="2" name="Title 1"/>
          <p:cNvSpPr>
            <a:spLocks noGrp="1"/>
          </p:cNvSpPr>
          <p:nvPr>
            <p:ph type="title"/>
          </p:nvPr>
        </p:nvSpPr>
        <p:spPr>
          <a:xfrm>
            <a:off x="457200" y="0"/>
            <a:ext cx="8229600" cy="990600"/>
          </a:xfrm>
        </p:spPr>
        <p:txBody>
          <a:bodyPr>
            <a:normAutofit/>
          </a:bodyPr>
          <a:lstStyle>
            <a:lvl1pPr algn="l">
              <a:defRPr sz="2800">
                <a:effectLst/>
                <a:latin typeface="Myriad Pro" pitchFamily="34" charset="0"/>
                <a:ea typeface="Gulim" pitchFamily="34" charset="-127"/>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95400"/>
            <a:ext cx="8229600" cy="4724400"/>
          </a:xfrm>
        </p:spPr>
        <p:txBody>
          <a:bodyPr>
            <a:normAutofit/>
          </a:bodyPr>
          <a:lstStyle>
            <a:lvl1pPr marL="364989" indent="-364989">
              <a:spcBef>
                <a:spcPts val="600"/>
              </a:spcBef>
              <a:spcAft>
                <a:spcPts val="1200"/>
              </a:spcAft>
              <a:buClr>
                <a:srgbClr val="4887D4"/>
              </a:buClr>
              <a:buSzPct val="100000"/>
              <a:buFont typeface="Calibri" pitchFamily="34" charset="0"/>
              <a:buChar char="●"/>
              <a:defRPr sz="2200"/>
            </a:lvl1pPr>
            <a:lvl2pPr>
              <a:spcBef>
                <a:spcPts val="1200"/>
              </a:spcBef>
              <a:spcAft>
                <a:spcPts val="1200"/>
              </a:spcAft>
              <a:buClr>
                <a:srgbClr val="84A7E0"/>
              </a:buClr>
              <a:buSzPct val="115000"/>
              <a:buFont typeface="Arial" pitchFamily="34" charset="0"/>
              <a:buChar char="•"/>
              <a:defRPr sz="2000"/>
            </a:lvl2pPr>
          </a:lstStyle>
          <a:p>
            <a:pPr lvl="0"/>
            <a:r>
              <a:rPr lang="en-US" dirty="0" smtClean="0"/>
              <a:t>Click to edit Master text styles</a:t>
            </a:r>
          </a:p>
          <a:p>
            <a:pPr lvl="1"/>
            <a:r>
              <a:rPr lang="en-US" dirty="0" smtClean="0"/>
              <a:t>Second level</a:t>
            </a:r>
          </a:p>
        </p:txBody>
      </p:sp>
      <p:sp>
        <p:nvSpPr>
          <p:cNvPr id="4" name="Date Placeholder 3"/>
          <p:cNvSpPr>
            <a:spLocks noGrp="1"/>
          </p:cNvSpPr>
          <p:nvPr>
            <p:ph type="dt" sz="half" idx="10"/>
          </p:nvPr>
        </p:nvSpPr>
        <p:spPr/>
        <p:txBody>
          <a:bodyPr/>
          <a:lstStyle/>
          <a:p>
            <a:fld id="{B7151E24-9C37-4E47-9E1B-5F43BA37B052}" type="datetimeFigureOut">
              <a:rPr lang="en-US" smtClean="0"/>
              <a:pPr/>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9E88-2CB2-49EF-BE05-04F657602983}" type="slidenum">
              <a:rPr lang="en-US" smtClean="0"/>
              <a:pPr/>
              <a:t>‹#›</a:t>
            </a:fld>
            <a:endParaRPr lang="en-US"/>
          </a:p>
        </p:txBody>
      </p:sp>
      <p:sp>
        <p:nvSpPr>
          <p:cNvPr id="7" name="Rectangle 6"/>
          <p:cNvSpPr/>
          <p:nvPr userDrawn="1"/>
        </p:nvSpPr>
        <p:spPr>
          <a:xfrm>
            <a:off x="0" y="6477000"/>
            <a:ext cx="9144000" cy="381000"/>
          </a:xfrm>
          <a:prstGeom prst="rect">
            <a:avLst/>
          </a:prstGeom>
          <a:gradFill>
            <a:gsLst>
              <a:gs pos="0">
                <a:srgbClr val="205ACE"/>
              </a:gs>
              <a:gs pos="50000">
                <a:srgbClr val="00487E"/>
              </a:gs>
              <a:gs pos="100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48" tIns="45625" rIns="91248" bIns="45625" rtlCol="0" anchor="ctr"/>
          <a:lstStyle/>
          <a:p>
            <a:pPr algn="ctr"/>
            <a:endParaRPr lang="en-US"/>
          </a:p>
        </p:txBody>
      </p:sp>
      <p:pic>
        <p:nvPicPr>
          <p:cNvPr id="8" name="Picture 7" descr="HolaDoctor-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8619" y="6558724"/>
            <a:ext cx="914397" cy="239357"/>
          </a:xfrm>
          <a:prstGeom prst="rect">
            <a:avLst/>
          </a:prstGeom>
        </p:spPr>
      </p:pic>
    </p:spTree>
  </p:cSld>
  <p:clrMapOvr>
    <a:masterClrMapping/>
  </p:clrMapOv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3305" y="557886"/>
            <a:ext cx="8817431" cy="920386"/>
          </a:xfrm>
        </p:spPr>
        <p:txBody>
          <a:bodyPr anchor="b" anchorCtr="0">
            <a:noAutofit/>
          </a:bodyPr>
          <a:lstStyle>
            <a:lvl1pPr>
              <a:defRPr sz="6300" spc="-422" baseline="0">
                <a:solidFill>
                  <a:schemeClr val="tx1"/>
                </a:solidFill>
              </a:defRPr>
            </a:lvl1pPr>
          </a:lstStyle>
          <a:p>
            <a:r>
              <a:rPr lang="en-US" dirty="0" smtClean="0"/>
              <a:t>Headline</a:t>
            </a:r>
            <a:endParaRPr lang="en-US" dirty="0"/>
          </a:p>
        </p:txBody>
      </p:sp>
      <p:sp>
        <p:nvSpPr>
          <p:cNvPr id="8" name="Footer Placeholder 1"/>
          <p:cNvSpPr>
            <a:spLocks noGrp="1"/>
          </p:cNvSpPr>
          <p:nvPr>
            <p:ph type="ftr" sz="quarter" idx="10"/>
          </p:nvPr>
        </p:nvSpPr>
        <p:spPr>
          <a:xfrm>
            <a:off x="1567236" y="6445157"/>
            <a:ext cx="6009595" cy="276793"/>
          </a:xfrm>
        </p:spPr>
        <p:txBody>
          <a:bodyPr/>
          <a:lstStyle>
            <a:lvl1pPr algn="ctr">
              <a:defRPr/>
            </a:lvl1pPr>
          </a:lstStyle>
          <a:p>
            <a:r>
              <a:rPr lang="en-US" smtClean="0"/>
              <a:t>Always Cite Your Sources</a:t>
            </a:r>
            <a:endParaRPr lang="en-US"/>
          </a:p>
        </p:txBody>
      </p:sp>
      <p:sp>
        <p:nvSpPr>
          <p:cNvPr id="5" name="Text Box 3"/>
          <p:cNvSpPr txBox="1">
            <a:spLocks noGrp="1" noChangeArrowheads="1"/>
          </p:cNvSpPr>
          <p:nvPr>
            <p:ph type="sldNum" sz="quarter" idx="4"/>
          </p:nvPr>
        </p:nvSpPr>
        <p:spPr>
          <a:xfrm>
            <a:off x="8493724" y="6528047"/>
            <a:ext cx="650276" cy="329973"/>
          </a:xfrm>
          <a:prstGeom prst="rect">
            <a:avLst/>
          </a:prstGeom>
          <a:ln/>
        </p:spPr>
        <p:txBody>
          <a:bodyPr anchor="b" anchorCtr="0"/>
          <a:lstStyle>
            <a:lvl1pPr algn="r">
              <a:defRPr sz="1200"/>
            </a:lvl1pPr>
          </a:lstStyle>
          <a:p>
            <a:fld id="{E90A11A3-8103-4145-B21C-6EFEEACEDB0F}" type="slidenum">
              <a:rPr lang="en-US" smtClean="0"/>
              <a:pPr/>
              <a:t>‹#›</a:t>
            </a:fld>
            <a:endParaRPr lang="en-US"/>
          </a:p>
        </p:txBody>
      </p:sp>
      <p:sp>
        <p:nvSpPr>
          <p:cNvPr id="4" name="Text Placeholder 3"/>
          <p:cNvSpPr>
            <a:spLocks noGrp="1"/>
          </p:cNvSpPr>
          <p:nvPr>
            <p:ph type="body" sz="quarter" idx="12" hasCustomPrompt="1"/>
          </p:nvPr>
        </p:nvSpPr>
        <p:spPr>
          <a:xfrm>
            <a:off x="457738" y="1483650"/>
            <a:ext cx="8228595" cy="988641"/>
          </a:xfrm>
        </p:spPr>
        <p:txBody>
          <a:bodyPr anchor="t" anchorCtr="0"/>
          <a:lstStyle>
            <a:lvl1pPr marL="0" indent="0" algn="ctr">
              <a:buNone/>
              <a:defRPr sz="2600" kern="2000" spc="-141"/>
            </a:lvl1pPr>
          </a:lstStyle>
          <a:p>
            <a:pPr lvl="0"/>
            <a:r>
              <a:rPr lang="en-US" dirty="0" smtClean="0"/>
              <a:t>Sub - Headline</a:t>
            </a:r>
          </a:p>
        </p:txBody>
      </p:sp>
      <p:sp>
        <p:nvSpPr>
          <p:cNvPr id="20" name="Chart Placeholder 19"/>
          <p:cNvSpPr>
            <a:spLocks noGrp="1"/>
          </p:cNvSpPr>
          <p:nvPr>
            <p:ph type="chart" sz="quarter" idx="13" hasCustomPrompt="1"/>
          </p:nvPr>
        </p:nvSpPr>
        <p:spPr>
          <a:xfrm>
            <a:off x="457738" y="2472277"/>
            <a:ext cx="8228595" cy="3877948"/>
          </a:xfrm>
        </p:spPr>
        <p:txBody>
          <a:bodyPr/>
          <a:lstStyle>
            <a:lvl1pPr marL="0" indent="0">
              <a:buNone/>
              <a:defRPr>
                <a:solidFill>
                  <a:schemeClr val="accent6"/>
                </a:solidFill>
              </a:defRPr>
            </a:lvl1pPr>
          </a:lstStyle>
          <a:p>
            <a:r>
              <a:rPr lang="en-US" dirty="0" smtClean="0"/>
              <a:t>Chart</a:t>
            </a:r>
            <a:endParaRPr lang="en-US" dirty="0"/>
          </a:p>
        </p:txBody>
      </p:sp>
    </p:spTree>
    <p:extLst>
      <p:ext uri="{BB962C8B-B14F-4D97-AF65-F5344CB8AC3E}">
        <p14:creationId xmlns:p14="http://schemas.microsoft.com/office/powerpoint/2010/main" val="136697515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Standard Page Template">
    <p:bg>
      <p:bgPr>
        <a:solidFill>
          <a:schemeClr val="bg1"/>
        </a:solidFill>
        <a:effectLst/>
      </p:bgPr>
    </p:bg>
    <p:spTree>
      <p:nvGrpSpPr>
        <p:cNvPr id="1" name=""/>
        <p:cNvGrpSpPr/>
        <p:nvPr/>
      </p:nvGrpSpPr>
      <p:grpSpPr>
        <a:xfrm>
          <a:off x="0" y="0"/>
          <a:ext cx="0" cy="0"/>
          <a:chOff x="0" y="0"/>
          <a:chExt cx="0" cy="0"/>
        </a:xfrm>
      </p:grpSpPr>
      <p:pic>
        <p:nvPicPr>
          <p:cNvPr id="4" name="Picture 22" descr="bg.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01706"/>
            <a:ext cx="9144000" cy="6656294"/>
          </a:xfrm>
          <a:prstGeom prst="rect">
            <a:avLst/>
          </a:prstGeom>
          <a:noFill/>
          <a:ln w="9525">
            <a:noFill/>
            <a:miter lim="800000"/>
            <a:headEnd/>
            <a:tailEnd/>
          </a:ln>
        </p:spPr>
      </p:pic>
      <p:sp>
        <p:nvSpPr>
          <p:cNvPr id="5" name="TextBox 12"/>
          <p:cNvSpPr txBox="1"/>
          <p:nvPr/>
        </p:nvSpPr>
        <p:spPr>
          <a:xfrm>
            <a:off x="8035636" y="75640"/>
            <a:ext cx="1108364" cy="217114"/>
          </a:xfrm>
          <a:prstGeom prst="rect">
            <a:avLst/>
          </a:prstGeom>
          <a:noFill/>
        </p:spPr>
        <p:txBody>
          <a:bodyPr lIns="91173" tIns="45588" rIns="91173" bIns="45588">
            <a:spAutoFit/>
          </a:bodyPr>
          <a:lstStyle/>
          <a:p>
            <a:pPr defTabSz="911731" fontAlgn="auto">
              <a:spcBef>
                <a:spcPts val="0"/>
              </a:spcBef>
              <a:spcAft>
                <a:spcPts val="0"/>
              </a:spcAft>
              <a:defRPr/>
            </a:pPr>
            <a:r>
              <a:rPr lang="en-US" sz="800" dirty="0">
                <a:latin typeface="+mn-lt"/>
              </a:rPr>
              <a:t>www.univision.com</a:t>
            </a:r>
          </a:p>
        </p:txBody>
      </p:sp>
      <p:pic>
        <p:nvPicPr>
          <p:cNvPr id="6" name="Picture 14" descr="HolaDoctor-Logo2.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44716" y="6540035"/>
            <a:ext cx="922193" cy="268941"/>
          </a:xfrm>
          <a:prstGeom prst="rect">
            <a:avLst/>
          </a:prstGeom>
          <a:noFill/>
          <a:ln w="9525">
            <a:noFill/>
            <a:miter lim="800000"/>
            <a:headEnd/>
            <a:tailEnd/>
          </a:ln>
        </p:spPr>
      </p:pic>
      <p:sp>
        <p:nvSpPr>
          <p:cNvPr id="13" name="Content Placeholder 2"/>
          <p:cNvSpPr>
            <a:spLocks noGrp="1"/>
          </p:cNvSpPr>
          <p:nvPr>
            <p:ph idx="1"/>
          </p:nvPr>
        </p:nvSpPr>
        <p:spPr>
          <a:xfrm>
            <a:off x="228600" y="1815355"/>
            <a:ext cx="4135582" cy="4706471"/>
          </a:xfrm>
        </p:spPr>
        <p:txBody>
          <a:bodyPr>
            <a:noAutofit/>
          </a:bodyPr>
          <a:lstStyle>
            <a:lvl1pPr marL="0" indent="245486">
              <a:buClr>
                <a:srgbClr val="92D050"/>
              </a:buClr>
              <a:buSzPct val="75000"/>
              <a:buFont typeface="Wingdings 3" pitchFamily="18" charset="2"/>
              <a:buChar char="u"/>
              <a:defRPr sz="2000" b="1"/>
            </a:lvl1pPr>
            <a:lvl2pPr marL="686966" indent="-231100">
              <a:buClr>
                <a:schemeClr val="accent1"/>
              </a:buClr>
              <a:buFont typeface="Arial" pitchFamily="34" charset="0"/>
              <a:buChar char="•"/>
              <a:defRPr sz="1800"/>
            </a:lvl2pPr>
            <a:lvl3pPr marL="1084262" indent="-172531">
              <a:buClr>
                <a:schemeClr val="accent1"/>
              </a:buClr>
              <a:buSzPct val="80000"/>
              <a:buFont typeface="Courier New" pitchFamily="49" charset="0"/>
              <a:buChar char="o"/>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22" name="Title 1"/>
          <p:cNvSpPr>
            <a:spLocks noGrp="1"/>
          </p:cNvSpPr>
          <p:nvPr>
            <p:ph type="title"/>
          </p:nvPr>
        </p:nvSpPr>
        <p:spPr>
          <a:xfrm>
            <a:off x="-1" y="2"/>
            <a:ext cx="9144000" cy="806824"/>
          </a:xfrm>
          <a:gradFill flip="none" rotWithShape="1">
            <a:gsLst>
              <a:gs pos="50000">
                <a:srgbClr val="94BCFE">
                  <a:shade val="30000"/>
                  <a:satMod val="115000"/>
                </a:srgbClr>
              </a:gs>
              <a:gs pos="50000">
                <a:srgbClr val="94BCFE">
                  <a:shade val="67500"/>
                  <a:satMod val="115000"/>
                </a:srgbClr>
              </a:gs>
              <a:gs pos="100000">
                <a:srgbClr val="94BCFE">
                  <a:shade val="100000"/>
                  <a:satMod val="115000"/>
                </a:srgbClr>
              </a:gs>
            </a:gsLst>
            <a:lin ang="0" scaled="1"/>
            <a:tileRect/>
          </a:gradFill>
          <a:scene3d>
            <a:camera prst="orthographicFront"/>
            <a:lightRig rig="chilly" dir="t"/>
          </a:scene3d>
          <a:sp3d prstMaterial="powder"/>
        </p:spPr>
        <p:txBody>
          <a:bodyPr>
            <a:normAutofit/>
          </a:bodyPr>
          <a:lstStyle>
            <a:lvl1pPr marL="245486" algn="l">
              <a:defRPr sz="3200" b="1">
                <a:solidFill>
                  <a:schemeClr val="bg1"/>
                </a:solidFill>
                <a:effectLst>
                  <a:outerShdw blurRad="50800" dist="38100" dir="2700000" algn="tl" rotWithShape="0">
                    <a:prstClr val="black">
                      <a:alpha val="40000"/>
                    </a:prstClr>
                  </a:outerShdw>
                </a:effectLst>
                <a:latin typeface="Trebuchet MS" pitchFamily="34" charset="0"/>
                <a:ea typeface="Tahoma" pitchFamily="34" charset="0"/>
                <a:cs typeface="Arial" pitchFamily="34"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0"/>
          </p:nvPr>
        </p:nvSpPr>
        <p:spPr>
          <a:xfrm>
            <a:off x="6941723" y="6492409"/>
            <a:ext cx="2133023" cy="365591"/>
          </a:xfrm>
        </p:spPr>
        <p:txBody>
          <a:bodyPr/>
          <a:lstStyle>
            <a:lvl1pPr>
              <a:defRPr sz="800"/>
            </a:lvl1pPr>
          </a:lstStyle>
          <a:p>
            <a:pPr>
              <a:defRPr/>
            </a:pPr>
            <a:fld id="{6B8A3DF3-2C3C-431F-887A-1E0C323D1D51}" type="slidenum">
              <a:rPr lang="en-US"/>
              <a:pPr>
                <a:defRPr/>
              </a:pPr>
              <a:t>‹#›</a:t>
            </a:fld>
            <a:endParaRPr lang="en-US"/>
          </a:p>
        </p:txBody>
      </p:sp>
    </p:spTree>
    <p:extLst>
      <p:ext uri="{BB962C8B-B14F-4D97-AF65-F5344CB8AC3E}">
        <p14:creationId xmlns:p14="http://schemas.microsoft.com/office/powerpoint/2010/main" val="3865525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570039"/>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70039"/>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0842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0842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7827CAE1-A2D9-4B24-A53F-05AE6A41E0E8}" type="slidenum">
              <a:rPr lang="en-US"/>
              <a:pPr>
                <a:defRPr/>
              </a:pPr>
              <a:t>‹#›</a:t>
            </a:fld>
            <a:endParaRPr lang="en-US"/>
          </a:p>
        </p:txBody>
      </p:sp>
    </p:spTree>
    <p:extLst>
      <p:ext uri="{BB962C8B-B14F-4D97-AF65-F5344CB8AC3E}">
        <p14:creationId xmlns:p14="http://schemas.microsoft.com/office/powerpoint/2010/main" val="2202639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descr="b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457200" y="-152400"/>
            <a:ext cx="8229600" cy="1143000"/>
          </a:xfrm>
        </p:spPr>
        <p:txBody>
          <a:bodyPr>
            <a:normAutofit/>
          </a:bodyPr>
          <a:lstStyle>
            <a:lvl1pPr algn="l">
              <a:defRPr sz="2800">
                <a:effectLst/>
                <a:latin typeface="Myriad Pro" pitchFamily="34" charset="0"/>
                <a:ea typeface="Gulim" pitchFamily="34" charset="-127"/>
              </a:defRPr>
            </a:lvl1pPr>
          </a:lstStyle>
          <a:p>
            <a:r>
              <a:rPr lang="en-US" dirty="0"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7151E24-9C37-4E47-9E1B-5F43BA37B052}" type="datetimeFigureOut">
              <a:rPr lang="en-US" smtClean="0"/>
              <a:pPr/>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9E88-2CB2-49EF-BE05-04F657602983}" type="slidenum">
              <a:rPr lang="en-US" smtClean="0"/>
              <a:pPr/>
              <a:t>‹#›</a:t>
            </a:fld>
            <a:endParaRPr lang="en-US"/>
          </a:p>
        </p:txBody>
      </p:sp>
      <p:pic>
        <p:nvPicPr>
          <p:cNvPr id="13" name="Picture 12" descr="b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6477000"/>
            <a:ext cx="9144000" cy="381000"/>
          </a:xfrm>
          <a:prstGeom prst="rect">
            <a:avLst/>
          </a:prstGeom>
          <a:gradFill>
            <a:gsLst>
              <a:gs pos="0">
                <a:srgbClr val="205ACE"/>
              </a:gs>
              <a:gs pos="50000">
                <a:srgbClr val="00487E"/>
              </a:gs>
              <a:gs pos="100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48" tIns="45625" rIns="91248" bIns="45625" rtlCol="0" anchor="ctr"/>
          <a:lstStyle/>
          <a:p>
            <a:pPr algn="ctr"/>
            <a:endParaRPr lang="en-US"/>
          </a:p>
        </p:txBody>
      </p:sp>
      <p:pic>
        <p:nvPicPr>
          <p:cNvPr id="10" name="Picture 9" descr="HolaDoctor-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8600" y="6545035"/>
            <a:ext cx="914400" cy="266700"/>
          </a:xfrm>
          <a:prstGeom prst="rect">
            <a:avLst/>
          </a:prstGeom>
        </p:spPr>
      </p:pic>
      <p:sp>
        <p:nvSpPr>
          <p:cNvPr id="8" name="Title 1"/>
          <p:cNvSpPr>
            <a:spLocks noGrp="1"/>
          </p:cNvSpPr>
          <p:nvPr>
            <p:ph type="title"/>
          </p:nvPr>
        </p:nvSpPr>
        <p:spPr>
          <a:xfrm>
            <a:off x="0" y="2286000"/>
            <a:ext cx="9144000" cy="1143000"/>
          </a:xfrm>
        </p:spPr>
        <p:txBody>
          <a:bodyPr>
            <a:normAutofit/>
          </a:bodyPr>
          <a:lstStyle>
            <a:lvl1pPr algn="ctr">
              <a:defRPr sz="3200">
                <a:effectLst/>
                <a:latin typeface="Myriad Pro" pitchFamily="34" charset="0"/>
                <a:ea typeface="Gulim" pitchFamily="34" charset="-127"/>
              </a:defRPr>
            </a:lvl1pPr>
          </a:lstStyle>
          <a:p>
            <a:r>
              <a:rPr lang="en-US" dirty="0" smtClean="0"/>
              <a:t>Click to edit Master title style</a:t>
            </a:r>
            <a:endParaRPr lang="en-US" dirty="0"/>
          </a:p>
        </p:txBody>
      </p:sp>
      <p:cxnSp>
        <p:nvCxnSpPr>
          <p:cNvPr id="11" name="Straight Connector 10"/>
          <p:cNvCxnSpPr/>
          <p:nvPr userDrawn="1"/>
        </p:nvCxnSpPr>
        <p:spPr>
          <a:xfrm>
            <a:off x="0" y="3124200"/>
            <a:ext cx="9144000" cy="0"/>
          </a:xfrm>
          <a:prstGeom prst="line">
            <a:avLst/>
          </a:prstGeom>
          <a:ln>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7151E24-9C37-4E47-9E1B-5F43BA37B052}" type="datetimeFigureOut">
              <a:rPr lang="en-US" smtClean="0"/>
              <a:pPr/>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9E88-2CB2-49EF-BE05-04F657602983}" type="slidenum">
              <a:rPr lang="en-US" smtClean="0"/>
              <a:pPr/>
              <a:t>‹#›</a:t>
            </a:fld>
            <a:endParaRPr lang="en-US"/>
          </a:p>
        </p:txBody>
      </p:sp>
      <p:pic>
        <p:nvPicPr>
          <p:cNvPr id="13" name="Picture 12" descr="bg.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Rectangle 8"/>
          <p:cNvSpPr/>
          <p:nvPr userDrawn="1"/>
        </p:nvSpPr>
        <p:spPr>
          <a:xfrm>
            <a:off x="0" y="6477000"/>
            <a:ext cx="9144000" cy="381000"/>
          </a:xfrm>
          <a:prstGeom prst="rect">
            <a:avLst/>
          </a:prstGeom>
          <a:gradFill>
            <a:gsLst>
              <a:gs pos="0">
                <a:srgbClr val="205ACE"/>
              </a:gs>
              <a:gs pos="50000">
                <a:srgbClr val="00487E"/>
              </a:gs>
              <a:gs pos="100000">
                <a:srgbClr val="00206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248" tIns="45625" rIns="91248" bIns="45625" rtlCol="0" anchor="ctr"/>
          <a:lstStyle/>
          <a:p>
            <a:pPr algn="ctr"/>
            <a:endParaRPr lang="en-US"/>
          </a:p>
        </p:txBody>
      </p:sp>
      <p:pic>
        <p:nvPicPr>
          <p:cNvPr id="10" name="Picture 9" descr="HolaDoctor-Logo_white.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28600" y="6545035"/>
            <a:ext cx="914400" cy="266700"/>
          </a:xfrm>
          <a:prstGeom prst="rect">
            <a:avLst/>
          </a:prstGeom>
        </p:spPr>
      </p:pic>
      <p:sp>
        <p:nvSpPr>
          <p:cNvPr id="8" name="Title 1"/>
          <p:cNvSpPr>
            <a:spLocks noGrp="1"/>
          </p:cNvSpPr>
          <p:nvPr>
            <p:ph type="title"/>
          </p:nvPr>
        </p:nvSpPr>
        <p:spPr>
          <a:xfrm>
            <a:off x="0" y="2286000"/>
            <a:ext cx="9144000" cy="1143000"/>
          </a:xfrm>
        </p:spPr>
        <p:txBody>
          <a:bodyPr>
            <a:normAutofit/>
          </a:bodyPr>
          <a:lstStyle>
            <a:lvl1pPr algn="ctr">
              <a:defRPr sz="2800">
                <a:effectLst/>
                <a:latin typeface="Myriad Pro" pitchFamily="34" charset="0"/>
                <a:ea typeface="Gulim" pitchFamily="34" charset="-127"/>
              </a:defRPr>
            </a:lvl1pPr>
          </a:lstStyle>
          <a:p>
            <a:r>
              <a:rPr lang="en-US" dirty="0" smtClean="0"/>
              <a:t>Click to edit Master title style</a:t>
            </a:r>
            <a:endParaRPr lang="en-US" dirty="0"/>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241" indent="0">
              <a:buNone/>
              <a:defRPr sz="1800">
                <a:solidFill>
                  <a:schemeClr val="tx1">
                    <a:tint val="75000"/>
                  </a:schemeClr>
                </a:solidFill>
              </a:defRPr>
            </a:lvl2pPr>
            <a:lvl3pPr marL="912476" indent="0">
              <a:buNone/>
              <a:defRPr sz="1600">
                <a:solidFill>
                  <a:schemeClr val="tx1">
                    <a:tint val="75000"/>
                  </a:schemeClr>
                </a:solidFill>
              </a:defRPr>
            </a:lvl3pPr>
            <a:lvl4pPr marL="1368717" indent="0">
              <a:buNone/>
              <a:defRPr sz="1400">
                <a:solidFill>
                  <a:schemeClr val="tx1">
                    <a:tint val="75000"/>
                  </a:schemeClr>
                </a:solidFill>
              </a:defRPr>
            </a:lvl4pPr>
            <a:lvl5pPr marL="1824954" indent="0">
              <a:buNone/>
              <a:defRPr sz="1400">
                <a:solidFill>
                  <a:schemeClr val="tx1">
                    <a:tint val="75000"/>
                  </a:schemeClr>
                </a:solidFill>
              </a:defRPr>
            </a:lvl5pPr>
            <a:lvl6pPr marL="2281194" indent="0">
              <a:buNone/>
              <a:defRPr sz="1400">
                <a:solidFill>
                  <a:schemeClr val="tx1">
                    <a:tint val="75000"/>
                  </a:schemeClr>
                </a:solidFill>
              </a:defRPr>
            </a:lvl6pPr>
            <a:lvl7pPr marL="2737431" indent="0">
              <a:buNone/>
              <a:defRPr sz="1400">
                <a:solidFill>
                  <a:schemeClr val="tx1">
                    <a:tint val="75000"/>
                  </a:schemeClr>
                </a:solidFill>
              </a:defRPr>
            </a:lvl7pPr>
            <a:lvl8pPr marL="3193672" indent="0">
              <a:buNone/>
              <a:defRPr sz="1400">
                <a:solidFill>
                  <a:schemeClr val="tx1">
                    <a:tint val="75000"/>
                  </a:schemeClr>
                </a:solidFill>
              </a:defRPr>
            </a:lvl8pPr>
            <a:lvl9pPr marL="364990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151E24-9C37-4E47-9E1B-5F43BA37B052}" type="datetimeFigureOut">
              <a:rPr lang="en-US" smtClean="0"/>
              <a:pPr/>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0F9E88-2CB2-49EF-BE05-04F657602983}"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1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18"/>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151E24-9C37-4E47-9E1B-5F43BA37B052}" type="datetimeFigureOut">
              <a:rPr lang="en-US" smtClean="0"/>
              <a:pPr/>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0F9E88-2CB2-49EF-BE05-04F657602983}"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241" indent="0">
              <a:buNone/>
              <a:defRPr sz="2000" b="1"/>
            </a:lvl2pPr>
            <a:lvl3pPr marL="912476" indent="0">
              <a:buNone/>
              <a:defRPr sz="1800" b="1"/>
            </a:lvl3pPr>
            <a:lvl4pPr marL="1368717" indent="0">
              <a:buNone/>
              <a:defRPr sz="1600" b="1"/>
            </a:lvl4pPr>
            <a:lvl5pPr marL="1824954" indent="0">
              <a:buNone/>
              <a:defRPr sz="1600" b="1"/>
            </a:lvl5pPr>
            <a:lvl6pPr marL="2281194" indent="0">
              <a:buNone/>
              <a:defRPr sz="1600" b="1"/>
            </a:lvl6pPr>
            <a:lvl7pPr marL="2737431" indent="0">
              <a:buNone/>
              <a:defRPr sz="1600" b="1"/>
            </a:lvl7pPr>
            <a:lvl8pPr marL="3193672" indent="0">
              <a:buNone/>
              <a:defRPr sz="1600" b="1"/>
            </a:lvl8pPr>
            <a:lvl9pPr marL="36499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6241" indent="0">
              <a:buNone/>
              <a:defRPr sz="2000" b="1"/>
            </a:lvl2pPr>
            <a:lvl3pPr marL="912476" indent="0">
              <a:buNone/>
              <a:defRPr sz="1800" b="1"/>
            </a:lvl3pPr>
            <a:lvl4pPr marL="1368717" indent="0">
              <a:buNone/>
              <a:defRPr sz="1600" b="1"/>
            </a:lvl4pPr>
            <a:lvl5pPr marL="1824954" indent="0">
              <a:buNone/>
              <a:defRPr sz="1600" b="1"/>
            </a:lvl5pPr>
            <a:lvl6pPr marL="2281194" indent="0">
              <a:buNone/>
              <a:defRPr sz="1600" b="1"/>
            </a:lvl6pPr>
            <a:lvl7pPr marL="2737431" indent="0">
              <a:buNone/>
              <a:defRPr sz="1600" b="1"/>
            </a:lvl7pPr>
            <a:lvl8pPr marL="3193672" indent="0">
              <a:buNone/>
              <a:defRPr sz="1600" b="1"/>
            </a:lvl8pPr>
            <a:lvl9pPr marL="36499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151E24-9C37-4E47-9E1B-5F43BA37B052}" type="datetimeFigureOut">
              <a:rPr lang="en-US" smtClean="0"/>
              <a:pPr/>
              <a:t>3/19/2015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0F9E88-2CB2-49EF-BE05-04F657602983}"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151E24-9C37-4E47-9E1B-5F43BA37B052}" type="datetimeFigureOut">
              <a:rPr lang="en-US" smtClean="0"/>
              <a:pPr/>
              <a:t>3/19/2015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0F9E88-2CB2-49EF-BE05-04F657602983}"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48" tIns="45625" rIns="91248" bIns="4562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18"/>
            <a:ext cx="8229600" cy="4525963"/>
          </a:xfrm>
          <a:prstGeom prst="rect">
            <a:avLst/>
          </a:prstGeom>
        </p:spPr>
        <p:txBody>
          <a:bodyPr vert="horz" lIns="91248" tIns="45625" rIns="91248" bIns="456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248" tIns="45625" rIns="91248" bIns="45625" rtlCol="0" anchor="ctr"/>
          <a:lstStyle>
            <a:lvl1pPr algn="l">
              <a:defRPr sz="1200">
                <a:solidFill>
                  <a:schemeClr val="tx1">
                    <a:tint val="75000"/>
                  </a:schemeClr>
                </a:solidFill>
              </a:defRPr>
            </a:lvl1pPr>
          </a:lstStyle>
          <a:p>
            <a:fld id="{B7151E24-9C37-4E47-9E1B-5F43BA37B052}" type="datetimeFigureOut">
              <a:rPr lang="en-US" smtClean="0"/>
              <a:pPr/>
              <a:t>3/19/2015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48" tIns="45625" rIns="91248" bIns="4562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48" tIns="45625" rIns="91248" bIns="45625" rtlCol="0" anchor="ctr"/>
          <a:lstStyle>
            <a:lvl1pPr algn="r">
              <a:defRPr sz="1200">
                <a:solidFill>
                  <a:schemeClr val="tx1">
                    <a:tint val="75000"/>
                  </a:schemeClr>
                </a:solidFill>
              </a:defRPr>
            </a:lvl1pPr>
          </a:lstStyle>
          <a:p>
            <a:fld id="{2D0F9E88-2CB2-49EF-BE05-04F65760298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0" r:id="rId4"/>
    <p:sldLayoutId id="2147483668"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1" r:id="rId15"/>
    <p:sldLayoutId id="2147483662" r:id="rId16"/>
    <p:sldLayoutId id="2147483663" r:id="rId17"/>
    <p:sldLayoutId id="2147483673" r:id="rId18"/>
    <p:sldLayoutId id="2147483674" r:id="rId19"/>
    <p:sldLayoutId id="2147483675" r:id="rId20"/>
    <p:sldLayoutId id="2147483676" r:id="rId21"/>
    <p:sldLayoutId id="2147483677" r:id="rId22"/>
  </p:sldLayoutIdLst>
  <p:transition/>
  <p:txStyles>
    <p:titleStyle>
      <a:lvl1pPr algn="ctr" defTabSz="912476" rtl="0" eaLnBrk="1" latinLnBrk="0" hangingPunct="1">
        <a:spcBef>
          <a:spcPct val="0"/>
        </a:spcBef>
        <a:buNone/>
        <a:defRPr sz="4400" kern="1200">
          <a:solidFill>
            <a:schemeClr val="tx1"/>
          </a:solidFill>
          <a:latin typeface="+mj-lt"/>
          <a:ea typeface="+mj-ea"/>
          <a:cs typeface="+mj-cs"/>
        </a:defRPr>
      </a:lvl1pPr>
    </p:titleStyle>
    <p:bodyStyle>
      <a:lvl1pPr marL="342179" indent="-342179" algn="l" defTabSz="9124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386" indent="-285147" algn="l" defTabSz="9124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0597" indent="-228124" algn="l" defTabSz="9124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6836" indent="-228124" algn="l" defTabSz="9124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3073" indent="-228124" algn="l" defTabSz="9124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9313" indent="-228124" algn="l" defTabSz="9124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553" indent="-228124" algn="l" defTabSz="9124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1791" indent="-228124" algn="l" defTabSz="9124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026" indent="-228124" algn="l" defTabSz="9124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476" rtl="0" eaLnBrk="1" latinLnBrk="0" hangingPunct="1">
        <a:defRPr sz="1800" kern="1200">
          <a:solidFill>
            <a:schemeClr val="tx1"/>
          </a:solidFill>
          <a:latin typeface="+mn-lt"/>
          <a:ea typeface="+mn-ea"/>
          <a:cs typeface="+mn-cs"/>
        </a:defRPr>
      </a:lvl1pPr>
      <a:lvl2pPr marL="456241" algn="l" defTabSz="912476" rtl="0" eaLnBrk="1" latinLnBrk="0" hangingPunct="1">
        <a:defRPr sz="1800" kern="1200">
          <a:solidFill>
            <a:schemeClr val="tx1"/>
          </a:solidFill>
          <a:latin typeface="+mn-lt"/>
          <a:ea typeface="+mn-ea"/>
          <a:cs typeface="+mn-cs"/>
        </a:defRPr>
      </a:lvl2pPr>
      <a:lvl3pPr marL="912476" algn="l" defTabSz="912476" rtl="0" eaLnBrk="1" latinLnBrk="0" hangingPunct="1">
        <a:defRPr sz="1800" kern="1200">
          <a:solidFill>
            <a:schemeClr val="tx1"/>
          </a:solidFill>
          <a:latin typeface="+mn-lt"/>
          <a:ea typeface="+mn-ea"/>
          <a:cs typeface="+mn-cs"/>
        </a:defRPr>
      </a:lvl3pPr>
      <a:lvl4pPr marL="1368717" algn="l" defTabSz="912476" rtl="0" eaLnBrk="1" latinLnBrk="0" hangingPunct="1">
        <a:defRPr sz="1800" kern="1200">
          <a:solidFill>
            <a:schemeClr val="tx1"/>
          </a:solidFill>
          <a:latin typeface="+mn-lt"/>
          <a:ea typeface="+mn-ea"/>
          <a:cs typeface="+mn-cs"/>
        </a:defRPr>
      </a:lvl4pPr>
      <a:lvl5pPr marL="1824954" algn="l" defTabSz="912476" rtl="0" eaLnBrk="1" latinLnBrk="0" hangingPunct="1">
        <a:defRPr sz="1800" kern="1200">
          <a:solidFill>
            <a:schemeClr val="tx1"/>
          </a:solidFill>
          <a:latin typeface="+mn-lt"/>
          <a:ea typeface="+mn-ea"/>
          <a:cs typeface="+mn-cs"/>
        </a:defRPr>
      </a:lvl5pPr>
      <a:lvl6pPr marL="2281194" algn="l" defTabSz="912476" rtl="0" eaLnBrk="1" latinLnBrk="0" hangingPunct="1">
        <a:defRPr sz="1800" kern="1200">
          <a:solidFill>
            <a:schemeClr val="tx1"/>
          </a:solidFill>
          <a:latin typeface="+mn-lt"/>
          <a:ea typeface="+mn-ea"/>
          <a:cs typeface="+mn-cs"/>
        </a:defRPr>
      </a:lvl6pPr>
      <a:lvl7pPr marL="2737431" algn="l" defTabSz="912476" rtl="0" eaLnBrk="1" latinLnBrk="0" hangingPunct="1">
        <a:defRPr sz="1800" kern="1200">
          <a:solidFill>
            <a:schemeClr val="tx1"/>
          </a:solidFill>
          <a:latin typeface="+mn-lt"/>
          <a:ea typeface="+mn-ea"/>
          <a:cs typeface="+mn-cs"/>
        </a:defRPr>
      </a:lvl7pPr>
      <a:lvl8pPr marL="3193672" algn="l" defTabSz="912476" rtl="0" eaLnBrk="1" latinLnBrk="0" hangingPunct="1">
        <a:defRPr sz="1800" kern="1200">
          <a:solidFill>
            <a:schemeClr val="tx1"/>
          </a:solidFill>
          <a:latin typeface="+mn-lt"/>
          <a:ea typeface="+mn-ea"/>
          <a:cs typeface="+mn-cs"/>
        </a:defRPr>
      </a:lvl8pPr>
      <a:lvl9pPr marL="3649908" algn="l" defTabSz="9124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24.jpe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7.xml"/><Relationship Id="rId7" Type="http://schemas.openxmlformats.org/officeDocument/2006/relationships/notesSlide" Target="../notesSlides/notesSlide4.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10.xml"/><Relationship Id="rId11" Type="http://schemas.openxmlformats.org/officeDocument/2006/relationships/image" Target="../media/image28.jpeg"/><Relationship Id="rId5" Type="http://schemas.openxmlformats.org/officeDocument/2006/relationships/tags" Target="../tags/tag9.xml"/><Relationship Id="rId10" Type="http://schemas.openxmlformats.org/officeDocument/2006/relationships/image" Target="../media/image27.jpeg"/><Relationship Id="rId4" Type="http://schemas.openxmlformats.org/officeDocument/2006/relationships/tags" Target="../tags/tag8.xml"/><Relationship Id="rId9"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5.xml"/><Relationship Id="rId13" Type="http://schemas.openxmlformats.org/officeDocument/2006/relationships/image" Target="../media/image33.jpeg"/><Relationship Id="rId3" Type="http://schemas.openxmlformats.org/officeDocument/2006/relationships/tags" Target="../tags/tag12.xml"/><Relationship Id="rId7" Type="http://schemas.openxmlformats.org/officeDocument/2006/relationships/slideLayout" Target="../slideLayouts/slideLayout10.xml"/><Relationship Id="rId12" Type="http://schemas.openxmlformats.org/officeDocument/2006/relationships/image" Target="../media/image32.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31.jpeg"/><Relationship Id="rId5" Type="http://schemas.openxmlformats.org/officeDocument/2006/relationships/tags" Target="../tags/tag14.xml"/><Relationship Id="rId10" Type="http://schemas.openxmlformats.org/officeDocument/2006/relationships/image" Target="../media/image30.jpeg"/><Relationship Id="rId4" Type="http://schemas.openxmlformats.org/officeDocument/2006/relationships/tags" Target="../tags/tag13.xml"/><Relationship Id="rId9"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tags" Target="../tags/tag18.xml"/><Relationship Id="rId7" Type="http://schemas.openxmlformats.org/officeDocument/2006/relationships/notesSlide" Target="../notesSlides/notesSlide6.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slideLayout" Target="../slideLayouts/slideLayout7.xml"/><Relationship Id="rId11" Type="http://schemas.openxmlformats.org/officeDocument/2006/relationships/image" Target="../media/image37.jpeg"/><Relationship Id="rId5" Type="http://schemas.openxmlformats.org/officeDocument/2006/relationships/tags" Target="../tags/tag20.xml"/><Relationship Id="rId10" Type="http://schemas.openxmlformats.org/officeDocument/2006/relationships/image" Target="../media/image36.jpeg"/><Relationship Id="rId4" Type="http://schemas.openxmlformats.org/officeDocument/2006/relationships/tags" Target="../tags/tag19.xml"/><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39.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8.jpeg"/><Relationship Id="rId5" Type="http://schemas.openxmlformats.org/officeDocument/2006/relationships/notesSlide" Target="../notesSlides/notesSlide7.xml"/><Relationship Id="rId4"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41.wmf"/><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40.wmf"/><Relationship Id="rId5" Type="http://schemas.openxmlformats.org/officeDocument/2006/relationships/notesSlide" Target="../notesSlides/notesSlide8.xml"/><Relationship Id="rId4"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2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30.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45.jpeg"/><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chart" Target="../charts/chart1.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1.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file:///\\localhost\Users\Dirk\Desktop\PD%20Hispanic%20Diabetics-Final%20Titles.m4v"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hyperlink" Target="http://youtu.be/lbaemWIljeQ"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
            <a:ext cx="9144000" cy="806824"/>
          </a:xfrm>
        </p:spPr>
        <p:txBody>
          <a:bodyPr>
            <a:normAutofit/>
          </a:bodyPr>
          <a:lstStyle/>
          <a:p>
            <a:r>
              <a:rPr lang="en-US" dirty="0" smtClean="0"/>
              <a:t>Vietnam: The Positive Deviance Origins Story</a:t>
            </a:r>
            <a:endParaRPr lang="en-US" dirty="0"/>
          </a:p>
        </p:txBody>
      </p:sp>
      <p:sp>
        <p:nvSpPr>
          <p:cNvPr id="8" name="TextBox 7"/>
          <p:cNvSpPr txBox="1"/>
          <p:nvPr/>
        </p:nvSpPr>
        <p:spPr>
          <a:xfrm>
            <a:off x="692727" y="874063"/>
            <a:ext cx="3255818" cy="1190855"/>
          </a:xfrm>
          <a:prstGeom prst="rect">
            <a:avLst/>
          </a:prstGeom>
          <a:noFill/>
        </p:spPr>
        <p:txBody>
          <a:bodyPr wrap="square" lIns="81976" tIns="40986" rIns="81976" bIns="40986" rtlCol="0">
            <a:spAutoFit/>
          </a:bodyPr>
          <a:lstStyle/>
          <a:p>
            <a:pPr algn="ctr"/>
            <a:r>
              <a:rPr lang="en-US" sz="7200" dirty="0">
                <a:latin typeface="Brush Script MT Italic"/>
                <a:cs typeface="Brush Script MT Italic"/>
              </a:rPr>
              <a:t>Vietnam</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8545" y="915452"/>
            <a:ext cx="4087091" cy="2903032"/>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6366" y="3092824"/>
            <a:ext cx="3734909" cy="3428824"/>
          </a:xfrm>
          <a:prstGeom prst="rect">
            <a:avLst/>
          </a:prstGeom>
        </p:spPr>
      </p:pic>
      <p:pic>
        <p:nvPicPr>
          <p:cNvPr id="6" name="Content Placeholder 5"/>
          <p:cNvPicPr>
            <a:picLocks noGrp="1" noChangeAspect="1"/>
          </p:cNvPicPr>
          <p:nvPr>
            <p:ph idx="1"/>
          </p:nvPr>
        </p:nvPicPr>
        <p:blipFill>
          <a:blip r:embed="rId4" cstate="email">
            <a:extLst>
              <a:ext uri="{28A0092B-C50C-407E-A947-70E740481C1C}">
                <a14:useLocalDpi xmlns:a14="http://schemas.microsoft.com/office/drawing/2010/main"/>
              </a:ext>
            </a:extLst>
          </a:blip>
          <a:srcRect/>
          <a:stretch>
            <a:fillRect/>
          </a:stretch>
        </p:blipFill>
        <p:spPr>
          <a:xfrm>
            <a:off x="4918364" y="824064"/>
            <a:ext cx="3463636" cy="6033936"/>
          </a:xfrm>
          <a:solidFill>
            <a:srgbClr val="66FFFF"/>
          </a:solidFill>
        </p:spPr>
      </p:pic>
    </p:spTree>
    <p:extLst>
      <p:ext uri="{BB962C8B-B14F-4D97-AF65-F5344CB8AC3E}">
        <p14:creationId xmlns:p14="http://schemas.microsoft.com/office/powerpoint/2010/main" val="12028477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Randomized Trial - Positive Deviance</a:t>
            </a:r>
            <a:endParaRPr lang="en-US" dirty="0"/>
          </a:p>
        </p:txBody>
      </p:sp>
      <p:sp>
        <p:nvSpPr>
          <p:cNvPr id="4" name="Slide Number Placeholder 3"/>
          <p:cNvSpPr>
            <a:spLocks noGrp="1"/>
          </p:cNvSpPr>
          <p:nvPr>
            <p:ph type="sldNum" sz="quarter" idx="12"/>
          </p:nvPr>
        </p:nvSpPr>
        <p:spPr/>
        <p:txBody>
          <a:bodyPr/>
          <a:lstStyle/>
          <a:p>
            <a:pPr>
              <a:defRPr/>
            </a:pPr>
            <a:fld id="{FF30D5C7-E3ED-49C4-A9E3-8ABAFB124E10}" type="slidenum">
              <a:rPr lang="en-US" smtClean="0"/>
              <a:pPr>
                <a:defRPr/>
              </a:pPr>
              <a:t>10</a:t>
            </a:fld>
            <a:endParaRPr lang="en-US"/>
          </a:p>
        </p:txBody>
      </p:sp>
      <p:sp>
        <p:nvSpPr>
          <p:cNvPr id="6" name="TextBox 5"/>
          <p:cNvSpPr txBox="1"/>
          <p:nvPr/>
        </p:nvSpPr>
        <p:spPr>
          <a:xfrm>
            <a:off x="554182" y="1344706"/>
            <a:ext cx="4710545" cy="6115280"/>
          </a:xfrm>
          <a:prstGeom prst="rect">
            <a:avLst/>
          </a:prstGeom>
          <a:noFill/>
        </p:spPr>
        <p:txBody>
          <a:bodyPr wrap="square" lIns="82021" tIns="41010" rIns="82021" bIns="41010" rtlCol="0">
            <a:spAutoFit/>
          </a:bodyPr>
          <a:lstStyle/>
          <a:p>
            <a:pPr marL="307574" indent="-307574">
              <a:buFont typeface="Arial"/>
              <a:buChar char="•"/>
            </a:pPr>
            <a:r>
              <a:rPr lang="en-US" sz="3200" dirty="0"/>
              <a:t>Randomized controlled trial of the PD Approach in Vietnam</a:t>
            </a:r>
          </a:p>
          <a:p>
            <a:pPr marL="307574" indent="-307574">
              <a:buFont typeface="Arial"/>
              <a:buChar char="•"/>
            </a:pPr>
            <a:endParaRPr lang="en-US" sz="3200" dirty="0"/>
          </a:p>
          <a:p>
            <a:pPr marL="307574" indent="-307574">
              <a:buFont typeface="Arial"/>
              <a:buChar char="•"/>
            </a:pPr>
            <a:r>
              <a:rPr lang="en-US" sz="3200" dirty="0"/>
              <a:t>Comparison of PD Approach with other “standard” discovery approaches (Lapping et al, Comparison with Case Control Study)</a:t>
            </a:r>
          </a:p>
          <a:p>
            <a:pPr marL="307574" indent="-307574">
              <a:buFont typeface="Arial"/>
              <a:buChar char="•"/>
            </a:pPr>
            <a:endParaRPr lang="en-US" dirty="0" smtClean="0"/>
          </a:p>
          <a:p>
            <a:pPr marL="307574" indent="-307574">
              <a:buFont typeface="Arial"/>
              <a:buChar char="•"/>
            </a:pPr>
            <a:endParaRPr lang="en-US" dirty="0" smtClean="0"/>
          </a:p>
          <a:p>
            <a:pPr marL="307574" indent="-307574">
              <a:buFont typeface="Arial"/>
              <a:buChar char="•"/>
            </a:pPr>
            <a:endParaRPr lang="en-US" dirty="0"/>
          </a:p>
          <a:p>
            <a:pPr marL="307574" indent="-307574">
              <a:buFont typeface="Arial"/>
              <a:buChar char="•"/>
            </a:pPr>
            <a:endParaRPr lang="en-US" dirty="0"/>
          </a:p>
        </p:txBody>
      </p:sp>
      <p:pic>
        <p:nvPicPr>
          <p:cNvPr id="8" name="Content Placeholder 7" descr="Screen shot 2011-09-29 at 10.05.28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636" r="-70378"/>
          <a:stretch/>
        </p:blipFill>
        <p:spPr>
          <a:xfrm>
            <a:off x="5613755" y="1411941"/>
            <a:ext cx="5801813" cy="4527176"/>
          </a:xfrm>
        </p:spPr>
      </p:pic>
    </p:spTree>
    <p:extLst>
      <p:ext uri="{BB962C8B-B14F-4D97-AF65-F5344CB8AC3E}">
        <p14:creationId xmlns:p14="http://schemas.microsoft.com/office/powerpoint/2010/main" val="371209905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5"/>
          <p:cNvSpPr>
            <a:spLocks noGrp="1"/>
          </p:cNvSpPr>
          <p:nvPr>
            <p:ph type="sldNum" sz="quarter" idx="12"/>
          </p:nvPr>
        </p:nvSpPr>
        <p:spPr/>
        <p:txBody>
          <a:bodyPr/>
          <a:lstStyle/>
          <a:p>
            <a:pPr>
              <a:defRPr/>
            </a:pPr>
            <a:fld id="{B17D28E0-180F-48C1-870B-C3D2CE634C75}" type="slidenum">
              <a:rPr lang="en-US"/>
              <a:pPr>
                <a:defRPr/>
              </a:pPr>
              <a:t>11</a:t>
            </a:fld>
            <a:endParaRPr lang="en-US"/>
          </a:p>
        </p:txBody>
      </p:sp>
      <p:sp>
        <p:nvSpPr>
          <p:cNvPr id="123906" name="Rectangle 2"/>
          <p:cNvSpPr>
            <a:spLocks noGrp="1" noChangeArrowheads="1"/>
          </p:cNvSpPr>
          <p:nvPr>
            <p:ph type="title" idx="4294967295"/>
          </p:nvPr>
        </p:nvSpPr>
        <p:spPr>
          <a:xfrm>
            <a:off x="228600" y="228600"/>
            <a:ext cx="7924800" cy="1143000"/>
          </a:xfrm>
        </p:spPr>
        <p:txBody>
          <a:bodyPr>
            <a:noAutofit/>
          </a:bodyPr>
          <a:lstStyle/>
          <a:p>
            <a:pPr>
              <a:defRPr/>
            </a:pPr>
            <a:r>
              <a:rPr lang="en-US" sz="3600" dirty="0">
                <a:solidFill>
                  <a:srgbClr val="C00000"/>
                </a:solidFill>
              </a:rPr>
              <a:t>The Concept of Positive Deviance</a:t>
            </a:r>
          </a:p>
        </p:txBody>
      </p:sp>
      <p:sp>
        <p:nvSpPr>
          <p:cNvPr id="21508" name="Rectangle 3"/>
          <p:cNvSpPr>
            <a:spLocks noGrp="1" noChangeArrowheads="1"/>
          </p:cNvSpPr>
          <p:nvPr>
            <p:ph idx="4294967295"/>
          </p:nvPr>
        </p:nvSpPr>
        <p:spPr>
          <a:xfrm>
            <a:off x="457200" y="1752605"/>
            <a:ext cx="8001000" cy="3762375"/>
          </a:xfrm>
        </p:spPr>
        <p:txBody>
          <a:bodyPr/>
          <a:lstStyle/>
          <a:p>
            <a:pPr>
              <a:spcAft>
                <a:spcPts val="1200"/>
              </a:spcAft>
              <a:buNone/>
            </a:pPr>
            <a:r>
              <a:rPr lang="en-US" dirty="0"/>
              <a:t>   In every community there are certain individuals or groups whose </a:t>
            </a:r>
            <a:r>
              <a:rPr lang="en-US" b="1" dirty="0">
                <a:solidFill>
                  <a:srgbClr val="FF3300"/>
                </a:solidFill>
              </a:rPr>
              <a:t>uncommon behaviors</a:t>
            </a:r>
            <a:r>
              <a:rPr lang="en-US" dirty="0"/>
              <a:t> or strategies enable them to find </a:t>
            </a:r>
            <a:r>
              <a:rPr lang="en-US" b="1" dirty="0">
                <a:solidFill>
                  <a:srgbClr val="FF3300"/>
                </a:solidFill>
              </a:rPr>
              <a:t>better solutions</a:t>
            </a:r>
            <a:r>
              <a:rPr lang="en-US" dirty="0"/>
              <a:t> to a problem than their peers, while facing similar challenges and constraints &amp; having access to </a:t>
            </a:r>
            <a:r>
              <a:rPr lang="en-US" b="1" dirty="0">
                <a:solidFill>
                  <a:srgbClr val="FF3300"/>
                </a:solidFill>
              </a:rPr>
              <a:t>same resources.</a:t>
            </a:r>
          </a:p>
          <a:p>
            <a:pPr eaLnBrk="1" hangingPunct="1">
              <a:lnSpc>
                <a:spcPct val="90000"/>
              </a:lnSpc>
            </a:pPr>
            <a:endParaRPr lang="en-US" dirty="0" smtClean="0"/>
          </a:p>
        </p:txBody>
      </p:sp>
    </p:spTree>
    <p:custDataLst>
      <p:tags r:id="rId1"/>
    </p:custDataLst>
    <p:extLst>
      <p:ext uri="{BB962C8B-B14F-4D97-AF65-F5344CB8AC3E}">
        <p14:creationId xmlns:p14="http://schemas.microsoft.com/office/powerpoint/2010/main" val="420887602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914400" y="914400"/>
            <a:ext cx="8229600" cy="1143000"/>
          </a:xfrm>
        </p:spPr>
        <p:txBody>
          <a:bodyPr>
            <a:normAutofit fontScale="90000"/>
          </a:bodyPr>
          <a:lstStyle/>
          <a:p>
            <a:pPr eaLnBrk="1" hangingPunct="1"/>
            <a:r>
              <a:rPr lang="en-CA" sz="3600" b="1"/>
              <a:t>In any community, district, hospital, school, organization, corporation…</a:t>
            </a:r>
          </a:p>
        </p:txBody>
      </p:sp>
      <p:sp>
        <p:nvSpPr>
          <p:cNvPr id="22531" name="Line 9"/>
          <p:cNvSpPr>
            <a:spLocks noChangeShapeType="1"/>
          </p:cNvSpPr>
          <p:nvPr/>
        </p:nvSpPr>
        <p:spPr bwMode="auto">
          <a:xfrm>
            <a:off x="4422775" y="2668588"/>
            <a:ext cx="0" cy="2816225"/>
          </a:xfrm>
          <a:prstGeom prst="line">
            <a:avLst/>
          </a:prstGeom>
          <a:noFill/>
          <a:ln w="28575">
            <a:solidFill>
              <a:srgbClr val="000000"/>
            </a:solidFill>
            <a:prstDash val="lgDash"/>
            <a:round/>
            <a:headEnd/>
            <a:tailEnd/>
          </a:ln>
        </p:spPr>
        <p:txBody>
          <a:bodyPr lIns="91387" tIns="45693" rIns="91387" bIns="45693">
            <a:spAutoFit/>
          </a:bodyPr>
          <a:lstStyle/>
          <a:p>
            <a:endParaRPr lang="en-US"/>
          </a:p>
        </p:txBody>
      </p:sp>
      <p:grpSp>
        <p:nvGrpSpPr>
          <p:cNvPr id="22532" name="Group 17"/>
          <p:cNvGrpSpPr>
            <a:grpSpLocks/>
          </p:cNvGrpSpPr>
          <p:nvPr>
            <p:custDataLst>
              <p:tags r:id="rId2"/>
            </p:custDataLst>
          </p:nvPr>
        </p:nvGrpSpPr>
        <p:grpSpPr bwMode="auto">
          <a:xfrm>
            <a:off x="1449393" y="2505077"/>
            <a:ext cx="6108699" cy="3127373"/>
            <a:chOff x="913" y="1578"/>
            <a:chExt cx="3848" cy="1970"/>
          </a:xfrm>
        </p:grpSpPr>
        <p:pic>
          <p:nvPicPr>
            <p:cNvPr id="22533" name="Picture 4" descr="Bell Curve"/>
            <p:cNvPicPr>
              <a:picLocks noChangeAspect="1" noChangeArrowheads="1"/>
            </p:cNvPicPr>
            <p:nvPr/>
          </p:nvPicPr>
          <p:blipFill>
            <a:blip r:embed="rId5" cstate="print"/>
            <a:srcRect/>
            <a:stretch>
              <a:fillRect/>
            </a:stretch>
          </p:blipFill>
          <p:spPr bwMode="auto">
            <a:xfrm>
              <a:off x="913" y="1578"/>
              <a:ext cx="3848" cy="1926"/>
            </a:xfrm>
            <a:prstGeom prst="rect">
              <a:avLst/>
            </a:prstGeom>
            <a:noFill/>
            <a:ln w="9525">
              <a:noFill/>
              <a:miter lim="800000"/>
              <a:headEnd/>
              <a:tailEnd/>
            </a:ln>
          </p:spPr>
        </p:pic>
        <p:sp>
          <p:nvSpPr>
            <p:cNvPr id="22534" name="Oval 16"/>
            <p:cNvSpPr>
              <a:spLocks noChangeArrowheads="1"/>
            </p:cNvSpPr>
            <p:nvPr/>
          </p:nvSpPr>
          <p:spPr bwMode="auto">
            <a:xfrm>
              <a:off x="3840" y="3221"/>
              <a:ext cx="164" cy="327"/>
            </a:xfrm>
            <a:prstGeom prst="ellipse">
              <a:avLst/>
            </a:prstGeom>
            <a:noFill/>
            <a:ln w="38100">
              <a:solidFill>
                <a:srgbClr val="FF0000"/>
              </a:solidFill>
              <a:round/>
              <a:headEnd/>
              <a:tailEnd/>
            </a:ln>
          </p:spPr>
          <p:txBody>
            <a:bodyPr wrap="none" anchor="ctr">
              <a:spAutoFit/>
            </a:bodyPr>
            <a:lstStyle/>
            <a:p>
              <a:endParaRPr lang="en-US"/>
            </a:p>
          </p:txBody>
        </p:sp>
      </p:grpSp>
    </p:spTree>
    <p:custDataLst>
      <p:tags r:id="rId1"/>
    </p:custDataLst>
    <p:extLst>
      <p:ext uri="{BB962C8B-B14F-4D97-AF65-F5344CB8AC3E}">
        <p14:creationId xmlns:p14="http://schemas.microsoft.com/office/powerpoint/2010/main" val="240923992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9218" name="Slide Number Placeholder 3"/>
          <p:cNvSpPr>
            <a:spLocks noGrp="1"/>
          </p:cNvSpPr>
          <p:nvPr>
            <p:ph type="sldNum" sz="quarter" idx="12"/>
          </p:nvPr>
        </p:nvSpPr>
        <p:spPr/>
        <p:txBody>
          <a:bodyPr/>
          <a:lstStyle/>
          <a:p>
            <a:pPr>
              <a:defRPr/>
            </a:pPr>
            <a:fld id="{0F64DCA8-A76F-43C4-897C-2C5BA4271D70}" type="slidenum">
              <a:rPr lang="en-US"/>
              <a:pPr>
                <a:defRPr/>
              </a:pPr>
              <a:t>13</a:t>
            </a:fld>
            <a:endParaRPr lang="en-US" dirty="0"/>
          </a:p>
        </p:txBody>
      </p:sp>
      <p:sp>
        <p:nvSpPr>
          <p:cNvPr id="23555" name="Rectangle 4"/>
          <p:cNvSpPr>
            <a:spLocks noGrp="1" noChangeArrowheads="1"/>
          </p:cNvSpPr>
          <p:nvPr>
            <p:ph type="title" idx="4294967295"/>
          </p:nvPr>
        </p:nvSpPr>
        <p:spPr>
          <a:xfrm>
            <a:off x="0" y="457200"/>
            <a:ext cx="7772400" cy="1143000"/>
          </a:xfrm>
          <a:noFill/>
        </p:spPr>
        <p:txBody>
          <a:bodyPr lIns="90435" tIns="44424" rIns="90435" bIns="44424">
            <a:normAutofit/>
          </a:bodyPr>
          <a:lstStyle/>
          <a:p>
            <a:pPr eaLnBrk="1" hangingPunct="1"/>
            <a:r>
              <a:rPr lang="en-US" sz="3600" dirty="0">
                <a:solidFill>
                  <a:srgbClr val="C00000"/>
                </a:solidFill>
              </a:rPr>
              <a:t>Success “Against the Odds”</a:t>
            </a:r>
          </a:p>
        </p:txBody>
      </p:sp>
      <p:graphicFrame>
        <p:nvGraphicFramePr>
          <p:cNvPr id="337926" name="Group 6"/>
          <p:cNvGraphicFramePr>
            <a:graphicFrameLocks noGrp="1"/>
          </p:cNvGraphicFramePr>
          <p:nvPr>
            <p:ph idx="4294967295"/>
          </p:nvPr>
        </p:nvGraphicFramePr>
        <p:xfrm>
          <a:off x="0" y="2209800"/>
          <a:ext cx="7315200" cy="4105164"/>
        </p:xfrm>
        <a:graphic>
          <a:graphicData uri="http://schemas.openxmlformats.org/drawingml/2006/table">
            <a:tbl>
              <a:tblPr/>
              <a:tblGrid>
                <a:gridCol w="1300163"/>
                <a:gridCol w="2111375"/>
                <a:gridCol w="1711325"/>
                <a:gridCol w="1550987"/>
                <a:gridCol w="641350"/>
              </a:tblGrid>
              <a:tr h="523875">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800" b="0" i="0" u="none" strike="noStrike" cap="none" normalizeH="0" baseline="0" dirty="0" smtClean="0">
                        <a:ln>
                          <a:noFill/>
                        </a:ln>
                        <a:solidFill>
                          <a:srgbClr val="000066"/>
                        </a:solidFill>
                        <a:effectLst/>
                        <a:latin typeface="Eurostile"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800" b="0" i="0" u="none" strike="noStrike" cap="none" normalizeH="0" baseline="0" dirty="0" smtClean="0">
                        <a:ln>
                          <a:noFill/>
                        </a:ln>
                        <a:solidFill>
                          <a:srgbClr val="000066"/>
                        </a:solidFill>
                        <a:effectLst/>
                        <a:latin typeface="Eurostile" pitchFamily="34" charset="0"/>
                      </a:endParaRPr>
                    </a:p>
                  </a:txBody>
                  <a:tcPr horzOverflow="overflow">
                    <a:lnL>
                      <a:noFill/>
                    </a:lnL>
                    <a:lnR>
                      <a:noFill/>
                    </a:lnR>
                    <a:lnT>
                      <a:noFill/>
                    </a:lnT>
                    <a:lnB>
                      <a:noFill/>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r>
                        <a:rPr kumimoji="0" lang="en-US" sz="2400" b="1" i="0" u="none" strike="noStrike" cap="none" normalizeH="0" baseline="0" smtClean="0">
                          <a:ln>
                            <a:noFill/>
                          </a:ln>
                          <a:solidFill>
                            <a:srgbClr val="000066"/>
                          </a:solidFill>
                          <a:effectLst/>
                          <a:latin typeface="Eurostile" pitchFamily="34" charset="0"/>
                          <a:cs typeface="Arial" charset="0"/>
                        </a:rPr>
                        <a:t>Outcome Status</a:t>
                      </a:r>
                    </a:p>
                  </a:txBody>
                  <a:tcP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800" b="0" i="0" u="none" strike="noStrike" cap="none" normalizeH="0" baseline="0" smtClean="0">
                        <a:ln>
                          <a:noFill/>
                        </a:ln>
                        <a:solidFill>
                          <a:srgbClr val="000066"/>
                        </a:solidFill>
                        <a:effectLst/>
                        <a:latin typeface="Eurostile" pitchFamily="34" charset="0"/>
                      </a:endParaRPr>
                    </a:p>
                  </a:txBody>
                  <a:tcPr horzOverflow="overflow">
                    <a:lnL>
                      <a:noFill/>
                    </a:lnL>
                    <a:lnR>
                      <a:noFill/>
                    </a:lnR>
                    <a:lnT>
                      <a:noFill/>
                    </a:lnT>
                    <a:lnB>
                      <a:noFill/>
                    </a:lnB>
                    <a:lnTlToBr>
                      <a:noFill/>
                    </a:lnTlToBr>
                    <a:lnBlToTr>
                      <a:noFill/>
                    </a:lnBlToTr>
                    <a:noFill/>
                  </a:tcPr>
                </a:tc>
              </a:tr>
              <a:tr h="1143000">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800" b="0" i="0" u="none" strike="noStrike" cap="none" normalizeH="0" baseline="0" smtClean="0">
                        <a:ln>
                          <a:noFill/>
                        </a:ln>
                        <a:solidFill>
                          <a:srgbClr val="000066"/>
                        </a:solidFill>
                        <a:effectLst/>
                        <a:latin typeface="Eurostile"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800" b="0" i="0" u="none" strike="noStrike" cap="none" normalizeH="0" baseline="0" dirty="0" smtClean="0">
                        <a:ln>
                          <a:noFill/>
                        </a:ln>
                        <a:solidFill>
                          <a:srgbClr val="000066"/>
                        </a:solidFill>
                        <a:effectLst/>
                        <a:latin typeface="Eurostile"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000" b="0" i="0" u="none" strike="noStrike" cap="none" normalizeH="0" baseline="0" smtClean="0">
                        <a:ln>
                          <a:noFill/>
                        </a:ln>
                        <a:solidFill>
                          <a:srgbClr val="000066"/>
                        </a:solidFill>
                        <a:effectLst/>
                        <a:latin typeface="Eurostile" pitchFamily="34" charset="0"/>
                        <a:cs typeface="Arial" charset="0"/>
                      </a:endParaRPr>
                    </a:p>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r>
                        <a:rPr kumimoji="0" lang="en-US" sz="2000" b="0" i="0" u="none" strike="noStrike" cap="none" normalizeH="0" baseline="0" smtClean="0">
                          <a:ln>
                            <a:noFill/>
                          </a:ln>
                          <a:solidFill>
                            <a:srgbClr val="000066"/>
                          </a:solidFill>
                          <a:effectLst/>
                          <a:latin typeface="Eurostile" pitchFamily="34" charset="0"/>
                          <a:cs typeface="Arial" charset="0"/>
                        </a:rPr>
                        <a:t>Good </a:t>
                      </a:r>
                    </a:p>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000" b="0" i="0" u="none" strike="noStrike" cap="none" normalizeH="0" baseline="0" smtClean="0">
                        <a:ln>
                          <a:noFill/>
                        </a:ln>
                        <a:solidFill>
                          <a:srgbClr val="000066"/>
                        </a:solidFill>
                        <a:effectLst/>
                        <a:latin typeface="Eurostile" pitchFamily="34" charset="0"/>
                      </a:endParaRPr>
                    </a:p>
                  </a:txBody>
                  <a:tcP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000" b="0" i="0" u="none" strike="noStrike" cap="none" normalizeH="0" baseline="0" smtClean="0">
                        <a:ln>
                          <a:noFill/>
                        </a:ln>
                        <a:solidFill>
                          <a:srgbClr val="000066"/>
                        </a:solidFill>
                        <a:effectLst/>
                        <a:latin typeface="Eurostile" pitchFamily="34" charset="0"/>
                        <a:cs typeface="Arial" charset="0"/>
                      </a:endParaRPr>
                    </a:p>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r>
                        <a:rPr kumimoji="0" lang="en-US" sz="2000" b="0" i="0" u="none" strike="noStrike" cap="none" normalizeH="0" baseline="0" smtClean="0">
                          <a:ln>
                            <a:noFill/>
                          </a:ln>
                          <a:solidFill>
                            <a:srgbClr val="000066"/>
                          </a:solidFill>
                          <a:effectLst/>
                          <a:latin typeface="Eurostile" pitchFamily="34" charset="0"/>
                          <a:cs typeface="Arial" charset="0"/>
                        </a:rPr>
                        <a:t>Not Good</a:t>
                      </a:r>
                      <a:endParaRPr kumimoji="0" lang="en-US" sz="2000" b="0" i="0" u="none" strike="noStrike" cap="none" normalizeH="0" baseline="0" smtClean="0">
                        <a:ln>
                          <a:noFill/>
                        </a:ln>
                        <a:solidFill>
                          <a:srgbClr val="000066"/>
                        </a:solidFill>
                        <a:effectLst/>
                        <a:latin typeface="Eurostile" pitchFamily="34" charset="0"/>
                      </a:endParaRPr>
                    </a:p>
                  </a:txBody>
                  <a:tcPr horzOverflow="overflow">
                    <a:lnL>
                      <a:noFill/>
                    </a:lnL>
                    <a:lnR>
                      <a:noFill/>
                    </a:lnR>
                    <a:lnT>
                      <a:noFill/>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800" b="0" i="0" u="none" strike="noStrike" cap="none" normalizeH="0" baseline="0" smtClean="0">
                        <a:ln>
                          <a:noFill/>
                        </a:ln>
                        <a:solidFill>
                          <a:srgbClr val="000066"/>
                        </a:solidFill>
                        <a:effectLst/>
                        <a:latin typeface="Eurostile" pitchFamily="34" charset="0"/>
                      </a:endParaRPr>
                    </a:p>
                  </a:txBody>
                  <a:tcPr horzOverflow="overflow">
                    <a:lnL>
                      <a:noFill/>
                    </a:lnL>
                    <a:lnR>
                      <a:noFill/>
                    </a:lnR>
                    <a:lnT>
                      <a:noFill/>
                    </a:lnT>
                    <a:lnB>
                      <a:noFill/>
                    </a:lnB>
                    <a:lnTlToBr>
                      <a:noFill/>
                    </a:lnTlToBr>
                    <a:lnBlToTr>
                      <a:noFill/>
                    </a:lnBlToTr>
                    <a:noFill/>
                  </a:tcPr>
                </a:tc>
              </a:tr>
              <a:tr h="833438">
                <a:tc rowSpan="2">
                  <a:txBody>
                    <a:bodyPr/>
                    <a:lstStyle/>
                    <a:p>
                      <a:pPr marL="0" marR="0" lvl="0" indent="0" algn="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200" b="0" i="0" u="none" strike="noStrike" cap="none" normalizeH="0" baseline="0" smtClean="0">
                        <a:ln>
                          <a:noFill/>
                        </a:ln>
                        <a:solidFill>
                          <a:srgbClr val="000066"/>
                        </a:solidFill>
                        <a:effectLst/>
                        <a:latin typeface="Eurostile" pitchFamily="34" charset="0"/>
                        <a:cs typeface="Arial" charset="0"/>
                      </a:endParaRPr>
                    </a:p>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200" b="0" i="0" u="none" strike="noStrike" cap="none" normalizeH="0" baseline="0" smtClean="0">
                        <a:ln>
                          <a:noFill/>
                        </a:ln>
                        <a:solidFill>
                          <a:srgbClr val="000066"/>
                        </a:solidFill>
                        <a:effectLst/>
                        <a:latin typeface="Eurostile" pitchFamily="34" charset="0"/>
                        <a:cs typeface="Arial" charset="0"/>
                      </a:endParaRPr>
                    </a:p>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r>
                        <a:rPr kumimoji="0" lang="en-US" sz="2400" b="1" i="0" u="none" strike="noStrike" cap="none" normalizeH="0" baseline="0" smtClean="0">
                          <a:ln>
                            <a:noFill/>
                          </a:ln>
                          <a:solidFill>
                            <a:srgbClr val="000066"/>
                          </a:solidFill>
                          <a:effectLst/>
                          <a:latin typeface="Eurostile" pitchFamily="34" charset="0"/>
                          <a:cs typeface="Arial" charset="0"/>
                        </a:rPr>
                        <a:t>Risk</a:t>
                      </a:r>
                      <a:endParaRPr kumimoji="0" lang="en-US" sz="2400" b="1" i="0" u="none" strike="noStrike" cap="none" normalizeH="0" baseline="0" smtClean="0">
                        <a:ln>
                          <a:noFill/>
                        </a:ln>
                        <a:solidFill>
                          <a:srgbClr val="000066"/>
                        </a:solidFill>
                        <a:effectLst/>
                        <a:latin typeface="Eurostile" pitchFamily="34" charset="0"/>
                      </a:endParaRPr>
                    </a:p>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r>
                        <a:rPr kumimoji="0" lang="en-US" sz="2400" b="1" i="0" u="none" strike="noStrike" cap="none" normalizeH="0" baseline="0" smtClean="0">
                          <a:ln>
                            <a:noFill/>
                          </a:ln>
                          <a:solidFill>
                            <a:srgbClr val="000066"/>
                          </a:solidFill>
                          <a:effectLst/>
                          <a:latin typeface="Eurostile" pitchFamily="34" charset="0"/>
                          <a:cs typeface="Arial" charset="0"/>
                        </a:rPr>
                        <a:t>Status</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000" b="0" i="0" u="none" strike="noStrike" cap="none" normalizeH="0" baseline="0" smtClean="0">
                        <a:ln>
                          <a:noFill/>
                        </a:ln>
                        <a:solidFill>
                          <a:srgbClr val="000066"/>
                        </a:solidFill>
                        <a:effectLst/>
                        <a:latin typeface="Eurostile" pitchFamily="34" charset="0"/>
                        <a:cs typeface="Arial" charset="0"/>
                      </a:endParaRPr>
                    </a:p>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r>
                        <a:rPr kumimoji="0" lang="en-US" sz="2000" b="0" i="0" u="none" strike="noStrike" cap="none" normalizeH="0" baseline="0" smtClean="0">
                          <a:ln>
                            <a:noFill/>
                          </a:ln>
                          <a:solidFill>
                            <a:srgbClr val="000066"/>
                          </a:solidFill>
                          <a:effectLst/>
                          <a:latin typeface="Eurostile" pitchFamily="34" charset="0"/>
                          <a:cs typeface="Arial" charset="0"/>
                        </a:rPr>
                        <a:t>“Worse Off”</a:t>
                      </a:r>
                      <a:endParaRPr kumimoji="0" lang="en-US" sz="2000" b="0" i="0" u="none" strike="noStrike" cap="none" normalizeH="0" baseline="0" smtClean="0">
                        <a:ln>
                          <a:noFill/>
                        </a:ln>
                        <a:solidFill>
                          <a:srgbClr val="000066"/>
                        </a:solidFill>
                        <a:effectLst/>
                        <a:latin typeface="Eurostile" pitchFamily="34" charset="0"/>
                      </a:endParaRPr>
                    </a:p>
                  </a:txBody>
                  <a:tcP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r>
                        <a:rPr kumimoji="0" lang="en-US" sz="2800" b="1" i="0" u="none" strike="noStrike" cap="none" normalizeH="0" baseline="0" smtClean="0">
                          <a:ln>
                            <a:noFill/>
                          </a:ln>
                          <a:solidFill>
                            <a:srgbClr val="000066"/>
                          </a:solidFill>
                          <a:effectLst/>
                          <a:latin typeface="Eurostile" pitchFamily="34" charset="0"/>
                          <a:cs typeface="Arial" charset="0"/>
                        </a:rPr>
                        <a:t>PD</a:t>
                      </a:r>
                      <a:r>
                        <a:rPr kumimoji="0" lang="en-US" sz="3600" b="0" i="0" u="none" strike="noStrike" cap="none" normalizeH="0" baseline="0" smtClean="0">
                          <a:ln>
                            <a:noFill/>
                          </a:ln>
                          <a:solidFill>
                            <a:srgbClr val="000066"/>
                          </a:solidFill>
                          <a:effectLst/>
                          <a:latin typeface="Eurostile" pitchFamily="34" charset="0"/>
                        </a:rPr>
                        <a:t> </a:t>
                      </a: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400" b="0" i="0" u="none" strike="noStrike" cap="none" normalizeH="0" baseline="0" smtClean="0">
                        <a:ln>
                          <a:noFill/>
                        </a:ln>
                        <a:solidFill>
                          <a:srgbClr val="000066"/>
                        </a:solidFill>
                        <a:effectLst/>
                        <a:latin typeface="Eurostile"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000" b="0" i="0" u="none" strike="noStrike" cap="none" normalizeH="0" baseline="0" smtClean="0">
                        <a:ln>
                          <a:noFill/>
                        </a:ln>
                        <a:solidFill>
                          <a:srgbClr val="000066"/>
                        </a:solidFill>
                        <a:effectLst/>
                        <a:latin typeface="Eurostile" pitchFamily="34" charset="0"/>
                      </a:endParaRPr>
                    </a:p>
                  </a:txBody>
                  <a:tcP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1038113">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000" b="0" i="0" u="none" strike="noStrike" cap="none" normalizeH="0" baseline="0" smtClean="0">
                        <a:ln>
                          <a:noFill/>
                        </a:ln>
                        <a:solidFill>
                          <a:srgbClr val="000066"/>
                        </a:solidFill>
                        <a:effectLst/>
                        <a:latin typeface="Eurostile" pitchFamily="34" charset="0"/>
                        <a:cs typeface="Arial" charset="0"/>
                      </a:endParaRPr>
                    </a:p>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r>
                        <a:rPr kumimoji="0" lang="en-US" sz="2000" b="0" i="0" u="none" strike="noStrike" cap="none" normalizeH="0" baseline="0" smtClean="0">
                          <a:ln>
                            <a:noFill/>
                          </a:ln>
                          <a:solidFill>
                            <a:srgbClr val="000066"/>
                          </a:solidFill>
                          <a:effectLst/>
                          <a:latin typeface="Eurostile" pitchFamily="34" charset="0"/>
                          <a:cs typeface="Arial" charset="0"/>
                        </a:rPr>
                        <a:t>“Better Off”</a:t>
                      </a:r>
                      <a:endParaRPr kumimoji="0" lang="en-US" sz="2000" b="0" i="0" u="none" strike="noStrike" cap="none" normalizeH="0" baseline="0" smtClean="0">
                        <a:ln>
                          <a:noFill/>
                        </a:ln>
                        <a:solidFill>
                          <a:srgbClr val="000066"/>
                        </a:solidFill>
                        <a:effectLst/>
                        <a:latin typeface="Eurostile" pitchFamily="34" charset="0"/>
                      </a:endParaRPr>
                    </a:p>
                  </a:txBody>
                  <a:tcPr horzOverflow="overflow">
                    <a:lnL>
                      <a:noFill/>
                    </a:lnL>
                    <a:lnR w="381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r>
                        <a:rPr kumimoji="0" lang="en-US" sz="2800" b="0" i="0" u="none" strike="noStrike" cap="none" normalizeH="0" baseline="0" smtClean="0">
                          <a:ln>
                            <a:noFill/>
                          </a:ln>
                          <a:solidFill>
                            <a:srgbClr val="000066"/>
                          </a:solidFill>
                          <a:effectLst/>
                          <a:latin typeface="Eurostile" pitchFamily="34" charset="0"/>
                        </a:rPr>
                        <a:t> </a:t>
                      </a:r>
                    </a:p>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800" b="0" i="0" u="none" strike="noStrike" cap="none" normalizeH="0" baseline="0" smtClean="0">
                        <a:ln>
                          <a:noFill/>
                        </a:ln>
                        <a:solidFill>
                          <a:srgbClr val="000066"/>
                        </a:solidFill>
                        <a:effectLst/>
                        <a:latin typeface="Eurostile"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400" b="1" i="0" u="none" strike="noStrike" cap="none" normalizeH="0" baseline="0" smtClean="0">
                        <a:ln>
                          <a:noFill/>
                        </a:ln>
                        <a:solidFill>
                          <a:srgbClr val="000066"/>
                        </a:solidFill>
                        <a:effectLst/>
                        <a:latin typeface="Eurostile" pitchFamily="34"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000" b="0" i="0" u="none" strike="noStrike" cap="none" normalizeH="0" baseline="0" dirty="0" smtClean="0">
                        <a:ln>
                          <a:noFill/>
                        </a:ln>
                        <a:solidFill>
                          <a:srgbClr val="000066"/>
                        </a:solidFill>
                        <a:effectLst/>
                        <a:latin typeface="Eurostile" pitchFamily="34" charset="0"/>
                      </a:endParaRPr>
                    </a:p>
                  </a:txBody>
                  <a:tcPr horzOverflow="overflow">
                    <a:lnL w="38100" cap="flat" cmpd="sng" algn="ctr">
                      <a:solidFill>
                        <a:schemeClr val="tx1"/>
                      </a:solidFill>
                      <a:prstDash val="solid"/>
                      <a:round/>
                      <a:headEnd type="none" w="med" len="med"/>
                      <a:tailEnd type="none" w="med" len="med"/>
                    </a:lnL>
                    <a:lnR>
                      <a:noFill/>
                    </a:lnR>
                    <a:lnT>
                      <a:noFill/>
                    </a:lnT>
                    <a:lnB>
                      <a:noFill/>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800" b="0" i="0" u="none" strike="noStrike" cap="none" normalizeH="0" baseline="0" smtClean="0">
                        <a:ln>
                          <a:noFill/>
                        </a:ln>
                        <a:solidFill>
                          <a:srgbClr val="000066"/>
                        </a:solidFill>
                        <a:effectLst/>
                        <a:latin typeface="Eurostile"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1600" b="0" i="0" u="none" strike="noStrike" cap="none" normalizeH="0" baseline="0" smtClean="0">
                        <a:ln>
                          <a:noFill/>
                        </a:ln>
                        <a:solidFill>
                          <a:srgbClr val="000066"/>
                        </a:solidFill>
                        <a:effectLst/>
                        <a:latin typeface="Eurostile" pitchFamily="34"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000" b="1" i="0" u="none" strike="noStrike" cap="none" normalizeH="0" baseline="0" smtClean="0">
                        <a:ln>
                          <a:noFill/>
                        </a:ln>
                        <a:solidFill>
                          <a:srgbClr val="000066"/>
                        </a:solidFill>
                        <a:effectLst/>
                        <a:latin typeface="Eurostile" pitchFamily="34" charset="0"/>
                      </a:endParaRPr>
                    </a:p>
                  </a:txBody>
                  <a:tcP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000" b="1" i="0" u="none" strike="noStrike" cap="none" normalizeH="0" baseline="0" smtClean="0">
                        <a:ln>
                          <a:noFill/>
                        </a:ln>
                        <a:solidFill>
                          <a:srgbClr val="000066"/>
                        </a:solidFill>
                        <a:effectLst/>
                        <a:latin typeface="Eurostile" pitchFamily="34" charset="0"/>
                      </a:endParaRPr>
                    </a:p>
                  </a:txBody>
                  <a:tcPr horzOverflow="overflow">
                    <a:lnL>
                      <a:noFill/>
                    </a:lnL>
                    <a:lnR>
                      <a:noFill/>
                    </a:lnR>
                    <a:lnT w="381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FFCC00"/>
                        </a:buClr>
                        <a:buSzTx/>
                        <a:buFont typeface="Wingdings" pitchFamily="2" charset="2"/>
                        <a:buNone/>
                        <a:tabLst/>
                      </a:pPr>
                      <a:endParaRPr kumimoji="0" lang="en-US" sz="2000" b="1" i="0" u="none" strike="noStrike" cap="none" normalizeH="0" baseline="0" dirty="0" smtClean="0">
                        <a:ln>
                          <a:noFill/>
                        </a:ln>
                        <a:solidFill>
                          <a:srgbClr val="000066"/>
                        </a:solidFill>
                        <a:effectLst/>
                        <a:latin typeface="Eurostile" pitchFamily="34" charset="0"/>
                      </a:endParaRPr>
                    </a:p>
                  </a:txBody>
                  <a:tcPr horzOverflow="overflow">
                    <a:lnL>
                      <a:noFill/>
                    </a:lnL>
                    <a:lnR>
                      <a:noFill/>
                    </a:lnR>
                    <a:lnT>
                      <a:noFill/>
                    </a:lnT>
                    <a:lnB>
                      <a:noFill/>
                    </a:lnB>
                    <a:lnTlToBr>
                      <a:noFill/>
                    </a:lnTlToBr>
                    <a:lnBlToTr>
                      <a:noFill/>
                    </a:lnBlToTr>
                    <a:noFill/>
                  </a:tcPr>
                </a:tc>
              </a:tr>
            </a:tbl>
          </a:graphicData>
        </a:graphic>
      </p:graphicFrame>
      <p:sp>
        <p:nvSpPr>
          <p:cNvPr id="23586" name="Rectangle 2"/>
          <p:cNvSpPr>
            <a:spLocks noChangeArrowheads="1"/>
          </p:cNvSpPr>
          <p:nvPr/>
        </p:nvSpPr>
        <p:spPr bwMode="auto">
          <a:xfrm>
            <a:off x="685800" y="6248400"/>
            <a:ext cx="1905000" cy="457200"/>
          </a:xfrm>
          <a:prstGeom prst="rect">
            <a:avLst/>
          </a:prstGeom>
          <a:noFill/>
          <a:ln w="12700">
            <a:noFill/>
            <a:miter lim="800000"/>
            <a:headEnd/>
            <a:tailEnd/>
          </a:ln>
        </p:spPr>
        <p:txBody>
          <a:bodyPr wrap="none" lIns="91387" tIns="45693" rIns="91387" bIns="45693" anchor="ctr"/>
          <a:lstStyle/>
          <a:p>
            <a:pPr eaLnBrk="1" hangingPunct="1"/>
            <a:endParaRPr lang="en-US" sz="3200"/>
          </a:p>
        </p:txBody>
      </p:sp>
      <p:sp>
        <p:nvSpPr>
          <p:cNvPr id="23587" name="Rectangle 3"/>
          <p:cNvSpPr>
            <a:spLocks noChangeArrowheads="1"/>
          </p:cNvSpPr>
          <p:nvPr/>
        </p:nvSpPr>
        <p:spPr bwMode="auto">
          <a:xfrm>
            <a:off x="3124200" y="6248400"/>
            <a:ext cx="2895600" cy="457200"/>
          </a:xfrm>
          <a:prstGeom prst="rect">
            <a:avLst/>
          </a:prstGeom>
          <a:noFill/>
          <a:ln w="12700">
            <a:noFill/>
            <a:miter lim="800000"/>
            <a:headEnd/>
            <a:tailEnd/>
          </a:ln>
        </p:spPr>
        <p:txBody>
          <a:bodyPr wrap="none" lIns="91387" tIns="45693" rIns="91387" bIns="45693" anchor="ctr"/>
          <a:lstStyle/>
          <a:p>
            <a:pPr eaLnBrk="1" hangingPunct="1"/>
            <a:endParaRPr lang="en-US" sz="3200"/>
          </a:p>
        </p:txBody>
      </p:sp>
      <p:sp>
        <p:nvSpPr>
          <p:cNvPr id="337974" name="Line 54"/>
          <p:cNvSpPr>
            <a:spLocks noChangeShapeType="1"/>
          </p:cNvSpPr>
          <p:nvPr/>
        </p:nvSpPr>
        <p:spPr bwMode="auto">
          <a:xfrm flipH="1">
            <a:off x="5715000" y="4114800"/>
            <a:ext cx="1066800" cy="0"/>
          </a:xfrm>
          <a:prstGeom prst="line">
            <a:avLst/>
          </a:prstGeom>
          <a:noFill/>
          <a:ln w="76200">
            <a:solidFill>
              <a:schemeClr val="tx2"/>
            </a:solidFill>
            <a:round/>
            <a:headEnd/>
            <a:tailEnd type="triangle" w="med" len="med"/>
          </a:ln>
        </p:spPr>
        <p:txBody>
          <a:bodyPr lIns="91387" tIns="45693" rIns="91387" bIns="45693"/>
          <a:lstStyle/>
          <a:p>
            <a:endParaRPr lang="en-US"/>
          </a:p>
        </p:txBody>
      </p:sp>
      <p:sp>
        <p:nvSpPr>
          <p:cNvPr id="337975" name="Line 55"/>
          <p:cNvSpPr>
            <a:spLocks noChangeShapeType="1"/>
          </p:cNvSpPr>
          <p:nvPr/>
        </p:nvSpPr>
        <p:spPr bwMode="auto">
          <a:xfrm flipH="1">
            <a:off x="5715000" y="5029200"/>
            <a:ext cx="1066800" cy="0"/>
          </a:xfrm>
          <a:prstGeom prst="line">
            <a:avLst/>
          </a:prstGeom>
          <a:noFill/>
          <a:ln w="76200">
            <a:solidFill>
              <a:schemeClr val="tx2"/>
            </a:solidFill>
            <a:round/>
            <a:headEnd/>
            <a:tailEnd type="triangle" w="med" len="med"/>
          </a:ln>
        </p:spPr>
        <p:txBody>
          <a:bodyPr lIns="91387" tIns="45693" rIns="91387" bIns="45693"/>
          <a:lstStyle/>
          <a:p>
            <a:endParaRPr lang="en-US"/>
          </a:p>
        </p:txBody>
      </p:sp>
    </p:spTree>
    <p:extLst>
      <p:ext uri="{BB962C8B-B14F-4D97-AF65-F5344CB8AC3E}">
        <p14:creationId xmlns:p14="http://schemas.microsoft.com/office/powerpoint/2010/main" val="1365347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4" grpId="0" animBg="1"/>
      <p:bldP spid="33797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1B7E19A2-84DD-E640-BBE7-E081464DDF6B}" type="slidenum">
              <a:rPr lang="en-US"/>
              <a:pPr/>
              <a:t>14</a:t>
            </a:fld>
            <a:endParaRPr lang="en-US"/>
          </a:p>
        </p:txBody>
      </p:sp>
      <p:sp>
        <p:nvSpPr>
          <p:cNvPr id="2827266" name="Rectangle 2"/>
          <p:cNvSpPr>
            <a:spLocks noGrp="1" noChangeArrowheads="1"/>
          </p:cNvSpPr>
          <p:nvPr>
            <p:ph type="title"/>
          </p:nvPr>
        </p:nvSpPr>
        <p:spPr>
          <a:xfrm>
            <a:off x="2209800" y="228600"/>
            <a:ext cx="4572000" cy="381000"/>
          </a:xfrm>
        </p:spPr>
        <p:txBody>
          <a:bodyPr>
            <a:normAutofit fontScale="90000"/>
          </a:bodyPr>
          <a:lstStyle/>
          <a:p>
            <a:r>
              <a:rPr lang="en-US" sz="1600" b="1" dirty="0"/>
              <a:t> </a:t>
            </a:r>
            <a:r>
              <a:rPr lang="en-US" sz="2400" b="1" dirty="0"/>
              <a:t>PROBLEM SOLVING APPROACH</a:t>
            </a:r>
          </a:p>
        </p:txBody>
      </p:sp>
      <p:sp>
        <p:nvSpPr>
          <p:cNvPr id="2827267" name="Rectangle 3"/>
          <p:cNvSpPr>
            <a:spLocks noGrp="1" noChangeArrowheads="1"/>
          </p:cNvSpPr>
          <p:nvPr>
            <p:ph type="body" sz="half" idx="1"/>
          </p:nvPr>
        </p:nvSpPr>
        <p:spPr>
          <a:xfrm>
            <a:off x="609600" y="1066800"/>
            <a:ext cx="3886200" cy="4876800"/>
          </a:xfrm>
          <a:solidFill>
            <a:schemeClr val="bg1"/>
          </a:solidFill>
        </p:spPr>
        <p:txBody>
          <a:bodyPr>
            <a:noAutofit/>
          </a:bodyPr>
          <a:lstStyle/>
          <a:p>
            <a:pPr>
              <a:lnSpc>
                <a:spcPct val="80000"/>
              </a:lnSpc>
              <a:buFont typeface="Wingdings" charset="0"/>
              <a:buNone/>
            </a:pPr>
            <a:r>
              <a:rPr lang="en-US" sz="2000" b="1" u="sng" dirty="0"/>
              <a:t>TRADITIONAL</a:t>
            </a:r>
          </a:p>
          <a:p>
            <a:pPr>
              <a:lnSpc>
                <a:spcPct val="80000"/>
              </a:lnSpc>
              <a:buFont typeface="Wingdings" charset="0"/>
              <a:buNone/>
            </a:pPr>
            <a:endParaRPr lang="en-US" sz="2000" b="1" dirty="0"/>
          </a:p>
          <a:p>
            <a:pPr>
              <a:lnSpc>
                <a:spcPct val="80000"/>
              </a:lnSpc>
              <a:buFont typeface="Wingdings" charset="0"/>
              <a:buNone/>
            </a:pPr>
            <a:r>
              <a:rPr lang="en-US" sz="2000" b="1" dirty="0"/>
              <a:t>Externally Fueled (by </a:t>
            </a:r>
            <a:r>
              <a:rPr lang="ja-JP" altLang="en-US" sz="2000" b="1" dirty="0">
                <a:latin typeface="Arial"/>
              </a:rPr>
              <a:t>“</a:t>
            </a:r>
            <a:r>
              <a:rPr lang="en-US" sz="2000" b="1" dirty="0"/>
              <a:t>experts</a:t>
            </a:r>
            <a:r>
              <a:rPr lang="ja-JP" altLang="en-US" sz="2000" b="1" dirty="0">
                <a:latin typeface="Arial"/>
              </a:rPr>
              <a:t>”</a:t>
            </a:r>
            <a:r>
              <a:rPr lang="en-US" sz="2000" b="1" dirty="0"/>
              <a:t> or internal authority)</a:t>
            </a:r>
          </a:p>
          <a:p>
            <a:pPr>
              <a:lnSpc>
                <a:spcPct val="80000"/>
              </a:lnSpc>
              <a:buFont typeface="Wingdings" charset="0"/>
              <a:buNone/>
            </a:pPr>
            <a:endParaRPr lang="en-US" sz="2000" b="1" dirty="0"/>
          </a:p>
          <a:p>
            <a:pPr>
              <a:lnSpc>
                <a:spcPct val="80000"/>
              </a:lnSpc>
              <a:buFont typeface="Wingdings" charset="0"/>
              <a:buNone/>
            </a:pPr>
            <a:r>
              <a:rPr lang="en-US" sz="2000" b="1" dirty="0"/>
              <a:t>Top-down, Outside-in</a:t>
            </a:r>
          </a:p>
          <a:p>
            <a:pPr>
              <a:lnSpc>
                <a:spcPct val="80000"/>
              </a:lnSpc>
              <a:buFont typeface="Wingdings" charset="0"/>
              <a:buNone/>
            </a:pPr>
            <a:endParaRPr lang="en-US" sz="2000" b="1" dirty="0"/>
          </a:p>
          <a:p>
            <a:pPr>
              <a:lnSpc>
                <a:spcPct val="80000"/>
              </a:lnSpc>
              <a:buFont typeface="Wingdings" charset="0"/>
              <a:buNone/>
            </a:pPr>
            <a:r>
              <a:rPr lang="en-US" sz="2000" b="1" dirty="0"/>
              <a:t>Deficit Based </a:t>
            </a:r>
            <a:r>
              <a:rPr lang="ja-JP" altLang="en-US" sz="2000" b="1" dirty="0">
                <a:latin typeface="Arial"/>
              </a:rPr>
              <a:t>“</a:t>
            </a:r>
            <a:r>
              <a:rPr lang="en-US" sz="2000" b="1" dirty="0"/>
              <a:t>What</a:t>
            </a:r>
            <a:r>
              <a:rPr lang="ja-JP" altLang="en-US" sz="2000" b="1" dirty="0">
                <a:latin typeface="Arial"/>
              </a:rPr>
              <a:t>’</a:t>
            </a:r>
            <a:r>
              <a:rPr lang="en-US" sz="2000" b="1" dirty="0"/>
              <a:t>s wrong here?</a:t>
            </a:r>
            <a:r>
              <a:rPr lang="ja-JP" altLang="en-US" sz="2000" b="1" dirty="0">
                <a:latin typeface="Arial"/>
              </a:rPr>
              <a:t>”</a:t>
            </a:r>
            <a:endParaRPr lang="en-US" sz="2000" b="1" dirty="0"/>
          </a:p>
          <a:p>
            <a:pPr>
              <a:lnSpc>
                <a:spcPct val="80000"/>
              </a:lnSpc>
              <a:buFont typeface="Wingdings" charset="0"/>
              <a:buNone/>
            </a:pPr>
            <a:endParaRPr lang="en-US" sz="2000" b="1" dirty="0"/>
          </a:p>
          <a:p>
            <a:pPr>
              <a:lnSpc>
                <a:spcPct val="80000"/>
              </a:lnSpc>
              <a:buFont typeface="Wingdings" charset="0"/>
              <a:buNone/>
            </a:pPr>
            <a:r>
              <a:rPr lang="en-US" sz="2000" b="1" dirty="0"/>
              <a:t>Begins with analysis of underlying causes of PROBLEM</a:t>
            </a:r>
          </a:p>
          <a:p>
            <a:pPr>
              <a:lnSpc>
                <a:spcPct val="80000"/>
              </a:lnSpc>
              <a:buFont typeface="Wingdings" charset="0"/>
              <a:buNone/>
            </a:pPr>
            <a:endParaRPr lang="en-US" sz="2000" b="1" dirty="0"/>
          </a:p>
          <a:p>
            <a:pPr>
              <a:lnSpc>
                <a:spcPct val="80000"/>
              </a:lnSpc>
              <a:buFont typeface="Wingdings" charset="0"/>
              <a:buNone/>
            </a:pPr>
            <a:r>
              <a:rPr lang="en-US" sz="2000" b="1" dirty="0"/>
              <a:t>Solution Space limited by </a:t>
            </a:r>
            <a:r>
              <a:rPr lang="en-US" sz="2000" b="1" i="1" dirty="0"/>
              <a:t>perceived </a:t>
            </a:r>
            <a:r>
              <a:rPr lang="en-US" sz="2000" b="1" dirty="0"/>
              <a:t>problem parameters </a:t>
            </a:r>
          </a:p>
          <a:p>
            <a:pPr>
              <a:lnSpc>
                <a:spcPct val="80000"/>
              </a:lnSpc>
              <a:buFont typeface="Wingdings" charset="0"/>
              <a:buNone/>
            </a:pPr>
            <a:endParaRPr lang="en-US" sz="2000" b="1" dirty="0"/>
          </a:p>
          <a:p>
            <a:pPr>
              <a:lnSpc>
                <a:spcPct val="80000"/>
              </a:lnSpc>
              <a:buFont typeface="Wingdings" charset="0"/>
              <a:buNone/>
            </a:pPr>
            <a:r>
              <a:rPr lang="en-US" sz="2000" b="1" dirty="0"/>
              <a:t>Triggers Immune System </a:t>
            </a:r>
            <a:r>
              <a:rPr lang="ja-JP" altLang="en-US" sz="2000" b="1" dirty="0">
                <a:latin typeface="Arial"/>
              </a:rPr>
              <a:t>“</a:t>
            </a:r>
            <a:r>
              <a:rPr lang="en-US" sz="2000" b="1" dirty="0"/>
              <a:t>defense response</a:t>
            </a:r>
            <a:r>
              <a:rPr lang="ja-JP" altLang="en-US" sz="2000" b="1" dirty="0">
                <a:latin typeface="Arial"/>
              </a:rPr>
              <a:t>”</a:t>
            </a:r>
            <a:endParaRPr lang="en-US" sz="2000" b="1" dirty="0"/>
          </a:p>
        </p:txBody>
      </p:sp>
      <p:sp>
        <p:nvSpPr>
          <p:cNvPr id="2827268" name="Rectangle 4"/>
          <p:cNvSpPr>
            <a:spLocks noGrp="1" noChangeArrowheads="1"/>
          </p:cNvSpPr>
          <p:nvPr>
            <p:ph type="body" sz="half" idx="2"/>
          </p:nvPr>
        </p:nvSpPr>
        <p:spPr>
          <a:xfrm>
            <a:off x="4648200" y="914400"/>
            <a:ext cx="3810000" cy="4114800"/>
          </a:xfrm>
          <a:solidFill>
            <a:schemeClr val="bg1"/>
          </a:solidFill>
        </p:spPr>
        <p:txBody>
          <a:bodyPr>
            <a:noAutofit/>
          </a:bodyPr>
          <a:lstStyle/>
          <a:p>
            <a:pPr>
              <a:lnSpc>
                <a:spcPct val="80000"/>
              </a:lnSpc>
              <a:buFont typeface="Wingdings" charset="0"/>
              <a:buNone/>
            </a:pPr>
            <a:r>
              <a:rPr lang="en-US" sz="2000" b="1" u="sng" dirty="0"/>
              <a:t>POSITIVE DEVIANCE</a:t>
            </a:r>
          </a:p>
          <a:p>
            <a:pPr>
              <a:lnSpc>
                <a:spcPct val="80000"/>
              </a:lnSpc>
              <a:buFont typeface="Wingdings" charset="0"/>
              <a:buNone/>
            </a:pPr>
            <a:endParaRPr lang="en-US" sz="2000" b="1" dirty="0"/>
          </a:p>
          <a:p>
            <a:pPr>
              <a:lnSpc>
                <a:spcPct val="80000"/>
              </a:lnSpc>
              <a:buFont typeface="Wingdings" charset="0"/>
              <a:buNone/>
            </a:pPr>
            <a:r>
              <a:rPr lang="en-US" sz="2000" b="1" dirty="0"/>
              <a:t>Internally Fueled (by </a:t>
            </a:r>
            <a:r>
              <a:rPr lang="ja-JP" altLang="en-US" sz="2000" b="1" dirty="0">
                <a:latin typeface="Arial"/>
              </a:rPr>
              <a:t>“</a:t>
            </a:r>
            <a:r>
              <a:rPr lang="en-US" sz="2000" b="1" dirty="0"/>
              <a:t>people like us</a:t>
            </a:r>
            <a:r>
              <a:rPr lang="ja-JP" altLang="en-US" sz="2000" b="1" dirty="0">
                <a:latin typeface="Arial"/>
              </a:rPr>
              <a:t>”</a:t>
            </a:r>
            <a:r>
              <a:rPr lang="en-US" sz="2000" b="1" dirty="0"/>
              <a:t>, same culture and resources)</a:t>
            </a:r>
          </a:p>
          <a:p>
            <a:pPr>
              <a:lnSpc>
                <a:spcPct val="80000"/>
              </a:lnSpc>
              <a:buFont typeface="Wingdings" charset="0"/>
              <a:buNone/>
            </a:pPr>
            <a:endParaRPr lang="en-US" sz="2000" b="1" dirty="0"/>
          </a:p>
          <a:p>
            <a:pPr>
              <a:lnSpc>
                <a:spcPct val="80000"/>
              </a:lnSpc>
              <a:buFont typeface="Wingdings" charset="0"/>
              <a:buNone/>
            </a:pPr>
            <a:r>
              <a:rPr lang="en-US" sz="2000" b="1" dirty="0"/>
              <a:t>Down-up, Inside-out</a:t>
            </a:r>
          </a:p>
          <a:p>
            <a:pPr>
              <a:lnSpc>
                <a:spcPct val="80000"/>
              </a:lnSpc>
              <a:buFont typeface="Wingdings" charset="0"/>
              <a:buNone/>
            </a:pPr>
            <a:endParaRPr lang="en-US" sz="2000" b="1" dirty="0"/>
          </a:p>
          <a:p>
            <a:pPr>
              <a:lnSpc>
                <a:spcPct val="80000"/>
              </a:lnSpc>
              <a:buFont typeface="Wingdings" charset="0"/>
              <a:buNone/>
            </a:pPr>
            <a:r>
              <a:rPr lang="en-US" sz="2000" b="1" dirty="0"/>
              <a:t>Asset Based </a:t>
            </a:r>
            <a:r>
              <a:rPr lang="ja-JP" altLang="en-US" sz="2000" b="1" dirty="0">
                <a:latin typeface="Arial"/>
              </a:rPr>
              <a:t>“</a:t>
            </a:r>
            <a:r>
              <a:rPr lang="en-US" sz="2000" b="1" dirty="0"/>
              <a:t>What</a:t>
            </a:r>
            <a:r>
              <a:rPr lang="ja-JP" altLang="en-US" sz="2000" b="1" dirty="0">
                <a:latin typeface="Arial"/>
              </a:rPr>
              <a:t>’</a:t>
            </a:r>
            <a:r>
              <a:rPr lang="en-US" sz="2000" b="1" dirty="0"/>
              <a:t>s right here?</a:t>
            </a:r>
            <a:r>
              <a:rPr lang="ja-JP" altLang="en-US" sz="2000" b="1" dirty="0">
                <a:latin typeface="Arial"/>
              </a:rPr>
              <a:t>”</a:t>
            </a:r>
            <a:endParaRPr lang="en-US" sz="2000" b="1" dirty="0"/>
          </a:p>
          <a:p>
            <a:pPr>
              <a:lnSpc>
                <a:spcPct val="80000"/>
              </a:lnSpc>
              <a:buFont typeface="Wingdings" charset="0"/>
              <a:buNone/>
            </a:pPr>
            <a:endParaRPr lang="en-US" sz="2000" b="1" dirty="0"/>
          </a:p>
          <a:p>
            <a:pPr>
              <a:lnSpc>
                <a:spcPct val="80000"/>
              </a:lnSpc>
              <a:buFont typeface="Wingdings" charset="0"/>
              <a:buNone/>
            </a:pPr>
            <a:r>
              <a:rPr lang="en-US" sz="2000" b="1" dirty="0"/>
              <a:t>Begins with analysis of demonstrably successful SOLUTIONS</a:t>
            </a:r>
          </a:p>
          <a:p>
            <a:pPr>
              <a:lnSpc>
                <a:spcPct val="80000"/>
              </a:lnSpc>
              <a:buFont typeface="Wingdings" charset="0"/>
              <a:buNone/>
            </a:pPr>
            <a:endParaRPr lang="en-US" sz="2000" b="1" dirty="0"/>
          </a:p>
          <a:p>
            <a:pPr>
              <a:lnSpc>
                <a:spcPct val="80000"/>
              </a:lnSpc>
              <a:buFont typeface="Wingdings" charset="0"/>
              <a:buNone/>
            </a:pPr>
            <a:r>
              <a:rPr lang="en-US" sz="2000" b="1" dirty="0"/>
              <a:t>Solution Space enlarged through discovery of </a:t>
            </a:r>
            <a:r>
              <a:rPr lang="en-US" sz="2000" b="1" i="1" dirty="0"/>
              <a:t>actual</a:t>
            </a:r>
            <a:r>
              <a:rPr lang="en-US" sz="2000" b="1" dirty="0"/>
              <a:t> parameters</a:t>
            </a:r>
          </a:p>
          <a:p>
            <a:pPr>
              <a:lnSpc>
                <a:spcPct val="80000"/>
              </a:lnSpc>
              <a:buFont typeface="Wingdings" charset="0"/>
              <a:buNone/>
            </a:pPr>
            <a:endParaRPr lang="en-US" sz="2000" b="1" dirty="0"/>
          </a:p>
          <a:p>
            <a:pPr>
              <a:lnSpc>
                <a:spcPct val="80000"/>
              </a:lnSpc>
              <a:buFont typeface="Wingdings" charset="0"/>
              <a:buNone/>
            </a:pPr>
            <a:r>
              <a:rPr lang="en-US" sz="2000" b="1" dirty="0"/>
              <a:t>Bypasses Immune System (solution shares same </a:t>
            </a:r>
            <a:r>
              <a:rPr lang="ja-JP" altLang="en-US" sz="2000" b="1" dirty="0">
                <a:latin typeface="Arial"/>
              </a:rPr>
              <a:t>“</a:t>
            </a:r>
            <a:r>
              <a:rPr lang="en-US" sz="2000" b="1" dirty="0"/>
              <a:t>DNA</a:t>
            </a:r>
            <a:r>
              <a:rPr lang="ja-JP" altLang="en-US" sz="2000" b="1" dirty="0">
                <a:latin typeface="Arial"/>
              </a:rPr>
              <a:t>”</a:t>
            </a:r>
            <a:r>
              <a:rPr lang="en-US" sz="2000" b="1" dirty="0"/>
              <a:t> as host)</a:t>
            </a:r>
          </a:p>
        </p:txBody>
      </p:sp>
    </p:spTree>
    <p:extLst>
      <p:ext uri="{BB962C8B-B14F-4D97-AF65-F5344CB8AC3E}">
        <p14:creationId xmlns:p14="http://schemas.microsoft.com/office/powerpoint/2010/main" val="32131566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827268">
                                            <p:txEl>
                                              <p:pRg st="0" end="0"/>
                                            </p:txEl>
                                          </p:spTgt>
                                        </p:tgtEl>
                                        <p:attrNameLst>
                                          <p:attrName>style.visibility</p:attrName>
                                        </p:attrNameLst>
                                      </p:cBhvr>
                                      <p:to>
                                        <p:strVal val="visible"/>
                                      </p:to>
                                    </p:set>
                                    <p:animEffect transition="in" filter="blinds(horizontal)">
                                      <p:cBhvr>
                                        <p:cTn id="7" dur="2000"/>
                                        <p:tgtEl>
                                          <p:spTgt spid="2827268">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827268">
                                            <p:txEl>
                                              <p:pRg st="2" end="2"/>
                                            </p:txEl>
                                          </p:spTgt>
                                        </p:tgtEl>
                                        <p:attrNameLst>
                                          <p:attrName>style.visibility</p:attrName>
                                        </p:attrNameLst>
                                      </p:cBhvr>
                                      <p:to>
                                        <p:strVal val="visible"/>
                                      </p:to>
                                    </p:set>
                                    <p:animEffect transition="in" filter="blinds(horizontal)">
                                      <p:cBhvr>
                                        <p:cTn id="10" dur="2000"/>
                                        <p:tgtEl>
                                          <p:spTgt spid="2827268">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2827268">
                                            <p:txEl>
                                              <p:pRg st="4" end="4"/>
                                            </p:txEl>
                                          </p:spTgt>
                                        </p:tgtEl>
                                        <p:attrNameLst>
                                          <p:attrName>style.visibility</p:attrName>
                                        </p:attrNameLst>
                                      </p:cBhvr>
                                      <p:to>
                                        <p:strVal val="visible"/>
                                      </p:to>
                                    </p:set>
                                    <p:animEffect transition="in" filter="blinds(horizontal)">
                                      <p:cBhvr>
                                        <p:cTn id="13" dur="2000"/>
                                        <p:tgtEl>
                                          <p:spTgt spid="2827268">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2827268">
                                            <p:txEl>
                                              <p:pRg st="6" end="6"/>
                                            </p:txEl>
                                          </p:spTgt>
                                        </p:tgtEl>
                                        <p:attrNameLst>
                                          <p:attrName>style.visibility</p:attrName>
                                        </p:attrNameLst>
                                      </p:cBhvr>
                                      <p:to>
                                        <p:strVal val="visible"/>
                                      </p:to>
                                    </p:set>
                                    <p:animEffect transition="in" filter="blinds(horizontal)">
                                      <p:cBhvr>
                                        <p:cTn id="16" dur="2000"/>
                                        <p:tgtEl>
                                          <p:spTgt spid="2827268">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2827268">
                                            <p:txEl>
                                              <p:pRg st="8" end="8"/>
                                            </p:txEl>
                                          </p:spTgt>
                                        </p:tgtEl>
                                        <p:attrNameLst>
                                          <p:attrName>style.visibility</p:attrName>
                                        </p:attrNameLst>
                                      </p:cBhvr>
                                      <p:to>
                                        <p:strVal val="visible"/>
                                      </p:to>
                                    </p:set>
                                    <p:animEffect transition="in" filter="blinds(horizontal)">
                                      <p:cBhvr>
                                        <p:cTn id="19" dur="2000"/>
                                        <p:tgtEl>
                                          <p:spTgt spid="2827268">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2827268">
                                            <p:txEl>
                                              <p:pRg st="10" end="10"/>
                                            </p:txEl>
                                          </p:spTgt>
                                        </p:tgtEl>
                                        <p:attrNameLst>
                                          <p:attrName>style.visibility</p:attrName>
                                        </p:attrNameLst>
                                      </p:cBhvr>
                                      <p:to>
                                        <p:strVal val="visible"/>
                                      </p:to>
                                    </p:set>
                                    <p:animEffect transition="in" filter="blinds(horizontal)">
                                      <p:cBhvr>
                                        <p:cTn id="22" dur="2000"/>
                                        <p:tgtEl>
                                          <p:spTgt spid="2827268">
                                            <p:txEl>
                                              <p:pRg st="10" end="1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2827268">
                                            <p:txEl>
                                              <p:pRg st="12" end="12"/>
                                            </p:txEl>
                                          </p:spTgt>
                                        </p:tgtEl>
                                        <p:attrNameLst>
                                          <p:attrName>style.visibility</p:attrName>
                                        </p:attrNameLst>
                                      </p:cBhvr>
                                      <p:to>
                                        <p:strVal val="visible"/>
                                      </p:to>
                                    </p:set>
                                    <p:animEffect transition="in" filter="blinds(horizontal)">
                                      <p:cBhvr>
                                        <p:cTn id="25" dur="2000"/>
                                        <p:tgtEl>
                                          <p:spTgt spid="282726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p:txBody>
          <a:bodyPr/>
          <a:lstStyle/>
          <a:p>
            <a:pPr>
              <a:defRPr/>
            </a:pPr>
            <a:fld id="{DBB34757-58C8-46A4-930B-E157A461A7A9}" type="slidenum">
              <a:rPr lang="en-US"/>
              <a:pPr>
                <a:defRPr/>
              </a:pPr>
              <a:t>15</a:t>
            </a:fld>
            <a:endParaRPr lang="en-US"/>
          </a:p>
        </p:txBody>
      </p:sp>
      <p:pic>
        <p:nvPicPr>
          <p:cNvPr id="29699" name="Picture 2" descr="women fgd 2"/>
          <p:cNvPicPr>
            <a:picLocks noChangeAspect="1" noChangeArrowheads="1"/>
          </p:cNvPicPr>
          <p:nvPr>
            <p:custDataLst>
              <p:tags r:id="rId2"/>
            </p:custDataLst>
          </p:nvPr>
        </p:nvPicPr>
        <p:blipFill>
          <a:blip r:embed="rId8" cstate="print"/>
          <a:srcRect/>
          <a:stretch>
            <a:fillRect/>
          </a:stretch>
        </p:blipFill>
        <p:spPr bwMode="auto">
          <a:xfrm>
            <a:off x="457200" y="838205"/>
            <a:ext cx="3429000" cy="2570163"/>
          </a:xfrm>
          <a:prstGeom prst="rect">
            <a:avLst/>
          </a:prstGeom>
          <a:noFill/>
          <a:ln w="9525">
            <a:noFill/>
            <a:miter lim="800000"/>
            <a:headEnd/>
            <a:tailEnd/>
          </a:ln>
        </p:spPr>
      </p:pic>
      <p:pic>
        <p:nvPicPr>
          <p:cNvPr id="29700" name="Picture 3" descr="DSCF1102"/>
          <p:cNvPicPr>
            <a:picLocks noChangeAspect="1" noChangeArrowheads="1"/>
          </p:cNvPicPr>
          <p:nvPr>
            <p:custDataLst>
              <p:tags r:id="rId3"/>
            </p:custDataLst>
          </p:nvPr>
        </p:nvPicPr>
        <p:blipFill>
          <a:blip r:embed="rId9" cstate="print"/>
          <a:srcRect/>
          <a:stretch>
            <a:fillRect/>
          </a:stretch>
        </p:blipFill>
        <p:spPr bwMode="auto">
          <a:xfrm>
            <a:off x="4191000" y="838200"/>
            <a:ext cx="4495800" cy="2533650"/>
          </a:xfrm>
          <a:prstGeom prst="rect">
            <a:avLst/>
          </a:prstGeom>
          <a:noFill/>
          <a:ln w="9525">
            <a:noFill/>
            <a:miter lim="800000"/>
            <a:headEnd/>
            <a:tailEnd/>
          </a:ln>
        </p:spPr>
      </p:pic>
      <p:pic>
        <p:nvPicPr>
          <p:cNvPr id="29701" name="Picture 4" descr="Community meeting"/>
          <p:cNvPicPr>
            <a:picLocks noChangeAspect="1" noChangeArrowheads="1"/>
          </p:cNvPicPr>
          <p:nvPr>
            <p:custDataLst>
              <p:tags r:id="rId4"/>
            </p:custDataLst>
          </p:nvPr>
        </p:nvPicPr>
        <p:blipFill>
          <a:blip r:embed="rId10" cstate="print"/>
          <a:srcRect/>
          <a:stretch>
            <a:fillRect/>
          </a:stretch>
        </p:blipFill>
        <p:spPr bwMode="auto">
          <a:xfrm>
            <a:off x="4191000" y="3505200"/>
            <a:ext cx="4267200" cy="3200400"/>
          </a:xfrm>
          <a:prstGeom prst="rect">
            <a:avLst/>
          </a:prstGeom>
          <a:noFill/>
          <a:ln w="9525">
            <a:noFill/>
            <a:miter lim="800000"/>
            <a:headEnd/>
            <a:tailEnd/>
          </a:ln>
        </p:spPr>
      </p:pic>
      <p:pic>
        <p:nvPicPr>
          <p:cNvPr id="29702" name="Picture 5" descr="village2oldmen100_6207"/>
          <p:cNvPicPr>
            <a:picLocks noChangeAspect="1" noChangeArrowheads="1"/>
          </p:cNvPicPr>
          <p:nvPr>
            <p:custDataLst>
              <p:tags r:id="rId5"/>
            </p:custDataLst>
          </p:nvPr>
        </p:nvPicPr>
        <p:blipFill>
          <a:blip r:embed="rId11" cstate="print"/>
          <a:srcRect/>
          <a:stretch>
            <a:fillRect/>
          </a:stretch>
        </p:blipFill>
        <p:spPr bwMode="auto">
          <a:xfrm>
            <a:off x="533400" y="3886200"/>
            <a:ext cx="3200400" cy="2395538"/>
          </a:xfrm>
          <a:prstGeom prst="rect">
            <a:avLst/>
          </a:prstGeom>
          <a:noFill/>
          <a:ln w="9525">
            <a:noFill/>
            <a:miter lim="800000"/>
            <a:headEnd/>
            <a:tailEnd/>
          </a:ln>
        </p:spPr>
      </p:pic>
      <p:sp>
        <p:nvSpPr>
          <p:cNvPr id="29703" name="TextBox 6"/>
          <p:cNvSpPr txBox="1">
            <a:spLocks noChangeArrowheads="1"/>
          </p:cNvSpPr>
          <p:nvPr/>
        </p:nvSpPr>
        <p:spPr bwMode="auto">
          <a:xfrm>
            <a:off x="1219200" y="115892"/>
            <a:ext cx="6172200" cy="646113"/>
          </a:xfrm>
          <a:prstGeom prst="rect">
            <a:avLst/>
          </a:prstGeom>
          <a:noFill/>
          <a:ln w="9525">
            <a:noFill/>
            <a:miter lim="800000"/>
            <a:headEnd/>
            <a:tailEnd/>
          </a:ln>
        </p:spPr>
        <p:txBody>
          <a:bodyPr lIns="91387" tIns="45693" rIns="91387" bIns="45693">
            <a:spAutoFit/>
          </a:bodyPr>
          <a:lstStyle/>
          <a:p>
            <a:r>
              <a:rPr lang="en-US" sz="3600" dirty="0">
                <a:solidFill>
                  <a:srgbClr val="C00000"/>
                </a:solidFill>
                <a:latin typeface="+mj-lt"/>
              </a:rPr>
              <a:t>Community Ownership </a:t>
            </a:r>
          </a:p>
        </p:txBody>
      </p:sp>
    </p:spTree>
    <p:custDataLst>
      <p:tags r:id="rId1"/>
    </p:custDataLst>
    <p:extLst>
      <p:ext uri="{BB962C8B-B14F-4D97-AF65-F5344CB8AC3E}">
        <p14:creationId xmlns:p14="http://schemas.microsoft.com/office/powerpoint/2010/main" val="330156394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p:txBody>
          <a:bodyPr/>
          <a:lstStyle/>
          <a:p>
            <a:pPr>
              <a:defRPr/>
            </a:pPr>
            <a:fld id="{F14A83DF-4654-4C24-9A4D-6F9DA833AAEA}" type="slidenum">
              <a:rPr lang="en-US"/>
              <a:pPr>
                <a:defRPr/>
              </a:pPr>
              <a:t>16</a:t>
            </a:fld>
            <a:endParaRPr lang="en-US"/>
          </a:p>
        </p:txBody>
      </p:sp>
      <p:sp>
        <p:nvSpPr>
          <p:cNvPr id="31747" name="Title 1"/>
          <p:cNvSpPr>
            <a:spLocks noGrp="1"/>
          </p:cNvSpPr>
          <p:nvPr>
            <p:ph type="title" idx="4294967295"/>
          </p:nvPr>
        </p:nvSpPr>
        <p:spPr>
          <a:xfrm>
            <a:off x="2057400" y="609600"/>
            <a:ext cx="7086600" cy="533400"/>
          </a:xfrm>
        </p:spPr>
        <p:txBody>
          <a:bodyPr/>
          <a:lstStyle/>
          <a:p>
            <a:pPr eaLnBrk="1" hangingPunct="1"/>
            <a:r>
              <a:rPr lang="en-US" sz="2600" b="1">
                <a:latin typeface="Constantia" pitchFamily="18" charset="0"/>
              </a:rPr>
              <a:t> </a:t>
            </a:r>
          </a:p>
        </p:txBody>
      </p:sp>
      <p:pic>
        <p:nvPicPr>
          <p:cNvPr id="31748" name="Content Placeholder 4" descr="jasper 3.jpg"/>
          <p:cNvPicPr>
            <a:picLocks noGrp="1" noChangeAspect="1"/>
          </p:cNvPicPr>
          <p:nvPr>
            <p:ph sz="half" idx="4294967295"/>
            <p:custDataLst>
              <p:tags r:id="rId2"/>
            </p:custDataLst>
          </p:nvPr>
        </p:nvPicPr>
        <p:blipFill>
          <a:blip r:embed="rId9" cstate="print"/>
          <a:srcRect/>
          <a:stretch>
            <a:fillRect/>
          </a:stretch>
        </p:blipFill>
        <p:spPr>
          <a:xfrm>
            <a:off x="5" y="1295400"/>
            <a:ext cx="2505075" cy="3886200"/>
          </a:xfrm>
        </p:spPr>
      </p:pic>
      <p:pic>
        <p:nvPicPr>
          <p:cNvPr id="31749" name="Content Placeholder 13" descr="discover.jpg"/>
          <p:cNvPicPr>
            <a:picLocks noGrp="1" noChangeAspect="1"/>
          </p:cNvPicPr>
          <p:nvPr>
            <p:ph sz="half" idx="4294967295"/>
            <p:custDataLst>
              <p:tags r:id="rId3"/>
            </p:custDataLst>
          </p:nvPr>
        </p:nvPicPr>
        <p:blipFill>
          <a:blip r:embed="rId10" cstate="print"/>
          <a:srcRect/>
          <a:stretch>
            <a:fillRect/>
          </a:stretch>
        </p:blipFill>
        <p:spPr>
          <a:xfrm>
            <a:off x="6629400" y="4267200"/>
            <a:ext cx="2514600" cy="1919288"/>
          </a:xfrm>
        </p:spPr>
      </p:pic>
      <p:pic>
        <p:nvPicPr>
          <p:cNvPr id="31750" name="Picture 5" descr="transporter gloves"/>
          <p:cNvPicPr>
            <a:picLocks noChangeAspect="1" noChangeArrowheads="1"/>
          </p:cNvPicPr>
          <p:nvPr>
            <p:custDataLst>
              <p:tags r:id="rId4"/>
            </p:custDataLst>
          </p:nvPr>
        </p:nvPicPr>
        <p:blipFill>
          <a:blip r:embed="rId11" cstate="print"/>
          <a:srcRect/>
          <a:stretch>
            <a:fillRect/>
          </a:stretch>
        </p:blipFill>
        <p:spPr bwMode="auto">
          <a:xfrm>
            <a:off x="6629401" y="990600"/>
            <a:ext cx="2084388" cy="2895600"/>
          </a:xfrm>
          <a:prstGeom prst="rect">
            <a:avLst/>
          </a:prstGeom>
          <a:noFill/>
          <a:ln w="9525">
            <a:noFill/>
            <a:miter lim="800000"/>
            <a:headEnd/>
            <a:tailEnd/>
          </a:ln>
        </p:spPr>
      </p:pic>
      <p:pic>
        <p:nvPicPr>
          <p:cNvPr id="31751" name="Picture 6" descr="Abadura_sparents"/>
          <p:cNvPicPr>
            <a:picLocks noChangeAspect="1" noChangeArrowheads="1"/>
          </p:cNvPicPr>
          <p:nvPr>
            <p:custDataLst>
              <p:tags r:id="rId5"/>
            </p:custDataLst>
          </p:nvPr>
        </p:nvPicPr>
        <p:blipFill>
          <a:blip r:embed="rId12" cstate="print"/>
          <a:srcRect/>
          <a:stretch>
            <a:fillRect/>
          </a:stretch>
        </p:blipFill>
        <p:spPr bwMode="auto">
          <a:xfrm>
            <a:off x="2895600" y="3810005"/>
            <a:ext cx="3124200" cy="2265363"/>
          </a:xfrm>
          <a:prstGeom prst="rect">
            <a:avLst/>
          </a:prstGeom>
          <a:noFill/>
          <a:ln w="9525">
            <a:noFill/>
            <a:miter lim="800000"/>
            <a:headEnd/>
            <a:tailEnd/>
          </a:ln>
        </p:spPr>
      </p:pic>
      <p:pic>
        <p:nvPicPr>
          <p:cNvPr id="31752" name="Picture 7" descr="webrole play"/>
          <p:cNvPicPr>
            <a:picLocks noChangeAspect="1" noChangeArrowheads="1"/>
          </p:cNvPicPr>
          <p:nvPr>
            <p:custDataLst>
              <p:tags r:id="rId6"/>
            </p:custDataLst>
          </p:nvPr>
        </p:nvPicPr>
        <p:blipFill>
          <a:blip r:embed="rId13" cstate="print"/>
          <a:srcRect/>
          <a:stretch>
            <a:fillRect/>
          </a:stretch>
        </p:blipFill>
        <p:spPr bwMode="auto">
          <a:xfrm>
            <a:off x="2819400" y="914400"/>
            <a:ext cx="3352800" cy="2514600"/>
          </a:xfrm>
          <a:prstGeom prst="rect">
            <a:avLst/>
          </a:prstGeom>
          <a:noFill/>
          <a:ln w="9525">
            <a:noFill/>
            <a:miter lim="800000"/>
            <a:headEnd/>
            <a:tailEnd/>
          </a:ln>
        </p:spPr>
      </p:pic>
      <p:sp>
        <p:nvSpPr>
          <p:cNvPr id="31753" name="TextBox 8"/>
          <p:cNvSpPr txBox="1">
            <a:spLocks noChangeArrowheads="1"/>
          </p:cNvSpPr>
          <p:nvPr/>
        </p:nvSpPr>
        <p:spPr bwMode="auto">
          <a:xfrm>
            <a:off x="381000" y="115669"/>
            <a:ext cx="8153400" cy="646331"/>
          </a:xfrm>
          <a:prstGeom prst="rect">
            <a:avLst/>
          </a:prstGeom>
          <a:noFill/>
          <a:ln w="9525">
            <a:noFill/>
            <a:miter lim="800000"/>
            <a:headEnd/>
            <a:tailEnd/>
          </a:ln>
        </p:spPr>
        <p:txBody>
          <a:bodyPr lIns="91387" tIns="45693" rIns="91387" bIns="45693">
            <a:spAutoFit/>
          </a:bodyPr>
          <a:lstStyle/>
          <a:p>
            <a:r>
              <a:rPr lang="en-US" sz="3600" dirty="0">
                <a:solidFill>
                  <a:srgbClr val="C00000"/>
                </a:solidFill>
                <a:latin typeface="+mj-lt"/>
              </a:rPr>
              <a:t>PD Individuals or Group as Social Proof</a:t>
            </a:r>
          </a:p>
        </p:txBody>
      </p:sp>
    </p:spTree>
    <p:custDataLst>
      <p:tags r:id="rId1"/>
    </p:custDataLst>
    <p:extLst>
      <p:ext uri="{BB962C8B-B14F-4D97-AF65-F5344CB8AC3E}">
        <p14:creationId xmlns:p14="http://schemas.microsoft.com/office/powerpoint/2010/main" val="224980031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PD selection"/>
          <p:cNvPicPr>
            <a:picLocks noGrp="1" noChangeAspect="1" noChangeArrowheads="1"/>
          </p:cNvPicPr>
          <p:nvPr>
            <p:ph sz="half" idx="1"/>
            <p:custDataLst>
              <p:tags r:id="rId2"/>
            </p:custDataLst>
          </p:nvPr>
        </p:nvPicPr>
        <p:blipFill>
          <a:blip r:embed="rId8" cstate="print"/>
          <a:srcRect/>
          <a:stretch>
            <a:fillRect/>
          </a:stretch>
        </p:blipFill>
        <p:spPr>
          <a:xfrm>
            <a:off x="533400" y="1524000"/>
            <a:ext cx="2743200" cy="1995488"/>
          </a:xfrm>
          <a:noFill/>
        </p:spPr>
      </p:pic>
      <p:sp>
        <p:nvSpPr>
          <p:cNvPr id="27650" name="Slide Number Placeholder 6"/>
          <p:cNvSpPr>
            <a:spLocks noGrp="1"/>
          </p:cNvSpPr>
          <p:nvPr>
            <p:ph type="sldNum" sz="quarter" idx="12"/>
          </p:nvPr>
        </p:nvSpPr>
        <p:spPr/>
        <p:txBody>
          <a:bodyPr/>
          <a:lstStyle/>
          <a:p>
            <a:pPr>
              <a:defRPr/>
            </a:pPr>
            <a:fld id="{87528BB4-F44C-4C95-ABC6-C98C65AFE2CB}" type="slidenum">
              <a:rPr lang="en-US"/>
              <a:pPr>
                <a:defRPr/>
              </a:pPr>
              <a:t>17</a:t>
            </a:fld>
            <a:endParaRPr lang="en-US"/>
          </a:p>
        </p:txBody>
      </p:sp>
      <p:sp>
        <p:nvSpPr>
          <p:cNvPr id="33797" name="Text Box 3"/>
          <p:cNvSpPr txBox="1">
            <a:spLocks noChangeArrowheads="1"/>
          </p:cNvSpPr>
          <p:nvPr/>
        </p:nvSpPr>
        <p:spPr bwMode="auto">
          <a:xfrm>
            <a:off x="609600" y="18876"/>
            <a:ext cx="7696200" cy="1200329"/>
          </a:xfrm>
          <a:prstGeom prst="rect">
            <a:avLst/>
          </a:prstGeom>
          <a:noFill/>
          <a:ln w="9525">
            <a:noFill/>
            <a:miter lim="800000"/>
            <a:headEnd/>
            <a:tailEnd/>
          </a:ln>
        </p:spPr>
        <p:txBody>
          <a:bodyPr lIns="91387" tIns="45693" rIns="91387" bIns="45693">
            <a:spAutoFit/>
          </a:bodyPr>
          <a:lstStyle/>
          <a:p>
            <a:pPr eaLnBrk="1" hangingPunct="1">
              <a:spcBef>
                <a:spcPct val="50000"/>
              </a:spcBef>
            </a:pPr>
            <a:r>
              <a:rPr lang="en-US" sz="3600" dirty="0">
                <a:solidFill>
                  <a:srgbClr val="C00000"/>
                </a:solidFill>
                <a:latin typeface="+mj-lt"/>
              </a:rPr>
              <a:t>Community generated monitoring activities as behavior change strategy</a:t>
            </a:r>
          </a:p>
        </p:txBody>
      </p:sp>
      <p:pic>
        <p:nvPicPr>
          <p:cNvPr id="33798" name="Picture 4" descr="discern"/>
          <p:cNvPicPr>
            <a:picLocks noChangeAspect="1" noChangeArrowheads="1"/>
          </p:cNvPicPr>
          <p:nvPr>
            <p:custDataLst>
              <p:tags r:id="rId3"/>
            </p:custDataLst>
          </p:nvPr>
        </p:nvPicPr>
        <p:blipFill>
          <a:blip r:embed="rId9" cstate="print"/>
          <a:srcRect/>
          <a:stretch>
            <a:fillRect/>
          </a:stretch>
        </p:blipFill>
        <p:spPr bwMode="auto">
          <a:xfrm>
            <a:off x="5029200" y="4038600"/>
            <a:ext cx="2819400" cy="2522538"/>
          </a:xfrm>
          <a:prstGeom prst="rect">
            <a:avLst/>
          </a:prstGeom>
          <a:noFill/>
          <a:ln w="9525">
            <a:noFill/>
            <a:miter lim="800000"/>
            <a:headEnd/>
            <a:tailEnd/>
          </a:ln>
        </p:spPr>
      </p:pic>
      <p:pic>
        <p:nvPicPr>
          <p:cNvPr id="33799" name="Picture 6" descr="IMG_6933"/>
          <p:cNvPicPr>
            <a:picLocks noChangeAspect="1" noChangeArrowheads="1"/>
          </p:cNvPicPr>
          <p:nvPr>
            <p:custDataLst>
              <p:tags r:id="rId4"/>
            </p:custDataLst>
          </p:nvPr>
        </p:nvPicPr>
        <p:blipFill>
          <a:blip r:embed="rId10" cstate="print"/>
          <a:srcRect/>
          <a:stretch>
            <a:fillRect/>
          </a:stretch>
        </p:blipFill>
        <p:spPr bwMode="auto">
          <a:xfrm>
            <a:off x="5486400" y="1371600"/>
            <a:ext cx="3352800" cy="2514600"/>
          </a:xfrm>
          <a:prstGeom prst="rect">
            <a:avLst/>
          </a:prstGeom>
          <a:noFill/>
          <a:ln w="9525">
            <a:noFill/>
            <a:miter lim="800000"/>
            <a:headEnd/>
            <a:tailEnd/>
          </a:ln>
        </p:spPr>
      </p:pic>
      <p:pic>
        <p:nvPicPr>
          <p:cNvPr id="33800" name="Picture 7"/>
          <p:cNvPicPr>
            <a:picLocks noChangeAspect="1" noChangeArrowheads="1"/>
          </p:cNvPicPr>
          <p:nvPr>
            <p:custDataLst>
              <p:tags r:id="rId5"/>
            </p:custDataLst>
          </p:nvPr>
        </p:nvPicPr>
        <p:blipFill>
          <a:blip r:embed="rId11" cstate="print"/>
          <a:srcRect/>
          <a:stretch>
            <a:fillRect/>
          </a:stretch>
        </p:blipFill>
        <p:spPr bwMode="auto">
          <a:xfrm>
            <a:off x="533400" y="3886200"/>
            <a:ext cx="3886200" cy="2332038"/>
          </a:xfrm>
          <a:prstGeom prst="rect">
            <a:avLst/>
          </a:prstGeom>
          <a:noFill/>
          <a:ln w="9525">
            <a:noFill/>
            <a:miter lim="800000"/>
            <a:headEnd/>
            <a:tailEnd/>
          </a:ln>
        </p:spPr>
      </p:pic>
    </p:spTree>
    <p:custDataLst>
      <p:tags r:id="rId1"/>
    </p:custDataLst>
    <p:extLst>
      <p:ext uri="{BB962C8B-B14F-4D97-AF65-F5344CB8AC3E}">
        <p14:creationId xmlns:p14="http://schemas.microsoft.com/office/powerpoint/2010/main" val="77288533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onitoring_Form"/>
          <p:cNvPicPr>
            <a:picLocks noGrp="1" noChangeAspect="1" noChangeArrowheads="1"/>
          </p:cNvPicPr>
          <p:nvPr>
            <p:ph sz="quarter" idx="1"/>
            <p:custDataLst>
              <p:tags r:id="rId2"/>
            </p:custDataLst>
          </p:nvPr>
        </p:nvPicPr>
        <p:blipFill>
          <a:blip r:embed="rId6" cstate="print"/>
          <a:stretch>
            <a:fillRect/>
          </a:stretch>
        </p:blipFill>
        <p:spPr>
          <a:xfrm>
            <a:off x="5410205" y="2133604"/>
            <a:ext cx="2797721" cy="2185987"/>
          </a:xfrm>
          <a:noFill/>
        </p:spPr>
      </p:pic>
      <p:sp>
        <p:nvSpPr>
          <p:cNvPr id="28674" name="Slide Number Placeholder 8"/>
          <p:cNvSpPr>
            <a:spLocks noGrp="1"/>
          </p:cNvSpPr>
          <p:nvPr>
            <p:ph type="sldNum" sz="quarter" idx="12"/>
          </p:nvPr>
        </p:nvSpPr>
        <p:spPr/>
        <p:txBody>
          <a:bodyPr/>
          <a:lstStyle/>
          <a:p>
            <a:pPr>
              <a:defRPr/>
            </a:pPr>
            <a:fld id="{CCCE3906-DBB9-454B-93D5-CC8D4B4278A8}" type="slidenum">
              <a:rPr lang="en-US" smtClean="0"/>
              <a:pPr>
                <a:defRPr/>
              </a:pPr>
              <a:t>18</a:t>
            </a:fld>
            <a:endParaRPr lang="en-US" smtClean="0"/>
          </a:p>
        </p:txBody>
      </p:sp>
      <p:sp>
        <p:nvSpPr>
          <p:cNvPr id="34820" name="Text Box 3"/>
          <p:cNvSpPr txBox="1">
            <a:spLocks noChangeArrowheads="1"/>
          </p:cNvSpPr>
          <p:nvPr/>
        </p:nvSpPr>
        <p:spPr bwMode="auto">
          <a:xfrm>
            <a:off x="457200" y="304805"/>
            <a:ext cx="8458200" cy="1190625"/>
          </a:xfrm>
          <a:prstGeom prst="rect">
            <a:avLst/>
          </a:prstGeom>
          <a:noFill/>
          <a:ln w="9525">
            <a:noFill/>
            <a:miter lim="800000"/>
            <a:headEnd/>
            <a:tailEnd/>
          </a:ln>
        </p:spPr>
        <p:txBody>
          <a:bodyPr lIns="91387" tIns="45693" rIns="91387" bIns="45693">
            <a:spAutoFit/>
          </a:bodyPr>
          <a:lstStyle/>
          <a:p>
            <a:pPr eaLnBrk="1" hangingPunct="1"/>
            <a:r>
              <a:rPr lang="en-US" sz="3600" dirty="0">
                <a:solidFill>
                  <a:srgbClr val="C00000"/>
                </a:solidFill>
                <a:latin typeface="+mj-lt"/>
                <a:cs typeface="Arial" charset="0"/>
              </a:rPr>
              <a:t>Developing Culturally Appropriate &amp; Meaningful Monitoring Tools</a:t>
            </a:r>
          </a:p>
        </p:txBody>
      </p:sp>
      <p:pic>
        <p:nvPicPr>
          <p:cNvPr id="34821" name="Picture 4" descr="IMG_6953"/>
          <p:cNvPicPr>
            <a:picLocks noChangeAspect="1" noChangeArrowheads="1"/>
          </p:cNvPicPr>
          <p:nvPr>
            <p:custDataLst>
              <p:tags r:id="rId3"/>
            </p:custDataLst>
          </p:nvPr>
        </p:nvPicPr>
        <p:blipFill>
          <a:blip r:embed="rId7" cstate="print"/>
          <a:srcRect/>
          <a:stretch>
            <a:fillRect/>
          </a:stretch>
        </p:blipFill>
        <p:spPr bwMode="auto">
          <a:xfrm>
            <a:off x="762000" y="1752600"/>
            <a:ext cx="3962400" cy="2971800"/>
          </a:xfrm>
          <a:prstGeom prst="rect">
            <a:avLst/>
          </a:prstGeom>
          <a:noFill/>
          <a:ln w="9525">
            <a:noFill/>
            <a:miter lim="800000"/>
            <a:headEnd/>
            <a:tailEnd/>
          </a:ln>
        </p:spPr>
      </p:pic>
      <p:sp>
        <p:nvSpPr>
          <p:cNvPr id="34822" name="Text Box 5"/>
          <p:cNvSpPr txBox="1">
            <a:spLocks noChangeArrowheads="1"/>
          </p:cNvSpPr>
          <p:nvPr/>
        </p:nvSpPr>
        <p:spPr bwMode="auto">
          <a:xfrm>
            <a:off x="762000" y="5410205"/>
            <a:ext cx="3505200" cy="779463"/>
          </a:xfrm>
          <a:prstGeom prst="rect">
            <a:avLst/>
          </a:prstGeom>
          <a:noFill/>
          <a:ln w="9525">
            <a:noFill/>
            <a:miter lim="800000"/>
            <a:headEnd/>
            <a:tailEnd/>
          </a:ln>
        </p:spPr>
        <p:txBody>
          <a:bodyPr lIns="91387" tIns="45693" rIns="91387" bIns="45693">
            <a:spAutoFit/>
          </a:bodyPr>
          <a:lstStyle/>
          <a:p>
            <a:pPr algn="l" eaLnBrk="1" hangingPunct="1">
              <a:spcBef>
                <a:spcPct val="50000"/>
              </a:spcBef>
            </a:pPr>
            <a:r>
              <a:rPr lang="en-US">
                <a:cs typeface="Arial" charset="0"/>
              </a:rPr>
              <a:t>Networks mapping &amp; expansion,</a:t>
            </a:r>
          </a:p>
          <a:p>
            <a:pPr algn="l" eaLnBrk="1" hangingPunct="1">
              <a:spcBef>
                <a:spcPct val="50000"/>
              </a:spcBef>
            </a:pPr>
            <a:r>
              <a:rPr lang="en-US">
                <a:cs typeface="Arial" charset="0"/>
              </a:rPr>
              <a:t>Billings Clinic. Montana.USA</a:t>
            </a:r>
          </a:p>
        </p:txBody>
      </p:sp>
      <p:sp>
        <p:nvSpPr>
          <p:cNvPr id="34823" name="Text Box 6"/>
          <p:cNvSpPr txBox="1">
            <a:spLocks noChangeArrowheads="1"/>
          </p:cNvSpPr>
          <p:nvPr/>
        </p:nvSpPr>
        <p:spPr bwMode="auto">
          <a:xfrm>
            <a:off x="5029200" y="5410200"/>
            <a:ext cx="3886200" cy="641350"/>
          </a:xfrm>
          <a:prstGeom prst="rect">
            <a:avLst/>
          </a:prstGeom>
          <a:noFill/>
          <a:ln w="9525">
            <a:noFill/>
            <a:miter lim="800000"/>
            <a:headEnd/>
            <a:tailEnd/>
          </a:ln>
        </p:spPr>
        <p:txBody>
          <a:bodyPr lIns="91387" tIns="45693" rIns="91387" bIns="45693">
            <a:spAutoFit/>
          </a:bodyPr>
          <a:lstStyle/>
          <a:p>
            <a:pPr algn="l" eaLnBrk="1" hangingPunct="1">
              <a:spcBef>
                <a:spcPct val="50000"/>
              </a:spcBef>
            </a:pPr>
            <a:r>
              <a:rPr lang="en-US">
                <a:cs typeface="Arial" charset="0"/>
              </a:rPr>
              <a:t>Pictorial monitoring tool for healthy delivery-   Haripur, Pakistan</a:t>
            </a:r>
          </a:p>
        </p:txBody>
      </p:sp>
    </p:spTree>
    <p:custDataLst>
      <p:tags r:id="rId1"/>
    </p:custDataLst>
    <p:extLst>
      <p:ext uri="{BB962C8B-B14F-4D97-AF65-F5344CB8AC3E}">
        <p14:creationId xmlns:p14="http://schemas.microsoft.com/office/powerpoint/2010/main" val="18120691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381000"/>
            <a:ext cx="8305800" cy="591312"/>
          </a:xfrm>
        </p:spPr>
        <p:txBody>
          <a:bodyPr>
            <a:normAutofit fontScale="90000"/>
          </a:bodyPr>
          <a:lstStyle/>
          <a:p>
            <a:pPr algn="ctr" eaLnBrk="1" hangingPunct="1"/>
            <a:r>
              <a:rPr lang="en-US" sz="4000" dirty="0">
                <a:solidFill>
                  <a:srgbClr val="C00000"/>
                </a:solidFill>
              </a:rPr>
              <a:t>Positive Deviance (PD) Approach</a:t>
            </a:r>
          </a:p>
        </p:txBody>
      </p:sp>
      <p:sp>
        <p:nvSpPr>
          <p:cNvPr id="31746" name="Slide Number Placeholder 5"/>
          <p:cNvSpPr>
            <a:spLocks noGrp="1"/>
          </p:cNvSpPr>
          <p:nvPr>
            <p:ph type="sldNum" sz="quarter" idx="12"/>
          </p:nvPr>
        </p:nvSpPr>
        <p:spPr/>
        <p:txBody>
          <a:bodyPr/>
          <a:lstStyle/>
          <a:p>
            <a:pPr>
              <a:defRPr/>
            </a:pPr>
            <a:fld id="{9BF76469-4EB1-4BF8-926B-3AF56E0B8278}" type="slidenum">
              <a:rPr lang="en-US"/>
              <a:pPr>
                <a:defRPr/>
              </a:pPr>
              <a:t>19</a:t>
            </a:fld>
            <a:endParaRPr lang="en-US"/>
          </a:p>
        </p:txBody>
      </p:sp>
      <p:sp>
        <p:nvSpPr>
          <p:cNvPr id="36867" name="Rectangle 3"/>
          <p:cNvSpPr>
            <a:spLocks noGrp="1" noChangeArrowheads="1"/>
          </p:cNvSpPr>
          <p:nvPr>
            <p:ph idx="4294967295"/>
          </p:nvPr>
        </p:nvSpPr>
        <p:spPr>
          <a:xfrm>
            <a:off x="609600" y="1570038"/>
            <a:ext cx="8534400" cy="4983162"/>
          </a:xfrm>
        </p:spPr>
        <p:txBody>
          <a:bodyPr>
            <a:normAutofit fontScale="92500" lnSpcReduction="10000"/>
          </a:bodyPr>
          <a:lstStyle/>
          <a:p>
            <a:pPr eaLnBrk="1" hangingPunct="1">
              <a:lnSpc>
                <a:spcPct val="90000"/>
              </a:lnSpc>
            </a:pPr>
            <a:r>
              <a:rPr lang="en-US" dirty="0" smtClean="0"/>
              <a:t>The very people </a:t>
            </a:r>
            <a:r>
              <a:rPr lang="en-US" b="1" i="1" dirty="0" smtClean="0"/>
              <a:t>“whose behavior needs to change to solve the problem”</a:t>
            </a:r>
            <a:r>
              <a:rPr lang="en-US" sz="3600" i="1" dirty="0"/>
              <a:t> </a:t>
            </a:r>
            <a:r>
              <a:rPr lang="en-US" dirty="0" smtClean="0"/>
              <a:t>identify </a:t>
            </a:r>
            <a:r>
              <a:rPr lang="en-US" b="1" dirty="0" smtClean="0"/>
              <a:t>existing</a:t>
            </a:r>
            <a:r>
              <a:rPr lang="en-US" dirty="0" smtClean="0"/>
              <a:t> solutions </a:t>
            </a:r>
            <a:r>
              <a:rPr lang="en-US" b="1" dirty="0" smtClean="0">
                <a:solidFill>
                  <a:srgbClr val="FF3300"/>
                </a:solidFill>
              </a:rPr>
              <a:t>from within</a:t>
            </a:r>
          </a:p>
          <a:p>
            <a:pPr eaLnBrk="1" hangingPunct="1">
              <a:lnSpc>
                <a:spcPct val="90000"/>
              </a:lnSpc>
              <a:buNone/>
            </a:pPr>
            <a:endParaRPr lang="en-US" b="1" dirty="0" smtClean="0">
              <a:solidFill>
                <a:srgbClr val="FF3300"/>
              </a:solidFill>
            </a:endParaRPr>
          </a:p>
          <a:p>
            <a:pPr eaLnBrk="1" hangingPunct="1">
              <a:lnSpc>
                <a:spcPct val="90000"/>
              </a:lnSpc>
            </a:pPr>
            <a:endParaRPr lang="en-US" dirty="0" smtClean="0"/>
          </a:p>
          <a:p>
            <a:pPr eaLnBrk="1" hangingPunct="1">
              <a:lnSpc>
                <a:spcPct val="90000"/>
              </a:lnSpc>
            </a:pPr>
            <a:endParaRPr lang="en-US" dirty="0" smtClean="0"/>
          </a:p>
          <a:p>
            <a:pPr eaLnBrk="1" hangingPunct="1">
              <a:lnSpc>
                <a:spcPct val="90000"/>
              </a:lnSpc>
            </a:pPr>
            <a:endParaRPr lang="en-US" dirty="0" smtClean="0"/>
          </a:p>
          <a:p>
            <a:pPr eaLnBrk="1" hangingPunct="1">
              <a:lnSpc>
                <a:spcPct val="90000"/>
              </a:lnSpc>
            </a:pPr>
            <a:endParaRPr lang="en-US" dirty="0" smtClean="0"/>
          </a:p>
          <a:p>
            <a:pPr eaLnBrk="1" hangingPunct="1">
              <a:lnSpc>
                <a:spcPct val="90000"/>
              </a:lnSpc>
            </a:pPr>
            <a:endParaRPr lang="en-US" dirty="0" smtClean="0"/>
          </a:p>
          <a:p>
            <a:pPr eaLnBrk="1" hangingPunct="1">
              <a:lnSpc>
                <a:spcPct val="90000"/>
              </a:lnSpc>
            </a:pPr>
            <a:r>
              <a:rPr lang="en-US" dirty="0" smtClean="0"/>
              <a:t>Thereby suppressing the “immune rejection response”</a:t>
            </a:r>
          </a:p>
        </p:txBody>
      </p:sp>
      <p:pic>
        <p:nvPicPr>
          <p:cNvPr id="36869" name="Picture 4" descr="pe03086_"/>
          <p:cNvPicPr>
            <a:picLocks noChangeAspect="1" noChangeArrowheads="1"/>
          </p:cNvPicPr>
          <p:nvPr>
            <p:custDataLst>
              <p:tags r:id="rId2"/>
            </p:custDataLst>
          </p:nvPr>
        </p:nvPicPr>
        <p:blipFill>
          <a:blip r:embed="rId6" cstate="print"/>
          <a:srcRect/>
          <a:stretch>
            <a:fillRect/>
          </a:stretch>
        </p:blipFill>
        <p:spPr bwMode="auto">
          <a:xfrm>
            <a:off x="6172200" y="3048000"/>
            <a:ext cx="1304925" cy="1352550"/>
          </a:xfrm>
          <a:prstGeom prst="rect">
            <a:avLst/>
          </a:prstGeom>
          <a:noFill/>
          <a:ln w="9525">
            <a:noFill/>
            <a:miter lim="800000"/>
            <a:headEnd/>
            <a:tailEnd/>
          </a:ln>
        </p:spPr>
      </p:pic>
      <p:sp>
        <p:nvSpPr>
          <p:cNvPr id="36870" name="AutoShape 5"/>
          <p:cNvSpPr>
            <a:spLocks noChangeArrowheads="1"/>
          </p:cNvSpPr>
          <p:nvPr/>
        </p:nvSpPr>
        <p:spPr bwMode="auto">
          <a:xfrm>
            <a:off x="3886200" y="3733800"/>
            <a:ext cx="1676400" cy="381000"/>
          </a:xfrm>
          <a:prstGeom prst="rightArrow">
            <a:avLst>
              <a:gd name="adj1" fmla="val 50000"/>
              <a:gd name="adj2" fmla="val 110000"/>
            </a:avLst>
          </a:prstGeom>
          <a:solidFill>
            <a:schemeClr val="tx1"/>
          </a:solidFill>
          <a:ln w="9525">
            <a:solidFill>
              <a:schemeClr val="tx1"/>
            </a:solidFill>
            <a:miter lim="800000"/>
            <a:headEnd/>
            <a:tailEnd/>
          </a:ln>
        </p:spPr>
        <p:txBody>
          <a:bodyPr wrap="none" lIns="91387" tIns="45693" rIns="91387" bIns="45693" anchor="ctr"/>
          <a:lstStyle/>
          <a:p>
            <a:endParaRPr lang="en-US"/>
          </a:p>
        </p:txBody>
      </p:sp>
      <p:grpSp>
        <p:nvGrpSpPr>
          <p:cNvPr id="36871" name="Group 6"/>
          <p:cNvGrpSpPr>
            <a:grpSpLocks/>
          </p:cNvGrpSpPr>
          <p:nvPr>
            <p:custDataLst>
              <p:tags r:id="rId3"/>
            </p:custDataLst>
          </p:nvPr>
        </p:nvGrpSpPr>
        <p:grpSpPr bwMode="auto">
          <a:xfrm>
            <a:off x="1676405" y="2895600"/>
            <a:ext cx="1514475" cy="1847850"/>
            <a:chOff x="912" y="2016"/>
            <a:chExt cx="954" cy="1164"/>
          </a:xfrm>
        </p:grpSpPr>
        <p:grpSp>
          <p:nvGrpSpPr>
            <p:cNvPr id="36872" name="Group 7"/>
            <p:cNvGrpSpPr>
              <a:grpSpLocks/>
            </p:cNvGrpSpPr>
            <p:nvPr/>
          </p:nvGrpSpPr>
          <p:grpSpPr bwMode="auto">
            <a:xfrm>
              <a:off x="912" y="2016"/>
              <a:ext cx="954" cy="1164"/>
              <a:chOff x="864" y="2016"/>
              <a:chExt cx="954" cy="1164"/>
            </a:xfrm>
          </p:grpSpPr>
          <p:pic>
            <p:nvPicPr>
              <p:cNvPr id="36875" name="Picture 8" descr="j0435474"/>
              <p:cNvPicPr>
                <a:picLocks noChangeAspect="1" noChangeArrowheads="1"/>
              </p:cNvPicPr>
              <p:nvPr/>
            </p:nvPicPr>
            <p:blipFill>
              <a:blip r:embed="rId7" cstate="print"/>
              <a:srcRect/>
              <a:stretch>
                <a:fillRect/>
              </a:stretch>
            </p:blipFill>
            <p:spPr bwMode="auto">
              <a:xfrm>
                <a:off x="864" y="2016"/>
                <a:ext cx="954" cy="1164"/>
              </a:xfrm>
              <a:prstGeom prst="rect">
                <a:avLst/>
              </a:prstGeom>
              <a:noFill/>
              <a:ln w="9525">
                <a:noFill/>
                <a:miter lim="800000"/>
                <a:headEnd/>
                <a:tailEnd/>
              </a:ln>
            </p:spPr>
          </p:pic>
          <p:sp>
            <p:nvSpPr>
              <p:cNvPr id="36876" name="Text Box 9"/>
              <p:cNvSpPr txBox="1">
                <a:spLocks noChangeArrowheads="1"/>
              </p:cNvSpPr>
              <p:nvPr/>
            </p:nvSpPr>
            <p:spPr bwMode="auto">
              <a:xfrm>
                <a:off x="960" y="2793"/>
                <a:ext cx="768" cy="231"/>
              </a:xfrm>
              <a:prstGeom prst="rect">
                <a:avLst/>
              </a:prstGeom>
              <a:solidFill>
                <a:schemeClr val="bg1"/>
              </a:solidFill>
              <a:ln w="9525">
                <a:noFill/>
                <a:miter lim="800000"/>
                <a:headEnd/>
                <a:tailEnd/>
              </a:ln>
            </p:spPr>
            <p:txBody>
              <a:bodyPr>
                <a:spAutoFit/>
              </a:bodyPr>
              <a:lstStyle/>
              <a:p>
                <a:pPr eaLnBrk="1" hangingPunct="1">
                  <a:spcBef>
                    <a:spcPct val="50000"/>
                  </a:spcBef>
                </a:pPr>
                <a:endParaRPr lang="en-US"/>
              </a:p>
            </p:txBody>
          </p:sp>
        </p:grpSp>
        <p:sp>
          <p:nvSpPr>
            <p:cNvPr id="36873" name="Line 10"/>
            <p:cNvSpPr>
              <a:spLocks noChangeShapeType="1"/>
            </p:cNvSpPr>
            <p:nvPr/>
          </p:nvSpPr>
          <p:spPr bwMode="auto">
            <a:xfrm flipV="1">
              <a:off x="960" y="2064"/>
              <a:ext cx="864" cy="1056"/>
            </a:xfrm>
            <a:prstGeom prst="line">
              <a:avLst/>
            </a:prstGeom>
            <a:noFill/>
            <a:ln w="76200">
              <a:solidFill>
                <a:srgbClr val="FF0000"/>
              </a:solidFill>
              <a:round/>
              <a:headEnd/>
              <a:tailEnd/>
            </a:ln>
          </p:spPr>
          <p:txBody>
            <a:bodyPr/>
            <a:lstStyle/>
            <a:p>
              <a:endParaRPr lang="en-US"/>
            </a:p>
          </p:txBody>
        </p:sp>
        <p:sp>
          <p:nvSpPr>
            <p:cNvPr id="36874" name="Line 11"/>
            <p:cNvSpPr>
              <a:spLocks noChangeShapeType="1"/>
            </p:cNvSpPr>
            <p:nvPr/>
          </p:nvSpPr>
          <p:spPr bwMode="auto">
            <a:xfrm flipH="1" flipV="1">
              <a:off x="960" y="2064"/>
              <a:ext cx="864" cy="1056"/>
            </a:xfrm>
            <a:prstGeom prst="line">
              <a:avLst/>
            </a:prstGeom>
            <a:noFill/>
            <a:ln w="76200">
              <a:solidFill>
                <a:srgbClr val="FF0000"/>
              </a:solidFill>
              <a:round/>
              <a:headEnd/>
              <a:tailEnd/>
            </a:ln>
          </p:spPr>
          <p:txBody>
            <a:bodyPr/>
            <a:lstStyle/>
            <a:p>
              <a:endParaRPr lang="en-US"/>
            </a:p>
          </p:txBody>
        </p:sp>
      </p:grpSp>
    </p:spTree>
    <p:custDataLst>
      <p:tags r:id="rId1"/>
    </p:custDataLst>
    <p:extLst>
      <p:ext uri="{BB962C8B-B14F-4D97-AF65-F5344CB8AC3E}">
        <p14:creationId xmlns:p14="http://schemas.microsoft.com/office/powerpoint/2010/main" val="333566279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rates of malnutrition – short time to fix it</a:t>
            </a:r>
            <a:endParaRPr lang="en-US" dirty="0"/>
          </a:p>
        </p:txBody>
      </p:sp>
      <p:pic>
        <p:nvPicPr>
          <p:cNvPr id="3" name="Picture 2"/>
          <p:cNvPicPr>
            <a:picLocks noChangeAspect="1"/>
          </p:cNvPicPr>
          <p:nvPr/>
        </p:nvPicPr>
        <p:blipFill>
          <a:blip r:embed="rId2"/>
          <a:stretch>
            <a:fillRect/>
          </a:stretch>
        </p:blipFill>
        <p:spPr>
          <a:xfrm>
            <a:off x="635000" y="1066800"/>
            <a:ext cx="7874000" cy="4724400"/>
          </a:xfrm>
          <a:prstGeom prst="rect">
            <a:avLst/>
          </a:prstGeom>
        </p:spPr>
      </p:pic>
    </p:spTree>
    <p:extLst>
      <p:ext uri="{BB962C8B-B14F-4D97-AF65-F5344CB8AC3E}">
        <p14:creationId xmlns:p14="http://schemas.microsoft.com/office/powerpoint/2010/main" val="355665776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idx="4294967295"/>
          </p:nvPr>
        </p:nvSpPr>
        <p:spPr>
          <a:xfrm>
            <a:off x="609600" y="304800"/>
            <a:ext cx="8153400" cy="685800"/>
          </a:xfrm>
        </p:spPr>
        <p:txBody>
          <a:bodyPr lIns="0" rIns="0" bIns="0" anchor="b"/>
          <a:lstStyle/>
          <a:p>
            <a:pPr eaLnBrk="1" hangingPunct="1"/>
            <a:r>
              <a:rPr lang="en-US" sz="3600" dirty="0">
                <a:latin typeface="Constantia" pitchFamily="18" charset="0"/>
              </a:rPr>
              <a:t>A- The Positive Deviance Method</a:t>
            </a:r>
          </a:p>
        </p:txBody>
      </p:sp>
      <p:sp>
        <p:nvSpPr>
          <p:cNvPr id="7171" name="Rectangle 3"/>
          <p:cNvSpPr>
            <a:spLocks noGrp="1"/>
          </p:cNvSpPr>
          <p:nvPr>
            <p:ph type="body" idx="4294967295"/>
          </p:nvPr>
        </p:nvSpPr>
        <p:spPr>
          <a:xfrm>
            <a:off x="228600" y="1295400"/>
            <a:ext cx="8610600" cy="5029200"/>
          </a:xfrm>
        </p:spPr>
        <p:txBody>
          <a:bodyPr/>
          <a:lstStyle/>
          <a:p>
            <a:pPr marL="609173" indent="-609173">
              <a:lnSpc>
                <a:spcPct val="90000"/>
              </a:lnSpc>
              <a:buNone/>
            </a:pPr>
            <a:r>
              <a:rPr lang="en-US" sz="2800" dirty="0"/>
              <a:t>There are 5 steps to the Positive Deviance</a:t>
            </a:r>
          </a:p>
          <a:p>
            <a:pPr marL="609173" indent="-609173">
              <a:lnSpc>
                <a:spcPct val="90000"/>
              </a:lnSpc>
              <a:buNone/>
            </a:pPr>
            <a:r>
              <a:rPr lang="en-US" sz="2800" dirty="0"/>
              <a:t>method carried out by members of the community:</a:t>
            </a:r>
          </a:p>
          <a:p>
            <a:pPr marL="609173" indent="-609173">
              <a:lnSpc>
                <a:spcPct val="90000"/>
              </a:lnSpc>
              <a:buNone/>
            </a:pPr>
            <a:endParaRPr lang="en-US" sz="2800" dirty="0"/>
          </a:p>
          <a:p>
            <a:pPr marL="1004183" lvl="1" indent="-533027">
              <a:lnSpc>
                <a:spcPct val="90000"/>
              </a:lnSpc>
              <a:buNone/>
            </a:pPr>
            <a:r>
              <a:rPr lang="en-US" dirty="0" smtClean="0"/>
              <a:t>1. </a:t>
            </a:r>
            <a:r>
              <a:rPr lang="en-US" b="1" dirty="0" smtClean="0"/>
              <a:t>D</a:t>
            </a:r>
            <a:r>
              <a:rPr lang="en-US" dirty="0" smtClean="0"/>
              <a:t>efine the problem</a:t>
            </a:r>
          </a:p>
          <a:p>
            <a:pPr marL="1004183" lvl="1" indent="-533027">
              <a:lnSpc>
                <a:spcPct val="90000"/>
              </a:lnSpc>
              <a:buNone/>
            </a:pPr>
            <a:r>
              <a:rPr lang="en-US" dirty="0" smtClean="0"/>
              <a:t>2. </a:t>
            </a:r>
            <a:r>
              <a:rPr lang="en-US" b="1" dirty="0" smtClean="0"/>
              <a:t>D</a:t>
            </a:r>
            <a:r>
              <a:rPr lang="en-US" dirty="0" smtClean="0"/>
              <a:t>etermine presence of PD individuals</a:t>
            </a:r>
          </a:p>
          <a:p>
            <a:pPr marL="1004183" lvl="1" indent="-533027">
              <a:lnSpc>
                <a:spcPct val="90000"/>
              </a:lnSpc>
              <a:buNone/>
            </a:pPr>
            <a:r>
              <a:rPr lang="en-US" dirty="0" smtClean="0"/>
              <a:t>3. </a:t>
            </a:r>
            <a:r>
              <a:rPr lang="en-US" b="1" dirty="0" smtClean="0"/>
              <a:t>D</a:t>
            </a:r>
            <a:r>
              <a:rPr lang="en-US" dirty="0" smtClean="0"/>
              <a:t>iscover existing uncommon behaviors &amp; strategies</a:t>
            </a:r>
          </a:p>
          <a:p>
            <a:pPr marL="1004183" lvl="1" indent="-533027">
              <a:lnSpc>
                <a:spcPct val="90000"/>
              </a:lnSpc>
              <a:buNone/>
            </a:pPr>
            <a:r>
              <a:rPr lang="en-US" dirty="0" smtClean="0"/>
              <a:t>4. </a:t>
            </a:r>
            <a:r>
              <a:rPr lang="en-US" b="1" dirty="0" smtClean="0"/>
              <a:t>D</a:t>
            </a:r>
            <a:r>
              <a:rPr lang="en-US" dirty="0" smtClean="0"/>
              <a:t>esign and develop initiatives to leverage these solutions to the whole community</a:t>
            </a:r>
          </a:p>
          <a:p>
            <a:pPr marL="1004183" lvl="1" indent="-533027">
              <a:lnSpc>
                <a:spcPct val="90000"/>
              </a:lnSpc>
              <a:buNone/>
            </a:pPr>
            <a:r>
              <a:rPr lang="en-US" dirty="0" smtClean="0"/>
              <a:t>5. </a:t>
            </a:r>
            <a:r>
              <a:rPr lang="en-US" b="1" dirty="0" smtClean="0"/>
              <a:t>D</a:t>
            </a:r>
            <a:r>
              <a:rPr lang="en-US" dirty="0" smtClean="0"/>
              <a:t>iscern the effectiveness of initiative ( M &amp; E)</a:t>
            </a:r>
          </a:p>
          <a:p>
            <a:pPr marL="609173" indent="-609173">
              <a:lnSpc>
                <a:spcPct val="90000"/>
              </a:lnSpc>
              <a:buNone/>
            </a:pPr>
            <a:endParaRPr lang="en-US" sz="2800" dirty="0"/>
          </a:p>
          <a:p>
            <a:pPr marL="609173" indent="-609173">
              <a:lnSpc>
                <a:spcPct val="90000"/>
              </a:lnSpc>
              <a:buFont typeface="Wingdings" pitchFamily="2" charset="2"/>
              <a:buChar char="o"/>
            </a:pPr>
            <a:endParaRPr lang="en-US" dirty="0" smtClean="0"/>
          </a:p>
          <a:p>
            <a:pPr marL="609173" indent="-609173">
              <a:lnSpc>
                <a:spcPct val="90000"/>
              </a:lnSpc>
              <a:buNone/>
            </a:pPr>
            <a:endParaRPr lang="en-US" dirty="0" smtClean="0"/>
          </a:p>
        </p:txBody>
      </p:sp>
    </p:spTree>
    <p:extLst>
      <p:ext uri="{BB962C8B-B14F-4D97-AF65-F5344CB8AC3E}">
        <p14:creationId xmlns:p14="http://schemas.microsoft.com/office/powerpoint/2010/main" val="125863168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p:cNvSpPr>
            <a:spLocks noGrp="1"/>
          </p:cNvSpPr>
          <p:nvPr>
            <p:ph type="sldNum" sz="quarter" idx="12"/>
          </p:nvPr>
        </p:nvSpPr>
        <p:spPr/>
        <p:txBody>
          <a:bodyPr/>
          <a:lstStyle/>
          <a:p>
            <a:pPr>
              <a:defRPr/>
            </a:pPr>
            <a:fld id="{6AC0D491-5D57-4246-85C2-32EF53B9A2F6}" type="slidenum">
              <a:rPr lang="en-US"/>
              <a:pPr>
                <a:defRPr/>
              </a:pPr>
              <a:t>21</a:t>
            </a:fld>
            <a:endParaRPr lang="en-US"/>
          </a:p>
        </p:txBody>
      </p:sp>
      <p:sp>
        <p:nvSpPr>
          <p:cNvPr id="39939" name="Rectangle 3"/>
          <p:cNvSpPr>
            <a:spLocks noGrp="1" noChangeArrowheads="1"/>
          </p:cNvSpPr>
          <p:nvPr>
            <p:ph idx="4294967295"/>
          </p:nvPr>
        </p:nvSpPr>
        <p:spPr>
          <a:xfrm>
            <a:off x="762000" y="1830388"/>
            <a:ext cx="8382000" cy="4265612"/>
          </a:xfrm>
        </p:spPr>
        <p:txBody>
          <a:bodyPr/>
          <a:lstStyle/>
          <a:p>
            <a:pPr eaLnBrk="1" hangingPunct="1"/>
            <a:r>
              <a:rPr lang="en-US" dirty="0"/>
              <a:t>Involvement of all stakeholders</a:t>
            </a:r>
          </a:p>
          <a:p>
            <a:pPr eaLnBrk="1" hangingPunct="1"/>
            <a:r>
              <a:rPr lang="en-US" dirty="0"/>
              <a:t>Community ownership</a:t>
            </a:r>
          </a:p>
          <a:p>
            <a:pPr eaLnBrk="1" hangingPunct="1"/>
            <a:r>
              <a:rPr lang="en-US" dirty="0"/>
              <a:t>Discovery of existing resources</a:t>
            </a:r>
          </a:p>
          <a:p>
            <a:pPr eaLnBrk="1" hangingPunct="1"/>
            <a:r>
              <a:rPr lang="en-US" dirty="0"/>
              <a:t>Emphasis on practice versus knowledge</a:t>
            </a:r>
          </a:p>
          <a:p>
            <a:pPr eaLnBrk="1" hangingPunct="1"/>
            <a:r>
              <a:rPr lang="en-US" dirty="0"/>
              <a:t>Leaders as facilitators and enhancers</a:t>
            </a:r>
          </a:p>
          <a:p>
            <a:pPr eaLnBrk="1" hangingPunct="1"/>
            <a:r>
              <a:rPr lang="en-US" dirty="0"/>
              <a:t>Weaving networks across silos</a:t>
            </a:r>
          </a:p>
          <a:p>
            <a:pPr eaLnBrk="1" hangingPunct="1"/>
            <a:r>
              <a:rPr lang="en-US" dirty="0" smtClean="0"/>
              <a:t>Monitoring </a:t>
            </a:r>
            <a:r>
              <a:rPr lang="en-US" dirty="0"/>
              <a:t>change fuels behavior change</a:t>
            </a:r>
          </a:p>
          <a:p>
            <a:pPr eaLnBrk="1" hangingPunct="1"/>
            <a:endParaRPr lang="en-US" dirty="0" smtClean="0"/>
          </a:p>
        </p:txBody>
      </p:sp>
      <p:sp>
        <p:nvSpPr>
          <p:cNvPr id="34819" name="Rectangle 2"/>
          <p:cNvSpPr>
            <a:spLocks noGrp="1" noChangeArrowheads="1"/>
          </p:cNvSpPr>
          <p:nvPr>
            <p:ph type="title" idx="4294967295"/>
          </p:nvPr>
        </p:nvSpPr>
        <p:spPr>
          <a:xfrm>
            <a:off x="838200" y="381000"/>
            <a:ext cx="7467600" cy="1143000"/>
          </a:xfrm>
        </p:spPr>
        <p:txBody>
          <a:bodyPr>
            <a:normAutofit fontScale="90000"/>
          </a:bodyPr>
          <a:lstStyle/>
          <a:p>
            <a:pPr>
              <a:defRPr/>
            </a:pPr>
            <a:r>
              <a:rPr lang="en-US" sz="4000" dirty="0">
                <a:solidFill>
                  <a:srgbClr val="C00000"/>
                </a:solidFill>
              </a:rPr>
              <a:t>PD “Secret Sauce” for behavior &amp; social/organization change</a:t>
            </a:r>
          </a:p>
        </p:txBody>
      </p:sp>
    </p:spTree>
    <p:custDataLst>
      <p:tags r:id="rId1"/>
    </p:custDataLst>
    <p:extLst>
      <p:ext uri="{BB962C8B-B14F-4D97-AF65-F5344CB8AC3E}">
        <p14:creationId xmlns:p14="http://schemas.microsoft.com/office/powerpoint/2010/main" val="220106656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5"/>
          <p:cNvSpPr>
            <a:spLocks noGrp="1"/>
          </p:cNvSpPr>
          <p:nvPr>
            <p:ph type="sldNum" sz="quarter" idx="12"/>
          </p:nvPr>
        </p:nvSpPr>
        <p:spPr>
          <a:noFill/>
        </p:spPr>
        <p:txBody>
          <a:bodyPr/>
          <a:lstStyle/>
          <a:p>
            <a:fld id="{5D160A21-24B5-4AFF-AF3B-1C3902C025B3}" type="slidenum">
              <a:rPr lang="en-US" smtClean="0"/>
              <a:pPr/>
              <a:t>22</a:t>
            </a:fld>
            <a:endParaRPr lang="en-US" smtClean="0"/>
          </a:p>
        </p:txBody>
      </p:sp>
      <p:sp>
        <p:nvSpPr>
          <p:cNvPr id="33795" name="Rectangle 2"/>
          <p:cNvSpPr>
            <a:spLocks noGrp="1" noChangeArrowheads="1"/>
          </p:cNvSpPr>
          <p:nvPr>
            <p:ph type="title" idx="4294967295"/>
          </p:nvPr>
        </p:nvSpPr>
        <p:spPr>
          <a:xfrm>
            <a:off x="914400" y="533400"/>
            <a:ext cx="8229600" cy="990600"/>
          </a:xfrm>
        </p:spPr>
        <p:txBody>
          <a:bodyPr/>
          <a:lstStyle/>
          <a:p>
            <a:pPr eaLnBrk="1" hangingPunct="1"/>
            <a:r>
              <a:rPr lang="en-US" sz="3600" dirty="0">
                <a:solidFill>
                  <a:srgbClr val="C00000"/>
                </a:solidFill>
              </a:rPr>
              <a:t>When to Use the PD approach</a:t>
            </a:r>
          </a:p>
        </p:txBody>
      </p:sp>
      <p:sp>
        <p:nvSpPr>
          <p:cNvPr id="33796" name="Rectangle 3"/>
          <p:cNvSpPr>
            <a:spLocks noGrp="1" noChangeArrowheads="1"/>
          </p:cNvSpPr>
          <p:nvPr>
            <p:ph idx="4294967295"/>
          </p:nvPr>
        </p:nvSpPr>
        <p:spPr>
          <a:xfrm>
            <a:off x="381000" y="1905000"/>
            <a:ext cx="8763000" cy="4572000"/>
          </a:xfrm>
        </p:spPr>
        <p:txBody>
          <a:bodyPr>
            <a:normAutofit/>
          </a:bodyPr>
          <a:lstStyle/>
          <a:p>
            <a:pPr eaLnBrk="1" hangingPunct="1">
              <a:lnSpc>
                <a:spcPct val="90000"/>
              </a:lnSpc>
            </a:pPr>
            <a:r>
              <a:rPr lang="en-US" sz="3600" dirty="0"/>
              <a:t>Problem requires behavioral and social change</a:t>
            </a:r>
          </a:p>
          <a:p>
            <a:pPr eaLnBrk="1" hangingPunct="1">
              <a:lnSpc>
                <a:spcPct val="90000"/>
              </a:lnSpc>
            </a:pPr>
            <a:r>
              <a:rPr lang="en-US" sz="3600" dirty="0"/>
              <a:t>Seemingly intractable problem</a:t>
            </a:r>
          </a:p>
          <a:p>
            <a:pPr eaLnBrk="1" hangingPunct="1">
              <a:lnSpc>
                <a:spcPct val="90000"/>
              </a:lnSpc>
            </a:pPr>
            <a:r>
              <a:rPr lang="en-US" sz="3600" dirty="0"/>
              <a:t>Other expert driven attempts at solving problem have failed</a:t>
            </a:r>
          </a:p>
          <a:p>
            <a:pPr eaLnBrk="1" hangingPunct="1">
              <a:lnSpc>
                <a:spcPct val="90000"/>
              </a:lnSpc>
            </a:pPr>
            <a:r>
              <a:rPr lang="en-US" sz="3600" dirty="0"/>
              <a:t>Presence of Positive Deviants (individuals/ groups exhibiting desired outcome) </a:t>
            </a:r>
          </a:p>
          <a:p>
            <a:pPr eaLnBrk="1" hangingPunct="1">
              <a:lnSpc>
                <a:spcPct val="90000"/>
              </a:lnSpc>
            </a:pPr>
            <a:r>
              <a:rPr lang="en-US" sz="3600" dirty="0"/>
              <a:t>Leadership  commitment to address issue  </a:t>
            </a:r>
          </a:p>
        </p:txBody>
      </p:sp>
    </p:spTree>
    <p:custDataLst>
      <p:tags r:id="rId1"/>
    </p:custDataLst>
    <p:extLst>
      <p:ext uri="{BB962C8B-B14F-4D97-AF65-F5344CB8AC3E}">
        <p14:creationId xmlns:p14="http://schemas.microsoft.com/office/powerpoint/2010/main" val="4255848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 calcmode="lin" valueType="num">
                                      <p:cBhvr>
                                        <p:cTn id="7" dur="500" fill="hold"/>
                                        <p:tgtEl>
                                          <p:spTgt spid="33796">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33796">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33796">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3379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4" fill="hold" grpId="0" nodeType="clickEffect">
                                  <p:stCondLst>
                                    <p:cond delay="0"/>
                                  </p:stCondLst>
                                  <p:childTnLst>
                                    <p:set>
                                      <p:cBhvr>
                                        <p:cTn id="14" dur="1" fill="hold">
                                          <p:stCondLst>
                                            <p:cond delay="0"/>
                                          </p:stCondLst>
                                        </p:cTn>
                                        <p:tgtEl>
                                          <p:spTgt spid="33796">
                                            <p:txEl>
                                              <p:pRg st="1" end="1"/>
                                            </p:txEl>
                                          </p:spTgt>
                                        </p:tgtEl>
                                        <p:attrNameLst>
                                          <p:attrName>style.visibility</p:attrName>
                                        </p:attrNameLst>
                                      </p:cBhvr>
                                      <p:to>
                                        <p:strVal val="visible"/>
                                      </p:to>
                                    </p:set>
                                    <p:anim calcmode="lin" valueType="num">
                                      <p:cBhvr>
                                        <p:cTn id="15" dur="500" fill="hold"/>
                                        <p:tgtEl>
                                          <p:spTgt spid="3379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3796">
                                            <p:txEl>
                                              <p:pRg st="1" end="1"/>
                                            </p:txEl>
                                          </p:spTgt>
                                        </p:tgtEl>
                                        <p:attrNameLst>
                                          <p:attrName>ppt_y</p:attrName>
                                        </p:attrNameLst>
                                      </p:cBhvr>
                                      <p:tavLst>
                                        <p:tav tm="0">
                                          <p:val>
                                            <p:strVal val="#ppt_y+#ppt_h/2"/>
                                          </p:val>
                                        </p:tav>
                                        <p:tav tm="100000">
                                          <p:val>
                                            <p:strVal val="#ppt_y"/>
                                          </p:val>
                                        </p:tav>
                                      </p:tavLst>
                                    </p:anim>
                                    <p:anim calcmode="lin" valueType="num">
                                      <p:cBhvr>
                                        <p:cTn id="17" dur="500" fill="hold"/>
                                        <p:tgtEl>
                                          <p:spTgt spid="33796">
                                            <p:txEl>
                                              <p:pRg st="1" end="1"/>
                                            </p:txEl>
                                          </p:spTgt>
                                        </p:tgtEl>
                                        <p:attrNameLst>
                                          <p:attrName>ppt_w</p:attrName>
                                        </p:attrNameLst>
                                      </p:cBhvr>
                                      <p:tavLst>
                                        <p:tav tm="0">
                                          <p:val>
                                            <p:strVal val="#ppt_w"/>
                                          </p:val>
                                        </p:tav>
                                        <p:tav tm="100000">
                                          <p:val>
                                            <p:strVal val="#ppt_w"/>
                                          </p:val>
                                        </p:tav>
                                      </p:tavLst>
                                    </p:anim>
                                    <p:anim calcmode="lin" valueType="num">
                                      <p:cBhvr>
                                        <p:cTn id="18" dur="500" fill="hold"/>
                                        <p:tgtEl>
                                          <p:spTgt spid="3379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4" fill="hold" grpId="0" nodeType="clickEffect">
                                  <p:stCondLst>
                                    <p:cond delay="0"/>
                                  </p:stCondLst>
                                  <p:childTnLst>
                                    <p:set>
                                      <p:cBhvr>
                                        <p:cTn id="22" dur="1" fill="hold">
                                          <p:stCondLst>
                                            <p:cond delay="0"/>
                                          </p:stCondLst>
                                        </p:cTn>
                                        <p:tgtEl>
                                          <p:spTgt spid="33796">
                                            <p:txEl>
                                              <p:pRg st="2" end="2"/>
                                            </p:txEl>
                                          </p:spTgt>
                                        </p:tgtEl>
                                        <p:attrNameLst>
                                          <p:attrName>style.visibility</p:attrName>
                                        </p:attrNameLst>
                                      </p:cBhvr>
                                      <p:to>
                                        <p:strVal val="visible"/>
                                      </p:to>
                                    </p:set>
                                    <p:anim calcmode="lin" valueType="num">
                                      <p:cBhvr>
                                        <p:cTn id="23" dur="500" fill="hold"/>
                                        <p:tgtEl>
                                          <p:spTgt spid="33796">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33796">
                                            <p:txEl>
                                              <p:pRg st="2" end="2"/>
                                            </p:txEl>
                                          </p:spTgt>
                                        </p:tgtEl>
                                        <p:attrNameLst>
                                          <p:attrName>ppt_y</p:attrName>
                                        </p:attrNameLst>
                                      </p:cBhvr>
                                      <p:tavLst>
                                        <p:tav tm="0">
                                          <p:val>
                                            <p:strVal val="#ppt_y+#ppt_h/2"/>
                                          </p:val>
                                        </p:tav>
                                        <p:tav tm="100000">
                                          <p:val>
                                            <p:strVal val="#ppt_y"/>
                                          </p:val>
                                        </p:tav>
                                      </p:tavLst>
                                    </p:anim>
                                    <p:anim calcmode="lin" valueType="num">
                                      <p:cBhvr>
                                        <p:cTn id="25" dur="500" fill="hold"/>
                                        <p:tgtEl>
                                          <p:spTgt spid="33796">
                                            <p:txEl>
                                              <p:pRg st="2" end="2"/>
                                            </p:txEl>
                                          </p:spTgt>
                                        </p:tgtEl>
                                        <p:attrNameLst>
                                          <p:attrName>ppt_w</p:attrName>
                                        </p:attrNameLst>
                                      </p:cBhvr>
                                      <p:tavLst>
                                        <p:tav tm="0">
                                          <p:val>
                                            <p:strVal val="#ppt_w"/>
                                          </p:val>
                                        </p:tav>
                                        <p:tav tm="100000">
                                          <p:val>
                                            <p:strVal val="#ppt_w"/>
                                          </p:val>
                                        </p:tav>
                                      </p:tavLst>
                                    </p:anim>
                                    <p:anim calcmode="lin" valueType="num">
                                      <p:cBhvr>
                                        <p:cTn id="26" dur="500" fill="hold"/>
                                        <p:tgtEl>
                                          <p:spTgt spid="3379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33796">
                                            <p:txEl>
                                              <p:pRg st="3" end="3"/>
                                            </p:txEl>
                                          </p:spTgt>
                                        </p:tgtEl>
                                        <p:attrNameLst>
                                          <p:attrName>style.visibility</p:attrName>
                                        </p:attrNameLst>
                                      </p:cBhvr>
                                      <p:to>
                                        <p:strVal val="visible"/>
                                      </p:to>
                                    </p:set>
                                    <p:anim calcmode="lin" valueType="num">
                                      <p:cBhvr>
                                        <p:cTn id="31" dur="500" fill="hold"/>
                                        <p:tgtEl>
                                          <p:spTgt spid="33796">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33796">
                                            <p:txEl>
                                              <p:pRg st="3" end="3"/>
                                            </p:txEl>
                                          </p:spTgt>
                                        </p:tgtEl>
                                        <p:attrNameLst>
                                          <p:attrName>ppt_y</p:attrName>
                                        </p:attrNameLst>
                                      </p:cBhvr>
                                      <p:tavLst>
                                        <p:tav tm="0">
                                          <p:val>
                                            <p:strVal val="#ppt_y+#ppt_h/2"/>
                                          </p:val>
                                        </p:tav>
                                        <p:tav tm="100000">
                                          <p:val>
                                            <p:strVal val="#ppt_y"/>
                                          </p:val>
                                        </p:tav>
                                      </p:tavLst>
                                    </p:anim>
                                    <p:anim calcmode="lin" valueType="num">
                                      <p:cBhvr>
                                        <p:cTn id="33" dur="500" fill="hold"/>
                                        <p:tgtEl>
                                          <p:spTgt spid="33796">
                                            <p:txEl>
                                              <p:pRg st="3" end="3"/>
                                            </p:txEl>
                                          </p:spTgt>
                                        </p:tgtEl>
                                        <p:attrNameLst>
                                          <p:attrName>ppt_w</p:attrName>
                                        </p:attrNameLst>
                                      </p:cBhvr>
                                      <p:tavLst>
                                        <p:tav tm="0">
                                          <p:val>
                                            <p:strVal val="#ppt_w"/>
                                          </p:val>
                                        </p:tav>
                                        <p:tav tm="100000">
                                          <p:val>
                                            <p:strVal val="#ppt_w"/>
                                          </p:val>
                                        </p:tav>
                                      </p:tavLst>
                                    </p:anim>
                                    <p:anim calcmode="lin" valueType="num">
                                      <p:cBhvr>
                                        <p:cTn id="34" dur="500" fill="hold"/>
                                        <p:tgtEl>
                                          <p:spTgt spid="3379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4" fill="hold" grpId="0" nodeType="clickEffect">
                                  <p:stCondLst>
                                    <p:cond delay="0"/>
                                  </p:stCondLst>
                                  <p:childTnLst>
                                    <p:set>
                                      <p:cBhvr>
                                        <p:cTn id="38" dur="1" fill="hold">
                                          <p:stCondLst>
                                            <p:cond delay="0"/>
                                          </p:stCondLst>
                                        </p:cTn>
                                        <p:tgtEl>
                                          <p:spTgt spid="33796">
                                            <p:txEl>
                                              <p:pRg st="4" end="4"/>
                                            </p:txEl>
                                          </p:spTgt>
                                        </p:tgtEl>
                                        <p:attrNameLst>
                                          <p:attrName>style.visibility</p:attrName>
                                        </p:attrNameLst>
                                      </p:cBhvr>
                                      <p:to>
                                        <p:strVal val="visible"/>
                                      </p:to>
                                    </p:set>
                                    <p:anim calcmode="lin" valueType="num">
                                      <p:cBhvr>
                                        <p:cTn id="39" dur="500" fill="hold"/>
                                        <p:tgtEl>
                                          <p:spTgt spid="33796">
                                            <p:txEl>
                                              <p:pRg st="4" end="4"/>
                                            </p:txEl>
                                          </p:spTgt>
                                        </p:tgtEl>
                                        <p:attrNameLst>
                                          <p:attrName>ppt_x</p:attrName>
                                        </p:attrNameLst>
                                      </p:cBhvr>
                                      <p:tavLst>
                                        <p:tav tm="0">
                                          <p:val>
                                            <p:strVal val="#ppt_x"/>
                                          </p:val>
                                        </p:tav>
                                        <p:tav tm="100000">
                                          <p:val>
                                            <p:strVal val="#ppt_x"/>
                                          </p:val>
                                        </p:tav>
                                      </p:tavLst>
                                    </p:anim>
                                    <p:anim calcmode="lin" valueType="num">
                                      <p:cBhvr>
                                        <p:cTn id="40" dur="500" fill="hold"/>
                                        <p:tgtEl>
                                          <p:spTgt spid="33796">
                                            <p:txEl>
                                              <p:pRg st="4" end="4"/>
                                            </p:txEl>
                                          </p:spTgt>
                                        </p:tgtEl>
                                        <p:attrNameLst>
                                          <p:attrName>ppt_y</p:attrName>
                                        </p:attrNameLst>
                                      </p:cBhvr>
                                      <p:tavLst>
                                        <p:tav tm="0">
                                          <p:val>
                                            <p:strVal val="#ppt_y+#ppt_h/2"/>
                                          </p:val>
                                        </p:tav>
                                        <p:tav tm="100000">
                                          <p:val>
                                            <p:strVal val="#ppt_y"/>
                                          </p:val>
                                        </p:tav>
                                      </p:tavLst>
                                    </p:anim>
                                    <p:anim calcmode="lin" valueType="num">
                                      <p:cBhvr>
                                        <p:cTn id="41" dur="500" fill="hold"/>
                                        <p:tgtEl>
                                          <p:spTgt spid="33796">
                                            <p:txEl>
                                              <p:pRg st="4" end="4"/>
                                            </p:txEl>
                                          </p:spTgt>
                                        </p:tgtEl>
                                        <p:attrNameLst>
                                          <p:attrName>ppt_w</p:attrName>
                                        </p:attrNameLst>
                                      </p:cBhvr>
                                      <p:tavLst>
                                        <p:tav tm="0">
                                          <p:val>
                                            <p:strVal val="#ppt_w"/>
                                          </p:val>
                                        </p:tav>
                                        <p:tav tm="100000">
                                          <p:val>
                                            <p:strVal val="#ppt_w"/>
                                          </p:val>
                                        </p:tav>
                                      </p:tavLst>
                                    </p:anim>
                                    <p:anim calcmode="lin" valueType="num">
                                      <p:cBhvr>
                                        <p:cTn id="42" dur="500" fill="hold"/>
                                        <p:tgtEl>
                                          <p:spTgt spid="33796">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p:txBody>
          <a:bodyPr/>
          <a:lstStyle/>
          <a:p>
            <a:pPr>
              <a:defRPr/>
            </a:pPr>
            <a:fld id="{A2BCDF20-963E-410A-9CFA-90D468C8AC08}" type="slidenum">
              <a:rPr lang="en-US"/>
              <a:pPr>
                <a:defRPr/>
              </a:pPr>
              <a:t>23</a:t>
            </a:fld>
            <a:endParaRPr lang="en-US"/>
          </a:p>
        </p:txBody>
      </p:sp>
      <p:sp>
        <p:nvSpPr>
          <p:cNvPr id="41986" name="Rectangle 2"/>
          <p:cNvSpPr>
            <a:spLocks noGrp="1" noChangeArrowheads="1"/>
          </p:cNvSpPr>
          <p:nvPr>
            <p:ph type="title" idx="4294967295"/>
          </p:nvPr>
        </p:nvSpPr>
        <p:spPr>
          <a:xfrm>
            <a:off x="0" y="457200"/>
            <a:ext cx="4800600" cy="990600"/>
          </a:xfrm>
        </p:spPr>
        <p:txBody>
          <a:bodyPr>
            <a:normAutofit/>
          </a:bodyPr>
          <a:lstStyle/>
          <a:p>
            <a:pPr eaLnBrk="1" hangingPunct="1"/>
            <a:r>
              <a:rPr lang="en-US" sz="3600" dirty="0">
                <a:solidFill>
                  <a:srgbClr val="C00000"/>
                </a:solidFill>
              </a:rPr>
              <a:t>Challenges</a:t>
            </a:r>
          </a:p>
        </p:txBody>
      </p:sp>
      <p:sp>
        <p:nvSpPr>
          <p:cNvPr id="41987" name="Rectangle 3"/>
          <p:cNvSpPr>
            <a:spLocks noGrp="1" noChangeArrowheads="1"/>
          </p:cNvSpPr>
          <p:nvPr>
            <p:ph idx="4294967295"/>
          </p:nvPr>
        </p:nvSpPr>
        <p:spPr>
          <a:xfrm>
            <a:off x="457200" y="1905005"/>
            <a:ext cx="8077200" cy="4389437"/>
          </a:xfrm>
        </p:spPr>
        <p:txBody>
          <a:bodyPr/>
          <a:lstStyle/>
          <a:p>
            <a:pPr eaLnBrk="1" hangingPunct="1"/>
            <a:r>
              <a:rPr lang="en-US" dirty="0"/>
              <a:t>Paradigm shift for practitioners, i.e.; from expert to facilitator (comfort with power sharing &amp; lack of control)</a:t>
            </a:r>
          </a:p>
          <a:p>
            <a:pPr eaLnBrk="1" hangingPunct="1"/>
            <a:r>
              <a:rPr lang="en-US" dirty="0"/>
              <a:t>Scaling up strategies</a:t>
            </a:r>
          </a:p>
          <a:p>
            <a:pPr eaLnBrk="1" hangingPunct="1"/>
            <a:r>
              <a:rPr lang="en-US" dirty="0"/>
              <a:t>Time &amp; human resources labor intensive</a:t>
            </a:r>
          </a:p>
          <a:p>
            <a:pPr eaLnBrk="1" hangingPunct="1"/>
            <a:r>
              <a:rPr lang="en-US" dirty="0"/>
              <a:t>Requires comfort with uncertainties (donors, planners, implementers) </a:t>
            </a:r>
          </a:p>
          <a:p>
            <a:pPr eaLnBrk="1" hangingPunct="1"/>
            <a:r>
              <a:rPr lang="en-US" dirty="0"/>
              <a:t>Skilled Facilitation</a:t>
            </a:r>
          </a:p>
          <a:p>
            <a:pPr eaLnBrk="1" hangingPunct="1"/>
            <a:endParaRPr lang="en-US" dirty="0" smtClean="0"/>
          </a:p>
          <a:p>
            <a:pPr eaLnBrk="1" hangingPunct="1"/>
            <a:endParaRPr lang="en-US" dirty="0" smtClean="0"/>
          </a:p>
          <a:p>
            <a:pPr eaLnBrk="1" hangingPunct="1"/>
            <a:endParaRPr lang="en-US" dirty="0" smtClean="0"/>
          </a:p>
        </p:txBody>
      </p:sp>
    </p:spTree>
    <p:custDataLst>
      <p:tags r:id="rId1"/>
    </p:custDataLst>
    <p:extLst>
      <p:ext uri="{BB962C8B-B14F-4D97-AF65-F5344CB8AC3E}">
        <p14:creationId xmlns:p14="http://schemas.microsoft.com/office/powerpoint/2010/main" val="108924776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819583"/>
            <a:ext cx="9144000" cy="6055923"/>
          </a:xfrm>
          <a:prstGeom prst="rect">
            <a:avLst/>
          </a:prstGeom>
        </p:spPr>
      </p:pic>
      <p:sp>
        <p:nvSpPr>
          <p:cNvPr id="3" name="Title 2"/>
          <p:cNvSpPr>
            <a:spLocks noGrp="1"/>
          </p:cNvSpPr>
          <p:nvPr>
            <p:ph type="title"/>
          </p:nvPr>
        </p:nvSpPr>
        <p:spPr>
          <a:xfrm>
            <a:off x="0" y="4742"/>
            <a:ext cx="9144000" cy="806824"/>
          </a:xfrm>
        </p:spPr>
        <p:txBody>
          <a:bodyPr>
            <a:normAutofit/>
          </a:bodyPr>
          <a:lstStyle/>
          <a:p>
            <a:pPr algn="ctr"/>
            <a:r>
              <a:rPr lang="en-US" dirty="0" smtClean="0"/>
              <a:t>Emergency Meeting</a:t>
            </a:r>
            <a:endParaRPr lang="en-US" dirty="0"/>
          </a:p>
        </p:txBody>
      </p:sp>
    </p:spTree>
    <p:extLst>
      <p:ext uri="{BB962C8B-B14F-4D97-AF65-F5344CB8AC3E}">
        <p14:creationId xmlns:p14="http://schemas.microsoft.com/office/powerpoint/2010/main" val="16305593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395650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648201" y="3352800"/>
            <a:ext cx="3995348" cy="2124769"/>
          </a:xfrm>
          <a:prstGeom prst="rect">
            <a:avLst/>
          </a:prstGeom>
          <a:effectLst>
            <a:reflection blurRad="6350" stA="52000" endA="300" endPos="35000" dir="5400000" sy="-100000" algn="bl" rotWithShape="0"/>
          </a:effectLst>
        </p:spPr>
      </p:pic>
      <p:sp>
        <p:nvSpPr>
          <p:cNvPr id="36866" name="Rectangle 3"/>
          <p:cNvSpPr>
            <a:spLocks noGrp="1" noChangeArrowheads="1"/>
          </p:cNvSpPr>
          <p:nvPr>
            <p:ph idx="1"/>
          </p:nvPr>
        </p:nvSpPr>
        <p:spPr>
          <a:xfrm>
            <a:off x="228609" y="1676403"/>
            <a:ext cx="4482523" cy="4428565"/>
          </a:xfrm>
        </p:spPr>
        <p:txBody>
          <a:bodyPr/>
          <a:lstStyle/>
          <a:p>
            <a:pPr marL="244691" indent="-244691"/>
            <a:r>
              <a:rPr lang="en-US" sz="2200" dirty="0"/>
              <a:t>“No one picks up the phone”</a:t>
            </a:r>
          </a:p>
          <a:p>
            <a:pPr indent="0">
              <a:buNone/>
            </a:pPr>
            <a:endParaRPr lang="en-US" sz="2200" dirty="0"/>
          </a:p>
          <a:p>
            <a:pPr marL="244691" indent="-244691"/>
            <a:r>
              <a:rPr lang="en-US" sz="2200" dirty="0"/>
              <a:t>“They don’t enroll in the wellness &amp; DM programs we offer them for </a:t>
            </a:r>
            <a:r>
              <a:rPr lang="en-US" sz="2200" i="1" dirty="0"/>
              <a:t>free</a:t>
            </a:r>
            <a:r>
              <a:rPr lang="en-US" sz="2200" dirty="0"/>
              <a:t>!” “Even though they are in SPANISH!”</a:t>
            </a:r>
          </a:p>
          <a:p>
            <a:pPr marL="244691" indent="-244691"/>
            <a:endParaRPr lang="en-US" sz="2200" dirty="0"/>
          </a:p>
          <a:p>
            <a:pPr marL="244691" indent="-244691"/>
            <a:r>
              <a:rPr lang="en-US" sz="2200" dirty="0"/>
              <a:t>“Then, if they do enroll, they drop out of the program”</a:t>
            </a:r>
          </a:p>
          <a:p>
            <a:pPr indent="0">
              <a:buNone/>
            </a:pPr>
            <a:endParaRPr lang="en-US" sz="2200" dirty="0"/>
          </a:p>
          <a:p>
            <a:pPr indent="0">
              <a:buNone/>
            </a:pPr>
            <a:endParaRPr lang="en-US" sz="2200" dirty="0"/>
          </a:p>
        </p:txBody>
      </p:sp>
      <p:sp>
        <p:nvSpPr>
          <p:cNvPr id="4" name="Slide Number Placeholder 3"/>
          <p:cNvSpPr>
            <a:spLocks noGrp="1"/>
          </p:cNvSpPr>
          <p:nvPr>
            <p:ph type="sldNum" sz="quarter" idx="10"/>
          </p:nvPr>
        </p:nvSpPr>
        <p:spPr/>
        <p:txBody>
          <a:bodyPr/>
          <a:lstStyle/>
          <a:p>
            <a:pPr>
              <a:defRPr/>
            </a:pPr>
            <a:fld id="{5C879C76-8238-4C58-995E-BEFD9CD32E0F}" type="slidenum">
              <a:rPr lang="en-US"/>
              <a:pPr>
                <a:defRPr/>
              </a:pPr>
              <a:t>25</a:t>
            </a:fld>
            <a:endParaRPr lang="en-US"/>
          </a:p>
        </p:txBody>
      </p:sp>
      <p:sp>
        <p:nvSpPr>
          <p:cNvPr id="2717698" name="Rectangle 2"/>
          <p:cNvSpPr>
            <a:spLocks noGrp="1" noChangeArrowheads="1"/>
          </p:cNvSpPr>
          <p:nvPr>
            <p:ph type="title"/>
          </p:nvPr>
        </p:nvSpPr>
        <p:spPr/>
        <p:txBody>
          <a:bodyPr rtlCol="0">
            <a:normAutofit fontScale="90000"/>
          </a:bodyPr>
          <a:lstStyle/>
          <a:p>
            <a:pPr algn="ctr" defTabSz="912690">
              <a:defRPr/>
            </a:pPr>
            <a:r>
              <a:rPr lang="en-US" sz="2900" dirty="0"/>
              <a:t>Poor Engagement – Poor Management – </a:t>
            </a:r>
            <a:br>
              <a:rPr lang="en-US" sz="2900" dirty="0"/>
            </a:br>
            <a:r>
              <a:rPr lang="en-US" sz="2900" dirty="0"/>
              <a:t>Poor Customer Experience</a:t>
            </a:r>
          </a:p>
        </p:txBody>
      </p:sp>
      <p:pic>
        <p:nvPicPr>
          <p:cNvPr id="226306" name="Picture 2" descr="http://t1.gstatic.com/images?q=tbn:OOytrTa3xeJnFM:http://i38.tinypic.com/107jrkl.jpg&amp;t=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05609" y="1752600"/>
            <a:ext cx="2133423" cy="990600"/>
          </a:xfrm>
          <a:prstGeom prst="rect">
            <a:avLst/>
          </a:prstGeom>
          <a:noFill/>
        </p:spPr>
      </p:pic>
      <p:pic>
        <p:nvPicPr>
          <p:cNvPr id="226308" name="Picture 4" descr="http://www.ccfestivalarts.org/images/heblogo__2__Large.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72000" y="1295400"/>
            <a:ext cx="2224562" cy="757518"/>
          </a:xfrm>
          <a:prstGeom prst="rect">
            <a:avLst/>
          </a:prstGeom>
          <a:noFill/>
        </p:spPr>
      </p:pic>
      <p:sp>
        <p:nvSpPr>
          <p:cNvPr id="3" name="Rectangle 2"/>
          <p:cNvSpPr/>
          <p:nvPr/>
        </p:nvSpPr>
        <p:spPr>
          <a:xfrm>
            <a:off x="5098334" y="3200404"/>
            <a:ext cx="2884843" cy="923233"/>
          </a:xfrm>
          <a:prstGeom prst="rect">
            <a:avLst/>
          </a:prstGeom>
          <a:noFill/>
        </p:spPr>
        <p:txBody>
          <a:bodyPr wrap="none" lIns="91344" tIns="45672" rIns="91344" bIns="4567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i="1" dirty="0">
                <a:ln w="11430">
                  <a:solidFill>
                    <a:srgbClr val="FF0000"/>
                  </a:solidFill>
                </a:ln>
                <a:solidFill>
                  <a:srgbClr val="D90026"/>
                </a:solidFill>
                <a:effectLst>
                  <a:outerShdw blurRad="50800" dist="39000" dir="5460000" algn="tl">
                    <a:srgbClr val="000000">
                      <a:alpha val="38000"/>
                    </a:srgbClr>
                  </a:outerShdw>
                </a:effectLst>
              </a:rPr>
              <a:t>Diabetes</a:t>
            </a:r>
          </a:p>
        </p:txBody>
      </p:sp>
    </p:spTree>
    <p:extLst>
      <p:ext uri="{BB962C8B-B14F-4D97-AF65-F5344CB8AC3E}">
        <p14:creationId xmlns:p14="http://schemas.microsoft.com/office/powerpoint/2010/main" val="264022355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
            <a:ext cx="9144000" cy="806824"/>
          </a:xfrm>
        </p:spPr>
        <p:txBody>
          <a:bodyPr>
            <a:normAutofit fontScale="90000"/>
          </a:bodyPr>
          <a:lstStyle/>
          <a:p>
            <a:r>
              <a:rPr lang="en-US" i="1" dirty="0" smtClean="0"/>
              <a:t>Mission Critical for Health Plans and Employers</a:t>
            </a:r>
            <a:endParaRPr lang="en-US" i="1" dirty="0"/>
          </a:p>
        </p:txBody>
      </p:sp>
      <p:sp>
        <p:nvSpPr>
          <p:cNvPr id="2" name="Content Placeholder 1"/>
          <p:cNvSpPr>
            <a:spLocks noGrp="1"/>
          </p:cNvSpPr>
          <p:nvPr>
            <p:ph idx="1"/>
          </p:nvPr>
        </p:nvSpPr>
        <p:spPr>
          <a:xfrm>
            <a:off x="554186" y="1344710"/>
            <a:ext cx="8104909" cy="4639235"/>
          </a:xfrm>
          <a:solidFill>
            <a:schemeClr val="tx1"/>
          </a:solidFill>
        </p:spPr>
        <p:txBody>
          <a:bodyPr/>
          <a:lstStyle/>
          <a:p>
            <a:pPr indent="0" algn="ctr">
              <a:buNone/>
            </a:pPr>
            <a:endParaRPr lang="en-US" sz="3900" i="1" dirty="0">
              <a:solidFill>
                <a:schemeClr val="bg1"/>
              </a:solidFill>
              <a:latin typeface="Cambria"/>
              <a:cs typeface="Cambria"/>
            </a:endParaRPr>
          </a:p>
          <a:p>
            <a:pPr indent="0" algn="ctr">
              <a:buNone/>
            </a:pPr>
            <a:r>
              <a:rPr lang="en-US" sz="3900" i="1" dirty="0">
                <a:solidFill>
                  <a:schemeClr val="bg1"/>
                </a:solidFill>
                <a:latin typeface="Cambria"/>
                <a:cs typeface="Cambria"/>
              </a:rPr>
              <a:t>“We’re a 100 year old company and if we don</a:t>
            </a:r>
            <a:r>
              <a:rPr lang="fr-FR" sz="3900" i="1" dirty="0">
                <a:solidFill>
                  <a:schemeClr val="bg1"/>
                </a:solidFill>
                <a:latin typeface="Cambria"/>
                <a:cs typeface="Cambria"/>
              </a:rPr>
              <a:t>’</a:t>
            </a:r>
            <a:r>
              <a:rPr lang="en-US" sz="3900" i="1" dirty="0">
                <a:solidFill>
                  <a:schemeClr val="bg1"/>
                </a:solidFill>
                <a:latin typeface="Cambria"/>
                <a:cs typeface="Cambria"/>
              </a:rPr>
              <a:t>t stop these trends (of increasing diabetes among Hispanics), we’re going to go out of business”</a:t>
            </a:r>
          </a:p>
          <a:p>
            <a:pPr indent="0">
              <a:buNone/>
            </a:pPr>
            <a:endParaRPr lang="en-US" dirty="0">
              <a:solidFill>
                <a:schemeClr val="bg1"/>
              </a:solidFill>
            </a:endParaRPr>
          </a:p>
          <a:p>
            <a:pPr indent="0" algn="r">
              <a:buNone/>
            </a:pPr>
            <a:r>
              <a:rPr lang="en-US" sz="1600" dirty="0">
                <a:solidFill>
                  <a:schemeClr val="bg1"/>
                </a:solidFill>
                <a:latin typeface="Cambria"/>
                <a:cs typeface="Cambria"/>
              </a:rPr>
              <a:t>Beth Common</a:t>
            </a:r>
          </a:p>
          <a:p>
            <a:pPr indent="0" algn="r">
              <a:buNone/>
            </a:pPr>
            <a:r>
              <a:rPr lang="en-US" sz="1600" dirty="0">
                <a:solidFill>
                  <a:schemeClr val="bg1"/>
                </a:solidFill>
                <a:latin typeface="Cambria"/>
                <a:cs typeface="Cambria"/>
              </a:rPr>
              <a:t>Director HR</a:t>
            </a:r>
          </a:p>
          <a:p>
            <a:pPr indent="0" algn="r">
              <a:buNone/>
            </a:pPr>
            <a:r>
              <a:rPr lang="en-US" sz="1600" dirty="0">
                <a:solidFill>
                  <a:schemeClr val="bg1"/>
                </a:solidFill>
                <a:latin typeface="Cambria"/>
                <a:cs typeface="Cambria"/>
              </a:rPr>
              <a:t>H-E-B Supermarkets</a:t>
            </a:r>
          </a:p>
        </p:txBody>
      </p:sp>
    </p:spTree>
    <p:extLst>
      <p:ext uri="{BB962C8B-B14F-4D97-AF65-F5344CB8AC3E}">
        <p14:creationId xmlns:p14="http://schemas.microsoft.com/office/powerpoint/2010/main" val="3951855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0" y="1210235"/>
          <a:ext cx="4205432" cy="4975412"/>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2"/>
          <p:cNvSpPr>
            <a:spLocks noGrp="1"/>
          </p:cNvSpPr>
          <p:nvPr>
            <p:ph type="title"/>
          </p:nvPr>
        </p:nvSpPr>
        <p:spPr/>
        <p:txBody>
          <a:bodyPr>
            <a:normAutofit fontScale="90000"/>
          </a:bodyPr>
          <a:lstStyle/>
          <a:p>
            <a:r>
              <a:rPr lang="en-US" dirty="0" smtClean="0"/>
              <a:t>Obesity &amp; Diabetes – Epidemics among Hispanics</a:t>
            </a:r>
            <a:endParaRPr lang="en-US" dirty="0"/>
          </a:p>
        </p:txBody>
      </p:sp>
      <p:pic>
        <p:nvPicPr>
          <p:cNvPr id="5" name="Picture 3"/>
          <p:cNvPicPr>
            <a:picLocks noChangeAspect="1" noChangeArrowheads="1"/>
          </p:cNvPicPr>
          <p:nvPr/>
        </p:nvPicPr>
        <p:blipFill>
          <a:blip r:embed="rId3" cstate="print"/>
          <a:srcRect/>
          <a:stretch>
            <a:fillRect/>
          </a:stretch>
        </p:blipFill>
        <p:spPr bwMode="auto">
          <a:xfrm>
            <a:off x="4017824" y="1008529"/>
            <a:ext cx="4934395" cy="3227294"/>
          </a:xfrm>
          <a:prstGeom prst="rect">
            <a:avLst/>
          </a:prstGeom>
          <a:noFill/>
          <a:ln w="9525">
            <a:noFill/>
            <a:miter lim="800000"/>
            <a:headEnd/>
            <a:tailEnd/>
          </a:ln>
        </p:spPr>
      </p:pic>
      <p:sp>
        <p:nvSpPr>
          <p:cNvPr id="6" name="TextBox 5"/>
          <p:cNvSpPr txBox="1"/>
          <p:nvPr/>
        </p:nvSpPr>
        <p:spPr>
          <a:xfrm>
            <a:off x="1039092" y="5983941"/>
            <a:ext cx="2102846" cy="298715"/>
          </a:xfrm>
          <a:prstGeom prst="rect">
            <a:avLst/>
          </a:prstGeom>
          <a:noFill/>
        </p:spPr>
        <p:txBody>
          <a:bodyPr wrap="none" lIns="82012" tIns="41005" rIns="82012" bIns="41005" rtlCol="0">
            <a:spAutoFit/>
          </a:bodyPr>
          <a:lstStyle/>
          <a:p>
            <a:r>
              <a:rPr lang="en-US" sz="1400" dirty="0"/>
              <a:t>Source: OMH, NHIS, 2010</a:t>
            </a:r>
          </a:p>
        </p:txBody>
      </p:sp>
      <p:sp>
        <p:nvSpPr>
          <p:cNvPr id="7" name="TextBox 6"/>
          <p:cNvSpPr txBox="1"/>
          <p:nvPr/>
        </p:nvSpPr>
        <p:spPr>
          <a:xfrm>
            <a:off x="4502732" y="4639236"/>
            <a:ext cx="4433455" cy="913856"/>
          </a:xfrm>
          <a:prstGeom prst="rect">
            <a:avLst/>
          </a:prstGeom>
          <a:noFill/>
        </p:spPr>
        <p:txBody>
          <a:bodyPr wrap="square" lIns="82012" tIns="41005" rIns="82012" bIns="41005" rtlCol="0">
            <a:spAutoFit/>
          </a:bodyPr>
          <a:lstStyle/>
          <a:p>
            <a:pPr algn="ctr"/>
            <a:r>
              <a:rPr lang="en-US" b="1" i="1" dirty="0" smtClean="0"/>
              <a:t>In the Top 10 most populous states in the U.S., where 80% of Hispanics live, 33% of all diabetics are Hispanic</a:t>
            </a:r>
            <a:endParaRPr lang="en-US" b="1" dirty="0" smtClean="0"/>
          </a:p>
        </p:txBody>
      </p:sp>
    </p:spTree>
    <p:extLst>
      <p:ext uri="{BB962C8B-B14F-4D97-AF65-F5344CB8AC3E}">
        <p14:creationId xmlns:p14="http://schemas.microsoft.com/office/powerpoint/2010/main" val="1975899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4386"/>
            <a:ext cx="9144000" cy="806824"/>
          </a:xfrm>
        </p:spPr>
        <p:txBody>
          <a:bodyPr>
            <a:normAutofit/>
          </a:bodyPr>
          <a:lstStyle/>
          <a:p>
            <a:r>
              <a:rPr lang="en-US" dirty="0" smtClean="0"/>
              <a:t>A large community of individuals/households</a:t>
            </a:r>
            <a:endParaRPr lang="en-US" dirty="0"/>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79818" y="3966882"/>
            <a:ext cx="288822" cy="593914"/>
          </a:xfrm>
          <a:prstGeom prst="rect">
            <a:avLst/>
          </a:prstGeom>
        </p:spPr>
      </p:pic>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32365" y="2487715"/>
            <a:ext cx="277091" cy="69358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27273" y="4370294"/>
            <a:ext cx="325582" cy="672353"/>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09464" y="4168588"/>
            <a:ext cx="411643" cy="672353"/>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01100" y="4101356"/>
            <a:ext cx="411643" cy="672353"/>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77646" y="2286004"/>
            <a:ext cx="411643" cy="672353"/>
          </a:xfrm>
          <a:prstGeom prst="rect">
            <a:avLst/>
          </a:prstGeom>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78191" y="5244356"/>
            <a:ext cx="411643" cy="672353"/>
          </a:xfrm>
          <a:prstGeom prst="rect">
            <a:avLst/>
          </a:prstGeom>
        </p:spPr>
      </p:pic>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63646" y="2487709"/>
            <a:ext cx="411643" cy="672353"/>
          </a:xfrm>
          <a:prstGeom prst="rect">
            <a:avLst/>
          </a:prstGeom>
        </p:spPr>
      </p:pic>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40191" y="5109882"/>
            <a:ext cx="411643" cy="672353"/>
          </a:xfrm>
          <a:prstGeom prst="rect">
            <a:avLst/>
          </a:prstGeom>
        </p:spPr>
      </p:pic>
      <p:pic>
        <p:nvPicPr>
          <p:cNvPr id="18" name="Picture 1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325098" y="5983941"/>
            <a:ext cx="411643" cy="672353"/>
          </a:xfrm>
          <a:prstGeom prst="rect">
            <a:avLst/>
          </a:prstGeom>
        </p:spPr>
      </p:pic>
      <p:pic>
        <p:nvPicPr>
          <p:cNvPr id="19" name="Picture 1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987646" y="4706471"/>
            <a:ext cx="411643" cy="672353"/>
          </a:xfrm>
          <a:prstGeom prst="rect">
            <a:avLst/>
          </a:prstGeom>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79828" y="2958356"/>
            <a:ext cx="411643" cy="672353"/>
          </a:xfrm>
          <a:prstGeom prst="rect">
            <a:avLst/>
          </a:prstGeom>
        </p:spPr>
      </p:pic>
      <p:pic>
        <p:nvPicPr>
          <p:cNvPr id="22" name="Picture 2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03818" y="5177117"/>
            <a:ext cx="288822" cy="593914"/>
          </a:xfrm>
          <a:prstGeom prst="rect">
            <a:avLst/>
          </a:prstGeom>
        </p:spPr>
      </p:pic>
      <p:pic>
        <p:nvPicPr>
          <p:cNvPr id="24" name="Picture 2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9454" y="3563470"/>
            <a:ext cx="288822" cy="593914"/>
          </a:xfrm>
          <a:prstGeom prst="rect">
            <a:avLst/>
          </a:prstGeom>
        </p:spPr>
      </p:pic>
      <p:pic>
        <p:nvPicPr>
          <p:cNvPr id="26" name="Picture 2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091" y="4235823"/>
            <a:ext cx="288822" cy="593914"/>
          </a:xfrm>
          <a:prstGeom prst="rect">
            <a:avLst/>
          </a:prstGeom>
        </p:spPr>
      </p:pic>
      <p:pic>
        <p:nvPicPr>
          <p:cNvPr id="28" name="Picture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64182" y="5916707"/>
            <a:ext cx="288822" cy="593914"/>
          </a:xfrm>
          <a:prstGeom prst="rect">
            <a:avLst/>
          </a:prstGeom>
        </p:spPr>
      </p:pic>
      <p:pic>
        <p:nvPicPr>
          <p:cNvPr id="31" name="Picture 3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87091" y="2151529"/>
            <a:ext cx="288822" cy="593914"/>
          </a:xfrm>
          <a:prstGeom prst="rect">
            <a:avLst/>
          </a:prstGeom>
        </p:spPr>
      </p:pic>
      <p:pic>
        <p:nvPicPr>
          <p:cNvPr id="32" name="Picture 3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8909" y="3294529"/>
            <a:ext cx="288822" cy="593914"/>
          </a:xfrm>
          <a:prstGeom prst="rect">
            <a:avLst/>
          </a:prstGeom>
        </p:spPr>
      </p:pic>
      <p:pic>
        <p:nvPicPr>
          <p:cNvPr id="33" name="Picture 3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50182" y="2084297"/>
            <a:ext cx="288822" cy="593914"/>
          </a:xfrm>
          <a:prstGeom prst="rect">
            <a:avLst/>
          </a:prstGeom>
        </p:spPr>
      </p:pic>
      <p:pic>
        <p:nvPicPr>
          <p:cNvPr id="34" name="Picture 3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72545" y="5782235"/>
            <a:ext cx="288822" cy="593914"/>
          </a:xfrm>
          <a:prstGeom prst="rect">
            <a:avLst/>
          </a:prstGeom>
        </p:spPr>
      </p:pic>
      <p:pic>
        <p:nvPicPr>
          <p:cNvPr id="37" name="Picture 3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89273" y="2891117"/>
            <a:ext cx="288822" cy="593914"/>
          </a:xfrm>
          <a:prstGeom prst="rect">
            <a:avLst/>
          </a:prstGeom>
        </p:spPr>
      </p:pic>
      <p:pic>
        <p:nvPicPr>
          <p:cNvPr id="38" name="Picture 3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017828" y="5244356"/>
            <a:ext cx="411643" cy="672353"/>
          </a:xfrm>
          <a:prstGeom prst="rect">
            <a:avLst/>
          </a:prstGeom>
        </p:spPr>
      </p:pic>
      <p:pic>
        <p:nvPicPr>
          <p:cNvPr id="39" name="Picture 3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46918" y="5580529"/>
            <a:ext cx="411643" cy="672353"/>
          </a:xfrm>
          <a:prstGeom prst="rect">
            <a:avLst/>
          </a:prstGeom>
        </p:spPr>
      </p:pic>
      <p:pic>
        <p:nvPicPr>
          <p:cNvPr id="40" name="Picture 3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47464" y="2017061"/>
            <a:ext cx="411643" cy="672353"/>
          </a:xfrm>
          <a:prstGeom prst="rect">
            <a:avLst/>
          </a:prstGeom>
        </p:spPr>
      </p:pic>
      <p:pic>
        <p:nvPicPr>
          <p:cNvPr id="41" name="Picture 4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11100" y="4840941"/>
            <a:ext cx="411643" cy="672353"/>
          </a:xfrm>
          <a:prstGeom prst="rect">
            <a:avLst/>
          </a:prstGeom>
        </p:spPr>
      </p:pic>
      <p:pic>
        <p:nvPicPr>
          <p:cNvPr id="42" name="Picture 4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27282" y="5513294"/>
            <a:ext cx="411643" cy="672353"/>
          </a:xfrm>
          <a:prstGeom prst="rect">
            <a:avLst/>
          </a:prstGeom>
        </p:spPr>
      </p:pic>
      <p:pic>
        <p:nvPicPr>
          <p:cNvPr id="43" name="Picture 4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104918" y="4572004"/>
            <a:ext cx="411643" cy="672353"/>
          </a:xfrm>
          <a:prstGeom prst="rect">
            <a:avLst/>
          </a:prstGeom>
        </p:spPr>
      </p:pic>
      <p:pic>
        <p:nvPicPr>
          <p:cNvPr id="45" name="Picture 4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63636" y="5177127"/>
            <a:ext cx="277091" cy="693585"/>
          </a:xfrm>
          <a:prstGeom prst="rect">
            <a:avLst/>
          </a:prstGeom>
        </p:spPr>
      </p:pic>
      <p:pic>
        <p:nvPicPr>
          <p:cNvPr id="46" name="Picture 4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79818" y="2084294"/>
            <a:ext cx="325582" cy="672353"/>
          </a:xfrm>
          <a:prstGeom prst="rect">
            <a:avLst/>
          </a:prstGeom>
        </p:spPr>
      </p:pic>
      <p:pic>
        <p:nvPicPr>
          <p:cNvPr id="2" name="Pictur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80911" y="2756650"/>
            <a:ext cx="266488" cy="667045"/>
          </a:xfrm>
          <a:prstGeom prst="rect">
            <a:avLst/>
          </a:prstGeom>
        </p:spPr>
      </p:pic>
      <p:pic>
        <p:nvPicPr>
          <p:cNvPr id="4" name="Picture 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93410" y="1143000"/>
            <a:ext cx="294990" cy="605118"/>
          </a:xfrm>
          <a:prstGeom prst="rect">
            <a:avLst/>
          </a:prstGeom>
        </p:spPr>
      </p:pic>
      <p:pic>
        <p:nvPicPr>
          <p:cNvPr id="49" name="Picture 4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81455" y="3697945"/>
            <a:ext cx="266488" cy="667045"/>
          </a:xfrm>
          <a:prstGeom prst="rect">
            <a:avLst/>
          </a:prstGeom>
        </p:spPr>
      </p:pic>
      <p:pic>
        <p:nvPicPr>
          <p:cNvPr id="51" name="Picture 5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6001" y="1680882"/>
            <a:ext cx="266488" cy="667045"/>
          </a:xfrm>
          <a:prstGeom prst="rect">
            <a:avLst/>
          </a:prstGeom>
        </p:spPr>
      </p:pic>
      <p:pic>
        <p:nvPicPr>
          <p:cNvPr id="53" name="Picture 5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93821" y="5782235"/>
            <a:ext cx="266488" cy="667045"/>
          </a:xfrm>
          <a:prstGeom prst="rect">
            <a:avLst/>
          </a:prstGeom>
        </p:spPr>
      </p:pic>
      <p:pic>
        <p:nvPicPr>
          <p:cNvPr id="55" name="Picture 5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10001" y="1277470"/>
            <a:ext cx="266488" cy="667045"/>
          </a:xfrm>
          <a:prstGeom prst="rect">
            <a:avLst/>
          </a:prstGeom>
        </p:spPr>
      </p:pic>
      <p:pic>
        <p:nvPicPr>
          <p:cNvPr id="57" name="Picture 5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93821" y="3429003"/>
            <a:ext cx="266488" cy="667045"/>
          </a:xfrm>
          <a:prstGeom prst="rect">
            <a:avLst/>
          </a:prstGeom>
        </p:spPr>
      </p:pic>
      <p:pic>
        <p:nvPicPr>
          <p:cNvPr id="58" name="Picture 5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17820" y="4303059"/>
            <a:ext cx="294990" cy="605118"/>
          </a:xfrm>
          <a:prstGeom prst="rect">
            <a:avLst/>
          </a:prstGeom>
        </p:spPr>
      </p:pic>
      <p:pic>
        <p:nvPicPr>
          <p:cNvPr id="59" name="Picture 5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47460" y="4504765"/>
            <a:ext cx="294990" cy="605118"/>
          </a:xfrm>
          <a:prstGeom prst="rect">
            <a:avLst/>
          </a:prstGeom>
        </p:spPr>
      </p:pic>
      <p:pic>
        <p:nvPicPr>
          <p:cNvPr id="60" name="Picture 5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5640" y="4908176"/>
            <a:ext cx="294990" cy="605118"/>
          </a:xfrm>
          <a:prstGeom prst="rect">
            <a:avLst/>
          </a:prstGeom>
        </p:spPr>
      </p:pic>
      <p:pic>
        <p:nvPicPr>
          <p:cNvPr id="61" name="Picture 6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41273" y="5513294"/>
            <a:ext cx="294990" cy="605118"/>
          </a:xfrm>
          <a:prstGeom prst="rect">
            <a:avLst/>
          </a:prstGeom>
        </p:spPr>
      </p:pic>
      <p:pic>
        <p:nvPicPr>
          <p:cNvPr id="62" name="Picture 6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26182" y="6221402"/>
            <a:ext cx="294990" cy="605118"/>
          </a:xfrm>
          <a:prstGeom prst="rect">
            <a:avLst/>
          </a:prstGeom>
        </p:spPr>
      </p:pic>
      <p:pic>
        <p:nvPicPr>
          <p:cNvPr id="63" name="Picture 6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12182" y="1949823"/>
            <a:ext cx="294990" cy="605118"/>
          </a:xfrm>
          <a:prstGeom prst="rect">
            <a:avLst/>
          </a:prstGeom>
        </p:spPr>
      </p:pic>
      <p:pic>
        <p:nvPicPr>
          <p:cNvPr id="64" name="Picture 6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66364" y="5647765"/>
            <a:ext cx="294990" cy="605118"/>
          </a:xfrm>
          <a:prstGeom prst="rect">
            <a:avLst/>
          </a:prstGeom>
        </p:spPr>
      </p:pic>
      <p:pic>
        <p:nvPicPr>
          <p:cNvPr id="66" name="Picture 6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01091" y="2353235"/>
            <a:ext cx="266488" cy="667045"/>
          </a:xfrm>
          <a:prstGeom prst="rect">
            <a:avLst/>
          </a:prstGeom>
        </p:spPr>
      </p:pic>
      <p:pic>
        <p:nvPicPr>
          <p:cNvPr id="67" name="Picture 6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93273" y="1143003"/>
            <a:ext cx="266488" cy="667045"/>
          </a:xfrm>
          <a:prstGeom prst="rect">
            <a:avLst/>
          </a:prstGeom>
        </p:spPr>
      </p:pic>
      <p:pic>
        <p:nvPicPr>
          <p:cNvPr id="68" name="Picture 6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58551" y="4572003"/>
            <a:ext cx="266488" cy="667045"/>
          </a:xfrm>
          <a:prstGeom prst="rect">
            <a:avLst/>
          </a:prstGeom>
        </p:spPr>
      </p:pic>
      <p:pic>
        <p:nvPicPr>
          <p:cNvPr id="69" name="Picture 6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4182" y="3227298"/>
            <a:ext cx="266488" cy="667045"/>
          </a:xfrm>
          <a:prstGeom prst="rect">
            <a:avLst/>
          </a:prstGeom>
        </p:spPr>
      </p:pic>
      <p:pic>
        <p:nvPicPr>
          <p:cNvPr id="70" name="Picture 6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472550" y="3899647"/>
            <a:ext cx="294990" cy="605118"/>
          </a:xfrm>
          <a:prstGeom prst="rect">
            <a:avLst/>
          </a:prstGeom>
        </p:spPr>
      </p:pic>
      <p:pic>
        <p:nvPicPr>
          <p:cNvPr id="71" name="Picture 7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12730" y="3361765"/>
            <a:ext cx="294990" cy="605118"/>
          </a:xfrm>
          <a:prstGeom prst="rect">
            <a:avLst/>
          </a:prstGeom>
        </p:spPr>
      </p:pic>
      <p:pic>
        <p:nvPicPr>
          <p:cNvPr id="74" name="Picture 7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79273" y="3294529"/>
            <a:ext cx="266488" cy="667045"/>
          </a:xfrm>
          <a:prstGeom prst="rect">
            <a:avLst/>
          </a:prstGeom>
        </p:spPr>
      </p:pic>
      <p:pic>
        <p:nvPicPr>
          <p:cNvPr id="76" name="Picture 7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520551" y="1882588"/>
            <a:ext cx="266488" cy="667045"/>
          </a:xfrm>
          <a:prstGeom prst="rect">
            <a:avLst/>
          </a:prstGeom>
        </p:spPr>
      </p:pic>
      <p:pic>
        <p:nvPicPr>
          <p:cNvPr id="77" name="Picture 7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659091" y="5513294"/>
            <a:ext cx="294990" cy="605118"/>
          </a:xfrm>
          <a:prstGeom prst="rect">
            <a:avLst/>
          </a:prstGeom>
        </p:spPr>
      </p:pic>
      <p:pic>
        <p:nvPicPr>
          <p:cNvPr id="78" name="Picture 7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17273" y="1949823"/>
            <a:ext cx="294990" cy="605118"/>
          </a:xfrm>
          <a:prstGeom prst="rect">
            <a:avLst/>
          </a:prstGeom>
        </p:spPr>
      </p:pic>
      <p:pic>
        <p:nvPicPr>
          <p:cNvPr id="80" name="Picture 7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03282" y="1815356"/>
            <a:ext cx="411643" cy="672353"/>
          </a:xfrm>
          <a:prstGeom prst="rect">
            <a:avLst/>
          </a:prstGeom>
        </p:spPr>
      </p:pic>
      <p:pic>
        <p:nvPicPr>
          <p:cNvPr id="81" name="Picture 8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6909" y="4975412"/>
            <a:ext cx="288822" cy="593914"/>
          </a:xfrm>
          <a:prstGeom prst="rect">
            <a:avLst/>
          </a:prstGeom>
        </p:spPr>
      </p:pic>
      <p:pic>
        <p:nvPicPr>
          <p:cNvPr id="82" name="Picture 8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02737" y="1210235"/>
            <a:ext cx="411643" cy="672353"/>
          </a:xfrm>
          <a:prstGeom prst="rect">
            <a:avLst/>
          </a:prstGeom>
        </p:spPr>
      </p:pic>
      <p:pic>
        <p:nvPicPr>
          <p:cNvPr id="83" name="Picture 8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2737" y="1680882"/>
            <a:ext cx="411643" cy="672353"/>
          </a:xfrm>
          <a:prstGeom prst="rect">
            <a:avLst/>
          </a:prstGeom>
        </p:spPr>
      </p:pic>
      <p:pic>
        <p:nvPicPr>
          <p:cNvPr id="84" name="Picture 8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493828" y="1344709"/>
            <a:ext cx="411643" cy="672353"/>
          </a:xfrm>
          <a:prstGeom prst="rect">
            <a:avLst/>
          </a:prstGeom>
        </p:spPr>
      </p:pic>
      <p:pic>
        <p:nvPicPr>
          <p:cNvPr id="85" name="Picture 8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93282" y="3294529"/>
            <a:ext cx="411643" cy="672353"/>
          </a:xfrm>
          <a:prstGeom prst="rect">
            <a:avLst/>
          </a:prstGeom>
        </p:spPr>
      </p:pic>
      <p:pic>
        <p:nvPicPr>
          <p:cNvPr id="86" name="Picture 8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63646" y="3496235"/>
            <a:ext cx="411643" cy="672353"/>
          </a:xfrm>
          <a:prstGeom prst="rect">
            <a:avLst/>
          </a:prstGeom>
        </p:spPr>
      </p:pic>
      <p:pic>
        <p:nvPicPr>
          <p:cNvPr id="87" name="Picture 8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04909" y="2218764"/>
            <a:ext cx="288822" cy="593914"/>
          </a:xfrm>
          <a:prstGeom prst="rect">
            <a:avLst/>
          </a:prstGeom>
        </p:spPr>
      </p:pic>
      <p:pic>
        <p:nvPicPr>
          <p:cNvPr id="88" name="Picture 8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0000" y="1075764"/>
            <a:ext cx="288822" cy="593914"/>
          </a:xfrm>
          <a:prstGeom prst="rect">
            <a:avLst/>
          </a:prstGeom>
        </p:spPr>
      </p:pic>
      <p:pic>
        <p:nvPicPr>
          <p:cNvPr id="89" name="Picture 8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4545" y="2622176"/>
            <a:ext cx="288822" cy="593914"/>
          </a:xfrm>
          <a:prstGeom prst="rect">
            <a:avLst/>
          </a:prstGeom>
        </p:spPr>
      </p:pic>
      <p:pic>
        <p:nvPicPr>
          <p:cNvPr id="90" name="Picture 8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12191" y="5782235"/>
            <a:ext cx="411643" cy="672353"/>
          </a:xfrm>
          <a:prstGeom prst="rect">
            <a:avLst/>
          </a:prstGeom>
        </p:spPr>
      </p:pic>
      <p:pic>
        <p:nvPicPr>
          <p:cNvPr id="91" name="Picture 9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234555" y="5916709"/>
            <a:ext cx="411643" cy="672353"/>
          </a:xfrm>
          <a:prstGeom prst="rect">
            <a:avLst/>
          </a:prstGeom>
        </p:spPr>
      </p:pic>
      <p:pic>
        <p:nvPicPr>
          <p:cNvPr id="92" name="Picture 9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0" y="3160059"/>
            <a:ext cx="288822" cy="593914"/>
          </a:xfrm>
          <a:prstGeom prst="rect">
            <a:avLst/>
          </a:prstGeom>
        </p:spPr>
      </p:pic>
      <p:pic>
        <p:nvPicPr>
          <p:cNvPr id="93" name="Picture 9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64182" y="3160059"/>
            <a:ext cx="288822" cy="593914"/>
          </a:xfrm>
          <a:prstGeom prst="rect">
            <a:avLst/>
          </a:prstGeom>
        </p:spPr>
      </p:pic>
      <p:pic>
        <p:nvPicPr>
          <p:cNvPr id="94" name="Picture 9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32918" y="4303061"/>
            <a:ext cx="411643" cy="672353"/>
          </a:xfrm>
          <a:prstGeom prst="rect">
            <a:avLst/>
          </a:prstGeom>
        </p:spPr>
      </p:pic>
      <p:pic>
        <p:nvPicPr>
          <p:cNvPr id="95" name="Picture 9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5818" y="874059"/>
            <a:ext cx="288822" cy="593914"/>
          </a:xfrm>
          <a:prstGeom prst="rect">
            <a:avLst/>
          </a:prstGeom>
        </p:spPr>
      </p:pic>
      <p:pic>
        <p:nvPicPr>
          <p:cNvPr id="96" name="Picture 9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4364" y="2689412"/>
            <a:ext cx="288822" cy="593914"/>
          </a:xfrm>
          <a:prstGeom prst="rect">
            <a:avLst/>
          </a:prstGeom>
        </p:spPr>
      </p:pic>
      <p:pic>
        <p:nvPicPr>
          <p:cNvPr id="97" name="Picture 9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64737" y="2689414"/>
            <a:ext cx="411643" cy="672353"/>
          </a:xfrm>
          <a:prstGeom prst="rect">
            <a:avLst/>
          </a:prstGeom>
        </p:spPr>
      </p:pic>
      <p:pic>
        <p:nvPicPr>
          <p:cNvPr id="98" name="Picture 9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4101354"/>
            <a:ext cx="288822" cy="593914"/>
          </a:xfrm>
          <a:prstGeom prst="rect">
            <a:avLst/>
          </a:prstGeom>
        </p:spPr>
      </p:pic>
      <p:pic>
        <p:nvPicPr>
          <p:cNvPr id="99" name="Picture 9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50182" y="1075764"/>
            <a:ext cx="288822" cy="593914"/>
          </a:xfrm>
          <a:prstGeom prst="rect">
            <a:avLst/>
          </a:prstGeom>
        </p:spPr>
      </p:pic>
    </p:spTree>
    <p:extLst>
      <p:ext uri="{BB962C8B-B14F-4D97-AF65-F5344CB8AC3E}">
        <p14:creationId xmlns:p14="http://schemas.microsoft.com/office/powerpoint/2010/main" val="279884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dissolve">
                                      <p:cBhvr>
                                        <p:cTn id="7" dur="500"/>
                                        <p:tgtEl>
                                          <p:spTgt spid="67"/>
                                        </p:tgtEl>
                                      </p:cBhvr>
                                    </p:animEffect>
                                  </p:childTnLst>
                                </p:cTn>
                              </p:par>
                              <p:par>
                                <p:cTn id="8" presetID="9" presetClass="entr" presetSubtype="0" fill="hold"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dissolve">
                                      <p:cBhvr>
                                        <p:cTn id="10" dur="500"/>
                                        <p:tgtEl>
                                          <p:spTgt spid="78"/>
                                        </p:tgtEl>
                                      </p:cBhvr>
                                    </p:animEffect>
                                  </p:childTnLst>
                                </p:cTn>
                              </p:par>
                              <p:par>
                                <p:cTn id="11" presetID="9"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dissolve">
                                      <p:cBhvr>
                                        <p:cTn id="13" dur="500"/>
                                        <p:tgtEl>
                                          <p:spTgt spid="55"/>
                                        </p:tgtEl>
                                      </p:cBhvr>
                                    </p:animEffec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par>
                                <p:cTn id="17" presetID="9"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dissolve">
                                      <p:cBhvr>
                                        <p:cTn id="19" dur="500"/>
                                        <p:tgtEl>
                                          <p:spTgt spid="51"/>
                                        </p:tgtEl>
                                      </p:cBhvr>
                                    </p:animEffect>
                                  </p:childTnLst>
                                </p:cTn>
                              </p:par>
                              <p:par>
                                <p:cTn id="20" presetID="9" presetClass="entr" presetSubtype="0" fill="hold"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dissolve">
                                      <p:cBhvr>
                                        <p:cTn id="22" dur="500"/>
                                        <p:tgtEl>
                                          <p:spTgt spid="63"/>
                                        </p:tgtEl>
                                      </p:cBhvr>
                                    </p:animEffect>
                                  </p:childTnLst>
                                </p:cTn>
                              </p:par>
                              <p:par>
                                <p:cTn id="23" presetID="9" presetClass="entr" presetSubtype="0"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dissolve">
                                      <p:cBhvr>
                                        <p:cTn id="25" dur="500"/>
                                        <p:tgtEl>
                                          <p:spTgt spid="76"/>
                                        </p:tgtEl>
                                      </p:cBhvr>
                                    </p:animEffect>
                                  </p:childTnLst>
                                </p:cTn>
                              </p:par>
                              <p:par>
                                <p:cTn id="26" presetID="9" presetClass="entr" presetSubtype="0" fill="hold" nodeType="withEffect">
                                  <p:stCondLst>
                                    <p:cond delay="0"/>
                                  </p:stCondLst>
                                  <p:childTnLst>
                                    <p:set>
                                      <p:cBhvr>
                                        <p:cTn id="27" dur="1" fill="hold">
                                          <p:stCondLst>
                                            <p:cond delay="0"/>
                                          </p:stCondLst>
                                        </p:cTn>
                                        <p:tgtEl>
                                          <p:spTgt spid="71"/>
                                        </p:tgtEl>
                                        <p:attrNameLst>
                                          <p:attrName>style.visibility</p:attrName>
                                        </p:attrNameLst>
                                      </p:cBhvr>
                                      <p:to>
                                        <p:strVal val="visible"/>
                                      </p:to>
                                    </p:set>
                                    <p:animEffect transition="in" filter="dissolve">
                                      <p:cBhvr>
                                        <p:cTn id="28" dur="500"/>
                                        <p:tgtEl>
                                          <p:spTgt spid="71"/>
                                        </p:tgtEl>
                                      </p:cBhvr>
                                    </p:animEffect>
                                  </p:childTnLst>
                                </p:cTn>
                              </p:par>
                              <p:par>
                                <p:cTn id="29" presetID="9" presetClass="entr" presetSubtype="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dissolve">
                                      <p:cBhvr>
                                        <p:cTn id="31" dur="500"/>
                                        <p:tgtEl>
                                          <p:spTgt spid="66"/>
                                        </p:tgtEl>
                                      </p:cBhvr>
                                    </p:animEffect>
                                  </p:childTnLst>
                                </p:cTn>
                              </p:par>
                              <p:par>
                                <p:cTn id="32" presetID="9" presetClass="entr" presetSubtype="0" fill="hold"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dissolve">
                                      <p:cBhvr>
                                        <p:cTn id="34" dur="500"/>
                                        <p:tgtEl>
                                          <p:spTgt spid="69"/>
                                        </p:tgtEl>
                                      </p:cBhvr>
                                    </p:animEffect>
                                  </p:childTnLst>
                                </p:cTn>
                              </p:par>
                              <p:par>
                                <p:cTn id="35" presetID="9" presetClass="entr" presetSubtype="0" fill="hold" nodeType="with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dissolve">
                                      <p:cBhvr>
                                        <p:cTn id="37" dur="500"/>
                                        <p:tgtEl>
                                          <p:spTgt spid="57"/>
                                        </p:tgtEl>
                                      </p:cBhvr>
                                    </p:animEffect>
                                  </p:childTnLst>
                                </p:cTn>
                              </p:par>
                              <p:par>
                                <p:cTn id="38" presetID="9" presetClass="entr" presetSubtype="0" fill="hold"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dissolve">
                                      <p:cBhvr>
                                        <p:cTn id="40" dur="500"/>
                                        <p:tgtEl>
                                          <p:spTgt spid="74"/>
                                        </p:tgtEl>
                                      </p:cBhvr>
                                    </p:animEffect>
                                  </p:childTnLst>
                                </p:cTn>
                              </p:par>
                              <p:par>
                                <p:cTn id="41" presetID="9"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dissolve">
                                      <p:cBhvr>
                                        <p:cTn id="43" dur="500"/>
                                        <p:tgtEl>
                                          <p:spTgt spid="2"/>
                                        </p:tgtEl>
                                      </p:cBhvr>
                                    </p:animEffect>
                                  </p:childTnLst>
                                </p:cTn>
                              </p:par>
                              <p:par>
                                <p:cTn id="44" presetID="9" presetClass="entr" presetSubtype="0" fill="hold"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dissolve">
                                      <p:cBhvr>
                                        <p:cTn id="46" dur="500"/>
                                        <p:tgtEl>
                                          <p:spTgt spid="49"/>
                                        </p:tgtEl>
                                      </p:cBhvr>
                                    </p:animEffect>
                                  </p:childTnLst>
                                </p:cTn>
                              </p:par>
                              <p:par>
                                <p:cTn id="47" presetID="9"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dissolve">
                                      <p:cBhvr>
                                        <p:cTn id="49" dur="500"/>
                                        <p:tgtEl>
                                          <p:spTgt spid="68"/>
                                        </p:tgtEl>
                                      </p:cBhvr>
                                    </p:animEffect>
                                  </p:childTnLst>
                                </p:cTn>
                              </p:par>
                              <p:par>
                                <p:cTn id="50" presetID="9" presetClass="entr" presetSubtype="0" fill="hold"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dissolve">
                                      <p:cBhvr>
                                        <p:cTn id="52" dur="500"/>
                                        <p:tgtEl>
                                          <p:spTgt spid="70"/>
                                        </p:tgtEl>
                                      </p:cBhvr>
                                    </p:animEffect>
                                  </p:childTnLst>
                                </p:cTn>
                              </p:par>
                              <p:par>
                                <p:cTn id="53" presetID="9" presetClass="entr" presetSubtype="0"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animEffect transition="in" filter="dissolve">
                                      <p:cBhvr>
                                        <p:cTn id="55" dur="500"/>
                                        <p:tgtEl>
                                          <p:spTgt spid="58"/>
                                        </p:tgtEl>
                                      </p:cBhvr>
                                    </p:animEffect>
                                  </p:childTnLst>
                                </p:cTn>
                              </p:par>
                              <p:par>
                                <p:cTn id="56" presetID="9" presetClass="entr" presetSubtype="0" fill="hold"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dissolve">
                                      <p:cBhvr>
                                        <p:cTn id="58" dur="500"/>
                                        <p:tgtEl>
                                          <p:spTgt spid="59"/>
                                        </p:tgtEl>
                                      </p:cBhvr>
                                    </p:animEffect>
                                  </p:childTnLst>
                                </p:cTn>
                              </p:par>
                              <p:par>
                                <p:cTn id="59" presetID="9" presetClass="entr" presetSubtype="0" fill="hold" nodeType="with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dissolve">
                                      <p:cBhvr>
                                        <p:cTn id="61" dur="500"/>
                                        <p:tgtEl>
                                          <p:spTgt spid="60"/>
                                        </p:tgtEl>
                                      </p:cBhvr>
                                    </p:animEffect>
                                  </p:childTnLst>
                                </p:cTn>
                              </p:par>
                              <p:par>
                                <p:cTn id="62" presetID="9" presetClass="entr" presetSubtype="0" fill="hold"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dissolve">
                                      <p:cBhvr>
                                        <p:cTn id="64" dur="500"/>
                                        <p:tgtEl>
                                          <p:spTgt spid="61"/>
                                        </p:tgtEl>
                                      </p:cBhvr>
                                    </p:animEffect>
                                  </p:childTnLst>
                                </p:cTn>
                              </p:par>
                              <p:par>
                                <p:cTn id="65" presetID="9" presetClass="entr" presetSubtype="0" fill="hold"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dissolve">
                                      <p:cBhvr>
                                        <p:cTn id="67" dur="500"/>
                                        <p:tgtEl>
                                          <p:spTgt spid="53"/>
                                        </p:tgtEl>
                                      </p:cBhvr>
                                    </p:animEffect>
                                  </p:childTnLst>
                                </p:cTn>
                              </p:par>
                              <p:par>
                                <p:cTn id="68" presetID="9" presetClass="entr" presetSubtype="0" fill="hold" nodeType="with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dissolve">
                                      <p:cBhvr>
                                        <p:cTn id="70" dur="500"/>
                                        <p:tgtEl>
                                          <p:spTgt spid="62"/>
                                        </p:tgtEl>
                                      </p:cBhvr>
                                    </p:animEffect>
                                  </p:childTnLst>
                                </p:cTn>
                              </p:par>
                              <p:par>
                                <p:cTn id="71" presetID="9" presetClass="entr" presetSubtype="0" fill="hold" nodeType="withEffect">
                                  <p:stCondLst>
                                    <p:cond delay="0"/>
                                  </p:stCondLst>
                                  <p:childTnLst>
                                    <p:set>
                                      <p:cBhvr>
                                        <p:cTn id="72" dur="1" fill="hold">
                                          <p:stCondLst>
                                            <p:cond delay="0"/>
                                          </p:stCondLst>
                                        </p:cTn>
                                        <p:tgtEl>
                                          <p:spTgt spid="77"/>
                                        </p:tgtEl>
                                        <p:attrNameLst>
                                          <p:attrName>style.visibility</p:attrName>
                                        </p:attrNameLst>
                                      </p:cBhvr>
                                      <p:to>
                                        <p:strVal val="visible"/>
                                      </p:to>
                                    </p:set>
                                    <p:animEffect transition="in" filter="dissolve">
                                      <p:cBhvr>
                                        <p:cTn id="73" dur="500"/>
                                        <p:tgtEl>
                                          <p:spTgt spid="77"/>
                                        </p:tgtEl>
                                      </p:cBhvr>
                                    </p:animEffect>
                                  </p:childTnLst>
                                </p:cTn>
                              </p:par>
                              <p:par>
                                <p:cTn id="74" presetID="9" presetClass="entr" presetSubtype="0" fill="hold" nodeType="withEffect">
                                  <p:stCondLst>
                                    <p:cond delay="0"/>
                                  </p:stCondLst>
                                  <p:childTnLst>
                                    <p:set>
                                      <p:cBhvr>
                                        <p:cTn id="75" dur="1" fill="hold">
                                          <p:stCondLst>
                                            <p:cond delay="0"/>
                                          </p:stCondLst>
                                        </p:cTn>
                                        <p:tgtEl>
                                          <p:spTgt spid="64"/>
                                        </p:tgtEl>
                                        <p:attrNameLst>
                                          <p:attrName>style.visibility</p:attrName>
                                        </p:attrNameLst>
                                      </p:cBhvr>
                                      <p:to>
                                        <p:strVal val="visible"/>
                                      </p:to>
                                    </p:set>
                                    <p:animEffect transition="in" filter="dissolve">
                                      <p:cBhvr>
                                        <p:cTn id="76" dur="500"/>
                                        <p:tgtEl>
                                          <p:spTgt spid="64"/>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nodeType="click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dissolve">
                                      <p:cBhvr>
                                        <p:cTn id="81" dur="500"/>
                                        <p:tgtEl>
                                          <p:spTgt spid="7"/>
                                        </p:tgtEl>
                                      </p:cBhvr>
                                    </p:animEffect>
                                  </p:childTnLst>
                                </p:cTn>
                              </p:par>
                              <p:par>
                                <p:cTn id="82" presetID="9" presetClass="entr" presetSubtype="0" fill="hold" nodeType="withEffect">
                                  <p:stCondLst>
                                    <p:cond delay="0"/>
                                  </p:stCondLst>
                                  <p:childTnLst>
                                    <p:set>
                                      <p:cBhvr>
                                        <p:cTn id="83" dur="1" fill="hold">
                                          <p:stCondLst>
                                            <p:cond delay="0"/>
                                          </p:stCondLst>
                                        </p:cTn>
                                        <p:tgtEl>
                                          <p:spTgt spid="46"/>
                                        </p:tgtEl>
                                        <p:attrNameLst>
                                          <p:attrName>style.visibility</p:attrName>
                                        </p:attrNameLst>
                                      </p:cBhvr>
                                      <p:to>
                                        <p:strVal val="visible"/>
                                      </p:to>
                                    </p:set>
                                    <p:animEffect transition="in" filter="dissolve">
                                      <p:cBhvr>
                                        <p:cTn id="84" dur="500"/>
                                        <p:tgtEl>
                                          <p:spTgt spid="46"/>
                                        </p:tgtEl>
                                      </p:cBhvr>
                                    </p:animEffect>
                                  </p:childTnLst>
                                </p:cTn>
                              </p:par>
                              <p:par>
                                <p:cTn id="85" presetID="9" presetClass="entr" presetSubtype="0"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dissolve">
                                      <p:cBhvr>
                                        <p:cTn id="87" dur="500"/>
                                        <p:tgtEl>
                                          <p:spTgt spid="45"/>
                                        </p:tgtEl>
                                      </p:cBhvr>
                                    </p:animEffect>
                                  </p:childTnLst>
                                </p:cTn>
                              </p:par>
                              <p:par>
                                <p:cTn id="88" presetID="9" presetClass="entr" presetSubtype="0" fill="hold" nodeType="with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dissolve">
                                      <p:cBhvr>
                                        <p:cTn id="9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
            <a:ext cx="9144000" cy="806824"/>
          </a:xfrm>
        </p:spPr>
        <p:txBody>
          <a:bodyPr>
            <a:normAutofit fontScale="90000"/>
          </a:bodyPr>
          <a:lstStyle/>
          <a:p>
            <a:r>
              <a:rPr lang="en-US" dirty="0" smtClean="0"/>
              <a:t>Distribution of Diabetes Self-Management Quality among LOWER SALARIED Hispanic employees</a:t>
            </a:r>
            <a:endParaRPr lang="en-US" dirty="0"/>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81455" y="5177117"/>
            <a:ext cx="241748" cy="605118"/>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4182" y="5849470"/>
            <a:ext cx="293024" cy="605118"/>
          </a:xfrm>
          <a:prstGeom prst="rect">
            <a:avLst/>
          </a:prstGeom>
        </p:spPr>
      </p:pic>
      <p:pic>
        <p:nvPicPr>
          <p:cNvPr id="91" name="Picture 9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97091" y="5849470"/>
            <a:ext cx="241748" cy="605118"/>
          </a:xfrm>
          <a:prstGeom prst="rect">
            <a:avLst/>
          </a:prstGeom>
        </p:spPr>
      </p:pic>
      <p:pic>
        <p:nvPicPr>
          <p:cNvPr id="93" name="Picture 9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27818" y="5177117"/>
            <a:ext cx="293024" cy="605118"/>
          </a:xfrm>
          <a:prstGeom prst="rect">
            <a:avLst/>
          </a:prstGeom>
        </p:spPr>
      </p:pic>
      <p:pic>
        <p:nvPicPr>
          <p:cNvPr id="94" name="Picture 9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81454" y="5849470"/>
            <a:ext cx="293024" cy="605118"/>
          </a:xfrm>
          <a:prstGeom prst="rect">
            <a:avLst/>
          </a:prstGeom>
        </p:spPr>
      </p:pic>
      <p:pic>
        <p:nvPicPr>
          <p:cNvPr id="97" name="Picture 9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89818" y="5849470"/>
            <a:ext cx="293024" cy="605118"/>
          </a:xfrm>
          <a:prstGeom prst="rect">
            <a:avLst/>
          </a:prstGeom>
        </p:spPr>
      </p:pic>
      <p:sp>
        <p:nvSpPr>
          <p:cNvPr id="2" name="Left Brace 1"/>
          <p:cNvSpPr/>
          <p:nvPr/>
        </p:nvSpPr>
        <p:spPr>
          <a:xfrm rot="5400000">
            <a:off x="7636299" y="3879282"/>
            <a:ext cx="1075765" cy="1385455"/>
          </a:xfrm>
          <a:prstGeom prst="leftBrace">
            <a:avLst>
              <a:gd name="adj1" fmla="val 8333"/>
              <a:gd name="adj2" fmla="val 48551"/>
            </a:avLst>
          </a:prstGeom>
        </p:spPr>
        <p:style>
          <a:lnRef idx="2">
            <a:schemeClr val="accent1"/>
          </a:lnRef>
          <a:fillRef idx="0">
            <a:schemeClr val="accent1"/>
          </a:fillRef>
          <a:effectRef idx="1">
            <a:schemeClr val="accent1"/>
          </a:effectRef>
          <a:fontRef idx="minor">
            <a:schemeClr val="tx1"/>
          </a:fontRef>
        </p:style>
        <p:txBody>
          <a:bodyPr lIns="81976" tIns="40986" rIns="81976" bIns="40986" rtlCol="0" anchor="ctr"/>
          <a:lstStyle/>
          <a:p>
            <a:pPr algn="ctr"/>
            <a:endParaRPr lang="en-US">
              <a:solidFill>
                <a:srgbClr val="FF0000"/>
              </a:solidFill>
            </a:endParaRPr>
          </a:p>
        </p:txBody>
      </p:sp>
      <p:sp>
        <p:nvSpPr>
          <p:cNvPr id="4" name="TextBox 3"/>
          <p:cNvSpPr txBox="1"/>
          <p:nvPr/>
        </p:nvSpPr>
        <p:spPr>
          <a:xfrm>
            <a:off x="7605147" y="3294530"/>
            <a:ext cx="1225379" cy="760380"/>
          </a:xfrm>
          <a:prstGeom prst="rect">
            <a:avLst/>
          </a:prstGeom>
          <a:noFill/>
        </p:spPr>
        <p:txBody>
          <a:bodyPr wrap="none" lIns="81976" tIns="40986" rIns="81976" bIns="40986" rtlCol="0">
            <a:spAutoFit/>
          </a:bodyPr>
          <a:lstStyle/>
          <a:p>
            <a:pPr algn="ctr"/>
            <a:r>
              <a:rPr lang="en-US" sz="2200" b="1" dirty="0">
                <a:solidFill>
                  <a:srgbClr val="FF0000"/>
                </a:solidFill>
              </a:rPr>
              <a:t>Positive </a:t>
            </a:r>
          </a:p>
          <a:p>
            <a:pPr algn="ctr"/>
            <a:r>
              <a:rPr lang="en-US" sz="2200" b="1" dirty="0">
                <a:solidFill>
                  <a:srgbClr val="FF0000"/>
                </a:solidFill>
              </a:rPr>
              <a:t>Deviants</a:t>
            </a:r>
          </a:p>
        </p:txBody>
      </p:sp>
      <p:pic>
        <p:nvPicPr>
          <p:cNvPr id="101" name="Picture 10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9091" y="5849470"/>
            <a:ext cx="241748" cy="605118"/>
          </a:xfrm>
          <a:prstGeom prst="rect">
            <a:avLst/>
          </a:prstGeom>
        </p:spPr>
      </p:pic>
      <p:pic>
        <p:nvPicPr>
          <p:cNvPr id="102" name="Picture 10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3460" y="5849470"/>
            <a:ext cx="294990" cy="605118"/>
          </a:xfrm>
          <a:prstGeom prst="rect">
            <a:avLst/>
          </a:prstGeom>
        </p:spPr>
      </p:pic>
      <p:pic>
        <p:nvPicPr>
          <p:cNvPr id="103" name="Picture 10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7091" y="5849470"/>
            <a:ext cx="294990" cy="605118"/>
          </a:xfrm>
          <a:prstGeom prst="rect">
            <a:avLst/>
          </a:prstGeom>
        </p:spPr>
      </p:pic>
      <p:pic>
        <p:nvPicPr>
          <p:cNvPr id="104" name="Picture 10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4731" y="5849470"/>
            <a:ext cx="241748" cy="605118"/>
          </a:xfrm>
          <a:prstGeom prst="rect">
            <a:avLst/>
          </a:prstGeom>
        </p:spPr>
      </p:pic>
      <p:pic>
        <p:nvPicPr>
          <p:cNvPr id="106" name="Picture 10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54731" y="5177117"/>
            <a:ext cx="241748" cy="605118"/>
          </a:xfrm>
          <a:prstGeom prst="rect">
            <a:avLst/>
          </a:prstGeom>
        </p:spPr>
      </p:pic>
      <p:pic>
        <p:nvPicPr>
          <p:cNvPr id="107" name="Picture 10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0364" y="5849470"/>
            <a:ext cx="241748" cy="605118"/>
          </a:xfrm>
          <a:prstGeom prst="rect">
            <a:avLst/>
          </a:prstGeom>
        </p:spPr>
      </p:pic>
      <p:pic>
        <p:nvPicPr>
          <p:cNvPr id="109" name="Picture 10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0364" y="5177117"/>
            <a:ext cx="241748" cy="605118"/>
          </a:xfrm>
          <a:prstGeom prst="rect">
            <a:avLst/>
          </a:prstGeom>
        </p:spPr>
      </p:pic>
      <p:pic>
        <p:nvPicPr>
          <p:cNvPr id="110" name="Picture 10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70364" y="4504765"/>
            <a:ext cx="241748" cy="605118"/>
          </a:xfrm>
          <a:prstGeom prst="rect">
            <a:avLst/>
          </a:prstGeom>
        </p:spPr>
      </p:pic>
      <p:pic>
        <p:nvPicPr>
          <p:cNvPr id="119" name="Picture 1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16730" y="4504765"/>
            <a:ext cx="294990" cy="605118"/>
          </a:xfrm>
          <a:prstGeom prst="rect">
            <a:avLst/>
          </a:prstGeom>
        </p:spPr>
      </p:pic>
      <p:pic>
        <p:nvPicPr>
          <p:cNvPr id="120" name="Picture 1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16730" y="5849470"/>
            <a:ext cx="294990" cy="605118"/>
          </a:xfrm>
          <a:prstGeom prst="rect">
            <a:avLst/>
          </a:prstGeom>
        </p:spPr>
      </p:pic>
      <p:pic>
        <p:nvPicPr>
          <p:cNvPr id="121" name="Picture 1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6731" y="5177117"/>
            <a:ext cx="241748" cy="605118"/>
          </a:xfrm>
          <a:prstGeom prst="rect">
            <a:avLst/>
          </a:prstGeom>
        </p:spPr>
      </p:pic>
      <p:pic>
        <p:nvPicPr>
          <p:cNvPr id="122" name="Picture 1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2364" y="3160059"/>
            <a:ext cx="294990" cy="605118"/>
          </a:xfrm>
          <a:prstGeom prst="rect">
            <a:avLst/>
          </a:prstGeom>
        </p:spPr>
      </p:pic>
      <p:pic>
        <p:nvPicPr>
          <p:cNvPr id="123" name="Picture 1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32364" y="4504765"/>
            <a:ext cx="294990" cy="605118"/>
          </a:xfrm>
          <a:prstGeom prst="rect">
            <a:avLst/>
          </a:prstGeom>
        </p:spPr>
      </p:pic>
      <p:pic>
        <p:nvPicPr>
          <p:cNvPr id="124" name="Picture 1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2364" y="3832412"/>
            <a:ext cx="241748" cy="605118"/>
          </a:xfrm>
          <a:prstGeom prst="rect">
            <a:avLst/>
          </a:prstGeom>
        </p:spPr>
      </p:pic>
      <p:pic>
        <p:nvPicPr>
          <p:cNvPr id="125" name="Picture 1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2364" y="5849470"/>
            <a:ext cx="241748" cy="605118"/>
          </a:xfrm>
          <a:prstGeom prst="rect">
            <a:avLst/>
          </a:prstGeom>
        </p:spPr>
      </p:pic>
      <p:pic>
        <p:nvPicPr>
          <p:cNvPr id="126" name="Picture 1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2364" y="5177117"/>
            <a:ext cx="241748" cy="605118"/>
          </a:xfrm>
          <a:prstGeom prst="rect">
            <a:avLst/>
          </a:prstGeom>
        </p:spPr>
      </p:pic>
      <p:pic>
        <p:nvPicPr>
          <p:cNvPr id="130" name="Picture 12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0" y="2487706"/>
            <a:ext cx="294990" cy="605118"/>
          </a:xfrm>
          <a:prstGeom prst="rect">
            <a:avLst/>
          </a:prstGeom>
        </p:spPr>
      </p:pic>
      <p:pic>
        <p:nvPicPr>
          <p:cNvPr id="131" name="Picture 1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0" y="3832412"/>
            <a:ext cx="294990" cy="605118"/>
          </a:xfrm>
          <a:prstGeom prst="rect">
            <a:avLst/>
          </a:prstGeom>
        </p:spPr>
      </p:pic>
      <p:pic>
        <p:nvPicPr>
          <p:cNvPr id="132" name="Picture 1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1" y="3160059"/>
            <a:ext cx="241748" cy="605118"/>
          </a:xfrm>
          <a:prstGeom prst="rect">
            <a:avLst/>
          </a:prstGeom>
        </p:spPr>
      </p:pic>
      <p:pic>
        <p:nvPicPr>
          <p:cNvPr id="133" name="Picture 1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1" y="5177117"/>
            <a:ext cx="241748" cy="605118"/>
          </a:xfrm>
          <a:prstGeom prst="rect">
            <a:avLst/>
          </a:prstGeom>
        </p:spPr>
      </p:pic>
      <p:pic>
        <p:nvPicPr>
          <p:cNvPr id="134" name="Picture 1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1" y="4504765"/>
            <a:ext cx="241748" cy="605118"/>
          </a:xfrm>
          <a:prstGeom prst="rect">
            <a:avLst/>
          </a:prstGeom>
        </p:spPr>
      </p:pic>
      <p:pic>
        <p:nvPicPr>
          <p:cNvPr id="135" name="Picture 1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78730" y="5849470"/>
            <a:ext cx="294990" cy="605118"/>
          </a:xfrm>
          <a:prstGeom prst="rect">
            <a:avLst/>
          </a:prstGeom>
        </p:spPr>
      </p:pic>
      <p:pic>
        <p:nvPicPr>
          <p:cNvPr id="136" name="Picture 1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3640" y="1815353"/>
            <a:ext cx="294990" cy="605118"/>
          </a:xfrm>
          <a:prstGeom prst="rect">
            <a:avLst/>
          </a:prstGeom>
        </p:spPr>
      </p:pic>
      <p:pic>
        <p:nvPicPr>
          <p:cNvPr id="137" name="Picture 13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3640" y="3160059"/>
            <a:ext cx="294990" cy="605118"/>
          </a:xfrm>
          <a:prstGeom prst="rect">
            <a:avLst/>
          </a:prstGeom>
        </p:spPr>
      </p:pic>
      <p:pic>
        <p:nvPicPr>
          <p:cNvPr id="138" name="Picture 1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3641" y="2487706"/>
            <a:ext cx="241748" cy="605118"/>
          </a:xfrm>
          <a:prstGeom prst="rect">
            <a:avLst/>
          </a:prstGeom>
        </p:spPr>
      </p:pic>
      <p:pic>
        <p:nvPicPr>
          <p:cNvPr id="139" name="Picture 1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3641" y="4504765"/>
            <a:ext cx="241748" cy="605118"/>
          </a:xfrm>
          <a:prstGeom prst="rect">
            <a:avLst/>
          </a:prstGeom>
        </p:spPr>
      </p:pic>
      <p:pic>
        <p:nvPicPr>
          <p:cNvPr id="140" name="Picture 13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3641" y="3832412"/>
            <a:ext cx="241748" cy="605118"/>
          </a:xfrm>
          <a:prstGeom prst="rect">
            <a:avLst/>
          </a:prstGeom>
        </p:spPr>
      </p:pic>
      <p:pic>
        <p:nvPicPr>
          <p:cNvPr id="141" name="Picture 1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3640" y="5177117"/>
            <a:ext cx="294990" cy="605118"/>
          </a:xfrm>
          <a:prstGeom prst="rect">
            <a:avLst/>
          </a:prstGeom>
        </p:spPr>
      </p:pic>
      <p:pic>
        <p:nvPicPr>
          <p:cNvPr id="142" name="Picture 1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3641" y="5849470"/>
            <a:ext cx="241748" cy="605118"/>
          </a:xfrm>
          <a:prstGeom prst="rect">
            <a:avLst/>
          </a:prstGeom>
        </p:spPr>
      </p:pic>
      <p:pic>
        <p:nvPicPr>
          <p:cNvPr id="143" name="Picture 1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79273" y="2487706"/>
            <a:ext cx="294990" cy="605118"/>
          </a:xfrm>
          <a:prstGeom prst="rect">
            <a:avLst/>
          </a:prstGeom>
        </p:spPr>
      </p:pic>
      <p:pic>
        <p:nvPicPr>
          <p:cNvPr id="144" name="Picture 14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79273" y="3832412"/>
            <a:ext cx="294990" cy="605118"/>
          </a:xfrm>
          <a:prstGeom prst="rect">
            <a:avLst/>
          </a:prstGeom>
        </p:spPr>
      </p:pic>
      <p:pic>
        <p:nvPicPr>
          <p:cNvPr id="145" name="Picture 14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9273" y="3160059"/>
            <a:ext cx="241748" cy="605118"/>
          </a:xfrm>
          <a:prstGeom prst="rect">
            <a:avLst/>
          </a:prstGeom>
        </p:spPr>
      </p:pic>
      <p:pic>
        <p:nvPicPr>
          <p:cNvPr id="146" name="Picture 14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9273" y="5177117"/>
            <a:ext cx="241748" cy="605118"/>
          </a:xfrm>
          <a:prstGeom prst="rect">
            <a:avLst/>
          </a:prstGeom>
        </p:spPr>
      </p:pic>
      <p:pic>
        <p:nvPicPr>
          <p:cNvPr id="147" name="Picture 14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9273" y="4504765"/>
            <a:ext cx="241748" cy="605118"/>
          </a:xfrm>
          <a:prstGeom prst="rect">
            <a:avLst/>
          </a:prstGeom>
        </p:spPr>
      </p:pic>
      <p:pic>
        <p:nvPicPr>
          <p:cNvPr id="148" name="Picture 1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79273" y="5849470"/>
            <a:ext cx="294990" cy="605118"/>
          </a:xfrm>
          <a:prstGeom prst="rect">
            <a:avLst/>
          </a:prstGeom>
        </p:spPr>
      </p:pic>
      <p:pic>
        <p:nvPicPr>
          <p:cNvPr id="149" name="Picture 14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9273" y="1815353"/>
            <a:ext cx="241748" cy="605118"/>
          </a:xfrm>
          <a:prstGeom prst="rect">
            <a:avLst/>
          </a:prstGeom>
        </p:spPr>
      </p:pic>
      <p:pic>
        <p:nvPicPr>
          <p:cNvPr id="150" name="Picture 14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4910" y="1815353"/>
            <a:ext cx="294990" cy="605118"/>
          </a:xfrm>
          <a:prstGeom prst="rect">
            <a:avLst/>
          </a:prstGeom>
        </p:spPr>
      </p:pic>
      <p:pic>
        <p:nvPicPr>
          <p:cNvPr id="151" name="Picture 15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4910" y="3160059"/>
            <a:ext cx="294990" cy="605118"/>
          </a:xfrm>
          <a:prstGeom prst="rect">
            <a:avLst/>
          </a:prstGeom>
        </p:spPr>
      </p:pic>
      <p:pic>
        <p:nvPicPr>
          <p:cNvPr id="152" name="Picture 15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4911" y="2487706"/>
            <a:ext cx="241748" cy="605118"/>
          </a:xfrm>
          <a:prstGeom prst="rect">
            <a:avLst/>
          </a:prstGeom>
        </p:spPr>
      </p:pic>
      <p:pic>
        <p:nvPicPr>
          <p:cNvPr id="153" name="Picture 15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4911" y="4504765"/>
            <a:ext cx="241748" cy="605118"/>
          </a:xfrm>
          <a:prstGeom prst="rect">
            <a:avLst/>
          </a:prstGeom>
        </p:spPr>
      </p:pic>
      <p:pic>
        <p:nvPicPr>
          <p:cNvPr id="154" name="Picture 15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4911" y="3832412"/>
            <a:ext cx="241748" cy="605118"/>
          </a:xfrm>
          <a:prstGeom prst="rect">
            <a:avLst/>
          </a:prstGeom>
        </p:spPr>
      </p:pic>
      <p:pic>
        <p:nvPicPr>
          <p:cNvPr id="155" name="Picture 15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4910" y="5177117"/>
            <a:ext cx="294990" cy="605118"/>
          </a:xfrm>
          <a:prstGeom prst="rect">
            <a:avLst/>
          </a:prstGeom>
        </p:spPr>
      </p:pic>
      <p:pic>
        <p:nvPicPr>
          <p:cNvPr id="156" name="Picture 15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94911" y="5849470"/>
            <a:ext cx="241748" cy="605118"/>
          </a:xfrm>
          <a:prstGeom prst="rect">
            <a:avLst/>
          </a:prstGeom>
        </p:spPr>
      </p:pic>
      <p:pic>
        <p:nvPicPr>
          <p:cNvPr id="157" name="Picture 15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0550" y="3160059"/>
            <a:ext cx="294990" cy="605118"/>
          </a:xfrm>
          <a:prstGeom prst="rect">
            <a:avLst/>
          </a:prstGeom>
        </p:spPr>
      </p:pic>
      <p:pic>
        <p:nvPicPr>
          <p:cNvPr id="158" name="Picture 15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0550" y="4504765"/>
            <a:ext cx="294990" cy="605118"/>
          </a:xfrm>
          <a:prstGeom prst="rect">
            <a:avLst/>
          </a:prstGeom>
        </p:spPr>
      </p:pic>
      <p:pic>
        <p:nvPicPr>
          <p:cNvPr id="159" name="Picture 1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0551" y="3832412"/>
            <a:ext cx="241748" cy="605118"/>
          </a:xfrm>
          <a:prstGeom prst="rect">
            <a:avLst/>
          </a:prstGeom>
        </p:spPr>
      </p:pic>
      <p:pic>
        <p:nvPicPr>
          <p:cNvPr id="160" name="Picture 15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0551" y="5849470"/>
            <a:ext cx="241748" cy="605118"/>
          </a:xfrm>
          <a:prstGeom prst="rect">
            <a:avLst/>
          </a:prstGeom>
        </p:spPr>
      </p:pic>
      <p:pic>
        <p:nvPicPr>
          <p:cNvPr id="161" name="Picture 16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0551" y="5177117"/>
            <a:ext cx="241748" cy="605118"/>
          </a:xfrm>
          <a:prstGeom prst="rect">
            <a:avLst/>
          </a:prstGeom>
        </p:spPr>
      </p:pic>
      <p:pic>
        <p:nvPicPr>
          <p:cNvPr id="162" name="Picture 16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10550" y="1815353"/>
            <a:ext cx="294990" cy="605118"/>
          </a:xfrm>
          <a:prstGeom prst="rect">
            <a:avLst/>
          </a:prstGeom>
        </p:spPr>
      </p:pic>
      <p:pic>
        <p:nvPicPr>
          <p:cNvPr id="163" name="Picture 16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10551" y="2487706"/>
            <a:ext cx="241748" cy="605118"/>
          </a:xfrm>
          <a:prstGeom prst="rect">
            <a:avLst/>
          </a:prstGeom>
        </p:spPr>
      </p:pic>
      <p:pic>
        <p:nvPicPr>
          <p:cNvPr id="164" name="Picture 16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6182" y="2487706"/>
            <a:ext cx="294990" cy="605118"/>
          </a:xfrm>
          <a:prstGeom prst="rect">
            <a:avLst/>
          </a:prstGeom>
        </p:spPr>
      </p:pic>
      <p:pic>
        <p:nvPicPr>
          <p:cNvPr id="165" name="Picture 16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6182" y="3832412"/>
            <a:ext cx="294990" cy="605118"/>
          </a:xfrm>
          <a:prstGeom prst="rect">
            <a:avLst/>
          </a:prstGeom>
        </p:spPr>
      </p:pic>
      <p:pic>
        <p:nvPicPr>
          <p:cNvPr id="166" name="Picture 16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6182" y="3160059"/>
            <a:ext cx="241748" cy="605118"/>
          </a:xfrm>
          <a:prstGeom prst="rect">
            <a:avLst/>
          </a:prstGeom>
        </p:spPr>
      </p:pic>
      <p:pic>
        <p:nvPicPr>
          <p:cNvPr id="167" name="Picture 16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6182" y="5177117"/>
            <a:ext cx="241748" cy="605118"/>
          </a:xfrm>
          <a:prstGeom prst="rect">
            <a:avLst/>
          </a:prstGeom>
        </p:spPr>
      </p:pic>
      <p:pic>
        <p:nvPicPr>
          <p:cNvPr id="168" name="Picture 16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6182" y="4504765"/>
            <a:ext cx="241748" cy="605118"/>
          </a:xfrm>
          <a:prstGeom prst="rect">
            <a:avLst/>
          </a:prstGeom>
        </p:spPr>
      </p:pic>
      <p:pic>
        <p:nvPicPr>
          <p:cNvPr id="169" name="Picture 16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26182" y="5849470"/>
            <a:ext cx="294990" cy="605118"/>
          </a:xfrm>
          <a:prstGeom prst="rect">
            <a:avLst/>
          </a:prstGeom>
        </p:spPr>
      </p:pic>
      <p:pic>
        <p:nvPicPr>
          <p:cNvPr id="170" name="Picture 16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6182" y="1815353"/>
            <a:ext cx="241748" cy="605118"/>
          </a:xfrm>
          <a:prstGeom prst="rect">
            <a:avLst/>
          </a:prstGeom>
        </p:spPr>
      </p:pic>
      <p:pic>
        <p:nvPicPr>
          <p:cNvPr id="171" name="Picture 17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41820" y="3160059"/>
            <a:ext cx="294990" cy="605118"/>
          </a:xfrm>
          <a:prstGeom prst="rect">
            <a:avLst/>
          </a:prstGeom>
        </p:spPr>
      </p:pic>
      <p:pic>
        <p:nvPicPr>
          <p:cNvPr id="172" name="Picture 17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41820" y="4504765"/>
            <a:ext cx="294990" cy="605118"/>
          </a:xfrm>
          <a:prstGeom prst="rect">
            <a:avLst/>
          </a:prstGeom>
        </p:spPr>
      </p:pic>
      <p:pic>
        <p:nvPicPr>
          <p:cNvPr id="173" name="Picture 17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1821" y="3832412"/>
            <a:ext cx="241748" cy="605118"/>
          </a:xfrm>
          <a:prstGeom prst="rect">
            <a:avLst/>
          </a:prstGeom>
        </p:spPr>
      </p:pic>
      <p:pic>
        <p:nvPicPr>
          <p:cNvPr id="174" name="Picture 17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1821" y="5849470"/>
            <a:ext cx="241748" cy="605118"/>
          </a:xfrm>
          <a:prstGeom prst="rect">
            <a:avLst/>
          </a:prstGeom>
        </p:spPr>
      </p:pic>
      <p:pic>
        <p:nvPicPr>
          <p:cNvPr id="175" name="Picture 17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1821" y="5177117"/>
            <a:ext cx="241748" cy="605118"/>
          </a:xfrm>
          <a:prstGeom prst="rect">
            <a:avLst/>
          </a:prstGeom>
        </p:spPr>
      </p:pic>
      <p:pic>
        <p:nvPicPr>
          <p:cNvPr id="176" name="Picture 17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41821" y="2487706"/>
            <a:ext cx="241748" cy="605118"/>
          </a:xfrm>
          <a:prstGeom prst="rect">
            <a:avLst/>
          </a:prstGeom>
        </p:spPr>
      </p:pic>
      <p:pic>
        <p:nvPicPr>
          <p:cNvPr id="177" name="Picture 17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7460" y="3160059"/>
            <a:ext cx="294990" cy="605118"/>
          </a:xfrm>
          <a:prstGeom prst="rect">
            <a:avLst/>
          </a:prstGeom>
        </p:spPr>
      </p:pic>
      <p:pic>
        <p:nvPicPr>
          <p:cNvPr id="178" name="Picture 17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957460" y="4504765"/>
            <a:ext cx="294990" cy="605118"/>
          </a:xfrm>
          <a:prstGeom prst="rect">
            <a:avLst/>
          </a:prstGeom>
        </p:spPr>
      </p:pic>
      <p:pic>
        <p:nvPicPr>
          <p:cNvPr id="179" name="Picture 17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57455" y="3832412"/>
            <a:ext cx="241748" cy="605118"/>
          </a:xfrm>
          <a:prstGeom prst="rect">
            <a:avLst/>
          </a:prstGeom>
        </p:spPr>
      </p:pic>
      <p:pic>
        <p:nvPicPr>
          <p:cNvPr id="180" name="Picture 17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57455" y="5849470"/>
            <a:ext cx="241748" cy="605118"/>
          </a:xfrm>
          <a:prstGeom prst="rect">
            <a:avLst/>
          </a:prstGeom>
        </p:spPr>
      </p:pic>
      <p:pic>
        <p:nvPicPr>
          <p:cNvPr id="181" name="Picture 18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57455" y="5177117"/>
            <a:ext cx="241748" cy="605118"/>
          </a:xfrm>
          <a:prstGeom prst="rect">
            <a:avLst/>
          </a:prstGeom>
        </p:spPr>
      </p:pic>
      <p:pic>
        <p:nvPicPr>
          <p:cNvPr id="182" name="Picture 18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3091" y="3832412"/>
            <a:ext cx="294990" cy="605118"/>
          </a:xfrm>
          <a:prstGeom prst="rect">
            <a:avLst/>
          </a:prstGeom>
        </p:spPr>
      </p:pic>
      <p:pic>
        <p:nvPicPr>
          <p:cNvPr id="183" name="Picture 18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3091" y="5177117"/>
            <a:ext cx="294990" cy="605118"/>
          </a:xfrm>
          <a:prstGeom prst="rect">
            <a:avLst/>
          </a:prstGeom>
        </p:spPr>
      </p:pic>
      <p:pic>
        <p:nvPicPr>
          <p:cNvPr id="184" name="Picture 18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3091" y="4504765"/>
            <a:ext cx="241748" cy="605118"/>
          </a:xfrm>
          <a:prstGeom prst="rect">
            <a:avLst/>
          </a:prstGeom>
        </p:spPr>
      </p:pic>
      <p:pic>
        <p:nvPicPr>
          <p:cNvPr id="186" name="Picture 18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3091" y="5849470"/>
            <a:ext cx="241748" cy="605118"/>
          </a:xfrm>
          <a:prstGeom prst="rect">
            <a:avLst/>
          </a:prstGeom>
        </p:spPr>
      </p:pic>
      <p:pic>
        <p:nvPicPr>
          <p:cNvPr id="187" name="Picture 18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9460" y="4504765"/>
            <a:ext cx="294990" cy="605118"/>
          </a:xfrm>
          <a:prstGeom prst="rect">
            <a:avLst/>
          </a:prstGeom>
        </p:spPr>
      </p:pic>
      <p:pic>
        <p:nvPicPr>
          <p:cNvPr id="188" name="Picture 18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9460" y="5849470"/>
            <a:ext cx="294990" cy="605118"/>
          </a:xfrm>
          <a:prstGeom prst="rect">
            <a:avLst/>
          </a:prstGeom>
        </p:spPr>
      </p:pic>
      <p:pic>
        <p:nvPicPr>
          <p:cNvPr id="189" name="Picture 18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9455" y="5177117"/>
            <a:ext cx="241748" cy="605118"/>
          </a:xfrm>
          <a:prstGeom prst="rect">
            <a:avLst/>
          </a:prstGeom>
        </p:spPr>
      </p:pic>
      <p:pic>
        <p:nvPicPr>
          <p:cNvPr id="190" name="Picture 18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65820" y="5177117"/>
            <a:ext cx="294990" cy="605118"/>
          </a:xfrm>
          <a:prstGeom prst="rect">
            <a:avLst/>
          </a:prstGeom>
        </p:spPr>
      </p:pic>
      <p:pic>
        <p:nvPicPr>
          <p:cNvPr id="191" name="Picture 19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65821" y="5849470"/>
            <a:ext cx="241748" cy="605118"/>
          </a:xfrm>
          <a:prstGeom prst="rect">
            <a:avLst/>
          </a:prstGeom>
        </p:spPr>
      </p:pic>
      <p:pic>
        <p:nvPicPr>
          <p:cNvPr id="192" name="Picture 19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9091" y="5177117"/>
            <a:ext cx="294990" cy="605118"/>
          </a:xfrm>
          <a:prstGeom prst="rect">
            <a:avLst/>
          </a:prstGeom>
        </p:spPr>
      </p:pic>
      <p:pic>
        <p:nvPicPr>
          <p:cNvPr id="193" name="Picture 19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6731" y="3832412"/>
            <a:ext cx="241748" cy="605118"/>
          </a:xfrm>
          <a:prstGeom prst="rect">
            <a:avLst/>
          </a:prstGeom>
        </p:spPr>
      </p:pic>
      <p:pic>
        <p:nvPicPr>
          <p:cNvPr id="194" name="Picture 19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7091" y="1277470"/>
            <a:ext cx="294990" cy="605118"/>
          </a:xfrm>
          <a:prstGeom prst="rect">
            <a:avLst/>
          </a:prstGeom>
        </p:spPr>
      </p:pic>
      <p:pic>
        <p:nvPicPr>
          <p:cNvPr id="195" name="Picture 19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02730" y="1277470"/>
            <a:ext cx="294990" cy="605118"/>
          </a:xfrm>
          <a:prstGeom prst="rect">
            <a:avLst/>
          </a:prstGeom>
        </p:spPr>
      </p:pic>
      <p:sp>
        <p:nvSpPr>
          <p:cNvPr id="196" name="TextBox 195"/>
          <p:cNvSpPr txBox="1"/>
          <p:nvPr/>
        </p:nvSpPr>
        <p:spPr>
          <a:xfrm>
            <a:off x="4961358" y="1075765"/>
            <a:ext cx="4182645" cy="759968"/>
          </a:xfrm>
          <a:prstGeom prst="rect">
            <a:avLst/>
          </a:prstGeom>
          <a:noFill/>
        </p:spPr>
        <p:txBody>
          <a:bodyPr wrap="square" lIns="81976" tIns="40986" rIns="81976" bIns="40986" rtlCol="0">
            <a:spAutoFit/>
          </a:bodyPr>
          <a:lstStyle/>
          <a:p>
            <a:pPr algn="ctr"/>
            <a:r>
              <a:rPr lang="en-US" sz="2200" b="1" dirty="0">
                <a:solidFill>
                  <a:srgbClr val="FF0000"/>
                </a:solidFill>
              </a:rPr>
              <a:t>How did THEY become MOTIVATED? </a:t>
            </a:r>
          </a:p>
        </p:txBody>
      </p:sp>
      <p:sp>
        <p:nvSpPr>
          <p:cNvPr id="197" name="TextBox 196"/>
          <p:cNvSpPr txBox="1"/>
          <p:nvPr/>
        </p:nvSpPr>
        <p:spPr>
          <a:xfrm>
            <a:off x="5403278" y="2218765"/>
            <a:ext cx="4182645" cy="421414"/>
          </a:xfrm>
          <a:prstGeom prst="rect">
            <a:avLst/>
          </a:prstGeom>
          <a:noFill/>
        </p:spPr>
        <p:txBody>
          <a:bodyPr wrap="square" lIns="81976" tIns="40986" rIns="81976" bIns="40986" rtlCol="0">
            <a:spAutoFit/>
          </a:bodyPr>
          <a:lstStyle/>
          <a:p>
            <a:pPr algn="ctr"/>
            <a:r>
              <a:rPr lang="en-US" sz="2200" b="1" dirty="0">
                <a:solidFill>
                  <a:srgbClr val="FF0000"/>
                </a:solidFill>
              </a:rPr>
              <a:t>How do they DO it? </a:t>
            </a:r>
          </a:p>
        </p:txBody>
      </p:sp>
      <p:sp>
        <p:nvSpPr>
          <p:cNvPr id="198" name="TextBox 197"/>
          <p:cNvSpPr txBox="1"/>
          <p:nvPr/>
        </p:nvSpPr>
        <p:spPr>
          <a:xfrm>
            <a:off x="2493818" y="6450649"/>
            <a:ext cx="4182645" cy="421414"/>
          </a:xfrm>
          <a:prstGeom prst="rect">
            <a:avLst/>
          </a:prstGeom>
          <a:noFill/>
        </p:spPr>
        <p:txBody>
          <a:bodyPr wrap="square" lIns="81976" tIns="40986" rIns="81976" bIns="40986" rtlCol="0">
            <a:spAutoFit/>
          </a:bodyPr>
          <a:lstStyle/>
          <a:p>
            <a:pPr algn="ctr"/>
            <a:r>
              <a:rPr lang="en-US" sz="2200" b="1" dirty="0">
                <a:solidFill>
                  <a:srgbClr val="FF0000"/>
                </a:solidFill>
                <a:sym typeface="Wingdings"/>
              </a:rPr>
              <a:t> </a:t>
            </a:r>
            <a:r>
              <a:rPr lang="en-US" sz="2200" b="1" dirty="0">
                <a:solidFill>
                  <a:srgbClr val="FF0000"/>
                </a:solidFill>
              </a:rPr>
              <a:t>Worse      Better </a:t>
            </a:r>
            <a:r>
              <a:rPr lang="en-US" sz="2200" b="1" dirty="0">
                <a:solidFill>
                  <a:srgbClr val="FF0000"/>
                </a:solidFill>
                <a:sym typeface="Wingdings"/>
              </a:rPr>
              <a:t></a:t>
            </a:r>
            <a:endParaRPr lang="en-US" sz="2200" b="1" dirty="0">
              <a:solidFill>
                <a:srgbClr val="FF0000"/>
              </a:solidFill>
            </a:endParaRPr>
          </a:p>
        </p:txBody>
      </p:sp>
    </p:spTree>
    <p:extLst>
      <p:ext uri="{BB962C8B-B14F-4D97-AF65-F5344CB8AC3E}">
        <p14:creationId xmlns:p14="http://schemas.microsoft.com/office/powerpoint/2010/main" val="2138671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
            <a:ext cx="9144000" cy="806824"/>
          </a:xfrm>
        </p:spPr>
        <p:txBody>
          <a:bodyPr>
            <a:normAutofit fontScale="90000"/>
          </a:bodyPr>
          <a:lstStyle/>
          <a:p>
            <a:r>
              <a:rPr lang="en-US" dirty="0" smtClean="0"/>
              <a:t>Even in the poorest communities – there were a few families whose children were growing WELL! </a:t>
            </a:r>
            <a:endParaRPr lang="en-US" dirty="0"/>
          </a:p>
        </p:txBody>
      </p:sp>
      <p:pic>
        <p:nvPicPr>
          <p:cNvPr id="2" name="Picture 1" descr="Screen shot 2011-11-29 at 2.21.39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59304" y="784492"/>
            <a:ext cx="4360153" cy="6073508"/>
          </a:xfrm>
          <a:prstGeom prst="rect">
            <a:avLst/>
          </a:prstGeom>
        </p:spPr>
      </p:pic>
    </p:spTree>
    <p:extLst>
      <p:ext uri="{BB962C8B-B14F-4D97-AF65-F5344CB8AC3E}">
        <p14:creationId xmlns:p14="http://schemas.microsoft.com/office/powerpoint/2010/main" val="3515143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2"/>
          </p:nvPr>
        </p:nvSpPr>
        <p:spPr>
          <a:xfrm>
            <a:off x="457200" y="6356350"/>
            <a:ext cx="2133600" cy="365125"/>
          </a:xfrm>
        </p:spPr>
        <p:txBody>
          <a:bodyPr/>
          <a:lstStyle/>
          <a:p>
            <a:pPr algn="l">
              <a:defRPr/>
            </a:pPr>
            <a:fld id="{0F685B8A-9824-46B7-8FE4-97CD120F9DCB}" type="slidenum">
              <a:rPr lang="en-US" smtClean="0"/>
              <a:pPr algn="l">
                <a:defRPr/>
              </a:pPr>
              <a:t>30</a:t>
            </a:fld>
            <a:endParaRPr lang="en-US" smtClean="0"/>
          </a:p>
        </p:txBody>
      </p:sp>
      <p:sp>
        <p:nvSpPr>
          <p:cNvPr id="7172" name="Oval 4"/>
          <p:cNvSpPr>
            <a:spLocks noChangeArrowheads="1"/>
          </p:cNvSpPr>
          <p:nvPr/>
        </p:nvSpPr>
        <p:spPr bwMode="auto">
          <a:xfrm>
            <a:off x="1981200" y="1752600"/>
            <a:ext cx="6629400" cy="4114800"/>
          </a:xfrm>
          <a:prstGeom prst="ellipse">
            <a:avLst/>
          </a:prstGeom>
          <a:solidFill>
            <a:srgbClr val="CCFFFF"/>
          </a:solidFill>
          <a:ln w="9525" algn="ctr">
            <a:solidFill>
              <a:srgbClr val="003366"/>
            </a:solidFill>
            <a:round/>
            <a:headEnd/>
            <a:tailEnd/>
          </a:ln>
        </p:spPr>
        <p:txBody>
          <a:bodyPr wrap="none" lIns="91376" tIns="45688" rIns="91376" bIns="45688" anchor="ctr"/>
          <a:lstStyle/>
          <a:p>
            <a:endParaRPr lang="en-US"/>
          </a:p>
        </p:txBody>
      </p:sp>
      <p:sp>
        <p:nvSpPr>
          <p:cNvPr id="2667525" name="Line 5"/>
          <p:cNvSpPr>
            <a:spLocks noChangeShapeType="1"/>
          </p:cNvSpPr>
          <p:nvPr/>
        </p:nvSpPr>
        <p:spPr bwMode="auto">
          <a:xfrm>
            <a:off x="1447800" y="3733800"/>
            <a:ext cx="7391400" cy="0"/>
          </a:xfrm>
          <a:prstGeom prst="line">
            <a:avLst/>
          </a:prstGeom>
          <a:noFill/>
          <a:ln w="50800">
            <a:solidFill>
              <a:srgbClr val="800000"/>
            </a:solidFill>
            <a:round/>
            <a:headEnd/>
            <a:tailEnd/>
          </a:ln>
        </p:spPr>
        <p:txBody>
          <a:bodyPr lIns="91376" tIns="45688" rIns="91376" bIns="45688"/>
          <a:lstStyle/>
          <a:p>
            <a:endParaRPr lang="en-US"/>
          </a:p>
        </p:txBody>
      </p:sp>
      <p:sp>
        <p:nvSpPr>
          <p:cNvPr id="2667526" name="Line 6"/>
          <p:cNvSpPr>
            <a:spLocks noChangeShapeType="1"/>
          </p:cNvSpPr>
          <p:nvPr/>
        </p:nvSpPr>
        <p:spPr bwMode="auto">
          <a:xfrm flipH="1" flipV="1">
            <a:off x="7239000" y="1828800"/>
            <a:ext cx="0" cy="3962400"/>
          </a:xfrm>
          <a:prstGeom prst="line">
            <a:avLst/>
          </a:prstGeom>
          <a:noFill/>
          <a:ln w="50800">
            <a:solidFill>
              <a:srgbClr val="800000"/>
            </a:solidFill>
            <a:round/>
            <a:headEnd/>
            <a:tailEnd/>
          </a:ln>
        </p:spPr>
        <p:txBody>
          <a:bodyPr lIns="91376" tIns="45688" rIns="91376" bIns="45688"/>
          <a:lstStyle/>
          <a:p>
            <a:endParaRPr lang="en-US"/>
          </a:p>
        </p:txBody>
      </p:sp>
      <p:sp>
        <p:nvSpPr>
          <p:cNvPr id="7175" name="Text Box 7"/>
          <p:cNvSpPr txBox="1">
            <a:spLocks noChangeArrowheads="1"/>
          </p:cNvSpPr>
          <p:nvPr/>
        </p:nvSpPr>
        <p:spPr bwMode="auto">
          <a:xfrm>
            <a:off x="4343400" y="1143006"/>
            <a:ext cx="1972372" cy="457379"/>
          </a:xfrm>
          <a:prstGeom prst="rect">
            <a:avLst/>
          </a:prstGeom>
          <a:noFill/>
          <a:ln w="9525" algn="ctr">
            <a:noFill/>
            <a:miter lim="800000"/>
            <a:headEnd/>
            <a:tailEnd/>
          </a:ln>
        </p:spPr>
        <p:txBody>
          <a:bodyPr wrap="none" lIns="91376" tIns="45688" rIns="91376" bIns="45688">
            <a:spAutoFit/>
          </a:bodyPr>
          <a:lstStyle/>
          <a:p>
            <a:pPr marL="342659" indent="-342659"/>
            <a:r>
              <a:rPr lang="en-US" sz="2400" u="sng" dirty="0"/>
              <a:t>All Employees</a:t>
            </a:r>
          </a:p>
        </p:txBody>
      </p:sp>
      <p:sp>
        <p:nvSpPr>
          <p:cNvPr id="2667528" name="Text Box 8"/>
          <p:cNvSpPr txBox="1">
            <a:spLocks noChangeArrowheads="1"/>
          </p:cNvSpPr>
          <p:nvPr/>
        </p:nvSpPr>
        <p:spPr bwMode="auto">
          <a:xfrm>
            <a:off x="609601" y="2209805"/>
            <a:ext cx="1577378" cy="1015651"/>
          </a:xfrm>
          <a:prstGeom prst="rect">
            <a:avLst/>
          </a:prstGeom>
          <a:noFill/>
          <a:ln w="9525" algn="ctr">
            <a:noFill/>
            <a:miter lim="800000"/>
            <a:headEnd/>
            <a:tailEnd/>
          </a:ln>
        </p:spPr>
        <p:txBody>
          <a:bodyPr wrap="none" lIns="91376" tIns="45688" rIns="91376" bIns="45688">
            <a:spAutoFit/>
          </a:bodyPr>
          <a:lstStyle/>
          <a:p>
            <a:pPr marL="342659" indent="-342659"/>
            <a:r>
              <a:rPr lang="en-US" sz="2000" dirty="0"/>
              <a:t>Non-Hispanic </a:t>
            </a:r>
          </a:p>
          <a:p>
            <a:pPr marL="342659" indent="-342659"/>
            <a:r>
              <a:rPr lang="en-US" sz="2000" dirty="0"/>
              <a:t>And/or </a:t>
            </a:r>
          </a:p>
          <a:p>
            <a:pPr marL="342659" indent="-342659"/>
            <a:r>
              <a:rPr lang="en-US" sz="2000" dirty="0"/>
              <a:t>High Salary</a:t>
            </a:r>
          </a:p>
        </p:txBody>
      </p:sp>
      <p:sp>
        <p:nvSpPr>
          <p:cNvPr id="2667529" name="Text Box 9"/>
          <p:cNvSpPr txBox="1">
            <a:spLocks noChangeArrowheads="1"/>
          </p:cNvSpPr>
          <p:nvPr/>
        </p:nvSpPr>
        <p:spPr bwMode="auto">
          <a:xfrm>
            <a:off x="685804" y="5029201"/>
            <a:ext cx="1513633" cy="707874"/>
          </a:xfrm>
          <a:prstGeom prst="rect">
            <a:avLst/>
          </a:prstGeom>
          <a:noFill/>
          <a:ln w="9525" algn="ctr">
            <a:noFill/>
            <a:miter lim="800000"/>
            <a:headEnd/>
            <a:tailEnd/>
          </a:ln>
        </p:spPr>
        <p:txBody>
          <a:bodyPr wrap="none" lIns="91376" tIns="45688" rIns="91376" bIns="45688">
            <a:spAutoFit/>
          </a:bodyPr>
          <a:lstStyle/>
          <a:p>
            <a:pPr marL="342659" indent="-342659"/>
            <a:r>
              <a:rPr lang="en-US" sz="2000" dirty="0"/>
              <a:t>Hispanic and </a:t>
            </a:r>
          </a:p>
          <a:p>
            <a:pPr marL="342659" indent="-342659"/>
            <a:r>
              <a:rPr lang="en-US" sz="2000" dirty="0"/>
              <a:t>Low Salary</a:t>
            </a:r>
          </a:p>
        </p:txBody>
      </p:sp>
      <p:sp>
        <p:nvSpPr>
          <p:cNvPr id="2667530" name="Text Box 10"/>
          <p:cNvSpPr txBox="1">
            <a:spLocks noChangeArrowheads="1"/>
          </p:cNvSpPr>
          <p:nvPr/>
        </p:nvSpPr>
        <p:spPr bwMode="auto">
          <a:xfrm>
            <a:off x="7479038" y="5638801"/>
            <a:ext cx="1585894" cy="707874"/>
          </a:xfrm>
          <a:prstGeom prst="rect">
            <a:avLst/>
          </a:prstGeom>
          <a:noFill/>
          <a:ln w="9525" algn="ctr">
            <a:noFill/>
            <a:miter lim="800000"/>
            <a:headEnd/>
            <a:tailEnd/>
          </a:ln>
        </p:spPr>
        <p:txBody>
          <a:bodyPr wrap="none" lIns="91376" tIns="45688" rIns="91376" bIns="45688">
            <a:spAutoFit/>
          </a:bodyPr>
          <a:lstStyle/>
          <a:p>
            <a:pPr marL="342659" indent="-342659" algn="ctr"/>
            <a:r>
              <a:rPr lang="en-US" sz="2000" dirty="0"/>
              <a:t>Best </a:t>
            </a:r>
          </a:p>
          <a:p>
            <a:pPr marL="342659" indent="-342659" algn="ctr"/>
            <a:r>
              <a:rPr lang="en-US" sz="2000" dirty="0"/>
              <a:t>Management </a:t>
            </a:r>
          </a:p>
        </p:txBody>
      </p:sp>
      <p:sp>
        <p:nvSpPr>
          <p:cNvPr id="2667531" name="Text Box 11"/>
          <p:cNvSpPr txBox="1">
            <a:spLocks noChangeArrowheads="1"/>
          </p:cNvSpPr>
          <p:nvPr/>
        </p:nvSpPr>
        <p:spPr bwMode="auto">
          <a:xfrm>
            <a:off x="3486113" y="5943605"/>
            <a:ext cx="3109999" cy="400097"/>
          </a:xfrm>
          <a:prstGeom prst="rect">
            <a:avLst/>
          </a:prstGeom>
          <a:noFill/>
          <a:ln w="9525" algn="ctr">
            <a:noFill/>
            <a:miter lim="800000"/>
            <a:headEnd/>
            <a:tailEnd/>
          </a:ln>
        </p:spPr>
        <p:txBody>
          <a:bodyPr wrap="none" lIns="91376" tIns="45688" rIns="91376" bIns="45688">
            <a:spAutoFit/>
          </a:bodyPr>
          <a:lstStyle/>
          <a:p>
            <a:pPr marL="342659" indent="-342659" algn="ctr"/>
            <a:r>
              <a:rPr lang="en-US" sz="2000" dirty="0"/>
              <a:t>Poor Diabetes Management</a:t>
            </a:r>
          </a:p>
        </p:txBody>
      </p:sp>
      <p:sp>
        <p:nvSpPr>
          <p:cNvPr id="2667532" name="Text Box 12"/>
          <p:cNvSpPr txBox="1">
            <a:spLocks noChangeArrowheads="1"/>
          </p:cNvSpPr>
          <p:nvPr/>
        </p:nvSpPr>
        <p:spPr bwMode="auto">
          <a:xfrm>
            <a:off x="7307681" y="3810000"/>
            <a:ext cx="1120797" cy="707874"/>
          </a:xfrm>
          <a:prstGeom prst="rect">
            <a:avLst/>
          </a:prstGeom>
          <a:noFill/>
          <a:ln w="9525" algn="ctr">
            <a:noFill/>
            <a:miter lim="800000"/>
            <a:headEnd/>
            <a:tailEnd/>
          </a:ln>
        </p:spPr>
        <p:txBody>
          <a:bodyPr wrap="none" lIns="91376" tIns="45688" rIns="91376" bIns="45688">
            <a:spAutoFit/>
          </a:bodyPr>
          <a:lstStyle/>
          <a:p>
            <a:pPr marL="342659" indent="-342659" algn="ctr"/>
            <a:r>
              <a:rPr lang="en-US" sz="2000" b="1" dirty="0"/>
              <a:t>Positive </a:t>
            </a:r>
          </a:p>
          <a:p>
            <a:pPr marL="342659" indent="-342659" algn="ctr"/>
            <a:r>
              <a:rPr lang="en-US" sz="2000" b="1" dirty="0"/>
              <a:t>Deviants</a:t>
            </a:r>
          </a:p>
        </p:txBody>
      </p:sp>
      <p:sp>
        <p:nvSpPr>
          <p:cNvPr id="7181" name="Text Box 13"/>
          <p:cNvSpPr txBox="1">
            <a:spLocks noChangeArrowheads="1"/>
          </p:cNvSpPr>
          <p:nvPr/>
        </p:nvSpPr>
        <p:spPr bwMode="auto">
          <a:xfrm>
            <a:off x="685801" y="457201"/>
            <a:ext cx="8458199" cy="523156"/>
          </a:xfrm>
          <a:prstGeom prst="rect">
            <a:avLst/>
          </a:prstGeom>
          <a:solidFill>
            <a:schemeClr val="bg1"/>
          </a:solidFill>
          <a:ln w="9525" algn="ctr">
            <a:noFill/>
            <a:miter lim="800000"/>
            <a:headEnd/>
            <a:tailEnd/>
          </a:ln>
        </p:spPr>
        <p:txBody>
          <a:bodyPr wrap="square" lIns="91376" tIns="45688" rIns="91376" bIns="45688">
            <a:spAutoFit/>
          </a:bodyPr>
          <a:lstStyle/>
          <a:p>
            <a:pPr marL="342659" indent="-342659"/>
            <a:r>
              <a:rPr lang="en-US" sz="2800" u="sng" dirty="0"/>
              <a:t>Who are the Positive Deviants at Supermarket company?</a:t>
            </a:r>
          </a:p>
        </p:txBody>
      </p:sp>
    </p:spTree>
    <p:extLst>
      <p:ext uri="{BB962C8B-B14F-4D97-AF65-F5344CB8AC3E}">
        <p14:creationId xmlns:p14="http://schemas.microsoft.com/office/powerpoint/2010/main" val="417536708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7818" y="1143000"/>
            <a:ext cx="4225636" cy="5311588"/>
          </a:xfrm>
          <a:ln w="28575">
            <a:solidFill>
              <a:schemeClr val="accent1"/>
            </a:solidFill>
          </a:ln>
        </p:spPr>
        <p:txBody>
          <a:bodyPr/>
          <a:lstStyle/>
          <a:p>
            <a:pPr algn="ctr">
              <a:buNone/>
            </a:pPr>
            <a:r>
              <a:rPr lang="en-US" sz="2500" u="sng" dirty="0"/>
              <a:t>Objectives</a:t>
            </a:r>
          </a:p>
          <a:p>
            <a:pPr algn="ctr">
              <a:buNone/>
            </a:pPr>
            <a:endParaRPr lang="en-US" sz="2500" u="sng" dirty="0"/>
          </a:p>
          <a:p>
            <a:pPr>
              <a:buAutoNum type="arabicParenR"/>
            </a:pPr>
            <a:r>
              <a:rPr lang="en-US" sz="2200" dirty="0"/>
              <a:t>Gain a deeper understanding of Hispanic diabetics especially in regards to what </a:t>
            </a:r>
            <a:r>
              <a:rPr lang="en-US" sz="2200" u="sng" dirty="0"/>
              <a:t>motivates</a:t>
            </a:r>
            <a:r>
              <a:rPr lang="en-US" sz="2200" dirty="0"/>
              <a:t> them to take control of their personal health and </a:t>
            </a:r>
            <a:r>
              <a:rPr lang="en-US" sz="2200" u="sng" dirty="0"/>
              <a:t>the practical, effective strategies and tactics </a:t>
            </a:r>
            <a:r>
              <a:rPr lang="en-US" sz="2200" dirty="0"/>
              <a:t>they use to do so, and</a:t>
            </a:r>
          </a:p>
          <a:p>
            <a:pPr>
              <a:buAutoNum type="arabicParenR"/>
            </a:pPr>
            <a:endParaRPr lang="en-US" sz="2200" dirty="0"/>
          </a:p>
          <a:p>
            <a:pPr>
              <a:buAutoNum type="arabicParenR"/>
            </a:pPr>
            <a:r>
              <a:rPr lang="en-US" sz="2200" dirty="0"/>
              <a:t>Design &amp; Enhance Interventions  to improve enrollment, adherence and outcomes</a:t>
            </a:r>
          </a:p>
          <a:p>
            <a:pPr>
              <a:buAutoNum type="arabicParenR"/>
            </a:pPr>
            <a:endParaRPr lang="en-US" sz="2200" dirty="0"/>
          </a:p>
          <a:p>
            <a:endParaRPr lang="en-US" dirty="0" smtClean="0"/>
          </a:p>
          <a:p>
            <a:endParaRPr lang="en-US" dirty="0" smtClean="0"/>
          </a:p>
          <a:p>
            <a:endParaRPr lang="en-US" dirty="0"/>
          </a:p>
        </p:txBody>
      </p:sp>
      <p:sp>
        <p:nvSpPr>
          <p:cNvPr id="3" name="Title 2"/>
          <p:cNvSpPr>
            <a:spLocks noGrp="1"/>
          </p:cNvSpPr>
          <p:nvPr>
            <p:ph type="title"/>
          </p:nvPr>
        </p:nvSpPr>
        <p:spPr/>
        <p:txBody>
          <a:bodyPr>
            <a:normAutofit fontScale="90000"/>
          </a:bodyPr>
          <a:lstStyle/>
          <a:p>
            <a:r>
              <a:rPr lang="en-US" dirty="0" smtClean="0"/>
              <a:t>Positive Deviance Study of Hispanic Diabetics: Objectives &amp; Methods</a:t>
            </a:r>
            <a:endParaRPr lang="en-US" dirty="0"/>
          </a:p>
        </p:txBody>
      </p:sp>
      <p:sp>
        <p:nvSpPr>
          <p:cNvPr id="6" name="Content Placeholder 1"/>
          <p:cNvSpPr txBox="1">
            <a:spLocks/>
          </p:cNvSpPr>
          <p:nvPr/>
        </p:nvSpPr>
        <p:spPr bwMode="auto">
          <a:xfrm>
            <a:off x="4710546" y="1143000"/>
            <a:ext cx="4225636" cy="5311588"/>
          </a:xfrm>
          <a:prstGeom prst="rect">
            <a:avLst/>
          </a:prstGeom>
          <a:noFill/>
          <a:ln w="28575">
            <a:solidFill>
              <a:schemeClr val="accent1"/>
            </a:solidFill>
            <a:miter lim="800000"/>
            <a:headEnd/>
            <a:tailEnd/>
          </a:ln>
        </p:spPr>
        <p:txBody>
          <a:bodyPr vert="horz" wrap="square" lIns="91344" tIns="45672" rIns="91344" bIns="45672" numCol="1" anchor="t" anchorCtr="0" compatLnSpc="1">
            <a:prstTxWarp prst="textNoShape">
              <a:avLst/>
            </a:prstTxWarp>
            <a:noAutofit/>
          </a:bodyPr>
          <a:lstStyle/>
          <a:p>
            <a:pPr indent="245944" algn="ctr" defTabSz="912649" fontAlgn="base">
              <a:spcBef>
                <a:spcPct val="20000"/>
              </a:spcBef>
              <a:spcAft>
                <a:spcPct val="0"/>
              </a:spcAft>
              <a:buClr>
                <a:srgbClr val="92D050"/>
              </a:buClr>
              <a:buSzPct val="75000"/>
              <a:defRPr/>
            </a:pPr>
            <a:r>
              <a:rPr lang="en-US" sz="2500" b="1" u="sng" dirty="0"/>
              <a:t>Methods</a:t>
            </a:r>
          </a:p>
          <a:p>
            <a:pPr indent="245944" algn="ctr" defTabSz="912649" fontAlgn="base">
              <a:spcBef>
                <a:spcPct val="20000"/>
              </a:spcBef>
              <a:spcAft>
                <a:spcPct val="0"/>
              </a:spcAft>
              <a:buClr>
                <a:srgbClr val="92D050"/>
              </a:buClr>
              <a:buSzPct val="75000"/>
              <a:defRPr/>
            </a:pPr>
            <a:endParaRPr lang="en-US" sz="2500" b="1" u="sng" dirty="0"/>
          </a:p>
          <a:p>
            <a:pPr indent="245944" defTabSz="912649" fontAlgn="base">
              <a:spcBef>
                <a:spcPct val="20000"/>
              </a:spcBef>
              <a:spcAft>
                <a:spcPct val="0"/>
              </a:spcAft>
              <a:buClr>
                <a:srgbClr val="92D050"/>
              </a:buClr>
              <a:buSzPct val="75000"/>
              <a:buFont typeface="Wingdings 3" pitchFamily="18" charset="2"/>
              <a:buAutoNum type="arabicParenR"/>
              <a:defRPr/>
            </a:pPr>
            <a:r>
              <a:rPr lang="en-US" sz="2200" b="1" dirty="0"/>
              <a:t>Identification and in-depth interviews  - “Positive Deviant” Hispanic diabetic employees</a:t>
            </a:r>
          </a:p>
          <a:p>
            <a:pPr indent="245944" defTabSz="912649" fontAlgn="base">
              <a:spcBef>
                <a:spcPct val="20000"/>
              </a:spcBef>
              <a:spcAft>
                <a:spcPct val="0"/>
              </a:spcAft>
              <a:buClr>
                <a:srgbClr val="92D050"/>
              </a:buClr>
              <a:buSzPct val="75000"/>
              <a:buFont typeface="Wingdings 3" pitchFamily="18" charset="2"/>
              <a:buAutoNum type="arabicParenR"/>
              <a:defRPr/>
            </a:pPr>
            <a:endParaRPr lang="en-US" sz="2200" b="1" dirty="0"/>
          </a:p>
          <a:p>
            <a:pPr indent="245944" defTabSz="912649" fontAlgn="base">
              <a:spcBef>
                <a:spcPct val="20000"/>
              </a:spcBef>
              <a:spcAft>
                <a:spcPct val="0"/>
              </a:spcAft>
              <a:buClr>
                <a:srgbClr val="92D050"/>
              </a:buClr>
              <a:buSzPct val="75000"/>
              <a:buFont typeface="Wingdings 3" pitchFamily="18" charset="2"/>
              <a:buAutoNum type="arabicParenR"/>
              <a:defRPr/>
            </a:pPr>
            <a:r>
              <a:rPr lang="en-US" sz="2200" b="1" u="sng" dirty="0"/>
              <a:t>PD score </a:t>
            </a:r>
            <a:r>
              <a:rPr lang="en-US" sz="2200" b="1" dirty="0"/>
              <a:t>based on 42 behaviors: screening, program participation, A1c control, Intent to lose weight, etc. </a:t>
            </a:r>
          </a:p>
          <a:p>
            <a:pPr indent="245944" defTabSz="912649" fontAlgn="base">
              <a:spcBef>
                <a:spcPct val="20000"/>
              </a:spcBef>
              <a:spcAft>
                <a:spcPct val="0"/>
              </a:spcAft>
              <a:buClr>
                <a:srgbClr val="92D050"/>
              </a:buClr>
              <a:buSzPct val="75000"/>
              <a:buFont typeface="Wingdings 3" pitchFamily="18" charset="2"/>
              <a:buAutoNum type="arabicParenR"/>
              <a:defRPr/>
            </a:pPr>
            <a:endParaRPr lang="en-US" sz="2200" b="1" dirty="0"/>
          </a:p>
          <a:p>
            <a:pPr indent="245944" defTabSz="912649" fontAlgn="base">
              <a:spcBef>
                <a:spcPct val="20000"/>
              </a:spcBef>
              <a:spcAft>
                <a:spcPct val="0"/>
              </a:spcAft>
              <a:buClr>
                <a:srgbClr val="92D050"/>
              </a:buClr>
              <a:buSzPct val="75000"/>
              <a:buFont typeface="Wingdings 3" pitchFamily="18" charset="2"/>
              <a:buAutoNum type="arabicParenR"/>
              <a:defRPr/>
            </a:pPr>
            <a:r>
              <a:rPr lang="en-US" sz="2200" b="1" u="sng" dirty="0"/>
              <a:t>Analysis</a:t>
            </a:r>
            <a:r>
              <a:rPr lang="en-US" sz="2200" b="1" dirty="0"/>
              <a:t>: 2,000 pages of discussion. Thematic analysis using </a:t>
            </a:r>
            <a:r>
              <a:rPr lang="en-US" sz="2200" b="1" dirty="0" err="1"/>
              <a:t>MaxQDA</a:t>
            </a:r>
            <a:r>
              <a:rPr lang="en-US" sz="2200" b="1" dirty="0"/>
              <a:t>.  </a:t>
            </a:r>
          </a:p>
          <a:p>
            <a:pPr indent="245944" defTabSz="912649" fontAlgn="base">
              <a:spcBef>
                <a:spcPct val="20000"/>
              </a:spcBef>
              <a:spcAft>
                <a:spcPct val="0"/>
              </a:spcAft>
              <a:buClr>
                <a:srgbClr val="92D050"/>
              </a:buClr>
              <a:buSzPct val="75000"/>
              <a:buFont typeface="Wingdings 3" pitchFamily="18" charset="2"/>
              <a:buChar char="u"/>
              <a:defRPr/>
            </a:pPr>
            <a:endParaRPr lang="en-US" sz="2000" b="1" dirty="0"/>
          </a:p>
          <a:p>
            <a:pPr indent="245944" defTabSz="912649" fontAlgn="base">
              <a:spcBef>
                <a:spcPct val="20000"/>
              </a:spcBef>
              <a:spcAft>
                <a:spcPct val="0"/>
              </a:spcAft>
              <a:buClr>
                <a:srgbClr val="92D050"/>
              </a:buClr>
              <a:buSzPct val="75000"/>
              <a:buFont typeface="Wingdings 3" pitchFamily="18" charset="2"/>
              <a:buChar char="u"/>
              <a:defRPr/>
            </a:pPr>
            <a:endParaRPr lang="en-US" sz="2000" b="1" dirty="0"/>
          </a:p>
          <a:p>
            <a:pPr indent="245944" defTabSz="912649" fontAlgn="base">
              <a:spcBef>
                <a:spcPct val="20000"/>
              </a:spcBef>
              <a:spcAft>
                <a:spcPct val="0"/>
              </a:spcAft>
              <a:buClr>
                <a:srgbClr val="92D050"/>
              </a:buClr>
              <a:buSzPct val="75000"/>
              <a:buFont typeface="Wingdings 3" pitchFamily="18" charset="2"/>
              <a:buChar char="u"/>
              <a:defRPr/>
            </a:pPr>
            <a:endParaRPr lang="en-US" sz="2000" b="1" dirty="0"/>
          </a:p>
        </p:txBody>
      </p:sp>
    </p:spTree>
    <p:extLst>
      <p:ext uri="{BB962C8B-B14F-4D97-AF65-F5344CB8AC3E}">
        <p14:creationId xmlns:p14="http://schemas.microsoft.com/office/powerpoint/2010/main" val="27925326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346366" y="0"/>
            <a:ext cx="8104909" cy="1143000"/>
          </a:xfrm>
        </p:spPr>
        <p:txBody>
          <a:bodyPr/>
          <a:lstStyle/>
          <a:p>
            <a:r>
              <a:rPr lang="en-US" sz="3200" u="sng" dirty="0">
                <a:solidFill>
                  <a:srgbClr val="FF0000"/>
                </a:solidFill>
                <a:latin typeface="Calibri" charset="0"/>
              </a:rPr>
              <a:t>How to Find Them? </a:t>
            </a:r>
            <a:r>
              <a:rPr lang="en-US" sz="3200" u="sng" dirty="0">
                <a:latin typeface="Calibri" charset="0"/>
              </a:rPr>
              <a:t>Positive Deviance Score </a:t>
            </a:r>
          </a:p>
        </p:txBody>
      </p:sp>
      <p:sp>
        <p:nvSpPr>
          <p:cNvPr id="40963" name="Rectangle 3"/>
          <p:cNvSpPr>
            <a:spLocks noGrp="1"/>
          </p:cNvSpPr>
          <p:nvPr>
            <p:ph type="body" idx="1"/>
          </p:nvPr>
        </p:nvSpPr>
        <p:spPr>
          <a:xfrm>
            <a:off x="138546" y="1066804"/>
            <a:ext cx="8797636" cy="4525963"/>
          </a:xfrm>
        </p:spPr>
        <p:txBody>
          <a:bodyPr>
            <a:normAutofit/>
          </a:bodyPr>
          <a:lstStyle/>
          <a:p>
            <a:pPr marL="0" indent="0">
              <a:buNone/>
            </a:pPr>
            <a:endParaRPr lang="en-US" sz="2900" dirty="0">
              <a:latin typeface="Calibri" charset="0"/>
            </a:endParaRPr>
          </a:p>
          <a:p>
            <a:pPr marL="0" indent="0" algn="ctr">
              <a:buNone/>
            </a:pPr>
            <a:r>
              <a:rPr lang="en-US" sz="3900" dirty="0">
                <a:solidFill>
                  <a:srgbClr val="FF0000"/>
                </a:solidFill>
                <a:latin typeface="Calibri" charset="0"/>
              </a:rPr>
              <a:t>PD Score: 24 Indicators of self-care </a:t>
            </a:r>
          </a:p>
          <a:p>
            <a:pPr eaLnBrk="1" hangingPunct="1"/>
            <a:endParaRPr lang="en-US" sz="3200" dirty="0">
              <a:solidFill>
                <a:srgbClr val="FF0000"/>
              </a:solidFill>
              <a:latin typeface="Calibri" charset="0"/>
            </a:endParaRPr>
          </a:p>
          <a:p>
            <a:pPr lvl="1"/>
            <a:r>
              <a:rPr lang="en-US" sz="3200" b="1" dirty="0">
                <a:latin typeface="Calibri" charset="0"/>
              </a:rPr>
              <a:t>Five datasets: </a:t>
            </a:r>
            <a:r>
              <a:rPr lang="en-US" sz="3200" dirty="0">
                <a:latin typeface="Calibri" charset="0"/>
              </a:rPr>
              <a:t>Employer, Health Plan, Vendors</a:t>
            </a:r>
            <a:endParaRPr lang="en-US" sz="3200" b="1" dirty="0">
              <a:latin typeface="Calibri" charset="0"/>
            </a:endParaRPr>
          </a:p>
          <a:p>
            <a:pPr lvl="1" eaLnBrk="1" hangingPunct="1"/>
            <a:r>
              <a:rPr lang="en-US" sz="3200" b="1" dirty="0">
                <a:latin typeface="Calibri" charset="0"/>
              </a:rPr>
              <a:t>HRA: </a:t>
            </a:r>
            <a:r>
              <a:rPr lang="en-US" sz="3200" dirty="0">
                <a:latin typeface="Calibri" charset="0"/>
              </a:rPr>
              <a:t>Dietary, exams, exercise, </a:t>
            </a:r>
          </a:p>
          <a:p>
            <a:pPr lvl="1" eaLnBrk="1" hangingPunct="1"/>
            <a:r>
              <a:rPr lang="en-US" sz="3200" b="1" dirty="0">
                <a:latin typeface="Calibri" charset="0"/>
              </a:rPr>
              <a:t>DM Indicators</a:t>
            </a:r>
            <a:r>
              <a:rPr lang="en-US" sz="3200" dirty="0">
                <a:latin typeface="Calibri" charset="0"/>
              </a:rPr>
              <a:t>: Doctor Visits, Counseling</a:t>
            </a:r>
          </a:p>
        </p:txBody>
      </p:sp>
    </p:spTree>
    <p:extLst>
      <p:ext uri="{BB962C8B-B14F-4D97-AF65-F5344CB8AC3E}">
        <p14:creationId xmlns:p14="http://schemas.microsoft.com/office/powerpoint/2010/main" val="167821464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277091" y="-16635"/>
            <a:ext cx="7620000" cy="1143000"/>
          </a:xfrm>
        </p:spPr>
        <p:txBody>
          <a:bodyPr/>
          <a:lstStyle/>
          <a:p>
            <a:pPr algn="l" eaLnBrk="1" hangingPunct="1"/>
            <a:r>
              <a:rPr lang="en-US" sz="3200" u="sng" dirty="0">
                <a:latin typeface="Calibri" charset="0"/>
              </a:rPr>
              <a:t>3. Discover and Analysis </a:t>
            </a:r>
          </a:p>
        </p:txBody>
      </p:sp>
      <p:sp>
        <p:nvSpPr>
          <p:cNvPr id="40963" name="Rectangle 3"/>
          <p:cNvSpPr>
            <a:spLocks noGrp="1"/>
          </p:cNvSpPr>
          <p:nvPr>
            <p:ph type="body" idx="1"/>
          </p:nvPr>
        </p:nvSpPr>
        <p:spPr>
          <a:xfrm>
            <a:off x="381000" y="1066800"/>
            <a:ext cx="8382000" cy="5257800"/>
          </a:xfrm>
        </p:spPr>
        <p:txBody>
          <a:bodyPr>
            <a:normAutofit lnSpcReduction="10000"/>
          </a:bodyPr>
          <a:lstStyle/>
          <a:p>
            <a:pPr marL="0" indent="0">
              <a:buNone/>
            </a:pPr>
            <a:endParaRPr lang="en-US" sz="3500" b="1" dirty="0">
              <a:latin typeface="Calibri" charset="0"/>
            </a:endParaRPr>
          </a:p>
          <a:p>
            <a:r>
              <a:rPr lang="en-US" sz="3500" b="1" dirty="0">
                <a:solidFill>
                  <a:srgbClr val="FF0000"/>
                </a:solidFill>
                <a:latin typeface="Calibri" charset="0"/>
              </a:rPr>
              <a:t>78 Hispanics </a:t>
            </a:r>
            <a:r>
              <a:rPr lang="en-US" sz="3500" dirty="0">
                <a:latin typeface="Calibri" charset="0"/>
              </a:rPr>
              <a:t>(Eng. and Sp.) Group and individual discussions</a:t>
            </a:r>
          </a:p>
          <a:p>
            <a:pPr eaLnBrk="1" hangingPunct="1">
              <a:buFont typeface="Arial" charset="0"/>
              <a:buNone/>
            </a:pPr>
            <a:endParaRPr lang="en-US" sz="3500" dirty="0">
              <a:latin typeface="Calibri" charset="0"/>
            </a:endParaRPr>
          </a:p>
          <a:p>
            <a:pPr eaLnBrk="1" hangingPunct="1"/>
            <a:r>
              <a:rPr lang="en-US" sz="3500" b="1" dirty="0">
                <a:solidFill>
                  <a:srgbClr val="FF0000"/>
                </a:solidFill>
                <a:latin typeface="Calibri" charset="0"/>
              </a:rPr>
              <a:t>2,000+ pages </a:t>
            </a:r>
            <a:r>
              <a:rPr lang="en-US" sz="3500" dirty="0">
                <a:latin typeface="Calibri" charset="0"/>
              </a:rPr>
              <a:t>of material</a:t>
            </a:r>
          </a:p>
          <a:p>
            <a:pPr eaLnBrk="1" hangingPunct="1"/>
            <a:endParaRPr lang="en-US" sz="3500" dirty="0">
              <a:latin typeface="Calibri" charset="0"/>
            </a:endParaRPr>
          </a:p>
          <a:p>
            <a:pPr eaLnBrk="1" hangingPunct="1"/>
            <a:r>
              <a:rPr lang="en-US" sz="3500" dirty="0">
                <a:latin typeface="Calibri" charset="0"/>
              </a:rPr>
              <a:t>Qualitative Software: coded </a:t>
            </a:r>
            <a:r>
              <a:rPr lang="en-US" sz="3500" dirty="0">
                <a:solidFill>
                  <a:schemeClr val="accent5">
                    <a:lumMod val="75000"/>
                  </a:schemeClr>
                </a:solidFill>
                <a:latin typeface="Calibri" charset="0"/>
              </a:rPr>
              <a:t>Frequency </a:t>
            </a:r>
            <a:r>
              <a:rPr lang="en-US" sz="3500" dirty="0">
                <a:latin typeface="Calibri" charset="0"/>
              </a:rPr>
              <a:t>and </a:t>
            </a:r>
            <a:r>
              <a:rPr lang="en-US" sz="3500" dirty="0">
                <a:solidFill>
                  <a:srgbClr val="FF0000"/>
                </a:solidFill>
                <a:latin typeface="Calibri" charset="0"/>
              </a:rPr>
              <a:t>Passion</a:t>
            </a:r>
            <a:endParaRPr lang="en-US" dirty="0">
              <a:solidFill>
                <a:srgbClr val="FF0000"/>
              </a:solidFill>
              <a:latin typeface="Calibri" charset="0"/>
            </a:endParaRPr>
          </a:p>
        </p:txBody>
      </p:sp>
    </p:spTree>
    <p:extLst>
      <p:ext uri="{BB962C8B-B14F-4D97-AF65-F5344CB8AC3E}">
        <p14:creationId xmlns:p14="http://schemas.microsoft.com/office/powerpoint/2010/main" val="194794165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15638" y="2622177"/>
            <a:ext cx="8229023" cy="1694886"/>
          </a:xfrm>
        </p:spPr>
        <p:txBody>
          <a:bodyPr>
            <a:normAutofit/>
          </a:bodyPr>
          <a:lstStyle/>
          <a:p>
            <a:pPr marL="0" indent="0" algn="ctr">
              <a:buNone/>
            </a:pPr>
            <a:r>
              <a:rPr lang="en-US" sz="4800" dirty="0"/>
              <a:t>Positive Deviance Inquiry </a:t>
            </a:r>
            <a:r>
              <a:rPr lang="en-US" sz="4800" dirty="0">
                <a:hlinkClick r:id="rId2" action="ppaction://hlinkfile"/>
              </a:rPr>
              <a:t>Video</a:t>
            </a:r>
            <a:endParaRPr lang="en-US" sz="4800" dirty="0"/>
          </a:p>
        </p:txBody>
      </p:sp>
      <p:sp>
        <p:nvSpPr>
          <p:cNvPr id="4" name="Date Placeholder 3"/>
          <p:cNvSpPr>
            <a:spLocks noGrp="1"/>
          </p:cNvSpPr>
          <p:nvPr>
            <p:ph type="dt" sz="half" idx="10"/>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30D5C7-E3ED-49C4-A9E3-8ABAFB124E10}" type="slidenum">
              <a:rPr lang="en-US" smtClean="0"/>
              <a:pPr>
                <a:defRPr/>
              </a:pPr>
              <a:t>34</a:t>
            </a:fld>
            <a:endParaRPr lang="en-US"/>
          </a:p>
        </p:txBody>
      </p:sp>
    </p:spTree>
    <p:extLst>
      <p:ext uri="{BB962C8B-B14F-4D97-AF65-F5344CB8AC3E}">
        <p14:creationId xmlns:p14="http://schemas.microsoft.com/office/powerpoint/2010/main" val="355263697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304800" y="152400"/>
            <a:ext cx="7620000" cy="1143000"/>
          </a:xfrm>
        </p:spPr>
        <p:txBody>
          <a:bodyPr/>
          <a:lstStyle/>
          <a:p>
            <a:pPr algn="l" eaLnBrk="1" hangingPunct="1"/>
            <a:r>
              <a:rPr lang="en-US" sz="3200" b="1" u="sng" dirty="0"/>
              <a:t>Themes &amp; Analysis - I</a:t>
            </a:r>
          </a:p>
        </p:txBody>
      </p:sp>
      <p:graphicFrame>
        <p:nvGraphicFramePr>
          <p:cNvPr id="5" name="Table 4"/>
          <p:cNvGraphicFramePr>
            <a:graphicFrameLocks noGrp="1"/>
          </p:cNvGraphicFramePr>
          <p:nvPr/>
        </p:nvGraphicFramePr>
        <p:xfrm>
          <a:off x="457200" y="1066800"/>
          <a:ext cx="3848100" cy="5197936"/>
        </p:xfrm>
        <a:graphic>
          <a:graphicData uri="http://schemas.openxmlformats.org/drawingml/2006/table">
            <a:tbl>
              <a:tblPr/>
              <a:tblGrid>
                <a:gridCol w="3848100"/>
              </a:tblGrid>
              <a:tr h="457200">
                <a:tc>
                  <a:txBody>
                    <a:bodyPr/>
                    <a:lstStyle/>
                    <a:p>
                      <a:pPr marL="0" marR="0" algn="ctr">
                        <a:lnSpc>
                          <a:spcPts val="1320"/>
                        </a:lnSpc>
                        <a:spcBef>
                          <a:spcPts val="150"/>
                        </a:spcBef>
                        <a:spcAft>
                          <a:spcPts val="150"/>
                        </a:spcAft>
                        <a:tabLst>
                          <a:tab pos="228600" algn="l"/>
                        </a:tabLst>
                      </a:pPr>
                      <a:endParaRPr lang="en-US" sz="1800" b="1" dirty="0" smtClean="0">
                        <a:latin typeface="Cambria"/>
                        <a:ea typeface="Times New Roman"/>
                      </a:endParaRPr>
                    </a:p>
                    <a:p>
                      <a:pPr marL="0" marR="0" algn="ctr">
                        <a:lnSpc>
                          <a:spcPts val="1320"/>
                        </a:lnSpc>
                        <a:spcBef>
                          <a:spcPts val="150"/>
                        </a:spcBef>
                        <a:spcAft>
                          <a:spcPts val="150"/>
                        </a:spcAft>
                        <a:tabLst>
                          <a:tab pos="228600" algn="l"/>
                        </a:tabLst>
                      </a:pPr>
                      <a:r>
                        <a:rPr lang="en-US" sz="1800" b="1" dirty="0" smtClean="0">
                          <a:latin typeface="Cambria"/>
                          <a:ea typeface="Times New Roman"/>
                        </a:rPr>
                        <a:t>Discussion </a:t>
                      </a:r>
                      <a:r>
                        <a:rPr lang="en-US" sz="1800" b="1" dirty="0">
                          <a:latin typeface="Cambria"/>
                          <a:ea typeface="Times New Roman"/>
                        </a:rPr>
                        <a:t>Guide Themes</a:t>
                      </a:r>
                      <a:endParaRPr lang="en-US" sz="1800" dirty="0">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General</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Motivation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Diabetes Education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Diabetes Management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Diet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Exercise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Self-Monitoring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Doctor Visits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Medications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Herbal Remedies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Tests and Immunizations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Emotions and Support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tr>
              <a:tr h="364672">
                <a:tc>
                  <a:txBody>
                    <a:bodyPr/>
                    <a:lstStyle/>
                    <a:p>
                      <a:pPr marL="342900" marR="0" lvl="0" indent="-342900">
                        <a:spcBef>
                          <a:spcPts val="0"/>
                        </a:spcBef>
                        <a:spcAft>
                          <a:spcPts val="0"/>
                        </a:spcAft>
                        <a:buFont typeface="Arial" pitchFamily="34" charset="0"/>
                        <a:buChar char="•"/>
                        <a:tabLst>
                          <a:tab pos="457200" algn="l"/>
                        </a:tabLst>
                      </a:pPr>
                      <a:r>
                        <a:rPr lang="en-US" sz="1800" dirty="0">
                          <a:latin typeface="+mn-lt"/>
                          <a:ea typeface="Times New Roman"/>
                        </a:rPr>
                        <a:t>Other Strategies and Advice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95000"/>
                      </a:schemeClr>
                    </a:solidFill>
                  </a:tcPr>
                </a:tc>
              </a:tr>
            </a:tbl>
          </a:graphicData>
        </a:graphic>
      </p:graphicFrame>
      <p:graphicFrame>
        <p:nvGraphicFramePr>
          <p:cNvPr id="4" name="Table 3"/>
          <p:cNvGraphicFramePr>
            <a:graphicFrameLocks noGrp="1"/>
          </p:cNvGraphicFramePr>
          <p:nvPr/>
        </p:nvGraphicFramePr>
        <p:xfrm>
          <a:off x="4433455" y="1075765"/>
          <a:ext cx="4572000" cy="3679832"/>
        </p:xfrm>
        <a:graphic>
          <a:graphicData uri="http://schemas.openxmlformats.org/drawingml/2006/table">
            <a:tbl>
              <a:tblPr/>
              <a:tblGrid>
                <a:gridCol w="4572000"/>
              </a:tblGrid>
              <a:tr h="3679832">
                <a:tc>
                  <a:txBody>
                    <a:bodyPr/>
                    <a:lstStyle/>
                    <a:p>
                      <a:pPr marL="114300" marR="0">
                        <a:spcBef>
                          <a:spcPts val="0"/>
                        </a:spcBef>
                        <a:spcAft>
                          <a:spcPts val="0"/>
                        </a:spcAft>
                      </a:pPr>
                      <a:r>
                        <a:rPr lang="en-US" sz="1800" b="1" dirty="0" smtClean="0">
                          <a:latin typeface="+mn-lt"/>
                          <a:ea typeface="Times New Roman"/>
                        </a:rPr>
                        <a:t>Analysis Example: MOTIVATION</a:t>
                      </a:r>
                      <a:endParaRPr lang="en-US" sz="1800" b="1" dirty="0">
                        <a:latin typeface="+mn-lt"/>
                        <a:ea typeface="Times New Roman"/>
                      </a:endParaRPr>
                    </a:p>
                    <a:p>
                      <a:pPr marL="114300" marR="0">
                        <a:spcBef>
                          <a:spcPts val="0"/>
                        </a:spcBef>
                        <a:spcAft>
                          <a:spcPts val="0"/>
                        </a:spcAft>
                      </a:pPr>
                      <a:r>
                        <a:rPr lang="en-US" sz="1800" b="1" dirty="0" smtClean="0">
                          <a:latin typeface="+mn-lt"/>
                          <a:ea typeface="Times New Roman"/>
                        </a:rPr>
                        <a:t>Category </a:t>
                      </a:r>
                      <a:r>
                        <a:rPr lang="en-US" sz="1800" b="1" dirty="0">
                          <a:latin typeface="+mn-lt"/>
                          <a:ea typeface="Times New Roman"/>
                        </a:rPr>
                        <a:t>1: Who or What Motivates</a:t>
                      </a:r>
                    </a:p>
                    <a:p>
                      <a:pPr marL="114300" marR="0">
                        <a:spcBef>
                          <a:spcPts val="0"/>
                        </a:spcBef>
                        <a:spcAft>
                          <a:spcPts val="0"/>
                        </a:spcAft>
                      </a:pPr>
                      <a:r>
                        <a:rPr lang="en-US" sz="1800" dirty="0">
                          <a:latin typeface="+mn-lt"/>
                          <a:ea typeface="Times New Roman"/>
                        </a:rPr>
                        <a:t>	</a:t>
                      </a:r>
                      <a:r>
                        <a:rPr lang="en-US" sz="1800" dirty="0" err="1" smtClean="0">
                          <a:latin typeface="+mn-lt"/>
                          <a:ea typeface="Times New Roman"/>
                        </a:rPr>
                        <a:t>Subcode</a:t>
                      </a:r>
                      <a:r>
                        <a:rPr lang="en-US" sz="1800" dirty="0" smtClean="0">
                          <a:latin typeface="+mn-lt"/>
                          <a:ea typeface="Times New Roman"/>
                        </a:rPr>
                        <a:t> </a:t>
                      </a:r>
                      <a:r>
                        <a:rPr lang="en-US" sz="1800" dirty="0">
                          <a:latin typeface="+mn-lt"/>
                          <a:ea typeface="Times New Roman"/>
                        </a:rPr>
                        <a:t>1: Do/Feel Better</a:t>
                      </a:r>
                    </a:p>
                    <a:p>
                      <a:pPr marL="114300" marR="0">
                        <a:spcBef>
                          <a:spcPts val="0"/>
                        </a:spcBef>
                        <a:spcAft>
                          <a:spcPts val="0"/>
                        </a:spcAft>
                      </a:pPr>
                      <a:r>
                        <a:rPr lang="en-US" sz="1800" dirty="0">
                          <a:latin typeface="+mn-lt"/>
                          <a:ea typeface="Times New Roman"/>
                        </a:rPr>
                        <a:t>	</a:t>
                      </a:r>
                      <a:r>
                        <a:rPr lang="en-US" sz="1800" dirty="0" err="1" smtClean="0">
                          <a:latin typeface="+mn-lt"/>
                          <a:ea typeface="Times New Roman"/>
                        </a:rPr>
                        <a:t>Subcode</a:t>
                      </a:r>
                      <a:r>
                        <a:rPr lang="en-US" sz="1800" dirty="0" smtClean="0">
                          <a:latin typeface="+mn-lt"/>
                          <a:ea typeface="Times New Roman"/>
                        </a:rPr>
                        <a:t> </a:t>
                      </a:r>
                      <a:r>
                        <a:rPr lang="en-US" sz="1800" dirty="0">
                          <a:latin typeface="+mn-lt"/>
                          <a:ea typeface="Times New Roman"/>
                        </a:rPr>
                        <a:t>2: Family</a:t>
                      </a:r>
                    </a:p>
                    <a:p>
                      <a:pPr marL="114300" marR="0">
                        <a:spcBef>
                          <a:spcPts val="0"/>
                        </a:spcBef>
                        <a:spcAft>
                          <a:spcPts val="0"/>
                        </a:spcAft>
                      </a:pPr>
                      <a:r>
                        <a:rPr lang="en-US" sz="1800" dirty="0">
                          <a:latin typeface="+mn-lt"/>
                          <a:ea typeface="Times New Roman"/>
                        </a:rPr>
                        <a:t>	</a:t>
                      </a:r>
                      <a:r>
                        <a:rPr lang="en-US" sz="1800" dirty="0" err="1" smtClean="0">
                          <a:latin typeface="+mn-lt"/>
                          <a:ea typeface="Times New Roman"/>
                        </a:rPr>
                        <a:t>Subcode</a:t>
                      </a:r>
                      <a:r>
                        <a:rPr lang="en-US" sz="1800" dirty="0" smtClean="0">
                          <a:latin typeface="+mn-lt"/>
                          <a:ea typeface="Times New Roman"/>
                        </a:rPr>
                        <a:t> </a:t>
                      </a:r>
                      <a:r>
                        <a:rPr lang="en-US" sz="1800" dirty="0">
                          <a:latin typeface="+mn-lt"/>
                          <a:ea typeface="Times New Roman"/>
                        </a:rPr>
                        <a:t>3: Less Meds and Doctor Visits</a:t>
                      </a:r>
                    </a:p>
                    <a:p>
                      <a:pPr marL="114300" marR="0">
                        <a:spcBef>
                          <a:spcPts val="0"/>
                        </a:spcBef>
                        <a:spcAft>
                          <a:spcPts val="0"/>
                        </a:spcAft>
                      </a:pPr>
                      <a:r>
                        <a:rPr lang="en-US" sz="1800" dirty="0">
                          <a:latin typeface="+mn-lt"/>
                          <a:ea typeface="Times New Roman"/>
                        </a:rPr>
                        <a:t>	</a:t>
                      </a:r>
                      <a:r>
                        <a:rPr lang="en-US" sz="1800" dirty="0" err="1" smtClean="0">
                          <a:latin typeface="+mn-lt"/>
                          <a:ea typeface="Times New Roman"/>
                        </a:rPr>
                        <a:t>Subcode</a:t>
                      </a:r>
                      <a:r>
                        <a:rPr lang="en-US" sz="1800" dirty="0" smtClean="0">
                          <a:latin typeface="+mn-lt"/>
                          <a:ea typeface="Times New Roman"/>
                        </a:rPr>
                        <a:t> </a:t>
                      </a:r>
                      <a:r>
                        <a:rPr lang="en-US" sz="1800" dirty="0">
                          <a:latin typeface="+mn-lt"/>
                          <a:ea typeface="Times New Roman"/>
                        </a:rPr>
                        <a:t>4: Prevent Complications</a:t>
                      </a:r>
                    </a:p>
                    <a:p>
                      <a:pPr marL="114300" marR="0">
                        <a:spcBef>
                          <a:spcPts val="0"/>
                        </a:spcBef>
                        <a:spcAft>
                          <a:spcPts val="0"/>
                        </a:spcAft>
                      </a:pPr>
                      <a:r>
                        <a:rPr lang="en-US" sz="1800" dirty="0">
                          <a:latin typeface="+mn-lt"/>
                          <a:ea typeface="Times New Roman"/>
                        </a:rPr>
                        <a:t>	</a:t>
                      </a:r>
                      <a:r>
                        <a:rPr lang="en-US" sz="1800" dirty="0" err="1" smtClean="0">
                          <a:latin typeface="+mn-lt"/>
                          <a:ea typeface="Times New Roman"/>
                        </a:rPr>
                        <a:t>Subcode</a:t>
                      </a:r>
                      <a:r>
                        <a:rPr lang="en-US" sz="1800" dirty="0" smtClean="0">
                          <a:latin typeface="+mn-lt"/>
                          <a:ea typeface="Times New Roman"/>
                        </a:rPr>
                        <a:t> </a:t>
                      </a:r>
                      <a:r>
                        <a:rPr lang="en-US" sz="1800" dirty="0">
                          <a:latin typeface="+mn-lt"/>
                          <a:ea typeface="Times New Roman"/>
                        </a:rPr>
                        <a:t>5: Religion</a:t>
                      </a:r>
                    </a:p>
                    <a:p>
                      <a:pPr marL="114300" marR="0">
                        <a:spcBef>
                          <a:spcPts val="0"/>
                        </a:spcBef>
                        <a:spcAft>
                          <a:spcPts val="0"/>
                        </a:spcAft>
                      </a:pPr>
                      <a:r>
                        <a:rPr lang="en-US" sz="1800" b="1" dirty="0" smtClean="0">
                          <a:latin typeface="+mn-lt"/>
                          <a:ea typeface="Times New Roman"/>
                        </a:rPr>
                        <a:t>Category </a:t>
                      </a:r>
                      <a:r>
                        <a:rPr lang="en-US" sz="1800" b="1" dirty="0">
                          <a:latin typeface="+mn-lt"/>
                          <a:ea typeface="Times New Roman"/>
                        </a:rPr>
                        <a:t>2: How to Motivate Hispanics</a:t>
                      </a:r>
                    </a:p>
                    <a:p>
                      <a:pPr marL="114300" marR="0">
                        <a:spcBef>
                          <a:spcPts val="0"/>
                        </a:spcBef>
                        <a:spcAft>
                          <a:spcPts val="0"/>
                        </a:spcAft>
                      </a:pPr>
                      <a:r>
                        <a:rPr lang="en-US" sz="1800" b="1" dirty="0" smtClean="0">
                          <a:latin typeface="+mn-lt"/>
                          <a:ea typeface="Times New Roman"/>
                        </a:rPr>
                        <a:t>Category </a:t>
                      </a:r>
                      <a:r>
                        <a:rPr lang="en-US" sz="1800" b="1" dirty="0">
                          <a:latin typeface="+mn-lt"/>
                          <a:ea typeface="Times New Roman"/>
                        </a:rPr>
                        <a:t>3: Role of Religion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a:spLocks noChangeArrowheads="1"/>
          </p:cNvSpPr>
          <p:nvPr/>
        </p:nvSpPr>
        <p:spPr bwMode="auto">
          <a:xfrm>
            <a:off x="4779821" y="4908177"/>
            <a:ext cx="4027268" cy="1200316"/>
          </a:xfrm>
          <a:prstGeom prst="rect">
            <a:avLst/>
          </a:prstGeom>
          <a:noFill/>
          <a:ln w="9525">
            <a:noFill/>
            <a:miter lim="800000"/>
            <a:headEnd/>
            <a:tailEnd/>
          </a:ln>
        </p:spPr>
        <p:txBody>
          <a:bodyPr wrap="square" lIns="91376" tIns="45688" rIns="91376" bIns="45688">
            <a:spAutoFit/>
          </a:bodyPr>
          <a:lstStyle/>
          <a:p>
            <a:pPr algn="ctr"/>
            <a:r>
              <a:rPr lang="en-US" sz="2400" dirty="0"/>
              <a:t>Ranked within each domain and question set </a:t>
            </a:r>
          </a:p>
          <a:p>
            <a:pPr algn="ctr"/>
            <a:r>
              <a:rPr lang="en-US" sz="2400" dirty="0"/>
              <a:t>by </a:t>
            </a:r>
            <a:r>
              <a:rPr lang="en-US" sz="2400" b="1" i="1" dirty="0"/>
              <a:t>Frequency </a:t>
            </a:r>
            <a:r>
              <a:rPr lang="en-US" sz="2400" b="1" dirty="0"/>
              <a:t> and </a:t>
            </a:r>
            <a:r>
              <a:rPr lang="en-US" sz="2400" b="1" i="1" dirty="0"/>
              <a:t>“Passion</a:t>
            </a:r>
            <a:r>
              <a:rPr lang="en-US" b="1" i="1" dirty="0"/>
              <a:t>”</a:t>
            </a:r>
            <a:endParaRPr lang="en-US" b="1" dirty="0"/>
          </a:p>
        </p:txBody>
      </p:sp>
    </p:spTree>
    <p:extLst>
      <p:ext uri="{BB962C8B-B14F-4D97-AF65-F5344CB8AC3E}">
        <p14:creationId xmlns:p14="http://schemas.microsoft.com/office/powerpoint/2010/main" val="356456814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730779170"/>
              </p:ext>
            </p:extLst>
          </p:nvPr>
        </p:nvGraphicFramePr>
        <p:xfrm>
          <a:off x="484909" y="1613647"/>
          <a:ext cx="8257309" cy="3630707"/>
        </p:xfrm>
        <a:graphic>
          <a:graphicData uri="http://schemas.openxmlformats.org/drawingml/2006/table">
            <a:tbl>
              <a:tblPr/>
              <a:tblGrid>
                <a:gridCol w="3286890"/>
                <a:gridCol w="4970419"/>
              </a:tblGrid>
              <a:tr h="772755">
                <a:tc>
                  <a:txBody>
                    <a:bodyPr/>
                    <a:lstStyle/>
                    <a:p>
                      <a:pPr marL="0" marR="0" algn="ctr">
                        <a:spcBef>
                          <a:spcPts val="0"/>
                        </a:spcBef>
                        <a:spcAft>
                          <a:spcPts val="0"/>
                        </a:spcAft>
                      </a:pPr>
                      <a:r>
                        <a:rPr lang="en-US" sz="2400" b="1" dirty="0">
                          <a:latin typeface="+mn-lt"/>
                          <a:ea typeface="Times New Roman"/>
                        </a:rPr>
                        <a:t>Frequency/Passion Level</a:t>
                      </a:r>
                      <a:endParaRPr lang="en-US" sz="24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2400" b="1" dirty="0">
                          <a:latin typeface="+mn-lt"/>
                          <a:ea typeface="Times New Roman"/>
                        </a:rPr>
                        <a:t>Motivators</a:t>
                      </a:r>
                      <a:endParaRPr lang="en-US" sz="24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028979">
                <a:tc>
                  <a:txBody>
                    <a:bodyPr/>
                    <a:lstStyle/>
                    <a:p>
                      <a:pPr marL="0" marR="0" algn="ctr">
                        <a:spcBef>
                          <a:spcPts val="0"/>
                        </a:spcBef>
                        <a:spcAft>
                          <a:spcPts val="0"/>
                        </a:spcAft>
                      </a:pPr>
                      <a:r>
                        <a:rPr lang="en-US" sz="2400" b="1">
                          <a:latin typeface="+mn-lt"/>
                          <a:ea typeface="Times New Roman"/>
                        </a:rPr>
                        <a:t>High</a:t>
                      </a:r>
                      <a:endParaRPr lang="en-US"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342900" lvl="0" indent="-342900">
                        <a:lnSpc>
                          <a:spcPct val="115000"/>
                        </a:lnSpc>
                        <a:buFont typeface="Symbol"/>
                        <a:buChar char=""/>
                      </a:pPr>
                      <a:r>
                        <a:rPr lang="en-US" sz="3200" b="1" dirty="0">
                          <a:solidFill>
                            <a:srgbClr val="FF0000"/>
                          </a:solidFill>
                          <a:latin typeface="+mn-lt"/>
                        </a:rPr>
                        <a:t>Prevent complications</a:t>
                      </a:r>
                    </a:p>
                    <a:p>
                      <a:pPr marL="342900" lvl="0" indent="-342900">
                        <a:lnSpc>
                          <a:spcPct val="115000"/>
                        </a:lnSpc>
                        <a:buFont typeface="Symbol"/>
                        <a:buChar char=""/>
                      </a:pPr>
                      <a:r>
                        <a:rPr lang="en-US" sz="2400" dirty="0">
                          <a:latin typeface="+mn-lt"/>
                        </a:rPr>
                        <a:t>Family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940304">
                <a:tc>
                  <a:txBody>
                    <a:bodyPr/>
                    <a:lstStyle/>
                    <a:p>
                      <a:pPr marL="0" marR="0" algn="ctr">
                        <a:spcBef>
                          <a:spcPts val="0"/>
                        </a:spcBef>
                        <a:spcAft>
                          <a:spcPts val="0"/>
                        </a:spcAft>
                      </a:pPr>
                      <a:r>
                        <a:rPr lang="en-US" sz="2400" b="1" dirty="0">
                          <a:latin typeface="+mn-lt"/>
                          <a:ea typeface="Times New Roman"/>
                        </a:rPr>
                        <a:t>Medium</a:t>
                      </a:r>
                      <a:endParaRPr lang="en-US" sz="24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342900" lvl="0" indent="-342900">
                        <a:lnSpc>
                          <a:spcPct val="115000"/>
                        </a:lnSpc>
                        <a:buFont typeface="Symbol"/>
                        <a:buChar char=""/>
                      </a:pPr>
                      <a:r>
                        <a:rPr lang="en-US" sz="2400" dirty="0">
                          <a:latin typeface="+mn-lt"/>
                        </a:rPr>
                        <a:t>Feel better</a:t>
                      </a:r>
                    </a:p>
                    <a:p>
                      <a:pPr marL="342900" lvl="0" indent="-342900">
                        <a:lnSpc>
                          <a:spcPct val="115000"/>
                        </a:lnSpc>
                        <a:buFont typeface="Symbol"/>
                        <a:buChar char=""/>
                      </a:pPr>
                      <a:r>
                        <a:rPr lang="en-US" sz="2400" dirty="0">
                          <a:latin typeface="+mn-lt"/>
                        </a:rPr>
                        <a:t>Religion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888669">
                <a:tc>
                  <a:txBody>
                    <a:bodyPr/>
                    <a:lstStyle/>
                    <a:p>
                      <a:pPr marL="0" marR="0" algn="ctr">
                        <a:spcBef>
                          <a:spcPts val="0"/>
                        </a:spcBef>
                        <a:spcAft>
                          <a:spcPts val="0"/>
                        </a:spcAft>
                      </a:pPr>
                      <a:r>
                        <a:rPr lang="en-US" sz="2400" b="1">
                          <a:latin typeface="+mn-lt"/>
                          <a:ea typeface="Times New Roman"/>
                        </a:rPr>
                        <a:t>Low</a:t>
                      </a:r>
                      <a:endParaRPr lang="en-US" sz="24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342900" marR="0" lvl="0" indent="-342900">
                        <a:lnSpc>
                          <a:spcPct val="115000"/>
                        </a:lnSpc>
                        <a:spcBef>
                          <a:spcPts val="0"/>
                        </a:spcBef>
                        <a:spcAft>
                          <a:spcPts val="0"/>
                        </a:spcAft>
                        <a:buFont typeface="Symbol"/>
                        <a:buChar char=""/>
                      </a:pPr>
                      <a:r>
                        <a:rPr lang="en-US" sz="2400" dirty="0">
                          <a:latin typeface="+mn-lt"/>
                          <a:ea typeface="Times New Roman"/>
                        </a:rPr>
                        <a:t>Fewer medications and doctor visits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13331" name="Title 3"/>
          <p:cNvSpPr>
            <a:spLocks noGrp="1"/>
          </p:cNvSpPr>
          <p:nvPr>
            <p:ph type="title"/>
          </p:nvPr>
        </p:nvSpPr>
        <p:spPr>
          <a:xfrm>
            <a:off x="554182" y="0"/>
            <a:ext cx="8229600" cy="1143000"/>
          </a:xfrm>
        </p:spPr>
        <p:txBody>
          <a:bodyPr/>
          <a:lstStyle/>
          <a:p>
            <a:pPr algn="l" eaLnBrk="1" hangingPunct="1"/>
            <a:r>
              <a:rPr lang="en-US" sz="2400" i="1" dirty="0">
                <a:latin typeface="Calibri" charset="0"/>
              </a:rPr>
              <a:t>What Motivates You to Prevent or Control Your Diabetes?</a:t>
            </a:r>
          </a:p>
        </p:txBody>
      </p:sp>
    </p:spTree>
    <p:extLst>
      <p:ext uri="{BB962C8B-B14F-4D97-AF65-F5344CB8AC3E}">
        <p14:creationId xmlns:p14="http://schemas.microsoft.com/office/powerpoint/2010/main" val="426201854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27379184"/>
              </p:ext>
            </p:extLst>
          </p:nvPr>
        </p:nvGraphicFramePr>
        <p:xfrm>
          <a:off x="969818" y="1008529"/>
          <a:ext cx="7232073" cy="4948518"/>
        </p:xfrm>
        <a:graphic>
          <a:graphicData uri="http://schemas.openxmlformats.org/drawingml/2006/table">
            <a:tbl>
              <a:tblPr/>
              <a:tblGrid>
                <a:gridCol w="4649189"/>
                <a:gridCol w="2582884"/>
              </a:tblGrid>
              <a:tr h="1290918">
                <a:tc>
                  <a:txBody>
                    <a:bodyPr/>
                    <a:lstStyle/>
                    <a:p>
                      <a:pPr marL="0" marR="0">
                        <a:spcBef>
                          <a:spcPts val="0"/>
                        </a:spcBef>
                        <a:spcAft>
                          <a:spcPts val="0"/>
                        </a:spcAft>
                      </a:pPr>
                      <a:r>
                        <a:rPr lang="en-US" sz="2800" b="1" dirty="0">
                          <a:latin typeface="+mn-lt"/>
                          <a:ea typeface="Times New Roman"/>
                          <a:cs typeface="Times New Roman"/>
                        </a:rPr>
                        <a:t>Consequence or Complication</a:t>
                      </a:r>
                      <a:endParaRPr lang="en-US" sz="2800" dirty="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b="1">
                          <a:latin typeface="+mn-lt"/>
                          <a:ea typeface="Times New Roman"/>
                          <a:cs typeface="Times New Roman"/>
                        </a:rPr>
                        <a:t>Number of Independent Mentions</a:t>
                      </a:r>
                      <a:endParaRPr lang="en-US" sz="2800">
                        <a:latin typeface="+mn-lt"/>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882">
                <a:tc>
                  <a:txBody>
                    <a:bodyPr/>
                    <a:lstStyle/>
                    <a:p>
                      <a:pPr marL="0" marR="0">
                        <a:spcBef>
                          <a:spcPts val="0"/>
                        </a:spcBef>
                        <a:spcAft>
                          <a:spcPts val="0"/>
                        </a:spcAft>
                      </a:pPr>
                      <a:r>
                        <a:rPr lang="en-US" sz="3500" b="1">
                          <a:solidFill>
                            <a:srgbClr val="FF0000"/>
                          </a:solidFill>
                          <a:latin typeface="+mn-lt"/>
                          <a:ea typeface="Times New Roman"/>
                          <a:cs typeface="Times New Roman"/>
                        </a:rPr>
                        <a:t>Amputation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500" b="1" dirty="0">
                          <a:solidFill>
                            <a:srgbClr val="FF0000"/>
                          </a:solidFill>
                          <a:latin typeface="+mn-lt"/>
                          <a:ea typeface="Times New Roman"/>
                          <a:cs typeface="Times New Roman"/>
                        </a:rPr>
                        <a:t>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7882">
                <a:tc>
                  <a:txBody>
                    <a:bodyPr/>
                    <a:lstStyle/>
                    <a:p>
                      <a:pPr marL="0" marR="0">
                        <a:spcBef>
                          <a:spcPts val="0"/>
                        </a:spcBef>
                        <a:spcAft>
                          <a:spcPts val="0"/>
                        </a:spcAft>
                      </a:pPr>
                      <a:r>
                        <a:rPr lang="en-US" sz="3500" b="1" dirty="0">
                          <a:solidFill>
                            <a:srgbClr val="FF0000"/>
                          </a:solidFill>
                          <a:latin typeface="+mn-lt"/>
                          <a:ea typeface="Times New Roman"/>
                          <a:cs typeface="Times New Roman"/>
                        </a:rPr>
                        <a:t>Blindness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3500" b="1" dirty="0">
                          <a:solidFill>
                            <a:srgbClr val="FF0000"/>
                          </a:solidFill>
                          <a:latin typeface="+mn-lt"/>
                          <a:ea typeface="Times New Roman"/>
                          <a:cs typeface="Times New Roman"/>
                        </a:rPr>
                        <a:t>10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306">
                <a:tc>
                  <a:txBody>
                    <a:bodyPr/>
                    <a:lstStyle/>
                    <a:p>
                      <a:pPr marL="0" marR="0">
                        <a:spcBef>
                          <a:spcPts val="0"/>
                        </a:spcBef>
                        <a:spcAft>
                          <a:spcPts val="0"/>
                        </a:spcAft>
                      </a:pPr>
                      <a:r>
                        <a:rPr lang="en-US" sz="2800">
                          <a:latin typeface="+mn-lt"/>
                          <a:ea typeface="Times New Roman"/>
                          <a:cs typeface="Times New Roman"/>
                        </a:rPr>
                        <a:t>Premature Death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mn-lt"/>
                          <a:ea typeface="Times New Roman"/>
                          <a:cs typeface="Times New Roman"/>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306">
                <a:tc>
                  <a:txBody>
                    <a:bodyPr/>
                    <a:lstStyle/>
                    <a:p>
                      <a:pPr marL="0" marR="0">
                        <a:spcBef>
                          <a:spcPts val="0"/>
                        </a:spcBef>
                        <a:spcAft>
                          <a:spcPts val="0"/>
                        </a:spcAft>
                      </a:pPr>
                      <a:r>
                        <a:rPr lang="en-US" sz="2800">
                          <a:latin typeface="+mn-lt"/>
                          <a:ea typeface="Times New Roman"/>
                          <a:cs typeface="Times New Roman"/>
                        </a:rPr>
                        <a:t>Heart Attack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mn-lt"/>
                          <a:ea typeface="Times New Roman"/>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306">
                <a:tc>
                  <a:txBody>
                    <a:bodyPr/>
                    <a:lstStyle/>
                    <a:p>
                      <a:pPr marL="0" marR="0">
                        <a:spcBef>
                          <a:spcPts val="0"/>
                        </a:spcBef>
                        <a:spcAft>
                          <a:spcPts val="0"/>
                        </a:spcAft>
                      </a:pPr>
                      <a:r>
                        <a:rPr lang="en-US" sz="2800">
                          <a:latin typeface="+mn-lt"/>
                          <a:ea typeface="Times New Roman"/>
                          <a:cs typeface="Times New Roman"/>
                        </a:rPr>
                        <a:t>Stroke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mn-lt"/>
                          <a:ea typeface="Times New Roman"/>
                          <a:cs typeface="Times New Roman"/>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306">
                <a:tc>
                  <a:txBody>
                    <a:bodyPr/>
                    <a:lstStyle/>
                    <a:p>
                      <a:pPr marL="0" marR="0">
                        <a:spcBef>
                          <a:spcPts val="0"/>
                        </a:spcBef>
                        <a:spcAft>
                          <a:spcPts val="0"/>
                        </a:spcAft>
                      </a:pPr>
                      <a:r>
                        <a:rPr lang="en-US" sz="2800">
                          <a:latin typeface="+mn-lt"/>
                          <a:ea typeface="Times New Roman"/>
                          <a:cs typeface="Times New Roman"/>
                        </a:rPr>
                        <a:t>Kidney Failure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mn-lt"/>
                          <a:ea typeface="Times New Roman"/>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306">
                <a:tc>
                  <a:txBody>
                    <a:bodyPr/>
                    <a:lstStyle/>
                    <a:p>
                      <a:pPr marL="0" marR="0">
                        <a:spcBef>
                          <a:spcPts val="0"/>
                        </a:spcBef>
                        <a:spcAft>
                          <a:spcPts val="0"/>
                        </a:spcAft>
                      </a:pPr>
                      <a:r>
                        <a:rPr lang="en-US" sz="2800">
                          <a:latin typeface="+mn-lt"/>
                          <a:ea typeface="Times New Roman"/>
                          <a:cs typeface="Times New Roman"/>
                        </a:rPr>
                        <a:t>Fear of Dialysis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mn-lt"/>
                          <a:ea typeface="Times New Roman"/>
                          <a:cs typeface="Times New Roman"/>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306">
                <a:tc>
                  <a:txBody>
                    <a:bodyPr/>
                    <a:lstStyle/>
                    <a:p>
                      <a:pPr marL="0" marR="0">
                        <a:spcBef>
                          <a:spcPts val="0"/>
                        </a:spcBef>
                        <a:spcAft>
                          <a:spcPts val="0"/>
                        </a:spcAft>
                      </a:pPr>
                      <a:r>
                        <a:rPr lang="en-US" sz="2800" dirty="0">
                          <a:latin typeface="+mn-lt"/>
                          <a:ea typeface="Times New Roman"/>
                          <a:cs typeface="Times New Roman"/>
                        </a:rPr>
                        <a:t>Impotency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800" dirty="0">
                          <a:latin typeface="+mn-lt"/>
                          <a:ea typeface="Times New Roman"/>
                          <a:cs typeface="Times New Roman"/>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4373" name="Title 3"/>
          <p:cNvSpPr>
            <a:spLocks noGrp="1"/>
          </p:cNvSpPr>
          <p:nvPr>
            <p:ph type="title"/>
          </p:nvPr>
        </p:nvSpPr>
        <p:spPr/>
        <p:txBody>
          <a:bodyPr/>
          <a:lstStyle/>
          <a:p>
            <a:pPr eaLnBrk="1" hangingPunct="1"/>
            <a:r>
              <a:rPr lang="en-US" dirty="0">
                <a:latin typeface="Calibri" charset="0"/>
              </a:rPr>
              <a:t>Most feared by Hispanic PD Diabetics</a:t>
            </a:r>
          </a:p>
        </p:txBody>
      </p:sp>
    </p:spTree>
    <p:extLst>
      <p:ext uri="{BB962C8B-B14F-4D97-AF65-F5344CB8AC3E}">
        <p14:creationId xmlns:p14="http://schemas.microsoft.com/office/powerpoint/2010/main" val="120308516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1143000"/>
          </a:xfrm>
        </p:spPr>
        <p:txBody>
          <a:bodyPr/>
          <a:lstStyle/>
          <a:p>
            <a:pPr algn="l" eaLnBrk="1" hangingPunct="1"/>
            <a:r>
              <a:rPr lang="en-US" sz="3600" u="sng" dirty="0"/>
              <a:t>Strategies &amp; Tactics - Diet</a:t>
            </a:r>
          </a:p>
        </p:txBody>
      </p:sp>
      <p:sp>
        <p:nvSpPr>
          <p:cNvPr id="15363" name="Content Placeholder 2"/>
          <p:cNvSpPr>
            <a:spLocks noGrp="1"/>
          </p:cNvSpPr>
          <p:nvPr>
            <p:ph idx="1"/>
          </p:nvPr>
        </p:nvSpPr>
        <p:spPr>
          <a:xfrm>
            <a:off x="609600" y="5410200"/>
            <a:ext cx="8305800" cy="1295400"/>
          </a:xfrm>
        </p:spPr>
        <p:txBody>
          <a:bodyPr>
            <a:normAutofit fontScale="92500"/>
          </a:bodyPr>
          <a:lstStyle/>
          <a:p>
            <a:pPr eaLnBrk="1" hangingPunct="1">
              <a:buFont typeface="Arial" charset="0"/>
              <a:buNone/>
            </a:pPr>
            <a:r>
              <a:rPr lang="en-US" sz="2000" i="1" dirty="0"/>
              <a:t>"Well, I've actually done pretty good staying away from soda, and changing that to water or it's actually Crystal </a:t>
            </a:r>
            <a:r>
              <a:rPr lang="en-US" sz="2000" i="1" dirty="0" err="1"/>
              <a:t>Lite</a:t>
            </a:r>
            <a:r>
              <a:rPr lang="en-US" sz="2000" i="1" dirty="0"/>
              <a:t>. They're, like, five calories; just pop that in a bottle of water. So that's one change I've been able to stick to." (Male)</a:t>
            </a:r>
            <a:endParaRPr lang="en-US" sz="2000" dirty="0"/>
          </a:p>
          <a:p>
            <a:pPr eaLnBrk="1" hangingPunct="1"/>
            <a:endParaRPr lang="en-US" dirty="0" smtClean="0"/>
          </a:p>
        </p:txBody>
      </p:sp>
      <p:graphicFrame>
        <p:nvGraphicFramePr>
          <p:cNvPr id="4" name="Table 3"/>
          <p:cNvGraphicFramePr>
            <a:graphicFrameLocks noGrp="1"/>
          </p:cNvGraphicFramePr>
          <p:nvPr/>
        </p:nvGraphicFramePr>
        <p:xfrm>
          <a:off x="762000" y="990600"/>
          <a:ext cx="7924800" cy="4267200"/>
        </p:xfrm>
        <a:graphic>
          <a:graphicData uri="http://schemas.openxmlformats.org/drawingml/2006/table">
            <a:tbl>
              <a:tblPr/>
              <a:tblGrid>
                <a:gridCol w="2209800"/>
                <a:gridCol w="5715000"/>
              </a:tblGrid>
              <a:tr h="701040">
                <a:tc>
                  <a:txBody>
                    <a:bodyPr/>
                    <a:lstStyle/>
                    <a:p>
                      <a:pPr marL="0" marR="0" algn="ctr">
                        <a:spcBef>
                          <a:spcPts val="0"/>
                        </a:spcBef>
                        <a:spcAft>
                          <a:spcPts val="0"/>
                        </a:spcAft>
                      </a:pPr>
                      <a:r>
                        <a:rPr lang="en-US" sz="1800" b="1" dirty="0">
                          <a:latin typeface="+mn-lt"/>
                          <a:ea typeface="Times New Roman"/>
                        </a:rPr>
                        <a:t>Frequency/Passion Level</a:t>
                      </a:r>
                      <a:endParaRPr lang="en-US" sz="18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800" b="1">
                          <a:latin typeface="+mn-lt"/>
                          <a:ea typeface="Times New Roman"/>
                        </a:rPr>
                        <a:t>Subcodes</a:t>
                      </a:r>
                      <a:endParaRPr lang="en-US" sz="180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1645920">
                <a:tc>
                  <a:txBody>
                    <a:bodyPr/>
                    <a:lstStyle/>
                    <a:p>
                      <a:pPr marL="0" marR="0" algn="ctr">
                        <a:spcBef>
                          <a:spcPts val="0"/>
                        </a:spcBef>
                        <a:spcAft>
                          <a:spcPts val="0"/>
                        </a:spcAft>
                      </a:pPr>
                      <a:r>
                        <a:rPr lang="en-US" sz="1800" b="1" dirty="0">
                          <a:latin typeface="+mn-lt"/>
                          <a:ea typeface="Times New Roman"/>
                        </a:rPr>
                        <a:t>High</a:t>
                      </a:r>
                      <a:endParaRPr lang="en-US" sz="18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800" dirty="0">
                          <a:latin typeface="+mn-lt"/>
                          <a:ea typeface="Times New Roman"/>
                        </a:rPr>
                        <a:t>More fruits and vegetables</a:t>
                      </a:r>
                    </a:p>
                    <a:p>
                      <a:pPr marL="0" marR="0" algn="ctr">
                        <a:spcBef>
                          <a:spcPts val="0"/>
                        </a:spcBef>
                        <a:spcAft>
                          <a:spcPts val="0"/>
                        </a:spcAft>
                      </a:pPr>
                      <a:r>
                        <a:rPr lang="en-US" sz="1800" dirty="0">
                          <a:latin typeface="+mn-lt"/>
                          <a:ea typeface="Times New Roman"/>
                        </a:rPr>
                        <a:t>Water or diet soda instead of regular</a:t>
                      </a:r>
                    </a:p>
                    <a:p>
                      <a:pPr marL="0" marR="0" algn="ctr">
                        <a:spcBef>
                          <a:spcPts val="0"/>
                        </a:spcBef>
                        <a:spcAft>
                          <a:spcPts val="0"/>
                        </a:spcAft>
                      </a:pPr>
                      <a:r>
                        <a:rPr lang="en-US" sz="1800" dirty="0">
                          <a:latin typeface="+mn-lt"/>
                          <a:ea typeface="Times New Roman"/>
                        </a:rPr>
                        <a:t>Eat fish and lean meats</a:t>
                      </a:r>
                    </a:p>
                    <a:p>
                      <a:pPr marL="0" marR="0" algn="ctr">
                        <a:spcBef>
                          <a:spcPts val="0"/>
                        </a:spcBef>
                        <a:spcAft>
                          <a:spcPts val="0"/>
                        </a:spcAft>
                      </a:pPr>
                      <a:r>
                        <a:rPr lang="en-US" sz="1800" dirty="0">
                          <a:latin typeface="+mn-lt"/>
                          <a:ea typeface="Times New Roman"/>
                        </a:rPr>
                        <a:t>Wheat bread/pasta/tortillas instead of </a:t>
                      </a:r>
                      <a:r>
                        <a:rPr lang="en-US" sz="1800" dirty="0" smtClean="0">
                          <a:latin typeface="+mn-lt"/>
                          <a:ea typeface="Times New Roman"/>
                        </a:rPr>
                        <a:t>white </a:t>
                      </a:r>
                    </a:p>
                    <a:p>
                      <a:pPr marL="0" marR="0" algn="ctr">
                        <a:spcBef>
                          <a:spcPts val="0"/>
                        </a:spcBef>
                        <a:spcAft>
                          <a:spcPts val="0"/>
                        </a:spcAft>
                      </a:pPr>
                      <a:r>
                        <a:rPr lang="en-US" sz="1800" b="1" dirty="0" smtClean="0">
                          <a:latin typeface="+mn-lt"/>
                          <a:ea typeface="Times New Roman"/>
                        </a:rPr>
                        <a:t>(“Don’t Eat White”)</a:t>
                      </a:r>
                      <a:endParaRPr lang="en-US" sz="1800" b="1" dirty="0">
                        <a:latin typeface="+mn-lt"/>
                        <a:ea typeface="Times New Roman"/>
                      </a:endParaRPr>
                    </a:p>
                    <a:p>
                      <a:pPr marL="0" marR="0" algn="ctr">
                        <a:spcBef>
                          <a:spcPts val="0"/>
                        </a:spcBef>
                        <a:spcAft>
                          <a:spcPts val="0"/>
                        </a:spcAft>
                      </a:pPr>
                      <a:r>
                        <a:rPr lang="en-US" sz="1800" dirty="0">
                          <a:latin typeface="+mn-lt"/>
                          <a:ea typeface="Times New Roman"/>
                        </a:rPr>
                        <a:t>Bake/grill instead of frying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920240">
                <a:tc>
                  <a:txBody>
                    <a:bodyPr/>
                    <a:lstStyle/>
                    <a:p>
                      <a:pPr marL="0" marR="0" algn="ctr">
                        <a:spcBef>
                          <a:spcPts val="0"/>
                        </a:spcBef>
                        <a:spcAft>
                          <a:spcPts val="0"/>
                        </a:spcAft>
                      </a:pPr>
                      <a:r>
                        <a:rPr lang="en-US" sz="1800" b="1" dirty="0">
                          <a:latin typeface="+mn-lt"/>
                          <a:ea typeface="Times New Roman"/>
                        </a:rPr>
                        <a:t>Medium</a:t>
                      </a:r>
                      <a:endParaRPr lang="en-US" sz="18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lang="en-US" sz="1800" dirty="0">
                          <a:latin typeface="+mn-lt"/>
                          <a:ea typeface="Times New Roman"/>
                        </a:rPr>
                        <a:t>Use sugar substitute</a:t>
                      </a:r>
                    </a:p>
                    <a:p>
                      <a:pPr marL="0" marR="0" algn="ctr">
                        <a:spcBef>
                          <a:spcPts val="0"/>
                        </a:spcBef>
                        <a:spcAft>
                          <a:spcPts val="0"/>
                        </a:spcAft>
                      </a:pPr>
                      <a:r>
                        <a:rPr lang="en-US" sz="1800" dirty="0">
                          <a:latin typeface="+mn-lt"/>
                          <a:ea typeface="Times New Roman"/>
                        </a:rPr>
                        <a:t>Change cooking oil</a:t>
                      </a:r>
                    </a:p>
                    <a:p>
                      <a:pPr marL="0" marR="0" algn="ctr">
                        <a:spcBef>
                          <a:spcPts val="0"/>
                        </a:spcBef>
                        <a:spcAft>
                          <a:spcPts val="0"/>
                        </a:spcAft>
                      </a:pPr>
                      <a:r>
                        <a:rPr lang="en-US" sz="1800" dirty="0">
                          <a:latin typeface="+mn-lt"/>
                          <a:ea typeface="Times New Roman"/>
                        </a:rPr>
                        <a:t>Eat out less and more at home</a:t>
                      </a:r>
                    </a:p>
                    <a:p>
                      <a:pPr marL="0" marR="0" algn="ctr">
                        <a:spcBef>
                          <a:spcPts val="0"/>
                        </a:spcBef>
                        <a:spcAft>
                          <a:spcPts val="0"/>
                        </a:spcAft>
                      </a:pPr>
                      <a:r>
                        <a:rPr lang="en-US" sz="1800" i="1" dirty="0">
                          <a:latin typeface="+mn-lt"/>
                          <a:ea typeface="Times New Roman"/>
                        </a:rPr>
                        <a:t>No eating after 6 or 8pm</a:t>
                      </a:r>
                      <a:endParaRPr lang="en-US" sz="1800" dirty="0">
                        <a:latin typeface="+mn-lt"/>
                        <a:ea typeface="Times New Roman"/>
                      </a:endParaRPr>
                    </a:p>
                    <a:p>
                      <a:pPr marL="0" marR="0" algn="ctr">
                        <a:spcBef>
                          <a:spcPts val="0"/>
                        </a:spcBef>
                        <a:spcAft>
                          <a:spcPts val="0"/>
                        </a:spcAft>
                      </a:pPr>
                      <a:r>
                        <a:rPr lang="en-US" sz="1800" i="1" dirty="0">
                          <a:latin typeface="+mn-lt"/>
                          <a:ea typeface="Times New Roman"/>
                        </a:rPr>
                        <a:t>Use less salt</a:t>
                      </a:r>
                      <a:endParaRPr lang="en-US" sz="1800" dirty="0">
                        <a:latin typeface="+mn-lt"/>
                        <a:ea typeface="Times New Roman"/>
                      </a:endParaRPr>
                    </a:p>
                    <a:p>
                      <a:pPr marL="0" marR="0" algn="ctr">
                        <a:spcBef>
                          <a:spcPts val="0"/>
                        </a:spcBef>
                        <a:spcAft>
                          <a:spcPts val="0"/>
                        </a:spcAft>
                      </a:pPr>
                      <a:r>
                        <a:rPr lang="en-US" sz="1800" dirty="0">
                          <a:latin typeface="+mn-lt"/>
                          <a:ea typeface="Times New Roman"/>
                        </a:rPr>
                        <a:t>Oatmeal to lower cholesterol</a:t>
                      </a:r>
                    </a:p>
                    <a:p>
                      <a:pPr marL="0" marR="0" algn="ctr">
                        <a:spcBef>
                          <a:spcPts val="0"/>
                        </a:spcBef>
                        <a:spcAft>
                          <a:spcPts val="0"/>
                        </a:spcAft>
                      </a:pPr>
                      <a:r>
                        <a:rPr lang="en-US" sz="1800" dirty="0">
                          <a:latin typeface="+mn-lt"/>
                          <a:ea typeface="Times New Roman"/>
                        </a:rPr>
                        <a:t>Less or no alcohol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4000695296"/>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a:lstStyle/>
          <a:p>
            <a:pPr algn="l" eaLnBrk="1" hangingPunct="1"/>
            <a:r>
              <a:rPr lang="en-US" smtClean="0"/>
              <a:t>Exercise – What type do you do? </a:t>
            </a:r>
          </a:p>
        </p:txBody>
      </p:sp>
      <p:graphicFrame>
        <p:nvGraphicFramePr>
          <p:cNvPr id="4" name="Table 3"/>
          <p:cNvGraphicFramePr>
            <a:graphicFrameLocks noGrp="1"/>
          </p:cNvGraphicFramePr>
          <p:nvPr/>
        </p:nvGraphicFramePr>
        <p:xfrm>
          <a:off x="1066800" y="1752600"/>
          <a:ext cx="7162800" cy="3840480"/>
        </p:xfrm>
        <a:graphic>
          <a:graphicData uri="http://schemas.openxmlformats.org/drawingml/2006/table">
            <a:tbl>
              <a:tblPr/>
              <a:tblGrid>
                <a:gridCol w="2266196"/>
                <a:gridCol w="4896604"/>
              </a:tblGrid>
              <a:tr h="548640">
                <a:tc>
                  <a:txBody>
                    <a:bodyPr/>
                    <a:lstStyle/>
                    <a:p>
                      <a:pPr marL="0" marR="0" algn="ctr">
                        <a:spcBef>
                          <a:spcPts val="0"/>
                        </a:spcBef>
                        <a:spcAft>
                          <a:spcPts val="0"/>
                        </a:spcAft>
                      </a:pPr>
                      <a:r>
                        <a:rPr lang="en-US" sz="1800" b="1" dirty="0">
                          <a:latin typeface="+mn-lt"/>
                          <a:ea typeface="Times New Roman"/>
                        </a:rPr>
                        <a:t>Frequency/Passion Level</a:t>
                      </a:r>
                      <a:endParaRPr lang="en-US" sz="18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c>
                  <a:txBody>
                    <a:bodyPr/>
                    <a:lstStyle/>
                    <a:p>
                      <a:pPr marL="0" marR="0" algn="ctr">
                        <a:spcBef>
                          <a:spcPts val="0"/>
                        </a:spcBef>
                        <a:spcAft>
                          <a:spcPts val="0"/>
                        </a:spcAft>
                      </a:pPr>
                      <a:r>
                        <a:rPr lang="en-US" sz="1800" b="1" dirty="0" err="1">
                          <a:latin typeface="+mn-lt"/>
                          <a:ea typeface="Times New Roman"/>
                        </a:rPr>
                        <a:t>Subcodes</a:t>
                      </a:r>
                      <a:endParaRPr lang="en-US" sz="18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C0C0"/>
                    </a:solidFill>
                  </a:tcPr>
                </a:tc>
              </a:tr>
              <a:tr h="274320">
                <a:tc>
                  <a:txBody>
                    <a:bodyPr/>
                    <a:lstStyle/>
                    <a:p>
                      <a:pPr marL="0" marR="0" algn="ctr">
                        <a:spcBef>
                          <a:spcPts val="0"/>
                        </a:spcBef>
                        <a:spcAft>
                          <a:spcPts val="0"/>
                        </a:spcAft>
                      </a:pPr>
                      <a:r>
                        <a:rPr lang="en-US" sz="1800" b="1" dirty="0">
                          <a:latin typeface="+mn-lt"/>
                          <a:ea typeface="Times New Roman"/>
                        </a:rPr>
                        <a:t>High</a:t>
                      </a:r>
                      <a:endParaRPr lang="en-US" sz="18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1800" b="1" dirty="0">
                          <a:latin typeface="+mn-lt"/>
                          <a:ea typeface="Times New Roman"/>
                        </a:rPr>
                        <a:t>Walking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17520">
                <a:tc>
                  <a:txBody>
                    <a:bodyPr/>
                    <a:lstStyle/>
                    <a:p>
                      <a:pPr marL="0" marR="0" algn="ctr">
                        <a:spcBef>
                          <a:spcPts val="0"/>
                        </a:spcBef>
                        <a:spcAft>
                          <a:spcPts val="0"/>
                        </a:spcAft>
                      </a:pPr>
                      <a:r>
                        <a:rPr lang="en-US" sz="1800" b="1" dirty="0">
                          <a:latin typeface="+mn-lt"/>
                          <a:ea typeface="Times New Roman"/>
                        </a:rPr>
                        <a:t>Medium</a:t>
                      </a:r>
                      <a:endParaRPr lang="en-US" sz="1800" dirty="0">
                        <a:latin typeface="+mn-lt"/>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lang="en-US" sz="1800" dirty="0">
                          <a:latin typeface="+mn-lt"/>
                          <a:ea typeface="Times New Roman"/>
                        </a:rPr>
                        <a:t>Running</a:t>
                      </a:r>
                    </a:p>
                    <a:p>
                      <a:pPr marL="0" marR="0" algn="ctr">
                        <a:spcBef>
                          <a:spcPts val="0"/>
                        </a:spcBef>
                        <a:spcAft>
                          <a:spcPts val="0"/>
                        </a:spcAft>
                      </a:pPr>
                      <a:r>
                        <a:rPr lang="en-US" sz="1800" dirty="0">
                          <a:latin typeface="+mn-lt"/>
                          <a:ea typeface="Times New Roman"/>
                        </a:rPr>
                        <a:t>Work as form of exercise</a:t>
                      </a:r>
                    </a:p>
                    <a:p>
                      <a:pPr marL="0" marR="0" algn="ctr">
                        <a:spcBef>
                          <a:spcPts val="0"/>
                        </a:spcBef>
                        <a:spcAft>
                          <a:spcPts val="0"/>
                        </a:spcAft>
                      </a:pPr>
                      <a:r>
                        <a:rPr lang="en-US" sz="1800" dirty="0">
                          <a:latin typeface="+mn-lt"/>
                          <a:ea typeface="Times New Roman"/>
                        </a:rPr>
                        <a:t>Weight lifting</a:t>
                      </a:r>
                    </a:p>
                    <a:p>
                      <a:pPr marL="0" marR="0" algn="ctr">
                        <a:spcBef>
                          <a:spcPts val="0"/>
                        </a:spcBef>
                        <a:spcAft>
                          <a:spcPts val="0"/>
                        </a:spcAft>
                      </a:pPr>
                      <a:r>
                        <a:rPr lang="en-US" sz="1800" dirty="0">
                          <a:latin typeface="+mn-lt"/>
                          <a:ea typeface="Times New Roman"/>
                        </a:rPr>
                        <a:t>Biking </a:t>
                      </a:r>
                    </a:p>
                    <a:p>
                      <a:pPr marL="0" marR="0" algn="ctr">
                        <a:spcBef>
                          <a:spcPts val="0"/>
                        </a:spcBef>
                        <a:spcAft>
                          <a:spcPts val="0"/>
                        </a:spcAft>
                      </a:pPr>
                      <a:r>
                        <a:rPr lang="en-US" sz="1800" dirty="0">
                          <a:latin typeface="+mn-lt"/>
                          <a:ea typeface="Times New Roman"/>
                        </a:rPr>
                        <a:t>Swimming </a:t>
                      </a:r>
                    </a:p>
                    <a:p>
                      <a:pPr marL="0" marR="0" algn="ctr">
                        <a:spcBef>
                          <a:spcPts val="0"/>
                        </a:spcBef>
                        <a:spcAft>
                          <a:spcPts val="0"/>
                        </a:spcAft>
                      </a:pPr>
                      <a:r>
                        <a:rPr lang="en-US" sz="1800" dirty="0" err="1">
                          <a:latin typeface="+mn-lt"/>
                          <a:ea typeface="Times New Roman"/>
                        </a:rPr>
                        <a:t>Wii</a:t>
                      </a:r>
                      <a:endParaRPr lang="en-US" sz="1800" dirty="0">
                        <a:latin typeface="+mn-lt"/>
                        <a:ea typeface="Times New Roman"/>
                      </a:endParaRPr>
                    </a:p>
                    <a:p>
                      <a:pPr marL="0" marR="0" algn="ctr">
                        <a:spcBef>
                          <a:spcPts val="0"/>
                        </a:spcBef>
                        <a:spcAft>
                          <a:spcPts val="0"/>
                        </a:spcAft>
                      </a:pPr>
                      <a:r>
                        <a:rPr lang="en-US" sz="1800" dirty="0">
                          <a:latin typeface="+mn-lt"/>
                          <a:ea typeface="Times New Roman"/>
                        </a:rPr>
                        <a:t>Gardening or yard work</a:t>
                      </a:r>
                    </a:p>
                    <a:p>
                      <a:pPr marL="0" marR="0" algn="ctr">
                        <a:spcBef>
                          <a:spcPts val="0"/>
                        </a:spcBef>
                        <a:spcAft>
                          <a:spcPts val="0"/>
                        </a:spcAft>
                      </a:pPr>
                      <a:r>
                        <a:rPr lang="en-US" sz="1800" dirty="0">
                          <a:latin typeface="+mn-lt"/>
                          <a:ea typeface="Times New Roman"/>
                        </a:rPr>
                        <a:t>Dancing</a:t>
                      </a:r>
                    </a:p>
                    <a:p>
                      <a:pPr marL="0" marR="0" algn="ctr">
                        <a:spcBef>
                          <a:spcPts val="0"/>
                        </a:spcBef>
                        <a:spcAft>
                          <a:spcPts val="0"/>
                        </a:spcAft>
                      </a:pPr>
                      <a:r>
                        <a:rPr lang="en-US" sz="1800" dirty="0">
                          <a:latin typeface="+mn-lt"/>
                          <a:ea typeface="Times New Roman"/>
                        </a:rPr>
                        <a:t>Team sports</a:t>
                      </a:r>
                    </a:p>
                    <a:p>
                      <a:pPr marL="0" marR="0" algn="ctr">
                        <a:spcBef>
                          <a:spcPts val="0"/>
                        </a:spcBef>
                        <a:spcAft>
                          <a:spcPts val="0"/>
                        </a:spcAft>
                      </a:pPr>
                      <a:r>
                        <a:rPr lang="en-US" sz="1800" dirty="0">
                          <a:latin typeface="+mn-lt"/>
                          <a:ea typeface="Times New Roman"/>
                        </a:rPr>
                        <a:t>Martial arts and boxing</a:t>
                      </a:r>
                    </a:p>
                    <a:p>
                      <a:pPr marL="0" marR="0" algn="ctr">
                        <a:spcBef>
                          <a:spcPts val="0"/>
                        </a:spcBef>
                        <a:spcAft>
                          <a:spcPts val="0"/>
                        </a:spcAft>
                      </a:pPr>
                      <a:r>
                        <a:rPr lang="en-US" sz="1800" dirty="0">
                          <a:latin typeface="+mn-lt"/>
                          <a:ea typeface="Times New Roman"/>
                        </a:rPr>
                        <a:t>Use stairs instead of elevator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41087467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
            <a:ext cx="9144000" cy="806824"/>
          </a:xfrm>
        </p:spPr>
        <p:txBody>
          <a:bodyPr>
            <a:normAutofit/>
          </a:bodyPr>
          <a:lstStyle/>
          <a:p>
            <a:r>
              <a:rPr lang="en-US" dirty="0" smtClean="0"/>
              <a:t>Interviews with these Families: </a:t>
            </a:r>
            <a:r>
              <a:rPr lang="en-US" dirty="0" smtClean="0">
                <a:sym typeface="Wingdings"/>
              </a:rPr>
              <a:t>PD Inquiries</a:t>
            </a:r>
            <a:endParaRPr lang="en-US" dirty="0"/>
          </a:p>
        </p:txBody>
      </p:sp>
      <p:pic>
        <p:nvPicPr>
          <p:cNvPr id="4" name="Picture 3"/>
          <p:cNvPicPr>
            <a:picLocks noChangeAspect="1"/>
          </p:cNvPicPr>
          <p:nvPr/>
        </p:nvPicPr>
        <p:blipFill>
          <a:blip r:embed="rId2"/>
          <a:stretch>
            <a:fillRect/>
          </a:stretch>
        </p:blipFill>
        <p:spPr>
          <a:xfrm>
            <a:off x="0" y="874059"/>
            <a:ext cx="9144000" cy="5887122"/>
          </a:xfrm>
          <a:prstGeom prst="rect">
            <a:avLst/>
          </a:prstGeom>
        </p:spPr>
      </p:pic>
    </p:spTree>
    <p:extLst>
      <p:ext uri="{BB962C8B-B14F-4D97-AF65-F5344CB8AC3E}">
        <p14:creationId xmlns:p14="http://schemas.microsoft.com/office/powerpoint/2010/main" val="41589577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
          <p:cNvSpPr>
            <a:spLocks noGrp="1"/>
          </p:cNvSpPr>
          <p:nvPr>
            <p:ph type="title"/>
          </p:nvPr>
        </p:nvSpPr>
        <p:spPr/>
        <p:txBody>
          <a:bodyPr/>
          <a:lstStyle/>
          <a:p>
            <a:pPr eaLnBrk="1" hangingPunct="1"/>
            <a:r>
              <a:rPr lang="en-US" b="1" dirty="0"/>
              <a:t>How can we motivate Hispanics to exercise more? </a:t>
            </a:r>
          </a:p>
        </p:txBody>
      </p:sp>
      <p:graphicFrame>
        <p:nvGraphicFramePr>
          <p:cNvPr id="4" name="Table 3"/>
          <p:cNvGraphicFramePr>
            <a:graphicFrameLocks noGrp="1"/>
          </p:cNvGraphicFramePr>
          <p:nvPr/>
        </p:nvGraphicFramePr>
        <p:xfrm>
          <a:off x="533400" y="1828800"/>
          <a:ext cx="8077200" cy="3711388"/>
        </p:xfrm>
        <a:graphic>
          <a:graphicData uri="http://schemas.openxmlformats.org/drawingml/2006/table">
            <a:tbl>
              <a:tblPr/>
              <a:tblGrid>
                <a:gridCol w="3043374"/>
                <a:gridCol w="5033826"/>
              </a:tblGrid>
              <a:tr h="1237129">
                <a:tc>
                  <a:txBody>
                    <a:bodyPr/>
                    <a:lstStyle/>
                    <a:p>
                      <a:pPr marL="0" marR="0" algn="ctr">
                        <a:spcBef>
                          <a:spcPts val="0"/>
                        </a:spcBef>
                        <a:spcAft>
                          <a:spcPts val="0"/>
                        </a:spcAft>
                      </a:pPr>
                      <a:r>
                        <a:rPr lang="en-US" sz="2000" b="1" dirty="0">
                          <a:latin typeface="+mn-lt"/>
                          <a:ea typeface="Times New Roman"/>
                        </a:rPr>
                        <a:t>High</a:t>
                      </a:r>
                      <a:endParaRPr lang="en-US" sz="2000" dirty="0">
                        <a:latin typeface="+mn-lt"/>
                        <a:ea typeface="Times New Roman"/>
                      </a:endParaRPr>
                    </a:p>
                  </a:txBody>
                  <a:tcPr marL="65314" marR="65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marL="0" marR="0" algn="ctr">
                        <a:spcBef>
                          <a:spcPts val="0"/>
                        </a:spcBef>
                        <a:spcAft>
                          <a:spcPts val="0"/>
                        </a:spcAft>
                      </a:pPr>
                      <a:r>
                        <a:rPr lang="en-US" sz="2000" b="1" dirty="0">
                          <a:latin typeface="+mn-lt"/>
                          <a:ea typeface="Times New Roman"/>
                        </a:rPr>
                        <a:t>Have exercise partner</a:t>
                      </a:r>
                    </a:p>
                    <a:p>
                      <a:pPr marL="0" marR="0" algn="ctr">
                        <a:spcBef>
                          <a:spcPts val="0"/>
                        </a:spcBef>
                        <a:spcAft>
                          <a:spcPts val="0"/>
                        </a:spcAft>
                      </a:pPr>
                      <a:r>
                        <a:rPr lang="en-US" sz="2000" dirty="0">
                          <a:latin typeface="+mn-lt"/>
                          <a:ea typeface="Times New Roman"/>
                        </a:rPr>
                        <a:t>Find something enjoyable to do</a:t>
                      </a:r>
                    </a:p>
                    <a:p>
                      <a:pPr marL="0" marR="0" algn="ctr">
                        <a:spcBef>
                          <a:spcPts val="0"/>
                        </a:spcBef>
                        <a:spcAft>
                          <a:spcPts val="0"/>
                        </a:spcAft>
                      </a:pPr>
                      <a:r>
                        <a:rPr lang="en-US" sz="2000" dirty="0">
                          <a:latin typeface="+mn-lt"/>
                          <a:ea typeface="Times New Roman"/>
                        </a:rPr>
                        <a:t>Educate on consequences of not exercising</a:t>
                      </a:r>
                    </a:p>
                    <a:p>
                      <a:pPr marL="0" marR="0" algn="ctr">
                        <a:spcBef>
                          <a:spcPts val="0"/>
                        </a:spcBef>
                        <a:spcAft>
                          <a:spcPts val="0"/>
                        </a:spcAft>
                      </a:pPr>
                      <a:r>
                        <a:rPr lang="en-US" sz="2000" dirty="0">
                          <a:latin typeface="+mn-lt"/>
                          <a:ea typeface="Times New Roman"/>
                        </a:rPr>
                        <a:t>Have exercise equipment available</a:t>
                      </a:r>
                    </a:p>
                  </a:txBody>
                  <a:tcPr marL="65314" marR="65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74259">
                <a:tc>
                  <a:txBody>
                    <a:bodyPr/>
                    <a:lstStyle/>
                    <a:p>
                      <a:pPr marL="0" marR="0" algn="ctr">
                        <a:spcBef>
                          <a:spcPts val="0"/>
                        </a:spcBef>
                        <a:spcAft>
                          <a:spcPts val="0"/>
                        </a:spcAft>
                      </a:pPr>
                      <a:r>
                        <a:rPr lang="en-US" sz="2000" b="1" dirty="0">
                          <a:latin typeface="+mn-lt"/>
                          <a:ea typeface="Times New Roman"/>
                        </a:rPr>
                        <a:t>Medium</a:t>
                      </a:r>
                      <a:endParaRPr lang="en-US" sz="2000" dirty="0">
                        <a:latin typeface="+mn-lt"/>
                        <a:ea typeface="Times New Roman"/>
                      </a:endParaRPr>
                    </a:p>
                  </a:txBody>
                  <a:tcPr marL="65314" marR="65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spcBef>
                          <a:spcPts val="0"/>
                        </a:spcBef>
                        <a:spcAft>
                          <a:spcPts val="0"/>
                        </a:spcAft>
                      </a:pPr>
                      <a:r>
                        <a:rPr lang="en-US" sz="2000" dirty="0">
                          <a:latin typeface="+mn-lt"/>
                          <a:ea typeface="Times New Roman"/>
                        </a:rPr>
                        <a:t>Educate on benefits of exercise</a:t>
                      </a:r>
                    </a:p>
                    <a:p>
                      <a:pPr marL="0" marR="0" algn="ctr">
                        <a:spcBef>
                          <a:spcPts val="0"/>
                        </a:spcBef>
                        <a:spcAft>
                          <a:spcPts val="0"/>
                        </a:spcAft>
                      </a:pPr>
                      <a:r>
                        <a:rPr lang="en-US" sz="2000" dirty="0">
                          <a:latin typeface="+mn-lt"/>
                          <a:ea typeface="Times New Roman"/>
                        </a:rPr>
                        <a:t>Hold a competition</a:t>
                      </a:r>
                    </a:p>
                    <a:p>
                      <a:pPr marL="0" marR="0" algn="ctr">
                        <a:spcBef>
                          <a:spcPts val="0"/>
                        </a:spcBef>
                        <a:spcAft>
                          <a:spcPts val="0"/>
                        </a:spcAft>
                      </a:pPr>
                      <a:r>
                        <a:rPr lang="en-US" sz="2000" dirty="0">
                          <a:latin typeface="+mn-lt"/>
                          <a:ea typeface="Times New Roman"/>
                        </a:rPr>
                        <a:t>Have exercise equipment at work</a:t>
                      </a:r>
                    </a:p>
                    <a:p>
                      <a:pPr marL="0" marR="0" algn="ctr">
                        <a:spcBef>
                          <a:spcPts val="0"/>
                        </a:spcBef>
                        <a:spcAft>
                          <a:spcPts val="0"/>
                        </a:spcAft>
                      </a:pPr>
                      <a:r>
                        <a:rPr lang="en-US" sz="2000" dirty="0">
                          <a:latin typeface="+mn-lt"/>
                          <a:ea typeface="Times New Roman"/>
                        </a:rPr>
                        <a:t>Give discounts on exercise equipment or gym memberships</a:t>
                      </a:r>
                    </a:p>
                    <a:p>
                      <a:pPr marL="0" marR="0" algn="ctr">
                        <a:spcBef>
                          <a:spcPts val="0"/>
                        </a:spcBef>
                        <a:spcAft>
                          <a:spcPts val="0"/>
                        </a:spcAft>
                      </a:pPr>
                      <a:r>
                        <a:rPr lang="en-US" sz="2000" dirty="0">
                          <a:latin typeface="+mn-lt"/>
                          <a:ea typeface="Times New Roman"/>
                        </a:rPr>
                        <a:t>Exercise while watching </a:t>
                      </a:r>
                      <a:r>
                        <a:rPr lang="en-US" sz="2000" dirty="0" err="1">
                          <a:latin typeface="+mn-lt"/>
                          <a:ea typeface="Times New Roman"/>
                        </a:rPr>
                        <a:t>tv</a:t>
                      </a:r>
                      <a:endParaRPr lang="en-US" sz="2000" dirty="0">
                        <a:latin typeface="+mn-lt"/>
                        <a:ea typeface="Times New Roman"/>
                      </a:endParaRPr>
                    </a:p>
                    <a:p>
                      <a:pPr marL="0" marR="0" algn="ctr">
                        <a:spcBef>
                          <a:spcPts val="0"/>
                        </a:spcBef>
                        <a:spcAft>
                          <a:spcPts val="0"/>
                        </a:spcAft>
                      </a:pPr>
                      <a:r>
                        <a:rPr lang="en-US" sz="2000" dirty="0">
                          <a:latin typeface="+mn-lt"/>
                          <a:ea typeface="Times New Roman"/>
                        </a:rPr>
                        <a:t>Incorporate more exercise into leisure activities</a:t>
                      </a:r>
                    </a:p>
                  </a:txBody>
                  <a:tcPr marL="65314" marR="6531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239269139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23460" y="134471"/>
            <a:ext cx="8229023" cy="1143000"/>
          </a:xfrm>
        </p:spPr>
        <p:txBody>
          <a:bodyPr/>
          <a:lstStyle/>
          <a:p>
            <a:pPr eaLnBrk="1" hangingPunct="1"/>
            <a:r>
              <a:rPr lang="en-US" dirty="0" smtClean="0"/>
              <a:t>PD Archetypes</a:t>
            </a:r>
            <a:br>
              <a:rPr lang="en-US" dirty="0" smtClean="0"/>
            </a:br>
            <a:endParaRPr lang="en-US" dirty="0" smtClean="0"/>
          </a:p>
        </p:txBody>
      </p:sp>
      <p:sp>
        <p:nvSpPr>
          <p:cNvPr id="19459" name="Content Placeholder 2"/>
          <p:cNvSpPr>
            <a:spLocks noGrp="1"/>
          </p:cNvSpPr>
          <p:nvPr>
            <p:ph idx="1"/>
          </p:nvPr>
        </p:nvSpPr>
        <p:spPr>
          <a:xfrm>
            <a:off x="415636" y="3092823"/>
            <a:ext cx="4572000" cy="3563471"/>
          </a:xfrm>
        </p:spPr>
        <p:txBody>
          <a:bodyPr>
            <a:normAutofit fontScale="92500" lnSpcReduction="10000"/>
          </a:bodyPr>
          <a:lstStyle/>
          <a:p>
            <a:pPr eaLnBrk="1" hangingPunct="1">
              <a:buNone/>
            </a:pPr>
            <a:endParaRPr lang="en-US" dirty="0"/>
          </a:p>
          <a:p>
            <a:pPr eaLnBrk="1" hangingPunct="1"/>
            <a:r>
              <a:rPr lang="en-US" dirty="0"/>
              <a:t>Usually women</a:t>
            </a:r>
          </a:p>
          <a:p>
            <a:pPr eaLnBrk="1" hangingPunct="1"/>
            <a:endParaRPr lang="en-US" dirty="0"/>
          </a:p>
          <a:p>
            <a:pPr eaLnBrk="1" hangingPunct="1"/>
            <a:r>
              <a:rPr lang="en-US" dirty="0"/>
              <a:t>Cooks food for others</a:t>
            </a:r>
          </a:p>
          <a:p>
            <a:pPr eaLnBrk="1" hangingPunct="1"/>
            <a:endParaRPr lang="en-US" dirty="0"/>
          </a:p>
          <a:p>
            <a:pPr eaLnBrk="1" hangingPunct="1"/>
            <a:r>
              <a:rPr lang="en-US" dirty="0"/>
              <a:t>Concerned with and responsible for others’ wellbeing (e.g. children, parents, husband)</a:t>
            </a:r>
          </a:p>
        </p:txBody>
      </p:sp>
      <p:pic>
        <p:nvPicPr>
          <p:cNvPr id="19460" name="Picture 4" descr="Caretaker.PNG"/>
          <p:cNvPicPr>
            <a:picLocks noChangeAspect="1"/>
          </p:cNvPicPr>
          <p:nvPr/>
        </p:nvPicPr>
        <p:blipFill>
          <a:blip r:embed="rId2" cstate="print"/>
          <a:srcRect/>
          <a:stretch>
            <a:fillRect/>
          </a:stretch>
        </p:blipFill>
        <p:spPr bwMode="auto">
          <a:xfrm>
            <a:off x="623455" y="672353"/>
            <a:ext cx="2029691" cy="2123454"/>
          </a:xfrm>
          <a:prstGeom prst="rect">
            <a:avLst/>
          </a:prstGeom>
          <a:noFill/>
          <a:ln w="9525">
            <a:noFill/>
            <a:miter lim="800000"/>
            <a:headEnd/>
            <a:tailEnd/>
          </a:ln>
        </p:spPr>
      </p:pic>
      <p:sp>
        <p:nvSpPr>
          <p:cNvPr id="5" name="TextBox 4"/>
          <p:cNvSpPr txBox="1"/>
          <p:nvPr/>
        </p:nvSpPr>
        <p:spPr>
          <a:xfrm>
            <a:off x="484909" y="2622177"/>
            <a:ext cx="1676004" cy="529135"/>
          </a:xfrm>
          <a:prstGeom prst="rect">
            <a:avLst/>
          </a:prstGeom>
          <a:noFill/>
        </p:spPr>
        <p:txBody>
          <a:bodyPr wrap="none" lIns="82012" tIns="41005" rIns="82012" bIns="41005" rtlCol="0">
            <a:spAutoFit/>
          </a:bodyPr>
          <a:lstStyle/>
          <a:p>
            <a:r>
              <a:rPr lang="en-US" sz="2900" b="1" dirty="0"/>
              <a:t>Caretaker</a:t>
            </a:r>
          </a:p>
        </p:txBody>
      </p:sp>
      <p:sp>
        <p:nvSpPr>
          <p:cNvPr id="6" name="Title 1"/>
          <p:cNvSpPr txBox="1">
            <a:spLocks/>
          </p:cNvSpPr>
          <p:nvPr/>
        </p:nvSpPr>
        <p:spPr bwMode="auto">
          <a:xfrm>
            <a:off x="5541818" y="403412"/>
            <a:ext cx="3602182" cy="1143000"/>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p>
            <a:pPr algn="ctr" defTabSz="912649" fontAlgn="base">
              <a:spcBef>
                <a:spcPct val="0"/>
              </a:spcBef>
              <a:spcAft>
                <a:spcPct val="0"/>
              </a:spcAft>
              <a:defRPr/>
            </a:pPr>
            <a:r>
              <a:rPr lang="en-US" sz="2900" b="1" dirty="0">
                <a:latin typeface="Arial" pitchFamily="34" charset="0"/>
                <a:ea typeface="+mj-ea"/>
                <a:cs typeface="Arial" pitchFamily="34" charset="0"/>
              </a:rPr>
              <a:t>Realist</a:t>
            </a:r>
          </a:p>
        </p:txBody>
      </p:sp>
      <p:pic>
        <p:nvPicPr>
          <p:cNvPr id="7" name="Picture 4" descr="Realist.PNG"/>
          <p:cNvPicPr>
            <a:picLocks noChangeAspect="1"/>
          </p:cNvPicPr>
          <p:nvPr/>
        </p:nvPicPr>
        <p:blipFill>
          <a:blip r:embed="rId3" cstate="print"/>
          <a:srcRect/>
          <a:stretch>
            <a:fillRect/>
          </a:stretch>
        </p:blipFill>
        <p:spPr bwMode="auto">
          <a:xfrm>
            <a:off x="6843569" y="4814781"/>
            <a:ext cx="2300432" cy="2043219"/>
          </a:xfrm>
          <a:prstGeom prst="rect">
            <a:avLst/>
          </a:prstGeom>
          <a:noFill/>
          <a:ln w="9525">
            <a:noFill/>
            <a:miter lim="800000"/>
            <a:headEnd/>
            <a:tailEnd/>
          </a:ln>
        </p:spPr>
      </p:pic>
      <p:sp>
        <p:nvSpPr>
          <p:cNvPr id="8" name="Content Placeholder 2"/>
          <p:cNvSpPr txBox="1">
            <a:spLocks/>
          </p:cNvSpPr>
          <p:nvPr/>
        </p:nvSpPr>
        <p:spPr bwMode="auto">
          <a:xfrm>
            <a:off x="4987636" y="874064"/>
            <a:ext cx="4343400" cy="4525963"/>
          </a:xfrm>
          <a:prstGeom prst="rect">
            <a:avLst/>
          </a:prstGeom>
          <a:noFill/>
          <a:ln w="9525">
            <a:noFill/>
            <a:miter lim="800000"/>
            <a:headEnd/>
            <a:tailEnd/>
          </a:ln>
        </p:spPr>
        <p:txBody>
          <a:bodyPr vert="horz" wrap="square" lIns="91344" tIns="45672" rIns="91344" bIns="45672" numCol="1" anchor="t" anchorCtr="0" compatLnSpc="1">
            <a:prstTxWarp prst="textNoShape">
              <a:avLst/>
            </a:prstTxWarp>
          </a:bodyPr>
          <a:lstStyle/>
          <a:p>
            <a:pPr marL="341709" indent="-341709" defTabSz="912649" fontAlgn="base">
              <a:spcBef>
                <a:spcPct val="20000"/>
              </a:spcBef>
              <a:spcAft>
                <a:spcPct val="0"/>
              </a:spcAft>
              <a:defRPr/>
            </a:pPr>
            <a:endParaRPr lang="en-US" sz="2400" dirty="0"/>
          </a:p>
          <a:p>
            <a:pPr marL="341709" indent="-341709" defTabSz="912649" fontAlgn="base">
              <a:spcBef>
                <a:spcPct val="20000"/>
              </a:spcBef>
              <a:spcAft>
                <a:spcPct val="0"/>
              </a:spcAft>
              <a:buFont typeface="Arial" charset="0"/>
              <a:buChar char="•"/>
              <a:defRPr/>
            </a:pPr>
            <a:r>
              <a:rPr lang="en-US" sz="2200" dirty="0"/>
              <a:t>Usually men</a:t>
            </a:r>
          </a:p>
          <a:p>
            <a:pPr marL="341709" indent="-341709" defTabSz="912649" fontAlgn="base">
              <a:spcBef>
                <a:spcPct val="20000"/>
              </a:spcBef>
              <a:spcAft>
                <a:spcPct val="0"/>
              </a:spcAft>
              <a:buFont typeface="Arial" charset="0"/>
              <a:buChar char="•"/>
              <a:defRPr/>
            </a:pPr>
            <a:endParaRPr lang="en-US" sz="2200" dirty="0"/>
          </a:p>
          <a:p>
            <a:pPr marL="341709" indent="-341709" defTabSz="912649" fontAlgn="base">
              <a:spcBef>
                <a:spcPct val="20000"/>
              </a:spcBef>
              <a:spcAft>
                <a:spcPct val="0"/>
              </a:spcAft>
              <a:buFont typeface="Arial" charset="0"/>
              <a:buChar char="•"/>
              <a:defRPr/>
            </a:pPr>
            <a:r>
              <a:rPr lang="en-US" sz="2200" dirty="0"/>
              <a:t>Takes the “bull by the horns”</a:t>
            </a:r>
          </a:p>
          <a:p>
            <a:pPr marL="341709" indent="-341709" defTabSz="912649" fontAlgn="base">
              <a:spcBef>
                <a:spcPct val="20000"/>
              </a:spcBef>
              <a:spcAft>
                <a:spcPct val="0"/>
              </a:spcAft>
              <a:buFont typeface="Arial" charset="0"/>
              <a:buChar char="•"/>
              <a:defRPr/>
            </a:pPr>
            <a:endParaRPr lang="en-US" sz="2200" dirty="0"/>
          </a:p>
          <a:p>
            <a:pPr marL="341709" indent="-341709" defTabSz="912649" fontAlgn="base">
              <a:spcBef>
                <a:spcPct val="20000"/>
              </a:spcBef>
              <a:spcAft>
                <a:spcPct val="0"/>
              </a:spcAft>
              <a:buFont typeface="Arial" charset="0"/>
              <a:buChar char="•"/>
              <a:defRPr/>
            </a:pPr>
            <a:r>
              <a:rPr lang="en-US" sz="2200" dirty="0"/>
              <a:t>“Plays the hand they are dealt”</a:t>
            </a:r>
          </a:p>
          <a:p>
            <a:pPr marL="341709" indent="-341709" defTabSz="912649" fontAlgn="base">
              <a:spcBef>
                <a:spcPct val="20000"/>
              </a:spcBef>
              <a:spcAft>
                <a:spcPct val="0"/>
              </a:spcAft>
              <a:buFont typeface="Arial" charset="0"/>
              <a:buChar char="•"/>
              <a:defRPr/>
            </a:pPr>
            <a:endParaRPr lang="en-US" sz="2200" dirty="0"/>
          </a:p>
          <a:p>
            <a:pPr marL="341709" indent="-341709" defTabSz="912649" fontAlgn="base">
              <a:spcBef>
                <a:spcPct val="20000"/>
              </a:spcBef>
              <a:spcAft>
                <a:spcPct val="0"/>
              </a:spcAft>
              <a:buFont typeface="Arial" charset="0"/>
              <a:buChar char="•"/>
              <a:defRPr/>
            </a:pPr>
            <a:r>
              <a:rPr lang="en-US" sz="2200" dirty="0"/>
              <a:t>Makes the best of the situation</a:t>
            </a:r>
          </a:p>
          <a:p>
            <a:pPr marL="341709" indent="-341709" defTabSz="912649" fontAlgn="base">
              <a:spcBef>
                <a:spcPct val="20000"/>
              </a:spcBef>
              <a:spcAft>
                <a:spcPct val="0"/>
              </a:spcAft>
              <a:defRPr/>
            </a:pPr>
            <a:endParaRPr lang="en-US" sz="2200" dirty="0"/>
          </a:p>
          <a:p>
            <a:pPr marL="341709" indent="-341709" defTabSz="912649" fontAlgn="base">
              <a:spcBef>
                <a:spcPct val="20000"/>
              </a:spcBef>
              <a:spcAft>
                <a:spcPct val="0"/>
              </a:spcAft>
              <a:buFont typeface="Arial" charset="0"/>
              <a:buChar char="•"/>
              <a:defRPr/>
            </a:pPr>
            <a:r>
              <a:rPr lang="en-US" sz="2200" dirty="0"/>
              <a:t>Educated and always wanting to learn more</a:t>
            </a:r>
          </a:p>
        </p:txBody>
      </p:sp>
    </p:spTree>
    <p:extLst>
      <p:ext uri="{BB962C8B-B14F-4D97-AF65-F5344CB8AC3E}">
        <p14:creationId xmlns:p14="http://schemas.microsoft.com/office/powerpoint/2010/main" val="659026185"/>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029693" y="224466"/>
            <a:ext cx="2133600" cy="977153"/>
          </a:xfrm>
        </p:spPr>
        <p:txBody>
          <a:bodyPr>
            <a:normAutofit fontScale="90000"/>
          </a:bodyPr>
          <a:lstStyle/>
          <a:p>
            <a:pPr eaLnBrk="1" hangingPunct="1"/>
            <a:r>
              <a:rPr lang="en-US" sz="3200" b="1" dirty="0"/>
              <a:t>Teacher / </a:t>
            </a:r>
            <a:br>
              <a:rPr lang="en-US" sz="3200" b="1" dirty="0"/>
            </a:br>
            <a:r>
              <a:rPr lang="en-US" sz="3200" b="1" dirty="0"/>
              <a:t>Leader</a:t>
            </a:r>
          </a:p>
        </p:txBody>
      </p:sp>
      <p:pic>
        <p:nvPicPr>
          <p:cNvPr id="22531" name="Picture 4" descr="Teacher.PNG"/>
          <p:cNvPicPr>
            <a:picLocks noChangeAspect="1"/>
          </p:cNvPicPr>
          <p:nvPr/>
        </p:nvPicPr>
        <p:blipFill>
          <a:blip r:embed="rId2" cstate="print"/>
          <a:srcRect/>
          <a:stretch>
            <a:fillRect/>
          </a:stretch>
        </p:blipFill>
        <p:spPr bwMode="auto">
          <a:xfrm>
            <a:off x="207818" y="268941"/>
            <a:ext cx="1752600" cy="2835275"/>
          </a:xfrm>
          <a:prstGeom prst="rect">
            <a:avLst/>
          </a:prstGeom>
          <a:noFill/>
          <a:ln w="9525">
            <a:noFill/>
            <a:miter lim="800000"/>
            <a:headEnd/>
            <a:tailEnd/>
          </a:ln>
        </p:spPr>
      </p:pic>
      <p:pic>
        <p:nvPicPr>
          <p:cNvPr id="22532" name="Picture 4" descr="Social Butterfly.PNG"/>
          <p:cNvPicPr>
            <a:picLocks noChangeAspect="1"/>
          </p:cNvPicPr>
          <p:nvPr/>
        </p:nvPicPr>
        <p:blipFill>
          <a:blip r:embed="rId3" cstate="print"/>
          <a:srcRect/>
          <a:stretch>
            <a:fillRect/>
          </a:stretch>
        </p:blipFill>
        <p:spPr bwMode="auto">
          <a:xfrm>
            <a:off x="5818911" y="201710"/>
            <a:ext cx="2953308" cy="2326341"/>
          </a:xfrm>
          <a:prstGeom prst="rect">
            <a:avLst/>
          </a:prstGeom>
          <a:noFill/>
          <a:ln w="9525">
            <a:noFill/>
            <a:miter lim="800000"/>
            <a:headEnd/>
            <a:tailEnd/>
          </a:ln>
        </p:spPr>
      </p:pic>
      <p:sp>
        <p:nvSpPr>
          <p:cNvPr id="9" name="Title 1"/>
          <p:cNvSpPr txBox="1">
            <a:spLocks/>
          </p:cNvSpPr>
          <p:nvPr/>
        </p:nvSpPr>
        <p:spPr bwMode="auto">
          <a:xfrm>
            <a:off x="5749636" y="2151529"/>
            <a:ext cx="3200400" cy="1143000"/>
          </a:xfrm>
          <a:prstGeom prst="rect">
            <a:avLst/>
          </a:prstGeom>
          <a:noFill/>
          <a:ln w="9525">
            <a:noFill/>
            <a:miter lim="800000"/>
            <a:headEnd/>
            <a:tailEnd/>
          </a:ln>
        </p:spPr>
        <p:txBody>
          <a:bodyPr lIns="91376" tIns="45688" rIns="91376" bIns="45688" anchor="ctr"/>
          <a:lstStyle/>
          <a:p>
            <a:pPr algn="ctr">
              <a:defRPr/>
            </a:pPr>
            <a:r>
              <a:rPr lang="en-US" sz="3200" b="1" dirty="0">
                <a:latin typeface="+mj-lt"/>
                <a:ea typeface="+mj-ea"/>
                <a:cs typeface="+mj-cs"/>
              </a:rPr>
              <a:t>Social Butterfly</a:t>
            </a:r>
          </a:p>
        </p:txBody>
      </p:sp>
      <p:pic>
        <p:nvPicPr>
          <p:cNvPr id="22534" name="Picture 4" descr="Soldier.PNG"/>
          <p:cNvPicPr>
            <a:picLocks noChangeAspect="1"/>
          </p:cNvPicPr>
          <p:nvPr/>
        </p:nvPicPr>
        <p:blipFill>
          <a:blip r:embed="rId4" cstate="print"/>
          <a:srcRect/>
          <a:stretch>
            <a:fillRect/>
          </a:stretch>
        </p:blipFill>
        <p:spPr bwMode="auto">
          <a:xfrm>
            <a:off x="6026727" y="3910012"/>
            <a:ext cx="2382838" cy="2947988"/>
          </a:xfrm>
          <a:prstGeom prst="rect">
            <a:avLst/>
          </a:prstGeom>
          <a:noFill/>
          <a:ln w="9525">
            <a:noFill/>
            <a:miter lim="800000"/>
            <a:headEnd/>
            <a:tailEnd/>
          </a:ln>
        </p:spPr>
      </p:pic>
      <p:sp>
        <p:nvSpPr>
          <p:cNvPr id="11" name="Title 1"/>
          <p:cNvSpPr txBox="1">
            <a:spLocks/>
          </p:cNvSpPr>
          <p:nvPr/>
        </p:nvSpPr>
        <p:spPr bwMode="auto">
          <a:xfrm>
            <a:off x="6442364" y="5715000"/>
            <a:ext cx="3200400" cy="1143000"/>
          </a:xfrm>
          <a:prstGeom prst="rect">
            <a:avLst/>
          </a:prstGeom>
          <a:noFill/>
          <a:ln w="9525">
            <a:noFill/>
            <a:miter lim="800000"/>
            <a:headEnd/>
            <a:tailEnd/>
          </a:ln>
        </p:spPr>
        <p:txBody>
          <a:bodyPr lIns="91376" tIns="45688" rIns="91376" bIns="45688" anchor="ctr"/>
          <a:lstStyle/>
          <a:p>
            <a:pPr algn="ctr">
              <a:defRPr/>
            </a:pPr>
            <a:r>
              <a:rPr lang="en-US" sz="3200" b="1" dirty="0">
                <a:latin typeface="+mj-lt"/>
                <a:ea typeface="+mj-ea"/>
                <a:cs typeface="+mj-cs"/>
              </a:rPr>
              <a:t>Soldier</a:t>
            </a:r>
          </a:p>
        </p:txBody>
      </p:sp>
      <p:pic>
        <p:nvPicPr>
          <p:cNvPr id="22536" name="Picture 4" descr="woman.PNG"/>
          <p:cNvPicPr>
            <a:picLocks noChangeAspect="1"/>
          </p:cNvPicPr>
          <p:nvPr/>
        </p:nvPicPr>
        <p:blipFill>
          <a:blip r:embed="rId5" cstate="print"/>
          <a:srcRect r="1764"/>
          <a:stretch>
            <a:fillRect/>
          </a:stretch>
        </p:blipFill>
        <p:spPr bwMode="auto">
          <a:xfrm>
            <a:off x="415640" y="3886200"/>
            <a:ext cx="2330450" cy="2971800"/>
          </a:xfrm>
          <a:prstGeom prst="rect">
            <a:avLst/>
          </a:prstGeom>
          <a:noFill/>
          <a:ln w="9525">
            <a:noFill/>
            <a:miter lim="800000"/>
            <a:headEnd/>
            <a:tailEnd/>
          </a:ln>
        </p:spPr>
      </p:pic>
      <p:sp>
        <p:nvSpPr>
          <p:cNvPr id="13" name="Title 1"/>
          <p:cNvSpPr txBox="1">
            <a:spLocks/>
          </p:cNvSpPr>
          <p:nvPr/>
        </p:nvSpPr>
        <p:spPr bwMode="auto">
          <a:xfrm>
            <a:off x="554182" y="5378824"/>
            <a:ext cx="3200400" cy="1143000"/>
          </a:xfrm>
          <a:prstGeom prst="rect">
            <a:avLst/>
          </a:prstGeom>
          <a:noFill/>
          <a:ln w="9525">
            <a:noFill/>
            <a:miter lim="800000"/>
            <a:headEnd/>
            <a:tailEnd/>
          </a:ln>
        </p:spPr>
        <p:txBody>
          <a:bodyPr lIns="91376" tIns="45688" rIns="91376" bIns="45688" anchor="ctr"/>
          <a:lstStyle/>
          <a:p>
            <a:pPr algn="ctr">
              <a:defRPr/>
            </a:pPr>
            <a:r>
              <a:rPr lang="en-US" sz="3200" b="1" dirty="0">
                <a:latin typeface="+mj-lt"/>
                <a:ea typeface="+mj-ea"/>
                <a:cs typeface="+mj-cs"/>
              </a:rPr>
              <a:t>Pretty</a:t>
            </a:r>
          </a:p>
          <a:p>
            <a:pPr algn="ctr">
              <a:defRPr/>
            </a:pPr>
            <a:r>
              <a:rPr lang="en-US" sz="3200" b="1" dirty="0">
                <a:latin typeface="+mj-lt"/>
                <a:ea typeface="+mj-ea"/>
                <a:cs typeface="+mj-cs"/>
              </a:rPr>
              <a:t>Woman</a:t>
            </a:r>
          </a:p>
        </p:txBody>
      </p:sp>
      <p:pic>
        <p:nvPicPr>
          <p:cNvPr id="10" name="Picture 4" descr="Parent.PNG"/>
          <p:cNvPicPr>
            <a:picLocks noChangeAspect="1"/>
          </p:cNvPicPr>
          <p:nvPr/>
        </p:nvPicPr>
        <p:blipFill>
          <a:blip r:embed="rId6" cstate="print"/>
          <a:srcRect/>
          <a:stretch>
            <a:fillRect/>
          </a:stretch>
        </p:blipFill>
        <p:spPr bwMode="auto">
          <a:xfrm>
            <a:off x="3325091" y="1277471"/>
            <a:ext cx="1949010" cy="3331696"/>
          </a:xfrm>
          <a:prstGeom prst="rect">
            <a:avLst/>
          </a:prstGeom>
          <a:noFill/>
          <a:ln w="9525">
            <a:noFill/>
            <a:miter lim="800000"/>
            <a:headEnd/>
            <a:tailEnd/>
          </a:ln>
        </p:spPr>
      </p:pic>
      <p:sp>
        <p:nvSpPr>
          <p:cNvPr id="12" name="Title 1"/>
          <p:cNvSpPr txBox="1">
            <a:spLocks/>
          </p:cNvSpPr>
          <p:nvPr/>
        </p:nvSpPr>
        <p:spPr bwMode="auto">
          <a:xfrm>
            <a:off x="207824" y="4504765"/>
            <a:ext cx="8229023" cy="1143000"/>
          </a:xfrm>
          <a:prstGeom prst="rect">
            <a:avLst/>
          </a:prstGeom>
          <a:noFill/>
          <a:ln w="9525">
            <a:noFill/>
            <a:miter lim="800000"/>
            <a:headEnd/>
            <a:tailEnd/>
          </a:ln>
        </p:spPr>
        <p:txBody>
          <a:bodyPr vert="horz" wrap="square" lIns="91344" tIns="45672" rIns="91344" bIns="45672" numCol="1" anchor="ctr" anchorCtr="0" compatLnSpc="1">
            <a:prstTxWarp prst="textNoShape">
              <a:avLst/>
            </a:prstTxWarp>
          </a:bodyPr>
          <a:lstStyle/>
          <a:p>
            <a:pPr algn="ctr" defTabSz="912649" fontAlgn="base">
              <a:spcBef>
                <a:spcPct val="0"/>
              </a:spcBef>
              <a:spcAft>
                <a:spcPct val="0"/>
              </a:spcAft>
              <a:defRPr/>
            </a:pPr>
            <a:r>
              <a:rPr lang="en-US" sz="3200" b="1" dirty="0">
                <a:latin typeface="+mj-lt"/>
                <a:ea typeface="+mj-ea"/>
                <a:cs typeface="+mj-cs"/>
              </a:rPr>
              <a:t>Young </a:t>
            </a:r>
          </a:p>
          <a:p>
            <a:pPr algn="ctr" defTabSz="912649" fontAlgn="base">
              <a:spcBef>
                <a:spcPct val="0"/>
              </a:spcBef>
              <a:spcAft>
                <a:spcPct val="0"/>
              </a:spcAft>
              <a:defRPr/>
            </a:pPr>
            <a:r>
              <a:rPr lang="en-US" sz="3200" b="1" dirty="0">
                <a:latin typeface="+mj-lt"/>
                <a:ea typeface="+mj-ea"/>
                <a:cs typeface="+mj-cs"/>
              </a:rPr>
              <a:t>Parent</a:t>
            </a:r>
          </a:p>
        </p:txBody>
      </p:sp>
    </p:spTree>
    <p:extLst>
      <p:ext uri="{BB962C8B-B14F-4D97-AF65-F5344CB8AC3E}">
        <p14:creationId xmlns:p14="http://schemas.microsoft.com/office/powerpoint/2010/main" val="136070008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Intervention Design</a:t>
            </a:r>
            <a:endParaRPr lang="en-US" dirty="0"/>
          </a:p>
        </p:txBody>
      </p:sp>
      <p:sp>
        <p:nvSpPr>
          <p:cNvPr id="4" name="Content Placeholder 2"/>
          <p:cNvSpPr txBox="1">
            <a:spLocks/>
          </p:cNvSpPr>
          <p:nvPr/>
        </p:nvSpPr>
        <p:spPr bwMode="auto">
          <a:xfrm>
            <a:off x="381000" y="1295406"/>
            <a:ext cx="8305800" cy="4830763"/>
          </a:xfrm>
          <a:prstGeom prst="rect">
            <a:avLst/>
          </a:prstGeom>
          <a:noFill/>
          <a:ln w="9525">
            <a:noFill/>
            <a:miter lim="800000"/>
            <a:headEnd/>
            <a:tailEnd/>
          </a:ln>
        </p:spPr>
        <p:txBody>
          <a:bodyPr vert="horz" wrap="square" lIns="91344" tIns="45672" rIns="91344" bIns="45672" numCol="1" anchor="t" anchorCtr="0" compatLnSpc="1">
            <a:prstTxWarp prst="textNoShape">
              <a:avLst/>
            </a:prstTxWarp>
            <a:noAutofit/>
          </a:bodyPr>
          <a:lstStyle/>
          <a:p>
            <a:pPr indent="245944" defTabSz="912649" fontAlgn="base">
              <a:spcBef>
                <a:spcPct val="20000"/>
              </a:spcBef>
              <a:spcAft>
                <a:spcPct val="0"/>
              </a:spcAft>
              <a:buClr>
                <a:srgbClr val="92D050"/>
              </a:buClr>
              <a:buSzPct val="75000"/>
              <a:buFont typeface="Wingdings 3" pitchFamily="18" charset="2"/>
              <a:buChar char="u"/>
              <a:defRPr/>
            </a:pPr>
            <a:r>
              <a:rPr lang="en-US" sz="2800" b="1"/>
              <a:t>Core Messaging –  Seriousness of condition &amp; consequences</a:t>
            </a:r>
          </a:p>
          <a:p>
            <a:pPr indent="245944" defTabSz="912649" fontAlgn="base">
              <a:spcBef>
                <a:spcPct val="20000"/>
              </a:spcBef>
              <a:spcAft>
                <a:spcPct val="0"/>
              </a:spcAft>
              <a:buClr>
                <a:srgbClr val="92D050"/>
              </a:buClr>
              <a:buSzPct val="75000"/>
              <a:buFont typeface="Wingdings 3" pitchFamily="18" charset="2"/>
              <a:buChar char="u"/>
              <a:defRPr/>
            </a:pPr>
            <a:endParaRPr lang="en-US" sz="2800" b="1"/>
          </a:p>
          <a:p>
            <a:pPr indent="245944" defTabSz="912649" fontAlgn="base">
              <a:spcBef>
                <a:spcPct val="20000"/>
              </a:spcBef>
              <a:spcAft>
                <a:spcPct val="0"/>
              </a:spcAft>
              <a:buClr>
                <a:srgbClr val="92D050"/>
              </a:buClr>
              <a:buSzPct val="75000"/>
              <a:buFont typeface="Wingdings 3" pitchFamily="18" charset="2"/>
              <a:buChar char="u"/>
              <a:defRPr/>
            </a:pPr>
            <a:r>
              <a:rPr lang="en-US" sz="2800" b="1"/>
              <a:t>Hard Copy Handbook</a:t>
            </a:r>
          </a:p>
          <a:p>
            <a:pPr indent="245944" defTabSz="912649" fontAlgn="base">
              <a:spcBef>
                <a:spcPct val="20000"/>
              </a:spcBef>
              <a:spcAft>
                <a:spcPct val="0"/>
              </a:spcAft>
              <a:buClr>
                <a:srgbClr val="92D050"/>
              </a:buClr>
              <a:buSzPct val="75000"/>
              <a:defRPr/>
            </a:pPr>
            <a:endParaRPr lang="en-US" sz="2800" b="1"/>
          </a:p>
          <a:p>
            <a:pPr indent="245944" defTabSz="912649" fontAlgn="base">
              <a:spcBef>
                <a:spcPct val="20000"/>
              </a:spcBef>
              <a:spcAft>
                <a:spcPct val="0"/>
              </a:spcAft>
              <a:buClr>
                <a:srgbClr val="92D050"/>
              </a:buClr>
              <a:buSzPct val="75000"/>
              <a:buFont typeface="Wingdings 3" pitchFamily="18" charset="2"/>
              <a:buChar char="u"/>
              <a:defRPr/>
            </a:pPr>
            <a:r>
              <a:rPr lang="en-US" sz="2800" b="1"/>
              <a:t>In-store diabetes support groups</a:t>
            </a:r>
          </a:p>
          <a:p>
            <a:pPr indent="245944" defTabSz="912649" fontAlgn="base">
              <a:spcBef>
                <a:spcPct val="20000"/>
              </a:spcBef>
              <a:spcAft>
                <a:spcPct val="0"/>
              </a:spcAft>
              <a:buClr>
                <a:srgbClr val="92D050"/>
              </a:buClr>
              <a:buSzPct val="75000"/>
              <a:buFont typeface="Wingdings 3" pitchFamily="18" charset="2"/>
              <a:buChar char="u"/>
              <a:defRPr/>
            </a:pPr>
            <a:endParaRPr lang="en-US" sz="2800" b="1"/>
          </a:p>
          <a:p>
            <a:pPr indent="245944" defTabSz="912649" fontAlgn="base">
              <a:spcBef>
                <a:spcPct val="20000"/>
              </a:spcBef>
              <a:spcAft>
                <a:spcPct val="0"/>
              </a:spcAft>
              <a:buClr>
                <a:srgbClr val="92D050"/>
              </a:buClr>
              <a:buSzPct val="75000"/>
              <a:buFont typeface="Wingdings 3" pitchFamily="18" charset="2"/>
              <a:buChar char="u"/>
              <a:defRPr/>
            </a:pPr>
            <a:r>
              <a:rPr lang="en-US" sz="2800" b="1"/>
              <a:t>A walking buddies program</a:t>
            </a:r>
          </a:p>
          <a:p>
            <a:pPr indent="245944" defTabSz="912649" fontAlgn="base">
              <a:spcBef>
                <a:spcPct val="20000"/>
              </a:spcBef>
              <a:spcAft>
                <a:spcPct val="0"/>
              </a:spcAft>
              <a:buClr>
                <a:srgbClr val="92D050"/>
              </a:buClr>
              <a:buSzPct val="75000"/>
              <a:buFont typeface="Wingdings 3" pitchFamily="18" charset="2"/>
              <a:buChar char="u"/>
              <a:defRPr/>
            </a:pPr>
            <a:endParaRPr lang="en-US" sz="2800" b="1"/>
          </a:p>
          <a:p>
            <a:pPr indent="245944" defTabSz="912649" fontAlgn="base">
              <a:spcBef>
                <a:spcPct val="20000"/>
              </a:spcBef>
              <a:spcAft>
                <a:spcPct val="0"/>
              </a:spcAft>
              <a:buClr>
                <a:srgbClr val="92D050"/>
              </a:buClr>
              <a:buSzPct val="75000"/>
              <a:buFont typeface="Wingdings 3" pitchFamily="18" charset="2"/>
              <a:buChar char="u"/>
              <a:defRPr/>
            </a:pPr>
            <a:r>
              <a:rPr lang="en-US" sz="2800" b="1"/>
              <a:t>Linkage with in-store resources, pharmacies, in-store clinics &amp; doctors</a:t>
            </a:r>
            <a:endParaRPr lang="en-US" sz="2800" b="1" dirty="0"/>
          </a:p>
        </p:txBody>
      </p:sp>
    </p:spTree>
    <p:extLst>
      <p:ext uri="{BB962C8B-B14F-4D97-AF65-F5344CB8AC3E}">
        <p14:creationId xmlns:p14="http://schemas.microsoft.com/office/powerpoint/2010/main" val="24156398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ubtitle 2"/>
          <p:cNvSpPr>
            <a:spLocks noGrp="1"/>
          </p:cNvSpPr>
          <p:nvPr>
            <p:ph type="subTitle" idx="1"/>
          </p:nvPr>
        </p:nvSpPr>
        <p:spPr>
          <a:xfrm>
            <a:off x="1447800" y="4343400"/>
            <a:ext cx="4343400" cy="457200"/>
          </a:xfrm>
          <a:solidFill>
            <a:srgbClr val="FFFF00">
              <a:alpha val="76862"/>
            </a:srgbClr>
          </a:solidFill>
          <a:ln w="31750">
            <a:solidFill>
              <a:srgbClr val="FFFF00"/>
            </a:solidFill>
          </a:ln>
        </p:spPr>
        <p:txBody>
          <a:bodyPr/>
          <a:lstStyle/>
          <a:p>
            <a:r>
              <a:rPr lang="en-US" sz="1800" dirty="0">
                <a:solidFill>
                  <a:schemeClr val="tx1"/>
                </a:solidFill>
              </a:rPr>
              <a:t>Peer Group Discussions &amp; Support</a:t>
            </a:r>
          </a:p>
        </p:txBody>
      </p:sp>
      <p:sp>
        <p:nvSpPr>
          <p:cNvPr id="4" name="Subtitle 2"/>
          <p:cNvSpPr txBox="1">
            <a:spLocks/>
          </p:cNvSpPr>
          <p:nvPr/>
        </p:nvSpPr>
        <p:spPr>
          <a:xfrm>
            <a:off x="1447800" y="1524000"/>
            <a:ext cx="1828800" cy="2514600"/>
          </a:xfrm>
          <a:prstGeom prst="rect">
            <a:avLst/>
          </a:prstGeom>
          <a:solidFill>
            <a:srgbClr val="FF0000">
              <a:alpha val="44000"/>
            </a:srgbClr>
          </a:solidFill>
          <a:ln w="31750">
            <a:solidFill>
              <a:srgbClr val="FF0000"/>
            </a:solidFill>
          </a:ln>
        </p:spPr>
        <p:txBody>
          <a:bodyPr lIns="91376" tIns="45688" rIns="91376" bIns="45688">
            <a:normAutofit/>
          </a:bodyPr>
          <a:lstStyle/>
          <a:p>
            <a:pPr algn="ctr">
              <a:spcBef>
                <a:spcPct val="20000"/>
              </a:spcBef>
              <a:defRPr/>
            </a:pPr>
            <a:endParaRPr lang="en-US" b="1" dirty="0">
              <a:latin typeface="+mn-lt"/>
            </a:endParaRPr>
          </a:p>
          <a:p>
            <a:pPr algn="ctr">
              <a:spcBef>
                <a:spcPct val="20000"/>
              </a:spcBef>
              <a:defRPr/>
            </a:pPr>
            <a:endParaRPr lang="en-US" b="1" dirty="0">
              <a:latin typeface="+mn-lt"/>
            </a:endParaRPr>
          </a:p>
          <a:p>
            <a:pPr algn="ctr">
              <a:spcBef>
                <a:spcPct val="20000"/>
              </a:spcBef>
              <a:defRPr/>
            </a:pPr>
            <a:r>
              <a:rPr lang="en-US" b="1" i="1" dirty="0"/>
              <a:t>Take it Seriously</a:t>
            </a:r>
          </a:p>
          <a:p>
            <a:pPr algn="ctr">
              <a:spcBef>
                <a:spcPct val="20000"/>
              </a:spcBef>
              <a:defRPr/>
            </a:pPr>
            <a:endParaRPr lang="en-US" b="1" dirty="0"/>
          </a:p>
          <a:p>
            <a:pPr algn="ctr">
              <a:spcBef>
                <a:spcPct val="20000"/>
              </a:spcBef>
              <a:defRPr/>
            </a:pPr>
            <a:r>
              <a:rPr lang="en-US" b="1" dirty="0"/>
              <a:t>Message  &amp; Education</a:t>
            </a:r>
          </a:p>
          <a:p>
            <a:pPr algn="ctr">
              <a:spcBef>
                <a:spcPct val="20000"/>
              </a:spcBef>
              <a:defRPr/>
            </a:pPr>
            <a:endParaRPr lang="en-US" b="1" i="1" dirty="0">
              <a:latin typeface="+mn-lt"/>
            </a:endParaRPr>
          </a:p>
          <a:p>
            <a:pPr algn="ctr">
              <a:spcBef>
                <a:spcPct val="20000"/>
              </a:spcBef>
              <a:defRPr/>
            </a:pPr>
            <a:endParaRPr lang="en-US" b="1" i="1" dirty="0">
              <a:latin typeface="+mn-lt"/>
            </a:endParaRPr>
          </a:p>
        </p:txBody>
      </p:sp>
      <p:sp>
        <p:nvSpPr>
          <p:cNvPr id="5" name="Subtitle 2"/>
          <p:cNvSpPr txBox="1">
            <a:spLocks/>
          </p:cNvSpPr>
          <p:nvPr/>
        </p:nvSpPr>
        <p:spPr>
          <a:xfrm>
            <a:off x="381000" y="762000"/>
            <a:ext cx="7315200" cy="533400"/>
          </a:xfrm>
          <a:prstGeom prst="rect">
            <a:avLst/>
          </a:prstGeom>
          <a:solidFill>
            <a:schemeClr val="accent6">
              <a:alpha val="41000"/>
            </a:schemeClr>
          </a:solidFill>
          <a:ln w="34925">
            <a:solidFill>
              <a:schemeClr val="accent6"/>
            </a:solidFill>
          </a:ln>
        </p:spPr>
        <p:txBody>
          <a:bodyPr lIns="91376" tIns="45688" rIns="91376" bIns="45688">
            <a:normAutofit/>
          </a:bodyPr>
          <a:lstStyle/>
          <a:p>
            <a:pPr algn="ctr">
              <a:spcBef>
                <a:spcPct val="20000"/>
              </a:spcBef>
              <a:defRPr/>
            </a:pPr>
            <a:r>
              <a:rPr lang="en-US" b="1" dirty="0">
                <a:latin typeface="+mn-lt"/>
              </a:rPr>
              <a:t>Website </a:t>
            </a:r>
          </a:p>
        </p:txBody>
      </p:sp>
      <p:sp>
        <p:nvSpPr>
          <p:cNvPr id="6" name="Subtitle 2"/>
          <p:cNvSpPr txBox="1">
            <a:spLocks/>
          </p:cNvSpPr>
          <p:nvPr/>
        </p:nvSpPr>
        <p:spPr>
          <a:xfrm>
            <a:off x="228600" y="4953000"/>
            <a:ext cx="7467600" cy="457200"/>
          </a:xfrm>
          <a:prstGeom prst="rect">
            <a:avLst/>
          </a:prstGeom>
          <a:solidFill>
            <a:schemeClr val="bg1">
              <a:lumMod val="75000"/>
              <a:alpha val="82000"/>
            </a:schemeClr>
          </a:solidFill>
          <a:ln w="34925">
            <a:solidFill>
              <a:schemeClr val="tx1"/>
            </a:solidFill>
          </a:ln>
        </p:spPr>
        <p:txBody>
          <a:bodyPr lIns="91376" tIns="45688" rIns="91376" bIns="45688">
            <a:normAutofit/>
          </a:bodyPr>
          <a:lstStyle/>
          <a:p>
            <a:pPr algn="ctr">
              <a:spcBef>
                <a:spcPct val="20000"/>
              </a:spcBef>
              <a:defRPr/>
            </a:pPr>
            <a:r>
              <a:rPr lang="en-US" b="1" dirty="0"/>
              <a:t>Medical Professionals &amp;  Counseling</a:t>
            </a:r>
            <a:endParaRPr lang="en-US" b="1" dirty="0">
              <a:latin typeface="+mn-lt"/>
            </a:endParaRPr>
          </a:p>
        </p:txBody>
      </p:sp>
      <p:sp>
        <p:nvSpPr>
          <p:cNvPr id="7" name="Subtitle 2"/>
          <p:cNvSpPr txBox="1">
            <a:spLocks/>
          </p:cNvSpPr>
          <p:nvPr/>
        </p:nvSpPr>
        <p:spPr>
          <a:xfrm>
            <a:off x="3657600" y="1447800"/>
            <a:ext cx="2133600" cy="609600"/>
          </a:xfrm>
          <a:prstGeom prst="rect">
            <a:avLst/>
          </a:prstGeom>
          <a:solidFill>
            <a:schemeClr val="tx2">
              <a:lumMod val="20000"/>
              <a:lumOff val="80000"/>
              <a:alpha val="52000"/>
            </a:schemeClr>
          </a:solidFill>
          <a:ln w="31750">
            <a:solidFill>
              <a:schemeClr val="tx2"/>
            </a:solidFill>
          </a:ln>
        </p:spPr>
        <p:txBody>
          <a:bodyPr lIns="91376" tIns="45688" rIns="91376" bIns="45688">
            <a:normAutofit fontScale="77500" lnSpcReduction="20000"/>
          </a:bodyPr>
          <a:lstStyle/>
          <a:p>
            <a:pPr algn="ctr">
              <a:spcBef>
                <a:spcPct val="20000"/>
              </a:spcBef>
              <a:defRPr/>
            </a:pPr>
            <a:r>
              <a:rPr lang="en-US" sz="2300" b="1" i="1" dirty="0"/>
              <a:t>Walking Buddies</a:t>
            </a:r>
          </a:p>
          <a:p>
            <a:pPr algn="ctr">
              <a:spcBef>
                <a:spcPct val="20000"/>
              </a:spcBef>
              <a:defRPr/>
            </a:pPr>
            <a:r>
              <a:rPr lang="en-US" sz="2300" b="1" dirty="0"/>
              <a:t>Exercise</a:t>
            </a:r>
          </a:p>
          <a:p>
            <a:pPr algn="ctr">
              <a:spcBef>
                <a:spcPct val="20000"/>
              </a:spcBef>
              <a:defRPr/>
            </a:pPr>
            <a:endParaRPr lang="en-US" sz="2300" b="1" i="1" dirty="0"/>
          </a:p>
        </p:txBody>
      </p:sp>
      <p:sp>
        <p:nvSpPr>
          <p:cNvPr id="8" name="Subtitle 2"/>
          <p:cNvSpPr txBox="1">
            <a:spLocks/>
          </p:cNvSpPr>
          <p:nvPr/>
        </p:nvSpPr>
        <p:spPr>
          <a:xfrm>
            <a:off x="3657600" y="2286000"/>
            <a:ext cx="2133600" cy="838200"/>
          </a:xfrm>
          <a:prstGeom prst="rect">
            <a:avLst/>
          </a:prstGeom>
          <a:solidFill>
            <a:srgbClr val="92D050">
              <a:alpha val="35000"/>
            </a:srgbClr>
          </a:solidFill>
          <a:ln w="31750">
            <a:solidFill>
              <a:srgbClr val="92D050">
                <a:alpha val="60000"/>
              </a:srgbClr>
            </a:solidFill>
          </a:ln>
        </p:spPr>
        <p:txBody>
          <a:bodyPr lIns="91376" tIns="45688" rIns="91376" bIns="45688">
            <a:normAutofit fontScale="85000" lnSpcReduction="20000"/>
          </a:bodyPr>
          <a:lstStyle/>
          <a:p>
            <a:pPr algn="ctr">
              <a:spcBef>
                <a:spcPct val="20000"/>
              </a:spcBef>
              <a:defRPr/>
            </a:pPr>
            <a:r>
              <a:rPr lang="en-US" sz="2000" b="1" i="1" dirty="0"/>
              <a:t>All But Small &amp; </a:t>
            </a:r>
          </a:p>
          <a:p>
            <a:pPr algn="ctr">
              <a:spcBef>
                <a:spcPct val="20000"/>
              </a:spcBef>
              <a:defRPr/>
            </a:pPr>
            <a:r>
              <a:rPr lang="en-US" sz="2000" b="1" i="1" dirty="0"/>
              <a:t>Don’t Eat White</a:t>
            </a:r>
          </a:p>
          <a:p>
            <a:pPr algn="ctr">
              <a:spcBef>
                <a:spcPct val="20000"/>
              </a:spcBef>
              <a:defRPr/>
            </a:pPr>
            <a:r>
              <a:rPr lang="en-US" sz="2000" b="1" dirty="0"/>
              <a:t>Diet</a:t>
            </a:r>
          </a:p>
          <a:p>
            <a:pPr algn="ctr">
              <a:spcBef>
                <a:spcPct val="20000"/>
              </a:spcBef>
              <a:defRPr/>
            </a:pPr>
            <a:endParaRPr lang="en-US" b="1" i="1" dirty="0">
              <a:latin typeface="+mn-lt"/>
            </a:endParaRPr>
          </a:p>
          <a:p>
            <a:pPr algn="ctr">
              <a:spcBef>
                <a:spcPct val="20000"/>
              </a:spcBef>
              <a:defRPr/>
            </a:pPr>
            <a:endParaRPr lang="en-US" b="1" dirty="0">
              <a:latin typeface="+mn-lt"/>
            </a:endParaRPr>
          </a:p>
        </p:txBody>
      </p:sp>
      <p:sp>
        <p:nvSpPr>
          <p:cNvPr id="9" name="Subtitle 2"/>
          <p:cNvSpPr txBox="1">
            <a:spLocks/>
          </p:cNvSpPr>
          <p:nvPr/>
        </p:nvSpPr>
        <p:spPr>
          <a:xfrm>
            <a:off x="3657600" y="3352800"/>
            <a:ext cx="2133600" cy="762000"/>
          </a:xfrm>
          <a:prstGeom prst="rect">
            <a:avLst/>
          </a:prstGeom>
          <a:solidFill>
            <a:schemeClr val="accent4">
              <a:lumMod val="40000"/>
              <a:lumOff val="60000"/>
            </a:schemeClr>
          </a:solidFill>
          <a:ln w="31750">
            <a:solidFill>
              <a:srgbClr val="7030A0"/>
            </a:solidFill>
          </a:ln>
        </p:spPr>
        <p:txBody>
          <a:bodyPr lIns="91376" tIns="45688" rIns="91376" bIns="45688">
            <a:normAutofit/>
          </a:bodyPr>
          <a:lstStyle/>
          <a:p>
            <a:pPr algn="ctr">
              <a:spcBef>
                <a:spcPct val="20000"/>
              </a:spcBef>
              <a:defRPr/>
            </a:pPr>
            <a:r>
              <a:rPr lang="en-US" b="1" i="1" dirty="0">
                <a:latin typeface="+mn-lt"/>
              </a:rPr>
              <a:t>Hit Your Numbers</a:t>
            </a:r>
          </a:p>
          <a:p>
            <a:pPr algn="ctr">
              <a:spcBef>
                <a:spcPct val="20000"/>
              </a:spcBef>
              <a:defRPr/>
            </a:pPr>
            <a:r>
              <a:rPr lang="en-US" b="1" dirty="0"/>
              <a:t>Tests &amp; Exams</a:t>
            </a:r>
          </a:p>
          <a:p>
            <a:pPr algn="ctr">
              <a:spcBef>
                <a:spcPct val="20000"/>
              </a:spcBef>
              <a:defRPr/>
            </a:pPr>
            <a:endParaRPr lang="en-US" b="1" i="1" dirty="0">
              <a:latin typeface="+mn-lt"/>
            </a:endParaRPr>
          </a:p>
        </p:txBody>
      </p:sp>
      <p:sp>
        <p:nvSpPr>
          <p:cNvPr id="10" name="Subtitle 2"/>
          <p:cNvSpPr txBox="1">
            <a:spLocks/>
          </p:cNvSpPr>
          <p:nvPr/>
        </p:nvSpPr>
        <p:spPr>
          <a:xfrm>
            <a:off x="381000" y="228600"/>
            <a:ext cx="5410200" cy="457200"/>
          </a:xfrm>
          <a:prstGeom prst="rect">
            <a:avLst/>
          </a:prstGeom>
          <a:solidFill>
            <a:schemeClr val="accent2">
              <a:alpha val="42000"/>
            </a:schemeClr>
          </a:solidFill>
          <a:ln w="34925">
            <a:solidFill>
              <a:schemeClr val="accent2"/>
            </a:solidFill>
          </a:ln>
        </p:spPr>
        <p:txBody>
          <a:bodyPr lIns="91376" tIns="45688" rIns="91376" bIns="45688">
            <a:normAutofit/>
          </a:bodyPr>
          <a:lstStyle/>
          <a:p>
            <a:pPr algn="ctr">
              <a:spcBef>
                <a:spcPct val="20000"/>
              </a:spcBef>
              <a:defRPr/>
            </a:pPr>
            <a:r>
              <a:rPr lang="en-US" b="1" dirty="0">
                <a:latin typeface="+mn-lt"/>
              </a:rPr>
              <a:t> Take it Seriously Diabetes Program - Handbook</a:t>
            </a:r>
          </a:p>
        </p:txBody>
      </p:sp>
      <p:sp>
        <p:nvSpPr>
          <p:cNvPr id="11" name="Subtitle 2"/>
          <p:cNvSpPr txBox="1">
            <a:spLocks/>
          </p:cNvSpPr>
          <p:nvPr/>
        </p:nvSpPr>
        <p:spPr>
          <a:xfrm>
            <a:off x="228600" y="6019800"/>
            <a:ext cx="8686800" cy="457200"/>
          </a:xfrm>
          <a:prstGeom prst="rect">
            <a:avLst/>
          </a:prstGeom>
          <a:solidFill>
            <a:schemeClr val="bg1">
              <a:alpha val="48000"/>
            </a:schemeClr>
          </a:solidFill>
          <a:ln w="53975">
            <a:solidFill>
              <a:schemeClr val="tx2"/>
            </a:solidFill>
          </a:ln>
        </p:spPr>
        <p:txBody>
          <a:bodyPr lIns="91376" tIns="45688" rIns="91376" bIns="45688">
            <a:normAutofit fontScale="70000" lnSpcReduction="20000"/>
          </a:bodyPr>
          <a:lstStyle/>
          <a:p>
            <a:pPr>
              <a:spcBef>
                <a:spcPct val="20000"/>
              </a:spcBef>
              <a:defRPr/>
            </a:pPr>
            <a:r>
              <a:rPr lang="en-US" b="1" dirty="0">
                <a:latin typeface="+mn-lt"/>
              </a:rPr>
              <a:t>  </a:t>
            </a:r>
            <a:r>
              <a:rPr lang="en-US" sz="2300" b="1" dirty="0"/>
              <a:t>Diagnosis         Understanding                                Behaviors                             Outcomes                  Impact         </a:t>
            </a:r>
            <a:r>
              <a:rPr lang="en-US" b="1" dirty="0">
                <a:latin typeface="+mn-lt"/>
              </a:rPr>
              <a:t>	              </a:t>
            </a:r>
          </a:p>
        </p:txBody>
      </p:sp>
      <p:sp>
        <p:nvSpPr>
          <p:cNvPr id="12" name="Subtitle 2"/>
          <p:cNvSpPr txBox="1">
            <a:spLocks/>
          </p:cNvSpPr>
          <p:nvPr/>
        </p:nvSpPr>
        <p:spPr>
          <a:xfrm>
            <a:off x="6096000" y="1524000"/>
            <a:ext cx="1600200" cy="2590800"/>
          </a:xfrm>
          <a:prstGeom prst="rect">
            <a:avLst/>
          </a:prstGeom>
          <a:solidFill>
            <a:schemeClr val="bg1">
              <a:alpha val="48000"/>
            </a:schemeClr>
          </a:solidFill>
          <a:ln w="60325">
            <a:solidFill>
              <a:srgbClr val="7030A0"/>
            </a:solidFill>
          </a:ln>
        </p:spPr>
        <p:txBody>
          <a:bodyPr lIns="91376" tIns="45688" rIns="91376" bIns="45688">
            <a:normAutofit fontScale="92500" lnSpcReduction="20000"/>
          </a:bodyPr>
          <a:lstStyle/>
          <a:p>
            <a:pPr algn="ctr">
              <a:spcBef>
                <a:spcPct val="20000"/>
              </a:spcBef>
              <a:defRPr/>
            </a:pPr>
            <a:r>
              <a:rPr lang="en-US" b="1" dirty="0">
                <a:latin typeface="+mn-lt"/>
              </a:rPr>
              <a:t>Lower BMI</a:t>
            </a:r>
          </a:p>
          <a:p>
            <a:pPr algn="ctr">
              <a:spcBef>
                <a:spcPct val="20000"/>
              </a:spcBef>
              <a:defRPr/>
            </a:pPr>
            <a:endParaRPr lang="en-US" b="1" dirty="0">
              <a:latin typeface="+mn-lt"/>
            </a:endParaRPr>
          </a:p>
          <a:p>
            <a:pPr algn="ctr">
              <a:spcBef>
                <a:spcPct val="20000"/>
              </a:spcBef>
              <a:defRPr/>
            </a:pPr>
            <a:r>
              <a:rPr lang="en-US" b="1" dirty="0">
                <a:latin typeface="+mn-lt"/>
              </a:rPr>
              <a:t> Better</a:t>
            </a:r>
          </a:p>
          <a:p>
            <a:pPr algn="ctr">
              <a:spcBef>
                <a:spcPct val="20000"/>
              </a:spcBef>
              <a:defRPr/>
            </a:pPr>
            <a:r>
              <a:rPr lang="en-US" b="1" dirty="0"/>
              <a:t>Clinical </a:t>
            </a:r>
          </a:p>
          <a:p>
            <a:pPr algn="ctr">
              <a:spcBef>
                <a:spcPct val="20000"/>
              </a:spcBef>
              <a:defRPr/>
            </a:pPr>
            <a:r>
              <a:rPr lang="en-US" b="1" dirty="0"/>
              <a:t>Outcomes</a:t>
            </a:r>
          </a:p>
          <a:p>
            <a:pPr algn="ctr">
              <a:spcBef>
                <a:spcPct val="20000"/>
              </a:spcBef>
              <a:defRPr/>
            </a:pPr>
            <a:endParaRPr lang="en-US" b="1" dirty="0">
              <a:latin typeface="+mn-lt"/>
            </a:endParaRPr>
          </a:p>
          <a:p>
            <a:pPr algn="ctr">
              <a:spcBef>
                <a:spcPct val="20000"/>
              </a:spcBef>
              <a:defRPr/>
            </a:pPr>
            <a:r>
              <a:rPr lang="en-US" b="1" dirty="0"/>
              <a:t>Higher </a:t>
            </a:r>
          </a:p>
          <a:p>
            <a:pPr algn="ctr">
              <a:spcBef>
                <a:spcPct val="20000"/>
              </a:spcBef>
              <a:defRPr/>
            </a:pPr>
            <a:r>
              <a:rPr lang="en-US" b="1" dirty="0"/>
              <a:t>Medication  </a:t>
            </a:r>
          </a:p>
          <a:p>
            <a:pPr algn="ctr">
              <a:spcBef>
                <a:spcPct val="20000"/>
              </a:spcBef>
              <a:defRPr/>
            </a:pPr>
            <a:r>
              <a:rPr lang="en-US" b="1" dirty="0"/>
              <a:t>Adherence</a:t>
            </a:r>
            <a:endParaRPr lang="en-US" b="1" dirty="0">
              <a:latin typeface="+mn-lt"/>
            </a:endParaRPr>
          </a:p>
        </p:txBody>
      </p:sp>
      <p:sp>
        <p:nvSpPr>
          <p:cNvPr id="13" name="Subtitle 2"/>
          <p:cNvSpPr txBox="1">
            <a:spLocks/>
          </p:cNvSpPr>
          <p:nvPr/>
        </p:nvSpPr>
        <p:spPr>
          <a:xfrm>
            <a:off x="381000" y="2209800"/>
            <a:ext cx="914400" cy="1295400"/>
          </a:xfrm>
          <a:prstGeom prst="rect">
            <a:avLst/>
          </a:prstGeom>
          <a:solidFill>
            <a:schemeClr val="bg1">
              <a:alpha val="48000"/>
            </a:schemeClr>
          </a:solidFill>
          <a:ln w="47625">
            <a:solidFill>
              <a:srgbClr val="FF0000"/>
            </a:solidFill>
          </a:ln>
        </p:spPr>
        <p:txBody>
          <a:bodyPr lIns="91376" tIns="45688" rIns="91376" bIns="45688">
            <a:normAutofit lnSpcReduction="10000"/>
          </a:bodyPr>
          <a:lstStyle/>
          <a:p>
            <a:pPr algn="ctr">
              <a:spcBef>
                <a:spcPct val="20000"/>
              </a:spcBef>
              <a:defRPr/>
            </a:pPr>
            <a:r>
              <a:rPr lang="en-US" b="1" dirty="0">
                <a:latin typeface="+mn-lt"/>
              </a:rPr>
              <a:t>HRA</a:t>
            </a:r>
          </a:p>
          <a:p>
            <a:pPr algn="ctr">
              <a:spcBef>
                <a:spcPct val="20000"/>
              </a:spcBef>
              <a:defRPr/>
            </a:pPr>
            <a:endParaRPr lang="en-US" b="1" dirty="0">
              <a:latin typeface="+mn-lt"/>
            </a:endParaRPr>
          </a:p>
          <a:p>
            <a:pPr algn="ctr">
              <a:spcBef>
                <a:spcPct val="20000"/>
              </a:spcBef>
              <a:defRPr/>
            </a:pPr>
            <a:endParaRPr lang="en-US" sz="1600" b="1" dirty="0"/>
          </a:p>
          <a:p>
            <a:pPr algn="ctr">
              <a:spcBef>
                <a:spcPct val="20000"/>
              </a:spcBef>
              <a:defRPr/>
            </a:pPr>
            <a:r>
              <a:rPr lang="en-US" b="1" dirty="0"/>
              <a:t>Enroll</a:t>
            </a:r>
            <a:endParaRPr lang="en-US" b="1" dirty="0">
              <a:latin typeface="+mn-lt"/>
            </a:endParaRPr>
          </a:p>
        </p:txBody>
      </p:sp>
      <p:sp>
        <p:nvSpPr>
          <p:cNvPr id="14" name="Subtitle 2"/>
          <p:cNvSpPr txBox="1">
            <a:spLocks/>
          </p:cNvSpPr>
          <p:nvPr/>
        </p:nvSpPr>
        <p:spPr>
          <a:xfrm>
            <a:off x="7772400" y="1524000"/>
            <a:ext cx="1219200" cy="2590800"/>
          </a:xfrm>
          <a:prstGeom prst="rect">
            <a:avLst/>
          </a:prstGeom>
          <a:solidFill>
            <a:schemeClr val="bg1">
              <a:alpha val="48000"/>
            </a:schemeClr>
          </a:solidFill>
          <a:ln w="63500">
            <a:solidFill>
              <a:schemeClr val="accent2">
                <a:lumMod val="75000"/>
              </a:schemeClr>
            </a:solidFill>
          </a:ln>
        </p:spPr>
        <p:txBody>
          <a:bodyPr lIns="91376" tIns="45688" rIns="91376" bIns="45688">
            <a:normAutofit lnSpcReduction="10000"/>
          </a:bodyPr>
          <a:lstStyle/>
          <a:p>
            <a:pPr algn="ctr">
              <a:spcBef>
                <a:spcPct val="20000"/>
              </a:spcBef>
              <a:defRPr/>
            </a:pPr>
            <a:r>
              <a:rPr lang="en-US" b="1" dirty="0"/>
              <a:t>Fewer </a:t>
            </a:r>
          </a:p>
          <a:p>
            <a:pPr algn="ctr">
              <a:spcBef>
                <a:spcPct val="20000"/>
              </a:spcBef>
              <a:defRPr/>
            </a:pPr>
            <a:r>
              <a:rPr lang="en-US" b="1" dirty="0">
                <a:latin typeface="+mn-lt"/>
              </a:rPr>
              <a:t>Medical </a:t>
            </a:r>
          </a:p>
          <a:p>
            <a:pPr algn="ctr">
              <a:spcBef>
                <a:spcPct val="20000"/>
              </a:spcBef>
              <a:defRPr/>
            </a:pPr>
            <a:r>
              <a:rPr lang="en-US" b="1" dirty="0"/>
              <a:t>Surgeries</a:t>
            </a:r>
            <a:endParaRPr lang="en-US" b="1" dirty="0">
              <a:latin typeface="+mn-lt"/>
            </a:endParaRPr>
          </a:p>
          <a:p>
            <a:pPr algn="ctr">
              <a:spcBef>
                <a:spcPct val="20000"/>
              </a:spcBef>
              <a:defRPr/>
            </a:pPr>
            <a:endParaRPr lang="en-US" b="1" dirty="0"/>
          </a:p>
          <a:p>
            <a:pPr algn="ctr">
              <a:spcBef>
                <a:spcPct val="20000"/>
              </a:spcBef>
              <a:defRPr/>
            </a:pPr>
            <a:r>
              <a:rPr lang="en-US" sz="1500" b="1" dirty="0"/>
              <a:t>Productivity</a:t>
            </a:r>
          </a:p>
          <a:p>
            <a:pPr algn="ctr">
              <a:spcBef>
                <a:spcPct val="20000"/>
              </a:spcBef>
              <a:defRPr/>
            </a:pPr>
            <a:endParaRPr lang="en-US" b="1" dirty="0">
              <a:latin typeface="+mn-lt"/>
            </a:endParaRPr>
          </a:p>
          <a:p>
            <a:pPr algn="ctr">
              <a:spcBef>
                <a:spcPct val="20000"/>
              </a:spcBef>
              <a:defRPr/>
            </a:pPr>
            <a:r>
              <a:rPr lang="en-US" b="1" dirty="0">
                <a:latin typeface="+mn-lt"/>
              </a:rPr>
              <a:t>Lower </a:t>
            </a:r>
            <a:endParaRPr lang="en-US" b="1" dirty="0"/>
          </a:p>
          <a:p>
            <a:pPr algn="ctr">
              <a:spcBef>
                <a:spcPct val="20000"/>
              </a:spcBef>
              <a:defRPr/>
            </a:pPr>
            <a:r>
              <a:rPr lang="en-US" b="1" dirty="0">
                <a:latin typeface="+mn-lt"/>
              </a:rPr>
              <a:t>Costs</a:t>
            </a:r>
          </a:p>
        </p:txBody>
      </p:sp>
      <p:sp>
        <p:nvSpPr>
          <p:cNvPr id="15" name="Subtitle 2"/>
          <p:cNvSpPr txBox="1">
            <a:spLocks/>
          </p:cNvSpPr>
          <p:nvPr/>
        </p:nvSpPr>
        <p:spPr>
          <a:xfrm>
            <a:off x="228600" y="5486400"/>
            <a:ext cx="8686800" cy="457200"/>
          </a:xfrm>
          <a:prstGeom prst="rect">
            <a:avLst/>
          </a:prstGeom>
          <a:noFill/>
          <a:ln w="47625">
            <a:solidFill>
              <a:schemeClr val="accent6"/>
            </a:solidFill>
          </a:ln>
        </p:spPr>
        <p:txBody>
          <a:bodyPr lIns="91376" tIns="45688" rIns="91376" bIns="45688">
            <a:normAutofit/>
          </a:bodyPr>
          <a:lstStyle/>
          <a:p>
            <a:pPr algn="ctr">
              <a:spcBef>
                <a:spcPct val="20000"/>
              </a:spcBef>
              <a:defRPr/>
            </a:pPr>
            <a:r>
              <a:rPr lang="en-US" b="1" dirty="0"/>
              <a:t>Operational Integration – Monitoring &amp; Evaluation</a:t>
            </a:r>
            <a:endParaRPr lang="en-US" b="1" dirty="0">
              <a:latin typeface="+mn-lt"/>
            </a:endParaRPr>
          </a:p>
        </p:txBody>
      </p:sp>
    </p:spTree>
    <p:extLst>
      <p:ext uri="{BB962C8B-B14F-4D97-AF65-F5344CB8AC3E}">
        <p14:creationId xmlns:p14="http://schemas.microsoft.com/office/powerpoint/2010/main" val="320016553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Positive Deviance Work – Beyond Health</a:t>
            </a:r>
            <a:endParaRPr lang="en-US" dirty="0"/>
          </a:p>
        </p:txBody>
      </p:sp>
      <p:pic>
        <p:nvPicPr>
          <p:cNvPr id="3" name="Picture 2" descr="Screen shot 2015-02-19 at 2.13.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0490"/>
            <a:ext cx="9144000" cy="5355220"/>
          </a:xfrm>
          <a:prstGeom prst="rect">
            <a:avLst/>
          </a:prstGeom>
        </p:spPr>
      </p:pic>
    </p:spTree>
    <p:extLst>
      <p:ext uri="{BB962C8B-B14F-4D97-AF65-F5344CB8AC3E}">
        <p14:creationId xmlns:p14="http://schemas.microsoft.com/office/powerpoint/2010/main" val="2986439270"/>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2-19 at 2.13.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921163" cy="6858000"/>
          </a:xfrm>
          <a:prstGeom prst="rect">
            <a:avLst/>
          </a:prstGeom>
        </p:spPr>
      </p:pic>
    </p:spTree>
    <p:extLst>
      <p:ext uri="{BB962C8B-B14F-4D97-AF65-F5344CB8AC3E}">
        <p14:creationId xmlns:p14="http://schemas.microsoft.com/office/powerpoint/2010/main" val="249071459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 Process – PD Voices </a:t>
            </a:r>
            <a:endParaRPr lang="en-US" dirty="0"/>
          </a:p>
        </p:txBody>
      </p:sp>
      <p:sp>
        <p:nvSpPr>
          <p:cNvPr id="4" name="Rectangle 3"/>
          <p:cNvSpPr/>
          <p:nvPr/>
        </p:nvSpPr>
        <p:spPr>
          <a:xfrm>
            <a:off x="457200" y="1143000"/>
            <a:ext cx="8382000" cy="4647426"/>
          </a:xfrm>
          <a:prstGeom prst="rect">
            <a:avLst/>
          </a:prstGeom>
        </p:spPr>
        <p:txBody>
          <a:bodyPr wrap="square">
            <a:spAutoFit/>
          </a:bodyPr>
          <a:lstStyle/>
          <a:p>
            <a:r>
              <a:rPr lang="en-US" sz="2000" b="1" dirty="0"/>
              <a:t>Created a problem statement: </a:t>
            </a:r>
            <a:r>
              <a:rPr lang="en-US" sz="2000" dirty="0"/>
              <a:t>The majority of black and Latino male students living in the Bronx do not succeed in school. The desired outcome is that most black and Latino male students will be successful in school in the coming years.</a:t>
            </a:r>
          </a:p>
          <a:p>
            <a:endParaRPr lang="en-US" sz="2000" dirty="0"/>
          </a:p>
          <a:p>
            <a:r>
              <a:rPr lang="en-US" sz="2000" b="1" dirty="0"/>
              <a:t>Developed a conceptual framework and related questionnaire: </a:t>
            </a:r>
            <a:r>
              <a:rPr lang="en-US" sz="2000" dirty="0"/>
              <a:t>School success is impacted by: teen dating, respect in and out of school, family life, time management and social networking, after-school activities and violence.</a:t>
            </a:r>
          </a:p>
          <a:p>
            <a:endParaRPr lang="en-US" sz="2000" b="1" dirty="0"/>
          </a:p>
          <a:p>
            <a:r>
              <a:rPr lang="en-US" sz="2000" b="1" dirty="0"/>
              <a:t>Identified stakeholders for group interviews: </a:t>
            </a:r>
            <a:r>
              <a:rPr lang="en-US" sz="2000" dirty="0"/>
              <a:t>teachers, parents, siblings, friends, school guards, janitors, coaches, pastors, tutors, counselors, neighbors, principals, mentors, shop owners, police and community-based organization members. These stakeholders each impact the success of students and helped identify positive deviant behaviors in interviews.</a:t>
            </a:r>
          </a:p>
          <a:p>
            <a:endParaRPr lang="en-US" dirty="0"/>
          </a:p>
          <a:p>
            <a:endParaRPr lang="en-US" dirty="0"/>
          </a:p>
        </p:txBody>
      </p:sp>
    </p:spTree>
    <p:extLst>
      <p:ext uri="{BB962C8B-B14F-4D97-AF65-F5344CB8AC3E}">
        <p14:creationId xmlns:p14="http://schemas.microsoft.com/office/powerpoint/2010/main" val="395785018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981200"/>
            <a:ext cx="8077200" cy="4401205"/>
          </a:xfrm>
          <a:prstGeom prst="rect">
            <a:avLst/>
          </a:prstGeom>
        </p:spPr>
        <p:txBody>
          <a:bodyPr wrap="square">
            <a:spAutoFit/>
          </a:bodyPr>
          <a:lstStyle/>
          <a:p>
            <a:r>
              <a:rPr lang="en-US" sz="2000" b="1" dirty="0"/>
              <a:t>Determined selection criteria for positive deviants: </a:t>
            </a:r>
            <a:r>
              <a:rPr lang="en-US" sz="2000" dirty="0"/>
              <a:t>an 80% average in all subjects and meets one or more criteria such as being subject to gang violence or tough police tactics, or living in a home with a single working parent or where English isn't the primary language.</a:t>
            </a:r>
          </a:p>
          <a:p>
            <a:endParaRPr lang="en-US" sz="2000" dirty="0"/>
          </a:p>
          <a:p>
            <a:r>
              <a:rPr lang="en-US" sz="2000" b="1" dirty="0"/>
              <a:t>Conducted individual interviews with positive deviants and their families to see how their behaviors differ from the normative ones</a:t>
            </a:r>
            <a:r>
              <a:rPr lang="en-US" sz="2000" dirty="0"/>
              <a:t>. In late May, the group presented results from those interviews and engaged in a community dialogue about the findings from this research. The findings include actions students can take on their own—such as sitting near the front of class and being considerate to all students, even those you might not like—and actions families can take together—eating meals, reviewing homework and even activities like grocery shopping and running errands as a group on weekends.</a:t>
            </a:r>
          </a:p>
        </p:txBody>
      </p:sp>
      <p:sp>
        <p:nvSpPr>
          <p:cNvPr id="4" name="Title 1"/>
          <p:cNvSpPr>
            <a:spLocks noGrp="1"/>
          </p:cNvSpPr>
          <p:nvPr>
            <p:ph type="title"/>
          </p:nvPr>
        </p:nvSpPr>
        <p:spPr/>
        <p:txBody>
          <a:bodyPr/>
          <a:lstStyle/>
          <a:p>
            <a:r>
              <a:rPr lang="en-US" dirty="0" smtClean="0"/>
              <a:t>PD Process – PD Voices </a:t>
            </a:r>
            <a:endParaRPr lang="en-US" dirty="0"/>
          </a:p>
        </p:txBody>
      </p:sp>
    </p:spTree>
    <p:extLst>
      <p:ext uri="{BB962C8B-B14F-4D97-AF65-F5344CB8AC3E}">
        <p14:creationId xmlns:p14="http://schemas.microsoft.com/office/powerpoint/2010/main" val="18755809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lstStyle/>
          <a:p>
            <a:pPr algn="ctr"/>
            <a:r>
              <a:rPr lang="en-US" b="1" dirty="0" smtClean="0"/>
              <a:t>Using PD to reduce High School Drop Outs</a:t>
            </a:r>
            <a:br>
              <a:rPr lang="en-US" b="1" dirty="0" smtClean="0"/>
            </a:br>
            <a:r>
              <a:rPr lang="en-US" b="1" dirty="0" smtClean="0"/>
              <a:t>Merced, CA 2008-present</a:t>
            </a:r>
            <a:endParaRPr lang="en-US" b="1" dirty="0"/>
          </a:p>
        </p:txBody>
      </p:sp>
      <p:pic>
        <p:nvPicPr>
          <p:cNvPr id="3" name="Picture 2"/>
          <p:cNvPicPr>
            <a:picLocks noChangeAspect="1"/>
          </p:cNvPicPr>
          <p:nvPr/>
        </p:nvPicPr>
        <p:blipFill>
          <a:blip r:embed="rId2"/>
          <a:stretch>
            <a:fillRect/>
          </a:stretch>
        </p:blipFill>
        <p:spPr>
          <a:xfrm>
            <a:off x="1397000" y="1651000"/>
            <a:ext cx="6350000" cy="3543300"/>
          </a:xfrm>
          <a:prstGeom prst="rect">
            <a:avLst/>
          </a:prstGeom>
        </p:spPr>
      </p:pic>
    </p:spTree>
    <p:extLst>
      <p:ext uri="{BB962C8B-B14F-4D97-AF65-F5344CB8AC3E}">
        <p14:creationId xmlns:p14="http://schemas.microsoft.com/office/powerpoint/2010/main" val="344290112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
            <a:ext cx="9144000" cy="806824"/>
          </a:xfrm>
        </p:spPr>
        <p:txBody>
          <a:bodyPr>
            <a:normAutofit/>
          </a:bodyPr>
          <a:lstStyle/>
          <a:p>
            <a:r>
              <a:rPr lang="en-US" dirty="0" smtClean="0"/>
              <a:t>Shrimp &amp; Crabs &amp; Greens</a:t>
            </a:r>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8546" y="1143000"/>
            <a:ext cx="8881936" cy="5311588"/>
          </a:xfrm>
          <a:prstGeom prst="rect">
            <a:avLst/>
          </a:prstGeom>
        </p:spPr>
      </p:pic>
    </p:spTree>
    <p:extLst>
      <p:ext uri="{BB962C8B-B14F-4D97-AF65-F5344CB8AC3E}">
        <p14:creationId xmlns:p14="http://schemas.microsoft.com/office/powerpoint/2010/main" val="41187115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Merced – Drop Outs</a:t>
            </a:r>
            <a:endParaRPr lang="en-US" dirty="0"/>
          </a:p>
        </p:txBody>
      </p:sp>
      <p:pic>
        <p:nvPicPr>
          <p:cNvPr id="4" name="Picture 3" descr="Screen shot 2015-02-19 at 2.10.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3800"/>
            <a:ext cx="9144000" cy="2189950"/>
          </a:xfrm>
          <a:prstGeom prst="rect">
            <a:avLst/>
          </a:prstGeom>
        </p:spPr>
      </p:pic>
      <p:pic>
        <p:nvPicPr>
          <p:cNvPr id="5" name="Picture 4" descr="Screen shot 2015-02-19 at 2.11.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144000" cy="2387395"/>
          </a:xfrm>
          <a:prstGeom prst="rect">
            <a:avLst/>
          </a:prstGeom>
        </p:spPr>
      </p:pic>
    </p:spTree>
    <p:extLst>
      <p:ext uri="{BB962C8B-B14F-4D97-AF65-F5344CB8AC3E}">
        <p14:creationId xmlns:p14="http://schemas.microsoft.com/office/powerpoint/2010/main" val="39579155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 shot 2015-02-18 at 8.59.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9051"/>
            <a:ext cx="9144000" cy="5750099"/>
          </a:xfrm>
          <a:prstGeom prst="rect">
            <a:avLst/>
          </a:prstGeom>
        </p:spPr>
      </p:pic>
    </p:spTree>
    <p:extLst>
      <p:ext uri="{BB962C8B-B14F-4D97-AF65-F5344CB8AC3E}">
        <p14:creationId xmlns:p14="http://schemas.microsoft.com/office/powerpoint/2010/main" val="330614417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3733800" cy="1143000"/>
          </a:xfrm>
        </p:spPr>
        <p:txBody>
          <a:bodyPr>
            <a:normAutofit fontScale="90000"/>
          </a:bodyPr>
          <a:lstStyle/>
          <a:p>
            <a:pPr algn="ctr"/>
            <a:r>
              <a:rPr lang="en-US" b="1" dirty="0" smtClean="0"/>
              <a:t>Steps in the PD Approach: </a:t>
            </a:r>
            <a:br>
              <a:rPr lang="en-US" b="1" dirty="0" smtClean="0"/>
            </a:br>
            <a:r>
              <a:rPr lang="en-US" b="1" dirty="0"/>
              <a:t/>
            </a:r>
            <a:br>
              <a:rPr lang="en-US" b="1" dirty="0"/>
            </a:br>
            <a:r>
              <a:rPr lang="en-US" b="1" dirty="0" smtClean="0"/>
              <a:t>Applied at the Organizational Level</a:t>
            </a:r>
            <a:endParaRPr lang="en-US" b="1" dirty="0"/>
          </a:p>
        </p:txBody>
      </p:sp>
      <p:pic>
        <p:nvPicPr>
          <p:cNvPr id="3" name="Picture 2" descr="Screen shot 2015-02-18 at 8.52.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0"/>
            <a:ext cx="4668116" cy="6858000"/>
          </a:xfrm>
          <a:prstGeom prst="rect">
            <a:avLst/>
          </a:prstGeom>
        </p:spPr>
      </p:pic>
    </p:spTree>
    <p:extLst>
      <p:ext uri="{BB962C8B-B14F-4D97-AF65-F5344CB8AC3E}">
        <p14:creationId xmlns:p14="http://schemas.microsoft.com/office/powerpoint/2010/main" val="62917004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PD Work Sheet</a:t>
            </a:r>
            <a:endParaRPr lang="en-US" dirty="0"/>
          </a:p>
        </p:txBody>
      </p:sp>
      <p:pic>
        <p:nvPicPr>
          <p:cNvPr id="3" name="Picture 2"/>
          <p:cNvPicPr>
            <a:picLocks noChangeAspect="1"/>
          </p:cNvPicPr>
          <p:nvPr/>
        </p:nvPicPr>
        <p:blipFill>
          <a:blip r:embed="rId2"/>
          <a:stretch>
            <a:fillRect/>
          </a:stretch>
        </p:blipFill>
        <p:spPr>
          <a:xfrm>
            <a:off x="228600" y="1371600"/>
            <a:ext cx="9002272" cy="4876800"/>
          </a:xfrm>
          <a:prstGeom prst="rect">
            <a:avLst/>
          </a:prstGeom>
        </p:spPr>
      </p:pic>
    </p:spTree>
    <p:extLst>
      <p:ext uri="{BB962C8B-B14F-4D97-AF65-F5344CB8AC3E}">
        <p14:creationId xmlns:p14="http://schemas.microsoft.com/office/powerpoint/2010/main" val="183066092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4285"/>
            <a:ext cx="8229600" cy="990600"/>
          </a:xfrm>
        </p:spPr>
        <p:txBody>
          <a:bodyPr/>
          <a:lstStyle/>
          <a:p>
            <a:pPr algn="ctr"/>
            <a:r>
              <a:rPr lang="en-US" dirty="0" smtClean="0">
                <a:hlinkClick r:id="rId2"/>
              </a:rPr>
              <a:t>How to start a movement</a:t>
            </a:r>
            <a:endParaRPr lang="en-US" dirty="0"/>
          </a:p>
        </p:txBody>
      </p:sp>
      <p:sp>
        <p:nvSpPr>
          <p:cNvPr id="3" name="Rectangle 2"/>
          <p:cNvSpPr/>
          <p:nvPr/>
        </p:nvSpPr>
        <p:spPr>
          <a:xfrm>
            <a:off x="5495019" y="5700931"/>
            <a:ext cx="3032989" cy="369332"/>
          </a:xfrm>
          <a:prstGeom prst="rect">
            <a:avLst/>
          </a:prstGeom>
        </p:spPr>
        <p:txBody>
          <a:bodyPr wrap="none" lIns="91397" tIns="45698" rIns="91397" bIns="45698">
            <a:spAutoFit/>
          </a:bodyPr>
          <a:lstStyle/>
          <a:p>
            <a:r>
              <a:rPr lang="en-US" dirty="0"/>
              <a:t>http://</a:t>
            </a:r>
            <a:r>
              <a:rPr lang="en-US" dirty="0" err="1"/>
              <a:t>youtu.be</a:t>
            </a:r>
            <a:r>
              <a:rPr lang="en-US" dirty="0"/>
              <a:t>/</a:t>
            </a:r>
            <a:r>
              <a:rPr lang="en-US" dirty="0" err="1"/>
              <a:t>lbaemWIljeQ</a:t>
            </a:r>
            <a:endParaRPr lang="en-US" dirty="0"/>
          </a:p>
        </p:txBody>
      </p:sp>
    </p:spTree>
    <p:extLst>
      <p:ext uri="{BB962C8B-B14F-4D97-AF65-F5344CB8AC3E}">
        <p14:creationId xmlns:p14="http://schemas.microsoft.com/office/powerpoint/2010/main" val="68876007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 Behaviors in Vietnam</a:t>
            </a:r>
            <a:endParaRPr lang="en-US" dirty="0"/>
          </a:p>
        </p:txBody>
      </p:sp>
      <p:pic>
        <p:nvPicPr>
          <p:cNvPr id="3" name="Picture 2" descr="Screen shot 2015-02-18 at 9.05.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404802"/>
          </a:xfrm>
          <a:prstGeom prst="rect">
            <a:avLst/>
          </a:prstGeom>
        </p:spPr>
      </p:pic>
    </p:spTree>
    <p:extLst>
      <p:ext uri="{BB962C8B-B14F-4D97-AF65-F5344CB8AC3E}">
        <p14:creationId xmlns:p14="http://schemas.microsoft.com/office/powerpoint/2010/main" val="182188314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p:cNvSpPr>
            <a:spLocks noGrp="1"/>
          </p:cNvSpPr>
          <p:nvPr>
            <p:ph type="sldNum" sz="quarter" idx="10"/>
          </p:nvPr>
        </p:nvSpPr>
        <p:spPr/>
        <p:txBody>
          <a:bodyPr/>
          <a:lstStyle/>
          <a:p>
            <a:fld id="{2062DFB2-2BA2-5E4D-B13D-4C30790EBD6E}" type="slidenum">
              <a:rPr lang="en-US"/>
              <a:pPr/>
              <a:t>7</a:t>
            </a:fld>
            <a:endParaRPr lang="en-US"/>
          </a:p>
        </p:txBody>
      </p:sp>
      <p:sp>
        <p:nvSpPr>
          <p:cNvPr id="2198531" name="Rectangle 3"/>
          <p:cNvSpPr>
            <a:spLocks noChangeArrowheads="1"/>
          </p:cNvSpPr>
          <p:nvPr/>
        </p:nvSpPr>
        <p:spPr bwMode="auto">
          <a:xfrm>
            <a:off x="838200" y="381000"/>
            <a:ext cx="7696200" cy="381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97" tIns="45698" rIns="91397" bIns="45698" anchor="b"/>
          <a:lstStyle/>
          <a:p>
            <a:pPr algn="ctr">
              <a:lnSpc>
                <a:spcPct val="90000"/>
              </a:lnSpc>
              <a:spcBef>
                <a:spcPct val="0"/>
              </a:spcBef>
              <a:buClrTx/>
              <a:buSzTx/>
              <a:buFontTx/>
              <a:buNone/>
            </a:pPr>
            <a:r>
              <a:rPr lang="en-US" sz="2800" b="1" dirty="0">
                <a:solidFill>
                  <a:srgbClr val="000000"/>
                </a:solidFill>
              </a:rPr>
              <a:t>Indonesia</a:t>
            </a:r>
          </a:p>
        </p:txBody>
      </p:sp>
      <p:pic>
        <p:nvPicPr>
          <p:cNvPr id="2198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876" y="868680"/>
            <a:ext cx="7532527" cy="5243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198533" name="Rectangle 5"/>
          <p:cNvSpPr>
            <a:spLocks noChangeArrowheads="1"/>
          </p:cNvSpPr>
          <p:nvPr/>
        </p:nvSpPr>
        <p:spPr bwMode="auto">
          <a:xfrm>
            <a:off x="2133600" y="6172200"/>
            <a:ext cx="4724400" cy="381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97" tIns="45698" rIns="91397" bIns="45698" anchor="b"/>
          <a:lstStyle/>
          <a:p>
            <a:pPr algn="ctr">
              <a:lnSpc>
                <a:spcPct val="90000"/>
              </a:lnSpc>
              <a:spcBef>
                <a:spcPct val="0"/>
              </a:spcBef>
              <a:buClrTx/>
              <a:buSzTx/>
              <a:buFontTx/>
              <a:buNone/>
            </a:pPr>
            <a:r>
              <a:rPr lang="en-US" sz="2000" b="1" dirty="0">
                <a:solidFill>
                  <a:srgbClr val="000000"/>
                </a:solidFill>
              </a:rPr>
              <a:t>My 23</a:t>
            </a:r>
            <a:r>
              <a:rPr lang="en-US" sz="2000" b="1" baseline="30000" dirty="0">
                <a:solidFill>
                  <a:srgbClr val="000000"/>
                </a:solidFill>
              </a:rPr>
              <a:t>rd</a:t>
            </a:r>
            <a:r>
              <a:rPr lang="en-US" sz="2000" b="1" dirty="0">
                <a:solidFill>
                  <a:srgbClr val="000000"/>
                </a:solidFill>
              </a:rPr>
              <a:t> Birthday Party in Indonesia</a:t>
            </a:r>
          </a:p>
        </p:txBody>
      </p:sp>
    </p:spTree>
    <p:extLst>
      <p:ext uri="{BB962C8B-B14F-4D97-AF65-F5344CB8AC3E}">
        <p14:creationId xmlns:p14="http://schemas.microsoft.com/office/powerpoint/2010/main" val="19523226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198532"/>
                                        </p:tgtEl>
                                        <p:attrNameLst>
                                          <p:attrName>style.visibility</p:attrName>
                                        </p:attrNameLst>
                                      </p:cBhvr>
                                      <p:to>
                                        <p:strVal val="visible"/>
                                      </p:to>
                                    </p:set>
                                    <p:animEffect transition="in" filter="blinds(horizontal)">
                                      <p:cBhvr>
                                        <p:cTn id="7" dur="500"/>
                                        <p:tgtEl>
                                          <p:spTgt spid="21985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98533"/>
                                        </p:tgtEl>
                                        <p:attrNameLst>
                                          <p:attrName>style.visibility</p:attrName>
                                        </p:attrNameLst>
                                      </p:cBhvr>
                                      <p:to>
                                        <p:strVal val="visible"/>
                                      </p:to>
                                    </p:set>
                                    <p:animEffect transition="in" filter="blinds(horizontal)">
                                      <p:cBhvr>
                                        <p:cTn id="10" dur="500"/>
                                        <p:tgtEl>
                                          <p:spTgt spid="2198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85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
            <a:ext cx="4710545" cy="806824"/>
          </a:xfrm>
        </p:spPr>
        <p:txBody>
          <a:bodyPr>
            <a:normAutofit/>
          </a:bodyPr>
          <a:lstStyle/>
          <a:p>
            <a:r>
              <a:rPr lang="en-US" dirty="0" smtClean="0"/>
              <a:t>Trial of PD in Vietnam</a:t>
            </a:r>
            <a:endParaRPr lang="en-US" dirty="0"/>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849091" y="-141366"/>
            <a:ext cx="4017818" cy="6999366"/>
          </a:xfrm>
          <a:solidFill>
            <a:srgbClr val="66FFFF"/>
          </a:solidFill>
        </p:spPr>
      </p:pic>
      <p:sp>
        <p:nvSpPr>
          <p:cNvPr id="7" name="Content Placeholder 1"/>
          <p:cNvSpPr txBox="1">
            <a:spLocks/>
          </p:cNvSpPr>
          <p:nvPr/>
        </p:nvSpPr>
        <p:spPr bwMode="auto">
          <a:xfrm>
            <a:off x="554191" y="2017060"/>
            <a:ext cx="3671455" cy="4706471"/>
          </a:xfrm>
          <a:prstGeom prst="rect">
            <a:avLst/>
          </a:prstGeom>
          <a:noFill/>
          <a:ln w="9525">
            <a:noFill/>
            <a:miter lim="800000"/>
            <a:headEnd/>
            <a:tailEnd/>
          </a:ln>
        </p:spPr>
        <p:txBody>
          <a:bodyPr vert="horz" wrap="square" lIns="91195" tIns="45599" rIns="91195" bIns="45599" numCol="1" anchor="t" anchorCtr="0" compatLnSpc="1">
            <a:prstTxWarp prst="textNoShape">
              <a:avLst/>
            </a:prstTxWarp>
            <a:noAutofit/>
          </a:bodyPr>
          <a:lstStyle>
            <a:lvl1pPr marL="0" indent="273902" algn="l" defTabSz="1016398" rtl="0" fontAlgn="base">
              <a:spcBef>
                <a:spcPct val="20000"/>
              </a:spcBef>
              <a:spcAft>
                <a:spcPct val="0"/>
              </a:spcAft>
              <a:buClr>
                <a:srgbClr val="92D050"/>
              </a:buClr>
              <a:buSzPct val="75000"/>
              <a:buFont typeface="Wingdings 3" pitchFamily="18" charset="2"/>
              <a:buChar char="u"/>
              <a:defRPr sz="2200" b="1" kern="1200">
                <a:solidFill>
                  <a:schemeClr val="tx1"/>
                </a:solidFill>
                <a:latin typeface="+mn-lt"/>
                <a:ea typeface="+mn-ea"/>
                <a:cs typeface="+mn-cs"/>
              </a:defRPr>
            </a:lvl1pPr>
            <a:lvl2pPr marL="766492" indent="-257853" algn="l" defTabSz="1016398" rtl="0" fontAlgn="base">
              <a:spcBef>
                <a:spcPct val="20000"/>
              </a:spcBef>
              <a:spcAft>
                <a:spcPct val="0"/>
              </a:spcAft>
              <a:buClr>
                <a:schemeClr val="accent1"/>
              </a:buClr>
              <a:buFont typeface="Arial" pitchFamily="34" charset="0"/>
              <a:buChar char="•"/>
              <a:defRPr sz="2000" kern="1200">
                <a:solidFill>
                  <a:schemeClr val="tx1"/>
                </a:solidFill>
                <a:latin typeface="+mn-lt"/>
                <a:ea typeface="+mn-ea"/>
                <a:cs typeface="+mn-cs"/>
              </a:defRPr>
            </a:lvl2pPr>
            <a:lvl3pPr marL="1209783" indent="-192505" algn="l" defTabSz="1016398" rtl="0" fontAlgn="base">
              <a:spcBef>
                <a:spcPct val="20000"/>
              </a:spcBef>
              <a:spcAft>
                <a:spcPct val="0"/>
              </a:spcAft>
              <a:buClr>
                <a:schemeClr val="accent1"/>
              </a:buClr>
              <a:buSzPct val="80000"/>
              <a:buFont typeface="Courier New" pitchFamily="49" charset="0"/>
              <a:buChar char="o"/>
              <a:defRPr sz="1800" kern="1200">
                <a:solidFill>
                  <a:schemeClr val="tx1"/>
                </a:solidFill>
                <a:latin typeface="+mn-lt"/>
                <a:ea typeface="+mn-ea"/>
                <a:cs typeface="+mn-cs"/>
              </a:defRPr>
            </a:lvl3pPr>
            <a:lvl4pPr marL="1779094" indent="-253708" algn="l" defTabSz="1016398" rtl="0" fontAlgn="base">
              <a:spcBef>
                <a:spcPct val="20000"/>
              </a:spcBef>
              <a:spcAft>
                <a:spcPct val="0"/>
              </a:spcAft>
              <a:buFont typeface="Arial" charset="0"/>
              <a:buChar char="–"/>
              <a:defRPr sz="1600" kern="1200">
                <a:solidFill>
                  <a:schemeClr val="tx1"/>
                </a:solidFill>
                <a:latin typeface="+mn-lt"/>
                <a:ea typeface="+mn-ea"/>
                <a:cs typeface="+mn-cs"/>
              </a:defRPr>
            </a:lvl4pPr>
            <a:lvl5pPr marL="2288085" indent="-253708" algn="l" defTabSz="1016398" rtl="0" fontAlgn="base">
              <a:spcBef>
                <a:spcPct val="20000"/>
              </a:spcBef>
              <a:spcAft>
                <a:spcPct val="0"/>
              </a:spcAft>
              <a:buFont typeface="Arial" charset="0"/>
              <a:buChar char="»"/>
              <a:defRPr sz="1600" kern="1200">
                <a:solidFill>
                  <a:schemeClr val="tx1"/>
                </a:solidFill>
                <a:latin typeface="+mn-lt"/>
                <a:ea typeface="+mn-ea"/>
                <a:cs typeface="+mn-cs"/>
              </a:defRPr>
            </a:lvl5pPr>
            <a:lvl6pPr marL="2797512" indent="-254322" algn="l" defTabSz="1017276"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6151" indent="-254322" algn="l" defTabSz="1017276"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4788" indent="-254322" algn="l" defTabSz="1017276"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3424" indent="-254322" algn="l" defTabSz="1017276"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indent="0" algn="ctr">
              <a:buNone/>
            </a:pPr>
            <a:r>
              <a:rPr lang="en-US" sz="4800" dirty="0"/>
              <a:t>Randomized whole villages to PD or usual care</a:t>
            </a:r>
          </a:p>
        </p:txBody>
      </p:sp>
      <p:sp>
        <p:nvSpPr>
          <p:cNvPr id="8" name="5-Point Star 7"/>
          <p:cNvSpPr/>
          <p:nvPr/>
        </p:nvSpPr>
        <p:spPr>
          <a:xfrm>
            <a:off x="6996545" y="537882"/>
            <a:ext cx="277091" cy="268941"/>
          </a:xfrm>
          <a:prstGeom prst="star5">
            <a:avLst/>
          </a:prstGeom>
          <a:solidFill>
            <a:schemeClr val="accent3"/>
          </a:solidFill>
          <a:ln/>
        </p:spPr>
        <p:style>
          <a:lnRef idx="1">
            <a:schemeClr val="accent1"/>
          </a:lnRef>
          <a:fillRef idx="3">
            <a:schemeClr val="accent1"/>
          </a:fillRef>
          <a:effectRef idx="2">
            <a:schemeClr val="accent1"/>
          </a:effectRef>
          <a:fontRef idx="minor">
            <a:schemeClr val="lt1"/>
          </a:fontRef>
        </p:style>
        <p:txBody>
          <a:bodyPr lIns="81976" tIns="40986" rIns="81976" bIns="40986"/>
          <a:lstStyle/>
          <a:p>
            <a:endParaRPr lang="en-US"/>
          </a:p>
        </p:txBody>
      </p:sp>
      <p:sp>
        <p:nvSpPr>
          <p:cNvPr id="9" name="5-Point Star 8"/>
          <p:cNvSpPr/>
          <p:nvPr/>
        </p:nvSpPr>
        <p:spPr>
          <a:xfrm>
            <a:off x="6650185" y="134472"/>
            <a:ext cx="277091" cy="268941"/>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81976" tIns="40986" rIns="81976" bIns="40986" rtlCol="0" anchor="ctr"/>
          <a:lstStyle/>
          <a:p>
            <a:pPr algn="ctr"/>
            <a:endParaRPr lang="en-US"/>
          </a:p>
        </p:txBody>
      </p:sp>
      <p:sp>
        <p:nvSpPr>
          <p:cNvPr id="10" name="5-Point Star 9"/>
          <p:cNvSpPr/>
          <p:nvPr/>
        </p:nvSpPr>
        <p:spPr>
          <a:xfrm>
            <a:off x="6996545" y="1008530"/>
            <a:ext cx="346364" cy="268941"/>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81976" tIns="40986" rIns="81976" bIns="40986" rtlCol="0" anchor="ctr"/>
          <a:lstStyle/>
          <a:p>
            <a:pPr algn="ctr"/>
            <a:endParaRPr lang="en-US"/>
          </a:p>
        </p:txBody>
      </p:sp>
      <p:sp>
        <p:nvSpPr>
          <p:cNvPr id="12" name="5-Point Star 11"/>
          <p:cNvSpPr/>
          <p:nvPr/>
        </p:nvSpPr>
        <p:spPr>
          <a:xfrm>
            <a:off x="6442368" y="268941"/>
            <a:ext cx="275345" cy="268941"/>
          </a:xfrm>
          <a:prstGeom prst="star5">
            <a:avLst/>
          </a:prstGeom>
          <a:solidFill>
            <a:schemeClr val="accent3"/>
          </a:solidFill>
          <a:ln/>
        </p:spPr>
        <p:style>
          <a:lnRef idx="1">
            <a:schemeClr val="accent1"/>
          </a:lnRef>
          <a:fillRef idx="3">
            <a:schemeClr val="accent1"/>
          </a:fillRef>
          <a:effectRef idx="2">
            <a:schemeClr val="accent1"/>
          </a:effectRef>
          <a:fontRef idx="minor">
            <a:schemeClr val="lt1"/>
          </a:fontRef>
        </p:style>
        <p:txBody>
          <a:bodyPr lIns="81976" tIns="40986" rIns="81976" bIns="40986"/>
          <a:lstStyle/>
          <a:p>
            <a:endParaRPr lang="en-US"/>
          </a:p>
        </p:txBody>
      </p:sp>
      <p:sp>
        <p:nvSpPr>
          <p:cNvPr id="13" name="5-Point Star 12"/>
          <p:cNvSpPr/>
          <p:nvPr/>
        </p:nvSpPr>
        <p:spPr>
          <a:xfrm>
            <a:off x="6788728" y="1143000"/>
            <a:ext cx="275345" cy="268941"/>
          </a:xfrm>
          <a:prstGeom prst="star5">
            <a:avLst/>
          </a:prstGeom>
          <a:solidFill>
            <a:schemeClr val="accent3"/>
          </a:solidFill>
          <a:ln/>
        </p:spPr>
        <p:style>
          <a:lnRef idx="1">
            <a:schemeClr val="accent1"/>
          </a:lnRef>
          <a:fillRef idx="3">
            <a:schemeClr val="accent1"/>
          </a:fillRef>
          <a:effectRef idx="2">
            <a:schemeClr val="accent1"/>
          </a:effectRef>
          <a:fontRef idx="minor">
            <a:schemeClr val="lt1"/>
          </a:fontRef>
        </p:style>
        <p:txBody>
          <a:bodyPr lIns="81976" tIns="40986" rIns="81976" bIns="40986"/>
          <a:lstStyle/>
          <a:p>
            <a:endParaRPr lang="en-US"/>
          </a:p>
        </p:txBody>
      </p:sp>
      <p:sp>
        <p:nvSpPr>
          <p:cNvPr id="14" name="5-Point Star 13"/>
          <p:cNvSpPr/>
          <p:nvPr/>
        </p:nvSpPr>
        <p:spPr>
          <a:xfrm>
            <a:off x="6788727" y="605120"/>
            <a:ext cx="277091" cy="268941"/>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lIns="81976" tIns="40986" rIns="81976" bIns="40986" rtlCol="0" anchor="ctr"/>
          <a:lstStyle/>
          <a:p>
            <a:pPr algn="ctr"/>
            <a:endParaRPr lang="en-US"/>
          </a:p>
        </p:txBody>
      </p:sp>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0364" y="5513298"/>
            <a:ext cx="1382313" cy="1105315"/>
          </a:xfrm>
          <a:prstGeom prst="rect">
            <a:avLst/>
          </a:prstGeom>
        </p:spPr>
      </p:pic>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6364" y="1008529"/>
            <a:ext cx="1855193" cy="672353"/>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48006" y="1075764"/>
            <a:ext cx="1138729" cy="806824"/>
          </a:xfrm>
          <a:prstGeom prst="rect">
            <a:avLst/>
          </a:prstGeom>
        </p:spPr>
      </p:pic>
    </p:spTree>
    <p:extLst>
      <p:ext uri="{BB962C8B-B14F-4D97-AF65-F5344CB8AC3E}">
        <p14:creationId xmlns:p14="http://schemas.microsoft.com/office/powerpoint/2010/main" val="28004385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22" y="2"/>
            <a:ext cx="9144000" cy="806824"/>
          </a:xfrm>
        </p:spPr>
        <p:txBody>
          <a:bodyPr>
            <a:normAutofit/>
          </a:bodyPr>
          <a:lstStyle/>
          <a:p>
            <a:pPr algn="ctr"/>
            <a:r>
              <a:rPr lang="en-US" dirty="0" smtClean="0"/>
              <a:t>Children in PD Villages were taller</a:t>
            </a:r>
            <a:endParaRPr lang="en-US" dirty="0"/>
          </a:p>
        </p:txBody>
      </p:sp>
      <p:sp>
        <p:nvSpPr>
          <p:cNvPr id="2" name="Content Placeholder 1"/>
          <p:cNvSpPr>
            <a:spLocks noGrp="1"/>
          </p:cNvSpPr>
          <p:nvPr>
            <p:ph idx="1"/>
          </p:nvPr>
        </p:nvSpPr>
        <p:spPr>
          <a:xfrm>
            <a:off x="762000" y="5580539"/>
            <a:ext cx="7758545" cy="537885"/>
          </a:xfrm>
        </p:spPr>
        <p:txBody>
          <a:bodyPr/>
          <a:lstStyle/>
          <a:p>
            <a:pPr indent="0" algn="ctr">
              <a:buNone/>
            </a:pPr>
            <a:r>
              <a:rPr lang="en-US" sz="2500" i="1" dirty="0">
                <a:solidFill>
                  <a:srgbClr val="710000"/>
                </a:solidFill>
              </a:rPr>
              <a:t>Even Younger Siblings who were born </a:t>
            </a:r>
          </a:p>
          <a:p>
            <a:pPr indent="0" algn="ctr">
              <a:buNone/>
            </a:pPr>
            <a:r>
              <a:rPr lang="en-US" sz="2500" i="1" dirty="0">
                <a:solidFill>
                  <a:srgbClr val="710000"/>
                </a:solidFill>
              </a:rPr>
              <a:t>AFTER Save the Children had left!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8368" y="941294"/>
            <a:ext cx="6996545" cy="4527176"/>
          </a:xfrm>
          <a:prstGeom prst="rect">
            <a:avLst/>
          </a:prstGeom>
        </p:spPr>
      </p:pic>
    </p:spTree>
    <p:extLst>
      <p:ext uri="{BB962C8B-B14F-4D97-AF65-F5344CB8AC3E}">
        <p14:creationId xmlns:p14="http://schemas.microsoft.com/office/powerpoint/2010/main" val="21251792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4.1375"/>
  <p:tag name="ARTICULATE_SLIDE_GUID" val="6dcce096-96ec-4e04-80a6-6041965ca095"/>
  <p:tag name="ARTICULATE_SLIDE_NAV" val="24"/>
</p:tagLst>
</file>

<file path=ppt/tags/tag10.xml><?xml version="1.0" encoding="utf-8"?>
<p:tagLst xmlns:a="http://schemas.openxmlformats.org/drawingml/2006/main" xmlns:r="http://schemas.openxmlformats.org/officeDocument/2006/relationships" xmlns:p="http://schemas.openxmlformats.org/presentationml/2006/main">
  <p:tag name="ELAPSEDTIME" val="16.10125"/>
  <p:tag name="ARTICULATE_SLIDE_GUID" val="94b8ba5a-7f1a-4438-b023-1418bb9db75a"/>
  <p:tag name="ARTICULATE_SLIDE_NAV" val="33"/>
</p:tagLst>
</file>

<file path=ppt/tags/tag1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F26LEtP4_files\slide0001_image001.jpg"/>
</p:tagLst>
</file>

<file path=ppt/tags/tag1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Wy7ka6rM_files\slide0001_image001.jpg"/>
</p:tagLst>
</file>

<file path=ppt/tags/tag1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Ek2Kxmbt_files\slide0001_image001.jpg"/>
</p:tagLst>
</file>

<file path=ppt/tags/tag1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XSSsGQUK_files\slide0001_image001.jpg"/>
</p:tagLst>
</file>

<file path=ppt/tags/tag15.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gBSyJoCx_files\slide0001_image001.jpg"/>
</p:tagLst>
</file>

<file path=ppt/tags/tag16.xml><?xml version="1.0" encoding="utf-8"?>
<p:tagLst xmlns:a="http://schemas.openxmlformats.org/drawingml/2006/main" xmlns:r="http://schemas.openxmlformats.org/officeDocument/2006/relationships" xmlns:p="http://schemas.openxmlformats.org/presentationml/2006/main">
  <p:tag name="ELAPSEDTIME" val="8.76375"/>
  <p:tag name="ARTICULATE_SLIDE_GUID" val="c1ff83fa-0700-4f58-9f8a-3922db51a740"/>
  <p:tag name="ARTICULATE_SLIDE_NAV" val="36"/>
</p:tagLst>
</file>

<file path=ppt/tags/tag1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owaLxbcO_files\slide0001_image001.png"/>
</p:tagLst>
</file>

<file path=ppt/tags/tag1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HL3pmDUd_files\slide0001_image001.jpg"/>
</p:tagLst>
</file>

<file path=ppt/tags/tag1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49Z3KShj_files\slide0001_image001.jpg"/>
</p:tagLst>
</file>

<file path=ppt/tags/tag2.xml><?xml version="1.0" encoding="utf-8"?>
<p:tagLst xmlns:a="http://schemas.openxmlformats.org/drawingml/2006/main" xmlns:r="http://schemas.openxmlformats.org/officeDocument/2006/relationships" xmlns:p="http://schemas.openxmlformats.org/presentationml/2006/main">
  <p:tag name="ELAPSEDTIME" val="6.45625"/>
  <p:tag name="ARTICULATE_SLIDE_GUID" val="b00361a9-cbb6-4bff-a9c9-1ff1dd8b04a8"/>
  <p:tag name="ARTICULATE_SLIDE_NAV" val="25"/>
</p:tagLst>
</file>

<file path=ppt/tags/tag20.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56HhW16m_files\slide0001_image001.jpg"/>
</p:tagLst>
</file>

<file path=ppt/tags/tag21.xml><?xml version="1.0" encoding="utf-8"?>
<p:tagLst xmlns:a="http://schemas.openxmlformats.org/drawingml/2006/main" xmlns:r="http://schemas.openxmlformats.org/officeDocument/2006/relationships" xmlns:p="http://schemas.openxmlformats.org/presentationml/2006/main">
  <p:tag name="ELAPSEDTIME" val="11.015"/>
  <p:tag name="ARTICULATE_SLIDE_GUID" val="e694c116-8f30-441d-b0e8-3ddf6cd8393f"/>
  <p:tag name="ARTICULATE_SLIDE_NAV" val="37"/>
</p:tagLst>
</file>

<file path=ppt/tags/tag2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yPtnvIIb_files\slide0001_image001.jpg"/>
</p:tagLst>
</file>

<file path=ppt/tags/tag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Xi312V0N_files\slide0001_image001.jpg"/>
</p:tagLst>
</file>

<file path=ppt/tags/tag24.xml><?xml version="1.0" encoding="utf-8"?>
<p:tagLst xmlns:a="http://schemas.openxmlformats.org/drawingml/2006/main" xmlns:r="http://schemas.openxmlformats.org/officeDocument/2006/relationships" xmlns:p="http://schemas.openxmlformats.org/presentationml/2006/main">
  <p:tag name="ELAPSEDTIME" val="6.66125"/>
  <p:tag name="ARTICULATE_SLIDE_GUID" val="396b179c-4546-416f-b19f-2786c29f15fd"/>
  <p:tag name="ARTICULATE_SLIDE_NAV" val="39"/>
</p:tagLst>
</file>

<file path=ppt/tags/tag2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6.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ELAPSEDTIME" val="13.55125"/>
  <p:tag name="ARTICULATE_SLIDE_GUID" val="4237a428-54fa-4891-b786-bf3cc9e581c2"/>
  <p:tag name="ARTICULATE_SLIDE_NAV" val="40"/>
</p:tagLst>
</file>

<file path=ppt/tags/tag29.xml><?xml version="1.0" encoding="utf-8"?>
<p:tagLst xmlns:a="http://schemas.openxmlformats.org/drawingml/2006/main" xmlns:r="http://schemas.openxmlformats.org/officeDocument/2006/relationships" xmlns:p="http://schemas.openxmlformats.org/presentationml/2006/main">
  <p:tag name="ELAPSEDTIME" val="12.67625"/>
  <p:tag name="ARTICULATE_SLIDE_GUID" val="1b4b5ef9-bef1-4499-8780-5daa2c95fb03"/>
  <p:tag name="TIMELINE" val="5.00/10.00/15.00/20.00/25.00"/>
  <p:tag name="ARTICULATE_SLIDE_NAV" val="41"/>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30.xml><?xml version="1.0" encoding="utf-8"?>
<p:tagLst xmlns:a="http://schemas.openxmlformats.org/drawingml/2006/main" xmlns:r="http://schemas.openxmlformats.org/officeDocument/2006/relationships" xmlns:p="http://schemas.openxmlformats.org/presentationml/2006/main">
  <p:tag name="ELAPSEDTIME" val="20.70375"/>
  <p:tag name="ARTICULATE_SLIDE_GUID" val="f9c19def-11ce-4228-8b69-4d2fd567e609"/>
  <p:tag name="ARTICULATE_SLIDE_NAV" val="43"/>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ELAPSEDTIME" val="12.6675"/>
  <p:tag name="ARTICULATE_SLIDE_GUID" val="9542fbb9-eff5-42c0-877a-f12bc5b6a951"/>
  <p:tag name="ARTICULATE_SLIDE_NAV" val="30"/>
</p:tagLst>
</file>

<file path=ppt/tags/tag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MI8Iiz4m_files\slide0001_image001.png"/>
</p:tagLst>
</file>

<file path=ppt/tags/tag7.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mIolQ1s2_files\slide0001_image001.jpg"/>
</p:tagLst>
</file>

<file path=ppt/tags/tag8.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HLb4rAck_files\slide0001_image001.jpg"/>
</p:tagLst>
</file>

<file path=ppt/tags/tag9.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TLTGRO~1\AppData\Local\Temp\articulate\presenter\imgtemp\0WP7rCtM_files\slide0001_image001.jpg"/>
</p:tagLst>
</file>

<file path=ppt/theme/theme1.xml><?xml version="1.0" encoding="utf-8"?>
<a:theme xmlns:a="http://schemas.openxmlformats.org/drawingml/2006/main" name="Office Theme">
  <a:themeElements>
    <a:clrScheme name="Custom 3">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F6FC6"/>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fontScale="97500" lnSpcReduction="10000"/>
      </a:bodyPr>
      <a:lstStyle>
        <a:defPPr algn="ctr">
          <a:spcBef>
            <a:spcPct val="0"/>
          </a:spcBef>
          <a:defRPr sz="2000" b="1"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20394</TotalTime>
  <Words>1866</Words>
  <Application>Microsoft Office PowerPoint</Application>
  <PresentationFormat>On-screen Show (4:3)</PresentationFormat>
  <Paragraphs>412</Paragraphs>
  <Slides>54</Slides>
  <Notes>13</Notes>
  <HiddenSlides>1</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54</vt:i4>
      </vt:variant>
    </vt:vector>
  </HeadingPairs>
  <TitlesOfParts>
    <vt:vector size="71" baseType="lpstr">
      <vt:lpstr>Gulim</vt:lpstr>
      <vt:lpstr>ＭＳ Ｐゴシック</vt:lpstr>
      <vt:lpstr>Arial</vt:lpstr>
      <vt:lpstr>Brush Script MT Italic</vt:lpstr>
      <vt:lpstr>Calibri</vt:lpstr>
      <vt:lpstr>Cambria</vt:lpstr>
      <vt:lpstr>Constantia</vt:lpstr>
      <vt:lpstr>Courier New</vt:lpstr>
      <vt:lpstr>Eurostile</vt:lpstr>
      <vt:lpstr>Myriad Pro</vt:lpstr>
      <vt:lpstr>Symbol</vt:lpstr>
      <vt:lpstr>Tahoma</vt:lpstr>
      <vt:lpstr>Times New Roman</vt:lpstr>
      <vt:lpstr>Trebuchet MS</vt:lpstr>
      <vt:lpstr>Wingdings</vt:lpstr>
      <vt:lpstr>Wingdings 3</vt:lpstr>
      <vt:lpstr>Office Theme</vt:lpstr>
      <vt:lpstr>Vietnam: The Positive Deviance Origins Story</vt:lpstr>
      <vt:lpstr>High rates of malnutrition – short time to fix it</vt:lpstr>
      <vt:lpstr>Even in the poorest communities – there were a few families whose children were growing WELL! </vt:lpstr>
      <vt:lpstr>Interviews with these Families: PD Inquiries</vt:lpstr>
      <vt:lpstr>Shrimp &amp; Crabs &amp; Greens</vt:lpstr>
      <vt:lpstr>PD Behaviors in Vietnam</vt:lpstr>
      <vt:lpstr>PowerPoint Presentation</vt:lpstr>
      <vt:lpstr>Trial of PD in Vietnam</vt:lpstr>
      <vt:lpstr>Children in PD Villages were taller</vt:lpstr>
      <vt:lpstr>Randomized Trial - Positive Deviance</vt:lpstr>
      <vt:lpstr>The Concept of Positive Deviance</vt:lpstr>
      <vt:lpstr>In any community, district, hospital, school, organization, corporation…</vt:lpstr>
      <vt:lpstr>Success “Against the Odds”</vt:lpstr>
      <vt:lpstr> PROBLEM SOLVING APPROACH</vt:lpstr>
      <vt:lpstr>PowerPoint Presentation</vt:lpstr>
      <vt:lpstr> </vt:lpstr>
      <vt:lpstr>PowerPoint Presentation</vt:lpstr>
      <vt:lpstr>PowerPoint Presentation</vt:lpstr>
      <vt:lpstr>Positive Deviance (PD) Approach</vt:lpstr>
      <vt:lpstr>A- The Positive Deviance Method</vt:lpstr>
      <vt:lpstr>PD “Secret Sauce” for behavior &amp; social/organization change</vt:lpstr>
      <vt:lpstr>When to Use the PD approach</vt:lpstr>
      <vt:lpstr>Challenges</vt:lpstr>
      <vt:lpstr>Emergency Meeting</vt:lpstr>
      <vt:lpstr>Poor Engagement – Poor Management –  Poor Customer Experience</vt:lpstr>
      <vt:lpstr>Mission Critical for Health Plans and Employers</vt:lpstr>
      <vt:lpstr>Obesity &amp; Diabetes – Epidemics among Hispanics</vt:lpstr>
      <vt:lpstr>A large community of individuals/households</vt:lpstr>
      <vt:lpstr>Distribution of Diabetes Self-Management Quality among LOWER SALARIED Hispanic employees</vt:lpstr>
      <vt:lpstr>PowerPoint Presentation</vt:lpstr>
      <vt:lpstr>Positive Deviance Study of Hispanic Diabetics: Objectives &amp; Methods</vt:lpstr>
      <vt:lpstr>How to Find Them? Positive Deviance Score </vt:lpstr>
      <vt:lpstr>3. Discover and Analysis </vt:lpstr>
      <vt:lpstr>PowerPoint Presentation</vt:lpstr>
      <vt:lpstr>Themes &amp; Analysis - I</vt:lpstr>
      <vt:lpstr>What Motivates You to Prevent or Control Your Diabetes?</vt:lpstr>
      <vt:lpstr>Most feared by Hispanic PD Diabetics</vt:lpstr>
      <vt:lpstr>Strategies &amp; Tactics - Diet</vt:lpstr>
      <vt:lpstr>Exercise – What type do you do? </vt:lpstr>
      <vt:lpstr>How can we motivate Hispanics to exercise more? </vt:lpstr>
      <vt:lpstr>PD Archetypes </vt:lpstr>
      <vt:lpstr>Teacher /  Leader</vt:lpstr>
      <vt:lpstr>Intervention Design</vt:lpstr>
      <vt:lpstr>PowerPoint Presentation</vt:lpstr>
      <vt:lpstr>Positive Deviance Work – Beyond Health</vt:lpstr>
      <vt:lpstr>PowerPoint Presentation</vt:lpstr>
      <vt:lpstr>PD Process – PD Voices </vt:lpstr>
      <vt:lpstr>PD Process – PD Voices </vt:lpstr>
      <vt:lpstr>Using PD to reduce High School Drop Outs Merced, CA 2008-present</vt:lpstr>
      <vt:lpstr>Merced – Drop Outs</vt:lpstr>
      <vt:lpstr>PowerPoint Presentation</vt:lpstr>
      <vt:lpstr>Steps in the PD Approach:   Applied at the Organizational Level</vt:lpstr>
      <vt:lpstr>The PD Work Sheet</vt:lpstr>
      <vt:lpstr>How to start a movement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Andres Prieto</dc:creator>
  <cp:lastModifiedBy>Tysza Gandha</cp:lastModifiedBy>
  <cp:revision>2047</cp:revision>
  <cp:lastPrinted>2010-09-13T13:17:23Z</cp:lastPrinted>
  <dcterms:created xsi:type="dcterms:W3CDTF">2010-09-20T12:58:33Z</dcterms:created>
  <dcterms:modified xsi:type="dcterms:W3CDTF">2015-03-19T13:38:12Z</dcterms:modified>
</cp:coreProperties>
</file>