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3"/>
  </p:notesMasterIdLst>
  <p:sldIdLst>
    <p:sldId id="263" r:id="rId3"/>
    <p:sldId id="271" r:id="rId4"/>
    <p:sldId id="264" r:id="rId5"/>
    <p:sldId id="266" r:id="rId6"/>
    <p:sldId id="265" r:id="rId7"/>
    <p:sldId id="269" r:id="rId8"/>
    <p:sldId id="267" r:id="rId9"/>
    <p:sldId id="268" r:id="rId10"/>
    <p:sldId id="270" r:id="rId11"/>
    <p:sldId id="272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760" autoAdjust="0"/>
  </p:normalViewPr>
  <p:slideViewPr>
    <p:cSldViewPr snapToGrid="0" snapToObjects="1">
      <p:cViewPr varScale="1">
        <p:scale>
          <a:sx n="34" d="100"/>
          <a:sy n="34" d="100"/>
        </p:scale>
        <p:origin x="1747" y="53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36" d="100"/>
        <a:sy n="236" d="100"/>
      </p:scale>
      <p:origin x="0" y="0"/>
    </p:cViewPr>
  </p:sorterViewPr>
  <p:notesViewPr>
    <p:cSldViewPr snapToGrid="0" snapToObjects="1">
      <p:cViewPr>
        <p:scale>
          <a:sx n="170" d="100"/>
          <a:sy n="170" d="100"/>
        </p:scale>
        <p:origin x="-523" y="-23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22222222222221"/>
          <c:y val="8.1534772182269191E-2"/>
          <c:w val="0.553968253968254"/>
          <c:h val="0.8369304556355510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0633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5C8727"/>
              </a:solidFill>
              <a:ln w="10633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30-4C19-BB6F-99852B1118BB}"/>
              </c:ext>
            </c:extLst>
          </c:dPt>
          <c:dPt>
            <c:idx val="1"/>
            <c:bubble3D val="0"/>
            <c:spPr>
              <a:solidFill>
                <a:srgbClr val="BCC5BB"/>
              </a:solidFill>
              <a:ln w="10633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30-4C19-BB6F-99852B1118BB}"/>
              </c:ext>
            </c:extLst>
          </c:dPt>
          <c:dPt>
            <c:idx val="2"/>
            <c:bubble3D val="0"/>
            <c:spPr>
              <a:solidFill>
                <a:srgbClr val="005694"/>
              </a:solidFill>
              <a:ln w="10633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D30-4C19-BB6F-99852B1118BB}"/>
              </c:ext>
            </c:extLst>
          </c:dPt>
          <c:dPt>
            <c:idx val="3"/>
            <c:bubble3D val="0"/>
            <c:spPr>
              <a:solidFill>
                <a:srgbClr val="E31B23"/>
              </a:solidFill>
              <a:ln w="10633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D30-4C19-BB6F-99852B1118BB}"/>
              </c:ext>
            </c:extLst>
          </c:dPt>
          <c:dLbls>
            <c:dLbl>
              <c:idx val="0"/>
              <c:layout>
                <c:manualLayout>
                  <c:x val="-7.6031520365509919E-2"/>
                  <c:y val="0.1766529841443406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D30-4C19-BB6F-99852B1118BB}"/>
                </c:ext>
                <c:ext xmlns:c15="http://schemas.microsoft.com/office/drawing/2012/chart" uri="{CE6537A1-D6FC-4f65-9D91-7224C49458BB}">
                  <c15:layout>
                    <c:manualLayout>
                      <c:w val="0.12192795863203666"/>
                      <c:h val="8.839159541264682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0263603334305434"/>
                  <c:y val="-0.2441627000870658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D30-4C19-BB6F-99852B1118BB}"/>
                </c:ext>
                <c:ext xmlns:c15="http://schemas.microsoft.com/office/drawing/2012/chart" uri="{CE6537A1-D6FC-4f65-9D91-7224C49458BB}">
                  <c15:layout>
                    <c:manualLayout>
                      <c:w val="0.10453970305950562"/>
                      <c:h val="8.8391595412646823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31487617867211"/>
                  <c:y val="0.1117063688592758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D30-4C19-BB6F-99852B1118BB}"/>
                </c:ext>
                <c:ext xmlns:c15="http://schemas.microsoft.com/office/drawing/2012/chart" uri="{CE6537A1-D6FC-4f65-9D91-7224C49458BB}">
                  <c15:layout>
                    <c:manualLayout>
                      <c:w val="0.10453970305950562"/>
                      <c:h val="0.11076921450445615"/>
                    </c:manualLayout>
                  </c15:layout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D30-4C19-BB6F-99852B1118BB}"/>
                </c:ex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Head Start</c:v>
                </c:pt>
                <c:pt idx="1">
                  <c:v>Other/None</c:v>
                </c:pt>
                <c:pt idx="2">
                  <c:v>Public</c:v>
                </c:pt>
                <c:pt idx="3">
                  <c:v>Special Ed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9</c:v>
                </c:pt>
                <c:pt idx="1">
                  <c:v>59</c:v>
                </c:pt>
                <c:pt idx="2">
                  <c:v>29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D30-4C19-BB6F-99852B111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126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22222222222221"/>
          <c:y val="8.1534772182269191E-2"/>
          <c:w val="0.553968253968254"/>
          <c:h val="0.8369304556355510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0633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5C8727"/>
              </a:solidFill>
              <a:ln w="10633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58-4C98-9086-8F29607EA765}"/>
              </c:ext>
            </c:extLst>
          </c:dPt>
          <c:dPt>
            <c:idx val="1"/>
            <c:bubble3D val="0"/>
            <c:spPr>
              <a:solidFill>
                <a:srgbClr val="BCC5BB"/>
              </a:solidFill>
              <a:ln w="10633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58-4C98-9086-8F29607EA765}"/>
              </c:ext>
            </c:extLst>
          </c:dPt>
          <c:dPt>
            <c:idx val="2"/>
            <c:bubble3D val="0"/>
            <c:spPr>
              <a:solidFill>
                <a:srgbClr val="005694"/>
              </a:solidFill>
              <a:ln w="10633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358-4C98-9086-8F29607EA765}"/>
              </c:ext>
            </c:extLst>
          </c:dPt>
          <c:dPt>
            <c:idx val="3"/>
            <c:bubble3D val="0"/>
            <c:spPr>
              <a:solidFill>
                <a:srgbClr val="E31B23"/>
              </a:solidFill>
              <a:ln w="10633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358-4C98-9086-8F29607EA765}"/>
              </c:ext>
            </c:extLst>
          </c:dPt>
          <c:dLbls>
            <c:dLbl>
              <c:idx val="0"/>
              <c:layout>
                <c:manualLayout>
                  <c:x val="-5.053404782735503E-2"/>
                  <c:y val="0.177080904185167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358-4C98-9086-8F29607EA76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68629702537183"/>
                  <c:y val="-0.1298284966149861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358-4C98-9086-8F29607EA765}"/>
                </c:ext>
                <c:ext xmlns:c15="http://schemas.microsoft.com/office/drawing/2012/chart" uri="{CE6537A1-D6FC-4f65-9D91-7224C49458BB}">
                  <c15:layout>
                    <c:manualLayout>
                      <c:w val="0.10453970305950562"/>
                      <c:h val="8.8391595412646823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2955283367356857"/>
                  <c:y val="-3.643715749823281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358-4C98-9086-8F29607EA76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358-4C98-9086-8F29607EA765}"/>
                </c:ex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Head Start</c:v>
                </c:pt>
                <c:pt idx="1">
                  <c:v>Other/None</c:v>
                </c:pt>
                <c:pt idx="2">
                  <c:v>Public</c:v>
                </c:pt>
                <c:pt idx="3">
                  <c:v>Special Ed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</c:v>
                </c:pt>
                <c:pt idx="1">
                  <c:v>44</c:v>
                </c:pt>
                <c:pt idx="2">
                  <c:v>39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358-4C98-9086-8F29607EA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126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0.42515</cdr:x>
      <cdr:y>0</cdr:y>
    </cdr:from>
    <cdr:to>
      <cdr:x>0.4807</cdr:x>
      <cdr:y>0.08005</cdr:y>
    </cdr:to>
    <cdr:sp macro="" textlink="">
      <cdr:nvSpPr>
        <cdr:cNvPr id="2" name="Line 3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3498795" y="0"/>
          <a:ext cx="457200" cy="30790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chemeClr val="tx1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0.43705</cdr:x>
      <cdr:y>0</cdr:y>
    </cdr:from>
    <cdr:to>
      <cdr:x>0.5</cdr:x>
      <cdr:y>0.09602</cdr:y>
    </cdr:to>
    <cdr:sp macro="" textlink="">
      <cdr:nvSpPr>
        <cdr:cNvPr id="3" name="Rectangl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96732" y="-2343367"/>
          <a:ext cx="518091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1" hangingPunct="1"/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0.437</cdr:x>
      <cdr:y>0.17563</cdr:y>
    </cdr:from>
    <cdr:to>
      <cdr:x>0.49996</cdr:x>
      <cdr:y>0.27165</cdr:y>
    </cdr:to>
    <cdr:sp macro="" textlink="">
      <cdr:nvSpPr>
        <cdr:cNvPr id="2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96342" y="675574"/>
          <a:ext cx="518091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1" hangingPunct="1"/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7%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3BAA59-B56F-47C5-8CA1-861130396F4A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053B12-9EE7-472A-9A10-16A11BD91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50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53B12-9EE7-472A-9A10-16A11BD918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57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53B12-9EE7-472A-9A10-16A11BD91878}" type="slidenum">
              <a:rPr lang="en-US" smtClean="0"/>
              <a:t>10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97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53B12-9EE7-472A-9A10-16A11BD91878}" type="slidenum">
              <a:rPr lang="en-US" smtClean="0"/>
              <a:t>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75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53B12-9EE7-472A-9A10-16A11BD91878}" type="slidenum">
              <a:rPr lang="en-US" smtClean="0"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43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53B12-9EE7-472A-9A10-16A11BD91878}" type="slidenum">
              <a:rPr lang="en-US" smtClean="0"/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21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53B12-9EE7-472A-9A10-16A11BD91878}" type="slidenum">
              <a:rPr lang="en-US" smtClean="0"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50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53B12-9EE7-472A-9A10-16A11BD91878}" type="slidenum">
              <a:rPr lang="en-US" smtClean="0"/>
              <a:t>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81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53B12-9EE7-472A-9A10-16A11BD91878}" type="slidenum">
              <a:rPr lang="en-US" smtClean="0"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07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53B12-9EE7-472A-9A10-16A11BD91878}" type="slidenum">
              <a:rPr lang="en-US" smtClean="0"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96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53B12-9EE7-472A-9A10-16A11BD91878}" type="slidenum">
              <a:rPr lang="en-US" smtClean="0"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73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34182"/>
            <a:ext cx="8229600" cy="1143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algn="l">
              <a:defRPr sz="26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42787" cy="6858000"/>
          </a:xfrm>
          <a:prstGeom prst="rect">
            <a:avLst/>
          </a:prstGeom>
          <a:solidFill>
            <a:srgbClr val="F897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00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CCC144-22D8-7044-8756-1E80B56B24F2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F3DB-23AC-3547-958F-3A8724645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0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CCC144-22D8-7044-8756-1E80B56B24F2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F3DB-23AC-3547-958F-3A8724645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01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CCC144-22D8-7044-8756-1E80B56B24F2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F3DB-23AC-3547-958F-3A8724645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6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CCC144-22D8-7044-8756-1E80B56B24F2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F3DB-23AC-3547-958F-3A8724645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5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B311-9DA5-374A-B3C7-E09DA8BFAF44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4329-D4A8-3140-9959-8AE2CF207A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02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B311-9DA5-374A-B3C7-E09DA8BFAF44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4329-D4A8-3140-9959-8AE2CF207A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09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B311-9DA5-374A-B3C7-E09DA8BFAF44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4329-D4A8-3140-9959-8AE2CF207A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38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B311-9DA5-374A-B3C7-E09DA8BFAF44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4329-D4A8-3140-9959-8AE2CF207A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40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B311-9DA5-374A-B3C7-E09DA8BFAF44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4329-D4A8-3140-9959-8AE2CF207A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51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B311-9DA5-374A-B3C7-E09DA8BFAF44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4329-D4A8-3140-9959-8AE2CF207A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0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721" y="376240"/>
            <a:ext cx="8229600" cy="912983"/>
          </a:xfrm>
          <a:prstGeom prst="rect">
            <a:avLst/>
          </a:prstGeom>
        </p:spPr>
        <p:txBody>
          <a:bodyPr lIns="0" tIns="0" rIns="0"/>
          <a:lstStyle>
            <a:lvl1pPr algn="l">
              <a:defRPr sz="2600" baseline="0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721" y="1300607"/>
            <a:ext cx="8229600" cy="7701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 i="1" baseline="0">
                <a:solidFill>
                  <a:schemeClr val="tx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00088" y="2070100"/>
            <a:ext cx="8229600" cy="3846513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54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B311-9DA5-374A-B3C7-E09DA8BFAF44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4329-D4A8-3140-9959-8AE2CF207A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70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B311-9DA5-374A-B3C7-E09DA8BFAF44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4329-D4A8-3140-9959-8AE2CF207A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87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B311-9DA5-374A-B3C7-E09DA8BFAF44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4329-D4A8-3140-9959-8AE2CF207A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52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B311-9DA5-374A-B3C7-E09DA8BFAF44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4329-D4A8-3140-9959-8AE2CF207A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95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B311-9DA5-374A-B3C7-E09DA8BFAF44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4329-D4A8-3140-9959-8AE2CF207A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2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303473" cy="1506379"/>
          </a:xfrm>
          <a:prstGeom prst="rect">
            <a:avLst/>
          </a:prstGeom>
        </p:spPr>
        <p:txBody>
          <a:bodyPr lIns="0" tIns="0"/>
          <a:lstStyle>
            <a:lvl1pPr algn="l">
              <a:defRPr sz="2600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982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303473" cy="1506379"/>
          </a:xfrm>
          <a:prstGeom prst="rect">
            <a:avLst/>
          </a:prstGeom>
        </p:spPr>
        <p:txBody>
          <a:bodyPr lIns="0" tIns="0"/>
          <a:lstStyle>
            <a:lvl1pPr algn="l">
              <a:defRPr sz="2600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613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CCC144-22D8-7044-8756-1E80B56B24F2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F3DB-23AC-3547-958F-3A8724645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4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CCC144-22D8-7044-8756-1E80B56B24F2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F3DB-23AC-3547-958F-3A8724645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1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CCC144-22D8-7044-8756-1E80B56B24F2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F3DB-23AC-3547-958F-3A8724645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7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CCC144-22D8-7044-8756-1E80B56B24F2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F3DB-23AC-3547-958F-3A8724645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5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CCC144-22D8-7044-8756-1E80B56B24F2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F3DB-23AC-3547-958F-3A8724645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0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AF3DB-23AC-3547-958F-3A8724645A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F897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REB_logo_blk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09467"/>
            <a:ext cx="850900" cy="29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72" r:id="rId3"/>
    <p:sldLayoutId id="2147483673" r:id="rId4"/>
    <p:sldLayoutId id="2147483650" r:id="rId5"/>
    <p:sldLayoutId id="2147483651" r:id="rId6"/>
    <p:sldLayoutId id="2147483652" r:id="rId7"/>
    <p:sldLayoutId id="2147483653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2B311-9DA5-374A-B3C7-E09DA8BFAF44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64329-D4A8-3140-9959-8AE2CF207A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0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721" y="373789"/>
            <a:ext cx="8229600" cy="912983"/>
          </a:xfrm>
        </p:spPr>
        <p:txBody>
          <a:bodyPr/>
          <a:lstStyle/>
          <a:p>
            <a:r>
              <a:rPr lang="en-US" dirty="0"/>
              <a:t>Quality Matters in Early Learning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9186" y="6342551"/>
            <a:ext cx="6480136" cy="322169"/>
          </a:xfrm>
        </p:spPr>
        <p:txBody>
          <a:bodyPr/>
          <a:lstStyle/>
          <a:p>
            <a:r>
              <a:rPr lang="en-US" b="1" dirty="0" smtClean="0"/>
              <a:t>Leading the nation in pre-K program access </a:t>
            </a:r>
            <a:r>
              <a:rPr lang="en-US" b="1" dirty="0"/>
              <a:t>and </a:t>
            </a:r>
            <a:r>
              <a:rPr lang="en-US" b="1" dirty="0" smtClean="0"/>
              <a:t>quality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83803" y="969818"/>
            <a:ext cx="4650865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Gauging Progress</a:t>
            </a:r>
          </a:p>
          <a:p>
            <a:pPr algn="ctr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Joan M. Lord</a:t>
            </a:r>
          </a:p>
          <a:p>
            <a:pPr algn="ctr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Vice President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Education Data, Policy Research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Programs</a:t>
            </a:r>
          </a:p>
          <a:p>
            <a:endParaRPr lang="en-US"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9959" y="4718227"/>
            <a:ext cx="378477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Little Rock, Arkansas</a:t>
            </a:r>
          </a:p>
          <a:p>
            <a:pPr algn="r"/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June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26, 2016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38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Accelerating Pace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721" y="867585"/>
            <a:ext cx="8229600" cy="770133"/>
          </a:xfrm>
        </p:spPr>
        <p:txBody>
          <a:bodyPr/>
          <a:lstStyle/>
          <a:p>
            <a:r>
              <a:rPr lang="en-US" dirty="0"/>
              <a:t>We are still growing in what we know about quality.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4945" b="14945"/>
          <a:stretch>
            <a:fillRect/>
          </a:stretch>
        </p:blipFill>
        <p:spPr>
          <a:xfrm>
            <a:off x="699720" y="1752539"/>
            <a:ext cx="7913337" cy="3698692"/>
          </a:xfrm>
        </p:spPr>
      </p:pic>
    </p:spTree>
    <p:extLst>
      <p:ext uri="{BB962C8B-B14F-4D97-AF65-F5344CB8AC3E}">
        <p14:creationId xmlns:p14="http://schemas.microsoft.com/office/powerpoint/2010/main" val="3567520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Good early learning programs depend on: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43315" y="1452545"/>
            <a:ext cx="5704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High-quality programming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Aligned curriculum from pre-K through third grade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Strong, specialized professional training and continuing professional development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Strong state leadership </a:t>
            </a:r>
          </a:p>
        </p:txBody>
      </p:sp>
    </p:spTree>
    <p:extLst>
      <p:ext uri="{BB962C8B-B14F-4D97-AF65-F5344CB8AC3E}">
        <p14:creationId xmlns:p14="http://schemas.microsoft.com/office/powerpoint/2010/main" val="3093566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Access </a:t>
            </a:r>
            <a:r>
              <a:rPr lang="en-US" dirty="0"/>
              <a:t>to publically funded pre-K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721" y="880748"/>
            <a:ext cx="8229600" cy="770133"/>
          </a:xfrm>
        </p:spPr>
        <p:txBody>
          <a:bodyPr/>
          <a:lstStyle/>
          <a:p>
            <a:r>
              <a:rPr lang="en-US" dirty="0"/>
              <a:t>Percentage of 4-year-olds in the </a:t>
            </a:r>
            <a:r>
              <a:rPr lang="en-US" b="1" dirty="0"/>
              <a:t>nation</a:t>
            </a:r>
            <a:r>
              <a:rPr lang="en-US" dirty="0"/>
              <a:t>, 2015</a:t>
            </a:r>
          </a:p>
          <a:p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79683" y="1881139"/>
            <a:ext cx="1292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Special Education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97907" y="2043438"/>
            <a:ext cx="1292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Head Start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4102235" y="6468006"/>
            <a:ext cx="504176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500" i="1" dirty="0">
                <a:latin typeface="Georgia" panose="02040502050405020303" pitchFamily="18" charset="0"/>
              </a:rPr>
              <a:t>Source: National Institute for Early Education Research</a:t>
            </a:r>
          </a:p>
        </p:txBody>
      </p:sp>
      <p:graphicFrame>
        <p:nvGraphicFramePr>
          <p:cNvPr id="15" name="Object 37"/>
          <p:cNvGraphicFramePr>
            <a:graphicFrameLocks noGrp="1" noChangeAspect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1170024094"/>
              </p:ext>
            </p:extLst>
          </p:nvPr>
        </p:nvGraphicFramePr>
        <p:xfrm>
          <a:off x="699721" y="2384274"/>
          <a:ext cx="8229600" cy="384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299514" y="2158701"/>
            <a:ext cx="51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90441" y="5047632"/>
            <a:ext cx="1292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Other or none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81503" y="3455987"/>
            <a:ext cx="1292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</a:p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pre-K</a:t>
            </a:r>
          </a:p>
        </p:txBody>
      </p:sp>
    </p:spTree>
    <p:extLst>
      <p:ext uri="{BB962C8B-B14F-4D97-AF65-F5344CB8AC3E}">
        <p14:creationId xmlns:p14="http://schemas.microsoft.com/office/powerpoint/2010/main" val="148610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Access </a:t>
            </a:r>
            <a:r>
              <a:rPr lang="en-US" dirty="0"/>
              <a:t>to publically funded pre-K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721" y="881301"/>
            <a:ext cx="8229600" cy="770133"/>
          </a:xfrm>
        </p:spPr>
        <p:txBody>
          <a:bodyPr/>
          <a:lstStyle/>
          <a:p>
            <a:r>
              <a:rPr lang="en-US" dirty="0"/>
              <a:t>Percentage of 4-year-olds in a </a:t>
            </a:r>
            <a:r>
              <a:rPr lang="en-US" b="1" dirty="0"/>
              <a:t>typical SREB state</a:t>
            </a:r>
            <a:r>
              <a:rPr lang="en-US" dirty="0"/>
              <a:t>, 2015</a:t>
            </a:r>
          </a:p>
        </p:txBody>
      </p:sp>
      <p:graphicFrame>
        <p:nvGraphicFramePr>
          <p:cNvPr id="5" name="Object 37"/>
          <p:cNvGraphicFramePr>
            <a:graphicFrameLocks noGrp="1" noChangeAspect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1083194417"/>
              </p:ext>
            </p:extLst>
          </p:nvPr>
        </p:nvGraphicFramePr>
        <p:xfrm>
          <a:off x="699721" y="2343369"/>
          <a:ext cx="8229600" cy="384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00248" y="2020203"/>
            <a:ext cx="1292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Special Education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1503" y="4095421"/>
            <a:ext cx="1292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</a:p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pre-K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97907" y="2020202"/>
            <a:ext cx="1292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Head Start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5338" y="5115501"/>
            <a:ext cx="1292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Other or none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4102235" y="6468006"/>
            <a:ext cx="504176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500" i="1" dirty="0">
                <a:latin typeface="Georgia" panose="02040502050405020303" pitchFamily="18" charset="0"/>
              </a:rPr>
              <a:t>Source: National Institute for Early Education Research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42310" y="61315"/>
            <a:ext cx="1743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Pg. 8</a:t>
            </a:r>
          </a:p>
          <a:p>
            <a:pPr algn="r"/>
            <a:r>
              <a:rPr lang="en-US" sz="1400" i="1" dirty="0"/>
              <a:t>Gauging Progress</a:t>
            </a:r>
          </a:p>
        </p:txBody>
      </p:sp>
    </p:spTree>
    <p:extLst>
      <p:ext uri="{BB962C8B-B14F-4D97-AF65-F5344CB8AC3E}">
        <p14:creationId xmlns:p14="http://schemas.microsoft.com/office/powerpoint/2010/main" val="836917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Access </a:t>
            </a:r>
            <a:r>
              <a:rPr lang="en-US" dirty="0"/>
              <a:t>to state-funded pre-K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721" y="838355"/>
            <a:ext cx="8229600" cy="770133"/>
          </a:xfrm>
        </p:spPr>
        <p:txBody>
          <a:bodyPr/>
          <a:lstStyle/>
          <a:p>
            <a:r>
              <a:rPr lang="en-US" dirty="0"/>
              <a:t>Most of the states that serve more than half of 4-year-olds in state-funded pre-K programs are in the </a:t>
            </a:r>
            <a:r>
              <a:rPr lang="en-US" b="1" dirty="0"/>
              <a:t>SREB region</a:t>
            </a:r>
            <a:r>
              <a:rPr lang="en-US" dirty="0"/>
              <a:t>.</a:t>
            </a:r>
            <a:endParaRPr lang="en-US" b="1" dirty="0"/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4102235" y="6468006"/>
            <a:ext cx="504176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500" i="1" dirty="0">
                <a:latin typeface="Georgia" panose="02040502050405020303" pitchFamily="18" charset="0"/>
              </a:rPr>
              <a:t>Source: National Institute for Early Education Research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1667252" y="1873863"/>
            <a:ext cx="6050790" cy="3414913"/>
            <a:chOff x="1848104" y="1622754"/>
            <a:chExt cx="5306593" cy="2956743"/>
          </a:xfrm>
        </p:grpSpPr>
        <p:sp>
          <p:nvSpPr>
            <p:cNvPr id="55" name="Freeform 4"/>
            <p:cNvSpPr>
              <a:spLocks/>
            </p:cNvSpPr>
            <p:nvPr/>
          </p:nvSpPr>
          <p:spPr bwMode="auto">
            <a:xfrm>
              <a:off x="5795845" y="1738118"/>
              <a:ext cx="652463" cy="331788"/>
            </a:xfrm>
            <a:custGeom>
              <a:avLst/>
              <a:gdLst/>
              <a:ahLst/>
              <a:cxnLst>
                <a:cxn ang="0">
                  <a:pos x="456" y="121"/>
                </a:cxn>
                <a:cxn ang="0">
                  <a:pos x="460" y="128"/>
                </a:cxn>
                <a:cxn ang="0">
                  <a:pos x="473" y="150"/>
                </a:cxn>
                <a:cxn ang="0">
                  <a:pos x="442" y="183"/>
                </a:cxn>
                <a:cxn ang="0">
                  <a:pos x="394" y="201"/>
                </a:cxn>
                <a:cxn ang="0">
                  <a:pos x="376" y="179"/>
                </a:cxn>
                <a:cxn ang="0">
                  <a:pos x="358" y="176"/>
                </a:cxn>
                <a:cxn ang="0">
                  <a:pos x="341" y="157"/>
                </a:cxn>
                <a:cxn ang="0">
                  <a:pos x="336" y="146"/>
                </a:cxn>
                <a:cxn ang="0">
                  <a:pos x="310" y="55"/>
                </a:cxn>
                <a:cxn ang="0">
                  <a:pos x="318" y="36"/>
                </a:cxn>
                <a:cxn ang="0">
                  <a:pos x="305" y="47"/>
                </a:cxn>
                <a:cxn ang="0">
                  <a:pos x="314" y="69"/>
                </a:cxn>
                <a:cxn ang="0">
                  <a:pos x="314" y="80"/>
                </a:cxn>
                <a:cxn ang="0">
                  <a:pos x="301" y="110"/>
                </a:cxn>
                <a:cxn ang="0">
                  <a:pos x="327" y="146"/>
                </a:cxn>
                <a:cxn ang="0">
                  <a:pos x="327" y="161"/>
                </a:cxn>
                <a:cxn ang="0">
                  <a:pos x="336" y="172"/>
                </a:cxn>
                <a:cxn ang="0">
                  <a:pos x="349" y="190"/>
                </a:cxn>
                <a:cxn ang="0">
                  <a:pos x="248" y="172"/>
                </a:cxn>
                <a:cxn ang="0">
                  <a:pos x="256" y="110"/>
                </a:cxn>
                <a:cxn ang="0">
                  <a:pos x="172" y="91"/>
                </a:cxn>
                <a:cxn ang="0">
                  <a:pos x="172" y="69"/>
                </a:cxn>
                <a:cxn ang="0">
                  <a:pos x="141" y="62"/>
                </a:cxn>
                <a:cxn ang="0">
                  <a:pos x="8" y="128"/>
                </a:cxn>
                <a:cxn ang="0">
                  <a:pos x="0" y="73"/>
                </a:cxn>
                <a:cxn ang="0">
                  <a:pos x="349" y="0"/>
                </a:cxn>
                <a:cxn ang="0">
                  <a:pos x="354" y="11"/>
                </a:cxn>
                <a:cxn ang="0">
                  <a:pos x="407" y="139"/>
                </a:cxn>
                <a:cxn ang="0">
                  <a:pos x="456" y="121"/>
                </a:cxn>
              </a:cxnLst>
              <a:rect l="0" t="0" r="r" b="b"/>
              <a:pathLst>
                <a:path w="473" h="201">
                  <a:moveTo>
                    <a:pt x="456" y="121"/>
                  </a:moveTo>
                  <a:lnTo>
                    <a:pt x="460" y="128"/>
                  </a:lnTo>
                  <a:lnTo>
                    <a:pt x="473" y="150"/>
                  </a:lnTo>
                  <a:lnTo>
                    <a:pt x="442" y="183"/>
                  </a:lnTo>
                  <a:lnTo>
                    <a:pt x="394" y="201"/>
                  </a:lnTo>
                  <a:lnTo>
                    <a:pt x="376" y="179"/>
                  </a:lnTo>
                  <a:lnTo>
                    <a:pt x="358" y="176"/>
                  </a:lnTo>
                  <a:lnTo>
                    <a:pt x="341" y="157"/>
                  </a:lnTo>
                  <a:lnTo>
                    <a:pt x="336" y="146"/>
                  </a:lnTo>
                  <a:lnTo>
                    <a:pt x="310" y="55"/>
                  </a:lnTo>
                  <a:lnTo>
                    <a:pt x="318" y="36"/>
                  </a:lnTo>
                  <a:lnTo>
                    <a:pt x="305" y="47"/>
                  </a:lnTo>
                  <a:lnTo>
                    <a:pt x="314" y="69"/>
                  </a:lnTo>
                  <a:lnTo>
                    <a:pt x="314" y="80"/>
                  </a:lnTo>
                  <a:lnTo>
                    <a:pt x="301" y="110"/>
                  </a:lnTo>
                  <a:lnTo>
                    <a:pt x="327" y="146"/>
                  </a:lnTo>
                  <a:lnTo>
                    <a:pt x="327" y="161"/>
                  </a:lnTo>
                  <a:lnTo>
                    <a:pt x="336" y="172"/>
                  </a:lnTo>
                  <a:lnTo>
                    <a:pt x="349" y="190"/>
                  </a:lnTo>
                  <a:lnTo>
                    <a:pt x="248" y="172"/>
                  </a:lnTo>
                  <a:lnTo>
                    <a:pt x="256" y="110"/>
                  </a:lnTo>
                  <a:lnTo>
                    <a:pt x="172" y="91"/>
                  </a:lnTo>
                  <a:lnTo>
                    <a:pt x="172" y="69"/>
                  </a:lnTo>
                  <a:lnTo>
                    <a:pt x="141" y="62"/>
                  </a:lnTo>
                  <a:lnTo>
                    <a:pt x="8" y="128"/>
                  </a:lnTo>
                  <a:lnTo>
                    <a:pt x="0" y="73"/>
                  </a:lnTo>
                  <a:lnTo>
                    <a:pt x="349" y="0"/>
                  </a:lnTo>
                  <a:lnTo>
                    <a:pt x="354" y="11"/>
                  </a:lnTo>
                  <a:lnTo>
                    <a:pt x="407" y="139"/>
                  </a:lnTo>
                  <a:lnTo>
                    <a:pt x="456" y="121"/>
                  </a:lnTo>
                </a:path>
              </a:pathLst>
            </a:custGeom>
            <a:solidFill>
              <a:srgbClr val="005694"/>
            </a:solidFill>
            <a:ln w="285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"/>
            <p:cNvSpPr>
              <a:spLocks/>
            </p:cNvSpPr>
            <p:nvPr/>
          </p:nvSpPr>
          <p:spPr bwMode="auto">
            <a:xfrm>
              <a:off x="6261354" y="1689854"/>
              <a:ext cx="177800" cy="28098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62" y="154"/>
                </a:cxn>
                <a:cxn ang="0">
                  <a:pos x="111" y="136"/>
                </a:cxn>
                <a:cxn ang="0">
                  <a:pos x="49" y="55"/>
                </a:cxn>
                <a:cxn ang="0">
                  <a:pos x="40" y="40"/>
                </a:cxn>
                <a:cxn ang="0">
                  <a:pos x="31" y="26"/>
                </a:cxn>
                <a:cxn ang="0">
                  <a:pos x="27" y="7"/>
                </a:cxn>
                <a:cxn ang="0">
                  <a:pos x="27" y="0"/>
                </a:cxn>
              </a:cxnLst>
              <a:rect l="0" t="0" r="r" b="b"/>
              <a:pathLst>
                <a:path w="111" h="154">
                  <a:moveTo>
                    <a:pt x="2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62" y="154"/>
                  </a:lnTo>
                  <a:lnTo>
                    <a:pt x="111" y="136"/>
                  </a:lnTo>
                  <a:lnTo>
                    <a:pt x="49" y="55"/>
                  </a:lnTo>
                  <a:lnTo>
                    <a:pt x="40" y="40"/>
                  </a:lnTo>
                  <a:lnTo>
                    <a:pt x="31" y="26"/>
                  </a:lnTo>
                  <a:lnTo>
                    <a:pt x="27" y="7"/>
                  </a:lnTo>
                  <a:lnTo>
                    <a:pt x="27" y="0"/>
                  </a:lnTo>
                </a:path>
              </a:pathLst>
            </a:custGeom>
            <a:solidFill>
              <a:srgbClr val="ABDBFF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6"/>
            <p:cNvSpPr>
              <a:spLocks/>
            </p:cNvSpPr>
            <p:nvPr/>
          </p:nvSpPr>
          <p:spPr bwMode="auto">
            <a:xfrm>
              <a:off x="5323142" y="1875984"/>
              <a:ext cx="1027113" cy="630238"/>
            </a:xfrm>
            <a:custGeom>
              <a:avLst/>
              <a:gdLst/>
              <a:ahLst/>
              <a:cxnLst>
                <a:cxn ang="0">
                  <a:pos x="713" y="166"/>
                </a:cxn>
                <a:cxn ang="0">
                  <a:pos x="713" y="206"/>
                </a:cxn>
                <a:cxn ang="0">
                  <a:pos x="735" y="210"/>
                </a:cxn>
                <a:cxn ang="0">
                  <a:pos x="744" y="239"/>
                </a:cxn>
                <a:cxn ang="0">
                  <a:pos x="473" y="316"/>
                </a:cxn>
                <a:cxn ang="0">
                  <a:pos x="177" y="356"/>
                </a:cxn>
                <a:cxn ang="0">
                  <a:pos x="0" y="382"/>
                </a:cxn>
                <a:cxn ang="0">
                  <a:pos x="110" y="272"/>
                </a:cxn>
                <a:cxn ang="0">
                  <a:pos x="119" y="250"/>
                </a:cxn>
                <a:cxn ang="0">
                  <a:pos x="190" y="287"/>
                </a:cxn>
                <a:cxn ang="0">
                  <a:pos x="287" y="228"/>
                </a:cxn>
                <a:cxn ang="0">
                  <a:pos x="318" y="158"/>
                </a:cxn>
                <a:cxn ang="0">
                  <a:pos x="341" y="107"/>
                </a:cxn>
                <a:cxn ang="0">
                  <a:pos x="394" y="118"/>
                </a:cxn>
                <a:cxn ang="0">
                  <a:pos x="407" y="66"/>
                </a:cxn>
                <a:cxn ang="0">
                  <a:pos x="425" y="70"/>
                </a:cxn>
                <a:cxn ang="0">
                  <a:pos x="451" y="0"/>
                </a:cxn>
                <a:cxn ang="0">
                  <a:pos x="500" y="15"/>
                </a:cxn>
                <a:cxn ang="0">
                  <a:pos x="513" y="8"/>
                </a:cxn>
                <a:cxn ang="0">
                  <a:pos x="513" y="0"/>
                </a:cxn>
                <a:cxn ang="0">
                  <a:pos x="597" y="19"/>
                </a:cxn>
                <a:cxn ang="0">
                  <a:pos x="589" y="81"/>
                </a:cxn>
                <a:cxn ang="0">
                  <a:pos x="690" y="99"/>
                </a:cxn>
                <a:cxn ang="0">
                  <a:pos x="690" y="107"/>
                </a:cxn>
                <a:cxn ang="0">
                  <a:pos x="713" y="166"/>
                </a:cxn>
              </a:cxnLst>
              <a:rect l="0" t="0" r="r" b="b"/>
              <a:pathLst>
                <a:path w="744" h="382">
                  <a:moveTo>
                    <a:pt x="713" y="166"/>
                  </a:moveTo>
                  <a:lnTo>
                    <a:pt x="713" y="206"/>
                  </a:lnTo>
                  <a:lnTo>
                    <a:pt x="735" y="210"/>
                  </a:lnTo>
                  <a:lnTo>
                    <a:pt x="744" y="239"/>
                  </a:lnTo>
                  <a:lnTo>
                    <a:pt x="473" y="316"/>
                  </a:lnTo>
                  <a:lnTo>
                    <a:pt x="177" y="356"/>
                  </a:lnTo>
                  <a:lnTo>
                    <a:pt x="0" y="382"/>
                  </a:lnTo>
                  <a:lnTo>
                    <a:pt x="110" y="272"/>
                  </a:lnTo>
                  <a:lnTo>
                    <a:pt x="119" y="250"/>
                  </a:lnTo>
                  <a:lnTo>
                    <a:pt x="190" y="287"/>
                  </a:lnTo>
                  <a:lnTo>
                    <a:pt x="287" y="228"/>
                  </a:lnTo>
                  <a:lnTo>
                    <a:pt x="318" y="158"/>
                  </a:lnTo>
                  <a:lnTo>
                    <a:pt x="341" y="107"/>
                  </a:lnTo>
                  <a:lnTo>
                    <a:pt x="394" y="118"/>
                  </a:lnTo>
                  <a:lnTo>
                    <a:pt x="407" y="66"/>
                  </a:lnTo>
                  <a:lnTo>
                    <a:pt x="425" y="70"/>
                  </a:lnTo>
                  <a:lnTo>
                    <a:pt x="451" y="0"/>
                  </a:lnTo>
                  <a:lnTo>
                    <a:pt x="500" y="15"/>
                  </a:lnTo>
                  <a:lnTo>
                    <a:pt x="513" y="8"/>
                  </a:lnTo>
                  <a:lnTo>
                    <a:pt x="513" y="0"/>
                  </a:lnTo>
                  <a:lnTo>
                    <a:pt x="597" y="19"/>
                  </a:lnTo>
                  <a:lnTo>
                    <a:pt x="589" y="81"/>
                  </a:lnTo>
                  <a:lnTo>
                    <a:pt x="690" y="99"/>
                  </a:lnTo>
                  <a:lnTo>
                    <a:pt x="690" y="107"/>
                  </a:lnTo>
                  <a:lnTo>
                    <a:pt x="713" y="166"/>
                  </a:lnTo>
                </a:path>
              </a:pathLst>
            </a:custGeom>
            <a:solidFill>
              <a:srgbClr val="008FFA"/>
            </a:solidFill>
            <a:ln w="285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7"/>
            <p:cNvSpPr>
              <a:spLocks/>
            </p:cNvSpPr>
            <p:nvPr/>
          </p:nvSpPr>
          <p:spPr bwMode="auto">
            <a:xfrm>
              <a:off x="5262817" y="2276034"/>
              <a:ext cx="1169988" cy="584200"/>
            </a:xfrm>
            <a:custGeom>
              <a:avLst/>
              <a:gdLst/>
              <a:ahLst/>
              <a:cxnLst>
                <a:cxn ang="0">
                  <a:pos x="451" y="275"/>
                </a:cxn>
                <a:cxn ang="0">
                  <a:pos x="349" y="290"/>
                </a:cxn>
                <a:cxn ang="0">
                  <a:pos x="323" y="249"/>
                </a:cxn>
                <a:cxn ang="0">
                  <a:pos x="150" y="275"/>
                </a:cxn>
                <a:cxn ang="0">
                  <a:pos x="115" y="315"/>
                </a:cxn>
                <a:cxn ang="0">
                  <a:pos x="0" y="330"/>
                </a:cxn>
                <a:cxn ang="0">
                  <a:pos x="13" y="301"/>
                </a:cxn>
                <a:cxn ang="0">
                  <a:pos x="22" y="282"/>
                </a:cxn>
                <a:cxn ang="0">
                  <a:pos x="194" y="150"/>
                </a:cxn>
                <a:cxn ang="0">
                  <a:pos x="208" y="117"/>
                </a:cxn>
                <a:cxn ang="0">
                  <a:pos x="504" y="77"/>
                </a:cxn>
                <a:cxn ang="0">
                  <a:pos x="775" y="0"/>
                </a:cxn>
                <a:cxn ang="0">
                  <a:pos x="797" y="70"/>
                </a:cxn>
                <a:cxn ang="0">
                  <a:pos x="850" y="88"/>
                </a:cxn>
                <a:cxn ang="0">
                  <a:pos x="845" y="88"/>
                </a:cxn>
                <a:cxn ang="0">
                  <a:pos x="801" y="143"/>
                </a:cxn>
                <a:cxn ang="0">
                  <a:pos x="739" y="150"/>
                </a:cxn>
                <a:cxn ang="0">
                  <a:pos x="783" y="169"/>
                </a:cxn>
                <a:cxn ang="0">
                  <a:pos x="797" y="172"/>
                </a:cxn>
                <a:cxn ang="0">
                  <a:pos x="668" y="279"/>
                </a:cxn>
                <a:cxn ang="0">
                  <a:pos x="637" y="337"/>
                </a:cxn>
                <a:cxn ang="0">
                  <a:pos x="589" y="352"/>
                </a:cxn>
                <a:cxn ang="0">
                  <a:pos x="451" y="275"/>
                </a:cxn>
              </a:cxnLst>
              <a:rect l="0" t="0" r="r" b="b"/>
              <a:pathLst>
                <a:path w="850" h="352">
                  <a:moveTo>
                    <a:pt x="451" y="275"/>
                  </a:moveTo>
                  <a:lnTo>
                    <a:pt x="349" y="290"/>
                  </a:lnTo>
                  <a:lnTo>
                    <a:pt x="323" y="249"/>
                  </a:lnTo>
                  <a:lnTo>
                    <a:pt x="150" y="275"/>
                  </a:lnTo>
                  <a:lnTo>
                    <a:pt x="115" y="315"/>
                  </a:lnTo>
                  <a:lnTo>
                    <a:pt x="0" y="330"/>
                  </a:lnTo>
                  <a:lnTo>
                    <a:pt x="13" y="301"/>
                  </a:lnTo>
                  <a:lnTo>
                    <a:pt x="22" y="282"/>
                  </a:lnTo>
                  <a:lnTo>
                    <a:pt x="194" y="150"/>
                  </a:lnTo>
                  <a:lnTo>
                    <a:pt x="208" y="117"/>
                  </a:lnTo>
                  <a:lnTo>
                    <a:pt x="504" y="77"/>
                  </a:lnTo>
                  <a:lnTo>
                    <a:pt x="775" y="0"/>
                  </a:lnTo>
                  <a:lnTo>
                    <a:pt x="797" y="70"/>
                  </a:lnTo>
                  <a:lnTo>
                    <a:pt x="850" y="88"/>
                  </a:lnTo>
                  <a:lnTo>
                    <a:pt x="845" y="88"/>
                  </a:lnTo>
                  <a:lnTo>
                    <a:pt x="801" y="143"/>
                  </a:lnTo>
                  <a:lnTo>
                    <a:pt x="739" y="150"/>
                  </a:lnTo>
                  <a:lnTo>
                    <a:pt x="783" y="169"/>
                  </a:lnTo>
                  <a:lnTo>
                    <a:pt x="797" y="172"/>
                  </a:lnTo>
                  <a:lnTo>
                    <a:pt x="668" y="279"/>
                  </a:lnTo>
                  <a:lnTo>
                    <a:pt x="637" y="337"/>
                  </a:lnTo>
                  <a:lnTo>
                    <a:pt x="589" y="352"/>
                  </a:lnTo>
                  <a:lnTo>
                    <a:pt x="451" y="275"/>
                  </a:lnTo>
                </a:path>
              </a:pathLst>
            </a:custGeom>
            <a:solidFill>
              <a:srgbClr val="008FFA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8"/>
            <p:cNvSpPr>
              <a:spLocks/>
            </p:cNvSpPr>
            <p:nvPr/>
          </p:nvSpPr>
          <p:spPr bwMode="auto">
            <a:xfrm>
              <a:off x="5394579" y="2691959"/>
              <a:ext cx="681038" cy="568325"/>
            </a:xfrm>
            <a:custGeom>
              <a:avLst/>
              <a:gdLst/>
              <a:ahLst/>
              <a:cxnLst>
                <a:cxn ang="0">
                  <a:pos x="492" y="103"/>
                </a:cxn>
                <a:cxn ang="0">
                  <a:pos x="354" y="26"/>
                </a:cxn>
                <a:cxn ang="0">
                  <a:pos x="252" y="41"/>
                </a:cxn>
                <a:cxn ang="0">
                  <a:pos x="226" y="0"/>
                </a:cxn>
                <a:cxn ang="0">
                  <a:pos x="53" y="26"/>
                </a:cxn>
                <a:cxn ang="0">
                  <a:pos x="18" y="66"/>
                </a:cxn>
                <a:cxn ang="0">
                  <a:pos x="0" y="96"/>
                </a:cxn>
                <a:cxn ang="0">
                  <a:pos x="195" y="235"/>
                </a:cxn>
                <a:cxn ang="0">
                  <a:pos x="297" y="345"/>
                </a:cxn>
                <a:cxn ang="0">
                  <a:pos x="416" y="217"/>
                </a:cxn>
                <a:cxn ang="0">
                  <a:pos x="469" y="107"/>
                </a:cxn>
                <a:cxn ang="0">
                  <a:pos x="487" y="107"/>
                </a:cxn>
                <a:cxn ang="0">
                  <a:pos x="492" y="103"/>
                </a:cxn>
              </a:cxnLst>
              <a:rect l="0" t="0" r="r" b="b"/>
              <a:pathLst>
                <a:path w="492" h="345">
                  <a:moveTo>
                    <a:pt x="492" y="103"/>
                  </a:moveTo>
                  <a:lnTo>
                    <a:pt x="354" y="26"/>
                  </a:lnTo>
                  <a:lnTo>
                    <a:pt x="252" y="41"/>
                  </a:lnTo>
                  <a:lnTo>
                    <a:pt x="226" y="0"/>
                  </a:lnTo>
                  <a:lnTo>
                    <a:pt x="53" y="26"/>
                  </a:lnTo>
                  <a:lnTo>
                    <a:pt x="18" y="66"/>
                  </a:lnTo>
                  <a:lnTo>
                    <a:pt x="0" y="96"/>
                  </a:lnTo>
                  <a:lnTo>
                    <a:pt x="195" y="235"/>
                  </a:lnTo>
                  <a:lnTo>
                    <a:pt x="297" y="345"/>
                  </a:lnTo>
                  <a:lnTo>
                    <a:pt x="416" y="217"/>
                  </a:lnTo>
                  <a:lnTo>
                    <a:pt x="469" y="107"/>
                  </a:lnTo>
                  <a:lnTo>
                    <a:pt x="487" y="107"/>
                  </a:lnTo>
                  <a:lnTo>
                    <a:pt x="492" y="103"/>
                  </a:lnTo>
                </a:path>
              </a:pathLst>
            </a:custGeom>
            <a:solidFill>
              <a:srgbClr val="005694"/>
            </a:solidFill>
            <a:ln w="285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9"/>
            <p:cNvSpPr>
              <a:spLocks/>
            </p:cNvSpPr>
            <p:nvPr/>
          </p:nvSpPr>
          <p:spPr bwMode="auto">
            <a:xfrm>
              <a:off x="5040567" y="2798322"/>
              <a:ext cx="765175" cy="790575"/>
            </a:xfrm>
            <a:custGeom>
              <a:avLst/>
              <a:gdLst/>
              <a:ahLst/>
              <a:cxnLst>
                <a:cxn ang="0">
                  <a:pos x="549" y="426"/>
                </a:cxn>
                <a:cxn ang="0">
                  <a:pos x="483" y="426"/>
                </a:cxn>
                <a:cxn ang="0">
                  <a:pos x="474" y="477"/>
                </a:cxn>
                <a:cxn ang="0">
                  <a:pos x="456" y="448"/>
                </a:cxn>
                <a:cxn ang="0">
                  <a:pos x="164" y="477"/>
                </a:cxn>
                <a:cxn ang="0">
                  <a:pos x="155" y="455"/>
                </a:cxn>
                <a:cxn ang="0">
                  <a:pos x="124" y="360"/>
                </a:cxn>
                <a:cxn ang="0">
                  <a:pos x="142" y="309"/>
                </a:cxn>
                <a:cxn ang="0">
                  <a:pos x="0" y="30"/>
                </a:cxn>
                <a:cxn ang="0">
                  <a:pos x="160" y="15"/>
                </a:cxn>
                <a:cxn ang="0">
                  <a:pos x="275" y="0"/>
                </a:cxn>
                <a:cxn ang="0">
                  <a:pos x="257" y="30"/>
                </a:cxn>
                <a:cxn ang="0">
                  <a:pos x="452" y="169"/>
                </a:cxn>
                <a:cxn ang="0">
                  <a:pos x="554" y="279"/>
                </a:cxn>
                <a:cxn ang="0">
                  <a:pos x="536" y="386"/>
                </a:cxn>
                <a:cxn ang="0">
                  <a:pos x="545" y="393"/>
                </a:cxn>
                <a:cxn ang="0">
                  <a:pos x="549" y="408"/>
                </a:cxn>
                <a:cxn ang="0">
                  <a:pos x="549" y="426"/>
                </a:cxn>
              </a:cxnLst>
              <a:rect l="0" t="0" r="r" b="b"/>
              <a:pathLst>
                <a:path w="554" h="477">
                  <a:moveTo>
                    <a:pt x="549" y="426"/>
                  </a:moveTo>
                  <a:lnTo>
                    <a:pt x="483" y="426"/>
                  </a:lnTo>
                  <a:lnTo>
                    <a:pt x="474" y="477"/>
                  </a:lnTo>
                  <a:lnTo>
                    <a:pt x="456" y="448"/>
                  </a:lnTo>
                  <a:lnTo>
                    <a:pt x="164" y="477"/>
                  </a:lnTo>
                  <a:lnTo>
                    <a:pt x="155" y="455"/>
                  </a:lnTo>
                  <a:lnTo>
                    <a:pt x="124" y="360"/>
                  </a:lnTo>
                  <a:lnTo>
                    <a:pt x="142" y="309"/>
                  </a:lnTo>
                  <a:lnTo>
                    <a:pt x="0" y="30"/>
                  </a:lnTo>
                  <a:lnTo>
                    <a:pt x="160" y="15"/>
                  </a:lnTo>
                  <a:lnTo>
                    <a:pt x="275" y="0"/>
                  </a:lnTo>
                  <a:lnTo>
                    <a:pt x="257" y="30"/>
                  </a:lnTo>
                  <a:lnTo>
                    <a:pt x="452" y="169"/>
                  </a:lnTo>
                  <a:lnTo>
                    <a:pt x="554" y="279"/>
                  </a:lnTo>
                  <a:lnTo>
                    <a:pt x="536" y="386"/>
                  </a:lnTo>
                  <a:lnTo>
                    <a:pt x="545" y="393"/>
                  </a:lnTo>
                  <a:lnTo>
                    <a:pt x="549" y="408"/>
                  </a:lnTo>
                  <a:lnTo>
                    <a:pt x="549" y="426"/>
                  </a:lnTo>
                </a:path>
              </a:pathLst>
            </a:custGeom>
            <a:solidFill>
              <a:schemeClr val="tx1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0"/>
            <p:cNvSpPr>
              <a:spLocks/>
            </p:cNvSpPr>
            <p:nvPr/>
          </p:nvSpPr>
          <p:spPr bwMode="auto">
            <a:xfrm>
              <a:off x="4851654" y="3504759"/>
              <a:ext cx="1276350" cy="1049338"/>
            </a:xfrm>
            <a:custGeom>
              <a:avLst/>
              <a:gdLst/>
              <a:ahLst/>
              <a:cxnLst>
                <a:cxn ang="0">
                  <a:pos x="686" y="0"/>
                </a:cxn>
                <a:cxn ang="0">
                  <a:pos x="620" y="0"/>
                </a:cxn>
                <a:cxn ang="0">
                  <a:pos x="611" y="51"/>
                </a:cxn>
                <a:cxn ang="0">
                  <a:pos x="593" y="22"/>
                </a:cxn>
                <a:cxn ang="0">
                  <a:pos x="301" y="51"/>
                </a:cxn>
                <a:cxn ang="0">
                  <a:pos x="292" y="29"/>
                </a:cxn>
                <a:cxn ang="0">
                  <a:pos x="0" y="62"/>
                </a:cxn>
                <a:cxn ang="0">
                  <a:pos x="22" y="99"/>
                </a:cxn>
                <a:cxn ang="0">
                  <a:pos x="35" y="117"/>
                </a:cxn>
                <a:cxn ang="0">
                  <a:pos x="35" y="117"/>
                </a:cxn>
                <a:cxn ang="0">
                  <a:pos x="71" y="106"/>
                </a:cxn>
                <a:cxn ang="0">
                  <a:pos x="75" y="110"/>
                </a:cxn>
                <a:cxn ang="0">
                  <a:pos x="142" y="95"/>
                </a:cxn>
                <a:cxn ang="0">
                  <a:pos x="226" y="110"/>
                </a:cxn>
                <a:cxn ang="0">
                  <a:pos x="283" y="158"/>
                </a:cxn>
                <a:cxn ang="0">
                  <a:pos x="394" y="136"/>
                </a:cxn>
                <a:cxn ang="0">
                  <a:pos x="385" y="110"/>
                </a:cxn>
                <a:cxn ang="0">
                  <a:pos x="429" y="106"/>
                </a:cxn>
                <a:cxn ang="0">
                  <a:pos x="562" y="202"/>
                </a:cxn>
                <a:cxn ang="0">
                  <a:pos x="615" y="345"/>
                </a:cxn>
                <a:cxn ang="0">
                  <a:pos x="691" y="426"/>
                </a:cxn>
                <a:cxn ang="0">
                  <a:pos x="868" y="561"/>
                </a:cxn>
                <a:cxn ang="0">
                  <a:pos x="917" y="539"/>
                </a:cxn>
                <a:cxn ang="0">
                  <a:pos x="925" y="536"/>
                </a:cxn>
                <a:cxn ang="0">
                  <a:pos x="925" y="565"/>
                </a:cxn>
                <a:cxn ang="0">
                  <a:pos x="846" y="635"/>
                </a:cxn>
                <a:cxn ang="0">
                  <a:pos x="921" y="594"/>
                </a:cxn>
                <a:cxn ang="0">
                  <a:pos x="925" y="536"/>
                </a:cxn>
                <a:cxn ang="0">
                  <a:pos x="925" y="367"/>
                </a:cxn>
                <a:cxn ang="0">
                  <a:pos x="841" y="246"/>
                </a:cxn>
                <a:cxn ang="0">
                  <a:pos x="828" y="239"/>
                </a:cxn>
                <a:cxn ang="0">
                  <a:pos x="828" y="213"/>
                </a:cxn>
                <a:cxn ang="0">
                  <a:pos x="713" y="84"/>
                </a:cxn>
                <a:cxn ang="0">
                  <a:pos x="686" y="0"/>
                </a:cxn>
              </a:cxnLst>
              <a:rect l="0" t="0" r="r" b="b"/>
              <a:pathLst>
                <a:path w="925" h="635">
                  <a:moveTo>
                    <a:pt x="686" y="0"/>
                  </a:moveTo>
                  <a:lnTo>
                    <a:pt x="620" y="0"/>
                  </a:lnTo>
                  <a:lnTo>
                    <a:pt x="611" y="51"/>
                  </a:lnTo>
                  <a:lnTo>
                    <a:pt x="593" y="22"/>
                  </a:lnTo>
                  <a:lnTo>
                    <a:pt x="301" y="51"/>
                  </a:lnTo>
                  <a:lnTo>
                    <a:pt x="292" y="29"/>
                  </a:lnTo>
                  <a:lnTo>
                    <a:pt x="0" y="62"/>
                  </a:lnTo>
                  <a:lnTo>
                    <a:pt x="22" y="99"/>
                  </a:lnTo>
                  <a:lnTo>
                    <a:pt x="35" y="117"/>
                  </a:lnTo>
                  <a:lnTo>
                    <a:pt x="35" y="117"/>
                  </a:lnTo>
                  <a:lnTo>
                    <a:pt x="71" y="106"/>
                  </a:lnTo>
                  <a:lnTo>
                    <a:pt x="75" y="110"/>
                  </a:lnTo>
                  <a:lnTo>
                    <a:pt x="142" y="95"/>
                  </a:lnTo>
                  <a:lnTo>
                    <a:pt x="226" y="110"/>
                  </a:lnTo>
                  <a:lnTo>
                    <a:pt x="283" y="158"/>
                  </a:lnTo>
                  <a:lnTo>
                    <a:pt x="394" y="136"/>
                  </a:lnTo>
                  <a:lnTo>
                    <a:pt x="385" y="110"/>
                  </a:lnTo>
                  <a:lnTo>
                    <a:pt x="429" y="106"/>
                  </a:lnTo>
                  <a:lnTo>
                    <a:pt x="562" y="202"/>
                  </a:lnTo>
                  <a:lnTo>
                    <a:pt x="615" y="345"/>
                  </a:lnTo>
                  <a:lnTo>
                    <a:pt x="691" y="426"/>
                  </a:lnTo>
                  <a:lnTo>
                    <a:pt x="868" y="561"/>
                  </a:lnTo>
                  <a:lnTo>
                    <a:pt x="917" y="539"/>
                  </a:lnTo>
                  <a:lnTo>
                    <a:pt x="925" y="536"/>
                  </a:lnTo>
                  <a:lnTo>
                    <a:pt x="925" y="565"/>
                  </a:lnTo>
                  <a:lnTo>
                    <a:pt x="846" y="635"/>
                  </a:lnTo>
                  <a:lnTo>
                    <a:pt x="921" y="594"/>
                  </a:lnTo>
                  <a:lnTo>
                    <a:pt x="925" y="536"/>
                  </a:lnTo>
                  <a:lnTo>
                    <a:pt x="925" y="367"/>
                  </a:lnTo>
                  <a:lnTo>
                    <a:pt x="841" y="246"/>
                  </a:lnTo>
                  <a:lnTo>
                    <a:pt x="828" y="239"/>
                  </a:lnTo>
                  <a:lnTo>
                    <a:pt x="828" y="213"/>
                  </a:lnTo>
                  <a:lnTo>
                    <a:pt x="713" y="84"/>
                  </a:lnTo>
                  <a:lnTo>
                    <a:pt x="686" y="0"/>
                  </a:lnTo>
                </a:path>
              </a:pathLst>
            </a:custGeom>
            <a:solidFill>
              <a:schemeClr val="tx1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1"/>
            <p:cNvSpPr>
              <a:spLocks/>
            </p:cNvSpPr>
            <p:nvPr/>
          </p:nvSpPr>
          <p:spPr bwMode="auto">
            <a:xfrm>
              <a:off x="5402562" y="1728099"/>
              <a:ext cx="636588" cy="639763"/>
            </a:xfrm>
            <a:custGeom>
              <a:avLst/>
              <a:gdLst/>
              <a:ahLst/>
              <a:cxnLst>
                <a:cxn ang="0">
                  <a:pos x="0" y="309"/>
                </a:cxn>
                <a:cxn ang="0">
                  <a:pos x="53" y="209"/>
                </a:cxn>
                <a:cxn ang="0">
                  <a:pos x="137" y="107"/>
                </a:cxn>
                <a:cxn ang="0">
                  <a:pos x="141" y="107"/>
                </a:cxn>
                <a:cxn ang="0">
                  <a:pos x="137" y="44"/>
                </a:cxn>
                <a:cxn ang="0">
                  <a:pos x="137" y="0"/>
                </a:cxn>
                <a:cxn ang="0">
                  <a:pos x="146" y="8"/>
                </a:cxn>
                <a:cxn ang="0">
                  <a:pos x="168" y="74"/>
                </a:cxn>
                <a:cxn ang="0">
                  <a:pos x="168" y="85"/>
                </a:cxn>
                <a:cxn ang="0">
                  <a:pos x="177" y="107"/>
                </a:cxn>
                <a:cxn ang="0">
                  <a:pos x="288" y="81"/>
                </a:cxn>
                <a:cxn ang="0">
                  <a:pos x="296" y="136"/>
                </a:cxn>
                <a:cxn ang="0">
                  <a:pos x="429" y="70"/>
                </a:cxn>
                <a:cxn ang="0">
                  <a:pos x="460" y="77"/>
                </a:cxn>
                <a:cxn ang="0">
                  <a:pos x="460" y="99"/>
                </a:cxn>
                <a:cxn ang="0">
                  <a:pos x="460" y="107"/>
                </a:cxn>
                <a:cxn ang="0">
                  <a:pos x="447" y="114"/>
                </a:cxn>
                <a:cxn ang="0">
                  <a:pos x="398" y="99"/>
                </a:cxn>
                <a:cxn ang="0">
                  <a:pos x="372" y="169"/>
                </a:cxn>
                <a:cxn ang="0">
                  <a:pos x="354" y="165"/>
                </a:cxn>
                <a:cxn ang="0">
                  <a:pos x="341" y="217"/>
                </a:cxn>
                <a:cxn ang="0">
                  <a:pos x="288" y="206"/>
                </a:cxn>
                <a:cxn ang="0">
                  <a:pos x="265" y="257"/>
                </a:cxn>
                <a:cxn ang="0">
                  <a:pos x="234" y="327"/>
                </a:cxn>
                <a:cxn ang="0">
                  <a:pos x="133" y="386"/>
                </a:cxn>
                <a:cxn ang="0">
                  <a:pos x="66" y="349"/>
                </a:cxn>
                <a:cxn ang="0">
                  <a:pos x="57" y="371"/>
                </a:cxn>
                <a:cxn ang="0">
                  <a:pos x="0" y="309"/>
                </a:cxn>
              </a:cxnLst>
              <a:rect l="0" t="0" r="r" b="b"/>
              <a:pathLst>
                <a:path w="460" h="386">
                  <a:moveTo>
                    <a:pt x="0" y="309"/>
                  </a:moveTo>
                  <a:lnTo>
                    <a:pt x="53" y="209"/>
                  </a:lnTo>
                  <a:lnTo>
                    <a:pt x="137" y="107"/>
                  </a:lnTo>
                  <a:lnTo>
                    <a:pt x="141" y="107"/>
                  </a:lnTo>
                  <a:lnTo>
                    <a:pt x="137" y="44"/>
                  </a:lnTo>
                  <a:lnTo>
                    <a:pt x="137" y="0"/>
                  </a:lnTo>
                  <a:lnTo>
                    <a:pt x="146" y="8"/>
                  </a:lnTo>
                  <a:lnTo>
                    <a:pt x="168" y="74"/>
                  </a:lnTo>
                  <a:lnTo>
                    <a:pt x="168" y="85"/>
                  </a:lnTo>
                  <a:lnTo>
                    <a:pt x="177" y="107"/>
                  </a:lnTo>
                  <a:lnTo>
                    <a:pt x="288" y="81"/>
                  </a:lnTo>
                  <a:lnTo>
                    <a:pt x="296" y="136"/>
                  </a:lnTo>
                  <a:lnTo>
                    <a:pt x="429" y="70"/>
                  </a:lnTo>
                  <a:lnTo>
                    <a:pt x="460" y="77"/>
                  </a:lnTo>
                  <a:lnTo>
                    <a:pt x="460" y="99"/>
                  </a:lnTo>
                  <a:lnTo>
                    <a:pt x="460" y="107"/>
                  </a:lnTo>
                  <a:lnTo>
                    <a:pt x="447" y="114"/>
                  </a:lnTo>
                  <a:lnTo>
                    <a:pt x="398" y="99"/>
                  </a:lnTo>
                  <a:lnTo>
                    <a:pt x="372" y="169"/>
                  </a:lnTo>
                  <a:lnTo>
                    <a:pt x="354" y="165"/>
                  </a:lnTo>
                  <a:lnTo>
                    <a:pt x="341" y="217"/>
                  </a:lnTo>
                  <a:lnTo>
                    <a:pt x="288" y="206"/>
                  </a:lnTo>
                  <a:lnTo>
                    <a:pt x="265" y="257"/>
                  </a:lnTo>
                  <a:lnTo>
                    <a:pt x="234" y="327"/>
                  </a:lnTo>
                  <a:lnTo>
                    <a:pt x="133" y="386"/>
                  </a:lnTo>
                  <a:lnTo>
                    <a:pt x="66" y="349"/>
                  </a:lnTo>
                  <a:lnTo>
                    <a:pt x="57" y="371"/>
                  </a:lnTo>
                  <a:lnTo>
                    <a:pt x="0" y="309"/>
                  </a:lnTo>
                </a:path>
              </a:pathLst>
            </a:custGeom>
            <a:solidFill>
              <a:schemeClr val="tx1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2"/>
            <p:cNvSpPr>
              <a:spLocks/>
            </p:cNvSpPr>
            <p:nvPr/>
          </p:nvSpPr>
          <p:spPr bwMode="auto">
            <a:xfrm>
              <a:off x="4481767" y="2091884"/>
              <a:ext cx="996950" cy="561975"/>
            </a:xfrm>
            <a:custGeom>
              <a:avLst/>
              <a:gdLst/>
              <a:ahLst/>
              <a:cxnLst>
                <a:cxn ang="0">
                  <a:pos x="420" y="33"/>
                </a:cxn>
                <a:cxn ang="0">
                  <a:pos x="429" y="15"/>
                </a:cxn>
                <a:cxn ang="0">
                  <a:pos x="460" y="4"/>
                </a:cxn>
                <a:cxn ang="0">
                  <a:pos x="465" y="0"/>
                </a:cxn>
                <a:cxn ang="0">
                  <a:pos x="487" y="22"/>
                </a:cxn>
                <a:cxn ang="0">
                  <a:pos x="637" y="52"/>
                </a:cxn>
                <a:cxn ang="0">
                  <a:pos x="664" y="85"/>
                </a:cxn>
                <a:cxn ang="0">
                  <a:pos x="721" y="147"/>
                </a:cxn>
                <a:cxn ang="0">
                  <a:pos x="611" y="257"/>
                </a:cxn>
                <a:cxn ang="0">
                  <a:pos x="0" y="341"/>
                </a:cxn>
                <a:cxn ang="0">
                  <a:pos x="17" y="297"/>
                </a:cxn>
                <a:cxn ang="0">
                  <a:pos x="44" y="261"/>
                </a:cxn>
                <a:cxn ang="0">
                  <a:pos x="93" y="286"/>
                </a:cxn>
                <a:cxn ang="0">
                  <a:pos x="124" y="198"/>
                </a:cxn>
                <a:cxn ang="0">
                  <a:pos x="265" y="180"/>
                </a:cxn>
                <a:cxn ang="0">
                  <a:pos x="296" y="136"/>
                </a:cxn>
                <a:cxn ang="0">
                  <a:pos x="314" y="162"/>
                </a:cxn>
                <a:cxn ang="0">
                  <a:pos x="416" y="33"/>
                </a:cxn>
                <a:cxn ang="0">
                  <a:pos x="420" y="33"/>
                </a:cxn>
              </a:cxnLst>
              <a:rect l="0" t="0" r="r" b="b"/>
              <a:pathLst>
                <a:path w="721" h="341">
                  <a:moveTo>
                    <a:pt x="420" y="33"/>
                  </a:moveTo>
                  <a:lnTo>
                    <a:pt x="429" y="15"/>
                  </a:lnTo>
                  <a:lnTo>
                    <a:pt x="460" y="4"/>
                  </a:lnTo>
                  <a:lnTo>
                    <a:pt x="465" y="0"/>
                  </a:lnTo>
                  <a:lnTo>
                    <a:pt x="487" y="22"/>
                  </a:lnTo>
                  <a:lnTo>
                    <a:pt x="637" y="52"/>
                  </a:lnTo>
                  <a:lnTo>
                    <a:pt x="664" y="85"/>
                  </a:lnTo>
                  <a:lnTo>
                    <a:pt x="721" y="147"/>
                  </a:lnTo>
                  <a:lnTo>
                    <a:pt x="611" y="257"/>
                  </a:lnTo>
                  <a:lnTo>
                    <a:pt x="0" y="341"/>
                  </a:lnTo>
                  <a:lnTo>
                    <a:pt x="17" y="297"/>
                  </a:lnTo>
                  <a:lnTo>
                    <a:pt x="44" y="261"/>
                  </a:lnTo>
                  <a:lnTo>
                    <a:pt x="93" y="286"/>
                  </a:lnTo>
                  <a:lnTo>
                    <a:pt x="124" y="198"/>
                  </a:lnTo>
                  <a:lnTo>
                    <a:pt x="265" y="180"/>
                  </a:lnTo>
                  <a:lnTo>
                    <a:pt x="296" y="136"/>
                  </a:lnTo>
                  <a:lnTo>
                    <a:pt x="314" y="162"/>
                  </a:lnTo>
                  <a:lnTo>
                    <a:pt x="416" y="33"/>
                  </a:lnTo>
                  <a:lnTo>
                    <a:pt x="420" y="33"/>
                  </a:lnTo>
                </a:path>
              </a:pathLst>
            </a:custGeom>
            <a:solidFill>
              <a:srgbClr val="008FFA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3"/>
            <p:cNvSpPr>
              <a:spLocks/>
            </p:cNvSpPr>
            <p:nvPr/>
          </p:nvSpPr>
          <p:spPr bwMode="auto">
            <a:xfrm>
              <a:off x="4359529" y="2474472"/>
              <a:ext cx="1187450" cy="465138"/>
            </a:xfrm>
            <a:custGeom>
              <a:avLst/>
              <a:gdLst/>
              <a:ahLst/>
              <a:cxnLst>
                <a:cxn ang="0">
                  <a:pos x="496" y="228"/>
                </a:cxn>
                <a:cxn ang="0">
                  <a:pos x="651" y="213"/>
                </a:cxn>
                <a:cxn ang="0">
                  <a:pos x="664" y="184"/>
                </a:cxn>
                <a:cxn ang="0">
                  <a:pos x="673" y="165"/>
                </a:cxn>
                <a:cxn ang="0">
                  <a:pos x="845" y="33"/>
                </a:cxn>
                <a:cxn ang="0">
                  <a:pos x="859" y="0"/>
                </a:cxn>
                <a:cxn ang="0">
                  <a:pos x="686" y="26"/>
                </a:cxn>
                <a:cxn ang="0">
                  <a:pos x="71" y="110"/>
                </a:cxn>
                <a:cxn ang="0">
                  <a:pos x="40" y="180"/>
                </a:cxn>
                <a:cxn ang="0">
                  <a:pos x="0" y="283"/>
                </a:cxn>
                <a:cxn ang="0">
                  <a:pos x="212" y="261"/>
                </a:cxn>
                <a:cxn ang="0">
                  <a:pos x="496" y="228"/>
                </a:cxn>
              </a:cxnLst>
              <a:rect l="0" t="0" r="r" b="b"/>
              <a:pathLst>
                <a:path w="859" h="283">
                  <a:moveTo>
                    <a:pt x="496" y="228"/>
                  </a:moveTo>
                  <a:lnTo>
                    <a:pt x="651" y="213"/>
                  </a:lnTo>
                  <a:lnTo>
                    <a:pt x="664" y="184"/>
                  </a:lnTo>
                  <a:lnTo>
                    <a:pt x="673" y="165"/>
                  </a:lnTo>
                  <a:lnTo>
                    <a:pt x="845" y="33"/>
                  </a:lnTo>
                  <a:lnTo>
                    <a:pt x="859" y="0"/>
                  </a:lnTo>
                  <a:lnTo>
                    <a:pt x="686" y="26"/>
                  </a:lnTo>
                  <a:lnTo>
                    <a:pt x="71" y="110"/>
                  </a:lnTo>
                  <a:lnTo>
                    <a:pt x="40" y="180"/>
                  </a:lnTo>
                  <a:lnTo>
                    <a:pt x="0" y="283"/>
                  </a:lnTo>
                  <a:lnTo>
                    <a:pt x="212" y="261"/>
                  </a:lnTo>
                  <a:lnTo>
                    <a:pt x="496" y="228"/>
                  </a:lnTo>
                </a:path>
              </a:pathLst>
            </a:custGeom>
            <a:solidFill>
              <a:srgbClr val="008FFA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4"/>
            <p:cNvSpPr>
              <a:spLocks/>
            </p:cNvSpPr>
            <p:nvPr/>
          </p:nvSpPr>
          <p:spPr bwMode="auto">
            <a:xfrm>
              <a:off x="4654804" y="2849122"/>
              <a:ext cx="598488" cy="879475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421" y="279"/>
                </a:cxn>
                <a:cxn ang="0">
                  <a:pos x="403" y="330"/>
                </a:cxn>
                <a:cxn ang="0">
                  <a:pos x="434" y="425"/>
                </a:cxn>
                <a:cxn ang="0">
                  <a:pos x="142" y="458"/>
                </a:cxn>
                <a:cxn ang="0">
                  <a:pos x="164" y="495"/>
                </a:cxn>
                <a:cxn ang="0">
                  <a:pos x="177" y="513"/>
                </a:cxn>
                <a:cxn ang="0">
                  <a:pos x="124" y="532"/>
                </a:cxn>
                <a:cxn ang="0">
                  <a:pos x="80" y="528"/>
                </a:cxn>
                <a:cxn ang="0">
                  <a:pos x="0" y="33"/>
                </a:cxn>
                <a:cxn ang="0">
                  <a:pos x="279" y="0"/>
                </a:cxn>
              </a:cxnLst>
              <a:rect l="0" t="0" r="r" b="b"/>
              <a:pathLst>
                <a:path w="434" h="532">
                  <a:moveTo>
                    <a:pt x="279" y="0"/>
                  </a:moveTo>
                  <a:lnTo>
                    <a:pt x="421" y="279"/>
                  </a:lnTo>
                  <a:lnTo>
                    <a:pt x="403" y="330"/>
                  </a:lnTo>
                  <a:lnTo>
                    <a:pt x="434" y="425"/>
                  </a:lnTo>
                  <a:lnTo>
                    <a:pt x="142" y="458"/>
                  </a:lnTo>
                  <a:lnTo>
                    <a:pt x="164" y="495"/>
                  </a:lnTo>
                  <a:lnTo>
                    <a:pt x="177" y="513"/>
                  </a:lnTo>
                  <a:lnTo>
                    <a:pt x="124" y="532"/>
                  </a:lnTo>
                  <a:lnTo>
                    <a:pt x="80" y="528"/>
                  </a:lnTo>
                  <a:lnTo>
                    <a:pt x="0" y="33"/>
                  </a:lnTo>
                  <a:lnTo>
                    <a:pt x="279" y="0"/>
                  </a:lnTo>
                </a:path>
              </a:pathLst>
            </a:custGeom>
            <a:solidFill>
              <a:srgbClr val="ABDBFF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5"/>
            <p:cNvSpPr>
              <a:spLocks/>
            </p:cNvSpPr>
            <p:nvPr/>
          </p:nvSpPr>
          <p:spPr bwMode="auto">
            <a:xfrm>
              <a:off x="4232529" y="2903097"/>
              <a:ext cx="531813" cy="884238"/>
            </a:xfrm>
            <a:custGeom>
              <a:avLst/>
              <a:gdLst/>
              <a:ahLst/>
              <a:cxnLst>
                <a:cxn ang="0">
                  <a:pos x="305" y="0"/>
                </a:cxn>
                <a:cxn ang="0">
                  <a:pos x="385" y="491"/>
                </a:cxn>
                <a:cxn ang="0">
                  <a:pos x="265" y="499"/>
                </a:cxn>
                <a:cxn ang="0">
                  <a:pos x="248" y="536"/>
                </a:cxn>
                <a:cxn ang="0">
                  <a:pos x="199" y="473"/>
                </a:cxn>
                <a:cxn ang="0">
                  <a:pos x="199" y="440"/>
                </a:cxn>
                <a:cxn ang="0">
                  <a:pos x="0" y="458"/>
                </a:cxn>
                <a:cxn ang="0">
                  <a:pos x="48" y="330"/>
                </a:cxn>
                <a:cxn ang="0">
                  <a:pos x="26" y="246"/>
                </a:cxn>
                <a:cxn ang="0">
                  <a:pos x="17" y="202"/>
                </a:cxn>
                <a:cxn ang="0">
                  <a:pos x="93" y="22"/>
                </a:cxn>
                <a:cxn ang="0">
                  <a:pos x="305" y="0"/>
                </a:cxn>
              </a:cxnLst>
              <a:rect l="0" t="0" r="r" b="b"/>
              <a:pathLst>
                <a:path w="385" h="536">
                  <a:moveTo>
                    <a:pt x="305" y="0"/>
                  </a:moveTo>
                  <a:lnTo>
                    <a:pt x="385" y="491"/>
                  </a:lnTo>
                  <a:lnTo>
                    <a:pt x="265" y="499"/>
                  </a:lnTo>
                  <a:lnTo>
                    <a:pt x="248" y="536"/>
                  </a:lnTo>
                  <a:lnTo>
                    <a:pt x="199" y="473"/>
                  </a:lnTo>
                  <a:lnTo>
                    <a:pt x="199" y="440"/>
                  </a:lnTo>
                  <a:lnTo>
                    <a:pt x="0" y="458"/>
                  </a:lnTo>
                  <a:lnTo>
                    <a:pt x="48" y="330"/>
                  </a:lnTo>
                  <a:lnTo>
                    <a:pt x="26" y="246"/>
                  </a:lnTo>
                  <a:lnTo>
                    <a:pt x="17" y="202"/>
                  </a:lnTo>
                  <a:lnTo>
                    <a:pt x="93" y="22"/>
                  </a:lnTo>
                  <a:lnTo>
                    <a:pt x="305" y="0"/>
                  </a:lnTo>
                </a:path>
              </a:pathLst>
            </a:custGeom>
            <a:solidFill>
              <a:srgbClr val="ABDBFF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6"/>
            <p:cNvSpPr>
              <a:spLocks/>
            </p:cNvSpPr>
            <p:nvPr/>
          </p:nvSpPr>
          <p:spPr bwMode="auto">
            <a:xfrm>
              <a:off x="3851529" y="3311084"/>
              <a:ext cx="814388" cy="690563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01" y="0"/>
                </a:cxn>
                <a:cxn ang="0">
                  <a:pos x="323" y="84"/>
                </a:cxn>
                <a:cxn ang="0">
                  <a:pos x="275" y="212"/>
                </a:cxn>
                <a:cxn ang="0">
                  <a:pos x="474" y="194"/>
                </a:cxn>
                <a:cxn ang="0">
                  <a:pos x="474" y="227"/>
                </a:cxn>
                <a:cxn ang="0">
                  <a:pos x="523" y="290"/>
                </a:cxn>
                <a:cxn ang="0">
                  <a:pos x="527" y="293"/>
                </a:cxn>
                <a:cxn ang="0">
                  <a:pos x="571" y="279"/>
                </a:cxn>
                <a:cxn ang="0">
                  <a:pos x="527" y="345"/>
                </a:cxn>
                <a:cxn ang="0">
                  <a:pos x="589" y="392"/>
                </a:cxn>
                <a:cxn ang="0">
                  <a:pos x="567" y="418"/>
                </a:cxn>
                <a:cxn ang="0">
                  <a:pos x="478" y="363"/>
                </a:cxn>
                <a:cxn ang="0">
                  <a:pos x="474" y="400"/>
                </a:cxn>
                <a:cxn ang="0">
                  <a:pos x="421" y="396"/>
                </a:cxn>
                <a:cxn ang="0">
                  <a:pos x="416" y="418"/>
                </a:cxn>
                <a:cxn ang="0">
                  <a:pos x="248" y="352"/>
                </a:cxn>
                <a:cxn ang="0">
                  <a:pos x="253" y="363"/>
                </a:cxn>
                <a:cxn ang="0">
                  <a:pos x="186" y="381"/>
                </a:cxn>
                <a:cxn ang="0">
                  <a:pos x="186" y="367"/>
                </a:cxn>
                <a:cxn ang="0">
                  <a:pos x="40" y="359"/>
                </a:cxn>
                <a:cxn ang="0">
                  <a:pos x="36" y="290"/>
                </a:cxn>
                <a:cxn ang="0">
                  <a:pos x="62" y="267"/>
                </a:cxn>
                <a:cxn ang="0">
                  <a:pos x="49" y="146"/>
                </a:cxn>
                <a:cxn ang="0">
                  <a:pos x="13" y="128"/>
                </a:cxn>
                <a:cxn ang="0">
                  <a:pos x="0" y="18"/>
                </a:cxn>
              </a:cxnLst>
              <a:rect l="0" t="0" r="r" b="b"/>
              <a:pathLst>
                <a:path w="589" h="418">
                  <a:moveTo>
                    <a:pt x="0" y="18"/>
                  </a:moveTo>
                  <a:lnTo>
                    <a:pt x="301" y="0"/>
                  </a:lnTo>
                  <a:lnTo>
                    <a:pt x="323" y="84"/>
                  </a:lnTo>
                  <a:lnTo>
                    <a:pt x="275" y="212"/>
                  </a:lnTo>
                  <a:lnTo>
                    <a:pt x="474" y="194"/>
                  </a:lnTo>
                  <a:lnTo>
                    <a:pt x="474" y="227"/>
                  </a:lnTo>
                  <a:lnTo>
                    <a:pt x="523" y="290"/>
                  </a:lnTo>
                  <a:lnTo>
                    <a:pt x="527" y="293"/>
                  </a:lnTo>
                  <a:lnTo>
                    <a:pt x="571" y="279"/>
                  </a:lnTo>
                  <a:lnTo>
                    <a:pt x="527" y="345"/>
                  </a:lnTo>
                  <a:lnTo>
                    <a:pt x="589" y="392"/>
                  </a:lnTo>
                  <a:lnTo>
                    <a:pt x="567" y="418"/>
                  </a:lnTo>
                  <a:lnTo>
                    <a:pt x="478" y="363"/>
                  </a:lnTo>
                  <a:lnTo>
                    <a:pt x="474" y="400"/>
                  </a:lnTo>
                  <a:lnTo>
                    <a:pt x="421" y="396"/>
                  </a:lnTo>
                  <a:lnTo>
                    <a:pt x="416" y="418"/>
                  </a:lnTo>
                  <a:lnTo>
                    <a:pt x="248" y="352"/>
                  </a:lnTo>
                  <a:lnTo>
                    <a:pt x="253" y="363"/>
                  </a:lnTo>
                  <a:lnTo>
                    <a:pt x="186" y="381"/>
                  </a:lnTo>
                  <a:lnTo>
                    <a:pt x="186" y="367"/>
                  </a:lnTo>
                  <a:lnTo>
                    <a:pt x="40" y="359"/>
                  </a:lnTo>
                  <a:lnTo>
                    <a:pt x="36" y="290"/>
                  </a:lnTo>
                  <a:lnTo>
                    <a:pt x="62" y="267"/>
                  </a:lnTo>
                  <a:lnTo>
                    <a:pt x="49" y="146"/>
                  </a:lnTo>
                  <a:lnTo>
                    <a:pt x="13" y="128"/>
                  </a:lnTo>
                  <a:lnTo>
                    <a:pt x="0" y="18"/>
                  </a:lnTo>
                </a:path>
              </a:pathLst>
            </a:custGeom>
            <a:solidFill>
              <a:srgbClr val="005694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7"/>
            <p:cNvSpPr>
              <a:spLocks/>
            </p:cNvSpPr>
            <p:nvPr/>
          </p:nvSpPr>
          <p:spPr bwMode="auto">
            <a:xfrm>
              <a:off x="3724529" y="2660209"/>
              <a:ext cx="692150" cy="677863"/>
            </a:xfrm>
            <a:custGeom>
              <a:avLst/>
              <a:gdLst/>
              <a:ahLst/>
              <a:cxnLst>
                <a:cxn ang="0">
                  <a:pos x="394" y="393"/>
                </a:cxn>
                <a:cxn ang="0">
                  <a:pos x="385" y="349"/>
                </a:cxn>
                <a:cxn ang="0">
                  <a:pos x="461" y="169"/>
                </a:cxn>
                <a:cxn ang="0">
                  <a:pos x="501" y="66"/>
                </a:cxn>
                <a:cxn ang="0">
                  <a:pos x="452" y="62"/>
                </a:cxn>
                <a:cxn ang="0">
                  <a:pos x="470" y="0"/>
                </a:cxn>
                <a:cxn ang="0">
                  <a:pos x="0" y="37"/>
                </a:cxn>
                <a:cxn ang="0">
                  <a:pos x="31" y="345"/>
                </a:cxn>
                <a:cxn ang="0">
                  <a:pos x="84" y="360"/>
                </a:cxn>
                <a:cxn ang="0">
                  <a:pos x="93" y="411"/>
                </a:cxn>
                <a:cxn ang="0">
                  <a:pos x="394" y="393"/>
                </a:cxn>
              </a:cxnLst>
              <a:rect l="0" t="0" r="r" b="b"/>
              <a:pathLst>
                <a:path w="501" h="411">
                  <a:moveTo>
                    <a:pt x="394" y="393"/>
                  </a:moveTo>
                  <a:lnTo>
                    <a:pt x="385" y="349"/>
                  </a:lnTo>
                  <a:lnTo>
                    <a:pt x="461" y="169"/>
                  </a:lnTo>
                  <a:lnTo>
                    <a:pt x="501" y="66"/>
                  </a:lnTo>
                  <a:lnTo>
                    <a:pt x="452" y="62"/>
                  </a:lnTo>
                  <a:lnTo>
                    <a:pt x="470" y="0"/>
                  </a:lnTo>
                  <a:lnTo>
                    <a:pt x="0" y="37"/>
                  </a:lnTo>
                  <a:lnTo>
                    <a:pt x="31" y="345"/>
                  </a:lnTo>
                  <a:lnTo>
                    <a:pt x="84" y="360"/>
                  </a:lnTo>
                  <a:lnTo>
                    <a:pt x="93" y="411"/>
                  </a:lnTo>
                  <a:lnTo>
                    <a:pt x="394" y="393"/>
                  </a:lnTo>
                </a:path>
              </a:pathLst>
            </a:custGeom>
            <a:solidFill>
              <a:srgbClr val="005694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8"/>
            <p:cNvSpPr>
              <a:spLocks/>
            </p:cNvSpPr>
            <p:nvPr/>
          </p:nvSpPr>
          <p:spPr bwMode="auto">
            <a:xfrm>
              <a:off x="2448179" y="2576072"/>
              <a:ext cx="1320800" cy="654050"/>
            </a:xfrm>
            <a:custGeom>
              <a:avLst/>
              <a:gdLst/>
              <a:ahLst/>
              <a:cxnLst>
                <a:cxn ang="0">
                  <a:pos x="921" y="36"/>
                </a:cxn>
                <a:cxn ang="0">
                  <a:pos x="925" y="88"/>
                </a:cxn>
                <a:cxn ang="0">
                  <a:pos x="956" y="396"/>
                </a:cxn>
                <a:cxn ang="0">
                  <a:pos x="885" y="378"/>
                </a:cxn>
                <a:cxn ang="0">
                  <a:pos x="664" y="389"/>
                </a:cxn>
                <a:cxn ang="0">
                  <a:pos x="323" y="308"/>
                </a:cxn>
                <a:cxn ang="0">
                  <a:pos x="310" y="73"/>
                </a:cxn>
                <a:cxn ang="0">
                  <a:pos x="0" y="55"/>
                </a:cxn>
                <a:cxn ang="0">
                  <a:pos x="0" y="0"/>
                </a:cxn>
                <a:cxn ang="0">
                  <a:pos x="115" y="7"/>
                </a:cxn>
                <a:cxn ang="0">
                  <a:pos x="921" y="36"/>
                </a:cxn>
              </a:cxnLst>
              <a:rect l="0" t="0" r="r" b="b"/>
              <a:pathLst>
                <a:path w="956" h="396">
                  <a:moveTo>
                    <a:pt x="921" y="36"/>
                  </a:moveTo>
                  <a:lnTo>
                    <a:pt x="925" y="88"/>
                  </a:lnTo>
                  <a:lnTo>
                    <a:pt x="956" y="396"/>
                  </a:lnTo>
                  <a:lnTo>
                    <a:pt x="885" y="378"/>
                  </a:lnTo>
                  <a:lnTo>
                    <a:pt x="664" y="389"/>
                  </a:lnTo>
                  <a:lnTo>
                    <a:pt x="323" y="308"/>
                  </a:lnTo>
                  <a:lnTo>
                    <a:pt x="310" y="73"/>
                  </a:lnTo>
                  <a:lnTo>
                    <a:pt x="0" y="55"/>
                  </a:lnTo>
                  <a:lnTo>
                    <a:pt x="0" y="0"/>
                  </a:lnTo>
                  <a:lnTo>
                    <a:pt x="115" y="7"/>
                  </a:lnTo>
                  <a:lnTo>
                    <a:pt x="921" y="36"/>
                  </a:lnTo>
                </a:path>
              </a:pathLst>
            </a:custGeom>
            <a:solidFill>
              <a:schemeClr val="tx1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9"/>
            <p:cNvSpPr>
              <a:spLocks/>
            </p:cNvSpPr>
            <p:nvPr/>
          </p:nvSpPr>
          <p:spPr bwMode="auto">
            <a:xfrm>
              <a:off x="1848104" y="2644334"/>
              <a:ext cx="2119313" cy="1935163"/>
            </a:xfrm>
            <a:custGeom>
              <a:avLst/>
              <a:gdLst/>
              <a:ahLst/>
              <a:cxnLst>
                <a:cxn ang="0">
                  <a:pos x="18" y="510"/>
                </a:cxn>
                <a:cxn ang="0">
                  <a:pos x="31" y="488"/>
                </a:cxn>
                <a:cxn ang="0">
                  <a:pos x="412" y="506"/>
                </a:cxn>
                <a:cxn ang="0">
                  <a:pos x="439" y="0"/>
                </a:cxn>
                <a:cxn ang="0">
                  <a:pos x="749" y="18"/>
                </a:cxn>
                <a:cxn ang="0">
                  <a:pos x="762" y="253"/>
                </a:cxn>
                <a:cxn ang="0">
                  <a:pos x="1103" y="334"/>
                </a:cxn>
                <a:cxn ang="0">
                  <a:pos x="1324" y="323"/>
                </a:cxn>
                <a:cxn ang="0">
                  <a:pos x="1395" y="341"/>
                </a:cxn>
                <a:cxn ang="0">
                  <a:pos x="1448" y="356"/>
                </a:cxn>
                <a:cxn ang="0">
                  <a:pos x="1457" y="407"/>
                </a:cxn>
                <a:cxn ang="0">
                  <a:pos x="1470" y="517"/>
                </a:cxn>
                <a:cxn ang="0">
                  <a:pos x="1506" y="535"/>
                </a:cxn>
                <a:cxn ang="0">
                  <a:pos x="1519" y="656"/>
                </a:cxn>
                <a:cxn ang="0">
                  <a:pos x="1493" y="679"/>
                </a:cxn>
                <a:cxn ang="0">
                  <a:pos x="1497" y="745"/>
                </a:cxn>
                <a:cxn ang="0">
                  <a:pos x="1497" y="748"/>
                </a:cxn>
                <a:cxn ang="0">
                  <a:pos x="1271" y="873"/>
                </a:cxn>
                <a:cxn ang="0">
                  <a:pos x="1253" y="880"/>
                </a:cxn>
                <a:cxn ang="0">
                  <a:pos x="1222" y="869"/>
                </a:cxn>
                <a:cxn ang="0">
                  <a:pos x="1094" y="1027"/>
                </a:cxn>
                <a:cxn ang="0">
                  <a:pos x="1152" y="1159"/>
                </a:cxn>
                <a:cxn ang="0">
                  <a:pos x="1094" y="1163"/>
                </a:cxn>
                <a:cxn ang="0">
                  <a:pos x="850" y="1119"/>
                </a:cxn>
                <a:cxn ang="0">
                  <a:pos x="771" y="968"/>
                </a:cxn>
                <a:cxn ang="0">
                  <a:pos x="691" y="913"/>
                </a:cxn>
                <a:cxn ang="0">
                  <a:pos x="638" y="807"/>
                </a:cxn>
                <a:cxn ang="0">
                  <a:pos x="558" y="752"/>
                </a:cxn>
                <a:cxn ang="0">
                  <a:pos x="452" y="741"/>
                </a:cxn>
                <a:cxn ang="0">
                  <a:pos x="390" y="858"/>
                </a:cxn>
                <a:cxn ang="0">
                  <a:pos x="213" y="752"/>
                </a:cxn>
                <a:cxn ang="0">
                  <a:pos x="177" y="649"/>
                </a:cxn>
                <a:cxn ang="0">
                  <a:pos x="0" y="510"/>
                </a:cxn>
                <a:cxn ang="0">
                  <a:pos x="9" y="510"/>
                </a:cxn>
                <a:cxn ang="0">
                  <a:pos x="18" y="510"/>
                </a:cxn>
              </a:cxnLst>
              <a:rect l="0" t="0" r="r" b="b"/>
              <a:pathLst>
                <a:path w="1519" h="1163">
                  <a:moveTo>
                    <a:pt x="18" y="510"/>
                  </a:moveTo>
                  <a:lnTo>
                    <a:pt x="31" y="488"/>
                  </a:lnTo>
                  <a:lnTo>
                    <a:pt x="412" y="506"/>
                  </a:lnTo>
                  <a:lnTo>
                    <a:pt x="439" y="0"/>
                  </a:lnTo>
                  <a:lnTo>
                    <a:pt x="749" y="18"/>
                  </a:lnTo>
                  <a:lnTo>
                    <a:pt x="762" y="253"/>
                  </a:lnTo>
                  <a:lnTo>
                    <a:pt x="1103" y="334"/>
                  </a:lnTo>
                  <a:lnTo>
                    <a:pt x="1324" y="323"/>
                  </a:lnTo>
                  <a:lnTo>
                    <a:pt x="1395" y="341"/>
                  </a:lnTo>
                  <a:lnTo>
                    <a:pt x="1448" y="356"/>
                  </a:lnTo>
                  <a:lnTo>
                    <a:pt x="1457" y="407"/>
                  </a:lnTo>
                  <a:lnTo>
                    <a:pt x="1470" y="517"/>
                  </a:lnTo>
                  <a:lnTo>
                    <a:pt x="1506" y="535"/>
                  </a:lnTo>
                  <a:lnTo>
                    <a:pt x="1519" y="656"/>
                  </a:lnTo>
                  <a:lnTo>
                    <a:pt x="1493" y="679"/>
                  </a:lnTo>
                  <a:lnTo>
                    <a:pt x="1497" y="745"/>
                  </a:lnTo>
                  <a:lnTo>
                    <a:pt x="1497" y="748"/>
                  </a:lnTo>
                  <a:lnTo>
                    <a:pt x="1271" y="873"/>
                  </a:lnTo>
                  <a:lnTo>
                    <a:pt x="1253" y="880"/>
                  </a:lnTo>
                  <a:lnTo>
                    <a:pt x="1222" y="869"/>
                  </a:lnTo>
                  <a:lnTo>
                    <a:pt x="1094" y="1027"/>
                  </a:lnTo>
                  <a:lnTo>
                    <a:pt x="1152" y="1159"/>
                  </a:lnTo>
                  <a:lnTo>
                    <a:pt x="1094" y="1163"/>
                  </a:lnTo>
                  <a:lnTo>
                    <a:pt x="850" y="1119"/>
                  </a:lnTo>
                  <a:lnTo>
                    <a:pt x="771" y="968"/>
                  </a:lnTo>
                  <a:lnTo>
                    <a:pt x="691" y="913"/>
                  </a:lnTo>
                  <a:lnTo>
                    <a:pt x="638" y="807"/>
                  </a:lnTo>
                  <a:lnTo>
                    <a:pt x="558" y="752"/>
                  </a:lnTo>
                  <a:lnTo>
                    <a:pt x="452" y="741"/>
                  </a:lnTo>
                  <a:lnTo>
                    <a:pt x="390" y="858"/>
                  </a:lnTo>
                  <a:lnTo>
                    <a:pt x="213" y="752"/>
                  </a:lnTo>
                  <a:lnTo>
                    <a:pt x="177" y="649"/>
                  </a:lnTo>
                  <a:lnTo>
                    <a:pt x="0" y="510"/>
                  </a:lnTo>
                  <a:lnTo>
                    <a:pt x="9" y="510"/>
                  </a:lnTo>
                  <a:lnTo>
                    <a:pt x="18" y="510"/>
                  </a:lnTo>
                </a:path>
              </a:pathLst>
            </a:custGeom>
            <a:solidFill>
              <a:srgbClr val="005694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Text Box 97"/>
            <p:cNvSpPr txBox="1">
              <a:spLocks noChangeArrowheads="1"/>
            </p:cNvSpPr>
            <p:nvPr/>
          </p:nvSpPr>
          <p:spPr bwMode="auto">
            <a:xfrm>
              <a:off x="6478755" y="2091336"/>
              <a:ext cx="512010" cy="346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56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MD</a:t>
              </a:r>
            </a:p>
          </p:txBody>
        </p:sp>
        <p:sp>
          <p:nvSpPr>
            <p:cNvPr id="72" name="Text Box 98"/>
            <p:cNvSpPr txBox="1">
              <a:spLocks noChangeArrowheads="1"/>
            </p:cNvSpPr>
            <p:nvPr/>
          </p:nvSpPr>
          <p:spPr bwMode="auto">
            <a:xfrm>
              <a:off x="6679239" y="1622754"/>
              <a:ext cx="475458" cy="346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ABDB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</a:t>
              </a:r>
            </a:p>
          </p:txBody>
        </p:sp>
        <p:sp>
          <p:nvSpPr>
            <p:cNvPr id="73" name="Line 99"/>
            <p:cNvSpPr>
              <a:spLocks noChangeShapeType="1"/>
            </p:cNvSpPr>
            <p:nvPr/>
          </p:nvSpPr>
          <p:spPr bwMode="auto">
            <a:xfrm flipH="1">
              <a:off x="6411927" y="1781725"/>
              <a:ext cx="324646" cy="18846"/>
            </a:xfrm>
            <a:prstGeom prst="line">
              <a:avLst/>
            </a:prstGeom>
            <a:noFill/>
            <a:ln w="9525">
              <a:solidFill>
                <a:srgbClr val="ABDB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00"/>
            <p:cNvSpPr>
              <a:spLocks noChangeShapeType="1"/>
            </p:cNvSpPr>
            <p:nvPr/>
          </p:nvSpPr>
          <p:spPr bwMode="auto">
            <a:xfrm>
              <a:off x="6390332" y="2070571"/>
              <a:ext cx="142048" cy="133161"/>
            </a:xfrm>
            <a:prstGeom prst="line">
              <a:avLst/>
            </a:prstGeom>
            <a:noFill/>
            <a:ln w="9525">
              <a:solidFill>
                <a:srgbClr val="00569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579826" y="5437806"/>
            <a:ext cx="6469389" cy="376238"/>
            <a:chOff x="1524000" y="5345309"/>
            <a:chExt cx="6469389" cy="376238"/>
          </a:xfrm>
          <a:solidFill>
            <a:schemeClr val="bg1">
              <a:lumMod val="65000"/>
            </a:schemeClr>
          </a:solidFill>
        </p:grpSpPr>
        <p:sp>
          <p:nvSpPr>
            <p:cNvPr id="76" name="Text Box 20"/>
            <p:cNvSpPr txBox="1">
              <a:spLocks noChangeArrowheads="1"/>
            </p:cNvSpPr>
            <p:nvPr/>
          </p:nvSpPr>
          <p:spPr bwMode="auto">
            <a:xfrm>
              <a:off x="4657017" y="5354834"/>
              <a:ext cx="1847846" cy="3667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en-US" b="1" dirty="0">
                  <a:solidFill>
                    <a:srgbClr val="0056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31% to 49%</a:t>
              </a:r>
            </a:p>
          </p:txBody>
        </p:sp>
        <p:sp>
          <p:nvSpPr>
            <p:cNvPr id="77" name="Text Box 21"/>
            <p:cNvSpPr txBox="1">
              <a:spLocks noChangeArrowheads="1"/>
            </p:cNvSpPr>
            <p:nvPr/>
          </p:nvSpPr>
          <p:spPr bwMode="auto">
            <a:xfrm>
              <a:off x="3081871" y="5354834"/>
              <a:ext cx="1616866" cy="3667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en-US" b="1" dirty="0">
                  <a:solidFill>
                    <a:srgbClr val="008FF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16% to 30%</a:t>
              </a:r>
            </a:p>
          </p:txBody>
        </p:sp>
        <p:sp>
          <p:nvSpPr>
            <p:cNvPr id="78" name="Text Box 22"/>
            <p:cNvSpPr txBox="1">
              <a:spLocks noChangeArrowheads="1"/>
            </p:cNvSpPr>
            <p:nvPr/>
          </p:nvSpPr>
          <p:spPr bwMode="auto">
            <a:xfrm>
              <a:off x="1524000" y="5345309"/>
              <a:ext cx="1644491" cy="3693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en-US" b="1" dirty="0">
                  <a:solidFill>
                    <a:srgbClr val="ABDB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15% or less</a:t>
              </a:r>
            </a:p>
          </p:txBody>
        </p:sp>
        <p:sp>
          <p:nvSpPr>
            <p:cNvPr id="79" name="Text Box 20"/>
            <p:cNvSpPr txBox="1">
              <a:spLocks noChangeArrowheads="1"/>
            </p:cNvSpPr>
            <p:nvPr/>
          </p:nvSpPr>
          <p:spPr bwMode="auto">
            <a:xfrm>
              <a:off x="6145543" y="5354833"/>
              <a:ext cx="1847846" cy="3667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50% or more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4729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Quality </a:t>
            </a:r>
            <a:r>
              <a:rPr lang="en-US" dirty="0"/>
              <a:t>of state-funded pre-K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721" y="881301"/>
            <a:ext cx="8229600" cy="770133"/>
          </a:xfrm>
        </p:spPr>
        <p:txBody>
          <a:bodyPr/>
          <a:lstStyle/>
          <a:p>
            <a:r>
              <a:rPr lang="en-US" dirty="0"/>
              <a:t>Program quality standards in the </a:t>
            </a:r>
            <a:r>
              <a:rPr lang="en-US" b="1" dirty="0"/>
              <a:t>SREB region</a:t>
            </a:r>
            <a:r>
              <a:rPr lang="en-US" dirty="0"/>
              <a:t>, 2015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4102235" y="6468006"/>
            <a:ext cx="504176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500" i="1" dirty="0">
                <a:latin typeface="Georgia" panose="02040502050405020303" pitchFamily="18" charset="0"/>
              </a:rPr>
              <a:t>Source: National Institute for Early Education Research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020092" y="5491663"/>
            <a:ext cx="5187160" cy="372426"/>
            <a:chOff x="1523999" y="5339596"/>
            <a:chExt cx="5187160" cy="372426"/>
          </a:xfrm>
          <a:solidFill>
            <a:schemeClr val="bg1">
              <a:lumMod val="65000"/>
            </a:schemeClr>
          </a:solidFill>
        </p:grpSpPr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4207457" y="5345309"/>
              <a:ext cx="1320740" cy="3667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>
                  <a:solidFill>
                    <a:srgbClr val="0056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 7-9</a:t>
              </a:r>
            </a:p>
          </p:txBody>
        </p:sp>
        <p:sp>
          <p:nvSpPr>
            <p:cNvPr id="33" name="Text Box 21"/>
            <p:cNvSpPr txBox="1">
              <a:spLocks noChangeArrowheads="1"/>
            </p:cNvSpPr>
            <p:nvPr/>
          </p:nvSpPr>
          <p:spPr bwMode="auto">
            <a:xfrm>
              <a:off x="2819400" y="5345309"/>
              <a:ext cx="1388056" cy="3667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>
                  <a:solidFill>
                    <a:srgbClr val="008FF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 4-6</a:t>
              </a: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1523999" y="5339596"/>
              <a:ext cx="1359211" cy="3724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>
                  <a:solidFill>
                    <a:srgbClr val="ABDB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 1-3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5528197" y="5345308"/>
              <a:ext cx="1182962" cy="3667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Met 10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684881" y="1882928"/>
            <a:ext cx="6050790" cy="3414913"/>
            <a:chOff x="1848104" y="1622754"/>
            <a:chExt cx="5306593" cy="2956743"/>
          </a:xfrm>
        </p:grpSpPr>
        <p:sp>
          <p:nvSpPr>
            <p:cNvPr id="37" name="Freeform 4"/>
            <p:cNvSpPr>
              <a:spLocks/>
            </p:cNvSpPr>
            <p:nvPr/>
          </p:nvSpPr>
          <p:spPr bwMode="auto">
            <a:xfrm>
              <a:off x="5795845" y="1738118"/>
              <a:ext cx="652463" cy="331788"/>
            </a:xfrm>
            <a:custGeom>
              <a:avLst/>
              <a:gdLst/>
              <a:ahLst/>
              <a:cxnLst>
                <a:cxn ang="0">
                  <a:pos x="456" y="121"/>
                </a:cxn>
                <a:cxn ang="0">
                  <a:pos x="460" y="128"/>
                </a:cxn>
                <a:cxn ang="0">
                  <a:pos x="473" y="150"/>
                </a:cxn>
                <a:cxn ang="0">
                  <a:pos x="442" y="183"/>
                </a:cxn>
                <a:cxn ang="0">
                  <a:pos x="394" y="201"/>
                </a:cxn>
                <a:cxn ang="0">
                  <a:pos x="376" y="179"/>
                </a:cxn>
                <a:cxn ang="0">
                  <a:pos x="358" y="176"/>
                </a:cxn>
                <a:cxn ang="0">
                  <a:pos x="341" y="157"/>
                </a:cxn>
                <a:cxn ang="0">
                  <a:pos x="336" y="146"/>
                </a:cxn>
                <a:cxn ang="0">
                  <a:pos x="310" y="55"/>
                </a:cxn>
                <a:cxn ang="0">
                  <a:pos x="318" y="36"/>
                </a:cxn>
                <a:cxn ang="0">
                  <a:pos x="305" y="47"/>
                </a:cxn>
                <a:cxn ang="0">
                  <a:pos x="314" y="69"/>
                </a:cxn>
                <a:cxn ang="0">
                  <a:pos x="314" y="80"/>
                </a:cxn>
                <a:cxn ang="0">
                  <a:pos x="301" y="110"/>
                </a:cxn>
                <a:cxn ang="0">
                  <a:pos x="327" y="146"/>
                </a:cxn>
                <a:cxn ang="0">
                  <a:pos x="327" y="161"/>
                </a:cxn>
                <a:cxn ang="0">
                  <a:pos x="336" y="172"/>
                </a:cxn>
                <a:cxn ang="0">
                  <a:pos x="349" y="190"/>
                </a:cxn>
                <a:cxn ang="0">
                  <a:pos x="248" y="172"/>
                </a:cxn>
                <a:cxn ang="0">
                  <a:pos x="256" y="110"/>
                </a:cxn>
                <a:cxn ang="0">
                  <a:pos x="172" y="91"/>
                </a:cxn>
                <a:cxn ang="0">
                  <a:pos x="172" y="69"/>
                </a:cxn>
                <a:cxn ang="0">
                  <a:pos x="141" y="62"/>
                </a:cxn>
                <a:cxn ang="0">
                  <a:pos x="8" y="128"/>
                </a:cxn>
                <a:cxn ang="0">
                  <a:pos x="0" y="73"/>
                </a:cxn>
                <a:cxn ang="0">
                  <a:pos x="349" y="0"/>
                </a:cxn>
                <a:cxn ang="0">
                  <a:pos x="354" y="11"/>
                </a:cxn>
                <a:cxn ang="0">
                  <a:pos x="407" y="139"/>
                </a:cxn>
                <a:cxn ang="0">
                  <a:pos x="456" y="121"/>
                </a:cxn>
              </a:cxnLst>
              <a:rect l="0" t="0" r="r" b="b"/>
              <a:pathLst>
                <a:path w="473" h="201">
                  <a:moveTo>
                    <a:pt x="456" y="121"/>
                  </a:moveTo>
                  <a:lnTo>
                    <a:pt x="460" y="128"/>
                  </a:lnTo>
                  <a:lnTo>
                    <a:pt x="473" y="150"/>
                  </a:lnTo>
                  <a:lnTo>
                    <a:pt x="442" y="183"/>
                  </a:lnTo>
                  <a:lnTo>
                    <a:pt x="394" y="201"/>
                  </a:lnTo>
                  <a:lnTo>
                    <a:pt x="376" y="179"/>
                  </a:lnTo>
                  <a:lnTo>
                    <a:pt x="358" y="176"/>
                  </a:lnTo>
                  <a:lnTo>
                    <a:pt x="341" y="157"/>
                  </a:lnTo>
                  <a:lnTo>
                    <a:pt x="336" y="146"/>
                  </a:lnTo>
                  <a:lnTo>
                    <a:pt x="310" y="55"/>
                  </a:lnTo>
                  <a:lnTo>
                    <a:pt x="318" y="36"/>
                  </a:lnTo>
                  <a:lnTo>
                    <a:pt x="305" y="47"/>
                  </a:lnTo>
                  <a:lnTo>
                    <a:pt x="314" y="69"/>
                  </a:lnTo>
                  <a:lnTo>
                    <a:pt x="314" y="80"/>
                  </a:lnTo>
                  <a:lnTo>
                    <a:pt x="301" y="110"/>
                  </a:lnTo>
                  <a:lnTo>
                    <a:pt x="327" y="146"/>
                  </a:lnTo>
                  <a:lnTo>
                    <a:pt x="327" y="161"/>
                  </a:lnTo>
                  <a:lnTo>
                    <a:pt x="336" y="172"/>
                  </a:lnTo>
                  <a:lnTo>
                    <a:pt x="349" y="190"/>
                  </a:lnTo>
                  <a:lnTo>
                    <a:pt x="248" y="172"/>
                  </a:lnTo>
                  <a:lnTo>
                    <a:pt x="256" y="110"/>
                  </a:lnTo>
                  <a:lnTo>
                    <a:pt x="172" y="91"/>
                  </a:lnTo>
                  <a:lnTo>
                    <a:pt x="172" y="69"/>
                  </a:lnTo>
                  <a:lnTo>
                    <a:pt x="141" y="62"/>
                  </a:lnTo>
                  <a:lnTo>
                    <a:pt x="8" y="128"/>
                  </a:lnTo>
                  <a:lnTo>
                    <a:pt x="0" y="73"/>
                  </a:lnTo>
                  <a:lnTo>
                    <a:pt x="349" y="0"/>
                  </a:lnTo>
                  <a:lnTo>
                    <a:pt x="354" y="11"/>
                  </a:lnTo>
                  <a:lnTo>
                    <a:pt x="407" y="139"/>
                  </a:lnTo>
                  <a:lnTo>
                    <a:pt x="456" y="121"/>
                  </a:lnTo>
                </a:path>
              </a:pathLst>
            </a:custGeom>
            <a:solidFill>
              <a:srgbClr val="005694"/>
            </a:solidFill>
            <a:ln w="285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5"/>
            <p:cNvSpPr>
              <a:spLocks/>
            </p:cNvSpPr>
            <p:nvPr/>
          </p:nvSpPr>
          <p:spPr bwMode="auto">
            <a:xfrm>
              <a:off x="6261354" y="1689854"/>
              <a:ext cx="177800" cy="28098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62" y="154"/>
                </a:cxn>
                <a:cxn ang="0">
                  <a:pos x="111" y="136"/>
                </a:cxn>
                <a:cxn ang="0">
                  <a:pos x="49" y="55"/>
                </a:cxn>
                <a:cxn ang="0">
                  <a:pos x="40" y="40"/>
                </a:cxn>
                <a:cxn ang="0">
                  <a:pos x="31" y="26"/>
                </a:cxn>
                <a:cxn ang="0">
                  <a:pos x="27" y="7"/>
                </a:cxn>
                <a:cxn ang="0">
                  <a:pos x="27" y="0"/>
                </a:cxn>
              </a:cxnLst>
              <a:rect l="0" t="0" r="r" b="b"/>
              <a:pathLst>
                <a:path w="111" h="154">
                  <a:moveTo>
                    <a:pt x="2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62" y="154"/>
                  </a:lnTo>
                  <a:lnTo>
                    <a:pt x="111" y="136"/>
                  </a:lnTo>
                  <a:lnTo>
                    <a:pt x="49" y="55"/>
                  </a:lnTo>
                  <a:lnTo>
                    <a:pt x="40" y="40"/>
                  </a:lnTo>
                  <a:lnTo>
                    <a:pt x="31" y="26"/>
                  </a:lnTo>
                  <a:lnTo>
                    <a:pt x="27" y="7"/>
                  </a:lnTo>
                  <a:lnTo>
                    <a:pt x="27" y="0"/>
                  </a:lnTo>
                </a:path>
              </a:pathLst>
            </a:custGeom>
            <a:solidFill>
              <a:srgbClr val="005694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6"/>
            <p:cNvSpPr>
              <a:spLocks/>
            </p:cNvSpPr>
            <p:nvPr/>
          </p:nvSpPr>
          <p:spPr bwMode="auto">
            <a:xfrm>
              <a:off x="5331600" y="1881539"/>
              <a:ext cx="1027113" cy="630238"/>
            </a:xfrm>
            <a:custGeom>
              <a:avLst/>
              <a:gdLst/>
              <a:ahLst/>
              <a:cxnLst>
                <a:cxn ang="0">
                  <a:pos x="713" y="166"/>
                </a:cxn>
                <a:cxn ang="0">
                  <a:pos x="713" y="206"/>
                </a:cxn>
                <a:cxn ang="0">
                  <a:pos x="735" y="210"/>
                </a:cxn>
                <a:cxn ang="0">
                  <a:pos x="744" y="239"/>
                </a:cxn>
                <a:cxn ang="0">
                  <a:pos x="473" y="316"/>
                </a:cxn>
                <a:cxn ang="0">
                  <a:pos x="177" y="356"/>
                </a:cxn>
                <a:cxn ang="0">
                  <a:pos x="0" y="382"/>
                </a:cxn>
                <a:cxn ang="0">
                  <a:pos x="110" y="272"/>
                </a:cxn>
                <a:cxn ang="0">
                  <a:pos x="119" y="250"/>
                </a:cxn>
                <a:cxn ang="0">
                  <a:pos x="190" y="287"/>
                </a:cxn>
                <a:cxn ang="0">
                  <a:pos x="287" y="228"/>
                </a:cxn>
                <a:cxn ang="0">
                  <a:pos x="318" y="158"/>
                </a:cxn>
                <a:cxn ang="0">
                  <a:pos x="341" y="107"/>
                </a:cxn>
                <a:cxn ang="0">
                  <a:pos x="394" y="118"/>
                </a:cxn>
                <a:cxn ang="0">
                  <a:pos x="407" y="66"/>
                </a:cxn>
                <a:cxn ang="0">
                  <a:pos x="425" y="70"/>
                </a:cxn>
                <a:cxn ang="0">
                  <a:pos x="451" y="0"/>
                </a:cxn>
                <a:cxn ang="0">
                  <a:pos x="500" y="15"/>
                </a:cxn>
                <a:cxn ang="0">
                  <a:pos x="513" y="8"/>
                </a:cxn>
                <a:cxn ang="0">
                  <a:pos x="513" y="0"/>
                </a:cxn>
                <a:cxn ang="0">
                  <a:pos x="597" y="19"/>
                </a:cxn>
                <a:cxn ang="0">
                  <a:pos x="589" y="81"/>
                </a:cxn>
                <a:cxn ang="0">
                  <a:pos x="690" y="99"/>
                </a:cxn>
                <a:cxn ang="0">
                  <a:pos x="690" y="107"/>
                </a:cxn>
                <a:cxn ang="0">
                  <a:pos x="713" y="166"/>
                </a:cxn>
              </a:cxnLst>
              <a:rect l="0" t="0" r="r" b="b"/>
              <a:pathLst>
                <a:path w="744" h="382">
                  <a:moveTo>
                    <a:pt x="713" y="166"/>
                  </a:moveTo>
                  <a:lnTo>
                    <a:pt x="713" y="206"/>
                  </a:lnTo>
                  <a:lnTo>
                    <a:pt x="735" y="210"/>
                  </a:lnTo>
                  <a:lnTo>
                    <a:pt x="744" y="239"/>
                  </a:lnTo>
                  <a:lnTo>
                    <a:pt x="473" y="316"/>
                  </a:lnTo>
                  <a:lnTo>
                    <a:pt x="177" y="356"/>
                  </a:lnTo>
                  <a:lnTo>
                    <a:pt x="0" y="382"/>
                  </a:lnTo>
                  <a:lnTo>
                    <a:pt x="110" y="272"/>
                  </a:lnTo>
                  <a:lnTo>
                    <a:pt x="119" y="250"/>
                  </a:lnTo>
                  <a:lnTo>
                    <a:pt x="190" y="287"/>
                  </a:lnTo>
                  <a:lnTo>
                    <a:pt x="287" y="228"/>
                  </a:lnTo>
                  <a:lnTo>
                    <a:pt x="318" y="158"/>
                  </a:lnTo>
                  <a:lnTo>
                    <a:pt x="341" y="107"/>
                  </a:lnTo>
                  <a:lnTo>
                    <a:pt x="394" y="118"/>
                  </a:lnTo>
                  <a:lnTo>
                    <a:pt x="407" y="66"/>
                  </a:lnTo>
                  <a:lnTo>
                    <a:pt x="425" y="70"/>
                  </a:lnTo>
                  <a:lnTo>
                    <a:pt x="451" y="0"/>
                  </a:lnTo>
                  <a:lnTo>
                    <a:pt x="500" y="15"/>
                  </a:lnTo>
                  <a:lnTo>
                    <a:pt x="513" y="8"/>
                  </a:lnTo>
                  <a:lnTo>
                    <a:pt x="513" y="0"/>
                  </a:lnTo>
                  <a:lnTo>
                    <a:pt x="597" y="19"/>
                  </a:lnTo>
                  <a:lnTo>
                    <a:pt x="589" y="81"/>
                  </a:lnTo>
                  <a:lnTo>
                    <a:pt x="690" y="99"/>
                  </a:lnTo>
                  <a:lnTo>
                    <a:pt x="690" y="107"/>
                  </a:lnTo>
                  <a:lnTo>
                    <a:pt x="713" y="166"/>
                  </a:lnTo>
                </a:path>
              </a:pathLst>
            </a:custGeom>
            <a:solidFill>
              <a:srgbClr val="008FFA"/>
            </a:solidFill>
            <a:ln w="285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7"/>
            <p:cNvSpPr>
              <a:spLocks/>
            </p:cNvSpPr>
            <p:nvPr/>
          </p:nvSpPr>
          <p:spPr bwMode="auto">
            <a:xfrm>
              <a:off x="5262817" y="2276034"/>
              <a:ext cx="1169988" cy="584200"/>
            </a:xfrm>
            <a:custGeom>
              <a:avLst/>
              <a:gdLst/>
              <a:ahLst/>
              <a:cxnLst>
                <a:cxn ang="0">
                  <a:pos x="451" y="275"/>
                </a:cxn>
                <a:cxn ang="0">
                  <a:pos x="349" y="290"/>
                </a:cxn>
                <a:cxn ang="0">
                  <a:pos x="323" y="249"/>
                </a:cxn>
                <a:cxn ang="0">
                  <a:pos x="150" y="275"/>
                </a:cxn>
                <a:cxn ang="0">
                  <a:pos x="115" y="315"/>
                </a:cxn>
                <a:cxn ang="0">
                  <a:pos x="0" y="330"/>
                </a:cxn>
                <a:cxn ang="0">
                  <a:pos x="13" y="301"/>
                </a:cxn>
                <a:cxn ang="0">
                  <a:pos x="22" y="282"/>
                </a:cxn>
                <a:cxn ang="0">
                  <a:pos x="194" y="150"/>
                </a:cxn>
                <a:cxn ang="0">
                  <a:pos x="208" y="117"/>
                </a:cxn>
                <a:cxn ang="0">
                  <a:pos x="504" y="77"/>
                </a:cxn>
                <a:cxn ang="0">
                  <a:pos x="775" y="0"/>
                </a:cxn>
                <a:cxn ang="0">
                  <a:pos x="797" y="70"/>
                </a:cxn>
                <a:cxn ang="0">
                  <a:pos x="850" y="88"/>
                </a:cxn>
                <a:cxn ang="0">
                  <a:pos x="845" y="88"/>
                </a:cxn>
                <a:cxn ang="0">
                  <a:pos x="801" y="143"/>
                </a:cxn>
                <a:cxn ang="0">
                  <a:pos x="739" y="150"/>
                </a:cxn>
                <a:cxn ang="0">
                  <a:pos x="783" y="169"/>
                </a:cxn>
                <a:cxn ang="0">
                  <a:pos x="797" y="172"/>
                </a:cxn>
                <a:cxn ang="0">
                  <a:pos x="668" y="279"/>
                </a:cxn>
                <a:cxn ang="0">
                  <a:pos x="637" y="337"/>
                </a:cxn>
                <a:cxn ang="0">
                  <a:pos x="589" y="352"/>
                </a:cxn>
                <a:cxn ang="0">
                  <a:pos x="451" y="275"/>
                </a:cxn>
              </a:cxnLst>
              <a:rect l="0" t="0" r="r" b="b"/>
              <a:pathLst>
                <a:path w="850" h="352">
                  <a:moveTo>
                    <a:pt x="451" y="275"/>
                  </a:moveTo>
                  <a:lnTo>
                    <a:pt x="349" y="290"/>
                  </a:lnTo>
                  <a:lnTo>
                    <a:pt x="323" y="249"/>
                  </a:lnTo>
                  <a:lnTo>
                    <a:pt x="150" y="275"/>
                  </a:lnTo>
                  <a:lnTo>
                    <a:pt x="115" y="315"/>
                  </a:lnTo>
                  <a:lnTo>
                    <a:pt x="0" y="330"/>
                  </a:lnTo>
                  <a:lnTo>
                    <a:pt x="13" y="301"/>
                  </a:lnTo>
                  <a:lnTo>
                    <a:pt x="22" y="282"/>
                  </a:lnTo>
                  <a:lnTo>
                    <a:pt x="194" y="150"/>
                  </a:lnTo>
                  <a:lnTo>
                    <a:pt x="208" y="117"/>
                  </a:lnTo>
                  <a:lnTo>
                    <a:pt x="504" y="77"/>
                  </a:lnTo>
                  <a:lnTo>
                    <a:pt x="775" y="0"/>
                  </a:lnTo>
                  <a:lnTo>
                    <a:pt x="797" y="70"/>
                  </a:lnTo>
                  <a:lnTo>
                    <a:pt x="850" y="88"/>
                  </a:lnTo>
                  <a:lnTo>
                    <a:pt x="845" y="88"/>
                  </a:lnTo>
                  <a:lnTo>
                    <a:pt x="801" y="143"/>
                  </a:lnTo>
                  <a:lnTo>
                    <a:pt x="739" y="150"/>
                  </a:lnTo>
                  <a:lnTo>
                    <a:pt x="783" y="169"/>
                  </a:lnTo>
                  <a:lnTo>
                    <a:pt x="797" y="172"/>
                  </a:lnTo>
                  <a:lnTo>
                    <a:pt x="668" y="279"/>
                  </a:lnTo>
                  <a:lnTo>
                    <a:pt x="637" y="337"/>
                  </a:lnTo>
                  <a:lnTo>
                    <a:pt x="589" y="352"/>
                  </a:lnTo>
                  <a:lnTo>
                    <a:pt x="451" y="275"/>
                  </a:lnTo>
                </a:path>
              </a:pathLst>
            </a:custGeom>
            <a:solidFill>
              <a:schemeClr val="tx1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8"/>
            <p:cNvSpPr>
              <a:spLocks/>
            </p:cNvSpPr>
            <p:nvPr/>
          </p:nvSpPr>
          <p:spPr bwMode="auto">
            <a:xfrm>
              <a:off x="5394579" y="2691959"/>
              <a:ext cx="681038" cy="568325"/>
            </a:xfrm>
            <a:custGeom>
              <a:avLst/>
              <a:gdLst/>
              <a:ahLst/>
              <a:cxnLst>
                <a:cxn ang="0">
                  <a:pos x="492" y="103"/>
                </a:cxn>
                <a:cxn ang="0">
                  <a:pos x="354" y="26"/>
                </a:cxn>
                <a:cxn ang="0">
                  <a:pos x="252" y="41"/>
                </a:cxn>
                <a:cxn ang="0">
                  <a:pos x="226" y="0"/>
                </a:cxn>
                <a:cxn ang="0">
                  <a:pos x="53" y="26"/>
                </a:cxn>
                <a:cxn ang="0">
                  <a:pos x="18" y="66"/>
                </a:cxn>
                <a:cxn ang="0">
                  <a:pos x="0" y="96"/>
                </a:cxn>
                <a:cxn ang="0">
                  <a:pos x="195" y="235"/>
                </a:cxn>
                <a:cxn ang="0">
                  <a:pos x="297" y="345"/>
                </a:cxn>
                <a:cxn ang="0">
                  <a:pos x="416" y="217"/>
                </a:cxn>
                <a:cxn ang="0">
                  <a:pos x="469" y="107"/>
                </a:cxn>
                <a:cxn ang="0">
                  <a:pos x="487" y="107"/>
                </a:cxn>
                <a:cxn ang="0">
                  <a:pos x="492" y="103"/>
                </a:cxn>
              </a:cxnLst>
              <a:rect l="0" t="0" r="r" b="b"/>
              <a:pathLst>
                <a:path w="492" h="345">
                  <a:moveTo>
                    <a:pt x="492" y="103"/>
                  </a:moveTo>
                  <a:lnTo>
                    <a:pt x="354" y="26"/>
                  </a:lnTo>
                  <a:lnTo>
                    <a:pt x="252" y="41"/>
                  </a:lnTo>
                  <a:lnTo>
                    <a:pt x="226" y="0"/>
                  </a:lnTo>
                  <a:lnTo>
                    <a:pt x="53" y="26"/>
                  </a:lnTo>
                  <a:lnTo>
                    <a:pt x="18" y="66"/>
                  </a:lnTo>
                  <a:lnTo>
                    <a:pt x="0" y="96"/>
                  </a:lnTo>
                  <a:lnTo>
                    <a:pt x="195" y="235"/>
                  </a:lnTo>
                  <a:lnTo>
                    <a:pt x="297" y="345"/>
                  </a:lnTo>
                  <a:lnTo>
                    <a:pt x="416" y="217"/>
                  </a:lnTo>
                  <a:lnTo>
                    <a:pt x="469" y="107"/>
                  </a:lnTo>
                  <a:lnTo>
                    <a:pt x="487" y="107"/>
                  </a:lnTo>
                  <a:lnTo>
                    <a:pt x="492" y="103"/>
                  </a:lnTo>
                </a:path>
              </a:pathLst>
            </a:custGeom>
            <a:solidFill>
              <a:srgbClr val="008FFA"/>
            </a:solidFill>
            <a:ln w="285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/>
          </p:nvSpPr>
          <p:spPr bwMode="auto">
            <a:xfrm>
              <a:off x="5040567" y="2798322"/>
              <a:ext cx="765175" cy="790575"/>
            </a:xfrm>
            <a:custGeom>
              <a:avLst/>
              <a:gdLst/>
              <a:ahLst/>
              <a:cxnLst>
                <a:cxn ang="0">
                  <a:pos x="549" y="426"/>
                </a:cxn>
                <a:cxn ang="0">
                  <a:pos x="483" y="426"/>
                </a:cxn>
                <a:cxn ang="0">
                  <a:pos x="474" y="477"/>
                </a:cxn>
                <a:cxn ang="0">
                  <a:pos x="456" y="448"/>
                </a:cxn>
                <a:cxn ang="0">
                  <a:pos x="164" y="477"/>
                </a:cxn>
                <a:cxn ang="0">
                  <a:pos x="155" y="455"/>
                </a:cxn>
                <a:cxn ang="0">
                  <a:pos x="124" y="360"/>
                </a:cxn>
                <a:cxn ang="0">
                  <a:pos x="142" y="309"/>
                </a:cxn>
                <a:cxn ang="0">
                  <a:pos x="0" y="30"/>
                </a:cxn>
                <a:cxn ang="0">
                  <a:pos x="160" y="15"/>
                </a:cxn>
                <a:cxn ang="0">
                  <a:pos x="275" y="0"/>
                </a:cxn>
                <a:cxn ang="0">
                  <a:pos x="257" y="30"/>
                </a:cxn>
                <a:cxn ang="0">
                  <a:pos x="452" y="169"/>
                </a:cxn>
                <a:cxn ang="0">
                  <a:pos x="554" y="279"/>
                </a:cxn>
                <a:cxn ang="0">
                  <a:pos x="536" y="386"/>
                </a:cxn>
                <a:cxn ang="0">
                  <a:pos x="545" y="393"/>
                </a:cxn>
                <a:cxn ang="0">
                  <a:pos x="549" y="408"/>
                </a:cxn>
                <a:cxn ang="0">
                  <a:pos x="549" y="426"/>
                </a:cxn>
              </a:cxnLst>
              <a:rect l="0" t="0" r="r" b="b"/>
              <a:pathLst>
                <a:path w="554" h="477">
                  <a:moveTo>
                    <a:pt x="549" y="426"/>
                  </a:moveTo>
                  <a:lnTo>
                    <a:pt x="483" y="426"/>
                  </a:lnTo>
                  <a:lnTo>
                    <a:pt x="474" y="477"/>
                  </a:lnTo>
                  <a:lnTo>
                    <a:pt x="456" y="448"/>
                  </a:lnTo>
                  <a:lnTo>
                    <a:pt x="164" y="477"/>
                  </a:lnTo>
                  <a:lnTo>
                    <a:pt x="155" y="455"/>
                  </a:lnTo>
                  <a:lnTo>
                    <a:pt x="124" y="360"/>
                  </a:lnTo>
                  <a:lnTo>
                    <a:pt x="142" y="309"/>
                  </a:lnTo>
                  <a:lnTo>
                    <a:pt x="0" y="30"/>
                  </a:lnTo>
                  <a:lnTo>
                    <a:pt x="160" y="15"/>
                  </a:lnTo>
                  <a:lnTo>
                    <a:pt x="275" y="0"/>
                  </a:lnTo>
                  <a:lnTo>
                    <a:pt x="257" y="30"/>
                  </a:lnTo>
                  <a:lnTo>
                    <a:pt x="452" y="169"/>
                  </a:lnTo>
                  <a:lnTo>
                    <a:pt x="554" y="279"/>
                  </a:lnTo>
                  <a:lnTo>
                    <a:pt x="536" y="386"/>
                  </a:lnTo>
                  <a:lnTo>
                    <a:pt x="545" y="393"/>
                  </a:lnTo>
                  <a:lnTo>
                    <a:pt x="549" y="408"/>
                  </a:lnTo>
                  <a:lnTo>
                    <a:pt x="549" y="426"/>
                  </a:lnTo>
                </a:path>
              </a:pathLst>
            </a:custGeom>
            <a:solidFill>
              <a:srgbClr val="005694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0"/>
            <p:cNvSpPr>
              <a:spLocks/>
            </p:cNvSpPr>
            <p:nvPr/>
          </p:nvSpPr>
          <p:spPr bwMode="auto">
            <a:xfrm>
              <a:off x="4851654" y="3504759"/>
              <a:ext cx="1276350" cy="1049338"/>
            </a:xfrm>
            <a:custGeom>
              <a:avLst/>
              <a:gdLst/>
              <a:ahLst/>
              <a:cxnLst>
                <a:cxn ang="0">
                  <a:pos x="686" y="0"/>
                </a:cxn>
                <a:cxn ang="0">
                  <a:pos x="620" y="0"/>
                </a:cxn>
                <a:cxn ang="0">
                  <a:pos x="611" y="51"/>
                </a:cxn>
                <a:cxn ang="0">
                  <a:pos x="593" y="22"/>
                </a:cxn>
                <a:cxn ang="0">
                  <a:pos x="301" y="51"/>
                </a:cxn>
                <a:cxn ang="0">
                  <a:pos x="292" y="29"/>
                </a:cxn>
                <a:cxn ang="0">
                  <a:pos x="0" y="62"/>
                </a:cxn>
                <a:cxn ang="0">
                  <a:pos x="22" y="99"/>
                </a:cxn>
                <a:cxn ang="0">
                  <a:pos x="35" y="117"/>
                </a:cxn>
                <a:cxn ang="0">
                  <a:pos x="35" y="117"/>
                </a:cxn>
                <a:cxn ang="0">
                  <a:pos x="71" y="106"/>
                </a:cxn>
                <a:cxn ang="0">
                  <a:pos x="75" y="110"/>
                </a:cxn>
                <a:cxn ang="0">
                  <a:pos x="142" y="95"/>
                </a:cxn>
                <a:cxn ang="0">
                  <a:pos x="226" y="110"/>
                </a:cxn>
                <a:cxn ang="0">
                  <a:pos x="283" y="158"/>
                </a:cxn>
                <a:cxn ang="0">
                  <a:pos x="394" y="136"/>
                </a:cxn>
                <a:cxn ang="0">
                  <a:pos x="385" y="110"/>
                </a:cxn>
                <a:cxn ang="0">
                  <a:pos x="429" y="106"/>
                </a:cxn>
                <a:cxn ang="0">
                  <a:pos x="562" y="202"/>
                </a:cxn>
                <a:cxn ang="0">
                  <a:pos x="615" y="345"/>
                </a:cxn>
                <a:cxn ang="0">
                  <a:pos x="691" y="426"/>
                </a:cxn>
                <a:cxn ang="0">
                  <a:pos x="868" y="561"/>
                </a:cxn>
                <a:cxn ang="0">
                  <a:pos x="917" y="539"/>
                </a:cxn>
                <a:cxn ang="0">
                  <a:pos x="925" y="536"/>
                </a:cxn>
                <a:cxn ang="0">
                  <a:pos x="925" y="565"/>
                </a:cxn>
                <a:cxn ang="0">
                  <a:pos x="846" y="635"/>
                </a:cxn>
                <a:cxn ang="0">
                  <a:pos x="921" y="594"/>
                </a:cxn>
                <a:cxn ang="0">
                  <a:pos x="925" y="536"/>
                </a:cxn>
                <a:cxn ang="0">
                  <a:pos x="925" y="367"/>
                </a:cxn>
                <a:cxn ang="0">
                  <a:pos x="841" y="246"/>
                </a:cxn>
                <a:cxn ang="0">
                  <a:pos x="828" y="239"/>
                </a:cxn>
                <a:cxn ang="0">
                  <a:pos x="828" y="213"/>
                </a:cxn>
                <a:cxn ang="0">
                  <a:pos x="713" y="84"/>
                </a:cxn>
                <a:cxn ang="0">
                  <a:pos x="686" y="0"/>
                </a:cxn>
              </a:cxnLst>
              <a:rect l="0" t="0" r="r" b="b"/>
              <a:pathLst>
                <a:path w="925" h="635">
                  <a:moveTo>
                    <a:pt x="686" y="0"/>
                  </a:moveTo>
                  <a:lnTo>
                    <a:pt x="620" y="0"/>
                  </a:lnTo>
                  <a:lnTo>
                    <a:pt x="611" y="51"/>
                  </a:lnTo>
                  <a:lnTo>
                    <a:pt x="593" y="22"/>
                  </a:lnTo>
                  <a:lnTo>
                    <a:pt x="301" y="51"/>
                  </a:lnTo>
                  <a:lnTo>
                    <a:pt x="292" y="29"/>
                  </a:lnTo>
                  <a:lnTo>
                    <a:pt x="0" y="62"/>
                  </a:lnTo>
                  <a:lnTo>
                    <a:pt x="22" y="99"/>
                  </a:lnTo>
                  <a:lnTo>
                    <a:pt x="35" y="117"/>
                  </a:lnTo>
                  <a:lnTo>
                    <a:pt x="35" y="117"/>
                  </a:lnTo>
                  <a:lnTo>
                    <a:pt x="71" y="106"/>
                  </a:lnTo>
                  <a:lnTo>
                    <a:pt x="75" y="110"/>
                  </a:lnTo>
                  <a:lnTo>
                    <a:pt x="142" y="95"/>
                  </a:lnTo>
                  <a:lnTo>
                    <a:pt x="226" y="110"/>
                  </a:lnTo>
                  <a:lnTo>
                    <a:pt x="283" y="158"/>
                  </a:lnTo>
                  <a:lnTo>
                    <a:pt x="394" y="136"/>
                  </a:lnTo>
                  <a:lnTo>
                    <a:pt x="385" y="110"/>
                  </a:lnTo>
                  <a:lnTo>
                    <a:pt x="429" y="106"/>
                  </a:lnTo>
                  <a:lnTo>
                    <a:pt x="562" y="202"/>
                  </a:lnTo>
                  <a:lnTo>
                    <a:pt x="615" y="345"/>
                  </a:lnTo>
                  <a:lnTo>
                    <a:pt x="691" y="426"/>
                  </a:lnTo>
                  <a:lnTo>
                    <a:pt x="868" y="561"/>
                  </a:lnTo>
                  <a:lnTo>
                    <a:pt x="917" y="539"/>
                  </a:lnTo>
                  <a:lnTo>
                    <a:pt x="925" y="536"/>
                  </a:lnTo>
                  <a:lnTo>
                    <a:pt x="925" y="565"/>
                  </a:lnTo>
                  <a:lnTo>
                    <a:pt x="846" y="635"/>
                  </a:lnTo>
                  <a:lnTo>
                    <a:pt x="921" y="594"/>
                  </a:lnTo>
                  <a:lnTo>
                    <a:pt x="925" y="536"/>
                  </a:lnTo>
                  <a:lnTo>
                    <a:pt x="925" y="367"/>
                  </a:lnTo>
                  <a:lnTo>
                    <a:pt x="841" y="246"/>
                  </a:lnTo>
                  <a:lnTo>
                    <a:pt x="828" y="239"/>
                  </a:lnTo>
                  <a:lnTo>
                    <a:pt x="828" y="213"/>
                  </a:lnTo>
                  <a:lnTo>
                    <a:pt x="713" y="84"/>
                  </a:lnTo>
                  <a:lnTo>
                    <a:pt x="686" y="0"/>
                  </a:lnTo>
                </a:path>
              </a:pathLst>
            </a:custGeom>
            <a:solidFill>
              <a:srgbClr val="ABDBFF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1"/>
            <p:cNvSpPr>
              <a:spLocks/>
            </p:cNvSpPr>
            <p:nvPr/>
          </p:nvSpPr>
          <p:spPr bwMode="auto">
            <a:xfrm>
              <a:off x="5402562" y="1728099"/>
              <a:ext cx="636588" cy="639763"/>
            </a:xfrm>
            <a:custGeom>
              <a:avLst/>
              <a:gdLst/>
              <a:ahLst/>
              <a:cxnLst>
                <a:cxn ang="0">
                  <a:pos x="0" y="309"/>
                </a:cxn>
                <a:cxn ang="0">
                  <a:pos x="53" y="209"/>
                </a:cxn>
                <a:cxn ang="0">
                  <a:pos x="137" y="107"/>
                </a:cxn>
                <a:cxn ang="0">
                  <a:pos x="141" y="107"/>
                </a:cxn>
                <a:cxn ang="0">
                  <a:pos x="137" y="44"/>
                </a:cxn>
                <a:cxn ang="0">
                  <a:pos x="137" y="0"/>
                </a:cxn>
                <a:cxn ang="0">
                  <a:pos x="146" y="8"/>
                </a:cxn>
                <a:cxn ang="0">
                  <a:pos x="168" y="74"/>
                </a:cxn>
                <a:cxn ang="0">
                  <a:pos x="168" y="85"/>
                </a:cxn>
                <a:cxn ang="0">
                  <a:pos x="177" y="107"/>
                </a:cxn>
                <a:cxn ang="0">
                  <a:pos x="288" y="81"/>
                </a:cxn>
                <a:cxn ang="0">
                  <a:pos x="296" y="136"/>
                </a:cxn>
                <a:cxn ang="0">
                  <a:pos x="429" y="70"/>
                </a:cxn>
                <a:cxn ang="0">
                  <a:pos x="460" y="77"/>
                </a:cxn>
                <a:cxn ang="0">
                  <a:pos x="460" y="99"/>
                </a:cxn>
                <a:cxn ang="0">
                  <a:pos x="460" y="107"/>
                </a:cxn>
                <a:cxn ang="0">
                  <a:pos x="447" y="114"/>
                </a:cxn>
                <a:cxn ang="0">
                  <a:pos x="398" y="99"/>
                </a:cxn>
                <a:cxn ang="0">
                  <a:pos x="372" y="169"/>
                </a:cxn>
                <a:cxn ang="0">
                  <a:pos x="354" y="165"/>
                </a:cxn>
                <a:cxn ang="0">
                  <a:pos x="341" y="217"/>
                </a:cxn>
                <a:cxn ang="0">
                  <a:pos x="288" y="206"/>
                </a:cxn>
                <a:cxn ang="0">
                  <a:pos x="265" y="257"/>
                </a:cxn>
                <a:cxn ang="0">
                  <a:pos x="234" y="327"/>
                </a:cxn>
                <a:cxn ang="0">
                  <a:pos x="133" y="386"/>
                </a:cxn>
                <a:cxn ang="0">
                  <a:pos x="66" y="349"/>
                </a:cxn>
                <a:cxn ang="0">
                  <a:pos x="57" y="371"/>
                </a:cxn>
                <a:cxn ang="0">
                  <a:pos x="0" y="309"/>
                </a:cxn>
              </a:cxnLst>
              <a:rect l="0" t="0" r="r" b="b"/>
              <a:pathLst>
                <a:path w="460" h="386">
                  <a:moveTo>
                    <a:pt x="0" y="309"/>
                  </a:moveTo>
                  <a:lnTo>
                    <a:pt x="53" y="209"/>
                  </a:lnTo>
                  <a:lnTo>
                    <a:pt x="137" y="107"/>
                  </a:lnTo>
                  <a:lnTo>
                    <a:pt x="141" y="107"/>
                  </a:lnTo>
                  <a:lnTo>
                    <a:pt x="137" y="44"/>
                  </a:lnTo>
                  <a:lnTo>
                    <a:pt x="137" y="0"/>
                  </a:lnTo>
                  <a:lnTo>
                    <a:pt x="146" y="8"/>
                  </a:lnTo>
                  <a:lnTo>
                    <a:pt x="168" y="74"/>
                  </a:lnTo>
                  <a:lnTo>
                    <a:pt x="168" y="85"/>
                  </a:lnTo>
                  <a:lnTo>
                    <a:pt x="177" y="107"/>
                  </a:lnTo>
                  <a:lnTo>
                    <a:pt x="288" y="81"/>
                  </a:lnTo>
                  <a:lnTo>
                    <a:pt x="296" y="136"/>
                  </a:lnTo>
                  <a:lnTo>
                    <a:pt x="429" y="70"/>
                  </a:lnTo>
                  <a:lnTo>
                    <a:pt x="460" y="77"/>
                  </a:lnTo>
                  <a:lnTo>
                    <a:pt x="460" y="99"/>
                  </a:lnTo>
                  <a:lnTo>
                    <a:pt x="460" y="107"/>
                  </a:lnTo>
                  <a:lnTo>
                    <a:pt x="447" y="114"/>
                  </a:lnTo>
                  <a:lnTo>
                    <a:pt x="398" y="99"/>
                  </a:lnTo>
                  <a:lnTo>
                    <a:pt x="372" y="169"/>
                  </a:lnTo>
                  <a:lnTo>
                    <a:pt x="354" y="165"/>
                  </a:lnTo>
                  <a:lnTo>
                    <a:pt x="341" y="217"/>
                  </a:lnTo>
                  <a:lnTo>
                    <a:pt x="288" y="206"/>
                  </a:lnTo>
                  <a:lnTo>
                    <a:pt x="265" y="257"/>
                  </a:lnTo>
                  <a:lnTo>
                    <a:pt x="234" y="327"/>
                  </a:lnTo>
                  <a:lnTo>
                    <a:pt x="133" y="386"/>
                  </a:lnTo>
                  <a:lnTo>
                    <a:pt x="66" y="349"/>
                  </a:lnTo>
                  <a:lnTo>
                    <a:pt x="57" y="371"/>
                  </a:lnTo>
                  <a:lnTo>
                    <a:pt x="0" y="309"/>
                  </a:lnTo>
                </a:path>
              </a:pathLst>
            </a:custGeom>
            <a:solidFill>
              <a:schemeClr val="tx1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2"/>
            <p:cNvSpPr>
              <a:spLocks/>
            </p:cNvSpPr>
            <p:nvPr/>
          </p:nvSpPr>
          <p:spPr bwMode="auto">
            <a:xfrm>
              <a:off x="4481767" y="2091884"/>
              <a:ext cx="996950" cy="561975"/>
            </a:xfrm>
            <a:custGeom>
              <a:avLst/>
              <a:gdLst/>
              <a:ahLst/>
              <a:cxnLst>
                <a:cxn ang="0">
                  <a:pos x="420" y="33"/>
                </a:cxn>
                <a:cxn ang="0">
                  <a:pos x="429" y="15"/>
                </a:cxn>
                <a:cxn ang="0">
                  <a:pos x="460" y="4"/>
                </a:cxn>
                <a:cxn ang="0">
                  <a:pos x="465" y="0"/>
                </a:cxn>
                <a:cxn ang="0">
                  <a:pos x="487" y="22"/>
                </a:cxn>
                <a:cxn ang="0">
                  <a:pos x="637" y="52"/>
                </a:cxn>
                <a:cxn ang="0">
                  <a:pos x="664" y="85"/>
                </a:cxn>
                <a:cxn ang="0">
                  <a:pos x="721" y="147"/>
                </a:cxn>
                <a:cxn ang="0">
                  <a:pos x="611" y="257"/>
                </a:cxn>
                <a:cxn ang="0">
                  <a:pos x="0" y="341"/>
                </a:cxn>
                <a:cxn ang="0">
                  <a:pos x="17" y="297"/>
                </a:cxn>
                <a:cxn ang="0">
                  <a:pos x="44" y="261"/>
                </a:cxn>
                <a:cxn ang="0">
                  <a:pos x="93" y="286"/>
                </a:cxn>
                <a:cxn ang="0">
                  <a:pos x="124" y="198"/>
                </a:cxn>
                <a:cxn ang="0">
                  <a:pos x="265" y="180"/>
                </a:cxn>
                <a:cxn ang="0">
                  <a:pos x="296" y="136"/>
                </a:cxn>
                <a:cxn ang="0">
                  <a:pos x="314" y="162"/>
                </a:cxn>
                <a:cxn ang="0">
                  <a:pos x="416" y="33"/>
                </a:cxn>
                <a:cxn ang="0">
                  <a:pos x="420" y="33"/>
                </a:cxn>
              </a:cxnLst>
              <a:rect l="0" t="0" r="r" b="b"/>
              <a:pathLst>
                <a:path w="721" h="341">
                  <a:moveTo>
                    <a:pt x="420" y="33"/>
                  </a:moveTo>
                  <a:lnTo>
                    <a:pt x="429" y="15"/>
                  </a:lnTo>
                  <a:lnTo>
                    <a:pt x="460" y="4"/>
                  </a:lnTo>
                  <a:lnTo>
                    <a:pt x="465" y="0"/>
                  </a:lnTo>
                  <a:lnTo>
                    <a:pt x="487" y="22"/>
                  </a:lnTo>
                  <a:lnTo>
                    <a:pt x="637" y="52"/>
                  </a:lnTo>
                  <a:lnTo>
                    <a:pt x="664" y="85"/>
                  </a:lnTo>
                  <a:lnTo>
                    <a:pt x="721" y="147"/>
                  </a:lnTo>
                  <a:lnTo>
                    <a:pt x="611" y="257"/>
                  </a:lnTo>
                  <a:lnTo>
                    <a:pt x="0" y="341"/>
                  </a:lnTo>
                  <a:lnTo>
                    <a:pt x="17" y="297"/>
                  </a:lnTo>
                  <a:lnTo>
                    <a:pt x="44" y="261"/>
                  </a:lnTo>
                  <a:lnTo>
                    <a:pt x="93" y="286"/>
                  </a:lnTo>
                  <a:lnTo>
                    <a:pt x="124" y="198"/>
                  </a:lnTo>
                  <a:lnTo>
                    <a:pt x="265" y="180"/>
                  </a:lnTo>
                  <a:lnTo>
                    <a:pt x="296" y="136"/>
                  </a:lnTo>
                  <a:lnTo>
                    <a:pt x="314" y="162"/>
                  </a:lnTo>
                  <a:lnTo>
                    <a:pt x="416" y="33"/>
                  </a:lnTo>
                  <a:lnTo>
                    <a:pt x="420" y="33"/>
                  </a:lnTo>
                </a:path>
              </a:pathLst>
            </a:custGeom>
            <a:solidFill>
              <a:srgbClr val="005694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3"/>
            <p:cNvSpPr>
              <a:spLocks/>
            </p:cNvSpPr>
            <p:nvPr/>
          </p:nvSpPr>
          <p:spPr bwMode="auto">
            <a:xfrm>
              <a:off x="4359529" y="2474472"/>
              <a:ext cx="1187450" cy="465138"/>
            </a:xfrm>
            <a:custGeom>
              <a:avLst/>
              <a:gdLst/>
              <a:ahLst/>
              <a:cxnLst>
                <a:cxn ang="0">
                  <a:pos x="496" y="228"/>
                </a:cxn>
                <a:cxn ang="0">
                  <a:pos x="651" y="213"/>
                </a:cxn>
                <a:cxn ang="0">
                  <a:pos x="664" y="184"/>
                </a:cxn>
                <a:cxn ang="0">
                  <a:pos x="673" y="165"/>
                </a:cxn>
                <a:cxn ang="0">
                  <a:pos x="845" y="33"/>
                </a:cxn>
                <a:cxn ang="0">
                  <a:pos x="859" y="0"/>
                </a:cxn>
                <a:cxn ang="0">
                  <a:pos x="686" y="26"/>
                </a:cxn>
                <a:cxn ang="0">
                  <a:pos x="71" y="110"/>
                </a:cxn>
                <a:cxn ang="0">
                  <a:pos x="40" y="180"/>
                </a:cxn>
                <a:cxn ang="0">
                  <a:pos x="0" y="283"/>
                </a:cxn>
                <a:cxn ang="0">
                  <a:pos x="212" y="261"/>
                </a:cxn>
                <a:cxn ang="0">
                  <a:pos x="496" y="228"/>
                </a:cxn>
              </a:cxnLst>
              <a:rect l="0" t="0" r="r" b="b"/>
              <a:pathLst>
                <a:path w="859" h="283">
                  <a:moveTo>
                    <a:pt x="496" y="228"/>
                  </a:moveTo>
                  <a:lnTo>
                    <a:pt x="651" y="213"/>
                  </a:lnTo>
                  <a:lnTo>
                    <a:pt x="664" y="184"/>
                  </a:lnTo>
                  <a:lnTo>
                    <a:pt x="673" y="165"/>
                  </a:lnTo>
                  <a:lnTo>
                    <a:pt x="845" y="33"/>
                  </a:lnTo>
                  <a:lnTo>
                    <a:pt x="859" y="0"/>
                  </a:lnTo>
                  <a:lnTo>
                    <a:pt x="686" y="26"/>
                  </a:lnTo>
                  <a:lnTo>
                    <a:pt x="71" y="110"/>
                  </a:lnTo>
                  <a:lnTo>
                    <a:pt x="40" y="180"/>
                  </a:lnTo>
                  <a:lnTo>
                    <a:pt x="0" y="283"/>
                  </a:lnTo>
                  <a:lnTo>
                    <a:pt x="212" y="261"/>
                  </a:lnTo>
                  <a:lnTo>
                    <a:pt x="496" y="228"/>
                  </a:lnTo>
                </a:path>
              </a:pathLst>
            </a:custGeom>
            <a:solidFill>
              <a:srgbClr val="005694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4"/>
            <p:cNvSpPr>
              <a:spLocks/>
            </p:cNvSpPr>
            <p:nvPr/>
          </p:nvSpPr>
          <p:spPr bwMode="auto">
            <a:xfrm>
              <a:off x="4654804" y="2849122"/>
              <a:ext cx="598488" cy="879475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421" y="279"/>
                </a:cxn>
                <a:cxn ang="0">
                  <a:pos x="403" y="330"/>
                </a:cxn>
                <a:cxn ang="0">
                  <a:pos x="434" y="425"/>
                </a:cxn>
                <a:cxn ang="0">
                  <a:pos x="142" y="458"/>
                </a:cxn>
                <a:cxn ang="0">
                  <a:pos x="164" y="495"/>
                </a:cxn>
                <a:cxn ang="0">
                  <a:pos x="177" y="513"/>
                </a:cxn>
                <a:cxn ang="0">
                  <a:pos x="124" y="532"/>
                </a:cxn>
                <a:cxn ang="0">
                  <a:pos x="80" y="528"/>
                </a:cxn>
                <a:cxn ang="0">
                  <a:pos x="0" y="33"/>
                </a:cxn>
                <a:cxn ang="0">
                  <a:pos x="279" y="0"/>
                </a:cxn>
              </a:cxnLst>
              <a:rect l="0" t="0" r="r" b="b"/>
              <a:pathLst>
                <a:path w="434" h="532">
                  <a:moveTo>
                    <a:pt x="279" y="0"/>
                  </a:moveTo>
                  <a:lnTo>
                    <a:pt x="421" y="279"/>
                  </a:lnTo>
                  <a:lnTo>
                    <a:pt x="403" y="330"/>
                  </a:lnTo>
                  <a:lnTo>
                    <a:pt x="434" y="425"/>
                  </a:lnTo>
                  <a:lnTo>
                    <a:pt x="142" y="458"/>
                  </a:lnTo>
                  <a:lnTo>
                    <a:pt x="164" y="495"/>
                  </a:lnTo>
                  <a:lnTo>
                    <a:pt x="177" y="513"/>
                  </a:lnTo>
                  <a:lnTo>
                    <a:pt x="124" y="532"/>
                  </a:lnTo>
                  <a:lnTo>
                    <a:pt x="80" y="528"/>
                  </a:lnTo>
                  <a:lnTo>
                    <a:pt x="0" y="33"/>
                  </a:lnTo>
                  <a:lnTo>
                    <a:pt x="279" y="0"/>
                  </a:lnTo>
                </a:path>
              </a:pathLst>
            </a:custGeom>
            <a:solidFill>
              <a:schemeClr val="tx1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5"/>
            <p:cNvSpPr>
              <a:spLocks/>
            </p:cNvSpPr>
            <p:nvPr/>
          </p:nvSpPr>
          <p:spPr bwMode="auto">
            <a:xfrm>
              <a:off x="4232529" y="2903097"/>
              <a:ext cx="531813" cy="884238"/>
            </a:xfrm>
            <a:custGeom>
              <a:avLst/>
              <a:gdLst/>
              <a:ahLst/>
              <a:cxnLst>
                <a:cxn ang="0">
                  <a:pos x="305" y="0"/>
                </a:cxn>
                <a:cxn ang="0">
                  <a:pos x="385" y="491"/>
                </a:cxn>
                <a:cxn ang="0">
                  <a:pos x="265" y="499"/>
                </a:cxn>
                <a:cxn ang="0">
                  <a:pos x="248" y="536"/>
                </a:cxn>
                <a:cxn ang="0">
                  <a:pos x="199" y="473"/>
                </a:cxn>
                <a:cxn ang="0">
                  <a:pos x="199" y="440"/>
                </a:cxn>
                <a:cxn ang="0">
                  <a:pos x="0" y="458"/>
                </a:cxn>
                <a:cxn ang="0">
                  <a:pos x="48" y="330"/>
                </a:cxn>
                <a:cxn ang="0">
                  <a:pos x="26" y="246"/>
                </a:cxn>
                <a:cxn ang="0">
                  <a:pos x="17" y="202"/>
                </a:cxn>
                <a:cxn ang="0">
                  <a:pos x="93" y="22"/>
                </a:cxn>
                <a:cxn ang="0">
                  <a:pos x="305" y="0"/>
                </a:cxn>
              </a:cxnLst>
              <a:rect l="0" t="0" r="r" b="b"/>
              <a:pathLst>
                <a:path w="385" h="536">
                  <a:moveTo>
                    <a:pt x="305" y="0"/>
                  </a:moveTo>
                  <a:lnTo>
                    <a:pt x="385" y="491"/>
                  </a:lnTo>
                  <a:lnTo>
                    <a:pt x="265" y="499"/>
                  </a:lnTo>
                  <a:lnTo>
                    <a:pt x="248" y="536"/>
                  </a:lnTo>
                  <a:lnTo>
                    <a:pt x="199" y="473"/>
                  </a:lnTo>
                  <a:lnTo>
                    <a:pt x="199" y="440"/>
                  </a:lnTo>
                  <a:lnTo>
                    <a:pt x="0" y="458"/>
                  </a:lnTo>
                  <a:lnTo>
                    <a:pt x="48" y="330"/>
                  </a:lnTo>
                  <a:lnTo>
                    <a:pt x="26" y="246"/>
                  </a:lnTo>
                  <a:lnTo>
                    <a:pt x="17" y="202"/>
                  </a:lnTo>
                  <a:lnTo>
                    <a:pt x="93" y="22"/>
                  </a:lnTo>
                  <a:lnTo>
                    <a:pt x="305" y="0"/>
                  </a:lnTo>
                </a:path>
              </a:pathLst>
            </a:custGeom>
            <a:solidFill>
              <a:schemeClr val="tx1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6"/>
            <p:cNvSpPr>
              <a:spLocks/>
            </p:cNvSpPr>
            <p:nvPr/>
          </p:nvSpPr>
          <p:spPr bwMode="auto">
            <a:xfrm>
              <a:off x="3851529" y="3311084"/>
              <a:ext cx="814388" cy="690563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01" y="0"/>
                </a:cxn>
                <a:cxn ang="0">
                  <a:pos x="323" y="84"/>
                </a:cxn>
                <a:cxn ang="0">
                  <a:pos x="275" y="212"/>
                </a:cxn>
                <a:cxn ang="0">
                  <a:pos x="474" y="194"/>
                </a:cxn>
                <a:cxn ang="0">
                  <a:pos x="474" y="227"/>
                </a:cxn>
                <a:cxn ang="0">
                  <a:pos x="523" y="290"/>
                </a:cxn>
                <a:cxn ang="0">
                  <a:pos x="527" y="293"/>
                </a:cxn>
                <a:cxn ang="0">
                  <a:pos x="571" y="279"/>
                </a:cxn>
                <a:cxn ang="0">
                  <a:pos x="527" y="345"/>
                </a:cxn>
                <a:cxn ang="0">
                  <a:pos x="589" y="392"/>
                </a:cxn>
                <a:cxn ang="0">
                  <a:pos x="567" y="418"/>
                </a:cxn>
                <a:cxn ang="0">
                  <a:pos x="478" y="363"/>
                </a:cxn>
                <a:cxn ang="0">
                  <a:pos x="474" y="400"/>
                </a:cxn>
                <a:cxn ang="0">
                  <a:pos x="421" y="396"/>
                </a:cxn>
                <a:cxn ang="0">
                  <a:pos x="416" y="418"/>
                </a:cxn>
                <a:cxn ang="0">
                  <a:pos x="248" y="352"/>
                </a:cxn>
                <a:cxn ang="0">
                  <a:pos x="253" y="363"/>
                </a:cxn>
                <a:cxn ang="0">
                  <a:pos x="186" y="381"/>
                </a:cxn>
                <a:cxn ang="0">
                  <a:pos x="186" y="367"/>
                </a:cxn>
                <a:cxn ang="0">
                  <a:pos x="40" y="359"/>
                </a:cxn>
                <a:cxn ang="0">
                  <a:pos x="36" y="290"/>
                </a:cxn>
                <a:cxn ang="0">
                  <a:pos x="62" y="267"/>
                </a:cxn>
                <a:cxn ang="0">
                  <a:pos x="49" y="146"/>
                </a:cxn>
                <a:cxn ang="0">
                  <a:pos x="13" y="128"/>
                </a:cxn>
                <a:cxn ang="0">
                  <a:pos x="0" y="18"/>
                </a:cxn>
              </a:cxnLst>
              <a:rect l="0" t="0" r="r" b="b"/>
              <a:pathLst>
                <a:path w="589" h="418">
                  <a:moveTo>
                    <a:pt x="0" y="18"/>
                  </a:moveTo>
                  <a:lnTo>
                    <a:pt x="301" y="0"/>
                  </a:lnTo>
                  <a:lnTo>
                    <a:pt x="323" y="84"/>
                  </a:lnTo>
                  <a:lnTo>
                    <a:pt x="275" y="212"/>
                  </a:lnTo>
                  <a:lnTo>
                    <a:pt x="474" y="194"/>
                  </a:lnTo>
                  <a:lnTo>
                    <a:pt x="474" y="227"/>
                  </a:lnTo>
                  <a:lnTo>
                    <a:pt x="523" y="290"/>
                  </a:lnTo>
                  <a:lnTo>
                    <a:pt x="527" y="293"/>
                  </a:lnTo>
                  <a:lnTo>
                    <a:pt x="571" y="279"/>
                  </a:lnTo>
                  <a:lnTo>
                    <a:pt x="527" y="345"/>
                  </a:lnTo>
                  <a:lnTo>
                    <a:pt x="589" y="392"/>
                  </a:lnTo>
                  <a:lnTo>
                    <a:pt x="567" y="418"/>
                  </a:lnTo>
                  <a:lnTo>
                    <a:pt x="478" y="363"/>
                  </a:lnTo>
                  <a:lnTo>
                    <a:pt x="474" y="400"/>
                  </a:lnTo>
                  <a:lnTo>
                    <a:pt x="421" y="396"/>
                  </a:lnTo>
                  <a:lnTo>
                    <a:pt x="416" y="418"/>
                  </a:lnTo>
                  <a:lnTo>
                    <a:pt x="248" y="352"/>
                  </a:lnTo>
                  <a:lnTo>
                    <a:pt x="253" y="363"/>
                  </a:lnTo>
                  <a:lnTo>
                    <a:pt x="186" y="381"/>
                  </a:lnTo>
                  <a:lnTo>
                    <a:pt x="186" y="367"/>
                  </a:lnTo>
                  <a:lnTo>
                    <a:pt x="40" y="359"/>
                  </a:lnTo>
                  <a:lnTo>
                    <a:pt x="36" y="290"/>
                  </a:lnTo>
                  <a:lnTo>
                    <a:pt x="62" y="267"/>
                  </a:lnTo>
                  <a:lnTo>
                    <a:pt x="49" y="146"/>
                  </a:lnTo>
                  <a:lnTo>
                    <a:pt x="13" y="128"/>
                  </a:lnTo>
                  <a:lnTo>
                    <a:pt x="0" y="18"/>
                  </a:lnTo>
                </a:path>
              </a:pathLst>
            </a:custGeom>
            <a:solidFill>
              <a:srgbClr val="005694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7"/>
            <p:cNvSpPr>
              <a:spLocks/>
            </p:cNvSpPr>
            <p:nvPr/>
          </p:nvSpPr>
          <p:spPr bwMode="auto">
            <a:xfrm>
              <a:off x="3724529" y="2660209"/>
              <a:ext cx="692150" cy="677863"/>
            </a:xfrm>
            <a:custGeom>
              <a:avLst/>
              <a:gdLst/>
              <a:ahLst/>
              <a:cxnLst>
                <a:cxn ang="0">
                  <a:pos x="394" y="393"/>
                </a:cxn>
                <a:cxn ang="0">
                  <a:pos x="385" y="349"/>
                </a:cxn>
                <a:cxn ang="0">
                  <a:pos x="461" y="169"/>
                </a:cxn>
                <a:cxn ang="0">
                  <a:pos x="501" y="66"/>
                </a:cxn>
                <a:cxn ang="0">
                  <a:pos x="452" y="62"/>
                </a:cxn>
                <a:cxn ang="0">
                  <a:pos x="470" y="0"/>
                </a:cxn>
                <a:cxn ang="0">
                  <a:pos x="0" y="37"/>
                </a:cxn>
                <a:cxn ang="0">
                  <a:pos x="31" y="345"/>
                </a:cxn>
                <a:cxn ang="0">
                  <a:pos x="84" y="360"/>
                </a:cxn>
                <a:cxn ang="0">
                  <a:pos x="93" y="411"/>
                </a:cxn>
                <a:cxn ang="0">
                  <a:pos x="394" y="393"/>
                </a:cxn>
              </a:cxnLst>
              <a:rect l="0" t="0" r="r" b="b"/>
              <a:pathLst>
                <a:path w="501" h="411">
                  <a:moveTo>
                    <a:pt x="394" y="393"/>
                  </a:moveTo>
                  <a:lnTo>
                    <a:pt x="385" y="349"/>
                  </a:lnTo>
                  <a:lnTo>
                    <a:pt x="461" y="169"/>
                  </a:lnTo>
                  <a:lnTo>
                    <a:pt x="501" y="66"/>
                  </a:lnTo>
                  <a:lnTo>
                    <a:pt x="452" y="62"/>
                  </a:lnTo>
                  <a:lnTo>
                    <a:pt x="470" y="0"/>
                  </a:lnTo>
                  <a:lnTo>
                    <a:pt x="0" y="37"/>
                  </a:lnTo>
                  <a:lnTo>
                    <a:pt x="31" y="345"/>
                  </a:lnTo>
                  <a:lnTo>
                    <a:pt x="84" y="360"/>
                  </a:lnTo>
                  <a:lnTo>
                    <a:pt x="93" y="411"/>
                  </a:lnTo>
                  <a:lnTo>
                    <a:pt x="394" y="393"/>
                  </a:lnTo>
                </a:path>
              </a:pathLst>
            </a:custGeom>
            <a:solidFill>
              <a:srgbClr val="005694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8"/>
            <p:cNvSpPr>
              <a:spLocks/>
            </p:cNvSpPr>
            <p:nvPr/>
          </p:nvSpPr>
          <p:spPr bwMode="auto">
            <a:xfrm>
              <a:off x="2448179" y="2576072"/>
              <a:ext cx="1320800" cy="654050"/>
            </a:xfrm>
            <a:custGeom>
              <a:avLst/>
              <a:gdLst/>
              <a:ahLst/>
              <a:cxnLst>
                <a:cxn ang="0">
                  <a:pos x="921" y="36"/>
                </a:cxn>
                <a:cxn ang="0">
                  <a:pos x="925" y="88"/>
                </a:cxn>
                <a:cxn ang="0">
                  <a:pos x="956" y="396"/>
                </a:cxn>
                <a:cxn ang="0">
                  <a:pos x="885" y="378"/>
                </a:cxn>
                <a:cxn ang="0">
                  <a:pos x="664" y="389"/>
                </a:cxn>
                <a:cxn ang="0">
                  <a:pos x="323" y="308"/>
                </a:cxn>
                <a:cxn ang="0">
                  <a:pos x="310" y="73"/>
                </a:cxn>
                <a:cxn ang="0">
                  <a:pos x="0" y="55"/>
                </a:cxn>
                <a:cxn ang="0">
                  <a:pos x="0" y="0"/>
                </a:cxn>
                <a:cxn ang="0">
                  <a:pos x="115" y="7"/>
                </a:cxn>
                <a:cxn ang="0">
                  <a:pos x="921" y="36"/>
                </a:cxn>
              </a:cxnLst>
              <a:rect l="0" t="0" r="r" b="b"/>
              <a:pathLst>
                <a:path w="956" h="396">
                  <a:moveTo>
                    <a:pt x="921" y="36"/>
                  </a:moveTo>
                  <a:lnTo>
                    <a:pt x="925" y="88"/>
                  </a:lnTo>
                  <a:lnTo>
                    <a:pt x="956" y="396"/>
                  </a:lnTo>
                  <a:lnTo>
                    <a:pt x="885" y="378"/>
                  </a:lnTo>
                  <a:lnTo>
                    <a:pt x="664" y="389"/>
                  </a:lnTo>
                  <a:lnTo>
                    <a:pt x="323" y="308"/>
                  </a:lnTo>
                  <a:lnTo>
                    <a:pt x="310" y="73"/>
                  </a:lnTo>
                  <a:lnTo>
                    <a:pt x="0" y="55"/>
                  </a:lnTo>
                  <a:lnTo>
                    <a:pt x="0" y="0"/>
                  </a:lnTo>
                  <a:lnTo>
                    <a:pt x="115" y="7"/>
                  </a:lnTo>
                  <a:lnTo>
                    <a:pt x="921" y="36"/>
                  </a:lnTo>
                </a:path>
              </a:pathLst>
            </a:custGeom>
            <a:solidFill>
              <a:srgbClr val="005694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9"/>
            <p:cNvSpPr>
              <a:spLocks/>
            </p:cNvSpPr>
            <p:nvPr/>
          </p:nvSpPr>
          <p:spPr bwMode="auto">
            <a:xfrm>
              <a:off x="1848104" y="2644334"/>
              <a:ext cx="2119313" cy="1935163"/>
            </a:xfrm>
            <a:custGeom>
              <a:avLst/>
              <a:gdLst/>
              <a:ahLst/>
              <a:cxnLst>
                <a:cxn ang="0">
                  <a:pos x="18" y="510"/>
                </a:cxn>
                <a:cxn ang="0">
                  <a:pos x="31" y="488"/>
                </a:cxn>
                <a:cxn ang="0">
                  <a:pos x="412" y="506"/>
                </a:cxn>
                <a:cxn ang="0">
                  <a:pos x="439" y="0"/>
                </a:cxn>
                <a:cxn ang="0">
                  <a:pos x="749" y="18"/>
                </a:cxn>
                <a:cxn ang="0">
                  <a:pos x="762" y="253"/>
                </a:cxn>
                <a:cxn ang="0">
                  <a:pos x="1103" y="334"/>
                </a:cxn>
                <a:cxn ang="0">
                  <a:pos x="1324" y="323"/>
                </a:cxn>
                <a:cxn ang="0">
                  <a:pos x="1395" y="341"/>
                </a:cxn>
                <a:cxn ang="0">
                  <a:pos x="1448" y="356"/>
                </a:cxn>
                <a:cxn ang="0">
                  <a:pos x="1457" y="407"/>
                </a:cxn>
                <a:cxn ang="0">
                  <a:pos x="1470" y="517"/>
                </a:cxn>
                <a:cxn ang="0">
                  <a:pos x="1506" y="535"/>
                </a:cxn>
                <a:cxn ang="0">
                  <a:pos x="1519" y="656"/>
                </a:cxn>
                <a:cxn ang="0">
                  <a:pos x="1493" y="679"/>
                </a:cxn>
                <a:cxn ang="0">
                  <a:pos x="1497" y="745"/>
                </a:cxn>
                <a:cxn ang="0">
                  <a:pos x="1497" y="748"/>
                </a:cxn>
                <a:cxn ang="0">
                  <a:pos x="1271" y="873"/>
                </a:cxn>
                <a:cxn ang="0">
                  <a:pos x="1253" y="880"/>
                </a:cxn>
                <a:cxn ang="0">
                  <a:pos x="1222" y="869"/>
                </a:cxn>
                <a:cxn ang="0">
                  <a:pos x="1094" y="1027"/>
                </a:cxn>
                <a:cxn ang="0">
                  <a:pos x="1152" y="1159"/>
                </a:cxn>
                <a:cxn ang="0">
                  <a:pos x="1094" y="1163"/>
                </a:cxn>
                <a:cxn ang="0">
                  <a:pos x="850" y="1119"/>
                </a:cxn>
                <a:cxn ang="0">
                  <a:pos x="771" y="968"/>
                </a:cxn>
                <a:cxn ang="0">
                  <a:pos x="691" y="913"/>
                </a:cxn>
                <a:cxn ang="0">
                  <a:pos x="638" y="807"/>
                </a:cxn>
                <a:cxn ang="0">
                  <a:pos x="558" y="752"/>
                </a:cxn>
                <a:cxn ang="0">
                  <a:pos x="452" y="741"/>
                </a:cxn>
                <a:cxn ang="0">
                  <a:pos x="390" y="858"/>
                </a:cxn>
                <a:cxn ang="0">
                  <a:pos x="213" y="752"/>
                </a:cxn>
                <a:cxn ang="0">
                  <a:pos x="177" y="649"/>
                </a:cxn>
                <a:cxn ang="0">
                  <a:pos x="0" y="510"/>
                </a:cxn>
                <a:cxn ang="0">
                  <a:pos x="9" y="510"/>
                </a:cxn>
                <a:cxn ang="0">
                  <a:pos x="18" y="510"/>
                </a:cxn>
              </a:cxnLst>
              <a:rect l="0" t="0" r="r" b="b"/>
              <a:pathLst>
                <a:path w="1519" h="1163">
                  <a:moveTo>
                    <a:pt x="18" y="510"/>
                  </a:moveTo>
                  <a:lnTo>
                    <a:pt x="31" y="488"/>
                  </a:lnTo>
                  <a:lnTo>
                    <a:pt x="412" y="506"/>
                  </a:lnTo>
                  <a:lnTo>
                    <a:pt x="439" y="0"/>
                  </a:lnTo>
                  <a:lnTo>
                    <a:pt x="749" y="18"/>
                  </a:lnTo>
                  <a:lnTo>
                    <a:pt x="762" y="253"/>
                  </a:lnTo>
                  <a:lnTo>
                    <a:pt x="1103" y="334"/>
                  </a:lnTo>
                  <a:lnTo>
                    <a:pt x="1324" y="323"/>
                  </a:lnTo>
                  <a:lnTo>
                    <a:pt x="1395" y="341"/>
                  </a:lnTo>
                  <a:lnTo>
                    <a:pt x="1448" y="356"/>
                  </a:lnTo>
                  <a:lnTo>
                    <a:pt x="1457" y="407"/>
                  </a:lnTo>
                  <a:lnTo>
                    <a:pt x="1470" y="517"/>
                  </a:lnTo>
                  <a:lnTo>
                    <a:pt x="1506" y="535"/>
                  </a:lnTo>
                  <a:lnTo>
                    <a:pt x="1519" y="656"/>
                  </a:lnTo>
                  <a:lnTo>
                    <a:pt x="1493" y="679"/>
                  </a:lnTo>
                  <a:lnTo>
                    <a:pt x="1497" y="745"/>
                  </a:lnTo>
                  <a:lnTo>
                    <a:pt x="1497" y="748"/>
                  </a:lnTo>
                  <a:lnTo>
                    <a:pt x="1271" y="873"/>
                  </a:lnTo>
                  <a:lnTo>
                    <a:pt x="1253" y="880"/>
                  </a:lnTo>
                  <a:lnTo>
                    <a:pt x="1222" y="869"/>
                  </a:lnTo>
                  <a:lnTo>
                    <a:pt x="1094" y="1027"/>
                  </a:lnTo>
                  <a:lnTo>
                    <a:pt x="1152" y="1159"/>
                  </a:lnTo>
                  <a:lnTo>
                    <a:pt x="1094" y="1163"/>
                  </a:lnTo>
                  <a:lnTo>
                    <a:pt x="850" y="1119"/>
                  </a:lnTo>
                  <a:lnTo>
                    <a:pt x="771" y="968"/>
                  </a:lnTo>
                  <a:lnTo>
                    <a:pt x="691" y="913"/>
                  </a:lnTo>
                  <a:lnTo>
                    <a:pt x="638" y="807"/>
                  </a:lnTo>
                  <a:lnTo>
                    <a:pt x="558" y="752"/>
                  </a:lnTo>
                  <a:lnTo>
                    <a:pt x="452" y="741"/>
                  </a:lnTo>
                  <a:lnTo>
                    <a:pt x="390" y="858"/>
                  </a:lnTo>
                  <a:lnTo>
                    <a:pt x="213" y="752"/>
                  </a:lnTo>
                  <a:lnTo>
                    <a:pt x="177" y="649"/>
                  </a:lnTo>
                  <a:lnTo>
                    <a:pt x="0" y="510"/>
                  </a:lnTo>
                  <a:lnTo>
                    <a:pt x="9" y="510"/>
                  </a:lnTo>
                  <a:lnTo>
                    <a:pt x="18" y="510"/>
                  </a:lnTo>
                </a:path>
              </a:pathLst>
            </a:custGeom>
            <a:solidFill>
              <a:srgbClr val="ABDBFF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 Box 97"/>
            <p:cNvSpPr txBox="1">
              <a:spLocks noChangeArrowheads="1"/>
            </p:cNvSpPr>
            <p:nvPr/>
          </p:nvSpPr>
          <p:spPr bwMode="auto">
            <a:xfrm>
              <a:off x="6478755" y="2091336"/>
              <a:ext cx="512010" cy="346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56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MD</a:t>
              </a:r>
            </a:p>
          </p:txBody>
        </p:sp>
        <p:sp>
          <p:nvSpPr>
            <p:cNvPr id="80" name="Text Box 98"/>
            <p:cNvSpPr txBox="1">
              <a:spLocks noChangeArrowheads="1"/>
            </p:cNvSpPr>
            <p:nvPr/>
          </p:nvSpPr>
          <p:spPr bwMode="auto">
            <a:xfrm>
              <a:off x="6679239" y="1622754"/>
              <a:ext cx="475458" cy="346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56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</a:t>
              </a:r>
            </a:p>
          </p:txBody>
        </p:sp>
        <p:sp>
          <p:nvSpPr>
            <p:cNvPr id="81" name="Line 99"/>
            <p:cNvSpPr>
              <a:spLocks noChangeShapeType="1"/>
            </p:cNvSpPr>
            <p:nvPr/>
          </p:nvSpPr>
          <p:spPr bwMode="auto">
            <a:xfrm flipH="1">
              <a:off x="6411927" y="1781725"/>
              <a:ext cx="324646" cy="18846"/>
            </a:xfrm>
            <a:prstGeom prst="line">
              <a:avLst/>
            </a:prstGeom>
            <a:noFill/>
            <a:ln w="9525">
              <a:solidFill>
                <a:srgbClr val="00569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100"/>
            <p:cNvSpPr>
              <a:spLocks noChangeShapeType="1"/>
            </p:cNvSpPr>
            <p:nvPr/>
          </p:nvSpPr>
          <p:spPr bwMode="auto">
            <a:xfrm>
              <a:off x="6390332" y="2070571"/>
              <a:ext cx="142048" cy="133161"/>
            </a:xfrm>
            <a:prstGeom prst="line">
              <a:avLst/>
            </a:prstGeom>
            <a:noFill/>
            <a:ln w="9525">
              <a:solidFill>
                <a:srgbClr val="00569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7893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Quality </a:t>
            </a:r>
            <a:r>
              <a:rPr lang="en-US" dirty="0"/>
              <a:t>of state-funded pre-K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721" y="881301"/>
            <a:ext cx="8229600" cy="770133"/>
          </a:xfrm>
        </p:spPr>
        <p:txBody>
          <a:bodyPr/>
          <a:lstStyle/>
          <a:p>
            <a:r>
              <a:rPr lang="en-US" dirty="0"/>
              <a:t>Teacher quality standards in a </a:t>
            </a:r>
            <a:r>
              <a:rPr lang="en-US" b="1" dirty="0"/>
              <a:t>typical SREB state</a:t>
            </a:r>
            <a:r>
              <a:rPr lang="en-US" dirty="0"/>
              <a:t>, 2015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4102235" y="6468006"/>
            <a:ext cx="504176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500" i="1" dirty="0">
                <a:latin typeface="Georgia" panose="02040502050405020303" pitchFamily="18" charset="0"/>
              </a:rPr>
              <a:t>Source: National Institute for Early Education Research</a:t>
            </a:r>
          </a:p>
        </p:txBody>
      </p:sp>
      <p:graphicFrame>
        <p:nvGraphicFramePr>
          <p:cNvPr id="12" name="Picture Placeholder 11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3698267008"/>
              </p:ext>
            </p:extLst>
          </p:nvPr>
        </p:nvGraphicFramePr>
        <p:xfrm>
          <a:off x="1448114" y="1990725"/>
          <a:ext cx="6732814" cy="3658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39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88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8599">
                <a:tc gridSpan="2"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 Quality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Checklist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2388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C6A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State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 Required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C6A5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001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teacher has</a:t>
                      </a:r>
                      <a:r>
                        <a:rPr lang="en-US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bachelor’s degree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teacher has specialized</a:t>
                      </a:r>
                      <a:r>
                        <a:rPr lang="en-US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pre-K training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Assistant teacher has the CDA</a:t>
                      </a:r>
                      <a:r>
                        <a:rPr lang="en-US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Credential or equivalent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3081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Teachers</a:t>
                      </a:r>
                      <a:r>
                        <a:rPr lang="en-US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earn at least 15 hours/year of           in-service professional development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42310" y="61315"/>
            <a:ext cx="1743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Pg. 9</a:t>
            </a:r>
          </a:p>
          <a:p>
            <a:pPr algn="r"/>
            <a:r>
              <a:rPr lang="en-US" sz="1400" i="1" dirty="0"/>
              <a:t>Gauging Progress</a:t>
            </a:r>
          </a:p>
        </p:txBody>
      </p:sp>
    </p:spTree>
    <p:extLst>
      <p:ext uri="{BB962C8B-B14F-4D97-AF65-F5344CB8AC3E}">
        <p14:creationId xmlns:p14="http://schemas.microsoft.com/office/powerpoint/2010/main" val="969969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Quality </a:t>
            </a:r>
            <a:r>
              <a:rPr lang="en-US" dirty="0"/>
              <a:t>of state-funded pre-K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721" y="881301"/>
            <a:ext cx="8229600" cy="770133"/>
          </a:xfrm>
        </p:spPr>
        <p:txBody>
          <a:bodyPr/>
          <a:lstStyle/>
          <a:p>
            <a:r>
              <a:rPr lang="en-US" dirty="0"/>
              <a:t>Teacher quality standards in the </a:t>
            </a:r>
            <a:r>
              <a:rPr lang="en-US" b="1" dirty="0"/>
              <a:t>SREB region</a:t>
            </a:r>
            <a:r>
              <a:rPr lang="en-US" dirty="0"/>
              <a:t>, 2015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4102235" y="6468006"/>
            <a:ext cx="504176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500" i="1" dirty="0">
                <a:latin typeface="Georgia" panose="02040502050405020303" pitchFamily="18" charset="0"/>
              </a:rPr>
              <a:t>Source: National Institute for Early Education Research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678167" y="1879835"/>
            <a:ext cx="6050790" cy="3414913"/>
            <a:chOff x="1848104" y="1622754"/>
            <a:chExt cx="5306593" cy="2956743"/>
          </a:xfrm>
        </p:grpSpPr>
        <p:sp>
          <p:nvSpPr>
            <p:cNvPr id="52" name="Freeform 4"/>
            <p:cNvSpPr>
              <a:spLocks/>
            </p:cNvSpPr>
            <p:nvPr/>
          </p:nvSpPr>
          <p:spPr bwMode="auto">
            <a:xfrm>
              <a:off x="5795845" y="1738118"/>
              <a:ext cx="652463" cy="331788"/>
            </a:xfrm>
            <a:custGeom>
              <a:avLst/>
              <a:gdLst/>
              <a:ahLst/>
              <a:cxnLst>
                <a:cxn ang="0">
                  <a:pos x="456" y="121"/>
                </a:cxn>
                <a:cxn ang="0">
                  <a:pos x="460" y="128"/>
                </a:cxn>
                <a:cxn ang="0">
                  <a:pos x="473" y="150"/>
                </a:cxn>
                <a:cxn ang="0">
                  <a:pos x="442" y="183"/>
                </a:cxn>
                <a:cxn ang="0">
                  <a:pos x="394" y="201"/>
                </a:cxn>
                <a:cxn ang="0">
                  <a:pos x="376" y="179"/>
                </a:cxn>
                <a:cxn ang="0">
                  <a:pos x="358" y="176"/>
                </a:cxn>
                <a:cxn ang="0">
                  <a:pos x="341" y="157"/>
                </a:cxn>
                <a:cxn ang="0">
                  <a:pos x="336" y="146"/>
                </a:cxn>
                <a:cxn ang="0">
                  <a:pos x="310" y="55"/>
                </a:cxn>
                <a:cxn ang="0">
                  <a:pos x="318" y="36"/>
                </a:cxn>
                <a:cxn ang="0">
                  <a:pos x="305" y="47"/>
                </a:cxn>
                <a:cxn ang="0">
                  <a:pos x="314" y="69"/>
                </a:cxn>
                <a:cxn ang="0">
                  <a:pos x="314" y="80"/>
                </a:cxn>
                <a:cxn ang="0">
                  <a:pos x="301" y="110"/>
                </a:cxn>
                <a:cxn ang="0">
                  <a:pos x="327" y="146"/>
                </a:cxn>
                <a:cxn ang="0">
                  <a:pos x="327" y="161"/>
                </a:cxn>
                <a:cxn ang="0">
                  <a:pos x="336" y="172"/>
                </a:cxn>
                <a:cxn ang="0">
                  <a:pos x="349" y="190"/>
                </a:cxn>
                <a:cxn ang="0">
                  <a:pos x="248" y="172"/>
                </a:cxn>
                <a:cxn ang="0">
                  <a:pos x="256" y="110"/>
                </a:cxn>
                <a:cxn ang="0">
                  <a:pos x="172" y="91"/>
                </a:cxn>
                <a:cxn ang="0">
                  <a:pos x="172" y="69"/>
                </a:cxn>
                <a:cxn ang="0">
                  <a:pos x="141" y="62"/>
                </a:cxn>
                <a:cxn ang="0">
                  <a:pos x="8" y="128"/>
                </a:cxn>
                <a:cxn ang="0">
                  <a:pos x="0" y="73"/>
                </a:cxn>
                <a:cxn ang="0">
                  <a:pos x="349" y="0"/>
                </a:cxn>
                <a:cxn ang="0">
                  <a:pos x="354" y="11"/>
                </a:cxn>
                <a:cxn ang="0">
                  <a:pos x="407" y="139"/>
                </a:cxn>
                <a:cxn ang="0">
                  <a:pos x="456" y="121"/>
                </a:cxn>
              </a:cxnLst>
              <a:rect l="0" t="0" r="r" b="b"/>
              <a:pathLst>
                <a:path w="473" h="201">
                  <a:moveTo>
                    <a:pt x="456" y="121"/>
                  </a:moveTo>
                  <a:lnTo>
                    <a:pt x="460" y="128"/>
                  </a:lnTo>
                  <a:lnTo>
                    <a:pt x="473" y="150"/>
                  </a:lnTo>
                  <a:lnTo>
                    <a:pt x="442" y="183"/>
                  </a:lnTo>
                  <a:lnTo>
                    <a:pt x="394" y="201"/>
                  </a:lnTo>
                  <a:lnTo>
                    <a:pt x="376" y="179"/>
                  </a:lnTo>
                  <a:lnTo>
                    <a:pt x="358" y="176"/>
                  </a:lnTo>
                  <a:lnTo>
                    <a:pt x="341" y="157"/>
                  </a:lnTo>
                  <a:lnTo>
                    <a:pt x="336" y="146"/>
                  </a:lnTo>
                  <a:lnTo>
                    <a:pt x="310" y="55"/>
                  </a:lnTo>
                  <a:lnTo>
                    <a:pt x="318" y="36"/>
                  </a:lnTo>
                  <a:lnTo>
                    <a:pt x="305" y="47"/>
                  </a:lnTo>
                  <a:lnTo>
                    <a:pt x="314" y="69"/>
                  </a:lnTo>
                  <a:lnTo>
                    <a:pt x="314" y="80"/>
                  </a:lnTo>
                  <a:lnTo>
                    <a:pt x="301" y="110"/>
                  </a:lnTo>
                  <a:lnTo>
                    <a:pt x="327" y="146"/>
                  </a:lnTo>
                  <a:lnTo>
                    <a:pt x="327" y="161"/>
                  </a:lnTo>
                  <a:lnTo>
                    <a:pt x="336" y="172"/>
                  </a:lnTo>
                  <a:lnTo>
                    <a:pt x="349" y="190"/>
                  </a:lnTo>
                  <a:lnTo>
                    <a:pt x="248" y="172"/>
                  </a:lnTo>
                  <a:lnTo>
                    <a:pt x="256" y="110"/>
                  </a:lnTo>
                  <a:lnTo>
                    <a:pt x="172" y="91"/>
                  </a:lnTo>
                  <a:lnTo>
                    <a:pt x="172" y="69"/>
                  </a:lnTo>
                  <a:lnTo>
                    <a:pt x="141" y="62"/>
                  </a:lnTo>
                  <a:lnTo>
                    <a:pt x="8" y="128"/>
                  </a:lnTo>
                  <a:lnTo>
                    <a:pt x="0" y="73"/>
                  </a:lnTo>
                  <a:lnTo>
                    <a:pt x="349" y="0"/>
                  </a:lnTo>
                  <a:lnTo>
                    <a:pt x="354" y="11"/>
                  </a:lnTo>
                  <a:lnTo>
                    <a:pt x="407" y="139"/>
                  </a:lnTo>
                  <a:lnTo>
                    <a:pt x="456" y="121"/>
                  </a:lnTo>
                </a:path>
              </a:pathLst>
            </a:custGeom>
            <a:solidFill>
              <a:srgbClr val="005694"/>
            </a:solidFill>
            <a:ln w="285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auto">
            <a:xfrm>
              <a:off x="6261354" y="1689854"/>
              <a:ext cx="177800" cy="28098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62" y="154"/>
                </a:cxn>
                <a:cxn ang="0">
                  <a:pos x="111" y="136"/>
                </a:cxn>
                <a:cxn ang="0">
                  <a:pos x="49" y="55"/>
                </a:cxn>
                <a:cxn ang="0">
                  <a:pos x="40" y="40"/>
                </a:cxn>
                <a:cxn ang="0">
                  <a:pos x="31" y="26"/>
                </a:cxn>
                <a:cxn ang="0">
                  <a:pos x="27" y="7"/>
                </a:cxn>
                <a:cxn ang="0">
                  <a:pos x="27" y="0"/>
                </a:cxn>
              </a:cxnLst>
              <a:rect l="0" t="0" r="r" b="b"/>
              <a:pathLst>
                <a:path w="111" h="154">
                  <a:moveTo>
                    <a:pt x="2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62" y="154"/>
                  </a:lnTo>
                  <a:lnTo>
                    <a:pt x="111" y="136"/>
                  </a:lnTo>
                  <a:lnTo>
                    <a:pt x="49" y="55"/>
                  </a:lnTo>
                  <a:lnTo>
                    <a:pt x="40" y="40"/>
                  </a:lnTo>
                  <a:lnTo>
                    <a:pt x="31" y="26"/>
                  </a:lnTo>
                  <a:lnTo>
                    <a:pt x="27" y="7"/>
                  </a:lnTo>
                  <a:lnTo>
                    <a:pt x="27" y="0"/>
                  </a:lnTo>
                </a:path>
              </a:pathLst>
            </a:custGeom>
            <a:solidFill>
              <a:srgbClr val="008FFA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6"/>
            <p:cNvSpPr>
              <a:spLocks/>
            </p:cNvSpPr>
            <p:nvPr/>
          </p:nvSpPr>
          <p:spPr bwMode="auto">
            <a:xfrm>
              <a:off x="5323141" y="1875030"/>
              <a:ext cx="1027113" cy="630238"/>
            </a:xfrm>
            <a:custGeom>
              <a:avLst/>
              <a:gdLst/>
              <a:ahLst/>
              <a:cxnLst>
                <a:cxn ang="0">
                  <a:pos x="713" y="166"/>
                </a:cxn>
                <a:cxn ang="0">
                  <a:pos x="713" y="206"/>
                </a:cxn>
                <a:cxn ang="0">
                  <a:pos x="735" y="210"/>
                </a:cxn>
                <a:cxn ang="0">
                  <a:pos x="744" y="239"/>
                </a:cxn>
                <a:cxn ang="0">
                  <a:pos x="473" y="316"/>
                </a:cxn>
                <a:cxn ang="0">
                  <a:pos x="177" y="356"/>
                </a:cxn>
                <a:cxn ang="0">
                  <a:pos x="0" y="382"/>
                </a:cxn>
                <a:cxn ang="0">
                  <a:pos x="110" y="272"/>
                </a:cxn>
                <a:cxn ang="0">
                  <a:pos x="119" y="250"/>
                </a:cxn>
                <a:cxn ang="0">
                  <a:pos x="190" y="287"/>
                </a:cxn>
                <a:cxn ang="0">
                  <a:pos x="287" y="228"/>
                </a:cxn>
                <a:cxn ang="0">
                  <a:pos x="318" y="158"/>
                </a:cxn>
                <a:cxn ang="0">
                  <a:pos x="341" y="107"/>
                </a:cxn>
                <a:cxn ang="0">
                  <a:pos x="394" y="118"/>
                </a:cxn>
                <a:cxn ang="0">
                  <a:pos x="407" y="66"/>
                </a:cxn>
                <a:cxn ang="0">
                  <a:pos x="425" y="70"/>
                </a:cxn>
                <a:cxn ang="0">
                  <a:pos x="451" y="0"/>
                </a:cxn>
                <a:cxn ang="0">
                  <a:pos x="500" y="15"/>
                </a:cxn>
                <a:cxn ang="0">
                  <a:pos x="513" y="8"/>
                </a:cxn>
                <a:cxn ang="0">
                  <a:pos x="513" y="0"/>
                </a:cxn>
                <a:cxn ang="0">
                  <a:pos x="597" y="19"/>
                </a:cxn>
                <a:cxn ang="0">
                  <a:pos x="589" y="81"/>
                </a:cxn>
                <a:cxn ang="0">
                  <a:pos x="690" y="99"/>
                </a:cxn>
                <a:cxn ang="0">
                  <a:pos x="690" y="107"/>
                </a:cxn>
                <a:cxn ang="0">
                  <a:pos x="713" y="166"/>
                </a:cxn>
              </a:cxnLst>
              <a:rect l="0" t="0" r="r" b="b"/>
              <a:pathLst>
                <a:path w="744" h="382">
                  <a:moveTo>
                    <a:pt x="713" y="166"/>
                  </a:moveTo>
                  <a:lnTo>
                    <a:pt x="713" y="206"/>
                  </a:lnTo>
                  <a:lnTo>
                    <a:pt x="735" y="210"/>
                  </a:lnTo>
                  <a:lnTo>
                    <a:pt x="744" y="239"/>
                  </a:lnTo>
                  <a:lnTo>
                    <a:pt x="473" y="316"/>
                  </a:lnTo>
                  <a:lnTo>
                    <a:pt x="177" y="356"/>
                  </a:lnTo>
                  <a:lnTo>
                    <a:pt x="0" y="382"/>
                  </a:lnTo>
                  <a:lnTo>
                    <a:pt x="110" y="272"/>
                  </a:lnTo>
                  <a:lnTo>
                    <a:pt x="119" y="250"/>
                  </a:lnTo>
                  <a:lnTo>
                    <a:pt x="190" y="287"/>
                  </a:lnTo>
                  <a:lnTo>
                    <a:pt x="287" y="228"/>
                  </a:lnTo>
                  <a:lnTo>
                    <a:pt x="318" y="158"/>
                  </a:lnTo>
                  <a:lnTo>
                    <a:pt x="341" y="107"/>
                  </a:lnTo>
                  <a:lnTo>
                    <a:pt x="394" y="118"/>
                  </a:lnTo>
                  <a:lnTo>
                    <a:pt x="407" y="66"/>
                  </a:lnTo>
                  <a:lnTo>
                    <a:pt x="425" y="70"/>
                  </a:lnTo>
                  <a:lnTo>
                    <a:pt x="451" y="0"/>
                  </a:lnTo>
                  <a:lnTo>
                    <a:pt x="500" y="15"/>
                  </a:lnTo>
                  <a:lnTo>
                    <a:pt x="513" y="8"/>
                  </a:lnTo>
                  <a:lnTo>
                    <a:pt x="513" y="0"/>
                  </a:lnTo>
                  <a:lnTo>
                    <a:pt x="597" y="19"/>
                  </a:lnTo>
                  <a:lnTo>
                    <a:pt x="589" y="81"/>
                  </a:lnTo>
                  <a:lnTo>
                    <a:pt x="690" y="99"/>
                  </a:lnTo>
                  <a:lnTo>
                    <a:pt x="690" y="107"/>
                  </a:lnTo>
                  <a:lnTo>
                    <a:pt x="713" y="166"/>
                  </a:lnTo>
                </a:path>
              </a:pathLst>
            </a:custGeom>
            <a:solidFill>
              <a:srgbClr val="008FFA"/>
            </a:solidFill>
            <a:ln w="285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auto">
            <a:xfrm>
              <a:off x="5262817" y="2276034"/>
              <a:ext cx="1169988" cy="584200"/>
            </a:xfrm>
            <a:custGeom>
              <a:avLst/>
              <a:gdLst/>
              <a:ahLst/>
              <a:cxnLst>
                <a:cxn ang="0">
                  <a:pos x="451" y="275"/>
                </a:cxn>
                <a:cxn ang="0">
                  <a:pos x="349" y="290"/>
                </a:cxn>
                <a:cxn ang="0">
                  <a:pos x="323" y="249"/>
                </a:cxn>
                <a:cxn ang="0">
                  <a:pos x="150" y="275"/>
                </a:cxn>
                <a:cxn ang="0">
                  <a:pos x="115" y="315"/>
                </a:cxn>
                <a:cxn ang="0">
                  <a:pos x="0" y="330"/>
                </a:cxn>
                <a:cxn ang="0">
                  <a:pos x="13" y="301"/>
                </a:cxn>
                <a:cxn ang="0">
                  <a:pos x="22" y="282"/>
                </a:cxn>
                <a:cxn ang="0">
                  <a:pos x="194" y="150"/>
                </a:cxn>
                <a:cxn ang="0">
                  <a:pos x="208" y="117"/>
                </a:cxn>
                <a:cxn ang="0">
                  <a:pos x="504" y="77"/>
                </a:cxn>
                <a:cxn ang="0">
                  <a:pos x="775" y="0"/>
                </a:cxn>
                <a:cxn ang="0">
                  <a:pos x="797" y="70"/>
                </a:cxn>
                <a:cxn ang="0">
                  <a:pos x="850" y="88"/>
                </a:cxn>
                <a:cxn ang="0">
                  <a:pos x="845" y="88"/>
                </a:cxn>
                <a:cxn ang="0">
                  <a:pos x="801" y="143"/>
                </a:cxn>
                <a:cxn ang="0">
                  <a:pos x="739" y="150"/>
                </a:cxn>
                <a:cxn ang="0">
                  <a:pos x="783" y="169"/>
                </a:cxn>
                <a:cxn ang="0">
                  <a:pos x="797" y="172"/>
                </a:cxn>
                <a:cxn ang="0">
                  <a:pos x="668" y="279"/>
                </a:cxn>
                <a:cxn ang="0">
                  <a:pos x="637" y="337"/>
                </a:cxn>
                <a:cxn ang="0">
                  <a:pos x="589" y="352"/>
                </a:cxn>
                <a:cxn ang="0">
                  <a:pos x="451" y="275"/>
                </a:cxn>
              </a:cxnLst>
              <a:rect l="0" t="0" r="r" b="b"/>
              <a:pathLst>
                <a:path w="850" h="352">
                  <a:moveTo>
                    <a:pt x="451" y="275"/>
                  </a:moveTo>
                  <a:lnTo>
                    <a:pt x="349" y="290"/>
                  </a:lnTo>
                  <a:lnTo>
                    <a:pt x="323" y="249"/>
                  </a:lnTo>
                  <a:lnTo>
                    <a:pt x="150" y="275"/>
                  </a:lnTo>
                  <a:lnTo>
                    <a:pt x="115" y="315"/>
                  </a:lnTo>
                  <a:lnTo>
                    <a:pt x="0" y="330"/>
                  </a:lnTo>
                  <a:lnTo>
                    <a:pt x="13" y="301"/>
                  </a:lnTo>
                  <a:lnTo>
                    <a:pt x="22" y="282"/>
                  </a:lnTo>
                  <a:lnTo>
                    <a:pt x="194" y="150"/>
                  </a:lnTo>
                  <a:lnTo>
                    <a:pt x="208" y="117"/>
                  </a:lnTo>
                  <a:lnTo>
                    <a:pt x="504" y="77"/>
                  </a:lnTo>
                  <a:lnTo>
                    <a:pt x="775" y="0"/>
                  </a:lnTo>
                  <a:lnTo>
                    <a:pt x="797" y="70"/>
                  </a:lnTo>
                  <a:lnTo>
                    <a:pt x="850" y="88"/>
                  </a:lnTo>
                  <a:lnTo>
                    <a:pt x="845" y="88"/>
                  </a:lnTo>
                  <a:lnTo>
                    <a:pt x="801" y="143"/>
                  </a:lnTo>
                  <a:lnTo>
                    <a:pt x="739" y="150"/>
                  </a:lnTo>
                  <a:lnTo>
                    <a:pt x="783" y="169"/>
                  </a:lnTo>
                  <a:lnTo>
                    <a:pt x="797" y="172"/>
                  </a:lnTo>
                  <a:lnTo>
                    <a:pt x="668" y="279"/>
                  </a:lnTo>
                  <a:lnTo>
                    <a:pt x="637" y="337"/>
                  </a:lnTo>
                  <a:lnTo>
                    <a:pt x="589" y="352"/>
                  </a:lnTo>
                  <a:lnTo>
                    <a:pt x="451" y="275"/>
                  </a:lnTo>
                </a:path>
              </a:pathLst>
            </a:custGeom>
            <a:solidFill>
              <a:schemeClr val="tx1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auto">
            <a:xfrm>
              <a:off x="5394579" y="2691959"/>
              <a:ext cx="681038" cy="568325"/>
            </a:xfrm>
            <a:custGeom>
              <a:avLst/>
              <a:gdLst/>
              <a:ahLst/>
              <a:cxnLst>
                <a:cxn ang="0">
                  <a:pos x="492" y="103"/>
                </a:cxn>
                <a:cxn ang="0">
                  <a:pos x="354" y="26"/>
                </a:cxn>
                <a:cxn ang="0">
                  <a:pos x="252" y="41"/>
                </a:cxn>
                <a:cxn ang="0">
                  <a:pos x="226" y="0"/>
                </a:cxn>
                <a:cxn ang="0">
                  <a:pos x="53" y="26"/>
                </a:cxn>
                <a:cxn ang="0">
                  <a:pos x="18" y="66"/>
                </a:cxn>
                <a:cxn ang="0">
                  <a:pos x="0" y="96"/>
                </a:cxn>
                <a:cxn ang="0">
                  <a:pos x="195" y="235"/>
                </a:cxn>
                <a:cxn ang="0">
                  <a:pos x="297" y="345"/>
                </a:cxn>
                <a:cxn ang="0">
                  <a:pos x="416" y="217"/>
                </a:cxn>
                <a:cxn ang="0">
                  <a:pos x="469" y="107"/>
                </a:cxn>
                <a:cxn ang="0">
                  <a:pos x="487" y="107"/>
                </a:cxn>
                <a:cxn ang="0">
                  <a:pos x="492" y="103"/>
                </a:cxn>
              </a:cxnLst>
              <a:rect l="0" t="0" r="r" b="b"/>
              <a:pathLst>
                <a:path w="492" h="345">
                  <a:moveTo>
                    <a:pt x="492" y="103"/>
                  </a:moveTo>
                  <a:lnTo>
                    <a:pt x="354" y="26"/>
                  </a:lnTo>
                  <a:lnTo>
                    <a:pt x="252" y="41"/>
                  </a:lnTo>
                  <a:lnTo>
                    <a:pt x="226" y="0"/>
                  </a:lnTo>
                  <a:lnTo>
                    <a:pt x="53" y="26"/>
                  </a:lnTo>
                  <a:lnTo>
                    <a:pt x="18" y="66"/>
                  </a:lnTo>
                  <a:lnTo>
                    <a:pt x="0" y="96"/>
                  </a:lnTo>
                  <a:lnTo>
                    <a:pt x="195" y="235"/>
                  </a:lnTo>
                  <a:lnTo>
                    <a:pt x="297" y="345"/>
                  </a:lnTo>
                  <a:lnTo>
                    <a:pt x="416" y="217"/>
                  </a:lnTo>
                  <a:lnTo>
                    <a:pt x="469" y="107"/>
                  </a:lnTo>
                  <a:lnTo>
                    <a:pt x="487" y="107"/>
                  </a:lnTo>
                  <a:lnTo>
                    <a:pt x="492" y="103"/>
                  </a:lnTo>
                </a:path>
              </a:pathLst>
            </a:custGeom>
            <a:solidFill>
              <a:srgbClr val="005694"/>
            </a:solidFill>
            <a:ln w="285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auto">
            <a:xfrm>
              <a:off x="5040567" y="2798322"/>
              <a:ext cx="765175" cy="790575"/>
            </a:xfrm>
            <a:custGeom>
              <a:avLst/>
              <a:gdLst/>
              <a:ahLst/>
              <a:cxnLst>
                <a:cxn ang="0">
                  <a:pos x="549" y="426"/>
                </a:cxn>
                <a:cxn ang="0">
                  <a:pos x="483" y="426"/>
                </a:cxn>
                <a:cxn ang="0">
                  <a:pos x="474" y="477"/>
                </a:cxn>
                <a:cxn ang="0">
                  <a:pos x="456" y="448"/>
                </a:cxn>
                <a:cxn ang="0">
                  <a:pos x="164" y="477"/>
                </a:cxn>
                <a:cxn ang="0">
                  <a:pos x="155" y="455"/>
                </a:cxn>
                <a:cxn ang="0">
                  <a:pos x="124" y="360"/>
                </a:cxn>
                <a:cxn ang="0">
                  <a:pos x="142" y="309"/>
                </a:cxn>
                <a:cxn ang="0">
                  <a:pos x="0" y="30"/>
                </a:cxn>
                <a:cxn ang="0">
                  <a:pos x="160" y="15"/>
                </a:cxn>
                <a:cxn ang="0">
                  <a:pos x="275" y="0"/>
                </a:cxn>
                <a:cxn ang="0">
                  <a:pos x="257" y="30"/>
                </a:cxn>
                <a:cxn ang="0">
                  <a:pos x="452" y="169"/>
                </a:cxn>
                <a:cxn ang="0">
                  <a:pos x="554" y="279"/>
                </a:cxn>
                <a:cxn ang="0">
                  <a:pos x="536" y="386"/>
                </a:cxn>
                <a:cxn ang="0">
                  <a:pos x="545" y="393"/>
                </a:cxn>
                <a:cxn ang="0">
                  <a:pos x="549" y="408"/>
                </a:cxn>
                <a:cxn ang="0">
                  <a:pos x="549" y="426"/>
                </a:cxn>
              </a:cxnLst>
              <a:rect l="0" t="0" r="r" b="b"/>
              <a:pathLst>
                <a:path w="554" h="477">
                  <a:moveTo>
                    <a:pt x="549" y="426"/>
                  </a:moveTo>
                  <a:lnTo>
                    <a:pt x="483" y="426"/>
                  </a:lnTo>
                  <a:lnTo>
                    <a:pt x="474" y="477"/>
                  </a:lnTo>
                  <a:lnTo>
                    <a:pt x="456" y="448"/>
                  </a:lnTo>
                  <a:lnTo>
                    <a:pt x="164" y="477"/>
                  </a:lnTo>
                  <a:lnTo>
                    <a:pt x="155" y="455"/>
                  </a:lnTo>
                  <a:lnTo>
                    <a:pt x="124" y="360"/>
                  </a:lnTo>
                  <a:lnTo>
                    <a:pt x="142" y="309"/>
                  </a:lnTo>
                  <a:lnTo>
                    <a:pt x="0" y="30"/>
                  </a:lnTo>
                  <a:lnTo>
                    <a:pt x="160" y="15"/>
                  </a:lnTo>
                  <a:lnTo>
                    <a:pt x="275" y="0"/>
                  </a:lnTo>
                  <a:lnTo>
                    <a:pt x="257" y="30"/>
                  </a:lnTo>
                  <a:lnTo>
                    <a:pt x="452" y="169"/>
                  </a:lnTo>
                  <a:lnTo>
                    <a:pt x="554" y="279"/>
                  </a:lnTo>
                  <a:lnTo>
                    <a:pt x="536" y="386"/>
                  </a:lnTo>
                  <a:lnTo>
                    <a:pt x="545" y="393"/>
                  </a:lnTo>
                  <a:lnTo>
                    <a:pt x="549" y="408"/>
                  </a:lnTo>
                  <a:lnTo>
                    <a:pt x="549" y="426"/>
                  </a:lnTo>
                </a:path>
              </a:pathLst>
            </a:custGeom>
            <a:solidFill>
              <a:schemeClr val="tx1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0"/>
            <p:cNvSpPr>
              <a:spLocks/>
            </p:cNvSpPr>
            <p:nvPr/>
          </p:nvSpPr>
          <p:spPr bwMode="auto">
            <a:xfrm>
              <a:off x="4851654" y="3504759"/>
              <a:ext cx="1276350" cy="1049338"/>
            </a:xfrm>
            <a:custGeom>
              <a:avLst/>
              <a:gdLst/>
              <a:ahLst/>
              <a:cxnLst>
                <a:cxn ang="0">
                  <a:pos x="686" y="0"/>
                </a:cxn>
                <a:cxn ang="0">
                  <a:pos x="620" y="0"/>
                </a:cxn>
                <a:cxn ang="0">
                  <a:pos x="611" y="51"/>
                </a:cxn>
                <a:cxn ang="0">
                  <a:pos x="593" y="22"/>
                </a:cxn>
                <a:cxn ang="0">
                  <a:pos x="301" y="51"/>
                </a:cxn>
                <a:cxn ang="0">
                  <a:pos x="292" y="29"/>
                </a:cxn>
                <a:cxn ang="0">
                  <a:pos x="0" y="62"/>
                </a:cxn>
                <a:cxn ang="0">
                  <a:pos x="22" y="99"/>
                </a:cxn>
                <a:cxn ang="0">
                  <a:pos x="35" y="117"/>
                </a:cxn>
                <a:cxn ang="0">
                  <a:pos x="35" y="117"/>
                </a:cxn>
                <a:cxn ang="0">
                  <a:pos x="71" y="106"/>
                </a:cxn>
                <a:cxn ang="0">
                  <a:pos x="75" y="110"/>
                </a:cxn>
                <a:cxn ang="0">
                  <a:pos x="142" y="95"/>
                </a:cxn>
                <a:cxn ang="0">
                  <a:pos x="226" y="110"/>
                </a:cxn>
                <a:cxn ang="0">
                  <a:pos x="283" y="158"/>
                </a:cxn>
                <a:cxn ang="0">
                  <a:pos x="394" y="136"/>
                </a:cxn>
                <a:cxn ang="0">
                  <a:pos x="385" y="110"/>
                </a:cxn>
                <a:cxn ang="0">
                  <a:pos x="429" y="106"/>
                </a:cxn>
                <a:cxn ang="0">
                  <a:pos x="562" y="202"/>
                </a:cxn>
                <a:cxn ang="0">
                  <a:pos x="615" y="345"/>
                </a:cxn>
                <a:cxn ang="0">
                  <a:pos x="691" y="426"/>
                </a:cxn>
                <a:cxn ang="0">
                  <a:pos x="868" y="561"/>
                </a:cxn>
                <a:cxn ang="0">
                  <a:pos x="917" y="539"/>
                </a:cxn>
                <a:cxn ang="0">
                  <a:pos x="925" y="536"/>
                </a:cxn>
                <a:cxn ang="0">
                  <a:pos x="925" y="565"/>
                </a:cxn>
                <a:cxn ang="0">
                  <a:pos x="846" y="635"/>
                </a:cxn>
                <a:cxn ang="0">
                  <a:pos x="921" y="594"/>
                </a:cxn>
                <a:cxn ang="0">
                  <a:pos x="925" y="536"/>
                </a:cxn>
                <a:cxn ang="0">
                  <a:pos x="925" y="367"/>
                </a:cxn>
                <a:cxn ang="0">
                  <a:pos x="841" y="246"/>
                </a:cxn>
                <a:cxn ang="0">
                  <a:pos x="828" y="239"/>
                </a:cxn>
                <a:cxn ang="0">
                  <a:pos x="828" y="213"/>
                </a:cxn>
                <a:cxn ang="0">
                  <a:pos x="713" y="84"/>
                </a:cxn>
                <a:cxn ang="0">
                  <a:pos x="686" y="0"/>
                </a:cxn>
              </a:cxnLst>
              <a:rect l="0" t="0" r="r" b="b"/>
              <a:pathLst>
                <a:path w="925" h="635">
                  <a:moveTo>
                    <a:pt x="686" y="0"/>
                  </a:moveTo>
                  <a:lnTo>
                    <a:pt x="620" y="0"/>
                  </a:lnTo>
                  <a:lnTo>
                    <a:pt x="611" y="51"/>
                  </a:lnTo>
                  <a:lnTo>
                    <a:pt x="593" y="22"/>
                  </a:lnTo>
                  <a:lnTo>
                    <a:pt x="301" y="51"/>
                  </a:lnTo>
                  <a:lnTo>
                    <a:pt x="292" y="29"/>
                  </a:lnTo>
                  <a:lnTo>
                    <a:pt x="0" y="62"/>
                  </a:lnTo>
                  <a:lnTo>
                    <a:pt x="22" y="99"/>
                  </a:lnTo>
                  <a:lnTo>
                    <a:pt x="35" y="117"/>
                  </a:lnTo>
                  <a:lnTo>
                    <a:pt x="35" y="117"/>
                  </a:lnTo>
                  <a:lnTo>
                    <a:pt x="71" y="106"/>
                  </a:lnTo>
                  <a:lnTo>
                    <a:pt x="75" y="110"/>
                  </a:lnTo>
                  <a:lnTo>
                    <a:pt x="142" y="95"/>
                  </a:lnTo>
                  <a:lnTo>
                    <a:pt x="226" y="110"/>
                  </a:lnTo>
                  <a:lnTo>
                    <a:pt x="283" y="158"/>
                  </a:lnTo>
                  <a:lnTo>
                    <a:pt x="394" y="136"/>
                  </a:lnTo>
                  <a:lnTo>
                    <a:pt x="385" y="110"/>
                  </a:lnTo>
                  <a:lnTo>
                    <a:pt x="429" y="106"/>
                  </a:lnTo>
                  <a:lnTo>
                    <a:pt x="562" y="202"/>
                  </a:lnTo>
                  <a:lnTo>
                    <a:pt x="615" y="345"/>
                  </a:lnTo>
                  <a:lnTo>
                    <a:pt x="691" y="426"/>
                  </a:lnTo>
                  <a:lnTo>
                    <a:pt x="868" y="561"/>
                  </a:lnTo>
                  <a:lnTo>
                    <a:pt x="917" y="539"/>
                  </a:lnTo>
                  <a:lnTo>
                    <a:pt x="925" y="536"/>
                  </a:lnTo>
                  <a:lnTo>
                    <a:pt x="925" y="565"/>
                  </a:lnTo>
                  <a:lnTo>
                    <a:pt x="846" y="635"/>
                  </a:lnTo>
                  <a:lnTo>
                    <a:pt x="921" y="594"/>
                  </a:lnTo>
                  <a:lnTo>
                    <a:pt x="925" y="536"/>
                  </a:lnTo>
                  <a:lnTo>
                    <a:pt x="925" y="367"/>
                  </a:lnTo>
                  <a:lnTo>
                    <a:pt x="841" y="246"/>
                  </a:lnTo>
                  <a:lnTo>
                    <a:pt x="828" y="239"/>
                  </a:lnTo>
                  <a:lnTo>
                    <a:pt x="828" y="213"/>
                  </a:lnTo>
                  <a:lnTo>
                    <a:pt x="713" y="84"/>
                  </a:lnTo>
                  <a:lnTo>
                    <a:pt x="686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1"/>
            <p:cNvSpPr>
              <a:spLocks/>
            </p:cNvSpPr>
            <p:nvPr/>
          </p:nvSpPr>
          <p:spPr bwMode="auto">
            <a:xfrm>
              <a:off x="5402562" y="1728099"/>
              <a:ext cx="636588" cy="639763"/>
            </a:xfrm>
            <a:custGeom>
              <a:avLst/>
              <a:gdLst/>
              <a:ahLst/>
              <a:cxnLst>
                <a:cxn ang="0">
                  <a:pos x="0" y="309"/>
                </a:cxn>
                <a:cxn ang="0">
                  <a:pos x="53" y="209"/>
                </a:cxn>
                <a:cxn ang="0">
                  <a:pos x="137" y="107"/>
                </a:cxn>
                <a:cxn ang="0">
                  <a:pos x="141" y="107"/>
                </a:cxn>
                <a:cxn ang="0">
                  <a:pos x="137" y="44"/>
                </a:cxn>
                <a:cxn ang="0">
                  <a:pos x="137" y="0"/>
                </a:cxn>
                <a:cxn ang="0">
                  <a:pos x="146" y="8"/>
                </a:cxn>
                <a:cxn ang="0">
                  <a:pos x="168" y="74"/>
                </a:cxn>
                <a:cxn ang="0">
                  <a:pos x="168" y="85"/>
                </a:cxn>
                <a:cxn ang="0">
                  <a:pos x="177" y="107"/>
                </a:cxn>
                <a:cxn ang="0">
                  <a:pos x="288" y="81"/>
                </a:cxn>
                <a:cxn ang="0">
                  <a:pos x="296" y="136"/>
                </a:cxn>
                <a:cxn ang="0">
                  <a:pos x="429" y="70"/>
                </a:cxn>
                <a:cxn ang="0">
                  <a:pos x="460" y="77"/>
                </a:cxn>
                <a:cxn ang="0">
                  <a:pos x="460" y="99"/>
                </a:cxn>
                <a:cxn ang="0">
                  <a:pos x="460" y="107"/>
                </a:cxn>
                <a:cxn ang="0">
                  <a:pos x="447" y="114"/>
                </a:cxn>
                <a:cxn ang="0">
                  <a:pos x="398" y="99"/>
                </a:cxn>
                <a:cxn ang="0">
                  <a:pos x="372" y="169"/>
                </a:cxn>
                <a:cxn ang="0">
                  <a:pos x="354" y="165"/>
                </a:cxn>
                <a:cxn ang="0">
                  <a:pos x="341" y="217"/>
                </a:cxn>
                <a:cxn ang="0">
                  <a:pos x="288" y="206"/>
                </a:cxn>
                <a:cxn ang="0">
                  <a:pos x="265" y="257"/>
                </a:cxn>
                <a:cxn ang="0">
                  <a:pos x="234" y="327"/>
                </a:cxn>
                <a:cxn ang="0">
                  <a:pos x="133" y="386"/>
                </a:cxn>
                <a:cxn ang="0">
                  <a:pos x="66" y="349"/>
                </a:cxn>
                <a:cxn ang="0">
                  <a:pos x="57" y="371"/>
                </a:cxn>
                <a:cxn ang="0">
                  <a:pos x="0" y="309"/>
                </a:cxn>
              </a:cxnLst>
              <a:rect l="0" t="0" r="r" b="b"/>
              <a:pathLst>
                <a:path w="460" h="386">
                  <a:moveTo>
                    <a:pt x="0" y="309"/>
                  </a:moveTo>
                  <a:lnTo>
                    <a:pt x="53" y="209"/>
                  </a:lnTo>
                  <a:lnTo>
                    <a:pt x="137" y="107"/>
                  </a:lnTo>
                  <a:lnTo>
                    <a:pt x="141" y="107"/>
                  </a:lnTo>
                  <a:lnTo>
                    <a:pt x="137" y="44"/>
                  </a:lnTo>
                  <a:lnTo>
                    <a:pt x="137" y="0"/>
                  </a:lnTo>
                  <a:lnTo>
                    <a:pt x="146" y="8"/>
                  </a:lnTo>
                  <a:lnTo>
                    <a:pt x="168" y="74"/>
                  </a:lnTo>
                  <a:lnTo>
                    <a:pt x="168" y="85"/>
                  </a:lnTo>
                  <a:lnTo>
                    <a:pt x="177" y="107"/>
                  </a:lnTo>
                  <a:lnTo>
                    <a:pt x="288" y="81"/>
                  </a:lnTo>
                  <a:lnTo>
                    <a:pt x="296" y="136"/>
                  </a:lnTo>
                  <a:lnTo>
                    <a:pt x="429" y="70"/>
                  </a:lnTo>
                  <a:lnTo>
                    <a:pt x="460" y="77"/>
                  </a:lnTo>
                  <a:lnTo>
                    <a:pt x="460" y="99"/>
                  </a:lnTo>
                  <a:lnTo>
                    <a:pt x="460" y="107"/>
                  </a:lnTo>
                  <a:lnTo>
                    <a:pt x="447" y="114"/>
                  </a:lnTo>
                  <a:lnTo>
                    <a:pt x="398" y="99"/>
                  </a:lnTo>
                  <a:lnTo>
                    <a:pt x="372" y="169"/>
                  </a:lnTo>
                  <a:lnTo>
                    <a:pt x="354" y="165"/>
                  </a:lnTo>
                  <a:lnTo>
                    <a:pt x="341" y="217"/>
                  </a:lnTo>
                  <a:lnTo>
                    <a:pt x="288" y="206"/>
                  </a:lnTo>
                  <a:lnTo>
                    <a:pt x="265" y="257"/>
                  </a:lnTo>
                  <a:lnTo>
                    <a:pt x="234" y="327"/>
                  </a:lnTo>
                  <a:lnTo>
                    <a:pt x="133" y="386"/>
                  </a:lnTo>
                  <a:lnTo>
                    <a:pt x="66" y="349"/>
                  </a:lnTo>
                  <a:lnTo>
                    <a:pt x="57" y="371"/>
                  </a:lnTo>
                  <a:lnTo>
                    <a:pt x="0" y="309"/>
                  </a:lnTo>
                </a:path>
              </a:pathLst>
            </a:custGeom>
            <a:solidFill>
              <a:schemeClr val="tx1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2"/>
            <p:cNvSpPr>
              <a:spLocks/>
            </p:cNvSpPr>
            <p:nvPr/>
          </p:nvSpPr>
          <p:spPr bwMode="auto">
            <a:xfrm>
              <a:off x="4481767" y="2091884"/>
              <a:ext cx="996950" cy="561975"/>
            </a:xfrm>
            <a:custGeom>
              <a:avLst/>
              <a:gdLst/>
              <a:ahLst/>
              <a:cxnLst>
                <a:cxn ang="0">
                  <a:pos x="420" y="33"/>
                </a:cxn>
                <a:cxn ang="0">
                  <a:pos x="429" y="15"/>
                </a:cxn>
                <a:cxn ang="0">
                  <a:pos x="460" y="4"/>
                </a:cxn>
                <a:cxn ang="0">
                  <a:pos x="465" y="0"/>
                </a:cxn>
                <a:cxn ang="0">
                  <a:pos x="487" y="22"/>
                </a:cxn>
                <a:cxn ang="0">
                  <a:pos x="637" y="52"/>
                </a:cxn>
                <a:cxn ang="0">
                  <a:pos x="664" y="85"/>
                </a:cxn>
                <a:cxn ang="0">
                  <a:pos x="721" y="147"/>
                </a:cxn>
                <a:cxn ang="0">
                  <a:pos x="611" y="257"/>
                </a:cxn>
                <a:cxn ang="0">
                  <a:pos x="0" y="341"/>
                </a:cxn>
                <a:cxn ang="0">
                  <a:pos x="17" y="297"/>
                </a:cxn>
                <a:cxn ang="0">
                  <a:pos x="44" y="261"/>
                </a:cxn>
                <a:cxn ang="0">
                  <a:pos x="93" y="286"/>
                </a:cxn>
                <a:cxn ang="0">
                  <a:pos x="124" y="198"/>
                </a:cxn>
                <a:cxn ang="0">
                  <a:pos x="265" y="180"/>
                </a:cxn>
                <a:cxn ang="0">
                  <a:pos x="296" y="136"/>
                </a:cxn>
                <a:cxn ang="0">
                  <a:pos x="314" y="162"/>
                </a:cxn>
                <a:cxn ang="0">
                  <a:pos x="416" y="33"/>
                </a:cxn>
                <a:cxn ang="0">
                  <a:pos x="420" y="33"/>
                </a:cxn>
              </a:cxnLst>
              <a:rect l="0" t="0" r="r" b="b"/>
              <a:pathLst>
                <a:path w="721" h="341">
                  <a:moveTo>
                    <a:pt x="420" y="33"/>
                  </a:moveTo>
                  <a:lnTo>
                    <a:pt x="429" y="15"/>
                  </a:lnTo>
                  <a:lnTo>
                    <a:pt x="460" y="4"/>
                  </a:lnTo>
                  <a:lnTo>
                    <a:pt x="465" y="0"/>
                  </a:lnTo>
                  <a:lnTo>
                    <a:pt x="487" y="22"/>
                  </a:lnTo>
                  <a:lnTo>
                    <a:pt x="637" y="52"/>
                  </a:lnTo>
                  <a:lnTo>
                    <a:pt x="664" y="85"/>
                  </a:lnTo>
                  <a:lnTo>
                    <a:pt x="721" y="147"/>
                  </a:lnTo>
                  <a:lnTo>
                    <a:pt x="611" y="257"/>
                  </a:lnTo>
                  <a:lnTo>
                    <a:pt x="0" y="341"/>
                  </a:lnTo>
                  <a:lnTo>
                    <a:pt x="17" y="297"/>
                  </a:lnTo>
                  <a:lnTo>
                    <a:pt x="44" y="261"/>
                  </a:lnTo>
                  <a:lnTo>
                    <a:pt x="93" y="286"/>
                  </a:lnTo>
                  <a:lnTo>
                    <a:pt x="124" y="198"/>
                  </a:lnTo>
                  <a:lnTo>
                    <a:pt x="265" y="180"/>
                  </a:lnTo>
                  <a:lnTo>
                    <a:pt x="296" y="136"/>
                  </a:lnTo>
                  <a:lnTo>
                    <a:pt x="314" y="162"/>
                  </a:lnTo>
                  <a:lnTo>
                    <a:pt x="416" y="33"/>
                  </a:lnTo>
                  <a:lnTo>
                    <a:pt x="420" y="33"/>
                  </a:lnTo>
                </a:path>
              </a:pathLst>
            </a:custGeom>
            <a:solidFill>
              <a:srgbClr val="005694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3"/>
            <p:cNvSpPr>
              <a:spLocks/>
            </p:cNvSpPr>
            <p:nvPr/>
          </p:nvSpPr>
          <p:spPr bwMode="auto">
            <a:xfrm>
              <a:off x="4359529" y="2474472"/>
              <a:ext cx="1187450" cy="465138"/>
            </a:xfrm>
            <a:custGeom>
              <a:avLst/>
              <a:gdLst/>
              <a:ahLst/>
              <a:cxnLst>
                <a:cxn ang="0">
                  <a:pos x="496" y="228"/>
                </a:cxn>
                <a:cxn ang="0">
                  <a:pos x="651" y="213"/>
                </a:cxn>
                <a:cxn ang="0">
                  <a:pos x="664" y="184"/>
                </a:cxn>
                <a:cxn ang="0">
                  <a:pos x="673" y="165"/>
                </a:cxn>
                <a:cxn ang="0">
                  <a:pos x="845" y="33"/>
                </a:cxn>
                <a:cxn ang="0">
                  <a:pos x="859" y="0"/>
                </a:cxn>
                <a:cxn ang="0">
                  <a:pos x="686" y="26"/>
                </a:cxn>
                <a:cxn ang="0">
                  <a:pos x="71" y="110"/>
                </a:cxn>
                <a:cxn ang="0">
                  <a:pos x="40" y="180"/>
                </a:cxn>
                <a:cxn ang="0">
                  <a:pos x="0" y="283"/>
                </a:cxn>
                <a:cxn ang="0">
                  <a:pos x="212" y="261"/>
                </a:cxn>
                <a:cxn ang="0">
                  <a:pos x="496" y="228"/>
                </a:cxn>
              </a:cxnLst>
              <a:rect l="0" t="0" r="r" b="b"/>
              <a:pathLst>
                <a:path w="859" h="283">
                  <a:moveTo>
                    <a:pt x="496" y="228"/>
                  </a:moveTo>
                  <a:lnTo>
                    <a:pt x="651" y="213"/>
                  </a:lnTo>
                  <a:lnTo>
                    <a:pt x="664" y="184"/>
                  </a:lnTo>
                  <a:lnTo>
                    <a:pt x="673" y="165"/>
                  </a:lnTo>
                  <a:lnTo>
                    <a:pt x="845" y="33"/>
                  </a:lnTo>
                  <a:lnTo>
                    <a:pt x="859" y="0"/>
                  </a:lnTo>
                  <a:lnTo>
                    <a:pt x="686" y="26"/>
                  </a:lnTo>
                  <a:lnTo>
                    <a:pt x="71" y="110"/>
                  </a:lnTo>
                  <a:lnTo>
                    <a:pt x="40" y="180"/>
                  </a:lnTo>
                  <a:lnTo>
                    <a:pt x="0" y="283"/>
                  </a:lnTo>
                  <a:lnTo>
                    <a:pt x="212" y="261"/>
                  </a:lnTo>
                  <a:lnTo>
                    <a:pt x="496" y="228"/>
                  </a:lnTo>
                </a:path>
              </a:pathLst>
            </a:custGeom>
            <a:solidFill>
              <a:srgbClr val="005694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4"/>
            <p:cNvSpPr>
              <a:spLocks/>
            </p:cNvSpPr>
            <p:nvPr/>
          </p:nvSpPr>
          <p:spPr bwMode="auto">
            <a:xfrm>
              <a:off x="4654804" y="2849122"/>
              <a:ext cx="598488" cy="879475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421" y="279"/>
                </a:cxn>
                <a:cxn ang="0">
                  <a:pos x="403" y="330"/>
                </a:cxn>
                <a:cxn ang="0">
                  <a:pos x="434" y="425"/>
                </a:cxn>
                <a:cxn ang="0">
                  <a:pos x="142" y="458"/>
                </a:cxn>
                <a:cxn ang="0">
                  <a:pos x="164" y="495"/>
                </a:cxn>
                <a:cxn ang="0">
                  <a:pos x="177" y="513"/>
                </a:cxn>
                <a:cxn ang="0">
                  <a:pos x="124" y="532"/>
                </a:cxn>
                <a:cxn ang="0">
                  <a:pos x="80" y="528"/>
                </a:cxn>
                <a:cxn ang="0">
                  <a:pos x="0" y="33"/>
                </a:cxn>
                <a:cxn ang="0">
                  <a:pos x="279" y="0"/>
                </a:cxn>
              </a:cxnLst>
              <a:rect l="0" t="0" r="r" b="b"/>
              <a:pathLst>
                <a:path w="434" h="532">
                  <a:moveTo>
                    <a:pt x="279" y="0"/>
                  </a:moveTo>
                  <a:lnTo>
                    <a:pt x="421" y="279"/>
                  </a:lnTo>
                  <a:lnTo>
                    <a:pt x="403" y="330"/>
                  </a:lnTo>
                  <a:lnTo>
                    <a:pt x="434" y="425"/>
                  </a:lnTo>
                  <a:lnTo>
                    <a:pt x="142" y="458"/>
                  </a:lnTo>
                  <a:lnTo>
                    <a:pt x="164" y="495"/>
                  </a:lnTo>
                  <a:lnTo>
                    <a:pt x="177" y="513"/>
                  </a:lnTo>
                  <a:lnTo>
                    <a:pt x="124" y="532"/>
                  </a:lnTo>
                  <a:lnTo>
                    <a:pt x="80" y="528"/>
                  </a:lnTo>
                  <a:lnTo>
                    <a:pt x="0" y="33"/>
                  </a:lnTo>
                  <a:lnTo>
                    <a:pt x="279" y="0"/>
                  </a:lnTo>
                </a:path>
              </a:pathLst>
            </a:custGeom>
            <a:solidFill>
              <a:schemeClr val="tx1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5"/>
            <p:cNvSpPr>
              <a:spLocks/>
            </p:cNvSpPr>
            <p:nvPr/>
          </p:nvSpPr>
          <p:spPr bwMode="auto">
            <a:xfrm>
              <a:off x="4232529" y="2903097"/>
              <a:ext cx="531813" cy="884238"/>
            </a:xfrm>
            <a:custGeom>
              <a:avLst/>
              <a:gdLst/>
              <a:ahLst/>
              <a:cxnLst>
                <a:cxn ang="0">
                  <a:pos x="305" y="0"/>
                </a:cxn>
                <a:cxn ang="0">
                  <a:pos x="385" y="491"/>
                </a:cxn>
                <a:cxn ang="0">
                  <a:pos x="265" y="499"/>
                </a:cxn>
                <a:cxn ang="0">
                  <a:pos x="248" y="536"/>
                </a:cxn>
                <a:cxn ang="0">
                  <a:pos x="199" y="473"/>
                </a:cxn>
                <a:cxn ang="0">
                  <a:pos x="199" y="440"/>
                </a:cxn>
                <a:cxn ang="0">
                  <a:pos x="0" y="458"/>
                </a:cxn>
                <a:cxn ang="0">
                  <a:pos x="48" y="330"/>
                </a:cxn>
                <a:cxn ang="0">
                  <a:pos x="26" y="246"/>
                </a:cxn>
                <a:cxn ang="0">
                  <a:pos x="17" y="202"/>
                </a:cxn>
                <a:cxn ang="0">
                  <a:pos x="93" y="22"/>
                </a:cxn>
                <a:cxn ang="0">
                  <a:pos x="305" y="0"/>
                </a:cxn>
              </a:cxnLst>
              <a:rect l="0" t="0" r="r" b="b"/>
              <a:pathLst>
                <a:path w="385" h="536">
                  <a:moveTo>
                    <a:pt x="305" y="0"/>
                  </a:moveTo>
                  <a:lnTo>
                    <a:pt x="385" y="491"/>
                  </a:lnTo>
                  <a:lnTo>
                    <a:pt x="265" y="499"/>
                  </a:lnTo>
                  <a:lnTo>
                    <a:pt x="248" y="536"/>
                  </a:lnTo>
                  <a:lnTo>
                    <a:pt x="199" y="473"/>
                  </a:lnTo>
                  <a:lnTo>
                    <a:pt x="199" y="440"/>
                  </a:lnTo>
                  <a:lnTo>
                    <a:pt x="0" y="458"/>
                  </a:lnTo>
                  <a:lnTo>
                    <a:pt x="48" y="330"/>
                  </a:lnTo>
                  <a:lnTo>
                    <a:pt x="26" y="246"/>
                  </a:lnTo>
                  <a:lnTo>
                    <a:pt x="17" y="202"/>
                  </a:lnTo>
                  <a:lnTo>
                    <a:pt x="93" y="22"/>
                  </a:lnTo>
                  <a:lnTo>
                    <a:pt x="305" y="0"/>
                  </a:lnTo>
                </a:path>
              </a:pathLst>
            </a:custGeom>
            <a:solidFill>
              <a:schemeClr val="tx1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6"/>
            <p:cNvSpPr>
              <a:spLocks/>
            </p:cNvSpPr>
            <p:nvPr/>
          </p:nvSpPr>
          <p:spPr bwMode="auto">
            <a:xfrm>
              <a:off x="3851529" y="3311084"/>
              <a:ext cx="814388" cy="690563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01" y="0"/>
                </a:cxn>
                <a:cxn ang="0">
                  <a:pos x="323" y="84"/>
                </a:cxn>
                <a:cxn ang="0">
                  <a:pos x="275" y="212"/>
                </a:cxn>
                <a:cxn ang="0">
                  <a:pos x="474" y="194"/>
                </a:cxn>
                <a:cxn ang="0">
                  <a:pos x="474" y="227"/>
                </a:cxn>
                <a:cxn ang="0">
                  <a:pos x="523" y="290"/>
                </a:cxn>
                <a:cxn ang="0">
                  <a:pos x="527" y="293"/>
                </a:cxn>
                <a:cxn ang="0">
                  <a:pos x="571" y="279"/>
                </a:cxn>
                <a:cxn ang="0">
                  <a:pos x="527" y="345"/>
                </a:cxn>
                <a:cxn ang="0">
                  <a:pos x="589" y="392"/>
                </a:cxn>
                <a:cxn ang="0">
                  <a:pos x="567" y="418"/>
                </a:cxn>
                <a:cxn ang="0">
                  <a:pos x="478" y="363"/>
                </a:cxn>
                <a:cxn ang="0">
                  <a:pos x="474" y="400"/>
                </a:cxn>
                <a:cxn ang="0">
                  <a:pos x="421" y="396"/>
                </a:cxn>
                <a:cxn ang="0">
                  <a:pos x="416" y="418"/>
                </a:cxn>
                <a:cxn ang="0">
                  <a:pos x="248" y="352"/>
                </a:cxn>
                <a:cxn ang="0">
                  <a:pos x="253" y="363"/>
                </a:cxn>
                <a:cxn ang="0">
                  <a:pos x="186" y="381"/>
                </a:cxn>
                <a:cxn ang="0">
                  <a:pos x="186" y="367"/>
                </a:cxn>
                <a:cxn ang="0">
                  <a:pos x="40" y="359"/>
                </a:cxn>
                <a:cxn ang="0">
                  <a:pos x="36" y="290"/>
                </a:cxn>
                <a:cxn ang="0">
                  <a:pos x="62" y="267"/>
                </a:cxn>
                <a:cxn ang="0">
                  <a:pos x="49" y="146"/>
                </a:cxn>
                <a:cxn ang="0">
                  <a:pos x="13" y="128"/>
                </a:cxn>
                <a:cxn ang="0">
                  <a:pos x="0" y="18"/>
                </a:cxn>
              </a:cxnLst>
              <a:rect l="0" t="0" r="r" b="b"/>
              <a:pathLst>
                <a:path w="589" h="418">
                  <a:moveTo>
                    <a:pt x="0" y="18"/>
                  </a:moveTo>
                  <a:lnTo>
                    <a:pt x="301" y="0"/>
                  </a:lnTo>
                  <a:lnTo>
                    <a:pt x="323" y="84"/>
                  </a:lnTo>
                  <a:lnTo>
                    <a:pt x="275" y="212"/>
                  </a:lnTo>
                  <a:lnTo>
                    <a:pt x="474" y="194"/>
                  </a:lnTo>
                  <a:lnTo>
                    <a:pt x="474" y="227"/>
                  </a:lnTo>
                  <a:lnTo>
                    <a:pt x="523" y="290"/>
                  </a:lnTo>
                  <a:lnTo>
                    <a:pt x="527" y="293"/>
                  </a:lnTo>
                  <a:lnTo>
                    <a:pt x="571" y="279"/>
                  </a:lnTo>
                  <a:lnTo>
                    <a:pt x="527" y="345"/>
                  </a:lnTo>
                  <a:lnTo>
                    <a:pt x="589" y="392"/>
                  </a:lnTo>
                  <a:lnTo>
                    <a:pt x="567" y="418"/>
                  </a:lnTo>
                  <a:lnTo>
                    <a:pt x="478" y="363"/>
                  </a:lnTo>
                  <a:lnTo>
                    <a:pt x="474" y="400"/>
                  </a:lnTo>
                  <a:lnTo>
                    <a:pt x="421" y="396"/>
                  </a:lnTo>
                  <a:lnTo>
                    <a:pt x="416" y="418"/>
                  </a:lnTo>
                  <a:lnTo>
                    <a:pt x="248" y="352"/>
                  </a:lnTo>
                  <a:lnTo>
                    <a:pt x="253" y="363"/>
                  </a:lnTo>
                  <a:lnTo>
                    <a:pt x="186" y="381"/>
                  </a:lnTo>
                  <a:lnTo>
                    <a:pt x="186" y="367"/>
                  </a:lnTo>
                  <a:lnTo>
                    <a:pt x="40" y="359"/>
                  </a:lnTo>
                  <a:lnTo>
                    <a:pt x="36" y="290"/>
                  </a:lnTo>
                  <a:lnTo>
                    <a:pt x="62" y="267"/>
                  </a:lnTo>
                  <a:lnTo>
                    <a:pt x="49" y="146"/>
                  </a:lnTo>
                  <a:lnTo>
                    <a:pt x="13" y="128"/>
                  </a:lnTo>
                  <a:lnTo>
                    <a:pt x="0" y="18"/>
                  </a:lnTo>
                </a:path>
              </a:pathLst>
            </a:custGeom>
            <a:solidFill>
              <a:srgbClr val="005694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7"/>
            <p:cNvSpPr>
              <a:spLocks/>
            </p:cNvSpPr>
            <p:nvPr/>
          </p:nvSpPr>
          <p:spPr bwMode="auto">
            <a:xfrm>
              <a:off x="3724529" y="2660209"/>
              <a:ext cx="692150" cy="677863"/>
            </a:xfrm>
            <a:custGeom>
              <a:avLst/>
              <a:gdLst/>
              <a:ahLst/>
              <a:cxnLst>
                <a:cxn ang="0">
                  <a:pos x="394" y="393"/>
                </a:cxn>
                <a:cxn ang="0">
                  <a:pos x="385" y="349"/>
                </a:cxn>
                <a:cxn ang="0">
                  <a:pos x="461" y="169"/>
                </a:cxn>
                <a:cxn ang="0">
                  <a:pos x="501" y="66"/>
                </a:cxn>
                <a:cxn ang="0">
                  <a:pos x="452" y="62"/>
                </a:cxn>
                <a:cxn ang="0">
                  <a:pos x="470" y="0"/>
                </a:cxn>
                <a:cxn ang="0">
                  <a:pos x="0" y="37"/>
                </a:cxn>
                <a:cxn ang="0">
                  <a:pos x="31" y="345"/>
                </a:cxn>
                <a:cxn ang="0">
                  <a:pos x="84" y="360"/>
                </a:cxn>
                <a:cxn ang="0">
                  <a:pos x="93" y="411"/>
                </a:cxn>
                <a:cxn ang="0">
                  <a:pos x="394" y="393"/>
                </a:cxn>
              </a:cxnLst>
              <a:rect l="0" t="0" r="r" b="b"/>
              <a:pathLst>
                <a:path w="501" h="411">
                  <a:moveTo>
                    <a:pt x="394" y="393"/>
                  </a:moveTo>
                  <a:lnTo>
                    <a:pt x="385" y="349"/>
                  </a:lnTo>
                  <a:lnTo>
                    <a:pt x="461" y="169"/>
                  </a:lnTo>
                  <a:lnTo>
                    <a:pt x="501" y="66"/>
                  </a:lnTo>
                  <a:lnTo>
                    <a:pt x="452" y="62"/>
                  </a:lnTo>
                  <a:lnTo>
                    <a:pt x="470" y="0"/>
                  </a:lnTo>
                  <a:lnTo>
                    <a:pt x="0" y="37"/>
                  </a:lnTo>
                  <a:lnTo>
                    <a:pt x="31" y="345"/>
                  </a:lnTo>
                  <a:lnTo>
                    <a:pt x="84" y="360"/>
                  </a:lnTo>
                  <a:lnTo>
                    <a:pt x="93" y="411"/>
                  </a:lnTo>
                  <a:lnTo>
                    <a:pt x="394" y="393"/>
                  </a:lnTo>
                </a:path>
              </a:pathLst>
            </a:custGeom>
            <a:solidFill>
              <a:srgbClr val="005694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8"/>
            <p:cNvSpPr>
              <a:spLocks/>
            </p:cNvSpPr>
            <p:nvPr/>
          </p:nvSpPr>
          <p:spPr bwMode="auto">
            <a:xfrm>
              <a:off x="2448179" y="2576072"/>
              <a:ext cx="1320800" cy="654050"/>
            </a:xfrm>
            <a:custGeom>
              <a:avLst/>
              <a:gdLst/>
              <a:ahLst/>
              <a:cxnLst>
                <a:cxn ang="0">
                  <a:pos x="921" y="36"/>
                </a:cxn>
                <a:cxn ang="0">
                  <a:pos x="925" y="88"/>
                </a:cxn>
                <a:cxn ang="0">
                  <a:pos x="956" y="396"/>
                </a:cxn>
                <a:cxn ang="0">
                  <a:pos x="885" y="378"/>
                </a:cxn>
                <a:cxn ang="0">
                  <a:pos x="664" y="389"/>
                </a:cxn>
                <a:cxn ang="0">
                  <a:pos x="323" y="308"/>
                </a:cxn>
                <a:cxn ang="0">
                  <a:pos x="310" y="73"/>
                </a:cxn>
                <a:cxn ang="0">
                  <a:pos x="0" y="55"/>
                </a:cxn>
                <a:cxn ang="0">
                  <a:pos x="0" y="0"/>
                </a:cxn>
                <a:cxn ang="0">
                  <a:pos x="115" y="7"/>
                </a:cxn>
                <a:cxn ang="0">
                  <a:pos x="921" y="36"/>
                </a:cxn>
              </a:cxnLst>
              <a:rect l="0" t="0" r="r" b="b"/>
              <a:pathLst>
                <a:path w="956" h="396">
                  <a:moveTo>
                    <a:pt x="921" y="36"/>
                  </a:moveTo>
                  <a:lnTo>
                    <a:pt x="925" y="88"/>
                  </a:lnTo>
                  <a:lnTo>
                    <a:pt x="956" y="396"/>
                  </a:lnTo>
                  <a:lnTo>
                    <a:pt x="885" y="378"/>
                  </a:lnTo>
                  <a:lnTo>
                    <a:pt x="664" y="389"/>
                  </a:lnTo>
                  <a:lnTo>
                    <a:pt x="323" y="308"/>
                  </a:lnTo>
                  <a:lnTo>
                    <a:pt x="310" y="73"/>
                  </a:lnTo>
                  <a:lnTo>
                    <a:pt x="0" y="55"/>
                  </a:lnTo>
                  <a:lnTo>
                    <a:pt x="0" y="0"/>
                  </a:lnTo>
                  <a:lnTo>
                    <a:pt x="115" y="7"/>
                  </a:lnTo>
                  <a:lnTo>
                    <a:pt x="921" y="36"/>
                  </a:lnTo>
                </a:path>
              </a:pathLst>
            </a:custGeom>
            <a:solidFill>
              <a:srgbClr val="008FFA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9"/>
            <p:cNvSpPr>
              <a:spLocks/>
            </p:cNvSpPr>
            <p:nvPr/>
          </p:nvSpPr>
          <p:spPr bwMode="auto">
            <a:xfrm>
              <a:off x="1848104" y="2644334"/>
              <a:ext cx="2119313" cy="1935163"/>
            </a:xfrm>
            <a:custGeom>
              <a:avLst/>
              <a:gdLst/>
              <a:ahLst/>
              <a:cxnLst>
                <a:cxn ang="0">
                  <a:pos x="18" y="510"/>
                </a:cxn>
                <a:cxn ang="0">
                  <a:pos x="31" y="488"/>
                </a:cxn>
                <a:cxn ang="0">
                  <a:pos x="412" y="506"/>
                </a:cxn>
                <a:cxn ang="0">
                  <a:pos x="439" y="0"/>
                </a:cxn>
                <a:cxn ang="0">
                  <a:pos x="749" y="18"/>
                </a:cxn>
                <a:cxn ang="0">
                  <a:pos x="762" y="253"/>
                </a:cxn>
                <a:cxn ang="0">
                  <a:pos x="1103" y="334"/>
                </a:cxn>
                <a:cxn ang="0">
                  <a:pos x="1324" y="323"/>
                </a:cxn>
                <a:cxn ang="0">
                  <a:pos x="1395" y="341"/>
                </a:cxn>
                <a:cxn ang="0">
                  <a:pos x="1448" y="356"/>
                </a:cxn>
                <a:cxn ang="0">
                  <a:pos x="1457" y="407"/>
                </a:cxn>
                <a:cxn ang="0">
                  <a:pos x="1470" y="517"/>
                </a:cxn>
                <a:cxn ang="0">
                  <a:pos x="1506" y="535"/>
                </a:cxn>
                <a:cxn ang="0">
                  <a:pos x="1519" y="656"/>
                </a:cxn>
                <a:cxn ang="0">
                  <a:pos x="1493" y="679"/>
                </a:cxn>
                <a:cxn ang="0">
                  <a:pos x="1497" y="745"/>
                </a:cxn>
                <a:cxn ang="0">
                  <a:pos x="1497" y="748"/>
                </a:cxn>
                <a:cxn ang="0">
                  <a:pos x="1271" y="873"/>
                </a:cxn>
                <a:cxn ang="0">
                  <a:pos x="1253" y="880"/>
                </a:cxn>
                <a:cxn ang="0">
                  <a:pos x="1222" y="869"/>
                </a:cxn>
                <a:cxn ang="0">
                  <a:pos x="1094" y="1027"/>
                </a:cxn>
                <a:cxn ang="0">
                  <a:pos x="1152" y="1159"/>
                </a:cxn>
                <a:cxn ang="0">
                  <a:pos x="1094" y="1163"/>
                </a:cxn>
                <a:cxn ang="0">
                  <a:pos x="850" y="1119"/>
                </a:cxn>
                <a:cxn ang="0">
                  <a:pos x="771" y="968"/>
                </a:cxn>
                <a:cxn ang="0">
                  <a:pos x="691" y="913"/>
                </a:cxn>
                <a:cxn ang="0">
                  <a:pos x="638" y="807"/>
                </a:cxn>
                <a:cxn ang="0">
                  <a:pos x="558" y="752"/>
                </a:cxn>
                <a:cxn ang="0">
                  <a:pos x="452" y="741"/>
                </a:cxn>
                <a:cxn ang="0">
                  <a:pos x="390" y="858"/>
                </a:cxn>
                <a:cxn ang="0">
                  <a:pos x="213" y="752"/>
                </a:cxn>
                <a:cxn ang="0">
                  <a:pos x="177" y="649"/>
                </a:cxn>
                <a:cxn ang="0">
                  <a:pos x="0" y="510"/>
                </a:cxn>
                <a:cxn ang="0">
                  <a:pos x="9" y="510"/>
                </a:cxn>
                <a:cxn ang="0">
                  <a:pos x="18" y="510"/>
                </a:cxn>
              </a:cxnLst>
              <a:rect l="0" t="0" r="r" b="b"/>
              <a:pathLst>
                <a:path w="1519" h="1163">
                  <a:moveTo>
                    <a:pt x="18" y="510"/>
                  </a:moveTo>
                  <a:lnTo>
                    <a:pt x="31" y="488"/>
                  </a:lnTo>
                  <a:lnTo>
                    <a:pt x="412" y="506"/>
                  </a:lnTo>
                  <a:lnTo>
                    <a:pt x="439" y="0"/>
                  </a:lnTo>
                  <a:lnTo>
                    <a:pt x="749" y="18"/>
                  </a:lnTo>
                  <a:lnTo>
                    <a:pt x="762" y="253"/>
                  </a:lnTo>
                  <a:lnTo>
                    <a:pt x="1103" y="334"/>
                  </a:lnTo>
                  <a:lnTo>
                    <a:pt x="1324" y="323"/>
                  </a:lnTo>
                  <a:lnTo>
                    <a:pt x="1395" y="341"/>
                  </a:lnTo>
                  <a:lnTo>
                    <a:pt x="1448" y="356"/>
                  </a:lnTo>
                  <a:lnTo>
                    <a:pt x="1457" y="407"/>
                  </a:lnTo>
                  <a:lnTo>
                    <a:pt x="1470" y="517"/>
                  </a:lnTo>
                  <a:lnTo>
                    <a:pt x="1506" y="535"/>
                  </a:lnTo>
                  <a:lnTo>
                    <a:pt x="1519" y="656"/>
                  </a:lnTo>
                  <a:lnTo>
                    <a:pt x="1493" y="679"/>
                  </a:lnTo>
                  <a:lnTo>
                    <a:pt x="1497" y="745"/>
                  </a:lnTo>
                  <a:lnTo>
                    <a:pt x="1497" y="748"/>
                  </a:lnTo>
                  <a:lnTo>
                    <a:pt x="1271" y="873"/>
                  </a:lnTo>
                  <a:lnTo>
                    <a:pt x="1253" y="880"/>
                  </a:lnTo>
                  <a:lnTo>
                    <a:pt x="1222" y="869"/>
                  </a:lnTo>
                  <a:lnTo>
                    <a:pt x="1094" y="1027"/>
                  </a:lnTo>
                  <a:lnTo>
                    <a:pt x="1152" y="1159"/>
                  </a:lnTo>
                  <a:lnTo>
                    <a:pt x="1094" y="1163"/>
                  </a:lnTo>
                  <a:lnTo>
                    <a:pt x="850" y="1119"/>
                  </a:lnTo>
                  <a:lnTo>
                    <a:pt x="771" y="968"/>
                  </a:lnTo>
                  <a:lnTo>
                    <a:pt x="691" y="913"/>
                  </a:lnTo>
                  <a:lnTo>
                    <a:pt x="638" y="807"/>
                  </a:lnTo>
                  <a:lnTo>
                    <a:pt x="558" y="752"/>
                  </a:lnTo>
                  <a:lnTo>
                    <a:pt x="452" y="741"/>
                  </a:lnTo>
                  <a:lnTo>
                    <a:pt x="390" y="858"/>
                  </a:lnTo>
                  <a:lnTo>
                    <a:pt x="213" y="752"/>
                  </a:lnTo>
                  <a:lnTo>
                    <a:pt x="177" y="649"/>
                  </a:lnTo>
                  <a:lnTo>
                    <a:pt x="0" y="510"/>
                  </a:lnTo>
                  <a:lnTo>
                    <a:pt x="9" y="510"/>
                  </a:lnTo>
                  <a:lnTo>
                    <a:pt x="18" y="510"/>
                  </a:lnTo>
                </a:path>
              </a:pathLst>
            </a:custGeom>
            <a:solidFill>
              <a:srgbClr val="ABDBFF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Text Box 97"/>
            <p:cNvSpPr txBox="1">
              <a:spLocks noChangeArrowheads="1"/>
            </p:cNvSpPr>
            <p:nvPr/>
          </p:nvSpPr>
          <p:spPr bwMode="auto">
            <a:xfrm>
              <a:off x="6478755" y="2091336"/>
              <a:ext cx="512010" cy="346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56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MD</a:t>
              </a:r>
            </a:p>
          </p:txBody>
        </p:sp>
        <p:sp>
          <p:nvSpPr>
            <p:cNvPr id="69" name="Text Box 98"/>
            <p:cNvSpPr txBox="1">
              <a:spLocks noChangeArrowheads="1"/>
            </p:cNvSpPr>
            <p:nvPr/>
          </p:nvSpPr>
          <p:spPr bwMode="auto">
            <a:xfrm>
              <a:off x="6679239" y="1622754"/>
              <a:ext cx="475458" cy="346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8FF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</a:t>
              </a:r>
            </a:p>
          </p:txBody>
        </p:sp>
        <p:sp>
          <p:nvSpPr>
            <p:cNvPr id="70" name="Line 99"/>
            <p:cNvSpPr>
              <a:spLocks noChangeShapeType="1"/>
            </p:cNvSpPr>
            <p:nvPr/>
          </p:nvSpPr>
          <p:spPr bwMode="auto">
            <a:xfrm flipH="1">
              <a:off x="6411927" y="1781725"/>
              <a:ext cx="324646" cy="18846"/>
            </a:xfrm>
            <a:prstGeom prst="line">
              <a:avLst/>
            </a:prstGeom>
            <a:noFill/>
            <a:ln w="9525">
              <a:solidFill>
                <a:srgbClr val="008FF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100"/>
            <p:cNvSpPr>
              <a:spLocks noChangeShapeType="1"/>
            </p:cNvSpPr>
            <p:nvPr/>
          </p:nvSpPr>
          <p:spPr bwMode="auto">
            <a:xfrm>
              <a:off x="6390332" y="2070571"/>
              <a:ext cx="142048" cy="133161"/>
            </a:xfrm>
            <a:prstGeom prst="line">
              <a:avLst/>
            </a:prstGeom>
            <a:noFill/>
            <a:ln w="9525">
              <a:solidFill>
                <a:srgbClr val="00569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981888" y="5506648"/>
            <a:ext cx="5226706" cy="369333"/>
            <a:chOff x="1565607" y="5342689"/>
            <a:chExt cx="5226706" cy="369333"/>
          </a:xfrm>
          <a:solidFill>
            <a:schemeClr val="bg1">
              <a:lumMod val="65000"/>
            </a:schemeClr>
          </a:solidFill>
        </p:grpSpPr>
        <p:sp>
          <p:nvSpPr>
            <p:cNvPr id="73" name="Text Box 20"/>
            <p:cNvSpPr txBox="1">
              <a:spLocks noChangeArrowheads="1"/>
            </p:cNvSpPr>
            <p:nvPr/>
          </p:nvSpPr>
          <p:spPr bwMode="auto">
            <a:xfrm>
              <a:off x="4178960" y="5345309"/>
              <a:ext cx="1295400" cy="3667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>
                  <a:solidFill>
                    <a:srgbClr val="0056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 3</a:t>
              </a:r>
            </a:p>
          </p:txBody>
        </p:sp>
        <p:sp>
          <p:nvSpPr>
            <p:cNvPr id="74" name="Text Box 21"/>
            <p:cNvSpPr txBox="1">
              <a:spLocks noChangeArrowheads="1"/>
            </p:cNvSpPr>
            <p:nvPr/>
          </p:nvSpPr>
          <p:spPr bwMode="auto">
            <a:xfrm>
              <a:off x="2861007" y="5345309"/>
              <a:ext cx="1317953" cy="3667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>
                  <a:solidFill>
                    <a:srgbClr val="008FF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 2</a:t>
              </a:r>
            </a:p>
          </p:txBody>
        </p:sp>
        <p:sp>
          <p:nvSpPr>
            <p:cNvPr id="75" name="Text Box 22"/>
            <p:cNvSpPr txBox="1">
              <a:spLocks noChangeArrowheads="1"/>
            </p:cNvSpPr>
            <p:nvPr/>
          </p:nvSpPr>
          <p:spPr bwMode="auto">
            <a:xfrm>
              <a:off x="1565607" y="5342689"/>
              <a:ext cx="1295400" cy="3693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>
                  <a:solidFill>
                    <a:srgbClr val="ABDB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 1</a:t>
              </a:r>
            </a:p>
          </p:txBody>
        </p:sp>
        <p:sp>
          <p:nvSpPr>
            <p:cNvPr id="76" name="Text Box 20"/>
            <p:cNvSpPr txBox="1">
              <a:spLocks noChangeArrowheads="1"/>
            </p:cNvSpPr>
            <p:nvPr/>
          </p:nvSpPr>
          <p:spPr bwMode="auto">
            <a:xfrm>
              <a:off x="5474360" y="5345308"/>
              <a:ext cx="1317953" cy="3667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Met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270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P-3 Alignment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721" y="881301"/>
            <a:ext cx="8229600" cy="770133"/>
          </a:xfrm>
        </p:spPr>
        <p:txBody>
          <a:bodyPr/>
          <a:lstStyle/>
          <a:p>
            <a:r>
              <a:rPr lang="en-US" dirty="0"/>
              <a:t>Benchmarking policy implementation in the </a:t>
            </a:r>
            <a:r>
              <a:rPr lang="en-US" b="1" dirty="0"/>
              <a:t>SREB region</a:t>
            </a:r>
            <a:endParaRPr lang="en-US" dirty="0"/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4102235" y="6468006"/>
            <a:ext cx="484780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500" i="1" dirty="0">
                <a:latin typeface="Georgia" panose="02040502050405020303" pitchFamily="18" charset="0"/>
              </a:rPr>
              <a:t>Source: SREB analysis of state documents and NIEER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362750"/>
              </p:ext>
            </p:extLst>
          </p:nvPr>
        </p:nvGraphicFramePr>
        <p:xfrm>
          <a:off x="699721" y="2156495"/>
          <a:ext cx="7848600" cy="3000375"/>
        </p:xfrm>
        <a:graphic>
          <a:graphicData uri="http://schemas.openxmlformats.org/drawingml/2006/table">
            <a:tbl>
              <a:tblPr/>
              <a:tblGrid>
                <a:gridCol w="6198268">
                  <a:extLst>
                    <a:ext uri="{9D8B030D-6E8A-4147-A177-3AD203B41FA5}">
                      <a16:colId xmlns="" xmlns:a16="http://schemas.microsoft.com/office/drawing/2014/main" val="2701747903"/>
                    </a:ext>
                  </a:extLst>
                </a:gridCol>
                <a:gridCol w="1650332">
                  <a:extLst>
                    <a:ext uri="{9D8B030D-6E8A-4147-A177-3AD203B41FA5}">
                      <a16:colId xmlns="" xmlns:a16="http://schemas.microsoft.com/office/drawing/2014/main" val="3697357101"/>
                    </a:ext>
                  </a:extLst>
                </a:gridCol>
              </a:tblGrid>
              <a:tr h="3143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5C8727"/>
                          </a:solidFill>
                          <a:effectLst/>
                          <a:latin typeface="Arial" panose="020B0604020202020204" pitchFamily="34" charset="0"/>
                        </a:rPr>
                        <a:t>P-3 Alignment in SREB States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7189286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Policy Elements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0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 Status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09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861579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Adopted statewide, comprehensive early learning standards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132019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Aligned early learning standards to K-12 standards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8241044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Requires providers to offer full-day, state-funded pre-K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841281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Requires school districts to offer full-day kindergarten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742102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Requires early childhood learning and development assessment in kindergarten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747085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42310" y="61315"/>
            <a:ext cx="1743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Pg. 9</a:t>
            </a:r>
          </a:p>
          <a:p>
            <a:pPr algn="r"/>
            <a:r>
              <a:rPr lang="en-US" sz="1400" i="1" dirty="0"/>
              <a:t>Gauging Progress</a:t>
            </a:r>
          </a:p>
        </p:txBody>
      </p:sp>
    </p:spTree>
    <p:extLst>
      <p:ext uri="{BB962C8B-B14F-4D97-AF65-F5344CB8AC3E}">
        <p14:creationId xmlns:p14="http://schemas.microsoft.com/office/powerpoint/2010/main" val="3951726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</TotalTime>
  <Words>420</Words>
  <Application>Microsoft Office PowerPoint</Application>
  <PresentationFormat>On-screen Show (4:3)</PresentationFormat>
  <Paragraphs>122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Georgia</vt:lpstr>
      <vt:lpstr>Wingdings</vt:lpstr>
      <vt:lpstr>Office Theme</vt:lpstr>
      <vt:lpstr>Custom Design</vt:lpstr>
      <vt:lpstr>Quality Matters in Early Learning </vt:lpstr>
      <vt:lpstr>Good early learning programs depend on:   </vt:lpstr>
      <vt:lpstr>Access to publically funded pre-K</vt:lpstr>
      <vt:lpstr>Access to publically funded pre-K</vt:lpstr>
      <vt:lpstr>Access to state-funded pre-K</vt:lpstr>
      <vt:lpstr>Quality of state-funded pre-K</vt:lpstr>
      <vt:lpstr>Quality of state-funded pre-K</vt:lpstr>
      <vt:lpstr>Quality of state-funded pre-K</vt:lpstr>
      <vt:lpstr>P-3 Alignment </vt:lpstr>
      <vt:lpstr>Accelerating Pace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Thompson</dc:creator>
  <cp:lastModifiedBy>Joan Lord</cp:lastModifiedBy>
  <cp:revision>130</cp:revision>
  <cp:lastPrinted>2016-06-23T16:01:56Z</cp:lastPrinted>
  <dcterms:created xsi:type="dcterms:W3CDTF">2016-06-15T01:55:28Z</dcterms:created>
  <dcterms:modified xsi:type="dcterms:W3CDTF">2016-06-26T21:50:51Z</dcterms:modified>
</cp:coreProperties>
</file>