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3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32.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3.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Ex1.xml" ContentType="application/vnd.ms-office.chartex+xml"/>
  <Override PartName="/ppt/charts/style18.xml" ContentType="application/vnd.ms-office.chartstyle+xml"/>
  <Override PartName="/ppt/charts/colors18.xml" ContentType="application/vnd.ms-office.chartcolorstyl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7"/>
  </p:notesMasterIdLst>
  <p:sldIdLst>
    <p:sldId id="485" r:id="rId5"/>
    <p:sldId id="471" r:id="rId6"/>
    <p:sldId id="470" r:id="rId7"/>
    <p:sldId id="270" r:id="rId8"/>
    <p:sldId id="257" r:id="rId9"/>
    <p:sldId id="260" r:id="rId10"/>
    <p:sldId id="464" r:id="rId11"/>
    <p:sldId id="261" r:id="rId12"/>
    <p:sldId id="266" r:id="rId13"/>
    <p:sldId id="275" r:id="rId14"/>
    <p:sldId id="477" r:id="rId15"/>
    <p:sldId id="474" r:id="rId16"/>
    <p:sldId id="475" r:id="rId17"/>
    <p:sldId id="281" r:id="rId18"/>
    <p:sldId id="476" r:id="rId19"/>
    <p:sldId id="478" r:id="rId20"/>
    <p:sldId id="479" r:id="rId21"/>
    <p:sldId id="515" r:id="rId22"/>
    <p:sldId id="514" r:id="rId23"/>
    <p:sldId id="278" r:id="rId24"/>
    <p:sldId id="272" r:id="rId25"/>
    <p:sldId id="465" r:id="rId26"/>
    <p:sldId id="467" r:id="rId27"/>
    <p:sldId id="279" r:id="rId28"/>
    <p:sldId id="280" r:id="rId29"/>
    <p:sldId id="512" r:id="rId30"/>
    <p:sldId id="284" r:id="rId31"/>
    <p:sldId id="492" r:id="rId32"/>
    <p:sldId id="273" r:id="rId33"/>
    <p:sldId id="268" r:id="rId34"/>
    <p:sldId id="269" r:id="rId35"/>
    <p:sldId id="264" r:id="rId36"/>
    <p:sldId id="265" r:id="rId37"/>
    <p:sldId id="267" r:id="rId38"/>
    <p:sldId id="282" r:id="rId39"/>
    <p:sldId id="481" r:id="rId40"/>
    <p:sldId id="488" r:id="rId41"/>
    <p:sldId id="500" r:id="rId42"/>
    <p:sldId id="497" r:id="rId43"/>
    <p:sldId id="498" r:id="rId44"/>
    <p:sldId id="496" r:id="rId45"/>
    <p:sldId id="501" r:id="rId46"/>
    <p:sldId id="495" r:id="rId47"/>
    <p:sldId id="506" r:id="rId48"/>
    <p:sldId id="507" r:id="rId49"/>
    <p:sldId id="508" r:id="rId50"/>
    <p:sldId id="509" r:id="rId51"/>
    <p:sldId id="511" r:id="rId52"/>
    <p:sldId id="493" r:id="rId53"/>
    <p:sldId id="473" r:id="rId54"/>
    <p:sldId id="459" r:id="rId55"/>
    <p:sldId id="487"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3BE50D5-AFB3-1F47-90D4-6F5248C04695}">
          <p14:sldIdLst>
            <p14:sldId id="485"/>
            <p14:sldId id="471"/>
          </p14:sldIdLst>
        </p14:section>
        <p14:section name="SLIDES &amp; VISUALS" id="{D968A90D-2A7E-8A48-AF38-28175789719D}">
          <p14:sldIdLst>
            <p14:sldId id="470"/>
            <p14:sldId id="270"/>
            <p14:sldId id="257"/>
            <p14:sldId id="260"/>
            <p14:sldId id="464"/>
            <p14:sldId id="261"/>
            <p14:sldId id="266"/>
            <p14:sldId id="275"/>
            <p14:sldId id="477"/>
            <p14:sldId id="474"/>
            <p14:sldId id="475"/>
            <p14:sldId id="281"/>
            <p14:sldId id="476"/>
            <p14:sldId id="478"/>
            <p14:sldId id="479"/>
            <p14:sldId id="515"/>
            <p14:sldId id="514"/>
            <p14:sldId id="278"/>
            <p14:sldId id="272"/>
            <p14:sldId id="465"/>
            <p14:sldId id="467"/>
            <p14:sldId id="279"/>
            <p14:sldId id="280"/>
            <p14:sldId id="512"/>
            <p14:sldId id="284"/>
            <p14:sldId id="492"/>
            <p14:sldId id="273"/>
            <p14:sldId id="268"/>
            <p14:sldId id="269"/>
            <p14:sldId id="264"/>
            <p14:sldId id="265"/>
            <p14:sldId id="267"/>
            <p14:sldId id="282"/>
            <p14:sldId id="481"/>
            <p14:sldId id="488"/>
            <p14:sldId id="500"/>
            <p14:sldId id="497"/>
            <p14:sldId id="498"/>
            <p14:sldId id="496"/>
            <p14:sldId id="501"/>
            <p14:sldId id="495"/>
            <p14:sldId id="506"/>
            <p14:sldId id="507"/>
            <p14:sldId id="508"/>
            <p14:sldId id="509"/>
            <p14:sldId id="511"/>
          </p14:sldIdLst>
        </p14:section>
        <p14:section name="Closing" id="{484640CA-EE00-4EA1-AECB-7142FF7D515C}">
          <p14:sldIdLst>
            <p14:sldId id="493"/>
            <p14:sldId id="473"/>
            <p14:sldId id="459"/>
            <p14:sldId id="48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3B74B05-0BEC-9905-238A-AA47854354BF}" name="Megan Boren" initials="MB" userId="Megan Boren" providerId="None"/>
  <p188:author id="{85889CC3-301C-3ABE-B8FD-80C8C52F0E77}" name="Torrie Mekos" initials="TM" userId="7c54599e49000c2b"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EF4"/>
    <a:srgbClr val="80ABCA"/>
    <a:srgbClr val="004577"/>
    <a:srgbClr val="99BBD4"/>
    <a:srgbClr val="B3CCDF"/>
    <a:srgbClr val="CCDDEA"/>
    <a:srgbClr val="00536A"/>
    <a:srgbClr val="008BB0"/>
    <a:srgbClr val="298EDB"/>
    <a:srgbClr val="5D5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C664C8-F286-4E5B-82E9-AEC381C025E3}" v="293" dt="2023-01-21T02:11:22.6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33" autoAdjust="0"/>
    <p:restoredTop sz="80738"/>
  </p:normalViewPr>
  <p:slideViewPr>
    <p:cSldViewPr snapToGrid="0" snapToObjects="1">
      <p:cViewPr varScale="1">
        <p:scale>
          <a:sx n="92" d="100"/>
          <a:sy n="92" d="100"/>
        </p:scale>
        <p:origin x="76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rrie Mekos" userId="81f7bce8-1ea2-4967-a9a5-0933e7f19fa5" providerId="ADAL" clId="{6EC664C8-F286-4E5B-82E9-AEC381C025E3}"/>
    <pc:docChg chg="undo redo custSel addSld delSld modSld modSection">
      <pc:chgData name="Torrie Mekos" userId="81f7bce8-1ea2-4967-a9a5-0933e7f19fa5" providerId="ADAL" clId="{6EC664C8-F286-4E5B-82E9-AEC381C025E3}" dt="2023-01-21T02:14:01.408" v="1265" actId="2711"/>
      <pc:docMkLst>
        <pc:docMk/>
      </pc:docMkLst>
      <pc:sldChg chg="modSp mod">
        <pc:chgData name="Torrie Mekos" userId="81f7bce8-1ea2-4967-a9a5-0933e7f19fa5" providerId="ADAL" clId="{6EC664C8-F286-4E5B-82E9-AEC381C025E3}" dt="2023-01-21T01:27:45.790" v="56" actId="20577"/>
        <pc:sldMkLst>
          <pc:docMk/>
          <pc:sldMk cId="3828219043" sldId="261"/>
        </pc:sldMkLst>
        <pc:spChg chg="mod">
          <ac:chgData name="Torrie Mekos" userId="81f7bce8-1ea2-4967-a9a5-0933e7f19fa5" providerId="ADAL" clId="{6EC664C8-F286-4E5B-82E9-AEC381C025E3}" dt="2023-01-21T01:27:45.790" v="56" actId="20577"/>
          <ac:spMkLst>
            <pc:docMk/>
            <pc:sldMk cId="3828219043" sldId="261"/>
            <ac:spMk id="13" creationId="{4D47AABE-FB03-27E8-0851-0B83F02B7618}"/>
          </ac:spMkLst>
        </pc:spChg>
      </pc:sldChg>
      <pc:sldChg chg="addSp delSp modSp mod">
        <pc:chgData name="Torrie Mekos" userId="81f7bce8-1ea2-4967-a9a5-0933e7f19fa5" providerId="ADAL" clId="{6EC664C8-F286-4E5B-82E9-AEC381C025E3}" dt="2023-01-21T01:36:04.035" v="175" actId="1076"/>
        <pc:sldMkLst>
          <pc:docMk/>
          <pc:sldMk cId="1787769036" sldId="275"/>
        </pc:sldMkLst>
        <pc:spChg chg="mod ord topLvl">
          <ac:chgData name="Torrie Mekos" userId="81f7bce8-1ea2-4967-a9a5-0933e7f19fa5" providerId="ADAL" clId="{6EC664C8-F286-4E5B-82E9-AEC381C025E3}" dt="2023-01-21T01:33:19.910" v="100" actId="1076"/>
          <ac:spMkLst>
            <pc:docMk/>
            <pc:sldMk cId="1787769036" sldId="275"/>
            <ac:spMk id="5" creationId="{DCBE9095-FC5D-92F9-6ADF-46E3A27F08F2}"/>
          </ac:spMkLst>
        </pc:spChg>
        <pc:spChg chg="mod topLvl">
          <ac:chgData name="Torrie Mekos" userId="81f7bce8-1ea2-4967-a9a5-0933e7f19fa5" providerId="ADAL" clId="{6EC664C8-F286-4E5B-82E9-AEC381C025E3}" dt="2023-01-21T01:33:55.301" v="106" actId="1076"/>
          <ac:spMkLst>
            <pc:docMk/>
            <pc:sldMk cId="1787769036" sldId="275"/>
            <ac:spMk id="12" creationId="{5E1BFC3C-5973-8450-FAE8-97EF3FCDC653}"/>
          </ac:spMkLst>
        </pc:spChg>
        <pc:spChg chg="mod topLvl">
          <ac:chgData name="Torrie Mekos" userId="81f7bce8-1ea2-4967-a9a5-0933e7f19fa5" providerId="ADAL" clId="{6EC664C8-F286-4E5B-82E9-AEC381C025E3}" dt="2023-01-21T01:33:52.989" v="105" actId="1076"/>
          <ac:spMkLst>
            <pc:docMk/>
            <pc:sldMk cId="1787769036" sldId="275"/>
            <ac:spMk id="13" creationId="{9D1CAF4F-E036-9358-60EC-C8F7F0D1F7DA}"/>
          </ac:spMkLst>
        </pc:spChg>
        <pc:spChg chg="add mod">
          <ac:chgData name="Torrie Mekos" userId="81f7bce8-1ea2-4967-a9a5-0933e7f19fa5" providerId="ADAL" clId="{6EC664C8-F286-4E5B-82E9-AEC381C025E3}" dt="2023-01-21T01:35:13.284" v="135" actId="1076"/>
          <ac:spMkLst>
            <pc:docMk/>
            <pc:sldMk cId="1787769036" sldId="275"/>
            <ac:spMk id="14" creationId="{14BA12CD-ACC7-D0C0-E43C-4FC562CB01CD}"/>
          </ac:spMkLst>
        </pc:spChg>
        <pc:spChg chg="add mod">
          <ac:chgData name="Torrie Mekos" userId="81f7bce8-1ea2-4967-a9a5-0933e7f19fa5" providerId="ADAL" clId="{6EC664C8-F286-4E5B-82E9-AEC381C025E3}" dt="2023-01-21T01:35:47.085" v="168" actId="1036"/>
          <ac:spMkLst>
            <pc:docMk/>
            <pc:sldMk cId="1787769036" sldId="275"/>
            <ac:spMk id="15" creationId="{2064F02E-B14D-FC61-A2BD-A75FE99769B5}"/>
          </ac:spMkLst>
        </pc:spChg>
        <pc:spChg chg="mod topLvl">
          <ac:chgData name="Torrie Mekos" userId="81f7bce8-1ea2-4967-a9a5-0933e7f19fa5" providerId="ADAL" clId="{6EC664C8-F286-4E5B-82E9-AEC381C025E3}" dt="2023-01-21T01:34:50.396" v="116" actId="1076"/>
          <ac:spMkLst>
            <pc:docMk/>
            <pc:sldMk cId="1787769036" sldId="275"/>
            <ac:spMk id="25" creationId="{585BB759-FA44-3074-64F6-EA60972BE202}"/>
          </ac:spMkLst>
        </pc:spChg>
        <pc:spChg chg="mod">
          <ac:chgData name="Torrie Mekos" userId="81f7bce8-1ea2-4967-a9a5-0933e7f19fa5" providerId="ADAL" clId="{6EC664C8-F286-4E5B-82E9-AEC381C025E3}" dt="2023-01-21T01:31:45.199" v="80" actId="1076"/>
          <ac:spMkLst>
            <pc:docMk/>
            <pc:sldMk cId="1787769036" sldId="275"/>
            <ac:spMk id="26" creationId="{971FBB8B-C088-77A5-B7F0-97DBE096938F}"/>
          </ac:spMkLst>
        </pc:spChg>
        <pc:spChg chg="mod">
          <ac:chgData name="Torrie Mekos" userId="81f7bce8-1ea2-4967-a9a5-0933e7f19fa5" providerId="ADAL" clId="{6EC664C8-F286-4E5B-82E9-AEC381C025E3}" dt="2023-01-21T01:32:47.255" v="92" actId="1076"/>
          <ac:spMkLst>
            <pc:docMk/>
            <pc:sldMk cId="1787769036" sldId="275"/>
            <ac:spMk id="27" creationId="{019F65B1-AE2E-97FF-8485-C5250A352068}"/>
          </ac:spMkLst>
        </pc:spChg>
        <pc:spChg chg="del mod topLvl">
          <ac:chgData name="Torrie Mekos" userId="81f7bce8-1ea2-4967-a9a5-0933e7f19fa5" providerId="ADAL" clId="{6EC664C8-F286-4E5B-82E9-AEC381C025E3}" dt="2023-01-21T01:35:07.388" v="134" actId="478"/>
          <ac:spMkLst>
            <pc:docMk/>
            <pc:sldMk cId="1787769036" sldId="275"/>
            <ac:spMk id="31" creationId="{697456BC-DC2C-9968-BA28-268B21E436CE}"/>
          </ac:spMkLst>
        </pc:spChg>
        <pc:spChg chg="del mod topLvl">
          <ac:chgData name="Torrie Mekos" userId="81f7bce8-1ea2-4967-a9a5-0933e7f19fa5" providerId="ADAL" clId="{6EC664C8-F286-4E5B-82E9-AEC381C025E3}" dt="2023-01-21T01:35:16.739" v="136" actId="478"/>
          <ac:spMkLst>
            <pc:docMk/>
            <pc:sldMk cId="1787769036" sldId="275"/>
            <ac:spMk id="32" creationId="{B76A5413-3D24-AE39-2322-604E98A3A580}"/>
          </ac:spMkLst>
        </pc:spChg>
        <pc:spChg chg="mod topLvl">
          <ac:chgData name="Torrie Mekos" userId="81f7bce8-1ea2-4967-a9a5-0933e7f19fa5" providerId="ADAL" clId="{6EC664C8-F286-4E5B-82E9-AEC381C025E3}" dt="2023-01-21T01:36:04.035" v="175" actId="1076"/>
          <ac:spMkLst>
            <pc:docMk/>
            <pc:sldMk cId="1787769036" sldId="275"/>
            <ac:spMk id="41" creationId="{4278FB6C-8D70-B853-57E4-70C888473401}"/>
          </ac:spMkLst>
        </pc:spChg>
        <pc:spChg chg="mod topLvl">
          <ac:chgData name="Torrie Mekos" userId="81f7bce8-1ea2-4967-a9a5-0933e7f19fa5" providerId="ADAL" clId="{6EC664C8-F286-4E5B-82E9-AEC381C025E3}" dt="2023-01-21T01:35:59.969" v="174" actId="1035"/>
          <ac:spMkLst>
            <pc:docMk/>
            <pc:sldMk cId="1787769036" sldId="275"/>
            <ac:spMk id="42" creationId="{4A9DBE98-20B3-47AE-3A7B-5790BF13EA65}"/>
          </ac:spMkLst>
        </pc:spChg>
        <pc:grpChg chg="del">
          <ac:chgData name="Torrie Mekos" userId="81f7bce8-1ea2-4967-a9a5-0933e7f19fa5" providerId="ADAL" clId="{6EC664C8-F286-4E5B-82E9-AEC381C025E3}" dt="2023-01-21T01:28:16.603" v="60" actId="165"/>
          <ac:grpSpMkLst>
            <pc:docMk/>
            <pc:sldMk cId="1787769036" sldId="275"/>
            <ac:grpSpMk id="6" creationId="{CC01A50C-A9A7-4070-99A8-26B891A41507}"/>
          </ac:grpSpMkLst>
        </pc:grpChg>
        <pc:grpChg chg="del mod topLvl">
          <ac:chgData name="Torrie Mekos" userId="81f7bce8-1ea2-4967-a9a5-0933e7f19fa5" providerId="ADAL" clId="{6EC664C8-F286-4E5B-82E9-AEC381C025E3}" dt="2023-01-21T01:33:44.184" v="103" actId="165"/>
          <ac:grpSpMkLst>
            <pc:docMk/>
            <pc:sldMk cId="1787769036" sldId="275"/>
            <ac:grpSpMk id="8" creationId="{C76C33A5-47D7-3B84-D93E-7539BF58571E}"/>
          </ac:grpSpMkLst>
        </pc:grpChg>
        <pc:grpChg chg="mod">
          <ac:chgData name="Torrie Mekos" userId="81f7bce8-1ea2-4967-a9a5-0933e7f19fa5" providerId="ADAL" clId="{6EC664C8-F286-4E5B-82E9-AEC381C025E3}" dt="2023-01-21T01:31:09.335" v="72" actId="1076"/>
          <ac:grpSpMkLst>
            <pc:docMk/>
            <pc:sldMk cId="1787769036" sldId="275"/>
            <ac:grpSpMk id="24" creationId="{65722A69-E54E-C320-4000-B063FD941B5F}"/>
          </ac:grpSpMkLst>
        </pc:grpChg>
        <pc:grpChg chg="del mod topLvl">
          <ac:chgData name="Torrie Mekos" userId="81f7bce8-1ea2-4967-a9a5-0933e7f19fa5" providerId="ADAL" clId="{6EC664C8-F286-4E5B-82E9-AEC381C025E3}" dt="2023-01-21T01:34:10.487" v="108" actId="165"/>
          <ac:grpSpMkLst>
            <pc:docMk/>
            <pc:sldMk cId="1787769036" sldId="275"/>
            <ac:grpSpMk id="33" creationId="{2F3C1BE1-7D8B-CE7C-10B0-00A0124420E1}"/>
          </ac:grpSpMkLst>
        </pc:grpChg>
        <pc:grpChg chg="del mod topLvl">
          <ac:chgData name="Torrie Mekos" userId="81f7bce8-1ea2-4967-a9a5-0933e7f19fa5" providerId="ADAL" clId="{6EC664C8-F286-4E5B-82E9-AEC381C025E3}" dt="2023-01-21T01:34:15.322" v="109" actId="165"/>
          <ac:grpSpMkLst>
            <pc:docMk/>
            <pc:sldMk cId="1787769036" sldId="275"/>
            <ac:grpSpMk id="35" creationId="{F6A8B5FA-C66A-BA09-4FF6-5CA9335FA321}"/>
          </ac:grpSpMkLst>
        </pc:grpChg>
        <pc:grpChg chg="del mod topLvl">
          <ac:chgData name="Torrie Mekos" userId="81f7bce8-1ea2-4967-a9a5-0933e7f19fa5" providerId="ADAL" clId="{6EC664C8-F286-4E5B-82E9-AEC381C025E3}" dt="2023-01-21T01:34:18.278" v="110" actId="165"/>
          <ac:grpSpMkLst>
            <pc:docMk/>
            <pc:sldMk cId="1787769036" sldId="275"/>
            <ac:grpSpMk id="36" creationId="{D0DDAA01-CF00-5EDD-34CB-25DDFC45406B}"/>
          </ac:grpSpMkLst>
        </pc:grpChg>
        <pc:grpChg chg="del">
          <ac:chgData name="Torrie Mekos" userId="81f7bce8-1ea2-4967-a9a5-0933e7f19fa5" providerId="ADAL" clId="{6EC664C8-F286-4E5B-82E9-AEC381C025E3}" dt="2023-01-21T01:33:36.965" v="102" actId="165"/>
          <ac:grpSpMkLst>
            <pc:docMk/>
            <pc:sldMk cId="1787769036" sldId="275"/>
            <ac:grpSpMk id="38" creationId="{20E622AA-D8B0-040A-C393-98DFBADA336C}"/>
          </ac:grpSpMkLst>
        </pc:grpChg>
        <pc:grpChg chg="del">
          <ac:chgData name="Torrie Mekos" userId="81f7bce8-1ea2-4967-a9a5-0933e7f19fa5" providerId="ADAL" clId="{6EC664C8-F286-4E5B-82E9-AEC381C025E3}" dt="2023-01-21T01:34:21.108" v="111" actId="165"/>
          <ac:grpSpMkLst>
            <pc:docMk/>
            <pc:sldMk cId="1787769036" sldId="275"/>
            <ac:grpSpMk id="43" creationId="{0386B3F2-70D2-0DB9-1E11-5C03235FC4DF}"/>
          </ac:grpSpMkLst>
        </pc:grpChg>
        <pc:graphicFrameChg chg="mod topLvl">
          <ac:chgData name="Torrie Mekos" userId="81f7bce8-1ea2-4967-a9a5-0933e7f19fa5" providerId="ADAL" clId="{6EC664C8-F286-4E5B-82E9-AEC381C025E3}" dt="2023-01-21T01:34:10.487" v="108" actId="165"/>
          <ac:graphicFrameMkLst>
            <pc:docMk/>
            <pc:sldMk cId="1787769036" sldId="275"/>
            <ac:graphicFrameMk id="7" creationId="{6B289F5A-2188-7681-9010-BA7A71BB522D}"/>
          </ac:graphicFrameMkLst>
        </pc:graphicFrameChg>
        <pc:graphicFrameChg chg="mod topLvl">
          <ac:chgData name="Torrie Mekos" userId="81f7bce8-1ea2-4967-a9a5-0933e7f19fa5" providerId="ADAL" clId="{6EC664C8-F286-4E5B-82E9-AEC381C025E3}" dt="2023-01-21T01:34:18.278" v="110" actId="165"/>
          <ac:graphicFrameMkLst>
            <pc:docMk/>
            <pc:sldMk cId="1787769036" sldId="275"/>
            <ac:graphicFrameMk id="19" creationId="{38F1C6B5-DF4D-368B-6BB4-5CBA78D8668F}"/>
          </ac:graphicFrameMkLst>
        </pc:graphicFrameChg>
        <pc:graphicFrameChg chg="mod topLvl">
          <ac:chgData name="Torrie Mekos" userId="81f7bce8-1ea2-4967-a9a5-0933e7f19fa5" providerId="ADAL" clId="{6EC664C8-F286-4E5B-82E9-AEC381C025E3}" dt="2023-01-21T01:34:15.322" v="109" actId="165"/>
          <ac:graphicFrameMkLst>
            <pc:docMk/>
            <pc:sldMk cId="1787769036" sldId="275"/>
            <ac:graphicFrameMk id="20" creationId="{1E46AC98-810D-BE4A-0E3B-C3051E7602A8}"/>
          </ac:graphicFrameMkLst>
        </pc:graphicFrameChg>
        <pc:graphicFrameChg chg="mod topLvl">
          <ac:chgData name="Torrie Mekos" userId="81f7bce8-1ea2-4967-a9a5-0933e7f19fa5" providerId="ADAL" clId="{6EC664C8-F286-4E5B-82E9-AEC381C025E3}" dt="2023-01-21T01:35:53.640" v="169" actId="14100"/>
          <ac:graphicFrameMkLst>
            <pc:docMk/>
            <pc:sldMk cId="1787769036" sldId="275"/>
            <ac:graphicFrameMk id="40" creationId="{AF366C39-1671-A7C7-2833-E58BAEC8DB3E}"/>
          </ac:graphicFrameMkLst>
        </pc:graphicFrameChg>
        <pc:picChg chg="add del mod modCrop">
          <ac:chgData name="Torrie Mekos" userId="81f7bce8-1ea2-4967-a9a5-0933e7f19fa5" providerId="ADAL" clId="{6EC664C8-F286-4E5B-82E9-AEC381C025E3}" dt="2023-01-21T01:32:34.156" v="89" actId="478"/>
          <ac:picMkLst>
            <pc:docMk/>
            <pc:sldMk cId="1787769036" sldId="275"/>
            <ac:picMk id="3" creationId="{0766FE25-E2BE-F88D-D9F6-F7D22B0EE220}"/>
          </ac:picMkLst>
        </pc:picChg>
        <pc:picChg chg="del mod topLvl">
          <ac:chgData name="Torrie Mekos" userId="81f7bce8-1ea2-4967-a9a5-0933e7f19fa5" providerId="ADAL" clId="{6EC664C8-F286-4E5B-82E9-AEC381C025E3}" dt="2023-01-21T01:30:35.835" v="65" actId="478"/>
          <ac:picMkLst>
            <pc:docMk/>
            <pc:sldMk cId="1787769036" sldId="275"/>
            <ac:picMk id="4" creationId="{7367BA40-C0F6-0837-16D4-2A813E2499C8}"/>
          </ac:picMkLst>
        </pc:picChg>
        <pc:picChg chg="add mod modCrop">
          <ac:chgData name="Torrie Mekos" userId="81f7bce8-1ea2-4967-a9a5-0933e7f19fa5" providerId="ADAL" clId="{6EC664C8-F286-4E5B-82E9-AEC381C025E3}" dt="2023-01-21T01:33:27.202" v="101" actId="732"/>
          <ac:picMkLst>
            <pc:docMk/>
            <pc:sldMk cId="1787769036" sldId="275"/>
            <ac:picMk id="11" creationId="{044D369C-8C55-367C-0BEA-1097EE186585}"/>
          </ac:picMkLst>
        </pc:picChg>
        <pc:picChg chg="mod">
          <ac:chgData name="Torrie Mekos" userId="81f7bce8-1ea2-4967-a9a5-0933e7f19fa5" providerId="ADAL" clId="{6EC664C8-F286-4E5B-82E9-AEC381C025E3}" dt="2023-01-21T01:32:41.230" v="91" actId="1076"/>
          <ac:picMkLst>
            <pc:docMk/>
            <pc:sldMk cId="1787769036" sldId="275"/>
            <ac:picMk id="29" creationId="{51C8D815-F51E-F94E-8369-8A245DD10E70}"/>
          </ac:picMkLst>
        </pc:picChg>
      </pc:sldChg>
      <pc:sldChg chg="modSp mod modNotesTx">
        <pc:chgData name="Torrie Mekos" userId="81f7bce8-1ea2-4967-a9a5-0933e7f19fa5" providerId="ADAL" clId="{6EC664C8-F286-4E5B-82E9-AEC381C025E3}" dt="2023-01-21T01:26:36.491" v="54" actId="20577"/>
        <pc:sldMkLst>
          <pc:docMk/>
          <pc:sldMk cId="2818250800" sldId="485"/>
        </pc:sldMkLst>
        <pc:spChg chg="mod">
          <ac:chgData name="Torrie Mekos" userId="81f7bce8-1ea2-4967-a9a5-0933e7f19fa5" providerId="ADAL" clId="{6EC664C8-F286-4E5B-82E9-AEC381C025E3}" dt="2023-01-21T01:26:36.491" v="54" actId="20577"/>
          <ac:spMkLst>
            <pc:docMk/>
            <pc:sldMk cId="2818250800" sldId="485"/>
            <ac:spMk id="7" creationId="{5A6E034A-4692-67E2-A5E0-1683A0CD4549}"/>
          </ac:spMkLst>
        </pc:spChg>
      </pc:sldChg>
      <pc:sldChg chg="addSp delSp modSp mod">
        <pc:chgData name="Torrie Mekos" userId="81f7bce8-1ea2-4967-a9a5-0933e7f19fa5" providerId="ADAL" clId="{6EC664C8-F286-4E5B-82E9-AEC381C025E3}" dt="2023-01-21T01:52:04.026" v="1146" actId="1076"/>
        <pc:sldMkLst>
          <pc:docMk/>
          <pc:sldMk cId="1023016394" sldId="500"/>
        </pc:sldMkLst>
        <pc:spChg chg="add del mod">
          <ac:chgData name="Torrie Mekos" userId="81f7bce8-1ea2-4967-a9a5-0933e7f19fa5" providerId="ADAL" clId="{6EC664C8-F286-4E5B-82E9-AEC381C025E3}" dt="2023-01-21T01:51:36.987" v="1139" actId="478"/>
          <ac:spMkLst>
            <pc:docMk/>
            <pc:sldMk cId="1023016394" sldId="500"/>
            <ac:spMk id="3" creationId="{AEB05871-22B6-0F0D-6DCE-AE37E99C85D2}"/>
          </ac:spMkLst>
        </pc:spChg>
        <pc:spChg chg="add mod">
          <ac:chgData name="Torrie Mekos" userId="81f7bce8-1ea2-4967-a9a5-0933e7f19fa5" providerId="ADAL" clId="{6EC664C8-F286-4E5B-82E9-AEC381C025E3}" dt="2023-01-21T01:51:52.562" v="1145" actId="1076"/>
          <ac:spMkLst>
            <pc:docMk/>
            <pc:sldMk cId="1023016394" sldId="500"/>
            <ac:spMk id="5" creationId="{DDB3B4E5-D747-7E71-13F0-9EE0C9049344}"/>
          </ac:spMkLst>
        </pc:spChg>
        <pc:spChg chg="del mod">
          <ac:chgData name="Torrie Mekos" userId="81f7bce8-1ea2-4967-a9a5-0933e7f19fa5" providerId="ADAL" clId="{6EC664C8-F286-4E5B-82E9-AEC381C025E3}" dt="2023-01-21T01:50:21.949" v="1118" actId="478"/>
          <ac:spMkLst>
            <pc:docMk/>
            <pc:sldMk cId="1023016394" sldId="500"/>
            <ac:spMk id="10" creationId="{20D9AFB1-D482-DD76-2B09-3DE1C12160DA}"/>
          </ac:spMkLst>
        </pc:spChg>
        <pc:picChg chg="add del mod">
          <ac:chgData name="Torrie Mekos" userId="81f7bce8-1ea2-4967-a9a5-0933e7f19fa5" providerId="ADAL" clId="{6EC664C8-F286-4E5B-82E9-AEC381C025E3}" dt="2023-01-21T01:49:42.099" v="1029" actId="478"/>
          <ac:picMkLst>
            <pc:docMk/>
            <pc:sldMk cId="1023016394" sldId="500"/>
            <ac:picMk id="4" creationId="{B0AAF8A3-8617-F854-A5E2-CC247202C1AA}"/>
          </ac:picMkLst>
        </pc:picChg>
        <pc:picChg chg="mod">
          <ac:chgData name="Torrie Mekos" userId="81f7bce8-1ea2-4967-a9a5-0933e7f19fa5" providerId="ADAL" clId="{6EC664C8-F286-4E5B-82E9-AEC381C025E3}" dt="2023-01-21T01:52:04.026" v="1146" actId="1076"/>
          <ac:picMkLst>
            <pc:docMk/>
            <pc:sldMk cId="1023016394" sldId="500"/>
            <ac:picMk id="6" creationId="{48E42A6D-0B27-7AB1-16F0-553C5F1AB14D}"/>
          </ac:picMkLst>
        </pc:picChg>
        <pc:picChg chg="mod">
          <ac:chgData name="Torrie Mekos" userId="81f7bce8-1ea2-4967-a9a5-0933e7f19fa5" providerId="ADAL" clId="{6EC664C8-F286-4E5B-82E9-AEC381C025E3}" dt="2023-01-21T01:52:04.026" v="1146" actId="1076"/>
          <ac:picMkLst>
            <pc:docMk/>
            <pc:sldMk cId="1023016394" sldId="500"/>
            <ac:picMk id="8" creationId="{916BEF63-2C1D-85AC-5A25-477D8C0FA182}"/>
          </ac:picMkLst>
        </pc:picChg>
        <pc:picChg chg="add mod modCrop">
          <ac:chgData name="Torrie Mekos" userId="81f7bce8-1ea2-4967-a9a5-0933e7f19fa5" providerId="ADAL" clId="{6EC664C8-F286-4E5B-82E9-AEC381C025E3}" dt="2023-01-21T01:51:48.584" v="1144" actId="1076"/>
          <ac:picMkLst>
            <pc:docMk/>
            <pc:sldMk cId="1023016394" sldId="500"/>
            <ac:picMk id="11" creationId="{D26C8015-F3E3-8013-BE1E-38B0350956EC}"/>
          </ac:picMkLst>
        </pc:picChg>
        <pc:picChg chg="del mod">
          <ac:chgData name="Torrie Mekos" userId="81f7bce8-1ea2-4967-a9a5-0933e7f19fa5" providerId="ADAL" clId="{6EC664C8-F286-4E5B-82E9-AEC381C025E3}" dt="2023-01-21T01:48:44.299" v="1024" actId="478"/>
          <ac:picMkLst>
            <pc:docMk/>
            <pc:sldMk cId="1023016394" sldId="500"/>
            <ac:picMk id="13" creationId="{1F28E366-286D-07CC-6679-5AA6FECB4A33}"/>
          </ac:picMkLst>
        </pc:picChg>
      </pc:sldChg>
      <pc:sldChg chg="addSp delSp modSp mod">
        <pc:chgData name="Torrie Mekos" userId="81f7bce8-1ea2-4967-a9a5-0933e7f19fa5" providerId="ADAL" clId="{6EC664C8-F286-4E5B-82E9-AEC381C025E3}" dt="2023-01-21T01:58:47.337" v="1181" actId="207"/>
        <pc:sldMkLst>
          <pc:docMk/>
          <pc:sldMk cId="1032526218" sldId="506"/>
        </pc:sldMkLst>
        <pc:spChg chg="mod">
          <ac:chgData name="Torrie Mekos" userId="81f7bce8-1ea2-4967-a9a5-0933e7f19fa5" providerId="ADAL" clId="{6EC664C8-F286-4E5B-82E9-AEC381C025E3}" dt="2023-01-21T01:57:50.036" v="1175" actId="207"/>
          <ac:spMkLst>
            <pc:docMk/>
            <pc:sldMk cId="1032526218" sldId="506"/>
            <ac:spMk id="2" creationId="{E7FB6743-B7F0-E967-C764-E7008D8FEADE}"/>
          </ac:spMkLst>
        </pc:spChg>
        <pc:spChg chg="mod">
          <ac:chgData name="Torrie Mekos" userId="81f7bce8-1ea2-4967-a9a5-0933e7f19fa5" providerId="ADAL" clId="{6EC664C8-F286-4E5B-82E9-AEC381C025E3}" dt="2023-01-21T01:54:26.406" v="1150" actId="207"/>
          <ac:spMkLst>
            <pc:docMk/>
            <pc:sldMk cId="1032526218" sldId="506"/>
            <ac:spMk id="5" creationId="{4EFBB946-F364-2013-2565-60057626AC6B}"/>
          </ac:spMkLst>
        </pc:spChg>
        <pc:spChg chg="mod">
          <ac:chgData name="Torrie Mekos" userId="81f7bce8-1ea2-4967-a9a5-0933e7f19fa5" providerId="ADAL" clId="{6EC664C8-F286-4E5B-82E9-AEC381C025E3}" dt="2023-01-21T01:58:47.337" v="1181" actId="207"/>
          <ac:spMkLst>
            <pc:docMk/>
            <pc:sldMk cId="1032526218" sldId="506"/>
            <ac:spMk id="20" creationId="{7CAB5A9D-2DA0-A30F-92C8-7EF2656A8964}"/>
          </ac:spMkLst>
        </pc:spChg>
        <pc:spChg chg="mod">
          <ac:chgData name="Torrie Mekos" userId="81f7bce8-1ea2-4967-a9a5-0933e7f19fa5" providerId="ADAL" clId="{6EC664C8-F286-4E5B-82E9-AEC381C025E3}" dt="2023-01-21T01:54:50.251" v="1151" actId="207"/>
          <ac:spMkLst>
            <pc:docMk/>
            <pc:sldMk cId="1032526218" sldId="506"/>
            <ac:spMk id="22" creationId="{73F5931C-9F63-D2A7-F6D2-2811AD07D440}"/>
          </ac:spMkLst>
        </pc:spChg>
        <pc:spChg chg="mod">
          <ac:chgData name="Torrie Mekos" userId="81f7bce8-1ea2-4967-a9a5-0933e7f19fa5" providerId="ADAL" clId="{6EC664C8-F286-4E5B-82E9-AEC381C025E3}" dt="2023-01-21T01:56:33.558" v="1170" actId="207"/>
          <ac:spMkLst>
            <pc:docMk/>
            <pc:sldMk cId="1032526218" sldId="506"/>
            <ac:spMk id="27" creationId="{02E7B208-3B8D-AB9A-D98F-40648A0178FB}"/>
          </ac:spMkLst>
        </pc:spChg>
        <pc:spChg chg="mod">
          <ac:chgData name="Torrie Mekos" userId="81f7bce8-1ea2-4967-a9a5-0933e7f19fa5" providerId="ADAL" clId="{6EC664C8-F286-4E5B-82E9-AEC381C025E3}" dt="2023-01-21T01:56:37.535" v="1171" actId="207"/>
          <ac:spMkLst>
            <pc:docMk/>
            <pc:sldMk cId="1032526218" sldId="506"/>
            <ac:spMk id="29" creationId="{DF27BA69-618F-1741-A54C-0DE4E0B55A8D}"/>
          </ac:spMkLst>
        </pc:spChg>
        <pc:picChg chg="add mod modCrop">
          <ac:chgData name="Torrie Mekos" userId="81f7bce8-1ea2-4967-a9a5-0933e7f19fa5" providerId="ADAL" clId="{6EC664C8-F286-4E5B-82E9-AEC381C025E3}" dt="2023-01-21T01:56:17.416" v="1168" actId="1076"/>
          <ac:picMkLst>
            <pc:docMk/>
            <pc:sldMk cId="1032526218" sldId="506"/>
            <ac:picMk id="4" creationId="{3BC85F73-AD38-11CB-467D-B78F56812727}"/>
          </ac:picMkLst>
        </pc:picChg>
        <pc:picChg chg="mod">
          <ac:chgData name="Torrie Mekos" userId="81f7bce8-1ea2-4967-a9a5-0933e7f19fa5" providerId="ADAL" clId="{6EC664C8-F286-4E5B-82E9-AEC381C025E3}" dt="2023-01-21T01:54:56.885" v="1152" actId="14826"/>
          <ac:picMkLst>
            <pc:docMk/>
            <pc:sldMk cId="1032526218" sldId="506"/>
            <ac:picMk id="21" creationId="{6892B770-EF89-FA09-ECF0-6132E23EF6F4}"/>
          </ac:picMkLst>
        </pc:picChg>
        <pc:picChg chg="del mod">
          <ac:chgData name="Torrie Mekos" userId="81f7bce8-1ea2-4967-a9a5-0933e7f19fa5" providerId="ADAL" clId="{6EC664C8-F286-4E5B-82E9-AEC381C025E3}" dt="2023-01-21T01:55:38.582" v="1156" actId="478"/>
          <ac:picMkLst>
            <pc:docMk/>
            <pc:sldMk cId="1032526218" sldId="506"/>
            <ac:picMk id="31" creationId="{8A5B0F74-D6FF-995E-61DA-8FC015923041}"/>
          </ac:picMkLst>
        </pc:picChg>
      </pc:sldChg>
      <pc:sldChg chg="modSp mod">
        <pc:chgData name="Torrie Mekos" userId="81f7bce8-1ea2-4967-a9a5-0933e7f19fa5" providerId="ADAL" clId="{6EC664C8-F286-4E5B-82E9-AEC381C025E3}" dt="2023-01-21T02:02:27.241" v="1203" actId="14826"/>
        <pc:sldMkLst>
          <pc:docMk/>
          <pc:sldMk cId="412197395" sldId="507"/>
        </pc:sldMkLst>
        <pc:spChg chg="mod">
          <ac:chgData name="Torrie Mekos" userId="81f7bce8-1ea2-4967-a9a5-0933e7f19fa5" providerId="ADAL" clId="{6EC664C8-F286-4E5B-82E9-AEC381C025E3}" dt="2023-01-21T01:58:24.633" v="1177" actId="207"/>
          <ac:spMkLst>
            <pc:docMk/>
            <pc:sldMk cId="412197395" sldId="507"/>
            <ac:spMk id="2" creationId="{E7FB6743-B7F0-E967-C764-E7008D8FEADE}"/>
          </ac:spMkLst>
        </pc:spChg>
        <pc:spChg chg="mod">
          <ac:chgData name="Torrie Mekos" userId="81f7bce8-1ea2-4967-a9a5-0933e7f19fa5" providerId="ADAL" clId="{6EC664C8-F286-4E5B-82E9-AEC381C025E3}" dt="2023-01-21T02:01:41.689" v="1202" actId="207"/>
          <ac:spMkLst>
            <pc:docMk/>
            <pc:sldMk cId="412197395" sldId="507"/>
            <ac:spMk id="20" creationId="{7CAB5A9D-2DA0-A30F-92C8-7EF2656A8964}"/>
          </ac:spMkLst>
        </pc:spChg>
        <pc:spChg chg="mod">
          <ac:chgData name="Torrie Mekos" userId="81f7bce8-1ea2-4967-a9a5-0933e7f19fa5" providerId="ADAL" clId="{6EC664C8-F286-4E5B-82E9-AEC381C025E3}" dt="2023-01-21T02:00:34.436" v="1197" actId="207"/>
          <ac:spMkLst>
            <pc:docMk/>
            <pc:sldMk cId="412197395" sldId="507"/>
            <ac:spMk id="22" creationId="{73F5931C-9F63-D2A7-F6D2-2811AD07D440}"/>
          </ac:spMkLst>
        </pc:spChg>
        <pc:spChg chg="mod">
          <ac:chgData name="Torrie Mekos" userId="81f7bce8-1ea2-4967-a9a5-0933e7f19fa5" providerId="ADAL" clId="{6EC664C8-F286-4E5B-82E9-AEC381C025E3}" dt="2023-01-21T02:01:26.754" v="1199" actId="207"/>
          <ac:spMkLst>
            <pc:docMk/>
            <pc:sldMk cId="412197395" sldId="507"/>
            <ac:spMk id="40" creationId="{B3399195-F976-E2CD-6FDE-5A190F2585D1}"/>
          </ac:spMkLst>
        </pc:spChg>
        <pc:spChg chg="mod">
          <ac:chgData name="Torrie Mekos" userId="81f7bce8-1ea2-4967-a9a5-0933e7f19fa5" providerId="ADAL" clId="{6EC664C8-F286-4E5B-82E9-AEC381C025E3}" dt="2023-01-21T02:01:30.769" v="1200" actId="207"/>
          <ac:spMkLst>
            <pc:docMk/>
            <pc:sldMk cId="412197395" sldId="507"/>
            <ac:spMk id="41" creationId="{71CD67B6-1FEA-C047-F129-876EAF29C3B1}"/>
          </ac:spMkLst>
        </pc:spChg>
        <pc:spChg chg="mod">
          <ac:chgData name="Torrie Mekos" userId="81f7bce8-1ea2-4967-a9a5-0933e7f19fa5" providerId="ADAL" clId="{6EC664C8-F286-4E5B-82E9-AEC381C025E3}" dt="2023-01-21T02:01:34.262" v="1201" actId="207"/>
          <ac:spMkLst>
            <pc:docMk/>
            <pc:sldMk cId="412197395" sldId="507"/>
            <ac:spMk id="43" creationId="{55CC450B-3BBA-E7C6-4846-5745B9EAA2ED}"/>
          </ac:spMkLst>
        </pc:spChg>
        <pc:spChg chg="mod">
          <ac:chgData name="Torrie Mekos" userId="81f7bce8-1ea2-4967-a9a5-0933e7f19fa5" providerId="ADAL" clId="{6EC664C8-F286-4E5B-82E9-AEC381C025E3}" dt="2023-01-21T02:01:34.262" v="1201" actId="207"/>
          <ac:spMkLst>
            <pc:docMk/>
            <pc:sldMk cId="412197395" sldId="507"/>
            <ac:spMk id="44" creationId="{1A4DC292-ACB8-69E1-71DB-FC8EAF39C090}"/>
          </ac:spMkLst>
        </pc:spChg>
        <pc:grpChg chg="mod">
          <ac:chgData name="Torrie Mekos" userId="81f7bce8-1ea2-4967-a9a5-0933e7f19fa5" providerId="ADAL" clId="{6EC664C8-F286-4E5B-82E9-AEC381C025E3}" dt="2023-01-21T02:01:34.262" v="1201" actId="207"/>
          <ac:grpSpMkLst>
            <pc:docMk/>
            <pc:sldMk cId="412197395" sldId="507"/>
            <ac:grpSpMk id="10" creationId="{98BD99FA-412A-81C2-1C5A-A7EA3CBD5C57}"/>
          </ac:grpSpMkLst>
        </pc:grpChg>
        <pc:picChg chg="mod">
          <ac:chgData name="Torrie Mekos" userId="81f7bce8-1ea2-4967-a9a5-0933e7f19fa5" providerId="ADAL" clId="{6EC664C8-F286-4E5B-82E9-AEC381C025E3}" dt="2023-01-21T02:02:27.241" v="1203" actId="14826"/>
          <ac:picMkLst>
            <pc:docMk/>
            <pc:sldMk cId="412197395" sldId="507"/>
            <ac:picMk id="12" creationId="{24B3F9A7-032B-EEFF-3031-EFAC9C95F372}"/>
          </ac:picMkLst>
        </pc:picChg>
        <pc:picChg chg="mod">
          <ac:chgData name="Torrie Mekos" userId="81f7bce8-1ea2-4967-a9a5-0933e7f19fa5" providerId="ADAL" clId="{6EC664C8-F286-4E5B-82E9-AEC381C025E3}" dt="2023-01-21T01:59:11.667" v="1188" actId="14826"/>
          <ac:picMkLst>
            <pc:docMk/>
            <pc:sldMk cId="412197395" sldId="507"/>
            <ac:picMk id="21" creationId="{6892B770-EF89-FA09-ECF0-6132E23EF6F4}"/>
          </ac:picMkLst>
        </pc:picChg>
      </pc:sldChg>
      <pc:sldChg chg="modSp mod">
        <pc:chgData name="Torrie Mekos" userId="81f7bce8-1ea2-4967-a9a5-0933e7f19fa5" providerId="ADAL" clId="{6EC664C8-F286-4E5B-82E9-AEC381C025E3}" dt="2023-01-21T02:08:31.886" v="1229" actId="1076"/>
        <pc:sldMkLst>
          <pc:docMk/>
          <pc:sldMk cId="744381307" sldId="508"/>
        </pc:sldMkLst>
        <pc:spChg chg="mod">
          <ac:chgData name="Torrie Mekos" userId="81f7bce8-1ea2-4967-a9a5-0933e7f19fa5" providerId="ADAL" clId="{6EC664C8-F286-4E5B-82E9-AEC381C025E3}" dt="2023-01-21T02:06:03.325" v="1217" actId="1076"/>
          <ac:spMkLst>
            <pc:docMk/>
            <pc:sldMk cId="744381307" sldId="508"/>
            <ac:spMk id="2" creationId="{E7FB6743-B7F0-E967-C764-E7008D8FEADE}"/>
          </ac:spMkLst>
        </pc:spChg>
        <pc:spChg chg="mod">
          <ac:chgData name="Torrie Mekos" userId="81f7bce8-1ea2-4967-a9a5-0933e7f19fa5" providerId="ADAL" clId="{6EC664C8-F286-4E5B-82E9-AEC381C025E3}" dt="2023-01-21T02:08:31.886" v="1229" actId="1076"/>
          <ac:spMkLst>
            <pc:docMk/>
            <pc:sldMk cId="744381307" sldId="508"/>
            <ac:spMk id="11" creationId="{BDA52C32-1821-3D4C-BFBB-51DFF5BA6C97}"/>
          </ac:spMkLst>
        </pc:spChg>
        <pc:spChg chg="mod">
          <ac:chgData name="Torrie Mekos" userId="81f7bce8-1ea2-4967-a9a5-0933e7f19fa5" providerId="ADAL" clId="{6EC664C8-F286-4E5B-82E9-AEC381C025E3}" dt="2023-01-21T01:58:54.552" v="1184" actId="207"/>
          <ac:spMkLst>
            <pc:docMk/>
            <pc:sldMk cId="744381307" sldId="508"/>
            <ac:spMk id="20" creationId="{7CAB5A9D-2DA0-A30F-92C8-7EF2656A8964}"/>
          </ac:spMkLst>
        </pc:spChg>
        <pc:spChg chg="mod">
          <ac:chgData name="Torrie Mekos" userId="81f7bce8-1ea2-4967-a9a5-0933e7f19fa5" providerId="ADAL" clId="{6EC664C8-F286-4E5B-82E9-AEC381C025E3}" dt="2023-01-21T02:00:13.460" v="1194" actId="207"/>
          <ac:spMkLst>
            <pc:docMk/>
            <pc:sldMk cId="744381307" sldId="508"/>
            <ac:spMk id="22" creationId="{73F5931C-9F63-D2A7-F6D2-2811AD07D440}"/>
          </ac:spMkLst>
        </pc:spChg>
        <pc:graphicFrameChg chg="mod">
          <ac:chgData name="Torrie Mekos" userId="81f7bce8-1ea2-4967-a9a5-0933e7f19fa5" providerId="ADAL" clId="{6EC664C8-F286-4E5B-82E9-AEC381C025E3}" dt="2023-01-21T02:08:22.797" v="1228"/>
          <ac:graphicFrameMkLst>
            <pc:docMk/>
            <pc:sldMk cId="744381307" sldId="508"/>
            <ac:graphicFrameMk id="55" creationId="{1D24C6FD-07A3-F063-A018-35FCC1CCEDD7}"/>
          </ac:graphicFrameMkLst>
        </pc:graphicFrameChg>
        <pc:picChg chg="mod">
          <ac:chgData name="Torrie Mekos" userId="81f7bce8-1ea2-4967-a9a5-0933e7f19fa5" providerId="ADAL" clId="{6EC664C8-F286-4E5B-82E9-AEC381C025E3}" dt="2023-01-21T01:59:26.178" v="1189" actId="14826"/>
          <ac:picMkLst>
            <pc:docMk/>
            <pc:sldMk cId="744381307" sldId="508"/>
            <ac:picMk id="21" creationId="{6892B770-EF89-FA09-ECF0-6132E23EF6F4}"/>
          </ac:picMkLst>
        </pc:picChg>
      </pc:sldChg>
      <pc:sldChg chg="addSp delSp modSp mod">
        <pc:chgData name="Torrie Mekos" userId="81f7bce8-1ea2-4967-a9a5-0933e7f19fa5" providerId="ADAL" clId="{6EC664C8-F286-4E5B-82E9-AEC381C025E3}" dt="2023-01-21T02:11:22.135" v="1248" actId="1076"/>
        <pc:sldMkLst>
          <pc:docMk/>
          <pc:sldMk cId="2348660199" sldId="509"/>
        </pc:sldMkLst>
        <pc:spChg chg="mod">
          <ac:chgData name="Torrie Mekos" userId="81f7bce8-1ea2-4967-a9a5-0933e7f19fa5" providerId="ADAL" clId="{6EC664C8-F286-4E5B-82E9-AEC381C025E3}" dt="2023-01-21T01:58:59.060" v="1185" actId="207"/>
          <ac:spMkLst>
            <pc:docMk/>
            <pc:sldMk cId="2348660199" sldId="509"/>
            <ac:spMk id="20" creationId="{7CAB5A9D-2DA0-A30F-92C8-7EF2656A8964}"/>
          </ac:spMkLst>
        </pc:spChg>
        <pc:spChg chg="mod">
          <ac:chgData name="Torrie Mekos" userId="81f7bce8-1ea2-4967-a9a5-0933e7f19fa5" providerId="ADAL" clId="{6EC664C8-F286-4E5B-82E9-AEC381C025E3}" dt="2023-01-21T01:59:40.438" v="1191" actId="207"/>
          <ac:spMkLst>
            <pc:docMk/>
            <pc:sldMk cId="2348660199" sldId="509"/>
            <ac:spMk id="22" creationId="{73F5931C-9F63-D2A7-F6D2-2811AD07D440}"/>
          </ac:spMkLst>
        </pc:spChg>
        <pc:spChg chg="mod">
          <ac:chgData name="Torrie Mekos" userId="81f7bce8-1ea2-4967-a9a5-0933e7f19fa5" providerId="ADAL" clId="{6EC664C8-F286-4E5B-82E9-AEC381C025E3}" dt="2023-01-21T02:08:47.787" v="1231" actId="207"/>
          <ac:spMkLst>
            <pc:docMk/>
            <pc:sldMk cId="2348660199" sldId="509"/>
            <ac:spMk id="30" creationId="{1FE1266A-F43B-4951-15CA-C4B7A0488016}"/>
          </ac:spMkLst>
        </pc:spChg>
        <pc:spChg chg="mod">
          <ac:chgData name="Torrie Mekos" userId="81f7bce8-1ea2-4967-a9a5-0933e7f19fa5" providerId="ADAL" clId="{6EC664C8-F286-4E5B-82E9-AEC381C025E3}" dt="2023-01-21T01:58:38.282" v="1180" actId="207"/>
          <ac:spMkLst>
            <pc:docMk/>
            <pc:sldMk cId="2348660199" sldId="509"/>
            <ac:spMk id="34" creationId="{C860D3A0-564E-9FBA-F5FA-0257F4585928}"/>
          </ac:spMkLst>
        </pc:spChg>
        <pc:spChg chg="mod">
          <ac:chgData name="Torrie Mekos" userId="81f7bce8-1ea2-4967-a9a5-0933e7f19fa5" providerId="ADAL" clId="{6EC664C8-F286-4E5B-82E9-AEC381C025E3}" dt="2023-01-21T02:08:44.264" v="1230" actId="207"/>
          <ac:spMkLst>
            <pc:docMk/>
            <pc:sldMk cId="2348660199" sldId="509"/>
            <ac:spMk id="42" creationId="{A73AECBF-D51F-24EA-FA39-74B1EF5559F1}"/>
          </ac:spMkLst>
        </pc:spChg>
        <pc:picChg chg="add mod modCrop">
          <ac:chgData name="Torrie Mekos" userId="81f7bce8-1ea2-4967-a9a5-0933e7f19fa5" providerId="ADAL" clId="{6EC664C8-F286-4E5B-82E9-AEC381C025E3}" dt="2023-01-21T02:11:22.135" v="1248" actId="1076"/>
          <ac:picMkLst>
            <pc:docMk/>
            <pc:sldMk cId="2348660199" sldId="509"/>
            <ac:picMk id="3" creationId="{45F2ABA4-3D29-5759-A3E2-360F9478C75B}"/>
          </ac:picMkLst>
        </pc:picChg>
        <pc:picChg chg="mod">
          <ac:chgData name="Torrie Mekos" userId="81f7bce8-1ea2-4967-a9a5-0933e7f19fa5" providerId="ADAL" clId="{6EC664C8-F286-4E5B-82E9-AEC381C025E3}" dt="2023-01-21T01:59:35.036" v="1190" actId="14826"/>
          <ac:picMkLst>
            <pc:docMk/>
            <pc:sldMk cId="2348660199" sldId="509"/>
            <ac:picMk id="21" creationId="{6892B770-EF89-FA09-ECF0-6132E23EF6F4}"/>
          </ac:picMkLst>
        </pc:picChg>
        <pc:picChg chg="del mod">
          <ac:chgData name="Torrie Mekos" userId="81f7bce8-1ea2-4967-a9a5-0933e7f19fa5" providerId="ADAL" clId="{6EC664C8-F286-4E5B-82E9-AEC381C025E3}" dt="2023-01-21T02:09:33.958" v="1232" actId="478"/>
          <ac:picMkLst>
            <pc:docMk/>
            <pc:sldMk cId="2348660199" sldId="509"/>
            <ac:picMk id="40" creationId="{4E609963-72A3-3D0F-48BE-10270676DC44}"/>
          </ac:picMkLst>
        </pc:picChg>
      </pc:sldChg>
      <pc:sldChg chg="modSp mod">
        <pc:chgData name="Torrie Mekos" userId="81f7bce8-1ea2-4967-a9a5-0933e7f19fa5" providerId="ADAL" clId="{6EC664C8-F286-4E5B-82E9-AEC381C025E3}" dt="2023-01-21T02:14:01.408" v="1265" actId="2711"/>
        <pc:sldMkLst>
          <pc:docMk/>
          <pc:sldMk cId="3559907442" sldId="511"/>
        </pc:sldMkLst>
        <pc:spChg chg="mod">
          <ac:chgData name="Torrie Mekos" userId="81f7bce8-1ea2-4967-a9a5-0933e7f19fa5" providerId="ADAL" clId="{6EC664C8-F286-4E5B-82E9-AEC381C025E3}" dt="2023-01-21T02:13:10.009" v="1258" actId="2711"/>
          <ac:spMkLst>
            <pc:docMk/>
            <pc:sldMk cId="3559907442" sldId="511"/>
            <ac:spMk id="2" creationId="{BE890740-E5B1-7C41-452A-3731B833A912}"/>
          </ac:spMkLst>
        </pc:spChg>
        <pc:spChg chg="mod">
          <ac:chgData name="Torrie Mekos" userId="81f7bce8-1ea2-4967-a9a5-0933e7f19fa5" providerId="ADAL" clId="{6EC664C8-F286-4E5B-82E9-AEC381C025E3}" dt="2023-01-21T02:12:56.919" v="1256" actId="2711"/>
          <ac:spMkLst>
            <pc:docMk/>
            <pc:sldMk cId="3559907442" sldId="511"/>
            <ac:spMk id="8" creationId="{940749DE-900D-93BD-E985-1BDAD3903B20}"/>
          </ac:spMkLst>
        </pc:spChg>
        <pc:spChg chg="mod">
          <ac:chgData name="Torrie Mekos" userId="81f7bce8-1ea2-4967-a9a5-0933e7f19fa5" providerId="ADAL" clId="{6EC664C8-F286-4E5B-82E9-AEC381C025E3}" dt="2023-01-21T02:12:46.158" v="1255" actId="2711"/>
          <ac:spMkLst>
            <pc:docMk/>
            <pc:sldMk cId="3559907442" sldId="511"/>
            <ac:spMk id="10" creationId="{A7DB2B43-4606-EEEF-EC32-51B9857D8729}"/>
          </ac:spMkLst>
        </pc:spChg>
        <pc:spChg chg="mod">
          <ac:chgData name="Torrie Mekos" userId="81f7bce8-1ea2-4967-a9a5-0933e7f19fa5" providerId="ADAL" clId="{6EC664C8-F286-4E5B-82E9-AEC381C025E3}" dt="2023-01-21T02:13:56.563" v="1264" actId="2711"/>
          <ac:spMkLst>
            <pc:docMk/>
            <pc:sldMk cId="3559907442" sldId="511"/>
            <ac:spMk id="11" creationId="{BC25988C-4941-9D4D-ED98-BD1B7FA178E3}"/>
          </ac:spMkLst>
        </pc:spChg>
        <pc:spChg chg="mod">
          <ac:chgData name="Torrie Mekos" userId="81f7bce8-1ea2-4967-a9a5-0933e7f19fa5" providerId="ADAL" clId="{6EC664C8-F286-4E5B-82E9-AEC381C025E3}" dt="2023-01-21T02:13:39.732" v="1261" actId="2711"/>
          <ac:spMkLst>
            <pc:docMk/>
            <pc:sldMk cId="3559907442" sldId="511"/>
            <ac:spMk id="12" creationId="{865B8047-619E-80C8-4C6F-3C4645CF502A}"/>
          </ac:spMkLst>
        </pc:spChg>
        <pc:spChg chg="mod">
          <ac:chgData name="Torrie Mekos" userId="81f7bce8-1ea2-4967-a9a5-0933e7f19fa5" providerId="ADAL" clId="{6EC664C8-F286-4E5B-82E9-AEC381C025E3}" dt="2023-01-21T02:13:30.687" v="1260" actId="2711"/>
          <ac:spMkLst>
            <pc:docMk/>
            <pc:sldMk cId="3559907442" sldId="511"/>
            <ac:spMk id="13" creationId="{A7FD0FBA-77BC-D63B-E268-CC935DA1CFBE}"/>
          </ac:spMkLst>
        </pc:spChg>
        <pc:spChg chg="mod">
          <ac:chgData name="Torrie Mekos" userId="81f7bce8-1ea2-4967-a9a5-0933e7f19fa5" providerId="ADAL" clId="{6EC664C8-F286-4E5B-82E9-AEC381C025E3}" dt="2023-01-21T02:13:02.028" v="1257" actId="2711"/>
          <ac:spMkLst>
            <pc:docMk/>
            <pc:sldMk cId="3559907442" sldId="511"/>
            <ac:spMk id="14" creationId="{111C3B95-9EA5-B54D-3350-14E309C388FD}"/>
          </ac:spMkLst>
        </pc:spChg>
        <pc:spChg chg="mod">
          <ac:chgData name="Torrie Mekos" userId="81f7bce8-1ea2-4967-a9a5-0933e7f19fa5" providerId="ADAL" clId="{6EC664C8-F286-4E5B-82E9-AEC381C025E3}" dt="2023-01-21T02:13:52.119" v="1263" actId="2711"/>
          <ac:spMkLst>
            <pc:docMk/>
            <pc:sldMk cId="3559907442" sldId="511"/>
            <ac:spMk id="15" creationId="{F5FCCE05-FFCD-2A61-5654-3A203C71F4BD}"/>
          </ac:spMkLst>
        </pc:spChg>
        <pc:spChg chg="mod">
          <ac:chgData name="Torrie Mekos" userId="81f7bce8-1ea2-4967-a9a5-0933e7f19fa5" providerId="ADAL" clId="{6EC664C8-F286-4E5B-82E9-AEC381C025E3}" dt="2023-01-21T02:13:46.019" v="1262" actId="2711"/>
          <ac:spMkLst>
            <pc:docMk/>
            <pc:sldMk cId="3559907442" sldId="511"/>
            <ac:spMk id="16" creationId="{9A5969FE-6C42-1A65-0163-2091B8EF2A1A}"/>
          </ac:spMkLst>
        </pc:spChg>
        <pc:spChg chg="mod">
          <ac:chgData name="Torrie Mekos" userId="81f7bce8-1ea2-4967-a9a5-0933e7f19fa5" providerId="ADAL" clId="{6EC664C8-F286-4E5B-82E9-AEC381C025E3}" dt="2023-01-21T02:12:33.436" v="1253" actId="2711"/>
          <ac:spMkLst>
            <pc:docMk/>
            <pc:sldMk cId="3559907442" sldId="511"/>
            <ac:spMk id="17" creationId="{D6BAD5DF-D881-257A-207B-234D82F1CB22}"/>
          </ac:spMkLst>
        </pc:spChg>
        <pc:spChg chg="mod">
          <ac:chgData name="Torrie Mekos" userId="81f7bce8-1ea2-4967-a9a5-0933e7f19fa5" providerId="ADAL" clId="{6EC664C8-F286-4E5B-82E9-AEC381C025E3}" dt="2023-01-21T02:14:01.408" v="1265" actId="2711"/>
          <ac:spMkLst>
            <pc:docMk/>
            <pc:sldMk cId="3559907442" sldId="511"/>
            <ac:spMk id="18" creationId="{A41299E9-B118-FA58-B529-6E45A5F75EE0}"/>
          </ac:spMkLst>
        </pc:spChg>
        <pc:spChg chg="mod">
          <ac:chgData name="Torrie Mekos" userId="81f7bce8-1ea2-4967-a9a5-0933e7f19fa5" providerId="ADAL" clId="{6EC664C8-F286-4E5B-82E9-AEC381C025E3}" dt="2023-01-21T02:11:23.391" v="1250" actId="1076"/>
          <ac:spMkLst>
            <pc:docMk/>
            <pc:sldMk cId="3559907442" sldId="511"/>
            <ac:spMk id="29" creationId="{270CD163-2C48-7BE7-60F0-0361C65FE0A6}"/>
          </ac:spMkLst>
        </pc:spChg>
        <pc:graphicFrameChg chg="modGraphic">
          <ac:chgData name="Torrie Mekos" userId="81f7bce8-1ea2-4967-a9a5-0933e7f19fa5" providerId="ADAL" clId="{6EC664C8-F286-4E5B-82E9-AEC381C025E3}" dt="2023-01-21T02:13:24.423" v="1259" actId="2711"/>
          <ac:graphicFrameMkLst>
            <pc:docMk/>
            <pc:sldMk cId="3559907442" sldId="511"/>
            <ac:graphicFrameMk id="26" creationId="{B4B51391-E66C-9AED-35A1-211A5C0B2EBC}"/>
          </ac:graphicFrameMkLst>
        </pc:graphicFrameChg>
        <pc:picChg chg="mod">
          <ac:chgData name="Torrie Mekos" userId="81f7bce8-1ea2-4967-a9a5-0933e7f19fa5" providerId="ADAL" clId="{6EC664C8-F286-4E5B-82E9-AEC381C025E3}" dt="2023-01-21T02:11:22.603" v="1249" actId="14826"/>
          <ac:picMkLst>
            <pc:docMk/>
            <pc:sldMk cId="3559907442" sldId="511"/>
            <ac:picMk id="30" creationId="{7554F5E4-B9A4-6394-5354-DEB2149BAE80}"/>
          </ac:picMkLst>
        </pc:picChg>
      </pc:sldChg>
      <pc:sldChg chg="addSp modSp mod">
        <pc:chgData name="Torrie Mekos" userId="81f7bce8-1ea2-4967-a9a5-0933e7f19fa5" providerId="ADAL" clId="{6EC664C8-F286-4E5B-82E9-AEC381C025E3}" dt="2023-01-21T01:46:39.336" v="1012" actId="14100"/>
        <pc:sldMkLst>
          <pc:docMk/>
          <pc:sldMk cId="4028195803" sldId="512"/>
        </pc:sldMkLst>
        <pc:spChg chg="add mod">
          <ac:chgData name="Torrie Mekos" userId="81f7bce8-1ea2-4967-a9a5-0933e7f19fa5" providerId="ADAL" clId="{6EC664C8-F286-4E5B-82E9-AEC381C025E3}" dt="2023-01-21T01:45:50.857" v="1004" actId="14100"/>
          <ac:spMkLst>
            <pc:docMk/>
            <pc:sldMk cId="4028195803" sldId="512"/>
            <ac:spMk id="3" creationId="{E02F78BB-6995-4CB4-60CB-8D8553141246}"/>
          </ac:spMkLst>
        </pc:spChg>
        <pc:spChg chg="add mod">
          <ac:chgData name="Torrie Mekos" userId="81f7bce8-1ea2-4967-a9a5-0933e7f19fa5" providerId="ADAL" clId="{6EC664C8-F286-4E5B-82E9-AEC381C025E3}" dt="2023-01-21T01:46:39.336" v="1012" actId="14100"/>
          <ac:spMkLst>
            <pc:docMk/>
            <pc:sldMk cId="4028195803" sldId="512"/>
            <ac:spMk id="5" creationId="{227956DD-39B4-5749-DFDF-B24098DD273C}"/>
          </ac:spMkLst>
        </pc:spChg>
        <pc:spChg chg="mod">
          <ac:chgData name="Torrie Mekos" userId="81f7bce8-1ea2-4967-a9a5-0933e7f19fa5" providerId="ADAL" clId="{6EC664C8-F286-4E5B-82E9-AEC381C025E3}" dt="2023-01-21T01:46:34.150" v="1010" actId="1076"/>
          <ac:spMkLst>
            <pc:docMk/>
            <pc:sldMk cId="4028195803" sldId="512"/>
            <ac:spMk id="21" creationId="{A96B4647-9BC3-9F97-4CAF-92FB302CF3AB}"/>
          </ac:spMkLst>
        </pc:spChg>
        <pc:picChg chg="mod modCrop">
          <ac:chgData name="Torrie Mekos" userId="81f7bce8-1ea2-4967-a9a5-0933e7f19fa5" providerId="ADAL" clId="{6EC664C8-F286-4E5B-82E9-AEC381C025E3}" dt="2023-01-21T01:45:53.233" v="1005" actId="1076"/>
          <ac:picMkLst>
            <pc:docMk/>
            <pc:sldMk cId="4028195803" sldId="512"/>
            <ac:picMk id="4" creationId="{C73CA0FC-40BB-6D92-CB83-550D0C62D0F2}"/>
          </ac:picMkLst>
        </pc:picChg>
        <pc:picChg chg="mod">
          <ac:chgData name="Torrie Mekos" userId="81f7bce8-1ea2-4967-a9a5-0933e7f19fa5" providerId="ADAL" clId="{6EC664C8-F286-4E5B-82E9-AEC381C025E3}" dt="2023-01-21T01:46:26.892" v="1009" actId="1076"/>
          <ac:picMkLst>
            <pc:docMk/>
            <pc:sldMk cId="4028195803" sldId="512"/>
            <ac:picMk id="11" creationId="{542935ED-9ECD-29A6-93F5-0511C55EA408}"/>
          </ac:picMkLst>
        </pc:picChg>
      </pc:sldChg>
      <pc:sldChg chg="addSp modSp del mod">
        <pc:chgData name="Torrie Mekos" userId="81f7bce8-1ea2-4967-a9a5-0933e7f19fa5" providerId="ADAL" clId="{6EC664C8-F286-4E5B-82E9-AEC381C025E3}" dt="2023-01-21T01:41:06.297" v="499" actId="2696"/>
        <pc:sldMkLst>
          <pc:docMk/>
          <pc:sldMk cId="3352568180" sldId="513"/>
        </pc:sldMkLst>
        <pc:graphicFrameChg chg="add mod">
          <ac:chgData name="Torrie Mekos" userId="81f7bce8-1ea2-4967-a9a5-0933e7f19fa5" providerId="ADAL" clId="{6EC664C8-F286-4E5B-82E9-AEC381C025E3}" dt="2023-01-21T01:25:52.874" v="7" actId="1076"/>
          <ac:graphicFrameMkLst>
            <pc:docMk/>
            <pc:sldMk cId="3352568180" sldId="513"/>
            <ac:graphicFrameMk id="3" creationId="{2D39A74F-4681-2923-FC5F-D3966B14F424}"/>
          </ac:graphicFrameMkLst>
        </pc:graphicFrameChg>
      </pc:sldChg>
      <pc:sldChg chg="addSp modSp mod">
        <pc:chgData name="Torrie Mekos" userId="81f7bce8-1ea2-4967-a9a5-0933e7f19fa5" providerId="ADAL" clId="{6EC664C8-F286-4E5B-82E9-AEC381C025E3}" dt="2023-01-21T00:49:53.806" v="4" actId="164"/>
        <pc:sldMkLst>
          <pc:docMk/>
          <pc:sldMk cId="2954830523" sldId="514"/>
        </pc:sldMkLst>
        <pc:spChg chg="mod">
          <ac:chgData name="Torrie Mekos" userId="81f7bce8-1ea2-4967-a9a5-0933e7f19fa5" providerId="ADAL" clId="{6EC664C8-F286-4E5B-82E9-AEC381C025E3}" dt="2023-01-21T00:49:50.864" v="3" actId="164"/>
          <ac:spMkLst>
            <pc:docMk/>
            <pc:sldMk cId="2954830523" sldId="514"/>
            <ac:spMk id="9" creationId="{E066F887-B2FA-DD67-B429-5579D6FA2C4A}"/>
          </ac:spMkLst>
        </pc:spChg>
        <pc:spChg chg="mod">
          <ac:chgData name="Torrie Mekos" userId="81f7bce8-1ea2-4967-a9a5-0933e7f19fa5" providerId="ADAL" clId="{6EC664C8-F286-4E5B-82E9-AEC381C025E3}" dt="2023-01-21T00:49:50.864" v="3" actId="164"/>
          <ac:spMkLst>
            <pc:docMk/>
            <pc:sldMk cId="2954830523" sldId="514"/>
            <ac:spMk id="15" creationId="{2D9457AF-2BBF-6E11-B694-B7F4CBC92961}"/>
          </ac:spMkLst>
        </pc:spChg>
        <pc:spChg chg="mod">
          <ac:chgData name="Torrie Mekos" userId="81f7bce8-1ea2-4967-a9a5-0933e7f19fa5" providerId="ADAL" clId="{6EC664C8-F286-4E5B-82E9-AEC381C025E3}" dt="2023-01-21T00:49:50.864" v="3" actId="164"/>
          <ac:spMkLst>
            <pc:docMk/>
            <pc:sldMk cId="2954830523" sldId="514"/>
            <ac:spMk id="34" creationId="{BE245943-231F-41E4-0247-298F09BE6BEF}"/>
          </ac:spMkLst>
        </pc:spChg>
        <pc:spChg chg="mod">
          <ac:chgData name="Torrie Mekos" userId="81f7bce8-1ea2-4967-a9a5-0933e7f19fa5" providerId="ADAL" clId="{6EC664C8-F286-4E5B-82E9-AEC381C025E3}" dt="2023-01-21T00:49:50.864" v="3" actId="164"/>
          <ac:spMkLst>
            <pc:docMk/>
            <pc:sldMk cId="2954830523" sldId="514"/>
            <ac:spMk id="37" creationId="{784746A7-643D-D986-D421-5D837362BA54}"/>
          </ac:spMkLst>
        </pc:spChg>
        <pc:spChg chg="mod">
          <ac:chgData name="Torrie Mekos" userId="81f7bce8-1ea2-4967-a9a5-0933e7f19fa5" providerId="ADAL" clId="{6EC664C8-F286-4E5B-82E9-AEC381C025E3}" dt="2023-01-21T00:49:50.864" v="3" actId="164"/>
          <ac:spMkLst>
            <pc:docMk/>
            <pc:sldMk cId="2954830523" sldId="514"/>
            <ac:spMk id="39" creationId="{EA2CF329-59BC-F196-2D75-2C5CA48DB09C}"/>
          </ac:spMkLst>
        </pc:spChg>
        <pc:spChg chg="mod">
          <ac:chgData name="Torrie Mekos" userId="81f7bce8-1ea2-4967-a9a5-0933e7f19fa5" providerId="ADAL" clId="{6EC664C8-F286-4E5B-82E9-AEC381C025E3}" dt="2023-01-21T00:49:50.864" v="3" actId="164"/>
          <ac:spMkLst>
            <pc:docMk/>
            <pc:sldMk cId="2954830523" sldId="514"/>
            <ac:spMk id="41" creationId="{8BBDCA28-7990-A230-7C1E-A294D52AA0CF}"/>
          </ac:spMkLst>
        </pc:spChg>
        <pc:spChg chg="mod">
          <ac:chgData name="Torrie Mekos" userId="81f7bce8-1ea2-4967-a9a5-0933e7f19fa5" providerId="ADAL" clId="{6EC664C8-F286-4E5B-82E9-AEC381C025E3}" dt="2023-01-21T00:49:50.864" v="3" actId="164"/>
          <ac:spMkLst>
            <pc:docMk/>
            <pc:sldMk cId="2954830523" sldId="514"/>
            <ac:spMk id="43" creationId="{D390C1AE-AF06-9129-FBEC-B78EC3A828E1}"/>
          </ac:spMkLst>
        </pc:spChg>
        <pc:spChg chg="mod">
          <ac:chgData name="Torrie Mekos" userId="81f7bce8-1ea2-4967-a9a5-0933e7f19fa5" providerId="ADAL" clId="{6EC664C8-F286-4E5B-82E9-AEC381C025E3}" dt="2023-01-21T00:49:50.864" v="3" actId="164"/>
          <ac:spMkLst>
            <pc:docMk/>
            <pc:sldMk cId="2954830523" sldId="514"/>
            <ac:spMk id="45" creationId="{46AE1025-209C-FF53-DF98-2FF15B9FD186}"/>
          </ac:spMkLst>
        </pc:spChg>
        <pc:spChg chg="mod">
          <ac:chgData name="Torrie Mekos" userId="81f7bce8-1ea2-4967-a9a5-0933e7f19fa5" providerId="ADAL" clId="{6EC664C8-F286-4E5B-82E9-AEC381C025E3}" dt="2023-01-21T00:49:50.864" v="3" actId="164"/>
          <ac:spMkLst>
            <pc:docMk/>
            <pc:sldMk cId="2954830523" sldId="514"/>
            <ac:spMk id="47" creationId="{25644D16-DF2D-D798-DF4B-17E3EFA4F063}"/>
          </ac:spMkLst>
        </pc:spChg>
        <pc:spChg chg="mod">
          <ac:chgData name="Torrie Mekos" userId="81f7bce8-1ea2-4967-a9a5-0933e7f19fa5" providerId="ADAL" clId="{6EC664C8-F286-4E5B-82E9-AEC381C025E3}" dt="2023-01-21T00:49:50.864" v="3" actId="164"/>
          <ac:spMkLst>
            <pc:docMk/>
            <pc:sldMk cId="2954830523" sldId="514"/>
            <ac:spMk id="49" creationId="{414C7550-0608-0A52-E527-04C868217702}"/>
          </ac:spMkLst>
        </pc:spChg>
        <pc:spChg chg="mod">
          <ac:chgData name="Torrie Mekos" userId="81f7bce8-1ea2-4967-a9a5-0933e7f19fa5" providerId="ADAL" clId="{6EC664C8-F286-4E5B-82E9-AEC381C025E3}" dt="2023-01-21T00:49:50.864" v="3" actId="164"/>
          <ac:spMkLst>
            <pc:docMk/>
            <pc:sldMk cId="2954830523" sldId="514"/>
            <ac:spMk id="51" creationId="{697F6B43-11A2-E2F1-7FFE-F3038B4427E4}"/>
          </ac:spMkLst>
        </pc:spChg>
        <pc:spChg chg="mod">
          <ac:chgData name="Torrie Mekos" userId="81f7bce8-1ea2-4967-a9a5-0933e7f19fa5" providerId="ADAL" clId="{6EC664C8-F286-4E5B-82E9-AEC381C025E3}" dt="2023-01-21T00:49:50.864" v="3" actId="164"/>
          <ac:spMkLst>
            <pc:docMk/>
            <pc:sldMk cId="2954830523" sldId="514"/>
            <ac:spMk id="53" creationId="{D67CCAA5-9E9D-FBAB-2F3E-92381745BA57}"/>
          </ac:spMkLst>
        </pc:spChg>
        <pc:spChg chg="mod">
          <ac:chgData name="Torrie Mekos" userId="81f7bce8-1ea2-4967-a9a5-0933e7f19fa5" providerId="ADAL" clId="{6EC664C8-F286-4E5B-82E9-AEC381C025E3}" dt="2023-01-21T00:49:50.864" v="3" actId="164"/>
          <ac:spMkLst>
            <pc:docMk/>
            <pc:sldMk cId="2954830523" sldId="514"/>
            <ac:spMk id="55" creationId="{0EEFD75F-FC17-95EA-F885-D93CF26140DD}"/>
          </ac:spMkLst>
        </pc:spChg>
        <pc:grpChg chg="add mod">
          <ac:chgData name="Torrie Mekos" userId="81f7bce8-1ea2-4967-a9a5-0933e7f19fa5" providerId="ADAL" clId="{6EC664C8-F286-4E5B-82E9-AEC381C025E3}" dt="2023-01-21T00:49:53.806" v="4" actId="164"/>
          <ac:grpSpMkLst>
            <pc:docMk/>
            <pc:sldMk cId="2954830523" sldId="514"/>
            <ac:grpSpMk id="3" creationId="{E6579A4F-1FCB-2232-E15A-29C059DF1A01}"/>
          </ac:grpSpMkLst>
        </pc:grpChg>
        <pc:grpChg chg="add mod">
          <ac:chgData name="Torrie Mekos" userId="81f7bce8-1ea2-4967-a9a5-0933e7f19fa5" providerId="ADAL" clId="{6EC664C8-F286-4E5B-82E9-AEC381C025E3}" dt="2023-01-21T00:49:53.806" v="4" actId="164"/>
          <ac:grpSpMkLst>
            <pc:docMk/>
            <pc:sldMk cId="2954830523" sldId="514"/>
            <ac:grpSpMk id="4" creationId="{18335E23-BAFE-D0D2-75FA-22DA187D12DD}"/>
          </ac:grpSpMkLst>
        </pc:grpChg>
        <pc:picChg chg="mod">
          <ac:chgData name="Torrie Mekos" userId="81f7bce8-1ea2-4967-a9a5-0933e7f19fa5" providerId="ADAL" clId="{6EC664C8-F286-4E5B-82E9-AEC381C025E3}" dt="2023-01-21T00:49:53.806" v="4" actId="164"/>
          <ac:picMkLst>
            <pc:docMk/>
            <pc:sldMk cId="2954830523" sldId="514"/>
            <ac:picMk id="8" creationId="{4D2ADED3-82AA-3630-7CD4-55D96DD1AE32}"/>
          </ac:picMkLst>
        </pc:picChg>
      </pc:sldChg>
      <pc:sldChg chg="addSp delSp modSp add mod">
        <pc:chgData name="Torrie Mekos" userId="81f7bce8-1ea2-4967-a9a5-0933e7f19fa5" providerId="ADAL" clId="{6EC664C8-F286-4E5B-82E9-AEC381C025E3}" dt="2023-01-21T01:40:57.304" v="498" actId="948"/>
        <pc:sldMkLst>
          <pc:docMk/>
          <pc:sldMk cId="3491891633" sldId="515"/>
        </pc:sldMkLst>
        <pc:spChg chg="add mod">
          <ac:chgData name="Torrie Mekos" userId="81f7bce8-1ea2-4967-a9a5-0933e7f19fa5" providerId="ADAL" clId="{6EC664C8-F286-4E5B-82E9-AEC381C025E3}" dt="2023-01-21T01:40:57.304" v="498" actId="948"/>
          <ac:spMkLst>
            <pc:docMk/>
            <pc:sldMk cId="3491891633" sldId="515"/>
            <ac:spMk id="4" creationId="{022FF4A7-6E4D-2979-32BB-F22CA39298FF}"/>
          </ac:spMkLst>
        </pc:spChg>
        <pc:spChg chg="mod">
          <ac:chgData name="Torrie Mekos" userId="81f7bce8-1ea2-4967-a9a5-0933e7f19fa5" providerId="ADAL" clId="{6EC664C8-F286-4E5B-82E9-AEC381C025E3}" dt="2023-01-21T01:37:16.268" v="220" actId="20577"/>
          <ac:spMkLst>
            <pc:docMk/>
            <pc:sldMk cId="3491891633" sldId="515"/>
            <ac:spMk id="9" creationId="{D2812E47-EC98-BF64-2745-73B981B17A12}"/>
          </ac:spMkLst>
        </pc:spChg>
        <pc:graphicFrameChg chg="del mod">
          <ac:chgData name="Torrie Mekos" userId="81f7bce8-1ea2-4967-a9a5-0933e7f19fa5" providerId="ADAL" clId="{6EC664C8-F286-4E5B-82E9-AEC381C025E3}" dt="2023-01-21T01:38:52.743" v="462" actId="478"/>
          <ac:graphicFrameMkLst>
            <pc:docMk/>
            <pc:sldMk cId="3491891633" sldId="515"/>
            <ac:graphicFrameMk id="3" creationId="{2D39A74F-4681-2923-FC5F-D3966B14F424}"/>
          </ac:graphicFrameMkLst>
        </pc:graphicFrameChg>
        <pc:picChg chg="del mod">
          <ac:chgData name="Torrie Mekos" userId="81f7bce8-1ea2-4967-a9a5-0933e7f19fa5" providerId="ADAL" clId="{6EC664C8-F286-4E5B-82E9-AEC381C025E3}" dt="2023-01-21T01:38:56.954" v="465" actId="478"/>
          <ac:picMkLst>
            <pc:docMk/>
            <pc:sldMk cId="3491891633" sldId="515"/>
            <ac:picMk id="5" creationId="{D5402871-1697-4842-FECF-9A49AF830D54}"/>
          </ac:picMkLst>
        </pc:picChg>
        <pc:picChg chg="add del mod modCrop">
          <ac:chgData name="Torrie Mekos" userId="81f7bce8-1ea2-4967-a9a5-0933e7f19fa5" providerId="ADAL" clId="{6EC664C8-F286-4E5B-82E9-AEC381C025E3}" dt="2023-01-21T01:40:52.043" v="497" actId="1076"/>
          <ac:picMkLst>
            <pc:docMk/>
            <pc:sldMk cId="3491891633" sldId="515"/>
            <ac:picMk id="7" creationId="{1C31A173-1072-0FDC-837A-C50B5DE7802C}"/>
          </ac:picMkLst>
        </pc:picChg>
      </pc:sldChg>
    </pc:docChg>
  </pc:docChgLst>
  <pc:docChgLst>
    <pc:chgData name="Megan Boren" userId="62fae530-efb8-44f1-856b-87187ca07a48" providerId="ADAL" clId="{9D50D10F-FBE0-46C0-9A79-270D2076FC2C}"/>
    <pc:docChg chg="undo custSel addSld delSld modSld modSection">
      <pc:chgData name="Megan Boren" userId="62fae530-efb8-44f1-856b-87187ca07a48" providerId="ADAL" clId="{9D50D10F-FBE0-46C0-9A79-270D2076FC2C}" dt="2022-10-24T14:10:12.527" v="98" actId="20577"/>
      <pc:docMkLst>
        <pc:docMk/>
      </pc:docMkLst>
      <pc:sldChg chg="modNotesTx">
        <pc:chgData name="Megan Boren" userId="62fae530-efb8-44f1-856b-87187ca07a48" providerId="ADAL" clId="{9D50D10F-FBE0-46C0-9A79-270D2076FC2C}" dt="2022-10-24T14:04:01.701" v="0" actId="20577"/>
        <pc:sldMkLst>
          <pc:docMk/>
          <pc:sldMk cId="3828219043" sldId="261"/>
        </pc:sldMkLst>
      </pc:sldChg>
      <pc:sldChg chg="modSp del mod">
        <pc:chgData name="Megan Boren" userId="62fae530-efb8-44f1-856b-87187ca07a48" providerId="ADAL" clId="{9D50D10F-FBE0-46C0-9A79-270D2076FC2C}" dt="2022-10-24T14:06:34.841" v="7" actId="2696"/>
        <pc:sldMkLst>
          <pc:docMk/>
          <pc:sldMk cId="1402775313" sldId="263"/>
        </pc:sldMkLst>
        <pc:spChg chg="mod">
          <ac:chgData name="Megan Boren" userId="62fae530-efb8-44f1-856b-87187ca07a48" providerId="ADAL" clId="{9D50D10F-FBE0-46C0-9A79-270D2076FC2C}" dt="2022-10-24T14:05:19.246" v="5" actId="20577"/>
          <ac:spMkLst>
            <pc:docMk/>
            <pc:sldMk cId="1402775313" sldId="263"/>
            <ac:spMk id="20" creationId="{9A649917-4310-FF7B-97DD-FB4705F6C5CD}"/>
          </ac:spMkLst>
        </pc:spChg>
      </pc:sldChg>
      <pc:sldChg chg="modNotesTx">
        <pc:chgData name="Megan Boren" userId="62fae530-efb8-44f1-856b-87187ca07a48" providerId="ADAL" clId="{9D50D10F-FBE0-46C0-9A79-270D2076FC2C}" dt="2022-10-24T14:09:19.162" v="87" actId="20577"/>
        <pc:sldMkLst>
          <pc:docMk/>
          <pc:sldMk cId="2694621136" sldId="266"/>
        </pc:sldMkLst>
      </pc:sldChg>
      <pc:sldChg chg="modNotesTx">
        <pc:chgData name="Megan Boren" userId="62fae530-efb8-44f1-856b-87187ca07a48" providerId="ADAL" clId="{9D50D10F-FBE0-46C0-9A79-270D2076FC2C}" dt="2022-10-24T14:04:20.037" v="2" actId="20577"/>
        <pc:sldMkLst>
          <pc:docMk/>
          <pc:sldMk cId="2759177007" sldId="272"/>
        </pc:sldMkLst>
      </pc:sldChg>
      <pc:sldChg chg="modSp mod">
        <pc:chgData name="Megan Boren" userId="62fae530-efb8-44f1-856b-87187ca07a48" providerId="ADAL" clId="{9D50D10F-FBE0-46C0-9A79-270D2076FC2C}" dt="2022-10-24T14:08:08.316" v="30" actId="20577"/>
        <pc:sldMkLst>
          <pc:docMk/>
          <pc:sldMk cId="3282575058" sldId="278"/>
        </pc:sldMkLst>
        <pc:spChg chg="mod">
          <ac:chgData name="Megan Boren" userId="62fae530-efb8-44f1-856b-87187ca07a48" providerId="ADAL" clId="{9D50D10F-FBE0-46C0-9A79-270D2076FC2C}" dt="2022-10-24T14:08:08.316" v="30" actId="20577"/>
          <ac:spMkLst>
            <pc:docMk/>
            <pc:sldMk cId="3282575058" sldId="278"/>
            <ac:spMk id="18" creationId="{8116BF69-65CA-A08E-4C39-4E383EA1ADAB}"/>
          </ac:spMkLst>
        </pc:spChg>
      </pc:sldChg>
      <pc:sldChg chg="mod modShow">
        <pc:chgData name="Megan Boren" userId="62fae530-efb8-44f1-856b-87187ca07a48" providerId="ADAL" clId="{9D50D10F-FBE0-46C0-9A79-270D2076FC2C}" dt="2022-10-24T14:04:28.532" v="3" actId="729"/>
        <pc:sldMkLst>
          <pc:docMk/>
          <pc:sldMk cId="3159681788" sldId="284"/>
        </pc:sldMkLst>
      </pc:sldChg>
      <pc:sldChg chg="del">
        <pc:chgData name="Megan Boren" userId="62fae530-efb8-44f1-856b-87187ca07a48" providerId="ADAL" clId="{9D50D10F-FBE0-46C0-9A79-270D2076FC2C}" dt="2022-10-24T14:09:39.725" v="88" actId="2696"/>
        <pc:sldMkLst>
          <pc:docMk/>
          <pc:sldMk cId="4016764237" sldId="472"/>
        </pc:sldMkLst>
      </pc:sldChg>
      <pc:sldChg chg="modNotesTx">
        <pc:chgData name="Megan Boren" userId="62fae530-efb8-44f1-856b-87187ca07a48" providerId="ADAL" clId="{9D50D10F-FBE0-46C0-9A79-270D2076FC2C}" dt="2022-10-24T14:09:48.699" v="89" actId="20577"/>
        <pc:sldMkLst>
          <pc:docMk/>
          <pc:sldMk cId="1101797924" sldId="473"/>
        </pc:sldMkLst>
      </pc:sldChg>
      <pc:sldChg chg="modNotesTx">
        <pc:chgData name="Megan Boren" userId="62fae530-efb8-44f1-856b-87187ca07a48" providerId="ADAL" clId="{9D50D10F-FBE0-46C0-9A79-270D2076FC2C}" dt="2022-10-24T14:10:12.527" v="98" actId="20577"/>
        <pc:sldMkLst>
          <pc:docMk/>
          <pc:sldMk cId="3869317982" sldId="493"/>
        </pc:sldMkLst>
      </pc:sldChg>
      <pc:sldChg chg="modSp mod">
        <pc:chgData name="Megan Boren" userId="62fae530-efb8-44f1-856b-87187ca07a48" providerId="ADAL" clId="{9D50D10F-FBE0-46C0-9A79-270D2076FC2C}" dt="2022-10-24T14:08:16.604" v="31" actId="20577"/>
        <pc:sldMkLst>
          <pc:docMk/>
          <pc:sldMk cId="744381307" sldId="508"/>
        </pc:sldMkLst>
        <pc:spChg chg="mod">
          <ac:chgData name="Megan Boren" userId="62fae530-efb8-44f1-856b-87187ca07a48" providerId="ADAL" clId="{9D50D10F-FBE0-46C0-9A79-270D2076FC2C}" dt="2022-10-24T14:08:16.604" v="31" actId="20577"/>
          <ac:spMkLst>
            <pc:docMk/>
            <pc:sldMk cId="744381307" sldId="508"/>
            <ac:spMk id="58" creationId="{B16D257B-9A89-6B91-DBB4-0718670F95DD}"/>
          </ac:spMkLst>
        </pc:spChg>
      </pc:sldChg>
      <pc:sldChg chg="modSp add mod modNotesTx">
        <pc:chgData name="Megan Boren" userId="62fae530-efb8-44f1-856b-87187ca07a48" providerId="ADAL" clId="{9D50D10F-FBE0-46C0-9A79-270D2076FC2C}" dt="2022-10-24T14:07:59.319" v="29" actId="20577"/>
        <pc:sldMkLst>
          <pc:docMk/>
          <pc:sldMk cId="2954830523" sldId="514"/>
        </pc:sldMkLst>
        <pc:spChg chg="mod">
          <ac:chgData name="Megan Boren" userId="62fae530-efb8-44f1-856b-87187ca07a48" providerId="ADAL" clId="{9D50D10F-FBE0-46C0-9A79-270D2076FC2C}" dt="2022-10-24T14:07:59.319" v="29" actId="20577"/>
          <ac:spMkLst>
            <pc:docMk/>
            <pc:sldMk cId="2954830523" sldId="514"/>
            <ac:spMk id="14" creationId="{F8FA267B-62A2-EB5A-9E73-FB730B578E86}"/>
          </ac:spMkLst>
        </pc:spChg>
        <pc:spChg chg="mod">
          <ac:chgData name="Megan Boren" userId="62fae530-efb8-44f1-856b-87187ca07a48" providerId="ADAL" clId="{9D50D10F-FBE0-46C0-9A79-270D2076FC2C}" dt="2022-10-24T14:07:32.963" v="20" actId="14100"/>
          <ac:spMkLst>
            <pc:docMk/>
            <pc:sldMk cId="2954830523" sldId="514"/>
            <ac:spMk id="15" creationId="{2D9457AF-2BBF-6E11-B694-B7F4CBC92961}"/>
          </ac:spMkLst>
        </pc:spChg>
        <pc:spChg chg="mod">
          <ac:chgData name="Megan Boren" userId="62fae530-efb8-44f1-856b-87187ca07a48" providerId="ADAL" clId="{9D50D10F-FBE0-46C0-9A79-270D2076FC2C}" dt="2022-10-24T14:07:00.281" v="15" actId="20577"/>
          <ac:spMkLst>
            <pc:docMk/>
            <pc:sldMk cId="2954830523" sldId="514"/>
            <ac:spMk id="47" creationId="{25644D16-DF2D-D798-DF4B-17E3EFA4F063}"/>
          </ac:spMkLst>
        </pc:spChg>
        <pc:spChg chg="mod">
          <ac:chgData name="Megan Boren" userId="62fae530-efb8-44f1-856b-87187ca07a48" providerId="ADAL" clId="{9D50D10F-FBE0-46C0-9A79-270D2076FC2C}" dt="2022-10-24T14:06:45.888" v="9" actId="20577"/>
          <ac:spMkLst>
            <pc:docMk/>
            <pc:sldMk cId="2954830523" sldId="514"/>
            <ac:spMk id="49" creationId="{414C7550-0608-0A52-E527-04C868217702}"/>
          </ac:spMkLst>
        </pc:spChg>
        <pc:graphicFrameChg chg="modGraphic">
          <ac:chgData name="Megan Boren" userId="62fae530-efb8-44f1-856b-87187ca07a48" providerId="ADAL" clId="{9D50D10F-FBE0-46C0-9A79-270D2076FC2C}" dt="2022-10-24T14:07:40.816" v="28" actId="20577"/>
          <ac:graphicFrameMkLst>
            <pc:docMk/>
            <pc:sldMk cId="2954830523" sldId="514"/>
            <ac:graphicFrameMk id="11" creationId="{741F37E1-B28F-E391-F076-5C057512F1C5}"/>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oleObject" Target="https://appriver3651005261.sharepoint.com/sites/TeacherWorkforceHumanCapital/Shared%20Documents/Research/State%20Reports%20TW%20data%20section/National%20Occupation%20Gaps_PostsecFac_10Yr.xlsx" TargetMode="Externa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_rels/chartEx1.xml.rels><?xml version="1.0" encoding="UTF-8" standalone="yes"?>
<Relationships xmlns="http://schemas.openxmlformats.org/package/2006/relationships"><Relationship Id="rId3" Type="http://schemas.microsoft.com/office/2011/relationships/chartColorStyle" Target="colors18.xml"/><Relationship Id="rId2" Type="http://schemas.microsoft.com/office/2011/relationships/chartStyle" Target="style18.xml"/><Relationship Id="rId1" Type="http://schemas.openxmlformats.org/officeDocument/2006/relationships/oleObject" Target="https://appriver3651005261.sharepoint.com/sites/TeacherWorkforceHumanCapital/Shared%20Documents/Research/State%20Reports%20TW%20data%20section/National%20Occupation%20Gaps_PostsecFac_10Yr.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62C-9243-A2AA-79D7FBB4359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2-1D29-9446-AE17-92A932EE754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62C-9243-A2AA-79D7FBB4359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62C-9243-A2AA-79D7FBB4359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162C-9243-A2AA-79D7FBB43594}"/>
              </c:ext>
            </c:extLst>
          </c:dPt>
          <c:cat>
            <c:strRef>
              <c:f>Sheet1!$A$2:$A$6</c:f>
              <c:strCache>
                <c:ptCount val="5"/>
                <c:pt idx="0">
                  <c:v>white</c:v>
                </c:pt>
                <c:pt idx="1">
                  <c:v>Black</c:v>
                </c:pt>
                <c:pt idx="2">
                  <c:v>Hispanic</c:v>
                </c:pt>
                <c:pt idx="3">
                  <c:v>Native American</c:v>
                </c:pt>
                <c:pt idx="4">
                  <c:v>Asian</c:v>
                </c:pt>
              </c:strCache>
            </c:strRef>
          </c:cat>
          <c:val>
            <c:numRef>
              <c:f>Sheet1!$B$2:$B$6</c:f>
              <c:numCache>
                <c:formatCode>General</c:formatCode>
                <c:ptCount val="5"/>
                <c:pt idx="0">
                  <c:v>80</c:v>
                </c:pt>
                <c:pt idx="1">
                  <c:v>11</c:v>
                </c:pt>
                <c:pt idx="2">
                  <c:v>5</c:v>
                </c:pt>
                <c:pt idx="3">
                  <c:v>3</c:v>
                </c:pt>
                <c:pt idx="4">
                  <c:v>1</c:v>
                </c:pt>
              </c:numCache>
            </c:numRef>
          </c:val>
          <c:extLst>
            <c:ext xmlns:c16="http://schemas.microsoft.com/office/drawing/2014/chart" uri="{C3380CC4-5D6E-409C-BE32-E72D297353CC}">
              <c16:uniqueId val="{00000000-1D29-9446-AE17-92A932EE7546}"/>
            </c:ext>
          </c:extLst>
        </c:ser>
        <c:dLbls>
          <c:showLegendKey val="0"/>
          <c:showVal val="0"/>
          <c:showCatName val="0"/>
          <c:showSerName val="0"/>
          <c:showPercent val="0"/>
          <c:showBubbleSize val="0"/>
          <c:showLeaderLines val="1"/>
        </c:dLbls>
        <c:firstSliceAng val="122"/>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Yes</c:v>
                </c:pt>
              </c:strCache>
            </c:strRef>
          </c:tx>
          <c:spPr>
            <a:solidFill>
              <a:srgbClr val="DF881A"/>
            </a:solidFill>
            <a:ln>
              <a:noFill/>
            </a:ln>
            <a:effectLst/>
          </c:spPr>
          <c:invertIfNegative val="0"/>
          <c:cat>
            <c:strRef>
              <c:f>Sheet1!$A$2:$A$5</c:f>
              <c:strCache>
                <c:ptCount val="4"/>
                <c:pt idx="0">
                  <c:v>National-Level</c:v>
                </c:pt>
                <c:pt idx="1">
                  <c:v>State-Level</c:v>
                </c:pt>
                <c:pt idx="2">
                  <c:v>District-Level</c:v>
                </c:pt>
                <c:pt idx="3">
                  <c:v>School-Level</c:v>
                </c:pt>
              </c:strCache>
            </c:strRef>
          </c:cat>
          <c:val>
            <c:numRef>
              <c:f>Sheet1!$B$2:$B$5</c:f>
              <c:numCache>
                <c:formatCode>General</c:formatCode>
                <c:ptCount val="4"/>
                <c:pt idx="0">
                  <c:v>1</c:v>
                </c:pt>
                <c:pt idx="1">
                  <c:v>2</c:v>
                </c:pt>
                <c:pt idx="2">
                  <c:v>19</c:v>
                </c:pt>
                <c:pt idx="3">
                  <c:v>53</c:v>
                </c:pt>
              </c:numCache>
            </c:numRef>
          </c:val>
          <c:extLst>
            <c:ext xmlns:c16="http://schemas.microsoft.com/office/drawing/2014/chart" uri="{C3380CC4-5D6E-409C-BE32-E72D297353CC}">
              <c16:uniqueId val="{00000000-E96A-F646-8B3B-D5FE562286A6}"/>
            </c:ext>
          </c:extLst>
        </c:ser>
        <c:ser>
          <c:idx val="1"/>
          <c:order val="1"/>
          <c:tx>
            <c:strRef>
              <c:f>Sheet1!$C$1</c:f>
              <c:strCache>
                <c:ptCount val="1"/>
                <c:pt idx="0">
                  <c:v>No</c:v>
                </c:pt>
              </c:strCache>
            </c:strRef>
          </c:tx>
          <c:spPr>
            <a:solidFill>
              <a:srgbClr val="E9E9E9"/>
            </a:solidFill>
            <a:ln>
              <a:noFill/>
            </a:ln>
            <a:effectLst/>
          </c:spPr>
          <c:invertIfNegative val="0"/>
          <c:cat>
            <c:strRef>
              <c:f>Sheet1!$A$2:$A$5</c:f>
              <c:strCache>
                <c:ptCount val="4"/>
                <c:pt idx="0">
                  <c:v>National-Level</c:v>
                </c:pt>
                <c:pt idx="1">
                  <c:v>State-Level</c:v>
                </c:pt>
                <c:pt idx="2">
                  <c:v>District-Level</c:v>
                </c:pt>
                <c:pt idx="3">
                  <c:v>School-Level</c:v>
                </c:pt>
              </c:strCache>
            </c:strRef>
          </c:cat>
          <c:val>
            <c:numRef>
              <c:f>Sheet1!$C$2:$C$5</c:f>
              <c:numCache>
                <c:formatCode>General</c:formatCode>
                <c:ptCount val="4"/>
                <c:pt idx="0">
                  <c:v>99</c:v>
                </c:pt>
                <c:pt idx="1">
                  <c:v>98</c:v>
                </c:pt>
                <c:pt idx="2">
                  <c:v>81</c:v>
                </c:pt>
                <c:pt idx="3">
                  <c:v>47</c:v>
                </c:pt>
              </c:numCache>
            </c:numRef>
          </c:val>
          <c:extLst>
            <c:ext xmlns:c16="http://schemas.microsoft.com/office/drawing/2014/chart" uri="{C3380CC4-5D6E-409C-BE32-E72D297353CC}">
              <c16:uniqueId val="{00000001-E96A-F646-8B3B-D5FE562286A6}"/>
            </c:ext>
          </c:extLst>
        </c:ser>
        <c:dLbls>
          <c:showLegendKey val="0"/>
          <c:showVal val="0"/>
          <c:showCatName val="0"/>
          <c:showSerName val="0"/>
          <c:showPercent val="0"/>
          <c:showBubbleSize val="0"/>
        </c:dLbls>
        <c:gapWidth val="29"/>
        <c:overlap val="100"/>
        <c:axId val="700881632"/>
        <c:axId val="17962160"/>
      </c:barChart>
      <c:catAx>
        <c:axId val="700881632"/>
        <c:scaling>
          <c:orientation val="minMax"/>
        </c:scaling>
        <c:delete val="1"/>
        <c:axPos val="l"/>
        <c:numFmt formatCode="General" sourceLinked="1"/>
        <c:majorTickMark val="out"/>
        <c:minorTickMark val="none"/>
        <c:tickLblPos val="nextTo"/>
        <c:crossAx val="17962160"/>
        <c:crosses val="autoZero"/>
        <c:auto val="1"/>
        <c:lblAlgn val="ctr"/>
        <c:lblOffset val="100"/>
        <c:noMultiLvlLbl val="0"/>
      </c:catAx>
      <c:valAx>
        <c:axId val="17962160"/>
        <c:scaling>
          <c:orientation val="minMax"/>
          <c:max val="100"/>
        </c:scaling>
        <c:delete val="1"/>
        <c:axPos val="b"/>
        <c:numFmt formatCode="General" sourceLinked="1"/>
        <c:majorTickMark val="out"/>
        <c:minorTickMark val="none"/>
        <c:tickLblPos val="nextTo"/>
        <c:crossAx val="7008816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470850024136374E-2"/>
          <c:y val="6.150496316533817E-2"/>
          <c:w val="0.89212183509910037"/>
          <c:h val="0.91366015325205863"/>
        </c:manualLayout>
      </c:layout>
      <c:barChart>
        <c:barDir val="col"/>
        <c:grouping val="clustered"/>
        <c:varyColors val="0"/>
        <c:ser>
          <c:idx val="0"/>
          <c:order val="0"/>
          <c:tx>
            <c:strRef>
              <c:f>Sheet1!$B$1</c:f>
              <c:strCache>
                <c:ptCount val="1"/>
                <c:pt idx="0">
                  <c:v>SREB Region</c:v>
                </c:pt>
              </c:strCache>
            </c:strRef>
          </c:tx>
          <c:spPr>
            <a:solidFill>
              <a:schemeClr val="accent4"/>
            </a:solidFill>
            <a:ln>
              <a:noFill/>
            </a:ln>
            <a:effectLst/>
          </c:spPr>
          <c:invertIfNegative val="0"/>
          <c:dPt>
            <c:idx val="2"/>
            <c:invertIfNegative val="0"/>
            <c:bubble3D val="0"/>
            <c:spPr>
              <a:solidFill>
                <a:srgbClr val="3378A9"/>
              </a:solidFill>
              <a:ln>
                <a:noFill/>
              </a:ln>
              <a:effectLst/>
            </c:spPr>
            <c:extLst>
              <c:ext xmlns:c16="http://schemas.microsoft.com/office/drawing/2014/chart" uri="{C3380CC4-5D6E-409C-BE32-E72D297353CC}">
                <c16:uniqueId val="{00000007-FBA7-5549-AB90-0DD9DAD33765}"/>
              </c:ext>
            </c:extLst>
          </c:dPt>
          <c:cat>
            <c:strRef>
              <c:f>Sheet1!$A$2:$A$4</c:f>
              <c:strCache>
                <c:ptCount val="3"/>
                <c:pt idx="0">
                  <c:v>Average Starting Salary</c:v>
                </c:pt>
                <c:pt idx="1">
                  <c:v>Average Top Salary</c:v>
                </c:pt>
                <c:pt idx="2">
                  <c:v>Average Salary Overall</c:v>
                </c:pt>
              </c:strCache>
            </c:strRef>
          </c:cat>
          <c:val>
            <c:numRef>
              <c:f>Sheet1!$B$2:$B$4</c:f>
              <c:numCache>
                <c:formatCode>"$"#,##0_);[Red]\("$"#,##0\)</c:formatCode>
                <c:ptCount val="3"/>
                <c:pt idx="0">
                  <c:v>39754</c:v>
                </c:pt>
                <c:pt idx="1">
                  <c:v>68599</c:v>
                </c:pt>
                <c:pt idx="2">
                  <c:v>55205</c:v>
                </c:pt>
              </c:numCache>
            </c:numRef>
          </c:val>
          <c:extLst>
            <c:ext xmlns:c16="http://schemas.microsoft.com/office/drawing/2014/chart" uri="{C3380CC4-5D6E-409C-BE32-E72D297353CC}">
              <c16:uniqueId val="{00000000-FBA7-5549-AB90-0DD9DAD33765}"/>
            </c:ext>
          </c:extLst>
        </c:ser>
        <c:ser>
          <c:idx val="1"/>
          <c:order val="1"/>
          <c:tx>
            <c:strRef>
              <c:f>Sheet1!$C$1</c:f>
              <c:strCache>
                <c:ptCount val="1"/>
                <c:pt idx="0">
                  <c:v>National</c:v>
                </c:pt>
              </c:strCache>
            </c:strRef>
          </c:tx>
          <c:spPr>
            <a:solidFill>
              <a:schemeClr val="accent4">
                <a:lumMod val="40000"/>
                <a:lumOff val="60000"/>
              </a:schemeClr>
            </a:solidFill>
            <a:ln>
              <a:noFill/>
            </a:ln>
            <a:effectLst/>
          </c:spPr>
          <c:invertIfNegative val="0"/>
          <c:dPt>
            <c:idx val="2"/>
            <c:invertIfNegative val="0"/>
            <c:bubble3D val="0"/>
            <c:spPr>
              <a:solidFill>
                <a:srgbClr val="B3CCDF"/>
              </a:solidFill>
              <a:ln>
                <a:noFill/>
              </a:ln>
              <a:effectLst/>
            </c:spPr>
            <c:extLst>
              <c:ext xmlns:c16="http://schemas.microsoft.com/office/drawing/2014/chart" uri="{C3380CC4-5D6E-409C-BE32-E72D297353CC}">
                <c16:uniqueId val="{00000004-FBA7-5549-AB90-0DD9DAD33765}"/>
              </c:ext>
            </c:extLst>
          </c:dPt>
          <c:cat>
            <c:strRef>
              <c:f>Sheet1!$A$2:$A$4</c:f>
              <c:strCache>
                <c:ptCount val="3"/>
                <c:pt idx="0">
                  <c:v>Average Starting Salary</c:v>
                </c:pt>
                <c:pt idx="1">
                  <c:v>Average Top Salary</c:v>
                </c:pt>
                <c:pt idx="2">
                  <c:v>Average Salary Overall</c:v>
                </c:pt>
              </c:strCache>
            </c:strRef>
          </c:cat>
          <c:val>
            <c:numRef>
              <c:f>Sheet1!$C$2:$C$4</c:f>
              <c:numCache>
                <c:formatCode>"$"#,##0_);[Red]\("$"#,##0\)</c:formatCode>
                <c:ptCount val="3"/>
                <c:pt idx="0">
                  <c:v>41163</c:v>
                </c:pt>
                <c:pt idx="1">
                  <c:v>75913</c:v>
                </c:pt>
                <c:pt idx="2">
                  <c:v>64113</c:v>
                </c:pt>
              </c:numCache>
            </c:numRef>
          </c:val>
          <c:extLst>
            <c:ext xmlns:c16="http://schemas.microsoft.com/office/drawing/2014/chart" uri="{C3380CC4-5D6E-409C-BE32-E72D297353CC}">
              <c16:uniqueId val="{00000001-FBA7-5549-AB90-0DD9DAD33765}"/>
            </c:ext>
          </c:extLst>
        </c:ser>
        <c:dLbls>
          <c:showLegendKey val="0"/>
          <c:showVal val="0"/>
          <c:showCatName val="0"/>
          <c:showSerName val="0"/>
          <c:showPercent val="0"/>
          <c:showBubbleSize val="0"/>
        </c:dLbls>
        <c:gapWidth val="107"/>
        <c:overlap val="-22"/>
        <c:axId val="383833024"/>
        <c:axId val="476984448"/>
      </c:barChart>
      <c:catAx>
        <c:axId val="383833024"/>
        <c:scaling>
          <c:orientation val="minMax"/>
        </c:scaling>
        <c:delete val="1"/>
        <c:axPos val="b"/>
        <c:numFmt formatCode="General" sourceLinked="1"/>
        <c:majorTickMark val="none"/>
        <c:minorTickMark val="none"/>
        <c:tickLblPos val="high"/>
        <c:crossAx val="476984448"/>
        <c:crosses val="autoZero"/>
        <c:auto val="1"/>
        <c:lblAlgn val="ctr"/>
        <c:lblOffset val="100"/>
        <c:noMultiLvlLbl val="0"/>
      </c:catAx>
      <c:valAx>
        <c:axId val="476984448"/>
        <c:scaling>
          <c:orientation val="minMax"/>
        </c:scaling>
        <c:delete val="0"/>
        <c:axPos val="l"/>
        <c:numFmt formatCode="#,###,\ &quot;K&quot;"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4020202020204" pitchFamily="34" charset="0"/>
                <a:ea typeface="+mn-ea"/>
                <a:cs typeface="Arial Narrow" panose="020B0604020202020204" pitchFamily="34" charset="0"/>
              </a:defRPr>
            </a:pPr>
            <a:endParaRPr lang="en-US"/>
          </a:p>
        </c:txPr>
        <c:crossAx val="3838330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All/National</c:v>
                </c:pt>
              </c:strCache>
            </c:strRef>
          </c:tx>
          <c:spPr>
            <a:solidFill>
              <a:srgbClr val="F4A4A7"/>
            </a:solidFill>
            <a:ln>
              <a:noFill/>
            </a:ln>
            <a:effectLst/>
          </c:spPr>
          <c:invertIfNegative val="0"/>
          <c:cat>
            <c:strRef>
              <c:f>Sheet1!$A$2</c:f>
              <c:strCache>
                <c:ptCount val="1"/>
                <c:pt idx="0">
                  <c:v>Category 1</c:v>
                </c:pt>
              </c:strCache>
            </c:strRef>
          </c:cat>
          <c:val>
            <c:numRef>
              <c:f>Sheet1!$B$2</c:f>
              <c:numCache>
                <c:formatCode>General</c:formatCode>
                <c:ptCount val="1"/>
                <c:pt idx="0">
                  <c:v>39</c:v>
                </c:pt>
              </c:numCache>
            </c:numRef>
          </c:val>
          <c:extLst>
            <c:ext xmlns:c16="http://schemas.microsoft.com/office/drawing/2014/chart" uri="{C3380CC4-5D6E-409C-BE32-E72D297353CC}">
              <c16:uniqueId val="{00000000-24BA-1740-B5D3-906C7A0EBDAB}"/>
            </c:ext>
          </c:extLst>
        </c:ser>
        <c:ser>
          <c:idx val="1"/>
          <c:order val="1"/>
          <c:tx>
            <c:strRef>
              <c:f>Sheet1!$C$1</c:f>
              <c:strCache>
                <c:ptCount val="1"/>
                <c:pt idx="0">
                  <c:v>South</c:v>
                </c:pt>
              </c:strCache>
            </c:strRef>
          </c:tx>
          <c:spPr>
            <a:solidFill>
              <a:schemeClr val="accent2"/>
            </a:solidFill>
            <a:ln>
              <a:noFill/>
            </a:ln>
            <a:effectLst/>
          </c:spPr>
          <c:invertIfNegative val="0"/>
          <c:dPt>
            <c:idx val="0"/>
            <c:invertIfNegative val="0"/>
            <c:bubble3D val="0"/>
            <c:spPr>
              <a:solidFill>
                <a:srgbClr val="CC1820"/>
              </a:solidFill>
              <a:ln>
                <a:noFill/>
              </a:ln>
              <a:effectLst/>
            </c:spPr>
            <c:extLst>
              <c:ext xmlns:c16="http://schemas.microsoft.com/office/drawing/2014/chart" uri="{C3380CC4-5D6E-409C-BE32-E72D297353CC}">
                <c16:uniqueId val="{00000006-24BA-1740-B5D3-906C7A0EBDAB}"/>
              </c:ext>
            </c:extLst>
          </c:dPt>
          <c:cat>
            <c:strRef>
              <c:f>Sheet1!$A$2</c:f>
              <c:strCache>
                <c:ptCount val="1"/>
                <c:pt idx="0">
                  <c:v>Category 1</c:v>
                </c:pt>
              </c:strCache>
            </c:strRef>
          </c:cat>
          <c:val>
            <c:numRef>
              <c:f>Sheet1!$C$2</c:f>
              <c:numCache>
                <c:formatCode>General</c:formatCode>
                <c:ptCount val="1"/>
                <c:pt idx="0">
                  <c:v>28</c:v>
                </c:pt>
              </c:numCache>
            </c:numRef>
          </c:val>
          <c:extLst>
            <c:ext xmlns:c16="http://schemas.microsoft.com/office/drawing/2014/chart" uri="{C3380CC4-5D6E-409C-BE32-E72D297353CC}">
              <c16:uniqueId val="{00000001-24BA-1740-B5D3-906C7A0EBDAB}"/>
            </c:ext>
          </c:extLst>
        </c:ser>
        <c:ser>
          <c:idx val="2"/>
          <c:order val="2"/>
          <c:tx>
            <c:strRef>
              <c:f>Sheet1!$D$1</c:f>
              <c:strCache>
                <c:ptCount val="1"/>
                <c:pt idx="0">
                  <c:v>Midwest</c:v>
                </c:pt>
              </c:strCache>
            </c:strRef>
          </c:tx>
          <c:spPr>
            <a:solidFill>
              <a:schemeClr val="accent1">
                <a:lumMod val="60000"/>
                <a:lumOff val="40000"/>
              </a:schemeClr>
            </a:solidFill>
            <a:ln>
              <a:noFill/>
            </a:ln>
            <a:effectLst/>
          </c:spPr>
          <c:invertIfNegative val="0"/>
          <c:cat>
            <c:strRef>
              <c:f>Sheet1!$A$2</c:f>
              <c:strCache>
                <c:ptCount val="1"/>
                <c:pt idx="0">
                  <c:v>Category 1</c:v>
                </c:pt>
              </c:strCache>
            </c:strRef>
          </c:cat>
          <c:val>
            <c:numRef>
              <c:f>Sheet1!$D$2</c:f>
              <c:numCache>
                <c:formatCode>General</c:formatCode>
                <c:ptCount val="1"/>
                <c:pt idx="0">
                  <c:v>30</c:v>
                </c:pt>
              </c:numCache>
            </c:numRef>
          </c:val>
          <c:extLst>
            <c:ext xmlns:c16="http://schemas.microsoft.com/office/drawing/2014/chart" uri="{C3380CC4-5D6E-409C-BE32-E72D297353CC}">
              <c16:uniqueId val="{00000002-24BA-1740-B5D3-906C7A0EBDAB}"/>
            </c:ext>
          </c:extLst>
        </c:ser>
        <c:ser>
          <c:idx val="3"/>
          <c:order val="3"/>
          <c:tx>
            <c:strRef>
              <c:f>Sheet1!$E$1</c:f>
              <c:strCache>
                <c:ptCount val="1"/>
                <c:pt idx="0">
                  <c:v>West</c:v>
                </c:pt>
              </c:strCache>
            </c:strRef>
          </c:tx>
          <c:spPr>
            <a:solidFill>
              <a:schemeClr val="accent1">
                <a:lumMod val="60000"/>
                <a:lumOff val="40000"/>
              </a:schemeClr>
            </a:solidFill>
            <a:ln>
              <a:noFill/>
            </a:ln>
            <a:effectLst/>
          </c:spPr>
          <c:invertIfNegative val="0"/>
          <c:cat>
            <c:strRef>
              <c:f>Sheet1!$A$2</c:f>
              <c:strCache>
                <c:ptCount val="1"/>
                <c:pt idx="0">
                  <c:v>Category 1</c:v>
                </c:pt>
              </c:strCache>
            </c:strRef>
          </c:cat>
          <c:val>
            <c:numRef>
              <c:f>Sheet1!$E$2</c:f>
              <c:numCache>
                <c:formatCode>General</c:formatCode>
                <c:ptCount val="1"/>
                <c:pt idx="0">
                  <c:v>47</c:v>
                </c:pt>
              </c:numCache>
            </c:numRef>
          </c:val>
          <c:extLst>
            <c:ext xmlns:c16="http://schemas.microsoft.com/office/drawing/2014/chart" uri="{C3380CC4-5D6E-409C-BE32-E72D297353CC}">
              <c16:uniqueId val="{00000004-24BA-1740-B5D3-906C7A0EBDAB}"/>
            </c:ext>
          </c:extLst>
        </c:ser>
        <c:ser>
          <c:idx val="4"/>
          <c:order val="4"/>
          <c:tx>
            <c:strRef>
              <c:f>Sheet1!$F$1</c:f>
              <c:strCache>
                <c:ptCount val="1"/>
                <c:pt idx="0">
                  <c:v>Northeast</c:v>
                </c:pt>
              </c:strCache>
            </c:strRef>
          </c:tx>
          <c:spPr>
            <a:solidFill>
              <a:schemeClr val="accent1">
                <a:lumMod val="60000"/>
                <a:lumOff val="40000"/>
              </a:schemeClr>
            </a:solidFill>
            <a:ln>
              <a:noFill/>
            </a:ln>
            <a:effectLst/>
          </c:spPr>
          <c:invertIfNegative val="0"/>
          <c:cat>
            <c:strRef>
              <c:f>Sheet1!$A$2</c:f>
              <c:strCache>
                <c:ptCount val="1"/>
                <c:pt idx="0">
                  <c:v>Category 1</c:v>
                </c:pt>
              </c:strCache>
            </c:strRef>
          </c:cat>
          <c:val>
            <c:numRef>
              <c:f>Sheet1!$F$2</c:f>
              <c:numCache>
                <c:formatCode>General</c:formatCode>
                <c:ptCount val="1"/>
                <c:pt idx="0">
                  <c:v>60</c:v>
                </c:pt>
              </c:numCache>
            </c:numRef>
          </c:val>
          <c:extLst>
            <c:ext xmlns:c16="http://schemas.microsoft.com/office/drawing/2014/chart" uri="{C3380CC4-5D6E-409C-BE32-E72D297353CC}">
              <c16:uniqueId val="{00000005-24BA-1740-B5D3-906C7A0EBDAB}"/>
            </c:ext>
          </c:extLst>
        </c:ser>
        <c:dLbls>
          <c:showLegendKey val="0"/>
          <c:showVal val="0"/>
          <c:showCatName val="0"/>
          <c:showSerName val="0"/>
          <c:showPercent val="0"/>
          <c:showBubbleSize val="0"/>
        </c:dLbls>
        <c:gapWidth val="34"/>
        <c:overlap val="-33"/>
        <c:axId val="700924880"/>
        <c:axId val="478457376"/>
      </c:barChart>
      <c:catAx>
        <c:axId val="700924880"/>
        <c:scaling>
          <c:orientation val="minMax"/>
        </c:scaling>
        <c:delete val="1"/>
        <c:axPos val="b"/>
        <c:numFmt formatCode="General" sourceLinked="1"/>
        <c:majorTickMark val="none"/>
        <c:minorTickMark val="none"/>
        <c:tickLblPos val="nextTo"/>
        <c:crossAx val="478457376"/>
        <c:crosses val="autoZero"/>
        <c:auto val="1"/>
        <c:lblAlgn val="ctr"/>
        <c:lblOffset val="100"/>
        <c:noMultiLvlLbl val="0"/>
      </c:catAx>
      <c:valAx>
        <c:axId val="478457376"/>
        <c:scaling>
          <c:orientation val="minMax"/>
          <c:max val="1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4020202020204" pitchFamily="34" charset="0"/>
                <a:ea typeface="+mn-ea"/>
                <a:cs typeface="Arial Narrow" panose="020B0604020202020204" pitchFamily="34" charset="0"/>
              </a:defRPr>
            </a:pPr>
            <a:endParaRPr lang="en-US"/>
          </a:p>
        </c:txPr>
        <c:crossAx val="700924880"/>
        <c:crosses val="autoZero"/>
        <c:crossBetween val="between"/>
        <c:majorUnit val="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4">
                  <a:lumMod val="60000"/>
                  <a:lumOff val="40000"/>
                </a:schemeClr>
              </a:solidFill>
              <a:round/>
            </a:ln>
            <a:effectLst/>
          </c:spPr>
          <c:marker>
            <c:symbol val="circle"/>
            <c:size val="5"/>
            <c:spPr>
              <a:solidFill>
                <a:schemeClr val="accent4"/>
              </a:solidFill>
              <a:ln w="9525">
                <a:solidFill>
                  <a:schemeClr val="accent4">
                    <a:lumMod val="60000"/>
                    <a:lumOff val="4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accent3"/>
                    </a:solidFill>
                    <a:latin typeface="Arial Narrow" panose="020B0604020202020204" pitchFamily="34" charset="0"/>
                    <a:ea typeface="+mn-ea"/>
                    <a:cs typeface="Arial Narrow"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Summer 2020</c:v>
                </c:pt>
                <c:pt idx="1">
                  <c:v>Spring 2021</c:v>
                </c:pt>
                <c:pt idx="2">
                  <c:v>Summer 2021</c:v>
                </c:pt>
                <c:pt idx="3">
                  <c:v>Early 2022</c:v>
                </c:pt>
              </c:strCache>
            </c:strRef>
          </c:cat>
          <c:val>
            <c:numRef>
              <c:f>Sheet1!$B$2:$B$5</c:f>
              <c:numCache>
                <c:formatCode>0%</c:formatCode>
                <c:ptCount val="4"/>
                <c:pt idx="0">
                  <c:v>0.28000000000000003</c:v>
                </c:pt>
                <c:pt idx="1">
                  <c:v>0.32</c:v>
                </c:pt>
                <c:pt idx="2">
                  <c:v>0.37</c:v>
                </c:pt>
                <c:pt idx="3">
                  <c:v>0.55000000000000004</c:v>
                </c:pt>
              </c:numCache>
            </c:numRef>
          </c:val>
          <c:smooth val="0"/>
          <c:extLst>
            <c:ext xmlns:c16="http://schemas.microsoft.com/office/drawing/2014/chart" uri="{C3380CC4-5D6E-409C-BE32-E72D297353CC}">
              <c16:uniqueId val="{00000000-5DB1-A44A-B37E-EE7A160E93E7}"/>
            </c:ext>
          </c:extLst>
        </c:ser>
        <c:dLbls>
          <c:showLegendKey val="0"/>
          <c:showVal val="0"/>
          <c:showCatName val="0"/>
          <c:showSerName val="0"/>
          <c:showPercent val="0"/>
          <c:showBubbleSize val="0"/>
        </c:dLbls>
        <c:marker val="1"/>
        <c:smooth val="0"/>
        <c:axId val="35853919"/>
        <c:axId val="35686495"/>
      </c:lineChart>
      <c:catAx>
        <c:axId val="358539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1">
                    <a:lumMod val="75000"/>
                  </a:schemeClr>
                </a:solidFill>
                <a:latin typeface="Arial Narrow" panose="020B0604020202020204" pitchFamily="34" charset="0"/>
                <a:ea typeface="+mn-ea"/>
                <a:cs typeface="Arial Narrow" panose="020B0604020202020204" pitchFamily="34" charset="0"/>
              </a:defRPr>
            </a:pPr>
            <a:endParaRPr lang="en-US"/>
          </a:p>
        </c:txPr>
        <c:crossAx val="35686495"/>
        <c:crosses val="autoZero"/>
        <c:auto val="1"/>
        <c:lblAlgn val="ctr"/>
        <c:lblOffset val="100"/>
        <c:noMultiLvlLbl val="0"/>
      </c:catAx>
      <c:valAx>
        <c:axId val="35686495"/>
        <c:scaling>
          <c:orientation val="minMax"/>
        </c:scaling>
        <c:delete val="1"/>
        <c:axPos val="l"/>
        <c:numFmt formatCode="0%" sourceLinked="1"/>
        <c:majorTickMark val="none"/>
        <c:minorTickMark val="none"/>
        <c:tickLblPos val="nextTo"/>
        <c:crossAx val="3585391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rgbClr val="FCBFAD"/>
              </a:solidFill>
              <a:round/>
            </a:ln>
            <a:effectLst/>
          </c:spPr>
          <c:marker>
            <c:symbol val="circle"/>
            <c:size val="5"/>
            <c:spPr>
              <a:solidFill>
                <a:schemeClr val="accent4"/>
              </a:solidFill>
              <a:ln w="9525">
                <a:solidFill>
                  <a:srgbClr val="FCBFAD"/>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CC1820"/>
                    </a:solidFill>
                    <a:latin typeface="Arial Narrow" panose="020B0604020202020204" pitchFamily="34" charset="0"/>
                    <a:ea typeface="+mn-ea"/>
                    <a:cs typeface="Arial Narrow"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2008</c:v>
                </c:pt>
                <c:pt idx="1">
                  <c:v>2010</c:v>
                </c:pt>
                <c:pt idx="2">
                  <c:v>2012</c:v>
                </c:pt>
                <c:pt idx="3">
                  <c:v>2022</c:v>
                </c:pt>
              </c:numCache>
            </c:numRef>
          </c:cat>
          <c:val>
            <c:numRef>
              <c:f>Sheet1!$B$2:$B$5</c:f>
              <c:numCache>
                <c:formatCode>0%</c:formatCode>
                <c:ptCount val="4"/>
                <c:pt idx="0">
                  <c:v>0.59</c:v>
                </c:pt>
                <c:pt idx="1">
                  <c:v>0.44</c:v>
                </c:pt>
                <c:pt idx="2">
                  <c:v>0.39</c:v>
                </c:pt>
                <c:pt idx="3">
                  <c:v>0.12</c:v>
                </c:pt>
              </c:numCache>
            </c:numRef>
          </c:val>
          <c:smooth val="0"/>
          <c:extLst>
            <c:ext xmlns:c16="http://schemas.microsoft.com/office/drawing/2014/chart" uri="{C3380CC4-5D6E-409C-BE32-E72D297353CC}">
              <c16:uniqueId val="{00000000-FA79-844A-AAE0-96516A70B385}"/>
            </c:ext>
          </c:extLst>
        </c:ser>
        <c:dLbls>
          <c:showLegendKey val="0"/>
          <c:showVal val="0"/>
          <c:showCatName val="0"/>
          <c:showSerName val="0"/>
          <c:showPercent val="0"/>
          <c:showBubbleSize val="0"/>
        </c:dLbls>
        <c:marker val="1"/>
        <c:smooth val="0"/>
        <c:axId val="35853919"/>
        <c:axId val="35686495"/>
      </c:lineChart>
      <c:catAx>
        <c:axId val="358539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1">
                    <a:lumMod val="75000"/>
                  </a:schemeClr>
                </a:solidFill>
                <a:latin typeface="Arial Narrow" panose="020B0604020202020204" pitchFamily="34" charset="0"/>
                <a:ea typeface="+mn-ea"/>
                <a:cs typeface="Arial Narrow" panose="020B0604020202020204" pitchFamily="34" charset="0"/>
              </a:defRPr>
            </a:pPr>
            <a:endParaRPr lang="en-US"/>
          </a:p>
        </c:txPr>
        <c:crossAx val="35686495"/>
        <c:crosses val="autoZero"/>
        <c:auto val="1"/>
        <c:lblAlgn val="ctr"/>
        <c:lblOffset val="100"/>
        <c:noMultiLvlLbl val="0"/>
      </c:catAx>
      <c:valAx>
        <c:axId val="35686495"/>
        <c:scaling>
          <c:orientation val="minMax"/>
        </c:scaling>
        <c:delete val="1"/>
        <c:axPos val="l"/>
        <c:numFmt formatCode="0%" sourceLinked="1"/>
        <c:majorTickMark val="none"/>
        <c:minorTickMark val="none"/>
        <c:tickLblPos val="nextTo"/>
        <c:crossAx val="3585391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'Potential Average Annual Oc (2)'!$B$2</c:f>
              <c:strCache>
                <c:ptCount val="1"/>
                <c:pt idx="0">
                  <c:v>Annual Supply Gap</c:v>
                </c:pt>
              </c:strCache>
            </c:strRef>
          </c:tx>
          <c:spPr>
            <a:solidFill>
              <a:srgbClr val="EC911D"/>
            </a:solidFill>
            <a:ln>
              <a:noFill/>
            </a:ln>
            <a:effectLst/>
          </c:spPr>
          <c:invertIfNegative val="0"/>
          <c:cat>
            <c:strRef>
              <c:f>'Potential Average Annual Oc (2)'!$A$3:$A$13</c:f>
              <c:strCache>
                <c:ptCount val="11"/>
                <c:pt idx="0">
                  <c:v>Health Specialties </c:v>
                </c:pt>
                <c:pt idx="1">
                  <c:v>Nursing</c:v>
                </c:pt>
                <c:pt idx="2">
                  <c:v>Business </c:v>
                </c:pt>
                <c:pt idx="3">
                  <c:v>Career/Technical Education </c:v>
                </c:pt>
                <c:pt idx="4">
                  <c:v>Biological Science </c:v>
                </c:pt>
                <c:pt idx="5">
                  <c:v>K-12 Education</c:v>
                </c:pt>
                <c:pt idx="6">
                  <c:v>Engineering </c:v>
                </c:pt>
                <c:pt idx="7">
                  <c:v>Psychology </c:v>
                </c:pt>
                <c:pt idx="8">
                  <c:v>English Language and Literature</c:v>
                </c:pt>
                <c:pt idx="9">
                  <c:v>Mathematical Science </c:v>
                </c:pt>
                <c:pt idx="10">
                  <c:v>Computer Science </c:v>
                </c:pt>
              </c:strCache>
            </c:strRef>
          </c:cat>
          <c:val>
            <c:numRef>
              <c:f>'Potential Average Annual Oc (2)'!$B$3:$B$13</c:f>
              <c:numCache>
                <c:formatCode>#,##0;\(#,##0\)</c:formatCode>
                <c:ptCount val="11"/>
                <c:pt idx="0">
                  <c:v>-2838</c:v>
                </c:pt>
                <c:pt idx="1">
                  <c:v>-779</c:v>
                </c:pt>
                <c:pt idx="2">
                  <c:v>-768</c:v>
                </c:pt>
                <c:pt idx="3">
                  <c:v>-540</c:v>
                </c:pt>
                <c:pt idx="4">
                  <c:v>-423</c:v>
                </c:pt>
                <c:pt idx="5">
                  <c:v>-343</c:v>
                </c:pt>
                <c:pt idx="6">
                  <c:v>-323</c:v>
                </c:pt>
                <c:pt idx="7">
                  <c:v>-276</c:v>
                </c:pt>
                <c:pt idx="8">
                  <c:v>-263</c:v>
                </c:pt>
                <c:pt idx="9">
                  <c:v>-184</c:v>
                </c:pt>
                <c:pt idx="10">
                  <c:v>-153</c:v>
                </c:pt>
              </c:numCache>
            </c:numRef>
          </c:val>
          <c:extLst>
            <c:ext xmlns:c16="http://schemas.microsoft.com/office/drawing/2014/chart" uri="{C3380CC4-5D6E-409C-BE32-E72D297353CC}">
              <c16:uniqueId val="{00000000-799E-4DB7-9965-3B375C56784E}"/>
            </c:ext>
          </c:extLst>
        </c:ser>
        <c:ser>
          <c:idx val="1"/>
          <c:order val="1"/>
          <c:tx>
            <c:strRef>
              <c:f>'Potential Average Annual Oc (2)'!$C$2</c:f>
              <c:strCache>
                <c:ptCount val="1"/>
                <c:pt idx="0">
                  <c:v>Total Annual Demand</c:v>
                </c:pt>
              </c:strCache>
            </c:strRef>
          </c:tx>
          <c:spPr>
            <a:solidFill>
              <a:srgbClr val="FDBE57"/>
            </a:solidFill>
            <a:ln>
              <a:noFill/>
            </a:ln>
            <a:effectLst/>
          </c:spPr>
          <c:invertIfNegative val="0"/>
          <c:cat>
            <c:strRef>
              <c:f>'Potential Average Annual Oc (2)'!$A$3:$A$13</c:f>
              <c:strCache>
                <c:ptCount val="11"/>
                <c:pt idx="0">
                  <c:v>Health Specialties </c:v>
                </c:pt>
                <c:pt idx="1">
                  <c:v>Nursing</c:v>
                </c:pt>
                <c:pt idx="2">
                  <c:v>Business </c:v>
                </c:pt>
                <c:pt idx="3">
                  <c:v>Career/Technical Education </c:v>
                </c:pt>
                <c:pt idx="4">
                  <c:v>Biological Science </c:v>
                </c:pt>
                <c:pt idx="5">
                  <c:v>K-12 Education</c:v>
                </c:pt>
                <c:pt idx="6">
                  <c:v>Engineering </c:v>
                </c:pt>
                <c:pt idx="7">
                  <c:v>Psychology </c:v>
                </c:pt>
                <c:pt idx="8">
                  <c:v>English Language and Literature</c:v>
                </c:pt>
                <c:pt idx="9">
                  <c:v>Mathematical Science </c:v>
                </c:pt>
                <c:pt idx="10">
                  <c:v>Computer Science </c:v>
                </c:pt>
              </c:strCache>
            </c:strRef>
          </c:cat>
          <c:val>
            <c:numRef>
              <c:f>'Potential Average Annual Oc (2)'!$C$3:$C$13</c:f>
              <c:numCache>
                <c:formatCode>#,##0</c:formatCode>
                <c:ptCount val="11"/>
                <c:pt idx="0">
                  <c:v>20223</c:v>
                </c:pt>
                <c:pt idx="1">
                  <c:v>6011</c:v>
                </c:pt>
                <c:pt idx="2">
                  <c:v>7219</c:v>
                </c:pt>
                <c:pt idx="3">
                  <c:v>8669</c:v>
                </c:pt>
                <c:pt idx="4">
                  <c:v>4489</c:v>
                </c:pt>
                <c:pt idx="5">
                  <c:v>4696</c:v>
                </c:pt>
                <c:pt idx="6">
                  <c:v>3476</c:v>
                </c:pt>
                <c:pt idx="7">
                  <c:v>3107</c:v>
                </c:pt>
                <c:pt idx="8">
                  <c:v>4966</c:v>
                </c:pt>
                <c:pt idx="9">
                  <c:v>3735</c:v>
                </c:pt>
                <c:pt idx="10">
                  <c:v>2534</c:v>
                </c:pt>
              </c:numCache>
            </c:numRef>
          </c:val>
          <c:extLst>
            <c:ext xmlns:c16="http://schemas.microsoft.com/office/drawing/2014/chart" uri="{C3380CC4-5D6E-409C-BE32-E72D297353CC}">
              <c16:uniqueId val="{00000001-799E-4DB7-9965-3B375C56784E}"/>
            </c:ext>
          </c:extLst>
        </c:ser>
        <c:dLbls>
          <c:showLegendKey val="0"/>
          <c:showVal val="0"/>
          <c:showCatName val="0"/>
          <c:showSerName val="0"/>
          <c:showPercent val="0"/>
          <c:showBubbleSize val="0"/>
        </c:dLbls>
        <c:gapWidth val="150"/>
        <c:axId val="2087951072"/>
        <c:axId val="2087951904"/>
      </c:barChart>
      <c:lineChart>
        <c:grouping val="standard"/>
        <c:varyColors val="0"/>
        <c:ser>
          <c:idx val="2"/>
          <c:order val="2"/>
          <c:tx>
            <c:strRef>
              <c:f>'Potential Average Annual Oc (2)'!$D$2</c:f>
              <c:strCache>
                <c:ptCount val="1"/>
                <c:pt idx="0">
                  <c:v>Current Employment 2021Q2</c:v>
                </c:pt>
              </c:strCache>
            </c:strRef>
          </c:tx>
          <c:spPr>
            <a:ln w="38100" cap="rnd">
              <a:solidFill>
                <a:srgbClr val="008BB0"/>
              </a:solidFill>
              <a:round/>
            </a:ln>
            <a:effectLst/>
          </c:spPr>
          <c:marker>
            <c:symbol val="none"/>
          </c:marker>
          <c:cat>
            <c:strRef>
              <c:f>'Potential Average Annual Oc (2)'!$A$3:$A$13</c:f>
              <c:strCache>
                <c:ptCount val="11"/>
                <c:pt idx="0">
                  <c:v>Health Specialties </c:v>
                </c:pt>
                <c:pt idx="1">
                  <c:v>Nursing</c:v>
                </c:pt>
                <c:pt idx="2">
                  <c:v>Business </c:v>
                </c:pt>
                <c:pt idx="3">
                  <c:v>Career/Technical Education </c:v>
                </c:pt>
                <c:pt idx="4">
                  <c:v>Biological Science </c:v>
                </c:pt>
                <c:pt idx="5">
                  <c:v>K-12 Education</c:v>
                </c:pt>
                <c:pt idx="6">
                  <c:v>Engineering </c:v>
                </c:pt>
                <c:pt idx="7">
                  <c:v>Psychology </c:v>
                </c:pt>
                <c:pt idx="8">
                  <c:v>English Language and Literature</c:v>
                </c:pt>
                <c:pt idx="9">
                  <c:v>Mathematical Science </c:v>
                </c:pt>
                <c:pt idx="10">
                  <c:v>Computer Science </c:v>
                </c:pt>
              </c:strCache>
            </c:strRef>
          </c:cat>
          <c:val>
            <c:numRef>
              <c:f>'Potential Average Annual Oc (2)'!$D$3:$D$13</c:f>
              <c:numCache>
                <c:formatCode>#,##0</c:formatCode>
                <c:ptCount val="11"/>
                <c:pt idx="0">
                  <c:v>186881</c:v>
                </c:pt>
                <c:pt idx="1">
                  <c:v>57052</c:v>
                </c:pt>
                <c:pt idx="2">
                  <c:v>74564</c:v>
                </c:pt>
                <c:pt idx="3">
                  <c:v>100017</c:v>
                </c:pt>
                <c:pt idx="4">
                  <c:v>48237</c:v>
                </c:pt>
                <c:pt idx="5">
                  <c:v>54179</c:v>
                </c:pt>
                <c:pt idx="6">
                  <c:v>37435</c:v>
                </c:pt>
                <c:pt idx="7">
                  <c:v>33962</c:v>
                </c:pt>
                <c:pt idx="8">
                  <c:v>59774</c:v>
                </c:pt>
                <c:pt idx="9">
                  <c:v>45247</c:v>
                </c:pt>
                <c:pt idx="10">
                  <c:v>29722</c:v>
                </c:pt>
              </c:numCache>
            </c:numRef>
          </c:val>
          <c:smooth val="0"/>
          <c:extLst>
            <c:ext xmlns:c16="http://schemas.microsoft.com/office/drawing/2014/chart" uri="{C3380CC4-5D6E-409C-BE32-E72D297353CC}">
              <c16:uniqueId val="{00000002-799E-4DB7-9965-3B375C56784E}"/>
            </c:ext>
          </c:extLst>
        </c:ser>
        <c:dLbls>
          <c:showLegendKey val="0"/>
          <c:showVal val="0"/>
          <c:showCatName val="0"/>
          <c:showSerName val="0"/>
          <c:showPercent val="0"/>
          <c:showBubbleSize val="0"/>
        </c:dLbls>
        <c:marker val="1"/>
        <c:smooth val="0"/>
        <c:axId val="485056624"/>
        <c:axId val="485064112"/>
      </c:lineChart>
      <c:catAx>
        <c:axId val="2087951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1320000" spcFirstLastPara="1" vertOverflow="ellipsis" wrap="square" anchor="ctr" anchorCtr="1"/>
          <a:lstStyle/>
          <a:p>
            <a:pPr>
              <a:defRPr sz="900" b="0" i="0" u="none" strike="noStrike" kern="1200" baseline="0">
                <a:solidFill>
                  <a:schemeClr val="tx1">
                    <a:lumMod val="65000"/>
                    <a:lumOff val="35000"/>
                  </a:schemeClr>
                </a:solidFill>
                <a:latin typeface="Arial Narrow" panose="020B0604020202020204" pitchFamily="34" charset="0"/>
                <a:ea typeface="+mn-ea"/>
                <a:cs typeface="Arial Narrow" panose="020B0604020202020204" pitchFamily="34" charset="0"/>
              </a:defRPr>
            </a:pPr>
            <a:endParaRPr lang="en-US"/>
          </a:p>
        </c:txPr>
        <c:crossAx val="2087951904"/>
        <c:crosses val="autoZero"/>
        <c:auto val="1"/>
        <c:lblAlgn val="ctr"/>
        <c:lblOffset val="500"/>
        <c:noMultiLvlLbl val="0"/>
      </c:catAx>
      <c:valAx>
        <c:axId val="2087951904"/>
        <c:scaling>
          <c:orientation val="minMax"/>
        </c:scaling>
        <c:delete val="0"/>
        <c:axPos val="l"/>
        <c:majorGridlines>
          <c:spPr>
            <a:ln w="9525" cap="flat" cmpd="sng" algn="ctr">
              <a:solidFill>
                <a:srgbClr val="EBEBEB"/>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Arial Narrow" panose="020B0604020202020204" pitchFamily="34" charset="0"/>
                    <a:ea typeface="+mn-ea"/>
                    <a:cs typeface="Arial Narrow" panose="020B0604020202020204" pitchFamily="34" charset="0"/>
                  </a:defRPr>
                </a:pPr>
                <a:r>
                  <a:rPr lang="en-US" sz="1100" b="0" i="0" dirty="0">
                    <a:latin typeface="Arial Narrow" panose="020B0604020202020204" pitchFamily="34" charset="0"/>
                    <a:cs typeface="Arial Narrow" panose="020B0604020202020204" pitchFamily="34" charset="0"/>
                  </a:rPr>
                  <a:t>2021 Supply and Demand</a:t>
                </a:r>
              </a:p>
            </c:rich>
          </c:tx>
          <c:layout>
            <c:manualLayout>
              <c:xMode val="edge"/>
              <c:yMode val="edge"/>
              <c:x val="0"/>
              <c:y val="0.27213436591423079"/>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Arial Narrow" panose="020B0604020202020204" pitchFamily="34" charset="0"/>
                  <a:ea typeface="+mn-ea"/>
                  <a:cs typeface="Arial Narrow" panose="020B0604020202020204" pitchFamily="34" charset="0"/>
                </a:defRPr>
              </a:pPr>
              <a:endParaRPr lang="en-US"/>
            </a:p>
          </c:txPr>
        </c:title>
        <c:numFmt formatCode="#,###,\ &quot;K&quot;"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Narrow" panose="020B0604020202020204" pitchFamily="34" charset="0"/>
                <a:ea typeface="+mn-ea"/>
                <a:cs typeface="Arial Narrow" panose="020B0604020202020204" pitchFamily="34" charset="0"/>
              </a:defRPr>
            </a:pPr>
            <a:endParaRPr lang="en-US"/>
          </a:p>
        </c:txPr>
        <c:crossAx val="2087951072"/>
        <c:crosses val="autoZero"/>
        <c:crossBetween val="between"/>
      </c:valAx>
      <c:valAx>
        <c:axId val="485064112"/>
        <c:scaling>
          <c:orientation val="minMax"/>
        </c:scaling>
        <c:delete val="0"/>
        <c:axPos val="r"/>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Arial Narrow" panose="020B0604020202020204" pitchFamily="34" charset="0"/>
                    <a:ea typeface="+mn-ea"/>
                    <a:cs typeface="Arial Narrow" panose="020B0604020202020204" pitchFamily="34" charset="0"/>
                  </a:defRPr>
                </a:pPr>
                <a:r>
                  <a:rPr lang="en-US" sz="1100" b="0" i="0" dirty="0">
                    <a:latin typeface="Arial Narrow" panose="020B0604020202020204" pitchFamily="34" charset="0"/>
                    <a:cs typeface="Arial Narrow" panose="020B0604020202020204" pitchFamily="34" charset="0"/>
                  </a:rPr>
                  <a:t>2021 Current Employment</a:t>
                </a:r>
              </a:p>
            </c:rich>
          </c:tx>
          <c:layout>
            <c:manualLayout>
              <c:xMode val="edge"/>
              <c:yMode val="edge"/>
              <c:x val="0.9827666769643747"/>
              <c:y val="0.27094801503079691"/>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Arial Narrow" panose="020B0604020202020204" pitchFamily="34" charset="0"/>
                  <a:ea typeface="+mn-ea"/>
                  <a:cs typeface="Arial Narrow" panose="020B0604020202020204" pitchFamily="34" charset="0"/>
                </a:defRPr>
              </a:pPr>
              <a:endParaRPr lang="en-US"/>
            </a:p>
          </c:txPr>
        </c:title>
        <c:numFmt formatCode="#,###,\ &quot;K&quot;"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Narrow" panose="020B0604020202020204" pitchFamily="34" charset="0"/>
                <a:ea typeface="+mn-ea"/>
                <a:cs typeface="Arial Narrow" panose="020B0604020202020204" pitchFamily="34" charset="0"/>
              </a:defRPr>
            </a:pPr>
            <a:endParaRPr lang="en-US"/>
          </a:p>
        </c:txPr>
        <c:crossAx val="485056624"/>
        <c:crosses val="max"/>
        <c:crossBetween val="between"/>
      </c:valAx>
      <c:catAx>
        <c:axId val="485056624"/>
        <c:scaling>
          <c:orientation val="minMax"/>
        </c:scaling>
        <c:delete val="1"/>
        <c:axPos val="b"/>
        <c:numFmt formatCode="General" sourceLinked="1"/>
        <c:majorTickMark val="out"/>
        <c:minorTickMark val="none"/>
        <c:tickLblPos val="nextTo"/>
        <c:crossAx val="485064112"/>
        <c:crosses val="autoZero"/>
        <c:auto val="1"/>
        <c:lblAlgn val="ctr"/>
        <c:lblOffset val="100"/>
        <c:noMultiLvlLbl val="0"/>
      </c:catAx>
      <c:spPr>
        <a:noFill/>
        <a:ln>
          <a:noFill/>
        </a:ln>
        <a:effectLst/>
      </c:spPr>
    </c:plotArea>
    <c:legend>
      <c:legendPos val="b"/>
      <c:layout>
        <c:manualLayout>
          <c:xMode val="edge"/>
          <c:yMode val="edge"/>
          <c:x val="0.79601083301506026"/>
          <c:y val="0.30118761196621269"/>
          <c:w val="0.11872006006561854"/>
          <c:h val="0.21614249743362843"/>
        </c:manualLayout>
      </c:layout>
      <c:overlay val="0"/>
      <c:spPr>
        <a:solidFill>
          <a:srgbClr val="FFFFFF"/>
        </a:solid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Narrow" panose="020B0604020202020204" pitchFamily="34" charset="0"/>
              <a:ea typeface="+mn-ea"/>
              <a:cs typeface="Arial Narrow"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doughnutChart>
        <c:varyColors val="1"/>
        <c:ser>
          <c:idx val="0"/>
          <c:order val="0"/>
          <c:tx>
            <c:strRef>
              <c:f>Sheet1!$B$1</c:f>
              <c:strCache>
                <c:ptCount val="1"/>
                <c:pt idx="0">
                  <c:v>Column1</c:v>
                </c:pt>
              </c:strCache>
            </c:strRef>
          </c:tx>
          <c:spPr>
            <a:solidFill>
              <a:schemeClr val="bg1"/>
            </a:solidFill>
            <a:ln w="76200"/>
          </c:spPr>
          <c:dPt>
            <c:idx val="0"/>
            <c:bubble3D val="0"/>
            <c:spPr>
              <a:solidFill>
                <a:schemeClr val="accent3"/>
              </a:solidFill>
              <a:ln w="76200">
                <a:solidFill>
                  <a:schemeClr val="lt1"/>
                </a:solidFill>
              </a:ln>
              <a:effectLst/>
            </c:spPr>
            <c:extLst>
              <c:ext xmlns:c16="http://schemas.microsoft.com/office/drawing/2014/chart" uri="{C3380CC4-5D6E-409C-BE32-E72D297353CC}">
                <c16:uniqueId val="{00000001-DD9E-F742-99A2-F8C05785AFF5}"/>
              </c:ext>
            </c:extLst>
          </c:dPt>
          <c:dPt>
            <c:idx val="1"/>
            <c:bubble3D val="0"/>
            <c:spPr>
              <a:solidFill>
                <a:schemeClr val="bg1"/>
              </a:solidFill>
              <a:ln w="76200">
                <a:solidFill>
                  <a:schemeClr val="lt1"/>
                </a:solidFill>
              </a:ln>
              <a:effectLst/>
            </c:spPr>
            <c:extLst>
              <c:ext xmlns:c16="http://schemas.microsoft.com/office/drawing/2014/chart" uri="{C3380CC4-5D6E-409C-BE32-E72D297353CC}">
                <c16:uniqueId val="{00000003-DD9E-F742-99A2-F8C05785AFF5}"/>
              </c:ext>
            </c:extLst>
          </c:dPt>
          <c:dPt>
            <c:idx val="2"/>
            <c:bubble3D val="0"/>
            <c:spPr>
              <a:solidFill>
                <a:schemeClr val="bg1"/>
              </a:solidFill>
              <a:ln w="76200">
                <a:solidFill>
                  <a:schemeClr val="lt1"/>
                </a:solidFill>
              </a:ln>
              <a:effectLst/>
            </c:spPr>
            <c:extLst>
              <c:ext xmlns:c16="http://schemas.microsoft.com/office/drawing/2014/chart" uri="{C3380CC4-5D6E-409C-BE32-E72D297353CC}">
                <c16:uniqueId val="{00000005-DD9E-F742-99A2-F8C05785AFF5}"/>
              </c:ext>
            </c:extLst>
          </c:dPt>
          <c:dPt>
            <c:idx val="3"/>
            <c:bubble3D val="0"/>
            <c:spPr>
              <a:solidFill>
                <a:schemeClr val="bg1"/>
              </a:solidFill>
              <a:ln w="76200">
                <a:solidFill>
                  <a:schemeClr val="lt1"/>
                </a:solidFill>
              </a:ln>
              <a:effectLst/>
            </c:spPr>
            <c:extLst>
              <c:ext xmlns:c16="http://schemas.microsoft.com/office/drawing/2014/chart" uri="{C3380CC4-5D6E-409C-BE32-E72D297353CC}">
                <c16:uniqueId val="{00000007-DD9E-F742-99A2-F8C05785AFF5}"/>
              </c:ext>
            </c:extLst>
          </c:dPt>
          <c:cat>
            <c:strRef>
              <c:f>Sheet1!$A$2:$A$5</c:f>
              <c:strCache>
                <c:ptCount val="2"/>
                <c:pt idx="0">
                  <c:v>Uncertified or Emergency Cert</c:v>
                </c:pt>
                <c:pt idx="1">
                  <c:v>Other</c:v>
                </c:pt>
              </c:strCache>
            </c:strRef>
          </c:cat>
          <c:val>
            <c:numRef>
              <c:f>Sheet1!$B$2:$B$5</c:f>
              <c:numCache>
                <c:formatCode>General</c:formatCode>
                <c:ptCount val="4"/>
                <c:pt idx="0">
                  <c:v>30</c:v>
                </c:pt>
                <c:pt idx="1">
                  <c:v>70</c:v>
                </c:pt>
              </c:numCache>
            </c:numRef>
          </c:val>
          <c:extLst>
            <c:ext xmlns:c16="http://schemas.microsoft.com/office/drawing/2014/chart" uri="{C3380CC4-5D6E-409C-BE32-E72D297353CC}">
              <c16:uniqueId val="{00000008-DD9E-F742-99A2-F8C05785AFF5}"/>
            </c:ext>
          </c:extLst>
        </c:ser>
        <c:ser>
          <c:idx val="1"/>
          <c:order val="1"/>
          <c:tx>
            <c:strRef>
              <c:f>Sheet1!$C$1</c:f>
              <c:strCache>
                <c:ptCount val="1"/>
                <c:pt idx="0">
                  <c:v>Column2</c:v>
                </c:pt>
              </c:strCache>
            </c:strRef>
          </c:tx>
          <c:spPr>
            <a:solidFill>
              <a:schemeClr val="bg1"/>
            </a:solidFill>
            <a:ln w="76200"/>
          </c:spPr>
          <c:dPt>
            <c:idx val="0"/>
            <c:bubble3D val="0"/>
            <c:spPr>
              <a:solidFill>
                <a:schemeClr val="accent5"/>
              </a:solidFill>
              <a:ln w="76200">
                <a:solidFill>
                  <a:schemeClr val="lt1"/>
                </a:solidFill>
              </a:ln>
              <a:effectLst/>
            </c:spPr>
            <c:extLst>
              <c:ext xmlns:c16="http://schemas.microsoft.com/office/drawing/2014/chart" uri="{C3380CC4-5D6E-409C-BE32-E72D297353CC}">
                <c16:uniqueId val="{0000000A-DD9E-F742-99A2-F8C05785AFF5}"/>
              </c:ext>
            </c:extLst>
          </c:dPt>
          <c:dPt>
            <c:idx val="1"/>
            <c:bubble3D val="0"/>
            <c:spPr>
              <a:solidFill>
                <a:schemeClr val="bg1"/>
              </a:solidFill>
              <a:ln w="76200">
                <a:solidFill>
                  <a:schemeClr val="lt1"/>
                </a:solidFill>
              </a:ln>
              <a:effectLst/>
            </c:spPr>
            <c:extLst>
              <c:ext xmlns:c16="http://schemas.microsoft.com/office/drawing/2014/chart" uri="{C3380CC4-5D6E-409C-BE32-E72D297353CC}">
                <c16:uniqueId val="{0000000C-DD9E-F742-99A2-F8C05785AFF5}"/>
              </c:ext>
            </c:extLst>
          </c:dPt>
          <c:dPt>
            <c:idx val="2"/>
            <c:bubble3D val="0"/>
            <c:spPr>
              <a:solidFill>
                <a:schemeClr val="bg1"/>
              </a:solidFill>
              <a:ln w="76200">
                <a:solidFill>
                  <a:schemeClr val="lt1"/>
                </a:solidFill>
              </a:ln>
              <a:effectLst/>
            </c:spPr>
            <c:extLst>
              <c:ext xmlns:c16="http://schemas.microsoft.com/office/drawing/2014/chart" uri="{C3380CC4-5D6E-409C-BE32-E72D297353CC}">
                <c16:uniqueId val="{0000000E-DD9E-F742-99A2-F8C05785AFF5}"/>
              </c:ext>
            </c:extLst>
          </c:dPt>
          <c:dPt>
            <c:idx val="3"/>
            <c:bubble3D val="0"/>
            <c:spPr>
              <a:solidFill>
                <a:schemeClr val="bg1"/>
              </a:solidFill>
              <a:ln w="76200">
                <a:solidFill>
                  <a:schemeClr val="lt1"/>
                </a:solidFill>
              </a:ln>
              <a:effectLst/>
            </c:spPr>
            <c:extLst>
              <c:ext xmlns:c16="http://schemas.microsoft.com/office/drawing/2014/chart" uri="{C3380CC4-5D6E-409C-BE32-E72D297353CC}">
                <c16:uniqueId val="{00000010-DD9E-F742-99A2-F8C05785AFF5}"/>
              </c:ext>
            </c:extLst>
          </c:dPt>
          <c:cat>
            <c:strRef>
              <c:f>Sheet1!$A$2:$A$5</c:f>
              <c:strCache>
                <c:ptCount val="2"/>
                <c:pt idx="0">
                  <c:v>Uncertified or Emergency Cert</c:v>
                </c:pt>
                <c:pt idx="1">
                  <c:v>Other</c:v>
                </c:pt>
              </c:strCache>
            </c:strRef>
          </c:cat>
          <c:val>
            <c:numRef>
              <c:f>Sheet1!$C$2:$C$5</c:f>
              <c:numCache>
                <c:formatCode>General</c:formatCode>
                <c:ptCount val="4"/>
                <c:pt idx="0">
                  <c:v>10.1</c:v>
                </c:pt>
                <c:pt idx="1">
                  <c:v>89.9</c:v>
                </c:pt>
              </c:numCache>
            </c:numRef>
          </c:val>
          <c:extLst>
            <c:ext xmlns:c16="http://schemas.microsoft.com/office/drawing/2014/chart" uri="{C3380CC4-5D6E-409C-BE32-E72D297353CC}">
              <c16:uniqueId val="{00000011-DD9E-F742-99A2-F8C05785AFF5}"/>
            </c:ext>
          </c:extLst>
        </c:ser>
        <c:ser>
          <c:idx val="2"/>
          <c:order val="2"/>
          <c:tx>
            <c:strRef>
              <c:f>Sheet1!$D$1</c:f>
              <c:strCache>
                <c:ptCount val="1"/>
                <c:pt idx="0">
                  <c:v>Column3</c:v>
                </c:pt>
              </c:strCache>
            </c:strRef>
          </c:tx>
          <c:spPr>
            <a:solidFill>
              <a:schemeClr val="accent1">
                <a:lumMod val="20000"/>
                <a:lumOff val="80000"/>
              </a:schemeClr>
            </a:solidFill>
            <a:ln w="76200"/>
          </c:spPr>
          <c:dPt>
            <c:idx val="0"/>
            <c:bubble3D val="0"/>
            <c:spPr>
              <a:solidFill>
                <a:schemeClr val="accent2"/>
              </a:solidFill>
              <a:ln w="76200">
                <a:solidFill>
                  <a:schemeClr val="lt1"/>
                </a:solidFill>
              </a:ln>
              <a:effectLst/>
            </c:spPr>
            <c:extLst>
              <c:ext xmlns:c16="http://schemas.microsoft.com/office/drawing/2014/chart" uri="{C3380CC4-5D6E-409C-BE32-E72D297353CC}">
                <c16:uniqueId val="{00000013-DD9E-F742-99A2-F8C05785AFF5}"/>
              </c:ext>
            </c:extLst>
          </c:dPt>
          <c:dPt>
            <c:idx val="1"/>
            <c:bubble3D val="0"/>
            <c:spPr>
              <a:solidFill>
                <a:schemeClr val="accent1">
                  <a:lumMod val="20000"/>
                  <a:lumOff val="80000"/>
                </a:schemeClr>
              </a:solidFill>
              <a:ln w="76200">
                <a:solidFill>
                  <a:schemeClr val="lt1"/>
                </a:solidFill>
              </a:ln>
              <a:effectLst/>
            </c:spPr>
            <c:extLst>
              <c:ext xmlns:c16="http://schemas.microsoft.com/office/drawing/2014/chart" uri="{C3380CC4-5D6E-409C-BE32-E72D297353CC}">
                <c16:uniqueId val="{00000015-DD9E-F742-99A2-F8C05785AFF5}"/>
              </c:ext>
            </c:extLst>
          </c:dPt>
          <c:dPt>
            <c:idx val="2"/>
            <c:bubble3D val="0"/>
            <c:spPr>
              <a:solidFill>
                <a:schemeClr val="accent1">
                  <a:lumMod val="20000"/>
                  <a:lumOff val="80000"/>
                </a:schemeClr>
              </a:solidFill>
              <a:ln w="76200">
                <a:solidFill>
                  <a:schemeClr val="lt1"/>
                </a:solidFill>
              </a:ln>
              <a:effectLst/>
            </c:spPr>
            <c:extLst>
              <c:ext xmlns:c16="http://schemas.microsoft.com/office/drawing/2014/chart" uri="{C3380CC4-5D6E-409C-BE32-E72D297353CC}">
                <c16:uniqueId val="{00000017-DD9E-F742-99A2-F8C05785AFF5}"/>
              </c:ext>
            </c:extLst>
          </c:dPt>
          <c:dPt>
            <c:idx val="3"/>
            <c:bubble3D val="0"/>
            <c:spPr>
              <a:solidFill>
                <a:schemeClr val="accent1">
                  <a:lumMod val="20000"/>
                  <a:lumOff val="80000"/>
                </a:schemeClr>
              </a:solidFill>
              <a:ln w="76200">
                <a:solidFill>
                  <a:schemeClr val="lt1"/>
                </a:solidFill>
              </a:ln>
              <a:effectLst/>
            </c:spPr>
            <c:extLst>
              <c:ext xmlns:c16="http://schemas.microsoft.com/office/drawing/2014/chart" uri="{C3380CC4-5D6E-409C-BE32-E72D297353CC}">
                <c16:uniqueId val="{00000019-DD9E-F742-99A2-F8C05785AFF5}"/>
              </c:ext>
            </c:extLst>
          </c:dPt>
          <c:cat>
            <c:strRef>
              <c:f>Sheet1!$A$2:$A$5</c:f>
              <c:strCache>
                <c:ptCount val="2"/>
                <c:pt idx="0">
                  <c:v>Uncertified or Emergency Cert</c:v>
                </c:pt>
                <c:pt idx="1">
                  <c:v>Other</c:v>
                </c:pt>
              </c:strCache>
            </c:strRef>
          </c:cat>
          <c:val>
            <c:numRef>
              <c:f>Sheet1!$D$2:$D$5</c:f>
              <c:numCache>
                <c:formatCode>General</c:formatCode>
                <c:ptCount val="4"/>
                <c:pt idx="0">
                  <c:v>4.3</c:v>
                </c:pt>
                <c:pt idx="1">
                  <c:v>95.7</c:v>
                </c:pt>
              </c:numCache>
            </c:numRef>
          </c:val>
          <c:extLst>
            <c:ext xmlns:c16="http://schemas.microsoft.com/office/drawing/2014/chart" uri="{C3380CC4-5D6E-409C-BE32-E72D297353CC}">
              <c16:uniqueId val="{0000001A-DD9E-F742-99A2-F8C05785AFF5}"/>
            </c:ext>
          </c:extLst>
        </c:ser>
        <c:dLbls>
          <c:showLegendKey val="0"/>
          <c:showVal val="0"/>
          <c:showCatName val="0"/>
          <c:showSerName val="0"/>
          <c:showPercent val="0"/>
          <c:showBubbleSize val="0"/>
          <c:showLeaderLines val="1"/>
        </c:dLbls>
        <c:firstSliceAng val="30"/>
        <c:holeSize val="48"/>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doughnutChart>
        <c:varyColors val="1"/>
        <c:ser>
          <c:idx val="0"/>
          <c:order val="0"/>
          <c:tx>
            <c:strRef>
              <c:f>Sheet1!$B$1</c:f>
              <c:strCache>
                <c:ptCount val="1"/>
                <c:pt idx="0">
                  <c:v>Column1</c:v>
                </c:pt>
              </c:strCache>
            </c:strRef>
          </c:tx>
          <c:spPr>
            <a:solidFill>
              <a:srgbClr val="E6EEF4"/>
            </a:solidFill>
            <a:ln w="76200">
              <a:solidFill>
                <a:srgbClr val="E6EEF4"/>
              </a:solidFill>
            </a:ln>
          </c:spPr>
          <c:dPt>
            <c:idx val="0"/>
            <c:bubble3D val="0"/>
            <c:spPr>
              <a:solidFill>
                <a:schemeClr val="accent3"/>
              </a:solidFill>
              <a:ln w="76200">
                <a:solidFill>
                  <a:srgbClr val="E6EEF4"/>
                </a:solidFill>
              </a:ln>
              <a:effectLst/>
            </c:spPr>
            <c:extLst>
              <c:ext xmlns:c16="http://schemas.microsoft.com/office/drawing/2014/chart" uri="{C3380CC4-5D6E-409C-BE32-E72D297353CC}">
                <c16:uniqueId val="{00000001-1671-3149-ADB9-0B444B61DA70}"/>
              </c:ext>
            </c:extLst>
          </c:dPt>
          <c:dPt>
            <c:idx val="1"/>
            <c:bubble3D val="0"/>
            <c:explosion val="3"/>
            <c:spPr>
              <a:solidFill>
                <a:srgbClr val="E6EEF4"/>
              </a:solidFill>
              <a:ln w="76200">
                <a:solidFill>
                  <a:srgbClr val="E6EEF4"/>
                </a:solidFill>
              </a:ln>
              <a:effectLst/>
            </c:spPr>
            <c:extLst>
              <c:ext xmlns:c16="http://schemas.microsoft.com/office/drawing/2014/chart" uri="{C3380CC4-5D6E-409C-BE32-E72D297353CC}">
                <c16:uniqueId val="{00000003-1671-3149-ADB9-0B444B61DA70}"/>
              </c:ext>
            </c:extLst>
          </c:dPt>
          <c:dPt>
            <c:idx val="2"/>
            <c:bubble3D val="0"/>
            <c:spPr>
              <a:solidFill>
                <a:srgbClr val="E6EEF4"/>
              </a:solidFill>
              <a:ln w="76200">
                <a:solidFill>
                  <a:srgbClr val="E6EEF4"/>
                </a:solidFill>
              </a:ln>
              <a:effectLst/>
            </c:spPr>
            <c:extLst>
              <c:ext xmlns:c16="http://schemas.microsoft.com/office/drawing/2014/chart" uri="{C3380CC4-5D6E-409C-BE32-E72D297353CC}">
                <c16:uniqueId val="{00000005-1671-3149-ADB9-0B444B61DA70}"/>
              </c:ext>
            </c:extLst>
          </c:dPt>
          <c:dPt>
            <c:idx val="3"/>
            <c:bubble3D val="0"/>
            <c:spPr>
              <a:solidFill>
                <a:srgbClr val="E6EEF4"/>
              </a:solidFill>
              <a:ln w="76200">
                <a:solidFill>
                  <a:srgbClr val="E6EEF4"/>
                </a:solidFill>
              </a:ln>
              <a:effectLst/>
            </c:spPr>
            <c:extLst>
              <c:ext xmlns:c16="http://schemas.microsoft.com/office/drawing/2014/chart" uri="{C3380CC4-5D6E-409C-BE32-E72D297353CC}">
                <c16:uniqueId val="{00000007-1671-3149-ADB9-0B444B61DA70}"/>
              </c:ext>
            </c:extLst>
          </c:dPt>
          <c:cat>
            <c:strRef>
              <c:f>Sheet1!$A$2:$A$5</c:f>
              <c:strCache>
                <c:ptCount val="2"/>
                <c:pt idx="0">
                  <c:v>Uncertified or Emergency Cert</c:v>
                </c:pt>
                <c:pt idx="1">
                  <c:v>Other</c:v>
                </c:pt>
              </c:strCache>
            </c:strRef>
          </c:cat>
          <c:val>
            <c:numRef>
              <c:f>Sheet1!$B$2:$B$5</c:f>
              <c:numCache>
                <c:formatCode>General</c:formatCode>
                <c:ptCount val="4"/>
                <c:pt idx="0">
                  <c:v>40.9</c:v>
                </c:pt>
                <c:pt idx="1">
                  <c:v>59.1</c:v>
                </c:pt>
              </c:numCache>
            </c:numRef>
          </c:val>
          <c:extLst>
            <c:ext xmlns:c16="http://schemas.microsoft.com/office/drawing/2014/chart" uri="{C3380CC4-5D6E-409C-BE32-E72D297353CC}">
              <c16:uniqueId val="{00000008-1671-3149-ADB9-0B444B61DA70}"/>
            </c:ext>
          </c:extLst>
        </c:ser>
        <c:ser>
          <c:idx val="1"/>
          <c:order val="1"/>
          <c:tx>
            <c:strRef>
              <c:f>Sheet1!$C$1</c:f>
              <c:strCache>
                <c:ptCount val="1"/>
                <c:pt idx="0">
                  <c:v>Column2</c:v>
                </c:pt>
              </c:strCache>
            </c:strRef>
          </c:tx>
          <c:spPr>
            <a:solidFill>
              <a:srgbClr val="E6EEF4"/>
            </a:solidFill>
            <a:ln w="76200">
              <a:solidFill>
                <a:srgbClr val="E6EEF4"/>
              </a:solidFill>
            </a:ln>
          </c:spPr>
          <c:dPt>
            <c:idx val="0"/>
            <c:bubble3D val="0"/>
            <c:spPr>
              <a:solidFill>
                <a:schemeClr val="accent5"/>
              </a:solidFill>
              <a:ln w="76200">
                <a:solidFill>
                  <a:srgbClr val="E6EEF4"/>
                </a:solidFill>
              </a:ln>
              <a:effectLst/>
            </c:spPr>
            <c:extLst>
              <c:ext xmlns:c16="http://schemas.microsoft.com/office/drawing/2014/chart" uri="{C3380CC4-5D6E-409C-BE32-E72D297353CC}">
                <c16:uniqueId val="{0000000A-1671-3149-ADB9-0B444B61DA70}"/>
              </c:ext>
            </c:extLst>
          </c:dPt>
          <c:dPt>
            <c:idx val="1"/>
            <c:bubble3D val="0"/>
            <c:spPr>
              <a:solidFill>
                <a:srgbClr val="E6EEF4"/>
              </a:solidFill>
              <a:ln w="76200">
                <a:solidFill>
                  <a:srgbClr val="E6EEF4"/>
                </a:solidFill>
              </a:ln>
              <a:effectLst/>
            </c:spPr>
            <c:extLst>
              <c:ext xmlns:c16="http://schemas.microsoft.com/office/drawing/2014/chart" uri="{C3380CC4-5D6E-409C-BE32-E72D297353CC}">
                <c16:uniqueId val="{0000000C-1671-3149-ADB9-0B444B61DA70}"/>
              </c:ext>
            </c:extLst>
          </c:dPt>
          <c:dPt>
            <c:idx val="2"/>
            <c:bubble3D val="0"/>
            <c:spPr>
              <a:solidFill>
                <a:srgbClr val="E6EEF4"/>
              </a:solidFill>
              <a:ln w="76200">
                <a:solidFill>
                  <a:srgbClr val="E6EEF4"/>
                </a:solidFill>
              </a:ln>
              <a:effectLst/>
            </c:spPr>
            <c:extLst>
              <c:ext xmlns:c16="http://schemas.microsoft.com/office/drawing/2014/chart" uri="{C3380CC4-5D6E-409C-BE32-E72D297353CC}">
                <c16:uniqueId val="{0000000E-1671-3149-ADB9-0B444B61DA70}"/>
              </c:ext>
            </c:extLst>
          </c:dPt>
          <c:dPt>
            <c:idx val="3"/>
            <c:bubble3D val="0"/>
            <c:spPr>
              <a:solidFill>
                <a:srgbClr val="E6EEF4"/>
              </a:solidFill>
              <a:ln w="76200">
                <a:solidFill>
                  <a:srgbClr val="E6EEF4"/>
                </a:solidFill>
              </a:ln>
              <a:effectLst/>
            </c:spPr>
            <c:extLst>
              <c:ext xmlns:c16="http://schemas.microsoft.com/office/drawing/2014/chart" uri="{C3380CC4-5D6E-409C-BE32-E72D297353CC}">
                <c16:uniqueId val="{00000010-1671-3149-ADB9-0B444B61DA70}"/>
              </c:ext>
            </c:extLst>
          </c:dPt>
          <c:cat>
            <c:strRef>
              <c:f>Sheet1!$A$2:$A$5</c:f>
              <c:strCache>
                <c:ptCount val="2"/>
                <c:pt idx="0">
                  <c:v>Uncertified or Emergency Cert</c:v>
                </c:pt>
                <c:pt idx="1">
                  <c:v>Other</c:v>
                </c:pt>
              </c:strCache>
            </c:strRef>
          </c:cat>
          <c:val>
            <c:numRef>
              <c:f>Sheet1!$C$2:$C$5</c:f>
              <c:numCache>
                <c:formatCode>General</c:formatCode>
                <c:ptCount val="4"/>
                <c:pt idx="0">
                  <c:v>12.7</c:v>
                </c:pt>
                <c:pt idx="1">
                  <c:v>87.3</c:v>
                </c:pt>
              </c:numCache>
            </c:numRef>
          </c:val>
          <c:extLst>
            <c:ext xmlns:c16="http://schemas.microsoft.com/office/drawing/2014/chart" uri="{C3380CC4-5D6E-409C-BE32-E72D297353CC}">
              <c16:uniqueId val="{00000011-1671-3149-ADB9-0B444B61DA70}"/>
            </c:ext>
          </c:extLst>
        </c:ser>
        <c:ser>
          <c:idx val="2"/>
          <c:order val="2"/>
          <c:tx>
            <c:strRef>
              <c:f>Sheet1!$D$1</c:f>
              <c:strCache>
                <c:ptCount val="1"/>
                <c:pt idx="0">
                  <c:v>Column3</c:v>
                </c:pt>
              </c:strCache>
            </c:strRef>
          </c:tx>
          <c:spPr>
            <a:solidFill>
              <a:schemeClr val="bg1"/>
            </a:solidFill>
            <a:ln w="76200">
              <a:solidFill>
                <a:schemeClr val="accent5">
                  <a:lumMod val="60000"/>
                  <a:lumOff val="40000"/>
                </a:schemeClr>
              </a:solidFill>
            </a:ln>
          </c:spPr>
          <c:dPt>
            <c:idx val="0"/>
            <c:bubble3D val="0"/>
            <c:spPr>
              <a:solidFill>
                <a:schemeClr val="accent2"/>
              </a:solidFill>
              <a:ln w="76200">
                <a:solidFill>
                  <a:srgbClr val="E6EEF4"/>
                </a:solidFill>
              </a:ln>
              <a:effectLst/>
            </c:spPr>
            <c:extLst>
              <c:ext xmlns:c16="http://schemas.microsoft.com/office/drawing/2014/chart" uri="{C3380CC4-5D6E-409C-BE32-E72D297353CC}">
                <c16:uniqueId val="{00000013-1671-3149-ADB9-0B444B61DA70}"/>
              </c:ext>
            </c:extLst>
          </c:dPt>
          <c:dPt>
            <c:idx val="1"/>
            <c:bubble3D val="0"/>
            <c:spPr>
              <a:solidFill>
                <a:schemeClr val="bg1"/>
              </a:solidFill>
              <a:ln w="76200">
                <a:solidFill>
                  <a:srgbClr val="E6EEF4"/>
                </a:solidFill>
              </a:ln>
              <a:effectLst/>
            </c:spPr>
            <c:extLst>
              <c:ext xmlns:c16="http://schemas.microsoft.com/office/drawing/2014/chart" uri="{C3380CC4-5D6E-409C-BE32-E72D297353CC}">
                <c16:uniqueId val="{00000015-1671-3149-ADB9-0B444B61DA70}"/>
              </c:ext>
            </c:extLst>
          </c:dPt>
          <c:dPt>
            <c:idx val="2"/>
            <c:bubble3D val="0"/>
            <c:spPr>
              <a:solidFill>
                <a:schemeClr val="bg1"/>
              </a:solidFill>
              <a:ln w="76200">
                <a:solidFill>
                  <a:schemeClr val="accent5">
                    <a:lumMod val="60000"/>
                    <a:lumOff val="40000"/>
                  </a:schemeClr>
                </a:solidFill>
              </a:ln>
              <a:effectLst/>
            </c:spPr>
            <c:extLst>
              <c:ext xmlns:c16="http://schemas.microsoft.com/office/drawing/2014/chart" uri="{C3380CC4-5D6E-409C-BE32-E72D297353CC}">
                <c16:uniqueId val="{00000017-1671-3149-ADB9-0B444B61DA70}"/>
              </c:ext>
            </c:extLst>
          </c:dPt>
          <c:dPt>
            <c:idx val="3"/>
            <c:bubble3D val="0"/>
            <c:spPr>
              <a:solidFill>
                <a:schemeClr val="bg1"/>
              </a:solidFill>
              <a:ln w="76200">
                <a:solidFill>
                  <a:schemeClr val="accent5">
                    <a:lumMod val="60000"/>
                    <a:lumOff val="40000"/>
                  </a:schemeClr>
                </a:solidFill>
              </a:ln>
              <a:effectLst/>
            </c:spPr>
            <c:extLst>
              <c:ext xmlns:c16="http://schemas.microsoft.com/office/drawing/2014/chart" uri="{C3380CC4-5D6E-409C-BE32-E72D297353CC}">
                <c16:uniqueId val="{00000019-1671-3149-ADB9-0B444B61DA70}"/>
              </c:ext>
            </c:extLst>
          </c:dPt>
          <c:cat>
            <c:strRef>
              <c:f>Sheet1!$A$2:$A$5</c:f>
              <c:strCache>
                <c:ptCount val="2"/>
                <c:pt idx="0">
                  <c:v>Uncertified or Emergency Cert</c:v>
                </c:pt>
                <c:pt idx="1">
                  <c:v>Other</c:v>
                </c:pt>
              </c:strCache>
            </c:strRef>
          </c:cat>
          <c:val>
            <c:numRef>
              <c:f>Sheet1!$D$2:$D$5</c:f>
              <c:numCache>
                <c:formatCode>General</c:formatCode>
                <c:ptCount val="4"/>
                <c:pt idx="0">
                  <c:v>5.4</c:v>
                </c:pt>
                <c:pt idx="1">
                  <c:v>94.6</c:v>
                </c:pt>
              </c:numCache>
            </c:numRef>
          </c:val>
          <c:extLst>
            <c:ext xmlns:c16="http://schemas.microsoft.com/office/drawing/2014/chart" uri="{C3380CC4-5D6E-409C-BE32-E72D297353CC}">
              <c16:uniqueId val="{0000001A-1671-3149-ADB9-0B444B61DA70}"/>
            </c:ext>
          </c:extLst>
        </c:ser>
        <c:dLbls>
          <c:showLegendKey val="0"/>
          <c:showVal val="0"/>
          <c:showCatName val="0"/>
          <c:showSerName val="0"/>
          <c:showPercent val="0"/>
          <c:showBubbleSize val="0"/>
          <c:showLeaderLines val="1"/>
        </c:dLbls>
        <c:firstSliceAng val="30"/>
        <c:holeSize val="48"/>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Become A Teacher</c:v>
                </c:pt>
              </c:strCache>
            </c:strRef>
          </c:tx>
          <c:spPr>
            <a:solidFill>
              <a:schemeClr val="bg1">
                <a:lumMod val="85000"/>
              </a:schemeClr>
            </a:solidFill>
            <a:ln>
              <a:noFill/>
            </a:ln>
          </c:spPr>
          <c:dPt>
            <c:idx val="0"/>
            <c:bubble3D val="0"/>
            <c:spPr>
              <a:solidFill>
                <a:srgbClr val="F3BBC9"/>
              </a:solidFill>
              <a:ln w="19050">
                <a:noFill/>
              </a:ln>
              <a:effectLst/>
            </c:spPr>
            <c:extLst>
              <c:ext xmlns:c16="http://schemas.microsoft.com/office/drawing/2014/chart" uri="{C3380CC4-5D6E-409C-BE32-E72D297353CC}">
                <c16:uniqueId val="{00000001-9D34-F14D-AF70-8DBDF8B13825}"/>
              </c:ext>
            </c:extLst>
          </c:dPt>
          <c:dPt>
            <c:idx val="1"/>
            <c:bubble3D val="0"/>
            <c:spPr>
              <a:solidFill>
                <a:srgbClr val="E31B23"/>
              </a:solidFill>
              <a:ln w="19050">
                <a:noFill/>
              </a:ln>
              <a:effectLst/>
            </c:spPr>
            <c:extLst>
              <c:ext xmlns:c16="http://schemas.microsoft.com/office/drawing/2014/chart" uri="{C3380CC4-5D6E-409C-BE32-E72D297353CC}">
                <c16:uniqueId val="{00000003-9D34-F14D-AF70-8DBDF8B13825}"/>
              </c:ext>
            </c:extLst>
          </c:dPt>
          <c:cat>
            <c:strRef>
              <c:f>Sheet1!$A$2:$A$3</c:f>
              <c:strCache>
                <c:ptCount val="2"/>
                <c:pt idx="0">
                  <c:v>Support</c:v>
                </c:pt>
                <c:pt idx="1">
                  <c:v>No</c:v>
                </c:pt>
              </c:strCache>
            </c:strRef>
          </c:cat>
          <c:val>
            <c:numRef>
              <c:f>Sheet1!$B$2:$B$3</c:f>
              <c:numCache>
                <c:formatCode>General</c:formatCode>
                <c:ptCount val="2"/>
                <c:pt idx="0">
                  <c:v>46</c:v>
                </c:pt>
                <c:pt idx="1">
                  <c:v>54</c:v>
                </c:pt>
              </c:numCache>
            </c:numRef>
          </c:val>
          <c:extLst>
            <c:ext xmlns:c16="http://schemas.microsoft.com/office/drawing/2014/chart" uri="{C3380CC4-5D6E-409C-BE32-E72D297353CC}">
              <c16:uniqueId val="{00000004-9D34-F14D-AF70-8DBDF8B13825}"/>
            </c:ext>
          </c:extLst>
        </c:ser>
        <c:dLbls>
          <c:showLegendKey val="0"/>
          <c:showVal val="0"/>
          <c:showCatName val="0"/>
          <c:showSerName val="0"/>
          <c:showPercent val="0"/>
          <c:showBubbleSize val="0"/>
          <c:showLeaderLines val="1"/>
        </c:dLbls>
        <c:firstSliceAng val="18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solidFill>
              <a:srgbClr val="004D85"/>
            </a:solidFill>
          </c:spPr>
          <c:dPt>
            <c:idx val="0"/>
            <c:bubble3D val="0"/>
            <c:spPr>
              <a:solidFill>
                <a:srgbClr val="004D85"/>
              </a:solidFill>
              <a:ln w="19050">
                <a:solidFill>
                  <a:schemeClr val="lt1"/>
                </a:solidFill>
              </a:ln>
              <a:effectLst/>
            </c:spPr>
            <c:extLst>
              <c:ext xmlns:c16="http://schemas.microsoft.com/office/drawing/2014/chart" uri="{C3380CC4-5D6E-409C-BE32-E72D297353CC}">
                <c16:uniqueId val="{00000003-3278-464D-AA9E-B1274DEDB0B2}"/>
              </c:ext>
            </c:extLst>
          </c:dPt>
          <c:dPt>
            <c:idx val="1"/>
            <c:bubble3D val="0"/>
            <c:spPr>
              <a:solidFill>
                <a:srgbClr val="80ABCA"/>
              </a:solidFill>
              <a:ln w="19050">
                <a:solidFill>
                  <a:schemeClr val="lt1"/>
                </a:solidFill>
              </a:ln>
              <a:effectLst/>
            </c:spPr>
            <c:extLst>
              <c:ext xmlns:c16="http://schemas.microsoft.com/office/drawing/2014/chart" uri="{C3380CC4-5D6E-409C-BE32-E72D297353CC}">
                <c16:uniqueId val="{00000002-3278-464D-AA9E-B1274DEDB0B2}"/>
              </c:ext>
            </c:extLst>
          </c:dPt>
          <c:cat>
            <c:strRef>
              <c:f>Sheet1!$A$2:$A$3</c:f>
              <c:strCache>
                <c:ptCount val="2"/>
                <c:pt idx="0">
                  <c:v>From Traditional</c:v>
                </c:pt>
                <c:pt idx="1">
                  <c:v>From Alt</c:v>
                </c:pt>
              </c:strCache>
            </c:strRef>
          </c:cat>
          <c:val>
            <c:numRef>
              <c:f>Sheet1!$B$2:$B$3</c:f>
              <c:numCache>
                <c:formatCode>General</c:formatCode>
                <c:ptCount val="2"/>
                <c:pt idx="0">
                  <c:v>64.2</c:v>
                </c:pt>
                <c:pt idx="1">
                  <c:v>35.799999999999997</c:v>
                </c:pt>
              </c:numCache>
            </c:numRef>
          </c:val>
          <c:extLst>
            <c:ext xmlns:c16="http://schemas.microsoft.com/office/drawing/2014/chart" uri="{C3380CC4-5D6E-409C-BE32-E72D297353CC}">
              <c16:uniqueId val="{00000000-3278-464D-AA9E-B1274DEDB0B2}"/>
            </c:ext>
          </c:extLst>
        </c:ser>
        <c:dLbls>
          <c:showLegendKey val="0"/>
          <c:showVal val="0"/>
          <c:showCatName val="0"/>
          <c:showSerName val="0"/>
          <c:showPercent val="0"/>
          <c:showBubbleSize val="0"/>
          <c:showLeaderLines val="1"/>
        </c:dLbls>
        <c:firstSliceAng val="193"/>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Teachers</c:v>
                </c:pt>
              </c:strCache>
            </c:strRef>
          </c:tx>
          <c:spPr>
            <a:solidFill>
              <a:schemeClr val="bg1">
                <a:lumMod val="85000"/>
              </a:schemeClr>
            </a:solidFill>
            <a:ln>
              <a:noFill/>
            </a:ln>
          </c:spPr>
          <c:dPt>
            <c:idx val="0"/>
            <c:bubble3D val="0"/>
            <c:spPr>
              <a:solidFill>
                <a:schemeClr val="accent4"/>
              </a:solidFill>
              <a:ln w="19050">
                <a:noFill/>
              </a:ln>
              <a:effectLst/>
            </c:spPr>
            <c:extLst>
              <c:ext xmlns:c16="http://schemas.microsoft.com/office/drawing/2014/chart" uri="{C3380CC4-5D6E-409C-BE32-E72D297353CC}">
                <c16:uniqueId val="{00000002-2779-964E-BF80-C893C51CD6FD}"/>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2779-964E-BF80-C893C51CD6FD}"/>
              </c:ext>
            </c:extLst>
          </c:dPt>
          <c:cat>
            <c:strRef>
              <c:f>Sheet1!$A$2:$A$3</c:f>
              <c:strCache>
                <c:ptCount val="2"/>
                <c:pt idx="0">
                  <c:v>Yes</c:v>
                </c:pt>
                <c:pt idx="1">
                  <c:v>No</c:v>
                </c:pt>
              </c:strCache>
            </c:strRef>
          </c:cat>
          <c:val>
            <c:numRef>
              <c:f>Sheet1!$B$2:$B$3</c:f>
              <c:numCache>
                <c:formatCode>General</c:formatCode>
                <c:ptCount val="2"/>
                <c:pt idx="0">
                  <c:v>87</c:v>
                </c:pt>
                <c:pt idx="1">
                  <c:v>13</c:v>
                </c:pt>
              </c:numCache>
            </c:numRef>
          </c:val>
          <c:extLst>
            <c:ext xmlns:c16="http://schemas.microsoft.com/office/drawing/2014/chart" uri="{C3380CC4-5D6E-409C-BE32-E72D297353CC}">
              <c16:uniqueId val="{00000000-2779-964E-BF80-C893C51CD6FD}"/>
            </c:ext>
          </c:extLst>
        </c:ser>
        <c:dLbls>
          <c:showLegendKey val="0"/>
          <c:showVal val="0"/>
          <c:showCatName val="0"/>
          <c:showSerName val="0"/>
          <c:showPercent val="0"/>
          <c:showBubbleSize val="0"/>
          <c:showLeaderLines val="1"/>
        </c:dLbls>
        <c:firstSliceAng val="16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Subs</c:v>
                </c:pt>
              </c:strCache>
            </c:strRef>
          </c:tx>
          <c:spPr>
            <a:solidFill>
              <a:schemeClr val="bg1">
                <a:lumMod val="85000"/>
              </a:schemeClr>
            </a:solidFill>
            <a:ln>
              <a:noFill/>
            </a:ln>
          </c:spPr>
          <c:dPt>
            <c:idx val="0"/>
            <c:bubble3D val="0"/>
            <c:spPr>
              <a:solidFill>
                <a:schemeClr val="accent4"/>
              </a:solidFill>
              <a:ln w="19050">
                <a:noFill/>
              </a:ln>
              <a:effectLst/>
            </c:spPr>
            <c:extLst>
              <c:ext xmlns:c16="http://schemas.microsoft.com/office/drawing/2014/chart" uri="{C3380CC4-5D6E-409C-BE32-E72D297353CC}">
                <c16:uniqueId val="{00000001-E39B-6D4F-93C6-C0946AD0CABC}"/>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E39B-6D4F-93C6-C0946AD0CABC}"/>
              </c:ext>
            </c:extLst>
          </c:dPt>
          <c:cat>
            <c:strRef>
              <c:f>Sheet1!$A$2:$A$3</c:f>
              <c:strCache>
                <c:ptCount val="2"/>
                <c:pt idx="0">
                  <c:v>Yes</c:v>
                </c:pt>
                <c:pt idx="1">
                  <c:v>No</c:v>
                </c:pt>
              </c:strCache>
            </c:strRef>
          </c:cat>
          <c:val>
            <c:numRef>
              <c:f>Sheet1!$B$2:$B$3</c:f>
              <c:numCache>
                <c:formatCode>General</c:formatCode>
                <c:ptCount val="2"/>
                <c:pt idx="0">
                  <c:v>94</c:v>
                </c:pt>
                <c:pt idx="1">
                  <c:v>6</c:v>
                </c:pt>
              </c:numCache>
            </c:numRef>
          </c:val>
          <c:extLst>
            <c:ext xmlns:c16="http://schemas.microsoft.com/office/drawing/2014/chart" uri="{C3380CC4-5D6E-409C-BE32-E72D297353CC}">
              <c16:uniqueId val="{00000004-E39B-6D4F-93C6-C0946AD0CABC}"/>
            </c:ext>
          </c:extLst>
        </c:ser>
        <c:dLbls>
          <c:showLegendKey val="0"/>
          <c:showVal val="0"/>
          <c:showCatName val="0"/>
          <c:showSerName val="0"/>
          <c:showPercent val="0"/>
          <c:showBubbleSize val="0"/>
          <c:showLeaderLines val="1"/>
        </c:dLbls>
        <c:firstSliceAng val="15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Support Staff</c:v>
                </c:pt>
              </c:strCache>
            </c:strRef>
          </c:tx>
          <c:spPr>
            <a:solidFill>
              <a:schemeClr val="bg1">
                <a:lumMod val="85000"/>
              </a:schemeClr>
            </a:solidFill>
            <a:ln>
              <a:noFill/>
            </a:ln>
          </c:spPr>
          <c:dPt>
            <c:idx val="0"/>
            <c:bubble3D val="0"/>
            <c:spPr>
              <a:solidFill>
                <a:schemeClr val="accent4"/>
              </a:solidFill>
              <a:ln w="19050">
                <a:noFill/>
              </a:ln>
              <a:effectLst/>
            </c:spPr>
            <c:extLst>
              <c:ext xmlns:c16="http://schemas.microsoft.com/office/drawing/2014/chart" uri="{C3380CC4-5D6E-409C-BE32-E72D297353CC}">
                <c16:uniqueId val="{00000001-9C5A-7845-BAAF-D1AAA348694D}"/>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9C5A-7845-BAAF-D1AAA348694D}"/>
              </c:ext>
            </c:extLst>
          </c:dPt>
          <c:cat>
            <c:strRef>
              <c:f>Sheet1!$A$2:$A$3</c:f>
              <c:strCache>
                <c:ptCount val="2"/>
                <c:pt idx="0">
                  <c:v>Yes</c:v>
                </c:pt>
                <c:pt idx="1">
                  <c:v>No</c:v>
                </c:pt>
              </c:strCache>
            </c:strRef>
          </c:cat>
          <c:val>
            <c:numRef>
              <c:f>Sheet1!$B$2:$B$3</c:f>
              <c:numCache>
                <c:formatCode>General</c:formatCode>
                <c:ptCount val="2"/>
                <c:pt idx="0">
                  <c:v>82</c:v>
                </c:pt>
                <c:pt idx="1">
                  <c:v>18</c:v>
                </c:pt>
              </c:numCache>
            </c:numRef>
          </c:val>
          <c:extLst>
            <c:ext xmlns:c16="http://schemas.microsoft.com/office/drawing/2014/chart" uri="{C3380CC4-5D6E-409C-BE32-E72D297353CC}">
              <c16:uniqueId val="{00000004-9C5A-7845-BAAF-D1AAA348694D}"/>
            </c:ext>
          </c:extLst>
        </c:ser>
        <c:dLbls>
          <c:showLegendKey val="0"/>
          <c:showVal val="0"/>
          <c:showCatName val="0"/>
          <c:showSerName val="0"/>
          <c:showPercent val="0"/>
          <c:showBubbleSize val="0"/>
          <c:showLeaderLines val="1"/>
        </c:dLbls>
        <c:firstSliceAng val="17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Cover Class</c:v>
                </c:pt>
              </c:strCache>
            </c:strRef>
          </c:tx>
          <c:spPr>
            <a:solidFill>
              <a:schemeClr val="bg1">
                <a:lumMod val="85000"/>
              </a:schemeClr>
            </a:solidFill>
            <a:ln>
              <a:noFill/>
            </a:ln>
          </c:spPr>
          <c:dPt>
            <c:idx val="0"/>
            <c:bubble3D val="0"/>
            <c:spPr>
              <a:solidFill>
                <a:schemeClr val="accent2">
                  <a:lumMod val="75000"/>
                </a:schemeClr>
              </a:solidFill>
              <a:ln w="19050">
                <a:noFill/>
              </a:ln>
              <a:effectLst/>
            </c:spPr>
            <c:extLst>
              <c:ext xmlns:c16="http://schemas.microsoft.com/office/drawing/2014/chart" uri="{C3380CC4-5D6E-409C-BE32-E72D297353CC}">
                <c16:uniqueId val="{00000001-B544-6B42-9D65-8483BC710739}"/>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B544-6B42-9D65-8483BC710739}"/>
              </c:ext>
            </c:extLst>
          </c:dPt>
          <c:cat>
            <c:strRef>
              <c:f>Sheet1!$A$2:$A$3</c:f>
              <c:strCache>
                <c:ptCount val="2"/>
                <c:pt idx="0">
                  <c:v>Yes</c:v>
                </c:pt>
                <c:pt idx="1">
                  <c:v>No</c:v>
                </c:pt>
              </c:strCache>
            </c:strRef>
          </c:cat>
          <c:val>
            <c:numRef>
              <c:f>Sheet1!$B$2:$B$3</c:f>
              <c:numCache>
                <c:formatCode>General</c:formatCode>
                <c:ptCount val="2"/>
                <c:pt idx="0">
                  <c:v>64</c:v>
                </c:pt>
                <c:pt idx="1">
                  <c:v>36</c:v>
                </c:pt>
              </c:numCache>
            </c:numRef>
          </c:val>
          <c:extLst>
            <c:ext xmlns:c16="http://schemas.microsoft.com/office/drawing/2014/chart" uri="{C3380CC4-5D6E-409C-BE32-E72D297353CC}">
              <c16:uniqueId val="{00000004-B544-6B42-9D65-8483BC710739}"/>
            </c:ext>
          </c:extLst>
        </c:ser>
        <c:dLbls>
          <c:showLegendKey val="0"/>
          <c:showVal val="0"/>
          <c:showCatName val="0"/>
          <c:showSerName val="0"/>
          <c:showPercent val="0"/>
          <c:showBubbleSize val="0"/>
          <c:showLeaderLines val="1"/>
        </c:dLbls>
        <c:firstSliceAng val="36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Students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2">
                        <a:lumMod val="75000"/>
                      </a:schemeClr>
                    </a:solidFill>
                    <a:latin typeface="Arial Narrow" panose="020B0604020202020204" pitchFamily="34" charset="0"/>
                    <a:ea typeface="+mn-ea"/>
                    <a:cs typeface="Arial Narrow"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White</c:v>
                </c:pt>
                <c:pt idx="1">
                  <c:v>Black</c:v>
                </c:pt>
                <c:pt idx="2">
                  <c:v>Hispanic</c:v>
                </c:pt>
                <c:pt idx="3">
                  <c:v>Asian</c:v>
                </c:pt>
                <c:pt idx="4">
                  <c:v>Native American</c:v>
                </c:pt>
                <c:pt idx="5">
                  <c:v>2 or More</c:v>
                </c:pt>
              </c:strCache>
            </c:strRef>
          </c:cat>
          <c:val>
            <c:numRef>
              <c:f>Sheet1!$B$2:$B$7</c:f>
              <c:numCache>
                <c:formatCode>General</c:formatCode>
                <c:ptCount val="6"/>
                <c:pt idx="0">
                  <c:v>40.799999999999997</c:v>
                </c:pt>
                <c:pt idx="1">
                  <c:v>22.4</c:v>
                </c:pt>
                <c:pt idx="2">
                  <c:v>28</c:v>
                </c:pt>
                <c:pt idx="3">
                  <c:v>3.7</c:v>
                </c:pt>
                <c:pt idx="4">
                  <c:v>0.8</c:v>
                </c:pt>
                <c:pt idx="5">
                  <c:v>4.0999999999999996</c:v>
                </c:pt>
              </c:numCache>
            </c:numRef>
          </c:val>
          <c:extLst>
            <c:ext xmlns:c16="http://schemas.microsoft.com/office/drawing/2014/chart" uri="{C3380CC4-5D6E-409C-BE32-E72D297353CC}">
              <c16:uniqueId val="{00000000-D01E-EE49-81CB-809207B664E6}"/>
            </c:ext>
          </c:extLst>
        </c:ser>
        <c:ser>
          <c:idx val="1"/>
          <c:order val="1"/>
          <c:tx>
            <c:strRef>
              <c:f>Sheet1!$C$1</c:f>
              <c:strCache>
                <c:ptCount val="1"/>
                <c:pt idx="0">
                  <c:v>Teachers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lumMod val="75000"/>
                      </a:schemeClr>
                    </a:solidFill>
                    <a:latin typeface="Arial Narrow" panose="020B0604020202020204" pitchFamily="34" charset="0"/>
                    <a:ea typeface="+mn-ea"/>
                    <a:cs typeface="Arial Narrow"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White</c:v>
                </c:pt>
                <c:pt idx="1">
                  <c:v>Black</c:v>
                </c:pt>
                <c:pt idx="2">
                  <c:v>Hispanic</c:v>
                </c:pt>
                <c:pt idx="3">
                  <c:v>Asian</c:v>
                </c:pt>
                <c:pt idx="4">
                  <c:v>Native American</c:v>
                </c:pt>
                <c:pt idx="5">
                  <c:v>2 or More</c:v>
                </c:pt>
              </c:strCache>
            </c:strRef>
          </c:cat>
          <c:val>
            <c:numRef>
              <c:f>Sheet1!$C$2:$C$7</c:f>
              <c:numCache>
                <c:formatCode>General</c:formatCode>
                <c:ptCount val="6"/>
                <c:pt idx="0">
                  <c:v>77.599999999999994</c:v>
                </c:pt>
                <c:pt idx="1">
                  <c:v>15.1</c:v>
                </c:pt>
                <c:pt idx="2">
                  <c:v>8.6</c:v>
                </c:pt>
                <c:pt idx="3">
                  <c:v>0.9</c:v>
                </c:pt>
                <c:pt idx="4">
                  <c:v>0.5</c:v>
                </c:pt>
                <c:pt idx="5">
                  <c:v>1</c:v>
                </c:pt>
              </c:numCache>
            </c:numRef>
          </c:val>
          <c:extLst>
            <c:ext xmlns:c16="http://schemas.microsoft.com/office/drawing/2014/chart" uri="{C3380CC4-5D6E-409C-BE32-E72D297353CC}">
              <c16:uniqueId val="{00000001-D01E-EE49-81CB-809207B664E6}"/>
            </c:ext>
          </c:extLst>
        </c:ser>
        <c:ser>
          <c:idx val="2"/>
          <c:order val="2"/>
          <c:tx>
            <c:strRef>
              <c:f>Sheet1!$D$1</c:f>
              <c:strCache>
                <c:ptCount val="1"/>
                <c:pt idx="0">
                  <c:v>Prep Program Enrollees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3"/>
                    </a:solidFill>
                    <a:latin typeface="Arial Narrow" panose="020B0604020202020204" pitchFamily="34" charset="0"/>
                    <a:ea typeface="+mn-ea"/>
                    <a:cs typeface="Arial Narrow"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White</c:v>
                </c:pt>
                <c:pt idx="1">
                  <c:v>Black</c:v>
                </c:pt>
                <c:pt idx="2">
                  <c:v>Hispanic</c:v>
                </c:pt>
                <c:pt idx="3">
                  <c:v>Asian</c:v>
                </c:pt>
                <c:pt idx="4">
                  <c:v>Native American</c:v>
                </c:pt>
                <c:pt idx="5">
                  <c:v>2 or More</c:v>
                </c:pt>
              </c:strCache>
            </c:strRef>
          </c:cat>
          <c:val>
            <c:numRef>
              <c:f>Sheet1!$D$2:$D$7</c:f>
              <c:numCache>
                <c:formatCode>General</c:formatCode>
                <c:ptCount val="6"/>
                <c:pt idx="0">
                  <c:v>66.599999999999994</c:v>
                </c:pt>
                <c:pt idx="1">
                  <c:v>10.4</c:v>
                </c:pt>
                <c:pt idx="2">
                  <c:v>15.9</c:v>
                </c:pt>
                <c:pt idx="3">
                  <c:v>3.2</c:v>
                </c:pt>
                <c:pt idx="4">
                  <c:v>0.6</c:v>
                </c:pt>
                <c:pt idx="5">
                  <c:v>2.9</c:v>
                </c:pt>
              </c:numCache>
            </c:numRef>
          </c:val>
          <c:extLst>
            <c:ext xmlns:c16="http://schemas.microsoft.com/office/drawing/2014/chart" uri="{C3380CC4-5D6E-409C-BE32-E72D297353CC}">
              <c16:uniqueId val="{00000002-D01E-EE49-81CB-809207B664E6}"/>
            </c:ext>
          </c:extLst>
        </c:ser>
        <c:dLbls>
          <c:showLegendKey val="0"/>
          <c:showVal val="0"/>
          <c:showCatName val="0"/>
          <c:showSerName val="0"/>
          <c:showPercent val="0"/>
          <c:showBubbleSize val="0"/>
        </c:dLbls>
        <c:gapWidth val="103"/>
        <c:overlap val="-14"/>
        <c:axId val="720786336"/>
        <c:axId val="721295392"/>
      </c:barChart>
      <c:catAx>
        <c:axId val="720786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rgbClr val="4C4134"/>
                </a:solidFill>
                <a:latin typeface="Arial Narrow" panose="020B0604020202020204" pitchFamily="34" charset="0"/>
                <a:ea typeface="+mn-ea"/>
                <a:cs typeface="Arial Narrow" panose="020B0604020202020204" pitchFamily="34" charset="0"/>
              </a:defRPr>
            </a:pPr>
            <a:endParaRPr lang="en-US"/>
          </a:p>
        </c:txPr>
        <c:crossAx val="721295392"/>
        <c:crosses val="autoZero"/>
        <c:auto val="1"/>
        <c:lblAlgn val="ctr"/>
        <c:lblOffset val="100"/>
        <c:noMultiLvlLbl val="0"/>
      </c:catAx>
      <c:valAx>
        <c:axId val="721295392"/>
        <c:scaling>
          <c:orientation val="minMax"/>
          <c:max val="100"/>
        </c:scaling>
        <c:delete val="0"/>
        <c:axPos val="l"/>
        <c:majorGridlines>
          <c:spPr>
            <a:ln w="3175" cap="flat" cmpd="sng" algn="ctr">
              <a:solidFill>
                <a:schemeClr val="accent1">
                  <a:lumMod val="20000"/>
                  <a:lumOff val="8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4C4134"/>
                </a:solidFill>
                <a:latin typeface="Arial Narrow" panose="020B0604020202020204" pitchFamily="34" charset="0"/>
                <a:ea typeface="+mn-ea"/>
                <a:cs typeface="Arial Narrow" panose="020B0604020202020204" pitchFamily="34" charset="0"/>
              </a:defRPr>
            </a:pPr>
            <a:endParaRPr lang="en-US"/>
          </a:p>
        </c:txPr>
        <c:crossAx val="720786336"/>
        <c:crosses val="autoZero"/>
        <c:crossBetween val="between"/>
        <c:majorUnit val="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Work</c:v>
                </c:pt>
              </c:strCache>
            </c:strRef>
          </c:tx>
          <c:spPr>
            <a:solidFill>
              <a:schemeClr val="bg2">
                <a:lumMod val="90000"/>
              </a:schemeClr>
            </a:solidFill>
          </c:spPr>
          <c:dPt>
            <c:idx val="0"/>
            <c:bubble3D val="0"/>
            <c:spPr>
              <a:solidFill>
                <a:srgbClr val="CB1820"/>
              </a:solidFill>
              <a:ln w="19050">
                <a:solidFill>
                  <a:schemeClr val="lt1"/>
                </a:solidFill>
              </a:ln>
              <a:effectLst/>
            </c:spPr>
            <c:extLst>
              <c:ext xmlns:c16="http://schemas.microsoft.com/office/drawing/2014/chart" uri="{C3380CC4-5D6E-409C-BE32-E72D297353CC}">
                <c16:uniqueId val="{00000002-DF4F-784E-98F3-3B091DDD9E68}"/>
              </c:ext>
            </c:extLst>
          </c:dPt>
          <c:dPt>
            <c:idx val="1"/>
            <c:bubble3D val="0"/>
            <c:spPr>
              <a:solidFill>
                <a:schemeClr val="bg2">
                  <a:lumMod val="90000"/>
                </a:schemeClr>
              </a:solidFill>
              <a:ln w="19050">
                <a:solidFill>
                  <a:schemeClr val="lt1"/>
                </a:solidFill>
              </a:ln>
              <a:effectLst/>
            </c:spPr>
            <c:extLst>
              <c:ext xmlns:c16="http://schemas.microsoft.com/office/drawing/2014/chart" uri="{C3380CC4-5D6E-409C-BE32-E72D297353CC}">
                <c16:uniqueId val="{00000003-EB0E-8345-BE78-30365FE08D08}"/>
              </c:ext>
            </c:extLst>
          </c:dPt>
          <c:cat>
            <c:strRef>
              <c:f>Sheet1!$A$2:$A$3</c:f>
              <c:strCache>
                <c:ptCount val="2"/>
                <c:pt idx="0">
                  <c:v>More</c:v>
                </c:pt>
                <c:pt idx="1">
                  <c:v>Same or Less</c:v>
                </c:pt>
              </c:strCache>
            </c:strRef>
          </c:cat>
          <c:val>
            <c:numRef>
              <c:f>Sheet1!$B$2:$B$3</c:f>
              <c:numCache>
                <c:formatCode>General</c:formatCode>
                <c:ptCount val="2"/>
                <c:pt idx="0">
                  <c:v>44</c:v>
                </c:pt>
                <c:pt idx="1">
                  <c:v>56</c:v>
                </c:pt>
              </c:numCache>
            </c:numRef>
          </c:val>
          <c:extLst>
            <c:ext xmlns:c16="http://schemas.microsoft.com/office/drawing/2014/chart" uri="{C3380CC4-5D6E-409C-BE32-E72D297353CC}">
              <c16:uniqueId val="{00000000-DF4F-784E-98F3-3B091DDD9E68}"/>
            </c:ext>
          </c:extLst>
        </c:ser>
        <c:dLbls>
          <c:showLegendKey val="0"/>
          <c:showVal val="0"/>
          <c:showCatName val="0"/>
          <c:showSerName val="0"/>
          <c:showPercent val="0"/>
          <c:showBubbleSize val="0"/>
          <c:showLeaderLines val="1"/>
        </c:dLbls>
        <c:firstSliceAng val="0"/>
        <c:holeSize val="1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'Potential Average Annual Oc (2)'!$F$3:$F$13</cx:f>
        <cx:lvl ptCount="11">
          <cx:pt idx="0">Health Specialties </cx:pt>
          <cx:pt idx="1">Nursing</cx:pt>
          <cx:pt idx="2">Business </cx:pt>
          <cx:pt idx="3">Career/Technical Education </cx:pt>
          <cx:pt idx="4">Biological Science </cx:pt>
          <cx:pt idx="5">K-12 Education</cx:pt>
          <cx:pt idx="6">Engineering </cx:pt>
          <cx:pt idx="7">Psychology </cx:pt>
          <cx:pt idx="8">English Language and Literature</cx:pt>
          <cx:pt idx="9">Mathematical Science </cx:pt>
          <cx:pt idx="10">Computer Science </cx:pt>
        </cx:lvl>
      </cx:strDim>
      <cx:numDim type="size">
        <cx:f>'Potential Average Annual Oc (2)'!$G$3:$G$13</cx:f>
        <cx:lvl ptCount="11" formatCode="#,##0">
          <cx:pt idx="0">221657</cx:pt>
          <cx:pt idx="1">66455</cx:pt>
          <cx:pt idx="2">82172</cx:pt>
          <cx:pt idx="3">102569</cx:pt>
          <cx:pt idx="4">51827</cx:pt>
          <cx:pt idx="5">55693</cx:pt>
          <cx:pt idx="6">40160</cx:pt>
          <cx:pt idx="7">36106</cx:pt>
          <cx:pt idx="8">59860</cx:pt>
          <cx:pt idx="9">45133</cx:pt>
          <cx:pt idx="10">30230</cx:pt>
        </cx:lvl>
      </cx:numDim>
    </cx:data>
    <cx:data id="1">
      <cx:strDim type="cat">
        <cx:f>'Potential Average Annual Oc (2)'!$F$3:$F$13</cx:f>
        <cx:lvl ptCount="11">
          <cx:pt idx="0">Health Specialties </cx:pt>
          <cx:pt idx="1">Nursing</cx:pt>
          <cx:pt idx="2">Business </cx:pt>
          <cx:pt idx="3">Career/Technical Education </cx:pt>
          <cx:pt idx="4">Biological Science </cx:pt>
          <cx:pt idx="5">K-12 Education</cx:pt>
          <cx:pt idx="6">Engineering </cx:pt>
          <cx:pt idx="7">Psychology </cx:pt>
          <cx:pt idx="8">English Language and Literature</cx:pt>
          <cx:pt idx="9">Mathematical Science </cx:pt>
          <cx:pt idx="10">Computer Science </cx:pt>
        </cx:lvl>
      </cx:strDim>
      <cx:numDim type="size">
        <cx:f>'Potential Average Annual Oc (2)'!$I$3:$I$13</cx:f>
        <cx:lvl ptCount="11" formatCode="0">
          <cx:pt idx="0">17.887998123226424</cx:pt>
          <cx:pt idx="1">18.593032879392069</cx:pt>
          <cx:pt idx="2">20.932921189699655</cx:pt>
          <cx:pt idx="3">23.933157191744094</cx:pt>
          <cx:pt idx="4">22.046423678777472</cx:pt>
          <cx:pt idx="5">24.112545562278921</cx:pt>
          <cx:pt idx="6">22.101593625498008</cx:pt>
          <cx:pt idx="7">22.553038276186783</cx:pt>
          <cx:pt idx="8">25.33578349482125</cx:pt>
          <cx:pt idx="9">25.520129395342657</cx:pt>
          <cx:pt idx="10">24.558385709560042</cx:pt>
        </cx:lvl>
      </cx:numDim>
    </cx:data>
  </cx:chartData>
  <cx:chart>
    <cx:plotArea>
      <cx:plotAreaRegion>
        <cx:series layoutId="treemap" uniqueId="{15D4BE23-2A6D-421A-93A7-8F0EAEFEBC34}" formatIdx="0">
          <cx:tx>
            <cx:txData>
              <cx:f>'Potential Average Annual Oc (2)'!$G$2</cx:f>
              <cx:v>Projected Employment 2031</cx:v>
            </cx:txData>
          </cx:tx>
          <cx:spPr>
            <a:solidFill>
              <a:schemeClr val="tx2"/>
            </a:solidFill>
          </cx:spPr>
          <cx:dataPt idx="0">
            <cx:spPr>
              <a:solidFill>
                <a:srgbClr val="005693">
                  <a:lumMod val="50000"/>
                </a:srgbClr>
              </a:solidFill>
            </cx:spPr>
          </cx:dataPt>
          <cx:dataPt idx="1">
            <cx:spPr>
              <a:solidFill>
                <a:srgbClr val="008BB0"/>
              </a:solidFill>
            </cx:spPr>
          </cx:dataPt>
          <cx:dataPt idx="2">
            <cx:spPr>
              <a:solidFill>
                <a:srgbClr val="298EDB"/>
              </a:solidFill>
            </cx:spPr>
          </cx:dataPt>
          <cx:dataPt idx="3">
            <cx:spPr>
              <a:solidFill>
                <a:srgbClr val="005693"/>
              </a:solidFill>
            </cx:spPr>
          </cx:dataPt>
          <cx:dataPt idx="4">
            <cx:spPr>
              <a:solidFill>
                <a:srgbClr val="F8971D">
                  <a:lumMod val="75000"/>
                </a:srgbClr>
              </a:solidFill>
            </cx:spPr>
          </cx:dataPt>
          <cx:dataPt idx="5">
            <cx:spPr>
              <a:solidFill>
                <a:srgbClr val="F8971D"/>
              </a:solidFill>
            </cx:spPr>
          </cx:dataPt>
          <cx:dataPt idx="6">
            <cx:spPr>
              <a:solidFill>
                <a:srgbClr val="ACA095"/>
              </a:solidFill>
            </cx:spPr>
          </cx:dataPt>
          <cx:dataPt idx="7">
            <cx:spPr>
              <a:solidFill>
                <a:srgbClr val="6CB33F"/>
              </a:solidFill>
            </cx:spPr>
          </cx:dataPt>
          <cx:dataPt idx="8">
            <cx:spPr>
              <a:solidFill>
                <a:srgbClr val="008BB0">
                  <a:lumMod val="50000"/>
                </a:srgbClr>
              </a:solidFill>
            </cx:spPr>
          </cx:dataPt>
          <cx:dataPt idx="9">
            <cx:spPr>
              <a:solidFill>
                <a:srgbClr val="5C8727"/>
              </a:solidFill>
            </cx:spPr>
          </cx:dataPt>
          <cx:dataPt idx="10">
            <cx:spPr>
              <a:solidFill>
                <a:srgbClr val="ACA095">
                  <a:lumMod val="75000"/>
                </a:srgbClr>
              </a:solidFill>
            </cx:spPr>
          </cx:dataPt>
          <cx:dataLabels>
            <cx:numFmt formatCode="#,##0" sourceLinked="0"/>
            <cx:spPr>
              <a:noFill/>
            </cx:spPr>
            <cx:txPr>
              <a:bodyPr spcFirstLastPara="1" vertOverflow="ellipsis" horzOverflow="overflow" wrap="square" lIns="0" tIns="0" rIns="0" bIns="0" anchor="ctr" anchorCtr="1"/>
              <a:lstStyle/>
              <a:p>
                <a:pPr algn="ctr" rtl="0">
                  <a:defRPr sz="2000" b="0" i="0">
                    <a:latin typeface="Arial Narrow" panose="020B0606020202030204" pitchFamily="34" charset="0"/>
                    <a:ea typeface="Arial Narrow" panose="020B0606020202030204" pitchFamily="34" charset="0"/>
                    <a:cs typeface="Arial Narrow" panose="020B0606020202030204" pitchFamily="34" charset="0"/>
                  </a:defRPr>
                </a:pPr>
                <a:endParaRPr lang="en-US" sz="2000" b="0" i="0" u="none" strike="noStrike" baseline="0">
                  <a:solidFill>
                    <a:srgbClr val="FFFFFF"/>
                  </a:solidFill>
                  <a:latin typeface="Arial Narrow" panose="020B0606020202030204" pitchFamily="34" charset="0"/>
                  <a:cs typeface="Arial Narrow" panose="020B0604020202020204" pitchFamily="34" charset="0"/>
                </a:endParaRPr>
              </a:p>
            </cx:txPr>
            <cx:visibility seriesName="0" categoryName="1" value="1"/>
            <cx:separator> </cx:separator>
            <cx:dataLabel idx="0">
              <cx:numFmt formatCode="#,##0" sourceLinked="0"/>
              <cx:txPr>
                <a:bodyPr spcFirstLastPara="1" vertOverflow="ellipsis" horzOverflow="overflow" wrap="square" lIns="0" tIns="0" rIns="0" bIns="0" anchor="ctr" anchorCtr="1"/>
                <a:lstStyle/>
                <a:p>
                  <a:pPr algn="ctr" rtl="0">
                    <a:defRPr/>
                  </a:pPr>
                  <a:r>
                    <a:rPr lang="en-US" sz="2000" b="0" i="0" u="none" strike="noStrike" baseline="0">
                      <a:solidFill>
                        <a:srgbClr val="FFFFFF"/>
                      </a:solidFill>
                      <a:latin typeface="Arial Narrow" panose="020B0606020202030204" pitchFamily="34" charset="0"/>
                      <a:cs typeface="Arial Narrow" panose="020B0604020202020204" pitchFamily="34" charset="0"/>
                    </a:rPr>
                    <a:t>Health Specialties 
221,657</a:t>
                  </a:r>
                </a:p>
              </cx:txPr>
              <cx:visibility seriesName="0" categoryName="1" value="1"/>
              <cx:separator>
</cx:separator>
            </cx:dataLabel>
            <cx:dataLabel idx="1">
              <cx:numFmt formatCode="#,##0" sourceLinked="0"/>
              <cx:txPr>
                <a:bodyPr spcFirstLastPara="1" vertOverflow="ellipsis" horzOverflow="overflow" wrap="square" lIns="0" tIns="0" rIns="0" bIns="0" anchor="ctr" anchorCtr="1"/>
                <a:lstStyle/>
                <a:p>
                  <a:pPr algn="ctr" rtl="0">
                    <a:defRPr sz="1800"/>
                  </a:pPr>
                  <a:r>
                    <a:rPr lang="en-US" sz="1800" b="0" i="0" u="none" strike="noStrike" baseline="0">
                      <a:solidFill>
                        <a:srgbClr val="FFFFFF"/>
                      </a:solidFill>
                      <a:latin typeface="Arial Narrow" panose="020B0604020202020204" pitchFamily="34" charset="0"/>
                      <a:cs typeface="Arial Narrow" panose="020B0604020202020204" pitchFamily="34" charset="0"/>
                    </a:rPr>
                    <a:t>Nursing
66,455</a:t>
                  </a:r>
                </a:p>
              </cx:txPr>
              <cx:visibility seriesName="0" categoryName="1" value="1"/>
              <cx:separator>
</cx:separator>
            </cx:dataLabel>
            <cx:dataLabel idx="2">
              <cx:numFmt formatCode="#,##0" sourceLinked="0"/>
              <cx:txPr>
                <a:bodyPr spcFirstLastPara="1" vertOverflow="ellipsis" horzOverflow="overflow" wrap="square" lIns="0" tIns="0" rIns="0" bIns="0" anchor="ctr" anchorCtr="1"/>
                <a:lstStyle/>
                <a:p>
                  <a:pPr algn="ctr" rtl="0">
                    <a:defRPr/>
                  </a:pPr>
                  <a:r>
                    <a:rPr lang="en-US" sz="2000" b="0" i="0" u="none" strike="noStrike" baseline="0">
                      <a:solidFill>
                        <a:srgbClr val="FFFFFF"/>
                      </a:solidFill>
                      <a:latin typeface="Arial Narrow" panose="020B0604020202020204" pitchFamily="34" charset="0"/>
                      <a:cs typeface="Arial Narrow" panose="020B0604020202020204" pitchFamily="34" charset="0"/>
                    </a:rPr>
                    <a:t>Business 
82,172</a:t>
                  </a:r>
                </a:p>
              </cx:txPr>
              <cx:visibility seriesName="0" categoryName="1" value="1"/>
              <cx:separator>
</cx:separator>
            </cx:dataLabel>
            <cx:dataLabel idx="3">
              <cx:numFmt formatCode="#,##0" sourceLinked="0"/>
              <cx:txPr>
                <a:bodyPr spcFirstLastPara="1" vertOverflow="ellipsis" horzOverflow="overflow" wrap="square" lIns="0" tIns="0" rIns="0" bIns="0" anchor="ctr" anchorCtr="1"/>
                <a:lstStyle/>
                <a:p>
                  <a:pPr algn="ctr" rtl="0">
                    <a:defRPr/>
                  </a:pPr>
                  <a:r>
                    <a:rPr lang="en-US" sz="2000" b="0" i="0" u="none" strike="noStrike" baseline="0">
                      <a:solidFill>
                        <a:srgbClr val="FFFFFF"/>
                      </a:solidFill>
                      <a:latin typeface="Arial Narrow" panose="020B0604020202020204" pitchFamily="34" charset="0"/>
                      <a:cs typeface="Arial Narrow" panose="020B0604020202020204" pitchFamily="34" charset="0"/>
                    </a:rPr>
                    <a:t>Career/Technical Education 
102,569</a:t>
                  </a:r>
                </a:p>
              </cx:txPr>
              <cx:visibility seriesName="0" categoryName="1" value="1"/>
              <cx:separator>
</cx:separator>
            </cx:dataLabel>
            <cx:dataLabel idx="4">
              <cx:numFmt formatCode="#,##0" sourceLinked="0"/>
              <cx:txPr>
                <a:bodyPr spcFirstLastPara="1" vertOverflow="ellipsis" horzOverflow="overflow" wrap="square" lIns="0" tIns="0" rIns="0" bIns="0" anchor="ctr" anchorCtr="1"/>
                <a:lstStyle/>
                <a:p>
                  <a:pPr algn="ctr" rtl="0">
                    <a:defRPr/>
                  </a:pPr>
                  <a:r>
                    <a:rPr lang="en-US" sz="2000" b="0" i="0" u="none" strike="noStrike" baseline="0">
                      <a:solidFill>
                        <a:srgbClr val="FFFFFF"/>
                      </a:solidFill>
                      <a:latin typeface="Arial Narrow" panose="020B0604020202020204" pitchFamily="34" charset="0"/>
                      <a:cs typeface="Arial Narrow" panose="020B0604020202020204" pitchFamily="34" charset="0"/>
                    </a:rPr>
                    <a:t>Biological Science 
51,827</a:t>
                  </a:r>
                </a:p>
              </cx:txPr>
              <cx:visibility seriesName="0" categoryName="1" value="1"/>
              <cx:separator>
</cx:separator>
            </cx:dataLabel>
            <cx:dataLabel idx="5">
              <cx:numFmt formatCode="#,##0" sourceLinked="0"/>
              <cx:txPr>
                <a:bodyPr spcFirstLastPara="1" vertOverflow="ellipsis" horzOverflow="overflow" wrap="square" lIns="0" tIns="0" rIns="0" bIns="0" anchor="ctr" anchorCtr="1"/>
                <a:lstStyle/>
                <a:p>
                  <a:pPr algn="ctr" rtl="0">
                    <a:defRPr/>
                  </a:pPr>
                  <a:r>
                    <a:rPr lang="en-US" sz="2000" b="0" i="0" u="none" strike="noStrike" baseline="0">
                      <a:solidFill>
                        <a:srgbClr val="FFFFFF"/>
                      </a:solidFill>
                      <a:latin typeface="Arial Narrow" panose="020B0604020202020204" pitchFamily="34" charset="0"/>
                      <a:cs typeface="Arial Narrow" panose="020B0604020202020204" pitchFamily="34" charset="0"/>
                    </a:rPr>
                    <a:t>K-12 Education
55,693</a:t>
                  </a:r>
                </a:p>
              </cx:txPr>
              <cx:visibility seriesName="0" categoryName="1" value="1"/>
              <cx:separator>
</cx:separator>
            </cx:dataLabel>
            <cx:dataLabel idx="6">
              <cx:numFmt formatCode="#,##0" sourceLinked="0"/>
              <cx:txPr>
                <a:bodyPr spcFirstLastPara="1" vertOverflow="ellipsis" horzOverflow="overflow" wrap="square" lIns="0" tIns="0" rIns="0" bIns="0" anchor="ctr" anchorCtr="1"/>
                <a:lstStyle/>
                <a:p>
                  <a:pPr algn="ctr" rtl="0">
                    <a:defRPr/>
                  </a:pPr>
                  <a:r>
                    <a:rPr lang="en-US" sz="2000" b="0" i="0" u="none" strike="noStrike" baseline="0">
                      <a:solidFill>
                        <a:srgbClr val="FFFFFF"/>
                      </a:solidFill>
                      <a:latin typeface="Arial Narrow" panose="020B0604020202020204" pitchFamily="34" charset="0"/>
                      <a:cs typeface="Arial Narrow" panose="020B0604020202020204" pitchFamily="34" charset="0"/>
                    </a:rPr>
                    <a:t>Engineering 
40,160</a:t>
                  </a:r>
                </a:p>
              </cx:txPr>
              <cx:visibility seriesName="0" categoryName="1" value="1"/>
              <cx:separator>
</cx:separator>
            </cx:dataLabel>
            <cx:dataLabel idx="7">
              <cx:numFmt formatCode="#,##0" sourceLinked="0"/>
              <cx:txPr>
                <a:bodyPr spcFirstLastPara="1" vertOverflow="ellipsis" horzOverflow="overflow" wrap="square" lIns="0" tIns="0" rIns="0" bIns="0" anchor="ctr" anchorCtr="1"/>
                <a:lstStyle/>
                <a:p>
                  <a:pPr algn="ctr" rtl="0">
                    <a:defRPr/>
                  </a:pPr>
                  <a:r>
                    <a:rPr lang="en-US" sz="2000" b="0" i="0" u="none" strike="noStrike" baseline="0">
                      <a:solidFill>
                        <a:srgbClr val="FFFFFF"/>
                      </a:solidFill>
                      <a:latin typeface="Arial Narrow" panose="020B0604020202020204" pitchFamily="34" charset="0"/>
                      <a:cs typeface="Arial Narrow" panose="020B0604020202020204" pitchFamily="34" charset="0"/>
                    </a:rPr>
                    <a:t>Psychology 
36,106</a:t>
                  </a:r>
                </a:p>
              </cx:txPr>
              <cx:visibility seriesName="0" categoryName="1" value="1"/>
              <cx:separator>
</cx:separator>
            </cx:dataLabel>
            <cx:dataLabel idx="8">
              <cx:numFmt formatCode="#,##0" sourceLinked="0"/>
              <cx:txPr>
                <a:bodyPr spcFirstLastPara="1" vertOverflow="ellipsis" horzOverflow="overflow" wrap="square" lIns="0" tIns="0" rIns="0" bIns="0" anchor="ctr" anchorCtr="1"/>
                <a:lstStyle/>
                <a:p>
                  <a:pPr algn="ctr" rtl="0">
                    <a:defRPr/>
                  </a:pPr>
                  <a:r>
                    <a:rPr lang="en-US" sz="2000" b="0" i="0" u="none" strike="noStrike" baseline="0">
                      <a:solidFill>
                        <a:srgbClr val="FFFFFF"/>
                      </a:solidFill>
                      <a:latin typeface="Arial Narrow" panose="020B0606020202030204" pitchFamily="34" charset="0"/>
                      <a:cs typeface="Arial Narrow" panose="020B0604020202020204" pitchFamily="34" charset="0"/>
                    </a:rPr>
                    <a:t>English Language and Literature
59,860</a:t>
                  </a:r>
                </a:p>
              </cx:txPr>
              <cx:visibility seriesName="0" categoryName="1" value="1"/>
              <cx:separator>
</cx:separator>
            </cx:dataLabel>
            <cx:dataLabel idx="9">
              <cx:numFmt formatCode="#,##0" sourceLinked="0"/>
              <cx:txPr>
                <a:bodyPr spcFirstLastPara="1" vertOverflow="ellipsis" horzOverflow="overflow" wrap="square" lIns="0" tIns="0" rIns="0" bIns="0" anchor="ctr" anchorCtr="1"/>
                <a:lstStyle/>
                <a:p>
                  <a:pPr algn="ctr" rtl="0">
                    <a:defRPr sz="1400"/>
                  </a:pPr>
                  <a:r>
                    <a:rPr lang="en-US" sz="1400" b="0" i="0" u="none" strike="noStrike" baseline="0">
                      <a:solidFill>
                        <a:srgbClr val="FFFFFF"/>
                      </a:solidFill>
                      <a:latin typeface="Arial Narrow" panose="020B0604020202020204" pitchFamily="34" charset="0"/>
                      <a:cs typeface="Arial Narrow" panose="020B0604020202020204" pitchFamily="34" charset="0"/>
                    </a:rPr>
                    <a:t>Mathematical Science 
45,133</a:t>
                  </a:r>
                </a:p>
              </cx:txPr>
              <cx:visibility seriesName="0" categoryName="1" value="1"/>
              <cx:separator>
</cx:separator>
            </cx:dataLabel>
            <cx:dataLabel idx="10">
              <cx:numFmt formatCode="#,##0" sourceLinked="0"/>
              <cx:txPr>
                <a:bodyPr spcFirstLastPara="1" vertOverflow="ellipsis" horzOverflow="overflow" wrap="square" lIns="0" tIns="0" rIns="0" bIns="0" anchor="ctr" anchorCtr="1"/>
                <a:lstStyle/>
                <a:p>
                  <a:pPr algn="ctr" rtl="0">
                    <a:defRPr sz="1100"/>
                  </a:pPr>
                  <a:r>
                    <a:rPr lang="en-US" sz="1100" b="0" i="0" u="none" strike="noStrike" baseline="0">
                      <a:solidFill>
                        <a:srgbClr val="FFFFFF"/>
                      </a:solidFill>
                      <a:latin typeface="Arial Narrow" panose="020B0604020202020204" pitchFamily="34" charset="0"/>
                      <a:cs typeface="Arial Narrow" panose="020B0604020202020204" pitchFamily="34" charset="0"/>
                    </a:rPr>
                    <a:t>Computer Science 
30,230</a:t>
                  </a:r>
                </a:p>
              </cx:txPr>
              <cx:visibility seriesName="0" categoryName="1" value="1"/>
              <cx:separator>
</cx:separator>
            </cx:dataLabel>
          </cx:dataLabels>
          <cx:dataId val="0"/>
          <cx:layoutPr>
            <cx:parentLabelLayout val="overlapping"/>
          </cx:layoutPr>
        </cx:series>
        <cx:series layoutId="treemap" hidden="1" uniqueId="{D8C3D91D-9AA1-4BA8-8DD2-57E069680457}" formatIdx="2">
          <cx:tx>
            <cx:txData>
              <cx:f>'Potential Average Annual Oc (2)'!$I$2</cx:f>
              <cx:v>2031 Percent Supply Gap</cx:v>
            </cx:txData>
          </cx:tx>
          <cx:dataLabels>
            <cx:visibility seriesName="0" categoryName="1" value="0"/>
            <cx:separator>, </cx:separator>
          </cx:dataLabels>
          <cx:dataId val="1"/>
          <cx:layoutPr>
            <cx:parentLabelLayout val="overlapping"/>
          </cx:layoutPr>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416">
  <cs:axisTitle>
    <cs:lnRef idx="0"/>
    <cs:fillRef idx="0"/>
    <cs:effectRef idx="0"/>
    <cs:fontRef idx="minor">
      <a:schemeClr val="tx1">
        <a:lumMod val="65000"/>
        <a:lumOff val="35000"/>
      </a:schemeClr>
    </cs:fontRef>
    <cs:spPr>
      <a:solidFill>
        <a:schemeClr val="bg1">
          <a:lumMod val="65000"/>
        </a:schemeClr>
      </a:solidFill>
      <a:ln>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1000" b="1"/>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600" b="1" cap="all"/>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CBD09A-2655-EC40-A451-F2C27176D14F}" type="datetimeFigureOut">
              <a:rPr lang="en-US" smtClean="0"/>
              <a:t>1/20/2023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046A68-5397-FA4B-A2A0-379339C15FC2}" type="slidenum">
              <a:rPr lang="en-US" smtClean="0"/>
              <a:t>‹#›</a:t>
            </a:fld>
            <a:endParaRPr lang="en-US"/>
          </a:p>
        </p:txBody>
      </p:sp>
    </p:spTree>
    <p:extLst>
      <p:ext uri="{BB962C8B-B14F-4D97-AF65-F5344CB8AC3E}">
        <p14:creationId xmlns:p14="http://schemas.microsoft.com/office/powerpoint/2010/main" val="784060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nam12.safelinks.protection.outlook.com/?url=https%3A%2F%2Fwww.cupahr.org%2Fsurveys%2Fresearch-briefs%2Fhigher-ed-employee-retention-survey-findings-july-2022%2F&amp;data=05%7C01%7Cmegan.boren%40sreb.org%7Ca519bf0413ec4c15d0e708da87a3d15a%7Ceb20950b168c497a98452b099844f3ef%7C0%7C0%7C637971434929767303%7CUnknown%7CTWFpbGZsb3d8eyJWIjoiMC4wLjAwMDAiLCJQIjoiV2luMzIiLCJBTiI6Ik1haWwiLCJXVCI6Mn0%3D%7C3000%7C%7C%7C&amp;sdata=apurXJRiY2Tv3Qf2hZjMLdkfonPx5iL96AxNOsy9kUE%3D&amp;reserved=0"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Calibri" panose="020F0502020204030204" pitchFamily="34" charset="0"/>
              <a:buNone/>
            </a:pPr>
            <a:r>
              <a:rPr lang="en-US" sz="1200" dirty="0">
                <a:effectLst/>
                <a:latin typeface="Georgia" panose="02040502050405020303" pitchFamily="18" charset="0"/>
                <a:ea typeface="Times New Roman" panose="02020603050405020304" pitchFamily="18" charset="0"/>
              </a:rPr>
              <a:t>Improving our education systems are key to the economy. Educators are integral to our economy but have been overlooked. </a:t>
            </a:r>
          </a:p>
          <a:p>
            <a:pPr marL="342900" marR="0" lvl="0" indent="-342900">
              <a:spcBef>
                <a:spcPts val="0"/>
              </a:spcBef>
              <a:spcAft>
                <a:spcPts val="0"/>
              </a:spcAft>
              <a:buFont typeface="Calibri" panose="020F0502020204030204" pitchFamily="34" charset="0"/>
              <a:buChar char="-"/>
            </a:pPr>
            <a:endParaRPr lang="en-US" sz="1200" dirty="0">
              <a:effectLst/>
              <a:latin typeface="Calibri" panose="020F0502020204030204" pitchFamily="34" charset="0"/>
              <a:ea typeface="Calibri" panose="020F0502020204030204" pitchFamily="34" charset="0"/>
            </a:endParaRPr>
          </a:p>
          <a:p>
            <a:r>
              <a:rPr lang="en-US" dirty="0"/>
              <a:t> </a:t>
            </a:r>
          </a:p>
        </p:txBody>
      </p:sp>
      <p:sp>
        <p:nvSpPr>
          <p:cNvPr id="4" name="Slide Number Placeholder 3"/>
          <p:cNvSpPr>
            <a:spLocks noGrp="1"/>
          </p:cNvSpPr>
          <p:nvPr>
            <p:ph type="sldNum" sz="quarter" idx="5"/>
          </p:nvPr>
        </p:nvSpPr>
        <p:spPr/>
        <p:txBody>
          <a:bodyPr/>
          <a:lstStyle/>
          <a:p>
            <a:fld id="{BE046A68-5397-FA4B-A2A0-379339C15FC2}" type="slidenum">
              <a:rPr lang="en-US" smtClean="0"/>
              <a:t>1</a:t>
            </a:fld>
            <a:endParaRPr lang="en-US"/>
          </a:p>
        </p:txBody>
      </p:sp>
    </p:spTree>
    <p:extLst>
      <p:ext uri="{BB962C8B-B14F-4D97-AF65-F5344CB8AC3E}">
        <p14:creationId xmlns:p14="http://schemas.microsoft.com/office/powerpoint/2010/main" val="21944346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a:t>
            </a:r>
            <a:r>
              <a:rPr lang="en-US" dirty="0"/>
              <a:t>The survey data is national, but likely indicative of similar trends in the SREB region.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Vacancy rates are up. Shortages of teachers, support staff, subs and even bus drivers are up.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LPI found that the investments districts make in new hires (turnover, recruitment, hiring, training) don’t pay their full dividend when teachers leave within their first 1 or 2 years after being hired — and given that the average turnover rate in SREB states among teachers in their first 5 years is 45%, there’s a lot of monetary inefficiencies and challenges that come with teacher turnover and shortages.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E046A68-5397-FA4B-A2A0-379339C15FC2}" type="slidenum">
              <a:rPr lang="en-US" smtClean="0"/>
              <a:t>10</a:t>
            </a:fld>
            <a:endParaRPr lang="en-US"/>
          </a:p>
        </p:txBody>
      </p:sp>
    </p:spTree>
    <p:extLst>
      <p:ext uri="{BB962C8B-B14F-4D97-AF65-F5344CB8AC3E}">
        <p14:creationId xmlns:p14="http://schemas.microsoft.com/office/powerpoint/2010/main" val="2183311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More specific state-by-state data can be found on page 4 of the teacher blueprint report (or at the USDOE teacher shortage areas website). </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this data, middle school grades are typically lumped in </a:t>
            </a:r>
            <a:r>
              <a:rPr lang="en-US"/>
              <a:t>with secondary.</a:t>
            </a:r>
            <a:endParaRPr lang="en-US" dirty="0"/>
          </a:p>
        </p:txBody>
      </p:sp>
      <p:sp>
        <p:nvSpPr>
          <p:cNvPr id="4" name="Slide Number Placeholder 3"/>
          <p:cNvSpPr>
            <a:spLocks noGrp="1"/>
          </p:cNvSpPr>
          <p:nvPr>
            <p:ph type="sldNum" sz="quarter" idx="5"/>
          </p:nvPr>
        </p:nvSpPr>
        <p:spPr/>
        <p:txBody>
          <a:bodyPr/>
          <a:lstStyle/>
          <a:p>
            <a:fld id="{BE046A68-5397-FA4B-A2A0-379339C15FC2}" type="slidenum">
              <a:rPr lang="en-US" smtClean="0"/>
              <a:t>11</a:t>
            </a:fld>
            <a:endParaRPr lang="en-US"/>
          </a:p>
        </p:txBody>
      </p:sp>
    </p:spTree>
    <p:extLst>
      <p:ext uri="{BB962C8B-B14F-4D97-AF65-F5344CB8AC3E}">
        <p14:creationId xmlns:p14="http://schemas.microsoft.com/office/powerpoint/2010/main" val="3195324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More specific state-by-state data can be found on page 4 of the teacher blueprint report (or at the USDOE teacher shortage areas website). </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this data, middle school grades are typically lumped in </a:t>
            </a:r>
            <a:r>
              <a:rPr lang="en-US"/>
              <a:t>with secondary.</a:t>
            </a:r>
            <a:endParaRPr lang="en-US" dirty="0"/>
          </a:p>
        </p:txBody>
      </p:sp>
      <p:sp>
        <p:nvSpPr>
          <p:cNvPr id="4" name="Slide Number Placeholder 3"/>
          <p:cNvSpPr>
            <a:spLocks noGrp="1"/>
          </p:cNvSpPr>
          <p:nvPr>
            <p:ph type="sldNum" sz="quarter" idx="5"/>
          </p:nvPr>
        </p:nvSpPr>
        <p:spPr/>
        <p:txBody>
          <a:bodyPr/>
          <a:lstStyle/>
          <a:p>
            <a:fld id="{BE046A68-5397-FA4B-A2A0-379339C15FC2}" type="slidenum">
              <a:rPr lang="en-US" smtClean="0"/>
              <a:t>12</a:t>
            </a:fld>
            <a:endParaRPr lang="en-US"/>
          </a:p>
        </p:txBody>
      </p:sp>
    </p:spTree>
    <p:extLst>
      <p:ext uri="{BB962C8B-B14F-4D97-AF65-F5344CB8AC3E}">
        <p14:creationId xmlns:p14="http://schemas.microsoft.com/office/powerpoint/2010/main" val="217806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More specific state-by-state data can be found on page 4 of the teacher blueprint report (or at the USDOE teacher shortage areas website). </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this data, middle school grades are typically lumped in </a:t>
            </a:r>
            <a:r>
              <a:rPr lang="en-US"/>
              <a:t>with secondary.</a:t>
            </a:r>
            <a:endParaRPr lang="en-US" dirty="0"/>
          </a:p>
        </p:txBody>
      </p:sp>
      <p:sp>
        <p:nvSpPr>
          <p:cNvPr id="4" name="Slide Number Placeholder 3"/>
          <p:cNvSpPr>
            <a:spLocks noGrp="1"/>
          </p:cNvSpPr>
          <p:nvPr>
            <p:ph type="sldNum" sz="quarter" idx="5"/>
          </p:nvPr>
        </p:nvSpPr>
        <p:spPr/>
        <p:txBody>
          <a:bodyPr/>
          <a:lstStyle/>
          <a:p>
            <a:fld id="{BE046A68-5397-FA4B-A2A0-379339C15FC2}" type="slidenum">
              <a:rPr lang="en-US" smtClean="0"/>
              <a:t>13</a:t>
            </a:fld>
            <a:endParaRPr lang="en-US"/>
          </a:p>
        </p:txBody>
      </p:sp>
    </p:spTree>
    <p:extLst>
      <p:ext uri="{BB962C8B-B14F-4D97-AF65-F5344CB8AC3E}">
        <p14:creationId xmlns:p14="http://schemas.microsoft.com/office/powerpoint/2010/main" val="43832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More specific state-by-state data can be found on page 4 of the teacher blueprint report (or at the USDOE teacher shortage areas website). </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this data, middle school grades are typically lumped in with secondary.</a:t>
            </a:r>
          </a:p>
        </p:txBody>
      </p:sp>
      <p:sp>
        <p:nvSpPr>
          <p:cNvPr id="4" name="Slide Number Placeholder 3"/>
          <p:cNvSpPr>
            <a:spLocks noGrp="1"/>
          </p:cNvSpPr>
          <p:nvPr>
            <p:ph type="sldNum" sz="quarter" idx="5"/>
          </p:nvPr>
        </p:nvSpPr>
        <p:spPr/>
        <p:txBody>
          <a:bodyPr/>
          <a:lstStyle/>
          <a:p>
            <a:fld id="{BE046A68-5397-FA4B-A2A0-379339C15FC2}" type="slidenum">
              <a:rPr lang="en-US" smtClean="0"/>
              <a:t>14</a:t>
            </a:fld>
            <a:endParaRPr lang="en-US"/>
          </a:p>
        </p:txBody>
      </p:sp>
    </p:spTree>
    <p:extLst>
      <p:ext uri="{BB962C8B-B14F-4D97-AF65-F5344CB8AC3E}">
        <p14:creationId xmlns:p14="http://schemas.microsoft.com/office/powerpoint/2010/main" val="163649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More specific state-by-state data can be found on page 4 of the teacher blueprint report (or at the USDOE teacher shortage areas website). </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this data, middle school grades are typically lumped in </a:t>
            </a:r>
            <a:r>
              <a:rPr lang="en-US"/>
              <a:t>with secondary.</a:t>
            </a:r>
            <a:endParaRPr lang="en-US" dirty="0"/>
          </a:p>
        </p:txBody>
      </p:sp>
      <p:sp>
        <p:nvSpPr>
          <p:cNvPr id="4" name="Slide Number Placeholder 3"/>
          <p:cNvSpPr>
            <a:spLocks noGrp="1"/>
          </p:cNvSpPr>
          <p:nvPr>
            <p:ph type="sldNum" sz="quarter" idx="5"/>
          </p:nvPr>
        </p:nvSpPr>
        <p:spPr/>
        <p:txBody>
          <a:bodyPr/>
          <a:lstStyle/>
          <a:p>
            <a:fld id="{BE046A68-5397-FA4B-A2A0-379339C15FC2}" type="slidenum">
              <a:rPr lang="en-US" smtClean="0"/>
              <a:t>15</a:t>
            </a:fld>
            <a:endParaRPr lang="en-US"/>
          </a:p>
        </p:txBody>
      </p:sp>
    </p:spTree>
    <p:extLst>
      <p:ext uri="{BB962C8B-B14F-4D97-AF65-F5344CB8AC3E}">
        <p14:creationId xmlns:p14="http://schemas.microsoft.com/office/powerpoint/2010/main" val="19679303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More specific state-by-state data can be found on page 4 of the teacher blueprint report (or at the USDOE teacher shortage areas website). </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this data, middle school grades are typically lumped in </a:t>
            </a:r>
            <a:r>
              <a:rPr lang="en-US"/>
              <a:t>with secondary.</a:t>
            </a:r>
            <a:endParaRPr lang="en-US" dirty="0"/>
          </a:p>
        </p:txBody>
      </p:sp>
      <p:sp>
        <p:nvSpPr>
          <p:cNvPr id="4" name="Slide Number Placeholder 3"/>
          <p:cNvSpPr>
            <a:spLocks noGrp="1"/>
          </p:cNvSpPr>
          <p:nvPr>
            <p:ph type="sldNum" sz="quarter" idx="5"/>
          </p:nvPr>
        </p:nvSpPr>
        <p:spPr/>
        <p:txBody>
          <a:bodyPr/>
          <a:lstStyle/>
          <a:p>
            <a:fld id="{BE046A68-5397-FA4B-A2A0-379339C15FC2}" type="slidenum">
              <a:rPr lang="en-US" smtClean="0"/>
              <a:t>16</a:t>
            </a:fld>
            <a:endParaRPr lang="en-US"/>
          </a:p>
        </p:txBody>
      </p:sp>
    </p:spTree>
    <p:extLst>
      <p:ext uri="{BB962C8B-B14F-4D97-AF65-F5344CB8AC3E}">
        <p14:creationId xmlns:p14="http://schemas.microsoft.com/office/powerpoint/2010/main" val="2098382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More specific state-by-state data can be found on page 4 of the teacher blueprint report (or at the USDOE teacher shortage areas website). </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this data, middle school grades are typically lumped in </a:t>
            </a:r>
            <a:r>
              <a:rPr lang="en-US"/>
              <a:t>with secondary.</a:t>
            </a:r>
            <a:endParaRPr lang="en-US" dirty="0"/>
          </a:p>
        </p:txBody>
      </p:sp>
      <p:sp>
        <p:nvSpPr>
          <p:cNvPr id="4" name="Slide Number Placeholder 3"/>
          <p:cNvSpPr>
            <a:spLocks noGrp="1"/>
          </p:cNvSpPr>
          <p:nvPr>
            <p:ph type="sldNum" sz="quarter" idx="5"/>
          </p:nvPr>
        </p:nvSpPr>
        <p:spPr/>
        <p:txBody>
          <a:bodyPr/>
          <a:lstStyle/>
          <a:p>
            <a:fld id="{BE046A68-5397-FA4B-A2A0-379339C15FC2}" type="slidenum">
              <a:rPr lang="en-US" smtClean="0"/>
              <a:t>17</a:t>
            </a:fld>
            <a:endParaRPr lang="en-US"/>
          </a:p>
        </p:txBody>
      </p:sp>
    </p:spTree>
    <p:extLst>
      <p:ext uri="{BB962C8B-B14F-4D97-AF65-F5344CB8AC3E}">
        <p14:creationId xmlns:p14="http://schemas.microsoft.com/office/powerpoint/2010/main" val="25690662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More specific state-by-state data can be found on page 4 of the teacher blueprint report (or at the USDOE teacher shortage areas website). </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this data, middle school grades are typically lumped in </a:t>
            </a:r>
            <a:r>
              <a:rPr lang="en-US"/>
              <a:t>with secondary.</a:t>
            </a:r>
            <a:endParaRPr lang="en-US" dirty="0"/>
          </a:p>
        </p:txBody>
      </p:sp>
      <p:sp>
        <p:nvSpPr>
          <p:cNvPr id="4" name="Slide Number Placeholder 3"/>
          <p:cNvSpPr>
            <a:spLocks noGrp="1"/>
          </p:cNvSpPr>
          <p:nvPr>
            <p:ph type="sldNum" sz="quarter" idx="5"/>
          </p:nvPr>
        </p:nvSpPr>
        <p:spPr/>
        <p:txBody>
          <a:bodyPr/>
          <a:lstStyle/>
          <a:p>
            <a:fld id="{BE046A68-5397-FA4B-A2A0-379339C15FC2}" type="slidenum">
              <a:rPr lang="en-US" smtClean="0"/>
              <a:t>18</a:t>
            </a:fld>
            <a:endParaRPr lang="en-US"/>
          </a:p>
        </p:txBody>
      </p:sp>
    </p:spTree>
    <p:extLst>
      <p:ext uri="{BB962C8B-B14F-4D97-AF65-F5344CB8AC3E}">
        <p14:creationId xmlns:p14="http://schemas.microsoft.com/office/powerpoint/2010/main" val="27828461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a:t>
            </a:r>
            <a:r>
              <a:rPr lang="en-US" dirty="0"/>
              <a:t>Delaware’s number (17.9%) actually reflects those who are within their first 4 years (because that was the only data available). </a:t>
            </a:r>
          </a:p>
        </p:txBody>
      </p:sp>
      <p:sp>
        <p:nvSpPr>
          <p:cNvPr id="4" name="Slide Number Placeholder 3"/>
          <p:cNvSpPr>
            <a:spLocks noGrp="1"/>
          </p:cNvSpPr>
          <p:nvPr>
            <p:ph type="sldNum" sz="quarter" idx="5"/>
          </p:nvPr>
        </p:nvSpPr>
        <p:spPr/>
        <p:txBody>
          <a:bodyPr/>
          <a:lstStyle/>
          <a:p>
            <a:fld id="{BE046A68-5397-FA4B-A2A0-379339C15FC2}" type="slidenum">
              <a:rPr lang="en-US" smtClean="0"/>
              <a:t>19</a:t>
            </a:fld>
            <a:endParaRPr lang="en-US"/>
          </a:p>
        </p:txBody>
      </p:sp>
    </p:spTree>
    <p:extLst>
      <p:ext uri="{BB962C8B-B14F-4D97-AF65-F5344CB8AC3E}">
        <p14:creationId xmlns:p14="http://schemas.microsoft.com/office/powerpoint/2010/main" val="1206226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Teacher shortages affect students. </a:t>
            </a:r>
            <a:r>
              <a:rPr lang="en-US" dirty="0"/>
              <a:t>Teacher shortages affect student learning and the experiences students have in school. For example, teacher shortages can lead to increased class sizes and can increase a student’s likelihood of having a less experienced or out-of-field teacher.</a:t>
            </a:r>
          </a:p>
          <a:p>
            <a:pPr marL="171450" indent="-171450">
              <a:buFont typeface="Arial" panose="020B0604020202020204" pitchFamily="34" charset="0"/>
              <a:buChar char="•"/>
            </a:pPr>
            <a:r>
              <a:rPr lang="en-US" b="1" dirty="0"/>
              <a:t>Teacher shortages are a drain on the economy. </a:t>
            </a:r>
            <a:r>
              <a:rPr lang="en-US" dirty="0"/>
              <a:t>A strong teacher workforce is crucial to fueling the current economy and preparing students for fulfilling careers of their own in the future. Businesses are reliant on the education system to produce a strong workforce and often choose to locate in places with high-quality educational experiences — so when students don’t have strong, well-trained teachers, these workforce needs are less likely to be met.</a:t>
            </a:r>
          </a:p>
          <a:p>
            <a:pPr marL="171450" indent="-171450">
              <a:buFont typeface="Arial" panose="020B0604020202020204" pitchFamily="34" charset="0"/>
              <a:buChar char="•"/>
            </a:pPr>
            <a:r>
              <a:rPr lang="en-US" b="1" dirty="0"/>
              <a:t>What is our response to others that say teacher shortages aren’t really an issue, are overstated, or haven’t been affected by COVID?</a:t>
            </a:r>
            <a:r>
              <a:rPr lang="en-US" dirty="0"/>
              <a:t> This narrative may not fully account for regional differences or may be only looking at the overall quantity of teachers, but not the quality or diversity of those teachers. It also may not weigh the </a:t>
            </a:r>
            <a:r>
              <a:rPr lang="en-US" i="1" dirty="0"/>
              <a:t>equitable distribution of strong teachers </a:t>
            </a:r>
            <a:r>
              <a:rPr lang="en-US" dirty="0"/>
              <a:t>— for example, shortages in rural communities and/or low-income schools.</a:t>
            </a:r>
          </a:p>
          <a:p>
            <a:endParaRPr lang="en-US" dirty="0"/>
          </a:p>
        </p:txBody>
      </p:sp>
      <p:sp>
        <p:nvSpPr>
          <p:cNvPr id="4" name="Slide Number Placeholder 3"/>
          <p:cNvSpPr>
            <a:spLocks noGrp="1"/>
          </p:cNvSpPr>
          <p:nvPr>
            <p:ph type="sldNum" sz="quarter" idx="5"/>
          </p:nvPr>
        </p:nvSpPr>
        <p:spPr/>
        <p:txBody>
          <a:bodyPr/>
          <a:lstStyle/>
          <a:p>
            <a:fld id="{BE046A68-5397-FA4B-A2A0-379339C15FC2}" type="slidenum">
              <a:rPr lang="en-US" smtClean="0"/>
              <a:t>2</a:t>
            </a:fld>
            <a:endParaRPr lang="en-US"/>
          </a:p>
        </p:txBody>
      </p:sp>
    </p:spTree>
    <p:extLst>
      <p:ext uri="{BB962C8B-B14F-4D97-AF65-F5344CB8AC3E}">
        <p14:creationId xmlns:p14="http://schemas.microsoft.com/office/powerpoint/2010/main" val="29114203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Data such as teacher experience level and certification/credentials are not a perfect proxy for teacher quality, but they are one valuable input/indicator.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“Teaching Out-of-Field” refers to teachers who spend more than a certain percentage of their time teaching in grade levels, subject areas, or specialized areas (such as ELL or special education) that they are not certified 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In one SREB state, over 35% of teachers are inexperienced, uncertified or teaching a majority of classes out of their trained field, affecting up to $165k students in the state. </a:t>
            </a:r>
          </a:p>
        </p:txBody>
      </p:sp>
      <p:sp>
        <p:nvSpPr>
          <p:cNvPr id="4" name="Slide Number Placeholder 3"/>
          <p:cNvSpPr>
            <a:spLocks noGrp="1"/>
          </p:cNvSpPr>
          <p:nvPr>
            <p:ph type="sldNum" sz="quarter" idx="5"/>
          </p:nvPr>
        </p:nvSpPr>
        <p:spPr/>
        <p:txBody>
          <a:bodyPr/>
          <a:lstStyle/>
          <a:p>
            <a:fld id="{BE046A68-5397-FA4B-A2A0-379339C15FC2}" type="slidenum">
              <a:rPr lang="en-US" smtClean="0"/>
              <a:t>20</a:t>
            </a:fld>
            <a:endParaRPr lang="en-US"/>
          </a:p>
        </p:txBody>
      </p:sp>
    </p:spTree>
    <p:extLst>
      <p:ext uri="{BB962C8B-B14F-4D97-AF65-F5344CB8AC3E}">
        <p14:creationId xmlns:p14="http://schemas.microsoft.com/office/powerpoint/2010/main" val="3177428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a:t>
            </a:r>
            <a:r>
              <a:rPr lang="en-US" b="0" dirty="0"/>
              <a:t>TN is tied at #37 with PA.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National avg is 3%, SREB avg is 7.9%</a:t>
            </a:r>
          </a:p>
        </p:txBody>
      </p:sp>
      <p:sp>
        <p:nvSpPr>
          <p:cNvPr id="4" name="Slide Number Placeholder 3"/>
          <p:cNvSpPr>
            <a:spLocks noGrp="1"/>
          </p:cNvSpPr>
          <p:nvPr>
            <p:ph type="sldNum" sz="quarter" idx="5"/>
          </p:nvPr>
        </p:nvSpPr>
        <p:spPr/>
        <p:txBody>
          <a:bodyPr/>
          <a:lstStyle/>
          <a:p>
            <a:fld id="{BE046A68-5397-FA4B-A2A0-379339C15FC2}" type="slidenum">
              <a:rPr lang="en-US" smtClean="0"/>
              <a:t>21</a:t>
            </a:fld>
            <a:endParaRPr lang="en-US"/>
          </a:p>
        </p:txBody>
      </p:sp>
    </p:spTree>
    <p:extLst>
      <p:ext uri="{BB962C8B-B14F-4D97-AF65-F5344CB8AC3E}">
        <p14:creationId xmlns:p14="http://schemas.microsoft.com/office/powerpoint/2010/main" val="12272669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a:t>
            </a:r>
            <a:r>
              <a:rPr lang="en-US" dirty="0"/>
              <a:t>Nationally, racial/ethnic diversity among public school students is growing quicker than among teachers — this is likely true regionally as well. And the student-teacher data here mirrors national trends — in 2015-16, 51% of students were people of color, but only 20% of teachers were people of color.</a:t>
            </a:r>
          </a:p>
        </p:txBody>
      </p:sp>
      <p:sp>
        <p:nvSpPr>
          <p:cNvPr id="4" name="Slide Number Placeholder 3"/>
          <p:cNvSpPr>
            <a:spLocks noGrp="1"/>
          </p:cNvSpPr>
          <p:nvPr>
            <p:ph type="sldNum" sz="quarter" idx="5"/>
          </p:nvPr>
        </p:nvSpPr>
        <p:spPr/>
        <p:txBody>
          <a:bodyPr/>
          <a:lstStyle/>
          <a:p>
            <a:fld id="{BE046A68-5397-FA4B-A2A0-379339C15FC2}" type="slidenum">
              <a:rPr lang="en-US" smtClean="0"/>
              <a:t>22</a:t>
            </a:fld>
            <a:endParaRPr lang="en-US"/>
          </a:p>
        </p:txBody>
      </p:sp>
    </p:spTree>
    <p:extLst>
      <p:ext uri="{BB962C8B-B14F-4D97-AF65-F5344CB8AC3E}">
        <p14:creationId xmlns:p14="http://schemas.microsoft.com/office/powerpoint/2010/main" val="3559879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a:t>
            </a:r>
            <a:r>
              <a:rPr lang="en-US" b="0" dirty="0"/>
              <a:t>Additionally, 0.16% of students in the SREB region are Native Hawaiian or Pacific Islander — the percent of teachers and prep program enrollees is under 0.01%.</a:t>
            </a:r>
          </a:p>
        </p:txBody>
      </p:sp>
      <p:sp>
        <p:nvSpPr>
          <p:cNvPr id="4" name="Slide Number Placeholder 3"/>
          <p:cNvSpPr>
            <a:spLocks noGrp="1"/>
          </p:cNvSpPr>
          <p:nvPr>
            <p:ph type="sldNum" sz="quarter" idx="5"/>
          </p:nvPr>
        </p:nvSpPr>
        <p:spPr/>
        <p:txBody>
          <a:bodyPr/>
          <a:lstStyle/>
          <a:p>
            <a:fld id="{BE046A68-5397-FA4B-A2A0-379339C15FC2}" type="slidenum">
              <a:rPr lang="en-US" smtClean="0"/>
              <a:t>23</a:t>
            </a:fld>
            <a:endParaRPr lang="en-US"/>
          </a:p>
        </p:txBody>
      </p:sp>
    </p:spTree>
    <p:extLst>
      <p:ext uri="{BB962C8B-B14F-4D97-AF65-F5344CB8AC3E}">
        <p14:creationId xmlns:p14="http://schemas.microsoft.com/office/powerpoint/2010/main" val="39448682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E046A68-5397-FA4B-A2A0-379339C15FC2}" type="slidenum">
              <a:rPr lang="en-US" smtClean="0"/>
              <a:t>24</a:t>
            </a:fld>
            <a:endParaRPr lang="en-US"/>
          </a:p>
        </p:txBody>
      </p:sp>
    </p:spTree>
    <p:extLst>
      <p:ext uri="{BB962C8B-B14F-4D97-AF65-F5344CB8AC3E}">
        <p14:creationId xmlns:p14="http://schemas.microsoft.com/office/powerpoint/2010/main" val="31645539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shortages are a pervasive challenge across the country and especially in the South if you look at them in quantity, quality, diversity and distribution of talent across the state. Rural and low-income schools, of which most are high-minority populations, are far more likely to have more inexperienced, ineffective, out-of-field certification and to have major vacancies in STEM and SPED teachers. The few states that collect and report on this distribution data show high rates of inequity, correlating to lower or even declines in learning gains in these schools.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a:t>
            </a:r>
            <a:r>
              <a:rPr lang="en-US" b="0" dirty="0"/>
              <a:t>AKA “The ‘equitable distribution’ of teachers” or ‘equitable access to strong teachers.’</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BE046A68-5397-FA4B-A2A0-379339C15FC2}" type="slidenum">
              <a:rPr lang="en-US" smtClean="0"/>
              <a:t>25</a:t>
            </a:fld>
            <a:endParaRPr lang="en-US"/>
          </a:p>
        </p:txBody>
      </p:sp>
    </p:spTree>
    <p:extLst>
      <p:ext uri="{BB962C8B-B14F-4D97-AF65-F5344CB8AC3E}">
        <p14:creationId xmlns:p14="http://schemas.microsoft.com/office/powerpoint/2010/main" val="32891550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BE046A68-5397-FA4B-A2A0-379339C15FC2}" type="slidenum">
              <a:rPr lang="en-US" smtClean="0"/>
              <a:t>26</a:t>
            </a:fld>
            <a:endParaRPr lang="en-US"/>
          </a:p>
        </p:txBody>
      </p:sp>
    </p:spTree>
    <p:extLst>
      <p:ext uri="{BB962C8B-B14F-4D97-AF65-F5344CB8AC3E}">
        <p14:creationId xmlns:p14="http://schemas.microsoft.com/office/powerpoint/2010/main" val="14193692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E046A68-5397-FA4B-A2A0-379339C15FC2}" type="slidenum">
              <a:rPr lang="en-US" smtClean="0"/>
              <a:t>27</a:t>
            </a:fld>
            <a:endParaRPr lang="en-US"/>
          </a:p>
        </p:txBody>
      </p:sp>
    </p:spTree>
    <p:extLst>
      <p:ext uri="{BB962C8B-B14F-4D97-AF65-F5344CB8AC3E}">
        <p14:creationId xmlns:p14="http://schemas.microsoft.com/office/powerpoint/2010/main" val="1687330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046A68-5397-FA4B-A2A0-379339C15FC2}" type="slidenum">
              <a:rPr lang="en-US" smtClean="0"/>
              <a:t>28</a:t>
            </a:fld>
            <a:endParaRPr lang="en-US"/>
          </a:p>
        </p:txBody>
      </p:sp>
    </p:spTree>
    <p:extLst>
      <p:ext uri="{BB962C8B-B14F-4D97-AF65-F5344CB8AC3E}">
        <p14:creationId xmlns:p14="http://schemas.microsoft.com/office/powerpoint/2010/main" val="34568646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a:t>
            </a:r>
            <a:r>
              <a:rPr lang="en-US" dirty="0"/>
              <a:t>This data is national, but likely indicative of similar trends in the SREB region.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Teachers cite lack of preparedness for the job and lack of enough administrator and colleague support as the two most significant aspects contributing to unnecessary stress.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BE046A68-5397-FA4B-A2A0-379339C15FC2}" type="slidenum">
              <a:rPr lang="en-US" smtClean="0"/>
              <a:t>29</a:t>
            </a:fld>
            <a:endParaRPr lang="en-US"/>
          </a:p>
        </p:txBody>
      </p:sp>
    </p:spTree>
    <p:extLst>
      <p:ext uri="{BB962C8B-B14F-4D97-AF65-F5344CB8AC3E}">
        <p14:creationId xmlns:p14="http://schemas.microsoft.com/office/powerpoint/2010/main" val="2266413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Georgia" panose="02040502050405020303" pitchFamily="18" charset="0"/>
                <a:ea typeface="Times New Roman" panose="02020603050405020304" pitchFamily="18" charset="0"/>
                <a:cs typeface="Calibri" panose="020F0502020204030204" pitchFamily="34" charset="0"/>
              </a:rPr>
              <a:t>What kinds of educator shortages are we having with the teacher workforce and why? </a:t>
            </a:r>
            <a:endParaRPr lang="en-US" dirty="0"/>
          </a:p>
        </p:txBody>
      </p:sp>
      <p:sp>
        <p:nvSpPr>
          <p:cNvPr id="4" name="Slide Number Placeholder 3"/>
          <p:cNvSpPr>
            <a:spLocks noGrp="1"/>
          </p:cNvSpPr>
          <p:nvPr>
            <p:ph type="sldNum" sz="quarter" idx="5"/>
          </p:nvPr>
        </p:nvSpPr>
        <p:spPr/>
        <p:txBody>
          <a:bodyPr/>
          <a:lstStyle/>
          <a:p>
            <a:fld id="{BE046A68-5397-FA4B-A2A0-379339C15FC2}" type="slidenum">
              <a:rPr lang="en-US" smtClean="0"/>
              <a:t>3</a:t>
            </a:fld>
            <a:endParaRPr lang="en-US"/>
          </a:p>
        </p:txBody>
      </p:sp>
    </p:spTree>
    <p:extLst>
      <p:ext uri="{BB962C8B-B14F-4D97-AF65-F5344CB8AC3E}">
        <p14:creationId xmlns:p14="http://schemas.microsoft.com/office/powerpoint/2010/main" val="7958887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a:t>
            </a:r>
            <a:r>
              <a:rPr lang="en-US" dirty="0"/>
              <a:t>The region-specific data is from 2017-18 because that is the most recent year available for data on second jobs</a:t>
            </a:r>
          </a:p>
        </p:txBody>
      </p:sp>
      <p:sp>
        <p:nvSpPr>
          <p:cNvPr id="4" name="Slide Number Placeholder 3"/>
          <p:cNvSpPr>
            <a:spLocks noGrp="1"/>
          </p:cNvSpPr>
          <p:nvPr>
            <p:ph type="sldNum" sz="quarter" idx="5"/>
          </p:nvPr>
        </p:nvSpPr>
        <p:spPr/>
        <p:txBody>
          <a:bodyPr/>
          <a:lstStyle/>
          <a:p>
            <a:fld id="{BE046A68-5397-FA4B-A2A0-379339C15FC2}" type="slidenum">
              <a:rPr lang="en-US" smtClean="0"/>
              <a:t>30</a:t>
            </a:fld>
            <a:endParaRPr lang="en-US"/>
          </a:p>
        </p:txBody>
      </p:sp>
    </p:spTree>
    <p:extLst>
      <p:ext uri="{BB962C8B-B14F-4D97-AF65-F5344CB8AC3E}">
        <p14:creationId xmlns:p14="http://schemas.microsoft.com/office/powerpoint/2010/main" val="35316071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data is national, but likely indicative of similar trends in the SREB region.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Additionally, only 36% of U.S. teachers believe American society values the teaching profession.</a:t>
            </a:r>
          </a:p>
        </p:txBody>
      </p:sp>
      <p:sp>
        <p:nvSpPr>
          <p:cNvPr id="4" name="Slide Number Placeholder 3"/>
          <p:cNvSpPr>
            <a:spLocks noGrp="1"/>
          </p:cNvSpPr>
          <p:nvPr>
            <p:ph type="sldNum" sz="quarter" idx="5"/>
          </p:nvPr>
        </p:nvSpPr>
        <p:spPr/>
        <p:txBody>
          <a:bodyPr/>
          <a:lstStyle/>
          <a:p>
            <a:fld id="{BE046A68-5397-FA4B-A2A0-379339C15FC2}" type="slidenum">
              <a:rPr lang="en-US" smtClean="0"/>
              <a:t>31</a:t>
            </a:fld>
            <a:endParaRPr lang="en-US"/>
          </a:p>
        </p:txBody>
      </p:sp>
    </p:spTree>
    <p:extLst>
      <p:ext uri="{BB962C8B-B14F-4D97-AF65-F5344CB8AC3E}">
        <p14:creationId xmlns:p14="http://schemas.microsoft.com/office/powerpoint/2010/main" val="3306650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a:t>
            </a:r>
            <a:r>
              <a:rPr lang="en-US" b="0" dirty="0"/>
              <a:t>Although the cost of living index for the region is 95.2% (slightly lower than national), these discrepancies in compensation outweigh that.</a:t>
            </a:r>
          </a:p>
        </p:txBody>
      </p:sp>
      <p:sp>
        <p:nvSpPr>
          <p:cNvPr id="4" name="Slide Number Placeholder 3"/>
          <p:cNvSpPr>
            <a:spLocks noGrp="1"/>
          </p:cNvSpPr>
          <p:nvPr>
            <p:ph type="sldNum" sz="quarter" idx="5"/>
          </p:nvPr>
        </p:nvSpPr>
        <p:spPr/>
        <p:txBody>
          <a:bodyPr/>
          <a:lstStyle/>
          <a:p>
            <a:fld id="{BE046A68-5397-FA4B-A2A0-379339C15FC2}" type="slidenum">
              <a:rPr lang="en-US" smtClean="0"/>
              <a:t>32</a:t>
            </a:fld>
            <a:endParaRPr lang="en-US"/>
          </a:p>
        </p:txBody>
      </p:sp>
    </p:spTree>
    <p:extLst>
      <p:ext uri="{BB962C8B-B14F-4D97-AF65-F5344CB8AC3E}">
        <p14:creationId xmlns:p14="http://schemas.microsoft.com/office/powerpoint/2010/main" val="30350936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map shows regression-adjusted weekly wage penalties (how much less, as a percentage, K-12 public school teachers early in weekly wages than their college educated peers in other progressions).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For reference, the average teacher wage gap nationally hovers near 20% — this map shows an approximate average of 21% in the SREB region.</a:t>
            </a:r>
          </a:p>
        </p:txBody>
      </p:sp>
      <p:sp>
        <p:nvSpPr>
          <p:cNvPr id="4" name="Slide Number Placeholder 3"/>
          <p:cNvSpPr>
            <a:spLocks noGrp="1"/>
          </p:cNvSpPr>
          <p:nvPr>
            <p:ph type="sldNum" sz="quarter" idx="5"/>
          </p:nvPr>
        </p:nvSpPr>
        <p:spPr/>
        <p:txBody>
          <a:bodyPr/>
          <a:lstStyle/>
          <a:p>
            <a:fld id="{BE046A68-5397-FA4B-A2A0-379339C15FC2}" type="slidenum">
              <a:rPr lang="en-US" smtClean="0"/>
              <a:t>33</a:t>
            </a:fld>
            <a:endParaRPr lang="en-US"/>
          </a:p>
        </p:txBody>
      </p:sp>
    </p:spTree>
    <p:extLst>
      <p:ext uri="{BB962C8B-B14F-4D97-AF65-F5344CB8AC3E}">
        <p14:creationId xmlns:p14="http://schemas.microsoft.com/office/powerpoint/2010/main" val="23176709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data is national, but likely indicative of similar trends in the SREB region.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Although this data is pre-pandemic, it is likely that COVID exacerbated these realities and led to teachers incurring additional costs due to not having the resources they needed to change lesson plans, decreased access to supplies that could no longer be shared, additional health and safety supplies, technology and remote learning supports, and adaptive materials to help students bounce back from pandemic-related learning disruptions.</a:t>
            </a:r>
          </a:p>
        </p:txBody>
      </p:sp>
      <p:sp>
        <p:nvSpPr>
          <p:cNvPr id="4" name="Slide Number Placeholder 3"/>
          <p:cNvSpPr>
            <a:spLocks noGrp="1"/>
          </p:cNvSpPr>
          <p:nvPr>
            <p:ph type="sldNum" sz="quarter" idx="5"/>
          </p:nvPr>
        </p:nvSpPr>
        <p:spPr/>
        <p:txBody>
          <a:bodyPr/>
          <a:lstStyle/>
          <a:p>
            <a:fld id="{BE046A68-5397-FA4B-A2A0-379339C15FC2}" type="slidenum">
              <a:rPr lang="en-US" smtClean="0"/>
              <a:t>34</a:t>
            </a:fld>
            <a:endParaRPr lang="en-US"/>
          </a:p>
        </p:txBody>
      </p:sp>
    </p:spTree>
    <p:extLst>
      <p:ext uri="{BB962C8B-B14F-4D97-AF65-F5344CB8AC3E}">
        <p14:creationId xmlns:p14="http://schemas.microsoft.com/office/powerpoint/2010/main" val="12533454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E046A68-5397-FA4B-A2A0-379339C15FC2}" type="slidenum">
              <a:rPr lang="en-US" smtClean="0"/>
              <a:t>35</a:t>
            </a:fld>
            <a:endParaRPr lang="en-US"/>
          </a:p>
        </p:txBody>
      </p:sp>
    </p:spTree>
    <p:extLst>
      <p:ext uri="{BB962C8B-B14F-4D97-AF65-F5344CB8AC3E}">
        <p14:creationId xmlns:p14="http://schemas.microsoft.com/office/powerpoint/2010/main" val="32970851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a:t>
            </a:r>
            <a:r>
              <a:rPr lang="en-US" dirty="0"/>
              <a:t>This data is national, but likely indicative of similar trends in the SREB region.</a:t>
            </a:r>
          </a:p>
        </p:txBody>
      </p:sp>
      <p:sp>
        <p:nvSpPr>
          <p:cNvPr id="4" name="Slide Number Placeholder 3"/>
          <p:cNvSpPr>
            <a:spLocks noGrp="1"/>
          </p:cNvSpPr>
          <p:nvPr>
            <p:ph type="sldNum" sz="quarter" idx="5"/>
          </p:nvPr>
        </p:nvSpPr>
        <p:spPr/>
        <p:txBody>
          <a:bodyPr/>
          <a:lstStyle/>
          <a:p>
            <a:fld id="{BE046A68-5397-FA4B-A2A0-379339C15FC2}" type="slidenum">
              <a:rPr lang="en-US" smtClean="0"/>
              <a:t>36</a:t>
            </a:fld>
            <a:endParaRPr lang="en-US"/>
          </a:p>
        </p:txBody>
      </p:sp>
    </p:spTree>
    <p:extLst>
      <p:ext uri="{BB962C8B-B14F-4D97-AF65-F5344CB8AC3E}">
        <p14:creationId xmlns:p14="http://schemas.microsoft.com/office/powerpoint/2010/main" val="13697640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spcBef>
                <a:spcPts val="0"/>
              </a:spcBef>
              <a:spcAft>
                <a:spcPts val="0"/>
              </a:spcAft>
              <a:buFont typeface="Courier New" panose="02070309020205020404" pitchFamily="49" charset="0"/>
              <a:buChar char="o"/>
            </a:pPr>
            <a:r>
              <a:rPr lang="en-US" sz="1800" dirty="0">
                <a:effectLst/>
                <a:latin typeface="Georgia" panose="02040502050405020303" pitchFamily="18" charset="0"/>
                <a:ea typeface="Times New Roman" panose="02020603050405020304" pitchFamily="18" charset="0"/>
              </a:rPr>
              <a:t>PSE faculty numbers – current shortages by discipline, compensation </a:t>
            </a:r>
            <a:endParaRPr lang="en-US" sz="18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800" dirty="0">
                <a:effectLst/>
                <a:latin typeface="Georgia" panose="02040502050405020303" pitchFamily="18" charset="0"/>
                <a:ea typeface="Times New Roman" panose="02020603050405020304" pitchFamily="18" charset="0"/>
              </a:rPr>
              <a:t>Correlation of these educator shortages with high demand career shortages – nursing, IT as examples</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BE046A68-5397-FA4B-A2A0-379339C15FC2}" type="slidenum">
              <a:rPr lang="en-US" smtClean="0"/>
              <a:t>37</a:t>
            </a:fld>
            <a:endParaRPr lang="en-US"/>
          </a:p>
        </p:txBody>
      </p:sp>
    </p:spTree>
    <p:extLst>
      <p:ext uri="{BB962C8B-B14F-4D97-AF65-F5344CB8AC3E}">
        <p14:creationId xmlns:p14="http://schemas.microsoft.com/office/powerpoint/2010/main" val="38109744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Start with bright spot – diversity of faculty is getting better over time, similarly too teacher diversity. But still room to grow. </a:t>
            </a:r>
          </a:p>
        </p:txBody>
      </p:sp>
      <p:sp>
        <p:nvSpPr>
          <p:cNvPr id="4" name="Slide Number Placeholder 3"/>
          <p:cNvSpPr>
            <a:spLocks noGrp="1"/>
          </p:cNvSpPr>
          <p:nvPr>
            <p:ph type="sldNum" sz="quarter" idx="5"/>
          </p:nvPr>
        </p:nvSpPr>
        <p:spPr/>
        <p:txBody>
          <a:bodyPr/>
          <a:lstStyle/>
          <a:p>
            <a:fld id="{BE046A68-5397-FA4B-A2A0-379339C15FC2}" type="slidenum">
              <a:rPr lang="en-US" smtClean="0"/>
              <a:t>38</a:t>
            </a:fld>
            <a:endParaRPr lang="en-US"/>
          </a:p>
        </p:txBody>
      </p:sp>
    </p:spTree>
    <p:extLst>
      <p:ext uri="{BB962C8B-B14F-4D97-AF65-F5344CB8AC3E}">
        <p14:creationId xmlns:p14="http://schemas.microsoft.com/office/powerpoint/2010/main" val="37427097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Public higher ed faculty consistently represent a majority part-time staff over the last 5 years.</a:t>
            </a:r>
          </a:p>
        </p:txBody>
      </p:sp>
      <p:sp>
        <p:nvSpPr>
          <p:cNvPr id="4" name="Slide Number Placeholder 3"/>
          <p:cNvSpPr>
            <a:spLocks noGrp="1"/>
          </p:cNvSpPr>
          <p:nvPr>
            <p:ph type="sldNum" sz="quarter" idx="5"/>
          </p:nvPr>
        </p:nvSpPr>
        <p:spPr/>
        <p:txBody>
          <a:bodyPr/>
          <a:lstStyle/>
          <a:p>
            <a:fld id="{BE046A68-5397-FA4B-A2A0-379339C15FC2}" type="slidenum">
              <a:rPr lang="en-US" smtClean="0"/>
              <a:t>39</a:t>
            </a:fld>
            <a:endParaRPr lang="en-US"/>
          </a:p>
        </p:txBody>
      </p:sp>
    </p:spTree>
    <p:extLst>
      <p:ext uri="{BB962C8B-B14F-4D97-AF65-F5344CB8AC3E}">
        <p14:creationId xmlns:p14="http://schemas.microsoft.com/office/powerpoint/2010/main" val="3867326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E046A68-5397-FA4B-A2A0-379339C15FC2}" type="slidenum">
              <a:rPr lang="en-US" smtClean="0"/>
              <a:t>4</a:t>
            </a:fld>
            <a:endParaRPr lang="en-US"/>
          </a:p>
        </p:txBody>
      </p:sp>
    </p:spTree>
    <p:extLst>
      <p:ext uri="{BB962C8B-B14F-4D97-AF65-F5344CB8AC3E}">
        <p14:creationId xmlns:p14="http://schemas.microsoft.com/office/powerpoint/2010/main" val="30990018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Compensation of public college faculty isn’t keeping up with changes in annual pay in comparison to all workers, nor private college faculty, OR  inflation. Plus part-time, adjunct and non-tenured faculty make far less than their full-time tenured peers. </a:t>
            </a:r>
          </a:p>
        </p:txBody>
      </p:sp>
      <p:sp>
        <p:nvSpPr>
          <p:cNvPr id="4" name="Slide Number Placeholder 3"/>
          <p:cNvSpPr>
            <a:spLocks noGrp="1"/>
          </p:cNvSpPr>
          <p:nvPr>
            <p:ph type="sldNum" sz="quarter" idx="5"/>
          </p:nvPr>
        </p:nvSpPr>
        <p:spPr/>
        <p:txBody>
          <a:bodyPr/>
          <a:lstStyle/>
          <a:p>
            <a:fld id="{BE046A68-5397-FA4B-A2A0-379339C15FC2}" type="slidenum">
              <a:rPr lang="en-US" smtClean="0"/>
              <a:t>40</a:t>
            </a:fld>
            <a:endParaRPr lang="en-US"/>
          </a:p>
        </p:txBody>
      </p:sp>
    </p:spTree>
    <p:extLst>
      <p:ext uri="{BB962C8B-B14F-4D97-AF65-F5344CB8AC3E}">
        <p14:creationId xmlns:p14="http://schemas.microsoft.com/office/powerpoint/2010/main" val="23826889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Salaries in the region significantly lag the other regions of the US – similarly with teachers. We are severely underpaying all educators in the South, and that issue is catching up with us. </a:t>
            </a:r>
          </a:p>
        </p:txBody>
      </p:sp>
      <p:sp>
        <p:nvSpPr>
          <p:cNvPr id="4" name="Slide Number Placeholder 3"/>
          <p:cNvSpPr>
            <a:spLocks noGrp="1"/>
          </p:cNvSpPr>
          <p:nvPr>
            <p:ph type="sldNum" sz="quarter" idx="5"/>
          </p:nvPr>
        </p:nvSpPr>
        <p:spPr/>
        <p:txBody>
          <a:bodyPr/>
          <a:lstStyle/>
          <a:p>
            <a:fld id="{BE046A68-5397-FA4B-A2A0-379339C15FC2}" type="slidenum">
              <a:rPr lang="en-US" smtClean="0"/>
              <a:t>41</a:t>
            </a:fld>
            <a:endParaRPr lang="en-US"/>
          </a:p>
        </p:txBody>
      </p:sp>
    </p:spTree>
    <p:extLst>
      <p:ext uri="{BB962C8B-B14F-4D97-AF65-F5344CB8AC3E}">
        <p14:creationId xmlns:p14="http://schemas.microsoft.com/office/powerpoint/2010/main" val="24061500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spcBef>
                <a:spcPts val="0"/>
              </a:spcBef>
              <a:spcAft>
                <a:spcPts val="0"/>
              </a:spcAft>
              <a:buFont typeface="Courier New" panose="02070309020205020404" pitchFamily="49" charset="0"/>
              <a:buNone/>
            </a:pPr>
            <a:r>
              <a:rPr lang="en-US" sz="1800" dirty="0">
                <a:effectLst/>
                <a:latin typeface="Georgia" panose="02040502050405020303" pitchFamily="18" charset="0"/>
                <a:ea typeface="Times New Roman" panose="02020603050405020304" pitchFamily="18" charset="0"/>
              </a:rPr>
              <a:t>PSE faculty current shortages by discipline </a:t>
            </a:r>
            <a:endParaRPr lang="en-US" sz="18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800" dirty="0">
                <a:effectLst/>
                <a:latin typeface="Georgia" panose="02040502050405020303" pitchFamily="18" charset="0"/>
                <a:ea typeface="Times New Roman" panose="02020603050405020304" pitchFamily="18" charset="0"/>
              </a:rPr>
              <a:t>Correlation of these educator shortages with high demand career shortages – nursing, IT as examples. </a:t>
            </a:r>
          </a:p>
          <a:p>
            <a:pPr marL="742950" marR="0" lvl="1" indent="-285750">
              <a:spcBef>
                <a:spcPts val="0"/>
              </a:spcBef>
              <a:spcAft>
                <a:spcPts val="0"/>
              </a:spcAft>
              <a:buFont typeface="Courier New" panose="02070309020205020404" pitchFamily="49" charset="0"/>
              <a:buChar char="o"/>
            </a:pPr>
            <a:r>
              <a:rPr lang="en-US" sz="1800" dirty="0">
                <a:effectLst/>
                <a:latin typeface="Georgia" panose="02040502050405020303" pitchFamily="18" charset="0"/>
                <a:ea typeface="Calibri" panose="020F0502020204030204" pitchFamily="34" charset="0"/>
              </a:rPr>
              <a:t>With these shortages, states and the region are not able to provide enough seats in courses to amply prepare for the workers we need in healthcare, education, IT and engineering – all high-needs fields! </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800" dirty="0">
                <a:effectLst/>
                <a:latin typeface="Georgia" panose="02040502050405020303" pitchFamily="18" charset="0"/>
                <a:ea typeface="Calibri" panose="020F0502020204030204" pitchFamily="34" charset="0"/>
              </a:rPr>
              <a:t>Not enough teaching talent in schools and colleges = limitations to learning for students, declines in prepared K-12 students who can successfully transition and complete any higher education = not enough trained/educated workers to sustain and grow our economy. </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n-US" sz="1800" dirty="0">
              <a:effectLst/>
              <a:latin typeface="Georgia" panose="02040502050405020303" pitchFamily="18" charset="0"/>
              <a:ea typeface="Calibri" panose="020F0502020204030204" pitchFamily="34" charset="0"/>
            </a:endParaRPr>
          </a:p>
          <a:p>
            <a:pPr marL="0" marR="0">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hlinkClick r:id="rId3"/>
              </a:rPr>
              <a:t>https://www.cupahr.org/surveys/research-briefs/higher-ed-employee-retention-survey-findings-july-2022/</a:t>
            </a:r>
            <a:r>
              <a:rPr lang="en-US" sz="1800" dirty="0">
                <a:effectLst/>
                <a:latin typeface="Calibri" panose="020F0502020204030204" pitchFamily="34" charset="0"/>
                <a:ea typeface="Calibri" panose="020F0502020204030204" pitchFamily="34" charset="0"/>
              </a:rPr>
              <a:t>.</a:t>
            </a:r>
          </a:p>
          <a:p>
            <a:pPr marL="0" marR="0">
              <a:spcBef>
                <a:spcPts val="0"/>
              </a:spcBef>
              <a:spcAft>
                <a:spcPts val="1200"/>
              </a:spcAft>
            </a:pPr>
            <a:r>
              <a:rPr lang="en-US" sz="1800" b="1">
                <a:solidFill>
                  <a:srgbClr val="000000"/>
                </a:solidFill>
                <a:effectLst/>
                <a:latin typeface="Open Sans" panose="020B0606030504020204" pitchFamily="34" charset="0"/>
                <a:ea typeface="Calibri" panose="020F0502020204030204" pitchFamily="34" charset="0"/>
              </a:rPr>
              <a:t>Report Findings</a:t>
            </a:r>
            <a:endParaRPr lang="en-US" sz="1800" dirty="0">
              <a:effectLst/>
              <a:latin typeface="Calibri" panose="020F0502020204030204" pitchFamily="34" charset="0"/>
              <a:ea typeface="Calibri" panose="020F0502020204030204" pitchFamily="34" charset="0"/>
            </a:endParaRPr>
          </a:p>
          <a:p>
            <a:pPr marL="0" marR="0" algn="l">
              <a:spcBef>
                <a:spcPts val="0"/>
              </a:spcBef>
              <a:spcAft>
                <a:spcPts val="1200"/>
              </a:spcAft>
            </a:pPr>
            <a:r>
              <a:rPr lang="en-US" sz="1800" b="1" dirty="0">
                <a:solidFill>
                  <a:srgbClr val="000000"/>
                </a:solidFill>
                <a:effectLst/>
                <a:latin typeface="Open Sans" panose="020B0606030504020204" pitchFamily="34" charset="0"/>
                <a:ea typeface="Calibri" panose="020F0502020204030204" pitchFamily="34" charset="0"/>
              </a:rPr>
              <a:t>Higher ed employees are looking for other jobs, mostly because they desire a pay increase.</a:t>
            </a:r>
            <a:r>
              <a:rPr lang="en-US" sz="1800" dirty="0">
                <a:solidFill>
                  <a:srgbClr val="000000"/>
                </a:solidFill>
                <a:effectLst/>
                <a:latin typeface="Open Sans" panose="020B0606030504020204" pitchFamily="34" charset="0"/>
                <a:ea typeface="Calibri" panose="020F0502020204030204" pitchFamily="34" charset="0"/>
              </a:rPr>
              <a:t> More than half (57%) of the higher ed workforce is at least somewhat likely to look for other employment opportunities in the next 12 months. The most common reason for seeking other employment (provided by three-fourths of those likely to look for another job) is an increase in pay. Other reasons are that they desire more remote work opportunities, a more flexible schedule, and a promotion or more responsibility.</a:t>
            </a:r>
            <a:endParaRPr lang="en-US" sz="1800" dirty="0">
              <a:effectLst/>
              <a:latin typeface="Calibri" panose="020F0502020204030204" pitchFamily="34" charset="0"/>
              <a:ea typeface="Calibri" panose="020F0502020204030204" pitchFamily="34" charset="0"/>
            </a:endParaRPr>
          </a:p>
          <a:p>
            <a:pPr marL="0" marR="0" algn="l">
              <a:spcBef>
                <a:spcPts val="0"/>
              </a:spcBef>
              <a:spcAft>
                <a:spcPts val="1200"/>
              </a:spcAft>
            </a:pPr>
            <a:r>
              <a:rPr lang="en-US" sz="1800" b="1" dirty="0">
                <a:solidFill>
                  <a:srgbClr val="000000"/>
                </a:solidFill>
                <a:effectLst/>
                <a:latin typeface="Open Sans" panose="020B0606030504020204" pitchFamily="34" charset="0"/>
                <a:ea typeface="Calibri" panose="020F0502020204030204" pitchFamily="34" charset="0"/>
              </a:rPr>
              <a:t>Higher ed institutions are not providing the remote work opportunities that employees want.</a:t>
            </a:r>
            <a:r>
              <a:rPr lang="en-US" sz="1800" dirty="0">
                <a:solidFill>
                  <a:srgbClr val="000000"/>
                </a:solidFill>
                <a:effectLst/>
                <a:latin typeface="Open Sans" panose="020B0606030504020204" pitchFamily="34" charset="0"/>
                <a:ea typeface="Calibri" panose="020F0502020204030204" pitchFamily="34" charset="0"/>
              </a:rPr>
              <a:t> Nearly three-fourths (71%) of employees report that most of their duties can be performed remotely, and 69% would prefer to have at least at least a partially remote work arrangement, yet 63% are working mostly or completely on-site.</a:t>
            </a:r>
            <a:endParaRPr lang="en-US" sz="1800" dirty="0">
              <a:effectLst/>
              <a:latin typeface="Calibri" panose="020F0502020204030204" pitchFamily="34" charset="0"/>
              <a:ea typeface="Calibri" panose="020F0502020204030204" pitchFamily="34" charset="0"/>
            </a:endParaRPr>
          </a:p>
          <a:p>
            <a:pPr marL="0" marR="0" algn="l">
              <a:spcBef>
                <a:spcPts val="0"/>
              </a:spcBef>
              <a:spcAft>
                <a:spcPts val="1200"/>
              </a:spcAft>
            </a:pPr>
            <a:r>
              <a:rPr lang="en-US" sz="1800" b="1" dirty="0">
                <a:solidFill>
                  <a:srgbClr val="000000"/>
                </a:solidFill>
                <a:effectLst/>
                <a:latin typeface="Open Sans" panose="020B0606030504020204" pitchFamily="34" charset="0"/>
                <a:ea typeface="Calibri" panose="020F0502020204030204" pitchFamily="34" charset="0"/>
              </a:rPr>
              <a:t>Higher ed employees are working longer and harder than ever. </a:t>
            </a:r>
            <a:r>
              <a:rPr lang="en-US" sz="1800" dirty="0">
                <a:solidFill>
                  <a:srgbClr val="000000"/>
                </a:solidFill>
                <a:effectLst/>
                <a:latin typeface="Open Sans" panose="020B0606030504020204" pitchFamily="34" charset="0"/>
                <a:ea typeface="Calibri" panose="020F0502020204030204" pitchFamily="34" charset="0"/>
              </a:rPr>
              <a:t>Two-thirds (67%) of full-time staff typically work more hours each week than what is considered full-time. Nearly two-thirds (63%) have taken on additional responsibilities of other staff who have recently left, and nearly three-fourths (73%) have taken on additional responsibilities as a direct result of the pandemic.</a:t>
            </a:r>
            <a:endParaRPr lang="en-US" sz="1800" dirty="0">
              <a:effectLst/>
              <a:latin typeface="Calibri" panose="020F0502020204030204" pitchFamily="34" charset="0"/>
              <a:ea typeface="Calibri" panose="020F0502020204030204" pitchFamily="34" charset="0"/>
            </a:endParaRPr>
          </a:p>
          <a:p>
            <a:pPr marL="0" marR="0" algn="l">
              <a:spcBef>
                <a:spcPts val="0"/>
              </a:spcBef>
              <a:spcAft>
                <a:spcPts val="1200"/>
              </a:spcAft>
            </a:pPr>
            <a:r>
              <a:rPr lang="en-US" sz="1800" b="1" dirty="0">
                <a:solidFill>
                  <a:srgbClr val="000000"/>
                </a:solidFill>
                <a:effectLst/>
                <a:latin typeface="Open Sans" panose="020B0606030504020204" pitchFamily="34" charset="0"/>
                <a:ea typeface="Calibri" panose="020F0502020204030204" pitchFamily="34" charset="0"/>
              </a:rPr>
              <a:t>Higher ed employees have clear areas of satisfaction and dissatisfaction. </a:t>
            </a:r>
            <a:r>
              <a:rPr lang="en-US" sz="1800" dirty="0">
                <a:solidFill>
                  <a:srgbClr val="000000"/>
                </a:solidFill>
                <a:effectLst/>
                <a:latin typeface="Open Sans" panose="020B0606030504020204" pitchFamily="34" charset="0"/>
                <a:ea typeface="Calibri" panose="020F0502020204030204" pitchFamily="34" charset="0"/>
              </a:rPr>
              <a:t>Areas of satisfaction include benefits, relationship with supervisor, job duties, and feeling a sense of belonging. Areas of dissatisfaction include investment in career development, opportunities for advancement, fair pay, remote work policies and parental leave.</a:t>
            </a:r>
            <a:endParaRPr lang="en-US" sz="1800" dirty="0">
              <a:effectLst/>
              <a:latin typeface="Calibri" panose="020F0502020204030204" pitchFamily="34" charset="0"/>
              <a:ea typeface="Calibri" panose="020F0502020204030204" pitchFamily="34" charset="0"/>
            </a:endParaRPr>
          </a:p>
          <a:p>
            <a:pPr marL="457200" marR="0" lvl="1"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endParaRPr lang="en-US" sz="18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BE046A68-5397-FA4B-A2A0-379339C15FC2}" type="slidenum">
              <a:rPr lang="en-US" smtClean="0"/>
              <a:t>42</a:t>
            </a:fld>
            <a:endParaRPr lang="en-US"/>
          </a:p>
        </p:txBody>
      </p:sp>
    </p:spTree>
    <p:extLst>
      <p:ext uri="{BB962C8B-B14F-4D97-AF65-F5344CB8AC3E}">
        <p14:creationId xmlns:p14="http://schemas.microsoft.com/office/powerpoint/2010/main" val="3999600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no changes are made and current trends continue, here is a peak into what the educator workforce could look like in the next decade. </a:t>
            </a:r>
          </a:p>
        </p:txBody>
      </p:sp>
      <p:sp>
        <p:nvSpPr>
          <p:cNvPr id="4" name="Slide Number Placeholder 3"/>
          <p:cNvSpPr>
            <a:spLocks noGrp="1"/>
          </p:cNvSpPr>
          <p:nvPr>
            <p:ph type="sldNum" sz="quarter" idx="5"/>
          </p:nvPr>
        </p:nvSpPr>
        <p:spPr/>
        <p:txBody>
          <a:bodyPr/>
          <a:lstStyle/>
          <a:p>
            <a:fld id="{BE046A68-5397-FA4B-A2A0-379339C15FC2}" type="slidenum">
              <a:rPr lang="en-US" smtClean="0"/>
              <a:t>43</a:t>
            </a:fld>
            <a:endParaRPr lang="en-US"/>
          </a:p>
        </p:txBody>
      </p:sp>
    </p:spTree>
    <p:extLst>
      <p:ext uri="{BB962C8B-B14F-4D97-AF65-F5344CB8AC3E}">
        <p14:creationId xmlns:p14="http://schemas.microsoft.com/office/powerpoint/2010/main" val="26283252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Diversity of the student population in the SE is predicted to continue to rise more than in the rest of the nation. </a:t>
            </a:r>
          </a:p>
          <a:p>
            <a:endParaRPr lang="en-US" dirty="0"/>
          </a:p>
        </p:txBody>
      </p:sp>
      <p:sp>
        <p:nvSpPr>
          <p:cNvPr id="4" name="Slide Number Placeholder 3"/>
          <p:cNvSpPr>
            <a:spLocks noGrp="1"/>
          </p:cNvSpPr>
          <p:nvPr>
            <p:ph type="sldNum" sz="quarter" idx="5"/>
          </p:nvPr>
        </p:nvSpPr>
        <p:spPr/>
        <p:txBody>
          <a:bodyPr/>
          <a:lstStyle/>
          <a:p>
            <a:fld id="{BE046A68-5397-FA4B-A2A0-379339C15FC2}" type="slidenum">
              <a:rPr lang="en-US" smtClean="0"/>
              <a:t>44</a:t>
            </a:fld>
            <a:endParaRPr lang="en-US"/>
          </a:p>
        </p:txBody>
      </p:sp>
    </p:spTree>
    <p:extLst>
      <p:ext uri="{BB962C8B-B14F-4D97-AF65-F5344CB8AC3E}">
        <p14:creationId xmlns:p14="http://schemas.microsoft.com/office/powerpoint/2010/main" val="35985134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Turnover will double – and new teacher turnover will reach over 50%, costing school districts enormous amounts in turnover costs to hire, train and retain more new teachers – or rely further on underprepared staff. </a:t>
            </a:r>
          </a:p>
          <a:p>
            <a:endParaRPr lang="en-US" dirty="0"/>
          </a:p>
        </p:txBody>
      </p:sp>
      <p:sp>
        <p:nvSpPr>
          <p:cNvPr id="4" name="Slide Number Placeholder 3"/>
          <p:cNvSpPr>
            <a:spLocks noGrp="1"/>
          </p:cNvSpPr>
          <p:nvPr>
            <p:ph type="sldNum" sz="quarter" idx="5"/>
          </p:nvPr>
        </p:nvSpPr>
        <p:spPr/>
        <p:txBody>
          <a:bodyPr/>
          <a:lstStyle/>
          <a:p>
            <a:fld id="{BE046A68-5397-FA4B-A2A0-379339C15FC2}" type="slidenum">
              <a:rPr lang="en-US" smtClean="0"/>
              <a:t>45</a:t>
            </a:fld>
            <a:endParaRPr lang="en-US"/>
          </a:p>
        </p:txBody>
      </p:sp>
    </p:spTree>
    <p:extLst>
      <p:ext uri="{BB962C8B-B14F-4D97-AF65-F5344CB8AC3E}">
        <p14:creationId xmlns:p14="http://schemas.microsoft.com/office/powerpoint/2010/main" val="33295316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inexperience and ill-prepared levels will rise significantly – putting more than half of all students in the SREB region at risk of having a teacher who is not qualified or ready to teach the courses they are teaching. </a:t>
            </a:r>
          </a:p>
          <a:p>
            <a:endParaRPr lang="en-US" dirty="0"/>
          </a:p>
        </p:txBody>
      </p:sp>
      <p:sp>
        <p:nvSpPr>
          <p:cNvPr id="4" name="Slide Number Placeholder 3"/>
          <p:cNvSpPr>
            <a:spLocks noGrp="1"/>
          </p:cNvSpPr>
          <p:nvPr>
            <p:ph type="sldNum" sz="quarter" idx="5"/>
          </p:nvPr>
        </p:nvSpPr>
        <p:spPr/>
        <p:txBody>
          <a:bodyPr/>
          <a:lstStyle/>
          <a:p>
            <a:fld id="{BE046A68-5397-FA4B-A2A0-379339C15FC2}" type="slidenum">
              <a:rPr lang="en-US" smtClean="0"/>
              <a:t>46</a:t>
            </a:fld>
            <a:endParaRPr lang="en-US"/>
          </a:p>
        </p:txBody>
      </p:sp>
    </p:spTree>
    <p:extLst>
      <p:ext uri="{BB962C8B-B14F-4D97-AF65-F5344CB8AC3E}">
        <p14:creationId xmlns:p14="http://schemas.microsoft.com/office/powerpoint/2010/main" val="35193219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preparation COMPLETION rates will continue to decline, despite more enrolling. Some states will only be producing a couple hundred new teacher grads each year, if current trends continue. </a:t>
            </a:r>
          </a:p>
        </p:txBody>
      </p:sp>
      <p:sp>
        <p:nvSpPr>
          <p:cNvPr id="4" name="Slide Number Placeholder 3"/>
          <p:cNvSpPr>
            <a:spLocks noGrp="1"/>
          </p:cNvSpPr>
          <p:nvPr>
            <p:ph type="sldNum" sz="quarter" idx="5"/>
          </p:nvPr>
        </p:nvSpPr>
        <p:spPr/>
        <p:txBody>
          <a:bodyPr/>
          <a:lstStyle/>
          <a:p>
            <a:fld id="{BE046A68-5397-FA4B-A2A0-379339C15FC2}" type="slidenum">
              <a:rPr lang="en-US" smtClean="0"/>
              <a:t>47</a:t>
            </a:fld>
            <a:endParaRPr lang="en-US"/>
          </a:p>
        </p:txBody>
      </p:sp>
    </p:spTree>
    <p:extLst>
      <p:ext uri="{BB962C8B-B14F-4D97-AF65-F5344CB8AC3E}">
        <p14:creationId xmlns:p14="http://schemas.microsoft.com/office/powerpoint/2010/main" val="42799547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Faculty supply gaps will increase in the highest shortage disciplines. </a:t>
            </a:r>
          </a:p>
          <a:p>
            <a:r>
              <a:rPr lang="en-US" dirty="0"/>
              <a:t>Total Healthcare faculty supply gap = -37% of necessary projected positions</a:t>
            </a:r>
          </a:p>
          <a:p>
            <a:r>
              <a:rPr lang="en-US" dirty="0"/>
              <a:t>The supply gap of higher education faculty will increase from -6% gap to -21% gap by 2031. This will significantly contribute to the inability for states to increase the numbers of K-12 teacher graduates coming out of schools of education or alt prep programs over the next decade!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BE046A68-5397-FA4B-A2A0-379339C15FC2}" type="slidenum">
              <a:rPr lang="en-US" smtClean="0"/>
              <a:t>48</a:t>
            </a:fld>
            <a:endParaRPr lang="en-US"/>
          </a:p>
        </p:txBody>
      </p:sp>
    </p:spTree>
    <p:extLst>
      <p:ext uri="{BB962C8B-B14F-4D97-AF65-F5344CB8AC3E}">
        <p14:creationId xmlns:p14="http://schemas.microsoft.com/office/powerpoint/2010/main" val="34802760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effectLst/>
                <a:latin typeface="Georgia" panose="02040502050405020303" pitchFamily="18" charset="0"/>
                <a:ea typeface="Calibri" panose="020F0502020204030204" pitchFamily="34" charset="0"/>
              </a:rPr>
              <a:t>Closing:</a:t>
            </a:r>
            <a:endParaRPr lang="en-US" sz="1200" b="1" dirty="0">
              <a:effectLst/>
              <a:latin typeface="Georgia" panose="02040502050405020303" pitchFamily="18" charset="0"/>
              <a:ea typeface="Calibri" panose="020F0502020204030204" pitchFamily="34" charset="0"/>
            </a:endParaRPr>
          </a:p>
          <a:p>
            <a:r>
              <a:rPr lang="en-US" dirty="0"/>
              <a:t>It extremely important for states to collect this data to understand the issues at play in and around your state, and not rely just on aggregate data. </a:t>
            </a:r>
          </a:p>
          <a:p>
            <a:r>
              <a:rPr lang="en-US" dirty="0"/>
              <a:t>Once you have great data to understand the problem better, you can work toward solutions to these teacher shortage issues.</a:t>
            </a:r>
          </a:p>
          <a:p>
            <a:r>
              <a:rPr lang="en-US" dirty="0"/>
              <a:t>So how do we fix the issues we face now to ensure our kids and grandkids will have quality, fully prepared and supported teachers?</a:t>
            </a:r>
          </a:p>
        </p:txBody>
      </p:sp>
      <p:sp>
        <p:nvSpPr>
          <p:cNvPr id="4" name="Slide Number Placeholder 3"/>
          <p:cNvSpPr>
            <a:spLocks noGrp="1"/>
          </p:cNvSpPr>
          <p:nvPr>
            <p:ph type="sldNum" sz="quarter" idx="5"/>
          </p:nvPr>
        </p:nvSpPr>
        <p:spPr/>
        <p:txBody>
          <a:bodyPr/>
          <a:lstStyle/>
          <a:p>
            <a:fld id="{BE046A68-5397-FA4B-A2A0-379339C15FC2}" type="slidenum">
              <a:rPr lang="en-US" smtClean="0"/>
              <a:t>49</a:t>
            </a:fld>
            <a:endParaRPr lang="en-US"/>
          </a:p>
        </p:txBody>
      </p:sp>
    </p:spTree>
    <p:extLst>
      <p:ext uri="{BB962C8B-B14F-4D97-AF65-F5344CB8AC3E}">
        <p14:creationId xmlns:p14="http://schemas.microsoft.com/office/powerpoint/2010/main" val="4171938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 </a:t>
            </a:r>
            <a:r>
              <a:rPr lang="en-US" b="0" dirty="0"/>
              <a:t>State reported data on teacher count is inconsistently reported. Percentages by race and gender are approximate due to these inconsistencies. </a:t>
            </a:r>
            <a:endParaRPr lang="en-US" dirty="0"/>
          </a:p>
        </p:txBody>
      </p:sp>
      <p:sp>
        <p:nvSpPr>
          <p:cNvPr id="4" name="Slide Number Placeholder 3"/>
          <p:cNvSpPr>
            <a:spLocks noGrp="1"/>
          </p:cNvSpPr>
          <p:nvPr>
            <p:ph type="sldNum" sz="quarter" idx="5"/>
          </p:nvPr>
        </p:nvSpPr>
        <p:spPr/>
        <p:txBody>
          <a:bodyPr/>
          <a:lstStyle/>
          <a:p>
            <a:fld id="{BE046A68-5397-FA4B-A2A0-379339C15FC2}" type="slidenum">
              <a:rPr lang="en-US" smtClean="0"/>
              <a:t>5</a:t>
            </a:fld>
            <a:endParaRPr lang="en-US"/>
          </a:p>
        </p:txBody>
      </p:sp>
    </p:spTree>
    <p:extLst>
      <p:ext uri="{BB962C8B-B14F-4D97-AF65-F5344CB8AC3E}">
        <p14:creationId xmlns:p14="http://schemas.microsoft.com/office/powerpoint/2010/main" val="28166062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Georgia" panose="02040502050405020303" pitchFamily="18" charset="0"/>
                <a:ea typeface="Calibri" panose="020F0502020204030204" pitchFamily="34" charset="0"/>
              </a:rPr>
              <a:t>Closing Comment:</a:t>
            </a:r>
          </a:p>
          <a:p>
            <a:r>
              <a:rPr lang="en-US" dirty="0"/>
              <a:t>Let’s make teaching an attractive career. Elevate the teaching profession — make it a rewarding, valued, appreciated position in our communities. Patchwork repairs are not solving our leaky pipeline problem, nor are they attracting new talent. What do we do? Renovate our teacher workforce policies from the foundation up. </a:t>
            </a:r>
          </a:p>
          <a:p>
            <a:pPr marL="0" marR="0">
              <a:spcBef>
                <a:spcPts val="0"/>
              </a:spcBef>
              <a:spcAft>
                <a:spcPts val="0"/>
              </a:spcAft>
            </a:pPr>
            <a:r>
              <a:rPr lang="en-US" sz="1200" dirty="0">
                <a:effectLst/>
                <a:latin typeface="Georgia" panose="02040502050405020303" pitchFamily="18" charset="0"/>
                <a:ea typeface="Calibri" panose="020F0502020204030204" pitchFamily="34" charset="0"/>
              </a:rPr>
              <a:t>SREB has published a blueprint report of ideas from states in our region. There are a lot of great ideas and changes happening to support our educators and build up the pipeline. Look to each other for help. Build a collaborative team in your state to solve this huge problem and SREB is willing to help if you need us. </a:t>
            </a:r>
            <a:endParaRPr lang="en-US" sz="1200" dirty="0">
              <a:effectLst/>
              <a:latin typeface="Calibri" panose="020F0502020204030204" pitchFamily="34" charset="0"/>
              <a:ea typeface="Calibri" panose="020F0502020204030204" pitchFamily="34" charset="0"/>
            </a:endParaRPr>
          </a:p>
          <a:p>
            <a:pPr marL="0" marR="0" lvl="0" indent="0">
              <a:spcBef>
                <a:spcPts val="0"/>
              </a:spcBef>
              <a:spcAft>
                <a:spcPts val="0"/>
              </a:spcAft>
              <a:buFont typeface="Calibri" panose="020F0502020204030204" pitchFamily="34" charset="0"/>
              <a:buNone/>
            </a:pPr>
            <a:r>
              <a:rPr lang="en-US" sz="1200" dirty="0">
                <a:effectLst/>
                <a:latin typeface="Georgia" panose="02040502050405020303" pitchFamily="18" charset="0"/>
                <a:ea typeface="Calibri" panose="020F0502020204030204" pitchFamily="34" charset="0"/>
              </a:rPr>
              <a:t>This work is monumental, but....We owe it to our students. We owe it to our educators. We owe it to our businesses. We owe to ourselves and our families. </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BE046A68-5397-FA4B-A2A0-379339C15FC2}" type="slidenum">
              <a:rPr lang="en-US" smtClean="0"/>
              <a:t>50</a:t>
            </a:fld>
            <a:endParaRPr lang="en-US"/>
          </a:p>
        </p:txBody>
      </p:sp>
    </p:spTree>
    <p:extLst>
      <p:ext uri="{BB962C8B-B14F-4D97-AF65-F5344CB8AC3E}">
        <p14:creationId xmlns:p14="http://schemas.microsoft.com/office/powerpoint/2010/main" val="26835587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dirty="0"/>
          </a:p>
        </p:txBody>
      </p:sp>
      <p:sp>
        <p:nvSpPr>
          <p:cNvPr id="4" name="Slide Number Placeholder 3"/>
          <p:cNvSpPr>
            <a:spLocks noGrp="1"/>
          </p:cNvSpPr>
          <p:nvPr>
            <p:ph type="sldNum" sz="quarter" idx="5"/>
          </p:nvPr>
        </p:nvSpPr>
        <p:spPr/>
        <p:txBody>
          <a:bodyPr/>
          <a:lstStyle/>
          <a:p>
            <a:fld id="{BE046A68-5397-FA4B-A2A0-379339C15FC2}" type="slidenum">
              <a:rPr lang="en-US" smtClean="0"/>
              <a:t>51</a:t>
            </a:fld>
            <a:endParaRPr lang="en-US"/>
          </a:p>
        </p:txBody>
      </p:sp>
    </p:spTree>
    <p:extLst>
      <p:ext uri="{BB962C8B-B14F-4D97-AF65-F5344CB8AC3E}">
        <p14:creationId xmlns:p14="http://schemas.microsoft.com/office/powerpoint/2010/main" val="36868902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046A68-5397-FA4B-A2A0-379339C15FC2}" type="slidenum">
              <a:rPr lang="en-US" smtClean="0"/>
              <a:t>52</a:t>
            </a:fld>
            <a:endParaRPr lang="en-US"/>
          </a:p>
        </p:txBody>
      </p:sp>
    </p:spTree>
    <p:extLst>
      <p:ext uri="{BB962C8B-B14F-4D97-AF65-F5344CB8AC3E}">
        <p14:creationId xmlns:p14="http://schemas.microsoft.com/office/powerpoint/2010/main" val="2893227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a:t>
            </a:r>
            <a:r>
              <a:rPr lang="en-US" dirty="0"/>
              <a:t> Numbers are approximate/rounded.</a:t>
            </a:r>
          </a:p>
          <a:p>
            <a:endParaRPr lang="en-US" dirty="0"/>
          </a:p>
        </p:txBody>
      </p:sp>
      <p:sp>
        <p:nvSpPr>
          <p:cNvPr id="4" name="Slide Number Placeholder 3"/>
          <p:cNvSpPr>
            <a:spLocks noGrp="1"/>
          </p:cNvSpPr>
          <p:nvPr>
            <p:ph type="sldNum" sz="quarter" idx="5"/>
          </p:nvPr>
        </p:nvSpPr>
        <p:spPr/>
        <p:txBody>
          <a:bodyPr/>
          <a:lstStyle/>
          <a:p>
            <a:fld id="{BE046A68-5397-FA4B-A2A0-379339C15FC2}" type="slidenum">
              <a:rPr lang="en-US" smtClean="0"/>
              <a:t>6</a:t>
            </a:fld>
            <a:endParaRPr lang="en-US"/>
          </a:p>
        </p:txBody>
      </p:sp>
    </p:spTree>
    <p:extLst>
      <p:ext uri="{BB962C8B-B14F-4D97-AF65-F5344CB8AC3E}">
        <p14:creationId xmlns:p14="http://schemas.microsoft.com/office/powerpoint/2010/main" val="529499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 understand the teacher quantity/supply issue, we need to understand why people aren’t entering the profession in the first place.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PDK’s 2018 poll was the first time since polling began in 1969 where a majority of parents said they would not want their child to become a teacher (46% said they’d support their child going into teaching; 54% said they would not want their child to become a teacher)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SREB states prepared 15k fewer teachers in 2019 than in 2013.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BE046A68-5397-FA4B-A2A0-379339C15FC2}" type="slidenum">
              <a:rPr lang="en-US" smtClean="0"/>
              <a:t>7</a:t>
            </a:fld>
            <a:endParaRPr lang="en-US"/>
          </a:p>
        </p:txBody>
      </p:sp>
    </p:spTree>
    <p:extLst>
      <p:ext uri="{BB962C8B-B14F-4D97-AF65-F5344CB8AC3E}">
        <p14:creationId xmlns:p14="http://schemas.microsoft.com/office/powerpoint/2010/main" val="3094600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2019-20, total </a:t>
            </a:r>
            <a:r>
              <a:rPr lang="en-US" i="1" dirty="0"/>
              <a:t>enrollment</a:t>
            </a:r>
            <a:r>
              <a:rPr lang="en-US" dirty="0"/>
              <a:t> in prep programs in the region was 247,891.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“Alternative Programs” in the chart above includes </a:t>
            </a:r>
            <a:r>
              <a:rPr lang="en-US" i="1" dirty="0"/>
              <a:t>both</a:t>
            </a:r>
            <a:r>
              <a:rPr lang="en-US" dirty="0"/>
              <a:t> IHE-based and non-IHE based alternative programs.</a:t>
            </a:r>
          </a:p>
        </p:txBody>
      </p:sp>
      <p:sp>
        <p:nvSpPr>
          <p:cNvPr id="4" name="Slide Number Placeholder 3"/>
          <p:cNvSpPr>
            <a:spLocks noGrp="1"/>
          </p:cNvSpPr>
          <p:nvPr>
            <p:ph type="sldNum" sz="quarter" idx="5"/>
          </p:nvPr>
        </p:nvSpPr>
        <p:spPr/>
        <p:txBody>
          <a:bodyPr/>
          <a:lstStyle/>
          <a:p>
            <a:fld id="{BE046A68-5397-FA4B-A2A0-379339C15FC2}" type="slidenum">
              <a:rPr lang="en-US" smtClean="0"/>
              <a:t>8</a:t>
            </a:fld>
            <a:endParaRPr lang="en-US"/>
          </a:p>
        </p:txBody>
      </p:sp>
    </p:spTree>
    <p:extLst>
      <p:ext uri="{BB962C8B-B14F-4D97-AF65-F5344CB8AC3E}">
        <p14:creationId xmlns:p14="http://schemas.microsoft.com/office/powerpoint/2010/main" val="3372788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 understand the teacher quantity/supply issue, we need to understand why people are choosing to leave the profession.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2019-20, turnover averaged 10.2% in the region, yet some states in the SREB region had an average turnover rate as high as nearly 19%.</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survey data included here is national, but likely indicative of similar trends in the SREB region.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Federal data shows that between January-November 2020, 800k resignations were handed in by employees who work in education at the state and local level — a 40% rise. For comparison, retail resignations rose 27% in that same timeframe.</a:t>
            </a:r>
          </a:p>
        </p:txBody>
      </p:sp>
      <p:sp>
        <p:nvSpPr>
          <p:cNvPr id="4" name="Slide Number Placeholder 3"/>
          <p:cNvSpPr>
            <a:spLocks noGrp="1"/>
          </p:cNvSpPr>
          <p:nvPr>
            <p:ph type="sldNum" sz="quarter" idx="5"/>
          </p:nvPr>
        </p:nvSpPr>
        <p:spPr/>
        <p:txBody>
          <a:bodyPr/>
          <a:lstStyle/>
          <a:p>
            <a:fld id="{BE046A68-5397-FA4B-A2A0-379339C15FC2}" type="slidenum">
              <a:rPr lang="en-US" smtClean="0"/>
              <a:t>9</a:t>
            </a:fld>
            <a:endParaRPr lang="en-US"/>
          </a:p>
        </p:txBody>
      </p:sp>
    </p:spTree>
    <p:extLst>
      <p:ext uri="{BB962C8B-B14F-4D97-AF65-F5344CB8AC3E}">
        <p14:creationId xmlns:p14="http://schemas.microsoft.com/office/powerpoint/2010/main" val="12945282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401C9-8730-F6A8-537B-FAE689D53030}"/>
              </a:ext>
            </a:extLst>
          </p:cNvPr>
          <p:cNvSpPr>
            <a:spLocks noGrp="1"/>
          </p:cNvSpPr>
          <p:nvPr>
            <p:ph type="ctrTitle"/>
          </p:nvPr>
        </p:nvSpPr>
        <p:spPr>
          <a:xfrm>
            <a:off x="2902226" y="1257229"/>
            <a:ext cx="8647043" cy="1024489"/>
          </a:xfrm>
        </p:spPr>
        <p:txBody>
          <a:bodyPr anchor="t">
            <a:normAutofit/>
          </a:bodyPr>
          <a:lstStyle>
            <a:lvl1pPr algn="l">
              <a:defRPr sz="5800"/>
            </a:lvl1pPr>
          </a:lstStyle>
          <a:p>
            <a:r>
              <a:rPr lang="en-US" dirty="0"/>
              <a:t>Click to edit Master title style</a:t>
            </a:r>
          </a:p>
        </p:txBody>
      </p:sp>
      <p:sp>
        <p:nvSpPr>
          <p:cNvPr id="3" name="Subtitle 2">
            <a:extLst>
              <a:ext uri="{FF2B5EF4-FFF2-40B4-BE49-F238E27FC236}">
                <a16:creationId xmlns:a16="http://schemas.microsoft.com/office/drawing/2014/main" id="{2F1B9713-C36D-158C-B65C-C251C5AED76C}"/>
              </a:ext>
            </a:extLst>
          </p:cNvPr>
          <p:cNvSpPr>
            <a:spLocks noGrp="1"/>
          </p:cNvSpPr>
          <p:nvPr>
            <p:ph type="subTitle" idx="1"/>
          </p:nvPr>
        </p:nvSpPr>
        <p:spPr>
          <a:xfrm>
            <a:off x="2902225" y="2281718"/>
            <a:ext cx="8647043" cy="934278"/>
          </a:xfrm>
        </p:spPr>
        <p:txBody>
          <a:bodyPr>
            <a:normAutofit/>
          </a:bodyPr>
          <a:lstStyle>
            <a:lvl1pPr marL="0" indent="0" algn="l">
              <a:buNone/>
              <a:defRPr sz="4000" b="0" i="0">
                <a:solidFill>
                  <a:srgbClr val="004D85"/>
                </a:solidFill>
                <a:latin typeface="Arial Narrow" panose="020B0604020202020204" pitchFamily="34" charset="0"/>
                <a:cs typeface="Arial Narrow"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Rectangle 6">
            <a:extLst>
              <a:ext uri="{FF2B5EF4-FFF2-40B4-BE49-F238E27FC236}">
                <a16:creationId xmlns:a16="http://schemas.microsoft.com/office/drawing/2014/main" id="{FA8A3466-2B69-0E28-8287-7E4703C8F400}"/>
              </a:ext>
            </a:extLst>
          </p:cNvPr>
          <p:cNvSpPr/>
          <p:nvPr userDrawn="1"/>
        </p:nvSpPr>
        <p:spPr>
          <a:xfrm>
            <a:off x="-1" y="0"/>
            <a:ext cx="2345635" cy="6858000"/>
          </a:xfrm>
          <a:prstGeom prst="rect">
            <a:avLst/>
          </a:prstGeom>
          <a:solidFill>
            <a:srgbClr val="004D85"/>
          </a:solidFill>
          <a:ln>
            <a:noFill/>
          </a:ln>
          <a:effectLst>
            <a:outerShdw blurRad="25400" dist="127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4FAB0645-D3B3-C3BC-EA95-1DA80BC6EFD1}"/>
              </a:ext>
            </a:extLst>
          </p:cNvPr>
          <p:cNvPicPr>
            <a:picLocks noChangeAspect="1"/>
          </p:cNvPicPr>
          <p:nvPr userDrawn="1"/>
        </p:nvPicPr>
        <p:blipFill>
          <a:blip r:embed="rId2"/>
          <a:stretch>
            <a:fillRect/>
          </a:stretch>
        </p:blipFill>
        <p:spPr>
          <a:xfrm>
            <a:off x="203888" y="1369645"/>
            <a:ext cx="1842605" cy="634773"/>
          </a:xfrm>
          <a:prstGeom prst="rect">
            <a:avLst/>
          </a:prstGeom>
        </p:spPr>
      </p:pic>
      <p:pic>
        <p:nvPicPr>
          <p:cNvPr id="11" name="Picture 10">
            <a:extLst>
              <a:ext uri="{FF2B5EF4-FFF2-40B4-BE49-F238E27FC236}">
                <a16:creationId xmlns:a16="http://schemas.microsoft.com/office/drawing/2014/main" id="{024F4024-E520-C2A0-C172-81116BB2A83C}"/>
              </a:ext>
            </a:extLst>
          </p:cNvPr>
          <p:cNvPicPr>
            <a:picLocks noChangeAspect="1"/>
          </p:cNvPicPr>
          <p:nvPr userDrawn="1"/>
        </p:nvPicPr>
        <p:blipFill>
          <a:blip r:embed="rId3"/>
          <a:stretch>
            <a:fillRect/>
          </a:stretch>
        </p:blipFill>
        <p:spPr>
          <a:xfrm>
            <a:off x="132381" y="2281718"/>
            <a:ext cx="1842605" cy="1147282"/>
          </a:xfrm>
          <a:prstGeom prst="rect">
            <a:avLst/>
          </a:prstGeom>
        </p:spPr>
      </p:pic>
    </p:spTree>
    <p:extLst>
      <p:ext uri="{BB962C8B-B14F-4D97-AF65-F5344CB8AC3E}">
        <p14:creationId xmlns:p14="http://schemas.microsoft.com/office/powerpoint/2010/main" val="3755441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D476B-86CD-4423-DAFA-217758693704}"/>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CD1A595-BA91-FA3C-C9F3-EEE718426F24}"/>
              </a:ext>
            </a:extLst>
          </p:cNvPr>
          <p:cNvSpPr>
            <a:spLocks noGrp="1"/>
          </p:cNvSpPr>
          <p:nvPr>
            <p:ph idx="1"/>
          </p:nvPr>
        </p:nvSpPr>
        <p:spPr/>
        <p:txBody>
          <a:bodyPr/>
          <a:lstStyle>
            <a:lvl1pPr>
              <a:defRPr>
                <a:solidFill>
                  <a:srgbClr val="5D5040"/>
                </a:solidFill>
              </a:defRPr>
            </a:lvl1pPr>
            <a:lvl2pPr>
              <a:defRPr>
                <a:solidFill>
                  <a:srgbClr val="5D5040"/>
                </a:solidFill>
              </a:defRPr>
            </a:lvl2pPr>
            <a:lvl3pPr>
              <a:defRPr>
                <a:solidFill>
                  <a:srgbClr val="5D5040"/>
                </a:solidFill>
              </a:defRPr>
            </a:lvl3pPr>
            <a:lvl4pPr>
              <a:defRPr>
                <a:solidFill>
                  <a:srgbClr val="5D5040"/>
                </a:solidFill>
              </a:defRPr>
            </a:lvl4pPr>
            <a:lvl5pPr>
              <a:defRPr>
                <a:solidFill>
                  <a:srgbClr val="5D50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Icon&#10;&#10;Description automatically generated">
            <a:extLst>
              <a:ext uri="{FF2B5EF4-FFF2-40B4-BE49-F238E27FC236}">
                <a16:creationId xmlns:a16="http://schemas.microsoft.com/office/drawing/2014/main" id="{34045457-1BD4-1E31-89A1-BBFAC7F855CC}"/>
              </a:ext>
            </a:extLst>
          </p:cNvPr>
          <p:cNvPicPr>
            <a:picLocks noChangeAspect="1"/>
          </p:cNvPicPr>
          <p:nvPr userDrawn="1"/>
        </p:nvPicPr>
        <p:blipFill>
          <a:blip r:embed="rId2"/>
          <a:stretch>
            <a:fillRect/>
          </a:stretch>
        </p:blipFill>
        <p:spPr>
          <a:xfrm>
            <a:off x="11012557" y="6412173"/>
            <a:ext cx="705677" cy="239728"/>
          </a:xfrm>
          <a:prstGeom prst="rect">
            <a:avLst/>
          </a:prstGeom>
        </p:spPr>
      </p:pic>
    </p:spTree>
    <p:extLst>
      <p:ext uri="{BB962C8B-B14F-4D97-AF65-F5344CB8AC3E}">
        <p14:creationId xmlns:p14="http://schemas.microsoft.com/office/powerpoint/2010/main" val="126925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1FD8831-D4F3-7E35-B7F9-727C67CA93A7}"/>
              </a:ext>
            </a:extLst>
          </p:cNvPr>
          <p:cNvSpPr/>
          <p:nvPr userDrawn="1"/>
        </p:nvSpPr>
        <p:spPr>
          <a:xfrm>
            <a:off x="-12699" y="0"/>
            <a:ext cx="12192000" cy="6858000"/>
          </a:xfrm>
          <a:prstGeom prst="rect">
            <a:avLst/>
          </a:prstGeom>
          <a:solidFill>
            <a:srgbClr val="00345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481AF9-4A07-57CF-D61C-7327A49EA2BE}"/>
              </a:ext>
            </a:extLst>
          </p:cNvPr>
          <p:cNvSpPr>
            <a:spLocks noGrp="1"/>
          </p:cNvSpPr>
          <p:nvPr>
            <p:ph type="title"/>
          </p:nvPr>
        </p:nvSpPr>
        <p:spPr>
          <a:xfrm>
            <a:off x="682763" y="939352"/>
            <a:ext cx="10515600" cy="1078292"/>
          </a:xfrm>
        </p:spPr>
        <p:txBody>
          <a:bodyPr anchor="t"/>
          <a:lstStyle>
            <a:lvl1pPr>
              <a:defRPr sz="6000">
                <a:solidFill>
                  <a:schemeClr val="accent4">
                    <a:lumMod val="60000"/>
                    <a:lumOff val="40000"/>
                  </a:schemeClr>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E529E79E-7A94-6DA2-089B-717B457187B4}"/>
              </a:ext>
            </a:extLst>
          </p:cNvPr>
          <p:cNvSpPr>
            <a:spLocks noGrp="1"/>
          </p:cNvSpPr>
          <p:nvPr>
            <p:ph type="body" idx="1"/>
          </p:nvPr>
        </p:nvSpPr>
        <p:spPr>
          <a:xfrm>
            <a:off x="682763" y="2017644"/>
            <a:ext cx="10515600" cy="457199"/>
          </a:xfrm>
        </p:spPr>
        <p:txBody>
          <a:bodyPr/>
          <a:lstStyle>
            <a:lvl1pPr marL="0" indent="0">
              <a:buNone/>
              <a:defRPr sz="2400" b="0" i="0">
                <a:solidFill>
                  <a:schemeClr val="accent4">
                    <a:lumMod val="60000"/>
                    <a:lumOff val="40000"/>
                  </a:schemeClr>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Rectangle 7">
            <a:extLst>
              <a:ext uri="{FF2B5EF4-FFF2-40B4-BE49-F238E27FC236}">
                <a16:creationId xmlns:a16="http://schemas.microsoft.com/office/drawing/2014/main" id="{4D064C9B-D6A0-B234-5A97-929A170A586D}"/>
              </a:ext>
            </a:extLst>
          </p:cNvPr>
          <p:cNvSpPr/>
          <p:nvPr userDrawn="1"/>
        </p:nvSpPr>
        <p:spPr>
          <a:xfrm>
            <a:off x="-12699" y="1003851"/>
            <a:ext cx="310874" cy="147099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3504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579D0-8D66-80D0-C10F-D29FC2330C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53A8B3-408A-4109-FEDD-6367D71BD424}"/>
              </a:ext>
            </a:extLst>
          </p:cNvPr>
          <p:cNvSpPr>
            <a:spLocks noGrp="1"/>
          </p:cNvSpPr>
          <p:nvPr>
            <p:ph sz="half" idx="1"/>
          </p:nvPr>
        </p:nvSpPr>
        <p:spPr>
          <a:xfrm>
            <a:off x="675861" y="1825625"/>
            <a:ext cx="5343939" cy="4351338"/>
          </a:xfrm>
        </p:spPr>
        <p:txBody>
          <a:bodyPr/>
          <a:lstStyle>
            <a:lvl1pPr>
              <a:defRPr>
                <a:solidFill>
                  <a:srgbClr val="5D5040"/>
                </a:solidFill>
              </a:defRPr>
            </a:lvl1pPr>
            <a:lvl2pPr>
              <a:defRPr>
                <a:solidFill>
                  <a:srgbClr val="5D5040"/>
                </a:solidFill>
              </a:defRPr>
            </a:lvl2pPr>
            <a:lvl3pPr>
              <a:defRPr>
                <a:solidFill>
                  <a:srgbClr val="5D5040"/>
                </a:solidFill>
              </a:defRPr>
            </a:lvl3pPr>
            <a:lvl4pPr>
              <a:defRPr>
                <a:solidFill>
                  <a:srgbClr val="5D5040"/>
                </a:solidFill>
              </a:defRPr>
            </a:lvl4pPr>
            <a:lvl5pPr>
              <a:defRPr>
                <a:solidFill>
                  <a:srgbClr val="5D50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24304F2-6680-9395-E020-025F9A9AFC03}"/>
              </a:ext>
            </a:extLst>
          </p:cNvPr>
          <p:cNvSpPr>
            <a:spLocks noGrp="1"/>
          </p:cNvSpPr>
          <p:nvPr>
            <p:ph sz="half" idx="2"/>
          </p:nvPr>
        </p:nvSpPr>
        <p:spPr>
          <a:xfrm>
            <a:off x="6172200" y="1825625"/>
            <a:ext cx="5546034" cy="4351338"/>
          </a:xfrm>
        </p:spPr>
        <p:txBody>
          <a:bodyPr/>
          <a:lstStyle>
            <a:lvl1pPr>
              <a:defRPr>
                <a:solidFill>
                  <a:srgbClr val="5D5040"/>
                </a:solidFill>
              </a:defRPr>
            </a:lvl1pPr>
            <a:lvl2pPr>
              <a:defRPr>
                <a:solidFill>
                  <a:srgbClr val="5D5040"/>
                </a:solidFill>
              </a:defRPr>
            </a:lvl2pPr>
            <a:lvl3pPr>
              <a:defRPr>
                <a:solidFill>
                  <a:srgbClr val="5D5040"/>
                </a:solidFill>
              </a:defRPr>
            </a:lvl3pPr>
            <a:lvl4pPr>
              <a:defRPr>
                <a:solidFill>
                  <a:srgbClr val="5D5040"/>
                </a:solidFill>
              </a:defRPr>
            </a:lvl4pPr>
            <a:lvl5pPr>
              <a:defRPr>
                <a:solidFill>
                  <a:srgbClr val="5D50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Icon&#10;&#10;Description automatically generated">
            <a:extLst>
              <a:ext uri="{FF2B5EF4-FFF2-40B4-BE49-F238E27FC236}">
                <a16:creationId xmlns:a16="http://schemas.microsoft.com/office/drawing/2014/main" id="{77B10B7A-D24E-BC54-4E6A-D90604E03B25}"/>
              </a:ext>
            </a:extLst>
          </p:cNvPr>
          <p:cNvPicPr>
            <a:picLocks noChangeAspect="1"/>
          </p:cNvPicPr>
          <p:nvPr userDrawn="1"/>
        </p:nvPicPr>
        <p:blipFill>
          <a:blip r:embed="rId2"/>
          <a:stretch>
            <a:fillRect/>
          </a:stretch>
        </p:blipFill>
        <p:spPr>
          <a:xfrm>
            <a:off x="11012557" y="6412173"/>
            <a:ext cx="705677" cy="239728"/>
          </a:xfrm>
          <a:prstGeom prst="rect">
            <a:avLst/>
          </a:prstGeom>
        </p:spPr>
      </p:pic>
    </p:spTree>
    <p:extLst>
      <p:ext uri="{BB962C8B-B14F-4D97-AF65-F5344CB8AC3E}">
        <p14:creationId xmlns:p14="http://schemas.microsoft.com/office/powerpoint/2010/main" val="2525643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1847A-C22E-F38D-7437-3A422F31514C}"/>
              </a:ext>
            </a:extLst>
          </p:cNvPr>
          <p:cNvSpPr>
            <a:spLocks noGrp="1"/>
          </p:cNvSpPr>
          <p:nvPr>
            <p:ph type="title"/>
          </p:nvPr>
        </p:nvSpPr>
        <p:spPr>
          <a:xfrm>
            <a:off x="839788" y="457200"/>
            <a:ext cx="3932237" cy="1600200"/>
          </a:xfrm>
        </p:spPr>
        <p:txBody>
          <a:bodyPr anchor="t"/>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DEDE0B4-D52F-2E7C-9910-1D83A1FF8CD1}"/>
              </a:ext>
            </a:extLst>
          </p:cNvPr>
          <p:cNvSpPr>
            <a:spLocks noGrp="1"/>
          </p:cNvSpPr>
          <p:nvPr>
            <p:ph idx="1"/>
          </p:nvPr>
        </p:nvSpPr>
        <p:spPr>
          <a:xfrm>
            <a:off x="5183188" y="457200"/>
            <a:ext cx="6535046" cy="5705059"/>
          </a:xfrm>
        </p:spPr>
        <p:txBody>
          <a:bodyPr/>
          <a:lstStyle>
            <a:lvl1pPr>
              <a:defRPr sz="2400">
                <a:solidFill>
                  <a:srgbClr val="5D5040"/>
                </a:solidFill>
              </a:defRPr>
            </a:lvl1pPr>
            <a:lvl2pPr>
              <a:defRPr sz="2000">
                <a:solidFill>
                  <a:srgbClr val="5D5040"/>
                </a:solidFill>
              </a:defRPr>
            </a:lvl2pPr>
            <a:lvl3pPr>
              <a:defRPr sz="1800">
                <a:solidFill>
                  <a:srgbClr val="5D5040"/>
                </a:solidFill>
              </a:defRPr>
            </a:lvl3pPr>
            <a:lvl4pPr>
              <a:defRPr sz="1600">
                <a:solidFill>
                  <a:srgbClr val="5D5040"/>
                </a:solidFill>
              </a:defRPr>
            </a:lvl4pPr>
            <a:lvl5pPr>
              <a:defRPr sz="1600">
                <a:solidFill>
                  <a:srgbClr val="5D5040"/>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99888B23-9AA0-81E4-DC61-E020C1984D54}"/>
              </a:ext>
            </a:extLst>
          </p:cNvPr>
          <p:cNvSpPr>
            <a:spLocks noGrp="1"/>
          </p:cNvSpPr>
          <p:nvPr>
            <p:ph type="body" sz="half" idx="2"/>
          </p:nvPr>
        </p:nvSpPr>
        <p:spPr>
          <a:xfrm>
            <a:off x="839788" y="2057399"/>
            <a:ext cx="3932237" cy="4104861"/>
          </a:xfrm>
        </p:spPr>
        <p:txBody>
          <a:bodyPr/>
          <a:lstStyle>
            <a:lvl1pPr marL="0" indent="0">
              <a:buNone/>
              <a:defRPr sz="1600">
                <a:solidFill>
                  <a:srgbClr val="5D504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Icon&#10;&#10;Description automatically generated">
            <a:extLst>
              <a:ext uri="{FF2B5EF4-FFF2-40B4-BE49-F238E27FC236}">
                <a16:creationId xmlns:a16="http://schemas.microsoft.com/office/drawing/2014/main" id="{B9D30F52-AC9F-AC91-7BA5-76C7B9D6BB75}"/>
              </a:ext>
            </a:extLst>
          </p:cNvPr>
          <p:cNvPicPr>
            <a:picLocks noChangeAspect="1"/>
          </p:cNvPicPr>
          <p:nvPr userDrawn="1"/>
        </p:nvPicPr>
        <p:blipFill>
          <a:blip r:embed="rId2"/>
          <a:stretch>
            <a:fillRect/>
          </a:stretch>
        </p:blipFill>
        <p:spPr>
          <a:xfrm>
            <a:off x="11012557" y="6412173"/>
            <a:ext cx="705677" cy="239728"/>
          </a:xfrm>
          <a:prstGeom prst="rect">
            <a:avLst/>
          </a:prstGeom>
        </p:spPr>
      </p:pic>
    </p:spTree>
    <p:extLst>
      <p:ext uri="{BB962C8B-B14F-4D97-AF65-F5344CB8AC3E}">
        <p14:creationId xmlns:p14="http://schemas.microsoft.com/office/powerpoint/2010/main" val="367176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4325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mpletely 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627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25D342-7B6C-86D2-1422-61EADCF5C944}"/>
              </a:ext>
            </a:extLst>
          </p:cNvPr>
          <p:cNvSpPr>
            <a:spLocks noGrp="1"/>
          </p:cNvSpPr>
          <p:nvPr>
            <p:ph type="title"/>
          </p:nvPr>
        </p:nvSpPr>
        <p:spPr>
          <a:xfrm>
            <a:off x="675861" y="206099"/>
            <a:ext cx="11042373"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B9C78B8-A0CE-C3BA-4A7E-B27180DD12B3}"/>
              </a:ext>
            </a:extLst>
          </p:cNvPr>
          <p:cNvSpPr>
            <a:spLocks noGrp="1"/>
          </p:cNvSpPr>
          <p:nvPr>
            <p:ph type="body" idx="1"/>
          </p:nvPr>
        </p:nvSpPr>
        <p:spPr>
          <a:xfrm>
            <a:off x="675861" y="1727751"/>
            <a:ext cx="11042373" cy="450408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0D7FD323-84A4-7B76-6255-6395830ECEB3}"/>
              </a:ext>
            </a:extLst>
          </p:cNvPr>
          <p:cNvSpPr/>
          <p:nvPr userDrawn="1"/>
        </p:nvSpPr>
        <p:spPr>
          <a:xfrm>
            <a:off x="0" y="0"/>
            <a:ext cx="357809" cy="6858000"/>
          </a:xfrm>
          <a:prstGeom prst="rect">
            <a:avLst/>
          </a:prstGeom>
          <a:solidFill>
            <a:srgbClr val="004D85"/>
          </a:solidFill>
          <a:ln>
            <a:noFill/>
          </a:ln>
          <a:effectLst>
            <a:outerShdw blurRad="25400" dist="127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73108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6" r:id="rId5"/>
    <p:sldLayoutId id="2147483664" r:id="rId6"/>
    <p:sldLayoutId id="2147483665" r:id="rId7"/>
  </p:sldLayoutIdLst>
  <p:txStyles>
    <p:titleStyle>
      <a:lvl1pPr algn="l" defTabSz="914400" rtl="0" eaLnBrk="1" latinLnBrk="0" hangingPunct="1">
        <a:lnSpc>
          <a:spcPct val="90000"/>
        </a:lnSpc>
        <a:spcBef>
          <a:spcPct val="0"/>
        </a:spcBef>
        <a:buNone/>
        <a:defRPr sz="4400" b="1" i="0" kern="1200">
          <a:solidFill>
            <a:srgbClr val="004D85"/>
          </a:solidFill>
          <a:latin typeface="Arial Narrow" panose="020B0604020202020204" pitchFamily="34" charset="0"/>
          <a:ea typeface="+mj-ea"/>
          <a:cs typeface="Arial Narrow"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hyperlink" Target="https://www.sreb.org/sites/main/files/file-attachments/blueprint_2022_links.pdf?1651168612" TargetMode="External"/><Relationship Id="rId7" Type="http://schemas.openxmlformats.org/officeDocument/2006/relationships/chart" Target="../charts/chart6.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chart" Target="../charts/chart5.xml"/><Relationship Id="rId11" Type="http://schemas.openxmlformats.org/officeDocument/2006/relationships/image" Target="../media/image21.png"/><Relationship Id="rId5" Type="http://schemas.openxmlformats.org/officeDocument/2006/relationships/chart" Target="../charts/chart4.xml"/><Relationship Id="rId10" Type="http://schemas.openxmlformats.org/officeDocument/2006/relationships/image" Target="../media/image20.png"/><Relationship Id="rId4" Type="http://schemas.openxmlformats.org/officeDocument/2006/relationships/hyperlink" Target="https://e4e.org/sites/default/files/2022voicesfromtheclassroom_digital.pdf" TargetMode="External"/><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hyperlink" Target="https://tsa.ed.gov/#/report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hyperlink" Target="https://tsa.ed.gov/#/report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hyperlink" Target="https://tsa.ed.gov/#/report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hyperlink" Target="https://tsa.ed.gov/#/report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hyperlink" Target="https://tsa.ed.gov/#/report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hyperlink" Target="https://tsa.ed.gov/#/report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hyperlink" Target="https://tsa.ed.gov/#/report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hyperlink" Target="https://www.k12dive.com/news/these-4-charts-explain-emerging-teacher-shortage-data/630558/?utm_source=Sailthru&amp;utm_medium=email&amp;utm_campaign=Issue:%202022-08-26%20K-12%20Dive%20%5Bissue:44139%5D&amp;utm_term=K-12%20Dive"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hyperlink" Target="https://nces.ed.gov/ccd/elsi/default.aspx?agree=0"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hyperlink" Target="https://nces.ed.gov/ccd/elsi/default.aspx?agree=0"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learningpolicyinstitute.org/product/the-cost-of-teacher-turnover" TargetMode="External"/><Relationship Id="rId4" Type="http://schemas.openxmlformats.org/officeDocument/2006/relationships/hyperlink" Target="https://title2.ed.gov/Public/Home.aspx"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nbpts.org/wp-content/uploads/2022/01/2021_StateRankings_All_NBCTs_Percent-of-Teaching-Population.pdf"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s://nces.ed.gov/ccd/elsi/default.aspx?agree=0" TargetMode="External"/><Relationship Id="rId7"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edtrust.org/wp-content/uploads/2014/09/If-You-Listen-We-Will-Stay-Why-Teachers-of-Color-Leave-and-How-to-Disrupt-Teacher-Turnover-2019-September.pdf" TargetMode="External"/><Relationship Id="rId5" Type="http://schemas.openxmlformats.org/officeDocument/2006/relationships/hyperlink" Target="https://www.educationresourceequity.org/toolkit/guidebooks/teaching" TargetMode="External"/><Relationship Id="rId4" Type="http://schemas.openxmlformats.org/officeDocument/2006/relationships/hyperlink" Target="https://title2.ed.gov/Public/Home.aspx"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nces.ed.gov/ccd/elsi/default.aspx?agree=0"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chart" Target="../charts/chart8.xml"/><Relationship Id="rId4" Type="http://schemas.openxmlformats.org/officeDocument/2006/relationships/hyperlink" Target="https://title2.ed.gov/Public/Home.aspx"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s://edtrust.org/wp-content/uploads/2014/09/If-You-Listen-We-Will-Stay-Why-Teachers-of-Color-Leave-and-How-to-Disrupt-Teacher-Turnover-2019-September.pdf" TargetMode="External"/><Relationship Id="rId7"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hyperlink" Target="https://www.rand.org/pubs/research_reports/RRA1108-1.html" TargetMode="External"/><Relationship Id="rId10" Type="http://schemas.openxmlformats.org/officeDocument/2006/relationships/image" Target="../media/image38.png"/><Relationship Id="rId4" Type="http://schemas.openxmlformats.org/officeDocument/2006/relationships/hyperlink" Target="https://www.nea.org/advocating-for-change/new-from-nea/survey-alarming-number-educators-may-soon-leave-profession" TargetMode="External"/><Relationship Id="rId9"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hyperlink" Target="https://kystats.ky.gov/Reports/Tableau/2021_TeacherEquity"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nctq.org/publications/State-of-the-States-2021:-State-Reporting-of-Teacher-Supply-and-Demand-Data"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https://www.gallup.com/education/269648/state-america-schools-report.aspx" TargetMode="External"/><Relationship Id="rId7"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hyperlink" Target="https://www.edweek.org/teaching-learning/teachers-are-not-ok-even-though-we-need-them-to-be/2021/09" TargetMode="External"/><Relationship Id="rId10" Type="http://schemas.openxmlformats.org/officeDocument/2006/relationships/image" Target="../media/image51.jpeg"/><Relationship Id="rId4" Type="http://schemas.openxmlformats.org/officeDocument/2006/relationships/hyperlink" Target="https://www.rand.org/pubs/research_reports/RRA1108-1.html" TargetMode="External"/><Relationship Id="rId9"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https://e4e.org/sites/default/files/teacher_survey_2021_digital.pdf" TargetMode="External"/><Relationship Id="rId7"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hyperlink" Target="https://www.edweek.org/teaching-learning/teachers-are-not-ok-even-though-we-need-them-to-be/2021/09" TargetMode="External"/><Relationship Id="rId10" Type="http://schemas.openxmlformats.org/officeDocument/2006/relationships/image" Target="../media/image55.png"/><Relationship Id="rId4" Type="http://schemas.openxmlformats.org/officeDocument/2006/relationships/hyperlink" Target="https://nces.ed.gov/surveys/ntps/ntpsdashboard/Dashboard/AL" TargetMode="External"/><Relationship Id="rId9" Type="http://schemas.openxmlformats.org/officeDocument/2006/relationships/chart" Target="../charts/chart9.xml"/></Relationships>
</file>

<file path=ppt/slides/_rels/slide31.xml.rels><?xml version="1.0" encoding="UTF-8" standalone="yes"?>
<Relationships xmlns="http://schemas.openxmlformats.org/package/2006/relationships"><Relationship Id="rId8" Type="http://schemas.openxmlformats.org/officeDocument/2006/relationships/chart" Target="../charts/chart10.xml"/><Relationship Id="rId3" Type="http://schemas.openxmlformats.org/officeDocument/2006/relationships/hyperlink" Target="https://pdkpoll.org/wp-content/uploads/2020/05/pdkpoll51-2019.pdf" TargetMode="External"/><Relationship Id="rId7"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hyperlink" Target="https://e4e.org/sites/default/files/teacher_survey_2021_digital.pdf" TargetMode="External"/><Relationship Id="rId4" Type="http://schemas.openxmlformats.org/officeDocument/2006/relationships/hyperlink" Target="https://nces.ed.gov/surveys/talis/talis2018/default.asp"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hyperlink" Target="https://www.sreb.org/interactive/teacher-compensation-dashboard" TargetMode="External"/><Relationship Id="rId7"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chart" Target="../charts/chart11.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chart" Target="../charts/chart12.xml"/><Relationship Id="rId5" Type="http://schemas.openxmlformats.org/officeDocument/2006/relationships/hyperlink" Target="https://www.epi.org/publication/teacher-pay-penalty-dips-but-persists-in-2019-public-school-teachers-earn-about-20-less-in-weekly-wages-than-nonteacher-college-graduates/" TargetMode="External"/><Relationship Id="rId4" Type="http://schemas.openxmlformats.org/officeDocument/2006/relationships/hyperlink" Target="https://pdkpoll.org/wp-content/uploads/2020/05/pdkpoll51-2019.pdf"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hyperlink" Target="https://www.forbes.com/sites/rodberger/2018/05/17/out-of-pocket-out-of-luck-when-funding-fails-teachers/?sh=26d86db51409" TargetMode="External"/><Relationship Id="rId7"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png"/></Relationships>
</file>

<file path=ppt/slides/_rels/slide3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1.png"/></Relationships>
</file>

<file path=ppt/slides/_rels/slide36.xml.rels><?xml version="1.0" encoding="UTF-8" standalone="yes"?>
<Relationships xmlns="http://schemas.openxmlformats.org/package/2006/relationships"><Relationship Id="rId8" Type="http://schemas.openxmlformats.org/officeDocument/2006/relationships/hyperlink" Target="https://www.edweek.org/teaching-learning/educator-morale-school-job-applicants-declining-survey-shows/2020/11" TargetMode="External"/><Relationship Id="rId3" Type="http://schemas.openxmlformats.org/officeDocument/2006/relationships/hyperlink" Target="https://e4e.org/sites/default/files/teacher_survey_2021_digital.pdf" TargetMode="External"/><Relationship Id="rId7" Type="http://schemas.openxmlformats.org/officeDocument/2006/relationships/hyperlink" Target="https://www.slge.org/news-posts/k-12-employee-job-satisfaction-plummets-as-stress-and-worries-increase-regarding-covid-19-safety-and-personal-finances" TargetMode="External"/><Relationship Id="rId12" Type="http://schemas.openxmlformats.org/officeDocument/2006/relationships/chart" Target="../charts/chart14.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www.horacemann.com/~/media/documents/supplemental/The%20Hidden%20Impact%20of%20COVID-19%20on%20Educators.pdf" TargetMode="External"/><Relationship Id="rId11" Type="http://schemas.openxmlformats.org/officeDocument/2006/relationships/chart" Target="../charts/chart13.xml"/><Relationship Id="rId5" Type="http://schemas.openxmlformats.org/officeDocument/2006/relationships/hyperlink" Target="https://www.rand.org/pubs/research_reports/RRA1108-1.html" TargetMode="External"/><Relationship Id="rId10" Type="http://schemas.openxmlformats.org/officeDocument/2006/relationships/image" Target="../media/image74.png"/><Relationship Id="rId4" Type="http://schemas.openxmlformats.org/officeDocument/2006/relationships/hyperlink" Target="https://www.nea.org/advocating-for-change/new-from-nea/survey-alarming-number-educators-may-soon-leave-profession" TargetMode="External"/><Relationship Id="rId9" Type="http://schemas.openxmlformats.org/officeDocument/2006/relationships/hyperlink" Target="https://www.edweek.org/teaching-learning/teacher-job-satisfaction-hits-an-all-time-low/2022/04"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hyperlink" Target="https://www.sreb.org/sites/main/files/file-attachments/6_2019fb_faculty.pdf?1650899746"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hyperlink" Target="https://www.sreb.org/sites/main/files/file-attachments/6_2019fb_faculty.pdf?1650899746"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sreb.org/sites/main/files/file-attachments/6_2019fb_faculty.pdf?1650899746"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41.xml.rels><?xml version="1.0" encoding="UTF-8" standalone="yes"?>
<Relationships xmlns="http://schemas.openxmlformats.org/package/2006/relationships"><Relationship Id="rId3" Type="http://schemas.openxmlformats.org/officeDocument/2006/relationships/hyperlink" Target="https://www.sreb.org/sites/main/files/file-attachments/6_2019fb_faculty.pdf?1650899746" TargetMode="External"/><Relationship Id="rId7" Type="http://schemas.microsoft.com/office/2007/relationships/hdphoto" Target="../media/hdphoto1.wdp"/><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3" Type="http://schemas.openxmlformats.org/officeDocument/2006/relationships/hyperlink" Target="http://www.chmuraecon.com/jobseq"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chart" Target="../charts/chart15.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6.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85.png"/><Relationship Id="rId4" Type="http://schemas.openxmlformats.org/officeDocument/2006/relationships/image" Target="../media/image84.png"/></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4.png"/></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chart" Target="../charts/chart17.xml"/><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chart" Target="../charts/chart16.xml"/><Relationship Id="rId5" Type="http://schemas.openxmlformats.org/officeDocument/2006/relationships/image" Target="../media/image1.png"/><Relationship Id="rId4" Type="http://schemas.openxmlformats.org/officeDocument/2006/relationships/image" Target="../media/image84.png"/></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1.png"/><Relationship Id="rId4" Type="http://schemas.openxmlformats.org/officeDocument/2006/relationships/image" Target="../media/image84.png"/></Relationships>
</file>

<file path=ppt/slides/_rels/slide48.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4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s://nces.ed.gov/ccd/elsi/default.aspx?agree=0" TargetMode="Externa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hyperlink" Target="https://www.sreb.org/publication/blueprint-solve-teacher-shortages" TargetMode="External"/><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hyperlink" Target="https://www.sreb.org/topic-teacher-workforce-policy" TargetMode="External"/><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8" Type="http://schemas.openxmlformats.org/officeDocument/2006/relationships/hyperlink" Target="https://www.sreb.org/publication/blueprint-solve-teacher-shortages" TargetMode="External"/><Relationship Id="rId13" Type="http://schemas.openxmlformats.org/officeDocument/2006/relationships/hyperlink" Target="https://e4e.org/news/survey-americas-educators/voices-classroom-2021-survey-americas-educators" TargetMode="External"/><Relationship Id="rId18" Type="http://schemas.openxmlformats.org/officeDocument/2006/relationships/hyperlink" Target="https://www.act.org/content/dam/act/unsecured/documents/pdfs/Encouraging-More-HS-Students-to-Consider-Teaching.pdf" TargetMode="External"/><Relationship Id="rId3" Type="http://schemas.openxmlformats.org/officeDocument/2006/relationships/image" Target="../media/image96.png"/><Relationship Id="rId21" Type="http://schemas.openxmlformats.org/officeDocument/2006/relationships/hyperlink" Target="https://www.nctq.org/publications/State-of-the-States-2021:-State-Reporting-of-Teacher-Supply-and-Demand-Data" TargetMode="External"/><Relationship Id="rId7" Type="http://schemas.openxmlformats.org/officeDocument/2006/relationships/hyperlink" Target="https://title2.ed.gov/Public/Home.aspx" TargetMode="External"/><Relationship Id="rId12" Type="http://schemas.openxmlformats.org/officeDocument/2006/relationships/hyperlink" Target="https://nces.ed.gov/surveys/talis/talis2018/default.asp" TargetMode="External"/><Relationship Id="rId17" Type="http://schemas.openxmlformats.org/officeDocument/2006/relationships/hyperlink" Target="https://tntp.org/blog/post/its-harder-than-ever-what-weve-been-hearing-about-teacher-shortages?utm_medium=email&amp;utm_campaign=Chief%20Talent%20Officer%20survey%20blog&amp;utm_content=Chief%20Talent%20Officer%20survey%20blog+CID_8ceef1e0d53f714529904028258b7aa9&amp;utm_source=Campaign%20Monitor%20Master%20List&amp;utm_term=These%20responses%20suggest%20that%20without%20significant%20changes%20to%20make%20teaching%20a%20more%20attractive%20and%20sustainable%20career%20the%20current%20crisis%20may%20become%20the%20new%20normal" TargetMode="External"/><Relationship Id="rId2" Type="http://schemas.openxmlformats.org/officeDocument/2006/relationships/notesSlide" Target="../notesSlides/notesSlide52.xml"/><Relationship Id="rId16" Type="http://schemas.openxmlformats.org/officeDocument/2006/relationships/hyperlink" Target="https://www.nea.org/sites/default/files/2022-02/NEA%20Member%20COVID-19%20Survey%20Summary.pdf" TargetMode="External"/><Relationship Id="rId20" Type="http://schemas.openxmlformats.org/officeDocument/2006/relationships/hyperlink" Target="https://edtrust.org/wp-content/uploads/2014/09/If-You-Listen-We-Will-Stay-Why-Teachers-of-Color-Leave-and-How-to-Disrupt-Teacher-Turnover-2019-September.pdf" TargetMode="External"/><Relationship Id="rId1" Type="http://schemas.openxmlformats.org/officeDocument/2006/relationships/slideLayout" Target="../slideLayouts/slideLayout2.xml"/><Relationship Id="rId6" Type="http://schemas.openxmlformats.org/officeDocument/2006/relationships/hyperlink" Target="https://nces.ed.gov/surveys/ntps/ntpsdashboard/Dashboard/AL" TargetMode="External"/><Relationship Id="rId11" Type="http://schemas.openxmlformats.org/officeDocument/2006/relationships/hyperlink" Target="https://pdkpoll.org/wp-content/uploads/2020/05/pdkpoll51-2019.pdf" TargetMode="External"/><Relationship Id="rId5" Type="http://schemas.openxmlformats.org/officeDocument/2006/relationships/hyperlink" Target="https://nces.ed.gov/ccd/elsi/default.aspx?agree=0" TargetMode="External"/><Relationship Id="rId15" Type="http://schemas.openxmlformats.org/officeDocument/2006/relationships/hyperlink" Target="https://www.rand.org/pubs/research_reports/RRA1108-1.html" TargetMode="External"/><Relationship Id="rId10" Type="http://schemas.openxmlformats.org/officeDocument/2006/relationships/hyperlink" Target="https://www.nbpts.org/wp-content/uploads/2022/01/2021_StateRankings_All_NBCTs_Percent-of-Teaching-Population.pdf" TargetMode="External"/><Relationship Id="rId19" Type="http://schemas.openxmlformats.org/officeDocument/2006/relationships/hyperlink" Target="https://www.educationresourceequity.org/toolkit/guidebooks/teaching" TargetMode="External"/><Relationship Id="rId4" Type="http://schemas.openxmlformats.org/officeDocument/2006/relationships/image" Target="../media/image1.png"/><Relationship Id="rId9" Type="http://schemas.openxmlformats.org/officeDocument/2006/relationships/hyperlink" Target="https://www.sreb.org/interactive/teacher-compensation-dashboard" TargetMode="External"/><Relationship Id="rId14" Type="http://schemas.openxmlformats.org/officeDocument/2006/relationships/hyperlink" Target="https://e4e.org/news/survey-americas-educators/voices-classroom-2022-survey-americas-educator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nces.ed.gov/ccd/elsi/default.aspx?agree=0"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hyperlink" Target="https://title2.ed.gov/Public/Home.aspx" TargetMode="External"/><Relationship Id="rId7" Type="http://schemas.openxmlformats.org/officeDocument/2006/relationships/chart" Target="../charts/chart2.xml"/><Relationship Id="rId12"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tntp.org/blog/post/its-harder-than-ever-what-weve-been-hearing-about-teacher-shortages?utm_medium=email&amp;utm_campaign=Chief%20Talent%20Officer%20survey%20blog&amp;utm_content=Chief%20Talent%20Officer%20survey%20blog+CID_8ceef1e0d53f714529904028258b7aa9&amp;utm_source=Campaign%20Monitor%20Master%20List&amp;utm_term=These%20responses%20suggest%20that%20without%20significant%20changes%20to%20make%20teaching%20a%20more%20attractive%20and%20sustainable%20career%20the%20current%20crisis%20may%20become%20the%20new%20normal" TargetMode="External"/><Relationship Id="rId11" Type="http://schemas.openxmlformats.org/officeDocument/2006/relationships/image" Target="../media/image14.png"/><Relationship Id="rId5" Type="http://schemas.openxmlformats.org/officeDocument/2006/relationships/hyperlink" Target="https://www.act.org/content/dam/act/unsecured/documents/pdfs/Encouraging-More-HS-Students-to-Consider-Teaching.pdf" TargetMode="External"/><Relationship Id="rId10" Type="http://schemas.openxmlformats.org/officeDocument/2006/relationships/image" Target="../media/image13.png"/><Relationship Id="rId4" Type="http://schemas.openxmlformats.org/officeDocument/2006/relationships/hyperlink" Target="https://pdkpoll.org/" TargetMode="External"/><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s://title2.ed.gov/Public/Home.aspx"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s://nces.ed.gov/ccd/elsi/default.aspx?agree=0" TargetMode="External"/><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rand.org/pubs/research_reports/RRA1108-1.html" TargetMode="External"/><Relationship Id="rId5" Type="http://schemas.openxmlformats.org/officeDocument/2006/relationships/hyperlink" Target="https://www.nea.org/advocating-for-change/new-from-nea/survey-alarming-number-educators-may-soon-leave-profession" TargetMode="External"/><Relationship Id="rId4" Type="http://schemas.openxmlformats.org/officeDocument/2006/relationships/hyperlink" Target="https://tntp.org/blog/post/its-harder-than-ever-what-weve-been-hearing-about-teacher-shortages?utm_medium=email&amp;utm_campaign=Chief%20Talent%20Officer%20survey%20blog&amp;utm_content=Chief%20Talent%20Officer%20survey%20blog+CID_8ceef1e0d53f714529904028258b7aa9&amp;utm_source=Campaign%20Monitor%20Master%20List&amp;utm_term=These%20responses%20suggest%20that%20without%20significant%20changes%20to%20make%20teaching%20a%20more%20attractive%20and%20sustainable%20career%20the%20current%20crisis%20may%20become%20the%20new%20norma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indoor&#10;&#10;Description automatically generated">
            <a:extLst>
              <a:ext uri="{FF2B5EF4-FFF2-40B4-BE49-F238E27FC236}">
                <a16:creationId xmlns:a16="http://schemas.microsoft.com/office/drawing/2014/main" id="{A1FBFA20-C68B-F6A1-C733-9F8C472AB954}"/>
              </a:ext>
            </a:extLst>
          </p:cNvPr>
          <p:cNvPicPr>
            <a:picLocks noChangeAspect="1"/>
          </p:cNvPicPr>
          <p:nvPr/>
        </p:nvPicPr>
        <p:blipFill rotWithShape="1">
          <a:blip r:embed="rId3"/>
          <a:srcRect r="4196"/>
          <a:stretch/>
        </p:blipFill>
        <p:spPr>
          <a:xfrm>
            <a:off x="511629" y="0"/>
            <a:ext cx="11680371" cy="6858000"/>
          </a:xfrm>
          <a:prstGeom prst="rect">
            <a:avLst/>
          </a:prstGeom>
        </p:spPr>
      </p:pic>
      <p:sp>
        <p:nvSpPr>
          <p:cNvPr id="6" name="Rectangle 5">
            <a:extLst>
              <a:ext uri="{FF2B5EF4-FFF2-40B4-BE49-F238E27FC236}">
                <a16:creationId xmlns:a16="http://schemas.microsoft.com/office/drawing/2014/main" id="{F0F15458-8D08-22FF-3D1D-44A0C836C54F}"/>
              </a:ext>
            </a:extLst>
          </p:cNvPr>
          <p:cNvSpPr/>
          <p:nvPr/>
        </p:nvSpPr>
        <p:spPr>
          <a:xfrm>
            <a:off x="0" y="0"/>
            <a:ext cx="2797629" cy="6858000"/>
          </a:xfrm>
          <a:prstGeom prst="rect">
            <a:avLst/>
          </a:prstGeom>
          <a:solidFill>
            <a:srgbClr val="004D85"/>
          </a:solidFill>
          <a:ln>
            <a:noFill/>
          </a:ln>
          <a:effectLst>
            <a:outerShdw blurRad="50800" dist="38100" algn="l" rotWithShape="0">
              <a:schemeClr val="tx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ctr"/>
          <a:lstStyle/>
          <a:p>
            <a:pPr algn="ctr">
              <a:lnSpc>
                <a:spcPct val="114000"/>
              </a:lnSpc>
            </a:pPr>
            <a:endParaRPr lang="en-US" sz="5400" b="1" dirty="0">
              <a:effectLst>
                <a:outerShdw blurRad="50800" dist="50800" dir="10800000" algn="r" rotWithShape="0">
                  <a:schemeClr val="tx2">
                    <a:lumMod val="50000"/>
                    <a:alpha val="40000"/>
                  </a:schemeClr>
                </a:outerShdw>
              </a:effectLst>
              <a:latin typeface="Arial Narrow" panose="020B0604020202020204" pitchFamily="34" charset="0"/>
              <a:cs typeface="Arial Narrow" panose="020B0604020202020204" pitchFamily="34" charset="0"/>
            </a:endParaRPr>
          </a:p>
        </p:txBody>
      </p:sp>
      <p:sp>
        <p:nvSpPr>
          <p:cNvPr id="7" name="TextBox 6">
            <a:extLst>
              <a:ext uri="{FF2B5EF4-FFF2-40B4-BE49-F238E27FC236}">
                <a16:creationId xmlns:a16="http://schemas.microsoft.com/office/drawing/2014/main" id="{5A6E034A-4692-67E2-A5E0-1683A0CD4549}"/>
              </a:ext>
            </a:extLst>
          </p:cNvPr>
          <p:cNvSpPr txBox="1"/>
          <p:nvPr/>
        </p:nvSpPr>
        <p:spPr>
          <a:xfrm>
            <a:off x="3098022" y="1077686"/>
            <a:ext cx="8908921" cy="5632311"/>
          </a:xfrm>
          <a:prstGeom prst="rect">
            <a:avLst/>
          </a:prstGeom>
          <a:noFill/>
        </p:spPr>
        <p:txBody>
          <a:bodyPr wrap="square" rtlCol="0">
            <a:spAutoFit/>
          </a:bodyPr>
          <a:lstStyle/>
          <a:p>
            <a:r>
              <a:rPr lang="en-US" sz="5400" b="1" dirty="0">
                <a:solidFill>
                  <a:schemeClr val="bg1"/>
                </a:solidFill>
                <a:effectLst>
                  <a:outerShdw blurRad="50800" dist="38100" dir="8100000" algn="tr" rotWithShape="0">
                    <a:schemeClr val="tx2">
                      <a:lumMod val="50000"/>
                      <a:alpha val="40000"/>
                    </a:schemeClr>
                  </a:outerShdw>
                </a:effectLst>
                <a:latin typeface="Arial Narrow" panose="020B0604020202020204" pitchFamily="34" charset="0"/>
                <a:cs typeface="Arial Narrow" panose="020B0604020202020204" pitchFamily="34" charset="0"/>
              </a:rPr>
              <a:t>EDUCATORS: THE OVERLOOKED WORKFORCE</a:t>
            </a:r>
          </a:p>
          <a:p>
            <a:endParaRPr lang="en-US" sz="2800" dirty="0">
              <a:solidFill>
                <a:srgbClr val="B3CCDF"/>
              </a:solidFill>
              <a:latin typeface="Arial Narrow" panose="020B0604020202020204" pitchFamily="34" charset="0"/>
              <a:cs typeface="Arial Narrow" panose="020B0604020202020204" pitchFamily="34" charset="0"/>
            </a:endParaRPr>
          </a:p>
          <a:p>
            <a:endParaRPr lang="en-US" sz="2800" dirty="0">
              <a:solidFill>
                <a:srgbClr val="B3CCDF"/>
              </a:solidFill>
              <a:latin typeface="Arial Narrow" panose="020B0604020202020204" pitchFamily="34" charset="0"/>
              <a:cs typeface="Arial Narrow" panose="020B0604020202020204" pitchFamily="34" charset="0"/>
            </a:endParaRPr>
          </a:p>
          <a:p>
            <a:endParaRPr lang="en-US" sz="2800" dirty="0">
              <a:solidFill>
                <a:srgbClr val="B3CCDF"/>
              </a:solidFill>
              <a:latin typeface="Arial Narrow" panose="020B0604020202020204" pitchFamily="34" charset="0"/>
              <a:cs typeface="Arial Narrow" panose="020B0604020202020204" pitchFamily="34" charset="0"/>
            </a:endParaRPr>
          </a:p>
          <a:p>
            <a:endParaRPr lang="en-US" sz="2800" dirty="0">
              <a:solidFill>
                <a:srgbClr val="B3CCDF"/>
              </a:solidFill>
              <a:latin typeface="Arial Narrow" panose="020B0604020202020204" pitchFamily="34" charset="0"/>
              <a:cs typeface="Arial Narrow" panose="020B0604020202020204" pitchFamily="34" charset="0"/>
            </a:endParaRPr>
          </a:p>
          <a:p>
            <a:endParaRPr lang="en-US" sz="2800" dirty="0">
              <a:solidFill>
                <a:srgbClr val="B3CCDF"/>
              </a:solidFill>
              <a:latin typeface="Arial Narrow" panose="020B0604020202020204" pitchFamily="34" charset="0"/>
              <a:cs typeface="Arial Narrow" panose="020B0604020202020204" pitchFamily="34" charset="0"/>
            </a:endParaRPr>
          </a:p>
          <a:p>
            <a:endParaRPr lang="en-US" sz="2800" dirty="0">
              <a:solidFill>
                <a:srgbClr val="B3CCDF"/>
              </a:solidFill>
              <a:latin typeface="Arial Narrow" panose="020B0604020202020204" pitchFamily="34" charset="0"/>
              <a:cs typeface="Arial Narrow" panose="020B0604020202020204" pitchFamily="34" charset="0"/>
            </a:endParaRPr>
          </a:p>
          <a:p>
            <a:endParaRPr lang="en-US" sz="2800" dirty="0">
              <a:solidFill>
                <a:srgbClr val="B3CCDF"/>
              </a:solidFill>
              <a:latin typeface="Arial Narrow" panose="020B0604020202020204" pitchFamily="34" charset="0"/>
              <a:cs typeface="Arial Narrow" panose="020B0604020202020204" pitchFamily="34" charset="0"/>
            </a:endParaRPr>
          </a:p>
          <a:p>
            <a:r>
              <a:rPr lang="en-US" sz="2800" dirty="0">
                <a:solidFill>
                  <a:srgbClr val="B3CCDF"/>
                </a:solidFill>
                <a:latin typeface="Arial Narrow" panose="020B0604020202020204" pitchFamily="34" charset="0"/>
                <a:cs typeface="Arial Narrow" panose="020B0604020202020204" pitchFamily="34" charset="0"/>
              </a:rPr>
              <a:t> </a:t>
            </a:r>
          </a:p>
          <a:p>
            <a:r>
              <a:rPr lang="en-US" sz="2800" dirty="0">
                <a:solidFill>
                  <a:srgbClr val="B3CCDF"/>
                </a:solidFill>
                <a:latin typeface="Arial Narrow" panose="020B0604020202020204" pitchFamily="34" charset="0"/>
                <a:cs typeface="Arial Narrow" panose="020B0604020202020204" pitchFamily="34" charset="0"/>
              </a:rPr>
              <a:t>Last Updated: January 2023</a:t>
            </a:r>
          </a:p>
        </p:txBody>
      </p:sp>
      <p:grpSp>
        <p:nvGrpSpPr>
          <p:cNvPr id="13" name="Group 12">
            <a:extLst>
              <a:ext uri="{FF2B5EF4-FFF2-40B4-BE49-F238E27FC236}">
                <a16:creationId xmlns:a16="http://schemas.microsoft.com/office/drawing/2014/main" id="{88C035D7-A672-918D-CD7B-A89E4417D910}"/>
              </a:ext>
            </a:extLst>
          </p:cNvPr>
          <p:cNvGrpSpPr/>
          <p:nvPr/>
        </p:nvGrpSpPr>
        <p:grpSpPr>
          <a:xfrm>
            <a:off x="351303" y="1296068"/>
            <a:ext cx="1932215" cy="2039936"/>
            <a:chOff x="351303" y="1296068"/>
            <a:chExt cx="1932215" cy="2039936"/>
          </a:xfrm>
        </p:grpSpPr>
        <p:pic>
          <p:nvPicPr>
            <p:cNvPr id="9" name="Picture 8" descr="A picture containing text, clipart&#10;&#10;Description automatically generated">
              <a:extLst>
                <a:ext uri="{FF2B5EF4-FFF2-40B4-BE49-F238E27FC236}">
                  <a16:creationId xmlns:a16="http://schemas.microsoft.com/office/drawing/2014/main" id="{937C712D-63EC-0EAD-C7A2-EB500C48DF59}"/>
                </a:ext>
              </a:extLst>
            </p:cNvPr>
            <p:cNvPicPr>
              <a:picLocks noChangeAspect="1"/>
            </p:cNvPicPr>
            <p:nvPr/>
          </p:nvPicPr>
          <p:blipFill>
            <a:blip r:embed="rId4"/>
            <a:stretch>
              <a:fillRect/>
            </a:stretch>
          </p:blipFill>
          <p:spPr>
            <a:xfrm>
              <a:off x="511629" y="1296068"/>
              <a:ext cx="1611564" cy="555180"/>
            </a:xfrm>
            <a:prstGeom prst="rect">
              <a:avLst/>
            </a:prstGeom>
          </p:spPr>
        </p:pic>
        <p:pic>
          <p:nvPicPr>
            <p:cNvPr id="11" name="Picture 10">
              <a:extLst>
                <a:ext uri="{FF2B5EF4-FFF2-40B4-BE49-F238E27FC236}">
                  <a16:creationId xmlns:a16="http://schemas.microsoft.com/office/drawing/2014/main" id="{56F1054A-0490-F324-5348-D9F9F7DA0487}"/>
                </a:ext>
              </a:extLst>
            </p:cNvPr>
            <p:cNvPicPr>
              <a:picLocks noChangeAspect="1"/>
            </p:cNvPicPr>
            <p:nvPr/>
          </p:nvPicPr>
          <p:blipFill>
            <a:blip r:embed="rId5"/>
            <a:stretch>
              <a:fillRect/>
            </a:stretch>
          </p:blipFill>
          <p:spPr>
            <a:xfrm>
              <a:off x="351303" y="2132926"/>
              <a:ext cx="1932215" cy="1203078"/>
            </a:xfrm>
            <a:prstGeom prst="rect">
              <a:avLst/>
            </a:prstGeom>
          </p:spPr>
        </p:pic>
      </p:grpSp>
    </p:spTree>
    <p:extLst>
      <p:ext uri="{BB962C8B-B14F-4D97-AF65-F5344CB8AC3E}">
        <p14:creationId xmlns:p14="http://schemas.microsoft.com/office/powerpoint/2010/main" val="2818250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2812E47-EC98-BF64-2745-73B981B17A12}"/>
              </a:ext>
            </a:extLst>
          </p:cNvPr>
          <p:cNvSpPr txBox="1"/>
          <p:nvPr/>
        </p:nvSpPr>
        <p:spPr>
          <a:xfrm>
            <a:off x="399002" y="6530938"/>
            <a:ext cx="4282772" cy="246221"/>
          </a:xfrm>
          <a:prstGeom prst="rect">
            <a:avLst/>
          </a:prstGeom>
          <a:noFill/>
        </p:spPr>
        <p:txBody>
          <a:bodyPr wrap="square" rtlCol="0">
            <a:spAutoFit/>
          </a:bodyPr>
          <a:lstStyle/>
          <a:p>
            <a:r>
              <a:rPr lang="en-US" sz="1000" b="1" dirty="0">
                <a:latin typeface="Arial Narrow" panose="020B0604020202020204" pitchFamily="34" charset="0"/>
                <a:cs typeface="Arial Narrow" panose="020B0604020202020204" pitchFamily="34" charset="0"/>
              </a:rPr>
              <a:t>Sources: </a:t>
            </a:r>
            <a:r>
              <a:rPr lang="en-US" sz="1000" dirty="0">
                <a:latin typeface="Arial Narrow" panose="020B0604020202020204" pitchFamily="34" charset="0"/>
                <a:cs typeface="Arial Narrow" panose="020B0604020202020204" pitchFamily="34" charset="0"/>
                <a:hlinkClick r:id="rId3"/>
              </a:rPr>
              <a:t>SREB</a:t>
            </a:r>
            <a:r>
              <a:rPr lang="en-US" sz="1000" dirty="0">
                <a:latin typeface="Arial Narrow" panose="020B0604020202020204" pitchFamily="34" charset="0"/>
                <a:cs typeface="Arial Narrow" panose="020B0604020202020204" pitchFamily="34" charset="0"/>
              </a:rPr>
              <a:t>, 2022 | </a:t>
            </a:r>
            <a:r>
              <a:rPr lang="en-US" sz="1000" dirty="0">
                <a:latin typeface="Arial Narrow" panose="020B0604020202020204" pitchFamily="34" charset="0"/>
                <a:cs typeface="Arial Narrow" panose="020B0604020202020204" pitchFamily="34" charset="0"/>
                <a:hlinkClick r:id="rId4"/>
              </a:rPr>
              <a:t>Educators for Excellence</a:t>
            </a:r>
            <a:r>
              <a:rPr lang="en-US" sz="1000" dirty="0">
                <a:latin typeface="Arial Narrow" panose="020B0604020202020204" pitchFamily="34" charset="0"/>
                <a:cs typeface="Arial Narrow" panose="020B0604020202020204" pitchFamily="34" charset="0"/>
              </a:rPr>
              <a:t>, 2022  |  Learning Policy </a:t>
            </a:r>
            <a:r>
              <a:rPr lang="en-US" sz="1000" dirty="0" err="1">
                <a:latin typeface="Arial Narrow" panose="020B0604020202020204" pitchFamily="34" charset="0"/>
                <a:cs typeface="Arial Narrow" panose="020B0604020202020204" pitchFamily="34" charset="0"/>
              </a:rPr>
              <a:t>Institutie</a:t>
            </a:r>
            <a:endParaRPr lang="en-US" sz="1000" dirty="0">
              <a:latin typeface="Arial Narrow" panose="020B0604020202020204" pitchFamily="34" charset="0"/>
              <a:cs typeface="Arial Narrow" panose="020B0604020202020204" pitchFamily="34" charset="0"/>
            </a:endParaRPr>
          </a:p>
        </p:txBody>
      </p:sp>
      <p:sp>
        <p:nvSpPr>
          <p:cNvPr id="12" name="Triangle 11">
            <a:extLst>
              <a:ext uri="{FF2B5EF4-FFF2-40B4-BE49-F238E27FC236}">
                <a16:creationId xmlns:a16="http://schemas.microsoft.com/office/drawing/2014/main" id="{5E1BFC3C-5973-8450-FAE8-97EF3FCDC653}"/>
              </a:ext>
            </a:extLst>
          </p:cNvPr>
          <p:cNvSpPr/>
          <p:nvPr/>
        </p:nvSpPr>
        <p:spPr>
          <a:xfrm rot="16200000">
            <a:off x="6635222" y="2331971"/>
            <a:ext cx="347100" cy="262674"/>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9D1CAF4F-E036-9358-60EC-C8F7F0D1F7DA}"/>
              </a:ext>
            </a:extLst>
          </p:cNvPr>
          <p:cNvSpPr/>
          <p:nvPr/>
        </p:nvSpPr>
        <p:spPr>
          <a:xfrm>
            <a:off x="6938746" y="1758885"/>
            <a:ext cx="4854253" cy="1325563"/>
          </a:xfrm>
          <a:prstGeom prst="roundRect">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rIns="274320" rtlCol="0" anchor="ctr"/>
          <a:lstStyle/>
          <a:p>
            <a:r>
              <a:rPr lang="en-US" sz="1600" b="1" spc="150" dirty="0">
                <a:solidFill>
                  <a:schemeClr val="accent3">
                    <a:lumMod val="50000"/>
                  </a:schemeClr>
                </a:solidFill>
                <a:latin typeface="Arial Narrow" panose="020B0604020202020204" pitchFamily="34" charset="0"/>
                <a:cs typeface="Arial Narrow" panose="020B0604020202020204" pitchFamily="34" charset="0"/>
              </a:rPr>
              <a:t>SURVEY OF TEACHERS:</a:t>
            </a:r>
          </a:p>
          <a:p>
            <a:r>
              <a:rPr lang="en-US" dirty="0">
                <a:solidFill>
                  <a:schemeClr val="accent3">
                    <a:lumMod val="50000"/>
                  </a:schemeClr>
                </a:solidFill>
                <a:latin typeface="Arial Narrow" panose="020B0604020202020204" pitchFamily="34" charset="0"/>
                <a:cs typeface="Arial Narrow" panose="020B0604020202020204" pitchFamily="34" charset="0"/>
              </a:rPr>
              <a:t>How much would you say these types of staffing shortages were a serious problem at your school in 2021-22?</a:t>
            </a:r>
          </a:p>
        </p:txBody>
      </p:sp>
      <p:graphicFrame>
        <p:nvGraphicFramePr>
          <p:cNvPr id="7" name="Chart 6">
            <a:extLst>
              <a:ext uri="{FF2B5EF4-FFF2-40B4-BE49-F238E27FC236}">
                <a16:creationId xmlns:a16="http://schemas.microsoft.com/office/drawing/2014/main" id="{6B289F5A-2188-7681-9010-BA7A71BB522D}"/>
              </a:ext>
            </a:extLst>
          </p:cNvPr>
          <p:cNvGraphicFramePr/>
          <p:nvPr>
            <p:extLst>
              <p:ext uri="{D42A27DB-BD31-4B8C-83A1-F6EECF244321}">
                <p14:modId xmlns:p14="http://schemas.microsoft.com/office/powerpoint/2010/main" val="862085415"/>
              </p:ext>
            </p:extLst>
          </p:nvPr>
        </p:nvGraphicFramePr>
        <p:xfrm>
          <a:off x="6877870" y="2849886"/>
          <a:ext cx="1644732" cy="2041867"/>
        </p:xfrm>
        <a:graphic>
          <a:graphicData uri="http://schemas.openxmlformats.org/drawingml/2006/chart">
            <c:chart xmlns:c="http://schemas.openxmlformats.org/drawingml/2006/chart" xmlns:r="http://schemas.openxmlformats.org/officeDocument/2006/relationships" r:id="rId5"/>
          </a:graphicData>
        </a:graphic>
      </p:graphicFrame>
      <p:sp>
        <p:nvSpPr>
          <p:cNvPr id="25" name="TextBox 24">
            <a:extLst>
              <a:ext uri="{FF2B5EF4-FFF2-40B4-BE49-F238E27FC236}">
                <a16:creationId xmlns:a16="http://schemas.microsoft.com/office/drawing/2014/main" id="{585BB759-FA44-3074-64F6-EA60972BE202}"/>
              </a:ext>
            </a:extLst>
          </p:cNvPr>
          <p:cNvSpPr txBox="1"/>
          <p:nvPr/>
        </p:nvSpPr>
        <p:spPr>
          <a:xfrm>
            <a:off x="7156140" y="3473231"/>
            <a:ext cx="1107596" cy="781752"/>
          </a:xfrm>
          <a:prstGeom prst="rect">
            <a:avLst/>
          </a:prstGeom>
          <a:noFill/>
        </p:spPr>
        <p:txBody>
          <a:bodyPr wrap="square" rtlCol="0">
            <a:spAutoFit/>
          </a:bodyPr>
          <a:lstStyle/>
          <a:p>
            <a:pPr algn="ctr"/>
            <a:r>
              <a:rPr lang="en-US" sz="3200" b="1" dirty="0">
                <a:solidFill>
                  <a:schemeClr val="accent3"/>
                </a:solidFill>
                <a:latin typeface="Arial Narrow" panose="020B0604020202020204" pitchFamily="34" charset="0"/>
                <a:cs typeface="Arial Narrow" panose="020B0604020202020204" pitchFamily="34" charset="0"/>
              </a:rPr>
              <a:t>87%</a:t>
            </a:r>
          </a:p>
          <a:p>
            <a:pPr algn="ctr">
              <a:lnSpc>
                <a:spcPct val="80000"/>
              </a:lnSpc>
            </a:pPr>
            <a:r>
              <a:rPr lang="en-US" sz="1600" dirty="0">
                <a:solidFill>
                  <a:schemeClr val="accent3"/>
                </a:solidFill>
                <a:latin typeface="Arial Narrow" panose="020B0604020202020204" pitchFamily="34" charset="0"/>
                <a:cs typeface="Arial Narrow" panose="020B0604020202020204" pitchFamily="34" charset="0"/>
              </a:rPr>
              <a:t>teachers</a:t>
            </a:r>
          </a:p>
        </p:txBody>
      </p:sp>
      <p:graphicFrame>
        <p:nvGraphicFramePr>
          <p:cNvPr id="20" name="Chart 19">
            <a:extLst>
              <a:ext uri="{FF2B5EF4-FFF2-40B4-BE49-F238E27FC236}">
                <a16:creationId xmlns:a16="http://schemas.microsoft.com/office/drawing/2014/main" id="{1E46AC98-810D-BE4A-0E3B-C3051E7602A8}"/>
              </a:ext>
            </a:extLst>
          </p:cNvPr>
          <p:cNvGraphicFramePr/>
          <p:nvPr>
            <p:extLst>
              <p:ext uri="{D42A27DB-BD31-4B8C-83A1-F6EECF244321}">
                <p14:modId xmlns:p14="http://schemas.microsoft.com/office/powerpoint/2010/main" val="3972302303"/>
              </p:ext>
            </p:extLst>
          </p:nvPr>
        </p:nvGraphicFramePr>
        <p:xfrm>
          <a:off x="8481129" y="2843174"/>
          <a:ext cx="1644732" cy="204186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9" name="Chart 18">
            <a:extLst>
              <a:ext uri="{FF2B5EF4-FFF2-40B4-BE49-F238E27FC236}">
                <a16:creationId xmlns:a16="http://schemas.microsoft.com/office/drawing/2014/main" id="{38F1C6B5-DF4D-368B-6BB4-5CBA78D8668F}"/>
              </a:ext>
            </a:extLst>
          </p:cNvPr>
          <p:cNvGraphicFramePr/>
          <p:nvPr>
            <p:extLst>
              <p:ext uri="{D42A27DB-BD31-4B8C-83A1-F6EECF244321}">
                <p14:modId xmlns:p14="http://schemas.microsoft.com/office/powerpoint/2010/main" val="440208016"/>
              </p:ext>
            </p:extLst>
          </p:nvPr>
        </p:nvGraphicFramePr>
        <p:xfrm>
          <a:off x="10092693" y="2828925"/>
          <a:ext cx="1644732" cy="204186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0" name="Chart 39">
            <a:extLst>
              <a:ext uri="{FF2B5EF4-FFF2-40B4-BE49-F238E27FC236}">
                <a16:creationId xmlns:a16="http://schemas.microsoft.com/office/drawing/2014/main" id="{AF366C39-1671-A7C7-2833-E58BAEC8DB3E}"/>
              </a:ext>
            </a:extLst>
          </p:cNvPr>
          <p:cNvGraphicFramePr/>
          <p:nvPr>
            <p:extLst>
              <p:ext uri="{D42A27DB-BD31-4B8C-83A1-F6EECF244321}">
                <p14:modId xmlns:p14="http://schemas.microsoft.com/office/powerpoint/2010/main" val="1798438168"/>
              </p:ext>
            </p:extLst>
          </p:nvPr>
        </p:nvGraphicFramePr>
        <p:xfrm>
          <a:off x="7156140" y="4834592"/>
          <a:ext cx="1490099" cy="1642687"/>
        </p:xfrm>
        <a:graphic>
          <a:graphicData uri="http://schemas.openxmlformats.org/drawingml/2006/chart">
            <c:chart xmlns:c="http://schemas.openxmlformats.org/drawingml/2006/chart" xmlns:r="http://schemas.openxmlformats.org/officeDocument/2006/relationships" r:id="rId8"/>
          </a:graphicData>
        </a:graphic>
      </p:graphicFrame>
      <p:sp>
        <p:nvSpPr>
          <p:cNvPr id="41" name="TextBox 40">
            <a:extLst>
              <a:ext uri="{FF2B5EF4-FFF2-40B4-BE49-F238E27FC236}">
                <a16:creationId xmlns:a16="http://schemas.microsoft.com/office/drawing/2014/main" id="{4278FB6C-8D70-B853-57E4-70C888473401}"/>
              </a:ext>
            </a:extLst>
          </p:cNvPr>
          <p:cNvSpPr txBox="1"/>
          <p:nvPr/>
        </p:nvSpPr>
        <p:spPr>
          <a:xfrm>
            <a:off x="8567263" y="4971807"/>
            <a:ext cx="2907787" cy="957187"/>
          </a:xfrm>
          <a:prstGeom prst="rect">
            <a:avLst/>
          </a:prstGeom>
          <a:noFill/>
        </p:spPr>
        <p:txBody>
          <a:bodyPr wrap="square" rtlCol="0">
            <a:spAutoFit/>
          </a:bodyPr>
          <a:lstStyle/>
          <a:p>
            <a:r>
              <a:rPr lang="en-US" sz="2000" dirty="0">
                <a:solidFill>
                  <a:schemeClr val="accent2">
                    <a:lumMod val="75000"/>
                  </a:schemeClr>
                </a:solidFill>
                <a:latin typeface="Arial Narrow" panose="020B0604020202020204" pitchFamily="34" charset="0"/>
                <a:cs typeface="Arial Narrow" panose="020B0604020202020204" pitchFamily="34" charset="0"/>
              </a:rPr>
              <a:t>of teachers were asked to </a:t>
            </a:r>
            <a:r>
              <a:rPr lang="en-US" sz="2000" b="1" dirty="0">
                <a:solidFill>
                  <a:schemeClr val="accent2">
                    <a:lumMod val="75000"/>
                  </a:schemeClr>
                </a:solidFill>
                <a:highlight>
                  <a:srgbClr val="CCE8EF"/>
                </a:highlight>
                <a:latin typeface="Arial Narrow" panose="020B0604020202020204" pitchFamily="34" charset="0"/>
                <a:cs typeface="Arial Narrow" panose="020B0604020202020204" pitchFamily="34" charset="0"/>
              </a:rPr>
              <a:t>cover a class at least once per week</a:t>
            </a:r>
            <a:r>
              <a:rPr lang="en-US" sz="2000" dirty="0">
                <a:solidFill>
                  <a:schemeClr val="accent2">
                    <a:lumMod val="75000"/>
                  </a:schemeClr>
                </a:solidFill>
                <a:latin typeface="Arial Narrow" panose="020B0604020202020204" pitchFamily="34" charset="0"/>
                <a:cs typeface="Arial Narrow" panose="020B0604020202020204" pitchFamily="34" charset="0"/>
              </a:rPr>
              <a:t> during the 2021-22 school year</a:t>
            </a:r>
          </a:p>
        </p:txBody>
      </p:sp>
      <p:sp>
        <p:nvSpPr>
          <p:cNvPr id="42" name="TextBox 41">
            <a:extLst>
              <a:ext uri="{FF2B5EF4-FFF2-40B4-BE49-F238E27FC236}">
                <a16:creationId xmlns:a16="http://schemas.microsoft.com/office/drawing/2014/main" id="{4A9DBE98-20B3-47AE-3A7B-5790BF13EA65}"/>
              </a:ext>
            </a:extLst>
          </p:cNvPr>
          <p:cNvSpPr txBox="1"/>
          <p:nvPr/>
        </p:nvSpPr>
        <p:spPr>
          <a:xfrm>
            <a:off x="7434109" y="5329661"/>
            <a:ext cx="945785" cy="609119"/>
          </a:xfrm>
          <a:prstGeom prst="rect">
            <a:avLst/>
          </a:prstGeom>
          <a:noFill/>
        </p:spPr>
        <p:txBody>
          <a:bodyPr wrap="square" rtlCol="0">
            <a:spAutoFit/>
          </a:bodyPr>
          <a:lstStyle/>
          <a:p>
            <a:pPr algn="ctr"/>
            <a:r>
              <a:rPr lang="en-US" sz="3600" b="1" dirty="0">
                <a:solidFill>
                  <a:schemeClr val="accent2">
                    <a:lumMod val="75000"/>
                  </a:schemeClr>
                </a:solidFill>
                <a:latin typeface="Arial Narrow" panose="020B0604020202020204" pitchFamily="34" charset="0"/>
                <a:cs typeface="Arial Narrow" panose="020B0604020202020204" pitchFamily="34" charset="0"/>
              </a:rPr>
              <a:t>64%</a:t>
            </a:r>
          </a:p>
        </p:txBody>
      </p:sp>
      <p:sp>
        <p:nvSpPr>
          <p:cNvPr id="26" name="Rectangle 25">
            <a:extLst>
              <a:ext uri="{FF2B5EF4-FFF2-40B4-BE49-F238E27FC236}">
                <a16:creationId xmlns:a16="http://schemas.microsoft.com/office/drawing/2014/main" id="{971FBB8B-C088-77A5-B7F0-97DBE096938F}"/>
              </a:ext>
            </a:extLst>
          </p:cNvPr>
          <p:cNvSpPr/>
          <p:nvPr/>
        </p:nvSpPr>
        <p:spPr>
          <a:xfrm>
            <a:off x="1" y="206099"/>
            <a:ext cx="7677488" cy="1325563"/>
          </a:xfrm>
          <a:prstGeom prst="rect">
            <a:avLst/>
          </a:prstGeom>
          <a:solidFill>
            <a:srgbClr val="E6EEF4"/>
          </a:solidFill>
          <a:ln>
            <a:noFill/>
          </a:ln>
          <a:effectLst>
            <a:outerShdw blurRad="25400" dist="25400" dir="2700000" algn="tl" rotWithShape="0">
              <a:srgbClr val="00345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2400" b="0" i="0" u="none" strike="noStrike" kern="1200" cap="none" spc="0" normalizeH="0" baseline="0" noProof="0" dirty="0">
                <a:ln>
                  <a:noFill/>
                </a:ln>
                <a:solidFill>
                  <a:srgbClr val="004D85"/>
                </a:solidFill>
                <a:effectLst/>
                <a:uLnTx/>
                <a:uFillTx/>
                <a:latin typeface="Arial Narrow" panose="020B0604020202020204" pitchFamily="34" charset="0"/>
                <a:ea typeface="+mj-ea"/>
              </a:rPr>
              <a:t>          Teacher Shortages:</a:t>
            </a:r>
            <a:br>
              <a:rPr kumimoji="0" lang="en-US" sz="2400" b="0" i="0" u="none" strike="noStrike" kern="1200" cap="none" spc="0" normalizeH="0" baseline="0" noProof="0" dirty="0">
                <a:ln>
                  <a:noFill/>
                </a:ln>
                <a:solidFill>
                  <a:srgbClr val="004D85"/>
                </a:solidFill>
                <a:effectLst/>
                <a:uLnTx/>
                <a:uFillTx/>
                <a:latin typeface="Arial Narrow" panose="020B0604020202020204" pitchFamily="34" charset="0"/>
                <a:ea typeface="+mj-ea"/>
              </a:rPr>
            </a:br>
            <a:r>
              <a:rPr kumimoji="0" lang="en-US" sz="2400" b="0" i="0" u="none" strike="noStrike" kern="1200" cap="none" spc="0" normalizeH="0" baseline="0" noProof="0" dirty="0">
                <a:ln>
                  <a:noFill/>
                </a:ln>
                <a:solidFill>
                  <a:srgbClr val="004D85"/>
                </a:solidFill>
                <a:effectLst/>
                <a:uLnTx/>
                <a:uFillTx/>
                <a:latin typeface="Arial Narrow" panose="020B0604020202020204" pitchFamily="34" charset="0"/>
                <a:ea typeface="+mj-ea"/>
              </a:rPr>
              <a:t>         </a:t>
            </a:r>
            <a:r>
              <a:rPr kumimoji="0" lang="en-US" sz="4400" b="1" i="0" u="none" strike="noStrike" kern="1200" cap="none" spc="0" normalizeH="0" baseline="0" noProof="0" dirty="0">
                <a:ln>
                  <a:noFill/>
                </a:ln>
                <a:solidFill>
                  <a:srgbClr val="004D85"/>
                </a:solidFill>
                <a:effectLst/>
                <a:uLnTx/>
                <a:uFillTx/>
                <a:latin typeface="Arial Narrow" panose="020B0604020202020204" pitchFamily="34" charset="0"/>
                <a:ea typeface="+mj-ea"/>
              </a:rPr>
              <a:t>Quantity (Exiting)</a:t>
            </a:r>
            <a:endParaRPr lang="en-US" dirty="0"/>
          </a:p>
        </p:txBody>
      </p:sp>
      <p:grpSp>
        <p:nvGrpSpPr>
          <p:cNvPr id="24" name="Group 23">
            <a:extLst>
              <a:ext uri="{FF2B5EF4-FFF2-40B4-BE49-F238E27FC236}">
                <a16:creationId xmlns:a16="http://schemas.microsoft.com/office/drawing/2014/main" id="{65722A69-E54E-C320-4000-B063FD941B5F}"/>
              </a:ext>
            </a:extLst>
          </p:cNvPr>
          <p:cNvGrpSpPr/>
          <p:nvPr/>
        </p:nvGrpSpPr>
        <p:grpSpPr>
          <a:xfrm>
            <a:off x="787183" y="4743780"/>
            <a:ext cx="5839593" cy="1675861"/>
            <a:chOff x="5463927" y="4870128"/>
            <a:chExt cx="5839593" cy="1675861"/>
          </a:xfrm>
        </p:grpSpPr>
        <p:sp>
          <p:nvSpPr>
            <p:cNvPr id="27" name="TextBox 26">
              <a:extLst>
                <a:ext uri="{FF2B5EF4-FFF2-40B4-BE49-F238E27FC236}">
                  <a16:creationId xmlns:a16="http://schemas.microsoft.com/office/drawing/2014/main" id="{019F65B1-AE2E-97FF-8485-C5250A352068}"/>
                </a:ext>
              </a:extLst>
            </p:cNvPr>
            <p:cNvSpPr txBox="1"/>
            <p:nvPr/>
          </p:nvSpPr>
          <p:spPr>
            <a:xfrm>
              <a:off x="8775386" y="4960940"/>
              <a:ext cx="2528134" cy="1585049"/>
            </a:xfrm>
            <a:prstGeom prst="rect">
              <a:avLst/>
            </a:prstGeom>
            <a:noFill/>
          </p:spPr>
          <p:txBody>
            <a:bodyPr wrap="square" rtlCol="0">
              <a:spAutoFit/>
            </a:bodyPr>
            <a:lstStyle/>
            <a:p>
              <a:pPr>
                <a:spcAft>
                  <a:spcPts val="600"/>
                </a:spcAft>
              </a:pPr>
              <a:r>
                <a:rPr lang="en-US" sz="1600" b="1" dirty="0">
                  <a:solidFill>
                    <a:schemeClr val="accent4"/>
                  </a:solidFill>
                  <a:latin typeface="Arial Narrow" panose="020B0604020202020204" pitchFamily="34" charset="0"/>
                  <a:cs typeface="Arial Narrow" panose="020B0604020202020204" pitchFamily="34" charset="0"/>
                </a:rPr>
                <a:t>TEACHER TURNOVER IS COSTLY</a:t>
              </a:r>
            </a:p>
            <a:p>
              <a:r>
                <a:rPr lang="en-US" sz="2000" dirty="0">
                  <a:solidFill>
                    <a:srgbClr val="393026"/>
                  </a:solidFill>
                  <a:latin typeface="Arial Narrow" panose="020B0604020202020204" pitchFamily="34" charset="0"/>
                  <a:cs typeface="Arial Narrow" panose="020B0604020202020204" pitchFamily="34" charset="0"/>
                </a:rPr>
                <a:t>Average amount it costs school districts to replace each teacher</a:t>
              </a:r>
            </a:p>
          </p:txBody>
        </p:sp>
        <p:grpSp>
          <p:nvGrpSpPr>
            <p:cNvPr id="28" name="Group 27">
              <a:extLst>
                <a:ext uri="{FF2B5EF4-FFF2-40B4-BE49-F238E27FC236}">
                  <a16:creationId xmlns:a16="http://schemas.microsoft.com/office/drawing/2014/main" id="{058E2030-29D7-1E45-7DCD-3F0A53FF8388}"/>
                </a:ext>
              </a:extLst>
            </p:cNvPr>
            <p:cNvGrpSpPr>
              <a:grpSpLocks noChangeAspect="1"/>
            </p:cNvGrpSpPr>
            <p:nvPr/>
          </p:nvGrpSpPr>
          <p:grpSpPr>
            <a:xfrm>
              <a:off x="5463927" y="4870128"/>
              <a:ext cx="2899214" cy="1564565"/>
              <a:chOff x="5506216" y="4806552"/>
              <a:chExt cx="2899214" cy="1564565"/>
            </a:xfrm>
          </p:grpSpPr>
          <p:grpSp>
            <p:nvGrpSpPr>
              <p:cNvPr id="30" name="Group 29">
                <a:extLst>
                  <a:ext uri="{FF2B5EF4-FFF2-40B4-BE49-F238E27FC236}">
                    <a16:creationId xmlns:a16="http://schemas.microsoft.com/office/drawing/2014/main" id="{2A329744-DECF-8B47-B1C3-120F0FD34B3A}"/>
                  </a:ext>
                </a:extLst>
              </p:cNvPr>
              <p:cNvGrpSpPr/>
              <p:nvPr/>
            </p:nvGrpSpPr>
            <p:grpSpPr>
              <a:xfrm>
                <a:off x="5506216" y="4806552"/>
                <a:ext cx="2899214" cy="1564565"/>
                <a:chOff x="5506216" y="4806552"/>
                <a:chExt cx="2899214" cy="1564565"/>
              </a:xfrm>
            </p:grpSpPr>
            <p:pic>
              <p:nvPicPr>
                <p:cNvPr id="37" name="Picture 36" descr="A picture containing icon&#10;&#10;Description automatically generated">
                  <a:extLst>
                    <a:ext uri="{FF2B5EF4-FFF2-40B4-BE49-F238E27FC236}">
                      <a16:creationId xmlns:a16="http://schemas.microsoft.com/office/drawing/2014/main" id="{BE094471-A514-FFDB-ACD3-C5D74E7A48BB}"/>
                    </a:ext>
                  </a:extLst>
                </p:cNvPr>
                <p:cNvPicPr>
                  <a:picLocks noChangeAspect="1"/>
                </p:cNvPicPr>
                <p:nvPr/>
              </p:nvPicPr>
              <p:blipFill rotWithShape="1">
                <a:blip r:embed="rId9"/>
                <a:srcRect t="23017" b="23017"/>
                <a:stretch/>
              </p:blipFill>
              <p:spPr>
                <a:xfrm>
                  <a:off x="5506216" y="4806552"/>
                  <a:ext cx="2899214" cy="1564565"/>
                </a:xfrm>
                <a:prstGeom prst="rect">
                  <a:avLst/>
                </a:prstGeom>
              </p:spPr>
            </p:pic>
            <p:sp>
              <p:nvSpPr>
                <p:cNvPr id="39" name="Rectangle 38">
                  <a:extLst>
                    <a:ext uri="{FF2B5EF4-FFF2-40B4-BE49-F238E27FC236}">
                      <a16:creationId xmlns:a16="http://schemas.microsoft.com/office/drawing/2014/main" id="{A1ABE361-4629-7619-C638-4EA75348294D}"/>
                    </a:ext>
                  </a:extLst>
                </p:cNvPr>
                <p:cNvSpPr/>
                <p:nvPr/>
              </p:nvSpPr>
              <p:spPr>
                <a:xfrm>
                  <a:off x="6175171" y="5011838"/>
                  <a:ext cx="992230" cy="943873"/>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a:extLst>
                  <a:ext uri="{FF2B5EF4-FFF2-40B4-BE49-F238E27FC236}">
                    <a16:creationId xmlns:a16="http://schemas.microsoft.com/office/drawing/2014/main" id="{D7752853-CD1B-AB9E-40F6-B25AB6CF188E}"/>
                  </a:ext>
                </a:extLst>
              </p:cNvPr>
              <p:cNvSpPr/>
              <p:nvPr/>
            </p:nvSpPr>
            <p:spPr>
              <a:xfrm>
                <a:off x="5805356" y="5177044"/>
                <a:ext cx="1822359" cy="613459"/>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accent4"/>
                    </a:solidFill>
                    <a:latin typeface="Arial Narrow" panose="020B0604020202020204" pitchFamily="34" charset="0"/>
                    <a:cs typeface="Arial Narrow" panose="020B0604020202020204" pitchFamily="34" charset="0"/>
                  </a:rPr>
                  <a:t>$21,000</a:t>
                </a:r>
              </a:p>
            </p:txBody>
          </p:sp>
        </p:grpSp>
        <p:pic>
          <p:nvPicPr>
            <p:cNvPr id="29" name="Picture 28" descr="Icon&#10;&#10;Description automatically generated">
              <a:extLst>
                <a:ext uri="{FF2B5EF4-FFF2-40B4-BE49-F238E27FC236}">
                  <a16:creationId xmlns:a16="http://schemas.microsoft.com/office/drawing/2014/main" id="{51C8D815-F51E-F94E-8369-8A245DD10E70}"/>
                </a:ext>
              </a:extLst>
            </p:cNvPr>
            <p:cNvPicPr>
              <a:picLocks noChangeAspect="1"/>
            </p:cNvPicPr>
            <p:nvPr/>
          </p:nvPicPr>
          <p:blipFill rotWithShape="1">
            <a:blip r:embed="rId10"/>
            <a:srcRect l="61646"/>
            <a:stretch/>
          </p:blipFill>
          <p:spPr>
            <a:xfrm rot="16008321">
              <a:off x="8487884" y="4861973"/>
              <a:ext cx="184716" cy="481604"/>
            </a:xfrm>
            <a:prstGeom prst="rect">
              <a:avLst/>
            </a:prstGeom>
          </p:spPr>
        </p:pic>
      </p:grpSp>
      <p:pic>
        <p:nvPicPr>
          <p:cNvPr id="11" name="Picture 10" descr="Logo&#10;&#10;Description automatically generated">
            <a:extLst>
              <a:ext uri="{FF2B5EF4-FFF2-40B4-BE49-F238E27FC236}">
                <a16:creationId xmlns:a16="http://schemas.microsoft.com/office/drawing/2014/main" id="{044D369C-8C55-367C-0BEA-1097EE186585}"/>
              </a:ext>
            </a:extLst>
          </p:cNvPr>
          <p:cNvPicPr>
            <a:picLocks noChangeAspect="1"/>
          </p:cNvPicPr>
          <p:nvPr/>
        </p:nvPicPr>
        <p:blipFill rotWithShape="1">
          <a:blip r:embed="rId11"/>
          <a:srcRect r="52648"/>
          <a:stretch/>
        </p:blipFill>
        <p:spPr>
          <a:xfrm>
            <a:off x="679641" y="1526292"/>
            <a:ext cx="5773114" cy="3169920"/>
          </a:xfrm>
          <a:prstGeom prst="rect">
            <a:avLst/>
          </a:prstGeom>
        </p:spPr>
      </p:pic>
      <p:sp>
        <p:nvSpPr>
          <p:cNvPr id="5" name="TextBox 4">
            <a:extLst>
              <a:ext uri="{FF2B5EF4-FFF2-40B4-BE49-F238E27FC236}">
                <a16:creationId xmlns:a16="http://schemas.microsoft.com/office/drawing/2014/main" id="{DCBE9095-FC5D-92F9-6ADF-46E3A27F08F2}"/>
              </a:ext>
            </a:extLst>
          </p:cNvPr>
          <p:cNvSpPr txBox="1"/>
          <p:nvPr/>
        </p:nvSpPr>
        <p:spPr>
          <a:xfrm>
            <a:off x="1236815" y="2404173"/>
            <a:ext cx="3480622" cy="1631216"/>
          </a:xfrm>
          <a:prstGeom prst="rect">
            <a:avLst/>
          </a:prstGeom>
          <a:noFill/>
        </p:spPr>
        <p:txBody>
          <a:bodyPr wrap="square" rtlCol="0">
            <a:spAutoFit/>
          </a:bodyPr>
          <a:lstStyle/>
          <a:p>
            <a:r>
              <a:rPr lang="en-US" sz="2800" dirty="0">
                <a:solidFill>
                  <a:srgbClr val="393026"/>
                </a:solidFill>
                <a:latin typeface="Arial Narrow" panose="020B0604020202020204" pitchFamily="34" charset="0"/>
                <a:cs typeface="Arial Narrow" panose="020B0604020202020204" pitchFamily="34" charset="0"/>
              </a:rPr>
              <a:t>In</a:t>
            </a:r>
            <a:r>
              <a:rPr lang="en-US" sz="2400" dirty="0">
                <a:solidFill>
                  <a:srgbClr val="393026"/>
                </a:solidFill>
                <a:latin typeface="Arial Narrow" panose="020B0604020202020204" pitchFamily="34" charset="0"/>
                <a:cs typeface="Arial Narrow" panose="020B0604020202020204" pitchFamily="34" charset="0"/>
              </a:rPr>
              <a:t> SREB states, the percentage of schools reporting </a:t>
            </a:r>
            <a:r>
              <a:rPr lang="en-US" sz="2400" b="1" dirty="0">
                <a:solidFill>
                  <a:srgbClr val="393026"/>
                </a:solidFill>
                <a:latin typeface="Arial Narrow" panose="020B0604020202020204" pitchFamily="34" charset="0"/>
                <a:cs typeface="Arial Narrow" panose="020B0604020202020204" pitchFamily="34" charset="0"/>
              </a:rPr>
              <a:t>vacancies </a:t>
            </a:r>
            <a:r>
              <a:rPr lang="en-US" sz="2400" dirty="0">
                <a:solidFill>
                  <a:srgbClr val="393026"/>
                </a:solidFill>
                <a:latin typeface="Arial Narrow" panose="020B0604020202020204" pitchFamily="34" charset="0"/>
                <a:cs typeface="Arial Narrow" panose="020B0604020202020204" pitchFamily="34" charset="0"/>
              </a:rPr>
              <a:t>is consistently trending up</a:t>
            </a:r>
          </a:p>
        </p:txBody>
      </p:sp>
      <p:sp>
        <p:nvSpPr>
          <p:cNvPr id="14" name="TextBox 13">
            <a:extLst>
              <a:ext uri="{FF2B5EF4-FFF2-40B4-BE49-F238E27FC236}">
                <a16:creationId xmlns:a16="http://schemas.microsoft.com/office/drawing/2014/main" id="{14BA12CD-ACC7-D0C0-E43C-4FC562CB01CD}"/>
              </a:ext>
            </a:extLst>
          </p:cNvPr>
          <p:cNvSpPr txBox="1"/>
          <p:nvPr/>
        </p:nvSpPr>
        <p:spPr>
          <a:xfrm>
            <a:off x="8761064" y="3458982"/>
            <a:ext cx="1107596" cy="781752"/>
          </a:xfrm>
          <a:prstGeom prst="rect">
            <a:avLst/>
          </a:prstGeom>
          <a:noFill/>
        </p:spPr>
        <p:txBody>
          <a:bodyPr wrap="square" rtlCol="0">
            <a:spAutoFit/>
          </a:bodyPr>
          <a:lstStyle/>
          <a:p>
            <a:pPr algn="ctr"/>
            <a:r>
              <a:rPr lang="en-US" sz="3200" b="1" dirty="0">
                <a:solidFill>
                  <a:schemeClr val="accent3"/>
                </a:solidFill>
                <a:latin typeface="Arial Narrow" panose="020B0604020202020204" pitchFamily="34" charset="0"/>
                <a:cs typeface="Arial Narrow" panose="020B0604020202020204" pitchFamily="34" charset="0"/>
              </a:rPr>
              <a:t>94%</a:t>
            </a:r>
          </a:p>
          <a:p>
            <a:pPr algn="ctr">
              <a:lnSpc>
                <a:spcPct val="80000"/>
              </a:lnSpc>
            </a:pPr>
            <a:r>
              <a:rPr lang="en-US" sz="1600" dirty="0">
                <a:solidFill>
                  <a:schemeClr val="accent3"/>
                </a:solidFill>
                <a:latin typeface="Arial Narrow" panose="020B0604020202020204" pitchFamily="34" charset="0"/>
                <a:cs typeface="Arial Narrow" panose="020B0604020202020204" pitchFamily="34" charset="0"/>
              </a:rPr>
              <a:t>substitutes</a:t>
            </a:r>
          </a:p>
        </p:txBody>
      </p:sp>
      <p:sp>
        <p:nvSpPr>
          <p:cNvPr id="15" name="TextBox 14">
            <a:extLst>
              <a:ext uri="{FF2B5EF4-FFF2-40B4-BE49-F238E27FC236}">
                <a16:creationId xmlns:a16="http://schemas.microsoft.com/office/drawing/2014/main" id="{2064F02E-B14D-FC61-A2BD-A75FE99769B5}"/>
              </a:ext>
            </a:extLst>
          </p:cNvPr>
          <p:cNvSpPr txBox="1"/>
          <p:nvPr/>
        </p:nvSpPr>
        <p:spPr>
          <a:xfrm>
            <a:off x="10367454" y="3439391"/>
            <a:ext cx="1107596" cy="781752"/>
          </a:xfrm>
          <a:prstGeom prst="rect">
            <a:avLst/>
          </a:prstGeom>
          <a:noFill/>
        </p:spPr>
        <p:txBody>
          <a:bodyPr wrap="square" rtlCol="0">
            <a:spAutoFit/>
          </a:bodyPr>
          <a:lstStyle/>
          <a:p>
            <a:pPr algn="ctr"/>
            <a:r>
              <a:rPr lang="en-US" sz="3200" b="1" dirty="0">
                <a:solidFill>
                  <a:schemeClr val="accent3"/>
                </a:solidFill>
                <a:latin typeface="Arial Narrow" panose="020B0604020202020204" pitchFamily="34" charset="0"/>
                <a:cs typeface="Arial Narrow" panose="020B0604020202020204" pitchFamily="34" charset="0"/>
              </a:rPr>
              <a:t>82%</a:t>
            </a:r>
          </a:p>
          <a:p>
            <a:pPr algn="ctr">
              <a:lnSpc>
                <a:spcPct val="80000"/>
              </a:lnSpc>
            </a:pPr>
            <a:r>
              <a:rPr lang="en-US" sz="1600" dirty="0">
                <a:solidFill>
                  <a:schemeClr val="accent3"/>
                </a:solidFill>
                <a:latin typeface="Arial Narrow" panose="020B0604020202020204" pitchFamily="34" charset="0"/>
                <a:cs typeface="Arial Narrow" panose="020B0604020202020204" pitchFamily="34" charset="0"/>
              </a:rPr>
              <a:t>support staff</a:t>
            </a:r>
          </a:p>
        </p:txBody>
      </p:sp>
    </p:spTree>
    <p:extLst>
      <p:ext uri="{BB962C8B-B14F-4D97-AF65-F5344CB8AC3E}">
        <p14:creationId xmlns:p14="http://schemas.microsoft.com/office/powerpoint/2010/main" val="1787769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72FE34D-60CE-0D49-7200-96F39A69392F}"/>
              </a:ext>
            </a:extLst>
          </p:cNvPr>
          <p:cNvSpPr/>
          <p:nvPr/>
        </p:nvSpPr>
        <p:spPr>
          <a:xfrm>
            <a:off x="0" y="206099"/>
            <a:ext cx="6675120" cy="1325563"/>
          </a:xfrm>
          <a:prstGeom prst="rect">
            <a:avLst/>
          </a:prstGeom>
          <a:solidFill>
            <a:srgbClr val="E6EEF4"/>
          </a:solidFill>
          <a:ln>
            <a:noFill/>
          </a:ln>
          <a:effectLst>
            <a:outerShdw blurRad="25400" dist="25400" dir="2700000" algn="tl" rotWithShape="0">
              <a:srgbClr val="00345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01AD3B-8B75-3094-30CF-96A75B68D1F6}"/>
              </a:ext>
            </a:extLst>
          </p:cNvPr>
          <p:cNvSpPr>
            <a:spLocks noGrp="1"/>
          </p:cNvSpPr>
          <p:nvPr>
            <p:ph type="title"/>
          </p:nvPr>
        </p:nvSpPr>
        <p:spPr/>
        <p:txBody>
          <a:bodyPr/>
          <a:lstStyle/>
          <a:p>
            <a:r>
              <a:rPr lang="en-US" dirty="0"/>
              <a:t>Teacher Shortage Areas</a:t>
            </a:r>
          </a:p>
        </p:txBody>
      </p:sp>
      <p:sp>
        <p:nvSpPr>
          <p:cNvPr id="9" name="TextBox 8">
            <a:extLst>
              <a:ext uri="{FF2B5EF4-FFF2-40B4-BE49-F238E27FC236}">
                <a16:creationId xmlns:a16="http://schemas.microsoft.com/office/drawing/2014/main" id="{D2812E47-EC98-BF64-2745-73B981B17A12}"/>
              </a:ext>
            </a:extLst>
          </p:cNvPr>
          <p:cNvSpPr txBox="1"/>
          <p:nvPr/>
        </p:nvSpPr>
        <p:spPr>
          <a:xfrm>
            <a:off x="399002" y="6530938"/>
            <a:ext cx="4282772" cy="246221"/>
          </a:xfrm>
          <a:prstGeom prst="rect">
            <a:avLst/>
          </a:prstGeom>
          <a:noFill/>
        </p:spPr>
        <p:txBody>
          <a:bodyPr wrap="square" rtlCol="0">
            <a:spAutoFit/>
          </a:bodyPr>
          <a:lstStyle/>
          <a:p>
            <a:r>
              <a:rPr lang="en-US" sz="1000" b="1" dirty="0">
                <a:latin typeface="Arial Narrow" panose="020B0604020202020204" pitchFamily="34" charset="0"/>
                <a:cs typeface="Arial Narrow" panose="020B0604020202020204" pitchFamily="34" charset="0"/>
              </a:rPr>
              <a:t>Source: </a:t>
            </a:r>
            <a:r>
              <a:rPr lang="en-US" sz="1000" dirty="0">
                <a:solidFill>
                  <a:schemeClr val="tx2"/>
                </a:solidFill>
                <a:latin typeface="Arial Narrow" panose="020B0604020202020204" pitchFamily="34" charset="0"/>
                <a:cs typeface="Arial Narrow" panose="020B0604020202020204" pitchFamily="34" charset="0"/>
                <a:hlinkClick r:id="rId3"/>
              </a:rPr>
              <a:t>USDOE</a:t>
            </a:r>
            <a:r>
              <a:rPr lang="en-US" sz="1000" dirty="0">
                <a:latin typeface="Arial Narrow" panose="020B0604020202020204" pitchFamily="34" charset="0"/>
                <a:cs typeface="Arial Narrow" panose="020B0604020202020204" pitchFamily="34" charset="0"/>
              </a:rPr>
              <a:t>, Teacher Shortage Areas Report</a:t>
            </a:r>
          </a:p>
        </p:txBody>
      </p:sp>
      <p:pic>
        <p:nvPicPr>
          <p:cNvPr id="4" name="Picture 3">
            <a:extLst>
              <a:ext uri="{FF2B5EF4-FFF2-40B4-BE49-F238E27FC236}">
                <a16:creationId xmlns:a16="http://schemas.microsoft.com/office/drawing/2014/main" id="{85D52CC7-AECA-9EA7-E1BB-A31A33BF7FDB}"/>
              </a:ext>
            </a:extLst>
          </p:cNvPr>
          <p:cNvPicPr>
            <a:picLocks noChangeAspect="1"/>
          </p:cNvPicPr>
          <p:nvPr/>
        </p:nvPicPr>
        <p:blipFill>
          <a:blip r:embed="rId4"/>
          <a:srcRect/>
          <a:stretch/>
        </p:blipFill>
        <p:spPr>
          <a:xfrm>
            <a:off x="4022540" y="2242542"/>
            <a:ext cx="6513830" cy="4206240"/>
          </a:xfrm>
          <a:prstGeom prst="rect">
            <a:avLst/>
          </a:prstGeom>
        </p:spPr>
      </p:pic>
      <p:sp>
        <p:nvSpPr>
          <p:cNvPr id="10" name="TextBox 9">
            <a:extLst>
              <a:ext uri="{FF2B5EF4-FFF2-40B4-BE49-F238E27FC236}">
                <a16:creationId xmlns:a16="http://schemas.microsoft.com/office/drawing/2014/main" id="{6EAAC7F7-E20A-DC05-EE32-705B5E10F09D}"/>
              </a:ext>
            </a:extLst>
          </p:cNvPr>
          <p:cNvSpPr txBox="1"/>
          <p:nvPr/>
        </p:nvSpPr>
        <p:spPr>
          <a:xfrm>
            <a:off x="675861" y="1765489"/>
            <a:ext cx="7168507" cy="954107"/>
          </a:xfrm>
          <a:prstGeom prst="rect">
            <a:avLst/>
          </a:prstGeom>
          <a:noFill/>
        </p:spPr>
        <p:txBody>
          <a:bodyPr wrap="square" rtlCol="0">
            <a:spAutoFit/>
          </a:bodyPr>
          <a:lstStyle/>
          <a:p>
            <a:r>
              <a:rPr lang="en-US" sz="3200" b="1" dirty="0">
                <a:solidFill>
                  <a:srgbClr val="393026"/>
                </a:solidFill>
                <a:latin typeface="Arial Narrow" panose="020B0604020202020204" pitchFamily="34" charset="0"/>
                <a:cs typeface="Arial Narrow" panose="020B0604020202020204" pitchFamily="34" charset="0"/>
              </a:rPr>
              <a:t>SPECIAL EDUCATION</a:t>
            </a:r>
          </a:p>
          <a:p>
            <a:r>
              <a:rPr lang="en-US" sz="2400" dirty="0">
                <a:solidFill>
                  <a:srgbClr val="393026"/>
                </a:solidFill>
                <a:latin typeface="Arial Narrow" panose="020B0604020202020204" pitchFamily="34" charset="0"/>
                <a:cs typeface="Arial Narrow" panose="020B0604020202020204" pitchFamily="34" charset="0"/>
              </a:rPr>
              <a:t>15 STATES HAVE SHORTAGES</a:t>
            </a:r>
          </a:p>
        </p:txBody>
      </p:sp>
      <p:graphicFrame>
        <p:nvGraphicFramePr>
          <p:cNvPr id="11" name="Table 5">
            <a:extLst>
              <a:ext uri="{FF2B5EF4-FFF2-40B4-BE49-F238E27FC236}">
                <a16:creationId xmlns:a16="http://schemas.microsoft.com/office/drawing/2014/main" id="{ADB489C2-B2EB-AAF0-34A5-3C7733B6BB6C}"/>
              </a:ext>
            </a:extLst>
          </p:cNvPr>
          <p:cNvGraphicFramePr>
            <a:graphicFrameLocks noGrp="1"/>
          </p:cNvGraphicFramePr>
          <p:nvPr/>
        </p:nvGraphicFramePr>
        <p:xfrm>
          <a:off x="806077" y="3254784"/>
          <a:ext cx="2410721" cy="2740965"/>
        </p:xfrm>
        <a:graphic>
          <a:graphicData uri="http://schemas.openxmlformats.org/drawingml/2006/table">
            <a:tbl>
              <a:tblPr firstRow="1" bandRow="1">
                <a:tableStyleId>{5C22544A-7EE6-4342-B048-85BDC9FD1C3A}</a:tableStyleId>
              </a:tblPr>
              <a:tblGrid>
                <a:gridCol w="427056">
                  <a:extLst>
                    <a:ext uri="{9D8B030D-6E8A-4147-A177-3AD203B41FA5}">
                      <a16:colId xmlns:a16="http://schemas.microsoft.com/office/drawing/2014/main" val="1182900595"/>
                    </a:ext>
                  </a:extLst>
                </a:gridCol>
                <a:gridCol w="1983665">
                  <a:extLst>
                    <a:ext uri="{9D8B030D-6E8A-4147-A177-3AD203B41FA5}">
                      <a16:colId xmlns:a16="http://schemas.microsoft.com/office/drawing/2014/main" val="3526705836"/>
                    </a:ext>
                  </a:extLst>
                </a:gridCol>
              </a:tblGrid>
              <a:tr h="913655">
                <a:tc>
                  <a:txBody>
                    <a:bodyPr/>
                    <a:lstStyle/>
                    <a:p>
                      <a:endParaRPr 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459"/>
                    </a:solidFill>
                  </a:tcPr>
                </a:tc>
                <a:tc>
                  <a:txBody>
                    <a:bodyPr/>
                    <a:lstStyle/>
                    <a:p>
                      <a:r>
                        <a:rPr lang="en-US" b="0" i="0" dirty="0">
                          <a:solidFill>
                            <a:schemeClr val="accent2">
                              <a:lumMod val="75000"/>
                            </a:schemeClr>
                          </a:solidFill>
                          <a:latin typeface="Arial Narrow" panose="020B0604020202020204" pitchFamily="34" charset="0"/>
                          <a:cs typeface="Arial Narrow" panose="020B0604020202020204" pitchFamily="34" charset="0"/>
                        </a:rPr>
                        <a:t>Shortage across </a:t>
                      </a:r>
                      <a:r>
                        <a:rPr lang="en-US" b="1" i="0" dirty="0">
                          <a:solidFill>
                            <a:schemeClr val="accent2">
                              <a:lumMod val="75000"/>
                            </a:schemeClr>
                          </a:solidFill>
                          <a:latin typeface="Arial Narrow" panose="020B0604020202020204" pitchFamily="34" charset="0"/>
                          <a:cs typeface="Arial Narrow" panose="020B0604020202020204" pitchFamily="34" charset="0"/>
                        </a:rPr>
                        <a:t>all grade levels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9815137"/>
                  </a:ext>
                </a:extLst>
              </a:tr>
              <a:tr h="913655">
                <a:tc>
                  <a:txBody>
                    <a:bodyPr/>
                    <a:lstStyle/>
                    <a:p>
                      <a:endParaRPr 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en-US" b="0" i="0" dirty="0">
                          <a:solidFill>
                            <a:schemeClr val="accent4">
                              <a:lumMod val="75000"/>
                            </a:schemeClr>
                          </a:solidFill>
                          <a:latin typeface="Arial Narrow" panose="020B0604020202020204" pitchFamily="34" charset="0"/>
                          <a:cs typeface="Arial Narrow" panose="020B0604020202020204" pitchFamily="34" charset="0"/>
                        </a:rPr>
                        <a:t>Shortage primarily in </a:t>
                      </a:r>
                      <a:r>
                        <a:rPr lang="en-US" b="1" i="0" dirty="0">
                          <a:solidFill>
                            <a:schemeClr val="accent4">
                              <a:lumMod val="75000"/>
                            </a:schemeClr>
                          </a:solidFill>
                          <a:latin typeface="Arial Narrow" panose="020B0604020202020204" pitchFamily="34" charset="0"/>
                          <a:cs typeface="Arial Narrow" panose="020B0604020202020204" pitchFamily="34" charset="0"/>
                        </a:rPr>
                        <a:t>elementary grades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85459839"/>
                  </a:ext>
                </a:extLst>
              </a:tr>
              <a:tr h="913655">
                <a:tc>
                  <a:txBody>
                    <a:bodyPr/>
                    <a:lstStyle/>
                    <a:p>
                      <a:endParaRPr 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b="0" i="0" dirty="0">
                          <a:solidFill>
                            <a:schemeClr val="accent5">
                              <a:lumMod val="75000"/>
                            </a:schemeClr>
                          </a:solidFill>
                          <a:latin typeface="Arial Narrow" panose="020B0604020202020204" pitchFamily="34" charset="0"/>
                          <a:cs typeface="Arial Narrow" panose="020B0604020202020204" pitchFamily="34" charset="0"/>
                        </a:rPr>
                        <a:t>Shortage primarily in </a:t>
                      </a:r>
                      <a:r>
                        <a:rPr lang="en-US" b="1" i="0" dirty="0">
                          <a:solidFill>
                            <a:schemeClr val="accent5">
                              <a:lumMod val="75000"/>
                            </a:schemeClr>
                          </a:solidFill>
                          <a:latin typeface="Arial Narrow" panose="020B0604020202020204" pitchFamily="34" charset="0"/>
                          <a:cs typeface="Arial Narrow" panose="020B0604020202020204" pitchFamily="34" charset="0"/>
                        </a:rPr>
                        <a:t>secondary grades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98032574"/>
                  </a:ext>
                </a:extLst>
              </a:tr>
            </a:tbl>
          </a:graphicData>
        </a:graphic>
      </p:graphicFrame>
    </p:spTree>
    <p:extLst>
      <p:ext uri="{BB962C8B-B14F-4D97-AF65-F5344CB8AC3E}">
        <p14:creationId xmlns:p14="http://schemas.microsoft.com/office/powerpoint/2010/main" val="6148791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72FE34D-60CE-0D49-7200-96F39A69392F}"/>
              </a:ext>
            </a:extLst>
          </p:cNvPr>
          <p:cNvSpPr/>
          <p:nvPr/>
        </p:nvSpPr>
        <p:spPr>
          <a:xfrm>
            <a:off x="0" y="206099"/>
            <a:ext cx="6675120" cy="1325563"/>
          </a:xfrm>
          <a:prstGeom prst="rect">
            <a:avLst/>
          </a:prstGeom>
          <a:solidFill>
            <a:srgbClr val="E6EEF4"/>
          </a:solidFill>
          <a:ln>
            <a:noFill/>
          </a:ln>
          <a:effectLst>
            <a:outerShdw blurRad="25400" dist="25400" dir="2700000" algn="tl" rotWithShape="0">
              <a:srgbClr val="00345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01AD3B-8B75-3094-30CF-96A75B68D1F6}"/>
              </a:ext>
            </a:extLst>
          </p:cNvPr>
          <p:cNvSpPr>
            <a:spLocks noGrp="1"/>
          </p:cNvSpPr>
          <p:nvPr>
            <p:ph type="title"/>
          </p:nvPr>
        </p:nvSpPr>
        <p:spPr/>
        <p:txBody>
          <a:bodyPr/>
          <a:lstStyle/>
          <a:p>
            <a:r>
              <a:rPr lang="en-US" dirty="0"/>
              <a:t>Teacher Shortage Areas</a:t>
            </a:r>
          </a:p>
        </p:txBody>
      </p:sp>
      <p:sp>
        <p:nvSpPr>
          <p:cNvPr id="9" name="TextBox 8">
            <a:extLst>
              <a:ext uri="{FF2B5EF4-FFF2-40B4-BE49-F238E27FC236}">
                <a16:creationId xmlns:a16="http://schemas.microsoft.com/office/drawing/2014/main" id="{D2812E47-EC98-BF64-2745-73B981B17A12}"/>
              </a:ext>
            </a:extLst>
          </p:cNvPr>
          <p:cNvSpPr txBox="1"/>
          <p:nvPr/>
        </p:nvSpPr>
        <p:spPr>
          <a:xfrm>
            <a:off x="399002" y="6530938"/>
            <a:ext cx="4282772" cy="246221"/>
          </a:xfrm>
          <a:prstGeom prst="rect">
            <a:avLst/>
          </a:prstGeom>
          <a:noFill/>
        </p:spPr>
        <p:txBody>
          <a:bodyPr wrap="square" rtlCol="0">
            <a:spAutoFit/>
          </a:bodyPr>
          <a:lstStyle/>
          <a:p>
            <a:r>
              <a:rPr lang="en-US" sz="1000" b="1" dirty="0">
                <a:latin typeface="Arial Narrow" panose="020B0604020202020204" pitchFamily="34" charset="0"/>
                <a:cs typeface="Arial Narrow" panose="020B0604020202020204" pitchFamily="34" charset="0"/>
              </a:rPr>
              <a:t>Source: </a:t>
            </a:r>
            <a:r>
              <a:rPr lang="en-US" sz="1000" dirty="0">
                <a:solidFill>
                  <a:schemeClr val="tx2"/>
                </a:solidFill>
                <a:latin typeface="Arial Narrow" panose="020B0604020202020204" pitchFamily="34" charset="0"/>
                <a:cs typeface="Arial Narrow" panose="020B0604020202020204" pitchFamily="34" charset="0"/>
                <a:hlinkClick r:id="rId3"/>
              </a:rPr>
              <a:t>USDOE</a:t>
            </a:r>
            <a:r>
              <a:rPr lang="en-US" sz="1000" dirty="0">
                <a:latin typeface="Arial Narrow" panose="020B0604020202020204" pitchFamily="34" charset="0"/>
                <a:cs typeface="Arial Narrow" panose="020B0604020202020204" pitchFamily="34" charset="0"/>
              </a:rPr>
              <a:t>, Teacher Shortage Areas Report</a:t>
            </a:r>
          </a:p>
        </p:txBody>
      </p:sp>
      <p:pic>
        <p:nvPicPr>
          <p:cNvPr id="4" name="Picture 3">
            <a:extLst>
              <a:ext uri="{FF2B5EF4-FFF2-40B4-BE49-F238E27FC236}">
                <a16:creationId xmlns:a16="http://schemas.microsoft.com/office/drawing/2014/main" id="{85D52CC7-AECA-9EA7-E1BB-A31A33BF7FDB}"/>
              </a:ext>
            </a:extLst>
          </p:cNvPr>
          <p:cNvPicPr>
            <a:picLocks noChangeAspect="1"/>
          </p:cNvPicPr>
          <p:nvPr/>
        </p:nvPicPr>
        <p:blipFill>
          <a:blip r:embed="rId4"/>
          <a:srcRect/>
          <a:stretch/>
        </p:blipFill>
        <p:spPr>
          <a:xfrm>
            <a:off x="4022540" y="2242542"/>
            <a:ext cx="6513830" cy="4206240"/>
          </a:xfrm>
          <a:prstGeom prst="rect">
            <a:avLst/>
          </a:prstGeom>
        </p:spPr>
      </p:pic>
      <p:sp>
        <p:nvSpPr>
          <p:cNvPr id="10" name="TextBox 9">
            <a:extLst>
              <a:ext uri="{FF2B5EF4-FFF2-40B4-BE49-F238E27FC236}">
                <a16:creationId xmlns:a16="http://schemas.microsoft.com/office/drawing/2014/main" id="{6EAAC7F7-E20A-DC05-EE32-705B5E10F09D}"/>
              </a:ext>
            </a:extLst>
          </p:cNvPr>
          <p:cNvSpPr txBox="1"/>
          <p:nvPr/>
        </p:nvSpPr>
        <p:spPr>
          <a:xfrm>
            <a:off x="675861" y="1765489"/>
            <a:ext cx="7168507" cy="954107"/>
          </a:xfrm>
          <a:prstGeom prst="rect">
            <a:avLst/>
          </a:prstGeom>
          <a:noFill/>
        </p:spPr>
        <p:txBody>
          <a:bodyPr wrap="square" rtlCol="0">
            <a:spAutoFit/>
          </a:bodyPr>
          <a:lstStyle/>
          <a:p>
            <a:r>
              <a:rPr lang="en-US" sz="3200" b="1" dirty="0">
                <a:solidFill>
                  <a:srgbClr val="393026"/>
                </a:solidFill>
                <a:latin typeface="Arial Narrow" panose="020B0604020202020204" pitchFamily="34" charset="0"/>
                <a:cs typeface="Arial Narrow" panose="020B0604020202020204" pitchFamily="34" charset="0"/>
              </a:rPr>
              <a:t>MATH</a:t>
            </a:r>
          </a:p>
          <a:p>
            <a:r>
              <a:rPr lang="en-US" sz="2400" dirty="0">
                <a:solidFill>
                  <a:srgbClr val="393026"/>
                </a:solidFill>
                <a:latin typeface="Arial Narrow" panose="020B0604020202020204" pitchFamily="34" charset="0"/>
                <a:cs typeface="Arial Narrow" panose="020B0604020202020204" pitchFamily="34" charset="0"/>
              </a:rPr>
              <a:t>ALL 16 STATES HAVE SHORTAGES</a:t>
            </a:r>
          </a:p>
        </p:txBody>
      </p:sp>
      <p:graphicFrame>
        <p:nvGraphicFramePr>
          <p:cNvPr id="11" name="Table 5">
            <a:extLst>
              <a:ext uri="{FF2B5EF4-FFF2-40B4-BE49-F238E27FC236}">
                <a16:creationId xmlns:a16="http://schemas.microsoft.com/office/drawing/2014/main" id="{ADB489C2-B2EB-AAF0-34A5-3C7733B6BB6C}"/>
              </a:ext>
            </a:extLst>
          </p:cNvPr>
          <p:cNvGraphicFramePr>
            <a:graphicFrameLocks noGrp="1"/>
          </p:cNvGraphicFramePr>
          <p:nvPr/>
        </p:nvGraphicFramePr>
        <p:xfrm>
          <a:off x="806077" y="3254784"/>
          <a:ext cx="2410721" cy="2740965"/>
        </p:xfrm>
        <a:graphic>
          <a:graphicData uri="http://schemas.openxmlformats.org/drawingml/2006/table">
            <a:tbl>
              <a:tblPr firstRow="1" bandRow="1">
                <a:tableStyleId>{5C22544A-7EE6-4342-B048-85BDC9FD1C3A}</a:tableStyleId>
              </a:tblPr>
              <a:tblGrid>
                <a:gridCol w="427056">
                  <a:extLst>
                    <a:ext uri="{9D8B030D-6E8A-4147-A177-3AD203B41FA5}">
                      <a16:colId xmlns:a16="http://schemas.microsoft.com/office/drawing/2014/main" val="1182900595"/>
                    </a:ext>
                  </a:extLst>
                </a:gridCol>
                <a:gridCol w="1983665">
                  <a:extLst>
                    <a:ext uri="{9D8B030D-6E8A-4147-A177-3AD203B41FA5}">
                      <a16:colId xmlns:a16="http://schemas.microsoft.com/office/drawing/2014/main" val="3526705836"/>
                    </a:ext>
                  </a:extLst>
                </a:gridCol>
              </a:tblGrid>
              <a:tr h="913655">
                <a:tc>
                  <a:txBody>
                    <a:bodyPr/>
                    <a:lstStyle/>
                    <a:p>
                      <a:endParaRPr 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459"/>
                    </a:solidFill>
                  </a:tcPr>
                </a:tc>
                <a:tc>
                  <a:txBody>
                    <a:bodyPr/>
                    <a:lstStyle/>
                    <a:p>
                      <a:r>
                        <a:rPr lang="en-US" b="0" i="0" dirty="0">
                          <a:solidFill>
                            <a:schemeClr val="accent2">
                              <a:lumMod val="75000"/>
                            </a:schemeClr>
                          </a:solidFill>
                          <a:latin typeface="Arial Narrow" panose="020B0604020202020204" pitchFamily="34" charset="0"/>
                          <a:cs typeface="Arial Narrow" panose="020B0604020202020204" pitchFamily="34" charset="0"/>
                        </a:rPr>
                        <a:t>Shortage across </a:t>
                      </a:r>
                      <a:r>
                        <a:rPr lang="en-US" b="1" i="0" dirty="0">
                          <a:solidFill>
                            <a:schemeClr val="accent2">
                              <a:lumMod val="75000"/>
                            </a:schemeClr>
                          </a:solidFill>
                          <a:latin typeface="Arial Narrow" panose="020B0604020202020204" pitchFamily="34" charset="0"/>
                          <a:cs typeface="Arial Narrow" panose="020B0604020202020204" pitchFamily="34" charset="0"/>
                        </a:rPr>
                        <a:t>all grade levels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9815137"/>
                  </a:ext>
                </a:extLst>
              </a:tr>
              <a:tr h="913655">
                <a:tc>
                  <a:txBody>
                    <a:bodyPr/>
                    <a:lstStyle/>
                    <a:p>
                      <a:endParaRPr 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en-US" b="0" i="0" dirty="0">
                          <a:solidFill>
                            <a:schemeClr val="accent4">
                              <a:lumMod val="75000"/>
                            </a:schemeClr>
                          </a:solidFill>
                          <a:latin typeface="Arial Narrow" panose="020B0604020202020204" pitchFamily="34" charset="0"/>
                          <a:cs typeface="Arial Narrow" panose="020B0604020202020204" pitchFamily="34" charset="0"/>
                        </a:rPr>
                        <a:t>Shortage primarily in </a:t>
                      </a:r>
                      <a:r>
                        <a:rPr lang="en-US" b="1" i="0" dirty="0">
                          <a:solidFill>
                            <a:schemeClr val="accent4">
                              <a:lumMod val="75000"/>
                            </a:schemeClr>
                          </a:solidFill>
                          <a:latin typeface="Arial Narrow" panose="020B0604020202020204" pitchFamily="34" charset="0"/>
                          <a:cs typeface="Arial Narrow" panose="020B0604020202020204" pitchFamily="34" charset="0"/>
                        </a:rPr>
                        <a:t>elementary grades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85459839"/>
                  </a:ext>
                </a:extLst>
              </a:tr>
              <a:tr h="913655">
                <a:tc>
                  <a:txBody>
                    <a:bodyPr/>
                    <a:lstStyle/>
                    <a:p>
                      <a:endParaRPr 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b="0" i="0" dirty="0">
                          <a:solidFill>
                            <a:schemeClr val="accent5">
                              <a:lumMod val="75000"/>
                            </a:schemeClr>
                          </a:solidFill>
                          <a:latin typeface="Arial Narrow" panose="020B0604020202020204" pitchFamily="34" charset="0"/>
                          <a:cs typeface="Arial Narrow" panose="020B0604020202020204" pitchFamily="34" charset="0"/>
                        </a:rPr>
                        <a:t>Shortage primarily in </a:t>
                      </a:r>
                      <a:r>
                        <a:rPr lang="en-US" b="1" i="0" dirty="0">
                          <a:solidFill>
                            <a:schemeClr val="accent5">
                              <a:lumMod val="75000"/>
                            </a:schemeClr>
                          </a:solidFill>
                          <a:latin typeface="Arial Narrow" panose="020B0604020202020204" pitchFamily="34" charset="0"/>
                          <a:cs typeface="Arial Narrow" panose="020B0604020202020204" pitchFamily="34" charset="0"/>
                        </a:rPr>
                        <a:t>secondary grades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98032574"/>
                  </a:ext>
                </a:extLst>
              </a:tr>
            </a:tbl>
          </a:graphicData>
        </a:graphic>
      </p:graphicFrame>
    </p:spTree>
    <p:extLst>
      <p:ext uri="{BB962C8B-B14F-4D97-AF65-F5344CB8AC3E}">
        <p14:creationId xmlns:p14="http://schemas.microsoft.com/office/powerpoint/2010/main" val="1604290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72FE34D-60CE-0D49-7200-96F39A69392F}"/>
              </a:ext>
            </a:extLst>
          </p:cNvPr>
          <p:cNvSpPr/>
          <p:nvPr/>
        </p:nvSpPr>
        <p:spPr>
          <a:xfrm>
            <a:off x="0" y="206099"/>
            <a:ext cx="6675120" cy="1325563"/>
          </a:xfrm>
          <a:prstGeom prst="rect">
            <a:avLst/>
          </a:prstGeom>
          <a:solidFill>
            <a:srgbClr val="E6EEF4"/>
          </a:solidFill>
          <a:ln>
            <a:noFill/>
          </a:ln>
          <a:effectLst>
            <a:outerShdw blurRad="25400" dist="25400" dir="2700000" algn="tl" rotWithShape="0">
              <a:srgbClr val="00345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01AD3B-8B75-3094-30CF-96A75B68D1F6}"/>
              </a:ext>
            </a:extLst>
          </p:cNvPr>
          <p:cNvSpPr>
            <a:spLocks noGrp="1"/>
          </p:cNvSpPr>
          <p:nvPr>
            <p:ph type="title"/>
          </p:nvPr>
        </p:nvSpPr>
        <p:spPr/>
        <p:txBody>
          <a:bodyPr/>
          <a:lstStyle/>
          <a:p>
            <a:r>
              <a:rPr lang="en-US" dirty="0"/>
              <a:t>Teacher Shortage Areas</a:t>
            </a:r>
          </a:p>
        </p:txBody>
      </p:sp>
      <p:sp>
        <p:nvSpPr>
          <p:cNvPr id="9" name="TextBox 8">
            <a:extLst>
              <a:ext uri="{FF2B5EF4-FFF2-40B4-BE49-F238E27FC236}">
                <a16:creationId xmlns:a16="http://schemas.microsoft.com/office/drawing/2014/main" id="{D2812E47-EC98-BF64-2745-73B981B17A12}"/>
              </a:ext>
            </a:extLst>
          </p:cNvPr>
          <p:cNvSpPr txBox="1"/>
          <p:nvPr/>
        </p:nvSpPr>
        <p:spPr>
          <a:xfrm>
            <a:off x="399002" y="6530938"/>
            <a:ext cx="4282772" cy="246221"/>
          </a:xfrm>
          <a:prstGeom prst="rect">
            <a:avLst/>
          </a:prstGeom>
          <a:noFill/>
        </p:spPr>
        <p:txBody>
          <a:bodyPr wrap="square" rtlCol="0">
            <a:spAutoFit/>
          </a:bodyPr>
          <a:lstStyle/>
          <a:p>
            <a:r>
              <a:rPr lang="en-US" sz="1000" b="1" dirty="0">
                <a:latin typeface="Arial Narrow" panose="020B0604020202020204" pitchFamily="34" charset="0"/>
                <a:cs typeface="Arial Narrow" panose="020B0604020202020204" pitchFamily="34" charset="0"/>
              </a:rPr>
              <a:t>Source: </a:t>
            </a:r>
            <a:r>
              <a:rPr lang="en-US" sz="1000" dirty="0">
                <a:solidFill>
                  <a:schemeClr val="tx2"/>
                </a:solidFill>
                <a:latin typeface="Arial Narrow" panose="020B0604020202020204" pitchFamily="34" charset="0"/>
                <a:cs typeface="Arial Narrow" panose="020B0604020202020204" pitchFamily="34" charset="0"/>
                <a:hlinkClick r:id="rId3"/>
              </a:rPr>
              <a:t>USDOE</a:t>
            </a:r>
            <a:r>
              <a:rPr lang="en-US" sz="1000" dirty="0">
                <a:latin typeface="Arial Narrow" panose="020B0604020202020204" pitchFamily="34" charset="0"/>
                <a:cs typeface="Arial Narrow" panose="020B0604020202020204" pitchFamily="34" charset="0"/>
              </a:rPr>
              <a:t>, Teacher Shortage Areas Report</a:t>
            </a:r>
          </a:p>
        </p:txBody>
      </p:sp>
      <p:pic>
        <p:nvPicPr>
          <p:cNvPr id="4" name="Picture 3">
            <a:extLst>
              <a:ext uri="{FF2B5EF4-FFF2-40B4-BE49-F238E27FC236}">
                <a16:creationId xmlns:a16="http://schemas.microsoft.com/office/drawing/2014/main" id="{85D52CC7-AECA-9EA7-E1BB-A31A33BF7FDB}"/>
              </a:ext>
            </a:extLst>
          </p:cNvPr>
          <p:cNvPicPr>
            <a:picLocks noChangeAspect="1"/>
          </p:cNvPicPr>
          <p:nvPr/>
        </p:nvPicPr>
        <p:blipFill>
          <a:blip r:embed="rId4"/>
          <a:srcRect/>
          <a:stretch/>
        </p:blipFill>
        <p:spPr>
          <a:xfrm>
            <a:off x="4022540" y="2242542"/>
            <a:ext cx="6513830" cy="4206240"/>
          </a:xfrm>
          <a:prstGeom prst="rect">
            <a:avLst/>
          </a:prstGeom>
        </p:spPr>
      </p:pic>
      <p:sp>
        <p:nvSpPr>
          <p:cNvPr id="10" name="TextBox 9">
            <a:extLst>
              <a:ext uri="{FF2B5EF4-FFF2-40B4-BE49-F238E27FC236}">
                <a16:creationId xmlns:a16="http://schemas.microsoft.com/office/drawing/2014/main" id="{6EAAC7F7-E20A-DC05-EE32-705B5E10F09D}"/>
              </a:ext>
            </a:extLst>
          </p:cNvPr>
          <p:cNvSpPr txBox="1"/>
          <p:nvPr/>
        </p:nvSpPr>
        <p:spPr>
          <a:xfrm>
            <a:off x="675861" y="1765489"/>
            <a:ext cx="7168507" cy="954107"/>
          </a:xfrm>
          <a:prstGeom prst="rect">
            <a:avLst/>
          </a:prstGeom>
          <a:noFill/>
        </p:spPr>
        <p:txBody>
          <a:bodyPr wrap="square" rtlCol="0">
            <a:spAutoFit/>
          </a:bodyPr>
          <a:lstStyle/>
          <a:p>
            <a:r>
              <a:rPr lang="en-US" sz="3200" b="1" dirty="0">
                <a:solidFill>
                  <a:srgbClr val="393026"/>
                </a:solidFill>
                <a:latin typeface="Arial Narrow" panose="020B0604020202020204" pitchFamily="34" charset="0"/>
                <a:cs typeface="Arial Narrow" panose="020B0604020202020204" pitchFamily="34" charset="0"/>
              </a:rPr>
              <a:t>SCIENCE</a:t>
            </a:r>
          </a:p>
          <a:p>
            <a:r>
              <a:rPr lang="en-US" sz="2400" dirty="0">
                <a:solidFill>
                  <a:srgbClr val="393026"/>
                </a:solidFill>
                <a:latin typeface="Arial Narrow" panose="020B0604020202020204" pitchFamily="34" charset="0"/>
                <a:cs typeface="Arial Narrow" panose="020B0604020202020204" pitchFamily="34" charset="0"/>
              </a:rPr>
              <a:t>15 STATES HAVE SHORTAGES</a:t>
            </a:r>
          </a:p>
        </p:txBody>
      </p:sp>
      <p:graphicFrame>
        <p:nvGraphicFramePr>
          <p:cNvPr id="11" name="Table 5">
            <a:extLst>
              <a:ext uri="{FF2B5EF4-FFF2-40B4-BE49-F238E27FC236}">
                <a16:creationId xmlns:a16="http://schemas.microsoft.com/office/drawing/2014/main" id="{ADB489C2-B2EB-AAF0-34A5-3C7733B6BB6C}"/>
              </a:ext>
            </a:extLst>
          </p:cNvPr>
          <p:cNvGraphicFramePr>
            <a:graphicFrameLocks noGrp="1"/>
          </p:cNvGraphicFramePr>
          <p:nvPr/>
        </p:nvGraphicFramePr>
        <p:xfrm>
          <a:off x="806077" y="3254784"/>
          <a:ext cx="2410721" cy="2740965"/>
        </p:xfrm>
        <a:graphic>
          <a:graphicData uri="http://schemas.openxmlformats.org/drawingml/2006/table">
            <a:tbl>
              <a:tblPr firstRow="1" bandRow="1">
                <a:tableStyleId>{5C22544A-7EE6-4342-B048-85BDC9FD1C3A}</a:tableStyleId>
              </a:tblPr>
              <a:tblGrid>
                <a:gridCol w="427056">
                  <a:extLst>
                    <a:ext uri="{9D8B030D-6E8A-4147-A177-3AD203B41FA5}">
                      <a16:colId xmlns:a16="http://schemas.microsoft.com/office/drawing/2014/main" val="1182900595"/>
                    </a:ext>
                  </a:extLst>
                </a:gridCol>
                <a:gridCol w="1983665">
                  <a:extLst>
                    <a:ext uri="{9D8B030D-6E8A-4147-A177-3AD203B41FA5}">
                      <a16:colId xmlns:a16="http://schemas.microsoft.com/office/drawing/2014/main" val="3526705836"/>
                    </a:ext>
                  </a:extLst>
                </a:gridCol>
              </a:tblGrid>
              <a:tr h="913655">
                <a:tc>
                  <a:txBody>
                    <a:bodyPr/>
                    <a:lstStyle/>
                    <a:p>
                      <a:endParaRPr 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459"/>
                    </a:solidFill>
                  </a:tcPr>
                </a:tc>
                <a:tc>
                  <a:txBody>
                    <a:bodyPr/>
                    <a:lstStyle/>
                    <a:p>
                      <a:r>
                        <a:rPr lang="en-US" b="0" i="0" dirty="0">
                          <a:solidFill>
                            <a:schemeClr val="accent2">
                              <a:lumMod val="75000"/>
                            </a:schemeClr>
                          </a:solidFill>
                          <a:latin typeface="Arial Narrow" panose="020B0604020202020204" pitchFamily="34" charset="0"/>
                          <a:cs typeface="Arial Narrow" panose="020B0604020202020204" pitchFamily="34" charset="0"/>
                        </a:rPr>
                        <a:t>Shortage across </a:t>
                      </a:r>
                      <a:r>
                        <a:rPr lang="en-US" b="1" i="0" dirty="0">
                          <a:solidFill>
                            <a:schemeClr val="accent2">
                              <a:lumMod val="75000"/>
                            </a:schemeClr>
                          </a:solidFill>
                          <a:latin typeface="Arial Narrow" panose="020B0604020202020204" pitchFamily="34" charset="0"/>
                          <a:cs typeface="Arial Narrow" panose="020B0604020202020204" pitchFamily="34" charset="0"/>
                        </a:rPr>
                        <a:t>all grade levels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9815137"/>
                  </a:ext>
                </a:extLst>
              </a:tr>
              <a:tr h="913655">
                <a:tc>
                  <a:txBody>
                    <a:bodyPr/>
                    <a:lstStyle/>
                    <a:p>
                      <a:endParaRPr 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en-US" b="0" i="0" dirty="0">
                          <a:solidFill>
                            <a:schemeClr val="accent4">
                              <a:lumMod val="75000"/>
                            </a:schemeClr>
                          </a:solidFill>
                          <a:latin typeface="Arial Narrow" panose="020B0604020202020204" pitchFamily="34" charset="0"/>
                          <a:cs typeface="Arial Narrow" panose="020B0604020202020204" pitchFamily="34" charset="0"/>
                        </a:rPr>
                        <a:t>Shortage primarily in </a:t>
                      </a:r>
                      <a:r>
                        <a:rPr lang="en-US" b="1" i="0" dirty="0">
                          <a:solidFill>
                            <a:schemeClr val="accent4">
                              <a:lumMod val="75000"/>
                            </a:schemeClr>
                          </a:solidFill>
                          <a:latin typeface="Arial Narrow" panose="020B0604020202020204" pitchFamily="34" charset="0"/>
                          <a:cs typeface="Arial Narrow" panose="020B0604020202020204" pitchFamily="34" charset="0"/>
                        </a:rPr>
                        <a:t>elementary grades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85459839"/>
                  </a:ext>
                </a:extLst>
              </a:tr>
              <a:tr h="913655">
                <a:tc>
                  <a:txBody>
                    <a:bodyPr/>
                    <a:lstStyle/>
                    <a:p>
                      <a:endParaRPr 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b="0" i="0" dirty="0">
                          <a:solidFill>
                            <a:schemeClr val="accent5">
                              <a:lumMod val="75000"/>
                            </a:schemeClr>
                          </a:solidFill>
                          <a:latin typeface="Arial Narrow" panose="020B0604020202020204" pitchFamily="34" charset="0"/>
                          <a:cs typeface="Arial Narrow" panose="020B0604020202020204" pitchFamily="34" charset="0"/>
                        </a:rPr>
                        <a:t>Shortage primarily in </a:t>
                      </a:r>
                      <a:r>
                        <a:rPr lang="en-US" b="1" i="0" dirty="0">
                          <a:solidFill>
                            <a:schemeClr val="accent5">
                              <a:lumMod val="75000"/>
                            </a:schemeClr>
                          </a:solidFill>
                          <a:latin typeface="Arial Narrow" panose="020B0604020202020204" pitchFamily="34" charset="0"/>
                          <a:cs typeface="Arial Narrow" panose="020B0604020202020204" pitchFamily="34" charset="0"/>
                        </a:rPr>
                        <a:t>secondary grades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98032574"/>
                  </a:ext>
                </a:extLst>
              </a:tr>
            </a:tbl>
          </a:graphicData>
        </a:graphic>
      </p:graphicFrame>
    </p:spTree>
    <p:extLst>
      <p:ext uri="{BB962C8B-B14F-4D97-AF65-F5344CB8AC3E}">
        <p14:creationId xmlns:p14="http://schemas.microsoft.com/office/powerpoint/2010/main" val="11297233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72FE34D-60CE-0D49-7200-96F39A69392F}"/>
              </a:ext>
            </a:extLst>
          </p:cNvPr>
          <p:cNvSpPr/>
          <p:nvPr/>
        </p:nvSpPr>
        <p:spPr>
          <a:xfrm>
            <a:off x="0" y="206099"/>
            <a:ext cx="6675120" cy="1325563"/>
          </a:xfrm>
          <a:prstGeom prst="rect">
            <a:avLst/>
          </a:prstGeom>
          <a:solidFill>
            <a:srgbClr val="E6EEF4"/>
          </a:solidFill>
          <a:ln>
            <a:noFill/>
          </a:ln>
          <a:effectLst>
            <a:outerShdw blurRad="25400" dist="25400" dir="2700000" algn="tl" rotWithShape="0">
              <a:srgbClr val="00345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01AD3B-8B75-3094-30CF-96A75B68D1F6}"/>
              </a:ext>
            </a:extLst>
          </p:cNvPr>
          <p:cNvSpPr>
            <a:spLocks noGrp="1"/>
          </p:cNvSpPr>
          <p:nvPr>
            <p:ph type="title"/>
          </p:nvPr>
        </p:nvSpPr>
        <p:spPr/>
        <p:txBody>
          <a:bodyPr/>
          <a:lstStyle/>
          <a:p>
            <a:r>
              <a:rPr lang="en-US" dirty="0"/>
              <a:t>Teacher Shortage Areas</a:t>
            </a:r>
          </a:p>
        </p:txBody>
      </p:sp>
      <p:sp>
        <p:nvSpPr>
          <p:cNvPr id="9" name="TextBox 8">
            <a:extLst>
              <a:ext uri="{FF2B5EF4-FFF2-40B4-BE49-F238E27FC236}">
                <a16:creationId xmlns:a16="http://schemas.microsoft.com/office/drawing/2014/main" id="{D2812E47-EC98-BF64-2745-73B981B17A12}"/>
              </a:ext>
            </a:extLst>
          </p:cNvPr>
          <p:cNvSpPr txBox="1"/>
          <p:nvPr/>
        </p:nvSpPr>
        <p:spPr>
          <a:xfrm>
            <a:off x="399002" y="6530938"/>
            <a:ext cx="4282772" cy="246221"/>
          </a:xfrm>
          <a:prstGeom prst="rect">
            <a:avLst/>
          </a:prstGeom>
          <a:noFill/>
        </p:spPr>
        <p:txBody>
          <a:bodyPr wrap="square" rtlCol="0">
            <a:spAutoFit/>
          </a:bodyPr>
          <a:lstStyle/>
          <a:p>
            <a:r>
              <a:rPr lang="en-US" sz="1000" b="1" dirty="0">
                <a:latin typeface="Arial Narrow" panose="020B0604020202020204" pitchFamily="34" charset="0"/>
                <a:cs typeface="Arial Narrow" panose="020B0604020202020204" pitchFamily="34" charset="0"/>
              </a:rPr>
              <a:t>Source: </a:t>
            </a:r>
            <a:r>
              <a:rPr lang="en-US" sz="1000" dirty="0">
                <a:solidFill>
                  <a:schemeClr val="tx2"/>
                </a:solidFill>
                <a:latin typeface="Arial Narrow" panose="020B0604020202020204" pitchFamily="34" charset="0"/>
                <a:cs typeface="Arial Narrow" panose="020B0604020202020204" pitchFamily="34" charset="0"/>
                <a:hlinkClick r:id="rId3"/>
              </a:rPr>
              <a:t>USDOE</a:t>
            </a:r>
            <a:r>
              <a:rPr lang="en-US" sz="1000" dirty="0">
                <a:latin typeface="Arial Narrow" panose="020B0604020202020204" pitchFamily="34" charset="0"/>
                <a:cs typeface="Arial Narrow" panose="020B0604020202020204" pitchFamily="34" charset="0"/>
              </a:rPr>
              <a:t>, Teacher Shortage Areas Report</a:t>
            </a:r>
          </a:p>
        </p:txBody>
      </p:sp>
      <p:pic>
        <p:nvPicPr>
          <p:cNvPr id="4" name="Picture 3" descr="A picture containing logo&#10;&#10;Description automatically generated">
            <a:extLst>
              <a:ext uri="{FF2B5EF4-FFF2-40B4-BE49-F238E27FC236}">
                <a16:creationId xmlns:a16="http://schemas.microsoft.com/office/drawing/2014/main" id="{85D52CC7-AECA-9EA7-E1BB-A31A33BF7FDB}"/>
              </a:ext>
            </a:extLst>
          </p:cNvPr>
          <p:cNvPicPr>
            <a:picLocks noChangeAspect="1"/>
          </p:cNvPicPr>
          <p:nvPr/>
        </p:nvPicPr>
        <p:blipFill>
          <a:blip r:embed="rId4"/>
          <a:stretch>
            <a:fillRect/>
          </a:stretch>
        </p:blipFill>
        <p:spPr>
          <a:xfrm>
            <a:off x="4022540" y="2242542"/>
            <a:ext cx="6513831" cy="4206240"/>
          </a:xfrm>
          <a:prstGeom prst="rect">
            <a:avLst/>
          </a:prstGeom>
        </p:spPr>
      </p:pic>
      <p:sp>
        <p:nvSpPr>
          <p:cNvPr id="10" name="TextBox 9">
            <a:extLst>
              <a:ext uri="{FF2B5EF4-FFF2-40B4-BE49-F238E27FC236}">
                <a16:creationId xmlns:a16="http://schemas.microsoft.com/office/drawing/2014/main" id="{6EAAC7F7-E20A-DC05-EE32-705B5E10F09D}"/>
              </a:ext>
            </a:extLst>
          </p:cNvPr>
          <p:cNvSpPr txBox="1"/>
          <p:nvPr/>
        </p:nvSpPr>
        <p:spPr>
          <a:xfrm>
            <a:off x="675861" y="1765489"/>
            <a:ext cx="7168507" cy="954107"/>
          </a:xfrm>
          <a:prstGeom prst="rect">
            <a:avLst/>
          </a:prstGeom>
          <a:noFill/>
        </p:spPr>
        <p:txBody>
          <a:bodyPr wrap="square" rtlCol="0">
            <a:spAutoFit/>
          </a:bodyPr>
          <a:lstStyle/>
          <a:p>
            <a:r>
              <a:rPr lang="en-US" sz="3200" b="1" dirty="0">
                <a:solidFill>
                  <a:srgbClr val="393026"/>
                </a:solidFill>
                <a:latin typeface="Arial Narrow" panose="020B0604020202020204" pitchFamily="34" charset="0"/>
                <a:cs typeface="Arial Narrow" panose="020B0604020202020204" pitchFamily="34" charset="0"/>
              </a:rPr>
              <a:t>ENGLISH LANGUAGE ARTS</a:t>
            </a:r>
          </a:p>
          <a:p>
            <a:r>
              <a:rPr lang="en-US" sz="2400" dirty="0">
                <a:solidFill>
                  <a:srgbClr val="393026"/>
                </a:solidFill>
                <a:latin typeface="Arial Narrow" panose="020B0604020202020204" pitchFamily="34" charset="0"/>
                <a:cs typeface="Arial Narrow" panose="020B0604020202020204" pitchFamily="34" charset="0"/>
              </a:rPr>
              <a:t>10 STATES HAVE SHORTAGES</a:t>
            </a:r>
          </a:p>
        </p:txBody>
      </p:sp>
      <p:graphicFrame>
        <p:nvGraphicFramePr>
          <p:cNvPr id="11" name="Table 5">
            <a:extLst>
              <a:ext uri="{FF2B5EF4-FFF2-40B4-BE49-F238E27FC236}">
                <a16:creationId xmlns:a16="http://schemas.microsoft.com/office/drawing/2014/main" id="{ADB489C2-B2EB-AAF0-34A5-3C7733B6BB6C}"/>
              </a:ext>
            </a:extLst>
          </p:cNvPr>
          <p:cNvGraphicFramePr>
            <a:graphicFrameLocks noGrp="1"/>
          </p:cNvGraphicFramePr>
          <p:nvPr>
            <p:extLst>
              <p:ext uri="{D42A27DB-BD31-4B8C-83A1-F6EECF244321}">
                <p14:modId xmlns:p14="http://schemas.microsoft.com/office/powerpoint/2010/main" val="221216631"/>
              </p:ext>
            </p:extLst>
          </p:nvPr>
        </p:nvGraphicFramePr>
        <p:xfrm>
          <a:off x="806077" y="3254784"/>
          <a:ext cx="2410721" cy="2740965"/>
        </p:xfrm>
        <a:graphic>
          <a:graphicData uri="http://schemas.openxmlformats.org/drawingml/2006/table">
            <a:tbl>
              <a:tblPr firstRow="1" bandRow="1">
                <a:tableStyleId>{5C22544A-7EE6-4342-B048-85BDC9FD1C3A}</a:tableStyleId>
              </a:tblPr>
              <a:tblGrid>
                <a:gridCol w="427056">
                  <a:extLst>
                    <a:ext uri="{9D8B030D-6E8A-4147-A177-3AD203B41FA5}">
                      <a16:colId xmlns:a16="http://schemas.microsoft.com/office/drawing/2014/main" val="1182900595"/>
                    </a:ext>
                  </a:extLst>
                </a:gridCol>
                <a:gridCol w="1983665">
                  <a:extLst>
                    <a:ext uri="{9D8B030D-6E8A-4147-A177-3AD203B41FA5}">
                      <a16:colId xmlns:a16="http://schemas.microsoft.com/office/drawing/2014/main" val="3526705836"/>
                    </a:ext>
                  </a:extLst>
                </a:gridCol>
              </a:tblGrid>
              <a:tr h="913655">
                <a:tc>
                  <a:txBody>
                    <a:bodyPr/>
                    <a:lstStyle/>
                    <a:p>
                      <a:endParaRPr 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459"/>
                    </a:solidFill>
                  </a:tcPr>
                </a:tc>
                <a:tc>
                  <a:txBody>
                    <a:bodyPr/>
                    <a:lstStyle/>
                    <a:p>
                      <a:r>
                        <a:rPr lang="en-US" b="0" i="0" dirty="0">
                          <a:solidFill>
                            <a:schemeClr val="accent2">
                              <a:lumMod val="75000"/>
                            </a:schemeClr>
                          </a:solidFill>
                          <a:latin typeface="Arial Narrow" panose="020B0604020202020204" pitchFamily="34" charset="0"/>
                          <a:cs typeface="Arial Narrow" panose="020B0604020202020204" pitchFamily="34" charset="0"/>
                        </a:rPr>
                        <a:t>Shortage across </a:t>
                      </a:r>
                      <a:r>
                        <a:rPr lang="en-US" b="1" i="0" dirty="0">
                          <a:solidFill>
                            <a:schemeClr val="accent2">
                              <a:lumMod val="75000"/>
                            </a:schemeClr>
                          </a:solidFill>
                          <a:latin typeface="Arial Narrow" panose="020B0604020202020204" pitchFamily="34" charset="0"/>
                          <a:cs typeface="Arial Narrow" panose="020B0604020202020204" pitchFamily="34" charset="0"/>
                        </a:rPr>
                        <a:t>all grade levels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9815137"/>
                  </a:ext>
                </a:extLst>
              </a:tr>
              <a:tr h="913655">
                <a:tc>
                  <a:txBody>
                    <a:bodyPr/>
                    <a:lstStyle/>
                    <a:p>
                      <a:endParaRPr 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en-US" b="0" i="0" dirty="0">
                          <a:solidFill>
                            <a:schemeClr val="accent4">
                              <a:lumMod val="75000"/>
                            </a:schemeClr>
                          </a:solidFill>
                          <a:latin typeface="Arial Narrow" panose="020B0604020202020204" pitchFamily="34" charset="0"/>
                          <a:cs typeface="Arial Narrow" panose="020B0604020202020204" pitchFamily="34" charset="0"/>
                        </a:rPr>
                        <a:t>Shortage primarily in </a:t>
                      </a:r>
                      <a:r>
                        <a:rPr lang="en-US" b="1" i="0" dirty="0">
                          <a:solidFill>
                            <a:schemeClr val="accent4">
                              <a:lumMod val="75000"/>
                            </a:schemeClr>
                          </a:solidFill>
                          <a:latin typeface="Arial Narrow" panose="020B0604020202020204" pitchFamily="34" charset="0"/>
                          <a:cs typeface="Arial Narrow" panose="020B0604020202020204" pitchFamily="34" charset="0"/>
                        </a:rPr>
                        <a:t>elementary grades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85459839"/>
                  </a:ext>
                </a:extLst>
              </a:tr>
              <a:tr h="913655">
                <a:tc>
                  <a:txBody>
                    <a:bodyPr/>
                    <a:lstStyle/>
                    <a:p>
                      <a:endParaRPr 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b="0" i="0" dirty="0">
                          <a:solidFill>
                            <a:schemeClr val="accent5">
                              <a:lumMod val="75000"/>
                            </a:schemeClr>
                          </a:solidFill>
                          <a:latin typeface="Arial Narrow" panose="020B0604020202020204" pitchFamily="34" charset="0"/>
                          <a:cs typeface="Arial Narrow" panose="020B0604020202020204" pitchFamily="34" charset="0"/>
                        </a:rPr>
                        <a:t>Shortage primarily in </a:t>
                      </a:r>
                      <a:r>
                        <a:rPr lang="en-US" b="1" i="0" dirty="0">
                          <a:solidFill>
                            <a:schemeClr val="accent5">
                              <a:lumMod val="75000"/>
                            </a:schemeClr>
                          </a:solidFill>
                          <a:latin typeface="Arial Narrow" panose="020B0604020202020204" pitchFamily="34" charset="0"/>
                          <a:cs typeface="Arial Narrow" panose="020B0604020202020204" pitchFamily="34" charset="0"/>
                        </a:rPr>
                        <a:t>secondary grades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98032574"/>
                  </a:ext>
                </a:extLst>
              </a:tr>
            </a:tbl>
          </a:graphicData>
        </a:graphic>
      </p:graphicFrame>
    </p:spTree>
    <p:extLst>
      <p:ext uri="{BB962C8B-B14F-4D97-AF65-F5344CB8AC3E}">
        <p14:creationId xmlns:p14="http://schemas.microsoft.com/office/powerpoint/2010/main" val="32587997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72FE34D-60CE-0D49-7200-96F39A69392F}"/>
              </a:ext>
            </a:extLst>
          </p:cNvPr>
          <p:cNvSpPr/>
          <p:nvPr/>
        </p:nvSpPr>
        <p:spPr>
          <a:xfrm>
            <a:off x="0" y="206099"/>
            <a:ext cx="6675120" cy="1325563"/>
          </a:xfrm>
          <a:prstGeom prst="rect">
            <a:avLst/>
          </a:prstGeom>
          <a:solidFill>
            <a:srgbClr val="E6EEF4"/>
          </a:solidFill>
          <a:ln>
            <a:noFill/>
          </a:ln>
          <a:effectLst>
            <a:outerShdw blurRad="25400" dist="25400" dir="2700000" algn="tl" rotWithShape="0">
              <a:srgbClr val="00345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01AD3B-8B75-3094-30CF-96A75B68D1F6}"/>
              </a:ext>
            </a:extLst>
          </p:cNvPr>
          <p:cNvSpPr>
            <a:spLocks noGrp="1"/>
          </p:cNvSpPr>
          <p:nvPr>
            <p:ph type="title"/>
          </p:nvPr>
        </p:nvSpPr>
        <p:spPr/>
        <p:txBody>
          <a:bodyPr/>
          <a:lstStyle/>
          <a:p>
            <a:r>
              <a:rPr lang="en-US" dirty="0"/>
              <a:t>Teacher Shortage Areas</a:t>
            </a:r>
          </a:p>
        </p:txBody>
      </p:sp>
      <p:sp>
        <p:nvSpPr>
          <p:cNvPr id="9" name="TextBox 8">
            <a:extLst>
              <a:ext uri="{FF2B5EF4-FFF2-40B4-BE49-F238E27FC236}">
                <a16:creationId xmlns:a16="http://schemas.microsoft.com/office/drawing/2014/main" id="{D2812E47-EC98-BF64-2745-73B981B17A12}"/>
              </a:ext>
            </a:extLst>
          </p:cNvPr>
          <p:cNvSpPr txBox="1"/>
          <p:nvPr/>
        </p:nvSpPr>
        <p:spPr>
          <a:xfrm>
            <a:off x="399002" y="6530938"/>
            <a:ext cx="4282772" cy="246221"/>
          </a:xfrm>
          <a:prstGeom prst="rect">
            <a:avLst/>
          </a:prstGeom>
          <a:noFill/>
        </p:spPr>
        <p:txBody>
          <a:bodyPr wrap="square" rtlCol="0">
            <a:spAutoFit/>
          </a:bodyPr>
          <a:lstStyle/>
          <a:p>
            <a:r>
              <a:rPr lang="en-US" sz="1000" b="1" dirty="0">
                <a:latin typeface="Arial Narrow" panose="020B0604020202020204" pitchFamily="34" charset="0"/>
                <a:cs typeface="Arial Narrow" panose="020B0604020202020204" pitchFamily="34" charset="0"/>
              </a:rPr>
              <a:t>Source: </a:t>
            </a:r>
            <a:r>
              <a:rPr lang="en-US" sz="1000" dirty="0">
                <a:solidFill>
                  <a:schemeClr val="tx2"/>
                </a:solidFill>
                <a:latin typeface="Arial Narrow" panose="020B0604020202020204" pitchFamily="34" charset="0"/>
                <a:cs typeface="Arial Narrow" panose="020B0604020202020204" pitchFamily="34" charset="0"/>
                <a:hlinkClick r:id="rId3"/>
              </a:rPr>
              <a:t>USDOE</a:t>
            </a:r>
            <a:r>
              <a:rPr lang="en-US" sz="1000" dirty="0">
                <a:latin typeface="Arial Narrow" panose="020B0604020202020204" pitchFamily="34" charset="0"/>
                <a:cs typeface="Arial Narrow" panose="020B0604020202020204" pitchFamily="34" charset="0"/>
              </a:rPr>
              <a:t>, Teacher Shortage Areas Report</a:t>
            </a:r>
          </a:p>
        </p:txBody>
      </p:sp>
      <p:pic>
        <p:nvPicPr>
          <p:cNvPr id="4" name="Picture 3">
            <a:extLst>
              <a:ext uri="{FF2B5EF4-FFF2-40B4-BE49-F238E27FC236}">
                <a16:creationId xmlns:a16="http://schemas.microsoft.com/office/drawing/2014/main" id="{85D52CC7-AECA-9EA7-E1BB-A31A33BF7FDB}"/>
              </a:ext>
            </a:extLst>
          </p:cNvPr>
          <p:cNvPicPr>
            <a:picLocks noChangeAspect="1"/>
          </p:cNvPicPr>
          <p:nvPr/>
        </p:nvPicPr>
        <p:blipFill>
          <a:blip r:embed="rId4"/>
          <a:srcRect/>
          <a:stretch/>
        </p:blipFill>
        <p:spPr>
          <a:xfrm>
            <a:off x="4022540" y="2242542"/>
            <a:ext cx="6513830" cy="4206240"/>
          </a:xfrm>
          <a:prstGeom prst="rect">
            <a:avLst/>
          </a:prstGeom>
        </p:spPr>
      </p:pic>
      <p:sp>
        <p:nvSpPr>
          <p:cNvPr id="10" name="TextBox 9">
            <a:extLst>
              <a:ext uri="{FF2B5EF4-FFF2-40B4-BE49-F238E27FC236}">
                <a16:creationId xmlns:a16="http://schemas.microsoft.com/office/drawing/2014/main" id="{6EAAC7F7-E20A-DC05-EE32-705B5E10F09D}"/>
              </a:ext>
            </a:extLst>
          </p:cNvPr>
          <p:cNvSpPr txBox="1"/>
          <p:nvPr/>
        </p:nvSpPr>
        <p:spPr>
          <a:xfrm>
            <a:off x="675861" y="1765489"/>
            <a:ext cx="7168507" cy="954107"/>
          </a:xfrm>
          <a:prstGeom prst="rect">
            <a:avLst/>
          </a:prstGeom>
          <a:noFill/>
        </p:spPr>
        <p:txBody>
          <a:bodyPr wrap="square" rtlCol="0">
            <a:spAutoFit/>
          </a:bodyPr>
          <a:lstStyle/>
          <a:p>
            <a:r>
              <a:rPr lang="en-US" sz="3200" b="1" dirty="0">
                <a:solidFill>
                  <a:srgbClr val="393026"/>
                </a:solidFill>
                <a:latin typeface="Arial Narrow" panose="020B0604020202020204" pitchFamily="34" charset="0"/>
                <a:cs typeface="Arial Narrow" panose="020B0604020202020204" pitchFamily="34" charset="0"/>
              </a:rPr>
              <a:t>SOCIAL STUDIES</a:t>
            </a:r>
          </a:p>
          <a:p>
            <a:r>
              <a:rPr lang="en-US" sz="2400" dirty="0">
                <a:solidFill>
                  <a:srgbClr val="393026"/>
                </a:solidFill>
                <a:latin typeface="Arial Narrow" panose="020B0604020202020204" pitchFamily="34" charset="0"/>
                <a:cs typeface="Arial Narrow" panose="020B0604020202020204" pitchFamily="34" charset="0"/>
              </a:rPr>
              <a:t>7 STATES HAVE SHORTAGES</a:t>
            </a:r>
          </a:p>
        </p:txBody>
      </p:sp>
      <p:graphicFrame>
        <p:nvGraphicFramePr>
          <p:cNvPr id="11" name="Table 5">
            <a:extLst>
              <a:ext uri="{FF2B5EF4-FFF2-40B4-BE49-F238E27FC236}">
                <a16:creationId xmlns:a16="http://schemas.microsoft.com/office/drawing/2014/main" id="{ADB489C2-B2EB-AAF0-34A5-3C7733B6BB6C}"/>
              </a:ext>
            </a:extLst>
          </p:cNvPr>
          <p:cNvGraphicFramePr>
            <a:graphicFrameLocks noGrp="1"/>
          </p:cNvGraphicFramePr>
          <p:nvPr/>
        </p:nvGraphicFramePr>
        <p:xfrm>
          <a:off x="806077" y="3254784"/>
          <a:ext cx="2410721" cy="2740965"/>
        </p:xfrm>
        <a:graphic>
          <a:graphicData uri="http://schemas.openxmlformats.org/drawingml/2006/table">
            <a:tbl>
              <a:tblPr firstRow="1" bandRow="1">
                <a:tableStyleId>{5C22544A-7EE6-4342-B048-85BDC9FD1C3A}</a:tableStyleId>
              </a:tblPr>
              <a:tblGrid>
                <a:gridCol w="427056">
                  <a:extLst>
                    <a:ext uri="{9D8B030D-6E8A-4147-A177-3AD203B41FA5}">
                      <a16:colId xmlns:a16="http://schemas.microsoft.com/office/drawing/2014/main" val="1182900595"/>
                    </a:ext>
                  </a:extLst>
                </a:gridCol>
                <a:gridCol w="1983665">
                  <a:extLst>
                    <a:ext uri="{9D8B030D-6E8A-4147-A177-3AD203B41FA5}">
                      <a16:colId xmlns:a16="http://schemas.microsoft.com/office/drawing/2014/main" val="3526705836"/>
                    </a:ext>
                  </a:extLst>
                </a:gridCol>
              </a:tblGrid>
              <a:tr h="913655">
                <a:tc>
                  <a:txBody>
                    <a:bodyPr/>
                    <a:lstStyle/>
                    <a:p>
                      <a:endParaRPr 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459"/>
                    </a:solidFill>
                  </a:tcPr>
                </a:tc>
                <a:tc>
                  <a:txBody>
                    <a:bodyPr/>
                    <a:lstStyle/>
                    <a:p>
                      <a:r>
                        <a:rPr lang="en-US" b="0" i="0" dirty="0">
                          <a:solidFill>
                            <a:schemeClr val="accent2">
                              <a:lumMod val="75000"/>
                            </a:schemeClr>
                          </a:solidFill>
                          <a:latin typeface="Arial Narrow" panose="020B0604020202020204" pitchFamily="34" charset="0"/>
                          <a:cs typeface="Arial Narrow" panose="020B0604020202020204" pitchFamily="34" charset="0"/>
                        </a:rPr>
                        <a:t>Shortage across </a:t>
                      </a:r>
                      <a:r>
                        <a:rPr lang="en-US" b="1" i="0" dirty="0">
                          <a:solidFill>
                            <a:schemeClr val="accent2">
                              <a:lumMod val="75000"/>
                            </a:schemeClr>
                          </a:solidFill>
                          <a:latin typeface="Arial Narrow" panose="020B0604020202020204" pitchFamily="34" charset="0"/>
                          <a:cs typeface="Arial Narrow" panose="020B0604020202020204" pitchFamily="34" charset="0"/>
                        </a:rPr>
                        <a:t>all grade levels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9815137"/>
                  </a:ext>
                </a:extLst>
              </a:tr>
              <a:tr h="913655">
                <a:tc>
                  <a:txBody>
                    <a:bodyPr/>
                    <a:lstStyle/>
                    <a:p>
                      <a:endParaRPr 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en-US" b="0" i="0" dirty="0">
                          <a:solidFill>
                            <a:schemeClr val="accent4">
                              <a:lumMod val="75000"/>
                            </a:schemeClr>
                          </a:solidFill>
                          <a:latin typeface="Arial Narrow" panose="020B0604020202020204" pitchFamily="34" charset="0"/>
                          <a:cs typeface="Arial Narrow" panose="020B0604020202020204" pitchFamily="34" charset="0"/>
                        </a:rPr>
                        <a:t>Shortage primarily in </a:t>
                      </a:r>
                      <a:r>
                        <a:rPr lang="en-US" b="1" i="0" dirty="0">
                          <a:solidFill>
                            <a:schemeClr val="accent4">
                              <a:lumMod val="75000"/>
                            </a:schemeClr>
                          </a:solidFill>
                          <a:latin typeface="Arial Narrow" panose="020B0604020202020204" pitchFamily="34" charset="0"/>
                          <a:cs typeface="Arial Narrow" panose="020B0604020202020204" pitchFamily="34" charset="0"/>
                        </a:rPr>
                        <a:t>elementary grades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85459839"/>
                  </a:ext>
                </a:extLst>
              </a:tr>
              <a:tr h="913655">
                <a:tc>
                  <a:txBody>
                    <a:bodyPr/>
                    <a:lstStyle/>
                    <a:p>
                      <a:endParaRPr 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b="0" i="0" dirty="0">
                          <a:solidFill>
                            <a:schemeClr val="accent5">
                              <a:lumMod val="75000"/>
                            </a:schemeClr>
                          </a:solidFill>
                          <a:latin typeface="Arial Narrow" panose="020B0604020202020204" pitchFamily="34" charset="0"/>
                          <a:cs typeface="Arial Narrow" panose="020B0604020202020204" pitchFamily="34" charset="0"/>
                        </a:rPr>
                        <a:t>Shortage primarily in </a:t>
                      </a:r>
                      <a:r>
                        <a:rPr lang="en-US" b="1" i="0" dirty="0">
                          <a:solidFill>
                            <a:schemeClr val="accent5">
                              <a:lumMod val="75000"/>
                            </a:schemeClr>
                          </a:solidFill>
                          <a:latin typeface="Arial Narrow" panose="020B0604020202020204" pitchFamily="34" charset="0"/>
                          <a:cs typeface="Arial Narrow" panose="020B0604020202020204" pitchFamily="34" charset="0"/>
                        </a:rPr>
                        <a:t>secondary grades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98032574"/>
                  </a:ext>
                </a:extLst>
              </a:tr>
            </a:tbl>
          </a:graphicData>
        </a:graphic>
      </p:graphicFrame>
    </p:spTree>
    <p:extLst>
      <p:ext uri="{BB962C8B-B14F-4D97-AF65-F5344CB8AC3E}">
        <p14:creationId xmlns:p14="http://schemas.microsoft.com/office/powerpoint/2010/main" val="265170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72FE34D-60CE-0D49-7200-96F39A69392F}"/>
              </a:ext>
            </a:extLst>
          </p:cNvPr>
          <p:cNvSpPr/>
          <p:nvPr/>
        </p:nvSpPr>
        <p:spPr>
          <a:xfrm>
            <a:off x="0" y="206099"/>
            <a:ext cx="6675120" cy="1325563"/>
          </a:xfrm>
          <a:prstGeom prst="rect">
            <a:avLst/>
          </a:prstGeom>
          <a:solidFill>
            <a:srgbClr val="E6EEF4"/>
          </a:solidFill>
          <a:ln>
            <a:noFill/>
          </a:ln>
          <a:effectLst>
            <a:outerShdw blurRad="25400" dist="25400" dir="2700000" algn="tl" rotWithShape="0">
              <a:srgbClr val="00345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01AD3B-8B75-3094-30CF-96A75B68D1F6}"/>
              </a:ext>
            </a:extLst>
          </p:cNvPr>
          <p:cNvSpPr>
            <a:spLocks noGrp="1"/>
          </p:cNvSpPr>
          <p:nvPr>
            <p:ph type="title"/>
          </p:nvPr>
        </p:nvSpPr>
        <p:spPr/>
        <p:txBody>
          <a:bodyPr/>
          <a:lstStyle/>
          <a:p>
            <a:r>
              <a:rPr lang="en-US" dirty="0"/>
              <a:t>Teacher Shortage Areas</a:t>
            </a:r>
          </a:p>
        </p:txBody>
      </p:sp>
      <p:sp>
        <p:nvSpPr>
          <p:cNvPr id="9" name="TextBox 8">
            <a:extLst>
              <a:ext uri="{FF2B5EF4-FFF2-40B4-BE49-F238E27FC236}">
                <a16:creationId xmlns:a16="http://schemas.microsoft.com/office/drawing/2014/main" id="{D2812E47-EC98-BF64-2745-73B981B17A12}"/>
              </a:ext>
            </a:extLst>
          </p:cNvPr>
          <p:cNvSpPr txBox="1"/>
          <p:nvPr/>
        </p:nvSpPr>
        <p:spPr>
          <a:xfrm>
            <a:off x="399002" y="6530938"/>
            <a:ext cx="4282772" cy="246221"/>
          </a:xfrm>
          <a:prstGeom prst="rect">
            <a:avLst/>
          </a:prstGeom>
          <a:noFill/>
        </p:spPr>
        <p:txBody>
          <a:bodyPr wrap="square" rtlCol="0">
            <a:spAutoFit/>
          </a:bodyPr>
          <a:lstStyle/>
          <a:p>
            <a:r>
              <a:rPr lang="en-US" sz="1000" b="1" dirty="0">
                <a:latin typeface="Arial Narrow" panose="020B0604020202020204" pitchFamily="34" charset="0"/>
                <a:cs typeface="Arial Narrow" panose="020B0604020202020204" pitchFamily="34" charset="0"/>
              </a:rPr>
              <a:t>Source: </a:t>
            </a:r>
            <a:r>
              <a:rPr lang="en-US" sz="1000" dirty="0">
                <a:solidFill>
                  <a:schemeClr val="tx2"/>
                </a:solidFill>
                <a:latin typeface="Arial Narrow" panose="020B0604020202020204" pitchFamily="34" charset="0"/>
                <a:cs typeface="Arial Narrow" panose="020B0604020202020204" pitchFamily="34" charset="0"/>
                <a:hlinkClick r:id="rId3"/>
              </a:rPr>
              <a:t>USDOE</a:t>
            </a:r>
            <a:r>
              <a:rPr lang="en-US" sz="1000" dirty="0">
                <a:latin typeface="Arial Narrow" panose="020B0604020202020204" pitchFamily="34" charset="0"/>
                <a:cs typeface="Arial Narrow" panose="020B0604020202020204" pitchFamily="34" charset="0"/>
              </a:rPr>
              <a:t>, Teacher Shortage Areas Report</a:t>
            </a:r>
          </a:p>
        </p:txBody>
      </p:sp>
      <p:pic>
        <p:nvPicPr>
          <p:cNvPr id="4" name="Picture 3">
            <a:extLst>
              <a:ext uri="{FF2B5EF4-FFF2-40B4-BE49-F238E27FC236}">
                <a16:creationId xmlns:a16="http://schemas.microsoft.com/office/drawing/2014/main" id="{85D52CC7-AECA-9EA7-E1BB-A31A33BF7FDB}"/>
              </a:ext>
            </a:extLst>
          </p:cNvPr>
          <p:cNvPicPr>
            <a:picLocks noChangeAspect="1"/>
          </p:cNvPicPr>
          <p:nvPr/>
        </p:nvPicPr>
        <p:blipFill>
          <a:blip r:embed="rId4"/>
          <a:srcRect/>
          <a:stretch/>
        </p:blipFill>
        <p:spPr>
          <a:xfrm>
            <a:off x="4022540" y="2242542"/>
            <a:ext cx="6513830" cy="4206240"/>
          </a:xfrm>
          <a:prstGeom prst="rect">
            <a:avLst/>
          </a:prstGeom>
        </p:spPr>
      </p:pic>
      <p:sp>
        <p:nvSpPr>
          <p:cNvPr id="10" name="TextBox 9">
            <a:extLst>
              <a:ext uri="{FF2B5EF4-FFF2-40B4-BE49-F238E27FC236}">
                <a16:creationId xmlns:a16="http://schemas.microsoft.com/office/drawing/2014/main" id="{6EAAC7F7-E20A-DC05-EE32-705B5E10F09D}"/>
              </a:ext>
            </a:extLst>
          </p:cNvPr>
          <p:cNvSpPr txBox="1"/>
          <p:nvPr/>
        </p:nvSpPr>
        <p:spPr>
          <a:xfrm>
            <a:off x="675861" y="1765489"/>
            <a:ext cx="7168507" cy="954107"/>
          </a:xfrm>
          <a:prstGeom prst="rect">
            <a:avLst/>
          </a:prstGeom>
          <a:noFill/>
        </p:spPr>
        <p:txBody>
          <a:bodyPr wrap="square" rtlCol="0">
            <a:spAutoFit/>
          </a:bodyPr>
          <a:lstStyle/>
          <a:p>
            <a:r>
              <a:rPr lang="en-US" sz="3200" b="1" dirty="0">
                <a:solidFill>
                  <a:srgbClr val="393026"/>
                </a:solidFill>
                <a:latin typeface="Arial Narrow" panose="020B0604020202020204" pitchFamily="34" charset="0"/>
                <a:cs typeface="Arial Narrow" panose="020B0604020202020204" pitchFamily="34" charset="0"/>
              </a:rPr>
              <a:t>ENGLISH AS A SECOND LANGUAGE</a:t>
            </a:r>
          </a:p>
          <a:p>
            <a:r>
              <a:rPr lang="en-US" sz="2400" dirty="0">
                <a:solidFill>
                  <a:srgbClr val="393026"/>
                </a:solidFill>
                <a:latin typeface="Arial Narrow" panose="020B0604020202020204" pitchFamily="34" charset="0"/>
                <a:cs typeface="Arial Narrow" panose="020B0604020202020204" pitchFamily="34" charset="0"/>
              </a:rPr>
              <a:t>8 STATES HAVE SHORTAGES</a:t>
            </a:r>
          </a:p>
        </p:txBody>
      </p:sp>
      <p:graphicFrame>
        <p:nvGraphicFramePr>
          <p:cNvPr id="11" name="Table 5">
            <a:extLst>
              <a:ext uri="{FF2B5EF4-FFF2-40B4-BE49-F238E27FC236}">
                <a16:creationId xmlns:a16="http://schemas.microsoft.com/office/drawing/2014/main" id="{ADB489C2-B2EB-AAF0-34A5-3C7733B6BB6C}"/>
              </a:ext>
            </a:extLst>
          </p:cNvPr>
          <p:cNvGraphicFramePr>
            <a:graphicFrameLocks noGrp="1"/>
          </p:cNvGraphicFramePr>
          <p:nvPr/>
        </p:nvGraphicFramePr>
        <p:xfrm>
          <a:off x="806077" y="3254784"/>
          <a:ext cx="2410721" cy="2740965"/>
        </p:xfrm>
        <a:graphic>
          <a:graphicData uri="http://schemas.openxmlformats.org/drawingml/2006/table">
            <a:tbl>
              <a:tblPr firstRow="1" bandRow="1">
                <a:tableStyleId>{5C22544A-7EE6-4342-B048-85BDC9FD1C3A}</a:tableStyleId>
              </a:tblPr>
              <a:tblGrid>
                <a:gridCol w="427056">
                  <a:extLst>
                    <a:ext uri="{9D8B030D-6E8A-4147-A177-3AD203B41FA5}">
                      <a16:colId xmlns:a16="http://schemas.microsoft.com/office/drawing/2014/main" val="1182900595"/>
                    </a:ext>
                  </a:extLst>
                </a:gridCol>
                <a:gridCol w="1983665">
                  <a:extLst>
                    <a:ext uri="{9D8B030D-6E8A-4147-A177-3AD203B41FA5}">
                      <a16:colId xmlns:a16="http://schemas.microsoft.com/office/drawing/2014/main" val="3526705836"/>
                    </a:ext>
                  </a:extLst>
                </a:gridCol>
              </a:tblGrid>
              <a:tr h="913655">
                <a:tc>
                  <a:txBody>
                    <a:bodyPr/>
                    <a:lstStyle/>
                    <a:p>
                      <a:endParaRPr 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459"/>
                    </a:solidFill>
                  </a:tcPr>
                </a:tc>
                <a:tc>
                  <a:txBody>
                    <a:bodyPr/>
                    <a:lstStyle/>
                    <a:p>
                      <a:r>
                        <a:rPr lang="en-US" b="0" i="0" dirty="0">
                          <a:solidFill>
                            <a:schemeClr val="accent2">
                              <a:lumMod val="75000"/>
                            </a:schemeClr>
                          </a:solidFill>
                          <a:latin typeface="Arial Narrow" panose="020B0604020202020204" pitchFamily="34" charset="0"/>
                          <a:cs typeface="Arial Narrow" panose="020B0604020202020204" pitchFamily="34" charset="0"/>
                        </a:rPr>
                        <a:t>Shortage across </a:t>
                      </a:r>
                      <a:r>
                        <a:rPr lang="en-US" b="1" i="0" dirty="0">
                          <a:solidFill>
                            <a:schemeClr val="accent2">
                              <a:lumMod val="75000"/>
                            </a:schemeClr>
                          </a:solidFill>
                          <a:latin typeface="Arial Narrow" panose="020B0604020202020204" pitchFamily="34" charset="0"/>
                          <a:cs typeface="Arial Narrow" panose="020B0604020202020204" pitchFamily="34" charset="0"/>
                        </a:rPr>
                        <a:t>all grade levels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9815137"/>
                  </a:ext>
                </a:extLst>
              </a:tr>
              <a:tr h="913655">
                <a:tc>
                  <a:txBody>
                    <a:bodyPr/>
                    <a:lstStyle/>
                    <a:p>
                      <a:endParaRPr 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en-US" b="0" i="0" dirty="0">
                          <a:solidFill>
                            <a:schemeClr val="accent4">
                              <a:lumMod val="75000"/>
                            </a:schemeClr>
                          </a:solidFill>
                          <a:latin typeface="Arial Narrow" panose="020B0604020202020204" pitchFamily="34" charset="0"/>
                          <a:cs typeface="Arial Narrow" panose="020B0604020202020204" pitchFamily="34" charset="0"/>
                        </a:rPr>
                        <a:t>Shortage primarily in </a:t>
                      </a:r>
                      <a:r>
                        <a:rPr lang="en-US" b="1" i="0" dirty="0">
                          <a:solidFill>
                            <a:schemeClr val="accent4">
                              <a:lumMod val="75000"/>
                            </a:schemeClr>
                          </a:solidFill>
                          <a:latin typeface="Arial Narrow" panose="020B0604020202020204" pitchFamily="34" charset="0"/>
                          <a:cs typeface="Arial Narrow" panose="020B0604020202020204" pitchFamily="34" charset="0"/>
                        </a:rPr>
                        <a:t>elementary grades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85459839"/>
                  </a:ext>
                </a:extLst>
              </a:tr>
              <a:tr h="913655">
                <a:tc>
                  <a:txBody>
                    <a:bodyPr/>
                    <a:lstStyle/>
                    <a:p>
                      <a:endParaRPr 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b="0" i="0" dirty="0">
                          <a:solidFill>
                            <a:schemeClr val="accent5">
                              <a:lumMod val="75000"/>
                            </a:schemeClr>
                          </a:solidFill>
                          <a:latin typeface="Arial Narrow" panose="020B0604020202020204" pitchFamily="34" charset="0"/>
                          <a:cs typeface="Arial Narrow" panose="020B0604020202020204" pitchFamily="34" charset="0"/>
                        </a:rPr>
                        <a:t>Shortage primarily in </a:t>
                      </a:r>
                      <a:r>
                        <a:rPr lang="en-US" b="1" i="0" dirty="0">
                          <a:solidFill>
                            <a:schemeClr val="accent5">
                              <a:lumMod val="75000"/>
                            </a:schemeClr>
                          </a:solidFill>
                          <a:latin typeface="Arial Narrow" panose="020B0604020202020204" pitchFamily="34" charset="0"/>
                          <a:cs typeface="Arial Narrow" panose="020B0604020202020204" pitchFamily="34" charset="0"/>
                        </a:rPr>
                        <a:t>secondary grades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98032574"/>
                  </a:ext>
                </a:extLst>
              </a:tr>
            </a:tbl>
          </a:graphicData>
        </a:graphic>
      </p:graphicFrame>
    </p:spTree>
    <p:extLst>
      <p:ext uri="{BB962C8B-B14F-4D97-AF65-F5344CB8AC3E}">
        <p14:creationId xmlns:p14="http://schemas.microsoft.com/office/powerpoint/2010/main" val="292133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72FE34D-60CE-0D49-7200-96F39A69392F}"/>
              </a:ext>
            </a:extLst>
          </p:cNvPr>
          <p:cNvSpPr/>
          <p:nvPr/>
        </p:nvSpPr>
        <p:spPr>
          <a:xfrm>
            <a:off x="0" y="206099"/>
            <a:ext cx="6675120" cy="1325563"/>
          </a:xfrm>
          <a:prstGeom prst="rect">
            <a:avLst/>
          </a:prstGeom>
          <a:solidFill>
            <a:srgbClr val="E6EEF4"/>
          </a:solidFill>
          <a:ln>
            <a:noFill/>
          </a:ln>
          <a:effectLst>
            <a:outerShdw blurRad="25400" dist="25400" dir="2700000" algn="tl" rotWithShape="0">
              <a:srgbClr val="00345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01AD3B-8B75-3094-30CF-96A75B68D1F6}"/>
              </a:ext>
            </a:extLst>
          </p:cNvPr>
          <p:cNvSpPr>
            <a:spLocks noGrp="1"/>
          </p:cNvSpPr>
          <p:nvPr>
            <p:ph type="title"/>
          </p:nvPr>
        </p:nvSpPr>
        <p:spPr/>
        <p:txBody>
          <a:bodyPr/>
          <a:lstStyle/>
          <a:p>
            <a:r>
              <a:rPr lang="en-US" dirty="0"/>
              <a:t>Teacher Shortage Areas</a:t>
            </a:r>
          </a:p>
        </p:txBody>
      </p:sp>
      <p:sp>
        <p:nvSpPr>
          <p:cNvPr id="9" name="TextBox 8">
            <a:extLst>
              <a:ext uri="{FF2B5EF4-FFF2-40B4-BE49-F238E27FC236}">
                <a16:creationId xmlns:a16="http://schemas.microsoft.com/office/drawing/2014/main" id="{D2812E47-EC98-BF64-2745-73B981B17A12}"/>
              </a:ext>
            </a:extLst>
          </p:cNvPr>
          <p:cNvSpPr txBox="1"/>
          <p:nvPr/>
        </p:nvSpPr>
        <p:spPr>
          <a:xfrm>
            <a:off x="399002" y="6530938"/>
            <a:ext cx="4282772" cy="246221"/>
          </a:xfrm>
          <a:prstGeom prst="rect">
            <a:avLst/>
          </a:prstGeom>
          <a:noFill/>
        </p:spPr>
        <p:txBody>
          <a:bodyPr wrap="square" rtlCol="0">
            <a:spAutoFit/>
          </a:bodyPr>
          <a:lstStyle/>
          <a:p>
            <a:r>
              <a:rPr lang="en-US" sz="1000" b="1" dirty="0">
                <a:latin typeface="Arial Narrow" panose="020B0604020202020204" pitchFamily="34" charset="0"/>
                <a:cs typeface="Arial Narrow" panose="020B0604020202020204" pitchFamily="34" charset="0"/>
              </a:rPr>
              <a:t>Source: </a:t>
            </a:r>
            <a:r>
              <a:rPr lang="en-US" sz="1000" dirty="0">
                <a:solidFill>
                  <a:schemeClr val="tx2"/>
                </a:solidFill>
                <a:latin typeface="Arial Narrow" panose="020B0604020202020204" pitchFamily="34" charset="0"/>
                <a:cs typeface="Arial Narrow" panose="020B0604020202020204" pitchFamily="34" charset="0"/>
                <a:hlinkClick r:id="rId3"/>
              </a:rPr>
              <a:t>USDOE</a:t>
            </a:r>
            <a:r>
              <a:rPr lang="en-US" sz="1000" dirty="0">
                <a:latin typeface="Arial Narrow" panose="020B0604020202020204" pitchFamily="34" charset="0"/>
                <a:cs typeface="Arial Narrow" panose="020B0604020202020204" pitchFamily="34" charset="0"/>
              </a:rPr>
              <a:t>, Teacher Shortage Areas Report</a:t>
            </a:r>
          </a:p>
        </p:txBody>
      </p:sp>
      <p:pic>
        <p:nvPicPr>
          <p:cNvPr id="4" name="Picture 3">
            <a:extLst>
              <a:ext uri="{FF2B5EF4-FFF2-40B4-BE49-F238E27FC236}">
                <a16:creationId xmlns:a16="http://schemas.microsoft.com/office/drawing/2014/main" id="{85D52CC7-AECA-9EA7-E1BB-A31A33BF7FDB}"/>
              </a:ext>
            </a:extLst>
          </p:cNvPr>
          <p:cNvPicPr>
            <a:picLocks noChangeAspect="1"/>
          </p:cNvPicPr>
          <p:nvPr/>
        </p:nvPicPr>
        <p:blipFill>
          <a:blip r:embed="rId4"/>
          <a:srcRect/>
          <a:stretch/>
        </p:blipFill>
        <p:spPr>
          <a:xfrm>
            <a:off x="4022540" y="2242542"/>
            <a:ext cx="6513830" cy="4206240"/>
          </a:xfrm>
          <a:prstGeom prst="rect">
            <a:avLst/>
          </a:prstGeom>
        </p:spPr>
      </p:pic>
      <p:sp>
        <p:nvSpPr>
          <p:cNvPr id="10" name="TextBox 9">
            <a:extLst>
              <a:ext uri="{FF2B5EF4-FFF2-40B4-BE49-F238E27FC236}">
                <a16:creationId xmlns:a16="http://schemas.microsoft.com/office/drawing/2014/main" id="{6EAAC7F7-E20A-DC05-EE32-705B5E10F09D}"/>
              </a:ext>
            </a:extLst>
          </p:cNvPr>
          <p:cNvSpPr txBox="1"/>
          <p:nvPr/>
        </p:nvSpPr>
        <p:spPr>
          <a:xfrm>
            <a:off x="675861" y="1765489"/>
            <a:ext cx="7168507" cy="954107"/>
          </a:xfrm>
          <a:prstGeom prst="rect">
            <a:avLst/>
          </a:prstGeom>
          <a:noFill/>
        </p:spPr>
        <p:txBody>
          <a:bodyPr wrap="square" rtlCol="0">
            <a:spAutoFit/>
          </a:bodyPr>
          <a:lstStyle/>
          <a:p>
            <a:r>
              <a:rPr lang="en-US" sz="3200" b="1" dirty="0">
                <a:solidFill>
                  <a:srgbClr val="393026"/>
                </a:solidFill>
                <a:latin typeface="Arial Narrow" panose="020B0604020202020204" pitchFamily="34" charset="0"/>
                <a:cs typeface="Arial Narrow" panose="020B0604020202020204" pitchFamily="34" charset="0"/>
              </a:rPr>
              <a:t>CAREER &amp; TECHNICAL EDUCATION</a:t>
            </a:r>
          </a:p>
          <a:p>
            <a:r>
              <a:rPr lang="en-US" sz="2400" dirty="0">
                <a:solidFill>
                  <a:srgbClr val="393026"/>
                </a:solidFill>
                <a:latin typeface="Arial Narrow" panose="020B0604020202020204" pitchFamily="34" charset="0"/>
                <a:cs typeface="Arial Narrow" panose="020B0604020202020204" pitchFamily="34" charset="0"/>
              </a:rPr>
              <a:t>11 STATES HAVE SHORTAGES</a:t>
            </a:r>
          </a:p>
        </p:txBody>
      </p:sp>
      <p:graphicFrame>
        <p:nvGraphicFramePr>
          <p:cNvPr id="11" name="Table 5">
            <a:extLst>
              <a:ext uri="{FF2B5EF4-FFF2-40B4-BE49-F238E27FC236}">
                <a16:creationId xmlns:a16="http://schemas.microsoft.com/office/drawing/2014/main" id="{ADB489C2-B2EB-AAF0-34A5-3C7733B6BB6C}"/>
              </a:ext>
            </a:extLst>
          </p:cNvPr>
          <p:cNvGraphicFramePr>
            <a:graphicFrameLocks noGrp="1"/>
          </p:cNvGraphicFramePr>
          <p:nvPr/>
        </p:nvGraphicFramePr>
        <p:xfrm>
          <a:off x="806077" y="3254784"/>
          <a:ext cx="2410721" cy="2740965"/>
        </p:xfrm>
        <a:graphic>
          <a:graphicData uri="http://schemas.openxmlformats.org/drawingml/2006/table">
            <a:tbl>
              <a:tblPr firstRow="1" bandRow="1">
                <a:tableStyleId>{5C22544A-7EE6-4342-B048-85BDC9FD1C3A}</a:tableStyleId>
              </a:tblPr>
              <a:tblGrid>
                <a:gridCol w="427056">
                  <a:extLst>
                    <a:ext uri="{9D8B030D-6E8A-4147-A177-3AD203B41FA5}">
                      <a16:colId xmlns:a16="http://schemas.microsoft.com/office/drawing/2014/main" val="1182900595"/>
                    </a:ext>
                  </a:extLst>
                </a:gridCol>
                <a:gridCol w="1983665">
                  <a:extLst>
                    <a:ext uri="{9D8B030D-6E8A-4147-A177-3AD203B41FA5}">
                      <a16:colId xmlns:a16="http://schemas.microsoft.com/office/drawing/2014/main" val="3526705836"/>
                    </a:ext>
                  </a:extLst>
                </a:gridCol>
              </a:tblGrid>
              <a:tr h="913655">
                <a:tc>
                  <a:txBody>
                    <a:bodyPr/>
                    <a:lstStyle/>
                    <a:p>
                      <a:endParaRPr 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459"/>
                    </a:solidFill>
                  </a:tcPr>
                </a:tc>
                <a:tc>
                  <a:txBody>
                    <a:bodyPr/>
                    <a:lstStyle/>
                    <a:p>
                      <a:r>
                        <a:rPr lang="en-US" b="0" i="0" dirty="0">
                          <a:solidFill>
                            <a:schemeClr val="accent2">
                              <a:lumMod val="75000"/>
                            </a:schemeClr>
                          </a:solidFill>
                          <a:latin typeface="Arial Narrow" panose="020B0604020202020204" pitchFamily="34" charset="0"/>
                          <a:cs typeface="Arial Narrow" panose="020B0604020202020204" pitchFamily="34" charset="0"/>
                        </a:rPr>
                        <a:t>Shortage across </a:t>
                      </a:r>
                      <a:r>
                        <a:rPr lang="en-US" b="1" i="0" dirty="0">
                          <a:solidFill>
                            <a:schemeClr val="accent2">
                              <a:lumMod val="75000"/>
                            </a:schemeClr>
                          </a:solidFill>
                          <a:latin typeface="Arial Narrow" panose="020B0604020202020204" pitchFamily="34" charset="0"/>
                          <a:cs typeface="Arial Narrow" panose="020B0604020202020204" pitchFamily="34" charset="0"/>
                        </a:rPr>
                        <a:t>all grade levels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9815137"/>
                  </a:ext>
                </a:extLst>
              </a:tr>
              <a:tr h="913655">
                <a:tc>
                  <a:txBody>
                    <a:bodyPr/>
                    <a:lstStyle/>
                    <a:p>
                      <a:endParaRPr 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en-US" b="0" i="0" dirty="0">
                          <a:solidFill>
                            <a:schemeClr val="accent4">
                              <a:lumMod val="75000"/>
                            </a:schemeClr>
                          </a:solidFill>
                          <a:latin typeface="Arial Narrow" panose="020B0604020202020204" pitchFamily="34" charset="0"/>
                          <a:cs typeface="Arial Narrow" panose="020B0604020202020204" pitchFamily="34" charset="0"/>
                        </a:rPr>
                        <a:t>Shortage primarily in </a:t>
                      </a:r>
                      <a:r>
                        <a:rPr lang="en-US" b="1" i="0" dirty="0">
                          <a:solidFill>
                            <a:schemeClr val="accent4">
                              <a:lumMod val="75000"/>
                            </a:schemeClr>
                          </a:solidFill>
                          <a:latin typeface="Arial Narrow" panose="020B0604020202020204" pitchFamily="34" charset="0"/>
                          <a:cs typeface="Arial Narrow" panose="020B0604020202020204" pitchFamily="34" charset="0"/>
                        </a:rPr>
                        <a:t>elementary grades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85459839"/>
                  </a:ext>
                </a:extLst>
              </a:tr>
              <a:tr h="913655">
                <a:tc>
                  <a:txBody>
                    <a:bodyPr/>
                    <a:lstStyle/>
                    <a:p>
                      <a:endParaRPr 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b="0" i="0" dirty="0">
                          <a:solidFill>
                            <a:schemeClr val="accent5">
                              <a:lumMod val="75000"/>
                            </a:schemeClr>
                          </a:solidFill>
                          <a:latin typeface="Arial Narrow" panose="020B0604020202020204" pitchFamily="34" charset="0"/>
                          <a:cs typeface="Arial Narrow" panose="020B0604020202020204" pitchFamily="34" charset="0"/>
                        </a:rPr>
                        <a:t>Shortage primarily in </a:t>
                      </a:r>
                      <a:r>
                        <a:rPr lang="en-US" b="1" i="0" dirty="0">
                          <a:solidFill>
                            <a:schemeClr val="accent5">
                              <a:lumMod val="75000"/>
                            </a:schemeClr>
                          </a:solidFill>
                          <a:latin typeface="Arial Narrow" panose="020B0604020202020204" pitchFamily="34" charset="0"/>
                          <a:cs typeface="Arial Narrow" panose="020B0604020202020204" pitchFamily="34" charset="0"/>
                        </a:rPr>
                        <a:t>secondary grades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98032574"/>
                  </a:ext>
                </a:extLst>
              </a:tr>
            </a:tbl>
          </a:graphicData>
        </a:graphic>
      </p:graphicFrame>
    </p:spTree>
    <p:extLst>
      <p:ext uri="{BB962C8B-B14F-4D97-AF65-F5344CB8AC3E}">
        <p14:creationId xmlns:p14="http://schemas.microsoft.com/office/powerpoint/2010/main" val="42893982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72FE34D-60CE-0D49-7200-96F39A69392F}"/>
              </a:ext>
            </a:extLst>
          </p:cNvPr>
          <p:cNvSpPr/>
          <p:nvPr/>
        </p:nvSpPr>
        <p:spPr>
          <a:xfrm>
            <a:off x="0" y="206099"/>
            <a:ext cx="6675120" cy="1325563"/>
          </a:xfrm>
          <a:prstGeom prst="rect">
            <a:avLst/>
          </a:prstGeom>
          <a:solidFill>
            <a:srgbClr val="E6EEF4"/>
          </a:solidFill>
          <a:ln>
            <a:noFill/>
          </a:ln>
          <a:effectLst>
            <a:outerShdw blurRad="25400" dist="25400" dir="2700000" algn="tl" rotWithShape="0">
              <a:srgbClr val="00345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01AD3B-8B75-3094-30CF-96A75B68D1F6}"/>
              </a:ext>
            </a:extLst>
          </p:cNvPr>
          <p:cNvSpPr>
            <a:spLocks noGrp="1"/>
          </p:cNvSpPr>
          <p:nvPr>
            <p:ph type="title"/>
          </p:nvPr>
        </p:nvSpPr>
        <p:spPr/>
        <p:txBody>
          <a:bodyPr/>
          <a:lstStyle/>
          <a:p>
            <a:r>
              <a:rPr lang="en-US" dirty="0"/>
              <a:t>Teacher Shortages</a:t>
            </a:r>
          </a:p>
        </p:txBody>
      </p:sp>
      <p:sp>
        <p:nvSpPr>
          <p:cNvPr id="9" name="TextBox 8">
            <a:extLst>
              <a:ext uri="{FF2B5EF4-FFF2-40B4-BE49-F238E27FC236}">
                <a16:creationId xmlns:a16="http://schemas.microsoft.com/office/drawing/2014/main" id="{D2812E47-EC98-BF64-2745-73B981B17A12}"/>
              </a:ext>
            </a:extLst>
          </p:cNvPr>
          <p:cNvSpPr txBox="1"/>
          <p:nvPr/>
        </p:nvSpPr>
        <p:spPr>
          <a:xfrm>
            <a:off x="399002" y="6530938"/>
            <a:ext cx="4282772" cy="246221"/>
          </a:xfrm>
          <a:prstGeom prst="rect">
            <a:avLst/>
          </a:prstGeom>
          <a:noFill/>
        </p:spPr>
        <p:txBody>
          <a:bodyPr wrap="square" rtlCol="0">
            <a:spAutoFit/>
          </a:bodyPr>
          <a:lstStyle/>
          <a:p>
            <a:r>
              <a:rPr lang="en-US" sz="1000" b="1" dirty="0">
                <a:latin typeface="Arial Narrow" panose="020B0604020202020204" pitchFamily="34" charset="0"/>
                <a:cs typeface="Arial Narrow" panose="020B0604020202020204" pitchFamily="34" charset="0"/>
              </a:rPr>
              <a:t>Source: </a:t>
            </a:r>
            <a:r>
              <a:rPr lang="en-US" sz="1000" dirty="0">
                <a:latin typeface="Arial Narrow" panose="020B0604020202020204" pitchFamily="34" charset="0"/>
                <a:cs typeface="Arial Narrow" panose="020B0604020202020204" pitchFamily="34" charset="0"/>
                <a:hlinkClick r:id="rId3"/>
              </a:rPr>
              <a:t>K-12Dive</a:t>
            </a:r>
            <a:r>
              <a:rPr lang="en-US" sz="1000" dirty="0">
                <a:latin typeface="Arial Narrow" panose="020B0604020202020204" pitchFamily="34" charset="0"/>
                <a:cs typeface="Arial Narrow" panose="020B0604020202020204" pitchFamily="34" charset="0"/>
              </a:rPr>
              <a:t> / Annenberg Institute at Brown University 2022</a:t>
            </a:r>
          </a:p>
        </p:txBody>
      </p:sp>
      <p:sp>
        <p:nvSpPr>
          <p:cNvPr id="4" name="TextBox 3">
            <a:extLst>
              <a:ext uri="{FF2B5EF4-FFF2-40B4-BE49-F238E27FC236}">
                <a16:creationId xmlns:a16="http://schemas.microsoft.com/office/drawing/2014/main" id="{022FF4A7-6E4D-2979-32BB-F22CA39298FF}"/>
              </a:ext>
            </a:extLst>
          </p:cNvPr>
          <p:cNvSpPr txBox="1"/>
          <p:nvPr/>
        </p:nvSpPr>
        <p:spPr>
          <a:xfrm>
            <a:off x="675861" y="1666782"/>
            <a:ext cx="11252903" cy="1400383"/>
          </a:xfrm>
          <a:prstGeom prst="rect">
            <a:avLst/>
          </a:prstGeom>
          <a:noFill/>
        </p:spPr>
        <p:txBody>
          <a:bodyPr wrap="square" rtlCol="0">
            <a:spAutoFit/>
          </a:bodyPr>
          <a:lstStyle/>
          <a:p>
            <a:r>
              <a:rPr lang="en-US" sz="3200" b="1" dirty="0">
                <a:solidFill>
                  <a:schemeClr val="accent2"/>
                </a:solidFill>
                <a:latin typeface="Arial Narrow" panose="020B0604020202020204" pitchFamily="34" charset="0"/>
                <a:cs typeface="Arial Narrow" panose="020B0604020202020204" pitchFamily="34" charset="0"/>
              </a:rPr>
              <a:t>The South makes up a majority of known U.S. teacher vacancies. </a:t>
            </a:r>
          </a:p>
          <a:p>
            <a:pPr>
              <a:spcBef>
                <a:spcPts val="600"/>
              </a:spcBef>
            </a:pPr>
            <a:r>
              <a:rPr lang="en-US" sz="2400" dirty="0">
                <a:solidFill>
                  <a:schemeClr val="accent2"/>
                </a:solidFill>
                <a:latin typeface="Arial Narrow" panose="020B0604020202020204" pitchFamily="34" charset="0"/>
                <a:cs typeface="Arial Narrow" panose="020B0604020202020204" pitchFamily="34" charset="0"/>
              </a:rPr>
              <a:t>An estimated number of teacher vacancies by region shows shortages are felt everywhere, but especially in the South. </a:t>
            </a:r>
            <a:endParaRPr lang="en-US" sz="2000" dirty="0">
              <a:solidFill>
                <a:schemeClr val="accent2"/>
              </a:solidFill>
              <a:latin typeface="Arial Narrow" panose="020B0604020202020204" pitchFamily="34" charset="0"/>
              <a:cs typeface="Arial Narrow" panose="020B0604020202020204" pitchFamily="34" charset="0"/>
            </a:endParaRPr>
          </a:p>
        </p:txBody>
      </p:sp>
      <p:pic>
        <p:nvPicPr>
          <p:cNvPr id="7" name="Picture 6" descr="A picture containing diagram&#10;&#10;Description automatically generated">
            <a:extLst>
              <a:ext uri="{FF2B5EF4-FFF2-40B4-BE49-F238E27FC236}">
                <a16:creationId xmlns:a16="http://schemas.microsoft.com/office/drawing/2014/main" id="{1C31A173-1072-0FDC-837A-C50B5DE7802C}"/>
              </a:ext>
            </a:extLst>
          </p:cNvPr>
          <p:cNvPicPr>
            <a:picLocks noChangeAspect="1"/>
          </p:cNvPicPr>
          <p:nvPr/>
        </p:nvPicPr>
        <p:blipFill rotWithShape="1">
          <a:blip r:embed="rId4"/>
          <a:srcRect l="6997" r="29166"/>
          <a:stretch/>
        </p:blipFill>
        <p:spPr>
          <a:xfrm>
            <a:off x="2696440" y="3197963"/>
            <a:ext cx="7211743" cy="2937333"/>
          </a:xfrm>
          <a:prstGeom prst="rect">
            <a:avLst/>
          </a:prstGeom>
        </p:spPr>
      </p:pic>
    </p:spTree>
    <p:extLst>
      <p:ext uri="{BB962C8B-B14F-4D97-AF65-F5344CB8AC3E}">
        <p14:creationId xmlns:p14="http://schemas.microsoft.com/office/powerpoint/2010/main" val="3491891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72FE34D-60CE-0D49-7200-96F39A69392F}"/>
              </a:ext>
            </a:extLst>
          </p:cNvPr>
          <p:cNvSpPr/>
          <p:nvPr/>
        </p:nvSpPr>
        <p:spPr>
          <a:xfrm>
            <a:off x="0" y="206099"/>
            <a:ext cx="6386513" cy="1325563"/>
          </a:xfrm>
          <a:prstGeom prst="rect">
            <a:avLst/>
          </a:prstGeom>
          <a:solidFill>
            <a:srgbClr val="E6EEF4"/>
          </a:solidFill>
          <a:ln>
            <a:noFill/>
          </a:ln>
          <a:effectLst>
            <a:outerShdw blurRad="25400" dist="25400" dir="2700000" algn="tl" rotWithShape="0">
              <a:srgbClr val="00345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01AD3B-8B75-3094-30CF-96A75B68D1F6}"/>
              </a:ext>
            </a:extLst>
          </p:cNvPr>
          <p:cNvSpPr>
            <a:spLocks noGrp="1"/>
          </p:cNvSpPr>
          <p:nvPr>
            <p:ph type="title"/>
          </p:nvPr>
        </p:nvSpPr>
        <p:spPr/>
        <p:txBody>
          <a:bodyPr/>
          <a:lstStyle/>
          <a:p>
            <a:r>
              <a:rPr lang="en-US" sz="2400" b="0" dirty="0"/>
              <a:t>SREB Region-At-A-Glance:</a:t>
            </a:r>
            <a:br>
              <a:rPr lang="en-US" sz="2400" b="0" dirty="0"/>
            </a:br>
            <a:r>
              <a:rPr lang="en-US" dirty="0"/>
              <a:t>Teacher Experience</a:t>
            </a:r>
          </a:p>
        </p:txBody>
      </p:sp>
      <p:graphicFrame>
        <p:nvGraphicFramePr>
          <p:cNvPr id="11" name="Table 33">
            <a:extLst>
              <a:ext uri="{FF2B5EF4-FFF2-40B4-BE49-F238E27FC236}">
                <a16:creationId xmlns:a16="http://schemas.microsoft.com/office/drawing/2014/main" id="{741F37E1-B28F-E391-F076-5C057512F1C5}"/>
              </a:ext>
            </a:extLst>
          </p:cNvPr>
          <p:cNvGraphicFramePr>
            <a:graphicFrameLocks noGrp="1"/>
          </p:cNvGraphicFramePr>
          <p:nvPr>
            <p:extLst>
              <p:ext uri="{D42A27DB-BD31-4B8C-83A1-F6EECF244321}">
                <p14:modId xmlns:p14="http://schemas.microsoft.com/office/powerpoint/2010/main" val="1453332966"/>
              </p:ext>
            </p:extLst>
          </p:nvPr>
        </p:nvGraphicFramePr>
        <p:xfrm>
          <a:off x="12394095" y="84050"/>
          <a:ext cx="4233855" cy="6487302"/>
        </p:xfrm>
        <a:graphic>
          <a:graphicData uri="http://schemas.openxmlformats.org/drawingml/2006/table">
            <a:tbl>
              <a:tblPr firstRow="1" bandRow="1">
                <a:tableStyleId>{5C22544A-7EE6-4342-B048-85BDC9FD1C3A}</a:tableStyleId>
              </a:tblPr>
              <a:tblGrid>
                <a:gridCol w="1657346">
                  <a:extLst>
                    <a:ext uri="{9D8B030D-6E8A-4147-A177-3AD203B41FA5}">
                      <a16:colId xmlns:a16="http://schemas.microsoft.com/office/drawing/2014/main" val="3399789239"/>
                    </a:ext>
                  </a:extLst>
                </a:gridCol>
                <a:gridCol w="2576509">
                  <a:extLst>
                    <a:ext uri="{9D8B030D-6E8A-4147-A177-3AD203B41FA5}">
                      <a16:colId xmlns:a16="http://schemas.microsoft.com/office/drawing/2014/main" val="1307092242"/>
                    </a:ext>
                  </a:extLst>
                </a:gridCol>
              </a:tblGrid>
              <a:tr h="556054">
                <a:tc>
                  <a:txBody>
                    <a:bodyPr/>
                    <a:lstStyle/>
                    <a:p>
                      <a:pPr algn="ctr"/>
                      <a:r>
                        <a:rPr lang="en-US" sz="1800" b="1" i="0" dirty="0">
                          <a:solidFill>
                            <a:srgbClr val="393026"/>
                          </a:solidFill>
                          <a:latin typeface="Arial Narrow" panose="020B0604020202020204" pitchFamily="34" charset="0"/>
                          <a:cs typeface="Arial Narrow" panose="020B0604020202020204" pitchFamily="34" charset="0"/>
                        </a:rPr>
                        <a:t>State</a:t>
                      </a:r>
                    </a:p>
                  </a:txBody>
                  <a:tcPr anchor="ctr">
                    <a:solidFill>
                      <a:schemeClr val="accent1"/>
                    </a:solidFill>
                  </a:tcPr>
                </a:tc>
                <a:tc>
                  <a:txBody>
                    <a:bodyPr/>
                    <a:lstStyle/>
                    <a:p>
                      <a:pPr algn="ctr"/>
                      <a:r>
                        <a:rPr lang="en-US" sz="1800" b="1" i="0" dirty="0">
                          <a:solidFill>
                            <a:srgbClr val="393026"/>
                          </a:solidFill>
                          <a:latin typeface="Arial Narrow" panose="020B0604020202020204" pitchFamily="34" charset="0"/>
                          <a:cs typeface="Arial Narrow" panose="020B0604020202020204" pitchFamily="34" charset="0"/>
                        </a:rPr>
                        <a:t>Inexperienced %</a:t>
                      </a:r>
                    </a:p>
                  </a:txBody>
                  <a:tcPr anchor="ctr">
                    <a:solidFill>
                      <a:schemeClr val="accent1"/>
                    </a:solidFill>
                  </a:tcPr>
                </a:tc>
                <a:extLst>
                  <a:ext uri="{0D108BD9-81ED-4DB2-BD59-A6C34878D82A}">
                    <a16:rowId xmlns:a16="http://schemas.microsoft.com/office/drawing/2014/main" val="3145622351"/>
                  </a:ext>
                </a:extLst>
              </a:tr>
              <a:tr h="370703">
                <a:tc>
                  <a:txBody>
                    <a:bodyPr/>
                    <a:lstStyle/>
                    <a:p>
                      <a:pPr algn="ctr"/>
                      <a:r>
                        <a:rPr lang="en-US" b="0" i="0" dirty="0">
                          <a:solidFill>
                            <a:srgbClr val="393026"/>
                          </a:solidFill>
                          <a:latin typeface="Arial Narrow" panose="020B0604020202020204" pitchFamily="34" charset="0"/>
                          <a:cs typeface="Arial Narrow" panose="020B0604020202020204" pitchFamily="34" charset="0"/>
                        </a:rPr>
                        <a:t>AR</a:t>
                      </a:r>
                    </a:p>
                  </a:txBody>
                  <a:tcPr anchor="ctr">
                    <a:solidFill>
                      <a:schemeClr val="bg1">
                        <a:lumMod val="85000"/>
                      </a:schemeClr>
                    </a:solidFill>
                  </a:tcPr>
                </a:tc>
                <a:tc>
                  <a:txBody>
                    <a:bodyPr/>
                    <a:lstStyle/>
                    <a:p>
                      <a:pPr algn="ctr"/>
                      <a:r>
                        <a:rPr lang="en-US" b="0" i="0" dirty="0">
                          <a:solidFill>
                            <a:srgbClr val="393026"/>
                          </a:solidFill>
                          <a:latin typeface="Arial Narrow" panose="020B0604020202020204" pitchFamily="34" charset="0"/>
                          <a:cs typeface="Arial Narrow" panose="020B0604020202020204" pitchFamily="34" charset="0"/>
                        </a:rPr>
                        <a:t>NA/Unknown</a:t>
                      </a:r>
                    </a:p>
                  </a:txBody>
                  <a:tcPr anchor="ctr">
                    <a:solidFill>
                      <a:schemeClr val="bg1">
                        <a:lumMod val="85000"/>
                      </a:schemeClr>
                    </a:solidFill>
                  </a:tcPr>
                </a:tc>
                <a:extLst>
                  <a:ext uri="{0D108BD9-81ED-4DB2-BD59-A6C34878D82A}">
                    <a16:rowId xmlns:a16="http://schemas.microsoft.com/office/drawing/2014/main" val="281842303"/>
                  </a:ext>
                </a:extLst>
              </a:tr>
              <a:tr h="370703">
                <a:tc>
                  <a:txBody>
                    <a:bodyPr/>
                    <a:lstStyle/>
                    <a:p>
                      <a:pPr algn="ctr"/>
                      <a:r>
                        <a:rPr lang="en-US" b="0" i="0" dirty="0">
                          <a:solidFill>
                            <a:srgbClr val="393026"/>
                          </a:solidFill>
                          <a:latin typeface="Arial Narrow" panose="020B0604020202020204" pitchFamily="34" charset="0"/>
                          <a:cs typeface="Arial Narrow" panose="020B0604020202020204" pitchFamily="34" charset="0"/>
                        </a:rPr>
                        <a:t>FL</a:t>
                      </a:r>
                    </a:p>
                  </a:txBody>
                  <a:tcPr anchor="ctr">
                    <a:solidFill>
                      <a:schemeClr val="bg1">
                        <a:lumMod val="85000"/>
                      </a:schemeClr>
                    </a:solidFill>
                  </a:tcPr>
                </a:tc>
                <a:tc>
                  <a:txBody>
                    <a:bodyPr/>
                    <a:lstStyle/>
                    <a:p>
                      <a:pPr algn="ctr"/>
                      <a:r>
                        <a:rPr lang="en-US" b="0" i="0" dirty="0">
                          <a:solidFill>
                            <a:srgbClr val="393026"/>
                          </a:solidFill>
                          <a:latin typeface="Arial Narrow" panose="020B0604020202020204" pitchFamily="34" charset="0"/>
                          <a:cs typeface="Arial Narrow" panose="020B0604020202020204" pitchFamily="34" charset="0"/>
                        </a:rPr>
                        <a:t>NA/Unknown</a:t>
                      </a:r>
                    </a:p>
                  </a:txBody>
                  <a:tcPr anchor="ctr">
                    <a:solidFill>
                      <a:schemeClr val="bg1">
                        <a:lumMod val="85000"/>
                      </a:schemeClr>
                    </a:solidFill>
                  </a:tcPr>
                </a:tc>
                <a:extLst>
                  <a:ext uri="{0D108BD9-81ED-4DB2-BD59-A6C34878D82A}">
                    <a16:rowId xmlns:a16="http://schemas.microsoft.com/office/drawing/2014/main" val="267138012"/>
                  </a:ext>
                </a:extLst>
              </a:tr>
              <a:tr h="370703">
                <a:tc>
                  <a:txBody>
                    <a:bodyPr/>
                    <a:lstStyle/>
                    <a:p>
                      <a:pPr algn="ctr"/>
                      <a:r>
                        <a:rPr lang="en-US" b="0" i="0" dirty="0">
                          <a:solidFill>
                            <a:srgbClr val="393026"/>
                          </a:solidFill>
                          <a:latin typeface="Arial Narrow" panose="020B0604020202020204" pitchFamily="34" charset="0"/>
                          <a:cs typeface="Arial Narrow" panose="020B0604020202020204" pitchFamily="34" charset="0"/>
                        </a:rPr>
                        <a:t>LA</a:t>
                      </a:r>
                    </a:p>
                  </a:txBody>
                  <a:tcPr anchor="ctr">
                    <a:solidFill>
                      <a:schemeClr val="bg1">
                        <a:lumMod val="85000"/>
                      </a:schemeClr>
                    </a:solidFill>
                  </a:tcPr>
                </a:tc>
                <a:tc>
                  <a:txBody>
                    <a:bodyPr/>
                    <a:lstStyle/>
                    <a:p>
                      <a:pPr algn="ctr"/>
                      <a:r>
                        <a:rPr lang="en-US" b="0" i="0" dirty="0">
                          <a:solidFill>
                            <a:srgbClr val="393026"/>
                          </a:solidFill>
                          <a:latin typeface="Arial Narrow" panose="020B0604020202020204" pitchFamily="34" charset="0"/>
                          <a:cs typeface="Arial Narrow" panose="020B0604020202020204" pitchFamily="34" charset="0"/>
                        </a:rPr>
                        <a:t>NA/Unknown</a:t>
                      </a:r>
                    </a:p>
                  </a:txBody>
                  <a:tcPr anchor="ctr">
                    <a:solidFill>
                      <a:schemeClr val="bg1">
                        <a:lumMod val="85000"/>
                      </a:schemeClr>
                    </a:solidFill>
                  </a:tcPr>
                </a:tc>
                <a:extLst>
                  <a:ext uri="{0D108BD9-81ED-4DB2-BD59-A6C34878D82A}">
                    <a16:rowId xmlns:a16="http://schemas.microsoft.com/office/drawing/2014/main" val="232502878"/>
                  </a:ext>
                </a:extLst>
              </a:tr>
              <a:tr h="370703">
                <a:tc>
                  <a:txBody>
                    <a:bodyPr/>
                    <a:lstStyle/>
                    <a:p>
                      <a:pPr algn="ctr"/>
                      <a:r>
                        <a:rPr lang="en-US" b="0" i="0" dirty="0">
                          <a:solidFill>
                            <a:srgbClr val="393026"/>
                          </a:solidFill>
                          <a:latin typeface="Arial Narrow" panose="020B0604020202020204" pitchFamily="34" charset="0"/>
                          <a:cs typeface="Arial Narrow" panose="020B0604020202020204" pitchFamily="34" charset="0"/>
                        </a:rPr>
                        <a:t>VA</a:t>
                      </a:r>
                    </a:p>
                  </a:txBody>
                  <a:tcPr anchor="ctr">
                    <a:solidFill>
                      <a:srgbClr val="99D1DF"/>
                    </a:solidFill>
                  </a:tcPr>
                </a:tc>
                <a:tc>
                  <a:txBody>
                    <a:bodyPr/>
                    <a:lstStyle/>
                    <a:p>
                      <a:pPr algn="ctr"/>
                      <a:r>
                        <a:rPr lang="en-US" b="0" i="0" dirty="0">
                          <a:solidFill>
                            <a:srgbClr val="393026"/>
                          </a:solidFill>
                          <a:latin typeface="Arial Narrow" panose="020B0604020202020204" pitchFamily="34" charset="0"/>
                          <a:cs typeface="Arial Narrow" panose="020B0604020202020204" pitchFamily="34" charset="0"/>
                        </a:rPr>
                        <a:t>4.7%</a:t>
                      </a:r>
                    </a:p>
                  </a:txBody>
                  <a:tcPr anchor="ctr">
                    <a:solidFill>
                      <a:srgbClr val="99D1DF"/>
                    </a:solidFill>
                  </a:tcPr>
                </a:tc>
                <a:extLst>
                  <a:ext uri="{0D108BD9-81ED-4DB2-BD59-A6C34878D82A}">
                    <a16:rowId xmlns:a16="http://schemas.microsoft.com/office/drawing/2014/main" val="2130869339"/>
                  </a:ext>
                </a:extLst>
              </a:tr>
              <a:tr h="370703">
                <a:tc>
                  <a:txBody>
                    <a:bodyPr/>
                    <a:lstStyle/>
                    <a:p>
                      <a:pPr algn="ctr"/>
                      <a:r>
                        <a:rPr lang="en-US" b="0" i="0" dirty="0">
                          <a:solidFill>
                            <a:srgbClr val="393026"/>
                          </a:solidFill>
                          <a:latin typeface="Arial Narrow" panose="020B0604020202020204" pitchFamily="34" charset="0"/>
                          <a:cs typeface="Arial Narrow" panose="020B0604020202020204" pitchFamily="34" charset="0"/>
                        </a:rPr>
                        <a:t>GA</a:t>
                      </a:r>
                    </a:p>
                  </a:txBody>
                  <a:tcPr anchor="ctr">
                    <a:solidFill>
                      <a:srgbClr val="99D1DF"/>
                    </a:solidFill>
                  </a:tcPr>
                </a:tc>
                <a:tc>
                  <a:txBody>
                    <a:bodyPr/>
                    <a:lstStyle/>
                    <a:p>
                      <a:pPr algn="ctr"/>
                      <a:r>
                        <a:rPr lang="en-US" b="0" i="0" dirty="0">
                          <a:solidFill>
                            <a:srgbClr val="393026"/>
                          </a:solidFill>
                          <a:latin typeface="Arial Narrow" panose="020B0604020202020204" pitchFamily="34" charset="0"/>
                          <a:cs typeface="Arial Narrow" panose="020B0604020202020204" pitchFamily="34" charset="0"/>
                        </a:rPr>
                        <a:t>5%</a:t>
                      </a:r>
                    </a:p>
                  </a:txBody>
                  <a:tcPr anchor="ctr">
                    <a:solidFill>
                      <a:srgbClr val="99D1DF"/>
                    </a:solidFill>
                  </a:tcPr>
                </a:tc>
                <a:extLst>
                  <a:ext uri="{0D108BD9-81ED-4DB2-BD59-A6C34878D82A}">
                    <a16:rowId xmlns:a16="http://schemas.microsoft.com/office/drawing/2014/main" val="4071036896"/>
                  </a:ext>
                </a:extLst>
              </a:tr>
              <a:tr h="370703">
                <a:tc>
                  <a:txBody>
                    <a:bodyPr/>
                    <a:lstStyle/>
                    <a:p>
                      <a:pPr algn="ctr"/>
                      <a:r>
                        <a:rPr lang="en-US" b="0" i="0" dirty="0">
                          <a:solidFill>
                            <a:schemeClr val="bg1">
                              <a:lumMod val="85000"/>
                            </a:schemeClr>
                          </a:solidFill>
                          <a:latin typeface="Arial Narrow" panose="020B0604020202020204" pitchFamily="34" charset="0"/>
                          <a:cs typeface="Arial Narrow" panose="020B0604020202020204" pitchFamily="34" charset="0"/>
                        </a:rPr>
                        <a:t>OK</a:t>
                      </a:r>
                    </a:p>
                  </a:txBody>
                  <a:tcPr anchor="ctr">
                    <a:solidFill>
                      <a:schemeClr val="accent2"/>
                    </a:solidFill>
                  </a:tcPr>
                </a:tc>
                <a:tc>
                  <a:txBody>
                    <a:bodyPr/>
                    <a:lstStyle/>
                    <a:p>
                      <a:pPr algn="ctr"/>
                      <a:r>
                        <a:rPr lang="en-US" b="0" i="0" dirty="0">
                          <a:solidFill>
                            <a:schemeClr val="bg1">
                              <a:lumMod val="85000"/>
                            </a:schemeClr>
                          </a:solidFill>
                          <a:latin typeface="Arial Narrow" panose="020B0604020202020204" pitchFamily="34" charset="0"/>
                          <a:cs typeface="Arial Narrow" panose="020B0604020202020204" pitchFamily="34" charset="0"/>
                        </a:rPr>
                        <a:t>14.1%</a:t>
                      </a:r>
                    </a:p>
                  </a:txBody>
                  <a:tcPr anchor="ctr">
                    <a:solidFill>
                      <a:schemeClr val="accent2"/>
                    </a:solidFill>
                  </a:tcPr>
                </a:tc>
                <a:extLst>
                  <a:ext uri="{0D108BD9-81ED-4DB2-BD59-A6C34878D82A}">
                    <a16:rowId xmlns:a16="http://schemas.microsoft.com/office/drawing/2014/main" val="108058976"/>
                  </a:ext>
                </a:extLst>
              </a:tr>
              <a:tr h="370703">
                <a:tc>
                  <a:txBody>
                    <a:bodyPr/>
                    <a:lstStyle/>
                    <a:p>
                      <a:pPr algn="ctr"/>
                      <a:r>
                        <a:rPr lang="en-US" b="0" i="0" dirty="0">
                          <a:solidFill>
                            <a:schemeClr val="bg1">
                              <a:lumMod val="85000"/>
                            </a:schemeClr>
                          </a:solidFill>
                          <a:latin typeface="Arial Narrow" panose="020B0604020202020204" pitchFamily="34" charset="0"/>
                          <a:cs typeface="Arial Narrow" panose="020B0604020202020204" pitchFamily="34" charset="0"/>
                        </a:rPr>
                        <a:t>TX</a:t>
                      </a:r>
                    </a:p>
                  </a:txBody>
                  <a:tcPr anchor="ctr">
                    <a:solidFill>
                      <a:schemeClr val="accent2"/>
                    </a:solidFill>
                  </a:tcPr>
                </a:tc>
                <a:tc>
                  <a:txBody>
                    <a:bodyPr/>
                    <a:lstStyle/>
                    <a:p>
                      <a:pPr algn="ctr"/>
                      <a:r>
                        <a:rPr lang="en-US" b="0" i="0" dirty="0">
                          <a:solidFill>
                            <a:schemeClr val="bg1">
                              <a:lumMod val="85000"/>
                            </a:schemeClr>
                          </a:solidFill>
                          <a:latin typeface="Arial Narrow" panose="020B0604020202020204" pitchFamily="34" charset="0"/>
                          <a:cs typeface="Arial Narrow" panose="020B0604020202020204" pitchFamily="34" charset="0"/>
                        </a:rPr>
                        <a:t>14.3%</a:t>
                      </a:r>
                    </a:p>
                  </a:txBody>
                  <a:tcPr anchor="ctr">
                    <a:solidFill>
                      <a:schemeClr val="accent2"/>
                    </a:solidFill>
                  </a:tcPr>
                </a:tc>
                <a:extLst>
                  <a:ext uri="{0D108BD9-81ED-4DB2-BD59-A6C34878D82A}">
                    <a16:rowId xmlns:a16="http://schemas.microsoft.com/office/drawing/2014/main" val="1872108050"/>
                  </a:ext>
                </a:extLst>
              </a:tr>
              <a:tr h="370703">
                <a:tc>
                  <a:txBody>
                    <a:bodyPr/>
                    <a:lstStyle/>
                    <a:p>
                      <a:pPr algn="ctr"/>
                      <a:r>
                        <a:rPr lang="en-US" b="0" i="0" dirty="0">
                          <a:solidFill>
                            <a:schemeClr val="bg1">
                              <a:lumMod val="85000"/>
                            </a:schemeClr>
                          </a:solidFill>
                          <a:latin typeface="Arial Narrow" panose="020B0604020202020204" pitchFamily="34" charset="0"/>
                          <a:cs typeface="Arial Narrow" panose="020B0604020202020204" pitchFamily="34" charset="0"/>
                        </a:rPr>
                        <a:t>TN</a:t>
                      </a:r>
                    </a:p>
                  </a:txBody>
                  <a:tcPr anchor="ctr">
                    <a:solidFill>
                      <a:schemeClr val="accent2"/>
                    </a:solidFill>
                  </a:tcPr>
                </a:tc>
                <a:tc>
                  <a:txBody>
                    <a:bodyPr/>
                    <a:lstStyle/>
                    <a:p>
                      <a:pPr algn="ctr"/>
                      <a:r>
                        <a:rPr lang="en-US" b="0" i="0" dirty="0">
                          <a:solidFill>
                            <a:schemeClr val="bg1">
                              <a:lumMod val="85000"/>
                            </a:schemeClr>
                          </a:solidFill>
                          <a:latin typeface="Arial Narrow" panose="020B0604020202020204" pitchFamily="34" charset="0"/>
                          <a:cs typeface="Arial Narrow" panose="020B0604020202020204" pitchFamily="34" charset="0"/>
                        </a:rPr>
                        <a:t>15.1%</a:t>
                      </a:r>
                    </a:p>
                  </a:txBody>
                  <a:tcPr anchor="ctr">
                    <a:solidFill>
                      <a:schemeClr val="accent2"/>
                    </a:solidFill>
                  </a:tcPr>
                </a:tc>
                <a:extLst>
                  <a:ext uri="{0D108BD9-81ED-4DB2-BD59-A6C34878D82A}">
                    <a16:rowId xmlns:a16="http://schemas.microsoft.com/office/drawing/2014/main" val="2061462525"/>
                  </a:ext>
                </a:extLst>
              </a:tr>
              <a:tr h="370703">
                <a:tc>
                  <a:txBody>
                    <a:bodyPr/>
                    <a:lstStyle/>
                    <a:p>
                      <a:pPr algn="ctr"/>
                      <a:r>
                        <a:rPr lang="en-US" b="0" i="0" dirty="0">
                          <a:solidFill>
                            <a:schemeClr val="bg1">
                              <a:lumMod val="85000"/>
                            </a:schemeClr>
                          </a:solidFill>
                          <a:latin typeface="Arial Narrow" panose="020B0604020202020204" pitchFamily="34" charset="0"/>
                          <a:cs typeface="Arial Narrow" panose="020B0604020202020204" pitchFamily="34" charset="0"/>
                        </a:rPr>
                        <a:t>NC</a:t>
                      </a:r>
                    </a:p>
                  </a:txBody>
                  <a:tcPr anchor="ctr">
                    <a:solidFill>
                      <a:schemeClr val="accent2"/>
                    </a:solidFill>
                  </a:tcPr>
                </a:tc>
                <a:tc>
                  <a:txBody>
                    <a:bodyPr/>
                    <a:lstStyle/>
                    <a:p>
                      <a:pPr algn="ctr"/>
                      <a:r>
                        <a:rPr lang="en-US" b="0" i="0" dirty="0">
                          <a:solidFill>
                            <a:schemeClr val="bg1">
                              <a:lumMod val="85000"/>
                            </a:schemeClr>
                          </a:solidFill>
                          <a:latin typeface="Arial Narrow" panose="020B0604020202020204" pitchFamily="34" charset="0"/>
                          <a:cs typeface="Arial Narrow" panose="020B0604020202020204" pitchFamily="34" charset="0"/>
                        </a:rPr>
                        <a:t>16.3%</a:t>
                      </a:r>
                    </a:p>
                  </a:txBody>
                  <a:tcPr anchor="ctr">
                    <a:solidFill>
                      <a:schemeClr val="accent2"/>
                    </a:solidFill>
                  </a:tcPr>
                </a:tc>
                <a:extLst>
                  <a:ext uri="{0D108BD9-81ED-4DB2-BD59-A6C34878D82A}">
                    <a16:rowId xmlns:a16="http://schemas.microsoft.com/office/drawing/2014/main" val="2031055114"/>
                  </a:ext>
                </a:extLst>
              </a:tr>
              <a:tr h="370703">
                <a:tc>
                  <a:txBody>
                    <a:bodyPr/>
                    <a:lstStyle/>
                    <a:p>
                      <a:pPr algn="ctr"/>
                      <a:r>
                        <a:rPr lang="en-US" b="0" i="0" dirty="0">
                          <a:solidFill>
                            <a:schemeClr val="bg1">
                              <a:lumMod val="85000"/>
                            </a:schemeClr>
                          </a:solidFill>
                          <a:latin typeface="Arial Narrow" panose="020B0604020202020204" pitchFamily="34" charset="0"/>
                          <a:cs typeface="Arial Narrow" panose="020B0604020202020204" pitchFamily="34" charset="0"/>
                        </a:rPr>
                        <a:t>AL</a:t>
                      </a:r>
                    </a:p>
                  </a:txBody>
                  <a:tcPr anchor="ctr">
                    <a:solidFill>
                      <a:schemeClr val="accent2"/>
                    </a:solidFill>
                  </a:tcPr>
                </a:tc>
                <a:tc>
                  <a:txBody>
                    <a:bodyPr/>
                    <a:lstStyle/>
                    <a:p>
                      <a:pPr algn="ctr"/>
                      <a:r>
                        <a:rPr lang="en-US" b="0" i="0" dirty="0">
                          <a:solidFill>
                            <a:schemeClr val="bg1">
                              <a:lumMod val="85000"/>
                            </a:schemeClr>
                          </a:solidFill>
                          <a:latin typeface="Arial Narrow" panose="020B0604020202020204" pitchFamily="34" charset="0"/>
                          <a:cs typeface="Arial Narrow" panose="020B0604020202020204" pitchFamily="34" charset="0"/>
                        </a:rPr>
                        <a:t>16.2%</a:t>
                      </a:r>
                    </a:p>
                  </a:txBody>
                  <a:tcPr anchor="ctr">
                    <a:solidFill>
                      <a:schemeClr val="accent2"/>
                    </a:solidFill>
                  </a:tcPr>
                </a:tc>
                <a:extLst>
                  <a:ext uri="{0D108BD9-81ED-4DB2-BD59-A6C34878D82A}">
                    <a16:rowId xmlns:a16="http://schemas.microsoft.com/office/drawing/2014/main" val="617008684"/>
                  </a:ext>
                </a:extLst>
              </a:tr>
              <a:tr h="370703">
                <a:tc>
                  <a:txBody>
                    <a:bodyPr/>
                    <a:lstStyle/>
                    <a:p>
                      <a:pPr algn="ctr"/>
                      <a:r>
                        <a:rPr lang="en-US" b="0" i="0" dirty="0">
                          <a:solidFill>
                            <a:schemeClr val="bg1">
                              <a:lumMod val="85000"/>
                            </a:schemeClr>
                          </a:solidFill>
                          <a:latin typeface="Arial Narrow" panose="020B0604020202020204" pitchFamily="34" charset="0"/>
                          <a:cs typeface="Arial Narrow" panose="020B0604020202020204" pitchFamily="34" charset="0"/>
                        </a:rPr>
                        <a:t>KY</a:t>
                      </a:r>
                    </a:p>
                  </a:txBody>
                  <a:tcPr anchor="ctr">
                    <a:solidFill>
                      <a:schemeClr val="accent2"/>
                    </a:solidFill>
                  </a:tcPr>
                </a:tc>
                <a:tc>
                  <a:txBody>
                    <a:bodyPr/>
                    <a:lstStyle/>
                    <a:p>
                      <a:pPr algn="ctr"/>
                      <a:r>
                        <a:rPr lang="en-US" b="0" i="0" dirty="0">
                          <a:solidFill>
                            <a:schemeClr val="bg1">
                              <a:lumMod val="85000"/>
                            </a:schemeClr>
                          </a:solidFill>
                          <a:latin typeface="Arial Narrow" panose="020B0604020202020204" pitchFamily="34" charset="0"/>
                          <a:cs typeface="Arial Narrow" panose="020B0604020202020204" pitchFamily="34" charset="0"/>
                        </a:rPr>
                        <a:t>17.6%</a:t>
                      </a:r>
                    </a:p>
                  </a:txBody>
                  <a:tcPr anchor="ctr">
                    <a:solidFill>
                      <a:schemeClr val="accent2"/>
                    </a:solidFill>
                  </a:tcPr>
                </a:tc>
                <a:extLst>
                  <a:ext uri="{0D108BD9-81ED-4DB2-BD59-A6C34878D82A}">
                    <a16:rowId xmlns:a16="http://schemas.microsoft.com/office/drawing/2014/main" val="3713592402"/>
                  </a:ext>
                </a:extLst>
              </a:tr>
              <a:tr h="370703">
                <a:tc>
                  <a:txBody>
                    <a:bodyPr/>
                    <a:lstStyle/>
                    <a:p>
                      <a:pPr algn="ctr"/>
                      <a:r>
                        <a:rPr lang="en-US" b="0" i="0" dirty="0">
                          <a:solidFill>
                            <a:schemeClr val="bg1">
                              <a:lumMod val="85000"/>
                            </a:schemeClr>
                          </a:solidFill>
                          <a:latin typeface="Arial Narrow" panose="020B0604020202020204" pitchFamily="34" charset="0"/>
                          <a:cs typeface="Arial Narrow" panose="020B0604020202020204" pitchFamily="34" charset="0"/>
                        </a:rPr>
                        <a:t>MD</a:t>
                      </a:r>
                    </a:p>
                  </a:txBody>
                  <a:tcPr anchor="ctr">
                    <a:solidFill>
                      <a:schemeClr val="accent2"/>
                    </a:solidFill>
                  </a:tcPr>
                </a:tc>
                <a:tc>
                  <a:txBody>
                    <a:bodyPr/>
                    <a:lstStyle/>
                    <a:p>
                      <a:pPr algn="ctr"/>
                      <a:r>
                        <a:rPr lang="en-US" b="0" i="0" dirty="0">
                          <a:solidFill>
                            <a:schemeClr val="bg1">
                              <a:lumMod val="85000"/>
                            </a:schemeClr>
                          </a:solidFill>
                          <a:latin typeface="Arial Narrow" panose="020B0604020202020204" pitchFamily="34" charset="0"/>
                          <a:cs typeface="Arial Narrow" panose="020B0604020202020204" pitchFamily="34" charset="0"/>
                        </a:rPr>
                        <a:t>17.6%</a:t>
                      </a:r>
                    </a:p>
                  </a:txBody>
                  <a:tcPr anchor="ctr">
                    <a:solidFill>
                      <a:schemeClr val="accent2"/>
                    </a:solidFill>
                  </a:tcPr>
                </a:tc>
                <a:extLst>
                  <a:ext uri="{0D108BD9-81ED-4DB2-BD59-A6C34878D82A}">
                    <a16:rowId xmlns:a16="http://schemas.microsoft.com/office/drawing/2014/main" val="574092723"/>
                  </a:ext>
                </a:extLst>
              </a:tr>
              <a:tr h="370703">
                <a:tc>
                  <a:txBody>
                    <a:bodyPr/>
                    <a:lstStyle/>
                    <a:p>
                      <a:pPr algn="ctr"/>
                      <a:r>
                        <a:rPr lang="en-US" b="0" i="0" dirty="0">
                          <a:solidFill>
                            <a:schemeClr val="bg1">
                              <a:lumMod val="85000"/>
                            </a:schemeClr>
                          </a:solidFill>
                          <a:latin typeface="Arial Narrow" panose="020B0604020202020204" pitchFamily="34" charset="0"/>
                          <a:cs typeface="Arial Narrow" panose="020B0604020202020204" pitchFamily="34" charset="0"/>
                        </a:rPr>
                        <a:t>DE*</a:t>
                      </a:r>
                    </a:p>
                  </a:txBody>
                  <a:tcPr anchor="ctr">
                    <a:solidFill>
                      <a:schemeClr val="accent2"/>
                    </a:solidFill>
                  </a:tcPr>
                </a:tc>
                <a:tc>
                  <a:txBody>
                    <a:bodyPr/>
                    <a:lstStyle/>
                    <a:p>
                      <a:pPr algn="ctr"/>
                      <a:r>
                        <a:rPr lang="en-US" b="0" i="0" dirty="0">
                          <a:solidFill>
                            <a:schemeClr val="bg1">
                              <a:lumMod val="85000"/>
                            </a:schemeClr>
                          </a:solidFill>
                          <a:latin typeface="Arial Narrow" panose="020B0604020202020204" pitchFamily="34" charset="0"/>
                          <a:cs typeface="Arial Narrow" panose="020B0604020202020204" pitchFamily="34" charset="0"/>
                        </a:rPr>
                        <a:t>17.9%</a:t>
                      </a:r>
                    </a:p>
                  </a:txBody>
                  <a:tcPr anchor="ctr">
                    <a:solidFill>
                      <a:schemeClr val="accent2"/>
                    </a:solidFill>
                  </a:tcPr>
                </a:tc>
                <a:extLst>
                  <a:ext uri="{0D108BD9-81ED-4DB2-BD59-A6C34878D82A}">
                    <a16:rowId xmlns:a16="http://schemas.microsoft.com/office/drawing/2014/main" val="2068587951"/>
                  </a:ext>
                </a:extLst>
              </a:tr>
              <a:tr h="370703">
                <a:tc>
                  <a:txBody>
                    <a:bodyPr/>
                    <a:lstStyle/>
                    <a:p>
                      <a:pPr algn="ctr"/>
                      <a:r>
                        <a:rPr lang="en-US" b="0" i="0" dirty="0">
                          <a:solidFill>
                            <a:schemeClr val="bg1">
                              <a:lumMod val="85000"/>
                            </a:schemeClr>
                          </a:solidFill>
                          <a:latin typeface="Arial Narrow" panose="020B0604020202020204" pitchFamily="34" charset="0"/>
                          <a:cs typeface="Arial Narrow" panose="020B0604020202020204" pitchFamily="34" charset="0"/>
                        </a:rPr>
                        <a:t>WV</a:t>
                      </a:r>
                    </a:p>
                  </a:txBody>
                  <a:tcPr anchor="ctr">
                    <a:solidFill>
                      <a:schemeClr val="accent2"/>
                    </a:solidFill>
                  </a:tcPr>
                </a:tc>
                <a:tc>
                  <a:txBody>
                    <a:bodyPr/>
                    <a:lstStyle/>
                    <a:p>
                      <a:pPr algn="ctr"/>
                      <a:r>
                        <a:rPr lang="en-US" b="0" i="0" dirty="0">
                          <a:solidFill>
                            <a:schemeClr val="bg1">
                              <a:lumMod val="85000"/>
                            </a:schemeClr>
                          </a:solidFill>
                          <a:latin typeface="Arial Narrow" panose="020B0604020202020204" pitchFamily="34" charset="0"/>
                          <a:cs typeface="Arial Narrow" panose="020B0604020202020204" pitchFamily="34" charset="0"/>
                        </a:rPr>
                        <a:t>18.4%</a:t>
                      </a:r>
                    </a:p>
                  </a:txBody>
                  <a:tcPr anchor="ctr">
                    <a:solidFill>
                      <a:schemeClr val="accent2"/>
                    </a:solidFill>
                  </a:tcPr>
                </a:tc>
                <a:extLst>
                  <a:ext uri="{0D108BD9-81ED-4DB2-BD59-A6C34878D82A}">
                    <a16:rowId xmlns:a16="http://schemas.microsoft.com/office/drawing/2014/main" val="2279558435"/>
                  </a:ext>
                </a:extLst>
              </a:tr>
              <a:tr h="370703">
                <a:tc>
                  <a:txBody>
                    <a:bodyPr/>
                    <a:lstStyle/>
                    <a:p>
                      <a:pPr algn="ctr"/>
                      <a:r>
                        <a:rPr lang="en-US" b="0" i="0" dirty="0">
                          <a:solidFill>
                            <a:schemeClr val="bg1">
                              <a:lumMod val="85000"/>
                            </a:schemeClr>
                          </a:solidFill>
                          <a:latin typeface="Arial Narrow" panose="020B0604020202020204" pitchFamily="34" charset="0"/>
                          <a:cs typeface="Arial Narrow" panose="020B0604020202020204" pitchFamily="34" charset="0"/>
                        </a:rPr>
                        <a:t>MS</a:t>
                      </a:r>
                    </a:p>
                  </a:txBody>
                  <a:tcPr anchor="ctr">
                    <a:solidFill>
                      <a:srgbClr val="00536A"/>
                    </a:solidFill>
                  </a:tcPr>
                </a:tc>
                <a:tc>
                  <a:txBody>
                    <a:bodyPr/>
                    <a:lstStyle/>
                    <a:p>
                      <a:pPr algn="ctr"/>
                      <a:r>
                        <a:rPr lang="en-US" b="0" i="0" dirty="0">
                          <a:solidFill>
                            <a:schemeClr val="bg1">
                              <a:lumMod val="85000"/>
                            </a:schemeClr>
                          </a:solidFill>
                          <a:latin typeface="Arial Narrow" panose="020B0604020202020204" pitchFamily="34" charset="0"/>
                          <a:cs typeface="Arial Narrow" panose="020B0604020202020204" pitchFamily="34" charset="0"/>
                        </a:rPr>
                        <a:t>22.8</a:t>
                      </a:r>
                    </a:p>
                  </a:txBody>
                  <a:tcPr anchor="ctr">
                    <a:solidFill>
                      <a:srgbClr val="00536A"/>
                    </a:solidFill>
                  </a:tcPr>
                </a:tc>
                <a:extLst>
                  <a:ext uri="{0D108BD9-81ED-4DB2-BD59-A6C34878D82A}">
                    <a16:rowId xmlns:a16="http://schemas.microsoft.com/office/drawing/2014/main" val="4250663403"/>
                  </a:ext>
                </a:extLst>
              </a:tr>
              <a:tr h="370703">
                <a:tc>
                  <a:txBody>
                    <a:bodyPr/>
                    <a:lstStyle/>
                    <a:p>
                      <a:pPr algn="ctr"/>
                      <a:r>
                        <a:rPr lang="en-US" b="0" i="0" dirty="0">
                          <a:solidFill>
                            <a:schemeClr val="bg1">
                              <a:lumMod val="85000"/>
                            </a:schemeClr>
                          </a:solidFill>
                          <a:latin typeface="Arial Narrow" panose="020B0604020202020204" pitchFamily="34" charset="0"/>
                          <a:cs typeface="Arial Narrow" panose="020B0604020202020204" pitchFamily="34" charset="0"/>
                        </a:rPr>
                        <a:t>SC</a:t>
                      </a:r>
                    </a:p>
                  </a:txBody>
                  <a:tcPr anchor="ctr">
                    <a:solidFill>
                      <a:srgbClr val="00536A"/>
                    </a:solidFill>
                  </a:tcPr>
                </a:tc>
                <a:tc>
                  <a:txBody>
                    <a:bodyPr/>
                    <a:lstStyle/>
                    <a:p>
                      <a:pPr algn="ctr"/>
                      <a:r>
                        <a:rPr lang="en-US" b="0" i="0" dirty="0">
                          <a:solidFill>
                            <a:schemeClr val="bg1">
                              <a:lumMod val="85000"/>
                            </a:schemeClr>
                          </a:solidFill>
                          <a:latin typeface="Arial Narrow" panose="020B0604020202020204" pitchFamily="34" charset="0"/>
                          <a:cs typeface="Arial Narrow" panose="020B0604020202020204" pitchFamily="34" charset="0"/>
                        </a:rPr>
                        <a:t>26.4</a:t>
                      </a:r>
                    </a:p>
                  </a:txBody>
                  <a:tcPr anchor="ctr">
                    <a:solidFill>
                      <a:srgbClr val="00536A"/>
                    </a:solidFill>
                  </a:tcPr>
                </a:tc>
                <a:extLst>
                  <a:ext uri="{0D108BD9-81ED-4DB2-BD59-A6C34878D82A}">
                    <a16:rowId xmlns:a16="http://schemas.microsoft.com/office/drawing/2014/main" val="1864909140"/>
                  </a:ext>
                </a:extLst>
              </a:tr>
            </a:tbl>
          </a:graphicData>
        </a:graphic>
      </p:graphicFrame>
      <p:sp>
        <p:nvSpPr>
          <p:cNvPr id="12" name="TextBox 11">
            <a:extLst>
              <a:ext uri="{FF2B5EF4-FFF2-40B4-BE49-F238E27FC236}">
                <a16:creationId xmlns:a16="http://schemas.microsoft.com/office/drawing/2014/main" id="{39BF95BC-12BB-0C8F-979C-E2A69ACEA617}"/>
              </a:ext>
            </a:extLst>
          </p:cNvPr>
          <p:cNvSpPr txBox="1"/>
          <p:nvPr/>
        </p:nvSpPr>
        <p:spPr>
          <a:xfrm>
            <a:off x="399002" y="6530938"/>
            <a:ext cx="4282772" cy="246221"/>
          </a:xfrm>
          <a:prstGeom prst="rect">
            <a:avLst/>
          </a:prstGeom>
          <a:noFill/>
        </p:spPr>
        <p:txBody>
          <a:bodyPr wrap="square" rtlCol="0">
            <a:spAutoFit/>
          </a:bodyPr>
          <a:lstStyle/>
          <a:p>
            <a:r>
              <a:rPr lang="en-US" sz="1000" b="1" dirty="0">
                <a:latin typeface="Arial Narrow" panose="020B0604020202020204" pitchFamily="34" charset="0"/>
                <a:cs typeface="Arial Narrow" panose="020B0604020202020204" pitchFamily="34" charset="0"/>
              </a:rPr>
              <a:t>Source: </a:t>
            </a:r>
            <a:r>
              <a:rPr lang="en-US" sz="1000" dirty="0">
                <a:solidFill>
                  <a:schemeClr val="tx2"/>
                </a:solidFill>
                <a:latin typeface="Arial Narrow" panose="020B0604020202020204" pitchFamily="34" charset="0"/>
                <a:cs typeface="Arial Narrow" panose="020B0604020202020204" pitchFamily="34" charset="0"/>
                <a:hlinkClick r:id="rId3">
                  <a:extLst>
                    <a:ext uri="{A12FA001-AC4F-418D-AE19-62706E023703}">
                      <ahyp:hlinkClr xmlns:ahyp="http://schemas.microsoft.com/office/drawing/2018/hyperlinkcolor" val="tx"/>
                    </a:ext>
                  </a:extLst>
                </a:hlinkClick>
              </a:rPr>
              <a:t>IES/NCES</a:t>
            </a:r>
            <a:r>
              <a:rPr lang="en-US" sz="1000" dirty="0">
                <a:latin typeface="Arial Narrow" panose="020B0604020202020204" pitchFamily="34" charset="0"/>
                <a:cs typeface="Arial Narrow" panose="020B0604020202020204" pitchFamily="34" charset="0"/>
              </a:rPr>
              <a:t>, 2019-20</a:t>
            </a:r>
          </a:p>
        </p:txBody>
      </p:sp>
      <p:sp>
        <p:nvSpPr>
          <p:cNvPr id="30" name="Rectangle 29">
            <a:extLst>
              <a:ext uri="{FF2B5EF4-FFF2-40B4-BE49-F238E27FC236}">
                <a16:creationId xmlns:a16="http://schemas.microsoft.com/office/drawing/2014/main" id="{5B02BCBC-785D-F1C6-DC85-71A98BB2C5D1}"/>
              </a:ext>
            </a:extLst>
          </p:cNvPr>
          <p:cNvSpPr/>
          <p:nvPr/>
        </p:nvSpPr>
        <p:spPr>
          <a:xfrm>
            <a:off x="1355197" y="1793192"/>
            <a:ext cx="3313249" cy="13729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5D5040"/>
                </a:solidFill>
                <a:latin typeface="Arial Narrow" panose="020B0604020202020204" pitchFamily="34" charset="0"/>
                <a:cs typeface="Arial Narrow" panose="020B0604020202020204" pitchFamily="34" charset="0"/>
              </a:rPr>
              <a:t>Percent of Teaching Workforce with ≤ 3 Years of Experience</a:t>
            </a:r>
          </a:p>
        </p:txBody>
      </p:sp>
      <p:grpSp>
        <p:nvGrpSpPr>
          <p:cNvPr id="33" name="Group 32">
            <a:extLst>
              <a:ext uri="{FF2B5EF4-FFF2-40B4-BE49-F238E27FC236}">
                <a16:creationId xmlns:a16="http://schemas.microsoft.com/office/drawing/2014/main" id="{BB863F72-B4F5-4EED-A9CF-34D22AD1D41F}"/>
              </a:ext>
            </a:extLst>
          </p:cNvPr>
          <p:cNvGrpSpPr/>
          <p:nvPr/>
        </p:nvGrpSpPr>
        <p:grpSpPr>
          <a:xfrm>
            <a:off x="6938334" y="2920784"/>
            <a:ext cx="4869012" cy="2208103"/>
            <a:chOff x="6938334" y="2920784"/>
            <a:chExt cx="4869012" cy="2208103"/>
          </a:xfrm>
        </p:grpSpPr>
        <p:sp>
          <p:nvSpPr>
            <p:cNvPr id="14" name="Rounded Rectangle 13">
              <a:extLst>
                <a:ext uri="{FF2B5EF4-FFF2-40B4-BE49-F238E27FC236}">
                  <a16:creationId xmlns:a16="http://schemas.microsoft.com/office/drawing/2014/main" id="{F8FA267B-62A2-EB5A-9E73-FB730B578E86}"/>
                </a:ext>
              </a:extLst>
            </p:cNvPr>
            <p:cNvSpPr/>
            <p:nvPr/>
          </p:nvSpPr>
          <p:spPr>
            <a:xfrm>
              <a:off x="7466627" y="2920784"/>
              <a:ext cx="4340719" cy="2208103"/>
            </a:xfrm>
            <a:prstGeom prst="roundRect">
              <a:avLst/>
            </a:prstGeom>
            <a:solidFill>
              <a:srgbClr val="98D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536A"/>
                  </a:solidFill>
                  <a:latin typeface="Arial Narrow" panose="020B0604020202020204" pitchFamily="34" charset="0"/>
                  <a:cs typeface="Arial Narrow" panose="020B0604020202020204" pitchFamily="34" charset="0"/>
                </a:rPr>
                <a:t>15.7%</a:t>
              </a:r>
            </a:p>
            <a:p>
              <a:pPr algn="ctr"/>
              <a:r>
                <a:rPr lang="en-US" sz="2400" dirty="0">
                  <a:solidFill>
                    <a:srgbClr val="00536A"/>
                  </a:solidFill>
                  <a:latin typeface="Arial Narrow" panose="020B0604020202020204" pitchFamily="34" charset="0"/>
                  <a:cs typeface="Arial Narrow" panose="020B0604020202020204" pitchFamily="34" charset="0"/>
                </a:rPr>
                <a:t>of teachers in the SREB region are in their first 2 years</a:t>
              </a:r>
            </a:p>
          </p:txBody>
        </p:sp>
        <p:sp>
          <p:nvSpPr>
            <p:cNvPr id="32" name="Triangle 31">
              <a:extLst>
                <a:ext uri="{FF2B5EF4-FFF2-40B4-BE49-F238E27FC236}">
                  <a16:creationId xmlns:a16="http://schemas.microsoft.com/office/drawing/2014/main" id="{2C6DB1F4-524A-D742-0811-94825A17A8BE}"/>
                </a:ext>
              </a:extLst>
            </p:cNvPr>
            <p:cNvSpPr/>
            <p:nvPr/>
          </p:nvSpPr>
          <p:spPr>
            <a:xfrm rot="16200000">
              <a:off x="6872042" y="3749436"/>
              <a:ext cx="710310" cy="577725"/>
            </a:xfrm>
            <a:prstGeom prst="triangle">
              <a:avLst/>
            </a:prstGeom>
            <a:solidFill>
              <a:srgbClr val="98D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35" name="Table 35">
            <a:extLst>
              <a:ext uri="{FF2B5EF4-FFF2-40B4-BE49-F238E27FC236}">
                <a16:creationId xmlns:a16="http://schemas.microsoft.com/office/drawing/2014/main" id="{AB7DF024-8E83-C4B6-2CD0-8BBA918B99EC}"/>
              </a:ext>
            </a:extLst>
          </p:cNvPr>
          <p:cNvGraphicFramePr>
            <a:graphicFrameLocks noGrp="1"/>
          </p:cNvGraphicFramePr>
          <p:nvPr/>
        </p:nvGraphicFramePr>
        <p:xfrm>
          <a:off x="7916404" y="5328094"/>
          <a:ext cx="3406980" cy="457200"/>
        </p:xfrm>
        <a:graphic>
          <a:graphicData uri="http://schemas.openxmlformats.org/drawingml/2006/table">
            <a:tbl>
              <a:tblPr firstRow="1" bandRow="1">
                <a:tableStyleId>{5C22544A-7EE6-4342-B048-85BDC9FD1C3A}</a:tableStyleId>
              </a:tblPr>
              <a:tblGrid>
                <a:gridCol w="851745">
                  <a:extLst>
                    <a:ext uri="{9D8B030D-6E8A-4147-A177-3AD203B41FA5}">
                      <a16:colId xmlns:a16="http://schemas.microsoft.com/office/drawing/2014/main" val="543943057"/>
                    </a:ext>
                  </a:extLst>
                </a:gridCol>
                <a:gridCol w="851745">
                  <a:extLst>
                    <a:ext uri="{9D8B030D-6E8A-4147-A177-3AD203B41FA5}">
                      <a16:colId xmlns:a16="http://schemas.microsoft.com/office/drawing/2014/main" val="78803861"/>
                    </a:ext>
                  </a:extLst>
                </a:gridCol>
                <a:gridCol w="851745">
                  <a:extLst>
                    <a:ext uri="{9D8B030D-6E8A-4147-A177-3AD203B41FA5}">
                      <a16:colId xmlns:a16="http://schemas.microsoft.com/office/drawing/2014/main" val="2153218071"/>
                    </a:ext>
                  </a:extLst>
                </a:gridCol>
                <a:gridCol w="851745">
                  <a:extLst>
                    <a:ext uri="{9D8B030D-6E8A-4147-A177-3AD203B41FA5}">
                      <a16:colId xmlns:a16="http://schemas.microsoft.com/office/drawing/2014/main" val="1241011586"/>
                    </a:ext>
                  </a:extLst>
                </a:gridCol>
              </a:tblGrid>
              <a:tr h="398521">
                <a:tc>
                  <a:txBody>
                    <a:bodyPr/>
                    <a:lstStyle/>
                    <a:p>
                      <a:pPr algn="ctr"/>
                      <a:r>
                        <a:rPr lang="en-US" sz="1200" b="0" i="0" dirty="0">
                          <a:solidFill>
                            <a:srgbClr val="393026"/>
                          </a:solidFill>
                          <a:latin typeface="Arial Narrow" panose="020B0604020202020204" pitchFamily="34" charset="0"/>
                          <a:cs typeface="Arial Narrow" panose="020B0604020202020204" pitchFamily="34" charset="0"/>
                        </a:rPr>
                        <a:t>N/A or Unknown</a:t>
                      </a:r>
                    </a:p>
                  </a:txBody>
                  <a:tcPr anchor="ctr">
                    <a:solidFill>
                      <a:srgbClr val="D5D5D5"/>
                    </a:solidFill>
                  </a:tcPr>
                </a:tc>
                <a:tc>
                  <a:txBody>
                    <a:bodyPr/>
                    <a:lstStyle/>
                    <a:p>
                      <a:pPr algn="ctr"/>
                      <a:r>
                        <a:rPr lang="en-US" sz="1200" b="0" i="0" dirty="0">
                          <a:solidFill>
                            <a:srgbClr val="393026"/>
                          </a:solidFill>
                          <a:latin typeface="Arial Narrow" panose="020B0604020202020204" pitchFamily="34" charset="0"/>
                          <a:cs typeface="Arial Narrow" panose="020B0604020202020204" pitchFamily="34" charset="0"/>
                        </a:rPr>
                        <a:t>Less than 10%</a:t>
                      </a:r>
                    </a:p>
                  </a:txBody>
                  <a:tcPr anchor="ctr">
                    <a:solidFill>
                      <a:srgbClr val="99D1DF"/>
                    </a:solidFill>
                  </a:tcPr>
                </a:tc>
                <a:tc>
                  <a:txBody>
                    <a:bodyPr/>
                    <a:lstStyle/>
                    <a:p>
                      <a:pPr algn="ctr"/>
                      <a:r>
                        <a:rPr lang="en-US" sz="1200" b="0" i="0" dirty="0">
                          <a:latin typeface="Arial Narrow" panose="020B0604020202020204" pitchFamily="34" charset="0"/>
                          <a:cs typeface="Arial Narrow" panose="020B0604020202020204" pitchFamily="34" charset="0"/>
                        </a:rPr>
                        <a:t>Between 10-20%</a:t>
                      </a:r>
                    </a:p>
                  </a:txBody>
                  <a:tcPr anchor="ctr">
                    <a:solidFill>
                      <a:schemeClr val="accent2"/>
                    </a:solidFill>
                  </a:tcPr>
                </a:tc>
                <a:tc>
                  <a:txBody>
                    <a:bodyPr/>
                    <a:lstStyle/>
                    <a:p>
                      <a:pPr algn="ctr"/>
                      <a:r>
                        <a:rPr lang="en-US" sz="1200" b="0" i="0" dirty="0">
                          <a:latin typeface="Arial Narrow" panose="020B0604020202020204" pitchFamily="34" charset="0"/>
                          <a:cs typeface="Arial Narrow" panose="020B0604020202020204" pitchFamily="34" charset="0"/>
                        </a:rPr>
                        <a:t>More than 20%</a:t>
                      </a:r>
                    </a:p>
                  </a:txBody>
                  <a:tcPr anchor="ctr">
                    <a:solidFill>
                      <a:srgbClr val="004C61"/>
                    </a:solidFill>
                  </a:tcPr>
                </a:tc>
                <a:extLst>
                  <a:ext uri="{0D108BD9-81ED-4DB2-BD59-A6C34878D82A}">
                    <a16:rowId xmlns:a16="http://schemas.microsoft.com/office/drawing/2014/main" val="3575585509"/>
                  </a:ext>
                </a:extLst>
              </a:tr>
            </a:tbl>
          </a:graphicData>
        </a:graphic>
      </p:graphicFrame>
      <p:grpSp>
        <p:nvGrpSpPr>
          <p:cNvPr id="4" name="Group 3">
            <a:extLst>
              <a:ext uri="{FF2B5EF4-FFF2-40B4-BE49-F238E27FC236}">
                <a16:creationId xmlns:a16="http://schemas.microsoft.com/office/drawing/2014/main" id="{18335E23-BAFE-D0D2-75FA-22DA187D12DD}"/>
              </a:ext>
            </a:extLst>
          </p:cNvPr>
          <p:cNvGrpSpPr/>
          <p:nvPr/>
        </p:nvGrpSpPr>
        <p:grpSpPr>
          <a:xfrm>
            <a:off x="399002" y="1775759"/>
            <a:ext cx="7447055" cy="4672923"/>
            <a:chOff x="399002" y="1775759"/>
            <a:chExt cx="7447055" cy="4672923"/>
          </a:xfrm>
        </p:grpSpPr>
        <p:pic>
          <p:nvPicPr>
            <p:cNvPr id="8" name="Picture 7">
              <a:extLst>
                <a:ext uri="{FF2B5EF4-FFF2-40B4-BE49-F238E27FC236}">
                  <a16:creationId xmlns:a16="http://schemas.microsoft.com/office/drawing/2014/main" id="{4D2ADED3-82AA-3630-7CD4-55D96DD1AE32}"/>
                </a:ext>
              </a:extLst>
            </p:cNvPr>
            <p:cNvPicPr>
              <a:picLocks noChangeAspect="1"/>
            </p:cNvPicPr>
            <p:nvPr/>
          </p:nvPicPr>
          <p:blipFill>
            <a:blip r:embed="rId4"/>
            <a:srcRect/>
            <a:stretch/>
          </p:blipFill>
          <p:spPr>
            <a:xfrm>
              <a:off x="399002" y="2002204"/>
              <a:ext cx="6887623" cy="4446478"/>
            </a:xfrm>
            <a:prstGeom prst="rect">
              <a:avLst/>
            </a:prstGeom>
          </p:spPr>
        </p:pic>
        <p:grpSp>
          <p:nvGrpSpPr>
            <p:cNvPr id="3" name="Group 2">
              <a:extLst>
                <a:ext uri="{FF2B5EF4-FFF2-40B4-BE49-F238E27FC236}">
                  <a16:creationId xmlns:a16="http://schemas.microsoft.com/office/drawing/2014/main" id="{E6579A4F-1FCB-2232-E15A-29C059DF1A01}"/>
                </a:ext>
              </a:extLst>
            </p:cNvPr>
            <p:cNvGrpSpPr/>
            <p:nvPr/>
          </p:nvGrpSpPr>
          <p:grpSpPr>
            <a:xfrm>
              <a:off x="1781175" y="1775759"/>
              <a:ext cx="6064882" cy="3276819"/>
              <a:chOff x="1781175" y="1775759"/>
              <a:chExt cx="6064882" cy="3276819"/>
            </a:xfrm>
          </p:grpSpPr>
          <p:sp>
            <p:nvSpPr>
              <p:cNvPr id="9" name="Rectangle 8">
                <a:extLst>
                  <a:ext uri="{FF2B5EF4-FFF2-40B4-BE49-F238E27FC236}">
                    <a16:creationId xmlns:a16="http://schemas.microsoft.com/office/drawing/2014/main" id="{E066F887-B2FA-DD67-B429-5579D6FA2C4A}"/>
                  </a:ext>
                </a:extLst>
              </p:cNvPr>
              <p:cNvSpPr/>
              <p:nvPr/>
            </p:nvSpPr>
            <p:spPr>
              <a:xfrm>
                <a:off x="6149435" y="1775759"/>
                <a:ext cx="667684" cy="529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2"/>
                    </a:solidFill>
                    <a:latin typeface="Arial Narrow" panose="020B0604020202020204" pitchFamily="34" charset="0"/>
                    <a:cs typeface="Arial Narrow" panose="020B0604020202020204" pitchFamily="34" charset="0"/>
                  </a:rPr>
                  <a:t>17.6</a:t>
                </a:r>
              </a:p>
            </p:txBody>
          </p:sp>
          <p:sp>
            <p:nvSpPr>
              <p:cNvPr id="15" name="Rectangle 14">
                <a:extLst>
                  <a:ext uri="{FF2B5EF4-FFF2-40B4-BE49-F238E27FC236}">
                    <a16:creationId xmlns:a16="http://schemas.microsoft.com/office/drawing/2014/main" id="{2D9457AF-2BBF-6E11-B694-B7F4CBC92961}"/>
                  </a:ext>
                </a:extLst>
              </p:cNvPr>
              <p:cNvSpPr/>
              <p:nvPr/>
            </p:nvSpPr>
            <p:spPr>
              <a:xfrm>
                <a:off x="6962774" y="1963052"/>
                <a:ext cx="883283" cy="529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2"/>
                    </a:solidFill>
                    <a:latin typeface="Arial Narrow" panose="020B0604020202020204" pitchFamily="34" charset="0"/>
                    <a:cs typeface="Arial Narrow" panose="020B0604020202020204" pitchFamily="34" charset="0"/>
                  </a:rPr>
                  <a:t>17.9*</a:t>
                </a:r>
              </a:p>
            </p:txBody>
          </p:sp>
          <p:sp>
            <p:nvSpPr>
              <p:cNvPr id="34" name="Rectangle 33">
                <a:extLst>
                  <a:ext uri="{FF2B5EF4-FFF2-40B4-BE49-F238E27FC236}">
                    <a16:creationId xmlns:a16="http://schemas.microsoft.com/office/drawing/2014/main" id="{BE245943-231F-41E4-0247-298F09BE6BEF}"/>
                  </a:ext>
                </a:extLst>
              </p:cNvPr>
              <p:cNvSpPr/>
              <p:nvPr/>
            </p:nvSpPr>
            <p:spPr>
              <a:xfrm>
                <a:off x="5227878" y="2079306"/>
                <a:ext cx="667683" cy="529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b="1" dirty="0">
                    <a:solidFill>
                      <a:schemeClr val="accent2"/>
                    </a:solidFill>
                    <a:latin typeface="Arial Narrow" panose="020B0604020202020204" pitchFamily="34" charset="0"/>
                    <a:cs typeface="Arial Narrow" panose="020B0604020202020204" pitchFamily="34" charset="0"/>
                  </a:rPr>
                  <a:t>18.4</a:t>
                </a:r>
              </a:p>
            </p:txBody>
          </p:sp>
          <p:sp>
            <p:nvSpPr>
              <p:cNvPr id="37" name="Rectangle 36">
                <a:extLst>
                  <a:ext uri="{FF2B5EF4-FFF2-40B4-BE49-F238E27FC236}">
                    <a16:creationId xmlns:a16="http://schemas.microsoft.com/office/drawing/2014/main" id="{784746A7-643D-D986-D421-5D837362BA54}"/>
                  </a:ext>
                </a:extLst>
              </p:cNvPr>
              <p:cNvSpPr/>
              <p:nvPr/>
            </p:nvSpPr>
            <p:spPr>
              <a:xfrm>
                <a:off x="5371685" y="4024836"/>
                <a:ext cx="523875" cy="529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Arial Narrow" panose="020B0604020202020204" pitchFamily="34" charset="0"/>
                    <a:cs typeface="Arial Narrow" panose="020B0604020202020204" pitchFamily="34" charset="0"/>
                  </a:rPr>
                  <a:t>5</a:t>
                </a:r>
              </a:p>
            </p:txBody>
          </p:sp>
          <p:sp>
            <p:nvSpPr>
              <p:cNvPr id="39" name="Rectangle 38">
                <a:extLst>
                  <a:ext uri="{FF2B5EF4-FFF2-40B4-BE49-F238E27FC236}">
                    <a16:creationId xmlns:a16="http://schemas.microsoft.com/office/drawing/2014/main" id="{EA2CF329-59BC-F196-2D75-2C5CA48DB09C}"/>
                  </a:ext>
                </a:extLst>
              </p:cNvPr>
              <p:cNvSpPr/>
              <p:nvPr/>
            </p:nvSpPr>
            <p:spPr>
              <a:xfrm>
                <a:off x="1781175" y="4522653"/>
                <a:ext cx="1047750" cy="529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Arial Narrow" panose="020B0604020202020204" pitchFamily="34" charset="0"/>
                    <a:cs typeface="Arial Narrow" panose="020B0604020202020204" pitchFamily="34" charset="0"/>
                  </a:rPr>
                  <a:t>14.3</a:t>
                </a:r>
              </a:p>
            </p:txBody>
          </p:sp>
          <p:sp>
            <p:nvSpPr>
              <p:cNvPr id="41" name="Rectangle 40">
                <a:extLst>
                  <a:ext uri="{FF2B5EF4-FFF2-40B4-BE49-F238E27FC236}">
                    <a16:creationId xmlns:a16="http://schemas.microsoft.com/office/drawing/2014/main" id="{8BBDCA28-7990-A230-7C1E-A294D52AA0CF}"/>
                  </a:ext>
                </a:extLst>
              </p:cNvPr>
              <p:cNvSpPr/>
              <p:nvPr/>
            </p:nvSpPr>
            <p:spPr>
              <a:xfrm>
                <a:off x="4584940" y="4038299"/>
                <a:ext cx="642938" cy="529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solidFill>
                    <a:latin typeface="Arial Narrow" panose="020B0604020202020204" pitchFamily="34" charset="0"/>
                    <a:cs typeface="Arial Narrow" panose="020B0604020202020204" pitchFamily="34" charset="0"/>
                  </a:rPr>
                  <a:t>16.2</a:t>
                </a:r>
              </a:p>
            </p:txBody>
          </p:sp>
          <p:sp>
            <p:nvSpPr>
              <p:cNvPr id="43" name="Rectangle 42">
                <a:extLst>
                  <a:ext uri="{FF2B5EF4-FFF2-40B4-BE49-F238E27FC236}">
                    <a16:creationId xmlns:a16="http://schemas.microsoft.com/office/drawing/2014/main" id="{D390C1AE-AF06-9129-FBEC-B78EC3A828E1}"/>
                  </a:ext>
                </a:extLst>
              </p:cNvPr>
              <p:cNvSpPr/>
              <p:nvPr/>
            </p:nvSpPr>
            <p:spPr>
              <a:xfrm>
                <a:off x="3917258" y="4047331"/>
                <a:ext cx="727214" cy="529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Arial Narrow" panose="020B0604020202020204" pitchFamily="34" charset="0"/>
                    <a:cs typeface="Arial Narrow" panose="020B0604020202020204" pitchFamily="34" charset="0"/>
                  </a:rPr>
                  <a:t>22.8</a:t>
                </a:r>
              </a:p>
            </p:txBody>
          </p:sp>
          <p:sp>
            <p:nvSpPr>
              <p:cNvPr id="45" name="Rectangle 44">
                <a:extLst>
                  <a:ext uri="{FF2B5EF4-FFF2-40B4-BE49-F238E27FC236}">
                    <a16:creationId xmlns:a16="http://schemas.microsoft.com/office/drawing/2014/main" id="{46AE1025-209C-FF53-DF98-2FF15B9FD186}"/>
                  </a:ext>
                </a:extLst>
              </p:cNvPr>
              <p:cNvSpPr/>
              <p:nvPr/>
            </p:nvSpPr>
            <p:spPr>
              <a:xfrm>
                <a:off x="6208793" y="2561493"/>
                <a:ext cx="581973" cy="529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Arial Narrow" panose="020B0604020202020204" pitchFamily="34" charset="0"/>
                    <a:cs typeface="Arial Narrow" panose="020B0604020202020204" pitchFamily="34" charset="0"/>
                  </a:rPr>
                  <a:t>4.7</a:t>
                </a:r>
              </a:p>
            </p:txBody>
          </p:sp>
          <p:sp>
            <p:nvSpPr>
              <p:cNvPr id="47" name="Rectangle 46">
                <a:extLst>
                  <a:ext uri="{FF2B5EF4-FFF2-40B4-BE49-F238E27FC236}">
                    <a16:creationId xmlns:a16="http://schemas.microsoft.com/office/drawing/2014/main" id="{25644D16-DF2D-D798-DF4B-17E3EFA4F063}"/>
                  </a:ext>
                </a:extLst>
              </p:cNvPr>
              <p:cNvSpPr/>
              <p:nvPr/>
            </p:nvSpPr>
            <p:spPr>
              <a:xfrm>
                <a:off x="4584940" y="3282418"/>
                <a:ext cx="642938" cy="529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solidFill>
                    <a:latin typeface="Arial Narrow" panose="020B0604020202020204" pitchFamily="34" charset="0"/>
                    <a:cs typeface="Arial Narrow" panose="020B0604020202020204" pitchFamily="34" charset="0"/>
                  </a:rPr>
                  <a:t>15.1</a:t>
                </a:r>
              </a:p>
            </p:txBody>
          </p:sp>
          <p:sp>
            <p:nvSpPr>
              <p:cNvPr id="49" name="Rectangle 48">
                <a:extLst>
                  <a:ext uri="{FF2B5EF4-FFF2-40B4-BE49-F238E27FC236}">
                    <a16:creationId xmlns:a16="http://schemas.microsoft.com/office/drawing/2014/main" id="{414C7550-0608-0A52-E527-04C868217702}"/>
                  </a:ext>
                </a:extLst>
              </p:cNvPr>
              <p:cNvSpPr/>
              <p:nvPr/>
            </p:nvSpPr>
            <p:spPr>
              <a:xfrm>
                <a:off x="6235146" y="3110711"/>
                <a:ext cx="708579" cy="529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Arial Narrow" panose="020B0604020202020204" pitchFamily="34" charset="0"/>
                    <a:cs typeface="Arial Narrow" panose="020B0604020202020204" pitchFamily="34" charset="0"/>
                  </a:rPr>
                  <a:t>16.3</a:t>
                </a:r>
              </a:p>
            </p:txBody>
          </p:sp>
          <p:sp>
            <p:nvSpPr>
              <p:cNvPr id="51" name="Rectangle 50">
                <a:extLst>
                  <a:ext uri="{FF2B5EF4-FFF2-40B4-BE49-F238E27FC236}">
                    <a16:creationId xmlns:a16="http://schemas.microsoft.com/office/drawing/2014/main" id="{697F6B43-11A2-E2F1-7FFE-F3038B4427E4}"/>
                  </a:ext>
                </a:extLst>
              </p:cNvPr>
              <p:cNvSpPr/>
              <p:nvPr/>
            </p:nvSpPr>
            <p:spPr>
              <a:xfrm>
                <a:off x="4644472" y="2741139"/>
                <a:ext cx="1047750" cy="529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Arial Narrow" panose="020B0604020202020204" pitchFamily="34" charset="0"/>
                    <a:cs typeface="Arial Narrow" panose="020B0604020202020204" pitchFamily="34" charset="0"/>
                  </a:rPr>
                  <a:t>17.6</a:t>
                </a:r>
              </a:p>
            </p:txBody>
          </p:sp>
          <p:sp>
            <p:nvSpPr>
              <p:cNvPr id="53" name="Rectangle 52">
                <a:extLst>
                  <a:ext uri="{FF2B5EF4-FFF2-40B4-BE49-F238E27FC236}">
                    <a16:creationId xmlns:a16="http://schemas.microsoft.com/office/drawing/2014/main" id="{D67CCAA5-9E9D-FBAB-2F3E-92381745BA57}"/>
                  </a:ext>
                </a:extLst>
              </p:cNvPr>
              <p:cNvSpPr/>
              <p:nvPr/>
            </p:nvSpPr>
            <p:spPr>
              <a:xfrm>
                <a:off x="5842757" y="3623515"/>
                <a:ext cx="708579" cy="529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Arial Narrow" panose="020B0604020202020204" pitchFamily="34" charset="0"/>
                    <a:cs typeface="Arial Narrow" panose="020B0604020202020204" pitchFamily="34" charset="0"/>
                  </a:rPr>
                  <a:t>26.4</a:t>
                </a:r>
              </a:p>
            </p:txBody>
          </p:sp>
          <p:sp>
            <p:nvSpPr>
              <p:cNvPr id="55" name="Rectangle 54">
                <a:extLst>
                  <a:ext uri="{FF2B5EF4-FFF2-40B4-BE49-F238E27FC236}">
                    <a16:creationId xmlns:a16="http://schemas.microsoft.com/office/drawing/2014/main" id="{0EEFD75F-FC17-95EA-F885-D93CF26140DD}"/>
                  </a:ext>
                </a:extLst>
              </p:cNvPr>
              <p:cNvSpPr/>
              <p:nvPr/>
            </p:nvSpPr>
            <p:spPr>
              <a:xfrm>
                <a:off x="2073130" y="3476887"/>
                <a:ext cx="1047750" cy="529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Arial Narrow" panose="020B0604020202020204" pitchFamily="34" charset="0"/>
                    <a:cs typeface="Arial Narrow" panose="020B0604020202020204" pitchFamily="34" charset="0"/>
                  </a:rPr>
                  <a:t>14.1</a:t>
                </a:r>
              </a:p>
            </p:txBody>
          </p:sp>
        </p:grpSp>
      </p:grpSp>
    </p:spTree>
    <p:extLst>
      <p:ext uri="{BB962C8B-B14F-4D97-AF65-F5344CB8AC3E}">
        <p14:creationId xmlns:p14="http://schemas.microsoft.com/office/powerpoint/2010/main" val="2954830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indoor&#10;&#10;Description automatically generated">
            <a:extLst>
              <a:ext uri="{FF2B5EF4-FFF2-40B4-BE49-F238E27FC236}">
                <a16:creationId xmlns:a16="http://schemas.microsoft.com/office/drawing/2014/main" id="{CBE72D41-95CC-D406-BB29-750C2CC82D13}"/>
              </a:ext>
            </a:extLst>
          </p:cNvPr>
          <p:cNvPicPr>
            <a:picLocks noChangeAspect="1"/>
          </p:cNvPicPr>
          <p:nvPr/>
        </p:nvPicPr>
        <p:blipFill rotWithShape="1">
          <a:blip r:embed="rId3"/>
          <a:srcRect r="35380"/>
          <a:stretch/>
        </p:blipFill>
        <p:spPr>
          <a:xfrm>
            <a:off x="4313554" y="0"/>
            <a:ext cx="7878446" cy="6858000"/>
          </a:xfrm>
          <a:prstGeom prst="rect">
            <a:avLst/>
          </a:prstGeom>
        </p:spPr>
      </p:pic>
      <p:sp>
        <p:nvSpPr>
          <p:cNvPr id="4" name="Rectangle 3">
            <a:extLst>
              <a:ext uri="{FF2B5EF4-FFF2-40B4-BE49-F238E27FC236}">
                <a16:creationId xmlns:a16="http://schemas.microsoft.com/office/drawing/2014/main" id="{6E477A7D-7B56-7EF8-1EC7-01EEEDC72F21}"/>
              </a:ext>
            </a:extLst>
          </p:cNvPr>
          <p:cNvSpPr/>
          <p:nvPr/>
        </p:nvSpPr>
        <p:spPr>
          <a:xfrm>
            <a:off x="0" y="0"/>
            <a:ext cx="5318760" cy="6858000"/>
          </a:xfrm>
          <a:prstGeom prst="rect">
            <a:avLst/>
          </a:prstGeom>
          <a:solidFill>
            <a:srgbClr val="004D85"/>
          </a:solidFill>
          <a:ln>
            <a:noFill/>
          </a:ln>
          <a:effectLst>
            <a:outerShdw blurRad="50800" dist="38100" algn="l" rotWithShape="0">
              <a:schemeClr val="tx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ctr"/>
          <a:lstStyle/>
          <a:p>
            <a:pPr algn="ctr">
              <a:lnSpc>
                <a:spcPct val="114000"/>
              </a:lnSpc>
            </a:pPr>
            <a:r>
              <a:rPr lang="en-US" sz="4300" b="1" dirty="0">
                <a:solidFill>
                  <a:schemeClr val="bg1"/>
                </a:solidFill>
                <a:effectLst>
                  <a:outerShdw blurRad="50800" dist="50800" dir="10800000" algn="r" rotWithShape="0">
                    <a:schemeClr val="tx2">
                      <a:lumMod val="50000"/>
                      <a:alpha val="40000"/>
                    </a:schemeClr>
                  </a:outerShdw>
                </a:effectLst>
                <a:latin typeface="Arial Narrow" panose="020B0604020202020204" pitchFamily="34" charset="0"/>
                <a:cs typeface="Arial Narrow" panose="020B0604020202020204" pitchFamily="34" charset="0"/>
              </a:rPr>
              <a:t>Every child deserves a great teacher — but </a:t>
            </a:r>
            <a:r>
              <a:rPr lang="en-US" sz="4300" b="1" dirty="0">
                <a:solidFill>
                  <a:srgbClr val="B3CCDF"/>
                </a:solidFill>
                <a:effectLst>
                  <a:outerShdw blurRad="50800" dist="50800" dir="10800000" algn="r" rotWithShape="0">
                    <a:schemeClr val="tx2">
                      <a:lumMod val="50000"/>
                      <a:alpha val="40000"/>
                    </a:schemeClr>
                  </a:outerShdw>
                </a:effectLst>
                <a:latin typeface="Arial Narrow" panose="020B0604020202020204" pitchFamily="34" charset="0"/>
                <a:cs typeface="Arial Narrow" panose="020B0604020202020204" pitchFamily="34" charset="0"/>
              </a:rPr>
              <a:t>teacher shortages </a:t>
            </a:r>
            <a:r>
              <a:rPr lang="en-US" sz="4300" b="1" dirty="0">
                <a:solidFill>
                  <a:schemeClr val="bg1"/>
                </a:solidFill>
                <a:effectLst>
                  <a:outerShdw blurRad="50800" dist="50800" dir="10800000" algn="r" rotWithShape="0">
                    <a:schemeClr val="tx2">
                      <a:lumMod val="50000"/>
                      <a:alpha val="40000"/>
                    </a:schemeClr>
                  </a:outerShdw>
                </a:effectLst>
                <a:latin typeface="Arial Narrow" panose="020B0604020202020204" pitchFamily="34" charset="0"/>
                <a:cs typeface="Arial Narrow" panose="020B0604020202020204" pitchFamily="34" charset="0"/>
              </a:rPr>
              <a:t>hurt education and the economy</a:t>
            </a:r>
          </a:p>
        </p:txBody>
      </p:sp>
      <p:pic>
        <p:nvPicPr>
          <p:cNvPr id="6" name="Picture 5" descr="A picture containing text, clipart&#10;&#10;Description automatically generated">
            <a:extLst>
              <a:ext uri="{FF2B5EF4-FFF2-40B4-BE49-F238E27FC236}">
                <a16:creationId xmlns:a16="http://schemas.microsoft.com/office/drawing/2014/main" id="{CD9C5073-AA82-913E-D3F1-469513E30349}"/>
              </a:ext>
            </a:extLst>
          </p:cNvPr>
          <p:cNvPicPr>
            <a:picLocks noChangeAspect="1"/>
          </p:cNvPicPr>
          <p:nvPr/>
        </p:nvPicPr>
        <p:blipFill>
          <a:blip r:embed="rId4"/>
          <a:stretch>
            <a:fillRect/>
          </a:stretch>
        </p:blipFill>
        <p:spPr>
          <a:xfrm>
            <a:off x="10972799" y="6335127"/>
            <a:ext cx="763270" cy="262945"/>
          </a:xfrm>
          <a:prstGeom prst="rect">
            <a:avLst/>
          </a:prstGeom>
        </p:spPr>
      </p:pic>
    </p:spTree>
    <p:extLst>
      <p:ext uri="{BB962C8B-B14F-4D97-AF65-F5344CB8AC3E}">
        <p14:creationId xmlns:p14="http://schemas.microsoft.com/office/powerpoint/2010/main" val="8317460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72FE34D-60CE-0D49-7200-96F39A69392F}"/>
              </a:ext>
            </a:extLst>
          </p:cNvPr>
          <p:cNvSpPr/>
          <p:nvPr/>
        </p:nvSpPr>
        <p:spPr>
          <a:xfrm>
            <a:off x="0" y="206099"/>
            <a:ext cx="5286372" cy="1325563"/>
          </a:xfrm>
          <a:prstGeom prst="rect">
            <a:avLst/>
          </a:prstGeom>
          <a:solidFill>
            <a:srgbClr val="E6EEF4"/>
          </a:solidFill>
          <a:ln>
            <a:noFill/>
          </a:ln>
          <a:effectLst>
            <a:outerShdw blurRad="25400" dist="25400" dir="2700000" algn="tl" rotWithShape="0">
              <a:srgbClr val="00345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01AD3B-8B75-3094-30CF-96A75B68D1F6}"/>
              </a:ext>
            </a:extLst>
          </p:cNvPr>
          <p:cNvSpPr>
            <a:spLocks noGrp="1"/>
          </p:cNvSpPr>
          <p:nvPr>
            <p:ph type="title"/>
          </p:nvPr>
        </p:nvSpPr>
        <p:spPr/>
        <p:txBody>
          <a:bodyPr/>
          <a:lstStyle/>
          <a:p>
            <a:r>
              <a:rPr lang="en-US" sz="2400" b="0" dirty="0"/>
              <a:t>Teacher Shortages:</a:t>
            </a:r>
            <a:br>
              <a:rPr lang="en-US" sz="2400" b="0" dirty="0"/>
            </a:br>
            <a:r>
              <a:rPr lang="en-US" dirty="0"/>
              <a:t>Quality</a:t>
            </a:r>
          </a:p>
        </p:txBody>
      </p:sp>
      <p:sp>
        <p:nvSpPr>
          <p:cNvPr id="9" name="TextBox 8">
            <a:extLst>
              <a:ext uri="{FF2B5EF4-FFF2-40B4-BE49-F238E27FC236}">
                <a16:creationId xmlns:a16="http://schemas.microsoft.com/office/drawing/2014/main" id="{D2812E47-EC98-BF64-2745-73B981B17A12}"/>
              </a:ext>
            </a:extLst>
          </p:cNvPr>
          <p:cNvSpPr txBox="1"/>
          <p:nvPr/>
        </p:nvSpPr>
        <p:spPr>
          <a:xfrm>
            <a:off x="399002" y="6530938"/>
            <a:ext cx="4282772" cy="246221"/>
          </a:xfrm>
          <a:prstGeom prst="rect">
            <a:avLst/>
          </a:prstGeom>
          <a:noFill/>
        </p:spPr>
        <p:txBody>
          <a:bodyPr wrap="square" rtlCol="0">
            <a:spAutoFit/>
          </a:bodyPr>
          <a:lstStyle/>
          <a:p>
            <a:r>
              <a:rPr lang="en-US" sz="1000" b="1" dirty="0">
                <a:latin typeface="Arial Narrow" panose="020B0604020202020204" pitchFamily="34" charset="0"/>
                <a:cs typeface="Arial Narrow" panose="020B0604020202020204" pitchFamily="34" charset="0"/>
              </a:rPr>
              <a:t>Sources: </a:t>
            </a:r>
            <a:r>
              <a:rPr lang="en-US" sz="1000" dirty="0">
                <a:solidFill>
                  <a:schemeClr val="tx2"/>
                </a:solidFill>
                <a:latin typeface="Arial Narrow" panose="020B0604020202020204" pitchFamily="34" charset="0"/>
                <a:cs typeface="Arial Narrow" panose="020B0604020202020204" pitchFamily="34" charset="0"/>
                <a:hlinkClick r:id="rId3">
                  <a:extLst>
                    <a:ext uri="{A12FA001-AC4F-418D-AE19-62706E023703}">
                      <ahyp:hlinkClr xmlns:ahyp="http://schemas.microsoft.com/office/drawing/2018/hyperlinkcolor" val="tx"/>
                    </a:ext>
                  </a:extLst>
                </a:hlinkClick>
              </a:rPr>
              <a:t>IES/NCES</a:t>
            </a:r>
            <a:r>
              <a:rPr lang="en-US" sz="1000" dirty="0">
                <a:latin typeface="Arial Narrow" panose="020B0604020202020204" pitchFamily="34" charset="0"/>
                <a:cs typeface="Arial Narrow" panose="020B0604020202020204" pitchFamily="34" charset="0"/>
              </a:rPr>
              <a:t>, 2019-20 | </a:t>
            </a:r>
            <a:r>
              <a:rPr lang="en-US" sz="1000" dirty="0">
                <a:solidFill>
                  <a:schemeClr val="tx2"/>
                </a:solidFill>
                <a:latin typeface="Arial Narrow" panose="020B0604020202020204" pitchFamily="34" charset="0"/>
                <a:cs typeface="Arial Narrow" panose="020B0604020202020204" pitchFamily="34" charset="0"/>
                <a:hlinkClick r:id="rId4"/>
              </a:rPr>
              <a:t>Title II Reports</a:t>
            </a:r>
            <a:r>
              <a:rPr lang="en-US" sz="1000" dirty="0">
                <a:latin typeface="Arial Narrow" panose="020B0604020202020204" pitchFamily="34" charset="0"/>
                <a:cs typeface="Arial Narrow" panose="020B0604020202020204" pitchFamily="34" charset="0"/>
              </a:rPr>
              <a:t>, 2019-20 | </a:t>
            </a:r>
            <a:r>
              <a:rPr lang="en-US" sz="1000" dirty="0">
                <a:latin typeface="Arial Narrow" panose="020B0604020202020204" pitchFamily="34" charset="0"/>
                <a:cs typeface="Arial Narrow" panose="020B0604020202020204" pitchFamily="34" charset="0"/>
                <a:hlinkClick r:id="rId5"/>
              </a:rPr>
              <a:t>Learning Policy Institute</a:t>
            </a:r>
            <a:r>
              <a:rPr lang="en-US" sz="1000" dirty="0">
                <a:latin typeface="Arial Narrow" panose="020B0604020202020204" pitchFamily="34" charset="0"/>
                <a:cs typeface="Arial Narrow" panose="020B0604020202020204" pitchFamily="34" charset="0"/>
              </a:rPr>
              <a:t>, 2017</a:t>
            </a:r>
          </a:p>
        </p:txBody>
      </p:sp>
      <p:graphicFrame>
        <p:nvGraphicFramePr>
          <p:cNvPr id="4" name="Table 4">
            <a:extLst>
              <a:ext uri="{FF2B5EF4-FFF2-40B4-BE49-F238E27FC236}">
                <a16:creationId xmlns:a16="http://schemas.microsoft.com/office/drawing/2014/main" id="{C2DF6F4B-8605-8A42-CB20-5DE32B722117}"/>
              </a:ext>
            </a:extLst>
          </p:cNvPr>
          <p:cNvGraphicFramePr>
            <a:graphicFrameLocks noGrp="1"/>
          </p:cNvGraphicFramePr>
          <p:nvPr>
            <p:extLst>
              <p:ext uri="{D42A27DB-BD31-4B8C-83A1-F6EECF244321}">
                <p14:modId xmlns:p14="http://schemas.microsoft.com/office/powerpoint/2010/main" val="277047240"/>
              </p:ext>
            </p:extLst>
          </p:nvPr>
        </p:nvGraphicFramePr>
        <p:xfrm>
          <a:off x="691422" y="1720840"/>
          <a:ext cx="4594950" cy="4496670"/>
        </p:xfrm>
        <a:graphic>
          <a:graphicData uri="http://schemas.openxmlformats.org/drawingml/2006/table">
            <a:tbl>
              <a:tblPr firstRow="1" bandRow="1">
                <a:tableStyleId>{5C22544A-7EE6-4342-B048-85BDC9FD1C3A}</a:tableStyleId>
              </a:tblPr>
              <a:tblGrid>
                <a:gridCol w="459495">
                  <a:extLst>
                    <a:ext uri="{9D8B030D-6E8A-4147-A177-3AD203B41FA5}">
                      <a16:colId xmlns:a16="http://schemas.microsoft.com/office/drawing/2014/main" val="1739109050"/>
                    </a:ext>
                  </a:extLst>
                </a:gridCol>
                <a:gridCol w="459495">
                  <a:extLst>
                    <a:ext uri="{9D8B030D-6E8A-4147-A177-3AD203B41FA5}">
                      <a16:colId xmlns:a16="http://schemas.microsoft.com/office/drawing/2014/main" val="2087567181"/>
                    </a:ext>
                  </a:extLst>
                </a:gridCol>
                <a:gridCol w="459495">
                  <a:extLst>
                    <a:ext uri="{9D8B030D-6E8A-4147-A177-3AD203B41FA5}">
                      <a16:colId xmlns:a16="http://schemas.microsoft.com/office/drawing/2014/main" val="357777233"/>
                    </a:ext>
                  </a:extLst>
                </a:gridCol>
                <a:gridCol w="459495">
                  <a:extLst>
                    <a:ext uri="{9D8B030D-6E8A-4147-A177-3AD203B41FA5}">
                      <a16:colId xmlns:a16="http://schemas.microsoft.com/office/drawing/2014/main" val="3245025016"/>
                    </a:ext>
                  </a:extLst>
                </a:gridCol>
                <a:gridCol w="459495">
                  <a:extLst>
                    <a:ext uri="{9D8B030D-6E8A-4147-A177-3AD203B41FA5}">
                      <a16:colId xmlns:a16="http://schemas.microsoft.com/office/drawing/2014/main" val="3264566193"/>
                    </a:ext>
                  </a:extLst>
                </a:gridCol>
                <a:gridCol w="459495">
                  <a:extLst>
                    <a:ext uri="{9D8B030D-6E8A-4147-A177-3AD203B41FA5}">
                      <a16:colId xmlns:a16="http://schemas.microsoft.com/office/drawing/2014/main" val="2655324185"/>
                    </a:ext>
                  </a:extLst>
                </a:gridCol>
                <a:gridCol w="459495">
                  <a:extLst>
                    <a:ext uri="{9D8B030D-6E8A-4147-A177-3AD203B41FA5}">
                      <a16:colId xmlns:a16="http://schemas.microsoft.com/office/drawing/2014/main" val="3877438706"/>
                    </a:ext>
                  </a:extLst>
                </a:gridCol>
                <a:gridCol w="459495">
                  <a:extLst>
                    <a:ext uri="{9D8B030D-6E8A-4147-A177-3AD203B41FA5}">
                      <a16:colId xmlns:a16="http://schemas.microsoft.com/office/drawing/2014/main" val="3869963520"/>
                    </a:ext>
                  </a:extLst>
                </a:gridCol>
                <a:gridCol w="459495">
                  <a:extLst>
                    <a:ext uri="{9D8B030D-6E8A-4147-A177-3AD203B41FA5}">
                      <a16:colId xmlns:a16="http://schemas.microsoft.com/office/drawing/2014/main" val="370909753"/>
                    </a:ext>
                  </a:extLst>
                </a:gridCol>
                <a:gridCol w="459495">
                  <a:extLst>
                    <a:ext uri="{9D8B030D-6E8A-4147-A177-3AD203B41FA5}">
                      <a16:colId xmlns:a16="http://schemas.microsoft.com/office/drawing/2014/main" val="2492831656"/>
                    </a:ext>
                  </a:extLst>
                </a:gridCol>
              </a:tblGrid>
              <a:tr h="449667">
                <a:tc>
                  <a:txBody>
                    <a:bodyPr/>
                    <a:lstStyle/>
                    <a:p>
                      <a:endParaRPr lang="en-US" dirty="0"/>
                    </a:p>
                  </a:txBody>
                  <a:tcPr>
                    <a:lnL w="9525" cap="flat" cmpd="sng" algn="ctr">
                      <a:solidFill>
                        <a:schemeClr val="tx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endParaRPr lang="en-US" dirty="0"/>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endParaRPr lang="en-US"/>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endParaRPr lang="en-US"/>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endParaRPr lang="en-US"/>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endParaRPr lang="en-US"/>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endParaRPr lang="en-US" dirty="0"/>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solidFill>
                  </a:tcPr>
                </a:tc>
                <a:tc>
                  <a:txBody>
                    <a:bodyPr/>
                    <a:lstStyle/>
                    <a:p>
                      <a:endParaRPr lang="en-US" dirty="0"/>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solidFill>
                  </a:tcPr>
                </a:tc>
                <a:tc>
                  <a:txBody>
                    <a:bodyPr/>
                    <a:lstStyle/>
                    <a:p>
                      <a:endParaRPr lang="en-US" dirty="0"/>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solidFill>
                  </a:tcPr>
                </a:tc>
                <a:tc>
                  <a:txBody>
                    <a:bodyPr/>
                    <a:lstStyle/>
                    <a:p>
                      <a:endParaRPr lang="en-US" dirty="0"/>
                    </a:p>
                  </a:txBody>
                  <a:tcPr>
                    <a:lnL w="9525" cap="flat" cmpd="sng" algn="ctr">
                      <a:solidFill>
                        <a:schemeClr val="bg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1758297202"/>
                  </a:ext>
                </a:extLst>
              </a:tr>
              <a:tr h="449667">
                <a:tc>
                  <a:txBody>
                    <a:bodyPr/>
                    <a:lstStyle/>
                    <a:p>
                      <a:endParaRPr lang="en-US" dirty="0"/>
                    </a:p>
                  </a:txBody>
                  <a:tcPr>
                    <a:lnL w="9525" cap="flat" cmpd="sng" algn="ctr">
                      <a:solidFill>
                        <a:schemeClr val="tx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solidFill>
                  </a:tcPr>
                </a:tc>
                <a:tc>
                  <a:txBody>
                    <a:bodyPr/>
                    <a:lstStyle/>
                    <a:p>
                      <a:endParaRPr lang="en-US" dirty="0"/>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solidFill>
                  </a:tcPr>
                </a:tc>
                <a:tc>
                  <a:txBody>
                    <a:bodyPr/>
                    <a:lstStyle/>
                    <a:p>
                      <a:endParaRPr lang="en-US" dirty="0"/>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solidFill>
                  </a:tcPr>
                </a:tc>
                <a:tc>
                  <a:txBody>
                    <a:bodyPr/>
                    <a:lstStyle/>
                    <a:p>
                      <a:endParaRPr lang="en-US" dirty="0"/>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solidFill>
                  </a:tcPr>
                </a:tc>
                <a:tc>
                  <a:txBody>
                    <a:bodyPr/>
                    <a:lstStyle/>
                    <a:p>
                      <a:endParaRPr lang="en-US" dirty="0"/>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solidFill>
                  </a:tcPr>
                </a:tc>
                <a:tc>
                  <a:txBody>
                    <a:bodyPr/>
                    <a:lstStyle/>
                    <a:p>
                      <a:endParaRPr lang="en-US" dirty="0"/>
                    </a:p>
                  </a:txBody>
                  <a:tcP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solidFill>
                  </a:tcPr>
                </a:tc>
                <a:tc>
                  <a:txBody>
                    <a:bodyPr/>
                    <a:lstStyle/>
                    <a:p>
                      <a:endParaRPr lang="en-US" dirty="0"/>
                    </a:p>
                  </a:txBody>
                  <a:tcPr>
                    <a:lnL w="3810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solidFill>
                  </a:tcPr>
                </a:tc>
                <a:tc>
                  <a:txBody>
                    <a:bodyPr/>
                    <a:lstStyle/>
                    <a:p>
                      <a:endParaRPr lang="en-US" dirty="0"/>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solidFill>
                  </a:tcPr>
                </a:tc>
                <a:tc>
                  <a:txBody>
                    <a:bodyPr/>
                    <a:lstStyle/>
                    <a:p>
                      <a:endParaRPr lang="en-US" dirty="0"/>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solidFill>
                  </a:tcPr>
                </a:tc>
                <a:tc>
                  <a:txBody>
                    <a:bodyPr/>
                    <a:lstStyle/>
                    <a:p>
                      <a:endParaRPr lang="en-US" dirty="0"/>
                    </a:p>
                  </a:txBody>
                  <a:tcPr>
                    <a:lnL w="9525" cap="flat" cmpd="sng" algn="ctr">
                      <a:solidFill>
                        <a:schemeClr val="bg1"/>
                      </a:solidFill>
                      <a:prstDash val="solid"/>
                      <a:round/>
                      <a:headEnd type="none" w="med" len="med"/>
                      <a:tailEnd type="none" w="med" len="med"/>
                    </a:lnL>
                    <a:lnR w="9525" cap="flat" cmpd="sng" algn="ctr">
                      <a:solidFill>
                        <a:schemeClr val="tx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solidFill>
                  </a:tcPr>
                </a:tc>
                <a:extLst>
                  <a:ext uri="{0D108BD9-81ED-4DB2-BD59-A6C34878D82A}">
                    <a16:rowId xmlns:a16="http://schemas.microsoft.com/office/drawing/2014/main" val="643252890"/>
                  </a:ext>
                </a:extLst>
              </a:tr>
              <a:tr h="449667">
                <a:tc>
                  <a:txBody>
                    <a:bodyPr/>
                    <a:lstStyle/>
                    <a:p>
                      <a:endParaRPr lang="en-US" dirty="0"/>
                    </a:p>
                  </a:txBody>
                  <a:tcPr>
                    <a:lnL w="9525" cap="flat" cmpd="sng" algn="ctr">
                      <a:solidFill>
                        <a:schemeClr val="tx1"/>
                      </a:solidFill>
                      <a:prstDash val="solid"/>
                      <a:round/>
                      <a:headEnd type="none" w="med" len="med"/>
                      <a:tailEnd type="none" w="med" len="med"/>
                    </a:lnL>
                    <a:lnR w="952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endParaRPr lang="en-US"/>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endParaRPr lang="en-US" dirty="0"/>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endParaRPr lang="en-US" dirty="0"/>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endParaRPr lang="en-US" dirty="0"/>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endParaRPr lang="en-US" dirty="0"/>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endParaRPr lang="en-US" dirty="0"/>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endParaRPr lang="en-US" dirty="0"/>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endParaRPr lang="en-US" dirty="0"/>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endParaRPr lang="en-US" dirty="0"/>
                    </a:p>
                  </a:txBody>
                  <a:tcPr>
                    <a:lnL w="9525" cap="flat" cmpd="sng" algn="ctr">
                      <a:solidFill>
                        <a:schemeClr val="bg1"/>
                      </a:solidFill>
                      <a:prstDash val="solid"/>
                      <a:round/>
                      <a:headEnd type="none" w="med" len="med"/>
                      <a:tailEnd type="none" w="med" len="med"/>
                    </a:lnL>
                    <a:lnR w="9525" cap="flat" cmpd="sng" algn="ctr">
                      <a:solidFill>
                        <a:schemeClr val="tx1"/>
                      </a:solidFill>
                      <a:prstDash val="solid"/>
                      <a:round/>
                      <a:headEnd type="none" w="med" len="med"/>
                      <a:tailEnd type="none" w="med" len="med"/>
                    </a:lnR>
                    <a:lnT w="38100" cap="flat" cmpd="sng" algn="ctr">
                      <a:solidFill>
                        <a:schemeClr val="bg1"/>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3669701498"/>
                  </a:ext>
                </a:extLst>
              </a:tr>
              <a:tr h="449667">
                <a:tc>
                  <a:txBody>
                    <a:bodyPr/>
                    <a:lstStyle/>
                    <a:p>
                      <a:endParaRPr lang="en-US"/>
                    </a:p>
                  </a:txBody>
                  <a:tcPr>
                    <a:lnL w="9525" cap="flat" cmpd="sng" algn="ctr">
                      <a:solidFill>
                        <a:schemeClr val="tx1"/>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tc>
                  <a:txBody>
                    <a:bodyPr/>
                    <a:lstStyle/>
                    <a:p>
                      <a:endParaRPr lang="en-US" dirty="0"/>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tc>
                  <a:txBody>
                    <a:bodyPr/>
                    <a:lstStyle/>
                    <a:p>
                      <a:endParaRPr lang="en-US" dirty="0"/>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tc>
                  <a:txBody>
                    <a:bodyPr/>
                    <a:lstStyle/>
                    <a:p>
                      <a:endParaRPr lang="en-US"/>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tc>
                  <a:txBody>
                    <a:bodyPr/>
                    <a:lstStyle/>
                    <a:p>
                      <a:endParaRPr lang="en-US" dirty="0"/>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tc>
                  <a:txBody>
                    <a:bodyPr/>
                    <a:lstStyle/>
                    <a:p>
                      <a:endParaRPr lang="en-US" dirty="0"/>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tc>
                  <a:txBody>
                    <a:bodyPr/>
                    <a:lstStyle/>
                    <a:p>
                      <a:endParaRPr lang="en-US"/>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tc>
                  <a:txBody>
                    <a:bodyPr/>
                    <a:lstStyle/>
                    <a:p>
                      <a:endParaRPr lang="en-US"/>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tc>
                  <a:txBody>
                    <a:bodyPr/>
                    <a:lstStyle/>
                    <a:p>
                      <a:endParaRPr lang="en-US"/>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tc>
                  <a:txBody>
                    <a:bodyPr/>
                    <a:lstStyle/>
                    <a:p>
                      <a:endParaRPr lang="en-US" dirty="0"/>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342987108"/>
                  </a:ext>
                </a:extLst>
              </a:tr>
              <a:tr h="449667">
                <a:tc>
                  <a:txBody>
                    <a:bodyPr/>
                    <a:lstStyle/>
                    <a:p>
                      <a:endParaRPr lang="en-US"/>
                    </a:p>
                  </a:txBody>
                  <a:tcPr>
                    <a:lnL w="9525" cap="flat" cmpd="sng" algn="ctr">
                      <a:solidFill>
                        <a:schemeClr val="tx1"/>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tc>
                  <a:txBody>
                    <a:bodyPr/>
                    <a:lstStyle/>
                    <a:p>
                      <a:endParaRPr lang="en-US" dirty="0"/>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tc>
                  <a:txBody>
                    <a:bodyPr/>
                    <a:lstStyle/>
                    <a:p>
                      <a:endParaRPr lang="en-US"/>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tc>
                  <a:txBody>
                    <a:bodyPr/>
                    <a:lstStyle/>
                    <a:p>
                      <a:endParaRPr lang="en-US"/>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tc>
                  <a:txBody>
                    <a:bodyPr/>
                    <a:lstStyle/>
                    <a:p>
                      <a:endParaRPr lang="en-US" dirty="0"/>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tc>
                  <a:txBody>
                    <a:bodyPr/>
                    <a:lstStyle/>
                    <a:p>
                      <a:endParaRPr lang="en-US"/>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tc>
                  <a:txBody>
                    <a:bodyPr/>
                    <a:lstStyle/>
                    <a:p>
                      <a:endParaRPr lang="en-US"/>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tc>
                  <a:txBody>
                    <a:bodyPr/>
                    <a:lstStyle/>
                    <a:p>
                      <a:endParaRPr lang="en-US"/>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tc>
                  <a:txBody>
                    <a:bodyPr/>
                    <a:lstStyle/>
                    <a:p>
                      <a:endParaRPr lang="en-US"/>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tc>
                  <a:txBody>
                    <a:bodyPr/>
                    <a:lstStyle/>
                    <a:p>
                      <a:endParaRPr lang="en-US" dirty="0"/>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66329826"/>
                  </a:ext>
                </a:extLst>
              </a:tr>
              <a:tr h="449667">
                <a:tc>
                  <a:txBody>
                    <a:bodyPr/>
                    <a:lstStyle/>
                    <a:p>
                      <a:endParaRPr lang="en-US"/>
                    </a:p>
                  </a:txBody>
                  <a:tcPr>
                    <a:lnL w="9525" cap="flat" cmpd="sng" algn="ctr">
                      <a:solidFill>
                        <a:schemeClr val="tx1"/>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tc>
                  <a:txBody>
                    <a:bodyPr/>
                    <a:lstStyle/>
                    <a:p>
                      <a:endParaRPr lang="en-US"/>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tc>
                  <a:txBody>
                    <a:bodyPr/>
                    <a:lstStyle/>
                    <a:p>
                      <a:endParaRPr lang="en-US" dirty="0"/>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tc>
                  <a:txBody>
                    <a:bodyPr/>
                    <a:lstStyle/>
                    <a:p>
                      <a:endParaRPr lang="en-US"/>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tc>
                  <a:txBody>
                    <a:bodyPr/>
                    <a:lstStyle/>
                    <a:p>
                      <a:endParaRPr lang="en-US"/>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tc>
                  <a:txBody>
                    <a:bodyPr/>
                    <a:lstStyle/>
                    <a:p>
                      <a:endParaRPr lang="en-US" dirty="0"/>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tc>
                  <a:txBody>
                    <a:bodyPr/>
                    <a:lstStyle/>
                    <a:p>
                      <a:endParaRPr lang="en-US" dirty="0"/>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tc>
                  <a:txBody>
                    <a:bodyPr/>
                    <a:lstStyle/>
                    <a:p>
                      <a:endParaRPr lang="en-US"/>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tc>
                  <a:txBody>
                    <a:bodyPr/>
                    <a:lstStyle/>
                    <a:p>
                      <a:endParaRPr lang="en-US"/>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tc>
                  <a:txBody>
                    <a:bodyPr/>
                    <a:lstStyle/>
                    <a:p>
                      <a:endParaRPr lang="en-US"/>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583250894"/>
                  </a:ext>
                </a:extLst>
              </a:tr>
              <a:tr h="449667">
                <a:tc>
                  <a:txBody>
                    <a:bodyPr/>
                    <a:lstStyle/>
                    <a:p>
                      <a:endParaRPr lang="en-US"/>
                    </a:p>
                  </a:txBody>
                  <a:tcPr>
                    <a:lnL w="9525" cap="flat" cmpd="sng" algn="ctr">
                      <a:solidFill>
                        <a:schemeClr val="tx1"/>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tc>
                  <a:txBody>
                    <a:bodyPr/>
                    <a:lstStyle/>
                    <a:p>
                      <a:endParaRPr lang="en-US"/>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tc>
                  <a:txBody>
                    <a:bodyPr/>
                    <a:lstStyle/>
                    <a:p>
                      <a:endParaRPr lang="en-US"/>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tc>
                  <a:txBody>
                    <a:bodyPr/>
                    <a:lstStyle/>
                    <a:p>
                      <a:endParaRPr lang="en-US"/>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tc>
                  <a:txBody>
                    <a:bodyPr/>
                    <a:lstStyle/>
                    <a:p>
                      <a:endParaRPr lang="en-US"/>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tc>
                  <a:txBody>
                    <a:bodyPr/>
                    <a:lstStyle/>
                    <a:p>
                      <a:endParaRPr lang="en-US"/>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tc>
                  <a:txBody>
                    <a:bodyPr/>
                    <a:lstStyle/>
                    <a:p>
                      <a:endParaRPr lang="en-US"/>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tc>
                  <a:txBody>
                    <a:bodyPr/>
                    <a:lstStyle/>
                    <a:p>
                      <a:endParaRPr lang="en-US" dirty="0"/>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tc>
                  <a:txBody>
                    <a:bodyPr/>
                    <a:lstStyle/>
                    <a:p>
                      <a:endParaRPr lang="en-US"/>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tc>
                  <a:txBody>
                    <a:bodyPr/>
                    <a:lstStyle/>
                    <a:p>
                      <a:endParaRPr lang="en-US"/>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843942935"/>
                  </a:ext>
                </a:extLst>
              </a:tr>
              <a:tr h="449667">
                <a:tc>
                  <a:txBody>
                    <a:bodyPr/>
                    <a:lstStyle/>
                    <a:p>
                      <a:endParaRPr lang="en-US" dirty="0"/>
                    </a:p>
                  </a:txBody>
                  <a:tcPr>
                    <a:lnL w="9525" cap="flat" cmpd="sng" algn="ctr">
                      <a:solidFill>
                        <a:schemeClr val="tx1"/>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tc>
                  <a:txBody>
                    <a:bodyPr/>
                    <a:lstStyle/>
                    <a:p>
                      <a:endParaRPr lang="en-US"/>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tc>
                  <a:txBody>
                    <a:bodyPr/>
                    <a:lstStyle/>
                    <a:p>
                      <a:endParaRPr lang="en-US"/>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tc>
                  <a:txBody>
                    <a:bodyPr/>
                    <a:lstStyle/>
                    <a:p>
                      <a:endParaRPr lang="en-US"/>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tc>
                  <a:txBody>
                    <a:bodyPr/>
                    <a:lstStyle/>
                    <a:p>
                      <a:endParaRPr lang="en-US"/>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tc>
                  <a:txBody>
                    <a:bodyPr/>
                    <a:lstStyle/>
                    <a:p>
                      <a:endParaRPr lang="en-US"/>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tc>
                  <a:txBody>
                    <a:bodyPr/>
                    <a:lstStyle/>
                    <a:p>
                      <a:endParaRPr lang="en-US"/>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tc>
                  <a:txBody>
                    <a:bodyPr/>
                    <a:lstStyle/>
                    <a:p>
                      <a:endParaRPr lang="en-US"/>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tc>
                  <a:txBody>
                    <a:bodyPr/>
                    <a:lstStyle/>
                    <a:p>
                      <a:endParaRPr lang="en-US"/>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tc>
                  <a:txBody>
                    <a:bodyPr/>
                    <a:lstStyle/>
                    <a:p>
                      <a:endParaRPr lang="en-US" dirty="0"/>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4107538797"/>
                  </a:ext>
                </a:extLst>
              </a:tr>
              <a:tr h="449667">
                <a:tc>
                  <a:txBody>
                    <a:bodyPr/>
                    <a:lstStyle/>
                    <a:p>
                      <a:endParaRPr lang="en-US"/>
                    </a:p>
                  </a:txBody>
                  <a:tcPr>
                    <a:lnL w="9525" cap="flat" cmpd="sng" algn="ctr">
                      <a:solidFill>
                        <a:schemeClr val="tx1"/>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tc>
                  <a:txBody>
                    <a:bodyPr/>
                    <a:lstStyle/>
                    <a:p>
                      <a:endParaRPr lang="en-US"/>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tc>
                  <a:txBody>
                    <a:bodyPr/>
                    <a:lstStyle/>
                    <a:p>
                      <a:endParaRPr lang="en-US"/>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tc>
                  <a:txBody>
                    <a:bodyPr/>
                    <a:lstStyle/>
                    <a:p>
                      <a:endParaRPr lang="en-US"/>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tc>
                  <a:txBody>
                    <a:bodyPr/>
                    <a:lstStyle/>
                    <a:p>
                      <a:endParaRPr lang="en-US"/>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tc>
                  <a:txBody>
                    <a:bodyPr/>
                    <a:lstStyle/>
                    <a:p>
                      <a:endParaRPr lang="en-US"/>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tc>
                  <a:txBody>
                    <a:bodyPr/>
                    <a:lstStyle/>
                    <a:p>
                      <a:endParaRPr lang="en-US"/>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tc>
                  <a:txBody>
                    <a:bodyPr/>
                    <a:lstStyle/>
                    <a:p>
                      <a:endParaRPr lang="en-US" dirty="0"/>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tc>
                  <a:txBody>
                    <a:bodyPr/>
                    <a:lstStyle/>
                    <a:p>
                      <a:endParaRPr lang="en-US"/>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tc>
                  <a:txBody>
                    <a:bodyPr/>
                    <a:lstStyle/>
                    <a:p>
                      <a:endParaRPr lang="en-US" dirty="0"/>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6417646"/>
                  </a:ext>
                </a:extLst>
              </a:tr>
              <a:tr h="449667">
                <a:tc>
                  <a:txBody>
                    <a:bodyPr/>
                    <a:lstStyle/>
                    <a:p>
                      <a:endParaRPr lang="en-US"/>
                    </a:p>
                  </a:txBody>
                  <a:tcPr>
                    <a:lnL w="9525" cap="flat" cmpd="sng" algn="ctr">
                      <a:solidFill>
                        <a:schemeClr val="tx1"/>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en-US"/>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en-US"/>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en-US"/>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en-US"/>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en-US"/>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en-US"/>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en-US" dirty="0"/>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en-US" dirty="0"/>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accent1">
                          <a:lumMod val="60000"/>
                          <a:lumOff val="40000"/>
                        </a:schemeClr>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en-US" dirty="0"/>
                    </a:p>
                  </a:txBody>
                  <a:tcPr>
                    <a:lnL w="9525" cap="flat" cmpd="sng" algn="ctr">
                      <a:solidFill>
                        <a:schemeClr val="accent1">
                          <a:lumMod val="60000"/>
                          <a:lumOff val="40000"/>
                        </a:schemeClr>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42394"/>
                  </a:ext>
                </a:extLst>
              </a:tr>
            </a:tbl>
          </a:graphicData>
        </a:graphic>
      </p:graphicFrame>
      <p:sp>
        <p:nvSpPr>
          <p:cNvPr id="17" name="TextBox 16">
            <a:extLst>
              <a:ext uri="{FF2B5EF4-FFF2-40B4-BE49-F238E27FC236}">
                <a16:creationId xmlns:a16="http://schemas.microsoft.com/office/drawing/2014/main" id="{3CD5484F-CA94-7673-60A8-B1FE7BC4A276}"/>
              </a:ext>
            </a:extLst>
          </p:cNvPr>
          <p:cNvSpPr txBox="1"/>
          <p:nvPr/>
        </p:nvSpPr>
        <p:spPr>
          <a:xfrm>
            <a:off x="6308110" y="799281"/>
            <a:ext cx="5410124" cy="461665"/>
          </a:xfrm>
          <a:prstGeom prst="rect">
            <a:avLst/>
          </a:prstGeom>
          <a:noFill/>
        </p:spPr>
        <p:txBody>
          <a:bodyPr wrap="square" rtlCol="0">
            <a:spAutoFit/>
          </a:bodyPr>
          <a:lstStyle/>
          <a:p>
            <a:r>
              <a:rPr lang="en-US" sz="2400" dirty="0">
                <a:solidFill>
                  <a:srgbClr val="5D5040"/>
                </a:solidFill>
                <a:latin typeface="Arial Narrow" panose="020B0604020202020204" pitchFamily="34" charset="0"/>
                <a:cs typeface="Arial Narrow" panose="020B0604020202020204" pitchFamily="34" charset="0"/>
              </a:rPr>
              <a:t>On average, in the SREB region…</a:t>
            </a:r>
          </a:p>
        </p:txBody>
      </p:sp>
      <p:grpSp>
        <p:nvGrpSpPr>
          <p:cNvPr id="40" name="Group 39">
            <a:extLst>
              <a:ext uri="{FF2B5EF4-FFF2-40B4-BE49-F238E27FC236}">
                <a16:creationId xmlns:a16="http://schemas.microsoft.com/office/drawing/2014/main" id="{1894C9EB-A41F-195B-18B4-0704425CD41A}"/>
              </a:ext>
            </a:extLst>
          </p:cNvPr>
          <p:cNvGrpSpPr/>
          <p:nvPr/>
        </p:nvGrpSpPr>
        <p:grpSpPr>
          <a:xfrm>
            <a:off x="5348289" y="1578535"/>
            <a:ext cx="7289878" cy="1732021"/>
            <a:chOff x="5348289" y="1578535"/>
            <a:chExt cx="7289878" cy="1732021"/>
          </a:xfrm>
        </p:grpSpPr>
        <p:grpSp>
          <p:nvGrpSpPr>
            <p:cNvPr id="26" name="Group 25">
              <a:extLst>
                <a:ext uri="{FF2B5EF4-FFF2-40B4-BE49-F238E27FC236}">
                  <a16:creationId xmlns:a16="http://schemas.microsoft.com/office/drawing/2014/main" id="{39BE47BD-F17F-5D55-111C-16987B162372}"/>
                </a:ext>
              </a:extLst>
            </p:cNvPr>
            <p:cNvGrpSpPr/>
            <p:nvPr/>
          </p:nvGrpSpPr>
          <p:grpSpPr>
            <a:xfrm>
              <a:off x="5348289" y="1578535"/>
              <a:ext cx="7289878" cy="461665"/>
              <a:chOff x="5348289" y="1578535"/>
              <a:chExt cx="7289878" cy="461665"/>
            </a:xfrm>
          </p:grpSpPr>
          <p:cxnSp>
            <p:nvCxnSpPr>
              <p:cNvPr id="10" name="Straight Arrow Connector 9">
                <a:extLst>
                  <a:ext uri="{FF2B5EF4-FFF2-40B4-BE49-F238E27FC236}">
                    <a16:creationId xmlns:a16="http://schemas.microsoft.com/office/drawing/2014/main" id="{AC4AFBDF-A476-A793-AF84-D9B33FFFC944}"/>
                  </a:ext>
                </a:extLst>
              </p:cNvPr>
              <p:cNvCxnSpPr>
                <a:cxnSpLocks/>
              </p:cNvCxnSpPr>
              <p:nvPr/>
            </p:nvCxnSpPr>
            <p:spPr>
              <a:xfrm flipH="1">
                <a:off x="5348289" y="1816293"/>
                <a:ext cx="826882" cy="165110"/>
              </a:xfrm>
              <a:prstGeom prst="straightConnector1">
                <a:avLst/>
              </a:prstGeom>
              <a:ln w="107950">
                <a:solidFill>
                  <a:schemeClr val="accent4"/>
                </a:solidFill>
                <a:tailEnd type="triangle" w="med"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116BF69-65CA-A08E-4C39-4E383EA1ADAB}"/>
                  </a:ext>
                </a:extLst>
              </p:cNvPr>
              <p:cNvSpPr txBox="1"/>
              <p:nvPr/>
            </p:nvSpPr>
            <p:spPr>
              <a:xfrm>
                <a:off x="6263454" y="1578535"/>
                <a:ext cx="6374713" cy="461665"/>
              </a:xfrm>
              <a:prstGeom prst="rect">
                <a:avLst/>
              </a:prstGeom>
              <a:noFill/>
            </p:spPr>
            <p:txBody>
              <a:bodyPr wrap="square" rtlCol="0">
                <a:spAutoFit/>
              </a:bodyPr>
              <a:lstStyle/>
              <a:p>
                <a:r>
                  <a:rPr lang="en-US" sz="2400" b="1" dirty="0">
                    <a:solidFill>
                      <a:schemeClr val="accent4"/>
                    </a:solidFill>
                    <a:latin typeface="Arial Narrow" panose="020B0604020202020204" pitchFamily="34" charset="0"/>
                    <a:cs typeface="Arial Narrow" panose="020B0604020202020204" pitchFamily="34" charset="0"/>
                  </a:rPr>
                  <a:t>15.7% of teachers are inexperienced </a:t>
                </a:r>
                <a:r>
                  <a:rPr lang="en-US" sz="2400" dirty="0">
                    <a:solidFill>
                      <a:schemeClr val="accent4"/>
                    </a:solidFill>
                    <a:latin typeface="Arial Narrow" panose="020B0604020202020204" pitchFamily="34" charset="0"/>
                    <a:cs typeface="Arial Narrow" panose="020B0604020202020204" pitchFamily="34" charset="0"/>
                  </a:rPr>
                  <a:t>(≤ 3 years)</a:t>
                </a:r>
              </a:p>
            </p:txBody>
          </p:sp>
        </p:grpSp>
        <p:grpSp>
          <p:nvGrpSpPr>
            <p:cNvPr id="27" name="Group 26">
              <a:extLst>
                <a:ext uri="{FF2B5EF4-FFF2-40B4-BE49-F238E27FC236}">
                  <a16:creationId xmlns:a16="http://schemas.microsoft.com/office/drawing/2014/main" id="{5FAE7FA1-5F45-DAAD-418B-2C90F899752F}"/>
                </a:ext>
              </a:extLst>
            </p:cNvPr>
            <p:cNvGrpSpPr/>
            <p:nvPr/>
          </p:nvGrpSpPr>
          <p:grpSpPr>
            <a:xfrm>
              <a:off x="5391916" y="2213713"/>
              <a:ext cx="6273935" cy="461665"/>
              <a:chOff x="5391916" y="2213713"/>
              <a:chExt cx="6273935" cy="461665"/>
            </a:xfrm>
          </p:grpSpPr>
          <p:cxnSp>
            <p:nvCxnSpPr>
              <p:cNvPr id="19" name="Straight Arrow Connector 18">
                <a:extLst>
                  <a:ext uri="{FF2B5EF4-FFF2-40B4-BE49-F238E27FC236}">
                    <a16:creationId xmlns:a16="http://schemas.microsoft.com/office/drawing/2014/main" id="{0053DCA1-9619-5EDA-2666-1C09E89C7476}"/>
                  </a:ext>
                </a:extLst>
              </p:cNvPr>
              <p:cNvCxnSpPr>
                <a:cxnSpLocks/>
              </p:cNvCxnSpPr>
              <p:nvPr/>
            </p:nvCxnSpPr>
            <p:spPr>
              <a:xfrm flipH="1">
                <a:off x="5391916" y="2444546"/>
                <a:ext cx="871538" cy="0"/>
              </a:xfrm>
              <a:prstGeom prst="straightConnector1">
                <a:avLst/>
              </a:prstGeom>
              <a:ln w="107950">
                <a:solidFill>
                  <a:schemeClr val="accent5"/>
                </a:solidFill>
                <a:tailEnd type="triangle" w="med"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EEC8798-F8F5-7DC2-D348-7F7E51CB63EF}"/>
                  </a:ext>
                </a:extLst>
              </p:cNvPr>
              <p:cNvSpPr txBox="1"/>
              <p:nvPr/>
            </p:nvSpPr>
            <p:spPr>
              <a:xfrm>
                <a:off x="6308110" y="2213713"/>
                <a:ext cx="5357741" cy="461665"/>
              </a:xfrm>
              <a:prstGeom prst="rect">
                <a:avLst/>
              </a:prstGeom>
              <a:noFill/>
            </p:spPr>
            <p:txBody>
              <a:bodyPr wrap="square" rtlCol="0">
                <a:spAutoFit/>
              </a:bodyPr>
              <a:lstStyle/>
              <a:p>
                <a:r>
                  <a:rPr lang="en-US" sz="2400" b="1" dirty="0">
                    <a:solidFill>
                      <a:schemeClr val="accent5"/>
                    </a:solidFill>
                    <a:latin typeface="Arial Narrow" panose="020B0604020202020204" pitchFamily="34" charset="0"/>
                    <a:cs typeface="Arial Narrow" panose="020B0604020202020204" pitchFamily="34" charset="0"/>
                  </a:rPr>
                  <a:t>4.2% are uncertified or emergency certified</a:t>
                </a:r>
              </a:p>
            </p:txBody>
          </p:sp>
        </p:grpSp>
        <p:grpSp>
          <p:nvGrpSpPr>
            <p:cNvPr id="28" name="Group 27">
              <a:extLst>
                <a:ext uri="{FF2B5EF4-FFF2-40B4-BE49-F238E27FC236}">
                  <a16:creationId xmlns:a16="http://schemas.microsoft.com/office/drawing/2014/main" id="{C9BAF40E-02F6-2E9E-0560-34E256BABECA}"/>
                </a:ext>
              </a:extLst>
            </p:cNvPr>
            <p:cNvGrpSpPr/>
            <p:nvPr/>
          </p:nvGrpSpPr>
          <p:grpSpPr>
            <a:xfrm>
              <a:off x="5391916" y="2848891"/>
              <a:ext cx="6206951" cy="461665"/>
              <a:chOff x="5391916" y="2848891"/>
              <a:chExt cx="6206951" cy="461665"/>
            </a:xfrm>
          </p:grpSpPr>
          <p:sp>
            <p:nvSpPr>
              <p:cNvPr id="22" name="TextBox 21">
                <a:extLst>
                  <a:ext uri="{FF2B5EF4-FFF2-40B4-BE49-F238E27FC236}">
                    <a16:creationId xmlns:a16="http://schemas.microsoft.com/office/drawing/2014/main" id="{C4605793-85F2-004D-9307-411186FE3B50}"/>
                  </a:ext>
                </a:extLst>
              </p:cNvPr>
              <p:cNvSpPr txBox="1"/>
              <p:nvPr/>
            </p:nvSpPr>
            <p:spPr>
              <a:xfrm>
                <a:off x="6241126" y="2848891"/>
                <a:ext cx="5357741" cy="461665"/>
              </a:xfrm>
              <a:prstGeom prst="rect">
                <a:avLst/>
              </a:prstGeom>
              <a:noFill/>
            </p:spPr>
            <p:txBody>
              <a:bodyPr wrap="square" rtlCol="0">
                <a:spAutoFit/>
              </a:bodyPr>
              <a:lstStyle/>
              <a:p>
                <a:r>
                  <a:rPr lang="en-US" sz="2400" b="1" dirty="0">
                    <a:solidFill>
                      <a:schemeClr val="accent2"/>
                    </a:solidFill>
                    <a:latin typeface="Arial Narrow" panose="020B0604020202020204" pitchFamily="34" charset="0"/>
                    <a:cs typeface="Arial Narrow" panose="020B0604020202020204" pitchFamily="34" charset="0"/>
                  </a:rPr>
                  <a:t>11.1% are teaching out-of-field</a:t>
                </a:r>
              </a:p>
            </p:txBody>
          </p:sp>
          <p:cxnSp>
            <p:nvCxnSpPr>
              <p:cNvPr id="23" name="Straight Arrow Connector 22">
                <a:extLst>
                  <a:ext uri="{FF2B5EF4-FFF2-40B4-BE49-F238E27FC236}">
                    <a16:creationId xmlns:a16="http://schemas.microsoft.com/office/drawing/2014/main" id="{E71924F7-487D-66A5-9F96-90A281662C89}"/>
                  </a:ext>
                </a:extLst>
              </p:cNvPr>
              <p:cNvCxnSpPr>
                <a:cxnSpLocks/>
              </p:cNvCxnSpPr>
              <p:nvPr/>
            </p:nvCxnSpPr>
            <p:spPr>
              <a:xfrm flipH="1" flipV="1">
                <a:off x="5391916" y="2914614"/>
                <a:ext cx="826882" cy="165110"/>
              </a:xfrm>
              <a:prstGeom prst="straightConnector1">
                <a:avLst/>
              </a:prstGeom>
              <a:ln w="107950">
                <a:solidFill>
                  <a:schemeClr val="accent2"/>
                </a:solidFill>
                <a:tailEnd type="triangle" w="med" len="med"/>
              </a:ln>
            </p:spPr>
            <p:style>
              <a:lnRef idx="1">
                <a:schemeClr val="accent1"/>
              </a:lnRef>
              <a:fillRef idx="0">
                <a:schemeClr val="accent1"/>
              </a:fillRef>
              <a:effectRef idx="0">
                <a:schemeClr val="accent1"/>
              </a:effectRef>
              <a:fontRef idx="minor">
                <a:schemeClr val="tx1"/>
              </a:fontRef>
            </p:style>
          </p:cxnSp>
        </p:grpSp>
      </p:grpSp>
      <p:sp>
        <p:nvSpPr>
          <p:cNvPr id="30" name="TextBox 29">
            <a:extLst>
              <a:ext uri="{FF2B5EF4-FFF2-40B4-BE49-F238E27FC236}">
                <a16:creationId xmlns:a16="http://schemas.microsoft.com/office/drawing/2014/main" id="{202D13E3-FF7D-A947-1542-75196AE6D334}"/>
              </a:ext>
            </a:extLst>
          </p:cNvPr>
          <p:cNvSpPr txBox="1"/>
          <p:nvPr/>
        </p:nvSpPr>
        <p:spPr>
          <a:xfrm>
            <a:off x="5506216" y="4863966"/>
            <a:ext cx="6552434" cy="830997"/>
          </a:xfrm>
          <a:prstGeom prst="rect">
            <a:avLst/>
          </a:prstGeom>
          <a:noFill/>
        </p:spPr>
        <p:txBody>
          <a:bodyPr wrap="square" rtlCol="0">
            <a:spAutoFit/>
          </a:bodyPr>
          <a:lstStyle/>
          <a:p>
            <a:r>
              <a:rPr lang="en-US" sz="2400" dirty="0">
                <a:solidFill>
                  <a:srgbClr val="5D5040"/>
                </a:solidFill>
                <a:latin typeface="Arial Narrow" panose="020B0604020202020204" pitchFamily="34" charset="0"/>
                <a:cs typeface="Arial Narrow" panose="020B0604020202020204" pitchFamily="34" charset="0"/>
              </a:rPr>
              <a:t>In some SREB states, the share of teachers who are uncertified and/or inexperienced has reached 30%</a:t>
            </a:r>
          </a:p>
        </p:txBody>
      </p:sp>
      <p:cxnSp>
        <p:nvCxnSpPr>
          <p:cNvPr id="31" name="Straight Connector 30">
            <a:extLst>
              <a:ext uri="{FF2B5EF4-FFF2-40B4-BE49-F238E27FC236}">
                <a16:creationId xmlns:a16="http://schemas.microsoft.com/office/drawing/2014/main" id="{D0127DA6-234D-AA69-82A6-7B6CAB181E2C}"/>
              </a:ext>
            </a:extLst>
          </p:cNvPr>
          <p:cNvCxnSpPr>
            <a:cxnSpLocks/>
          </p:cNvCxnSpPr>
          <p:nvPr/>
        </p:nvCxnSpPr>
        <p:spPr>
          <a:xfrm flipH="1">
            <a:off x="5506216" y="4629443"/>
            <a:ext cx="6212018" cy="0"/>
          </a:xfrm>
          <a:prstGeom prst="line">
            <a:avLst/>
          </a:prstGeom>
          <a:ln w="1905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25750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FAE885-10DC-2C04-BB80-998EA33B4188}"/>
              </a:ext>
            </a:extLst>
          </p:cNvPr>
          <p:cNvSpPr/>
          <p:nvPr/>
        </p:nvSpPr>
        <p:spPr>
          <a:xfrm>
            <a:off x="1" y="206099"/>
            <a:ext cx="3214688" cy="1325563"/>
          </a:xfrm>
          <a:prstGeom prst="rect">
            <a:avLst/>
          </a:prstGeom>
          <a:solidFill>
            <a:srgbClr val="E6EEF4"/>
          </a:solidFill>
          <a:ln>
            <a:noFill/>
          </a:ln>
          <a:effectLst>
            <a:outerShdw blurRad="25400" dist="25400" dir="2700000" algn="tl" rotWithShape="0">
              <a:srgbClr val="00345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2812E47-EC98-BF64-2745-73B981B17A12}"/>
              </a:ext>
            </a:extLst>
          </p:cNvPr>
          <p:cNvSpPr txBox="1"/>
          <p:nvPr/>
        </p:nvSpPr>
        <p:spPr>
          <a:xfrm>
            <a:off x="399002" y="6530938"/>
            <a:ext cx="4282772" cy="246221"/>
          </a:xfrm>
          <a:prstGeom prst="rect">
            <a:avLst/>
          </a:prstGeom>
          <a:noFill/>
        </p:spPr>
        <p:txBody>
          <a:bodyPr wrap="square" rtlCol="0">
            <a:spAutoFit/>
          </a:bodyPr>
          <a:lstStyle/>
          <a:p>
            <a:r>
              <a:rPr lang="en-US" sz="1000" b="1" dirty="0">
                <a:latin typeface="Arial Narrow" panose="020B0604020202020204" pitchFamily="34" charset="0"/>
                <a:cs typeface="Arial Narrow" panose="020B0604020202020204" pitchFamily="34" charset="0"/>
              </a:rPr>
              <a:t>Source: </a:t>
            </a:r>
            <a:r>
              <a:rPr lang="en-US" sz="1000" dirty="0">
                <a:solidFill>
                  <a:schemeClr val="tx2"/>
                </a:solidFill>
                <a:latin typeface="Arial Narrow" panose="020B0604020202020204" pitchFamily="34" charset="0"/>
                <a:cs typeface="Arial Narrow" panose="020B0604020202020204" pitchFamily="34" charset="0"/>
                <a:hlinkClick r:id="rId3"/>
              </a:rPr>
              <a:t>NBPTS</a:t>
            </a:r>
            <a:r>
              <a:rPr lang="en-US" sz="1000" dirty="0">
                <a:solidFill>
                  <a:schemeClr val="tx2"/>
                </a:solidFill>
                <a:latin typeface="Arial Narrow" panose="020B0604020202020204" pitchFamily="34" charset="0"/>
                <a:cs typeface="Arial Narrow" panose="020B0604020202020204" pitchFamily="34" charset="0"/>
              </a:rPr>
              <a:t>, </a:t>
            </a:r>
            <a:r>
              <a:rPr lang="en-US" sz="1000" dirty="0">
                <a:latin typeface="Arial Narrow" panose="020B0604020202020204" pitchFamily="34" charset="0"/>
                <a:cs typeface="Arial Narrow" panose="020B0604020202020204" pitchFamily="34" charset="0"/>
              </a:rPr>
              <a:t>2022</a:t>
            </a:r>
          </a:p>
        </p:txBody>
      </p:sp>
      <p:pic>
        <p:nvPicPr>
          <p:cNvPr id="12" name="Picture 11" descr="A picture containing shape&#10;&#10;Description automatically generated">
            <a:extLst>
              <a:ext uri="{FF2B5EF4-FFF2-40B4-BE49-F238E27FC236}">
                <a16:creationId xmlns:a16="http://schemas.microsoft.com/office/drawing/2014/main" id="{8832B325-2D5A-5502-56EC-AF5FDB23B8EF}"/>
              </a:ext>
            </a:extLst>
          </p:cNvPr>
          <p:cNvPicPr>
            <a:picLocks noChangeAspect="1"/>
          </p:cNvPicPr>
          <p:nvPr/>
        </p:nvPicPr>
        <p:blipFill rotWithShape="1">
          <a:blip r:embed="rId4">
            <a:duotone>
              <a:prstClr val="black"/>
              <a:schemeClr val="accent2">
                <a:tint val="45000"/>
                <a:satMod val="400000"/>
              </a:schemeClr>
            </a:duotone>
          </a:blip>
          <a:srcRect b="39792"/>
          <a:stretch/>
        </p:blipFill>
        <p:spPr>
          <a:xfrm>
            <a:off x="448885" y="25843"/>
            <a:ext cx="2586811" cy="1557476"/>
          </a:xfrm>
          <a:prstGeom prst="rect">
            <a:avLst/>
          </a:prstGeom>
        </p:spPr>
      </p:pic>
      <p:graphicFrame>
        <p:nvGraphicFramePr>
          <p:cNvPr id="33" name="Table 33">
            <a:extLst>
              <a:ext uri="{FF2B5EF4-FFF2-40B4-BE49-F238E27FC236}">
                <a16:creationId xmlns:a16="http://schemas.microsoft.com/office/drawing/2014/main" id="{6DB23B91-D57F-F4FC-0050-4955EC72D87E}"/>
              </a:ext>
            </a:extLst>
          </p:cNvPr>
          <p:cNvGraphicFramePr>
            <a:graphicFrameLocks noGrp="1"/>
          </p:cNvGraphicFramePr>
          <p:nvPr>
            <p:extLst>
              <p:ext uri="{D42A27DB-BD31-4B8C-83A1-F6EECF244321}">
                <p14:modId xmlns:p14="http://schemas.microsoft.com/office/powerpoint/2010/main" val="759611953"/>
              </p:ext>
            </p:extLst>
          </p:nvPr>
        </p:nvGraphicFramePr>
        <p:xfrm>
          <a:off x="6096001" y="0"/>
          <a:ext cx="6095988" cy="6858005"/>
        </p:xfrm>
        <a:graphic>
          <a:graphicData uri="http://schemas.openxmlformats.org/drawingml/2006/table">
            <a:tbl>
              <a:tblPr firstRow="1" bandRow="1">
                <a:tableStyleId>{5C22544A-7EE6-4342-B048-85BDC9FD1C3A}</a:tableStyleId>
              </a:tblPr>
              <a:tblGrid>
                <a:gridCol w="1862133">
                  <a:extLst>
                    <a:ext uri="{9D8B030D-6E8A-4147-A177-3AD203B41FA5}">
                      <a16:colId xmlns:a16="http://schemas.microsoft.com/office/drawing/2014/main" val="3803302175"/>
                    </a:ext>
                  </a:extLst>
                </a:gridCol>
                <a:gridCol w="1657346">
                  <a:extLst>
                    <a:ext uri="{9D8B030D-6E8A-4147-A177-3AD203B41FA5}">
                      <a16:colId xmlns:a16="http://schemas.microsoft.com/office/drawing/2014/main" val="3399789239"/>
                    </a:ext>
                  </a:extLst>
                </a:gridCol>
                <a:gridCol w="2576509">
                  <a:extLst>
                    <a:ext uri="{9D8B030D-6E8A-4147-A177-3AD203B41FA5}">
                      <a16:colId xmlns:a16="http://schemas.microsoft.com/office/drawing/2014/main" val="1307092242"/>
                    </a:ext>
                  </a:extLst>
                </a:gridCol>
              </a:tblGrid>
              <a:tr h="556054">
                <a:tc>
                  <a:txBody>
                    <a:bodyPr/>
                    <a:lstStyle/>
                    <a:p>
                      <a:pPr algn="ctr"/>
                      <a:r>
                        <a:rPr lang="en-US" sz="1800" b="1" i="0" dirty="0">
                          <a:latin typeface="Arial Narrow" panose="020B0604020202020204" pitchFamily="34" charset="0"/>
                          <a:cs typeface="Arial Narrow" panose="020B0604020202020204" pitchFamily="34" charset="0"/>
                        </a:rPr>
                        <a:t>National Ranking</a:t>
                      </a:r>
                    </a:p>
                  </a:txBody>
                  <a:tcPr anchor="ctr">
                    <a:solidFill>
                      <a:schemeClr val="accent3">
                        <a:lumMod val="75000"/>
                      </a:schemeClr>
                    </a:solidFill>
                  </a:tcPr>
                </a:tc>
                <a:tc>
                  <a:txBody>
                    <a:bodyPr/>
                    <a:lstStyle/>
                    <a:p>
                      <a:pPr algn="ctr"/>
                      <a:r>
                        <a:rPr lang="en-US" sz="1800" b="1" i="0" dirty="0">
                          <a:latin typeface="Arial Narrow" panose="020B0604020202020204" pitchFamily="34" charset="0"/>
                          <a:cs typeface="Arial Narrow" panose="020B0604020202020204" pitchFamily="34" charset="0"/>
                        </a:rPr>
                        <a:t>State</a:t>
                      </a:r>
                    </a:p>
                  </a:txBody>
                  <a:tcPr anchor="ctr">
                    <a:solidFill>
                      <a:schemeClr val="accent3">
                        <a:lumMod val="75000"/>
                      </a:schemeClr>
                    </a:solidFill>
                  </a:tcPr>
                </a:tc>
                <a:tc>
                  <a:txBody>
                    <a:bodyPr/>
                    <a:lstStyle/>
                    <a:p>
                      <a:pPr algn="ctr"/>
                      <a:r>
                        <a:rPr lang="en-US" sz="1800" b="1" i="0" dirty="0">
                          <a:latin typeface="Arial Narrow" panose="020B0604020202020204" pitchFamily="34" charset="0"/>
                          <a:cs typeface="Arial Narrow" panose="020B0604020202020204" pitchFamily="34" charset="0"/>
                        </a:rPr>
                        <a:t>% of Teacher Workforce</a:t>
                      </a:r>
                    </a:p>
                  </a:txBody>
                  <a:tcPr anchor="ctr">
                    <a:solidFill>
                      <a:schemeClr val="accent3">
                        <a:lumMod val="75000"/>
                      </a:schemeClr>
                    </a:solidFill>
                  </a:tcPr>
                </a:tc>
                <a:extLst>
                  <a:ext uri="{0D108BD9-81ED-4DB2-BD59-A6C34878D82A}">
                    <a16:rowId xmlns:a16="http://schemas.microsoft.com/office/drawing/2014/main" val="3145622351"/>
                  </a:ext>
                </a:extLst>
              </a:tr>
              <a:tr h="370703">
                <a:tc>
                  <a:txBody>
                    <a:bodyPr/>
                    <a:lstStyle/>
                    <a:p>
                      <a:pPr algn="ctr"/>
                      <a:r>
                        <a:rPr lang="en-US" b="0" i="0" dirty="0">
                          <a:solidFill>
                            <a:srgbClr val="393026"/>
                          </a:solidFill>
                          <a:latin typeface="Arial Narrow" panose="020B0604020202020204" pitchFamily="34" charset="0"/>
                          <a:cs typeface="Arial Narrow" panose="020B0604020202020204" pitchFamily="34" charset="0"/>
                        </a:rPr>
                        <a:t>#1</a:t>
                      </a:r>
                    </a:p>
                  </a:txBody>
                  <a:tcPr anchor="ctr">
                    <a:solidFill>
                      <a:schemeClr val="accent3">
                        <a:lumMod val="40000"/>
                        <a:lumOff val="60000"/>
                      </a:schemeClr>
                    </a:solidFill>
                  </a:tcPr>
                </a:tc>
                <a:tc>
                  <a:txBody>
                    <a:bodyPr/>
                    <a:lstStyle/>
                    <a:p>
                      <a:pPr algn="ctr"/>
                      <a:r>
                        <a:rPr lang="en-US" b="0" i="0" dirty="0">
                          <a:solidFill>
                            <a:srgbClr val="393026"/>
                          </a:solidFill>
                          <a:latin typeface="Arial Narrow" panose="020B0604020202020204" pitchFamily="34" charset="0"/>
                          <a:cs typeface="Arial Narrow" panose="020B0604020202020204" pitchFamily="34" charset="0"/>
                        </a:rPr>
                        <a:t>NC</a:t>
                      </a:r>
                    </a:p>
                  </a:txBody>
                  <a:tcPr anchor="ctr">
                    <a:solidFill>
                      <a:schemeClr val="accent3">
                        <a:lumMod val="40000"/>
                        <a:lumOff val="60000"/>
                      </a:schemeClr>
                    </a:solidFill>
                  </a:tcPr>
                </a:tc>
                <a:tc>
                  <a:txBody>
                    <a:bodyPr/>
                    <a:lstStyle/>
                    <a:p>
                      <a:pPr algn="ctr"/>
                      <a:r>
                        <a:rPr lang="en-US" b="0" i="0" dirty="0">
                          <a:solidFill>
                            <a:srgbClr val="393026"/>
                          </a:solidFill>
                          <a:latin typeface="Arial Narrow" panose="020B0604020202020204" pitchFamily="34" charset="0"/>
                          <a:cs typeface="Arial Narrow" panose="020B0604020202020204" pitchFamily="34" charset="0"/>
                        </a:rPr>
                        <a:t>23.2%</a:t>
                      </a:r>
                    </a:p>
                  </a:txBody>
                  <a:tcPr anchor="ctr">
                    <a:solidFill>
                      <a:schemeClr val="accent3">
                        <a:lumMod val="40000"/>
                        <a:lumOff val="60000"/>
                      </a:schemeClr>
                    </a:solidFill>
                  </a:tcPr>
                </a:tc>
                <a:extLst>
                  <a:ext uri="{0D108BD9-81ED-4DB2-BD59-A6C34878D82A}">
                    <a16:rowId xmlns:a16="http://schemas.microsoft.com/office/drawing/2014/main" val="281842303"/>
                  </a:ext>
                </a:extLst>
              </a:tr>
              <a:tr h="370703">
                <a:tc>
                  <a:txBody>
                    <a:bodyPr/>
                    <a:lstStyle/>
                    <a:p>
                      <a:pPr algn="ctr"/>
                      <a:r>
                        <a:rPr lang="en-US" b="0" i="0" dirty="0">
                          <a:solidFill>
                            <a:srgbClr val="393026"/>
                          </a:solidFill>
                          <a:latin typeface="Arial Narrow" panose="020B0604020202020204" pitchFamily="34" charset="0"/>
                          <a:cs typeface="Arial Narrow" panose="020B0604020202020204" pitchFamily="34" charset="0"/>
                        </a:rPr>
                        <a:t>#3</a:t>
                      </a:r>
                    </a:p>
                  </a:txBody>
                  <a:tcPr anchor="ctr">
                    <a:solidFill>
                      <a:schemeClr val="accent3">
                        <a:lumMod val="20000"/>
                        <a:lumOff val="80000"/>
                      </a:schemeClr>
                    </a:solidFill>
                  </a:tcPr>
                </a:tc>
                <a:tc>
                  <a:txBody>
                    <a:bodyPr/>
                    <a:lstStyle/>
                    <a:p>
                      <a:pPr algn="ctr"/>
                      <a:r>
                        <a:rPr lang="en-US" b="0" i="0" dirty="0">
                          <a:solidFill>
                            <a:srgbClr val="393026"/>
                          </a:solidFill>
                          <a:latin typeface="Arial Narrow" panose="020B0604020202020204" pitchFamily="34" charset="0"/>
                          <a:cs typeface="Arial Narrow" panose="020B0604020202020204" pitchFamily="34" charset="0"/>
                        </a:rPr>
                        <a:t>SC</a:t>
                      </a:r>
                    </a:p>
                  </a:txBody>
                  <a:tcPr anchor="ctr">
                    <a:solidFill>
                      <a:schemeClr val="accent3">
                        <a:lumMod val="20000"/>
                        <a:lumOff val="80000"/>
                      </a:schemeClr>
                    </a:solidFill>
                  </a:tcPr>
                </a:tc>
                <a:tc>
                  <a:txBody>
                    <a:bodyPr/>
                    <a:lstStyle/>
                    <a:p>
                      <a:pPr algn="ctr"/>
                      <a:r>
                        <a:rPr lang="en-US" b="0" i="0" dirty="0">
                          <a:solidFill>
                            <a:srgbClr val="393026"/>
                          </a:solidFill>
                          <a:latin typeface="Arial Narrow" panose="020B0604020202020204" pitchFamily="34" charset="0"/>
                          <a:cs typeface="Arial Narrow" panose="020B0604020202020204" pitchFamily="34" charset="0"/>
                        </a:rPr>
                        <a:t>17.4%</a:t>
                      </a:r>
                    </a:p>
                  </a:txBody>
                  <a:tcPr anchor="ctr">
                    <a:solidFill>
                      <a:schemeClr val="accent3">
                        <a:lumMod val="20000"/>
                        <a:lumOff val="80000"/>
                      </a:schemeClr>
                    </a:solidFill>
                  </a:tcPr>
                </a:tc>
                <a:extLst>
                  <a:ext uri="{0D108BD9-81ED-4DB2-BD59-A6C34878D82A}">
                    <a16:rowId xmlns:a16="http://schemas.microsoft.com/office/drawing/2014/main" val="267138012"/>
                  </a:ext>
                </a:extLst>
              </a:tr>
              <a:tr h="370703">
                <a:tc>
                  <a:txBody>
                    <a:bodyPr/>
                    <a:lstStyle/>
                    <a:p>
                      <a:pPr algn="ctr"/>
                      <a:r>
                        <a:rPr lang="en-US" b="0" i="0" dirty="0">
                          <a:solidFill>
                            <a:srgbClr val="393026"/>
                          </a:solidFill>
                          <a:latin typeface="Arial Narrow" panose="020B0604020202020204" pitchFamily="34" charset="0"/>
                          <a:cs typeface="Arial Narrow" panose="020B0604020202020204" pitchFamily="34" charset="0"/>
                        </a:rPr>
                        <a:t>#4</a:t>
                      </a:r>
                    </a:p>
                  </a:txBody>
                  <a:tcPr anchor="ctr">
                    <a:solidFill>
                      <a:schemeClr val="accent3">
                        <a:lumMod val="40000"/>
                        <a:lumOff val="60000"/>
                      </a:schemeClr>
                    </a:solidFill>
                  </a:tcPr>
                </a:tc>
                <a:tc>
                  <a:txBody>
                    <a:bodyPr/>
                    <a:lstStyle/>
                    <a:p>
                      <a:pPr algn="ctr"/>
                      <a:r>
                        <a:rPr lang="en-US" b="0" i="0" dirty="0">
                          <a:solidFill>
                            <a:srgbClr val="393026"/>
                          </a:solidFill>
                          <a:latin typeface="Arial Narrow" panose="020B0604020202020204" pitchFamily="34" charset="0"/>
                          <a:cs typeface="Arial Narrow" panose="020B0604020202020204" pitchFamily="34" charset="0"/>
                        </a:rPr>
                        <a:t>MS</a:t>
                      </a:r>
                    </a:p>
                  </a:txBody>
                  <a:tcPr anchor="ctr">
                    <a:solidFill>
                      <a:schemeClr val="accent3">
                        <a:lumMod val="40000"/>
                        <a:lumOff val="60000"/>
                      </a:schemeClr>
                    </a:solidFill>
                  </a:tcPr>
                </a:tc>
                <a:tc>
                  <a:txBody>
                    <a:bodyPr/>
                    <a:lstStyle/>
                    <a:p>
                      <a:pPr algn="ctr"/>
                      <a:r>
                        <a:rPr lang="en-US" b="0" i="0" dirty="0">
                          <a:solidFill>
                            <a:srgbClr val="393026"/>
                          </a:solidFill>
                          <a:latin typeface="Arial Narrow" panose="020B0604020202020204" pitchFamily="34" charset="0"/>
                          <a:cs typeface="Arial Narrow" panose="020B0604020202020204" pitchFamily="34" charset="0"/>
                        </a:rPr>
                        <a:t>14.5%</a:t>
                      </a:r>
                    </a:p>
                  </a:txBody>
                  <a:tcPr anchor="ctr">
                    <a:solidFill>
                      <a:schemeClr val="accent3">
                        <a:lumMod val="40000"/>
                        <a:lumOff val="60000"/>
                      </a:schemeClr>
                    </a:solidFill>
                  </a:tcPr>
                </a:tc>
                <a:extLst>
                  <a:ext uri="{0D108BD9-81ED-4DB2-BD59-A6C34878D82A}">
                    <a16:rowId xmlns:a16="http://schemas.microsoft.com/office/drawing/2014/main" val="232502878"/>
                  </a:ext>
                </a:extLst>
              </a:tr>
              <a:tr h="370703">
                <a:tc>
                  <a:txBody>
                    <a:bodyPr/>
                    <a:lstStyle/>
                    <a:p>
                      <a:pPr algn="ctr"/>
                      <a:r>
                        <a:rPr lang="en-US" b="0" i="0" dirty="0">
                          <a:solidFill>
                            <a:srgbClr val="393026"/>
                          </a:solidFill>
                          <a:latin typeface="Arial Narrow" panose="020B0604020202020204" pitchFamily="34" charset="0"/>
                          <a:cs typeface="Arial Narrow" panose="020B0604020202020204" pitchFamily="34" charset="0"/>
                        </a:rPr>
                        <a:t>#6</a:t>
                      </a:r>
                    </a:p>
                  </a:txBody>
                  <a:tcPr anchor="ctr">
                    <a:solidFill>
                      <a:schemeClr val="accent3">
                        <a:lumMod val="20000"/>
                        <a:lumOff val="80000"/>
                      </a:schemeClr>
                    </a:solidFill>
                  </a:tcPr>
                </a:tc>
                <a:tc>
                  <a:txBody>
                    <a:bodyPr/>
                    <a:lstStyle/>
                    <a:p>
                      <a:pPr algn="ctr"/>
                      <a:r>
                        <a:rPr lang="en-US" b="0" i="0" dirty="0">
                          <a:solidFill>
                            <a:srgbClr val="393026"/>
                          </a:solidFill>
                          <a:latin typeface="Arial Narrow" panose="020B0604020202020204" pitchFamily="34" charset="0"/>
                          <a:cs typeface="Arial Narrow" panose="020B0604020202020204" pitchFamily="34" charset="0"/>
                        </a:rPr>
                        <a:t>KY</a:t>
                      </a:r>
                    </a:p>
                  </a:txBody>
                  <a:tcPr anchor="ctr">
                    <a:solidFill>
                      <a:schemeClr val="accent3">
                        <a:lumMod val="20000"/>
                        <a:lumOff val="80000"/>
                      </a:schemeClr>
                    </a:solidFill>
                  </a:tcPr>
                </a:tc>
                <a:tc>
                  <a:txBody>
                    <a:bodyPr/>
                    <a:lstStyle/>
                    <a:p>
                      <a:pPr algn="ctr"/>
                      <a:r>
                        <a:rPr lang="en-US" b="0" i="0" dirty="0">
                          <a:solidFill>
                            <a:srgbClr val="393026"/>
                          </a:solidFill>
                          <a:latin typeface="Arial Narrow" panose="020B0604020202020204" pitchFamily="34" charset="0"/>
                          <a:cs typeface="Arial Narrow" panose="020B0604020202020204" pitchFamily="34" charset="0"/>
                        </a:rPr>
                        <a:t>9.9%</a:t>
                      </a:r>
                    </a:p>
                  </a:txBody>
                  <a:tcPr anchor="ctr">
                    <a:solidFill>
                      <a:schemeClr val="accent3">
                        <a:lumMod val="20000"/>
                        <a:lumOff val="80000"/>
                      </a:schemeClr>
                    </a:solidFill>
                  </a:tcPr>
                </a:tc>
                <a:extLst>
                  <a:ext uri="{0D108BD9-81ED-4DB2-BD59-A6C34878D82A}">
                    <a16:rowId xmlns:a16="http://schemas.microsoft.com/office/drawing/2014/main" val="3423914682"/>
                  </a:ext>
                </a:extLst>
              </a:tr>
              <a:tr h="370703">
                <a:tc>
                  <a:txBody>
                    <a:bodyPr/>
                    <a:lstStyle/>
                    <a:p>
                      <a:pPr algn="ctr"/>
                      <a:r>
                        <a:rPr lang="en-US" b="0" i="0" dirty="0">
                          <a:solidFill>
                            <a:srgbClr val="393026"/>
                          </a:solidFill>
                          <a:latin typeface="Arial Narrow" panose="020B0604020202020204" pitchFamily="34" charset="0"/>
                          <a:cs typeface="Arial Narrow" panose="020B0604020202020204" pitchFamily="34" charset="0"/>
                        </a:rPr>
                        <a:t>#7</a:t>
                      </a:r>
                    </a:p>
                  </a:txBody>
                  <a:tcPr anchor="ctr">
                    <a:solidFill>
                      <a:schemeClr val="accent3">
                        <a:lumMod val="40000"/>
                        <a:lumOff val="60000"/>
                      </a:schemeClr>
                    </a:solidFill>
                  </a:tcPr>
                </a:tc>
                <a:tc>
                  <a:txBody>
                    <a:bodyPr/>
                    <a:lstStyle/>
                    <a:p>
                      <a:pPr algn="ctr"/>
                      <a:r>
                        <a:rPr lang="en-US" b="0" i="0" dirty="0">
                          <a:solidFill>
                            <a:srgbClr val="393026"/>
                          </a:solidFill>
                          <a:latin typeface="Arial Narrow" panose="020B0604020202020204" pitchFamily="34" charset="0"/>
                          <a:cs typeface="Arial Narrow" panose="020B0604020202020204" pitchFamily="34" charset="0"/>
                        </a:rPr>
                        <a:t>AR</a:t>
                      </a:r>
                    </a:p>
                  </a:txBody>
                  <a:tcPr anchor="ctr">
                    <a:solidFill>
                      <a:schemeClr val="accent3">
                        <a:lumMod val="40000"/>
                        <a:lumOff val="60000"/>
                      </a:schemeClr>
                    </a:solidFill>
                  </a:tcPr>
                </a:tc>
                <a:tc>
                  <a:txBody>
                    <a:bodyPr/>
                    <a:lstStyle/>
                    <a:p>
                      <a:pPr algn="ctr"/>
                      <a:r>
                        <a:rPr lang="en-US" b="0" i="0" dirty="0">
                          <a:solidFill>
                            <a:srgbClr val="393026"/>
                          </a:solidFill>
                          <a:latin typeface="Arial Narrow" panose="020B0604020202020204" pitchFamily="34" charset="0"/>
                          <a:cs typeface="Arial Narrow" panose="020B0604020202020204" pitchFamily="34" charset="0"/>
                        </a:rPr>
                        <a:t>9%</a:t>
                      </a:r>
                    </a:p>
                  </a:txBody>
                  <a:tcPr anchor="ctr">
                    <a:solidFill>
                      <a:schemeClr val="accent3">
                        <a:lumMod val="40000"/>
                        <a:lumOff val="60000"/>
                      </a:schemeClr>
                    </a:solidFill>
                  </a:tcPr>
                </a:tc>
                <a:extLst>
                  <a:ext uri="{0D108BD9-81ED-4DB2-BD59-A6C34878D82A}">
                    <a16:rowId xmlns:a16="http://schemas.microsoft.com/office/drawing/2014/main" val="2130869339"/>
                  </a:ext>
                </a:extLst>
              </a:tr>
              <a:tr h="370703">
                <a:tc>
                  <a:txBody>
                    <a:bodyPr/>
                    <a:lstStyle/>
                    <a:p>
                      <a:pPr algn="ctr"/>
                      <a:r>
                        <a:rPr lang="en-US" b="0" i="0" dirty="0">
                          <a:solidFill>
                            <a:srgbClr val="393026"/>
                          </a:solidFill>
                          <a:latin typeface="Arial Narrow" panose="020B0604020202020204" pitchFamily="34" charset="0"/>
                          <a:cs typeface="Arial Narrow" panose="020B0604020202020204" pitchFamily="34" charset="0"/>
                        </a:rPr>
                        <a:t>#8</a:t>
                      </a:r>
                    </a:p>
                  </a:txBody>
                  <a:tcPr anchor="ctr">
                    <a:solidFill>
                      <a:schemeClr val="accent3">
                        <a:lumMod val="20000"/>
                        <a:lumOff val="80000"/>
                      </a:schemeClr>
                    </a:solidFill>
                  </a:tcPr>
                </a:tc>
                <a:tc>
                  <a:txBody>
                    <a:bodyPr/>
                    <a:lstStyle/>
                    <a:p>
                      <a:pPr algn="ctr"/>
                      <a:r>
                        <a:rPr lang="en-US" b="0" i="0" dirty="0">
                          <a:solidFill>
                            <a:srgbClr val="393026"/>
                          </a:solidFill>
                          <a:latin typeface="Arial Narrow" panose="020B0604020202020204" pitchFamily="34" charset="0"/>
                          <a:cs typeface="Arial Narrow" panose="020B0604020202020204" pitchFamily="34" charset="0"/>
                        </a:rPr>
                        <a:t>FL</a:t>
                      </a:r>
                    </a:p>
                  </a:txBody>
                  <a:tcPr anchor="ctr">
                    <a:solidFill>
                      <a:schemeClr val="accent3">
                        <a:lumMod val="20000"/>
                        <a:lumOff val="80000"/>
                      </a:schemeClr>
                    </a:solidFill>
                  </a:tcPr>
                </a:tc>
                <a:tc>
                  <a:txBody>
                    <a:bodyPr/>
                    <a:lstStyle/>
                    <a:p>
                      <a:pPr algn="ctr"/>
                      <a:r>
                        <a:rPr lang="en-US" b="0" i="0" dirty="0">
                          <a:solidFill>
                            <a:srgbClr val="393026"/>
                          </a:solidFill>
                          <a:latin typeface="Arial Narrow" panose="020B0604020202020204" pitchFamily="34" charset="0"/>
                          <a:cs typeface="Arial Narrow" panose="020B0604020202020204" pitchFamily="34" charset="0"/>
                        </a:rPr>
                        <a:t>8.2%</a:t>
                      </a:r>
                    </a:p>
                  </a:txBody>
                  <a:tcPr anchor="ctr">
                    <a:solidFill>
                      <a:schemeClr val="accent3">
                        <a:lumMod val="20000"/>
                        <a:lumOff val="80000"/>
                      </a:schemeClr>
                    </a:solidFill>
                  </a:tcPr>
                </a:tc>
                <a:extLst>
                  <a:ext uri="{0D108BD9-81ED-4DB2-BD59-A6C34878D82A}">
                    <a16:rowId xmlns:a16="http://schemas.microsoft.com/office/drawing/2014/main" val="4071036896"/>
                  </a:ext>
                </a:extLst>
              </a:tr>
              <a:tr h="370703">
                <a:tc>
                  <a:txBody>
                    <a:bodyPr/>
                    <a:lstStyle/>
                    <a:p>
                      <a:pPr algn="ctr"/>
                      <a:r>
                        <a:rPr lang="en-US" b="0" i="0" dirty="0">
                          <a:solidFill>
                            <a:srgbClr val="393026"/>
                          </a:solidFill>
                          <a:latin typeface="Arial Narrow" panose="020B0604020202020204" pitchFamily="34" charset="0"/>
                          <a:cs typeface="Arial Narrow" panose="020B0604020202020204" pitchFamily="34" charset="0"/>
                        </a:rPr>
                        <a:t>#9</a:t>
                      </a:r>
                    </a:p>
                  </a:txBody>
                  <a:tcPr anchor="ctr">
                    <a:solidFill>
                      <a:schemeClr val="accent3">
                        <a:lumMod val="40000"/>
                        <a:lumOff val="60000"/>
                      </a:schemeClr>
                    </a:solidFill>
                  </a:tcPr>
                </a:tc>
                <a:tc>
                  <a:txBody>
                    <a:bodyPr/>
                    <a:lstStyle/>
                    <a:p>
                      <a:pPr algn="ctr"/>
                      <a:r>
                        <a:rPr lang="en-US" b="0" i="0" dirty="0">
                          <a:solidFill>
                            <a:srgbClr val="393026"/>
                          </a:solidFill>
                          <a:latin typeface="Arial Narrow" panose="020B0604020202020204" pitchFamily="34" charset="0"/>
                          <a:cs typeface="Arial Narrow" panose="020B0604020202020204" pitchFamily="34" charset="0"/>
                        </a:rPr>
                        <a:t>AL</a:t>
                      </a:r>
                    </a:p>
                  </a:txBody>
                  <a:tcPr anchor="ctr">
                    <a:solidFill>
                      <a:schemeClr val="accent3">
                        <a:lumMod val="40000"/>
                        <a:lumOff val="60000"/>
                      </a:schemeClr>
                    </a:solidFill>
                  </a:tcPr>
                </a:tc>
                <a:tc>
                  <a:txBody>
                    <a:bodyPr/>
                    <a:lstStyle/>
                    <a:p>
                      <a:pPr algn="ctr"/>
                      <a:r>
                        <a:rPr lang="en-US" b="0" i="0" dirty="0">
                          <a:solidFill>
                            <a:srgbClr val="393026"/>
                          </a:solidFill>
                          <a:latin typeface="Arial Narrow" panose="020B0604020202020204" pitchFamily="34" charset="0"/>
                          <a:cs typeface="Arial Narrow" panose="020B0604020202020204" pitchFamily="34" charset="0"/>
                        </a:rPr>
                        <a:t>7.8%</a:t>
                      </a:r>
                    </a:p>
                  </a:txBody>
                  <a:tcPr anchor="ctr">
                    <a:solidFill>
                      <a:schemeClr val="accent3">
                        <a:lumMod val="40000"/>
                        <a:lumOff val="60000"/>
                      </a:schemeClr>
                    </a:solidFill>
                  </a:tcPr>
                </a:tc>
                <a:extLst>
                  <a:ext uri="{0D108BD9-81ED-4DB2-BD59-A6C34878D82A}">
                    <a16:rowId xmlns:a16="http://schemas.microsoft.com/office/drawing/2014/main" val="1872108050"/>
                  </a:ext>
                </a:extLst>
              </a:tr>
              <a:tr h="370703">
                <a:tc>
                  <a:txBody>
                    <a:bodyPr/>
                    <a:lstStyle/>
                    <a:p>
                      <a:pPr algn="ctr"/>
                      <a:r>
                        <a:rPr lang="en-US" b="0" i="0" dirty="0">
                          <a:solidFill>
                            <a:srgbClr val="393026"/>
                          </a:solidFill>
                          <a:latin typeface="Arial Narrow" panose="020B0604020202020204" pitchFamily="34" charset="0"/>
                          <a:cs typeface="Arial Narrow" panose="020B0604020202020204" pitchFamily="34" charset="0"/>
                        </a:rPr>
                        <a:t>#10</a:t>
                      </a:r>
                    </a:p>
                  </a:txBody>
                  <a:tcPr anchor="ctr">
                    <a:solidFill>
                      <a:schemeClr val="accent3">
                        <a:lumMod val="20000"/>
                        <a:lumOff val="80000"/>
                      </a:schemeClr>
                    </a:solidFill>
                  </a:tcPr>
                </a:tc>
                <a:tc>
                  <a:txBody>
                    <a:bodyPr/>
                    <a:lstStyle/>
                    <a:p>
                      <a:pPr algn="ctr"/>
                      <a:r>
                        <a:rPr lang="en-US" b="0" i="0" dirty="0">
                          <a:solidFill>
                            <a:srgbClr val="393026"/>
                          </a:solidFill>
                          <a:latin typeface="Arial Narrow" panose="020B0604020202020204" pitchFamily="34" charset="0"/>
                          <a:cs typeface="Arial Narrow" panose="020B0604020202020204" pitchFamily="34" charset="0"/>
                        </a:rPr>
                        <a:t>OK</a:t>
                      </a:r>
                    </a:p>
                  </a:txBody>
                  <a:tcPr anchor="ctr">
                    <a:solidFill>
                      <a:schemeClr val="accent3">
                        <a:lumMod val="20000"/>
                        <a:lumOff val="80000"/>
                      </a:schemeClr>
                    </a:solidFill>
                  </a:tcPr>
                </a:tc>
                <a:tc>
                  <a:txBody>
                    <a:bodyPr/>
                    <a:lstStyle/>
                    <a:p>
                      <a:pPr algn="ctr"/>
                      <a:r>
                        <a:rPr lang="en-US" b="0" i="0" dirty="0">
                          <a:solidFill>
                            <a:srgbClr val="393026"/>
                          </a:solidFill>
                          <a:latin typeface="Arial Narrow" panose="020B0604020202020204" pitchFamily="34" charset="0"/>
                          <a:cs typeface="Arial Narrow" panose="020B0604020202020204" pitchFamily="34" charset="0"/>
                        </a:rPr>
                        <a:t>7.2%</a:t>
                      </a:r>
                    </a:p>
                  </a:txBody>
                  <a:tcPr anchor="ctr">
                    <a:solidFill>
                      <a:schemeClr val="accent3">
                        <a:lumMod val="20000"/>
                        <a:lumOff val="80000"/>
                      </a:schemeClr>
                    </a:solidFill>
                  </a:tcPr>
                </a:tc>
                <a:extLst>
                  <a:ext uri="{0D108BD9-81ED-4DB2-BD59-A6C34878D82A}">
                    <a16:rowId xmlns:a16="http://schemas.microsoft.com/office/drawing/2014/main" val="2061462525"/>
                  </a:ext>
                </a:extLst>
              </a:tr>
              <a:tr h="370703">
                <a:tc>
                  <a:txBody>
                    <a:bodyPr/>
                    <a:lstStyle/>
                    <a:p>
                      <a:pPr algn="ctr"/>
                      <a:r>
                        <a:rPr lang="en-US" b="0" i="0" dirty="0">
                          <a:solidFill>
                            <a:srgbClr val="393026"/>
                          </a:solidFill>
                          <a:latin typeface="Arial Narrow" panose="020B0604020202020204" pitchFamily="34" charset="0"/>
                          <a:cs typeface="Arial Narrow" panose="020B0604020202020204" pitchFamily="34" charset="0"/>
                        </a:rPr>
                        <a:t>#13</a:t>
                      </a:r>
                    </a:p>
                  </a:txBody>
                  <a:tcPr anchor="ctr">
                    <a:solidFill>
                      <a:schemeClr val="accent3">
                        <a:lumMod val="40000"/>
                        <a:lumOff val="60000"/>
                      </a:schemeClr>
                    </a:solidFill>
                  </a:tcPr>
                </a:tc>
                <a:tc>
                  <a:txBody>
                    <a:bodyPr/>
                    <a:lstStyle/>
                    <a:p>
                      <a:pPr algn="ctr"/>
                      <a:r>
                        <a:rPr lang="en-US" b="0" i="0" dirty="0">
                          <a:solidFill>
                            <a:srgbClr val="393026"/>
                          </a:solidFill>
                          <a:latin typeface="Arial Narrow" panose="020B0604020202020204" pitchFamily="34" charset="0"/>
                          <a:cs typeface="Arial Narrow" panose="020B0604020202020204" pitchFamily="34" charset="0"/>
                        </a:rPr>
                        <a:t>WV</a:t>
                      </a:r>
                    </a:p>
                  </a:txBody>
                  <a:tcPr anchor="ctr">
                    <a:solidFill>
                      <a:schemeClr val="accent3">
                        <a:lumMod val="40000"/>
                        <a:lumOff val="60000"/>
                      </a:schemeClr>
                    </a:solidFill>
                  </a:tcPr>
                </a:tc>
                <a:tc>
                  <a:txBody>
                    <a:bodyPr/>
                    <a:lstStyle/>
                    <a:p>
                      <a:pPr algn="ctr"/>
                      <a:r>
                        <a:rPr lang="en-US" b="0" i="0" dirty="0">
                          <a:solidFill>
                            <a:srgbClr val="393026"/>
                          </a:solidFill>
                          <a:latin typeface="Arial Narrow" panose="020B0604020202020204" pitchFamily="34" charset="0"/>
                          <a:cs typeface="Arial Narrow" panose="020B0604020202020204" pitchFamily="34" charset="0"/>
                        </a:rPr>
                        <a:t>6.1%</a:t>
                      </a:r>
                    </a:p>
                  </a:txBody>
                  <a:tcPr anchor="ctr">
                    <a:solidFill>
                      <a:schemeClr val="accent3">
                        <a:lumMod val="40000"/>
                        <a:lumOff val="60000"/>
                      </a:schemeClr>
                    </a:solidFill>
                  </a:tcPr>
                </a:tc>
                <a:extLst>
                  <a:ext uri="{0D108BD9-81ED-4DB2-BD59-A6C34878D82A}">
                    <a16:rowId xmlns:a16="http://schemas.microsoft.com/office/drawing/2014/main" val="2031055114"/>
                  </a:ext>
                </a:extLst>
              </a:tr>
              <a:tr h="370703">
                <a:tc>
                  <a:txBody>
                    <a:bodyPr/>
                    <a:lstStyle/>
                    <a:p>
                      <a:pPr algn="ctr"/>
                      <a:r>
                        <a:rPr lang="en-US" b="0" i="0" dirty="0">
                          <a:solidFill>
                            <a:srgbClr val="393026"/>
                          </a:solidFill>
                          <a:latin typeface="Arial Narrow" panose="020B0604020202020204" pitchFamily="34" charset="0"/>
                          <a:cs typeface="Arial Narrow" panose="020B0604020202020204" pitchFamily="34" charset="0"/>
                        </a:rPr>
                        <a:t>#14</a:t>
                      </a:r>
                    </a:p>
                  </a:txBody>
                  <a:tcPr anchor="ctr">
                    <a:solidFill>
                      <a:schemeClr val="accent3">
                        <a:lumMod val="20000"/>
                        <a:lumOff val="80000"/>
                      </a:schemeClr>
                    </a:solidFill>
                  </a:tcPr>
                </a:tc>
                <a:tc>
                  <a:txBody>
                    <a:bodyPr/>
                    <a:lstStyle/>
                    <a:p>
                      <a:pPr algn="ctr"/>
                      <a:r>
                        <a:rPr lang="en-US" b="0" i="0" dirty="0">
                          <a:solidFill>
                            <a:srgbClr val="393026"/>
                          </a:solidFill>
                          <a:latin typeface="Arial Narrow" panose="020B0604020202020204" pitchFamily="34" charset="0"/>
                          <a:cs typeface="Arial Narrow" panose="020B0604020202020204" pitchFamily="34" charset="0"/>
                        </a:rPr>
                        <a:t>MD</a:t>
                      </a:r>
                    </a:p>
                  </a:txBody>
                  <a:tcPr anchor="ctr">
                    <a:solidFill>
                      <a:schemeClr val="accent3">
                        <a:lumMod val="20000"/>
                        <a:lumOff val="80000"/>
                      </a:schemeClr>
                    </a:solidFill>
                  </a:tcPr>
                </a:tc>
                <a:tc>
                  <a:txBody>
                    <a:bodyPr/>
                    <a:lstStyle/>
                    <a:p>
                      <a:pPr algn="ctr"/>
                      <a:r>
                        <a:rPr lang="en-US" b="0" i="0" dirty="0">
                          <a:solidFill>
                            <a:srgbClr val="393026"/>
                          </a:solidFill>
                          <a:latin typeface="Arial Narrow" panose="020B0604020202020204" pitchFamily="34" charset="0"/>
                          <a:cs typeface="Arial Narrow" panose="020B0604020202020204" pitchFamily="34" charset="0"/>
                        </a:rPr>
                        <a:t>5.6%</a:t>
                      </a:r>
                    </a:p>
                  </a:txBody>
                  <a:tcPr anchor="ctr">
                    <a:solidFill>
                      <a:schemeClr val="accent3">
                        <a:lumMod val="20000"/>
                        <a:lumOff val="80000"/>
                      </a:schemeClr>
                    </a:solidFill>
                  </a:tcPr>
                </a:tc>
                <a:extLst>
                  <a:ext uri="{0D108BD9-81ED-4DB2-BD59-A6C34878D82A}">
                    <a16:rowId xmlns:a16="http://schemas.microsoft.com/office/drawing/2014/main" val="617008684"/>
                  </a:ext>
                </a:extLst>
              </a:tr>
              <a:tr h="370703">
                <a:tc>
                  <a:txBody>
                    <a:bodyPr/>
                    <a:lstStyle/>
                    <a:p>
                      <a:pPr algn="ctr"/>
                      <a:r>
                        <a:rPr lang="en-US" b="0" i="0" dirty="0">
                          <a:solidFill>
                            <a:srgbClr val="393026"/>
                          </a:solidFill>
                          <a:latin typeface="Arial Narrow" panose="020B0604020202020204" pitchFamily="34" charset="0"/>
                          <a:cs typeface="Arial Narrow" panose="020B0604020202020204" pitchFamily="34" charset="0"/>
                        </a:rPr>
                        <a:t>#17</a:t>
                      </a:r>
                    </a:p>
                  </a:txBody>
                  <a:tcPr anchor="ctr">
                    <a:solidFill>
                      <a:schemeClr val="accent3">
                        <a:lumMod val="40000"/>
                        <a:lumOff val="60000"/>
                      </a:schemeClr>
                    </a:solidFill>
                  </a:tcPr>
                </a:tc>
                <a:tc>
                  <a:txBody>
                    <a:bodyPr/>
                    <a:lstStyle/>
                    <a:p>
                      <a:pPr algn="ctr"/>
                      <a:r>
                        <a:rPr lang="en-US" b="0" i="0" dirty="0">
                          <a:solidFill>
                            <a:srgbClr val="393026"/>
                          </a:solidFill>
                          <a:latin typeface="Arial Narrow" panose="020B0604020202020204" pitchFamily="34" charset="0"/>
                          <a:cs typeface="Arial Narrow" panose="020B0604020202020204" pitchFamily="34" charset="0"/>
                        </a:rPr>
                        <a:t>LA</a:t>
                      </a:r>
                    </a:p>
                  </a:txBody>
                  <a:tcPr anchor="ctr">
                    <a:solidFill>
                      <a:schemeClr val="accent3">
                        <a:lumMod val="40000"/>
                        <a:lumOff val="60000"/>
                      </a:schemeClr>
                    </a:solidFill>
                  </a:tcPr>
                </a:tc>
                <a:tc>
                  <a:txBody>
                    <a:bodyPr/>
                    <a:lstStyle/>
                    <a:p>
                      <a:pPr algn="ctr"/>
                      <a:r>
                        <a:rPr lang="en-US" b="0" i="0" dirty="0">
                          <a:solidFill>
                            <a:srgbClr val="393026"/>
                          </a:solidFill>
                          <a:latin typeface="Arial Narrow" panose="020B0604020202020204" pitchFamily="34" charset="0"/>
                          <a:cs typeface="Arial Narrow" panose="020B0604020202020204" pitchFamily="34" charset="0"/>
                        </a:rPr>
                        <a:t>4.9%</a:t>
                      </a:r>
                    </a:p>
                  </a:txBody>
                  <a:tcPr anchor="ctr">
                    <a:solidFill>
                      <a:schemeClr val="accent3">
                        <a:lumMod val="40000"/>
                        <a:lumOff val="60000"/>
                      </a:schemeClr>
                    </a:solidFill>
                  </a:tcPr>
                </a:tc>
                <a:extLst>
                  <a:ext uri="{0D108BD9-81ED-4DB2-BD59-A6C34878D82A}">
                    <a16:rowId xmlns:a16="http://schemas.microsoft.com/office/drawing/2014/main" val="3713592402"/>
                  </a:ext>
                </a:extLst>
              </a:tr>
              <a:tr h="370703">
                <a:tc>
                  <a:txBody>
                    <a:bodyPr/>
                    <a:lstStyle/>
                    <a:p>
                      <a:pPr algn="ctr"/>
                      <a:r>
                        <a:rPr lang="en-US" b="0" i="0" dirty="0">
                          <a:solidFill>
                            <a:srgbClr val="393026"/>
                          </a:solidFill>
                          <a:latin typeface="Arial Narrow" panose="020B0604020202020204" pitchFamily="34" charset="0"/>
                          <a:cs typeface="Arial Narrow" panose="020B0604020202020204" pitchFamily="34" charset="0"/>
                        </a:rPr>
                        <a:t>#19</a:t>
                      </a:r>
                    </a:p>
                  </a:txBody>
                  <a:tcPr anchor="ctr">
                    <a:solidFill>
                      <a:schemeClr val="accent3">
                        <a:lumMod val="20000"/>
                        <a:lumOff val="80000"/>
                      </a:schemeClr>
                    </a:solidFill>
                  </a:tcPr>
                </a:tc>
                <a:tc>
                  <a:txBody>
                    <a:bodyPr/>
                    <a:lstStyle/>
                    <a:p>
                      <a:pPr algn="ctr"/>
                      <a:r>
                        <a:rPr lang="en-US" b="0" i="0" dirty="0">
                          <a:solidFill>
                            <a:srgbClr val="393026"/>
                          </a:solidFill>
                          <a:latin typeface="Arial Narrow" panose="020B0604020202020204" pitchFamily="34" charset="0"/>
                          <a:cs typeface="Arial Narrow" panose="020B0604020202020204" pitchFamily="34" charset="0"/>
                        </a:rPr>
                        <a:t>DE</a:t>
                      </a:r>
                    </a:p>
                  </a:txBody>
                  <a:tcPr anchor="ctr">
                    <a:solidFill>
                      <a:schemeClr val="accent3">
                        <a:lumMod val="20000"/>
                        <a:lumOff val="80000"/>
                      </a:schemeClr>
                    </a:solidFill>
                  </a:tcPr>
                </a:tc>
                <a:tc>
                  <a:txBody>
                    <a:bodyPr/>
                    <a:lstStyle/>
                    <a:p>
                      <a:pPr algn="ctr"/>
                      <a:r>
                        <a:rPr lang="en-US" b="0" i="0" dirty="0">
                          <a:solidFill>
                            <a:srgbClr val="393026"/>
                          </a:solidFill>
                          <a:latin typeface="Arial Narrow" panose="020B0604020202020204" pitchFamily="34" charset="0"/>
                          <a:cs typeface="Arial Narrow" panose="020B0604020202020204" pitchFamily="34" charset="0"/>
                        </a:rPr>
                        <a:t>4.8%</a:t>
                      </a:r>
                    </a:p>
                  </a:txBody>
                  <a:tcPr anchor="ctr">
                    <a:solidFill>
                      <a:schemeClr val="accent3">
                        <a:lumMod val="20000"/>
                        <a:lumOff val="80000"/>
                      </a:schemeClr>
                    </a:solidFill>
                  </a:tcPr>
                </a:tc>
                <a:extLst>
                  <a:ext uri="{0D108BD9-81ED-4DB2-BD59-A6C34878D82A}">
                    <a16:rowId xmlns:a16="http://schemas.microsoft.com/office/drawing/2014/main" val="574092723"/>
                  </a:ext>
                </a:extLst>
              </a:tr>
              <a:tr h="370703">
                <a:tc>
                  <a:txBody>
                    <a:bodyPr/>
                    <a:lstStyle/>
                    <a:p>
                      <a:pPr algn="ctr"/>
                      <a:r>
                        <a:rPr lang="en-US" b="0" i="0" dirty="0">
                          <a:solidFill>
                            <a:srgbClr val="393026"/>
                          </a:solidFill>
                          <a:latin typeface="Arial Narrow" panose="020B0604020202020204" pitchFamily="34" charset="0"/>
                          <a:cs typeface="Arial Narrow" panose="020B0604020202020204" pitchFamily="34" charset="0"/>
                        </a:rPr>
                        <a:t>#20</a:t>
                      </a:r>
                    </a:p>
                  </a:txBody>
                  <a:tcPr anchor="ctr">
                    <a:solidFill>
                      <a:schemeClr val="accent3">
                        <a:lumMod val="40000"/>
                        <a:lumOff val="60000"/>
                      </a:schemeClr>
                    </a:solidFill>
                  </a:tcPr>
                </a:tc>
                <a:tc>
                  <a:txBody>
                    <a:bodyPr/>
                    <a:lstStyle/>
                    <a:p>
                      <a:pPr algn="ctr"/>
                      <a:r>
                        <a:rPr lang="en-US" b="0" i="0" dirty="0">
                          <a:solidFill>
                            <a:srgbClr val="393026"/>
                          </a:solidFill>
                          <a:latin typeface="Arial Narrow" panose="020B0604020202020204" pitchFamily="34" charset="0"/>
                          <a:cs typeface="Arial Narrow" panose="020B0604020202020204" pitchFamily="34" charset="0"/>
                        </a:rPr>
                        <a:t>VA</a:t>
                      </a:r>
                    </a:p>
                  </a:txBody>
                  <a:tcPr anchor="ctr">
                    <a:solidFill>
                      <a:schemeClr val="accent3">
                        <a:lumMod val="40000"/>
                        <a:lumOff val="60000"/>
                      </a:schemeClr>
                    </a:solidFill>
                  </a:tcPr>
                </a:tc>
                <a:tc>
                  <a:txBody>
                    <a:bodyPr/>
                    <a:lstStyle/>
                    <a:p>
                      <a:pPr algn="ctr"/>
                      <a:r>
                        <a:rPr lang="en-US" b="0" i="0" dirty="0">
                          <a:solidFill>
                            <a:srgbClr val="393026"/>
                          </a:solidFill>
                          <a:latin typeface="Arial Narrow" panose="020B0604020202020204" pitchFamily="34" charset="0"/>
                          <a:cs typeface="Arial Narrow" panose="020B0604020202020204" pitchFamily="34" charset="0"/>
                        </a:rPr>
                        <a:t>4.5%</a:t>
                      </a:r>
                    </a:p>
                  </a:txBody>
                  <a:tcPr anchor="ctr">
                    <a:solidFill>
                      <a:schemeClr val="accent3">
                        <a:lumMod val="40000"/>
                        <a:lumOff val="60000"/>
                      </a:schemeClr>
                    </a:solidFill>
                  </a:tcPr>
                </a:tc>
                <a:extLst>
                  <a:ext uri="{0D108BD9-81ED-4DB2-BD59-A6C34878D82A}">
                    <a16:rowId xmlns:a16="http://schemas.microsoft.com/office/drawing/2014/main" val="2068587951"/>
                  </a:ext>
                </a:extLst>
              </a:tr>
              <a:tr h="370703">
                <a:tc gridSpan="3">
                  <a:txBody>
                    <a:bodyPr/>
                    <a:lstStyle/>
                    <a:p>
                      <a:pPr algn="ctr"/>
                      <a:r>
                        <a:rPr lang="en-US" b="1" i="0" dirty="0">
                          <a:solidFill>
                            <a:schemeClr val="bg1"/>
                          </a:solidFill>
                          <a:latin typeface="Arial Narrow" panose="020B0604020202020204" pitchFamily="34" charset="0"/>
                          <a:cs typeface="Arial Narrow" panose="020B0604020202020204" pitchFamily="34" charset="0"/>
                        </a:rPr>
                        <a:t>National Average = 3%</a:t>
                      </a:r>
                    </a:p>
                  </a:txBody>
                  <a:tcPr anchor="ctr">
                    <a:solidFill>
                      <a:schemeClr val="accent2">
                        <a:lumMod val="75000"/>
                      </a:schemeClr>
                    </a:solidFill>
                  </a:tcPr>
                </a:tc>
                <a:tc hMerge="1">
                  <a:txBody>
                    <a:bodyPr/>
                    <a:lstStyle/>
                    <a:p>
                      <a:pPr algn="ctr"/>
                      <a:endParaRPr lang="en-US" b="0" i="0" dirty="0">
                        <a:latin typeface="Arial Narrow" panose="020B0604020202020204" pitchFamily="34" charset="0"/>
                        <a:cs typeface="Arial Narrow" panose="020B0604020202020204" pitchFamily="34" charset="0"/>
                      </a:endParaRPr>
                    </a:p>
                  </a:txBody>
                  <a:tcPr anchor="ctr">
                    <a:solidFill>
                      <a:srgbClr val="C00000"/>
                    </a:solidFill>
                  </a:tcPr>
                </a:tc>
                <a:tc hMerge="1">
                  <a:txBody>
                    <a:bodyPr/>
                    <a:lstStyle/>
                    <a:p>
                      <a:pPr algn="ctr"/>
                      <a:endParaRPr lang="en-US" b="0" i="0" dirty="0">
                        <a:latin typeface="Arial Narrow" panose="020B0604020202020204" pitchFamily="34" charset="0"/>
                        <a:cs typeface="Arial Narrow" panose="020B0604020202020204" pitchFamily="34" charset="0"/>
                      </a:endParaRPr>
                    </a:p>
                  </a:txBody>
                  <a:tcPr anchor="ctr">
                    <a:solidFill>
                      <a:srgbClr val="C00000"/>
                    </a:solidFill>
                  </a:tcPr>
                </a:tc>
                <a:extLst>
                  <a:ext uri="{0D108BD9-81ED-4DB2-BD59-A6C34878D82A}">
                    <a16:rowId xmlns:a16="http://schemas.microsoft.com/office/drawing/2014/main" val="2883052155"/>
                  </a:ext>
                </a:extLst>
              </a:tr>
              <a:tr h="370703">
                <a:tc>
                  <a:txBody>
                    <a:bodyPr/>
                    <a:lstStyle/>
                    <a:p>
                      <a:pPr algn="ctr"/>
                      <a:r>
                        <a:rPr lang="en-US" b="0" i="0" dirty="0">
                          <a:solidFill>
                            <a:srgbClr val="393026"/>
                          </a:solidFill>
                          <a:latin typeface="Arial Narrow" panose="020B0604020202020204" pitchFamily="34" charset="0"/>
                          <a:cs typeface="Arial Narrow" panose="020B0604020202020204" pitchFamily="34" charset="0"/>
                        </a:rPr>
                        <a:t>#29</a:t>
                      </a:r>
                    </a:p>
                  </a:txBody>
                  <a:tcPr anchor="ctr">
                    <a:solidFill>
                      <a:schemeClr val="accent3">
                        <a:lumMod val="20000"/>
                        <a:lumOff val="80000"/>
                      </a:schemeClr>
                    </a:solidFill>
                  </a:tcPr>
                </a:tc>
                <a:tc>
                  <a:txBody>
                    <a:bodyPr/>
                    <a:lstStyle/>
                    <a:p>
                      <a:pPr algn="ctr"/>
                      <a:r>
                        <a:rPr lang="en-US" b="0" i="0" dirty="0">
                          <a:solidFill>
                            <a:srgbClr val="393026"/>
                          </a:solidFill>
                          <a:latin typeface="Arial Narrow" panose="020B0604020202020204" pitchFamily="34" charset="0"/>
                          <a:cs typeface="Arial Narrow" panose="020B0604020202020204" pitchFamily="34" charset="0"/>
                        </a:rPr>
                        <a:t>GA</a:t>
                      </a:r>
                    </a:p>
                  </a:txBody>
                  <a:tcPr anchor="ctr">
                    <a:solidFill>
                      <a:schemeClr val="accent3">
                        <a:lumMod val="20000"/>
                        <a:lumOff val="80000"/>
                      </a:schemeClr>
                    </a:solidFill>
                  </a:tcPr>
                </a:tc>
                <a:tc>
                  <a:txBody>
                    <a:bodyPr/>
                    <a:lstStyle/>
                    <a:p>
                      <a:pPr algn="ctr"/>
                      <a:r>
                        <a:rPr lang="en-US" b="0" i="0" dirty="0">
                          <a:solidFill>
                            <a:srgbClr val="393026"/>
                          </a:solidFill>
                          <a:latin typeface="Arial Narrow" panose="020B0604020202020204" pitchFamily="34" charset="0"/>
                          <a:cs typeface="Arial Narrow" panose="020B0604020202020204" pitchFamily="34" charset="0"/>
                        </a:rPr>
                        <a:t>2.2%</a:t>
                      </a:r>
                    </a:p>
                  </a:txBody>
                  <a:tcPr anchor="ctr">
                    <a:solidFill>
                      <a:schemeClr val="accent3">
                        <a:lumMod val="20000"/>
                        <a:lumOff val="80000"/>
                      </a:schemeClr>
                    </a:solidFill>
                  </a:tcPr>
                </a:tc>
                <a:extLst>
                  <a:ext uri="{0D108BD9-81ED-4DB2-BD59-A6C34878D82A}">
                    <a16:rowId xmlns:a16="http://schemas.microsoft.com/office/drawing/2014/main" val="2279558435"/>
                  </a:ext>
                </a:extLst>
              </a:tr>
              <a:tr h="370703">
                <a:tc>
                  <a:txBody>
                    <a:bodyPr/>
                    <a:lstStyle/>
                    <a:p>
                      <a:pPr algn="ctr"/>
                      <a:r>
                        <a:rPr lang="en-US" b="0" i="0" dirty="0">
                          <a:solidFill>
                            <a:srgbClr val="393026"/>
                          </a:solidFill>
                          <a:latin typeface="Arial Narrow" panose="020B0604020202020204" pitchFamily="34" charset="0"/>
                          <a:cs typeface="Arial Narrow" panose="020B0604020202020204" pitchFamily="34" charset="0"/>
                        </a:rPr>
                        <a:t>#37 (tied)</a:t>
                      </a:r>
                    </a:p>
                  </a:txBody>
                  <a:tcPr anchor="ctr">
                    <a:solidFill>
                      <a:schemeClr val="accent3">
                        <a:lumMod val="40000"/>
                        <a:lumOff val="60000"/>
                      </a:schemeClr>
                    </a:solidFill>
                  </a:tcPr>
                </a:tc>
                <a:tc>
                  <a:txBody>
                    <a:bodyPr/>
                    <a:lstStyle/>
                    <a:p>
                      <a:pPr algn="ctr"/>
                      <a:r>
                        <a:rPr lang="en-US" b="0" i="0" dirty="0">
                          <a:solidFill>
                            <a:srgbClr val="393026"/>
                          </a:solidFill>
                          <a:latin typeface="Arial Narrow" panose="020B0604020202020204" pitchFamily="34" charset="0"/>
                          <a:cs typeface="Arial Narrow" panose="020B0604020202020204" pitchFamily="34" charset="0"/>
                        </a:rPr>
                        <a:t>TN</a:t>
                      </a:r>
                    </a:p>
                  </a:txBody>
                  <a:tcPr anchor="ctr">
                    <a:solidFill>
                      <a:schemeClr val="accent3">
                        <a:lumMod val="40000"/>
                        <a:lumOff val="60000"/>
                      </a:schemeClr>
                    </a:solidFill>
                  </a:tcPr>
                </a:tc>
                <a:tc>
                  <a:txBody>
                    <a:bodyPr/>
                    <a:lstStyle/>
                    <a:p>
                      <a:pPr algn="ctr"/>
                      <a:r>
                        <a:rPr lang="en-US" b="0" i="0" dirty="0">
                          <a:solidFill>
                            <a:srgbClr val="393026"/>
                          </a:solidFill>
                          <a:latin typeface="Arial Narrow" panose="020B0604020202020204" pitchFamily="34" charset="0"/>
                          <a:cs typeface="Arial Narrow" panose="020B0604020202020204" pitchFamily="34" charset="0"/>
                        </a:rPr>
                        <a:t>1.2%</a:t>
                      </a:r>
                    </a:p>
                  </a:txBody>
                  <a:tcPr anchor="ctr">
                    <a:solidFill>
                      <a:schemeClr val="accent3">
                        <a:lumMod val="40000"/>
                        <a:lumOff val="60000"/>
                      </a:schemeClr>
                    </a:solidFill>
                  </a:tcPr>
                </a:tc>
                <a:extLst>
                  <a:ext uri="{0D108BD9-81ED-4DB2-BD59-A6C34878D82A}">
                    <a16:rowId xmlns:a16="http://schemas.microsoft.com/office/drawing/2014/main" val="4250663403"/>
                  </a:ext>
                </a:extLst>
              </a:tr>
              <a:tr h="370703">
                <a:tc>
                  <a:txBody>
                    <a:bodyPr/>
                    <a:lstStyle/>
                    <a:p>
                      <a:pPr algn="ctr"/>
                      <a:r>
                        <a:rPr lang="en-US" b="0" i="0" dirty="0">
                          <a:solidFill>
                            <a:srgbClr val="393026"/>
                          </a:solidFill>
                          <a:latin typeface="Arial Narrow" panose="020B0604020202020204" pitchFamily="34" charset="0"/>
                          <a:cs typeface="Arial Narrow" panose="020B0604020202020204" pitchFamily="34" charset="0"/>
                        </a:rPr>
                        <a:t>#49</a:t>
                      </a:r>
                    </a:p>
                  </a:txBody>
                  <a:tcPr anchor="ctr">
                    <a:solidFill>
                      <a:schemeClr val="accent3">
                        <a:lumMod val="20000"/>
                        <a:lumOff val="80000"/>
                      </a:schemeClr>
                    </a:solidFill>
                  </a:tcPr>
                </a:tc>
                <a:tc>
                  <a:txBody>
                    <a:bodyPr/>
                    <a:lstStyle/>
                    <a:p>
                      <a:pPr algn="ctr"/>
                      <a:r>
                        <a:rPr lang="en-US" b="0" i="0" dirty="0">
                          <a:solidFill>
                            <a:srgbClr val="393026"/>
                          </a:solidFill>
                          <a:latin typeface="Arial Narrow" panose="020B0604020202020204" pitchFamily="34" charset="0"/>
                          <a:cs typeface="Arial Narrow" panose="020B0604020202020204" pitchFamily="34" charset="0"/>
                        </a:rPr>
                        <a:t>TX</a:t>
                      </a:r>
                    </a:p>
                  </a:txBody>
                  <a:tcPr anchor="ctr">
                    <a:solidFill>
                      <a:schemeClr val="accent3">
                        <a:lumMod val="20000"/>
                        <a:lumOff val="80000"/>
                      </a:schemeClr>
                    </a:solidFill>
                  </a:tcPr>
                </a:tc>
                <a:tc>
                  <a:txBody>
                    <a:bodyPr/>
                    <a:lstStyle/>
                    <a:p>
                      <a:pPr algn="ctr"/>
                      <a:r>
                        <a:rPr lang="en-US" b="0" i="0" dirty="0">
                          <a:solidFill>
                            <a:srgbClr val="393026"/>
                          </a:solidFill>
                          <a:latin typeface="Arial Narrow" panose="020B0604020202020204" pitchFamily="34" charset="0"/>
                          <a:cs typeface="Arial Narrow" panose="020B0604020202020204" pitchFamily="34" charset="0"/>
                        </a:rPr>
                        <a:t>0.3%</a:t>
                      </a:r>
                    </a:p>
                  </a:txBody>
                  <a:tcPr anchor="ctr">
                    <a:solidFill>
                      <a:schemeClr val="accent3">
                        <a:lumMod val="20000"/>
                        <a:lumOff val="80000"/>
                      </a:schemeClr>
                    </a:solidFill>
                  </a:tcPr>
                </a:tc>
                <a:extLst>
                  <a:ext uri="{0D108BD9-81ED-4DB2-BD59-A6C34878D82A}">
                    <a16:rowId xmlns:a16="http://schemas.microsoft.com/office/drawing/2014/main" val="1864909140"/>
                  </a:ext>
                </a:extLst>
              </a:tr>
            </a:tbl>
          </a:graphicData>
        </a:graphic>
      </p:graphicFrame>
      <p:grpSp>
        <p:nvGrpSpPr>
          <p:cNvPr id="16" name="Group 15">
            <a:extLst>
              <a:ext uri="{FF2B5EF4-FFF2-40B4-BE49-F238E27FC236}">
                <a16:creationId xmlns:a16="http://schemas.microsoft.com/office/drawing/2014/main" id="{F897D826-531E-BD4E-4E37-6CD9C0B2A0BD}"/>
              </a:ext>
            </a:extLst>
          </p:cNvPr>
          <p:cNvGrpSpPr/>
          <p:nvPr/>
        </p:nvGrpSpPr>
        <p:grpSpPr>
          <a:xfrm>
            <a:off x="870335" y="2136143"/>
            <a:ext cx="4688708" cy="3549786"/>
            <a:chOff x="870334" y="2007555"/>
            <a:chExt cx="4688708" cy="3549786"/>
          </a:xfrm>
        </p:grpSpPr>
        <p:grpSp>
          <p:nvGrpSpPr>
            <p:cNvPr id="14" name="Group 13">
              <a:extLst>
                <a:ext uri="{FF2B5EF4-FFF2-40B4-BE49-F238E27FC236}">
                  <a16:creationId xmlns:a16="http://schemas.microsoft.com/office/drawing/2014/main" id="{DC490F12-70E6-9062-EF61-C27A6F55FFB9}"/>
                </a:ext>
              </a:extLst>
            </p:cNvPr>
            <p:cNvGrpSpPr/>
            <p:nvPr/>
          </p:nvGrpSpPr>
          <p:grpSpPr>
            <a:xfrm>
              <a:off x="870335" y="2007555"/>
              <a:ext cx="4688707" cy="385763"/>
              <a:chOff x="870335" y="2007555"/>
              <a:chExt cx="4688707" cy="385763"/>
            </a:xfrm>
          </p:grpSpPr>
          <p:cxnSp>
            <p:nvCxnSpPr>
              <p:cNvPr id="18" name="Straight Connector 17">
                <a:extLst>
                  <a:ext uri="{FF2B5EF4-FFF2-40B4-BE49-F238E27FC236}">
                    <a16:creationId xmlns:a16="http://schemas.microsoft.com/office/drawing/2014/main" id="{E40AC00D-78E4-7EFF-4531-7221732C0D3D}"/>
                  </a:ext>
                </a:extLst>
              </p:cNvPr>
              <p:cNvCxnSpPr>
                <a:cxnSpLocks/>
              </p:cNvCxnSpPr>
              <p:nvPr/>
            </p:nvCxnSpPr>
            <p:spPr>
              <a:xfrm>
                <a:off x="870335" y="2393318"/>
                <a:ext cx="4688707" cy="0"/>
              </a:xfrm>
              <a:prstGeom prst="line">
                <a:avLst/>
              </a:prstGeom>
              <a:ln w="57150">
                <a:solidFill>
                  <a:srgbClr val="405F1B"/>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A4A6C12-09EF-A73E-F981-75338F34D731}"/>
                  </a:ext>
                </a:extLst>
              </p:cNvPr>
              <p:cNvCxnSpPr>
                <a:cxnSpLocks/>
              </p:cNvCxnSpPr>
              <p:nvPr/>
            </p:nvCxnSpPr>
            <p:spPr>
              <a:xfrm>
                <a:off x="870335" y="2274255"/>
                <a:ext cx="4688707" cy="0"/>
              </a:xfrm>
              <a:prstGeom prst="line">
                <a:avLst/>
              </a:prstGeom>
              <a:ln w="28575">
                <a:solidFill>
                  <a:srgbClr val="405F1B"/>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A239DC0-F721-62EE-9BF7-B69E75AB76DD}"/>
                  </a:ext>
                </a:extLst>
              </p:cNvPr>
              <p:cNvCxnSpPr>
                <a:cxnSpLocks/>
              </p:cNvCxnSpPr>
              <p:nvPr/>
            </p:nvCxnSpPr>
            <p:spPr>
              <a:xfrm>
                <a:off x="3214688" y="2007555"/>
                <a:ext cx="0" cy="266700"/>
              </a:xfrm>
              <a:prstGeom prst="line">
                <a:avLst/>
              </a:prstGeom>
              <a:ln w="28575">
                <a:solidFill>
                  <a:srgbClr val="405F1B"/>
                </a:solidFill>
                <a:headEnd type="oval"/>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7EA95750-7C86-4EE1-B7EF-B8A0C08634F5}"/>
                </a:ext>
              </a:extLst>
            </p:cNvPr>
            <p:cNvSpPr txBox="1"/>
            <p:nvPr/>
          </p:nvSpPr>
          <p:spPr>
            <a:xfrm>
              <a:off x="870334" y="2792036"/>
              <a:ext cx="4688707" cy="1791709"/>
            </a:xfrm>
            <a:prstGeom prst="rect">
              <a:avLst/>
            </a:prstGeom>
            <a:noFill/>
          </p:spPr>
          <p:txBody>
            <a:bodyPr wrap="square" rtlCol="0">
              <a:spAutoFit/>
            </a:bodyPr>
            <a:lstStyle/>
            <a:p>
              <a:pPr algn="ctr">
                <a:lnSpc>
                  <a:spcPct val="125000"/>
                </a:lnSpc>
              </a:pPr>
              <a:r>
                <a:rPr lang="en-US" sz="2800" dirty="0">
                  <a:solidFill>
                    <a:srgbClr val="5D5040"/>
                  </a:solidFill>
                  <a:latin typeface="Arial Narrow" panose="020B0604020202020204" pitchFamily="34" charset="0"/>
                  <a:cs typeface="Arial Narrow" panose="020B0604020202020204" pitchFamily="34" charset="0"/>
                </a:rPr>
                <a:t>The SREB region leads the nation in the percent of teachers who are </a:t>
              </a:r>
            </a:p>
            <a:p>
              <a:pPr algn="ctr">
                <a:lnSpc>
                  <a:spcPct val="125000"/>
                </a:lnSpc>
              </a:pPr>
              <a:r>
                <a:rPr lang="en-US" sz="3600" b="1" dirty="0">
                  <a:solidFill>
                    <a:srgbClr val="5D5040"/>
                  </a:solidFill>
                  <a:highlight>
                    <a:srgbClr val="DFF0CB"/>
                  </a:highlight>
                  <a:latin typeface="Arial Narrow" panose="020B0604020202020204" pitchFamily="34" charset="0"/>
                  <a:cs typeface="Arial Narrow" panose="020B0604020202020204" pitchFamily="34" charset="0"/>
                </a:rPr>
                <a:t>National Board Certified</a:t>
              </a:r>
              <a:endParaRPr lang="en-US" sz="3600" dirty="0">
                <a:solidFill>
                  <a:srgbClr val="5D5040"/>
                </a:solidFill>
                <a:latin typeface="Arial Narrow" panose="020B0604020202020204" pitchFamily="34" charset="0"/>
                <a:cs typeface="Arial Narrow" panose="020B0604020202020204" pitchFamily="34" charset="0"/>
              </a:endParaRPr>
            </a:p>
          </p:txBody>
        </p:sp>
        <p:grpSp>
          <p:nvGrpSpPr>
            <p:cNvPr id="38" name="Group 37">
              <a:extLst>
                <a:ext uri="{FF2B5EF4-FFF2-40B4-BE49-F238E27FC236}">
                  <a16:creationId xmlns:a16="http://schemas.microsoft.com/office/drawing/2014/main" id="{5045EB9C-FE87-0D18-6736-1B754D31A03A}"/>
                </a:ext>
              </a:extLst>
            </p:cNvPr>
            <p:cNvGrpSpPr/>
            <p:nvPr/>
          </p:nvGrpSpPr>
          <p:grpSpPr>
            <a:xfrm rot="10800000">
              <a:off x="870335" y="5171578"/>
              <a:ext cx="4688707" cy="385763"/>
              <a:chOff x="870335" y="2007555"/>
              <a:chExt cx="4688707" cy="385763"/>
            </a:xfrm>
          </p:grpSpPr>
          <p:cxnSp>
            <p:nvCxnSpPr>
              <p:cNvPr id="39" name="Straight Connector 38">
                <a:extLst>
                  <a:ext uri="{FF2B5EF4-FFF2-40B4-BE49-F238E27FC236}">
                    <a16:creationId xmlns:a16="http://schemas.microsoft.com/office/drawing/2014/main" id="{1AD71A45-AC62-9364-6370-ADF97A51ACF4}"/>
                  </a:ext>
                </a:extLst>
              </p:cNvPr>
              <p:cNvCxnSpPr>
                <a:cxnSpLocks/>
              </p:cNvCxnSpPr>
              <p:nvPr/>
            </p:nvCxnSpPr>
            <p:spPr>
              <a:xfrm>
                <a:off x="870335" y="2393318"/>
                <a:ext cx="4688707" cy="0"/>
              </a:xfrm>
              <a:prstGeom prst="line">
                <a:avLst/>
              </a:prstGeom>
              <a:ln w="57150">
                <a:solidFill>
                  <a:srgbClr val="405F1B"/>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BE80CB9-E3C5-D6A6-3613-C61B3A88D167}"/>
                  </a:ext>
                </a:extLst>
              </p:cNvPr>
              <p:cNvCxnSpPr>
                <a:cxnSpLocks/>
              </p:cNvCxnSpPr>
              <p:nvPr/>
            </p:nvCxnSpPr>
            <p:spPr>
              <a:xfrm>
                <a:off x="870335" y="2274255"/>
                <a:ext cx="4688707" cy="0"/>
              </a:xfrm>
              <a:prstGeom prst="line">
                <a:avLst/>
              </a:prstGeom>
              <a:ln w="28575">
                <a:solidFill>
                  <a:srgbClr val="405F1B"/>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2BA4F6F-D50D-E7EC-F65D-79B1244D6BEF}"/>
                  </a:ext>
                </a:extLst>
              </p:cNvPr>
              <p:cNvCxnSpPr>
                <a:cxnSpLocks/>
              </p:cNvCxnSpPr>
              <p:nvPr/>
            </p:nvCxnSpPr>
            <p:spPr>
              <a:xfrm>
                <a:off x="3214688" y="2007555"/>
                <a:ext cx="0" cy="266700"/>
              </a:xfrm>
              <a:prstGeom prst="line">
                <a:avLst/>
              </a:prstGeom>
              <a:ln w="28575">
                <a:solidFill>
                  <a:srgbClr val="405F1B"/>
                </a:solidFill>
                <a:headEnd type="ova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7591770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2812E47-EC98-BF64-2745-73B981B17A12}"/>
              </a:ext>
            </a:extLst>
          </p:cNvPr>
          <p:cNvSpPr txBox="1"/>
          <p:nvPr/>
        </p:nvSpPr>
        <p:spPr>
          <a:xfrm>
            <a:off x="399001" y="6530938"/>
            <a:ext cx="8487823" cy="246221"/>
          </a:xfrm>
          <a:prstGeom prst="rect">
            <a:avLst/>
          </a:prstGeom>
          <a:noFill/>
        </p:spPr>
        <p:txBody>
          <a:bodyPr wrap="square" rtlCol="0">
            <a:spAutoFit/>
          </a:bodyPr>
          <a:lstStyle/>
          <a:p>
            <a:r>
              <a:rPr lang="en-US" sz="1000" b="1" dirty="0">
                <a:latin typeface="Arial Narrow" panose="020B0604020202020204" pitchFamily="34" charset="0"/>
                <a:cs typeface="Arial Narrow" panose="020B0604020202020204" pitchFamily="34" charset="0"/>
              </a:rPr>
              <a:t>Sources: </a:t>
            </a:r>
            <a:r>
              <a:rPr lang="en-US" sz="1000" dirty="0">
                <a:solidFill>
                  <a:schemeClr val="tx2"/>
                </a:solidFill>
                <a:latin typeface="Arial Narrow" panose="020B0604020202020204" pitchFamily="34" charset="0"/>
                <a:cs typeface="Arial Narrow" panose="020B0604020202020204" pitchFamily="34" charset="0"/>
                <a:hlinkClick r:id="rId3">
                  <a:extLst>
                    <a:ext uri="{A12FA001-AC4F-418D-AE19-62706E023703}">
                      <ahyp:hlinkClr xmlns:ahyp="http://schemas.microsoft.com/office/drawing/2018/hyperlinkcolor" val="tx"/>
                    </a:ext>
                  </a:extLst>
                </a:hlinkClick>
              </a:rPr>
              <a:t>IES/NCES</a:t>
            </a:r>
            <a:r>
              <a:rPr lang="en-US" sz="1000" dirty="0">
                <a:latin typeface="Arial Narrow" panose="020B0604020202020204" pitchFamily="34" charset="0"/>
                <a:cs typeface="Arial Narrow" panose="020B0604020202020204" pitchFamily="34" charset="0"/>
              </a:rPr>
              <a:t>, 2019-20 | </a:t>
            </a:r>
            <a:r>
              <a:rPr lang="en-US" sz="1000" dirty="0">
                <a:solidFill>
                  <a:schemeClr val="tx2"/>
                </a:solidFill>
                <a:latin typeface="Arial Narrow" panose="020B0604020202020204" pitchFamily="34" charset="0"/>
                <a:cs typeface="Arial Narrow" panose="020B0604020202020204" pitchFamily="34" charset="0"/>
                <a:hlinkClick r:id="rId4"/>
              </a:rPr>
              <a:t>Title II Reports</a:t>
            </a:r>
            <a:r>
              <a:rPr lang="en-US" sz="1000" dirty="0">
                <a:latin typeface="Arial Narrow" panose="020B0604020202020204" pitchFamily="34" charset="0"/>
                <a:cs typeface="Arial Narrow" panose="020B0604020202020204" pitchFamily="34" charset="0"/>
              </a:rPr>
              <a:t>, 2019-20 | </a:t>
            </a:r>
            <a:r>
              <a:rPr lang="en-US" sz="1000" dirty="0">
                <a:latin typeface="Arial Narrow" panose="020B0604020202020204" pitchFamily="34" charset="0"/>
                <a:cs typeface="Arial Narrow" panose="020B0604020202020204" pitchFamily="34" charset="0"/>
                <a:hlinkClick r:id="rId5"/>
              </a:rPr>
              <a:t>Alliance For Resource Equity</a:t>
            </a:r>
            <a:r>
              <a:rPr lang="en-US" sz="1000" dirty="0">
                <a:latin typeface="Arial Narrow" panose="020B0604020202020204" pitchFamily="34" charset="0"/>
                <a:cs typeface="Arial Narrow" panose="020B0604020202020204" pitchFamily="34" charset="0"/>
              </a:rPr>
              <a:t>, 2021 | </a:t>
            </a:r>
            <a:r>
              <a:rPr lang="en-US" sz="1000" dirty="0">
                <a:latin typeface="Arial Narrow" panose="020B0604020202020204" pitchFamily="34" charset="0"/>
                <a:cs typeface="Arial Narrow" panose="020B0604020202020204" pitchFamily="34" charset="0"/>
                <a:hlinkClick r:id="rId6"/>
              </a:rPr>
              <a:t>The Education Trust</a:t>
            </a:r>
            <a:r>
              <a:rPr lang="en-US" sz="1000" dirty="0">
                <a:latin typeface="Arial Narrow" panose="020B0604020202020204" pitchFamily="34" charset="0"/>
                <a:cs typeface="Arial Narrow" panose="020B0604020202020204" pitchFamily="34" charset="0"/>
              </a:rPr>
              <a:t>, 2019 </a:t>
            </a:r>
          </a:p>
        </p:txBody>
      </p:sp>
      <p:sp>
        <p:nvSpPr>
          <p:cNvPr id="12" name="Rectangle 11">
            <a:extLst>
              <a:ext uri="{FF2B5EF4-FFF2-40B4-BE49-F238E27FC236}">
                <a16:creationId xmlns:a16="http://schemas.microsoft.com/office/drawing/2014/main" id="{DB12F8A5-8B47-0ABF-8025-65756A8FBA39}"/>
              </a:ext>
            </a:extLst>
          </p:cNvPr>
          <p:cNvSpPr/>
          <p:nvPr/>
        </p:nvSpPr>
        <p:spPr>
          <a:xfrm>
            <a:off x="-1" y="206099"/>
            <a:ext cx="4844041" cy="1325563"/>
          </a:xfrm>
          <a:prstGeom prst="rect">
            <a:avLst/>
          </a:prstGeom>
          <a:solidFill>
            <a:srgbClr val="E6EEF4"/>
          </a:solidFill>
          <a:ln>
            <a:noFill/>
          </a:ln>
          <a:effectLst>
            <a:outerShdw blurRad="25400" dist="25400" dir="2700000" algn="tl" rotWithShape="0">
              <a:srgbClr val="00345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05CB0AF2-C65E-CA12-942B-0592BA98AF0D}"/>
              </a:ext>
            </a:extLst>
          </p:cNvPr>
          <p:cNvSpPr>
            <a:spLocks noGrp="1"/>
          </p:cNvSpPr>
          <p:nvPr>
            <p:ph type="title"/>
          </p:nvPr>
        </p:nvSpPr>
        <p:spPr>
          <a:xfrm>
            <a:off x="675861" y="206099"/>
            <a:ext cx="4024727" cy="1325563"/>
          </a:xfrm>
        </p:spPr>
        <p:txBody>
          <a:bodyPr/>
          <a:lstStyle/>
          <a:p>
            <a:r>
              <a:rPr lang="en-US" sz="2400" b="0" dirty="0"/>
              <a:t>Teacher Shortages:</a:t>
            </a:r>
            <a:br>
              <a:rPr lang="en-US" sz="2400" b="0" dirty="0"/>
            </a:br>
            <a:r>
              <a:rPr lang="en-US" dirty="0"/>
              <a:t>Diversity</a:t>
            </a:r>
          </a:p>
        </p:txBody>
      </p:sp>
      <p:grpSp>
        <p:nvGrpSpPr>
          <p:cNvPr id="28" name="Group 27">
            <a:extLst>
              <a:ext uri="{FF2B5EF4-FFF2-40B4-BE49-F238E27FC236}">
                <a16:creationId xmlns:a16="http://schemas.microsoft.com/office/drawing/2014/main" id="{C724555B-BFE8-8623-7870-4F2BBA94ECB3}"/>
              </a:ext>
            </a:extLst>
          </p:cNvPr>
          <p:cNvGrpSpPr/>
          <p:nvPr/>
        </p:nvGrpSpPr>
        <p:grpSpPr>
          <a:xfrm>
            <a:off x="869506" y="1768280"/>
            <a:ext cx="11060556" cy="4606113"/>
            <a:chOff x="869506" y="1768280"/>
            <a:chExt cx="11060556" cy="4606113"/>
          </a:xfrm>
        </p:grpSpPr>
        <p:pic>
          <p:nvPicPr>
            <p:cNvPr id="17" name="Picture 16" descr="Text, icon&#10;&#10;Description automatically generated">
              <a:extLst>
                <a:ext uri="{FF2B5EF4-FFF2-40B4-BE49-F238E27FC236}">
                  <a16:creationId xmlns:a16="http://schemas.microsoft.com/office/drawing/2014/main" id="{9EB8CC67-93A1-764B-9E64-268F5AE7648F}"/>
                </a:ext>
              </a:extLst>
            </p:cNvPr>
            <p:cNvPicPr>
              <a:picLocks noChangeAspect="1"/>
            </p:cNvPicPr>
            <p:nvPr/>
          </p:nvPicPr>
          <p:blipFill rotWithShape="1">
            <a:blip r:embed="rId7"/>
            <a:srcRect r="12727" b="32000"/>
            <a:stretch/>
          </p:blipFill>
          <p:spPr>
            <a:xfrm>
              <a:off x="1955936" y="4063258"/>
              <a:ext cx="2444614" cy="1904762"/>
            </a:xfrm>
            <a:prstGeom prst="rect">
              <a:avLst/>
            </a:prstGeom>
          </p:spPr>
        </p:pic>
        <p:sp>
          <p:nvSpPr>
            <p:cNvPr id="18" name="TextBox 17">
              <a:extLst>
                <a:ext uri="{FF2B5EF4-FFF2-40B4-BE49-F238E27FC236}">
                  <a16:creationId xmlns:a16="http://schemas.microsoft.com/office/drawing/2014/main" id="{ADCACE30-13B3-BE55-CBC8-0647E96A382F}"/>
                </a:ext>
              </a:extLst>
            </p:cNvPr>
            <p:cNvSpPr txBox="1"/>
            <p:nvPr/>
          </p:nvSpPr>
          <p:spPr>
            <a:xfrm>
              <a:off x="899533" y="3528270"/>
              <a:ext cx="4844041" cy="461665"/>
            </a:xfrm>
            <a:prstGeom prst="rect">
              <a:avLst/>
            </a:prstGeom>
            <a:noFill/>
          </p:spPr>
          <p:txBody>
            <a:bodyPr wrap="square" rtlCol="0">
              <a:spAutoFit/>
            </a:bodyPr>
            <a:lstStyle/>
            <a:p>
              <a:r>
                <a:rPr lang="en-US" sz="2400" dirty="0">
                  <a:solidFill>
                    <a:srgbClr val="393026"/>
                  </a:solidFill>
                  <a:latin typeface="Arial Narrow" panose="020B0604020202020204" pitchFamily="34" charset="0"/>
                  <a:cs typeface="Arial Narrow" panose="020B0604020202020204" pitchFamily="34" charset="0"/>
                </a:rPr>
                <a:t>just </a:t>
              </a:r>
              <a:r>
                <a:rPr lang="en-US" sz="2400" b="1" dirty="0">
                  <a:solidFill>
                    <a:srgbClr val="393026"/>
                  </a:solidFill>
                  <a:highlight>
                    <a:srgbClr val="DFF0CB"/>
                  </a:highlight>
                  <a:latin typeface="Arial Narrow" panose="020B0604020202020204" pitchFamily="34" charset="0"/>
                  <a:cs typeface="Arial Narrow" panose="020B0604020202020204" pitchFamily="34" charset="0"/>
                </a:rPr>
                <a:t>22% of teachers</a:t>
              </a:r>
              <a:r>
                <a:rPr lang="en-US" sz="2400" dirty="0">
                  <a:solidFill>
                    <a:srgbClr val="393026"/>
                  </a:solidFill>
                  <a:latin typeface="Arial Narrow" panose="020B0604020202020204" pitchFamily="34" charset="0"/>
                  <a:cs typeface="Arial Narrow" panose="020B0604020202020204" pitchFamily="34" charset="0"/>
                </a:rPr>
                <a:t> are people of color</a:t>
              </a:r>
            </a:p>
          </p:txBody>
        </p:sp>
        <p:sp>
          <p:nvSpPr>
            <p:cNvPr id="19" name="TextBox 18">
              <a:extLst>
                <a:ext uri="{FF2B5EF4-FFF2-40B4-BE49-F238E27FC236}">
                  <a16:creationId xmlns:a16="http://schemas.microsoft.com/office/drawing/2014/main" id="{FD5D319F-279E-68E5-1B64-03C086BB2C99}"/>
                </a:ext>
              </a:extLst>
            </p:cNvPr>
            <p:cNvSpPr txBox="1"/>
            <p:nvPr/>
          </p:nvSpPr>
          <p:spPr>
            <a:xfrm>
              <a:off x="5843586" y="3528270"/>
              <a:ext cx="6086476" cy="461665"/>
            </a:xfrm>
            <a:prstGeom prst="rect">
              <a:avLst/>
            </a:prstGeom>
            <a:noFill/>
          </p:spPr>
          <p:txBody>
            <a:bodyPr wrap="square" rtlCol="0">
              <a:spAutoFit/>
            </a:bodyPr>
            <a:lstStyle/>
            <a:p>
              <a:pPr algn="r"/>
              <a:r>
                <a:rPr lang="en-US" sz="2400" dirty="0">
                  <a:solidFill>
                    <a:srgbClr val="393026"/>
                  </a:solidFill>
                  <a:latin typeface="Arial Narrow" panose="020B0604020202020204" pitchFamily="34" charset="0"/>
                  <a:cs typeface="Arial Narrow" panose="020B0604020202020204" pitchFamily="34" charset="0"/>
                </a:rPr>
                <a:t>…despite </a:t>
              </a:r>
              <a:r>
                <a:rPr lang="en-US" sz="2400" b="1" dirty="0">
                  <a:solidFill>
                    <a:srgbClr val="393026"/>
                  </a:solidFill>
                  <a:highlight>
                    <a:srgbClr val="CCDDEA"/>
                  </a:highlight>
                  <a:latin typeface="Arial Narrow" panose="020B0604020202020204" pitchFamily="34" charset="0"/>
                  <a:cs typeface="Arial Narrow" panose="020B0604020202020204" pitchFamily="34" charset="0"/>
                </a:rPr>
                <a:t>59% of students</a:t>
              </a:r>
              <a:r>
                <a:rPr lang="en-US" sz="2400" dirty="0">
                  <a:solidFill>
                    <a:srgbClr val="393026"/>
                  </a:solidFill>
                  <a:latin typeface="Arial Narrow" panose="020B0604020202020204" pitchFamily="34" charset="0"/>
                  <a:cs typeface="Arial Narrow" panose="020B0604020202020204" pitchFamily="34" charset="0"/>
                </a:rPr>
                <a:t> being people of color</a:t>
              </a:r>
            </a:p>
          </p:txBody>
        </p:sp>
        <p:pic>
          <p:nvPicPr>
            <p:cNvPr id="21" name="Picture 20" descr="Icon&#10;&#10;Description automatically generated">
              <a:extLst>
                <a:ext uri="{FF2B5EF4-FFF2-40B4-BE49-F238E27FC236}">
                  <a16:creationId xmlns:a16="http://schemas.microsoft.com/office/drawing/2014/main" id="{E6CE40FC-5C47-6144-8BEF-D314F1CFCBF8}"/>
                </a:ext>
              </a:extLst>
            </p:cNvPr>
            <p:cNvPicPr>
              <a:picLocks noChangeAspect="1"/>
            </p:cNvPicPr>
            <p:nvPr/>
          </p:nvPicPr>
          <p:blipFill rotWithShape="1">
            <a:blip r:embed="rId8"/>
            <a:srcRect r="15972" b="35720"/>
            <a:stretch/>
          </p:blipFill>
          <p:spPr>
            <a:xfrm>
              <a:off x="7993073" y="4097688"/>
              <a:ext cx="2242991" cy="1715850"/>
            </a:xfrm>
            <a:prstGeom prst="rect">
              <a:avLst/>
            </a:prstGeom>
          </p:spPr>
        </p:pic>
        <p:sp>
          <p:nvSpPr>
            <p:cNvPr id="23" name="TextBox 22">
              <a:extLst>
                <a:ext uri="{FF2B5EF4-FFF2-40B4-BE49-F238E27FC236}">
                  <a16:creationId xmlns:a16="http://schemas.microsoft.com/office/drawing/2014/main" id="{00997309-3E18-0B05-4D44-25A56AE7910D}"/>
                </a:ext>
              </a:extLst>
            </p:cNvPr>
            <p:cNvSpPr txBox="1"/>
            <p:nvPr/>
          </p:nvSpPr>
          <p:spPr>
            <a:xfrm>
              <a:off x="899534" y="1768280"/>
              <a:ext cx="10887654" cy="830997"/>
            </a:xfrm>
            <a:prstGeom prst="rect">
              <a:avLst/>
            </a:prstGeom>
            <a:noFill/>
          </p:spPr>
          <p:txBody>
            <a:bodyPr wrap="square" rtlCol="0">
              <a:spAutoFit/>
            </a:bodyPr>
            <a:lstStyle/>
            <a:p>
              <a:r>
                <a:rPr lang="en-US" sz="2400" b="1" dirty="0">
                  <a:solidFill>
                    <a:srgbClr val="393026"/>
                  </a:solidFill>
                  <a:latin typeface="Arial Narrow" panose="020B0604020202020204" pitchFamily="34" charset="0"/>
                  <a:cs typeface="Arial Narrow" panose="020B0604020202020204" pitchFamily="34" charset="0"/>
                </a:rPr>
                <a:t>Research shows students (and especially students of color) benefit from racially and ethnically diverse teachers. </a:t>
              </a:r>
            </a:p>
          </p:txBody>
        </p:sp>
        <p:sp>
          <p:nvSpPr>
            <p:cNvPr id="24" name="TextBox 23">
              <a:extLst>
                <a:ext uri="{FF2B5EF4-FFF2-40B4-BE49-F238E27FC236}">
                  <a16:creationId xmlns:a16="http://schemas.microsoft.com/office/drawing/2014/main" id="{812188AD-9941-E634-7E82-E1744ECAB906}"/>
                </a:ext>
              </a:extLst>
            </p:cNvPr>
            <p:cNvSpPr txBox="1"/>
            <p:nvPr/>
          </p:nvSpPr>
          <p:spPr>
            <a:xfrm>
              <a:off x="899534" y="2918624"/>
              <a:ext cx="10887654" cy="461665"/>
            </a:xfrm>
            <a:prstGeom prst="rect">
              <a:avLst/>
            </a:prstGeom>
            <a:noFill/>
          </p:spPr>
          <p:txBody>
            <a:bodyPr wrap="square" rtlCol="0">
              <a:spAutoFit/>
            </a:bodyPr>
            <a:lstStyle/>
            <a:p>
              <a:r>
                <a:rPr lang="en-US" sz="2400" dirty="0">
                  <a:solidFill>
                    <a:srgbClr val="393026"/>
                  </a:solidFill>
                  <a:latin typeface="Arial Narrow" panose="020B0604020202020204" pitchFamily="34" charset="0"/>
                  <a:cs typeface="Arial Narrow" panose="020B0604020202020204" pitchFamily="34" charset="0"/>
                </a:rPr>
                <a:t>Yet in SREB states…</a:t>
              </a:r>
            </a:p>
          </p:txBody>
        </p:sp>
        <p:cxnSp>
          <p:nvCxnSpPr>
            <p:cNvPr id="26" name="Straight Connector 25">
              <a:extLst>
                <a:ext uri="{FF2B5EF4-FFF2-40B4-BE49-F238E27FC236}">
                  <a16:creationId xmlns:a16="http://schemas.microsoft.com/office/drawing/2014/main" id="{75AF04FF-DC09-6261-95CA-51A97695A364}"/>
                </a:ext>
              </a:extLst>
            </p:cNvPr>
            <p:cNvCxnSpPr/>
            <p:nvPr/>
          </p:nvCxnSpPr>
          <p:spPr>
            <a:xfrm>
              <a:off x="899534" y="2767839"/>
              <a:ext cx="10530466" cy="0"/>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5DCDCE45-CA31-2ED7-3676-F152E3C1B865}"/>
                </a:ext>
              </a:extLst>
            </p:cNvPr>
            <p:cNvSpPr txBox="1"/>
            <p:nvPr/>
          </p:nvSpPr>
          <p:spPr>
            <a:xfrm>
              <a:off x="869506" y="6035839"/>
              <a:ext cx="4844041" cy="338554"/>
            </a:xfrm>
            <a:prstGeom prst="rect">
              <a:avLst/>
            </a:prstGeom>
            <a:noFill/>
          </p:spPr>
          <p:txBody>
            <a:bodyPr wrap="square" rtlCol="0">
              <a:spAutoFit/>
            </a:bodyPr>
            <a:lstStyle/>
            <a:p>
              <a:r>
                <a:rPr lang="en-US" sz="1600" dirty="0">
                  <a:solidFill>
                    <a:srgbClr val="393026"/>
                  </a:solidFill>
                  <a:latin typeface="Arial Narrow" panose="020B0604020202020204" pitchFamily="34" charset="0"/>
                  <a:cs typeface="Arial Narrow" panose="020B0604020202020204" pitchFamily="34" charset="0"/>
                </a:rPr>
                <a:t>In some states, as few as </a:t>
              </a:r>
              <a:r>
                <a:rPr lang="en-US" sz="1600" b="1" dirty="0">
                  <a:solidFill>
                    <a:srgbClr val="393026"/>
                  </a:solidFill>
                  <a:highlight>
                    <a:srgbClr val="DFF0CB"/>
                  </a:highlight>
                  <a:latin typeface="Arial Narrow" panose="020B0604020202020204" pitchFamily="34" charset="0"/>
                  <a:cs typeface="Arial Narrow" panose="020B0604020202020204" pitchFamily="34" charset="0"/>
                </a:rPr>
                <a:t>5% of teachers</a:t>
              </a:r>
              <a:r>
                <a:rPr lang="en-US" sz="1600" dirty="0">
                  <a:solidFill>
                    <a:srgbClr val="393026"/>
                  </a:solidFill>
                  <a:latin typeface="Arial Narrow" panose="020B0604020202020204" pitchFamily="34" charset="0"/>
                  <a:cs typeface="Arial Narrow" panose="020B0604020202020204" pitchFamily="34" charset="0"/>
                </a:rPr>
                <a:t> are people of color.</a:t>
              </a:r>
            </a:p>
          </p:txBody>
        </p:sp>
      </p:grpSp>
    </p:spTree>
    <p:extLst>
      <p:ext uri="{BB962C8B-B14F-4D97-AF65-F5344CB8AC3E}">
        <p14:creationId xmlns:p14="http://schemas.microsoft.com/office/powerpoint/2010/main" val="17967540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72FE34D-60CE-0D49-7200-96F39A69392F}"/>
              </a:ext>
            </a:extLst>
          </p:cNvPr>
          <p:cNvSpPr/>
          <p:nvPr/>
        </p:nvSpPr>
        <p:spPr>
          <a:xfrm>
            <a:off x="0" y="206099"/>
            <a:ext cx="4865914" cy="1325563"/>
          </a:xfrm>
          <a:prstGeom prst="rect">
            <a:avLst/>
          </a:prstGeom>
          <a:solidFill>
            <a:srgbClr val="E6EEF4"/>
          </a:solidFill>
          <a:ln>
            <a:noFill/>
          </a:ln>
          <a:effectLst>
            <a:outerShdw blurRad="25400" dist="25400" dir="2700000" algn="tl" rotWithShape="0">
              <a:srgbClr val="00345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01AD3B-8B75-3094-30CF-96A75B68D1F6}"/>
              </a:ext>
            </a:extLst>
          </p:cNvPr>
          <p:cNvSpPr>
            <a:spLocks noGrp="1"/>
          </p:cNvSpPr>
          <p:nvPr>
            <p:ph type="title"/>
          </p:nvPr>
        </p:nvSpPr>
        <p:spPr>
          <a:xfrm>
            <a:off x="675861" y="206099"/>
            <a:ext cx="4024727" cy="1325563"/>
          </a:xfrm>
        </p:spPr>
        <p:txBody>
          <a:bodyPr/>
          <a:lstStyle/>
          <a:p>
            <a:r>
              <a:rPr lang="en-US" sz="2400" b="0" dirty="0"/>
              <a:t>Teacher Shortages:</a:t>
            </a:r>
            <a:br>
              <a:rPr lang="en-US" sz="2400" b="0" dirty="0"/>
            </a:br>
            <a:r>
              <a:rPr lang="en-US" dirty="0"/>
              <a:t>Diversity</a:t>
            </a:r>
          </a:p>
        </p:txBody>
      </p:sp>
      <p:sp>
        <p:nvSpPr>
          <p:cNvPr id="9" name="TextBox 8">
            <a:extLst>
              <a:ext uri="{FF2B5EF4-FFF2-40B4-BE49-F238E27FC236}">
                <a16:creationId xmlns:a16="http://schemas.microsoft.com/office/drawing/2014/main" id="{D2812E47-EC98-BF64-2745-73B981B17A12}"/>
              </a:ext>
            </a:extLst>
          </p:cNvPr>
          <p:cNvSpPr txBox="1"/>
          <p:nvPr/>
        </p:nvSpPr>
        <p:spPr>
          <a:xfrm>
            <a:off x="399001" y="6530938"/>
            <a:ext cx="7987761" cy="246221"/>
          </a:xfrm>
          <a:prstGeom prst="rect">
            <a:avLst/>
          </a:prstGeom>
          <a:noFill/>
        </p:spPr>
        <p:txBody>
          <a:bodyPr wrap="square" rtlCol="0">
            <a:spAutoFit/>
          </a:bodyPr>
          <a:lstStyle/>
          <a:p>
            <a:r>
              <a:rPr lang="en-US" sz="1000" b="1" dirty="0">
                <a:latin typeface="Arial Narrow" panose="020B0604020202020204" pitchFamily="34" charset="0"/>
                <a:cs typeface="Arial Narrow" panose="020B0604020202020204" pitchFamily="34" charset="0"/>
              </a:rPr>
              <a:t>Sources: </a:t>
            </a:r>
            <a:r>
              <a:rPr lang="en-US" sz="1000" dirty="0">
                <a:solidFill>
                  <a:schemeClr val="tx2"/>
                </a:solidFill>
                <a:latin typeface="Arial Narrow" panose="020B0604020202020204" pitchFamily="34" charset="0"/>
                <a:cs typeface="Arial Narrow" panose="020B0604020202020204" pitchFamily="34" charset="0"/>
                <a:hlinkClick r:id="rId3">
                  <a:extLst>
                    <a:ext uri="{A12FA001-AC4F-418D-AE19-62706E023703}">
                      <ahyp:hlinkClr xmlns:ahyp="http://schemas.microsoft.com/office/drawing/2018/hyperlinkcolor" val="tx"/>
                    </a:ext>
                  </a:extLst>
                </a:hlinkClick>
              </a:rPr>
              <a:t>IES/NCES</a:t>
            </a:r>
            <a:r>
              <a:rPr lang="en-US" sz="1000" dirty="0">
                <a:latin typeface="Arial Narrow" panose="020B0604020202020204" pitchFamily="34" charset="0"/>
                <a:cs typeface="Arial Narrow" panose="020B0604020202020204" pitchFamily="34" charset="0"/>
              </a:rPr>
              <a:t>, 2019-20 | </a:t>
            </a:r>
            <a:r>
              <a:rPr lang="en-US" sz="1000" dirty="0">
                <a:solidFill>
                  <a:schemeClr val="tx2"/>
                </a:solidFill>
                <a:latin typeface="Arial Narrow" panose="020B0604020202020204" pitchFamily="34" charset="0"/>
                <a:cs typeface="Arial Narrow" panose="020B0604020202020204" pitchFamily="34" charset="0"/>
                <a:hlinkClick r:id="rId4"/>
              </a:rPr>
              <a:t>Title II Reports</a:t>
            </a:r>
            <a:r>
              <a:rPr lang="en-US" sz="1000" dirty="0">
                <a:latin typeface="Arial Narrow" panose="020B0604020202020204" pitchFamily="34" charset="0"/>
                <a:cs typeface="Arial Narrow" panose="020B0604020202020204" pitchFamily="34" charset="0"/>
              </a:rPr>
              <a:t>, 2019-20 </a:t>
            </a:r>
          </a:p>
        </p:txBody>
      </p:sp>
      <p:graphicFrame>
        <p:nvGraphicFramePr>
          <p:cNvPr id="3" name="Chart 2">
            <a:extLst>
              <a:ext uri="{FF2B5EF4-FFF2-40B4-BE49-F238E27FC236}">
                <a16:creationId xmlns:a16="http://schemas.microsoft.com/office/drawing/2014/main" id="{C8FA5DD6-6B42-EDC9-2836-6402B134DB26}"/>
              </a:ext>
            </a:extLst>
          </p:cNvPr>
          <p:cNvGraphicFramePr/>
          <p:nvPr>
            <p:extLst>
              <p:ext uri="{D42A27DB-BD31-4B8C-83A1-F6EECF244321}">
                <p14:modId xmlns:p14="http://schemas.microsoft.com/office/powerpoint/2010/main" val="4037789831"/>
              </p:ext>
            </p:extLst>
          </p:nvPr>
        </p:nvGraphicFramePr>
        <p:xfrm>
          <a:off x="675861" y="2214563"/>
          <a:ext cx="9396827" cy="431637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Table 5">
            <a:extLst>
              <a:ext uri="{FF2B5EF4-FFF2-40B4-BE49-F238E27FC236}">
                <a16:creationId xmlns:a16="http://schemas.microsoft.com/office/drawing/2014/main" id="{345A1EAE-F8EC-2E8E-3C6E-EAE9BBAD9FE7}"/>
              </a:ext>
            </a:extLst>
          </p:cNvPr>
          <p:cNvGraphicFramePr>
            <a:graphicFrameLocks noGrp="1"/>
          </p:cNvGraphicFramePr>
          <p:nvPr>
            <p:extLst>
              <p:ext uri="{D42A27DB-BD31-4B8C-83A1-F6EECF244321}">
                <p14:modId xmlns:p14="http://schemas.microsoft.com/office/powerpoint/2010/main" val="1896472477"/>
              </p:ext>
            </p:extLst>
          </p:nvPr>
        </p:nvGraphicFramePr>
        <p:xfrm>
          <a:off x="10072688" y="2940127"/>
          <a:ext cx="1758156" cy="1920240"/>
        </p:xfrm>
        <a:graphic>
          <a:graphicData uri="http://schemas.openxmlformats.org/drawingml/2006/table">
            <a:tbl>
              <a:tblPr firstRow="1" bandRow="1">
                <a:tableStyleId>{5C22544A-7EE6-4342-B048-85BDC9FD1C3A}</a:tableStyleId>
              </a:tblPr>
              <a:tblGrid>
                <a:gridCol w="311455">
                  <a:extLst>
                    <a:ext uri="{9D8B030D-6E8A-4147-A177-3AD203B41FA5}">
                      <a16:colId xmlns:a16="http://schemas.microsoft.com/office/drawing/2014/main" val="1182900595"/>
                    </a:ext>
                  </a:extLst>
                </a:gridCol>
                <a:gridCol w="1446701">
                  <a:extLst>
                    <a:ext uri="{9D8B030D-6E8A-4147-A177-3AD203B41FA5}">
                      <a16:colId xmlns:a16="http://schemas.microsoft.com/office/drawing/2014/main" val="3526705836"/>
                    </a:ext>
                  </a:extLst>
                </a:gridCol>
              </a:tblGrid>
              <a:tr h="640080">
                <a:tc>
                  <a:txBody>
                    <a:bodyPr/>
                    <a:lstStyle/>
                    <a:p>
                      <a:endParaRPr 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b="0" i="0" dirty="0">
                          <a:solidFill>
                            <a:schemeClr val="accent2">
                              <a:lumMod val="75000"/>
                            </a:schemeClr>
                          </a:solidFill>
                          <a:latin typeface="Arial Narrow" panose="020B0604020202020204" pitchFamily="34" charset="0"/>
                          <a:cs typeface="Arial Narrow" panose="020B0604020202020204" pitchFamily="34" charset="0"/>
                        </a:rPr>
                        <a:t>Students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9815137"/>
                  </a:ext>
                </a:extLst>
              </a:tr>
              <a:tr h="640080">
                <a:tc>
                  <a:txBody>
                    <a:bodyPr/>
                    <a:lstStyle/>
                    <a:p>
                      <a:endParaRPr 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b="0" i="0" dirty="0">
                          <a:solidFill>
                            <a:schemeClr val="accent5">
                              <a:lumMod val="75000"/>
                            </a:schemeClr>
                          </a:solidFill>
                          <a:latin typeface="Arial Narrow" panose="020B0604020202020204" pitchFamily="34" charset="0"/>
                          <a:cs typeface="Arial Narrow" panose="020B0604020202020204" pitchFamily="34" charset="0"/>
                        </a:rPr>
                        <a:t>Teachers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85459839"/>
                  </a:ext>
                </a:extLst>
              </a:tr>
              <a:tr h="640080">
                <a:tc>
                  <a:txBody>
                    <a:bodyPr/>
                    <a:lstStyle/>
                    <a:p>
                      <a:endParaRPr 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en-US" b="0" i="0" dirty="0">
                          <a:solidFill>
                            <a:schemeClr val="accent3"/>
                          </a:solidFill>
                          <a:latin typeface="Arial Narrow" panose="020B0604020202020204" pitchFamily="34" charset="0"/>
                          <a:cs typeface="Arial Narrow" panose="020B0604020202020204" pitchFamily="34" charset="0"/>
                        </a:rPr>
                        <a:t>Prep Program Enrollees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98032574"/>
                  </a:ext>
                </a:extLst>
              </a:tr>
            </a:tbl>
          </a:graphicData>
        </a:graphic>
      </p:graphicFrame>
      <p:sp>
        <p:nvSpPr>
          <p:cNvPr id="7" name="TextBox 6">
            <a:extLst>
              <a:ext uri="{FF2B5EF4-FFF2-40B4-BE49-F238E27FC236}">
                <a16:creationId xmlns:a16="http://schemas.microsoft.com/office/drawing/2014/main" id="{57F8E7B9-25E4-8EEE-ED6C-26ECADCBD93D}"/>
              </a:ext>
            </a:extLst>
          </p:cNvPr>
          <p:cNvSpPr txBox="1"/>
          <p:nvPr/>
        </p:nvSpPr>
        <p:spPr>
          <a:xfrm>
            <a:off x="672327" y="1747490"/>
            <a:ext cx="11158517" cy="369332"/>
          </a:xfrm>
          <a:prstGeom prst="rect">
            <a:avLst/>
          </a:prstGeom>
          <a:noFill/>
        </p:spPr>
        <p:txBody>
          <a:bodyPr wrap="square" rtlCol="0">
            <a:spAutoFit/>
          </a:bodyPr>
          <a:lstStyle/>
          <a:p>
            <a:pPr algn="ctr"/>
            <a:r>
              <a:rPr lang="en-US" b="1" dirty="0">
                <a:solidFill>
                  <a:srgbClr val="393026"/>
                </a:solidFill>
                <a:latin typeface="Arial Narrow" panose="020B0604020202020204" pitchFamily="34" charset="0"/>
                <a:cs typeface="Arial Narrow" panose="020B0604020202020204" pitchFamily="34" charset="0"/>
              </a:rPr>
              <a:t>Race/Ethnicity of Students, Teachers, and Prep Program Enrollees in SREB States</a:t>
            </a:r>
          </a:p>
        </p:txBody>
      </p:sp>
      <p:sp>
        <p:nvSpPr>
          <p:cNvPr id="21" name="Rectangle 20">
            <a:extLst>
              <a:ext uri="{FF2B5EF4-FFF2-40B4-BE49-F238E27FC236}">
                <a16:creationId xmlns:a16="http://schemas.microsoft.com/office/drawing/2014/main" id="{A96B4647-9BC3-9F97-4CAF-92FB302CF3AB}"/>
              </a:ext>
            </a:extLst>
          </p:cNvPr>
          <p:cNvSpPr/>
          <p:nvPr/>
        </p:nvSpPr>
        <p:spPr>
          <a:xfrm>
            <a:off x="5170715" y="206245"/>
            <a:ext cx="6660129" cy="1325563"/>
          </a:xfrm>
          <a:prstGeom prst="rect">
            <a:avLst/>
          </a:prstGeom>
          <a:solidFill>
            <a:schemeClr val="accent5">
              <a:lumMod val="60000"/>
              <a:lumOff val="40000"/>
            </a:schemeClr>
          </a:solidFill>
          <a:ln/>
        </p:spPr>
        <p:style>
          <a:lnRef idx="0">
            <a:schemeClr val="accent5"/>
          </a:lnRef>
          <a:fillRef idx="3">
            <a:schemeClr val="accent5"/>
          </a:fillRef>
          <a:effectRef idx="3">
            <a:schemeClr val="accent5"/>
          </a:effectRef>
          <a:fontRef idx="minor">
            <a:schemeClr val="lt1"/>
          </a:fontRef>
        </p:style>
        <p:txBody>
          <a:bodyPr lIns="182880" rIns="274320" rtlCol="0" anchor="ctr"/>
          <a:lstStyle/>
          <a:p>
            <a:r>
              <a:rPr lang="en-US" sz="1600" b="1" spc="150" dirty="0">
                <a:solidFill>
                  <a:srgbClr val="393026"/>
                </a:solidFill>
                <a:latin typeface="Arial Narrow" panose="020B0604020202020204" pitchFamily="34" charset="0"/>
                <a:cs typeface="Arial Narrow" panose="020B0604020202020204" pitchFamily="34" charset="0"/>
              </a:rPr>
              <a:t>KEY TAKEAWAY: </a:t>
            </a:r>
          </a:p>
          <a:p>
            <a:r>
              <a:rPr lang="en-US" dirty="0">
                <a:solidFill>
                  <a:srgbClr val="393026"/>
                </a:solidFill>
                <a:latin typeface="Arial Narrow" panose="020B0604020202020204" pitchFamily="34" charset="0"/>
                <a:cs typeface="Arial Narrow" panose="020B0604020202020204" pitchFamily="34" charset="0"/>
              </a:rPr>
              <a:t>The next generation of teachers (currently enrolled in preparation programs) is slightly more diverse, but still not proportional to the student population overall.</a:t>
            </a:r>
          </a:p>
        </p:txBody>
      </p:sp>
    </p:spTree>
    <p:extLst>
      <p:ext uri="{BB962C8B-B14F-4D97-AF65-F5344CB8AC3E}">
        <p14:creationId xmlns:p14="http://schemas.microsoft.com/office/powerpoint/2010/main" val="629883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72FE34D-60CE-0D49-7200-96F39A69392F}"/>
              </a:ext>
            </a:extLst>
          </p:cNvPr>
          <p:cNvSpPr/>
          <p:nvPr/>
        </p:nvSpPr>
        <p:spPr>
          <a:xfrm>
            <a:off x="-1" y="206099"/>
            <a:ext cx="4920343" cy="1325563"/>
          </a:xfrm>
          <a:prstGeom prst="rect">
            <a:avLst/>
          </a:prstGeom>
          <a:solidFill>
            <a:srgbClr val="E6EEF4"/>
          </a:solidFill>
          <a:ln>
            <a:noFill/>
          </a:ln>
          <a:effectLst>
            <a:outerShdw blurRad="25400" dist="25400" dir="2700000" algn="tl" rotWithShape="0">
              <a:srgbClr val="00345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01AD3B-8B75-3094-30CF-96A75B68D1F6}"/>
              </a:ext>
            </a:extLst>
          </p:cNvPr>
          <p:cNvSpPr>
            <a:spLocks noGrp="1"/>
          </p:cNvSpPr>
          <p:nvPr>
            <p:ph type="title"/>
          </p:nvPr>
        </p:nvSpPr>
        <p:spPr/>
        <p:txBody>
          <a:bodyPr/>
          <a:lstStyle/>
          <a:p>
            <a:r>
              <a:rPr lang="en-US" sz="2400" b="0" dirty="0"/>
              <a:t>Teacher Shortages:</a:t>
            </a:r>
            <a:br>
              <a:rPr lang="en-US" sz="2400" b="0" dirty="0"/>
            </a:br>
            <a:r>
              <a:rPr lang="en-US" dirty="0"/>
              <a:t>Diversity</a:t>
            </a:r>
          </a:p>
        </p:txBody>
      </p:sp>
      <p:sp>
        <p:nvSpPr>
          <p:cNvPr id="9" name="TextBox 8">
            <a:extLst>
              <a:ext uri="{FF2B5EF4-FFF2-40B4-BE49-F238E27FC236}">
                <a16:creationId xmlns:a16="http://schemas.microsoft.com/office/drawing/2014/main" id="{D2812E47-EC98-BF64-2745-73B981B17A12}"/>
              </a:ext>
            </a:extLst>
          </p:cNvPr>
          <p:cNvSpPr txBox="1"/>
          <p:nvPr/>
        </p:nvSpPr>
        <p:spPr>
          <a:xfrm>
            <a:off x="399001" y="6530938"/>
            <a:ext cx="7987761" cy="400110"/>
          </a:xfrm>
          <a:prstGeom prst="rect">
            <a:avLst/>
          </a:prstGeom>
          <a:noFill/>
        </p:spPr>
        <p:txBody>
          <a:bodyPr wrap="square" rtlCol="0">
            <a:spAutoFit/>
          </a:bodyPr>
          <a:lstStyle/>
          <a:p>
            <a:r>
              <a:rPr lang="en-US" sz="1000" b="1" dirty="0">
                <a:latin typeface="Arial Narrow" panose="020B0604020202020204" pitchFamily="34" charset="0"/>
                <a:cs typeface="Arial Narrow" panose="020B0604020202020204" pitchFamily="34" charset="0"/>
              </a:rPr>
              <a:t>Sources: </a:t>
            </a:r>
            <a:r>
              <a:rPr lang="en-US" sz="1000" dirty="0">
                <a:latin typeface="Arial Narrow" panose="020B0604020202020204" pitchFamily="34" charset="0"/>
                <a:cs typeface="Arial Narrow" panose="020B0604020202020204" pitchFamily="34" charset="0"/>
              </a:rPr>
              <a:t> </a:t>
            </a:r>
            <a:r>
              <a:rPr lang="en-US" sz="1000" dirty="0">
                <a:latin typeface="Arial Narrow" panose="020B0604020202020204" pitchFamily="34" charset="0"/>
                <a:cs typeface="Arial Narrow" panose="020B0604020202020204" pitchFamily="34" charset="0"/>
                <a:hlinkClick r:id="rId3"/>
              </a:rPr>
              <a:t>The Education Trust</a:t>
            </a:r>
            <a:r>
              <a:rPr lang="en-US" sz="1000" dirty="0">
                <a:latin typeface="Arial Narrow" panose="020B0604020202020204" pitchFamily="34" charset="0"/>
                <a:cs typeface="Arial Narrow" panose="020B0604020202020204" pitchFamily="34" charset="0"/>
              </a:rPr>
              <a:t>, 2019 | </a:t>
            </a:r>
            <a:r>
              <a:rPr lang="en-US" sz="1000" dirty="0">
                <a:latin typeface="Arial Narrow" panose="020B0604020202020204" pitchFamily="34" charset="0"/>
                <a:cs typeface="Arial Narrow" panose="020B0604020202020204" pitchFamily="34" charset="0"/>
                <a:hlinkClick r:id="rId4"/>
              </a:rPr>
              <a:t>NEA</a:t>
            </a:r>
            <a:r>
              <a:rPr lang="en-US" sz="1000" dirty="0">
                <a:latin typeface="Arial Narrow" panose="020B0604020202020204" pitchFamily="34" charset="0"/>
                <a:cs typeface="Arial Narrow" panose="020B0604020202020204" pitchFamily="34" charset="0"/>
              </a:rPr>
              <a:t>, 2022 |  </a:t>
            </a:r>
            <a:r>
              <a:rPr lang="en-US" sz="1000" dirty="0">
                <a:latin typeface="Arial Narrow" panose="020B0604020202020204" pitchFamily="34" charset="0"/>
                <a:cs typeface="Arial Narrow" panose="020B0604020202020204" pitchFamily="34" charset="0"/>
                <a:hlinkClick r:id="rId5"/>
              </a:rPr>
              <a:t>RAND</a:t>
            </a:r>
            <a:r>
              <a:rPr lang="en-US" sz="1000" dirty="0">
                <a:latin typeface="Arial Narrow" panose="020B0604020202020204" pitchFamily="34" charset="0"/>
                <a:cs typeface="Arial Narrow" panose="020B0604020202020204" pitchFamily="34" charset="0"/>
              </a:rPr>
              <a:t>, 2021</a:t>
            </a:r>
          </a:p>
          <a:p>
            <a:endParaRPr lang="en-US" sz="1000" dirty="0">
              <a:latin typeface="Arial Narrow" panose="020B0604020202020204" pitchFamily="34" charset="0"/>
              <a:cs typeface="Arial Narrow" panose="020B0604020202020204" pitchFamily="34" charset="0"/>
            </a:endParaRPr>
          </a:p>
        </p:txBody>
      </p:sp>
      <p:grpSp>
        <p:nvGrpSpPr>
          <p:cNvPr id="23" name="Group 22">
            <a:extLst>
              <a:ext uri="{FF2B5EF4-FFF2-40B4-BE49-F238E27FC236}">
                <a16:creationId xmlns:a16="http://schemas.microsoft.com/office/drawing/2014/main" id="{E4EDAE56-8AD6-67F3-65C8-357AE0DBD944}"/>
              </a:ext>
            </a:extLst>
          </p:cNvPr>
          <p:cNvGrpSpPr/>
          <p:nvPr/>
        </p:nvGrpSpPr>
        <p:grpSpPr>
          <a:xfrm>
            <a:off x="7791452" y="0"/>
            <a:ext cx="4557015" cy="6858000"/>
            <a:chOff x="7791452" y="0"/>
            <a:chExt cx="4557015" cy="6858000"/>
          </a:xfrm>
        </p:grpSpPr>
        <p:pic>
          <p:nvPicPr>
            <p:cNvPr id="5" name="Picture 4" descr="A group of people sitting at a table&#10;&#10;Description automatically generated with medium confidence">
              <a:extLst>
                <a:ext uri="{FF2B5EF4-FFF2-40B4-BE49-F238E27FC236}">
                  <a16:creationId xmlns:a16="http://schemas.microsoft.com/office/drawing/2014/main" id="{FB2C45EF-60FA-709C-55C8-A888A06104A9}"/>
                </a:ext>
              </a:extLst>
            </p:cNvPr>
            <p:cNvPicPr>
              <a:picLocks noChangeAspect="1"/>
            </p:cNvPicPr>
            <p:nvPr/>
          </p:nvPicPr>
          <p:blipFill rotWithShape="1">
            <a:blip r:embed="rId6"/>
            <a:srcRect l="62623"/>
            <a:stretch/>
          </p:blipFill>
          <p:spPr>
            <a:xfrm>
              <a:off x="7791452" y="0"/>
              <a:ext cx="4557015" cy="6858000"/>
            </a:xfrm>
            <a:prstGeom prst="rect">
              <a:avLst/>
            </a:prstGeom>
          </p:spPr>
        </p:pic>
        <p:sp>
          <p:nvSpPr>
            <p:cNvPr id="20" name="Rectangle 19">
              <a:extLst>
                <a:ext uri="{FF2B5EF4-FFF2-40B4-BE49-F238E27FC236}">
                  <a16:creationId xmlns:a16="http://schemas.microsoft.com/office/drawing/2014/main" id="{952600F2-6121-CABD-9D47-C6A5F4063617}"/>
                </a:ext>
              </a:extLst>
            </p:cNvPr>
            <p:cNvSpPr/>
            <p:nvPr/>
          </p:nvSpPr>
          <p:spPr>
            <a:xfrm>
              <a:off x="7791452" y="4408310"/>
              <a:ext cx="4557015" cy="2449690"/>
            </a:xfrm>
            <a:prstGeom prst="rect">
              <a:avLst/>
            </a:prstGeom>
            <a:solidFill>
              <a:srgbClr val="B3D69C"/>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t"/>
            <a:lstStyle/>
            <a:p>
              <a:pPr algn="ctr"/>
              <a:endParaRPr lang="en-US" dirty="0">
                <a:latin typeface="Arial Narrow" panose="020B0604020202020204" pitchFamily="34" charset="0"/>
                <a:cs typeface="Arial Narrow" panose="020B0604020202020204" pitchFamily="34" charset="0"/>
              </a:endParaRPr>
            </a:p>
            <a:p>
              <a:pPr algn="ctr"/>
              <a:endParaRPr lang="en-US" dirty="0">
                <a:solidFill>
                  <a:srgbClr val="393026"/>
                </a:solidFill>
                <a:latin typeface="Arial Narrow" panose="020B0604020202020204" pitchFamily="34" charset="0"/>
                <a:cs typeface="Arial Narrow" panose="020B0604020202020204" pitchFamily="34" charset="0"/>
              </a:endParaRPr>
            </a:p>
            <a:p>
              <a:pPr algn="ctr"/>
              <a:r>
                <a:rPr lang="en-US" dirty="0">
                  <a:solidFill>
                    <a:srgbClr val="393026"/>
                  </a:solidFill>
                  <a:latin typeface="Arial Narrow" panose="020B0604020202020204" pitchFamily="34" charset="0"/>
                  <a:cs typeface="Arial Narrow" panose="020B0604020202020204" pitchFamily="34" charset="0"/>
                </a:rPr>
                <a:t>Windows and mirrors…students should be able to see mirror images of themselves leading classrooms. But if they’re students of color, they just get windows.</a:t>
              </a:r>
            </a:p>
          </p:txBody>
        </p:sp>
        <p:pic>
          <p:nvPicPr>
            <p:cNvPr id="21" name="Picture 20" descr="Icon&#10;&#10;Description automatically generated">
              <a:extLst>
                <a:ext uri="{FF2B5EF4-FFF2-40B4-BE49-F238E27FC236}">
                  <a16:creationId xmlns:a16="http://schemas.microsoft.com/office/drawing/2014/main" id="{536286CC-8EDB-FC6A-60E8-BBB8CC249CEA}"/>
                </a:ext>
              </a:extLst>
            </p:cNvPr>
            <p:cNvPicPr>
              <a:picLocks noChangeAspect="1"/>
            </p:cNvPicPr>
            <p:nvPr/>
          </p:nvPicPr>
          <p:blipFill rotWithShape="1">
            <a:blip r:embed="rId7">
              <a:alphaModFix amt="50000"/>
            </a:blip>
            <a:srcRect b="20208"/>
            <a:stretch/>
          </p:blipFill>
          <p:spPr>
            <a:xfrm>
              <a:off x="7935157" y="4535652"/>
              <a:ext cx="523042" cy="417344"/>
            </a:xfrm>
            <a:prstGeom prst="rect">
              <a:avLst/>
            </a:prstGeom>
          </p:spPr>
        </p:pic>
        <p:sp>
          <p:nvSpPr>
            <p:cNvPr id="13" name="TextBox 12">
              <a:extLst>
                <a:ext uri="{FF2B5EF4-FFF2-40B4-BE49-F238E27FC236}">
                  <a16:creationId xmlns:a16="http://schemas.microsoft.com/office/drawing/2014/main" id="{92D81625-CBF5-646A-821B-5C82CF5E5449}"/>
                </a:ext>
              </a:extLst>
            </p:cNvPr>
            <p:cNvSpPr txBox="1"/>
            <p:nvPr/>
          </p:nvSpPr>
          <p:spPr>
            <a:xfrm>
              <a:off x="9635879" y="6256760"/>
              <a:ext cx="1931296" cy="307777"/>
            </a:xfrm>
            <a:prstGeom prst="rect">
              <a:avLst/>
            </a:prstGeom>
            <a:noFill/>
          </p:spPr>
          <p:txBody>
            <a:bodyPr wrap="square" rtlCol="0">
              <a:spAutoFit/>
            </a:bodyPr>
            <a:lstStyle/>
            <a:p>
              <a:pPr algn="r"/>
              <a:r>
                <a:rPr lang="en-US" sz="1400" dirty="0">
                  <a:solidFill>
                    <a:srgbClr val="393026"/>
                  </a:solidFill>
                  <a:latin typeface="Arial Narrow" panose="020B0604020202020204" pitchFamily="34" charset="0"/>
                  <a:cs typeface="Arial Narrow" panose="020B0604020202020204" pitchFamily="34" charset="0"/>
                </a:rPr>
                <a:t>-High School Principal</a:t>
              </a:r>
            </a:p>
          </p:txBody>
        </p:sp>
        <p:pic>
          <p:nvPicPr>
            <p:cNvPr id="22" name="Picture 21" descr="Icon&#10;&#10;Description automatically generated">
              <a:extLst>
                <a:ext uri="{FF2B5EF4-FFF2-40B4-BE49-F238E27FC236}">
                  <a16:creationId xmlns:a16="http://schemas.microsoft.com/office/drawing/2014/main" id="{F35208A7-3006-0E98-0839-3FA659BB88A5}"/>
                </a:ext>
              </a:extLst>
            </p:cNvPr>
            <p:cNvPicPr>
              <a:picLocks noChangeAspect="1"/>
            </p:cNvPicPr>
            <p:nvPr/>
          </p:nvPicPr>
          <p:blipFill rotWithShape="1">
            <a:blip r:embed="rId7">
              <a:alphaModFix amt="50000"/>
            </a:blip>
            <a:srcRect b="20208"/>
            <a:stretch/>
          </p:blipFill>
          <p:spPr>
            <a:xfrm flipH="1">
              <a:off x="11567175" y="5963297"/>
              <a:ext cx="523042" cy="417344"/>
            </a:xfrm>
            <a:prstGeom prst="rect">
              <a:avLst/>
            </a:prstGeom>
          </p:spPr>
        </p:pic>
      </p:grpSp>
      <p:sp>
        <p:nvSpPr>
          <p:cNvPr id="24" name="TextBox 23">
            <a:extLst>
              <a:ext uri="{FF2B5EF4-FFF2-40B4-BE49-F238E27FC236}">
                <a16:creationId xmlns:a16="http://schemas.microsoft.com/office/drawing/2014/main" id="{E8DC83D8-6565-A37F-C35E-907988BE8945}"/>
              </a:ext>
            </a:extLst>
          </p:cNvPr>
          <p:cNvSpPr txBox="1"/>
          <p:nvPr/>
        </p:nvSpPr>
        <p:spPr>
          <a:xfrm>
            <a:off x="675861" y="1737761"/>
            <a:ext cx="6753639" cy="1327992"/>
          </a:xfrm>
          <a:prstGeom prst="rect">
            <a:avLst/>
          </a:prstGeom>
          <a:noFill/>
        </p:spPr>
        <p:txBody>
          <a:bodyPr wrap="square" rtlCol="0">
            <a:spAutoFit/>
          </a:bodyPr>
          <a:lstStyle/>
          <a:p>
            <a:pPr algn="just">
              <a:lnSpc>
                <a:spcPct val="114000"/>
              </a:lnSpc>
            </a:pPr>
            <a:r>
              <a:rPr lang="en-US" dirty="0">
                <a:solidFill>
                  <a:srgbClr val="393026"/>
                </a:solidFill>
                <a:latin typeface="Arial Narrow" panose="020B0604020202020204" pitchFamily="34" charset="0"/>
                <a:cs typeface="Arial Narrow" panose="020B0604020202020204" pitchFamily="34" charset="0"/>
              </a:rPr>
              <a:t>According to 2021-22 surveys, an increasing proportion of educators are thinking about leaving the profession — and </a:t>
            </a:r>
            <a:r>
              <a:rPr lang="en-US" b="1" dirty="0">
                <a:solidFill>
                  <a:srgbClr val="393026"/>
                </a:solidFill>
                <a:highlight>
                  <a:srgbClr val="CCDDEA"/>
                </a:highlight>
                <a:latin typeface="Arial Narrow" panose="020B0604020202020204" pitchFamily="34" charset="0"/>
                <a:cs typeface="Arial Narrow" panose="020B0604020202020204" pitchFamily="34" charset="0"/>
              </a:rPr>
              <a:t>Black and Hispanic educators, </a:t>
            </a:r>
            <a:r>
              <a:rPr lang="en-US" b="1" i="1" dirty="0">
                <a:solidFill>
                  <a:srgbClr val="393026"/>
                </a:solidFill>
                <a:highlight>
                  <a:srgbClr val="CCDDEA"/>
                </a:highlight>
                <a:latin typeface="Arial Narrow" panose="020B0604020202020204" pitchFamily="34" charset="0"/>
                <a:cs typeface="Arial Narrow" panose="020B0604020202020204" pitchFamily="34" charset="0"/>
              </a:rPr>
              <a:t>who are already underrepresented</a:t>
            </a:r>
            <a:r>
              <a:rPr lang="en-US" b="1" dirty="0">
                <a:solidFill>
                  <a:srgbClr val="393026"/>
                </a:solidFill>
                <a:highlight>
                  <a:srgbClr val="CCDDEA"/>
                </a:highlight>
                <a:latin typeface="Arial Narrow" panose="020B0604020202020204" pitchFamily="34" charset="0"/>
                <a:cs typeface="Arial Narrow" panose="020B0604020202020204" pitchFamily="34" charset="0"/>
              </a:rPr>
              <a:t>, are even more likely to be looking toward an exit.</a:t>
            </a:r>
            <a:r>
              <a:rPr lang="en-US" dirty="0">
                <a:solidFill>
                  <a:srgbClr val="393026"/>
                </a:solidFill>
                <a:latin typeface="Arial Narrow" panose="020B0604020202020204" pitchFamily="34" charset="0"/>
                <a:cs typeface="Arial Narrow" panose="020B0604020202020204" pitchFamily="34" charset="0"/>
              </a:rPr>
              <a:t> This could leave the teaching profession less diverse.</a:t>
            </a:r>
          </a:p>
        </p:txBody>
      </p:sp>
      <p:cxnSp>
        <p:nvCxnSpPr>
          <p:cNvPr id="25" name="Straight Connector 24">
            <a:extLst>
              <a:ext uri="{FF2B5EF4-FFF2-40B4-BE49-F238E27FC236}">
                <a16:creationId xmlns:a16="http://schemas.microsoft.com/office/drawing/2014/main" id="{A6DF68ED-8F91-31C5-6F8E-1047625921A1}"/>
              </a:ext>
            </a:extLst>
          </p:cNvPr>
          <p:cNvCxnSpPr>
            <a:cxnSpLocks/>
          </p:cNvCxnSpPr>
          <p:nvPr/>
        </p:nvCxnSpPr>
        <p:spPr>
          <a:xfrm flipH="1">
            <a:off x="777054" y="3257550"/>
            <a:ext cx="6652446" cy="0"/>
          </a:xfrm>
          <a:prstGeom prst="line">
            <a:avLst/>
          </a:prstGeom>
          <a:ln w="1905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4BA68099-AE85-A0C5-CE42-62049D889584}"/>
              </a:ext>
            </a:extLst>
          </p:cNvPr>
          <p:cNvGrpSpPr/>
          <p:nvPr/>
        </p:nvGrpSpPr>
        <p:grpSpPr>
          <a:xfrm>
            <a:off x="777054" y="3429000"/>
            <a:ext cx="6753639" cy="3031996"/>
            <a:chOff x="777054" y="3429000"/>
            <a:chExt cx="6753639" cy="3031996"/>
          </a:xfrm>
        </p:grpSpPr>
        <p:sp>
          <p:nvSpPr>
            <p:cNvPr id="27" name="TextBox 26">
              <a:extLst>
                <a:ext uri="{FF2B5EF4-FFF2-40B4-BE49-F238E27FC236}">
                  <a16:creationId xmlns:a16="http://schemas.microsoft.com/office/drawing/2014/main" id="{A5DB5AB8-07CE-1C43-083C-4DC0FD13D6D0}"/>
                </a:ext>
              </a:extLst>
            </p:cNvPr>
            <p:cNvSpPr txBox="1"/>
            <p:nvPr/>
          </p:nvSpPr>
          <p:spPr>
            <a:xfrm>
              <a:off x="777054" y="3429000"/>
              <a:ext cx="6753639" cy="646331"/>
            </a:xfrm>
            <a:prstGeom prst="rect">
              <a:avLst/>
            </a:prstGeom>
            <a:noFill/>
          </p:spPr>
          <p:txBody>
            <a:bodyPr wrap="square" rtlCol="0">
              <a:spAutoFit/>
            </a:bodyPr>
            <a:lstStyle/>
            <a:p>
              <a:pPr algn="just"/>
              <a:r>
                <a:rPr lang="en-US" dirty="0">
                  <a:solidFill>
                    <a:srgbClr val="393026"/>
                  </a:solidFill>
                  <a:latin typeface="Arial Narrow" panose="020B0604020202020204" pitchFamily="34" charset="0"/>
                  <a:cs typeface="Arial Narrow" panose="020B0604020202020204" pitchFamily="34" charset="0"/>
                </a:rPr>
                <a:t>According to focus groups, </a:t>
              </a:r>
              <a:r>
                <a:rPr lang="en-US" b="1" dirty="0">
                  <a:solidFill>
                    <a:srgbClr val="393026"/>
                  </a:solidFill>
                  <a:highlight>
                    <a:srgbClr val="CEDBBE"/>
                  </a:highlight>
                  <a:latin typeface="Arial Narrow" panose="020B0604020202020204" pitchFamily="34" charset="0"/>
                  <a:cs typeface="Arial Narrow" panose="020B0604020202020204" pitchFamily="34" charset="0"/>
                </a:rPr>
                <a:t>barriers to recruiting and retaining teachers of color</a:t>
              </a:r>
              <a:r>
                <a:rPr lang="en-US" b="1" dirty="0">
                  <a:solidFill>
                    <a:srgbClr val="393026"/>
                  </a:solidFill>
                  <a:latin typeface="Arial Narrow" panose="020B0604020202020204" pitchFamily="34" charset="0"/>
                  <a:cs typeface="Arial Narrow" panose="020B0604020202020204" pitchFamily="34" charset="0"/>
                </a:rPr>
                <a:t> </a:t>
              </a:r>
              <a:r>
                <a:rPr lang="en-US" dirty="0">
                  <a:solidFill>
                    <a:srgbClr val="393026"/>
                  </a:solidFill>
                  <a:latin typeface="Arial Narrow" panose="020B0604020202020204" pitchFamily="34" charset="0"/>
                  <a:cs typeface="Arial Narrow" panose="020B0604020202020204" pitchFamily="34" charset="0"/>
                </a:rPr>
                <a:t>include:</a:t>
              </a:r>
            </a:p>
          </p:txBody>
        </p:sp>
        <p:grpSp>
          <p:nvGrpSpPr>
            <p:cNvPr id="40" name="Group 39">
              <a:extLst>
                <a:ext uri="{FF2B5EF4-FFF2-40B4-BE49-F238E27FC236}">
                  <a16:creationId xmlns:a16="http://schemas.microsoft.com/office/drawing/2014/main" id="{E950CB5D-C8AD-1C1E-A0E0-C712FC54A097}"/>
                </a:ext>
              </a:extLst>
            </p:cNvPr>
            <p:cNvGrpSpPr/>
            <p:nvPr/>
          </p:nvGrpSpPr>
          <p:grpSpPr>
            <a:xfrm>
              <a:off x="777054" y="4129264"/>
              <a:ext cx="1312694" cy="2108784"/>
              <a:chOff x="777054" y="4129264"/>
              <a:chExt cx="1312694" cy="2108784"/>
            </a:xfrm>
          </p:grpSpPr>
          <p:pic>
            <p:nvPicPr>
              <p:cNvPr id="31" name="Picture 30" descr="A picture containing text, sign&#10;&#10;Description automatically generated">
                <a:extLst>
                  <a:ext uri="{FF2B5EF4-FFF2-40B4-BE49-F238E27FC236}">
                    <a16:creationId xmlns:a16="http://schemas.microsoft.com/office/drawing/2014/main" id="{B8927B52-D5C2-EDF4-AB39-98BB333525C0}"/>
                  </a:ext>
                </a:extLst>
              </p:cNvPr>
              <p:cNvPicPr>
                <a:picLocks noChangeAspect="1"/>
              </p:cNvPicPr>
              <p:nvPr/>
            </p:nvPicPr>
            <p:blipFill>
              <a:blip r:embed="rId8"/>
              <a:stretch>
                <a:fillRect/>
              </a:stretch>
            </p:blipFill>
            <p:spPr>
              <a:xfrm>
                <a:off x="930481" y="4129264"/>
                <a:ext cx="1005840" cy="1005840"/>
              </a:xfrm>
              <a:prstGeom prst="rect">
                <a:avLst/>
              </a:prstGeom>
            </p:spPr>
          </p:pic>
          <p:sp>
            <p:nvSpPr>
              <p:cNvPr id="36" name="TextBox 35">
                <a:extLst>
                  <a:ext uri="{FF2B5EF4-FFF2-40B4-BE49-F238E27FC236}">
                    <a16:creationId xmlns:a16="http://schemas.microsoft.com/office/drawing/2014/main" id="{A620226D-F2A6-BEA1-A1F2-592EDB7C19AA}"/>
                  </a:ext>
                </a:extLst>
              </p:cNvPr>
              <p:cNvSpPr txBox="1"/>
              <p:nvPr/>
            </p:nvSpPr>
            <p:spPr>
              <a:xfrm>
                <a:off x="777054" y="5068497"/>
                <a:ext cx="1312694" cy="1169551"/>
              </a:xfrm>
              <a:prstGeom prst="rect">
                <a:avLst/>
              </a:prstGeom>
              <a:noFill/>
            </p:spPr>
            <p:txBody>
              <a:bodyPr wrap="square" rtlCol="0">
                <a:spAutoFit/>
              </a:bodyPr>
              <a:lstStyle/>
              <a:p>
                <a:pPr algn="ctr"/>
                <a:r>
                  <a:rPr lang="en-US" sz="1400" dirty="0">
                    <a:solidFill>
                      <a:schemeClr val="accent3">
                        <a:lumMod val="75000"/>
                      </a:schemeClr>
                    </a:solidFill>
                    <a:latin typeface="Arial Narrow" panose="020B0604020202020204" pitchFamily="34" charset="0"/>
                    <a:cs typeface="Arial Narrow" panose="020B0604020202020204" pitchFamily="34" charset="0"/>
                  </a:rPr>
                  <a:t>Unfavorable working conditions &amp; unwelcoming school cultures</a:t>
                </a:r>
              </a:p>
            </p:txBody>
          </p:sp>
        </p:grpSp>
        <p:grpSp>
          <p:nvGrpSpPr>
            <p:cNvPr id="41" name="Group 40">
              <a:extLst>
                <a:ext uri="{FF2B5EF4-FFF2-40B4-BE49-F238E27FC236}">
                  <a16:creationId xmlns:a16="http://schemas.microsoft.com/office/drawing/2014/main" id="{EBB8A252-0EB4-8069-5283-AFB792CCCEC4}"/>
                </a:ext>
              </a:extLst>
            </p:cNvPr>
            <p:cNvGrpSpPr/>
            <p:nvPr/>
          </p:nvGrpSpPr>
          <p:grpSpPr>
            <a:xfrm>
              <a:off x="2434537" y="4140775"/>
              <a:ext cx="1415917" cy="2115985"/>
              <a:chOff x="2434537" y="4140775"/>
              <a:chExt cx="1415917" cy="2115985"/>
            </a:xfrm>
          </p:grpSpPr>
          <p:pic>
            <p:nvPicPr>
              <p:cNvPr id="33" name="Picture 32" descr="Icon&#10;&#10;Description automatically generated">
                <a:extLst>
                  <a:ext uri="{FF2B5EF4-FFF2-40B4-BE49-F238E27FC236}">
                    <a16:creationId xmlns:a16="http://schemas.microsoft.com/office/drawing/2014/main" id="{BB94887B-2616-9C47-DE48-1BD2718B8FD0}"/>
                  </a:ext>
                </a:extLst>
              </p:cNvPr>
              <p:cNvPicPr>
                <a:picLocks noChangeAspect="1"/>
              </p:cNvPicPr>
              <p:nvPr/>
            </p:nvPicPr>
            <p:blipFill>
              <a:blip r:embed="rId9"/>
              <a:stretch>
                <a:fillRect/>
              </a:stretch>
            </p:blipFill>
            <p:spPr>
              <a:xfrm>
                <a:off x="2627184" y="4140775"/>
                <a:ext cx="1005840" cy="1005840"/>
              </a:xfrm>
              <a:prstGeom prst="rect">
                <a:avLst/>
              </a:prstGeom>
            </p:spPr>
          </p:pic>
          <p:sp>
            <p:nvSpPr>
              <p:cNvPr id="37" name="TextBox 36">
                <a:extLst>
                  <a:ext uri="{FF2B5EF4-FFF2-40B4-BE49-F238E27FC236}">
                    <a16:creationId xmlns:a16="http://schemas.microsoft.com/office/drawing/2014/main" id="{C8DF13FA-1EFC-418B-27E4-5DA708EAB4CA}"/>
                  </a:ext>
                </a:extLst>
              </p:cNvPr>
              <p:cNvSpPr txBox="1"/>
              <p:nvPr/>
            </p:nvSpPr>
            <p:spPr>
              <a:xfrm>
                <a:off x="2434537" y="5087209"/>
                <a:ext cx="1415917" cy="1169551"/>
              </a:xfrm>
              <a:prstGeom prst="rect">
                <a:avLst/>
              </a:prstGeom>
              <a:noFill/>
            </p:spPr>
            <p:txBody>
              <a:bodyPr wrap="square" rtlCol="0">
                <a:spAutoFit/>
              </a:bodyPr>
              <a:lstStyle/>
              <a:p>
                <a:pPr algn="ctr"/>
                <a:r>
                  <a:rPr lang="en-US" sz="1400" dirty="0">
                    <a:solidFill>
                      <a:schemeClr val="accent3">
                        <a:lumMod val="75000"/>
                      </a:schemeClr>
                    </a:solidFill>
                    <a:latin typeface="Arial Narrow" panose="020B0604020202020204" pitchFamily="34" charset="0"/>
                    <a:cs typeface="Arial Narrow" panose="020B0604020202020204" pitchFamily="34" charset="0"/>
                  </a:rPr>
                  <a:t>Lack of agency &amp; autonomy to tailor their teaching to the students they serve</a:t>
                </a:r>
              </a:p>
            </p:txBody>
          </p:sp>
        </p:grpSp>
        <p:grpSp>
          <p:nvGrpSpPr>
            <p:cNvPr id="42" name="Group 41">
              <a:extLst>
                <a:ext uri="{FF2B5EF4-FFF2-40B4-BE49-F238E27FC236}">
                  <a16:creationId xmlns:a16="http://schemas.microsoft.com/office/drawing/2014/main" id="{2A05C989-14CF-E009-3338-A39AA95DE607}"/>
                </a:ext>
              </a:extLst>
            </p:cNvPr>
            <p:cNvGrpSpPr/>
            <p:nvPr/>
          </p:nvGrpSpPr>
          <p:grpSpPr>
            <a:xfrm>
              <a:off x="4278964" y="4140775"/>
              <a:ext cx="1415917" cy="2128050"/>
              <a:chOff x="4278964" y="4140775"/>
              <a:chExt cx="1415917" cy="2128050"/>
            </a:xfrm>
          </p:grpSpPr>
          <p:pic>
            <p:nvPicPr>
              <p:cNvPr id="35" name="Picture 34" descr="Icon&#10;&#10;Description automatically generated">
                <a:extLst>
                  <a:ext uri="{FF2B5EF4-FFF2-40B4-BE49-F238E27FC236}">
                    <a16:creationId xmlns:a16="http://schemas.microsoft.com/office/drawing/2014/main" id="{2FCBAC18-AE21-1240-F73D-7036B8FDF062}"/>
                  </a:ext>
                </a:extLst>
              </p:cNvPr>
              <p:cNvPicPr>
                <a:picLocks noChangeAspect="1"/>
              </p:cNvPicPr>
              <p:nvPr/>
            </p:nvPicPr>
            <p:blipFill>
              <a:blip r:embed="rId10"/>
              <a:stretch>
                <a:fillRect/>
              </a:stretch>
            </p:blipFill>
            <p:spPr>
              <a:xfrm>
                <a:off x="4428594" y="4140775"/>
                <a:ext cx="1005840" cy="1005840"/>
              </a:xfrm>
              <a:prstGeom prst="rect">
                <a:avLst/>
              </a:prstGeom>
            </p:spPr>
          </p:pic>
          <p:sp>
            <p:nvSpPr>
              <p:cNvPr id="38" name="TextBox 37">
                <a:extLst>
                  <a:ext uri="{FF2B5EF4-FFF2-40B4-BE49-F238E27FC236}">
                    <a16:creationId xmlns:a16="http://schemas.microsoft.com/office/drawing/2014/main" id="{71C3BE2A-2667-62FC-1AFA-EFC7CDA51304}"/>
                  </a:ext>
                </a:extLst>
              </p:cNvPr>
              <p:cNvSpPr txBox="1"/>
              <p:nvPr/>
            </p:nvSpPr>
            <p:spPr>
              <a:xfrm>
                <a:off x="4278964" y="5037719"/>
                <a:ext cx="1415917" cy="1231106"/>
              </a:xfrm>
              <a:prstGeom prst="rect">
                <a:avLst/>
              </a:prstGeom>
              <a:noFill/>
            </p:spPr>
            <p:txBody>
              <a:bodyPr wrap="square" rtlCol="0">
                <a:spAutoFit/>
              </a:bodyPr>
              <a:lstStyle/>
              <a:p>
                <a:pPr algn="ctr"/>
                <a:r>
                  <a:rPr lang="en-US" sz="1400" dirty="0">
                    <a:solidFill>
                      <a:schemeClr val="accent3">
                        <a:lumMod val="75000"/>
                      </a:schemeClr>
                    </a:solidFill>
                    <a:latin typeface="Arial Narrow" panose="020B0604020202020204" pitchFamily="34" charset="0"/>
                    <a:cs typeface="Arial Narrow" panose="020B0604020202020204" pitchFamily="34" charset="0"/>
                  </a:rPr>
                  <a:t>Monetary costs — </a:t>
                </a:r>
                <a:r>
                  <a:rPr lang="en-US" sz="1200" dirty="0">
                    <a:solidFill>
                      <a:schemeClr val="accent3">
                        <a:lumMod val="75000"/>
                      </a:schemeClr>
                    </a:solidFill>
                    <a:latin typeface="Arial Narrow" panose="020B0604020202020204" pitchFamily="34" charset="0"/>
                    <a:cs typeface="Arial Narrow" panose="020B0604020202020204" pitchFamily="34" charset="0"/>
                  </a:rPr>
                  <a:t>for example, lack of generational wealth or not having the financial means to supplement low pay</a:t>
                </a:r>
                <a:endParaRPr lang="en-US" sz="1400" dirty="0">
                  <a:solidFill>
                    <a:schemeClr val="accent3">
                      <a:lumMod val="75000"/>
                    </a:schemeClr>
                  </a:solidFill>
                  <a:latin typeface="Arial Narrow" panose="020B0604020202020204" pitchFamily="34" charset="0"/>
                  <a:cs typeface="Arial Narrow" panose="020B0604020202020204" pitchFamily="34" charset="0"/>
                </a:endParaRPr>
              </a:p>
            </p:txBody>
          </p:sp>
        </p:grpSp>
        <p:grpSp>
          <p:nvGrpSpPr>
            <p:cNvPr id="43" name="Group 42">
              <a:extLst>
                <a:ext uri="{FF2B5EF4-FFF2-40B4-BE49-F238E27FC236}">
                  <a16:creationId xmlns:a16="http://schemas.microsoft.com/office/drawing/2014/main" id="{5035A403-C834-3E79-2E13-AB277314E6F0}"/>
                </a:ext>
              </a:extLst>
            </p:cNvPr>
            <p:cNvGrpSpPr/>
            <p:nvPr/>
          </p:nvGrpSpPr>
          <p:grpSpPr>
            <a:xfrm>
              <a:off x="6067380" y="4154733"/>
              <a:ext cx="1415917" cy="2306263"/>
              <a:chOff x="6067380" y="4154733"/>
              <a:chExt cx="1415917" cy="2306263"/>
            </a:xfrm>
          </p:grpSpPr>
          <p:pic>
            <p:nvPicPr>
              <p:cNvPr id="29" name="Picture 28" descr="Icon&#10;&#10;Description automatically generated">
                <a:extLst>
                  <a:ext uri="{FF2B5EF4-FFF2-40B4-BE49-F238E27FC236}">
                    <a16:creationId xmlns:a16="http://schemas.microsoft.com/office/drawing/2014/main" id="{316CE8DD-EE35-37E6-0E9B-07B9F9EBFDE8}"/>
                  </a:ext>
                </a:extLst>
              </p:cNvPr>
              <p:cNvPicPr>
                <a:picLocks noChangeAspect="1"/>
              </p:cNvPicPr>
              <p:nvPr/>
            </p:nvPicPr>
            <p:blipFill>
              <a:blip r:embed="rId11"/>
              <a:stretch>
                <a:fillRect/>
              </a:stretch>
            </p:blipFill>
            <p:spPr>
              <a:xfrm>
                <a:off x="6248176" y="4154733"/>
                <a:ext cx="1005840" cy="1005840"/>
              </a:xfrm>
              <a:prstGeom prst="rect">
                <a:avLst/>
              </a:prstGeom>
            </p:spPr>
          </p:pic>
          <p:sp>
            <p:nvSpPr>
              <p:cNvPr id="39" name="TextBox 38">
                <a:extLst>
                  <a:ext uri="{FF2B5EF4-FFF2-40B4-BE49-F238E27FC236}">
                    <a16:creationId xmlns:a16="http://schemas.microsoft.com/office/drawing/2014/main" id="{2A165EBE-B9EF-4AA1-04E4-A3582E578456}"/>
                  </a:ext>
                </a:extLst>
              </p:cNvPr>
              <p:cNvSpPr txBox="1"/>
              <p:nvPr/>
            </p:nvSpPr>
            <p:spPr>
              <a:xfrm>
                <a:off x="6067380" y="5014446"/>
                <a:ext cx="1415917" cy="1446550"/>
              </a:xfrm>
              <a:prstGeom prst="rect">
                <a:avLst/>
              </a:prstGeom>
              <a:noFill/>
            </p:spPr>
            <p:txBody>
              <a:bodyPr wrap="square" rtlCol="0">
                <a:spAutoFit/>
              </a:bodyPr>
              <a:lstStyle/>
              <a:p>
                <a:pPr algn="ctr"/>
                <a:r>
                  <a:rPr lang="en-US" sz="1400" dirty="0">
                    <a:solidFill>
                      <a:schemeClr val="accent3">
                        <a:lumMod val="75000"/>
                      </a:schemeClr>
                    </a:solidFill>
                    <a:latin typeface="Arial Narrow" panose="020B0604020202020204" pitchFamily="34" charset="0"/>
                    <a:cs typeface="Arial Narrow" panose="020B0604020202020204" pitchFamily="34" charset="0"/>
                  </a:rPr>
                  <a:t>Psychological costs &amp; burnout— </a:t>
                </a:r>
                <a:r>
                  <a:rPr lang="en-US" sz="1200" dirty="0">
                    <a:solidFill>
                      <a:schemeClr val="accent3">
                        <a:lumMod val="75000"/>
                      </a:schemeClr>
                    </a:solidFill>
                    <a:latin typeface="Arial Narrow" panose="020B0604020202020204" pitchFamily="34" charset="0"/>
                    <a:cs typeface="Arial Narrow" panose="020B0604020202020204" pitchFamily="34" charset="0"/>
                  </a:rPr>
                  <a:t>including feeling undervalued, especially for unrecognized or uncompensated work</a:t>
                </a:r>
                <a:endParaRPr lang="en-US" sz="1400" dirty="0">
                  <a:solidFill>
                    <a:schemeClr val="accent3">
                      <a:lumMod val="75000"/>
                    </a:schemeClr>
                  </a:solidFill>
                  <a:latin typeface="Arial Narrow" panose="020B0604020202020204" pitchFamily="34" charset="0"/>
                  <a:cs typeface="Arial Narrow" panose="020B0604020202020204" pitchFamily="34" charset="0"/>
                </a:endParaRPr>
              </a:p>
            </p:txBody>
          </p:sp>
        </p:grpSp>
      </p:grpSp>
    </p:spTree>
    <p:extLst>
      <p:ext uri="{BB962C8B-B14F-4D97-AF65-F5344CB8AC3E}">
        <p14:creationId xmlns:p14="http://schemas.microsoft.com/office/powerpoint/2010/main" val="3048959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72FE34D-60CE-0D49-7200-96F39A69392F}"/>
              </a:ext>
            </a:extLst>
          </p:cNvPr>
          <p:cNvSpPr/>
          <p:nvPr/>
        </p:nvSpPr>
        <p:spPr>
          <a:xfrm>
            <a:off x="0" y="206099"/>
            <a:ext cx="11718232" cy="1325563"/>
          </a:xfrm>
          <a:prstGeom prst="rect">
            <a:avLst/>
          </a:prstGeom>
          <a:solidFill>
            <a:srgbClr val="E6EEF4"/>
          </a:solidFill>
          <a:ln>
            <a:noFill/>
          </a:ln>
          <a:effectLst>
            <a:outerShdw blurRad="25400" dist="25400" dir="2700000" algn="tl" rotWithShape="0">
              <a:srgbClr val="00345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01AD3B-8B75-3094-30CF-96A75B68D1F6}"/>
              </a:ext>
            </a:extLst>
          </p:cNvPr>
          <p:cNvSpPr>
            <a:spLocks noGrp="1"/>
          </p:cNvSpPr>
          <p:nvPr>
            <p:ph type="title"/>
          </p:nvPr>
        </p:nvSpPr>
        <p:spPr>
          <a:xfrm>
            <a:off x="1539240" y="206099"/>
            <a:ext cx="10178994" cy="708301"/>
          </a:xfrm>
        </p:spPr>
        <p:txBody>
          <a:bodyPr anchor="t">
            <a:normAutofit/>
          </a:bodyPr>
          <a:lstStyle/>
          <a:p>
            <a:r>
              <a:rPr lang="en-US" sz="4200" b="0" dirty="0"/>
              <a:t>The teacher shortage challenge is one of:</a:t>
            </a:r>
          </a:p>
        </p:txBody>
      </p:sp>
      <p:pic>
        <p:nvPicPr>
          <p:cNvPr id="30" name="Picture 29">
            <a:extLst>
              <a:ext uri="{FF2B5EF4-FFF2-40B4-BE49-F238E27FC236}">
                <a16:creationId xmlns:a16="http://schemas.microsoft.com/office/drawing/2014/main" id="{7554F5E4-B9A4-6394-5354-DEB2149BAE80}"/>
              </a:ext>
            </a:extLst>
          </p:cNvPr>
          <p:cNvPicPr>
            <a:picLocks noChangeAspect="1"/>
          </p:cNvPicPr>
          <p:nvPr/>
        </p:nvPicPr>
        <p:blipFill>
          <a:blip r:embed="rId3"/>
          <a:srcRect/>
          <a:stretch/>
        </p:blipFill>
        <p:spPr>
          <a:xfrm>
            <a:off x="621661" y="331470"/>
            <a:ext cx="1127488" cy="1127488"/>
          </a:xfrm>
          <a:prstGeom prst="rect">
            <a:avLst/>
          </a:prstGeom>
        </p:spPr>
      </p:pic>
      <p:grpSp>
        <p:nvGrpSpPr>
          <p:cNvPr id="37" name="Group 36">
            <a:extLst>
              <a:ext uri="{FF2B5EF4-FFF2-40B4-BE49-F238E27FC236}">
                <a16:creationId xmlns:a16="http://schemas.microsoft.com/office/drawing/2014/main" id="{27436AAA-1C03-022F-147B-D6A1A81AD367}"/>
              </a:ext>
            </a:extLst>
          </p:cNvPr>
          <p:cNvGrpSpPr/>
          <p:nvPr/>
        </p:nvGrpSpPr>
        <p:grpSpPr>
          <a:xfrm>
            <a:off x="1539240" y="767003"/>
            <a:ext cx="8482040" cy="738664"/>
            <a:chOff x="1539240" y="767003"/>
            <a:chExt cx="8482040" cy="738664"/>
          </a:xfrm>
        </p:grpSpPr>
        <p:sp>
          <p:nvSpPr>
            <p:cNvPr id="18" name="TextBox 17">
              <a:extLst>
                <a:ext uri="{FF2B5EF4-FFF2-40B4-BE49-F238E27FC236}">
                  <a16:creationId xmlns:a16="http://schemas.microsoft.com/office/drawing/2014/main" id="{FE3C7F41-0BC2-B0CC-DB91-7DBF2492F3AB}"/>
                </a:ext>
              </a:extLst>
            </p:cNvPr>
            <p:cNvSpPr txBox="1"/>
            <p:nvPr/>
          </p:nvSpPr>
          <p:spPr>
            <a:xfrm>
              <a:off x="1539240" y="767003"/>
              <a:ext cx="2575559" cy="738664"/>
            </a:xfrm>
            <a:prstGeom prst="rect">
              <a:avLst/>
            </a:prstGeom>
            <a:noFill/>
          </p:spPr>
          <p:txBody>
            <a:bodyPr wrap="square" rtlCol="0">
              <a:spAutoFit/>
            </a:bodyPr>
            <a:lstStyle/>
            <a:p>
              <a:pPr>
                <a:spcAft>
                  <a:spcPts val="1200"/>
                </a:spcAft>
                <a:buClr>
                  <a:srgbClr val="3378A9"/>
                </a:buClr>
                <a:buFont typeface="Wingdings" pitchFamily="2" charset="2"/>
                <a:buChar char="ü"/>
              </a:pPr>
              <a:r>
                <a:rPr lang="en-US" sz="4200" b="1" dirty="0">
                  <a:solidFill>
                    <a:srgbClr val="004D85"/>
                  </a:solidFill>
                  <a:latin typeface="Arial Narrow" panose="020B0604020202020204" pitchFamily="34" charset="0"/>
                  <a:cs typeface="Arial Narrow" panose="020B0604020202020204" pitchFamily="34" charset="0"/>
                </a:rPr>
                <a:t>Quantity</a:t>
              </a:r>
            </a:p>
          </p:txBody>
        </p:sp>
        <p:sp>
          <p:nvSpPr>
            <p:cNvPr id="34" name="TextBox 33">
              <a:extLst>
                <a:ext uri="{FF2B5EF4-FFF2-40B4-BE49-F238E27FC236}">
                  <a16:creationId xmlns:a16="http://schemas.microsoft.com/office/drawing/2014/main" id="{DE1B20E5-410B-9C5F-5C5F-5FAA4F60ADCB}"/>
                </a:ext>
              </a:extLst>
            </p:cNvPr>
            <p:cNvSpPr txBox="1"/>
            <p:nvPr/>
          </p:nvSpPr>
          <p:spPr>
            <a:xfrm>
              <a:off x="4468634" y="767003"/>
              <a:ext cx="2575559" cy="738664"/>
            </a:xfrm>
            <a:prstGeom prst="rect">
              <a:avLst/>
            </a:prstGeom>
            <a:noFill/>
          </p:spPr>
          <p:txBody>
            <a:bodyPr wrap="square" rtlCol="0">
              <a:spAutoFit/>
            </a:bodyPr>
            <a:lstStyle/>
            <a:p>
              <a:pPr>
                <a:spcAft>
                  <a:spcPts val="1200"/>
                </a:spcAft>
                <a:buClr>
                  <a:srgbClr val="3378A9"/>
                </a:buClr>
                <a:buFont typeface="Wingdings" pitchFamily="2" charset="2"/>
                <a:buChar char="ü"/>
              </a:pPr>
              <a:r>
                <a:rPr lang="en-US" sz="4200" b="1" dirty="0">
                  <a:solidFill>
                    <a:srgbClr val="004D85"/>
                  </a:solidFill>
                  <a:latin typeface="Arial Narrow" panose="020B0604020202020204" pitchFamily="34" charset="0"/>
                  <a:cs typeface="Arial Narrow" panose="020B0604020202020204" pitchFamily="34" charset="0"/>
                </a:rPr>
                <a:t>Quality</a:t>
              </a:r>
            </a:p>
          </p:txBody>
        </p:sp>
        <p:sp>
          <p:nvSpPr>
            <p:cNvPr id="35" name="TextBox 34">
              <a:extLst>
                <a:ext uri="{FF2B5EF4-FFF2-40B4-BE49-F238E27FC236}">
                  <a16:creationId xmlns:a16="http://schemas.microsoft.com/office/drawing/2014/main" id="{955DE60F-3036-3147-72F0-D6FA680FD941}"/>
                </a:ext>
              </a:extLst>
            </p:cNvPr>
            <p:cNvSpPr txBox="1"/>
            <p:nvPr/>
          </p:nvSpPr>
          <p:spPr>
            <a:xfrm>
              <a:off x="7445721" y="767003"/>
              <a:ext cx="2575559" cy="738664"/>
            </a:xfrm>
            <a:prstGeom prst="rect">
              <a:avLst/>
            </a:prstGeom>
            <a:noFill/>
          </p:spPr>
          <p:txBody>
            <a:bodyPr wrap="square" rtlCol="0">
              <a:spAutoFit/>
            </a:bodyPr>
            <a:lstStyle/>
            <a:p>
              <a:pPr>
                <a:spcAft>
                  <a:spcPts val="1200"/>
                </a:spcAft>
                <a:buClr>
                  <a:srgbClr val="3378A9"/>
                </a:buClr>
                <a:buFont typeface="Wingdings" pitchFamily="2" charset="2"/>
                <a:buChar char="ü"/>
              </a:pPr>
              <a:r>
                <a:rPr lang="en-US" sz="4200" b="1" dirty="0">
                  <a:solidFill>
                    <a:srgbClr val="004D85"/>
                  </a:solidFill>
                  <a:latin typeface="Arial Narrow" panose="020B0604020202020204" pitchFamily="34" charset="0"/>
                  <a:cs typeface="Arial Narrow" panose="020B0604020202020204" pitchFamily="34" charset="0"/>
                </a:rPr>
                <a:t>Diversity</a:t>
              </a:r>
            </a:p>
          </p:txBody>
        </p:sp>
      </p:grpSp>
      <p:cxnSp>
        <p:nvCxnSpPr>
          <p:cNvPr id="39" name="Straight Connector 38">
            <a:extLst>
              <a:ext uri="{FF2B5EF4-FFF2-40B4-BE49-F238E27FC236}">
                <a16:creationId xmlns:a16="http://schemas.microsoft.com/office/drawing/2014/main" id="{9EC60C08-EADA-6C44-2B51-D35FB52B3E46}"/>
              </a:ext>
            </a:extLst>
          </p:cNvPr>
          <p:cNvCxnSpPr>
            <a:cxnSpLocks/>
          </p:cNvCxnSpPr>
          <p:nvPr/>
        </p:nvCxnSpPr>
        <p:spPr>
          <a:xfrm flipV="1">
            <a:off x="13731054" y="1066446"/>
            <a:ext cx="0" cy="2884170"/>
          </a:xfrm>
          <a:prstGeom prst="line">
            <a:avLst/>
          </a:prstGeom>
          <a:ln w="1905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38F01285-D4B8-8222-0E34-23CCC035E165}"/>
              </a:ext>
            </a:extLst>
          </p:cNvPr>
          <p:cNvGrpSpPr/>
          <p:nvPr/>
        </p:nvGrpSpPr>
        <p:grpSpPr>
          <a:xfrm>
            <a:off x="675861" y="1653899"/>
            <a:ext cx="10858098" cy="4853356"/>
            <a:chOff x="675861" y="1653899"/>
            <a:chExt cx="10858098" cy="4853356"/>
          </a:xfrm>
        </p:grpSpPr>
        <p:grpSp>
          <p:nvGrpSpPr>
            <p:cNvPr id="47" name="Group 46">
              <a:extLst>
                <a:ext uri="{FF2B5EF4-FFF2-40B4-BE49-F238E27FC236}">
                  <a16:creationId xmlns:a16="http://schemas.microsoft.com/office/drawing/2014/main" id="{E0FCA577-5F13-8AD2-AF9F-0BC6A1A5A85C}"/>
                </a:ext>
              </a:extLst>
            </p:cNvPr>
            <p:cNvGrpSpPr/>
            <p:nvPr/>
          </p:nvGrpSpPr>
          <p:grpSpPr>
            <a:xfrm>
              <a:off x="675861" y="1700892"/>
              <a:ext cx="4921714" cy="4767891"/>
              <a:chOff x="675861" y="1700892"/>
              <a:chExt cx="4921714" cy="4767891"/>
            </a:xfrm>
          </p:grpSpPr>
          <p:pic>
            <p:nvPicPr>
              <p:cNvPr id="4" name="Picture 3" descr="Icon&#10;&#10;Description automatically generated">
                <a:extLst>
                  <a:ext uri="{FF2B5EF4-FFF2-40B4-BE49-F238E27FC236}">
                    <a16:creationId xmlns:a16="http://schemas.microsoft.com/office/drawing/2014/main" id="{3D77CD11-17D7-FD3C-E40C-5124705BB3AD}"/>
                  </a:ext>
                </a:extLst>
              </p:cNvPr>
              <p:cNvPicPr>
                <a:picLocks noChangeAspect="1"/>
              </p:cNvPicPr>
              <p:nvPr/>
            </p:nvPicPr>
            <p:blipFill>
              <a:blip r:embed="rId4"/>
              <a:stretch>
                <a:fillRect/>
              </a:stretch>
            </p:blipFill>
            <p:spPr>
              <a:xfrm>
                <a:off x="2093403" y="1700892"/>
                <a:ext cx="1615277" cy="1615277"/>
              </a:xfrm>
              <a:prstGeom prst="rect">
                <a:avLst/>
              </a:prstGeom>
            </p:spPr>
          </p:pic>
          <p:sp>
            <p:nvSpPr>
              <p:cNvPr id="13" name="TextBox 12">
                <a:extLst>
                  <a:ext uri="{FF2B5EF4-FFF2-40B4-BE49-F238E27FC236}">
                    <a16:creationId xmlns:a16="http://schemas.microsoft.com/office/drawing/2014/main" id="{0034DB2F-8FEF-CFCB-874A-66B3B9A88F76}"/>
                  </a:ext>
                </a:extLst>
              </p:cNvPr>
              <p:cNvSpPr txBox="1"/>
              <p:nvPr/>
            </p:nvSpPr>
            <p:spPr>
              <a:xfrm>
                <a:off x="675861" y="4268181"/>
                <a:ext cx="4921714" cy="2200602"/>
              </a:xfrm>
              <a:prstGeom prst="rect">
                <a:avLst/>
              </a:prstGeom>
              <a:noFill/>
            </p:spPr>
            <p:txBody>
              <a:bodyPr wrap="square" rtlCol="0">
                <a:spAutoFit/>
              </a:bodyPr>
              <a:lstStyle/>
              <a:p>
                <a:pPr>
                  <a:spcAft>
                    <a:spcPts val="600"/>
                  </a:spcAft>
                </a:pPr>
                <a:r>
                  <a:rPr lang="en-US" sz="2200" dirty="0">
                    <a:solidFill>
                      <a:srgbClr val="393026"/>
                    </a:solidFill>
                    <a:latin typeface="Arial Narrow" panose="020B0604020202020204" pitchFamily="34" charset="0"/>
                    <a:cs typeface="Arial Narrow" panose="020B0604020202020204" pitchFamily="34" charset="0"/>
                  </a:rPr>
                  <a:t>In other words, it is more difficult to attract strong teachers, get them to stay, or to fill vacancies in:</a:t>
                </a:r>
              </a:p>
              <a:p>
                <a:pPr marL="274320" indent="-182880">
                  <a:buFont typeface="Arial" panose="020B0604020202020204" pitchFamily="34" charset="0"/>
                  <a:buChar char="•"/>
                </a:pPr>
                <a:r>
                  <a:rPr lang="en-US" sz="2200" dirty="0">
                    <a:solidFill>
                      <a:srgbClr val="393026"/>
                    </a:solidFill>
                    <a:latin typeface="Arial Narrow" panose="020B0604020202020204" pitchFamily="34" charset="0"/>
                    <a:cs typeface="Arial Narrow" panose="020B0604020202020204" pitchFamily="34" charset="0"/>
                  </a:rPr>
                  <a:t>Rural communities</a:t>
                </a:r>
              </a:p>
              <a:p>
                <a:pPr marL="274320" indent="-182880">
                  <a:buFont typeface="Arial" panose="020B0604020202020204" pitchFamily="34" charset="0"/>
                  <a:buChar char="•"/>
                </a:pPr>
                <a:r>
                  <a:rPr lang="en-US" sz="2200" dirty="0">
                    <a:solidFill>
                      <a:srgbClr val="393026"/>
                    </a:solidFill>
                    <a:latin typeface="Arial Narrow" panose="020B0604020202020204" pitchFamily="34" charset="0"/>
                    <a:cs typeface="Arial Narrow" panose="020B0604020202020204" pitchFamily="34" charset="0"/>
                  </a:rPr>
                  <a:t>Low-income schools</a:t>
                </a:r>
              </a:p>
              <a:p>
                <a:pPr marL="274320" indent="-182880">
                  <a:buFont typeface="Arial" panose="020B0604020202020204" pitchFamily="34" charset="0"/>
                  <a:buChar char="•"/>
                </a:pPr>
                <a:r>
                  <a:rPr lang="en-US" sz="2200" dirty="0">
                    <a:solidFill>
                      <a:srgbClr val="393026"/>
                    </a:solidFill>
                    <a:latin typeface="Arial Narrow" panose="020B0604020202020204" pitchFamily="34" charset="0"/>
                    <a:cs typeface="Arial Narrow" panose="020B0604020202020204" pitchFamily="34" charset="0"/>
                  </a:rPr>
                  <a:t>Certain subject areas</a:t>
                </a:r>
              </a:p>
            </p:txBody>
          </p:sp>
          <p:sp>
            <p:nvSpPr>
              <p:cNvPr id="32" name="TextBox 31">
                <a:extLst>
                  <a:ext uri="{FF2B5EF4-FFF2-40B4-BE49-F238E27FC236}">
                    <a16:creationId xmlns:a16="http://schemas.microsoft.com/office/drawing/2014/main" id="{CE978511-782B-2F21-AB58-4DBE9E1CC5E7}"/>
                  </a:ext>
                </a:extLst>
              </p:cNvPr>
              <p:cNvSpPr txBox="1"/>
              <p:nvPr/>
            </p:nvSpPr>
            <p:spPr>
              <a:xfrm>
                <a:off x="675861" y="3316169"/>
                <a:ext cx="4921714" cy="954107"/>
              </a:xfrm>
              <a:prstGeom prst="rect">
                <a:avLst/>
              </a:prstGeom>
              <a:noFill/>
            </p:spPr>
            <p:txBody>
              <a:bodyPr wrap="square" rtlCol="0">
                <a:spAutoFit/>
              </a:bodyPr>
              <a:lstStyle/>
              <a:p>
                <a:pPr>
                  <a:spcAft>
                    <a:spcPts val="600"/>
                  </a:spcAft>
                </a:pPr>
                <a:r>
                  <a:rPr lang="en-US" sz="2800" dirty="0">
                    <a:solidFill>
                      <a:srgbClr val="393026"/>
                    </a:solidFill>
                    <a:latin typeface="Arial Narrow" panose="020B0604020202020204" pitchFamily="34" charset="0"/>
                    <a:cs typeface="Arial Narrow" panose="020B0604020202020204" pitchFamily="34" charset="0"/>
                  </a:rPr>
                  <a:t>The challenge also becomes the </a:t>
                </a:r>
                <a:r>
                  <a:rPr lang="en-US" sz="2800" b="1" i="1" dirty="0">
                    <a:solidFill>
                      <a:srgbClr val="393026"/>
                    </a:solidFill>
                    <a:highlight>
                      <a:srgbClr val="CCE8EF"/>
                    </a:highlight>
                    <a:latin typeface="Arial Narrow" panose="020B0604020202020204" pitchFamily="34" charset="0"/>
                    <a:cs typeface="Arial Narrow" panose="020B0604020202020204" pitchFamily="34" charset="0"/>
                  </a:rPr>
                  <a:t>distribution</a:t>
                </a:r>
                <a:r>
                  <a:rPr lang="en-US" sz="2800" b="1" dirty="0">
                    <a:solidFill>
                      <a:schemeClr val="accent2">
                        <a:lumMod val="75000"/>
                      </a:schemeClr>
                    </a:solidFill>
                    <a:latin typeface="Arial Narrow" panose="020B0604020202020204" pitchFamily="34" charset="0"/>
                    <a:cs typeface="Arial Narrow" panose="020B0604020202020204" pitchFamily="34" charset="0"/>
                  </a:rPr>
                  <a:t> </a:t>
                </a:r>
                <a:r>
                  <a:rPr lang="en-US" sz="2800" dirty="0">
                    <a:solidFill>
                      <a:srgbClr val="393026"/>
                    </a:solidFill>
                    <a:latin typeface="Arial Narrow" panose="020B0604020202020204" pitchFamily="34" charset="0"/>
                    <a:cs typeface="Arial Narrow" panose="020B0604020202020204" pitchFamily="34" charset="0"/>
                  </a:rPr>
                  <a:t>of teachers. </a:t>
                </a:r>
              </a:p>
            </p:txBody>
          </p:sp>
        </p:grpSp>
        <p:grpSp>
          <p:nvGrpSpPr>
            <p:cNvPr id="48" name="Group 47">
              <a:extLst>
                <a:ext uri="{FF2B5EF4-FFF2-40B4-BE49-F238E27FC236}">
                  <a16:creationId xmlns:a16="http://schemas.microsoft.com/office/drawing/2014/main" id="{9DF26110-1477-D1A4-EF8D-967B0BDE573B}"/>
                </a:ext>
              </a:extLst>
            </p:cNvPr>
            <p:cNvGrpSpPr/>
            <p:nvPr/>
          </p:nvGrpSpPr>
          <p:grpSpPr>
            <a:xfrm>
              <a:off x="6639417" y="1804093"/>
              <a:ext cx="4894542" cy="4703162"/>
              <a:chOff x="6639417" y="1804093"/>
              <a:chExt cx="4894542" cy="4703162"/>
            </a:xfrm>
          </p:grpSpPr>
          <p:sp>
            <p:nvSpPr>
              <p:cNvPr id="14" name="TextBox 13">
                <a:extLst>
                  <a:ext uri="{FF2B5EF4-FFF2-40B4-BE49-F238E27FC236}">
                    <a16:creationId xmlns:a16="http://schemas.microsoft.com/office/drawing/2014/main" id="{B40ED5ED-83D4-4DA3-5858-BB18C9BFC425}"/>
                  </a:ext>
                </a:extLst>
              </p:cNvPr>
              <p:cNvSpPr txBox="1"/>
              <p:nvPr/>
            </p:nvSpPr>
            <p:spPr>
              <a:xfrm>
                <a:off x="6639418" y="4306653"/>
                <a:ext cx="4894541" cy="2200602"/>
              </a:xfrm>
              <a:prstGeom prst="rect">
                <a:avLst/>
              </a:prstGeom>
              <a:noFill/>
            </p:spPr>
            <p:txBody>
              <a:bodyPr wrap="square" rtlCol="0">
                <a:spAutoFit/>
              </a:bodyPr>
              <a:lstStyle/>
              <a:p>
                <a:pPr>
                  <a:spcAft>
                    <a:spcPts val="600"/>
                  </a:spcAft>
                </a:pPr>
                <a:r>
                  <a:rPr lang="en-US" sz="2200" dirty="0">
                    <a:solidFill>
                      <a:srgbClr val="393026"/>
                    </a:solidFill>
                    <a:latin typeface="Arial Narrow" panose="020B0604020202020204" pitchFamily="34" charset="0"/>
                    <a:cs typeface="Arial Narrow" panose="020B0604020202020204" pitchFamily="34" charset="0"/>
                  </a:rPr>
                  <a:t>In the SREB region, students of color and students from low-income backgrounds are disproportionately taught by teachers who are:</a:t>
                </a:r>
              </a:p>
              <a:p>
                <a:pPr marL="274320" indent="-182880">
                  <a:buFont typeface="Arial" panose="020B0604020202020204" pitchFamily="34" charset="0"/>
                  <a:buChar char="•"/>
                </a:pPr>
                <a:r>
                  <a:rPr lang="en-US" sz="2200" dirty="0">
                    <a:solidFill>
                      <a:srgbClr val="393026"/>
                    </a:solidFill>
                    <a:latin typeface="Arial Narrow" panose="020B0604020202020204" pitchFamily="34" charset="0"/>
                    <a:cs typeface="Arial Narrow" panose="020B0604020202020204" pitchFamily="34" charset="0"/>
                  </a:rPr>
                  <a:t>Less experienced</a:t>
                </a:r>
              </a:p>
              <a:p>
                <a:pPr marL="274320" indent="-182880">
                  <a:buFont typeface="Arial" panose="020B0604020202020204" pitchFamily="34" charset="0"/>
                  <a:buChar char="•"/>
                </a:pPr>
                <a:r>
                  <a:rPr lang="en-US" sz="2200" dirty="0">
                    <a:solidFill>
                      <a:srgbClr val="393026"/>
                    </a:solidFill>
                    <a:latin typeface="Arial Narrow" panose="020B0604020202020204" pitchFamily="34" charset="0"/>
                    <a:cs typeface="Arial Narrow" panose="020B0604020202020204" pitchFamily="34" charset="0"/>
                  </a:rPr>
                  <a:t>Less effective</a:t>
                </a:r>
              </a:p>
              <a:p>
                <a:pPr marL="274320" indent="-182880">
                  <a:buFont typeface="Arial" panose="020B0604020202020204" pitchFamily="34" charset="0"/>
                  <a:buChar char="•"/>
                </a:pPr>
                <a:r>
                  <a:rPr lang="en-US" sz="2200" dirty="0">
                    <a:solidFill>
                      <a:srgbClr val="393026"/>
                    </a:solidFill>
                    <a:latin typeface="Arial Narrow" panose="020B0604020202020204" pitchFamily="34" charset="0"/>
                    <a:cs typeface="Arial Narrow" panose="020B0604020202020204" pitchFamily="34" charset="0"/>
                  </a:rPr>
                  <a:t>Out-of-field</a:t>
                </a:r>
              </a:p>
            </p:txBody>
          </p:sp>
          <p:pic>
            <p:nvPicPr>
              <p:cNvPr id="28" name="Picture 27" descr="A picture containing icon&#10;&#10;Description automatically generated">
                <a:extLst>
                  <a:ext uri="{FF2B5EF4-FFF2-40B4-BE49-F238E27FC236}">
                    <a16:creationId xmlns:a16="http://schemas.microsoft.com/office/drawing/2014/main" id="{4DA403A6-2173-B068-ABF0-6B8994224630}"/>
                  </a:ext>
                </a:extLst>
              </p:cNvPr>
              <p:cNvPicPr>
                <a:picLocks noChangeAspect="1"/>
              </p:cNvPicPr>
              <p:nvPr/>
            </p:nvPicPr>
            <p:blipFill>
              <a:blip r:embed="rId5"/>
              <a:stretch>
                <a:fillRect/>
              </a:stretch>
            </p:blipFill>
            <p:spPr>
              <a:xfrm>
                <a:off x="8364878" y="1804093"/>
                <a:ext cx="1604359" cy="1604359"/>
              </a:xfrm>
              <a:prstGeom prst="rect">
                <a:avLst/>
              </a:prstGeom>
            </p:spPr>
          </p:pic>
          <p:sp>
            <p:nvSpPr>
              <p:cNvPr id="33" name="TextBox 32">
                <a:extLst>
                  <a:ext uri="{FF2B5EF4-FFF2-40B4-BE49-F238E27FC236}">
                    <a16:creationId xmlns:a16="http://schemas.microsoft.com/office/drawing/2014/main" id="{7E1A3C5F-AAA9-1A6E-878F-068AAF6CFC77}"/>
                  </a:ext>
                </a:extLst>
              </p:cNvPr>
              <p:cNvSpPr txBox="1"/>
              <p:nvPr/>
            </p:nvSpPr>
            <p:spPr>
              <a:xfrm>
                <a:off x="6639417" y="3316168"/>
                <a:ext cx="4894542" cy="954107"/>
              </a:xfrm>
              <a:prstGeom prst="rect">
                <a:avLst/>
              </a:prstGeom>
              <a:noFill/>
            </p:spPr>
            <p:txBody>
              <a:bodyPr wrap="square" rtlCol="0">
                <a:spAutoFit/>
              </a:bodyPr>
              <a:lstStyle/>
              <a:p>
                <a:pPr>
                  <a:spcAft>
                    <a:spcPts val="600"/>
                  </a:spcAft>
                </a:pPr>
                <a:r>
                  <a:rPr lang="en-US" sz="2800" dirty="0">
                    <a:solidFill>
                      <a:srgbClr val="393026"/>
                    </a:solidFill>
                    <a:latin typeface="Arial Narrow" panose="020B0604020202020204" pitchFamily="34" charset="0"/>
                    <a:cs typeface="Arial Narrow" panose="020B0604020202020204" pitchFamily="34" charset="0"/>
                  </a:rPr>
                  <a:t>This means that teacher shortages are an </a:t>
                </a:r>
                <a:r>
                  <a:rPr lang="en-US" sz="2800" b="1" dirty="0">
                    <a:solidFill>
                      <a:srgbClr val="393026"/>
                    </a:solidFill>
                    <a:highlight>
                      <a:srgbClr val="CCE8EF"/>
                    </a:highlight>
                    <a:latin typeface="Arial Narrow" panose="020B0604020202020204" pitchFamily="34" charset="0"/>
                    <a:cs typeface="Arial Narrow" panose="020B0604020202020204" pitchFamily="34" charset="0"/>
                  </a:rPr>
                  <a:t>equity</a:t>
                </a:r>
                <a:r>
                  <a:rPr lang="en-US" sz="2800" b="1" dirty="0">
                    <a:solidFill>
                      <a:schemeClr val="accent2">
                        <a:lumMod val="75000"/>
                      </a:schemeClr>
                    </a:solidFill>
                    <a:latin typeface="Arial Narrow" panose="020B0604020202020204" pitchFamily="34" charset="0"/>
                    <a:cs typeface="Arial Narrow" panose="020B0604020202020204" pitchFamily="34" charset="0"/>
                  </a:rPr>
                  <a:t> </a:t>
                </a:r>
                <a:r>
                  <a:rPr lang="en-US" sz="2800" dirty="0">
                    <a:solidFill>
                      <a:srgbClr val="393026"/>
                    </a:solidFill>
                    <a:latin typeface="Arial Narrow" panose="020B0604020202020204" pitchFamily="34" charset="0"/>
                    <a:cs typeface="Arial Narrow" panose="020B0604020202020204" pitchFamily="34" charset="0"/>
                  </a:rPr>
                  <a:t>issue.</a:t>
                </a:r>
              </a:p>
            </p:txBody>
          </p:sp>
        </p:grpSp>
        <p:cxnSp>
          <p:nvCxnSpPr>
            <p:cNvPr id="43" name="Straight Arrow Connector 42">
              <a:extLst>
                <a:ext uri="{FF2B5EF4-FFF2-40B4-BE49-F238E27FC236}">
                  <a16:creationId xmlns:a16="http://schemas.microsoft.com/office/drawing/2014/main" id="{160BE0C1-7803-92DD-F67F-FF9A2F410A58}"/>
                </a:ext>
              </a:extLst>
            </p:cNvPr>
            <p:cNvCxnSpPr>
              <a:cxnSpLocks/>
            </p:cNvCxnSpPr>
            <p:nvPr/>
          </p:nvCxnSpPr>
          <p:spPr>
            <a:xfrm>
              <a:off x="1051560" y="1653899"/>
              <a:ext cx="0" cy="1202190"/>
            </a:xfrm>
            <a:prstGeom prst="straightConnector1">
              <a:avLst/>
            </a:prstGeom>
            <a:ln w="57150">
              <a:solidFill>
                <a:srgbClr val="006F8D"/>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8C19F6FD-F85A-D461-4AE5-EDEE85894AB6}"/>
                </a:ext>
              </a:extLst>
            </p:cNvPr>
            <p:cNvCxnSpPr>
              <a:cxnSpLocks/>
            </p:cNvCxnSpPr>
            <p:nvPr/>
          </p:nvCxnSpPr>
          <p:spPr>
            <a:xfrm>
              <a:off x="5565249" y="3594678"/>
              <a:ext cx="701040" cy="0"/>
            </a:xfrm>
            <a:prstGeom prst="straightConnector1">
              <a:avLst/>
            </a:prstGeom>
            <a:ln w="57150">
              <a:solidFill>
                <a:srgbClr val="006F8D"/>
              </a:solidFill>
              <a:tailEnd type="triangl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471070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72FE34D-60CE-0D49-7200-96F39A69392F}"/>
              </a:ext>
            </a:extLst>
          </p:cNvPr>
          <p:cNvSpPr/>
          <p:nvPr/>
        </p:nvSpPr>
        <p:spPr>
          <a:xfrm>
            <a:off x="0" y="206099"/>
            <a:ext cx="4865914" cy="1325563"/>
          </a:xfrm>
          <a:prstGeom prst="rect">
            <a:avLst/>
          </a:prstGeom>
          <a:solidFill>
            <a:srgbClr val="E6EEF4"/>
          </a:solidFill>
          <a:ln>
            <a:noFill/>
          </a:ln>
          <a:effectLst>
            <a:outerShdw blurRad="25400" dist="25400" dir="2700000" algn="tl" rotWithShape="0">
              <a:srgbClr val="00345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01AD3B-8B75-3094-30CF-96A75B68D1F6}"/>
              </a:ext>
            </a:extLst>
          </p:cNvPr>
          <p:cNvSpPr>
            <a:spLocks noGrp="1"/>
          </p:cNvSpPr>
          <p:nvPr>
            <p:ph type="title"/>
          </p:nvPr>
        </p:nvSpPr>
        <p:spPr>
          <a:xfrm>
            <a:off x="675861" y="206099"/>
            <a:ext cx="4024727" cy="1325563"/>
          </a:xfrm>
        </p:spPr>
        <p:txBody>
          <a:bodyPr/>
          <a:lstStyle/>
          <a:p>
            <a:r>
              <a:rPr lang="en-US" sz="2400" b="0" dirty="0"/>
              <a:t>Teacher Shortages:</a:t>
            </a:r>
            <a:br>
              <a:rPr lang="en-US" sz="2400" b="0" dirty="0"/>
            </a:br>
            <a:r>
              <a:rPr lang="en-US" dirty="0"/>
              <a:t>Equity</a:t>
            </a:r>
          </a:p>
        </p:txBody>
      </p:sp>
      <p:sp>
        <p:nvSpPr>
          <p:cNvPr id="9" name="TextBox 8">
            <a:extLst>
              <a:ext uri="{FF2B5EF4-FFF2-40B4-BE49-F238E27FC236}">
                <a16:creationId xmlns:a16="http://schemas.microsoft.com/office/drawing/2014/main" id="{D2812E47-EC98-BF64-2745-73B981B17A12}"/>
              </a:ext>
            </a:extLst>
          </p:cNvPr>
          <p:cNvSpPr txBox="1"/>
          <p:nvPr/>
        </p:nvSpPr>
        <p:spPr>
          <a:xfrm>
            <a:off x="399001" y="6530938"/>
            <a:ext cx="7987761" cy="246221"/>
          </a:xfrm>
          <a:prstGeom prst="rect">
            <a:avLst/>
          </a:prstGeom>
          <a:noFill/>
        </p:spPr>
        <p:txBody>
          <a:bodyPr wrap="square" rtlCol="0">
            <a:spAutoFit/>
          </a:bodyPr>
          <a:lstStyle/>
          <a:p>
            <a:r>
              <a:rPr lang="en-US" sz="1000" b="1" dirty="0">
                <a:latin typeface="Arial Narrow" panose="020B0604020202020204" pitchFamily="34" charset="0"/>
                <a:cs typeface="Arial Narrow" panose="020B0604020202020204" pitchFamily="34" charset="0"/>
              </a:rPr>
              <a:t>Sources: </a:t>
            </a:r>
            <a:r>
              <a:rPr lang="en-US" sz="1000" dirty="0">
                <a:latin typeface="Arial Narrow" panose="020B0604020202020204" pitchFamily="34" charset="0"/>
                <a:cs typeface="Arial Narrow" panose="020B0604020202020204" pitchFamily="34" charset="0"/>
              </a:rPr>
              <a:t>Kentucky School Report Cards; KYSTATS </a:t>
            </a:r>
          </a:p>
        </p:txBody>
      </p:sp>
      <p:sp>
        <p:nvSpPr>
          <p:cNvPr id="21" name="Rectangle 20">
            <a:extLst>
              <a:ext uri="{FF2B5EF4-FFF2-40B4-BE49-F238E27FC236}">
                <a16:creationId xmlns:a16="http://schemas.microsoft.com/office/drawing/2014/main" id="{A96B4647-9BC3-9F97-4CAF-92FB302CF3AB}"/>
              </a:ext>
            </a:extLst>
          </p:cNvPr>
          <p:cNvSpPr/>
          <p:nvPr/>
        </p:nvSpPr>
        <p:spPr>
          <a:xfrm>
            <a:off x="7623128" y="461242"/>
            <a:ext cx="4190053" cy="1325563"/>
          </a:xfrm>
          <a:prstGeom prst="rect">
            <a:avLst/>
          </a:prstGeom>
          <a:solidFill>
            <a:schemeClr val="accent5"/>
          </a:solidFill>
          <a:ln/>
        </p:spPr>
        <p:style>
          <a:lnRef idx="0">
            <a:schemeClr val="accent5"/>
          </a:lnRef>
          <a:fillRef idx="3">
            <a:schemeClr val="accent5"/>
          </a:fillRef>
          <a:effectRef idx="3">
            <a:schemeClr val="accent5"/>
          </a:effectRef>
          <a:fontRef idx="minor">
            <a:schemeClr val="lt1"/>
          </a:fontRef>
        </p:style>
        <p:txBody>
          <a:bodyPr lIns="182880" rIns="274320" rtlCol="0" anchor="ctr"/>
          <a:lstStyle/>
          <a:p>
            <a:endParaRPr lang="en-US" sz="2000" b="1" spc="150" dirty="0">
              <a:solidFill>
                <a:srgbClr val="393026"/>
              </a:solidFill>
              <a:latin typeface="Arial Narrow" panose="020B0604020202020204" pitchFamily="34" charset="0"/>
              <a:cs typeface="Arial Narrow" panose="020B0604020202020204" pitchFamily="34" charset="0"/>
            </a:endParaRPr>
          </a:p>
        </p:txBody>
      </p:sp>
      <p:pic>
        <p:nvPicPr>
          <p:cNvPr id="11" name="Picture 10" descr="A picture containing silhouette&#10;&#10;Description automatically generated">
            <a:extLst>
              <a:ext uri="{FF2B5EF4-FFF2-40B4-BE49-F238E27FC236}">
                <a16:creationId xmlns:a16="http://schemas.microsoft.com/office/drawing/2014/main" id="{542935ED-9ECD-29A6-93F5-0511C55EA408}"/>
              </a:ext>
            </a:extLst>
          </p:cNvPr>
          <p:cNvPicPr>
            <a:picLocks noChangeAspect="1"/>
          </p:cNvPicPr>
          <p:nvPr/>
        </p:nvPicPr>
        <p:blipFill>
          <a:blip r:embed="rId3"/>
          <a:stretch>
            <a:fillRect/>
          </a:stretch>
        </p:blipFill>
        <p:spPr>
          <a:xfrm>
            <a:off x="5280773" y="271765"/>
            <a:ext cx="2848696" cy="1839517"/>
          </a:xfrm>
          <a:prstGeom prst="rect">
            <a:avLst/>
          </a:prstGeom>
        </p:spPr>
      </p:pic>
      <p:pic>
        <p:nvPicPr>
          <p:cNvPr id="10" name="Picture 9">
            <a:hlinkClick r:id="rId4"/>
            <a:extLst>
              <a:ext uri="{FF2B5EF4-FFF2-40B4-BE49-F238E27FC236}">
                <a16:creationId xmlns:a16="http://schemas.microsoft.com/office/drawing/2014/main" id="{D68277FC-5725-66A7-1F40-E687070E9803}"/>
              </a:ext>
            </a:extLst>
          </p:cNvPr>
          <p:cNvPicPr>
            <a:picLocks noChangeAspect="1"/>
          </p:cNvPicPr>
          <p:nvPr/>
        </p:nvPicPr>
        <p:blipFill>
          <a:blip r:embed="rId5"/>
          <a:stretch>
            <a:fillRect/>
          </a:stretch>
        </p:blipFill>
        <p:spPr>
          <a:xfrm rot="21380883">
            <a:off x="7306354" y="2850629"/>
            <a:ext cx="2057687" cy="2753109"/>
          </a:xfrm>
          <a:prstGeom prst="rect">
            <a:avLst/>
          </a:prstGeom>
        </p:spPr>
      </p:pic>
      <p:sp>
        <p:nvSpPr>
          <p:cNvPr id="17" name="TextBox 16">
            <a:extLst>
              <a:ext uri="{FF2B5EF4-FFF2-40B4-BE49-F238E27FC236}">
                <a16:creationId xmlns:a16="http://schemas.microsoft.com/office/drawing/2014/main" id="{AE74B385-4242-1EA4-F3FD-8CF57D6E80B2}"/>
              </a:ext>
            </a:extLst>
          </p:cNvPr>
          <p:cNvSpPr txBox="1"/>
          <p:nvPr/>
        </p:nvSpPr>
        <p:spPr>
          <a:xfrm>
            <a:off x="9377514" y="3165354"/>
            <a:ext cx="2187608" cy="2123658"/>
          </a:xfrm>
          <a:prstGeom prst="rect">
            <a:avLst/>
          </a:prstGeom>
          <a:noFill/>
        </p:spPr>
        <p:txBody>
          <a:bodyPr wrap="square" rtlCol="0">
            <a:spAutoFit/>
          </a:bodyPr>
          <a:lstStyle/>
          <a:p>
            <a:pPr>
              <a:spcAft>
                <a:spcPts val="1200"/>
              </a:spcAft>
            </a:pPr>
            <a:r>
              <a:rPr lang="en-US" sz="1600" dirty="0">
                <a:solidFill>
                  <a:srgbClr val="393026"/>
                </a:solidFill>
                <a:latin typeface="Arial Narrow" panose="020B0604020202020204" pitchFamily="34" charset="0"/>
                <a:cs typeface="Arial Narrow" panose="020B0604020202020204" pitchFamily="34" charset="0"/>
              </a:rPr>
              <a:t>Kentucky’s Teacher Equity Report:</a:t>
            </a:r>
          </a:p>
          <a:p>
            <a:pPr marL="182880" indent="-182880">
              <a:spcAft>
                <a:spcPts val="1200"/>
              </a:spcAft>
              <a:buFont typeface="Wingdings" pitchFamily="2" charset="2"/>
              <a:buChar char="ü"/>
            </a:pPr>
            <a:r>
              <a:rPr lang="en-US" sz="1600" dirty="0">
                <a:solidFill>
                  <a:srgbClr val="393026"/>
                </a:solidFill>
                <a:latin typeface="Arial Narrow" panose="020B0604020202020204" pitchFamily="34" charset="0"/>
                <a:cs typeface="Arial Narrow" panose="020B0604020202020204" pitchFamily="34" charset="0"/>
              </a:rPr>
              <a:t>An interactive dashboard that presents two perspectives on the educational workforce.</a:t>
            </a:r>
          </a:p>
          <a:p>
            <a:pPr marL="182880" indent="-182880">
              <a:spcAft>
                <a:spcPts val="1200"/>
              </a:spcAft>
              <a:buFont typeface="Wingdings" pitchFamily="2" charset="2"/>
              <a:buChar char="ü"/>
            </a:pPr>
            <a:r>
              <a:rPr lang="en-US" sz="1600" dirty="0">
                <a:solidFill>
                  <a:srgbClr val="393026"/>
                </a:solidFill>
                <a:latin typeface="Arial Narrow" panose="020B0604020202020204" pitchFamily="34" charset="0"/>
                <a:cs typeface="Arial Narrow" panose="020B0604020202020204" pitchFamily="34" charset="0"/>
              </a:rPr>
              <a:t>Published July 2021</a:t>
            </a:r>
          </a:p>
        </p:txBody>
      </p:sp>
      <p:pic>
        <p:nvPicPr>
          <p:cNvPr id="4" name="Picture 3">
            <a:extLst>
              <a:ext uri="{FF2B5EF4-FFF2-40B4-BE49-F238E27FC236}">
                <a16:creationId xmlns:a16="http://schemas.microsoft.com/office/drawing/2014/main" id="{C73CA0FC-40BB-6D92-CB83-550D0C62D0F2}"/>
              </a:ext>
            </a:extLst>
          </p:cNvPr>
          <p:cNvPicPr>
            <a:picLocks noChangeAspect="1"/>
          </p:cNvPicPr>
          <p:nvPr/>
        </p:nvPicPr>
        <p:blipFill rotWithShape="1">
          <a:blip r:embed="rId6"/>
          <a:srcRect t="19235"/>
          <a:stretch/>
        </p:blipFill>
        <p:spPr>
          <a:xfrm>
            <a:off x="675861" y="3155869"/>
            <a:ext cx="4338410" cy="3158149"/>
          </a:xfrm>
          <a:prstGeom prst="rect">
            <a:avLst/>
          </a:prstGeom>
        </p:spPr>
      </p:pic>
      <p:sp>
        <p:nvSpPr>
          <p:cNvPr id="3" name="TextBox 2">
            <a:extLst>
              <a:ext uri="{FF2B5EF4-FFF2-40B4-BE49-F238E27FC236}">
                <a16:creationId xmlns:a16="http://schemas.microsoft.com/office/drawing/2014/main" id="{E02F78BB-6995-4CB4-60CB-8D8553141246}"/>
              </a:ext>
            </a:extLst>
          </p:cNvPr>
          <p:cNvSpPr txBox="1"/>
          <p:nvPr/>
        </p:nvSpPr>
        <p:spPr>
          <a:xfrm>
            <a:off x="675861" y="1909374"/>
            <a:ext cx="5153440" cy="1246495"/>
          </a:xfrm>
          <a:prstGeom prst="rect">
            <a:avLst/>
          </a:prstGeom>
          <a:noFill/>
        </p:spPr>
        <p:txBody>
          <a:bodyPr wrap="square" rtlCol="0">
            <a:spAutoFit/>
          </a:bodyPr>
          <a:lstStyle/>
          <a:p>
            <a:r>
              <a:rPr lang="en-US" sz="1500" b="1" dirty="0">
                <a:latin typeface="Arial Narrow" panose="020B0604020202020204" pitchFamily="34" charset="0"/>
                <a:cs typeface="Arial Narrow" panose="020B0604020202020204" pitchFamily="34" charset="0"/>
              </a:rPr>
              <a:t>Kentucky Teacher Talent Spotlight</a:t>
            </a:r>
          </a:p>
          <a:p>
            <a:r>
              <a:rPr lang="en-US" sz="1500" dirty="0">
                <a:latin typeface="Arial Narrow" panose="020B0604020202020204" pitchFamily="34" charset="0"/>
                <a:cs typeface="Arial Narrow" panose="020B0604020202020204" pitchFamily="34" charset="0"/>
              </a:rPr>
              <a:t>Only a few states collect data on what many call “teacher equity,” yet all states should. Kentucky publicly reports on the percent of students from different demographics that are taught by less experienced, ineffective, or out-of-field teachers. The chart below highlights their data</a:t>
            </a:r>
          </a:p>
        </p:txBody>
      </p:sp>
      <p:sp>
        <p:nvSpPr>
          <p:cNvPr id="5" name="TextBox 4">
            <a:extLst>
              <a:ext uri="{FF2B5EF4-FFF2-40B4-BE49-F238E27FC236}">
                <a16:creationId xmlns:a16="http://schemas.microsoft.com/office/drawing/2014/main" id="{227956DD-39B4-5749-DFDF-B24098DD273C}"/>
              </a:ext>
            </a:extLst>
          </p:cNvPr>
          <p:cNvSpPr txBox="1"/>
          <p:nvPr/>
        </p:nvSpPr>
        <p:spPr>
          <a:xfrm>
            <a:off x="8129468" y="516195"/>
            <a:ext cx="3570695" cy="1200329"/>
          </a:xfrm>
          <a:prstGeom prst="rect">
            <a:avLst/>
          </a:prstGeom>
          <a:noFill/>
        </p:spPr>
        <p:txBody>
          <a:bodyPr wrap="square" rtlCol="0">
            <a:spAutoFit/>
          </a:bodyPr>
          <a:lstStyle/>
          <a:p>
            <a:r>
              <a:rPr lang="en-US" sz="2400" b="1" dirty="0">
                <a:solidFill>
                  <a:schemeClr val="bg1"/>
                </a:solidFill>
                <a:latin typeface="Arial Narrow" panose="020B0604020202020204" pitchFamily="34" charset="0"/>
                <a:cs typeface="Arial Narrow" panose="020B0604020202020204" pitchFamily="34" charset="0"/>
              </a:rPr>
              <a:t>KENTUCKY DATA:</a:t>
            </a:r>
          </a:p>
          <a:p>
            <a:r>
              <a:rPr lang="en-US" sz="2400" dirty="0">
                <a:solidFill>
                  <a:schemeClr val="bg1"/>
                </a:solidFill>
                <a:latin typeface="Arial Narrow" panose="020B0604020202020204" pitchFamily="34" charset="0"/>
                <a:cs typeface="Arial Narrow" panose="020B0604020202020204" pitchFamily="34" charset="0"/>
              </a:rPr>
              <a:t>Reporting on Equitable Distribution of Teacher Talent</a:t>
            </a:r>
            <a:endParaRPr lang="en-US" sz="2000"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40281958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72FE34D-60CE-0D49-7200-96F39A69392F}"/>
              </a:ext>
            </a:extLst>
          </p:cNvPr>
          <p:cNvSpPr/>
          <p:nvPr/>
        </p:nvSpPr>
        <p:spPr>
          <a:xfrm>
            <a:off x="0" y="206099"/>
            <a:ext cx="11718234" cy="1325563"/>
          </a:xfrm>
          <a:prstGeom prst="rect">
            <a:avLst/>
          </a:prstGeom>
          <a:solidFill>
            <a:srgbClr val="E6EEF4"/>
          </a:solidFill>
          <a:ln>
            <a:noFill/>
          </a:ln>
          <a:effectLst>
            <a:outerShdw blurRad="25400" dist="25400" dir="2700000" algn="tl" rotWithShape="0">
              <a:srgbClr val="00345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01AD3B-8B75-3094-30CF-96A75B68D1F6}"/>
              </a:ext>
            </a:extLst>
          </p:cNvPr>
          <p:cNvSpPr>
            <a:spLocks noGrp="1"/>
          </p:cNvSpPr>
          <p:nvPr>
            <p:ph type="title"/>
          </p:nvPr>
        </p:nvSpPr>
        <p:spPr/>
        <p:txBody>
          <a:bodyPr/>
          <a:lstStyle/>
          <a:p>
            <a:r>
              <a:rPr lang="en-US" dirty="0"/>
              <a:t>Robust, quality data can help states effectively address teacher shortages.</a:t>
            </a:r>
          </a:p>
        </p:txBody>
      </p:sp>
      <p:sp>
        <p:nvSpPr>
          <p:cNvPr id="9" name="TextBox 8">
            <a:extLst>
              <a:ext uri="{FF2B5EF4-FFF2-40B4-BE49-F238E27FC236}">
                <a16:creationId xmlns:a16="http://schemas.microsoft.com/office/drawing/2014/main" id="{D2812E47-EC98-BF64-2745-73B981B17A12}"/>
              </a:ext>
            </a:extLst>
          </p:cNvPr>
          <p:cNvSpPr txBox="1"/>
          <p:nvPr/>
        </p:nvSpPr>
        <p:spPr>
          <a:xfrm>
            <a:off x="399002" y="6530938"/>
            <a:ext cx="4282772" cy="246221"/>
          </a:xfrm>
          <a:prstGeom prst="rect">
            <a:avLst/>
          </a:prstGeom>
          <a:noFill/>
        </p:spPr>
        <p:txBody>
          <a:bodyPr wrap="square" rtlCol="0">
            <a:spAutoFit/>
          </a:bodyPr>
          <a:lstStyle/>
          <a:p>
            <a:r>
              <a:rPr lang="en-US" sz="1000" b="1" dirty="0">
                <a:latin typeface="Arial Narrow" panose="020B0604020202020204" pitchFamily="34" charset="0"/>
                <a:cs typeface="Arial Narrow" panose="020B0604020202020204" pitchFamily="34" charset="0"/>
              </a:rPr>
              <a:t>Source: </a:t>
            </a:r>
            <a:r>
              <a:rPr lang="en-US" sz="1000" dirty="0">
                <a:solidFill>
                  <a:schemeClr val="tx2"/>
                </a:solidFill>
                <a:latin typeface="Arial Narrow" panose="020B0604020202020204" pitchFamily="34" charset="0"/>
                <a:cs typeface="Arial Narrow" panose="020B0604020202020204" pitchFamily="34" charset="0"/>
                <a:hlinkClick r:id="rId3"/>
              </a:rPr>
              <a:t>NCTQ</a:t>
            </a:r>
            <a:r>
              <a:rPr lang="en-US" sz="1000" dirty="0">
                <a:latin typeface="Arial Narrow" panose="020B0604020202020204" pitchFamily="34" charset="0"/>
                <a:cs typeface="Arial Narrow" panose="020B0604020202020204" pitchFamily="34" charset="0"/>
              </a:rPr>
              <a:t>, 2021</a:t>
            </a:r>
          </a:p>
        </p:txBody>
      </p:sp>
      <p:sp>
        <p:nvSpPr>
          <p:cNvPr id="6" name="Content Placeholder 2">
            <a:extLst>
              <a:ext uri="{FF2B5EF4-FFF2-40B4-BE49-F238E27FC236}">
                <a16:creationId xmlns:a16="http://schemas.microsoft.com/office/drawing/2014/main" id="{7726F2F1-D0B0-A92B-1BD1-3F28B98DF81C}"/>
              </a:ext>
            </a:extLst>
          </p:cNvPr>
          <p:cNvSpPr>
            <a:spLocks noGrp="1"/>
          </p:cNvSpPr>
          <p:nvPr>
            <p:ph idx="1"/>
          </p:nvPr>
        </p:nvSpPr>
        <p:spPr>
          <a:xfrm>
            <a:off x="596992" y="1888067"/>
            <a:ext cx="5413665" cy="4364314"/>
          </a:xfrm>
        </p:spPr>
        <p:txBody>
          <a:bodyPr>
            <a:normAutofit fontScale="92500"/>
          </a:bodyPr>
          <a:lstStyle/>
          <a:p>
            <a:pPr marL="0" indent="0">
              <a:buNone/>
            </a:pPr>
            <a:r>
              <a:rPr lang="en-US" b="1" dirty="0">
                <a:solidFill>
                  <a:schemeClr val="tx2">
                    <a:lumMod val="75000"/>
                  </a:schemeClr>
                </a:solidFill>
                <a:highlight>
                  <a:srgbClr val="CCDDEA"/>
                </a:highlight>
                <a:latin typeface="Arial Narrow" panose="020B0604020202020204" pitchFamily="34" charset="0"/>
                <a:cs typeface="Arial Narrow" panose="020B0604020202020204" pitchFamily="34" charset="0"/>
              </a:rPr>
              <a:t>6 Best Data Practices </a:t>
            </a:r>
            <a:endParaRPr lang="en-US" dirty="0">
              <a:solidFill>
                <a:schemeClr val="tx2">
                  <a:lumMod val="75000"/>
                </a:schemeClr>
              </a:solidFill>
              <a:highlight>
                <a:srgbClr val="CCDDEA"/>
              </a:highlight>
              <a:latin typeface="Arial Narrow" panose="020B0604020202020204" pitchFamily="34" charset="0"/>
              <a:cs typeface="Arial Narrow" panose="020B0604020202020204" pitchFamily="34" charset="0"/>
            </a:endParaRPr>
          </a:p>
          <a:p>
            <a:pPr marL="274320" indent="-274320">
              <a:spcBef>
                <a:spcPts val="984"/>
              </a:spcBef>
              <a:spcAft>
                <a:spcPts val="1200"/>
              </a:spcAft>
              <a:buFont typeface="+mj-lt"/>
              <a:buAutoNum type="arabicPeriod"/>
            </a:pPr>
            <a:r>
              <a:rPr lang="en-US" sz="2200" dirty="0">
                <a:solidFill>
                  <a:srgbClr val="393026"/>
                </a:solidFill>
                <a:latin typeface="Arial Narrow" panose="020B0604020202020204" pitchFamily="34" charset="0"/>
                <a:cs typeface="Arial Narrow" panose="020B0604020202020204" pitchFamily="34" charset="0"/>
              </a:rPr>
              <a:t>Does your state produce new teacher </a:t>
            </a:r>
            <a:r>
              <a:rPr lang="en-US" sz="2200" b="1" dirty="0">
                <a:solidFill>
                  <a:srgbClr val="393026"/>
                </a:solidFill>
                <a:latin typeface="Arial Narrow" panose="020B0604020202020204" pitchFamily="34" charset="0"/>
                <a:cs typeface="Arial Narrow" panose="020B0604020202020204" pitchFamily="34" charset="0"/>
              </a:rPr>
              <a:t>supply</a:t>
            </a:r>
            <a:r>
              <a:rPr lang="en-US" sz="2200" dirty="0">
                <a:solidFill>
                  <a:srgbClr val="393026"/>
                </a:solidFill>
                <a:latin typeface="Arial Narrow" panose="020B0604020202020204" pitchFamily="34" charset="0"/>
                <a:cs typeface="Arial Narrow" panose="020B0604020202020204" pitchFamily="34" charset="0"/>
              </a:rPr>
              <a:t> data?</a:t>
            </a:r>
          </a:p>
          <a:p>
            <a:pPr marL="274320" indent="-274320">
              <a:spcAft>
                <a:spcPts val="1200"/>
              </a:spcAft>
              <a:buFont typeface="+mj-lt"/>
              <a:buAutoNum type="arabicPeriod"/>
            </a:pPr>
            <a:r>
              <a:rPr lang="en-US" sz="2200" dirty="0">
                <a:solidFill>
                  <a:srgbClr val="393026"/>
                </a:solidFill>
                <a:latin typeface="Arial Narrow" panose="020B0604020202020204" pitchFamily="34" charset="0"/>
                <a:cs typeface="Arial Narrow" panose="020B0604020202020204" pitchFamily="34" charset="0"/>
              </a:rPr>
              <a:t>Does your state produce new teacher </a:t>
            </a:r>
            <a:r>
              <a:rPr lang="en-US" sz="2200" b="1" dirty="0">
                <a:solidFill>
                  <a:srgbClr val="393026"/>
                </a:solidFill>
                <a:latin typeface="Arial Narrow" panose="020B0604020202020204" pitchFamily="34" charset="0"/>
                <a:cs typeface="Arial Narrow" panose="020B0604020202020204" pitchFamily="34" charset="0"/>
              </a:rPr>
              <a:t>demand</a:t>
            </a:r>
            <a:r>
              <a:rPr lang="en-US" sz="2200" dirty="0">
                <a:solidFill>
                  <a:srgbClr val="393026"/>
                </a:solidFill>
                <a:latin typeface="Arial Narrow" panose="020B0604020202020204" pitchFamily="34" charset="0"/>
                <a:cs typeface="Arial Narrow" panose="020B0604020202020204" pitchFamily="34" charset="0"/>
              </a:rPr>
              <a:t> data?</a:t>
            </a:r>
          </a:p>
          <a:p>
            <a:pPr marL="274320" indent="-274320">
              <a:spcAft>
                <a:spcPts val="1200"/>
              </a:spcAft>
              <a:buFont typeface="+mj-lt"/>
              <a:buAutoNum type="arabicPeriod"/>
            </a:pPr>
            <a:r>
              <a:rPr lang="en-US" sz="2200" dirty="0">
                <a:solidFill>
                  <a:srgbClr val="393026"/>
                </a:solidFill>
                <a:latin typeface="Arial Narrow" panose="020B0604020202020204" pitchFamily="34" charset="0"/>
                <a:cs typeface="Arial Narrow" panose="020B0604020202020204" pitchFamily="34" charset="0"/>
              </a:rPr>
              <a:t>Does your state </a:t>
            </a:r>
            <a:r>
              <a:rPr lang="en-US" sz="2200" b="1" dirty="0">
                <a:solidFill>
                  <a:srgbClr val="393026"/>
                </a:solidFill>
                <a:latin typeface="Arial Narrow" panose="020B0604020202020204" pitchFamily="34" charset="0"/>
                <a:cs typeface="Arial Narrow" panose="020B0604020202020204" pitchFamily="34" charset="0"/>
              </a:rPr>
              <a:t>disaggregate</a:t>
            </a:r>
            <a:r>
              <a:rPr lang="en-US" sz="2200" dirty="0">
                <a:solidFill>
                  <a:srgbClr val="393026"/>
                </a:solidFill>
                <a:latin typeface="Arial Narrow" panose="020B0604020202020204" pitchFamily="34" charset="0"/>
                <a:cs typeface="Arial Narrow" panose="020B0604020202020204" pitchFamily="34" charset="0"/>
              </a:rPr>
              <a:t> supply and demand data to the institution, district, and certification level?</a:t>
            </a:r>
          </a:p>
          <a:p>
            <a:pPr marL="274320" indent="-274320">
              <a:spcAft>
                <a:spcPts val="1200"/>
              </a:spcAft>
              <a:buFont typeface="+mj-lt"/>
              <a:buAutoNum type="arabicPeriod"/>
            </a:pPr>
            <a:r>
              <a:rPr lang="en-US" sz="2200" dirty="0">
                <a:solidFill>
                  <a:srgbClr val="393026"/>
                </a:solidFill>
                <a:latin typeface="Arial Narrow" panose="020B0604020202020204" pitchFamily="34" charset="0"/>
                <a:cs typeface="Arial Narrow" panose="020B0604020202020204" pitchFamily="34" charset="0"/>
              </a:rPr>
              <a:t>Does your state report on teacher </a:t>
            </a:r>
            <a:r>
              <a:rPr lang="en-US" sz="2200" b="1" dirty="0">
                <a:solidFill>
                  <a:srgbClr val="393026"/>
                </a:solidFill>
                <a:latin typeface="Arial Narrow" panose="020B0604020202020204" pitchFamily="34" charset="0"/>
                <a:cs typeface="Arial Narrow" panose="020B0604020202020204" pitchFamily="34" charset="0"/>
              </a:rPr>
              <a:t>shortages</a:t>
            </a:r>
            <a:r>
              <a:rPr lang="en-US" sz="2200" dirty="0">
                <a:solidFill>
                  <a:srgbClr val="393026"/>
                </a:solidFill>
                <a:latin typeface="Arial Narrow" panose="020B0604020202020204" pitchFamily="34" charset="0"/>
                <a:cs typeface="Arial Narrow" panose="020B0604020202020204" pitchFamily="34" charset="0"/>
              </a:rPr>
              <a:t>?</a:t>
            </a:r>
          </a:p>
          <a:p>
            <a:pPr marL="274320" indent="-274320">
              <a:spcAft>
                <a:spcPts val="1200"/>
              </a:spcAft>
              <a:buFont typeface="+mj-lt"/>
              <a:buAutoNum type="arabicPeriod"/>
            </a:pPr>
            <a:r>
              <a:rPr lang="en-US" sz="2200" dirty="0">
                <a:solidFill>
                  <a:srgbClr val="393026"/>
                </a:solidFill>
                <a:latin typeface="Arial Narrow" panose="020B0604020202020204" pitchFamily="34" charset="0"/>
                <a:cs typeface="Arial Narrow" panose="020B0604020202020204" pitchFamily="34" charset="0"/>
              </a:rPr>
              <a:t>Does your state publish teacher </a:t>
            </a:r>
            <a:r>
              <a:rPr lang="en-US" sz="2200" b="1" dirty="0">
                <a:solidFill>
                  <a:srgbClr val="393026"/>
                </a:solidFill>
                <a:latin typeface="Arial Narrow" panose="020B0604020202020204" pitchFamily="34" charset="0"/>
                <a:cs typeface="Arial Narrow" panose="020B0604020202020204" pitchFamily="34" charset="0"/>
              </a:rPr>
              <a:t>mobility</a:t>
            </a:r>
            <a:r>
              <a:rPr lang="en-US" sz="2200" dirty="0">
                <a:solidFill>
                  <a:srgbClr val="393026"/>
                </a:solidFill>
                <a:latin typeface="Arial Narrow" panose="020B0604020202020204" pitchFamily="34" charset="0"/>
                <a:cs typeface="Arial Narrow" panose="020B0604020202020204" pitchFamily="34" charset="0"/>
              </a:rPr>
              <a:t> data?</a:t>
            </a:r>
          </a:p>
          <a:p>
            <a:pPr marL="274320" indent="-274320">
              <a:buFont typeface="+mj-lt"/>
              <a:buAutoNum type="arabicPeriod"/>
            </a:pPr>
            <a:r>
              <a:rPr lang="en-US" sz="2200" dirty="0">
                <a:solidFill>
                  <a:srgbClr val="393026"/>
                </a:solidFill>
                <a:latin typeface="Arial Narrow" panose="020B0604020202020204" pitchFamily="34" charset="0"/>
                <a:cs typeface="Arial Narrow" panose="020B0604020202020204" pitchFamily="34" charset="0"/>
              </a:rPr>
              <a:t>Does your state make school-level aggregates of teacher </a:t>
            </a:r>
            <a:r>
              <a:rPr lang="en-US" sz="2200" b="1" dirty="0">
                <a:solidFill>
                  <a:srgbClr val="393026"/>
                </a:solidFill>
                <a:latin typeface="Arial Narrow" panose="020B0604020202020204" pitchFamily="34" charset="0"/>
                <a:cs typeface="Arial Narrow" panose="020B0604020202020204" pitchFamily="34" charset="0"/>
              </a:rPr>
              <a:t>performance</a:t>
            </a:r>
            <a:r>
              <a:rPr lang="en-US" sz="2200" dirty="0">
                <a:solidFill>
                  <a:srgbClr val="393026"/>
                </a:solidFill>
                <a:latin typeface="Arial Narrow" panose="020B0604020202020204" pitchFamily="34" charset="0"/>
                <a:cs typeface="Arial Narrow" panose="020B0604020202020204" pitchFamily="34" charset="0"/>
              </a:rPr>
              <a:t> data publicly available?</a:t>
            </a:r>
          </a:p>
        </p:txBody>
      </p:sp>
      <p:sp>
        <p:nvSpPr>
          <p:cNvPr id="28" name="Rounded Rectangular Callout 27">
            <a:extLst>
              <a:ext uri="{FF2B5EF4-FFF2-40B4-BE49-F238E27FC236}">
                <a16:creationId xmlns:a16="http://schemas.microsoft.com/office/drawing/2014/main" id="{83EF5339-D4BA-8E1E-8212-F7CD16558988}"/>
              </a:ext>
            </a:extLst>
          </p:cNvPr>
          <p:cNvSpPr/>
          <p:nvPr/>
        </p:nvSpPr>
        <p:spPr>
          <a:xfrm>
            <a:off x="6176964" y="2170870"/>
            <a:ext cx="3895863" cy="975360"/>
          </a:xfrm>
          <a:prstGeom prst="wedgeRoundRectCallout">
            <a:avLst>
              <a:gd name="adj1" fmla="val -20247"/>
              <a:gd name="adj2" fmla="val 95000"/>
              <a:gd name="adj3" fmla="val 16667"/>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solidFill>
                  <a:srgbClr val="393026"/>
                </a:solidFill>
                <a:latin typeface="Arial Narrow" panose="020B0604020202020204" pitchFamily="34" charset="0"/>
                <a:cs typeface="Arial Narrow" panose="020B0604020202020204" pitchFamily="34" charset="0"/>
              </a:rPr>
              <a:t>On average, SREB states employ </a:t>
            </a:r>
            <a:r>
              <a:rPr lang="en-US" sz="2200" b="1" dirty="0">
                <a:solidFill>
                  <a:srgbClr val="393026"/>
                </a:solidFill>
                <a:latin typeface="Arial Narrow" panose="020B0604020202020204" pitchFamily="34" charset="0"/>
                <a:cs typeface="Arial Narrow" panose="020B0604020202020204" pitchFamily="34" charset="0"/>
              </a:rPr>
              <a:t>less than half </a:t>
            </a:r>
            <a:r>
              <a:rPr lang="en-US" sz="2200" dirty="0">
                <a:solidFill>
                  <a:srgbClr val="393026"/>
                </a:solidFill>
                <a:latin typeface="Arial Narrow" panose="020B0604020202020204" pitchFamily="34" charset="0"/>
                <a:cs typeface="Arial Narrow" panose="020B0604020202020204" pitchFamily="34" charset="0"/>
              </a:rPr>
              <a:t>of these 6 practices</a:t>
            </a:r>
          </a:p>
        </p:txBody>
      </p:sp>
      <p:grpSp>
        <p:nvGrpSpPr>
          <p:cNvPr id="29" name="Group 28">
            <a:extLst>
              <a:ext uri="{FF2B5EF4-FFF2-40B4-BE49-F238E27FC236}">
                <a16:creationId xmlns:a16="http://schemas.microsoft.com/office/drawing/2014/main" id="{10833915-8E65-9A8F-DFB2-ECF68AF51DFC}"/>
              </a:ext>
            </a:extLst>
          </p:cNvPr>
          <p:cNvGrpSpPr/>
          <p:nvPr/>
        </p:nvGrpSpPr>
        <p:grpSpPr>
          <a:xfrm>
            <a:off x="6197047" y="2967272"/>
            <a:ext cx="5608008" cy="3418855"/>
            <a:chOff x="6181345" y="2967335"/>
            <a:chExt cx="5608008" cy="3418855"/>
          </a:xfrm>
        </p:grpSpPr>
        <p:pic>
          <p:nvPicPr>
            <p:cNvPr id="30" name="Picture 29">
              <a:extLst>
                <a:ext uri="{FF2B5EF4-FFF2-40B4-BE49-F238E27FC236}">
                  <a16:creationId xmlns:a16="http://schemas.microsoft.com/office/drawing/2014/main" id="{0292EDC5-F03D-6F2E-AA18-E8D4EF256747}"/>
                </a:ext>
              </a:extLst>
            </p:cNvPr>
            <p:cNvPicPr>
              <a:picLocks noChangeAspect="1"/>
            </p:cNvPicPr>
            <p:nvPr/>
          </p:nvPicPr>
          <p:blipFill>
            <a:blip r:embed="rId4"/>
            <a:srcRect/>
            <a:stretch/>
          </p:blipFill>
          <p:spPr>
            <a:xfrm>
              <a:off x="6181345" y="2979774"/>
              <a:ext cx="5275213" cy="3406416"/>
            </a:xfrm>
            <a:prstGeom prst="rect">
              <a:avLst/>
            </a:prstGeom>
          </p:spPr>
        </p:pic>
        <p:sp>
          <p:nvSpPr>
            <p:cNvPr id="31" name="TextBox 30">
              <a:extLst>
                <a:ext uri="{FF2B5EF4-FFF2-40B4-BE49-F238E27FC236}">
                  <a16:creationId xmlns:a16="http://schemas.microsoft.com/office/drawing/2014/main" id="{2112B484-0C60-0C6B-FF5B-03B0FBFA51F1}"/>
                </a:ext>
              </a:extLst>
            </p:cNvPr>
            <p:cNvSpPr txBox="1"/>
            <p:nvPr/>
          </p:nvSpPr>
          <p:spPr>
            <a:xfrm>
              <a:off x="8955519" y="4555295"/>
              <a:ext cx="375630" cy="443382"/>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rgbClr val="001C31"/>
                  </a:solidFill>
                  <a:latin typeface="Arial Narrow" panose="020B0604020202020204" pitchFamily="34" charset="0"/>
                  <a:cs typeface="Arial Narrow" panose="020B0604020202020204" pitchFamily="34" charset="0"/>
                </a:rPr>
                <a:t>0</a:t>
              </a:r>
            </a:p>
          </p:txBody>
        </p:sp>
        <p:sp>
          <p:nvSpPr>
            <p:cNvPr id="32" name="TextBox 31">
              <a:extLst>
                <a:ext uri="{FF2B5EF4-FFF2-40B4-BE49-F238E27FC236}">
                  <a16:creationId xmlns:a16="http://schemas.microsoft.com/office/drawing/2014/main" id="{69CF353B-AE9E-F39F-C27C-0CF7258FEF4D}"/>
                </a:ext>
              </a:extLst>
            </p:cNvPr>
            <p:cNvSpPr txBox="1"/>
            <p:nvPr/>
          </p:nvSpPr>
          <p:spPr>
            <a:xfrm>
              <a:off x="10284510" y="3249722"/>
              <a:ext cx="375630" cy="443382"/>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rgbClr val="001C31"/>
                  </a:solidFill>
                  <a:latin typeface="Arial Narrow" panose="020B0604020202020204" pitchFamily="34" charset="0"/>
                  <a:cs typeface="Arial Narrow" panose="020B0604020202020204" pitchFamily="34" charset="0"/>
                </a:rPr>
                <a:t>0</a:t>
              </a:r>
            </a:p>
          </p:txBody>
        </p:sp>
        <p:sp>
          <p:nvSpPr>
            <p:cNvPr id="33" name="TextBox 32">
              <a:extLst>
                <a:ext uri="{FF2B5EF4-FFF2-40B4-BE49-F238E27FC236}">
                  <a16:creationId xmlns:a16="http://schemas.microsoft.com/office/drawing/2014/main" id="{34C3BD4E-84F8-EF50-6B2E-F2E1A2FA90DC}"/>
                </a:ext>
              </a:extLst>
            </p:cNvPr>
            <p:cNvSpPr txBox="1"/>
            <p:nvPr/>
          </p:nvSpPr>
          <p:spPr>
            <a:xfrm>
              <a:off x="10870535" y="3028030"/>
              <a:ext cx="375630" cy="443382"/>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rgbClr val="001C31"/>
                  </a:solidFill>
                  <a:latin typeface="Arial Narrow" panose="020B0604020202020204" pitchFamily="34" charset="0"/>
                  <a:cs typeface="Arial Narrow" panose="020B0604020202020204" pitchFamily="34" charset="0"/>
                </a:rPr>
                <a:t>0</a:t>
              </a:r>
            </a:p>
          </p:txBody>
        </p:sp>
        <p:sp>
          <p:nvSpPr>
            <p:cNvPr id="34" name="TextBox 33">
              <a:extLst>
                <a:ext uri="{FF2B5EF4-FFF2-40B4-BE49-F238E27FC236}">
                  <a16:creationId xmlns:a16="http://schemas.microsoft.com/office/drawing/2014/main" id="{40EABB75-B7BD-8989-6EE2-4C028BE47224}"/>
                </a:ext>
              </a:extLst>
            </p:cNvPr>
            <p:cNvSpPr txBox="1"/>
            <p:nvPr/>
          </p:nvSpPr>
          <p:spPr>
            <a:xfrm>
              <a:off x="10573784" y="3359932"/>
              <a:ext cx="544477" cy="461665"/>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rgbClr val="001C31"/>
                  </a:solidFill>
                  <a:latin typeface="Arial Narrow" panose="020B0604020202020204" pitchFamily="34" charset="0"/>
                  <a:cs typeface="Arial Narrow" panose="020B0604020202020204" pitchFamily="34" charset="0"/>
                </a:rPr>
                <a:t>1.5</a:t>
              </a:r>
            </a:p>
          </p:txBody>
        </p:sp>
        <p:sp>
          <p:nvSpPr>
            <p:cNvPr id="35" name="TextBox 34">
              <a:extLst>
                <a:ext uri="{FF2B5EF4-FFF2-40B4-BE49-F238E27FC236}">
                  <a16:creationId xmlns:a16="http://schemas.microsoft.com/office/drawing/2014/main" id="{660EC439-EE64-5FA3-7356-D27DEAEFE68A}"/>
                </a:ext>
              </a:extLst>
            </p:cNvPr>
            <p:cNvSpPr txBox="1"/>
            <p:nvPr/>
          </p:nvSpPr>
          <p:spPr>
            <a:xfrm>
              <a:off x="9378885" y="4555294"/>
              <a:ext cx="544477" cy="443382"/>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rgbClr val="001C31"/>
                  </a:solidFill>
                  <a:latin typeface="Arial Narrow" panose="020B0604020202020204" pitchFamily="34" charset="0"/>
                  <a:cs typeface="Arial Narrow" panose="020B0604020202020204" pitchFamily="34" charset="0"/>
                </a:rPr>
                <a:t>1.5</a:t>
              </a:r>
            </a:p>
          </p:txBody>
        </p:sp>
        <p:sp>
          <p:nvSpPr>
            <p:cNvPr id="36" name="TextBox 35">
              <a:extLst>
                <a:ext uri="{FF2B5EF4-FFF2-40B4-BE49-F238E27FC236}">
                  <a16:creationId xmlns:a16="http://schemas.microsoft.com/office/drawing/2014/main" id="{435C88DB-B71B-8E4C-C165-AC6F424D862A}"/>
                </a:ext>
              </a:extLst>
            </p:cNvPr>
            <p:cNvSpPr txBox="1"/>
            <p:nvPr/>
          </p:nvSpPr>
          <p:spPr>
            <a:xfrm>
              <a:off x="10513872" y="3787326"/>
              <a:ext cx="544477" cy="461665"/>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chemeClr val="bg1"/>
                  </a:solidFill>
                  <a:latin typeface="Arial Narrow" panose="020B0604020202020204" pitchFamily="34" charset="0"/>
                  <a:cs typeface="Arial Narrow" panose="020B0604020202020204" pitchFamily="34" charset="0"/>
                </a:rPr>
                <a:t>3</a:t>
              </a:r>
            </a:p>
          </p:txBody>
        </p:sp>
        <p:sp>
          <p:nvSpPr>
            <p:cNvPr id="37" name="TextBox 36">
              <a:extLst>
                <a:ext uri="{FF2B5EF4-FFF2-40B4-BE49-F238E27FC236}">
                  <a16:creationId xmlns:a16="http://schemas.microsoft.com/office/drawing/2014/main" id="{84563E76-B1A4-3482-D0C6-22D2A1045A6C}"/>
                </a:ext>
              </a:extLst>
            </p:cNvPr>
            <p:cNvSpPr txBox="1"/>
            <p:nvPr/>
          </p:nvSpPr>
          <p:spPr>
            <a:xfrm>
              <a:off x="9331149" y="3915908"/>
              <a:ext cx="544477" cy="443382"/>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rgbClr val="001C31"/>
                  </a:solidFill>
                  <a:latin typeface="Arial Narrow" panose="020B0604020202020204" pitchFamily="34" charset="0"/>
                  <a:cs typeface="Arial Narrow" panose="020B0604020202020204" pitchFamily="34" charset="0"/>
                </a:rPr>
                <a:t>2.5</a:t>
              </a:r>
            </a:p>
          </p:txBody>
        </p:sp>
        <p:sp>
          <p:nvSpPr>
            <p:cNvPr id="38" name="TextBox 37">
              <a:extLst>
                <a:ext uri="{FF2B5EF4-FFF2-40B4-BE49-F238E27FC236}">
                  <a16:creationId xmlns:a16="http://schemas.microsoft.com/office/drawing/2014/main" id="{3F657E44-EE91-5750-B80F-6A51EEAEF342}"/>
                </a:ext>
              </a:extLst>
            </p:cNvPr>
            <p:cNvSpPr txBox="1"/>
            <p:nvPr/>
          </p:nvSpPr>
          <p:spPr>
            <a:xfrm>
              <a:off x="7301212" y="4865587"/>
              <a:ext cx="544477" cy="443382"/>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rgbClr val="001C31"/>
                  </a:solidFill>
                  <a:latin typeface="Arial Narrow" panose="020B0604020202020204" pitchFamily="34" charset="0"/>
                  <a:cs typeface="Arial Narrow" panose="020B0604020202020204" pitchFamily="34" charset="0"/>
                </a:rPr>
                <a:t>2.5</a:t>
              </a:r>
            </a:p>
          </p:txBody>
        </p:sp>
        <p:sp>
          <p:nvSpPr>
            <p:cNvPr id="39" name="TextBox 38">
              <a:extLst>
                <a:ext uri="{FF2B5EF4-FFF2-40B4-BE49-F238E27FC236}">
                  <a16:creationId xmlns:a16="http://schemas.microsoft.com/office/drawing/2014/main" id="{AA51F69C-FBF2-40C0-D9EA-9B6AAA201D08}"/>
                </a:ext>
              </a:extLst>
            </p:cNvPr>
            <p:cNvSpPr txBox="1"/>
            <p:nvPr/>
          </p:nvSpPr>
          <p:spPr>
            <a:xfrm>
              <a:off x="7573450" y="4070224"/>
              <a:ext cx="544477" cy="443382"/>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chemeClr val="bg1"/>
                  </a:solidFill>
                  <a:latin typeface="Arial Narrow" panose="020B0604020202020204" pitchFamily="34" charset="0"/>
                  <a:cs typeface="Arial Narrow" panose="020B0604020202020204" pitchFamily="34" charset="0"/>
                </a:rPr>
                <a:t>3.5</a:t>
              </a:r>
            </a:p>
          </p:txBody>
        </p:sp>
        <p:sp>
          <p:nvSpPr>
            <p:cNvPr id="40" name="TextBox 39">
              <a:extLst>
                <a:ext uri="{FF2B5EF4-FFF2-40B4-BE49-F238E27FC236}">
                  <a16:creationId xmlns:a16="http://schemas.microsoft.com/office/drawing/2014/main" id="{51EDBDF9-90D0-1163-E27C-5ADBAECA953C}"/>
                </a:ext>
              </a:extLst>
            </p:cNvPr>
            <p:cNvSpPr txBox="1"/>
            <p:nvPr/>
          </p:nvSpPr>
          <p:spPr>
            <a:xfrm>
              <a:off x="11244876" y="2967335"/>
              <a:ext cx="544477" cy="461665"/>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005694"/>
                  </a:solidFill>
                  <a:latin typeface="Arial Narrow" panose="020B0604020202020204" pitchFamily="34" charset="0"/>
                  <a:cs typeface="Arial Narrow" panose="020B0604020202020204" pitchFamily="34" charset="0"/>
                </a:rPr>
                <a:t>3</a:t>
              </a:r>
            </a:p>
          </p:txBody>
        </p:sp>
        <p:sp>
          <p:nvSpPr>
            <p:cNvPr id="41" name="TextBox 40">
              <a:extLst>
                <a:ext uri="{FF2B5EF4-FFF2-40B4-BE49-F238E27FC236}">
                  <a16:creationId xmlns:a16="http://schemas.microsoft.com/office/drawing/2014/main" id="{E644BEC6-31A0-A709-79A1-40F63415D2CB}"/>
                </a:ext>
              </a:extLst>
            </p:cNvPr>
            <p:cNvSpPr txBox="1"/>
            <p:nvPr/>
          </p:nvSpPr>
          <p:spPr>
            <a:xfrm>
              <a:off x="10347625" y="4215034"/>
              <a:ext cx="544477" cy="443382"/>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chemeClr val="bg1"/>
                  </a:solidFill>
                  <a:latin typeface="Arial Narrow" panose="020B0604020202020204" pitchFamily="34" charset="0"/>
                  <a:cs typeface="Arial Narrow" panose="020B0604020202020204" pitchFamily="34" charset="0"/>
                </a:rPr>
                <a:t>3.5</a:t>
              </a:r>
            </a:p>
          </p:txBody>
        </p:sp>
        <p:sp>
          <p:nvSpPr>
            <p:cNvPr id="42" name="TextBox 41">
              <a:extLst>
                <a:ext uri="{FF2B5EF4-FFF2-40B4-BE49-F238E27FC236}">
                  <a16:creationId xmlns:a16="http://schemas.microsoft.com/office/drawing/2014/main" id="{9EF819E3-9894-E72D-7171-EAC979847A78}"/>
                </a:ext>
              </a:extLst>
            </p:cNvPr>
            <p:cNvSpPr txBox="1"/>
            <p:nvPr/>
          </p:nvSpPr>
          <p:spPr>
            <a:xfrm>
              <a:off x="10386613" y="5401707"/>
              <a:ext cx="544477" cy="461665"/>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chemeClr val="bg1"/>
                  </a:solidFill>
                  <a:latin typeface="Arial Narrow" panose="020B0604020202020204" pitchFamily="34" charset="0"/>
                  <a:cs typeface="Arial Narrow" panose="020B0604020202020204" pitchFamily="34" charset="0"/>
                </a:rPr>
                <a:t>3</a:t>
              </a:r>
            </a:p>
          </p:txBody>
        </p:sp>
        <p:sp>
          <p:nvSpPr>
            <p:cNvPr id="43" name="TextBox 42">
              <a:extLst>
                <a:ext uri="{FF2B5EF4-FFF2-40B4-BE49-F238E27FC236}">
                  <a16:creationId xmlns:a16="http://schemas.microsoft.com/office/drawing/2014/main" id="{BA4195F4-CFA2-5696-3AB0-B8641E470096}"/>
                </a:ext>
              </a:extLst>
            </p:cNvPr>
            <p:cNvSpPr txBox="1"/>
            <p:nvPr/>
          </p:nvSpPr>
          <p:spPr>
            <a:xfrm>
              <a:off x="8363305" y="4203563"/>
              <a:ext cx="544477" cy="443382"/>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chemeClr val="bg1"/>
                  </a:solidFill>
                  <a:latin typeface="Arial Narrow" panose="020B0604020202020204" pitchFamily="34" charset="0"/>
                  <a:cs typeface="Arial Narrow" panose="020B0604020202020204" pitchFamily="34" charset="0"/>
                </a:rPr>
                <a:t>4</a:t>
              </a:r>
            </a:p>
          </p:txBody>
        </p:sp>
        <p:sp>
          <p:nvSpPr>
            <p:cNvPr id="44" name="TextBox 43">
              <a:extLst>
                <a:ext uri="{FF2B5EF4-FFF2-40B4-BE49-F238E27FC236}">
                  <a16:creationId xmlns:a16="http://schemas.microsoft.com/office/drawing/2014/main" id="{63773E82-01D0-69D4-A366-3FCDF9053A67}"/>
                </a:ext>
              </a:extLst>
            </p:cNvPr>
            <p:cNvSpPr txBox="1"/>
            <p:nvPr/>
          </p:nvSpPr>
          <p:spPr>
            <a:xfrm>
              <a:off x="8418478" y="4897319"/>
              <a:ext cx="544477" cy="443382"/>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chemeClr val="bg1"/>
                  </a:solidFill>
                  <a:latin typeface="Arial Narrow" panose="020B0604020202020204" pitchFamily="34" charset="0"/>
                  <a:cs typeface="Arial Narrow" panose="020B0604020202020204" pitchFamily="34" charset="0"/>
                </a:rPr>
                <a:t>4</a:t>
              </a:r>
            </a:p>
          </p:txBody>
        </p:sp>
        <p:sp>
          <p:nvSpPr>
            <p:cNvPr id="45" name="TextBox 44">
              <a:extLst>
                <a:ext uri="{FF2B5EF4-FFF2-40B4-BE49-F238E27FC236}">
                  <a16:creationId xmlns:a16="http://schemas.microsoft.com/office/drawing/2014/main" id="{A58993D6-80A2-0A3B-FC10-F1F2D57EA142}"/>
                </a:ext>
              </a:extLst>
            </p:cNvPr>
            <p:cNvSpPr txBox="1"/>
            <p:nvPr/>
          </p:nvSpPr>
          <p:spPr>
            <a:xfrm>
              <a:off x="9528350" y="3498211"/>
              <a:ext cx="544477" cy="443382"/>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chemeClr val="bg1"/>
                  </a:solidFill>
                  <a:latin typeface="Arial Narrow" panose="020B0604020202020204" pitchFamily="34" charset="0"/>
                  <a:cs typeface="Arial Narrow" panose="020B0604020202020204" pitchFamily="34" charset="0"/>
                </a:rPr>
                <a:t>4</a:t>
              </a:r>
            </a:p>
          </p:txBody>
        </p:sp>
        <p:sp>
          <p:nvSpPr>
            <p:cNvPr id="46" name="TextBox 45">
              <a:extLst>
                <a:ext uri="{FF2B5EF4-FFF2-40B4-BE49-F238E27FC236}">
                  <a16:creationId xmlns:a16="http://schemas.microsoft.com/office/drawing/2014/main" id="{2087294A-17CD-0738-9A90-BB56F31B14F5}"/>
                </a:ext>
              </a:extLst>
            </p:cNvPr>
            <p:cNvSpPr txBox="1"/>
            <p:nvPr/>
          </p:nvSpPr>
          <p:spPr>
            <a:xfrm>
              <a:off x="9901012" y="4462879"/>
              <a:ext cx="544477" cy="461665"/>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chemeClr val="bg1"/>
                  </a:solidFill>
                  <a:latin typeface="Arial Narrow" panose="020B0604020202020204" pitchFamily="34" charset="0"/>
                  <a:cs typeface="Arial Narrow" panose="020B0604020202020204" pitchFamily="34" charset="0"/>
                </a:rPr>
                <a:t>3</a:t>
              </a:r>
            </a:p>
          </p:txBody>
        </p:sp>
      </p:grpSp>
    </p:spTree>
    <p:extLst>
      <p:ext uri="{BB962C8B-B14F-4D97-AF65-F5344CB8AC3E}">
        <p14:creationId xmlns:p14="http://schemas.microsoft.com/office/powerpoint/2010/main" val="31596817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E477A7D-7B56-7EF8-1EC7-01EEEDC72F21}"/>
              </a:ext>
            </a:extLst>
          </p:cNvPr>
          <p:cNvSpPr/>
          <p:nvPr/>
        </p:nvSpPr>
        <p:spPr>
          <a:xfrm>
            <a:off x="0" y="0"/>
            <a:ext cx="12192000" cy="6858000"/>
          </a:xfrm>
          <a:prstGeom prst="rect">
            <a:avLst/>
          </a:prstGeom>
          <a:solidFill>
            <a:srgbClr val="004D85"/>
          </a:solidFill>
          <a:ln>
            <a:noFill/>
          </a:ln>
          <a:effectLst>
            <a:outerShdw blurRad="50800" dist="38100" algn="l" rotWithShape="0">
              <a:schemeClr val="tx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ctr"/>
          <a:lstStyle/>
          <a:p>
            <a:pPr algn="ctr">
              <a:lnSpc>
                <a:spcPct val="114000"/>
              </a:lnSpc>
            </a:pPr>
            <a:r>
              <a:rPr lang="en-US" sz="4300" b="1" dirty="0">
                <a:solidFill>
                  <a:schemeClr val="bg1"/>
                </a:solidFill>
                <a:effectLst>
                  <a:outerShdw blurRad="50800" dist="50800" dir="10800000" algn="r" rotWithShape="0">
                    <a:schemeClr val="tx2">
                      <a:lumMod val="50000"/>
                      <a:alpha val="40000"/>
                    </a:schemeClr>
                  </a:outerShdw>
                </a:effectLst>
                <a:latin typeface="Arial Narrow" panose="020B0604020202020204" pitchFamily="34" charset="0"/>
                <a:cs typeface="Arial Narrow" panose="020B0604020202020204" pitchFamily="34" charset="0"/>
              </a:rPr>
              <a:t>Why is there a critical shortage of teachers in certain areas</a:t>
            </a:r>
            <a:r>
              <a:rPr lang="en-US" sz="4300" b="1" i="1" dirty="0">
                <a:solidFill>
                  <a:schemeClr val="bg1"/>
                </a:solidFill>
                <a:effectLst>
                  <a:outerShdw blurRad="50800" dist="50800" dir="10800000" algn="r" rotWithShape="0">
                    <a:schemeClr val="tx2">
                      <a:lumMod val="50000"/>
                      <a:alpha val="40000"/>
                    </a:schemeClr>
                  </a:outerShdw>
                </a:effectLst>
                <a:latin typeface="Arial Narrow" panose="020B0604020202020204" pitchFamily="34" charset="0"/>
                <a:cs typeface="Arial Narrow" panose="020B0604020202020204" pitchFamily="34" charset="0"/>
              </a:rPr>
              <a:t>?</a:t>
            </a:r>
          </a:p>
        </p:txBody>
      </p:sp>
      <p:pic>
        <p:nvPicPr>
          <p:cNvPr id="6" name="Picture 5" descr="A picture containing text, clipart&#10;&#10;Description automatically generated">
            <a:extLst>
              <a:ext uri="{FF2B5EF4-FFF2-40B4-BE49-F238E27FC236}">
                <a16:creationId xmlns:a16="http://schemas.microsoft.com/office/drawing/2014/main" id="{CD9C5073-AA82-913E-D3F1-469513E30349}"/>
              </a:ext>
            </a:extLst>
          </p:cNvPr>
          <p:cNvPicPr>
            <a:picLocks noChangeAspect="1"/>
          </p:cNvPicPr>
          <p:nvPr/>
        </p:nvPicPr>
        <p:blipFill>
          <a:blip r:embed="rId3"/>
          <a:stretch>
            <a:fillRect/>
          </a:stretch>
        </p:blipFill>
        <p:spPr>
          <a:xfrm>
            <a:off x="10972799" y="6335127"/>
            <a:ext cx="763270" cy="262945"/>
          </a:xfrm>
          <a:prstGeom prst="rect">
            <a:avLst/>
          </a:prstGeom>
        </p:spPr>
      </p:pic>
    </p:spTree>
    <p:extLst>
      <p:ext uri="{BB962C8B-B14F-4D97-AF65-F5344CB8AC3E}">
        <p14:creationId xmlns:p14="http://schemas.microsoft.com/office/powerpoint/2010/main" val="31713066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72FE34D-60CE-0D49-7200-96F39A69392F}"/>
              </a:ext>
            </a:extLst>
          </p:cNvPr>
          <p:cNvSpPr/>
          <p:nvPr/>
        </p:nvSpPr>
        <p:spPr>
          <a:xfrm>
            <a:off x="0" y="206099"/>
            <a:ext cx="4811486" cy="1325563"/>
          </a:xfrm>
          <a:prstGeom prst="rect">
            <a:avLst/>
          </a:prstGeom>
          <a:solidFill>
            <a:srgbClr val="E6EEF4"/>
          </a:solidFill>
          <a:ln>
            <a:noFill/>
          </a:ln>
          <a:effectLst>
            <a:outerShdw blurRad="25400" dist="25400" dir="2700000" algn="tl" rotWithShape="0">
              <a:srgbClr val="00345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01AD3B-8B75-3094-30CF-96A75B68D1F6}"/>
              </a:ext>
            </a:extLst>
          </p:cNvPr>
          <p:cNvSpPr>
            <a:spLocks noGrp="1"/>
          </p:cNvSpPr>
          <p:nvPr>
            <p:ph type="title"/>
          </p:nvPr>
        </p:nvSpPr>
        <p:spPr/>
        <p:txBody>
          <a:bodyPr/>
          <a:lstStyle/>
          <a:p>
            <a:r>
              <a:rPr lang="en-US" sz="2400" b="0" dirty="0"/>
              <a:t>SREB Region-At-A-Glance:</a:t>
            </a:r>
            <a:br>
              <a:rPr lang="en-US" sz="2400" b="0" dirty="0"/>
            </a:br>
            <a:r>
              <a:rPr lang="en-US" dirty="0"/>
              <a:t>Teacher Stress</a:t>
            </a:r>
          </a:p>
        </p:txBody>
      </p:sp>
      <p:sp>
        <p:nvSpPr>
          <p:cNvPr id="9" name="TextBox 8">
            <a:extLst>
              <a:ext uri="{FF2B5EF4-FFF2-40B4-BE49-F238E27FC236}">
                <a16:creationId xmlns:a16="http://schemas.microsoft.com/office/drawing/2014/main" id="{D2812E47-EC98-BF64-2745-73B981B17A12}"/>
              </a:ext>
            </a:extLst>
          </p:cNvPr>
          <p:cNvSpPr txBox="1"/>
          <p:nvPr/>
        </p:nvSpPr>
        <p:spPr>
          <a:xfrm>
            <a:off x="399002" y="6530938"/>
            <a:ext cx="4282772" cy="246221"/>
          </a:xfrm>
          <a:prstGeom prst="rect">
            <a:avLst/>
          </a:prstGeom>
          <a:noFill/>
        </p:spPr>
        <p:txBody>
          <a:bodyPr wrap="square" rtlCol="0">
            <a:spAutoFit/>
          </a:bodyPr>
          <a:lstStyle/>
          <a:p>
            <a:r>
              <a:rPr lang="en-US" sz="1000" b="1" dirty="0">
                <a:latin typeface="Arial Narrow" panose="020B0604020202020204" pitchFamily="34" charset="0"/>
                <a:cs typeface="Arial Narrow" panose="020B0604020202020204" pitchFamily="34" charset="0"/>
              </a:rPr>
              <a:t>Sources: </a:t>
            </a:r>
            <a:r>
              <a:rPr lang="en-US" sz="1000" dirty="0">
                <a:latin typeface="Arial Narrow" panose="020B0604020202020204" pitchFamily="34" charset="0"/>
                <a:cs typeface="Arial Narrow" panose="020B0604020202020204" pitchFamily="34" charset="0"/>
                <a:hlinkClick r:id="rId3"/>
              </a:rPr>
              <a:t>Gallup</a:t>
            </a:r>
            <a:r>
              <a:rPr lang="en-US" sz="1000" dirty="0">
                <a:latin typeface="Arial Narrow" panose="020B0604020202020204" pitchFamily="34" charset="0"/>
                <a:cs typeface="Arial Narrow" panose="020B0604020202020204" pitchFamily="34" charset="0"/>
              </a:rPr>
              <a:t>, 2013 | </a:t>
            </a:r>
            <a:r>
              <a:rPr lang="en-US" sz="1000" dirty="0">
                <a:latin typeface="Arial Narrow" panose="020B0604020202020204" pitchFamily="34" charset="0"/>
                <a:cs typeface="Arial Narrow" panose="020B0604020202020204" pitchFamily="34" charset="0"/>
                <a:hlinkClick r:id="rId4"/>
              </a:rPr>
              <a:t>RAND</a:t>
            </a:r>
            <a:r>
              <a:rPr lang="en-US" sz="1000" dirty="0">
                <a:latin typeface="Arial Narrow" panose="020B0604020202020204" pitchFamily="34" charset="0"/>
                <a:cs typeface="Arial Narrow" panose="020B0604020202020204" pitchFamily="34" charset="0"/>
              </a:rPr>
              <a:t>, 2021 | </a:t>
            </a:r>
            <a:r>
              <a:rPr lang="en-US" sz="1000" dirty="0">
                <a:latin typeface="Arial Narrow" panose="020B0604020202020204" pitchFamily="34" charset="0"/>
                <a:cs typeface="Arial Narrow" panose="020B0604020202020204" pitchFamily="34" charset="0"/>
                <a:hlinkClick r:id="rId5"/>
              </a:rPr>
              <a:t>EdWeek</a:t>
            </a:r>
            <a:r>
              <a:rPr lang="en-US" sz="1000" dirty="0">
                <a:latin typeface="Arial Narrow" panose="020B0604020202020204" pitchFamily="34" charset="0"/>
                <a:cs typeface="Arial Narrow" panose="020B0604020202020204" pitchFamily="34" charset="0"/>
              </a:rPr>
              <a:t>, 2021 </a:t>
            </a:r>
          </a:p>
        </p:txBody>
      </p:sp>
      <p:grpSp>
        <p:nvGrpSpPr>
          <p:cNvPr id="21" name="Group 20">
            <a:extLst>
              <a:ext uri="{FF2B5EF4-FFF2-40B4-BE49-F238E27FC236}">
                <a16:creationId xmlns:a16="http://schemas.microsoft.com/office/drawing/2014/main" id="{5B1A4374-F7A4-5BA9-58CC-87F5C4B15CD8}"/>
              </a:ext>
            </a:extLst>
          </p:cNvPr>
          <p:cNvGrpSpPr/>
          <p:nvPr/>
        </p:nvGrpSpPr>
        <p:grpSpPr>
          <a:xfrm>
            <a:off x="539598" y="1858158"/>
            <a:ext cx="7069647" cy="4605593"/>
            <a:chOff x="539598" y="1858158"/>
            <a:chExt cx="7069647" cy="4605593"/>
          </a:xfrm>
        </p:grpSpPr>
        <p:pic>
          <p:nvPicPr>
            <p:cNvPr id="5" name="Picture 4" descr="Icon&#10;&#10;Description automatically generated with medium confidence">
              <a:extLst>
                <a:ext uri="{FF2B5EF4-FFF2-40B4-BE49-F238E27FC236}">
                  <a16:creationId xmlns:a16="http://schemas.microsoft.com/office/drawing/2014/main" id="{0CF2638D-9DB0-9E33-00AD-BFD5ABB3BAB3}"/>
                </a:ext>
              </a:extLst>
            </p:cNvPr>
            <p:cNvPicPr>
              <a:picLocks noChangeAspect="1"/>
            </p:cNvPicPr>
            <p:nvPr/>
          </p:nvPicPr>
          <p:blipFill>
            <a:blip r:embed="rId6"/>
            <a:stretch>
              <a:fillRect/>
            </a:stretch>
          </p:blipFill>
          <p:spPr>
            <a:xfrm>
              <a:off x="675861" y="1858158"/>
              <a:ext cx="2286000" cy="2286000"/>
            </a:xfrm>
            <a:prstGeom prst="rect">
              <a:avLst/>
            </a:prstGeom>
          </p:spPr>
        </p:pic>
        <p:sp>
          <p:nvSpPr>
            <p:cNvPr id="10" name="TextBox 9">
              <a:extLst>
                <a:ext uri="{FF2B5EF4-FFF2-40B4-BE49-F238E27FC236}">
                  <a16:creationId xmlns:a16="http://schemas.microsoft.com/office/drawing/2014/main" id="{4DEBC8A2-A557-D9E9-D693-B4888F73FD30}"/>
                </a:ext>
              </a:extLst>
            </p:cNvPr>
            <p:cNvSpPr txBox="1"/>
            <p:nvPr/>
          </p:nvSpPr>
          <p:spPr>
            <a:xfrm>
              <a:off x="3147596" y="2309734"/>
              <a:ext cx="4461649" cy="1431161"/>
            </a:xfrm>
            <a:prstGeom prst="rect">
              <a:avLst/>
            </a:prstGeom>
            <a:noFill/>
          </p:spPr>
          <p:txBody>
            <a:bodyPr wrap="square" rtlCol="0">
              <a:spAutoFit/>
            </a:bodyPr>
            <a:lstStyle/>
            <a:p>
              <a:pPr algn="just">
                <a:spcAft>
                  <a:spcPts val="600"/>
                </a:spcAft>
              </a:pPr>
              <a:r>
                <a:rPr lang="en-US" sz="2300" b="1" dirty="0">
                  <a:solidFill>
                    <a:srgbClr val="393026"/>
                  </a:solidFill>
                  <a:highlight>
                    <a:srgbClr val="CCE8EF"/>
                  </a:highlight>
                  <a:latin typeface="Arial Narrow" panose="020B0604020202020204" pitchFamily="34" charset="0"/>
                  <a:cs typeface="Arial Narrow" panose="020B0604020202020204" pitchFamily="34" charset="0"/>
                </a:rPr>
                <a:t>Pre-pandemic, about half of teachers reported frequent job-related stress.</a:t>
              </a:r>
            </a:p>
            <a:p>
              <a:pPr algn="just"/>
              <a:r>
                <a:rPr lang="en-US" dirty="0">
                  <a:solidFill>
                    <a:srgbClr val="393026"/>
                  </a:solidFill>
                  <a:latin typeface="Arial Narrow" panose="020B0604020202020204" pitchFamily="34" charset="0"/>
                  <a:cs typeface="Arial Narrow" panose="020B0604020202020204" pitchFamily="34" charset="0"/>
                </a:rPr>
                <a:t>This was tied with doctors for the highest among 14 professional categories.</a:t>
              </a:r>
            </a:p>
          </p:txBody>
        </p:sp>
        <p:pic>
          <p:nvPicPr>
            <p:cNvPr id="12" name="Picture 11">
              <a:extLst>
                <a:ext uri="{FF2B5EF4-FFF2-40B4-BE49-F238E27FC236}">
                  <a16:creationId xmlns:a16="http://schemas.microsoft.com/office/drawing/2014/main" id="{37280987-29C5-BA0C-105D-CCD987FB8D5E}"/>
                </a:ext>
              </a:extLst>
            </p:cNvPr>
            <p:cNvPicPr>
              <a:picLocks noChangeAspect="1"/>
            </p:cNvPicPr>
            <p:nvPr/>
          </p:nvPicPr>
          <p:blipFill>
            <a:blip r:embed="rId7"/>
            <a:srcRect/>
            <a:stretch/>
          </p:blipFill>
          <p:spPr>
            <a:xfrm>
              <a:off x="592399" y="4177751"/>
              <a:ext cx="2286000" cy="2286000"/>
            </a:xfrm>
            <a:prstGeom prst="rect">
              <a:avLst/>
            </a:prstGeom>
          </p:spPr>
        </p:pic>
        <p:sp>
          <p:nvSpPr>
            <p:cNvPr id="13" name="TextBox 12">
              <a:extLst>
                <a:ext uri="{FF2B5EF4-FFF2-40B4-BE49-F238E27FC236}">
                  <a16:creationId xmlns:a16="http://schemas.microsoft.com/office/drawing/2014/main" id="{EEA9C75D-3C73-F616-2A9C-E8DD178460C9}"/>
                </a:ext>
              </a:extLst>
            </p:cNvPr>
            <p:cNvSpPr txBox="1"/>
            <p:nvPr/>
          </p:nvSpPr>
          <p:spPr>
            <a:xfrm>
              <a:off x="3147595" y="4566698"/>
              <a:ext cx="4461649" cy="1508105"/>
            </a:xfrm>
            <a:prstGeom prst="rect">
              <a:avLst/>
            </a:prstGeom>
            <a:noFill/>
          </p:spPr>
          <p:txBody>
            <a:bodyPr wrap="square" rtlCol="0">
              <a:spAutoFit/>
            </a:bodyPr>
            <a:lstStyle/>
            <a:p>
              <a:pPr algn="just">
                <a:spcAft>
                  <a:spcPts val="600"/>
                </a:spcAft>
              </a:pPr>
              <a:r>
                <a:rPr lang="en-US" sz="2300" b="1" dirty="0">
                  <a:solidFill>
                    <a:srgbClr val="393026"/>
                  </a:solidFill>
                  <a:highlight>
                    <a:srgbClr val="CCE8EF"/>
                  </a:highlight>
                  <a:latin typeface="Arial Narrow" panose="020B0604020202020204" pitchFamily="34" charset="0"/>
                  <a:cs typeface="Arial Narrow" panose="020B0604020202020204" pitchFamily="34" charset="0"/>
                </a:rPr>
                <a:t>This number has increased since COVID — 3 in 4 teachers now report high levels of daily stress.</a:t>
              </a:r>
            </a:p>
            <a:p>
              <a:pPr algn="just"/>
              <a:r>
                <a:rPr lang="en-US" dirty="0">
                  <a:solidFill>
                    <a:srgbClr val="393026"/>
                  </a:solidFill>
                  <a:latin typeface="Arial Narrow" panose="020B0604020202020204" pitchFamily="34" charset="0"/>
                  <a:cs typeface="Arial Narrow" panose="020B0604020202020204" pitchFamily="34" charset="0"/>
                </a:rPr>
                <a:t>Compared to 40% for other working adults.</a:t>
              </a:r>
            </a:p>
          </p:txBody>
        </p:sp>
        <p:pic>
          <p:nvPicPr>
            <p:cNvPr id="8" name="Picture 7" descr="A picture containing text, vector graphics&#10;&#10;Description automatically generated">
              <a:extLst>
                <a:ext uri="{FF2B5EF4-FFF2-40B4-BE49-F238E27FC236}">
                  <a16:creationId xmlns:a16="http://schemas.microsoft.com/office/drawing/2014/main" id="{94678C14-0B77-DAF4-EF82-B5EF43420716}"/>
                </a:ext>
              </a:extLst>
            </p:cNvPr>
            <p:cNvPicPr>
              <a:picLocks noChangeAspect="1"/>
            </p:cNvPicPr>
            <p:nvPr/>
          </p:nvPicPr>
          <p:blipFill rotWithShape="1">
            <a:blip r:embed="rId8"/>
            <a:srcRect l="11527" t="50000" r="5556" b="6868"/>
            <a:stretch/>
          </p:blipFill>
          <p:spPr>
            <a:xfrm rot="5400000" flipV="1">
              <a:off x="309995" y="3901305"/>
              <a:ext cx="957043" cy="497838"/>
            </a:xfrm>
            <a:prstGeom prst="rect">
              <a:avLst/>
            </a:prstGeom>
          </p:spPr>
        </p:pic>
      </p:grpSp>
      <p:grpSp>
        <p:nvGrpSpPr>
          <p:cNvPr id="31" name="Group 30">
            <a:extLst>
              <a:ext uri="{FF2B5EF4-FFF2-40B4-BE49-F238E27FC236}">
                <a16:creationId xmlns:a16="http://schemas.microsoft.com/office/drawing/2014/main" id="{E09C9A6B-F3EC-AD98-3DA2-CBFF039DC134}"/>
              </a:ext>
            </a:extLst>
          </p:cNvPr>
          <p:cNvGrpSpPr/>
          <p:nvPr/>
        </p:nvGrpSpPr>
        <p:grpSpPr>
          <a:xfrm>
            <a:off x="8172451" y="10740"/>
            <a:ext cx="4019549" cy="6847260"/>
            <a:chOff x="8172451" y="10740"/>
            <a:chExt cx="4019549" cy="6847260"/>
          </a:xfrm>
        </p:grpSpPr>
        <p:pic>
          <p:nvPicPr>
            <p:cNvPr id="25" name="Picture 24" descr="A group of people in a classroom&#10;&#10;Description automatically generated with low confidence">
              <a:extLst>
                <a:ext uri="{FF2B5EF4-FFF2-40B4-BE49-F238E27FC236}">
                  <a16:creationId xmlns:a16="http://schemas.microsoft.com/office/drawing/2014/main" id="{747E38E1-576D-5A11-6C7F-DB2EC7F77702}"/>
                </a:ext>
              </a:extLst>
            </p:cNvPr>
            <p:cNvPicPr>
              <a:picLocks noChangeAspect="1"/>
            </p:cNvPicPr>
            <p:nvPr/>
          </p:nvPicPr>
          <p:blipFill>
            <a:blip r:embed="rId9"/>
            <a:stretch>
              <a:fillRect/>
            </a:stretch>
          </p:blipFill>
          <p:spPr>
            <a:xfrm>
              <a:off x="8172452" y="10740"/>
              <a:ext cx="4019548" cy="4019548"/>
            </a:xfrm>
            <a:prstGeom prst="rect">
              <a:avLst/>
            </a:prstGeom>
          </p:spPr>
        </p:pic>
        <p:sp>
          <p:nvSpPr>
            <p:cNvPr id="27" name="Rectangle 26">
              <a:extLst>
                <a:ext uri="{FF2B5EF4-FFF2-40B4-BE49-F238E27FC236}">
                  <a16:creationId xmlns:a16="http://schemas.microsoft.com/office/drawing/2014/main" id="{474F1255-D91E-E523-DF9F-316DAF347778}"/>
                </a:ext>
              </a:extLst>
            </p:cNvPr>
            <p:cNvSpPr/>
            <p:nvPr/>
          </p:nvSpPr>
          <p:spPr>
            <a:xfrm>
              <a:off x="8172451" y="3487707"/>
              <a:ext cx="4019548" cy="3370293"/>
            </a:xfrm>
            <a:prstGeom prst="rect">
              <a:avLst/>
            </a:prstGeom>
            <a:solidFill>
              <a:srgbClr val="005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atin typeface="Arial Narrow" panose="020B0604020202020204" pitchFamily="34" charset="0"/>
                <a:cs typeface="Arial Narrow" panose="020B0604020202020204" pitchFamily="34" charset="0"/>
              </a:endParaRPr>
            </a:p>
            <a:p>
              <a:pPr algn="ctr"/>
              <a:r>
                <a:rPr lang="en-US" sz="2400" dirty="0">
                  <a:latin typeface="Arial Narrow" panose="020B0604020202020204" pitchFamily="34" charset="0"/>
                  <a:cs typeface="Arial Narrow" panose="020B0604020202020204" pitchFamily="34" charset="0"/>
                </a:rPr>
                <a:t>Research shows teacher stress can negatively impact </a:t>
              </a:r>
            </a:p>
            <a:p>
              <a:pPr algn="ctr"/>
              <a:r>
                <a:rPr lang="en-US" sz="2400" b="1" spc="150" dirty="0">
                  <a:solidFill>
                    <a:srgbClr val="CCE8EF"/>
                  </a:solidFill>
                  <a:latin typeface="Arial Narrow" panose="020B0604020202020204" pitchFamily="34" charset="0"/>
                  <a:cs typeface="Arial Narrow" panose="020B0604020202020204" pitchFamily="34" charset="0"/>
                </a:rPr>
                <a:t>student learning</a:t>
              </a:r>
              <a:endParaRPr lang="en-US" sz="2400" spc="150" dirty="0">
                <a:latin typeface="Arial Narrow" panose="020B0604020202020204" pitchFamily="34" charset="0"/>
                <a:cs typeface="Arial Narrow" panose="020B0604020202020204" pitchFamily="34" charset="0"/>
              </a:endParaRPr>
            </a:p>
          </p:txBody>
        </p:sp>
        <p:sp>
          <p:nvSpPr>
            <p:cNvPr id="28" name="Rectangle 27">
              <a:extLst>
                <a:ext uri="{FF2B5EF4-FFF2-40B4-BE49-F238E27FC236}">
                  <a16:creationId xmlns:a16="http://schemas.microsoft.com/office/drawing/2014/main" id="{08CB4789-310A-E6A6-E4F5-7AACA936F8F9}"/>
                </a:ext>
              </a:extLst>
            </p:cNvPr>
            <p:cNvSpPr/>
            <p:nvPr/>
          </p:nvSpPr>
          <p:spPr>
            <a:xfrm>
              <a:off x="8172452" y="5251317"/>
              <a:ext cx="4019547" cy="1212434"/>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rIns="274320" rtlCol="0" anchor="ctr"/>
            <a:lstStyle/>
            <a:p>
              <a:r>
                <a:rPr lang="en-US" sz="1600" b="1" spc="150" dirty="0">
                  <a:solidFill>
                    <a:srgbClr val="00536A"/>
                  </a:solidFill>
                  <a:latin typeface="Arial Narrow" panose="020B0604020202020204" pitchFamily="34" charset="0"/>
                  <a:cs typeface="Arial Narrow" panose="020B0604020202020204" pitchFamily="34" charset="0"/>
                </a:rPr>
                <a:t>THE GOOD NEWS?</a:t>
              </a:r>
            </a:p>
            <a:p>
              <a:r>
                <a:rPr lang="en-US" dirty="0">
                  <a:solidFill>
                    <a:srgbClr val="00536A"/>
                  </a:solidFill>
                  <a:latin typeface="Arial Narrow" panose="020B0604020202020204" pitchFamily="34" charset="0"/>
                  <a:cs typeface="Arial Narrow" panose="020B0604020202020204" pitchFamily="34" charset="0"/>
                </a:rPr>
                <a:t>Only 2% of teachers say there is nothing their school or district can do to help relieve their stress</a:t>
              </a:r>
            </a:p>
          </p:txBody>
        </p:sp>
      </p:grpSp>
      <p:pic>
        <p:nvPicPr>
          <p:cNvPr id="32" name="Picture 2" descr="Conceptual Illustration">
            <a:extLst>
              <a:ext uri="{FF2B5EF4-FFF2-40B4-BE49-F238E27FC236}">
                <a16:creationId xmlns:a16="http://schemas.microsoft.com/office/drawing/2014/main" id="{9D6AD638-2534-9C43-ED04-0BAF3EE51C4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394095" y="10740"/>
            <a:ext cx="2219325" cy="1506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650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8BCB7E95-D4C2-7F6C-E195-5BEF7935F955}"/>
              </a:ext>
            </a:extLst>
          </p:cNvPr>
          <p:cNvPicPr>
            <a:picLocks noChangeAspect="1"/>
          </p:cNvPicPr>
          <p:nvPr/>
        </p:nvPicPr>
        <p:blipFill>
          <a:blip r:embed="rId3"/>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6E477A7D-7B56-7EF8-1EC7-01EEEDC72F21}"/>
              </a:ext>
            </a:extLst>
          </p:cNvPr>
          <p:cNvSpPr/>
          <p:nvPr/>
        </p:nvSpPr>
        <p:spPr>
          <a:xfrm>
            <a:off x="0" y="0"/>
            <a:ext cx="5318760" cy="6858000"/>
          </a:xfrm>
          <a:prstGeom prst="rect">
            <a:avLst/>
          </a:prstGeom>
          <a:solidFill>
            <a:srgbClr val="004D85"/>
          </a:solidFill>
          <a:ln>
            <a:noFill/>
          </a:ln>
          <a:effectLst>
            <a:outerShdw blurRad="50800" dist="38100" algn="l" rotWithShape="0">
              <a:schemeClr val="tx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ctr"/>
          <a:lstStyle/>
          <a:p>
            <a:pPr algn="ctr">
              <a:lnSpc>
                <a:spcPct val="114000"/>
              </a:lnSpc>
              <a:spcAft>
                <a:spcPts val="200"/>
              </a:spcAft>
            </a:pPr>
            <a:r>
              <a:rPr lang="en-US" sz="3600" dirty="0">
                <a:solidFill>
                  <a:srgbClr val="B3CCDF"/>
                </a:solidFill>
                <a:effectLst>
                  <a:outerShdw blurRad="50800" dist="50800" dir="10800000" algn="r" rotWithShape="0">
                    <a:schemeClr val="tx2">
                      <a:lumMod val="50000"/>
                      <a:alpha val="40000"/>
                    </a:schemeClr>
                  </a:outerShdw>
                </a:effectLst>
                <a:latin typeface="Arial Narrow" panose="020B0604020202020204" pitchFamily="34" charset="0"/>
                <a:cs typeface="Arial Narrow" panose="020B0604020202020204" pitchFamily="34" charset="0"/>
              </a:rPr>
              <a:t>A SNAPSHOT OF</a:t>
            </a:r>
          </a:p>
          <a:p>
            <a:pPr algn="ctr">
              <a:lnSpc>
                <a:spcPct val="114000"/>
              </a:lnSpc>
            </a:pPr>
            <a:r>
              <a:rPr lang="en-US" sz="5400" b="1" dirty="0">
                <a:effectLst>
                  <a:outerShdw blurRad="50800" dist="50800" dir="10800000" algn="r" rotWithShape="0">
                    <a:schemeClr val="tx2">
                      <a:lumMod val="50000"/>
                      <a:alpha val="40000"/>
                    </a:schemeClr>
                  </a:outerShdw>
                </a:effectLst>
                <a:latin typeface="Arial Narrow" panose="020B0604020202020204" pitchFamily="34" charset="0"/>
                <a:cs typeface="Arial Narrow" panose="020B0604020202020204" pitchFamily="34" charset="0"/>
              </a:rPr>
              <a:t>TEACHER WORKFORCE DATA</a:t>
            </a:r>
          </a:p>
        </p:txBody>
      </p:sp>
      <p:pic>
        <p:nvPicPr>
          <p:cNvPr id="6" name="Picture 5" descr="A picture containing text, clipart&#10;&#10;Description automatically generated">
            <a:extLst>
              <a:ext uri="{FF2B5EF4-FFF2-40B4-BE49-F238E27FC236}">
                <a16:creationId xmlns:a16="http://schemas.microsoft.com/office/drawing/2014/main" id="{CD9C5073-AA82-913E-D3F1-469513E30349}"/>
              </a:ext>
            </a:extLst>
          </p:cNvPr>
          <p:cNvPicPr>
            <a:picLocks noChangeAspect="1"/>
          </p:cNvPicPr>
          <p:nvPr/>
        </p:nvPicPr>
        <p:blipFill>
          <a:blip r:embed="rId4"/>
          <a:stretch>
            <a:fillRect/>
          </a:stretch>
        </p:blipFill>
        <p:spPr>
          <a:xfrm>
            <a:off x="10972799" y="6335127"/>
            <a:ext cx="763270" cy="262945"/>
          </a:xfrm>
          <a:prstGeom prst="rect">
            <a:avLst/>
          </a:prstGeom>
        </p:spPr>
      </p:pic>
    </p:spTree>
    <p:extLst>
      <p:ext uri="{BB962C8B-B14F-4D97-AF65-F5344CB8AC3E}">
        <p14:creationId xmlns:p14="http://schemas.microsoft.com/office/powerpoint/2010/main" val="10919072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72FE34D-60CE-0D49-7200-96F39A69392F}"/>
              </a:ext>
            </a:extLst>
          </p:cNvPr>
          <p:cNvSpPr/>
          <p:nvPr/>
        </p:nvSpPr>
        <p:spPr>
          <a:xfrm>
            <a:off x="0" y="206099"/>
            <a:ext cx="8103416" cy="1325563"/>
          </a:xfrm>
          <a:prstGeom prst="rect">
            <a:avLst/>
          </a:prstGeom>
          <a:solidFill>
            <a:srgbClr val="E6EEF4"/>
          </a:solidFill>
          <a:ln>
            <a:noFill/>
          </a:ln>
          <a:effectLst>
            <a:outerShdw blurRad="25400" dist="25400" dir="2700000" algn="tl" rotWithShape="0">
              <a:srgbClr val="00345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2812E47-EC98-BF64-2745-73B981B17A12}"/>
              </a:ext>
            </a:extLst>
          </p:cNvPr>
          <p:cNvSpPr txBox="1"/>
          <p:nvPr/>
        </p:nvSpPr>
        <p:spPr>
          <a:xfrm>
            <a:off x="399002" y="6530938"/>
            <a:ext cx="5696998" cy="246221"/>
          </a:xfrm>
          <a:prstGeom prst="rect">
            <a:avLst/>
          </a:prstGeom>
          <a:noFill/>
        </p:spPr>
        <p:txBody>
          <a:bodyPr wrap="square" rtlCol="0">
            <a:spAutoFit/>
          </a:bodyPr>
          <a:lstStyle/>
          <a:p>
            <a:r>
              <a:rPr lang="en-US" sz="1000" b="1" dirty="0">
                <a:latin typeface="Arial Narrow" panose="020B0604020202020204" pitchFamily="34" charset="0"/>
                <a:cs typeface="Arial Narrow" panose="020B0604020202020204" pitchFamily="34" charset="0"/>
              </a:rPr>
              <a:t>Sources: </a:t>
            </a:r>
            <a:r>
              <a:rPr lang="en-US" sz="1000" dirty="0">
                <a:latin typeface="Arial Narrow" panose="020B0604020202020204" pitchFamily="34" charset="0"/>
                <a:cs typeface="Arial Narrow" panose="020B0604020202020204" pitchFamily="34" charset="0"/>
                <a:hlinkClick r:id="rId3"/>
              </a:rPr>
              <a:t>Educators for Excellence</a:t>
            </a:r>
            <a:r>
              <a:rPr lang="en-US" sz="1000" dirty="0">
                <a:latin typeface="Arial Narrow" panose="020B0604020202020204" pitchFamily="34" charset="0"/>
                <a:cs typeface="Arial Narrow" panose="020B0604020202020204" pitchFamily="34" charset="0"/>
              </a:rPr>
              <a:t>, 2021 | </a:t>
            </a:r>
            <a:r>
              <a:rPr lang="en-US" sz="1000" dirty="0">
                <a:latin typeface="Arial Narrow" panose="020B0604020202020204" pitchFamily="34" charset="0"/>
                <a:cs typeface="Arial Narrow" panose="020B0604020202020204" pitchFamily="34" charset="0"/>
                <a:hlinkClick r:id="rId4"/>
              </a:rPr>
              <a:t>IES/NCES State Profiles</a:t>
            </a:r>
            <a:r>
              <a:rPr lang="en-US" sz="1000" dirty="0">
                <a:latin typeface="Arial Narrow" panose="020B0604020202020204" pitchFamily="34" charset="0"/>
                <a:cs typeface="Arial Narrow" panose="020B0604020202020204" pitchFamily="34" charset="0"/>
              </a:rPr>
              <a:t>, 2017-18 | </a:t>
            </a:r>
            <a:r>
              <a:rPr lang="en-US" sz="1000" dirty="0">
                <a:latin typeface="Arial Narrow" panose="020B0604020202020204" pitchFamily="34" charset="0"/>
                <a:cs typeface="Arial Narrow" panose="020B0604020202020204" pitchFamily="34" charset="0"/>
                <a:hlinkClick r:id="rId5"/>
              </a:rPr>
              <a:t>EdWeek</a:t>
            </a:r>
            <a:r>
              <a:rPr lang="en-US" sz="1000" dirty="0">
                <a:latin typeface="Arial Narrow" panose="020B0604020202020204" pitchFamily="34" charset="0"/>
                <a:cs typeface="Arial Narrow" panose="020B0604020202020204" pitchFamily="34" charset="0"/>
              </a:rPr>
              <a:t>, 2021 </a:t>
            </a:r>
          </a:p>
        </p:txBody>
      </p:sp>
      <p:pic>
        <p:nvPicPr>
          <p:cNvPr id="7" name="Picture 6">
            <a:extLst>
              <a:ext uri="{FF2B5EF4-FFF2-40B4-BE49-F238E27FC236}">
                <a16:creationId xmlns:a16="http://schemas.microsoft.com/office/drawing/2014/main" id="{63D7EA98-329A-1AA3-95F5-52DADB022667}"/>
              </a:ext>
            </a:extLst>
          </p:cNvPr>
          <p:cNvPicPr>
            <a:picLocks noChangeAspect="1"/>
          </p:cNvPicPr>
          <p:nvPr/>
        </p:nvPicPr>
        <p:blipFill rotWithShape="1">
          <a:blip r:embed="rId6">
            <a:alphaModFix amt="35000"/>
          </a:blip>
          <a:srcRect b="89846"/>
          <a:stretch/>
        </p:blipFill>
        <p:spPr>
          <a:xfrm rot="21441006" flipH="1">
            <a:off x="1507150" y="1110460"/>
            <a:ext cx="3380250" cy="343246"/>
          </a:xfrm>
          <a:prstGeom prst="rect">
            <a:avLst/>
          </a:prstGeom>
        </p:spPr>
      </p:pic>
      <p:sp>
        <p:nvSpPr>
          <p:cNvPr id="2" name="Title 1">
            <a:extLst>
              <a:ext uri="{FF2B5EF4-FFF2-40B4-BE49-F238E27FC236}">
                <a16:creationId xmlns:a16="http://schemas.microsoft.com/office/drawing/2014/main" id="{3D01AD3B-8B75-3094-30CF-96A75B68D1F6}"/>
              </a:ext>
            </a:extLst>
          </p:cNvPr>
          <p:cNvSpPr>
            <a:spLocks noGrp="1"/>
          </p:cNvSpPr>
          <p:nvPr>
            <p:ph type="title"/>
          </p:nvPr>
        </p:nvSpPr>
        <p:spPr/>
        <p:txBody>
          <a:bodyPr/>
          <a:lstStyle/>
          <a:p>
            <a:r>
              <a:rPr lang="en-US" sz="2400" b="0" dirty="0"/>
              <a:t>SREB Region-At-A-Glance:</a:t>
            </a:r>
            <a:br>
              <a:rPr lang="en-US" sz="2400" b="0" dirty="0"/>
            </a:br>
            <a:r>
              <a:rPr lang="en-US" dirty="0"/>
              <a:t>The Sustainability of Teaching</a:t>
            </a:r>
          </a:p>
        </p:txBody>
      </p:sp>
      <p:graphicFrame>
        <p:nvGraphicFramePr>
          <p:cNvPr id="8" name="Table 10">
            <a:extLst>
              <a:ext uri="{FF2B5EF4-FFF2-40B4-BE49-F238E27FC236}">
                <a16:creationId xmlns:a16="http://schemas.microsoft.com/office/drawing/2014/main" id="{D84D6221-64AF-EF49-2988-68BA52BAEFC6}"/>
              </a:ext>
            </a:extLst>
          </p:cNvPr>
          <p:cNvGraphicFramePr>
            <a:graphicFrameLocks noGrp="1"/>
          </p:cNvGraphicFramePr>
          <p:nvPr>
            <p:extLst>
              <p:ext uri="{D42A27DB-BD31-4B8C-83A1-F6EECF244321}">
                <p14:modId xmlns:p14="http://schemas.microsoft.com/office/powerpoint/2010/main" val="377716087"/>
              </p:ext>
            </p:extLst>
          </p:nvPr>
        </p:nvGraphicFramePr>
        <p:xfrm>
          <a:off x="675861" y="1805515"/>
          <a:ext cx="11042373" cy="4295247"/>
        </p:xfrm>
        <a:graphic>
          <a:graphicData uri="http://schemas.openxmlformats.org/drawingml/2006/table">
            <a:tbl>
              <a:tblPr firstRow="1" bandRow="1">
                <a:tableStyleId>{5C22544A-7EE6-4342-B048-85BDC9FD1C3A}</a:tableStyleId>
              </a:tblPr>
              <a:tblGrid>
                <a:gridCol w="3680791">
                  <a:extLst>
                    <a:ext uri="{9D8B030D-6E8A-4147-A177-3AD203B41FA5}">
                      <a16:colId xmlns:a16="http://schemas.microsoft.com/office/drawing/2014/main" val="1969892264"/>
                    </a:ext>
                  </a:extLst>
                </a:gridCol>
                <a:gridCol w="3680791">
                  <a:extLst>
                    <a:ext uri="{9D8B030D-6E8A-4147-A177-3AD203B41FA5}">
                      <a16:colId xmlns:a16="http://schemas.microsoft.com/office/drawing/2014/main" val="4009423080"/>
                    </a:ext>
                  </a:extLst>
                </a:gridCol>
                <a:gridCol w="3680791">
                  <a:extLst>
                    <a:ext uri="{9D8B030D-6E8A-4147-A177-3AD203B41FA5}">
                      <a16:colId xmlns:a16="http://schemas.microsoft.com/office/drawing/2014/main" val="2555282596"/>
                    </a:ext>
                  </a:extLst>
                </a:gridCol>
              </a:tblGrid>
              <a:tr h="4295247">
                <a:tc>
                  <a:txBody>
                    <a:bodyPr/>
                    <a:lstStyle/>
                    <a:p>
                      <a:pPr algn="ctr"/>
                      <a:endParaRPr lang="en-US" sz="2800" b="1" i="0" dirty="0">
                        <a:solidFill>
                          <a:schemeClr val="tx1"/>
                        </a:solidFill>
                        <a:latin typeface="Arial Narrow" panose="020B0604020202020204" pitchFamily="34" charset="0"/>
                        <a:cs typeface="Arial Narrow" panose="020B0604020202020204" pitchFamily="34" charset="0"/>
                      </a:endParaRPr>
                    </a:p>
                  </a:txBody>
                  <a:tcPr>
                    <a:lnL w="6350" cap="flat" cmpd="sng" algn="ctr">
                      <a:noFill/>
                      <a:prstDash val="solid"/>
                      <a:round/>
                      <a:headEnd type="none" w="med" len="med"/>
                      <a:tailEnd type="none" w="med" len="med"/>
                    </a:lnL>
                    <a:lnR w="9525" cap="flat" cmpd="sng" algn="ctr">
                      <a:solidFill>
                        <a:schemeClr val="bg1">
                          <a:lumMod val="75000"/>
                        </a:schemeClr>
                      </a:solidFill>
                      <a:prstDash val="sysDot"/>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9525" cap="flat" cmpd="sng" algn="ctr">
                      <a:solidFill>
                        <a:schemeClr val="bg1">
                          <a:lumMod val="75000"/>
                        </a:schemeClr>
                      </a:solidFill>
                      <a:prstDash val="sysDot"/>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8143945"/>
                  </a:ext>
                </a:extLst>
              </a:tr>
            </a:tbl>
          </a:graphicData>
        </a:graphic>
      </p:graphicFrame>
      <p:grpSp>
        <p:nvGrpSpPr>
          <p:cNvPr id="14" name="Group 13">
            <a:extLst>
              <a:ext uri="{FF2B5EF4-FFF2-40B4-BE49-F238E27FC236}">
                <a16:creationId xmlns:a16="http://schemas.microsoft.com/office/drawing/2014/main" id="{28633B48-9749-B923-7DEA-E921651CA073}"/>
              </a:ext>
            </a:extLst>
          </p:cNvPr>
          <p:cNvGrpSpPr/>
          <p:nvPr/>
        </p:nvGrpSpPr>
        <p:grpSpPr>
          <a:xfrm>
            <a:off x="4275249" y="1818500"/>
            <a:ext cx="3681827" cy="4283497"/>
            <a:chOff x="675860" y="1818500"/>
            <a:chExt cx="3681827" cy="4283497"/>
          </a:xfrm>
        </p:grpSpPr>
        <p:pic>
          <p:nvPicPr>
            <p:cNvPr id="12" name="Picture 11">
              <a:extLst>
                <a:ext uri="{FF2B5EF4-FFF2-40B4-BE49-F238E27FC236}">
                  <a16:creationId xmlns:a16="http://schemas.microsoft.com/office/drawing/2014/main" id="{4A419E19-2BB0-BED3-13B3-1FF56E4D43F7}"/>
                </a:ext>
              </a:extLst>
            </p:cNvPr>
            <p:cNvPicPr>
              <a:picLocks noChangeAspect="1"/>
            </p:cNvPicPr>
            <p:nvPr/>
          </p:nvPicPr>
          <p:blipFill>
            <a:blip r:embed="rId7">
              <a:alphaModFix/>
            </a:blip>
            <a:stretch>
              <a:fillRect/>
            </a:stretch>
          </p:blipFill>
          <p:spPr>
            <a:xfrm>
              <a:off x="1552362" y="3213076"/>
              <a:ext cx="1695139" cy="1059223"/>
            </a:xfrm>
            <a:prstGeom prst="rect">
              <a:avLst/>
            </a:prstGeom>
          </p:spPr>
        </p:pic>
        <p:sp>
          <p:nvSpPr>
            <p:cNvPr id="13" name="TextBox 12">
              <a:extLst>
                <a:ext uri="{FF2B5EF4-FFF2-40B4-BE49-F238E27FC236}">
                  <a16:creationId xmlns:a16="http://schemas.microsoft.com/office/drawing/2014/main" id="{50C7C6FB-1C0D-F3C2-C7EE-0B727FC2EC21}"/>
                </a:ext>
              </a:extLst>
            </p:cNvPr>
            <p:cNvSpPr txBox="1"/>
            <p:nvPr/>
          </p:nvSpPr>
          <p:spPr>
            <a:xfrm>
              <a:off x="675860" y="4409226"/>
              <a:ext cx="3681827" cy="1692771"/>
            </a:xfrm>
            <a:prstGeom prst="rect">
              <a:avLst/>
            </a:prstGeom>
            <a:noFill/>
          </p:spPr>
          <p:txBody>
            <a:bodyPr wrap="square" rtlCol="0">
              <a:spAutoFit/>
            </a:bodyPr>
            <a:lstStyle/>
            <a:p>
              <a:pPr algn="ctr"/>
              <a:r>
                <a:rPr lang="en-US" sz="2400" dirty="0">
                  <a:solidFill>
                    <a:srgbClr val="393026"/>
                  </a:solidFill>
                  <a:latin typeface="Arial Narrow" panose="020B0604020202020204" pitchFamily="34" charset="0"/>
                  <a:cs typeface="Arial Narrow" panose="020B0604020202020204" pitchFamily="34" charset="0"/>
                </a:rPr>
                <a:t>This makes them</a:t>
              </a:r>
            </a:p>
            <a:p>
              <a:pPr algn="ctr"/>
              <a:r>
                <a:rPr lang="en-US" sz="3200" b="1" dirty="0">
                  <a:solidFill>
                    <a:schemeClr val="accent5">
                      <a:lumMod val="75000"/>
                    </a:schemeClr>
                  </a:solidFill>
                  <a:latin typeface="Arial Narrow" panose="020B0604020202020204" pitchFamily="34" charset="0"/>
                  <a:cs typeface="Arial Narrow" panose="020B0604020202020204" pitchFamily="34" charset="0"/>
                </a:rPr>
                <a:t>3x more likely</a:t>
              </a:r>
            </a:p>
            <a:p>
              <a:pPr algn="ctr"/>
              <a:r>
                <a:rPr lang="en-US" sz="2400" dirty="0">
                  <a:solidFill>
                    <a:srgbClr val="393026"/>
                  </a:solidFill>
                  <a:latin typeface="Arial Narrow" panose="020B0604020202020204" pitchFamily="34" charset="0"/>
                  <a:cs typeface="Arial Narrow" panose="020B0604020202020204" pitchFamily="34" charset="0"/>
                </a:rPr>
                <a:t>to balance multiple jobs than other workers.</a:t>
              </a:r>
            </a:p>
          </p:txBody>
        </p:sp>
        <p:sp>
          <p:nvSpPr>
            <p:cNvPr id="19" name="TextBox 18">
              <a:extLst>
                <a:ext uri="{FF2B5EF4-FFF2-40B4-BE49-F238E27FC236}">
                  <a16:creationId xmlns:a16="http://schemas.microsoft.com/office/drawing/2014/main" id="{0ABC9A1E-6117-8792-CD1E-354C9D501577}"/>
                </a:ext>
              </a:extLst>
            </p:cNvPr>
            <p:cNvSpPr txBox="1"/>
            <p:nvPr/>
          </p:nvSpPr>
          <p:spPr>
            <a:xfrm>
              <a:off x="675860" y="1818500"/>
              <a:ext cx="3681827" cy="1261884"/>
            </a:xfrm>
            <a:prstGeom prst="rect">
              <a:avLst/>
            </a:prstGeom>
            <a:noFill/>
          </p:spPr>
          <p:txBody>
            <a:bodyPr wrap="square" rtlCol="0">
              <a:spAutoFit/>
            </a:bodyPr>
            <a:lstStyle/>
            <a:p>
              <a:pPr algn="ctr"/>
              <a:r>
                <a:rPr lang="en-US" sz="2000" b="0" i="0" dirty="0">
                  <a:solidFill>
                    <a:srgbClr val="393026"/>
                  </a:solidFill>
                  <a:latin typeface="Arial Narrow" panose="020B0604020202020204" pitchFamily="34" charset="0"/>
                  <a:cs typeface="Arial Narrow" panose="020B0604020202020204" pitchFamily="34" charset="0"/>
                </a:rPr>
                <a:t>In the SREB region,</a:t>
              </a:r>
            </a:p>
            <a:p>
              <a:pPr algn="ctr"/>
              <a:r>
                <a:rPr lang="en-US" sz="2800" b="1" i="0" dirty="0">
                  <a:solidFill>
                    <a:srgbClr val="393026"/>
                  </a:solidFill>
                  <a:highlight>
                    <a:srgbClr val="FEEAD2"/>
                  </a:highlight>
                  <a:latin typeface="Arial Narrow" panose="020B0604020202020204" pitchFamily="34" charset="0"/>
                  <a:cs typeface="Arial Narrow" panose="020B0604020202020204" pitchFamily="34" charset="0"/>
                </a:rPr>
                <a:t>18.5% of teachers</a:t>
              </a:r>
            </a:p>
            <a:p>
              <a:pPr algn="ctr"/>
              <a:r>
                <a:rPr lang="en-US" sz="2800" b="1" i="0" dirty="0">
                  <a:solidFill>
                    <a:srgbClr val="393026"/>
                  </a:solidFill>
                  <a:highlight>
                    <a:srgbClr val="FEEAD2"/>
                  </a:highlight>
                  <a:latin typeface="Arial Narrow" panose="020B0604020202020204" pitchFamily="34" charset="0"/>
                  <a:cs typeface="Arial Narrow" panose="020B0604020202020204" pitchFamily="34" charset="0"/>
                </a:rPr>
                <a:t>have a second job</a:t>
              </a:r>
              <a:r>
                <a:rPr lang="en-US" sz="2800" b="1" i="0" dirty="0">
                  <a:solidFill>
                    <a:srgbClr val="393026"/>
                  </a:solidFill>
                  <a:latin typeface="Arial Narrow" panose="020B0604020202020204" pitchFamily="34" charset="0"/>
                  <a:cs typeface="Arial Narrow" panose="020B0604020202020204" pitchFamily="34" charset="0"/>
                </a:rPr>
                <a:t>.</a:t>
              </a:r>
            </a:p>
          </p:txBody>
        </p:sp>
      </p:grpSp>
      <p:grpSp>
        <p:nvGrpSpPr>
          <p:cNvPr id="31" name="Group 30">
            <a:extLst>
              <a:ext uri="{FF2B5EF4-FFF2-40B4-BE49-F238E27FC236}">
                <a16:creationId xmlns:a16="http://schemas.microsoft.com/office/drawing/2014/main" id="{CED90C5A-28FB-2FA7-A845-C238D5444828}"/>
              </a:ext>
            </a:extLst>
          </p:cNvPr>
          <p:cNvGrpSpPr/>
          <p:nvPr/>
        </p:nvGrpSpPr>
        <p:grpSpPr>
          <a:xfrm>
            <a:off x="602691" y="1842728"/>
            <a:ext cx="3599388" cy="4378303"/>
            <a:chOff x="4304330" y="1764398"/>
            <a:chExt cx="3599388" cy="4378303"/>
          </a:xfrm>
        </p:grpSpPr>
        <p:grpSp>
          <p:nvGrpSpPr>
            <p:cNvPr id="29" name="Group 28">
              <a:extLst>
                <a:ext uri="{FF2B5EF4-FFF2-40B4-BE49-F238E27FC236}">
                  <a16:creationId xmlns:a16="http://schemas.microsoft.com/office/drawing/2014/main" id="{267B0577-02DF-3217-C02B-E2C002FC3959}"/>
                </a:ext>
              </a:extLst>
            </p:cNvPr>
            <p:cNvGrpSpPr>
              <a:grpSpLocks noChangeAspect="1"/>
            </p:cNvGrpSpPr>
            <p:nvPr/>
          </p:nvGrpSpPr>
          <p:grpSpPr>
            <a:xfrm>
              <a:off x="4304330" y="1764398"/>
              <a:ext cx="3599388" cy="3336240"/>
              <a:chOff x="4304330" y="1764398"/>
              <a:chExt cx="3733630" cy="3460668"/>
            </a:xfrm>
          </p:grpSpPr>
          <p:grpSp>
            <p:nvGrpSpPr>
              <p:cNvPr id="27" name="Group 26">
                <a:extLst>
                  <a:ext uri="{FF2B5EF4-FFF2-40B4-BE49-F238E27FC236}">
                    <a16:creationId xmlns:a16="http://schemas.microsoft.com/office/drawing/2014/main" id="{C7DA10B9-863E-C7F8-985F-6552DA204947}"/>
                  </a:ext>
                </a:extLst>
              </p:cNvPr>
              <p:cNvGrpSpPr/>
              <p:nvPr/>
            </p:nvGrpSpPr>
            <p:grpSpPr>
              <a:xfrm>
                <a:off x="4304330" y="1764398"/>
                <a:ext cx="3733630" cy="3460668"/>
                <a:chOff x="4304330" y="1764398"/>
                <a:chExt cx="3733630" cy="3460668"/>
              </a:xfrm>
            </p:grpSpPr>
            <p:grpSp>
              <p:nvGrpSpPr>
                <p:cNvPr id="26" name="Group 25">
                  <a:extLst>
                    <a:ext uri="{FF2B5EF4-FFF2-40B4-BE49-F238E27FC236}">
                      <a16:creationId xmlns:a16="http://schemas.microsoft.com/office/drawing/2014/main" id="{620B6607-B558-3EE8-871A-3F1E9162D848}"/>
                    </a:ext>
                  </a:extLst>
                </p:cNvPr>
                <p:cNvGrpSpPr/>
                <p:nvPr/>
              </p:nvGrpSpPr>
              <p:grpSpPr>
                <a:xfrm>
                  <a:off x="4617174" y="1803045"/>
                  <a:ext cx="3420786" cy="3422021"/>
                  <a:chOff x="4617174" y="1803045"/>
                  <a:chExt cx="3420786" cy="3422021"/>
                </a:xfrm>
              </p:grpSpPr>
              <p:pic>
                <p:nvPicPr>
                  <p:cNvPr id="23" name="Picture 22" descr="Icon&#10;&#10;Description automatically generated">
                    <a:extLst>
                      <a:ext uri="{FF2B5EF4-FFF2-40B4-BE49-F238E27FC236}">
                        <a16:creationId xmlns:a16="http://schemas.microsoft.com/office/drawing/2014/main" id="{49AEB2C7-4FE1-D9BC-446F-BAE89316908C}"/>
                      </a:ext>
                    </a:extLst>
                  </p:cNvPr>
                  <p:cNvPicPr>
                    <a:picLocks noChangeAspect="1"/>
                  </p:cNvPicPr>
                  <p:nvPr/>
                </p:nvPicPr>
                <p:blipFill>
                  <a:blip r:embed="rId8"/>
                  <a:stretch>
                    <a:fillRect/>
                  </a:stretch>
                </p:blipFill>
                <p:spPr>
                  <a:xfrm>
                    <a:off x="4617174" y="1804280"/>
                    <a:ext cx="3420786" cy="3420786"/>
                  </a:xfrm>
                  <a:prstGeom prst="rect">
                    <a:avLst/>
                  </a:prstGeom>
                </p:spPr>
              </p:pic>
              <p:sp>
                <p:nvSpPr>
                  <p:cNvPr id="25" name="Oval 24">
                    <a:extLst>
                      <a:ext uri="{FF2B5EF4-FFF2-40B4-BE49-F238E27FC236}">
                        <a16:creationId xmlns:a16="http://schemas.microsoft.com/office/drawing/2014/main" id="{0879E736-7AE6-426B-3319-57ACBCB362FE}"/>
                      </a:ext>
                    </a:extLst>
                  </p:cNvPr>
                  <p:cNvSpPr>
                    <a:spLocks noChangeAspect="1"/>
                  </p:cNvSpPr>
                  <p:nvPr/>
                </p:nvSpPr>
                <p:spPr>
                  <a:xfrm>
                    <a:off x="4780283" y="1803045"/>
                    <a:ext cx="2468880" cy="24688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20" name="Chart 19">
                  <a:extLst>
                    <a:ext uri="{FF2B5EF4-FFF2-40B4-BE49-F238E27FC236}">
                      <a16:creationId xmlns:a16="http://schemas.microsoft.com/office/drawing/2014/main" id="{DF32C2D4-85BE-BCD9-35B4-39A0B2B623F1}"/>
                    </a:ext>
                  </a:extLst>
                </p:cNvPr>
                <p:cNvGraphicFramePr/>
                <p:nvPr>
                  <p:extLst>
                    <p:ext uri="{D42A27DB-BD31-4B8C-83A1-F6EECF244321}">
                      <p14:modId xmlns:p14="http://schemas.microsoft.com/office/powerpoint/2010/main" val="3325504121"/>
                    </p:ext>
                  </p:extLst>
                </p:nvPr>
              </p:nvGraphicFramePr>
              <p:xfrm>
                <a:off x="4304330" y="1764398"/>
                <a:ext cx="3420786" cy="2599011"/>
              </p:xfrm>
              <a:graphic>
                <a:graphicData uri="http://schemas.openxmlformats.org/drawingml/2006/chart">
                  <c:chart xmlns:c="http://schemas.openxmlformats.org/drawingml/2006/chart" xmlns:r="http://schemas.openxmlformats.org/officeDocument/2006/relationships" r:id="rId9"/>
                </a:graphicData>
              </a:graphic>
            </p:graphicFrame>
          </p:grpSp>
          <p:sp>
            <p:nvSpPr>
              <p:cNvPr id="28" name="TextBox 27">
                <a:extLst>
                  <a:ext uri="{FF2B5EF4-FFF2-40B4-BE49-F238E27FC236}">
                    <a16:creationId xmlns:a16="http://schemas.microsoft.com/office/drawing/2014/main" id="{1BBAF0E6-08BB-C609-3136-55C38051C711}"/>
                  </a:ext>
                </a:extLst>
              </p:cNvPr>
              <p:cNvSpPr txBox="1"/>
              <p:nvPr/>
            </p:nvSpPr>
            <p:spPr>
              <a:xfrm>
                <a:off x="6096000" y="2714319"/>
                <a:ext cx="1157288" cy="646331"/>
              </a:xfrm>
              <a:prstGeom prst="rect">
                <a:avLst/>
              </a:prstGeom>
              <a:noFill/>
            </p:spPr>
            <p:txBody>
              <a:bodyPr wrap="square" rtlCol="0">
                <a:spAutoFit/>
              </a:bodyPr>
              <a:lstStyle/>
              <a:p>
                <a:pPr algn="ctr"/>
                <a:r>
                  <a:rPr lang="en-US" sz="3600" b="1" dirty="0">
                    <a:solidFill>
                      <a:srgbClr val="FCE8E9"/>
                    </a:solidFill>
                    <a:latin typeface="Arial Narrow" panose="020B0604020202020204" pitchFamily="34" charset="0"/>
                    <a:cs typeface="Arial Narrow" panose="020B0604020202020204" pitchFamily="34" charset="0"/>
                  </a:rPr>
                  <a:t>44%</a:t>
                </a:r>
              </a:p>
            </p:txBody>
          </p:sp>
        </p:grpSp>
        <p:sp>
          <p:nvSpPr>
            <p:cNvPr id="30" name="TextBox 29">
              <a:extLst>
                <a:ext uri="{FF2B5EF4-FFF2-40B4-BE49-F238E27FC236}">
                  <a16:creationId xmlns:a16="http://schemas.microsoft.com/office/drawing/2014/main" id="{381E45F5-0B32-30AB-ADD6-AB27C667C2AF}"/>
                </a:ext>
              </a:extLst>
            </p:cNvPr>
            <p:cNvSpPr txBox="1"/>
            <p:nvPr/>
          </p:nvSpPr>
          <p:spPr>
            <a:xfrm>
              <a:off x="4357688" y="4942372"/>
              <a:ext cx="3367428" cy="1200329"/>
            </a:xfrm>
            <a:prstGeom prst="rect">
              <a:avLst/>
            </a:prstGeom>
            <a:noFill/>
          </p:spPr>
          <p:txBody>
            <a:bodyPr wrap="square" rtlCol="0">
              <a:spAutoFit/>
            </a:bodyPr>
            <a:lstStyle/>
            <a:p>
              <a:pPr algn="ctr"/>
              <a:r>
                <a:rPr lang="en-US" sz="2400" dirty="0">
                  <a:solidFill>
                    <a:srgbClr val="393026"/>
                  </a:solidFill>
                  <a:latin typeface="Arial Narrow" panose="020B0604020202020204" pitchFamily="34" charset="0"/>
                  <a:cs typeface="Arial Narrow" panose="020B0604020202020204" pitchFamily="34" charset="0"/>
                </a:rPr>
                <a:t>of teachers report </a:t>
              </a:r>
              <a:r>
                <a:rPr lang="en-US" sz="2400" b="1" dirty="0">
                  <a:solidFill>
                    <a:srgbClr val="393026"/>
                  </a:solidFill>
                  <a:highlight>
                    <a:srgbClr val="FCE8E9"/>
                  </a:highlight>
                  <a:latin typeface="Arial Narrow" panose="020B0604020202020204" pitchFamily="34" charset="0"/>
                  <a:cs typeface="Arial Narrow" panose="020B0604020202020204" pitchFamily="34" charset="0"/>
                </a:rPr>
                <a:t>working more hours</a:t>
              </a:r>
              <a:r>
                <a:rPr lang="en-US" sz="2400" b="1" dirty="0">
                  <a:solidFill>
                    <a:srgbClr val="393026"/>
                  </a:solidFill>
                  <a:latin typeface="Arial Narrow" panose="020B0604020202020204" pitchFamily="34" charset="0"/>
                  <a:cs typeface="Arial Narrow" panose="020B0604020202020204" pitchFamily="34" charset="0"/>
                </a:rPr>
                <a:t> </a:t>
              </a:r>
              <a:r>
                <a:rPr lang="en-US" sz="2400" dirty="0">
                  <a:solidFill>
                    <a:srgbClr val="393026"/>
                  </a:solidFill>
                  <a:latin typeface="Arial Narrow" panose="020B0604020202020204" pitchFamily="34" charset="0"/>
                  <a:cs typeface="Arial Narrow" panose="020B0604020202020204" pitchFamily="34" charset="0"/>
                </a:rPr>
                <a:t>during the pandemic.</a:t>
              </a:r>
            </a:p>
          </p:txBody>
        </p:sp>
      </p:grpSp>
      <p:grpSp>
        <p:nvGrpSpPr>
          <p:cNvPr id="35" name="Group 34">
            <a:extLst>
              <a:ext uri="{FF2B5EF4-FFF2-40B4-BE49-F238E27FC236}">
                <a16:creationId xmlns:a16="http://schemas.microsoft.com/office/drawing/2014/main" id="{868A224D-914B-17F8-FFF0-F3383A3E6355}"/>
              </a:ext>
            </a:extLst>
          </p:cNvPr>
          <p:cNvGrpSpPr/>
          <p:nvPr/>
        </p:nvGrpSpPr>
        <p:grpSpPr>
          <a:xfrm>
            <a:off x="8103416" y="1710413"/>
            <a:ext cx="3704119" cy="4114434"/>
            <a:chOff x="8103416" y="1710413"/>
            <a:chExt cx="3704119" cy="4114434"/>
          </a:xfrm>
        </p:grpSpPr>
        <p:pic>
          <p:nvPicPr>
            <p:cNvPr id="33" name="Picture 32" descr="Icon&#10;&#10;Description automatically generated">
              <a:extLst>
                <a:ext uri="{FF2B5EF4-FFF2-40B4-BE49-F238E27FC236}">
                  <a16:creationId xmlns:a16="http://schemas.microsoft.com/office/drawing/2014/main" id="{E44B929B-6CC0-B8E0-A07A-EF7984073762}"/>
                </a:ext>
              </a:extLst>
            </p:cNvPr>
            <p:cNvPicPr>
              <a:picLocks noChangeAspect="1"/>
            </p:cNvPicPr>
            <p:nvPr/>
          </p:nvPicPr>
          <p:blipFill rotWithShape="1">
            <a:blip r:embed="rId10">
              <a:alphaModFix amt="20000"/>
            </a:blip>
            <a:srcRect b="21042"/>
            <a:stretch/>
          </p:blipFill>
          <p:spPr>
            <a:xfrm>
              <a:off x="8103416" y="1710413"/>
              <a:ext cx="866677" cy="684314"/>
            </a:xfrm>
            <a:prstGeom prst="rect">
              <a:avLst/>
            </a:prstGeom>
          </p:spPr>
        </p:pic>
        <p:sp>
          <p:nvSpPr>
            <p:cNvPr id="36" name="TextBox 35">
              <a:extLst>
                <a:ext uri="{FF2B5EF4-FFF2-40B4-BE49-F238E27FC236}">
                  <a16:creationId xmlns:a16="http://schemas.microsoft.com/office/drawing/2014/main" id="{9B86533F-16F2-26B1-5491-CD1FD8C7C4AC}"/>
                </a:ext>
              </a:extLst>
            </p:cNvPr>
            <p:cNvSpPr txBox="1"/>
            <p:nvPr/>
          </p:nvSpPr>
          <p:spPr>
            <a:xfrm>
              <a:off x="9786938" y="5301627"/>
              <a:ext cx="1931296" cy="523220"/>
            </a:xfrm>
            <a:prstGeom prst="rect">
              <a:avLst/>
            </a:prstGeom>
            <a:noFill/>
          </p:spPr>
          <p:txBody>
            <a:bodyPr wrap="square" rtlCol="0">
              <a:spAutoFit/>
            </a:bodyPr>
            <a:lstStyle/>
            <a:p>
              <a:pPr algn="r"/>
              <a:r>
                <a:rPr lang="en-US" sz="1400" dirty="0">
                  <a:solidFill>
                    <a:srgbClr val="393026"/>
                  </a:solidFill>
                  <a:latin typeface="Arial Narrow" panose="020B0604020202020204" pitchFamily="34" charset="0"/>
                  <a:cs typeface="Arial Narrow" panose="020B0604020202020204" pitchFamily="34" charset="0"/>
                </a:rPr>
                <a:t>-Professor of Education at University of Virginia</a:t>
              </a:r>
            </a:p>
          </p:txBody>
        </p:sp>
        <p:pic>
          <p:nvPicPr>
            <p:cNvPr id="37" name="Picture 36" descr="Icon&#10;&#10;Description automatically generated">
              <a:extLst>
                <a:ext uri="{FF2B5EF4-FFF2-40B4-BE49-F238E27FC236}">
                  <a16:creationId xmlns:a16="http://schemas.microsoft.com/office/drawing/2014/main" id="{C5F64A6B-C779-A601-AF28-CC250D683DAE}"/>
                </a:ext>
              </a:extLst>
            </p:cNvPr>
            <p:cNvPicPr>
              <a:picLocks noChangeAspect="1"/>
            </p:cNvPicPr>
            <p:nvPr/>
          </p:nvPicPr>
          <p:blipFill rotWithShape="1">
            <a:blip r:embed="rId10">
              <a:alphaModFix amt="20000"/>
            </a:blip>
            <a:srcRect b="21042"/>
            <a:stretch/>
          </p:blipFill>
          <p:spPr>
            <a:xfrm flipH="1">
              <a:off x="10299311" y="4518867"/>
              <a:ext cx="866677" cy="684314"/>
            </a:xfrm>
            <a:prstGeom prst="rect">
              <a:avLst/>
            </a:prstGeom>
          </p:spPr>
        </p:pic>
        <p:sp>
          <p:nvSpPr>
            <p:cNvPr id="34" name="TextBox 33">
              <a:extLst>
                <a:ext uri="{FF2B5EF4-FFF2-40B4-BE49-F238E27FC236}">
                  <a16:creationId xmlns:a16="http://schemas.microsoft.com/office/drawing/2014/main" id="{49B48C3B-ADD9-F843-765D-BA7E2DD535A8}"/>
                </a:ext>
              </a:extLst>
            </p:cNvPr>
            <p:cNvSpPr txBox="1"/>
            <p:nvPr/>
          </p:nvSpPr>
          <p:spPr>
            <a:xfrm>
              <a:off x="8336310" y="2251673"/>
              <a:ext cx="3471225" cy="2677656"/>
            </a:xfrm>
            <a:prstGeom prst="rect">
              <a:avLst/>
            </a:prstGeom>
            <a:noFill/>
          </p:spPr>
          <p:txBody>
            <a:bodyPr wrap="square" rtlCol="0">
              <a:spAutoFit/>
            </a:bodyPr>
            <a:lstStyle/>
            <a:p>
              <a:r>
                <a:rPr lang="en-US" sz="2400" dirty="0">
                  <a:solidFill>
                    <a:srgbClr val="393026"/>
                  </a:solidFill>
                  <a:latin typeface="Arial Narrow" panose="020B0604020202020204" pitchFamily="34" charset="0"/>
                  <a:cs typeface="Arial Narrow" panose="020B0604020202020204" pitchFamily="34" charset="0"/>
                </a:rPr>
                <a:t>The </a:t>
              </a:r>
              <a:r>
                <a:rPr lang="en-US" sz="2400" b="1" dirty="0">
                  <a:solidFill>
                    <a:srgbClr val="393026"/>
                  </a:solidFill>
                  <a:highlight>
                    <a:srgbClr val="E6F3F7"/>
                  </a:highlight>
                  <a:latin typeface="Arial Narrow" panose="020B0604020202020204" pitchFamily="34" charset="0"/>
                  <a:cs typeface="Arial Narrow" panose="020B0604020202020204" pitchFamily="34" charset="0"/>
                </a:rPr>
                <a:t>demands on teachers have gotten greater</a:t>
              </a:r>
              <a:r>
                <a:rPr lang="en-US" sz="2400" dirty="0">
                  <a:solidFill>
                    <a:srgbClr val="393026"/>
                  </a:solidFill>
                  <a:latin typeface="Arial Narrow" panose="020B0604020202020204" pitchFamily="34" charset="0"/>
                  <a:cs typeface="Arial Narrow" panose="020B0604020202020204" pitchFamily="34" charset="0"/>
                </a:rPr>
                <a:t>…and [they have] fewer resources and fewer choices — when you combine those two, you’re basically putting teachers in a vise.</a:t>
              </a:r>
            </a:p>
          </p:txBody>
        </p:sp>
      </p:grpSp>
    </p:spTree>
    <p:extLst>
      <p:ext uri="{BB962C8B-B14F-4D97-AF65-F5344CB8AC3E}">
        <p14:creationId xmlns:p14="http://schemas.microsoft.com/office/powerpoint/2010/main" val="22474548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72FE34D-60CE-0D49-7200-96F39A69392F}"/>
              </a:ext>
            </a:extLst>
          </p:cNvPr>
          <p:cNvSpPr/>
          <p:nvPr/>
        </p:nvSpPr>
        <p:spPr>
          <a:xfrm>
            <a:off x="0" y="206099"/>
            <a:ext cx="4887686" cy="1325563"/>
          </a:xfrm>
          <a:prstGeom prst="rect">
            <a:avLst/>
          </a:prstGeom>
          <a:solidFill>
            <a:srgbClr val="E6EEF4"/>
          </a:solidFill>
          <a:ln>
            <a:noFill/>
          </a:ln>
          <a:effectLst>
            <a:outerShdw blurRad="25400" dist="25400" dir="2700000" algn="tl" rotWithShape="0">
              <a:srgbClr val="00345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01AD3B-8B75-3094-30CF-96A75B68D1F6}"/>
              </a:ext>
            </a:extLst>
          </p:cNvPr>
          <p:cNvSpPr>
            <a:spLocks noGrp="1"/>
          </p:cNvSpPr>
          <p:nvPr>
            <p:ph type="title"/>
          </p:nvPr>
        </p:nvSpPr>
        <p:spPr>
          <a:xfrm>
            <a:off x="675862" y="206099"/>
            <a:ext cx="3467514" cy="1325563"/>
          </a:xfrm>
        </p:spPr>
        <p:txBody>
          <a:bodyPr/>
          <a:lstStyle/>
          <a:p>
            <a:r>
              <a:rPr lang="en-US" sz="2400" b="0" dirty="0"/>
              <a:t>SREB Region-At-A-Glance:</a:t>
            </a:r>
            <a:br>
              <a:rPr lang="en-US" sz="2400" b="0" dirty="0"/>
            </a:br>
            <a:r>
              <a:rPr lang="en-US" dirty="0"/>
              <a:t>Teacher Voice</a:t>
            </a:r>
          </a:p>
        </p:txBody>
      </p:sp>
      <p:sp>
        <p:nvSpPr>
          <p:cNvPr id="9" name="TextBox 8">
            <a:extLst>
              <a:ext uri="{FF2B5EF4-FFF2-40B4-BE49-F238E27FC236}">
                <a16:creationId xmlns:a16="http://schemas.microsoft.com/office/drawing/2014/main" id="{D2812E47-EC98-BF64-2745-73B981B17A12}"/>
              </a:ext>
            </a:extLst>
          </p:cNvPr>
          <p:cNvSpPr txBox="1"/>
          <p:nvPr/>
        </p:nvSpPr>
        <p:spPr>
          <a:xfrm>
            <a:off x="399002" y="6530938"/>
            <a:ext cx="4282772" cy="246221"/>
          </a:xfrm>
          <a:prstGeom prst="rect">
            <a:avLst/>
          </a:prstGeom>
          <a:noFill/>
        </p:spPr>
        <p:txBody>
          <a:bodyPr wrap="square" rtlCol="0">
            <a:spAutoFit/>
          </a:bodyPr>
          <a:lstStyle/>
          <a:p>
            <a:r>
              <a:rPr lang="en-US" sz="1000" b="1" dirty="0">
                <a:latin typeface="Arial Narrow" panose="020B0604020202020204" pitchFamily="34" charset="0"/>
                <a:cs typeface="Arial Narrow" panose="020B0604020202020204" pitchFamily="34" charset="0"/>
              </a:rPr>
              <a:t>Sources: </a:t>
            </a:r>
            <a:r>
              <a:rPr lang="en-US" sz="1000" dirty="0">
                <a:latin typeface="Arial Narrow" panose="020B0604020202020204" pitchFamily="34" charset="0"/>
                <a:cs typeface="Arial Narrow" panose="020B0604020202020204" pitchFamily="34" charset="0"/>
                <a:hlinkClick r:id="rId3"/>
              </a:rPr>
              <a:t>PDK Poll</a:t>
            </a:r>
            <a:r>
              <a:rPr lang="en-US" sz="1000" dirty="0">
                <a:latin typeface="Arial Narrow" panose="020B0604020202020204" pitchFamily="34" charset="0"/>
                <a:cs typeface="Arial Narrow" panose="020B0604020202020204" pitchFamily="34" charset="0"/>
              </a:rPr>
              <a:t>, 2019 | </a:t>
            </a:r>
            <a:r>
              <a:rPr lang="en-US" sz="1000" dirty="0">
                <a:latin typeface="Arial Narrow" panose="020B0604020202020204" pitchFamily="34" charset="0"/>
                <a:cs typeface="Arial Narrow" panose="020B0604020202020204" pitchFamily="34" charset="0"/>
                <a:hlinkClick r:id="rId4"/>
              </a:rPr>
              <a:t>TALIS</a:t>
            </a:r>
            <a:r>
              <a:rPr lang="en-US" sz="1000" dirty="0">
                <a:latin typeface="Arial Narrow" panose="020B0604020202020204" pitchFamily="34" charset="0"/>
                <a:cs typeface="Arial Narrow" panose="020B0604020202020204" pitchFamily="34" charset="0"/>
              </a:rPr>
              <a:t>, 2018 | </a:t>
            </a:r>
            <a:r>
              <a:rPr lang="en-US" sz="1000" dirty="0">
                <a:latin typeface="Arial Narrow" panose="020B0604020202020204" pitchFamily="34" charset="0"/>
                <a:cs typeface="Arial Narrow" panose="020B0604020202020204" pitchFamily="34" charset="0"/>
                <a:hlinkClick r:id="rId5"/>
              </a:rPr>
              <a:t>Educators for Excellence</a:t>
            </a:r>
            <a:r>
              <a:rPr lang="en-US" sz="1000" dirty="0">
                <a:latin typeface="Arial Narrow" panose="020B0604020202020204" pitchFamily="34" charset="0"/>
                <a:cs typeface="Arial Narrow" panose="020B0604020202020204" pitchFamily="34" charset="0"/>
              </a:rPr>
              <a:t>, 2021</a:t>
            </a:r>
          </a:p>
        </p:txBody>
      </p:sp>
      <p:grpSp>
        <p:nvGrpSpPr>
          <p:cNvPr id="7" name="Group 6">
            <a:extLst>
              <a:ext uri="{FF2B5EF4-FFF2-40B4-BE49-F238E27FC236}">
                <a16:creationId xmlns:a16="http://schemas.microsoft.com/office/drawing/2014/main" id="{887C9D17-56AB-153F-46B4-A41A58171648}"/>
              </a:ext>
            </a:extLst>
          </p:cNvPr>
          <p:cNvGrpSpPr/>
          <p:nvPr/>
        </p:nvGrpSpPr>
        <p:grpSpPr>
          <a:xfrm>
            <a:off x="640240" y="1773907"/>
            <a:ext cx="4621970" cy="4281509"/>
            <a:chOff x="640240" y="1773907"/>
            <a:chExt cx="4621970" cy="4281509"/>
          </a:xfrm>
        </p:grpSpPr>
        <p:pic>
          <p:nvPicPr>
            <p:cNvPr id="12" name="Picture 11" descr="Icon&#10;&#10;Description automatically generated">
              <a:extLst>
                <a:ext uri="{FF2B5EF4-FFF2-40B4-BE49-F238E27FC236}">
                  <a16:creationId xmlns:a16="http://schemas.microsoft.com/office/drawing/2014/main" id="{460BC7A3-95B4-2E21-11A2-5C7427C2DE10}"/>
                </a:ext>
              </a:extLst>
            </p:cNvPr>
            <p:cNvPicPr>
              <a:picLocks noChangeAspect="1"/>
            </p:cNvPicPr>
            <p:nvPr/>
          </p:nvPicPr>
          <p:blipFill rotWithShape="1">
            <a:blip r:embed="rId6">
              <a:alphaModFix amt="20000"/>
            </a:blip>
            <a:srcRect b="21042"/>
            <a:stretch/>
          </p:blipFill>
          <p:spPr>
            <a:xfrm>
              <a:off x="640240" y="1773907"/>
              <a:ext cx="866677" cy="684314"/>
            </a:xfrm>
            <a:prstGeom prst="rect">
              <a:avLst/>
            </a:prstGeom>
          </p:spPr>
        </p:pic>
        <p:sp>
          <p:nvSpPr>
            <p:cNvPr id="13" name="TextBox 12">
              <a:extLst>
                <a:ext uri="{FF2B5EF4-FFF2-40B4-BE49-F238E27FC236}">
                  <a16:creationId xmlns:a16="http://schemas.microsoft.com/office/drawing/2014/main" id="{6DFDA360-B8E5-B508-70B6-BEEA399A7589}"/>
                </a:ext>
              </a:extLst>
            </p:cNvPr>
            <p:cNvSpPr txBox="1"/>
            <p:nvPr/>
          </p:nvSpPr>
          <p:spPr>
            <a:xfrm>
              <a:off x="2464237" y="5604379"/>
              <a:ext cx="1931296" cy="307777"/>
            </a:xfrm>
            <a:prstGeom prst="rect">
              <a:avLst/>
            </a:prstGeom>
            <a:noFill/>
          </p:spPr>
          <p:txBody>
            <a:bodyPr wrap="square" rtlCol="0">
              <a:spAutoFit/>
            </a:bodyPr>
            <a:lstStyle/>
            <a:p>
              <a:pPr algn="r"/>
              <a:r>
                <a:rPr lang="en-US" sz="1400" dirty="0">
                  <a:solidFill>
                    <a:srgbClr val="393026"/>
                  </a:solidFill>
                  <a:latin typeface="Arial Narrow" panose="020B0604020202020204" pitchFamily="34" charset="0"/>
                  <a:cs typeface="Arial Narrow" panose="020B0604020202020204" pitchFamily="34" charset="0"/>
                </a:rPr>
                <a:t>-10</a:t>
              </a:r>
              <a:r>
                <a:rPr lang="en-US" sz="1400" baseline="30000" dirty="0">
                  <a:solidFill>
                    <a:srgbClr val="393026"/>
                  </a:solidFill>
                  <a:latin typeface="Arial Narrow" panose="020B0604020202020204" pitchFamily="34" charset="0"/>
                  <a:cs typeface="Arial Narrow" panose="020B0604020202020204" pitchFamily="34" charset="0"/>
                </a:rPr>
                <a:t>th</a:t>
              </a:r>
              <a:r>
                <a:rPr lang="en-US" sz="1400" dirty="0">
                  <a:solidFill>
                    <a:srgbClr val="393026"/>
                  </a:solidFill>
                  <a:latin typeface="Arial Narrow" panose="020B0604020202020204" pitchFamily="34" charset="0"/>
                  <a:cs typeface="Arial Narrow" panose="020B0604020202020204" pitchFamily="34" charset="0"/>
                </a:rPr>
                <a:t> Grade Teacher</a:t>
              </a:r>
            </a:p>
          </p:txBody>
        </p:sp>
        <p:pic>
          <p:nvPicPr>
            <p:cNvPr id="18" name="Picture 17" descr="Icon&#10;&#10;Description automatically generated">
              <a:extLst>
                <a:ext uri="{FF2B5EF4-FFF2-40B4-BE49-F238E27FC236}">
                  <a16:creationId xmlns:a16="http://schemas.microsoft.com/office/drawing/2014/main" id="{5CA7ABBD-BE46-8572-AB0F-8103883E2ED6}"/>
                </a:ext>
              </a:extLst>
            </p:cNvPr>
            <p:cNvPicPr>
              <a:picLocks noChangeAspect="1"/>
            </p:cNvPicPr>
            <p:nvPr/>
          </p:nvPicPr>
          <p:blipFill rotWithShape="1">
            <a:blip r:embed="rId6">
              <a:alphaModFix amt="20000"/>
            </a:blip>
            <a:srcRect b="21042"/>
            <a:stretch/>
          </p:blipFill>
          <p:spPr>
            <a:xfrm flipH="1">
              <a:off x="4395533" y="5371102"/>
              <a:ext cx="866677" cy="684314"/>
            </a:xfrm>
            <a:prstGeom prst="rect">
              <a:avLst/>
            </a:prstGeom>
          </p:spPr>
        </p:pic>
        <p:sp>
          <p:nvSpPr>
            <p:cNvPr id="17" name="TextBox 16">
              <a:extLst>
                <a:ext uri="{FF2B5EF4-FFF2-40B4-BE49-F238E27FC236}">
                  <a16:creationId xmlns:a16="http://schemas.microsoft.com/office/drawing/2014/main" id="{66BB43E5-61A9-DBF3-5500-EFFCB039D143}"/>
                </a:ext>
              </a:extLst>
            </p:cNvPr>
            <p:cNvSpPr txBox="1"/>
            <p:nvPr/>
          </p:nvSpPr>
          <p:spPr>
            <a:xfrm>
              <a:off x="1149902" y="2414131"/>
              <a:ext cx="3467514" cy="3046988"/>
            </a:xfrm>
            <a:prstGeom prst="rect">
              <a:avLst/>
            </a:prstGeom>
            <a:noFill/>
          </p:spPr>
          <p:txBody>
            <a:bodyPr wrap="square" rtlCol="0">
              <a:spAutoFit/>
            </a:bodyPr>
            <a:lstStyle/>
            <a:p>
              <a:pPr algn="ctr"/>
              <a:r>
                <a:rPr lang="en-US" sz="2400" dirty="0">
                  <a:solidFill>
                    <a:srgbClr val="393026"/>
                  </a:solidFill>
                  <a:latin typeface="Arial Narrow" panose="020B0604020202020204" pitchFamily="34" charset="0"/>
                  <a:cs typeface="Arial Narrow" panose="020B0604020202020204" pitchFamily="34" charset="0"/>
                </a:rPr>
                <a:t>We’re experts when it comes to our students and profession, but policymakers often don’t invite us to the table to share our experience and our opinions. </a:t>
              </a:r>
              <a:r>
                <a:rPr lang="en-US" sz="2400" b="1" dirty="0">
                  <a:solidFill>
                    <a:srgbClr val="393026"/>
                  </a:solidFill>
                  <a:highlight>
                    <a:srgbClr val="E6F3F7"/>
                  </a:highlight>
                  <a:latin typeface="Arial Narrow" panose="020B0604020202020204" pitchFamily="34" charset="0"/>
                  <a:cs typeface="Arial Narrow" panose="020B0604020202020204" pitchFamily="34" charset="0"/>
                </a:rPr>
                <a:t>One way of empowering and valuing teachers is listening to us.</a:t>
              </a:r>
              <a:endParaRPr lang="en-US" sz="2400" dirty="0">
                <a:solidFill>
                  <a:srgbClr val="393026"/>
                </a:solidFill>
                <a:latin typeface="Arial Narrow" panose="020B0604020202020204" pitchFamily="34" charset="0"/>
                <a:cs typeface="Arial Narrow" panose="020B0604020202020204" pitchFamily="34" charset="0"/>
              </a:endParaRPr>
            </a:p>
          </p:txBody>
        </p:sp>
      </p:grpSp>
      <p:grpSp>
        <p:nvGrpSpPr>
          <p:cNvPr id="39" name="Group 38">
            <a:extLst>
              <a:ext uri="{FF2B5EF4-FFF2-40B4-BE49-F238E27FC236}">
                <a16:creationId xmlns:a16="http://schemas.microsoft.com/office/drawing/2014/main" id="{A14BDB01-EF3A-A36C-912D-70BD45A1A272}"/>
              </a:ext>
            </a:extLst>
          </p:cNvPr>
          <p:cNvGrpSpPr/>
          <p:nvPr/>
        </p:nvGrpSpPr>
        <p:grpSpPr>
          <a:xfrm>
            <a:off x="5474574" y="22551"/>
            <a:ext cx="6327333" cy="2243138"/>
            <a:chOff x="5474574" y="22551"/>
            <a:chExt cx="6327333" cy="2243138"/>
          </a:xfrm>
        </p:grpSpPr>
        <p:sp>
          <p:nvSpPr>
            <p:cNvPr id="8" name="Rectangle 7">
              <a:extLst>
                <a:ext uri="{FF2B5EF4-FFF2-40B4-BE49-F238E27FC236}">
                  <a16:creationId xmlns:a16="http://schemas.microsoft.com/office/drawing/2014/main" id="{BBC29861-89E7-9CDE-A640-36AA6E776936}"/>
                </a:ext>
              </a:extLst>
            </p:cNvPr>
            <p:cNvSpPr/>
            <p:nvPr/>
          </p:nvSpPr>
          <p:spPr>
            <a:xfrm>
              <a:off x="5726731" y="467947"/>
              <a:ext cx="6075176" cy="1173708"/>
            </a:xfrm>
            <a:prstGeom prst="rect">
              <a:avLst/>
            </a:prstGeom>
            <a:solidFill>
              <a:srgbClr val="FCD5A5"/>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0" rtlCol="0" anchor="ctr"/>
            <a:lstStyle/>
            <a:p>
              <a:r>
                <a:rPr lang="en-US" dirty="0">
                  <a:solidFill>
                    <a:srgbClr val="393026"/>
                  </a:solidFill>
                  <a:latin typeface="Arial Narrow" panose="020B0604020202020204" pitchFamily="34" charset="0"/>
                  <a:cs typeface="Arial Narrow" panose="020B0604020202020204" pitchFamily="34" charset="0"/>
                </a:rPr>
                <a:t>Most teachers feel like their voices are heard at school, but there is a sharp decline when it comes to more systemic conversations and decision-making.</a:t>
              </a:r>
            </a:p>
          </p:txBody>
        </p:sp>
        <p:pic>
          <p:nvPicPr>
            <p:cNvPr id="21" name="Picture 20" descr="Icon&#10;&#10;Description automatically generated">
              <a:extLst>
                <a:ext uri="{FF2B5EF4-FFF2-40B4-BE49-F238E27FC236}">
                  <a16:creationId xmlns:a16="http://schemas.microsoft.com/office/drawing/2014/main" id="{9955F208-F059-0E46-B623-85343F574F79}"/>
                </a:ext>
              </a:extLst>
            </p:cNvPr>
            <p:cNvPicPr>
              <a:picLocks noChangeAspect="1"/>
            </p:cNvPicPr>
            <p:nvPr/>
          </p:nvPicPr>
          <p:blipFill rotWithShape="1">
            <a:blip r:embed="rId7"/>
            <a:srcRect r="33203"/>
            <a:stretch/>
          </p:blipFill>
          <p:spPr>
            <a:xfrm>
              <a:off x="5474574" y="22551"/>
              <a:ext cx="1498345" cy="2243138"/>
            </a:xfrm>
            <a:prstGeom prst="rect">
              <a:avLst/>
            </a:prstGeom>
          </p:spPr>
        </p:pic>
      </p:grpSp>
      <p:grpSp>
        <p:nvGrpSpPr>
          <p:cNvPr id="40" name="Group 39">
            <a:extLst>
              <a:ext uri="{FF2B5EF4-FFF2-40B4-BE49-F238E27FC236}">
                <a16:creationId xmlns:a16="http://schemas.microsoft.com/office/drawing/2014/main" id="{FE438054-3306-855D-4D3F-0634FCA82D69}"/>
              </a:ext>
            </a:extLst>
          </p:cNvPr>
          <p:cNvGrpSpPr/>
          <p:nvPr/>
        </p:nvGrpSpPr>
        <p:grpSpPr>
          <a:xfrm>
            <a:off x="5657784" y="1993546"/>
            <a:ext cx="6181633" cy="4061870"/>
            <a:chOff x="5657784" y="1993546"/>
            <a:chExt cx="6181633" cy="4061870"/>
          </a:xfrm>
        </p:grpSpPr>
        <p:graphicFrame>
          <p:nvGraphicFramePr>
            <p:cNvPr id="4" name="Chart 3">
              <a:extLst>
                <a:ext uri="{FF2B5EF4-FFF2-40B4-BE49-F238E27FC236}">
                  <a16:creationId xmlns:a16="http://schemas.microsoft.com/office/drawing/2014/main" id="{C99F65D9-0566-8D9A-5240-483D012D4DB9}"/>
                </a:ext>
              </a:extLst>
            </p:cNvPr>
            <p:cNvGraphicFramePr/>
            <p:nvPr>
              <p:extLst>
                <p:ext uri="{D42A27DB-BD31-4B8C-83A1-F6EECF244321}">
                  <p14:modId xmlns:p14="http://schemas.microsoft.com/office/powerpoint/2010/main" val="3478368308"/>
                </p:ext>
              </p:extLst>
            </p:nvPr>
          </p:nvGraphicFramePr>
          <p:xfrm>
            <a:off x="5657784" y="2532566"/>
            <a:ext cx="6144121" cy="3522850"/>
          </p:xfrm>
          <a:graphic>
            <a:graphicData uri="http://schemas.openxmlformats.org/drawingml/2006/chart">
              <c:chart xmlns:c="http://schemas.openxmlformats.org/drawingml/2006/chart" xmlns:r="http://schemas.openxmlformats.org/officeDocument/2006/relationships" r:id="rId8"/>
            </a:graphicData>
          </a:graphic>
        </p:graphicFrame>
        <p:sp>
          <p:nvSpPr>
            <p:cNvPr id="19" name="TextBox 18">
              <a:extLst>
                <a:ext uri="{FF2B5EF4-FFF2-40B4-BE49-F238E27FC236}">
                  <a16:creationId xmlns:a16="http://schemas.microsoft.com/office/drawing/2014/main" id="{AFA2BA29-0B21-684E-B8FE-83C7436CB444}"/>
                </a:ext>
              </a:extLst>
            </p:cNvPr>
            <p:cNvSpPr txBox="1"/>
            <p:nvPr/>
          </p:nvSpPr>
          <p:spPr>
            <a:xfrm>
              <a:off x="5764242" y="1993546"/>
              <a:ext cx="6075175" cy="523220"/>
            </a:xfrm>
            <a:prstGeom prst="rect">
              <a:avLst/>
            </a:prstGeom>
            <a:noFill/>
          </p:spPr>
          <p:txBody>
            <a:bodyPr wrap="square" rtlCol="0">
              <a:spAutoFit/>
            </a:bodyPr>
            <a:lstStyle/>
            <a:p>
              <a:pPr algn="ctr"/>
              <a:r>
                <a:rPr lang="en-US" sz="1400" b="1" dirty="0">
                  <a:solidFill>
                    <a:srgbClr val="DF881A"/>
                  </a:solidFill>
                  <a:latin typeface="Arial Narrow" panose="020B0604020202020204" pitchFamily="34" charset="0"/>
                  <a:cs typeface="Arial Narrow" panose="020B0604020202020204" pitchFamily="34" charset="0"/>
                </a:rPr>
                <a:t>PERCENT OF TEACHERS WHO FEEL THEIR OPINIONS ARE </a:t>
              </a:r>
            </a:p>
            <a:p>
              <a:pPr algn="ctr"/>
              <a:r>
                <a:rPr lang="en-US" sz="1400" b="1" dirty="0">
                  <a:solidFill>
                    <a:srgbClr val="DF881A"/>
                  </a:solidFill>
                  <a:latin typeface="Arial Narrow" panose="020B0604020202020204" pitchFamily="34" charset="0"/>
                  <a:cs typeface="Arial Narrow" panose="020B0604020202020204" pitchFamily="34" charset="0"/>
                </a:rPr>
                <a:t>FACTORED INTO DECISION-MAKING</a:t>
              </a:r>
            </a:p>
          </p:txBody>
        </p:sp>
        <p:sp>
          <p:nvSpPr>
            <p:cNvPr id="22" name="TextBox 21">
              <a:extLst>
                <a:ext uri="{FF2B5EF4-FFF2-40B4-BE49-F238E27FC236}">
                  <a16:creationId xmlns:a16="http://schemas.microsoft.com/office/drawing/2014/main" id="{DF14AC90-1443-89FC-0837-2D1F00BCB185}"/>
                </a:ext>
              </a:extLst>
            </p:cNvPr>
            <p:cNvSpPr txBox="1"/>
            <p:nvPr/>
          </p:nvSpPr>
          <p:spPr>
            <a:xfrm>
              <a:off x="9595357" y="2884457"/>
              <a:ext cx="2048956" cy="400110"/>
            </a:xfrm>
            <a:prstGeom prst="rect">
              <a:avLst/>
            </a:prstGeom>
            <a:noFill/>
          </p:spPr>
          <p:txBody>
            <a:bodyPr wrap="square" rtlCol="0">
              <a:spAutoFit/>
            </a:bodyPr>
            <a:lstStyle/>
            <a:p>
              <a:r>
                <a:rPr lang="en-US" sz="2000" b="1" dirty="0">
                  <a:solidFill>
                    <a:srgbClr val="DF881A"/>
                  </a:solidFill>
                  <a:latin typeface="Arial Narrow" panose="020B0604020202020204" pitchFamily="34" charset="0"/>
                  <a:cs typeface="Arial Narrow" panose="020B0604020202020204" pitchFamily="34" charset="0"/>
                </a:rPr>
                <a:t>SCHOOL-LEVEL</a:t>
              </a:r>
            </a:p>
          </p:txBody>
        </p:sp>
        <p:grpSp>
          <p:nvGrpSpPr>
            <p:cNvPr id="26" name="Group 25">
              <a:extLst>
                <a:ext uri="{FF2B5EF4-FFF2-40B4-BE49-F238E27FC236}">
                  <a16:creationId xmlns:a16="http://schemas.microsoft.com/office/drawing/2014/main" id="{84AE9406-90B0-2022-B298-7CB682C02046}"/>
                </a:ext>
              </a:extLst>
            </p:cNvPr>
            <p:cNvGrpSpPr/>
            <p:nvPr/>
          </p:nvGrpSpPr>
          <p:grpSpPr>
            <a:xfrm>
              <a:off x="5840935" y="4495871"/>
              <a:ext cx="857317" cy="428625"/>
              <a:chOff x="5840935" y="4495871"/>
              <a:chExt cx="857317" cy="428625"/>
            </a:xfrm>
          </p:grpSpPr>
          <p:sp>
            <p:nvSpPr>
              <p:cNvPr id="23" name="Rounded Rectangle 22">
                <a:extLst>
                  <a:ext uri="{FF2B5EF4-FFF2-40B4-BE49-F238E27FC236}">
                    <a16:creationId xmlns:a16="http://schemas.microsoft.com/office/drawing/2014/main" id="{E6EE0D1E-E92F-DAD8-AA28-7AFD3C49F078}"/>
                  </a:ext>
                </a:extLst>
              </p:cNvPr>
              <p:cNvSpPr/>
              <p:nvPr/>
            </p:nvSpPr>
            <p:spPr>
              <a:xfrm>
                <a:off x="5840935" y="4495871"/>
                <a:ext cx="674166" cy="428625"/>
              </a:xfrm>
              <a:prstGeom prst="roundRect">
                <a:avLst/>
              </a:prstGeom>
              <a:solidFill>
                <a:srgbClr val="FCD5A5"/>
              </a:solidFill>
              <a:ln w="28575">
                <a:solidFill>
                  <a:srgbClr val="DF88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DF881A"/>
                    </a:solidFill>
                    <a:latin typeface="Arial Narrow" panose="020B0604020202020204" pitchFamily="34" charset="0"/>
                    <a:cs typeface="Arial Narrow" panose="020B0604020202020204" pitchFamily="34" charset="0"/>
                  </a:rPr>
                  <a:t>2%</a:t>
                </a:r>
              </a:p>
            </p:txBody>
          </p:sp>
          <p:sp>
            <p:nvSpPr>
              <p:cNvPr id="25" name="Triangle 24">
                <a:extLst>
                  <a:ext uri="{FF2B5EF4-FFF2-40B4-BE49-F238E27FC236}">
                    <a16:creationId xmlns:a16="http://schemas.microsoft.com/office/drawing/2014/main" id="{6663AB49-A9E4-973E-2C72-85676B91BDFA}"/>
                  </a:ext>
                </a:extLst>
              </p:cNvPr>
              <p:cNvSpPr>
                <a:spLocks noChangeAspect="1"/>
              </p:cNvSpPr>
              <p:nvPr/>
            </p:nvSpPr>
            <p:spPr>
              <a:xfrm rot="5400000">
                <a:off x="6504844" y="4622706"/>
                <a:ext cx="211861" cy="174954"/>
              </a:xfrm>
              <a:prstGeom prst="triangle">
                <a:avLst/>
              </a:prstGeom>
              <a:solidFill>
                <a:srgbClr val="DF881A"/>
              </a:solidFill>
              <a:ln>
                <a:solidFill>
                  <a:srgbClr val="DF88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A27F790-9BCA-1BDE-D6C0-AAA825E71BF3}"/>
                </a:ext>
              </a:extLst>
            </p:cNvPr>
            <p:cNvGrpSpPr/>
            <p:nvPr/>
          </p:nvGrpSpPr>
          <p:grpSpPr>
            <a:xfrm>
              <a:off x="5840935" y="5299518"/>
              <a:ext cx="857317" cy="428625"/>
              <a:chOff x="5840935" y="4495871"/>
              <a:chExt cx="857317" cy="428625"/>
            </a:xfrm>
          </p:grpSpPr>
          <p:sp>
            <p:nvSpPr>
              <p:cNvPr id="28" name="Rounded Rectangle 27">
                <a:extLst>
                  <a:ext uri="{FF2B5EF4-FFF2-40B4-BE49-F238E27FC236}">
                    <a16:creationId xmlns:a16="http://schemas.microsoft.com/office/drawing/2014/main" id="{286B33C8-36AC-6DEC-B40F-006E35471FD8}"/>
                  </a:ext>
                </a:extLst>
              </p:cNvPr>
              <p:cNvSpPr/>
              <p:nvPr/>
            </p:nvSpPr>
            <p:spPr>
              <a:xfrm>
                <a:off x="5840935" y="4495871"/>
                <a:ext cx="674166" cy="428625"/>
              </a:xfrm>
              <a:prstGeom prst="roundRect">
                <a:avLst/>
              </a:prstGeom>
              <a:solidFill>
                <a:srgbClr val="FCD5A5"/>
              </a:solidFill>
              <a:ln w="28575">
                <a:solidFill>
                  <a:srgbClr val="DF88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DF881A"/>
                    </a:solidFill>
                    <a:latin typeface="Arial Narrow" panose="020B0604020202020204" pitchFamily="34" charset="0"/>
                    <a:cs typeface="Arial Narrow" panose="020B0604020202020204" pitchFamily="34" charset="0"/>
                  </a:rPr>
                  <a:t>1%</a:t>
                </a:r>
              </a:p>
            </p:txBody>
          </p:sp>
          <p:sp>
            <p:nvSpPr>
              <p:cNvPr id="29" name="Triangle 28">
                <a:extLst>
                  <a:ext uri="{FF2B5EF4-FFF2-40B4-BE49-F238E27FC236}">
                    <a16:creationId xmlns:a16="http://schemas.microsoft.com/office/drawing/2014/main" id="{569E0D46-6305-7D6D-D3AF-DDFA7FA376CA}"/>
                  </a:ext>
                </a:extLst>
              </p:cNvPr>
              <p:cNvSpPr>
                <a:spLocks noChangeAspect="1"/>
              </p:cNvSpPr>
              <p:nvPr/>
            </p:nvSpPr>
            <p:spPr>
              <a:xfrm rot="5400000">
                <a:off x="6504844" y="4622706"/>
                <a:ext cx="211861" cy="174954"/>
              </a:xfrm>
              <a:prstGeom prst="triangle">
                <a:avLst/>
              </a:prstGeom>
              <a:solidFill>
                <a:srgbClr val="DF881A"/>
              </a:solidFill>
              <a:ln>
                <a:solidFill>
                  <a:srgbClr val="DF88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7CE47644-25FE-E493-C4E1-477953991A09}"/>
                </a:ext>
              </a:extLst>
            </p:cNvPr>
            <p:cNvGrpSpPr/>
            <p:nvPr/>
          </p:nvGrpSpPr>
          <p:grpSpPr>
            <a:xfrm>
              <a:off x="6698252" y="3697109"/>
              <a:ext cx="857317" cy="428625"/>
              <a:chOff x="5840935" y="4495871"/>
              <a:chExt cx="857317" cy="428625"/>
            </a:xfrm>
          </p:grpSpPr>
          <p:sp>
            <p:nvSpPr>
              <p:cNvPr id="31" name="Rounded Rectangle 30">
                <a:extLst>
                  <a:ext uri="{FF2B5EF4-FFF2-40B4-BE49-F238E27FC236}">
                    <a16:creationId xmlns:a16="http://schemas.microsoft.com/office/drawing/2014/main" id="{8CA96E70-510D-32C4-07BD-22AF2D843FFA}"/>
                  </a:ext>
                </a:extLst>
              </p:cNvPr>
              <p:cNvSpPr/>
              <p:nvPr/>
            </p:nvSpPr>
            <p:spPr>
              <a:xfrm>
                <a:off x="5840935" y="4495871"/>
                <a:ext cx="674166" cy="428625"/>
              </a:xfrm>
              <a:prstGeom prst="roundRect">
                <a:avLst/>
              </a:prstGeom>
              <a:solidFill>
                <a:srgbClr val="FCD5A5"/>
              </a:solidFill>
              <a:ln w="28575">
                <a:solidFill>
                  <a:srgbClr val="DF88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DF881A"/>
                    </a:solidFill>
                    <a:latin typeface="Arial Narrow" panose="020B0604020202020204" pitchFamily="34" charset="0"/>
                    <a:cs typeface="Arial Narrow" panose="020B0604020202020204" pitchFamily="34" charset="0"/>
                  </a:rPr>
                  <a:t>19%</a:t>
                </a:r>
              </a:p>
            </p:txBody>
          </p:sp>
          <p:sp>
            <p:nvSpPr>
              <p:cNvPr id="32" name="Triangle 31">
                <a:extLst>
                  <a:ext uri="{FF2B5EF4-FFF2-40B4-BE49-F238E27FC236}">
                    <a16:creationId xmlns:a16="http://schemas.microsoft.com/office/drawing/2014/main" id="{3E5DCA6D-B745-86FC-6C23-29D414C357A9}"/>
                  </a:ext>
                </a:extLst>
              </p:cNvPr>
              <p:cNvSpPr>
                <a:spLocks noChangeAspect="1"/>
              </p:cNvSpPr>
              <p:nvPr/>
            </p:nvSpPr>
            <p:spPr>
              <a:xfrm rot="5400000">
                <a:off x="6504844" y="4622706"/>
                <a:ext cx="211861" cy="174954"/>
              </a:xfrm>
              <a:prstGeom prst="triangle">
                <a:avLst/>
              </a:prstGeom>
              <a:solidFill>
                <a:srgbClr val="DF881A"/>
              </a:solidFill>
              <a:ln>
                <a:solidFill>
                  <a:srgbClr val="DF88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FBBFEBC8-CADF-9AE3-D8DC-39BA58C423CE}"/>
                </a:ext>
              </a:extLst>
            </p:cNvPr>
            <p:cNvGrpSpPr/>
            <p:nvPr/>
          </p:nvGrpSpPr>
          <p:grpSpPr>
            <a:xfrm>
              <a:off x="8729844" y="2855942"/>
              <a:ext cx="857317" cy="428625"/>
              <a:chOff x="5840935" y="4495871"/>
              <a:chExt cx="857317" cy="428625"/>
            </a:xfrm>
          </p:grpSpPr>
          <p:sp>
            <p:nvSpPr>
              <p:cNvPr id="34" name="Rounded Rectangle 33">
                <a:extLst>
                  <a:ext uri="{FF2B5EF4-FFF2-40B4-BE49-F238E27FC236}">
                    <a16:creationId xmlns:a16="http://schemas.microsoft.com/office/drawing/2014/main" id="{906EF763-FB88-1465-0176-2891910AF819}"/>
                  </a:ext>
                </a:extLst>
              </p:cNvPr>
              <p:cNvSpPr/>
              <p:nvPr/>
            </p:nvSpPr>
            <p:spPr>
              <a:xfrm>
                <a:off x="5840935" y="4495871"/>
                <a:ext cx="674166" cy="428625"/>
              </a:xfrm>
              <a:prstGeom prst="roundRect">
                <a:avLst/>
              </a:prstGeom>
              <a:solidFill>
                <a:srgbClr val="FCD5A5"/>
              </a:solidFill>
              <a:ln w="28575">
                <a:solidFill>
                  <a:srgbClr val="DF88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DF881A"/>
                    </a:solidFill>
                    <a:latin typeface="Arial Narrow" panose="020B0604020202020204" pitchFamily="34" charset="0"/>
                    <a:cs typeface="Arial Narrow" panose="020B0604020202020204" pitchFamily="34" charset="0"/>
                  </a:rPr>
                  <a:t>53%</a:t>
                </a:r>
              </a:p>
            </p:txBody>
          </p:sp>
          <p:sp>
            <p:nvSpPr>
              <p:cNvPr id="35" name="Triangle 34">
                <a:extLst>
                  <a:ext uri="{FF2B5EF4-FFF2-40B4-BE49-F238E27FC236}">
                    <a16:creationId xmlns:a16="http://schemas.microsoft.com/office/drawing/2014/main" id="{A2F32657-6097-EEB4-D2D6-2B58C1CDD960}"/>
                  </a:ext>
                </a:extLst>
              </p:cNvPr>
              <p:cNvSpPr>
                <a:spLocks noChangeAspect="1"/>
              </p:cNvSpPr>
              <p:nvPr/>
            </p:nvSpPr>
            <p:spPr>
              <a:xfrm rot="5400000">
                <a:off x="6504844" y="4622706"/>
                <a:ext cx="211861" cy="174954"/>
              </a:xfrm>
              <a:prstGeom prst="triangle">
                <a:avLst/>
              </a:prstGeom>
              <a:solidFill>
                <a:srgbClr val="DF881A"/>
              </a:solidFill>
              <a:ln>
                <a:solidFill>
                  <a:srgbClr val="DF88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a:extLst>
                <a:ext uri="{FF2B5EF4-FFF2-40B4-BE49-F238E27FC236}">
                  <a16:creationId xmlns:a16="http://schemas.microsoft.com/office/drawing/2014/main" id="{C58EFF06-ED91-0D78-1892-76E063BEA90A}"/>
                </a:ext>
              </a:extLst>
            </p:cNvPr>
            <p:cNvSpPr txBox="1"/>
            <p:nvPr/>
          </p:nvSpPr>
          <p:spPr>
            <a:xfrm>
              <a:off x="7610191" y="3711366"/>
              <a:ext cx="2048956" cy="400110"/>
            </a:xfrm>
            <a:prstGeom prst="rect">
              <a:avLst/>
            </a:prstGeom>
            <a:noFill/>
          </p:spPr>
          <p:txBody>
            <a:bodyPr wrap="square" rtlCol="0">
              <a:spAutoFit/>
            </a:bodyPr>
            <a:lstStyle/>
            <a:p>
              <a:r>
                <a:rPr lang="en-US" sz="2000" b="1" dirty="0">
                  <a:solidFill>
                    <a:srgbClr val="DF881A"/>
                  </a:solidFill>
                  <a:latin typeface="Arial Narrow" panose="020B0604020202020204" pitchFamily="34" charset="0"/>
                  <a:cs typeface="Arial Narrow" panose="020B0604020202020204" pitchFamily="34" charset="0"/>
                </a:rPr>
                <a:t>DISTRICT-LEVEL</a:t>
              </a:r>
            </a:p>
          </p:txBody>
        </p:sp>
        <p:sp>
          <p:nvSpPr>
            <p:cNvPr id="37" name="TextBox 36">
              <a:extLst>
                <a:ext uri="{FF2B5EF4-FFF2-40B4-BE49-F238E27FC236}">
                  <a16:creationId xmlns:a16="http://schemas.microsoft.com/office/drawing/2014/main" id="{FBB93C16-F687-8FA9-6B1D-00CB9A59F67F}"/>
                </a:ext>
              </a:extLst>
            </p:cNvPr>
            <p:cNvSpPr txBox="1"/>
            <p:nvPr/>
          </p:nvSpPr>
          <p:spPr>
            <a:xfrm>
              <a:off x="6752874" y="4495871"/>
              <a:ext cx="2048956" cy="400110"/>
            </a:xfrm>
            <a:prstGeom prst="rect">
              <a:avLst/>
            </a:prstGeom>
            <a:noFill/>
          </p:spPr>
          <p:txBody>
            <a:bodyPr wrap="square" rtlCol="0">
              <a:spAutoFit/>
            </a:bodyPr>
            <a:lstStyle/>
            <a:p>
              <a:r>
                <a:rPr lang="en-US" sz="2000" b="1" dirty="0">
                  <a:solidFill>
                    <a:srgbClr val="DF881A"/>
                  </a:solidFill>
                  <a:latin typeface="Arial Narrow" panose="020B0604020202020204" pitchFamily="34" charset="0"/>
                  <a:cs typeface="Arial Narrow" panose="020B0604020202020204" pitchFamily="34" charset="0"/>
                </a:rPr>
                <a:t>STATE-LEVEL</a:t>
              </a:r>
            </a:p>
          </p:txBody>
        </p:sp>
        <p:sp>
          <p:nvSpPr>
            <p:cNvPr id="38" name="TextBox 37">
              <a:extLst>
                <a:ext uri="{FF2B5EF4-FFF2-40B4-BE49-F238E27FC236}">
                  <a16:creationId xmlns:a16="http://schemas.microsoft.com/office/drawing/2014/main" id="{1A1F6183-A1BE-2F99-6422-802C9C5E7661}"/>
                </a:ext>
              </a:extLst>
            </p:cNvPr>
            <p:cNvSpPr txBox="1"/>
            <p:nvPr/>
          </p:nvSpPr>
          <p:spPr>
            <a:xfrm>
              <a:off x="6752874" y="5327126"/>
              <a:ext cx="2048956" cy="400110"/>
            </a:xfrm>
            <a:prstGeom prst="rect">
              <a:avLst/>
            </a:prstGeom>
            <a:noFill/>
          </p:spPr>
          <p:txBody>
            <a:bodyPr wrap="square" rtlCol="0">
              <a:spAutoFit/>
            </a:bodyPr>
            <a:lstStyle/>
            <a:p>
              <a:r>
                <a:rPr lang="en-US" sz="2000" b="1" dirty="0">
                  <a:solidFill>
                    <a:srgbClr val="DF881A"/>
                  </a:solidFill>
                  <a:latin typeface="Arial Narrow" panose="020B0604020202020204" pitchFamily="34" charset="0"/>
                  <a:cs typeface="Arial Narrow" panose="020B0604020202020204" pitchFamily="34" charset="0"/>
                </a:rPr>
                <a:t>NATIONAL-LEVEL</a:t>
              </a:r>
            </a:p>
          </p:txBody>
        </p:sp>
      </p:grpSp>
    </p:spTree>
    <p:extLst>
      <p:ext uri="{BB962C8B-B14F-4D97-AF65-F5344CB8AC3E}">
        <p14:creationId xmlns:p14="http://schemas.microsoft.com/office/powerpoint/2010/main" val="29747678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72FE34D-60CE-0D49-7200-96F39A69392F}"/>
              </a:ext>
            </a:extLst>
          </p:cNvPr>
          <p:cNvSpPr/>
          <p:nvPr/>
        </p:nvSpPr>
        <p:spPr>
          <a:xfrm>
            <a:off x="0" y="206099"/>
            <a:ext cx="6386513" cy="1325563"/>
          </a:xfrm>
          <a:prstGeom prst="rect">
            <a:avLst/>
          </a:prstGeom>
          <a:solidFill>
            <a:srgbClr val="E6EEF4"/>
          </a:solidFill>
          <a:ln>
            <a:noFill/>
          </a:ln>
          <a:effectLst>
            <a:outerShdw blurRad="25400" dist="25400" dir="2700000" algn="tl" rotWithShape="0">
              <a:srgbClr val="00345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01AD3B-8B75-3094-30CF-96A75B68D1F6}"/>
              </a:ext>
            </a:extLst>
          </p:cNvPr>
          <p:cNvSpPr>
            <a:spLocks noGrp="1"/>
          </p:cNvSpPr>
          <p:nvPr>
            <p:ph type="title"/>
          </p:nvPr>
        </p:nvSpPr>
        <p:spPr/>
        <p:txBody>
          <a:bodyPr/>
          <a:lstStyle/>
          <a:p>
            <a:r>
              <a:rPr lang="en-US" sz="2400" b="0" dirty="0"/>
              <a:t>SREB Region-At-A-Glance:</a:t>
            </a:r>
            <a:br>
              <a:rPr lang="en-US" sz="2400" b="0" dirty="0"/>
            </a:br>
            <a:r>
              <a:rPr lang="en-US" dirty="0"/>
              <a:t>Teacher Compensation</a:t>
            </a:r>
          </a:p>
        </p:txBody>
      </p:sp>
      <p:sp>
        <p:nvSpPr>
          <p:cNvPr id="9" name="TextBox 8">
            <a:extLst>
              <a:ext uri="{FF2B5EF4-FFF2-40B4-BE49-F238E27FC236}">
                <a16:creationId xmlns:a16="http://schemas.microsoft.com/office/drawing/2014/main" id="{D2812E47-EC98-BF64-2745-73B981B17A12}"/>
              </a:ext>
            </a:extLst>
          </p:cNvPr>
          <p:cNvSpPr txBox="1"/>
          <p:nvPr/>
        </p:nvSpPr>
        <p:spPr>
          <a:xfrm>
            <a:off x="399002" y="6530938"/>
            <a:ext cx="4282772" cy="246221"/>
          </a:xfrm>
          <a:prstGeom prst="rect">
            <a:avLst/>
          </a:prstGeom>
          <a:noFill/>
        </p:spPr>
        <p:txBody>
          <a:bodyPr wrap="square" rtlCol="0">
            <a:spAutoFit/>
          </a:bodyPr>
          <a:lstStyle/>
          <a:p>
            <a:r>
              <a:rPr lang="en-US" sz="1000" b="1" dirty="0">
                <a:latin typeface="Arial Narrow" panose="020B0604020202020204" pitchFamily="34" charset="0"/>
                <a:cs typeface="Arial Narrow" panose="020B0604020202020204" pitchFamily="34" charset="0"/>
              </a:rPr>
              <a:t>Source: </a:t>
            </a:r>
            <a:r>
              <a:rPr lang="en-US" sz="1000" dirty="0">
                <a:solidFill>
                  <a:schemeClr val="tx2"/>
                </a:solidFill>
                <a:latin typeface="Arial Narrow" panose="020B0604020202020204" pitchFamily="34" charset="0"/>
                <a:cs typeface="Arial Narrow" panose="020B0604020202020204" pitchFamily="34" charset="0"/>
                <a:hlinkClick r:id="rId3"/>
              </a:rPr>
              <a:t>SREB Teacher Compensation Dashboard</a:t>
            </a:r>
            <a:r>
              <a:rPr lang="en-US" sz="1000" dirty="0">
                <a:solidFill>
                  <a:schemeClr val="tx2"/>
                </a:solidFill>
                <a:latin typeface="Arial Narrow" panose="020B0604020202020204" pitchFamily="34" charset="0"/>
                <a:cs typeface="Arial Narrow" panose="020B0604020202020204" pitchFamily="34" charset="0"/>
              </a:rPr>
              <a:t>, </a:t>
            </a:r>
            <a:r>
              <a:rPr lang="en-US" sz="1000" dirty="0">
                <a:latin typeface="Arial Narrow" panose="020B0604020202020204" pitchFamily="34" charset="0"/>
                <a:cs typeface="Arial Narrow" panose="020B0604020202020204" pitchFamily="34" charset="0"/>
              </a:rPr>
              <a:t>2019-20</a:t>
            </a:r>
          </a:p>
        </p:txBody>
      </p:sp>
      <p:grpSp>
        <p:nvGrpSpPr>
          <p:cNvPr id="32" name="Group 31">
            <a:extLst>
              <a:ext uri="{FF2B5EF4-FFF2-40B4-BE49-F238E27FC236}">
                <a16:creationId xmlns:a16="http://schemas.microsoft.com/office/drawing/2014/main" id="{17636AE4-8494-3F41-2DBA-483571184C0C}"/>
              </a:ext>
            </a:extLst>
          </p:cNvPr>
          <p:cNvGrpSpPr/>
          <p:nvPr/>
        </p:nvGrpSpPr>
        <p:grpSpPr>
          <a:xfrm>
            <a:off x="604424" y="2060080"/>
            <a:ext cx="5667792" cy="3942439"/>
            <a:chOff x="551219" y="1681358"/>
            <a:chExt cx="5667792" cy="3942439"/>
          </a:xfrm>
        </p:grpSpPr>
        <p:graphicFrame>
          <p:nvGraphicFramePr>
            <p:cNvPr id="5" name="Chart 4">
              <a:extLst>
                <a:ext uri="{FF2B5EF4-FFF2-40B4-BE49-F238E27FC236}">
                  <a16:creationId xmlns:a16="http://schemas.microsoft.com/office/drawing/2014/main" id="{B0C99890-D345-2FA6-3DC6-9B78275BB089}"/>
                </a:ext>
              </a:extLst>
            </p:cNvPr>
            <p:cNvGraphicFramePr/>
            <p:nvPr>
              <p:extLst>
                <p:ext uri="{D42A27DB-BD31-4B8C-83A1-F6EECF244321}">
                  <p14:modId xmlns:p14="http://schemas.microsoft.com/office/powerpoint/2010/main" val="330894316"/>
                </p:ext>
              </p:extLst>
            </p:nvPr>
          </p:nvGraphicFramePr>
          <p:xfrm>
            <a:off x="551219" y="1996707"/>
            <a:ext cx="5667792" cy="2948964"/>
          </p:xfrm>
          <a:graphic>
            <a:graphicData uri="http://schemas.openxmlformats.org/drawingml/2006/chart">
              <c:chart xmlns:c="http://schemas.openxmlformats.org/drawingml/2006/chart" xmlns:r="http://schemas.openxmlformats.org/officeDocument/2006/relationships" r:id="rId4"/>
            </a:graphicData>
          </a:graphic>
        </p:graphicFrame>
        <p:grpSp>
          <p:nvGrpSpPr>
            <p:cNvPr id="29" name="Group 28">
              <a:extLst>
                <a:ext uri="{FF2B5EF4-FFF2-40B4-BE49-F238E27FC236}">
                  <a16:creationId xmlns:a16="http://schemas.microsoft.com/office/drawing/2014/main" id="{1EE1CA14-3FCB-1E46-85A8-8D1EA649A33B}"/>
                </a:ext>
              </a:extLst>
            </p:cNvPr>
            <p:cNvGrpSpPr/>
            <p:nvPr/>
          </p:nvGrpSpPr>
          <p:grpSpPr>
            <a:xfrm>
              <a:off x="1321447" y="3429416"/>
              <a:ext cx="4451735" cy="1355510"/>
              <a:chOff x="1267349" y="3786582"/>
              <a:chExt cx="4451735" cy="1355510"/>
            </a:xfrm>
          </p:grpSpPr>
          <p:sp>
            <p:nvSpPr>
              <p:cNvPr id="14" name="TextBox 13">
                <a:extLst>
                  <a:ext uri="{FF2B5EF4-FFF2-40B4-BE49-F238E27FC236}">
                    <a16:creationId xmlns:a16="http://schemas.microsoft.com/office/drawing/2014/main" id="{0FD24F72-D91B-29B4-2749-D7BC45C32B2B}"/>
                  </a:ext>
                </a:extLst>
              </p:cNvPr>
              <p:cNvSpPr txBox="1"/>
              <p:nvPr/>
            </p:nvSpPr>
            <p:spPr>
              <a:xfrm>
                <a:off x="1267349" y="3808484"/>
                <a:ext cx="461665" cy="1313737"/>
              </a:xfrm>
              <a:prstGeom prst="rect">
                <a:avLst/>
              </a:prstGeom>
              <a:noFill/>
            </p:spPr>
            <p:txBody>
              <a:bodyPr vert="vert270" wrap="square" rtlCol="0">
                <a:spAutoFit/>
              </a:bodyPr>
              <a:lstStyle/>
              <a:p>
                <a:r>
                  <a:rPr lang="en-US" b="1" dirty="0">
                    <a:solidFill>
                      <a:schemeClr val="accent3">
                        <a:lumMod val="50000"/>
                      </a:schemeClr>
                    </a:solidFill>
                    <a:latin typeface="Arial Narrow" panose="020B0604020202020204" pitchFamily="34" charset="0"/>
                    <a:cs typeface="Arial Narrow" panose="020B0604020202020204" pitchFamily="34" charset="0"/>
                  </a:rPr>
                  <a:t>REGIONAL</a:t>
                </a:r>
              </a:p>
            </p:txBody>
          </p:sp>
          <p:sp>
            <p:nvSpPr>
              <p:cNvPr id="17" name="TextBox 16">
                <a:extLst>
                  <a:ext uri="{FF2B5EF4-FFF2-40B4-BE49-F238E27FC236}">
                    <a16:creationId xmlns:a16="http://schemas.microsoft.com/office/drawing/2014/main" id="{47CCA69E-14D4-66E2-9B62-D07BA9E9E306}"/>
                  </a:ext>
                </a:extLst>
              </p:cNvPr>
              <p:cNvSpPr txBox="1"/>
              <p:nvPr/>
            </p:nvSpPr>
            <p:spPr>
              <a:xfrm>
                <a:off x="2947661" y="3786582"/>
                <a:ext cx="461665" cy="1313737"/>
              </a:xfrm>
              <a:prstGeom prst="rect">
                <a:avLst/>
              </a:prstGeom>
              <a:noFill/>
            </p:spPr>
            <p:txBody>
              <a:bodyPr vert="vert270" wrap="square" rtlCol="0">
                <a:spAutoFit/>
              </a:bodyPr>
              <a:lstStyle/>
              <a:p>
                <a:r>
                  <a:rPr lang="en-US" b="1" dirty="0">
                    <a:solidFill>
                      <a:schemeClr val="accent3">
                        <a:lumMod val="50000"/>
                      </a:schemeClr>
                    </a:solidFill>
                    <a:latin typeface="Arial Narrow" panose="020B0604020202020204" pitchFamily="34" charset="0"/>
                    <a:cs typeface="Arial Narrow" panose="020B0604020202020204" pitchFamily="34" charset="0"/>
                  </a:rPr>
                  <a:t>REGIONAL</a:t>
                </a:r>
              </a:p>
            </p:txBody>
          </p:sp>
          <p:sp>
            <p:nvSpPr>
              <p:cNvPr id="18" name="TextBox 17">
                <a:extLst>
                  <a:ext uri="{FF2B5EF4-FFF2-40B4-BE49-F238E27FC236}">
                    <a16:creationId xmlns:a16="http://schemas.microsoft.com/office/drawing/2014/main" id="{B867FB2F-3933-9EA8-CE40-2C8E7C54536A}"/>
                  </a:ext>
                </a:extLst>
              </p:cNvPr>
              <p:cNvSpPr txBox="1"/>
              <p:nvPr/>
            </p:nvSpPr>
            <p:spPr>
              <a:xfrm>
                <a:off x="4627676" y="3820782"/>
                <a:ext cx="461665" cy="1313737"/>
              </a:xfrm>
              <a:prstGeom prst="rect">
                <a:avLst/>
              </a:prstGeom>
              <a:noFill/>
            </p:spPr>
            <p:txBody>
              <a:bodyPr vert="vert270" wrap="square" rtlCol="0">
                <a:spAutoFit/>
              </a:bodyPr>
              <a:lstStyle/>
              <a:p>
                <a:r>
                  <a:rPr lang="en-US" b="1" dirty="0">
                    <a:solidFill>
                      <a:srgbClr val="002B4A"/>
                    </a:solidFill>
                    <a:latin typeface="Arial Narrow" panose="020B0604020202020204" pitchFamily="34" charset="0"/>
                    <a:cs typeface="Arial Narrow" panose="020B0604020202020204" pitchFamily="34" charset="0"/>
                  </a:rPr>
                  <a:t>REGIONAL</a:t>
                </a:r>
              </a:p>
            </p:txBody>
          </p:sp>
          <p:sp>
            <p:nvSpPr>
              <p:cNvPr id="19" name="TextBox 18">
                <a:extLst>
                  <a:ext uri="{FF2B5EF4-FFF2-40B4-BE49-F238E27FC236}">
                    <a16:creationId xmlns:a16="http://schemas.microsoft.com/office/drawing/2014/main" id="{14F21E54-EBFF-706C-25EE-36B24F96B440}"/>
                  </a:ext>
                </a:extLst>
              </p:cNvPr>
              <p:cNvSpPr txBox="1"/>
              <p:nvPr/>
            </p:nvSpPr>
            <p:spPr>
              <a:xfrm>
                <a:off x="1880959" y="3822923"/>
                <a:ext cx="461665" cy="1313737"/>
              </a:xfrm>
              <a:prstGeom prst="rect">
                <a:avLst/>
              </a:prstGeom>
              <a:noFill/>
            </p:spPr>
            <p:txBody>
              <a:bodyPr vert="vert270" wrap="square" rtlCol="0">
                <a:spAutoFit/>
              </a:bodyPr>
              <a:lstStyle/>
              <a:p>
                <a:r>
                  <a:rPr lang="en-US" b="1" dirty="0">
                    <a:solidFill>
                      <a:schemeClr val="accent3">
                        <a:lumMod val="50000"/>
                      </a:schemeClr>
                    </a:solidFill>
                    <a:latin typeface="Arial Narrow" panose="020B0604020202020204" pitchFamily="34" charset="0"/>
                    <a:cs typeface="Arial Narrow" panose="020B0604020202020204" pitchFamily="34" charset="0"/>
                  </a:rPr>
                  <a:t>NATIONAL</a:t>
                </a:r>
              </a:p>
            </p:txBody>
          </p:sp>
          <p:sp>
            <p:nvSpPr>
              <p:cNvPr id="20" name="TextBox 19">
                <a:extLst>
                  <a:ext uri="{FF2B5EF4-FFF2-40B4-BE49-F238E27FC236}">
                    <a16:creationId xmlns:a16="http://schemas.microsoft.com/office/drawing/2014/main" id="{130672E2-C3B8-D544-67DA-66845D5B4550}"/>
                  </a:ext>
                </a:extLst>
              </p:cNvPr>
              <p:cNvSpPr txBox="1"/>
              <p:nvPr/>
            </p:nvSpPr>
            <p:spPr>
              <a:xfrm>
                <a:off x="3561271" y="3786582"/>
                <a:ext cx="461665" cy="1313737"/>
              </a:xfrm>
              <a:prstGeom prst="rect">
                <a:avLst/>
              </a:prstGeom>
              <a:noFill/>
            </p:spPr>
            <p:txBody>
              <a:bodyPr vert="vert270" wrap="square" rtlCol="0">
                <a:spAutoFit/>
              </a:bodyPr>
              <a:lstStyle/>
              <a:p>
                <a:r>
                  <a:rPr lang="en-US" b="1" dirty="0">
                    <a:solidFill>
                      <a:schemeClr val="accent3">
                        <a:lumMod val="50000"/>
                      </a:schemeClr>
                    </a:solidFill>
                    <a:latin typeface="Arial Narrow" panose="020B0604020202020204" pitchFamily="34" charset="0"/>
                    <a:cs typeface="Arial Narrow" panose="020B0604020202020204" pitchFamily="34" charset="0"/>
                  </a:rPr>
                  <a:t>NATIONAL</a:t>
                </a:r>
              </a:p>
            </p:txBody>
          </p:sp>
          <p:sp>
            <p:nvSpPr>
              <p:cNvPr id="21" name="TextBox 20">
                <a:extLst>
                  <a:ext uri="{FF2B5EF4-FFF2-40B4-BE49-F238E27FC236}">
                    <a16:creationId xmlns:a16="http://schemas.microsoft.com/office/drawing/2014/main" id="{4F2E563F-19A2-22AA-A43D-6C9D27B9CE60}"/>
                  </a:ext>
                </a:extLst>
              </p:cNvPr>
              <p:cNvSpPr txBox="1"/>
              <p:nvPr/>
            </p:nvSpPr>
            <p:spPr>
              <a:xfrm>
                <a:off x="5257419" y="3828355"/>
                <a:ext cx="461665" cy="1313737"/>
              </a:xfrm>
              <a:prstGeom prst="rect">
                <a:avLst/>
              </a:prstGeom>
              <a:noFill/>
            </p:spPr>
            <p:txBody>
              <a:bodyPr vert="vert270" wrap="square" rtlCol="0">
                <a:spAutoFit/>
              </a:bodyPr>
              <a:lstStyle/>
              <a:p>
                <a:r>
                  <a:rPr lang="en-US" b="1" dirty="0">
                    <a:solidFill>
                      <a:srgbClr val="002B4A"/>
                    </a:solidFill>
                    <a:latin typeface="Arial Narrow" panose="020B0604020202020204" pitchFamily="34" charset="0"/>
                    <a:cs typeface="Arial Narrow" panose="020B0604020202020204" pitchFamily="34" charset="0"/>
                  </a:rPr>
                  <a:t>NATIONAL</a:t>
                </a:r>
              </a:p>
            </p:txBody>
          </p:sp>
        </p:grpSp>
        <p:grpSp>
          <p:nvGrpSpPr>
            <p:cNvPr id="31" name="Group 30">
              <a:extLst>
                <a:ext uri="{FF2B5EF4-FFF2-40B4-BE49-F238E27FC236}">
                  <a16:creationId xmlns:a16="http://schemas.microsoft.com/office/drawing/2014/main" id="{2CD00DAE-6F0F-3B06-3206-04DFDA71FE8B}"/>
                </a:ext>
              </a:extLst>
            </p:cNvPr>
            <p:cNvGrpSpPr/>
            <p:nvPr/>
          </p:nvGrpSpPr>
          <p:grpSpPr>
            <a:xfrm>
              <a:off x="1091782" y="1681358"/>
              <a:ext cx="5004150" cy="1649883"/>
              <a:chOff x="1091782" y="1681358"/>
              <a:chExt cx="5004150" cy="1649883"/>
            </a:xfrm>
          </p:grpSpPr>
          <p:sp>
            <p:nvSpPr>
              <p:cNvPr id="8" name="Rounded Rectangular Callout 7">
                <a:extLst>
                  <a:ext uri="{FF2B5EF4-FFF2-40B4-BE49-F238E27FC236}">
                    <a16:creationId xmlns:a16="http://schemas.microsoft.com/office/drawing/2014/main" id="{5ED06AFD-A52B-5AE9-0B9E-65ED198275F6}"/>
                  </a:ext>
                </a:extLst>
              </p:cNvPr>
              <p:cNvSpPr/>
              <p:nvPr/>
            </p:nvSpPr>
            <p:spPr>
              <a:xfrm>
                <a:off x="1091782" y="2902616"/>
                <a:ext cx="765623" cy="428625"/>
              </a:xfrm>
              <a:prstGeom prst="wedgeRoundRectCallout">
                <a:avLst>
                  <a:gd name="adj1" fmla="val 20222"/>
                  <a:gd name="adj2" fmla="val 75833"/>
                  <a:gd name="adj3" fmla="val 1666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3">
                        <a:lumMod val="50000"/>
                      </a:schemeClr>
                    </a:solidFill>
                    <a:latin typeface="Arial Narrow" panose="020B0604020202020204" pitchFamily="34" charset="0"/>
                    <a:cs typeface="Arial Narrow" panose="020B0604020202020204" pitchFamily="34" charset="0"/>
                  </a:rPr>
                  <a:t>$39.8k</a:t>
                </a:r>
              </a:p>
            </p:txBody>
          </p:sp>
          <p:sp>
            <p:nvSpPr>
              <p:cNvPr id="22" name="Rounded Rectangular Callout 21">
                <a:extLst>
                  <a:ext uri="{FF2B5EF4-FFF2-40B4-BE49-F238E27FC236}">
                    <a16:creationId xmlns:a16="http://schemas.microsoft.com/office/drawing/2014/main" id="{D985C0FF-C3B7-7316-992A-6028E590AC1C}"/>
                  </a:ext>
                </a:extLst>
              </p:cNvPr>
              <p:cNvSpPr/>
              <p:nvPr/>
            </p:nvSpPr>
            <p:spPr>
              <a:xfrm>
                <a:off x="1926142" y="2845354"/>
                <a:ext cx="765623" cy="428625"/>
              </a:xfrm>
              <a:prstGeom prst="wedgeRoundRectCallout">
                <a:avLst>
                  <a:gd name="adj1" fmla="val -20833"/>
                  <a:gd name="adj2" fmla="val 79167"/>
                  <a:gd name="adj3" fmla="val 1666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3">
                        <a:lumMod val="50000"/>
                      </a:schemeClr>
                    </a:solidFill>
                    <a:latin typeface="Arial Narrow" panose="020B0604020202020204" pitchFamily="34" charset="0"/>
                    <a:cs typeface="Arial Narrow" panose="020B0604020202020204" pitchFamily="34" charset="0"/>
                  </a:rPr>
                  <a:t>$41.2k</a:t>
                </a:r>
              </a:p>
            </p:txBody>
          </p:sp>
          <p:sp>
            <p:nvSpPr>
              <p:cNvPr id="23" name="Rounded Rectangular Callout 22">
                <a:extLst>
                  <a:ext uri="{FF2B5EF4-FFF2-40B4-BE49-F238E27FC236}">
                    <a16:creationId xmlns:a16="http://schemas.microsoft.com/office/drawing/2014/main" id="{3EAB6F5B-DF6A-BF51-175F-CBE57BF6BB91}"/>
                  </a:ext>
                </a:extLst>
              </p:cNvPr>
              <p:cNvSpPr/>
              <p:nvPr/>
            </p:nvSpPr>
            <p:spPr>
              <a:xfrm>
                <a:off x="2810444" y="1925970"/>
                <a:ext cx="765623" cy="428625"/>
              </a:xfrm>
              <a:prstGeom prst="wedgeRoundRectCallout">
                <a:avLst>
                  <a:gd name="adj1" fmla="val 20222"/>
                  <a:gd name="adj2" fmla="val 75833"/>
                  <a:gd name="adj3" fmla="val 1666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3">
                        <a:lumMod val="50000"/>
                      </a:schemeClr>
                    </a:solidFill>
                    <a:latin typeface="Arial Narrow" panose="020B0604020202020204" pitchFamily="34" charset="0"/>
                    <a:cs typeface="Arial Narrow" panose="020B0604020202020204" pitchFamily="34" charset="0"/>
                  </a:rPr>
                  <a:t>$68.6k</a:t>
                </a:r>
              </a:p>
            </p:txBody>
          </p:sp>
          <p:sp>
            <p:nvSpPr>
              <p:cNvPr id="24" name="Rounded Rectangular Callout 23">
                <a:extLst>
                  <a:ext uri="{FF2B5EF4-FFF2-40B4-BE49-F238E27FC236}">
                    <a16:creationId xmlns:a16="http://schemas.microsoft.com/office/drawing/2014/main" id="{B2443614-9CC6-773B-D10D-2A973DAB03CF}"/>
                  </a:ext>
                </a:extLst>
              </p:cNvPr>
              <p:cNvSpPr/>
              <p:nvPr/>
            </p:nvSpPr>
            <p:spPr>
              <a:xfrm>
                <a:off x="3645986" y="1681358"/>
                <a:ext cx="765623" cy="428625"/>
              </a:xfrm>
              <a:prstGeom prst="wedgeRoundRectCallout">
                <a:avLst>
                  <a:gd name="adj1" fmla="val -20833"/>
                  <a:gd name="adj2" fmla="val 79167"/>
                  <a:gd name="adj3" fmla="val 1666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3">
                        <a:lumMod val="50000"/>
                      </a:schemeClr>
                    </a:solidFill>
                    <a:latin typeface="Arial Narrow" panose="020B0604020202020204" pitchFamily="34" charset="0"/>
                    <a:cs typeface="Arial Narrow" panose="020B0604020202020204" pitchFamily="34" charset="0"/>
                  </a:rPr>
                  <a:t>$75.9k</a:t>
                </a:r>
              </a:p>
            </p:txBody>
          </p:sp>
          <p:sp>
            <p:nvSpPr>
              <p:cNvPr id="25" name="Rounded Rectangular Callout 24">
                <a:extLst>
                  <a:ext uri="{FF2B5EF4-FFF2-40B4-BE49-F238E27FC236}">
                    <a16:creationId xmlns:a16="http://schemas.microsoft.com/office/drawing/2014/main" id="{6E90C0F4-7601-7175-B3D2-43022857E79E}"/>
                  </a:ext>
                </a:extLst>
              </p:cNvPr>
              <p:cNvSpPr/>
              <p:nvPr/>
            </p:nvSpPr>
            <p:spPr>
              <a:xfrm>
                <a:off x="4469533" y="2416729"/>
                <a:ext cx="765623" cy="428625"/>
              </a:xfrm>
              <a:prstGeom prst="wedgeRoundRectCallout">
                <a:avLst>
                  <a:gd name="adj1" fmla="val 20222"/>
                  <a:gd name="adj2" fmla="val 75833"/>
                  <a:gd name="adj3" fmla="val 16667"/>
                </a:avLst>
              </a:prstGeom>
              <a:solidFill>
                <a:srgbClr val="327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2642"/>
                    </a:solidFill>
                    <a:latin typeface="Arial Narrow" panose="020B0604020202020204" pitchFamily="34" charset="0"/>
                    <a:cs typeface="Arial Narrow" panose="020B0604020202020204" pitchFamily="34" charset="0"/>
                  </a:rPr>
                  <a:t>$55.2k</a:t>
                </a:r>
              </a:p>
            </p:txBody>
          </p:sp>
          <p:sp>
            <p:nvSpPr>
              <p:cNvPr id="26" name="Rounded Rectangular Callout 25">
                <a:extLst>
                  <a:ext uri="{FF2B5EF4-FFF2-40B4-BE49-F238E27FC236}">
                    <a16:creationId xmlns:a16="http://schemas.microsoft.com/office/drawing/2014/main" id="{82834CB2-2AB9-4F27-D62E-909A646E450E}"/>
                  </a:ext>
                </a:extLst>
              </p:cNvPr>
              <p:cNvSpPr/>
              <p:nvPr/>
            </p:nvSpPr>
            <p:spPr>
              <a:xfrm>
                <a:off x="5330309" y="2092904"/>
                <a:ext cx="765623" cy="428625"/>
              </a:xfrm>
              <a:prstGeom prst="wedgeRoundRectCallout">
                <a:avLst>
                  <a:gd name="adj1" fmla="val -20833"/>
                  <a:gd name="adj2" fmla="val 79167"/>
                  <a:gd name="adj3" fmla="val 16667"/>
                </a:avLst>
              </a:prstGeom>
              <a:solidFill>
                <a:srgbClr val="B2C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2B4A"/>
                    </a:solidFill>
                    <a:latin typeface="Arial Narrow" panose="020B0604020202020204" pitchFamily="34" charset="0"/>
                    <a:cs typeface="Arial Narrow" panose="020B0604020202020204" pitchFamily="34" charset="0"/>
                  </a:rPr>
                  <a:t>$64.1k</a:t>
                </a:r>
              </a:p>
            </p:txBody>
          </p:sp>
        </p:grpSp>
        <p:grpSp>
          <p:nvGrpSpPr>
            <p:cNvPr id="13" name="Group 12">
              <a:extLst>
                <a:ext uri="{FF2B5EF4-FFF2-40B4-BE49-F238E27FC236}">
                  <a16:creationId xmlns:a16="http://schemas.microsoft.com/office/drawing/2014/main" id="{76C9CCC2-7533-C57D-FF87-488E233120E8}"/>
                </a:ext>
              </a:extLst>
            </p:cNvPr>
            <p:cNvGrpSpPr/>
            <p:nvPr/>
          </p:nvGrpSpPr>
          <p:grpSpPr>
            <a:xfrm>
              <a:off x="1266795" y="4883574"/>
              <a:ext cx="4453099" cy="740223"/>
              <a:chOff x="1256957" y="5243317"/>
              <a:chExt cx="4453099" cy="740223"/>
            </a:xfrm>
          </p:grpSpPr>
          <p:sp>
            <p:nvSpPr>
              <p:cNvPr id="6" name="TextBox 5">
                <a:extLst>
                  <a:ext uri="{FF2B5EF4-FFF2-40B4-BE49-F238E27FC236}">
                    <a16:creationId xmlns:a16="http://schemas.microsoft.com/office/drawing/2014/main" id="{7A4E8AA6-7EB0-02C3-EC3A-1CE0F989DC41}"/>
                  </a:ext>
                </a:extLst>
              </p:cNvPr>
              <p:cNvSpPr txBox="1"/>
              <p:nvPr/>
            </p:nvSpPr>
            <p:spPr>
              <a:xfrm>
                <a:off x="1256957" y="5244876"/>
                <a:ext cx="1129927" cy="738664"/>
              </a:xfrm>
              <a:prstGeom prst="rect">
                <a:avLst/>
              </a:prstGeom>
              <a:noFill/>
            </p:spPr>
            <p:txBody>
              <a:bodyPr wrap="square" rtlCol="0">
                <a:spAutoFit/>
              </a:bodyPr>
              <a:lstStyle/>
              <a:p>
                <a:pPr algn="ctr"/>
                <a:r>
                  <a:rPr lang="en-US" sz="1400" b="1" dirty="0">
                    <a:solidFill>
                      <a:schemeClr val="accent4"/>
                    </a:solidFill>
                    <a:latin typeface="Arial Narrow" panose="020B0604020202020204" pitchFamily="34" charset="0"/>
                    <a:cs typeface="Arial Narrow" panose="020B0604020202020204" pitchFamily="34" charset="0"/>
                  </a:rPr>
                  <a:t>Average Starting Salary</a:t>
                </a:r>
              </a:p>
            </p:txBody>
          </p:sp>
          <p:sp>
            <p:nvSpPr>
              <p:cNvPr id="27" name="TextBox 26">
                <a:extLst>
                  <a:ext uri="{FF2B5EF4-FFF2-40B4-BE49-F238E27FC236}">
                    <a16:creationId xmlns:a16="http://schemas.microsoft.com/office/drawing/2014/main" id="{94FCBA70-E771-5D1B-F91C-CC8BC5BB37C5}"/>
                  </a:ext>
                </a:extLst>
              </p:cNvPr>
              <p:cNvSpPr txBox="1"/>
              <p:nvPr/>
            </p:nvSpPr>
            <p:spPr>
              <a:xfrm>
                <a:off x="2953129" y="5243317"/>
                <a:ext cx="1129927" cy="738664"/>
              </a:xfrm>
              <a:prstGeom prst="rect">
                <a:avLst/>
              </a:prstGeom>
              <a:noFill/>
            </p:spPr>
            <p:txBody>
              <a:bodyPr wrap="square" rtlCol="0">
                <a:spAutoFit/>
              </a:bodyPr>
              <a:lstStyle/>
              <a:p>
                <a:pPr algn="ctr"/>
                <a:r>
                  <a:rPr lang="en-US" sz="1400" b="1" dirty="0">
                    <a:solidFill>
                      <a:schemeClr val="accent4"/>
                    </a:solidFill>
                    <a:latin typeface="Arial Narrow" panose="020B0604020202020204" pitchFamily="34" charset="0"/>
                    <a:cs typeface="Arial Narrow" panose="020B0604020202020204" pitchFamily="34" charset="0"/>
                  </a:rPr>
                  <a:t>Average </a:t>
                </a:r>
              </a:p>
              <a:p>
                <a:pPr algn="ctr"/>
                <a:r>
                  <a:rPr lang="en-US" sz="1400" b="1" dirty="0">
                    <a:solidFill>
                      <a:schemeClr val="accent4"/>
                    </a:solidFill>
                    <a:latin typeface="Arial Narrow" panose="020B0604020202020204" pitchFamily="34" charset="0"/>
                    <a:cs typeface="Arial Narrow" panose="020B0604020202020204" pitchFamily="34" charset="0"/>
                  </a:rPr>
                  <a:t>Top </a:t>
                </a:r>
              </a:p>
              <a:p>
                <a:pPr algn="ctr"/>
                <a:r>
                  <a:rPr lang="en-US" sz="1400" b="1" dirty="0">
                    <a:solidFill>
                      <a:schemeClr val="accent4"/>
                    </a:solidFill>
                    <a:latin typeface="Arial Narrow" panose="020B0604020202020204" pitchFamily="34" charset="0"/>
                    <a:cs typeface="Arial Narrow" panose="020B0604020202020204" pitchFamily="34" charset="0"/>
                  </a:rPr>
                  <a:t>Salary</a:t>
                </a:r>
              </a:p>
            </p:txBody>
          </p:sp>
          <p:sp>
            <p:nvSpPr>
              <p:cNvPr id="28" name="TextBox 27">
                <a:extLst>
                  <a:ext uri="{FF2B5EF4-FFF2-40B4-BE49-F238E27FC236}">
                    <a16:creationId xmlns:a16="http://schemas.microsoft.com/office/drawing/2014/main" id="{174C64D0-C542-2288-71E4-5F353B607658}"/>
                  </a:ext>
                </a:extLst>
              </p:cNvPr>
              <p:cNvSpPr txBox="1"/>
              <p:nvPr/>
            </p:nvSpPr>
            <p:spPr>
              <a:xfrm>
                <a:off x="4580129" y="5243317"/>
                <a:ext cx="1129927" cy="738664"/>
              </a:xfrm>
              <a:prstGeom prst="rect">
                <a:avLst/>
              </a:prstGeom>
              <a:noFill/>
            </p:spPr>
            <p:txBody>
              <a:bodyPr wrap="square" rtlCol="0">
                <a:spAutoFit/>
              </a:bodyPr>
              <a:lstStyle/>
              <a:p>
                <a:pPr algn="ctr"/>
                <a:r>
                  <a:rPr lang="en-US" sz="1400" b="1" dirty="0">
                    <a:solidFill>
                      <a:srgbClr val="3276A6"/>
                    </a:solidFill>
                    <a:latin typeface="Arial Narrow" panose="020B0604020202020204" pitchFamily="34" charset="0"/>
                    <a:cs typeface="Arial Narrow" panose="020B0604020202020204" pitchFamily="34" charset="0"/>
                  </a:rPr>
                  <a:t>Average Overall Salary</a:t>
                </a:r>
              </a:p>
            </p:txBody>
          </p:sp>
        </p:grpSp>
      </p:grpSp>
      <p:grpSp>
        <p:nvGrpSpPr>
          <p:cNvPr id="57" name="Group 56">
            <a:extLst>
              <a:ext uri="{FF2B5EF4-FFF2-40B4-BE49-F238E27FC236}">
                <a16:creationId xmlns:a16="http://schemas.microsoft.com/office/drawing/2014/main" id="{BFD2F3E5-B195-D1E0-4B03-AC06CF6F95D6}"/>
              </a:ext>
            </a:extLst>
          </p:cNvPr>
          <p:cNvGrpSpPr/>
          <p:nvPr/>
        </p:nvGrpSpPr>
        <p:grpSpPr>
          <a:xfrm>
            <a:off x="7210225" y="0"/>
            <a:ext cx="4692487" cy="6858000"/>
            <a:chOff x="7210225" y="0"/>
            <a:chExt cx="4692487" cy="6858000"/>
          </a:xfrm>
        </p:grpSpPr>
        <p:cxnSp>
          <p:nvCxnSpPr>
            <p:cNvPr id="38" name="Straight Connector 37">
              <a:extLst>
                <a:ext uri="{FF2B5EF4-FFF2-40B4-BE49-F238E27FC236}">
                  <a16:creationId xmlns:a16="http://schemas.microsoft.com/office/drawing/2014/main" id="{D08BC825-E2BF-C17B-7F78-3831A466BABB}"/>
                </a:ext>
              </a:extLst>
            </p:cNvPr>
            <p:cNvCxnSpPr/>
            <p:nvPr/>
          </p:nvCxnSpPr>
          <p:spPr>
            <a:xfrm>
              <a:off x="7386638" y="0"/>
              <a:ext cx="0" cy="6858000"/>
            </a:xfrm>
            <a:prstGeom prst="line">
              <a:avLst/>
            </a:prstGeom>
            <a:ln w="76200">
              <a:solidFill>
                <a:srgbClr val="DF881A"/>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441758A-23C0-AB18-209E-AE9ABC637821}"/>
                </a:ext>
              </a:extLst>
            </p:cNvPr>
            <p:cNvCxnSpPr>
              <a:cxnSpLocks/>
            </p:cNvCxnSpPr>
            <p:nvPr/>
          </p:nvCxnSpPr>
          <p:spPr>
            <a:xfrm>
              <a:off x="7386638" y="0"/>
              <a:ext cx="0" cy="1200673"/>
            </a:xfrm>
            <a:prstGeom prst="line">
              <a:avLst/>
            </a:prstGeom>
            <a:ln w="76200">
              <a:solidFill>
                <a:srgbClr val="FDE0BB"/>
              </a:solidFill>
            </a:ln>
          </p:spPr>
          <p:style>
            <a:lnRef idx="1">
              <a:schemeClr val="accent1"/>
            </a:lnRef>
            <a:fillRef idx="0">
              <a:schemeClr val="accent1"/>
            </a:fillRef>
            <a:effectRef idx="0">
              <a:schemeClr val="accent1"/>
            </a:effectRef>
            <a:fontRef idx="minor">
              <a:schemeClr val="tx1"/>
            </a:fontRef>
          </p:style>
        </p:cxnSp>
        <p:pic>
          <p:nvPicPr>
            <p:cNvPr id="45" name="Picture 44" descr="Logo&#10;&#10;Description automatically generated">
              <a:extLst>
                <a:ext uri="{FF2B5EF4-FFF2-40B4-BE49-F238E27FC236}">
                  <a16:creationId xmlns:a16="http://schemas.microsoft.com/office/drawing/2014/main" id="{7C7507B5-3837-5F87-B7CF-96092725D40B}"/>
                </a:ext>
              </a:extLst>
            </p:cNvPr>
            <p:cNvPicPr>
              <a:picLocks noChangeAspect="1"/>
            </p:cNvPicPr>
            <p:nvPr/>
          </p:nvPicPr>
          <p:blipFill>
            <a:blip r:embed="rId5"/>
            <a:stretch>
              <a:fillRect/>
            </a:stretch>
          </p:blipFill>
          <p:spPr>
            <a:xfrm>
              <a:off x="7210225" y="1792504"/>
              <a:ext cx="1828800" cy="1828800"/>
            </a:xfrm>
            <a:prstGeom prst="rect">
              <a:avLst/>
            </a:prstGeom>
          </p:spPr>
        </p:pic>
        <p:pic>
          <p:nvPicPr>
            <p:cNvPr id="47" name="Picture 46" descr="Logo&#10;&#10;Description automatically generated">
              <a:extLst>
                <a:ext uri="{FF2B5EF4-FFF2-40B4-BE49-F238E27FC236}">
                  <a16:creationId xmlns:a16="http://schemas.microsoft.com/office/drawing/2014/main" id="{0FC2BF79-B603-EF05-2420-DCB26DAA7115}"/>
                </a:ext>
              </a:extLst>
            </p:cNvPr>
            <p:cNvPicPr>
              <a:picLocks noChangeAspect="1"/>
            </p:cNvPicPr>
            <p:nvPr/>
          </p:nvPicPr>
          <p:blipFill>
            <a:blip r:embed="rId6"/>
            <a:stretch>
              <a:fillRect/>
            </a:stretch>
          </p:blipFill>
          <p:spPr>
            <a:xfrm>
              <a:off x="7220771" y="3281338"/>
              <a:ext cx="1828800" cy="1828800"/>
            </a:xfrm>
            <a:prstGeom prst="rect">
              <a:avLst/>
            </a:prstGeom>
          </p:spPr>
        </p:pic>
        <p:pic>
          <p:nvPicPr>
            <p:cNvPr id="49" name="Picture 48" descr="Logo&#10;&#10;Description automatically generated">
              <a:extLst>
                <a:ext uri="{FF2B5EF4-FFF2-40B4-BE49-F238E27FC236}">
                  <a16:creationId xmlns:a16="http://schemas.microsoft.com/office/drawing/2014/main" id="{31D29FB5-D51B-C721-9DE1-60FF4A7B1728}"/>
                </a:ext>
              </a:extLst>
            </p:cNvPr>
            <p:cNvPicPr>
              <a:picLocks noChangeAspect="1"/>
            </p:cNvPicPr>
            <p:nvPr/>
          </p:nvPicPr>
          <p:blipFill>
            <a:blip r:embed="rId7"/>
            <a:stretch>
              <a:fillRect/>
            </a:stretch>
          </p:blipFill>
          <p:spPr>
            <a:xfrm>
              <a:off x="7220771" y="4876116"/>
              <a:ext cx="1828800" cy="1828800"/>
            </a:xfrm>
            <a:prstGeom prst="rect">
              <a:avLst/>
            </a:prstGeom>
          </p:spPr>
        </p:pic>
        <p:sp>
          <p:nvSpPr>
            <p:cNvPr id="50" name="TextBox 49">
              <a:extLst>
                <a:ext uri="{FF2B5EF4-FFF2-40B4-BE49-F238E27FC236}">
                  <a16:creationId xmlns:a16="http://schemas.microsoft.com/office/drawing/2014/main" id="{5F0A8B44-8458-1D53-E711-FFAA8CD72CE6}"/>
                </a:ext>
              </a:extLst>
            </p:cNvPr>
            <p:cNvSpPr txBox="1"/>
            <p:nvPr/>
          </p:nvSpPr>
          <p:spPr>
            <a:xfrm>
              <a:off x="7552506" y="917769"/>
              <a:ext cx="3145058" cy="707886"/>
            </a:xfrm>
            <a:prstGeom prst="rect">
              <a:avLst/>
            </a:prstGeom>
            <a:noFill/>
          </p:spPr>
          <p:txBody>
            <a:bodyPr wrap="square" rtlCol="0">
              <a:spAutoFit/>
            </a:bodyPr>
            <a:lstStyle/>
            <a:p>
              <a:r>
                <a:rPr lang="en-US" sz="2400" b="1" dirty="0">
                  <a:solidFill>
                    <a:srgbClr val="F8971C"/>
                  </a:solidFill>
                  <a:latin typeface="Arial Narrow" panose="020B0604020202020204" pitchFamily="34" charset="0"/>
                  <a:cs typeface="Arial Narrow" panose="020B0604020202020204" pitchFamily="34" charset="0"/>
                </a:rPr>
                <a:t>TAKE HOME PAY</a:t>
              </a:r>
            </a:p>
            <a:p>
              <a:r>
                <a:rPr lang="en-US" sz="1600" dirty="0">
                  <a:solidFill>
                    <a:srgbClr val="F8971C"/>
                  </a:solidFill>
                  <a:latin typeface="Arial Narrow" panose="020B0604020202020204" pitchFamily="34" charset="0"/>
                  <a:cs typeface="Arial Narrow" panose="020B0604020202020204" pitchFamily="34" charset="0"/>
                </a:rPr>
                <a:t>Average Annual </a:t>
              </a:r>
              <a:r>
                <a:rPr lang="en-US" sz="1600" b="1" dirty="0">
                  <a:solidFill>
                    <a:srgbClr val="F8971C"/>
                  </a:solidFill>
                  <a:latin typeface="Arial Narrow" panose="020B0604020202020204" pitchFamily="34" charset="0"/>
                  <a:cs typeface="Arial Narrow" panose="020B0604020202020204" pitchFamily="34" charset="0"/>
                </a:rPr>
                <a:t>Net </a:t>
              </a:r>
              <a:r>
                <a:rPr lang="en-US" sz="1600" dirty="0">
                  <a:solidFill>
                    <a:srgbClr val="F8971C"/>
                  </a:solidFill>
                  <a:latin typeface="Arial Narrow" panose="020B0604020202020204" pitchFamily="34" charset="0"/>
                  <a:cs typeface="Arial Narrow" panose="020B0604020202020204" pitchFamily="34" charset="0"/>
                </a:rPr>
                <a:t>Salary in Region</a:t>
              </a:r>
            </a:p>
          </p:txBody>
        </p:sp>
        <p:pic>
          <p:nvPicPr>
            <p:cNvPr id="52" name="Picture 51" descr="A picture containing text&#10;&#10;Description automatically generated">
              <a:extLst>
                <a:ext uri="{FF2B5EF4-FFF2-40B4-BE49-F238E27FC236}">
                  <a16:creationId xmlns:a16="http://schemas.microsoft.com/office/drawing/2014/main" id="{D9EB594F-2A8B-B3AC-F723-6EFF28CF3C09}"/>
                </a:ext>
              </a:extLst>
            </p:cNvPr>
            <p:cNvPicPr>
              <a:picLocks noChangeAspect="1"/>
            </p:cNvPicPr>
            <p:nvPr/>
          </p:nvPicPr>
          <p:blipFill rotWithShape="1">
            <a:blip r:embed="rId8"/>
            <a:srcRect b="51590"/>
            <a:stretch/>
          </p:blipFill>
          <p:spPr>
            <a:xfrm>
              <a:off x="10262754" y="858493"/>
              <a:ext cx="1639958" cy="793898"/>
            </a:xfrm>
            <a:prstGeom prst="rect">
              <a:avLst/>
            </a:prstGeom>
          </p:spPr>
        </p:pic>
        <p:sp>
          <p:nvSpPr>
            <p:cNvPr id="53" name="TextBox 52">
              <a:extLst>
                <a:ext uri="{FF2B5EF4-FFF2-40B4-BE49-F238E27FC236}">
                  <a16:creationId xmlns:a16="http://schemas.microsoft.com/office/drawing/2014/main" id="{EEE77AFD-4E0F-DE22-C96D-480D4A7DCB2B}"/>
                </a:ext>
              </a:extLst>
            </p:cNvPr>
            <p:cNvSpPr txBox="1"/>
            <p:nvPr/>
          </p:nvSpPr>
          <p:spPr>
            <a:xfrm>
              <a:off x="8908875" y="2331995"/>
              <a:ext cx="2985769" cy="707886"/>
            </a:xfrm>
            <a:prstGeom prst="rect">
              <a:avLst/>
            </a:prstGeom>
            <a:noFill/>
          </p:spPr>
          <p:txBody>
            <a:bodyPr wrap="square" rtlCol="0">
              <a:spAutoFit/>
            </a:bodyPr>
            <a:lstStyle/>
            <a:p>
              <a:r>
                <a:rPr lang="en-US" sz="4000" dirty="0">
                  <a:solidFill>
                    <a:srgbClr val="5D5040"/>
                  </a:solidFill>
                  <a:latin typeface="Arial Narrow" panose="020B0604020202020204" pitchFamily="34" charset="0"/>
                  <a:cs typeface="Arial Narrow" panose="020B0604020202020204" pitchFamily="34" charset="0"/>
                </a:rPr>
                <a:t>$29,025</a:t>
              </a:r>
            </a:p>
          </p:txBody>
        </p:sp>
        <p:sp>
          <p:nvSpPr>
            <p:cNvPr id="54" name="TextBox 53">
              <a:extLst>
                <a:ext uri="{FF2B5EF4-FFF2-40B4-BE49-F238E27FC236}">
                  <a16:creationId xmlns:a16="http://schemas.microsoft.com/office/drawing/2014/main" id="{EA72CC94-FC19-1D4B-E617-B28CC6131A55}"/>
                </a:ext>
              </a:extLst>
            </p:cNvPr>
            <p:cNvSpPr txBox="1"/>
            <p:nvPr/>
          </p:nvSpPr>
          <p:spPr>
            <a:xfrm>
              <a:off x="8916943" y="5349735"/>
              <a:ext cx="2985769" cy="707886"/>
            </a:xfrm>
            <a:prstGeom prst="rect">
              <a:avLst/>
            </a:prstGeom>
            <a:noFill/>
          </p:spPr>
          <p:txBody>
            <a:bodyPr wrap="square" rtlCol="0">
              <a:spAutoFit/>
            </a:bodyPr>
            <a:lstStyle/>
            <a:p>
              <a:r>
                <a:rPr lang="en-US" sz="4000" dirty="0">
                  <a:solidFill>
                    <a:srgbClr val="5D5040"/>
                  </a:solidFill>
                  <a:latin typeface="Arial Narrow" panose="020B0604020202020204" pitchFamily="34" charset="0"/>
                  <a:cs typeface="Arial Narrow" panose="020B0604020202020204" pitchFamily="34" charset="0"/>
                </a:rPr>
                <a:t>$45,921</a:t>
              </a:r>
            </a:p>
          </p:txBody>
        </p:sp>
        <p:sp>
          <p:nvSpPr>
            <p:cNvPr id="55" name="TextBox 54">
              <a:extLst>
                <a:ext uri="{FF2B5EF4-FFF2-40B4-BE49-F238E27FC236}">
                  <a16:creationId xmlns:a16="http://schemas.microsoft.com/office/drawing/2014/main" id="{AFEFC41C-03C0-7A82-79EB-FB36B595D6CA}"/>
                </a:ext>
              </a:extLst>
            </p:cNvPr>
            <p:cNvSpPr txBox="1"/>
            <p:nvPr/>
          </p:nvSpPr>
          <p:spPr>
            <a:xfrm>
              <a:off x="8908875" y="3797107"/>
              <a:ext cx="2985769" cy="707886"/>
            </a:xfrm>
            <a:prstGeom prst="rect">
              <a:avLst/>
            </a:prstGeom>
            <a:noFill/>
          </p:spPr>
          <p:txBody>
            <a:bodyPr wrap="square" rtlCol="0">
              <a:spAutoFit/>
            </a:bodyPr>
            <a:lstStyle/>
            <a:p>
              <a:r>
                <a:rPr lang="en-US" sz="4000" dirty="0">
                  <a:solidFill>
                    <a:srgbClr val="5D5040"/>
                  </a:solidFill>
                  <a:latin typeface="Arial Narrow" panose="020B0604020202020204" pitchFamily="34" charset="0"/>
                  <a:cs typeface="Arial Narrow" panose="020B0604020202020204" pitchFamily="34" charset="0"/>
                </a:rPr>
                <a:t>$36,205</a:t>
              </a:r>
            </a:p>
          </p:txBody>
        </p:sp>
      </p:grpSp>
    </p:spTree>
    <p:extLst>
      <p:ext uri="{BB962C8B-B14F-4D97-AF65-F5344CB8AC3E}">
        <p14:creationId xmlns:p14="http://schemas.microsoft.com/office/powerpoint/2010/main" val="26895864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a:extLst>
              <a:ext uri="{FF2B5EF4-FFF2-40B4-BE49-F238E27FC236}">
                <a16:creationId xmlns:a16="http://schemas.microsoft.com/office/drawing/2014/main" id="{AEBCA4C1-70A7-5711-3A0D-4E634B526B44}"/>
              </a:ext>
            </a:extLst>
          </p:cNvPr>
          <p:cNvGrpSpPr/>
          <p:nvPr/>
        </p:nvGrpSpPr>
        <p:grpSpPr>
          <a:xfrm>
            <a:off x="5411765" y="2313364"/>
            <a:ext cx="6749683" cy="4164285"/>
            <a:chOff x="5447114" y="2772931"/>
            <a:chExt cx="6749683" cy="4164285"/>
          </a:xfrm>
        </p:grpSpPr>
        <p:pic>
          <p:nvPicPr>
            <p:cNvPr id="4" name="Picture 3">
              <a:extLst>
                <a:ext uri="{FF2B5EF4-FFF2-40B4-BE49-F238E27FC236}">
                  <a16:creationId xmlns:a16="http://schemas.microsoft.com/office/drawing/2014/main" id="{0887CA33-0773-9357-1828-C2A27F73B32F}"/>
                </a:ext>
              </a:extLst>
            </p:cNvPr>
            <p:cNvPicPr>
              <a:picLocks noChangeAspect="1"/>
            </p:cNvPicPr>
            <p:nvPr/>
          </p:nvPicPr>
          <p:blipFill>
            <a:blip r:embed="rId3"/>
            <a:srcRect/>
            <a:stretch/>
          </p:blipFill>
          <p:spPr>
            <a:xfrm>
              <a:off x="5447114" y="2904639"/>
              <a:ext cx="6245466" cy="4032577"/>
            </a:xfrm>
            <a:prstGeom prst="rect">
              <a:avLst/>
            </a:prstGeom>
          </p:spPr>
        </p:pic>
        <p:sp>
          <p:nvSpPr>
            <p:cNvPr id="14" name="Rectangle 13">
              <a:extLst>
                <a:ext uri="{FF2B5EF4-FFF2-40B4-BE49-F238E27FC236}">
                  <a16:creationId xmlns:a16="http://schemas.microsoft.com/office/drawing/2014/main" id="{0CB0D276-2003-2751-5400-FCD2C6EB6BA9}"/>
                </a:ext>
              </a:extLst>
            </p:cNvPr>
            <p:cNvSpPr/>
            <p:nvPr/>
          </p:nvSpPr>
          <p:spPr>
            <a:xfrm>
              <a:off x="11266995" y="2817905"/>
              <a:ext cx="929802" cy="529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8BB0"/>
                  </a:solidFill>
                  <a:latin typeface="Arial Narrow" panose="020B0604020202020204" pitchFamily="34" charset="0"/>
                  <a:cs typeface="Arial Narrow" panose="020B0604020202020204" pitchFamily="34" charset="0"/>
                </a:rPr>
                <a:t>-10.9%</a:t>
              </a:r>
            </a:p>
          </p:txBody>
        </p:sp>
        <p:sp>
          <p:nvSpPr>
            <p:cNvPr id="17" name="Rectangle 16">
              <a:extLst>
                <a:ext uri="{FF2B5EF4-FFF2-40B4-BE49-F238E27FC236}">
                  <a16:creationId xmlns:a16="http://schemas.microsoft.com/office/drawing/2014/main" id="{34ADFEA2-2501-459F-38F3-B53A11A42C35}"/>
                </a:ext>
              </a:extLst>
            </p:cNvPr>
            <p:cNvSpPr/>
            <p:nvPr/>
          </p:nvSpPr>
          <p:spPr>
            <a:xfrm>
              <a:off x="10506080" y="2772931"/>
              <a:ext cx="929802" cy="3938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2"/>
                  </a:solidFill>
                  <a:latin typeface="Arial Narrow" panose="020B0604020202020204" pitchFamily="34" charset="0"/>
                  <a:cs typeface="Arial Narrow" panose="020B0604020202020204" pitchFamily="34" charset="0"/>
                </a:rPr>
                <a:t>-20.3%</a:t>
              </a:r>
            </a:p>
          </p:txBody>
        </p:sp>
        <p:sp>
          <p:nvSpPr>
            <p:cNvPr id="18" name="Rectangle 17">
              <a:extLst>
                <a:ext uri="{FF2B5EF4-FFF2-40B4-BE49-F238E27FC236}">
                  <a16:creationId xmlns:a16="http://schemas.microsoft.com/office/drawing/2014/main" id="{103FFEDF-945D-D1AD-47FD-AB86C943173B}"/>
                </a:ext>
              </a:extLst>
            </p:cNvPr>
            <p:cNvSpPr/>
            <p:nvPr/>
          </p:nvSpPr>
          <p:spPr>
            <a:xfrm>
              <a:off x="10295760" y="4339878"/>
              <a:ext cx="808966" cy="4571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Narrow" panose="020B0604020202020204" pitchFamily="34" charset="0"/>
                  <a:cs typeface="Arial Narrow" panose="020B0604020202020204" pitchFamily="34" charset="0"/>
                </a:rPr>
                <a:t>-8.3%</a:t>
              </a:r>
            </a:p>
          </p:txBody>
        </p:sp>
        <p:sp>
          <p:nvSpPr>
            <p:cNvPr id="19" name="Rectangle 18">
              <a:extLst>
                <a:ext uri="{FF2B5EF4-FFF2-40B4-BE49-F238E27FC236}">
                  <a16:creationId xmlns:a16="http://schemas.microsoft.com/office/drawing/2014/main" id="{9F580657-1F38-0DBA-5758-A2DA82EF217D}"/>
                </a:ext>
              </a:extLst>
            </p:cNvPr>
            <p:cNvSpPr/>
            <p:nvPr/>
          </p:nvSpPr>
          <p:spPr>
            <a:xfrm>
              <a:off x="8569847" y="4797077"/>
              <a:ext cx="808966" cy="4571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Narrow" panose="020B0604020202020204" pitchFamily="34" charset="0"/>
                  <a:cs typeface="Arial Narrow" panose="020B0604020202020204" pitchFamily="34" charset="0"/>
                </a:rPr>
                <a:t>-14.7%</a:t>
              </a:r>
            </a:p>
          </p:txBody>
        </p:sp>
        <p:sp>
          <p:nvSpPr>
            <p:cNvPr id="20" name="Rectangle 19">
              <a:extLst>
                <a:ext uri="{FF2B5EF4-FFF2-40B4-BE49-F238E27FC236}">
                  <a16:creationId xmlns:a16="http://schemas.microsoft.com/office/drawing/2014/main" id="{BBF09B97-D15F-B1DC-F52F-A17E3D398EC1}"/>
                </a:ext>
              </a:extLst>
            </p:cNvPr>
            <p:cNvSpPr/>
            <p:nvPr/>
          </p:nvSpPr>
          <p:spPr>
            <a:xfrm>
              <a:off x="7967016" y="4388325"/>
              <a:ext cx="808966" cy="4571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Narrow" panose="020B0604020202020204" pitchFamily="34" charset="0"/>
                  <a:cs typeface="Arial Narrow" panose="020B0604020202020204" pitchFamily="34" charset="0"/>
                </a:rPr>
                <a:t>-20.5%</a:t>
              </a:r>
            </a:p>
          </p:txBody>
        </p:sp>
        <p:sp>
          <p:nvSpPr>
            <p:cNvPr id="21" name="Rectangle 20">
              <a:extLst>
                <a:ext uri="{FF2B5EF4-FFF2-40B4-BE49-F238E27FC236}">
                  <a16:creationId xmlns:a16="http://schemas.microsoft.com/office/drawing/2014/main" id="{BD74DF49-8E61-D0DA-B20A-8C227C75025F}"/>
                </a:ext>
              </a:extLst>
            </p:cNvPr>
            <p:cNvSpPr/>
            <p:nvPr/>
          </p:nvSpPr>
          <p:spPr>
            <a:xfrm>
              <a:off x="9686833" y="3007347"/>
              <a:ext cx="808966" cy="4571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2"/>
                  </a:solidFill>
                  <a:latin typeface="Arial Narrow" panose="020B0604020202020204" pitchFamily="34" charset="0"/>
                  <a:cs typeface="Arial Narrow" panose="020B0604020202020204" pitchFamily="34" charset="0"/>
                </a:rPr>
                <a:t>-</a:t>
              </a:r>
              <a:r>
                <a:rPr lang="en-US" b="1" dirty="0">
                  <a:solidFill>
                    <a:srgbClr val="008BB0"/>
                  </a:solidFill>
                  <a:latin typeface="Arial Narrow" panose="020B0604020202020204" pitchFamily="34" charset="0"/>
                  <a:cs typeface="Arial Narrow" panose="020B0604020202020204" pitchFamily="34" charset="0"/>
                </a:rPr>
                <a:t>19.2</a:t>
              </a:r>
              <a:r>
                <a:rPr lang="en-US" b="1" dirty="0">
                  <a:solidFill>
                    <a:schemeClr val="accent2"/>
                  </a:solidFill>
                  <a:latin typeface="Arial Narrow" panose="020B0604020202020204" pitchFamily="34" charset="0"/>
                  <a:cs typeface="Arial Narrow" panose="020B0604020202020204" pitchFamily="34" charset="0"/>
                </a:rPr>
                <a:t>%</a:t>
              </a:r>
            </a:p>
          </p:txBody>
        </p:sp>
        <p:sp>
          <p:nvSpPr>
            <p:cNvPr id="22" name="Rectangle 21">
              <a:extLst>
                <a:ext uri="{FF2B5EF4-FFF2-40B4-BE49-F238E27FC236}">
                  <a16:creationId xmlns:a16="http://schemas.microsoft.com/office/drawing/2014/main" id="{0DA48CAE-2E99-652D-3F82-DAC7AAE39278}"/>
                </a:ext>
              </a:extLst>
            </p:cNvPr>
            <p:cNvSpPr/>
            <p:nvPr/>
          </p:nvSpPr>
          <p:spPr>
            <a:xfrm>
              <a:off x="10333674" y="5921995"/>
              <a:ext cx="971235" cy="4571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Narrow" panose="020B0604020202020204" pitchFamily="34" charset="0"/>
                  <a:cs typeface="Arial Narrow" panose="020B0604020202020204" pitchFamily="34" charset="0"/>
                </a:rPr>
                <a:t>-19.6%</a:t>
              </a:r>
            </a:p>
          </p:txBody>
        </p:sp>
        <p:sp>
          <p:nvSpPr>
            <p:cNvPr id="23" name="Rectangle 22">
              <a:extLst>
                <a:ext uri="{FF2B5EF4-FFF2-40B4-BE49-F238E27FC236}">
                  <a16:creationId xmlns:a16="http://schemas.microsoft.com/office/drawing/2014/main" id="{5A3974CF-6E5E-A394-2901-EDA60E6C2D7F}"/>
                </a:ext>
              </a:extLst>
            </p:cNvPr>
            <p:cNvSpPr/>
            <p:nvPr/>
          </p:nvSpPr>
          <p:spPr>
            <a:xfrm>
              <a:off x="9050253" y="4045446"/>
              <a:ext cx="971235" cy="5357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Narrow" panose="020B0604020202020204" pitchFamily="34" charset="0"/>
                  <a:cs typeface="Arial Narrow" panose="020B0604020202020204" pitchFamily="34" charset="0"/>
                </a:rPr>
                <a:t>-23.8%</a:t>
              </a:r>
            </a:p>
          </p:txBody>
        </p:sp>
        <p:sp>
          <p:nvSpPr>
            <p:cNvPr id="25" name="Rectangle 24">
              <a:extLst>
                <a:ext uri="{FF2B5EF4-FFF2-40B4-BE49-F238E27FC236}">
                  <a16:creationId xmlns:a16="http://schemas.microsoft.com/office/drawing/2014/main" id="{4546D39A-B0FD-D754-5B07-983E484D2279}"/>
                </a:ext>
              </a:extLst>
            </p:cNvPr>
            <p:cNvSpPr/>
            <p:nvPr/>
          </p:nvSpPr>
          <p:spPr>
            <a:xfrm>
              <a:off x="6666818" y="5154263"/>
              <a:ext cx="971235" cy="5357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Arial Narrow" panose="020B0604020202020204" pitchFamily="34" charset="0"/>
                  <a:cs typeface="Arial Narrow" panose="020B0604020202020204" pitchFamily="34" charset="0"/>
                </a:rPr>
                <a:t>-21.5%</a:t>
              </a:r>
            </a:p>
          </p:txBody>
        </p:sp>
        <p:sp>
          <p:nvSpPr>
            <p:cNvPr id="26" name="Rectangle 25">
              <a:extLst>
                <a:ext uri="{FF2B5EF4-FFF2-40B4-BE49-F238E27FC236}">
                  <a16:creationId xmlns:a16="http://schemas.microsoft.com/office/drawing/2014/main" id="{A1D272E5-AD9F-D99C-6239-7BF4CD64E38F}"/>
                </a:ext>
              </a:extLst>
            </p:cNvPr>
            <p:cNvSpPr/>
            <p:nvPr/>
          </p:nvSpPr>
          <p:spPr>
            <a:xfrm>
              <a:off x="9202106" y="3645450"/>
              <a:ext cx="1131568" cy="3800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Narrow" panose="020B0604020202020204" pitchFamily="34" charset="0"/>
                  <a:cs typeface="Arial Narrow" panose="020B0604020202020204" pitchFamily="34" charset="0"/>
                </a:rPr>
                <a:t>-24.7%</a:t>
              </a:r>
            </a:p>
          </p:txBody>
        </p:sp>
        <p:sp>
          <p:nvSpPr>
            <p:cNvPr id="27" name="Rectangle 26">
              <a:extLst>
                <a:ext uri="{FF2B5EF4-FFF2-40B4-BE49-F238E27FC236}">
                  <a16:creationId xmlns:a16="http://schemas.microsoft.com/office/drawing/2014/main" id="{869482D9-D940-DBFD-32FA-3CDB846A9633}"/>
                </a:ext>
              </a:extLst>
            </p:cNvPr>
            <p:cNvSpPr/>
            <p:nvPr/>
          </p:nvSpPr>
          <p:spPr>
            <a:xfrm>
              <a:off x="8011959" y="5490887"/>
              <a:ext cx="1131568" cy="3530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Narrow" panose="020B0604020202020204" pitchFamily="34" charset="0"/>
                  <a:cs typeface="Arial Narrow" panose="020B0604020202020204" pitchFamily="34" charset="0"/>
                </a:rPr>
                <a:t>-27.8%</a:t>
              </a:r>
            </a:p>
          </p:txBody>
        </p:sp>
        <p:sp>
          <p:nvSpPr>
            <p:cNvPr id="28" name="Rectangle 27">
              <a:extLst>
                <a:ext uri="{FF2B5EF4-FFF2-40B4-BE49-F238E27FC236}">
                  <a16:creationId xmlns:a16="http://schemas.microsoft.com/office/drawing/2014/main" id="{61D45AE2-B442-184C-5E38-7CD771A6C575}"/>
                </a:ext>
              </a:extLst>
            </p:cNvPr>
            <p:cNvSpPr/>
            <p:nvPr/>
          </p:nvSpPr>
          <p:spPr>
            <a:xfrm>
              <a:off x="9078684" y="4835645"/>
              <a:ext cx="942804" cy="3800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solidFill>
                    <a:schemeClr val="bg1"/>
                  </a:solidFill>
                  <a:latin typeface="Arial Narrow" panose="020B0604020202020204" pitchFamily="34" charset="0"/>
                  <a:cs typeface="Arial Narrow" panose="020B0604020202020204" pitchFamily="34" charset="0"/>
                </a:rPr>
                <a:t>-30.6%</a:t>
              </a:r>
            </a:p>
          </p:txBody>
        </p:sp>
        <p:sp>
          <p:nvSpPr>
            <p:cNvPr id="29" name="Rectangle 28">
              <a:extLst>
                <a:ext uri="{FF2B5EF4-FFF2-40B4-BE49-F238E27FC236}">
                  <a16:creationId xmlns:a16="http://schemas.microsoft.com/office/drawing/2014/main" id="{53576593-397C-B6F0-71E5-3B58E79EF827}"/>
                </a:ext>
              </a:extLst>
            </p:cNvPr>
            <p:cNvSpPr/>
            <p:nvPr/>
          </p:nvSpPr>
          <p:spPr>
            <a:xfrm>
              <a:off x="9786411" y="4818158"/>
              <a:ext cx="942804" cy="3800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solidFill>
                    <a:schemeClr val="bg1"/>
                  </a:solidFill>
                  <a:latin typeface="Arial Narrow" panose="020B0604020202020204" pitchFamily="34" charset="0"/>
                  <a:cs typeface="Arial Narrow" panose="020B0604020202020204" pitchFamily="34" charset="0"/>
                </a:rPr>
                <a:t>-26.8%</a:t>
              </a:r>
            </a:p>
          </p:txBody>
        </p:sp>
        <p:sp>
          <p:nvSpPr>
            <p:cNvPr id="30" name="Rectangle 29">
              <a:extLst>
                <a:ext uri="{FF2B5EF4-FFF2-40B4-BE49-F238E27FC236}">
                  <a16:creationId xmlns:a16="http://schemas.microsoft.com/office/drawing/2014/main" id="{C89AABB4-8527-972B-6716-A00CFE33C21E}"/>
                </a:ext>
              </a:extLst>
            </p:cNvPr>
            <p:cNvSpPr/>
            <p:nvPr/>
          </p:nvSpPr>
          <p:spPr>
            <a:xfrm>
              <a:off x="10562884" y="3959404"/>
              <a:ext cx="942804" cy="3800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solidFill>
                    <a:schemeClr val="bg1"/>
                  </a:solidFill>
                  <a:latin typeface="Arial Narrow" panose="020B0604020202020204" pitchFamily="34" charset="0"/>
                  <a:cs typeface="Arial Narrow" panose="020B0604020202020204" pitchFamily="34" charset="0"/>
                </a:rPr>
                <a:t>-24.5%</a:t>
              </a:r>
            </a:p>
          </p:txBody>
        </p:sp>
        <p:sp>
          <p:nvSpPr>
            <p:cNvPr id="31" name="Rectangle 30">
              <a:extLst>
                <a:ext uri="{FF2B5EF4-FFF2-40B4-BE49-F238E27FC236}">
                  <a16:creationId xmlns:a16="http://schemas.microsoft.com/office/drawing/2014/main" id="{0DDB49DB-616C-CC59-F11B-81970EE2914B}"/>
                </a:ext>
              </a:extLst>
            </p:cNvPr>
            <p:cNvSpPr/>
            <p:nvPr/>
          </p:nvSpPr>
          <p:spPr>
            <a:xfrm>
              <a:off x="7000552" y="4243532"/>
              <a:ext cx="942804" cy="3800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Narrow" panose="020B0604020202020204" pitchFamily="34" charset="0"/>
                  <a:cs typeface="Arial Narrow" panose="020B0604020202020204" pitchFamily="34" charset="0"/>
                </a:rPr>
                <a:t>-32.8%</a:t>
              </a:r>
            </a:p>
          </p:txBody>
        </p:sp>
        <p:sp>
          <p:nvSpPr>
            <p:cNvPr id="32" name="Rectangle 31">
              <a:extLst>
                <a:ext uri="{FF2B5EF4-FFF2-40B4-BE49-F238E27FC236}">
                  <a16:creationId xmlns:a16="http://schemas.microsoft.com/office/drawing/2014/main" id="{7F2A0300-EBCD-01D9-48D6-92AF827B8467}"/>
                </a:ext>
              </a:extLst>
            </p:cNvPr>
            <p:cNvSpPr/>
            <p:nvPr/>
          </p:nvSpPr>
          <p:spPr>
            <a:xfrm>
              <a:off x="10505149" y="3501473"/>
              <a:ext cx="942804" cy="3800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solidFill>
                    <a:schemeClr val="bg1"/>
                  </a:solidFill>
                  <a:latin typeface="Arial Narrow" panose="020B0604020202020204" pitchFamily="34" charset="0"/>
                  <a:cs typeface="Arial Narrow" panose="020B0604020202020204" pitchFamily="34" charset="0"/>
                </a:rPr>
                <a:t>-32.7%</a:t>
              </a:r>
            </a:p>
          </p:txBody>
        </p:sp>
      </p:grpSp>
      <p:sp>
        <p:nvSpPr>
          <p:cNvPr id="16" name="Rectangle 15">
            <a:extLst>
              <a:ext uri="{FF2B5EF4-FFF2-40B4-BE49-F238E27FC236}">
                <a16:creationId xmlns:a16="http://schemas.microsoft.com/office/drawing/2014/main" id="{272FE34D-60CE-0D49-7200-96F39A69392F}"/>
              </a:ext>
            </a:extLst>
          </p:cNvPr>
          <p:cNvSpPr/>
          <p:nvPr/>
        </p:nvSpPr>
        <p:spPr>
          <a:xfrm>
            <a:off x="0" y="206099"/>
            <a:ext cx="6386513" cy="1325563"/>
          </a:xfrm>
          <a:prstGeom prst="rect">
            <a:avLst/>
          </a:prstGeom>
          <a:solidFill>
            <a:srgbClr val="E6EEF4"/>
          </a:solidFill>
          <a:ln>
            <a:noFill/>
          </a:ln>
          <a:effectLst>
            <a:outerShdw blurRad="25400" dist="25400" dir="2700000" algn="tl" rotWithShape="0">
              <a:srgbClr val="00345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01AD3B-8B75-3094-30CF-96A75B68D1F6}"/>
              </a:ext>
            </a:extLst>
          </p:cNvPr>
          <p:cNvSpPr>
            <a:spLocks noGrp="1"/>
          </p:cNvSpPr>
          <p:nvPr>
            <p:ph type="title"/>
          </p:nvPr>
        </p:nvSpPr>
        <p:spPr/>
        <p:txBody>
          <a:bodyPr/>
          <a:lstStyle/>
          <a:p>
            <a:r>
              <a:rPr lang="en-US" sz="2400" b="0" dirty="0"/>
              <a:t>SREB Region-At-A-Glance:</a:t>
            </a:r>
            <a:br>
              <a:rPr lang="en-US" sz="2400" b="0" dirty="0"/>
            </a:br>
            <a:r>
              <a:rPr lang="en-US" dirty="0"/>
              <a:t>Teacher Compensation</a:t>
            </a:r>
          </a:p>
        </p:txBody>
      </p:sp>
      <p:sp>
        <p:nvSpPr>
          <p:cNvPr id="9" name="TextBox 8">
            <a:extLst>
              <a:ext uri="{FF2B5EF4-FFF2-40B4-BE49-F238E27FC236}">
                <a16:creationId xmlns:a16="http://schemas.microsoft.com/office/drawing/2014/main" id="{D2812E47-EC98-BF64-2745-73B981B17A12}"/>
              </a:ext>
            </a:extLst>
          </p:cNvPr>
          <p:cNvSpPr txBox="1"/>
          <p:nvPr/>
        </p:nvSpPr>
        <p:spPr>
          <a:xfrm>
            <a:off x="399001" y="6530938"/>
            <a:ext cx="7001923" cy="246221"/>
          </a:xfrm>
          <a:prstGeom prst="rect">
            <a:avLst/>
          </a:prstGeom>
          <a:noFill/>
        </p:spPr>
        <p:txBody>
          <a:bodyPr wrap="square" rtlCol="0">
            <a:spAutoFit/>
          </a:bodyPr>
          <a:lstStyle/>
          <a:p>
            <a:r>
              <a:rPr lang="en-US" sz="1000" b="1" dirty="0">
                <a:latin typeface="Arial Narrow" panose="020B0604020202020204" pitchFamily="34" charset="0"/>
                <a:cs typeface="Arial Narrow" panose="020B0604020202020204" pitchFamily="34" charset="0"/>
              </a:rPr>
              <a:t>Sources: </a:t>
            </a:r>
            <a:r>
              <a:rPr lang="en-US" sz="1000" dirty="0">
                <a:latin typeface="Arial Narrow" panose="020B0604020202020204" pitchFamily="34" charset="0"/>
                <a:cs typeface="Arial Narrow" panose="020B0604020202020204" pitchFamily="34" charset="0"/>
                <a:hlinkClick r:id="rId4"/>
              </a:rPr>
              <a:t>PDK Poll</a:t>
            </a:r>
            <a:r>
              <a:rPr lang="en-US" sz="1000" dirty="0">
                <a:latin typeface="Arial Narrow" panose="020B0604020202020204" pitchFamily="34" charset="0"/>
                <a:cs typeface="Arial Narrow" panose="020B0604020202020204" pitchFamily="34" charset="0"/>
              </a:rPr>
              <a:t>, 2019 | </a:t>
            </a:r>
            <a:r>
              <a:rPr lang="en-US" sz="1000" dirty="0">
                <a:solidFill>
                  <a:schemeClr val="tx2"/>
                </a:solidFill>
                <a:latin typeface="Arial Narrow" panose="020B0604020202020204" pitchFamily="34" charset="0"/>
                <a:cs typeface="Arial Narrow" panose="020B0604020202020204" pitchFamily="34" charset="0"/>
                <a:hlinkClick r:id="rId5"/>
              </a:rPr>
              <a:t>Economic Policy Institute</a:t>
            </a:r>
            <a:r>
              <a:rPr lang="en-US" sz="1000" dirty="0">
                <a:solidFill>
                  <a:schemeClr val="tx2"/>
                </a:solidFill>
                <a:latin typeface="Arial Narrow" panose="020B0604020202020204" pitchFamily="34" charset="0"/>
                <a:cs typeface="Arial Narrow" panose="020B0604020202020204" pitchFamily="34" charset="0"/>
              </a:rPr>
              <a:t>, </a:t>
            </a:r>
            <a:r>
              <a:rPr lang="en-US" sz="1000" dirty="0">
                <a:latin typeface="Arial Narrow" panose="020B0604020202020204" pitchFamily="34" charset="0"/>
                <a:cs typeface="Arial Narrow" panose="020B0604020202020204" pitchFamily="34" charset="0"/>
              </a:rPr>
              <a:t>2022</a:t>
            </a:r>
          </a:p>
        </p:txBody>
      </p:sp>
      <p:graphicFrame>
        <p:nvGraphicFramePr>
          <p:cNvPr id="11" name="Table 33">
            <a:extLst>
              <a:ext uri="{FF2B5EF4-FFF2-40B4-BE49-F238E27FC236}">
                <a16:creationId xmlns:a16="http://schemas.microsoft.com/office/drawing/2014/main" id="{2EC26EC9-517A-99AA-2262-DF45C443EAD7}"/>
              </a:ext>
            </a:extLst>
          </p:cNvPr>
          <p:cNvGraphicFramePr>
            <a:graphicFrameLocks noGrp="1"/>
          </p:cNvGraphicFramePr>
          <p:nvPr>
            <p:extLst>
              <p:ext uri="{D42A27DB-BD31-4B8C-83A1-F6EECF244321}">
                <p14:modId xmlns:p14="http://schemas.microsoft.com/office/powerpoint/2010/main" val="2460008767"/>
              </p:ext>
            </p:extLst>
          </p:nvPr>
        </p:nvGraphicFramePr>
        <p:xfrm>
          <a:off x="12394094" y="0"/>
          <a:ext cx="2936393" cy="6858004"/>
        </p:xfrm>
        <a:graphic>
          <a:graphicData uri="http://schemas.openxmlformats.org/drawingml/2006/table">
            <a:tbl>
              <a:tblPr firstRow="1" bandRow="1">
                <a:tableStyleId>{5C22544A-7EE6-4342-B048-85BDC9FD1C3A}</a:tableStyleId>
              </a:tblPr>
              <a:tblGrid>
                <a:gridCol w="631205">
                  <a:extLst>
                    <a:ext uri="{9D8B030D-6E8A-4147-A177-3AD203B41FA5}">
                      <a16:colId xmlns:a16="http://schemas.microsoft.com/office/drawing/2014/main" val="3399789239"/>
                    </a:ext>
                  </a:extLst>
                </a:gridCol>
                <a:gridCol w="2305188">
                  <a:extLst>
                    <a:ext uri="{9D8B030D-6E8A-4147-A177-3AD203B41FA5}">
                      <a16:colId xmlns:a16="http://schemas.microsoft.com/office/drawing/2014/main" val="1307092242"/>
                    </a:ext>
                  </a:extLst>
                </a:gridCol>
              </a:tblGrid>
              <a:tr h="587828">
                <a:tc>
                  <a:txBody>
                    <a:bodyPr/>
                    <a:lstStyle/>
                    <a:p>
                      <a:pPr algn="ctr"/>
                      <a:r>
                        <a:rPr lang="en-US" sz="1600" b="1" i="0" dirty="0">
                          <a:solidFill>
                            <a:srgbClr val="393026"/>
                          </a:solidFill>
                          <a:latin typeface="Arial Narrow" panose="020B0604020202020204" pitchFamily="34" charset="0"/>
                          <a:cs typeface="Arial Narrow" panose="020B0604020202020204" pitchFamily="34" charset="0"/>
                        </a:rPr>
                        <a:t>State</a:t>
                      </a:r>
                    </a:p>
                  </a:txBody>
                  <a:tcPr anchor="ctr">
                    <a:solidFill>
                      <a:schemeClr val="accent1"/>
                    </a:solidFill>
                  </a:tcPr>
                </a:tc>
                <a:tc>
                  <a:txBody>
                    <a:bodyPr/>
                    <a:lstStyle/>
                    <a:p>
                      <a:pPr algn="ctr"/>
                      <a:r>
                        <a:rPr lang="en-US" sz="1400" b="1" i="0" dirty="0">
                          <a:solidFill>
                            <a:srgbClr val="393026"/>
                          </a:solidFill>
                          <a:latin typeface="Arial Narrow" panose="020B0604020202020204" pitchFamily="34" charset="0"/>
                          <a:cs typeface="Arial Narrow" panose="020B0604020202020204" pitchFamily="34" charset="0"/>
                        </a:rPr>
                        <a:t>Regression-Adjusted Weekly Wage Penalties</a:t>
                      </a:r>
                    </a:p>
                  </a:txBody>
                  <a:tcPr anchor="ctr">
                    <a:solidFill>
                      <a:schemeClr val="accent1"/>
                    </a:solidFill>
                  </a:tcPr>
                </a:tc>
                <a:extLst>
                  <a:ext uri="{0D108BD9-81ED-4DB2-BD59-A6C34878D82A}">
                    <a16:rowId xmlns:a16="http://schemas.microsoft.com/office/drawing/2014/main" val="3145622351"/>
                  </a:ext>
                </a:extLst>
              </a:tr>
              <a:tr h="391886">
                <a:tc>
                  <a:txBody>
                    <a:bodyPr/>
                    <a:lstStyle/>
                    <a:p>
                      <a:pPr algn="ctr"/>
                      <a:r>
                        <a:rPr lang="en-US" b="0" i="0" dirty="0">
                          <a:solidFill>
                            <a:srgbClr val="393026"/>
                          </a:solidFill>
                          <a:latin typeface="Arial Narrow" panose="020B0604020202020204" pitchFamily="34" charset="0"/>
                          <a:cs typeface="Arial Narrow" panose="020B0604020202020204" pitchFamily="34" charset="0"/>
                        </a:rPr>
                        <a:t>SC</a:t>
                      </a:r>
                    </a:p>
                  </a:txBody>
                  <a:tcPr anchor="ctr">
                    <a:solidFill>
                      <a:srgbClr val="99D1DF"/>
                    </a:solidFill>
                  </a:tcPr>
                </a:tc>
                <a:tc>
                  <a:txBody>
                    <a:bodyPr/>
                    <a:lstStyle/>
                    <a:p>
                      <a:pPr algn="ctr"/>
                      <a:r>
                        <a:rPr lang="en-US" b="0" i="0" dirty="0">
                          <a:solidFill>
                            <a:srgbClr val="393026"/>
                          </a:solidFill>
                          <a:latin typeface="Arial Narrow" panose="020B0604020202020204" pitchFamily="34" charset="0"/>
                          <a:cs typeface="Arial Narrow" panose="020B0604020202020204" pitchFamily="34" charset="0"/>
                        </a:rPr>
                        <a:t>-8.3%</a:t>
                      </a:r>
                    </a:p>
                  </a:txBody>
                  <a:tcPr anchor="ctr">
                    <a:solidFill>
                      <a:srgbClr val="99D1DF"/>
                    </a:solidFill>
                  </a:tcPr>
                </a:tc>
                <a:extLst>
                  <a:ext uri="{0D108BD9-81ED-4DB2-BD59-A6C34878D82A}">
                    <a16:rowId xmlns:a16="http://schemas.microsoft.com/office/drawing/2014/main" val="281842303"/>
                  </a:ext>
                </a:extLst>
              </a:tr>
              <a:tr h="391886">
                <a:tc>
                  <a:txBody>
                    <a:bodyPr/>
                    <a:lstStyle/>
                    <a:p>
                      <a:pPr algn="ctr"/>
                      <a:r>
                        <a:rPr lang="en-US" b="0" i="0" dirty="0">
                          <a:solidFill>
                            <a:schemeClr val="bg1">
                              <a:lumMod val="85000"/>
                            </a:schemeClr>
                          </a:solidFill>
                          <a:latin typeface="Arial Narrow" panose="020B0604020202020204" pitchFamily="34" charset="0"/>
                          <a:cs typeface="Arial Narrow" panose="020B0604020202020204" pitchFamily="34" charset="0"/>
                        </a:rPr>
                        <a:t>DE</a:t>
                      </a:r>
                    </a:p>
                  </a:txBody>
                  <a:tcPr anchor="ctr">
                    <a:solidFill>
                      <a:schemeClr val="accent2"/>
                    </a:solidFill>
                  </a:tcPr>
                </a:tc>
                <a:tc>
                  <a:txBody>
                    <a:bodyPr/>
                    <a:lstStyle/>
                    <a:p>
                      <a:pPr algn="ctr"/>
                      <a:r>
                        <a:rPr lang="en-US" b="0" i="0" dirty="0">
                          <a:solidFill>
                            <a:schemeClr val="bg1">
                              <a:lumMod val="85000"/>
                            </a:schemeClr>
                          </a:solidFill>
                          <a:latin typeface="Arial Narrow" panose="020B0604020202020204" pitchFamily="34" charset="0"/>
                          <a:cs typeface="Arial Narrow" panose="020B0604020202020204" pitchFamily="34" charset="0"/>
                        </a:rPr>
                        <a:t>-10.9%</a:t>
                      </a:r>
                    </a:p>
                  </a:txBody>
                  <a:tcPr anchor="ctr">
                    <a:solidFill>
                      <a:schemeClr val="accent2"/>
                    </a:solidFill>
                  </a:tcPr>
                </a:tc>
                <a:extLst>
                  <a:ext uri="{0D108BD9-81ED-4DB2-BD59-A6C34878D82A}">
                    <a16:rowId xmlns:a16="http://schemas.microsoft.com/office/drawing/2014/main" val="267138012"/>
                  </a:ext>
                </a:extLst>
              </a:tr>
              <a:tr h="391886">
                <a:tc>
                  <a:txBody>
                    <a:bodyPr/>
                    <a:lstStyle/>
                    <a:p>
                      <a:pPr algn="ctr"/>
                      <a:r>
                        <a:rPr lang="en-US" b="0" i="0" dirty="0">
                          <a:solidFill>
                            <a:schemeClr val="bg1">
                              <a:lumMod val="85000"/>
                            </a:schemeClr>
                          </a:solidFill>
                          <a:latin typeface="Arial Narrow" panose="020B0604020202020204" pitchFamily="34" charset="0"/>
                          <a:cs typeface="Arial Narrow" panose="020B0604020202020204" pitchFamily="34" charset="0"/>
                        </a:rPr>
                        <a:t>MS</a:t>
                      </a:r>
                    </a:p>
                  </a:txBody>
                  <a:tcPr anchor="ctr">
                    <a:solidFill>
                      <a:schemeClr val="accent2"/>
                    </a:solidFill>
                  </a:tcPr>
                </a:tc>
                <a:tc>
                  <a:txBody>
                    <a:bodyPr/>
                    <a:lstStyle/>
                    <a:p>
                      <a:pPr algn="ctr"/>
                      <a:r>
                        <a:rPr lang="en-US" b="0" i="0">
                          <a:solidFill>
                            <a:schemeClr val="bg1">
                              <a:lumMod val="85000"/>
                            </a:schemeClr>
                          </a:solidFill>
                          <a:latin typeface="Arial Narrow" panose="020B0604020202020204" pitchFamily="34" charset="0"/>
                          <a:cs typeface="Arial Narrow" panose="020B0604020202020204" pitchFamily="34" charset="0"/>
                        </a:rPr>
                        <a:t>-14.7%</a:t>
                      </a:r>
                      <a:endParaRPr lang="en-US" b="0" i="0" dirty="0">
                        <a:solidFill>
                          <a:schemeClr val="bg1">
                            <a:lumMod val="85000"/>
                          </a:schemeClr>
                        </a:solidFill>
                        <a:latin typeface="Arial Narrow" panose="020B0604020202020204" pitchFamily="34" charset="0"/>
                        <a:cs typeface="Arial Narrow" panose="020B0604020202020204" pitchFamily="34" charset="0"/>
                      </a:endParaRPr>
                    </a:p>
                  </a:txBody>
                  <a:tcPr anchor="ctr">
                    <a:solidFill>
                      <a:schemeClr val="accent2"/>
                    </a:solidFill>
                  </a:tcPr>
                </a:tc>
                <a:extLst>
                  <a:ext uri="{0D108BD9-81ED-4DB2-BD59-A6C34878D82A}">
                    <a16:rowId xmlns:a16="http://schemas.microsoft.com/office/drawing/2014/main" val="232502878"/>
                  </a:ext>
                </a:extLst>
              </a:tr>
              <a:tr h="391886">
                <a:tc>
                  <a:txBody>
                    <a:bodyPr/>
                    <a:lstStyle/>
                    <a:p>
                      <a:pPr algn="ctr"/>
                      <a:r>
                        <a:rPr lang="en-US" b="0" i="0" dirty="0">
                          <a:solidFill>
                            <a:schemeClr val="bg1">
                              <a:lumMod val="85000"/>
                            </a:schemeClr>
                          </a:solidFill>
                          <a:latin typeface="Arial Narrow" panose="020B0604020202020204" pitchFamily="34" charset="0"/>
                          <a:cs typeface="Arial Narrow" panose="020B0604020202020204" pitchFamily="34" charset="0"/>
                        </a:rPr>
                        <a:t>WV</a:t>
                      </a:r>
                    </a:p>
                  </a:txBody>
                  <a:tcPr anchor="ctr">
                    <a:solidFill>
                      <a:schemeClr val="accent2"/>
                    </a:solidFill>
                  </a:tcPr>
                </a:tc>
                <a:tc>
                  <a:txBody>
                    <a:bodyPr/>
                    <a:lstStyle/>
                    <a:p>
                      <a:pPr algn="ctr"/>
                      <a:r>
                        <a:rPr lang="en-US" b="0" i="0" dirty="0">
                          <a:solidFill>
                            <a:schemeClr val="bg1">
                              <a:lumMod val="85000"/>
                            </a:schemeClr>
                          </a:solidFill>
                          <a:latin typeface="Arial Narrow" panose="020B0604020202020204" pitchFamily="34" charset="0"/>
                          <a:cs typeface="Arial Narrow" panose="020B0604020202020204" pitchFamily="34" charset="0"/>
                        </a:rPr>
                        <a:t>-19.2%</a:t>
                      </a:r>
                    </a:p>
                  </a:txBody>
                  <a:tcPr anchor="ctr">
                    <a:solidFill>
                      <a:schemeClr val="accent2"/>
                    </a:solidFill>
                  </a:tcPr>
                </a:tc>
                <a:extLst>
                  <a:ext uri="{0D108BD9-81ED-4DB2-BD59-A6C34878D82A}">
                    <a16:rowId xmlns:a16="http://schemas.microsoft.com/office/drawing/2014/main" val="3423914682"/>
                  </a:ext>
                </a:extLst>
              </a:tr>
              <a:tr h="391886">
                <a:tc>
                  <a:txBody>
                    <a:bodyPr/>
                    <a:lstStyle/>
                    <a:p>
                      <a:pPr algn="ctr"/>
                      <a:r>
                        <a:rPr lang="en-US" b="0" i="0" dirty="0">
                          <a:solidFill>
                            <a:schemeClr val="bg1">
                              <a:lumMod val="85000"/>
                            </a:schemeClr>
                          </a:solidFill>
                          <a:latin typeface="Arial Narrow" panose="020B0604020202020204" pitchFamily="34" charset="0"/>
                          <a:cs typeface="Arial Narrow" panose="020B0604020202020204" pitchFamily="34" charset="0"/>
                        </a:rPr>
                        <a:t>FL</a:t>
                      </a:r>
                    </a:p>
                  </a:txBody>
                  <a:tcPr anchor="ctr">
                    <a:solidFill>
                      <a:schemeClr val="accent2"/>
                    </a:solidFill>
                  </a:tcPr>
                </a:tc>
                <a:tc>
                  <a:txBody>
                    <a:bodyPr/>
                    <a:lstStyle/>
                    <a:p>
                      <a:pPr algn="ctr"/>
                      <a:r>
                        <a:rPr lang="en-US" b="0" i="0" dirty="0">
                          <a:solidFill>
                            <a:schemeClr val="bg1">
                              <a:lumMod val="85000"/>
                            </a:schemeClr>
                          </a:solidFill>
                          <a:latin typeface="Arial Narrow" panose="020B0604020202020204" pitchFamily="34" charset="0"/>
                          <a:cs typeface="Arial Narrow" panose="020B0604020202020204" pitchFamily="34" charset="0"/>
                        </a:rPr>
                        <a:t>-19.6%</a:t>
                      </a:r>
                    </a:p>
                  </a:txBody>
                  <a:tcPr anchor="ctr">
                    <a:solidFill>
                      <a:schemeClr val="accent2"/>
                    </a:solidFill>
                  </a:tcPr>
                </a:tc>
                <a:extLst>
                  <a:ext uri="{0D108BD9-81ED-4DB2-BD59-A6C34878D82A}">
                    <a16:rowId xmlns:a16="http://schemas.microsoft.com/office/drawing/2014/main" val="2130869339"/>
                  </a:ext>
                </a:extLst>
              </a:tr>
              <a:tr h="391886">
                <a:tc>
                  <a:txBody>
                    <a:bodyPr/>
                    <a:lstStyle/>
                    <a:p>
                      <a:pPr algn="ctr"/>
                      <a:r>
                        <a:rPr lang="en-US" b="0" i="0" dirty="0">
                          <a:solidFill>
                            <a:schemeClr val="bg1">
                              <a:lumMod val="85000"/>
                            </a:schemeClr>
                          </a:solidFill>
                          <a:latin typeface="Arial Narrow" panose="020B0604020202020204" pitchFamily="34" charset="0"/>
                          <a:cs typeface="Arial Narrow" panose="020B0604020202020204" pitchFamily="34" charset="0"/>
                        </a:rPr>
                        <a:t>MD</a:t>
                      </a:r>
                    </a:p>
                  </a:txBody>
                  <a:tcPr anchor="ctr">
                    <a:solidFill>
                      <a:srgbClr val="00536A"/>
                    </a:solidFill>
                  </a:tcPr>
                </a:tc>
                <a:tc>
                  <a:txBody>
                    <a:bodyPr/>
                    <a:lstStyle/>
                    <a:p>
                      <a:pPr algn="ctr"/>
                      <a:r>
                        <a:rPr lang="en-US" b="0" i="0" dirty="0">
                          <a:solidFill>
                            <a:schemeClr val="bg1">
                              <a:lumMod val="85000"/>
                            </a:schemeClr>
                          </a:solidFill>
                          <a:latin typeface="Arial Narrow" panose="020B0604020202020204" pitchFamily="34" charset="0"/>
                          <a:cs typeface="Arial Narrow" panose="020B0604020202020204" pitchFamily="34" charset="0"/>
                        </a:rPr>
                        <a:t>-20.3%</a:t>
                      </a:r>
                    </a:p>
                  </a:txBody>
                  <a:tcPr anchor="ctr">
                    <a:solidFill>
                      <a:srgbClr val="00536A"/>
                    </a:solidFill>
                  </a:tcPr>
                </a:tc>
                <a:extLst>
                  <a:ext uri="{0D108BD9-81ED-4DB2-BD59-A6C34878D82A}">
                    <a16:rowId xmlns:a16="http://schemas.microsoft.com/office/drawing/2014/main" val="4071036896"/>
                  </a:ext>
                </a:extLst>
              </a:tr>
              <a:tr h="391886">
                <a:tc>
                  <a:txBody>
                    <a:bodyPr/>
                    <a:lstStyle/>
                    <a:p>
                      <a:pPr algn="ctr"/>
                      <a:r>
                        <a:rPr lang="en-US" b="0" i="0" dirty="0">
                          <a:solidFill>
                            <a:schemeClr val="bg1">
                              <a:lumMod val="85000"/>
                            </a:schemeClr>
                          </a:solidFill>
                          <a:latin typeface="Arial Narrow" panose="020B0604020202020204" pitchFamily="34" charset="0"/>
                          <a:cs typeface="Arial Narrow" panose="020B0604020202020204" pitchFamily="34" charset="0"/>
                        </a:rPr>
                        <a:t>AR</a:t>
                      </a:r>
                    </a:p>
                  </a:txBody>
                  <a:tcPr anchor="ctr">
                    <a:solidFill>
                      <a:srgbClr val="00536A"/>
                    </a:solidFill>
                  </a:tcPr>
                </a:tc>
                <a:tc>
                  <a:txBody>
                    <a:bodyPr/>
                    <a:lstStyle/>
                    <a:p>
                      <a:pPr algn="ctr"/>
                      <a:r>
                        <a:rPr lang="en-US" b="0" i="0" dirty="0">
                          <a:solidFill>
                            <a:schemeClr val="bg1">
                              <a:lumMod val="85000"/>
                            </a:schemeClr>
                          </a:solidFill>
                          <a:latin typeface="Arial Narrow" panose="020B0604020202020204" pitchFamily="34" charset="0"/>
                          <a:cs typeface="Arial Narrow" panose="020B0604020202020204" pitchFamily="34" charset="0"/>
                        </a:rPr>
                        <a:t>-20.5%</a:t>
                      </a:r>
                    </a:p>
                  </a:txBody>
                  <a:tcPr anchor="ctr">
                    <a:solidFill>
                      <a:srgbClr val="00536A"/>
                    </a:solidFill>
                  </a:tcPr>
                </a:tc>
                <a:extLst>
                  <a:ext uri="{0D108BD9-81ED-4DB2-BD59-A6C34878D82A}">
                    <a16:rowId xmlns:a16="http://schemas.microsoft.com/office/drawing/2014/main" val="1872108050"/>
                  </a:ext>
                </a:extLst>
              </a:tr>
              <a:tr h="391886">
                <a:tc>
                  <a:txBody>
                    <a:bodyPr/>
                    <a:lstStyle/>
                    <a:p>
                      <a:pPr algn="ctr"/>
                      <a:r>
                        <a:rPr lang="en-US" b="0" i="0" dirty="0">
                          <a:solidFill>
                            <a:schemeClr val="bg1">
                              <a:lumMod val="85000"/>
                            </a:schemeClr>
                          </a:solidFill>
                          <a:latin typeface="Arial Narrow" panose="020B0604020202020204" pitchFamily="34" charset="0"/>
                          <a:cs typeface="Arial Narrow" panose="020B0604020202020204" pitchFamily="34" charset="0"/>
                        </a:rPr>
                        <a:t>TX</a:t>
                      </a:r>
                    </a:p>
                  </a:txBody>
                  <a:tcPr anchor="ctr">
                    <a:solidFill>
                      <a:srgbClr val="00536A"/>
                    </a:solidFill>
                  </a:tcPr>
                </a:tc>
                <a:tc>
                  <a:txBody>
                    <a:bodyPr/>
                    <a:lstStyle/>
                    <a:p>
                      <a:pPr algn="ctr"/>
                      <a:r>
                        <a:rPr lang="en-US" b="0" i="0" dirty="0">
                          <a:solidFill>
                            <a:schemeClr val="bg1">
                              <a:lumMod val="85000"/>
                            </a:schemeClr>
                          </a:solidFill>
                          <a:latin typeface="Arial Narrow" panose="020B0604020202020204" pitchFamily="34" charset="0"/>
                          <a:cs typeface="Arial Narrow" panose="020B0604020202020204" pitchFamily="34" charset="0"/>
                        </a:rPr>
                        <a:t>-21.5%</a:t>
                      </a:r>
                    </a:p>
                  </a:txBody>
                  <a:tcPr anchor="ctr">
                    <a:solidFill>
                      <a:srgbClr val="00536A"/>
                    </a:solidFill>
                  </a:tcPr>
                </a:tc>
                <a:extLst>
                  <a:ext uri="{0D108BD9-81ED-4DB2-BD59-A6C34878D82A}">
                    <a16:rowId xmlns:a16="http://schemas.microsoft.com/office/drawing/2014/main" val="2061462525"/>
                  </a:ext>
                </a:extLst>
              </a:tr>
              <a:tr h="391886">
                <a:tc>
                  <a:txBody>
                    <a:bodyPr/>
                    <a:lstStyle/>
                    <a:p>
                      <a:pPr algn="ctr"/>
                      <a:r>
                        <a:rPr lang="en-US" b="0" i="0" dirty="0">
                          <a:solidFill>
                            <a:schemeClr val="bg1">
                              <a:lumMod val="85000"/>
                            </a:schemeClr>
                          </a:solidFill>
                          <a:latin typeface="Arial Narrow" panose="020B0604020202020204" pitchFamily="34" charset="0"/>
                          <a:cs typeface="Arial Narrow" panose="020B0604020202020204" pitchFamily="34" charset="0"/>
                        </a:rPr>
                        <a:t>TN</a:t>
                      </a:r>
                    </a:p>
                  </a:txBody>
                  <a:tcPr anchor="ctr">
                    <a:solidFill>
                      <a:srgbClr val="00536A"/>
                    </a:solidFill>
                  </a:tcPr>
                </a:tc>
                <a:tc>
                  <a:txBody>
                    <a:bodyPr/>
                    <a:lstStyle/>
                    <a:p>
                      <a:pPr algn="ctr"/>
                      <a:r>
                        <a:rPr lang="en-US" b="0" i="0" dirty="0">
                          <a:solidFill>
                            <a:schemeClr val="bg1">
                              <a:lumMod val="85000"/>
                            </a:schemeClr>
                          </a:solidFill>
                          <a:latin typeface="Arial Narrow" panose="020B0604020202020204" pitchFamily="34" charset="0"/>
                          <a:cs typeface="Arial Narrow" panose="020B0604020202020204" pitchFamily="34" charset="0"/>
                        </a:rPr>
                        <a:t>-23.8%</a:t>
                      </a:r>
                    </a:p>
                  </a:txBody>
                  <a:tcPr anchor="ctr">
                    <a:solidFill>
                      <a:srgbClr val="00536A"/>
                    </a:solidFill>
                  </a:tcPr>
                </a:tc>
                <a:extLst>
                  <a:ext uri="{0D108BD9-81ED-4DB2-BD59-A6C34878D82A}">
                    <a16:rowId xmlns:a16="http://schemas.microsoft.com/office/drawing/2014/main" val="2031055114"/>
                  </a:ext>
                </a:extLst>
              </a:tr>
              <a:tr h="391886">
                <a:tc>
                  <a:txBody>
                    <a:bodyPr/>
                    <a:lstStyle/>
                    <a:p>
                      <a:pPr algn="ctr"/>
                      <a:r>
                        <a:rPr lang="en-US" b="0" i="0" dirty="0">
                          <a:solidFill>
                            <a:schemeClr val="bg1">
                              <a:lumMod val="85000"/>
                            </a:schemeClr>
                          </a:solidFill>
                          <a:latin typeface="Arial Narrow" panose="020B0604020202020204" pitchFamily="34" charset="0"/>
                          <a:cs typeface="Arial Narrow" panose="020B0604020202020204" pitchFamily="34" charset="0"/>
                        </a:rPr>
                        <a:t>NC</a:t>
                      </a:r>
                    </a:p>
                  </a:txBody>
                  <a:tcPr anchor="ctr">
                    <a:solidFill>
                      <a:srgbClr val="00536A"/>
                    </a:solidFill>
                  </a:tcPr>
                </a:tc>
                <a:tc>
                  <a:txBody>
                    <a:bodyPr/>
                    <a:lstStyle/>
                    <a:p>
                      <a:pPr algn="ctr"/>
                      <a:r>
                        <a:rPr lang="en-US" b="0" i="0" dirty="0">
                          <a:solidFill>
                            <a:schemeClr val="bg1">
                              <a:lumMod val="85000"/>
                            </a:schemeClr>
                          </a:solidFill>
                          <a:latin typeface="Arial Narrow" panose="020B0604020202020204" pitchFamily="34" charset="0"/>
                          <a:cs typeface="Arial Narrow" panose="020B0604020202020204" pitchFamily="34" charset="0"/>
                        </a:rPr>
                        <a:t>-24.5%</a:t>
                      </a:r>
                    </a:p>
                  </a:txBody>
                  <a:tcPr anchor="ctr">
                    <a:solidFill>
                      <a:srgbClr val="00536A"/>
                    </a:solidFill>
                  </a:tcPr>
                </a:tc>
                <a:extLst>
                  <a:ext uri="{0D108BD9-81ED-4DB2-BD59-A6C34878D82A}">
                    <a16:rowId xmlns:a16="http://schemas.microsoft.com/office/drawing/2014/main" val="617008684"/>
                  </a:ext>
                </a:extLst>
              </a:tr>
              <a:tr h="391886">
                <a:tc>
                  <a:txBody>
                    <a:bodyPr/>
                    <a:lstStyle/>
                    <a:p>
                      <a:pPr algn="ctr"/>
                      <a:r>
                        <a:rPr lang="en-US" b="0" i="0" dirty="0">
                          <a:solidFill>
                            <a:schemeClr val="bg1">
                              <a:lumMod val="85000"/>
                            </a:schemeClr>
                          </a:solidFill>
                          <a:latin typeface="Arial Narrow" panose="020B0604020202020204" pitchFamily="34" charset="0"/>
                          <a:cs typeface="Arial Narrow" panose="020B0604020202020204" pitchFamily="34" charset="0"/>
                        </a:rPr>
                        <a:t>KY</a:t>
                      </a:r>
                    </a:p>
                  </a:txBody>
                  <a:tcPr anchor="ctr">
                    <a:solidFill>
                      <a:srgbClr val="00536A"/>
                    </a:solidFill>
                  </a:tcPr>
                </a:tc>
                <a:tc>
                  <a:txBody>
                    <a:bodyPr/>
                    <a:lstStyle/>
                    <a:p>
                      <a:pPr algn="ctr"/>
                      <a:r>
                        <a:rPr lang="en-US" b="0" i="0" dirty="0">
                          <a:solidFill>
                            <a:schemeClr val="bg1">
                              <a:lumMod val="85000"/>
                            </a:schemeClr>
                          </a:solidFill>
                          <a:latin typeface="Arial Narrow" panose="020B0604020202020204" pitchFamily="34" charset="0"/>
                          <a:cs typeface="Arial Narrow" panose="020B0604020202020204" pitchFamily="34" charset="0"/>
                        </a:rPr>
                        <a:t>-24.7%</a:t>
                      </a:r>
                    </a:p>
                  </a:txBody>
                  <a:tcPr anchor="ctr">
                    <a:solidFill>
                      <a:srgbClr val="00536A"/>
                    </a:solidFill>
                  </a:tcPr>
                </a:tc>
                <a:extLst>
                  <a:ext uri="{0D108BD9-81ED-4DB2-BD59-A6C34878D82A}">
                    <a16:rowId xmlns:a16="http://schemas.microsoft.com/office/drawing/2014/main" val="3713592402"/>
                  </a:ext>
                </a:extLst>
              </a:tr>
              <a:tr h="391886">
                <a:tc>
                  <a:txBody>
                    <a:bodyPr/>
                    <a:lstStyle/>
                    <a:p>
                      <a:pPr algn="ctr"/>
                      <a:r>
                        <a:rPr lang="en-US" b="0" i="0" dirty="0">
                          <a:solidFill>
                            <a:schemeClr val="bg1">
                              <a:lumMod val="85000"/>
                            </a:schemeClr>
                          </a:solidFill>
                          <a:latin typeface="Arial Narrow" panose="020B0604020202020204" pitchFamily="34" charset="0"/>
                          <a:cs typeface="Arial Narrow" panose="020B0604020202020204" pitchFamily="34" charset="0"/>
                        </a:rPr>
                        <a:t>GA</a:t>
                      </a:r>
                    </a:p>
                  </a:txBody>
                  <a:tcPr anchor="ctr">
                    <a:solidFill>
                      <a:srgbClr val="00536A"/>
                    </a:solidFill>
                  </a:tcPr>
                </a:tc>
                <a:tc>
                  <a:txBody>
                    <a:bodyPr/>
                    <a:lstStyle/>
                    <a:p>
                      <a:pPr algn="ctr"/>
                      <a:r>
                        <a:rPr lang="en-US" b="0" i="0" dirty="0">
                          <a:solidFill>
                            <a:schemeClr val="bg1">
                              <a:lumMod val="85000"/>
                            </a:schemeClr>
                          </a:solidFill>
                          <a:latin typeface="Arial Narrow" panose="020B0604020202020204" pitchFamily="34" charset="0"/>
                          <a:cs typeface="Arial Narrow" panose="020B0604020202020204" pitchFamily="34" charset="0"/>
                        </a:rPr>
                        <a:t>-26.8%</a:t>
                      </a:r>
                    </a:p>
                  </a:txBody>
                  <a:tcPr anchor="ctr">
                    <a:solidFill>
                      <a:srgbClr val="00536A"/>
                    </a:solidFill>
                  </a:tcPr>
                </a:tc>
                <a:extLst>
                  <a:ext uri="{0D108BD9-81ED-4DB2-BD59-A6C34878D82A}">
                    <a16:rowId xmlns:a16="http://schemas.microsoft.com/office/drawing/2014/main" val="574092723"/>
                  </a:ext>
                </a:extLst>
              </a:tr>
              <a:tr h="391886">
                <a:tc>
                  <a:txBody>
                    <a:bodyPr/>
                    <a:lstStyle/>
                    <a:p>
                      <a:pPr algn="ctr"/>
                      <a:r>
                        <a:rPr lang="en-US" b="0" i="0" dirty="0">
                          <a:solidFill>
                            <a:schemeClr val="bg1">
                              <a:lumMod val="85000"/>
                            </a:schemeClr>
                          </a:solidFill>
                          <a:latin typeface="Arial Narrow" panose="020B0604020202020204" pitchFamily="34" charset="0"/>
                          <a:cs typeface="Arial Narrow" panose="020B0604020202020204" pitchFamily="34" charset="0"/>
                        </a:rPr>
                        <a:t>LA</a:t>
                      </a:r>
                    </a:p>
                  </a:txBody>
                  <a:tcPr anchor="ctr">
                    <a:solidFill>
                      <a:srgbClr val="00536A"/>
                    </a:solidFill>
                  </a:tcPr>
                </a:tc>
                <a:tc>
                  <a:txBody>
                    <a:bodyPr/>
                    <a:lstStyle/>
                    <a:p>
                      <a:pPr algn="ctr"/>
                      <a:r>
                        <a:rPr lang="en-US" b="0" i="0" dirty="0">
                          <a:solidFill>
                            <a:schemeClr val="bg1">
                              <a:lumMod val="85000"/>
                            </a:schemeClr>
                          </a:solidFill>
                          <a:latin typeface="Arial Narrow" panose="020B0604020202020204" pitchFamily="34" charset="0"/>
                          <a:cs typeface="Arial Narrow" panose="020B0604020202020204" pitchFamily="34" charset="0"/>
                        </a:rPr>
                        <a:t>-27.8%</a:t>
                      </a:r>
                    </a:p>
                  </a:txBody>
                  <a:tcPr anchor="ctr">
                    <a:solidFill>
                      <a:srgbClr val="00536A"/>
                    </a:solidFill>
                  </a:tcPr>
                </a:tc>
                <a:extLst>
                  <a:ext uri="{0D108BD9-81ED-4DB2-BD59-A6C34878D82A}">
                    <a16:rowId xmlns:a16="http://schemas.microsoft.com/office/drawing/2014/main" val="2068587951"/>
                  </a:ext>
                </a:extLst>
              </a:tr>
              <a:tr h="391886">
                <a:tc>
                  <a:txBody>
                    <a:bodyPr/>
                    <a:lstStyle/>
                    <a:p>
                      <a:pPr algn="ctr"/>
                      <a:r>
                        <a:rPr lang="en-US" b="0" i="0" dirty="0">
                          <a:solidFill>
                            <a:schemeClr val="bg1">
                              <a:lumMod val="85000"/>
                            </a:schemeClr>
                          </a:solidFill>
                          <a:latin typeface="Arial Narrow" panose="020B0604020202020204" pitchFamily="34" charset="0"/>
                          <a:cs typeface="Arial Narrow" panose="020B0604020202020204" pitchFamily="34" charset="0"/>
                        </a:rPr>
                        <a:t>AL</a:t>
                      </a:r>
                    </a:p>
                  </a:txBody>
                  <a:tcPr anchor="ctr">
                    <a:solidFill>
                      <a:srgbClr val="00536A"/>
                    </a:solidFill>
                  </a:tcPr>
                </a:tc>
                <a:tc>
                  <a:txBody>
                    <a:bodyPr/>
                    <a:lstStyle/>
                    <a:p>
                      <a:pPr algn="ctr"/>
                      <a:r>
                        <a:rPr lang="en-US" b="0" i="0" dirty="0">
                          <a:solidFill>
                            <a:schemeClr val="bg1">
                              <a:lumMod val="85000"/>
                            </a:schemeClr>
                          </a:solidFill>
                          <a:latin typeface="Arial Narrow" panose="020B0604020202020204" pitchFamily="34" charset="0"/>
                          <a:cs typeface="Arial Narrow" panose="020B0604020202020204" pitchFamily="34" charset="0"/>
                        </a:rPr>
                        <a:t>-30.6%</a:t>
                      </a:r>
                    </a:p>
                  </a:txBody>
                  <a:tcPr anchor="ctr">
                    <a:solidFill>
                      <a:srgbClr val="00536A"/>
                    </a:solidFill>
                  </a:tcPr>
                </a:tc>
                <a:extLst>
                  <a:ext uri="{0D108BD9-81ED-4DB2-BD59-A6C34878D82A}">
                    <a16:rowId xmlns:a16="http://schemas.microsoft.com/office/drawing/2014/main" val="2279558435"/>
                  </a:ext>
                </a:extLst>
              </a:tr>
              <a:tr h="391886">
                <a:tc>
                  <a:txBody>
                    <a:bodyPr/>
                    <a:lstStyle/>
                    <a:p>
                      <a:pPr algn="ctr"/>
                      <a:r>
                        <a:rPr lang="en-US" b="0" i="0" dirty="0">
                          <a:solidFill>
                            <a:schemeClr val="bg1">
                              <a:lumMod val="85000"/>
                            </a:schemeClr>
                          </a:solidFill>
                          <a:latin typeface="Arial Narrow" panose="020B0604020202020204" pitchFamily="34" charset="0"/>
                          <a:cs typeface="Arial Narrow" panose="020B0604020202020204" pitchFamily="34" charset="0"/>
                        </a:rPr>
                        <a:t>VA</a:t>
                      </a:r>
                    </a:p>
                  </a:txBody>
                  <a:tcPr anchor="ctr">
                    <a:solidFill>
                      <a:srgbClr val="00536A"/>
                    </a:solidFill>
                  </a:tcPr>
                </a:tc>
                <a:tc>
                  <a:txBody>
                    <a:bodyPr/>
                    <a:lstStyle/>
                    <a:p>
                      <a:pPr algn="ctr"/>
                      <a:r>
                        <a:rPr lang="en-US" b="0" i="0" dirty="0">
                          <a:solidFill>
                            <a:schemeClr val="bg1">
                              <a:lumMod val="85000"/>
                            </a:schemeClr>
                          </a:solidFill>
                          <a:latin typeface="Arial Narrow" panose="020B0604020202020204" pitchFamily="34" charset="0"/>
                          <a:cs typeface="Arial Narrow" panose="020B0604020202020204" pitchFamily="34" charset="0"/>
                        </a:rPr>
                        <a:t>-32.7%</a:t>
                      </a:r>
                    </a:p>
                  </a:txBody>
                  <a:tcPr anchor="ctr">
                    <a:solidFill>
                      <a:srgbClr val="00536A"/>
                    </a:solidFill>
                  </a:tcPr>
                </a:tc>
                <a:extLst>
                  <a:ext uri="{0D108BD9-81ED-4DB2-BD59-A6C34878D82A}">
                    <a16:rowId xmlns:a16="http://schemas.microsoft.com/office/drawing/2014/main" val="4250663403"/>
                  </a:ext>
                </a:extLst>
              </a:tr>
              <a:tr h="391886">
                <a:tc>
                  <a:txBody>
                    <a:bodyPr/>
                    <a:lstStyle/>
                    <a:p>
                      <a:pPr algn="ctr"/>
                      <a:r>
                        <a:rPr lang="en-US" b="0" i="0" dirty="0">
                          <a:solidFill>
                            <a:schemeClr val="bg1">
                              <a:lumMod val="85000"/>
                            </a:schemeClr>
                          </a:solidFill>
                          <a:latin typeface="Arial Narrow" panose="020B0604020202020204" pitchFamily="34" charset="0"/>
                          <a:cs typeface="Arial Narrow" panose="020B0604020202020204" pitchFamily="34" charset="0"/>
                        </a:rPr>
                        <a:t>OK</a:t>
                      </a:r>
                    </a:p>
                  </a:txBody>
                  <a:tcPr anchor="ctr">
                    <a:solidFill>
                      <a:srgbClr val="00536A"/>
                    </a:solidFill>
                  </a:tcPr>
                </a:tc>
                <a:tc>
                  <a:txBody>
                    <a:bodyPr/>
                    <a:lstStyle/>
                    <a:p>
                      <a:pPr algn="ctr"/>
                      <a:r>
                        <a:rPr lang="en-US" b="0" i="0" dirty="0">
                          <a:solidFill>
                            <a:schemeClr val="bg1">
                              <a:lumMod val="85000"/>
                            </a:schemeClr>
                          </a:solidFill>
                          <a:latin typeface="Arial Narrow" panose="020B0604020202020204" pitchFamily="34" charset="0"/>
                          <a:cs typeface="Arial Narrow" panose="020B0604020202020204" pitchFamily="34" charset="0"/>
                        </a:rPr>
                        <a:t>-32.8%</a:t>
                      </a:r>
                    </a:p>
                  </a:txBody>
                  <a:tcPr anchor="ctr">
                    <a:solidFill>
                      <a:srgbClr val="00536A"/>
                    </a:solidFill>
                  </a:tcPr>
                </a:tc>
                <a:extLst>
                  <a:ext uri="{0D108BD9-81ED-4DB2-BD59-A6C34878D82A}">
                    <a16:rowId xmlns:a16="http://schemas.microsoft.com/office/drawing/2014/main" val="1864909140"/>
                  </a:ext>
                </a:extLst>
              </a:tr>
            </a:tbl>
          </a:graphicData>
        </a:graphic>
      </p:graphicFrame>
      <p:sp>
        <p:nvSpPr>
          <p:cNvPr id="12" name="Rectangle 11">
            <a:extLst>
              <a:ext uri="{FF2B5EF4-FFF2-40B4-BE49-F238E27FC236}">
                <a16:creationId xmlns:a16="http://schemas.microsoft.com/office/drawing/2014/main" id="{E3E3ED15-19AA-B791-6749-464958BA9FCC}"/>
              </a:ext>
            </a:extLst>
          </p:cNvPr>
          <p:cNvSpPr/>
          <p:nvPr/>
        </p:nvSpPr>
        <p:spPr>
          <a:xfrm>
            <a:off x="6148518" y="2508276"/>
            <a:ext cx="3391797" cy="814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393026"/>
                </a:solidFill>
                <a:latin typeface="Arial Narrow" panose="020B0604020202020204" pitchFamily="34" charset="0"/>
                <a:cs typeface="Arial Narrow" panose="020B0604020202020204" pitchFamily="34" charset="0"/>
              </a:rPr>
              <a:t>What is the </a:t>
            </a:r>
            <a:r>
              <a:rPr lang="en-US" sz="2400" b="1" dirty="0">
                <a:solidFill>
                  <a:srgbClr val="393026"/>
                </a:solidFill>
                <a:highlight>
                  <a:srgbClr val="E6EEF4"/>
                </a:highlight>
                <a:latin typeface="Arial Narrow" panose="020B0604020202020204" pitchFamily="34" charset="0"/>
                <a:cs typeface="Arial Narrow" panose="020B0604020202020204" pitchFamily="34" charset="0"/>
              </a:rPr>
              <a:t>Teacher Wage Gap</a:t>
            </a:r>
            <a:r>
              <a:rPr lang="en-US" sz="2400" b="1" dirty="0">
                <a:solidFill>
                  <a:srgbClr val="393026"/>
                </a:solidFill>
                <a:latin typeface="Arial Narrow" panose="020B0604020202020204" pitchFamily="34" charset="0"/>
                <a:cs typeface="Arial Narrow" panose="020B0604020202020204" pitchFamily="34" charset="0"/>
              </a:rPr>
              <a:t> </a:t>
            </a:r>
            <a:r>
              <a:rPr lang="en-US" sz="2400" dirty="0">
                <a:solidFill>
                  <a:srgbClr val="393026"/>
                </a:solidFill>
                <a:latin typeface="Arial Narrow" panose="020B0604020202020204" pitchFamily="34" charset="0"/>
                <a:cs typeface="Arial Narrow" panose="020B0604020202020204" pitchFamily="34" charset="0"/>
              </a:rPr>
              <a:t>in your state?</a:t>
            </a:r>
          </a:p>
        </p:txBody>
      </p:sp>
      <p:graphicFrame>
        <p:nvGraphicFramePr>
          <p:cNvPr id="13" name="Table 35">
            <a:extLst>
              <a:ext uri="{FF2B5EF4-FFF2-40B4-BE49-F238E27FC236}">
                <a16:creationId xmlns:a16="http://schemas.microsoft.com/office/drawing/2014/main" id="{2B4CBBD0-123C-FB28-645B-7DA64F79204D}"/>
              </a:ext>
            </a:extLst>
          </p:cNvPr>
          <p:cNvGraphicFramePr>
            <a:graphicFrameLocks noGrp="1"/>
          </p:cNvGraphicFramePr>
          <p:nvPr>
            <p:extLst>
              <p:ext uri="{D42A27DB-BD31-4B8C-83A1-F6EECF244321}">
                <p14:modId xmlns:p14="http://schemas.microsoft.com/office/powerpoint/2010/main" val="1888824805"/>
              </p:ext>
            </p:extLst>
          </p:nvPr>
        </p:nvGraphicFramePr>
        <p:xfrm>
          <a:off x="7892576" y="5878179"/>
          <a:ext cx="2555235" cy="457200"/>
        </p:xfrm>
        <a:graphic>
          <a:graphicData uri="http://schemas.openxmlformats.org/drawingml/2006/table">
            <a:tbl>
              <a:tblPr firstRow="1" bandRow="1">
                <a:tableStyleId>{5C22544A-7EE6-4342-B048-85BDC9FD1C3A}</a:tableStyleId>
              </a:tblPr>
              <a:tblGrid>
                <a:gridCol w="851745">
                  <a:extLst>
                    <a:ext uri="{9D8B030D-6E8A-4147-A177-3AD203B41FA5}">
                      <a16:colId xmlns:a16="http://schemas.microsoft.com/office/drawing/2014/main" val="78803861"/>
                    </a:ext>
                  </a:extLst>
                </a:gridCol>
                <a:gridCol w="851745">
                  <a:extLst>
                    <a:ext uri="{9D8B030D-6E8A-4147-A177-3AD203B41FA5}">
                      <a16:colId xmlns:a16="http://schemas.microsoft.com/office/drawing/2014/main" val="2153218071"/>
                    </a:ext>
                  </a:extLst>
                </a:gridCol>
                <a:gridCol w="851745">
                  <a:extLst>
                    <a:ext uri="{9D8B030D-6E8A-4147-A177-3AD203B41FA5}">
                      <a16:colId xmlns:a16="http://schemas.microsoft.com/office/drawing/2014/main" val="1241011586"/>
                    </a:ext>
                  </a:extLst>
                </a:gridCol>
              </a:tblGrid>
              <a:tr h="398521">
                <a:tc>
                  <a:txBody>
                    <a:bodyPr/>
                    <a:lstStyle/>
                    <a:p>
                      <a:pPr algn="ctr"/>
                      <a:r>
                        <a:rPr lang="en-US" sz="1200" b="0" i="0" dirty="0">
                          <a:solidFill>
                            <a:srgbClr val="393026"/>
                          </a:solidFill>
                          <a:latin typeface="Arial Narrow" panose="020B0604020202020204" pitchFamily="34" charset="0"/>
                          <a:cs typeface="Arial Narrow" panose="020B0604020202020204" pitchFamily="34" charset="0"/>
                        </a:rPr>
                        <a:t>Less than 10%</a:t>
                      </a:r>
                    </a:p>
                  </a:txBody>
                  <a:tcPr anchor="ctr">
                    <a:solidFill>
                      <a:srgbClr val="99D1DF"/>
                    </a:solidFill>
                  </a:tcPr>
                </a:tc>
                <a:tc>
                  <a:txBody>
                    <a:bodyPr/>
                    <a:lstStyle/>
                    <a:p>
                      <a:pPr algn="ctr"/>
                      <a:r>
                        <a:rPr lang="en-US" sz="1200" b="0" i="0" dirty="0">
                          <a:latin typeface="Arial Narrow" panose="020B0604020202020204" pitchFamily="34" charset="0"/>
                          <a:cs typeface="Arial Narrow" panose="020B0604020202020204" pitchFamily="34" charset="0"/>
                        </a:rPr>
                        <a:t>Between 10-20%</a:t>
                      </a:r>
                    </a:p>
                  </a:txBody>
                  <a:tcPr anchor="ctr">
                    <a:solidFill>
                      <a:schemeClr val="accent2"/>
                    </a:solidFill>
                  </a:tcPr>
                </a:tc>
                <a:tc>
                  <a:txBody>
                    <a:bodyPr/>
                    <a:lstStyle/>
                    <a:p>
                      <a:pPr algn="ctr"/>
                      <a:r>
                        <a:rPr lang="en-US" sz="1200" b="0" i="0" dirty="0">
                          <a:latin typeface="Arial Narrow" panose="020B0604020202020204" pitchFamily="34" charset="0"/>
                          <a:cs typeface="Arial Narrow" panose="020B0604020202020204" pitchFamily="34" charset="0"/>
                        </a:rPr>
                        <a:t>More than 20%</a:t>
                      </a:r>
                    </a:p>
                  </a:txBody>
                  <a:tcPr anchor="ctr">
                    <a:solidFill>
                      <a:srgbClr val="004C61"/>
                    </a:solidFill>
                  </a:tcPr>
                </a:tc>
                <a:extLst>
                  <a:ext uri="{0D108BD9-81ED-4DB2-BD59-A6C34878D82A}">
                    <a16:rowId xmlns:a16="http://schemas.microsoft.com/office/drawing/2014/main" val="3575585509"/>
                  </a:ext>
                </a:extLst>
              </a:tr>
            </a:tbl>
          </a:graphicData>
        </a:graphic>
      </p:graphicFrame>
      <p:grpSp>
        <p:nvGrpSpPr>
          <p:cNvPr id="6" name="Group 5">
            <a:extLst>
              <a:ext uri="{FF2B5EF4-FFF2-40B4-BE49-F238E27FC236}">
                <a16:creationId xmlns:a16="http://schemas.microsoft.com/office/drawing/2014/main" id="{66961BAD-890D-E426-2B6B-9B06BFCC43B3}"/>
              </a:ext>
            </a:extLst>
          </p:cNvPr>
          <p:cNvGrpSpPr/>
          <p:nvPr/>
        </p:nvGrpSpPr>
        <p:grpSpPr>
          <a:xfrm>
            <a:off x="6682875" y="225606"/>
            <a:ext cx="5186455" cy="1404782"/>
            <a:chOff x="6682875" y="225606"/>
            <a:chExt cx="5186455" cy="1404782"/>
          </a:xfrm>
        </p:grpSpPr>
        <p:sp>
          <p:nvSpPr>
            <p:cNvPr id="33" name="Rectangle 32">
              <a:extLst>
                <a:ext uri="{FF2B5EF4-FFF2-40B4-BE49-F238E27FC236}">
                  <a16:creationId xmlns:a16="http://schemas.microsoft.com/office/drawing/2014/main" id="{E3DF2BFB-2A45-A981-6251-009410AD5B60}"/>
                </a:ext>
              </a:extLst>
            </p:cNvPr>
            <p:cNvSpPr/>
            <p:nvPr/>
          </p:nvSpPr>
          <p:spPr>
            <a:xfrm>
              <a:off x="6942733" y="225606"/>
              <a:ext cx="4666740" cy="14047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00536A"/>
                  </a:solidFill>
                  <a:latin typeface="Arial Narrow" panose="020B0604020202020204" pitchFamily="34" charset="0"/>
                  <a:cs typeface="Arial Narrow" panose="020B0604020202020204" pitchFamily="34" charset="0"/>
                </a:rPr>
                <a:t>Teachers consistently make significantly less than other college-educated workers — this is called the </a:t>
              </a:r>
              <a:r>
                <a:rPr lang="en-US" sz="2200" b="1" dirty="0">
                  <a:solidFill>
                    <a:srgbClr val="00536A"/>
                  </a:solidFill>
                  <a:highlight>
                    <a:srgbClr val="E6EEF4"/>
                  </a:highlight>
                  <a:latin typeface="Arial Narrow" panose="020B0604020202020204" pitchFamily="34" charset="0"/>
                  <a:cs typeface="Arial Narrow" panose="020B0604020202020204" pitchFamily="34" charset="0"/>
                </a:rPr>
                <a:t>“Teacher Wage Gap.”</a:t>
              </a:r>
            </a:p>
          </p:txBody>
        </p:sp>
        <p:sp>
          <p:nvSpPr>
            <p:cNvPr id="5" name="Left Bracket 4">
              <a:extLst>
                <a:ext uri="{FF2B5EF4-FFF2-40B4-BE49-F238E27FC236}">
                  <a16:creationId xmlns:a16="http://schemas.microsoft.com/office/drawing/2014/main" id="{61E89BA2-FBD3-87D9-744F-66644AB3A50B}"/>
                </a:ext>
              </a:extLst>
            </p:cNvPr>
            <p:cNvSpPr/>
            <p:nvPr/>
          </p:nvSpPr>
          <p:spPr>
            <a:xfrm>
              <a:off x="6682875" y="279512"/>
              <a:ext cx="259857" cy="1280869"/>
            </a:xfrm>
            <a:prstGeom prst="leftBracket">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Left Bracket 33">
              <a:extLst>
                <a:ext uri="{FF2B5EF4-FFF2-40B4-BE49-F238E27FC236}">
                  <a16:creationId xmlns:a16="http://schemas.microsoft.com/office/drawing/2014/main" id="{E91079AA-6798-7881-F07A-92C62AD52DA7}"/>
                </a:ext>
              </a:extLst>
            </p:cNvPr>
            <p:cNvSpPr/>
            <p:nvPr/>
          </p:nvSpPr>
          <p:spPr>
            <a:xfrm flipH="1">
              <a:off x="11609473" y="300156"/>
              <a:ext cx="259857" cy="1280869"/>
            </a:xfrm>
            <a:prstGeom prst="leftBracket">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41F76B19-FF5E-B2FB-8BE3-8E6B556EBCD2}"/>
              </a:ext>
            </a:extLst>
          </p:cNvPr>
          <p:cNvGrpSpPr/>
          <p:nvPr/>
        </p:nvGrpSpPr>
        <p:grpSpPr>
          <a:xfrm>
            <a:off x="481758" y="1626875"/>
            <a:ext cx="4630741" cy="4708504"/>
            <a:chOff x="481758" y="1626875"/>
            <a:chExt cx="4630741" cy="4708504"/>
          </a:xfrm>
        </p:grpSpPr>
        <p:graphicFrame>
          <p:nvGraphicFramePr>
            <p:cNvPr id="36" name="Chart 35">
              <a:extLst>
                <a:ext uri="{FF2B5EF4-FFF2-40B4-BE49-F238E27FC236}">
                  <a16:creationId xmlns:a16="http://schemas.microsoft.com/office/drawing/2014/main" id="{A8034DE2-996E-0FF3-F75D-8CBCECB854B1}"/>
                </a:ext>
              </a:extLst>
            </p:cNvPr>
            <p:cNvGraphicFramePr/>
            <p:nvPr>
              <p:extLst>
                <p:ext uri="{D42A27DB-BD31-4B8C-83A1-F6EECF244321}">
                  <p14:modId xmlns:p14="http://schemas.microsoft.com/office/powerpoint/2010/main" val="977725543"/>
                </p:ext>
              </p:extLst>
            </p:nvPr>
          </p:nvGraphicFramePr>
          <p:xfrm>
            <a:off x="481758" y="1777164"/>
            <a:ext cx="4630741" cy="4558215"/>
          </p:xfrm>
          <a:graphic>
            <a:graphicData uri="http://schemas.openxmlformats.org/drawingml/2006/chart">
              <c:chart xmlns:c="http://schemas.openxmlformats.org/drawingml/2006/chart" xmlns:r="http://schemas.openxmlformats.org/officeDocument/2006/relationships" r:id="rId6"/>
            </a:graphicData>
          </a:graphic>
        </p:graphicFrame>
        <p:grpSp>
          <p:nvGrpSpPr>
            <p:cNvPr id="42" name="Group 41">
              <a:extLst>
                <a:ext uri="{FF2B5EF4-FFF2-40B4-BE49-F238E27FC236}">
                  <a16:creationId xmlns:a16="http://schemas.microsoft.com/office/drawing/2014/main" id="{DC8968DF-D02F-27B3-2D25-3A6889E242F0}"/>
                </a:ext>
              </a:extLst>
            </p:cNvPr>
            <p:cNvGrpSpPr/>
            <p:nvPr/>
          </p:nvGrpSpPr>
          <p:grpSpPr>
            <a:xfrm>
              <a:off x="1054916" y="4822463"/>
              <a:ext cx="3717210" cy="1286553"/>
              <a:chOff x="1054916" y="4822463"/>
              <a:chExt cx="3717210" cy="1286553"/>
            </a:xfrm>
          </p:grpSpPr>
          <p:sp>
            <p:nvSpPr>
              <p:cNvPr id="37" name="TextBox 36">
                <a:extLst>
                  <a:ext uri="{FF2B5EF4-FFF2-40B4-BE49-F238E27FC236}">
                    <a16:creationId xmlns:a16="http://schemas.microsoft.com/office/drawing/2014/main" id="{4C4FD889-4219-26D1-553E-C9AB206AC778}"/>
                  </a:ext>
                </a:extLst>
              </p:cNvPr>
              <p:cNvSpPr txBox="1"/>
              <p:nvPr/>
            </p:nvSpPr>
            <p:spPr>
              <a:xfrm>
                <a:off x="1862771" y="4828856"/>
                <a:ext cx="548640" cy="1280160"/>
              </a:xfrm>
              <a:prstGeom prst="rect">
                <a:avLst/>
              </a:prstGeom>
              <a:noFill/>
            </p:spPr>
            <p:txBody>
              <a:bodyPr vert="vert270" wrap="square" rtlCol="0" anchor="ctr">
                <a:spAutoFit/>
              </a:bodyPr>
              <a:lstStyle/>
              <a:p>
                <a:r>
                  <a:rPr lang="en-US" b="1" dirty="0">
                    <a:solidFill>
                      <a:srgbClr val="FCE8E9"/>
                    </a:solidFill>
                    <a:latin typeface="Arial Narrow" panose="020B0604020202020204" pitchFamily="34" charset="0"/>
                    <a:cs typeface="Arial Narrow" panose="020B0604020202020204" pitchFamily="34" charset="0"/>
                  </a:rPr>
                  <a:t>SOUTH</a:t>
                </a:r>
              </a:p>
            </p:txBody>
          </p:sp>
          <p:sp>
            <p:nvSpPr>
              <p:cNvPr id="38" name="TextBox 37">
                <a:extLst>
                  <a:ext uri="{FF2B5EF4-FFF2-40B4-BE49-F238E27FC236}">
                    <a16:creationId xmlns:a16="http://schemas.microsoft.com/office/drawing/2014/main" id="{27105434-4086-ABE7-7871-83E77AFDF722}"/>
                  </a:ext>
                </a:extLst>
              </p:cNvPr>
              <p:cNvSpPr txBox="1"/>
              <p:nvPr/>
            </p:nvSpPr>
            <p:spPr>
              <a:xfrm>
                <a:off x="1054916" y="4822463"/>
                <a:ext cx="461665" cy="1280160"/>
              </a:xfrm>
              <a:prstGeom prst="rect">
                <a:avLst/>
              </a:prstGeom>
              <a:noFill/>
            </p:spPr>
            <p:txBody>
              <a:bodyPr vert="vert270" wrap="square" rtlCol="0" anchor="ctr">
                <a:spAutoFit/>
              </a:bodyPr>
              <a:lstStyle/>
              <a:p>
                <a:r>
                  <a:rPr lang="en-US" b="1" dirty="0">
                    <a:solidFill>
                      <a:srgbClr val="CC1820"/>
                    </a:solidFill>
                    <a:latin typeface="Arial Narrow" panose="020B0604020202020204" pitchFamily="34" charset="0"/>
                    <a:cs typeface="Arial Narrow" panose="020B0604020202020204" pitchFamily="34" charset="0"/>
                  </a:rPr>
                  <a:t>NATIONAL</a:t>
                </a:r>
              </a:p>
            </p:txBody>
          </p:sp>
          <p:sp>
            <p:nvSpPr>
              <p:cNvPr id="39" name="TextBox 38">
                <a:extLst>
                  <a:ext uri="{FF2B5EF4-FFF2-40B4-BE49-F238E27FC236}">
                    <a16:creationId xmlns:a16="http://schemas.microsoft.com/office/drawing/2014/main" id="{3E0C59E2-8622-F3D8-9383-F3F050FF1010}"/>
                  </a:ext>
                </a:extLst>
              </p:cNvPr>
              <p:cNvSpPr txBox="1"/>
              <p:nvPr/>
            </p:nvSpPr>
            <p:spPr>
              <a:xfrm>
                <a:off x="2688103" y="4828856"/>
                <a:ext cx="461665" cy="1280160"/>
              </a:xfrm>
              <a:prstGeom prst="rect">
                <a:avLst/>
              </a:prstGeom>
              <a:noFill/>
            </p:spPr>
            <p:txBody>
              <a:bodyPr vert="vert270" wrap="square" rtlCol="0" anchor="ctr">
                <a:spAutoFit/>
              </a:bodyPr>
              <a:lstStyle/>
              <a:p>
                <a:r>
                  <a:rPr lang="en-US" b="1" dirty="0">
                    <a:solidFill>
                      <a:schemeClr val="accent1">
                        <a:lumMod val="50000"/>
                      </a:schemeClr>
                    </a:solidFill>
                    <a:latin typeface="Arial Narrow" panose="020B0604020202020204" pitchFamily="34" charset="0"/>
                    <a:cs typeface="Arial Narrow" panose="020B0604020202020204" pitchFamily="34" charset="0"/>
                  </a:rPr>
                  <a:t>MIDWEST</a:t>
                </a:r>
              </a:p>
            </p:txBody>
          </p:sp>
          <p:sp>
            <p:nvSpPr>
              <p:cNvPr id="40" name="TextBox 39">
                <a:extLst>
                  <a:ext uri="{FF2B5EF4-FFF2-40B4-BE49-F238E27FC236}">
                    <a16:creationId xmlns:a16="http://schemas.microsoft.com/office/drawing/2014/main" id="{BCA3D10C-C0DB-924A-712E-F6A25C63F3F7}"/>
                  </a:ext>
                </a:extLst>
              </p:cNvPr>
              <p:cNvSpPr txBox="1"/>
              <p:nvPr/>
            </p:nvSpPr>
            <p:spPr>
              <a:xfrm>
                <a:off x="3525840" y="4828856"/>
                <a:ext cx="461665" cy="1280160"/>
              </a:xfrm>
              <a:prstGeom prst="rect">
                <a:avLst/>
              </a:prstGeom>
              <a:noFill/>
            </p:spPr>
            <p:txBody>
              <a:bodyPr vert="vert270" wrap="square" rtlCol="0" anchor="ctr">
                <a:spAutoFit/>
              </a:bodyPr>
              <a:lstStyle/>
              <a:p>
                <a:r>
                  <a:rPr lang="en-US" b="1" dirty="0">
                    <a:solidFill>
                      <a:schemeClr val="accent1">
                        <a:lumMod val="50000"/>
                      </a:schemeClr>
                    </a:solidFill>
                    <a:latin typeface="Arial Narrow" panose="020B0604020202020204" pitchFamily="34" charset="0"/>
                    <a:cs typeface="Arial Narrow" panose="020B0604020202020204" pitchFamily="34" charset="0"/>
                  </a:rPr>
                  <a:t>WEST</a:t>
                </a:r>
              </a:p>
            </p:txBody>
          </p:sp>
          <p:sp>
            <p:nvSpPr>
              <p:cNvPr id="41" name="TextBox 40">
                <a:extLst>
                  <a:ext uri="{FF2B5EF4-FFF2-40B4-BE49-F238E27FC236}">
                    <a16:creationId xmlns:a16="http://schemas.microsoft.com/office/drawing/2014/main" id="{251FC79B-52EC-8CC0-133F-26FB9D0573E3}"/>
                  </a:ext>
                </a:extLst>
              </p:cNvPr>
              <p:cNvSpPr txBox="1"/>
              <p:nvPr/>
            </p:nvSpPr>
            <p:spPr>
              <a:xfrm>
                <a:off x="4310461" y="4828856"/>
                <a:ext cx="461665" cy="1280160"/>
              </a:xfrm>
              <a:prstGeom prst="rect">
                <a:avLst/>
              </a:prstGeom>
              <a:noFill/>
            </p:spPr>
            <p:txBody>
              <a:bodyPr vert="vert270" wrap="square" rtlCol="0" anchor="ctr">
                <a:spAutoFit/>
              </a:bodyPr>
              <a:lstStyle/>
              <a:p>
                <a:r>
                  <a:rPr lang="en-US" b="1" dirty="0">
                    <a:solidFill>
                      <a:schemeClr val="accent1">
                        <a:lumMod val="50000"/>
                      </a:schemeClr>
                    </a:solidFill>
                    <a:latin typeface="Arial Narrow" panose="020B0604020202020204" pitchFamily="34" charset="0"/>
                    <a:cs typeface="Arial Narrow" panose="020B0604020202020204" pitchFamily="34" charset="0"/>
                  </a:rPr>
                  <a:t>NORTHEAST</a:t>
                </a:r>
              </a:p>
            </p:txBody>
          </p:sp>
        </p:grpSp>
        <p:grpSp>
          <p:nvGrpSpPr>
            <p:cNvPr id="45" name="Group 44">
              <a:extLst>
                <a:ext uri="{FF2B5EF4-FFF2-40B4-BE49-F238E27FC236}">
                  <a16:creationId xmlns:a16="http://schemas.microsoft.com/office/drawing/2014/main" id="{AD9BA511-00C5-6E5A-089B-79838A1CE62B}"/>
                </a:ext>
              </a:extLst>
            </p:cNvPr>
            <p:cNvGrpSpPr/>
            <p:nvPr/>
          </p:nvGrpSpPr>
          <p:grpSpPr>
            <a:xfrm>
              <a:off x="1014159" y="3893058"/>
              <a:ext cx="637889" cy="572602"/>
              <a:chOff x="1021876" y="3532761"/>
              <a:chExt cx="637889" cy="572602"/>
            </a:xfrm>
          </p:grpSpPr>
          <p:sp>
            <p:nvSpPr>
              <p:cNvPr id="43" name="Rounded Rectangle 42">
                <a:extLst>
                  <a:ext uri="{FF2B5EF4-FFF2-40B4-BE49-F238E27FC236}">
                    <a16:creationId xmlns:a16="http://schemas.microsoft.com/office/drawing/2014/main" id="{9DA87E73-DEF4-A441-795F-FBBE5DEC49EE}"/>
                  </a:ext>
                </a:extLst>
              </p:cNvPr>
              <p:cNvSpPr/>
              <p:nvPr/>
            </p:nvSpPr>
            <p:spPr>
              <a:xfrm>
                <a:off x="1021876" y="3532761"/>
                <a:ext cx="637889" cy="428625"/>
              </a:xfrm>
              <a:prstGeom prst="roundRect">
                <a:avLst/>
              </a:prstGeom>
              <a:solidFill>
                <a:srgbClr val="F4A4A7"/>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700" b="1" dirty="0">
                    <a:solidFill>
                      <a:srgbClr val="CC1820"/>
                    </a:solidFill>
                    <a:latin typeface="Arial Narrow" panose="020B0604020202020204" pitchFamily="34" charset="0"/>
                    <a:cs typeface="Arial Narrow" panose="020B0604020202020204" pitchFamily="34" charset="0"/>
                  </a:rPr>
                  <a:t>39%</a:t>
                </a:r>
              </a:p>
            </p:txBody>
          </p:sp>
          <p:sp>
            <p:nvSpPr>
              <p:cNvPr id="44" name="Triangle 43">
                <a:extLst>
                  <a:ext uri="{FF2B5EF4-FFF2-40B4-BE49-F238E27FC236}">
                    <a16:creationId xmlns:a16="http://schemas.microsoft.com/office/drawing/2014/main" id="{1F498758-3A0C-79C0-4D74-B44B0ED45D9C}"/>
                  </a:ext>
                </a:extLst>
              </p:cNvPr>
              <p:cNvSpPr/>
              <p:nvPr/>
            </p:nvSpPr>
            <p:spPr>
              <a:xfrm flipH="1" flipV="1">
                <a:off x="1186612" y="3961386"/>
                <a:ext cx="276692" cy="143977"/>
              </a:xfrm>
              <a:prstGeom prst="triangle">
                <a:avLst/>
              </a:prstGeom>
              <a:solidFill>
                <a:srgbClr val="F4A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E59C8627-4A09-18C8-C58C-41BABCDC4040}"/>
                </a:ext>
              </a:extLst>
            </p:cNvPr>
            <p:cNvGrpSpPr/>
            <p:nvPr/>
          </p:nvGrpSpPr>
          <p:grpSpPr>
            <a:xfrm>
              <a:off x="1807823" y="4352774"/>
              <a:ext cx="637889" cy="572602"/>
              <a:chOff x="1021876" y="3532761"/>
              <a:chExt cx="637889" cy="572602"/>
            </a:xfrm>
          </p:grpSpPr>
          <p:sp>
            <p:nvSpPr>
              <p:cNvPr id="48" name="Rounded Rectangle 47">
                <a:extLst>
                  <a:ext uri="{FF2B5EF4-FFF2-40B4-BE49-F238E27FC236}">
                    <a16:creationId xmlns:a16="http://schemas.microsoft.com/office/drawing/2014/main" id="{4B6ACD37-1A40-43FE-41A3-FFEAD4575844}"/>
                  </a:ext>
                </a:extLst>
              </p:cNvPr>
              <p:cNvSpPr/>
              <p:nvPr/>
            </p:nvSpPr>
            <p:spPr>
              <a:xfrm>
                <a:off x="1021876" y="3532761"/>
                <a:ext cx="637889" cy="428625"/>
              </a:xfrm>
              <a:prstGeom prst="roundRect">
                <a:avLst/>
              </a:prstGeom>
              <a:solidFill>
                <a:srgbClr val="CC1820"/>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700" b="1" dirty="0">
                    <a:solidFill>
                      <a:srgbClr val="FCE8E9"/>
                    </a:solidFill>
                    <a:latin typeface="Arial Narrow" panose="020B0604020202020204" pitchFamily="34" charset="0"/>
                    <a:cs typeface="Arial Narrow" panose="020B0604020202020204" pitchFamily="34" charset="0"/>
                  </a:rPr>
                  <a:t>28%</a:t>
                </a:r>
              </a:p>
            </p:txBody>
          </p:sp>
          <p:sp>
            <p:nvSpPr>
              <p:cNvPr id="49" name="Triangle 48">
                <a:extLst>
                  <a:ext uri="{FF2B5EF4-FFF2-40B4-BE49-F238E27FC236}">
                    <a16:creationId xmlns:a16="http://schemas.microsoft.com/office/drawing/2014/main" id="{7F669480-94A2-79F4-5294-471868F4C984}"/>
                  </a:ext>
                </a:extLst>
              </p:cNvPr>
              <p:cNvSpPr/>
              <p:nvPr/>
            </p:nvSpPr>
            <p:spPr>
              <a:xfrm flipH="1" flipV="1">
                <a:off x="1186612" y="3961386"/>
                <a:ext cx="276692" cy="143977"/>
              </a:xfrm>
              <a:prstGeom prst="triangle">
                <a:avLst/>
              </a:prstGeom>
              <a:solidFill>
                <a:srgbClr val="CC1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FF339EB3-E177-159C-276B-BFCEC334413E}"/>
                </a:ext>
              </a:extLst>
            </p:cNvPr>
            <p:cNvGrpSpPr/>
            <p:nvPr/>
          </p:nvGrpSpPr>
          <p:grpSpPr>
            <a:xfrm>
              <a:off x="2625323" y="4286541"/>
              <a:ext cx="637889" cy="572602"/>
              <a:chOff x="1021876" y="3532761"/>
              <a:chExt cx="637889" cy="572602"/>
            </a:xfrm>
          </p:grpSpPr>
          <p:sp>
            <p:nvSpPr>
              <p:cNvPr id="51" name="Rounded Rectangle 50">
                <a:extLst>
                  <a:ext uri="{FF2B5EF4-FFF2-40B4-BE49-F238E27FC236}">
                    <a16:creationId xmlns:a16="http://schemas.microsoft.com/office/drawing/2014/main" id="{7416E863-C371-58C7-1604-8FC271851762}"/>
                  </a:ext>
                </a:extLst>
              </p:cNvPr>
              <p:cNvSpPr/>
              <p:nvPr/>
            </p:nvSpPr>
            <p:spPr>
              <a:xfrm>
                <a:off x="1021876" y="3532761"/>
                <a:ext cx="637889" cy="42862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700" b="1" dirty="0">
                    <a:solidFill>
                      <a:schemeClr val="accent1">
                        <a:lumMod val="50000"/>
                      </a:schemeClr>
                    </a:solidFill>
                    <a:latin typeface="Arial Narrow" panose="020B0604020202020204" pitchFamily="34" charset="0"/>
                    <a:cs typeface="Arial Narrow" panose="020B0604020202020204" pitchFamily="34" charset="0"/>
                  </a:rPr>
                  <a:t>30%</a:t>
                </a:r>
              </a:p>
            </p:txBody>
          </p:sp>
          <p:sp>
            <p:nvSpPr>
              <p:cNvPr id="52" name="Triangle 51">
                <a:extLst>
                  <a:ext uri="{FF2B5EF4-FFF2-40B4-BE49-F238E27FC236}">
                    <a16:creationId xmlns:a16="http://schemas.microsoft.com/office/drawing/2014/main" id="{A3B25124-9798-21FA-C0B4-723948733F91}"/>
                  </a:ext>
                </a:extLst>
              </p:cNvPr>
              <p:cNvSpPr/>
              <p:nvPr/>
            </p:nvSpPr>
            <p:spPr>
              <a:xfrm flipH="1" flipV="1">
                <a:off x="1186612" y="3961386"/>
                <a:ext cx="276692" cy="143977"/>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CA9EB073-6BDC-E51C-ED25-A509165F1178}"/>
                </a:ext>
              </a:extLst>
            </p:cNvPr>
            <p:cNvGrpSpPr/>
            <p:nvPr/>
          </p:nvGrpSpPr>
          <p:grpSpPr>
            <a:xfrm>
              <a:off x="3425164" y="3560414"/>
              <a:ext cx="637889" cy="572602"/>
              <a:chOff x="1021876" y="3532761"/>
              <a:chExt cx="637889" cy="572602"/>
            </a:xfrm>
          </p:grpSpPr>
          <p:sp>
            <p:nvSpPr>
              <p:cNvPr id="54" name="Rounded Rectangle 53">
                <a:extLst>
                  <a:ext uri="{FF2B5EF4-FFF2-40B4-BE49-F238E27FC236}">
                    <a16:creationId xmlns:a16="http://schemas.microsoft.com/office/drawing/2014/main" id="{1A4B6517-0659-53C5-1073-5C6E38B44A77}"/>
                  </a:ext>
                </a:extLst>
              </p:cNvPr>
              <p:cNvSpPr/>
              <p:nvPr/>
            </p:nvSpPr>
            <p:spPr>
              <a:xfrm>
                <a:off x="1021876" y="3532761"/>
                <a:ext cx="637889" cy="42862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700" b="1" dirty="0">
                    <a:solidFill>
                      <a:schemeClr val="accent1">
                        <a:lumMod val="50000"/>
                      </a:schemeClr>
                    </a:solidFill>
                    <a:latin typeface="Arial Narrow" panose="020B0604020202020204" pitchFamily="34" charset="0"/>
                    <a:cs typeface="Arial Narrow" panose="020B0604020202020204" pitchFamily="34" charset="0"/>
                  </a:rPr>
                  <a:t>47%</a:t>
                </a:r>
              </a:p>
            </p:txBody>
          </p:sp>
          <p:sp>
            <p:nvSpPr>
              <p:cNvPr id="55" name="Triangle 54">
                <a:extLst>
                  <a:ext uri="{FF2B5EF4-FFF2-40B4-BE49-F238E27FC236}">
                    <a16:creationId xmlns:a16="http://schemas.microsoft.com/office/drawing/2014/main" id="{3BA30C39-5D19-D749-DAD7-153E6E45541E}"/>
                  </a:ext>
                </a:extLst>
              </p:cNvPr>
              <p:cNvSpPr/>
              <p:nvPr/>
            </p:nvSpPr>
            <p:spPr>
              <a:xfrm flipH="1" flipV="1">
                <a:off x="1186612" y="3961386"/>
                <a:ext cx="276692" cy="143977"/>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14E1BFDF-A3C4-350D-C960-9B10EC8CC4BD}"/>
                </a:ext>
              </a:extLst>
            </p:cNvPr>
            <p:cNvGrpSpPr/>
            <p:nvPr/>
          </p:nvGrpSpPr>
          <p:grpSpPr>
            <a:xfrm>
              <a:off x="4249112" y="3009624"/>
              <a:ext cx="637889" cy="572602"/>
              <a:chOff x="1021876" y="3532761"/>
              <a:chExt cx="637889" cy="572602"/>
            </a:xfrm>
          </p:grpSpPr>
          <p:sp>
            <p:nvSpPr>
              <p:cNvPr id="57" name="Rounded Rectangle 56">
                <a:extLst>
                  <a:ext uri="{FF2B5EF4-FFF2-40B4-BE49-F238E27FC236}">
                    <a16:creationId xmlns:a16="http://schemas.microsoft.com/office/drawing/2014/main" id="{83373464-21C1-378A-83E0-A32C873E9938}"/>
                  </a:ext>
                </a:extLst>
              </p:cNvPr>
              <p:cNvSpPr/>
              <p:nvPr/>
            </p:nvSpPr>
            <p:spPr>
              <a:xfrm>
                <a:off x="1021876" y="3532761"/>
                <a:ext cx="637889" cy="42862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700" b="1" dirty="0">
                    <a:solidFill>
                      <a:schemeClr val="accent1">
                        <a:lumMod val="50000"/>
                      </a:schemeClr>
                    </a:solidFill>
                    <a:latin typeface="Arial Narrow" panose="020B0604020202020204" pitchFamily="34" charset="0"/>
                    <a:cs typeface="Arial Narrow" panose="020B0604020202020204" pitchFamily="34" charset="0"/>
                  </a:rPr>
                  <a:t>60%</a:t>
                </a:r>
              </a:p>
            </p:txBody>
          </p:sp>
          <p:sp>
            <p:nvSpPr>
              <p:cNvPr id="58" name="Triangle 57">
                <a:extLst>
                  <a:ext uri="{FF2B5EF4-FFF2-40B4-BE49-F238E27FC236}">
                    <a16:creationId xmlns:a16="http://schemas.microsoft.com/office/drawing/2014/main" id="{B018470C-C812-701D-1870-E456416CFCE3}"/>
                  </a:ext>
                </a:extLst>
              </p:cNvPr>
              <p:cNvSpPr/>
              <p:nvPr/>
            </p:nvSpPr>
            <p:spPr>
              <a:xfrm flipH="1" flipV="1">
                <a:off x="1186612" y="3961386"/>
                <a:ext cx="276692" cy="143977"/>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Rectangle 58">
              <a:extLst>
                <a:ext uri="{FF2B5EF4-FFF2-40B4-BE49-F238E27FC236}">
                  <a16:creationId xmlns:a16="http://schemas.microsoft.com/office/drawing/2014/main" id="{FF643025-A6B0-37AC-C4F0-F18B72ADF91F}"/>
                </a:ext>
              </a:extLst>
            </p:cNvPr>
            <p:cNvSpPr/>
            <p:nvPr/>
          </p:nvSpPr>
          <p:spPr>
            <a:xfrm>
              <a:off x="1075433" y="1626875"/>
              <a:ext cx="3872842" cy="13729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393026"/>
                  </a:solidFill>
                  <a:latin typeface="Arial Narrow" panose="020B0604020202020204" pitchFamily="34" charset="0"/>
                  <a:cs typeface="Arial Narrow" panose="020B0604020202020204" pitchFamily="34" charset="0"/>
                </a:rPr>
                <a:t>Percent of Teachers Who Say They Feel </a:t>
              </a:r>
              <a:r>
                <a:rPr lang="en-US" sz="2400" b="1" dirty="0">
                  <a:solidFill>
                    <a:srgbClr val="393026"/>
                  </a:solidFill>
                  <a:highlight>
                    <a:srgbClr val="FCE8E9"/>
                  </a:highlight>
                  <a:latin typeface="Arial Narrow" panose="020B0604020202020204" pitchFamily="34" charset="0"/>
                  <a:cs typeface="Arial Narrow" panose="020B0604020202020204" pitchFamily="34" charset="0"/>
                </a:rPr>
                <a:t>Fairly Paid</a:t>
              </a:r>
            </a:p>
          </p:txBody>
        </p:sp>
      </p:grpSp>
    </p:spTree>
    <p:extLst>
      <p:ext uri="{BB962C8B-B14F-4D97-AF65-F5344CB8AC3E}">
        <p14:creationId xmlns:p14="http://schemas.microsoft.com/office/powerpoint/2010/main" val="6060260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72FE34D-60CE-0D49-7200-96F39A69392F}"/>
              </a:ext>
            </a:extLst>
          </p:cNvPr>
          <p:cNvSpPr/>
          <p:nvPr/>
        </p:nvSpPr>
        <p:spPr>
          <a:xfrm>
            <a:off x="0" y="206099"/>
            <a:ext cx="5344885" cy="1325563"/>
          </a:xfrm>
          <a:prstGeom prst="rect">
            <a:avLst/>
          </a:prstGeom>
          <a:solidFill>
            <a:srgbClr val="E6EEF4"/>
          </a:solidFill>
          <a:ln>
            <a:noFill/>
          </a:ln>
          <a:effectLst>
            <a:outerShdw blurRad="25400" dist="25400" dir="2700000" algn="tl" rotWithShape="0">
              <a:srgbClr val="00345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01AD3B-8B75-3094-30CF-96A75B68D1F6}"/>
              </a:ext>
            </a:extLst>
          </p:cNvPr>
          <p:cNvSpPr>
            <a:spLocks noGrp="1"/>
          </p:cNvSpPr>
          <p:nvPr>
            <p:ph type="title"/>
          </p:nvPr>
        </p:nvSpPr>
        <p:spPr/>
        <p:txBody>
          <a:bodyPr/>
          <a:lstStyle/>
          <a:p>
            <a:r>
              <a:rPr lang="en-US" sz="2400" b="0" dirty="0"/>
              <a:t>SREB Region-At-A-Glance:</a:t>
            </a:r>
            <a:br>
              <a:rPr lang="en-US" sz="2400" b="0" dirty="0"/>
            </a:br>
            <a:r>
              <a:rPr lang="en-US" dirty="0"/>
              <a:t>Teacher Expenses</a:t>
            </a:r>
          </a:p>
        </p:txBody>
      </p:sp>
      <p:sp>
        <p:nvSpPr>
          <p:cNvPr id="9" name="TextBox 8">
            <a:extLst>
              <a:ext uri="{FF2B5EF4-FFF2-40B4-BE49-F238E27FC236}">
                <a16:creationId xmlns:a16="http://schemas.microsoft.com/office/drawing/2014/main" id="{D2812E47-EC98-BF64-2745-73B981B17A12}"/>
              </a:ext>
            </a:extLst>
          </p:cNvPr>
          <p:cNvSpPr txBox="1"/>
          <p:nvPr/>
        </p:nvSpPr>
        <p:spPr>
          <a:xfrm>
            <a:off x="399002" y="6530938"/>
            <a:ext cx="4282772" cy="246221"/>
          </a:xfrm>
          <a:prstGeom prst="rect">
            <a:avLst/>
          </a:prstGeom>
          <a:noFill/>
        </p:spPr>
        <p:txBody>
          <a:bodyPr wrap="square" rtlCol="0">
            <a:spAutoFit/>
          </a:bodyPr>
          <a:lstStyle/>
          <a:p>
            <a:r>
              <a:rPr lang="en-US" sz="1000" b="1" dirty="0">
                <a:latin typeface="Arial Narrow" panose="020B0604020202020204" pitchFamily="34" charset="0"/>
                <a:cs typeface="Arial Narrow" panose="020B0604020202020204" pitchFamily="34" charset="0"/>
              </a:rPr>
              <a:t>Source: </a:t>
            </a:r>
            <a:r>
              <a:rPr lang="en-US" sz="1000" dirty="0">
                <a:solidFill>
                  <a:schemeClr val="tx2"/>
                </a:solidFill>
                <a:latin typeface="Arial Narrow" panose="020B0604020202020204" pitchFamily="34" charset="0"/>
                <a:cs typeface="Arial Narrow" panose="020B0604020202020204" pitchFamily="34" charset="0"/>
                <a:hlinkClick r:id="rId3"/>
              </a:rPr>
              <a:t>Forbes</a:t>
            </a:r>
            <a:r>
              <a:rPr lang="en-US" sz="1000" dirty="0">
                <a:solidFill>
                  <a:schemeClr val="tx2"/>
                </a:solidFill>
                <a:latin typeface="Arial Narrow" panose="020B0604020202020204" pitchFamily="34" charset="0"/>
                <a:cs typeface="Arial Narrow" panose="020B0604020202020204" pitchFamily="34" charset="0"/>
              </a:rPr>
              <a:t>, </a:t>
            </a:r>
            <a:r>
              <a:rPr lang="en-US" sz="1000" dirty="0">
                <a:latin typeface="Arial Narrow" panose="020B0604020202020204" pitchFamily="34" charset="0"/>
                <a:cs typeface="Arial Narrow" panose="020B0604020202020204" pitchFamily="34" charset="0"/>
              </a:rPr>
              <a:t>2018</a:t>
            </a:r>
          </a:p>
        </p:txBody>
      </p:sp>
      <p:grpSp>
        <p:nvGrpSpPr>
          <p:cNvPr id="13" name="Group 12">
            <a:extLst>
              <a:ext uri="{FF2B5EF4-FFF2-40B4-BE49-F238E27FC236}">
                <a16:creationId xmlns:a16="http://schemas.microsoft.com/office/drawing/2014/main" id="{2D959A67-4029-C67A-3426-2D590FD5EBC1}"/>
              </a:ext>
            </a:extLst>
          </p:cNvPr>
          <p:cNvGrpSpPr/>
          <p:nvPr/>
        </p:nvGrpSpPr>
        <p:grpSpPr>
          <a:xfrm>
            <a:off x="0" y="1653721"/>
            <a:ext cx="5230372" cy="2368524"/>
            <a:chOff x="0" y="1653721"/>
            <a:chExt cx="5230372" cy="2368524"/>
          </a:xfrm>
        </p:grpSpPr>
        <p:pic>
          <p:nvPicPr>
            <p:cNvPr id="10" name="Picture 9">
              <a:extLst>
                <a:ext uri="{FF2B5EF4-FFF2-40B4-BE49-F238E27FC236}">
                  <a16:creationId xmlns:a16="http://schemas.microsoft.com/office/drawing/2014/main" id="{5443EE0D-F8D5-DA0A-C4B4-31B9D283962B}"/>
                </a:ext>
              </a:extLst>
            </p:cNvPr>
            <p:cNvPicPr>
              <a:picLocks noChangeAspect="1"/>
            </p:cNvPicPr>
            <p:nvPr/>
          </p:nvPicPr>
          <p:blipFill>
            <a:blip r:embed="rId4"/>
            <a:srcRect/>
            <a:stretch/>
          </p:blipFill>
          <p:spPr>
            <a:xfrm>
              <a:off x="0" y="1653721"/>
              <a:ext cx="2368524" cy="2368524"/>
            </a:xfrm>
            <a:prstGeom prst="rect">
              <a:avLst/>
            </a:prstGeom>
          </p:spPr>
        </p:pic>
        <p:sp>
          <p:nvSpPr>
            <p:cNvPr id="12" name="TextBox 11">
              <a:extLst>
                <a:ext uri="{FF2B5EF4-FFF2-40B4-BE49-F238E27FC236}">
                  <a16:creationId xmlns:a16="http://schemas.microsoft.com/office/drawing/2014/main" id="{B3820049-92D4-7B7A-3010-926217338B1D}"/>
                </a:ext>
              </a:extLst>
            </p:cNvPr>
            <p:cNvSpPr txBox="1"/>
            <p:nvPr/>
          </p:nvSpPr>
          <p:spPr>
            <a:xfrm>
              <a:off x="675861" y="2484040"/>
              <a:ext cx="1490498" cy="707886"/>
            </a:xfrm>
            <a:prstGeom prst="rect">
              <a:avLst/>
            </a:prstGeom>
            <a:noFill/>
          </p:spPr>
          <p:txBody>
            <a:bodyPr wrap="square" rtlCol="0">
              <a:spAutoFit/>
            </a:bodyPr>
            <a:lstStyle/>
            <a:p>
              <a:pPr algn="ctr"/>
              <a:r>
                <a:rPr lang="en-US" sz="4000" b="1" dirty="0">
                  <a:solidFill>
                    <a:srgbClr val="002B42"/>
                  </a:solidFill>
                  <a:latin typeface="Arial Narrow" panose="020B0604020202020204" pitchFamily="34" charset="0"/>
                  <a:cs typeface="Arial Narrow" panose="020B0604020202020204" pitchFamily="34" charset="0"/>
                </a:rPr>
                <a:t>95%</a:t>
              </a:r>
            </a:p>
          </p:txBody>
        </p:sp>
        <p:sp>
          <p:nvSpPr>
            <p:cNvPr id="17" name="TextBox 16">
              <a:extLst>
                <a:ext uri="{FF2B5EF4-FFF2-40B4-BE49-F238E27FC236}">
                  <a16:creationId xmlns:a16="http://schemas.microsoft.com/office/drawing/2014/main" id="{51A6D26D-C4DB-6FF8-DF9E-6F34BCB506DD}"/>
                </a:ext>
              </a:extLst>
            </p:cNvPr>
            <p:cNvSpPr txBox="1"/>
            <p:nvPr/>
          </p:nvSpPr>
          <p:spPr>
            <a:xfrm>
              <a:off x="2341096" y="2123911"/>
              <a:ext cx="2889276" cy="1446550"/>
            </a:xfrm>
            <a:prstGeom prst="rect">
              <a:avLst/>
            </a:prstGeom>
            <a:noFill/>
          </p:spPr>
          <p:txBody>
            <a:bodyPr wrap="square" rtlCol="0">
              <a:spAutoFit/>
            </a:bodyPr>
            <a:lstStyle/>
            <a:p>
              <a:r>
                <a:rPr lang="en-US" sz="2200" dirty="0">
                  <a:solidFill>
                    <a:srgbClr val="002B42"/>
                  </a:solidFill>
                  <a:latin typeface="Arial Narrow" panose="020B0604020202020204" pitchFamily="34" charset="0"/>
                  <a:cs typeface="Arial Narrow" panose="020B0604020202020204" pitchFamily="34" charset="0"/>
                </a:rPr>
                <a:t>of teachers say their classroom supply budget is not enough to meet their </a:t>
              </a:r>
              <a:r>
                <a:rPr lang="en-US" sz="2200" b="1" dirty="0">
                  <a:solidFill>
                    <a:srgbClr val="002B42"/>
                  </a:solidFill>
                  <a:highlight>
                    <a:srgbClr val="E6EEF4"/>
                  </a:highlight>
                  <a:latin typeface="Arial Narrow" panose="020B0604020202020204" pitchFamily="34" charset="0"/>
                  <a:cs typeface="Arial Narrow" panose="020B0604020202020204" pitchFamily="34" charset="0"/>
                </a:rPr>
                <a:t>students’ needs</a:t>
              </a:r>
            </a:p>
          </p:txBody>
        </p:sp>
      </p:grpSp>
      <p:grpSp>
        <p:nvGrpSpPr>
          <p:cNvPr id="14" name="Group 13">
            <a:extLst>
              <a:ext uri="{FF2B5EF4-FFF2-40B4-BE49-F238E27FC236}">
                <a16:creationId xmlns:a16="http://schemas.microsoft.com/office/drawing/2014/main" id="{9E856958-A9B4-BA3B-7E75-F2D3E80B6DAD}"/>
              </a:ext>
            </a:extLst>
          </p:cNvPr>
          <p:cNvGrpSpPr/>
          <p:nvPr/>
        </p:nvGrpSpPr>
        <p:grpSpPr>
          <a:xfrm>
            <a:off x="0" y="4092329"/>
            <a:ext cx="5257800" cy="2368524"/>
            <a:chOff x="0" y="4092329"/>
            <a:chExt cx="5257800" cy="2368524"/>
          </a:xfrm>
        </p:grpSpPr>
        <p:pic>
          <p:nvPicPr>
            <p:cNvPr id="18" name="Picture 17">
              <a:extLst>
                <a:ext uri="{FF2B5EF4-FFF2-40B4-BE49-F238E27FC236}">
                  <a16:creationId xmlns:a16="http://schemas.microsoft.com/office/drawing/2014/main" id="{CD681EB8-359B-3438-6991-584B95003368}"/>
                </a:ext>
              </a:extLst>
            </p:cNvPr>
            <p:cNvPicPr>
              <a:picLocks noChangeAspect="1"/>
            </p:cNvPicPr>
            <p:nvPr/>
          </p:nvPicPr>
          <p:blipFill>
            <a:blip r:embed="rId4"/>
            <a:srcRect/>
            <a:stretch/>
          </p:blipFill>
          <p:spPr>
            <a:xfrm>
              <a:off x="0" y="4092329"/>
              <a:ext cx="2368524" cy="2368524"/>
            </a:xfrm>
            <a:prstGeom prst="rect">
              <a:avLst/>
            </a:prstGeom>
          </p:spPr>
        </p:pic>
        <p:sp>
          <p:nvSpPr>
            <p:cNvPr id="19" name="TextBox 18">
              <a:extLst>
                <a:ext uri="{FF2B5EF4-FFF2-40B4-BE49-F238E27FC236}">
                  <a16:creationId xmlns:a16="http://schemas.microsoft.com/office/drawing/2014/main" id="{659BF7CF-E66F-71B1-CE69-B5259294CF39}"/>
                </a:ext>
              </a:extLst>
            </p:cNvPr>
            <p:cNvSpPr txBox="1"/>
            <p:nvPr/>
          </p:nvSpPr>
          <p:spPr>
            <a:xfrm>
              <a:off x="675861" y="4922649"/>
              <a:ext cx="1490498" cy="707886"/>
            </a:xfrm>
            <a:prstGeom prst="rect">
              <a:avLst/>
            </a:prstGeom>
            <a:noFill/>
          </p:spPr>
          <p:txBody>
            <a:bodyPr wrap="square" rtlCol="0">
              <a:spAutoFit/>
            </a:bodyPr>
            <a:lstStyle/>
            <a:p>
              <a:pPr algn="ctr"/>
              <a:r>
                <a:rPr lang="en-US" sz="4000" b="1" dirty="0">
                  <a:solidFill>
                    <a:srgbClr val="002B42"/>
                  </a:solidFill>
                  <a:latin typeface="Arial Narrow" panose="020B0604020202020204" pitchFamily="34" charset="0"/>
                  <a:cs typeface="Arial Narrow" panose="020B0604020202020204" pitchFamily="34" charset="0"/>
                </a:rPr>
                <a:t>94%</a:t>
              </a:r>
            </a:p>
          </p:txBody>
        </p:sp>
        <p:sp>
          <p:nvSpPr>
            <p:cNvPr id="21" name="TextBox 20">
              <a:extLst>
                <a:ext uri="{FF2B5EF4-FFF2-40B4-BE49-F238E27FC236}">
                  <a16:creationId xmlns:a16="http://schemas.microsoft.com/office/drawing/2014/main" id="{26C07708-68EF-D1DD-033F-C8C0B450ED50}"/>
                </a:ext>
              </a:extLst>
            </p:cNvPr>
            <p:cNvSpPr txBox="1"/>
            <p:nvPr/>
          </p:nvSpPr>
          <p:spPr>
            <a:xfrm>
              <a:off x="2368524" y="4558400"/>
              <a:ext cx="2889276" cy="1446550"/>
            </a:xfrm>
            <a:prstGeom prst="rect">
              <a:avLst/>
            </a:prstGeom>
            <a:noFill/>
          </p:spPr>
          <p:txBody>
            <a:bodyPr wrap="square" rtlCol="0">
              <a:spAutoFit/>
            </a:bodyPr>
            <a:lstStyle/>
            <a:p>
              <a:r>
                <a:rPr lang="en-US" sz="2200" dirty="0">
                  <a:solidFill>
                    <a:srgbClr val="002B42"/>
                  </a:solidFill>
                  <a:latin typeface="Arial Narrow" panose="020B0604020202020204" pitchFamily="34" charset="0"/>
                  <a:cs typeface="Arial Narrow" panose="020B0604020202020204" pitchFamily="34" charset="0"/>
                </a:rPr>
                <a:t>of teachers report paying for classroom supplies and instructional materials </a:t>
              </a:r>
              <a:r>
                <a:rPr lang="en-US" sz="2200" b="1" dirty="0">
                  <a:solidFill>
                    <a:srgbClr val="002B42"/>
                  </a:solidFill>
                  <a:highlight>
                    <a:srgbClr val="E6EEF4"/>
                  </a:highlight>
                  <a:latin typeface="Arial Narrow" panose="020B0604020202020204" pitchFamily="34" charset="0"/>
                  <a:cs typeface="Arial Narrow" panose="020B0604020202020204" pitchFamily="34" charset="0"/>
                </a:rPr>
                <a:t>without reimbursement</a:t>
              </a:r>
            </a:p>
          </p:txBody>
        </p:sp>
      </p:grpSp>
      <p:grpSp>
        <p:nvGrpSpPr>
          <p:cNvPr id="38" name="Group 37">
            <a:extLst>
              <a:ext uri="{FF2B5EF4-FFF2-40B4-BE49-F238E27FC236}">
                <a16:creationId xmlns:a16="http://schemas.microsoft.com/office/drawing/2014/main" id="{2577077C-0D72-6493-FB79-32586C31CCE7}"/>
              </a:ext>
            </a:extLst>
          </p:cNvPr>
          <p:cNvGrpSpPr/>
          <p:nvPr/>
        </p:nvGrpSpPr>
        <p:grpSpPr>
          <a:xfrm>
            <a:off x="5986463" y="1757363"/>
            <a:ext cx="5731771" cy="4162097"/>
            <a:chOff x="5986463" y="1757363"/>
            <a:chExt cx="5731771" cy="4162097"/>
          </a:xfrm>
        </p:grpSpPr>
        <p:sp>
          <p:nvSpPr>
            <p:cNvPr id="22" name="TextBox 21">
              <a:extLst>
                <a:ext uri="{FF2B5EF4-FFF2-40B4-BE49-F238E27FC236}">
                  <a16:creationId xmlns:a16="http://schemas.microsoft.com/office/drawing/2014/main" id="{37383125-721B-FD92-BF48-1BEC0F96B6A5}"/>
                </a:ext>
              </a:extLst>
            </p:cNvPr>
            <p:cNvSpPr txBox="1"/>
            <p:nvPr/>
          </p:nvSpPr>
          <p:spPr>
            <a:xfrm>
              <a:off x="5986463" y="1757363"/>
              <a:ext cx="5731771" cy="430887"/>
            </a:xfrm>
            <a:prstGeom prst="rect">
              <a:avLst/>
            </a:prstGeom>
            <a:noFill/>
          </p:spPr>
          <p:txBody>
            <a:bodyPr wrap="square" rtlCol="0">
              <a:spAutoFit/>
            </a:bodyPr>
            <a:lstStyle/>
            <a:p>
              <a:pPr algn="ctr"/>
              <a:r>
                <a:rPr lang="en-US" sz="2200" b="1" dirty="0">
                  <a:solidFill>
                    <a:srgbClr val="002B42"/>
                  </a:solidFill>
                  <a:latin typeface="Arial Narrow" panose="020B0604020202020204" pitchFamily="34" charset="0"/>
                  <a:cs typeface="Arial Narrow" panose="020B0604020202020204" pitchFamily="34" charset="0"/>
                </a:rPr>
                <a:t>A significant majority of teachers report buying:</a:t>
              </a:r>
            </a:p>
          </p:txBody>
        </p:sp>
        <p:pic>
          <p:nvPicPr>
            <p:cNvPr id="24" name="Picture 23" descr="A symbol on a black background&#10;&#10;Description automatically generated with low confidence">
              <a:extLst>
                <a:ext uri="{FF2B5EF4-FFF2-40B4-BE49-F238E27FC236}">
                  <a16:creationId xmlns:a16="http://schemas.microsoft.com/office/drawing/2014/main" id="{77D77E5E-9FE6-EEDE-18F6-0B039E8BF279}"/>
                </a:ext>
              </a:extLst>
            </p:cNvPr>
            <p:cNvPicPr>
              <a:picLocks noChangeAspect="1"/>
            </p:cNvPicPr>
            <p:nvPr/>
          </p:nvPicPr>
          <p:blipFill>
            <a:blip r:embed="rId5"/>
            <a:stretch>
              <a:fillRect/>
            </a:stretch>
          </p:blipFill>
          <p:spPr>
            <a:xfrm>
              <a:off x="6096000" y="2500769"/>
              <a:ext cx="1094321" cy="1094321"/>
            </a:xfrm>
            <a:prstGeom prst="rect">
              <a:avLst/>
            </a:prstGeom>
          </p:spPr>
        </p:pic>
        <p:pic>
          <p:nvPicPr>
            <p:cNvPr id="26" name="Picture 25" descr="Icon&#10;&#10;Description automatically generated">
              <a:extLst>
                <a:ext uri="{FF2B5EF4-FFF2-40B4-BE49-F238E27FC236}">
                  <a16:creationId xmlns:a16="http://schemas.microsoft.com/office/drawing/2014/main" id="{CCAC963C-8145-15BB-597E-ED0B28CC01A4}"/>
                </a:ext>
              </a:extLst>
            </p:cNvPr>
            <p:cNvPicPr>
              <a:picLocks noChangeAspect="1"/>
            </p:cNvPicPr>
            <p:nvPr/>
          </p:nvPicPr>
          <p:blipFill>
            <a:blip r:embed="rId6"/>
            <a:stretch>
              <a:fillRect/>
            </a:stretch>
          </p:blipFill>
          <p:spPr>
            <a:xfrm>
              <a:off x="7581175" y="2508483"/>
              <a:ext cx="1094321" cy="1094321"/>
            </a:xfrm>
            <a:prstGeom prst="rect">
              <a:avLst/>
            </a:prstGeom>
          </p:spPr>
        </p:pic>
        <p:pic>
          <p:nvPicPr>
            <p:cNvPr id="28" name="Picture 27" descr="Icon&#10;&#10;Description automatically generated">
              <a:extLst>
                <a:ext uri="{FF2B5EF4-FFF2-40B4-BE49-F238E27FC236}">
                  <a16:creationId xmlns:a16="http://schemas.microsoft.com/office/drawing/2014/main" id="{E841FC77-24CF-B2D7-6749-B748AF471D1F}"/>
                </a:ext>
              </a:extLst>
            </p:cNvPr>
            <p:cNvPicPr>
              <a:picLocks noChangeAspect="1"/>
            </p:cNvPicPr>
            <p:nvPr/>
          </p:nvPicPr>
          <p:blipFill>
            <a:blip r:embed="rId7"/>
            <a:stretch>
              <a:fillRect/>
            </a:stretch>
          </p:blipFill>
          <p:spPr>
            <a:xfrm>
              <a:off x="9066350" y="2497869"/>
              <a:ext cx="1094321" cy="1094321"/>
            </a:xfrm>
            <a:prstGeom prst="rect">
              <a:avLst/>
            </a:prstGeom>
          </p:spPr>
        </p:pic>
        <p:pic>
          <p:nvPicPr>
            <p:cNvPr id="30" name="Picture 29" descr="Icon&#10;&#10;Description automatically generated">
              <a:extLst>
                <a:ext uri="{FF2B5EF4-FFF2-40B4-BE49-F238E27FC236}">
                  <a16:creationId xmlns:a16="http://schemas.microsoft.com/office/drawing/2014/main" id="{D6D6DD7B-47F7-3F1C-1A39-B79AF6B1CECD}"/>
                </a:ext>
              </a:extLst>
            </p:cNvPr>
            <p:cNvPicPr>
              <a:picLocks noChangeAspect="1"/>
            </p:cNvPicPr>
            <p:nvPr/>
          </p:nvPicPr>
          <p:blipFill>
            <a:blip r:embed="rId8"/>
            <a:stretch>
              <a:fillRect/>
            </a:stretch>
          </p:blipFill>
          <p:spPr>
            <a:xfrm>
              <a:off x="10623913" y="2497870"/>
              <a:ext cx="1094321" cy="1094321"/>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49F4FBF-657A-DAC3-90ED-F8C9B63C82B4}"/>
                </a:ext>
              </a:extLst>
            </p:cNvPr>
            <p:cNvPicPr>
              <a:picLocks noChangeAspect="1"/>
            </p:cNvPicPr>
            <p:nvPr/>
          </p:nvPicPr>
          <p:blipFill>
            <a:blip r:embed="rId9"/>
            <a:stretch>
              <a:fillRect/>
            </a:stretch>
          </p:blipFill>
          <p:spPr>
            <a:xfrm>
              <a:off x="6213658" y="4844724"/>
              <a:ext cx="1074736" cy="1074736"/>
            </a:xfrm>
            <a:prstGeom prst="rect">
              <a:avLst/>
            </a:prstGeom>
          </p:spPr>
        </p:pic>
        <p:sp>
          <p:nvSpPr>
            <p:cNvPr id="33" name="TextBox 32">
              <a:extLst>
                <a:ext uri="{FF2B5EF4-FFF2-40B4-BE49-F238E27FC236}">
                  <a16:creationId xmlns:a16="http://schemas.microsoft.com/office/drawing/2014/main" id="{3D41CA50-AFD4-39F3-E493-D3FD137C21B7}"/>
                </a:ext>
              </a:extLst>
            </p:cNvPr>
            <p:cNvSpPr txBox="1"/>
            <p:nvPr/>
          </p:nvSpPr>
          <p:spPr>
            <a:xfrm>
              <a:off x="6204063" y="3592190"/>
              <a:ext cx="1227097" cy="923330"/>
            </a:xfrm>
            <a:prstGeom prst="rect">
              <a:avLst/>
            </a:prstGeom>
            <a:noFill/>
          </p:spPr>
          <p:txBody>
            <a:bodyPr wrap="square" rtlCol="0">
              <a:spAutoFit/>
            </a:bodyPr>
            <a:lstStyle/>
            <a:p>
              <a:pPr algn="ctr"/>
              <a:r>
                <a:rPr lang="en-US" b="1" dirty="0">
                  <a:solidFill>
                    <a:srgbClr val="669AB5"/>
                  </a:solidFill>
                  <a:latin typeface="Arial Narrow" panose="020B0604020202020204" pitchFamily="34" charset="0"/>
                  <a:cs typeface="Arial Narrow" panose="020B0604020202020204" pitchFamily="34" charset="0"/>
                </a:rPr>
                <a:t>basic classroom supplies</a:t>
              </a:r>
            </a:p>
          </p:txBody>
        </p:sp>
        <p:sp>
          <p:nvSpPr>
            <p:cNvPr id="34" name="TextBox 33">
              <a:extLst>
                <a:ext uri="{FF2B5EF4-FFF2-40B4-BE49-F238E27FC236}">
                  <a16:creationId xmlns:a16="http://schemas.microsoft.com/office/drawing/2014/main" id="{264BDF70-294E-107B-486C-0AECEB392AE1}"/>
                </a:ext>
              </a:extLst>
            </p:cNvPr>
            <p:cNvSpPr txBox="1"/>
            <p:nvPr/>
          </p:nvSpPr>
          <p:spPr>
            <a:xfrm>
              <a:off x="7559065" y="3570461"/>
              <a:ext cx="1227097" cy="646331"/>
            </a:xfrm>
            <a:prstGeom prst="rect">
              <a:avLst/>
            </a:prstGeom>
            <a:noFill/>
          </p:spPr>
          <p:txBody>
            <a:bodyPr wrap="square" rtlCol="0">
              <a:spAutoFit/>
            </a:bodyPr>
            <a:lstStyle/>
            <a:p>
              <a:pPr algn="ctr"/>
              <a:r>
                <a:rPr lang="en-US" b="1" dirty="0">
                  <a:solidFill>
                    <a:srgbClr val="669AB5"/>
                  </a:solidFill>
                  <a:latin typeface="Arial Narrow" panose="020B0604020202020204" pitchFamily="34" charset="0"/>
                  <a:cs typeface="Arial Narrow" panose="020B0604020202020204" pitchFamily="34" charset="0"/>
                </a:rPr>
                <a:t>food for students</a:t>
              </a:r>
            </a:p>
          </p:txBody>
        </p:sp>
        <p:sp>
          <p:nvSpPr>
            <p:cNvPr id="35" name="TextBox 34">
              <a:extLst>
                <a:ext uri="{FF2B5EF4-FFF2-40B4-BE49-F238E27FC236}">
                  <a16:creationId xmlns:a16="http://schemas.microsoft.com/office/drawing/2014/main" id="{0A88CFC0-5A1F-6F85-0727-9BCDD3938ACB}"/>
                </a:ext>
              </a:extLst>
            </p:cNvPr>
            <p:cNvSpPr txBox="1"/>
            <p:nvPr/>
          </p:nvSpPr>
          <p:spPr>
            <a:xfrm>
              <a:off x="9036156" y="3572815"/>
              <a:ext cx="1227097" cy="923330"/>
            </a:xfrm>
            <a:prstGeom prst="rect">
              <a:avLst/>
            </a:prstGeom>
            <a:noFill/>
          </p:spPr>
          <p:txBody>
            <a:bodyPr wrap="square" rtlCol="0">
              <a:spAutoFit/>
            </a:bodyPr>
            <a:lstStyle/>
            <a:p>
              <a:pPr algn="ctr"/>
              <a:r>
                <a:rPr lang="en-US" b="1" dirty="0">
                  <a:solidFill>
                    <a:srgbClr val="669AB5"/>
                  </a:solidFill>
                  <a:latin typeface="Arial Narrow" panose="020B0604020202020204" pitchFamily="34" charset="0"/>
                  <a:cs typeface="Arial Narrow" panose="020B0604020202020204" pitchFamily="34" charset="0"/>
                </a:rPr>
                <a:t>basic health supplies</a:t>
              </a:r>
            </a:p>
          </p:txBody>
        </p:sp>
        <p:sp>
          <p:nvSpPr>
            <p:cNvPr id="36" name="TextBox 35">
              <a:extLst>
                <a:ext uri="{FF2B5EF4-FFF2-40B4-BE49-F238E27FC236}">
                  <a16:creationId xmlns:a16="http://schemas.microsoft.com/office/drawing/2014/main" id="{745A3D1D-B7D4-D411-F220-6EA11649523A}"/>
                </a:ext>
              </a:extLst>
            </p:cNvPr>
            <p:cNvSpPr txBox="1"/>
            <p:nvPr/>
          </p:nvSpPr>
          <p:spPr>
            <a:xfrm>
              <a:off x="10346879" y="3578645"/>
              <a:ext cx="1227097" cy="646331"/>
            </a:xfrm>
            <a:prstGeom prst="rect">
              <a:avLst/>
            </a:prstGeom>
            <a:noFill/>
          </p:spPr>
          <p:txBody>
            <a:bodyPr wrap="square" rtlCol="0">
              <a:spAutoFit/>
            </a:bodyPr>
            <a:lstStyle/>
            <a:p>
              <a:pPr algn="ctr"/>
              <a:r>
                <a:rPr lang="en-US" b="1" dirty="0">
                  <a:solidFill>
                    <a:srgbClr val="669AB5"/>
                  </a:solidFill>
                  <a:latin typeface="Arial Narrow" panose="020B0604020202020204" pitchFamily="34" charset="0"/>
                  <a:cs typeface="Arial Narrow" panose="020B0604020202020204" pitchFamily="34" charset="0"/>
                </a:rPr>
                <a:t>cleaning supplies</a:t>
              </a:r>
            </a:p>
          </p:txBody>
        </p:sp>
        <p:sp>
          <p:nvSpPr>
            <p:cNvPr id="37" name="TextBox 36">
              <a:extLst>
                <a:ext uri="{FF2B5EF4-FFF2-40B4-BE49-F238E27FC236}">
                  <a16:creationId xmlns:a16="http://schemas.microsoft.com/office/drawing/2014/main" id="{D4279F41-6F6C-DA04-A73A-82D1B02B3B7B}"/>
                </a:ext>
              </a:extLst>
            </p:cNvPr>
            <p:cNvSpPr txBox="1"/>
            <p:nvPr/>
          </p:nvSpPr>
          <p:spPr>
            <a:xfrm>
              <a:off x="7288394" y="5305623"/>
              <a:ext cx="4413229" cy="353943"/>
            </a:xfrm>
            <a:prstGeom prst="rect">
              <a:avLst/>
            </a:prstGeom>
            <a:noFill/>
          </p:spPr>
          <p:txBody>
            <a:bodyPr wrap="square" rtlCol="0">
              <a:spAutoFit/>
            </a:bodyPr>
            <a:lstStyle/>
            <a:p>
              <a:r>
                <a:rPr lang="en-US" sz="1700" b="1" dirty="0">
                  <a:solidFill>
                    <a:srgbClr val="669AB5"/>
                  </a:solidFill>
                  <a:latin typeface="Arial Narrow" panose="020B0604020202020204" pitchFamily="34" charset="0"/>
                  <a:cs typeface="Arial Narrow" panose="020B0604020202020204" pitchFamily="34" charset="0"/>
                </a:rPr>
                <a:t>…and a quarter report buying clothes for students</a:t>
              </a:r>
            </a:p>
          </p:txBody>
        </p:sp>
      </p:grpSp>
    </p:spTree>
    <p:extLst>
      <p:ext uri="{BB962C8B-B14F-4D97-AF65-F5344CB8AC3E}">
        <p14:creationId xmlns:p14="http://schemas.microsoft.com/office/powerpoint/2010/main" val="15168042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193910DB-6874-38C5-4565-6D948C16BE85}"/>
              </a:ext>
            </a:extLst>
          </p:cNvPr>
          <p:cNvPicPr>
            <a:picLocks noChangeAspect="1"/>
          </p:cNvPicPr>
          <p:nvPr/>
        </p:nvPicPr>
        <p:blipFill rotWithShape="1">
          <a:blip r:embed="rId3"/>
          <a:srcRect l="62088"/>
          <a:stretch/>
        </p:blipFill>
        <p:spPr>
          <a:xfrm>
            <a:off x="7569843" y="0"/>
            <a:ext cx="4622157" cy="6858000"/>
          </a:xfrm>
          <a:prstGeom prst="rect">
            <a:avLst/>
          </a:prstGeom>
        </p:spPr>
      </p:pic>
      <p:sp>
        <p:nvSpPr>
          <p:cNvPr id="16" name="Rectangle 15">
            <a:extLst>
              <a:ext uri="{FF2B5EF4-FFF2-40B4-BE49-F238E27FC236}">
                <a16:creationId xmlns:a16="http://schemas.microsoft.com/office/drawing/2014/main" id="{272FE34D-60CE-0D49-7200-96F39A69392F}"/>
              </a:ext>
            </a:extLst>
          </p:cNvPr>
          <p:cNvSpPr/>
          <p:nvPr/>
        </p:nvSpPr>
        <p:spPr>
          <a:xfrm>
            <a:off x="0" y="206099"/>
            <a:ext cx="11718234" cy="1325563"/>
          </a:xfrm>
          <a:prstGeom prst="rect">
            <a:avLst/>
          </a:prstGeom>
          <a:solidFill>
            <a:srgbClr val="E6EEF4"/>
          </a:solidFill>
          <a:ln>
            <a:noFill/>
          </a:ln>
          <a:effectLst>
            <a:outerShdw blurRad="25400" dist="25400" dir="2700000" algn="tl" rotWithShape="0">
              <a:srgbClr val="00345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01AD3B-8B75-3094-30CF-96A75B68D1F6}"/>
              </a:ext>
            </a:extLst>
          </p:cNvPr>
          <p:cNvSpPr>
            <a:spLocks noGrp="1"/>
          </p:cNvSpPr>
          <p:nvPr>
            <p:ph type="title"/>
          </p:nvPr>
        </p:nvSpPr>
        <p:spPr/>
        <p:txBody>
          <a:bodyPr>
            <a:normAutofit fontScale="90000"/>
          </a:bodyPr>
          <a:lstStyle/>
          <a:p>
            <a:r>
              <a:rPr lang="en-US" sz="2700" b="0" dirty="0"/>
              <a:t>The Impact of COVID-19: </a:t>
            </a:r>
            <a:br>
              <a:rPr lang="en-US" sz="2700" b="0" dirty="0"/>
            </a:br>
            <a:r>
              <a:rPr lang="en-US" sz="3800" dirty="0"/>
              <a:t>The pandemic created or exacerbated challenges for educators.</a:t>
            </a:r>
          </a:p>
        </p:txBody>
      </p:sp>
      <p:grpSp>
        <p:nvGrpSpPr>
          <p:cNvPr id="29" name="Group 28">
            <a:extLst>
              <a:ext uri="{FF2B5EF4-FFF2-40B4-BE49-F238E27FC236}">
                <a16:creationId xmlns:a16="http://schemas.microsoft.com/office/drawing/2014/main" id="{51E5BA7C-E600-CBCD-170C-6680CE138B5B}"/>
              </a:ext>
            </a:extLst>
          </p:cNvPr>
          <p:cNvGrpSpPr/>
          <p:nvPr/>
        </p:nvGrpSpPr>
        <p:grpSpPr>
          <a:xfrm>
            <a:off x="675861" y="1908915"/>
            <a:ext cx="6701468" cy="4557684"/>
            <a:chOff x="659261" y="1699009"/>
            <a:chExt cx="6701468" cy="4557684"/>
          </a:xfrm>
        </p:grpSpPr>
        <p:sp>
          <p:nvSpPr>
            <p:cNvPr id="14" name="TextBox 13">
              <a:extLst>
                <a:ext uri="{FF2B5EF4-FFF2-40B4-BE49-F238E27FC236}">
                  <a16:creationId xmlns:a16="http://schemas.microsoft.com/office/drawing/2014/main" id="{06ED27F3-FA56-BABA-2152-5B85E5E8F75B}"/>
                </a:ext>
              </a:extLst>
            </p:cNvPr>
            <p:cNvSpPr txBox="1"/>
            <p:nvPr/>
          </p:nvSpPr>
          <p:spPr>
            <a:xfrm>
              <a:off x="1641834" y="1717972"/>
              <a:ext cx="5718895" cy="830997"/>
            </a:xfrm>
            <a:prstGeom prst="rect">
              <a:avLst/>
            </a:prstGeom>
            <a:noFill/>
          </p:spPr>
          <p:txBody>
            <a:bodyPr wrap="square" rtlCol="0">
              <a:spAutoFit/>
            </a:bodyPr>
            <a:lstStyle/>
            <a:p>
              <a:r>
                <a:rPr lang="en-US" sz="2400" dirty="0">
                  <a:solidFill>
                    <a:srgbClr val="393026"/>
                  </a:solidFill>
                  <a:latin typeface="Arial Narrow" panose="020B0604020202020204" pitchFamily="34" charset="0"/>
                  <a:cs typeface="Arial Narrow" panose="020B0604020202020204" pitchFamily="34" charset="0"/>
                </a:rPr>
                <a:t>Being spread thin due to switching between various modes of teaching</a:t>
              </a:r>
            </a:p>
          </p:txBody>
        </p:sp>
        <p:pic>
          <p:nvPicPr>
            <p:cNvPr id="5" name="Picture 4" descr="Icon&#10;&#10;Description automatically generated">
              <a:extLst>
                <a:ext uri="{FF2B5EF4-FFF2-40B4-BE49-F238E27FC236}">
                  <a16:creationId xmlns:a16="http://schemas.microsoft.com/office/drawing/2014/main" id="{7D19D19B-1D52-7E32-56CE-B70E182F7C09}"/>
                </a:ext>
              </a:extLst>
            </p:cNvPr>
            <p:cNvPicPr>
              <a:picLocks noChangeAspect="1"/>
            </p:cNvPicPr>
            <p:nvPr/>
          </p:nvPicPr>
          <p:blipFill>
            <a:blip r:embed="rId4"/>
            <a:stretch>
              <a:fillRect/>
            </a:stretch>
          </p:blipFill>
          <p:spPr>
            <a:xfrm>
              <a:off x="661188" y="2613409"/>
              <a:ext cx="914400" cy="914400"/>
            </a:xfrm>
            <a:prstGeom prst="rect">
              <a:avLst/>
            </a:prstGeom>
          </p:spPr>
        </p:pic>
        <p:pic>
          <p:nvPicPr>
            <p:cNvPr id="12" name="Picture 11" descr="Icon&#10;&#10;Description automatically generated">
              <a:extLst>
                <a:ext uri="{FF2B5EF4-FFF2-40B4-BE49-F238E27FC236}">
                  <a16:creationId xmlns:a16="http://schemas.microsoft.com/office/drawing/2014/main" id="{515239AC-7529-CD89-E1BD-FCCFD11DC9CC}"/>
                </a:ext>
              </a:extLst>
            </p:cNvPr>
            <p:cNvPicPr>
              <a:picLocks noChangeAspect="1"/>
            </p:cNvPicPr>
            <p:nvPr/>
          </p:nvPicPr>
          <p:blipFill>
            <a:blip r:embed="rId5"/>
            <a:stretch>
              <a:fillRect/>
            </a:stretch>
          </p:blipFill>
          <p:spPr>
            <a:xfrm>
              <a:off x="659261" y="1699009"/>
              <a:ext cx="914400" cy="914400"/>
            </a:xfrm>
            <a:prstGeom prst="rect">
              <a:avLst/>
            </a:prstGeom>
          </p:spPr>
        </p:pic>
        <p:pic>
          <p:nvPicPr>
            <p:cNvPr id="20" name="Picture 19" descr="Icon&#10;&#10;Description automatically generated">
              <a:extLst>
                <a:ext uri="{FF2B5EF4-FFF2-40B4-BE49-F238E27FC236}">
                  <a16:creationId xmlns:a16="http://schemas.microsoft.com/office/drawing/2014/main" id="{B7341682-FEC6-FB03-5481-983317F5A4A1}"/>
                </a:ext>
              </a:extLst>
            </p:cNvPr>
            <p:cNvPicPr>
              <a:picLocks noChangeAspect="1"/>
            </p:cNvPicPr>
            <p:nvPr/>
          </p:nvPicPr>
          <p:blipFill>
            <a:blip r:embed="rId6"/>
            <a:stretch>
              <a:fillRect/>
            </a:stretch>
          </p:blipFill>
          <p:spPr>
            <a:xfrm>
              <a:off x="659261" y="3524230"/>
              <a:ext cx="914400" cy="914400"/>
            </a:xfrm>
            <a:prstGeom prst="rect">
              <a:avLst/>
            </a:prstGeom>
          </p:spPr>
        </p:pic>
        <p:pic>
          <p:nvPicPr>
            <p:cNvPr id="22" name="Picture 21" descr="Logo, icon&#10;&#10;Description automatically generated">
              <a:extLst>
                <a:ext uri="{FF2B5EF4-FFF2-40B4-BE49-F238E27FC236}">
                  <a16:creationId xmlns:a16="http://schemas.microsoft.com/office/drawing/2014/main" id="{D2EABE69-5251-983A-0B06-30FB8C7B42E3}"/>
                </a:ext>
              </a:extLst>
            </p:cNvPr>
            <p:cNvPicPr>
              <a:picLocks noChangeAspect="1"/>
            </p:cNvPicPr>
            <p:nvPr/>
          </p:nvPicPr>
          <p:blipFill>
            <a:blip r:embed="rId7"/>
            <a:stretch>
              <a:fillRect/>
            </a:stretch>
          </p:blipFill>
          <p:spPr>
            <a:xfrm>
              <a:off x="675861" y="5342293"/>
              <a:ext cx="914400" cy="914400"/>
            </a:xfrm>
            <a:prstGeom prst="rect">
              <a:avLst/>
            </a:prstGeom>
          </p:spPr>
        </p:pic>
        <p:pic>
          <p:nvPicPr>
            <p:cNvPr id="24" name="Picture 23" descr="Icon&#10;&#10;Description automatically generated">
              <a:extLst>
                <a:ext uri="{FF2B5EF4-FFF2-40B4-BE49-F238E27FC236}">
                  <a16:creationId xmlns:a16="http://schemas.microsoft.com/office/drawing/2014/main" id="{AC180C89-6786-93B2-A208-FF5703BBCEB2}"/>
                </a:ext>
              </a:extLst>
            </p:cNvPr>
            <p:cNvPicPr>
              <a:picLocks noChangeAspect="1"/>
            </p:cNvPicPr>
            <p:nvPr/>
          </p:nvPicPr>
          <p:blipFill>
            <a:blip r:embed="rId8"/>
            <a:stretch>
              <a:fillRect/>
            </a:stretch>
          </p:blipFill>
          <p:spPr>
            <a:xfrm>
              <a:off x="659261" y="4435051"/>
              <a:ext cx="914400" cy="914400"/>
            </a:xfrm>
            <a:prstGeom prst="rect">
              <a:avLst/>
            </a:prstGeom>
          </p:spPr>
        </p:pic>
        <p:sp>
          <p:nvSpPr>
            <p:cNvPr id="25" name="TextBox 24">
              <a:extLst>
                <a:ext uri="{FF2B5EF4-FFF2-40B4-BE49-F238E27FC236}">
                  <a16:creationId xmlns:a16="http://schemas.microsoft.com/office/drawing/2014/main" id="{E497615E-3538-F943-A9A1-39E81497FFBA}"/>
                </a:ext>
              </a:extLst>
            </p:cNvPr>
            <p:cNvSpPr txBox="1"/>
            <p:nvPr/>
          </p:nvSpPr>
          <p:spPr>
            <a:xfrm>
              <a:off x="1573661" y="2818251"/>
              <a:ext cx="5718895" cy="461665"/>
            </a:xfrm>
            <a:prstGeom prst="rect">
              <a:avLst/>
            </a:prstGeom>
            <a:noFill/>
          </p:spPr>
          <p:txBody>
            <a:bodyPr wrap="square" rtlCol="0">
              <a:spAutoFit/>
            </a:bodyPr>
            <a:lstStyle/>
            <a:p>
              <a:r>
                <a:rPr lang="en-US" sz="2400" dirty="0">
                  <a:solidFill>
                    <a:srgbClr val="393026"/>
                  </a:solidFill>
                  <a:latin typeface="Arial Narrow" panose="020B0604020202020204" pitchFamily="34" charset="0"/>
                  <a:cs typeface="Arial Narrow" panose="020B0604020202020204" pitchFamily="34" charset="0"/>
                </a:rPr>
                <a:t>Grappling with technology challenges</a:t>
              </a:r>
            </a:p>
          </p:txBody>
        </p:sp>
        <p:sp>
          <p:nvSpPr>
            <p:cNvPr id="26" name="TextBox 25">
              <a:extLst>
                <a:ext uri="{FF2B5EF4-FFF2-40B4-BE49-F238E27FC236}">
                  <a16:creationId xmlns:a16="http://schemas.microsoft.com/office/drawing/2014/main" id="{CDB8CF8E-18ED-C1BB-0628-0E69ED822EA1}"/>
                </a:ext>
              </a:extLst>
            </p:cNvPr>
            <p:cNvSpPr txBox="1"/>
            <p:nvPr/>
          </p:nvSpPr>
          <p:spPr>
            <a:xfrm>
              <a:off x="1573660" y="3716987"/>
              <a:ext cx="5718895" cy="461665"/>
            </a:xfrm>
            <a:prstGeom prst="rect">
              <a:avLst/>
            </a:prstGeom>
            <a:noFill/>
          </p:spPr>
          <p:txBody>
            <a:bodyPr wrap="square" rtlCol="0">
              <a:spAutoFit/>
            </a:bodyPr>
            <a:lstStyle/>
            <a:p>
              <a:r>
                <a:rPr lang="en-US" sz="2400" dirty="0">
                  <a:solidFill>
                    <a:srgbClr val="393026"/>
                  </a:solidFill>
                  <a:latin typeface="Arial Narrow" panose="020B0604020202020204" pitchFamily="34" charset="0"/>
                  <a:cs typeface="Arial Narrow" panose="020B0604020202020204" pitchFamily="34" charset="0"/>
                </a:rPr>
                <a:t>Navigating declining student engagement</a:t>
              </a:r>
            </a:p>
          </p:txBody>
        </p:sp>
        <p:sp>
          <p:nvSpPr>
            <p:cNvPr id="27" name="TextBox 26">
              <a:extLst>
                <a:ext uri="{FF2B5EF4-FFF2-40B4-BE49-F238E27FC236}">
                  <a16:creationId xmlns:a16="http://schemas.microsoft.com/office/drawing/2014/main" id="{45109E31-CFA9-004C-5627-8AEB36DE3ADF}"/>
                </a:ext>
              </a:extLst>
            </p:cNvPr>
            <p:cNvSpPr txBox="1"/>
            <p:nvPr/>
          </p:nvSpPr>
          <p:spPr>
            <a:xfrm>
              <a:off x="1590261" y="4648362"/>
              <a:ext cx="5718895" cy="461665"/>
            </a:xfrm>
            <a:prstGeom prst="rect">
              <a:avLst/>
            </a:prstGeom>
            <a:noFill/>
          </p:spPr>
          <p:txBody>
            <a:bodyPr wrap="square" rtlCol="0">
              <a:spAutoFit/>
            </a:bodyPr>
            <a:lstStyle/>
            <a:p>
              <a:r>
                <a:rPr lang="en-US" sz="2400" dirty="0">
                  <a:solidFill>
                    <a:srgbClr val="393026"/>
                  </a:solidFill>
                  <a:latin typeface="Arial Narrow" panose="020B0604020202020204" pitchFamily="34" charset="0"/>
                  <a:cs typeface="Arial Narrow" panose="020B0604020202020204" pitchFamily="34" charset="0"/>
                </a:rPr>
                <a:t>Responding to more various student needs</a:t>
              </a:r>
            </a:p>
          </p:txBody>
        </p:sp>
        <p:sp>
          <p:nvSpPr>
            <p:cNvPr id="28" name="TextBox 27">
              <a:extLst>
                <a:ext uri="{FF2B5EF4-FFF2-40B4-BE49-F238E27FC236}">
                  <a16:creationId xmlns:a16="http://schemas.microsoft.com/office/drawing/2014/main" id="{F566C013-228B-BA8F-64AB-48DDD6281E12}"/>
                </a:ext>
              </a:extLst>
            </p:cNvPr>
            <p:cNvSpPr txBox="1"/>
            <p:nvPr/>
          </p:nvSpPr>
          <p:spPr>
            <a:xfrm>
              <a:off x="1590260" y="5568660"/>
              <a:ext cx="5718895" cy="461665"/>
            </a:xfrm>
            <a:prstGeom prst="rect">
              <a:avLst/>
            </a:prstGeom>
            <a:noFill/>
          </p:spPr>
          <p:txBody>
            <a:bodyPr wrap="square" rtlCol="0">
              <a:spAutoFit/>
            </a:bodyPr>
            <a:lstStyle/>
            <a:p>
              <a:r>
                <a:rPr lang="en-US" sz="2400" dirty="0">
                  <a:solidFill>
                    <a:srgbClr val="393026"/>
                  </a:solidFill>
                  <a:latin typeface="Arial Narrow" panose="020B0604020202020204" pitchFamily="34" charset="0"/>
                  <a:cs typeface="Arial Narrow" panose="020B0604020202020204" pitchFamily="34" charset="0"/>
                </a:rPr>
                <a:t>Balancing care of their own families and health</a:t>
              </a:r>
            </a:p>
          </p:txBody>
        </p:sp>
      </p:grpSp>
      <p:pic>
        <p:nvPicPr>
          <p:cNvPr id="35" name="Picture 34" descr="A picture containing text, clipart&#10;&#10;Description automatically generated">
            <a:extLst>
              <a:ext uri="{FF2B5EF4-FFF2-40B4-BE49-F238E27FC236}">
                <a16:creationId xmlns:a16="http://schemas.microsoft.com/office/drawing/2014/main" id="{1ECF82B7-D00F-C451-29CE-6BCE6ED633BE}"/>
              </a:ext>
            </a:extLst>
          </p:cNvPr>
          <p:cNvPicPr>
            <a:picLocks noChangeAspect="1"/>
          </p:cNvPicPr>
          <p:nvPr/>
        </p:nvPicPr>
        <p:blipFill>
          <a:blip r:embed="rId9"/>
          <a:stretch>
            <a:fillRect/>
          </a:stretch>
        </p:blipFill>
        <p:spPr>
          <a:xfrm>
            <a:off x="10972799" y="6335127"/>
            <a:ext cx="763270" cy="262945"/>
          </a:xfrm>
          <a:prstGeom prst="rect">
            <a:avLst/>
          </a:prstGeom>
        </p:spPr>
      </p:pic>
    </p:spTree>
    <p:extLst>
      <p:ext uri="{BB962C8B-B14F-4D97-AF65-F5344CB8AC3E}">
        <p14:creationId xmlns:p14="http://schemas.microsoft.com/office/powerpoint/2010/main" val="24683318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72FE34D-60CE-0D49-7200-96F39A69392F}"/>
              </a:ext>
            </a:extLst>
          </p:cNvPr>
          <p:cNvSpPr/>
          <p:nvPr/>
        </p:nvSpPr>
        <p:spPr>
          <a:xfrm>
            <a:off x="0" y="206099"/>
            <a:ext cx="11718234" cy="1325563"/>
          </a:xfrm>
          <a:prstGeom prst="rect">
            <a:avLst/>
          </a:prstGeom>
          <a:solidFill>
            <a:srgbClr val="E6EEF4"/>
          </a:solidFill>
          <a:ln>
            <a:noFill/>
          </a:ln>
          <a:effectLst>
            <a:outerShdw blurRad="25400" dist="25400" dir="2700000" algn="tl" rotWithShape="0">
              <a:srgbClr val="00345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01AD3B-8B75-3094-30CF-96A75B68D1F6}"/>
              </a:ext>
            </a:extLst>
          </p:cNvPr>
          <p:cNvSpPr>
            <a:spLocks noGrp="1"/>
          </p:cNvSpPr>
          <p:nvPr>
            <p:ph type="title"/>
          </p:nvPr>
        </p:nvSpPr>
        <p:spPr/>
        <p:txBody>
          <a:bodyPr>
            <a:normAutofit fontScale="90000"/>
          </a:bodyPr>
          <a:lstStyle/>
          <a:p>
            <a:r>
              <a:rPr lang="en-US" sz="2700" b="0" dirty="0"/>
              <a:t>The Impact of COVID-19:</a:t>
            </a:r>
            <a:br>
              <a:rPr lang="en-US" sz="2700" b="0" dirty="0"/>
            </a:br>
            <a:r>
              <a:rPr lang="en-US" sz="3800" dirty="0"/>
              <a:t>Early indicators point to a mounting teacher shortage problem.</a:t>
            </a:r>
          </a:p>
        </p:txBody>
      </p:sp>
      <p:sp>
        <p:nvSpPr>
          <p:cNvPr id="9" name="TextBox 8">
            <a:extLst>
              <a:ext uri="{FF2B5EF4-FFF2-40B4-BE49-F238E27FC236}">
                <a16:creationId xmlns:a16="http://schemas.microsoft.com/office/drawing/2014/main" id="{D2812E47-EC98-BF64-2745-73B981B17A12}"/>
              </a:ext>
            </a:extLst>
          </p:cNvPr>
          <p:cNvSpPr txBox="1"/>
          <p:nvPr/>
        </p:nvSpPr>
        <p:spPr>
          <a:xfrm>
            <a:off x="399002" y="6530938"/>
            <a:ext cx="9497352" cy="246221"/>
          </a:xfrm>
          <a:prstGeom prst="rect">
            <a:avLst/>
          </a:prstGeom>
          <a:noFill/>
        </p:spPr>
        <p:txBody>
          <a:bodyPr wrap="square" rtlCol="0">
            <a:spAutoFit/>
          </a:bodyPr>
          <a:lstStyle/>
          <a:p>
            <a:r>
              <a:rPr lang="en-US" sz="1000" b="1" dirty="0">
                <a:latin typeface="Arial Narrow" panose="020B0604020202020204" pitchFamily="34" charset="0"/>
                <a:cs typeface="Arial Narrow" panose="020B0604020202020204" pitchFamily="34" charset="0"/>
              </a:rPr>
              <a:t>Sources: </a:t>
            </a:r>
            <a:r>
              <a:rPr lang="en-US" sz="1000" dirty="0">
                <a:latin typeface="Arial Narrow" panose="020B0604020202020204" pitchFamily="34" charset="0"/>
                <a:cs typeface="Arial Narrow" panose="020B0604020202020204" pitchFamily="34" charset="0"/>
                <a:hlinkClick r:id="rId3"/>
              </a:rPr>
              <a:t>Educators for Excellence</a:t>
            </a:r>
            <a:r>
              <a:rPr lang="en-US" sz="1000" dirty="0">
                <a:latin typeface="Arial Narrow" panose="020B0604020202020204" pitchFamily="34" charset="0"/>
                <a:cs typeface="Arial Narrow" panose="020B0604020202020204" pitchFamily="34" charset="0"/>
              </a:rPr>
              <a:t>, 2021 | </a:t>
            </a:r>
            <a:r>
              <a:rPr lang="en-US" sz="1000" dirty="0">
                <a:latin typeface="Arial Narrow" panose="020B0604020202020204" pitchFamily="34" charset="0"/>
                <a:cs typeface="Arial Narrow" panose="020B0604020202020204" pitchFamily="34" charset="0"/>
                <a:hlinkClick r:id="rId4"/>
              </a:rPr>
              <a:t>NEA</a:t>
            </a:r>
            <a:r>
              <a:rPr lang="en-US" sz="1000" dirty="0">
                <a:latin typeface="Arial Narrow" panose="020B0604020202020204" pitchFamily="34" charset="0"/>
                <a:cs typeface="Arial Narrow" panose="020B0604020202020204" pitchFamily="34" charset="0"/>
              </a:rPr>
              <a:t>, 2022 |  </a:t>
            </a:r>
            <a:r>
              <a:rPr lang="en-US" sz="1000" dirty="0">
                <a:latin typeface="Arial Narrow" panose="020B0604020202020204" pitchFamily="34" charset="0"/>
                <a:cs typeface="Arial Narrow" panose="020B0604020202020204" pitchFamily="34" charset="0"/>
                <a:hlinkClick r:id="rId5"/>
              </a:rPr>
              <a:t>RAND</a:t>
            </a:r>
            <a:r>
              <a:rPr lang="en-US" sz="1000" dirty="0">
                <a:latin typeface="Arial Narrow" panose="020B0604020202020204" pitchFamily="34" charset="0"/>
                <a:cs typeface="Arial Narrow" panose="020B0604020202020204" pitchFamily="34" charset="0"/>
              </a:rPr>
              <a:t>, 2021 | </a:t>
            </a:r>
            <a:r>
              <a:rPr lang="en-US" sz="1000" dirty="0">
                <a:latin typeface="Arial Narrow" panose="020B0604020202020204" pitchFamily="34" charset="0"/>
                <a:cs typeface="Arial Narrow" panose="020B0604020202020204" pitchFamily="34" charset="0"/>
                <a:hlinkClick r:id="rId6"/>
              </a:rPr>
              <a:t>Horace Mann</a:t>
            </a:r>
            <a:r>
              <a:rPr lang="en-US" sz="1000" dirty="0">
                <a:latin typeface="Arial Narrow" panose="020B0604020202020204" pitchFamily="34" charset="0"/>
                <a:cs typeface="Arial Narrow" panose="020B0604020202020204" pitchFamily="34" charset="0"/>
              </a:rPr>
              <a:t>, 2020  | </a:t>
            </a:r>
            <a:r>
              <a:rPr lang="en-US" sz="1000" dirty="0">
                <a:latin typeface="Arial Narrow" panose="020B0604020202020204" pitchFamily="34" charset="0"/>
                <a:cs typeface="Arial Narrow" panose="020B0604020202020204" pitchFamily="34" charset="0"/>
                <a:hlinkClick r:id="rId7"/>
              </a:rPr>
              <a:t>Mission Square Research Institute</a:t>
            </a:r>
            <a:r>
              <a:rPr lang="en-US" sz="1000" dirty="0">
                <a:latin typeface="Arial Narrow" panose="020B0604020202020204" pitchFamily="34" charset="0"/>
                <a:cs typeface="Arial Narrow" panose="020B0604020202020204" pitchFamily="34" charset="0"/>
              </a:rPr>
              <a:t>, 2020 | </a:t>
            </a:r>
            <a:r>
              <a:rPr lang="en-US" sz="1000" dirty="0">
                <a:latin typeface="Arial Narrow" panose="020B0604020202020204" pitchFamily="34" charset="0"/>
                <a:cs typeface="Arial Narrow" panose="020B0604020202020204" pitchFamily="34" charset="0"/>
                <a:hlinkClick r:id="rId8"/>
              </a:rPr>
              <a:t>EdWeek Research Center</a:t>
            </a:r>
            <a:r>
              <a:rPr lang="en-US" sz="1000" dirty="0">
                <a:latin typeface="Arial Narrow" panose="020B0604020202020204" pitchFamily="34" charset="0"/>
                <a:cs typeface="Arial Narrow" panose="020B0604020202020204" pitchFamily="34" charset="0"/>
              </a:rPr>
              <a:t>, 2020 | </a:t>
            </a:r>
            <a:r>
              <a:rPr lang="en-US" sz="1000" dirty="0">
                <a:latin typeface="Arial Narrow" panose="020B0604020202020204" pitchFamily="34" charset="0"/>
                <a:cs typeface="Arial Narrow" panose="020B0604020202020204" pitchFamily="34" charset="0"/>
                <a:hlinkClick r:id="rId9"/>
              </a:rPr>
              <a:t>EdWeek Research Center</a:t>
            </a:r>
            <a:r>
              <a:rPr lang="en-US" sz="1000" dirty="0">
                <a:latin typeface="Arial Narrow" panose="020B0604020202020204" pitchFamily="34" charset="0"/>
                <a:cs typeface="Arial Narrow" panose="020B0604020202020204" pitchFamily="34" charset="0"/>
              </a:rPr>
              <a:t>, 2022 </a:t>
            </a:r>
          </a:p>
        </p:txBody>
      </p:sp>
      <p:grpSp>
        <p:nvGrpSpPr>
          <p:cNvPr id="7" name="Group 6">
            <a:extLst>
              <a:ext uri="{FF2B5EF4-FFF2-40B4-BE49-F238E27FC236}">
                <a16:creationId xmlns:a16="http://schemas.microsoft.com/office/drawing/2014/main" id="{35A04E2E-927D-1240-C6B2-D75B59656A00}"/>
              </a:ext>
            </a:extLst>
          </p:cNvPr>
          <p:cNvGrpSpPr/>
          <p:nvPr/>
        </p:nvGrpSpPr>
        <p:grpSpPr>
          <a:xfrm>
            <a:off x="675861" y="1790386"/>
            <a:ext cx="3649222" cy="553998"/>
            <a:chOff x="675861" y="1790386"/>
            <a:chExt cx="3649222" cy="553998"/>
          </a:xfrm>
        </p:grpSpPr>
        <p:pic>
          <p:nvPicPr>
            <p:cNvPr id="4" name="Picture 3" descr="Icon&#10;&#10;Description automatically generated">
              <a:extLst>
                <a:ext uri="{FF2B5EF4-FFF2-40B4-BE49-F238E27FC236}">
                  <a16:creationId xmlns:a16="http://schemas.microsoft.com/office/drawing/2014/main" id="{6A50F94A-FA7F-D1DB-3705-48285460281F}"/>
                </a:ext>
              </a:extLst>
            </p:cNvPr>
            <p:cNvPicPr>
              <a:picLocks noChangeAspect="1"/>
            </p:cNvPicPr>
            <p:nvPr/>
          </p:nvPicPr>
          <p:blipFill rotWithShape="1">
            <a:blip r:embed="rId10"/>
            <a:srcRect r="55764" b="71458"/>
            <a:stretch/>
          </p:blipFill>
          <p:spPr>
            <a:xfrm>
              <a:off x="3631051" y="1790386"/>
              <a:ext cx="694032" cy="447798"/>
            </a:xfrm>
            <a:prstGeom prst="rect">
              <a:avLst/>
            </a:prstGeom>
          </p:spPr>
        </p:pic>
        <p:sp>
          <p:nvSpPr>
            <p:cNvPr id="21" name="TextBox 20">
              <a:extLst>
                <a:ext uri="{FF2B5EF4-FFF2-40B4-BE49-F238E27FC236}">
                  <a16:creationId xmlns:a16="http://schemas.microsoft.com/office/drawing/2014/main" id="{4696E202-D5D7-DB8D-0FE1-E04319B522EA}"/>
                </a:ext>
              </a:extLst>
            </p:cNvPr>
            <p:cNvSpPr txBox="1"/>
            <p:nvPr/>
          </p:nvSpPr>
          <p:spPr>
            <a:xfrm>
              <a:off x="675861" y="1790386"/>
              <a:ext cx="3524125" cy="553998"/>
            </a:xfrm>
            <a:prstGeom prst="rect">
              <a:avLst/>
            </a:prstGeom>
            <a:noFill/>
          </p:spPr>
          <p:txBody>
            <a:bodyPr wrap="square" rtlCol="0">
              <a:spAutoFit/>
            </a:bodyPr>
            <a:lstStyle/>
            <a:p>
              <a:r>
                <a:rPr lang="en-US" sz="3000" b="1" dirty="0">
                  <a:solidFill>
                    <a:schemeClr val="accent3"/>
                  </a:solidFill>
                  <a:highlight>
                    <a:srgbClr val="DFF0CB"/>
                  </a:highlight>
                  <a:latin typeface="Arial Narrow" panose="020B0604020202020204" pitchFamily="34" charset="0"/>
                  <a:cs typeface="Arial Narrow" panose="020B0604020202020204" pitchFamily="34" charset="0"/>
                </a:rPr>
                <a:t>What’s increasing?</a:t>
              </a:r>
            </a:p>
          </p:txBody>
        </p:sp>
      </p:grpSp>
      <p:sp>
        <p:nvSpPr>
          <p:cNvPr id="33" name="TextBox 32">
            <a:extLst>
              <a:ext uri="{FF2B5EF4-FFF2-40B4-BE49-F238E27FC236}">
                <a16:creationId xmlns:a16="http://schemas.microsoft.com/office/drawing/2014/main" id="{255FDA8F-8812-3E91-1751-9AD006EBAA33}"/>
              </a:ext>
            </a:extLst>
          </p:cNvPr>
          <p:cNvSpPr txBox="1"/>
          <p:nvPr/>
        </p:nvSpPr>
        <p:spPr>
          <a:xfrm>
            <a:off x="680659" y="2527453"/>
            <a:ext cx="5178457" cy="954107"/>
          </a:xfrm>
          <a:prstGeom prst="rect">
            <a:avLst/>
          </a:prstGeom>
          <a:noFill/>
        </p:spPr>
        <p:txBody>
          <a:bodyPr wrap="square" rtlCol="0">
            <a:spAutoFit/>
          </a:bodyPr>
          <a:lstStyle/>
          <a:p>
            <a:pPr indent="-274320">
              <a:buFont typeface="+mj-lt"/>
              <a:buAutoNum type="arabicPeriod"/>
            </a:pPr>
            <a:r>
              <a:rPr lang="en-US" sz="2000" b="1" dirty="0">
                <a:solidFill>
                  <a:schemeClr val="accent3"/>
                </a:solidFill>
                <a:latin typeface="Arial Narrow" panose="020B0604020202020204" pitchFamily="34" charset="0"/>
                <a:cs typeface="Arial Narrow" panose="020B0604020202020204" pitchFamily="34" charset="0"/>
              </a:rPr>
              <a:t>Workloads</a:t>
            </a:r>
          </a:p>
          <a:p>
            <a:r>
              <a:rPr lang="en-US" b="1" dirty="0">
                <a:solidFill>
                  <a:srgbClr val="393026"/>
                </a:solidFill>
                <a:latin typeface="Arial Narrow" panose="020B0604020202020204" pitchFamily="34" charset="0"/>
                <a:cs typeface="Arial Narrow" panose="020B0604020202020204" pitchFamily="34" charset="0"/>
              </a:rPr>
              <a:t>44% </a:t>
            </a:r>
            <a:r>
              <a:rPr lang="en-US" dirty="0">
                <a:solidFill>
                  <a:srgbClr val="393026"/>
                </a:solidFill>
                <a:latin typeface="Arial Narrow" panose="020B0604020202020204" pitchFamily="34" charset="0"/>
                <a:cs typeface="Arial Narrow" panose="020B0604020202020204" pitchFamily="34" charset="0"/>
              </a:rPr>
              <a:t>of teachers report working more hours during the pandemic.</a:t>
            </a:r>
          </a:p>
        </p:txBody>
      </p:sp>
      <p:sp>
        <p:nvSpPr>
          <p:cNvPr id="34" name="TextBox 33">
            <a:extLst>
              <a:ext uri="{FF2B5EF4-FFF2-40B4-BE49-F238E27FC236}">
                <a16:creationId xmlns:a16="http://schemas.microsoft.com/office/drawing/2014/main" id="{2C92835D-10AB-BEB6-9C80-36236CB8A395}"/>
              </a:ext>
            </a:extLst>
          </p:cNvPr>
          <p:cNvSpPr txBox="1"/>
          <p:nvPr/>
        </p:nvSpPr>
        <p:spPr>
          <a:xfrm>
            <a:off x="678259" y="3399038"/>
            <a:ext cx="5595219" cy="400110"/>
          </a:xfrm>
          <a:prstGeom prst="rect">
            <a:avLst/>
          </a:prstGeom>
          <a:noFill/>
        </p:spPr>
        <p:txBody>
          <a:bodyPr wrap="square" rtlCol="0">
            <a:spAutoFit/>
          </a:bodyPr>
          <a:lstStyle/>
          <a:p>
            <a:r>
              <a:rPr lang="en-US" sz="2000" b="1" dirty="0">
                <a:solidFill>
                  <a:schemeClr val="accent3"/>
                </a:solidFill>
                <a:latin typeface="Arial Narrow" panose="020B0604020202020204" pitchFamily="34" charset="0"/>
                <a:cs typeface="Arial Narrow" panose="020B0604020202020204" pitchFamily="34" charset="0"/>
              </a:rPr>
              <a:t>2. The percent of teachers who say they plan to leave</a:t>
            </a:r>
          </a:p>
        </p:txBody>
      </p:sp>
      <p:graphicFrame>
        <p:nvGraphicFramePr>
          <p:cNvPr id="3" name="Chart 2">
            <a:extLst>
              <a:ext uri="{FF2B5EF4-FFF2-40B4-BE49-F238E27FC236}">
                <a16:creationId xmlns:a16="http://schemas.microsoft.com/office/drawing/2014/main" id="{886098AF-BD5E-25A0-7CEE-AFDFBF1AFC7B}"/>
              </a:ext>
            </a:extLst>
          </p:cNvPr>
          <p:cNvGraphicFramePr/>
          <p:nvPr>
            <p:extLst>
              <p:ext uri="{D42A27DB-BD31-4B8C-83A1-F6EECF244321}">
                <p14:modId xmlns:p14="http://schemas.microsoft.com/office/powerpoint/2010/main" val="1603755462"/>
              </p:ext>
            </p:extLst>
          </p:nvPr>
        </p:nvGraphicFramePr>
        <p:xfrm>
          <a:off x="576480" y="3826732"/>
          <a:ext cx="5696998" cy="2612477"/>
        </p:xfrm>
        <a:graphic>
          <a:graphicData uri="http://schemas.openxmlformats.org/drawingml/2006/chart">
            <c:chart xmlns:c="http://schemas.openxmlformats.org/drawingml/2006/chart" xmlns:r="http://schemas.openxmlformats.org/officeDocument/2006/relationships" r:id="rId11"/>
          </a:graphicData>
        </a:graphic>
      </p:graphicFrame>
      <p:grpSp>
        <p:nvGrpSpPr>
          <p:cNvPr id="18" name="Group 17">
            <a:extLst>
              <a:ext uri="{FF2B5EF4-FFF2-40B4-BE49-F238E27FC236}">
                <a16:creationId xmlns:a16="http://schemas.microsoft.com/office/drawing/2014/main" id="{D8C81333-606D-F7A7-CCA4-6B5B080B23E4}"/>
              </a:ext>
            </a:extLst>
          </p:cNvPr>
          <p:cNvGrpSpPr/>
          <p:nvPr/>
        </p:nvGrpSpPr>
        <p:grpSpPr>
          <a:xfrm>
            <a:off x="6397572" y="1723042"/>
            <a:ext cx="4227065" cy="553998"/>
            <a:chOff x="6771861" y="1798725"/>
            <a:chExt cx="4227065" cy="553998"/>
          </a:xfrm>
        </p:grpSpPr>
        <p:pic>
          <p:nvPicPr>
            <p:cNvPr id="8" name="Picture 7" descr="Icon&#10;&#10;Description automatically generated">
              <a:extLst>
                <a:ext uri="{FF2B5EF4-FFF2-40B4-BE49-F238E27FC236}">
                  <a16:creationId xmlns:a16="http://schemas.microsoft.com/office/drawing/2014/main" id="{B0C70E22-25BD-B16F-DA01-29D405E1CF41}"/>
                </a:ext>
              </a:extLst>
            </p:cNvPr>
            <p:cNvPicPr>
              <a:picLocks noChangeAspect="1"/>
            </p:cNvPicPr>
            <p:nvPr/>
          </p:nvPicPr>
          <p:blipFill rotWithShape="1">
            <a:blip r:embed="rId10"/>
            <a:srcRect l="-903" t="70247" r="55069"/>
            <a:stretch/>
          </p:blipFill>
          <p:spPr>
            <a:xfrm>
              <a:off x="9829739" y="1879294"/>
              <a:ext cx="690215" cy="448056"/>
            </a:xfrm>
            <a:prstGeom prst="rect">
              <a:avLst/>
            </a:prstGeom>
          </p:spPr>
        </p:pic>
        <p:sp>
          <p:nvSpPr>
            <p:cNvPr id="35" name="TextBox 34">
              <a:extLst>
                <a:ext uri="{FF2B5EF4-FFF2-40B4-BE49-F238E27FC236}">
                  <a16:creationId xmlns:a16="http://schemas.microsoft.com/office/drawing/2014/main" id="{A49A148A-1272-2113-A861-85B9EBFD0E11}"/>
                </a:ext>
              </a:extLst>
            </p:cNvPr>
            <p:cNvSpPr txBox="1"/>
            <p:nvPr/>
          </p:nvSpPr>
          <p:spPr>
            <a:xfrm>
              <a:off x="6771861" y="1798725"/>
              <a:ext cx="4227065" cy="553998"/>
            </a:xfrm>
            <a:prstGeom prst="rect">
              <a:avLst/>
            </a:prstGeom>
            <a:noFill/>
          </p:spPr>
          <p:txBody>
            <a:bodyPr wrap="square" rtlCol="0">
              <a:spAutoFit/>
            </a:bodyPr>
            <a:lstStyle/>
            <a:p>
              <a:r>
                <a:rPr lang="en-US" sz="3000" b="1" dirty="0">
                  <a:solidFill>
                    <a:srgbClr val="CC1820"/>
                  </a:solidFill>
                  <a:highlight>
                    <a:srgbClr val="FCD7D1"/>
                  </a:highlight>
                  <a:latin typeface="Arial Narrow" panose="020B0604020202020204" pitchFamily="34" charset="0"/>
                  <a:cs typeface="Arial Narrow" panose="020B0604020202020204" pitchFamily="34" charset="0"/>
                </a:rPr>
                <a:t>What’s decreasing?</a:t>
              </a:r>
            </a:p>
          </p:txBody>
        </p:sp>
      </p:grpSp>
      <p:sp>
        <p:nvSpPr>
          <p:cNvPr id="45" name="TextBox 44">
            <a:extLst>
              <a:ext uri="{FF2B5EF4-FFF2-40B4-BE49-F238E27FC236}">
                <a16:creationId xmlns:a16="http://schemas.microsoft.com/office/drawing/2014/main" id="{055B641E-A3EF-5F98-66C4-2435EE561F38}"/>
              </a:ext>
            </a:extLst>
          </p:cNvPr>
          <p:cNvSpPr txBox="1"/>
          <p:nvPr/>
        </p:nvSpPr>
        <p:spPr>
          <a:xfrm>
            <a:off x="6521667" y="2480758"/>
            <a:ext cx="5428651" cy="954107"/>
          </a:xfrm>
          <a:prstGeom prst="rect">
            <a:avLst/>
          </a:prstGeom>
          <a:noFill/>
        </p:spPr>
        <p:txBody>
          <a:bodyPr wrap="square" rtlCol="0">
            <a:spAutoFit/>
          </a:bodyPr>
          <a:lstStyle/>
          <a:p>
            <a:pPr indent="-274320">
              <a:buFont typeface="+mj-lt"/>
              <a:buAutoNum type="arabicPeriod"/>
            </a:pPr>
            <a:r>
              <a:rPr lang="en-US" sz="2000" b="1" dirty="0">
                <a:solidFill>
                  <a:srgbClr val="CC1820"/>
                </a:solidFill>
                <a:latin typeface="Arial Narrow" panose="020B0604020202020204" pitchFamily="34" charset="0"/>
                <a:cs typeface="Arial Narrow" panose="020B0604020202020204" pitchFamily="34" charset="0"/>
              </a:rPr>
              <a:t>Morale</a:t>
            </a:r>
          </a:p>
          <a:p>
            <a:r>
              <a:rPr lang="en-US" b="1" dirty="0">
                <a:solidFill>
                  <a:srgbClr val="393026"/>
                </a:solidFill>
                <a:latin typeface="Arial Narrow" panose="020B0604020202020204" pitchFamily="34" charset="0"/>
                <a:cs typeface="Arial Narrow" panose="020B0604020202020204" pitchFamily="34" charset="0"/>
              </a:rPr>
              <a:t>84% </a:t>
            </a:r>
            <a:r>
              <a:rPr lang="en-US" dirty="0">
                <a:solidFill>
                  <a:srgbClr val="393026"/>
                </a:solidFill>
                <a:latin typeface="Arial Narrow" panose="020B0604020202020204" pitchFamily="34" charset="0"/>
                <a:cs typeface="Arial Narrow" panose="020B0604020202020204" pitchFamily="34" charset="0"/>
              </a:rPr>
              <a:t>of teachers and admins say morale is lower than prior to COVID.</a:t>
            </a:r>
          </a:p>
        </p:txBody>
      </p:sp>
      <p:sp>
        <p:nvSpPr>
          <p:cNvPr id="46" name="TextBox 45">
            <a:extLst>
              <a:ext uri="{FF2B5EF4-FFF2-40B4-BE49-F238E27FC236}">
                <a16:creationId xmlns:a16="http://schemas.microsoft.com/office/drawing/2014/main" id="{5A3CB4B5-1C6A-4787-4E9B-D00EA7D70BF3}"/>
              </a:ext>
            </a:extLst>
          </p:cNvPr>
          <p:cNvSpPr txBox="1"/>
          <p:nvPr/>
        </p:nvSpPr>
        <p:spPr>
          <a:xfrm>
            <a:off x="6549142" y="3399038"/>
            <a:ext cx="5169091" cy="400110"/>
          </a:xfrm>
          <a:prstGeom prst="rect">
            <a:avLst/>
          </a:prstGeom>
          <a:noFill/>
        </p:spPr>
        <p:txBody>
          <a:bodyPr wrap="square" rtlCol="0">
            <a:spAutoFit/>
          </a:bodyPr>
          <a:lstStyle/>
          <a:p>
            <a:r>
              <a:rPr lang="en-US" sz="2000" b="1" dirty="0">
                <a:solidFill>
                  <a:srgbClr val="CC1820"/>
                </a:solidFill>
                <a:latin typeface="Arial Narrow" panose="020B0604020202020204" pitchFamily="34" charset="0"/>
                <a:cs typeface="Arial Narrow" panose="020B0604020202020204" pitchFamily="34" charset="0"/>
              </a:rPr>
              <a:t>2. The percent of teachers who are ‘very satisfied’</a:t>
            </a:r>
          </a:p>
        </p:txBody>
      </p:sp>
      <p:graphicFrame>
        <p:nvGraphicFramePr>
          <p:cNvPr id="47" name="Chart 46">
            <a:extLst>
              <a:ext uri="{FF2B5EF4-FFF2-40B4-BE49-F238E27FC236}">
                <a16:creationId xmlns:a16="http://schemas.microsoft.com/office/drawing/2014/main" id="{B2CC252D-6B8C-47F8-01E8-75CAE210887B}"/>
              </a:ext>
            </a:extLst>
          </p:cNvPr>
          <p:cNvGraphicFramePr/>
          <p:nvPr>
            <p:extLst>
              <p:ext uri="{D42A27DB-BD31-4B8C-83A1-F6EECF244321}">
                <p14:modId xmlns:p14="http://schemas.microsoft.com/office/powerpoint/2010/main" val="1537710836"/>
              </p:ext>
            </p:extLst>
          </p:nvPr>
        </p:nvGraphicFramePr>
        <p:xfrm>
          <a:off x="6423372" y="3826732"/>
          <a:ext cx="5696998" cy="2612477"/>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3831859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8BCB7E95-D4C2-7F6C-E195-5BEF7935F955}"/>
              </a:ext>
            </a:extLst>
          </p:cNvPr>
          <p:cNvPicPr>
            <a:picLocks noChangeAspect="1"/>
          </p:cNvPicPr>
          <p:nvPr/>
        </p:nvPicPr>
        <p:blipFill>
          <a:blip r:embed="rId3"/>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6E477A7D-7B56-7EF8-1EC7-01EEEDC72F21}"/>
              </a:ext>
            </a:extLst>
          </p:cNvPr>
          <p:cNvSpPr/>
          <p:nvPr/>
        </p:nvSpPr>
        <p:spPr>
          <a:xfrm>
            <a:off x="0" y="0"/>
            <a:ext cx="5318760" cy="6858000"/>
          </a:xfrm>
          <a:prstGeom prst="rect">
            <a:avLst/>
          </a:prstGeom>
          <a:solidFill>
            <a:srgbClr val="004D85"/>
          </a:solidFill>
          <a:ln>
            <a:noFill/>
          </a:ln>
          <a:effectLst>
            <a:outerShdw blurRad="50800" dist="38100" algn="l" rotWithShape="0">
              <a:schemeClr val="tx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ctr"/>
          <a:lstStyle/>
          <a:p>
            <a:pPr algn="ctr">
              <a:lnSpc>
                <a:spcPct val="114000"/>
              </a:lnSpc>
              <a:spcAft>
                <a:spcPts val="200"/>
              </a:spcAft>
            </a:pPr>
            <a:r>
              <a:rPr lang="en-US" sz="3600" dirty="0">
                <a:solidFill>
                  <a:srgbClr val="B3CCDF"/>
                </a:solidFill>
                <a:effectLst>
                  <a:outerShdw blurRad="50800" dist="50800" dir="10800000" algn="r" rotWithShape="0">
                    <a:schemeClr val="tx2">
                      <a:lumMod val="50000"/>
                      <a:alpha val="40000"/>
                    </a:schemeClr>
                  </a:outerShdw>
                </a:effectLst>
                <a:latin typeface="Arial Narrow" panose="020B0604020202020204" pitchFamily="34" charset="0"/>
                <a:cs typeface="Arial Narrow" panose="020B0604020202020204" pitchFamily="34" charset="0"/>
              </a:rPr>
              <a:t>A SNAPSHOT OF</a:t>
            </a:r>
          </a:p>
          <a:p>
            <a:pPr algn="ctr">
              <a:lnSpc>
                <a:spcPct val="114000"/>
              </a:lnSpc>
            </a:pPr>
            <a:r>
              <a:rPr lang="en-US" sz="5400" b="1" dirty="0">
                <a:effectLst>
                  <a:outerShdw blurRad="50800" dist="50800" dir="10800000" algn="r" rotWithShape="0">
                    <a:schemeClr val="tx2">
                      <a:lumMod val="50000"/>
                      <a:alpha val="40000"/>
                    </a:schemeClr>
                  </a:outerShdw>
                </a:effectLst>
                <a:latin typeface="Arial Narrow" panose="020B0604020202020204" pitchFamily="34" charset="0"/>
                <a:cs typeface="Arial Narrow" panose="020B0604020202020204" pitchFamily="34" charset="0"/>
              </a:rPr>
              <a:t>FACULTY WORKFORCE DATA</a:t>
            </a:r>
          </a:p>
        </p:txBody>
      </p:sp>
      <p:pic>
        <p:nvPicPr>
          <p:cNvPr id="6" name="Picture 5" descr="A picture containing text, clipart&#10;&#10;Description automatically generated">
            <a:extLst>
              <a:ext uri="{FF2B5EF4-FFF2-40B4-BE49-F238E27FC236}">
                <a16:creationId xmlns:a16="http://schemas.microsoft.com/office/drawing/2014/main" id="{CD9C5073-AA82-913E-D3F1-469513E30349}"/>
              </a:ext>
            </a:extLst>
          </p:cNvPr>
          <p:cNvPicPr>
            <a:picLocks noChangeAspect="1"/>
          </p:cNvPicPr>
          <p:nvPr/>
        </p:nvPicPr>
        <p:blipFill>
          <a:blip r:embed="rId4"/>
          <a:stretch>
            <a:fillRect/>
          </a:stretch>
        </p:blipFill>
        <p:spPr>
          <a:xfrm>
            <a:off x="10972799" y="6335127"/>
            <a:ext cx="763270" cy="262945"/>
          </a:xfrm>
          <a:prstGeom prst="rect">
            <a:avLst/>
          </a:prstGeom>
        </p:spPr>
      </p:pic>
    </p:spTree>
    <p:extLst>
      <p:ext uri="{BB962C8B-B14F-4D97-AF65-F5344CB8AC3E}">
        <p14:creationId xmlns:p14="http://schemas.microsoft.com/office/powerpoint/2010/main" val="32295189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72FE34D-60CE-0D49-7200-96F39A69392F}"/>
              </a:ext>
            </a:extLst>
          </p:cNvPr>
          <p:cNvSpPr/>
          <p:nvPr/>
        </p:nvSpPr>
        <p:spPr>
          <a:xfrm>
            <a:off x="0" y="206099"/>
            <a:ext cx="6386513" cy="1325563"/>
          </a:xfrm>
          <a:prstGeom prst="rect">
            <a:avLst/>
          </a:prstGeom>
          <a:solidFill>
            <a:srgbClr val="E6EEF4"/>
          </a:solidFill>
          <a:ln>
            <a:noFill/>
          </a:ln>
          <a:effectLst>
            <a:outerShdw blurRad="25400" dist="25400" dir="2700000" algn="tl" rotWithShape="0">
              <a:srgbClr val="00345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01AD3B-8B75-3094-30CF-96A75B68D1F6}"/>
              </a:ext>
            </a:extLst>
          </p:cNvPr>
          <p:cNvSpPr>
            <a:spLocks noGrp="1"/>
          </p:cNvSpPr>
          <p:nvPr>
            <p:ph type="title"/>
          </p:nvPr>
        </p:nvSpPr>
        <p:spPr/>
        <p:txBody>
          <a:bodyPr/>
          <a:lstStyle/>
          <a:p>
            <a:r>
              <a:rPr lang="en-US" sz="2400" b="0" dirty="0">
                <a:solidFill>
                  <a:schemeClr val="accent3"/>
                </a:solidFill>
              </a:rPr>
              <a:t>SREB Region-At-A-Glance:</a:t>
            </a:r>
            <a:br>
              <a:rPr lang="en-US" sz="2400" b="0" dirty="0">
                <a:solidFill>
                  <a:schemeClr val="accent3"/>
                </a:solidFill>
              </a:rPr>
            </a:br>
            <a:r>
              <a:rPr lang="en-US" dirty="0">
                <a:solidFill>
                  <a:schemeClr val="accent3"/>
                </a:solidFill>
              </a:rPr>
              <a:t>Faculty Demographics</a:t>
            </a:r>
          </a:p>
        </p:txBody>
      </p:sp>
      <p:sp>
        <p:nvSpPr>
          <p:cNvPr id="9" name="TextBox 8">
            <a:extLst>
              <a:ext uri="{FF2B5EF4-FFF2-40B4-BE49-F238E27FC236}">
                <a16:creationId xmlns:a16="http://schemas.microsoft.com/office/drawing/2014/main" id="{D2812E47-EC98-BF64-2745-73B981B17A12}"/>
              </a:ext>
            </a:extLst>
          </p:cNvPr>
          <p:cNvSpPr txBox="1"/>
          <p:nvPr/>
        </p:nvSpPr>
        <p:spPr>
          <a:xfrm>
            <a:off x="399001" y="6530938"/>
            <a:ext cx="7085531" cy="246221"/>
          </a:xfrm>
          <a:prstGeom prst="rect">
            <a:avLst/>
          </a:prstGeom>
          <a:noFill/>
        </p:spPr>
        <p:txBody>
          <a:bodyPr wrap="square" rtlCol="0">
            <a:spAutoFit/>
          </a:bodyPr>
          <a:lstStyle/>
          <a:p>
            <a:r>
              <a:rPr lang="en-US" sz="1000" b="1" dirty="0">
                <a:latin typeface="Arial Narrow" panose="020B0604020202020204" pitchFamily="34" charset="0"/>
                <a:cs typeface="Arial Narrow" panose="020B0604020202020204" pitchFamily="34" charset="0"/>
              </a:rPr>
              <a:t>Source: </a:t>
            </a:r>
            <a:r>
              <a:rPr lang="en-US" sz="1000" dirty="0">
                <a:solidFill>
                  <a:schemeClr val="tx2"/>
                </a:solidFill>
                <a:latin typeface="Arial Narrow" panose="020B0604020202020204" pitchFamily="34" charset="0"/>
                <a:cs typeface="Arial Narrow" panose="020B0604020202020204" pitchFamily="34" charset="0"/>
                <a:hlinkClick r:id="rId3"/>
              </a:rPr>
              <a:t>SREB Fact book on Higher Education</a:t>
            </a:r>
            <a:r>
              <a:rPr lang="en-US" sz="1000" dirty="0">
                <a:solidFill>
                  <a:schemeClr val="tx2"/>
                </a:solidFill>
                <a:latin typeface="Arial Narrow" panose="020B0604020202020204" pitchFamily="34" charset="0"/>
                <a:cs typeface="Arial Narrow" panose="020B0604020202020204" pitchFamily="34" charset="0"/>
              </a:rPr>
              <a:t>, </a:t>
            </a:r>
            <a:r>
              <a:rPr lang="en-US" sz="1000" dirty="0">
                <a:latin typeface="Arial Narrow" panose="020B0604020202020204" pitchFamily="34" charset="0"/>
                <a:cs typeface="Arial Narrow" panose="020B0604020202020204" pitchFamily="34" charset="0"/>
              </a:rPr>
              <a:t>2021</a:t>
            </a:r>
          </a:p>
        </p:txBody>
      </p:sp>
      <p:pic>
        <p:nvPicPr>
          <p:cNvPr id="6" name="Picture 5">
            <a:extLst>
              <a:ext uri="{FF2B5EF4-FFF2-40B4-BE49-F238E27FC236}">
                <a16:creationId xmlns:a16="http://schemas.microsoft.com/office/drawing/2014/main" id="{48E42A6D-0B27-7AB1-16F0-553C5F1AB14D}"/>
              </a:ext>
            </a:extLst>
          </p:cNvPr>
          <p:cNvPicPr>
            <a:picLocks noChangeAspect="1"/>
          </p:cNvPicPr>
          <p:nvPr/>
        </p:nvPicPr>
        <p:blipFill rotWithShape="1">
          <a:blip r:embed="rId4"/>
          <a:srcRect r="6763"/>
          <a:stretch/>
        </p:blipFill>
        <p:spPr>
          <a:xfrm>
            <a:off x="482128" y="2193409"/>
            <a:ext cx="6105644" cy="3499602"/>
          </a:xfrm>
          <a:prstGeom prst="rect">
            <a:avLst/>
          </a:prstGeom>
        </p:spPr>
      </p:pic>
      <p:pic>
        <p:nvPicPr>
          <p:cNvPr id="8" name="Picture 7">
            <a:extLst>
              <a:ext uri="{FF2B5EF4-FFF2-40B4-BE49-F238E27FC236}">
                <a16:creationId xmlns:a16="http://schemas.microsoft.com/office/drawing/2014/main" id="{916BEF63-2C1D-85AC-5A25-477D8C0FA182}"/>
              </a:ext>
            </a:extLst>
          </p:cNvPr>
          <p:cNvPicPr>
            <a:picLocks noChangeAspect="1"/>
          </p:cNvPicPr>
          <p:nvPr/>
        </p:nvPicPr>
        <p:blipFill rotWithShape="1">
          <a:blip r:embed="rId5"/>
          <a:srcRect r="5802"/>
          <a:stretch/>
        </p:blipFill>
        <p:spPr>
          <a:xfrm>
            <a:off x="6436701" y="2141221"/>
            <a:ext cx="5607317" cy="3499602"/>
          </a:xfrm>
          <a:prstGeom prst="rect">
            <a:avLst/>
          </a:prstGeom>
        </p:spPr>
      </p:pic>
      <p:sp>
        <p:nvSpPr>
          <p:cNvPr id="5" name="TextBox 4">
            <a:extLst>
              <a:ext uri="{FF2B5EF4-FFF2-40B4-BE49-F238E27FC236}">
                <a16:creationId xmlns:a16="http://schemas.microsoft.com/office/drawing/2014/main" id="{DDB3B4E5-D747-7E71-13F0-9EE0C9049344}"/>
              </a:ext>
            </a:extLst>
          </p:cNvPr>
          <p:cNvSpPr txBox="1"/>
          <p:nvPr/>
        </p:nvSpPr>
        <p:spPr>
          <a:xfrm>
            <a:off x="8572108" y="337089"/>
            <a:ext cx="3189557" cy="1200329"/>
          </a:xfrm>
          <a:prstGeom prst="rect">
            <a:avLst/>
          </a:prstGeom>
          <a:noFill/>
        </p:spPr>
        <p:txBody>
          <a:bodyPr wrap="square" rtlCol="0">
            <a:spAutoFit/>
          </a:bodyPr>
          <a:lstStyle/>
          <a:p>
            <a:r>
              <a:rPr lang="en-US" sz="2400" dirty="0">
                <a:solidFill>
                  <a:schemeClr val="accent4"/>
                </a:solidFill>
                <a:latin typeface="Arial Narrow" panose="020B0604020202020204" pitchFamily="34" charset="0"/>
                <a:cs typeface="Arial Narrow" panose="020B0604020202020204" pitchFamily="34" charset="0"/>
              </a:rPr>
              <a:t>Women and minority representation increased at public institutions.</a:t>
            </a:r>
          </a:p>
        </p:txBody>
      </p:sp>
      <p:pic>
        <p:nvPicPr>
          <p:cNvPr id="11" name="Picture 10" descr="A picture containing logo&#10;&#10;Description automatically generated">
            <a:extLst>
              <a:ext uri="{FF2B5EF4-FFF2-40B4-BE49-F238E27FC236}">
                <a16:creationId xmlns:a16="http://schemas.microsoft.com/office/drawing/2014/main" id="{D26C8015-F3E3-8013-BE1E-38B0350956EC}"/>
              </a:ext>
            </a:extLst>
          </p:cNvPr>
          <p:cNvPicPr>
            <a:picLocks noChangeAspect="1"/>
          </p:cNvPicPr>
          <p:nvPr/>
        </p:nvPicPr>
        <p:blipFill rotWithShape="1">
          <a:blip r:embed="rId6"/>
          <a:srcRect b="43637"/>
          <a:stretch/>
        </p:blipFill>
        <p:spPr>
          <a:xfrm>
            <a:off x="6748011" y="342576"/>
            <a:ext cx="1867528" cy="1052607"/>
          </a:xfrm>
          <a:prstGeom prst="rect">
            <a:avLst/>
          </a:prstGeom>
        </p:spPr>
      </p:pic>
    </p:spTree>
    <p:extLst>
      <p:ext uri="{BB962C8B-B14F-4D97-AF65-F5344CB8AC3E}">
        <p14:creationId xmlns:p14="http://schemas.microsoft.com/office/powerpoint/2010/main" val="10230163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72FE34D-60CE-0D49-7200-96F39A69392F}"/>
              </a:ext>
            </a:extLst>
          </p:cNvPr>
          <p:cNvSpPr/>
          <p:nvPr/>
        </p:nvSpPr>
        <p:spPr>
          <a:xfrm>
            <a:off x="0" y="206099"/>
            <a:ext cx="6386513" cy="1325563"/>
          </a:xfrm>
          <a:prstGeom prst="rect">
            <a:avLst/>
          </a:prstGeom>
          <a:solidFill>
            <a:srgbClr val="E6EEF4"/>
          </a:solidFill>
          <a:ln>
            <a:noFill/>
          </a:ln>
          <a:effectLst>
            <a:outerShdw blurRad="25400" dist="25400" dir="2700000" algn="tl" rotWithShape="0">
              <a:srgbClr val="00345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01AD3B-8B75-3094-30CF-96A75B68D1F6}"/>
              </a:ext>
            </a:extLst>
          </p:cNvPr>
          <p:cNvSpPr>
            <a:spLocks noGrp="1"/>
          </p:cNvSpPr>
          <p:nvPr>
            <p:ph type="title"/>
          </p:nvPr>
        </p:nvSpPr>
        <p:spPr/>
        <p:txBody>
          <a:bodyPr/>
          <a:lstStyle/>
          <a:p>
            <a:r>
              <a:rPr lang="en-US" sz="2400" b="0" dirty="0">
                <a:solidFill>
                  <a:schemeClr val="accent3"/>
                </a:solidFill>
              </a:rPr>
              <a:t>SREB Region-At-A-Glance:</a:t>
            </a:r>
            <a:br>
              <a:rPr lang="en-US" sz="2400" b="0" dirty="0">
                <a:solidFill>
                  <a:schemeClr val="accent3"/>
                </a:solidFill>
              </a:rPr>
            </a:br>
            <a:r>
              <a:rPr lang="en-US" dirty="0">
                <a:solidFill>
                  <a:schemeClr val="accent3"/>
                </a:solidFill>
              </a:rPr>
              <a:t>Faculty Status</a:t>
            </a:r>
          </a:p>
        </p:txBody>
      </p:sp>
      <p:sp>
        <p:nvSpPr>
          <p:cNvPr id="9" name="TextBox 8">
            <a:extLst>
              <a:ext uri="{FF2B5EF4-FFF2-40B4-BE49-F238E27FC236}">
                <a16:creationId xmlns:a16="http://schemas.microsoft.com/office/drawing/2014/main" id="{D2812E47-EC98-BF64-2745-73B981B17A12}"/>
              </a:ext>
            </a:extLst>
          </p:cNvPr>
          <p:cNvSpPr txBox="1"/>
          <p:nvPr/>
        </p:nvSpPr>
        <p:spPr>
          <a:xfrm>
            <a:off x="399001" y="6530938"/>
            <a:ext cx="7085531" cy="246221"/>
          </a:xfrm>
          <a:prstGeom prst="rect">
            <a:avLst/>
          </a:prstGeom>
          <a:noFill/>
        </p:spPr>
        <p:txBody>
          <a:bodyPr wrap="square" rtlCol="0">
            <a:spAutoFit/>
          </a:bodyPr>
          <a:lstStyle/>
          <a:p>
            <a:r>
              <a:rPr lang="en-US" sz="1000" b="1" dirty="0">
                <a:latin typeface="Arial Narrow" panose="020B0604020202020204" pitchFamily="34" charset="0"/>
                <a:cs typeface="Arial Narrow" panose="020B0604020202020204" pitchFamily="34" charset="0"/>
              </a:rPr>
              <a:t>Source: </a:t>
            </a:r>
            <a:r>
              <a:rPr lang="en-US" sz="1000" dirty="0">
                <a:solidFill>
                  <a:schemeClr val="tx2"/>
                </a:solidFill>
                <a:latin typeface="Arial Narrow" panose="020B0604020202020204" pitchFamily="34" charset="0"/>
                <a:cs typeface="Arial Narrow" panose="020B0604020202020204" pitchFamily="34" charset="0"/>
                <a:hlinkClick r:id="rId3"/>
              </a:rPr>
              <a:t>SREB Fact book on Higher Education</a:t>
            </a:r>
            <a:r>
              <a:rPr lang="en-US" sz="1000" dirty="0">
                <a:solidFill>
                  <a:schemeClr val="tx2"/>
                </a:solidFill>
                <a:latin typeface="Arial Narrow" panose="020B0604020202020204" pitchFamily="34" charset="0"/>
                <a:cs typeface="Arial Narrow" panose="020B0604020202020204" pitchFamily="34" charset="0"/>
              </a:rPr>
              <a:t>, </a:t>
            </a:r>
            <a:r>
              <a:rPr lang="en-US" sz="1000" dirty="0">
                <a:latin typeface="Arial Narrow" panose="020B0604020202020204" pitchFamily="34" charset="0"/>
                <a:cs typeface="Arial Narrow" panose="020B0604020202020204" pitchFamily="34" charset="0"/>
              </a:rPr>
              <a:t>2021</a:t>
            </a:r>
          </a:p>
        </p:txBody>
      </p:sp>
      <p:pic>
        <p:nvPicPr>
          <p:cNvPr id="18" name="Picture 17">
            <a:extLst>
              <a:ext uri="{FF2B5EF4-FFF2-40B4-BE49-F238E27FC236}">
                <a16:creationId xmlns:a16="http://schemas.microsoft.com/office/drawing/2014/main" id="{36E4C2DB-0D98-608F-1E65-FAFD91E3B531}"/>
              </a:ext>
            </a:extLst>
          </p:cNvPr>
          <p:cNvPicPr>
            <a:picLocks noChangeAspect="1"/>
          </p:cNvPicPr>
          <p:nvPr/>
        </p:nvPicPr>
        <p:blipFill>
          <a:blip r:embed="rId4"/>
          <a:stretch>
            <a:fillRect/>
          </a:stretch>
        </p:blipFill>
        <p:spPr>
          <a:xfrm>
            <a:off x="399001" y="2792078"/>
            <a:ext cx="11321545" cy="3100722"/>
          </a:xfrm>
          <a:prstGeom prst="rect">
            <a:avLst/>
          </a:prstGeom>
        </p:spPr>
      </p:pic>
      <p:sp>
        <p:nvSpPr>
          <p:cNvPr id="20" name="TextBox 19">
            <a:extLst>
              <a:ext uri="{FF2B5EF4-FFF2-40B4-BE49-F238E27FC236}">
                <a16:creationId xmlns:a16="http://schemas.microsoft.com/office/drawing/2014/main" id="{6EF7F37B-7702-ADAC-56B2-7B90D2DCACCE}"/>
              </a:ext>
            </a:extLst>
          </p:cNvPr>
          <p:cNvSpPr txBox="1"/>
          <p:nvPr/>
        </p:nvSpPr>
        <p:spPr>
          <a:xfrm>
            <a:off x="675861" y="1990788"/>
            <a:ext cx="10794856" cy="584775"/>
          </a:xfrm>
          <a:prstGeom prst="rect">
            <a:avLst/>
          </a:prstGeom>
          <a:noFill/>
        </p:spPr>
        <p:txBody>
          <a:bodyPr wrap="square">
            <a:spAutoFit/>
          </a:bodyPr>
          <a:lstStyle/>
          <a:p>
            <a:r>
              <a:rPr lang="en-US" sz="3200" dirty="0">
                <a:solidFill>
                  <a:schemeClr val="accent3">
                    <a:lumMod val="75000"/>
                  </a:schemeClr>
                </a:solidFill>
                <a:highlight>
                  <a:srgbClr val="DFF0CB"/>
                </a:highlight>
                <a:latin typeface="Arial Narrow" panose="020B0606020202030204" pitchFamily="34" charset="0"/>
              </a:rPr>
              <a:t>Faculty consistently represent mostly part-time staff. </a:t>
            </a:r>
          </a:p>
        </p:txBody>
      </p:sp>
    </p:spTree>
    <p:extLst>
      <p:ext uri="{BB962C8B-B14F-4D97-AF65-F5344CB8AC3E}">
        <p14:creationId xmlns:p14="http://schemas.microsoft.com/office/powerpoint/2010/main" val="1395801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72FE34D-60CE-0D49-7200-96F39A69392F}"/>
              </a:ext>
            </a:extLst>
          </p:cNvPr>
          <p:cNvSpPr/>
          <p:nvPr/>
        </p:nvSpPr>
        <p:spPr>
          <a:xfrm>
            <a:off x="0" y="206099"/>
            <a:ext cx="10668000" cy="1325563"/>
          </a:xfrm>
          <a:prstGeom prst="rect">
            <a:avLst/>
          </a:prstGeom>
          <a:solidFill>
            <a:srgbClr val="E6EEF4"/>
          </a:solidFill>
          <a:ln>
            <a:noFill/>
          </a:ln>
          <a:effectLst>
            <a:outerShdw blurRad="25400" dist="25400" dir="2700000" algn="tl" rotWithShape="0">
              <a:srgbClr val="00345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01AD3B-8B75-3094-30CF-96A75B68D1F6}"/>
              </a:ext>
            </a:extLst>
          </p:cNvPr>
          <p:cNvSpPr>
            <a:spLocks noGrp="1"/>
          </p:cNvSpPr>
          <p:nvPr>
            <p:ph type="title"/>
          </p:nvPr>
        </p:nvSpPr>
        <p:spPr/>
        <p:txBody>
          <a:bodyPr/>
          <a:lstStyle/>
          <a:p>
            <a:r>
              <a:rPr lang="en-US" dirty="0"/>
              <a:t>Unpacking Teacher Shortages: </a:t>
            </a:r>
            <a:r>
              <a:rPr lang="en-US" b="0" dirty="0"/>
              <a:t>Overview</a:t>
            </a:r>
          </a:p>
        </p:txBody>
      </p:sp>
      <p:sp>
        <p:nvSpPr>
          <p:cNvPr id="15" name="TextBox 14">
            <a:extLst>
              <a:ext uri="{FF2B5EF4-FFF2-40B4-BE49-F238E27FC236}">
                <a16:creationId xmlns:a16="http://schemas.microsoft.com/office/drawing/2014/main" id="{B16E8D9E-5A70-FE47-17FF-BE61A7A1A16E}"/>
              </a:ext>
            </a:extLst>
          </p:cNvPr>
          <p:cNvSpPr txBox="1"/>
          <p:nvPr/>
        </p:nvSpPr>
        <p:spPr>
          <a:xfrm>
            <a:off x="675860" y="1720840"/>
            <a:ext cx="11117138" cy="461665"/>
          </a:xfrm>
          <a:prstGeom prst="rect">
            <a:avLst/>
          </a:prstGeom>
          <a:noFill/>
        </p:spPr>
        <p:txBody>
          <a:bodyPr wrap="square" rtlCol="0">
            <a:spAutoFit/>
          </a:bodyPr>
          <a:lstStyle/>
          <a:p>
            <a:r>
              <a:rPr lang="en-US" sz="2400" dirty="0">
                <a:solidFill>
                  <a:srgbClr val="393026"/>
                </a:solidFill>
                <a:latin typeface="Arial Narrow" panose="020B0604020202020204" pitchFamily="34" charset="0"/>
                <a:cs typeface="Arial Narrow" panose="020B0604020202020204" pitchFamily="34" charset="0"/>
              </a:rPr>
              <a:t>We can break this challenge down into </a:t>
            </a:r>
            <a:r>
              <a:rPr lang="en-US" sz="2400" b="1" dirty="0">
                <a:solidFill>
                  <a:srgbClr val="393026"/>
                </a:solidFill>
                <a:highlight>
                  <a:srgbClr val="DFF0CB"/>
                </a:highlight>
                <a:latin typeface="Arial Narrow" panose="020B0604020202020204" pitchFamily="34" charset="0"/>
                <a:cs typeface="Arial Narrow" panose="020B0604020202020204" pitchFamily="34" charset="0"/>
              </a:rPr>
              <a:t>three key areas</a:t>
            </a:r>
            <a:r>
              <a:rPr lang="en-US" sz="2400" dirty="0">
                <a:solidFill>
                  <a:srgbClr val="393026"/>
                </a:solidFill>
                <a:latin typeface="Arial Narrow" panose="020B0604020202020204" pitchFamily="34" charset="0"/>
                <a:cs typeface="Arial Narrow" panose="020B0604020202020204" pitchFamily="34" charset="0"/>
              </a:rPr>
              <a:t>:</a:t>
            </a:r>
          </a:p>
        </p:txBody>
      </p:sp>
      <p:grpSp>
        <p:nvGrpSpPr>
          <p:cNvPr id="5" name="Group 4">
            <a:extLst>
              <a:ext uri="{FF2B5EF4-FFF2-40B4-BE49-F238E27FC236}">
                <a16:creationId xmlns:a16="http://schemas.microsoft.com/office/drawing/2014/main" id="{744CBB0A-6B9F-CA06-B482-44729194417B}"/>
              </a:ext>
            </a:extLst>
          </p:cNvPr>
          <p:cNvGrpSpPr/>
          <p:nvPr/>
        </p:nvGrpSpPr>
        <p:grpSpPr>
          <a:xfrm>
            <a:off x="635703" y="2417474"/>
            <a:ext cx="11082531" cy="1211464"/>
            <a:chOff x="635703" y="2319503"/>
            <a:chExt cx="11082531" cy="1211464"/>
          </a:xfrm>
        </p:grpSpPr>
        <p:pic>
          <p:nvPicPr>
            <p:cNvPr id="4" name="Picture 3" descr="A picture containing text, sign, outdoor&#10;&#10;Description automatically generated">
              <a:extLst>
                <a:ext uri="{FF2B5EF4-FFF2-40B4-BE49-F238E27FC236}">
                  <a16:creationId xmlns:a16="http://schemas.microsoft.com/office/drawing/2014/main" id="{1618DFDB-42D5-8899-F8AA-0D0BD9D309CD}"/>
                </a:ext>
              </a:extLst>
            </p:cNvPr>
            <p:cNvPicPr>
              <a:picLocks noChangeAspect="1"/>
            </p:cNvPicPr>
            <p:nvPr/>
          </p:nvPicPr>
          <p:blipFill rotWithShape="1">
            <a:blip r:embed="rId3"/>
            <a:srcRect r="63840" b="53993"/>
            <a:stretch/>
          </p:blipFill>
          <p:spPr>
            <a:xfrm>
              <a:off x="635703" y="2319503"/>
              <a:ext cx="952170" cy="1211464"/>
            </a:xfrm>
            <a:prstGeom prst="rect">
              <a:avLst/>
            </a:prstGeom>
          </p:spPr>
        </p:pic>
        <p:sp>
          <p:nvSpPr>
            <p:cNvPr id="12" name="TextBox 11">
              <a:extLst>
                <a:ext uri="{FF2B5EF4-FFF2-40B4-BE49-F238E27FC236}">
                  <a16:creationId xmlns:a16="http://schemas.microsoft.com/office/drawing/2014/main" id="{CEA019C0-0100-3AC5-B0F0-FE485826A32A}"/>
                </a:ext>
              </a:extLst>
            </p:cNvPr>
            <p:cNvSpPr txBox="1"/>
            <p:nvPr/>
          </p:nvSpPr>
          <p:spPr>
            <a:xfrm>
              <a:off x="1522517" y="2537296"/>
              <a:ext cx="2292246" cy="707886"/>
            </a:xfrm>
            <a:prstGeom prst="rect">
              <a:avLst/>
            </a:prstGeom>
            <a:noFill/>
          </p:spPr>
          <p:txBody>
            <a:bodyPr wrap="square" rtlCol="0">
              <a:spAutoFit/>
            </a:bodyPr>
            <a:lstStyle/>
            <a:p>
              <a:r>
                <a:rPr lang="en-US" sz="4000" b="1" dirty="0">
                  <a:solidFill>
                    <a:schemeClr val="accent3">
                      <a:lumMod val="75000"/>
                    </a:schemeClr>
                  </a:solidFill>
                  <a:highlight>
                    <a:srgbClr val="DFF0CB"/>
                  </a:highlight>
                  <a:latin typeface="Arial Narrow" panose="020B0604020202020204" pitchFamily="34" charset="0"/>
                  <a:cs typeface="Arial Narrow" panose="020B0604020202020204" pitchFamily="34" charset="0"/>
                </a:rPr>
                <a:t>Quantity</a:t>
              </a:r>
            </a:p>
          </p:txBody>
        </p:sp>
        <p:sp>
          <p:nvSpPr>
            <p:cNvPr id="18" name="TextBox 17">
              <a:extLst>
                <a:ext uri="{FF2B5EF4-FFF2-40B4-BE49-F238E27FC236}">
                  <a16:creationId xmlns:a16="http://schemas.microsoft.com/office/drawing/2014/main" id="{45644787-9B49-6018-E3B0-720A269B0678}"/>
                </a:ext>
              </a:extLst>
            </p:cNvPr>
            <p:cNvSpPr txBox="1"/>
            <p:nvPr/>
          </p:nvSpPr>
          <p:spPr>
            <a:xfrm>
              <a:off x="3632642" y="2533708"/>
              <a:ext cx="8085592" cy="707886"/>
            </a:xfrm>
            <a:prstGeom prst="rect">
              <a:avLst/>
            </a:prstGeom>
            <a:noFill/>
          </p:spPr>
          <p:txBody>
            <a:bodyPr wrap="square" rtlCol="0">
              <a:spAutoFit/>
            </a:bodyPr>
            <a:lstStyle/>
            <a:p>
              <a:pPr marL="182880" indent="-182880">
                <a:buFont typeface="Arial" panose="020B0604020202020204" pitchFamily="34" charset="0"/>
                <a:buChar char="•"/>
              </a:pPr>
              <a:r>
                <a:rPr lang="en-US" sz="2000" dirty="0">
                  <a:solidFill>
                    <a:srgbClr val="393026"/>
                  </a:solidFill>
                  <a:latin typeface="Arial Narrow" panose="020B0604020202020204" pitchFamily="34" charset="0"/>
                  <a:cs typeface="Arial Narrow" panose="020B0604020202020204" pitchFamily="34" charset="0"/>
                </a:rPr>
                <a:t>What proportion of teachers are entering and exiting the profession?</a:t>
              </a:r>
            </a:p>
            <a:p>
              <a:pPr marL="182880" indent="-182880">
                <a:buFont typeface="Arial" panose="020B0604020202020204" pitchFamily="34" charset="0"/>
                <a:buChar char="•"/>
              </a:pPr>
              <a:r>
                <a:rPr lang="en-US" sz="2000" dirty="0">
                  <a:solidFill>
                    <a:srgbClr val="393026"/>
                  </a:solidFill>
                  <a:latin typeface="Arial Narrow" panose="020B0604020202020204" pitchFamily="34" charset="0"/>
                  <a:cs typeface="Arial Narrow" panose="020B0604020202020204" pitchFamily="34" charset="0"/>
                </a:rPr>
                <a:t>Is it enough to meet needs?</a:t>
              </a:r>
            </a:p>
          </p:txBody>
        </p:sp>
      </p:grpSp>
      <p:grpSp>
        <p:nvGrpSpPr>
          <p:cNvPr id="7" name="Group 6">
            <a:extLst>
              <a:ext uri="{FF2B5EF4-FFF2-40B4-BE49-F238E27FC236}">
                <a16:creationId xmlns:a16="http://schemas.microsoft.com/office/drawing/2014/main" id="{61E2573E-9BC0-4DE4-A10B-BE0DE4EE3ABE}"/>
              </a:ext>
            </a:extLst>
          </p:cNvPr>
          <p:cNvGrpSpPr/>
          <p:nvPr/>
        </p:nvGrpSpPr>
        <p:grpSpPr>
          <a:xfrm>
            <a:off x="617227" y="3659910"/>
            <a:ext cx="11101007" cy="1356596"/>
            <a:chOff x="617227" y="3561939"/>
            <a:chExt cx="11101007" cy="1356596"/>
          </a:xfrm>
        </p:grpSpPr>
        <p:pic>
          <p:nvPicPr>
            <p:cNvPr id="11" name="Picture 10" descr="A picture containing text, sign, outdoor&#10;&#10;Description automatically generated">
              <a:extLst>
                <a:ext uri="{FF2B5EF4-FFF2-40B4-BE49-F238E27FC236}">
                  <a16:creationId xmlns:a16="http://schemas.microsoft.com/office/drawing/2014/main" id="{BE978803-EC50-A4BD-5F7F-EE19CD6768F3}"/>
                </a:ext>
              </a:extLst>
            </p:cNvPr>
            <p:cNvPicPr>
              <a:picLocks noChangeAspect="1"/>
            </p:cNvPicPr>
            <p:nvPr/>
          </p:nvPicPr>
          <p:blipFill rotWithShape="1">
            <a:blip r:embed="rId3"/>
            <a:srcRect t="51152" r="63840"/>
            <a:stretch/>
          </p:blipFill>
          <p:spPr>
            <a:xfrm>
              <a:off x="617227" y="3657538"/>
              <a:ext cx="933450" cy="1260997"/>
            </a:xfrm>
            <a:prstGeom prst="rect">
              <a:avLst/>
            </a:prstGeom>
          </p:spPr>
        </p:pic>
        <p:sp>
          <p:nvSpPr>
            <p:cNvPr id="17" name="TextBox 16">
              <a:extLst>
                <a:ext uri="{FF2B5EF4-FFF2-40B4-BE49-F238E27FC236}">
                  <a16:creationId xmlns:a16="http://schemas.microsoft.com/office/drawing/2014/main" id="{59505B1E-AABE-5054-BBB8-83365C4FA765}"/>
                </a:ext>
              </a:extLst>
            </p:cNvPr>
            <p:cNvSpPr txBox="1"/>
            <p:nvPr/>
          </p:nvSpPr>
          <p:spPr>
            <a:xfrm>
              <a:off x="3632642" y="3561939"/>
              <a:ext cx="8085592" cy="1323439"/>
            </a:xfrm>
            <a:prstGeom prst="rect">
              <a:avLst/>
            </a:prstGeom>
            <a:noFill/>
          </p:spPr>
          <p:txBody>
            <a:bodyPr wrap="square" rtlCol="0">
              <a:spAutoFit/>
            </a:bodyPr>
            <a:lstStyle/>
            <a:p>
              <a:pPr marL="182880" indent="-182880">
                <a:buFont typeface="Arial" panose="020B0604020202020204" pitchFamily="34" charset="0"/>
                <a:buChar char="•"/>
              </a:pPr>
              <a:r>
                <a:rPr lang="en-US" sz="2000" dirty="0">
                  <a:solidFill>
                    <a:srgbClr val="393026"/>
                  </a:solidFill>
                  <a:latin typeface="Arial Narrow" panose="020B0604020202020204" pitchFamily="34" charset="0"/>
                  <a:cs typeface="Arial Narrow" panose="020B0604020202020204" pitchFamily="34" charset="0"/>
                </a:rPr>
                <a:t>How well-prepared are novice teachers?</a:t>
              </a:r>
            </a:p>
            <a:p>
              <a:pPr marL="182880" indent="-182880">
                <a:buFont typeface="Arial" panose="020B0604020202020204" pitchFamily="34" charset="0"/>
                <a:buChar char="•"/>
              </a:pPr>
              <a:r>
                <a:rPr lang="en-US" sz="2000" dirty="0">
                  <a:solidFill>
                    <a:srgbClr val="393026"/>
                  </a:solidFill>
                  <a:latin typeface="Arial Narrow" panose="020B0604020202020204" pitchFamily="34" charset="0"/>
                  <a:cs typeface="Arial Narrow" panose="020B0604020202020204" pitchFamily="34" charset="0"/>
                </a:rPr>
                <a:t>How effective is the teaching that is taking place?</a:t>
              </a:r>
            </a:p>
            <a:p>
              <a:pPr marL="182880" indent="-182880">
                <a:buFont typeface="Arial" panose="020B0604020202020204" pitchFamily="34" charset="0"/>
                <a:buChar char="•"/>
              </a:pPr>
              <a:r>
                <a:rPr lang="en-US" sz="2000" dirty="0">
                  <a:solidFill>
                    <a:srgbClr val="393026"/>
                  </a:solidFill>
                  <a:latin typeface="Arial Narrow" panose="020B0604020202020204" pitchFamily="34" charset="0"/>
                  <a:cs typeface="Arial Narrow" panose="020B0604020202020204" pitchFamily="34" charset="0"/>
                </a:rPr>
                <a:t>What levels of experience and certification do teachers have?</a:t>
              </a:r>
            </a:p>
            <a:p>
              <a:pPr marL="182880" indent="-182880">
                <a:buFont typeface="Arial" panose="020B0604020202020204" pitchFamily="34" charset="0"/>
                <a:buChar char="•"/>
              </a:pPr>
              <a:r>
                <a:rPr lang="en-US" sz="2000" dirty="0">
                  <a:solidFill>
                    <a:srgbClr val="393026"/>
                  </a:solidFill>
                  <a:latin typeface="Arial Narrow" panose="020B0604020202020204" pitchFamily="34" charset="0"/>
                  <a:cs typeface="Arial Narrow" panose="020B0604020202020204" pitchFamily="34" charset="0"/>
                </a:rPr>
                <a:t>How well-supported are teachers at various stages of their careers?</a:t>
              </a:r>
            </a:p>
          </p:txBody>
        </p:sp>
        <p:sp>
          <p:nvSpPr>
            <p:cNvPr id="20" name="TextBox 19">
              <a:extLst>
                <a:ext uri="{FF2B5EF4-FFF2-40B4-BE49-F238E27FC236}">
                  <a16:creationId xmlns:a16="http://schemas.microsoft.com/office/drawing/2014/main" id="{07DD806A-5384-0F6F-1D40-B6F143AEC9FD}"/>
                </a:ext>
              </a:extLst>
            </p:cNvPr>
            <p:cNvSpPr txBox="1"/>
            <p:nvPr/>
          </p:nvSpPr>
          <p:spPr>
            <a:xfrm>
              <a:off x="1522517" y="3906683"/>
              <a:ext cx="2292246" cy="707886"/>
            </a:xfrm>
            <a:prstGeom prst="rect">
              <a:avLst/>
            </a:prstGeom>
            <a:noFill/>
          </p:spPr>
          <p:txBody>
            <a:bodyPr wrap="square" rtlCol="0">
              <a:spAutoFit/>
            </a:bodyPr>
            <a:lstStyle/>
            <a:p>
              <a:r>
                <a:rPr lang="en-US" sz="4000" b="1" dirty="0">
                  <a:solidFill>
                    <a:schemeClr val="accent3">
                      <a:lumMod val="75000"/>
                    </a:schemeClr>
                  </a:solidFill>
                  <a:highlight>
                    <a:srgbClr val="DFF0CB"/>
                  </a:highlight>
                  <a:latin typeface="Arial Narrow" panose="020B0604020202020204" pitchFamily="34" charset="0"/>
                  <a:cs typeface="Arial Narrow" panose="020B0604020202020204" pitchFamily="34" charset="0"/>
                </a:rPr>
                <a:t>Quality</a:t>
              </a:r>
            </a:p>
          </p:txBody>
        </p:sp>
      </p:grpSp>
      <p:grpSp>
        <p:nvGrpSpPr>
          <p:cNvPr id="8" name="Group 7">
            <a:extLst>
              <a:ext uri="{FF2B5EF4-FFF2-40B4-BE49-F238E27FC236}">
                <a16:creationId xmlns:a16="http://schemas.microsoft.com/office/drawing/2014/main" id="{36F4B167-B5AE-908E-E3CF-2EDED37C1524}"/>
              </a:ext>
            </a:extLst>
          </p:cNvPr>
          <p:cNvGrpSpPr/>
          <p:nvPr/>
        </p:nvGrpSpPr>
        <p:grpSpPr>
          <a:xfrm>
            <a:off x="635703" y="5200167"/>
            <a:ext cx="11157295" cy="1263611"/>
            <a:chOff x="635703" y="5102196"/>
            <a:chExt cx="11157295" cy="1263611"/>
          </a:xfrm>
        </p:grpSpPr>
        <p:pic>
          <p:nvPicPr>
            <p:cNvPr id="10" name="Picture 9" descr="A picture containing text, sign, outdoor&#10;&#10;Description automatically generated">
              <a:extLst>
                <a:ext uri="{FF2B5EF4-FFF2-40B4-BE49-F238E27FC236}">
                  <a16:creationId xmlns:a16="http://schemas.microsoft.com/office/drawing/2014/main" id="{F3D039D2-AC25-8ADD-5B4B-1DE02992C148}"/>
                </a:ext>
              </a:extLst>
            </p:cNvPr>
            <p:cNvPicPr>
              <a:picLocks noChangeAspect="1"/>
            </p:cNvPicPr>
            <p:nvPr/>
          </p:nvPicPr>
          <p:blipFill rotWithShape="1">
            <a:blip r:embed="rId3"/>
            <a:srcRect l="58483" t="17410" r="-1100" b="33640"/>
            <a:stretch/>
          </p:blipFill>
          <p:spPr>
            <a:xfrm>
              <a:off x="635703" y="5102196"/>
              <a:ext cx="1100138" cy="1263611"/>
            </a:xfrm>
            <a:prstGeom prst="rect">
              <a:avLst/>
            </a:prstGeom>
          </p:spPr>
        </p:pic>
        <p:sp>
          <p:nvSpPr>
            <p:cNvPr id="19" name="TextBox 18">
              <a:extLst>
                <a:ext uri="{FF2B5EF4-FFF2-40B4-BE49-F238E27FC236}">
                  <a16:creationId xmlns:a16="http://schemas.microsoft.com/office/drawing/2014/main" id="{2249987F-1CBB-8AAA-3050-B6624566E28D}"/>
                </a:ext>
              </a:extLst>
            </p:cNvPr>
            <p:cNvSpPr txBox="1"/>
            <p:nvPr/>
          </p:nvSpPr>
          <p:spPr>
            <a:xfrm>
              <a:off x="1522517" y="5303130"/>
              <a:ext cx="2292246" cy="707886"/>
            </a:xfrm>
            <a:prstGeom prst="rect">
              <a:avLst/>
            </a:prstGeom>
            <a:noFill/>
          </p:spPr>
          <p:txBody>
            <a:bodyPr wrap="square" rtlCol="0">
              <a:spAutoFit/>
            </a:bodyPr>
            <a:lstStyle/>
            <a:p>
              <a:r>
                <a:rPr lang="en-US" sz="4000" b="1" dirty="0">
                  <a:solidFill>
                    <a:schemeClr val="accent3">
                      <a:lumMod val="75000"/>
                    </a:schemeClr>
                  </a:solidFill>
                  <a:highlight>
                    <a:srgbClr val="DFF0CB"/>
                  </a:highlight>
                  <a:latin typeface="Arial Narrow" panose="020B0604020202020204" pitchFamily="34" charset="0"/>
                  <a:cs typeface="Arial Narrow" panose="020B0604020202020204" pitchFamily="34" charset="0"/>
                </a:rPr>
                <a:t>Diversity</a:t>
              </a:r>
            </a:p>
          </p:txBody>
        </p:sp>
        <p:sp>
          <p:nvSpPr>
            <p:cNvPr id="21" name="TextBox 20">
              <a:extLst>
                <a:ext uri="{FF2B5EF4-FFF2-40B4-BE49-F238E27FC236}">
                  <a16:creationId xmlns:a16="http://schemas.microsoft.com/office/drawing/2014/main" id="{5F421026-B2A4-E3C0-17C3-778AA05AF862}"/>
                </a:ext>
              </a:extLst>
            </p:cNvPr>
            <p:cNvSpPr txBox="1"/>
            <p:nvPr/>
          </p:nvSpPr>
          <p:spPr>
            <a:xfrm>
              <a:off x="3632642" y="5286336"/>
              <a:ext cx="8160356" cy="707886"/>
            </a:xfrm>
            <a:prstGeom prst="rect">
              <a:avLst/>
            </a:prstGeom>
            <a:noFill/>
          </p:spPr>
          <p:txBody>
            <a:bodyPr wrap="square" rtlCol="0">
              <a:spAutoFit/>
            </a:bodyPr>
            <a:lstStyle/>
            <a:p>
              <a:pPr marL="182880" indent="-182880">
                <a:buFont typeface="Arial" panose="020B0604020202020204" pitchFamily="34" charset="0"/>
                <a:buChar char="•"/>
              </a:pPr>
              <a:r>
                <a:rPr lang="en-US" sz="2000" dirty="0">
                  <a:solidFill>
                    <a:srgbClr val="393026"/>
                  </a:solidFill>
                  <a:latin typeface="Arial Narrow" panose="020B0604020202020204" pitchFamily="34" charset="0"/>
                  <a:cs typeface="Arial Narrow" panose="020B0604020202020204" pitchFamily="34" charset="0"/>
                </a:rPr>
                <a:t>What are the demographics of the teacher workforce?</a:t>
              </a:r>
            </a:p>
            <a:p>
              <a:pPr marL="182880" indent="-182880">
                <a:buFont typeface="Arial" panose="020B0604020202020204" pitchFamily="34" charset="0"/>
                <a:buChar char="•"/>
              </a:pPr>
              <a:r>
                <a:rPr lang="en-US" sz="2000" dirty="0">
                  <a:solidFill>
                    <a:srgbClr val="393026"/>
                  </a:solidFill>
                  <a:latin typeface="Arial Narrow" panose="020B0604020202020204" pitchFamily="34" charset="0"/>
                  <a:cs typeface="Arial Narrow" panose="020B0604020202020204" pitchFamily="34" charset="0"/>
                </a:rPr>
                <a:t>Does the teacher workforce reflect student diversity?</a:t>
              </a:r>
            </a:p>
          </p:txBody>
        </p:sp>
      </p:grpSp>
    </p:spTree>
    <p:extLst>
      <p:ext uri="{BB962C8B-B14F-4D97-AF65-F5344CB8AC3E}">
        <p14:creationId xmlns:p14="http://schemas.microsoft.com/office/powerpoint/2010/main" val="1339165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72FE34D-60CE-0D49-7200-96F39A69392F}"/>
              </a:ext>
            </a:extLst>
          </p:cNvPr>
          <p:cNvSpPr/>
          <p:nvPr/>
        </p:nvSpPr>
        <p:spPr>
          <a:xfrm>
            <a:off x="0" y="206099"/>
            <a:ext cx="6386513" cy="1325563"/>
          </a:xfrm>
          <a:prstGeom prst="rect">
            <a:avLst/>
          </a:prstGeom>
          <a:solidFill>
            <a:srgbClr val="E6EEF4"/>
          </a:solidFill>
          <a:ln>
            <a:noFill/>
          </a:ln>
          <a:effectLst>
            <a:outerShdw blurRad="25400" dist="25400" dir="2700000" algn="tl" rotWithShape="0">
              <a:srgbClr val="00345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01AD3B-8B75-3094-30CF-96A75B68D1F6}"/>
              </a:ext>
            </a:extLst>
          </p:cNvPr>
          <p:cNvSpPr>
            <a:spLocks noGrp="1"/>
          </p:cNvSpPr>
          <p:nvPr>
            <p:ph type="title"/>
          </p:nvPr>
        </p:nvSpPr>
        <p:spPr/>
        <p:txBody>
          <a:bodyPr/>
          <a:lstStyle/>
          <a:p>
            <a:r>
              <a:rPr lang="en-US" sz="2400" b="0" dirty="0">
                <a:solidFill>
                  <a:schemeClr val="accent3"/>
                </a:solidFill>
              </a:rPr>
              <a:t>SREB Region-At-A-Glance:</a:t>
            </a:r>
            <a:br>
              <a:rPr lang="en-US" sz="2400" b="0" dirty="0">
                <a:solidFill>
                  <a:schemeClr val="accent3"/>
                </a:solidFill>
              </a:rPr>
            </a:br>
            <a:r>
              <a:rPr lang="en-US" dirty="0">
                <a:solidFill>
                  <a:schemeClr val="accent3"/>
                </a:solidFill>
              </a:rPr>
              <a:t>Faculty Compensation</a:t>
            </a:r>
          </a:p>
        </p:txBody>
      </p:sp>
      <p:sp>
        <p:nvSpPr>
          <p:cNvPr id="9" name="TextBox 8">
            <a:extLst>
              <a:ext uri="{FF2B5EF4-FFF2-40B4-BE49-F238E27FC236}">
                <a16:creationId xmlns:a16="http://schemas.microsoft.com/office/drawing/2014/main" id="{D2812E47-EC98-BF64-2745-73B981B17A12}"/>
              </a:ext>
            </a:extLst>
          </p:cNvPr>
          <p:cNvSpPr txBox="1"/>
          <p:nvPr/>
        </p:nvSpPr>
        <p:spPr>
          <a:xfrm>
            <a:off x="399001" y="6530938"/>
            <a:ext cx="7085531" cy="246221"/>
          </a:xfrm>
          <a:prstGeom prst="rect">
            <a:avLst/>
          </a:prstGeom>
          <a:noFill/>
        </p:spPr>
        <p:txBody>
          <a:bodyPr wrap="square" rtlCol="0">
            <a:spAutoFit/>
          </a:bodyPr>
          <a:lstStyle/>
          <a:p>
            <a:r>
              <a:rPr lang="en-US" sz="1000" b="1" dirty="0">
                <a:latin typeface="Arial Narrow" panose="020B0604020202020204" pitchFamily="34" charset="0"/>
                <a:cs typeface="Arial Narrow" panose="020B0604020202020204" pitchFamily="34" charset="0"/>
              </a:rPr>
              <a:t>Source: </a:t>
            </a:r>
            <a:r>
              <a:rPr lang="en-US" sz="1000" dirty="0">
                <a:solidFill>
                  <a:schemeClr val="tx2"/>
                </a:solidFill>
                <a:latin typeface="Arial Narrow" panose="020B0604020202020204" pitchFamily="34" charset="0"/>
                <a:cs typeface="Arial Narrow" panose="020B0604020202020204" pitchFamily="34" charset="0"/>
                <a:hlinkClick r:id="rId3"/>
              </a:rPr>
              <a:t>SREB Fact book on Higher Education</a:t>
            </a:r>
            <a:r>
              <a:rPr lang="en-US" sz="1000" dirty="0">
                <a:solidFill>
                  <a:schemeClr val="tx2"/>
                </a:solidFill>
                <a:latin typeface="Arial Narrow" panose="020B0604020202020204" pitchFamily="34" charset="0"/>
                <a:cs typeface="Arial Narrow" panose="020B0604020202020204" pitchFamily="34" charset="0"/>
              </a:rPr>
              <a:t>, </a:t>
            </a:r>
            <a:r>
              <a:rPr lang="en-US" sz="1000" dirty="0">
                <a:latin typeface="Arial Narrow" panose="020B0604020202020204" pitchFamily="34" charset="0"/>
                <a:cs typeface="Arial Narrow" panose="020B0604020202020204" pitchFamily="34" charset="0"/>
              </a:rPr>
              <a:t>2021; </a:t>
            </a:r>
            <a:r>
              <a:rPr lang="en-US" sz="1000" dirty="0"/>
              <a:t>Adjusted for inflation. Faculty salaries are 9-month or 9-month-equivalent.</a:t>
            </a:r>
            <a:endParaRPr lang="en-US" sz="1000" dirty="0">
              <a:latin typeface="Arial Narrow" panose="020B0604020202020204" pitchFamily="34" charset="0"/>
              <a:cs typeface="Arial Narrow" panose="020B0604020202020204" pitchFamily="34" charset="0"/>
            </a:endParaRPr>
          </a:p>
        </p:txBody>
      </p:sp>
      <p:pic>
        <p:nvPicPr>
          <p:cNvPr id="4" name="Picture 3">
            <a:extLst>
              <a:ext uri="{FF2B5EF4-FFF2-40B4-BE49-F238E27FC236}">
                <a16:creationId xmlns:a16="http://schemas.microsoft.com/office/drawing/2014/main" id="{F568B08B-2031-75D2-EB76-E82C34C75572}"/>
              </a:ext>
            </a:extLst>
          </p:cNvPr>
          <p:cNvPicPr>
            <a:picLocks noChangeAspect="1"/>
          </p:cNvPicPr>
          <p:nvPr/>
        </p:nvPicPr>
        <p:blipFill>
          <a:blip r:embed="rId4"/>
          <a:stretch>
            <a:fillRect/>
          </a:stretch>
        </p:blipFill>
        <p:spPr>
          <a:xfrm>
            <a:off x="2001748" y="1673975"/>
            <a:ext cx="8769530" cy="4685930"/>
          </a:xfrm>
          <a:prstGeom prst="rect">
            <a:avLst/>
          </a:prstGeom>
        </p:spPr>
      </p:pic>
      <p:grpSp>
        <p:nvGrpSpPr>
          <p:cNvPr id="11" name="Group 10">
            <a:extLst>
              <a:ext uri="{FF2B5EF4-FFF2-40B4-BE49-F238E27FC236}">
                <a16:creationId xmlns:a16="http://schemas.microsoft.com/office/drawing/2014/main" id="{153DAF52-A51F-5BF2-0CA4-6FF5ECD8FE78}"/>
              </a:ext>
            </a:extLst>
          </p:cNvPr>
          <p:cNvGrpSpPr/>
          <p:nvPr/>
        </p:nvGrpSpPr>
        <p:grpSpPr>
          <a:xfrm>
            <a:off x="6682875" y="225606"/>
            <a:ext cx="5186455" cy="1404782"/>
            <a:chOff x="6682875" y="225606"/>
            <a:chExt cx="5186455" cy="1404782"/>
          </a:xfrm>
          <a:noFill/>
        </p:grpSpPr>
        <p:sp>
          <p:nvSpPr>
            <p:cNvPr id="13" name="Rectangle 12">
              <a:extLst>
                <a:ext uri="{FF2B5EF4-FFF2-40B4-BE49-F238E27FC236}">
                  <a16:creationId xmlns:a16="http://schemas.microsoft.com/office/drawing/2014/main" id="{17EDD12F-DB9C-2060-1E13-3B522B0B989D}"/>
                </a:ext>
              </a:extLst>
            </p:cNvPr>
            <p:cNvSpPr/>
            <p:nvPr/>
          </p:nvSpPr>
          <p:spPr>
            <a:xfrm>
              <a:off x="6942733" y="225606"/>
              <a:ext cx="4666740" cy="14047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5"/>
                  </a:solidFill>
                  <a:latin typeface="Arial Narrow" panose="020B0604020202020204" pitchFamily="34" charset="0"/>
                  <a:cs typeface="Arial Narrow" panose="020B0604020202020204" pitchFamily="34" charset="0"/>
                </a:rPr>
                <a:t>Faculty salaries rose, but inflation negated the increases, even prior to current inflation highs.  </a:t>
              </a:r>
              <a:endParaRPr lang="en-US" sz="2400" b="1" dirty="0">
                <a:solidFill>
                  <a:schemeClr val="accent5"/>
                </a:solidFill>
                <a:highlight>
                  <a:srgbClr val="E6EEF4"/>
                </a:highlight>
                <a:latin typeface="Arial Narrow" panose="020B0604020202020204" pitchFamily="34" charset="0"/>
                <a:cs typeface="Arial Narrow" panose="020B0604020202020204" pitchFamily="34" charset="0"/>
              </a:endParaRPr>
            </a:p>
          </p:txBody>
        </p:sp>
        <p:sp>
          <p:nvSpPr>
            <p:cNvPr id="14" name="Left Bracket 13">
              <a:extLst>
                <a:ext uri="{FF2B5EF4-FFF2-40B4-BE49-F238E27FC236}">
                  <a16:creationId xmlns:a16="http://schemas.microsoft.com/office/drawing/2014/main" id="{26683182-73F7-7E0C-38F5-D5B8851F130B}"/>
                </a:ext>
              </a:extLst>
            </p:cNvPr>
            <p:cNvSpPr/>
            <p:nvPr/>
          </p:nvSpPr>
          <p:spPr>
            <a:xfrm>
              <a:off x="6682875" y="279512"/>
              <a:ext cx="259857" cy="1280869"/>
            </a:xfrm>
            <a:prstGeom prst="leftBracket">
              <a:avLst/>
            </a:prstGeom>
            <a:grpFill/>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3"/>
                </a:solidFill>
              </a:endParaRPr>
            </a:p>
          </p:txBody>
        </p:sp>
        <p:sp>
          <p:nvSpPr>
            <p:cNvPr id="15" name="Left Bracket 14">
              <a:extLst>
                <a:ext uri="{FF2B5EF4-FFF2-40B4-BE49-F238E27FC236}">
                  <a16:creationId xmlns:a16="http://schemas.microsoft.com/office/drawing/2014/main" id="{CFFAE983-60C9-CC86-0FE4-B7A58119A392}"/>
                </a:ext>
              </a:extLst>
            </p:cNvPr>
            <p:cNvSpPr/>
            <p:nvPr/>
          </p:nvSpPr>
          <p:spPr>
            <a:xfrm flipH="1">
              <a:off x="11609473" y="300156"/>
              <a:ext cx="259857" cy="1280869"/>
            </a:xfrm>
            <a:prstGeom prst="leftBracket">
              <a:avLst/>
            </a:prstGeom>
            <a:grpFill/>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2665154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72FE34D-60CE-0D49-7200-96F39A69392F}"/>
              </a:ext>
            </a:extLst>
          </p:cNvPr>
          <p:cNvSpPr/>
          <p:nvPr/>
        </p:nvSpPr>
        <p:spPr>
          <a:xfrm>
            <a:off x="0" y="206099"/>
            <a:ext cx="6386513" cy="1325563"/>
          </a:xfrm>
          <a:prstGeom prst="rect">
            <a:avLst/>
          </a:prstGeom>
          <a:solidFill>
            <a:srgbClr val="E6EEF4"/>
          </a:solidFill>
          <a:ln>
            <a:noFill/>
          </a:ln>
          <a:effectLst>
            <a:outerShdw blurRad="25400" dist="25400" dir="2700000" algn="tl" rotWithShape="0">
              <a:srgbClr val="00345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2812E47-EC98-BF64-2745-73B981B17A12}"/>
              </a:ext>
            </a:extLst>
          </p:cNvPr>
          <p:cNvSpPr txBox="1"/>
          <p:nvPr/>
        </p:nvSpPr>
        <p:spPr>
          <a:xfrm>
            <a:off x="399002" y="6530938"/>
            <a:ext cx="6386512" cy="246221"/>
          </a:xfrm>
          <a:prstGeom prst="rect">
            <a:avLst/>
          </a:prstGeom>
          <a:noFill/>
        </p:spPr>
        <p:txBody>
          <a:bodyPr wrap="square" rtlCol="0">
            <a:spAutoFit/>
          </a:bodyPr>
          <a:lstStyle/>
          <a:p>
            <a:r>
              <a:rPr lang="en-US" sz="1000" b="1" dirty="0">
                <a:latin typeface="Arial Narrow" panose="020B0604020202020204" pitchFamily="34" charset="0"/>
                <a:cs typeface="Arial Narrow" panose="020B0604020202020204" pitchFamily="34" charset="0"/>
              </a:rPr>
              <a:t>Source: </a:t>
            </a:r>
            <a:r>
              <a:rPr lang="en-US" sz="1000" dirty="0">
                <a:solidFill>
                  <a:schemeClr val="tx2"/>
                </a:solidFill>
                <a:latin typeface="Arial Narrow" panose="020B0604020202020204" pitchFamily="34" charset="0"/>
                <a:cs typeface="Arial Narrow" panose="020B0604020202020204" pitchFamily="34" charset="0"/>
                <a:hlinkClick r:id="rId3"/>
              </a:rPr>
              <a:t>SREB Fact book on Higher Education</a:t>
            </a:r>
            <a:r>
              <a:rPr lang="en-US" sz="1000" dirty="0">
                <a:solidFill>
                  <a:schemeClr val="tx2"/>
                </a:solidFill>
                <a:latin typeface="Arial Narrow" panose="020B0604020202020204" pitchFamily="34" charset="0"/>
                <a:cs typeface="Arial Narrow" panose="020B0604020202020204" pitchFamily="34" charset="0"/>
              </a:rPr>
              <a:t>, </a:t>
            </a:r>
            <a:r>
              <a:rPr lang="en-US" sz="1000" dirty="0">
                <a:latin typeface="Arial Narrow" panose="020B0604020202020204" pitchFamily="34" charset="0"/>
                <a:cs typeface="Arial Narrow" panose="020B0604020202020204" pitchFamily="34" charset="0"/>
              </a:rPr>
              <a:t>2021</a:t>
            </a:r>
            <a:r>
              <a:rPr lang="en-US" sz="1000" dirty="0">
                <a:latin typeface="Arial Narrow" panose="020B0606020202030204" pitchFamily="34" charset="0"/>
                <a:cs typeface="Arial Narrow" panose="020B0604020202020204" pitchFamily="34" charset="0"/>
              </a:rPr>
              <a:t>; </a:t>
            </a:r>
            <a:r>
              <a:rPr lang="en-US" sz="1000" dirty="0">
                <a:latin typeface="Arial Narrow" panose="020B0606020202030204" pitchFamily="34" charset="0"/>
              </a:rPr>
              <a:t>Inflation-adjusted change 2014-15 to 2019-20 shown in parentheses</a:t>
            </a:r>
            <a:endParaRPr lang="en-US" sz="1000" dirty="0">
              <a:latin typeface="Arial Narrow" panose="020B0606020202030204" pitchFamily="34" charset="0"/>
              <a:cs typeface="Arial Narrow" panose="020B0604020202020204" pitchFamily="34" charset="0"/>
            </a:endParaRPr>
          </a:p>
        </p:txBody>
      </p:sp>
      <p:pic>
        <p:nvPicPr>
          <p:cNvPr id="10" name="Picture 9">
            <a:extLst>
              <a:ext uri="{FF2B5EF4-FFF2-40B4-BE49-F238E27FC236}">
                <a16:creationId xmlns:a16="http://schemas.microsoft.com/office/drawing/2014/main" id="{3E32F754-4E6D-57D1-40CD-0325E54FCD8F}"/>
              </a:ext>
            </a:extLst>
          </p:cNvPr>
          <p:cNvPicPr>
            <a:picLocks noChangeAspect="1"/>
          </p:cNvPicPr>
          <p:nvPr/>
        </p:nvPicPr>
        <p:blipFill>
          <a:blip r:embed="rId4"/>
          <a:stretch>
            <a:fillRect/>
          </a:stretch>
        </p:blipFill>
        <p:spPr>
          <a:xfrm>
            <a:off x="4432250" y="4124204"/>
            <a:ext cx="7478169" cy="2076740"/>
          </a:xfrm>
          <a:prstGeom prst="rect">
            <a:avLst/>
          </a:prstGeom>
        </p:spPr>
      </p:pic>
      <p:pic>
        <p:nvPicPr>
          <p:cNvPr id="12" name="Picture 11">
            <a:extLst>
              <a:ext uri="{FF2B5EF4-FFF2-40B4-BE49-F238E27FC236}">
                <a16:creationId xmlns:a16="http://schemas.microsoft.com/office/drawing/2014/main" id="{2E99EBDF-428C-9DEF-DED1-F0138B0A059E}"/>
              </a:ext>
            </a:extLst>
          </p:cNvPr>
          <p:cNvPicPr>
            <a:picLocks noChangeAspect="1"/>
          </p:cNvPicPr>
          <p:nvPr/>
        </p:nvPicPr>
        <p:blipFill>
          <a:blip r:embed="rId5"/>
          <a:stretch>
            <a:fillRect/>
          </a:stretch>
        </p:blipFill>
        <p:spPr>
          <a:xfrm>
            <a:off x="4466747" y="1799089"/>
            <a:ext cx="7478169" cy="2057687"/>
          </a:xfrm>
          <a:prstGeom prst="rect">
            <a:avLst/>
          </a:prstGeom>
        </p:spPr>
      </p:pic>
      <p:sp>
        <p:nvSpPr>
          <p:cNvPr id="2" name="Title 1">
            <a:extLst>
              <a:ext uri="{FF2B5EF4-FFF2-40B4-BE49-F238E27FC236}">
                <a16:creationId xmlns:a16="http://schemas.microsoft.com/office/drawing/2014/main" id="{3D01AD3B-8B75-3094-30CF-96A75B68D1F6}"/>
              </a:ext>
            </a:extLst>
          </p:cNvPr>
          <p:cNvSpPr>
            <a:spLocks noGrp="1"/>
          </p:cNvSpPr>
          <p:nvPr>
            <p:ph type="title"/>
          </p:nvPr>
        </p:nvSpPr>
        <p:spPr/>
        <p:txBody>
          <a:bodyPr/>
          <a:lstStyle/>
          <a:p>
            <a:r>
              <a:rPr lang="en-US" sz="2400" b="0" dirty="0">
                <a:solidFill>
                  <a:schemeClr val="accent3"/>
                </a:solidFill>
              </a:rPr>
              <a:t>SREB Region-At-A-Glance:</a:t>
            </a:r>
            <a:br>
              <a:rPr lang="en-US" sz="2400" b="0" dirty="0">
                <a:solidFill>
                  <a:schemeClr val="accent3"/>
                </a:solidFill>
              </a:rPr>
            </a:br>
            <a:r>
              <a:rPr lang="en-US" dirty="0">
                <a:solidFill>
                  <a:schemeClr val="accent3"/>
                </a:solidFill>
              </a:rPr>
              <a:t>Faculty Compensation</a:t>
            </a:r>
          </a:p>
        </p:txBody>
      </p:sp>
      <p:pic>
        <p:nvPicPr>
          <p:cNvPr id="30" name="Picture 29">
            <a:extLst>
              <a:ext uri="{FF2B5EF4-FFF2-40B4-BE49-F238E27FC236}">
                <a16:creationId xmlns:a16="http://schemas.microsoft.com/office/drawing/2014/main" id="{3BB02F41-1961-682E-BF2D-8174F1676164}"/>
              </a:ext>
              <a:ext uri="{C183D7F6-B498-43B3-948B-1728B52AA6E4}">
                <adec:decorative xmlns:adec="http://schemas.microsoft.com/office/drawing/2017/decorative" val="1"/>
              </a:ext>
            </a:extLst>
          </p:cNvPr>
          <p:cNvPicPr>
            <a:picLocks noChangeAspect="1"/>
          </p:cNvPicPr>
          <p:nvPr/>
        </p:nvPicPr>
        <p:blipFill>
          <a:blip r:embed="rId6">
            <a:duotone>
              <a:schemeClr val="accent5">
                <a:shade val="45000"/>
                <a:satMod val="135000"/>
              </a:schemeClr>
              <a:prstClr val="white"/>
            </a:duotone>
            <a:alphaModFix/>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1675723" y="2078008"/>
            <a:ext cx="1345084" cy="850392"/>
          </a:xfrm>
          <a:prstGeom prst="rect">
            <a:avLst/>
          </a:prstGeom>
        </p:spPr>
      </p:pic>
      <p:sp>
        <p:nvSpPr>
          <p:cNvPr id="13" name="Rectangle 12">
            <a:extLst>
              <a:ext uri="{FF2B5EF4-FFF2-40B4-BE49-F238E27FC236}">
                <a16:creationId xmlns:a16="http://schemas.microsoft.com/office/drawing/2014/main" id="{1D45F6A2-7B04-5E3B-FCCC-EBC077651E5B}"/>
              </a:ext>
            </a:extLst>
          </p:cNvPr>
          <p:cNvSpPr/>
          <p:nvPr/>
        </p:nvSpPr>
        <p:spPr>
          <a:xfrm>
            <a:off x="932052" y="2928400"/>
            <a:ext cx="2832426" cy="32348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75000"/>
                  </a:schemeClr>
                </a:solidFill>
                <a:latin typeface="Arial Narrow" panose="020B0604020202020204" pitchFamily="34" charset="0"/>
                <a:cs typeface="Arial Narrow" panose="020B0604020202020204" pitchFamily="34" charset="0"/>
              </a:rPr>
              <a:t>SREB states significantly lag all other regions in terms of salaries for public two- and four-year colleges and universities.</a:t>
            </a:r>
            <a:endParaRPr lang="en-US" sz="2400" b="1" dirty="0">
              <a:solidFill>
                <a:schemeClr val="accent5">
                  <a:lumMod val="75000"/>
                </a:schemeClr>
              </a:solidFill>
              <a:highlight>
                <a:srgbClr val="E6EEF4"/>
              </a:highlight>
              <a:latin typeface="Arial Narrow" panose="020B0604020202020204" pitchFamily="34" charset="0"/>
              <a:cs typeface="Arial Narrow" panose="020B0604020202020204" pitchFamily="34" charset="0"/>
            </a:endParaRPr>
          </a:p>
        </p:txBody>
      </p:sp>
      <p:sp>
        <p:nvSpPr>
          <p:cNvPr id="14" name="Left Bracket 13">
            <a:extLst>
              <a:ext uri="{FF2B5EF4-FFF2-40B4-BE49-F238E27FC236}">
                <a16:creationId xmlns:a16="http://schemas.microsoft.com/office/drawing/2014/main" id="{91125BCC-49AE-BB3C-5B05-D9C2E6EEEA9E}"/>
              </a:ext>
            </a:extLst>
          </p:cNvPr>
          <p:cNvSpPr/>
          <p:nvPr/>
        </p:nvSpPr>
        <p:spPr>
          <a:xfrm>
            <a:off x="675862" y="1954282"/>
            <a:ext cx="256190" cy="4209012"/>
          </a:xfrm>
          <a:prstGeom prst="leftBracket">
            <a:avLst/>
          </a:prstGeom>
          <a:noFill/>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3"/>
              </a:solidFill>
            </a:endParaRPr>
          </a:p>
        </p:txBody>
      </p:sp>
      <p:sp>
        <p:nvSpPr>
          <p:cNvPr id="15" name="Left Bracket 14">
            <a:extLst>
              <a:ext uri="{FF2B5EF4-FFF2-40B4-BE49-F238E27FC236}">
                <a16:creationId xmlns:a16="http://schemas.microsoft.com/office/drawing/2014/main" id="{A9D55163-5A78-E0C7-0A37-CB50AFF040A9}"/>
              </a:ext>
            </a:extLst>
          </p:cNvPr>
          <p:cNvSpPr/>
          <p:nvPr/>
        </p:nvSpPr>
        <p:spPr>
          <a:xfrm flipH="1">
            <a:off x="3764478" y="1954282"/>
            <a:ext cx="256189" cy="4239167"/>
          </a:xfrm>
          <a:prstGeom prst="leftBracket">
            <a:avLst/>
          </a:prstGeom>
          <a:noFill/>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7706180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72FE34D-60CE-0D49-7200-96F39A69392F}"/>
              </a:ext>
            </a:extLst>
          </p:cNvPr>
          <p:cNvSpPr/>
          <p:nvPr/>
        </p:nvSpPr>
        <p:spPr>
          <a:xfrm>
            <a:off x="0" y="206099"/>
            <a:ext cx="6386513" cy="1325563"/>
          </a:xfrm>
          <a:prstGeom prst="rect">
            <a:avLst/>
          </a:prstGeom>
          <a:solidFill>
            <a:srgbClr val="E6EEF4"/>
          </a:solidFill>
          <a:ln>
            <a:noFill/>
          </a:ln>
          <a:effectLst>
            <a:outerShdw blurRad="25400" dist="25400" dir="2700000" algn="tl" rotWithShape="0">
              <a:srgbClr val="00345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01AD3B-8B75-3094-30CF-96A75B68D1F6}"/>
              </a:ext>
            </a:extLst>
          </p:cNvPr>
          <p:cNvSpPr>
            <a:spLocks noGrp="1"/>
          </p:cNvSpPr>
          <p:nvPr>
            <p:ph type="title"/>
          </p:nvPr>
        </p:nvSpPr>
        <p:spPr/>
        <p:txBody>
          <a:bodyPr/>
          <a:lstStyle/>
          <a:p>
            <a:r>
              <a:rPr lang="en-US" sz="2400" b="0" dirty="0">
                <a:solidFill>
                  <a:schemeClr val="accent3"/>
                </a:solidFill>
              </a:rPr>
              <a:t>Nation-At-A-Glance:</a:t>
            </a:r>
            <a:br>
              <a:rPr lang="en-US" sz="2400" b="0" dirty="0">
                <a:solidFill>
                  <a:schemeClr val="accent3"/>
                </a:solidFill>
              </a:rPr>
            </a:br>
            <a:r>
              <a:rPr lang="en-US" dirty="0">
                <a:solidFill>
                  <a:schemeClr val="accent3"/>
                </a:solidFill>
              </a:rPr>
              <a:t>Faculty Shortages</a:t>
            </a:r>
          </a:p>
        </p:txBody>
      </p:sp>
      <p:sp>
        <p:nvSpPr>
          <p:cNvPr id="9" name="TextBox 8">
            <a:extLst>
              <a:ext uri="{FF2B5EF4-FFF2-40B4-BE49-F238E27FC236}">
                <a16:creationId xmlns:a16="http://schemas.microsoft.com/office/drawing/2014/main" id="{D2812E47-EC98-BF64-2745-73B981B17A12}"/>
              </a:ext>
            </a:extLst>
          </p:cNvPr>
          <p:cNvSpPr txBox="1"/>
          <p:nvPr/>
        </p:nvSpPr>
        <p:spPr>
          <a:xfrm>
            <a:off x="399002" y="6530938"/>
            <a:ext cx="6386512" cy="246221"/>
          </a:xfrm>
          <a:prstGeom prst="rect">
            <a:avLst/>
          </a:prstGeom>
          <a:noFill/>
        </p:spPr>
        <p:txBody>
          <a:bodyPr wrap="square" rtlCol="0">
            <a:spAutoFit/>
          </a:bodyPr>
          <a:lstStyle/>
          <a:p>
            <a:r>
              <a:rPr lang="en-US" sz="1000" b="1" dirty="0">
                <a:latin typeface="Arial Narrow" panose="020B0604020202020204" pitchFamily="34" charset="0"/>
                <a:cs typeface="Arial Narrow" panose="020B0604020202020204" pitchFamily="34" charset="0"/>
              </a:rPr>
              <a:t>Source:</a:t>
            </a:r>
            <a:r>
              <a:rPr lang="en-US" sz="1000" b="1" dirty="0">
                <a:latin typeface="Arial Narrow" panose="020B0604020202020204" pitchFamily="34" charset="0"/>
                <a:cs typeface="Arial Narrow" panose="020B0604020202020204" pitchFamily="34" charset="0"/>
                <a:hlinkClick r:id="rId3"/>
              </a:rPr>
              <a:t> </a:t>
            </a:r>
            <a:r>
              <a:rPr lang="en-US" sz="1000" dirty="0" err="1">
                <a:solidFill>
                  <a:schemeClr val="tx2"/>
                </a:solidFill>
                <a:latin typeface="Arial Narrow" panose="020B0604020202020204" pitchFamily="34" charset="0"/>
                <a:cs typeface="Arial Narrow" panose="020B0604020202020204" pitchFamily="34" charset="0"/>
                <a:hlinkClick r:id="rId3"/>
              </a:rPr>
              <a:t>JobsEQ</a:t>
            </a:r>
            <a:r>
              <a:rPr lang="en-US" sz="1000" dirty="0">
                <a:solidFill>
                  <a:schemeClr val="tx2"/>
                </a:solidFill>
                <a:latin typeface="Arial Narrow" panose="020B0604020202020204" pitchFamily="34" charset="0"/>
                <a:cs typeface="Arial Narrow" panose="020B0604020202020204" pitchFamily="34" charset="0"/>
              </a:rPr>
              <a:t>, </a:t>
            </a:r>
            <a:r>
              <a:rPr lang="en-US" sz="1000" dirty="0">
                <a:latin typeface="Arial Narrow" panose="020B0604020202020204" pitchFamily="34" charset="0"/>
                <a:cs typeface="Arial Narrow" panose="020B0604020202020204" pitchFamily="34" charset="0"/>
              </a:rPr>
              <a:t>2021</a:t>
            </a:r>
            <a:endParaRPr lang="en-US" sz="1000" dirty="0">
              <a:latin typeface="Arial Narrow" panose="020B0606020202030204" pitchFamily="34" charset="0"/>
              <a:cs typeface="Arial Narrow" panose="020B0604020202020204" pitchFamily="34" charset="0"/>
            </a:endParaRPr>
          </a:p>
        </p:txBody>
      </p:sp>
      <p:graphicFrame>
        <p:nvGraphicFramePr>
          <p:cNvPr id="14" name="Chart 13">
            <a:extLst>
              <a:ext uri="{FF2B5EF4-FFF2-40B4-BE49-F238E27FC236}">
                <a16:creationId xmlns:a16="http://schemas.microsoft.com/office/drawing/2014/main" id="{AB60BE5D-CDFD-0E5E-4B20-77DBACB9CAE7}"/>
              </a:ext>
            </a:extLst>
          </p:cNvPr>
          <p:cNvGraphicFramePr>
            <a:graphicFrameLocks/>
          </p:cNvGraphicFramePr>
          <p:nvPr>
            <p:extLst>
              <p:ext uri="{D42A27DB-BD31-4B8C-83A1-F6EECF244321}">
                <p14:modId xmlns:p14="http://schemas.microsoft.com/office/powerpoint/2010/main" val="688527199"/>
              </p:ext>
            </p:extLst>
          </p:nvPr>
        </p:nvGraphicFramePr>
        <p:xfrm>
          <a:off x="533143" y="1645101"/>
          <a:ext cx="11185091" cy="4999276"/>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13559E68-1026-248E-73C9-D438CB349ED0}"/>
              </a:ext>
            </a:extLst>
          </p:cNvPr>
          <p:cNvSpPr txBox="1"/>
          <p:nvPr/>
        </p:nvSpPr>
        <p:spPr>
          <a:xfrm>
            <a:off x="2130379" y="1846217"/>
            <a:ext cx="8512267" cy="461665"/>
          </a:xfrm>
          <a:prstGeom prst="rect">
            <a:avLst/>
          </a:prstGeom>
          <a:noFill/>
        </p:spPr>
        <p:txBody>
          <a:bodyPr wrap="none" rtlCol="0">
            <a:spAutoFit/>
          </a:bodyPr>
          <a:lstStyle/>
          <a:p>
            <a:r>
              <a:rPr lang="en-US" sz="2400" b="1" dirty="0">
                <a:solidFill>
                  <a:schemeClr val="accent2"/>
                </a:solidFill>
                <a:latin typeface="Arial Narrow" panose="020B0604020202020204" pitchFamily="34" charset="0"/>
                <a:cs typeface="Arial Narrow" panose="020B0604020202020204" pitchFamily="34" charset="0"/>
              </a:rPr>
              <a:t>US Higher Education Faculty Employment, Supply and Demand, 2021</a:t>
            </a:r>
          </a:p>
        </p:txBody>
      </p:sp>
      <p:sp>
        <p:nvSpPr>
          <p:cNvPr id="11" name="Left Bracket 10">
            <a:extLst>
              <a:ext uri="{FF2B5EF4-FFF2-40B4-BE49-F238E27FC236}">
                <a16:creationId xmlns:a16="http://schemas.microsoft.com/office/drawing/2014/main" id="{E2716D1C-DF14-81CF-65D6-A56A9C75266C}"/>
              </a:ext>
            </a:extLst>
          </p:cNvPr>
          <p:cNvSpPr/>
          <p:nvPr/>
        </p:nvSpPr>
        <p:spPr>
          <a:xfrm>
            <a:off x="6641969" y="250793"/>
            <a:ext cx="259857" cy="1280869"/>
          </a:xfrm>
          <a:prstGeom prst="leftBracket">
            <a:avLst/>
          </a:prstGeom>
          <a:noFill/>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3"/>
              </a:solidFill>
            </a:endParaRPr>
          </a:p>
        </p:txBody>
      </p:sp>
      <p:sp>
        <p:nvSpPr>
          <p:cNvPr id="12" name="Rectangle 11">
            <a:extLst>
              <a:ext uri="{FF2B5EF4-FFF2-40B4-BE49-F238E27FC236}">
                <a16:creationId xmlns:a16="http://schemas.microsoft.com/office/drawing/2014/main" id="{4E9CCEFF-2853-EA9C-DB42-909A25AB724A}"/>
              </a:ext>
            </a:extLst>
          </p:cNvPr>
          <p:cNvSpPr/>
          <p:nvPr/>
        </p:nvSpPr>
        <p:spPr>
          <a:xfrm>
            <a:off x="6942733" y="225606"/>
            <a:ext cx="4666740" cy="14047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5"/>
                </a:solidFill>
                <a:latin typeface="Arial Narrow" panose="020B0604020202020204" pitchFamily="34" charset="0"/>
                <a:cs typeface="Arial Narrow" panose="020B0604020202020204" pitchFamily="34" charset="0"/>
              </a:rPr>
              <a:t>Supply gaps of higher education faculty are highest among several in-demand career fields like healthcare.</a:t>
            </a:r>
            <a:endParaRPr lang="en-US" sz="2400" b="1" dirty="0">
              <a:solidFill>
                <a:schemeClr val="accent5"/>
              </a:solidFill>
              <a:highlight>
                <a:srgbClr val="E6EEF4"/>
              </a:highlight>
              <a:latin typeface="Arial Narrow" panose="020B0604020202020204" pitchFamily="34" charset="0"/>
              <a:cs typeface="Arial Narrow" panose="020B0604020202020204" pitchFamily="34" charset="0"/>
            </a:endParaRPr>
          </a:p>
        </p:txBody>
      </p:sp>
      <p:sp>
        <p:nvSpPr>
          <p:cNvPr id="13" name="Left Bracket 12">
            <a:extLst>
              <a:ext uri="{FF2B5EF4-FFF2-40B4-BE49-F238E27FC236}">
                <a16:creationId xmlns:a16="http://schemas.microsoft.com/office/drawing/2014/main" id="{D50034F8-53C1-9AD6-E7C5-997B71D25205}"/>
              </a:ext>
            </a:extLst>
          </p:cNvPr>
          <p:cNvSpPr/>
          <p:nvPr/>
        </p:nvSpPr>
        <p:spPr>
          <a:xfrm flipH="1">
            <a:off x="11588305" y="250793"/>
            <a:ext cx="259857" cy="1280869"/>
          </a:xfrm>
          <a:prstGeom prst="leftBracket">
            <a:avLst/>
          </a:prstGeom>
          <a:noFill/>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760231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8BCB7E95-D4C2-7F6C-E195-5BEF7935F955}"/>
              </a:ext>
            </a:extLst>
          </p:cNvPr>
          <p:cNvPicPr>
            <a:picLocks noChangeAspect="1"/>
          </p:cNvPicPr>
          <p:nvPr/>
        </p:nvPicPr>
        <p:blipFill>
          <a:blip r:embed="rId3">
            <a:duotone>
              <a:schemeClr val="accent5">
                <a:shade val="45000"/>
                <a:satMod val="135000"/>
              </a:schemeClr>
              <a:prstClr val="white"/>
            </a:duotone>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6E477A7D-7B56-7EF8-1EC7-01EEEDC72F21}"/>
              </a:ext>
            </a:extLst>
          </p:cNvPr>
          <p:cNvSpPr/>
          <p:nvPr/>
        </p:nvSpPr>
        <p:spPr>
          <a:xfrm>
            <a:off x="0" y="0"/>
            <a:ext cx="5318760" cy="6858000"/>
          </a:xfrm>
          <a:prstGeom prst="rect">
            <a:avLst/>
          </a:prstGeom>
          <a:solidFill>
            <a:srgbClr val="EC911D"/>
          </a:solidFill>
          <a:ln>
            <a:noFill/>
          </a:ln>
          <a:effectLst>
            <a:outerShdw blurRad="50800" dist="38100" algn="l" rotWithShape="0">
              <a:schemeClr val="tx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ctr"/>
          <a:lstStyle/>
          <a:p>
            <a:pPr algn="ctr">
              <a:lnSpc>
                <a:spcPct val="114000"/>
              </a:lnSpc>
              <a:spcAft>
                <a:spcPts val="200"/>
              </a:spcAft>
            </a:pPr>
            <a:r>
              <a:rPr lang="en-US" sz="3200" dirty="0">
                <a:solidFill>
                  <a:schemeClr val="bg1">
                    <a:lumMod val="85000"/>
                  </a:schemeClr>
                </a:solidFill>
                <a:effectLst>
                  <a:outerShdw blurRad="50800" dist="50800" dir="10800000" algn="r" rotWithShape="0">
                    <a:schemeClr val="tx2">
                      <a:lumMod val="50000"/>
                      <a:alpha val="40000"/>
                    </a:schemeClr>
                  </a:outerShdw>
                </a:effectLst>
                <a:latin typeface="Arial Narrow" panose="020B0604020202020204" pitchFamily="34" charset="0"/>
                <a:cs typeface="Arial Narrow" panose="020B0604020202020204" pitchFamily="34" charset="0"/>
              </a:rPr>
              <a:t>PROJECTIONS</a:t>
            </a:r>
          </a:p>
          <a:p>
            <a:pPr algn="ctr">
              <a:lnSpc>
                <a:spcPct val="114000"/>
              </a:lnSpc>
            </a:pPr>
            <a:r>
              <a:rPr lang="en-US" sz="5400" b="1" dirty="0">
                <a:effectLst>
                  <a:outerShdw blurRad="50800" dist="50800" dir="10800000" algn="r" rotWithShape="0">
                    <a:schemeClr val="tx2">
                      <a:lumMod val="50000"/>
                      <a:alpha val="40000"/>
                    </a:schemeClr>
                  </a:outerShdw>
                </a:effectLst>
                <a:latin typeface="Arial Narrow" panose="020B0604020202020204" pitchFamily="34" charset="0"/>
                <a:cs typeface="Arial Narrow" panose="020B0604020202020204" pitchFamily="34" charset="0"/>
              </a:rPr>
              <a:t>THE FUTURE EDUCATOR WORKFORCE</a:t>
            </a:r>
          </a:p>
        </p:txBody>
      </p:sp>
      <p:pic>
        <p:nvPicPr>
          <p:cNvPr id="6" name="Picture 5" descr="A picture containing text, clipart&#10;&#10;Description automatically generated">
            <a:extLst>
              <a:ext uri="{FF2B5EF4-FFF2-40B4-BE49-F238E27FC236}">
                <a16:creationId xmlns:a16="http://schemas.microsoft.com/office/drawing/2014/main" id="{CD9C5073-AA82-913E-D3F1-469513E30349}"/>
              </a:ext>
            </a:extLst>
          </p:cNvPr>
          <p:cNvPicPr>
            <a:picLocks noChangeAspect="1"/>
          </p:cNvPicPr>
          <p:nvPr/>
        </p:nvPicPr>
        <p:blipFill>
          <a:blip r:embed="rId4"/>
          <a:stretch>
            <a:fillRect/>
          </a:stretch>
        </p:blipFill>
        <p:spPr>
          <a:xfrm>
            <a:off x="10972799" y="6335127"/>
            <a:ext cx="763270" cy="262945"/>
          </a:xfrm>
          <a:prstGeom prst="rect">
            <a:avLst/>
          </a:prstGeom>
        </p:spPr>
      </p:pic>
    </p:spTree>
    <p:extLst>
      <p:ext uri="{BB962C8B-B14F-4D97-AF65-F5344CB8AC3E}">
        <p14:creationId xmlns:p14="http://schemas.microsoft.com/office/powerpoint/2010/main" val="21625705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FB6743-B7F0-E967-C764-E7008D8FEADE}"/>
              </a:ext>
            </a:extLst>
          </p:cNvPr>
          <p:cNvSpPr/>
          <p:nvPr/>
        </p:nvSpPr>
        <p:spPr>
          <a:xfrm>
            <a:off x="6095999" y="0"/>
            <a:ext cx="6194961" cy="6858000"/>
          </a:xfrm>
          <a:prstGeom prst="rect">
            <a:avLst/>
          </a:prstGeom>
          <a:solidFill>
            <a:srgbClr val="E6EE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3A88A31-A7A2-0A3E-1967-0DC610C7D75A}"/>
              </a:ext>
            </a:extLst>
          </p:cNvPr>
          <p:cNvSpPr/>
          <p:nvPr/>
        </p:nvSpPr>
        <p:spPr>
          <a:xfrm>
            <a:off x="0" y="0"/>
            <a:ext cx="67586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EFBB946-F364-2013-2565-60057626AC6B}"/>
              </a:ext>
            </a:extLst>
          </p:cNvPr>
          <p:cNvSpPr/>
          <p:nvPr/>
        </p:nvSpPr>
        <p:spPr>
          <a:xfrm>
            <a:off x="0" y="1"/>
            <a:ext cx="12290961" cy="1325563"/>
          </a:xfrm>
          <a:prstGeom prst="rect">
            <a:avLst/>
          </a:prstGeom>
          <a:solidFill>
            <a:srgbClr val="00457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9DA2FF34-7FFD-D97A-A646-E35E7F0A6DF7}"/>
              </a:ext>
            </a:extLst>
          </p:cNvPr>
          <p:cNvSpPr txBox="1">
            <a:spLocks/>
          </p:cNvSpPr>
          <p:nvPr/>
        </p:nvSpPr>
        <p:spPr>
          <a:xfrm>
            <a:off x="1" y="1"/>
            <a:ext cx="12290960" cy="1325563"/>
          </a:xfrm>
          <a:prstGeom prst="rect">
            <a:avLst/>
          </a:prstGeom>
        </p:spPr>
        <p:txBody>
          <a:bodyPr anchor="ctr"/>
          <a:lstStyle>
            <a:lvl1pPr algn="l" defTabSz="914400" rtl="0" eaLnBrk="1" latinLnBrk="0" hangingPunct="1">
              <a:lnSpc>
                <a:spcPct val="90000"/>
              </a:lnSpc>
              <a:spcBef>
                <a:spcPct val="0"/>
              </a:spcBef>
              <a:buNone/>
              <a:defRPr sz="4400" b="1" i="0" kern="1200">
                <a:solidFill>
                  <a:srgbClr val="004D85"/>
                </a:solidFill>
                <a:latin typeface="Arial Narrow" panose="020B0604020202020204" pitchFamily="34" charset="0"/>
                <a:ea typeface="+mj-ea"/>
                <a:cs typeface="Arial Narrow" panose="020B0604020202020204" pitchFamily="34" charset="0"/>
              </a:defRPr>
            </a:lvl1pPr>
          </a:lstStyle>
          <a:p>
            <a:pPr algn="ctr"/>
            <a:r>
              <a:rPr lang="en-US" dirty="0">
                <a:solidFill>
                  <a:schemeClr val="bg1"/>
                </a:solidFill>
              </a:rPr>
              <a:t>Projections in SREB States</a:t>
            </a:r>
          </a:p>
        </p:txBody>
      </p:sp>
      <p:sp>
        <p:nvSpPr>
          <p:cNvPr id="17" name="Rectangle 16">
            <a:extLst>
              <a:ext uri="{FF2B5EF4-FFF2-40B4-BE49-F238E27FC236}">
                <a16:creationId xmlns:a16="http://schemas.microsoft.com/office/drawing/2014/main" id="{FA3F2BA8-3DB0-C409-785E-485BCF0AF3BD}"/>
              </a:ext>
            </a:extLst>
          </p:cNvPr>
          <p:cNvSpPr/>
          <p:nvPr/>
        </p:nvSpPr>
        <p:spPr>
          <a:xfrm>
            <a:off x="0" y="1876301"/>
            <a:ext cx="6095999" cy="570016"/>
          </a:xfrm>
          <a:prstGeom prst="rect">
            <a:avLst/>
          </a:prstGeom>
          <a:solidFill>
            <a:srgbClr val="298EDB">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AEDF4057-3796-6046-43EF-502EB3BFF504}"/>
              </a:ext>
            </a:extLst>
          </p:cNvPr>
          <p:cNvPicPr>
            <a:picLocks noChangeAspect="1"/>
          </p:cNvPicPr>
          <p:nvPr/>
        </p:nvPicPr>
        <p:blipFill>
          <a:blip r:embed="rId3"/>
          <a:srcRect/>
          <a:stretch/>
        </p:blipFill>
        <p:spPr>
          <a:xfrm>
            <a:off x="265211" y="1481815"/>
            <a:ext cx="1156857" cy="1156857"/>
          </a:xfrm>
          <a:prstGeom prst="rect">
            <a:avLst/>
          </a:prstGeom>
        </p:spPr>
      </p:pic>
      <p:sp>
        <p:nvSpPr>
          <p:cNvPr id="19" name="TextBox 18">
            <a:extLst>
              <a:ext uri="{FF2B5EF4-FFF2-40B4-BE49-F238E27FC236}">
                <a16:creationId xmlns:a16="http://schemas.microsoft.com/office/drawing/2014/main" id="{8FA48877-28F2-EA4A-E086-431BC8B7DC16}"/>
              </a:ext>
            </a:extLst>
          </p:cNvPr>
          <p:cNvSpPr txBox="1"/>
          <p:nvPr/>
        </p:nvSpPr>
        <p:spPr>
          <a:xfrm>
            <a:off x="1422069" y="1876301"/>
            <a:ext cx="4111832" cy="523220"/>
          </a:xfrm>
          <a:prstGeom prst="rect">
            <a:avLst/>
          </a:prstGeom>
          <a:noFill/>
        </p:spPr>
        <p:txBody>
          <a:bodyPr wrap="square" rtlCol="0" anchor="ctr">
            <a:spAutoFit/>
          </a:bodyPr>
          <a:lstStyle/>
          <a:p>
            <a:r>
              <a:rPr lang="en-US" sz="2800" b="1" dirty="0">
                <a:solidFill>
                  <a:srgbClr val="298EDB"/>
                </a:solidFill>
                <a:latin typeface="Arial Narrow" panose="020B0604020202020204" pitchFamily="34" charset="0"/>
                <a:cs typeface="Arial Narrow" panose="020B0604020202020204" pitchFamily="34" charset="0"/>
              </a:rPr>
              <a:t>2019-20 </a:t>
            </a:r>
            <a:r>
              <a:rPr lang="en-US" sz="2800" dirty="0">
                <a:solidFill>
                  <a:srgbClr val="298EDB"/>
                </a:solidFill>
                <a:latin typeface="Arial Narrow" panose="020B0604020202020204" pitchFamily="34" charset="0"/>
                <a:cs typeface="Arial Narrow" panose="020B0604020202020204" pitchFamily="34" charset="0"/>
              </a:rPr>
              <a:t>DATA</a:t>
            </a:r>
          </a:p>
        </p:txBody>
      </p:sp>
      <p:sp>
        <p:nvSpPr>
          <p:cNvPr id="20" name="Rectangle 19">
            <a:extLst>
              <a:ext uri="{FF2B5EF4-FFF2-40B4-BE49-F238E27FC236}">
                <a16:creationId xmlns:a16="http://schemas.microsoft.com/office/drawing/2014/main" id="{7CAB5A9D-2DA0-A30F-92C8-7EF2656A8964}"/>
              </a:ext>
            </a:extLst>
          </p:cNvPr>
          <p:cNvSpPr/>
          <p:nvPr/>
        </p:nvSpPr>
        <p:spPr>
          <a:xfrm>
            <a:off x="6096001" y="1876301"/>
            <a:ext cx="6194959" cy="570016"/>
          </a:xfrm>
          <a:prstGeom prst="rect">
            <a:avLst/>
          </a:prstGeom>
          <a:solidFill>
            <a:srgbClr val="80ABCA">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6892B770-EF89-FA09-ECF0-6132E23EF6F4}"/>
              </a:ext>
            </a:extLst>
          </p:cNvPr>
          <p:cNvPicPr>
            <a:picLocks noChangeAspect="1"/>
          </p:cNvPicPr>
          <p:nvPr/>
        </p:nvPicPr>
        <p:blipFill>
          <a:blip r:embed="rId4"/>
          <a:srcRect/>
          <a:stretch/>
        </p:blipFill>
        <p:spPr>
          <a:xfrm>
            <a:off x="6361212" y="1481815"/>
            <a:ext cx="1156857" cy="1156857"/>
          </a:xfrm>
          <a:prstGeom prst="rect">
            <a:avLst/>
          </a:prstGeom>
        </p:spPr>
      </p:pic>
      <p:sp>
        <p:nvSpPr>
          <p:cNvPr id="22" name="TextBox 21">
            <a:extLst>
              <a:ext uri="{FF2B5EF4-FFF2-40B4-BE49-F238E27FC236}">
                <a16:creationId xmlns:a16="http://schemas.microsoft.com/office/drawing/2014/main" id="{73F5931C-9F63-D2A7-F6D2-2811AD07D440}"/>
              </a:ext>
            </a:extLst>
          </p:cNvPr>
          <p:cNvSpPr txBox="1"/>
          <p:nvPr/>
        </p:nvSpPr>
        <p:spPr>
          <a:xfrm>
            <a:off x="7518070" y="1876301"/>
            <a:ext cx="4111832" cy="523220"/>
          </a:xfrm>
          <a:prstGeom prst="rect">
            <a:avLst/>
          </a:prstGeom>
          <a:noFill/>
        </p:spPr>
        <p:txBody>
          <a:bodyPr wrap="square" rtlCol="0" anchor="ctr">
            <a:spAutoFit/>
          </a:bodyPr>
          <a:lstStyle/>
          <a:p>
            <a:r>
              <a:rPr lang="en-US" sz="2800" b="1" dirty="0">
                <a:solidFill>
                  <a:srgbClr val="004577"/>
                </a:solidFill>
                <a:latin typeface="Arial Narrow" panose="020B0604020202020204" pitchFamily="34" charset="0"/>
                <a:cs typeface="Arial Narrow" panose="020B0604020202020204" pitchFamily="34" charset="0"/>
              </a:rPr>
              <a:t>2029-30 </a:t>
            </a:r>
            <a:r>
              <a:rPr lang="en-US" sz="2800" dirty="0">
                <a:solidFill>
                  <a:srgbClr val="004577"/>
                </a:solidFill>
                <a:latin typeface="Arial Narrow" panose="020B0604020202020204" pitchFamily="34" charset="0"/>
                <a:cs typeface="Arial Narrow" panose="020B0604020202020204" pitchFamily="34" charset="0"/>
              </a:rPr>
              <a:t>PROJECTIONS</a:t>
            </a:r>
          </a:p>
        </p:txBody>
      </p:sp>
      <p:sp>
        <p:nvSpPr>
          <p:cNvPr id="23" name="Rectangle 22">
            <a:extLst>
              <a:ext uri="{FF2B5EF4-FFF2-40B4-BE49-F238E27FC236}">
                <a16:creationId xmlns:a16="http://schemas.microsoft.com/office/drawing/2014/main" id="{E8D49EAD-22C9-7AE8-5246-C689F3D1BFCB}"/>
              </a:ext>
            </a:extLst>
          </p:cNvPr>
          <p:cNvSpPr/>
          <p:nvPr/>
        </p:nvSpPr>
        <p:spPr>
          <a:xfrm>
            <a:off x="337930" y="2597053"/>
            <a:ext cx="4886047" cy="2904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3600" b="1" dirty="0">
                <a:solidFill>
                  <a:srgbClr val="298EDB"/>
                </a:solidFill>
                <a:latin typeface="Arial Narrow" panose="020B0604020202020204" pitchFamily="34" charset="0"/>
                <a:cs typeface="Arial Narrow" panose="020B0604020202020204" pitchFamily="34" charset="0"/>
              </a:rPr>
              <a:t>1.3 million teachers </a:t>
            </a:r>
            <a:r>
              <a:rPr lang="en-US" sz="2800" dirty="0">
                <a:solidFill>
                  <a:srgbClr val="004577"/>
                </a:solidFill>
                <a:latin typeface="Arial Narrow" panose="020B0604020202020204" pitchFamily="34" charset="0"/>
                <a:cs typeface="Arial Narrow" panose="020B0604020202020204" pitchFamily="34" charset="0"/>
              </a:rPr>
              <a:t>serving </a:t>
            </a:r>
          </a:p>
          <a:p>
            <a:pPr>
              <a:lnSpc>
                <a:spcPct val="150000"/>
              </a:lnSpc>
            </a:pPr>
            <a:r>
              <a:rPr lang="en-US" sz="3600" b="1" dirty="0">
                <a:solidFill>
                  <a:srgbClr val="298EDB"/>
                </a:solidFill>
                <a:latin typeface="Arial Narrow" panose="020B0604020202020204" pitchFamily="34" charset="0"/>
                <a:cs typeface="Arial Narrow" panose="020B0604020202020204" pitchFamily="34" charset="0"/>
              </a:rPr>
              <a:t>19.4 million students </a:t>
            </a:r>
          </a:p>
          <a:p>
            <a:pPr>
              <a:lnSpc>
                <a:spcPct val="150000"/>
              </a:lnSpc>
            </a:pPr>
            <a:r>
              <a:rPr lang="en-US" sz="2800" dirty="0">
                <a:solidFill>
                  <a:srgbClr val="004577"/>
                </a:solidFill>
                <a:latin typeface="Arial Narrow" panose="020B0604020202020204" pitchFamily="34" charset="0"/>
                <a:cs typeface="Arial Narrow" panose="020B0604020202020204" pitchFamily="34" charset="0"/>
              </a:rPr>
              <a:t>across 16 states </a:t>
            </a:r>
            <a:endParaRPr lang="en-US" sz="1200" dirty="0">
              <a:solidFill>
                <a:srgbClr val="004577"/>
              </a:solidFill>
              <a:latin typeface="Arial Narrow" panose="020B0604020202020204" pitchFamily="34" charset="0"/>
              <a:cs typeface="Arial Narrow" panose="020B0604020202020204" pitchFamily="34" charset="0"/>
            </a:endParaRPr>
          </a:p>
        </p:txBody>
      </p:sp>
      <p:pic>
        <p:nvPicPr>
          <p:cNvPr id="25" name="Picture 24" descr="Icon&#10;&#10;Description automatically generated">
            <a:extLst>
              <a:ext uri="{FF2B5EF4-FFF2-40B4-BE49-F238E27FC236}">
                <a16:creationId xmlns:a16="http://schemas.microsoft.com/office/drawing/2014/main" id="{C8D4A007-5B79-60EF-FE06-E9E8754B8ED0}"/>
              </a:ext>
            </a:extLst>
          </p:cNvPr>
          <p:cNvPicPr>
            <a:picLocks noChangeAspect="1"/>
          </p:cNvPicPr>
          <p:nvPr/>
        </p:nvPicPr>
        <p:blipFill rotWithShape="1">
          <a:blip r:embed="rId5"/>
          <a:srcRect r="62716"/>
          <a:stretch/>
        </p:blipFill>
        <p:spPr>
          <a:xfrm rot="18836853">
            <a:off x="657011" y="5151987"/>
            <a:ext cx="373257" cy="1001104"/>
          </a:xfrm>
          <a:prstGeom prst="rect">
            <a:avLst/>
          </a:prstGeom>
        </p:spPr>
      </p:pic>
      <p:sp>
        <p:nvSpPr>
          <p:cNvPr id="26" name="Rectangle 25">
            <a:extLst>
              <a:ext uri="{FF2B5EF4-FFF2-40B4-BE49-F238E27FC236}">
                <a16:creationId xmlns:a16="http://schemas.microsoft.com/office/drawing/2014/main" id="{6FFC3835-215F-49BD-3C39-E4BC40AF0DFE}"/>
              </a:ext>
            </a:extLst>
          </p:cNvPr>
          <p:cNvSpPr/>
          <p:nvPr/>
        </p:nvSpPr>
        <p:spPr>
          <a:xfrm>
            <a:off x="1349349" y="5464023"/>
            <a:ext cx="4886047" cy="7080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800" b="1" dirty="0">
                <a:solidFill>
                  <a:srgbClr val="298EDB"/>
                </a:solidFill>
                <a:latin typeface="Arial Narrow" panose="020B0604020202020204" pitchFamily="34" charset="0"/>
                <a:cs typeface="Arial Narrow" panose="020B0604020202020204" pitchFamily="34" charset="0"/>
              </a:rPr>
              <a:t>23% teachers of color</a:t>
            </a:r>
            <a:endParaRPr lang="en-US" sz="2800" dirty="0">
              <a:solidFill>
                <a:srgbClr val="004577"/>
              </a:solidFill>
              <a:latin typeface="Arial Narrow" panose="020B0604020202020204" pitchFamily="34" charset="0"/>
              <a:cs typeface="Arial Narrow" panose="020B0604020202020204" pitchFamily="34" charset="0"/>
            </a:endParaRPr>
          </a:p>
        </p:txBody>
      </p:sp>
      <p:sp>
        <p:nvSpPr>
          <p:cNvPr id="27" name="Rectangle 26">
            <a:extLst>
              <a:ext uri="{FF2B5EF4-FFF2-40B4-BE49-F238E27FC236}">
                <a16:creationId xmlns:a16="http://schemas.microsoft.com/office/drawing/2014/main" id="{02E7B208-3B8D-AB9A-D98F-40648A0178FB}"/>
              </a:ext>
            </a:extLst>
          </p:cNvPr>
          <p:cNvSpPr/>
          <p:nvPr/>
        </p:nvSpPr>
        <p:spPr>
          <a:xfrm>
            <a:off x="6594247" y="2684880"/>
            <a:ext cx="4886047" cy="2904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3600" b="1" dirty="0">
                <a:solidFill>
                  <a:srgbClr val="004577"/>
                </a:solidFill>
                <a:latin typeface="Arial Narrow" panose="020B0604020202020204" pitchFamily="34" charset="0"/>
                <a:cs typeface="Arial Narrow" panose="020B0604020202020204" pitchFamily="34" charset="0"/>
              </a:rPr>
              <a:t>1.8 million teachers </a:t>
            </a:r>
            <a:r>
              <a:rPr lang="en-US" sz="2800" dirty="0">
                <a:solidFill>
                  <a:schemeClr val="tx2"/>
                </a:solidFill>
                <a:latin typeface="Arial Narrow" panose="020B0604020202020204" pitchFamily="34" charset="0"/>
                <a:cs typeface="Arial Narrow" panose="020B0604020202020204" pitchFamily="34" charset="0"/>
              </a:rPr>
              <a:t>serving</a:t>
            </a:r>
            <a:r>
              <a:rPr lang="en-US" sz="2800" dirty="0">
                <a:solidFill>
                  <a:srgbClr val="004577"/>
                </a:solidFill>
                <a:latin typeface="Arial Narrow" panose="020B0604020202020204" pitchFamily="34" charset="0"/>
                <a:cs typeface="Arial Narrow" panose="020B0604020202020204" pitchFamily="34" charset="0"/>
              </a:rPr>
              <a:t> </a:t>
            </a:r>
          </a:p>
          <a:p>
            <a:pPr>
              <a:lnSpc>
                <a:spcPct val="150000"/>
              </a:lnSpc>
            </a:pPr>
            <a:r>
              <a:rPr lang="en-US" sz="3600" b="1" dirty="0">
                <a:solidFill>
                  <a:srgbClr val="004577"/>
                </a:solidFill>
                <a:latin typeface="Arial Narrow" panose="020B0604020202020204" pitchFamily="34" charset="0"/>
                <a:cs typeface="Arial Narrow" panose="020B0604020202020204" pitchFamily="34" charset="0"/>
              </a:rPr>
              <a:t>27.3 million students </a:t>
            </a:r>
          </a:p>
          <a:p>
            <a:pPr>
              <a:lnSpc>
                <a:spcPct val="150000"/>
              </a:lnSpc>
            </a:pPr>
            <a:r>
              <a:rPr lang="en-US" sz="2800" dirty="0">
                <a:solidFill>
                  <a:schemeClr val="tx2"/>
                </a:solidFill>
                <a:latin typeface="Arial Narrow" panose="020B0604020202020204" pitchFamily="34" charset="0"/>
                <a:cs typeface="Arial Narrow" panose="020B0604020202020204" pitchFamily="34" charset="0"/>
              </a:rPr>
              <a:t>across 16 states </a:t>
            </a:r>
            <a:endParaRPr lang="en-US" sz="1200" dirty="0">
              <a:solidFill>
                <a:schemeClr val="tx2"/>
              </a:solidFill>
              <a:latin typeface="Arial Narrow" panose="020B0604020202020204" pitchFamily="34" charset="0"/>
              <a:cs typeface="Arial Narrow" panose="020B0604020202020204" pitchFamily="34" charset="0"/>
            </a:endParaRPr>
          </a:p>
        </p:txBody>
      </p:sp>
      <p:sp>
        <p:nvSpPr>
          <p:cNvPr id="29" name="Rectangle 28">
            <a:extLst>
              <a:ext uri="{FF2B5EF4-FFF2-40B4-BE49-F238E27FC236}">
                <a16:creationId xmlns:a16="http://schemas.microsoft.com/office/drawing/2014/main" id="{DF27BA69-618F-1741-A54C-0DE4E0B55A8D}"/>
              </a:ext>
            </a:extLst>
          </p:cNvPr>
          <p:cNvSpPr/>
          <p:nvPr/>
        </p:nvSpPr>
        <p:spPr>
          <a:xfrm>
            <a:off x="7605666" y="5551850"/>
            <a:ext cx="4886047" cy="7080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800" b="1" dirty="0">
                <a:solidFill>
                  <a:srgbClr val="004577"/>
                </a:solidFill>
                <a:latin typeface="Arial Narrow" panose="020B0604020202020204" pitchFamily="34" charset="0"/>
                <a:cs typeface="Arial Narrow" panose="020B0604020202020204" pitchFamily="34" charset="0"/>
              </a:rPr>
              <a:t>27% teachers of color</a:t>
            </a:r>
            <a:endParaRPr lang="en-US" sz="2800" dirty="0">
              <a:solidFill>
                <a:srgbClr val="004577"/>
              </a:solidFill>
              <a:latin typeface="Arial Narrow" panose="020B0604020202020204" pitchFamily="34" charset="0"/>
              <a:cs typeface="Arial Narrow" panose="020B0604020202020204" pitchFamily="34" charset="0"/>
            </a:endParaRPr>
          </a:p>
        </p:txBody>
      </p:sp>
      <p:sp>
        <p:nvSpPr>
          <p:cNvPr id="32" name="TextBox 31">
            <a:extLst>
              <a:ext uri="{FF2B5EF4-FFF2-40B4-BE49-F238E27FC236}">
                <a16:creationId xmlns:a16="http://schemas.microsoft.com/office/drawing/2014/main" id="{DDEF2F3F-991F-DE36-E954-95BE447273BC}"/>
              </a:ext>
            </a:extLst>
          </p:cNvPr>
          <p:cNvSpPr txBox="1"/>
          <p:nvPr/>
        </p:nvSpPr>
        <p:spPr>
          <a:xfrm>
            <a:off x="0" y="6562584"/>
            <a:ext cx="4282772" cy="246221"/>
          </a:xfrm>
          <a:prstGeom prst="rect">
            <a:avLst/>
          </a:prstGeom>
          <a:noFill/>
        </p:spPr>
        <p:txBody>
          <a:bodyPr wrap="square" rtlCol="0">
            <a:spAutoFit/>
          </a:bodyPr>
          <a:lstStyle/>
          <a:p>
            <a:r>
              <a:rPr lang="en-US" sz="1000" b="1" dirty="0">
                <a:latin typeface="Arial Narrow" panose="020B0604020202020204" pitchFamily="34" charset="0"/>
                <a:cs typeface="Arial Narrow" panose="020B0604020202020204" pitchFamily="34" charset="0"/>
              </a:rPr>
              <a:t>Source:  </a:t>
            </a:r>
            <a:r>
              <a:rPr lang="en-US" sz="1000" dirty="0">
                <a:latin typeface="Arial Narrow" panose="020B0604020202020204" pitchFamily="34" charset="0"/>
                <a:cs typeface="Arial Narrow" panose="020B0604020202020204" pitchFamily="34" charset="0"/>
              </a:rPr>
              <a:t>SREB projected data calculations using Census data</a:t>
            </a:r>
          </a:p>
        </p:txBody>
      </p:sp>
      <p:pic>
        <p:nvPicPr>
          <p:cNvPr id="33" name="Picture 32" descr="A picture containing text, clipart&#10;&#10;Description automatically generated">
            <a:extLst>
              <a:ext uri="{FF2B5EF4-FFF2-40B4-BE49-F238E27FC236}">
                <a16:creationId xmlns:a16="http://schemas.microsoft.com/office/drawing/2014/main" id="{7B31F5D4-6EA5-1789-5997-096360235C3F}"/>
              </a:ext>
            </a:extLst>
          </p:cNvPr>
          <p:cNvPicPr>
            <a:picLocks noChangeAspect="1"/>
          </p:cNvPicPr>
          <p:nvPr/>
        </p:nvPicPr>
        <p:blipFill>
          <a:blip r:embed="rId6"/>
          <a:stretch>
            <a:fillRect/>
          </a:stretch>
        </p:blipFill>
        <p:spPr>
          <a:xfrm>
            <a:off x="10972799" y="6335127"/>
            <a:ext cx="763270" cy="262945"/>
          </a:xfrm>
          <a:prstGeom prst="rect">
            <a:avLst/>
          </a:prstGeom>
        </p:spPr>
      </p:pic>
      <p:pic>
        <p:nvPicPr>
          <p:cNvPr id="4" name="Picture 3" descr="Icon&#10;&#10;Description automatically generated">
            <a:extLst>
              <a:ext uri="{FF2B5EF4-FFF2-40B4-BE49-F238E27FC236}">
                <a16:creationId xmlns:a16="http://schemas.microsoft.com/office/drawing/2014/main" id="{3BC85F73-AD38-11CB-467D-B78F56812727}"/>
              </a:ext>
            </a:extLst>
          </p:cNvPr>
          <p:cNvPicPr>
            <a:picLocks noChangeAspect="1"/>
          </p:cNvPicPr>
          <p:nvPr/>
        </p:nvPicPr>
        <p:blipFill rotWithShape="1">
          <a:blip r:embed="rId7"/>
          <a:srcRect r="66619"/>
          <a:stretch/>
        </p:blipFill>
        <p:spPr>
          <a:xfrm rot="18946921">
            <a:off x="6929564" y="5243380"/>
            <a:ext cx="335758" cy="1005840"/>
          </a:xfrm>
          <a:prstGeom prst="rect">
            <a:avLst/>
          </a:prstGeom>
        </p:spPr>
      </p:pic>
    </p:spTree>
    <p:extLst>
      <p:ext uri="{BB962C8B-B14F-4D97-AF65-F5344CB8AC3E}">
        <p14:creationId xmlns:p14="http://schemas.microsoft.com/office/powerpoint/2010/main" val="10325262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FB6743-B7F0-E967-C764-E7008D8FEADE}"/>
              </a:ext>
            </a:extLst>
          </p:cNvPr>
          <p:cNvSpPr/>
          <p:nvPr/>
        </p:nvSpPr>
        <p:spPr>
          <a:xfrm>
            <a:off x="6095999" y="0"/>
            <a:ext cx="6194961" cy="6858000"/>
          </a:xfrm>
          <a:prstGeom prst="rect">
            <a:avLst/>
          </a:prstGeom>
          <a:solidFill>
            <a:srgbClr val="E6EE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3A88A31-A7A2-0A3E-1967-0DC610C7D75A}"/>
              </a:ext>
            </a:extLst>
          </p:cNvPr>
          <p:cNvSpPr/>
          <p:nvPr/>
        </p:nvSpPr>
        <p:spPr>
          <a:xfrm>
            <a:off x="0" y="0"/>
            <a:ext cx="67586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EFBB946-F364-2013-2565-60057626AC6B}"/>
              </a:ext>
            </a:extLst>
          </p:cNvPr>
          <p:cNvSpPr/>
          <p:nvPr/>
        </p:nvSpPr>
        <p:spPr>
          <a:xfrm>
            <a:off x="0" y="1"/>
            <a:ext cx="12290961" cy="1325563"/>
          </a:xfrm>
          <a:prstGeom prst="rect">
            <a:avLst/>
          </a:prstGeom>
          <a:solidFill>
            <a:srgbClr val="00457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9DA2FF34-7FFD-D97A-A646-E35E7F0A6DF7}"/>
              </a:ext>
            </a:extLst>
          </p:cNvPr>
          <p:cNvSpPr txBox="1">
            <a:spLocks/>
          </p:cNvSpPr>
          <p:nvPr/>
        </p:nvSpPr>
        <p:spPr>
          <a:xfrm>
            <a:off x="1" y="1"/>
            <a:ext cx="12290960" cy="1325563"/>
          </a:xfrm>
          <a:prstGeom prst="rect">
            <a:avLst/>
          </a:prstGeom>
        </p:spPr>
        <p:txBody>
          <a:bodyPr anchor="ctr"/>
          <a:lstStyle>
            <a:lvl1pPr algn="l" defTabSz="914400" rtl="0" eaLnBrk="1" latinLnBrk="0" hangingPunct="1">
              <a:lnSpc>
                <a:spcPct val="90000"/>
              </a:lnSpc>
              <a:spcBef>
                <a:spcPct val="0"/>
              </a:spcBef>
              <a:buNone/>
              <a:defRPr sz="4400" b="1" i="0" kern="1200">
                <a:solidFill>
                  <a:srgbClr val="004D85"/>
                </a:solidFill>
                <a:latin typeface="Arial Narrow" panose="020B0604020202020204" pitchFamily="34" charset="0"/>
                <a:ea typeface="+mj-ea"/>
                <a:cs typeface="Arial Narrow" panose="020B0604020202020204" pitchFamily="34" charset="0"/>
              </a:defRPr>
            </a:lvl1pPr>
          </a:lstStyle>
          <a:p>
            <a:pPr algn="ctr"/>
            <a:r>
              <a:rPr lang="en-US" dirty="0">
                <a:solidFill>
                  <a:schemeClr val="bg1"/>
                </a:solidFill>
              </a:rPr>
              <a:t>Projections in SREB States</a:t>
            </a:r>
          </a:p>
        </p:txBody>
      </p:sp>
      <p:sp>
        <p:nvSpPr>
          <p:cNvPr id="17" name="Rectangle 16">
            <a:extLst>
              <a:ext uri="{FF2B5EF4-FFF2-40B4-BE49-F238E27FC236}">
                <a16:creationId xmlns:a16="http://schemas.microsoft.com/office/drawing/2014/main" id="{FA3F2BA8-3DB0-C409-785E-485BCF0AF3BD}"/>
              </a:ext>
            </a:extLst>
          </p:cNvPr>
          <p:cNvSpPr/>
          <p:nvPr/>
        </p:nvSpPr>
        <p:spPr>
          <a:xfrm>
            <a:off x="0" y="1876301"/>
            <a:ext cx="6095999" cy="570016"/>
          </a:xfrm>
          <a:prstGeom prst="rect">
            <a:avLst/>
          </a:prstGeom>
          <a:solidFill>
            <a:srgbClr val="298EDB">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AEDF4057-3796-6046-43EF-502EB3BFF504}"/>
              </a:ext>
            </a:extLst>
          </p:cNvPr>
          <p:cNvPicPr>
            <a:picLocks noChangeAspect="1"/>
          </p:cNvPicPr>
          <p:nvPr/>
        </p:nvPicPr>
        <p:blipFill>
          <a:blip r:embed="rId3"/>
          <a:srcRect/>
          <a:stretch/>
        </p:blipFill>
        <p:spPr>
          <a:xfrm>
            <a:off x="265211" y="1481815"/>
            <a:ext cx="1156857" cy="1156857"/>
          </a:xfrm>
          <a:prstGeom prst="rect">
            <a:avLst/>
          </a:prstGeom>
        </p:spPr>
      </p:pic>
      <p:sp>
        <p:nvSpPr>
          <p:cNvPr id="19" name="TextBox 18">
            <a:extLst>
              <a:ext uri="{FF2B5EF4-FFF2-40B4-BE49-F238E27FC236}">
                <a16:creationId xmlns:a16="http://schemas.microsoft.com/office/drawing/2014/main" id="{8FA48877-28F2-EA4A-E086-431BC8B7DC16}"/>
              </a:ext>
            </a:extLst>
          </p:cNvPr>
          <p:cNvSpPr txBox="1"/>
          <p:nvPr/>
        </p:nvSpPr>
        <p:spPr>
          <a:xfrm>
            <a:off x="1422069" y="1876301"/>
            <a:ext cx="4111832" cy="523220"/>
          </a:xfrm>
          <a:prstGeom prst="rect">
            <a:avLst/>
          </a:prstGeom>
          <a:noFill/>
        </p:spPr>
        <p:txBody>
          <a:bodyPr wrap="square" rtlCol="0" anchor="ctr">
            <a:spAutoFit/>
          </a:bodyPr>
          <a:lstStyle/>
          <a:p>
            <a:r>
              <a:rPr lang="en-US" sz="2800" b="1" dirty="0">
                <a:solidFill>
                  <a:srgbClr val="298EDB"/>
                </a:solidFill>
                <a:latin typeface="Arial Narrow" panose="020B0604020202020204" pitchFamily="34" charset="0"/>
                <a:cs typeface="Arial Narrow" panose="020B0604020202020204" pitchFamily="34" charset="0"/>
              </a:rPr>
              <a:t>2019-20 </a:t>
            </a:r>
            <a:r>
              <a:rPr lang="en-US" sz="2800" dirty="0">
                <a:solidFill>
                  <a:srgbClr val="298EDB"/>
                </a:solidFill>
                <a:latin typeface="Arial Narrow" panose="020B0604020202020204" pitchFamily="34" charset="0"/>
                <a:cs typeface="Arial Narrow" panose="020B0604020202020204" pitchFamily="34" charset="0"/>
              </a:rPr>
              <a:t>DATA</a:t>
            </a:r>
          </a:p>
        </p:txBody>
      </p:sp>
      <p:sp>
        <p:nvSpPr>
          <p:cNvPr id="20" name="Rectangle 19">
            <a:extLst>
              <a:ext uri="{FF2B5EF4-FFF2-40B4-BE49-F238E27FC236}">
                <a16:creationId xmlns:a16="http://schemas.microsoft.com/office/drawing/2014/main" id="{7CAB5A9D-2DA0-A30F-92C8-7EF2656A8964}"/>
              </a:ext>
            </a:extLst>
          </p:cNvPr>
          <p:cNvSpPr/>
          <p:nvPr/>
        </p:nvSpPr>
        <p:spPr>
          <a:xfrm>
            <a:off x="6096001" y="1876301"/>
            <a:ext cx="6194959" cy="570016"/>
          </a:xfrm>
          <a:prstGeom prst="rect">
            <a:avLst/>
          </a:prstGeom>
          <a:solidFill>
            <a:srgbClr val="80ABCA">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6892B770-EF89-FA09-ECF0-6132E23EF6F4}"/>
              </a:ext>
            </a:extLst>
          </p:cNvPr>
          <p:cNvPicPr>
            <a:picLocks noChangeAspect="1"/>
          </p:cNvPicPr>
          <p:nvPr/>
        </p:nvPicPr>
        <p:blipFill>
          <a:blip r:embed="rId4"/>
          <a:srcRect/>
          <a:stretch/>
        </p:blipFill>
        <p:spPr>
          <a:xfrm>
            <a:off x="6361212" y="1481815"/>
            <a:ext cx="1156857" cy="1156857"/>
          </a:xfrm>
          <a:prstGeom prst="rect">
            <a:avLst/>
          </a:prstGeom>
        </p:spPr>
      </p:pic>
      <p:sp>
        <p:nvSpPr>
          <p:cNvPr id="22" name="TextBox 21">
            <a:extLst>
              <a:ext uri="{FF2B5EF4-FFF2-40B4-BE49-F238E27FC236}">
                <a16:creationId xmlns:a16="http://schemas.microsoft.com/office/drawing/2014/main" id="{73F5931C-9F63-D2A7-F6D2-2811AD07D440}"/>
              </a:ext>
            </a:extLst>
          </p:cNvPr>
          <p:cNvSpPr txBox="1"/>
          <p:nvPr/>
        </p:nvSpPr>
        <p:spPr>
          <a:xfrm>
            <a:off x="7518070" y="1876301"/>
            <a:ext cx="4111832" cy="523220"/>
          </a:xfrm>
          <a:prstGeom prst="rect">
            <a:avLst/>
          </a:prstGeom>
          <a:noFill/>
        </p:spPr>
        <p:txBody>
          <a:bodyPr wrap="square" rtlCol="0" anchor="ctr">
            <a:spAutoFit/>
          </a:bodyPr>
          <a:lstStyle/>
          <a:p>
            <a:r>
              <a:rPr lang="en-US" sz="2800" b="1" dirty="0">
                <a:solidFill>
                  <a:srgbClr val="004577"/>
                </a:solidFill>
                <a:latin typeface="Arial Narrow" panose="020B0604020202020204" pitchFamily="34" charset="0"/>
                <a:cs typeface="Arial Narrow" panose="020B0604020202020204" pitchFamily="34" charset="0"/>
              </a:rPr>
              <a:t>2029-30 </a:t>
            </a:r>
            <a:r>
              <a:rPr lang="en-US" sz="2800" dirty="0">
                <a:solidFill>
                  <a:srgbClr val="004577"/>
                </a:solidFill>
                <a:latin typeface="Arial Narrow" panose="020B0604020202020204" pitchFamily="34" charset="0"/>
                <a:cs typeface="Arial Narrow" panose="020B0604020202020204" pitchFamily="34" charset="0"/>
              </a:rPr>
              <a:t>PROJECTIONS</a:t>
            </a:r>
          </a:p>
        </p:txBody>
      </p:sp>
      <p:sp>
        <p:nvSpPr>
          <p:cNvPr id="32" name="TextBox 31">
            <a:extLst>
              <a:ext uri="{FF2B5EF4-FFF2-40B4-BE49-F238E27FC236}">
                <a16:creationId xmlns:a16="http://schemas.microsoft.com/office/drawing/2014/main" id="{DDEF2F3F-991F-DE36-E954-95BE447273BC}"/>
              </a:ext>
            </a:extLst>
          </p:cNvPr>
          <p:cNvSpPr txBox="1"/>
          <p:nvPr/>
        </p:nvSpPr>
        <p:spPr>
          <a:xfrm>
            <a:off x="0" y="6562584"/>
            <a:ext cx="4282772" cy="246221"/>
          </a:xfrm>
          <a:prstGeom prst="rect">
            <a:avLst/>
          </a:prstGeom>
          <a:noFill/>
        </p:spPr>
        <p:txBody>
          <a:bodyPr wrap="square" rtlCol="0">
            <a:spAutoFit/>
          </a:bodyPr>
          <a:lstStyle/>
          <a:p>
            <a:r>
              <a:rPr lang="en-US" sz="1000" b="1" dirty="0">
                <a:latin typeface="Arial Narrow" panose="020B0604020202020204" pitchFamily="34" charset="0"/>
                <a:cs typeface="Arial Narrow" panose="020B0604020202020204" pitchFamily="34" charset="0"/>
              </a:rPr>
              <a:t>Source:  </a:t>
            </a:r>
            <a:r>
              <a:rPr lang="en-US" sz="1000" dirty="0">
                <a:latin typeface="Arial Narrow" panose="020B0604020202020204" pitchFamily="34" charset="0"/>
                <a:cs typeface="Arial Narrow" panose="020B0604020202020204" pitchFamily="34" charset="0"/>
              </a:rPr>
              <a:t>SREB projected data calculations</a:t>
            </a:r>
          </a:p>
        </p:txBody>
      </p:sp>
      <p:pic>
        <p:nvPicPr>
          <p:cNvPr id="4" name="Picture 3">
            <a:extLst>
              <a:ext uri="{FF2B5EF4-FFF2-40B4-BE49-F238E27FC236}">
                <a16:creationId xmlns:a16="http://schemas.microsoft.com/office/drawing/2014/main" id="{F668A238-444A-4FF9-1126-0556CB679BF3}"/>
              </a:ext>
            </a:extLst>
          </p:cNvPr>
          <p:cNvPicPr>
            <a:picLocks noChangeAspect="1"/>
          </p:cNvPicPr>
          <p:nvPr/>
        </p:nvPicPr>
        <p:blipFill>
          <a:blip r:embed="rId5"/>
          <a:stretch>
            <a:fillRect/>
          </a:stretch>
        </p:blipFill>
        <p:spPr>
          <a:xfrm>
            <a:off x="1422068" y="2511625"/>
            <a:ext cx="3437722" cy="3437722"/>
          </a:xfrm>
          <a:prstGeom prst="rect">
            <a:avLst/>
          </a:prstGeom>
        </p:spPr>
      </p:pic>
      <p:grpSp>
        <p:nvGrpSpPr>
          <p:cNvPr id="8" name="Group 7">
            <a:extLst>
              <a:ext uri="{FF2B5EF4-FFF2-40B4-BE49-F238E27FC236}">
                <a16:creationId xmlns:a16="http://schemas.microsoft.com/office/drawing/2014/main" id="{DB304F2E-4FDF-AE28-1931-204B83B8A618}"/>
              </a:ext>
            </a:extLst>
          </p:cNvPr>
          <p:cNvGrpSpPr/>
          <p:nvPr/>
        </p:nvGrpSpPr>
        <p:grpSpPr>
          <a:xfrm>
            <a:off x="1438201" y="4694364"/>
            <a:ext cx="947737" cy="773200"/>
            <a:chOff x="1324644" y="4620993"/>
            <a:chExt cx="947737" cy="773200"/>
          </a:xfrm>
        </p:grpSpPr>
        <p:sp>
          <p:nvSpPr>
            <p:cNvPr id="28" name="Rounded Rectangle 23">
              <a:extLst>
                <a:ext uri="{FF2B5EF4-FFF2-40B4-BE49-F238E27FC236}">
                  <a16:creationId xmlns:a16="http://schemas.microsoft.com/office/drawing/2014/main" id="{F2DBA61B-315F-913F-9A7A-55B833942016}"/>
                </a:ext>
              </a:extLst>
            </p:cNvPr>
            <p:cNvSpPr/>
            <p:nvPr/>
          </p:nvSpPr>
          <p:spPr>
            <a:xfrm>
              <a:off x="1324644" y="4620993"/>
              <a:ext cx="947737" cy="628650"/>
            </a:xfrm>
            <a:prstGeom prst="roundRect">
              <a:avLst/>
            </a:prstGeom>
            <a:solidFill>
              <a:srgbClr val="298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Narrow" panose="020B0604020202020204" pitchFamily="34" charset="0"/>
                  <a:cs typeface="Arial Narrow" panose="020B0604020202020204" pitchFamily="34" charset="0"/>
                </a:rPr>
                <a:t>10%</a:t>
              </a:r>
            </a:p>
          </p:txBody>
        </p:sp>
        <p:sp>
          <p:nvSpPr>
            <p:cNvPr id="30" name="Triangle 25">
              <a:extLst>
                <a:ext uri="{FF2B5EF4-FFF2-40B4-BE49-F238E27FC236}">
                  <a16:creationId xmlns:a16="http://schemas.microsoft.com/office/drawing/2014/main" id="{10BF0AA6-3580-2358-CC38-85B4AF3AAE0D}"/>
                </a:ext>
              </a:extLst>
            </p:cNvPr>
            <p:cNvSpPr/>
            <p:nvPr/>
          </p:nvSpPr>
          <p:spPr>
            <a:xfrm rot="10800000">
              <a:off x="1570116" y="5228694"/>
              <a:ext cx="393520" cy="165499"/>
            </a:xfrm>
            <a:prstGeom prst="triangle">
              <a:avLst/>
            </a:prstGeom>
            <a:solidFill>
              <a:srgbClr val="298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0F6D2274-F640-5C6E-7609-9AED340167EC}"/>
              </a:ext>
            </a:extLst>
          </p:cNvPr>
          <p:cNvGrpSpPr/>
          <p:nvPr/>
        </p:nvGrpSpPr>
        <p:grpSpPr>
          <a:xfrm>
            <a:off x="3986364" y="3551370"/>
            <a:ext cx="947737" cy="773200"/>
            <a:chOff x="3585985" y="3551371"/>
            <a:chExt cx="947737" cy="773200"/>
          </a:xfrm>
        </p:grpSpPr>
        <p:sp>
          <p:nvSpPr>
            <p:cNvPr id="34" name="Rounded Rectangle 28">
              <a:extLst>
                <a:ext uri="{FF2B5EF4-FFF2-40B4-BE49-F238E27FC236}">
                  <a16:creationId xmlns:a16="http://schemas.microsoft.com/office/drawing/2014/main" id="{6F606F77-D128-7795-E901-39638F96B8BC}"/>
                </a:ext>
              </a:extLst>
            </p:cNvPr>
            <p:cNvSpPr/>
            <p:nvPr/>
          </p:nvSpPr>
          <p:spPr>
            <a:xfrm>
              <a:off x="3585985" y="3551371"/>
              <a:ext cx="947737" cy="628650"/>
            </a:xfrm>
            <a:prstGeom prst="roundRect">
              <a:avLst/>
            </a:prstGeom>
            <a:solidFill>
              <a:srgbClr val="298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Narrow" panose="020B0604020202020204" pitchFamily="34" charset="0"/>
                  <a:cs typeface="Arial Narrow" panose="020B0604020202020204" pitchFamily="34" charset="0"/>
                </a:rPr>
                <a:t>45%</a:t>
              </a:r>
            </a:p>
          </p:txBody>
        </p:sp>
        <p:sp>
          <p:nvSpPr>
            <p:cNvPr id="35" name="Triangle 29">
              <a:extLst>
                <a:ext uri="{FF2B5EF4-FFF2-40B4-BE49-F238E27FC236}">
                  <a16:creationId xmlns:a16="http://schemas.microsoft.com/office/drawing/2014/main" id="{98CE13AF-CE02-FFDD-FF0C-5722F3A58922}"/>
                </a:ext>
              </a:extLst>
            </p:cNvPr>
            <p:cNvSpPr/>
            <p:nvPr/>
          </p:nvSpPr>
          <p:spPr>
            <a:xfrm rot="10800000">
              <a:off x="3831457" y="4159072"/>
              <a:ext cx="393520" cy="165499"/>
            </a:xfrm>
            <a:prstGeom prst="triangle">
              <a:avLst/>
            </a:prstGeom>
            <a:solidFill>
              <a:srgbClr val="298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id="{24B3F9A7-032B-EEFF-3031-EFAC9C95F372}"/>
              </a:ext>
            </a:extLst>
          </p:cNvPr>
          <p:cNvPicPr>
            <a:picLocks noChangeAspect="1"/>
          </p:cNvPicPr>
          <p:nvPr/>
        </p:nvPicPr>
        <p:blipFill>
          <a:blip r:embed="rId6"/>
          <a:srcRect/>
          <a:stretch/>
        </p:blipFill>
        <p:spPr>
          <a:xfrm>
            <a:off x="7526897" y="2514954"/>
            <a:ext cx="3453731" cy="3453731"/>
          </a:xfrm>
          <a:prstGeom prst="rect">
            <a:avLst/>
          </a:prstGeom>
        </p:spPr>
      </p:pic>
      <p:grpSp>
        <p:nvGrpSpPr>
          <p:cNvPr id="38" name="Group 37">
            <a:extLst>
              <a:ext uri="{FF2B5EF4-FFF2-40B4-BE49-F238E27FC236}">
                <a16:creationId xmlns:a16="http://schemas.microsoft.com/office/drawing/2014/main" id="{30EA976D-EE13-EE1E-5CF6-39EA32FA26EC}"/>
              </a:ext>
            </a:extLst>
          </p:cNvPr>
          <p:cNvGrpSpPr/>
          <p:nvPr/>
        </p:nvGrpSpPr>
        <p:grpSpPr>
          <a:xfrm>
            <a:off x="7468676" y="4362171"/>
            <a:ext cx="947737" cy="799184"/>
            <a:chOff x="5761501" y="1377985"/>
            <a:chExt cx="947737" cy="799184"/>
          </a:xfrm>
        </p:grpSpPr>
        <p:sp>
          <p:nvSpPr>
            <p:cNvPr id="40" name="Rounded Rectangle 31">
              <a:extLst>
                <a:ext uri="{FF2B5EF4-FFF2-40B4-BE49-F238E27FC236}">
                  <a16:creationId xmlns:a16="http://schemas.microsoft.com/office/drawing/2014/main" id="{B3399195-F976-E2CD-6FDE-5A190F2585D1}"/>
                </a:ext>
              </a:extLst>
            </p:cNvPr>
            <p:cNvSpPr/>
            <p:nvPr/>
          </p:nvSpPr>
          <p:spPr>
            <a:xfrm>
              <a:off x="5761501" y="1377985"/>
              <a:ext cx="947737" cy="628650"/>
            </a:xfrm>
            <a:prstGeom prst="roundRect">
              <a:avLst/>
            </a:prstGeom>
            <a:solidFill>
              <a:srgbClr val="004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Narrow" panose="020B0604020202020204" pitchFamily="34" charset="0"/>
                  <a:cs typeface="Arial Narrow" panose="020B0604020202020204" pitchFamily="34" charset="0"/>
                </a:rPr>
                <a:t>20%</a:t>
              </a:r>
            </a:p>
          </p:txBody>
        </p:sp>
        <p:sp>
          <p:nvSpPr>
            <p:cNvPr id="41" name="Triangle 32">
              <a:extLst>
                <a:ext uri="{FF2B5EF4-FFF2-40B4-BE49-F238E27FC236}">
                  <a16:creationId xmlns:a16="http://schemas.microsoft.com/office/drawing/2014/main" id="{71CD67B6-1FEA-C047-F129-876EAF29C3B1}"/>
                </a:ext>
              </a:extLst>
            </p:cNvPr>
            <p:cNvSpPr/>
            <p:nvPr/>
          </p:nvSpPr>
          <p:spPr>
            <a:xfrm rot="10800000">
              <a:off x="6057901" y="2006634"/>
              <a:ext cx="393520" cy="170535"/>
            </a:xfrm>
            <a:prstGeom prst="triangle">
              <a:avLst/>
            </a:prstGeom>
            <a:solidFill>
              <a:srgbClr val="004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98BD99FA-412A-81C2-1C5A-A7EA3CBD5C57}"/>
              </a:ext>
            </a:extLst>
          </p:cNvPr>
          <p:cNvGrpSpPr/>
          <p:nvPr/>
        </p:nvGrpSpPr>
        <p:grpSpPr>
          <a:xfrm>
            <a:off x="10091112" y="3214882"/>
            <a:ext cx="947737" cy="794149"/>
            <a:chOff x="10067162" y="3479835"/>
            <a:chExt cx="947737" cy="794149"/>
          </a:xfrm>
          <a:solidFill>
            <a:srgbClr val="004577"/>
          </a:solidFill>
        </p:grpSpPr>
        <p:sp>
          <p:nvSpPr>
            <p:cNvPr id="43" name="Rounded Rectangle 34">
              <a:extLst>
                <a:ext uri="{FF2B5EF4-FFF2-40B4-BE49-F238E27FC236}">
                  <a16:creationId xmlns:a16="http://schemas.microsoft.com/office/drawing/2014/main" id="{55CC450B-3BBA-E7C6-4846-5745B9EAA2ED}"/>
                </a:ext>
              </a:extLst>
            </p:cNvPr>
            <p:cNvSpPr/>
            <p:nvPr/>
          </p:nvSpPr>
          <p:spPr>
            <a:xfrm>
              <a:off x="10067162" y="3479835"/>
              <a:ext cx="947737" cy="62865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Narrow" panose="020B0604020202020204" pitchFamily="34" charset="0"/>
                  <a:cs typeface="Arial Narrow" panose="020B0604020202020204" pitchFamily="34" charset="0"/>
                </a:rPr>
                <a:t>56%</a:t>
              </a:r>
            </a:p>
          </p:txBody>
        </p:sp>
        <p:sp>
          <p:nvSpPr>
            <p:cNvPr id="44" name="Triangle 35">
              <a:extLst>
                <a:ext uri="{FF2B5EF4-FFF2-40B4-BE49-F238E27FC236}">
                  <a16:creationId xmlns:a16="http://schemas.microsoft.com/office/drawing/2014/main" id="{1A4DC292-ACB8-69E1-71DB-FC8EAF39C090}"/>
                </a:ext>
              </a:extLst>
            </p:cNvPr>
            <p:cNvSpPr/>
            <p:nvPr/>
          </p:nvSpPr>
          <p:spPr>
            <a:xfrm rot="10800000">
              <a:off x="10357129" y="4108485"/>
              <a:ext cx="393520" cy="16549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9FAA1315-0FFB-1286-16CB-AD45B3437C95}"/>
              </a:ext>
            </a:extLst>
          </p:cNvPr>
          <p:cNvSpPr txBox="1"/>
          <p:nvPr/>
        </p:nvSpPr>
        <p:spPr>
          <a:xfrm>
            <a:off x="1015834" y="5863906"/>
            <a:ext cx="1828800" cy="584775"/>
          </a:xfrm>
          <a:prstGeom prst="rect">
            <a:avLst/>
          </a:prstGeom>
          <a:noFill/>
        </p:spPr>
        <p:txBody>
          <a:bodyPr wrap="square" rtlCol="0">
            <a:spAutoFit/>
          </a:bodyPr>
          <a:lstStyle/>
          <a:p>
            <a:pPr algn="ctr"/>
            <a:r>
              <a:rPr lang="en-US" sz="1600" dirty="0">
                <a:latin typeface="Arial Narrow" panose="020B0604020202020204" pitchFamily="34" charset="0"/>
                <a:cs typeface="Arial Narrow" panose="020B0604020202020204" pitchFamily="34" charset="0"/>
              </a:rPr>
              <a:t>Average teacher turnover rate</a:t>
            </a:r>
          </a:p>
        </p:txBody>
      </p:sp>
      <p:sp>
        <p:nvSpPr>
          <p:cNvPr id="45" name="TextBox 44">
            <a:extLst>
              <a:ext uri="{FF2B5EF4-FFF2-40B4-BE49-F238E27FC236}">
                <a16:creationId xmlns:a16="http://schemas.microsoft.com/office/drawing/2014/main" id="{277DFE3E-FD8E-AD86-1B16-E1B842FC79DC}"/>
              </a:ext>
            </a:extLst>
          </p:cNvPr>
          <p:cNvSpPr txBox="1"/>
          <p:nvPr/>
        </p:nvSpPr>
        <p:spPr>
          <a:xfrm>
            <a:off x="2860645" y="5838405"/>
            <a:ext cx="3047809" cy="830997"/>
          </a:xfrm>
          <a:prstGeom prst="rect">
            <a:avLst/>
          </a:prstGeom>
          <a:noFill/>
        </p:spPr>
        <p:txBody>
          <a:bodyPr wrap="square" rtlCol="0">
            <a:spAutoFit/>
          </a:bodyPr>
          <a:lstStyle/>
          <a:p>
            <a:pPr algn="ctr"/>
            <a:r>
              <a:rPr lang="en-US" sz="1600" dirty="0">
                <a:solidFill>
                  <a:srgbClr val="393026"/>
                </a:solidFill>
                <a:latin typeface="Arial Narrow" panose="020B0604020202020204" pitchFamily="34" charset="0"/>
                <a:cs typeface="Arial Narrow" panose="020B0604020202020204" pitchFamily="34" charset="0"/>
              </a:rPr>
              <a:t>Average new teacher turnover rate among teachers with ≤ 5 years of experience</a:t>
            </a:r>
            <a:endParaRPr lang="en-US" sz="1600" dirty="0">
              <a:latin typeface="Arial Narrow" panose="020B0604020202020204" pitchFamily="34" charset="0"/>
              <a:cs typeface="Arial Narrow" panose="020B0604020202020204" pitchFamily="34" charset="0"/>
            </a:endParaRPr>
          </a:p>
        </p:txBody>
      </p:sp>
      <p:sp>
        <p:nvSpPr>
          <p:cNvPr id="46" name="TextBox 45">
            <a:extLst>
              <a:ext uri="{FF2B5EF4-FFF2-40B4-BE49-F238E27FC236}">
                <a16:creationId xmlns:a16="http://schemas.microsoft.com/office/drawing/2014/main" id="{A5568317-2AFE-1CA4-9E3F-FC5CD41FFE7A}"/>
              </a:ext>
            </a:extLst>
          </p:cNvPr>
          <p:cNvSpPr txBox="1"/>
          <p:nvPr/>
        </p:nvSpPr>
        <p:spPr>
          <a:xfrm>
            <a:off x="9107487" y="5838405"/>
            <a:ext cx="3047809" cy="830997"/>
          </a:xfrm>
          <a:prstGeom prst="rect">
            <a:avLst/>
          </a:prstGeom>
          <a:noFill/>
        </p:spPr>
        <p:txBody>
          <a:bodyPr wrap="square" rtlCol="0">
            <a:spAutoFit/>
          </a:bodyPr>
          <a:lstStyle/>
          <a:p>
            <a:pPr algn="ctr"/>
            <a:r>
              <a:rPr lang="en-US" sz="1600" i="1" dirty="0">
                <a:solidFill>
                  <a:srgbClr val="393026"/>
                </a:solidFill>
                <a:latin typeface="Arial Narrow" panose="020B0604020202020204" pitchFamily="34" charset="0"/>
                <a:cs typeface="Arial Narrow" panose="020B0604020202020204" pitchFamily="34" charset="0"/>
              </a:rPr>
              <a:t>Projected</a:t>
            </a:r>
            <a:r>
              <a:rPr lang="en-US" sz="1600" dirty="0">
                <a:solidFill>
                  <a:srgbClr val="393026"/>
                </a:solidFill>
                <a:latin typeface="Arial Narrow" panose="020B0604020202020204" pitchFamily="34" charset="0"/>
                <a:cs typeface="Arial Narrow" panose="020B0604020202020204" pitchFamily="34" charset="0"/>
              </a:rPr>
              <a:t> average new teacher turnover rate among teachers with ≤ 5 years of experience</a:t>
            </a:r>
            <a:endParaRPr lang="en-US" sz="1600" dirty="0">
              <a:latin typeface="Arial Narrow" panose="020B0604020202020204" pitchFamily="34" charset="0"/>
              <a:cs typeface="Arial Narrow" panose="020B0604020202020204" pitchFamily="34" charset="0"/>
            </a:endParaRPr>
          </a:p>
        </p:txBody>
      </p:sp>
      <p:sp>
        <p:nvSpPr>
          <p:cNvPr id="47" name="TextBox 46">
            <a:extLst>
              <a:ext uri="{FF2B5EF4-FFF2-40B4-BE49-F238E27FC236}">
                <a16:creationId xmlns:a16="http://schemas.microsoft.com/office/drawing/2014/main" id="{9E9D346C-5ECE-80E2-C195-A260C78F96B8}"/>
              </a:ext>
            </a:extLst>
          </p:cNvPr>
          <p:cNvSpPr txBox="1"/>
          <p:nvPr/>
        </p:nvSpPr>
        <p:spPr>
          <a:xfrm>
            <a:off x="6952615" y="5911902"/>
            <a:ext cx="2047090" cy="584775"/>
          </a:xfrm>
          <a:prstGeom prst="rect">
            <a:avLst/>
          </a:prstGeom>
          <a:noFill/>
        </p:spPr>
        <p:txBody>
          <a:bodyPr wrap="square" rtlCol="0">
            <a:spAutoFit/>
          </a:bodyPr>
          <a:lstStyle/>
          <a:p>
            <a:pPr algn="ctr"/>
            <a:r>
              <a:rPr lang="en-US" sz="1600" i="1" dirty="0">
                <a:latin typeface="Arial Narrow" panose="020B0604020202020204" pitchFamily="34" charset="0"/>
                <a:cs typeface="Arial Narrow" panose="020B0604020202020204" pitchFamily="34" charset="0"/>
              </a:rPr>
              <a:t>Projected</a:t>
            </a:r>
            <a:r>
              <a:rPr lang="en-US" sz="1600" dirty="0">
                <a:latin typeface="Arial Narrow" panose="020B0604020202020204" pitchFamily="34" charset="0"/>
                <a:cs typeface="Arial Narrow" panose="020B0604020202020204" pitchFamily="34" charset="0"/>
              </a:rPr>
              <a:t> average teacher turnover rate</a:t>
            </a:r>
          </a:p>
        </p:txBody>
      </p:sp>
      <p:pic>
        <p:nvPicPr>
          <p:cNvPr id="48" name="Picture 47" descr="A picture containing text, clipart&#10;&#10;Description automatically generated">
            <a:extLst>
              <a:ext uri="{FF2B5EF4-FFF2-40B4-BE49-F238E27FC236}">
                <a16:creationId xmlns:a16="http://schemas.microsoft.com/office/drawing/2014/main" id="{4B9593DF-5351-34BB-2EC5-F6C32A3A220B}"/>
              </a:ext>
            </a:extLst>
          </p:cNvPr>
          <p:cNvPicPr>
            <a:picLocks noChangeAspect="1"/>
          </p:cNvPicPr>
          <p:nvPr/>
        </p:nvPicPr>
        <p:blipFill>
          <a:blip r:embed="rId7"/>
          <a:stretch>
            <a:fillRect/>
          </a:stretch>
        </p:blipFill>
        <p:spPr>
          <a:xfrm>
            <a:off x="11688308" y="6588403"/>
            <a:ext cx="503692" cy="173521"/>
          </a:xfrm>
          <a:prstGeom prst="rect">
            <a:avLst/>
          </a:prstGeom>
        </p:spPr>
      </p:pic>
    </p:spTree>
    <p:extLst>
      <p:ext uri="{BB962C8B-B14F-4D97-AF65-F5344CB8AC3E}">
        <p14:creationId xmlns:p14="http://schemas.microsoft.com/office/powerpoint/2010/main" val="4121973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FB6743-B7F0-E967-C764-E7008D8FEADE}"/>
              </a:ext>
            </a:extLst>
          </p:cNvPr>
          <p:cNvSpPr/>
          <p:nvPr/>
        </p:nvSpPr>
        <p:spPr>
          <a:xfrm>
            <a:off x="6094895" y="49195"/>
            <a:ext cx="6194961" cy="6858000"/>
          </a:xfrm>
          <a:prstGeom prst="rect">
            <a:avLst/>
          </a:prstGeom>
          <a:solidFill>
            <a:srgbClr val="E6EE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3A88A31-A7A2-0A3E-1967-0DC610C7D75A}"/>
              </a:ext>
            </a:extLst>
          </p:cNvPr>
          <p:cNvSpPr/>
          <p:nvPr/>
        </p:nvSpPr>
        <p:spPr>
          <a:xfrm>
            <a:off x="0" y="0"/>
            <a:ext cx="67586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EFBB946-F364-2013-2565-60057626AC6B}"/>
              </a:ext>
            </a:extLst>
          </p:cNvPr>
          <p:cNvSpPr/>
          <p:nvPr/>
        </p:nvSpPr>
        <p:spPr>
          <a:xfrm>
            <a:off x="0" y="1"/>
            <a:ext cx="12290961" cy="1325563"/>
          </a:xfrm>
          <a:prstGeom prst="rect">
            <a:avLst/>
          </a:prstGeom>
          <a:solidFill>
            <a:srgbClr val="00457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9DA2FF34-7FFD-D97A-A646-E35E7F0A6DF7}"/>
              </a:ext>
            </a:extLst>
          </p:cNvPr>
          <p:cNvSpPr txBox="1">
            <a:spLocks/>
          </p:cNvSpPr>
          <p:nvPr/>
        </p:nvSpPr>
        <p:spPr>
          <a:xfrm>
            <a:off x="1" y="1"/>
            <a:ext cx="12290960" cy="1325563"/>
          </a:xfrm>
          <a:prstGeom prst="rect">
            <a:avLst/>
          </a:prstGeom>
        </p:spPr>
        <p:txBody>
          <a:bodyPr anchor="ctr"/>
          <a:lstStyle>
            <a:lvl1pPr algn="l" defTabSz="914400" rtl="0" eaLnBrk="1" latinLnBrk="0" hangingPunct="1">
              <a:lnSpc>
                <a:spcPct val="90000"/>
              </a:lnSpc>
              <a:spcBef>
                <a:spcPct val="0"/>
              </a:spcBef>
              <a:buNone/>
              <a:defRPr sz="4400" b="1" i="0" kern="1200">
                <a:solidFill>
                  <a:srgbClr val="004D85"/>
                </a:solidFill>
                <a:latin typeface="Arial Narrow" panose="020B0604020202020204" pitchFamily="34" charset="0"/>
                <a:ea typeface="+mj-ea"/>
                <a:cs typeface="Arial Narrow" panose="020B0604020202020204" pitchFamily="34" charset="0"/>
              </a:defRPr>
            </a:lvl1pPr>
          </a:lstStyle>
          <a:p>
            <a:pPr algn="ctr"/>
            <a:r>
              <a:rPr lang="en-US" dirty="0">
                <a:solidFill>
                  <a:schemeClr val="bg1"/>
                </a:solidFill>
              </a:rPr>
              <a:t>Projections in SREB States</a:t>
            </a:r>
          </a:p>
        </p:txBody>
      </p:sp>
      <p:sp>
        <p:nvSpPr>
          <p:cNvPr id="17" name="Rectangle 16">
            <a:extLst>
              <a:ext uri="{FF2B5EF4-FFF2-40B4-BE49-F238E27FC236}">
                <a16:creationId xmlns:a16="http://schemas.microsoft.com/office/drawing/2014/main" id="{FA3F2BA8-3DB0-C409-785E-485BCF0AF3BD}"/>
              </a:ext>
            </a:extLst>
          </p:cNvPr>
          <p:cNvSpPr/>
          <p:nvPr/>
        </p:nvSpPr>
        <p:spPr>
          <a:xfrm>
            <a:off x="0" y="1876301"/>
            <a:ext cx="6095999" cy="570016"/>
          </a:xfrm>
          <a:prstGeom prst="rect">
            <a:avLst/>
          </a:prstGeom>
          <a:solidFill>
            <a:srgbClr val="298EDB">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AEDF4057-3796-6046-43EF-502EB3BFF504}"/>
              </a:ext>
            </a:extLst>
          </p:cNvPr>
          <p:cNvPicPr>
            <a:picLocks noChangeAspect="1"/>
          </p:cNvPicPr>
          <p:nvPr/>
        </p:nvPicPr>
        <p:blipFill>
          <a:blip r:embed="rId3"/>
          <a:srcRect/>
          <a:stretch/>
        </p:blipFill>
        <p:spPr>
          <a:xfrm>
            <a:off x="265211" y="1481815"/>
            <a:ext cx="1156857" cy="1156857"/>
          </a:xfrm>
          <a:prstGeom prst="rect">
            <a:avLst/>
          </a:prstGeom>
        </p:spPr>
      </p:pic>
      <p:sp>
        <p:nvSpPr>
          <p:cNvPr id="19" name="TextBox 18">
            <a:extLst>
              <a:ext uri="{FF2B5EF4-FFF2-40B4-BE49-F238E27FC236}">
                <a16:creationId xmlns:a16="http://schemas.microsoft.com/office/drawing/2014/main" id="{8FA48877-28F2-EA4A-E086-431BC8B7DC16}"/>
              </a:ext>
            </a:extLst>
          </p:cNvPr>
          <p:cNvSpPr txBox="1"/>
          <p:nvPr/>
        </p:nvSpPr>
        <p:spPr>
          <a:xfrm>
            <a:off x="1422069" y="1876301"/>
            <a:ext cx="4111832" cy="523220"/>
          </a:xfrm>
          <a:prstGeom prst="rect">
            <a:avLst/>
          </a:prstGeom>
          <a:noFill/>
        </p:spPr>
        <p:txBody>
          <a:bodyPr wrap="square" rtlCol="0" anchor="ctr">
            <a:spAutoFit/>
          </a:bodyPr>
          <a:lstStyle/>
          <a:p>
            <a:r>
              <a:rPr lang="en-US" sz="2800" b="1" dirty="0">
                <a:solidFill>
                  <a:srgbClr val="298EDB"/>
                </a:solidFill>
                <a:latin typeface="Arial Narrow" panose="020B0604020202020204" pitchFamily="34" charset="0"/>
                <a:cs typeface="Arial Narrow" panose="020B0604020202020204" pitchFamily="34" charset="0"/>
              </a:rPr>
              <a:t>2019-20 </a:t>
            </a:r>
            <a:r>
              <a:rPr lang="en-US" sz="2800" dirty="0">
                <a:solidFill>
                  <a:srgbClr val="298EDB"/>
                </a:solidFill>
                <a:latin typeface="Arial Narrow" panose="020B0604020202020204" pitchFamily="34" charset="0"/>
                <a:cs typeface="Arial Narrow" panose="020B0604020202020204" pitchFamily="34" charset="0"/>
              </a:rPr>
              <a:t>DATA</a:t>
            </a:r>
          </a:p>
        </p:txBody>
      </p:sp>
      <p:sp>
        <p:nvSpPr>
          <p:cNvPr id="20" name="Rectangle 19">
            <a:extLst>
              <a:ext uri="{FF2B5EF4-FFF2-40B4-BE49-F238E27FC236}">
                <a16:creationId xmlns:a16="http://schemas.microsoft.com/office/drawing/2014/main" id="{7CAB5A9D-2DA0-A30F-92C8-7EF2656A8964}"/>
              </a:ext>
            </a:extLst>
          </p:cNvPr>
          <p:cNvSpPr/>
          <p:nvPr/>
        </p:nvSpPr>
        <p:spPr>
          <a:xfrm>
            <a:off x="6096001" y="1876301"/>
            <a:ext cx="6194959" cy="570016"/>
          </a:xfrm>
          <a:prstGeom prst="rect">
            <a:avLst/>
          </a:prstGeom>
          <a:solidFill>
            <a:srgbClr val="80ABCA">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6892B770-EF89-FA09-ECF0-6132E23EF6F4}"/>
              </a:ext>
            </a:extLst>
          </p:cNvPr>
          <p:cNvPicPr>
            <a:picLocks noChangeAspect="1"/>
          </p:cNvPicPr>
          <p:nvPr/>
        </p:nvPicPr>
        <p:blipFill>
          <a:blip r:embed="rId4"/>
          <a:srcRect/>
          <a:stretch/>
        </p:blipFill>
        <p:spPr>
          <a:xfrm>
            <a:off x="6361212" y="1481815"/>
            <a:ext cx="1156857" cy="1156857"/>
          </a:xfrm>
          <a:prstGeom prst="rect">
            <a:avLst/>
          </a:prstGeom>
        </p:spPr>
      </p:pic>
      <p:sp>
        <p:nvSpPr>
          <p:cNvPr id="22" name="TextBox 21">
            <a:extLst>
              <a:ext uri="{FF2B5EF4-FFF2-40B4-BE49-F238E27FC236}">
                <a16:creationId xmlns:a16="http://schemas.microsoft.com/office/drawing/2014/main" id="{73F5931C-9F63-D2A7-F6D2-2811AD07D440}"/>
              </a:ext>
            </a:extLst>
          </p:cNvPr>
          <p:cNvSpPr txBox="1"/>
          <p:nvPr/>
        </p:nvSpPr>
        <p:spPr>
          <a:xfrm>
            <a:off x="7518070" y="1876301"/>
            <a:ext cx="4111832" cy="523220"/>
          </a:xfrm>
          <a:prstGeom prst="rect">
            <a:avLst/>
          </a:prstGeom>
          <a:noFill/>
        </p:spPr>
        <p:txBody>
          <a:bodyPr wrap="square" rtlCol="0" anchor="ctr">
            <a:spAutoFit/>
          </a:bodyPr>
          <a:lstStyle/>
          <a:p>
            <a:r>
              <a:rPr lang="en-US" sz="2800" b="1" dirty="0">
                <a:solidFill>
                  <a:srgbClr val="004577"/>
                </a:solidFill>
                <a:latin typeface="Arial Narrow" panose="020B0604020202020204" pitchFamily="34" charset="0"/>
                <a:cs typeface="Arial Narrow" panose="020B0604020202020204" pitchFamily="34" charset="0"/>
              </a:rPr>
              <a:t>2029-30 </a:t>
            </a:r>
            <a:r>
              <a:rPr lang="en-US" sz="2800" dirty="0">
                <a:solidFill>
                  <a:srgbClr val="004577"/>
                </a:solidFill>
                <a:latin typeface="Arial Narrow" panose="020B0604020202020204" pitchFamily="34" charset="0"/>
                <a:cs typeface="Arial Narrow" panose="020B0604020202020204" pitchFamily="34" charset="0"/>
              </a:rPr>
              <a:t>PROJECTIONS</a:t>
            </a:r>
          </a:p>
        </p:txBody>
      </p:sp>
      <p:sp>
        <p:nvSpPr>
          <p:cNvPr id="32" name="TextBox 31">
            <a:extLst>
              <a:ext uri="{FF2B5EF4-FFF2-40B4-BE49-F238E27FC236}">
                <a16:creationId xmlns:a16="http://schemas.microsoft.com/office/drawing/2014/main" id="{DDEF2F3F-991F-DE36-E954-95BE447273BC}"/>
              </a:ext>
            </a:extLst>
          </p:cNvPr>
          <p:cNvSpPr txBox="1"/>
          <p:nvPr/>
        </p:nvSpPr>
        <p:spPr>
          <a:xfrm>
            <a:off x="0" y="6562584"/>
            <a:ext cx="4282772" cy="246221"/>
          </a:xfrm>
          <a:prstGeom prst="rect">
            <a:avLst/>
          </a:prstGeom>
          <a:noFill/>
        </p:spPr>
        <p:txBody>
          <a:bodyPr wrap="square" rtlCol="0">
            <a:spAutoFit/>
          </a:bodyPr>
          <a:lstStyle/>
          <a:p>
            <a:r>
              <a:rPr lang="en-US" sz="1000" b="1" dirty="0">
                <a:latin typeface="Arial Narrow" panose="020B0604020202020204" pitchFamily="34" charset="0"/>
                <a:cs typeface="Arial Narrow" panose="020B0604020202020204" pitchFamily="34" charset="0"/>
              </a:rPr>
              <a:t>Source:  </a:t>
            </a:r>
            <a:r>
              <a:rPr lang="en-US" sz="1000" dirty="0">
                <a:latin typeface="Arial Narrow" panose="020B0604020202020204" pitchFamily="34" charset="0"/>
                <a:cs typeface="Arial Narrow" panose="020B0604020202020204" pitchFamily="34" charset="0"/>
              </a:rPr>
              <a:t>SREB projected data calculations</a:t>
            </a:r>
          </a:p>
        </p:txBody>
      </p:sp>
      <p:pic>
        <p:nvPicPr>
          <p:cNvPr id="33" name="Picture 32" descr="A picture containing text, clipart&#10;&#10;Description automatically generated">
            <a:extLst>
              <a:ext uri="{FF2B5EF4-FFF2-40B4-BE49-F238E27FC236}">
                <a16:creationId xmlns:a16="http://schemas.microsoft.com/office/drawing/2014/main" id="{7B31F5D4-6EA5-1789-5997-096360235C3F}"/>
              </a:ext>
            </a:extLst>
          </p:cNvPr>
          <p:cNvPicPr>
            <a:picLocks noChangeAspect="1"/>
          </p:cNvPicPr>
          <p:nvPr/>
        </p:nvPicPr>
        <p:blipFill>
          <a:blip r:embed="rId5"/>
          <a:stretch>
            <a:fillRect/>
          </a:stretch>
        </p:blipFill>
        <p:spPr>
          <a:xfrm>
            <a:off x="10972799" y="6335127"/>
            <a:ext cx="763270" cy="262945"/>
          </a:xfrm>
          <a:prstGeom prst="rect">
            <a:avLst/>
          </a:prstGeom>
        </p:spPr>
      </p:pic>
      <p:grpSp>
        <p:nvGrpSpPr>
          <p:cNvPr id="24" name="Group 23">
            <a:extLst>
              <a:ext uri="{FF2B5EF4-FFF2-40B4-BE49-F238E27FC236}">
                <a16:creationId xmlns:a16="http://schemas.microsoft.com/office/drawing/2014/main" id="{8428A3DD-6BFE-F58B-C845-9916369BE0A9}"/>
              </a:ext>
            </a:extLst>
          </p:cNvPr>
          <p:cNvGrpSpPr/>
          <p:nvPr/>
        </p:nvGrpSpPr>
        <p:grpSpPr>
          <a:xfrm>
            <a:off x="18758" y="2142145"/>
            <a:ext cx="4175701" cy="4858171"/>
            <a:chOff x="733285" y="1710162"/>
            <a:chExt cx="5779908" cy="4654826"/>
          </a:xfrm>
        </p:grpSpPr>
        <p:graphicFrame>
          <p:nvGraphicFramePr>
            <p:cNvPr id="28" name="Chart 27">
              <a:extLst>
                <a:ext uri="{FF2B5EF4-FFF2-40B4-BE49-F238E27FC236}">
                  <a16:creationId xmlns:a16="http://schemas.microsoft.com/office/drawing/2014/main" id="{AA6F7A34-2E40-D86E-AD94-7A9D49EE5051}"/>
                </a:ext>
              </a:extLst>
            </p:cNvPr>
            <p:cNvGraphicFramePr/>
            <p:nvPr>
              <p:extLst>
                <p:ext uri="{D42A27DB-BD31-4B8C-83A1-F6EECF244321}">
                  <p14:modId xmlns:p14="http://schemas.microsoft.com/office/powerpoint/2010/main" val="3517020371"/>
                </p:ext>
              </p:extLst>
            </p:nvPr>
          </p:nvGraphicFramePr>
          <p:xfrm>
            <a:off x="733285" y="1710162"/>
            <a:ext cx="5362715" cy="4654826"/>
          </p:xfrm>
          <a:graphic>
            <a:graphicData uri="http://schemas.openxmlformats.org/drawingml/2006/chart">
              <c:chart xmlns:c="http://schemas.openxmlformats.org/drawingml/2006/chart" xmlns:r="http://schemas.openxmlformats.org/officeDocument/2006/relationships" r:id="rId6"/>
            </a:graphicData>
          </a:graphic>
        </p:graphicFrame>
        <p:cxnSp>
          <p:nvCxnSpPr>
            <p:cNvPr id="30" name="Straight Connector 29">
              <a:extLst>
                <a:ext uri="{FF2B5EF4-FFF2-40B4-BE49-F238E27FC236}">
                  <a16:creationId xmlns:a16="http://schemas.microsoft.com/office/drawing/2014/main" id="{3F8521D2-286F-54E6-0B79-4001F516218B}"/>
                </a:ext>
              </a:extLst>
            </p:cNvPr>
            <p:cNvCxnSpPr>
              <a:cxnSpLocks/>
            </p:cNvCxnSpPr>
            <p:nvPr/>
          </p:nvCxnSpPr>
          <p:spPr>
            <a:xfrm>
              <a:off x="4827269" y="2750396"/>
              <a:ext cx="1685924" cy="0"/>
            </a:xfrm>
            <a:prstGeom prst="line">
              <a:avLst/>
            </a:prstGeom>
            <a:ln w="50800">
              <a:solidFill>
                <a:srgbClr val="00536A"/>
              </a:solidFill>
              <a:headEnd type="oval"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5E1031E-6D8B-BD4E-24F8-581E1EC1B136}"/>
                </a:ext>
              </a:extLst>
            </p:cNvPr>
            <p:cNvCxnSpPr>
              <a:cxnSpLocks/>
            </p:cNvCxnSpPr>
            <p:nvPr/>
          </p:nvCxnSpPr>
          <p:spPr>
            <a:xfrm>
              <a:off x="4949648" y="3205767"/>
              <a:ext cx="1144824" cy="0"/>
            </a:xfrm>
            <a:prstGeom prst="line">
              <a:avLst/>
            </a:prstGeom>
            <a:ln w="50800">
              <a:solidFill>
                <a:srgbClr val="C67917"/>
              </a:solidFill>
              <a:headEnd type="oval"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DCB7B24-0345-3D70-D0C2-1FBB429F3B94}"/>
                </a:ext>
              </a:extLst>
            </p:cNvPr>
            <p:cNvCxnSpPr>
              <a:cxnSpLocks/>
            </p:cNvCxnSpPr>
            <p:nvPr/>
          </p:nvCxnSpPr>
          <p:spPr>
            <a:xfrm>
              <a:off x="4827269" y="4185493"/>
              <a:ext cx="1327798" cy="0"/>
            </a:xfrm>
            <a:prstGeom prst="line">
              <a:avLst/>
            </a:prstGeom>
            <a:ln w="50800">
              <a:solidFill>
                <a:srgbClr val="405F1B"/>
              </a:solidFill>
              <a:headEnd type="oval" w="med" len="med"/>
            </a:ln>
          </p:spPr>
          <p:style>
            <a:lnRef idx="1">
              <a:schemeClr val="accent1"/>
            </a:lnRef>
            <a:fillRef idx="0">
              <a:schemeClr val="accent1"/>
            </a:fillRef>
            <a:effectRef idx="0">
              <a:schemeClr val="accent1"/>
            </a:effectRef>
            <a:fontRef idx="minor">
              <a:schemeClr val="tx1"/>
            </a:fontRef>
          </p:style>
        </p:cxnSp>
      </p:grpSp>
      <p:graphicFrame>
        <p:nvGraphicFramePr>
          <p:cNvPr id="55" name="Chart 54">
            <a:extLst>
              <a:ext uri="{FF2B5EF4-FFF2-40B4-BE49-F238E27FC236}">
                <a16:creationId xmlns:a16="http://schemas.microsoft.com/office/drawing/2014/main" id="{1D24C6FD-07A3-F063-A018-35FCC1CCEDD7}"/>
              </a:ext>
            </a:extLst>
          </p:cNvPr>
          <p:cNvGraphicFramePr/>
          <p:nvPr>
            <p:extLst>
              <p:ext uri="{D42A27DB-BD31-4B8C-83A1-F6EECF244321}">
                <p14:modId xmlns:p14="http://schemas.microsoft.com/office/powerpoint/2010/main" val="2261982239"/>
              </p:ext>
            </p:extLst>
          </p:nvPr>
        </p:nvGraphicFramePr>
        <p:xfrm>
          <a:off x="4119800" y="1943584"/>
          <a:ext cx="4086312" cy="5372753"/>
        </p:xfrm>
        <a:graphic>
          <a:graphicData uri="http://schemas.openxmlformats.org/drawingml/2006/chart">
            <c:chart xmlns:c="http://schemas.openxmlformats.org/drawingml/2006/chart" xmlns:r="http://schemas.openxmlformats.org/officeDocument/2006/relationships" r:id="rId7"/>
          </a:graphicData>
        </a:graphic>
      </p:graphicFrame>
      <p:sp>
        <p:nvSpPr>
          <p:cNvPr id="9" name="Rectangle 8">
            <a:extLst>
              <a:ext uri="{FF2B5EF4-FFF2-40B4-BE49-F238E27FC236}">
                <a16:creationId xmlns:a16="http://schemas.microsoft.com/office/drawing/2014/main" id="{D88609A5-BEC6-6B3D-7EA0-EA321F699BC6}"/>
              </a:ext>
            </a:extLst>
          </p:cNvPr>
          <p:cNvSpPr/>
          <p:nvPr/>
        </p:nvSpPr>
        <p:spPr>
          <a:xfrm>
            <a:off x="4076023" y="2548951"/>
            <a:ext cx="2017767" cy="4255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DB5C9218-C0EE-2E46-9D0A-395269DF321B}"/>
              </a:ext>
            </a:extLst>
          </p:cNvPr>
          <p:cNvSpPr/>
          <p:nvPr/>
        </p:nvSpPr>
        <p:spPr>
          <a:xfrm>
            <a:off x="3893057" y="2843100"/>
            <a:ext cx="1877079" cy="769442"/>
          </a:xfrm>
          <a:prstGeom prst="rect">
            <a:avLst/>
          </a:prstGeom>
          <a:solidFill>
            <a:srgbClr val="00536A"/>
          </a:solidFill>
          <a:ln w="50800">
            <a:solidFill>
              <a:srgbClr val="0053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latin typeface="Arial Narrow" panose="020B0604020202020204" pitchFamily="34" charset="0"/>
                <a:cs typeface="Arial Narrow" panose="020B0604020202020204" pitchFamily="34" charset="0"/>
              </a:rPr>
              <a:t>4.2% </a:t>
            </a:r>
            <a:r>
              <a:rPr lang="en-US" sz="2000" dirty="0">
                <a:solidFill>
                  <a:schemeClr val="bg1"/>
                </a:solidFill>
                <a:latin typeface="Arial Narrow" panose="020B0604020202020204" pitchFamily="34" charset="0"/>
                <a:cs typeface="Arial Narrow" panose="020B0604020202020204" pitchFamily="34" charset="0"/>
              </a:rPr>
              <a:t>Uncertified or Emergency </a:t>
            </a:r>
          </a:p>
        </p:txBody>
      </p:sp>
      <p:sp>
        <p:nvSpPr>
          <p:cNvPr id="57" name="Rectangle 56">
            <a:extLst>
              <a:ext uri="{FF2B5EF4-FFF2-40B4-BE49-F238E27FC236}">
                <a16:creationId xmlns:a16="http://schemas.microsoft.com/office/drawing/2014/main" id="{0B41FFBA-D693-D604-BA0D-8468C4BF7FEC}"/>
              </a:ext>
            </a:extLst>
          </p:cNvPr>
          <p:cNvSpPr/>
          <p:nvPr/>
        </p:nvSpPr>
        <p:spPr>
          <a:xfrm>
            <a:off x="3872088" y="3708689"/>
            <a:ext cx="1878184" cy="769442"/>
          </a:xfrm>
          <a:prstGeom prst="rect">
            <a:avLst/>
          </a:prstGeom>
          <a:solidFill>
            <a:srgbClr val="C67917"/>
          </a:solidFill>
          <a:ln w="50800">
            <a:solidFill>
              <a:srgbClr val="C679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latin typeface="Arial Narrow" panose="020B0604020202020204" pitchFamily="34" charset="0"/>
                <a:cs typeface="Arial Narrow" panose="020B0604020202020204" pitchFamily="34" charset="0"/>
              </a:rPr>
              <a:t>11.1% </a:t>
            </a:r>
            <a:r>
              <a:rPr lang="en-US" sz="2000" dirty="0">
                <a:solidFill>
                  <a:schemeClr val="bg1"/>
                </a:solidFill>
                <a:latin typeface="Arial Narrow" panose="020B0604020202020204" pitchFamily="34" charset="0"/>
                <a:cs typeface="Arial Narrow" panose="020B0604020202020204" pitchFamily="34" charset="0"/>
              </a:rPr>
              <a:t>Teaching Out-of-Field</a:t>
            </a:r>
          </a:p>
        </p:txBody>
      </p:sp>
      <p:sp>
        <p:nvSpPr>
          <p:cNvPr id="58" name="Rectangle 57">
            <a:extLst>
              <a:ext uri="{FF2B5EF4-FFF2-40B4-BE49-F238E27FC236}">
                <a16:creationId xmlns:a16="http://schemas.microsoft.com/office/drawing/2014/main" id="{B16D257B-9A89-6B91-DBB4-0718670F95DD}"/>
              </a:ext>
            </a:extLst>
          </p:cNvPr>
          <p:cNvSpPr/>
          <p:nvPr/>
        </p:nvSpPr>
        <p:spPr>
          <a:xfrm>
            <a:off x="3872088" y="4580765"/>
            <a:ext cx="1878184" cy="769442"/>
          </a:xfrm>
          <a:prstGeom prst="rect">
            <a:avLst/>
          </a:prstGeom>
          <a:solidFill>
            <a:srgbClr val="405F1B"/>
          </a:solidFill>
          <a:ln w="50800">
            <a:solidFill>
              <a:srgbClr val="405F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latin typeface="Arial Narrow" panose="020B0604020202020204" pitchFamily="34" charset="0"/>
                <a:cs typeface="Arial Narrow" panose="020B0604020202020204" pitchFamily="34" charset="0"/>
              </a:rPr>
              <a:t>15.7% </a:t>
            </a:r>
            <a:r>
              <a:rPr lang="en-US" sz="2000" dirty="0">
                <a:solidFill>
                  <a:schemeClr val="bg1"/>
                </a:solidFill>
                <a:latin typeface="Arial Narrow" panose="020B0604020202020204" pitchFamily="34" charset="0"/>
                <a:cs typeface="Arial Narrow" panose="020B0604020202020204" pitchFamily="34" charset="0"/>
              </a:rPr>
              <a:t>Inexperienced </a:t>
            </a:r>
          </a:p>
        </p:txBody>
      </p:sp>
      <p:cxnSp>
        <p:nvCxnSpPr>
          <p:cNvPr id="62" name="Straight Connector 61">
            <a:extLst>
              <a:ext uri="{FF2B5EF4-FFF2-40B4-BE49-F238E27FC236}">
                <a16:creationId xmlns:a16="http://schemas.microsoft.com/office/drawing/2014/main" id="{99E7F7D5-D7C0-BE39-8938-705D6EB7A2D0}"/>
              </a:ext>
            </a:extLst>
          </p:cNvPr>
          <p:cNvCxnSpPr>
            <a:cxnSpLocks/>
          </p:cNvCxnSpPr>
          <p:nvPr/>
        </p:nvCxnSpPr>
        <p:spPr>
          <a:xfrm>
            <a:off x="7368352" y="3235450"/>
            <a:ext cx="1217998" cy="0"/>
          </a:xfrm>
          <a:prstGeom prst="line">
            <a:avLst/>
          </a:prstGeom>
          <a:ln w="50800">
            <a:solidFill>
              <a:srgbClr val="00536A"/>
            </a:solidFill>
            <a:headEnd type="oval" w="med" len="med"/>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0186D8F4-B3E6-375F-1A21-9FCDCD34F7BB}"/>
              </a:ext>
            </a:extLst>
          </p:cNvPr>
          <p:cNvSpPr/>
          <p:nvPr/>
        </p:nvSpPr>
        <p:spPr>
          <a:xfrm>
            <a:off x="8370904" y="2786561"/>
            <a:ext cx="1877079" cy="769442"/>
          </a:xfrm>
          <a:prstGeom prst="rect">
            <a:avLst/>
          </a:prstGeom>
          <a:solidFill>
            <a:srgbClr val="00536A"/>
          </a:solidFill>
          <a:ln w="50800">
            <a:solidFill>
              <a:srgbClr val="0053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latin typeface="Arial Narrow" panose="020B0604020202020204" pitchFamily="34" charset="0"/>
                <a:cs typeface="Arial Narrow" panose="020B0604020202020204" pitchFamily="34" charset="0"/>
              </a:rPr>
              <a:t>5.4% </a:t>
            </a:r>
            <a:r>
              <a:rPr lang="en-US" sz="2000" dirty="0">
                <a:solidFill>
                  <a:schemeClr val="bg1"/>
                </a:solidFill>
                <a:latin typeface="Arial Narrow" panose="020B0604020202020204" pitchFamily="34" charset="0"/>
                <a:cs typeface="Arial Narrow" panose="020B0604020202020204" pitchFamily="34" charset="0"/>
              </a:rPr>
              <a:t>Uncertified or Emergency </a:t>
            </a:r>
          </a:p>
        </p:txBody>
      </p:sp>
      <p:cxnSp>
        <p:nvCxnSpPr>
          <p:cNvPr id="63" name="Straight Connector 62">
            <a:extLst>
              <a:ext uri="{FF2B5EF4-FFF2-40B4-BE49-F238E27FC236}">
                <a16:creationId xmlns:a16="http://schemas.microsoft.com/office/drawing/2014/main" id="{9F0FA918-8D81-6095-AC6B-0D9B8FDF3C24}"/>
              </a:ext>
            </a:extLst>
          </p:cNvPr>
          <p:cNvCxnSpPr>
            <a:cxnSpLocks/>
          </p:cNvCxnSpPr>
          <p:nvPr/>
        </p:nvCxnSpPr>
        <p:spPr>
          <a:xfrm>
            <a:off x="7518069" y="3997988"/>
            <a:ext cx="827079" cy="0"/>
          </a:xfrm>
          <a:prstGeom prst="line">
            <a:avLst/>
          </a:prstGeom>
          <a:ln w="50800">
            <a:solidFill>
              <a:srgbClr val="C67917"/>
            </a:solidFill>
            <a:headEnd type="oval" w="med" len="med"/>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1DBBDB15-56BA-88E5-B381-323ABEF7ABE8}"/>
              </a:ext>
            </a:extLst>
          </p:cNvPr>
          <p:cNvSpPr/>
          <p:nvPr/>
        </p:nvSpPr>
        <p:spPr>
          <a:xfrm>
            <a:off x="8370904" y="3821109"/>
            <a:ext cx="1878184" cy="769442"/>
          </a:xfrm>
          <a:prstGeom prst="rect">
            <a:avLst/>
          </a:prstGeom>
          <a:solidFill>
            <a:srgbClr val="C67917"/>
          </a:solidFill>
          <a:ln w="50800">
            <a:solidFill>
              <a:srgbClr val="C679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latin typeface="Arial Narrow" panose="020B0604020202020204" pitchFamily="34" charset="0"/>
                <a:cs typeface="Arial Narrow" panose="020B0604020202020204" pitchFamily="34" charset="0"/>
              </a:rPr>
              <a:t>12.7% </a:t>
            </a:r>
            <a:r>
              <a:rPr lang="en-US" sz="2000" dirty="0">
                <a:solidFill>
                  <a:schemeClr val="bg1"/>
                </a:solidFill>
                <a:latin typeface="Arial Narrow" panose="020B0604020202020204" pitchFamily="34" charset="0"/>
                <a:cs typeface="Arial Narrow" panose="020B0604020202020204" pitchFamily="34" charset="0"/>
              </a:rPr>
              <a:t>Teaching Out-of-Field</a:t>
            </a:r>
          </a:p>
        </p:txBody>
      </p:sp>
      <p:cxnSp>
        <p:nvCxnSpPr>
          <p:cNvPr id="64" name="Straight Connector 63">
            <a:extLst>
              <a:ext uri="{FF2B5EF4-FFF2-40B4-BE49-F238E27FC236}">
                <a16:creationId xmlns:a16="http://schemas.microsoft.com/office/drawing/2014/main" id="{82D98EAE-52A2-F252-FC78-594CF598B03C}"/>
              </a:ext>
            </a:extLst>
          </p:cNvPr>
          <p:cNvCxnSpPr>
            <a:cxnSpLocks/>
          </p:cNvCxnSpPr>
          <p:nvPr/>
        </p:nvCxnSpPr>
        <p:spPr>
          <a:xfrm>
            <a:off x="7142721" y="5139268"/>
            <a:ext cx="1443629" cy="0"/>
          </a:xfrm>
          <a:prstGeom prst="line">
            <a:avLst/>
          </a:prstGeom>
          <a:ln w="50800">
            <a:solidFill>
              <a:srgbClr val="405F1B"/>
            </a:solidFill>
            <a:headEnd type="oval" w="med" len="med"/>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0F4D830F-4D79-D53E-11D7-7D9BC7428A47}"/>
              </a:ext>
            </a:extLst>
          </p:cNvPr>
          <p:cNvSpPr/>
          <p:nvPr/>
        </p:nvSpPr>
        <p:spPr>
          <a:xfrm>
            <a:off x="8369799" y="4855657"/>
            <a:ext cx="1878184" cy="769442"/>
          </a:xfrm>
          <a:prstGeom prst="rect">
            <a:avLst/>
          </a:prstGeom>
          <a:solidFill>
            <a:srgbClr val="405F1B"/>
          </a:solidFill>
          <a:ln w="50800">
            <a:solidFill>
              <a:srgbClr val="405F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latin typeface="Arial Narrow" panose="020B0604020202020204" pitchFamily="34" charset="0"/>
                <a:cs typeface="Arial Narrow" panose="020B0604020202020204" pitchFamily="34" charset="0"/>
              </a:rPr>
              <a:t>40.9% </a:t>
            </a:r>
            <a:r>
              <a:rPr lang="en-US" sz="2000" dirty="0">
                <a:solidFill>
                  <a:schemeClr val="bg1"/>
                </a:solidFill>
                <a:latin typeface="Arial Narrow" panose="020B0604020202020204" pitchFamily="34" charset="0"/>
                <a:cs typeface="Arial Narrow" panose="020B0604020202020204" pitchFamily="34" charset="0"/>
              </a:rPr>
              <a:t>Inexperienced </a:t>
            </a:r>
          </a:p>
        </p:txBody>
      </p:sp>
      <p:sp>
        <p:nvSpPr>
          <p:cNvPr id="11" name="TextBox 10">
            <a:extLst>
              <a:ext uri="{FF2B5EF4-FFF2-40B4-BE49-F238E27FC236}">
                <a16:creationId xmlns:a16="http://schemas.microsoft.com/office/drawing/2014/main" id="{BDA52C32-1821-3D4C-BFBB-51DFF5BA6C97}"/>
              </a:ext>
            </a:extLst>
          </p:cNvPr>
          <p:cNvSpPr txBox="1"/>
          <p:nvPr/>
        </p:nvSpPr>
        <p:spPr>
          <a:xfrm>
            <a:off x="10380982" y="3227821"/>
            <a:ext cx="1774769" cy="2450864"/>
          </a:xfrm>
          <a:prstGeom prst="rect">
            <a:avLst/>
          </a:prstGeom>
          <a:noFill/>
        </p:spPr>
        <p:txBody>
          <a:bodyPr wrap="square" rtlCol="0" anchor="ctr">
            <a:spAutoFit/>
          </a:bodyPr>
          <a:lstStyle/>
          <a:p>
            <a:pPr algn="ctr">
              <a:lnSpc>
                <a:spcPct val="114000"/>
              </a:lnSpc>
            </a:pPr>
            <a:r>
              <a:rPr lang="en-US" dirty="0">
                <a:solidFill>
                  <a:srgbClr val="004577"/>
                </a:solidFill>
                <a:latin typeface="Arial Narrow" panose="020B0604020202020204" pitchFamily="34" charset="0"/>
                <a:cs typeface="Arial Narrow" panose="020B0604020202020204" pitchFamily="34" charset="0"/>
              </a:rPr>
              <a:t>By 2030, </a:t>
            </a:r>
          </a:p>
          <a:p>
            <a:pPr algn="ctr">
              <a:lnSpc>
                <a:spcPct val="114000"/>
              </a:lnSpc>
            </a:pPr>
            <a:r>
              <a:rPr lang="en-US" sz="2800" b="1" dirty="0">
                <a:solidFill>
                  <a:srgbClr val="CC1820"/>
                </a:solidFill>
                <a:latin typeface="Arial Narrow" panose="020B0604020202020204" pitchFamily="34" charset="0"/>
                <a:cs typeface="Arial Narrow" panose="020B0604020202020204" pitchFamily="34" charset="0"/>
              </a:rPr>
              <a:t>16.1 million </a:t>
            </a:r>
          </a:p>
          <a:p>
            <a:pPr algn="ctr">
              <a:lnSpc>
                <a:spcPct val="114000"/>
              </a:lnSpc>
            </a:pPr>
            <a:r>
              <a:rPr lang="en-US" dirty="0">
                <a:solidFill>
                  <a:srgbClr val="004577"/>
                </a:solidFill>
                <a:latin typeface="Arial Narrow" panose="020B0604020202020204" pitchFamily="34" charset="0"/>
                <a:cs typeface="Arial Narrow" panose="020B0604020202020204" pitchFamily="34" charset="0"/>
              </a:rPr>
              <a:t>K-12 students may be taught by an unprepared or inexperienced teacher</a:t>
            </a:r>
          </a:p>
        </p:txBody>
      </p:sp>
    </p:spTree>
    <p:extLst>
      <p:ext uri="{BB962C8B-B14F-4D97-AF65-F5344CB8AC3E}">
        <p14:creationId xmlns:p14="http://schemas.microsoft.com/office/powerpoint/2010/main" val="7443813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C860D3A0-564E-9FBA-F5FA-0257F4585928}"/>
              </a:ext>
            </a:extLst>
          </p:cNvPr>
          <p:cNvSpPr/>
          <p:nvPr/>
        </p:nvSpPr>
        <p:spPr>
          <a:xfrm>
            <a:off x="6094895" y="49195"/>
            <a:ext cx="6194961" cy="6808804"/>
          </a:xfrm>
          <a:prstGeom prst="rect">
            <a:avLst/>
          </a:prstGeom>
          <a:solidFill>
            <a:srgbClr val="E6EE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3A88A31-A7A2-0A3E-1967-0DC610C7D75A}"/>
              </a:ext>
            </a:extLst>
          </p:cNvPr>
          <p:cNvSpPr/>
          <p:nvPr/>
        </p:nvSpPr>
        <p:spPr>
          <a:xfrm>
            <a:off x="0" y="0"/>
            <a:ext cx="67586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EFBB946-F364-2013-2565-60057626AC6B}"/>
              </a:ext>
            </a:extLst>
          </p:cNvPr>
          <p:cNvSpPr/>
          <p:nvPr/>
        </p:nvSpPr>
        <p:spPr>
          <a:xfrm>
            <a:off x="0" y="1"/>
            <a:ext cx="12290961" cy="1325563"/>
          </a:xfrm>
          <a:prstGeom prst="rect">
            <a:avLst/>
          </a:prstGeom>
          <a:solidFill>
            <a:srgbClr val="00457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9DA2FF34-7FFD-D97A-A646-E35E7F0A6DF7}"/>
              </a:ext>
            </a:extLst>
          </p:cNvPr>
          <p:cNvSpPr txBox="1">
            <a:spLocks/>
          </p:cNvSpPr>
          <p:nvPr/>
        </p:nvSpPr>
        <p:spPr>
          <a:xfrm>
            <a:off x="1" y="1"/>
            <a:ext cx="12290960" cy="1325563"/>
          </a:xfrm>
          <a:prstGeom prst="rect">
            <a:avLst/>
          </a:prstGeom>
        </p:spPr>
        <p:txBody>
          <a:bodyPr anchor="ctr"/>
          <a:lstStyle>
            <a:lvl1pPr algn="l" defTabSz="914400" rtl="0" eaLnBrk="1" latinLnBrk="0" hangingPunct="1">
              <a:lnSpc>
                <a:spcPct val="90000"/>
              </a:lnSpc>
              <a:spcBef>
                <a:spcPct val="0"/>
              </a:spcBef>
              <a:buNone/>
              <a:defRPr sz="4400" b="1" i="0" kern="1200">
                <a:solidFill>
                  <a:srgbClr val="004D85"/>
                </a:solidFill>
                <a:latin typeface="Arial Narrow" panose="020B0604020202020204" pitchFamily="34" charset="0"/>
                <a:ea typeface="+mj-ea"/>
                <a:cs typeface="Arial Narrow" panose="020B0604020202020204" pitchFamily="34" charset="0"/>
              </a:defRPr>
            </a:lvl1pPr>
          </a:lstStyle>
          <a:p>
            <a:pPr algn="ctr"/>
            <a:r>
              <a:rPr lang="en-US" dirty="0">
                <a:solidFill>
                  <a:schemeClr val="bg1"/>
                </a:solidFill>
              </a:rPr>
              <a:t>Projections in SREB States</a:t>
            </a:r>
          </a:p>
        </p:txBody>
      </p:sp>
      <p:sp>
        <p:nvSpPr>
          <p:cNvPr id="17" name="Rectangle 16">
            <a:extLst>
              <a:ext uri="{FF2B5EF4-FFF2-40B4-BE49-F238E27FC236}">
                <a16:creationId xmlns:a16="http://schemas.microsoft.com/office/drawing/2014/main" id="{FA3F2BA8-3DB0-C409-785E-485BCF0AF3BD}"/>
              </a:ext>
            </a:extLst>
          </p:cNvPr>
          <p:cNvSpPr/>
          <p:nvPr/>
        </p:nvSpPr>
        <p:spPr>
          <a:xfrm>
            <a:off x="0" y="1876301"/>
            <a:ext cx="6095999" cy="570016"/>
          </a:xfrm>
          <a:prstGeom prst="rect">
            <a:avLst/>
          </a:prstGeom>
          <a:solidFill>
            <a:srgbClr val="298EDB">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AEDF4057-3796-6046-43EF-502EB3BFF504}"/>
              </a:ext>
            </a:extLst>
          </p:cNvPr>
          <p:cNvPicPr>
            <a:picLocks noChangeAspect="1"/>
          </p:cNvPicPr>
          <p:nvPr/>
        </p:nvPicPr>
        <p:blipFill>
          <a:blip r:embed="rId3"/>
          <a:srcRect/>
          <a:stretch/>
        </p:blipFill>
        <p:spPr>
          <a:xfrm>
            <a:off x="265211" y="1481815"/>
            <a:ext cx="1156857" cy="1156857"/>
          </a:xfrm>
          <a:prstGeom prst="rect">
            <a:avLst/>
          </a:prstGeom>
        </p:spPr>
      </p:pic>
      <p:sp>
        <p:nvSpPr>
          <p:cNvPr id="19" name="TextBox 18">
            <a:extLst>
              <a:ext uri="{FF2B5EF4-FFF2-40B4-BE49-F238E27FC236}">
                <a16:creationId xmlns:a16="http://schemas.microsoft.com/office/drawing/2014/main" id="{8FA48877-28F2-EA4A-E086-431BC8B7DC16}"/>
              </a:ext>
            </a:extLst>
          </p:cNvPr>
          <p:cNvSpPr txBox="1"/>
          <p:nvPr/>
        </p:nvSpPr>
        <p:spPr>
          <a:xfrm>
            <a:off x="1422069" y="1876301"/>
            <a:ext cx="4111832" cy="523220"/>
          </a:xfrm>
          <a:prstGeom prst="rect">
            <a:avLst/>
          </a:prstGeom>
          <a:noFill/>
        </p:spPr>
        <p:txBody>
          <a:bodyPr wrap="square" rtlCol="0" anchor="ctr">
            <a:spAutoFit/>
          </a:bodyPr>
          <a:lstStyle/>
          <a:p>
            <a:r>
              <a:rPr lang="en-US" sz="2800" b="1" dirty="0">
                <a:solidFill>
                  <a:srgbClr val="298EDB"/>
                </a:solidFill>
                <a:latin typeface="Arial Narrow" panose="020B0604020202020204" pitchFamily="34" charset="0"/>
                <a:cs typeface="Arial Narrow" panose="020B0604020202020204" pitchFamily="34" charset="0"/>
              </a:rPr>
              <a:t>2019-20 </a:t>
            </a:r>
            <a:r>
              <a:rPr lang="en-US" sz="2800" dirty="0">
                <a:solidFill>
                  <a:srgbClr val="298EDB"/>
                </a:solidFill>
                <a:latin typeface="Arial Narrow" panose="020B0604020202020204" pitchFamily="34" charset="0"/>
                <a:cs typeface="Arial Narrow" panose="020B0604020202020204" pitchFamily="34" charset="0"/>
              </a:rPr>
              <a:t>DATA</a:t>
            </a:r>
          </a:p>
        </p:txBody>
      </p:sp>
      <p:sp>
        <p:nvSpPr>
          <p:cNvPr id="20" name="Rectangle 19">
            <a:extLst>
              <a:ext uri="{FF2B5EF4-FFF2-40B4-BE49-F238E27FC236}">
                <a16:creationId xmlns:a16="http://schemas.microsoft.com/office/drawing/2014/main" id="{7CAB5A9D-2DA0-A30F-92C8-7EF2656A8964}"/>
              </a:ext>
            </a:extLst>
          </p:cNvPr>
          <p:cNvSpPr/>
          <p:nvPr/>
        </p:nvSpPr>
        <p:spPr>
          <a:xfrm>
            <a:off x="6096001" y="1876301"/>
            <a:ext cx="6194959" cy="570016"/>
          </a:xfrm>
          <a:prstGeom prst="rect">
            <a:avLst/>
          </a:prstGeom>
          <a:solidFill>
            <a:srgbClr val="80ABCA">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6892B770-EF89-FA09-ECF0-6132E23EF6F4}"/>
              </a:ext>
            </a:extLst>
          </p:cNvPr>
          <p:cNvPicPr>
            <a:picLocks noChangeAspect="1"/>
          </p:cNvPicPr>
          <p:nvPr/>
        </p:nvPicPr>
        <p:blipFill>
          <a:blip r:embed="rId4"/>
          <a:srcRect/>
          <a:stretch/>
        </p:blipFill>
        <p:spPr>
          <a:xfrm>
            <a:off x="6361212" y="1481815"/>
            <a:ext cx="1156857" cy="1156857"/>
          </a:xfrm>
          <a:prstGeom prst="rect">
            <a:avLst/>
          </a:prstGeom>
        </p:spPr>
      </p:pic>
      <p:sp>
        <p:nvSpPr>
          <p:cNvPr id="22" name="TextBox 21">
            <a:extLst>
              <a:ext uri="{FF2B5EF4-FFF2-40B4-BE49-F238E27FC236}">
                <a16:creationId xmlns:a16="http://schemas.microsoft.com/office/drawing/2014/main" id="{73F5931C-9F63-D2A7-F6D2-2811AD07D440}"/>
              </a:ext>
            </a:extLst>
          </p:cNvPr>
          <p:cNvSpPr txBox="1"/>
          <p:nvPr/>
        </p:nvSpPr>
        <p:spPr>
          <a:xfrm>
            <a:off x="7518070" y="1876301"/>
            <a:ext cx="4111832" cy="523220"/>
          </a:xfrm>
          <a:prstGeom prst="rect">
            <a:avLst/>
          </a:prstGeom>
          <a:noFill/>
        </p:spPr>
        <p:txBody>
          <a:bodyPr wrap="square" rtlCol="0" anchor="ctr">
            <a:spAutoFit/>
          </a:bodyPr>
          <a:lstStyle/>
          <a:p>
            <a:r>
              <a:rPr lang="en-US" sz="2800" b="1" dirty="0">
                <a:solidFill>
                  <a:srgbClr val="004577"/>
                </a:solidFill>
                <a:latin typeface="Arial Narrow" panose="020B0604020202020204" pitchFamily="34" charset="0"/>
                <a:cs typeface="Arial Narrow" panose="020B0604020202020204" pitchFamily="34" charset="0"/>
              </a:rPr>
              <a:t>2029-30 </a:t>
            </a:r>
            <a:r>
              <a:rPr lang="en-US" sz="2800" dirty="0">
                <a:solidFill>
                  <a:srgbClr val="004577"/>
                </a:solidFill>
                <a:latin typeface="Arial Narrow" panose="020B0604020202020204" pitchFamily="34" charset="0"/>
                <a:cs typeface="Arial Narrow" panose="020B0604020202020204" pitchFamily="34" charset="0"/>
              </a:rPr>
              <a:t>PROJECTIONS</a:t>
            </a:r>
          </a:p>
        </p:txBody>
      </p:sp>
      <p:sp>
        <p:nvSpPr>
          <p:cNvPr id="23" name="Rectangle 22">
            <a:extLst>
              <a:ext uri="{FF2B5EF4-FFF2-40B4-BE49-F238E27FC236}">
                <a16:creationId xmlns:a16="http://schemas.microsoft.com/office/drawing/2014/main" id="{E8D49EAD-22C9-7AE8-5246-C689F3D1BFCB}"/>
              </a:ext>
            </a:extLst>
          </p:cNvPr>
          <p:cNvSpPr/>
          <p:nvPr/>
        </p:nvSpPr>
        <p:spPr>
          <a:xfrm>
            <a:off x="558462" y="3033158"/>
            <a:ext cx="4886047" cy="2904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000" b="1" dirty="0">
                <a:solidFill>
                  <a:srgbClr val="298EDB"/>
                </a:solidFill>
                <a:latin typeface="Arial Narrow" panose="020B0604020202020204" pitchFamily="34" charset="0"/>
                <a:cs typeface="Arial Narrow" panose="020B0604020202020204" pitchFamily="34" charset="0"/>
              </a:rPr>
              <a:t>54,143</a:t>
            </a:r>
          </a:p>
          <a:p>
            <a:pPr algn="ctr">
              <a:lnSpc>
                <a:spcPct val="120000"/>
              </a:lnSpc>
            </a:pPr>
            <a:r>
              <a:rPr lang="en-US" sz="2800" dirty="0">
                <a:solidFill>
                  <a:srgbClr val="004577"/>
                </a:solidFill>
                <a:latin typeface="Arial Narrow" panose="020B0604020202020204" pitchFamily="34" charset="0"/>
                <a:cs typeface="Arial Narrow" panose="020B0604020202020204" pitchFamily="34" charset="0"/>
              </a:rPr>
              <a:t>people </a:t>
            </a:r>
            <a:r>
              <a:rPr lang="en-US" sz="2800" b="1" dirty="0">
                <a:solidFill>
                  <a:srgbClr val="004577"/>
                </a:solidFill>
                <a:latin typeface="Arial Narrow" panose="020B0604020202020204" pitchFamily="34" charset="0"/>
                <a:cs typeface="Arial Narrow" panose="020B0604020202020204" pitchFamily="34" charset="0"/>
              </a:rPr>
              <a:t>completed teacher preparation programs </a:t>
            </a:r>
            <a:r>
              <a:rPr lang="en-US" sz="2800" dirty="0">
                <a:solidFill>
                  <a:srgbClr val="004577"/>
                </a:solidFill>
                <a:latin typeface="Arial Narrow" panose="020B0604020202020204" pitchFamily="34" charset="0"/>
                <a:cs typeface="Arial Narrow" panose="020B0604020202020204" pitchFamily="34" charset="0"/>
              </a:rPr>
              <a:t>in 2020 — a </a:t>
            </a:r>
            <a:r>
              <a:rPr lang="en-US" sz="2800" b="1" dirty="0">
                <a:solidFill>
                  <a:srgbClr val="004577"/>
                </a:solidFill>
                <a:highlight>
                  <a:srgbClr val="E6EEF4"/>
                </a:highlight>
                <a:latin typeface="Arial Narrow" panose="020B0604020202020204" pitchFamily="34" charset="0"/>
                <a:cs typeface="Arial Narrow" panose="020B0604020202020204" pitchFamily="34" charset="0"/>
              </a:rPr>
              <a:t>decline of 23%</a:t>
            </a:r>
            <a:r>
              <a:rPr lang="en-US" sz="2800" dirty="0">
                <a:solidFill>
                  <a:srgbClr val="004577"/>
                </a:solidFill>
                <a:latin typeface="Arial Narrow" panose="020B0604020202020204" pitchFamily="34" charset="0"/>
                <a:cs typeface="Arial Narrow" panose="020B0604020202020204" pitchFamily="34" charset="0"/>
              </a:rPr>
              <a:t> in the region since 2013</a:t>
            </a:r>
          </a:p>
        </p:txBody>
      </p:sp>
      <p:sp>
        <p:nvSpPr>
          <p:cNvPr id="32" name="TextBox 31">
            <a:extLst>
              <a:ext uri="{FF2B5EF4-FFF2-40B4-BE49-F238E27FC236}">
                <a16:creationId xmlns:a16="http://schemas.microsoft.com/office/drawing/2014/main" id="{DDEF2F3F-991F-DE36-E954-95BE447273BC}"/>
              </a:ext>
            </a:extLst>
          </p:cNvPr>
          <p:cNvSpPr txBox="1"/>
          <p:nvPr/>
        </p:nvSpPr>
        <p:spPr>
          <a:xfrm>
            <a:off x="0" y="6562584"/>
            <a:ext cx="4282772" cy="246221"/>
          </a:xfrm>
          <a:prstGeom prst="rect">
            <a:avLst/>
          </a:prstGeom>
          <a:noFill/>
        </p:spPr>
        <p:txBody>
          <a:bodyPr wrap="square" rtlCol="0">
            <a:spAutoFit/>
          </a:bodyPr>
          <a:lstStyle/>
          <a:p>
            <a:r>
              <a:rPr lang="en-US" sz="1000" b="1" dirty="0">
                <a:latin typeface="Arial Narrow" panose="020B0604020202020204" pitchFamily="34" charset="0"/>
                <a:cs typeface="Arial Narrow" panose="020B0604020202020204" pitchFamily="34" charset="0"/>
              </a:rPr>
              <a:t>Source:  </a:t>
            </a:r>
            <a:r>
              <a:rPr lang="en-US" sz="1000" dirty="0">
                <a:latin typeface="Arial Narrow" panose="020B0604020202020204" pitchFamily="34" charset="0"/>
                <a:cs typeface="Arial Narrow" panose="020B0604020202020204" pitchFamily="34" charset="0"/>
              </a:rPr>
              <a:t>SREB projected data calculations</a:t>
            </a:r>
          </a:p>
        </p:txBody>
      </p:sp>
      <p:pic>
        <p:nvPicPr>
          <p:cNvPr id="33" name="Picture 32" descr="A picture containing text, clipart&#10;&#10;Description automatically generated">
            <a:extLst>
              <a:ext uri="{FF2B5EF4-FFF2-40B4-BE49-F238E27FC236}">
                <a16:creationId xmlns:a16="http://schemas.microsoft.com/office/drawing/2014/main" id="{7B31F5D4-6EA5-1789-5997-096360235C3F}"/>
              </a:ext>
            </a:extLst>
          </p:cNvPr>
          <p:cNvPicPr>
            <a:picLocks noChangeAspect="1"/>
          </p:cNvPicPr>
          <p:nvPr/>
        </p:nvPicPr>
        <p:blipFill>
          <a:blip r:embed="rId5"/>
          <a:stretch>
            <a:fillRect/>
          </a:stretch>
        </p:blipFill>
        <p:spPr>
          <a:xfrm>
            <a:off x="10972799" y="6335127"/>
            <a:ext cx="763270" cy="262945"/>
          </a:xfrm>
          <a:prstGeom prst="rect">
            <a:avLst/>
          </a:prstGeom>
        </p:spPr>
      </p:pic>
      <p:sp>
        <p:nvSpPr>
          <p:cNvPr id="30" name="Rectangle 29">
            <a:extLst>
              <a:ext uri="{FF2B5EF4-FFF2-40B4-BE49-F238E27FC236}">
                <a16:creationId xmlns:a16="http://schemas.microsoft.com/office/drawing/2014/main" id="{1FE1266A-F43B-4951-15CA-C4B7A0488016}"/>
              </a:ext>
            </a:extLst>
          </p:cNvPr>
          <p:cNvSpPr/>
          <p:nvPr/>
        </p:nvSpPr>
        <p:spPr>
          <a:xfrm>
            <a:off x="6278893" y="3013402"/>
            <a:ext cx="3233242" cy="2904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000" b="1" dirty="0">
                <a:solidFill>
                  <a:srgbClr val="004577"/>
                </a:solidFill>
                <a:latin typeface="Arial Narrow" panose="020B0604020202020204" pitchFamily="34" charset="0"/>
                <a:cs typeface="Arial Narrow" panose="020B0604020202020204" pitchFamily="34" charset="0"/>
              </a:rPr>
              <a:t>31,470</a:t>
            </a:r>
          </a:p>
          <a:p>
            <a:pPr algn="ctr">
              <a:lnSpc>
                <a:spcPct val="120000"/>
              </a:lnSpc>
            </a:pPr>
            <a:r>
              <a:rPr lang="en-US" sz="2800" b="1" dirty="0">
                <a:solidFill>
                  <a:schemeClr val="tx2"/>
                </a:solidFill>
                <a:latin typeface="Arial Narrow" panose="020B0604020202020204" pitchFamily="34" charset="0"/>
                <a:cs typeface="Arial Narrow" panose="020B0604020202020204" pitchFamily="34" charset="0"/>
              </a:rPr>
              <a:t>predicted completers in the SREB region in 2030</a:t>
            </a:r>
            <a:r>
              <a:rPr lang="en-US" sz="2800" dirty="0">
                <a:solidFill>
                  <a:schemeClr val="tx2"/>
                </a:solidFill>
                <a:latin typeface="Arial Narrow" panose="020B0604020202020204" pitchFamily="34" charset="0"/>
                <a:cs typeface="Arial Narrow" panose="020B0604020202020204" pitchFamily="34" charset="0"/>
              </a:rPr>
              <a:t>, despite projected rising enrollment rates for most SREB states</a:t>
            </a:r>
          </a:p>
        </p:txBody>
      </p:sp>
      <p:sp>
        <p:nvSpPr>
          <p:cNvPr id="42" name="Rectangle 41">
            <a:extLst>
              <a:ext uri="{FF2B5EF4-FFF2-40B4-BE49-F238E27FC236}">
                <a16:creationId xmlns:a16="http://schemas.microsoft.com/office/drawing/2014/main" id="{A73AECBF-D51F-24EA-FA39-74B1EF5559F1}"/>
              </a:ext>
            </a:extLst>
          </p:cNvPr>
          <p:cNvSpPr/>
          <p:nvPr/>
        </p:nvSpPr>
        <p:spPr>
          <a:xfrm>
            <a:off x="9650680" y="3250385"/>
            <a:ext cx="2541320" cy="1325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800" dirty="0">
                <a:solidFill>
                  <a:schemeClr val="tx2"/>
                </a:solidFill>
                <a:latin typeface="Arial Narrow" panose="020B0604020202020204" pitchFamily="34" charset="0"/>
                <a:cs typeface="Arial Narrow" panose="020B0604020202020204" pitchFamily="34" charset="0"/>
              </a:rPr>
              <a:t>That’s</a:t>
            </a:r>
          </a:p>
          <a:p>
            <a:pPr algn="ctr">
              <a:lnSpc>
                <a:spcPct val="120000"/>
              </a:lnSpc>
            </a:pPr>
            <a:r>
              <a:rPr lang="en-US" sz="4000" b="1" dirty="0">
                <a:solidFill>
                  <a:srgbClr val="004577"/>
                </a:solidFill>
                <a:latin typeface="Arial Narrow" panose="020B0604020202020204" pitchFamily="34" charset="0"/>
                <a:cs typeface="Arial Narrow" panose="020B0604020202020204" pitchFamily="34" charset="0"/>
              </a:rPr>
              <a:t>42% fewer</a:t>
            </a:r>
          </a:p>
        </p:txBody>
      </p:sp>
      <p:pic>
        <p:nvPicPr>
          <p:cNvPr id="3" name="Picture 2" descr="A picture containing icon&#10;&#10;Description automatically generated">
            <a:extLst>
              <a:ext uri="{FF2B5EF4-FFF2-40B4-BE49-F238E27FC236}">
                <a16:creationId xmlns:a16="http://schemas.microsoft.com/office/drawing/2014/main" id="{45F2ABA4-3D29-5759-A3E2-360F9478C75B}"/>
              </a:ext>
            </a:extLst>
          </p:cNvPr>
          <p:cNvPicPr>
            <a:picLocks noChangeAspect="1"/>
          </p:cNvPicPr>
          <p:nvPr/>
        </p:nvPicPr>
        <p:blipFill rotWithShape="1">
          <a:blip r:embed="rId6"/>
          <a:srcRect b="28333"/>
          <a:stretch/>
        </p:blipFill>
        <p:spPr>
          <a:xfrm>
            <a:off x="10073129" y="4519215"/>
            <a:ext cx="1849623" cy="1325563"/>
          </a:xfrm>
          <a:prstGeom prst="rect">
            <a:avLst/>
          </a:prstGeom>
        </p:spPr>
      </p:pic>
    </p:spTree>
    <p:extLst>
      <p:ext uri="{BB962C8B-B14F-4D97-AF65-F5344CB8AC3E}">
        <p14:creationId xmlns:p14="http://schemas.microsoft.com/office/powerpoint/2010/main" val="23486601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565561B-E5C6-B5D9-6879-0EB815C42EEA}"/>
              </a:ext>
            </a:extLst>
          </p:cNvPr>
          <p:cNvSpPr/>
          <p:nvPr/>
        </p:nvSpPr>
        <p:spPr>
          <a:xfrm>
            <a:off x="0" y="0"/>
            <a:ext cx="67586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A23EE9B-BA5D-9366-3017-07700704FAAB}"/>
              </a:ext>
            </a:extLst>
          </p:cNvPr>
          <p:cNvSpPr/>
          <p:nvPr/>
        </p:nvSpPr>
        <p:spPr>
          <a:xfrm>
            <a:off x="0" y="1"/>
            <a:ext cx="12290961" cy="1325563"/>
          </a:xfrm>
          <a:prstGeom prst="rect">
            <a:avLst/>
          </a:prstGeom>
          <a:solidFill>
            <a:srgbClr val="00457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cx1="http://schemas.microsoft.com/office/drawing/2015/9/8/chartex" Requires="cx1">
          <p:graphicFrame>
            <p:nvGraphicFramePr>
              <p:cNvPr id="26" name="Chart 25">
                <a:extLst>
                  <a:ext uri="{FF2B5EF4-FFF2-40B4-BE49-F238E27FC236}">
                    <a16:creationId xmlns:a16="http://schemas.microsoft.com/office/drawing/2014/main" id="{B4B51391-E66C-9AED-35A1-211A5C0B2EBC}"/>
                  </a:ext>
                </a:extLst>
              </p:cNvPr>
              <p:cNvGraphicFramePr/>
              <p:nvPr>
                <p:extLst>
                  <p:ext uri="{D42A27DB-BD31-4B8C-83A1-F6EECF244321}">
                    <p14:modId xmlns:p14="http://schemas.microsoft.com/office/powerpoint/2010/main" val="3037510025"/>
                  </p:ext>
                </p:extLst>
              </p:nvPr>
            </p:nvGraphicFramePr>
            <p:xfrm>
              <a:off x="635805" y="1297174"/>
              <a:ext cx="11171426" cy="4327223"/>
            </p:xfrm>
            <a:graphic>
              <a:graphicData uri="http://schemas.microsoft.com/office/drawing/2014/chartex">
                <cx:chart xmlns:cx="http://schemas.microsoft.com/office/drawing/2014/chartex" xmlns:r="http://schemas.openxmlformats.org/officeDocument/2006/relationships" r:id="rId3"/>
              </a:graphicData>
            </a:graphic>
          </p:graphicFrame>
        </mc:Choice>
        <mc:Fallback>
          <p:pic>
            <p:nvPicPr>
              <p:cNvPr id="26" name="Chart 25">
                <a:extLst>
                  <a:ext uri="{FF2B5EF4-FFF2-40B4-BE49-F238E27FC236}">
                    <a16:creationId xmlns:a16="http://schemas.microsoft.com/office/drawing/2014/main" id="{B4B51391-E66C-9AED-35A1-211A5C0B2EBC}"/>
                  </a:ext>
                </a:extLst>
              </p:cNvPr>
              <p:cNvPicPr>
                <a:picLocks noGrp="1" noRot="1" noChangeAspect="1" noMove="1" noResize="1" noEditPoints="1" noAdjustHandles="1" noChangeArrowheads="1" noChangeShapeType="1"/>
              </p:cNvPicPr>
              <p:nvPr/>
            </p:nvPicPr>
            <p:blipFill>
              <a:blip r:embed="rId4"/>
              <a:stretch>
                <a:fillRect/>
              </a:stretch>
            </p:blipFill>
            <p:spPr>
              <a:xfrm>
                <a:off x="635805" y="1297174"/>
                <a:ext cx="11171426" cy="4327223"/>
              </a:xfrm>
              <a:prstGeom prst="rect">
                <a:avLst/>
              </a:prstGeom>
            </p:spPr>
          </p:pic>
        </mc:Fallback>
      </mc:AlternateContent>
      <p:pic>
        <p:nvPicPr>
          <p:cNvPr id="30" name="Picture 29">
            <a:extLst>
              <a:ext uri="{FF2B5EF4-FFF2-40B4-BE49-F238E27FC236}">
                <a16:creationId xmlns:a16="http://schemas.microsoft.com/office/drawing/2014/main" id="{7554F5E4-B9A4-6394-5354-DEB2149BAE80}"/>
              </a:ext>
            </a:extLst>
          </p:cNvPr>
          <p:cNvPicPr>
            <a:picLocks noChangeAspect="1"/>
          </p:cNvPicPr>
          <p:nvPr/>
        </p:nvPicPr>
        <p:blipFill>
          <a:blip r:embed="rId5"/>
          <a:srcRect/>
          <a:stretch/>
        </p:blipFill>
        <p:spPr>
          <a:xfrm>
            <a:off x="844617" y="306805"/>
            <a:ext cx="853554" cy="853554"/>
          </a:xfrm>
          <a:prstGeom prst="rect">
            <a:avLst/>
          </a:prstGeom>
        </p:spPr>
      </p:pic>
      <p:sp>
        <p:nvSpPr>
          <p:cNvPr id="21" name="TextBox 20">
            <a:extLst>
              <a:ext uri="{FF2B5EF4-FFF2-40B4-BE49-F238E27FC236}">
                <a16:creationId xmlns:a16="http://schemas.microsoft.com/office/drawing/2014/main" id="{963C1D50-E636-1336-1B08-BC292DC4B9E9}"/>
              </a:ext>
            </a:extLst>
          </p:cNvPr>
          <p:cNvSpPr txBox="1"/>
          <p:nvPr/>
        </p:nvSpPr>
        <p:spPr>
          <a:xfrm>
            <a:off x="380011" y="6526958"/>
            <a:ext cx="4282772" cy="246221"/>
          </a:xfrm>
          <a:prstGeom prst="rect">
            <a:avLst/>
          </a:prstGeom>
          <a:noFill/>
        </p:spPr>
        <p:txBody>
          <a:bodyPr wrap="square" rtlCol="0">
            <a:spAutoFit/>
          </a:bodyPr>
          <a:lstStyle/>
          <a:p>
            <a:r>
              <a:rPr lang="en-US" sz="1000" b="1" dirty="0">
                <a:latin typeface="Arial Narrow" panose="020B0604020202020204" pitchFamily="34" charset="0"/>
                <a:cs typeface="Arial Narrow" panose="020B0604020202020204" pitchFamily="34" charset="0"/>
              </a:rPr>
              <a:t>Source:  </a:t>
            </a:r>
            <a:r>
              <a:rPr lang="en-US" sz="1000" dirty="0" err="1">
                <a:latin typeface="Arial Narrow" panose="020B0604020202020204" pitchFamily="34" charset="0"/>
                <a:cs typeface="Arial Narrow" panose="020B0604020202020204" pitchFamily="34" charset="0"/>
              </a:rPr>
              <a:t>JobsEQ</a:t>
            </a:r>
            <a:endParaRPr lang="en-US" sz="1000" dirty="0">
              <a:latin typeface="Arial Narrow" panose="020B0604020202020204" pitchFamily="34" charset="0"/>
              <a:cs typeface="Arial Narrow" panose="020B0604020202020204" pitchFamily="34" charset="0"/>
            </a:endParaRPr>
          </a:p>
        </p:txBody>
      </p:sp>
      <p:sp>
        <p:nvSpPr>
          <p:cNvPr id="29" name="TextBox 28">
            <a:extLst>
              <a:ext uri="{FF2B5EF4-FFF2-40B4-BE49-F238E27FC236}">
                <a16:creationId xmlns:a16="http://schemas.microsoft.com/office/drawing/2014/main" id="{270CD163-2C48-7BE7-60F0-0361C65FE0A6}"/>
              </a:ext>
            </a:extLst>
          </p:cNvPr>
          <p:cNvSpPr txBox="1"/>
          <p:nvPr/>
        </p:nvSpPr>
        <p:spPr>
          <a:xfrm>
            <a:off x="1533409" y="275825"/>
            <a:ext cx="10145746" cy="830997"/>
          </a:xfrm>
          <a:prstGeom prst="rect">
            <a:avLst/>
          </a:prstGeom>
          <a:noFill/>
        </p:spPr>
        <p:txBody>
          <a:bodyPr wrap="square" rtlCol="0">
            <a:spAutoFit/>
          </a:bodyPr>
          <a:lstStyle/>
          <a:p>
            <a:r>
              <a:rPr lang="en-US" sz="2400" b="1" dirty="0">
                <a:solidFill>
                  <a:schemeClr val="bg1"/>
                </a:solidFill>
                <a:latin typeface="Arial Narrow" panose="020B0604020202020204" pitchFamily="34" charset="0"/>
                <a:cs typeface="Arial Narrow" panose="020B0604020202020204" pitchFamily="34" charset="0"/>
              </a:rPr>
              <a:t>U.S. Higher Education Faculty Projections </a:t>
            </a:r>
          </a:p>
          <a:p>
            <a:r>
              <a:rPr lang="en-US" sz="2400" dirty="0">
                <a:solidFill>
                  <a:schemeClr val="bg1"/>
                </a:solidFill>
                <a:latin typeface="Arial Narrow" panose="020B0604020202020204" pitchFamily="34" charset="0"/>
                <a:cs typeface="Arial Narrow" panose="020B0604020202020204" pitchFamily="34" charset="0"/>
              </a:rPr>
              <a:t>Projected Employment and Highest Supply Gaps, 2031</a:t>
            </a:r>
          </a:p>
        </p:txBody>
      </p:sp>
      <p:sp>
        <p:nvSpPr>
          <p:cNvPr id="9" name="Rectangle 8">
            <a:extLst>
              <a:ext uri="{FF2B5EF4-FFF2-40B4-BE49-F238E27FC236}">
                <a16:creationId xmlns:a16="http://schemas.microsoft.com/office/drawing/2014/main" id="{B9929C6C-C6EE-A098-3C0F-74F8E0A9C0D9}"/>
              </a:ext>
            </a:extLst>
          </p:cNvPr>
          <p:cNvSpPr/>
          <p:nvPr/>
        </p:nvSpPr>
        <p:spPr>
          <a:xfrm>
            <a:off x="1" y="5617814"/>
            <a:ext cx="12207834" cy="64364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5">
                    <a:lumMod val="50000"/>
                  </a:schemeClr>
                </a:solidFill>
                <a:latin typeface="Arial Narrow" panose="020B0604020202020204" pitchFamily="34" charset="0"/>
                <a:cs typeface="Arial Narrow" panose="020B0604020202020204" pitchFamily="34" charset="0"/>
              </a:rPr>
              <a:t>Projected Faculty Supply Gap: </a:t>
            </a:r>
            <a:r>
              <a:rPr lang="en-US" sz="3200" dirty="0">
                <a:solidFill>
                  <a:schemeClr val="accent5">
                    <a:lumMod val="50000"/>
                  </a:schemeClr>
                </a:solidFill>
                <a:latin typeface="Arial Narrow" panose="020B0604020202020204" pitchFamily="34" charset="0"/>
                <a:cs typeface="Arial Narrow" panose="020B0604020202020204" pitchFamily="34" charset="0"/>
              </a:rPr>
              <a:t>-21%</a:t>
            </a:r>
          </a:p>
        </p:txBody>
      </p:sp>
      <p:sp>
        <p:nvSpPr>
          <p:cNvPr id="2" name="TextBox 1">
            <a:extLst>
              <a:ext uri="{FF2B5EF4-FFF2-40B4-BE49-F238E27FC236}">
                <a16:creationId xmlns:a16="http://schemas.microsoft.com/office/drawing/2014/main" id="{BE890740-E5B1-7C41-452A-3731B833A912}"/>
              </a:ext>
            </a:extLst>
          </p:cNvPr>
          <p:cNvSpPr txBox="1"/>
          <p:nvPr/>
        </p:nvSpPr>
        <p:spPr>
          <a:xfrm>
            <a:off x="8305371" y="4338568"/>
            <a:ext cx="654346" cy="369332"/>
          </a:xfrm>
          <a:prstGeom prst="rect">
            <a:avLst/>
          </a:prstGeom>
          <a:noFill/>
          <a:ln>
            <a:solidFill>
              <a:schemeClr val="bg1"/>
            </a:solidFill>
          </a:ln>
        </p:spPr>
        <p:txBody>
          <a:bodyPr wrap="none" rtlCol="0">
            <a:spAutoFit/>
          </a:bodyPr>
          <a:lstStyle/>
          <a:p>
            <a:r>
              <a:rPr lang="en-US" dirty="0">
                <a:solidFill>
                  <a:schemeClr val="bg1"/>
                </a:solidFill>
              </a:rPr>
              <a:t>-</a:t>
            </a:r>
            <a:r>
              <a:rPr lang="en-US" dirty="0">
                <a:solidFill>
                  <a:schemeClr val="bg1"/>
                </a:solidFill>
                <a:latin typeface="Arial Narrow" panose="020B0606020202030204" pitchFamily="34" charset="0"/>
              </a:rPr>
              <a:t>26%</a:t>
            </a:r>
          </a:p>
        </p:txBody>
      </p:sp>
      <p:sp>
        <p:nvSpPr>
          <p:cNvPr id="8" name="TextBox 7">
            <a:extLst>
              <a:ext uri="{FF2B5EF4-FFF2-40B4-BE49-F238E27FC236}">
                <a16:creationId xmlns:a16="http://schemas.microsoft.com/office/drawing/2014/main" id="{940749DE-900D-93BD-E985-1BDAD3903B20}"/>
              </a:ext>
            </a:extLst>
          </p:cNvPr>
          <p:cNvSpPr txBox="1"/>
          <p:nvPr/>
        </p:nvSpPr>
        <p:spPr>
          <a:xfrm>
            <a:off x="5441654" y="4982981"/>
            <a:ext cx="654346" cy="369332"/>
          </a:xfrm>
          <a:prstGeom prst="rect">
            <a:avLst/>
          </a:prstGeom>
          <a:noFill/>
          <a:ln>
            <a:solidFill>
              <a:schemeClr val="bg1"/>
            </a:solidFill>
          </a:ln>
        </p:spPr>
        <p:txBody>
          <a:bodyPr wrap="none" rtlCol="0">
            <a:spAutoFit/>
          </a:bodyPr>
          <a:lstStyle/>
          <a:p>
            <a:r>
              <a:rPr lang="en-US" dirty="0">
                <a:solidFill>
                  <a:schemeClr val="bg1"/>
                </a:solidFill>
              </a:rPr>
              <a:t>-</a:t>
            </a:r>
            <a:r>
              <a:rPr lang="en-US" dirty="0">
                <a:solidFill>
                  <a:schemeClr val="bg1"/>
                </a:solidFill>
                <a:latin typeface="Arial Narrow" panose="020B0606020202030204" pitchFamily="34" charset="0"/>
              </a:rPr>
              <a:t>21%</a:t>
            </a:r>
          </a:p>
        </p:txBody>
      </p:sp>
      <p:sp>
        <p:nvSpPr>
          <p:cNvPr id="10" name="TextBox 9">
            <a:extLst>
              <a:ext uri="{FF2B5EF4-FFF2-40B4-BE49-F238E27FC236}">
                <a16:creationId xmlns:a16="http://schemas.microsoft.com/office/drawing/2014/main" id="{A7DB2B43-4606-EEEF-EC32-51B9857D8729}"/>
              </a:ext>
            </a:extLst>
          </p:cNvPr>
          <p:cNvSpPr txBox="1"/>
          <p:nvPr/>
        </p:nvSpPr>
        <p:spPr>
          <a:xfrm>
            <a:off x="5567172" y="3091454"/>
            <a:ext cx="654346" cy="369332"/>
          </a:xfrm>
          <a:prstGeom prst="rect">
            <a:avLst/>
          </a:prstGeom>
          <a:noFill/>
          <a:ln>
            <a:solidFill>
              <a:schemeClr val="bg1"/>
            </a:solidFill>
          </a:ln>
        </p:spPr>
        <p:txBody>
          <a:bodyPr wrap="none" rtlCol="0">
            <a:spAutoFit/>
          </a:bodyPr>
          <a:lstStyle/>
          <a:p>
            <a:r>
              <a:rPr lang="en-US" dirty="0">
                <a:solidFill>
                  <a:schemeClr val="bg1"/>
                </a:solidFill>
              </a:rPr>
              <a:t>-</a:t>
            </a:r>
            <a:r>
              <a:rPr lang="en-US" dirty="0">
                <a:solidFill>
                  <a:schemeClr val="bg1"/>
                </a:solidFill>
                <a:latin typeface="Arial Narrow" panose="020B0606020202030204" pitchFamily="34" charset="0"/>
              </a:rPr>
              <a:t>24</a:t>
            </a:r>
            <a:r>
              <a:rPr lang="en-US" dirty="0">
                <a:solidFill>
                  <a:schemeClr val="bg1"/>
                </a:solidFill>
              </a:rPr>
              <a:t>%</a:t>
            </a:r>
          </a:p>
        </p:txBody>
      </p:sp>
      <p:sp>
        <p:nvSpPr>
          <p:cNvPr id="11" name="TextBox 10">
            <a:extLst>
              <a:ext uri="{FF2B5EF4-FFF2-40B4-BE49-F238E27FC236}">
                <a16:creationId xmlns:a16="http://schemas.microsoft.com/office/drawing/2014/main" id="{BC25988C-4941-9D4D-ED98-BD1B7FA178E3}"/>
              </a:ext>
            </a:extLst>
          </p:cNvPr>
          <p:cNvSpPr txBox="1"/>
          <p:nvPr/>
        </p:nvSpPr>
        <p:spPr>
          <a:xfrm>
            <a:off x="10987672" y="2620693"/>
            <a:ext cx="654346" cy="369332"/>
          </a:xfrm>
          <a:prstGeom prst="rect">
            <a:avLst/>
          </a:prstGeom>
          <a:noFill/>
          <a:ln>
            <a:solidFill>
              <a:schemeClr val="bg1"/>
            </a:solidFill>
          </a:ln>
        </p:spPr>
        <p:txBody>
          <a:bodyPr wrap="none" rtlCol="0">
            <a:spAutoFit/>
          </a:bodyPr>
          <a:lstStyle/>
          <a:p>
            <a:r>
              <a:rPr lang="en-US" dirty="0">
                <a:solidFill>
                  <a:schemeClr val="bg1"/>
                </a:solidFill>
              </a:rPr>
              <a:t>-</a:t>
            </a:r>
            <a:r>
              <a:rPr lang="en-US" dirty="0">
                <a:solidFill>
                  <a:schemeClr val="bg1"/>
                </a:solidFill>
                <a:latin typeface="Arial Narrow" panose="020B0606020202030204" pitchFamily="34" charset="0"/>
              </a:rPr>
              <a:t>22%</a:t>
            </a:r>
          </a:p>
        </p:txBody>
      </p:sp>
      <p:sp>
        <p:nvSpPr>
          <p:cNvPr id="12" name="TextBox 11">
            <a:extLst>
              <a:ext uri="{FF2B5EF4-FFF2-40B4-BE49-F238E27FC236}">
                <a16:creationId xmlns:a16="http://schemas.microsoft.com/office/drawing/2014/main" id="{865B8047-619E-80C8-4C6F-3C4645CF502A}"/>
              </a:ext>
            </a:extLst>
          </p:cNvPr>
          <p:cNvSpPr txBox="1"/>
          <p:nvPr/>
        </p:nvSpPr>
        <p:spPr>
          <a:xfrm>
            <a:off x="9209261" y="1954926"/>
            <a:ext cx="654346" cy="369332"/>
          </a:xfrm>
          <a:prstGeom prst="rect">
            <a:avLst/>
          </a:prstGeom>
          <a:noFill/>
          <a:ln>
            <a:solidFill>
              <a:schemeClr val="bg1"/>
            </a:solidFill>
          </a:ln>
        </p:spPr>
        <p:txBody>
          <a:bodyPr wrap="none" rtlCol="0">
            <a:spAutoFit/>
          </a:bodyPr>
          <a:lstStyle/>
          <a:p>
            <a:r>
              <a:rPr lang="en-US" dirty="0">
                <a:solidFill>
                  <a:schemeClr val="bg1"/>
                </a:solidFill>
              </a:rPr>
              <a:t>-</a:t>
            </a:r>
            <a:r>
              <a:rPr lang="en-US" dirty="0">
                <a:solidFill>
                  <a:schemeClr val="bg1"/>
                </a:solidFill>
                <a:latin typeface="Arial Narrow" panose="020B0606020202030204" pitchFamily="34" charset="0"/>
              </a:rPr>
              <a:t>24%</a:t>
            </a:r>
          </a:p>
        </p:txBody>
      </p:sp>
      <p:sp>
        <p:nvSpPr>
          <p:cNvPr id="13" name="TextBox 12">
            <a:extLst>
              <a:ext uri="{FF2B5EF4-FFF2-40B4-BE49-F238E27FC236}">
                <a16:creationId xmlns:a16="http://schemas.microsoft.com/office/drawing/2014/main" id="{A7FD0FBA-77BC-D63B-E268-CC935DA1CFBE}"/>
              </a:ext>
            </a:extLst>
          </p:cNvPr>
          <p:cNvSpPr txBox="1"/>
          <p:nvPr/>
        </p:nvSpPr>
        <p:spPr>
          <a:xfrm>
            <a:off x="7270102" y="3670619"/>
            <a:ext cx="654346" cy="369332"/>
          </a:xfrm>
          <a:prstGeom prst="rect">
            <a:avLst/>
          </a:prstGeom>
          <a:noFill/>
          <a:ln>
            <a:solidFill>
              <a:schemeClr val="bg1"/>
            </a:solidFill>
          </a:ln>
        </p:spPr>
        <p:txBody>
          <a:bodyPr wrap="none" rtlCol="0">
            <a:spAutoFit/>
          </a:bodyPr>
          <a:lstStyle/>
          <a:p>
            <a:r>
              <a:rPr lang="en-US" dirty="0">
                <a:solidFill>
                  <a:schemeClr val="bg1"/>
                </a:solidFill>
              </a:rPr>
              <a:t>-</a:t>
            </a:r>
            <a:r>
              <a:rPr lang="en-US" dirty="0">
                <a:solidFill>
                  <a:schemeClr val="bg1"/>
                </a:solidFill>
                <a:latin typeface="Arial Narrow" panose="020B0606020202030204" pitchFamily="34" charset="0"/>
              </a:rPr>
              <a:t>25%</a:t>
            </a:r>
          </a:p>
        </p:txBody>
      </p:sp>
      <p:sp>
        <p:nvSpPr>
          <p:cNvPr id="14" name="TextBox 13">
            <a:extLst>
              <a:ext uri="{FF2B5EF4-FFF2-40B4-BE49-F238E27FC236}">
                <a16:creationId xmlns:a16="http://schemas.microsoft.com/office/drawing/2014/main" id="{111C3B95-9EA5-B54D-3350-14E309C388FD}"/>
              </a:ext>
            </a:extLst>
          </p:cNvPr>
          <p:cNvSpPr txBox="1"/>
          <p:nvPr/>
        </p:nvSpPr>
        <p:spPr>
          <a:xfrm>
            <a:off x="7270102" y="3043372"/>
            <a:ext cx="627095" cy="369332"/>
          </a:xfrm>
          <a:prstGeom prst="rect">
            <a:avLst/>
          </a:prstGeom>
          <a:noFill/>
          <a:ln>
            <a:solidFill>
              <a:schemeClr val="bg1"/>
            </a:solidFill>
          </a:ln>
        </p:spPr>
        <p:txBody>
          <a:bodyPr wrap="none" rtlCol="0">
            <a:spAutoFit/>
          </a:bodyPr>
          <a:lstStyle/>
          <a:p>
            <a:r>
              <a:rPr lang="en-US" dirty="0">
                <a:solidFill>
                  <a:schemeClr val="bg1"/>
                </a:solidFill>
                <a:latin typeface="Arial Narrow" panose="020B0606020202030204" pitchFamily="34" charset="0"/>
              </a:rPr>
              <a:t>-19%</a:t>
            </a:r>
          </a:p>
        </p:txBody>
      </p:sp>
      <p:sp>
        <p:nvSpPr>
          <p:cNvPr id="15" name="TextBox 14">
            <a:extLst>
              <a:ext uri="{FF2B5EF4-FFF2-40B4-BE49-F238E27FC236}">
                <a16:creationId xmlns:a16="http://schemas.microsoft.com/office/drawing/2014/main" id="{F5FCCE05-FFCD-2A61-5654-3A203C71F4BD}"/>
              </a:ext>
            </a:extLst>
          </p:cNvPr>
          <p:cNvSpPr txBox="1"/>
          <p:nvPr/>
        </p:nvSpPr>
        <p:spPr>
          <a:xfrm>
            <a:off x="10151930" y="4462581"/>
            <a:ext cx="654346" cy="369332"/>
          </a:xfrm>
          <a:prstGeom prst="rect">
            <a:avLst/>
          </a:prstGeom>
          <a:noFill/>
          <a:ln>
            <a:solidFill>
              <a:schemeClr val="bg1"/>
            </a:solidFill>
          </a:ln>
        </p:spPr>
        <p:txBody>
          <a:bodyPr wrap="none" rtlCol="0">
            <a:spAutoFit/>
          </a:bodyPr>
          <a:lstStyle/>
          <a:p>
            <a:r>
              <a:rPr lang="en-US" dirty="0">
                <a:solidFill>
                  <a:schemeClr val="bg1"/>
                </a:solidFill>
              </a:rPr>
              <a:t>-</a:t>
            </a:r>
            <a:r>
              <a:rPr lang="en-US" dirty="0">
                <a:solidFill>
                  <a:schemeClr val="bg1"/>
                </a:solidFill>
                <a:latin typeface="Arial Narrow" panose="020B0606020202030204" pitchFamily="34" charset="0"/>
              </a:rPr>
              <a:t>23%</a:t>
            </a:r>
          </a:p>
        </p:txBody>
      </p:sp>
      <p:sp>
        <p:nvSpPr>
          <p:cNvPr id="16" name="TextBox 15">
            <a:extLst>
              <a:ext uri="{FF2B5EF4-FFF2-40B4-BE49-F238E27FC236}">
                <a16:creationId xmlns:a16="http://schemas.microsoft.com/office/drawing/2014/main" id="{9A5969FE-6C42-1A65-0163-2091B8EF2A1A}"/>
              </a:ext>
            </a:extLst>
          </p:cNvPr>
          <p:cNvSpPr txBox="1"/>
          <p:nvPr/>
        </p:nvSpPr>
        <p:spPr>
          <a:xfrm>
            <a:off x="10151930" y="3228038"/>
            <a:ext cx="654346" cy="369332"/>
          </a:xfrm>
          <a:prstGeom prst="rect">
            <a:avLst/>
          </a:prstGeom>
          <a:noFill/>
          <a:ln>
            <a:solidFill>
              <a:schemeClr val="bg1"/>
            </a:solidFill>
          </a:ln>
        </p:spPr>
        <p:txBody>
          <a:bodyPr wrap="none" rtlCol="0">
            <a:spAutoFit/>
          </a:bodyPr>
          <a:lstStyle/>
          <a:p>
            <a:r>
              <a:rPr lang="en-US" dirty="0">
                <a:solidFill>
                  <a:schemeClr val="bg1"/>
                </a:solidFill>
              </a:rPr>
              <a:t>-</a:t>
            </a:r>
            <a:r>
              <a:rPr lang="en-US" dirty="0">
                <a:solidFill>
                  <a:schemeClr val="bg1"/>
                </a:solidFill>
                <a:latin typeface="Arial Narrow" panose="020B0606020202030204" pitchFamily="34" charset="0"/>
              </a:rPr>
              <a:t>22%</a:t>
            </a:r>
          </a:p>
        </p:txBody>
      </p:sp>
      <p:sp>
        <p:nvSpPr>
          <p:cNvPr id="17" name="TextBox 16">
            <a:extLst>
              <a:ext uri="{FF2B5EF4-FFF2-40B4-BE49-F238E27FC236}">
                <a16:creationId xmlns:a16="http://schemas.microsoft.com/office/drawing/2014/main" id="{D6BAD5DF-D881-257A-207B-234D82F1CB22}"/>
              </a:ext>
            </a:extLst>
          </p:cNvPr>
          <p:cNvSpPr txBox="1"/>
          <p:nvPr/>
        </p:nvSpPr>
        <p:spPr>
          <a:xfrm>
            <a:off x="1967281" y="4338568"/>
            <a:ext cx="1606530" cy="369332"/>
          </a:xfrm>
          <a:prstGeom prst="rect">
            <a:avLst/>
          </a:prstGeom>
          <a:noFill/>
          <a:ln>
            <a:solidFill>
              <a:schemeClr val="bg1"/>
            </a:solidFill>
          </a:ln>
        </p:spPr>
        <p:txBody>
          <a:bodyPr wrap="none" rtlCol="0">
            <a:spAutoFit/>
          </a:bodyPr>
          <a:lstStyle/>
          <a:p>
            <a:r>
              <a:rPr lang="en-US" dirty="0">
                <a:solidFill>
                  <a:schemeClr val="bg1"/>
                </a:solidFill>
              </a:rPr>
              <a:t>-</a:t>
            </a:r>
            <a:r>
              <a:rPr lang="en-US" dirty="0">
                <a:solidFill>
                  <a:schemeClr val="bg1"/>
                </a:solidFill>
                <a:latin typeface="Arial Narrow" panose="020B0606020202030204" pitchFamily="34" charset="0"/>
              </a:rPr>
              <a:t>18% supply gap</a:t>
            </a:r>
          </a:p>
        </p:txBody>
      </p:sp>
      <p:sp>
        <p:nvSpPr>
          <p:cNvPr id="18" name="TextBox 17">
            <a:extLst>
              <a:ext uri="{FF2B5EF4-FFF2-40B4-BE49-F238E27FC236}">
                <a16:creationId xmlns:a16="http://schemas.microsoft.com/office/drawing/2014/main" id="{A41299E9-B118-FA58-B529-6E45A5F75EE0}"/>
              </a:ext>
            </a:extLst>
          </p:cNvPr>
          <p:cNvSpPr txBox="1"/>
          <p:nvPr/>
        </p:nvSpPr>
        <p:spPr>
          <a:xfrm>
            <a:off x="11024809" y="4462581"/>
            <a:ext cx="654346" cy="369332"/>
          </a:xfrm>
          <a:prstGeom prst="rect">
            <a:avLst/>
          </a:prstGeom>
          <a:noFill/>
          <a:ln>
            <a:solidFill>
              <a:schemeClr val="bg1"/>
            </a:solidFill>
          </a:ln>
        </p:spPr>
        <p:txBody>
          <a:bodyPr wrap="none" rtlCol="0">
            <a:spAutoFit/>
          </a:bodyPr>
          <a:lstStyle/>
          <a:p>
            <a:r>
              <a:rPr lang="en-US" dirty="0">
                <a:solidFill>
                  <a:schemeClr val="bg1"/>
                </a:solidFill>
              </a:rPr>
              <a:t>-</a:t>
            </a:r>
            <a:r>
              <a:rPr lang="en-US" dirty="0">
                <a:solidFill>
                  <a:schemeClr val="bg1"/>
                </a:solidFill>
                <a:latin typeface="Arial Narrow" panose="020B0606020202030204" pitchFamily="34" charset="0"/>
              </a:rPr>
              <a:t>25%</a:t>
            </a:r>
          </a:p>
        </p:txBody>
      </p:sp>
    </p:spTree>
    <p:extLst>
      <p:ext uri="{BB962C8B-B14F-4D97-AF65-F5344CB8AC3E}">
        <p14:creationId xmlns:p14="http://schemas.microsoft.com/office/powerpoint/2010/main" val="35599074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a table with their hands up&#10;&#10;Description automatically generated with medium confidence">
            <a:extLst>
              <a:ext uri="{FF2B5EF4-FFF2-40B4-BE49-F238E27FC236}">
                <a16:creationId xmlns:a16="http://schemas.microsoft.com/office/drawing/2014/main" id="{A04DC367-53B4-BA67-158A-FCACFBBC7139}"/>
              </a:ext>
            </a:extLst>
          </p:cNvPr>
          <p:cNvPicPr>
            <a:picLocks noChangeAspect="1"/>
          </p:cNvPicPr>
          <p:nvPr/>
        </p:nvPicPr>
        <p:blipFill rotWithShape="1">
          <a:blip r:embed="rId3"/>
          <a:srcRect r="25062"/>
          <a:stretch/>
        </p:blipFill>
        <p:spPr>
          <a:xfrm>
            <a:off x="3055620" y="0"/>
            <a:ext cx="9136380" cy="6858000"/>
          </a:xfrm>
          <a:prstGeom prst="rect">
            <a:avLst/>
          </a:prstGeom>
        </p:spPr>
      </p:pic>
      <p:sp>
        <p:nvSpPr>
          <p:cNvPr id="4" name="Rectangle 3">
            <a:extLst>
              <a:ext uri="{FF2B5EF4-FFF2-40B4-BE49-F238E27FC236}">
                <a16:creationId xmlns:a16="http://schemas.microsoft.com/office/drawing/2014/main" id="{6E477A7D-7B56-7EF8-1EC7-01EEEDC72F21}"/>
              </a:ext>
            </a:extLst>
          </p:cNvPr>
          <p:cNvSpPr/>
          <p:nvPr/>
        </p:nvSpPr>
        <p:spPr>
          <a:xfrm>
            <a:off x="0" y="0"/>
            <a:ext cx="5318760" cy="6858000"/>
          </a:xfrm>
          <a:prstGeom prst="rect">
            <a:avLst/>
          </a:prstGeom>
          <a:solidFill>
            <a:srgbClr val="004D85"/>
          </a:solidFill>
          <a:ln>
            <a:noFill/>
          </a:ln>
          <a:effectLst>
            <a:outerShdw blurRad="50800" dist="38100" algn="l" rotWithShape="0">
              <a:schemeClr val="tx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ctr"/>
          <a:lstStyle/>
          <a:p>
            <a:pPr algn="ctr">
              <a:lnSpc>
                <a:spcPct val="114000"/>
              </a:lnSpc>
            </a:pPr>
            <a:r>
              <a:rPr lang="en-US" sz="4300" b="1" dirty="0">
                <a:solidFill>
                  <a:schemeClr val="bg1"/>
                </a:solidFill>
                <a:effectLst>
                  <a:outerShdw blurRad="50800" dist="50800" dir="10800000" algn="r" rotWithShape="0">
                    <a:schemeClr val="tx2">
                      <a:lumMod val="50000"/>
                      <a:alpha val="40000"/>
                    </a:schemeClr>
                  </a:outerShdw>
                </a:effectLst>
                <a:latin typeface="Arial Narrow" panose="020B0604020202020204" pitchFamily="34" charset="0"/>
                <a:cs typeface="Arial Narrow" panose="020B0604020202020204" pitchFamily="34" charset="0"/>
              </a:rPr>
              <a:t>How do we recruit, develop, and retain enough strong, diverse educators —</a:t>
            </a:r>
            <a:r>
              <a:rPr lang="en-US" sz="4300" dirty="0">
                <a:solidFill>
                  <a:schemeClr val="bg1"/>
                </a:solidFill>
                <a:effectLst>
                  <a:outerShdw blurRad="50800" dist="50800" dir="10800000" algn="r" rotWithShape="0">
                    <a:schemeClr val="tx2">
                      <a:lumMod val="50000"/>
                      <a:alpha val="40000"/>
                    </a:schemeClr>
                  </a:outerShdw>
                </a:effectLst>
                <a:latin typeface="Arial Narrow" panose="020B0604020202020204" pitchFamily="34" charset="0"/>
                <a:cs typeface="Arial Narrow" panose="020B0604020202020204" pitchFamily="34" charset="0"/>
              </a:rPr>
              <a:t> </a:t>
            </a:r>
            <a:r>
              <a:rPr lang="en-US" sz="4300" b="1" i="1" dirty="0">
                <a:solidFill>
                  <a:schemeClr val="bg1"/>
                </a:solidFill>
                <a:effectLst>
                  <a:outerShdw blurRad="50800" dist="50800" dir="10800000" algn="r" rotWithShape="0">
                    <a:schemeClr val="tx2">
                      <a:lumMod val="50000"/>
                      <a:alpha val="40000"/>
                    </a:schemeClr>
                  </a:outerShdw>
                </a:effectLst>
                <a:latin typeface="Arial Narrow" panose="020B0604020202020204" pitchFamily="34" charset="0"/>
                <a:cs typeface="Arial Narrow" panose="020B0604020202020204" pitchFamily="34" charset="0"/>
              </a:rPr>
              <a:t>especially in the places they’re needed most?</a:t>
            </a:r>
          </a:p>
        </p:txBody>
      </p:sp>
      <p:pic>
        <p:nvPicPr>
          <p:cNvPr id="6" name="Picture 5" descr="A picture containing text, clipart&#10;&#10;Description automatically generated">
            <a:extLst>
              <a:ext uri="{FF2B5EF4-FFF2-40B4-BE49-F238E27FC236}">
                <a16:creationId xmlns:a16="http://schemas.microsoft.com/office/drawing/2014/main" id="{CD9C5073-AA82-913E-D3F1-469513E30349}"/>
              </a:ext>
            </a:extLst>
          </p:cNvPr>
          <p:cNvPicPr>
            <a:picLocks noChangeAspect="1"/>
          </p:cNvPicPr>
          <p:nvPr/>
        </p:nvPicPr>
        <p:blipFill>
          <a:blip r:embed="rId4"/>
          <a:stretch>
            <a:fillRect/>
          </a:stretch>
        </p:blipFill>
        <p:spPr>
          <a:xfrm>
            <a:off x="10972799" y="6335127"/>
            <a:ext cx="763270" cy="262945"/>
          </a:xfrm>
          <a:prstGeom prst="rect">
            <a:avLst/>
          </a:prstGeom>
        </p:spPr>
      </p:pic>
    </p:spTree>
    <p:extLst>
      <p:ext uri="{BB962C8B-B14F-4D97-AF65-F5344CB8AC3E}">
        <p14:creationId xmlns:p14="http://schemas.microsoft.com/office/powerpoint/2010/main" val="38693179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B31A969-F840-4C10-7FD8-66662E67EB34}"/>
              </a:ext>
            </a:extLst>
          </p:cNvPr>
          <p:cNvSpPr/>
          <p:nvPr/>
        </p:nvSpPr>
        <p:spPr>
          <a:xfrm>
            <a:off x="0" y="0"/>
            <a:ext cx="6019793" cy="6858000"/>
          </a:xfrm>
          <a:prstGeom prst="rect">
            <a:avLst/>
          </a:prstGeom>
          <a:solidFill>
            <a:srgbClr val="004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698F1A-5663-2D49-B0BC-D69565E1A183}"/>
              </a:ext>
            </a:extLst>
          </p:cNvPr>
          <p:cNvSpPr/>
          <p:nvPr/>
        </p:nvSpPr>
        <p:spPr>
          <a:xfrm>
            <a:off x="479728" y="508017"/>
            <a:ext cx="5266057" cy="5621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4800" b="1" dirty="0">
                <a:solidFill>
                  <a:schemeClr val="accent6">
                    <a:lumMod val="40000"/>
                    <a:lumOff val="60000"/>
                  </a:schemeClr>
                </a:solidFill>
                <a:latin typeface="Arial Narrow" panose="020B0604020202020204" pitchFamily="34" charset="0"/>
                <a:cs typeface="Arial Narrow" panose="020B0604020202020204" pitchFamily="34" charset="0"/>
              </a:rPr>
              <a:t>1.3 million teachers </a:t>
            </a:r>
            <a:r>
              <a:rPr lang="en-US" sz="4000" dirty="0">
                <a:solidFill>
                  <a:schemeClr val="bg1"/>
                </a:solidFill>
                <a:latin typeface="Arial Narrow" panose="020B0604020202020204" pitchFamily="34" charset="0"/>
                <a:cs typeface="Arial Narrow" panose="020B0604020202020204" pitchFamily="34" charset="0"/>
              </a:rPr>
              <a:t>serving </a:t>
            </a:r>
          </a:p>
          <a:p>
            <a:pPr>
              <a:lnSpc>
                <a:spcPct val="150000"/>
              </a:lnSpc>
            </a:pPr>
            <a:r>
              <a:rPr lang="en-US" sz="4800" b="1" dirty="0">
                <a:solidFill>
                  <a:schemeClr val="accent6">
                    <a:lumMod val="40000"/>
                    <a:lumOff val="60000"/>
                  </a:schemeClr>
                </a:solidFill>
                <a:latin typeface="Arial Narrow" panose="020B0604020202020204" pitchFamily="34" charset="0"/>
                <a:cs typeface="Arial Narrow" panose="020B0604020202020204" pitchFamily="34" charset="0"/>
              </a:rPr>
              <a:t>19.4 million students </a:t>
            </a:r>
            <a:r>
              <a:rPr lang="en-US" sz="4000" dirty="0">
                <a:solidFill>
                  <a:schemeClr val="bg1"/>
                </a:solidFill>
                <a:latin typeface="Arial Narrow" panose="020B0604020202020204" pitchFamily="34" charset="0"/>
                <a:cs typeface="Arial Narrow" panose="020B0604020202020204" pitchFamily="34" charset="0"/>
              </a:rPr>
              <a:t>across 16 states </a:t>
            </a:r>
            <a:endParaRPr lang="en-US" dirty="0">
              <a:solidFill>
                <a:schemeClr val="bg1"/>
              </a:solidFill>
              <a:latin typeface="Arial Narrow" panose="020B0604020202020204" pitchFamily="34" charset="0"/>
              <a:cs typeface="Arial Narrow" panose="020B0604020202020204" pitchFamily="34" charset="0"/>
            </a:endParaRPr>
          </a:p>
        </p:txBody>
      </p:sp>
      <p:grpSp>
        <p:nvGrpSpPr>
          <p:cNvPr id="34" name="Group 33">
            <a:extLst>
              <a:ext uri="{FF2B5EF4-FFF2-40B4-BE49-F238E27FC236}">
                <a16:creationId xmlns:a16="http://schemas.microsoft.com/office/drawing/2014/main" id="{9A2A5F4F-6AA8-7AAB-0C2E-7F70448ADA77}"/>
              </a:ext>
            </a:extLst>
          </p:cNvPr>
          <p:cNvGrpSpPr/>
          <p:nvPr/>
        </p:nvGrpSpPr>
        <p:grpSpPr>
          <a:xfrm>
            <a:off x="6019793" y="408769"/>
            <a:ext cx="6172207" cy="4463392"/>
            <a:chOff x="6019793" y="408769"/>
            <a:chExt cx="6172207" cy="4463392"/>
          </a:xfrm>
        </p:grpSpPr>
        <p:graphicFrame>
          <p:nvGraphicFramePr>
            <p:cNvPr id="10" name="Chart 9">
              <a:extLst>
                <a:ext uri="{FF2B5EF4-FFF2-40B4-BE49-F238E27FC236}">
                  <a16:creationId xmlns:a16="http://schemas.microsoft.com/office/drawing/2014/main" id="{E497753A-9C6B-256B-321F-5B274970C37E}"/>
                </a:ext>
              </a:extLst>
            </p:cNvPr>
            <p:cNvGraphicFramePr/>
            <p:nvPr>
              <p:extLst>
                <p:ext uri="{D42A27DB-BD31-4B8C-83A1-F6EECF244321}">
                  <p14:modId xmlns:p14="http://schemas.microsoft.com/office/powerpoint/2010/main" val="4204087538"/>
                </p:ext>
              </p:extLst>
            </p:nvPr>
          </p:nvGraphicFramePr>
          <p:xfrm>
            <a:off x="6225513" y="693879"/>
            <a:ext cx="3911187" cy="4178282"/>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E2013EDB-BD24-FC2A-3A01-1F08A2BE5FC8}"/>
                </a:ext>
              </a:extLst>
            </p:cNvPr>
            <p:cNvSpPr txBox="1"/>
            <p:nvPr/>
          </p:nvSpPr>
          <p:spPr>
            <a:xfrm>
              <a:off x="6655875" y="2582965"/>
              <a:ext cx="1443037" cy="400110"/>
            </a:xfrm>
            <a:prstGeom prst="rect">
              <a:avLst/>
            </a:prstGeom>
            <a:noFill/>
          </p:spPr>
          <p:txBody>
            <a:bodyPr wrap="square" rtlCol="0">
              <a:spAutoFit/>
            </a:bodyPr>
            <a:lstStyle/>
            <a:p>
              <a:r>
                <a:rPr lang="en-US" sz="2000" b="1" dirty="0">
                  <a:solidFill>
                    <a:schemeClr val="bg1"/>
                  </a:solidFill>
                  <a:latin typeface="Arial Narrow" panose="020B0604020202020204" pitchFamily="34" charset="0"/>
                  <a:cs typeface="Arial Narrow" panose="020B0604020202020204" pitchFamily="34" charset="0"/>
                </a:rPr>
                <a:t>77% White</a:t>
              </a:r>
            </a:p>
          </p:txBody>
        </p:sp>
        <p:sp>
          <p:nvSpPr>
            <p:cNvPr id="13" name="TextBox 12">
              <a:extLst>
                <a:ext uri="{FF2B5EF4-FFF2-40B4-BE49-F238E27FC236}">
                  <a16:creationId xmlns:a16="http://schemas.microsoft.com/office/drawing/2014/main" id="{996C94C6-758A-F41D-D436-948902CBCB24}"/>
                </a:ext>
              </a:extLst>
            </p:cNvPr>
            <p:cNvSpPr txBox="1"/>
            <p:nvPr/>
          </p:nvSpPr>
          <p:spPr>
            <a:xfrm flipH="1">
              <a:off x="9916220" y="3298617"/>
              <a:ext cx="2275780" cy="400110"/>
            </a:xfrm>
            <a:prstGeom prst="rect">
              <a:avLst/>
            </a:prstGeom>
            <a:noFill/>
          </p:spPr>
          <p:txBody>
            <a:bodyPr wrap="square" rtlCol="0">
              <a:spAutoFit/>
            </a:bodyPr>
            <a:lstStyle/>
            <a:p>
              <a:r>
                <a:rPr lang="en-US" sz="2000" b="1" dirty="0">
                  <a:solidFill>
                    <a:schemeClr val="accent4"/>
                  </a:solidFill>
                  <a:latin typeface="Arial Narrow" panose="020B0604020202020204" pitchFamily="34" charset="0"/>
                  <a:cs typeface="Arial Narrow" panose="020B0604020202020204" pitchFamily="34" charset="0"/>
                </a:rPr>
                <a:t>&lt;1% Asian</a:t>
              </a:r>
            </a:p>
          </p:txBody>
        </p:sp>
        <p:sp>
          <p:nvSpPr>
            <p:cNvPr id="14" name="TextBox 13">
              <a:extLst>
                <a:ext uri="{FF2B5EF4-FFF2-40B4-BE49-F238E27FC236}">
                  <a16:creationId xmlns:a16="http://schemas.microsoft.com/office/drawing/2014/main" id="{C1E1E079-61FB-F66B-DDED-46B53BFB38B7}"/>
                </a:ext>
              </a:extLst>
            </p:cNvPr>
            <p:cNvSpPr txBox="1"/>
            <p:nvPr/>
          </p:nvSpPr>
          <p:spPr>
            <a:xfrm>
              <a:off x="9948492" y="2881866"/>
              <a:ext cx="1796357" cy="400110"/>
            </a:xfrm>
            <a:prstGeom prst="rect">
              <a:avLst/>
            </a:prstGeom>
            <a:noFill/>
          </p:spPr>
          <p:txBody>
            <a:bodyPr wrap="square" rtlCol="0">
              <a:spAutoFit/>
            </a:bodyPr>
            <a:lstStyle/>
            <a:p>
              <a:r>
                <a:rPr lang="en-US" sz="2000" b="1" dirty="0">
                  <a:solidFill>
                    <a:schemeClr val="accent3"/>
                  </a:solidFill>
                  <a:latin typeface="Arial Narrow" panose="020B0604020202020204" pitchFamily="34" charset="0"/>
                  <a:cs typeface="Arial Narrow" panose="020B0604020202020204" pitchFamily="34" charset="0"/>
                </a:rPr>
                <a:t>&lt;9% Hispanic</a:t>
              </a:r>
            </a:p>
          </p:txBody>
        </p:sp>
        <p:sp>
          <p:nvSpPr>
            <p:cNvPr id="15" name="TextBox 14">
              <a:extLst>
                <a:ext uri="{FF2B5EF4-FFF2-40B4-BE49-F238E27FC236}">
                  <a16:creationId xmlns:a16="http://schemas.microsoft.com/office/drawing/2014/main" id="{D9EB2CC3-590F-A5D0-DA8E-E407D0DD6220}"/>
                </a:ext>
              </a:extLst>
            </p:cNvPr>
            <p:cNvSpPr txBox="1"/>
            <p:nvPr/>
          </p:nvSpPr>
          <p:spPr>
            <a:xfrm>
              <a:off x="9948492" y="2092574"/>
              <a:ext cx="1301750" cy="400110"/>
            </a:xfrm>
            <a:prstGeom prst="rect">
              <a:avLst/>
            </a:prstGeom>
            <a:noFill/>
          </p:spPr>
          <p:txBody>
            <a:bodyPr wrap="square" rtlCol="0">
              <a:spAutoFit/>
            </a:bodyPr>
            <a:lstStyle/>
            <a:p>
              <a:r>
                <a:rPr lang="en-US" sz="2000" b="1" dirty="0">
                  <a:solidFill>
                    <a:schemeClr val="accent2"/>
                  </a:solidFill>
                  <a:latin typeface="Arial Narrow" panose="020B0604020202020204" pitchFamily="34" charset="0"/>
                  <a:cs typeface="Arial Narrow" panose="020B0604020202020204" pitchFamily="34" charset="0"/>
                </a:rPr>
                <a:t>15% Black</a:t>
              </a:r>
            </a:p>
          </p:txBody>
        </p:sp>
        <p:sp>
          <p:nvSpPr>
            <p:cNvPr id="16" name="TextBox 15">
              <a:extLst>
                <a:ext uri="{FF2B5EF4-FFF2-40B4-BE49-F238E27FC236}">
                  <a16:creationId xmlns:a16="http://schemas.microsoft.com/office/drawing/2014/main" id="{BA2B5E52-FFE6-AE6B-2062-2DA746BD8535}"/>
                </a:ext>
              </a:extLst>
            </p:cNvPr>
            <p:cNvSpPr txBox="1"/>
            <p:nvPr/>
          </p:nvSpPr>
          <p:spPr>
            <a:xfrm flipH="1">
              <a:off x="9710500" y="3737553"/>
              <a:ext cx="2275780" cy="400110"/>
            </a:xfrm>
            <a:prstGeom prst="rect">
              <a:avLst/>
            </a:prstGeom>
            <a:noFill/>
          </p:spPr>
          <p:txBody>
            <a:bodyPr wrap="square" rtlCol="0">
              <a:spAutoFit/>
            </a:bodyPr>
            <a:lstStyle/>
            <a:p>
              <a:r>
                <a:rPr lang="en-US" sz="2000" b="1" dirty="0">
                  <a:solidFill>
                    <a:schemeClr val="accent5"/>
                  </a:solidFill>
                  <a:latin typeface="Arial Narrow" panose="020B0604020202020204" pitchFamily="34" charset="0"/>
                  <a:cs typeface="Arial Narrow" panose="020B0604020202020204" pitchFamily="34" charset="0"/>
                </a:rPr>
                <a:t>&lt;2% Other</a:t>
              </a:r>
            </a:p>
          </p:txBody>
        </p:sp>
        <p:sp>
          <p:nvSpPr>
            <p:cNvPr id="26" name="TextBox 25">
              <a:extLst>
                <a:ext uri="{FF2B5EF4-FFF2-40B4-BE49-F238E27FC236}">
                  <a16:creationId xmlns:a16="http://schemas.microsoft.com/office/drawing/2014/main" id="{F9869762-AC54-984F-BD2A-BC50EE649AC5}"/>
                </a:ext>
              </a:extLst>
            </p:cNvPr>
            <p:cNvSpPr txBox="1"/>
            <p:nvPr/>
          </p:nvSpPr>
          <p:spPr>
            <a:xfrm>
              <a:off x="6019793" y="408769"/>
              <a:ext cx="6172207" cy="461665"/>
            </a:xfrm>
            <a:prstGeom prst="rect">
              <a:avLst/>
            </a:prstGeom>
            <a:noFill/>
          </p:spPr>
          <p:txBody>
            <a:bodyPr wrap="square" rtlCol="0">
              <a:spAutoFit/>
            </a:bodyPr>
            <a:lstStyle/>
            <a:p>
              <a:pPr algn="ctr"/>
              <a:r>
                <a:rPr lang="en-US" sz="2400" b="1" dirty="0">
                  <a:solidFill>
                    <a:srgbClr val="5D5040"/>
                  </a:solidFill>
                  <a:latin typeface="Arial Narrow" panose="020B0604020202020204" pitchFamily="34" charset="0"/>
                  <a:cs typeface="Arial Narrow" panose="020B0604020202020204" pitchFamily="34" charset="0"/>
                </a:rPr>
                <a:t>Teacher Race/Ethnicity in SREB States</a:t>
              </a:r>
            </a:p>
          </p:txBody>
        </p:sp>
      </p:grpSp>
      <p:grpSp>
        <p:nvGrpSpPr>
          <p:cNvPr id="33" name="Group 32">
            <a:extLst>
              <a:ext uri="{FF2B5EF4-FFF2-40B4-BE49-F238E27FC236}">
                <a16:creationId xmlns:a16="http://schemas.microsoft.com/office/drawing/2014/main" id="{8C03867F-5523-2355-B6D0-9347420386CA}"/>
              </a:ext>
            </a:extLst>
          </p:cNvPr>
          <p:cNvGrpSpPr/>
          <p:nvPr/>
        </p:nvGrpSpPr>
        <p:grpSpPr>
          <a:xfrm>
            <a:off x="5895604" y="4913401"/>
            <a:ext cx="6491660" cy="1230821"/>
            <a:chOff x="5895604" y="4913401"/>
            <a:chExt cx="6491660" cy="1230821"/>
          </a:xfrm>
        </p:grpSpPr>
        <p:pic>
          <p:nvPicPr>
            <p:cNvPr id="23" name="Picture 22" descr="Icon&#10;&#10;Description automatically generated">
              <a:extLst>
                <a:ext uri="{FF2B5EF4-FFF2-40B4-BE49-F238E27FC236}">
                  <a16:creationId xmlns:a16="http://schemas.microsoft.com/office/drawing/2014/main" id="{0458C24E-FF6C-0787-D98D-27B3D68752C6}"/>
                </a:ext>
              </a:extLst>
            </p:cNvPr>
            <p:cNvPicPr>
              <a:picLocks noChangeAspect="1"/>
            </p:cNvPicPr>
            <p:nvPr/>
          </p:nvPicPr>
          <p:blipFill rotWithShape="1">
            <a:blip r:embed="rId4"/>
            <a:srcRect b="75000"/>
            <a:stretch/>
          </p:blipFill>
          <p:spPr>
            <a:xfrm>
              <a:off x="5895604" y="4913401"/>
              <a:ext cx="6491660" cy="1230821"/>
            </a:xfrm>
            <a:prstGeom prst="rect">
              <a:avLst/>
            </a:prstGeom>
          </p:spPr>
        </p:pic>
        <p:sp>
          <p:nvSpPr>
            <p:cNvPr id="31" name="TextBox 30">
              <a:extLst>
                <a:ext uri="{FF2B5EF4-FFF2-40B4-BE49-F238E27FC236}">
                  <a16:creationId xmlns:a16="http://schemas.microsoft.com/office/drawing/2014/main" id="{B3607874-DCF3-1DF9-FE91-BE30ADA8E438}"/>
                </a:ext>
              </a:extLst>
            </p:cNvPr>
            <p:cNvSpPr txBox="1"/>
            <p:nvPr/>
          </p:nvSpPr>
          <p:spPr>
            <a:xfrm>
              <a:off x="7029450" y="5267201"/>
              <a:ext cx="3943349" cy="523220"/>
            </a:xfrm>
            <a:prstGeom prst="rect">
              <a:avLst/>
            </a:prstGeom>
            <a:noFill/>
          </p:spPr>
          <p:txBody>
            <a:bodyPr wrap="square" rtlCol="0">
              <a:spAutoFit/>
            </a:bodyPr>
            <a:lstStyle/>
            <a:p>
              <a:r>
                <a:rPr lang="en-US" sz="2800" b="1" dirty="0">
                  <a:solidFill>
                    <a:schemeClr val="bg1"/>
                  </a:solidFill>
                  <a:latin typeface="Arial Narrow" panose="020B0604020202020204" pitchFamily="34" charset="0"/>
                  <a:cs typeface="Arial Narrow" panose="020B0604020202020204" pitchFamily="34" charset="0"/>
                </a:rPr>
                <a:t>77% </a:t>
              </a:r>
              <a:r>
                <a:rPr lang="en-US" sz="2400" dirty="0">
                  <a:solidFill>
                    <a:schemeClr val="bg1"/>
                  </a:solidFill>
                  <a:latin typeface="Arial Narrow" panose="020B0604020202020204" pitchFamily="34" charset="0"/>
                  <a:cs typeface="Arial Narrow" panose="020B0604020202020204" pitchFamily="34" charset="0"/>
                </a:rPr>
                <a:t>of teachers are women</a:t>
              </a:r>
              <a:endParaRPr lang="en-US" sz="2800" dirty="0">
                <a:solidFill>
                  <a:schemeClr val="bg1"/>
                </a:solidFill>
                <a:latin typeface="Arial Narrow" panose="020B0604020202020204" pitchFamily="34" charset="0"/>
                <a:cs typeface="Arial Narrow" panose="020B0604020202020204" pitchFamily="34" charset="0"/>
              </a:endParaRPr>
            </a:p>
          </p:txBody>
        </p:sp>
      </p:grpSp>
      <p:sp>
        <p:nvSpPr>
          <p:cNvPr id="32" name="TextBox 31">
            <a:extLst>
              <a:ext uri="{FF2B5EF4-FFF2-40B4-BE49-F238E27FC236}">
                <a16:creationId xmlns:a16="http://schemas.microsoft.com/office/drawing/2014/main" id="{F1DBDC92-CA47-DFD1-6C8C-7FB8ED8A8617}"/>
              </a:ext>
            </a:extLst>
          </p:cNvPr>
          <p:cNvSpPr txBox="1"/>
          <p:nvPr/>
        </p:nvSpPr>
        <p:spPr>
          <a:xfrm>
            <a:off x="0" y="6562584"/>
            <a:ext cx="4282772" cy="246221"/>
          </a:xfrm>
          <a:prstGeom prst="rect">
            <a:avLst/>
          </a:prstGeom>
          <a:noFill/>
        </p:spPr>
        <p:txBody>
          <a:bodyPr wrap="square" rtlCol="0">
            <a:spAutoFit/>
          </a:bodyPr>
          <a:lstStyle/>
          <a:p>
            <a:r>
              <a:rPr lang="en-US" sz="1000" b="1" dirty="0">
                <a:solidFill>
                  <a:schemeClr val="bg1"/>
                </a:solidFill>
                <a:latin typeface="Arial Narrow" panose="020B0604020202020204" pitchFamily="34" charset="0"/>
                <a:cs typeface="Arial Narrow" panose="020B0604020202020204" pitchFamily="34" charset="0"/>
              </a:rPr>
              <a:t>Source: </a:t>
            </a:r>
            <a:r>
              <a:rPr lang="en-US" sz="1000" dirty="0">
                <a:solidFill>
                  <a:schemeClr val="bg1"/>
                </a:solidFill>
                <a:latin typeface="Arial Narrow" panose="020B0604020202020204" pitchFamily="34" charset="0"/>
                <a:cs typeface="Arial Narrow" panose="020B0604020202020204" pitchFamily="34" charset="0"/>
                <a:hlinkClick r:id="rId5">
                  <a:extLst>
                    <a:ext uri="{A12FA001-AC4F-418D-AE19-62706E023703}">
                      <ahyp:hlinkClr xmlns:ahyp="http://schemas.microsoft.com/office/drawing/2018/hyperlinkcolor" val="tx"/>
                    </a:ext>
                  </a:extLst>
                </a:hlinkClick>
              </a:rPr>
              <a:t>IES/NCES</a:t>
            </a:r>
            <a:r>
              <a:rPr lang="en-US" sz="1000" dirty="0">
                <a:solidFill>
                  <a:schemeClr val="bg1"/>
                </a:solidFill>
                <a:latin typeface="Arial Narrow" panose="020B0604020202020204" pitchFamily="34" charset="0"/>
                <a:cs typeface="Arial Narrow" panose="020B0604020202020204" pitchFamily="34" charset="0"/>
              </a:rPr>
              <a:t>, 2019-20; and SREB analysis of state websites</a:t>
            </a:r>
          </a:p>
        </p:txBody>
      </p:sp>
      <p:pic>
        <p:nvPicPr>
          <p:cNvPr id="30" name="Picture 29">
            <a:extLst>
              <a:ext uri="{FF2B5EF4-FFF2-40B4-BE49-F238E27FC236}">
                <a16:creationId xmlns:a16="http://schemas.microsoft.com/office/drawing/2014/main" id="{035A4869-4D6E-004A-A01A-AABDF4A9C54F}"/>
              </a:ext>
            </a:extLst>
          </p:cNvPr>
          <p:cNvPicPr>
            <a:picLocks noChangeAspect="1"/>
          </p:cNvPicPr>
          <p:nvPr/>
        </p:nvPicPr>
        <p:blipFill rotWithShape="1">
          <a:blip r:embed="rId6"/>
          <a:srcRect r="77826" b="57978"/>
          <a:stretch/>
        </p:blipFill>
        <p:spPr>
          <a:xfrm>
            <a:off x="6087177" y="4549463"/>
            <a:ext cx="942273" cy="1785664"/>
          </a:xfrm>
          <a:prstGeom prst="rect">
            <a:avLst/>
          </a:prstGeom>
        </p:spPr>
      </p:pic>
    </p:spTree>
    <p:extLst>
      <p:ext uri="{BB962C8B-B14F-4D97-AF65-F5344CB8AC3E}">
        <p14:creationId xmlns:p14="http://schemas.microsoft.com/office/powerpoint/2010/main" val="13248822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engineering drawing&#10;&#10;Description automatically generated">
            <a:extLst>
              <a:ext uri="{FF2B5EF4-FFF2-40B4-BE49-F238E27FC236}">
                <a16:creationId xmlns:a16="http://schemas.microsoft.com/office/drawing/2014/main" id="{71CC3495-9E73-AA05-9A46-5BC4C3497E58}"/>
              </a:ext>
            </a:extLst>
          </p:cNvPr>
          <p:cNvPicPr>
            <a:picLocks noChangeAspect="1"/>
          </p:cNvPicPr>
          <p:nvPr/>
        </p:nvPicPr>
        <p:blipFill rotWithShape="1">
          <a:blip r:embed="rId3"/>
          <a:srcRect r="36500"/>
          <a:stretch/>
        </p:blipFill>
        <p:spPr>
          <a:xfrm>
            <a:off x="4450080" y="0"/>
            <a:ext cx="7741920" cy="6858000"/>
          </a:xfrm>
          <a:prstGeom prst="rect">
            <a:avLst/>
          </a:prstGeom>
        </p:spPr>
      </p:pic>
      <p:sp>
        <p:nvSpPr>
          <p:cNvPr id="4" name="Rectangle 3">
            <a:extLst>
              <a:ext uri="{FF2B5EF4-FFF2-40B4-BE49-F238E27FC236}">
                <a16:creationId xmlns:a16="http://schemas.microsoft.com/office/drawing/2014/main" id="{6E477A7D-7B56-7EF8-1EC7-01EEEDC72F21}"/>
              </a:ext>
            </a:extLst>
          </p:cNvPr>
          <p:cNvSpPr/>
          <p:nvPr/>
        </p:nvSpPr>
        <p:spPr>
          <a:xfrm>
            <a:off x="0" y="0"/>
            <a:ext cx="5318760" cy="6858000"/>
          </a:xfrm>
          <a:prstGeom prst="rect">
            <a:avLst/>
          </a:prstGeom>
          <a:solidFill>
            <a:srgbClr val="004D85"/>
          </a:solidFill>
          <a:ln>
            <a:noFill/>
          </a:ln>
          <a:effectLst>
            <a:outerShdw blurRad="50800" dist="38100" algn="l" rotWithShape="0">
              <a:schemeClr val="tx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ctr"/>
          <a:lstStyle/>
          <a:p>
            <a:pPr algn="ctr">
              <a:lnSpc>
                <a:spcPct val="114000"/>
              </a:lnSpc>
              <a:spcAft>
                <a:spcPts val="200"/>
              </a:spcAft>
            </a:pPr>
            <a:r>
              <a:rPr lang="en-US" sz="3200" dirty="0">
                <a:solidFill>
                  <a:schemeClr val="bg1"/>
                </a:solidFill>
                <a:effectLst>
                  <a:outerShdw blurRad="50800" dist="50800" dir="10800000" algn="r" rotWithShape="0">
                    <a:schemeClr val="tx2">
                      <a:lumMod val="50000"/>
                      <a:alpha val="40000"/>
                    </a:schemeClr>
                  </a:outerShdw>
                </a:effectLst>
                <a:latin typeface="Arial Narrow" panose="020B0604020202020204" pitchFamily="34" charset="0"/>
                <a:cs typeface="Arial Narrow" panose="020B0604020202020204" pitchFamily="34" charset="0"/>
              </a:rPr>
              <a:t>TO SOLVE TEACHER SHORTAGES, STATES NEED </a:t>
            </a:r>
          </a:p>
          <a:p>
            <a:pPr algn="ctr">
              <a:lnSpc>
                <a:spcPct val="114000"/>
              </a:lnSpc>
            </a:pPr>
            <a:r>
              <a:rPr lang="en-US" sz="5800" b="1" dirty="0">
                <a:solidFill>
                  <a:schemeClr val="bg1"/>
                </a:solidFill>
                <a:effectLst>
                  <a:outerShdw blurRad="50800" dist="50800" dir="10800000" algn="r" rotWithShape="0">
                    <a:schemeClr val="tx2">
                      <a:lumMod val="50000"/>
                      <a:alpha val="40000"/>
                    </a:schemeClr>
                  </a:outerShdw>
                </a:effectLst>
                <a:latin typeface="Arial Narrow" panose="020B0604020202020204" pitchFamily="34" charset="0"/>
                <a:cs typeface="Arial Narrow" panose="020B0604020202020204" pitchFamily="34" charset="0"/>
              </a:rPr>
              <a:t>A RENOVATION BLUEPRINT</a:t>
            </a:r>
          </a:p>
        </p:txBody>
      </p:sp>
      <p:pic>
        <p:nvPicPr>
          <p:cNvPr id="6" name="Picture 5" descr="A picture containing text, clipart&#10;&#10;Description automatically generated">
            <a:extLst>
              <a:ext uri="{FF2B5EF4-FFF2-40B4-BE49-F238E27FC236}">
                <a16:creationId xmlns:a16="http://schemas.microsoft.com/office/drawing/2014/main" id="{CD9C5073-AA82-913E-D3F1-469513E30349}"/>
              </a:ext>
            </a:extLst>
          </p:cNvPr>
          <p:cNvPicPr>
            <a:picLocks noChangeAspect="1"/>
          </p:cNvPicPr>
          <p:nvPr/>
        </p:nvPicPr>
        <p:blipFill>
          <a:blip r:embed="rId4"/>
          <a:stretch>
            <a:fillRect/>
          </a:stretch>
        </p:blipFill>
        <p:spPr>
          <a:xfrm>
            <a:off x="10972799" y="6335127"/>
            <a:ext cx="763270" cy="262945"/>
          </a:xfrm>
          <a:prstGeom prst="rect">
            <a:avLst/>
          </a:prstGeom>
        </p:spPr>
      </p:pic>
      <p:grpSp>
        <p:nvGrpSpPr>
          <p:cNvPr id="7" name="Group 6">
            <a:extLst>
              <a:ext uri="{FF2B5EF4-FFF2-40B4-BE49-F238E27FC236}">
                <a16:creationId xmlns:a16="http://schemas.microsoft.com/office/drawing/2014/main" id="{33D75E96-6A94-E636-84CB-B649D3DF36E2}"/>
              </a:ext>
            </a:extLst>
          </p:cNvPr>
          <p:cNvGrpSpPr/>
          <p:nvPr/>
        </p:nvGrpSpPr>
        <p:grpSpPr>
          <a:xfrm>
            <a:off x="7600108" y="694665"/>
            <a:ext cx="2187608" cy="5506819"/>
            <a:chOff x="9590607" y="604354"/>
            <a:chExt cx="2187608" cy="5506819"/>
          </a:xfrm>
          <a:solidFill>
            <a:schemeClr val="bg1"/>
          </a:solidFill>
        </p:grpSpPr>
        <p:sp>
          <p:nvSpPr>
            <p:cNvPr id="9" name="TextBox 8">
              <a:extLst>
                <a:ext uri="{FF2B5EF4-FFF2-40B4-BE49-F238E27FC236}">
                  <a16:creationId xmlns:a16="http://schemas.microsoft.com/office/drawing/2014/main" id="{C3636132-5143-F913-994A-409C71688FC6}"/>
                </a:ext>
              </a:extLst>
            </p:cNvPr>
            <p:cNvSpPr txBox="1"/>
            <p:nvPr/>
          </p:nvSpPr>
          <p:spPr>
            <a:xfrm>
              <a:off x="9590607" y="3094963"/>
              <a:ext cx="2187608" cy="3016210"/>
            </a:xfrm>
            <a:prstGeom prst="rect">
              <a:avLst/>
            </a:prstGeom>
            <a:grpFill/>
          </p:spPr>
          <p:txBody>
            <a:bodyPr wrap="square" rtlCol="0">
              <a:spAutoFit/>
            </a:bodyPr>
            <a:lstStyle/>
            <a:p>
              <a:pPr>
                <a:spcAft>
                  <a:spcPts val="1200"/>
                </a:spcAft>
              </a:pPr>
              <a:r>
                <a:rPr lang="en-US" sz="1600" dirty="0">
                  <a:solidFill>
                    <a:srgbClr val="393026"/>
                  </a:solidFill>
                  <a:latin typeface="Arial Narrow" panose="020B0604020202020204" pitchFamily="34" charset="0"/>
                  <a:cs typeface="Arial Narrow" panose="020B0604020202020204" pitchFamily="34" charset="0"/>
                </a:rPr>
                <a:t>SREB’s</a:t>
              </a:r>
              <a:r>
                <a:rPr lang="en-US" sz="1600" dirty="0">
                  <a:latin typeface="Arial Narrow" panose="020B0604020202020204" pitchFamily="34" charset="0"/>
                  <a:cs typeface="Arial Narrow" panose="020B0604020202020204" pitchFamily="34" charset="0"/>
                </a:rPr>
                <a:t> </a:t>
              </a:r>
              <a:r>
                <a:rPr lang="en-US" sz="1600" dirty="0">
                  <a:latin typeface="Arial Narrow" panose="020B0604020202020204" pitchFamily="34" charset="0"/>
                  <a:cs typeface="Arial Narrow" panose="020B0604020202020204" pitchFamily="34" charset="0"/>
                  <a:hlinkClick r:id="rId5"/>
                </a:rPr>
                <a:t>new blueprint report</a:t>
              </a:r>
              <a:r>
                <a:rPr lang="en-US" sz="1600" dirty="0">
                  <a:latin typeface="Arial Narrow" panose="020B0604020202020204" pitchFamily="34" charset="0"/>
                  <a:cs typeface="Arial Narrow" panose="020B0604020202020204" pitchFamily="34" charset="0"/>
                </a:rPr>
                <a:t> </a:t>
              </a:r>
              <a:r>
                <a:rPr lang="en-US" sz="1600" dirty="0">
                  <a:solidFill>
                    <a:srgbClr val="393026"/>
                  </a:solidFill>
                  <a:latin typeface="Arial Narrow" panose="020B0604020202020204" pitchFamily="34" charset="0"/>
                  <a:cs typeface="Arial Narrow" panose="020B0604020202020204" pitchFamily="34" charset="0"/>
                </a:rPr>
                <a:t>includes:</a:t>
              </a:r>
            </a:p>
            <a:p>
              <a:pPr marL="182880" indent="-182880">
                <a:spcAft>
                  <a:spcPts val="1200"/>
                </a:spcAft>
                <a:buFont typeface="Wingdings" pitchFamily="2" charset="2"/>
                <a:buChar char="ü"/>
              </a:pPr>
              <a:r>
                <a:rPr lang="en-US" sz="1600" dirty="0">
                  <a:solidFill>
                    <a:srgbClr val="393026"/>
                  </a:solidFill>
                  <a:latin typeface="Arial Narrow" panose="020B0604020202020204" pitchFamily="34" charset="0"/>
                  <a:cs typeface="Arial Narrow" panose="020B0604020202020204" pitchFamily="34" charset="0"/>
                </a:rPr>
                <a:t>A </a:t>
              </a:r>
              <a:r>
                <a:rPr lang="en-US" sz="1600" b="1" dirty="0">
                  <a:solidFill>
                    <a:srgbClr val="393026"/>
                  </a:solidFill>
                  <a:latin typeface="Arial Narrow" panose="020B0604020202020204" pitchFamily="34" charset="0"/>
                  <a:cs typeface="Arial Narrow" panose="020B0604020202020204" pitchFamily="34" charset="0"/>
                </a:rPr>
                <a:t>closer look </a:t>
              </a:r>
              <a:r>
                <a:rPr lang="en-US" sz="1600" dirty="0">
                  <a:solidFill>
                    <a:srgbClr val="393026"/>
                  </a:solidFill>
                  <a:latin typeface="Arial Narrow" panose="020B0604020202020204" pitchFamily="34" charset="0"/>
                  <a:cs typeface="Arial Narrow" panose="020B0604020202020204" pitchFamily="34" charset="0"/>
                </a:rPr>
                <a:t>at the teacher shortage challenge</a:t>
              </a:r>
            </a:p>
            <a:p>
              <a:pPr marL="182880" indent="-182880">
                <a:spcAft>
                  <a:spcPts val="1200"/>
                </a:spcAft>
                <a:buFont typeface="Wingdings" pitchFamily="2" charset="2"/>
                <a:buChar char="ü"/>
              </a:pPr>
              <a:r>
                <a:rPr lang="en-US" sz="1600" dirty="0">
                  <a:solidFill>
                    <a:srgbClr val="393026"/>
                  </a:solidFill>
                  <a:latin typeface="Arial Narrow" panose="020B0604020202020204" pitchFamily="34" charset="0"/>
                  <a:cs typeface="Arial Narrow" panose="020B0604020202020204" pitchFamily="34" charset="0"/>
                </a:rPr>
                <a:t>A </a:t>
              </a:r>
              <a:r>
                <a:rPr lang="en-US" sz="1600" b="1" dirty="0">
                  <a:solidFill>
                    <a:srgbClr val="393026"/>
                  </a:solidFill>
                  <a:latin typeface="Arial Narrow" panose="020B0604020202020204" pitchFamily="34" charset="0"/>
                  <a:cs typeface="Arial Narrow" panose="020B0604020202020204" pitchFamily="34" charset="0"/>
                </a:rPr>
                <a:t>framework</a:t>
              </a:r>
              <a:r>
                <a:rPr lang="en-US" sz="1600" dirty="0">
                  <a:solidFill>
                    <a:srgbClr val="393026"/>
                  </a:solidFill>
                  <a:latin typeface="Arial Narrow" panose="020B0604020202020204" pitchFamily="34" charset="0"/>
                  <a:cs typeface="Arial Narrow" panose="020B0604020202020204" pitchFamily="34" charset="0"/>
                </a:rPr>
                <a:t> for renovating teacher workforce policy</a:t>
              </a:r>
            </a:p>
            <a:p>
              <a:pPr marL="182880" indent="-182880">
                <a:buFont typeface="Wingdings" pitchFamily="2" charset="2"/>
                <a:buChar char="ü"/>
              </a:pPr>
              <a:r>
                <a:rPr lang="en-US" sz="1600" dirty="0">
                  <a:solidFill>
                    <a:srgbClr val="393026"/>
                  </a:solidFill>
                  <a:latin typeface="Arial Narrow" panose="020B0604020202020204" pitchFamily="34" charset="0"/>
                  <a:cs typeface="Arial Narrow" panose="020B0604020202020204" pitchFamily="34" charset="0"/>
                </a:rPr>
                <a:t>Recommended </a:t>
              </a:r>
              <a:r>
                <a:rPr lang="en-US" sz="1600" b="1" dirty="0">
                  <a:solidFill>
                    <a:srgbClr val="393026"/>
                  </a:solidFill>
                  <a:latin typeface="Arial Narrow" panose="020B0604020202020204" pitchFamily="34" charset="0"/>
                  <a:cs typeface="Arial Narrow" panose="020B0604020202020204" pitchFamily="34" charset="0"/>
                </a:rPr>
                <a:t>action steps </a:t>
              </a:r>
              <a:r>
                <a:rPr lang="en-US" sz="1600" dirty="0">
                  <a:solidFill>
                    <a:srgbClr val="393026"/>
                  </a:solidFill>
                  <a:latin typeface="Arial Narrow" panose="020B0604020202020204" pitchFamily="34" charset="0"/>
                  <a:cs typeface="Arial Narrow" panose="020B0604020202020204" pitchFamily="34" charset="0"/>
                </a:rPr>
                <a:t>for states</a:t>
              </a:r>
            </a:p>
          </p:txBody>
        </p:sp>
        <p:pic>
          <p:nvPicPr>
            <p:cNvPr id="8" name="Picture 7" descr="Diagram&#10;&#10;Description automatically generated">
              <a:extLst>
                <a:ext uri="{FF2B5EF4-FFF2-40B4-BE49-F238E27FC236}">
                  <a16:creationId xmlns:a16="http://schemas.microsoft.com/office/drawing/2014/main" id="{DD1E51D6-46B8-63C2-B546-A5BEABB58434}"/>
                </a:ext>
              </a:extLst>
            </p:cNvPr>
            <p:cNvPicPr>
              <a:picLocks noChangeAspect="1"/>
            </p:cNvPicPr>
            <p:nvPr/>
          </p:nvPicPr>
          <p:blipFill>
            <a:blip r:embed="rId6"/>
            <a:stretch>
              <a:fillRect/>
            </a:stretch>
          </p:blipFill>
          <p:spPr>
            <a:xfrm rot="21420149">
              <a:off x="9751772" y="604354"/>
              <a:ext cx="1865275" cy="2443510"/>
            </a:xfrm>
            <a:prstGeom prst="rect">
              <a:avLst/>
            </a:prstGeom>
            <a:grpFill/>
            <a:ln w="28575">
              <a:solidFill>
                <a:schemeClr val="tx1"/>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1017979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FE934224-33CD-E561-9BD2-3D737908C31E}"/>
              </a:ext>
            </a:extLst>
          </p:cNvPr>
          <p:cNvPicPr>
            <a:picLocks noChangeAspect="1"/>
          </p:cNvPicPr>
          <p:nvPr/>
        </p:nvPicPr>
        <p:blipFill rotWithShape="1">
          <a:blip r:embed="rId3"/>
          <a:srcRect l="62278"/>
          <a:stretch/>
        </p:blipFill>
        <p:spPr>
          <a:xfrm>
            <a:off x="7592992" y="0"/>
            <a:ext cx="4599008" cy="6858000"/>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3E415CB0-5250-4D89-6F88-7EDCEA7070DE}"/>
              </a:ext>
            </a:extLst>
          </p:cNvPr>
          <p:cNvPicPr>
            <a:picLocks noChangeAspect="1"/>
          </p:cNvPicPr>
          <p:nvPr/>
        </p:nvPicPr>
        <p:blipFill>
          <a:blip r:embed="rId4"/>
          <a:stretch>
            <a:fillRect/>
          </a:stretch>
        </p:blipFill>
        <p:spPr>
          <a:xfrm>
            <a:off x="10972799" y="6335127"/>
            <a:ext cx="763270" cy="262945"/>
          </a:xfrm>
          <a:prstGeom prst="rect">
            <a:avLst/>
          </a:prstGeom>
        </p:spPr>
      </p:pic>
      <p:sp>
        <p:nvSpPr>
          <p:cNvPr id="12" name="Rectangle 11">
            <a:extLst>
              <a:ext uri="{FF2B5EF4-FFF2-40B4-BE49-F238E27FC236}">
                <a16:creationId xmlns:a16="http://schemas.microsoft.com/office/drawing/2014/main" id="{DDE960ED-5D0F-F872-6DDC-EEBA6B04D46A}"/>
              </a:ext>
            </a:extLst>
          </p:cNvPr>
          <p:cNvSpPr/>
          <p:nvPr/>
        </p:nvSpPr>
        <p:spPr>
          <a:xfrm>
            <a:off x="0" y="0"/>
            <a:ext cx="7697176" cy="6858000"/>
          </a:xfrm>
          <a:prstGeom prst="rect">
            <a:avLst/>
          </a:prstGeom>
          <a:solidFill>
            <a:srgbClr val="004D85"/>
          </a:solidFill>
          <a:ln>
            <a:noFill/>
          </a:ln>
          <a:effectLst>
            <a:outerShdw blurRad="50800" dist="38100" algn="l" rotWithShape="0">
              <a:schemeClr val="tx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365760" tIns="457200" rIns="365760" rtlCol="0" anchor="t"/>
          <a:lstStyle/>
          <a:p>
            <a:endParaRPr lang="en-US" sz="2400" dirty="0">
              <a:solidFill>
                <a:schemeClr val="bg1"/>
              </a:solidFill>
              <a:latin typeface="Arial Narrow" panose="020B0604020202020204" pitchFamily="34" charset="0"/>
              <a:cs typeface="Arial Narrow" panose="020B0604020202020204" pitchFamily="34" charset="0"/>
            </a:endParaRPr>
          </a:p>
          <a:p>
            <a:endParaRPr lang="en-US" sz="2400" dirty="0">
              <a:solidFill>
                <a:schemeClr val="bg1"/>
              </a:solidFill>
              <a:latin typeface="Arial Narrow" panose="020B0604020202020204" pitchFamily="34" charset="0"/>
              <a:cs typeface="Arial Narrow" panose="020B0604020202020204" pitchFamily="34" charset="0"/>
            </a:endParaRPr>
          </a:p>
          <a:p>
            <a:endParaRPr lang="en-US" sz="2400" dirty="0">
              <a:solidFill>
                <a:schemeClr val="bg1"/>
              </a:solidFill>
              <a:latin typeface="Arial Narrow" panose="020B0604020202020204" pitchFamily="34" charset="0"/>
              <a:cs typeface="Arial Narrow" panose="020B0604020202020204" pitchFamily="34" charset="0"/>
            </a:endParaRPr>
          </a:p>
          <a:p>
            <a:endParaRPr lang="en-US" sz="2400" dirty="0">
              <a:solidFill>
                <a:schemeClr val="bg1"/>
              </a:solidFill>
              <a:latin typeface="Arial Narrow" panose="020B0604020202020204" pitchFamily="34" charset="0"/>
              <a:cs typeface="Arial Narrow" panose="020B0604020202020204" pitchFamily="34" charset="0"/>
            </a:endParaRPr>
          </a:p>
          <a:p>
            <a:endParaRPr lang="en-US" sz="2400" dirty="0">
              <a:solidFill>
                <a:schemeClr val="bg1"/>
              </a:solidFill>
              <a:latin typeface="Arial Narrow" panose="020B0604020202020204" pitchFamily="34" charset="0"/>
              <a:cs typeface="Arial Narrow" panose="020B0604020202020204" pitchFamily="34" charset="0"/>
            </a:endParaRPr>
          </a:p>
          <a:p>
            <a:endParaRPr lang="en-US" sz="2400" dirty="0">
              <a:solidFill>
                <a:schemeClr val="bg1"/>
              </a:solidFill>
              <a:latin typeface="Arial Narrow" panose="020B0604020202020204" pitchFamily="34" charset="0"/>
              <a:cs typeface="Arial Narrow" panose="020B0604020202020204" pitchFamily="34" charset="0"/>
            </a:endParaRPr>
          </a:p>
          <a:p>
            <a:endParaRPr lang="en-US" sz="2000" dirty="0">
              <a:solidFill>
                <a:srgbClr val="B3CCDF"/>
              </a:solidFill>
              <a:latin typeface="Arial Narrow" panose="020B0604020202020204" pitchFamily="34" charset="0"/>
              <a:cs typeface="Arial Narrow" panose="020B0604020202020204" pitchFamily="34" charset="0"/>
            </a:endParaRPr>
          </a:p>
          <a:p>
            <a:endParaRPr lang="en-US" sz="2000" dirty="0">
              <a:solidFill>
                <a:srgbClr val="B3CCDF"/>
              </a:solidFill>
              <a:latin typeface="Arial Narrow" panose="020B0604020202020204" pitchFamily="34" charset="0"/>
              <a:cs typeface="Arial Narrow" panose="020B0604020202020204" pitchFamily="34" charset="0"/>
            </a:endParaRPr>
          </a:p>
          <a:p>
            <a:endParaRPr lang="en-US" sz="2400" dirty="0">
              <a:solidFill>
                <a:schemeClr val="bg1"/>
              </a:solidFill>
              <a:latin typeface="Arial Narrow" panose="020B0604020202020204" pitchFamily="34" charset="0"/>
              <a:cs typeface="Arial Narrow" panose="020B0604020202020204" pitchFamily="34" charset="0"/>
            </a:endParaRPr>
          </a:p>
        </p:txBody>
      </p:sp>
      <p:grpSp>
        <p:nvGrpSpPr>
          <p:cNvPr id="14" name="Group 13">
            <a:extLst>
              <a:ext uri="{FF2B5EF4-FFF2-40B4-BE49-F238E27FC236}">
                <a16:creationId xmlns:a16="http://schemas.microsoft.com/office/drawing/2014/main" id="{0135D983-2CB9-E80C-22DC-31F44CC7F98D}"/>
              </a:ext>
            </a:extLst>
          </p:cNvPr>
          <p:cNvGrpSpPr/>
          <p:nvPr/>
        </p:nvGrpSpPr>
        <p:grpSpPr>
          <a:xfrm>
            <a:off x="394407" y="5540748"/>
            <a:ext cx="6782774" cy="883451"/>
            <a:chOff x="283580" y="5451676"/>
            <a:chExt cx="7025832" cy="883451"/>
          </a:xfrm>
        </p:grpSpPr>
        <p:cxnSp>
          <p:nvCxnSpPr>
            <p:cNvPr id="11" name="Straight Connector 10">
              <a:extLst>
                <a:ext uri="{FF2B5EF4-FFF2-40B4-BE49-F238E27FC236}">
                  <a16:creationId xmlns:a16="http://schemas.microsoft.com/office/drawing/2014/main" id="{F575B563-0FA4-11F3-78FB-05F811054F57}"/>
                </a:ext>
              </a:extLst>
            </p:cNvPr>
            <p:cNvCxnSpPr>
              <a:cxnSpLocks/>
            </p:cNvCxnSpPr>
            <p:nvPr/>
          </p:nvCxnSpPr>
          <p:spPr>
            <a:xfrm>
              <a:off x="335671" y="5451676"/>
              <a:ext cx="6867972" cy="0"/>
            </a:xfrm>
            <a:prstGeom prst="line">
              <a:avLst/>
            </a:prstGeom>
            <a:ln w="19050">
              <a:solidFill>
                <a:srgbClr val="FFFFFF">
                  <a:alpha val="50196"/>
                </a:srgb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CCF4B02-E35B-6EA9-3A09-977E6DF7C740}"/>
                </a:ext>
              </a:extLst>
            </p:cNvPr>
            <p:cNvSpPr txBox="1"/>
            <p:nvPr/>
          </p:nvSpPr>
          <p:spPr>
            <a:xfrm>
              <a:off x="283580" y="5688796"/>
              <a:ext cx="7025832" cy="646331"/>
            </a:xfrm>
            <a:prstGeom prst="rect">
              <a:avLst/>
            </a:prstGeom>
            <a:noFill/>
          </p:spPr>
          <p:txBody>
            <a:bodyPr wrap="square" rtlCol="0">
              <a:spAutoFit/>
            </a:bodyPr>
            <a:lstStyle/>
            <a:p>
              <a:r>
                <a:rPr lang="en-US" dirty="0">
                  <a:solidFill>
                    <a:schemeClr val="bg1"/>
                  </a:solidFill>
                  <a:latin typeface="Arial Narrow" panose="020B0604020202020204" pitchFamily="34" charset="0"/>
                  <a:cs typeface="Arial Narrow" panose="020B0604020202020204" pitchFamily="34" charset="0"/>
                </a:rPr>
                <a:t>To explore teacher workforce data, learn about our Human Capital Roundtables, or get support, visit: </a:t>
              </a:r>
              <a:r>
                <a:rPr lang="en-US" dirty="0">
                  <a:solidFill>
                    <a:srgbClr val="B3CCDF"/>
                  </a:solidFill>
                  <a:latin typeface="Arial Narrow" panose="020B0604020202020204" pitchFamily="34" charset="0"/>
                  <a:cs typeface="Arial Narrow" panose="020B0604020202020204" pitchFamily="34" charset="0"/>
                  <a:hlinkClick r:id="rId5">
                    <a:extLst>
                      <a:ext uri="{A12FA001-AC4F-418D-AE19-62706E023703}">
                        <ahyp:hlinkClr xmlns:ahyp="http://schemas.microsoft.com/office/drawing/2018/hyperlinkcolor" val="tx"/>
                      </a:ext>
                    </a:extLst>
                  </a:hlinkClick>
                </a:rPr>
                <a:t>sreb.org/topic-teacher-workforce-policy</a:t>
              </a:r>
              <a:endParaRPr lang="en-US" dirty="0">
                <a:solidFill>
                  <a:srgbClr val="B3CCDF"/>
                </a:solidFill>
                <a:latin typeface="Arial Narrow" panose="020B0604020202020204" pitchFamily="34" charset="0"/>
                <a:cs typeface="Arial Narrow" panose="020B0604020202020204" pitchFamily="34" charset="0"/>
              </a:endParaRPr>
            </a:p>
          </p:txBody>
        </p:sp>
      </p:grpSp>
      <p:sp>
        <p:nvSpPr>
          <p:cNvPr id="8" name="TextBox 7">
            <a:extLst>
              <a:ext uri="{FF2B5EF4-FFF2-40B4-BE49-F238E27FC236}">
                <a16:creationId xmlns:a16="http://schemas.microsoft.com/office/drawing/2014/main" id="{5CB74FDF-929F-43B5-1088-46BD6A6AD384}"/>
              </a:ext>
            </a:extLst>
          </p:cNvPr>
          <p:cNvSpPr txBox="1"/>
          <p:nvPr/>
        </p:nvSpPr>
        <p:spPr>
          <a:xfrm>
            <a:off x="394407" y="615372"/>
            <a:ext cx="6689507" cy="1446550"/>
          </a:xfrm>
          <a:prstGeom prst="rect">
            <a:avLst/>
          </a:prstGeom>
          <a:noFill/>
        </p:spPr>
        <p:txBody>
          <a:bodyPr wrap="square" rtlCol="0">
            <a:spAutoFit/>
          </a:bodyPr>
          <a:lstStyle/>
          <a:p>
            <a:r>
              <a:rPr lang="en-US" sz="4400" b="1" dirty="0">
                <a:solidFill>
                  <a:srgbClr val="B3CCDF"/>
                </a:solidFill>
                <a:latin typeface="Arial Narrow" panose="020B0604020202020204" pitchFamily="34" charset="0"/>
                <a:cs typeface="Arial Narrow" panose="020B0604020202020204" pitchFamily="34" charset="0"/>
              </a:rPr>
              <a:t>SREB works with states to improve education.</a:t>
            </a:r>
          </a:p>
        </p:txBody>
      </p:sp>
      <p:sp>
        <p:nvSpPr>
          <p:cNvPr id="9" name="TextBox 8">
            <a:extLst>
              <a:ext uri="{FF2B5EF4-FFF2-40B4-BE49-F238E27FC236}">
                <a16:creationId xmlns:a16="http://schemas.microsoft.com/office/drawing/2014/main" id="{6C9FB93B-A6E0-F8AE-2F8A-45C772C3CEDC}"/>
              </a:ext>
            </a:extLst>
          </p:cNvPr>
          <p:cNvSpPr txBox="1"/>
          <p:nvPr/>
        </p:nvSpPr>
        <p:spPr>
          <a:xfrm>
            <a:off x="394407" y="2299041"/>
            <a:ext cx="6944976" cy="3046988"/>
          </a:xfrm>
          <a:prstGeom prst="rect">
            <a:avLst/>
          </a:prstGeom>
          <a:noFill/>
        </p:spPr>
        <p:txBody>
          <a:bodyPr wrap="square" rtlCol="0">
            <a:spAutoFit/>
          </a:bodyPr>
          <a:lstStyle/>
          <a:p>
            <a:r>
              <a:rPr lang="en-US" sz="2400" b="1" dirty="0">
                <a:solidFill>
                  <a:schemeClr val="accent6"/>
                </a:solidFill>
                <a:latin typeface="Arial Narrow" panose="020B0604020202020204" pitchFamily="34" charset="0"/>
                <a:cs typeface="Arial Narrow" panose="020B0604020202020204" pitchFamily="34" charset="0"/>
              </a:rPr>
              <a:t>Support Action</a:t>
            </a:r>
          </a:p>
          <a:p>
            <a:r>
              <a:rPr lang="en-US" dirty="0">
                <a:solidFill>
                  <a:schemeClr val="bg1"/>
                </a:solidFill>
                <a:latin typeface="Arial Narrow" panose="020B0604020202020204" pitchFamily="34" charset="0"/>
                <a:cs typeface="Arial Narrow" panose="020B0604020202020204" pitchFamily="34" charset="0"/>
              </a:rPr>
              <a:t>We help policymakers and state agencies navigate policy and practice. </a:t>
            </a:r>
          </a:p>
          <a:p>
            <a:endParaRPr lang="en-US" sz="2400" dirty="0">
              <a:solidFill>
                <a:srgbClr val="B3CCDF"/>
              </a:solidFill>
              <a:latin typeface="Arial Narrow" panose="020B0604020202020204" pitchFamily="34" charset="0"/>
              <a:cs typeface="Arial Narrow" panose="020B0604020202020204" pitchFamily="34" charset="0"/>
            </a:endParaRPr>
          </a:p>
          <a:p>
            <a:r>
              <a:rPr lang="en-US" sz="2400" b="1" dirty="0">
                <a:solidFill>
                  <a:schemeClr val="accent6"/>
                </a:solidFill>
                <a:latin typeface="Arial Narrow" panose="020B0604020202020204" pitchFamily="34" charset="0"/>
                <a:cs typeface="Arial Narrow" panose="020B0604020202020204" pitchFamily="34" charset="0"/>
              </a:rPr>
              <a:t>Convene &amp; Engage</a:t>
            </a:r>
          </a:p>
          <a:p>
            <a:r>
              <a:rPr lang="en-US" dirty="0">
                <a:solidFill>
                  <a:schemeClr val="bg1"/>
                </a:solidFill>
                <a:latin typeface="Arial Narrow" panose="020B0604020202020204" pitchFamily="34" charset="0"/>
                <a:cs typeface="Arial Narrow" panose="020B0604020202020204" pitchFamily="34" charset="0"/>
              </a:rPr>
              <a:t>We help states collaborate and share resources.</a:t>
            </a:r>
          </a:p>
          <a:p>
            <a:endParaRPr lang="en-US" sz="2400" dirty="0">
              <a:solidFill>
                <a:schemeClr val="bg1"/>
              </a:solidFill>
              <a:latin typeface="Arial Narrow" panose="020B0604020202020204" pitchFamily="34" charset="0"/>
              <a:cs typeface="Arial Narrow" panose="020B0604020202020204" pitchFamily="34" charset="0"/>
            </a:endParaRPr>
          </a:p>
          <a:p>
            <a:r>
              <a:rPr lang="en-US" sz="2400" b="1" dirty="0">
                <a:solidFill>
                  <a:schemeClr val="accent6"/>
                </a:solidFill>
                <a:latin typeface="Arial Narrow" panose="020B0604020202020204" pitchFamily="34" charset="0"/>
                <a:cs typeface="Arial Narrow" panose="020B0604020202020204" pitchFamily="34" charset="0"/>
              </a:rPr>
              <a:t>Analyze &amp; Publish</a:t>
            </a:r>
          </a:p>
          <a:p>
            <a:r>
              <a:rPr lang="en-US" dirty="0">
                <a:solidFill>
                  <a:schemeClr val="bg1"/>
                </a:solidFill>
                <a:latin typeface="Arial Narrow" panose="020B0604020202020204" pitchFamily="34" charset="0"/>
                <a:cs typeface="Arial Narrow" panose="020B0604020202020204" pitchFamily="34" charset="0"/>
              </a:rPr>
              <a:t>We share promising practices, and we provide states with reliable data and research to inform strategy.</a:t>
            </a:r>
          </a:p>
        </p:txBody>
      </p:sp>
    </p:spTree>
    <p:extLst>
      <p:ext uri="{BB962C8B-B14F-4D97-AF65-F5344CB8AC3E}">
        <p14:creationId xmlns:p14="http://schemas.microsoft.com/office/powerpoint/2010/main" val="7234696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crowd&#10;&#10;Description automatically generated">
            <a:extLst>
              <a:ext uri="{FF2B5EF4-FFF2-40B4-BE49-F238E27FC236}">
                <a16:creationId xmlns:a16="http://schemas.microsoft.com/office/drawing/2014/main" id="{B5999CF3-AEA9-D49F-1DFB-33ECB9C310D9}"/>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F36CC149-3EC7-9F12-1E5C-F5E53CF8EEDE}"/>
              </a:ext>
            </a:extLst>
          </p:cNvPr>
          <p:cNvPicPr>
            <a:picLocks noChangeAspect="1"/>
          </p:cNvPicPr>
          <p:nvPr/>
        </p:nvPicPr>
        <p:blipFill>
          <a:blip r:embed="rId4"/>
          <a:stretch>
            <a:fillRect/>
          </a:stretch>
        </p:blipFill>
        <p:spPr>
          <a:xfrm>
            <a:off x="10972799" y="6335127"/>
            <a:ext cx="763270" cy="262945"/>
          </a:xfrm>
          <a:prstGeom prst="rect">
            <a:avLst/>
          </a:prstGeom>
        </p:spPr>
      </p:pic>
      <p:sp>
        <p:nvSpPr>
          <p:cNvPr id="7" name="Rectangle 6">
            <a:extLst>
              <a:ext uri="{FF2B5EF4-FFF2-40B4-BE49-F238E27FC236}">
                <a16:creationId xmlns:a16="http://schemas.microsoft.com/office/drawing/2014/main" id="{AD38CB69-28FD-B247-ED00-E32C0CECC2F9}"/>
              </a:ext>
            </a:extLst>
          </p:cNvPr>
          <p:cNvSpPr/>
          <p:nvPr/>
        </p:nvSpPr>
        <p:spPr>
          <a:xfrm>
            <a:off x="0" y="0"/>
            <a:ext cx="7697176" cy="6858000"/>
          </a:xfrm>
          <a:prstGeom prst="rect">
            <a:avLst/>
          </a:prstGeom>
          <a:solidFill>
            <a:srgbClr val="004D85"/>
          </a:solidFill>
          <a:ln>
            <a:noFill/>
          </a:ln>
          <a:effectLst>
            <a:outerShdw blurRad="50800" dist="38100" algn="l" rotWithShape="0">
              <a:schemeClr val="tx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365760" tIns="457200" rIns="365760" rtlCol="0" anchor="t"/>
          <a:lstStyle/>
          <a:p>
            <a:endParaRPr lang="en-US" sz="2000" dirty="0">
              <a:solidFill>
                <a:srgbClr val="B3CCDF"/>
              </a:solidFill>
              <a:latin typeface="Arial Narrow" panose="020B0604020202020204" pitchFamily="34" charset="0"/>
              <a:cs typeface="Arial Narrow" panose="020B0604020202020204" pitchFamily="34" charset="0"/>
            </a:endParaRPr>
          </a:p>
          <a:p>
            <a:endParaRPr lang="en-US" sz="2000" dirty="0">
              <a:solidFill>
                <a:srgbClr val="B3CCDF"/>
              </a:solidFill>
              <a:latin typeface="Arial Narrow" panose="020B0604020202020204" pitchFamily="34" charset="0"/>
              <a:cs typeface="Arial Narrow" panose="020B0604020202020204" pitchFamily="34" charset="0"/>
            </a:endParaRPr>
          </a:p>
          <a:p>
            <a:endParaRPr lang="en-US" sz="2400" dirty="0">
              <a:solidFill>
                <a:schemeClr val="bg1"/>
              </a:solidFill>
              <a:latin typeface="Arial Narrow" panose="020B0604020202020204" pitchFamily="34" charset="0"/>
              <a:cs typeface="Arial Narrow" panose="020B0604020202020204" pitchFamily="34" charset="0"/>
            </a:endParaRPr>
          </a:p>
        </p:txBody>
      </p:sp>
      <p:grpSp>
        <p:nvGrpSpPr>
          <p:cNvPr id="12" name="Group 11">
            <a:extLst>
              <a:ext uri="{FF2B5EF4-FFF2-40B4-BE49-F238E27FC236}">
                <a16:creationId xmlns:a16="http://schemas.microsoft.com/office/drawing/2014/main" id="{636529A0-45F9-CF4A-14EA-E1FD30D33C11}"/>
              </a:ext>
            </a:extLst>
          </p:cNvPr>
          <p:cNvGrpSpPr/>
          <p:nvPr/>
        </p:nvGrpSpPr>
        <p:grpSpPr>
          <a:xfrm>
            <a:off x="364436" y="756794"/>
            <a:ext cx="7048171" cy="5709805"/>
            <a:chOff x="364436" y="756794"/>
            <a:chExt cx="7048171" cy="5709805"/>
          </a:xfrm>
        </p:grpSpPr>
        <p:sp>
          <p:nvSpPr>
            <p:cNvPr id="9" name="TextBox 8">
              <a:extLst>
                <a:ext uri="{FF2B5EF4-FFF2-40B4-BE49-F238E27FC236}">
                  <a16:creationId xmlns:a16="http://schemas.microsoft.com/office/drawing/2014/main" id="{1158F616-A988-F5A5-9CFC-5EFFC28C7C24}"/>
                </a:ext>
              </a:extLst>
            </p:cNvPr>
            <p:cNvSpPr txBox="1"/>
            <p:nvPr/>
          </p:nvSpPr>
          <p:spPr>
            <a:xfrm>
              <a:off x="364436" y="1649896"/>
              <a:ext cx="7048171" cy="4816703"/>
            </a:xfrm>
            <a:prstGeom prst="rect">
              <a:avLst/>
            </a:prstGeom>
            <a:noFill/>
          </p:spPr>
          <p:txBody>
            <a:bodyPr wrap="square" rtlCol="0">
              <a:spAutoFit/>
            </a:bodyPr>
            <a:lstStyle/>
            <a:p>
              <a:pPr marL="182880" indent="-182880">
                <a:spcAft>
                  <a:spcPts val="600"/>
                </a:spcAft>
                <a:buClr>
                  <a:srgbClr val="B3CCDF"/>
                </a:buClr>
                <a:buFont typeface="Arial" panose="020B0604020202020204" pitchFamily="34" charset="0"/>
                <a:buChar char="•"/>
              </a:pPr>
              <a:r>
                <a:rPr lang="en-US" sz="1050" dirty="0">
                  <a:solidFill>
                    <a:schemeClr val="tx2">
                      <a:lumMod val="20000"/>
                      <a:lumOff val="80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Elementary/Secondary Information System</a:t>
              </a:r>
              <a:r>
                <a:rPr lang="en-US" sz="1050" dirty="0">
                  <a:solidFill>
                    <a:schemeClr val="bg1"/>
                  </a:solidFill>
                  <a:latin typeface="Arial" panose="020B0604020202020204" pitchFamily="34" charset="0"/>
                  <a:cs typeface="Arial" panose="020B0604020202020204" pitchFamily="34" charset="0"/>
                </a:rPr>
                <a:t> — Institute of Education Sciences/National Center for Education Statistics</a:t>
              </a:r>
            </a:p>
            <a:p>
              <a:pPr marL="182880" indent="-182880">
                <a:spcAft>
                  <a:spcPts val="600"/>
                </a:spcAft>
                <a:buClr>
                  <a:srgbClr val="B3CCDF"/>
                </a:buClr>
                <a:buFont typeface="Arial" panose="020B0604020202020204" pitchFamily="34" charset="0"/>
                <a:buChar char="•"/>
              </a:pPr>
              <a:r>
                <a:rPr lang="en-US" sz="1050" dirty="0">
                  <a:solidFill>
                    <a:schemeClr val="tx2">
                      <a:lumMod val="20000"/>
                      <a:lumOff val="80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State Dashboards </a:t>
              </a:r>
              <a:r>
                <a:rPr lang="en-US" sz="1050" dirty="0">
                  <a:solidFill>
                    <a:schemeClr val="bg1"/>
                  </a:solidFill>
                  <a:latin typeface="Arial" panose="020B0604020202020204" pitchFamily="34" charset="0"/>
                  <a:cs typeface="Arial" panose="020B0604020202020204" pitchFamily="34" charset="0"/>
                </a:rPr>
                <a:t>— Institute of Education Sciences/National Center for Education Statistics</a:t>
              </a:r>
            </a:p>
            <a:p>
              <a:pPr marL="182880" indent="-182880">
                <a:spcAft>
                  <a:spcPts val="600"/>
                </a:spcAft>
                <a:buClr>
                  <a:srgbClr val="B3CCDF"/>
                </a:buClr>
                <a:buFont typeface="Arial" panose="020B0604020202020204" pitchFamily="34" charset="0"/>
                <a:buChar char="•"/>
              </a:pPr>
              <a:r>
                <a:rPr lang="en-US" sz="1050" dirty="0">
                  <a:solidFill>
                    <a:schemeClr val="tx2">
                      <a:lumMod val="20000"/>
                      <a:lumOff val="80000"/>
                    </a:schemeClr>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Title II Reports</a:t>
              </a:r>
              <a:r>
                <a:rPr lang="en-US" sz="1050" dirty="0">
                  <a:solidFill>
                    <a:schemeClr val="tx2">
                      <a:lumMod val="20000"/>
                      <a:lumOff val="80000"/>
                    </a:schemeClr>
                  </a:solidFill>
                  <a:latin typeface="Arial" panose="020B0604020202020204" pitchFamily="34" charset="0"/>
                  <a:cs typeface="Arial" panose="020B0604020202020204" pitchFamily="34" charset="0"/>
                </a:rPr>
                <a:t> </a:t>
              </a:r>
              <a:r>
                <a:rPr lang="en-US" sz="1050" dirty="0">
                  <a:solidFill>
                    <a:schemeClr val="bg1"/>
                  </a:solidFill>
                  <a:latin typeface="Arial" panose="020B0604020202020204" pitchFamily="34" charset="0"/>
                  <a:cs typeface="Arial" panose="020B0604020202020204" pitchFamily="34" charset="0"/>
                </a:rPr>
                <a:t>— US DOE</a:t>
              </a:r>
            </a:p>
            <a:p>
              <a:pPr marL="182880" indent="-182880">
                <a:spcAft>
                  <a:spcPts val="600"/>
                </a:spcAft>
                <a:buClr>
                  <a:srgbClr val="B3CCDF"/>
                </a:buClr>
                <a:buFont typeface="Arial" panose="020B0604020202020204" pitchFamily="34" charset="0"/>
                <a:buChar char="•"/>
              </a:pPr>
              <a:r>
                <a:rPr lang="en-US" sz="1050" dirty="0">
                  <a:solidFill>
                    <a:schemeClr val="tx2">
                      <a:lumMod val="20000"/>
                      <a:lumOff val="80000"/>
                    </a:schemeClr>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A Blueprint to Solve Teacher Shortages</a:t>
              </a:r>
              <a:r>
                <a:rPr lang="en-US" sz="1050" dirty="0">
                  <a:solidFill>
                    <a:schemeClr val="bg1"/>
                  </a:solidFill>
                  <a:latin typeface="Arial" panose="020B0604020202020204" pitchFamily="34" charset="0"/>
                  <a:cs typeface="Arial" panose="020B0604020202020204" pitchFamily="34" charset="0"/>
                </a:rPr>
                <a:t> — SREB</a:t>
              </a:r>
            </a:p>
            <a:p>
              <a:pPr marL="182880" indent="-182880">
                <a:spcAft>
                  <a:spcPts val="600"/>
                </a:spcAft>
                <a:buClr>
                  <a:srgbClr val="B3CCDF"/>
                </a:buClr>
                <a:buFont typeface="Arial" panose="020B0604020202020204" pitchFamily="34" charset="0"/>
                <a:buChar char="•"/>
              </a:pPr>
              <a:r>
                <a:rPr lang="en-US" sz="1050" dirty="0">
                  <a:solidFill>
                    <a:schemeClr val="tx2">
                      <a:lumMod val="20000"/>
                      <a:lumOff val="80000"/>
                    </a:schemeClr>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Teacher Compensation Dashboard</a:t>
              </a:r>
              <a:r>
                <a:rPr lang="en-US" sz="1050" dirty="0">
                  <a:solidFill>
                    <a:schemeClr val="bg1"/>
                  </a:solidFill>
                  <a:latin typeface="Arial" panose="020B0604020202020204" pitchFamily="34" charset="0"/>
                  <a:cs typeface="Arial" panose="020B0604020202020204" pitchFamily="34" charset="0"/>
                </a:rPr>
                <a:t> — SREB</a:t>
              </a:r>
            </a:p>
            <a:p>
              <a:pPr marL="182880" indent="-182880">
                <a:spcAft>
                  <a:spcPts val="600"/>
                </a:spcAft>
                <a:buClr>
                  <a:srgbClr val="B3CCDF"/>
                </a:buClr>
                <a:buFont typeface="Arial" panose="020B0604020202020204" pitchFamily="34" charset="0"/>
                <a:buChar char="•"/>
              </a:pPr>
              <a:r>
                <a:rPr lang="en-US" sz="1050" dirty="0">
                  <a:solidFill>
                    <a:schemeClr val="tx2">
                      <a:lumMod val="20000"/>
                      <a:lumOff val="80000"/>
                    </a:schemeClr>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State Rankings by Percentage of National Board Certified Teachers</a:t>
              </a:r>
              <a:r>
                <a:rPr lang="en-US" sz="1050" dirty="0">
                  <a:solidFill>
                    <a:schemeClr val="tx2">
                      <a:lumMod val="20000"/>
                      <a:lumOff val="80000"/>
                    </a:schemeClr>
                  </a:solidFill>
                  <a:latin typeface="Arial" panose="020B0604020202020204" pitchFamily="34" charset="0"/>
                  <a:cs typeface="Arial" panose="020B0604020202020204" pitchFamily="34" charset="0"/>
                </a:rPr>
                <a:t> </a:t>
              </a:r>
              <a:r>
                <a:rPr lang="en-US" sz="1050" dirty="0">
                  <a:solidFill>
                    <a:schemeClr val="bg1"/>
                  </a:solidFill>
                  <a:latin typeface="Arial" panose="020B0604020202020204" pitchFamily="34" charset="0"/>
                  <a:cs typeface="Arial" panose="020B0604020202020204" pitchFamily="34" charset="0"/>
                </a:rPr>
                <a:t>— National Board for Professional Teaching Standards</a:t>
              </a:r>
            </a:p>
            <a:p>
              <a:pPr marL="182880" indent="-182880">
                <a:spcAft>
                  <a:spcPts val="600"/>
                </a:spcAft>
                <a:buClr>
                  <a:srgbClr val="B3CCDF"/>
                </a:buClr>
                <a:buFont typeface="Arial" panose="020B0604020202020204" pitchFamily="34" charset="0"/>
                <a:buChar char="•"/>
              </a:pPr>
              <a:r>
                <a:rPr lang="en-US" sz="1050" dirty="0">
                  <a:solidFill>
                    <a:schemeClr val="tx2">
                      <a:lumMod val="20000"/>
                      <a:lumOff val="80000"/>
                    </a:schemeClr>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Frustration In The Schools / 2019 Poll</a:t>
              </a:r>
              <a:r>
                <a:rPr lang="en-US" sz="1050" dirty="0">
                  <a:solidFill>
                    <a:schemeClr val="tx2">
                      <a:lumMod val="20000"/>
                      <a:lumOff val="80000"/>
                    </a:schemeClr>
                  </a:solidFill>
                  <a:latin typeface="Arial" panose="020B0604020202020204" pitchFamily="34" charset="0"/>
                  <a:cs typeface="Arial" panose="020B0604020202020204" pitchFamily="34" charset="0"/>
                </a:rPr>
                <a:t> </a:t>
              </a:r>
              <a:r>
                <a:rPr lang="en-US" sz="1050" dirty="0">
                  <a:solidFill>
                    <a:schemeClr val="bg1"/>
                  </a:solidFill>
                  <a:latin typeface="Arial" panose="020B0604020202020204" pitchFamily="34" charset="0"/>
                  <a:cs typeface="Arial" panose="020B0604020202020204" pitchFamily="34" charset="0"/>
                </a:rPr>
                <a:t>— Phi Delta </a:t>
              </a:r>
              <a:r>
                <a:rPr lang="en-US" sz="1050" dirty="0" err="1">
                  <a:solidFill>
                    <a:schemeClr val="bg1"/>
                  </a:solidFill>
                  <a:latin typeface="Arial" panose="020B0604020202020204" pitchFamily="34" charset="0"/>
                  <a:cs typeface="Arial" panose="020B0604020202020204" pitchFamily="34" charset="0"/>
                </a:rPr>
                <a:t>Kappan</a:t>
              </a:r>
              <a:endParaRPr lang="en-US" sz="1050" dirty="0">
                <a:solidFill>
                  <a:schemeClr val="bg1"/>
                </a:solidFill>
                <a:latin typeface="Arial" panose="020B0604020202020204" pitchFamily="34" charset="0"/>
                <a:cs typeface="Arial" panose="020B0604020202020204" pitchFamily="34" charset="0"/>
              </a:endParaRPr>
            </a:p>
            <a:p>
              <a:pPr marL="182880" indent="-182880">
                <a:spcAft>
                  <a:spcPts val="600"/>
                </a:spcAft>
                <a:buClr>
                  <a:srgbClr val="B3CCDF"/>
                </a:buClr>
                <a:buFont typeface="Arial" panose="020B0604020202020204" pitchFamily="34" charset="0"/>
                <a:buChar char="•"/>
              </a:pPr>
              <a:r>
                <a:rPr lang="en-US" sz="1050" dirty="0">
                  <a:solidFill>
                    <a:schemeClr val="tx2">
                      <a:lumMod val="20000"/>
                      <a:lumOff val="80000"/>
                    </a:schemeClr>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TALIS / 2018 </a:t>
              </a:r>
              <a:r>
                <a:rPr lang="en-US" sz="1050" dirty="0">
                  <a:solidFill>
                    <a:srgbClr val="B6E1FF"/>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Survey</a:t>
              </a:r>
              <a:r>
                <a:rPr lang="en-US" sz="1050" dirty="0">
                  <a:solidFill>
                    <a:schemeClr val="bg1"/>
                  </a:solidFill>
                  <a:latin typeface="Arial" panose="020B0604020202020204" pitchFamily="34" charset="0"/>
                  <a:cs typeface="Arial" panose="020B0604020202020204" pitchFamily="34" charset="0"/>
                </a:rPr>
                <a:t> — Institute of Education Sciences/National Center for Education Statistics</a:t>
              </a:r>
            </a:p>
            <a:p>
              <a:pPr marL="182880" indent="-182880">
                <a:spcAft>
                  <a:spcPts val="600"/>
                </a:spcAft>
                <a:buClr>
                  <a:srgbClr val="B3CCDF"/>
                </a:buClr>
                <a:buFont typeface="Arial" panose="020B0604020202020204" pitchFamily="34" charset="0"/>
                <a:buChar char="•"/>
              </a:pPr>
              <a:r>
                <a:rPr lang="en-US" sz="1050" dirty="0">
                  <a:solidFill>
                    <a:srgbClr val="B6E1FF"/>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Voices from the Classroom 2021</a:t>
              </a:r>
              <a:r>
                <a:rPr lang="en-US" sz="1050" dirty="0">
                  <a:solidFill>
                    <a:srgbClr val="B6E1FF"/>
                  </a:solidFill>
                  <a:latin typeface="Arial" panose="020B0604020202020204" pitchFamily="34" charset="0"/>
                  <a:cs typeface="Arial" panose="020B0604020202020204" pitchFamily="34" charset="0"/>
                </a:rPr>
                <a:t> </a:t>
              </a:r>
              <a:r>
                <a:rPr lang="en-US" sz="1050" dirty="0">
                  <a:solidFill>
                    <a:schemeClr val="bg1"/>
                  </a:solidFill>
                  <a:latin typeface="Arial" panose="020B0604020202020204" pitchFamily="34" charset="0"/>
                  <a:cs typeface="Arial" panose="020B0604020202020204" pitchFamily="34" charset="0"/>
                </a:rPr>
                <a:t>and </a:t>
              </a:r>
              <a:r>
                <a:rPr lang="en-US" sz="1050" dirty="0">
                  <a:solidFill>
                    <a:srgbClr val="B6E1FF"/>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Voices from the Classroom 2022</a:t>
              </a:r>
              <a:r>
                <a:rPr lang="en-US" sz="1050" dirty="0">
                  <a:solidFill>
                    <a:schemeClr val="bg1"/>
                  </a:solidFill>
                  <a:latin typeface="Arial" panose="020B0604020202020204" pitchFamily="34" charset="0"/>
                  <a:cs typeface="Arial" panose="020B0604020202020204" pitchFamily="34" charset="0"/>
                </a:rPr>
                <a:t> — Educators For Excellence</a:t>
              </a:r>
            </a:p>
            <a:p>
              <a:pPr marL="182880" indent="-182880">
                <a:spcAft>
                  <a:spcPts val="600"/>
                </a:spcAft>
                <a:buClr>
                  <a:srgbClr val="B3CCDF"/>
                </a:buClr>
                <a:buFont typeface="Arial" panose="020B0604020202020204" pitchFamily="34" charset="0"/>
                <a:buChar char="•"/>
              </a:pPr>
              <a:r>
                <a:rPr lang="en-US" sz="1050" dirty="0">
                  <a:solidFill>
                    <a:srgbClr val="B6E1FF"/>
                  </a:solidFill>
                  <a:latin typeface="Arial" panose="020B060402020202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Job-Related Stress Threatens Teacher Supply: Key Findings from the 2021 State of the U.S. Teacher Survey</a:t>
              </a:r>
              <a:r>
                <a:rPr lang="en-US" sz="1050" dirty="0">
                  <a:solidFill>
                    <a:srgbClr val="B6E1FF"/>
                  </a:solidFill>
                  <a:latin typeface="Arial" panose="020B0604020202020204" pitchFamily="34" charset="0"/>
                  <a:cs typeface="Arial" panose="020B0604020202020204" pitchFamily="34" charset="0"/>
                </a:rPr>
                <a:t> </a:t>
              </a:r>
              <a:r>
                <a:rPr lang="en-US" sz="1050" dirty="0">
                  <a:solidFill>
                    <a:schemeClr val="bg1"/>
                  </a:solidFill>
                  <a:latin typeface="Arial" panose="020B0604020202020204" pitchFamily="34" charset="0"/>
                  <a:cs typeface="Arial" panose="020B0604020202020204" pitchFamily="34" charset="0"/>
                </a:rPr>
                <a:t>— RAND</a:t>
              </a:r>
            </a:p>
            <a:p>
              <a:pPr marL="182880" indent="-182880">
                <a:spcAft>
                  <a:spcPts val="600"/>
                </a:spcAft>
                <a:buClr>
                  <a:srgbClr val="B3CCDF"/>
                </a:buClr>
                <a:buFont typeface="Arial" panose="020B0604020202020204" pitchFamily="34" charset="0"/>
                <a:buChar char="•"/>
              </a:pPr>
              <a:r>
                <a:rPr lang="en-US" sz="1050" dirty="0">
                  <a:solidFill>
                    <a:srgbClr val="B6E1FF"/>
                  </a:solidFill>
                  <a:latin typeface="Arial" panose="020B060402020202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2022 Poll Results / Stress and Burnout Pose Threat of Educator Shortages</a:t>
              </a:r>
              <a:r>
                <a:rPr lang="en-US" sz="1050" dirty="0">
                  <a:solidFill>
                    <a:srgbClr val="B6E1FF"/>
                  </a:solidFill>
                  <a:latin typeface="Arial" panose="020B0604020202020204" pitchFamily="34" charset="0"/>
                  <a:cs typeface="Arial" panose="020B0604020202020204" pitchFamily="34" charset="0"/>
                </a:rPr>
                <a:t> </a:t>
              </a:r>
              <a:r>
                <a:rPr lang="en-US" sz="1050" dirty="0">
                  <a:solidFill>
                    <a:schemeClr val="bg1"/>
                  </a:solidFill>
                  <a:latin typeface="Arial" panose="020B0604020202020204" pitchFamily="34" charset="0"/>
                  <a:cs typeface="Arial" panose="020B0604020202020204" pitchFamily="34" charset="0"/>
                </a:rPr>
                <a:t>— National Education Association</a:t>
              </a:r>
            </a:p>
            <a:p>
              <a:pPr marL="182880" indent="-182880">
                <a:spcAft>
                  <a:spcPts val="600"/>
                </a:spcAft>
                <a:buClr>
                  <a:srgbClr val="B3CCDF"/>
                </a:buClr>
                <a:buFont typeface="Arial" panose="020B0604020202020204" pitchFamily="34" charset="0"/>
                <a:buChar char="•"/>
              </a:pPr>
              <a:r>
                <a:rPr lang="en-US" sz="1050" dirty="0">
                  <a:solidFill>
                    <a:srgbClr val="B6E1FF"/>
                  </a:solidFill>
                  <a:latin typeface="Arial" panose="020B0604020202020204" pitchFamily="34" charset="0"/>
                  <a:cs typeface="Arial" panose="020B0604020202020204" pitchFamily="34" charset="0"/>
                  <a:hlinkClick r:id="rId17">
                    <a:extLst>
                      <a:ext uri="{A12FA001-AC4F-418D-AE19-62706E023703}">
                        <ahyp:hlinkClr xmlns:ahyp="http://schemas.microsoft.com/office/drawing/2018/hyperlinkcolor" val="tx"/>
                      </a:ext>
                    </a:extLst>
                  </a:hlinkClick>
                </a:rPr>
                <a:t>What We’ve Been Hearing About Teacher Shortages / 2022 Survey Data</a:t>
              </a:r>
              <a:r>
                <a:rPr lang="en-US" sz="1050" dirty="0">
                  <a:solidFill>
                    <a:srgbClr val="B6E1FF"/>
                  </a:solidFill>
                  <a:latin typeface="Arial" panose="020B0604020202020204" pitchFamily="34" charset="0"/>
                  <a:cs typeface="Arial" panose="020B0604020202020204" pitchFamily="34" charset="0"/>
                </a:rPr>
                <a:t> </a:t>
              </a:r>
              <a:r>
                <a:rPr lang="en-US" sz="1050" dirty="0">
                  <a:solidFill>
                    <a:schemeClr val="bg1"/>
                  </a:solidFill>
                  <a:latin typeface="Arial" panose="020B0604020202020204" pitchFamily="34" charset="0"/>
                  <a:cs typeface="Arial" panose="020B0604020202020204" pitchFamily="34" charset="0"/>
                </a:rPr>
                <a:t>— TNTP</a:t>
              </a:r>
            </a:p>
            <a:p>
              <a:pPr marL="182880" indent="-182880">
                <a:spcAft>
                  <a:spcPts val="600"/>
                </a:spcAft>
                <a:buClr>
                  <a:srgbClr val="B3CCDF"/>
                </a:buClr>
                <a:buFont typeface="Arial" panose="020B0604020202020204" pitchFamily="34" charset="0"/>
                <a:buChar char="•"/>
              </a:pPr>
              <a:r>
                <a:rPr lang="en-US" sz="1050" dirty="0">
                  <a:solidFill>
                    <a:srgbClr val="B6E1FF"/>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Encouraging More High School Students to Consider Teaching</a:t>
              </a:r>
              <a:r>
                <a:rPr lang="en-US" sz="1050" dirty="0">
                  <a:solidFill>
                    <a:schemeClr val="bg1"/>
                  </a:solidFill>
                  <a:latin typeface="Arial" panose="020B0604020202020204" pitchFamily="34" charset="0"/>
                  <a:cs typeface="Arial" panose="020B0604020202020204" pitchFamily="34" charset="0"/>
                </a:rPr>
                <a:t> — ACT Research &amp; Policy</a:t>
              </a:r>
            </a:p>
            <a:p>
              <a:pPr marL="182880" indent="-182880">
                <a:spcAft>
                  <a:spcPts val="600"/>
                </a:spcAft>
                <a:buClr>
                  <a:srgbClr val="B3CCDF"/>
                </a:buClr>
                <a:buFont typeface="Arial" panose="020B0604020202020204" pitchFamily="34" charset="0"/>
                <a:buChar char="•"/>
              </a:pPr>
              <a:r>
                <a:rPr lang="en-US" sz="1050" dirty="0">
                  <a:solidFill>
                    <a:srgbClr val="B6E1FF"/>
                  </a:solidFill>
                  <a:latin typeface="Arial" panose="020B0604020202020204" pitchFamily="34" charset="0"/>
                  <a:cs typeface="Arial" panose="020B0604020202020204" pitchFamily="34" charset="0"/>
                  <a:hlinkClick r:id="rId19">
                    <a:extLst>
                      <a:ext uri="{A12FA001-AC4F-418D-AE19-62706E023703}">
                        <ahyp:hlinkClr xmlns:ahyp="http://schemas.microsoft.com/office/drawing/2018/hyperlinkcolor" val="tx"/>
                      </a:ext>
                    </a:extLst>
                  </a:hlinkClick>
                </a:rPr>
                <a:t>Teaching Quality &amp; Diversity Guidebook</a:t>
              </a:r>
              <a:r>
                <a:rPr lang="en-US" sz="1050" dirty="0">
                  <a:solidFill>
                    <a:srgbClr val="B6E1FF"/>
                  </a:solidFill>
                  <a:latin typeface="Arial" panose="020B0604020202020204" pitchFamily="34" charset="0"/>
                  <a:cs typeface="Arial" panose="020B0604020202020204" pitchFamily="34" charset="0"/>
                </a:rPr>
                <a:t> </a:t>
              </a:r>
              <a:r>
                <a:rPr lang="en-US" sz="1050" dirty="0">
                  <a:solidFill>
                    <a:schemeClr val="bg1"/>
                  </a:solidFill>
                  <a:latin typeface="Arial" panose="020B0604020202020204" pitchFamily="34" charset="0"/>
                  <a:cs typeface="Arial" panose="020B0604020202020204" pitchFamily="34" charset="0"/>
                </a:rPr>
                <a:t>— Alliance for Resource Equity</a:t>
              </a:r>
            </a:p>
            <a:p>
              <a:pPr marL="182880" indent="-182880">
                <a:spcAft>
                  <a:spcPts val="600"/>
                </a:spcAft>
                <a:buClr>
                  <a:srgbClr val="B3CCDF"/>
                </a:buClr>
                <a:buFont typeface="Arial" panose="020B0604020202020204" pitchFamily="34" charset="0"/>
                <a:buChar char="•"/>
              </a:pPr>
              <a:r>
                <a:rPr lang="en-US" sz="1050" dirty="0">
                  <a:solidFill>
                    <a:srgbClr val="B6E1FF"/>
                  </a:solidFill>
                  <a:latin typeface="Arial" panose="020B0604020202020204" pitchFamily="34" charset="0"/>
                  <a:cs typeface="Arial" panose="020B0604020202020204" pitchFamily="34" charset="0"/>
                  <a:hlinkClick r:id="rId20">
                    <a:extLst>
                      <a:ext uri="{A12FA001-AC4F-418D-AE19-62706E023703}">
                        <ahyp:hlinkClr xmlns:ahyp="http://schemas.microsoft.com/office/drawing/2018/hyperlinkcolor" val="tx"/>
                      </a:ext>
                    </a:extLst>
                  </a:hlinkClick>
                </a:rPr>
                <a:t>If You Listen, We Will Stay: Why Teachers of Color Leave and How to Disrupt Teacher Turnover</a:t>
              </a:r>
              <a:r>
                <a:rPr lang="en-US" sz="1050" dirty="0">
                  <a:solidFill>
                    <a:srgbClr val="B6E1FF"/>
                  </a:solidFill>
                  <a:latin typeface="Arial" panose="020B0604020202020204" pitchFamily="34" charset="0"/>
                  <a:cs typeface="Arial" panose="020B0604020202020204" pitchFamily="34" charset="0"/>
                </a:rPr>
                <a:t> </a:t>
              </a:r>
              <a:r>
                <a:rPr lang="en-US" sz="1050" dirty="0">
                  <a:solidFill>
                    <a:schemeClr val="bg1"/>
                  </a:solidFill>
                  <a:latin typeface="Arial" panose="020B0604020202020204" pitchFamily="34" charset="0"/>
                  <a:cs typeface="Arial" panose="020B0604020202020204" pitchFamily="34" charset="0"/>
                </a:rPr>
                <a:t>— The Education Trust</a:t>
              </a:r>
            </a:p>
            <a:p>
              <a:pPr marL="182880" indent="-182880">
                <a:spcAft>
                  <a:spcPts val="600"/>
                </a:spcAft>
                <a:buClr>
                  <a:srgbClr val="B3CCDF"/>
                </a:buClr>
                <a:buFont typeface="Arial" panose="020B0604020202020204" pitchFamily="34" charset="0"/>
                <a:buChar char="•"/>
              </a:pPr>
              <a:r>
                <a:rPr lang="en-US" sz="1050" dirty="0">
                  <a:solidFill>
                    <a:srgbClr val="B6E1FF"/>
                  </a:solidFill>
                  <a:latin typeface="Arial" panose="020B0604020202020204" pitchFamily="34" charset="0"/>
                  <a:cs typeface="Arial" panose="020B0604020202020204" pitchFamily="34" charset="0"/>
                  <a:hlinkClick r:id="rId21">
                    <a:extLst>
                      <a:ext uri="{A12FA001-AC4F-418D-AE19-62706E023703}">
                        <ahyp:hlinkClr xmlns:ahyp="http://schemas.microsoft.com/office/drawing/2018/hyperlinkcolor" val="tx"/>
                      </a:ext>
                    </a:extLst>
                  </a:hlinkClick>
                </a:rPr>
                <a:t>State of the States 2021 / State Reporting of Teacher Supply and Demand Data</a:t>
              </a:r>
              <a:r>
                <a:rPr lang="en-US" sz="1050" dirty="0">
                  <a:solidFill>
                    <a:srgbClr val="B6E1FF"/>
                  </a:solidFill>
                  <a:latin typeface="Arial" panose="020B0604020202020204" pitchFamily="34" charset="0"/>
                  <a:cs typeface="Arial" panose="020B0604020202020204" pitchFamily="34" charset="0"/>
                </a:rPr>
                <a:t> </a:t>
              </a:r>
              <a:r>
                <a:rPr lang="en-US" sz="1050" dirty="0">
                  <a:solidFill>
                    <a:schemeClr val="bg1"/>
                  </a:solidFill>
                  <a:latin typeface="Arial" panose="020B0604020202020204" pitchFamily="34" charset="0"/>
                  <a:cs typeface="Arial" panose="020B0604020202020204" pitchFamily="34" charset="0"/>
                </a:rPr>
                <a:t>— NCTQ</a:t>
              </a:r>
              <a:endParaRPr lang="en-US" sz="1100" dirty="0">
                <a:solidFill>
                  <a:schemeClr val="bg1"/>
                </a:solidFill>
                <a:latin typeface="Arial" panose="020B0604020202020204" pitchFamily="34" charset="0"/>
                <a:cs typeface="Arial" panose="020B0604020202020204" pitchFamily="34" charset="0"/>
              </a:endParaRPr>
            </a:p>
            <a:p>
              <a:pPr>
                <a:spcBef>
                  <a:spcPts val="600"/>
                </a:spcBef>
                <a:spcAft>
                  <a:spcPts val="600"/>
                </a:spcAft>
                <a:buClr>
                  <a:schemeClr val="accent4">
                    <a:lumMod val="40000"/>
                    <a:lumOff val="60000"/>
                  </a:schemeClr>
                </a:buClr>
              </a:pPr>
              <a:r>
                <a:rPr lang="en-US" sz="1200" dirty="0">
                  <a:solidFill>
                    <a:schemeClr val="bg1"/>
                  </a:solidFill>
                  <a:latin typeface="Arial" panose="020B0604020202020204" pitchFamily="34" charset="0"/>
                  <a:cs typeface="Arial" panose="020B0604020202020204" pitchFamily="34" charset="0"/>
                </a:rPr>
                <a:t>*Other sources where otherwise noted.</a:t>
              </a:r>
            </a:p>
          </p:txBody>
        </p:sp>
        <p:sp>
          <p:nvSpPr>
            <p:cNvPr id="11" name="TextBox 10">
              <a:extLst>
                <a:ext uri="{FF2B5EF4-FFF2-40B4-BE49-F238E27FC236}">
                  <a16:creationId xmlns:a16="http://schemas.microsoft.com/office/drawing/2014/main" id="{CC30BAE7-E3D4-9B19-F52D-465D19DEEA5C}"/>
                </a:ext>
              </a:extLst>
            </p:cNvPr>
            <p:cNvSpPr txBox="1"/>
            <p:nvPr/>
          </p:nvSpPr>
          <p:spPr>
            <a:xfrm>
              <a:off x="364436" y="756794"/>
              <a:ext cx="4795393" cy="707886"/>
            </a:xfrm>
            <a:prstGeom prst="rect">
              <a:avLst/>
            </a:prstGeom>
            <a:noFill/>
          </p:spPr>
          <p:txBody>
            <a:bodyPr wrap="square" rtlCol="0">
              <a:spAutoFit/>
            </a:bodyPr>
            <a:lstStyle/>
            <a:p>
              <a:r>
                <a:rPr lang="en-US" sz="4000" b="1" dirty="0">
                  <a:solidFill>
                    <a:srgbClr val="B3CCDF"/>
                  </a:solidFill>
                  <a:latin typeface="Arial Narrow" panose="020B0604020202020204" pitchFamily="34" charset="0"/>
                  <a:cs typeface="Arial Narrow" panose="020B0604020202020204" pitchFamily="34" charset="0"/>
                </a:rPr>
                <a:t>Main Sources:</a:t>
              </a:r>
            </a:p>
          </p:txBody>
        </p:sp>
      </p:grpSp>
    </p:spTree>
    <p:extLst>
      <p:ext uri="{BB962C8B-B14F-4D97-AF65-F5344CB8AC3E}">
        <p14:creationId xmlns:p14="http://schemas.microsoft.com/office/powerpoint/2010/main" val="4134313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C3DB0DEB-ED87-3DA6-2BF8-9F5196367985}"/>
              </a:ext>
            </a:extLst>
          </p:cNvPr>
          <p:cNvSpPr/>
          <p:nvPr/>
        </p:nvSpPr>
        <p:spPr>
          <a:xfrm>
            <a:off x="0" y="235263"/>
            <a:ext cx="6553199" cy="1642591"/>
          </a:xfrm>
          <a:prstGeom prst="rect">
            <a:avLst/>
          </a:prstGeom>
          <a:solidFill>
            <a:srgbClr val="E6EEF4"/>
          </a:solidFill>
          <a:ln>
            <a:noFill/>
          </a:ln>
          <a:effectLst>
            <a:outerShdw blurRad="25400" dist="25400" dir="2700000" algn="tl" rotWithShape="0">
              <a:srgbClr val="00345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A39D7F-1F82-6F94-F32C-7A8A40FBBE1F}"/>
              </a:ext>
            </a:extLst>
          </p:cNvPr>
          <p:cNvSpPr>
            <a:spLocks noGrp="1"/>
          </p:cNvSpPr>
          <p:nvPr>
            <p:ph type="title"/>
          </p:nvPr>
        </p:nvSpPr>
        <p:spPr>
          <a:xfrm>
            <a:off x="675862" y="377549"/>
            <a:ext cx="5420138" cy="1325563"/>
          </a:xfrm>
        </p:spPr>
        <p:txBody>
          <a:bodyPr>
            <a:normAutofit fontScale="90000"/>
          </a:bodyPr>
          <a:lstStyle/>
          <a:p>
            <a:r>
              <a:rPr lang="en-US" sz="2700" b="0" dirty="0"/>
              <a:t>SREB Region At-A-Glance:</a:t>
            </a:r>
            <a:br>
              <a:rPr lang="en-US" sz="2700" dirty="0"/>
            </a:br>
            <a:r>
              <a:rPr lang="en-US" sz="4900" dirty="0"/>
              <a:t>How many teachers are in your state?</a:t>
            </a:r>
            <a:endParaRPr lang="en-US" dirty="0"/>
          </a:p>
        </p:txBody>
      </p:sp>
      <p:grpSp>
        <p:nvGrpSpPr>
          <p:cNvPr id="24" name="Group 23">
            <a:extLst>
              <a:ext uri="{FF2B5EF4-FFF2-40B4-BE49-F238E27FC236}">
                <a16:creationId xmlns:a16="http://schemas.microsoft.com/office/drawing/2014/main" id="{76509C29-9C44-A3A3-26F8-D38AAC216132}"/>
              </a:ext>
            </a:extLst>
          </p:cNvPr>
          <p:cNvGrpSpPr/>
          <p:nvPr/>
        </p:nvGrpSpPr>
        <p:grpSpPr>
          <a:xfrm>
            <a:off x="1945067" y="-33975"/>
            <a:ext cx="10246933" cy="6656712"/>
            <a:chOff x="1945067" y="-33975"/>
            <a:chExt cx="10246933" cy="6656712"/>
          </a:xfrm>
        </p:grpSpPr>
        <p:pic>
          <p:nvPicPr>
            <p:cNvPr id="7" name="Picture 6" descr="A picture containing text&#10;&#10;Description automatically generated">
              <a:extLst>
                <a:ext uri="{FF2B5EF4-FFF2-40B4-BE49-F238E27FC236}">
                  <a16:creationId xmlns:a16="http://schemas.microsoft.com/office/drawing/2014/main" id="{84A632FB-A056-59C7-A5B6-DE93215CDC76}"/>
                </a:ext>
              </a:extLst>
            </p:cNvPr>
            <p:cNvPicPr>
              <a:picLocks noChangeAspect="1"/>
            </p:cNvPicPr>
            <p:nvPr/>
          </p:nvPicPr>
          <p:blipFill>
            <a:blip r:embed="rId3"/>
            <a:stretch>
              <a:fillRect/>
            </a:stretch>
          </p:blipFill>
          <p:spPr>
            <a:xfrm>
              <a:off x="1945067" y="235263"/>
              <a:ext cx="9891712" cy="6387474"/>
            </a:xfrm>
            <a:prstGeom prst="rect">
              <a:avLst/>
            </a:prstGeom>
          </p:spPr>
        </p:pic>
        <p:sp>
          <p:nvSpPr>
            <p:cNvPr id="8" name="Rectangle 7">
              <a:extLst>
                <a:ext uri="{FF2B5EF4-FFF2-40B4-BE49-F238E27FC236}">
                  <a16:creationId xmlns:a16="http://schemas.microsoft.com/office/drawing/2014/main" id="{7C2F41BC-0787-A752-D031-A7A934817D10}"/>
                </a:ext>
              </a:extLst>
            </p:cNvPr>
            <p:cNvSpPr/>
            <p:nvPr/>
          </p:nvSpPr>
          <p:spPr>
            <a:xfrm>
              <a:off x="7926769" y="3228974"/>
              <a:ext cx="1045782" cy="8858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 Narrow" panose="020B0604020202020204" pitchFamily="34" charset="0"/>
                  <a:cs typeface="Arial Narrow" panose="020B0604020202020204" pitchFamily="34" charset="0"/>
                </a:rPr>
                <a:t>46k</a:t>
              </a:r>
            </a:p>
          </p:txBody>
        </p:sp>
        <p:sp>
          <p:nvSpPr>
            <p:cNvPr id="9" name="Rectangle 8">
              <a:extLst>
                <a:ext uri="{FF2B5EF4-FFF2-40B4-BE49-F238E27FC236}">
                  <a16:creationId xmlns:a16="http://schemas.microsoft.com/office/drawing/2014/main" id="{D0D09FC6-ACCE-0414-F1B6-5F225EBF0D27}"/>
                </a:ext>
              </a:extLst>
            </p:cNvPr>
            <p:cNvSpPr/>
            <p:nvPr/>
          </p:nvSpPr>
          <p:spPr>
            <a:xfrm>
              <a:off x="6025628" y="2595012"/>
              <a:ext cx="1045782" cy="8858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 Narrow" panose="020B0604020202020204" pitchFamily="34" charset="0"/>
                  <a:cs typeface="Arial Narrow" panose="020B0604020202020204" pitchFamily="34" charset="0"/>
                </a:rPr>
                <a:t>33k</a:t>
              </a:r>
            </a:p>
          </p:txBody>
        </p:sp>
        <p:sp>
          <p:nvSpPr>
            <p:cNvPr id="10" name="Rectangle 9">
              <a:extLst>
                <a:ext uri="{FF2B5EF4-FFF2-40B4-BE49-F238E27FC236}">
                  <a16:creationId xmlns:a16="http://schemas.microsoft.com/office/drawing/2014/main" id="{91BD60F2-58A0-959C-DD89-30B8D8F61F2B}"/>
                </a:ext>
              </a:extLst>
            </p:cNvPr>
            <p:cNvSpPr/>
            <p:nvPr/>
          </p:nvSpPr>
          <p:spPr>
            <a:xfrm>
              <a:off x="11146218" y="817286"/>
              <a:ext cx="1045782" cy="8858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6"/>
                  </a:solidFill>
                  <a:latin typeface="Arial Narrow" panose="020B0604020202020204" pitchFamily="34" charset="0"/>
                  <a:cs typeface="Arial Narrow" panose="020B0604020202020204" pitchFamily="34" charset="0"/>
                </a:rPr>
                <a:t>9k</a:t>
              </a:r>
            </a:p>
          </p:txBody>
        </p:sp>
        <p:sp>
          <p:nvSpPr>
            <p:cNvPr id="11" name="Rectangle 10">
              <a:extLst>
                <a:ext uri="{FF2B5EF4-FFF2-40B4-BE49-F238E27FC236}">
                  <a16:creationId xmlns:a16="http://schemas.microsoft.com/office/drawing/2014/main" id="{CE202BA3-19A8-04AA-4DEE-570FAE43A137}"/>
                </a:ext>
              </a:extLst>
            </p:cNvPr>
            <p:cNvSpPr/>
            <p:nvPr/>
          </p:nvSpPr>
          <p:spPr>
            <a:xfrm>
              <a:off x="9386888" y="4114800"/>
              <a:ext cx="1152525" cy="771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a:solidFill>
                    <a:schemeClr val="bg1"/>
                  </a:solidFill>
                  <a:latin typeface="Arial Narrow" panose="020B0604020202020204" pitchFamily="34" charset="0"/>
                  <a:cs typeface="Arial Narrow" panose="020B0604020202020204" pitchFamily="34" charset="0"/>
                </a:rPr>
                <a:t>179k</a:t>
              </a:r>
            </a:p>
          </p:txBody>
        </p:sp>
        <p:sp>
          <p:nvSpPr>
            <p:cNvPr id="12" name="Rectangle 11">
              <a:extLst>
                <a:ext uri="{FF2B5EF4-FFF2-40B4-BE49-F238E27FC236}">
                  <a16:creationId xmlns:a16="http://schemas.microsoft.com/office/drawing/2014/main" id="{C150444F-7C78-787C-657B-1B28A5A9E0BD}"/>
                </a:ext>
              </a:extLst>
            </p:cNvPr>
            <p:cNvSpPr/>
            <p:nvPr/>
          </p:nvSpPr>
          <p:spPr>
            <a:xfrm>
              <a:off x="9058276" y="3228974"/>
              <a:ext cx="1045782" cy="8858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 Narrow" panose="020B0604020202020204" pitchFamily="34" charset="0"/>
                  <a:cs typeface="Arial Narrow" panose="020B0604020202020204" pitchFamily="34" charset="0"/>
                </a:rPr>
                <a:t>119k</a:t>
              </a:r>
            </a:p>
          </p:txBody>
        </p:sp>
        <p:sp>
          <p:nvSpPr>
            <p:cNvPr id="13" name="Rectangle 12">
              <a:extLst>
                <a:ext uri="{FF2B5EF4-FFF2-40B4-BE49-F238E27FC236}">
                  <a16:creationId xmlns:a16="http://schemas.microsoft.com/office/drawing/2014/main" id="{1B754819-059B-BB10-5DBF-157F7D2BA64B}"/>
                </a:ext>
              </a:extLst>
            </p:cNvPr>
            <p:cNvSpPr/>
            <p:nvPr/>
          </p:nvSpPr>
          <p:spPr>
            <a:xfrm>
              <a:off x="8236540" y="1203049"/>
              <a:ext cx="1045782" cy="8858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 Narrow" panose="020B0604020202020204" pitchFamily="34" charset="0"/>
                  <a:cs typeface="Arial Narrow" panose="020B0604020202020204" pitchFamily="34" charset="0"/>
                </a:rPr>
                <a:t>42k</a:t>
              </a:r>
            </a:p>
          </p:txBody>
        </p:sp>
        <p:sp>
          <p:nvSpPr>
            <p:cNvPr id="14" name="Rectangle 13">
              <a:extLst>
                <a:ext uri="{FF2B5EF4-FFF2-40B4-BE49-F238E27FC236}">
                  <a16:creationId xmlns:a16="http://schemas.microsoft.com/office/drawing/2014/main" id="{ADB13D40-BCAD-2CC6-C223-6782CB41ACFC}"/>
                </a:ext>
              </a:extLst>
            </p:cNvPr>
            <p:cNvSpPr/>
            <p:nvPr/>
          </p:nvSpPr>
          <p:spPr>
            <a:xfrm>
              <a:off x="6053139" y="3512502"/>
              <a:ext cx="1045782" cy="8858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 Narrow" panose="020B0604020202020204" pitchFamily="34" charset="0"/>
                  <a:cs typeface="Arial Narrow" panose="020B0604020202020204" pitchFamily="34" charset="0"/>
                </a:rPr>
                <a:t>48k</a:t>
              </a:r>
            </a:p>
          </p:txBody>
        </p:sp>
        <p:sp>
          <p:nvSpPr>
            <p:cNvPr id="15" name="Rectangle 14">
              <a:extLst>
                <a:ext uri="{FF2B5EF4-FFF2-40B4-BE49-F238E27FC236}">
                  <a16:creationId xmlns:a16="http://schemas.microsoft.com/office/drawing/2014/main" id="{33C476A8-2243-3405-7434-B59EBC7DF2FF}"/>
                </a:ext>
              </a:extLst>
            </p:cNvPr>
            <p:cNvSpPr/>
            <p:nvPr/>
          </p:nvSpPr>
          <p:spPr>
            <a:xfrm>
              <a:off x="9956005" y="-33975"/>
              <a:ext cx="1045782" cy="8858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66B9D0"/>
                  </a:solidFill>
                  <a:latin typeface="Arial Narrow" panose="020B0604020202020204" pitchFamily="34" charset="0"/>
                  <a:cs typeface="Arial Narrow" panose="020B0604020202020204" pitchFamily="34" charset="0"/>
                </a:rPr>
                <a:t>62k</a:t>
              </a:r>
            </a:p>
          </p:txBody>
        </p:sp>
        <p:sp>
          <p:nvSpPr>
            <p:cNvPr id="16" name="Rectangle 15">
              <a:extLst>
                <a:ext uri="{FF2B5EF4-FFF2-40B4-BE49-F238E27FC236}">
                  <a16:creationId xmlns:a16="http://schemas.microsoft.com/office/drawing/2014/main" id="{D503D95E-F07D-644A-5661-A3CC3AE31881}"/>
                </a:ext>
              </a:extLst>
            </p:cNvPr>
            <p:cNvSpPr/>
            <p:nvPr/>
          </p:nvSpPr>
          <p:spPr>
            <a:xfrm>
              <a:off x="7011385" y="3243264"/>
              <a:ext cx="1045782" cy="8858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 Narrow" panose="020B0604020202020204" pitchFamily="34" charset="0"/>
                  <a:cs typeface="Arial Narrow" panose="020B0604020202020204" pitchFamily="34" charset="0"/>
                </a:rPr>
                <a:t>31k</a:t>
              </a:r>
            </a:p>
          </p:txBody>
        </p:sp>
        <p:sp>
          <p:nvSpPr>
            <p:cNvPr id="17" name="Rectangle 16">
              <a:extLst>
                <a:ext uri="{FF2B5EF4-FFF2-40B4-BE49-F238E27FC236}">
                  <a16:creationId xmlns:a16="http://schemas.microsoft.com/office/drawing/2014/main" id="{412A2CDA-65B2-02A0-8F6B-2D77A4011158}"/>
                </a:ext>
              </a:extLst>
            </p:cNvPr>
            <p:cNvSpPr/>
            <p:nvPr/>
          </p:nvSpPr>
          <p:spPr>
            <a:xfrm>
              <a:off x="10417142" y="1737677"/>
              <a:ext cx="1045782" cy="8858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 Narrow" panose="020B0604020202020204" pitchFamily="34" charset="0"/>
                  <a:cs typeface="Arial Narrow" panose="020B0604020202020204" pitchFamily="34" charset="0"/>
                </a:rPr>
                <a:t>94k</a:t>
              </a:r>
            </a:p>
          </p:txBody>
        </p:sp>
        <p:sp>
          <p:nvSpPr>
            <p:cNvPr id="18" name="Rectangle 17">
              <a:extLst>
                <a:ext uri="{FF2B5EF4-FFF2-40B4-BE49-F238E27FC236}">
                  <a16:creationId xmlns:a16="http://schemas.microsoft.com/office/drawing/2014/main" id="{B8389220-2A6A-03BE-0018-5327A9DBEDE0}"/>
                </a:ext>
              </a:extLst>
            </p:cNvPr>
            <p:cNvSpPr/>
            <p:nvPr/>
          </p:nvSpPr>
          <p:spPr>
            <a:xfrm>
              <a:off x="4681774" y="2255971"/>
              <a:ext cx="1045782" cy="8858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 Narrow" panose="020B0604020202020204" pitchFamily="34" charset="0"/>
                  <a:cs typeface="Arial Narrow" panose="020B0604020202020204" pitchFamily="34" charset="0"/>
                </a:rPr>
                <a:t>76k</a:t>
              </a:r>
            </a:p>
          </p:txBody>
        </p:sp>
        <p:sp>
          <p:nvSpPr>
            <p:cNvPr id="19" name="Rectangle 18">
              <a:extLst>
                <a:ext uri="{FF2B5EF4-FFF2-40B4-BE49-F238E27FC236}">
                  <a16:creationId xmlns:a16="http://schemas.microsoft.com/office/drawing/2014/main" id="{9B482D1F-BED3-776A-0766-C2789171F9F8}"/>
                </a:ext>
              </a:extLst>
            </p:cNvPr>
            <p:cNvSpPr/>
            <p:nvPr/>
          </p:nvSpPr>
          <p:spPr>
            <a:xfrm>
              <a:off x="9718865" y="2483326"/>
              <a:ext cx="1045782" cy="8858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 Narrow" panose="020B0604020202020204" pitchFamily="34" charset="0"/>
                  <a:cs typeface="Arial Narrow" panose="020B0604020202020204" pitchFamily="34" charset="0"/>
                </a:rPr>
                <a:t>53k</a:t>
              </a:r>
            </a:p>
          </p:txBody>
        </p:sp>
        <p:sp>
          <p:nvSpPr>
            <p:cNvPr id="20" name="Rectangle 19">
              <a:extLst>
                <a:ext uri="{FF2B5EF4-FFF2-40B4-BE49-F238E27FC236}">
                  <a16:creationId xmlns:a16="http://schemas.microsoft.com/office/drawing/2014/main" id="{5BE414F9-DFEC-ED5E-6BB8-8BADB45D24C5}"/>
                </a:ext>
              </a:extLst>
            </p:cNvPr>
            <p:cNvSpPr/>
            <p:nvPr/>
          </p:nvSpPr>
          <p:spPr>
            <a:xfrm>
              <a:off x="7941372" y="2006959"/>
              <a:ext cx="1045782" cy="8858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 Narrow" panose="020B0604020202020204" pitchFamily="34" charset="0"/>
                  <a:cs typeface="Arial Narrow" panose="020B0604020202020204" pitchFamily="34" charset="0"/>
                </a:rPr>
                <a:t>69k</a:t>
              </a:r>
            </a:p>
          </p:txBody>
        </p:sp>
        <p:sp>
          <p:nvSpPr>
            <p:cNvPr id="21" name="Rectangle 20">
              <a:extLst>
                <a:ext uri="{FF2B5EF4-FFF2-40B4-BE49-F238E27FC236}">
                  <a16:creationId xmlns:a16="http://schemas.microsoft.com/office/drawing/2014/main" id="{311D8DFD-4276-950D-7607-48ABF5AEE4A0}"/>
                </a:ext>
              </a:extLst>
            </p:cNvPr>
            <p:cNvSpPr/>
            <p:nvPr/>
          </p:nvSpPr>
          <p:spPr>
            <a:xfrm>
              <a:off x="4103386" y="3730514"/>
              <a:ext cx="1045782" cy="8858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 Narrow" panose="020B0604020202020204" pitchFamily="34" charset="0"/>
                  <a:cs typeface="Arial Narrow" panose="020B0604020202020204" pitchFamily="34" charset="0"/>
                </a:rPr>
                <a:t>363k</a:t>
              </a:r>
            </a:p>
          </p:txBody>
        </p:sp>
        <p:sp>
          <p:nvSpPr>
            <p:cNvPr id="22" name="Rectangle 21">
              <a:extLst>
                <a:ext uri="{FF2B5EF4-FFF2-40B4-BE49-F238E27FC236}">
                  <a16:creationId xmlns:a16="http://schemas.microsoft.com/office/drawing/2014/main" id="{68109E0A-5B9C-9035-61EF-E8A3FEF82202}"/>
                </a:ext>
              </a:extLst>
            </p:cNvPr>
            <p:cNvSpPr/>
            <p:nvPr/>
          </p:nvSpPr>
          <p:spPr>
            <a:xfrm>
              <a:off x="10234408" y="992028"/>
              <a:ext cx="1045782" cy="8858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 Narrow" panose="020B0604020202020204" pitchFamily="34" charset="0"/>
                  <a:cs typeface="Arial Narrow" panose="020B0604020202020204" pitchFamily="34" charset="0"/>
                </a:rPr>
                <a:t>101k</a:t>
              </a:r>
            </a:p>
          </p:txBody>
        </p:sp>
        <p:sp>
          <p:nvSpPr>
            <p:cNvPr id="23" name="Rectangle 22">
              <a:extLst>
                <a:ext uri="{FF2B5EF4-FFF2-40B4-BE49-F238E27FC236}">
                  <a16:creationId xmlns:a16="http://schemas.microsoft.com/office/drawing/2014/main" id="{E4FBD3C0-7974-E432-DE1C-4AAFA312B393}"/>
                </a:ext>
              </a:extLst>
            </p:cNvPr>
            <p:cNvSpPr/>
            <p:nvPr/>
          </p:nvSpPr>
          <p:spPr>
            <a:xfrm>
              <a:off x="8910223" y="279164"/>
              <a:ext cx="1045782" cy="8858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6"/>
                  </a:solidFill>
                  <a:latin typeface="Arial Narrow" panose="020B0604020202020204" pitchFamily="34" charset="0"/>
                  <a:cs typeface="Arial Narrow" panose="020B0604020202020204" pitchFamily="34" charset="0"/>
                </a:rPr>
                <a:t>19k</a:t>
              </a:r>
            </a:p>
          </p:txBody>
        </p:sp>
      </p:grpSp>
      <p:sp>
        <p:nvSpPr>
          <p:cNvPr id="26" name="TextBox 25">
            <a:extLst>
              <a:ext uri="{FF2B5EF4-FFF2-40B4-BE49-F238E27FC236}">
                <a16:creationId xmlns:a16="http://schemas.microsoft.com/office/drawing/2014/main" id="{3D465712-B312-6313-4E89-5C5BA1225538}"/>
              </a:ext>
            </a:extLst>
          </p:cNvPr>
          <p:cNvSpPr txBox="1"/>
          <p:nvPr/>
        </p:nvSpPr>
        <p:spPr>
          <a:xfrm>
            <a:off x="399002" y="6530938"/>
            <a:ext cx="4282772" cy="246221"/>
          </a:xfrm>
          <a:prstGeom prst="rect">
            <a:avLst/>
          </a:prstGeom>
          <a:noFill/>
        </p:spPr>
        <p:txBody>
          <a:bodyPr wrap="square" rtlCol="0">
            <a:spAutoFit/>
          </a:bodyPr>
          <a:lstStyle/>
          <a:p>
            <a:r>
              <a:rPr lang="en-US" sz="1000" b="1" dirty="0">
                <a:latin typeface="Arial Narrow" panose="020B0604020202020204" pitchFamily="34" charset="0"/>
                <a:cs typeface="Arial Narrow" panose="020B0604020202020204" pitchFamily="34" charset="0"/>
              </a:rPr>
              <a:t>Source: </a:t>
            </a:r>
            <a:r>
              <a:rPr lang="en-US" sz="1000" dirty="0">
                <a:solidFill>
                  <a:schemeClr val="tx2"/>
                </a:solidFill>
                <a:latin typeface="Arial Narrow" panose="020B0604020202020204" pitchFamily="34" charset="0"/>
                <a:cs typeface="Arial Narrow" panose="020B0604020202020204" pitchFamily="34" charset="0"/>
                <a:hlinkClick r:id="rId4">
                  <a:extLst>
                    <a:ext uri="{A12FA001-AC4F-418D-AE19-62706E023703}">
                      <ahyp:hlinkClr xmlns:ahyp="http://schemas.microsoft.com/office/drawing/2018/hyperlinkcolor" val="tx"/>
                    </a:ext>
                  </a:extLst>
                </a:hlinkClick>
              </a:rPr>
              <a:t>IES/NCES</a:t>
            </a:r>
            <a:r>
              <a:rPr lang="en-US" sz="1000" dirty="0">
                <a:latin typeface="Arial Narrow" panose="020B0604020202020204" pitchFamily="34" charset="0"/>
                <a:cs typeface="Arial Narrow" panose="020B0604020202020204" pitchFamily="34" charset="0"/>
              </a:rPr>
              <a:t>, 2019-20</a:t>
            </a:r>
          </a:p>
        </p:txBody>
      </p:sp>
    </p:spTree>
    <p:extLst>
      <p:ext uri="{BB962C8B-B14F-4D97-AF65-F5344CB8AC3E}">
        <p14:creationId xmlns:p14="http://schemas.microsoft.com/office/powerpoint/2010/main" val="2206607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72FE34D-60CE-0D49-7200-96F39A69392F}"/>
              </a:ext>
            </a:extLst>
          </p:cNvPr>
          <p:cNvSpPr/>
          <p:nvPr/>
        </p:nvSpPr>
        <p:spPr>
          <a:xfrm>
            <a:off x="1" y="206099"/>
            <a:ext cx="5998027" cy="1325563"/>
          </a:xfrm>
          <a:prstGeom prst="rect">
            <a:avLst/>
          </a:prstGeom>
          <a:solidFill>
            <a:srgbClr val="E6EEF4"/>
          </a:solidFill>
          <a:ln>
            <a:noFill/>
          </a:ln>
          <a:effectLst>
            <a:outerShdw blurRad="25400" dist="25400" dir="2700000" algn="tl" rotWithShape="0">
              <a:srgbClr val="00345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01AD3B-8B75-3094-30CF-96A75B68D1F6}"/>
              </a:ext>
            </a:extLst>
          </p:cNvPr>
          <p:cNvSpPr>
            <a:spLocks noGrp="1"/>
          </p:cNvSpPr>
          <p:nvPr>
            <p:ph type="title"/>
          </p:nvPr>
        </p:nvSpPr>
        <p:spPr/>
        <p:txBody>
          <a:bodyPr/>
          <a:lstStyle/>
          <a:p>
            <a:r>
              <a:rPr lang="en-US" sz="2400" b="0" dirty="0"/>
              <a:t>Teacher Shortages:</a:t>
            </a:r>
            <a:br>
              <a:rPr lang="en-US" sz="2400" b="0" dirty="0"/>
            </a:br>
            <a:r>
              <a:rPr lang="en-US" dirty="0"/>
              <a:t>Quantity (Entering)</a:t>
            </a:r>
          </a:p>
        </p:txBody>
      </p:sp>
      <p:sp>
        <p:nvSpPr>
          <p:cNvPr id="9" name="TextBox 8">
            <a:extLst>
              <a:ext uri="{FF2B5EF4-FFF2-40B4-BE49-F238E27FC236}">
                <a16:creationId xmlns:a16="http://schemas.microsoft.com/office/drawing/2014/main" id="{D2812E47-EC98-BF64-2745-73B981B17A12}"/>
              </a:ext>
            </a:extLst>
          </p:cNvPr>
          <p:cNvSpPr txBox="1"/>
          <p:nvPr/>
        </p:nvSpPr>
        <p:spPr>
          <a:xfrm>
            <a:off x="399001" y="6530938"/>
            <a:ext cx="9859423" cy="246221"/>
          </a:xfrm>
          <a:prstGeom prst="rect">
            <a:avLst/>
          </a:prstGeom>
          <a:noFill/>
        </p:spPr>
        <p:txBody>
          <a:bodyPr wrap="square" rtlCol="0">
            <a:spAutoFit/>
          </a:bodyPr>
          <a:lstStyle/>
          <a:p>
            <a:r>
              <a:rPr lang="en-US" sz="1000" b="1" dirty="0">
                <a:latin typeface="Arial Narrow" panose="020B0604020202020204" pitchFamily="34" charset="0"/>
                <a:cs typeface="Arial Narrow" panose="020B0604020202020204" pitchFamily="34" charset="0"/>
              </a:rPr>
              <a:t>Sources: </a:t>
            </a:r>
            <a:r>
              <a:rPr lang="en-US" sz="1000" dirty="0">
                <a:solidFill>
                  <a:schemeClr val="tx2"/>
                </a:solidFill>
                <a:latin typeface="Arial Narrow" panose="020B0604020202020204" pitchFamily="34" charset="0"/>
                <a:cs typeface="Arial Narrow" panose="020B0604020202020204" pitchFamily="34" charset="0"/>
                <a:hlinkClick r:id="rId3"/>
              </a:rPr>
              <a:t>Title II Reports</a:t>
            </a:r>
            <a:r>
              <a:rPr lang="en-US" sz="1000" dirty="0">
                <a:latin typeface="Arial Narrow" panose="020B0604020202020204" pitchFamily="34" charset="0"/>
                <a:cs typeface="Arial Narrow" panose="020B0604020202020204" pitchFamily="34" charset="0"/>
              </a:rPr>
              <a:t>, 2019-20 | </a:t>
            </a:r>
            <a:r>
              <a:rPr lang="en-US" sz="1000" dirty="0">
                <a:latin typeface="Arial Narrow" panose="020B0604020202020204" pitchFamily="34" charset="0"/>
                <a:cs typeface="Arial Narrow" panose="020B0604020202020204" pitchFamily="34" charset="0"/>
                <a:hlinkClick r:id="rId4"/>
              </a:rPr>
              <a:t>PDK Poll</a:t>
            </a:r>
            <a:r>
              <a:rPr lang="en-US" sz="1000" dirty="0">
                <a:latin typeface="Arial Narrow" panose="020B0604020202020204" pitchFamily="34" charset="0"/>
                <a:cs typeface="Arial Narrow" panose="020B0604020202020204" pitchFamily="34" charset="0"/>
              </a:rPr>
              <a:t>, 2018 | </a:t>
            </a:r>
            <a:r>
              <a:rPr lang="en-US" sz="1000" dirty="0">
                <a:latin typeface="Arial Narrow" panose="020B0604020202020204" pitchFamily="34" charset="0"/>
                <a:cs typeface="Arial Narrow" panose="020B0604020202020204" pitchFamily="34" charset="0"/>
                <a:hlinkClick r:id="rId5"/>
              </a:rPr>
              <a:t>ACT Research &amp; Policy</a:t>
            </a:r>
            <a:r>
              <a:rPr lang="en-US" sz="1000" dirty="0">
                <a:latin typeface="Arial Narrow" panose="020B0604020202020204" pitchFamily="34" charset="0"/>
                <a:cs typeface="Arial Narrow" panose="020B0604020202020204" pitchFamily="34" charset="0"/>
              </a:rPr>
              <a:t>, 2018 |  </a:t>
            </a:r>
            <a:r>
              <a:rPr lang="en-US" sz="1000" dirty="0">
                <a:latin typeface="Arial Narrow" panose="020B0604020202020204" pitchFamily="34" charset="0"/>
                <a:cs typeface="Arial Narrow" panose="020B0604020202020204" pitchFamily="34" charset="0"/>
                <a:hlinkClick r:id="rId6"/>
              </a:rPr>
              <a:t>TNTP</a:t>
            </a:r>
            <a:r>
              <a:rPr lang="en-US" sz="1000" dirty="0">
                <a:latin typeface="Arial Narrow" panose="020B0604020202020204" pitchFamily="34" charset="0"/>
                <a:cs typeface="Arial Narrow" panose="020B0604020202020204" pitchFamily="34" charset="0"/>
              </a:rPr>
              <a:t>, 2022 </a:t>
            </a:r>
          </a:p>
        </p:txBody>
      </p:sp>
      <p:grpSp>
        <p:nvGrpSpPr>
          <p:cNvPr id="4" name="Group 3">
            <a:extLst>
              <a:ext uri="{FF2B5EF4-FFF2-40B4-BE49-F238E27FC236}">
                <a16:creationId xmlns:a16="http://schemas.microsoft.com/office/drawing/2014/main" id="{AD939D25-9DCC-8E90-7328-EE402C5B843B}"/>
              </a:ext>
            </a:extLst>
          </p:cNvPr>
          <p:cNvGrpSpPr/>
          <p:nvPr/>
        </p:nvGrpSpPr>
        <p:grpSpPr>
          <a:xfrm>
            <a:off x="543982" y="1679985"/>
            <a:ext cx="4184120" cy="1660146"/>
            <a:chOff x="501648" y="1627174"/>
            <a:chExt cx="4184120" cy="1660146"/>
          </a:xfrm>
        </p:grpSpPr>
        <p:graphicFrame>
          <p:nvGraphicFramePr>
            <p:cNvPr id="10" name="Chart 9">
              <a:extLst>
                <a:ext uri="{FF2B5EF4-FFF2-40B4-BE49-F238E27FC236}">
                  <a16:creationId xmlns:a16="http://schemas.microsoft.com/office/drawing/2014/main" id="{9AEE8842-05B0-C038-468A-62EB77565656}"/>
                </a:ext>
              </a:extLst>
            </p:cNvPr>
            <p:cNvGraphicFramePr/>
            <p:nvPr>
              <p:extLst>
                <p:ext uri="{D42A27DB-BD31-4B8C-83A1-F6EECF244321}">
                  <p14:modId xmlns:p14="http://schemas.microsoft.com/office/powerpoint/2010/main" val="2404696364"/>
                </p:ext>
              </p:extLst>
            </p:nvPr>
          </p:nvGraphicFramePr>
          <p:xfrm>
            <a:off x="501648" y="1627174"/>
            <a:ext cx="1851555" cy="1660146"/>
          </p:xfrm>
          <a:graphic>
            <a:graphicData uri="http://schemas.openxmlformats.org/drawingml/2006/chart">
              <c:chart xmlns:c="http://schemas.openxmlformats.org/drawingml/2006/chart" xmlns:r="http://schemas.openxmlformats.org/officeDocument/2006/relationships" r:id="rId7"/>
            </a:graphicData>
          </a:graphic>
        </p:graphicFrame>
        <p:sp>
          <p:nvSpPr>
            <p:cNvPr id="11" name="TextBox 10">
              <a:extLst>
                <a:ext uri="{FF2B5EF4-FFF2-40B4-BE49-F238E27FC236}">
                  <a16:creationId xmlns:a16="http://schemas.microsoft.com/office/drawing/2014/main" id="{007A8128-7B56-DC99-A264-9AC973DF6B6B}"/>
                </a:ext>
              </a:extLst>
            </p:cNvPr>
            <p:cNvSpPr txBox="1"/>
            <p:nvPr/>
          </p:nvSpPr>
          <p:spPr>
            <a:xfrm>
              <a:off x="2224081" y="1949414"/>
              <a:ext cx="2461687" cy="1015663"/>
            </a:xfrm>
            <a:prstGeom prst="rect">
              <a:avLst/>
            </a:prstGeom>
            <a:noFill/>
          </p:spPr>
          <p:txBody>
            <a:bodyPr wrap="square" rtlCol="0">
              <a:spAutoFit/>
            </a:bodyPr>
            <a:lstStyle/>
            <a:p>
              <a:r>
                <a:rPr lang="en-US" sz="2000" dirty="0">
                  <a:solidFill>
                    <a:srgbClr val="393026"/>
                  </a:solidFill>
                  <a:latin typeface="Arial Narrow" panose="020B0604020202020204" pitchFamily="34" charset="0"/>
                  <a:cs typeface="Arial Narrow" panose="020B0604020202020204" pitchFamily="34" charset="0"/>
                </a:rPr>
                <a:t>of parents say they would </a:t>
              </a:r>
              <a:r>
                <a:rPr lang="en-US" sz="2000" b="1" dirty="0">
                  <a:solidFill>
                    <a:srgbClr val="393026"/>
                  </a:solidFill>
                  <a:highlight>
                    <a:srgbClr val="FCE8E9"/>
                  </a:highlight>
                  <a:latin typeface="Arial Narrow" panose="020B0604020202020204" pitchFamily="34" charset="0"/>
                  <a:cs typeface="Arial Narrow" panose="020B0604020202020204" pitchFamily="34" charset="0"/>
                </a:rPr>
                <a:t>not</a:t>
              </a:r>
              <a:r>
                <a:rPr lang="en-US" sz="2000" dirty="0">
                  <a:solidFill>
                    <a:srgbClr val="393026"/>
                  </a:solidFill>
                  <a:latin typeface="Arial Narrow" panose="020B0604020202020204" pitchFamily="34" charset="0"/>
                  <a:cs typeface="Arial Narrow" panose="020B0604020202020204" pitchFamily="34" charset="0"/>
                </a:rPr>
                <a:t> like their child to become a teacher</a:t>
              </a:r>
            </a:p>
          </p:txBody>
        </p:sp>
        <p:sp>
          <p:nvSpPr>
            <p:cNvPr id="12" name="TextBox 11">
              <a:extLst>
                <a:ext uri="{FF2B5EF4-FFF2-40B4-BE49-F238E27FC236}">
                  <a16:creationId xmlns:a16="http://schemas.microsoft.com/office/drawing/2014/main" id="{EA254E2F-1B00-4408-5137-F6A83A7A5291}"/>
                </a:ext>
              </a:extLst>
            </p:cNvPr>
            <p:cNvSpPr txBox="1"/>
            <p:nvPr/>
          </p:nvSpPr>
          <p:spPr>
            <a:xfrm>
              <a:off x="755912" y="2134081"/>
              <a:ext cx="1343025" cy="646331"/>
            </a:xfrm>
            <a:prstGeom prst="rect">
              <a:avLst/>
            </a:prstGeom>
            <a:noFill/>
          </p:spPr>
          <p:txBody>
            <a:bodyPr wrap="square" rtlCol="0">
              <a:spAutoFit/>
            </a:bodyPr>
            <a:lstStyle/>
            <a:p>
              <a:pPr algn="ctr"/>
              <a:r>
                <a:rPr lang="en-US" sz="3600" b="1" dirty="0">
                  <a:solidFill>
                    <a:srgbClr val="E31B23"/>
                  </a:solidFill>
                  <a:latin typeface="Arial Narrow" panose="020B0604020202020204" pitchFamily="34" charset="0"/>
                  <a:cs typeface="Arial Narrow" panose="020B0604020202020204" pitchFamily="34" charset="0"/>
                </a:rPr>
                <a:t>54%</a:t>
              </a:r>
            </a:p>
          </p:txBody>
        </p:sp>
      </p:grpSp>
      <p:grpSp>
        <p:nvGrpSpPr>
          <p:cNvPr id="5" name="Group 4">
            <a:extLst>
              <a:ext uri="{FF2B5EF4-FFF2-40B4-BE49-F238E27FC236}">
                <a16:creationId xmlns:a16="http://schemas.microsoft.com/office/drawing/2014/main" id="{DDA24DDF-7D59-D6AB-B3FC-39695651E37E}"/>
              </a:ext>
            </a:extLst>
          </p:cNvPr>
          <p:cNvGrpSpPr/>
          <p:nvPr/>
        </p:nvGrpSpPr>
        <p:grpSpPr>
          <a:xfrm>
            <a:off x="521626" y="3574839"/>
            <a:ext cx="4336639" cy="2323713"/>
            <a:chOff x="523341" y="3490097"/>
            <a:chExt cx="4336639" cy="2323713"/>
          </a:xfrm>
        </p:grpSpPr>
        <p:pic>
          <p:nvPicPr>
            <p:cNvPr id="6" name="Picture 5" descr="A picture containing logo&#10;&#10;Description automatically generated">
              <a:extLst>
                <a:ext uri="{FF2B5EF4-FFF2-40B4-BE49-F238E27FC236}">
                  <a16:creationId xmlns:a16="http://schemas.microsoft.com/office/drawing/2014/main" id="{C17D4F55-76F3-3523-F4DE-AADFDE38699A}"/>
                </a:ext>
              </a:extLst>
            </p:cNvPr>
            <p:cNvPicPr>
              <a:picLocks noChangeAspect="1"/>
            </p:cNvPicPr>
            <p:nvPr/>
          </p:nvPicPr>
          <p:blipFill rotWithShape="1">
            <a:blip r:embed="rId8"/>
            <a:srcRect b="26459"/>
            <a:stretch/>
          </p:blipFill>
          <p:spPr>
            <a:xfrm>
              <a:off x="523341" y="4023455"/>
              <a:ext cx="1874952" cy="1378870"/>
            </a:xfrm>
            <a:prstGeom prst="rect">
              <a:avLst/>
            </a:prstGeom>
          </p:spPr>
        </p:pic>
        <p:sp>
          <p:nvSpPr>
            <p:cNvPr id="14" name="TextBox 13">
              <a:extLst>
                <a:ext uri="{FF2B5EF4-FFF2-40B4-BE49-F238E27FC236}">
                  <a16:creationId xmlns:a16="http://schemas.microsoft.com/office/drawing/2014/main" id="{5A542DE2-A1E8-8989-AE31-17BF003E4D32}"/>
                </a:ext>
              </a:extLst>
            </p:cNvPr>
            <p:cNvSpPr txBox="1"/>
            <p:nvPr/>
          </p:nvSpPr>
          <p:spPr>
            <a:xfrm>
              <a:off x="2398293" y="3490097"/>
              <a:ext cx="2461687" cy="2323713"/>
            </a:xfrm>
            <a:prstGeom prst="rect">
              <a:avLst/>
            </a:prstGeom>
            <a:noFill/>
          </p:spPr>
          <p:txBody>
            <a:bodyPr wrap="square" rtlCol="0">
              <a:spAutoFit/>
            </a:bodyPr>
            <a:lstStyle/>
            <a:p>
              <a:pPr>
                <a:spcAft>
                  <a:spcPts val="600"/>
                </a:spcAft>
              </a:pPr>
              <a:r>
                <a:rPr lang="en-US" sz="2000" b="1" dirty="0">
                  <a:solidFill>
                    <a:srgbClr val="E31B23"/>
                  </a:solidFill>
                  <a:highlight>
                    <a:srgbClr val="FCE8E9"/>
                  </a:highlight>
                  <a:latin typeface="Arial Narrow" panose="020B0604020202020204" pitchFamily="34" charset="0"/>
                  <a:cs typeface="Arial Narrow" panose="020B0604020202020204" pitchFamily="34" charset="0"/>
                </a:rPr>
                <a:t>Completion in teacher preparation programs is trending downward: </a:t>
              </a:r>
            </a:p>
            <a:p>
              <a:pPr>
                <a:spcAft>
                  <a:spcPts val="600"/>
                </a:spcAft>
              </a:pPr>
              <a:r>
                <a:rPr lang="en-US" sz="2000" dirty="0">
                  <a:solidFill>
                    <a:srgbClr val="393026"/>
                  </a:solidFill>
                  <a:latin typeface="Arial Narrow" panose="020B0604020202020204" pitchFamily="34" charset="0"/>
                  <a:cs typeface="Arial Narrow" panose="020B0604020202020204" pitchFamily="34" charset="0"/>
                </a:rPr>
                <a:t>SREB states are preparing up to </a:t>
              </a:r>
              <a:r>
                <a:rPr lang="en-US" sz="2000" b="1" dirty="0">
                  <a:solidFill>
                    <a:srgbClr val="393026"/>
                  </a:solidFill>
                  <a:highlight>
                    <a:srgbClr val="FCE8E9"/>
                  </a:highlight>
                  <a:latin typeface="Arial Narrow" panose="020B0604020202020204" pitchFamily="34" charset="0"/>
                  <a:cs typeface="Arial Narrow" panose="020B0604020202020204" pitchFamily="34" charset="0"/>
                </a:rPr>
                <a:t>50% fewer</a:t>
              </a:r>
              <a:r>
                <a:rPr lang="en-US" sz="2000" dirty="0">
                  <a:solidFill>
                    <a:srgbClr val="393026"/>
                  </a:solidFill>
                  <a:latin typeface="Arial Narrow" panose="020B0604020202020204" pitchFamily="34" charset="0"/>
                  <a:cs typeface="Arial Narrow" panose="020B0604020202020204" pitchFamily="34" charset="0"/>
                </a:rPr>
                <a:t> teachers than a decade ago</a:t>
              </a:r>
            </a:p>
          </p:txBody>
        </p:sp>
      </p:grpSp>
      <p:grpSp>
        <p:nvGrpSpPr>
          <p:cNvPr id="45" name="Group 44">
            <a:extLst>
              <a:ext uri="{FF2B5EF4-FFF2-40B4-BE49-F238E27FC236}">
                <a16:creationId xmlns:a16="http://schemas.microsoft.com/office/drawing/2014/main" id="{B3AEB56C-22F1-D193-E03E-2388BE974258}"/>
              </a:ext>
            </a:extLst>
          </p:cNvPr>
          <p:cNvGrpSpPr/>
          <p:nvPr/>
        </p:nvGrpSpPr>
        <p:grpSpPr>
          <a:xfrm>
            <a:off x="5113748" y="3319772"/>
            <a:ext cx="6736554" cy="2876947"/>
            <a:chOff x="5113748" y="3319772"/>
            <a:chExt cx="6736554" cy="2876947"/>
          </a:xfrm>
        </p:grpSpPr>
        <p:sp>
          <p:nvSpPr>
            <p:cNvPr id="13" name="TextBox 12">
              <a:extLst>
                <a:ext uri="{FF2B5EF4-FFF2-40B4-BE49-F238E27FC236}">
                  <a16:creationId xmlns:a16="http://schemas.microsoft.com/office/drawing/2014/main" id="{2C29FA16-A94A-2AB6-71B5-C5BD0C2DCFEF}"/>
                </a:ext>
              </a:extLst>
            </p:cNvPr>
            <p:cNvSpPr txBox="1"/>
            <p:nvPr/>
          </p:nvSpPr>
          <p:spPr>
            <a:xfrm>
              <a:off x="5113748" y="3319772"/>
              <a:ext cx="6604486" cy="923330"/>
            </a:xfrm>
            <a:prstGeom prst="rect">
              <a:avLst/>
            </a:prstGeom>
            <a:noFill/>
          </p:spPr>
          <p:txBody>
            <a:bodyPr wrap="square" rtlCol="0">
              <a:spAutoFit/>
            </a:bodyPr>
            <a:lstStyle/>
            <a:p>
              <a:pPr algn="just"/>
              <a:r>
                <a:rPr lang="en-US" dirty="0">
                  <a:solidFill>
                    <a:srgbClr val="393026"/>
                  </a:solidFill>
                  <a:latin typeface="Arial Narrow" panose="020B0604020202020204" pitchFamily="34" charset="0"/>
                  <a:cs typeface="Arial Narrow" panose="020B0604020202020204" pitchFamily="34" charset="0"/>
                </a:rPr>
                <a:t>One study found that 50% of high school students said they would be “somewhat,” “moderately,” or “definitely” interested in becoming a teacher — but the top reasons they cited for why they ultimately decided not to include:</a:t>
              </a:r>
            </a:p>
          </p:txBody>
        </p:sp>
        <p:grpSp>
          <p:nvGrpSpPr>
            <p:cNvPr id="29" name="Group 28">
              <a:extLst>
                <a:ext uri="{FF2B5EF4-FFF2-40B4-BE49-F238E27FC236}">
                  <a16:creationId xmlns:a16="http://schemas.microsoft.com/office/drawing/2014/main" id="{624FD0A4-8F7F-A867-3946-946B583F7C5B}"/>
                </a:ext>
              </a:extLst>
            </p:cNvPr>
            <p:cNvGrpSpPr/>
            <p:nvPr/>
          </p:nvGrpSpPr>
          <p:grpSpPr>
            <a:xfrm>
              <a:off x="5328712" y="4320665"/>
              <a:ext cx="6521590" cy="1876054"/>
              <a:chOff x="5525783" y="3041203"/>
              <a:chExt cx="6521590" cy="1876054"/>
            </a:xfrm>
          </p:grpSpPr>
          <p:pic>
            <p:nvPicPr>
              <p:cNvPr id="18" name="Picture 17" descr="Icon&#10;&#10;Description automatically generated">
                <a:extLst>
                  <a:ext uri="{FF2B5EF4-FFF2-40B4-BE49-F238E27FC236}">
                    <a16:creationId xmlns:a16="http://schemas.microsoft.com/office/drawing/2014/main" id="{7B2D848B-1CA7-28FA-987D-E206B195CACC}"/>
                  </a:ext>
                </a:extLst>
              </p:cNvPr>
              <p:cNvPicPr>
                <a:picLocks noChangeAspect="1"/>
              </p:cNvPicPr>
              <p:nvPr/>
            </p:nvPicPr>
            <p:blipFill>
              <a:blip r:embed="rId9"/>
              <a:stretch>
                <a:fillRect/>
              </a:stretch>
            </p:blipFill>
            <p:spPr>
              <a:xfrm>
                <a:off x="5525783" y="3041203"/>
                <a:ext cx="897788" cy="897788"/>
              </a:xfrm>
              <a:prstGeom prst="rect">
                <a:avLst/>
              </a:prstGeom>
            </p:spPr>
          </p:pic>
          <p:pic>
            <p:nvPicPr>
              <p:cNvPr id="20" name="Picture 19" descr="Icon&#10;&#10;Description automatically generated">
                <a:extLst>
                  <a:ext uri="{FF2B5EF4-FFF2-40B4-BE49-F238E27FC236}">
                    <a16:creationId xmlns:a16="http://schemas.microsoft.com/office/drawing/2014/main" id="{0451B0C5-9AF6-7B01-10F1-B0003A0C5BC8}"/>
                  </a:ext>
                </a:extLst>
              </p:cNvPr>
              <p:cNvPicPr>
                <a:picLocks noChangeAspect="1"/>
              </p:cNvPicPr>
              <p:nvPr/>
            </p:nvPicPr>
            <p:blipFill>
              <a:blip r:embed="rId10"/>
              <a:stretch>
                <a:fillRect/>
              </a:stretch>
            </p:blipFill>
            <p:spPr>
              <a:xfrm>
                <a:off x="9079248" y="3041203"/>
                <a:ext cx="897788" cy="897788"/>
              </a:xfrm>
              <a:prstGeom prst="rect">
                <a:avLst/>
              </a:prstGeom>
            </p:spPr>
          </p:pic>
          <p:pic>
            <p:nvPicPr>
              <p:cNvPr id="22" name="Picture 21" descr="Icon&#10;&#10;Description automatically generated">
                <a:extLst>
                  <a:ext uri="{FF2B5EF4-FFF2-40B4-BE49-F238E27FC236}">
                    <a16:creationId xmlns:a16="http://schemas.microsoft.com/office/drawing/2014/main" id="{2D0F598F-8E20-3F3D-4EDC-1C19F15A8E92}"/>
                  </a:ext>
                </a:extLst>
              </p:cNvPr>
              <p:cNvPicPr>
                <a:picLocks noChangeAspect="1"/>
              </p:cNvPicPr>
              <p:nvPr/>
            </p:nvPicPr>
            <p:blipFill>
              <a:blip r:embed="rId11"/>
              <a:stretch>
                <a:fillRect/>
              </a:stretch>
            </p:blipFill>
            <p:spPr>
              <a:xfrm>
                <a:off x="7275326" y="3041203"/>
                <a:ext cx="897788" cy="897788"/>
              </a:xfrm>
              <a:prstGeom prst="rect">
                <a:avLst/>
              </a:prstGeom>
            </p:spPr>
          </p:pic>
          <p:pic>
            <p:nvPicPr>
              <p:cNvPr id="24" name="Picture 23" descr="Icon&#10;&#10;Description automatically generated">
                <a:extLst>
                  <a:ext uri="{FF2B5EF4-FFF2-40B4-BE49-F238E27FC236}">
                    <a16:creationId xmlns:a16="http://schemas.microsoft.com/office/drawing/2014/main" id="{043E9EC5-CC74-5CE9-7E73-F05F2E8C12A7}"/>
                  </a:ext>
                </a:extLst>
              </p:cNvPr>
              <p:cNvPicPr>
                <a:picLocks noChangeAspect="1"/>
              </p:cNvPicPr>
              <p:nvPr/>
            </p:nvPicPr>
            <p:blipFill>
              <a:blip r:embed="rId12"/>
              <a:stretch>
                <a:fillRect/>
              </a:stretch>
            </p:blipFill>
            <p:spPr>
              <a:xfrm>
                <a:off x="10820446" y="3041203"/>
                <a:ext cx="897788" cy="897788"/>
              </a:xfrm>
              <a:prstGeom prst="rect">
                <a:avLst/>
              </a:prstGeom>
            </p:spPr>
          </p:pic>
          <p:sp>
            <p:nvSpPr>
              <p:cNvPr id="25" name="TextBox 24">
                <a:extLst>
                  <a:ext uri="{FF2B5EF4-FFF2-40B4-BE49-F238E27FC236}">
                    <a16:creationId xmlns:a16="http://schemas.microsoft.com/office/drawing/2014/main" id="{FD331A66-FF23-0671-0D06-658AAEEACDCF}"/>
                  </a:ext>
                </a:extLst>
              </p:cNvPr>
              <p:cNvSpPr txBox="1"/>
              <p:nvPr/>
            </p:nvSpPr>
            <p:spPr>
              <a:xfrm>
                <a:off x="5525783" y="3993927"/>
                <a:ext cx="897788" cy="369332"/>
              </a:xfrm>
              <a:prstGeom prst="rect">
                <a:avLst/>
              </a:prstGeom>
              <a:noFill/>
            </p:spPr>
            <p:txBody>
              <a:bodyPr wrap="square" rtlCol="0">
                <a:spAutoFit/>
              </a:bodyPr>
              <a:lstStyle/>
              <a:p>
                <a:pPr algn="ctr"/>
                <a:r>
                  <a:rPr lang="en-US" b="1" dirty="0">
                    <a:solidFill>
                      <a:srgbClr val="000F45"/>
                    </a:solidFill>
                    <a:highlight>
                      <a:srgbClr val="CEE4F6"/>
                    </a:highlight>
                    <a:latin typeface="Arial Narrow" panose="020B0604020202020204" pitchFamily="34" charset="0"/>
                    <a:cs typeface="Arial Narrow" panose="020B0604020202020204" pitchFamily="34" charset="0"/>
                  </a:rPr>
                  <a:t>low pay</a:t>
                </a:r>
              </a:p>
            </p:txBody>
          </p:sp>
          <p:sp>
            <p:nvSpPr>
              <p:cNvPr id="26" name="TextBox 25">
                <a:extLst>
                  <a:ext uri="{FF2B5EF4-FFF2-40B4-BE49-F238E27FC236}">
                    <a16:creationId xmlns:a16="http://schemas.microsoft.com/office/drawing/2014/main" id="{549081B6-28C1-FBBB-851C-F2AFF1406BF9}"/>
                  </a:ext>
                </a:extLst>
              </p:cNvPr>
              <p:cNvSpPr txBox="1"/>
              <p:nvPr/>
            </p:nvSpPr>
            <p:spPr>
              <a:xfrm>
                <a:off x="6998580" y="3961439"/>
                <a:ext cx="1451280" cy="646331"/>
              </a:xfrm>
              <a:prstGeom prst="rect">
                <a:avLst/>
              </a:prstGeom>
              <a:noFill/>
            </p:spPr>
            <p:txBody>
              <a:bodyPr wrap="square" rtlCol="0">
                <a:spAutoFit/>
              </a:bodyPr>
              <a:lstStyle/>
              <a:p>
                <a:pPr algn="ctr"/>
                <a:r>
                  <a:rPr lang="en-US" b="1" dirty="0">
                    <a:solidFill>
                      <a:srgbClr val="000F45"/>
                    </a:solidFill>
                    <a:highlight>
                      <a:srgbClr val="CEE4F6"/>
                    </a:highlight>
                    <a:latin typeface="Arial Narrow" panose="020B0604020202020204" pitchFamily="34" charset="0"/>
                    <a:cs typeface="Arial Narrow" panose="020B0604020202020204" pitchFamily="34" charset="0"/>
                  </a:rPr>
                  <a:t>lack of career advancement</a:t>
                </a:r>
              </a:p>
            </p:txBody>
          </p:sp>
          <p:sp>
            <p:nvSpPr>
              <p:cNvPr id="27" name="TextBox 26">
                <a:extLst>
                  <a:ext uri="{FF2B5EF4-FFF2-40B4-BE49-F238E27FC236}">
                    <a16:creationId xmlns:a16="http://schemas.microsoft.com/office/drawing/2014/main" id="{6CF16977-B9EB-8C68-873B-FA2DC9DA705C}"/>
                  </a:ext>
                </a:extLst>
              </p:cNvPr>
              <p:cNvSpPr txBox="1"/>
              <p:nvPr/>
            </p:nvSpPr>
            <p:spPr>
              <a:xfrm>
                <a:off x="8962525" y="3993927"/>
                <a:ext cx="1171698" cy="646331"/>
              </a:xfrm>
              <a:prstGeom prst="rect">
                <a:avLst/>
              </a:prstGeom>
              <a:noFill/>
            </p:spPr>
            <p:txBody>
              <a:bodyPr wrap="square" rtlCol="0">
                <a:spAutoFit/>
              </a:bodyPr>
              <a:lstStyle/>
              <a:p>
                <a:pPr algn="ctr"/>
                <a:r>
                  <a:rPr lang="en-US" b="1" dirty="0">
                    <a:solidFill>
                      <a:srgbClr val="000F45"/>
                    </a:solidFill>
                    <a:highlight>
                      <a:srgbClr val="CEE4F6"/>
                    </a:highlight>
                    <a:latin typeface="Arial Narrow" panose="020B0604020202020204" pitchFamily="34" charset="0"/>
                    <a:cs typeface="Arial Narrow" panose="020B0604020202020204" pitchFamily="34" charset="0"/>
                  </a:rPr>
                  <a:t>lack of flexibility</a:t>
                </a:r>
              </a:p>
            </p:txBody>
          </p:sp>
          <p:sp>
            <p:nvSpPr>
              <p:cNvPr id="28" name="TextBox 27">
                <a:extLst>
                  <a:ext uri="{FF2B5EF4-FFF2-40B4-BE49-F238E27FC236}">
                    <a16:creationId xmlns:a16="http://schemas.microsoft.com/office/drawing/2014/main" id="{652A27DE-A009-261F-1ABC-9E29715AEF0F}"/>
                  </a:ext>
                </a:extLst>
              </p:cNvPr>
              <p:cNvSpPr txBox="1"/>
              <p:nvPr/>
            </p:nvSpPr>
            <p:spPr>
              <a:xfrm>
                <a:off x="10491307" y="3993927"/>
                <a:ext cx="1556066" cy="923330"/>
              </a:xfrm>
              <a:prstGeom prst="rect">
                <a:avLst/>
              </a:prstGeom>
              <a:noFill/>
            </p:spPr>
            <p:txBody>
              <a:bodyPr wrap="square" rtlCol="0">
                <a:spAutoFit/>
              </a:bodyPr>
              <a:lstStyle/>
              <a:p>
                <a:pPr algn="ctr"/>
                <a:r>
                  <a:rPr lang="en-US" b="1" dirty="0">
                    <a:solidFill>
                      <a:srgbClr val="000F45"/>
                    </a:solidFill>
                    <a:highlight>
                      <a:srgbClr val="CEE4F6"/>
                    </a:highlight>
                    <a:latin typeface="Arial Narrow" panose="020B0604020202020204" pitchFamily="34" charset="0"/>
                    <a:cs typeface="Arial Narrow" panose="020B0604020202020204" pitchFamily="34" charset="0"/>
                  </a:rPr>
                  <a:t>lack of prestige &amp; respect</a:t>
                </a:r>
              </a:p>
            </p:txBody>
          </p:sp>
        </p:grpSp>
      </p:grpSp>
      <p:grpSp>
        <p:nvGrpSpPr>
          <p:cNvPr id="35" name="Group 34">
            <a:extLst>
              <a:ext uri="{FF2B5EF4-FFF2-40B4-BE49-F238E27FC236}">
                <a16:creationId xmlns:a16="http://schemas.microsoft.com/office/drawing/2014/main" id="{B7420018-C3F1-FD83-3CAD-392522FED2B9}"/>
              </a:ext>
            </a:extLst>
          </p:cNvPr>
          <p:cNvGrpSpPr/>
          <p:nvPr/>
        </p:nvGrpSpPr>
        <p:grpSpPr>
          <a:xfrm>
            <a:off x="5076213" y="1770527"/>
            <a:ext cx="6706809" cy="1200329"/>
            <a:chOff x="5337382" y="5056146"/>
            <a:chExt cx="6706809" cy="1200329"/>
          </a:xfrm>
        </p:grpSpPr>
        <p:pic>
          <p:nvPicPr>
            <p:cNvPr id="33" name="Picture 32" descr="Icon&#10;&#10;Description automatically generated">
              <a:extLst>
                <a:ext uri="{FF2B5EF4-FFF2-40B4-BE49-F238E27FC236}">
                  <a16:creationId xmlns:a16="http://schemas.microsoft.com/office/drawing/2014/main" id="{F5179E1B-5F43-2CAE-2EB7-BEC782F548CC}"/>
                </a:ext>
              </a:extLst>
            </p:cNvPr>
            <p:cNvPicPr>
              <a:picLocks noChangeAspect="1"/>
            </p:cNvPicPr>
            <p:nvPr/>
          </p:nvPicPr>
          <p:blipFill rotWithShape="1">
            <a:blip r:embed="rId13"/>
            <a:srcRect t="47252"/>
            <a:stretch/>
          </p:blipFill>
          <p:spPr>
            <a:xfrm>
              <a:off x="5337382" y="5056146"/>
              <a:ext cx="2275591" cy="1200329"/>
            </a:xfrm>
            <a:prstGeom prst="rect">
              <a:avLst/>
            </a:prstGeom>
          </p:spPr>
        </p:pic>
        <p:sp>
          <p:nvSpPr>
            <p:cNvPr id="34" name="TextBox 33">
              <a:extLst>
                <a:ext uri="{FF2B5EF4-FFF2-40B4-BE49-F238E27FC236}">
                  <a16:creationId xmlns:a16="http://schemas.microsoft.com/office/drawing/2014/main" id="{A9FFD6E2-B9F4-EBAB-1173-0F8C9C96D5F7}"/>
                </a:ext>
              </a:extLst>
            </p:cNvPr>
            <p:cNvSpPr txBox="1"/>
            <p:nvPr/>
          </p:nvSpPr>
          <p:spPr>
            <a:xfrm>
              <a:off x="7769723" y="5172107"/>
              <a:ext cx="4274468" cy="1015663"/>
            </a:xfrm>
            <a:prstGeom prst="rect">
              <a:avLst/>
            </a:prstGeom>
            <a:noFill/>
          </p:spPr>
          <p:txBody>
            <a:bodyPr wrap="square" rtlCol="0">
              <a:spAutoFit/>
            </a:bodyPr>
            <a:lstStyle/>
            <a:p>
              <a:r>
                <a:rPr lang="en-US" sz="2000" dirty="0">
                  <a:solidFill>
                    <a:srgbClr val="393026"/>
                  </a:solidFill>
                  <a:latin typeface="Arial Narrow" panose="020B0604020202020204" pitchFamily="34" charset="0"/>
                  <a:cs typeface="Arial Narrow" panose="020B0604020202020204" pitchFamily="34" charset="0"/>
                </a:rPr>
                <a:t>In a 2022 survey of Chief Talent Officers, </a:t>
              </a:r>
              <a:r>
                <a:rPr lang="en-US" sz="2000" b="1" dirty="0">
                  <a:solidFill>
                    <a:srgbClr val="393026"/>
                  </a:solidFill>
                  <a:highlight>
                    <a:srgbClr val="FCE8E9"/>
                  </a:highlight>
                  <a:latin typeface="Arial Narrow" panose="020B0604020202020204" pitchFamily="34" charset="0"/>
                  <a:cs typeface="Arial Narrow" panose="020B0604020202020204" pitchFamily="34" charset="0"/>
                </a:rPr>
                <a:t>86% said they were currently finding it more difficult to hire new teachers</a:t>
              </a:r>
              <a:endParaRPr lang="en-US" sz="2000" dirty="0">
                <a:solidFill>
                  <a:srgbClr val="393026"/>
                </a:solidFill>
                <a:latin typeface="Arial Narrow" panose="020B0604020202020204" pitchFamily="34" charset="0"/>
                <a:cs typeface="Arial Narrow" panose="020B0604020202020204" pitchFamily="34" charset="0"/>
              </a:endParaRPr>
            </a:p>
          </p:txBody>
        </p:sp>
      </p:grpSp>
      <p:cxnSp>
        <p:nvCxnSpPr>
          <p:cNvPr id="37" name="Straight Connector 36">
            <a:extLst>
              <a:ext uri="{FF2B5EF4-FFF2-40B4-BE49-F238E27FC236}">
                <a16:creationId xmlns:a16="http://schemas.microsoft.com/office/drawing/2014/main" id="{CAB12629-5B59-70BC-5335-E191DCE2CA4B}"/>
              </a:ext>
            </a:extLst>
          </p:cNvPr>
          <p:cNvCxnSpPr>
            <a:cxnSpLocks/>
          </p:cNvCxnSpPr>
          <p:nvPr/>
        </p:nvCxnSpPr>
        <p:spPr>
          <a:xfrm>
            <a:off x="4872867" y="1771103"/>
            <a:ext cx="0" cy="4610007"/>
          </a:xfrm>
          <a:prstGeom prst="line">
            <a:avLst/>
          </a:prstGeom>
          <a:ln w="1905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43417B8-D75A-2153-652E-8A23503F878A}"/>
              </a:ext>
            </a:extLst>
          </p:cNvPr>
          <p:cNvCxnSpPr>
            <a:cxnSpLocks/>
          </p:cNvCxnSpPr>
          <p:nvPr/>
        </p:nvCxnSpPr>
        <p:spPr>
          <a:xfrm flipH="1">
            <a:off x="5113748" y="3157831"/>
            <a:ext cx="6669274" cy="0"/>
          </a:xfrm>
          <a:prstGeom prst="line">
            <a:avLst/>
          </a:prstGeom>
          <a:ln w="1905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6081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3A24A4D-FEDC-5F50-FF4B-4A9E1777AA18}"/>
              </a:ext>
            </a:extLst>
          </p:cNvPr>
          <p:cNvSpPr/>
          <p:nvPr/>
        </p:nvSpPr>
        <p:spPr>
          <a:xfrm>
            <a:off x="0" y="206099"/>
            <a:ext cx="6386513" cy="1325563"/>
          </a:xfrm>
          <a:prstGeom prst="rect">
            <a:avLst/>
          </a:prstGeom>
          <a:solidFill>
            <a:srgbClr val="E6EEF4"/>
          </a:solidFill>
          <a:ln>
            <a:noFill/>
          </a:ln>
          <a:effectLst>
            <a:outerShdw blurRad="25400" dist="25400" dir="2700000" algn="tl" rotWithShape="0">
              <a:srgbClr val="00345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01AD3B-8B75-3094-30CF-96A75B68D1F6}"/>
              </a:ext>
            </a:extLst>
          </p:cNvPr>
          <p:cNvSpPr>
            <a:spLocks noGrp="1"/>
          </p:cNvSpPr>
          <p:nvPr>
            <p:ph type="title"/>
          </p:nvPr>
        </p:nvSpPr>
        <p:spPr/>
        <p:txBody>
          <a:bodyPr/>
          <a:lstStyle/>
          <a:p>
            <a:r>
              <a:rPr lang="en-US" sz="2400" b="0" dirty="0"/>
              <a:t>SREB Region-At-A-Glance:</a:t>
            </a:r>
            <a:br>
              <a:rPr lang="en-US" sz="2400" b="0" dirty="0"/>
            </a:br>
            <a:r>
              <a:rPr lang="en-US" dirty="0"/>
              <a:t>Teacher Preparation</a:t>
            </a:r>
          </a:p>
        </p:txBody>
      </p:sp>
      <p:grpSp>
        <p:nvGrpSpPr>
          <p:cNvPr id="10" name="Group 9">
            <a:extLst>
              <a:ext uri="{FF2B5EF4-FFF2-40B4-BE49-F238E27FC236}">
                <a16:creationId xmlns:a16="http://schemas.microsoft.com/office/drawing/2014/main" id="{BDBF46C5-1454-07F5-2E9A-35ADE6D32AB2}"/>
              </a:ext>
            </a:extLst>
          </p:cNvPr>
          <p:cNvGrpSpPr/>
          <p:nvPr/>
        </p:nvGrpSpPr>
        <p:grpSpPr>
          <a:xfrm>
            <a:off x="675861" y="1726278"/>
            <a:ext cx="5710652" cy="4531763"/>
            <a:chOff x="675861" y="1726278"/>
            <a:chExt cx="5710652" cy="4531763"/>
          </a:xfrm>
        </p:grpSpPr>
        <p:graphicFrame>
          <p:nvGraphicFramePr>
            <p:cNvPr id="4" name="Chart 3">
              <a:extLst>
                <a:ext uri="{FF2B5EF4-FFF2-40B4-BE49-F238E27FC236}">
                  <a16:creationId xmlns:a16="http://schemas.microsoft.com/office/drawing/2014/main" id="{A869C44F-5C5F-FBD5-CD58-0EA50747AEDD}"/>
                </a:ext>
              </a:extLst>
            </p:cNvPr>
            <p:cNvGraphicFramePr/>
            <p:nvPr>
              <p:extLst>
                <p:ext uri="{D42A27DB-BD31-4B8C-83A1-F6EECF244321}">
                  <p14:modId xmlns:p14="http://schemas.microsoft.com/office/powerpoint/2010/main" val="3270871445"/>
                </p:ext>
              </p:extLst>
            </p:nvPr>
          </p:nvGraphicFramePr>
          <p:xfrm>
            <a:off x="1739693" y="3234383"/>
            <a:ext cx="3582988" cy="302365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A16BFAB7-B8B8-D6F1-43C4-6FC525145359}"/>
                </a:ext>
              </a:extLst>
            </p:cNvPr>
            <p:cNvSpPr txBox="1"/>
            <p:nvPr/>
          </p:nvSpPr>
          <p:spPr>
            <a:xfrm>
              <a:off x="675861" y="1726278"/>
              <a:ext cx="5710652" cy="1508105"/>
            </a:xfrm>
            <a:prstGeom prst="rect">
              <a:avLst/>
            </a:prstGeom>
            <a:noFill/>
          </p:spPr>
          <p:txBody>
            <a:bodyPr wrap="square" rtlCol="0">
              <a:spAutoFit/>
            </a:bodyPr>
            <a:lstStyle/>
            <a:p>
              <a:pPr algn="ctr"/>
              <a:r>
                <a:rPr lang="en-US" sz="4400" b="1" dirty="0">
                  <a:solidFill>
                    <a:srgbClr val="004D85"/>
                  </a:solidFill>
                  <a:latin typeface="Arial Narrow" panose="020B0604020202020204" pitchFamily="34" charset="0"/>
                  <a:cs typeface="Arial Narrow" panose="020B0604020202020204" pitchFamily="34" charset="0"/>
                </a:rPr>
                <a:t>54,143</a:t>
              </a:r>
              <a:r>
                <a:rPr lang="en-US" sz="4400" dirty="0">
                  <a:solidFill>
                    <a:srgbClr val="004D85"/>
                  </a:solidFill>
                  <a:latin typeface="Arial Narrow" panose="020B0604020202020204" pitchFamily="34" charset="0"/>
                  <a:cs typeface="Arial Narrow" panose="020B0604020202020204" pitchFamily="34" charset="0"/>
                </a:rPr>
                <a:t> </a:t>
              </a:r>
            </a:p>
            <a:p>
              <a:pPr algn="ctr"/>
              <a:r>
                <a:rPr lang="en-US" sz="2400" dirty="0">
                  <a:solidFill>
                    <a:srgbClr val="5D5040"/>
                  </a:solidFill>
                  <a:latin typeface="Arial Narrow" panose="020B0604020202020204" pitchFamily="34" charset="0"/>
                  <a:cs typeface="Arial Narrow" panose="020B0604020202020204" pitchFamily="34" charset="0"/>
                </a:rPr>
                <a:t>people </a:t>
              </a:r>
              <a:r>
                <a:rPr lang="en-US" sz="2400" b="1" dirty="0">
                  <a:solidFill>
                    <a:srgbClr val="5D5040"/>
                  </a:solidFill>
                  <a:highlight>
                    <a:srgbClr val="E6EEF4"/>
                  </a:highlight>
                  <a:latin typeface="Arial Narrow" panose="020B0604020202020204" pitchFamily="34" charset="0"/>
                  <a:cs typeface="Arial Narrow" panose="020B0604020202020204" pitchFamily="34" charset="0"/>
                </a:rPr>
                <a:t>completed teacher preparation programs</a:t>
              </a:r>
              <a:r>
                <a:rPr lang="en-US" sz="2400" dirty="0">
                  <a:solidFill>
                    <a:srgbClr val="5D5040"/>
                  </a:solidFill>
                  <a:latin typeface="Arial Narrow" panose="020B0604020202020204" pitchFamily="34" charset="0"/>
                  <a:cs typeface="Arial Narrow" panose="020B0604020202020204" pitchFamily="34" charset="0"/>
                </a:rPr>
                <a:t> in the SREB region in 2020.</a:t>
              </a:r>
            </a:p>
          </p:txBody>
        </p:sp>
        <p:sp>
          <p:nvSpPr>
            <p:cNvPr id="7" name="TextBox 6">
              <a:extLst>
                <a:ext uri="{FF2B5EF4-FFF2-40B4-BE49-F238E27FC236}">
                  <a16:creationId xmlns:a16="http://schemas.microsoft.com/office/drawing/2014/main" id="{6788C18A-AAA8-627D-9A6C-5ACAF8600B52}"/>
                </a:ext>
              </a:extLst>
            </p:cNvPr>
            <p:cNvSpPr txBox="1"/>
            <p:nvPr/>
          </p:nvSpPr>
          <p:spPr>
            <a:xfrm>
              <a:off x="2314343" y="3730548"/>
              <a:ext cx="1443037" cy="1015663"/>
            </a:xfrm>
            <a:prstGeom prst="rect">
              <a:avLst/>
            </a:prstGeom>
            <a:noFill/>
          </p:spPr>
          <p:txBody>
            <a:bodyPr wrap="square" rtlCol="0">
              <a:spAutoFit/>
            </a:bodyPr>
            <a:lstStyle/>
            <a:p>
              <a:pPr algn="ctr"/>
              <a:r>
                <a:rPr lang="en-US" sz="2000" b="1" dirty="0">
                  <a:solidFill>
                    <a:schemeClr val="bg1"/>
                  </a:solidFill>
                  <a:latin typeface="Arial Narrow" panose="020B0604020202020204" pitchFamily="34" charset="0"/>
                  <a:cs typeface="Arial Narrow" panose="020B0604020202020204" pitchFamily="34" charset="0"/>
                </a:rPr>
                <a:t>64%</a:t>
              </a:r>
            </a:p>
            <a:p>
              <a:pPr algn="ctr"/>
              <a:r>
                <a:rPr lang="en-US" sz="2000" b="1" dirty="0">
                  <a:solidFill>
                    <a:schemeClr val="bg1"/>
                  </a:solidFill>
                  <a:latin typeface="Arial Narrow" panose="020B0604020202020204" pitchFamily="34" charset="0"/>
                  <a:cs typeface="Arial Narrow" panose="020B0604020202020204" pitchFamily="34" charset="0"/>
                </a:rPr>
                <a:t>Traditional Programs</a:t>
              </a:r>
            </a:p>
          </p:txBody>
        </p:sp>
        <p:sp>
          <p:nvSpPr>
            <p:cNvPr id="8" name="TextBox 7">
              <a:extLst>
                <a:ext uri="{FF2B5EF4-FFF2-40B4-BE49-F238E27FC236}">
                  <a16:creationId xmlns:a16="http://schemas.microsoft.com/office/drawing/2014/main" id="{9525E995-AB3A-F3A5-BEE6-1B3653836F92}"/>
                </a:ext>
              </a:extLst>
            </p:cNvPr>
            <p:cNvSpPr txBox="1"/>
            <p:nvPr/>
          </p:nvSpPr>
          <p:spPr>
            <a:xfrm>
              <a:off x="3378175" y="4646171"/>
              <a:ext cx="1443037" cy="1015663"/>
            </a:xfrm>
            <a:prstGeom prst="rect">
              <a:avLst/>
            </a:prstGeom>
            <a:noFill/>
          </p:spPr>
          <p:txBody>
            <a:bodyPr wrap="square" rtlCol="0">
              <a:spAutoFit/>
            </a:bodyPr>
            <a:lstStyle/>
            <a:p>
              <a:pPr algn="ctr"/>
              <a:r>
                <a:rPr lang="en-US" sz="2000" b="1" dirty="0">
                  <a:solidFill>
                    <a:schemeClr val="bg1"/>
                  </a:solidFill>
                  <a:latin typeface="Arial Narrow" panose="020B0604020202020204" pitchFamily="34" charset="0"/>
                  <a:cs typeface="Arial Narrow" panose="020B0604020202020204" pitchFamily="34" charset="0"/>
                </a:rPr>
                <a:t>36%</a:t>
              </a:r>
            </a:p>
            <a:p>
              <a:pPr algn="ctr"/>
              <a:r>
                <a:rPr lang="en-US" sz="2000" b="1" dirty="0">
                  <a:solidFill>
                    <a:schemeClr val="bg1"/>
                  </a:solidFill>
                  <a:latin typeface="Arial Narrow" panose="020B0604020202020204" pitchFamily="34" charset="0"/>
                  <a:cs typeface="Arial Narrow" panose="020B0604020202020204" pitchFamily="34" charset="0"/>
                </a:rPr>
                <a:t>Alt.</a:t>
              </a:r>
            </a:p>
            <a:p>
              <a:pPr algn="ctr"/>
              <a:r>
                <a:rPr lang="en-US" sz="2000" b="1" dirty="0">
                  <a:solidFill>
                    <a:schemeClr val="bg1"/>
                  </a:solidFill>
                  <a:latin typeface="Arial Narrow" panose="020B0604020202020204" pitchFamily="34" charset="0"/>
                  <a:cs typeface="Arial Narrow" panose="020B0604020202020204" pitchFamily="34" charset="0"/>
                </a:rPr>
                <a:t>Programs</a:t>
              </a:r>
            </a:p>
          </p:txBody>
        </p:sp>
      </p:grpSp>
      <p:sp>
        <p:nvSpPr>
          <p:cNvPr id="9" name="TextBox 8">
            <a:extLst>
              <a:ext uri="{FF2B5EF4-FFF2-40B4-BE49-F238E27FC236}">
                <a16:creationId xmlns:a16="http://schemas.microsoft.com/office/drawing/2014/main" id="{D2812E47-EC98-BF64-2745-73B981B17A12}"/>
              </a:ext>
            </a:extLst>
          </p:cNvPr>
          <p:cNvSpPr txBox="1"/>
          <p:nvPr/>
        </p:nvSpPr>
        <p:spPr>
          <a:xfrm>
            <a:off x="399002" y="6530938"/>
            <a:ext cx="4282772" cy="246221"/>
          </a:xfrm>
          <a:prstGeom prst="rect">
            <a:avLst/>
          </a:prstGeom>
          <a:noFill/>
        </p:spPr>
        <p:txBody>
          <a:bodyPr wrap="square" rtlCol="0">
            <a:spAutoFit/>
          </a:bodyPr>
          <a:lstStyle/>
          <a:p>
            <a:r>
              <a:rPr lang="en-US" sz="1000" b="1" dirty="0">
                <a:latin typeface="Arial Narrow" panose="020B0604020202020204" pitchFamily="34" charset="0"/>
                <a:cs typeface="Arial Narrow" panose="020B0604020202020204" pitchFamily="34" charset="0"/>
              </a:rPr>
              <a:t>Source: </a:t>
            </a:r>
            <a:r>
              <a:rPr lang="en-US" sz="1000" dirty="0">
                <a:solidFill>
                  <a:schemeClr val="tx2"/>
                </a:solidFill>
                <a:latin typeface="Arial Narrow" panose="020B0604020202020204" pitchFamily="34" charset="0"/>
                <a:cs typeface="Arial Narrow" panose="020B0604020202020204" pitchFamily="34" charset="0"/>
                <a:hlinkClick r:id="rId4"/>
              </a:rPr>
              <a:t>Title II Reports</a:t>
            </a:r>
            <a:r>
              <a:rPr lang="en-US" sz="1000" dirty="0">
                <a:latin typeface="Arial Narrow" panose="020B0604020202020204" pitchFamily="34" charset="0"/>
                <a:cs typeface="Arial Narrow" panose="020B0604020202020204" pitchFamily="34" charset="0"/>
              </a:rPr>
              <a:t>, 2019-20</a:t>
            </a:r>
          </a:p>
        </p:txBody>
      </p:sp>
      <p:grpSp>
        <p:nvGrpSpPr>
          <p:cNvPr id="14" name="Group 13">
            <a:extLst>
              <a:ext uri="{FF2B5EF4-FFF2-40B4-BE49-F238E27FC236}">
                <a16:creationId xmlns:a16="http://schemas.microsoft.com/office/drawing/2014/main" id="{42D893EF-AE89-A03E-AF2A-D1B5D5A1537C}"/>
              </a:ext>
            </a:extLst>
          </p:cNvPr>
          <p:cNvGrpSpPr/>
          <p:nvPr/>
        </p:nvGrpSpPr>
        <p:grpSpPr>
          <a:xfrm>
            <a:off x="6386513" y="1726278"/>
            <a:ext cx="5710652" cy="4531762"/>
            <a:chOff x="6386513" y="1726278"/>
            <a:chExt cx="5710652" cy="4531762"/>
          </a:xfrm>
        </p:grpSpPr>
        <p:pic>
          <p:nvPicPr>
            <p:cNvPr id="12" name="Picture 11" descr="A picture containing logo&#10;&#10;Description automatically generated">
              <a:extLst>
                <a:ext uri="{FF2B5EF4-FFF2-40B4-BE49-F238E27FC236}">
                  <a16:creationId xmlns:a16="http://schemas.microsoft.com/office/drawing/2014/main" id="{F5B546FC-5085-777A-F554-6C02848D157B}"/>
                </a:ext>
              </a:extLst>
            </p:cNvPr>
            <p:cNvPicPr>
              <a:picLocks noChangeAspect="1"/>
            </p:cNvPicPr>
            <p:nvPr/>
          </p:nvPicPr>
          <p:blipFill rotWithShape="1">
            <a:blip r:embed="rId5"/>
            <a:srcRect b="26459"/>
            <a:stretch/>
          </p:blipFill>
          <p:spPr>
            <a:xfrm>
              <a:off x="7443419" y="3428999"/>
              <a:ext cx="3846855" cy="2829041"/>
            </a:xfrm>
            <a:prstGeom prst="rect">
              <a:avLst/>
            </a:prstGeom>
          </p:spPr>
        </p:pic>
        <p:sp>
          <p:nvSpPr>
            <p:cNvPr id="13" name="TextBox 12">
              <a:extLst>
                <a:ext uri="{FF2B5EF4-FFF2-40B4-BE49-F238E27FC236}">
                  <a16:creationId xmlns:a16="http://schemas.microsoft.com/office/drawing/2014/main" id="{4D47AABE-FB03-27E8-0851-0B83F02B7618}"/>
                </a:ext>
              </a:extLst>
            </p:cNvPr>
            <p:cNvSpPr txBox="1"/>
            <p:nvPr/>
          </p:nvSpPr>
          <p:spPr>
            <a:xfrm>
              <a:off x="6386513" y="1726278"/>
              <a:ext cx="5710652" cy="1877437"/>
            </a:xfrm>
            <a:prstGeom prst="rect">
              <a:avLst/>
            </a:prstGeom>
            <a:noFill/>
          </p:spPr>
          <p:txBody>
            <a:bodyPr wrap="square" rtlCol="0">
              <a:spAutoFit/>
            </a:bodyPr>
            <a:lstStyle/>
            <a:p>
              <a:pPr algn="ctr"/>
              <a:r>
                <a:rPr lang="en-US" sz="2400" dirty="0">
                  <a:solidFill>
                    <a:srgbClr val="5D5040"/>
                  </a:solidFill>
                  <a:latin typeface="Arial Narrow" panose="020B0604020202020204" pitchFamily="34" charset="0"/>
                  <a:cs typeface="Arial Narrow" panose="020B0604020202020204" pitchFamily="34" charset="0"/>
                </a:rPr>
                <a:t>SREB states prepared </a:t>
              </a:r>
            </a:p>
            <a:p>
              <a:pPr algn="ctr"/>
              <a:r>
                <a:rPr lang="en-US" sz="4400" b="1" dirty="0">
                  <a:solidFill>
                    <a:srgbClr val="E31B23"/>
                  </a:solidFill>
                  <a:latin typeface="Arial Narrow" panose="020B0604020202020204" pitchFamily="34" charset="0"/>
                  <a:cs typeface="Arial Narrow" panose="020B0604020202020204" pitchFamily="34" charset="0"/>
                </a:rPr>
                <a:t>over 15,700 fewer </a:t>
              </a:r>
            </a:p>
            <a:p>
              <a:pPr algn="ctr"/>
              <a:r>
                <a:rPr lang="en-US" sz="2400" dirty="0">
                  <a:solidFill>
                    <a:srgbClr val="5D5040"/>
                  </a:solidFill>
                  <a:latin typeface="Arial Narrow" panose="020B0604020202020204" pitchFamily="34" charset="0"/>
                  <a:cs typeface="Arial Narrow" panose="020B0604020202020204" pitchFamily="34" charset="0"/>
                </a:rPr>
                <a:t>teachers since 2013, despite rising enrollment rates.</a:t>
              </a:r>
            </a:p>
          </p:txBody>
        </p:sp>
      </p:grpSp>
    </p:spTree>
    <p:extLst>
      <p:ext uri="{BB962C8B-B14F-4D97-AF65-F5344CB8AC3E}">
        <p14:creationId xmlns:p14="http://schemas.microsoft.com/office/powerpoint/2010/main" val="3828219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72FE34D-60CE-0D49-7200-96F39A69392F}"/>
              </a:ext>
            </a:extLst>
          </p:cNvPr>
          <p:cNvSpPr/>
          <p:nvPr/>
        </p:nvSpPr>
        <p:spPr>
          <a:xfrm>
            <a:off x="1" y="206099"/>
            <a:ext cx="5739778" cy="1325563"/>
          </a:xfrm>
          <a:prstGeom prst="rect">
            <a:avLst/>
          </a:prstGeom>
          <a:solidFill>
            <a:srgbClr val="E6EEF4"/>
          </a:solidFill>
          <a:ln>
            <a:noFill/>
          </a:ln>
          <a:effectLst>
            <a:outerShdw blurRad="25400" dist="25400" dir="2700000" algn="tl" rotWithShape="0">
              <a:srgbClr val="00345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01AD3B-8B75-3094-30CF-96A75B68D1F6}"/>
              </a:ext>
            </a:extLst>
          </p:cNvPr>
          <p:cNvSpPr>
            <a:spLocks noGrp="1"/>
          </p:cNvSpPr>
          <p:nvPr>
            <p:ph type="title"/>
          </p:nvPr>
        </p:nvSpPr>
        <p:spPr/>
        <p:txBody>
          <a:bodyPr/>
          <a:lstStyle/>
          <a:p>
            <a:r>
              <a:rPr lang="en-US" sz="2400" b="0" dirty="0"/>
              <a:t>Teacher Shortages:</a:t>
            </a:r>
            <a:br>
              <a:rPr lang="en-US" sz="2400" b="0" dirty="0"/>
            </a:br>
            <a:r>
              <a:rPr lang="en-US" dirty="0"/>
              <a:t>Quantity (Exiting)</a:t>
            </a:r>
          </a:p>
        </p:txBody>
      </p:sp>
      <p:sp>
        <p:nvSpPr>
          <p:cNvPr id="9" name="TextBox 8">
            <a:extLst>
              <a:ext uri="{FF2B5EF4-FFF2-40B4-BE49-F238E27FC236}">
                <a16:creationId xmlns:a16="http://schemas.microsoft.com/office/drawing/2014/main" id="{D2812E47-EC98-BF64-2745-73B981B17A12}"/>
              </a:ext>
            </a:extLst>
          </p:cNvPr>
          <p:cNvSpPr txBox="1"/>
          <p:nvPr/>
        </p:nvSpPr>
        <p:spPr>
          <a:xfrm>
            <a:off x="399002" y="6530938"/>
            <a:ext cx="4282772" cy="246221"/>
          </a:xfrm>
          <a:prstGeom prst="rect">
            <a:avLst/>
          </a:prstGeom>
          <a:noFill/>
        </p:spPr>
        <p:txBody>
          <a:bodyPr wrap="square" rtlCol="0">
            <a:spAutoFit/>
          </a:bodyPr>
          <a:lstStyle/>
          <a:p>
            <a:r>
              <a:rPr lang="en-US" sz="1000" b="1" dirty="0">
                <a:latin typeface="Arial Narrow" panose="020B0604020202020204" pitchFamily="34" charset="0"/>
                <a:cs typeface="Arial Narrow" panose="020B0604020202020204" pitchFamily="34" charset="0"/>
              </a:rPr>
              <a:t>Sources: </a:t>
            </a:r>
            <a:r>
              <a:rPr lang="en-US" sz="1000" dirty="0">
                <a:solidFill>
                  <a:schemeClr val="tx2"/>
                </a:solidFill>
                <a:latin typeface="Arial Narrow" panose="020B0604020202020204" pitchFamily="34" charset="0"/>
                <a:cs typeface="Arial Narrow" panose="020B0604020202020204" pitchFamily="34" charset="0"/>
                <a:hlinkClick r:id="rId3">
                  <a:extLst>
                    <a:ext uri="{A12FA001-AC4F-418D-AE19-62706E023703}">
                      <ahyp:hlinkClr xmlns:ahyp="http://schemas.microsoft.com/office/drawing/2018/hyperlinkcolor" val="tx"/>
                    </a:ext>
                  </a:extLst>
                </a:hlinkClick>
              </a:rPr>
              <a:t>IES/NCES</a:t>
            </a:r>
            <a:r>
              <a:rPr lang="en-US" sz="1000" dirty="0">
                <a:latin typeface="Arial Narrow" panose="020B0604020202020204" pitchFamily="34" charset="0"/>
                <a:cs typeface="Arial Narrow" panose="020B0604020202020204" pitchFamily="34" charset="0"/>
              </a:rPr>
              <a:t>, 2019-20 | </a:t>
            </a:r>
            <a:r>
              <a:rPr lang="en-US" sz="1000" dirty="0">
                <a:latin typeface="Arial Narrow" panose="020B0604020202020204" pitchFamily="34" charset="0"/>
                <a:cs typeface="Arial Narrow" panose="020B0604020202020204" pitchFamily="34" charset="0"/>
                <a:hlinkClick r:id="rId4"/>
              </a:rPr>
              <a:t>TNTP</a:t>
            </a:r>
            <a:r>
              <a:rPr lang="en-US" sz="1000" dirty="0">
                <a:latin typeface="Arial Narrow" panose="020B0604020202020204" pitchFamily="34" charset="0"/>
                <a:cs typeface="Arial Narrow" panose="020B0604020202020204" pitchFamily="34" charset="0"/>
              </a:rPr>
              <a:t>, 2022 | </a:t>
            </a:r>
            <a:r>
              <a:rPr lang="en-US" sz="1000" dirty="0">
                <a:latin typeface="Arial Narrow" panose="020B0604020202020204" pitchFamily="34" charset="0"/>
                <a:cs typeface="Arial Narrow" panose="020B0604020202020204" pitchFamily="34" charset="0"/>
                <a:hlinkClick r:id="rId5"/>
              </a:rPr>
              <a:t>NEA</a:t>
            </a:r>
            <a:r>
              <a:rPr lang="en-US" sz="1000" dirty="0">
                <a:latin typeface="Arial Narrow" panose="020B0604020202020204" pitchFamily="34" charset="0"/>
                <a:cs typeface="Arial Narrow" panose="020B0604020202020204" pitchFamily="34" charset="0"/>
              </a:rPr>
              <a:t>, 2022 |  </a:t>
            </a:r>
            <a:r>
              <a:rPr lang="en-US" sz="1000" dirty="0">
                <a:latin typeface="Arial Narrow" panose="020B0604020202020204" pitchFamily="34" charset="0"/>
                <a:cs typeface="Arial Narrow" panose="020B0604020202020204" pitchFamily="34" charset="0"/>
                <a:hlinkClick r:id="rId6"/>
              </a:rPr>
              <a:t>RAND</a:t>
            </a:r>
            <a:r>
              <a:rPr lang="en-US" sz="1000" dirty="0">
                <a:latin typeface="Arial Narrow" panose="020B0604020202020204" pitchFamily="34" charset="0"/>
                <a:cs typeface="Arial Narrow" panose="020B0604020202020204" pitchFamily="34" charset="0"/>
              </a:rPr>
              <a:t>, 2021</a:t>
            </a:r>
          </a:p>
        </p:txBody>
      </p:sp>
      <p:grpSp>
        <p:nvGrpSpPr>
          <p:cNvPr id="50" name="Group 49">
            <a:extLst>
              <a:ext uri="{FF2B5EF4-FFF2-40B4-BE49-F238E27FC236}">
                <a16:creationId xmlns:a16="http://schemas.microsoft.com/office/drawing/2014/main" id="{B625906F-ADB3-E3AD-DC79-D21BE582F2EF}"/>
              </a:ext>
            </a:extLst>
          </p:cNvPr>
          <p:cNvGrpSpPr/>
          <p:nvPr/>
        </p:nvGrpSpPr>
        <p:grpSpPr>
          <a:xfrm>
            <a:off x="454413" y="1539483"/>
            <a:ext cx="8975338" cy="5006749"/>
            <a:chOff x="454413" y="1539483"/>
            <a:chExt cx="8975338" cy="5006749"/>
          </a:xfrm>
        </p:grpSpPr>
        <p:grpSp>
          <p:nvGrpSpPr>
            <p:cNvPr id="46" name="Group 45">
              <a:extLst>
                <a:ext uri="{FF2B5EF4-FFF2-40B4-BE49-F238E27FC236}">
                  <a16:creationId xmlns:a16="http://schemas.microsoft.com/office/drawing/2014/main" id="{F32FFF2C-2058-E95D-024F-7308B3C31177}"/>
                </a:ext>
              </a:extLst>
            </p:cNvPr>
            <p:cNvGrpSpPr/>
            <p:nvPr/>
          </p:nvGrpSpPr>
          <p:grpSpPr>
            <a:xfrm>
              <a:off x="454413" y="1597055"/>
              <a:ext cx="4692144" cy="4949177"/>
              <a:chOff x="454413" y="1597055"/>
              <a:chExt cx="4692144" cy="4949177"/>
            </a:xfrm>
          </p:grpSpPr>
          <p:grpSp>
            <p:nvGrpSpPr>
              <p:cNvPr id="22" name="Group 21">
                <a:extLst>
                  <a:ext uri="{FF2B5EF4-FFF2-40B4-BE49-F238E27FC236}">
                    <a16:creationId xmlns:a16="http://schemas.microsoft.com/office/drawing/2014/main" id="{C73F5F94-E637-7886-2943-C0419CBFF268}"/>
                  </a:ext>
                </a:extLst>
              </p:cNvPr>
              <p:cNvGrpSpPr/>
              <p:nvPr/>
            </p:nvGrpSpPr>
            <p:grpSpPr>
              <a:xfrm>
                <a:off x="800101" y="1597055"/>
                <a:ext cx="3629004" cy="548855"/>
                <a:chOff x="800101" y="1597055"/>
                <a:chExt cx="3629004" cy="548855"/>
              </a:xfrm>
            </p:grpSpPr>
            <p:sp>
              <p:nvSpPr>
                <p:cNvPr id="19" name="Left Bracket 18">
                  <a:extLst>
                    <a:ext uri="{FF2B5EF4-FFF2-40B4-BE49-F238E27FC236}">
                      <a16:creationId xmlns:a16="http://schemas.microsoft.com/office/drawing/2014/main" id="{D975E222-E49D-7BC7-9E67-DC4F6658B2F5}"/>
                    </a:ext>
                  </a:extLst>
                </p:cNvPr>
                <p:cNvSpPr/>
                <p:nvPr/>
              </p:nvSpPr>
              <p:spPr>
                <a:xfrm rot="16200000" flipH="1">
                  <a:off x="2491493" y="180093"/>
                  <a:ext cx="246220" cy="3629004"/>
                </a:xfrm>
                <a:prstGeom prst="leftBracket">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ectangle 12">
                  <a:extLst>
                    <a:ext uri="{FF2B5EF4-FFF2-40B4-BE49-F238E27FC236}">
                      <a16:creationId xmlns:a16="http://schemas.microsoft.com/office/drawing/2014/main" id="{4764B40D-3612-4B9B-2703-E32DC913544E}"/>
                    </a:ext>
                  </a:extLst>
                </p:cNvPr>
                <p:cNvSpPr/>
                <p:nvPr/>
              </p:nvSpPr>
              <p:spPr>
                <a:xfrm>
                  <a:off x="2019250" y="1597055"/>
                  <a:ext cx="1072921" cy="548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latin typeface="Arial Narrow" panose="020B0604020202020204" pitchFamily="34" charset="0"/>
                      <a:cs typeface="Arial Narrow" panose="020B0604020202020204" pitchFamily="34" charset="0"/>
                    </a:rPr>
                    <a:t>2019-20</a:t>
                  </a:r>
                </a:p>
              </p:txBody>
            </p:sp>
          </p:grpSp>
          <p:grpSp>
            <p:nvGrpSpPr>
              <p:cNvPr id="44" name="Group 43">
                <a:extLst>
                  <a:ext uri="{FF2B5EF4-FFF2-40B4-BE49-F238E27FC236}">
                    <a16:creationId xmlns:a16="http://schemas.microsoft.com/office/drawing/2014/main" id="{6EA7FA3F-A921-1E05-793D-E7A7F7E133D6}"/>
                  </a:ext>
                </a:extLst>
              </p:cNvPr>
              <p:cNvGrpSpPr/>
              <p:nvPr/>
            </p:nvGrpSpPr>
            <p:grpSpPr>
              <a:xfrm>
                <a:off x="454413" y="2037828"/>
                <a:ext cx="2085975" cy="4277476"/>
                <a:chOff x="454413" y="2037828"/>
                <a:chExt cx="2085975" cy="4277476"/>
              </a:xfrm>
            </p:grpSpPr>
            <p:pic>
              <p:nvPicPr>
                <p:cNvPr id="5" name="Picture 4" descr="Logo&#10;&#10;Description automatically generated">
                  <a:extLst>
                    <a:ext uri="{FF2B5EF4-FFF2-40B4-BE49-F238E27FC236}">
                      <a16:creationId xmlns:a16="http://schemas.microsoft.com/office/drawing/2014/main" id="{47825C86-E2AC-3375-B85E-55FEC0EC76AD}"/>
                    </a:ext>
                  </a:extLst>
                </p:cNvPr>
                <p:cNvPicPr>
                  <a:picLocks noChangeAspect="1"/>
                </p:cNvPicPr>
                <p:nvPr/>
              </p:nvPicPr>
              <p:blipFill rotWithShape="1">
                <a:blip r:embed="rId7"/>
                <a:srcRect r="76918"/>
                <a:stretch/>
              </p:blipFill>
              <p:spPr>
                <a:xfrm>
                  <a:off x="1085797" y="2037828"/>
                  <a:ext cx="752890" cy="3261813"/>
                </a:xfrm>
                <a:prstGeom prst="rect">
                  <a:avLst/>
                </a:prstGeom>
              </p:spPr>
            </p:pic>
            <p:sp>
              <p:nvSpPr>
                <p:cNvPr id="12" name="TextBox 11">
                  <a:extLst>
                    <a:ext uri="{FF2B5EF4-FFF2-40B4-BE49-F238E27FC236}">
                      <a16:creationId xmlns:a16="http://schemas.microsoft.com/office/drawing/2014/main" id="{63F766A1-1BB6-ABF8-429C-290D6A07C151}"/>
                    </a:ext>
                  </a:extLst>
                </p:cNvPr>
                <p:cNvSpPr txBox="1"/>
                <p:nvPr/>
              </p:nvSpPr>
              <p:spPr>
                <a:xfrm>
                  <a:off x="454413" y="5299641"/>
                  <a:ext cx="2085975" cy="1015663"/>
                </a:xfrm>
                <a:prstGeom prst="rect">
                  <a:avLst/>
                </a:prstGeom>
                <a:noFill/>
              </p:spPr>
              <p:txBody>
                <a:bodyPr wrap="square" rtlCol="0">
                  <a:spAutoFit/>
                </a:bodyPr>
                <a:lstStyle/>
                <a:p>
                  <a:pPr algn="ctr"/>
                  <a:r>
                    <a:rPr lang="en-US" sz="2000" b="1" dirty="0">
                      <a:solidFill>
                        <a:srgbClr val="393026"/>
                      </a:solidFill>
                      <a:highlight>
                        <a:srgbClr val="FEE5BC"/>
                      </a:highlight>
                      <a:latin typeface="Arial Narrow" panose="020B0604020202020204" pitchFamily="34" charset="0"/>
                      <a:cs typeface="Arial Narrow" panose="020B0604020202020204" pitchFamily="34" charset="0"/>
                    </a:rPr>
                    <a:t>Average turnover rate in SREB states</a:t>
                  </a:r>
                </a:p>
              </p:txBody>
            </p:sp>
            <p:grpSp>
              <p:nvGrpSpPr>
                <p:cNvPr id="27" name="Group 26">
                  <a:extLst>
                    <a:ext uri="{FF2B5EF4-FFF2-40B4-BE49-F238E27FC236}">
                      <a16:creationId xmlns:a16="http://schemas.microsoft.com/office/drawing/2014/main" id="{8AC1CA07-65CF-C8A6-6EA8-503FF6E9C62F}"/>
                    </a:ext>
                  </a:extLst>
                </p:cNvPr>
                <p:cNvGrpSpPr/>
                <p:nvPr/>
              </p:nvGrpSpPr>
              <p:grpSpPr>
                <a:xfrm>
                  <a:off x="988373" y="4032024"/>
                  <a:ext cx="947737" cy="773200"/>
                  <a:chOff x="988373" y="3668734"/>
                  <a:chExt cx="947737" cy="773200"/>
                </a:xfrm>
              </p:grpSpPr>
              <p:sp>
                <p:nvSpPr>
                  <p:cNvPr id="24" name="Rounded Rectangle 23">
                    <a:extLst>
                      <a:ext uri="{FF2B5EF4-FFF2-40B4-BE49-F238E27FC236}">
                        <a16:creationId xmlns:a16="http://schemas.microsoft.com/office/drawing/2014/main" id="{A6618F45-5AA3-1BFC-2B0E-68081AE4AC57}"/>
                      </a:ext>
                    </a:extLst>
                  </p:cNvPr>
                  <p:cNvSpPr/>
                  <p:nvPr/>
                </p:nvSpPr>
                <p:spPr>
                  <a:xfrm>
                    <a:off x="988373" y="3668734"/>
                    <a:ext cx="947737" cy="628650"/>
                  </a:xfrm>
                  <a:prstGeom prst="roundRect">
                    <a:avLst/>
                  </a:prstGeom>
                  <a:solidFill>
                    <a:srgbClr val="DF8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Narrow" panose="020B0604020202020204" pitchFamily="34" charset="0"/>
                        <a:cs typeface="Arial Narrow" panose="020B0604020202020204" pitchFamily="34" charset="0"/>
                      </a:rPr>
                      <a:t>10%</a:t>
                    </a:r>
                  </a:p>
                </p:txBody>
              </p:sp>
              <p:sp>
                <p:nvSpPr>
                  <p:cNvPr id="26" name="Triangle 25">
                    <a:extLst>
                      <a:ext uri="{FF2B5EF4-FFF2-40B4-BE49-F238E27FC236}">
                        <a16:creationId xmlns:a16="http://schemas.microsoft.com/office/drawing/2014/main" id="{BD579338-213C-F4E4-B011-975EAE1FD8A4}"/>
                      </a:ext>
                    </a:extLst>
                  </p:cNvPr>
                  <p:cNvSpPr/>
                  <p:nvPr/>
                </p:nvSpPr>
                <p:spPr>
                  <a:xfrm rot="10800000">
                    <a:off x="1233845" y="4276435"/>
                    <a:ext cx="393520" cy="165499"/>
                  </a:xfrm>
                  <a:prstGeom prst="triangle">
                    <a:avLst/>
                  </a:prstGeom>
                  <a:solidFill>
                    <a:srgbClr val="DF8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5" name="Group 44">
                <a:extLst>
                  <a:ext uri="{FF2B5EF4-FFF2-40B4-BE49-F238E27FC236}">
                    <a16:creationId xmlns:a16="http://schemas.microsoft.com/office/drawing/2014/main" id="{249740C3-34AA-F8DD-3E47-1C96A997EDC6}"/>
                  </a:ext>
                </a:extLst>
              </p:cNvPr>
              <p:cNvGrpSpPr/>
              <p:nvPr/>
            </p:nvGrpSpPr>
            <p:grpSpPr>
              <a:xfrm>
                <a:off x="2496110" y="2037828"/>
                <a:ext cx="2650447" cy="4508404"/>
                <a:chOff x="2496110" y="2037828"/>
                <a:chExt cx="2650447" cy="4508404"/>
              </a:xfrm>
            </p:grpSpPr>
            <p:pic>
              <p:nvPicPr>
                <p:cNvPr id="14" name="Picture 13" descr="Logo&#10;&#10;Description automatically generated">
                  <a:extLst>
                    <a:ext uri="{FF2B5EF4-FFF2-40B4-BE49-F238E27FC236}">
                      <a16:creationId xmlns:a16="http://schemas.microsoft.com/office/drawing/2014/main" id="{6CCC9D35-5827-CB2D-55F1-9C5AD32B4629}"/>
                    </a:ext>
                  </a:extLst>
                </p:cNvPr>
                <p:cNvPicPr>
                  <a:picLocks noChangeAspect="1"/>
                </p:cNvPicPr>
                <p:nvPr/>
              </p:nvPicPr>
              <p:blipFill rotWithShape="1">
                <a:blip r:embed="rId7"/>
                <a:srcRect l="72820"/>
                <a:stretch/>
              </p:blipFill>
              <p:spPr>
                <a:xfrm>
                  <a:off x="3338031" y="2037828"/>
                  <a:ext cx="886544" cy="3261813"/>
                </a:xfrm>
                <a:prstGeom prst="rect">
                  <a:avLst/>
                </a:prstGeom>
              </p:spPr>
            </p:pic>
            <p:grpSp>
              <p:nvGrpSpPr>
                <p:cNvPr id="28" name="Group 27">
                  <a:extLst>
                    <a:ext uri="{FF2B5EF4-FFF2-40B4-BE49-F238E27FC236}">
                      <a16:creationId xmlns:a16="http://schemas.microsoft.com/office/drawing/2014/main" id="{3697F81A-3506-3843-A2A6-3FD72AE83D3D}"/>
                    </a:ext>
                  </a:extLst>
                </p:cNvPr>
                <p:cNvGrpSpPr/>
                <p:nvPr/>
              </p:nvGrpSpPr>
              <p:grpSpPr>
                <a:xfrm>
                  <a:off x="3379103" y="2962402"/>
                  <a:ext cx="947737" cy="773200"/>
                  <a:chOff x="988373" y="3668734"/>
                  <a:chExt cx="947737" cy="773200"/>
                </a:xfrm>
              </p:grpSpPr>
              <p:sp>
                <p:nvSpPr>
                  <p:cNvPr id="29" name="Rounded Rectangle 28">
                    <a:extLst>
                      <a:ext uri="{FF2B5EF4-FFF2-40B4-BE49-F238E27FC236}">
                        <a16:creationId xmlns:a16="http://schemas.microsoft.com/office/drawing/2014/main" id="{FFE17BB1-2B26-F260-02B6-717748A0E031}"/>
                      </a:ext>
                    </a:extLst>
                  </p:cNvPr>
                  <p:cNvSpPr/>
                  <p:nvPr/>
                </p:nvSpPr>
                <p:spPr>
                  <a:xfrm>
                    <a:off x="988373" y="3668734"/>
                    <a:ext cx="947737" cy="628650"/>
                  </a:xfrm>
                  <a:prstGeom prst="roundRect">
                    <a:avLst/>
                  </a:prstGeom>
                  <a:solidFill>
                    <a:srgbClr val="2D56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Narrow" panose="020B0604020202020204" pitchFamily="34" charset="0"/>
                        <a:cs typeface="Arial Narrow" panose="020B0604020202020204" pitchFamily="34" charset="0"/>
                      </a:rPr>
                      <a:t>45%</a:t>
                    </a:r>
                  </a:p>
                </p:txBody>
              </p:sp>
              <p:sp>
                <p:nvSpPr>
                  <p:cNvPr id="30" name="Triangle 29">
                    <a:extLst>
                      <a:ext uri="{FF2B5EF4-FFF2-40B4-BE49-F238E27FC236}">
                        <a16:creationId xmlns:a16="http://schemas.microsoft.com/office/drawing/2014/main" id="{BA8E7AB1-3E57-23DB-ACDD-E53B7F726F2C}"/>
                      </a:ext>
                    </a:extLst>
                  </p:cNvPr>
                  <p:cNvSpPr/>
                  <p:nvPr/>
                </p:nvSpPr>
                <p:spPr>
                  <a:xfrm rot="10800000">
                    <a:off x="1233845" y="4276435"/>
                    <a:ext cx="393520" cy="165499"/>
                  </a:xfrm>
                  <a:prstGeom prst="triangle">
                    <a:avLst/>
                  </a:prstGeom>
                  <a:solidFill>
                    <a:srgbClr val="2D56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Box 36">
                  <a:extLst>
                    <a:ext uri="{FF2B5EF4-FFF2-40B4-BE49-F238E27FC236}">
                      <a16:creationId xmlns:a16="http://schemas.microsoft.com/office/drawing/2014/main" id="{2C17A8C1-5A76-563D-13F2-EE32C0F3A093}"/>
                    </a:ext>
                  </a:extLst>
                </p:cNvPr>
                <p:cNvSpPr txBox="1"/>
                <p:nvPr/>
              </p:nvSpPr>
              <p:spPr>
                <a:xfrm>
                  <a:off x="2496110" y="5284348"/>
                  <a:ext cx="2650447" cy="1261884"/>
                </a:xfrm>
                <a:prstGeom prst="rect">
                  <a:avLst/>
                </a:prstGeom>
                <a:noFill/>
              </p:spPr>
              <p:txBody>
                <a:bodyPr wrap="square" rtlCol="0">
                  <a:spAutoFit/>
                </a:bodyPr>
                <a:lstStyle/>
                <a:p>
                  <a:pPr algn="ctr"/>
                  <a:r>
                    <a:rPr lang="en-US" sz="1900" b="1" dirty="0">
                      <a:solidFill>
                        <a:srgbClr val="393026"/>
                      </a:solidFill>
                      <a:highlight>
                        <a:srgbClr val="CDEEFF"/>
                      </a:highlight>
                      <a:latin typeface="Arial Narrow" panose="020B0604020202020204" pitchFamily="34" charset="0"/>
                      <a:cs typeface="Arial Narrow" panose="020B0604020202020204" pitchFamily="34" charset="0"/>
                    </a:rPr>
                    <a:t>Average turnover rate in SREB states among teachers with ≤ 5 years of experience</a:t>
                  </a:r>
                </a:p>
              </p:txBody>
            </p:sp>
          </p:grpSp>
        </p:grpSp>
        <p:grpSp>
          <p:nvGrpSpPr>
            <p:cNvPr id="49" name="Group 48">
              <a:extLst>
                <a:ext uri="{FF2B5EF4-FFF2-40B4-BE49-F238E27FC236}">
                  <a16:creationId xmlns:a16="http://schemas.microsoft.com/office/drawing/2014/main" id="{44D06C81-546F-96F5-1731-13EBAF249CCB}"/>
                </a:ext>
              </a:extLst>
            </p:cNvPr>
            <p:cNvGrpSpPr/>
            <p:nvPr/>
          </p:nvGrpSpPr>
          <p:grpSpPr>
            <a:xfrm>
              <a:off x="5281666" y="1539483"/>
              <a:ext cx="4148085" cy="4999005"/>
              <a:chOff x="5281666" y="1539483"/>
              <a:chExt cx="4148085" cy="4999005"/>
            </a:xfrm>
          </p:grpSpPr>
          <p:grpSp>
            <p:nvGrpSpPr>
              <p:cNvPr id="23" name="Group 22">
                <a:extLst>
                  <a:ext uri="{FF2B5EF4-FFF2-40B4-BE49-F238E27FC236}">
                    <a16:creationId xmlns:a16="http://schemas.microsoft.com/office/drawing/2014/main" id="{3DC65ECD-33DD-7BD9-5C76-B6BC67375D60}"/>
                  </a:ext>
                </a:extLst>
              </p:cNvPr>
              <p:cNvGrpSpPr/>
              <p:nvPr/>
            </p:nvGrpSpPr>
            <p:grpSpPr>
              <a:xfrm>
                <a:off x="5457377" y="1539483"/>
                <a:ext cx="3629004" cy="664001"/>
                <a:chOff x="5457377" y="1539483"/>
                <a:chExt cx="3629004" cy="664001"/>
              </a:xfrm>
            </p:grpSpPr>
            <p:sp>
              <p:nvSpPr>
                <p:cNvPr id="20" name="Left Bracket 19">
                  <a:extLst>
                    <a:ext uri="{FF2B5EF4-FFF2-40B4-BE49-F238E27FC236}">
                      <a16:creationId xmlns:a16="http://schemas.microsoft.com/office/drawing/2014/main" id="{023FF902-4E1F-5CC2-54C8-0ED8D86C096E}"/>
                    </a:ext>
                  </a:extLst>
                </p:cNvPr>
                <p:cNvSpPr/>
                <p:nvPr/>
              </p:nvSpPr>
              <p:spPr>
                <a:xfrm rot="16200000" flipH="1">
                  <a:off x="7148769" y="180093"/>
                  <a:ext cx="246220" cy="3629004"/>
                </a:xfrm>
                <a:prstGeom prst="leftBracket">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ectangle 20">
                  <a:extLst>
                    <a:ext uri="{FF2B5EF4-FFF2-40B4-BE49-F238E27FC236}">
                      <a16:creationId xmlns:a16="http://schemas.microsoft.com/office/drawing/2014/main" id="{AB271E80-0209-11C9-20E5-E4ADFA661684}"/>
                    </a:ext>
                  </a:extLst>
                </p:cNvPr>
                <p:cNvSpPr/>
                <p:nvPr/>
              </p:nvSpPr>
              <p:spPr>
                <a:xfrm>
                  <a:off x="6685662" y="1539483"/>
                  <a:ext cx="1072921" cy="664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latin typeface="Arial Narrow" panose="020B0604020202020204" pitchFamily="34" charset="0"/>
                      <a:cs typeface="Arial Narrow" panose="020B0604020202020204" pitchFamily="34" charset="0"/>
                    </a:rPr>
                    <a:t>2021-22</a:t>
                  </a:r>
                </a:p>
              </p:txBody>
            </p:sp>
          </p:grpSp>
          <p:grpSp>
            <p:nvGrpSpPr>
              <p:cNvPr id="47" name="Group 46">
                <a:extLst>
                  <a:ext uri="{FF2B5EF4-FFF2-40B4-BE49-F238E27FC236}">
                    <a16:creationId xmlns:a16="http://schemas.microsoft.com/office/drawing/2014/main" id="{9309E953-1D00-A496-28EC-CCC194E17E65}"/>
                  </a:ext>
                </a:extLst>
              </p:cNvPr>
              <p:cNvGrpSpPr/>
              <p:nvPr/>
            </p:nvGrpSpPr>
            <p:grpSpPr>
              <a:xfrm>
                <a:off x="5281666" y="2037829"/>
                <a:ext cx="1863961" cy="4198857"/>
                <a:chOff x="5281666" y="2037829"/>
                <a:chExt cx="1863961" cy="4198857"/>
              </a:xfrm>
            </p:grpSpPr>
            <p:pic>
              <p:nvPicPr>
                <p:cNvPr id="18" name="Picture 17" descr="Logo&#10;&#10;Description automatically generated">
                  <a:extLst>
                    <a:ext uri="{FF2B5EF4-FFF2-40B4-BE49-F238E27FC236}">
                      <a16:creationId xmlns:a16="http://schemas.microsoft.com/office/drawing/2014/main" id="{72969205-E4EF-0E03-69FD-2CCB2379281E}"/>
                    </a:ext>
                  </a:extLst>
                </p:cNvPr>
                <p:cNvPicPr>
                  <a:picLocks noChangeAspect="1"/>
                </p:cNvPicPr>
                <p:nvPr/>
              </p:nvPicPr>
              <p:blipFill rotWithShape="1">
                <a:blip r:embed="rId8"/>
                <a:srcRect r="72820"/>
                <a:stretch/>
              </p:blipFill>
              <p:spPr>
                <a:xfrm>
                  <a:off x="5723919" y="2037829"/>
                  <a:ext cx="886544" cy="3261813"/>
                </a:xfrm>
                <a:prstGeom prst="rect">
                  <a:avLst/>
                </a:prstGeom>
              </p:spPr>
            </p:pic>
            <p:grpSp>
              <p:nvGrpSpPr>
                <p:cNvPr id="31" name="Group 30">
                  <a:extLst>
                    <a:ext uri="{FF2B5EF4-FFF2-40B4-BE49-F238E27FC236}">
                      <a16:creationId xmlns:a16="http://schemas.microsoft.com/office/drawing/2014/main" id="{76C1849B-8F7A-EA7F-9F34-5515E46C523F}"/>
                    </a:ext>
                  </a:extLst>
                </p:cNvPr>
                <p:cNvGrpSpPr/>
                <p:nvPr/>
              </p:nvGrpSpPr>
              <p:grpSpPr>
                <a:xfrm>
                  <a:off x="5739779" y="2796903"/>
                  <a:ext cx="947737" cy="773200"/>
                  <a:chOff x="988373" y="3668734"/>
                  <a:chExt cx="947737" cy="773200"/>
                </a:xfrm>
              </p:grpSpPr>
              <p:sp>
                <p:nvSpPr>
                  <p:cNvPr id="32" name="Rounded Rectangle 31">
                    <a:extLst>
                      <a:ext uri="{FF2B5EF4-FFF2-40B4-BE49-F238E27FC236}">
                        <a16:creationId xmlns:a16="http://schemas.microsoft.com/office/drawing/2014/main" id="{B44416EF-4658-DD90-8318-88F04DD6B5AB}"/>
                      </a:ext>
                    </a:extLst>
                  </p:cNvPr>
                  <p:cNvSpPr/>
                  <p:nvPr/>
                </p:nvSpPr>
                <p:spPr>
                  <a:xfrm>
                    <a:off x="988373" y="3668734"/>
                    <a:ext cx="947737" cy="628650"/>
                  </a:xfrm>
                  <a:prstGeom prst="roundRect">
                    <a:avLst/>
                  </a:prstGeom>
                  <a:solidFill>
                    <a:srgbClr val="5B8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Narrow" panose="020B0604020202020204" pitchFamily="34" charset="0"/>
                        <a:cs typeface="Arial Narrow" panose="020B0604020202020204" pitchFamily="34" charset="0"/>
                      </a:rPr>
                      <a:t>50%</a:t>
                    </a:r>
                  </a:p>
                </p:txBody>
              </p:sp>
              <p:sp>
                <p:nvSpPr>
                  <p:cNvPr id="33" name="Triangle 32">
                    <a:extLst>
                      <a:ext uri="{FF2B5EF4-FFF2-40B4-BE49-F238E27FC236}">
                        <a16:creationId xmlns:a16="http://schemas.microsoft.com/office/drawing/2014/main" id="{9C512086-E7DB-47ED-84AA-026885632228}"/>
                      </a:ext>
                    </a:extLst>
                  </p:cNvPr>
                  <p:cNvSpPr/>
                  <p:nvPr/>
                </p:nvSpPr>
                <p:spPr>
                  <a:xfrm rot="10800000">
                    <a:off x="1233845" y="4276435"/>
                    <a:ext cx="393520" cy="165499"/>
                  </a:xfrm>
                  <a:prstGeom prst="triangle">
                    <a:avLst/>
                  </a:prstGeom>
                  <a:solidFill>
                    <a:srgbClr val="5B8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A78D1F14-6D16-71DF-D64F-2F2385527442}"/>
                    </a:ext>
                  </a:extLst>
                </p:cNvPr>
                <p:cNvSpPr txBox="1"/>
                <p:nvPr/>
              </p:nvSpPr>
              <p:spPr>
                <a:xfrm>
                  <a:off x="5281666" y="5267190"/>
                  <a:ext cx="1863961" cy="969496"/>
                </a:xfrm>
                <a:prstGeom prst="rect">
                  <a:avLst/>
                </a:prstGeom>
                <a:noFill/>
              </p:spPr>
              <p:txBody>
                <a:bodyPr wrap="square" rtlCol="0">
                  <a:spAutoFit/>
                </a:bodyPr>
                <a:lstStyle/>
                <a:p>
                  <a:pPr algn="ctr"/>
                  <a:r>
                    <a:rPr lang="en-US" sz="1900" b="1" dirty="0">
                      <a:solidFill>
                        <a:srgbClr val="393026"/>
                      </a:solidFill>
                      <a:highlight>
                        <a:srgbClr val="C5E7AE"/>
                      </a:highlight>
                      <a:latin typeface="Arial Narrow" panose="020B0604020202020204" pitchFamily="34" charset="0"/>
                      <a:cs typeface="Arial Narrow" panose="020B0604020202020204" pitchFamily="34" charset="0"/>
                    </a:rPr>
                    <a:t>Teachers who say they plan to leave their jobs</a:t>
                  </a:r>
                </a:p>
              </p:txBody>
            </p:sp>
          </p:grpSp>
          <p:grpSp>
            <p:nvGrpSpPr>
              <p:cNvPr id="48" name="Group 47">
                <a:extLst>
                  <a:ext uri="{FF2B5EF4-FFF2-40B4-BE49-F238E27FC236}">
                    <a16:creationId xmlns:a16="http://schemas.microsoft.com/office/drawing/2014/main" id="{791E3216-335F-96B5-3EEE-CA798B910812}"/>
                  </a:ext>
                </a:extLst>
              </p:cNvPr>
              <p:cNvGrpSpPr/>
              <p:nvPr/>
            </p:nvGrpSpPr>
            <p:grpSpPr>
              <a:xfrm>
                <a:off x="7188255" y="2010689"/>
                <a:ext cx="2241496" cy="4527799"/>
                <a:chOff x="7188255" y="2010689"/>
                <a:chExt cx="2241496" cy="4527799"/>
              </a:xfrm>
            </p:grpSpPr>
            <p:pic>
              <p:nvPicPr>
                <p:cNvPr id="7" name="Picture 6" descr="Logo&#10;&#10;Description automatically generated">
                  <a:extLst>
                    <a:ext uri="{FF2B5EF4-FFF2-40B4-BE49-F238E27FC236}">
                      <a16:creationId xmlns:a16="http://schemas.microsoft.com/office/drawing/2014/main" id="{A6278D69-713A-B14F-24FB-1B3696AA4BCA}"/>
                    </a:ext>
                  </a:extLst>
                </p:cNvPr>
                <p:cNvPicPr>
                  <a:picLocks noChangeAspect="1"/>
                </p:cNvPicPr>
                <p:nvPr/>
              </p:nvPicPr>
              <p:blipFill rotWithShape="1">
                <a:blip r:embed="rId8"/>
                <a:srcRect l="39123" r="33697"/>
                <a:stretch/>
              </p:blipFill>
              <p:spPr>
                <a:xfrm>
                  <a:off x="7905279" y="2037828"/>
                  <a:ext cx="886544" cy="3261813"/>
                </a:xfrm>
                <a:prstGeom prst="rect">
                  <a:avLst/>
                </a:prstGeom>
              </p:spPr>
            </p:pic>
            <p:grpSp>
              <p:nvGrpSpPr>
                <p:cNvPr id="34" name="Group 33">
                  <a:extLst>
                    <a:ext uri="{FF2B5EF4-FFF2-40B4-BE49-F238E27FC236}">
                      <a16:creationId xmlns:a16="http://schemas.microsoft.com/office/drawing/2014/main" id="{AAC7B744-350E-0648-530E-F1B48BDBF147}"/>
                    </a:ext>
                  </a:extLst>
                </p:cNvPr>
                <p:cNvGrpSpPr/>
                <p:nvPr/>
              </p:nvGrpSpPr>
              <p:grpSpPr>
                <a:xfrm>
                  <a:off x="7906849" y="2010689"/>
                  <a:ext cx="947737" cy="773200"/>
                  <a:chOff x="988373" y="3668734"/>
                  <a:chExt cx="947737" cy="773200"/>
                </a:xfrm>
              </p:grpSpPr>
              <p:sp>
                <p:nvSpPr>
                  <p:cNvPr id="35" name="Rounded Rectangle 34">
                    <a:extLst>
                      <a:ext uri="{FF2B5EF4-FFF2-40B4-BE49-F238E27FC236}">
                        <a16:creationId xmlns:a16="http://schemas.microsoft.com/office/drawing/2014/main" id="{B7C577A7-89AD-C504-75C4-F3FBE2844C1B}"/>
                      </a:ext>
                    </a:extLst>
                  </p:cNvPr>
                  <p:cNvSpPr/>
                  <p:nvPr/>
                </p:nvSpPr>
                <p:spPr>
                  <a:xfrm>
                    <a:off x="988373" y="3668734"/>
                    <a:ext cx="947737" cy="628650"/>
                  </a:xfrm>
                  <a:prstGeom prst="roundRect">
                    <a:avLst/>
                  </a:prstGeom>
                  <a:solidFill>
                    <a:srgbClr val="007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Narrow" panose="020B0604020202020204" pitchFamily="34" charset="0"/>
                        <a:cs typeface="Arial Narrow" panose="020B0604020202020204" pitchFamily="34" charset="0"/>
                      </a:rPr>
                      <a:t>76%</a:t>
                    </a:r>
                  </a:p>
                </p:txBody>
              </p:sp>
              <p:sp>
                <p:nvSpPr>
                  <p:cNvPr id="36" name="Triangle 35">
                    <a:extLst>
                      <a:ext uri="{FF2B5EF4-FFF2-40B4-BE49-F238E27FC236}">
                        <a16:creationId xmlns:a16="http://schemas.microsoft.com/office/drawing/2014/main" id="{2C1DFD77-7DD4-588E-7FF3-E88871094FB4}"/>
                      </a:ext>
                    </a:extLst>
                  </p:cNvPr>
                  <p:cNvSpPr/>
                  <p:nvPr/>
                </p:nvSpPr>
                <p:spPr>
                  <a:xfrm rot="10800000">
                    <a:off x="1233845" y="4276435"/>
                    <a:ext cx="393520" cy="165499"/>
                  </a:xfrm>
                  <a:prstGeom prst="triangle">
                    <a:avLst/>
                  </a:prstGeom>
                  <a:solidFill>
                    <a:srgbClr val="007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58B60896-12A1-E22A-EB1E-D58C99613D47}"/>
                    </a:ext>
                  </a:extLst>
                </p:cNvPr>
                <p:cNvSpPr txBox="1"/>
                <p:nvPr/>
              </p:nvSpPr>
              <p:spPr>
                <a:xfrm>
                  <a:off x="7188255" y="5276604"/>
                  <a:ext cx="2241496" cy="1261884"/>
                </a:xfrm>
                <a:prstGeom prst="rect">
                  <a:avLst/>
                </a:prstGeom>
                <a:noFill/>
              </p:spPr>
              <p:txBody>
                <a:bodyPr wrap="square" rtlCol="0">
                  <a:spAutoFit/>
                </a:bodyPr>
                <a:lstStyle/>
                <a:p>
                  <a:pPr algn="ctr"/>
                  <a:r>
                    <a:rPr lang="en-US" sz="1900" b="1" dirty="0">
                      <a:solidFill>
                        <a:srgbClr val="393026"/>
                      </a:solidFill>
                      <a:highlight>
                        <a:srgbClr val="BCF1FF"/>
                      </a:highlight>
                      <a:latin typeface="Arial Narrow" panose="020B0604020202020204" pitchFamily="34" charset="0"/>
                      <a:cs typeface="Arial Narrow" panose="020B0604020202020204" pitchFamily="34" charset="0"/>
                    </a:rPr>
                    <a:t>Chief Talent Officers who say resignations are higher now than in previous years</a:t>
                  </a:r>
                </a:p>
              </p:txBody>
            </p:sp>
          </p:grpSp>
        </p:grpSp>
      </p:grpSp>
      <p:cxnSp>
        <p:nvCxnSpPr>
          <p:cNvPr id="41" name="Straight Connector 40">
            <a:extLst>
              <a:ext uri="{FF2B5EF4-FFF2-40B4-BE49-F238E27FC236}">
                <a16:creationId xmlns:a16="http://schemas.microsoft.com/office/drawing/2014/main" id="{CDBA53DB-AD47-2E15-2605-5EBAF415E26F}"/>
              </a:ext>
            </a:extLst>
          </p:cNvPr>
          <p:cNvCxnSpPr>
            <a:cxnSpLocks/>
          </p:cNvCxnSpPr>
          <p:nvPr/>
        </p:nvCxnSpPr>
        <p:spPr>
          <a:xfrm>
            <a:off x="9558339" y="337244"/>
            <a:ext cx="0" cy="6256740"/>
          </a:xfrm>
          <a:prstGeom prst="line">
            <a:avLst/>
          </a:prstGeom>
          <a:ln w="1905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66E63142-149E-1601-8CCE-518AF40ED4AE}"/>
              </a:ext>
            </a:extLst>
          </p:cNvPr>
          <p:cNvSpPr txBox="1"/>
          <p:nvPr/>
        </p:nvSpPr>
        <p:spPr>
          <a:xfrm>
            <a:off x="9695890" y="1123279"/>
            <a:ext cx="2150932" cy="4893647"/>
          </a:xfrm>
          <a:prstGeom prst="rect">
            <a:avLst/>
          </a:prstGeom>
          <a:noFill/>
        </p:spPr>
        <p:txBody>
          <a:bodyPr wrap="square" rtlCol="0">
            <a:spAutoFit/>
          </a:bodyPr>
          <a:lstStyle/>
          <a:p>
            <a:pPr algn="ctr"/>
            <a:r>
              <a:rPr lang="en-US" sz="1900" b="1" dirty="0">
                <a:solidFill>
                  <a:srgbClr val="393026"/>
                </a:solidFill>
                <a:highlight>
                  <a:srgbClr val="FCE8E9"/>
                </a:highlight>
                <a:latin typeface="Arial Narrow" panose="020B0604020202020204" pitchFamily="34" charset="0"/>
                <a:cs typeface="Arial Narrow" panose="020B0604020202020204" pitchFamily="34" charset="0"/>
              </a:rPr>
              <a:t>Working conditions are at the heart of why many states have trouble attracting and retaining a strong teacher workforce.</a:t>
            </a:r>
          </a:p>
          <a:p>
            <a:pPr>
              <a:spcBef>
                <a:spcPts val="1200"/>
              </a:spcBef>
            </a:pPr>
            <a:r>
              <a:rPr lang="en-US" dirty="0">
                <a:solidFill>
                  <a:srgbClr val="393026"/>
                </a:solidFill>
                <a:latin typeface="Arial Narrow" panose="020B0604020202020204" pitchFamily="34" charset="0"/>
                <a:cs typeface="Arial Narrow" panose="020B0604020202020204" pitchFamily="34" charset="0"/>
              </a:rPr>
              <a:t>Teachers who leave cite:</a:t>
            </a:r>
          </a:p>
          <a:p>
            <a:pPr marL="274320" indent="-274320">
              <a:spcBef>
                <a:spcPts val="600"/>
              </a:spcBef>
              <a:buClr>
                <a:srgbClr val="FCC2BA"/>
              </a:buClr>
              <a:buFont typeface="Zapf Dingbats"/>
              <a:buChar char="✘"/>
            </a:pPr>
            <a:r>
              <a:rPr lang="en-US" dirty="0">
                <a:solidFill>
                  <a:srgbClr val="393026"/>
                </a:solidFill>
                <a:latin typeface="Arial Narrow" panose="020B0604020202020204" pitchFamily="34" charset="0"/>
                <a:cs typeface="Arial Narrow" panose="020B0604020202020204" pitchFamily="34" charset="0"/>
              </a:rPr>
              <a:t>Inadequate pay</a:t>
            </a:r>
          </a:p>
          <a:p>
            <a:pPr marL="274320" indent="-274320">
              <a:spcBef>
                <a:spcPts val="600"/>
              </a:spcBef>
              <a:buClr>
                <a:srgbClr val="FCC2BA"/>
              </a:buClr>
              <a:buFont typeface="Zapf Dingbats"/>
              <a:buChar char="✘"/>
            </a:pPr>
            <a:r>
              <a:rPr lang="en-US" dirty="0">
                <a:solidFill>
                  <a:srgbClr val="393026"/>
                </a:solidFill>
                <a:latin typeface="Arial Narrow" panose="020B0604020202020204" pitchFamily="34" charset="0"/>
                <a:cs typeface="Arial Narrow" panose="020B0604020202020204" pitchFamily="34" charset="0"/>
              </a:rPr>
              <a:t>School climate</a:t>
            </a:r>
          </a:p>
          <a:p>
            <a:pPr marL="274320" indent="-274320">
              <a:spcBef>
                <a:spcPts val="600"/>
              </a:spcBef>
              <a:buClr>
                <a:srgbClr val="FCC2BA"/>
              </a:buClr>
              <a:buFont typeface="Zapf Dingbats"/>
              <a:buChar char="✘"/>
            </a:pPr>
            <a:r>
              <a:rPr lang="en-US" dirty="0">
                <a:solidFill>
                  <a:srgbClr val="393026"/>
                </a:solidFill>
                <a:latin typeface="Arial Narrow" panose="020B0604020202020204" pitchFamily="34" charset="0"/>
                <a:cs typeface="Arial Narrow" panose="020B0604020202020204" pitchFamily="34" charset="0"/>
              </a:rPr>
              <a:t>Stress and burnout</a:t>
            </a:r>
          </a:p>
          <a:p>
            <a:pPr marL="274320" indent="-274320">
              <a:spcBef>
                <a:spcPts val="600"/>
              </a:spcBef>
              <a:buClr>
                <a:srgbClr val="FCC2BA"/>
              </a:buClr>
              <a:buFont typeface="Zapf Dingbats"/>
              <a:buChar char="✘"/>
            </a:pPr>
            <a:r>
              <a:rPr lang="en-US" dirty="0">
                <a:solidFill>
                  <a:srgbClr val="393026"/>
                </a:solidFill>
                <a:latin typeface="Arial Narrow" panose="020B0604020202020204" pitchFamily="34" charset="0"/>
                <a:cs typeface="Arial Narrow" panose="020B0604020202020204" pitchFamily="34" charset="0"/>
              </a:rPr>
              <a:t>School leadership</a:t>
            </a:r>
          </a:p>
          <a:p>
            <a:pPr marL="274320" indent="-274320">
              <a:spcBef>
                <a:spcPts val="600"/>
              </a:spcBef>
              <a:buClr>
                <a:srgbClr val="FCC2BA"/>
              </a:buClr>
              <a:buFont typeface="Zapf Dingbats"/>
              <a:buChar char="✘"/>
            </a:pPr>
            <a:r>
              <a:rPr lang="en-US" dirty="0">
                <a:solidFill>
                  <a:srgbClr val="393026"/>
                </a:solidFill>
                <a:latin typeface="Arial Narrow" panose="020B0604020202020204" pitchFamily="34" charset="0"/>
                <a:cs typeface="Arial Narrow" panose="020B0604020202020204" pitchFamily="34" charset="0"/>
              </a:rPr>
              <a:t>Lack of autonomy and value</a:t>
            </a:r>
          </a:p>
        </p:txBody>
      </p:sp>
    </p:spTree>
    <p:extLst>
      <p:ext uri="{BB962C8B-B14F-4D97-AF65-F5344CB8AC3E}">
        <p14:creationId xmlns:p14="http://schemas.microsoft.com/office/powerpoint/2010/main" val="2694621136"/>
      </p:ext>
    </p:extLst>
  </p:cSld>
  <p:clrMapOvr>
    <a:masterClrMapping/>
  </p:clrMapOvr>
</p:sld>
</file>

<file path=ppt/theme/theme1.xml><?xml version="1.0" encoding="utf-8"?>
<a:theme xmlns:a="http://schemas.openxmlformats.org/drawingml/2006/main" name="Office Theme">
  <a:themeElements>
    <a:clrScheme name="Custom 3">
      <a:dk1>
        <a:srgbClr val="000000"/>
      </a:dk1>
      <a:lt1>
        <a:srgbClr val="FFFFFF"/>
      </a:lt1>
      <a:dk2>
        <a:srgbClr val="005693"/>
      </a:dk2>
      <a:lt2>
        <a:srgbClr val="E7E6E6"/>
      </a:lt2>
      <a:accent1>
        <a:srgbClr val="ACA095"/>
      </a:accent1>
      <a:accent2>
        <a:srgbClr val="008BB0"/>
      </a:accent2>
      <a:accent3>
        <a:srgbClr val="5C8727"/>
      </a:accent3>
      <a:accent4>
        <a:srgbClr val="6CB33F"/>
      </a:accent4>
      <a:accent5>
        <a:srgbClr val="F8971D"/>
      </a:accent5>
      <a:accent6>
        <a:srgbClr val="FDBE57"/>
      </a:accent6>
      <a:hlink>
        <a:srgbClr val="005693"/>
      </a:hlink>
      <a:folHlink>
        <a:srgbClr val="00569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cfbbbc4c-8c3f-4827-8a49-32017ffae632">
      <UserInfo>
        <DisplayName>Lee Posey</DisplayName>
        <AccountId>45</AccountId>
        <AccountType/>
      </UserInfo>
      <UserInfo>
        <DisplayName>Stephen Pruitt</DisplayName>
        <AccountId>20</AccountId>
        <AccountType/>
      </UserInfo>
      <UserInfo>
        <DisplayName>Stevie L. Lawrence II</DisplayName>
        <AccountId>15</AccountId>
        <AccountType/>
      </UserInfo>
      <UserInfo>
        <DisplayName>Dale Winkler</DisplayName>
        <AccountId>22</AccountId>
        <AccountType/>
      </UserInfo>
      <UserInfo>
        <DisplayName>Megan Boren</DisplayName>
        <AccountId>7</AccountId>
        <AccountType/>
      </UserInfo>
    </SharedWithUsers>
    <lcf76f155ced4ddcb4097134ff3c332f xmlns="714150c9-cab4-4d72-b45e-c92be4d2e6d6">
      <Terms xmlns="http://schemas.microsoft.com/office/infopath/2007/PartnerControls"/>
    </lcf76f155ced4ddcb4097134ff3c332f>
    <TaxCatchAll xmlns="cfbbbc4c-8c3f-4827-8a49-32017ffae63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6F4244AF31F2243BD9E8ABEF1D94995" ma:contentTypeVersion="14" ma:contentTypeDescription="Create a new document." ma:contentTypeScope="" ma:versionID="1306d526e5e24888e9c0916e29e340f0">
  <xsd:schema xmlns:xsd="http://www.w3.org/2001/XMLSchema" xmlns:xs="http://www.w3.org/2001/XMLSchema" xmlns:p="http://schemas.microsoft.com/office/2006/metadata/properties" xmlns:ns2="714150c9-cab4-4d72-b45e-c92be4d2e6d6" xmlns:ns3="cfbbbc4c-8c3f-4827-8a49-32017ffae632" targetNamespace="http://schemas.microsoft.com/office/2006/metadata/properties" ma:root="true" ma:fieldsID="473baa4523ee30a1c8f42d476445abcc" ns2:_="" ns3:_="">
    <xsd:import namespace="714150c9-cab4-4d72-b45e-c92be4d2e6d6"/>
    <xsd:import namespace="cfbbbc4c-8c3f-4827-8a49-32017ffae63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4150c9-cab4-4d72-b45e-c92be4d2e6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c57d8738-f617-483e-b1e9-cf95238b6ec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fbbbc4c-8c3f-4827-8a49-32017ffae63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b6e6af02-9964-46c1-a76f-caaf66f76961}" ma:internalName="TaxCatchAll" ma:showField="CatchAllData" ma:web="cfbbbc4c-8c3f-4827-8a49-32017ffae63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95A314F-394D-4677-957F-86F202CC5FEC}">
  <ds:schemaRefs>
    <ds:schemaRef ds:uri="http://schemas.microsoft.com/sharepoint/v3/contenttype/forms"/>
  </ds:schemaRefs>
</ds:datastoreItem>
</file>

<file path=customXml/itemProps2.xml><?xml version="1.0" encoding="utf-8"?>
<ds:datastoreItem xmlns:ds="http://schemas.openxmlformats.org/officeDocument/2006/customXml" ds:itemID="{E2531DA1-60A4-4092-BE31-4DCA39692D92}">
  <ds:schemaRefs>
    <ds:schemaRef ds:uri="http://schemas.openxmlformats.org/package/2006/metadata/core-properties"/>
    <ds:schemaRef ds:uri="http://schemas.microsoft.com/office/2006/metadata/properties"/>
    <ds:schemaRef ds:uri="http://purl.org/dc/terms/"/>
    <ds:schemaRef ds:uri="http://schemas.microsoft.com/office/infopath/2007/PartnerControls"/>
    <ds:schemaRef ds:uri="http://schemas.microsoft.com/office/2006/documentManagement/types"/>
    <ds:schemaRef ds:uri="http://purl.org/dc/elements/1.1/"/>
    <ds:schemaRef ds:uri="cfbbbc4c-8c3f-4827-8a49-32017ffae632"/>
    <ds:schemaRef ds:uri="714150c9-cab4-4d72-b45e-c92be4d2e6d6"/>
    <ds:schemaRef ds:uri="http://www.w3.org/XML/1998/namespace"/>
    <ds:schemaRef ds:uri="http://purl.org/dc/dcmitype/"/>
  </ds:schemaRefs>
</ds:datastoreItem>
</file>

<file path=customXml/itemProps3.xml><?xml version="1.0" encoding="utf-8"?>
<ds:datastoreItem xmlns:ds="http://schemas.openxmlformats.org/officeDocument/2006/customXml" ds:itemID="{07EE7AEF-76F3-4D54-BC17-BE561EA2F9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4150c9-cab4-4d72-b45e-c92be4d2e6d6"/>
    <ds:schemaRef ds:uri="cfbbbc4c-8c3f-4827-8a49-32017ffae6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12079</TotalTime>
  <Words>6207</Words>
  <Application>Microsoft Office PowerPoint</Application>
  <PresentationFormat>Widescreen</PresentationFormat>
  <Paragraphs>811</Paragraphs>
  <Slides>52</Slides>
  <Notes>52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52</vt:i4>
      </vt:variant>
    </vt:vector>
  </HeadingPairs>
  <TitlesOfParts>
    <vt:vector size="61" baseType="lpstr">
      <vt:lpstr>Arial</vt:lpstr>
      <vt:lpstr>Arial Narrow</vt:lpstr>
      <vt:lpstr>Calibri</vt:lpstr>
      <vt:lpstr>Courier New</vt:lpstr>
      <vt:lpstr>Georgia</vt:lpstr>
      <vt:lpstr>Open Sans</vt:lpstr>
      <vt:lpstr>Wingdings</vt:lpstr>
      <vt:lpstr>Zapf Dingbats</vt:lpstr>
      <vt:lpstr>Office Theme</vt:lpstr>
      <vt:lpstr>PowerPoint Presentation</vt:lpstr>
      <vt:lpstr>PowerPoint Presentation</vt:lpstr>
      <vt:lpstr>PowerPoint Presentation</vt:lpstr>
      <vt:lpstr>Unpacking Teacher Shortages: Overview</vt:lpstr>
      <vt:lpstr>PowerPoint Presentation</vt:lpstr>
      <vt:lpstr>SREB Region At-A-Glance: How many teachers are in your state?</vt:lpstr>
      <vt:lpstr>Teacher Shortages: Quantity (Entering)</vt:lpstr>
      <vt:lpstr>SREB Region-At-A-Glance: Teacher Preparation</vt:lpstr>
      <vt:lpstr>Teacher Shortages: Quantity (Exiting)</vt:lpstr>
      <vt:lpstr>PowerPoint Presentation</vt:lpstr>
      <vt:lpstr>Teacher Shortage Areas</vt:lpstr>
      <vt:lpstr>Teacher Shortage Areas</vt:lpstr>
      <vt:lpstr>Teacher Shortage Areas</vt:lpstr>
      <vt:lpstr>Teacher Shortage Areas</vt:lpstr>
      <vt:lpstr>Teacher Shortage Areas</vt:lpstr>
      <vt:lpstr>Teacher Shortage Areas</vt:lpstr>
      <vt:lpstr>Teacher Shortage Areas</vt:lpstr>
      <vt:lpstr>Teacher Shortages</vt:lpstr>
      <vt:lpstr>SREB Region-At-A-Glance: Teacher Experience</vt:lpstr>
      <vt:lpstr>Teacher Shortages: Quality</vt:lpstr>
      <vt:lpstr>PowerPoint Presentation</vt:lpstr>
      <vt:lpstr>Teacher Shortages: Diversity</vt:lpstr>
      <vt:lpstr>Teacher Shortages: Diversity</vt:lpstr>
      <vt:lpstr>Teacher Shortages: Diversity</vt:lpstr>
      <vt:lpstr>The teacher shortage challenge is one of:</vt:lpstr>
      <vt:lpstr>Teacher Shortages: Equity</vt:lpstr>
      <vt:lpstr>Robust, quality data can help states effectively address teacher shortages.</vt:lpstr>
      <vt:lpstr>PowerPoint Presentation</vt:lpstr>
      <vt:lpstr>SREB Region-At-A-Glance: Teacher Stress</vt:lpstr>
      <vt:lpstr>SREB Region-At-A-Glance: The Sustainability of Teaching</vt:lpstr>
      <vt:lpstr>SREB Region-At-A-Glance: Teacher Voice</vt:lpstr>
      <vt:lpstr>SREB Region-At-A-Glance: Teacher Compensation</vt:lpstr>
      <vt:lpstr>SREB Region-At-A-Glance: Teacher Compensation</vt:lpstr>
      <vt:lpstr>SREB Region-At-A-Glance: Teacher Expenses</vt:lpstr>
      <vt:lpstr>The Impact of COVID-19:  The pandemic created or exacerbated challenges for educators.</vt:lpstr>
      <vt:lpstr>The Impact of COVID-19: Early indicators point to a mounting teacher shortage problem.</vt:lpstr>
      <vt:lpstr>PowerPoint Presentation</vt:lpstr>
      <vt:lpstr>SREB Region-At-A-Glance: Faculty Demographics</vt:lpstr>
      <vt:lpstr>SREB Region-At-A-Glance: Faculty Status</vt:lpstr>
      <vt:lpstr>SREB Region-At-A-Glance: Faculty Compensation</vt:lpstr>
      <vt:lpstr>SREB Region-At-A-Glance: Faculty Compensation</vt:lpstr>
      <vt:lpstr>Nation-At-A-Glance: Faculty Shortages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Torrie Mekos</dc:creator>
  <cp:lastModifiedBy>Torrie Mekos</cp:lastModifiedBy>
  <cp:revision>72</cp:revision>
  <dcterms:created xsi:type="dcterms:W3CDTF">2022-06-02T21:07:51Z</dcterms:created>
  <dcterms:modified xsi:type="dcterms:W3CDTF">2023-01-21T02:14:10Z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0x010100C6F4244AF31F2243BD9E8ABEF1D94995</vt:lpwstr>
  </property>
  <property fmtid="{D5CDD505-2E9C-101B-9397-08002B2CF9AE}" pid="3" name="MediaServiceImageTags">
    <vt:lpwstr/>
  </property>
</Properties>
</file>