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6"/>
  </p:notesMasterIdLst>
  <p:sldIdLst>
    <p:sldId id="256" r:id="rId5"/>
    <p:sldId id="257" r:id="rId6"/>
    <p:sldId id="258" r:id="rId7"/>
    <p:sldId id="274" r:id="rId8"/>
    <p:sldId id="280" r:id="rId9"/>
    <p:sldId id="283" r:id="rId10"/>
    <p:sldId id="284" r:id="rId11"/>
    <p:sldId id="268" r:id="rId12"/>
    <p:sldId id="281" r:id="rId13"/>
    <p:sldId id="282"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F6cFv1AkltFrV+oQHgXhX7gHf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98" autoAdjust="0"/>
  </p:normalViewPr>
  <p:slideViewPr>
    <p:cSldViewPr snapToGrid="0">
      <p:cViewPr varScale="1">
        <p:scale>
          <a:sx n="102" d="100"/>
          <a:sy n="102" d="100"/>
        </p:scale>
        <p:origin x="91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customschemas.google.com/relationships/presentationmetadata" Target="meta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MB</a:t>
            </a:r>
            <a:endParaRPr dirty="0"/>
          </a:p>
        </p:txBody>
      </p:sp>
      <p:sp>
        <p:nvSpPr>
          <p:cNvPr id="131" name="Google Shape;13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Emily</a:t>
            </a:r>
            <a:endParaRPr dirty="0"/>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208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Both</a:t>
            </a:r>
            <a:endParaRPr dirty="0"/>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7742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MB</a:t>
            </a:r>
            <a:endParaRPr dirty="0"/>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M/B</a:t>
            </a:r>
            <a:endParaRPr dirty="0"/>
          </a:p>
        </p:txBody>
      </p:sp>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M/B</a:t>
            </a:r>
            <a:endParaRPr dirty="0"/>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083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M/B</a:t>
            </a:r>
            <a:endParaRPr dirty="0"/>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383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M/B </a:t>
            </a:r>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591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M/B </a:t>
            </a:r>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0473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Emily</a:t>
            </a:r>
            <a:endParaRPr dirty="0"/>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523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M/B Late Fees, Emily covers rest</a:t>
            </a:r>
            <a:endParaRPr dirty="0"/>
          </a:p>
        </p:txBody>
      </p:sp>
      <p:sp>
        <p:nvSpPr>
          <p:cNvPr id="138" name="Google Shape;1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7870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py">
  <p:cSld name="Copy">
    <p:spTree>
      <p:nvGrpSpPr>
        <p:cNvPr id="1" name="Shape 19"/>
        <p:cNvGrpSpPr/>
        <p:nvPr/>
      </p:nvGrpSpPr>
      <p:grpSpPr>
        <a:xfrm>
          <a:off x="0" y="0"/>
          <a:ext cx="0" cy="0"/>
          <a:chOff x="0" y="0"/>
          <a:chExt cx="0" cy="0"/>
        </a:xfrm>
      </p:grpSpPr>
      <p:sp>
        <p:nvSpPr>
          <p:cNvPr id="20" name="Google Shape;20;p15"/>
          <p:cNvSpPr txBox="1">
            <a:spLocks noGrp="1"/>
          </p:cNvSpPr>
          <p:nvPr>
            <p:ph type="body" idx="1"/>
          </p:nvPr>
        </p:nvSpPr>
        <p:spPr>
          <a:xfrm>
            <a:off x="597680" y="3413914"/>
            <a:ext cx="3392429" cy="217223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93C470"/>
              </a:buClr>
              <a:buSzPts val="4400"/>
              <a:buNone/>
              <a:defRPr sz="4400" b="1">
                <a:solidFill>
                  <a:srgbClr val="93C470"/>
                </a:solidFill>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400"/>
              <a:buNone/>
              <a:defRPr>
                <a:latin typeface="Open Sans"/>
                <a:ea typeface="Open Sans"/>
                <a:cs typeface="Open Sans"/>
                <a:sym typeface="Open Sans"/>
              </a:defRPr>
            </a:lvl2pPr>
            <a:lvl3pPr marL="1371600" lvl="2" indent="-228600" algn="l">
              <a:lnSpc>
                <a:spcPct val="90000"/>
              </a:lnSpc>
              <a:spcBef>
                <a:spcPts val="500"/>
              </a:spcBef>
              <a:spcAft>
                <a:spcPts val="0"/>
              </a:spcAft>
              <a:buClr>
                <a:schemeClr val="dk1"/>
              </a:buClr>
              <a:buSzPts val="2000"/>
              <a:buNone/>
              <a:defRPr>
                <a:latin typeface="Open Sans"/>
                <a:ea typeface="Open Sans"/>
                <a:cs typeface="Open Sans"/>
                <a:sym typeface="Open Sans"/>
              </a:defRPr>
            </a:lvl3pPr>
            <a:lvl4pPr marL="1828800" lvl="3" indent="-228600" algn="l">
              <a:lnSpc>
                <a:spcPct val="90000"/>
              </a:lnSpc>
              <a:spcBef>
                <a:spcPts val="500"/>
              </a:spcBef>
              <a:spcAft>
                <a:spcPts val="0"/>
              </a:spcAft>
              <a:buClr>
                <a:schemeClr val="dk1"/>
              </a:buClr>
              <a:buSzPts val="1800"/>
              <a:buNone/>
              <a:defRPr>
                <a:latin typeface="Open Sans"/>
                <a:ea typeface="Open Sans"/>
                <a:cs typeface="Open Sans"/>
                <a:sym typeface="Open Sans"/>
              </a:defRPr>
            </a:lvl4pPr>
            <a:lvl5pPr marL="2286000" lvl="4" indent="-228600" algn="l">
              <a:lnSpc>
                <a:spcPct val="90000"/>
              </a:lnSpc>
              <a:spcBef>
                <a:spcPts val="500"/>
              </a:spcBef>
              <a:spcAft>
                <a:spcPts val="0"/>
              </a:spcAft>
              <a:buClr>
                <a:schemeClr val="dk1"/>
              </a:buClr>
              <a:buSzPts val="1800"/>
              <a:buNone/>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5"/>
          <p:cNvSpPr txBox="1">
            <a:spLocks noGrp="1"/>
          </p:cNvSpPr>
          <p:nvPr>
            <p:ph type="body" idx="2"/>
          </p:nvPr>
        </p:nvSpPr>
        <p:spPr>
          <a:xfrm>
            <a:off x="5759884" y="853439"/>
            <a:ext cx="5719992" cy="285405"/>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93C470"/>
              </a:buClr>
              <a:buSzPts val="1000"/>
              <a:buFont typeface="Arial"/>
              <a:buNone/>
              <a:defRPr sz="1000" b="1">
                <a:solidFill>
                  <a:srgbClr val="93C470"/>
                </a:solidFill>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400"/>
              <a:buNone/>
              <a:defRPr>
                <a:latin typeface="Open Sans"/>
                <a:ea typeface="Open Sans"/>
                <a:cs typeface="Open Sans"/>
                <a:sym typeface="Open Sans"/>
              </a:defRPr>
            </a:lvl2pPr>
            <a:lvl3pPr marL="1371600" lvl="2" indent="-228600" algn="l">
              <a:lnSpc>
                <a:spcPct val="90000"/>
              </a:lnSpc>
              <a:spcBef>
                <a:spcPts val="500"/>
              </a:spcBef>
              <a:spcAft>
                <a:spcPts val="0"/>
              </a:spcAft>
              <a:buClr>
                <a:schemeClr val="dk1"/>
              </a:buClr>
              <a:buSzPts val="2000"/>
              <a:buNone/>
              <a:defRPr>
                <a:latin typeface="Open Sans"/>
                <a:ea typeface="Open Sans"/>
                <a:cs typeface="Open Sans"/>
                <a:sym typeface="Open Sans"/>
              </a:defRPr>
            </a:lvl3pPr>
            <a:lvl4pPr marL="1828800" lvl="3" indent="-228600" algn="l">
              <a:lnSpc>
                <a:spcPct val="90000"/>
              </a:lnSpc>
              <a:spcBef>
                <a:spcPts val="500"/>
              </a:spcBef>
              <a:spcAft>
                <a:spcPts val="0"/>
              </a:spcAft>
              <a:buClr>
                <a:schemeClr val="dk1"/>
              </a:buClr>
              <a:buSzPts val="1800"/>
              <a:buNone/>
              <a:defRPr>
                <a:latin typeface="Open Sans"/>
                <a:ea typeface="Open Sans"/>
                <a:cs typeface="Open Sans"/>
                <a:sym typeface="Open Sans"/>
              </a:defRPr>
            </a:lvl4pPr>
            <a:lvl5pPr marL="2286000" lvl="4" indent="-228600" algn="l">
              <a:lnSpc>
                <a:spcPct val="90000"/>
              </a:lnSpc>
              <a:spcBef>
                <a:spcPts val="500"/>
              </a:spcBef>
              <a:spcAft>
                <a:spcPts val="0"/>
              </a:spcAft>
              <a:buClr>
                <a:schemeClr val="dk1"/>
              </a:buClr>
              <a:buSzPts val="1800"/>
              <a:buNone/>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5"/>
          <p:cNvSpPr txBox="1">
            <a:spLocks noGrp="1"/>
          </p:cNvSpPr>
          <p:nvPr>
            <p:ph type="body" idx="3"/>
          </p:nvPr>
        </p:nvSpPr>
        <p:spPr>
          <a:xfrm>
            <a:off x="5759884" y="1185948"/>
            <a:ext cx="5719992" cy="3244736"/>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93C470"/>
              </a:buClr>
              <a:buSzPts val="1000"/>
              <a:buFont typeface="Arial"/>
              <a:buNone/>
              <a:defRPr sz="1000" b="0">
                <a:solidFill>
                  <a:srgbClr val="93C470"/>
                </a:solidFill>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400"/>
              <a:buNone/>
              <a:defRPr>
                <a:latin typeface="Open Sans"/>
                <a:ea typeface="Open Sans"/>
                <a:cs typeface="Open Sans"/>
                <a:sym typeface="Open Sans"/>
              </a:defRPr>
            </a:lvl2pPr>
            <a:lvl3pPr marL="1371600" lvl="2" indent="-228600" algn="l">
              <a:lnSpc>
                <a:spcPct val="90000"/>
              </a:lnSpc>
              <a:spcBef>
                <a:spcPts val="500"/>
              </a:spcBef>
              <a:spcAft>
                <a:spcPts val="0"/>
              </a:spcAft>
              <a:buClr>
                <a:schemeClr val="dk1"/>
              </a:buClr>
              <a:buSzPts val="2000"/>
              <a:buNone/>
              <a:defRPr>
                <a:latin typeface="Open Sans"/>
                <a:ea typeface="Open Sans"/>
                <a:cs typeface="Open Sans"/>
                <a:sym typeface="Open Sans"/>
              </a:defRPr>
            </a:lvl3pPr>
            <a:lvl4pPr marL="1828800" lvl="3" indent="-228600" algn="l">
              <a:lnSpc>
                <a:spcPct val="90000"/>
              </a:lnSpc>
              <a:spcBef>
                <a:spcPts val="500"/>
              </a:spcBef>
              <a:spcAft>
                <a:spcPts val="0"/>
              </a:spcAft>
              <a:buClr>
                <a:schemeClr val="dk1"/>
              </a:buClr>
              <a:buSzPts val="1800"/>
              <a:buNone/>
              <a:defRPr>
                <a:latin typeface="Open Sans"/>
                <a:ea typeface="Open Sans"/>
                <a:cs typeface="Open Sans"/>
                <a:sym typeface="Open Sans"/>
              </a:defRPr>
            </a:lvl4pPr>
            <a:lvl5pPr marL="2286000" lvl="4" indent="-228600" algn="l">
              <a:lnSpc>
                <a:spcPct val="90000"/>
              </a:lnSpc>
              <a:spcBef>
                <a:spcPts val="500"/>
              </a:spcBef>
              <a:spcAft>
                <a:spcPts val="0"/>
              </a:spcAft>
              <a:buClr>
                <a:schemeClr val="dk1"/>
              </a:buClr>
              <a:buSzPts val="1800"/>
              <a:buNone/>
              <a:defRPr>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15"/>
          <p:cNvPicPr preferRelativeResize="0"/>
          <p:nvPr/>
        </p:nvPicPr>
        <p:blipFill rotWithShape="1">
          <a:blip r:embed="rId2">
            <a:alphaModFix/>
          </a:blip>
          <a:srcRect l="15454" r="69934"/>
          <a:stretch/>
        </p:blipFill>
        <p:spPr>
          <a:xfrm>
            <a:off x="11829011" y="0"/>
            <a:ext cx="1296785" cy="6858000"/>
          </a:xfrm>
          <a:prstGeom prst="rect">
            <a:avLst/>
          </a:prstGeom>
          <a:noFill/>
          <a:ln>
            <a:noFill/>
          </a:ln>
        </p:spPr>
      </p:pic>
      <p:sp>
        <p:nvSpPr>
          <p:cNvPr id="24" name="Google Shape;24;p15"/>
          <p:cNvSpPr txBox="1"/>
          <p:nvPr/>
        </p:nvSpPr>
        <p:spPr>
          <a:xfrm>
            <a:off x="8926404" y="6450448"/>
            <a:ext cx="2743200" cy="271027"/>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Open Sans"/>
                <a:ea typeface="Open Sans"/>
                <a:cs typeface="Open Sans"/>
                <a:sym typeface="Open Sans"/>
              </a:rPr>
              <a:t>‹#›</a:t>
            </a:fld>
            <a:endParaRPr sz="1000" dirty="0">
              <a:solidFill>
                <a:schemeClr val="dk1"/>
              </a:solidFill>
              <a:latin typeface="Open Sans"/>
              <a:ea typeface="Open Sans"/>
              <a:cs typeface="Open Sans"/>
              <a:sym typeface="Open Sans"/>
            </a:endParaRPr>
          </a:p>
        </p:txBody>
      </p:sp>
      <p:sp>
        <p:nvSpPr>
          <p:cNvPr id="25" name="Google Shape;25;p15"/>
          <p:cNvSpPr txBox="1">
            <a:spLocks noGrp="1"/>
          </p:cNvSpPr>
          <p:nvPr>
            <p:ph type="ftr" idx="11"/>
          </p:nvPr>
        </p:nvSpPr>
        <p:spPr>
          <a:xfrm>
            <a:off x="522396" y="6450448"/>
            <a:ext cx="4114800" cy="27102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000" b="0" i="0">
                <a:solidFill>
                  <a:srgbClr val="93C470"/>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26" name="Google Shape;26;p15"/>
          <p:cNvPicPr preferRelativeResize="0"/>
          <p:nvPr/>
        </p:nvPicPr>
        <p:blipFill rotWithShape="1">
          <a:blip r:embed="rId3">
            <a:alphaModFix/>
          </a:blip>
          <a:srcRect/>
          <a:stretch/>
        </p:blipFill>
        <p:spPr>
          <a:xfrm>
            <a:off x="10633974" y="6285351"/>
            <a:ext cx="680313" cy="45354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Calibri"/>
                <a:ea typeface="Calibri"/>
                <a:cs typeface="Calibri"/>
                <a:sym typeface="Calibri"/>
              </a:defRPr>
            </a:lvl1pPr>
            <a:lvl2pPr marL="0" lvl="1" indent="0" algn="r">
              <a:spcBef>
                <a:spcPts val="0"/>
              </a:spcBef>
              <a:buNone/>
              <a:defRPr sz="1200">
                <a:solidFill>
                  <a:schemeClr val="dk1"/>
                </a:solidFill>
                <a:latin typeface="Calibri"/>
                <a:ea typeface="Calibri"/>
                <a:cs typeface="Calibri"/>
                <a:sym typeface="Calibri"/>
              </a:defRPr>
            </a:lvl2pPr>
            <a:lvl3pPr marL="0" lvl="2" indent="0" algn="r">
              <a:spcBef>
                <a:spcPts val="0"/>
              </a:spcBef>
              <a:buNone/>
              <a:defRPr sz="1200">
                <a:solidFill>
                  <a:schemeClr val="dk1"/>
                </a:solidFill>
                <a:latin typeface="Calibri"/>
                <a:ea typeface="Calibri"/>
                <a:cs typeface="Calibri"/>
                <a:sym typeface="Calibri"/>
              </a:defRPr>
            </a:lvl3pPr>
            <a:lvl4pPr marL="0" lvl="3" indent="0" algn="r">
              <a:spcBef>
                <a:spcPts val="0"/>
              </a:spcBef>
              <a:buNone/>
              <a:defRPr sz="1200">
                <a:solidFill>
                  <a:schemeClr val="dk1"/>
                </a:solidFill>
                <a:latin typeface="Calibri"/>
                <a:ea typeface="Calibri"/>
                <a:cs typeface="Calibri"/>
                <a:sym typeface="Calibri"/>
              </a:defRPr>
            </a:lvl4pPr>
            <a:lvl5pPr marL="0" lvl="4" indent="0" algn="r">
              <a:spcBef>
                <a:spcPts val="0"/>
              </a:spcBef>
              <a:buNone/>
              <a:defRPr sz="1200">
                <a:solidFill>
                  <a:schemeClr val="dk1"/>
                </a:solidFill>
                <a:latin typeface="Calibri"/>
                <a:ea typeface="Calibri"/>
                <a:cs typeface="Calibri"/>
                <a:sym typeface="Calibri"/>
              </a:defRPr>
            </a:lvl5pPr>
            <a:lvl6pPr marL="0" lvl="5" indent="0" algn="r">
              <a:spcBef>
                <a:spcPts val="0"/>
              </a:spcBef>
              <a:buNone/>
              <a:defRPr sz="1200">
                <a:solidFill>
                  <a:schemeClr val="dk1"/>
                </a:solidFill>
                <a:latin typeface="Calibri"/>
                <a:ea typeface="Calibri"/>
                <a:cs typeface="Calibri"/>
                <a:sym typeface="Calibri"/>
              </a:defRPr>
            </a:lvl6pPr>
            <a:lvl7pPr marL="0" lvl="6" indent="0" algn="r">
              <a:spcBef>
                <a:spcPts val="0"/>
              </a:spcBef>
              <a:buNone/>
              <a:defRPr sz="1200">
                <a:solidFill>
                  <a:schemeClr val="dk1"/>
                </a:solidFill>
                <a:latin typeface="Calibri"/>
                <a:ea typeface="Calibri"/>
                <a:cs typeface="Calibri"/>
                <a:sym typeface="Calibri"/>
              </a:defRPr>
            </a:lvl7pPr>
            <a:lvl8pPr marL="0" lvl="7" indent="0" algn="r">
              <a:spcBef>
                <a:spcPts val="0"/>
              </a:spcBef>
              <a:buNone/>
              <a:defRPr sz="1200">
                <a:solidFill>
                  <a:schemeClr val="dk1"/>
                </a:solidFill>
                <a:latin typeface="Calibri"/>
                <a:ea typeface="Calibri"/>
                <a:cs typeface="Calibri"/>
                <a:sym typeface="Calibri"/>
              </a:defRPr>
            </a:lvl8pPr>
            <a:lvl9pPr marL="0" lvl="8" indent="0" algn="r">
              <a:spcBef>
                <a:spcPts val="0"/>
              </a:spcBef>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5" name="Google Shape;6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3"/>
          <p:cNvSpPr>
            <a:spLocks noGrp="1"/>
          </p:cNvSpPr>
          <p:nvPr>
            <p:ph type="pic" idx="2"/>
          </p:nvPr>
        </p:nvSpPr>
        <p:spPr>
          <a:xfrm>
            <a:off x="5183188" y="987425"/>
            <a:ext cx="6172200" cy="4873625"/>
          </a:xfrm>
          <a:prstGeom prst="rect">
            <a:avLst/>
          </a:prstGeom>
          <a:noFill/>
          <a:ln>
            <a:noFill/>
          </a:ln>
        </p:spPr>
      </p:sp>
      <p:sp>
        <p:nvSpPr>
          <p:cNvPr id="76" name="Google Shape;76;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0" name="Google Shape;9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1" name="Google Shape;9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0" marR="0" lvl="1" indent="0" algn="r" rtl="0">
              <a:spcBef>
                <a:spcPts val="0"/>
              </a:spcBef>
              <a:buNone/>
              <a:defRPr sz="1200" b="0" i="0" u="none" strike="noStrike" cap="none">
                <a:solidFill>
                  <a:schemeClr val="dk1"/>
                </a:solidFill>
                <a:latin typeface="Calibri"/>
                <a:ea typeface="Calibri"/>
                <a:cs typeface="Calibri"/>
                <a:sym typeface="Calibri"/>
              </a:defRPr>
            </a:lvl2pPr>
            <a:lvl3pPr marL="0" marR="0" lvl="2" indent="0" algn="r" rtl="0">
              <a:spcBef>
                <a:spcPts val="0"/>
              </a:spcBef>
              <a:buNone/>
              <a:defRPr sz="1200" b="0" i="0" u="none" strike="noStrike" cap="none">
                <a:solidFill>
                  <a:schemeClr val="dk1"/>
                </a:solidFill>
                <a:latin typeface="Calibri"/>
                <a:ea typeface="Calibri"/>
                <a:cs typeface="Calibri"/>
                <a:sym typeface="Calibri"/>
              </a:defRPr>
            </a:lvl3pPr>
            <a:lvl4pPr marL="0" marR="0" lvl="3" indent="0" algn="r" rtl="0">
              <a:spcBef>
                <a:spcPts val="0"/>
              </a:spcBef>
              <a:buNone/>
              <a:defRPr sz="1200" b="0" i="0" u="none" strike="noStrike" cap="none">
                <a:solidFill>
                  <a:schemeClr val="dk1"/>
                </a:solidFill>
                <a:latin typeface="Calibri"/>
                <a:ea typeface="Calibri"/>
                <a:cs typeface="Calibri"/>
                <a:sym typeface="Calibri"/>
              </a:defRPr>
            </a:lvl4pPr>
            <a:lvl5pPr marL="0" marR="0" lvl="4" indent="0" algn="r" rtl="0">
              <a:spcBef>
                <a:spcPts val="0"/>
              </a:spcBef>
              <a:buNone/>
              <a:defRPr sz="1200" b="0" i="0" u="none" strike="noStrike" cap="none">
                <a:solidFill>
                  <a:schemeClr val="dk1"/>
                </a:solidFill>
                <a:latin typeface="Calibri"/>
                <a:ea typeface="Calibri"/>
                <a:cs typeface="Calibri"/>
                <a:sym typeface="Calibri"/>
              </a:defRPr>
            </a:lvl5pPr>
            <a:lvl6pPr marL="0" marR="0" lvl="5" indent="0" algn="r" rtl="0">
              <a:spcBef>
                <a:spcPts val="0"/>
              </a:spcBef>
              <a:buNone/>
              <a:defRPr sz="1200" b="0" i="0" u="none" strike="noStrike" cap="none">
                <a:solidFill>
                  <a:schemeClr val="dk1"/>
                </a:solidFill>
                <a:latin typeface="Calibri"/>
                <a:ea typeface="Calibri"/>
                <a:cs typeface="Calibri"/>
                <a:sym typeface="Calibri"/>
              </a:defRPr>
            </a:lvl6pPr>
            <a:lvl7pPr marL="0" marR="0" lvl="6" indent="0" algn="r" rtl="0">
              <a:spcBef>
                <a:spcPts val="0"/>
              </a:spcBef>
              <a:buNone/>
              <a:defRPr sz="1200" b="0" i="0" u="none" strike="noStrike" cap="none">
                <a:solidFill>
                  <a:schemeClr val="dk1"/>
                </a:solidFill>
                <a:latin typeface="Calibri"/>
                <a:ea typeface="Calibri"/>
                <a:cs typeface="Calibri"/>
                <a:sym typeface="Calibri"/>
              </a:defRPr>
            </a:lvl7pPr>
            <a:lvl8pPr marL="0" marR="0" lvl="7" indent="0" algn="r" rtl="0">
              <a:spcBef>
                <a:spcPts val="0"/>
              </a:spcBef>
              <a:buNone/>
              <a:defRPr sz="1200" b="0" i="0" u="none" strike="noStrike" cap="none">
                <a:solidFill>
                  <a:schemeClr val="dk1"/>
                </a:solidFill>
                <a:latin typeface="Calibri"/>
                <a:ea typeface="Calibri"/>
                <a:cs typeface="Calibri"/>
                <a:sym typeface="Calibri"/>
              </a:defRPr>
            </a:lvl8pPr>
            <a:lvl9pPr marL="0" marR="0" lvl="8" indent="0" algn="r" rtl="0">
              <a:spcBef>
                <a:spcPts val="0"/>
              </a:spcBef>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6" r:id="rId5"/>
    <p:sldLayoutId id="2147483657" r:id="rId6"/>
    <p:sldLayoutId id="2147483658" r:id="rId7"/>
    <p:sldLayoutId id="2147483659"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
          <p:cNvPicPr preferRelativeResize="0"/>
          <p:nvPr/>
        </p:nvPicPr>
        <p:blipFill rotWithShape="1">
          <a:blip r:embed="rId3">
            <a:alphaModFix/>
          </a:blip>
          <a:srcRect/>
          <a:stretch/>
        </p:blipFill>
        <p:spPr>
          <a:xfrm>
            <a:off x="0" y="-12031"/>
            <a:ext cx="12192000" cy="6858000"/>
          </a:xfrm>
          <a:prstGeom prst="rect">
            <a:avLst/>
          </a:prstGeom>
          <a:noFill/>
          <a:ln>
            <a:noFill/>
          </a:ln>
        </p:spPr>
      </p:pic>
      <p:pic>
        <p:nvPicPr>
          <p:cNvPr id="134" name="Google Shape;134;p1"/>
          <p:cNvPicPr preferRelativeResize="0"/>
          <p:nvPr/>
        </p:nvPicPr>
        <p:blipFill rotWithShape="1">
          <a:blip r:embed="rId4">
            <a:alphaModFix/>
          </a:blip>
          <a:srcRect/>
          <a:stretch/>
        </p:blipFill>
        <p:spPr>
          <a:xfrm>
            <a:off x="9764487" y="4201886"/>
            <a:ext cx="2177142" cy="2539998"/>
          </a:xfrm>
          <a:prstGeom prst="rect">
            <a:avLst/>
          </a:prstGeom>
          <a:noFill/>
          <a:ln>
            <a:noFill/>
          </a:ln>
        </p:spPr>
      </p:pic>
      <p:sp>
        <p:nvSpPr>
          <p:cNvPr id="135" name="Google Shape;135;p1"/>
          <p:cNvSpPr txBox="1"/>
          <p:nvPr/>
        </p:nvSpPr>
        <p:spPr>
          <a:xfrm>
            <a:off x="1781666" y="353391"/>
            <a:ext cx="9725637"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3600" dirty="0">
              <a:solidFill>
                <a:schemeClr val="dk1"/>
              </a:solidFill>
              <a:latin typeface="Roboto"/>
              <a:ea typeface="Roboto"/>
              <a:cs typeface="Roboto"/>
              <a:sym typeface="Roboto"/>
            </a:endParaRPr>
          </a:p>
          <a:p>
            <a:pPr marL="0" marR="0" lvl="0" indent="0" algn="ctr" rtl="0">
              <a:spcBef>
                <a:spcPts val="0"/>
              </a:spcBef>
              <a:spcAft>
                <a:spcPts val="0"/>
              </a:spcAft>
              <a:buNone/>
            </a:pPr>
            <a:r>
              <a:rPr lang="en-US" sz="3600" dirty="0">
                <a:solidFill>
                  <a:schemeClr val="tx1"/>
                </a:solidFill>
                <a:latin typeface="Roboto" panose="02000000000000000000" pitchFamily="2" charset="0"/>
                <a:ea typeface="Roboto" panose="02000000000000000000" pitchFamily="2" charset="0"/>
                <a:cs typeface="Roboto" panose="02000000000000000000" pitchFamily="2" charset="0"/>
              </a:rPr>
              <a:t>S-SARA</a:t>
            </a:r>
            <a:r>
              <a:rPr lang="en-US" sz="3600" dirty="0">
                <a:solidFill>
                  <a:schemeClr val="tx1"/>
                </a:solidFill>
                <a:latin typeface="Roboto" panose="02000000000000000000" pitchFamily="2" charset="0"/>
                <a:ea typeface="Roboto" panose="02000000000000000000" pitchFamily="2" charset="0"/>
                <a:cs typeface="Roboto" panose="02000000000000000000" pitchFamily="2" charset="0"/>
                <a:sym typeface="Arial"/>
              </a:rPr>
              <a:t> RSC Meeting</a:t>
            </a:r>
            <a:endParaRPr lang="en-US" sz="36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marR="0" lvl="0" indent="0" algn="ctr" rtl="0">
              <a:spcBef>
                <a:spcPts val="0"/>
              </a:spcBef>
              <a:spcAft>
                <a:spcPts val="0"/>
              </a:spcAft>
              <a:buNone/>
            </a:pPr>
            <a:r>
              <a:rPr lang="en-US" sz="3600" dirty="0">
                <a:solidFill>
                  <a:schemeClr val="tx1"/>
                </a:solidFill>
                <a:latin typeface="Roboto" panose="02000000000000000000" pitchFamily="2" charset="0"/>
                <a:ea typeface="Roboto" panose="02000000000000000000" pitchFamily="2" charset="0"/>
                <a:cs typeface="Roboto" panose="02000000000000000000" pitchFamily="2" charset="0"/>
              </a:rPr>
              <a:t>NC-SARA Updates &amp; Discussion</a:t>
            </a:r>
          </a:p>
          <a:p>
            <a:pPr marL="0" marR="0" lvl="0" indent="0" algn="ctr" rtl="0">
              <a:spcBef>
                <a:spcPts val="0"/>
              </a:spcBef>
              <a:spcAft>
                <a:spcPts val="0"/>
              </a:spcAft>
              <a:buNone/>
            </a:pPr>
            <a:r>
              <a:rPr lang="en-US" sz="3600">
                <a:solidFill>
                  <a:schemeClr val="tx1"/>
                </a:solidFill>
                <a:latin typeface="Roboto" panose="02000000000000000000" pitchFamily="2" charset="0"/>
                <a:ea typeface="Roboto" panose="02000000000000000000" pitchFamily="2" charset="0"/>
                <a:cs typeface="Roboto" panose="02000000000000000000" pitchFamily="2" charset="0"/>
              </a:rPr>
              <a:t>June 6</a:t>
            </a:r>
            <a:r>
              <a:rPr lang="en-US" sz="3600">
                <a:solidFill>
                  <a:schemeClr val="tx1"/>
                </a:solidFill>
                <a:latin typeface="Roboto" panose="02000000000000000000" pitchFamily="2" charset="0"/>
                <a:ea typeface="Roboto" panose="02000000000000000000" pitchFamily="2" charset="0"/>
                <a:cs typeface="Roboto" panose="02000000000000000000" pitchFamily="2" charset="0"/>
                <a:sym typeface="Arial"/>
              </a:rPr>
              <a:t>, </a:t>
            </a:r>
            <a:r>
              <a:rPr lang="en-US" sz="3600" dirty="0">
                <a:solidFill>
                  <a:schemeClr val="tx1"/>
                </a:solidFill>
                <a:latin typeface="Roboto" panose="02000000000000000000" pitchFamily="2" charset="0"/>
                <a:ea typeface="Roboto" panose="02000000000000000000" pitchFamily="2" charset="0"/>
                <a:cs typeface="Roboto" panose="02000000000000000000" pitchFamily="2" charset="0"/>
                <a:sym typeface="Arial"/>
              </a:rPr>
              <a:t>2023</a:t>
            </a:r>
            <a:endParaRPr lang="en-US" sz="36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
          <p:cNvSpPr txBox="1"/>
          <p:nvPr/>
        </p:nvSpPr>
        <p:spPr>
          <a:xfrm>
            <a:off x="536979" y="558019"/>
            <a:ext cx="9908863" cy="1130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84540"/>
              </a:buClr>
              <a:buSzPts val="4800"/>
              <a:buFont typeface="Arial"/>
              <a:buNone/>
            </a:pPr>
            <a:r>
              <a:rPr lang="en-US" sz="4800" dirty="0">
                <a:solidFill>
                  <a:srgbClr val="C84540"/>
                </a:solidFill>
                <a:latin typeface="Roboto" panose="02000000000000000000" pitchFamily="2" charset="0"/>
                <a:ea typeface="Roboto" panose="02000000000000000000" pitchFamily="2" charset="0"/>
                <a:cs typeface="Roboto" panose="02000000000000000000" pitchFamily="2" charset="0"/>
              </a:rPr>
              <a:t>SARA Portal Adventures </a:t>
            </a:r>
            <a:endParaRPr lang="en-US" sz="4800" b="0" dirty="0">
              <a:solidFill>
                <a:srgbClr val="C84540"/>
              </a:solidFill>
              <a:latin typeface="Roboto" panose="02000000000000000000" pitchFamily="2" charset="0"/>
              <a:ea typeface="Roboto" panose="02000000000000000000" pitchFamily="2" charset="0"/>
              <a:cs typeface="Roboto" panose="02000000000000000000" pitchFamily="2" charset="0"/>
              <a:sym typeface="Arial"/>
            </a:endParaRPr>
          </a:p>
          <a:p>
            <a:pPr marL="0" marR="0" lvl="0" indent="0" algn="ctr" rtl="0">
              <a:lnSpc>
                <a:spcPct val="90000"/>
              </a:lnSpc>
              <a:spcBef>
                <a:spcPts val="0"/>
              </a:spcBef>
              <a:spcAft>
                <a:spcPts val="0"/>
              </a:spcAft>
              <a:buClr>
                <a:srgbClr val="C84540"/>
              </a:buClr>
              <a:buSzPts val="4800"/>
              <a:buFont typeface="Arial"/>
              <a:buNone/>
            </a:pPr>
            <a:endParaRPr dirty="0"/>
          </a:p>
        </p:txBody>
      </p:sp>
      <p:pic>
        <p:nvPicPr>
          <p:cNvPr id="3" name="Picture 2" descr="Chart&#10;&#10;Description automatically generated">
            <a:extLst>
              <a:ext uri="{FF2B5EF4-FFF2-40B4-BE49-F238E27FC236}">
                <a16:creationId xmlns:a16="http://schemas.microsoft.com/office/drawing/2014/main" id="{AC840A47-AEC8-45E9-CE41-2198396071DB}"/>
              </a:ext>
            </a:extLst>
          </p:cNvPr>
          <p:cNvPicPr>
            <a:picLocks noChangeAspect="1"/>
          </p:cNvPicPr>
          <p:nvPr/>
        </p:nvPicPr>
        <p:blipFill>
          <a:blip r:embed="rId3"/>
          <a:stretch>
            <a:fillRect/>
          </a:stretch>
        </p:blipFill>
        <p:spPr>
          <a:xfrm>
            <a:off x="1315281" y="1447295"/>
            <a:ext cx="9202348" cy="4543151"/>
          </a:xfrm>
          <a:prstGeom prst="rect">
            <a:avLst/>
          </a:prstGeom>
        </p:spPr>
      </p:pic>
      <p:sp>
        <p:nvSpPr>
          <p:cNvPr id="2" name="TextBox 1">
            <a:extLst>
              <a:ext uri="{FF2B5EF4-FFF2-40B4-BE49-F238E27FC236}">
                <a16:creationId xmlns:a16="http://schemas.microsoft.com/office/drawing/2014/main" id="{4335E08C-F65D-B17F-8DB8-6B9F7C54B94F}"/>
              </a:ext>
            </a:extLst>
          </p:cNvPr>
          <p:cNvSpPr txBox="1"/>
          <p:nvPr/>
        </p:nvSpPr>
        <p:spPr>
          <a:xfrm>
            <a:off x="10579184" y="6291799"/>
            <a:ext cx="750898" cy="36939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42120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1286103" y="2366513"/>
            <a:ext cx="9619793" cy="203128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endParaRPr lang="en-US" sz="2800" dirty="0">
              <a:solidFill>
                <a:schemeClr val="dk1"/>
              </a:solidFill>
              <a:latin typeface="Roboto"/>
              <a:ea typeface="Roboto"/>
              <a:sym typeface="Roboto"/>
            </a:endParaRPr>
          </a:p>
          <a:p>
            <a:pPr marL="457200" marR="0" lvl="0" indent="-457200" algn="l" rtl="0">
              <a:spcBef>
                <a:spcPts val="0"/>
              </a:spcBef>
              <a:spcAft>
                <a:spcPts val="0"/>
              </a:spcAft>
              <a:buClr>
                <a:schemeClr val="dk1"/>
              </a:buClr>
              <a:buSzPts val="2800"/>
              <a:buFont typeface="Arial"/>
              <a:buChar char="•"/>
            </a:pPr>
            <a:endParaRPr lang="en-US" sz="2800" dirty="0">
              <a:solidFill>
                <a:schemeClr val="dk1"/>
              </a:solidFill>
              <a:latin typeface="Roboto"/>
              <a:ea typeface="Roboto"/>
              <a:sym typeface="Roboto"/>
            </a:endParaRPr>
          </a:p>
          <a:p>
            <a:pPr marL="457200" marR="0" lvl="0" indent="-457200" algn="l" rtl="0">
              <a:spcBef>
                <a:spcPts val="0"/>
              </a:spcBef>
              <a:spcAft>
                <a:spcPts val="0"/>
              </a:spcAft>
              <a:buClr>
                <a:schemeClr val="dk1"/>
              </a:buClr>
              <a:buSzPts val="2800"/>
              <a:buFont typeface="Arial"/>
              <a:buChar char="•"/>
            </a:pPr>
            <a:endParaRPr lang="en-US" sz="2800" dirty="0">
              <a:solidFill>
                <a:schemeClr val="dk1"/>
              </a:solidFill>
              <a:latin typeface="Roboto"/>
              <a:ea typeface="Roboto"/>
              <a:sym typeface="Roboto"/>
            </a:endParaRPr>
          </a:p>
          <a:p>
            <a:pPr marL="457200" marR="0" lvl="0" indent="-457200" algn="l" rtl="0">
              <a:spcBef>
                <a:spcPts val="0"/>
              </a:spcBef>
              <a:spcAft>
                <a:spcPts val="0"/>
              </a:spcAft>
              <a:buClr>
                <a:schemeClr val="dk1"/>
              </a:buClr>
              <a:buSzPts val="2800"/>
              <a:buFont typeface="Arial"/>
              <a:buChar char="•"/>
            </a:pPr>
            <a:endParaRPr lang="en-US" sz="2800" dirty="0">
              <a:solidFill>
                <a:schemeClr val="dk1"/>
              </a:solidFill>
              <a:latin typeface="Roboto"/>
              <a:ea typeface="Roboto"/>
              <a:sym typeface="Roboto"/>
            </a:endParaRPr>
          </a:p>
          <a:p>
            <a:pPr marL="457200" marR="0" lvl="0" indent="-457200" algn="l" rtl="0">
              <a:spcBef>
                <a:spcPts val="0"/>
              </a:spcBef>
              <a:spcAft>
                <a:spcPts val="0"/>
              </a:spcAft>
              <a:buClr>
                <a:schemeClr val="dk1"/>
              </a:buClr>
              <a:buSzPts val="2800"/>
              <a:buFont typeface="Arial"/>
              <a:buChar char="•"/>
            </a:pPr>
            <a:endParaRPr dirty="0"/>
          </a:p>
        </p:txBody>
      </p:sp>
      <p:sp>
        <p:nvSpPr>
          <p:cNvPr id="141" name="Google Shape;141;p2"/>
          <p:cNvSpPr txBox="1"/>
          <p:nvPr/>
        </p:nvSpPr>
        <p:spPr>
          <a:xfrm>
            <a:off x="549090" y="1000080"/>
            <a:ext cx="9908863" cy="1130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84540"/>
              </a:buClr>
              <a:buSzPts val="4800"/>
              <a:buFont typeface="Arial"/>
              <a:buNone/>
            </a:pPr>
            <a:endParaRPr dirty="0"/>
          </a:p>
        </p:txBody>
      </p:sp>
      <p:pic>
        <p:nvPicPr>
          <p:cNvPr id="2" name="Picture 1">
            <a:extLst>
              <a:ext uri="{FF2B5EF4-FFF2-40B4-BE49-F238E27FC236}">
                <a16:creationId xmlns:a16="http://schemas.microsoft.com/office/drawing/2014/main" id="{41D9422D-55BB-8E57-7A5F-AA0DDEB7482C}"/>
              </a:ext>
            </a:extLst>
          </p:cNvPr>
          <p:cNvPicPr>
            <a:picLocks noChangeAspect="1"/>
          </p:cNvPicPr>
          <p:nvPr/>
        </p:nvPicPr>
        <p:blipFill>
          <a:blip r:embed="rId3"/>
          <a:stretch>
            <a:fillRect/>
          </a:stretch>
        </p:blipFill>
        <p:spPr>
          <a:xfrm>
            <a:off x="2425147" y="1156150"/>
            <a:ext cx="7620000" cy="4286250"/>
          </a:xfrm>
          <a:prstGeom prst="rect">
            <a:avLst/>
          </a:prstGeom>
        </p:spPr>
      </p:pic>
      <p:sp>
        <p:nvSpPr>
          <p:cNvPr id="3" name="TextBox 2">
            <a:extLst>
              <a:ext uri="{FF2B5EF4-FFF2-40B4-BE49-F238E27FC236}">
                <a16:creationId xmlns:a16="http://schemas.microsoft.com/office/drawing/2014/main" id="{6F64E636-FC3E-80DC-08C0-8FC32D7A0E5C}"/>
              </a:ext>
            </a:extLst>
          </p:cNvPr>
          <p:cNvSpPr txBox="1"/>
          <p:nvPr/>
        </p:nvSpPr>
        <p:spPr>
          <a:xfrm>
            <a:off x="10645796" y="6370522"/>
            <a:ext cx="702453" cy="30777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76806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1237658" y="1942619"/>
            <a:ext cx="9619793" cy="2246729"/>
          </a:xfrm>
          <a:prstGeom prst="rect">
            <a:avLst/>
          </a:prstGeom>
          <a:noFill/>
          <a:ln>
            <a:noFill/>
          </a:ln>
        </p:spPr>
        <p:txBody>
          <a:bodyPr spcFirstLastPara="1" wrap="square" lIns="91425" tIns="45700" rIns="91425" bIns="45700" anchor="t" anchorCtr="0">
            <a:spAutoFit/>
          </a:bodyPr>
          <a:lstStyle/>
          <a:p>
            <a:pPr marL="457200" indent="-457200">
              <a:buClr>
                <a:schemeClr val="dk1"/>
              </a:buClr>
              <a:buSzPts val="2800"/>
              <a:buFont typeface="Arial"/>
              <a:buChar char="•"/>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Welcome &amp; NC-SARA Updates: Marianne Boeke </a:t>
            </a:r>
            <a:endParaRPr lang="en-US" sz="2800" dirty="0">
              <a:latin typeface="Roboto" panose="02000000000000000000" pitchFamily="2" charset="0"/>
              <a:ea typeface="Roboto" panose="02000000000000000000" pitchFamily="2" charset="0"/>
              <a:cs typeface="Roboto" panose="02000000000000000000" pitchFamily="2" charset="0"/>
            </a:endParaRPr>
          </a:p>
          <a:p>
            <a:pPr marL="0" marR="0" lvl="0" indent="0" algn="l" rtl="0">
              <a:spcBef>
                <a:spcPts val="0"/>
              </a:spcBef>
              <a:spcAft>
                <a:spcPts val="0"/>
              </a:spcAft>
              <a:buNone/>
            </a:pPr>
            <a:endParaRPr sz="2800" dirty="0">
              <a:solidFill>
                <a:schemeClr val="dk1"/>
              </a:solidFill>
              <a:latin typeface="Roboto" panose="02000000000000000000" pitchFamily="2" charset="0"/>
              <a:ea typeface="Roboto" panose="02000000000000000000" pitchFamily="2" charset="0"/>
              <a:cs typeface="Roboto" panose="02000000000000000000" pitchFamily="2" charset="0"/>
              <a:sym typeface="Roboto"/>
            </a:endParaRPr>
          </a:p>
          <a:p>
            <a:pPr marL="457200" marR="0" lvl="0" indent="-457200" algn="l" rtl="0">
              <a:spcBef>
                <a:spcPts val="0"/>
              </a:spcBef>
              <a:spcAft>
                <a:spcPts val="0"/>
              </a:spcAft>
              <a:buClr>
                <a:schemeClr val="dk1"/>
              </a:buClr>
              <a:buSzPts val="2800"/>
              <a:buFont typeface="Arial" panose="020B0604020202020204" pitchFamily="34" charset="0"/>
              <a:buChar char="•"/>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Current and Future Areas of Work: Emily Jacobson</a:t>
            </a:r>
          </a:p>
          <a:p>
            <a:pPr marL="457200" marR="0" lvl="0" indent="-279400" algn="l" rtl="0">
              <a:spcBef>
                <a:spcPts val="0"/>
              </a:spcBef>
              <a:spcAft>
                <a:spcPts val="0"/>
              </a:spcAft>
              <a:buClr>
                <a:schemeClr val="dk1"/>
              </a:buClr>
              <a:buSzPts val="2800"/>
              <a:buFont typeface="Arial"/>
              <a:buNone/>
            </a:pPr>
            <a:endParaRPr sz="2800" dirty="0">
              <a:solidFill>
                <a:schemeClr val="dk1"/>
              </a:solidFill>
              <a:latin typeface="Roboto" panose="02000000000000000000" pitchFamily="2" charset="0"/>
              <a:ea typeface="Roboto" panose="02000000000000000000" pitchFamily="2" charset="0"/>
              <a:cs typeface="Roboto" panose="02000000000000000000" pitchFamily="2" charset="0"/>
              <a:sym typeface="Roboto"/>
            </a:endParaRP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Questions and Discussion</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141" name="Google Shape;141;p2"/>
          <p:cNvSpPr txBox="1"/>
          <p:nvPr/>
        </p:nvSpPr>
        <p:spPr>
          <a:xfrm>
            <a:off x="549090" y="1000080"/>
            <a:ext cx="9908863" cy="1130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84540"/>
              </a:buClr>
              <a:buSzPts val="4800"/>
              <a:buFont typeface="Arial"/>
              <a:buNone/>
            </a:pPr>
            <a:r>
              <a:rPr lang="en-US" sz="4800" dirty="0">
                <a:solidFill>
                  <a:srgbClr val="C84540"/>
                </a:solidFill>
                <a:latin typeface="Roboto" panose="02000000000000000000" pitchFamily="2" charset="0"/>
                <a:ea typeface="Roboto" panose="02000000000000000000" pitchFamily="2" charset="0"/>
                <a:cs typeface="Roboto" panose="02000000000000000000" pitchFamily="2" charset="0"/>
              </a:rPr>
              <a:t>Our Time Together</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6CAD9C09-096A-2237-7382-B9270F5E97D9}"/>
              </a:ext>
            </a:extLst>
          </p:cNvPr>
          <p:cNvSpPr txBox="1"/>
          <p:nvPr/>
        </p:nvSpPr>
        <p:spPr>
          <a:xfrm>
            <a:off x="10579184" y="6249409"/>
            <a:ext cx="811454" cy="472339"/>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txBox="1"/>
          <p:nvPr/>
        </p:nvSpPr>
        <p:spPr>
          <a:xfrm>
            <a:off x="1232378" y="224295"/>
            <a:ext cx="9908863" cy="1130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84540"/>
              </a:buClr>
              <a:buSzPts val="4800"/>
              <a:buFont typeface="Arial"/>
              <a:buNone/>
            </a:pPr>
            <a:r>
              <a:rPr lang="en-US" sz="4800" b="0" dirty="0">
                <a:solidFill>
                  <a:srgbClr val="C84540"/>
                </a:solidFill>
                <a:latin typeface="Roboto" panose="02000000000000000000" pitchFamily="2" charset="0"/>
                <a:ea typeface="Roboto" panose="02000000000000000000" pitchFamily="2" charset="0"/>
                <a:cs typeface="Roboto" panose="02000000000000000000" pitchFamily="2" charset="0"/>
                <a:sym typeface="Arial"/>
              </a:rPr>
              <a:t>NC-SARA Updates</a:t>
            </a:r>
            <a:endParaRPr dirty="0">
              <a:latin typeface="Roboto" panose="02000000000000000000" pitchFamily="2" charset="0"/>
              <a:ea typeface="Roboto" panose="02000000000000000000" pitchFamily="2" charset="0"/>
              <a:cs typeface="Roboto" panose="02000000000000000000" pitchFamily="2" charset="0"/>
            </a:endParaRPr>
          </a:p>
        </p:txBody>
      </p:sp>
      <p:sp>
        <p:nvSpPr>
          <p:cNvPr id="147" name="Google Shape;147;p3"/>
          <p:cNvSpPr txBox="1"/>
          <p:nvPr/>
        </p:nvSpPr>
        <p:spPr>
          <a:xfrm>
            <a:off x="1810047" y="1314006"/>
            <a:ext cx="8402348" cy="4031833"/>
          </a:xfrm>
          <a:prstGeom prst="rect">
            <a:avLst/>
          </a:prstGeom>
          <a:solidFill>
            <a:schemeClr val="accent1">
              <a:lumMod val="20000"/>
              <a:lumOff val="80000"/>
            </a:schemeClr>
          </a:solid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3200"/>
            </a:pPr>
            <a:endParaRPr lang="en-US" sz="3200" dirty="0">
              <a:solidFill>
                <a:schemeClr val="dk1"/>
              </a:solidFill>
              <a:latin typeface="Roboto" panose="02000000000000000000" pitchFamily="2" charset="0"/>
              <a:ea typeface="Roboto" panose="02000000000000000000" pitchFamily="2" charset="0"/>
              <a:cs typeface="Roboto" panose="02000000000000000000" pitchFamily="2" charset="0"/>
              <a:sym typeface="Roboto"/>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CORE Focus</a:t>
            </a:r>
            <a:endParaRPr lang="en-US" dirty="0">
              <a:latin typeface="Roboto" panose="02000000000000000000" pitchFamily="2" charset="0"/>
              <a:ea typeface="Roboto" panose="02000000000000000000" pitchFamily="2" charset="0"/>
              <a:cs typeface="Roboto" panose="02000000000000000000" pitchFamily="2" charset="0"/>
            </a:endParaRPr>
          </a:p>
          <a:p>
            <a:pPr marL="285750" marR="0" lvl="0" indent="-285750" algn="l" rtl="0">
              <a:spcBef>
                <a:spcPts val="0"/>
              </a:spcBef>
              <a:spcAft>
                <a:spcPts val="0"/>
              </a:spcAft>
              <a:buClr>
                <a:schemeClr val="dk1"/>
              </a:buClr>
              <a:buSzPts val="3200"/>
              <a:buFont typeface="Arial"/>
              <a:buChar char="•"/>
            </a:pPr>
            <a:endParaRPr sz="3200" dirty="0">
              <a:solidFill>
                <a:schemeClr val="dk1"/>
              </a:solidFill>
              <a:latin typeface="Roboto" panose="02000000000000000000" pitchFamily="2" charset="0"/>
              <a:ea typeface="Roboto" panose="02000000000000000000" pitchFamily="2" charset="0"/>
              <a:cs typeface="Roboto" panose="02000000000000000000" pitchFamily="2" charset="0"/>
              <a:sym typeface="Roboto"/>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Board Work</a:t>
            </a:r>
          </a:p>
          <a:p>
            <a:pPr marL="285750" marR="0" lvl="0" indent="-285750" algn="l" rtl="0">
              <a:spcBef>
                <a:spcPts val="0"/>
              </a:spcBef>
              <a:spcAft>
                <a:spcPts val="0"/>
              </a:spcAft>
              <a:buClr>
                <a:schemeClr val="dk1"/>
              </a:buClr>
              <a:buSzPts val="3200"/>
              <a:buFont typeface="Arial"/>
              <a:buChar char="•"/>
            </a:pPr>
            <a:endParaRPr lang="en-US" sz="3200" dirty="0">
              <a:solidFill>
                <a:schemeClr val="dk1"/>
              </a:solidFill>
              <a:latin typeface="Roboto" panose="02000000000000000000" pitchFamily="2" charset="0"/>
              <a:ea typeface="Roboto" panose="02000000000000000000" pitchFamily="2" charset="0"/>
              <a:cs typeface="Roboto" panose="02000000000000000000" pitchFamily="2" charset="0"/>
              <a:sym typeface="Roboto"/>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Negotiated Rule Making / Communications with USDE</a:t>
            </a:r>
          </a:p>
          <a:p>
            <a:pPr marR="0" lvl="0" algn="l" rtl="0">
              <a:spcBef>
                <a:spcPts val="0"/>
              </a:spcBef>
              <a:spcAft>
                <a:spcPts val="0"/>
              </a:spcAft>
              <a:buClr>
                <a:schemeClr val="dk1"/>
              </a:buClr>
              <a:buSzPts val="3200"/>
            </a:pPr>
            <a:endParaRPr lang="en-US" sz="3200" dirty="0">
              <a:solidFill>
                <a:schemeClr val="dk1"/>
              </a:solidFill>
              <a:latin typeface="+mn-lt"/>
              <a:ea typeface="Roboto"/>
              <a:cs typeface="Roboto"/>
              <a:sym typeface="Roboto"/>
            </a:endParaRPr>
          </a:p>
        </p:txBody>
      </p:sp>
      <p:sp>
        <p:nvSpPr>
          <p:cNvPr id="2" name="TextBox 1">
            <a:extLst>
              <a:ext uri="{FF2B5EF4-FFF2-40B4-BE49-F238E27FC236}">
                <a16:creationId xmlns:a16="http://schemas.microsoft.com/office/drawing/2014/main" id="{61227E8B-2A62-DB28-544D-B9BFF2A494BC}"/>
              </a:ext>
            </a:extLst>
          </p:cNvPr>
          <p:cNvSpPr txBox="1"/>
          <p:nvPr/>
        </p:nvSpPr>
        <p:spPr>
          <a:xfrm>
            <a:off x="10567073" y="6285743"/>
            <a:ext cx="769065" cy="484450"/>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337930" y="1143000"/>
            <a:ext cx="10727557" cy="6133953"/>
          </a:xfrm>
          <a:prstGeom prst="rect">
            <a:avLst/>
          </a:prstGeom>
          <a:noFill/>
          <a:ln>
            <a:noFill/>
          </a:ln>
        </p:spPr>
        <p:txBody>
          <a:bodyPr spcFirstLastPara="1" wrap="square" lIns="91425" tIns="45700" rIns="91425" bIns="45700" anchor="t" anchorCtr="0">
            <a:spAutoFit/>
          </a:bodyPr>
          <a:lstStyle/>
          <a:p>
            <a:pPr marL="457200" marR="0" indent="-457200" fontAlgn="base">
              <a:lnSpc>
                <a:spcPct val="150000"/>
              </a:lnSpc>
              <a:spcBef>
                <a:spcPts val="0"/>
              </a:spcBef>
              <a:spcAft>
                <a:spcPts val="0"/>
              </a:spcAft>
              <a:buFont typeface="+mj-lt"/>
              <a:buAutoNum type="arabicPeriod"/>
            </a:pPr>
            <a:r>
              <a:rPr lang="en-US" sz="24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Support the board, board committees, and task force.</a:t>
            </a:r>
          </a:p>
          <a:p>
            <a:pPr marL="457200" marR="0" indent="-457200" fontAlgn="base">
              <a:lnSpc>
                <a:spcPct val="150000"/>
              </a:lnSpc>
              <a:spcBef>
                <a:spcPts val="0"/>
              </a:spcBef>
              <a:spcAft>
                <a:spcPts val="0"/>
              </a:spcAft>
              <a:buFont typeface="+mj-lt"/>
              <a:buAutoNum type="arabicPeriod"/>
            </a:pPr>
            <a:r>
              <a:rPr lang="en-US" sz="24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Support the regional compacts, regional steering committees (RSCs), State Portal Entities (SPEs), and institutions.</a:t>
            </a:r>
          </a:p>
          <a:p>
            <a:pPr marL="457200" marR="0" indent="-457200" fontAlgn="base">
              <a:lnSpc>
                <a:spcPct val="150000"/>
              </a:lnSpc>
              <a:spcBef>
                <a:spcPts val="0"/>
              </a:spcBef>
              <a:spcAft>
                <a:spcPts val="0"/>
              </a:spcAft>
              <a:buFont typeface="+mj-lt"/>
              <a:buAutoNum type="arabicPeriod"/>
            </a:pPr>
            <a:r>
              <a:rPr lang="en-US" sz="24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Facilitate, with the regional compacts &amp; RSCs, the SARA Policy Modification Process.</a:t>
            </a:r>
          </a:p>
          <a:p>
            <a:pPr marL="457200" marR="0" indent="-457200" fontAlgn="base">
              <a:lnSpc>
                <a:spcPct val="150000"/>
              </a:lnSpc>
              <a:spcBef>
                <a:spcPts val="0"/>
              </a:spcBef>
              <a:spcAft>
                <a:spcPts val="0"/>
              </a:spcAft>
              <a:buFont typeface="+mj-lt"/>
              <a:buAutoNum type="arabicPeriod"/>
            </a:pPr>
            <a:r>
              <a:rPr lang="en-US" sz="24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Monitor federal and state regulatory and policy changes that may impact SARA.</a:t>
            </a:r>
          </a:p>
          <a:p>
            <a:pPr marL="457200" marR="0" indent="-457200" fontAlgn="base">
              <a:lnSpc>
                <a:spcPct val="150000"/>
              </a:lnSpc>
              <a:spcBef>
                <a:spcPts val="0"/>
              </a:spcBef>
              <a:spcAft>
                <a:spcPts val="0"/>
              </a:spcAft>
              <a:buFont typeface="+mj-lt"/>
              <a:buAutoNum type="arabicPeriod"/>
            </a:pPr>
            <a:r>
              <a:rPr lang="en-US" sz="24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Conduct SARA research and data work (analyzes and shares data from SPEs and SARA-participating institutions).</a:t>
            </a:r>
          </a:p>
          <a:p>
            <a:pPr marL="457200" indent="-457200" fontAlgn="base">
              <a:lnSpc>
                <a:spcPct val="150000"/>
              </a:lnSpc>
              <a:spcBef>
                <a:spcPts val="0"/>
              </a:spcBef>
              <a:spcAft>
                <a:spcPts val="0"/>
              </a:spcAft>
              <a:buFont typeface="+mj-lt"/>
              <a:buAutoNum type="arabicPeriod"/>
            </a:pPr>
            <a:r>
              <a:rPr lang="en-US" sz="24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Improve internal operations.</a:t>
            </a:r>
            <a:endParaRPr lang="en-US" sz="2400" b="0" i="0" dirty="0">
              <a:solidFill>
                <a:srgbClr val="222222"/>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rtl="0">
              <a:spcBef>
                <a:spcPts val="0"/>
              </a:spcBef>
              <a:spcAft>
                <a:spcPts val="0"/>
              </a:spcAft>
              <a:buNone/>
            </a:pPr>
            <a:endParaRPr sz="2400" dirty="0">
              <a:latin typeface="+mn-lt"/>
            </a:endParaRPr>
          </a:p>
        </p:txBody>
      </p:sp>
      <p:sp>
        <p:nvSpPr>
          <p:cNvPr id="141" name="Google Shape;141;p2"/>
          <p:cNvSpPr txBox="1"/>
          <p:nvPr/>
        </p:nvSpPr>
        <p:spPr>
          <a:xfrm>
            <a:off x="482478" y="493322"/>
            <a:ext cx="9908863" cy="1130105"/>
          </a:xfrm>
          <a:prstGeom prst="rect">
            <a:avLst/>
          </a:prstGeom>
          <a:noFill/>
          <a:ln>
            <a:noFill/>
          </a:ln>
        </p:spPr>
        <p:txBody>
          <a:bodyPr spcFirstLastPara="1" wrap="square" lIns="91425" tIns="45700" rIns="91425" bIns="45700" anchor="t" anchorCtr="0">
            <a:noAutofit/>
          </a:bodyPr>
          <a:lstStyle/>
          <a:p>
            <a:pPr algn="ctr">
              <a:lnSpc>
                <a:spcPct val="90000"/>
              </a:lnSpc>
              <a:buClr>
                <a:srgbClr val="C84540"/>
              </a:buClr>
              <a:buSzPts val="4800"/>
            </a:pPr>
            <a:r>
              <a:rPr lang="en-US" sz="4800" b="0" dirty="0">
                <a:solidFill>
                  <a:srgbClr val="C84540"/>
                </a:solidFill>
                <a:latin typeface="Roboto" panose="02000000000000000000" pitchFamily="2" charset="0"/>
                <a:ea typeface="Roboto" panose="02000000000000000000" pitchFamily="2" charset="0"/>
                <a:cs typeface="Roboto" panose="02000000000000000000" pitchFamily="2" charset="0"/>
                <a:sym typeface="Arial"/>
              </a:rPr>
              <a:t>NC-SARA </a:t>
            </a:r>
            <a:r>
              <a:rPr lang="en-US" sz="4800" dirty="0">
                <a:solidFill>
                  <a:srgbClr val="C84540"/>
                </a:solidFill>
                <a:latin typeface="Roboto" panose="02000000000000000000" pitchFamily="2" charset="0"/>
                <a:ea typeface="Roboto" panose="02000000000000000000" pitchFamily="2" charset="0"/>
                <a:cs typeface="Roboto" panose="02000000000000000000" pitchFamily="2" charset="0"/>
              </a:rPr>
              <a:t>CORE Work</a:t>
            </a:r>
            <a:endParaRPr lang="en-US" sz="4800"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0B1A05E1-F2CE-CBFE-CA84-C517F84FD906}"/>
              </a:ext>
            </a:extLst>
          </p:cNvPr>
          <p:cNvSpPr txBox="1"/>
          <p:nvPr/>
        </p:nvSpPr>
        <p:spPr>
          <a:xfrm>
            <a:off x="10573129" y="6309966"/>
            <a:ext cx="805398" cy="43600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71316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629258" y="1623427"/>
            <a:ext cx="10016538"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2400" dirty="0">
              <a:solidFill>
                <a:schemeClr val="dk1"/>
              </a:solidFill>
              <a:latin typeface="+mn-lt"/>
              <a:ea typeface="Roboto"/>
              <a:cs typeface="Roboto"/>
              <a:sym typeface="Roboto"/>
            </a:endParaRPr>
          </a:p>
          <a:p>
            <a:pPr marR="0" lvl="0" algn="l" rtl="0">
              <a:spcBef>
                <a:spcPts val="0"/>
              </a:spcBef>
              <a:spcAft>
                <a:spcPts val="0"/>
              </a:spcAft>
              <a:buClr>
                <a:schemeClr val="dk1"/>
              </a:buClr>
              <a:buSzPts val="2800"/>
            </a:pPr>
            <a:r>
              <a:rPr lang="en-US" sz="2400" b="1"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NC-SARA Board</a:t>
            </a:r>
          </a:p>
          <a:p>
            <a:pPr marR="0" lvl="0" algn="l" rtl="0">
              <a:spcBef>
                <a:spcPts val="0"/>
              </a:spcBef>
              <a:spcAft>
                <a:spcPts val="0"/>
              </a:spcAft>
              <a:buClr>
                <a:schemeClr val="dk1"/>
              </a:buClr>
              <a:buSzPts val="2800"/>
            </a:pPr>
            <a:r>
              <a:rPr lang="en-US" sz="24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19 board members / 4 board meetings a year</a:t>
            </a:r>
          </a:p>
          <a:p>
            <a:pPr marR="0" lvl="0" algn="l" rtl="0">
              <a:spcBef>
                <a:spcPts val="0"/>
              </a:spcBef>
              <a:spcAft>
                <a:spcPts val="0"/>
              </a:spcAft>
              <a:buClr>
                <a:schemeClr val="dk1"/>
              </a:buClr>
              <a:buSzPts val="2800"/>
            </a:pPr>
            <a:endParaRPr lang="en-US" sz="2400" b="1" dirty="0">
              <a:solidFill>
                <a:schemeClr val="dk1"/>
              </a:solidFill>
              <a:latin typeface="Roboto" panose="02000000000000000000" pitchFamily="2" charset="0"/>
              <a:ea typeface="Roboto" panose="02000000000000000000" pitchFamily="2" charset="0"/>
              <a:cs typeface="Roboto" panose="02000000000000000000" pitchFamily="2" charset="0"/>
              <a:sym typeface="Roboto"/>
            </a:endParaRPr>
          </a:p>
          <a:p>
            <a:pPr marL="285750" lvl="7" indent="-285750">
              <a:buClr>
                <a:schemeClr val="dk1"/>
              </a:buClr>
              <a:buSzPts val="28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sym typeface="Roboto"/>
              </a:rPr>
              <a:t>Executive and Finance Committees</a:t>
            </a:r>
          </a:p>
          <a:p>
            <a:pPr marL="285750" lvl="8" indent="-285750">
              <a:buClr>
                <a:schemeClr val="dk1"/>
              </a:buClr>
              <a:buSzPts val="28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sym typeface="Roboto"/>
              </a:rPr>
              <a:t>Policy Committee</a:t>
            </a:r>
          </a:p>
          <a:p>
            <a:pPr marL="285750" lvl="8" indent="-285750">
              <a:buClr>
                <a:schemeClr val="dk1"/>
              </a:buClr>
              <a:buSzPts val="28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sym typeface="Roboto"/>
              </a:rPr>
              <a:t>Strategy Committee</a:t>
            </a:r>
          </a:p>
          <a:p>
            <a:pPr marL="285750" lvl="8" indent="-285750">
              <a:buClr>
                <a:schemeClr val="dk1"/>
              </a:buClr>
              <a:buSzPts val="28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sym typeface="Roboto"/>
              </a:rPr>
              <a:t>Governance and Nominations Committee</a:t>
            </a:r>
          </a:p>
          <a:p>
            <a:pPr marL="285750" lvl="8" indent="-285750">
              <a:buClr>
                <a:schemeClr val="dk1"/>
              </a:buClr>
              <a:buSzPts val="2800"/>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sym typeface="Roboto"/>
              </a:rPr>
              <a:t>Task Force on Consumer Protection</a:t>
            </a:r>
          </a:p>
          <a:p>
            <a:pPr marL="285750" lvl="8" indent="-285750">
              <a:buClr>
                <a:schemeClr val="dk1"/>
              </a:buClr>
              <a:buSzPts val="2800"/>
              <a:buFont typeface="Arial" panose="020B0604020202020204" pitchFamily="34" charset="0"/>
              <a:buChar char="•"/>
            </a:pPr>
            <a:endParaRPr lang="en-US" sz="2400" dirty="0">
              <a:latin typeface="Roboto" panose="02000000000000000000" pitchFamily="2" charset="0"/>
              <a:ea typeface="Roboto" panose="02000000000000000000" pitchFamily="2" charset="0"/>
              <a:cs typeface="Roboto" panose="02000000000000000000" pitchFamily="2" charset="0"/>
              <a:sym typeface="Roboto"/>
            </a:endParaRPr>
          </a:p>
          <a:p>
            <a:pPr marR="0" lvl="0" algn="l" rtl="0">
              <a:spcBef>
                <a:spcPts val="0"/>
              </a:spcBef>
              <a:spcAft>
                <a:spcPts val="0"/>
              </a:spcAft>
              <a:buClr>
                <a:schemeClr val="dk1"/>
              </a:buClr>
              <a:buSzPts val="2800"/>
            </a:pPr>
            <a:r>
              <a:rPr lang="en-US" sz="2400" dirty="0">
                <a:solidFill>
                  <a:schemeClr val="dk1"/>
                </a:solidFill>
                <a:latin typeface="+mn-lt"/>
                <a:ea typeface="Roboto"/>
                <a:cs typeface="Roboto"/>
                <a:sym typeface="Roboto"/>
              </a:rPr>
              <a:t>Board Commitment to transparency and engagement</a:t>
            </a:r>
          </a:p>
          <a:p>
            <a:pPr marR="0" lvl="0" algn="l" rtl="0">
              <a:spcBef>
                <a:spcPts val="0"/>
              </a:spcBef>
              <a:spcAft>
                <a:spcPts val="0"/>
              </a:spcAft>
              <a:buClr>
                <a:schemeClr val="dk1"/>
              </a:buClr>
              <a:buSzPts val="2800"/>
            </a:pPr>
            <a:endParaRPr lang="en-US" sz="2400" dirty="0">
              <a:solidFill>
                <a:schemeClr val="dk1"/>
              </a:solidFill>
              <a:latin typeface="+mn-lt"/>
              <a:ea typeface="Roboto"/>
              <a:cs typeface="Roboto"/>
              <a:sym typeface="Roboto"/>
            </a:endParaRPr>
          </a:p>
          <a:p>
            <a:pPr marR="0" lvl="0" algn="l" rtl="0">
              <a:spcBef>
                <a:spcPts val="0"/>
              </a:spcBef>
              <a:spcAft>
                <a:spcPts val="0"/>
              </a:spcAft>
              <a:buClr>
                <a:schemeClr val="dk1"/>
              </a:buClr>
              <a:buSzPts val="2800"/>
            </a:pPr>
            <a:r>
              <a:rPr lang="en-US" sz="2400" b="1" dirty="0">
                <a:solidFill>
                  <a:schemeClr val="dk1"/>
                </a:solidFill>
                <a:latin typeface="+mn-lt"/>
                <a:ea typeface="Roboto"/>
                <a:cs typeface="Roboto"/>
                <a:sym typeface="Roboto"/>
              </a:rPr>
              <a:t>NOTE: </a:t>
            </a:r>
            <a:r>
              <a:rPr lang="en-US" sz="2400" dirty="0">
                <a:solidFill>
                  <a:schemeClr val="dk1"/>
                </a:solidFill>
                <a:latin typeface="+mn-lt"/>
                <a:ea typeface="Roboto"/>
                <a:cs typeface="Roboto"/>
                <a:sym typeface="Roboto"/>
              </a:rPr>
              <a:t>Board Member Nominations!</a:t>
            </a:r>
          </a:p>
        </p:txBody>
      </p:sp>
      <p:sp>
        <p:nvSpPr>
          <p:cNvPr id="141" name="Google Shape;141;p2"/>
          <p:cNvSpPr txBox="1"/>
          <p:nvPr/>
        </p:nvSpPr>
        <p:spPr>
          <a:xfrm>
            <a:off x="482478" y="493322"/>
            <a:ext cx="9908863" cy="1130105"/>
          </a:xfrm>
          <a:prstGeom prst="rect">
            <a:avLst/>
          </a:prstGeom>
          <a:noFill/>
          <a:ln>
            <a:noFill/>
          </a:ln>
        </p:spPr>
        <p:txBody>
          <a:bodyPr spcFirstLastPara="1" wrap="square" lIns="91425" tIns="45700" rIns="91425" bIns="45700" anchor="t" anchorCtr="0">
            <a:noAutofit/>
          </a:bodyPr>
          <a:lstStyle/>
          <a:p>
            <a:pPr algn="ctr">
              <a:lnSpc>
                <a:spcPct val="90000"/>
              </a:lnSpc>
              <a:buClr>
                <a:srgbClr val="C84540"/>
              </a:buClr>
              <a:buSzPts val="4800"/>
            </a:pPr>
            <a:r>
              <a:rPr lang="en-US" sz="4800" b="0" dirty="0">
                <a:solidFill>
                  <a:srgbClr val="C84540"/>
                </a:solidFill>
                <a:latin typeface="Roboto" panose="02000000000000000000" pitchFamily="2" charset="0"/>
                <a:ea typeface="Roboto" panose="02000000000000000000" pitchFamily="2" charset="0"/>
                <a:cs typeface="Roboto" panose="02000000000000000000" pitchFamily="2" charset="0"/>
                <a:sym typeface="Arial"/>
              </a:rPr>
              <a:t>NC-SARA Board </a:t>
            </a:r>
            <a:r>
              <a:rPr lang="en-US" sz="4800" dirty="0">
                <a:solidFill>
                  <a:srgbClr val="C84540"/>
                </a:solidFill>
                <a:latin typeface="Roboto" panose="02000000000000000000" pitchFamily="2" charset="0"/>
                <a:ea typeface="Roboto" panose="02000000000000000000" pitchFamily="2" charset="0"/>
                <a:cs typeface="Roboto" panose="02000000000000000000" pitchFamily="2" charset="0"/>
              </a:rPr>
              <a:t>Task Force</a:t>
            </a:r>
            <a:r>
              <a:rPr lang="en-US" sz="4800" b="0" dirty="0">
                <a:solidFill>
                  <a:srgbClr val="C84540"/>
                </a:solidFill>
                <a:latin typeface="Roboto" panose="02000000000000000000" pitchFamily="2" charset="0"/>
                <a:ea typeface="Roboto" panose="02000000000000000000" pitchFamily="2" charset="0"/>
                <a:cs typeface="Roboto" panose="02000000000000000000" pitchFamily="2" charset="0"/>
                <a:sym typeface="Arial"/>
              </a:rPr>
              <a:t> and Committees</a:t>
            </a:r>
            <a:endParaRPr lang="en-US" sz="4800"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51070DFC-A2B8-2F3D-7633-0535BD8AA337}"/>
              </a:ext>
            </a:extLst>
          </p:cNvPr>
          <p:cNvSpPr txBox="1"/>
          <p:nvPr/>
        </p:nvSpPr>
        <p:spPr>
          <a:xfrm>
            <a:off x="10645796" y="6328132"/>
            <a:ext cx="738787" cy="339116"/>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48331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556591" y="1623427"/>
            <a:ext cx="10016538" cy="830956"/>
          </a:xfrm>
          <a:prstGeom prst="rect">
            <a:avLst/>
          </a:prstGeom>
          <a:noFill/>
          <a:ln>
            <a:noFill/>
          </a:ln>
        </p:spPr>
        <p:txBody>
          <a:bodyPr spcFirstLastPara="1" wrap="square" lIns="91425" tIns="45700" rIns="91425" bIns="45700" anchor="t" anchorCtr="0">
            <a:spAutoFit/>
          </a:bodyPr>
          <a:lstStyle/>
          <a:p>
            <a:pPr lvl="8">
              <a:buClr>
                <a:schemeClr val="dk1"/>
              </a:buClr>
              <a:buSzPts val="2800"/>
            </a:pPr>
            <a:endParaRPr lang="en-US" sz="2400" b="1" dirty="0">
              <a:latin typeface="Roboto" panose="02000000000000000000" pitchFamily="2" charset="0"/>
              <a:ea typeface="Roboto" panose="02000000000000000000" pitchFamily="2" charset="0"/>
              <a:cs typeface="Roboto" panose="02000000000000000000" pitchFamily="2" charset="0"/>
              <a:sym typeface="Roboto"/>
            </a:endParaRPr>
          </a:p>
          <a:p>
            <a:pPr marL="457200" marR="0" lvl="0" indent="-457200" algn="l" rtl="0">
              <a:spcBef>
                <a:spcPts val="0"/>
              </a:spcBef>
              <a:spcAft>
                <a:spcPts val="0"/>
              </a:spcAft>
              <a:buClr>
                <a:schemeClr val="dk1"/>
              </a:buClr>
              <a:buSzPts val="2800"/>
              <a:buFont typeface="Arial"/>
              <a:buChar char="•"/>
            </a:pPr>
            <a:endParaRPr lang="en-US" sz="2400" dirty="0">
              <a:solidFill>
                <a:schemeClr val="dk1"/>
              </a:solidFill>
              <a:latin typeface="+mn-lt"/>
              <a:ea typeface="Roboto"/>
              <a:cs typeface="Roboto"/>
              <a:sym typeface="Roboto"/>
            </a:endParaRPr>
          </a:p>
        </p:txBody>
      </p:sp>
      <p:sp>
        <p:nvSpPr>
          <p:cNvPr id="141" name="Google Shape;141;p2"/>
          <p:cNvSpPr txBox="1"/>
          <p:nvPr/>
        </p:nvSpPr>
        <p:spPr>
          <a:xfrm>
            <a:off x="482478" y="493322"/>
            <a:ext cx="9908863" cy="1130105"/>
          </a:xfrm>
          <a:prstGeom prst="rect">
            <a:avLst/>
          </a:prstGeom>
          <a:noFill/>
          <a:ln>
            <a:noFill/>
          </a:ln>
        </p:spPr>
        <p:txBody>
          <a:bodyPr spcFirstLastPara="1" wrap="square" lIns="91425" tIns="45700" rIns="91425" bIns="45700" anchor="t" anchorCtr="0">
            <a:noAutofit/>
          </a:bodyPr>
          <a:lstStyle/>
          <a:p>
            <a:pPr algn="ctr">
              <a:lnSpc>
                <a:spcPct val="90000"/>
              </a:lnSpc>
              <a:buClr>
                <a:srgbClr val="C84540"/>
              </a:buClr>
              <a:buSzPts val="4800"/>
            </a:pPr>
            <a:r>
              <a:rPr lang="en-US" sz="4000" b="0" dirty="0">
                <a:solidFill>
                  <a:srgbClr val="C84540"/>
                </a:solidFill>
                <a:latin typeface="Roboto" panose="02000000000000000000" pitchFamily="2" charset="0"/>
                <a:ea typeface="Roboto" panose="02000000000000000000" pitchFamily="2" charset="0"/>
                <a:cs typeface="Roboto" panose="02000000000000000000" pitchFamily="2" charset="0"/>
                <a:sym typeface="Arial"/>
              </a:rPr>
              <a:t>Overview of U.S. Department of Education Draft Regulations Effecting SARA</a:t>
            </a:r>
            <a:endParaRPr lang="en-US" sz="4000"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51070DFC-A2B8-2F3D-7633-0535BD8AA337}"/>
              </a:ext>
            </a:extLst>
          </p:cNvPr>
          <p:cNvSpPr txBox="1"/>
          <p:nvPr/>
        </p:nvSpPr>
        <p:spPr>
          <a:xfrm>
            <a:off x="10645796" y="6328132"/>
            <a:ext cx="738787" cy="339116"/>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31E5B9C2-326C-E8B3-E9E0-86F8DE8ECDD4}"/>
              </a:ext>
            </a:extLst>
          </p:cNvPr>
          <p:cNvSpPr txBox="1"/>
          <p:nvPr/>
        </p:nvSpPr>
        <p:spPr>
          <a:xfrm>
            <a:off x="397565" y="1888435"/>
            <a:ext cx="10744473" cy="4093428"/>
          </a:xfrm>
          <a:prstGeom prst="rect">
            <a:avLst/>
          </a:prstGeom>
          <a:noFill/>
        </p:spPr>
        <p:txBody>
          <a:bodyPr wrap="square">
            <a:spAutoFit/>
          </a:bodyPr>
          <a:lstStyle/>
          <a:p>
            <a:pPr lvl="0" algn="l" rtl="0">
              <a:spcBef>
                <a:spcPts val="0"/>
              </a:spcBef>
              <a:spcAft>
                <a:spcPts val="0"/>
              </a:spcAft>
            </a:pPr>
            <a:r>
              <a:rPr lang="en-US" sz="2000" dirty="0">
                <a:latin typeface="Roboto" panose="02000000000000000000" pitchFamily="2" charset="0"/>
                <a:ea typeface="Roboto" panose="02000000000000000000" pitchFamily="2" charset="0"/>
                <a:cs typeface="Roboto" panose="02000000000000000000" pitchFamily="2" charset="0"/>
              </a:rPr>
              <a:t>On Friday May 19, 2023, the U.S. Department of Education released proposed regulations coming out of the spring 2022 negotiated rulemaking sessions. Language that was proposed that would potentially impact State Authorization Reciprocity Agreements (SARA) has been modified since then and now reads:</a:t>
            </a:r>
          </a:p>
          <a:p>
            <a:pPr marL="0" lvl="0" indent="0" algn="l" rtl="0">
              <a:spcBef>
                <a:spcPts val="0"/>
              </a:spcBef>
              <a:spcAft>
                <a:spcPts val="0"/>
              </a:spcAft>
              <a:buNone/>
            </a:pPr>
            <a:endParaRPr lang="en-US" sz="2000" dirty="0">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r>
              <a:rPr lang="en-US" sz="2000" dirty="0">
                <a:latin typeface="Roboto" panose="02000000000000000000" pitchFamily="2" charset="0"/>
                <a:ea typeface="Roboto" panose="02000000000000000000" pitchFamily="2" charset="0"/>
                <a:cs typeface="Roboto" panose="02000000000000000000" pitchFamily="2" charset="0"/>
              </a:rPr>
              <a:t>§ 668.14(32)(iii)</a:t>
            </a:r>
          </a:p>
          <a:p>
            <a:pPr marL="0" lvl="0" indent="0" algn="l" rtl="0">
              <a:spcBef>
                <a:spcPts val="0"/>
              </a:spcBef>
              <a:spcAft>
                <a:spcPts val="0"/>
              </a:spcAft>
              <a:buNone/>
            </a:pPr>
            <a:r>
              <a:rPr lang="en-US" sz="2000" dirty="0">
                <a:latin typeface="Roboto" panose="02000000000000000000" pitchFamily="2" charset="0"/>
                <a:ea typeface="Roboto" panose="02000000000000000000" pitchFamily="2" charset="0"/>
                <a:cs typeface="Roboto" panose="02000000000000000000" pitchFamily="2" charset="0"/>
              </a:rPr>
              <a:t>(32) In each State in which the institution is located or in which students enrolled by the institution are located, as determined at the time of initial enrollment in accordance with 34 CFR 600.9(c)(2), the institution must determine that each program eligible for title IV, HEA program funds</a:t>
            </a:r>
          </a:p>
          <a:p>
            <a:pPr marL="0" lvl="0" indent="0" algn="l" rtl="0">
              <a:spcBef>
                <a:spcPts val="0"/>
              </a:spcBef>
              <a:spcAft>
                <a:spcPts val="0"/>
              </a:spcAft>
              <a:buNone/>
            </a:pPr>
            <a:r>
              <a:rPr lang="en-US" sz="2000" dirty="0">
                <a:latin typeface="Roboto" panose="02000000000000000000" pitchFamily="2" charset="0"/>
                <a:ea typeface="Roboto" panose="02000000000000000000" pitchFamily="2" charset="0"/>
                <a:cs typeface="Roboto" panose="02000000000000000000" pitchFamily="2" charset="0"/>
              </a:rPr>
              <a:t>(iii) Complies with all State consumer protection laws related to closure, recruitment, and misrepresentations, including both generally applicable State laws and those specific to educational institutions;</a:t>
            </a:r>
          </a:p>
        </p:txBody>
      </p:sp>
    </p:spTree>
    <p:extLst>
      <p:ext uri="{BB962C8B-B14F-4D97-AF65-F5344CB8AC3E}">
        <p14:creationId xmlns:p14="http://schemas.microsoft.com/office/powerpoint/2010/main" val="356998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556591" y="1623427"/>
            <a:ext cx="10016538" cy="830956"/>
          </a:xfrm>
          <a:prstGeom prst="rect">
            <a:avLst/>
          </a:prstGeom>
          <a:noFill/>
          <a:ln>
            <a:noFill/>
          </a:ln>
        </p:spPr>
        <p:txBody>
          <a:bodyPr spcFirstLastPara="1" wrap="square" lIns="91425" tIns="45700" rIns="91425" bIns="45700" anchor="t" anchorCtr="0">
            <a:spAutoFit/>
          </a:bodyPr>
          <a:lstStyle/>
          <a:p>
            <a:pPr lvl="8">
              <a:buClr>
                <a:schemeClr val="dk1"/>
              </a:buClr>
              <a:buSzPts val="2800"/>
            </a:pPr>
            <a:endParaRPr lang="en-US" sz="2400" b="1" dirty="0">
              <a:latin typeface="Roboto" panose="02000000000000000000" pitchFamily="2" charset="0"/>
              <a:ea typeface="Roboto" panose="02000000000000000000" pitchFamily="2" charset="0"/>
              <a:cs typeface="Roboto" panose="02000000000000000000" pitchFamily="2" charset="0"/>
              <a:sym typeface="Roboto"/>
            </a:endParaRPr>
          </a:p>
          <a:p>
            <a:pPr marL="457200" marR="0" lvl="0" indent="-457200" algn="l" rtl="0">
              <a:spcBef>
                <a:spcPts val="0"/>
              </a:spcBef>
              <a:spcAft>
                <a:spcPts val="0"/>
              </a:spcAft>
              <a:buClr>
                <a:schemeClr val="dk1"/>
              </a:buClr>
              <a:buSzPts val="2800"/>
              <a:buFont typeface="Arial"/>
              <a:buChar char="•"/>
            </a:pPr>
            <a:endParaRPr lang="en-US" sz="2400" dirty="0">
              <a:solidFill>
                <a:schemeClr val="dk1"/>
              </a:solidFill>
              <a:latin typeface="+mn-lt"/>
              <a:ea typeface="Roboto"/>
              <a:cs typeface="Roboto"/>
              <a:sym typeface="Roboto"/>
            </a:endParaRPr>
          </a:p>
        </p:txBody>
      </p:sp>
      <p:sp>
        <p:nvSpPr>
          <p:cNvPr id="141" name="Google Shape;141;p2"/>
          <p:cNvSpPr txBox="1"/>
          <p:nvPr/>
        </p:nvSpPr>
        <p:spPr>
          <a:xfrm>
            <a:off x="482478" y="493322"/>
            <a:ext cx="9908863" cy="1130105"/>
          </a:xfrm>
          <a:prstGeom prst="rect">
            <a:avLst/>
          </a:prstGeom>
          <a:noFill/>
          <a:ln>
            <a:noFill/>
          </a:ln>
        </p:spPr>
        <p:txBody>
          <a:bodyPr spcFirstLastPara="1" wrap="square" lIns="91425" tIns="45700" rIns="91425" bIns="45700" anchor="t" anchorCtr="0">
            <a:noAutofit/>
          </a:bodyPr>
          <a:lstStyle/>
          <a:p>
            <a:pPr algn="ctr">
              <a:lnSpc>
                <a:spcPct val="90000"/>
              </a:lnSpc>
              <a:buClr>
                <a:srgbClr val="C84540"/>
              </a:buClr>
              <a:buSzPts val="4800"/>
            </a:pPr>
            <a:r>
              <a:rPr lang="en-US" sz="4000" b="0" dirty="0">
                <a:solidFill>
                  <a:srgbClr val="C84540"/>
                </a:solidFill>
                <a:latin typeface="Roboto" panose="02000000000000000000" pitchFamily="2" charset="0"/>
                <a:ea typeface="Roboto" panose="02000000000000000000" pitchFamily="2" charset="0"/>
                <a:cs typeface="Roboto" panose="02000000000000000000" pitchFamily="2" charset="0"/>
                <a:sym typeface="Arial"/>
              </a:rPr>
              <a:t>Next Steps: U.S. Department of Education Draft Regulations Effecting SARA</a:t>
            </a:r>
            <a:endParaRPr lang="en-US" sz="4000"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51070DFC-A2B8-2F3D-7633-0535BD8AA337}"/>
              </a:ext>
            </a:extLst>
          </p:cNvPr>
          <p:cNvSpPr txBox="1"/>
          <p:nvPr/>
        </p:nvSpPr>
        <p:spPr>
          <a:xfrm>
            <a:off x="10645796" y="6328132"/>
            <a:ext cx="738787" cy="339116"/>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266D7F03-BA5B-25A0-4286-3BCAC6C48619}"/>
              </a:ext>
            </a:extLst>
          </p:cNvPr>
          <p:cNvSpPr txBox="1"/>
          <p:nvPr/>
        </p:nvSpPr>
        <p:spPr>
          <a:xfrm>
            <a:off x="1199013" y="2107359"/>
            <a:ext cx="9525505" cy="4154984"/>
          </a:xfrm>
          <a:prstGeom prst="rect">
            <a:avLst/>
          </a:prstGeom>
          <a:noFill/>
        </p:spPr>
        <p:txBody>
          <a:bodyPr wrap="square">
            <a:spAutoFit/>
          </a:bodyPr>
          <a:lstStyle/>
          <a:p>
            <a:pPr marL="0" lvl="0" indent="0" algn="l" rtl="0">
              <a:spcBef>
                <a:spcPts val="0"/>
              </a:spcBef>
              <a:spcAft>
                <a:spcPts val="0"/>
              </a:spcAft>
              <a:buNone/>
            </a:pPr>
            <a:r>
              <a:rPr lang="en-US" sz="2400" dirty="0">
                <a:latin typeface="Roboto" panose="02000000000000000000" pitchFamily="2" charset="0"/>
                <a:ea typeface="Roboto" panose="02000000000000000000" pitchFamily="2" charset="0"/>
                <a:cs typeface="Roboto" panose="02000000000000000000" pitchFamily="2" charset="0"/>
              </a:rPr>
              <a:t>Who’s involved? </a:t>
            </a:r>
          </a:p>
          <a:p>
            <a:pPr marL="342900" lvl="0" indent="-342900" algn="l" rtl="0">
              <a:spcBef>
                <a:spcPts val="0"/>
              </a:spcBef>
              <a:spcAft>
                <a:spcPts val="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NC-SARA Board Task Force members</a:t>
            </a:r>
          </a:p>
          <a:p>
            <a:pPr marL="342900" lvl="0" indent="-342900" algn="l" rtl="0">
              <a:spcBef>
                <a:spcPts val="0"/>
              </a:spcBef>
              <a:spcAft>
                <a:spcPts val="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NC-SARA Board Officers</a:t>
            </a:r>
          </a:p>
          <a:p>
            <a:pPr marL="342900" lvl="0" indent="-342900" algn="l" rtl="0">
              <a:spcBef>
                <a:spcPts val="0"/>
              </a:spcBef>
              <a:spcAft>
                <a:spcPts val="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Regional Compact Presidents</a:t>
            </a:r>
          </a:p>
          <a:p>
            <a:pPr marL="0" lvl="0" indent="0" algn="l" rtl="0">
              <a:spcBef>
                <a:spcPts val="0"/>
              </a:spcBef>
              <a:spcAft>
                <a:spcPts val="0"/>
              </a:spcAft>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lvl="0" indent="0" algn="l" rtl="0">
              <a:spcBef>
                <a:spcPts val="0"/>
              </a:spcBef>
              <a:spcAft>
                <a:spcPts val="0"/>
              </a:spcAft>
              <a:buNone/>
            </a:pPr>
            <a:r>
              <a:rPr lang="en-US" sz="2400" dirty="0">
                <a:latin typeface="Roboto" panose="02000000000000000000" pitchFamily="2" charset="0"/>
                <a:ea typeface="Roboto" panose="02000000000000000000" pitchFamily="2" charset="0"/>
                <a:cs typeface="Roboto" panose="02000000000000000000" pitchFamily="2" charset="0"/>
              </a:rPr>
              <a:t>Important dates:</a:t>
            </a:r>
          </a:p>
          <a:p>
            <a:pPr marL="342900" lvl="0" indent="-342900" algn="l" rtl="0">
              <a:spcBef>
                <a:spcPts val="0"/>
              </a:spcBef>
              <a:spcAft>
                <a:spcPts val="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June 1, 2023 – </a:t>
            </a:r>
            <a:r>
              <a:rPr lang="en-US" sz="2400" i="0" dirty="0">
                <a:solidFill>
                  <a:srgbClr val="2B2B2B"/>
                </a:solidFill>
                <a:effectLst/>
                <a:latin typeface="Roboto" panose="02000000000000000000" pitchFamily="2" charset="0"/>
                <a:ea typeface="Roboto" panose="02000000000000000000" pitchFamily="2" charset="0"/>
                <a:cs typeface="Roboto" panose="02000000000000000000" pitchFamily="2" charset="0"/>
              </a:rPr>
              <a:t>Department of Education Draft Regulations and SARA: What To Know (webinar)</a:t>
            </a:r>
            <a:endParaRPr lang="en-US" sz="2400" dirty="0">
              <a:latin typeface="Roboto" panose="02000000000000000000" pitchFamily="2" charset="0"/>
              <a:ea typeface="Roboto" panose="02000000000000000000" pitchFamily="2" charset="0"/>
              <a:cs typeface="Roboto" panose="02000000000000000000" pitchFamily="2" charset="0"/>
            </a:endParaRPr>
          </a:p>
          <a:p>
            <a:pPr marL="342900" lvl="0" indent="-342900" algn="l" rtl="0">
              <a:spcBef>
                <a:spcPts val="0"/>
              </a:spcBef>
              <a:spcAft>
                <a:spcPts val="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June 20, 2023 – The Department accepts public comments until this date</a:t>
            </a:r>
          </a:p>
          <a:p>
            <a:pPr marL="342900" lvl="0" indent="-342900" algn="l" rtl="0">
              <a:spcBef>
                <a:spcPts val="0"/>
              </a:spcBef>
              <a:spcAft>
                <a:spcPts val="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July 2023 - Negotiator nominations due</a:t>
            </a:r>
          </a:p>
        </p:txBody>
      </p:sp>
    </p:spTree>
    <p:extLst>
      <p:ext uri="{BB962C8B-B14F-4D97-AF65-F5344CB8AC3E}">
        <p14:creationId xmlns:p14="http://schemas.microsoft.com/office/powerpoint/2010/main" val="4067923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902290" y="1986247"/>
            <a:ext cx="9615339" cy="375483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panose="020B0604020202020204" pitchFamily="34" charset="0"/>
              <a:buChar char="•"/>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SARA Portal Enhancements and Improvement: SPE Portal Advisory Group, SPE Workshop, dashboard enhancements, IT open office hours, managing bounce backs</a:t>
            </a:r>
          </a:p>
          <a:p>
            <a:pPr marL="457200" marR="0" lvl="0" indent="-457200" algn="l" rtl="0">
              <a:spcBef>
                <a:spcPts val="0"/>
              </a:spcBef>
              <a:spcAft>
                <a:spcPts val="0"/>
              </a:spcAft>
              <a:buClr>
                <a:schemeClr val="dk1"/>
              </a:buClr>
              <a:buSzPts val="2800"/>
              <a:buFont typeface="Arial" panose="020B0604020202020204" pitchFamily="34" charset="0"/>
              <a:buChar char="•"/>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Realignment of SARA Institutional Participation Dates</a:t>
            </a: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Approaching Changes to Applications and Administrative Forms (e-forms)</a:t>
            </a: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Institutional Directory and Changes (the map!!!)</a:t>
            </a:r>
          </a:p>
          <a:p>
            <a:pPr marL="457200" marR="0" lvl="0" indent="-457200" algn="l" rtl="0">
              <a:spcBef>
                <a:spcPts val="0"/>
              </a:spcBef>
              <a:spcAft>
                <a:spcPts val="0"/>
              </a:spcAft>
              <a:buClr>
                <a:schemeClr val="dk1"/>
              </a:buClr>
              <a:buSzPts val="2800"/>
              <a:buFont typeface="Arial"/>
              <a:buChar char="•"/>
            </a:pPr>
            <a:endParaRPr dirty="0"/>
          </a:p>
        </p:txBody>
      </p:sp>
      <p:sp>
        <p:nvSpPr>
          <p:cNvPr id="141" name="Google Shape;141;p2"/>
          <p:cNvSpPr txBox="1"/>
          <p:nvPr/>
        </p:nvSpPr>
        <p:spPr>
          <a:xfrm>
            <a:off x="536979" y="558019"/>
            <a:ext cx="9908863" cy="1130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84540"/>
              </a:buClr>
              <a:buSzPts val="4800"/>
              <a:buFont typeface="Arial"/>
              <a:buNone/>
            </a:pPr>
            <a:r>
              <a:rPr lang="en-US" sz="4800" dirty="0">
                <a:solidFill>
                  <a:srgbClr val="C84540"/>
                </a:solidFill>
                <a:latin typeface="Roboto" panose="02000000000000000000" pitchFamily="2" charset="0"/>
                <a:ea typeface="Roboto" panose="02000000000000000000" pitchFamily="2" charset="0"/>
                <a:cs typeface="Roboto" panose="02000000000000000000" pitchFamily="2" charset="0"/>
              </a:rPr>
              <a:t>Update and Discussion: Current Areas of Work </a:t>
            </a:r>
            <a:endParaRPr lang="en-US" sz="4800" b="0" dirty="0">
              <a:solidFill>
                <a:srgbClr val="C84540"/>
              </a:solidFill>
              <a:latin typeface="Roboto" panose="02000000000000000000" pitchFamily="2" charset="0"/>
              <a:ea typeface="Roboto" panose="02000000000000000000" pitchFamily="2" charset="0"/>
              <a:cs typeface="Roboto" panose="02000000000000000000" pitchFamily="2" charset="0"/>
              <a:sym typeface="Arial"/>
            </a:endParaRPr>
          </a:p>
          <a:p>
            <a:pPr marL="0" marR="0" lvl="0" indent="0" algn="ctr" rtl="0">
              <a:lnSpc>
                <a:spcPct val="90000"/>
              </a:lnSpc>
              <a:spcBef>
                <a:spcPts val="0"/>
              </a:spcBef>
              <a:spcAft>
                <a:spcPts val="0"/>
              </a:spcAft>
              <a:buClr>
                <a:srgbClr val="C84540"/>
              </a:buClr>
              <a:buSzPts val="4800"/>
              <a:buFont typeface="Arial"/>
              <a:buNone/>
            </a:pPr>
            <a:endParaRPr dirty="0"/>
          </a:p>
        </p:txBody>
      </p:sp>
      <p:sp>
        <p:nvSpPr>
          <p:cNvPr id="2" name="TextBox 1">
            <a:extLst>
              <a:ext uri="{FF2B5EF4-FFF2-40B4-BE49-F238E27FC236}">
                <a16:creationId xmlns:a16="http://schemas.microsoft.com/office/drawing/2014/main" id="{8CC197D0-8789-8C71-2C27-5F26C3652148}"/>
              </a:ext>
            </a:extLst>
          </p:cNvPr>
          <p:cNvSpPr txBox="1"/>
          <p:nvPr/>
        </p:nvSpPr>
        <p:spPr>
          <a:xfrm>
            <a:off x="10591295" y="6255465"/>
            <a:ext cx="763010" cy="50867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4439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p:nvPr/>
        </p:nvSpPr>
        <p:spPr>
          <a:xfrm>
            <a:off x="902290" y="1986247"/>
            <a:ext cx="9615339" cy="3754834"/>
          </a:xfrm>
          <a:prstGeom prst="rect">
            <a:avLst/>
          </a:prstGeom>
          <a:noFill/>
          <a:ln>
            <a:noFill/>
          </a:ln>
        </p:spPr>
        <p:txBody>
          <a:bodyPr spcFirstLastPara="1" wrap="square" lIns="91425" tIns="45700" rIns="91425" bIns="45700" anchor="t" anchorCtr="0">
            <a:spAutoFit/>
          </a:bodyPr>
          <a:lstStyle/>
          <a:p>
            <a:pPr marL="457200" indent="-457200">
              <a:buClr>
                <a:schemeClr val="dk1"/>
              </a:buClr>
              <a:buSzPts val="2800"/>
              <a:buFont typeface="Arial" panose="020B0604020202020204" pitchFamily="34" charset="0"/>
              <a:buChar char="•"/>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Late Fees for Participating Institutions and Communications</a:t>
            </a:r>
          </a:p>
          <a:p>
            <a:pPr marL="457200" marR="0" lvl="0" indent="-457200" algn="l" rtl="0">
              <a:spcBef>
                <a:spcPts val="0"/>
              </a:spcBef>
              <a:spcAft>
                <a:spcPts val="0"/>
              </a:spcAft>
              <a:buClr>
                <a:schemeClr val="dk1"/>
              </a:buClr>
              <a:buSzPts val="2800"/>
              <a:buFont typeface="Arial" panose="020B0604020202020204" pitchFamily="34" charset="0"/>
              <a:buChar char="•"/>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SARA Portal Enhancements and Additions: Branch Campuses and IPEDS FTE Number</a:t>
            </a: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NC-SARA Auto-Generated Emails to Institutions </a:t>
            </a: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Institutional Extensions and Related Processes</a:t>
            </a: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Roboto" panose="02000000000000000000" pitchFamily="2" charset="0"/>
                <a:ea typeface="Roboto" panose="02000000000000000000" pitchFamily="2" charset="0"/>
                <a:cs typeface="Roboto" panose="02000000000000000000" pitchFamily="2" charset="0"/>
                <a:sym typeface="Roboto"/>
              </a:rPr>
              <a:t>NC-SARA Public Facing Website</a:t>
            </a:r>
          </a:p>
          <a:p>
            <a:pPr marL="457200" marR="0" lvl="0" indent="-457200" algn="l" rtl="0">
              <a:spcBef>
                <a:spcPts val="0"/>
              </a:spcBef>
              <a:spcAft>
                <a:spcPts val="0"/>
              </a:spcAft>
              <a:buClr>
                <a:schemeClr val="dk1"/>
              </a:buClr>
              <a:buSzPts val="2800"/>
              <a:buFont typeface="Arial" panose="020B0604020202020204" pitchFamily="34" charset="0"/>
              <a:buChar char="•"/>
            </a:pPr>
            <a:endParaRPr lang="en-US" sz="2800" dirty="0">
              <a:solidFill>
                <a:schemeClr val="dk1"/>
              </a:solidFill>
              <a:latin typeface="Roboto"/>
              <a:ea typeface="Roboto"/>
              <a:sym typeface="Roboto"/>
            </a:endParaRPr>
          </a:p>
          <a:p>
            <a:pPr marL="457200" marR="0" lvl="0" indent="-457200" algn="l" rtl="0">
              <a:spcBef>
                <a:spcPts val="0"/>
              </a:spcBef>
              <a:spcAft>
                <a:spcPts val="0"/>
              </a:spcAft>
              <a:buClr>
                <a:schemeClr val="dk1"/>
              </a:buClr>
              <a:buSzPts val="2800"/>
              <a:buFont typeface="Arial"/>
              <a:buChar char="•"/>
            </a:pPr>
            <a:endParaRPr dirty="0"/>
          </a:p>
        </p:txBody>
      </p:sp>
      <p:sp>
        <p:nvSpPr>
          <p:cNvPr id="141" name="Google Shape;141;p2"/>
          <p:cNvSpPr txBox="1"/>
          <p:nvPr/>
        </p:nvSpPr>
        <p:spPr>
          <a:xfrm>
            <a:off x="536979" y="558019"/>
            <a:ext cx="9908863" cy="1130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84540"/>
              </a:buClr>
              <a:buSzPts val="4800"/>
              <a:buFont typeface="Arial"/>
              <a:buNone/>
            </a:pPr>
            <a:r>
              <a:rPr lang="en-US" sz="4800" dirty="0">
                <a:solidFill>
                  <a:srgbClr val="C84540"/>
                </a:solidFill>
                <a:latin typeface="Roboto" panose="02000000000000000000" pitchFamily="2" charset="0"/>
                <a:ea typeface="Roboto" panose="02000000000000000000" pitchFamily="2" charset="0"/>
                <a:cs typeface="Roboto" panose="02000000000000000000" pitchFamily="2" charset="0"/>
              </a:rPr>
              <a:t>Update and Discussion: Future Areas of Work </a:t>
            </a:r>
            <a:endParaRPr lang="en-US" sz="4800" b="0" dirty="0">
              <a:solidFill>
                <a:srgbClr val="C84540"/>
              </a:solidFill>
              <a:latin typeface="Roboto" panose="02000000000000000000" pitchFamily="2" charset="0"/>
              <a:ea typeface="Roboto" panose="02000000000000000000" pitchFamily="2" charset="0"/>
              <a:cs typeface="Roboto" panose="02000000000000000000" pitchFamily="2" charset="0"/>
              <a:sym typeface="Arial"/>
            </a:endParaRPr>
          </a:p>
          <a:p>
            <a:pPr marL="0" marR="0" lvl="0" indent="0" algn="ctr" rtl="0">
              <a:lnSpc>
                <a:spcPct val="90000"/>
              </a:lnSpc>
              <a:spcBef>
                <a:spcPts val="0"/>
              </a:spcBef>
              <a:spcAft>
                <a:spcPts val="0"/>
              </a:spcAft>
              <a:buClr>
                <a:srgbClr val="C84540"/>
              </a:buClr>
              <a:buSzPts val="4800"/>
              <a:buFont typeface="Arial"/>
              <a:buNone/>
            </a:pPr>
            <a:endParaRPr dirty="0"/>
          </a:p>
        </p:txBody>
      </p:sp>
      <p:sp>
        <p:nvSpPr>
          <p:cNvPr id="2" name="TextBox 1">
            <a:extLst>
              <a:ext uri="{FF2B5EF4-FFF2-40B4-BE49-F238E27FC236}">
                <a16:creationId xmlns:a16="http://schemas.microsoft.com/office/drawing/2014/main" id="{3E3BB25A-D5B7-2B72-6BD2-DBF838C8739C}"/>
              </a:ext>
            </a:extLst>
          </p:cNvPr>
          <p:cNvSpPr txBox="1"/>
          <p:nvPr/>
        </p:nvSpPr>
        <p:spPr>
          <a:xfrm>
            <a:off x="10627629" y="6285743"/>
            <a:ext cx="696397" cy="35728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452729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58FF8025875A44AEE09AD3385BB6FE" ma:contentTypeVersion="0" ma:contentTypeDescription="Create a new document." ma:contentTypeScope="" ma:versionID="db7a43c54ee65968231e8a18c061d0da">
  <xsd:schema xmlns:xsd="http://www.w3.org/2001/XMLSchema" xmlns:xs="http://www.w3.org/2001/XMLSchema" xmlns:p="http://schemas.microsoft.com/office/2006/metadata/properties" targetNamespace="http://schemas.microsoft.com/office/2006/metadata/properties" ma:root="true" ma:fieldsID="b33d998508e316bf212c946af897d8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0F4E38-6F95-47D8-92F7-329118A37C58}">
  <ds:schemaRefs>
    <ds:schemaRef ds:uri="http://purl.org/dc/dcmitype/"/>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64C9B707-654B-4480-A102-F455EBABD8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CF2EF6B-C1F6-4BB4-AE84-AC5CB7B36D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1143</TotalTime>
  <Words>534</Words>
  <Application>Microsoft Office PowerPoint</Application>
  <PresentationFormat>Widescreen</PresentationFormat>
  <Paragraphs>81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Roboto</vt:lpstr>
      <vt:lpstr>Arial</vt:lpstr>
      <vt:lpstr>Calibri</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Marianne Boeke</dc:creator>
  <cp:lastModifiedBy>Elisa Jaden</cp:lastModifiedBy>
  <cp:revision>72</cp:revision>
  <dcterms:created xsi:type="dcterms:W3CDTF">2020-08-12T16:47:47Z</dcterms:created>
  <dcterms:modified xsi:type="dcterms:W3CDTF">2023-05-30T14:33:32Z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9EE4B7B8-575C-4787-B84D-581691E0E3A4</vt:lpwstr>
  </property>
  <property fmtid="{D5CDD505-2E9C-101B-9397-08002B2CF9AE}" pid="3" name="ArticulatePath">
    <vt:lpwstr>SPE Conference 2020_DAY ONE</vt:lpwstr>
  </property>
  <property fmtid="{D5CDD505-2E9C-101B-9397-08002B2CF9AE}" pid="4" name="ContentTypeId">
    <vt:lpwstr>0x0101008758FF8025875A44AEE09AD3385BB6FE</vt:lpwstr>
  </property>
</Properties>
</file>