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handoutMasterIdLst>
    <p:handoutMasterId r:id="rId34"/>
  </p:handoutMasterIdLst>
  <p:sldIdLst>
    <p:sldId id="256" r:id="rId5"/>
    <p:sldId id="257" r:id="rId6"/>
    <p:sldId id="258" r:id="rId7"/>
    <p:sldId id="260" r:id="rId8"/>
    <p:sldId id="261" r:id="rId9"/>
    <p:sldId id="285" r:id="rId10"/>
    <p:sldId id="259" r:id="rId11"/>
    <p:sldId id="262" r:id="rId12"/>
    <p:sldId id="274" r:id="rId13"/>
    <p:sldId id="263" r:id="rId14"/>
    <p:sldId id="281" r:id="rId15"/>
    <p:sldId id="282" r:id="rId16"/>
    <p:sldId id="264" r:id="rId17"/>
    <p:sldId id="284" r:id="rId18"/>
    <p:sldId id="277" r:id="rId19"/>
    <p:sldId id="278" r:id="rId20"/>
    <p:sldId id="279" r:id="rId21"/>
    <p:sldId id="265" r:id="rId22"/>
    <p:sldId id="266" r:id="rId23"/>
    <p:sldId id="267" r:id="rId24"/>
    <p:sldId id="268" r:id="rId25"/>
    <p:sldId id="270" r:id="rId26"/>
    <p:sldId id="269" r:id="rId27"/>
    <p:sldId id="275" r:id="rId28"/>
    <p:sldId id="276" r:id="rId29"/>
    <p:sldId id="271" r:id="rId30"/>
    <p:sldId id="272" r:id="rId31"/>
    <p:sldId id="27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040"/>
    <a:srgbClr val="7C6A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1"/>
  </p:normalViewPr>
  <p:slideViewPr>
    <p:cSldViewPr snapToGrid="0" snapToObjects="1">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34" d="100"/>
          <a:sy n="34" d="100"/>
        </p:scale>
        <p:origin x="-27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rgbClr val="7C6A55"/>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4067BA-CE56-4242-BB69-788734370B71}" type="datetime1">
              <a:rPr lang="en-US" smtClean="0">
                <a:solidFill>
                  <a:srgbClr val="7C6A55"/>
                </a:solidFill>
              </a:rPr>
              <a:t>1/30/2023</a:t>
            </a:fld>
            <a:endParaRPr lang="en-US" dirty="0">
              <a:solidFill>
                <a:srgbClr val="7C6A55"/>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solidFill>
                  <a:srgbClr val="7C6A55"/>
                </a:solidFill>
              </a:rPr>
              <a:t>Presentation Title/ Presenter First Name Last Name</a:t>
            </a:r>
            <a:endParaRPr lang="en-US" dirty="0">
              <a:solidFill>
                <a:srgbClr val="7C6A55"/>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5B5615-0249-D440-8B1B-134AA5501235}" type="slidenum">
              <a:rPr lang="en-US" smtClean="0">
                <a:solidFill>
                  <a:srgbClr val="7C6A55"/>
                </a:solidFill>
              </a:rPr>
              <a:t>‹#›</a:t>
            </a:fld>
            <a:endParaRPr lang="en-US">
              <a:solidFill>
                <a:srgbClr val="7C6A55"/>
              </a:solidFill>
            </a:endParaRPr>
          </a:p>
        </p:txBody>
      </p:sp>
    </p:spTree>
    <p:extLst>
      <p:ext uri="{BB962C8B-B14F-4D97-AF65-F5344CB8AC3E}">
        <p14:creationId xmlns:p14="http://schemas.microsoft.com/office/powerpoint/2010/main" val="20841096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accent4"/>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accent4"/>
                </a:solidFill>
              </a:defRPr>
            </a:lvl1pPr>
          </a:lstStyle>
          <a:p>
            <a:fld id="{CEFF9428-BE35-6341-A460-A38F8BC9D434}" type="datetime1">
              <a:rPr lang="en-US" smtClean="0"/>
              <a:t>1/30/2023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accent4"/>
                </a:solidFill>
              </a:defRPr>
            </a:lvl1pPr>
          </a:lstStyle>
          <a:p>
            <a:r>
              <a:rPr lang="en-US"/>
              <a:t>Presentation Title/ Presenter First Name Last Name</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accent4"/>
                </a:solidFill>
              </a:defRPr>
            </a:lvl1pPr>
          </a:lstStyle>
          <a:p>
            <a:fld id="{CF2903E7-652A-FC41-B5FF-0807B98EA45D}" type="slidenum">
              <a:rPr lang="en-US" smtClean="0"/>
              <a:pPr/>
              <a:t>‹#›</a:t>
            </a:fld>
            <a:endParaRPr lang="en-US" dirty="0"/>
          </a:p>
        </p:txBody>
      </p:sp>
    </p:spTree>
    <p:extLst>
      <p:ext uri="{BB962C8B-B14F-4D97-AF65-F5344CB8AC3E}">
        <p14:creationId xmlns:p14="http://schemas.microsoft.com/office/powerpoint/2010/main" val="309246664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accent4"/>
        </a:solidFill>
        <a:latin typeface="Arial"/>
        <a:ea typeface="+mn-ea"/>
        <a:cs typeface="Arial"/>
      </a:defRPr>
    </a:lvl1pPr>
    <a:lvl2pPr marL="457200" algn="l" defTabSz="457200" rtl="0" eaLnBrk="1" latinLnBrk="0" hangingPunct="1">
      <a:defRPr sz="1200" kern="1200">
        <a:solidFill>
          <a:schemeClr val="accent4"/>
        </a:solidFill>
        <a:latin typeface="Arial"/>
        <a:ea typeface="+mn-ea"/>
        <a:cs typeface="Arial"/>
      </a:defRPr>
    </a:lvl2pPr>
    <a:lvl3pPr marL="914400" algn="l" defTabSz="457200" rtl="0" eaLnBrk="1" latinLnBrk="0" hangingPunct="1">
      <a:defRPr sz="1200" kern="1200">
        <a:solidFill>
          <a:schemeClr val="accent4"/>
        </a:solidFill>
        <a:latin typeface="Arial"/>
        <a:ea typeface="+mn-ea"/>
        <a:cs typeface="Arial"/>
      </a:defRPr>
    </a:lvl3pPr>
    <a:lvl4pPr marL="1371600" algn="l" defTabSz="457200" rtl="0" eaLnBrk="1" latinLnBrk="0" hangingPunct="1">
      <a:defRPr sz="1200" kern="1200">
        <a:solidFill>
          <a:schemeClr val="accent4"/>
        </a:solidFill>
        <a:latin typeface="Arial"/>
        <a:ea typeface="+mn-ea"/>
        <a:cs typeface="Arial"/>
      </a:defRPr>
    </a:lvl4pPr>
    <a:lvl5pPr marL="1828800" algn="l" defTabSz="457200" rtl="0" eaLnBrk="1" latinLnBrk="0" hangingPunct="1">
      <a:defRPr sz="1200" kern="1200">
        <a:solidFill>
          <a:schemeClr val="accent4"/>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Ope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29050" y="4691680"/>
            <a:ext cx="6256150"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i="1" dirty="0"/>
              <a:t>Presented by</a:t>
            </a:r>
            <a:r>
              <a:rPr lang="en-US" dirty="0"/>
              <a:t>:</a:t>
            </a:r>
          </a:p>
          <a:p>
            <a:r>
              <a:rPr lang="en-US" dirty="0"/>
              <a:t>Presenter Name</a:t>
            </a:r>
          </a:p>
          <a:p>
            <a:r>
              <a:rPr lang="en-US" dirty="0"/>
              <a:t>Date</a:t>
            </a:r>
          </a:p>
        </p:txBody>
      </p:sp>
      <p:sp>
        <p:nvSpPr>
          <p:cNvPr id="2" name="Title 1"/>
          <p:cNvSpPr>
            <a:spLocks noGrp="1"/>
          </p:cNvSpPr>
          <p:nvPr>
            <p:ph type="ctrTitle" hasCustomPrompt="1"/>
          </p:nvPr>
        </p:nvSpPr>
        <p:spPr>
          <a:xfrm>
            <a:off x="2329050" y="1501775"/>
            <a:ext cx="6256150" cy="1470025"/>
          </a:xfrm>
        </p:spPr>
        <p:txBody>
          <a:bodyPr>
            <a:noAutofit/>
          </a:bodyPr>
          <a:lstStyle>
            <a:lvl1pPr algn="l">
              <a:defRPr sz="5400" b="1" i="0" baseline="0">
                <a:solidFill>
                  <a:schemeClr val="tx2"/>
                </a:solidFill>
              </a:defRPr>
            </a:lvl1pPr>
          </a:lstStyle>
          <a:p>
            <a:r>
              <a:rPr lang="en-US" dirty="0"/>
              <a:t>Title of Presentation</a:t>
            </a:r>
          </a:p>
        </p:txBody>
      </p:sp>
    </p:spTree>
    <p:extLst>
      <p:ext uri="{BB962C8B-B14F-4D97-AF65-F5344CB8AC3E}">
        <p14:creationId xmlns:p14="http://schemas.microsoft.com/office/powerpoint/2010/main" val="372794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ext - Two Column Bullets With Animati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4649504" y="6386190"/>
            <a:ext cx="3775696" cy="411480"/>
          </a:xfrm>
        </p:spPr>
        <p:txBody>
          <a:bodyPr/>
          <a:lstStyle/>
          <a:p>
            <a:r>
              <a:rPr lang="en-US"/>
              <a:t>Presentation Name/Presenter</a:t>
            </a:r>
            <a:endParaRPr lang="en-US" dirty="0"/>
          </a:p>
        </p:txBody>
      </p:sp>
      <p:sp>
        <p:nvSpPr>
          <p:cNvPr id="6" name="Content Placeholder 5"/>
          <p:cNvSpPr>
            <a:spLocks noGrp="1"/>
          </p:cNvSpPr>
          <p:nvPr>
            <p:ph sz="quarter" idx="4" hasCustomPrompt="1"/>
          </p:nvPr>
        </p:nvSpPr>
        <p:spPr>
          <a:xfrm>
            <a:off x="4798813" y="2174875"/>
            <a:ext cx="3775696"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98813" y="1535113"/>
            <a:ext cx="37586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795867" y="2174875"/>
            <a:ext cx="3765080"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795867" y="1535113"/>
            <a:ext cx="376508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2" name="Title 1"/>
          <p:cNvSpPr>
            <a:spLocks noGrp="1"/>
          </p:cNvSpPr>
          <p:nvPr>
            <p:ph type="title" hasCustomPrompt="1"/>
          </p:nvPr>
        </p:nvSpPr>
        <p:spPr>
          <a:xfrm>
            <a:off x="795867" y="274638"/>
            <a:ext cx="7761631" cy="1143000"/>
          </a:xfrm>
        </p:spPr>
        <p:txBody>
          <a:bodyPr/>
          <a:lstStyle>
            <a:lvl1pPr>
              <a:defRPr baseline="0"/>
            </a:lvl1pPr>
          </a:lstStyle>
          <a:p>
            <a:r>
              <a:rPr lang="en-US" dirty="0"/>
              <a:t>Slide Title</a:t>
            </a:r>
          </a:p>
        </p:txBody>
      </p:sp>
      <p:sp>
        <p:nvSpPr>
          <p:cNvPr id="9" name="Slide Number Placeholder 8"/>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787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00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00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200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tmplLst>
          <p:tmpl lvl="1">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5" grpId="0" build="p">
        <p:tmplLst>
          <p:tmpl lvl="1">
            <p:tnLst>
              <p:par>
                <p:cTn presetID="1" presetClass="entr" presetSubtype="0" fill="hold" nodeType="clickEffect">
                  <p:stCondLst>
                    <p:cond delay="200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4" grpId="0" build="p" bldLvl="5">
        <p:tmplLst>
          <p:tmpl lvl="1">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3" grpId="0" build="p">
        <p:tmplLst>
          <p:tmpl lvl="1">
            <p:tnLst>
              <p:par>
                <p:cTn presetID="1" presetClass="entr" presetSubtype="0" fill="hold" nodeType="clickEffect">
                  <p:stCondLst>
                    <p:cond delay="200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Photo Only">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649504" y="6386190"/>
            <a:ext cx="3775696" cy="411480"/>
          </a:xfrm>
        </p:spPr>
        <p:txBody>
          <a:bodyPr/>
          <a:lstStyle/>
          <a:p>
            <a:r>
              <a:rPr lang="en-US" dirty="0"/>
              <a:t>Presentation Name/Presenter</a:t>
            </a:r>
          </a:p>
        </p:txBody>
      </p:sp>
      <p:sp>
        <p:nvSpPr>
          <p:cNvPr id="10" name="Title 1"/>
          <p:cNvSpPr>
            <a:spLocks noGrp="1"/>
          </p:cNvSpPr>
          <p:nvPr>
            <p:ph type="title" hasCustomPrompt="1"/>
          </p:nvPr>
        </p:nvSpPr>
        <p:spPr>
          <a:xfrm>
            <a:off x="795868" y="5486400"/>
            <a:ext cx="7797800" cy="592500"/>
          </a:xfrm>
        </p:spPr>
        <p:txBody>
          <a:bodyPr anchor="b"/>
          <a:lstStyle>
            <a:lvl1pPr algn="l">
              <a:defRPr sz="2000" b="1"/>
            </a:lvl1pPr>
          </a:lstStyle>
          <a:p>
            <a:r>
              <a:rPr lang="en-US" dirty="0"/>
              <a:t>Slide Title/Headline</a:t>
            </a:r>
          </a:p>
        </p:txBody>
      </p:sp>
      <p:sp>
        <p:nvSpPr>
          <p:cNvPr id="3" name="Picture Placeholder 2"/>
          <p:cNvSpPr>
            <a:spLocks noGrp="1"/>
          </p:cNvSpPr>
          <p:nvPr>
            <p:ph type="pic" idx="1" hasCustomPrompt="1"/>
          </p:nvPr>
        </p:nvSpPr>
        <p:spPr>
          <a:xfrm>
            <a:off x="795868" y="381000"/>
            <a:ext cx="7797800" cy="49530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141988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649504" y="6386190"/>
            <a:ext cx="3775696" cy="411480"/>
          </a:xfrm>
        </p:spPr>
        <p:txBody>
          <a:bodyPr/>
          <a:lstStyle/>
          <a:p>
            <a:r>
              <a:rPr lang="en-US" dirty="0"/>
              <a:t>Presentation Name/Presenter</a:t>
            </a:r>
          </a:p>
        </p:txBody>
      </p:sp>
      <p:sp>
        <p:nvSpPr>
          <p:cNvPr id="13" name="Picture Placeholder 2"/>
          <p:cNvSpPr>
            <a:spLocks noGrp="1"/>
          </p:cNvSpPr>
          <p:nvPr>
            <p:ph type="pic" idx="15" hasCustomPrompt="1"/>
          </p:nvPr>
        </p:nvSpPr>
        <p:spPr>
          <a:xfrm>
            <a:off x="4798724" y="3420666"/>
            <a:ext cx="377578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795866" y="3421863"/>
            <a:ext cx="3776134"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1" name="Picture Placeholder 2"/>
          <p:cNvSpPr>
            <a:spLocks noGrp="1"/>
          </p:cNvSpPr>
          <p:nvPr>
            <p:ph type="pic" idx="13" hasCustomPrompt="1"/>
          </p:nvPr>
        </p:nvSpPr>
        <p:spPr>
          <a:xfrm>
            <a:off x="4788023" y="424615"/>
            <a:ext cx="378640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3" name="Picture Placeholder 2"/>
          <p:cNvSpPr>
            <a:spLocks noGrp="1"/>
          </p:cNvSpPr>
          <p:nvPr>
            <p:ph type="pic" idx="1" hasCustomPrompt="1"/>
          </p:nvPr>
        </p:nvSpPr>
        <p:spPr>
          <a:xfrm>
            <a:off x="795866" y="424615"/>
            <a:ext cx="3759201"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33248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Photos - With Anima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649504" y="6386190"/>
            <a:ext cx="3775696" cy="411480"/>
          </a:xfrm>
        </p:spPr>
        <p:txBody>
          <a:bodyPr/>
          <a:lstStyle/>
          <a:p>
            <a:r>
              <a:rPr lang="en-US"/>
              <a:t>Presentation Name/Presenter</a:t>
            </a:r>
            <a:endParaRPr lang="en-US" dirty="0"/>
          </a:p>
        </p:txBody>
      </p:sp>
      <p:sp>
        <p:nvSpPr>
          <p:cNvPr id="13" name="Picture Placeholder 2"/>
          <p:cNvSpPr>
            <a:spLocks noGrp="1"/>
          </p:cNvSpPr>
          <p:nvPr>
            <p:ph type="pic" idx="15" hasCustomPrompt="1"/>
          </p:nvPr>
        </p:nvSpPr>
        <p:spPr>
          <a:xfrm>
            <a:off x="4798814" y="3424425"/>
            <a:ext cx="3758684"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795866" y="3424369"/>
            <a:ext cx="3776134"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1" name="Picture Placeholder 2"/>
          <p:cNvSpPr>
            <a:spLocks noGrp="1"/>
          </p:cNvSpPr>
          <p:nvPr>
            <p:ph type="pic" idx="13" hasCustomPrompt="1"/>
          </p:nvPr>
        </p:nvSpPr>
        <p:spPr>
          <a:xfrm>
            <a:off x="4798814" y="411441"/>
            <a:ext cx="3775617"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3" name="Picture Placeholder 2"/>
          <p:cNvSpPr>
            <a:spLocks noGrp="1"/>
          </p:cNvSpPr>
          <p:nvPr>
            <p:ph type="pic" idx="1" hasCustomPrompt="1"/>
          </p:nvPr>
        </p:nvSpPr>
        <p:spPr>
          <a:xfrm>
            <a:off x="795866" y="411441"/>
            <a:ext cx="3759201"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8932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1" grpId="0"/>
      <p:bldP spid="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ext With Photo">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649504" y="6386190"/>
            <a:ext cx="3775696" cy="411480"/>
          </a:xfrm>
        </p:spPr>
        <p:txBody>
          <a:bodyPr/>
          <a:lstStyle/>
          <a:p>
            <a:r>
              <a:rPr lang="en-US"/>
              <a:t>Presentation Name/Presenter</a:t>
            </a:r>
            <a:endParaRPr lang="en-US" dirty="0"/>
          </a:p>
        </p:txBody>
      </p:sp>
      <p:sp>
        <p:nvSpPr>
          <p:cNvPr id="3" name="Content Placeholder 2"/>
          <p:cNvSpPr>
            <a:spLocks noGrp="1"/>
          </p:cNvSpPr>
          <p:nvPr>
            <p:ph idx="1" hasCustomPrompt="1"/>
          </p:nvPr>
        </p:nvSpPr>
        <p:spPr>
          <a:xfrm>
            <a:off x="4038599" y="273050"/>
            <a:ext cx="4552765" cy="5853113"/>
          </a:xfrm>
        </p:spPr>
        <p:txBody>
          <a:bodyPr/>
          <a:lstStyle>
            <a:lvl1pPr marL="0" indent="0">
              <a:buFontTx/>
              <a:buNone/>
              <a:defRPr sz="3200"/>
            </a:lvl1pPr>
            <a:lvl2pPr marL="457200" indent="0">
              <a:buFontTx/>
              <a:buNone/>
              <a:defRPr sz="2800"/>
            </a:lvl2pPr>
            <a:lvl3pPr marL="914400" indent="0">
              <a:buFontTx/>
              <a:buNone/>
              <a:defRPr sz="2400"/>
            </a:lvl3pPr>
            <a:lvl4pPr marL="1371600" indent="0">
              <a:buFontTx/>
              <a:buNone/>
              <a:defRPr sz="2000"/>
            </a:lvl4pPr>
            <a:lvl5pPr marL="1828800" indent="0">
              <a:buFontTx/>
              <a:buNone/>
              <a:defRPr sz="2000"/>
            </a:lvl5pPr>
            <a:lvl6pPr>
              <a:defRPr sz="2000"/>
            </a:lvl6pPr>
            <a:lvl7pPr>
              <a:defRPr sz="2000"/>
            </a:lvl7pPr>
            <a:lvl8pPr>
              <a:defRPr sz="2000"/>
            </a:lvl8pPr>
            <a:lvl9pPr>
              <a:defRPr sz="2000"/>
            </a:lvl9pPr>
          </a:lstStyle>
          <a:p>
            <a:pPr lvl="0"/>
            <a:r>
              <a:rPr lang="en-US" dirty="0"/>
              <a:t>Click icon to insert photo</a:t>
            </a:r>
          </a:p>
        </p:txBody>
      </p:sp>
      <p:sp>
        <p:nvSpPr>
          <p:cNvPr id="4" name="Text Placeholder 3"/>
          <p:cNvSpPr>
            <a:spLocks noGrp="1"/>
          </p:cNvSpPr>
          <p:nvPr>
            <p:ph type="body" sz="half" idx="2" hasCustomPrompt="1"/>
          </p:nvPr>
        </p:nvSpPr>
        <p:spPr>
          <a:xfrm>
            <a:off x="778932" y="1435100"/>
            <a:ext cx="3107267" cy="469106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 here</a:t>
            </a:r>
          </a:p>
        </p:txBody>
      </p:sp>
      <p:sp>
        <p:nvSpPr>
          <p:cNvPr id="2" name="Title 1"/>
          <p:cNvSpPr>
            <a:spLocks noGrp="1"/>
          </p:cNvSpPr>
          <p:nvPr>
            <p:ph type="title" hasCustomPrompt="1"/>
          </p:nvPr>
        </p:nvSpPr>
        <p:spPr>
          <a:xfrm>
            <a:off x="778933" y="273050"/>
            <a:ext cx="3090333" cy="1162050"/>
          </a:xfrm>
        </p:spPr>
        <p:txBody>
          <a:bodyPr anchor="b"/>
          <a:lstStyle>
            <a:lvl1pPr algn="l">
              <a:defRPr sz="2000" b="1"/>
            </a:lvl1pPr>
          </a:lstStyle>
          <a:p>
            <a:r>
              <a:rPr lang="en-US" dirty="0"/>
              <a:t>Slide Title/Headline</a:t>
            </a:r>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8797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649504" y="6386190"/>
            <a:ext cx="3775696" cy="411480"/>
          </a:xfrm>
        </p:spPr>
        <p:txBody>
          <a:bodyPr/>
          <a:lstStyle/>
          <a:p>
            <a:r>
              <a:rPr lang="en-US" dirty="0"/>
              <a:t>Presentation Name/Presenter</a:t>
            </a:r>
          </a:p>
        </p:txBody>
      </p:sp>
      <p:sp>
        <p:nvSpPr>
          <p:cNvPr id="2" name="Title 1"/>
          <p:cNvSpPr>
            <a:spLocks noGrp="1"/>
          </p:cNvSpPr>
          <p:nvPr>
            <p:ph type="title" hasCustomPrompt="1"/>
          </p:nvPr>
        </p:nvSpPr>
        <p:spPr>
          <a:xfrm>
            <a:off x="795867" y="308504"/>
            <a:ext cx="7778564" cy="1143000"/>
          </a:xfrm>
        </p:spPr>
        <p:txBody>
          <a:bodyPr/>
          <a:lstStyle/>
          <a:p>
            <a:r>
              <a:rPr lang="en-US" dirty="0"/>
              <a:t>Slide Title</a:t>
            </a:r>
          </a:p>
        </p:txBody>
      </p:sp>
      <p:sp>
        <p:nvSpPr>
          <p:cNvPr id="5" name="Slide Number Placeholder 4"/>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555946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649504" y="6386190"/>
            <a:ext cx="3775696" cy="411480"/>
          </a:xfrm>
        </p:spPr>
        <p:txBody>
          <a:bodyPr/>
          <a:lstStyle/>
          <a:p>
            <a:r>
              <a:rPr lang="en-US"/>
              <a:t>Presentation Name/Presenter</a:t>
            </a:r>
            <a:endParaRPr lang="en-US" dirty="0"/>
          </a:p>
        </p:txBody>
      </p:sp>
      <p:sp>
        <p:nvSpPr>
          <p:cNvPr id="4" name="Slide Number Placeholder 3"/>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57788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letely Blank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25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12116" y="1524000"/>
            <a:ext cx="6273083"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For More Information:</a:t>
            </a:r>
          </a:p>
          <a:p>
            <a:r>
              <a:rPr lang="en-US" dirty="0"/>
              <a:t>Presenter Name</a:t>
            </a:r>
          </a:p>
          <a:p>
            <a:r>
              <a:rPr lang="en-US" dirty="0"/>
              <a:t>Email Address/Phone Number</a:t>
            </a:r>
          </a:p>
        </p:txBody>
      </p:sp>
    </p:spTree>
    <p:extLst>
      <p:ext uri="{BB962C8B-B14F-4D97-AF65-F5344CB8AC3E}">
        <p14:creationId xmlns:p14="http://schemas.microsoft.com/office/powerpoint/2010/main" val="117219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249033" y="6401870"/>
            <a:ext cx="3148590" cy="411480"/>
          </a:xfrm>
          <a:noFill/>
          <a:ln>
            <a:noFill/>
          </a:ln>
        </p:spPr>
        <p:txBody>
          <a:bodyPr/>
          <a:lstStyle>
            <a:lvl1pPr algn="r">
              <a:defRPr>
                <a:solidFill>
                  <a:schemeClr val="accent3"/>
                </a:solidFill>
              </a:defRPr>
            </a:lvl1pPr>
          </a:lstStyle>
          <a:p>
            <a:r>
              <a:rPr lang="en-US" dirty="0"/>
              <a:t>Presentation Name/Presenter</a:t>
            </a:r>
          </a:p>
        </p:txBody>
      </p:sp>
      <p:sp>
        <p:nvSpPr>
          <p:cNvPr id="3" name="Content Placeholder 2"/>
          <p:cNvSpPr>
            <a:spLocks noGrp="1"/>
          </p:cNvSpPr>
          <p:nvPr>
            <p:ph idx="1" hasCustomPrompt="1"/>
          </p:nvPr>
        </p:nvSpPr>
        <p:spPr>
          <a:xfrm>
            <a:off x="795867" y="1600200"/>
            <a:ext cx="7743974" cy="4525963"/>
          </a:xfrm>
        </p:spPr>
        <p:txBody>
          <a:bodyPr/>
          <a:lstStyle>
            <a:lvl1pPr marL="0" indent="0">
              <a:buFontTx/>
              <a:buNone/>
              <a:defRPr>
                <a:solidFill>
                  <a:srgbClr val="5D504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Type a brief introduction here including details about your presentation</a:t>
            </a:r>
          </a:p>
        </p:txBody>
      </p:sp>
      <p:sp>
        <p:nvSpPr>
          <p:cNvPr id="2" name="Title 1"/>
          <p:cNvSpPr>
            <a:spLocks noGrp="1"/>
          </p:cNvSpPr>
          <p:nvPr>
            <p:ph type="title" hasCustomPrompt="1"/>
          </p:nvPr>
        </p:nvSpPr>
        <p:spPr>
          <a:xfrm>
            <a:off x="795868" y="274638"/>
            <a:ext cx="7743974" cy="1143000"/>
          </a:xfrm>
        </p:spPr>
        <p:txBody>
          <a:bodyPr/>
          <a:lstStyle>
            <a:lvl1pPr algn="l">
              <a:defRPr/>
            </a:lvl1pPr>
          </a:lstStyle>
          <a:p>
            <a:r>
              <a:rPr lang="en-US" dirty="0"/>
              <a:t>Introduction Slide</a:t>
            </a:r>
          </a:p>
        </p:txBody>
      </p:sp>
      <p:sp>
        <p:nvSpPr>
          <p:cNvPr id="6" name="Slide Number Placeholder 5"/>
          <p:cNvSpPr>
            <a:spLocks noGrp="1"/>
          </p:cNvSpPr>
          <p:nvPr>
            <p:ph type="sldNum" sz="quarter" idx="12"/>
          </p:nvPr>
        </p:nvSpPr>
        <p:spPr>
          <a:xfrm>
            <a:off x="8413211" y="6386190"/>
            <a:ext cx="568311" cy="411480"/>
          </a:xfrm>
          <a:noFill/>
          <a:ln>
            <a:noFill/>
          </a:ln>
        </p:spPr>
        <p:txBody>
          <a:bodyPr/>
          <a:lstStyle>
            <a:lvl1pPr>
              <a:defRPr>
                <a:solidFill>
                  <a:schemeClr val="accent3"/>
                </a:solidFill>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50064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95867" y="1371600"/>
            <a:ext cx="7778564" cy="1394060"/>
          </a:xfrm>
        </p:spPr>
        <p:txBody>
          <a:bodyPr anchor="b">
            <a:noAutofit/>
          </a:bodyPr>
          <a:lstStyle>
            <a:lvl1pPr marL="0" indent="0">
              <a:spcBef>
                <a:spcPts val="0"/>
              </a:spcBef>
              <a:buNone/>
              <a:defRPr sz="4800" b="1" i="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a:t>
            </a:r>
          </a:p>
          <a:p>
            <a:pPr lvl="0"/>
            <a:r>
              <a:rPr lang="en-US" dirty="0"/>
              <a:t>or Topic</a:t>
            </a:r>
          </a:p>
        </p:txBody>
      </p:sp>
      <p:sp>
        <p:nvSpPr>
          <p:cNvPr id="5" name="Footer Placeholder 4"/>
          <p:cNvSpPr>
            <a:spLocks noGrp="1"/>
          </p:cNvSpPr>
          <p:nvPr>
            <p:ph type="ftr" sz="quarter" idx="11"/>
          </p:nvPr>
        </p:nvSpPr>
        <p:spPr>
          <a:xfrm>
            <a:off x="4584860" y="6386190"/>
            <a:ext cx="3775696" cy="411480"/>
          </a:xfrm>
        </p:spPr>
        <p:txBody>
          <a:bodyPr/>
          <a:lstStyle/>
          <a:p>
            <a:r>
              <a:rPr lang="en-US" dirty="0"/>
              <a:t>Presentation Name/Presenter</a:t>
            </a:r>
          </a:p>
        </p:txBody>
      </p:sp>
      <p:sp>
        <p:nvSpPr>
          <p:cNvPr id="6" name="Slide Number Placeholder 5"/>
          <p:cNvSpPr>
            <a:spLocks noGrp="1"/>
          </p:cNvSpPr>
          <p:nvPr>
            <p:ph type="sldNum" sz="quarter" idx="12"/>
          </p:nvPr>
        </p:nvSpPr>
        <p:spPr>
          <a:xfrm>
            <a:off x="8360478"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093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Bullet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649504" y="6386190"/>
            <a:ext cx="3775696" cy="411480"/>
          </a:xfrm>
        </p:spPr>
        <p:txBody>
          <a:bodyPr/>
          <a:lstStyle/>
          <a:p>
            <a:r>
              <a:rPr lang="en-US"/>
              <a:t>Presentation Name/Presenter</a:t>
            </a:r>
            <a:endParaRPr lang="en-US" dirty="0"/>
          </a:p>
        </p:txBody>
      </p:sp>
      <p:sp>
        <p:nvSpPr>
          <p:cNvPr id="11" name="Content Placeholder 3"/>
          <p:cNvSpPr>
            <a:spLocks noGrp="1"/>
          </p:cNvSpPr>
          <p:nvPr>
            <p:ph sz="half" idx="2" hasCustomPrompt="1"/>
          </p:nvPr>
        </p:nvSpPr>
        <p:spPr>
          <a:xfrm>
            <a:off x="795867" y="1662070"/>
            <a:ext cx="7778642" cy="4464093"/>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95867" y="274638"/>
            <a:ext cx="7761631" cy="1143000"/>
          </a:xfrm>
        </p:spPr>
        <p:txBody>
          <a:bodyPr/>
          <a:lstStyle>
            <a:lvl1pPr algn="l">
              <a:defRPr/>
            </a:lvl1pPr>
          </a:lstStyle>
          <a:p>
            <a:r>
              <a:rPr lang="en-US" dirty="0"/>
              <a:t>Slide Title</a:t>
            </a:r>
          </a:p>
        </p:txBody>
      </p:sp>
      <p:sp>
        <p:nvSpPr>
          <p:cNvPr id="6" name="Slide Number Placeholder 5"/>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98294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Number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649504" y="6386190"/>
            <a:ext cx="3775696" cy="411480"/>
          </a:xfrm>
        </p:spPr>
        <p:txBody>
          <a:bodyPr/>
          <a:lstStyle/>
          <a:p>
            <a:r>
              <a:rPr lang="en-US"/>
              <a:t>Presentation Name/Presenter</a:t>
            </a:r>
            <a:endParaRPr lang="en-US" dirty="0"/>
          </a:p>
        </p:txBody>
      </p:sp>
      <p:sp>
        <p:nvSpPr>
          <p:cNvPr id="11" name="Content Placeholder 3"/>
          <p:cNvSpPr>
            <a:spLocks noGrp="1"/>
          </p:cNvSpPr>
          <p:nvPr>
            <p:ph sz="half" idx="2" hasCustomPrompt="1"/>
          </p:nvPr>
        </p:nvSpPr>
        <p:spPr>
          <a:xfrm>
            <a:off x="795867" y="1662070"/>
            <a:ext cx="7795576" cy="4464093"/>
          </a:xfrm>
        </p:spPr>
        <p:txBody>
          <a:bodyPr/>
          <a:lstStyle>
            <a:lvl1pPr marL="514350" indent="-514350">
              <a:buClr>
                <a:schemeClr val="accent5"/>
              </a:buClr>
              <a:buFont typeface="+mj-lt"/>
              <a:buAutoNum type="romanUcPeriod"/>
              <a:defRPr sz="2400">
                <a:solidFill>
                  <a:srgbClr val="5D5040"/>
                </a:solidFill>
              </a:defRPr>
            </a:lvl1pPr>
            <a:lvl2pPr marL="971550" indent="-514350">
              <a:buClr>
                <a:schemeClr val="accent5"/>
              </a:buClr>
              <a:buFont typeface="+mj-lt"/>
              <a:buAutoNum type="romanUcPeriod"/>
              <a:defRPr sz="2000">
                <a:solidFill>
                  <a:srgbClr val="5D5040"/>
                </a:solidFill>
              </a:defRPr>
            </a:lvl2pPr>
            <a:lvl3pPr marL="1314450" indent="-400050">
              <a:buClr>
                <a:schemeClr val="accent5"/>
              </a:buClr>
              <a:buFont typeface="+mj-lt"/>
              <a:buAutoNum type="romanUcPeriod"/>
              <a:defRPr sz="1800">
                <a:solidFill>
                  <a:srgbClr val="5D5040"/>
                </a:solidFill>
              </a:defRPr>
            </a:lvl3pPr>
            <a:lvl4pPr marL="1771650" indent="-400050">
              <a:buClr>
                <a:schemeClr val="accent5"/>
              </a:buClr>
              <a:buFont typeface="+mj-lt"/>
              <a:buAutoNum type="romanUcPeriod"/>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95867" y="274638"/>
            <a:ext cx="7778564" cy="1143000"/>
          </a:xfrm>
        </p:spPr>
        <p:txBody>
          <a:bodyPr/>
          <a:lstStyle>
            <a:lvl1pPr algn="l">
              <a:defRPr/>
            </a:lvl1pPr>
          </a:lstStyle>
          <a:p>
            <a:r>
              <a:rPr lang="en-US" dirty="0"/>
              <a:t>Slide Title</a:t>
            </a:r>
          </a:p>
        </p:txBody>
      </p:sp>
      <p:sp>
        <p:nvSpPr>
          <p:cNvPr id="6" name="Slide Number Placeholder 5"/>
          <p:cNvSpPr>
            <a:spLocks noGrp="1"/>
          </p:cNvSpPr>
          <p:nvPr>
            <p:ph type="sldNum" sz="quarter" idx="12"/>
          </p:nvPr>
        </p:nvSpPr>
        <p:spPr>
          <a:xfrm>
            <a:off x="8442055"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06800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649504" y="6386190"/>
            <a:ext cx="3775696" cy="411480"/>
          </a:xfrm>
        </p:spPr>
        <p:txBody>
          <a:bodyPr/>
          <a:lstStyle/>
          <a:p>
            <a:r>
              <a:rPr lang="en-US"/>
              <a:t>Presentation Name/Presenter</a:t>
            </a:r>
            <a:endParaRPr lang="en-US" dirty="0"/>
          </a:p>
        </p:txBody>
      </p:sp>
      <p:sp>
        <p:nvSpPr>
          <p:cNvPr id="3" name="Content Placeholder 2"/>
          <p:cNvSpPr>
            <a:spLocks noGrp="1"/>
          </p:cNvSpPr>
          <p:nvPr>
            <p:ph sz="half" idx="1" hasCustomPrompt="1"/>
          </p:nvPr>
        </p:nvSpPr>
        <p:spPr>
          <a:xfrm>
            <a:off x="795866" y="1600200"/>
            <a:ext cx="7778566" cy="4525963"/>
          </a:xfrm>
        </p:spPr>
        <p:txBody>
          <a:bodyPr/>
          <a:lstStyle>
            <a:lvl1pPr marL="0" indent="0">
              <a:buFontTx/>
              <a:buNone/>
              <a:defRPr sz="280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795866" y="274638"/>
            <a:ext cx="7778565" cy="1143000"/>
          </a:xfrm>
        </p:spPr>
        <p:txBody>
          <a:bodyPr/>
          <a:lstStyle>
            <a:lvl1pPr algn="l">
              <a:defRPr/>
            </a:lvl1pPr>
          </a:lstStyle>
          <a:p>
            <a:r>
              <a:rPr lang="en-US" dirty="0"/>
              <a:t>Slide Title</a:t>
            </a:r>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7123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One Column Centere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649504" y="6386190"/>
            <a:ext cx="3775696" cy="411480"/>
          </a:xfrm>
        </p:spPr>
        <p:txBody>
          <a:bodyPr/>
          <a:lstStyle/>
          <a:p>
            <a:r>
              <a:rPr lang="en-US" dirty="0"/>
              <a:t>Presentation Name/Presenter</a:t>
            </a:r>
          </a:p>
        </p:txBody>
      </p:sp>
      <p:sp>
        <p:nvSpPr>
          <p:cNvPr id="3" name="Content Placeholder 2"/>
          <p:cNvSpPr>
            <a:spLocks noGrp="1"/>
          </p:cNvSpPr>
          <p:nvPr>
            <p:ph sz="half" idx="1" hasCustomPrompt="1"/>
          </p:nvPr>
        </p:nvSpPr>
        <p:spPr>
          <a:xfrm>
            <a:off x="795867" y="1600200"/>
            <a:ext cx="7795575" cy="4525963"/>
          </a:xfrm>
        </p:spPr>
        <p:txBody>
          <a:bodyPr/>
          <a:lstStyle>
            <a:lvl1pPr marL="0" indent="0" algn="ctr">
              <a:buFontTx/>
              <a:buNone/>
              <a:defRPr sz="2800" baseline="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795867" y="274638"/>
            <a:ext cx="7778564" cy="1143000"/>
          </a:xfrm>
        </p:spPr>
        <p:txBody>
          <a:bodyPr/>
          <a:lstStyle>
            <a:lvl1pPr algn="ctr">
              <a:defRPr/>
            </a:lvl1pPr>
          </a:lstStyle>
          <a:p>
            <a:r>
              <a:rPr lang="en-US" dirty="0"/>
              <a:t>Slide Title</a:t>
            </a:r>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00888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ext - Two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649504" y="6386190"/>
            <a:ext cx="3775696" cy="411480"/>
          </a:xfrm>
        </p:spPr>
        <p:txBody>
          <a:bodyPr/>
          <a:lstStyle/>
          <a:p>
            <a:r>
              <a:rPr lang="en-US"/>
              <a:t>Presentation Name/Presenter</a:t>
            </a:r>
            <a:endParaRPr lang="en-US" dirty="0"/>
          </a:p>
        </p:txBody>
      </p:sp>
      <p:sp>
        <p:nvSpPr>
          <p:cNvPr id="4" name="Content Placeholder 3"/>
          <p:cNvSpPr>
            <a:spLocks noGrp="1"/>
          </p:cNvSpPr>
          <p:nvPr>
            <p:ph sz="half" idx="2" hasCustomPrompt="1"/>
          </p:nvPr>
        </p:nvSpPr>
        <p:spPr>
          <a:xfrm>
            <a:off x="4815746" y="1600200"/>
            <a:ext cx="3775696" cy="4525963"/>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3" name="Content Placeholder 2"/>
          <p:cNvSpPr>
            <a:spLocks noGrp="1"/>
          </p:cNvSpPr>
          <p:nvPr>
            <p:ph sz="half" idx="1" hasCustomPrompt="1"/>
          </p:nvPr>
        </p:nvSpPr>
        <p:spPr>
          <a:xfrm>
            <a:off x="795867" y="1600200"/>
            <a:ext cx="3766334" cy="4525963"/>
          </a:xfrm>
        </p:spPr>
        <p:txBody>
          <a:bodyPr/>
          <a:lstStyle>
            <a:lvl1pPr marL="0" indent="0">
              <a:buFontTx/>
              <a:buNone/>
              <a:defRPr sz="2800" baseline="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2" name="Title 1"/>
          <p:cNvSpPr>
            <a:spLocks noGrp="1"/>
          </p:cNvSpPr>
          <p:nvPr>
            <p:ph type="title" hasCustomPrompt="1"/>
          </p:nvPr>
        </p:nvSpPr>
        <p:spPr>
          <a:xfrm>
            <a:off x="795867" y="274638"/>
            <a:ext cx="7778564" cy="1143000"/>
          </a:xfrm>
        </p:spPr>
        <p:txBody>
          <a:bodyPr/>
          <a:lstStyle/>
          <a:p>
            <a:r>
              <a:rPr lang="en-US" dirty="0"/>
              <a:t>Slide Title</a:t>
            </a:r>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92399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ext - Two Column Bulle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4649504" y="6386190"/>
            <a:ext cx="3775696" cy="411480"/>
          </a:xfrm>
        </p:spPr>
        <p:txBody>
          <a:bodyPr/>
          <a:lstStyle/>
          <a:p>
            <a:r>
              <a:rPr lang="en-US"/>
              <a:t>Presentation Name/Presenter</a:t>
            </a:r>
            <a:endParaRPr lang="en-US" dirty="0"/>
          </a:p>
        </p:txBody>
      </p:sp>
      <p:sp>
        <p:nvSpPr>
          <p:cNvPr id="6" name="Content Placeholder 5"/>
          <p:cNvSpPr>
            <a:spLocks noGrp="1"/>
          </p:cNvSpPr>
          <p:nvPr>
            <p:ph sz="quarter" idx="4" hasCustomPrompt="1"/>
          </p:nvPr>
        </p:nvSpPr>
        <p:spPr>
          <a:xfrm>
            <a:off x="4797368" y="2174875"/>
            <a:ext cx="3793996"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97368" y="1535113"/>
            <a:ext cx="37940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795867" y="2174875"/>
            <a:ext cx="3782012"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1" hasCustomPrompt="1"/>
          </p:nvPr>
        </p:nvSpPr>
        <p:spPr>
          <a:xfrm>
            <a:off x="795867" y="1535113"/>
            <a:ext cx="3782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2" name="Title 1"/>
          <p:cNvSpPr>
            <a:spLocks noGrp="1"/>
          </p:cNvSpPr>
          <p:nvPr>
            <p:ph type="title" hasCustomPrompt="1"/>
          </p:nvPr>
        </p:nvSpPr>
        <p:spPr>
          <a:xfrm>
            <a:off x="795867" y="274638"/>
            <a:ext cx="7778564" cy="1143000"/>
          </a:xfrm>
        </p:spPr>
        <p:txBody>
          <a:bodyPr/>
          <a:lstStyle>
            <a:lvl1pPr>
              <a:defRPr baseline="0"/>
            </a:lvl1pPr>
          </a:lstStyle>
          <a:p>
            <a:r>
              <a:rPr lang="en-US" dirty="0"/>
              <a:t>Slide Title</a:t>
            </a:r>
          </a:p>
        </p:txBody>
      </p:sp>
      <p:sp>
        <p:nvSpPr>
          <p:cNvPr id="9" name="Slide Number Placeholder 8"/>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16572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5867" y="274638"/>
            <a:ext cx="7778564"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795867" y="1600200"/>
            <a:ext cx="7778564" cy="4525963"/>
          </a:xfrm>
          <a:prstGeom prst="rect">
            <a:avLst/>
          </a:prstGeom>
        </p:spPr>
        <p:txBody>
          <a:bodyPr vert="horz" lIns="91440" tIns="45720" rIns="91440" bIns="45720" rtlCol="0">
            <a:normAutofit/>
          </a:bodyPr>
          <a:lstStyle/>
          <a:p>
            <a:pPr lvl="0"/>
            <a:r>
              <a:rPr lang="en-US" dirty="0"/>
              <a:t>Bullet Text</a:t>
            </a:r>
          </a:p>
          <a:p>
            <a:pPr lvl="0"/>
            <a:r>
              <a:rPr lang="en-US" dirty="0"/>
              <a:t>Bullet Text</a:t>
            </a:r>
          </a:p>
          <a:p>
            <a:pPr lvl="0"/>
            <a:r>
              <a:rPr lang="en-US" dirty="0"/>
              <a:t>Bullet Text</a:t>
            </a:r>
          </a:p>
          <a:p>
            <a:pPr lvl="0"/>
            <a:r>
              <a:rPr lang="en-US" dirty="0"/>
              <a:t>Bullet Text</a:t>
            </a:r>
          </a:p>
        </p:txBody>
      </p:sp>
      <p:sp>
        <p:nvSpPr>
          <p:cNvPr id="5" name="Footer Placeholder 4"/>
          <p:cNvSpPr>
            <a:spLocks noGrp="1"/>
          </p:cNvSpPr>
          <p:nvPr>
            <p:ph type="ftr" sz="quarter" idx="3"/>
          </p:nvPr>
        </p:nvSpPr>
        <p:spPr>
          <a:xfrm>
            <a:off x="4700303" y="6386190"/>
            <a:ext cx="3775696" cy="411480"/>
          </a:xfrm>
          <a:prstGeom prst="rect">
            <a:avLst/>
          </a:prstGeom>
          <a:noFill/>
          <a:ln>
            <a:noFill/>
          </a:ln>
        </p:spPr>
        <p:txBody>
          <a:bodyPr vert="horz" lIns="91440" tIns="45720" rIns="91440" bIns="45720" rtlCol="0" anchor="ctr"/>
          <a:lstStyle>
            <a:lvl1pPr algn="r">
              <a:defRPr sz="1100">
                <a:solidFill>
                  <a:schemeClr val="accent3"/>
                </a:solidFill>
                <a:latin typeface="Georgia"/>
              </a:defRPr>
            </a:lvl1pPr>
          </a:lstStyle>
          <a:p>
            <a:r>
              <a:rPr lang="en-US" dirty="0"/>
              <a:t>Presentation Name/Presenter</a:t>
            </a:r>
          </a:p>
        </p:txBody>
      </p:sp>
      <p:sp>
        <p:nvSpPr>
          <p:cNvPr id="6" name="Slide Number Placeholder 5"/>
          <p:cNvSpPr>
            <a:spLocks noGrp="1"/>
          </p:cNvSpPr>
          <p:nvPr>
            <p:ph type="sldNum" sz="quarter" idx="4"/>
          </p:nvPr>
        </p:nvSpPr>
        <p:spPr>
          <a:xfrm>
            <a:off x="8475921" y="6386190"/>
            <a:ext cx="521280" cy="411480"/>
          </a:xfrm>
          <a:prstGeom prst="rect">
            <a:avLst/>
          </a:prstGeom>
          <a:noFill/>
          <a:ln>
            <a:noFill/>
          </a:ln>
        </p:spPr>
        <p:txBody>
          <a:bodyPr vert="horz" lIns="91440" tIns="45720" rIns="91440" bIns="45720" rtlCol="0" anchor="ctr"/>
          <a:lstStyle>
            <a:lvl1pPr algn="r">
              <a:defRPr sz="1200">
                <a:solidFill>
                  <a:schemeClr val="accent3"/>
                </a:solidFill>
                <a:latin typeface="Georgia"/>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486005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67" r:id="rId5"/>
    <p:sldLayoutId id="2147483652" r:id="rId6"/>
    <p:sldLayoutId id="2147483661" r:id="rId7"/>
    <p:sldLayoutId id="2147483660" r:id="rId8"/>
    <p:sldLayoutId id="2147483653" r:id="rId9"/>
    <p:sldLayoutId id="2147483666" r:id="rId10"/>
    <p:sldLayoutId id="2147483664" r:id="rId11"/>
    <p:sldLayoutId id="2147483662" r:id="rId12"/>
    <p:sldLayoutId id="2147483665" r:id="rId13"/>
    <p:sldLayoutId id="2147483656" r:id="rId14"/>
    <p:sldLayoutId id="2147483654" r:id="rId15"/>
    <p:sldLayoutId id="2147483655" r:id="rId16"/>
    <p:sldLayoutId id="2147483668" r:id="rId17"/>
    <p:sldLayoutId id="2147483663" r:id="rId18"/>
  </p:sldLayoutIdLst>
  <p:hf hdr="0" dt="0"/>
  <p:txStyles>
    <p:titleStyle>
      <a:lvl1pPr algn="ctr" defTabSz="457200" rtl="0" eaLnBrk="1" latinLnBrk="0" hangingPunct="1">
        <a:spcBef>
          <a:spcPct val="0"/>
        </a:spcBef>
        <a:buNone/>
        <a:defRPr sz="4400" kern="1200">
          <a:solidFill>
            <a:schemeClr val="tx2"/>
          </a:solidFill>
          <a:latin typeface="Arial"/>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baseline="0">
          <a:solidFill>
            <a:srgbClr val="5D5040"/>
          </a:solidFill>
          <a:latin typeface="Arial"/>
          <a:ea typeface="+mn-ea"/>
          <a:cs typeface="+mn-cs"/>
        </a:defRPr>
      </a:lvl1pPr>
      <a:lvl2pPr marL="742950" indent="-285750" algn="l" defTabSz="457200" rtl="0" eaLnBrk="1" latinLnBrk="0" hangingPunct="1">
        <a:spcBef>
          <a:spcPct val="20000"/>
        </a:spcBef>
        <a:buClr>
          <a:srgbClr val="7C6A55"/>
        </a:buClr>
        <a:buFont typeface="Arial"/>
        <a:buChar char="–"/>
        <a:defRPr sz="2800" kern="1200">
          <a:solidFill>
            <a:srgbClr val="7C6A55"/>
          </a:solidFill>
          <a:latin typeface="Arial"/>
          <a:ea typeface="+mn-ea"/>
          <a:cs typeface="+mn-cs"/>
        </a:defRPr>
      </a:lvl2pPr>
      <a:lvl3pPr marL="1143000" indent="-228600" algn="l" defTabSz="457200" rtl="0" eaLnBrk="1" latinLnBrk="0" hangingPunct="1">
        <a:spcBef>
          <a:spcPct val="20000"/>
        </a:spcBef>
        <a:buClr>
          <a:srgbClr val="7C6A55"/>
        </a:buClr>
        <a:buFont typeface="Arial"/>
        <a:buChar char="•"/>
        <a:defRPr sz="2400" kern="1200">
          <a:solidFill>
            <a:srgbClr val="7C6A55"/>
          </a:solidFill>
          <a:latin typeface="Arial"/>
          <a:ea typeface="+mn-ea"/>
          <a:cs typeface="+mn-cs"/>
        </a:defRPr>
      </a:lvl3pPr>
      <a:lvl4pPr marL="16002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4pPr>
      <a:lvl5pPr marL="20574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insidehighered.com/news/2018/10/26/graduate-student-assistants-campuses-across-us-are-pushing-15-hour-what-they-call" TargetMode="External"/><Relationship Id="rId2" Type="http://schemas.openxmlformats.org/officeDocument/2006/relationships/hyperlink" Target="https://www.bls.gov/oes/current/oes259044.ht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Tiffany.Harrison@sreb.org" TargetMode="External"/><Relationship Id="rId2" Type="http://schemas.openxmlformats.org/officeDocument/2006/relationships/hyperlink" Target="mailto:Ansley.Abraham@sreb.org"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sreb.org/2023-regional-advisory-committee-meeting-doc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sreb.org/statistical-profile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Thursday, January 26, 2023</a:t>
            </a:r>
          </a:p>
          <a:p>
            <a:r>
              <a:rPr lang="en-US" dirty="0"/>
              <a:t>10 am EST</a:t>
            </a:r>
          </a:p>
        </p:txBody>
      </p:sp>
      <p:sp>
        <p:nvSpPr>
          <p:cNvPr id="2" name="Title 1"/>
          <p:cNvSpPr>
            <a:spLocks noGrp="1"/>
          </p:cNvSpPr>
          <p:nvPr>
            <p:ph type="ctrTitle"/>
          </p:nvPr>
        </p:nvSpPr>
        <p:spPr>
          <a:xfrm>
            <a:off x="2329050" y="1887995"/>
            <a:ext cx="6256150" cy="1470025"/>
          </a:xfrm>
        </p:spPr>
        <p:txBody>
          <a:bodyPr/>
          <a:lstStyle/>
          <a:p>
            <a:pPr>
              <a:spcBef>
                <a:spcPts val="600"/>
              </a:spcBef>
              <a:spcAft>
                <a:spcPts val="1200"/>
              </a:spcAft>
            </a:pPr>
            <a:r>
              <a:rPr lang="en-US" sz="3600" dirty="0"/>
              <a:t>SREB State Doctoral Scholars Program</a:t>
            </a:r>
            <a:br>
              <a:rPr lang="en-US" sz="3600" dirty="0"/>
            </a:br>
            <a:br>
              <a:rPr lang="en-US" sz="3600" dirty="0"/>
            </a:br>
            <a:r>
              <a:rPr lang="en-US" sz="3600" dirty="0"/>
              <a:t>Regional Advisory Committee Meeting</a:t>
            </a:r>
          </a:p>
        </p:txBody>
      </p:sp>
    </p:spTree>
    <p:extLst>
      <p:ext uri="{BB962C8B-B14F-4D97-AF65-F5344CB8AC3E}">
        <p14:creationId xmlns:p14="http://schemas.microsoft.com/office/powerpoint/2010/main" val="5793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BF82C1-8BCE-4B05-0220-E0D1D4D8AA10}"/>
              </a:ext>
            </a:extLst>
          </p:cNvPr>
          <p:cNvSpPr>
            <a:spLocks noGrp="1"/>
          </p:cNvSpPr>
          <p:nvPr>
            <p:ph sz="half" idx="2"/>
          </p:nvPr>
        </p:nvSpPr>
        <p:spPr/>
        <p:txBody>
          <a:bodyPr/>
          <a:lstStyle/>
          <a:p>
            <a:r>
              <a:rPr lang="en-US" dirty="0">
                <a:latin typeface="Georgia" panose="02040502050405020303" pitchFamily="18" charset="0"/>
              </a:rPr>
              <a:t>Operational Budget</a:t>
            </a:r>
          </a:p>
          <a:p>
            <a:r>
              <a:rPr lang="en-US" dirty="0">
                <a:latin typeface="Georgia" panose="02040502050405020303" pitchFamily="18" charset="0"/>
              </a:rPr>
              <a:t>Professional Development</a:t>
            </a:r>
          </a:p>
          <a:p>
            <a:r>
              <a:rPr lang="en-US" dirty="0">
                <a:latin typeface="Georgia" panose="02040502050405020303" pitchFamily="18" charset="0"/>
              </a:rPr>
              <a:t>Contingency Fund Activity</a:t>
            </a:r>
          </a:p>
          <a:p>
            <a:r>
              <a:rPr lang="en-US" dirty="0">
                <a:latin typeface="Georgia" panose="02040502050405020303" pitchFamily="18" charset="0"/>
              </a:rPr>
              <a:t>Donations</a:t>
            </a:r>
          </a:p>
        </p:txBody>
      </p:sp>
      <p:sp>
        <p:nvSpPr>
          <p:cNvPr id="4" name="Title 3">
            <a:extLst>
              <a:ext uri="{FF2B5EF4-FFF2-40B4-BE49-F238E27FC236}">
                <a16:creationId xmlns:a16="http://schemas.microsoft.com/office/drawing/2014/main" id="{DE47D9DC-2A4E-EFF0-CE70-A75B95DB14B4}"/>
              </a:ext>
            </a:extLst>
          </p:cNvPr>
          <p:cNvSpPr>
            <a:spLocks noGrp="1"/>
          </p:cNvSpPr>
          <p:nvPr>
            <p:ph type="title"/>
          </p:nvPr>
        </p:nvSpPr>
        <p:spPr/>
        <p:txBody>
          <a:bodyPr>
            <a:normAutofit fontScale="90000"/>
          </a:bodyPr>
          <a:lstStyle/>
          <a:p>
            <a:r>
              <a:rPr lang="en-US" dirty="0"/>
              <a:t>Annual Status Report - Financial</a:t>
            </a:r>
          </a:p>
        </p:txBody>
      </p:sp>
      <p:sp>
        <p:nvSpPr>
          <p:cNvPr id="5" name="Slide Number Placeholder 4">
            <a:extLst>
              <a:ext uri="{FF2B5EF4-FFF2-40B4-BE49-F238E27FC236}">
                <a16:creationId xmlns:a16="http://schemas.microsoft.com/office/drawing/2014/main" id="{6175DBDE-F7EA-FA18-0150-3729B706C9FB}"/>
              </a:ext>
            </a:extLst>
          </p:cNvPr>
          <p:cNvSpPr>
            <a:spLocks noGrp="1"/>
          </p:cNvSpPr>
          <p:nvPr>
            <p:ph type="sldNum" sz="quarter" idx="12"/>
          </p:nvPr>
        </p:nvSpPr>
        <p:spPr/>
        <p:txBody>
          <a:bodyPr/>
          <a:lstStyle/>
          <a:p>
            <a:fld id="{C6BF0614-88EF-E141-A4D8-626B55E019E0}" type="slidenum">
              <a:rPr lang="en-US" smtClean="0"/>
              <a:pPr/>
              <a:t>10</a:t>
            </a:fld>
            <a:endParaRPr lang="en-US" dirty="0"/>
          </a:p>
        </p:txBody>
      </p:sp>
    </p:spTree>
    <p:extLst>
      <p:ext uri="{BB962C8B-B14F-4D97-AF65-F5344CB8AC3E}">
        <p14:creationId xmlns:p14="http://schemas.microsoft.com/office/powerpoint/2010/main" val="353066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CBD672-AAD7-D36B-6753-50EDDA176776}"/>
              </a:ext>
            </a:extLst>
          </p:cNvPr>
          <p:cNvSpPr>
            <a:spLocks noGrp="1"/>
          </p:cNvSpPr>
          <p:nvPr>
            <p:ph sz="half" idx="1"/>
          </p:nvPr>
        </p:nvSpPr>
        <p:spPr/>
        <p:txBody>
          <a:bodyPr>
            <a:normAutofit fontScale="92500" lnSpcReduction="10000"/>
          </a:bodyPr>
          <a:lstStyle/>
          <a:p>
            <a:pPr marL="457200" indent="-457200">
              <a:buFont typeface="Arial" panose="020B0604020202020204" pitchFamily="34" charset="0"/>
              <a:buChar char="•"/>
            </a:pPr>
            <a:r>
              <a:rPr lang="en-US" dirty="0">
                <a:latin typeface="Georgia" panose="02040502050405020303" pitchFamily="18" charset="0"/>
              </a:rPr>
              <a:t>The Professional Development fund supports scholars for professional presentations or preparations. </a:t>
            </a:r>
          </a:p>
          <a:p>
            <a:pPr marL="457200" indent="-457200">
              <a:buFont typeface="Arial" panose="020B0604020202020204" pitchFamily="34" charset="0"/>
              <a:buChar char="•"/>
            </a:pPr>
            <a:r>
              <a:rPr lang="en-US" dirty="0">
                <a:latin typeface="Georgia" panose="02040502050405020303" pitchFamily="18" charset="0"/>
              </a:rPr>
              <a:t>Funds are available based on distributions of up to $500/yr. for a period of 3 years (non-consecutive) for a total of $1,500 (non-cumulative). </a:t>
            </a:r>
          </a:p>
          <a:p>
            <a:pPr marL="457200" indent="-457200">
              <a:buFont typeface="Arial" panose="020B0604020202020204" pitchFamily="34" charset="0"/>
              <a:buChar char="•"/>
            </a:pPr>
            <a:r>
              <a:rPr lang="en-US" dirty="0">
                <a:latin typeface="Georgia" panose="02040502050405020303" pitchFamily="18" charset="0"/>
              </a:rPr>
              <a:t>Funds reimburse scholars directly with original receipt. </a:t>
            </a:r>
          </a:p>
          <a:p>
            <a:pPr marL="457200" indent="-457200">
              <a:buFont typeface="Arial" panose="020B0604020202020204" pitchFamily="34" charset="0"/>
              <a:buChar char="•"/>
            </a:pPr>
            <a:r>
              <a:rPr lang="en-US" dirty="0">
                <a:latin typeface="Georgia" panose="02040502050405020303" pitchFamily="18" charset="0"/>
              </a:rPr>
              <a:t>The PD fund was established with a $100K endowment for scholar support.</a:t>
            </a:r>
          </a:p>
        </p:txBody>
      </p:sp>
      <p:sp>
        <p:nvSpPr>
          <p:cNvPr id="4" name="Title 3">
            <a:extLst>
              <a:ext uri="{FF2B5EF4-FFF2-40B4-BE49-F238E27FC236}">
                <a16:creationId xmlns:a16="http://schemas.microsoft.com/office/drawing/2014/main" id="{518ABB8F-3B1A-0770-1425-7A8000D1402A}"/>
              </a:ext>
            </a:extLst>
          </p:cNvPr>
          <p:cNvSpPr>
            <a:spLocks noGrp="1"/>
          </p:cNvSpPr>
          <p:nvPr>
            <p:ph type="title"/>
          </p:nvPr>
        </p:nvSpPr>
        <p:spPr/>
        <p:txBody>
          <a:bodyPr/>
          <a:lstStyle/>
          <a:p>
            <a:r>
              <a:rPr lang="en-US" dirty="0"/>
              <a:t>Professional Development</a:t>
            </a:r>
          </a:p>
        </p:txBody>
      </p:sp>
      <p:sp>
        <p:nvSpPr>
          <p:cNvPr id="5" name="Slide Number Placeholder 4">
            <a:extLst>
              <a:ext uri="{FF2B5EF4-FFF2-40B4-BE49-F238E27FC236}">
                <a16:creationId xmlns:a16="http://schemas.microsoft.com/office/drawing/2014/main" id="{83B6B288-25CA-D43D-D9D9-52395CDA25DB}"/>
              </a:ext>
            </a:extLst>
          </p:cNvPr>
          <p:cNvSpPr>
            <a:spLocks noGrp="1"/>
          </p:cNvSpPr>
          <p:nvPr>
            <p:ph type="sldNum" sz="quarter" idx="12"/>
          </p:nvPr>
        </p:nvSpPr>
        <p:spPr/>
        <p:txBody>
          <a:bodyPr/>
          <a:lstStyle/>
          <a:p>
            <a:fld id="{C6BF0614-88EF-E141-A4D8-626B55E019E0}" type="slidenum">
              <a:rPr lang="en-US" smtClean="0"/>
              <a:pPr/>
              <a:t>11</a:t>
            </a:fld>
            <a:endParaRPr lang="en-US" dirty="0"/>
          </a:p>
        </p:txBody>
      </p:sp>
    </p:spTree>
    <p:extLst>
      <p:ext uri="{BB962C8B-B14F-4D97-AF65-F5344CB8AC3E}">
        <p14:creationId xmlns:p14="http://schemas.microsoft.com/office/powerpoint/2010/main" val="1142399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47E25F-7162-DFDD-E905-045CF0364446}"/>
              </a:ext>
            </a:extLst>
          </p:cNvPr>
          <p:cNvSpPr>
            <a:spLocks noGrp="1"/>
          </p:cNvSpPr>
          <p:nvPr>
            <p:ph sz="half" idx="1"/>
          </p:nvPr>
        </p:nvSpPr>
        <p:spPr/>
        <p:txBody>
          <a:bodyPr>
            <a:normAutofit fontScale="92500" lnSpcReduction="20000"/>
          </a:bodyPr>
          <a:lstStyle/>
          <a:p>
            <a:pPr marL="457200" indent="-457200">
              <a:buFont typeface="Arial" panose="020B0604020202020204" pitchFamily="34" charset="0"/>
              <a:buChar char="•"/>
            </a:pPr>
            <a:r>
              <a:rPr lang="en-US" dirty="0">
                <a:latin typeface="Georgia" panose="02040502050405020303" pitchFamily="18" charset="0"/>
              </a:rPr>
              <a:t>The Contingency Fund was established in 1999.</a:t>
            </a:r>
          </a:p>
          <a:p>
            <a:pPr marL="457200" indent="-457200">
              <a:buFont typeface="Arial" panose="020B0604020202020204" pitchFamily="34" charset="0"/>
              <a:buChar char="•"/>
            </a:pPr>
            <a:r>
              <a:rPr lang="en-US" dirty="0">
                <a:latin typeface="Georgia" panose="02040502050405020303" pitchFamily="18" charset="0"/>
              </a:rPr>
              <a:t>It is supported using unused Academic Support funds from cycled-out or completed scholars at the end of each fiscal year. </a:t>
            </a:r>
          </a:p>
          <a:p>
            <a:pPr marL="457200" indent="-457200">
              <a:buFont typeface="Arial" panose="020B0604020202020204" pitchFamily="34" charset="0"/>
              <a:buChar char="•"/>
            </a:pPr>
            <a:r>
              <a:rPr lang="en-US" dirty="0">
                <a:latin typeface="Georgia" panose="02040502050405020303" pitchFamily="18" charset="0"/>
              </a:rPr>
              <a:t>These funds may be distributed to scholars based on request for support when normal program funding mechanisms are not applicable. </a:t>
            </a:r>
          </a:p>
          <a:p>
            <a:pPr marL="457200" indent="-457200">
              <a:buFont typeface="Arial" panose="020B0604020202020204" pitchFamily="34" charset="0"/>
              <a:buChar char="•"/>
            </a:pPr>
            <a:r>
              <a:rPr lang="en-US" dirty="0">
                <a:latin typeface="Georgia" panose="02040502050405020303" pitchFamily="18" charset="0"/>
              </a:rPr>
              <a:t>Funding requests of $500 or less are at the discretion of the Program Director; request greater than $500 require consultation with the state’s Advisory Committee representative.</a:t>
            </a:r>
          </a:p>
        </p:txBody>
      </p:sp>
      <p:sp>
        <p:nvSpPr>
          <p:cNvPr id="4" name="Title 3">
            <a:extLst>
              <a:ext uri="{FF2B5EF4-FFF2-40B4-BE49-F238E27FC236}">
                <a16:creationId xmlns:a16="http://schemas.microsoft.com/office/drawing/2014/main" id="{7FEB2AB1-7788-E59B-9463-9899ED41BBA8}"/>
              </a:ext>
            </a:extLst>
          </p:cNvPr>
          <p:cNvSpPr>
            <a:spLocks noGrp="1"/>
          </p:cNvSpPr>
          <p:nvPr>
            <p:ph type="title"/>
          </p:nvPr>
        </p:nvSpPr>
        <p:spPr/>
        <p:txBody>
          <a:bodyPr/>
          <a:lstStyle/>
          <a:p>
            <a:r>
              <a:rPr lang="en-US" dirty="0"/>
              <a:t>Contingency Fund</a:t>
            </a:r>
          </a:p>
        </p:txBody>
      </p:sp>
      <p:sp>
        <p:nvSpPr>
          <p:cNvPr id="5" name="Slide Number Placeholder 4">
            <a:extLst>
              <a:ext uri="{FF2B5EF4-FFF2-40B4-BE49-F238E27FC236}">
                <a16:creationId xmlns:a16="http://schemas.microsoft.com/office/drawing/2014/main" id="{B106C066-7E12-4A9A-5FB6-5116EF80E920}"/>
              </a:ext>
            </a:extLst>
          </p:cNvPr>
          <p:cNvSpPr>
            <a:spLocks noGrp="1"/>
          </p:cNvSpPr>
          <p:nvPr>
            <p:ph type="sldNum" sz="quarter" idx="12"/>
          </p:nvPr>
        </p:nvSpPr>
        <p:spPr/>
        <p:txBody>
          <a:bodyPr/>
          <a:lstStyle/>
          <a:p>
            <a:fld id="{C6BF0614-88EF-E141-A4D8-626B55E019E0}" type="slidenum">
              <a:rPr lang="en-US" smtClean="0"/>
              <a:pPr/>
              <a:t>12</a:t>
            </a:fld>
            <a:endParaRPr lang="en-US" dirty="0"/>
          </a:p>
        </p:txBody>
      </p:sp>
    </p:spTree>
    <p:extLst>
      <p:ext uri="{BB962C8B-B14F-4D97-AF65-F5344CB8AC3E}">
        <p14:creationId xmlns:p14="http://schemas.microsoft.com/office/powerpoint/2010/main" val="176342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FD410-AD1B-F851-DF31-2A392F6B6380}"/>
              </a:ext>
            </a:extLst>
          </p:cNvPr>
          <p:cNvSpPr>
            <a:spLocks noGrp="1"/>
          </p:cNvSpPr>
          <p:nvPr>
            <p:ph sz="half" idx="2"/>
          </p:nvPr>
        </p:nvSpPr>
        <p:spPr/>
        <p:txBody>
          <a:bodyPr/>
          <a:lstStyle/>
          <a:p>
            <a:pPr>
              <a:spcAft>
                <a:spcPts val="600"/>
              </a:spcAft>
            </a:pPr>
            <a:r>
              <a:rPr lang="en-US" dirty="0">
                <a:latin typeface="Georgia" panose="02040502050405020303" pitchFamily="18" charset="0"/>
              </a:rPr>
              <a:t>Institute on Teaching and Mentoring</a:t>
            </a:r>
          </a:p>
          <a:p>
            <a:pPr lvl="1">
              <a:spcAft>
                <a:spcPts val="600"/>
              </a:spcAft>
            </a:pPr>
            <a:r>
              <a:rPr lang="en-US" dirty="0">
                <a:latin typeface="Georgia" panose="02040502050405020303" pitchFamily="18" charset="0"/>
              </a:rPr>
              <a:t>29</a:t>
            </a:r>
            <a:r>
              <a:rPr lang="en-US" baseline="30000" dirty="0">
                <a:latin typeface="Georgia" panose="02040502050405020303" pitchFamily="18" charset="0"/>
              </a:rPr>
              <a:t>th</a:t>
            </a:r>
            <a:r>
              <a:rPr lang="en-US" dirty="0">
                <a:latin typeface="Georgia" panose="02040502050405020303" pitchFamily="18" charset="0"/>
              </a:rPr>
              <a:t> Annual meeting evaluation results</a:t>
            </a:r>
          </a:p>
          <a:p>
            <a:pPr lvl="1">
              <a:spcAft>
                <a:spcPts val="600"/>
              </a:spcAft>
            </a:pPr>
            <a:r>
              <a:rPr lang="en-US" dirty="0">
                <a:latin typeface="Georgia" panose="02040502050405020303" pitchFamily="18" charset="0"/>
              </a:rPr>
              <a:t>30</a:t>
            </a:r>
            <a:r>
              <a:rPr lang="en-US" baseline="30000" dirty="0">
                <a:latin typeface="Georgia" panose="02040502050405020303" pitchFamily="18" charset="0"/>
              </a:rPr>
              <a:t>th</a:t>
            </a:r>
            <a:r>
              <a:rPr lang="en-US" dirty="0">
                <a:latin typeface="Georgia" panose="02040502050405020303" pitchFamily="18" charset="0"/>
              </a:rPr>
              <a:t> Institute on Teaching and Mentoring Celebration Gala</a:t>
            </a:r>
          </a:p>
          <a:p>
            <a:pPr>
              <a:spcAft>
                <a:spcPts val="600"/>
              </a:spcAft>
            </a:pPr>
            <a:r>
              <a:rPr lang="en-US" dirty="0">
                <a:latin typeface="Georgia" panose="02040502050405020303" pitchFamily="18" charset="0"/>
              </a:rPr>
              <a:t>DSP Communications</a:t>
            </a:r>
          </a:p>
          <a:p>
            <a:pPr>
              <a:spcAft>
                <a:spcPts val="600"/>
              </a:spcAft>
            </a:pPr>
            <a:r>
              <a:rPr lang="en-US" dirty="0">
                <a:latin typeface="Georgia" panose="02040502050405020303" pitchFamily="18" charset="0"/>
              </a:rPr>
              <a:t>Application Periods</a:t>
            </a:r>
          </a:p>
        </p:txBody>
      </p:sp>
      <p:sp>
        <p:nvSpPr>
          <p:cNvPr id="4" name="Title 3">
            <a:extLst>
              <a:ext uri="{FF2B5EF4-FFF2-40B4-BE49-F238E27FC236}">
                <a16:creationId xmlns:a16="http://schemas.microsoft.com/office/drawing/2014/main" id="{A4149EF1-672C-EEE2-7C6D-DEF18558E8B3}"/>
              </a:ext>
            </a:extLst>
          </p:cNvPr>
          <p:cNvSpPr>
            <a:spLocks noGrp="1"/>
          </p:cNvSpPr>
          <p:nvPr>
            <p:ph type="title"/>
          </p:nvPr>
        </p:nvSpPr>
        <p:spPr/>
        <p:txBody>
          <a:bodyPr/>
          <a:lstStyle/>
          <a:p>
            <a:r>
              <a:rPr lang="en-US" dirty="0"/>
              <a:t>Benefits and Services</a:t>
            </a:r>
          </a:p>
        </p:txBody>
      </p:sp>
      <p:sp>
        <p:nvSpPr>
          <p:cNvPr id="5" name="Slide Number Placeholder 4">
            <a:extLst>
              <a:ext uri="{FF2B5EF4-FFF2-40B4-BE49-F238E27FC236}">
                <a16:creationId xmlns:a16="http://schemas.microsoft.com/office/drawing/2014/main" id="{3BAE995E-089B-2529-D2E6-5C5B2456C751}"/>
              </a:ext>
            </a:extLst>
          </p:cNvPr>
          <p:cNvSpPr>
            <a:spLocks noGrp="1"/>
          </p:cNvSpPr>
          <p:nvPr>
            <p:ph type="sldNum" sz="quarter" idx="12"/>
          </p:nvPr>
        </p:nvSpPr>
        <p:spPr/>
        <p:txBody>
          <a:bodyPr/>
          <a:lstStyle/>
          <a:p>
            <a:fld id="{C6BF0614-88EF-E141-A4D8-626B55E019E0}" type="slidenum">
              <a:rPr lang="en-US" smtClean="0"/>
              <a:pPr/>
              <a:t>13</a:t>
            </a:fld>
            <a:endParaRPr lang="en-US" dirty="0"/>
          </a:p>
        </p:txBody>
      </p:sp>
    </p:spTree>
    <p:extLst>
      <p:ext uri="{BB962C8B-B14F-4D97-AF65-F5344CB8AC3E}">
        <p14:creationId xmlns:p14="http://schemas.microsoft.com/office/powerpoint/2010/main" val="291616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FF1FF-3F0E-995B-795D-69DBF87F3352}"/>
              </a:ext>
            </a:extLst>
          </p:cNvPr>
          <p:cNvSpPr>
            <a:spLocks noGrp="1"/>
          </p:cNvSpPr>
          <p:nvPr>
            <p:ph sz="half" idx="2"/>
          </p:nvPr>
        </p:nvSpPr>
        <p:spPr>
          <a:xfrm>
            <a:off x="795867" y="1662070"/>
            <a:ext cx="7778642" cy="4724119"/>
          </a:xfrm>
        </p:spPr>
        <p:txBody>
          <a:bodyPr>
            <a:normAutofit/>
          </a:bodyPr>
          <a:lstStyle/>
          <a:p>
            <a:r>
              <a:rPr lang="en-US" dirty="0">
                <a:latin typeface="Georgia" panose="02040502050405020303" pitchFamily="18" charset="0"/>
              </a:rPr>
              <a:t>Rate your overall experience at the Institute.</a:t>
            </a:r>
          </a:p>
          <a:p>
            <a:pPr lvl="1">
              <a:spcAft>
                <a:spcPts val="600"/>
              </a:spcAft>
            </a:pPr>
            <a:r>
              <a:rPr lang="en-US" i="1" dirty="0">
                <a:latin typeface="Georgia" panose="02040502050405020303" pitchFamily="18" charset="0"/>
              </a:rPr>
              <a:t>Scholars responded with a score of </a:t>
            </a:r>
            <a:r>
              <a:rPr lang="en-US" b="1" i="1" dirty="0">
                <a:solidFill>
                  <a:srgbClr val="FF0000"/>
                </a:solidFill>
                <a:latin typeface="Georgia" panose="02040502050405020303" pitchFamily="18" charset="0"/>
              </a:rPr>
              <a:t>4.7 out of 5</a:t>
            </a:r>
            <a:endParaRPr lang="en-US" b="1" i="1" dirty="0">
              <a:latin typeface="Georgia" panose="02040502050405020303" pitchFamily="18" charset="0"/>
            </a:endParaRPr>
          </a:p>
          <a:p>
            <a:r>
              <a:rPr lang="en-US" dirty="0">
                <a:latin typeface="Georgia" panose="02040502050405020303" pitchFamily="18" charset="0"/>
              </a:rPr>
              <a:t>The Institute offered useful tips to successfully navigate graduate school.</a:t>
            </a:r>
          </a:p>
          <a:p>
            <a:pPr lvl="1">
              <a:spcAft>
                <a:spcPts val="600"/>
              </a:spcAft>
            </a:pPr>
            <a:r>
              <a:rPr lang="en-US" i="1" dirty="0">
                <a:latin typeface="Georgia" panose="02040502050405020303" pitchFamily="18" charset="0"/>
              </a:rPr>
              <a:t>Scholars responded with a score of </a:t>
            </a:r>
            <a:r>
              <a:rPr lang="en-US" b="1" i="1" dirty="0">
                <a:solidFill>
                  <a:srgbClr val="FF0000"/>
                </a:solidFill>
                <a:latin typeface="Georgia" panose="02040502050405020303" pitchFamily="18" charset="0"/>
              </a:rPr>
              <a:t>4.0 out of 5</a:t>
            </a:r>
          </a:p>
          <a:p>
            <a:r>
              <a:rPr lang="en-US" dirty="0">
                <a:latin typeface="Georgia" panose="02040502050405020303" pitchFamily="18" charset="0"/>
              </a:rPr>
              <a:t>The Institute encouraged me to continue pursuing graduate school.</a:t>
            </a:r>
          </a:p>
          <a:p>
            <a:pPr lvl="1">
              <a:spcAft>
                <a:spcPts val="600"/>
              </a:spcAft>
            </a:pPr>
            <a:r>
              <a:rPr lang="en-US" i="1" dirty="0">
                <a:latin typeface="Georgia" panose="02040502050405020303" pitchFamily="18" charset="0"/>
              </a:rPr>
              <a:t>Scholars responded with a score of </a:t>
            </a:r>
            <a:r>
              <a:rPr lang="en-US" b="1" i="1" dirty="0">
                <a:solidFill>
                  <a:srgbClr val="FF0000"/>
                </a:solidFill>
                <a:latin typeface="Georgia" panose="02040502050405020303" pitchFamily="18" charset="0"/>
              </a:rPr>
              <a:t>4.0 out of 5</a:t>
            </a:r>
          </a:p>
          <a:p>
            <a:r>
              <a:rPr lang="en-US" dirty="0">
                <a:latin typeface="Georgia" panose="02040502050405020303" pitchFamily="18" charset="0"/>
              </a:rPr>
              <a:t>The Institute provided me opportunities to meet other scholars, faculty.</a:t>
            </a:r>
          </a:p>
          <a:p>
            <a:pPr lvl="1"/>
            <a:r>
              <a:rPr lang="en-US" i="1" dirty="0">
                <a:latin typeface="Georgia" panose="02040502050405020303" pitchFamily="18" charset="0"/>
              </a:rPr>
              <a:t>Scholars responded with a score of </a:t>
            </a:r>
            <a:r>
              <a:rPr lang="en-US" b="1" i="1" dirty="0">
                <a:solidFill>
                  <a:srgbClr val="FF0000"/>
                </a:solidFill>
                <a:latin typeface="Georgia" panose="02040502050405020303" pitchFamily="18" charset="0"/>
              </a:rPr>
              <a:t>4.0 out of 5</a:t>
            </a:r>
          </a:p>
          <a:p>
            <a:endParaRPr lang="en-US" i="1" dirty="0"/>
          </a:p>
          <a:p>
            <a:endParaRPr lang="en-US" dirty="0"/>
          </a:p>
        </p:txBody>
      </p:sp>
      <p:sp>
        <p:nvSpPr>
          <p:cNvPr id="4" name="Title 3">
            <a:extLst>
              <a:ext uri="{FF2B5EF4-FFF2-40B4-BE49-F238E27FC236}">
                <a16:creationId xmlns:a16="http://schemas.microsoft.com/office/drawing/2014/main" id="{91D39BD3-9CA7-37A1-C591-F0550CFF7214}"/>
              </a:ext>
            </a:extLst>
          </p:cNvPr>
          <p:cNvSpPr>
            <a:spLocks noGrp="1"/>
          </p:cNvSpPr>
          <p:nvPr>
            <p:ph type="title"/>
          </p:nvPr>
        </p:nvSpPr>
        <p:spPr/>
        <p:txBody>
          <a:bodyPr>
            <a:noAutofit/>
          </a:bodyPr>
          <a:lstStyle/>
          <a:p>
            <a:r>
              <a:rPr lang="en-US" sz="3200" dirty="0"/>
              <a:t>29th Annual Institute on Teaching and Mentoring – Evaluation Responses</a:t>
            </a:r>
          </a:p>
        </p:txBody>
      </p:sp>
      <p:sp>
        <p:nvSpPr>
          <p:cNvPr id="5" name="Slide Number Placeholder 4">
            <a:extLst>
              <a:ext uri="{FF2B5EF4-FFF2-40B4-BE49-F238E27FC236}">
                <a16:creationId xmlns:a16="http://schemas.microsoft.com/office/drawing/2014/main" id="{37D92470-35AF-E3AD-13F7-F5F1C4077764}"/>
              </a:ext>
            </a:extLst>
          </p:cNvPr>
          <p:cNvSpPr>
            <a:spLocks noGrp="1"/>
          </p:cNvSpPr>
          <p:nvPr>
            <p:ph type="sldNum" sz="quarter" idx="12"/>
          </p:nvPr>
        </p:nvSpPr>
        <p:spPr/>
        <p:txBody>
          <a:bodyPr/>
          <a:lstStyle/>
          <a:p>
            <a:fld id="{C6BF0614-88EF-E141-A4D8-626B55E019E0}" type="slidenum">
              <a:rPr lang="en-US" smtClean="0"/>
              <a:pPr/>
              <a:t>14</a:t>
            </a:fld>
            <a:endParaRPr lang="en-US" dirty="0"/>
          </a:p>
        </p:txBody>
      </p:sp>
    </p:spTree>
    <p:extLst>
      <p:ext uri="{BB962C8B-B14F-4D97-AF65-F5344CB8AC3E}">
        <p14:creationId xmlns:p14="http://schemas.microsoft.com/office/powerpoint/2010/main" val="287926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E654E-886F-D5AD-202E-AC76759CDBB2}"/>
              </a:ext>
            </a:extLst>
          </p:cNvPr>
          <p:cNvSpPr>
            <a:spLocks noGrp="1"/>
          </p:cNvSpPr>
          <p:nvPr>
            <p:ph sz="half" idx="1"/>
          </p:nvPr>
        </p:nvSpPr>
        <p:spPr/>
        <p:txBody>
          <a:bodyPr/>
          <a:lstStyle/>
          <a:p>
            <a:pPr algn="ctr"/>
            <a:r>
              <a:rPr lang="en-US" b="1" u="sng" dirty="0">
                <a:latin typeface="Georgia" panose="02040502050405020303" pitchFamily="18" charset="0"/>
              </a:rPr>
              <a:t>Option A</a:t>
            </a:r>
          </a:p>
          <a:p>
            <a:pPr algn="ctr"/>
            <a:r>
              <a:rPr lang="en-US" dirty="0">
                <a:latin typeface="Georgia" panose="02040502050405020303" pitchFamily="18" charset="0"/>
              </a:rPr>
              <a:t>Institute 30 Year Gala Celebration</a:t>
            </a:r>
          </a:p>
          <a:p>
            <a:pPr algn="ctr"/>
            <a:r>
              <a:rPr lang="en-US" dirty="0">
                <a:latin typeface="Georgia" panose="02040502050405020303" pitchFamily="18" charset="0"/>
              </a:rPr>
              <a:t>July or August 2023</a:t>
            </a:r>
          </a:p>
          <a:p>
            <a:pPr algn="ctr"/>
            <a:r>
              <a:rPr lang="en-US" dirty="0">
                <a:latin typeface="Georgia" panose="02040502050405020303" pitchFamily="18" charset="0"/>
              </a:rPr>
              <a:t>Orlando, FL</a:t>
            </a:r>
          </a:p>
          <a:p>
            <a:r>
              <a:rPr lang="en-US" i="1" dirty="0">
                <a:latin typeface="Georgia" panose="02040502050405020303" pitchFamily="18" charset="0"/>
              </a:rPr>
              <a:t>Friday</a:t>
            </a:r>
            <a:r>
              <a:rPr lang="en-US" dirty="0">
                <a:latin typeface="Georgia" panose="02040502050405020303" pitchFamily="18" charset="0"/>
              </a:rPr>
              <a:t>: Evening Reception</a:t>
            </a:r>
          </a:p>
          <a:p>
            <a:r>
              <a:rPr lang="en-US" i="1" dirty="0">
                <a:latin typeface="Georgia" panose="02040502050405020303" pitchFamily="18" charset="0"/>
              </a:rPr>
              <a:t>Saturday</a:t>
            </a:r>
            <a:r>
              <a:rPr lang="en-US" dirty="0">
                <a:latin typeface="Georgia" panose="02040502050405020303" pitchFamily="18" charset="0"/>
              </a:rPr>
              <a:t>: Continental Breakfast, Evening Banquet and Dance</a:t>
            </a:r>
          </a:p>
          <a:p>
            <a:r>
              <a:rPr lang="en-US" i="1" dirty="0">
                <a:latin typeface="Georgia" panose="02040502050405020303" pitchFamily="18" charset="0"/>
              </a:rPr>
              <a:t>Sunday</a:t>
            </a:r>
            <a:r>
              <a:rPr lang="en-US" dirty="0">
                <a:latin typeface="Georgia" panose="02040502050405020303" pitchFamily="18" charset="0"/>
              </a:rPr>
              <a:t>: Continental Breakfast and Departure </a:t>
            </a:r>
          </a:p>
          <a:p>
            <a:endParaRPr lang="en-US" dirty="0">
              <a:latin typeface="Georgia" panose="02040502050405020303" pitchFamily="18" charset="0"/>
            </a:endParaRPr>
          </a:p>
        </p:txBody>
      </p:sp>
      <p:sp>
        <p:nvSpPr>
          <p:cNvPr id="4" name="Title 3">
            <a:extLst>
              <a:ext uri="{FF2B5EF4-FFF2-40B4-BE49-F238E27FC236}">
                <a16:creationId xmlns:a16="http://schemas.microsoft.com/office/drawing/2014/main" id="{5A81C767-F9FB-54B2-5A82-7B8C4B6F87DB}"/>
              </a:ext>
            </a:extLst>
          </p:cNvPr>
          <p:cNvSpPr>
            <a:spLocks noGrp="1"/>
          </p:cNvSpPr>
          <p:nvPr>
            <p:ph type="title"/>
          </p:nvPr>
        </p:nvSpPr>
        <p:spPr/>
        <p:txBody>
          <a:bodyPr>
            <a:noAutofit/>
          </a:bodyPr>
          <a:lstStyle/>
          <a:p>
            <a:r>
              <a:rPr lang="en-US" sz="3600" dirty="0"/>
              <a:t>30</a:t>
            </a:r>
            <a:r>
              <a:rPr lang="en-US" sz="3600" baseline="30000" dirty="0"/>
              <a:t>th</a:t>
            </a:r>
            <a:r>
              <a:rPr lang="en-US" sz="3600" dirty="0"/>
              <a:t> Annual Institute on Teaching and Mentoring – Celebration Gala</a:t>
            </a:r>
          </a:p>
        </p:txBody>
      </p:sp>
      <p:sp>
        <p:nvSpPr>
          <p:cNvPr id="5" name="Slide Number Placeholder 4">
            <a:extLst>
              <a:ext uri="{FF2B5EF4-FFF2-40B4-BE49-F238E27FC236}">
                <a16:creationId xmlns:a16="http://schemas.microsoft.com/office/drawing/2014/main" id="{749C5584-7981-F020-306B-2F5E7DDB039A}"/>
              </a:ext>
            </a:extLst>
          </p:cNvPr>
          <p:cNvSpPr>
            <a:spLocks noGrp="1"/>
          </p:cNvSpPr>
          <p:nvPr>
            <p:ph type="sldNum" sz="quarter" idx="12"/>
          </p:nvPr>
        </p:nvSpPr>
        <p:spPr/>
        <p:txBody>
          <a:bodyPr/>
          <a:lstStyle/>
          <a:p>
            <a:fld id="{C6BF0614-88EF-E141-A4D8-626B55E019E0}" type="slidenum">
              <a:rPr lang="en-US" smtClean="0"/>
              <a:pPr/>
              <a:t>15</a:t>
            </a:fld>
            <a:endParaRPr lang="en-US" dirty="0"/>
          </a:p>
        </p:txBody>
      </p:sp>
    </p:spTree>
    <p:extLst>
      <p:ext uri="{BB962C8B-B14F-4D97-AF65-F5344CB8AC3E}">
        <p14:creationId xmlns:p14="http://schemas.microsoft.com/office/powerpoint/2010/main" val="1024386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E654E-886F-D5AD-202E-AC76759CDBB2}"/>
              </a:ext>
            </a:extLst>
          </p:cNvPr>
          <p:cNvSpPr>
            <a:spLocks noGrp="1"/>
          </p:cNvSpPr>
          <p:nvPr>
            <p:ph sz="half" idx="1"/>
          </p:nvPr>
        </p:nvSpPr>
        <p:spPr/>
        <p:txBody>
          <a:bodyPr/>
          <a:lstStyle/>
          <a:p>
            <a:pPr algn="ctr"/>
            <a:r>
              <a:rPr lang="en-US" b="1" u="sng" dirty="0">
                <a:latin typeface="Georgia" panose="02040502050405020303" pitchFamily="18" charset="0"/>
              </a:rPr>
              <a:t>Option B</a:t>
            </a:r>
          </a:p>
          <a:p>
            <a:pPr algn="ctr"/>
            <a:r>
              <a:rPr lang="en-US" dirty="0">
                <a:latin typeface="Georgia" panose="02040502050405020303" pitchFamily="18" charset="0"/>
              </a:rPr>
              <a:t>Institute 30 Year Gala Celebration</a:t>
            </a:r>
          </a:p>
          <a:p>
            <a:pPr algn="ctr"/>
            <a:r>
              <a:rPr lang="en-US" sz="2000" dirty="0">
                <a:latin typeface="Georgia" panose="02040502050405020303" pitchFamily="18" charset="0"/>
              </a:rPr>
              <a:t>(Same dates as Institute on Teaching and Mentoring)</a:t>
            </a:r>
          </a:p>
          <a:p>
            <a:pPr algn="ctr"/>
            <a:r>
              <a:rPr lang="en-US" dirty="0">
                <a:latin typeface="Georgia" panose="02040502050405020303" pitchFamily="18" charset="0"/>
              </a:rPr>
              <a:t>October 26 – 29, 2023</a:t>
            </a:r>
          </a:p>
          <a:p>
            <a:pPr algn="ctr"/>
            <a:r>
              <a:rPr lang="en-US" dirty="0">
                <a:latin typeface="Georgia" panose="02040502050405020303" pitchFamily="18" charset="0"/>
              </a:rPr>
              <a:t>Tampa, FL</a:t>
            </a:r>
          </a:p>
          <a:p>
            <a:pPr algn="ctr"/>
            <a:endParaRPr lang="en-US" dirty="0">
              <a:latin typeface="Georgia" panose="02040502050405020303" pitchFamily="18" charset="0"/>
            </a:endParaRPr>
          </a:p>
          <a:p>
            <a:r>
              <a:rPr lang="en-US" i="1" dirty="0">
                <a:latin typeface="Georgia" panose="02040502050405020303" pitchFamily="18" charset="0"/>
              </a:rPr>
              <a:t>Saturday Evening</a:t>
            </a:r>
            <a:r>
              <a:rPr lang="en-US" dirty="0">
                <a:latin typeface="Georgia" panose="02040502050405020303" pitchFamily="18" charset="0"/>
              </a:rPr>
              <a:t>: Banquet and Dance</a:t>
            </a:r>
          </a:p>
          <a:p>
            <a:endParaRPr lang="en-US" dirty="0">
              <a:latin typeface="Georgia" panose="02040502050405020303" pitchFamily="18" charset="0"/>
            </a:endParaRPr>
          </a:p>
        </p:txBody>
      </p:sp>
      <p:sp>
        <p:nvSpPr>
          <p:cNvPr id="4" name="Title 3">
            <a:extLst>
              <a:ext uri="{FF2B5EF4-FFF2-40B4-BE49-F238E27FC236}">
                <a16:creationId xmlns:a16="http://schemas.microsoft.com/office/drawing/2014/main" id="{5A81C767-F9FB-54B2-5A82-7B8C4B6F87DB}"/>
              </a:ext>
            </a:extLst>
          </p:cNvPr>
          <p:cNvSpPr>
            <a:spLocks noGrp="1"/>
          </p:cNvSpPr>
          <p:nvPr>
            <p:ph type="title"/>
          </p:nvPr>
        </p:nvSpPr>
        <p:spPr/>
        <p:txBody>
          <a:bodyPr>
            <a:noAutofit/>
          </a:bodyPr>
          <a:lstStyle/>
          <a:p>
            <a:r>
              <a:rPr lang="en-US" sz="3600" dirty="0"/>
              <a:t>30</a:t>
            </a:r>
            <a:r>
              <a:rPr lang="en-US" sz="3600" baseline="30000" dirty="0"/>
              <a:t>th</a:t>
            </a:r>
            <a:r>
              <a:rPr lang="en-US" sz="3600" dirty="0"/>
              <a:t> Annual Institute on Teaching and Mentoring – Celebration Gala</a:t>
            </a:r>
          </a:p>
        </p:txBody>
      </p:sp>
      <p:sp>
        <p:nvSpPr>
          <p:cNvPr id="5" name="Slide Number Placeholder 4">
            <a:extLst>
              <a:ext uri="{FF2B5EF4-FFF2-40B4-BE49-F238E27FC236}">
                <a16:creationId xmlns:a16="http://schemas.microsoft.com/office/drawing/2014/main" id="{749C5584-7981-F020-306B-2F5E7DDB039A}"/>
              </a:ext>
            </a:extLst>
          </p:cNvPr>
          <p:cNvSpPr>
            <a:spLocks noGrp="1"/>
          </p:cNvSpPr>
          <p:nvPr>
            <p:ph type="sldNum" sz="quarter" idx="12"/>
          </p:nvPr>
        </p:nvSpPr>
        <p:spPr/>
        <p:txBody>
          <a:bodyPr/>
          <a:lstStyle/>
          <a:p>
            <a:fld id="{C6BF0614-88EF-E141-A4D8-626B55E019E0}" type="slidenum">
              <a:rPr lang="en-US" smtClean="0"/>
              <a:pPr/>
              <a:t>16</a:t>
            </a:fld>
            <a:endParaRPr lang="en-US" dirty="0"/>
          </a:p>
        </p:txBody>
      </p:sp>
    </p:spTree>
    <p:extLst>
      <p:ext uri="{BB962C8B-B14F-4D97-AF65-F5344CB8AC3E}">
        <p14:creationId xmlns:p14="http://schemas.microsoft.com/office/powerpoint/2010/main" val="63151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2D6F34C3-119E-86B3-4587-4E0842D02D45}"/>
              </a:ext>
            </a:extLst>
          </p:cNvPr>
          <p:cNvGraphicFramePr>
            <a:graphicFrameLocks noGrp="1"/>
          </p:cNvGraphicFramePr>
          <p:nvPr>
            <p:ph sz="half" idx="1"/>
            <p:extLst>
              <p:ext uri="{D42A27DB-BD31-4B8C-83A1-F6EECF244321}">
                <p14:modId xmlns:p14="http://schemas.microsoft.com/office/powerpoint/2010/main" val="3933640171"/>
              </p:ext>
            </p:extLst>
          </p:nvPr>
        </p:nvGraphicFramePr>
        <p:xfrm>
          <a:off x="850571" y="1417638"/>
          <a:ext cx="7669154" cy="4937760"/>
        </p:xfrm>
        <a:graphic>
          <a:graphicData uri="http://schemas.openxmlformats.org/drawingml/2006/table">
            <a:tbl>
              <a:tblPr firstRow="1" bandRow="1">
                <a:tableStyleId>{C083E6E3-FA7D-4D7B-A595-EF9225AFEA82}</a:tableStyleId>
              </a:tblPr>
              <a:tblGrid>
                <a:gridCol w="1555750">
                  <a:extLst>
                    <a:ext uri="{9D8B030D-6E8A-4147-A177-3AD203B41FA5}">
                      <a16:colId xmlns:a16="http://schemas.microsoft.com/office/drawing/2014/main" val="491474995"/>
                    </a:ext>
                  </a:extLst>
                </a:gridCol>
                <a:gridCol w="1555750">
                  <a:extLst>
                    <a:ext uri="{9D8B030D-6E8A-4147-A177-3AD203B41FA5}">
                      <a16:colId xmlns:a16="http://schemas.microsoft.com/office/drawing/2014/main" val="3334740924"/>
                    </a:ext>
                  </a:extLst>
                </a:gridCol>
                <a:gridCol w="1555750">
                  <a:extLst>
                    <a:ext uri="{9D8B030D-6E8A-4147-A177-3AD203B41FA5}">
                      <a16:colId xmlns:a16="http://schemas.microsoft.com/office/drawing/2014/main" val="3858272386"/>
                    </a:ext>
                  </a:extLst>
                </a:gridCol>
                <a:gridCol w="1554480">
                  <a:extLst>
                    <a:ext uri="{9D8B030D-6E8A-4147-A177-3AD203B41FA5}">
                      <a16:colId xmlns:a16="http://schemas.microsoft.com/office/drawing/2014/main" val="4149394530"/>
                    </a:ext>
                  </a:extLst>
                </a:gridCol>
                <a:gridCol w="1447424">
                  <a:extLst>
                    <a:ext uri="{9D8B030D-6E8A-4147-A177-3AD203B41FA5}">
                      <a16:colId xmlns:a16="http://schemas.microsoft.com/office/drawing/2014/main" val="4273525398"/>
                    </a:ext>
                  </a:extLst>
                </a:gridCol>
              </a:tblGrid>
              <a:tr h="131872">
                <a:tc>
                  <a:txBody>
                    <a:bodyPr/>
                    <a:lstStyle/>
                    <a:p>
                      <a:pPr algn="ctr"/>
                      <a:r>
                        <a:rPr lang="en-US" dirty="0">
                          <a:latin typeface="Georgia" panose="02040502050405020303" pitchFamily="18" charset="0"/>
                        </a:rPr>
                        <a:t>             Answer Choices</a:t>
                      </a:r>
                    </a:p>
                  </a:txBody>
                  <a:tcPr anchor="ctr"/>
                </a:tc>
                <a:tc>
                  <a:txBody>
                    <a:bodyPr/>
                    <a:lstStyle/>
                    <a:p>
                      <a:pPr algn="ctr"/>
                      <a:r>
                        <a:rPr lang="en-US" dirty="0">
                          <a:latin typeface="Georgia" panose="02040502050405020303" pitchFamily="18" charset="0"/>
                        </a:rPr>
                        <a:t>            Option A</a:t>
                      </a:r>
                    </a:p>
                    <a:p>
                      <a:pPr algn="ctr"/>
                      <a:r>
                        <a:rPr lang="en-US" dirty="0">
                          <a:latin typeface="Georgia" panose="02040502050405020303" pitchFamily="18" charset="0"/>
                        </a:rPr>
                        <a:t>Responses %</a:t>
                      </a:r>
                    </a:p>
                  </a:txBody>
                  <a:tcPr anchor="ctr"/>
                </a:tc>
                <a:tc>
                  <a:txBody>
                    <a:bodyPr/>
                    <a:lstStyle/>
                    <a:p>
                      <a:pPr algn="ctr"/>
                      <a:r>
                        <a:rPr lang="en-US" dirty="0">
                          <a:latin typeface="Georgia" panose="02040502050405020303" pitchFamily="18" charset="0"/>
                        </a:rPr>
                        <a:t>              Responses #</a:t>
                      </a:r>
                    </a:p>
                  </a:txBody>
                  <a:tcPr anchor="ctr"/>
                </a:tc>
                <a:tc>
                  <a:txBody>
                    <a:bodyPr/>
                    <a:lstStyle/>
                    <a:p>
                      <a:pPr algn="ctr"/>
                      <a:r>
                        <a:rPr lang="en-US" dirty="0">
                          <a:latin typeface="Georgia" panose="02040502050405020303" pitchFamily="18" charset="0"/>
                        </a:rPr>
                        <a:t>Option B Responses %</a:t>
                      </a:r>
                    </a:p>
                  </a:txBody>
                  <a:tcPr anchor="ctr"/>
                </a:tc>
                <a:tc>
                  <a:txBody>
                    <a:bodyPr/>
                    <a:lstStyle/>
                    <a:p>
                      <a:pPr algn="ctr"/>
                      <a:r>
                        <a:rPr lang="en-US" dirty="0">
                          <a:latin typeface="Georgia" panose="02040502050405020303" pitchFamily="18" charset="0"/>
                        </a:rPr>
                        <a:t>Responses #</a:t>
                      </a:r>
                    </a:p>
                  </a:txBody>
                  <a:tcPr anchor="ctr"/>
                </a:tc>
                <a:extLst>
                  <a:ext uri="{0D108BD9-81ED-4DB2-BD59-A6C34878D82A}">
                    <a16:rowId xmlns:a16="http://schemas.microsoft.com/office/drawing/2014/main" val="3014755151"/>
                  </a:ext>
                </a:extLst>
              </a:tr>
              <a:tr h="370840">
                <a:tc>
                  <a:txBody>
                    <a:bodyPr/>
                    <a:lstStyle/>
                    <a:p>
                      <a:r>
                        <a:rPr lang="en-US" dirty="0">
                          <a:latin typeface="Georgia" panose="02040502050405020303" pitchFamily="18" charset="0"/>
                        </a:rPr>
                        <a:t>Definitely Would</a:t>
                      </a:r>
                    </a:p>
                  </a:txBody>
                  <a:tcPr/>
                </a:tc>
                <a:tc>
                  <a:txBody>
                    <a:bodyPr/>
                    <a:lstStyle/>
                    <a:p>
                      <a:pPr algn="ctr"/>
                      <a:r>
                        <a:rPr lang="en-US" dirty="0">
                          <a:latin typeface="Georgia" panose="02040502050405020303" pitchFamily="18" charset="0"/>
                        </a:rPr>
                        <a:t>26.11%</a:t>
                      </a:r>
                    </a:p>
                  </a:txBody>
                  <a:tcPr/>
                </a:tc>
                <a:tc>
                  <a:txBody>
                    <a:bodyPr/>
                    <a:lstStyle/>
                    <a:p>
                      <a:pPr algn="ctr"/>
                      <a:r>
                        <a:rPr lang="en-US" dirty="0">
                          <a:latin typeface="Georgia" panose="02040502050405020303" pitchFamily="18" charset="0"/>
                        </a:rPr>
                        <a:t>88</a:t>
                      </a:r>
                    </a:p>
                  </a:txBody>
                  <a:tcPr/>
                </a:tc>
                <a:tc>
                  <a:txBody>
                    <a:bodyPr/>
                    <a:lstStyle/>
                    <a:p>
                      <a:pPr algn="ctr"/>
                      <a:r>
                        <a:rPr lang="en-US" dirty="0">
                          <a:latin typeface="Georgia" panose="02040502050405020303" pitchFamily="18" charset="0"/>
                        </a:rPr>
                        <a:t>50.00%</a:t>
                      </a:r>
                    </a:p>
                  </a:txBody>
                  <a:tcPr/>
                </a:tc>
                <a:tc>
                  <a:txBody>
                    <a:bodyPr/>
                    <a:lstStyle/>
                    <a:p>
                      <a:pPr algn="ctr"/>
                      <a:r>
                        <a:rPr lang="en-US" dirty="0">
                          <a:latin typeface="Georgia" panose="02040502050405020303" pitchFamily="18" charset="0"/>
                        </a:rPr>
                        <a:t>172</a:t>
                      </a:r>
                    </a:p>
                  </a:txBody>
                  <a:tcPr/>
                </a:tc>
                <a:extLst>
                  <a:ext uri="{0D108BD9-81ED-4DB2-BD59-A6C34878D82A}">
                    <a16:rowId xmlns:a16="http://schemas.microsoft.com/office/drawing/2014/main" val="3454704779"/>
                  </a:ext>
                </a:extLst>
              </a:tr>
              <a:tr h="370840">
                <a:tc>
                  <a:txBody>
                    <a:bodyPr/>
                    <a:lstStyle/>
                    <a:p>
                      <a:r>
                        <a:rPr lang="en-US" dirty="0">
                          <a:latin typeface="Georgia" panose="02040502050405020303" pitchFamily="18" charset="0"/>
                        </a:rPr>
                        <a:t>Probably Would</a:t>
                      </a:r>
                    </a:p>
                  </a:txBody>
                  <a:tcPr/>
                </a:tc>
                <a:tc>
                  <a:txBody>
                    <a:bodyPr/>
                    <a:lstStyle/>
                    <a:p>
                      <a:pPr algn="ctr"/>
                      <a:r>
                        <a:rPr lang="en-US" dirty="0">
                          <a:latin typeface="Georgia" panose="02040502050405020303" pitchFamily="18" charset="0"/>
                        </a:rPr>
                        <a:t>25.22%</a:t>
                      </a:r>
                    </a:p>
                  </a:txBody>
                  <a:tcPr/>
                </a:tc>
                <a:tc>
                  <a:txBody>
                    <a:bodyPr/>
                    <a:lstStyle/>
                    <a:p>
                      <a:pPr algn="ctr"/>
                      <a:r>
                        <a:rPr lang="en-US" dirty="0">
                          <a:latin typeface="Georgia" panose="02040502050405020303" pitchFamily="18" charset="0"/>
                        </a:rPr>
                        <a:t>85</a:t>
                      </a:r>
                    </a:p>
                  </a:txBody>
                  <a:tcPr/>
                </a:tc>
                <a:tc>
                  <a:txBody>
                    <a:bodyPr/>
                    <a:lstStyle/>
                    <a:p>
                      <a:pPr algn="ctr"/>
                      <a:r>
                        <a:rPr lang="en-US" dirty="0">
                          <a:latin typeface="Georgia" panose="02040502050405020303" pitchFamily="18" charset="0"/>
                        </a:rPr>
                        <a:t>33.43%</a:t>
                      </a:r>
                    </a:p>
                  </a:txBody>
                  <a:tcPr/>
                </a:tc>
                <a:tc>
                  <a:txBody>
                    <a:bodyPr/>
                    <a:lstStyle/>
                    <a:p>
                      <a:pPr algn="ctr"/>
                      <a:r>
                        <a:rPr lang="en-US" dirty="0">
                          <a:latin typeface="Georgia" panose="02040502050405020303" pitchFamily="18" charset="0"/>
                        </a:rPr>
                        <a:t>115</a:t>
                      </a:r>
                    </a:p>
                  </a:txBody>
                  <a:tcPr/>
                </a:tc>
                <a:extLst>
                  <a:ext uri="{0D108BD9-81ED-4DB2-BD59-A6C34878D82A}">
                    <a16:rowId xmlns:a16="http://schemas.microsoft.com/office/drawing/2014/main" val="208914004"/>
                  </a:ext>
                </a:extLst>
              </a:tr>
              <a:tr h="370840">
                <a:tc>
                  <a:txBody>
                    <a:bodyPr/>
                    <a:lstStyle/>
                    <a:p>
                      <a:r>
                        <a:rPr lang="en-US" dirty="0">
                          <a:latin typeface="Georgia" panose="02040502050405020303" pitchFamily="18" charset="0"/>
                        </a:rPr>
                        <a:t>Probably Would Not</a:t>
                      </a:r>
                    </a:p>
                  </a:txBody>
                  <a:tcPr/>
                </a:tc>
                <a:tc>
                  <a:txBody>
                    <a:bodyPr/>
                    <a:lstStyle/>
                    <a:p>
                      <a:pPr algn="ctr"/>
                      <a:r>
                        <a:rPr lang="en-US" dirty="0">
                          <a:latin typeface="Georgia" panose="02040502050405020303" pitchFamily="18" charset="0"/>
                        </a:rPr>
                        <a:t>19.88%</a:t>
                      </a:r>
                    </a:p>
                  </a:txBody>
                  <a:tcPr/>
                </a:tc>
                <a:tc>
                  <a:txBody>
                    <a:bodyPr/>
                    <a:lstStyle/>
                    <a:p>
                      <a:pPr algn="ctr"/>
                      <a:r>
                        <a:rPr lang="en-US" dirty="0">
                          <a:latin typeface="Georgia" panose="02040502050405020303" pitchFamily="18" charset="0"/>
                        </a:rPr>
                        <a:t>67</a:t>
                      </a:r>
                    </a:p>
                  </a:txBody>
                  <a:tcPr/>
                </a:tc>
                <a:tc>
                  <a:txBody>
                    <a:bodyPr/>
                    <a:lstStyle/>
                    <a:p>
                      <a:pPr algn="ctr"/>
                      <a:r>
                        <a:rPr lang="en-US" dirty="0">
                          <a:latin typeface="Georgia" panose="02040502050405020303" pitchFamily="18" charset="0"/>
                        </a:rPr>
                        <a:t>8.14%</a:t>
                      </a:r>
                    </a:p>
                  </a:txBody>
                  <a:tcPr/>
                </a:tc>
                <a:tc>
                  <a:txBody>
                    <a:bodyPr/>
                    <a:lstStyle/>
                    <a:p>
                      <a:pPr algn="ctr"/>
                      <a:r>
                        <a:rPr lang="en-US" dirty="0">
                          <a:latin typeface="Georgia" panose="02040502050405020303" pitchFamily="18" charset="0"/>
                        </a:rPr>
                        <a:t>28</a:t>
                      </a:r>
                    </a:p>
                  </a:txBody>
                  <a:tcPr/>
                </a:tc>
                <a:extLst>
                  <a:ext uri="{0D108BD9-81ED-4DB2-BD59-A6C34878D82A}">
                    <a16:rowId xmlns:a16="http://schemas.microsoft.com/office/drawing/2014/main" val="422728830"/>
                  </a:ext>
                </a:extLst>
              </a:tr>
              <a:tr h="370840">
                <a:tc>
                  <a:txBody>
                    <a:bodyPr/>
                    <a:lstStyle/>
                    <a:p>
                      <a:r>
                        <a:rPr lang="en-US" dirty="0">
                          <a:latin typeface="Georgia" panose="02040502050405020303" pitchFamily="18" charset="0"/>
                        </a:rPr>
                        <a:t>Definitely  Would Not</a:t>
                      </a:r>
                    </a:p>
                  </a:txBody>
                  <a:tcPr/>
                </a:tc>
                <a:tc>
                  <a:txBody>
                    <a:bodyPr/>
                    <a:lstStyle/>
                    <a:p>
                      <a:pPr algn="ctr"/>
                      <a:r>
                        <a:rPr lang="en-US" dirty="0">
                          <a:latin typeface="Georgia" panose="02040502050405020303" pitchFamily="18" charset="0"/>
                        </a:rPr>
                        <a:t>13.65%</a:t>
                      </a:r>
                    </a:p>
                  </a:txBody>
                  <a:tcPr/>
                </a:tc>
                <a:tc>
                  <a:txBody>
                    <a:bodyPr/>
                    <a:lstStyle/>
                    <a:p>
                      <a:pPr algn="ctr"/>
                      <a:r>
                        <a:rPr lang="en-US" dirty="0">
                          <a:latin typeface="Georgia" panose="02040502050405020303" pitchFamily="18" charset="0"/>
                        </a:rPr>
                        <a:t>46</a:t>
                      </a:r>
                    </a:p>
                  </a:txBody>
                  <a:tcPr/>
                </a:tc>
                <a:tc>
                  <a:txBody>
                    <a:bodyPr/>
                    <a:lstStyle/>
                    <a:p>
                      <a:pPr algn="ctr"/>
                      <a:r>
                        <a:rPr lang="en-US" dirty="0">
                          <a:latin typeface="Georgia" panose="02040502050405020303" pitchFamily="18" charset="0"/>
                        </a:rPr>
                        <a:t>3.20%</a:t>
                      </a:r>
                    </a:p>
                  </a:txBody>
                  <a:tcPr/>
                </a:tc>
                <a:tc>
                  <a:txBody>
                    <a:bodyPr/>
                    <a:lstStyle/>
                    <a:p>
                      <a:pPr algn="ctr"/>
                      <a:r>
                        <a:rPr lang="en-US" dirty="0">
                          <a:latin typeface="Georgia" panose="02040502050405020303" pitchFamily="18" charset="0"/>
                        </a:rPr>
                        <a:t>11</a:t>
                      </a:r>
                    </a:p>
                  </a:txBody>
                  <a:tcPr/>
                </a:tc>
                <a:extLst>
                  <a:ext uri="{0D108BD9-81ED-4DB2-BD59-A6C34878D82A}">
                    <a16:rowId xmlns:a16="http://schemas.microsoft.com/office/drawing/2014/main" val="1731613666"/>
                  </a:ext>
                </a:extLst>
              </a:tr>
              <a:tr h="370840">
                <a:tc>
                  <a:txBody>
                    <a:bodyPr/>
                    <a:lstStyle/>
                    <a:p>
                      <a:r>
                        <a:rPr lang="en-US" dirty="0">
                          <a:latin typeface="Georgia" panose="02040502050405020303" pitchFamily="18" charset="0"/>
                        </a:rPr>
                        <a:t>Will need additional information to decide</a:t>
                      </a:r>
                    </a:p>
                  </a:txBody>
                  <a:tcPr/>
                </a:tc>
                <a:tc>
                  <a:txBody>
                    <a:bodyPr/>
                    <a:lstStyle/>
                    <a:p>
                      <a:pPr algn="ctr"/>
                      <a:r>
                        <a:rPr lang="en-US" dirty="0">
                          <a:latin typeface="Georgia" panose="02040502050405020303" pitchFamily="18" charset="0"/>
                        </a:rPr>
                        <a:t>15.13%</a:t>
                      </a:r>
                    </a:p>
                  </a:txBody>
                  <a:tcPr/>
                </a:tc>
                <a:tc>
                  <a:txBody>
                    <a:bodyPr/>
                    <a:lstStyle/>
                    <a:p>
                      <a:pPr algn="ctr"/>
                      <a:r>
                        <a:rPr lang="en-US" dirty="0">
                          <a:latin typeface="Georgia" panose="02040502050405020303" pitchFamily="18" charset="0"/>
                        </a:rPr>
                        <a:t>51</a:t>
                      </a:r>
                    </a:p>
                  </a:txBody>
                  <a:tcPr/>
                </a:tc>
                <a:tc>
                  <a:txBody>
                    <a:bodyPr/>
                    <a:lstStyle/>
                    <a:p>
                      <a:pPr algn="ctr"/>
                      <a:r>
                        <a:rPr lang="en-US" dirty="0">
                          <a:latin typeface="Georgia" panose="02040502050405020303" pitchFamily="18" charset="0"/>
                        </a:rPr>
                        <a:t>5.23%</a:t>
                      </a:r>
                    </a:p>
                  </a:txBody>
                  <a:tcPr/>
                </a:tc>
                <a:tc>
                  <a:txBody>
                    <a:bodyPr/>
                    <a:lstStyle/>
                    <a:p>
                      <a:pPr algn="ctr"/>
                      <a:r>
                        <a:rPr lang="en-US" dirty="0">
                          <a:latin typeface="Georgia" panose="02040502050405020303" pitchFamily="18" charset="0"/>
                        </a:rPr>
                        <a:t>18</a:t>
                      </a:r>
                    </a:p>
                  </a:txBody>
                  <a:tcPr/>
                </a:tc>
                <a:extLst>
                  <a:ext uri="{0D108BD9-81ED-4DB2-BD59-A6C34878D82A}">
                    <a16:rowId xmlns:a16="http://schemas.microsoft.com/office/drawing/2014/main" val="1278259701"/>
                  </a:ext>
                </a:extLst>
              </a:tr>
            </a:tbl>
          </a:graphicData>
        </a:graphic>
      </p:graphicFrame>
      <p:sp>
        <p:nvSpPr>
          <p:cNvPr id="4" name="Title 3">
            <a:extLst>
              <a:ext uri="{FF2B5EF4-FFF2-40B4-BE49-F238E27FC236}">
                <a16:creationId xmlns:a16="http://schemas.microsoft.com/office/drawing/2014/main" id="{86231D2C-C871-28A8-3011-0122BA56F69A}"/>
              </a:ext>
            </a:extLst>
          </p:cNvPr>
          <p:cNvSpPr>
            <a:spLocks noGrp="1"/>
          </p:cNvSpPr>
          <p:nvPr>
            <p:ph type="title"/>
          </p:nvPr>
        </p:nvSpPr>
        <p:spPr/>
        <p:txBody>
          <a:bodyPr>
            <a:noAutofit/>
          </a:bodyPr>
          <a:lstStyle/>
          <a:p>
            <a:r>
              <a:rPr lang="en-US" sz="3600" dirty="0"/>
              <a:t>30</a:t>
            </a:r>
            <a:r>
              <a:rPr lang="en-US" sz="3600" baseline="30000" dirty="0"/>
              <a:t>th</a:t>
            </a:r>
            <a:r>
              <a:rPr lang="en-US" sz="3600" dirty="0"/>
              <a:t> Annual Institute on Teaching and Mentoring – Celebration Gala</a:t>
            </a:r>
          </a:p>
        </p:txBody>
      </p:sp>
      <p:sp>
        <p:nvSpPr>
          <p:cNvPr id="5" name="Slide Number Placeholder 4">
            <a:extLst>
              <a:ext uri="{FF2B5EF4-FFF2-40B4-BE49-F238E27FC236}">
                <a16:creationId xmlns:a16="http://schemas.microsoft.com/office/drawing/2014/main" id="{D08E91F5-C681-AAEA-E106-D10819E2F9CB}"/>
              </a:ext>
            </a:extLst>
          </p:cNvPr>
          <p:cNvSpPr>
            <a:spLocks noGrp="1"/>
          </p:cNvSpPr>
          <p:nvPr>
            <p:ph type="sldNum" sz="quarter" idx="12"/>
          </p:nvPr>
        </p:nvSpPr>
        <p:spPr/>
        <p:txBody>
          <a:bodyPr/>
          <a:lstStyle/>
          <a:p>
            <a:fld id="{C6BF0614-88EF-E141-A4D8-626B55E019E0}" type="slidenum">
              <a:rPr lang="en-US" smtClean="0"/>
              <a:pPr/>
              <a:t>17</a:t>
            </a:fld>
            <a:endParaRPr lang="en-US" dirty="0"/>
          </a:p>
        </p:txBody>
      </p:sp>
    </p:spTree>
    <p:extLst>
      <p:ext uri="{BB962C8B-B14F-4D97-AF65-F5344CB8AC3E}">
        <p14:creationId xmlns:p14="http://schemas.microsoft.com/office/powerpoint/2010/main" val="3846852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6B82C-71DC-0942-9D6A-47CF59F70AC6}"/>
              </a:ext>
            </a:extLst>
          </p:cNvPr>
          <p:cNvSpPr>
            <a:spLocks noGrp="1"/>
          </p:cNvSpPr>
          <p:nvPr>
            <p:ph sz="half" idx="2"/>
          </p:nvPr>
        </p:nvSpPr>
        <p:spPr/>
        <p:txBody>
          <a:bodyPr/>
          <a:lstStyle/>
          <a:p>
            <a:r>
              <a:rPr lang="en-US" dirty="0">
                <a:latin typeface="Georgia" panose="02040502050405020303" pitchFamily="18" charset="0"/>
              </a:rPr>
              <a:t>Webinars</a:t>
            </a:r>
          </a:p>
          <a:p>
            <a:r>
              <a:rPr lang="en-US" dirty="0">
                <a:latin typeface="Georgia" panose="02040502050405020303" pitchFamily="18" charset="0"/>
              </a:rPr>
              <a:t>DSP Newsletter</a:t>
            </a:r>
          </a:p>
          <a:p>
            <a:r>
              <a:rPr lang="en-US" dirty="0">
                <a:latin typeface="Georgia" panose="02040502050405020303" pitchFamily="18" charset="0"/>
              </a:rPr>
              <a:t>Publications – reports, blogs, briefs</a:t>
            </a:r>
          </a:p>
          <a:p>
            <a:r>
              <a:rPr lang="en-US" dirty="0">
                <a:latin typeface="Georgia" panose="02040502050405020303" pitchFamily="18" charset="0"/>
              </a:rPr>
              <a:t>Social Media</a:t>
            </a:r>
          </a:p>
        </p:txBody>
      </p:sp>
      <p:sp>
        <p:nvSpPr>
          <p:cNvPr id="4" name="Title 3">
            <a:extLst>
              <a:ext uri="{FF2B5EF4-FFF2-40B4-BE49-F238E27FC236}">
                <a16:creationId xmlns:a16="http://schemas.microsoft.com/office/drawing/2014/main" id="{6473A7F7-280A-8186-3074-CFC9B95C5EAB}"/>
              </a:ext>
            </a:extLst>
          </p:cNvPr>
          <p:cNvSpPr>
            <a:spLocks noGrp="1"/>
          </p:cNvSpPr>
          <p:nvPr>
            <p:ph type="title"/>
          </p:nvPr>
        </p:nvSpPr>
        <p:spPr/>
        <p:txBody>
          <a:bodyPr/>
          <a:lstStyle/>
          <a:p>
            <a:r>
              <a:rPr lang="en-US" dirty="0"/>
              <a:t>DSP Communications</a:t>
            </a:r>
          </a:p>
        </p:txBody>
      </p:sp>
      <p:sp>
        <p:nvSpPr>
          <p:cNvPr id="5" name="Slide Number Placeholder 4">
            <a:extLst>
              <a:ext uri="{FF2B5EF4-FFF2-40B4-BE49-F238E27FC236}">
                <a16:creationId xmlns:a16="http://schemas.microsoft.com/office/drawing/2014/main" id="{3A37FF6B-7FC4-DD1E-A2C5-FEBA385E9A03}"/>
              </a:ext>
            </a:extLst>
          </p:cNvPr>
          <p:cNvSpPr>
            <a:spLocks noGrp="1"/>
          </p:cNvSpPr>
          <p:nvPr>
            <p:ph type="sldNum" sz="quarter" idx="12"/>
          </p:nvPr>
        </p:nvSpPr>
        <p:spPr/>
        <p:txBody>
          <a:bodyPr/>
          <a:lstStyle/>
          <a:p>
            <a:fld id="{C6BF0614-88EF-E141-A4D8-626B55E019E0}" type="slidenum">
              <a:rPr lang="en-US" smtClean="0"/>
              <a:pPr/>
              <a:t>18</a:t>
            </a:fld>
            <a:endParaRPr lang="en-US" dirty="0"/>
          </a:p>
        </p:txBody>
      </p:sp>
    </p:spTree>
    <p:extLst>
      <p:ext uri="{BB962C8B-B14F-4D97-AF65-F5344CB8AC3E}">
        <p14:creationId xmlns:p14="http://schemas.microsoft.com/office/powerpoint/2010/main" val="86731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2C030-26E3-CC7F-F964-9EC2FCFFE582}"/>
              </a:ext>
            </a:extLst>
          </p:cNvPr>
          <p:cNvSpPr>
            <a:spLocks noGrp="1"/>
          </p:cNvSpPr>
          <p:nvPr>
            <p:ph sz="half" idx="2"/>
          </p:nvPr>
        </p:nvSpPr>
        <p:spPr/>
        <p:txBody>
          <a:bodyPr>
            <a:normAutofit/>
          </a:bodyPr>
          <a:lstStyle/>
          <a:p>
            <a:r>
              <a:rPr lang="en-US" sz="2800" dirty="0">
                <a:latin typeface="Georgia" panose="02040502050405020303" pitchFamily="18" charset="0"/>
              </a:rPr>
              <a:t>DSP State Application</a:t>
            </a:r>
          </a:p>
          <a:p>
            <a:pPr lvl="1"/>
            <a:r>
              <a:rPr lang="en-US" sz="2400" dirty="0">
                <a:latin typeface="Georgia" panose="02040502050405020303" pitchFamily="18" charset="0"/>
              </a:rPr>
              <a:t>January 9 – March 31, 2023</a:t>
            </a:r>
          </a:p>
          <a:p>
            <a:r>
              <a:rPr lang="en-US" sz="2800" dirty="0">
                <a:latin typeface="Georgia" panose="02040502050405020303" pitchFamily="18" charset="0"/>
              </a:rPr>
              <a:t>Bob Belle Service Grant Award Application</a:t>
            </a:r>
          </a:p>
          <a:p>
            <a:pPr lvl="1"/>
            <a:r>
              <a:rPr lang="en-US" sz="2400" dirty="0">
                <a:latin typeface="Georgia" panose="02040502050405020303" pitchFamily="18" charset="0"/>
              </a:rPr>
              <a:t>February 1 – March 31, 2023</a:t>
            </a:r>
          </a:p>
        </p:txBody>
      </p:sp>
      <p:sp>
        <p:nvSpPr>
          <p:cNvPr id="4" name="Title 3">
            <a:extLst>
              <a:ext uri="{FF2B5EF4-FFF2-40B4-BE49-F238E27FC236}">
                <a16:creationId xmlns:a16="http://schemas.microsoft.com/office/drawing/2014/main" id="{31E483D8-633B-8B47-343B-2CA05D8C4532}"/>
              </a:ext>
            </a:extLst>
          </p:cNvPr>
          <p:cNvSpPr>
            <a:spLocks noGrp="1"/>
          </p:cNvSpPr>
          <p:nvPr>
            <p:ph type="title"/>
          </p:nvPr>
        </p:nvSpPr>
        <p:spPr/>
        <p:txBody>
          <a:bodyPr/>
          <a:lstStyle/>
          <a:p>
            <a:r>
              <a:rPr lang="en-US" dirty="0"/>
              <a:t>Application Period</a:t>
            </a:r>
          </a:p>
        </p:txBody>
      </p:sp>
      <p:sp>
        <p:nvSpPr>
          <p:cNvPr id="5" name="Slide Number Placeholder 4">
            <a:extLst>
              <a:ext uri="{FF2B5EF4-FFF2-40B4-BE49-F238E27FC236}">
                <a16:creationId xmlns:a16="http://schemas.microsoft.com/office/drawing/2014/main" id="{2CB720F4-8158-A8E5-C1E2-4957C41B7628}"/>
              </a:ext>
            </a:extLst>
          </p:cNvPr>
          <p:cNvSpPr>
            <a:spLocks noGrp="1"/>
          </p:cNvSpPr>
          <p:nvPr>
            <p:ph type="sldNum" sz="quarter" idx="12"/>
          </p:nvPr>
        </p:nvSpPr>
        <p:spPr/>
        <p:txBody>
          <a:bodyPr/>
          <a:lstStyle/>
          <a:p>
            <a:fld id="{C6BF0614-88EF-E141-A4D8-626B55E019E0}" type="slidenum">
              <a:rPr lang="en-US" smtClean="0"/>
              <a:pPr/>
              <a:t>19</a:t>
            </a:fld>
            <a:endParaRPr lang="en-US" dirty="0"/>
          </a:p>
        </p:txBody>
      </p:sp>
    </p:spTree>
    <p:extLst>
      <p:ext uri="{BB962C8B-B14F-4D97-AF65-F5344CB8AC3E}">
        <p14:creationId xmlns:p14="http://schemas.microsoft.com/office/powerpoint/2010/main" val="1155086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03591AC-A13C-79D6-E49E-40751BB6B899}"/>
              </a:ext>
            </a:extLst>
          </p:cNvPr>
          <p:cNvSpPr>
            <a:spLocks noGrp="1"/>
          </p:cNvSpPr>
          <p:nvPr>
            <p:ph sz="half" idx="2"/>
          </p:nvPr>
        </p:nvSpPr>
        <p:spPr>
          <a:xfrm>
            <a:off x="795867" y="1417638"/>
            <a:ext cx="7778642" cy="4719211"/>
          </a:xfrm>
        </p:spPr>
        <p:txBody>
          <a:bodyPr>
            <a:normAutofit fontScale="92500" lnSpcReduction="20000"/>
          </a:bodyPr>
          <a:lstStyle/>
          <a:p>
            <a:r>
              <a:rPr lang="en-US" dirty="0">
                <a:latin typeface="Georgia" panose="02040502050405020303" pitchFamily="18" charset="0"/>
              </a:rPr>
              <a:t>Meeting Convenes</a:t>
            </a:r>
          </a:p>
          <a:p>
            <a:pPr lvl="1"/>
            <a:r>
              <a:rPr lang="en-US" dirty="0">
                <a:latin typeface="Georgia" panose="02040502050405020303" pitchFamily="18" charset="0"/>
              </a:rPr>
              <a:t>Welcome</a:t>
            </a:r>
          </a:p>
          <a:p>
            <a:pPr lvl="1"/>
            <a:r>
              <a:rPr lang="en-US" dirty="0">
                <a:latin typeface="Georgia" panose="02040502050405020303" pitchFamily="18" charset="0"/>
              </a:rPr>
              <a:t>Introductions</a:t>
            </a:r>
          </a:p>
          <a:p>
            <a:pPr lvl="1"/>
            <a:r>
              <a:rPr lang="en-US" dirty="0">
                <a:latin typeface="Georgia" panose="02040502050405020303" pitchFamily="18" charset="0"/>
              </a:rPr>
              <a:t>Meeting Context</a:t>
            </a:r>
          </a:p>
          <a:p>
            <a:r>
              <a:rPr lang="en-US" dirty="0">
                <a:latin typeface="Georgia" panose="02040502050405020303" pitchFamily="18" charset="0"/>
              </a:rPr>
              <a:t>Annual Status Report</a:t>
            </a:r>
          </a:p>
          <a:p>
            <a:pPr lvl="1"/>
            <a:r>
              <a:rPr lang="en-US" dirty="0">
                <a:latin typeface="Georgia" panose="02040502050405020303" pitchFamily="18" charset="0"/>
              </a:rPr>
              <a:t>Programmatic</a:t>
            </a:r>
          </a:p>
          <a:p>
            <a:pPr lvl="1"/>
            <a:r>
              <a:rPr lang="en-US" dirty="0">
                <a:latin typeface="Georgia" panose="02040502050405020303" pitchFamily="18" charset="0"/>
              </a:rPr>
              <a:t>Financial</a:t>
            </a:r>
          </a:p>
          <a:p>
            <a:r>
              <a:rPr lang="en-US" dirty="0">
                <a:latin typeface="Georgia" panose="02040502050405020303" pitchFamily="18" charset="0"/>
              </a:rPr>
              <a:t>Benefits and Services</a:t>
            </a:r>
          </a:p>
          <a:p>
            <a:r>
              <a:rPr lang="en-US" dirty="0">
                <a:latin typeface="Georgia" panose="02040502050405020303" pitchFamily="18" charset="0"/>
              </a:rPr>
              <a:t>Break</a:t>
            </a:r>
          </a:p>
          <a:p>
            <a:r>
              <a:rPr lang="en-US" dirty="0">
                <a:latin typeface="Georgia" panose="02040502050405020303" pitchFamily="18" charset="0"/>
              </a:rPr>
              <a:t>State and Institution Reports</a:t>
            </a:r>
          </a:p>
          <a:p>
            <a:pPr lvl="1"/>
            <a:r>
              <a:rPr lang="en-US" dirty="0">
                <a:latin typeface="Georgia" panose="02040502050405020303" pitchFamily="18" charset="0"/>
              </a:rPr>
              <a:t>Highlights</a:t>
            </a:r>
          </a:p>
          <a:p>
            <a:pPr lvl="1"/>
            <a:r>
              <a:rPr lang="en-US" dirty="0">
                <a:latin typeface="Georgia" panose="02040502050405020303" pitchFamily="18" charset="0"/>
              </a:rPr>
              <a:t>Changes</a:t>
            </a:r>
          </a:p>
          <a:p>
            <a:r>
              <a:rPr lang="en-US" dirty="0">
                <a:latin typeface="Georgia" panose="02040502050405020303" pitchFamily="18" charset="0"/>
              </a:rPr>
              <a:t>New Topics/Concerns/Open Floor Discussion</a:t>
            </a:r>
          </a:p>
          <a:p>
            <a:r>
              <a:rPr lang="en-US" dirty="0">
                <a:latin typeface="Georgia" panose="02040502050405020303" pitchFamily="18" charset="0"/>
              </a:rPr>
              <a:t>Adjourn</a:t>
            </a:r>
          </a:p>
        </p:txBody>
      </p:sp>
      <p:sp>
        <p:nvSpPr>
          <p:cNvPr id="6" name="Title 5">
            <a:extLst>
              <a:ext uri="{FF2B5EF4-FFF2-40B4-BE49-F238E27FC236}">
                <a16:creationId xmlns:a16="http://schemas.microsoft.com/office/drawing/2014/main" id="{4DD9BCDF-74E3-980C-92DC-5313CFE72CAC}"/>
              </a:ext>
            </a:extLst>
          </p:cNvPr>
          <p:cNvSpPr>
            <a:spLocks noGrp="1"/>
          </p:cNvSpPr>
          <p:nvPr>
            <p:ph type="title"/>
          </p:nvPr>
        </p:nvSpPr>
        <p:spPr/>
        <p:txBody>
          <a:bodyPr/>
          <a:lstStyle/>
          <a:p>
            <a:r>
              <a:rPr lang="en-US" dirty="0"/>
              <a:t>Agenda</a:t>
            </a:r>
          </a:p>
        </p:txBody>
      </p:sp>
      <p:sp>
        <p:nvSpPr>
          <p:cNvPr id="5" name="Slide Number Placeholder 4">
            <a:extLst>
              <a:ext uri="{FF2B5EF4-FFF2-40B4-BE49-F238E27FC236}">
                <a16:creationId xmlns:a16="http://schemas.microsoft.com/office/drawing/2014/main" id="{5E12A43D-CCF3-D598-6DC9-A3821471AB2F}"/>
              </a:ext>
            </a:extLst>
          </p:cNvPr>
          <p:cNvSpPr>
            <a:spLocks noGrp="1"/>
          </p:cNvSpPr>
          <p:nvPr>
            <p:ph type="sldNum" sz="quarter" idx="12"/>
          </p:nvPr>
        </p:nvSpPr>
        <p:spPr/>
        <p:txBody>
          <a:bodyPr/>
          <a:lstStyle/>
          <a:p>
            <a:fld id="{C6BF0614-88EF-E141-A4D8-626B55E019E0}" type="slidenum">
              <a:rPr lang="en-US" smtClean="0"/>
              <a:pPr/>
              <a:t>2</a:t>
            </a:fld>
            <a:endParaRPr lang="en-US" dirty="0"/>
          </a:p>
        </p:txBody>
      </p:sp>
    </p:spTree>
    <p:extLst>
      <p:ext uri="{BB962C8B-B14F-4D97-AF65-F5344CB8AC3E}">
        <p14:creationId xmlns:p14="http://schemas.microsoft.com/office/powerpoint/2010/main" val="3907726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53A2F-117F-1534-F9C8-70A3E0FEDC57}"/>
              </a:ext>
            </a:extLst>
          </p:cNvPr>
          <p:cNvSpPr>
            <a:spLocks noGrp="1"/>
          </p:cNvSpPr>
          <p:nvPr>
            <p:ph sz="half" idx="2"/>
          </p:nvPr>
        </p:nvSpPr>
        <p:spPr/>
        <p:txBody>
          <a:bodyPr>
            <a:normAutofit/>
          </a:bodyPr>
          <a:lstStyle/>
          <a:p>
            <a:pPr marL="0" indent="0">
              <a:buNone/>
            </a:pPr>
            <a:endParaRPr lang="en-US" sz="3600" dirty="0">
              <a:latin typeface="Georgia" panose="02040502050405020303" pitchFamily="18" charset="0"/>
            </a:endParaRPr>
          </a:p>
          <a:p>
            <a:pPr marL="0" indent="0">
              <a:buNone/>
            </a:pPr>
            <a:endParaRPr lang="en-US" sz="3600" dirty="0">
              <a:latin typeface="Georgia" panose="02040502050405020303" pitchFamily="18" charset="0"/>
            </a:endParaRPr>
          </a:p>
          <a:p>
            <a:pPr marL="0" indent="0" algn="ctr">
              <a:buNone/>
            </a:pPr>
            <a:r>
              <a:rPr lang="en-US" sz="3600" dirty="0">
                <a:latin typeface="Georgia" panose="02040502050405020303" pitchFamily="18" charset="0"/>
              </a:rPr>
              <a:t>Return at 12:30pm</a:t>
            </a:r>
          </a:p>
        </p:txBody>
      </p:sp>
      <p:sp>
        <p:nvSpPr>
          <p:cNvPr id="4" name="Title 3">
            <a:extLst>
              <a:ext uri="{FF2B5EF4-FFF2-40B4-BE49-F238E27FC236}">
                <a16:creationId xmlns:a16="http://schemas.microsoft.com/office/drawing/2014/main" id="{22B8B6D0-FF9E-3C2C-7997-6F99D2381A91}"/>
              </a:ext>
            </a:extLst>
          </p:cNvPr>
          <p:cNvSpPr>
            <a:spLocks noGrp="1"/>
          </p:cNvSpPr>
          <p:nvPr>
            <p:ph type="title"/>
          </p:nvPr>
        </p:nvSpPr>
        <p:spPr/>
        <p:txBody>
          <a:bodyPr/>
          <a:lstStyle/>
          <a:p>
            <a:r>
              <a:rPr lang="en-US" dirty="0"/>
              <a:t>Break Time!</a:t>
            </a:r>
          </a:p>
        </p:txBody>
      </p:sp>
      <p:sp>
        <p:nvSpPr>
          <p:cNvPr id="5" name="Slide Number Placeholder 4">
            <a:extLst>
              <a:ext uri="{FF2B5EF4-FFF2-40B4-BE49-F238E27FC236}">
                <a16:creationId xmlns:a16="http://schemas.microsoft.com/office/drawing/2014/main" id="{9DC49CD8-4F95-36E6-4380-93D12B8A9774}"/>
              </a:ext>
            </a:extLst>
          </p:cNvPr>
          <p:cNvSpPr>
            <a:spLocks noGrp="1"/>
          </p:cNvSpPr>
          <p:nvPr>
            <p:ph type="sldNum" sz="quarter" idx="12"/>
          </p:nvPr>
        </p:nvSpPr>
        <p:spPr/>
        <p:txBody>
          <a:bodyPr/>
          <a:lstStyle/>
          <a:p>
            <a:fld id="{C6BF0614-88EF-E141-A4D8-626B55E019E0}" type="slidenum">
              <a:rPr lang="en-US" smtClean="0"/>
              <a:pPr/>
              <a:t>20</a:t>
            </a:fld>
            <a:endParaRPr lang="en-US" dirty="0"/>
          </a:p>
        </p:txBody>
      </p:sp>
    </p:spTree>
    <p:extLst>
      <p:ext uri="{BB962C8B-B14F-4D97-AF65-F5344CB8AC3E}">
        <p14:creationId xmlns:p14="http://schemas.microsoft.com/office/powerpoint/2010/main" val="3178348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DB400-D0B1-3694-7235-53F5F2BFF60A}"/>
              </a:ext>
            </a:extLst>
          </p:cNvPr>
          <p:cNvSpPr>
            <a:spLocks noGrp="1"/>
          </p:cNvSpPr>
          <p:nvPr>
            <p:ph sz="half" idx="2"/>
          </p:nvPr>
        </p:nvSpPr>
        <p:spPr/>
        <p:txBody>
          <a:bodyPr>
            <a:normAutofit/>
          </a:bodyPr>
          <a:lstStyle/>
          <a:p>
            <a:r>
              <a:rPr lang="en-US" sz="2800" dirty="0">
                <a:latin typeface="Georgia" panose="02040502050405020303" pitchFamily="18" charset="0"/>
              </a:rPr>
              <a:t>Highlights</a:t>
            </a:r>
          </a:p>
          <a:p>
            <a:pPr lvl="1"/>
            <a:r>
              <a:rPr lang="en-US" sz="2400" dirty="0">
                <a:latin typeface="Georgia" panose="02040502050405020303" pitchFamily="18" charset="0"/>
              </a:rPr>
              <a:t>1 – 3 points regarding DSP at your campus or agency</a:t>
            </a:r>
          </a:p>
          <a:p>
            <a:r>
              <a:rPr lang="en-US" sz="2800" dirty="0">
                <a:latin typeface="Georgia" panose="02040502050405020303" pitchFamily="18" charset="0"/>
              </a:rPr>
              <a:t>Changes</a:t>
            </a:r>
          </a:p>
          <a:p>
            <a:pPr lvl="1"/>
            <a:r>
              <a:rPr lang="en-US" sz="2400" dirty="0">
                <a:latin typeface="Georgia" panose="02040502050405020303" pitchFamily="18" charset="0"/>
              </a:rPr>
              <a:t>Financial, leadership, policy</a:t>
            </a:r>
          </a:p>
        </p:txBody>
      </p:sp>
      <p:sp>
        <p:nvSpPr>
          <p:cNvPr id="4" name="Title 3">
            <a:extLst>
              <a:ext uri="{FF2B5EF4-FFF2-40B4-BE49-F238E27FC236}">
                <a16:creationId xmlns:a16="http://schemas.microsoft.com/office/drawing/2014/main" id="{827AE468-50A7-AEC0-ADF2-BF7D7777ABB3}"/>
              </a:ext>
            </a:extLst>
          </p:cNvPr>
          <p:cNvSpPr>
            <a:spLocks noGrp="1"/>
          </p:cNvSpPr>
          <p:nvPr>
            <p:ph type="title"/>
          </p:nvPr>
        </p:nvSpPr>
        <p:spPr/>
        <p:txBody>
          <a:bodyPr>
            <a:normAutofit fontScale="90000"/>
          </a:bodyPr>
          <a:lstStyle/>
          <a:p>
            <a:r>
              <a:rPr lang="en-US" dirty="0"/>
              <a:t>State and Institutional Report Out</a:t>
            </a:r>
          </a:p>
        </p:txBody>
      </p:sp>
      <p:sp>
        <p:nvSpPr>
          <p:cNvPr id="5" name="Slide Number Placeholder 4">
            <a:extLst>
              <a:ext uri="{FF2B5EF4-FFF2-40B4-BE49-F238E27FC236}">
                <a16:creationId xmlns:a16="http://schemas.microsoft.com/office/drawing/2014/main" id="{C8F65214-1FD9-0867-2B9C-62E1E6D2F994}"/>
              </a:ext>
            </a:extLst>
          </p:cNvPr>
          <p:cNvSpPr>
            <a:spLocks noGrp="1"/>
          </p:cNvSpPr>
          <p:nvPr>
            <p:ph type="sldNum" sz="quarter" idx="12"/>
          </p:nvPr>
        </p:nvSpPr>
        <p:spPr/>
        <p:txBody>
          <a:bodyPr/>
          <a:lstStyle/>
          <a:p>
            <a:fld id="{C6BF0614-88EF-E141-A4D8-626B55E019E0}" type="slidenum">
              <a:rPr lang="en-US" smtClean="0"/>
              <a:pPr/>
              <a:t>21</a:t>
            </a:fld>
            <a:endParaRPr lang="en-US" dirty="0"/>
          </a:p>
        </p:txBody>
      </p:sp>
    </p:spTree>
    <p:extLst>
      <p:ext uri="{BB962C8B-B14F-4D97-AF65-F5344CB8AC3E}">
        <p14:creationId xmlns:p14="http://schemas.microsoft.com/office/powerpoint/2010/main" val="2721766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D59F7A-A719-EF63-C353-D53522D20341}"/>
              </a:ext>
            </a:extLst>
          </p:cNvPr>
          <p:cNvSpPr>
            <a:spLocks noGrp="1"/>
          </p:cNvSpPr>
          <p:nvPr>
            <p:ph sz="half" idx="2"/>
          </p:nvPr>
        </p:nvSpPr>
        <p:spPr/>
        <p:txBody>
          <a:bodyPr>
            <a:normAutofit/>
          </a:bodyPr>
          <a:lstStyle/>
          <a:p>
            <a:r>
              <a:rPr lang="en-US" sz="2800" dirty="0">
                <a:latin typeface="Georgia" panose="02040502050405020303" pitchFamily="18" charset="0"/>
              </a:rPr>
              <a:t>Raising the cap amount on the DSP Fellowship</a:t>
            </a:r>
          </a:p>
          <a:p>
            <a:r>
              <a:rPr lang="en-US" sz="2800" dirty="0">
                <a:latin typeface="Georgia" panose="02040502050405020303" pitchFamily="18" charset="0"/>
              </a:rPr>
              <a:t>In-person meetings going forward</a:t>
            </a:r>
          </a:p>
          <a:p>
            <a:r>
              <a:rPr lang="en-US" sz="2800" dirty="0">
                <a:latin typeface="Georgia" panose="02040502050405020303" pitchFamily="18" charset="0"/>
              </a:rPr>
              <a:t>Open discussion</a:t>
            </a:r>
          </a:p>
        </p:txBody>
      </p:sp>
      <p:sp>
        <p:nvSpPr>
          <p:cNvPr id="4" name="Title 3">
            <a:extLst>
              <a:ext uri="{FF2B5EF4-FFF2-40B4-BE49-F238E27FC236}">
                <a16:creationId xmlns:a16="http://schemas.microsoft.com/office/drawing/2014/main" id="{825B0CAC-6A83-8327-D97B-909F7670BD6C}"/>
              </a:ext>
            </a:extLst>
          </p:cNvPr>
          <p:cNvSpPr>
            <a:spLocks noGrp="1"/>
          </p:cNvSpPr>
          <p:nvPr>
            <p:ph type="title"/>
          </p:nvPr>
        </p:nvSpPr>
        <p:spPr/>
        <p:txBody>
          <a:bodyPr/>
          <a:lstStyle/>
          <a:p>
            <a:r>
              <a:rPr lang="en-US" dirty="0"/>
              <a:t>New Topics and Open Floor</a:t>
            </a:r>
          </a:p>
        </p:txBody>
      </p:sp>
      <p:sp>
        <p:nvSpPr>
          <p:cNvPr id="5" name="Slide Number Placeholder 4">
            <a:extLst>
              <a:ext uri="{FF2B5EF4-FFF2-40B4-BE49-F238E27FC236}">
                <a16:creationId xmlns:a16="http://schemas.microsoft.com/office/drawing/2014/main" id="{A00D883B-DB5B-94CE-010E-F3655DC0BC3D}"/>
              </a:ext>
            </a:extLst>
          </p:cNvPr>
          <p:cNvSpPr>
            <a:spLocks noGrp="1"/>
          </p:cNvSpPr>
          <p:nvPr>
            <p:ph type="sldNum" sz="quarter" idx="12"/>
          </p:nvPr>
        </p:nvSpPr>
        <p:spPr/>
        <p:txBody>
          <a:bodyPr/>
          <a:lstStyle/>
          <a:p>
            <a:fld id="{C6BF0614-88EF-E141-A4D8-626B55E019E0}" type="slidenum">
              <a:rPr lang="en-US" smtClean="0"/>
              <a:pPr/>
              <a:t>22</a:t>
            </a:fld>
            <a:endParaRPr lang="en-US" dirty="0"/>
          </a:p>
        </p:txBody>
      </p:sp>
    </p:spTree>
    <p:extLst>
      <p:ext uri="{BB962C8B-B14F-4D97-AF65-F5344CB8AC3E}">
        <p14:creationId xmlns:p14="http://schemas.microsoft.com/office/powerpoint/2010/main" val="680549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A446BE-7F8F-57F1-7F5A-D6550C265AB9}"/>
              </a:ext>
            </a:extLst>
          </p:cNvPr>
          <p:cNvSpPr>
            <a:spLocks noGrp="1"/>
          </p:cNvSpPr>
          <p:nvPr>
            <p:ph sz="half" idx="2"/>
          </p:nvPr>
        </p:nvSpPr>
        <p:spPr/>
        <p:txBody>
          <a:bodyPr>
            <a:normAutofit/>
          </a:bodyPr>
          <a:lstStyle/>
          <a:p>
            <a:pPr marL="342900" marR="0" lvl="0" indent="-342900">
              <a:spcBef>
                <a:spcPts val="0"/>
              </a:spcBef>
              <a:spcAft>
                <a:spcPts val="600"/>
              </a:spcAft>
              <a:buSzPts val="1000"/>
              <a:buFont typeface="Symbol" panose="05050102010706020507" pitchFamily="18" charset="2"/>
              <a:buChar char=""/>
              <a:tabLst>
                <a:tab pos="457200" algn="l"/>
              </a:tabLst>
            </a:pPr>
            <a:r>
              <a:rPr lang="en-US" sz="2000" b="1" dirty="0">
                <a:effectLst/>
                <a:latin typeface="Georgia" panose="02040502050405020303" pitchFamily="18" charset="0"/>
                <a:ea typeface="Times New Roman" panose="02020603050405020304" pitchFamily="18" charset="0"/>
              </a:rPr>
              <a:t>Sloan</a:t>
            </a:r>
            <a:r>
              <a:rPr lang="en-US" sz="2000" dirty="0">
                <a:effectLst/>
                <a:latin typeface="Georgia" panose="02040502050405020303" pitchFamily="18" charset="0"/>
                <a:ea typeface="Times New Roman" panose="02020603050405020304" pitchFamily="18" charset="0"/>
              </a:rPr>
              <a:t> - large sum grants to institutions, grantee institutions determine stipend and fees etc.</a:t>
            </a:r>
            <a:endParaRPr lang="en-US" sz="2000" dirty="0">
              <a:effectLst/>
              <a:latin typeface="Georgia" panose="02040502050405020303" pitchFamily="18" charset="0"/>
              <a:ea typeface="Calibri" panose="020F0502020204030204" pitchFamily="34"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dirty="0">
                <a:effectLst/>
                <a:latin typeface="Georgia" panose="02040502050405020303" pitchFamily="18" charset="0"/>
                <a:ea typeface="Times New Roman" panose="02020603050405020304" pitchFamily="18" charset="0"/>
              </a:rPr>
              <a:t>Gates</a:t>
            </a:r>
            <a:r>
              <a:rPr lang="en-US" sz="2000" dirty="0">
                <a:effectLst/>
                <a:latin typeface="Georgia" panose="02040502050405020303" pitchFamily="18" charset="0"/>
                <a:ea typeface="Times New Roman" panose="02020603050405020304" pitchFamily="18" charset="0"/>
              </a:rPr>
              <a:t> – program ended in 2021</a:t>
            </a:r>
            <a:endParaRPr lang="en-US" sz="2000" dirty="0">
              <a:effectLst/>
              <a:latin typeface="Georgia" panose="02040502050405020303" pitchFamily="18" charset="0"/>
              <a:ea typeface="Calibri" panose="020F0502020204030204" pitchFamily="34"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dirty="0">
                <a:effectLst/>
                <a:latin typeface="Georgia" panose="02040502050405020303" pitchFamily="18" charset="0"/>
                <a:ea typeface="Times New Roman" panose="02020603050405020304" pitchFamily="18" charset="0"/>
              </a:rPr>
              <a:t>McKnight</a:t>
            </a:r>
            <a:r>
              <a:rPr lang="en-US" sz="2000" dirty="0">
                <a:effectLst/>
                <a:latin typeface="Georgia" panose="02040502050405020303" pitchFamily="18" charset="0"/>
                <a:ea typeface="Times New Roman" panose="02020603050405020304" pitchFamily="18" charset="0"/>
              </a:rPr>
              <a:t> - Florida specific, covers tuition and annual stipend of $12,000</a:t>
            </a:r>
            <a:endParaRPr lang="en-US" sz="2000" dirty="0">
              <a:effectLst/>
              <a:latin typeface="Georgia" panose="02040502050405020303" pitchFamily="18" charset="0"/>
              <a:ea typeface="Calibri" panose="020F0502020204030204" pitchFamily="34"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dirty="0">
                <a:effectLst/>
                <a:latin typeface="Georgia" panose="02040502050405020303" pitchFamily="18" charset="0"/>
                <a:ea typeface="Times New Roman" panose="02020603050405020304" pitchFamily="18" charset="0"/>
              </a:rPr>
              <a:t>McNair</a:t>
            </a:r>
            <a:r>
              <a:rPr lang="en-US" sz="2000" dirty="0">
                <a:effectLst/>
                <a:latin typeface="Georgia" panose="02040502050405020303" pitchFamily="18" charset="0"/>
                <a:ea typeface="Times New Roman" panose="02020603050405020304" pitchFamily="18" charset="0"/>
              </a:rPr>
              <a:t> - varies depending on school, often includes tuition and a stipend of $5,000-$25,000</a:t>
            </a:r>
            <a:endParaRPr lang="en-US" sz="2000" dirty="0">
              <a:effectLst/>
              <a:latin typeface="Georgia" panose="02040502050405020303" pitchFamily="18" charset="0"/>
              <a:ea typeface="Calibri" panose="020F0502020204030204" pitchFamily="34"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dirty="0">
                <a:effectLst/>
                <a:latin typeface="Georgia" panose="02040502050405020303" pitchFamily="18" charset="0"/>
                <a:ea typeface="Times New Roman" panose="02020603050405020304" pitchFamily="18" charset="0"/>
              </a:rPr>
              <a:t>NSF Graduate Research Fellowship </a:t>
            </a:r>
            <a:r>
              <a:rPr lang="en-US" sz="2000" dirty="0">
                <a:effectLst/>
                <a:latin typeface="Georgia" panose="02040502050405020303" pitchFamily="18" charset="0"/>
                <a:ea typeface="Times New Roman" panose="02020603050405020304" pitchFamily="18" charset="0"/>
              </a:rPr>
              <a:t>- three-year annual stipend of $37,000 plus $12,000 to institution for tuition and fees</a:t>
            </a:r>
            <a:endParaRPr lang="en-US" sz="2000" dirty="0">
              <a:effectLst/>
              <a:latin typeface="Georgia" panose="02040502050405020303" pitchFamily="18" charset="0"/>
              <a:ea typeface="Calibri" panose="020F0502020204030204" pitchFamily="34"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dirty="0">
                <a:effectLst/>
                <a:latin typeface="Georgia" panose="02040502050405020303" pitchFamily="18" charset="0"/>
                <a:ea typeface="Times New Roman" panose="02020603050405020304" pitchFamily="18" charset="0"/>
              </a:rPr>
              <a:t>NIH</a:t>
            </a:r>
            <a:r>
              <a:rPr lang="en-US" sz="2000" dirty="0">
                <a:effectLst/>
                <a:latin typeface="Georgia" panose="02040502050405020303" pitchFamily="18" charset="0"/>
                <a:ea typeface="Times New Roman" panose="02020603050405020304" pitchFamily="18" charset="0"/>
              </a:rPr>
              <a:t> – NRSA program, yearly stipend of $26,353 with stipend levels evaluated yearly</a:t>
            </a:r>
            <a:endParaRPr lang="en-US" sz="2000" dirty="0">
              <a:effectLst/>
              <a:latin typeface="Georgia" panose="02040502050405020303" pitchFamily="18" charset="0"/>
              <a:ea typeface="Calibri" panose="020F0502020204030204" pitchFamily="34" charset="0"/>
            </a:endParaRPr>
          </a:p>
          <a:p>
            <a:endParaRPr lang="en-US" dirty="0"/>
          </a:p>
        </p:txBody>
      </p:sp>
      <p:sp>
        <p:nvSpPr>
          <p:cNvPr id="4" name="Title 3">
            <a:extLst>
              <a:ext uri="{FF2B5EF4-FFF2-40B4-BE49-F238E27FC236}">
                <a16:creationId xmlns:a16="http://schemas.microsoft.com/office/drawing/2014/main" id="{41DB3134-3B42-6ECA-2001-63D32BF0D365}"/>
              </a:ext>
            </a:extLst>
          </p:cNvPr>
          <p:cNvSpPr>
            <a:spLocks noGrp="1"/>
          </p:cNvSpPr>
          <p:nvPr>
            <p:ph type="title"/>
          </p:nvPr>
        </p:nvSpPr>
        <p:spPr/>
        <p:txBody>
          <a:bodyPr/>
          <a:lstStyle/>
          <a:p>
            <a:r>
              <a:rPr lang="en-US" dirty="0"/>
              <a:t>Fellowship Cap</a:t>
            </a:r>
          </a:p>
        </p:txBody>
      </p:sp>
      <p:sp>
        <p:nvSpPr>
          <p:cNvPr id="5" name="Slide Number Placeholder 4">
            <a:extLst>
              <a:ext uri="{FF2B5EF4-FFF2-40B4-BE49-F238E27FC236}">
                <a16:creationId xmlns:a16="http://schemas.microsoft.com/office/drawing/2014/main" id="{9B10F4A1-6D34-5B1D-B58B-59C2F6A4AD6A}"/>
              </a:ext>
            </a:extLst>
          </p:cNvPr>
          <p:cNvSpPr>
            <a:spLocks noGrp="1"/>
          </p:cNvSpPr>
          <p:nvPr>
            <p:ph type="sldNum" sz="quarter" idx="12"/>
          </p:nvPr>
        </p:nvSpPr>
        <p:spPr/>
        <p:txBody>
          <a:bodyPr/>
          <a:lstStyle/>
          <a:p>
            <a:fld id="{C6BF0614-88EF-E141-A4D8-626B55E019E0}" type="slidenum">
              <a:rPr lang="en-US" smtClean="0"/>
              <a:pPr/>
              <a:t>23</a:t>
            </a:fld>
            <a:endParaRPr lang="en-US" dirty="0"/>
          </a:p>
        </p:txBody>
      </p:sp>
    </p:spTree>
    <p:extLst>
      <p:ext uri="{BB962C8B-B14F-4D97-AF65-F5344CB8AC3E}">
        <p14:creationId xmlns:p14="http://schemas.microsoft.com/office/powerpoint/2010/main" val="3763195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FAA9B-52E7-02A9-0C8D-4CEED8BE8FAD}"/>
              </a:ext>
            </a:extLst>
          </p:cNvPr>
          <p:cNvSpPr>
            <a:spLocks noGrp="1"/>
          </p:cNvSpPr>
          <p:nvPr>
            <p:ph sz="half" idx="2"/>
          </p:nvPr>
        </p:nvSpPr>
        <p:spPr/>
        <p:txBody>
          <a:bodyPr>
            <a:normAutofit/>
          </a:bodyPr>
          <a:lstStyle/>
          <a:p>
            <a:pPr marL="342900" marR="0" lvl="0" indent="-342900">
              <a:spcBef>
                <a:spcPts val="0"/>
              </a:spcBef>
              <a:spcAft>
                <a:spcPts val="600"/>
              </a:spcAft>
              <a:buSzPts val="1000"/>
              <a:buFont typeface="Symbol" panose="05050102010706020507" pitchFamily="18" charset="2"/>
              <a:buChar char=""/>
              <a:tabLst>
                <a:tab pos="457200" algn="l"/>
              </a:tabLst>
            </a:pPr>
            <a:r>
              <a:rPr lang="en-US" sz="2000" b="1" dirty="0">
                <a:effectLst/>
                <a:latin typeface="Georgia" panose="02040502050405020303" pitchFamily="18" charset="0"/>
                <a:ea typeface="Times New Roman" panose="02020603050405020304" pitchFamily="18" charset="0"/>
              </a:rPr>
              <a:t>MARC</a:t>
            </a:r>
            <a:r>
              <a:rPr lang="en-US" sz="2000" dirty="0">
                <a:effectLst/>
                <a:latin typeface="Georgia" panose="02040502050405020303" pitchFamily="18" charset="0"/>
                <a:ea typeface="Times New Roman" panose="02020603050405020304" pitchFamily="18" charset="0"/>
              </a:rPr>
              <a:t> – large sum grants to institutions, stipend and tuition support but amount varies</a:t>
            </a:r>
            <a:endParaRPr lang="en-US" sz="2000" dirty="0">
              <a:effectLst/>
              <a:latin typeface="Georgia" panose="02040502050405020303" pitchFamily="18" charset="0"/>
              <a:ea typeface="Calibri" panose="020F0502020204030204" pitchFamily="34"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dirty="0">
                <a:effectLst/>
                <a:latin typeface="Georgia" panose="02040502050405020303" pitchFamily="18" charset="0"/>
                <a:ea typeface="Times New Roman" panose="02020603050405020304" pitchFamily="18" charset="0"/>
              </a:rPr>
              <a:t>GEM</a:t>
            </a:r>
            <a:r>
              <a:rPr lang="en-US" sz="2000" dirty="0">
                <a:effectLst/>
                <a:latin typeface="Georgia" panose="02040502050405020303" pitchFamily="18" charset="0"/>
                <a:ea typeface="Times New Roman" panose="02020603050405020304" pitchFamily="18" charset="0"/>
              </a:rPr>
              <a:t> - $16,000 stipend for one year plus tuition and fees, must intern with specified employer, additional years stipend is equal to the funding level at that university</a:t>
            </a:r>
            <a:endParaRPr lang="en-US" sz="2000" dirty="0">
              <a:effectLst/>
              <a:latin typeface="Georgia" panose="02040502050405020303" pitchFamily="18" charset="0"/>
              <a:ea typeface="Calibri" panose="020F0502020204030204" pitchFamily="34"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dirty="0">
                <a:effectLst/>
                <a:latin typeface="Georgia" panose="02040502050405020303" pitchFamily="18" charset="0"/>
                <a:ea typeface="Times New Roman" panose="02020603050405020304" pitchFamily="18" charset="0"/>
              </a:rPr>
              <a:t>Ford</a:t>
            </a:r>
            <a:r>
              <a:rPr lang="en-US" sz="2000" dirty="0">
                <a:effectLst/>
                <a:latin typeface="Georgia" panose="02040502050405020303" pitchFamily="18" charset="0"/>
                <a:ea typeface="Times New Roman" panose="02020603050405020304" pitchFamily="18" charset="0"/>
              </a:rPr>
              <a:t> – phasing out the program, students cannot accept other awards, 3 years of support, $27,000 stipend, tuition coverage not specified</a:t>
            </a:r>
            <a:endParaRPr lang="en-US" sz="2000" dirty="0">
              <a:effectLst/>
              <a:latin typeface="Georgia" panose="02040502050405020303" pitchFamily="18" charset="0"/>
              <a:ea typeface="Calibri" panose="020F0502020204030204" pitchFamily="34"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000" b="1" dirty="0">
                <a:effectLst/>
                <a:latin typeface="Georgia" panose="02040502050405020303" pitchFamily="18" charset="0"/>
                <a:ea typeface="Times New Roman" panose="02020603050405020304" pitchFamily="18" charset="0"/>
              </a:rPr>
              <a:t>Hertz</a:t>
            </a:r>
            <a:r>
              <a:rPr lang="en-US" sz="2000" dirty="0">
                <a:effectLst/>
                <a:latin typeface="Georgia" panose="02040502050405020303" pitchFamily="18" charset="0"/>
                <a:ea typeface="Times New Roman" panose="02020603050405020304" pitchFamily="18" charset="0"/>
              </a:rPr>
              <a:t> - $34,000 yearly stipend plus tuition, can accept and coordinate with other fellowship offers</a:t>
            </a:r>
            <a:endParaRPr lang="en-US" sz="2000" dirty="0">
              <a:effectLst/>
              <a:latin typeface="Georgia" panose="02040502050405020303" pitchFamily="18" charset="0"/>
              <a:ea typeface="Calibri" panose="020F0502020204030204" pitchFamily="34" charset="0"/>
            </a:endParaRPr>
          </a:p>
          <a:p>
            <a:pPr>
              <a:spcAft>
                <a:spcPts val="600"/>
              </a:spcAft>
            </a:pPr>
            <a:r>
              <a:rPr lang="en-US" sz="2000" b="1" dirty="0">
                <a:effectLst/>
                <a:latin typeface="Georgia" panose="02040502050405020303" pitchFamily="18" charset="0"/>
                <a:ea typeface="Times New Roman" panose="02020603050405020304" pitchFamily="18" charset="0"/>
                <a:cs typeface="Calibri" panose="020F0502020204030204" pitchFamily="34" charset="0"/>
              </a:rPr>
              <a:t>GFSD</a:t>
            </a:r>
            <a:r>
              <a:rPr lang="en-US" sz="2000" dirty="0">
                <a:effectLst/>
                <a:latin typeface="Georgia" panose="02040502050405020303" pitchFamily="18" charset="0"/>
                <a:ea typeface="Times New Roman" panose="02020603050405020304" pitchFamily="18" charset="0"/>
                <a:cs typeface="Calibri" panose="020F0502020204030204" pitchFamily="34" charset="0"/>
              </a:rPr>
              <a:t> - $20,000 stipend plus paid internship for 1-2 summers</a:t>
            </a:r>
            <a:endParaRPr lang="en-US" sz="2800" dirty="0">
              <a:latin typeface="Georgia" panose="02040502050405020303" pitchFamily="18" charset="0"/>
            </a:endParaRPr>
          </a:p>
        </p:txBody>
      </p:sp>
      <p:sp>
        <p:nvSpPr>
          <p:cNvPr id="4" name="Title 3">
            <a:extLst>
              <a:ext uri="{FF2B5EF4-FFF2-40B4-BE49-F238E27FC236}">
                <a16:creationId xmlns:a16="http://schemas.microsoft.com/office/drawing/2014/main" id="{8B8C53CA-86D2-F6A1-3691-30CC19E69C5A}"/>
              </a:ext>
            </a:extLst>
          </p:cNvPr>
          <p:cNvSpPr>
            <a:spLocks noGrp="1"/>
          </p:cNvSpPr>
          <p:nvPr>
            <p:ph type="title"/>
          </p:nvPr>
        </p:nvSpPr>
        <p:spPr/>
        <p:txBody>
          <a:bodyPr/>
          <a:lstStyle/>
          <a:p>
            <a:r>
              <a:rPr lang="en-US" dirty="0"/>
              <a:t>Fellowship Cap </a:t>
            </a:r>
            <a:r>
              <a:rPr lang="en-US" sz="2400" dirty="0"/>
              <a:t>(cont.)</a:t>
            </a:r>
            <a:endParaRPr lang="en-US" dirty="0"/>
          </a:p>
        </p:txBody>
      </p:sp>
      <p:sp>
        <p:nvSpPr>
          <p:cNvPr id="5" name="Slide Number Placeholder 4">
            <a:extLst>
              <a:ext uri="{FF2B5EF4-FFF2-40B4-BE49-F238E27FC236}">
                <a16:creationId xmlns:a16="http://schemas.microsoft.com/office/drawing/2014/main" id="{227EC47A-8F1D-5224-574F-117320A17389}"/>
              </a:ext>
            </a:extLst>
          </p:cNvPr>
          <p:cNvSpPr>
            <a:spLocks noGrp="1"/>
          </p:cNvSpPr>
          <p:nvPr>
            <p:ph type="sldNum" sz="quarter" idx="12"/>
          </p:nvPr>
        </p:nvSpPr>
        <p:spPr/>
        <p:txBody>
          <a:bodyPr/>
          <a:lstStyle/>
          <a:p>
            <a:fld id="{C6BF0614-88EF-E141-A4D8-626B55E019E0}" type="slidenum">
              <a:rPr lang="en-US" smtClean="0"/>
              <a:pPr/>
              <a:t>24</a:t>
            </a:fld>
            <a:endParaRPr lang="en-US" dirty="0"/>
          </a:p>
        </p:txBody>
      </p:sp>
    </p:spTree>
    <p:extLst>
      <p:ext uri="{BB962C8B-B14F-4D97-AF65-F5344CB8AC3E}">
        <p14:creationId xmlns:p14="http://schemas.microsoft.com/office/powerpoint/2010/main" val="1573308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B621C-C825-F29D-5F45-79ABA10726EB}"/>
              </a:ext>
            </a:extLst>
          </p:cNvPr>
          <p:cNvSpPr>
            <a:spLocks noGrp="1"/>
          </p:cNvSpPr>
          <p:nvPr>
            <p:ph sz="half" idx="2"/>
          </p:nvPr>
        </p:nvSpPr>
        <p:spPr/>
        <p:txBody>
          <a:bodyPr/>
          <a:lstStyle/>
          <a:p>
            <a:r>
              <a:rPr lang="en-US" dirty="0">
                <a:hlinkClick r:id="rId2"/>
              </a:rPr>
              <a:t>Bureau of Labor Statistics, Occupational Employment and Wages for Postsecondary TAs</a:t>
            </a:r>
            <a:endParaRPr lang="en-US" dirty="0"/>
          </a:p>
          <a:p>
            <a:endParaRPr lang="en-US" dirty="0"/>
          </a:p>
          <a:p>
            <a:r>
              <a:rPr lang="en-US" dirty="0">
                <a:hlinkClick r:id="rId3"/>
              </a:rPr>
              <a:t>Grad Students’ ‘Fight for $15’</a:t>
            </a:r>
            <a:endParaRPr lang="en-US" dirty="0"/>
          </a:p>
        </p:txBody>
      </p:sp>
      <p:sp>
        <p:nvSpPr>
          <p:cNvPr id="4" name="Title 3">
            <a:extLst>
              <a:ext uri="{FF2B5EF4-FFF2-40B4-BE49-F238E27FC236}">
                <a16:creationId xmlns:a16="http://schemas.microsoft.com/office/drawing/2014/main" id="{98980B43-0C1B-2D93-6DDB-3D0CDDC82C17}"/>
              </a:ext>
            </a:extLst>
          </p:cNvPr>
          <p:cNvSpPr>
            <a:spLocks noGrp="1"/>
          </p:cNvSpPr>
          <p:nvPr>
            <p:ph type="title"/>
          </p:nvPr>
        </p:nvSpPr>
        <p:spPr/>
        <p:txBody>
          <a:bodyPr/>
          <a:lstStyle/>
          <a:p>
            <a:r>
              <a:rPr lang="en-US" dirty="0"/>
              <a:t>Fellowship Cap </a:t>
            </a:r>
            <a:r>
              <a:rPr lang="en-US" sz="2400" dirty="0"/>
              <a:t>(cont.)</a:t>
            </a:r>
            <a:endParaRPr lang="en-US" dirty="0"/>
          </a:p>
        </p:txBody>
      </p:sp>
      <p:sp>
        <p:nvSpPr>
          <p:cNvPr id="5" name="Slide Number Placeholder 4">
            <a:extLst>
              <a:ext uri="{FF2B5EF4-FFF2-40B4-BE49-F238E27FC236}">
                <a16:creationId xmlns:a16="http://schemas.microsoft.com/office/drawing/2014/main" id="{ADD5524E-F9D3-66B6-D0EF-93A4E46842B7}"/>
              </a:ext>
            </a:extLst>
          </p:cNvPr>
          <p:cNvSpPr>
            <a:spLocks noGrp="1"/>
          </p:cNvSpPr>
          <p:nvPr>
            <p:ph type="sldNum" sz="quarter" idx="12"/>
          </p:nvPr>
        </p:nvSpPr>
        <p:spPr/>
        <p:txBody>
          <a:bodyPr/>
          <a:lstStyle/>
          <a:p>
            <a:fld id="{C6BF0614-88EF-E141-A4D8-626B55E019E0}" type="slidenum">
              <a:rPr lang="en-US" smtClean="0"/>
              <a:pPr/>
              <a:t>25</a:t>
            </a:fld>
            <a:endParaRPr lang="en-US" dirty="0"/>
          </a:p>
        </p:txBody>
      </p:sp>
    </p:spTree>
    <p:extLst>
      <p:ext uri="{BB962C8B-B14F-4D97-AF65-F5344CB8AC3E}">
        <p14:creationId xmlns:p14="http://schemas.microsoft.com/office/powerpoint/2010/main" val="1878727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A2008D-4CF4-71EF-8AFF-8F786BEDC58D}"/>
              </a:ext>
            </a:extLst>
          </p:cNvPr>
          <p:cNvSpPr>
            <a:spLocks noGrp="1"/>
          </p:cNvSpPr>
          <p:nvPr>
            <p:ph sz="half" idx="2"/>
          </p:nvPr>
        </p:nvSpPr>
        <p:spPr/>
        <p:txBody>
          <a:bodyPr/>
          <a:lstStyle/>
          <a:p>
            <a:pPr>
              <a:spcAft>
                <a:spcPts val="600"/>
              </a:spcAft>
            </a:pPr>
            <a:r>
              <a:rPr lang="en-US" dirty="0">
                <a:latin typeface="Georgia" panose="02040502050405020303" pitchFamily="18" charset="0"/>
              </a:rPr>
              <a:t>Annual In-Person</a:t>
            </a:r>
          </a:p>
          <a:p>
            <a:pPr>
              <a:spcAft>
                <a:spcPts val="600"/>
              </a:spcAft>
            </a:pPr>
            <a:r>
              <a:rPr lang="en-US" dirty="0">
                <a:latin typeface="Georgia" panose="02040502050405020303" pitchFamily="18" charset="0"/>
              </a:rPr>
              <a:t>Quarterly virtual</a:t>
            </a:r>
          </a:p>
          <a:p>
            <a:pPr>
              <a:spcAft>
                <a:spcPts val="600"/>
              </a:spcAft>
            </a:pPr>
            <a:r>
              <a:rPr lang="en-US" dirty="0">
                <a:latin typeface="Georgia" panose="02040502050405020303" pitchFamily="18" charset="0"/>
              </a:rPr>
              <a:t>Other</a:t>
            </a:r>
          </a:p>
        </p:txBody>
      </p:sp>
      <p:sp>
        <p:nvSpPr>
          <p:cNvPr id="4" name="Title 3">
            <a:extLst>
              <a:ext uri="{FF2B5EF4-FFF2-40B4-BE49-F238E27FC236}">
                <a16:creationId xmlns:a16="http://schemas.microsoft.com/office/drawing/2014/main" id="{4CCCC813-B7D7-17EF-7189-3EE51F15116B}"/>
              </a:ext>
            </a:extLst>
          </p:cNvPr>
          <p:cNvSpPr>
            <a:spLocks noGrp="1"/>
          </p:cNvSpPr>
          <p:nvPr>
            <p:ph type="title"/>
          </p:nvPr>
        </p:nvSpPr>
        <p:spPr/>
        <p:txBody>
          <a:bodyPr/>
          <a:lstStyle/>
          <a:p>
            <a:r>
              <a:rPr lang="en-US" dirty="0"/>
              <a:t>In-Person Meetings</a:t>
            </a:r>
          </a:p>
        </p:txBody>
      </p:sp>
      <p:sp>
        <p:nvSpPr>
          <p:cNvPr id="5" name="Slide Number Placeholder 4">
            <a:extLst>
              <a:ext uri="{FF2B5EF4-FFF2-40B4-BE49-F238E27FC236}">
                <a16:creationId xmlns:a16="http://schemas.microsoft.com/office/drawing/2014/main" id="{8CFDDE53-9297-3A47-98ED-15E3D98FD89E}"/>
              </a:ext>
            </a:extLst>
          </p:cNvPr>
          <p:cNvSpPr>
            <a:spLocks noGrp="1"/>
          </p:cNvSpPr>
          <p:nvPr>
            <p:ph type="sldNum" sz="quarter" idx="12"/>
          </p:nvPr>
        </p:nvSpPr>
        <p:spPr/>
        <p:txBody>
          <a:bodyPr/>
          <a:lstStyle/>
          <a:p>
            <a:fld id="{C6BF0614-88EF-E141-A4D8-626B55E019E0}" type="slidenum">
              <a:rPr lang="en-US" smtClean="0"/>
              <a:pPr/>
              <a:t>26</a:t>
            </a:fld>
            <a:endParaRPr lang="en-US" dirty="0"/>
          </a:p>
        </p:txBody>
      </p:sp>
    </p:spTree>
    <p:extLst>
      <p:ext uri="{BB962C8B-B14F-4D97-AF65-F5344CB8AC3E}">
        <p14:creationId xmlns:p14="http://schemas.microsoft.com/office/powerpoint/2010/main" val="2831321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5D0FA1-F0E9-6CDB-DF0D-D5A218DA8669}"/>
              </a:ext>
            </a:extLst>
          </p:cNvPr>
          <p:cNvSpPr>
            <a:spLocks noGrp="1"/>
          </p:cNvSpPr>
          <p:nvPr>
            <p:ph sz="half" idx="1"/>
          </p:nvPr>
        </p:nvSpPr>
        <p:spPr/>
        <p:txBody>
          <a:bodyPr/>
          <a:lstStyle/>
          <a:p>
            <a:pPr algn="ctr"/>
            <a:r>
              <a:rPr lang="en-US" dirty="0">
                <a:latin typeface="Georgia" panose="02040502050405020303" pitchFamily="18" charset="0"/>
              </a:rPr>
              <a:t>Dr. Ansley Abraham, Director</a:t>
            </a:r>
          </a:p>
          <a:p>
            <a:pPr algn="ctr"/>
            <a:r>
              <a:rPr lang="en-US" dirty="0">
                <a:latin typeface="Georgia" panose="02040502050405020303" pitchFamily="18" charset="0"/>
                <a:hlinkClick r:id="rId2"/>
              </a:rPr>
              <a:t>Ansley.Abraham@sreb.org</a:t>
            </a:r>
            <a:endParaRPr lang="en-US" dirty="0">
              <a:latin typeface="Georgia" panose="02040502050405020303" pitchFamily="18" charset="0"/>
            </a:endParaRPr>
          </a:p>
          <a:p>
            <a:pPr algn="ctr"/>
            <a:endParaRPr lang="en-US" dirty="0">
              <a:latin typeface="Georgia" panose="02040502050405020303" pitchFamily="18" charset="0"/>
            </a:endParaRPr>
          </a:p>
          <a:p>
            <a:pPr algn="ctr"/>
            <a:r>
              <a:rPr lang="en-US" dirty="0">
                <a:latin typeface="Georgia" panose="02040502050405020303" pitchFamily="18" charset="0"/>
              </a:rPr>
              <a:t>Tiffany K. Harrison, Program Specialist</a:t>
            </a:r>
          </a:p>
          <a:p>
            <a:pPr algn="ctr"/>
            <a:r>
              <a:rPr lang="en-US" dirty="0">
                <a:latin typeface="Georgia" panose="02040502050405020303" pitchFamily="18" charset="0"/>
                <a:hlinkClick r:id="rId3"/>
              </a:rPr>
              <a:t>Tiffany.Harrison@sreb.org</a:t>
            </a:r>
            <a:r>
              <a:rPr lang="en-US" dirty="0">
                <a:latin typeface="Georgia" panose="02040502050405020303" pitchFamily="18" charset="0"/>
              </a:rPr>
              <a:t> </a:t>
            </a:r>
          </a:p>
        </p:txBody>
      </p:sp>
      <p:sp>
        <p:nvSpPr>
          <p:cNvPr id="4" name="Title 3">
            <a:extLst>
              <a:ext uri="{FF2B5EF4-FFF2-40B4-BE49-F238E27FC236}">
                <a16:creationId xmlns:a16="http://schemas.microsoft.com/office/drawing/2014/main" id="{84B81C65-9CDA-0A7D-212D-D2515F702165}"/>
              </a:ext>
            </a:extLst>
          </p:cNvPr>
          <p:cNvSpPr>
            <a:spLocks noGrp="1"/>
          </p:cNvSpPr>
          <p:nvPr>
            <p:ph type="title"/>
          </p:nvPr>
        </p:nvSpPr>
        <p:spPr/>
        <p:txBody>
          <a:bodyPr/>
          <a:lstStyle/>
          <a:p>
            <a:r>
              <a:rPr lang="en-US" dirty="0"/>
              <a:t>Contact Information</a:t>
            </a:r>
          </a:p>
        </p:txBody>
      </p:sp>
      <p:sp>
        <p:nvSpPr>
          <p:cNvPr id="5" name="Slide Number Placeholder 4">
            <a:extLst>
              <a:ext uri="{FF2B5EF4-FFF2-40B4-BE49-F238E27FC236}">
                <a16:creationId xmlns:a16="http://schemas.microsoft.com/office/drawing/2014/main" id="{1BA058B9-80B0-5A7C-B425-70BED91EAC44}"/>
              </a:ext>
            </a:extLst>
          </p:cNvPr>
          <p:cNvSpPr>
            <a:spLocks noGrp="1"/>
          </p:cNvSpPr>
          <p:nvPr>
            <p:ph type="sldNum" sz="quarter" idx="12"/>
          </p:nvPr>
        </p:nvSpPr>
        <p:spPr/>
        <p:txBody>
          <a:bodyPr/>
          <a:lstStyle/>
          <a:p>
            <a:fld id="{C6BF0614-88EF-E141-A4D8-626B55E019E0}" type="slidenum">
              <a:rPr lang="en-US" smtClean="0"/>
              <a:pPr/>
              <a:t>27</a:t>
            </a:fld>
            <a:endParaRPr lang="en-US" dirty="0"/>
          </a:p>
        </p:txBody>
      </p:sp>
    </p:spTree>
    <p:extLst>
      <p:ext uri="{BB962C8B-B14F-4D97-AF65-F5344CB8AC3E}">
        <p14:creationId xmlns:p14="http://schemas.microsoft.com/office/powerpoint/2010/main" val="1818290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CB566D2-BB4C-74DF-8908-C6DA1FF87DA2}"/>
              </a:ext>
            </a:extLst>
          </p:cNvPr>
          <p:cNvSpPr>
            <a:spLocks noGrp="1"/>
          </p:cNvSpPr>
          <p:nvPr>
            <p:ph type="subTitle" idx="1"/>
          </p:nvPr>
        </p:nvSpPr>
        <p:spPr>
          <a:xfrm>
            <a:off x="2312116" y="2552700"/>
            <a:ext cx="6273083" cy="1752600"/>
          </a:xfrm>
        </p:spPr>
        <p:txBody>
          <a:bodyPr>
            <a:normAutofit/>
          </a:bodyPr>
          <a:lstStyle/>
          <a:p>
            <a:pPr algn="ctr"/>
            <a:r>
              <a:rPr lang="en-US" sz="4400" dirty="0"/>
              <a:t>Thank you for your support!</a:t>
            </a:r>
          </a:p>
        </p:txBody>
      </p:sp>
    </p:spTree>
    <p:extLst>
      <p:ext uri="{BB962C8B-B14F-4D97-AF65-F5344CB8AC3E}">
        <p14:creationId xmlns:p14="http://schemas.microsoft.com/office/powerpoint/2010/main" val="112966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9F3D32-6D93-CEF8-DF8B-DEED1F50E83E}"/>
              </a:ext>
            </a:extLst>
          </p:cNvPr>
          <p:cNvSpPr>
            <a:spLocks noGrp="1"/>
          </p:cNvSpPr>
          <p:nvPr>
            <p:ph idx="1"/>
          </p:nvPr>
        </p:nvSpPr>
        <p:spPr/>
        <p:txBody>
          <a:bodyPr/>
          <a:lstStyle/>
          <a:p>
            <a:pPr marL="457200" indent="-457200">
              <a:buFont typeface="Arial" panose="020B0604020202020204" pitchFamily="34" charset="0"/>
              <a:buChar char="•"/>
            </a:pPr>
            <a:r>
              <a:rPr lang="en-US" dirty="0">
                <a:latin typeface="Georgia" panose="02040502050405020303" pitchFamily="18" charset="0"/>
              </a:rPr>
              <a:t>SREB Staff</a:t>
            </a:r>
          </a:p>
          <a:p>
            <a:pPr marL="457200" indent="-457200">
              <a:buFont typeface="Arial" panose="020B0604020202020204" pitchFamily="34" charset="0"/>
              <a:buChar char="•"/>
            </a:pPr>
            <a:r>
              <a:rPr lang="en-US" dirty="0">
                <a:latin typeface="Georgia" panose="02040502050405020303" pitchFamily="18" charset="0"/>
              </a:rPr>
              <a:t>RAC Committee Members</a:t>
            </a:r>
          </a:p>
          <a:p>
            <a:pPr marL="457200" indent="-457200">
              <a:buFont typeface="Arial" panose="020B0604020202020204" pitchFamily="34" charset="0"/>
              <a:buChar char="•"/>
            </a:pPr>
            <a:r>
              <a:rPr lang="en-US" dirty="0">
                <a:latin typeface="Georgia" panose="02040502050405020303" pitchFamily="18" charset="0"/>
              </a:rPr>
              <a:t>Invited Guests</a:t>
            </a:r>
          </a:p>
        </p:txBody>
      </p:sp>
      <p:sp>
        <p:nvSpPr>
          <p:cNvPr id="4" name="Title 3">
            <a:extLst>
              <a:ext uri="{FF2B5EF4-FFF2-40B4-BE49-F238E27FC236}">
                <a16:creationId xmlns:a16="http://schemas.microsoft.com/office/drawing/2014/main" id="{2A6068C1-0AD3-F640-B623-BC97A11D8A57}"/>
              </a:ext>
            </a:extLst>
          </p:cNvPr>
          <p:cNvSpPr>
            <a:spLocks noGrp="1"/>
          </p:cNvSpPr>
          <p:nvPr>
            <p:ph type="title"/>
          </p:nvPr>
        </p:nvSpPr>
        <p:spPr/>
        <p:txBody>
          <a:bodyPr/>
          <a:lstStyle/>
          <a:p>
            <a:r>
              <a:rPr lang="en-US" dirty="0"/>
              <a:t>Welcome and Introductions</a:t>
            </a:r>
          </a:p>
        </p:txBody>
      </p:sp>
      <p:sp>
        <p:nvSpPr>
          <p:cNvPr id="5" name="Slide Number Placeholder 4">
            <a:extLst>
              <a:ext uri="{FF2B5EF4-FFF2-40B4-BE49-F238E27FC236}">
                <a16:creationId xmlns:a16="http://schemas.microsoft.com/office/drawing/2014/main" id="{6EB8DB3F-11E7-3D1A-706E-FFF57443E031}"/>
              </a:ext>
            </a:extLst>
          </p:cNvPr>
          <p:cNvSpPr>
            <a:spLocks noGrp="1"/>
          </p:cNvSpPr>
          <p:nvPr>
            <p:ph type="sldNum" sz="quarter" idx="12"/>
          </p:nvPr>
        </p:nvSpPr>
        <p:spPr/>
        <p:txBody>
          <a:bodyPr/>
          <a:lstStyle/>
          <a:p>
            <a:fld id="{C6BF0614-88EF-E141-A4D8-626B55E019E0}" type="slidenum">
              <a:rPr lang="en-US" smtClean="0"/>
              <a:pPr/>
              <a:t>3</a:t>
            </a:fld>
            <a:endParaRPr lang="en-US" dirty="0"/>
          </a:p>
        </p:txBody>
      </p:sp>
    </p:spTree>
    <p:extLst>
      <p:ext uri="{BB962C8B-B14F-4D97-AF65-F5344CB8AC3E}">
        <p14:creationId xmlns:p14="http://schemas.microsoft.com/office/powerpoint/2010/main" val="407954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2F84B57-2380-4B99-86ED-BDD0B18A992E}"/>
              </a:ext>
            </a:extLst>
          </p:cNvPr>
          <p:cNvSpPr>
            <a:spLocks noGrp="1"/>
          </p:cNvSpPr>
          <p:nvPr>
            <p:ph sz="half" idx="1"/>
          </p:nvPr>
        </p:nvSpPr>
        <p:spPr/>
        <p:txBody>
          <a:bodyPr>
            <a:normAutofit/>
          </a:bodyPr>
          <a:lstStyle/>
          <a:p>
            <a:pPr marL="457200" indent="-457200" algn="l">
              <a:lnSpc>
                <a:spcPct val="150000"/>
              </a:lnSpc>
              <a:buClr>
                <a:schemeClr val="tx1"/>
              </a:buClr>
              <a:buFont typeface="Georgia" panose="02040502050405020303" pitchFamily="18" charset="0"/>
              <a:buChar char="•"/>
            </a:pPr>
            <a:r>
              <a:rPr lang="en-US" altLang="en-US" sz="2200" dirty="0">
                <a:solidFill>
                  <a:schemeClr val="tx1"/>
                </a:solidFill>
                <a:latin typeface="Georgia" panose="02040502050405020303" pitchFamily="18" charset="0"/>
                <a:cs typeface="Arial" panose="020B0604020202020204" pitchFamily="34" charset="0"/>
              </a:rPr>
              <a:t>Dr. Ansley Abraham, Director</a:t>
            </a:r>
          </a:p>
          <a:p>
            <a:pPr marL="457200" indent="-457200" algn="l">
              <a:lnSpc>
                <a:spcPct val="150000"/>
              </a:lnSpc>
              <a:buClr>
                <a:schemeClr val="tx1"/>
              </a:buClr>
              <a:buFont typeface="Georgia" panose="02040502050405020303" pitchFamily="18" charset="0"/>
              <a:buChar char="•"/>
            </a:pPr>
            <a:r>
              <a:rPr lang="en-US" altLang="en-US" sz="2200" dirty="0">
                <a:solidFill>
                  <a:schemeClr val="tx1"/>
                </a:solidFill>
                <a:latin typeface="Georgia" panose="02040502050405020303" pitchFamily="18" charset="0"/>
                <a:cs typeface="Arial" panose="020B0604020202020204" pitchFamily="34" charset="0"/>
              </a:rPr>
              <a:t>Dr. Bob Belle, Special Consultant </a:t>
            </a:r>
          </a:p>
          <a:p>
            <a:pPr marL="457200" indent="-457200" algn="l">
              <a:lnSpc>
                <a:spcPct val="150000"/>
              </a:lnSpc>
              <a:buClr>
                <a:schemeClr val="tx1"/>
              </a:buClr>
              <a:buFont typeface="Georgia" panose="02040502050405020303" pitchFamily="18" charset="0"/>
              <a:buChar char="•"/>
            </a:pPr>
            <a:r>
              <a:rPr lang="en-US" altLang="en-US" sz="2200" dirty="0">
                <a:solidFill>
                  <a:schemeClr val="tx1"/>
                </a:solidFill>
                <a:latin typeface="Georgia" panose="02040502050405020303" pitchFamily="18" charset="0"/>
                <a:cs typeface="Arial" panose="020B0604020202020204" pitchFamily="34" charset="0"/>
              </a:rPr>
              <a:t>Tiffany K. Harrison, Program Specialist</a:t>
            </a:r>
          </a:p>
          <a:p>
            <a:pPr marL="457200" indent="-457200" algn="l">
              <a:lnSpc>
                <a:spcPct val="150000"/>
              </a:lnSpc>
              <a:buClr>
                <a:schemeClr val="tx1"/>
              </a:buClr>
              <a:buFont typeface="Georgia" panose="02040502050405020303" pitchFamily="18" charset="0"/>
              <a:buChar char="•"/>
            </a:pPr>
            <a:r>
              <a:rPr lang="en-US" altLang="en-US" sz="2200" dirty="0">
                <a:solidFill>
                  <a:schemeClr val="tx1"/>
                </a:solidFill>
                <a:latin typeface="Georgia" panose="02040502050405020303" pitchFamily="18" charset="0"/>
                <a:cs typeface="Arial" panose="020B0604020202020204" pitchFamily="34" charset="0"/>
              </a:rPr>
              <a:t>Veda Overton-Houston, Program Accountant</a:t>
            </a:r>
          </a:p>
          <a:p>
            <a:pPr marL="457200" indent="-457200" algn="l">
              <a:lnSpc>
                <a:spcPct val="150000"/>
              </a:lnSpc>
              <a:buClr>
                <a:schemeClr val="tx1"/>
              </a:buClr>
              <a:buFont typeface="Georgia" panose="02040502050405020303" pitchFamily="18" charset="0"/>
              <a:buChar char="•"/>
            </a:pPr>
            <a:r>
              <a:rPr lang="en-US" altLang="en-US" sz="2200" dirty="0">
                <a:solidFill>
                  <a:schemeClr val="tx1"/>
                </a:solidFill>
                <a:latin typeface="Georgia" panose="02040502050405020303" pitchFamily="18" charset="0"/>
                <a:cs typeface="Arial" panose="020B0604020202020204" pitchFamily="34" charset="0"/>
              </a:rPr>
              <a:t>Veronica Johnson, Program Coordinator</a:t>
            </a:r>
          </a:p>
          <a:p>
            <a:pPr marL="457200" indent="-457200" algn="l">
              <a:lnSpc>
                <a:spcPct val="150000"/>
              </a:lnSpc>
              <a:buClr>
                <a:schemeClr val="tx1"/>
              </a:buClr>
              <a:buFont typeface="Georgia" panose="02040502050405020303" pitchFamily="18" charset="0"/>
              <a:buChar char="•"/>
            </a:pPr>
            <a:r>
              <a:rPr lang="en-US" altLang="en-US" sz="2200" dirty="0">
                <a:solidFill>
                  <a:schemeClr val="tx1"/>
                </a:solidFill>
                <a:latin typeface="Georgia" panose="02040502050405020303" pitchFamily="18" charset="0"/>
                <a:cs typeface="Arial" panose="020B0604020202020204" pitchFamily="34" charset="0"/>
              </a:rPr>
              <a:t>Andrea Kiely, Program Specialist</a:t>
            </a:r>
          </a:p>
          <a:p>
            <a:pPr marL="457200" indent="-457200" algn="l">
              <a:lnSpc>
                <a:spcPct val="150000"/>
              </a:lnSpc>
              <a:buClr>
                <a:schemeClr val="tx1"/>
              </a:buClr>
              <a:buFont typeface="Georgia" panose="02040502050405020303" pitchFamily="18" charset="0"/>
              <a:buChar char="•"/>
            </a:pPr>
            <a:r>
              <a:rPr lang="en-US" altLang="en-US" sz="2200" dirty="0">
                <a:solidFill>
                  <a:schemeClr val="tx1"/>
                </a:solidFill>
                <a:latin typeface="Georgia" panose="02040502050405020303" pitchFamily="18" charset="0"/>
                <a:cs typeface="Arial" panose="020B0604020202020204" pitchFamily="34" charset="0"/>
              </a:rPr>
              <a:t>R. Christian Ford, Grant Assistant</a:t>
            </a:r>
          </a:p>
          <a:p>
            <a:endParaRPr lang="en-US" dirty="0"/>
          </a:p>
        </p:txBody>
      </p:sp>
      <p:sp>
        <p:nvSpPr>
          <p:cNvPr id="7" name="Title 6">
            <a:extLst>
              <a:ext uri="{FF2B5EF4-FFF2-40B4-BE49-F238E27FC236}">
                <a16:creationId xmlns:a16="http://schemas.microsoft.com/office/drawing/2014/main" id="{778C4981-24EB-4844-9866-84DB9D9D6DF2}"/>
              </a:ext>
            </a:extLst>
          </p:cNvPr>
          <p:cNvSpPr>
            <a:spLocks noGrp="1"/>
          </p:cNvSpPr>
          <p:nvPr>
            <p:ph type="title"/>
          </p:nvPr>
        </p:nvSpPr>
        <p:spPr/>
        <p:txBody>
          <a:bodyPr>
            <a:noAutofit/>
          </a:bodyPr>
          <a:lstStyle/>
          <a:p>
            <a:pPr algn="l"/>
            <a:r>
              <a:rPr lang="en-US" sz="3600" dirty="0"/>
              <a:t>SREB-State Doctoral Scholars Program Staff</a:t>
            </a:r>
          </a:p>
        </p:txBody>
      </p:sp>
      <p:sp>
        <p:nvSpPr>
          <p:cNvPr id="6" name="Slide Number Placeholder 5">
            <a:extLst>
              <a:ext uri="{FF2B5EF4-FFF2-40B4-BE49-F238E27FC236}">
                <a16:creationId xmlns:a16="http://schemas.microsoft.com/office/drawing/2014/main" id="{51AC0B53-6C13-4291-96D5-524930425C81}"/>
              </a:ext>
            </a:extLst>
          </p:cNvPr>
          <p:cNvSpPr>
            <a:spLocks noGrp="1"/>
          </p:cNvSpPr>
          <p:nvPr>
            <p:ph type="sldNum" sz="quarter" idx="12"/>
          </p:nvPr>
        </p:nvSpPr>
        <p:spPr/>
        <p:txBody>
          <a:bodyPr/>
          <a:lstStyle/>
          <a:p>
            <a:fld id="{C6BF0614-88EF-E141-A4D8-626B55E019E0}" type="slidenum">
              <a:rPr lang="en-US" smtClean="0"/>
              <a:pPr/>
              <a:t>4</a:t>
            </a:fld>
            <a:endParaRPr lang="en-US" dirty="0"/>
          </a:p>
        </p:txBody>
      </p:sp>
    </p:spTree>
    <p:extLst>
      <p:ext uri="{BB962C8B-B14F-4D97-AF65-F5344CB8AC3E}">
        <p14:creationId xmlns:p14="http://schemas.microsoft.com/office/powerpoint/2010/main" val="72550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F07D3B-D756-4E22-915F-2E8A856BD322}"/>
              </a:ext>
            </a:extLst>
          </p:cNvPr>
          <p:cNvPicPr>
            <a:picLocks noChangeAspect="1"/>
          </p:cNvPicPr>
          <p:nvPr/>
        </p:nvPicPr>
        <p:blipFill>
          <a:blip r:embed="rId2"/>
          <a:stretch>
            <a:fillRect/>
          </a:stretch>
        </p:blipFill>
        <p:spPr>
          <a:xfrm>
            <a:off x="741006" y="307121"/>
            <a:ext cx="1920406" cy="2462997"/>
          </a:xfrm>
          <a:prstGeom prst="rect">
            <a:avLst/>
          </a:prstGeom>
        </p:spPr>
      </p:pic>
      <p:pic>
        <p:nvPicPr>
          <p:cNvPr id="6" name="Picture 5">
            <a:extLst>
              <a:ext uri="{FF2B5EF4-FFF2-40B4-BE49-F238E27FC236}">
                <a16:creationId xmlns:a16="http://schemas.microsoft.com/office/drawing/2014/main" id="{CF079CBD-7FFD-4DF8-A130-E321A7CB8A85}"/>
              </a:ext>
            </a:extLst>
          </p:cNvPr>
          <p:cNvPicPr>
            <a:picLocks noChangeAspect="1"/>
          </p:cNvPicPr>
          <p:nvPr/>
        </p:nvPicPr>
        <p:blipFill>
          <a:blip r:embed="rId3"/>
          <a:stretch>
            <a:fillRect/>
          </a:stretch>
        </p:blipFill>
        <p:spPr>
          <a:xfrm>
            <a:off x="1254438" y="3428999"/>
            <a:ext cx="1593081" cy="2219327"/>
          </a:xfrm>
          <a:prstGeom prst="rect">
            <a:avLst/>
          </a:prstGeom>
        </p:spPr>
      </p:pic>
      <p:pic>
        <p:nvPicPr>
          <p:cNvPr id="7" name="Picture 6">
            <a:extLst>
              <a:ext uri="{FF2B5EF4-FFF2-40B4-BE49-F238E27FC236}">
                <a16:creationId xmlns:a16="http://schemas.microsoft.com/office/drawing/2014/main" id="{F580731F-2508-424B-9FA7-F30DDC7E4750}"/>
              </a:ext>
            </a:extLst>
          </p:cNvPr>
          <p:cNvPicPr>
            <a:picLocks noChangeAspect="1"/>
          </p:cNvPicPr>
          <p:nvPr/>
        </p:nvPicPr>
        <p:blipFill>
          <a:blip r:embed="rId4"/>
          <a:stretch>
            <a:fillRect/>
          </a:stretch>
        </p:blipFill>
        <p:spPr>
          <a:xfrm>
            <a:off x="2847519" y="320074"/>
            <a:ext cx="1767993" cy="2469094"/>
          </a:xfrm>
          <a:prstGeom prst="rect">
            <a:avLst/>
          </a:prstGeom>
        </p:spPr>
      </p:pic>
      <p:pic>
        <p:nvPicPr>
          <p:cNvPr id="3" name="Picture 2" descr="A person wearing a red shirt and smiling at the camera&#10;&#10;Description automatically generated">
            <a:extLst>
              <a:ext uri="{FF2B5EF4-FFF2-40B4-BE49-F238E27FC236}">
                <a16:creationId xmlns:a16="http://schemas.microsoft.com/office/drawing/2014/main" id="{E14315BD-020D-425D-8103-7A5855FC17AF}"/>
              </a:ext>
            </a:extLst>
          </p:cNvPr>
          <p:cNvPicPr>
            <a:picLocks noChangeAspect="1"/>
          </p:cNvPicPr>
          <p:nvPr/>
        </p:nvPicPr>
        <p:blipFill>
          <a:blip r:embed="rId5"/>
          <a:stretch>
            <a:fillRect/>
          </a:stretch>
        </p:blipFill>
        <p:spPr>
          <a:xfrm>
            <a:off x="6928364" y="331742"/>
            <a:ext cx="1757610" cy="2462997"/>
          </a:xfrm>
          <a:prstGeom prst="rect">
            <a:avLst/>
          </a:prstGeom>
        </p:spPr>
      </p:pic>
      <p:sp>
        <p:nvSpPr>
          <p:cNvPr id="13" name="Slide Number Placeholder 5">
            <a:extLst>
              <a:ext uri="{FF2B5EF4-FFF2-40B4-BE49-F238E27FC236}">
                <a16:creationId xmlns:a16="http://schemas.microsoft.com/office/drawing/2014/main" id="{51AC0B53-6C13-4291-96D5-524930425C81}"/>
              </a:ext>
            </a:extLst>
          </p:cNvPr>
          <p:cNvSpPr>
            <a:spLocks noGrp="1"/>
          </p:cNvSpPr>
          <p:nvPr>
            <p:ph type="sldNum" sz="quarter" idx="12"/>
          </p:nvPr>
        </p:nvSpPr>
        <p:spPr>
          <a:xfrm>
            <a:off x="8425122" y="6386190"/>
            <a:ext cx="521280" cy="411480"/>
          </a:xfrm>
        </p:spPr>
        <p:txBody>
          <a:bodyPr/>
          <a:lstStyle/>
          <a:p>
            <a:fld id="{C6BF0614-88EF-E141-A4D8-626B55E019E0}" type="slidenum">
              <a:rPr lang="en-US" smtClean="0"/>
              <a:pPr/>
              <a:t>5</a:t>
            </a:fld>
            <a:endParaRPr lang="en-US" dirty="0"/>
          </a:p>
        </p:txBody>
      </p:sp>
      <p:pic>
        <p:nvPicPr>
          <p:cNvPr id="4" name="Picture 3" descr="A person smiling for the camera&#10;&#10;Description automatically generated with medium confidence">
            <a:extLst>
              <a:ext uri="{FF2B5EF4-FFF2-40B4-BE49-F238E27FC236}">
                <a16:creationId xmlns:a16="http://schemas.microsoft.com/office/drawing/2014/main" id="{9D7954A3-40CE-1530-74B3-FD7BCDAAACB8}"/>
              </a:ext>
            </a:extLst>
          </p:cNvPr>
          <p:cNvPicPr>
            <a:picLocks noChangeAspect="1"/>
          </p:cNvPicPr>
          <p:nvPr/>
        </p:nvPicPr>
        <p:blipFill rotWithShape="1">
          <a:blip r:embed="rId6"/>
          <a:srcRect l="8611" t="8004" r="7575"/>
          <a:stretch/>
        </p:blipFill>
        <p:spPr>
          <a:xfrm>
            <a:off x="6346668" y="3428999"/>
            <a:ext cx="2050019" cy="2219326"/>
          </a:xfrm>
          <a:prstGeom prst="rect">
            <a:avLst/>
          </a:prstGeom>
        </p:spPr>
      </p:pic>
      <p:pic>
        <p:nvPicPr>
          <p:cNvPr id="9" name="Picture 8" descr="A person smiling for the camera&#10;&#10;Description automatically generated with low confidence">
            <a:extLst>
              <a:ext uri="{FF2B5EF4-FFF2-40B4-BE49-F238E27FC236}">
                <a16:creationId xmlns:a16="http://schemas.microsoft.com/office/drawing/2014/main" id="{5942D5A2-92CA-B2CD-BE61-2D236CA4BD54}"/>
              </a:ext>
            </a:extLst>
          </p:cNvPr>
          <p:cNvPicPr>
            <a:picLocks noChangeAspect="1"/>
          </p:cNvPicPr>
          <p:nvPr/>
        </p:nvPicPr>
        <p:blipFill>
          <a:blip r:embed="rId7"/>
          <a:stretch>
            <a:fillRect/>
          </a:stretch>
        </p:blipFill>
        <p:spPr>
          <a:xfrm>
            <a:off x="4807587" y="320074"/>
            <a:ext cx="1975275" cy="2469094"/>
          </a:xfrm>
          <a:prstGeom prst="rect">
            <a:avLst/>
          </a:prstGeom>
        </p:spPr>
      </p:pic>
      <p:pic>
        <p:nvPicPr>
          <p:cNvPr id="12" name="Picture 11" descr="A person smiling in front of a bookshelf&#10;&#10;Description automatically generated">
            <a:extLst>
              <a:ext uri="{FF2B5EF4-FFF2-40B4-BE49-F238E27FC236}">
                <a16:creationId xmlns:a16="http://schemas.microsoft.com/office/drawing/2014/main" id="{42E36917-45EA-60E6-B25E-B0D6AD07F78E}"/>
              </a:ext>
            </a:extLst>
          </p:cNvPr>
          <p:cNvPicPr>
            <a:picLocks noChangeAspect="1"/>
          </p:cNvPicPr>
          <p:nvPr/>
        </p:nvPicPr>
        <p:blipFill rotWithShape="1">
          <a:blip r:embed="rId8"/>
          <a:srcRect l="7738" r="9385"/>
          <a:stretch/>
        </p:blipFill>
        <p:spPr>
          <a:xfrm>
            <a:off x="3649785" y="3422831"/>
            <a:ext cx="1844430" cy="2225494"/>
          </a:xfrm>
          <a:prstGeom prst="rect">
            <a:avLst/>
          </a:prstGeom>
        </p:spPr>
      </p:pic>
      <p:sp>
        <p:nvSpPr>
          <p:cNvPr id="16" name="TextBox 15">
            <a:extLst>
              <a:ext uri="{FF2B5EF4-FFF2-40B4-BE49-F238E27FC236}">
                <a16:creationId xmlns:a16="http://schemas.microsoft.com/office/drawing/2014/main" id="{C500A7E5-B025-F723-F5C6-C161AA1605AB}"/>
              </a:ext>
            </a:extLst>
          </p:cNvPr>
          <p:cNvSpPr txBox="1"/>
          <p:nvPr/>
        </p:nvSpPr>
        <p:spPr>
          <a:xfrm>
            <a:off x="741006" y="2906014"/>
            <a:ext cx="1920406" cy="307777"/>
          </a:xfrm>
          <a:prstGeom prst="rect">
            <a:avLst/>
          </a:prstGeom>
          <a:noFill/>
        </p:spPr>
        <p:txBody>
          <a:bodyPr wrap="square" rtlCol="0">
            <a:spAutoFit/>
          </a:bodyPr>
          <a:lstStyle/>
          <a:p>
            <a:pPr algn="ctr"/>
            <a:r>
              <a:rPr lang="en-US" sz="1400" dirty="0">
                <a:latin typeface="Georgia Pro" panose="02040502050405020303" pitchFamily="18" charset="0"/>
              </a:rPr>
              <a:t>Dr. Ansley Abraham</a:t>
            </a:r>
          </a:p>
        </p:txBody>
      </p:sp>
      <p:sp>
        <p:nvSpPr>
          <p:cNvPr id="17" name="TextBox 16">
            <a:extLst>
              <a:ext uri="{FF2B5EF4-FFF2-40B4-BE49-F238E27FC236}">
                <a16:creationId xmlns:a16="http://schemas.microsoft.com/office/drawing/2014/main" id="{EAD395B4-28EE-826B-1ACB-2820C67D08BF}"/>
              </a:ext>
            </a:extLst>
          </p:cNvPr>
          <p:cNvSpPr txBox="1"/>
          <p:nvPr/>
        </p:nvSpPr>
        <p:spPr>
          <a:xfrm>
            <a:off x="4807587" y="2903566"/>
            <a:ext cx="1920406" cy="307777"/>
          </a:xfrm>
          <a:prstGeom prst="rect">
            <a:avLst/>
          </a:prstGeom>
          <a:noFill/>
        </p:spPr>
        <p:txBody>
          <a:bodyPr wrap="square" rtlCol="0">
            <a:spAutoFit/>
          </a:bodyPr>
          <a:lstStyle/>
          <a:p>
            <a:pPr algn="ctr"/>
            <a:r>
              <a:rPr lang="en-US" sz="1400" dirty="0">
                <a:latin typeface="Georgia Pro" panose="02040502050405020303" pitchFamily="18" charset="0"/>
              </a:rPr>
              <a:t>Tiffany K. Harrison</a:t>
            </a:r>
          </a:p>
        </p:txBody>
      </p:sp>
      <p:sp>
        <p:nvSpPr>
          <p:cNvPr id="18" name="TextBox 17">
            <a:extLst>
              <a:ext uri="{FF2B5EF4-FFF2-40B4-BE49-F238E27FC236}">
                <a16:creationId xmlns:a16="http://schemas.microsoft.com/office/drawing/2014/main" id="{5ACF6B82-8D18-690D-A86F-DBAA3FC27314}"/>
              </a:ext>
            </a:extLst>
          </p:cNvPr>
          <p:cNvSpPr txBox="1"/>
          <p:nvPr/>
        </p:nvSpPr>
        <p:spPr>
          <a:xfrm>
            <a:off x="2771312" y="2897362"/>
            <a:ext cx="1920406" cy="307777"/>
          </a:xfrm>
          <a:prstGeom prst="rect">
            <a:avLst/>
          </a:prstGeom>
          <a:noFill/>
        </p:spPr>
        <p:txBody>
          <a:bodyPr wrap="square" rtlCol="0">
            <a:spAutoFit/>
          </a:bodyPr>
          <a:lstStyle/>
          <a:p>
            <a:pPr algn="ctr"/>
            <a:r>
              <a:rPr lang="en-US" sz="1400" dirty="0">
                <a:latin typeface="Georgia Pro" panose="02040502050405020303" pitchFamily="18" charset="0"/>
              </a:rPr>
              <a:t>Dr. Bob Belle</a:t>
            </a:r>
          </a:p>
        </p:txBody>
      </p:sp>
      <p:sp>
        <p:nvSpPr>
          <p:cNvPr id="19" name="TextBox 18">
            <a:extLst>
              <a:ext uri="{FF2B5EF4-FFF2-40B4-BE49-F238E27FC236}">
                <a16:creationId xmlns:a16="http://schemas.microsoft.com/office/drawing/2014/main" id="{CD99DB09-F973-5ACD-D11F-ABCE72FD2B30}"/>
              </a:ext>
            </a:extLst>
          </p:cNvPr>
          <p:cNvSpPr txBox="1"/>
          <p:nvPr/>
        </p:nvSpPr>
        <p:spPr>
          <a:xfrm>
            <a:off x="6346668" y="5766157"/>
            <a:ext cx="1920406" cy="307777"/>
          </a:xfrm>
          <a:prstGeom prst="rect">
            <a:avLst/>
          </a:prstGeom>
          <a:noFill/>
        </p:spPr>
        <p:txBody>
          <a:bodyPr wrap="square" rtlCol="0">
            <a:spAutoFit/>
          </a:bodyPr>
          <a:lstStyle/>
          <a:p>
            <a:pPr algn="ctr"/>
            <a:r>
              <a:rPr lang="en-US" sz="1400" dirty="0">
                <a:latin typeface="Georgia Pro" panose="02040502050405020303" pitchFamily="18" charset="0"/>
              </a:rPr>
              <a:t>Christian Ford</a:t>
            </a:r>
          </a:p>
        </p:txBody>
      </p:sp>
      <p:sp>
        <p:nvSpPr>
          <p:cNvPr id="20" name="TextBox 19">
            <a:extLst>
              <a:ext uri="{FF2B5EF4-FFF2-40B4-BE49-F238E27FC236}">
                <a16:creationId xmlns:a16="http://schemas.microsoft.com/office/drawing/2014/main" id="{2E59A7EF-1B9E-22C9-EBB8-E61B67985A86}"/>
              </a:ext>
            </a:extLst>
          </p:cNvPr>
          <p:cNvSpPr txBox="1"/>
          <p:nvPr/>
        </p:nvSpPr>
        <p:spPr>
          <a:xfrm>
            <a:off x="6782862" y="2900169"/>
            <a:ext cx="2050018" cy="307777"/>
          </a:xfrm>
          <a:prstGeom prst="rect">
            <a:avLst/>
          </a:prstGeom>
          <a:noFill/>
        </p:spPr>
        <p:txBody>
          <a:bodyPr wrap="square" rtlCol="0">
            <a:spAutoFit/>
          </a:bodyPr>
          <a:lstStyle/>
          <a:p>
            <a:pPr algn="ctr"/>
            <a:r>
              <a:rPr lang="en-US" sz="1400" dirty="0">
                <a:latin typeface="Georgia Pro" panose="02040502050405020303" pitchFamily="18" charset="0"/>
              </a:rPr>
              <a:t>Veda Overton-Houston</a:t>
            </a:r>
          </a:p>
        </p:txBody>
      </p:sp>
      <p:sp>
        <p:nvSpPr>
          <p:cNvPr id="22" name="TextBox 21">
            <a:extLst>
              <a:ext uri="{FF2B5EF4-FFF2-40B4-BE49-F238E27FC236}">
                <a16:creationId xmlns:a16="http://schemas.microsoft.com/office/drawing/2014/main" id="{40A62B45-ACE7-9387-DC36-BDC4DF87A59A}"/>
              </a:ext>
            </a:extLst>
          </p:cNvPr>
          <p:cNvSpPr txBox="1"/>
          <p:nvPr/>
        </p:nvSpPr>
        <p:spPr>
          <a:xfrm>
            <a:off x="3611797" y="5771781"/>
            <a:ext cx="1920406" cy="307777"/>
          </a:xfrm>
          <a:prstGeom prst="rect">
            <a:avLst/>
          </a:prstGeom>
          <a:noFill/>
        </p:spPr>
        <p:txBody>
          <a:bodyPr wrap="square" rtlCol="0">
            <a:spAutoFit/>
          </a:bodyPr>
          <a:lstStyle/>
          <a:p>
            <a:pPr algn="ctr"/>
            <a:r>
              <a:rPr lang="en-US" sz="1400" dirty="0">
                <a:latin typeface="Georgia Pro" panose="02040502050405020303" pitchFamily="18" charset="0"/>
              </a:rPr>
              <a:t>Andrea Kiely</a:t>
            </a:r>
          </a:p>
        </p:txBody>
      </p:sp>
      <p:sp>
        <p:nvSpPr>
          <p:cNvPr id="23" name="TextBox 22">
            <a:extLst>
              <a:ext uri="{FF2B5EF4-FFF2-40B4-BE49-F238E27FC236}">
                <a16:creationId xmlns:a16="http://schemas.microsoft.com/office/drawing/2014/main" id="{857AF1AB-EE17-A8F3-529D-C575DAE0044A}"/>
              </a:ext>
            </a:extLst>
          </p:cNvPr>
          <p:cNvSpPr txBox="1"/>
          <p:nvPr/>
        </p:nvSpPr>
        <p:spPr>
          <a:xfrm>
            <a:off x="1090775" y="5766156"/>
            <a:ext cx="1920406" cy="307777"/>
          </a:xfrm>
          <a:prstGeom prst="rect">
            <a:avLst/>
          </a:prstGeom>
          <a:noFill/>
        </p:spPr>
        <p:txBody>
          <a:bodyPr wrap="square" rtlCol="0">
            <a:spAutoFit/>
          </a:bodyPr>
          <a:lstStyle/>
          <a:p>
            <a:pPr algn="ctr"/>
            <a:r>
              <a:rPr lang="en-US" sz="1400" dirty="0">
                <a:latin typeface="Georgia Pro" panose="02040502050405020303" pitchFamily="18" charset="0"/>
              </a:rPr>
              <a:t>Veronica Johnson</a:t>
            </a:r>
          </a:p>
        </p:txBody>
      </p:sp>
    </p:spTree>
    <p:extLst>
      <p:ext uri="{BB962C8B-B14F-4D97-AF65-F5344CB8AC3E}">
        <p14:creationId xmlns:p14="http://schemas.microsoft.com/office/powerpoint/2010/main" val="405637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BA5BBF-BB4A-C271-02E6-BF372D00D955}"/>
              </a:ext>
            </a:extLst>
          </p:cNvPr>
          <p:cNvSpPr>
            <a:spLocks noGrp="1"/>
          </p:cNvSpPr>
          <p:nvPr>
            <p:ph sz="quarter" idx="4"/>
          </p:nvPr>
        </p:nvSpPr>
        <p:spPr>
          <a:xfrm>
            <a:off x="3277673" y="1533657"/>
            <a:ext cx="2696941" cy="4591050"/>
          </a:xfrm>
        </p:spPr>
        <p:txBody>
          <a:bodyPr>
            <a:normAutofit fontScale="25000" lnSpcReduction="20000"/>
          </a:bodyPr>
          <a:lstStyle/>
          <a:p>
            <a:r>
              <a:rPr lang="en-US" sz="5600" dirty="0">
                <a:latin typeface="Georgia" panose="02040502050405020303" pitchFamily="18" charset="0"/>
              </a:rPr>
              <a:t>Maurice Gipson</a:t>
            </a:r>
          </a:p>
          <a:p>
            <a:r>
              <a:rPr lang="en-US" sz="5600" dirty="0">
                <a:latin typeface="Georgia" panose="02040502050405020303" pitchFamily="18" charset="0"/>
              </a:rPr>
              <a:t>Chon Glover</a:t>
            </a:r>
          </a:p>
          <a:p>
            <a:r>
              <a:rPr lang="en-US" sz="5600" dirty="0">
                <a:latin typeface="Georgia" panose="02040502050405020303" pitchFamily="18" charset="0"/>
              </a:rPr>
              <a:t>Chrystal </a:t>
            </a:r>
            <a:r>
              <a:rPr lang="en-US" sz="5600" dirty="0" err="1">
                <a:latin typeface="Georgia" panose="02040502050405020303" pitchFamily="18" charset="0"/>
              </a:rPr>
              <a:t>Guin</a:t>
            </a:r>
            <a:endParaRPr lang="en-US" sz="5600" dirty="0">
              <a:latin typeface="Georgia" panose="02040502050405020303" pitchFamily="18" charset="0"/>
            </a:endParaRPr>
          </a:p>
          <a:p>
            <a:r>
              <a:rPr lang="en-US" sz="5600" dirty="0">
                <a:latin typeface="Georgia" panose="02040502050405020303" pitchFamily="18" charset="0"/>
              </a:rPr>
              <a:t>Tabitha Hardy</a:t>
            </a:r>
          </a:p>
          <a:p>
            <a:r>
              <a:rPr lang="en-US" sz="5600" dirty="0" err="1">
                <a:latin typeface="Georgia" panose="02040502050405020303" pitchFamily="18" charset="0"/>
              </a:rPr>
              <a:t>Taja</a:t>
            </a:r>
            <a:r>
              <a:rPr lang="en-US" sz="5600" dirty="0">
                <a:latin typeface="Georgia" panose="02040502050405020303" pitchFamily="18" charset="0"/>
              </a:rPr>
              <a:t>-Nia Henderson</a:t>
            </a:r>
          </a:p>
          <a:p>
            <a:r>
              <a:rPr lang="en-US" sz="5600" dirty="0">
                <a:latin typeface="Georgia" panose="02040502050405020303" pitchFamily="18" charset="0"/>
              </a:rPr>
              <a:t>Elizabeth </a:t>
            </a:r>
            <a:r>
              <a:rPr lang="en-US" sz="5600" dirty="0" err="1">
                <a:latin typeface="Georgia" panose="02040502050405020303" pitchFamily="18" charset="0"/>
              </a:rPr>
              <a:t>Hordge</a:t>
            </a:r>
            <a:r>
              <a:rPr lang="en-US" sz="5600" dirty="0">
                <a:latin typeface="Georgia" panose="02040502050405020303" pitchFamily="18" charset="0"/>
              </a:rPr>
              <a:t>-Freeman</a:t>
            </a:r>
          </a:p>
          <a:p>
            <a:r>
              <a:rPr lang="en-US" sz="5600" dirty="0">
                <a:latin typeface="Georgia" panose="02040502050405020303" pitchFamily="18" charset="0"/>
              </a:rPr>
              <a:t>Layla Jasper</a:t>
            </a:r>
          </a:p>
          <a:p>
            <a:r>
              <a:rPr lang="en-US" sz="5600" dirty="0">
                <a:latin typeface="Georgia" panose="02040502050405020303" pitchFamily="18" charset="0"/>
              </a:rPr>
              <a:t>Tyrel Jernigan</a:t>
            </a:r>
          </a:p>
          <a:p>
            <a:r>
              <a:rPr lang="en-US" sz="5600" dirty="0">
                <a:latin typeface="Georgia" panose="02040502050405020303" pitchFamily="18" charset="0"/>
              </a:rPr>
              <a:t>Rana Johnson</a:t>
            </a:r>
          </a:p>
          <a:p>
            <a:r>
              <a:rPr lang="en-US" sz="5600" dirty="0">
                <a:latin typeface="Georgia" panose="02040502050405020303" pitchFamily="18" charset="0"/>
              </a:rPr>
              <a:t>Keith Johnson</a:t>
            </a:r>
          </a:p>
          <a:p>
            <a:r>
              <a:rPr lang="en-US" sz="5600" dirty="0">
                <a:latin typeface="Georgia" panose="02040502050405020303" pitchFamily="18" charset="0"/>
              </a:rPr>
              <a:t>Tera Jordan</a:t>
            </a:r>
          </a:p>
          <a:p>
            <a:r>
              <a:rPr lang="en-US" sz="5600" dirty="0" err="1">
                <a:latin typeface="Georgia" panose="02040502050405020303" pitchFamily="18" charset="0"/>
              </a:rPr>
              <a:t>Makini</a:t>
            </a:r>
            <a:r>
              <a:rPr lang="en-US" sz="5600" dirty="0">
                <a:latin typeface="Georgia" panose="02040502050405020303" pitchFamily="18" charset="0"/>
              </a:rPr>
              <a:t> King</a:t>
            </a:r>
          </a:p>
          <a:p>
            <a:r>
              <a:rPr lang="en-US" sz="5600" dirty="0">
                <a:latin typeface="Georgia" panose="02040502050405020303" pitchFamily="18" charset="0"/>
              </a:rPr>
              <a:t>Annette </a:t>
            </a:r>
            <a:r>
              <a:rPr lang="en-US" sz="5600" dirty="0" err="1">
                <a:latin typeface="Georgia" panose="02040502050405020303" pitchFamily="18" charset="0"/>
              </a:rPr>
              <a:t>Kluck</a:t>
            </a:r>
            <a:endParaRPr lang="en-US" sz="5600" dirty="0">
              <a:latin typeface="Georgia" panose="02040502050405020303" pitchFamily="18" charset="0"/>
            </a:endParaRPr>
          </a:p>
          <a:p>
            <a:r>
              <a:rPr lang="en-US" sz="5600" dirty="0">
                <a:latin typeface="Georgia" panose="02040502050405020303" pitchFamily="18" charset="0"/>
              </a:rPr>
              <a:t>Jerry Knighton</a:t>
            </a:r>
          </a:p>
          <a:p>
            <a:r>
              <a:rPr lang="en-US" sz="5600" dirty="0">
                <a:latin typeface="Georgia" panose="02040502050405020303" pitchFamily="18" charset="0"/>
              </a:rPr>
              <a:t>Robyn </a:t>
            </a:r>
            <a:r>
              <a:rPr lang="en-US" sz="5600" dirty="0" err="1">
                <a:latin typeface="Georgia" panose="02040502050405020303" pitchFamily="18" charset="0"/>
              </a:rPr>
              <a:t>Kotzker</a:t>
            </a:r>
            <a:endParaRPr lang="en-US" sz="5600" dirty="0">
              <a:latin typeface="Georgia" panose="02040502050405020303" pitchFamily="18" charset="0"/>
            </a:endParaRPr>
          </a:p>
          <a:p>
            <a:r>
              <a:rPr lang="en-US" sz="5600" dirty="0">
                <a:latin typeface="Georgia" panose="02040502050405020303" pitchFamily="18" charset="0"/>
              </a:rPr>
              <a:t>Aimee Lay</a:t>
            </a:r>
          </a:p>
          <a:p>
            <a:r>
              <a:rPr lang="en-US" sz="5600" dirty="0">
                <a:latin typeface="Georgia" panose="02040502050405020303" pitchFamily="18" charset="0"/>
              </a:rPr>
              <a:t>Elizabeth Manuel</a:t>
            </a:r>
          </a:p>
          <a:p>
            <a:r>
              <a:rPr lang="en-US" sz="5600" dirty="0">
                <a:latin typeface="Georgia" panose="02040502050405020303" pitchFamily="18" charset="0"/>
              </a:rPr>
              <a:t>Patrick Mensah</a:t>
            </a:r>
          </a:p>
          <a:p>
            <a:r>
              <a:rPr lang="en-US" sz="5600" dirty="0">
                <a:latin typeface="Georgia" panose="02040502050405020303" pitchFamily="18" charset="0"/>
              </a:rPr>
              <a:t>Priscilla Moore</a:t>
            </a:r>
          </a:p>
          <a:p>
            <a:r>
              <a:rPr lang="en-US" sz="5600" dirty="0">
                <a:latin typeface="Georgia" panose="02040502050405020303" pitchFamily="18" charset="0"/>
              </a:rPr>
              <a:t>Dawn Offutt</a:t>
            </a:r>
          </a:p>
          <a:p>
            <a:endParaRPr lang="en-US" dirty="0"/>
          </a:p>
        </p:txBody>
      </p:sp>
      <p:sp>
        <p:nvSpPr>
          <p:cNvPr id="5" name="Content Placeholder 4">
            <a:extLst>
              <a:ext uri="{FF2B5EF4-FFF2-40B4-BE49-F238E27FC236}">
                <a16:creationId xmlns:a16="http://schemas.microsoft.com/office/drawing/2014/main" id="{DD387F62-6D25-4501-3B3D-33A589BACF02}"/>
              </a:ext>
            </a:extLst>
          </p:cNvPr>
          <p:cNvSpPr>
            <a:spLocks noGrp="1"/>
          </p:cNvSpPr>
          <p:nvPr>
            <p:ph sz="half" idx="2"/>
          </p:nvPr>
        </p:nvSpPr>
        <p:spPr>
          <a:xfrm>
            <a:off x="795867" y="1535113"/>
            <a:ext cx="2578929" cy="4591050"/>
          </a:xfrm>
        </p:spPr>
        <p:txBody>
          <a:bodyPr>
            <a:normAutofit fontScale="25000" lnSpcReduction="20000"/>
          </a:bodyPr>
          <a:lstStyle/>
          <a:p>
            <a:r>
              <a:rPr lang="en-US" sz="5600" dirty="0">
                <a:latin typeface="Georgia" panose="02040502050405020303" pitchFamily="18" charset="0"/>
              </a:rPr>
              <a:t>Jennifer Airey</a:t>
            </a:r>
          </a:p>
          <a:p>
            <a:r>
              <a:rPr lang="en-US" sz="5600" dirty="0">
                <a:latin typeface="Georgia" panose="02040502050405020303" pitchFamily="18" charset="0"/>
              </a:rPr>
              <a:t>Charlene Alexander</a:t>
            </a:r>
          </a:p>
          <a:p>
            <a:r>
              <a:rPr lang="en-US" sz="5600" dirty="0">
                <a:latin typeface="Georgia" panose="02040502050405020303" pitchFamily="18" charset="0"/>
              </a:rPr>
              <a:t>Lee Andes</a:t>
            </a:r>
          </a:p>
          <a:p>
            <a:r>
              <a:rPr lang="en-US" sz="5600" dirty="0">
                <a:latin typeface="Georgia" panose="02040502050405020303" pitchFamily="18" charset="0"/>
              </a:rPr>
              <a:t>Suzanne Barbour</a:t>
            </a:r>
          </a:p>
          <a:p>
            <a:r>
              <a:rPr lang="en-US" sz="5600" dirty="0">
                <a:latin typeface="Georgia" panose="02040502050405020303" pitchFamily="18" charset="0"/>
              </a:rPr>
              <a:t>Margaret </a:t>
            </a:r>
            <a:r>
              <a:rPr lang="en-US" sz="5600" dirty="0" err="1">
                <a:latin typeface="Georgia" panose="02040502050405020303" pitchFamily="18" charset="0"/>
              </a:rPr>
              <a:t>Cabble</a:t>
            </a:r>
            <a:endParaRPr lang="en-US" sz="5600" dirty="0">
              <a:latin typeface="Georgia" panose="02040502050405020303" pitchFamily="18" charset="0"/>
            </a:endParaRPr>
          </a:p>
          <a:p>
            <a:r>
              <a:rPr lang="en-US" sz="5600" dirty="0" err="1">
                <a:latin typeface="Georgia" panose="02040502050405020303" pitchFamily="18" charset="0"/>
              </a:rPr>
              <a:t>Tamekka</a:t>
            </a:r>
            <a:r>
              <a:rPr lang="en-US" sz="5600" dirty="0">
                <a:latin typeface="Georgia" panose="02040502050405020303" pitchFamily="18" charset="0"/>
              </a:rPr>
              <a:t> Cornelius</a:t>
            </a:r>
          </a:p>
          <a:p>
            <a:r>
              <a:rPr lang="en-US" sz="5600" dirty="0">
                <a:latin typeface="Georgia" panose="02040502050405020303" pitchFamily="18" charset="0"/>
              </a:rPr>
              <a:t>Rebecca </a:t>
            </a:r>
            <a:r>
              <a:rPr lang="en-US" sz="5600" dirty="0" err="1">
                <a:latin typeface="Georgia" panose="02040502050405020303" pitchFamily="18" charset="0"/>
              </a:rPr>
              <a:t>Corvey</a:t>
            </a:r>
            <a:endParaRPr lang="en-US" sz="5600" dirty="0">
              <a:latin typeface="Georgia" panose="02040502050405020303" pitchFamily="18" charset="0"/>
            </a:endParaRPr>
          </a:p>
          <a:p>
            <a:r>
              <a:rPr lang="en-US" sz="5600" dirty="0">
                <a:latin typeface="Georgia" panose="02040502050405020303" pitchFamily="18" charset="0"/>
              </a:rPr>
              <a:t>Lisa Covington</a:t>
            </a:r>
          </a:p>
          <a:p>
            <a:r>
              <a:rPr lang="en-US" sz="5600" dirty="0">
                <a:latin typeface="Georgia" panose="02040502050405020303" pitchFamily="18" charset="0"/>
              </a:rPr>
              <a:t>Jasmine Crenshaw</a:t>
            </a:r>
          </a:p>
          <a:p>
            <a:r>
              <a:rPr lang="en-US" sz="5600" dirty="0">
                <a:latin typeface="Georgia" panose="02040502050405020303" pitchFamily="18" charset="0"/>
              </a:rPr>
              <a:t>Natasha Croom</a:t>
            </a:r>
          </a:p>
          <a:p>
            <a:r>
              <a:rPr lang="en-US" sz="5600" dirty="0">
                <a:latin typeface="Georgia" panose="02040502050405020303" pitchFamily="18" charset="0"/>
              </a:rPr>
              <a:t>Michael Cunningham</a:t>
            </a:r>
          </a:p>
          <a:p>
            <a:r>
              <a:rPr lang="en-US" sz="5600" dirty="0">
                <a:latin typeface="Georgia" panose="02040502050405020303" pitchFamily="18" charset="0"/>
              </a:rPr>
              <a:t>Karen Dace</a:t>
            </a:r>
          </a:p>
          <a:p>
            <a:r>
              <a:rPr lang="en-US" sz="5600" dirty="0" err="1">
                <a:latin typeface="Georgia" panose="02040502050405020303" pitchFamily="18" charset="0"/>
              </a:rPr>
              <a:t>NaTashua</a:t>
            </a:r>
            <a:r>
              <a:rPr lang="en-US" sz="5600" dirty="0">
                <a:latin typeface="Georgia" panose="02040502050405020303" pitchFamily="18" charset="0"/>
              </a:rPr>
              <a:t> Davis</a:t>
            </a:r>
          </a:p>
          <a:p>
            <a:r>
              <a:rPr lang="en-US" sz="5600" dirty="0">
                <a:latin typeface="Georgia" panose="02040502050405020303" pitchFamily="18" charset="0"/>
              </a:rPr>
              <a:t>Karen DePauw</a:t>
            </a:r>
          </a:p>
          <a:p>
            <a:r>
              <a:rPr lang="en-US" sz="5600" dirty="0">
                <a:latin typeface="Georgia" panose="02040502050405020303" pitchFamily="18" charset="0"/>
              </a:rPr>
              <a:t>Tia Dumas</a:t>
            </a:r>
          </a:p>
          <a:p>
            <a:r>
              <a:rPr lang="en-US" sz="5600" dirty="0">
                <a:latin typeface="Georgia" panose="02040502050405020303" pitchFamily="18" charset="0"/>
              </a:rPr>
              <a:t>Julius Eason</a:t>
            </a:r>
          </a:p>
          <a:p>
            <a:r>
              <a:rPr lang="en-US" sz="5600" dirty="0">
                <a:latin typeface="Georgia" panose="02040502050405020303" pitchFamily="18" charset="0"/>
              </a:rPr>
              <a:t>Mary Farmer-Kaiser</a:t>
            </a:r>
          </a:p>
          <a:p>
            <a:r>
              <a:rPr lang="en-US" sz="5600" dirty="0">
                <a:latin typeface="Georgia" panose="02040502050405020303" pitchFamily="18" charset="0"/>
              </a:rPr>
              <a:t>Paul Frazier</a:t>
            </a:r>
          </a:p>
          <a:p>
            <a:r>
              <a:rPr lang="en-US" sz="5600" dirty="0">
                <a:latin typeface="Georgia" panose="02040502050405020303" pitchFamily="18" charset="0"/>
              </a:rPr>
              <a:t>Murielle Gammons</a:t>
            </a:r>
          </a:p>
          <a:p>
            <a:r>
              <a:rPr lang="en-US" sz="5600" dirty="0">
                <a:latin typeface="Georgia" panose="02040502050405020303" pitchFamily="18" charset="0"/>
              </a:rPr>
              <a:t>Kevin Gibson</a:t>
            </a:r>
          </a:p>
          <a:p>
            <a:endParaRPr lang="en-US" dirty="0"/>
          </a:p>
        </p:txBody>
      </p:sp>
      <p:sp>
        <p:nvSpPr>
          <p:cNvPr id="7" name="Title 6">
            <a:extLst>
              <a:ext uri="{FF2B5EF4-FFF2-40B4-BE49-F238E27FC236}">
                <a16:creationId xmlns:a16="http://schemas.microsoft.com/office/drawing/2014/main" id="{C2A09ABF-5E4C-E640-D567-71DB96B20B06}"/>
              </a:ext>
            </a:extLst>
          </p:cNvPr>
          <p:cNvSpPr>
            <a:spLocks noGrp="1"/>
          </p:cNvSpPr>
          <p:nvPr>
            <p:ph type="title"/>
          </p:nvPr>
        </p:nvSpPr>
        <p:spPr/>
        <p:txBody>
          <a:bodyPr/>
          <a:lstStyle/>
          <a:p>
            <a:r>
              <a:rPr lang="en-US" dirty="0"/>
              <a:t>RAC Members and Guests</a:t>
            </a:r>
          </a:p>
        </p:txBody>
      </p:sp>
      <p:sp>
        <p:nvSpPr>
          <p:cNvPr id="8" name="Slide Number Placeholder 7">
            <a:extLst>
              <a:ext uri="{FF2B5EF4-FFF2-40B4-BE49-F238E27FC236}">
                <a16:creationId xmlns:a16="http://schemas.microsoft.com/office/drawing/2014/main" id="{7BDF8BBF-C6CA-4C58-8F98-16EF519BAECD}"/>
              </a:ext>
            </a:extLst>
          </p:cNvPr>
          <p:cNvSpPr>
            <a:spLocks noGrp="1"/>
          </p:cNvSpPr>
          <p:nvPr>
            <p:ph type="sldNum" sz="quarter" idx="12"/>
          </p:nvPr>
        </p:nvSpPr>
        <p:spPr/>
        <p:txBody>
          <a:bodyPr/>
          <a:lstStyle/>
          <a:p>
            <a:fld id="{C6BF0614-88EF-E141-A4D8-626B55E019E0}" type="slidenum">
              <a:rPr lang="en-US" smtClean="0"/>
              <a:pPr/>
              <a:t>6</a:t>
            </a:fld>
            <a:endParaRPr lang="en-US" dirty="0"/>
          </a:p>
        </p:txBody>
      </p:sp>
      <p:sp>
        <p:nvSpPr>
          <p:cNvPr id="12" name="Content Placeholder 2">
            <a:extLst>
              <a:ext uri="{FF2B5EF4-FFF2-40B4-BE49-F238E27FC236}">
                <a16:creationId xmlns:a16="http://schemas.microsoft.com/office/drawing/2014/main" id="{1DBCA411-2D07-1729-E31C-4EF5ED6244B0}"/>
              </a:ext>
            </a:extLst>
          </p:cNvPr>
          <p:cNvSpPr txBox="1">
            <a:spLocks/>
          </p:cNvSpPr>
          <p:nvPr/>
        </p:nvSpPr>
        <p:spPr>
          <a:xfrm>
            <a:off x="5877490" y="1535113"/>
            <a:ext cx="2696941" cy="4591050"/>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Clr>
                <a:schemeClr val="accent5"/>
              </a:buClr>
              <a:buFont typeface="Arial"/>
              <a:buChar char="•"/>
              <a:defRPr sz="2400" kern="1200" baseline="0">
                <a:solidFill>
                  <a:srgbClr val="5D5040"/>
                </a:solidFill>
                <a:latin typeface="Arial"/>
                <a:ea typeface="+mn-ea"/>
                <a:cs typeface="+mn-cs"/>
              </a:defRPr>
            </a:lvl1pPr>
            <a:lvl2pPr marL="742950" indent="-285750" algn="l" defTabSz="457200" rtl="0" eaLnBrk="1" latinLnBrk="0" hangingPunct="1">
              <a:spcBef>
                <a:spcPct val="20000"/>
              </a:spcBef>
              <a:buClr>
                <a:schemeClr val="accent5"/>
              </a:buClr>
              <a:buFont typeface="Arial"/>
              <a:buChar char="–"/>
              <a:defRPr sz="2000" kern="1200">
                <a:solidFill>
                  <a:srgbClr val="5D5040"/>
                </a:solidFill>
                <a:latin typeface="Arial"/>
                <a:ea typeface="+mn-ea"/>
                <a:cs typeface="+mn-cs"/>
              </a:defRPr>
            </a:lvl2pPr>
            <a:lvl3pPr marL="1143000" indent="-228600" algn="l" defTabSz="457200" rtl="0" eaLnBrk="1" latinLnBrk="0" hangingPunct="1">
              <a:spcBef>
                <a:spcPct val="20000"/>
              </a:spcBef>
              <a:buClr>
                <a:schemeClr val="accent5"/>
              </a:buClr>
              <a:buFont typeface="Arial"/>
              <a:buChar char="•"/>
              <a:defRPr sz="1800" kern="1200">
                <a:solidFill>
                  <a:srgbClr val="5D5040"/>
                </a:solidFill>
                <a:latin typeface="Arial"/>
                <a:ea typeface="+mn-ea"/>
                <a:cs typeface="+mn-cs"/>
              </a:defRPr>
            </a:lvl3pPr>
            <a:lvl4pPr marL="1600200" indent="-228600" algn="l" defTabSz="457200" rtl="0" eaLnBrk="1" latinLnBrk="0" hangingPunct="1">
              <a:spcBef>
                <a:spcPct val="20000"/>
              </a:spcBef>
              <a:buClr>
                <a:schemeClr val="accent5"/>
              </a:buClr>
              <a:buFont typeface="Arial"/>
              <a:buChar char="–"/>
              <a:defRPr sz="1600" kern="1200">
                <a:solidFill>
                  <a:srgbClr val="5D5040"/>
                </a:solidFill>
                <a:latin typeface="Arial"/>
                <a:ea typeface="+mn-ea"/>
                <a:cs typeface="+mn-cs"/>
              </a:defRPr>
            </a:lvl4pPr>
            <a:lvl5pPr marL="2057400" indent="-228600" algn="l" defTabSz="457200" rtl="0" eaLnBrk="1" latinLnBrk="0" hangingPunct="1">
              <a:spcBef>
                <a:spcPct val="20000"/>
              </a:spcBef>
              <a:buClr>
                <a:schemeClr val="accent5"/>
              </a:buClr>
              <a:buFont typeface="Arial"/>
              <a:buChar char="»"/>
              <a:defRPr sz="1600" kern="1200">
                <a:solidFill>
                  <a:srgbClr val="5D5040"/>
                </a:solidFill>
                <a:latin typeface="Arial"/>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latin typeface="Georgia" panose="02040502050405020303" pitchFamily="18" charset="0"/>
              </a:rPr>
              <a:t>Christopher Perez</a:t>
            </a:r>
          </a:p>
          <a:p>
            <a:r>
              <a:rPr lang="en-US" dirty="0">
                <a:latin typeface="Georgia" panose="02040502050405020303" pitchFamily="18" charset="0"/>
              </a:rPr>
              <a:t>Robin Jeanette Phelps-Ward</a:t>
            </a:r>
          </a:p>
          <a:p>
            <a:r>
              <a:rPr lang="en-US" dirty="0">
                <a:latin typeface="Georgia" panose="02040502050405020303" pitchFamily="18" charset="0"/>
              </a:rPr>
              <a:t>Bryan Porter</a:t>
            </a:r>
          </a:p>
          <a:p>
            <a:r>
              <a:rPr lang="en-US" dirty="0">
                <a:latin typeface="Georgia" panose="02040502050405020303" pitchFamily="18" charset="0"/>
              </a:rPr>
              <a:t>Cleo Price</a:t>
            </a:r>
          </a:p>
          <a:p>
            <a:r>
              <a:rPr lang="en-US" dirty="0" err="1">
                <a:latin typeface="Georgia" panose="02040502050405020303" pitchFamily="18" charset="0"/>
              </a:rPr>
              <a:t>Ramu</a:t>
            </a:r>
            <a:r>
              <a:rPr lang="en-US" dirty="0">
                <a:latin typeface="Georgia" panose="02040502050405020303" pitchFamily="18" charset="0"/>
              </a:rPr>
              <a:t> Ramachandran</a:t>
            </a:r>
          </a:p>
          <a:p>
            <a:r>
              <a:rPr lang="en-US" dirty="0">
                <a:latin typeface="Georgia" panose="02040502050405020303" pitchFamily="18" charset="0"/>
              </a:rPr>
              <a:t>Josue Ramirez</a:t>
            </a:r>
          </a:p>
          <a:p>
            <a:r>
              <a:rPr lang="en-US" dirty="0">
                <a:latin typeface="Georgia" panose="02040502050405020303" pitchFamily="18" charset="0"/>
              </a:rPr>
              <a:t>Carrie Robison</a:t>
            </a:r>
          </a:p>
          <a:p>
            <a:r>
              <a:rPr lang="en-US" dirty="0">
                <a:latin typeface="Georgia" panose="02040502050405020303" pitchFamily="18" charset="0"/>
              </a:rPr>
              <a:t>David Shafer</a:t>
            </a:r>
          </a:p>
          <a:p>
            <a:r>
              <a:rPr lang="en-US" dirty="0">
                <a:latin typeface="Georgia" panose="02040502050405020303" pitchFamily="18" charset="0"/>
              </a:rPr>
              <a:t>Wendy Smooth</a:t>
            </a:r>
          </a:p>
          <a:p>
            <a:r>
              <a:rPr lang="en-US" dirty="0">
                <a:latin typeface="Georgia" panose="02040502050405020303" pitchFamily="18" charset="0"/>
              </a:rPr>
              <a:t>Adrienne Stephenson</a:t>
            </a:r>
          </a:p>
          <a:p>
            <a:r>
              <a:rPr lang="en-US" dirty="0">
                <a:latin typeface="Georgia" panose="02040502050405020303" pitchFamily="18" charset="0"/>
              </a:rPr>
              <a:t>Carol Sumner</a:t>
            </a:r>
          </a:p>
          <a:p>
            <a:r>
              <a:rPr lang="en-US" dirty="0">
                <a:latin typeface="Georgia" panose="02040502050405020303" pitchFamily="18" charset="0"/>
              </a:rPr>
              <a:t>Steve Tauber</a:t>
            </a:r>
          </a:p>
          <a:p>
            <a:r>
              <a:rPr lang="en-US" dirty="0" err="1">
                <a:latin typeface="Georgia" panose="02040502050405020303" pitchFamily="18" charset="0"/>
              </a:rPr>
              <a:t>Clovier</a:t>
            </a:r>
            <a:r>
              <a:rPr lang="en-US" dirty="0">
                <a:latin typeface="Georgia" panose="02040502050405020303" pitchFamily="18" charset="0"/>
              </a:rPr>
              <a:t> I. </a:t>
            </a:r>
            <a:r>
              <a:rPr lang="en-US" dirty="0" err="1">
                <a:latin typeface="Georgia" panose="02040502050405020303" pitchFamily="18" charset="0"/>
              </a:rPr>
              <a:t>Torry</a:t>
            </a:r>
            <a:endParaRPr lang="en-US" dirty="0">
              <a:latin typeface="Georgia" panose="02040502050405020303" pitchFamily="18" charset="0"/>
            </a:endParaRPr>
          </a:p>
          <a:p>
            <a:r>
              <a:rPr lang="en-US" dirty="0">
                <a:latin typeface="Georgia" panose="02040502050405020303" pitchFamily="18" charset="0"/>
              </a:rPr>
              <a:t>Melissa	Tyler</a:t>
            </a:r>
          </a:p>
          <a:p>
            <a:r>
              <a:rPr lang="en-US" dirty="0">
                <a:latin typeface="Georgia" panose="02040502050405020303" pitchFamily="18" charset="0"/>
              </a:rPr>
              <a:t>Scott </a:t>
            </a:r>
            <a:r>
              <a:rPr lang="en-US" dirty="0" err="1">
                <a:latin typeface="Georgia" panose="02040502050405020303" pitchFamily="18" charset="0"/>
              </a:rPr>
              <a:t>Vignos</a:t>
            </a:r>
            <a:endParaRPr lang="en-US" dirty="0">
              <a:latin typeface="Georgia" panose="02040502050405020303" pitchFamily="18" charset="0"/>
            </a:endParaRPr>
          </a:p>
          <a:p>
            <a:r>
              <a:rPr lang="en-US" dirty="0">
                <a:latin typeface="Georgia" panose="02040502050405020303" pitchFamily="18" charset="0"/>
              </a:rPr>
              <a:t>Carol Wicks</a:t>
            </a:r>
          </a:p>
          <a:p>
            <a:r>
              <a:rPr lang="en-US" dirty="0">
                <a:latin typeface="Georgia" panose="02040502050405020303" pitchFamily="18" charset="0"/>
              </a:rPr>
              <a:t>Robert </a:t>
            </a:r>
            <a:r>
              <a:rPr lang="en-US" dirty="0" err="1">
                <a:latin typeface="Georgia" panose="02040502050405020303" pitchFamily="18" charset="0"/>
              </a:rPr>
              <a:t>Wojtowicz</a:t>
            </a:r>
            <a:endParaRPr lang="en-US" dirty="0">
              <a:latin typeface="Georgia" panose="02040502050405020303" pitchFamily="18" charset="0"/>
            </a:endParaRPr>
          </a:p>
          <a:p>
            <a:r>
              <a:rPr lang="en-US" dirty="0">
                <a:latin typeface="Georgia" panose="02040502050405020303" pitchFamily="18" charset="0"/>
              </a:rPr>
              <a:t>Karen </a:t>
            </a:r>
            <a:r>
              <a:rPr lang="en-US" dirty="0" err="1">
                <a:latin typeface="Georgia" panose="02040502050405020303" pitchFamily="18" charset="0"/>
              </a:rPr>
              <a:t>Woodfaulk</a:t>
            </a:r>
            <a:endParaRPr lang="en-US" dirty="0">
              <a:latin typeface="Georgia" panose="02040502050405020303" pitchFamily="18" charset="0"/>
            </a:endParaRPr>
          </a:p>
          <a:p>
            <a:r>
              <a:rPr lang="en-US" dirty="0">
                <a:latin typeface="Georgia" panose="02040502050405020303" pitchFamily="18" charset="0"/>
              </a:rPr>
              <a:t>Cynthia	Wright</a:t>
            </a:r>
          </a:p>
          <a:p>
            <a:r>
              <a:rPr lang="en-US" dirty="0" err="1">
                <a:latin typeface="Georgia" panose="02040502050405020303" pitchFamily="18" charset="0"/>
              </a:rPr>
              <a:t>Karian</a:t>
            </a:r>
            <a:r>
              <a:rPr lang="en-US" dirty="0">
                <a:latin typeface="Georgia" panose="02040502050405020303" pitchFamily="18" charset="0"/>
              </a:rPr>
              <a:t> Wright</a:t>
            </a:r>
          </a:p>
          <a:p>
            <a:r>
              <a:rPr lang="en-US" dirty="0">
                <a:latin typeface="Georgia" panose="02040502050405020303" pitchFamily="18" charset="0"/>
              </a:rPr>
              <a:t>Yolanda Zepeda</a:t>
            </a:r>
          </a:p>
          <a:p>
            <a:endParaRPr lang="en-US" dirty="0"/>
          </a:p>
        </p:txBody>
      </p:sp>
    </p:spTree>
    <p:extLst>
      <p:ext uri="{BB962C8B-B14F-4D97-AF65-F5344CB8AC3E}">
        <p14:creationId xmlns:p14="http://schemas.microsoft.com/office/powerpoint/2010/main" val="70711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84AAB3-6CEA-430D-A0EF-0E154B2E5E86}"/>
              </a:ext>
            </a:extLst>
          </p:cNvPr>
          <p:cNvSpPr>
            <a:spLocks noGrp="1"/>
          </p:cNvSpPr>
          <p:nvPr>
            <p:ph sz="half" idx="2"/>
          </p:nvPr>
        </p:nvSpPr>
        <p:spPr>
          <a:xfrm>
            <a:off x="5307291" y="1610882"/>
            <a:ext cx="3459696" cy="4525963"/>
          </a:xfrm>
        </p:spPr>
        <p:txBody>
          <a:bodyPr>
            <a:normAutofit/>
          </a:bodyPr>
          <a:lstStyle/>
          <a:p>
            <a:pPr>
              <a:lnSpc>
                <a:spcPct val="90000"/>
              </a:lnSpc>
            </a:pPr>
            <a:r>
              <a:rPr lang="en-US" altLang="en-US" sz="2000" dirty="0">
                <a:solidFill>
                  <a:schemeClr val="tx1"/>
                </a:solidFill>
                <a:latin typeface="Georgia" panose="02040502050405020303" pitchFamily="18" charset="0"/>
              </a:rPr>
              <a:t>SREB is America’s first interstate compact for education. SREB was created in 1948 to provide services to member states, to create ways to share resources, and to enable states to achieve together (educational programs and improvements) that which would be impossible or financially impractical for any single state to achieve alone. </a:t>
            </a:r>
          </a:p>
          <a:p>
            <a:pPr>
              <a:lnSpc>
                <a:spcPct val="90000"/>
              </a:lnSpc>
            </a:pPr>
            <a:endParaRPr lang="en-US" sz="2000" dirty="0"/>
          </a:p>
        </p:txBody>
      </p:sp>
      <p:sp>
        <p:nvSpPr>
          <p:cNvPr id="4" name="Title 3">
            <a:extLst>
              <a:ext uri="{FF2B5EF4-FFF2-40B4-BE49-F238E27FC236}">
                <a16:creationId xmlns:a16="http://schemas.microsoft.com/office/drawing/2014/main" id="{AF9BFC21-445E-44E0-8AF7-55EE258C5682}"/>
              </a:ext>
            </a:extLst>
          </p:cNvPr>
          <p:cNvSpPr>
            <a:spLocks noGrp="1"/>
          </p:cNvSpPr>
          <p:nvPr>
            <p:ph type="title"/>
          </p:nvPr>
        </p:nvSpPr>
        <p:spPr>
          <a:xfrm>
            <a:off x="795867" y="274638"/>
            <a:ext cx="7778564" cy="1143000"/>
          </a:xfrm>
        </p:spPr>
        <p:txBody>
          <a:bodyPr anchor="ctr">
            <a:noAutofit/>
          </a:bodyPr>
          <a:lstStyle/>
          <a:p>
            <a:pPr algn="l">
              <a:lnSpc>
                <a:spcPct val="90000"/>
              </a:lnSpc>
            </a:pPr>
            <a:r>
              <a:rPr lang="en-US" altLang="en-US" sz="3200" dirty="0"/>
              <a:t>Southern Regional Educational Board</a:t>
            </a:r>
            <a:br>
              <a:rPr lang="en-US" altLang="en-US" sz="3200" dirty="0"/>
            </a:br>
            <a:r>
              <a:rPr lang="en-US" altLang="en-US" sz="3200" dirty="0"/>
              <a:t>State Doctoral Scholars Program</a:t>
            </a:r>
            <a:endParaRPr lang="en-US" sz="3200" dirty="0"/>
          </a:p>
        </p:txBody>
      </p:sp>
      <p:sp>
        <p:nvSpPr>
          <p:cNvPr id="5" name="Slide Number Placeholder 4">
            <a:extLst>
              <a:ext uri="{FF2B5EF4-FFF2-40B4-BE49-F238E27FC236}">
                <a16:creationId xmlns:a16="http://schemas.microsoft.com/office/drawing/2014/main" id="{E5211859-A678-47DB-86F0-886976FA92E1}"/>
              </a:ext>
            </a:extLst>
          </p:cNvPr>
          <p:cNvSpPr>
            <a:spLocks noGrp="1"/>
          </p:cNvSpPr>
          <p:nvPr>
            <p:ph type="sldNum" sz="quarter" idx="12"/>
          </p:nvPr>
        </p:nvSpPr>
        <p:spPr>
          <a:xfrm>
            <a:off x="8425122" y="6386190"/>
            <a:ext cx="521280" cy="411480"/>
          </a:xfrm>
        </p:spPr>
        <p:txBody>
          <a:bodyPr anchor="ctr">
            <a:normAutofit/>
          </a:bodyPr>
          <a:lstStyle/>
          <a:p>
            <a:pPr>
              <a:spcAft>
                <a:spcPts val="600"/>
              </a:spcAft>
            </a:pPr>
            <a:fld id="{C6BF0614-88EF-E141-A4D8-626B55E019E0}" type="slidenum">
              <a:rPr lang="en-US" smtClean="0"/>
              <a:pPr>
                <a:spcAft>
                  <a:spcPts val="600"/>
                </a:spcAft>
              </a:pPr>
              <a:t>7</a:t>
            </a:fld>
            <a:endParaRPr lang="en-US"/>
          </a:p>
        </p:txBody>
      </p:sp>
      <p:pic>
        <p:nvPicPr>
          <p:cNvPr id="30" name="Picture 29" descr="A picture containing athletic game, sport, dark&#10;&#10;Description automatically generated">
            <a:extLst>
              <a:ext uri="{FF2B5EF4-FFF2-40B4-BE49-F238E27FC236}">
                <a16:creationId xmlns:a16="http://schemas.microsoft.com/office/drawing/2014/main" id="{91BBA501-F545-6469-5635-933F0CC28BDA}"/>
              </a:ext>
            </a:extLst>
          </p:cNvPr>
          <p:cNvPicPr>
            <a:picLocks noChangeAspect="1"/>
          </p:cNvPicPr>
          <p:nvPr/>
        </p:nvPicPr>
        <p:blipFill>
          <a:blip r:embed="rId2"/>
          <a:stretch>
            <a:fillRect/>
          </a:stretch>
        </p:blipFill>
        <p:spPr>
          <a:xfrm>
            <a:off x="236790" y="1920182"/>
            <a:ext cx="4754501" cy="2976558"/>
          </a:xfrm>
          <a:prstGeom prst="rect">
            <a:avLst/>
          </a:prstGeom>
        </p:spPr>
      </p:pic>
    </p:spTree>
    <p:extLst>
      <p:ext uri="{BB962C8B-B14F-4D97-AF65-F5344CB8AC3E}">
        <p14:creationId xmlns:p14="http://schemas.microsoft.com/office/powerpoint/2010/main" val="372607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D1AE5-7D86-DB57-BCBC-142E40B7B700}"/>
              </a:ext>
            </a:extLst>
          </p:cNvPr>
          <p:cNvSpPr>
            <a:spLocks noGrp="1"/>
          </p:cNvSpPr>
          <p:nvPr>
            <p:ph sz="half" idx="2"/>
          </p:nvPr>
        </p:nvSpPr>
        <p:spPr/>
        <p:txBody>
          <a:bodyPr/>
          <a:lstStyle/>
          <a:p>
            <a:pPr>
              <a:spcAft>
                <a:spcPts val="600"/>
              </a:spcAft>
            </a:pPr>
            <a:r>
              <a:rPr lang="en-US" dirty="0">
                <a:latin typeface="Georgia" panose="02040502050405020303" pitchFamily="18" charset="0"/>
              </a:rPr>
              <a:t>SREB Regional Profile and Statistical Reports</a:t>
            </a:r>
          </a:p>
          <a:p>
            <a:pPr>
              <a:spcAft>
                <a:spcPts val="600"/>
              </a:spcAft>
            </a:pPr>
            <a:r>
              <a:rPr lang="en-US" dirty="0">
                <a:latin typeface="Georgia" panose="02040502050405020303" pitchFamily="18" charset="0"/>
              </a:rPr>
              <a:t>DSP Graduate Profile</a:t>
            </a:r>
          </a:p>
          <a:p>
            <a:pPr>
              <a:spcAft>
                <a:spcPts val="600"/>
              </a:spcAft>
            </a:pPr>
            <a:r>
              <a:rPr lang="en-US" dirty="0">
                <a:latin typeface="Georgia" panose="02040502050405020303" pitchFamily="18" charset="0"/>
              </a:rPr>
              <a:t>Fall 2023 Projections</a:t>
            </a:r>
          </a:p>
          <a:p>
            <a:endParaRPr lang="en-US" dirty="0"/>
          </a:p>
          <a:p>
            <a:endParaRPr lang="en-US" dirty="0"/>
          </a:p>
          <a:p>
            <a:endParaRPr lang="en-US" dirty="0"/>
          </a:p>
          <a:p>
            <a:endParaRPr lang="en-US" dirty="0"/>
          </a:p>
          <a:p>
            <a:pPr marL="0" indent="0">
              <a:buNone/>
            </a:pPr>
            <a:r>
              <a:rPr lang="en-US" dirty="0">
                <a:hlinkClick r:id="rId2"/>
              </a:rPr>
              <a:t>https://www.sreb.org/2023-regional-advisory-committee-meeting-docs</a:t>
            </a:r>
            <a:r>
              <a:rPr lang="en-US" dirty="0"/>
              <a:t> </a:t>
            </a:r>
          </a:p>
        </p:txBody>
      </p:sp>
      <p:sp>
        <p:nvSpPr>
          <p:cNvPr id="4" name="Title 3">
            <a:extLst>
              <a:ext uri="{FF2B5EF4-FFF2-40B4-BE49-F238E27FC236}">
                <a16:creationId xmlns:a16="http://schemas.microsoft.com/office/drawing/2014/main" id="{B4EE4B9A-822A-A814-2354-21C97784A8CE}"/>
              </a:ext>
            </a:extLst>
          </p:cNvPr>
          <p:cNvSpPr>
            <a:spLocks noGrp="1"/>
          </p:cNvSpPr>
          <p:nvPr>
            <p:ph type="title"/>
          </p:nvPr>
        </p:nvSpPr>
        <p:spPr/>
        <p:txBody>
          <a:bodyPr>
            <a:normAutofit fontScale="90000"/>
          </a:bodyPr>
          <a:lstStyle/>
          <a:p>
            <a:r>
              <a:rPr lang="en-US" dirty="0"/>
              <a:t>Annual Status Report - Programmatic</a:t>
            </a:r>
          </a:p>
        </p:txBody>
      </p:sp>
      <p:sp>
        <p:nvSpPr>
          <p:cNvPr id="5" name="Slide Number Placeholder 4">
            <a:extLst>
              <a:ext uri="{FF2B5EF4-FFF2-40B4-BE49-F238E27FC236}">
                <a16:creationId xmlns:a16="http://schemas.microsoft.com/office/drawing/2014/main" id="{6E9EE4DF-72F1-C5C3-4C12-3C9A0B59C3A8}"/>
              </a:ext>
            </a:extLst>
          </p:cNvPr>
          <p:cNvSpPr>
            <a:spLocks noGrp="1"/>
          </p:cNvSpPr>
          <p:nvPr>
            <p:ph type="sldNum" sz="quarter" idx="12"/>
          </p:nvPr>
        </p:nvSpPr>
        <p:spPr/>
        <p:txBody>
          <a:bodyPr/>
          <a:lstStyle/>
          <a:p>
            <a:fld id="{C6BF0614-88EF-E141-A4D8-626B55E019E0}" type="slidenum">
              <a:rPr lang="en-US" smtClean="0"/>
              <a:pPr/>
              <a:t>8</a:t>
            </a:fld>
            <a:endParaRPr lang="en-US" dirty="0"/>
          </a:p>
        </p:txBody>
      </p:sp>
    </p:spTree>
    <p:extLst>
      <p:ext uri="{BB962C8B-B14F-4D97-AF65-F5344CB8AC3E}">
        <p14:creationId xmlns:p14="http://schemas.microsoft.com/office/powerpoint/2010/main" val="327786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61DEED-6DE9-7F02-1795-92D2F045F052}"/>
              </a:ext>
            </a:extLst>
          </p:cNvPr>
          <p:cNvSpPr>
            <a:spLocks noGrp="1"/>
          </p:cNvSpPr>
          <p:nvPr>
            <p:ph sz="half" idx="1"/>
          </p:nvPr>
        </p:nvSpPr>
        <p:spPr/>
        <p:txBody>
          <a:bodyPr/>
          <a:lstStyle/>
          <a:p>
            <a:pPr algn="ctr"/>
            <a:endParaRPr lang="en-US" dirty="0">
              <a:hlinkClick r:id="rId2"/>
            </a:endParaRPr>
          </a:p>
          <a:p>
            <a:pPr algn="ctr"/>
            <a:endParaRPr lang="en-US" dirty="0">
              <a:hlinkClick r:id="rId2"/>
            </a:endParaRPr>
          </a:p>
          <a:p>
            <a:pPr algn="ctr"/>
            <a:endParaRPr lang="en-US" dirty="0">
              <a:hlinkClick r:id="rId2"/>
            </a:endParaRPr>
          </a:p>
          <a:p>
            <a:pPr algn="ctr"/>
            <a:r>
              <a:rPr lang="en-US" dirty="0">
                <a:hlinkClick r:id="rId2"/>
              </a:rPr>
              <a:t>https://www.sreb.org/statistical-profiles</a:t>
            </a:r>
            <a:r>
              <a:rPr lang="en-US" dirty="0"/>
              <a:t> </a:t>
            </a:r>
          </a:p>
        </p:txBody>
      </p:sp>
      <p:sp>
        <p:nvSpPr>
          <p:cNvPr id="4" name="Title 3">
            <a:extLst>
              <a:ext uri="{FF2B5EF4-FFF2-40B4-BE49-F238E27FC236}">
                <a16:creationId xmlns:a16="http://schemas.microsoft.com/office/drawing/2014/main" id="{644ACF6D-96E8-C143-0DC2-549566349C34}"/>
              </a:ext>
            </a:extLst>
          </p:cNvPr>
          <p:cNvSpPr>
            <a:spLocks noGrp="1"/>
          </p:cNvSpPr>
          <p:nvPr>
            <p:ph type="title"/>
          </p:nvPr>
        </p:nvSpPr>
        <p:spPr/>
        <p:txBody>
          <a:bodyPr>
            <a:normAutofit/>
          </a:bodyPr>
          <a:lstStyle/>
          <a:p>
            <a:r>
              <a:rPr lang="en-US" dirty="0"/>
              <a:t>SREB Statistical Profiles</a:t>
            </a:r>
          </a:p>
        </p:txBody>
      </p:sp>
      <p:sp>
        <p:nvSpPr>
          <p:cNvPr id="5" name="Slide Number Placeholder 4">
            <a:extLst>
              <a:ext uri="{FF2B5EF4-FFF2-40B4-BE49-F238E27FC236}">
                <a16:creationId xmlns:a16="http://schemas.microsoft.com/office/drawing/2014/main" id="{591A149A-1755-F37F-D304-B9769F20541D}"/>
              </a:ext>
            </a:extLst>
          </p:cNvPr>
          <p:cNvSpPr>
            <a:spLocks noGrp="1"/>
          </p:cNvSpPr>
          <p:nvPr>
            <p:ph type="sldNum" sz="quarter" idx="12"/>
          </p:nvPr>
        </p:nvSpPr>
        <p:spPr/>
        <p:txBody>
          <a:bodyPr/>
          <a:lstStyle/>
          <a:p>
            <a:fld id="{C6BF0614-88EF-E141-A4D8-626B55E019E0}" type="slidenum">
              <a:rPr lang="en-US" smtClean="0"/>
              <a:pPr/>
              <a:t>9</a:t>
            </a:fld>
            <a:endParaRPr lang="en-US" dirty="0"/>
          </a:p>
        </p:txBody>
      </p:sp>
    </p:spTree>
    <p:extLst>
      <p:ext uri="{BB962C8B-B14F-4D97-AF65-F5344CB8AC3E}">
        <p14:creationId xmlns:p14="http://schemas.microsoft.com/office/powerpoint/2010/main" val="1423827985"/>
      </p:ext>
    </p:extLst>
  </p:cSld>
  <p:clrMapOvr>
    <a:masterClrMapping/>
  </p:clrMapOvr>
</p:sld>
</file>

<file path=ppt/theme/theme1.xml><?xml version="1.0" encoding="utf-8"?>
<a:theme xmlns:a="http://schemas.openxmlformats.org/drawingml/2006/main" name="SREB Debut ">
  <a:themeElements>
    <a:clrScheme name="Custom 27">
      <a:dk1>
        <a:srgbClr val="5D5040"/>
      </a:dk1>
      <a:lt1>
        <a:sysClr val="window" lastClr="FFFFFF"/>
      </a:lt1>
      <a:dk2>
        <a:srgbClr val="2758BC"/>
      </a:dk2>
      <a:lt2>
        <a:srgbClr val="A6A6A6"/>
      </a:lt2>
      <a:accent1>
        <a:srgbClr val="F8971D"/>
      </a:accent1>
      <a:accent2>
        <a:srgbClr val="FDBE57"/>
      </a:accent2>
      <a:accent3>
        <a:srgbClr val="2758BC"/>
      </a:accent3>
      <a:accent4>
        <a:srgbClr val="7C6A55"/>
      </a:accent4>
      <a:accent5>
        <a:srgbClr val="5D5040"/>
      </a:accent5>
      <a:accent6>
        <a:srgbClr val="C5C19D"/>
      </a:accent6>
      <a:hlink>
        <a:srgbClr val="2758BC"/>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A8E71BCB0134B9318143D08BB1F2F" ma:contentTypeVersion="7" ma:contentTypeDescription="Create a new document." ma:contentTypeScope="" ma:versionID="2208faa1d4760a05adb8c7b9ea265179">
  <xsd:schema xmlns:xsd="http://www.w3.org/2001/XMLSchema" xmlns:xs="http://www.w3.org/2001/XMLSchema" xmlns:p="http://schemas.microsoft.com/office/2006/metadata/properties" xmlns:ns2="b3fbc09f-e7b3-42ad-82b2-10b86cc64de2" targetNamespace="http://schemas.microsoft.com/office/2006/metadata/properties" ma:root="true" ma:fieldsID="085c7ce480c79f94ab1c40dc037910d6" ns2:_="">
    <xsd:import namespace="b3fbc09f-e7b3-42ad-82b2-10b86cc64de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fbc09f-e7b3-42ad-82b2-10b86cc64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82AD44-005B-43BA-B8DE-2D7D36FEC7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fbc09f-e7b3-42ad-82b2-10b86cc64d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D7E3CE-629A-477D-A4C0-0766712A72F9}">
  <ds:schemaRefs>
    <ds:schemaRef ds:uri="b3fbc09f-e7b3-42ad-82b2-10b86cc64de2"/>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2006/metadata/properties"/>
    <ds:schemaRef ds:uri="http://purl.org/dc/dcmityp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E9AB2262-79B8-4520-88A1-E2709C6CF1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SREB Debut .thmx</Template>
  <TotalTime>445</TotalTime>
  <Words>1176</Words>
  <Application>Microsoft Office PowerPoint</Application>
  <PresentationFormat>On-screen Show (4:3)</PresentationFormat>
  <Paragraphs>270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Georgia</vt:lpstr>
      <vt:lpstr>Georgia Pro</vt:lpstr>
      <vt:lpstr>Symbol</vt:lpstr>
      <vt:lpstr>SREB Debut </vt:lpstr>
      <vt:lpstr>SREB State Doctoral Scholars Program  Regional Advisory Committee Meeting</vt:lpstr>
      <vt:lpstr>Agenda</vt:lpstr>
      <vt:lpstr>Welcome and Introductions</vt:lpstr>
      <vt:lpstr>SREB-State Doctoral Scholars Program Staff</vt:lpstr>
      <vt:lpstr>PowerPoint Presentation</vt:lpstr>
      <vt:lpstr>RAC Members and Guests</vt:lpstr>
      <vt:lpstr>Southern Regional Educational Board State Doctoral Scholars Program</vt:lpstr>
      <vt:lpstr>Annual Status Report - Programmatic</vt:lpstr>
      <vt:lpstr>SREB Statistical Profiles</vt:lpstr>
      <vt:lpstr>Annual Status Report - Financial</vt:lpstr>
      <vt:lpstr>Professional Development</vt:lpstr>
      <vt:lpstr>Contingency Fund</vt:lpstr>
      <vt:lpstr>Benefits and Services</vt:lpstr>
      <vt:lpstr>29th Annual Institute on Teaching and Mentoring – Evaluation Responses</vt:lpstr>
      <vt:lpstr>30th Annual Institute on Teaching and Mentoring – Celebration Gala</vt:lpstr>
      <vt:lpstr>30th Annual Institute on Teaching and Mentoring – Celebration Gala</vt:lpstr>
      <vt:lpstr>30th Annual Institute on Teaching and Mentoring – Celebration Gala</vt:lpstr>
      <vt:lpstr>DSP Communications</vt:lpstr>
      <vt:lpstr>Application Period</vt:lpstr>
      <vt:lpstr>Break Time!</vt:lpstr>
      <vt:lpstr>State and Institutional Report Out</vt:lpstr>
      <vt:lpstr>New Topics and Open Floor</vt:lpstr>
      <vt:lpstr>Fellowship Cap</vt:lpstr>
      <vt:lpstr>Fellowship Cap (cont.)</vt:lpstr>
      <vt:lpstr>Fellowship Cap (cont.)</vt:lpstr>
      <vt:lpstr>In-Person Meetings</vt:lpstr>
      <vt:lpstr>Contact Information</vt:lpstr>
      <vt:lpstr>PowerPoint Presentation</vt:lpstr>
    </vt:vector>
  </TitlesOfParts>
  <Company>Peak Seven Marketing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Smith</dc:creator>
  <cp:lastModifiedBy>Veronica Johnson</cp:lastModifiedBy>
  <cp:revision>55</cp:revision>
  <dcterms:created xsi:type="dcterms:W3CDTF">2013-08-26T17:23:32Z</dcterms:created>
  <dcterms:modified xsi:type="dcterms:W3CDTF">2023-01-30T16:54:19Z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260771-a9fd-4aa8-a138-a40ac53a5467_Enabled">
    <vt:lpwstr>True</vt:lpwstr>
  </property>
  <property fmtid="{D5CDD505-2E9C-101B-9397-08002B2CF9AE}" pid="3" name="MSIP_Label_00260771-a9fd-4aa8-a138-a40ac53a5467_SiteId">
    <vt:lpwstr>eb20950b-168c-497a-9845-2b099844f3ef</vt:lpwstr>
  </property>
  <property fmtid="{D5CDD505-2E9C-101B-9397-08002B2CF9AE}" pid="4" name="MSIP_Label_00260771-a9fd-4aa8-a138-a40ac53a5467_Owner">
    <vt:lpwstr>lety.jones@SREB.ORG</vt:lpwstr>
  </property>
  <property fmtid="{D5CDD505-2E9C-101B-9397-08002B2CF9AE}" pid="5" name="MSIP_Label_00260771-a9fd-4aa8-a138-a40ac53a5467_SetDate">
    <vt:lpwstr>2018-09-06T16:19:09.9352721Z</vt:lpwstr>
  </property>
  <property fmtid="{D5CDD505-2E9C-101B-9397-08002B2CF9AE}" pid="6" name="MSIP_Label_00260771-a9fd-4aa8-a138-a40ac53a5467_Name">
    <vt:lpwstr>General</vt:lpwstr>
  </property>
  <property fmtid="{D5CDD505-2E9C-101B-9397-08002B2CF9AE}" pid="7" name="MSIP_Label_00260771-a9fd-4aa8-a138-a40ac53a5467_Application">
    <vt:lpwstr>Microsoft Azure Information Protection</vt:lpwstr>
  </property>
  <property fmtid="{D5CDD505-2E9C-101B-9397-08002B2CF9AE}" pid="8" name="MSIP_Label_00260771-a9fd-4aa8-a138-a40ac53a5467_Extended_MSFT_Method">
    <vt:lpwstr>Automatic</vt:lpwstr>
  </property>
  <property fmtid="{D5CDD505-2E9C-101B-9397-08002B2CF9AE}" pid="9" name="Sensitivity">
    <vt:lpwstr>General</vt:lpwstr>
  </property>
  <property fmtid="{D5CDD505-2E9C-101B-9397-08002B2CF9AE}" pid="10" name="ContentTypeId">
    <vt:lpwstr>0x0101005BFA8E71BCB0134B9318143D08BB1F2F</vt:lpwstr>
  </property>
</Properties>
</file>