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7" r:id="rId5"/>
    <p:sldId id="258" r:id="rId6"/>
    <p:sldId id="259" r:id="rId7"/>
    <p:sldId id="260" r:id="rId8"/>
    <p:sldId id="261" r:id="rId9"/>
    <p:sldId id="285" r:id="rId10"/>
    <p:sldId id="286" r:id="rId11"/>
    <p:sldId id="289" r:id="rId12"/>
    <p:sldId id="288" r:id="rId13"/>
    <p:sldId id="262" r:id="rId14"/>
    <p:sldId id="274" r:id="rId15"/>
    <p:sldId id="263" r:id="rId16"/>
    <p:sldId id="280" r:id="rId17"/>
    <p:sldId id="281" r:id="rId18"/>
    <p:sldId id="282" r:id="rId19"/>
    <p:sldId id="283" r:id="rId20"/>
    <p:sldId id="264" r:id="rId21"/>
    <p:sldId id="284" r:id="rId22"/>
    <p:sldId id="290" r:id="rId23"/>
    <p:sldId id="265" r:id="rId24"/>
    <p:sldId id="266" r:id="rId25"/>
    <p:sldId id="296" r:id="rId26"/>
    <p:sldId id="291" r:id="rId27"/>
    <p:sldId id="267" r:id="rId28"/>
    <p:sldId id="287" r:id="rId29"/>
    <p:sldId id="292" r:id="rId30"/>
    <p:sldId id="268" r:id="rId31"/>
    <p:sldId id="293" r:id="rId32"/>
    <p:sldId id="294" r:id="rId33"/>
    <p:sldId id="270" r:id="rId34"/>
    <p:sldId id="272" r:id="rId35"/>
    <p:sldId id="27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Ope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05400" y="4691680"/>
            <a:ext cx="8341533" cy="1752600"/>
          </a:xfrm>
        </p:spPr>
        <p:txBody>
          <a:bodyPr>
            <a:normAutofit/>
          </a:bodyPr>
          <a:lstStyle>
            <a:lvl1pPr marL="0" indent="0" algn="l">
              <a:buNone/>
              <a:defRPr sz="2800" b="0" i="0" baseline="0">
                <a:solidFill>
                  <a:schemeClr val="tx2"/>
                </a:solidFill>
                <a:latin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b="0" i="1" dirty="0"/>
              <a:t>Presented by</a:t>
            </a:r>
            <a:r>
              <a:rPr lang="en-US" dirty="0"/>
              <a:t>:</a:t>
            </a:r>
          </a:p>
          <a:p>
            <a:r>
              <a:rPr lang="en-US" dirty="0"/>
              <a:t>Presenter Name</a:t>
            </a:r>
          </a:p>
          <a:p>
            <a:r>
              <a:rPr lang="en-US" dirty="0"/>
              <a:t>Date</a:t>
            </a:r>
          </a:p>
        </p:txBody>
      </p:sp>
      <p:sp>
        <p:nvSpPr>
          <p:cNvPr id="2" name="Title 1"/>
          <p:cNvSpPr>
            <a:spLocks noGrp="1"/>
          </p:cNvSpPr>
          <p:nvPr>
            <p:ph type="ctrTitle" hasCustomPrompt="1"/>
          </p:nvPr>
        </p:nvSpPr>
        <p:spPr>
          <a:xfrm>
            <a:off x="3105400" y="1501776"/>
            <a:ext cx="8341533" cy="1470025"/>
          </a:xfrm>
        </p:spPr>
        <p:txBody>
          <a:bodyPr>
            <a:noAutofit/>
          </a:bodyPr>
          <a:lstStyle>
            <a:lvl1pPr algn="l">
              <a:defRPr sz="5400" b="1" i="0" baseline="0">
                <a:solidFill>
                  <a:schemeClr val="tx2"/>
                </a:solidFill>
              </a:defRPr>
            </a:lvl1pPr>
          </a:lstStyle>
          <a:p>
            <a:r>
              <a:rPr lang="en-US" dirty="0"/>
              <a:t>Title of Presentation</a:t>
            </a:r>
          </a:p>
        </p:txBody>
      </p:sp>
    </p:spTree>
    <p:extLst>
      <p:ext uri="{BB962C8B-B14F-4D97-AF65-F5344CB8AC3E}">
        <p14:creationId xmlns:p14="http://schemas.microsoft.com/office/powerpoint/2010/main" val="3998189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Text - Two Column Bullets With Animati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6199339" y="6386190"/>
            <a:ext cx="5034261" cy="411480"/>
          </a:xfrm>
        </p:spPr>
        <p:txBody>
          <a:bodyPr/>
          <a:lstStyle/>
          <a:p>
            <a:r>
              <a:rPr lang="en-US"/>
              <a:t>Presentation Name/Presenter</a:t>
            </a:r>
            <a:endParaRPr lang="en-US" dirty="0"/>
          </a:p>
        </p:txBody>
      </p:sp>
      <p:sp>
        <p:nvSpPr>
          <p:cNvPr id="6" name="Content Placeholder 5"/>
          <p:cNvSpPr>
            <a:spLocks noGrp="1"/>
          </p:cNvSpPr>
          <p:nvPr>
            <p:ph sz="quarter" idx="4" hasCustomPrompt="1"/>
          </p:nvPr>
        </p:nvSpPr>
        <p:spPr>
          <a:xfrm>
            <a:off x="6398418" y="2174875"/>
            <a:ext cx="5034261" cy="3951288"/>
          </a:xfrm>
        </p:spPr>
        <p:txBody>
          <a:bodyPr/>
          <a:lstStyle>
            <a:lvl1pPr>
              <a:buClr>
                <a:schemeClr val="accent5"/>
              </a:buClr>
              <a:defRPr sz="2400">
                <a:solidFill>
                  <a:srgbClr val="5D5040"/>
                </a:solidFill>
              </a:defRPr>
            </a:lvl1pPr>
            <a:lvl2pPr>
              <a:buClr>
                <a:schemeClr val="accent5"/>
              </a:buClr>
              <a:defRPr sz="2000">
                <a:solidFill>
                  <a:srgbClr val="5D5040"/>
                </a:solidFill>
              </a:defRPr>
            </a:lvl2pPr>
            <a:lvl3pPr>
              <a:buClr>
                <a:schemeClr val="accent5"/>
              </a:buClr>
              <a:defRPr sz="1800">
                <a:solidFill>
                  <a:srgbClr val="5D5040"/>
                </a:solidFill>
              </a:defRPr>
            </a:lvl3pPr>
            <a:lvl4pPr>
              <a:buClr>
                <a:schemeClr val="accent5"/>
              </a:buClr>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98418" y="1535113"/>
            <a:ext cx="501158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 for Bullets</a:t>
            </a:r>
          </a:p>
        </p:txBody>
      </p:sp>
      <p:sp>
        <p:nvSpPr>
          <p:cNvPr id="4" name="Content Placeholder 3"/>
          <p:cNvSpPr>
            <a:spLocks noGrp="1"/>
          </p:cNvSpPr>
          <p:nvPr>
            <p:ph sz="half" idx="2" hasCustomPrompt="1"/>
          </p:nvPr>
        </p:nvSpPr>
        <p:spPr>
          <a:xfrm>
            <a:off x="1061156" y="2174875"/>
            <a:ext cx="5020107" cy="3951288"/>
          </a:xfrm>
        </p:spPr>
        <p:txBody>
          <a:bodyPr/>
          <a:lstStyle>
            <a:lvl1pPr>
              <a:buClr>
                <a:schemeClr val="accent5"/>
              </a:buClr>
              <a:defRPr sz="2400">
                <a:solidFill>
                  <a:srgbClr val="5D5040"/>
                </a:solidFill>
              </a:defRPr>
            </a:lvl1pPr>
            <a:lvl2pPr>
              <a:buClr>
                <a:schemeClr val="accent5"/>
              </a:buClr>
              <a:defRPr sz="2000">
                <a:solidFill>
                  <a:srgbClr val="5D5040"/>
                </a:solidFill>
              </a:defRPr>
            </a:lvl2pPr>
            <a:lvl3pPr>
              <a:buClr>
                <a:schemeClr val="accent5"/>
              </a:buClr>
              <a:defRPr sz="1800">
                <a:solidFill>
                  <a:srgbClr val="5D5040"/>
                </a:solidFill>
              </a:defRPr>
            </a:lvl3pPr>
            <a:lvl4pPr>
              <a:buClr>
                <a:schemeClr val="accent5"/>
              </a:buClr>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idx="1" hasCustomPrompt="1"/>
          </p:nvPr>
        </p:nvSpPr>
        <p:spPr>
          <a:xfrm>
            <a:off x="1061156" y="1535113"/>
            <a:ext cx="502010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 for Bullets</a:t>
            </a:r>
          </a:p>
        </p:txBody>
      </p:sp>
      <p:sp>
        <p:nvSpPr>
          <p:cNvPr id="2" name="Title 1"/>
          <p:cNvSpPr>
            <a:spLocks noGrp="1"/>
          </p:cNvSpPr>
          <p:nvPr>
            <p:ph type="title" hasCustomPrompt="1"/>
          </p:nvPr>
        </p:nvSpPr>
        <p:spPr>
          <a:xfrm>
            <a:off x="1061157" y="274638"/>
            <a:ext cx="10348841" cy="1143000"/>
          </a:xfrm>
        </p:spPr>
        <p:txBody>
          <a:bodyPr/>
          <a:lstStyle>
            <a:lvl1pPr>
              <a:defRPr baseline="0"/>
            </a:lvl1pPr>
          </a:lstStyle>
          <a:p>
            <a:r>
              <a:rPr lang="en-US" dirty="0"/>
              <a:t>Slide Title</a:t>
            </a:r>
          </a:p>
        </p:txBody>
      </p:sp>
      <p:sp>
        <p:nvSpPr>
          <p:cNvPr id="9" name="Slide Number Placeholder 8"/>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289488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00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00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00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200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200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200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200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200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2000"/>
                                  </p:stCondLst>
                                  <p:childTnLst>
                                    <p:set>
                                      <p:cBhvr>
                                        <p:cTn id="4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2000"/>
                                  </p:stCondLst>
                                  <p:childTnLst>
                                    <p:set>
                                      <p:cBhvr>
                                        <p:cTn id="4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2000"/>
                                  </p:stCondLst>
                                  <p:childTnLst>
                                    <p:set>
                                      <p:cBhvr>
                                        <p:cTn id="5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tmplLst>
          <p:tmpl lvl="1">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 lvl="2">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 lvl="3">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 lvl="4">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 lvl="5">
            <p:tnLst>
              <p:par>
                <p:cTn presetID="1" presetClass="entr" presetSubtype="0" fill="hold" nodeType="clickEffect">
                  <p:stCondLst>
                    <p:cond delay="20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5" grpId="0" build="p">
        <p:tmplLst>
          <p:tmpl lvl="1">
            <p:tnLst>
              <p:par>
                <p:cTn presetID="1" presetClass="entr" presetSubtype="0" fill="hold" nodeType="clickEffect">
                  <p:stCondLst>
                    <p:cond delay="200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4" grpId="0" build="p" bldLvl="5">
        <p:tmplLst>
          <p:tmpl lvl="1">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 lvl="2">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 lvl="3">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 lvl="4">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 lvl="5">
            <p:tnLst>
              <p:par>
                <p:cTn presetID="1" presetClass="entr" presetSubtype="0" fill="hold" nodeType="clickEffect">
                  <p:stCondLst>
                    <p:cond delay="200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3" grpId="0" build="p">
        <p:tmplLst>
          <p:tmpl lvl="1">
            <p:tnLst>
              <p:par>
                <p:cTn presetID="1" presetClass="entr" presetSubtype="0" fill="hold" nodeType="clickEffect">
                  <p:stCondLst>
                    <p:cond delay="200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Photo Only">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dirty="0"/>
              <a:t>Presentation Name/Presenter</a:t>
            </a:r>
          </a:p>
        </p:txBody>
      </p:sp>
      <p:sp>
        <p:nvSpPr>
          <p:cNvPr id="10" name="Title 1"/>
          <p:cNvSpPr>
            <a:spLocks noGrp="1"/>
          </p:cNvSpPr>
          <p:nvPr>
            <p:ph type="title" hasCustomPrompt="1"/>
          </p:nvPr>
        </p:nvSpPr>
        <p:spPr>
          <a:xfrm>
            <a:off x="1061157" y="5486400"/>
            <a:ext cx="10397067" cy="592500"/>
          </a:xfrm>
        </p:spPr>
        <p:txBody>
          <a:bodyPr anchor="b"/>
          <a:lstStyle>
            <a:lvl1pPr algn="l">
              <a:defRPr sz="2000" b="1"/>
            </a:lvl1pPr>
          </a:lstStyle>
          <a:p>
            <a:r>
              <a:rPr lang="en-US" dirty="0"/>
              <a:t>Slide Title/Headline</a:t>
            </a:r>
          </a:p>
        </p:txBody>
      </p:sp>
      <p:sp>
        <p:nvSpPr>
          <p:cNvPr id="3" name="Picture Placeholder 2"/>
          <p:cNvSpPr>
            <a:spLocks noGrp="1"/>
          </p:cNvSpPr>
          <p:nvPr>
            <p:ph type="pic" idx="1" hasCustomPrompt="1"/>
          </p:nvPr>
        </p:nvSpPr>
        <p:spPr>
          <a:xfrm>
            <a:off x="1061157" y="381000"/>
            <a:ext cx="10397067" cy="49530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1109391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Photos">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dirty="0"/>
              <a:t>Presentation Name/Presenter</a:t>
            </a:r>
          </a:p>
        </p:txBody>
      </p:sp>
      <p:sp>
        <p:nvSpPr>
          <p:cNvPr id="13" name="Picture Placeholder 2"/>
          <p:cNvSpPr>
            <a:spLocks noGrp="1"/>
          </p:cNvSpPr>
          <p:nvPr>
            <p:ph type="pic" idx="15" hasCustomPrompt="1"/>
          </p:nvPr>
        </p:nvSpPr>
        <p:spPr>
          <a:xfrm>
            <a:off x="6398299" y="3420666"/>
            <a:ext cx="5034380"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sp>
        <p:nvSpPr>
          <p:cNvPr id="12" name="Picture Placeholder 2"/>
          <p:cNvSpPr>
            <a:spLocks noGrp="1"/>
          </p:cNvSpPr>
          <p:nvPr>
            <p:ph type="pic" idx="14" hasCustomPrompt="1"/>
          </p:nvPr>
        </p:nvSpPr>
        <p:spPr>
          <a:xfrm>
            <a:off x="1061155" y="3421863"/>
            <a:ext cx="5034845"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sp>
        <p:nvSpPr>
          <p:cNvPr id="11" name="Picture Placeholder 2"/>
          <p:cNvSpPr>
            <a:spLocks noGrp="1"/>
          </p:cNvSpPr>
          <p:nvPr>
            <p:ph type="pic" idx="13" hasCustomPrompt="1"/>
          </p:nvPr>
        </p:nvSpPr>
        <p:spPr>
          <a:xfrm>
            <a:off x="6384031" y="424615"/>
            <a:ext cx="5048544"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sp>
        <p:nvSpPr>
          <p:cNvPr id="3" name="Picture Placeholder 2"/>
          <p:cNvSpPr>
            <a:spLocks noGrp="1"/>
          </p:cNvSpPr>
          <p:nvPr>
            <p:ph type="pic" idx="1" hasCustomPrompt="1"/>
          </p:nvPr>
        </p:nvSpPr>
        <p:spPr>
          <a:xfrm>
            <a:off x="1061155" y="424615"/>
            <a:ext cx="5012268"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754301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Photos - With Anima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a:t>Presentation Name/Presenter</a:t>
            </a:r>
            <a:endParaRPr lang="en-US" dirty="0"/>
          </a:p>
        </p:txBody>
      </p:sp>
      <p:sp>
        <p:nvSpPr>
          <p:cNvPr id="13" name="Picture Placeholder 2"/>
          <p:cNvSpPr>
            <a:spLocks noGrp="1"/>
          </p:cNvSpPr>
          <p:nvPr>
            <p:ph type="pic" idx="15" hasCustomPrompt="1"/>
          </p:nvPr>
        </p:nvSpPr>
        <p:spPr>
          <a:xfrm>
            <a:off x="6398419" y="3424425"/>
            <a:ext cx="5011579"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sp>
        <p:nvSpPr>
          <p:cNvPr id="12" name="Picture Placeholder 2"/>
          <p:cNvSpPr>
            <a:spLocks noGrp="1"/>
          </p:cNvSpPr>
          <p:nvPr>
            <p:ph type="pic" idx="14" hasCustomPrompt="1"/>
          </p:nvPr>
        </p:nvSpPr>
        <p:spPr>
          <a:xfrm>
            <a:off x="1061155" y="3424369"/>
            <a:ext cx="5034845"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sp>
        <p:nvSpPr>
          <p:cNvPr id="11" name="Picture Placeholder 2"/>
          <p:cNvSpPr>
            <a:spLocks noGrp="1"/>
          </p:cNvSpPr>
          <p:nvPr>
            <p:ph type="pic" idx="13" hasCustomPrompt="1"/>
          </p:nvPr>
        </p:nvSpPr>
        <p:spPr>
          <a:xfrm>
            <a:off x="6398419" y="411441"/>
            <a:ext cx="5034156"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sp>
        <p:nvSpPr>
          <p:cNvPr id="3" name="Picture Placeholder 2"/>
          <p:cNvSpPr>
            <a:spLocks noGrp="1"/>
          </p:cNvSpPr>
          <p:nvPr>
            <p:ph type="pic" idx="1" hasCustomPrompt="1"/>
          </p:nvPr>
        </p:nvSpPr>
        <p:spPr>
          <a:xfrm>
            <a:off x="1061155" y="411441"/>
            <a:ext cx="5012268" cy="281622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in center to insert photo</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152483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00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00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0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11" grpId="0"/>
      <p:bldP spid="3"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Text With Photo">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a:t>Presentation Name/Presenter</a:t>
            </a:r>
            <a:endParaRPr lang="en-US" dirty="0"/>
          </a:p>
        </p:txBody>
      </p:sp>
      <p:sp>
        <p:nvSpPr>
          <p:cNvPr id="3" name="Content Placeholder 2"/>
          <p:cNvSpPr>
            <a:spLocks noGrp="1"/>
          </p:cNvSpPr>
          <p:nvPr>
            <p:ph idx="1" hasCustomPrompt="1"/>
          </p:nvPr>
        </p:nvSpPr>
        <p:spPr>
          <a:xfrm>
            <a:off x="5384800" y="273051"/>
            <a:ext cx="6070353" cy="5853113"/>
          </a:xfrm>
        </p:spPr>
        <p:txBody>
          <a:bodyPr/>
          <a:lstStyle>
            <a:lvl1pPr marL="0" indent="0">
              <a:buFontTx/>
              <a:buNone/>
              <a:defRPr sz="3200"/>
            </a:lvl1pPr>
            <a:lvl2pPr marL="457200" indent="0">
              <a:buFontTx/>
              <a:buNone/>
              <a:defRPr sz="2800"/>
            </a:lvl2pPr>
            <a:lvl3pPr marL="914400" indent="0">
              <a:buFontTx/>
              <a:buNone/>
              <a:defRPr sz="2400"/>
            </a:lvl3pPr>
            <a:lvl4pPr marL="1371600" indent="0">
              <a:buFontTx/>
              <a:buNone/>
              <a:defRPr sz="2000"/>
            </a:lvl4pPr>
            <a:lvl5pPr marL="1828800" indent="0">
              <a:buFontTx/>
              <a:buNone/>
              <a:defRPr sz="2000"/>
            </a:lvl5pPr>
            <a:lvl6pPr>
              <a:defRPr sz="2000"/>
            </a:lvl6pPr>
            <a:lvl7pPr>
              <a:defRPr sz="2000"/>
            </a:lvl7pPr>
            <a:lvl8pPr>
              <a:defRPr sz="2000"/>
            </a:lvl8pPr>
            <a:lvl9pPr>
              <a:defRPr sz="2000"/>
            </a:lvl9pPr>
          </a:lstStyle>
          <a:p>
            <a:pPr lvl="0"/>
            <a:r>
              <a:rPr lang="en-US" dirty="0"/>
              <a:t>Click icon to insert photo</a:t>
            </a:r>
          </a:p>
        </p:txBody>
      </p:sp>
      <p:sp>
        <p:nvSpPr>
          <p:cNvPr id="4" name="Text Placeholder 3"/>
          <p:cNvSpPr>
            <a:spLocks noGrp="1"/>
          </p:cNvSpPr>
          <p:nvPr>
            <p:ph type="body" sz="half" idx="2" hasCustomPrompt="1"/>
          </p:nvPr>
        </p:nvSpPr>
        <p:spPr>
          <a:xfrm>
            <a:off x="1038577" y="1435101"/>
            <a:ext cx="4143023" cy="4691063"/>
          </a:xfr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text here</a:t>
            </a:r>
          </a:p>
        </p:txBody>
      </p:sp>
      <p:sp>
        <p:nvSpPr>
          <p:cNvPr id="2" name="Title 1"/>
          <p:cNvSpPr>
            <a:spLocks noGrp="1"/>
          </p:cNvSpPr>
          <p:nvPr>
            <p:ph type="title" hasCustomPrompt="1"/>
          </p:nvPr>
        </p:nvSpPr>
        <p:spPr>
          <a:xfrm>
            <a:off x="1038578" y="273050"/>
            <a:ext cx="4120444" cy="1162050"/>
          </a:xfrm>
        </p:spPr>
        <p:txBody>
          <a:bodyPr anchor="b"/>
          <a:lstStyle>
            <a:lvl1pPr algn="l">
              <a:defRPr sz="2000" b="1"/>
            </a:lvl1pPr>
          </a:lstStyle>
          <a:p>
            <a:r>
              <a:rPr lang="en-US" dirty="0"/>
              <a:t>Slide Title/Headline</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1831633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6199339" y="6386190"/>
            <a:ext cx="5034261" cy="411480"/>
          </a:xfrm>
        </p:spPr>
        <p:txBody>
          <a:bodyPr/>
          <a:lstStyle/>
          <a:p>
            <a:r>
              <a:rPr lang="en-US" dirty="0"/>
              <a:t>Presentation Name/Presenter</a:t>
            </a:r>
          </a:p>
        </p:txBody>
      </p:sp>
      <p:sp>
        <p:nvSpPr>
          <p:cNvPr id="2" name="Title 1"/>
          <p:cNvSpPr>
            <a:spLocks noGrp="1"/>
          </p:cNvSpPr>
          <p:nvPr>
            <p:ph type="title" hasCustomPrompt="1"/>
          </p:nvPr>
        </p:nvSpPr>
        <p:spPr>
          <a:xfrm>
            <a:off x="1061156" y="308504"/>
            <a:ext cx="10371419" cy="1143000"/>
          </a:xfrm>
        </p:spPr>
        <p:txBody>
          <a:bodyPr/>
          <a:lstStyle/>
          <a:p>
            <a:r>
              <a:rPr lang="en-US" dirty="0"/>
              <a:t>Slide Title</a:t>
            </a:r>
          </a:p>
        </p:txBody>
      </p:sp>
      <p:sp>
        <p:nvSpPr>
          <p:cNvPr id="5" name="Slide Number Placeholder 4"/>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2627694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199339" y="6386190"/>
            <a:ext cx="5034261" cy="411480"/>
          </a:xfrm>
        </p:spPr>
        <p:txBody>
          <a:bodyPr/>
          <a:lstStyle/>
          <a:p>
            <a:r>
              <a:rPr lang="en-US"/>
              <a:t>Presentation Name/Presenter</a:t>
            </a:r>
            <a:endParaRPr lang="en-US" dirty="0"/>
          </a:p>
        </p:txBody>
      </p:sp>
      <p:sp>
        <p:nvSpPr>
          <p:cNvPr id="4" name="Slide Number Placeholder 3"/>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3606512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letely Blank Pag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408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082822" y="1524000"/>
            <a:ext cx="8364111" cy="1752600"/>
          </a:xfrm>
        </p:spPr>
        <p:txBody>
          <a:bodyPr>
            <a:normAutofit/>
          </a:bodyPr>
          <a:lstStyle>
            <a:lvl1pPr marL="0" indent="0" algn="l">
              <a:buNone/>
              <a:defRPr sz="2800" b="0" i="0" baseline="0">
                <a:solidFill>
                  <a:schemeClr val="tx2"/>
                </a:solidFill>
                <a:latin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For More Information:</a:t>
            </a:r>
          </a:p>
          <a:p>
            <a:r>
              <a:rPr lang="en-US" dirty="0"/>
              <a:t>Presenter Name</a:t>
            </a:r>
          </a:p>
          <a:p>
            <a:r>
              <a:rPr lang="en-US" dirty="0"/>
              <a:t>Email Address/Phone Number</a:t>
            </a:r>
          </a:p>
        </p:txBody>
      </p:sp>
    </p:spTree>
    <p:extLst>
      <p:ext uri="{BB962C8B-B14F-4D97-AF65-F5344CB8AC3E}">
        <p14:creationId xmlns:p14="http://schemas.microsoft.com/office/powerpoint/2010/main" val="107846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998711" y="6401870"/>
            <a:ext cx="4198120" cy="411480"/>
          </a:xfrm>
          <a:noFill/>
          <a:ln>
            <a:noFill/>
          </a:ln>
        </p:spPr>
        <p:txBody>
          <a:bodyPr/>
          <a:lstStyle>
            <a:lvl1pPr algn="r">
              <a:defRPr>
                <a:solidFill>
                  <a:schemeClr val="accent3"/>
                </a:solidFill>
              </a:defRPr>
            </a:lvl1pPr>
          </a:lstStyle>
          <a:p>
            <a:r>
              <a:rPr lang="en-US" dirty="0"/>
              <a:t>Presentation Name/Presenter</a:t>
            </a:r>
          </a:p>
        </p:txBody>
      </p:sp>
      <p:sp>
        <p:nvSpPr>
          <p:cNvPr id="3" name="Content Placeholder 2"/>
          <p:cNvSpPr>
            <a:spLocks noGrp="1"/>
          </p:cNvSpPr>
          <p:nvPr>
            <p:ph idx="1" hasCustomPrompt="1"/>
          </p:nvPr>
        </p:nvSpPr>
        <p:spPr>
          <a:xfrm>
            <a:off x="1061156" y="1600201"/>
            <a:ext cx="10325299" cy="4525963"/>
          </a:xfrm>
        </p:spPr>
        <p:txBody>
          <a:bodyPr/>
          <a:lstStyle>
            <a:lvl1pPr marL="0" indent="0">
              <a:buFontTx/>
              <a:buNone/>
              <a:defRPr>
                <a:solidFill>
                  <a:srgbClr val="5D5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Type a brief introduction here including details about your presentation</a:t>
            </a:r>
          </a:p>
        </p:txBody>
      </p:sp>
      <p:sp>
        <p:nvSpPr>
          <p:cNvPr id="2" name="Title 1"/>
          <p:cNvSpPr>
            <a:spLocks noGrp="1"/>
          </p:cNvSpPr>
          <p:nvPr>
            <p:ph type="title" hasCustomPrompt="1"/>
          </p:nvPr>
        </p:nvSpPr>
        <p:spPr>
          <a:xfrm>
            <a:off x="1061157" y="274638"/>
            <a:ext cx="10325299" cy="1143000"/>
          </a:xfrm>
        </p:spPr>
        <p:txBody>
          <a:bodyPr/>
          <a:lstStyle>
            <a:lvl1pPr algn="l">
              <a:defRPr/>
            </a:lvl1pPr>
          </a:lstStyle>
          <a:p>
            <a:r>
              <a:rPr lang="en-US" dirty="0"/>
              <a:t>Introduction Slide</a:t>
            </a:r>
          </a:p>
        </p:txBody>
      </p:sp>
      <p:sp>
        <p:nvSpPr>
          <p:cNvPr id="6" name="Slide Number Placeholder 5"/>
          <p:cNvSpPr>
            <a:spLocks noGrp="1"/>
          </p:cNvSpPr>
          <p:nvPr>
            <p:ph type="sldNum" sz="quarter" idx="12"/>
          </p:nvPr>
        </p:nvSpPr>
        <p:spPr>
          <a:xfrm>
            <a:off x="11217615" y="6386190"/>
            <a:ext cx="757748" cy="411480"/>
          </a:xfrm>
          <a:noFill/>
          <a:ln>
            <a:noFill/>
          </a:ln>
        </p:spPr>
        <p:txBody>
          <a:bodyPr/>
          <a:lstStyle>
            <a:lvl1pPr>
              <a:defRPr>
                <a:solidFill>
                  <a:schemeClr val="accent3"/>
                </a:solidFill>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2996871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061156" y="1371600"/>
            <a:ext cx="10371419" cy="1394060"/>
          </a:xfrm>
        </p:spPr>
        <p:txBody>
          <a:bodyPr anchor="b">
            <a:noAutofit/>
          </a:bodyPr>
          <a:lstStyle>
            <a:lvl1pPr marL="0" indent="0">
              <a:spcBef>
                <a:spcPts val="0"/>
              </a:spcBef>
              <a:buNone/>
              <a:defRPr sz="4800" b="1" i="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New Section </a:t>
            </a:r>
          </a:p>
          <a:p>
            <a:pPr lvl="0"/>
            <a:r>
              <a:rPr lang="en-US" dirty="0"/>
              <a:t>or Topic</a:t>
            </a:r>
          </a:p>
        </p:txBody>
      </p:sp>
      <p:sp>
        <p:nvSpPr>
          <p:cNvPr id="5" name="Footer Placeholder 4"/>
          <p:cNvSpPr>
            <a:spLocks noGrp="1"/>
          </p:cNvSpPr>
          <p:nvPr>
            <p:ph type="ftr" sz="quarter" idx="11"/>
          </p:nvPr>
        </p:nvSpPr>
        <p:spPr>
          <a:xfrm>
            <a:off x="6113147" y="6386190"/>
            <a:ext cx="5034261" cy="411480"/>
          </a:xfrm>
        </p:spPr>
        <p:txBody>
          <a:bodyPr/>
          <a:lstStyle/>
          <a:p>
            <a:r>
              <a:rPr lang="en-US" dirty="0"/>
              <a:t>Presentation Name/Presenter</a:t>
            </a:r>
          </a:p>
        </p:txBody>
      </p:sp>
      <p:sp>
        <p:nvSpPr>
          <p:cNvPr id="6" name="Slide Number Placeholder 5"/>
          <p:cNvSpPr>
            <a:spLocks noGrp="1"/>
          </p:cNvSpPr>
          <p:nvPr>
            <p:ph type="sldNum" sz="quarter" idx="12"/>
          </p:nvPr>
        </p:nvSpPr>
        <p:spPr>
          <a:xfrm>
            <a:off x="11147304"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3736351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 Bullet Styl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199339" y="6386190"/>
            <a:ext cx="5034261" cy="411480"/>
          </a:xfrm>
        </p:spPr>
        <p:txBody>
          <a:bodyPr/>
          <a:lstStyle/>
          <a:p>
            <a:r>
              <a:rPr lang="en-US"/>
              <a:t>Presentation Name/Presenter</a:t>
            </a:r>
            <a:endParaRPr lang="en-US" dirty="0"/>
          </a:p>
        </p:txBody>
      </p:sp>
      <p:sp>
        <p:nvSpPr>
          <p:cNvPr id="11" name="Content Placeholder 3"/>
          <p:cNvSpPr>
            <a:spLocks noGrp="1"/>
          </p:cNvSpPr>
          <p:nvPr>
            <p:ph sz="half" idx="2" hasCustomPrompt="1"/>
          </p:nvPr>
        </p:nvSpPr>
        <p:spPr>
          <a:xfrm>
            <a:off x="1061156" y="1662071"/>
            <a:ext cx="10371523" cy="4464093"/>
          </a:xfrm>
        </p:spPr>
        <p:txBody>
          <a:bodyPr/>
          <a:lstStyle>
            <a:lvl1pPr>
              <a:buClr>
                <a:schemeClr val="accent5"/>
              </a:buClr>
              <a:defRPr sz="2400">
                <a:solidFill>
                  <a:srgbClr val="5D5040"/>
                </a:solidFill>
              </a:defRPr>
            </a:lvl1pPr>
            <a:lvl2pPr>
              <a:buClr>
                <a:schemeClr val="accent5"/>
              </a:buClr>
              <a:defRPr sz="2000">
                <a:solidFill>
                  <a:srgbClr val="5D5040"/>
                </a:solidFill>
              </a:defRPr>
            </a:lvl2pPr>
            <a:lvl3pPr>
              <a:buClr>
                <a:schemeClr val="accent5"/>
              </a:buClr>
              <a:defRPr sz="1800">
                <a:solidFill>
                  <a:srgbClr val="5D5040"/>
                </a:solidFill>
              </a:defRPr>
            </a:lvl3pPr>
            <a:lvl4pPr>
              <a:buClr>
                <a:schemeClr val="accent5"/>
              </a:buClr>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1061157" y="274638"/>
            <a:ext cx="10348841" cy="1143000"/>
          </a:xfrm>
        </p:spPr>
        <p:txBody>
          <a:bodyPr/>
          <a:lstStyle>
            <a:lvl1pPr algn="l">
              <a:defRPr/>
            </a:lvl1pPr>
          </a:lstStyle>
          <a:p>
            <a:r>
              <a:rPr lang="en-US" dirty="0"/>
              <a:t>Slide Title</a:t>
            </a:r>
          </a:p>
        </p:txBody>
      </p:sp>
      <p:sp>
        <p:nvSpPr>
          <p:cNvPr id="6" name="Slide Number Placeholder 5"/>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33087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Number Styl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199339" y="6386190"/>
            <a:ext cx="5034261" cy="411480"/>
          </a:xfrm>
        </p:spPr>
        <p:txBody>
          <a:bodyPr/>
          <a:lstStyle/>
          <a:p>
            <a:r>
              <a:rPr lang="en-US"/>
              <a:t>Presentation Name/Presenter</a:t>
            </a:r>
            <a:endParaRPr lang="en-US" dirty="0"/>
          </a:p>
        </p:txBody>
      </p:sp>
      <p:sp>
        <p:nvSpPr>
          <p:cNvPr id="11" name="Content Placeholder 3"/>
          <p:cNvSpPr>
            <a:spLocks noGrp="1"/>
          </p:cNvSpPr>
          <p:nvPr>
            <p:ph sz="half" idx="2" hasCustomPrompt="1"/>
          </p:nvPr>
        </p:nvSpPr>
        <p:spPr>
          <a:xfrm>
            <a:off x="1061156" y="1662071"/>
            <a:ext cx="10394101" cy="4464093"/>
          </a:xfrm>
        </p:spPr>
        <p:txBody>
          <a:bodyPr/>
          <a:lstStyle>
            <a:lvl1pPr marL="514350" indent="-514350">
              <a:buClr>
                <a:schemeClr val="accent5"/>
              </a:buClr>
              <a:buFont typeface="+mj-lt"/>
              <a:buAutoNum type="romanUcPeriod"/>
              <a:defRPr sz="2400">
                <a:solidFill>
                  <a:srgbClr val="5D5040"/>
                </a:solidFill>
              </a:defRPr>
            </a:lvl1pPr>
            <a:lvl2pPr marL="971550" indent="-514350">
              <a:buClr>
                <a:schemeClr val="accent5"/>
              </a:buClr>
              <a:buFont typeface="+mj-lt"/>
              <a:buAutoNum type="romanUcPeriod"/>
              <a:defRPr sz="2000">
                <a:solidFill>
                  <a:srgbClr val="5D5040"/>
                </a:solidFill>
              </a:defRPr>
            </a:lvl2pPr>
            <a:lvl3pPr marL="1314450" indent="-400050">
              <a:buClr>
                <a:schemeClr val="accent5"/>
              </a:buClr>
              <a:buFont typeface="+mj-lt"/>
              <a:buAutoNum type="romanUcPeriod"/>
              <a:defRPr sz="1800">
                <a:solidFill>
                  <a:srgbClr val="5D5040"/>
                </a:solidFill>
              </a:defRPr>
            </a:lvl3pPr>
            <a:lvl4pPr marL="1771650" indent="-400050">
              <a:buClr>
                <a:schemeClr val="accent5"/>
              </a:buClr>
              <a:buFont typeface="+mj-lt"/>
              <a:buAutoNum type="romanUcPeriod"/>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1061156" y="274638"/>
            <a:ext cx="10371419" cy="1143000"/>
          </a:xfrm>
        </p:spPr>
        <p:txBody>
          <a:bodyPr/>
          <a:lstStyle>
            <a:lvl1pPr algn="l">
              <a:defRPr/>
            </a:lvl1pPr>
          </a:lstStyle>
          <a:p>
            <a:r>
              <a:rPr lang="en-US" dirty="0"/>
              <a:t>Slide Title</a:t>
            </a:r>
          </a:p>
        </p:txBody>
      </p:sp>
      <p:sp>
        <p:nvSpPr>
          <p:cNvPr id="6" name="Slide Number Placeholder 5"/>
          <p:cNvSpPr>
            <a:spLocks noGrp="1"/>
          </p:cNvSpPr>
          <p:nvPr>
            <p:ph type="sldNum" sz="quarter" idx="12"/>
          </p:nvPr>
        </p:nvSpPr>
        <p:spPr>
          <a:xfrm>
            <a:off x="11256073"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2379795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One Colum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a:t>Presentation Name/Presenter</a:t>
            </a:r>
            <a:endParaRPr lang="en-US" dirty="0"/>
          </a:p>
        </p:txBody>
      </p:sp>
      <p:sp>
        <p:nvSpPr>
          <p:cNvPr id="3" name="Content Placeholder 2"/>
          <p:cNvSpPr>
            <a:spLocks noGrp="1"/>
          </p:cNvSpPr>
          <p:nvPr>
            <p:ph sz="half" idx="1" hasCustomPrompt="1"/>
          </p:nvPr>
        </p:nvSpPr>
        <p:spPr>
          <a:xfrm>
            <a:off x="1061155" y="1600201"/>
            <a:ext cx="10371421" cy="4525963"/>
          </a:xfrm>
        </p:spPr>
        <p:txBody>
          <a:bodyPr/>
          <a:lstStyle>
            <a:lvl1pPr marL="0" indent="0">
              <a:buFontTx/>
              <a:buNone/>
              <a:defRPr sz="2800">
                <a:solidFill>
                  <a:srgbClr val="5D5040"/>
                </a:solidFill>
              </a:defRPr>
            </a:lvl1pPr>
            <a:lvl2pPr marL="457200" indent="0">
              <a:buFontTx/>
              <a:buNone/>
              <a:defRPr sz="2400"/>
            </a:lvl2pPr>
            <a:lvl3pPr marL="914400" indent="0">
              <a:buFontTx/>
              <a:buNone/>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p:txBody>
      </p:sp>
      <p:sp>
        <p:nvSpPr>
          <p:cNvPr id="2" name="Title 1"/>
          <p:cNvSpPr>
            <a:spLocks noGrp="1"/>
          </p:cNvSpPr>
          <p:nvPr>
            <p:ph type="title" hasCustomPrompt="1"/>
          </p:nvPr>
        </p:nvSpPr>
        <p:spPr>
          <a:xfrm>
            <a:off x="1061155" y="274638"/>
            <a:ext cx="10371420" cy="1143000"/>
          </a:xfrm>
        </p:spPr>
        <p:txBody>
          <a:bodyPr/>
          <a:lstStyle>
            <a:lvl1pPr algn="l">
              <a:defRPr/>
            </a:lvl1pPr>
          </a:lstStyle>
          <a:p>
            <a:r>
              <a:rPr lang="en-US" dirty="0"/>
              <a:t>Slide Title</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897180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One Column Centere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dirty="0"/>
              <a:t>Presentation Name/Presenter</a:t>
            </a:r>
          </a:p>
        </p:txBody>
      </p:sp>
      <p:sp>
        <p:nvSpPr>
          <p:cNvPr id="3" name="Content Placeholder 2"/>
          <p:cNvSpPr>
            <a:spLocks noGrp="1"/>
          </p:cNvSpPr>
          <p:nvPr>
            <p:ph sz="half" idx="1" hasCustomPrompt="1"/>
          </p:nvPr>
        </p:nvSpPr>
        <p:spPr>
          <a:xfrm>
            <a:off x="1061157" y="1600201"/>
            <a:ext cx="10394100" cy="4525963"/>
          </a:xfrm>
        </p:spPr>
        <p:txBody>
          <a:bodyPr/>
          <a:lstStyle>
            <a:lvl1pPr marL="0" indent="0" algn="ctr">
              <a:buFontTx/>
              <a:buNone/>
              <a:defRPr sz="2800" baseline="0">
                <a:solidFill>
                  <a:srgbClr val="5D5040"/>
                </a:solidFill>
              </a:defRPr>
            </a:lvl1pPr>
            <a:lvl2pPr marL="457200" indent="0">
              <a:buFontTx/>
              <a:buNone/>
              <a:defRPr sz="2400"/>
            </a:lvl2pPr>
            <a:lvl3pPr marL="914400" indent="0">
              <a:buFontTx/>
              <a:buNone/>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p:txBody>
      </p:sp>
      <p:sp>
        <p:nvSpPr>
          <p:cNvPr id="2" name="Title 1"/>
          <p:cNvSpPr>
            <a:spLocks noGrp="1"/>
          </p:cNvSpPr>
          <p:nvPr>
            <p:ph type="title" hasCustomPrompt="1"/>
          </p:nvPr>
        </p:nvSpPr>
        <p:spPr>
          <a:xfrm>
            <a:off x="1061156" y="274638"/>
            <a:ext cx="10371419" cy="1143000"/>
          </a:xfrm>
        </p:spPr>
        <p:txBody>
          <a:bodyPr/>
          <a:lstStyle>
            <a:lvl1pPr algn="ctr">
              <a:defRPr/>
            </a:lvl1pPr>
          </a:lstStyle>
          <a:p>
            <a:r>
              <a:rPr lang="en-US" dirty="0"/>
              <a:t>Slide Title</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1363794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ext - Two Colum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6199339" y="6386190"/>
            <a:ext cx="5034261" cy="411480"/>
          </a:xfrm>
        </p:spPr>
        <p:txBody>
          <a:bodyPr/>
          <a:lstStyle/>
          <a:p>
            <a:r>
              <a:rPr lang="en-US"/>
              <a:t>Presentation Name/Presenter</a:t>
            </a:r>
            <a:endParaRPr lang="en-US" dirty="0"/>
          </a:p>
        </p:txBody>
      </p:sp>
      <p:sp>
        <p:nvSpPr>
          <p:cNvPr id="4" name="Content Placeholder 3"/>
          <p:cNvSpPr>
            <a:spLocks noGrp="1"/>
          </p:cNvSpPr>
          <p:nvPr>
            <p:ph sz="half" idx="2" hasCustomPrompt="1"/>
          </p:nvPr>
        </p:nvSpPr>
        <p:spPr>
          <a:xfrm>
            <a:off x="6420995" y="1600201"/>
            <a:ext cx="5034261" cy="4525963"/>
          </a:xfrm>
        </p:spPr>
        <p:txBody>
          <a:bodyPr/>
          <a:lstStyle>
            <a:lvl1pPr marL="0" indent="0">
              <a:buFontTx/>
              <a:buNone/>
              <a:defRPr sz="2800"/>
            </a:lvl1pPr>
            <a:lvl2pPr marL="457200" indent="0">
              <a:buFontTx/>
              <a:buNone/>
              <a:defRPr sz="2400"/>
            </a:lvl2pPr>
            <a:lvl3pPr marL="914400" indent="0">
              <a:buFontTx/>
              <a:buNone/>
              <a:defRPr sz="2000"/>
            </a:lvl3pPr>
            <a:lvl4pPr marL="1371600" indent="0">
              <a:buFontTx/>
              <a:buNone/>
              <a:defRPr sz="1800"/>
            </a:lvl4pPr>
            <a:lvl5pPr marL="1828800" indent="0">
              <a:buFontTx/>
              <a:buNone/>
              <a:defRPr sz="1800"/>
            </a:lvl5pPr>
            <a:lvl6pPr>
              <a:defRPr sz="1800"/>
            </a:lvl6pPr>
            <a:lvl7pPr>
              <a:defRPr sz="1800"/>
            </a:lvl7pPr>
            <a:lvl8pPr>
              <a:defRPr sz="1800"/>
            </a:lvl8pPr>
            <a:lvl9pPr>
              <a:defRPr sz="1800"/>
            </a:lvl9pPr>
          </a:lstStyle>
          <a:p>
            <a:pPr lvl="0"/>
            <a:r>
              <a:rPr lang="en-US" dirty="0"/>
              <a:t>Click to add text</a:t>
            </a:r>
          </a:p>
        </p:txBody>
      </p:sp>
      <p:sp>
        <p:nvSpPr>
          <p:cNvPr id="3" name="Content Placeholder 2"/>
          <p:cNvSpPr>
            <a:spLocks noGrp="1"/>
          </p:cNvSpPr>
          <p:nvPr>
            <p:ph sz="half" idx="1" hasCustomPrompt="1"/>
          </p:nvPr>
        </p:nvSpPr>
        <p:spPr>
          <a:xfrm>
            <a:off x="1061156" y="1600201"/>
            <a:ext cx="5021779" cy="4525963"/>
          </a:xfrm>
        </p:spPr>
        <p:txBody>
          <a:bodyPr/>
          <a:lstStyle>
            <a:lvl1pPr marL="0" indent="0">
              <a:buFontTx/>
              <a:buNone/>
              <a:defRPr sz="2800" baseline="0"/>
            </a:lvl1pPr>
            <a:lvl2pPr marL="457200" indent="0">
              <a:buFontTx/>
              <a:buNone/>
              <a:defRPr sz="2400"/>
            </a:lvl2pPr>
            <a:lvl3pPr marL="914400" indent="0">
              <a:buFontTx/>
              <a:buNone/>
              <a:defRPr sz="2000"/>
            </a:lvl3pPr>
            <a:lvl4pPr marL="1371600" indent="0">
              <a:buFontTx/>
              <a:buNone/>
              <a:defRPr sz="1800"/>
            </a:lvl4pPr>
            <a:lvl5pPr marL="1828800" indent="0">
              <a:buFontTx/>
              <a:buNone/>
              <a:defRPr sz="1800"/>
            </a:lvl5pPr>
            <a:lvl6pPr>
              <a:defRPr sz="1800"/>
            </a:lvl6pPr>
            <a:lvl7pPr>
              <a:defRPr sz="1800"/>
            </a:lvl7pPr>
            <a:lvl8pPr>
              <a:defRPr sz="1800"/>
            </a:lvl8pPr>
            <a:lvl9pPr>
              <a:defRPr sz="1800"/>
            </a:lvl9pPr>
          </a:lstStyle>
          <a:p>
            <a:pPr lvl="0"/>
            <a:r>
              <a:rPr lang="en-US" dirty="0"/>
              <a:t>Click to add text</a:t>
            </a:r>
          </a:p>
        </p:txBody>
      </p:sp>
      <p:sp>
        <p:nvSpPr>
          <p:cNvPr id="2" name="Title 1"/>
          <p:cNvSpPr>
            <a:spLocks noGrp="1"/>
          </p:cNvSpPr>
          <p:nvPr>
            <p:ph type="title" hasCustomPrompt="1"/>
          </p:nvPr>
        </p:nvSpPr>
        <p:spPr>
          <a:xfrm>
            <a:off x="1061156" y="274638"/>
            <a:ext cx="10371419" cy="1143000"/>
          </a:xfrm>
        </p:spPr>
        <p:txBody>
          <a:bodyPr/>
          <a:lstStyle/>
          <a:p>
            <a:r>
              <a:rPr lang="en-US" dirty="0"/>
              <a:t>Slide Title</a:t>
            </a:r>
          </a:p>
        </p:txBody>
      </p:sp>
      <p:sp>
        <p:nvSpPr>
          <p:cNvPr id="7" name="Slide Number Placeholder 6"/>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3065859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Text - Two Column Bullets">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6199339" y="6386190"/>
            <a:ext cx="5034261" cy="411480"/>
          </a:xfrm>
        </p:spPr>
        <p:txBody>
          <a:bodyPr/>
          <a:lstStyle/>
          <a:p>
            <a:r>
              <a:rPr lang="en-US"/>
              <a:t>Presentation Name/Presenter</a:t>
            </a:r>
            <a:endParaRPr lang="en-US" dirty="0"/>
          </a:p>
        </p:txBody>
      </p:sp>
      <p:sp>
        <p:nvSpPr>
          <p:cNvPr id="6" name="Content Placeholder 5"/>
          <p:cNvSpPr>
            <a:spLocks noGrp="1"/>
          </p:cNvSpPr>
          <p:nvPr>
            <p:ph sz="quarter" idx="4" hasCustomPrompt="1"/>
          </p:nvPr>
        </p:nvSpPr>
        <p:spPr>
          <a:xfrm>
            <a:off x="6396491" y="2174875"/>
            <a:ext cx="5058661" cy="3951288"/>
          </a:xfrm>
        </p:spPr>
        <p:txBody>
          <a:bodyPr/>
          <a:lstStyle>
            <a:lvl1pPr>
              <a:buClr>
                <a:schemeClr val="accent5"/>
              </a:buClr>
              <a:defRPr sz="2400">
                <a:solidFill>
                  <a:srgbClr val="5D5040"/>
                </a:solidFill>
              </a:defRPr>
            </a:lvl1pPr>
            <a:lvl2pPr>
              <a:buClr>
                <a:schemeClr val="accent5"/>
              </a:buClr>
              <a:defRPr sz="2000">
                <a:solidFill>
                  <a:srgbClr val="5D5040"/>
                </a:solidFill>
              </a:defRPr>
            </a:lvl2pPr>
            <a:lvl3pPr>
              <a:buClr>
                <a:schemeClr val="accent5"/>
              </a:buClr>
              <a:defRPr sz="1800">
                <a:solidFill>
                  <a:srgbClr val="5D5040"/>
                </a:solidFill>
              </a:defRPr>
            </a:lvl3pPr>
            <a:lvl4pPr>
              <a:buClr>
                <a:schemeClr val="accent5"/>
              </a:buClr>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96491" y="1535113"/>
            <a:ext cx="505876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 for Bullets</a:t>
            </a:r>
          </a:p>
        </p:txBody>
      </p:sp>
      <p:sp>
        <p:nvSpPr>
          <p:cNvPr id="4" name="Content Placeholder 3"/>
          <p:cNvSpPr>
            <a:spLocks noGrp="1"/>
          </p:cNvSpPr>
          <p:nvPr>
            <p:ph sz="half" idx="2" hasCustomPrompt="1"/>
          </p:nvPr>
        </p:nvSpPr>
        <p:spPr>
          <a:xfrm>
            <a:off x="1061156" y="2174875"/>
            <a:ext cx="5042683" cy="3951288"/>
          </a:xfrm>
        </p:spPr>
        <p:txBody>
          <a:bodyPr/>
          <a:lstStyle>
            <a:lvl1pPr>
              <a:buClr>
                <a:schemeClr val="accent5"/>
              </a:buClr>
              <a:defRPr sz="2400">
                <a:solidFill>
                  <a:srgbClr val="5D5040"/>
                </a:solidFill>
              </a:defRPr>
            </a:lvl1pPr>
            <a:lvl2pPr>
              <a:buClr>
                <a:schemeClr val="accent5"/>
              </a:buClr>
              <a:defRPr sz="2000">
                <a:solidFill>
                  <a:srgbClr val="5D5040"/>
                </a:solidFill>
              </a:defRPr>
            </a:lvl2pPr>
            <a:lvl3pPr>
              <a:buClr>
                <a:schemeClr val="accent5"/>
              </a:buClr>
              <a:defRPr sz="1800">
                <a:solidFill>
                  <a:srgbClr val="5D5040"/>
                </a:solidFill>
              </a:defRPr>
            </a:lvl3pPr>
            <a:lvl4pPr>
              <a:buClr>
                <a:schemeClr val="accent5"/>
              </a:buClr>
              <a:defRPr sz="1600">
                <a:solidFill>
                  <a:srgbClr val="5D5040"/>
                </a:solidFill>
              </a:defRPr>
            </a:lvl4pPr>
            <a:lvl5pPr>
              <a:buClr>
                <a:schemeClr val="accent5"/>
              </a:buClr>
              <a:defRPr sz="1600">
                <a:solidFill>
                  <a:srgbClr val="5D5040"/>
                </a:solidFill>
              </a:defRPr>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idx="1" hasCustomPrompt="1"/>
          </p:nvPr>
        </p:nvSpPr>
        <p:spPr>
          <a:xfrm>
            <a:off x="1061156" y="1535113"/>
            <a:ext cx="504268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 for Bullets</a:t>
            </a:r>
          </a:p>
        </p:txBody>
      </p:sp>
      <p:sp>
        <p:nvSpPr>
          <p:cNvPr id="2" name="Title 1"/>
          <p:cNvSpPr>
            <a:spLocks noGrp="1"/>
          </p:cNvSpPr>
          <p:nvPr>
            <p:ph type="title" hasCustomPrompt="1"/>
          </p:nvPr>
        </p:nvSpPr>
        <p:spPr>
          <a:xfrm>
            <a:off x="1061156" y="274638"/>
            <a:ext cx="10371419" cy="1143000"/>
          </a:xfrm>
        </p:spPr>
        <p:txBody>
          <a:bodyPr/>
          <a:lstStyle>
            <a:lvl1pPr>
              <a:defRPr baseline="0"/>
            </a:lvl1pPr>
          </a:lstStyle>
          <a:p>
            <a:r>
              <a:rPr lang="en-US" dirty="0"/>
              <a:t>Slide Title</a:t>
            </a:r>
          </a:p>
        </p:txBody>
      </p:sp>
      <p:sp>
        <p:nvSpPr>
          <p:cNvPr id="9" name="Slide Number Placeholder 8"/>
          <p:cNvSpPr>
            <a:spLocks noGrp="1"/>
          </p:cNvSpPr>
          <p:nvPr>
            <p:ph type="sldNum" sz="quarter" idx="12"/>
          </p:nvPr>
        </p:nvSpPr>
        <p:spPr>
          <a:xfrm>
            <a:off x="11233496" y="6386190"/>
            <a:ext cx="695040" cy="411480"/>
          </a:xfrm>
        </p:spPr>
        <p:txBody>
          <a:bodyPr/>
          <a:lstStyle>
            <a:lvl1pPr>
              <a:defRPr>
                <a:latin typeface="Arial"/>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1752762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1156" y="274638"/>
            <a:ext cx="10371419" cy="1143000"/>
          </a:xfrm>
          <a:prstGeom prst="rect">
            <a:avLst/>
          </a:prstGeom>
        </p:spPr>
        <p:txBody>
          <a:bodyPr vert="horz" lIns="91440" tIns="45720" rIns="91440" bIns="45720" rtlCol="0" anchor="ctr">
            <a:normAutofit/>
          </a:bodyPr>
          <a:lstStyle/>
          <a:p>
            <a:r>
              <a:rPr lang="en-US" dirty="0"/>
              <a:t>Slide Title</a:t>
            </a:r>
          </a:p>
        </p:txBody>
      </p:sp>
      <p:sp>
        <p:nvSpPr>
          <p:cNvPr id="3" name="Text Placeholder 2"/>
          <p:cNvSpPr>
            <a:spLocks noGrp="1"/>
          </p:cNvSpPr>
          <p:nvPr>
            <p:ph type="body" idx="1"/>
          </p:nvPr>
        </p:nvSpPr>
        <p:spPr>
          <a:xfrm>
            <a:off x="1061156" y="1600201"/>
            <a:ext cx="10371419" cy="4525963"/>
          </a:xfrm>
          <a:prstGeom prst="rect">
            <a:avLst/>
          </a:prstGeom>
        </p:spPr>
        <p:txBody>
          <a:bodyPr vert="horz" lIns="91440" tIns="45720" rIns="91440" bIns="45720" rtlCol="0">
            <a:normAutofit/>
          </a:bodyPr>
          <a:lstStyle/>
          <a:p>
            <a:pPr lvl="0"/>
            <a:r>
              <a:rPr lang="en-US" dirty="0"/>
              <a:t>Bullet Text</a:t>
            </a:r>
          </a:p>
          <a:p>
            <a:pPr lvl="0"/>
            <a:r>
              <a:rPr lang="en-US" dirty="0"/>
              <a:t>Bullet Text</a:t>
            </a:r>
          </a:p>
          <a:p>
            <a:pPr lvl="0"/>
            <a:r>
              <a:rPr lang="en-US" dirty="0"/>
              <a:t>Bullet Text</a:t>
            </a:r>
          </a:p>
          <a:p>
            <a:pPr lvl="0"/>
            <a:r>
              <a:rPr lang="en-US" dirty="0"/>
              <a:t>Bullet Text</a:t>
            </a:r>
          </a:p>
        </p:txBody>
      </p:sp>
      <p:sp>
        <p:nvSpPr>
          <p:cNvPr id="5" name="Footer Placeholder 4"/>
          <p:cNvSpPr>
            <a:spLocks noGrp="1"/>
          </p:cNvSpPr>
          <p:nvPr>
            <p:ph type="ftr" sz="quarter" idx="3"/>
          </p:nvPr>
        </p:nvSpPr>
        <p:spPr>
          <a:xfrm>
            <a:off x="6267071" y="6386190"/>
            <a:ext cx="5034261" cy="411480"/>
          </a:xfrm>
          <a:prstGeom prst="rect">
            <a:avLst/>
          </a:prstGeom>
          <a:noFill/>
          <a:ln>
            <a:noFill/>
          </a:ln>
        </p:spPr>
        <p:txBody>
          <a:bodyPr vert="horz" lIns="91440" tIns="45720" rIns="91440" bIns="45720" rtlCol="0" anchor="ctr"/>
          <a:lstStyle>
            <a:lvl1pPr algn="r">
              <a:defRPr sz="1100">
                <a:solidFill>
                  <a:schemeClr val="accent3"/>
                </a:solidFill>
                <a:latin typeface="Georgia"/>
              </a:defRPr>
            </a:lvl1pPr>
          </a:lstStyle>
          <a:p>
            <a:r>
              <a:rPr lang="en-US" dirty="0"/>
              <a:t>Presentation Name/Presenter</a:t>
            </a:r>
          </a:p>
        </p:txBody>
      </p:sp>
      <p:sp>
        <p:nvSpPr>
          <p:cNvPr id="6" name="Slide Number Placeholder 5"/>
          <p:cNvSpPr>
            <a:spLocks noGrp="1"/>
          </p:cNvSpPr>
          <p:nvPr>
            <p:ph type="sldNum" sz="quarter" idx="4"/>
          </p:nvPr>
        </p:nvSpPr>
        <p:spPr>
          <a:xfrm>
            <a:off x="11301228" y="6386190"/>
            <a:ext cx="695040" cy="411480"/>
          </a:xfrm>
          <a:prstGeom prst="rect">
            <a:avLst/>
          </a:prstGeom>
          <a:noFill/>
          <a:ln>
            <a:noFill/>
          </a:ln>
        </p:spPr>
        <p:txBody>
          <a:bodyPr vert="horz" lIns="91440" tIns="45720" rIns="91440" bIns="45720" rtlCol="0" anchor="ctr"/>
          <a:lstStyle>
            <a:lvl1pPr algn="r">
              <a:defRPr sz="1200">
                <a:solidFill>
                  <a:schemeClr val="accent3"/>
                </a:solidFill>
                <a:latin typeface="Georgia"/>
              </a:defRPr>
            </a:lvl1pPr>
          </a:lstStyle>
          <a:p>
            <a:fld id="{C6BF0614-88EF-E141-A4D8-626B55E019E0}" type="slidenum">
              <a:rPr lang="en-US" smtClean="0"/>
              <a:pPr/>
              <a:t>‹#›</a:t>
            </a:fld>
            <a:endParaRPr lang="en-US" dirty="0"/>
          </a:p>
        </p:txBody>
      </p:sp>
    </p:spTree>
    <p:extLst>
      <p:ext uri="{BB962C8B-B14F-4D97-AF65-F5344CB8AC3E}">
        <p14:creationId xmlns:p14="http://schemas.microsoft.com/office/powerpoint/2010/main" val="2225194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dt="0"/>
  <p:txStyles>
    <p:titleStyle>
      <a:lvl1pPr algn="ctr" defTabSz="457200" rtl="0" eaLnBrk="1" latinLnBrk="0" hangingPunct="1">
        <a:spcBef>
          <a:spcPct val="0"/>
        </a:spcBef>
        <a:buNone/>
        <a:defRPr sz="4400" kern="1200">
          <a:solidFill>
            <a:schemeClr val="tx2"/>
          </a:solidFill>
          <a:latin typeface="Arial"/>
          <a:ea typeface="+mj-ea"/>
          <a:cs typeface="+mj-cs"/>
        </a:defRPr>
      </a:lvl1pPr>
    </p:titleStyle>
    <p:bodyStyle>
      <a:lvl1pPr marL="342900" indent="-342900" algn="l" defTabSz="457200" rtl="0" eaLnBrk="1" latinLnBrk="0" hangingPunct="1">
        <a:spcBef>
          <a:spcPct val="20000"/>
        </a:spcBef>
        <a:buClr>
          <a:schemeClr val="accent5"/>
        </a:buClr>
        <a:buFont typeface="Arial"/>
        <a:buChar char="•"/>
        <a:defRPr sz="3200" kern="1200" baseline="0">
          <a:solidFill>
            <a:srgbClr val="5D5040"/>
          </a:solidFill>
          <a:latin typeface="Arial"/>
          <a:ea typeface="+mn-ea"/>
          <a:cs typeface="+mn-cs"/>
        </a:defRPr>
      </a:lvl1pPr>
      <a:lvl2pPr marL="742950" indent="-285750" algn="l" defTabSz="457200" rtl="0" eaLnBrk="1" latinLnBrk="0" hangingPunct="1">
        <a:spcBef>
          <a:spcPct val="20000"/>
        </a:spcBef>
        <a:buClr>
          <a:srgbClr val="7C6A55"/>
        </a:buClr>
        <a:buFont typeface="Arial"/>
        <a:buChar char="–"/>
        <a:defRPr sz="2800" kern="1200">
          <a:solidFill>
            <a:srgbClr val="7C6A55"/>
          </a:solidFill>
          <a:latin typeface="Arial"/>
          <a:ea typeface="+mn-ea"/>
          <a:cs typeface="+mn-cs"/>
        </a:defRPr>
      </a:lvl2pPr>
      <a:lvl3pPr marL="1143000" indent="-228600" algn="l" defTabSz="457200" rtl="0" eaLnBrk="1" latinLnBrk="0" hangingPunct="1">
        <a:spcBef>
          <a:spcPct val="20000"/>
        </a:spcBef>
        <a:buClr>
          <a:srgbClr val="7C6A55"/>
        </a:buClr>
        <a:buFont typeface="Arial"/>
        <a:buChar char="•"/>
        <a:defRPr sz="2400" kern="1200">
          <a:solidFill>
            <a:srgbClr val="7C6A55"/>
          </a:solidFill>
          <a:latin typeface="Arial"/>
          <a:ea typeface="+mn-ea"/>
          <a:cs typeface="+mn-cs"/>
        </a:defRPr>
      </a:lvl3pPr>
      <a:lvl4pPr marL="16002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4pPr>
      <a:lvl5pPr marL="2057400" indent="-228600" algn="l" defTabSz="457200" rtl="0" eaLnBrk="1" latinLnBrk="0" hangingPunct="1">
        <a:spcBef>
          <a:spcPct val="20000"/>
        </a:spcBef>
        <a:buClr>
          <a:srgbClr val="7C6A55"/>
        </a:buClr>
        <a:buFont typeface="Arial"/>
        <a:buChar char="»"/>
        <a:defRPr sz="2000" kern="1200">
          <a:solidFill>
            <a:srgbClr val="7C6A55"/>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sreb.org/2025-regional-advisory-committee-meeting-docs"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mailto:Tiffany.Harrison@sreb.org" TargetMode="External"/><Relationship Id="rId2" Type="http://schemas.openxmlformats.org/officeDocument/2006/relationships/hyperlink" Target="mailto:Ansley.Abraham@sreb.org"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February 3 - 4, 2025</a:t>
            </a:r>
          </a:p>
        </p:txBody>
      </p:sp>
      <p:sp>
        <p:nvSpPr>
          <p:cNvPr id="2" name="Title 1"/>
          <p:cNvSpPr>
            <a:spLocks noGrp="1"/>
          </p:cNvSpPr>
          <p:nvPr>
            <p:ph type="ctrTitle"/>
          </p:nvPr>
        </p:nvSpPr>
        <p:spPr>
          <a:xfrm>
            <a:off x="3105400" y="1589103"/>
            <a:ext cx="6256150" cy="1615736"/>
          </a:xfrm>
        </p:spPr>
        <p:txBody>
          <a:bodyPr/>
          <a:lstStyle/>
          <a:p>
            <a:pPr>
              <a:spcBef>
                <a:spcPts val="600"/>
              </a:spcBef>
              <a:spcAft>
                <a:spcPts val="1200"/>
              </a:spcAft>
            </a:pPr>
            <a:r>
              <a:rPr lang="en-US" sz="4400" dirty="0"/>
              <a:t>SREB State Doctoral Scholars Program</a:t>
            </a:r>
            <a:br>
              <a:rPr lang="en-US" sz="4400" dirty="0"/>
            </a:br>
            <a:br>
              <a:rPr lang="en-US" sz="4400" dirty="0"/>
            </a:br>
            <a:r>
              <a:rPr lang="en-US" sz="4400" dirty="0"/>
              <a:t>Regional Advisory Committee Meeting</a:t>
            </a:r>
          </a:p>
        </p:txBody>
      </p:sp>
    </p:spTree>
    <p:extLst>
      <p:ext uri="{BB962C8B-B14F-4D97-AF65-F5344CB8AC3E}">
        <p14:creationId xmlns:p14="http://schemas.microsoft.com/office/powerpoint/2010/main" val="57934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5D1AE5-7D86-DB57-BCBC-142E40B7B700}"/>
              </a:ext>
            </a:extLst>
          </p:cNvPr>
          <p:cNvSpPr>
            <a:spLocks noGrp="1"/>
          </p:cNvSpPr>
          <p:nvPr>
            <p:ph sz="half" idx="2"/>
          </p:nvPr>
        </p:nvSpPr>
        <p:spPr/>
        <p:txBody>
          <a:bodyPr/>
          <a:lstStyle/>
          <a:p>
            <a:pPr>
              <a:spcAft>
                <a:spcPts val="600"/>
              </a:spcAft>
            </a:pPr>
            <a:r>
              <a:rPr lang="en-US" dirty="0">
                <a:latin typeface="Georgia" panose="02040502050405020303" pitchFamily="18" charset="0"/>
              </a:rPr>
              <a:t>SREB Regional Profile and Statistical Reports</a:t>
            </a:r>
          </a:p>
          <a:p>
            <a:pPr>
              <a:spcAft>
                <a:spcPts val="600"/>
              </a:spcAft>
            </a:pPr>
            <a:r>
              <a:rPr lang="en-US" dirty="0">
                <a:latin typeface="Georgia" panose="02040502050405020303" pitchFamily="18" charset="0"/>
              </a:rPr>
              <a:t>DSP Graduate Profile</a:t>
            </a:r>
          </a:p>
          <a:p>
            <a:pPr>
              <a:spcAft>
                <a:spcPts val="600"/>
              </a:spcAft>
            </a:pPr>
            <a:r>
              <a:rPr lang="en-US" dirty="0">
                <a:latin typeface="Georgia" panose="02040502050405020303" pitchFamily="18" charset="0"/>
              </a:rPr>
              <a:t>Fall 2025 Projections</a:t>
            </a:r>
          </a:p>
          <a:p>
            <a:endParaRPr lang="en-US" dirty="0"/>
          </a:p>
          <a:p>
            <a:endParaRPr lang="en-US" dirty="0"/>
          </a:p>
          <a:p>
            <a:endParaRPr lang="en-US" dirty="0"/>
          </a:p>
          <a:p>
            <a:endParaRPr lang="en-US" dirty="0"/>
          </a:p>
          <a:p>
            <a:pPr marL="0" indent="0">
              <a:buNone/>
            </a:pPr>
            <a:r>
              <a:rPr lang="en-US" dirty="0">
                <a:hlinkClick r:id="rId2"/>
              </a:rPr>
              <a:t>https://www.sreb.org/2025-regional-advisory-committee-meeting-docs</a:t>
            </a:r>
            <a:r>
              <a:rPr lang="en-US" dirty="0"/>
              <a:t> </a:t>
            </a:r>
          </a:p>
        </p:txBody>
      </p:sp>
      <p:sp>
        <p:nvSpPr>
          <p:cNvPr id="4" name="Title 3">
            <a:extLst>
              <a:ext uri="{FF2B5EF4-FFF2-40B4-BE49-F238E27FC236}">
                <a16:creationId xmlns:a16="http://schemas.microsoft.com/office/drawing/2014/main" id="{B4EE4B9A-822A-A814-2354-21C97784A8CE}"/>
              </a:ext>
            </a:extLst>
          </p:cNvPr>
          <p:cNvSpPr>
            <a:spLocks noGrp="1"/>
          </p:cNvSpPr>
          <p:nvPr>
            <p:ph type="title"/>
          </p:nvPr>
        </p:nvSpPr>
        <p:spPr/>
        <p:txBody>
          <a:bodyPr>
            <a:normAutofit/>
          </a:bodyPr>
          <a:lstStyle/>
          <a:p>
            <a:r>
              <a:rPr lang="en-US" dirty="0"/>
              <a:t>Annual Status Report - Programmatic</a:t>
            </a:r>
          </a:p>
        </p:txBody>
      </p:sp>
      <p:sp>
        <p:nvSpPr>
          <p:cNvPr id="5" name="Slide Number Placeholder 4">
            <a:extLst>
              <a:ext uri="{FF2B5EF4-FFF2-40B4-BE49-F238E27FC236}">
                <a16:creationId xmlns:a16="http://schemas.microsoft.com/office/drawing/2014/main" id="{6E9EE4DF-72F1-C5C3-4C12-3C9A0B59C3A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Tree>
    <p:extLst>
      <p:ext uri="{BB962C8B-B14F-4D97-AF65-F5344CB8AC3E}">
        <p14:creationId xmlns:p14="http://schemas.microsoft.com/office/powerpoint/2010/main" val="3277869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61DEED-6DE9-7F02-1795-92D2F045F052}"/>
              </a:ext>
            </a:extLst>
          </p:cNvPr>
          <p:cNvSpPr>
            <a:spLocks noGrp="1"/>
          </p:cNvSpPr>
          <p:nvPr>
            <p:ph sz="half" idx="1"/>
          </p:nvPr>
        </p:nvSpPr>
        <p:spPr/>
        <p:txBody>
          <a:bodyPr/>
          <a:lstStyle/>
          <a:p>
            <a:pPr algn="ctr"/>
            <a:endParaRPr lang="en-US" dirty="0">
              <a:hlinkClick r:id="" action="ppaction://noaction"/>
            </a:endParaRPr>
          </a:p>
          <a:p>
            <a:pPr algn="ctr"/>
            <a:endParaRPr lang="en-US" dirty="0">
              <a:hlinkClick r:id="" action="ppaction://noaction"/>
            </a:endParaRPr>
          </a:p>
          <a:p>
            <a:pPr algn="ctr"/>
            <a:endParaRPr lang="en-US" dirty="0">
              <a:hlinkClick r:id="" action="ppaction://noaction"/>
            </a:endParaRPr>
          </a:p>
          <a:p>
            <a:pPr algn="ctr"/>
            <a:r>
              <a:rPr lang="en-US" dirty="0">
                <a:hlinkClick r:id="" action="ppaction://noaction"/>
              </a:rPr>
              <a:t>https://www.sreb.org/statistical-profiles</a:t>
            </a:r>
            <a:r>
              <a:rPr lang="en-US" dirty="0"/>
              <a:t> </a:t>
            </a:r>
          </a:p>
        </p:txBody>
      </p:sp>
      <p:sp>
        <p:nvSpPr>
          <p:cNvPr id="4" name="Title 3">
            <a:extLst>
              <a:ext uri="{FF2B5EF4-FFF2-40B4-BE49-F238E27FC236}">
                <a16:creationId xmlns:a16="http://schemas.microsoft.com/office/drawing/2014/main" id="{644ACF6D-96E8-C143-0DC2-549566349C34}"/>
              </a:ext>
            </a:extLst>
          </p:cNvPr>
          <p:cNvSpPr>
            <a:spLocks noGrp="1"/>
          </p:cNvSpPr>
          <p:nvPr>
            <p:ph type="title"/>
          </p:nvPr>
        </p:nvSpPr>
        <p:spPr/>
        <p:txBody>
          <a:bodyPr>
            <a:normAutofit/>
          </a:bodyPr>
          <a:lstStyle/>
          <a:p>
            <a:r>
              <a:rPr lang="en-US" dirty="0"/>
              <a:t>SREB Statistical Profiles</a:t>
            </a:r>
          </a:p>
        </p:txBody>
      </p:sp>
      <p:sp>
        <p:nvSpPr>
          <p:cNvPr id="5" name="Slide Number Placeholder 4">
            <a:extLst>
              <a:ext uri="{FF2B5EF4-FFF2-40B4-BE49-F238E27FC236}">
                <a16:creationId xmlns:a16="http://schemas.microsoft.com/office/drawing/2014/main" id="{591A149A-1755-F37F-D304-B9769F20541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Tree>
    <p:extLst>
      <p:ext uri="{BB962C8B-B14F-4D97-AF65-F5344CB8AC3E}">
        <p14:creationId xmlns:p14="http://schemas.microsoft.com/office/powerpoint/2010/main" val="1423827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BF82C1-8BCE-4B05-0220-E0D1D4D8AA10}"/>
              </a:ext>
            </a:extLst>
          </p:cNvPr>
          <p:cNvSpPr>
            <a:spLocks noGrp="1"/>
          </p:cNvSpPr>
          <p:nvPr>
            <p:ph sz="half" idx="2"/>
          </p:nvPr>
        </p:nvSpPr>
        <p:spPr/>
        <p:txBody>
          <a:bodyPr/>
          <a:lstStyle/>
          <a:p>
            <a:r>
              <a:rPr lang="en-US" dirty="0">
                <a:latin typeface="Georgia" panose="02040502050405020303" pitchFamily="18" charset="0"/>
              </a:rPr>
              <a:t>Operational Budget</a:t>
            </a:r>
          </a:p>
          <a:p>
            <a:r>
              <a:rPr lang="en-US" dirty="0">
                <a:latin typeface="Georgia" panose="02040502050405020303" pitchFamily="18" charset="0"/>
              </a:rPr>
              <a:t>Professional Development</a:t>
            </a:r>
          </a:p>
          <a:p>
            <a:r>
              <a:rPr lang="en-US" dirty="0">
                <a:latin typeface="Georgia" panose="02040502050405020303" pitchFamily="18" charset="0"/>
              </a:rPr>
              <a:t>Contingency Fund Activity</a:t>
            </a:r>
          </a:p>
          <a:p>
            <a:r>
              <a:rPr lang="en-US" dirty="0">
                <a:latin typeface="Georgia" panose="02040502050405020303" pitchFamily="18" charset="0"/>
              </a:rPr>
              <a:t>Donations</a:t>
            </a:r>
          </a:p>
        </p:txBody>
      </p:sp>
      <p:sp>
        <p:nvSpPr>
          <p:cNvPr id="4" name="Title 3">
            <a:extLst>
              <a:ext uri="{FF2B5EF4-FFF2-40B4-BE49-F238E27FC236}">
                <a16:creationId xmlns:a16="http://schemas.microsoft.com/office/drawing/2014/main" id="{DE47D9DC-2A4E-EFF0-CE70-A75B95DB14B4}"/>
              </a:ext>
            </a:extLst>
          </p:cNvPr>
          <p:cNvSpPr>
            <a:spLocks noGrp="1"/>
          </p:cNvSpPr>
          <p:nvPr>
            <p:ph type="title"/>
          </p:nvPr>
        </p:nvSpPr>
        <p:spPr/>
        <p:txBody>
          <a:bodyPr>
            <a:normAutofit/>
          </a:bodyPr>
          <a:lstStyle/>
          <a:p>
            <a:r>
              <a:rPr lang="en-US" dirty="0"/>
              <a:t>Annual Status Report - Financial</a:t>
            </a:r>
          </a:p>
        </p:txBody>
      </p:sp>
      <p:sp>
        <p:nvSpPr>
          <p:cNvPr id="5" name="Slide Number Placeholder 4">
            <a:extLst>
              <a:ext uri="{FF2B5EF4-FFF2-40B4-BE49-F238E27FC236}">
                <a16:creationId xmlns:a16="http://schemas.microsoft.com/office/drawing/2014/main" id="{6175DBDE-F7EA-FA18-0150-3729B706C9F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Tree>
    <p:extLst>
      <p:ext uri="{BB962C8B-B14F-4D97-AF65-F5344CB8AC3E}">
        <p14:creationId xmlns:p14="http://schemas.microsoft.com/office/powerpoint/2010/main" val="3530665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DE26B1-14DF-C718-55E2-DA69EA4E0EFB}"/>
              </a:ext>
            </a:extLst>
          </p:cNvPr>
          <p:cNvSpPr>
            <a:spLocks noGrp="1"/>
          </p:cNvSpPr>
          <p:nvPr>
            <p:ph type="title"/>
          </p:nvPr>
        </p:nvSpPr>
        <p:spPr/>
        <p:txBody>
          <a:bodyPr/>
          <a:lstStyle/>
          <a:p>
            <a:r>
              <a:rPr lang="en-US" dirty="0"/>
              <a:t>Operational Budget</a:t>
            </a:r>
          </a:p>
        </p:txBody>
      </p:sp>
      <p:sp>
        <p:nvSpPr>
          <p:cNvPr id="5" name="Slide Number Placeholder 4">
            <a:extLst>
              <a:ext uri="{FF2B5EF4-FFF2-40B4-BE49-F238E27FC236}">
                <a16:creationId xmlns:a16="http://schemas.microsoft.com/office/drawing/2014/main" id="{92F3AB05-2E79-B009-2F49-878FF3F6891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pic>
        <p:nvPicPr>
          <p:cNvPr id="8" name="Picture 7">
            <a:extLst>
              <a:ext uri="{FF2B5EF4-FFF2-40B4-BE49-F238E27FC236}">
                <a16:creationId xmlns:a16="http://schemas.microsoft.com/office/drawing/2014/main" id="{929D4F42-AF35-939F-A52B-B6993B32FEC0}"/>
              </a:ext>
            </a:extLst>
          </p:cNvPr>
          <p:cNvPicPr>
            <a:picLocks noChangeAspect="1"/>
          </p:cNvPicPr>
          <p:nvPr/>
        </p:nvPicPr>
        <p:blipFill>
          <a:blip r:embed="rId2"/>
          <a:stretch>
            <a:fillRect/>
          </a:stretch>
        </p:blipFill>
        <p:spPr>
          <a:xfrm>
            <a:off x="1920912" y="2162874"/>
            <a:ext cx="8350176" cy="2532251"/>
          </a:xfrm>
          <a:prstGeom prst="rect">
            <a:avLst/>
          </a:prstGeom>
        </p:spPr>
      </p:pic>
    </p:spTree>
    <p:extLst>
      <p:ext uri="{BB962C8B-B14F-4D97-AF65-F5344CB8AC3E}">
        <p14:creationId xmlns:p14="http://schemas.microsoft.com/office/powerpoint/2010/main" val="1175070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CBD672-AAD7-D36B-6753-50EDDA176776}"/>
              </a:ext>
            </a:extLst>
          </p:cNvPr>
          <p:cNvSpPr>
            <a:spLocks noGrp="1"/>
          </p:cNvSpPr>
          <p:nvPr>
            <p:ph sz="half" idx="1"/>
          </p:nvPr>
        </p:nvSpPr>
        <p:spPr/>
        <p:txBody>
          <a:bodyPr>
            <a:normAutofit/>
          </a:bodyPr>
          <a:lstStyle/>
          <a:p>
            <a:pPr marL="457200" indent="-457200">
              <a:buFont typeface="Arial" panose="020B0604020202020204" pitchFamily="34" charset="0"/>
              <a:buChar char="•"/>
            </a:pPr>
            <a:r>
              <a:rPr lang="en-US" dirty="0">
                <a:latin typeface="Georgia" panose="02040502050405020303" pitchFamily="18" charset="0"/>
              </a:rPr>
              <a:t>The Professional Development fund supports scholars for professional presentations or preparations. </a:t>
            </a:r>
          </a:p>
          <a:p>
            <a:pPr marL="457200" indent="-457200">
              <a:buFont typeface="Arial" panose="020B0604020202020204" pitchFamily="34" charset="0"/>
              <a:buChar char="•"/>
            </a:pPr>
            <a:r>
              <a:rPr lang="en-US" dirty="0">
                <a:latin typeface="Georgia" panose="02040502050405020303" pitchFamily="18" charset="0"/>
              </a:rPr>
              <a:t>*Funds are available based on distributions of up to $750/yr. for a period of 3 years (non-consecutive) for a total of $2,250 (non-cumulative). </a:t>
            </a:r>
          </a:p>
          <a:p>
            <a:pPr marL="457200" indent="-457200">
              <a:buFont typeface="Arial" panose="020B0604020202020204" pitchFamily="34" charset="0"/>
              <a:buChar char="•"/>
            </a:pPr>
            <a:r>
              <a:rPr lang="en-US" dirty="0">
                <a:latin typeface="Georgia" panose="02040502050405020303" pitchFamily="18" charset="0"/>
              </a:rPr>
              <a:t>Funds reimburse scholars directly with original receipt. </a:t>
            </a:r>
          </a:p>
          <a:p>
            <a:pPr marL="457200" indent="-457200">
              <a:buFont typeface="Arial" panose="020B0604020202020204" pitchFamily="34" charset="0"/>
              <a:buChar char="•"/>
            </a:pPr>
            <a:r>
              <a:rPr lang="en-US" dirty="0">
                <a:latin typeface="Georgia" panose="02040502050405020303" pitchFamily="18" charset="0"/>
              </a:rPr>
              <a:t>The PD fund was established with a $100K endowment for scholar support.</a:t>
            </a:r>
          </a:p>
        </p:txBody>
      </p:sp>
      <p:sp>
        <p:nvSpPr>
          <p:cNvPr id="4" name="Title 3">
            <a:extLst>
              <a:ext uri="{FF2B5EF4-FFF2-40B4-BE49-F238E27FC236}">
                <a16:creationId xmlns:a16="http://schemas.microsoft.com/office/drawing/2014/main" id="{518ABB8F-3B1A-0770-1425-7A8000D1402A}"/>
              </a:ext>
            </a:extLst>
          </p:cNvPr>
          <p:cNvSpPr>
            <a:spLocks noGrp="1"/>
          </p:cNvSpPr>
          <p:nvPr>
            <p:ph type="title"/>
          </p:nvPr>
        </p:nvSpPr>
        <p:spPr/>
        <p:txBody>
          <a:bodyPr/>
          <a:lstStyle/>
          <a:p>
            <a:r>
              <a:rPr lang="en-US" dirty="0"/>
              <a:t>Professional Development</a:t>
            </a:r>
          </a:p>
        </p:txBody>
      </p:sp>
      <p:sp>
        <p:nvSpPr>
          <p:cNvPr id="5" name="Slide Number Placeholder 4">
            <a:extLst>
              <a:ext uri="{FF2B5EF4-FFF2-40B4-BE49-F238E27FC236}">
                <a16:creationId xmlns:a16="http://schemas.microsoft.com/office/drawing/2014/main" id="{83B6B288-25CA-D43D-D9D9-52395CDA25D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Tree>
    <p:extLst>
      <p:ext uri="{BB962C8B-B14F-4D97-AF65-F5344CB8AC3E}">
        <p14:creationId xmlns:p14="http://schemas.microsoft.com/office/powerpoint/2010/main" val="1142399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47E25F-7162-DFDD-E905-045CF0364446}"/>
              </a:ext>
            </a:extLst>
          </p:cNvPr>
          <p:cNvSpPr>
            <a:spLocks noGrp="1"/>
          </p:cNvSpPr>
          <p:nvPr>
            <p:ph sz="half" idx="1"/>
          </p:nvPr>
        </p:nvSpPr>
        <p:spPr/>
        <p:txBody>
          <a:bodyPr>
            <a:normAutofit fontScale="92500"/>
          </a:bodyPr>
          <a:lstStyle/>
          <a:p>
            <a:pPr marL="457200" indent="-457200">
              <a:buFont typeface="Arial" panose="020B0604020202020204" pitchFamily="34" charset="0"/>
              <a:buChar char="•"/>
            </a:pPr>
            <a:r>
              <a:rPr lang="en-US" dirty="0">
                <a:latin typeface="Georgia" panose="02040502050405020303" pitchFamily="18" charset="0"/>
              </a:rPr>
              <a:t>The Contingency Fund was established in 1999.</a:t>
            </a:r>
          </a:p>
          <a:p>
            <a:pPr marL="457200" indent="-457200">
              <a:buFont typeface="Arial" panose="020B0604020202020204" pitchFamily="34" charset="0"/>
              <a:buChar char="•"/>
            </a:pPr>
            <a:r>
              <a:rPr lang="en-US" dirty="0">
                <a:latin typeface="Georgia" panose="02040502050405020303" pitchFamily="18" charset="0"/>
              </a:rPr>
              <a:t>It is supported using unused Academic Support funds from cycled-out or completed scholars at the end of each fiscal year. </a:t>
            </a:r>
          </a:p>
          <a:p>
            <a:pPr marL="457200" indent="-457200">
              <a:buFont typeface="Arial" panose="020B0604020202020204" pitchFamily="34" charset="0"/>
              <a:buChar char="•"/>
            </a:pPr>
            <a:r>
              <a:rPr lang="en-US" dirty="0">
                <a:latin typeface="Georgia" panose="02040502050405020303" pitchFamily="18" charset="0"/>
              </a:rPr>
              <a:t>These funds may be distributed to scholars based on request for support when normal program funding mechanisms are not applicable. </a:t>
            </a:r>
          </a:p>
          <a:p>
            <a:pPr marL="457200" indent="-457200">
              <a:buFont typeface="Arial" panose="020B0604020202020204" pitchFamily="34" charset="0"/>
              <a:buChar char="•"/>
            </a:pPr>
            <a:r>
              <a:rPr lang="en-US" dirty="0">
                <a:latin typeface="Georgia" panose="02040502050405020303" pitchFamily="18" charset="0"/>
              </a:rPr>
              <a:t>Funding requests of $500 or less are at the discretion of the Program Director; request greater than $500 require consultation with the state’s Advisory Committee representative.</a:t>
            </a:r>
          </a:p>
        </p:txBody>
      </p:sp>
      <p:sp>
        <p:nvSpPr>
          <p:cNvPr id="4" name="Title 3">
            <a:extLst>
              <a:ext uri="{FF2B5EF4-FFF2-40B4-BE49-F238E27FC236}">
                <a16:creationId xmlns:a16="http://schemas.microsoft.com/office/drawing/2014/main" id="{7FEB2AB1-7788-E59B-9463-9899ED41BBA8}"/>
              </a:ext>
            </a:extLst>
          </p:cNvPr>
          <p:cNvSpPr>
            <a:spLocks noGrp="1"/>
          </p:cNvSpPr>
          <p:nvPr>
            <p:ph type="title"/>
          </p:nvPr>
        </p:nvSpPr>
        <p:spPr/>
        <p:txBody>
          <a:bodyPr/>
          <a:lstStyle/>
          <a:p>
            <a:r>
              <a:rPr lang="en-US" dirty="0"/>
              <a:t>Contingency Fund</a:t>
            </a:r>
          </a:p>
        </p:txBody>
      </p:sp>
      <p:sp>
        <p:nvSpPr>
          <p:cNvPr id="5" name="Slide Number Placeholder 4">
            <a:extLst>
              <a:ext uri="{FF2B5EF4-FFF2-40B4-BE49-F238E27FC236}">
                <a16:creationId xmlns:a16="http://schemas.microsoft.com/office/drawing/2014/main" id="{B106C066-7E12-4A9A-5FB6-5116EF80E92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Tree>
    <p:extLst>
      <p:ext uri="{BB962C8B-B14F-4D97-AF65-F5344CB8AC3E}">
        <p14:creationId xmlns:p14="http://schemas.microsoft.com/office/powerpoint/2010/main" val="1763421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DE26B1-14DF-C718-55E2-DA69EA4E0EFB}"/>
              </a:ext>
            </a:extLst>
          </p:cNvPr>
          <p:cNvSpPr>
            <a:spLocks noGrp="1"/>
          </p:cNvSpPr>
          <p:nvPr>
            <p:ph type="title"/>
          </p:nvPr>
        </p:nvSpPr>
        <p:spPr>
          <a:xfrm>
            <a:off x="623042" y="161516"/>
            <a:ext cx="9087620" cy="1143000"/>
          </a:xfrm>
        </p:spPr>
        <p:txBody>
          <a:bodyPr>
            <a:normAutofit fontScale="90000"/>
          </a:bodyPr>
          <a:lstStyle/>
          <a:p>
            <a:r>
              <a:rPr lang="en-US" dirty="0"/>
              <a:t>Professional Development and Contingency Fund</a:t>
            </a:r>
          </a:p>
        </p:txBody>
      </p:sp>
      <p:sp>
        <p:nvSpPr>
          <p:cNvPr id="5" name="Slide Number Placeholder 4">
            <a:extLst>
              <a:ext uri="{FF2B5EF4-FFF2-40B4-BE49-F238E27FC236}">
                <a16:creationId xmlns:a16="http://schemas.microsoft.com/office/drawing/2014/main" id="{92F3AB05-2E79-B009-2F49-878FF3F6891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pic>
        <p:nvPicPr>
          <p:cNvPr id="7" name="Content Placeholder 6">
            <a:extLst>
              <a:ext uri="{FF2B5EF4-FFF2-40B4-BE49-F238E27FC236}">
                <a16:creationId xmlns:a16="http://schemas.microsoft.com/office/drawing/2014/main" id="{03A0F556-FF54-5C21-0B3A-19D1CC34335F}"/>
              </a:ext>
            </a:extLst>
          </p:cNvPr>
          <p:cNvPicPr>
            <a:picLocks noGrp="1" noChangeAspect="1"/>
          </p:cNvPicPr>
          <p:nvPr>
            <p:ph sz="half" idx="1"/>
          </p:nvPr>
        </p:nvPicPr>
        <p:blipFill>
          <a:blip r:embed="rId2"/>
          <a:stretch>
            <a:fillRect/>
          </a:stretch>
        </p:blipFill>
        <p:spPr>
          <a:xfrm>
            <a:off x="2706256" y="1304516"/>
            <a:ext cx="7004406" cy="5036501"/>
          </a:xfrm>
        </p:spPr>
      </p:pic>
    </p:spTree>
    <p:extLst>
      <p:ext uri="{BB962C8B-B14F-4D97-AF65-F5344CB8AC3E}">
        <p14:creationId xmlns:p14="http://schemas.microsoft.com/office/powerpoint/2010/main" val="1777451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FD410-AD1B-F851-DF31-2A392F6B6380}"/>
              </a:ext>
            </a:extLst>
          </p:cNvPr>
          <p:cNvSpPr>
            <a:spLocks noGrp="1"/>
          </p:cNvSpPr>
          <p:nvPr>
            <p:ph sz="half" idx="2"/>
          </p:nvPr>
        </p:nvSpPr>
        <p:spPr/>
        <p:txBody>
          <a:bodyPr/>
          <a:lstStyle/>
          <a:p>
            <a:pPr>
              <a:spcAft>
                <a:spcPts val="600"/>
              </a:spcAft>
            </a:pPr>
            <a:r>
              <a:rPr lang="en-US" dirty="0">
                <a:latin typeface="Georgia" panose="02040502050405020303" pitchFamily="18" charset="0"/>
              </a:rPr>
              <a:t>Institute on Teaching and Mentoring </a:t>
            </a:r>
          </a:p>
          <a:p>
            <a:pPr lvl="1">
              <a:spcAft>
                <a:spcPts val="600"/>
              </a:spcAft>
            </a:pPr>
            <a:r>
              <a:rPr lang="en-US" dirty="0">
                <a:latin typeface="Georgia" panose="02040502050405020303" pitchFamily="18" charset="0"/>
              </a:rPr>
              <a:t>31</a:t>
            </a:r>
            <a:r>
              <a:rPr lang="en-US" baseline="30000" dirty="0">
                <a:latin typeface="Georgia" panose="02040502050405020303" pitchFamily="18" charset="0"/>
              </a:rPr>
              <a:t>st</a:t>
            </a:r>
            <a:r>
              <a:rPr lang="en-US" dirty="0">
                <a:latin typeface="Georgia" panose="02040502050405020303" pitchFamily="18" charset="0"/>
              </a:rPr>
              <a:t>  Annual meeting evaluation results</a:t>
            </a:r>
          </a:p>
          <a:p>
            <a:pPr lvl="1">
              <a:spcAft>
                <a:spcPts val="600"/>
              </a:spcAft>
            </a:pPr>
            <a:r>
              <a:rPr lang="en-US" dirty="0">
                <a:latin typeface="Georgia" panose="02040502050405020303" pitchFamily="18" charset="0"/>
              </a:rPr>
              <a:t>32</a:t>
            </a:r>
            <a:r>
              <a:rPr lang="en-US" baseline="30000" dirty="0">
                <a:latin typeface="Georgia" panose="02040502050405020303" pitchFamily="18" charset="0"/>
              </a:rPr>
              <a:t>nd</a:t>
            </a:r>
            <a:r>
              <a:rPr lang="en-US" dirty="0">
                <a:latin typeface="Georgia" panose="02040502050405020303" pitchFamily="18" charset="0"/>
              </a:rPr>
              <a:t>  Institute on Teaching and Mentoring</a:t>
            </a:r>
          </a:p>
          <a:p>
            <a:pPr>
              <a:spcAft>
                <a:spcPts val="600"/>
              </a:spcAft>
            </a:pPr>
            <a:r>
              <a:rPr lang="en-US" dirty="0">
                <a:latin typeface="Georgia" panose="02040502050405020303" pitchFamily="18" charset="0"/>
              </a:rPr>
              <a:t>Communications and Marketing</a:t>
            </a:r>
          </a:p>
          <a:p>
            <a:pPr>
              <a:spcAft>
                <a:spcPts val="600"/>
              </a:spcAft>
            </a:pPr>
            <a:r>
              <a:rPr lang="en-US" dirty="0">
                <a:latin typeface="Georgia" panose="02040502050405020303" pitchFamily="18" charset="0"/>
              </a:rPr>
              <a:t>Application Period</a:t>
            </a:r>
          </a:p>
          <a:p>
            <a:pPr>
              <a:spcAft>
                <a:spcPts val="600"/>
              </a:spcAft>
            </a:pPr>
            <a:r>
              <a:rPr lang="en-US" dirty="0">
                <a:latin typeface="Georgia" panose="02040502050405020303" pitchFamily="18" charset="0"/>
              </a:rPr>
              <a:t>Compact 2.0</a:t>
            </a:r>
          </a:p>
          <a:p>
            <a:pPr>
              <a:spcAft>
                <a:spcPts val="600"/>
              </a:spcAft>
            </a:pPr>
            <a:endParaRPr lang="en-US" dirty="0">
              <a:latin typeface="Georgia" panose="02040502050405020303" pitchFamily="18" charset="0"/>
            </a:endParaRPr>
          </a:p>
        </p:txBody>
      </p:sp>
      <p:sp>
        <p:nvSpPr>
          <p:cNvPr id="4" name="Title 3">
            <a:extLst>
              <a:ext uri="{FF2B5EF4-FFF2-40B4-BE49-F238E27FC236}">
                <a16:creationId xmlns:a16="http://schemas.microsoft.com/office/drawing/2014/main" id="{A4149EF1-672C-EEE2-7C6D-DEF18558E8B3}"/>
              </a:ext>
            </a:extLst>
          </p:cNvPr>
          <p:cNvSpPr>
            <a:spLocks noGrp="1"/>
          </p:cNvSpPr>
          <p:nvPr>
            <p:ph type="title"/>
          </p:nvPr>
        </p:nvSpPr>
        <p:spPr/>
        <p:txBody>
          <a:bodyPr/>
          <a:lstStyle/>
          <a:p>
            <a:r>
              <a:rPr lang="en-US" dirty="0"/>
              <a:t>Benefits and Services</a:t>
            </a:r>
          </a:p>
        </p:txBody>
      </p:sp>
      <p:sp>
        <p:nvSpPr>
          <p:cNvPr id="5" name="Slide Number Placeholder 4">
            <a:extLst>
              <a:ext uri="{FF2B5EF4-FFF2-40B4-BE49-F238E27FC236}">
                <a16:creationId xmlns:a16="http://schemas.microsoft.com/office/drawing/2014/main" id="{3BAE995E-089B-2529-D2E6-5C5B2456C75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Tree>
    <p:extLst>
      <p:ext uri="{BB962C8B-B14F-4D97-AF65-F5344CB8AC3E}">
        <p14:creationId xmlns:p14="http://schemas.microsoft.com/office/powerpoint/2010/main" val="2916166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AFF1FF-3F0E-995B-795D-69DBF87F3352}"/>
              </a:ext>
            </a:extLst>
          </p:cNvPr>
          <p:cNvSpPr>
            <a:spLocks noGrp="1"/>
          </p:cNvSpPr>
          <p:nvPr>
            <p:ph sz="half" idx="2"/>
          </p:nvPr>
        </p:nvSpPr>
        <p:spPr>
          <a:xfrm>
            <a:off x="1061156" y="1417638"/>
            <a:ext cx="9435393" cy="4724119"/>
          </a:xfrm>
        </p:spPr>
        <p:txBody>
          <a:bodyPr vert="horz" lIns="91440" tIns="45720" rIns="91440" bIns="45720" rtlCol="0" anchor="t">
            <a:normAutofit/>
          </a:bodyPr>
          <a:lstStyle/>
          <a:p>
            <a:r>
              <a:rPr lang="en-US" dirty="0">
                <a:solidFill>
                  <a:schemeClr val="accent5"/>
                </a:solidFill>
                <a:latin typeface="Georgia"/>
              </a:rPr>
              <a:t>1,006 Attendees</a:t>
            </a:r>
            <a:endParaRPr lang="en-US" dirty="0">
              <a:solidFill>
                <a:schemeClr val="accent5"/>
              </a:solidFill>
            </a:endParaRPr>
          </a:p>
          <a:p>
            <a:r>
              <a:rPr lang="en-US" dirty="0">
                <a:solidFill>
                  <a:schemeClr val="accent5"/>
                </a:solidFill>
                <a:latin typeface="Georgia"/>
              </a:rPr>
              <a:t>97% Satisfied or Very Satisfied with the Institute Overall  (4.75 average rating on 1-5 Scale)</a:t>
            </a:r>
            <a:endParaRPr lang="en-US" b="1" i="1" dirty="0">
              <a:solidFill>
                <a:schemeClr val="accent5"/>
              </a:solidFill>
              <a:latin typeface="Georgia"/>
            </a:endParaRPr>
          </a:p>
          <a:p>
            <a:r>
              <a:rPr lang="en-US" dirty="0">
                <a:solidFill>
                  <a:schemeClr val="accent5"/>
                </a:solidFill>
                <a:latin typeface="Georgia"/>
              </a:rPr>
              <a:t>29% were first-time attendees</a:t>
            </a:r>
          </a:p>
          <a:p>
            <a:r>
              <a:rPr lang="en-US" dirty="0">
                <a:solidFill>
                  <a:schemeClr val="accent5"/>
                </a:solidFill>
                <a:latin typeface="Georgia"/>
              </a:rPr>
              <a:t>252 Institutions represented</a:t>
            </a:r>
          </a:p>
          <a:p>
            <a:r>
              <a:rPr lang="en-US" dirty="0">
                <a:solidFill>
                  <a:schemeClr val="accent5"/>
                </a:solidFill>
                <a:latin typeface="Georgia"/>
              </a:rPr>
              <a:t>227 Recruiters representing 97 Organizations were in the Recruiters' Hall</a:t>
            </a:r>
            <a:endParaRPr lang="en-US" dirty="0">
              <a:solidFill>
                <a:schemeClr val="accent5"/>
              </a:solidFill>
              <a:latin typeface="Georgia" panose="02040502050405020303" pitchFamily="18" charset="0"/>
            </a:endParaRPr>
          </a:p>
          <a:p>
            <a:r>
              <a:rPr lang="en-US" dirty="0">
                <a:solidFill>
                  <a:schemeClr val="accent5"/>
                </a:solidFill>
                <a:latin typeface="Georgia"/>
              </a:rPr>
              <a:t>32 concurrent breakout sessions and 4 plenaries</a:t>
            </a:r>
            <a:endParaRPr lang="en-US" dirty="0">
              <a:solidFill>
                <a:schemeClr val="accent5"/>
              </a:solidFill>
              <a:latin typeface="Georgia" panose="02040502050405020303" pitchFamily="18" charset="0"/>
            </a:endParaRPr>
          </a:p>
          <a:p>
            <a:r>
              <a:rPr lang="en-US" dirty="0">
                <a:solidFill>
                  <a:schemeClr val="accent5"/>
                </a:solidFill>
                <a:latin typeface="Georgia"/>
                <a:cs typeface="Arial"/>
              </a:rPr>
              <a:t>Average of 35 attendees in breakout sessions, with an average rating of 4.7 out of 5</a:t>
            </a:r>
            <a:endParaRPr lang="en-US" dirty="0">
              <a:solidFill>
                <a:schemeClr val="accent5"/>
              </a:solidFill>
              <a:latin typeface="Georgia" panose="02040502050405020303" pitchFamily="18" charset="0"/>
              <a:cs typeface="Arial"/>
            </a:endParaRPr>
          </a:p>
          <a:p>
            <a:r>
              <a:rPr lang="en-US" dirty="0">
                <a:solidFill>
                  <a:schemeClr val="accent5"/>
                </a:solidFill>
                <a:latin typeface="Georgia"/>
                <a:cs typeface="Arial"/>
              </a:rPr>
              <a:t>9 sponsoring organizations and 4 Friends of the Institute</a:t>
            </a:r>
            <a:endParaRPr lang="en-US" dirty="0">
              <a:solidFill>
                <a:schemeClr val="accent5"/>
              </a:solidFill>
              <a:latin typeface="Georgia" panose="02040502050405020303" pitchFamily="18" charset="0"/>
              <a:cs typeface="Arial"/>
            </a:endParaRPr>
          </a:p>
          <a:p>
            <a:endParaRPr lang="en-US" dirty="0">
              <a:solidFill>
                <a:srgbClr val="002060"/>
              </a:solidFill>
              <a:latin typeface="Georgia" panose="02040502050405020303" pitchFamily="18" charset="0"/>
              <a:cs typeface="Arial"/>
            </a:endParaRPr>
          </a:p>
          <a:p>
            <a:endParaRPr lang="en-US" dirty="0">
              <a:solidFill>
                <a:srgbClr val="002060"/>
              </a:solidFill>
              <a:latin typeface="Georgia" panose="02040502050405020303" pitchFamily="18" charset="0"/>
              <a:cs typeface="Arial"/>
            </a:endParaRPr>
          </a:p>
          <a:p>
            <a:endParaRPr lang="en-US" dirty="0">
              <a:highlight>
                <a:srgbClr val="FFFF00"/>
              </a:highlight>
              <a:latin typeface="Georgia" panose="02040502050405020303" pitchFamily="18" charset="0"/>
              <a:cs typeface="Arial"/>
            </a:endParaRPr>
          </a:p>
          <a:p>
            <a:pPr lvl="1"/>
            <a:endParaRPr lang="en-US" b="1" i="1" dirty="0">
              <a:solidFill>
                <a:srgbClr val="FF0000"/>
              </a:solidFill>
              <a:highlight>
                <a:srgbClr val="FFFF00"/>
              </a:highlight>
              <a:latin typeface="Georgia" panose="02040502050405020303" pitchFamily="18" charset="0"/>
              <a:cs typeface="Arial"/>
            </a:endParaRPr>
          </a:p>
          <a:p>
            <a:endParaRPr lang="en-US" i="1" dirty="0">
              <a:cs typeface="Arial"/>
            </a:endParaRPr>
          </a:p>
          <a:p>
            <a:endParaRPr lang="en-US" dirty="0">
              <a:cs typeface="Arial"/>
            </a:endParaRPr>
          </a:p>
        </p:txBody>
      </p:sp>
      <p:sp>
        <p:nvSpPr>
          <p:cNvPr id="4" name="Title 3">
            <a:extLst>
              <a:ext uri="{FF2B5EF4-FFF2-40B4-BE49-F238E27FC236}">
                <a16:creationId xmlns:a16="http://schemas.microsoft.com/office/drawing/2014/main" id="{91D39BD3-9CA7-37A1-C591-F0550CFF7214}"/>
              </a:ext>
            </a:extLst>
          </p:cNvPr>
          <p:cNvSpPr>
            <a:spLocks noGrp="1"/>
          </p:cNvSpPr>
          <p:nvPr>
            <p:ph type="title"/>
          </p:nvPr>
        </p:nvSpPr>
        <p:spPr/>
        <p:txBody>
          <a:bodyPr>
            <a:noAutofit/>
          </a:bodyPr>
          <a:lstStyle/>
          <a:p>
            <a:r>
              <a:rPr lang="en-US" sz="3200" b="1" dirty="0"/>
              <a:t>31</a:t>
            </a:r>
            <a:r>
              <a:rPr lang="en-US" sz="3200" b="1" baseline="30000" dirty="0"/>
              <a:t>st</a:t>
            </a:r>
            <a:r>
              <a:rPr lang="en-US" sz="3200" b="1" dirty="0"/>
              <a:t> Annual Institute on Teaching and Mentoring</a:t>
            </a:r>
            <a:endParaRPr lang="en-US" sz="3200" b="1" dirty="0">
              <a:cs typeface="Arial"/>
            </a:endParaRPr>
          </a:p>
        </p:txBody>
      </p:sp>
      <p:sp>
        <p:nvSpPr>
          <p:cNvPr id="5" name="Slide Number Placeholder 4">
            <a:extLst>
              <a:ext uri="{FF2B5EF4-FFF2-40B4-BE49-F238E27FC236}">
                <a16:creationId xmlns:a16="http://schemas.microsoft.com/office/drawing/2014/main" id="{37D92470-35AF-E3AD-13F7-F5F1C40777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Tree>
    <p:extLst>
      <p:ext uri="{BB962C8B-B14F-4D97-AF65-F5344CB8AC3E}">
        <p14:creationId xmlns:p14="http://schemas.microsoft.com/office/powerpoint/2010/main" val="2879261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3CB04F-CF38-AFC5-2D22-0DDEDBD5D312}"/>
              </a:ext>
            </a:extLst>
          </p:cNvPr>
          <p:cNvSpPr>
            <a:spLocks noGrp="1"/>
          </p:cNvSpPr>
          <p:nvPr>
            <p:ph sz="half" idx="2"/>
          </p:nvPr>
        </p:nvSpPr>
        <p:spPr>
          <a:xfrm>
            <a:off x="6420995" y="1600201"/>
            <a:ext cx="5034261" cy="4525963"/>
          </a:xfrm>
        </p:spPr>
        <p:txBody>
          <a:bodyPr vert="horz" lIns="91440" tIns="45720" rIns="91440" bIns="45720" rtlCol="0">
            <a:normAutofit/>
          </a:bodyPr>
          <a:lstStyle/>
          <a:p>
            <a:r>
              <a:rPr lang="en-US" b="1" dirty="0"/>
              <a:t>Atlanta Marriott Marquis, October 30 - November 2</a:t>
            </a:r>
          </a:p>
          <a:p>
            <a:endParaRPr lang="en-US" b="1" dirty="0"/>
          </a:p>
          <a:p>
            <a:r>
              <a:rPr lang="en-US" b="1" dirty="0"/>
              <a:t>Theme: </a:t>
            </a:r>
            <a:r>
              <a:rPr lang="en-US" dirty="0"/>
              <a:t>Collective Brilliance: Advancing Research, Mentorship, and Leadership </a:t>
            </a:r>
          </a:p>
          <a:p>
            <a:endParaRPr lang="en-US" dirty="0"/>
          </a:p>
        </p:txBody>
      </p:sp>
      <p:pic>
        <p:nvPicPr>
          <p:cNvPr id="6" name="Picture 5">
            <a:extLst>
              <a:ext uri="{FF2B5EF4-FFF2-40B4-BE49-F238E27FC236}">
                <a16:creationId xmlns:a16="http://schemas.microsoft.com/office/drawing/2014/main" id="{32DCD3ED-6CD1-48F8-7DF7-7630ADBB9F10}"/>
              </a:ext>
            </a:extLst>
          </p:cNvPr>
          <p:cNvPicPr>
            <a:picLocks noChangeAspect="1"/>
          </p:cNvPicPr>
          <p:nvPr/>
        </p:nvPicPr>
        <p:blipFill>
          <a:blip r:embed="rId2">
            <a:extLst>
              <a:ext uri="{28A0092B-C50C-407E-A947-70E740481C1C}">
                <a14:useLocalDpi xmlns:a14="http://schemas.microsoft.com/office/drawing/2010/main" val="0"/>
              </a:ext>
            </a:extLst>
          </a:blip>
          <a:srcRect l="18815" r="18815"/>
          <a:stretch/>
        </p:blipFill>
        <p:spPr>
          <a:xfrm>
            <a:off x="1061156" y="1600201"/>
            <a:ext cx="5021779" cy="4525963"/>
          </a:xfrm>
          <a:prstGeom prst="rect">
            <a:avLst/>
          </a:prstGeom>
          <a:noFill/>
        </p:spPr>
      </p:pic>
      <p:sp>
        <p:nvSpPr>
          <p:cNvPr id="4" name="Title 3">
            <a:extLst>
              <a:ext uri="{FF2B5EF4-FFF2-40B4-BE49-F238E27FC236}">
                <a16:creationId xmlns:a16="http://schemas.microsoft.com/office/drawing/2014/main" id="{A02F6B3A-8301-1DE1-13B9-4009A30F9B06}"/>
              </a:ext>
            </a:extLst>
          </p:cNvPr>
          <p:cNvSpPr>
            <a:spLocks noGrp="1"/>
          </p:cNvSpPr>
          <p:nvPr>
            <p:ph type="title"/>
          </p:nvPr>
        </p:nvSpPr>
        <p:spPr>
          <a:xfrm>
            <a:off x="1061156" y="274638"/>
            <a:ext cx="10371419" cy="1143000"/>
          </a:xfrm>
        </p:spPr>
        <p:txBody>
          <a:bodyPr anchor="ctr">
            <a:normAutofit/>
          </a:bodyPr>
          <a:lstStyle/>
          <a:p>
            <a:r>
              <a:rPr lang="en-US" dirty="0"/>
              <a:t>32</a:t>
            </a:r>
            <a:r>
              <a:rPr lang="en-US" baseline="30000" dirty="0"/>
              <a:t>nd</a:t>
            </a:r>
            <a:r>
              <a:rPr lang="en-US" dirty="0"/>
              <a:t> Institute on Teaching and Mentoring</a:t>
            </a:r>
          </a:p>
        </p:txBody>
      </p:sp>
      <p:sp>
        <p:nvSpPr>
          <p:cNvPr id="5" name="Slide Number Placeholder 4">
            <a:extLst>
              <a:ext uri="{FF2B5EF4-FFF2-40B4-BE49-F238E27FC236}">
                <a16:creationId xmlns:a16="http://schemas.microsoft.com/office/drawing/2014/main" id="{08DCC6BD-5E41-F7C1-C4F1-CEF58A59F4AC}"/>
              </a:ext>
            </a:extLst>
          </p:cNvPr>
          <p:cNvSpPr>
            <a:spLocks noGrp="1"/>
          </p:cNvSpPr>
          <p:nvPr>
            <p:ph type="sldNum" sz="quarter" idx="12"/>
          </p:nvPr>
        </p:nvSpPr>
        <p:spPr>
          <a:xfrm>
            <a:off x="11233496" y="6386190"/>
            <a:ext cx="695040" cy="411480"/>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6BF0614-88EF-E141-A4D8-626B55E019E0}" type="slidenum">
              <a:rPr kumimoji="0" lang="en-US" sz="1200" b="0" i="0" u="none" strike="noStrike" kern="1200" cap="none" spc="0" normalizeH="0" baseline="0" noProof="0" smtClean="0">
                <a:ln>
                  <a:noFill/>
                </a:ln>
                <a:solidFill>
                  <a:srgbClr val="2758B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sz="1200" b="0" i="0" u="none" strike="noStrike" kern="1200" cap="none" spc="0" normalizeH="0" baseline="0" noProof="0">
              <a:ln>
                <a:noFill/>
              </a:ln>
              <a:solidFill>
                <a:srgbClr val="2758BC"/>
              </a:solidFill>
              <a:effectLst/>
              <a:uLnTx/>
              <a:uFillTx/>
              <a:latin typeface="Arial"/>
              <a:ea typeface="+mn-ea"/>
              <a:cs typeface="+mn-cs"/>
            </a:endParaRPr>
          </a:p>
        </p:txBody>
      </p:sp>
    </p:spTree>
    <p:extLst>
      <p:ext uri="{BB962C8B-B14F-4D97-AF65-F5344CB8AC3E}">
        <p14:creationId xmlns:p14="http://schemas.microsoft.com/office/powerpoint/2010/main" val="2592882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03591AC-A13C-79D6-E49E-40751BB6B899}"/>
              </a:ext>
            </a:extLst>
          </p:cNvPr>
          <p:cNvSpPr>
            <a:spLocks noGrp="1"/>
          </p:cNvSpPr>
          <p:nvPr>
            <p:ph sz="half" idx="2"/>
          </p:nvPr>
        </p:nvSpPr>
        <p:spPr>
          <a:xfrm>
            <a:off x="1061157" y="1417638"/>
            <a:ext cx="7778642" cy="4719211"/>
          </a:xfrm>
        </p:spPr>
        <p:txBody>
          <a:bodyPr>
            <a:normAutofit fontScale="92500"/>
          </a:bodyPr>
          <a:lstStyle/>
          <a:p>
            <a:r>
              <a:rPr lang="en-US" dirty="0">
                <a:latin typeface="Georgia" panose="02040502050405020303" pitchFamily="18" charset="0"/>
              </a:rPr>
              <a:t>Working Lunch</a:t>
            </a:r>
          </a:p>
          <a:p>
            <a:r>
              <a:rPr lang="en-US" dirty="0">
                <a:latin typeface="Georgia" panose="02040502050405020303" pitchFamily="18" charset="0"/>
              </a:rPr>
              <a:t>Meeting Convenes</a:t>
            </a:r>
          </a:p>
          <a:p>
            <a:pPr lvl="1"/>
            <a:r>
              <a:rPr lang="en-US" dirty="0">
                <a:latin typeface="Georgia" panose="02040502050405020303" pitchFamily="18" charset="0"/>
              </a:rPr>
              <a:t>Welcome</a:t>
            </a:r>
          </a:p>
          <a:p>
            <a:pPr lvl="1"/>
            <a:r>
              <a:rPr lang="en-US" dirty="0">
                <a:latin typeface="Georgia" panose="02040502050405020303" pitchFamily="18" charset="0"/>
              </a:rPr>
              <a:t>Introductions</a:t>
            </a:r>
          </a:p>
          <a:p>
            <a:pPr lvl="1"/>
            <a:r>
              <a:rPr lang="en-US" dirty="0">
                <a:latin typeface="Georgia" panose="02040502050405020303" pitchFamily="18" charset="0"/>
              </a:rPr>
              <a:t>Meeting Context</a:t>
            </a:r>
          </a:p>
          <a:p>
            <a:r>
              <a:rPr lang="en-US" dirty="0">
                <a:latin typeface="Georgia" panose="02040502050405020303" pitchFamily="18" charset="0"/>
              </a:rPr>
              <a:t>SREB Commission on Artificial Intelligence in Education</a:t>
            </a:r>
          </a:p>
          <a:p>
            <a:r>
              <a:rPr lang="en-US" dirty="0">
                <a:latin typeface="Georgia" panose="02040502050405020303" pitchFamily="18" charset="0"/>
              </a:rPr>
              <a:t>Break</a:t>
            </a:r>
          </a:p>
          <a:p>
            <a:r>
              <a:rPr lang="en-US" dirty="0">
                <a:latin typeface="Georgia" panose="02040502050405020303" pitchFamily="18" charset="0"/>
              </a:rPr>
              <a:t>Annual Status Report</a:t>
            </a:r>
          </a:p>
          <a:p>
            <a:pPr lvl="1"/>
            <a:r>
              <a:rPr lang="en-US" dirty="0">
                <a:latin typeface="Georgia" panose="02040502050405020303" pitchFamily="18" charset="0"/>
              </a:rPr>
              <a:t>Programmatic</a:t>
            </a:r>
          </a:p>
          <a:p>
            <a:pPr lvl="1"/>
            <a:r>
              <a:rPr lang="en-US" dirty="0">
                <a:latin typeface="Georgia" panose="02040502050405020303" pitchFamily="18" charset="0"/>
              </a:rPr>
              <a:t>Financial</a:t>
            </a:r>
          </a:p>
          <a:p>
            <a:r>
              <a:rPr lang="en-US" dirty="0">
                <a:latin typeface="Georgia" panose="02040502050405020303" pitchFamily="18" charset="0"/>
              </a:rPr>
              <a:t>Benefits and Services</a:t>
            </a:r>
          </a:p>
          <a:p>
            <a:r>
              <a:rPr lang="en-US" dirty="0">
                <a:latin typeface="Georgia" panose="02040502050405020303" pitchFamily="18" charset="0"/>
              </a:rPr>
              <a:t>Adjourn for the day</a:t>
            </a:r>
          </a:p>
        </p:txBody>
      </p:sp>
      <p:sp>
        <p:nvSpPr>
          <p:cNvPr id="6" name="Title 5">
            <a:extLst>
              <a:ext uri="{FF2B5EF4-FFF2-40B4-BE49-F238E27FC236}">
                <a16:creationId xmlns:a16="http://schemas.microsoft.com/office/drawing/2014/main" id="{4DD9BCDF-74E3-980C-92DC-5313CFE72CAC}"/>
              </a:ext>
            </a:extLst>
          </p:cNvPr>
          <p:cNvSpPr>
            <a:spLocks noGrp="1"/>
          </p:cNvSpPr>
          <p:nvPr>
            <p:ph type="title"/>
          </p:nvPr>
        </p:nvSpPr>
        <p:spPr/>
        <p:txBody>
          <a:bodyPr/>
          <a:lstStyle/>
          <a:p>
            <a:r>
              <a:rPr lang="en-US" dirty="0"/>
              <a:t>Agenda – Day 1</a:t>
            </a:r>
          </a:p>
        </p:txBody>
      </p:sp>
      <p:sp>
        <p:nvSpPr>
          <p:cNvPr id="5" name="Slide Number Placeholder 4">
            <a:extLst>
              <a:ext uri="{FF2B5EF4-FFF2-40B4-BE49-F238E27FC236}">
                <a16:creationId xmlns:a16="http://schemas.microsoft.com/office/drawing/2014/main" id="{5E12A43D-CCF3-D598-6DC9-A3821471AB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Tree>
    <p:extLst>
      <p:ext uri="{BB962C8B-B14F-4D97-AF65-F5344CB8AC3E}">
        <p14:creationId xmlns:p14="http://schemas.microsoft.com/office/powerpoint/2010/main" val="3907726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E6B82C-71DC-0942-9D6A-47CF59F70AC6}"/>
              </a:ext>
            </a:extLst>
          </p:cNvPr>
          <p:cNvSpPr>
            <a:spLocks noGrp="1"/>
          </p:cNvSpPr>
          <p:nvPr>
            <p:ph sz="half" idx="2"/>
          </p:nvPr>
        </p:nvSpPr>
        <p:spPr/>
        <p:txBody>
          <a:bodyPr/>
          <a:lstStyle/>
          <a:p>
            <a:r>
              <a:rPr lang="en-US" dirty="0">
                <a:latin typeface="Georgia" panose="02040502050405020303" pitchFamily="18" charset="0"/>
              </a:rPr>
              <a:t>Webinars</a:t>
            </a:r>
          </a:p>
          <a:p>
            <a:r>
              <a:rPr lang="en-US" dirty="0">
                <a:latin typeface="Georgia" panose="02040502050405020303" pitchFamily="18" charset="0"/>
              </a:rPr>
              <a:t>DSP Newsletter</a:t>
            </a:r>
          </a:p>
          <a:p>
            <a:r>
              <a:rPr lang="en-US" dirty="0">
                <a:latin typeface="Georgia" panose="02040502050405020303" pitchFamily="18" charset="0"/>
              </a:rPr>
              <a:t>Publications – reports, blogs, briefs</a:t>
            </a:r>
          </a:p>
          <a:p>
            <a:r>
              <a:rPr lang="en-US" dirty="0">
                <a:latin typeface="Georgia" panose="02040502050405020303" pitchFamily="18" charset="0"/>
              </a:rPr>
              <a:t>Social Media</a:t>
            </a:r>
          </a:p>
          <a:p>
            <a:r>
              <a:rPr lang="en-US" dirty="0">
                <a:latin typeface="Georgia" panose="02040502050405020303" pitchFamily="18" charset="0"/>
              </a:rPr>
              <a:t>Marketing</a:t>
            </a:r>
          </a:p>
        </p:txBody>
      </p:sp>
      <p:sp>
        <p:nvSpPr>
          <p:cNvPr id="4" name="Title 3">
            <a:extLst>
              <a:ext uri="{FF2B5EF4-FFF2-40B4-BE49-F238E27FC236}">
                <a16:creationId xmlns:a16="http://schemas.microsoft.com/office/drawing/2014/main" id="{6473A7F7-280A-8186-3074-CFC9B95C5EAB}"/>
              </a:ext>
            </a:extLst>
          </p:cNvPr>
          <p:cNvSpPr>
            <a:spLocks noGrp="1"/>
          </p:cNvSpPr>
          <p:nvPr>
            <p:ph type="title"/>
          </p:nvPr>
        </p:nvSpPr>
        <p:spPr/>
        <p:txBody>
          <a:bodyPr/>
          <a:lstStyle/>
          <a:p>
            <a:r>
              <a:rPr lang="en-US" dirty="0"/>
              <a:t>Communications and Marketing</a:t>
            </a:r>
          </a:p>
        </p:txBody>
      </p:sp>
      <p:sp>
        <p:nvSpPr>
          <p:cNvPr id="5" name="Slide Number Placeholder 4">
            <a:extLst>
              <a:ext uri="{FF2B5EF4-FFF2-40B4-BE49-F238E27FC236}">
                <a16:creationId xmlns:a16="http://schemas.microsoft.com/office/drawing/2014/main" id="{3A37FF6B-7FC4-DD1E-A2C5-FEBA385E9A0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Tree>
    <p:extLst>
      <p:ext uri="{BB962C8B-B14F-4D97-AF65-F5344CB8AC3E}">
        <p14:creationId xmlns:p14="http://schemas.microsoft.com/office/powerpoint/2010/main" val="867314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2C030-26E3-CC7F-F964-9EC2FCFFE582}"/>
              </a:ext>
            </a:extLst>
          </p:cNvPr>
          <p:cNvSpPr>
            <a:spLocks noGrp="1"/>
          </p:cNvSpPr>
          <p:nvPr>
            <p:ph sz="half" idx="2"/>
          </p:nvPr>
        </p:nvSpPr>
        <p:spPr/>
        <p:txBody>
          <a:bodyPr>
            <a:normAutofit/>
          </a:bodyPr>
          <a:lstStyle/>
          <a:p>
            <a:r>
              <a:rPr lang="en-US" sz="2800" dirty="0">
                <a:latin typeface="Georgia" panose="02040502050405020303" pitchFamily="18" charset="0"/>
              </a:rPr>
              <a:t>DSP State Application</a:t>
            </a:r>
          </a:p>
          <a:p>
            <a:pPr lvl="1"/>
            <a:r>
              <a:rPr lang="en-US" sz="2400" dirty="0">
                <a:latin typeface="Georgia" panose="02040502050405020303" pitchFamily="18" charset="0"/>
              </a:rPr>
              <a:t>January 6 – March 31, 2025</a:t>
            </a:r>
          </a:p>
          <a:p>
            <a:r>
              <a:rPr lang="en-US" sz="2800" dirty="0">
                <a:latin typeface="Georgia" panose="02040502050405020303" pitchFamily="18" charset="0"/>
              </a:rPr>
              <a:t>Bob Belle Service Grant Award Application</a:t>
            </a:r>
          </a:p>
          <a:p>
            <a:pPr lvl="1"/>
            <a:r>
              <a:rPr lang="en-US" sz="2400" dirty="0">
                <a:latin typeface="Georgia" panose="02040502050405020303" pitchFamily="18" charset="0"/>
              </a:rPr>
              <a:t>February 17 – March 31, 2025</a:t>
            </a:r>
          </a:p>
        </p:txBody>
      </p:sp>
      <p:sp>
        <p:nvSpPr>
          <p:cNvPr id="4" name="Title 3">
            <a:extLst>
              <a:ext uri="{FF2B5EF4-FFF2-40B4-BE49-F238E27FC236}">
                <a16:creationId xmlns:a16="http://schemas.microsoft.com/office/drawing/2014/main" id="{31E483D8-633B-8B47-343B-2CA05D8C4532}"/>
              </a:ext>
            </a:extLst>
          </p:cNvPr>
          <p:cNvSpPr>
            <a:spLocks noGrp="1"/>
          </p:cNvSpPr>
          <p:nvPr>
            <p:ph type="title"/>
          </p:nvPr>
        </p:nvSpPr>
        <p:spPr/>
        <p:txBody>
          <a:bodyPr/>
          <a:lstStyle/>
          <a:p>
            <a:r>
              <a:rPr lang="en-US" dirty="0"/>
              <a:t>Application Period</a:t>
            </a:r>
          </a:p>
        </p:txBody>
      </p:sp>
      <p:sp>
        <p:nvSpPr>
          <p:cNvPr id="5" name="Slide Number Placeholder 4">
            <a:extLst>
              <a:ext uri="{FF2B5EF4-FFF2-40B4-BE49-F238E27FC236}">
                <a16:creationId xmlns:a16="http://schemas.microsoft.com/office/drawing/2014/main" id="{2CB720F4-8158-A8E5-C1E2-4957C41B762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Tree>
    <p:extLst>
      <p:ext uri="{BB962C8B-B14F-4D97-AF65-F5344CB8AC3E}">
        <p14:creationId xmlns:p14="http://schemas.microsoft.com/office/powerpoint/2010/main" val="1155086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4A377-C7B2-9EDC-FB39-5CF05C11AF6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5978ED-3F93-7890-4315-C22CBB6336AD}"/>
              </a:ext>
            </a:extLst>
          </p:cNvPr>
          <p:cNvSpPr>
            <a:spLocks noGrp="1"/>
          </p:cNvSpPr>
          <p:nvPr>
            <p:ph sz="half" idx="2"/>
          </p:nvPr>
        </p:nvSpPr>
        <p:spPr/>
        <p:txBody>
          <a:bodyPr>
            <a:normAutofit/>
          </a:bodyPr>
          <a:lstStyle/>
          <a:p>
            <a:r>
              <a:rPr lang="en-US" sz="2800" dirty="0">
                <a:latin typeface="Georgia" panose="02040502050405020303" pitchFamily="18" charset="0"/>
              </a:rPr>
              <a:t>Sloan Foundation Grant</a:t>
            </a:r>
          </a:p>
          <a:p>
            <a:r>
              <a:rPr lang="en-US" sz="2800" dirty="0">
                <a:latin typeface="Georgia" panose="02040502050405020303" pitchFamily="18" charset="0"/>
              </a:rPr>
              <a:t>Compact 2.0</a:t>
            </a:r>
          </a:p>
          <a:p>
            <a:r>
              <a:rPr lang="en-US" sz="2800" dirty="0">
                <a:latin typeface="Georgia" panose="02040502050405020303" pitchFamily="18" charset="0"/>
              </a:rPr>
              <a:t>Mellon Foundation Planning Grant</a:t>
            </a:r>
            <a:endParaRPr lang="en-US" sz="2400" dirty="0">
              <a:latin typeface="Georgia" panose="02040502050405020303" pitchFamily="18" charset="0"/>
            </a:endParaRPr>
          </a:p>
        </p:txBody>
      </p:sp>
      <p:sp>
        <p:nvSpPr>
          <p:cNvPr id="4" name="Title 3">
            <a:extLst>
              <a:ext uri="{FF2B5EF4-FFF2-40B4-BE49-F238E27FC236}">
                <a16:creationId xmlns:a16="http://schemas.microsoft.com/office/drawing/2014/main" id="{D7D5E055-A409-A77C-863E-F10EE6D1D110}"/>
              </a:ext>
            </a:extLst>
          </p:cNvPr>
          <p:cNvSpPr>
            <a:spLocks noGrp="1"/>
          </p:cNvSpPr>
          <p:nvPr>
            <p:ph type="title"/>
          </p:nvPr>
        </p:nvSpPr>
        <p:spPr/>
        <p:txBody>
          <a:bodyPr/>
          <a:lstStyle/>
          <a:p>
            <a:r>
              <a:rPr lang="en-US" dirty="0"/>
              <a:t>Grant Award Updates</a:t>
            </a:r>
          </a:p>
        </p:txBody>
      </p:sp>
      <p:sp>
        <p:nvSpPr>
          <p:cNvPr id="5" name="Slide Number Placeholder 4">
            <a:extLst>
              <a:ext uri="{FF2B5EF4-FFF2-40B4-BE49-F238E27FC236}">
                <a16:creationId xmlns:a16="http://schemas.microsoft.com/office/drawing/2014/main" id="{E117502D-2E54-C8B9-C186-012B39C4400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Tree>
    <p:extLst>
      <p:ext uri="{BB962C8B-B14F-4D97-AF65-F5344CB8AC3E}">
        <p14:creationId xmlns:p14="http://schemas.microsoft.com/office/powerpoint/2010/main" val="3010965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AEDA97-5C0D-63A3-B560-7491C58DF76F}"/>
              </a:ext>
            </a:extLst>
          </p:cNvPr>
          <p:cNvSpPr>
            <a:spLocks noGrp="1"/>
          </p:cNvSpPr>
          <p:nvPr>
            <p:ph sz="half" idx="1"/>
          </p:nvPr>
        </p:nvSpPr>
        <p:spPr/>
        <p:txBody>
          <a:bodyPr/>
          <a:lstStyle/>
          <a:p>
            <a:pPr marL="457200" indent="-457200">
              <a:buFont typeface="Arial" panose="020B0604020202020204" pitchFamily="34" charset="0"/>
              <a:buChar char="•"/>
            </a:pPr>
            <a:r>
              <a:rPr lang="en-US" dirty="0"/>
              <a:t>History</a:t>
            </a:r>
          </a:p>
          <a:p>
            <a:pPr marL="457200" indent="-457200">
              <a:buFont typeface="Arial" panose="020B0604020202020204" pitchFamily="34" charset="0"/>
              <a:buChar char="•"/>
            </a:pPr>
            <a:r>
              <a:rPr lang="en-US" dirty="0"/>
              <a:t>What is Compact 2.0?</a:t>
            </a:r>
          </a:p>
          <a:p>
            <a:pPr marL="914400" lvl="1" indent="-457200">
              <a:buFont typeface="Arial" panose="020B0604020202020204" pitchFamily="34" charset="0"/>
              <a:buChar char="•"/>
            </a:pPr>
            <a:r>
              <a:rPr lang="en-US" dirty="0"/>
              <a:t>New version of the original compact that started Doctoral Scholars</a:t>
            </a:r>
          </a:p>
          <a:p>
            <a:pPr marL="457200" indent="-457200">
              <a:buFont typeface="Arial" panose="020B0604020202020204" pitchFamily="34" charset="0"/>
              <a:buChar char="•"/>
            </a:pPr>
            <a:r>
              <a:rPr lang="en-US" dirty="0"/>
              <a:t>Who is participating</a:t>
            </a:r>
          </a:p>
          <a:p>
            <a:pPr marL="914400" lvl="1" indent="-457200">
              <a:buFont typeface="Arial" panose="020B0604020202020204" pitchFamily="34" charset="0"/>
              <a:buChar char="•"/>
            </a:pPr>
            <a:r>
              <a:rPr lang="en-US" dirty="0"/>
              <a:t>All regional compact boards: NEBHE, WICHE, MHEC and SREB</a:t>
            </a:r>
          </a:p>
          <a:p>
            <a:pPr marL="457200" indent="-457200">
              <a:buFont typeface="Arial" panose="020B0604020202020204" pitchFamily="34" charset="0"/>
              <a:buChar char="•"/>
            </a:pPr>
            <a:r>
              <a:rPr lang="en-US" dirty="0"/>
              <a:t>Current status and future plans</a:t>
            </a:r>
          </a:p>
          <a:p>
            <a:pPr marL="457200" indent="-457200">
              <a:buFont typeface="Arial" panose="020B0604020202020204" pitchFamily="34" charset="0"/>
              <a:buChar char="•"/>
            </a:pPr>
            <a:r>
              <a:rPr lang="en-US" dirty="0"/>
              <a:t>Questions and Ideas</a:t>
            </a:r>
          </a:p>
          <a:p>
            <a:pPr marL="457200" indent="-457200">
              <a:buFont typeface="Arial" panose="020B0604020202020204" pitchFamily="34" charset="0"/>
              <a:buChar char="•"/>
            </a:pPr>
            <a:endParaRPr lang="en-US" dirty="0"/>
          </a:p>
        </p:txBody>
      </p:sp>
      <p:sp>
        <p:nvSpPr>
          <p:cNvPr id="4" name="Title 3">
            <a:extLst>
              <a:ext uri="{FF2B5EF4-FFF2-40B4-BE49-F238E27FC236}">
                <a16:creationId xmlns:a16="http://schemas.microsoft.com/office/drawing/2014/main" id="{D3A8B656-0E8E-3B41-4836-803FB7DDEAB1}"/>
              </a:ext>
            </a:extLst>
          </p:cNvPr>
          <p:cNvSpPr>
            <a:spLocks noGrp="1"/>
          </p:cNvSpPr>
          <p:nvPr>
            <p:ph type="title"/>
          </p:nvPr>
        </p:nvSpPr>
        <p:spPr/>
        <p:txBody>
          <a:bodyPr/>
          <a:lstStyle/>
          <a:p>
            <a:r>
              <a:rPr lang="en-US" dirty="0"/>
              <a:t>Compact 2.0</a:t>
            </a:r>
          </a:p>
        </p:txBody>
      </p:sp>
      <p:sp>
        <p:nvSpPr>
          <p:cNvPr id="5" name="Slide Number Placeholder 4">
            <a:extLst>
              <a:ext uri="{FF2B5EF4-FFF2-40B4-BE49-F238E27FC236}">
                <a16:creationId xmlns:a16="http://schemas.microsoft.com/office/drawing/2014/main" id="{2D493942-EE61-756B-29C0-106A67D85A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smtClean="0">
                <a:ln>
                  <a:noFill/>
                </a:ln>
                <a:solidFill>
                  <a:srgbClr val="2758B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Tree>
    <p:extLst>
      <p:ext uri="{BB962C8B-B14F-4D97-AF65-F5344CB8AC3E}">
        <p14:creationId xmlns:p14="http://schemas.microsoft.com/office/powerpoint/2010/main" val="599509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453A2F-117F-1534-F9C8-70A3E0FEDC57}"/>
              </a:ext>
            </a:extLst>
          </p:cNvPr>
          <p:cNvSpPr>
            <a:spLocks noGrp="1"/>
          </p:cNvSpPr>
          <p:nvPr>
            <p:ph sz="half" idx="2"/>
          </p:nvPr>
        </p:nvSpPr>
        <p:spPr/>
        <p:txBody>
          <a:bodyPr>
            <a:normAutofit/>
          </a:bodyPr>
          <a:lstStyle/>
          <a:p>
            <a:pPr marL="0" indent="0">
              <a:buNone/>
            </a:pPr>
            <a:endParaRPr lang="en-US" sz="3600" dirty="0">
              <a:latin typeface="Georgia" panose="02040502050405020303" pitchFamily="18" charset="0"/>
            </a:endParaRPr>
          </a:p>
          <a:p>
            <a:pPr marL="0" indent="0" algn="ctr">
              <a:buNone/>
            </a:pPr>
            <a:r>
              <a:rPr lang="en-US" sz="3600" b="1" dirty="0">
                <a:latin typeface="Georgia" panose="02040502050405020303" pitchFamily="18" charset="0"/>
              </a:rPr>
              <a:t>Meet us for dinner:</a:t>
            </a:r>
          </a:p>
          <a:p>
            <a:pPr marL="0" indent="0" algn="ctr">
              <a:buNone/>
            </a:pPr>
            <a:r>
              <a:rPr lang="en-US" sz="3600" dirty="0" err="1">
                <a:latin typeface="Georgia" panose="02040502050405020303" pitchFamily="18" charset="0"/>
              </a:rPr>
              <a:t>Puttshack</a:t>
            </a:r>
            <a:r>
              <a:rPr lang="en-US" sz="3600" dirty="0">
                <a:latin typeface="Georgia" panose="02040502050405020303" pitchFamily="18" charset="0"/>
              </a:rPr>
              <a:t> Atlanta-Midtown</a:t>
            </a:r>
          </a:p>
          <a:p>
            <a:pPr marL="0" indent="0" algn="ctr">
              <a:buNone/>
            </a:pPr>
            <a:r>
              <a:rPr lang="en-US" sz="3600" dirty="0">
                <a:latin typeface="Georgia" panose="02040502050405020303" pitchFamily="18" charset="0"/>
              </a:rPr>
              <a:t>1115 Howell Mill Rd</a:t>
            </a:r>
          </a:p>
          <a:p>
            <a:pPr marL="0" indent="0" algn="ctr">
              <a:buNone/>
            </a:pPr>
            <a:r>
              <a:rPr lang="en-US" sz="3600" dirty="0">
                <a:latin typeface="Georgia" panose="02040502050405020303" pitchFamily="18" charset="0"/>
              </a:rPr>
              <a:t>Atlanta, GA 30318</a:t>
            </a:r>
          </a:p>
          <a:p>
            <a:pPr marL="0" indent="0" algn="ctr">
              <a:buNone/>
            </a:pPr>
            <a:endParaRPr lang="en-US" sz="2800" i="1" dirty="0">
              <a:latin typeface="Georgia" panose="02040502050405020303" pitchFamily="18" charset="0"/>
            </a:endParaRPr>
          </a:p>
        </p:txBody>
      </p:sp>
      <p:sp>
        <p:nvSpPr>
          <p:cNvPr id="4" name="Title 3">
            <a:extLst>
              <a:ext uri="{FF2B5EF4-FFF2-40B4-BE49-F238E27FC236}">
                <a16:creationId xmlns:a16="http://schemas.microsoft.com/office/drawing/2014/main" id="{22B8B6D0-FF9E-3C2C-7997-6F99D2381A91}"/>
              </a:ext>
            </a:extLst>
          </p:cNvPr>
          <p:cNvSpPr>
            <a:spLocks noGrp="1"/>
          </p:cNvSpPr>
          <p:nvPr>
            <p:ph type="title"/>
          </p:nvPr>
        </p:nvSpPr>
        <p:spPr/>
        <p:txBody>
          <a:bodyPr/>
          <a:lstStyle/>
          <a:p>
            <a:r>
              <a:rPr lang="en-US" dirty="0"/>
              <a:t>Adjourn for the Day</a:t>
            </a:r>
          </a:p>
        </p:txBody>
      </p:sp>
      <p:sp>
        <p:nvSpPr>
          <p:cNvPr id="5" name="Slide Number Placeholder 4">
            <a:extLst>
              <a:ext uri="{FF2B5EF4-FFF2-40B4-BE49-F238E27FC236}">
                <a16:creationId xmlns:a16="http://schemas.microsoft.com/office/drawing/2014/main" id="{9DC49CD8-4F95-36E6-4380-93D12B8A977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Tree>
    <p:extLst>
      <p:ext uri="{BB962C8B-B14F-4D97-AF65-F5344CB8AC3E}">
        <p14:creationId xmlns:p14="http://schemas.microsoft.com/office/powerpoint/2010/main" val="3178348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2CFE9E-9F74-F101-8BA4-A4ED846A36D7}"/>
              </a:ext>
            </a:extLst>
          </p:cNvPr>
          <p:cNvSpPr>
            <a:spLocks noGrp="1"/>
          </p:cNvSpPr>
          <p:nvPr>
            <p:ph sz="half" idx="1"/>
          </p:nvPr>
        </p:nvSpPr>
        <p:spPr/>
        <p:txBody>
          <a:bodyPr>
            <a:normAutofit lnSpcReduction="10000"/>
          </a:bodyPr>
          <a:lstStyle/>
          <a:p>
            <a:pPr marL="457200" indent="-457200">
              <a:buFont typeface="Arial" panose="020B0604020202020204" pitchFamily="34" charset="0"/>
              <a:buChar char="•"/>
            </a:pPr>
            <a:r>
              <a:rPr lang="en-US" dirty="0">
                <a:latin typeface="Georgia" panose="02040502050405020303" pitchFamily="18" charset="0"/>
              </a:rPr>
              <a:t>What’s New at SREB (Working Breakfast)</a:t>
            </a:r>
          </a:p>
          <a:p>
            <a:pPr marL="914400" lvl="1" indent="-457200">
              <a:buFont typeface="Arial" panose="020B0604020202020204" pitchFamily="34" charset="0"/>
              <a:buChar char="•"/>
            </a:pPr>
            <a:r>
              <a:rPr lang="en-US" dirty="0">
                <a:latin typeface="Georgia" panose="02040502050405020303" pitchFamily="18" charset="0"/>
              </a:rPr>
              <a:t>SREB Leadership</a:t>
            </a:r>
          </a:p>
          <a:p>
            <a:pPr marL="457200" indent="-457200">
              <a:buFont typeface="Arial" panose="020B0604020202020204" pitchFamily="34" charset="0"/>
              <a:buChar char="•"/>
            </a:pPr>
            <a:r>
              <a:rPr lang="en-US" dirty="0">
                <a:latin typeface="Georgia" panose="02040502050405020303" pitchFamily="18" charset="0"/>
              </a:rPr>
              <a:t>State and Institution Reports</a:t>
            </a:r>
          </a:p>
          <a:p>
            <a:pPr marL="800100" lvl="1" indent="-342900">
              <a:buFont typeface="Arial" panose="020B0604020202020204" pitchFamily="34" charset="0"/>
              <a:buChar char="•"/>
            </a:pPr>
            <a:r>
              <a:rPr lang="en-US" dirty="0">
                <a:latin typeface="Georgia" panose="02040502050405020303" pitchFamily="18" charset="0"/>
              </a:rPr>
              <a:t>Highlights</a:t>
            </a:r>
          </a:p>
          <a:p>
            <a:pPr marL="800100" lvl="1" indent="-342900">
              <a:buFont typeface="Arial" panose="020B0604020202020204" pitchFamily="34" charset="0"/>
              <a:buChar char="•"/>
            </a:pPr>
            <a:r>
              <a:rPr lang="en-US" dirty="0">
                <a:latin typeface="Georgia" panose="02040502050405020303" pitchFamily="18" charset="0"/>
              </a:rPr>
              <a:t>Changes</a:t>
            </a:r>
          </a:p>
          <a:p>
            <a:pPr marL="457200" indent="-457200">
              <a:buFont typeface="Arial" panose="020B0604020202020204" pitchFamily="34" charset="0"/>
              <a:buChar char="•"/>
            </a:pPr>
            <a:r>
              <a:rPr lang="en-US" dirty="0">
                <a:latin typeface="Georgia" panose="02040502050405020303" pitchFamily="18" charset="0"/>
              </a:rPr>
              <a:t>Break</a:t>
            </a:r>
          </a:p>
          <a:p>
            <a:pPr marL="457200" indent="-457200">
              <a:buFont typeface="Arial" panose="020B0604020202020204" pitchFamily="34" charset="0"/>
              <a:buChar char="•"/>
            </a:pPr>
            <a:r>
              <a:rPr lang="en-US" dirty="0">
                <a:latin typeface="Georgia" panose="02040502050405020303" pitchFamily="18" charset="0"/>
              </a:rPr>
              <a:t>Supreme Court Decisions and the Impact on Graduate Education</a:t>
            </a:r>
          </a:p>
          <a:p>
            <a:pPr marL="457200" indent="-457200">
              <a:buFont typeface="Arial" panose="020B0604020202020204" pitchFamily="34" charset="0"/>
              <a:buChar char="•"/>
            </a:pPr>
            <a:r>
              <a:rPr lang="en-US" dirty="0">
                <a:latin typeface="Georgia" panose="02040502050405020303" pitchFamily="18" charset="0"/>
              </a:rPr>
              <a:t>New Topics/Open Floor Discussion</a:t>
            </a:r>
          </a:p>
          <a:p>
            <a:pPr marL="457200" indent="-457200">
              <a:buFont typeface="Arial" panose="020B0604020202020204" pitchFamily="34" charset="0"/>
              <a:buChar char="•"/>
            </a:pPr>
            <a:r>
              <a:rPr lang="en-US" dirty="0">
                <a:latin typeface="Georgia" panose="02040502050405020303" pitchFamily="18" charset="0"/>
              </a:rPr>
              <a:t>Adjourn (Box lunch)</a:t>
            </a:r>
          </a:p>
          <a:p>
            <a:endParaRPr lang="en-US" dirty="0"/>
          </a:p>
        </p:txBody>
      </p:sp>
      <p:sp>
        <p:nvSpPr>
          <p:cNvPr id="4" name="Title 3">
            <a:extLst>
              <a:ext uri="{FF2B5EF4-FFF2-40B4-BE49-F238E27FC236}">
                <a16:creationId xmlns:a16="http://schemas.microsoft.com/office/drawing/2014/main" id="{175FDF3D-06B1-7FBC-ACB2-C5A08EE5DAB5}"/>
              </a:ext>
            </a:extLst>
          </p:cNvPr>
          <p:cNvSpPr>
            <a:spLocks noGrp="1"/>
          </p:cNvSpPr>
          <p:nvPr>
            <p:ph type="title"/>
          </p:nvPr>
        </p:nvSpPr>
        <p:spPr/>
        <p:txBody>
          <a:bodyPr/>
          <a:lstStyle/>
          <a:p>
            <a:r>
              <a:rPr lang="en-US" dirty="0"/>
              <a:t>Agenda – Day 2</a:t>
            </a:r>
          </a:p>
        </p:txBody>
      </p:sp>
      <p:sp>
        <p:nvSpPr>
          <p:cNvPr id="5" name="Slide Number Placeholder 4">
            <a:extLst>
              <a:ext uri="{FF2B5EF4-FFF2-40B4-BE49-F238E27FC236}">
                <a16:creationId xmlns:a16="http://schemas.microsoft.com/office/drawing/2014/main" id="{7B80860D-83AE-EAE7-6598-227065569A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smtClean="0">
                <a:ln>
                  <a:noFill/>
                </a:ln>
                <a:solidFill>
                  <a:srgbClr val="2758B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Tree>
    <p:extLst>
      <p:ext uri="{BB962C8B-B14F-4D97-AF65-F5344CB8AC3E}">
        <p14:creationId xmlns:p14="http://schemas.microsoft.com/office/powerpoint/2010/main" val="2210579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58ABD2-0342-8617-DB35-3034EEBEFA36}"/>
              </a:ext>
            </a:extLst>
          </p:cNvPr>
          <p:cNvSpPr>
            <a:spLocks noGrp="1"/>
          </p:cNvSpPr>
          <p:nvPr>
            <p:ph sz="half" idx="2"/>
          </p:nvPr>
        </p:nvSpPr>
        <p:spPr>
          <a:xfrm>
            <a:off x="6318490" y="5928195"/>
            <a:ext cx="5034261" cy="915989"/>
          </a:xfrm>
        </p:spPr>
        <p:txBody>
          <a:bodyPr>
            <a:normAutofit fontScale="85000" lnSpcReduction="10000"/>
          </a:bodyPr>
          <a:lstStyle/>
          <a:p>
            <a:pPr algn="ctr"/>
            <a:r>
              <a:rPr lang="en-US" dirty="0"/>
              <a:t>Harriette Scott, VP Postsecondary Education</a:t>
            </a:r>
          </a:p>
        </p:txBody>
      </p:sp>
      <p:sp>
        <p:nvSpPr>
          <p:cNvPr id="4" name="Content Placeholder 3">
            <a:extLst>
              <a:ext uri="{FF2B5EF4-FFF2-40B4-BE49-F238E27FC236}">
                <a16:creationId xmlns:a16="http://schemas.microsoft.com/office/drawing/2014/main" id="{A20F1DBB-E2B0-8D66-5770-10F5BC4A1BE7}"/>
              </a:ext>
            </a:extLst>
          </p:cNvPr>
          <p:cNvSpPr>
            <a:spLocks noGrp="1"/>
          </p:cNvSpPr>
          <p:nvPr>
            <p:ph sz="half" idx="1"/>
          </p:nvPr>
        </p:nvSpPr>
        <p:spPr>
          <a:xfrm>
            <a:off x="1074221" y="5936558"/>
            <a:ext cx="3963539" cy="458789"/>
          </a:xfrm>
        </p:spPr>
        <p:txBody>
          <a:bodyPr>
            <a:normAutofit fontScale="85000" lnSpcReduction="10000"/>
          </a:bodyPr>
          <a:lstStyle/>
          <a:p>
            <a:pPr algn="ctr"/>
            <a:r>
              <a:rPr lang="en-US" dirty="0"/>
              <a:t>Stephen Pruitt, President	</a:t>
            </a:r>
          </a:p>
        </p:txBody>
      </p:sp>
      <p:sp>
        <p:nvSpPr>
          <p:cNvPr id="5" name="Title 4">
            <a:extLst>
              <a:ext uri="{FF2B5EF4-FFF2-40B4-BE49-F238E27FC236}">
                <a16:creationId xmlns:a16="http://schemas.microsoft.com/office/drawing/2014/main" id="{6DF39AA5-21CC-B920-4342-D280D19CBFA7}"/>
              </a:ext>
            </a:extLst>
          </p:cNvPr>
          <p:cNvSpPr>
            <a:spLocks noGrp="1"/>
          </p:cNvSpPr>
          <p:nvPr>
            <p:ph type="title"/>
          </p:nvPr>
        </p:nvSpPr>
        <p:spPr/>
        <p:txBody>
          <a:bodyPr/>
          <a:lstStyle/>
          <a:p>
            <a:pPr algn="l"/>
            <a:r>
              <a:rPr lang="en-US" dirty="0"/>
              <a:t>What’s New at SREB</a:t>
            </a:r>
          </a:p>
        </p:txBody>
      </p:sp>
      <p:sp>
        <p:nvSpPr>
          <p:cNvPr id="6" name="Slide Number Placeholder 5">
            <a:extLst>
              <a:ext uri="{FF2B5EF4-FFF2-40B4-BE49-F238E27FC236}">
                <a16:creationId xmlns:a16="http://schemas.microsoft.com/office/drawing/2014/main" id="{9B5B700D-F0FB-CF5D-5629-1BCDA36F4F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smtClean="0">
                <a:ln>
                  <a:noFill/>
                </a:ln>
                <a:solidFill>
                  <a:srgbClr val="2758B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pic>
        <p:nvPicPr>
          <p:cNvPr id="8" name="Picture 7" descr="A person smiling at camera&#10;&#10;Description automatically generated">
            <a:extLst>
              <a:ext uri="{FF2B5EF4-FFF2-40B4-BE49-F238E27FC236}">
                <a16:creationId xmlns:a16="http://schemas.microsoft.com/office/drawing/2014/main" id="{550EBAB7-7A6B-153B-1938-1F1357453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8878" y="1162417"/>
            <a:ext cx="3633487" cy="4765777"/>
          </a:xfrm>
          <a:prstGeom prst="rect">
            <a:avLst/>
          </a:prstGeom>
        </p:spPr>
      </p:pic>
      <p:pic>
        <p:nvPicPr>
          <p:cNvPr id="10" name="Picture 9" descr="A person in a suit and tie&#10;&#10;Description automatically generated">
            <a:extLst>
              <a:ext uri="{FF2B5EF4-FFF2-40B4-BE49-F238E27FC236}">
                <a16:creationId xmlns:a16="http://schemas.microsoft.com/office/drawing/2014/main" id="{94FF0198-DB18-98BD-8C3B-0E885341F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56" y="1162418"/>
            <a:ext cx="3963538" cy="4765777"/>
          </a:xfrm>
          <a:prstGeom prst="rect">
            <a:avLst/>
          </a:prstGeom>
        </p:spPr>
      </p:pic>
    </p:spTree>
    <p:extLst>
      <p:ext uri="{BB962C8B-B14F-4D97-AF65-F5344CB8AC3E}">
        <p14:creationId xmlns:p14="http://schemas.microsoft.com/office/powerpoint/2010/main" val="2012564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9DB400-D0B1-3694-7235-53F5F2BFF60A}"/>
              </a:ext>
            </a:extLst>
          </p:cNvPr>
          <p:cNvSpPr>
            <a:spLocks noGrp="1"/>
          </p:cNvSpPr>
          <p:nvPr>
            <p:ph sz="half" idx="2"/>
          </p:nvPr>
        </p:nvSpPr>
        <p:spPr/>
        <p:txBody>
          <a:bodyPr>
            <a:normAutofit/>
          </a:bodyPr>
          <a:lstStyle/>
          <a:p>
            <a:r>
              <a:rPr lang="en-US" sz="2800" dirty="0">
                <a:latin typeface="Georgia" panose="02040502050405020303" pitchFamily="18" charset="0"/>
              </a:rPr>
              <a:t>Highlights</a:t>
            </a:r>
          </a:p>
          <a:p>
            <a:pPr lvl="1"/>
            <a:r>
              <a:rPr lang="en-US" sz="2400" dirty="0">
                <a:latin typeface="Georgia" panose="02040502050405020303" pitchFamily="18" charset="0"/>
              </a:rPr>
              <a:t>1 – 3 points regarding DSP at your campus or agency</a:t>
            </a:r>
          </a:p>
          <a:p>
            <a:r>
              <a:rPr lang="en-US" sz="2800" dirty="0">
                <a:latin typeface="Georgia" panose="02040502050405020303" pitchFamily="18" charset="0"/>
              </a:rPr>
              <a:t>Changes</a:t>
            </a:r>
          </a:p>
          <a:p>
            <a:pPr lvl="1"/>
            <a:r>
              <a:rPr lang="en-US" sz="2400" dirty="0">
                <a:latin typeface="Georgia" panose="02040502050405020303" pitchFamily="18" charset="0"/>
              </a:rPr>
              <a:t>Financial, leadership, policy</a:t>
            </a:r>
          </a:p>
        </p:txBody>
      </p:sp>
      <p:sp>
        <p:nvSpPr>
          <p:cNvPr id="4" name="Title 3">
            <a:extLst>
              <a:ext uri="{FF2B5EF4-FFF2-40B4-BE49-F238E27FC236}">
                <a16:creationId xmlns:a16="http://schemas.microsoft.com/office/drawing/2014/main" id="{827AE468-50A7-AEC0-ADF2-BF7D7777ABB3}"/>
              </a:ext>
            </a:extLst>
          </p:cNvPr>
          <p:cNvSpPr>
            <a:spLocks noGrp="1"/>
          </p:cNvSpPr>
          <p:nvPr>
            <p:ph type="title"/>
          </p:nvPr>
        </p:nvSpPr>
        <p:spPr/>
        <p:txBody>
          <a:bodyPr>
            <a:normAutofit/>
          </a:bodyPr>
          <a:lstStyle/>
          <a:p>
            <a:r>
              <a:rPr lang="en-US" dirty="0"/>
              <a:t>State and Institutional Report Out</a:t>
            </a:r>
          </a:p>
        </p:txBody>
      </p:sp>
      <p:sp>
        <p:nvSpPr>
          <p:cNvPr id="5" name="Slide Number Placeholder 4">
            <a:extLst>
              <a:ext uri="{FF2B5EF4-FFF2-40B4-BE49-F238E27FC236}">
                <a16:creationId xmlns:a16="http://schemas.microsoft.com/office/drawing/2014/main" id="{C8F65214-1FD9-0867-2B9C-62E1E6D2F99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Tree>
    <p:extLst>
      <p:ext uri="{BB962C8B-B14F-4D97-AF65-F5344CB8AC3E}">
        <p14:creationId xmlns:p14="http://schemas.microsoft.com/office/powerpoint/2010/main" val="2721766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306E96-B867-107C-C1D9-DD99A3884462}"/>
              </a:ext>
            </a:extLst>
          </p:cNvPr>
          <p:cNvSpPr>
            <a:spLocks noGrp="1"/>
          </p:cNvSpPr>
          <p:nvPr>
            <p:ph sz="half" idx="1"/>
          </p:nvPr>
        </p:nvSpPr>
        <p:spPr/>
        <p:txBody>
          <a:bodyPr anchor="ctr"/>
          <a:lstStyle/>
          <a:p>
            <a:pPr algn="ctr"/>
            <a:r>
              <a:rPr lang="en-US" sz="7200" b="1" dirty="0"/>
              <a:t>BREAK TIME</a:t>
            </a:r>
          </a:p>
          <a:p>
            <a:endParaRPr lang="en-US" dirty="0"/>
          </a:p>
        </p:txBody>
      </p:sp>
      <p:sp>
        <p:nvSpPr>
          <p:cNvPr id="4" name="Title 3">
            <a:extLst>
              <a:ext uri="{FF2B5EF4-FFF2-40B4-BE49-F238E27FC236}">
                <a16:creationId xmlns:a16="http://schemas.microsoft.com/office/drawing/2014/main" id="{6B338C32-1699-653B-C51F-D52FCC4057EF}"/>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E5ACBB85-0401-8F84-4672-9F312F242B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smtClean="0">
                <a:ln>
                  <a:noFill/>
                </a:ln>
                <a:solidFill>
                  <a:srgbClr val="2758B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Tree>
    <p:extLst>
      <p:ext uri="{BB962C8B-B14F-4D97-AF65-F5344CB8AC3E}">
        <p14:creationId xmlns:p14="http://schemas.microsoft.com/office/powerpoint/2010/main" val="1682244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 shot of a row of graduates">
            <a:extLst>
              <a:ext uri="{FF2B5EF4-FFF2-40B4-BE49-F238E27FC236}">
                <a16:creationId xmlns:a16="http://schemas.microsoft.com/office/drawing/2014/main" id="{E74A0B16-B45A-BF30-EF3B-64EAC14C5ED9}"/>
              </a:ext>
            </a:extLst>
          </p:cNvPr>
          <p:cNvPicPr>
            <a:picLocks noChangeAspect="1"/>
          </p:cNvPicPr>
          <p:nvPr/>
        </p:nvPicPr>
        <p:blipFill rotWithShape="1">
          <a:blip r:embed="rId2"/>
          <a:srcRect t="16948" r="1" b="18570"/>
          <a:stretch/>
        </p:blipFill>
        <p:spPr>
          <a:xfrm>
            <a:off x="1061156" y="1662071"/>
            <a:ext cx="10371523" cy="4464093"/>
          </a:xfrm>
          <a:prstGeom prst="rect">
            <a:avLst/>
          </a:prstGeom>
          <a:noFill/>
        </p:spPr>
      </p:pic>
      <p:sp>
        <p:nvSpPr>
          <p:cNvPr id="4" name="Title 3">
            <a:extLst>
              <a:ext uri="{FF2B5EF4-FFF2-40B4-BE49-F238E27FC236}">
                <a16:creationId xmlns:a16="http://schemas.microsoft.com/office/drawing/2014/main" id="{34610221-F66F-A329-DF82-2286D5B34796}"/>
              </a:ext>
            </a:extLst>
          </p:cNvPr>
          <p:cNvSpPr>
            <a:spLocks noGrp="1"/>
          </p:cNvSpPr>
          <p:nvPr>
            <p:ph type="title"/>
          </p:nvPr>
        </p:nvSpPr>
        <p:spPr>
          <a:xfrm>
            <a:off x="1061157" y="274638"/>
            <a:ext cx="10348841" cy="1143000"/>
          </a:xfrm>
        </p:spPr>
        <p:txBody>
          <a:bodyPr anchor="ctr">
            <a:normAutofit/>
          </a:bodyPr>
          <a:lstStyle/>
          <a:p>
            <a:pPr>
              <a:lnSpc>
                <a:spcPct val="90000"/>
              </a:lnSpc>
            </a:pPr>
            <a:r>
              <a:rPr lang="en-US" sz="3700" dirty="0"/>
              <a:t>Critical Considerations in the Current Political Climate (See Discussion Guide)</a:t>
            </a:r>
          </a:p>
        </p:txBody>
      </p:sp>
      <p:sp>
        <p:nvSpPr>
          <p:cNvPr id="5" name="Slide Number Placeholder 4">
            <a:extLst>
              <a:ext uri="{FF2B5EF4-FFF2-40B4-BE49-F238E27FC236}">
                <a16:creationId xmlns:a16="http://schemas.microsoft.com/office/drawing/2014/main" id="{5B071335-D042-2E73-3475-B84290C2CA5F}"/>
              </a:ext>
            </a:extLst>
          </p:cNvPr>
          <p:cNvSpPr>
            <a:spLocks noGrp="1"/>
          </p:cNvSpPr>
          <p:nvPr>
            <p:ph type="sldNum" sz="quarter" idx="12"/>
          </p:nvPr>
        </p:nvSpPr>
        <p:spPr>
          <a:xfrm>
            <a:off x="11233496" y="6386190"/>
            <a:ext cx="695040" cy="411480"/>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6BF0614-88EF-E141-A4D8-626B55E019E0}" type="slidenum">
              <a:rPr kumimoji="0" lang="en-US" sz="1200" b="0" i="0" u="none" strike="noStrike" kern="1200" cap="none" spc="0" normalizeH="0" baseline="0" noProof="0" smtClean="0">
                <a:ln>
                  <a:noFill/>
                </a:ln>
                <a:solidFill>
                  <a:srgbClr val="2758B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sz="1200" b="0" i="0" u="none" strike="noStrike" kern="1200" cap="none" spc="0" normalizeH="0" baseline="0" noProof="0">
              <a:ln>
                <a:noFill/>
              </a:ln>
              <a:solidFill>
                <a:srgbClr val="2758BC"/>
              </a:solidFill>
              <a:effectLst/>
              <a:uLnTx/>
              <a:uFillTx/>
              <a:latin typeface="Arial"/>
              <a:ea typeface="+mn-ea"/>
              <a:cs typeface="+mn-cs"/>
            </a:endParaRPr>
          </a:p>
        </p:txBody>
      </p:sp>
    </p:spTree>
    <p:extLst>
      <p:ext uri="{BB962C8B-B14F-4D97-AF65-F5344CB8AC3E}">
        <p14:creationId xmlns:p14="http://schemas.microsoft.com/office/powerpoint/2010/main" val="3549455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9F3D32-6D93-CEF8-DF8B-DEED1F50E83E}"/>
              </a:ext>
            </a:extLst>
          </p:cNvPr>
          <p:cNvSpPr>
            <a:spLocks noGrp="1"/>
          </p:cNvSpPr>
          <p:nvPr>
            <p:ph idx="1"/>
          </p:nvPr>
        </p:nvSpPr>
        <p:spPr/>
        <p:txBody>
          <a:bodyPr/>
          <a:lstStyle/>
          <a:p>
            <a:pPr marL="457200" indent="-457200">
              <a:buFont typeface="Arial" panose="020B0604020202020204" pitchFamily="34" charset="0"/>
              <a:buChar char="•"/>
            </a:pPr>
            <a:r>
              <a:rPr lang="en-US" dirty="0">
                <a:latin typeface="Georgia" panose="02040502050405020303" pitchFamily="18" charset="0"/>
              </a:rPr>
              <a:t>SREB Staff</a:t>
            </a:r>
          </a:p>
          <a:p>
            <a:pPr marL="457200" indent="-457200">
              <a:buFont typeface="Arial" panose="020B0604020202020204" pitchFamily="34" charset="0"/>
              <a:buChar char="•"/>
            </a:pPr>
            <a:r>
              <a:rPr lang="en-US" dirty="0">
                <a:latin typeface="Georgia" panose="02040502050405020303" pitchFamily="18" charset="0"/>
              </a:rPr>
              <a:t>RAC Committee Members</a:t>
            </a:r>
          </a:p>
          <a:p>
            <a:pPr marL="457200" indent="-457200">
              <a:buFont typeface="Arial" panose="020B0604020202020204" pitchFamily="34" charset="0"/>
              <a:buChar char="•"/>
            </a:pPr>
            <a:r>
              <a:rPr lang="en-US" dirty="0">
                <a:latin typeface="Georgia" panose="02040502050405020303" pitchFamily="18" charset="0"/>
              </a:rPr>
              <a:t>Invited Guests</a:t>
            </a:r>
          </a:p>
        </p:txBody>
      </p:sp>
      <p:sp>
        <p:nvSpPr>
          <p:cNvPr id="4" name="Title 3">
            <a:extLst>
              <a:ext uri="{FF2B5EF4-FFF2-40B4-BE49-F238E27FC236}">
                <a16:creationId xmlns:a16="http://schemas.microsoft.com/office/drawing/2014/main" id="{2A6068C1-0AD3-F640-B623-BC97A11D8A57}"/>
              </a:ext>
            </a:extLst>
          </p:cNvPr>
          <p:cNvSpPr>
            <a:spLocks noGrp="1"/>
          </p:cNvSpPr>
          <p:nvPr>
            <p:ph type="title"/>
          </p:nvPr>
        </p:nvSpPr>
        <p:spPr/>
        <p:txBody>
          <a:bodyPr/>
          <a:lstStyle/>
          <a:p>
            <a:r>
              <a:rPr lang="en-US" dirty="0"/>
              <a:t>Welcome and Introductions</a:t>
            </a:r>
          </a:p>
        </p:txBody>
      </p:sp>
      <p:sp>
        <p:nvSpPr>
          <p:cNvPr id="5" name="Slide Number Placeholder 4">
            <a:extLst>
              <a:ext uri="{FF2B5EF4-FFF2-40B4-BE49-F238E27FC236}">
                <a16:creationId xmlns:a16="http://schemas.microsoft.com/office/drawing/2014/main" id="{6EB8DB3F-11E7-3D1A-706E-FFF57443E0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Tree>
    <p:extLst>
      <p:ext uri="{BB962C8B-B14F-4D97-AF65-F5344CB8AC3E}">
        <p14:creationId xmlns:p14="http://schemas.microsoft.com/office/powerpoint/2010/main" val="4079541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D59F7A-A719-EF63-C353-D53522D20341}"/>
              </a:ext>
            </a:extLst>
          </p:cNvPr>
          <p:cNvSpPr>
            <a:spLocks noGrp="1"/>
          </p:cNvSpPr>
          <p:nvPr>
            <p:ph sz="half" idx="2"/>
          </p:nvPr>
        </p:nvSpPr>
        <p:spPr/>
        <p:txBody>
          <a:bodyPr>
            <a:normAutofit/>
          </a:bodyPr>
          <a:lstStyle/>
          <a:p>
            <a:r>
              <a:rPr lang="en-US" sz="2800" dirty="0">
                <a:latin typeface="Georgia" panose="02040502050405020303" pitchFamily="18" charset="0"/>
              </a:rPr>
              <a:t>Change to Annual Meeting</a:t>
            </a:r>
          </a:p>
          <a:p>
            <a:r>
              <a:rPr lang="en-US" sz="2800" dirty="0">
                <a:latin typeface="Georgia" panose="02040502050405020303" pitchFamily="18" charset="0"/>
              </a:rPr>
              <a:t>Graduate students and unions</a:t>
            </a:r>
          </a:p>
          <a:p>
            <a:endParaRPr lang="en-US" sz="2800" dirty="0">
              <a:latin typeface="Georgia" panose="02040502050405020303" pitchFamily="18" charset="0"/>
            </a:endParaRPr>
          </a:p>
          <a:p>
            <a:r>
              <a:rPr lang="en-US" sz="2800" dirty="0">
                <a:latin typeface="Georgia" panose="02040502050405020303" pitchFamily="18" charset="0"/>
              </a:rPr>
              <a:t>Open discussion</a:t>
            </a:r>
          </a:p>
        </p:txBody>
      </p:sp>
      <p:sp>
        <p:nvSpPr>
          <p:cNvPr id="4" name="Title 3">
            <a:extLst>
              <a:ext uri="{FF2B5EF4-FFF2-40B4-BE49-F238E27FC236}">
                <a16:creationId xmlns:a16="http://schemas.microsoft.com/office/drawing/2014/main" id="{825B0CAC-6A83-8327-D97B-909F7670BD6C}"/>
              </a:ext>
            </a:extLst>
          </p:cNvPr>
          <p:cNvSpPr>
            <a:spLocks noGrp="1"/>
          </p:cNvSpPr>
          <p:nvPr>
            <p:ph type="title"/>
          </p:nvPr>
        </p:nvSpPr>
        <p:spPr/>
        <p:txBody>
          <a:bodyPr/>
          <a:lstStyle/>
          <a:p>
            <a:r>
              <a:rPr lang="en-US" dirty="0"/>
              <a:t>New Topics and Open Floor</a:t>
            </a:r>
          </a:p>
        </p:txBody>
      </p:sp>
      <p:sp>
        <p:nvSpPr>
          <p:cNvPr id="5" name="Slide Number Placeholder 4">
            <a:extLst>
              <a:ext uri="{FF2B5EF4-FFF2-40B4-BE49-F238E27FC236}">
                <a16:creationId xmlns:a16="http://schemas.microsoft.com/office/drawing/2014/main" id="{A00D883B-DB5B-94CE-010E-F3655DC0BC3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Tree>
    <p:extLst>
      <p:ext uri="{BB962C8B-B14F-4D97-AF65-F5344CB8AC3E}">
        <p14:creationId xmlns:p14="http://schemas.microsoft.com/office/powerpoint/2010/main" val="680549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5D0FA1-F0E9-6CDB-DF0D-D5A218DA8669}"/>
              </a:ext>
            </a:extLst>
          </p:cNvPr>
          <p:cNvSpPr>
            <a:spLocks noGrp="1"/>
          </p:cNvSpPr>
          <p:nvPr>
            <p:ph sz="half" idx="1"/>
          </p:nvPr>
        </p:nvSpPr>
        <p:spPr/>
        <p:txBody>
          <a:bodyPr/>
          <a:lstStyle/>
          <a:p>
            <a:pPr algn="ctr"/>
            <a:r>
              <a:rPr lang="en-US" dirty="0">
                <a:latin typeface="Georgia" panose="02040502050405020303" pitchFamily="18" charset="0"/>
              </a:rPr>
              <a:t>Dr. Ansley Abraham, Director</a:t>
            </a:r>
          </a:p>
          <a:p>
            <a:pPr algn="ctr"/>
            <a:r>
              <a:rPr lang="en-US" dirty="0">
                <a:latin typeface="Georgia" panose="02040502050405020303" pitchFamily="18" charset="0"/>
                <a:hlinkClick r:id="rId2"/>
              </a:rPr>
              <a:t>Ansley.Abraham@sreb.org</a:t>
            </a:r>
            <a:endParaRPr lang="en-US" dirty="0">
              <a:latin typeface="Georgia" panose="02040502050405020303" pitchFamily="18" charset="0"/>
            </a:endParaRPr>
          </a:p>
          <a:p>
            <a:pPr algn="ctr"/>
            <a:endParaRPr lang="en-US" dirty="0">
              <a:latin typeface="Georgia" panose="02040502050405020303" pitchFamily="18" charset="0"/>
            </a:endParaRPr>
          </a:p>
          <a:p>
            <a:pPr algn="ctr"/>
            <a:r>
              <a:rPr lang="en-US" dirty="0">
                <a:latin typeface="Georgia" panose="02040502050405020303" pitchFamily="18" charset="0"/>
              </a:rPr>
              <a:t>Tiffany K. Harrison, Program Specialist</a:t>
            </a:r>
          </a:p>
          <a:p>
            <a:pPr algn="ctr"/>
            <a:r>
              <a:rPr lang="en-US" dirty="0">
                <a:latin typeface="Georgia" panose="02040502050405020303" pitchFamily="18" charset="0"/>
                <a:hlinkClick r:id="rId3"/>
              </a:rPr>
              <a:t>Tiffany.Harrison@sreb.org</a:t>
            </a:r>
            <a:r>
              <a:rPr lang="en-US" dirty="0">
                <a:latin typeface="Georgia" panose="02040502050405020303" pitchFamily="18" charset="0"/>
              </a:rPr>
              <a:t> </a:t>
            </a:r>
          </a:p>
        </p:txBody>
      </p:sp>
      <p:sp>
        <p:nvSpPr>
          <p:cNvPr id="4" name="Title 3">
            <a:extLst>
              <a:ext uri="{FF2B5EF4-FFF2-40B4-BE49-F238E27FC236}">
                <a16:creationId xmlns:a16="http://schemas.microsoft.com/office/drawing/2014/main" id="{84B81C65-9CDA-0A7D-212D-D2515F702165}"/>
              </a:ext>
            </a:extLst>
          </p:cNvPr>
          <p:cNvSpPr>
            <a:spLocks noGrp="1"/>
          </p:cNvSpPr>
          <p:nvPr>
            <p:ph type="title"/>
          </p:nvPr>
        </p:nvSpPr>
        <p:spPr/>
        <p:txBody>
          <a:bodyPr/>
          <a:lstStyle/>
          <a:p>
            <a:r>
              <a:rPr lang="en-US" dirty="0"/>
              <a:t>Contact Information</a:t>
            </a:r>
          </a:p>
        </p:txBody>
      </p:sp>
      <p:sp>
        <p:nvSpPr>
          <p:cNvPr id="5" name="Slide Number Placeholder 4">
            <a:extLst>
              <a:ext uri="{FF2B5EF4-FFF2-40B4-BE49-F238E27FC236}">
                <a16:creationId xmlns:a16="http://schemas.microsoft.com/office/drawing/2014/main" id="{1BA058B9-80B0-5A7C-B425-70BED91EAC4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Tree>
    <p:extLst>
      <p:ext uri="{BB962C8B-B14F-4D97-AF65-F5344CB8AC3E}">
        <p14:creationId xmlns:p14="http://schemas.microsoft.com/office/powerpoint/2010/main" val="1818290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CB566D2-BB4C-74DF-8908-C6DA1FF87DA2}"/>
              </a:ext>
            </a:extLst>
          </p:cNvPr>
          <p:cNvSpPr>
            <a:spLocks noGrp="1"/>
          </p:cNvSpPr>
          <p:nvPr>
            <p:ph type="subTitle" idx="1"/>
          </p:nvPr>
        </p:nvSpPr>
        <p:spPr>
          <a:xfrm>
            <a:off x="3836117" y="2552700"/>
            <a:ext cx="6273083" cy="1752600"/>
          </a:xfrm>
        </p:spPr>
        <p:txBody>
          <a:bodyPr>
            <a:normAutofit/>
          </a:bodyPr>
          <a:lstStyle/>
          <a:p>
            <a:pPr algn="ctr"/>
            <a:r>
              <a:rPr lang="en-US" sz="4400" dirty="0"/>
              <a:t>Thank you for your support!</a:t>
            </a:r>
          </a:p>
        </p:txBody>
      </p:sp>
    </p:spTree>
    <p:extLst>
      <p:ext uri="{BB962C8B-B14F-4D97-AF65-F5344CB8AC3E}">
        <p14:creationId xmlns:p14="http://schemas.microsoft.com/office/powerpoint/2010/main" val="1129661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2F84B57-2380-4B99-86ED-BDD0B18A992E}"/>
              </a:ext>
            </a:extLst>
          </p:cNvPr>
          <p:cNvSpPr>
            <a:spLocks noGrp="1"/>
          </p:cNvSpPr>
          <p:nvPr>
            <p:ph sz="half" idx="1"/>
          </p:nvPr>
        </p:nvSpPr>
        <p:spPr/>
        <p:txBody>
          <a:bodyPr>
            <a:normAutofit lnSpcReduction="10000"/>
          </a:bodyPr>
          <a:lstStyle/>
          <a:p>
            <a:pPr marL="457200" indent="-457200" algn="l">
              <a:lnSpc>
                <a:spcPct val="150000"/>
              </a:lnSpc>
              <a:buClr>
                <a:schemeClr val="tx1"/>
              </a:buClr>
              <a:buFont typeface="Georgia" panose="02040502050405020303" pitchFamily="18" charset="0"/>
              <a:buChar char="•"/>
            </a:pPr>
            <a:r>
              <a:rPr lang="en-US" altLang="en-US" sz="2200" dirty="0">
                <a:solidFill>
                  <a:schemeClr val="tx1"/>
                </a:solidFill>
                <a:latin typeface="Georgia" panose="02040502050405020303" pitchFamily="18" charset="0"/>
                <a:cs typeface="Arial" panose="020B0604020202020204" pitchFamily="34" charset="0"/>
              </a:rPr>
              <a:t>Dr. Ansley Abraham, Director</a:t>
            </a:r>
          </a:p>
          <a:p>
            <a:pPr marL="457200" indent="-457200" algn="l">
              <a:lnSpc>
                <a:spcPct val="150000"/>
              </a:lnSpc>
              <a:buClr>
                <a:schemeClr val="tx1"/>
              </a:buClr>
              <a:buFont typeface="Georgia" panose="02040502050405020303" pitchFamily="18" charset="0"/>
              <a:buChar char="•"/>
            </a:pPr>
            <a:r>
              <a:rPr lang="en-US" altLang="en-US" sz="2200" dirty="0">
                <a:solidFill>
                  <a:schemeClr val="tx1"/>
                </a:solidFill>
                <a:latin typeface="Georgia" panose="02040502050405020303" pitchFamily="18" charset="0"/>
                <a:cs typeface="Arial" panose="020B0604020202020204" pitchFamily="34" charset="0"/>
              </a:rPr>
              <a:t>Dr. Bob Belle, Special Consultant </a:t>
            </a:r>
          </a:p>
          <a:p>
            <a:pPr marL="457200" indent="-457200" algn="l">
              <a:lnSpc>
                <a:spcPct val="150000"/>
              </a:lnSpc>
              <a:buClr>
                <a:schemeClr val="tx1"/>
              </a:buClr>
              <a:buFont typeface="Georgia" panose="02040502050405020303" pitchFamily="18" charset="0"/>
              <a:buChar char="•"/>
            </a:pPr>
            <a:r>
              <a:rPr lang="en-US" altLang="en-US" sz="2200" dirty="0">
                <a:solidFill>
                  <a:schemeClr val="tx1"/>
                </a:solidFill>
                <a:latin typeface="Georgia" panose="02040502050405020303" pitchFamily="18" charset="0"/>
                <a:cs typeface="Arial" panose="020B0604020202020204" pitchFamily="34" charset="0"/>
              </a:rPr>
              <a:t>Tiffany K. Harrison, Program Specialist</a:t>
            </a:r>
          </a:p>
          <a:p>
            <a:pPr marL="457200" indent="-457200" algn="l">
              <a:lnSpc>
                <a:spcPct val="150000"/>
              </a:lnSpc>
              <a:buClr>
                <a:schemeClr val="tx1"/>
              </a:buClr>
              <a:buFont typeface="Georgia" panose="02040502050405020303" pitchFamily="18" charset="0"/>
              <a:buChar char="•"/>
            </a:pPr>
            <a:r>
              <a:rPr lang="en-US" altLang="en-US" sz="2200" dirty="0">
                <a:solidFill>
                  <a:schemeClr val="tx1"/>
                </a:solidFill>
                <a:latin typeface="Georgia" panose="02040502050405020303" pitchFamily="18" charset="0"/>
                <a:cs typeface="Arial" panose="020B0604020202020204" pitchFamily="34" charset="0"/>
              </a:rPr>
              <a:t>Veda Overton-Houston, Program Accountant</a:t>
            </a:r>
          </a:p>
          <a:p>
            <a:pPr marL="457200" indent="-457200" algn="l">
              <a:lnSpc>
                <a:spcPct val="150000"/>
              </a:lnSpc>
              <a:buClr>
                <a:schemeClr val="tx1"/>
              </a:buClr>
              <a:buFont typeface="Georgia" panose="02040502050405020303" pitchFamily="18" charset="0"/>
              <a:buChar char="•"/>
            </a:pPr>
            <a:r>
              <a:rPr lang="en-US" altLang="en-US" sz="2200" dirty="0">
                <a:solidFill>
                  <a:schemeClr val="tx1"/>
                </a:solidFill>
                <a:latin typeface="Georgia" panose="02040502050405020303" pitchFamily="18" charset="0"/>
                <a:cs typeface="Arial" panose="020B0604020202020204" pitchFamily="34" charset="0"/>
              </a:rPr>
              <a:t>Veronica Johnson, Program Coordinator</a:t>
            </a:r>
          </a:p>
          <a:p>
            <a:pPr marL="457200" indent="-457200" algn="l">
              <a:lnSpc>
                <a:spcPct val="150000"/>
              </a:lnSpc>
              <a:buClr>
                <a:schemeClr val="tx1"/>
              </a:buClr>
              <a:buFont typeface="Georgia" panose="02040502050405020303" pitchFamily="18" charset="0"/>
              <a:buChar char="•"/>
            </a:pPr>
            <a:r>
              <a:rPr lang="en-US" altLang="en-US" sz="2200" dirty="0">
                <a:solidFill>
                  <a:schemeClr val="tx1"/>
                </a:solidFill>
                <a:latin typeface="Georgia" panose="02040502050405020303" pitchFamily="18" charset="0"/>
                <a:cs typeface="Arial" panose="020B0604020202020204" pitchFamily="34" charset="0"/>
              </a:rPr>
              <a:t>Andrea Kiely, Program Specialist</a:t>
            </a:r>
          </a:p>
          <a:p>
            <a:pPr marL="457200" indent="-457200" algn="l">
              <a:lnSpc>
                <a:spcPct val="150000"/>
              </a:lnSpc>
              <a:buClr>
                <a:schemeClr val="tx1"/>
              </a:buClr>
              <a:buFont typeface="Georgia" panose="02040502050405020303" pitchFamily="18" charset="0"/>
              <a:buChar char="•"/>
            </a:pPr>
            <a:r>
              <a:rPr lang="en-US" altLang="en-US" sz="2200" dirty="0">
                <a:solidFill>
                  <a:schemeClr val="tx1"/>
                </a:solidFill>
                <a:latin typeface="Georgia" panose="02040502050405020303" pitchFamily="18" charset="0"/>
                <a:cs typeface="Arial" panose="020B0604020202020204" pitchFamily="34" charset="0"/>
              </a:rPr>
              <a:t>Dr. Robert Puckett, Meeting Coordinator</a:t>
            </a:r>
          </a:p>
          <a:p>
            <a:pPr marL="457200" indent="-457200" algn="l">
              <a:lnSpc>
                <a:spcPct val="150000"/>
              </a:lnSpc>
              <a:buClr>
                <a:schemeClr val="tx1"/>
              </a:buClr>
              <a:buFont typeface="Georgia" panose="02040502050405020303" pitchFamily="18" charset="0"/>
              <a:buChar char="•"/>
            </a:pPr>
            <a:r>
              <a:rPr lang="en-US" altLang="en-US" sz="2200" dirty="0">
                <a:solidFill>
                  <a:schemeClr val="tx1"/>
                </a:solidFill>
                <a:latin typeface="Georgia" panose="02040502050405020303" pitchFamily="18" charset="0"/>
                <a:cs typeface="Arial" panose="020B0604020202020204" pitchFamily="34" charset="0"/>
              </a:rPr>
              <a:t>R. Christian Ford, Grant Assistant</a:t>
            </a:r>
          </a:p>
          <a:p>
            <a:endParaRPr lang="en-US" dirty="0"/>
          </a:p>
        </p:txBody>
      </p:sp>
      <p:sp>
        <p:nvSpPr>
          <p:cNvPr id="7" name="Title 6">
            <a:extLst>
              <a:ext uri="{FF2B5EF4-FFF2-40B4-BE49-F238E27FC236}">
                <a16:creationId xmlns:a16="http://schemas.microsoft.com/office/drawing/2014/main" id="{778C4981-24EB-4844-9866-84DB9D9D6DF2}"/>
              </a:ext>
            </a:extLst>
          </p:cNvPr>
          <p:cNvSpPr>
            <a:spLocks noGrp="1"/>
          </p:cNvSpPr>
          <p:nvPr>
            <p:ph type="title"/>
          </p:nvPr>
        </p:nvSpPr>
        <p:spPr/>
        <p:txBody>
          <a:bodyPr>
            <a:noAutofit/>
          </a:bodyPr>
          <a:lstStyle/>
          <a:p>
            <a:pPr algn="l"/>
            <a:r>
              <a:rPr lang="en-US" sz="3600" dirty="0"/>
              <a:t>SREB-State Doctoral Scholars Program Staff</a:t>
            </a:r>
          </a:p>
        </p:txBody>
      </p:sp>
      <p:sp>
        <p:nvSpPr>
          <p:cNvPr id="6" name="Slide Number Placeholder 5">
            <a:extLst>
              <a:ext uri="{FF2B5EF4-FFF2-40B4-BE49-F238E27FC236}">
                <a16:creationId xmlns:a16="http://schemas.microsoft.com/office/drawing/2014/main" id="{51AC0B53-6C13-4291-96D5-524930425C8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Tree>
    <p:extLst>
      <p:ext uri="{BB962C8B-B14F-4D97-AF65-F5344CB8AC3E}">
        <p14:creationId xmlns:p14="http://schemas.microsoft.com/office/powerpoint/2010/main" val="725507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80731F-2508-424B-9FA7-F30DDC7E4750}"/>
              </a:ext>
            </a:extLst>
          </p:cNvPr>
          <p:cNvPicPr>
            <a:picLocks noChangeAspect="1"/>
          </p:cNvPicPr>
          <p:nvPr/>
        </p:nvPicPr>
        <p:blipFill>
          <a:blip r:embed="rId2"/>
          <a:stretch>
            <a:fillRect/>
          </a:stretch>
        </p:blipFill>
        <p:spPr>
          <a:xfrm>
            <a:off x="4370448" y="312986"/>
            <a:ext cx="1767993" cy="2612944"/>
          </a:xfrm>
          <a:prstGeom prst="rect">
            <a:avLst/>
          </a:prstGeom>
        </p:spPr>
      </p:pic>
      <p:sp>
        <p:nvSpPr>
          <p:cNvPr id="13" name="Slide Number Placeholder 5">
            <a:extLst>
              <a:ext uri="{FF2B5EF4-FFF2-40B4-BE49-F238E27FC236}">
                <a16:creationId xmlns:a16="http://schemas.microsoft.com/office/drawing/2014/main" id="{51AC0B53-6C13-4291-96D5-524930425C81}"/>
              </a:ext>
            </a:extLst>
          </p:cNvPr>
          <p:cNvSpPr>
            <a:spLocks noGrp="1"/>
          </p:cNvSpPr>
          <p:nvPr>
            <p:ph type="sldNum" sz="quarter" idx="12"/>
          </p:nvPr>
        </p:nvSpPr>
        <p:spPr>
          <a:xfrm>
            <a:off x="9949122" y="6386190"/>
            <a:ext cx="521280" cy="41148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
        <p:nvSpPr>
          <p:cNvPr id="16" name="TextBox 15">
            <a:extLst>
              <a:ext uri="{FF2B5EF4-FFF2-40B4-BE49-F238E27FC236}">
                <a16:creationId xmlns:a16="http://schemas.microsoft.com/office/drawing/2014/main" id="{C500A7E5-B025-F723-F5C6-C161AA1605AB}"/>
              </a:ext>
            </a:extLst>
          </p:cNvPr>
          <p:cNvSpPr txBox="1"/>
          <p:nvPr/>
        </p:nvSpPr>
        <p:spPr>
          <a:xfrm>
            <a:off x="2265006" y="2969233"/>
            <a:ext cx="192040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D5040"/>
                </a:solidFill>
                <a:effectLst/>
                <a:uLnTx/>
                <a:uFillTx/>
                <a:latin typeface="Georgia Pro" panose="02040502050405020303" pitchFamily="18" charset="0"/>
                <a:ea typeface="+mn-ea"/>
                <a:cs typeface="+mn-cs"/>
              </a:rPr>
              <a:t>Dr. Ansley Abraham</a:t>
            </a:r>
          </a:p>
        </p:txBody>
      </p:sp>
      <p:sp>
        <p:nvSpPr>
          <p:cNvPr id="17" name="TextBox 16">
            <a:extLst>
              <a:ext uri="{FF2B5EF4-FFF2-40B4-BE49-F238E27FC236}">
                <a16:creationId xmlns:a16="http://schemas.microsoft.com/office/drawing/2014/main" id="{EAD395B4-28EE-826B-1ACB-2820C67D08BF}"/>
              </a:ext>
            </a:extLst>
          </p:cNvPr>
          <p:cNvSpPr txBox="1"/>
          <p:nvPr/>
        </p:nvSpPr>
        <p:spPr>
          <a:xfrm>
            <a:off x="6245677" y="2960391"/>
            <a:ext cx="192040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D5040"/>
                </a:solidFill>
                <a:effectLst/>
                <a:uLnTx/>
                <a:uFillTx/>
                <a:latin typeface="Georgia Pro" panose="02040502050405020303" pitchFamily="18" charset="0"/>
                <a:ea typeface="+mn-ea"/>
                <a:cs typeface="+mn-cs"/>
              </a:rPr>
              <a:t>Tiffany K. Harrison</a:t>
            </a:r>
          </a:p>
        </p:txBody>
      </p:sp>
      <p:sp>
        <p:nvSpPr>
          <p:cNvPr id="18" name="TextBox 17">
            <a:extLst>
              <a:ext uri="{FF2B5EF4-FFF2-40B4-BE49-F238E27FC236}">
                <a16:creationId xmlns:a16="http://schemas.microsoft.com/office/drawing/2014/main" id="{5ACF6B82-8D18-690D-A86F-DBAA3FC27314}"/>
              </a:ext>
            </a:extLst>
          </p:cNvPr>
          <p:cNvSpPr txBox="1"/>
          <p:nvPr/>
        </p:nvSpPr>
        <p:spPr>
          <a:xfrm>
            <a:off x="4288351" y="2967478"/>
            <a:ext cx="192040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D5040"/>
                </a:solidFill>
                <a:effectLst/>
                <a:uLnTx/>
                <a:uFillTx/>
                <a:latin typeface="Georgia Pro" panose="02040502050405020303" pitchFamily="18" charset="0"/>
                <a:ea typeface="+mn-ea"/>
                <a:cs typeface="+mn-cs"/>
              </a:rPr>
              <a:t>Dr. Bob Belle</a:t>
            </a:r>
          </a:p>
        </p:txBody>
      </p:sp>
      <p:sp>
        <p:nvSpPr>
          <p:cNvPr id="19" name="TextBox 18">
            <a:extLst>
              <a:ext uri="{FF2B5EF4-FFF2-40B4-BE49-F238E27FC236}">
                <a16:creationId xmlns:a16="http://schemas.microsoft.com/office/drawing/2014/main" id="{CD99DB09-F973-5ACD-D11F-ABCE72FD2B30}"/>
              </a:ext>
            </a:extLst>
          </p:cNvPr>
          <p:cNvSpPr txBox="1"/>
          <p:nvPr/>
        </p:nvSpPr>
        <p:spPr>
          <a:xfrm>
            <a:off x="6162593" y="6037874"/>
            <a:ext cx="192040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D5040"/>
                </a:solidFill>
                <a:effectLst/>
                <a:uLnTx/>
                <a:uFillTx/>
                <a:latin typeface="Georgia Pro" panose="02040502050405020303" pitchFamily="18" charset="0"/>
                <a:ea typeface="+mn-ea"/>
                <a:cs typeface="+mn-cs"/>
              </a:rPr>
              <a:t>Christian Ford</a:t>
            </a:r>
          </a:p>
        </p:txBody>
      </p:sp>
      <p:sp>
        <p:nvSpPr>
          <p:cNvPr id="20" name="TextBox 19">
            <a:extLst>
              <a:ext uri="{FF2B5EF4-FFF2-40B4-BE49-F238E27FC236}">
                <a16:creationId xmlns:a16="http://schemas.microsoft.com/office/drawing/2014/main" id="{2E59A7EF-1B9E-22C9-EBB8-E61B67985A86}"/>
              </a:ext>
            </a:extLst>
          </p:cNvPr>
          <p:cNvSpPr txBox="1"/>
          <p:nvPr/>
        </p:nvSpPr>
        <p:spPr>
          <a:xfrm>
            <a:off x="8139696" y="2967479"/>
            <a:ext cx="205001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D5040"/>
                </a:solidFill>
                <a:effectLst/>
                <a:uLnTx/>
                <a:uFillTx/>
                <a:latin typeface="Georgia Pro" panose="02040502050405020303" pitchFamily="18" charset="0"/>
                <a:ea typeface="+mn-ea"/>
                <a:cs typeface="+mn-cs"/>
              </a:rPr>
              <a:t>Veda Overton-Houston</a:t>
            </a:r>
          </a:p>
        </p:txBody>
      </p:sp>
      <p:sp>
        <p:nvSpPr>
          <p:cNvPr id="22" name="TextBox 21">
            <a:extLst>
              <a:ext uri="{FF2B5EF4-FFF2-40B4-BE49-F238E27FC236}">
                <a16:creationId xmlns:a16="http://schemas.microsoft.com/office/drawing/2014/main" id="{40A62B45-ACE7-9387-DC36-BDC4DF87A59A}"/>
              </a:ext>
            </a:extLst>
          </p:cNvPr>
          <p:cNvSpPr txBox="1"/>
          <p:nvPr/>
        </p:nvSpPr>
        <p:spPr>
          <a:xfrm>
            <a:off x="4151052" y="6037874"/>
            <a:ext cx="192040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D5040"/>
                </a:solidFill>
                <a:effectLst/>
                <a:uLnTx/>
                <a:uFillTx/>
                <a:latin typeface="Georgia Pro" panose="02040502050405020303" pitchFamily="18" charset="0"/>
                <a:ea typeface="+mn-ea"/>
                <a:cs typeface="+mn-cs"/>
              </a:rPr>
              <a:t>Andrea Kiely</a:t>
            </a:r>
          </a:p>
        </p:txBody>
      </p:sp>
      <p:sp>
        <p:nvSpPr>
          <p:cNvPr id="23" name="TextBox 22">
            <a:extLst>
              <a:ext uri="{FF2B5EF4-FFF2-40B4-BE49-F238E27FC236}">
                <a16:creationId xmlns:a16="http://schemas.microsoft.com/office/drawing/2014/main" id="{857AF1AB-EE17-A8F3-529D-C575DAE0044A}"/>
              </a:ext>
            </a:extLst>
          </p:cNvPr>
          <p:cNvSpPr txBox="1"/>
          <p:nvPr/>
        </p:nvSpPr>
        <p:spPr>
          <a:xfrm>
            <a:off x="2247826" y="6037875"/>
            <a:ext cx="192040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D5040"/>
                </a:solidFill>
                <a:effectLst/>
                <a:uLnTx/>
                <a:uFillTx/>
                <a:latin typeface="Georgia Pro" panose="02040502050405020303" pitchFamily="18" charset="0"/>
                <a:ea typeface="+mn-ea"/>
                <a:cs typeface="+mn-cs"/>
              </a:rPr>
              <a:t>Veronica Johnson</a:t>
            </a:r>
          </a:p>
        </p:txBody>
      </p:sp>
      <p:pic>
        <p:nvPicPr>
          <p:cNvPr id="11" name="Picture 10" descr="A close-up of a person smiling&#10;&#10;Description automatically generated">
            <a:extLst>
              <a:ext uri="{FF2B5EF4-FFF2-40B4-BE49-F238E27FC236}">
                <a16:creationId xmlns:a16="http://schemas.microsoft.com/office/drawing/2014/main" id="{DA326AD5-3D74-0F75-5C9C-8E68A673F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933004" y="3784562"/>
            <a:ext cx="2631100" cy="1754067"/>
          </a:xfrm>
          <a:prstGeom prst="rect">
            <a:avLst/>
          </a:prstGeom>
        </p:spPr>
      </p:pic>
      <p:pic>
        <p:nvPicPr>
          <p:cNvPr id="15" name="Picture 14" descr="A person with long hair and a beard&#10;&#10;Description automatically generated">
            <a:extLst>
              <a:ext uri="{FF2B5EF4-FFF2-40B4-BE49-F238E27FC236}">
                <a16:creationId xmlns:a16="http://schemas.microsoft.com/office/drawing/2014/main" id="{D68ACA37-BC64-6E68-78D4-8D12446E7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851146" y="3783898"/>
            <a:ext cx="2627119" cy="1751412"/>
          </a:xfrm>
          <a:prstGeom prst="rect">
            <a:avLst/>
          </a:prstGeom>
        </p:spPr>
      </p:pic>
      <p:pic>
        <p:nvPicPr>
          <p:cNvPr id="24" name="Picture 23" descr="A person with a beard smiling&#10;&#10;Description automatically generated">
            <a:extLst>
              <a:ext uri="{FF2B5EF4-FFF2-40B4-BE49-F238E27FC236}">
                <a16:creationId xmlns:a16="http://schemas.microsoft.com/office/drawing/2014/main" id="{D8E55A53-9BEB-B7CF-5463-306A12086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893733" y="3783899"/>
            <a:ext cx="2627121" cy="1751413"/>
          </a:xfrm>
          <a:prstGeom prst="rect">
            <a:avLst/>
          </a:prstGeom>
        </p:spPr>
      </p:pic>
      <p:pic>
        <p:nvPicPr>
          <p:cNvPr id="26" name="Picture 25" descr="A close-up of a person smiling&#10;&#10;Description automatically generated">
            <a:extLst>
              <a:ext uri="{FF2B5EF4-FFF2-40B4-BE49-F238E27FC236}">
                <a16:creationId xmlns:a16="http://schemas.microsoft.com/office/drawing/2014/main" id="{5D8053D3-A9E5-CC31-F2E6-18141A9302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7851146" y="743752"/>
            <a:ext cx="2627119" cy="1751413"/>
          </a:xfrm>
          <a:prstGeom prst="rect">
            <a:avLst/>
          </a:prstGeom>
        </p:spPr>
      </p:pic>
      <p:pic>
        <p:nvPicPr>
          <p:cNvPr id="28" name="Picture 27" descr="A close-up of a person&#10;&#10;Description automatically generated">
            <a:extLst>
              <a:ext uri="{FF2B5EF4-FFF2-40B4-BE49-F238E27FC236}">
                <a16:creationId xmlns:a16="http://schemas.microsoft.com/office/drawing/2014/main" id="{37BD61A8-E72A-492E-907F-E6150A8741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5899409" y="748477"/>
            <a:ext cx="2612943" cy="1741962"/>
          </a:xfrm>
          <a:prstGeom prst="rect">
            <a:avLst/>
          </a:prstGeom>
        </p:spPr>
      </p:pic>
      <p:pic>
        <p:nvPicPr>
          <p:cNvPr id="30" name="Picture 29" descr="A close-up of a person smiling&#10;&#10;Description automatically generated">
            <a:extLst>
              <a:ext uri="{FF2B5EF4-FFF2-40B4-BE49-F238E27FC236}">
                <a16:creationId xmlns:a16="http://schemas.microsoft.com/office/drawing/2014/main" id="{702F5AE3-AC82-2164-C784-1507475D97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1968421" y="3783896"/>
            <a:ext cx="2627121" cy="1751414"/>
          </a:xfrm>
          <a:prstGeom prst="rect">
            <a:avLst/>
          </a:prstGeom>
        </p:spPr>
      </p:pic>
      <p:pic>
        <p:nvPicPr>
          <p:cNvPr id="34" name="Picture 33" descr="A person in a suit and tie&#10;&#10;Description automatically generated">
            <a:extLst>
              <a:ext uri="{FF2B5EF4-FFF2-40B4-BE49-F238E27FC236}">
                <a16:creationId xmlns:a16="http://schemas.microsoft.com/office/drawing/2014/main" id="{C78F58D2-89B4-9B55-1F0D-D0CA2AAA81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00930" y="312985"/>
            <a:ext cx="1788478" cy="2587215"/>
          </a:xfrm>
          <a:prstGeom prst="rect">
            <a:avLst/>
          </a:prstGeom>
        </p:spPr>
      </p:pic>
      <p:sp>
        <p:nvSpPr>
          <p:cNvPr id="37" name="TextBox 36">
            <a:extLst>
              <a:ext uri="{FF2B5EF4-FFF2-40B4-BE49-F238E27FC236}">
                <a16:creationId xmlns:a16="http://schemas.microsoft.com/office/drawing/2014/main" id="{CAC8BE55-D34A-9152-E5A0-E7583770310E}"/>
              </a:ext>
            </a:extLst>
          </p:cNvPr>
          <p:cNvSpPr txBox="1"/>
          <p:nvPr/>
        </p:nvSpPr>
        <p:spPr>
          <a:xfrm>
            <a:off x="8174134" y="6037874"/>
            <a:ext cx="192040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D5040"/>
                </a:solidFill>
                <a:effectLst/>
                <a:uLnTx/>
                <a:uFillTx/>
                <a:latin typeface="Georgia Pro" panose="02040502050405020303" pitchFamily="18" charset="0"/>
                <a:ea typeface="+mn-ea"/>
                <a:cs typeface="+mn-cs"/>
              </a:rPr>
              <a:t>Dr. Robert Puckett</a:t>
            </a:r>
          </a:p>
        </p:txBody>
      </p:sp>
    </p:spTree>
    <p:extLst>
      <p:ext uri="{BB962C8B-B14F-4D97-AF65-F5344CB8AC3E}">
        <p14:creationId xmlns:p14="http://schemas.microsoft.com/office/powerpoint/2010/main" val="4056371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D387F62-6D25-4501-3B3D-33A589BACF02}"/>
              </a:ext>
            </a:extLst>
          </p:cNvPr>
          <p:cNvSpPr>
            <a:spLocks noGrp="1"/>
          </p:cNvSpPr>
          <p:nvPr>
            <p:ph sz="half" idx="2"/>
          </p:nvPr>
        </p:nvSpPr>
        <p:spPr>
          <a:xfrm>
            <a:off x="759425" y="1016121"/>
            <a:ext cx="3763413" cy="5383412"/>
          </a:xfrm>
        </p:spPr>
        <p:txBody>
          <a:bodyPr>
            <a:normAutofit fontScale="92500" lnSpcReduction="10000"/>
          </a:bodyPr>
          <a:lstStyle/>
          <a:p>
            <a:r>
              <a:rPr lang="en-US" sz="2200" dirty="0"/>
              <a:t>Alabama*</a:t>
            </a:r>
            <a:endParaRPr lang="en-US" sz="1900" dirty="0"/>
          </a:p>
          <a:p>
            <a:pPr lvl="1"/>
            <a:r>
              <a:rPr lang="en-US" sz="1300" dirty="0"/>
              <a:t>Margaret Cabble, Alabama Commission on Higher Education</a:t>
            </a:r>
          </a:p>
          <a:p>
            <a:r>
              <a:rPr lang="en-US" sz="2200" dirty="0"/>
              <a:t>Arkansas*</a:t>
            </a:r>
          </a:p>
          <a:p>
            <a:pPr lvl="1"/>
            <a:r>
              <a:rPr lang="en-US" sz="1300" dirty="0"/>
              <a:t>Josue Ramirez, Arkansas Department of Education</a:t>
            </a:r>
          </a:p>
          <a:p>
            <a:r>
              <a:rPr lang="en-US" sz="2200" dirty="0"/>
              <a:t>Georgia*</a:t>
            </a:r>
          </a:p>
          <a:p>
            <a:r>
              <a:rPr lang="en-US" sz="2200" dirty="0"/>
              <a:t>Indiana</a:t>
            </a:r>
          </a:p>
          <a:p>
            <a:pPr lvl="1"/>
            <a:r>
              <a:rPr lang="en-US" sz="1300" dirty="0"/>
              <a:t>Mohamadreza Babaee, Indiana University</a:t>
            </a:r>
          </a:p>
          <a:p>
            <a:pPr lvl="1"/>
            <a:r>
              <a:rPr lang="en-US" sz="1300" dirty="0"/>
              <a:t>Karen Dace and Tabitha Hardy, IU – Indianapolis</a:t>
            </a:r>
          </a:p>
          <a:p>
            <a:pPr lvl="1"/>
            <a:r>
              <a:rPr lang="en-US" sz="1300" dirty="0"/>
              <a:t>Kevin Gibson, Purdue University</a:t>
            </a:r>
          </a:p>
          <a:p>
            <a:pPr lvl="1"/>
            <a:r>
              <a:rPr lang="en-US" sz="1300" dirty="0"/>
              <a:t>Robin Phelps-Ward, Ball State University</a:t>
            </a:r>
          </a:p>
          <a:p>
            <a:r>
              <a:rPr lang="en-US" sz="2200" dirty="0"/>
              <a:t>Kentucky*</a:t>
            </a:r>
          </a:p>
          <a:p>
            <a:pPr lvl="1"/>
            <a:r>
              <a:rPr lang="en-US" sz="1300" dirty="0"/>
              <a:t>Dawn </a:t>
            </a:r>
            <a:r>
              <a:rPr lang="en-US" sz="1300" dirty="0" err="1"/>
              <a:t>Offut</a:t>
            </a:r>
            <a:r>
              <a:rPr lang="en-US" sz="1300" dirty="0"/>
              <a:t>, Council on Postsecondary Education</a:t>
            </a:r>
          </a:p>
          <a:p>
            <a:r>
              <a:rPr lang="en-US" sz="2200" dirty="0"/>
              <a:t>Louisiana*</a:t>
            </a:r>
          </a:p>
          <a:p>
            <a:pPr lvl="1"/>
            <a:r>
              <a:rPr lang="en-US" sz="1300" dirty="0"/>
              <a:t>Carrie Robison, Board of Regents</a:t>
            </a:r>
          </a:p>
          <a:p>
            <a:pPr lvl="1"/>
            <a:r>
              <a:rPr lang="en-US" sz="1300" dirty="0"/>
              <a:t>Michael Cunningham, Tulane University</a:t>
            </a:r>
          </a:p>
          <a:p>
            <a:pPr lvl="1"/>
            <a:r>
              <a:rPr lang="en-US" sz="1300" dirty="0"/>
              <a:t>Ramu Ramachandran, LA Tech</a:t>
            </a:r>
          </a:p>
          <a:p>
            <a:pPr lvl="1"/>
            <a:r>
              <a:rPr lang="en-US" sz="1300" dirty="0"/>
              <a:t>Mary Farmer-Kaiser, U of L – Lafayette</a:t>
            </a:r>
          </a:p>
          <a:p>
            <a:pPr lvl="1"/>
            <a:r>
              <a:rPr lang="en-US" sz="1300" dirty="0"/>
              <a:t>Patrick Mensah, Southern University</a:t>
            </a:r>
          </a:p>
          <a:p>
            <a:pPr lvl="1"/>
            <a:r>
              <a:rPr lang="en-US" sz="1300" dirty="0"/>
              <a:t>Matthew Calamia, LSU</a:t>
            </a:r>
          </a:p>
          <a:p>
            <a:pPr lvl="1"/>
            <a:endParaRPr lang="en-US" sz="1000" dirty="0"/>
          </a:p>
        </p:txBody>
      </p:sp>
      <p:sp>
        <p:nvSpPr>
          <p:cNvPr id="7" name="Title 6">
            <a:extLst>
              <a:ext uri="{FF2B5EF4-FFF2-40B4-BE49-F238E27FC236}">
                <a16:creationId xmlns:a16="http://schemas.microsoft.com/office/drawing/2014/main" id="{C2A09ABF-5E4C-E640-D567-71DB96B20B06}"/>
              </a:ext>
            </a:extLst>
          </p:cNvPr>
          <p:cNvSpPr>
            <a:spLocks noGrp="1"/>
          </p:cNvSpPr>
          <p:nvPr>
            <p:ph type="title"/>
          </p:nvPr>
        </p:nvSpPr>
        <p:spPr>
          <a:xfrm>
            <a:off x="759425" y="151634"/>
            <a:ext cx="10371419" cy="1009485"/>
          </a:xfrm>
        </p:spPr>
        <p:txBody>
          <a:bodyPr/>
          <a:lstStyle/>
          <a:p>
            <a:pPr algn="l"/>
            <a:r>
              <a:rPr lang="en-US" dirty="0"/>
              <a:t>RAC Members</a:t>
            </a:r>
          </a:p>
        </p:txBody>
      </p:sp>
      <p:sp>
        <p:nvSpPr>
          <p:cNvPr id="8" name="Slide Number Placeholder 7">
            <a:extLst>
              <a:ext uri="{FF2B5EF4-FFF2-40B4-BE49-F238E27FC236}">
                <a16:creationId xmlns:a16="http://schemas.microsoft.com/office/drawing/2014/main" id="{7BDF8BBF-C6CA-4C58-8F98-16EF519BAEC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
        <p:nvSpPr>
          <p:cNvPr id="6" name="Content Placeholder 4">
            <a:extLst>
              <a:ext uri="{FF2B5EF4-FFF2-40B4-BE49-F238E27FC236}">
                <a16:creationId xmlns:a16="http://schemas.microsoft.com/office/drawing/2014/main" id="{699C2977-7CFD-ECE6-68C1-F0DB39F50CA5}"/>
              </a:ext>
            </a:extLst>
          </p:cNvPr>
          <p:cNvSpPr txBox="1">
            <a:spLocks/>
          </p:cNvSpPr>
          <p:nvPr/>
        </p:nvSpPr>
        <p:spPr>
          <a:xfrm>
            <a:off x="4548423" y="1016121"/>
            <a:ext cx="3677264" cy="49875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5"/>
              </a:buClr>
              <a:buFont typeface="Arial"/>
              <a:buChar char="•"/>
              <a:defRPr sz="2400" kern="1200" baseline="0">
                <a:solidFill>
                  <a:srgbClr val="5D5040"/>
                </a:solidFill>
                <a:latin typeface="Arial"/>
                <a:ea typeface="+mn-ea"/>
                <a:cs typeface="+mn-cs"/>
              </a:defRPr>
            </a:lvl1pPr>
            <a:lvl2pPr marL="742950" indent="-285750" algn="l" defTabSz="457200" rtl="0" eaLnBrk="1" latinLnBrk="0" hangingPunct="1">
              <a:spcBef>
                <a:spcPct val="20000"/>
              </a:spcBef>
              <a:buClr>
                <a:schemeClr val="accent5"/>
              </a:buClr>
              <a:buFont typeface="Arial"/>
              <a:buChar char="–"/>
              <a:defRPr sz="2000" kern="1200">
                <a:solidFill>
                  <a:srgbClr val="5D5040"/>
                </a:solidFill>
                <a:latin typeface="Arial"/>
                <a:ea typeface="+mn-ea"/>
                <a:cs typeface="+mn-cs"/>
              </a:defRPr>
            </a:lvl2pPr>
            <a:lvl3pPr marL="1143000" indent="-228600" algn="l" defTabSz="457200" rtl="0" eaLnBrk="1" latinLnBrk="0" hangingPunct="1">
              <a:spcBef>
                <a:spcPct val="20000"/>
              </a:spcBef>
              <a:buClr>
                <a:schemeClr val="accent5"/>
              </a:buClr>
              <a:buFont typeface="Arial"/>
              <a:buChar char="•"/>
              <a:defRPr sz="1800" kern="1200">
                <a:solidFill>
                  <a:srgbClr val="5D5040"/>
                </a:solidFill>
                <a:latin typeface="Arial"/>
                <a:ea typeface="+mn-ea"/>
                <a:cs typeface="+mn-cs"/>
              </a:defRPr>
            </a:lvl3pPr>
            <a:lvl4pPr marL="1600200" indent="-228600" algn="l" defTabSz="457200" rtl="0" eaLnBrk="1" latinLnBrk="0" hangingPunct="1">
              <a:spcBef>
                <a:spcPct val="20000"/>
              </a:spcBef>
              <a:buClr>
                <a:schemeClr val="accent5"/>
              </a:buClr>
              <a:buFont typeface="Arial"/>
              <a:buChar char="–"/>
              <a:defRPr sz="1600" kern="1200">
                <a:solidFill>
                  <a:srgbClr val="5D5040"/>
                </a:solidFill>
                <a:latin typeface="Arial"/>
                <a:ea typeface="+mn-ea"/>
                <a:cs typeface="+mn-cs"/>
              </a:defRPr>
            </a:lvl4pPr>
            <a:lvl5pPr marL="2057400" indent="-228600" algn="l" defTabSz="457200" rtl="0" eaLnBrk="1" latinLnBrk="0" hangingPunct="1">
              <a:spcBef>
                <a:spcPct val="20000"/>
              </a:spcBef>
              <a:buClr>
                <a:schemeClr val="accent5"/>
              </a:buClr>
              <a:buFont typeface="Arial"/>
              <a:buChar char="»"/>
              <a:defRPr sz="1600" kern="1200">
                <a:solidFill>
                  <a:srgbClr val="5D5040"/>
                </a:solidFill>
                <a:latin typeface="Arial"/>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r>
              <a:rPr lang="en-US" sz="2000" dirty="0"/>
              <a:t>Maryland*</a:t>
            </a:r>
          </a:p>
          <a:p>
            <a:pPr lvl="1"/>
            <a:r>
              <a:rPr lang="en-US" sz="1200" dirty="0"/>
              <a:t>Robyn Kotzker, University of Maryland</a:t>
            </a:r>
          </a:p>
          <a:p>
            <a:r>
              <a:rPr lang="en-US" sz="2000" dirty="0"/>
              <a:t>Mississippi</a:t>
            </a:r>
            <a:endParaRPr lang="en-US" sz="1800" dirty="0"/>
          </a:p>
          <a:p>
            <a:pPr lvl="1"/>
            <a:r>
              <a:rPr lang="en-US" sz="1200" dirty="0"/>
              <a:t>Annette Kluck, University of Mississippi</a:t>
            </a:r>
          </a:p>
          <a:p>
            <a:pPr lvl="1"/>
            <a:r>
              <a:rPr lang="en-US" sz="1200" dirty="0"/>
              <a:t>Delaney Foster, Mississippi State University</a:t>
            </a:r>
          </a:p>
          <a:p>
            <a:r>
              <a:rPr lang="en-US" sz="2000" dirty="0"/>
              <a:t>Missouri</a:t>
            </a:r>
          </a:p>
          <a:p>
            <a:pPr lvl="1"/>
            <a:r>
              <a:rPr lang="en-US" sz="1200" dirty="0"/>
              <a:t>NaTashua Davis, University of Missouri</a:t>
            </a:r>
          </a:p>
          <a:p>
            <a:pPr lvl="1"/>
            <a:r>
              <a:rPr lang="en-US" sz="1200" dirty="0"/>
              <a:t>Christine Getz, University of Missouri – Kansas City</a:t>
            </a:r>
          </a:p>
          <a:p>
            <a:r>
              <a:rPr lang="en-US" sz="2000" dirty="0"/>
              <a:t>New Jersey</a:t>
            </a:r>
          </a:p>
          <a:p>
            <a:pPr lvl="1"/>
            <a:r>
              <a:rPr lang="en-US" sz="1200" dirty="0"/>
              <a:t>Taja-Nia Henderson, Rutgers University</a:t>
            </a:r>
          </a:p>
          <a:p>
            <a:r>
              <a:rPr lang="en-US" sz="2000" dirty="0"/>
              <a:t>New York</a:t>
            </a:r>
          </a:p>
          <a:p>
            <a:pPr lvl="1"/>
            <a:r>
              <a:rPr lang="en-US" sz="1200" dirty="0"/>
              <a:t>Karian Wright, Stonybrook University</a:t>
            </a:r>
          </a:p>
          <a:p>
            <a:r>
              <a:rPr lang="en-US" sz="2000" dirty="0"/>
              <a:t>North Carolina</a:t>
            </a:r>
          </a:p>
          <a:p>
            <a:pPr lvl="1"/>
            <a:r>
              <a:rPr lang="en-US" sz="1200" dirty="0"/>
              <a:t>Dave Shafer, North Carolina State University</a:t>
            </a:r>
          </a:p>
          <a:p>
            <a:endParaRPr lang="en-US" sz="1000" dirty="0"/>
          </a:p>
        </p:txBody>
      </p:sp>
      <p:sp>
        <p:nvSpPr>
          <p:cNvPr id="9" name="Content Placeholder 4">
            <a:extLst>
              <a:ext uri="{FF2B5EF4-FFF2-40B4-BE49-F238E27FC236}">
                <a16:creationId xmlns:a16="http://schemas.microsoft.com/office/drawing/2014/main" id="{7A617F2B-ED0B-66BF-66C2-2FEE422E5D14}"/>
              </a:ext>
            </a:extLst>
          </p:cNvPr>
          <p:cNvSpPr txBox="1">
            <a:spLocks/>
          </p:cNvSpPr>
          <p:nvPr/>
        </p:nvSpPr>
        <p:spPr>
          <a:xfrm>
            <a:off x="8251272" y="1016120"/>
            <a:ext cx="3677264" cy="49875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5"/>
              </a:buClr>
              <a:buFont typeface="Arial"/>
              <a:buChar char="•"/>
              <a:defRPr sz="2400" kern="1200" baseline="0">
                <a:solidFill>
                  <a:srgbClr val="5D5040"/>
                </a:solidFill>
                <a:latin typeface="Arial"/>
                <a:ea typeface="+mn-ea"/>
                <a:cs typeface="+mn-cs"/>
              </a:defRPr>
            </a:lvl1pPr>
            <a:lvl2pPr marL="742950" indent="-285750" algn="l" defTabSz="457200" rtl="0" eaLnBrk="1" latinLnBrk="0" hangingPunct="1">
              <a:spcBef>
                <a:spcPct val="20000"/>
              </a:spcBef>
              <a:buClr>
                <a:schemeClr val="accent5"/>
              </a:buClr>
              <a:buFont typeface="Arial"/>
              <a:buChar char="–"/>
              <a:defRPr sz="2000" kern="1200">
                <a:solidFill>
                  <a:srgbClr val="5D5040"/>
                </a:solidFill>
                <a:latin typeface="Arial"/>
                <a:ea typeface="+mn-ea"/>
                <a:cs typeface="+mn-cs"/>
              </a:defRPr>
            </a:lvl2pPr>
            <a:lvl3pPr marL="1143000" indent="-228600" algn="l" defTabSz="457200" rtl="0" eaLnBrk="1" latinLnBrk="0" hangingPunct="1">
              <a:spcBef>
                <a:spcPct val="20000"/>
              </a:spcBef>
              <a:buClr>
                <a:schemeClr val="accent5"/>
              </a:buClr>
              <a:buFont typeface="Arial"/>
              <a:buChar char="•"/>
              <a:defRPr sz="1800" kern="1200">
                <a:solidFill>
                  <a:srgbClr val="5D5040"/>
                </a:solidFill>
                <a:latin typeface="Arial"/>
                <a:ea typeface="+mn-ea"/>
                <a:cs typeface="+mn-cs"/>
              </a:defRPr>
            </a:lvl3pPr>
            <a:lvl4pPr marL="1600200" indent="-228600" algn="l" defTabSz="457200" rtl="0" eaLnBrk="1" latinLnBrk="0" hangingPunct="1">
              <a:spcBef>
                <a:spcPct val="20000"/>
              </a:spcBef>
              <a:buClr>
                <a:schemeClr val="accent5"/>
              </a:buClr>
              <a:buFont typeface="Arial"/>
              <a:buChar char="–"/>
              <a:defRPr sz="1600" kern="1200">
                <a:solidFill>
                  <a:srgbClr val="5D5040"/>
                </a:solidFill>
                <a:latin typeface="Arial"/>
                <a:ea typeface="+mn-ea"/>
                <a:cs typeface="+mn-cs"/>
              </a:defRPr>
            </a:lvl4pPr>
            <a:lvl5pPr marL="2057400" indent="-228600" algn="l" defTabSz="457200" rtl="0" eaLnBrk="1" latinLnBrk="0" hangingPunct="1">
              <a:spcBef>
                <a:spcPct val="20000"/>
              </a:spcBef>
              <a:buClr>
                <a:schemeClr val="accent5"/>
              </a:buClr>
              <a:buFont typeface="Arial"/>
              <a:buChar char="»"/>
              <a:defRPr sz="1600" kern="1200">
                <a:solidFill>
                  <a:srgbClr val="5D5040"/>
                </a:solidFill>
                <a:latin typeface="Arial"/>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r>
              <a:rPr lang="en-US" sz="2000" dirty="0"/>
              <a:t>Oklahoma</a:t>
            </a:r>
          </a:p>
          <a:p>
            <a:pPr lvl="1"/>
            <a:r>
              <a:rPr lang="en-US" sz="1200" dirty="0"/>
              <a:t>Caitlin Getchell, University of Tulsa</a:t>
            </a:r>
          </a:p>
          <a:p>
            <a:r>
              <a:rPr lang="en-US" sz="2000" dirty="0"/>
              <a:t>Oregon</a:t>
            </a:r>
          </a:p>
          <a:p>
            <a:pPr lvl="1"/>
            <a:r>
              <a:rPr lang="en-US" sz="1200" dirty="0"/>
              <a:t>Scott Vignos, Oregon State University</a:t>
            </a:r>
          </a:p>
          <a:p>
            <a:r>
              <a:rPr lang="en-US" sz="2000" dirty="0"/>
              <a:t>Pennsylvania</a:t>
            </a:r>
          </a:p>
          <a:p>
            <a:pPr lvl="1"/>
            <a:r>
              <a:rPr lang="en-US" sz="1200" dirty="0"/>
              <a:t>Alydia Thomas, University of Pittsburgh</a:t>
            </a:r>
          </a:p>
          <a:p>
            <a:r>
              <a:rPr lang="en-US" sz="2000" dirty="0"/>
              <a:t>South Carolina*</a:t>
            </a:r>
          </a:p>
          <a:p>
            <a:pPr lvl="1"/>
            <a:r>
              <a:rPr lang="en-US" sz="1200" dirty="0"/>
              <a:t>Karen Woodfaulk, SC Commission on Higher Education</a:t>
            </a:r>
          </a:p>
          <a:p>
            <a:r>
              <a:rPr lang="en-US" sz="2000" dirty="0"/>
              <a:t>Virginia*</a:t>
            </a:r>
          </a:p>
          <a:p>
            <a:pPr lvl="1"/>
            <a:r>
              <a:rPr lang="en-US" sz="1200" dirty="0"/>
              <a:t>Scott Kemp, State Council of Higher Education for Virginia</a:t>
            </a:r>
          </a:p>
          <a:p>
            <a:pPr lvl="1"/>
            <a:r>
              <a:rPr lang="en-US" sz="1200" dirty="0"/>
              <a:t>Melissa Tyler, Virginia Commonwealth</a:t>
            </a:r>
          </a:p>
          <a:p>
            <a:pPr lvl="1"/>
            <a:r>
              <a:rPr lang="en-US" sz="1200" dirty="0"/>
              <a:t>Philip Trella, University of Virginia</a:t>
            </a:r>
          </a:p>
          <a:p>
            <a:pPr lvl="1"/>
            <a:r>
              <a:rPr lang="en-US" sz="1200" dirty="0"/>
              <a:t>Aimee Surprenant, Virginia Tech</a:t>
            </a:r>
          </a:p>
          <a:p>
            <a:r>
              <a:rPr lang="en-US" sz="2000" dirty="0"/>
              <a:t>West Virginia*</a:t>
            </a:r>
          </a:p>
          <a:p>
            <a:pPr lvl="1"/>
            <a:r>
              <a:rPr lang="en-US" sz="1200" dirty="0"/>
              <a:t>Matt Turner, West Virginia Higher Education Policy Commission</a:t>
            </a:r>
          </a:p>
          <a:p>
            <a:pPr lvl="1"/>
            <a:endParaRPr lang="en-US" sz="1200" dirty="0"/>
          </a:p>
          <a:p>
            <a:endParaRPr lang="en-US" sz="1600" dirty="0"/>
          </a:p>
          <a:p>
            <a:endParaRPr lang="en-US" sz="1000" dirty="0"/>
          </a:p>
        </p:txBody>
      </p:sp>
    </p:spTree>
    <p:extLst>
      <p:ext uri="{BB962C8B-B14F-4D97-AF65-F5344CB8AC3E}">
        <p14:creationId xmlns:p14="http://schemas.microsoft.com/office/powerpoint/2010/main" val="707114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784AAB3-6CEA-430D-A0EF-0E154B2E5E86}"/>
              </a:ext>
            </a:extLst>
          </p:cNvPr>
          <p:cNvSpPr>
            <a:spLocks noGrp="1"/>
          </p:cNvSpPr>
          <p:nvPr>
            <p:ph sz="half" idx="2"/>
          </p:nvPr>
        </p:nvSpPr>
        <p:spPr>
          <a:xfrm>
            <a:off x="6831291" y="1610883"/>
            <a:ext cx="4121844" cy="4525963"/>
          </a:xfrm>
        </p:spPr>
        <p:txBody>
          <a:bodyPr>
            <a:normAutofit/>
          </a:bodyPr>
          <a:lstStyle/>
          <a:p>
            <a:pPr>
              <a:lnSpc>
                <a:spcPct val="120000"/>
              </a:lnSpc>
            </a:pPr>
            <a:r>
              <a:rPr lang="en-US" altLang="en-US" sz="2000" dirty="0">
                <a:solidFill>
                  <a:schemeClr val="tx1"/>
                </a:solidFill>
                <a:latin typeface="Georgia" panose="02040502050405020303" pitchFamily="18" charset="0"/>
              </a:rPr>
              <a:t>SREB is America’s first interstate compact for education. SREB was created in 1948 to provide services to member states, to create ways to share resources, and to enable states to achieve together (educational programs and improvements) that which would be impossible or financially impractical for any single state to achieve alone. </a:t>
            </a:r>
          </a:p>
          <a:p>
            <a:pPr>
              <a:lnSpc>
                <a:spcPct val="90000"/>
              </a:lnSpc>
            </a:pPr>
            <a:endParaRPr lang="en-US" sz="2000" dirty="0"/>
          </a:p>
        </p:txBody>
      </p:sp>
      <p:sp>
        <p:nvSpPr>
          <p:cNvPr id="4" name="Title 3">
            <a:extLst>
              <a:ext uri="{FF2B5EF4-FFF2-40B4-BE49-F238E27FC236}">
                <a16:creationId xmlns:a16="http://schemas.microsoft.com/office/drawing/2014/main" id="{AF9BFC21-445E-44E0-8AF7-55EE258C5682}"/>
              </a:ext>
            </a:extLst>
          </p:cNvPr>
          <p:cNvSpPr>
            <a:spLocks noGrp="1"/>
          </p:cNvSpPr>
          <p:nvPr>
            <p:ph type="title"/>
          </p:nvPr>
        </p:nvSpPr>
        <p:spPr>
          <a:xfrm>
            <a:off x="862542" y="312738"/>
            <a:ext cx="7778564" cy="1143000"/>
          </a:xfrm>
        </p:spPr>
        <p:txBody>
          <a:bodyPr anchor="ctr">
            <a:noAutofit/>
          </a:bodyPr>
          <a:lstStyle/>
          <a:p>
            <a:pPr algn="l">
              <a:lnSpc>
                <a:spcPct val="90000"/>
              </a:lnSpc>
            </a:pPr>
            <a:r>
              <a:rPr lang="en-US" altLang="en-US" sz="3200" b="1" dirty="0"/>
              <a:t>Southern Regional Educational Board</a:t>
            </a:r>
            <a:br>
              <a:rPr lang="en-US" altLang="en-US" sz="3200" b="1" dirty="0"/>
            </a:br>
            <a:r>
              <a:rPr lang="en-US" altLang="en-US" sz="3200" b="1" dirty="0"/>
              <a:t>State Doctoral Scholars Program</a:t>
            </a:r>
            <a:endParaRPr lang="en-US" sz="3200" b="1" dirty="0"/>
          </a:p>
        </p:txBody>
      </p:sp>
      <p:sp>
        <p:nvSpPr>
          <p:cNvPr id="5" name="Slide Number Placeholder 4">
            <a:extLst>
              <a:ext uri="{FF2B5EF4-FFF2-40B4-BE49-F238E27FC236}">
                <a16:creationId xmlns:a16="http://schemas.microsoft.com/office/drawing/2014/main" id="{E5211859-A678-47DB-86F0-886976FA92E1}"/>
              </a:ext>
            </a:extLst>
          </p:cNvPr>
          <p:cNvSpPr>
            <a:spLocks noGrp="1"/>
          </p:cNvSpPr>
          <p:nvPr>
            <p:ph type="sldNum" sz="quarter" idx="12"/>
          </p:nvPr>
        </p:nvSpPr>
        <p:spPr>
          <a:xfrm>
            <a:off x="9949122" y="6386190"/>
            <a:ext cx="521280" cy="411480"/>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C6BF0614-88EF-E141-A4D8-626B55E019E0}" type="slidenum">
              <a:rPr kumimoji="0" lang="en-US" sz="1200" b="0" i="0" u="none" strike="noStrike" kern="1200" cap="none" spc="0" normalizeH="0" baseline="0" noProof="0">
                <a:ln>
                  <a:noFill/>
                </a:ln>
                <a:solidFill>
                  <a:srgbClr val="2758BC"/>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7</a:t>
            </a:fld>
            <a:endParaRPr kumimoji="0" lang="en-US" sz="1200" b="0" i="0" u="none" strike="noStrike" kern="1200" cap="none" spc="0" normalizeH="0" baseline="0" noProof="0">
              <a:ln>
                <a:noFill/>
              </a:ln>
              <a:solidFill>
                <a:srgbClr val="2758BC"/>
              </a:solidFill>
              <a:effectLst/>
              <a:uLnTx/>
              <a:uFillTx/>
              <a:latin typeface="Arial"/>
              <a:ea typeface="+mn-ea"/>
              <a:cs typeface="+mn-cs"/>
            </a:endParaRPr>
          </a:p>
        </p:txBody>
      </p:sp>
      <p:pic>
        <p:nvPicPr>
          <p:cNvPr id="30" name="Picture 29" descr="A picture containing athletic game, sport, dark&#10;&#10;Description automatically generated">
            <a:extLst>
              <a:ext uri="{FF2B5EF4-FFF2-40B4-BE49-F238E27FC236}">
                <a16:creationId xmlns:a16="http://schemas.microsoft.com/office/drawing/2014/main" id="{91BBA501-F545-6469-5635-933F0CC28BDA}"/>
              </a:ext>
            </a:extLst>
          </p:cNvPr>
          <p:cNvPicPr>
            <a:picLocks noChangeAspect="1"/>
          </p:cNvPicPr>
          <p:nvPr/>
        </p:nvPicPr>
        <p:blipFill>
          <a:blip r:embed="rId2"/>
          <a:stretch>
            <a:fillRect/>
          </a:stretch>
        </p:blipFill>
        <p:spPr>
          <a:xfrm>
            <a:off x="862543" y="1920181"/>
            <a:ext cx="5652750" cy="3538907"/>
          </a:xfrm>
          <a:prstGeom prst="rect">
            <a:avLst/>
          </a:prstGeom>
        </p:spPr>
      </p:pic>
    </p:spTree>
    <p:extLst>
      <p:ext uri="{BB962C8B-B14F-4D97-AF65-F5344CB8AC3E}">
        <p14:creationId xmlns:p14="http://schemas.microsoft.com/office/powerpoint/2010/main" val="3726075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539310-E7E1-ECCC-4D43-85356ED38B36}"/>
              </a:ext>
            </a:extLst>
          </p:cNvPr>
          <p:cNvSpPr>
            <a:spLocks noGrp="1"/>
          </p:cNvSpPr>
          <p:nvPr>
            <p:ph type="title"/>
          </p:nvPr>
        </p:nvSpPr>
        <p:spPr>
          <a:xfrm>
            <a:off x="910291" y="274638"/>
            <a:ext cx="10371419" cy="1065538"/>
          </a:xfrm>
        </p:spPr>
        <p:txBody>
          <a:bodyPr>
            <a:normAutofit fontScale="90000"/>
          </a:bodyPr>
          <a:lstStyle/>
          <a:p>
            <a:pPr algn="l"/>
            <a:r>
              <a:rPr lang="en-US" b="1" dirty="0"/>
              <a:t>SREB Commission on Artificial Intelligence in Education</a:t>
            </a:r>
            <a:endParaRPr lang="en-US" dirty="0"/>
          </a:p>
        </p:txBody>
      </p:sp>
      <p:sp>
        <p:nvSpPr>
          <p:cNvPr id="6" name="Slide Number Placeholder 5">
            <a:extLst>
              <a:ext uri="{FF2B5EF4-FFF2-40B4-BE49-F238E27FC236}">
                <a16:creationId xmlns:a16="http://schemas.microsoft.com/office/drawing/2014/main" id="{50D0644E-E34C-F5B5-2D3A-F8FD171BDE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smtClean="0">
                <a:ln>
                  <a:noFill/>
                </a:ln>
                <a:solidFill>
                  <a:srgbClr val="2758B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
        <p:nvSpPr>
          <p:cNvPr id="7" name="Content Placeholder 6">
            <a:extLst>
              <a:ext uri="{FF2B5EF4-FFF2-40B4-BE49-F238E27FC236}">
                <a16:creationId xmlns:a16="http://schemas.microsoft.com/office/drawing/2014/main" id="{D2EC952C-B695-49FE-99B8-A23A92349942}"/>
              </a:ext>
            </a:extLst>
          </p:cNvPr>
          <p:cNvSpPr>
            <a:spLocks noGrp="1"/>
          </p:cNvSpPr>
          <p:nvPr>
            <p:ph sz="half" idx="2"/>
          </p:nvPr>
        </p:nvSpPr>
        <p:spPr>
          <a:xfrm>
            <a:off x="910291" y="1536193"/>
            <a:ext cx="9888773" cy="4525963"/>
          </a:xfrm>
        </p:spPr>
        <p:txBody>
          <a:bodyPr>
            <a:normAutofit fontScale="85000" lnSpcReduction="10000"/>
          </a:bodyPr>
          <a:lstStyle/>
          <a:p>
            <a:r>
              <a:rPr lang="en-US" b="1" dirty="0"/>
              <a:t>JEFF GAGNE</a:t>
            </a:r>
          </a:p>
          <a:p>
            <a:r>
              <a:rPr lang="en-US" dirty="0"/>
              <a:t>Director, Policy Analysis</a:t>
            </a:r>
          </a:p>
          <a:p>
            <a:endParaRPr lang="en-US" dirty="0"/>
          </a:p>
          <a:p>
            <a:r>
              <a:rPr lang="en-US" dirty="0"/>
              <a:t>Jeff Gagne joined the Southern Regional Education Board in 2010. He oversees SREB’s policy analysis efforts including the customized biennial state progress reports, policy briefs, reports and state policy support efforts. </a:t>
            </a:r>
          </a:p>
          <a:p>
            <a:endParaRPr lang="en-US" dirty="0"/>
          </a:p>
          <a:p>
            <a:r>
              <a:rPr lang="en-US" dirty="0"/>
              <a:t>Prior to working at SREB, Jeff worked for a governor, a state department of education, and the United States Senate. He earned his Ph.D. from Louisiana State University and has worked in public policy at the state, federal and regional level for three decades.</a:t>
            </a:r>
          </a:p>
          <a:p>
            <a:endParaRPr lang="en-US" dirty="0"/>
          </a:p>
        </p:txBody>
      </p:sp>
    </p:spTree>
    <p:extLst>
      <p:ext uri="{BB962C8B-B14F-4D97-AF65-F5344CB8AC3E}">
        <p14:creationId xmlns:p14="http://schemas.microsoft.com/office/powerpoint/2010/main" val="2479962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306E96-B867-107C-C1D9-DD99A3884462}"/>
              </a:ext>
            </a:extLst>
          </p:cNvPr>
          <p:cNvSpPr>
            <a:spLocks noGrp="1"/>
          </p:cNvSpPr>
          <p:nvPr>
            <p:ph sz="half" idx="1"/>
          </p:nvPr>
        </p:nvSpPr>
        <p:spPr/>
        <p:txBody>
          <a:bodyPr anchor="ctr"/>
          <a:lstStyle/>
          <a:p>
            <a:pPr algn="ctr"/>
            <a:r>
              <a:rPr lang="en-US" sz="7200" b="1" dirty="0"/>
              <a:t>BREAK TIME</a:t>
            </a:r>
          </a:p>
          <a:p>
            <a:endParaRPr lang="en-US" dirty="0"/>
          </a:p>
        </p:txBody>
      </p:sp>
      <p:sp>
        <p:nvSpPr>
          <p:cNvPr id="4" name="Title 3">
            <a:extLst>
              <a:ext uri="{FF2B5EF4-FFF2-40B4-BE49-F238E27FC236}">
                <a16:creationId xmlns:a16="http://schemas.microsoft.com/office/drawing/2014/main" id="{6B338C32-1699-653B-C51F-D52FCC4057EF}"/>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E5ACBB85-0401-8F84-4672-9F312F242B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BF0614-88EF-E141-A4D8-626B55E019E0}" type="slidenum">
              <a:rPr kumimoji="0" lang="en-US" sz="1200" b="0" i="0" u="none" strike="noStrike" kern="1200" cap="none" spc="0" normalizeH="0" baseline="0" noProof="0" smtClean="0">
                <a:ln>
                  <a:noFill/>
                </a:ln>
                <a:solidFill>
                  <a:srgbClr val="2758BC"/>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2758BC"/>
              </a:solidFill>
              <a:effectLst/>
              <a:uLnTx/>
              <a:uFillTx/>
              <a:latin typeface="Arial"/>
              <a:ea typeface="+mn-ea"/>
              <a:cs typeface="+mn-cs"/>
            </a:endParaRPr>
          </a:p>
        </p:txBody>
      </p:sp>
    </p:spTree>
    <p:extLst>
      <p:ext uri="{BB962C8B-B14F-4D97-AF65-F5344CB8AC3E}">
        <p14:creationId xmlns:p14="http://schemas.microsoft.com/office/powerpoint/2010/main" val="2488954657"/>
      </p:ext>
    </p:extLst>
  </p:cSld>
  <p:clrMapOvr>
    <a:masterClrMapping/>
  </p:clrMapOvr>
</p:sld>
</file>

<file path=ppt/theme/theme1.xml><?xml version="1.0" encoding="utf-8"?>
<a:theme xmlns:a="http://schemas.openxmlformats.org/drawingml/2006/main" name="SREB Debut ">
  <a:themeElements>
    <a:clrScheme name="Custom 27">
      <a:dk1>
        <a:srgbClr val="5D5040"/>
      </a:dk1>
      <a:lt1>
        <a:sysClr val="window" lastClr="FFFFFF"/>
      </a:lt1>
      <a:dk2>
        <a:srgbClr val="2758BC"/>
      </a:dk2>
      <a:lt2>
        <a:srgbClr val="A6A6A6"/>
      </a:lt2>
      <a:accent1>
        <a:srgbClr val="F8971D"/>
      </a:accent1>
      <a:accent2>
        <a:srgbClr val="FDBE57"/>
      </a:accent2>
      <a:accent3>
        <a:srgbClr val="2758BC"/>
      </a:accent3>
      <a:accent4>
        <a:srgbClr val="7C6A55"/>
      </a:accent4>
      <a:accent5>
        <a:srgbClr val="5D5040"/>
      </a:accent5>
      <a:accent6>
        <a:srgbClr val="C5C19D"/>
      </a:accent6>
      <a:hlink>
        <a:srgbClr val="2758BC"/>
      </a:hlink>
      <a:folHlink>
        <a:srgbClr val="F897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d9b4ae12-4397-40b5-a3e9-c7402010cf5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0610E9F8D45D741A7D140B474216382" ma:contentTypeVersion="16" ma:contentTypeDescription="Create a new document." ma:contentTypeScope="" ma:versionID="f1a6a20c5a4eb60df2c36bc8aaee7a6e">
  <xsd:schema xmlns:xsd="http://www.w3.org/2001/XMLSchema" xmlns:xs="http://www.w3.org/2001/XMLSchema" xmlns:p="http://schemas.microsoft.com/office/2006/metadata/properties" xmlns:ns1="http://schemas.microsoft.com/sharepoint/v3" xmlns:ns2="d9b4ae12-4397-40b5-a3e9-c7402010cf56" xmlns:ns3="0fea5d4a-6dd0-4f90-8c30-f3d82d2ed8fe" targetNamespace="http://schemas.microsoft.com/office/2006/metadata/properties" ma:root="true" ma:fieldsID="f761c7f4f0e503c28284719e57893e59" ns1:_="" ns2:_="" ns3:_="">
    <xsd:import namespace="http://schemas.microsoft.com/sharepoint/v3"/>
    <xsd:import namespace="d9b4ae12-4397-40b5-a3e9-c7402010cf56"/>
    <xsd:import namespace="0fea5d4a-6dd0-4f90-8c30-f3d82d2ed8f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2:MediaServiceSearchProperties" minOccurs="0"/>
                <xsd:element ref="ns2:MediaServiceObjectDetectorVersion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b4ae12-4397-40b5-a3e9-c7402010cf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descriptio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57d8738-f617-483e-b1e9-cf95238b6ec2" ma:termSetId="09814cd3-568e-fe90-9814-8d621ff8fb84" ma:anchorId="fba54fb3-c3e1-fe81-a776-ca4b69148c4d" ma:open="true" ma:isKeyword="false">
      <xsd:complexType>
        <xsd:sequence>
          <xsd:element ref="pc:Terms" minOccurs="0" maxOccurs="1"/>
        </xsd:sequence>
      </xsd:complex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ea5d4a-6dd0-4f90-8c30-f3d82d2ed8f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902131-24C2-4178-B3D3-437D4F86ED0A}">
  <ds:schemaRefs>
    <ds:schemaRef ds:uri="http://purl.org/dc/terms/"/>
    <ds:schemaRef ds:uri="http://purl.org/dc/dcmitype/"/>
    <ds:schemaRef ds:uri="0fea5d4a-6dd0-4f90-8c30-f3d82d2ed8fe"/>
    <ds:schemaRef ds:uri="http://schemas.microsoft.com/office/2006/documentManagement/types"/>
    <ds:schemaRef ds:uri="http://www.w3.org/XML/1998/namespace"/>
    <ds:schemaRef ds:uri="d9b4ae12-4397-40b5-a3e9-c7402010cf56"/>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schemas.microsoft.com/sharepoint/v3"/>
  </ds:schemaRefs>
</ds:datastoreItem>
</file>

<file path=customXml/itemProps2.xml><?xml version="1.0" encoding="utf-8"?>
<ds:datastoreItem xmlns:ds="http://schemas.openxmlformats.org/officeDocument/2006/customXml" ds:itemID="{C95431A2-10E3-47C5-8C6E-374D62855B4F}">
  <ds:schemaRefs>
    <ds:schemaRef ds:uri="http://schemas.microsoft.com/sharepoint/v3/contenttype/forms"/>
  </ds:schemaRefs>
</ds:datastoreItem>
</file>

<file path=customXml/itemProps3.xml><?xml version="1.0" encoding="utf-8"?>
<ds:datastoreItem xmlns:ds="http://schemas.openxmlformats.org/officeDocument/2006/customXml" ds:itemID="{5E45CCBA-DC48-415B-8624-8CD62E00A0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9b4ae12-4397-40b5-a3e9-c7402010cf56"/>
    <ds:schemaRef ds:uri="0fea5d4a-6dd0-4f90-8c30-f3d82d2ed8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eb20950b-168c-497a-9845-2b099844f3ef}" enabled="0" method="" siteId="{eb20950b-168c-497a-9845-2b099844f3ef}" removed="1"/>
</clbl:labelList>
</file>

<file path=docProps/app.xml><?xml version="1.0" encoding="utf-8"?>
<Properties xmlns="http://schemas.openxmlformats.org/officeDocument/2006/extended-properties" xmlns:vt="http://schemas.openxmlformats.org/officeDocument/2006/docPropsVTypes">
  <TotalTime>329</TotalTime>
  <Words>1158</Words>
  <Application>Microsoft Office PowerPoint</Application>
  <PresentationFormat>Widescreen</PresentationFormat>
  <Paragraphs>242</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Georgia</vt:lpstr>
      <vt:lpstr>Georgia Pro</vt:lpstr>
      <vt:lpstr>SREB Debut </vt:lpstr>
      <vt:lpstr>SREB State Doctoral Scholars Program  Regional Advisory Committee Meeting</vt:lpstr>
      <vt:lpstr>Agenda – Day 1</vt:lpstr>
      <vt:lpstr>Welcome and Introductions</vt:lpstr>
      <vt:lpstr>SREB-State Doctoral Scholars Program Staff</vt:lpstr>
      <vt:lpstr>PowerPoint Presentation</vt:lpstr>
      <vt:lpstr>RAC Members</vt:lpstr>
      <vt:lpstr>Southern Regional Educational Board State Doctoral Scholars Program</vt:lpstr>
      <vt:lpstr>SREB Commission on Artificial Intelligence in Education</vt:lpstr>
      <vt:lpstr>PowerPoint Presentation</vt:lpstr>
      <vt:lpstr>Annual Status Report - Programmatic</vt:lpstr>
      <vt:lpstr>SREB Statistical Profiles</vt:lpstr>
      <vt:lpstr>Annual Status Report - Financial</vt:lpstr>
      <vt:lpstr>Operational Budget</vt:lpstr>
      <vt:lpstr>Professional Development</vt:lpstr>
      <vt:lpstr>Contingency Fund</vt:lpstr>
      <vt:lpstr>Professional Development and Contingency Fund</vt:lpstr>
      <vt:lpstr>Benefits and Services</vt:lpstr>
      <vt:lpstr>31st Annual Institute on Teaching and Mentoring</vt:lpstr>
      <vt:lpstr>32nd Institute on Teaching and Mentoring</vt:lpstr>
      <vt:lpstr>Communications and Marketing</vt:lpstr>
      <vt:lpstr>Application Period</vt:lpstr>
      <vt:lpstr>Grant Award Updates</vt:lpstr>
      <vt:lpstr>Compact 2.0</vt:lpstr>
      <vt:lpstr>Adjourn for the Day</vt:lpstr>
      <vt:lpstr>Agenda – Day 2</vt:lpstr>
      <vt:lpstr>What’s New at SREB</vt:lpstr>
      <vt:lpstr>State and Institutional Report Out</vt:lpstr>
      <vt:lpstr>PowerPoint Presentation</vt:lpstr>
      <vt:lpstr>Critical Considerations in the Current Political Climate (See Discussion Guide)</vt:lpstr>
      <vt:lpstr>New Topics and Open Floor</vt:lpstr>
      <vt:lpstr>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Tiffany Harrison</dc:creator>
  <cp:lastModifiedBy>Tiffany Harrison</cp:lastModifiedBy>
  <cp:revision>2</cp:revision>
  <dcterms:created xsi:type="dcterms:W3CDTF">2025-01-30T18:41:25Z</dcterms:created>
  <dcterms:modified xsi:type="dcterms:W3CDTF">2025-02-03T15:21:06Z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0x010100B0610E9F8D45D741A7D140B474216382</vt:lpwstr>
  </property>
  <property fmtid="{D5CDD505-2E9C-101B-9397-08002B2CF9AE}" pid="3" name="MediaServiceImageTags">
    <vt:lpwstr/>
  </property>
</Properties>
</file>