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70" r:id="rId3"/>
    <p:sldId id="291" r:id="rId4"/>
    <p:sldId id="269" r:id="rId5"/>
    <p:sldId id="275" r:id="rId6"/>
    <p:sldId id="284" r:id="rId7"/>
    <p:sldId id="285" r:id="rId8"/>
    <p:sldId id="282" r:id="rId9"/>
    <p:sldId id="297" r:id="rId10"/>
    <p:sldId id="271" r:id="rId11"/>
    <p:sldId id="274" r:id="rId12"/>
    <p:sldId id="290" r:id="rId13"/>
    <p:sldId id="272" r:id="rId14"/>
    <p:sldId id="276" r:id="rId15"/>
    <p:sldId id="277" r:id="rId16"/>
    <p:sldId id="278" r:id="rId17"/>
    <p:sldId id="256" r:id="rId18"/>
    <p:sldId id="279" r:id="rId19"/>
    <p:sldId id="281" r:id="rId20"/>
    <p:sldId id="280" r:id="rId21"/>
    <p:sldId id="273" r:id="rId22"/>
    <p:sldId id="286" r:id="rId23"/>
    <p:sldId id="292" r:id="rId24"/>
    <p:sldId id="287" r:id="rId25"/>
    <p:sldId id="289" r:id="rId26"/>
    <p:sldId id="288" r:id="rId27"/>
    <p:sldId id="294" r:id="rId28"/>
    <p:sldId id="293" r:id="rId29"/>
    <p:sldId id="267" r:id="rId30"/>
    <p:sldId id="296" r:id="rId31"/>
    <p:sldId id="295" r:id="rId32"/>
    <p:sldId id="268" r:id="rId33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1EC530-F0CC-E0DF-EDA8-833DDAD60EDE}" name="Kirk Shook" initials="KS" userId="S::kshook@GSFC.org::02f91000-f00f-402d-8422-b5a75408dc57" providerId="AD"/>
  <p188:author id="{4474C4AA-7752-BECE-CCCC-DF58F9628401}" name="Maggie Rivers" initials="MR" userId="S::mrivers@gsfc.org::5cf344fb-aa4f-49e5-b73e-e0edc1e804be" providerId="AD"/>
  <p188:author id="{CD2695DF-9E84-47C1-F803-71BF778064AF}" name="Phil Embry" initials="PE" userId="S::pembry@gsfc.org::8d6f9a3b-c1c2-429a-9fd9-d825ff7f856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A5492-49B8-1069-6BFC-130F0140641B}" v="12" dt="2025-06-09T16:57:17.155"/>
    <p1510:client id="{4387C4D5-4171-35BC-75B7-398F1052712A}" v="2" dt="2025-06-09T13:24:27.502"/>
    <p1510:client id="{55FC26D1-BD76-82D8-8834-A2B90B40837F}" v="722" dt="2025-06-09T15:01:44.952"/>
    <p1510:client id="{868535C3-7E45-4879-98E4-BE330C27FAC5}" v="75" dt="2025-06-09T17:26:48.319"/>
    <p1510:client id="{B0277D45-4DCE-A39C-C783-A175D3526E27}" v="43" dt="2025-06-09T17:01:06.226"/>
    <p1510:client id="{CA0EF6A7-AF73-41B6-8A91-0E2583D6A626}" v="386" dt="2025-06-09T14:29:53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214A58-8FEA-4C05-B9F1-619B91428B2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F40CF95-9873-4C6F-936D-B3F926FE3F42}">
      <dgm:prSet/>
      <dgm:spPr/>
      <dgm:t>
        <a:bodyPr/>
        <a:lstStyle/>
        <a:p>
          <a:r>
            <a:rPr lang="en-US"/>
            <a:t>I'm a contract External Auditor/Consultant for GNPEC</a:t>
          </a:r>
        </a:p>
      </dgm:t>
    </dgm:pt>
    <dgm:pt modelId="{2AE05BFD-3ED2-4107-A113-7FA4A63A2D18}" type="parTrans" cxnId="{8A85C6C6-6949-4BB9-9FBF-68E3626EFFA4}">
      <dgm:prSet/>
      <dgm:spPr/>
      <dgm:t>
        <a:bodyPr/>
        <a:lstStyle/>
        <a:p>
          <a:endParaRPr lang="en-US"/>
        </a:p>
      </dgm:t>
    </dgm:pt>
    <dgm:pt modelId="{B8346271-572B-4BFD-88B8-DBB60525AE5D}" type="sibTrans" cxnId="{8A85C6C6-6949-4BB9-9FBF-68E3626EFFA4}">
      <dgm:prSet/>
      <dgm:spPr/>
      <dgm:t>
        <a:bodyPr/>
        <a:lstStyle/>
        <a:p>
          <a:endParaRPr lang="en-US"/>
        </a:p>
      </dgm:t>
    </dgm:pt>
    <dgm:pt modelId="{57DA5E43-0D96-4FD7-92E7-B91385E989E1}">
      <dgm:prSet/>
      <dgm:spPr/>
      <dgm:t>
        <a:bodyPr/>
        <a:lstStyle/>
        <a:p>
          <a:r>
            <a:rPr lang="en-US"/>
            <a:t>I'm not a CPA</a:t>
          </a:r>
        </a:p>
      </dgm:t>
    </dgm:pt>
    <dgm:pt modelId="{487F2A3D-CDC1-4D05-AF59-9390A2A372D1}" type="parTrans" cxnId="{8088A555-1BB3-496B-8202-A06B96ECD760}">
      <dgm:prSet/>
      <dgm:spPr/>
      <dgm:t>
        <a:bodyPr/>
        <a:lstStyle/>
        <a:p>
          <a:endParaRPr lang="en-US"/>
        </a:p>
      </dgm:t>
    </dgm:pt>
    <dgm:pt modelId="{0AF7129B-6B7D-41ED-BE5B-C736049A92CE}" type="sibTrans" cxnId="{8088A555-1BB3-496B-8202-A06B96ECD760}">
      <dgm:prSet/>
      <dgm:spPr/>
      <dgm:t>
        <a:bodyPr/>
        <a:lstStyle/>
        <a:p>
          <a:endParaRPr lang="en-US"/>
        </a:p>
      </dgm:t>
    </dgm:pt>
    <dgm:pt modelId="{5EF75E94-74BA-41D3-B548-587380074485}">
      <dgm:prSet/>
      <dgm:spPr/>
      <dgm:t>
        <a:bodyPr/>
        <a:lstStyle/>
        <a:p>
          <a:r>
            <a:rPr lang="en-US"/>
            <a:t>I've worked in banking, state auditing and state tax administration for 40 years; retiring from GDOR in 2010.</a:t>
          </a:r>
        </a:p>
      </dgm:t>
    </dgm:pt>
    <dgm:pt modelId="{7A4F55AC-5F13-449D-A358-1B2C5359628C}" type="parTrans" cxnId="{E81766CD-8089-4B57-AE64-07F8A36529DE}">
      <dgm:prSet/>
      <dgm:spPr/>
      <dgm:t>
        <a:bodyPr/>
        <a:lstStyle/>
        <a:p>
          <a:endParaRPr lang="en-US"/>
        </a:p>
      </dgm:t>
    </dgm:pt>
    <dgm:pt modelId="{67A54E18-004B-4535-8F81-4FBF94C456F0}" type="sibTrans" cxnId="{E81766CD-8089-4B57-AE64-07F8A36529DE}">
      <dgm:prSet/>
      <dgm:spPr/>
      <dgm:t>
        <a:bodyPr/>
        <a:lstStyle/>
        <a:p>
          <a:endParaRPr lang="en-US"/>
        </a:p>
      </dgm:t>
    </dgm:pt>
    <dgm:pt modelId="{07C1C8C6-077C-480E-9503-38DC108B5D26}">
      <dgm:prSet/>
      <dgm:spPr/>
      <dgm:t>
        <a:bodyPr/>
        <a:lstStyle/>
        <a:p>
          <a:r>
            <a:rPr lang="en-US"/>
            <a:t>I've worked for GNPEC for 13 years and developed their Financial Viability Program which I'll explain shortly.</a:t>
          </a:r>
        </a:p>
      </dgm:t>
    </dgm:pt>
    <dgm:pt modelId="{A617044F-019A-496D-A177-A7CFEBA5D2D2}" type="parTrans" cxnId="{01FF9D8E-2E7E-4955-8B0E-9A019AB26865}">
      <dgm:prSet/>
      <dgm:spPr/>
      <dgm:t>
        <a:bodyPr/>
        <a:lstStyle/>
        <a:p>
          <a:endParaRPr lang="en-US"/>
        </a:p>
      </dgm:t>
    </dgm:pt>
    <dgm:pt modelId="{BC301D1C-FCF7-4434-91FF-AE220B3EB53C}" type="sibTrans" cxnId="{01FF9D8E-2E7E-4955-8B0E-9A019AB26865}">
      <dgm:prSet/>
      <dgm:spPr/>
      <dgm:t>
        <a:bodyPr/>
        <a:lstStyle/>
        <a:p>
          <a:endParaRPr lang="en-US"/>
        </a:p>
      </dgm:t>
    </dgm:pt>
    <dgm:pt modelId="{BADFDAA1-F3C8-4BD2-8B64-96B87D59799D}">
      <dgm:prSet/>
      <dgm:spPr/>
      <dgm:t>
        <a:bodyPr/>
        <a:lstStyle/>
        <a:p>
          <a:r>
            <a:rPr lang="en-US"/>
            <a:t>That's who I am, how many of you have experience in analyzing financial reports and audits for educational institutions?</a:t>
          </a:r>
        </a:p>
      </dgm:t>
    </dgm:pt>
    <dgm:pt modelId="{B72EAF6B-7129-4963-9399-2801700F10FC}" type="parTrans" cxnId="{351FAE44-EE71-4164-B9A1-076B83ECA21A}">
      <dgm:prSet/>
      <dgm:spPr/>
      <dgm:t>
        <a:bodyPr/>
        <a:lstStyle/>
        <a:p>
          <a:endParaRPr lang="en-US"/>
        </a:p>
      </dgm:t>
    </dgm:pt>
    <dgm:pt modelId="{56C85DC8-D29A-4640-B64B-E88DC4D827FD}" type="sibTrans" cxnId="{351FAE44-EE71-4164-B9A1-076B83ECA21A}">
      <dgm:prSet/>
      <dgm:spPr/>
      <dgm:t>
        <a:bodyPr/>
        <a:lstStyle/>
        <a:p>
          <a:endParaRPr lang="en-US"/>
        </a:p>
      </dgm:t>
    </dgm:pt>
    <dgm:pt modelId="{CA13ABD6-8FBB-4207-A5F8-660F1FD77438}" type="pres">
      <dgm:prSet presAssocID="{7C214A58-8FEA-4C05-B9F1-619B91428B22}" presName="outerComposite" presStyleCnt="0">
        <dgm:presLayoutVars>
          <dgm:chMax val="5"/>
          <dgm:dir/>
          <dgm:resizeHandles val="exact"/>
        </dgm:presLayoutVars>
      </dgm:prSet>
      <dgm:spPr/>
    </dgm:pt>
    <dgm:pt modelId="{7D3A9FF5-8F74-4E46-BC7C-2226D32EAE46}" type="pres">
      <dgm:prSet presAssocID="{7C214A58-8FEA-4C05-B9F1-619B91428B22}" presName="dummyMaxCanvas" presStyleCnt="0">
        <dgm:presLayoutVars/>
      </dgm:prSet>
      <dgm:spPr/>
    </dgm:pt>
    <dgm:pt modelId="{9C804F75-AA24-40EF-B172-1D0E3FDE42F4}" type="pres">
      <dgm:prSet presAssocID="{7C214A58-8FEA-4C05-B9F1-619B91428B22}" presName="TwoNodes_1" presStyleLbl="node1" presStyleIdx="0" presStyleCnt="2">
        <dgm:presLayoutVars>
          <dgm:bulletEnabled val="1"/>
        </dgm:presLayoutVars>
      </dgm:prSet>
      <dgm:spPr/>
    </dgm:pt>
    <dgm:pt modelId="{6A6C59CB-E1E7-456F-B7CA-B1EE9C9BE811}" type="pres">
      <dgm:prSet presAssocID="{7C214A58-8FEA-4C05-B9F1-619B91428B22}" presName="TwoNodes_2" presStyleLbl="node1" presStyleIdx="1" presStyleCnt="2">
        <dgm:presLayoutVars>
          <dgm:bulletEnabled val="1"/>
        </dgm:presLayoutVars>
      </dgm:prSet>
      <dgm:spPr/>
    </dgm:pt>
    <dgm:pt modelId="{1A3559D7-0A2D-49DC-A45A-FDE59E4696EF}" type="pres">
      <dgm:prSet presAssocID="{7C214A58-8FEA-4C05-B9F1-619B91428B22}" presName="TwoConn_1-2" presStyleLbl="fgAccFollowNode1" presStyleIdx="0" presStyleCnt="1">
        <dgm:presLayoutVars>
          <dgm:bulletEnabled val="1"/>
        </dgm:presLayoutVars>
      </dgm:prSet>
      <dgm:spPr/>
    </dgm:pt>
    <dgm:pt modelId="{03F494DB-50EF-4F25-BC00-A22A4F223114}" type="pres">
      <dgm:prSet presAssocID="{7C214A58-8FEA-4C05-B9F1-619B91428B22}" presName="TwoNodes_1_text" presStyleLbl="node1" presStyleIdx="1" presStyleCnt="2">
        <dgm:presLayoutVars>
          <dgm:bulletEnabled val="1"/>
        </dgm:presLayoutVars>
      </dgm:prSet>
      <dgm:spPr/>
    </dgm:pt>
    <dgm:pt modelId="{E12BD8CB-78E2-4BE9-82F0-C72EABAC01FD}" type="pres">
      <dgm:prSet presAssocID="{7C214A58-8FEA-4C05-B9F1-619B91428B22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E37D8F05-3AC9-48A3-A03C-C7EC20ADECDA}" type="presOf" srcId="{5EF75E94-74BA-41D3-B548-587380074485}" destId="{9C804F75-AA24-40EF-B172-1D0E3FDE42F4}" srcOrd="0" destOrd="2" presId="urn:microsoft.com/office/officeart/2005/8/layout/vProcess5"/>
    <dgm:cxn modelId="{D35FF624-CF71-4368-A736-9C051C6ADF95}" type="presOf" srcId="{57DA5E43-0D96-4FD7-92E7-B91385E989E1}" destId="{9C804F75-AA24-40EF-B172-1D0E3FDE42F4}" srcOrd="0" destOrd="1" presId="urn:microsoft.com/office/officeart/2005/8/layout/vProcess5"/>
    <dgm:cxn modelId="{B3A76827-54F2-4640-B4F9-2F7622298CB4}" type="presOf" srcId="{8F40CF95-9873-4C6F-936D-B3F926FE3F42}" destId="{03F494DB-50EF-4F25-BC00-A22A4F223114}" srcOrd="1" destOrd="0" presId="urn:microsoft.com/office/officeart/2005/8/layout/vProcess5"/>
    <dgm:cxn modelId="{8BE7035D-C502-436E-A286-268A3F155DBF}" type="presOf" srcId="{BADFDAA1-F3C8-4BD2-8B64-96B87D59799D}" destId="{6A6C59CB-E1E7-456F-B7CA-B1EE9C9BE811}" srcOrd="0" destOrd="0" presId="urn:microsoft.com/office/officeart/2005/8/layout/vProcess5"/>
    <dgm:cxn modelId="{351FAE44-EE71-4164-B9A1-076B83ECA21A}" srcId="{7C214A58-8FEA-4C05-B9F1-619B91428B22}" destId="{BADFDAA1-F3C8-4BD2-8B64-96B87D59799D}" srcOrd="1" destOrd="0" parTransId="{B72EAF6B-7129-4963-9399-2801700F10FC}" sibTransId="{56C85DC8-D29A-4640-B64B-E88DC4D827FD}"/>
    <dgm:cxn modelId="{4E289367-C75F-4A39-811D-E480EF6BD9FE}" type="presOf" srcId="{7C214A58-8FEA-4C05-B9F1-619B91428B22}" destId="{CA13ABD6-8FBB-4207-A5F8-660F1FD77438}" srcOrd="0" destOrd="0" presId="urn:microsoft.com/office/officeart/2005/8/layout/vProcess5"/>
    <dgm:cxn modelId="{3685486F-AFFE-4127-97AC-0F1C0E70E93A}" type="presOf" srcId="{07C1C8C6-077C-480E-9503-38DC108B5D26}" destId="{03F494DB-50EF-4F25-BC00-A22A4F223114}" srcOrd="1" destOrd="3" presId="urn:microsoft.com/office/officeart/2005/8/layout/vProcess5"/>
    <dgm:cxn modelId="{A3E37751-C764-41D8-A88C-7FFEA98CC785}" type="presOf" srcId="{5EF75E94-74BA-41D3-B548-587380074485}" destId="{03F494DB-50EF-4F25-BC00-A22A4F223114}" srcOrd="1" destOrd="2" presId="urn:microsoft.com/office/officeart/2005/8/layout/vProcess5"/>
    <dgm:cxn modelId="{8088A555-1BB3-496B-8202-A06B96ECD760}" srcId="{8F40CF95-9873-4C6F-936D-B3F926FE3F42}" destId="{57DA5E43-0D96-4FD7-92E7-B91385E989E1}" srcOrd="0" destOrd="0" parTransId="{487F2A3D-CDC1-4D05-AF59-9390A2A372D1}" sibTransId="{0AF7129B-6B7D-41ED-BE5B-C736049A92CE}"/>
    <dgm:cxn modelId="{FC91267F-9D67-485F-B92A-E29AD4D4F27D}" type="presOf" srcId="{B8346271-572B-4BFD-88B8-DBB60525AE5D}" destId="{1A3559D7-0A2D-49DC-A45A-FDE59E4696EF}" srcOrd="0" destOrd="0" presId="urn:microsoft.com/office/officeart/2005/8/layout/vProcess5"/>
    <dgm:cxn modelId="{BDA8E586-E918-4FDD-9312-D992A0418390}" type="presOf" srcId="{57DA5E43-0D96-4FD7-92E7-B91385E989E1}" destId="{03F494DB-50EF-4F25-BC00-A22A4F223114}" srcOrd="1" destOrd="1" presId="urn:microsoft.com/office/officeart/2005/8/layout/vProcess5"/>
    <dgm:cxn modelId="{01FF9D8E-2E7E-4955-8B0E-9A019AB26865}" srcId="{8F40CF95-9873-4C6F-936D-B3F926FE3F42}" destId="{07C1C8C6-077C-480E-9503-38DC108B5D26}" srcOrd="2" destOrd="0" parTransId="{A617044F-019A-496D-A177-A7CFEBA5D2D2}" sibTransId="{BC301D1C-FCF7-4434-91FF-AE220B3EB53C}"/>
    <dgm:cxn modelId="{8ABB9DB2-2727-4CEA-B659-CF08D9A25214}" type="presOf" srcId="{07C1C8C6-077C-480E-9503-38DC108B5D26}" destId="{9C804F75-AA24-40EF-B172-1D0E3FDE42F4}" srcOrd="0" destOrd="3" presId="urn:microsoft.com/office/officeart/2005/8/layout/vProcess5"/>
    <dgm:cxn modelId="{8A85C6C6-6949-4BB9-9FBF-68E3626EFFA4}" srcId="{7C214A58-8FEA-4C05-B9F1-619B91428B22}" destId="{8F40CF95-9873-4C6F-936D-B3F926FE3F42}" srcOrd="0" destOrd="0" parTransId="{2AE05BFD-3ED2-4107-A113-7FA4A63A2D18}" sibTransId="{B8346271-572B-4BFD-88B8-DBB60525AE5D}"/>
    <dgm:cxn modelId="{E81766CD-8089-4B57-AE64-07F8A36529DE}" srcId="{8F40CF95-9873-4C6F-936D-B3F926FE3F42}" destId="{5EF75E94-74BA-41D3-B548-587380074485}" srcOrd="1" destOrd="0" parTransId="{7A4F55AC-5F13-449D-A358-1B2C5359628C}" sibTransId="{67A54E18-004B-4535-8F81-4FBF94C456F0}"/>
    <dgm:cxn modelId="{0F3978E9-EFE4-4279-8F7C-6C6C6B05252C}" type="presOf" srcId="{8F40CF95-9873-4C6F-936D-B3F926FE3F42}" destId="{9C804F75-AA24-40EF-B172-1D0E3FDE42F4}" srcOrd="0" destOrd="0" presId="urn:microsoft.com/office/officeart/2005/8/layout/vProcess5"/>
    <dgm:cxn modelId="{438927F8-3622-48A1-B2CF-D6641AE06635}" type="presOf" srcId="{BADFDAA1-F3C8-4BD2-8B64-96B87D59799D}" destId="{E12BD8CB-78E2-4BE9-82F0-C72EABAC01FD}" srcOrd="1" destOrd="0" presId="urn:microsoft.com/office/officeart/2005/8/layout/vProcess5"/>
    <dgm:cxn modelId="{56F5789A-85F0-43F7-A811-4DDF7CF645BD}" type="presParOf" srcId="{CA13ABD6-8FBB-4207-A5F8-660F1FD77438}" destId="{7D3A9FF5-8F74-4E46-BC7C-2226D32EAE46}" srcOrd="0" destOrd="0" presId="urn:microsoft.com/office/officeart/2005/8/layout/vProcess5"/>
    <dgm:cxn modelId="{5A329654-C3F2-4BF7-A862-1BEA6E630E2C}" type="presParOf" srcId="{CA13ABD6-8FBB-4207-A5F8-660F1FD77438}" destId="{9C804F75-AA24-40EF-B172-1D0E3FDE42F4}" srcOrd="1" destOrd="0" presId="urn:microsoft.com/office/officeart/2005/8/layout/vProcess5"/>
    <dgm:cxn modelId="{785363FF-7FA7-4E58-87AC-138AC7E3C07D}" type="presParOf" srcId="{CA13ABD6-8FBB-4207-A5F8-660F1FD77438}" destId="{6A6C59CB-E1E7-456F-B7CA-B1EE9C9BE811}" srcOrd="2" destOrd="0" presId="urn:microsoft.com/office/officeart/2005/8/layout/vProcess5"/>
    <dgm:cxn modelId="{E80D22C8-576B-431D-988D-84ED9B677EF6}" type="presParOf" srcId="{CA13ABD6-8FBB-4207-A5F8-660F1FD77438}" destId="{1A3559D7-0A2D-49DC-A45A-FDE59E4696EF}" srcOrd="3" destOrd="0" presId="urn:microsoft.com/office/officeart/2005/8/layout/vProcess5"/>
    <dgm:cxn modelId="{574884A7-925F-497C-A8D2-AA3BE375EC65}" type="presParOf" srcId="{CA13ABD6-8FBB-4207-A5F8-660F1FD77438}" destId="{03F494DB-50EF-4F25-BC00-A22A4F223114}" srcOrd="4" destOrd="0" presId="urn:microsoft.com/office/officeart/2005/8/layout/vProcess5"/>
    <dgm:cxn modelId="{BE0B716A-63FE-4CBD-A5B8-AD04D7917389}" type="presParOf" srcId="{CA13ABD6-8FBB-4207-A5F8-660F1FD77438}" destId="{E12BD8CB-78E2-4BE9-82F0-C72EABAC01F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1E3D63-AB34-4A9B-ABBE-16BAE9708E89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1E7F438-E255-411D-A8EB-3208E948F917}">
      <dgm:prSet/>
      <dgm:spPr/>
      <dgm:t>
        <a:bodyPr/>
        <a:lstStyle/>
        <a:p>
          <a:r>
            <a:rPr lang="en-US"/>
            <a:t>Total Equity</a:t>
          </a:r>
        </a:p>
      </dgm:t>
    </dgm:pt>
    <dgm:pt modelId="{B2260112-952D-4F00-A2BB-6D5CC15254D7}" type="parTrans" cxnId="{510B14FB-02C2-4F0D-B9AF-054C1595FA1C}">
      <dgm:prSet/>
      <dgm:spPr/>
      <dgm:t>
        <a:bodyPr/>
        <a:lstStyle/>
        <a:p>
          <a:endParaRPr lang="en-US"/>
        </a:p>
      </dgm:t>
    </dgm:pt>
    <dgm:pt modelId="{C124B896-BA3A-40E0-948B-D53079660D47}" type="sibTrans" cxnId="{510B14FB-02C2-4F0D-B9AF-054C1595FA1C}">
      <dgm:prSet/>
      <dgm:spPr/>
      <dgm:t>
        <a:bodyPr/>
        <a:lstStyle/>
        <a:p>
          <a:endParaRPr lang="en-US"/>
        </a:p>
      </dgm:t>
    </dgm:pt>
    <dgm:pt modelId="{AF4B2D2F-99F6-417D-A5F6-5991D8A08F86}">
      <dgm:prSet/>
      <dgm:spPr/>
      <dgm:t>
        <a:bodyPr/>
        <a:lstStyle/>
        <a:p>
          <a:r>
            <a:rPr lang="en-US"/>
            <a:t>Less Goodwill</a:t>
          </a:r>
        </a:p>
      </dgm:t>
    </dgm:pt>
    <dgm:pt modelId="{88E8D76E-D923-48C2-816E-C2585E515DC9}" type="parTrans" cxnId="{F724B813-3772-4C0D-8705-D0DB513809D7}">
      <dgm:prSet/>
      <dgm:spPr/>
      <dgm:t>
        <a:bodyPr/>
        <a:lstStyle/>
        <a:p>
          <a:endParaRPr lang="en-US"/>
        </a:p>
      </dgm:t>
    </dgm:pt>
    <dgm:pt modelId="{A72081CC-675C-472A-9303-215C7B3D6104}" type="sibTrans" cxnId="{F724B813-3772-4C0D-8705-D0DB513809D7}">
      <dgm:prSet/>
      <dgm:spPr/>
      <dgm:t>
        <a:bodyPr/>
        <a:lstStyle/>
        <a:p>
          <a:endParaRPr lang="en-US"/>
        </a:p>
      </dgm:t>
    </dgm:pt>
    <dgm:pt modelId="{72626B51-2D3A-4FC5-A097-5936AE9E6743}">
      <dgm:prSet/>
      <dgm:spPr/>
      <dgm:t>
        <a:bodyPr/>
        <a:lstStyle/>
        <a:p>
          <a:r>
            <a:rPr lang="en-US"/>
            <a:t>Less Intangible assets</a:t>
          </a:r>
        </a:p>
      </dgm:t>
    </dgm:pt>
    <dgm:pt modelId="{43FC4538-5D79-498A-ACBC-6CC1107C932C}" type="parTrans" cxnId="{AA882EC6-8696-401A-998B-87126419FAAE}">
      <dgm:prSet/>
      <dgm:spPr/>
      <dgm:t>
        <a:bodyPr/>
        <a:lstStyle/>
        <a:p>
          <a:endParaRPr lang="en-US"/>
        </a:p>
      </dgm:t>
    </dgm:pt>
    <dgm:pt modelId="{7418D5E3-11B3-490E-A398-94CDA7675B0E}" type="sibTrans" cxnId="{AA882EC6-8696-401A-998B-87126419FAAE}">
      <dgm:prSet/>
      <dgm:spPr/>
      <dgm:t>
        <a:bodyPr/>
        <a:lstStyle/>
        <a:p>
          <a:endParaRPr lang="en-US"/>
        </a:p>
      </dgm:t>
    </dgm:pt>
    <dgm:pt modelId="{AA7875A2-F335-43C8-A7F7-7EB1F223857D}">
      <dgm:prSet/>
      <dgm:spPr/>
      <dgm:t>
        <a:bodyPr/>
        <a:lstStyle/>
        <a:p>
          <a:r>
            <a:rPr lang="en-US"/>
            <a:t>Less unsecured receivables (assets)</a:t>
          </a:r>
        </a:p>
      </dgm:t>
    </dgm:pt>
    <dgm:pt modelId="{EB4694C1-56B2-4D8B-BBF1-16850F9C087F}" type="parTrans" cxnId="{5DB4D916-91EE-451C-BE16-DC2D97D57681}">
      <dgm:prSet/>
      <dgm:spPr/>
      <dgm:t>
        <a:bodyPr/>
        <a:lstStyle/>
        <a:p>
          <a:endParaRPr lang="en-US"/>
        </a:p>
      </dgm:t>
    </dgm:pt>
    <dgm:pt modelId="{12B24045-12D6-4E7E-B2D2-6C899C555BC1}" type="sibTrans" cxnId="{5DB4D916-91EE-451C-BE16-DC2D97D57681}">
      <dgm:prSet/>
      <dgm:spPr/>
      <dgm:t>
        <a:bodyPr/>
        <a:lstStyle/>
        <a:p>
          <a:endParaRPr lang="en-US"/>
        </a:p>
      </dgm:t>
    </dgm:pt>
    <dgm:pt modelId="{35A1161C-E2A3-43B4-B465-6CFB55D34A25}">
      <dgm:prSet/>
      <dgm:spPr/>
      <dgm:t>
        <a:bodyPr/>
        <a:lstStyle/>
        <a:p>
          <a:r>
            <a:rPr lang="en-US"/>
            <a:t>Less pre and post implementation assets (Right of Use or ROU lease)</a:t>
          </a:r>
        </a:p>
      </dgm:t>
    </dgm:pt>
    <dgm:pt modelId="{4CC60C86-2DBA-4A1B-9459-3F258FFA6BC0}" type="parTrans" cxnId="{6236093D-E9D0-4981-AF23-30A50ED69FA5}">
      <dgm:prSet/>
      <dgm:spPr/>
      <dgm:t>
        <a:bodyPr/>
        <a:lstStyle/>
        <a:p>
          <a:endParaRPr lang="en-US"/>
        </a:p>
      </dgm:t>
    </dgm:pt>
    <dgm:pt modelId="{93C748CF-B243-4D5C-BFEF-E55EE7C1AEBD}" type="sibTrans" cxnId="{6236093D-E9D0-4981-AF23-30A50ED69FA5}">
      <dgm:prSet/>
      <dgm:spPr/>
      <dgm:t>
        <a:bodyPr/>
        <a:lstStyle/>
        <a:p>
          <a:endParaRPr lang="en-US"/>
        </a:p>
      </dgm:t>
    </dgm:pt>
    <dgm:pt modelId="{FE84CA31-41D1-4347-B8F3-DD2483D11D04}">
      <dgm:prSet/>
      <dgm:spPr/>
      <dgm:t>
        <a:bodyPr/>
        <a:lstStyle/>
        <a:p>
          <a:r>
            <a:rPr lang="en-US"/>
            <a:t>Less property, plant and equipment (PP&amp;E)</a:t>
          </a:r>
        </a:p>
      </dgm:t>
    </dgm:pt>
    <dgm:pt modelId="{1414DDFF-EF5C-4C5B-9D19-AD400C652BB4}" type="parTrans" cxnId="{59DA619A-D116-42CF-882F-F17BD4C1DCD3}">
      <dgm:prSet/>
      <dgm:spPr/>
      <dgm:t>
        <a:bodyPr/>
        <a:lstStyle/>
        <a:p>
          <a:endParaRPr lang="en-US"/>
        </a:p>
      </dgm:t>
    </dgm:pt>
    <dgm:pt modelId="{90A20E25-02D5-406A-AB2F-7548960C4E42}" type="sibTrans" cxnId="{59DA619A-D116-42CF-882F-F17BD4C1DCD3}">
      <dgm:prSet/>
      <dgm:spPr/>
      <dgm:t>
        <a:bodyPr/>
        <a:lstStyle/>
        <a:p>
          <a:endParaRPr lang="en-US"/>
        </a:p>
      </dgm:t>
    </dgm:pt>
    <dgm:pt modelId="{5DCB6F79-F361-46B1-98E9-83B6C5A43E43}">
      <dgm:prSet/>
      <dgm:spPr/>
      <dgm:t>
        <a:bodyPr/>
        <a:lstStyle/>
        <a:p>
          <a:r>
            <a:rPr lang="en-US"/>
            <a:t>Plus pre and post implementation debt (capped to PP&amp;E)</a:t>
          </a:r>
        </a:p>
      </dgm:t>
    </dgm:pt>
    <dgm:pt modelId="{9E7165FE-5AFC-4611-BBB2-B067365B196C}" type="parTrans" cxnId="{6890E968-D71B-44D6-AB69-2388B96757E2}">
      <dgm:prSet/>
      <dgm:spPr/>
      <dgm:t>
        <a:bodyPr/>
        <a:lstStyle/>
        <a:p>
          <a:endParaRPr lang="en-US"/>
        </a:p>
      </dgm:t>
    </dgm:pt>
    <dgm:pt modelId="{DB298098-75A9-4964-949C-D839B1B4C507}" type="sibTrans" cxnId="{6890E968-D71B-44D6-AB69-2388B96757E2}">
      <dgm:prSet/>
      <dgm:spPr/>
      <dgm:t>
        <a:bodyPr/>
        <a:lstStyle/>
        <a:p>
          <a:endParaRPr lang="en-US"/>
        </a:p>
      </dgm:t>
    </dgm:pt>
    <dgm:pt modelId="{DF9ECA4F-073B-45F3-97C3-F867C1B7C068}">
      <dgm:prSet/>
      <dgm:spPr/>
      <dgm:t>
        <a:bodyPr/>
        <a:lstStyle/>
        <a:p>
          <a:r>
            <a:rPr lang="en-US"/>
            <a:t>Plus pre and post implementation lease liabilities (capped to ROU assets)</a:t>
          </a:r>
        </a:p>
      </dgm:t>
    </dgm:pt>
    <dgm:pt modelId="{C1B039DA-A08B-4C91-AEC9-8203879F894C}" type="parTrans" cxnId="{364732DA-BE35-4EF5-93EF-A9FCDF4E376C}">
      <dgm:prSet/>
      <dgm:spPr/>
      <dgm:t>
        <a:bodyPr/>
        <a:lstStyle/>
        <a:p>
          <a:endParaRPr lang="en-US"/>
        </a:p>
      </dgm:t>
    </dgm:pt>
    <dgm:pt modelId="{365BE74B-9179-464E-A43C-4999F71D0C22}" type="sibTrans" cxnId="{364732DA-BE35-4EF5-93EF-A9FCDF4E376C}">
      <dgm:prSet/>
      <dgm:spPr/>
      <dgm:t>
        <a:bodyPr/>
        <a:lstStyle/>
        <a:p>
          <a:endParaRPr lang="en-US"/>
        </a:p>
      </dgm:t>
    </dgm:pt>
    <dgm:pt modelId="{B0BB2B1B-5D6A-4A57-84B8-CC06043FE947}">
      <dgm:prSet/>
      <dgm:spPr/>
      <dgm:t>
        <a:bodyPr/>
        <a:lstStyle/>
        <a:p>
          <a:r>
            <a:rPr lang="en-US"/>
            <a:t>Total Adjusted Equity/ Total Expenses = Primary Reserve Ratio</a:t>
          </a:r>
        </a:p>
      </dgm:t>
    </dgm:pt>
    <dgm:pt modelId="{CCD1063B-73A5-4205-AA2C-BB9750431E02}" type="parTrans" cxnId="{9AA89A9A-84F2-4EA9-85C2-9A7AACECD538}">
      <dgm:prSet/>
      <dgm:spPr/>
      <dgm:t>
        <a:bodyPr/>
        <a:lstStyle/>
        <a:p>
          <a:endParaRPr lang="en-US"/>
        </a:p>
      </dgm:t>
    </dgm:pt>
    <dgm:pt modelId="{6D3259E0-6C3C-4CF9-87C7-0C9EE7E5E8D6}" type="sibTrans" cxnId="{9AA89A9A-84F2-4EA9-85C2-9A7AACECD538}">
      <dgm:prSet/>
      <dgm:spPr/>
      <dgm:t>
        <a:bodyPr/>
        <a:lstStyle/>
        <a:p>
          <a:endParaRPr lang="en-US"/>
        </a:p>
      </dgm:t>
    </dgm:pt>
    <dgm:pt modelId="{32CD75B2-BA7A-417C-9A6F-22310BB76BFE}" type="pres">
      <dgm:prSet presAssocID="{2A1E3D63-AB34-4A9B-ABBE-16BAE9708E89}" presName="linear" presStyleCnt="0">
        <dgm:presLayoutVars>
          <dgm:dir/>
          <dgm:animLvl val="lvl"/>
          <dgm:resizeHandles val="exact"/>
        </dgm:presLayoutVars>
      </dgm:prSet>
      <dgm:spPr/>
    </dgm:pt>
    <dgm:pt modelId="{A1050ECC-1013-4AAA-A5E6-DD04930417D2}" type="pres">
      <dgm:prSet presAssocID="{21E7F438-E255-411D-A8EB-3208E948F917}" presName="parentLin" presStyleCnt="0"/>
      <dgm:spPr/>
    </dgm:pt>
    <dgm:pt modelId="{8B2EFF13-D559-4B7A-8EDF-25BE335A70A8}" type="pres">
      <dgm:prSet presAssocID="{21E7F438-E255-411D-A8EB-3208E948F917}" presName="parentLeftMargin" presStyleLbl="node1" presStyleIdx="0" presStyleCnt="2"/>
      <dgm:spPr/>
    </dgm:pt>
    <dgm:pt modelId="{FE6F0F2F-5B54-4434-8DA1-1201A69CF8F4}" type="pres">
      <dgm:prSet presAssocID="{21E7F438-E255-411D-A8EB-3208E948F91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576D81E-1CE1-4BF7-A3AF-451FD0309F74}" type="pres">
      <dgm:prSet presAssocID="{21E7F438-E255-411D-A8EB-3208E948F917}" presName="negativeSpace" presStyleCnt="0"/>
      <dgm:spPr/>
    </dgm:pt>
    <dgm:pt modelId="{D8012B83-344D-4F2B-BC8C-F0EC17F16834}" type="pres">
      <dgm:prSet presAssocID="{21E7F438-E255-411D-A8EB-3208E948F917}" presName="childText" presStyleLbl="conFgAcc1" presStyleIdx="0" presStyleCnt="2">
        <dgm:presLayoutVars>
          <dgm:bulletEnabled val="1"/>
        </dgm:presLayoutVars>
      </dgm:prSet>
      <dgm:spPr/>
    </dgm:pt>
    <dgm:pt modelId="{2F653B61-B0BC-4EDA-8591-E595A5BDDA1A}" type="pres">
      <dgm:prSet presAssocID="{C124B896-BA3A-40E0-948B-D53079660D47}" presName="spaceBetweenRectangles" presStyleCnt="0"/>
      <dgm:spPr/>
    </dgm:pt>
    <dgm:pt modelId="{93DB41FA-4B1C-491F-996F-E19975357EC1}" type="pres">
      <dgm:prSet presAssocID="{B0BB2B1B-5D6A-4A57-84B8-CC06043FE947}" presName="parentLin" presStyleCnt="0"/>
      <dgm:spPr/>
    </dgm:pt>
    <dgm:pt modelId="{3DC1572D-0B9F-4BB2-B1FA-EF0DF9320030}" type="pres">
      <dgm:prSet presAssocID="{B0BB2B1B-5D6A-4A57-84B8-CC06043FE947}" presName="parentLeftMargin" presStyleLbl="node1" presStyleIdx="0" presStyleCnt="2"/>
      <dgm:spPr/>
    </dgm:pt>
    <dgm:pt modelId="{033854DF-0622-4FB8-90A5-D34B646051AD}" type="pres">
      <dgm:prSet presAssocID="{B0BB2B1B-5D6A-4A57-84B8-CC06043FE94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0CCF79E-DB5F-415B-866E-1E1050EF588E}" type="pres">
      <dgm:prSet presAssocID="{B0BB2B1B-5D6A-4A57-84B8-CC06043FE947}" presName="negativeSpace" presStyleCnt="0"/>
      <dgm:spPr/>
    </dgm:pt>
    <dgm:pt modelId="{B71B5CF1-EFA4-41E0-99FA-5A8786233E80}" type="pres">
      <dgm:prSet presAssocID="{B0BB2B1B-5D6A-4A57-84B8-CC06043FE94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025190B-2C76-4236-9EE0-EE236666C4E7}" type="presOf" srcId="{AF4B2D2F-99F6-417D-A5F6-5991D8A08F86}" destId="{D8012B83-344D-4F2B-BC8C-F0EC17F16834}" srcOrd="0" destOrd="0" presId="urn:microsoft.com/office/officeart/2005/8/layout/list1"/>
    <dgm:cxn modelId="{F724B813-3772-4C0D-8705-D0DB513809D7}" srcId="{21E7F438-E255-411D-A8EB-3208E948F917}" destId="{AF4B2D2F-99F6-417D-A5F6-5991D8A08F86}" srcOrd="0" destOrd="0" parTransId="{88E8D76E-D923-48C2-816E-C2585E515DC9}" sibTransId="{A72081CC-675C-472A-9303-215C7B3D6104}"/>
    <dgm:cxn modelId="{5DB4D916-91EE-451C-BE16-DC2D97D57681}" srcId="{21E7F438-E255-411D-A8EB-3208E948F917}" destId="{AA7875A2-F335-43C8-A7F7-7EB1F223857D}" srcOrd="2" destOrd="0" parTransId="{EB4694C1-56B2-4D8B-BBF1-16850F9C087F}" sibTransId="{12B24045-12D6-4E7E-B2D2-6C899C555BC1}"/>
    <dgm:cxn modelId="{1FF6C51F-6171-4E45-BC8A-136832087120}" type="presOf" srcId="{B0BB2B1B-5D6A-4A57-84B8-CC06043FE947}" destId="{033854DF-0622-4FB8-90A5-D34B646051AD}" srcOrd="1" destOrd="0" presId="urn:microsoft.com/office/officeart/2005/8/layout/list1"/>
    <dgm:cxn modelId="{55F79D30-C74C-4F47-B121-E64C1817A741}" type="presOf" srcId="{5DCB6F79-F361-46B1-98E9-83B6C5A43E43}" destId="{D8012B83-344D-4F2B-BC8C-F0EC17F16834}" srcOrd="0" destOrd="5" presId="urn:microsoft.com/office/officeart/2005/8/layout/list1"/>
    <dgm:cxn modelId="{6236093D-E9D0-4981-AF23-30A50ED69FA5}" srcId="{21E7F438-E255-411D-A8EB-3208E948F917}" destId="{35A1161C-E2A3-43B4-B465-6CFB55D34A25}" srcOrd="3" destOrd="0" parTransId="{4CC60C86-2DBA-4A1B-9459-3F258FFA6BC0}" sibTransId="{93C748CF-B243-4D5C-BFEF-E55EE7C1AEBD}"/>
    <dgm:cxn modelId="{6890E968-D71B-44D6-AB69-2388B96757E2}" srcId="{21E7F438-E255-411D-A8EB-3208E948F917}" destId="{5DCB6F79-F361-46B1-98E9-83B6C5A43E43}" srcOrd="5" destOrd="0" parTransId="{9E7165FE-5AFC-4611-BBB2-B067365B196C}" sibTransId="{DB298098-75A9-4964-949C-D839B1B4C507}"/>
    <dgm:cxn modelId="{10F68876-028D-4540-B4C3-BBAAE54E6871}" type="presOf" srcId="{21E7F438-E255-411D-A8EB-3208E948F917}" destId="{FE6F0F2F-5B54-4434-8DA1-1201A69CF8F4}" srcOrd="1" destOrd="0" presId="urn:microsoft.com/office/officeart/2005/8/layout/list1"/>
    <dgm:cxn modelId="{44B21589-E94A-4BE6-8830-EDA018B671C9}" type="presOf" srcId="{DF9ECA4F-073B-45F3-97C3-F867C1B7C068}" destId="{D8012B83-344D-4F2B-BC8C-F0EC17F16834}" srcOrd="0" destOrd="6" presId="urn:microsoft.com/office/officeart/2005/8/layout/list1"/>
    <dgm:cxn modelId="{3C13C889-862D-4BDF-AB92-1EB22C9AB417}" type="presOf" srcId="{21E7F438-E255-411D-A8EB-3208E948F917}" destId="{8B2EFF13-D559-4B7A-8EDF-25BE335A70A8}" srcOrd="0" destOrd="0" presId="urn:microsoft.com/office/officeart/2005/8/layout/list1"/>
    <dgm:cxn modelId="{6BB3FF99-D423-4231-9FA5-06E4175BEE8B}" type="presOf" srcId="{2A1E3D63-AB34-4A9B-ABBE-16BAE9708E89}" destId="{32CD75B2-BA7A-417C-9A6F-22310BB76BFE}" srcOrd="0" destOrd="0" presId="urn:microsoft.com/office/officeart/2005/8/layout/list1"/>
    <dgm:cxn modelId="{59DA619A-D116-42CF-882F-F17BD4C1DCD3}" srcId="{21E7F438-E255-411D-A8EB-3208E948F917}" destId="{FE84CA31-41D1-4347-B8F3-DD2483D11D04}" srcOrd="4" destOrd="0" parTransId="{1414DDFF-EF5C-4C5B-9D19-AD400C652BB4}" sibTransId="{90A20E25-02D5-406A-AB2F-7548960C4E42}"/>
    <dgm:cxn modelId="{9AA89A9A-84F2-4EA9-85C2-9A7AACECD538}" srcId="{2A1E3D63-AB34-4A9B-ABBE-16BAE9708E89}" destId="{B0BB2B1B-5D6A-4A57-84B8-CC06043FE947}" srcOrd="1" destOrd="0" parTransId="{CCD1063B-73A5-4205-AA2C-BB9750431E02}" sibTransId="{6D3259E0-6C3C-4CF9-87C7-0C9EE7E5E8D6}"/>
    <dgm:cxn modelId="{CA3EDEBA-7AF7-46F7-8B9F-BD98DD19150A}" type="presOf" srcId="{B0BB2B1B-5D6A-4A57-84B8-CC06043FE947}" destId="{3DC1572D-0B9F-4BB2-B1FA-EF0DF9320030}" srcOrd="0" destOrd="0" presId="urn:microsoft.com/office/officeart/2005/8/layout/list1"/>
    <dgm:cxn modelId="{AA882EC6-8696-401A-998B-87126419FAAE}" srcId="{21E7F438-E255-411D-A8EB-3208E948F917}" destId="{72626B51-2D3A-4FC5-A097-5936AE9E6743}" srcOrd="1" destOrd="0" parTransId="{43FC4538-5D79-498A-ACBC-6CC1107C932C}" sibTransId="{7418D5E3-11B3-490E-A398-94CDA7675B0E}"/>
    <dgm:cxn modelId="{364732DA-BE35-4EF5-93EF-A9FCDF4E376C}" srcId="{21E7F438-E255-411D-A8EB-3208E948F917}" destId="{DF9ECA4F-073B-45F3-97C3-F867C1B7C068}" srcOrd="6" destOrd="0" parTransId="{C1B039DA-A08B-4C91-AEC9-8203879F894C}" sibTransId="{365BE74B-9179-464E-A43C-4999F71D0C22}"/>
    <dgm:cxn modelId="{54A629DF-049A-4F77-BC8E-70DC9EE1E932}" type="presOf" srcId="{FE84CA31-41D1-4347-B8F3-DD2483D11D04}" destId="{D8012B83-344D-4F2B-BC8C-F0EC17F16834}" srcOrd="0" destOrd="4" presId="urn:microsoft.com/office/officeart/2005/8/layout/list1"/>
    <dgm:cxn modelId="{7142E4E4-6A10-435D-AB9B-1A61BF5E1E67}" type="presOf" srcId="{35A1161C-E2A3-43B4-B465-6CFB55D34A25}" destId="{D8012B83-344D-4F2B-BC8C-F0EC17F16834}" srcOrd="0" destOrd="3" presId="urn:microsoft.com/office/officeart/2005/8/layout/list1"/>
    <dgm:cxn modelId="{3EEAA8F4-7A74-4A6B-ABE7-67358DCC3BE0}" type="presOf" srcId="{72626B51-2D3A-4FC5-A097-5936AE9E6743}" destId="{D8012B83-344D-4F2B-BC8C-F0EC17F16834}" srcOrd="0" destOrd="1" presId="urn:microsoft.com/office/officeart/2005/8/layout/list1"/>
    <dgm:cxn modelId="{510B14FB-02C2-4F0D-B9AF-054C1595FA1C}" srcId="{2A1E3D63-AB34-4A9B-ABBE-16BAE9708E89}" destId="{21E7F438-E255-411D-A8EB-3208E948F917}" srcOrd="0" destOrd="0" parTransId="{B2260112-952D-4F00-A2BB-6D5CC15254D7}" sibTransId="{C124B896-BA3A-40E0-948B-D53079660D47}"/>
    <dgm:cxn modelId="{D512A5FE-8BB1-4736-A545-8747618A7FCC}" type="presOf" srcId="{AA7875A2-F335-43C8-A7F7-7EB1F223857D}" destId="{D8012B83-344D-4F2B-BC8C-F0EC17F16834}" srcOrd="0" destOrd="2" presId="urn:microsoft.com/office/officeart/2005/8/layout/list1"/>
    <dgm:cxn modelId="{3B70CA08-DF6C-4463-8E1C-1DD7A4F7CCD6}" type="presParOf" srcId="{32CD75B2-BA7A-417C-9A6F-22310BB76BFE}" destId="{A1050ECC-1013-4AAA-A5E6-DD04930417D2}" srcOrd="0" destOrd="0" presId="urn:microsoft.com/office/officeart/2005/8/layout/list1"/>
    <dgm:cxn modelId="{4D70A983-AAEA-437A-BBA7-6FD3FDDD243B}" type="presParOf" srcId="{A1050ECC-1013-4AAA-A5E6-DD04930417D2}" destId="{8B2EFF13-D559-4B7A-8EDF-25BE335A70A8}" srcOrd="0" destOrd="0" presId="urn:microsoft.com/office/officeart/2005/8/layout/list1"/>
    <dgm:cxn modelId="{D51AB244-37FC-4FDA-A62A-652683B45AC5}" type="presParOf" srcId="{A1050ECC-1013-4AAA-A5E6-DD04930417D2}" destId="{FE6F0F2F-5B54-4434-8DA1-1201A69CF8F4}" srcOrd="1" destOrd="0" presId="urn:microsoft.com/office/officeart/2005/8/layout/list1"/>
    <dgm:cxn modelId="{FD3F8B72-5348-4F8A-8077-FD5CA8366616}" type="presParOf" srcId="{32CD75B2-BA7A-417C-9A6F-22310BB76BFE}" destId="{1576D81E-1CE1-4BF7-A3AF-451FD0309F74}" srcOrd="1" destOrd="0" presId="urn:microsoft.com/office/officeart/2005/8/layout/list1"/>
    <dgm:cxn modelId="{CEC22C1E-71EF-42AE-8E2C-CBCAF8B82097}" type="presParOf" srcId="{32CD75B2-BA7A-417C-9A6F-22310BB76BFE}" destId="{D8012B83-344D-4F2B-BC8C-F0EC17F16834}" srcOrd="2" destOrd="0" presId="urn:microsoft.com/office/officeart/2005/8/layout/list1"/>
    <dgm:cxn modelId="{797169D3-60D0-4DE8-BB81-16FDF4928391}" type="presParOf" srcId="{32CD75B2-BA7A-417C-9A6F-22310BB76BFE}" destId="{2F653B61-B0BC-4EDA-8591-E595A5BDDA1A}" srcOrd="3" destOrd="0" presId="urn:microsoft.com/office/officeart/2005/8/layout/list1"/>
    <dgm:cxn modelId="{5AB0C29A-4D58-4716-BE81-18A674EB687F}" type="presParOf" srcId="{32CD75B2-BA7A-417C-9A6F-22310BB76BFE}" destId="{93DB41FA-4B1C-491F-996F-E19975357EC1}" srcOrd="4" destOrd="0" presId="urn:microsoft.com/office/officeart/2005/8/layout/list1"/>
    <dgm:cxn modelId="{E8EE2FB4-F2EA-44E0-8A0D-EC86C8A39F80}" type="presParOf" srcId="{93DB41FA-4B1C-491F-996F-E19975357EC1}" destId="{3DC1572D-0B9F-4BB2-B1FA-EF0DF9320030}" srcOrd="0" destOrd="0" presId="urn:microsoft.com/office/officeart/2005/8/layout/list1"/>
    <dgm:cxn modelId="{7DDDF9EC-29AE-4F83-A13A-45C82AFDFF4C}" type="presParOf" srcId="{93DB41FA-4B1C-491F-996F-E19975357EC1}" destId="{033854DF-0622-4FB8-90A5-D34B646051AD}" srcOrd="1" destOrd="0" presId="urn:microsoft.com/office/officeart/2005/8/layout/list1"/>
    <dgm:cxn modelId="{330903BC-82F6-4AEB-9F70-D8D9F53CE8C6}" type="presParOf" srcId="{32CD75B2-BA7A-417C-9A6F-22310BB76BFE}" destId="{90CCF79E-DB5F-415B-866E-1E1050EF588E}" srcOrd="5" destOrd="0" presId="urn:microsoft.com/office/officeart/2005/8/layout/list1"/>
    <dgm:cxn modelId="{A6F1C478-6116-4714-98C0-72B570CAA97B}" type="presParOf" srcId="{32CD75B2-BA7A-417C-9A6F-22310BB76BFE}" destId="{B71B5CF1-EFA4-41E0-99FA-5A8786233E8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261B32-29A7-4B33-B1EB-E0003FC4CF3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74A940F-C1FE-4A4A-A8A9-436973E1FC9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Income Before Taxes/ Total Revenues</a:t>
          </a:r>
        </a:p>
      </dgm:t>
    </dgm:pt>
    <dgm:pt modelId="{E13788C4-E8CA-491A-BCDA-F2E8A999DC1D}" type="parTrans" cxnId="{A84041DE-210D-4696-8E34-D1F05F2F9774}">
      <dgm:prSet/>
      <dgm:spPr/>
      <dgm:t>
        <a:bodyPr/>
        <a:lstStyle/>
        <a:p>
          <a:endParaRPr lang="en-US"/>
        </a:p>
      </dgm:t>
    </dgm:pt>
    <dgm:pt modelId="{913158B8-F10F-4961-9BE7-4E2F5FDF0143}" type="sibTrans" cxnId="{A84041DE-210D-4696-8E34-D1F05F2F9774}">
      <dgm:prSet/>
      <dgm:spPr/>
      <dgm:t>
        <a:bodyPr/>
        <a:lstStyle/>
        <a:p>
          <a:endParaRPr lang="en-US"/>
        </a:p>
      </dgm:t>
    </dgm:pt>
    <dgm:pt modelId="{8000AA33-6B31-4FE4-8533-801715389B9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This is the simplest calculation</a:t>
          </a:r>
        </a:p>
      </dgm:t>
    </dgm:pt>
    <dgm:pt modelId="{274C6D12-95C0-44DB-8E30-5A57B6E69C98}" type="parTrans" cxnId="{6054A3C3-DCC0-4DAB-AD48-916E01F6A6CB}">
      <dgm:prSet/>
      <dgm:spPr/>
      <dgm:t>
        <a:bodyPr/>
        <a:lstStyle/>
        <a:p>
          <a:endParaRPr lang="en-US"/>
        </a:p>
      </dgm:t>
    </dgm:pt>
    <dgm:pt modelId="{680D4ADC-759B-4905-BE3D-4D55655E040D}" type="sibTrans" cxnId="{6054A3C3-DCC0-4DAB-AD48-916E01F6A6CB}">
      <dgm:prSet/>
      <dgm:spPr/>
      <dgm:t>
        <a:bodyPr/>
        <a:lstStyle/>
        <a:p>
          <a:endParaRPr lang="en-US"/>
        </a:p>
      </dgm:t>
    </dgm:pt>
    <dgm:pt modelId="{9A00F181-7EB6-4DE9-A166-BA5B13196DB6}" type="pres">
      <dgm:prSet presAssocID="{78261B32-29A7-4B33-B1EB-E0003FC4CF3E}" presName="root" presStyleCnt="0">
        <dgm:presLayoutVars>
          <dgm:dir/>
          <dgm:resizeHandles val="exact"/>
        </dgm:presLayoutVars>
      </dgm:prSet>
      <dgm:spPr/>
    </dgm:pt>
    <dgm:pt modelId="{AC25F99F-C5DB-453F-AA2D-31D7122157B2}" type="pres">
      <dgm:prSet presAssocID="{074A940F-C1FE-4A4A-A8A9-436973E1FC96}" presName="compNode" presStyleCnt="0"/>
      <dgm:spPr/>
    </dgm:pt>
    <dgm:pt modelId="{C858A0C7-50E4-41A3-B2BD-637BC827FE71}" type="pres">
      <dgm:prSet presAssocID="{074A940F-C1FE-4A4A-A8A9-436973E1FC96}" presName="iconBgRect" presStyleLbl="bgShp" presStyleIdx="0" presStyleCnt="2"/>
      <dgm:spPr/>
    </dgm:pt>
    <dgm:pt modelId="{7E291A28-9956-49BC-A24A-B280DA6E9D74}" type="pres">
      <dgm:prSet presAssocID="{074A940F-C1FE-4A4A-A8A9-436973E1FC9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4F941A9-3471-4623-9E4C-80E542A31358}" type="pres">
      <dgm:prSet presAssocID="{074A940F-C1FE-4A4A-A8A9-436973E1FC96}" presName="spaceRect" presStyleCnt="0"/>
      <dgm:spPr/>
    </dgm:pt>
    <dgm:pt modelId="{E9B01348-0058-44EC-9F87-A94E93163AA7}" type="pres">
      <dgm:prSet presAssocID="{074A940F-C1FE-4A4A-A8A9-436973E1FC96}" presName="textRect" presStyleLbl="revTx" presStyleIdx="0" presStyleCnt="2">
        <dgm:presLayoutVars>
          <dgm:chMax val="1"/>
          <dgm:chPref val="1"/>
        </dgm:presLayoutVars>
      </dgm:prSet>
      <dgm:spPr/>
    </dgm:pt>
    <dgm:pt modelId="{0633A98E-FD8A-49D8-9F6E-31CA0F171A9F}" type="pres">
      <dgm:prSet presAssocID="{913158B8-F10F-4961-9BE7-4E2F5FDF0143}" presName="sibTrans" presStyleCnt="0"/>
      <dgm:spPr/>
    </dgm:pt>
    <dgm:pt modelId="{29FD5981-20CC-433C-B991-9CDF50C99296}" type="pres">
      <dgm:prSet presAssocID="{8000AA33-6B31-4FE4-8533-801715389B95}" presName="compNode" presStyleCnt="0"/>
      <dgm:spPr/>
    </dgm:pt>
    <dgm:pt modelId="{F83F7BC1-8501-4088-9175-BDE0C01D7E72}" type="pres">
      <dgm:prSet presAssocID="{8000AA33-6B31-4FE4-8533-801715389B95}" presName="iconBgRect" presStyleLbl="bgShp" presStyleIdx="1" presStyleCnt="2"/>
      <dgm:spPr/>
    </dgm:pt>
    <dgm:pt modelId="{942E9399-4B7B-44FE-9701-2D6999331122}" type="pres">
      <dgm:prSet presAssocID="{8000AA33-6B31-4FE4-8533-801715389B9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F3A47DDD-FCA3-4C11-872A-D9E89C1501D9}" type="pres">
      <dgm:prSet presAssocID="{8000AA33-6B31-4FE4-8533-801715389B95}" presName="spaceRect" presStyleCnt="0"/>
      <dgm:spPr/>
    </dgm:pt>
    <dgm:pt modelId="{76EE7B21-C306-43A3-8565-B21A5160AF7E}" type="pres">
      <dgm:prSet presAssocID="{8000AA33-6B31-4FE4-8533-801715389B9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6F69EB0-2EA3-4AAC-8F8D-CFDA79A4FB4F}" type="presOf" srcId="{074A940F-C1FE-4A4A-A8A9-436973E1FC96}" destId="{E9B01348-0058-44EC-9F87-A94E93163AA7}" srcOrd="0" destOrd="0" presId="urn:microsoft.com/office/officeart/2018/5/layout/IconCircleLabelList"/>
    <dgm:cxn modelId="{68DCF2BD-A362-4C8F-B023-B8C7D90FFC33}" type="presOf" srcId="{78261B32-29A7-4B33-B1EB-E0003FC4CF3E}" destId="{9A00F181-7EB6-4DE9-A166-BA5B13196DB6}" srcOrd="0" destOrd="0" presId="urn:microsoft.com/office/officeart/2018/5/layout/IconCircleLabelList"/>
    <dgm:cxn modelId="{E36C91C2-99C7-429E-A76D-3B8E11D1B19C}" type="presOf" srcId="{8000AA33-6B31-4FE4-8533-801715389B95}" destId="{76EE7B21-C306-43A3-8565-B21A5160AF7E}" srcOrd="0" destOrd="0" presId="urn:microsoft.com/office/officeart/2018/5/layout/IconCircleLabelList"/>
    <dgm:cxn modelId="{6054A3C3-DCC0-4DAB-AD48-916E01F6A6CB}" srcId="{78261B32-29A7-4B33-B1EB-E0003FC4CF3E}" destId="{8000AA33-6B31-4FE4-8533-801715389B95}" srcOrd="1" destOrd="0" parTransId="{274C6D12-95C0-44DB-8E30-5A57B6E69C98}" sibTransId="{680D4ADC-759B-4905-BE3D-4D55655E040D}"/>
    <dgm:cxn modelId="{A84041DE-210D-4696-8E34-D1F05F2F9774}" srcId="{78261B32-29A7-4B33-B1EB-E0003FC4CF3E}" destId="{074A940F-C1FE-4A4A-A8A9-436973E1FC96}" srcOrd="0" destOrd="0" parTransId="{E13788C4-E8CA-491A-BCDA-F2E8A999DC1D}" sibTransId="{913158B8-F10F-4961-9BE7-4E2F5FDF0143}"/>
    <dgm:cxn modelId="{E42E717E-EF35-4E82-B7E2-4F10FBF4560B}" type="presParOf" srcId="{9A00F181-7EB6-4DE9-A166-BA5B13196DB6}" destId="{AC25F99F-C5DB-453F-AA2D-31D7122157B2}" srcOrd="0" destOrd="0" presId="urn:microsoft.com/office/officeart/2018/5/layout/IconCircleLabelList"/>
    <dgm:cxn modelId="{97F5B304-D2B0-43B3-814E-43F5E1F750BB}" type="presParOf" srcId="{AC25F99F-C5DB-453F-AA2D-31D7122157B2}" destId="{C858A0C7-50E4-41A3-B2BD-637BC827FE71}" srcOrd="0" destOrd="0" presId="urn:microsoft.com/office/officeart/2018/5/layout/IconCircleLabelList"/>
    <dgm:cxn modelId="{73452D85-36E7-4618-8379-6F0FF727BDE5}" type="presParOf" srcId="{AC25F99F-C5DB-453F-AA2D-31D7122157B2}" destId="{7E291A28-9956-49BC-A24A-B280DA6E9D74}" srcOrd="1" destOrd="0" presId="urn:microsoft.com/office/officeart/2018/5/layout/IconCircleLabelList"/>
    <dgm:cxn modelId="{1C60DB32-4912-4087-A3FC-8BBE3134F0B2}" type="presParOf" srcId="{AC25F99F-C5DB-453F-AA2D-31D7122157B2}" destId="{24F941A9-3471-4623-9E4C-80E542A31358}" srcOrd="2" destOrd="0" presId="urn:microsoft.com/office/officeart/2018/5/layout/IconCircleLabelList"/>
    <dgm:cxn modelId="{449DB7F1-FFF6-4703-8F76-2340CF812CA5}" type="presParOf" srcId="{AC25F99F-C5DB-453F-AA2D-31D7122157B2}" destId="{E9B01348-0058-44EC-9F87-A94E93163AA7}" srcOrd="3" destOrd="0" presId="urn:microsoft.com/office/officeart/2018/5/layout/IconCircleLabelList"/>
    <dgm:cxn modelId="{A794FCFF-116E-4D25-8AB0-83AAD3B7F45E}" type="presParOf" srcId="{9A00F181-7EB6-4DE9-A166-BA5B13196DB6}" destId="{0633A98E-FD8A-49D8-9F6E-31CA0F171A9F}" srcOrd="1" destOrd="0" presId="urn:microsoft.com/office/officeart/2018/5/layout/IconCircleLabelList"/>
    <dgm:cxn modelId="{71DB4A10-8E8F-41E4-99D7-049CDA092068}" type="presParOf" srcId="{9A00F181-7EB6-4DE9-A166-BA5B13196DB6}" destId="{29FD5981-20CC-433C-B991-9CDF50C99296}" srcOrd="2" destOrd="0" presId="urn:microsoft.com/office/officeart/2018/5/layout/IconCircleLabelList"/>
    <dgm:cxn modelId="{B577F931-DC2F-4879-8D68-F6E82542EBD0}" type="presParOf" srcId="{29FD5981-20CC-433C-B991-9CDF50C99296}" destId="{F83F7BC1-8501-4088-9175-BDE0C01D7E72}" srcOrd="0" destOrd="0" presId="urn:microsoft.com/office/officeart/2018/5/layout/IconCircleLabelList"/>
    <dgm:cxn modelId="{2C6A77E4-3A44-4958-8B7B-1AC335B199D0}" type="presParOf" srcId="{29FD5981-20CC-433C-B991-9CDF50C99296}" destId="{942E9399-4B7B-44FE-9701-2D6999331122}" srcOrd="1" destOrd="0" presId="urn:microsoft.com/office/officeart/2018/5/layout/IconCircleLabelList"/>
    <dgm:cxn modelId="{0FF29191-DAE9-4B48-A5E6-DC998071B403}" type="presParOf" srcId="{29FD5981-20CC-433C-B991-9CDF50C99296}" destId="{F3A47DDD-FCA3-4C11-872A-D9E89C1501D9}" srcOrd="2" destOrd="0" presId="urn:microsoft.com/office/officeart/2018/5/layout/IconCircleLabelList"/>
    <dgm:cxn modelId="{CCBA6E09-A661-4EFD-B593-BE6B4ADA42D5}" type="presParOf" srcId="{29FD5981-20CC-433C-B991-9CDF50C99296}" destId="{76EE7B21-C306-43A3-8565-B21A5160AF7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0CB1B6-B70B-4CD5-9154-27EC0EFFC7C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A99B161-39E0-4551-B56B-FC5A6533E7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calculation of Composite Scores among these two types of institutions differ in the strength and weight factors.</a:t>
          </a:r>
        </a:p>
      </dgm:t>
    </dgm:pt>
    <dgm:pt modelId="{27524EE2-602F-48D4-B47A-DE3DF37A9508}" type="parTrans" cxnId="{6F475C63-2226-4EBD-96CD-ED4163487F90}">
      <dgm:prSet/>
      <dgm:spPr/>
      <dgm:t>
        <a:bodyPr/>
        <a:lstStyle/>
        <a:p>
          <a:endParaRPr lang="en-US"/>
        </a:p>
      </dgm:t>
    </dgm:pt>
    <dgm:pt modelId="{3B711AA8-51AF-4BA4-9951-1B82E031932C}" type="sibTrans" cxnId="{6F475C63-2226-4EBD-96CD-ED4163487F90}">
      <dgm:prSet/>
      <dgm:spPr/>
      <dgm:t>
        <a:bodyPr/>
        <a:lstStyle/>
        <a:p>
          <a:endParaRPr lang="en-US"/>
        </a:p>
      </dgm:t>
    </dgm:pt>
    <dgm:pt modelId="{0CBCD759-9C77-449E-9BD6-8E2492547B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formulas and ratios are the same</a:t>
          </a:r>
        </a:p>
      </dgm:t>
    </dgm:pt>
    <dgm:pt modelId="{9FA44684-F291-415C-9CC3-052DF19C0721}" type="parTrans" cxnId="{DEEACA19-84FB-4D17-9855-FD29DB42826B}">
      <dgm:prSet/>
      <dgm:spPr/>
      <dgm:t>
        <a:bodyPr/>
        <a:lstStyle/>
        <a:p>
          <a:endParaRPr lang="en-US"/>
        </a:p>
      </dgm:t>
    </dgm:pt>
    <dgm:pt modelId="{80810102-D34A-457C-BEED-E8343C7973F1}" type="sibTrans" cxnId="{DEEACA19-84FB-4D17-9855-FD29DB42826B}">
      <dgm:prSet/>
      <dgm:spPr/>
      <dgm:t>
        <a:bodyPr/>
        <a:lstStyle/>
        <a:p>
          <a:endParaRPr lang="en-US"/>
        </a:p>
      </dgm:t>
    </dgm:pt>
    <dgm:pt modelId="{77D1C7AF-701A-44CE-B867-764DB5F06E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floors are also the same [(1) and 3] after</a:t>
          </a:r>
          <a:r>
            <a:rPr lang="en-US">
              <a:latin typeface="Trebuchet MS" panose="020B0603020202020204"/>
            </a:rPr>
            <a:t> strength</a:t>
          </a:r>
          <a:r>
            <a:rPr lang="en-US"/>
            <a:t> </a:t>
          </a:r>
          <a:r>
            <a:rPr lang="en-US">
              <a:latin typeface="Trebuchet MS" panose="020B0603020202020204"/>
            </a:rPr>
            <a:t>factor is</a:t>
          </a:r>
          <a:r>
            <a:rPr lang="en-US"/>
            <a:t> applied</a:t>
          </a:r>
        </a:p>
      </dgm:t>
    </dgm:pt>
    <dgm:pt modelId="{F3850989-257B-4671-9658-2F3B78B490B9}" type="parTrans" cxnId="{0B74ED43-2598-416F-8C4E-B2B4DCD5CAAB}">
      <dgm:prSet/>
      <dgm:spPr/>
      <dgm:t>
        <a:bodyPr/>
        <a:lstStyle/>
        <a:p>
          <a:endParaRPr lang="en-US"/>
        </a:p>
      </dgm:t>
    </dgm:pt>
    <dgm:pt modelId="{8EF81A13-D2B4-43A5-B679-BFA5B561EC09}" type="sibTrans" cxnId="{0B74ED43-2598-416F-8C4E-B2B4DCD5CAAB}">
      <dgm:prSet/>
      <dgm:spPr/>
      <dgm:t>
        <a:bodyPr/>
        <a:lstStyle/>
        <a:p>
          <a:endParaRPr lang="en-US"/>
        </a:p>
      </dgm:t>
    </dgm:pt>
    <dgm:pt modelId="{BDB294CA-83B0-4AEC-8690-BEBB2C53F01D}" type="pres">
      <dgm:prSet presAssocID="{EF0CB1B6-B70B-4CD5-9154-27EC0EFFC7C9}" presName="root" presStyleCnt="0">
        <dgm:presLayoutVars>
          <dgm:dir/>
          <dgm:resizeHandles val="exact"/>
        </dgm:presLayoutVars>
      </dgm:prSet>
      <dgm:spPr/>
    </dgm:pt>
    <dgm:pt modelId="{8805F2FC-A5E0-4F19-9107-D2CE94A2FD62}" type="pres">
      <dgm:prSet presAssocID="{4A99B161-39E0-4551-B56B-FC5A6533E7CB}" presName="compNode" presStyleCnt="0"/>
      <dgm:spPr/>
    </dgm:pt>
    <dgm:pt modelId="{EA50D8C9-DDFE-46E8-8554-A61685839A8F}" type="pres">
      <dgm:prSet presAssocID="{4A99B161-39E0-4551-B56B-FC5A6533E7CB}" presName="bgRect" presStyleLbl="bgShp" presStyleIdx="0" presStyleCnt="3"/>
      <dgm:spPr/>
    </dgm:pt>
    <dgm:pt modelId="{1D6318D1-F1F9-4007-B3BE-F64E02818605}" type="pres">
      <dgm:prSet presAssocID="{4A99B161-39E0-4551-B56B-FC5A6533E7C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ED358A2E-B56E-40FD-8DF3-43340E83E401}" type="pres">
      <dgm:prSet presAssocID="{4A99B161-39E0-4551-B56B-FC5A6533E7CB}" presName="spaceRect" presStyleCnt="0"/>
      <dgm:spPr/>
    </dgm:pt>
    <dgm:pt modelId="{603D8322-CC4A-4E9D-9D06-C34653BAE5C5}" type="pres">
      <dgm:prSet presAssocID="{4A99B161-39E0-4551-B56B-FC5A6533E7CB}" presName="parTx" presStyleLbl="revTx" presStyleIdx="0" presStyleCnt="3">
        <dgm:presLayoutVars>
          <dgm:chMax val="0"/>
          <dgm:chPref val="0"/>
        </dgm:presLayoutVars>
      </dgm:prSet>
      <dgm:spPr/>
    </dgm:pt>
    <dgm:pt modelId="{85822027-4A93-497D-BD69-68E6CB16331E}" type="pres">
      <dgm:prSet presAssocID="{3B711AA8-51AF-4BA4-9951-1B82E031932C}" presName="sibTrans" presStyleCnt="0"/>
      <dgm:spPr/>
    </dgm:pt>
    <dgm:pt modelId="{43297131-494A-4463-9F92-8BCC00C67364}" type="pres">
      <dgm:prSet presAssocID="{0CBCD759-9C77-449E-9BD6-8E2492547B28}" presName="compNode" presStyleCnt="0"/>
      <dgm:spPr/>
    </dgm:pt>
    <dgm:pt modelId="{00B06FD2-CD19-4939-846D-3E1CA09ADE70}" type="pres">
      <dgm:prSet presAssocID="{0CBCD759-9C77-449E-9BD6-8E2492547B28}" presName="bgRect" presStyleLbl="bgShp" presStyleIdx="1" presStyleCnt="3"/>
      <dgm:spPr/>
    </dgm:pt>
    <dgm:pt modelId="{71CA2A19-4333-416B-880D-5654C29C5A0B}" type="pres">
      <dgm:prSet presAssocID="{0CBCD759-9C77-449E-9BD6-8E2492547B2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E16E95F-4F50-4B76-88E7-13957D496E40}" type="pres">
      <dgm:prSet presAssocID="{0CBCD759-9C77-449E-9BD6-8E2492547B28}" presName="spaceRect" presStyleCnt="0"/>
      <dgm:spPr/>
    </dgm:pt>
    <dgm:pt modelId="{A4F453D6-7196-405F-B6B7-3EE71F0594BE}" type="pres">
      <dgm:prSet presAssocID="{0CBCD759-9C77-449E-9BD6-8E2492547B28}" presName="parTx" presStyleLbl="revTx" presStyleIdx="1" presStyleCnt="3">
        <dgm:presLayoutVars>
          <dgm:chMax val="0"/>
          <dgm:chPref val="0"/>
        </dgm:presLayoutVars>
      </dgm:prSet>
      <dgm:spPr/>
    </dgm:pt>
    <dgm:pt modelId="{0011315D-ED39-47A8-ABF6-D1D7E34A540C}" type="pres">
      <dgm:prSet presAssocID="{80810102-D34A-457C-BEED-E8343C7973F1}" presName="sibTrans" presStyleCnt="0"/>
      <dgm:spPr/>
    </dgm:pt>
    <dgm:pt modelId="{FA520630-50AB-4B83-AACB-B2D8509C1110}" type="pres">
      <dgm:prSet presAssocID="{77D1C7AF-701A-44CE-B867-764DB5F06E63}" presName="compNode" presStyleCnt="0"/>
      <dgm:spPr/>
    </dgm:pt>
    <dgm:pt modelId="{6DFFE52E-B6BE-4447-B431-98F60F6D07A4}" type="pres">
      <dgm:prSet presAssocID="{77D1C7AF-701A-44CE-B867-764DB5F06E63}" presName="bgRect" presStyleLbl="bgShp" presStyleIdx="2" presStyleCnt="3"/>
      <dgm:spPr/>
    </dgm:pt>
    <dgm:pt modelId="{941AB7BC-B1AC-41A7-9C25-BBC10F507850}" type="pres">
      <dgm:prSet presAssocID="{77D1C7AF-701A-44CE-B867-764DB5F06E6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E9FF4D04-77C0-4824-A793-E307104CB9FE}" type="pres">
      <dgm:prSet presAssocID="{77D1C7AF-701A-44CE-B867-764DB5F06E63}" presName="spaceRect" presStyleCnt="0"/>
      <dgm:spPr/>
    </dgm:pt>
    <dgm:pt modelId="{69133388-AAB6-45D1-89E9-DE8E56902C36}" type="pres">
      <dgm:prSet presAssocID="{77D1C7AF-701A-44CE-B867-764DB5F06E6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EEACA19-84FB-4D17-9855-FD29DB42826B}" srcId="{EF0CB1B6-B70B-4CD5-9154-27EC0EFFC7C9}" destId="{0CBCD759-9C77-449E-9BD6-8E2492547B28}" srcOrd="1" destOrd="0" parTransId="{9FA44684-F291-415C-9CC3-052DF19C0721}" sibTransId="{80810102-D34A-457C-BEED-E8343C7973F1}"/>
    <dgm:cxn modelId="{6F475C63-2226-4EBD-96CD-ED4163487F90}" srcId="{EF0CB1B6-B70B-4CD5-9154-27EC0EFFC7C9}" destId="{4A99B161-39E0-4551-B56B-FC5A6533E7CB}" srcOrd="0" destOrd="0" parTransId="{27524EE2-602F-48D4-B47A-DE3DF37A9508}" sibTransId="{3B711AA8-51AF-4BA4-9951-1B82E031932C}"/>
    <dgm:cxn modelId="{0B74ED43-2598-416F-8C4E-B2B4DCD5CAAB}" srcId="{EF0CB1B6-B70B-4CD5-9154-27EC0EFFC7C9}" destId="{77D1C7AF-701A-44CE-B867-764DB5F06E63}" srcOrd="2" destOrd="0" parTransId="{F3850989-257B-4671-9658-2F3B78B490B9}" sibTransId="{8EF81A13-D2B4-43A5-B679-BFA5B561EC09}"/>
    <dgm:cxn modelId="{3860CF46-D2D8-46B5-A0E3-75D8A8620CD3}" type="presOf" srcId="{77D1C7AF-701A-44CE-B867-764DB5F06E63}" destId="{69133388-AAB6-45D1-89E9-DE8E56902C36}" srcOrd="0" destOrd="0" presId="urn:microsoft.com/office/officeart/2018/2/layout/IconVerticalSolidList"/>
    <dgm:cxn modelId="{241B5385-C78B-4C96-893D-B1111BBF6A42}" type="presOf" srcId="{EF0CB1B6-B70B-4CD5-9154-27EC0EFFC7C9}" destId="{BDB294CA-83B0-4AEC-8690-BEBB2C53F01D}" srcOrd="0" destOrd="0" presId="urn:microsoft.com/office/officeart/2018/2/layout/IconVerticalSolidList"/>
    <dgm:cxn modelId="{CF294CAF-606B-4C55-B716-61F50996A12A}" type="presOf" srcId="{0CBCD759-9C77-449E-9BD6-8E2492547B28}" destId="{A4F453D6-7196-405F-B6B7-3EE71F0594BE}" srcOrd="0" destOrd="0" presId="urn:microsoft.com/office/officeart/2018/2/layout/IconVerticalSolidList"/>
    <dgm:cxn modelId="{74D96AB6-D7A4-4246-93CC-AEC59C1E3A2C}" type="presOf" srcId="{4A99B161-39E0-4551-B56B-FC5A6533E7CB}" destId="{603D8322-CC4A-4E9D-9D06-C34653BAE5C5}" srcOrd="0" destOrd="0" presId="urn:microsoft.com/office/officeart/2018/2/layout/IconVerticalSolidList"/>
    <dgm:cxn modelId="{020198ED-5A41-4AAE-A6B7-460CB758E624}" type="presParOf" srcId="{BDB294CA-83B0-4AEC-8690-BEBB2C53F01D}" destId="{8805F2FC-A5E0-4F19-9107-D2CE94A2FD62}" srcOrd="0" destOrd="0" presId="urn:microsoft.com/office/officeart/2018/2/layout/IconVerticalSolidList"/>
    <dgm:cxn modelId="{BCB8733A-DF43-4A39-8E31-BBFAF73F1B40}" type="presParOf" srcId="{8805F2FC-A5E0-4F19-9107-D2CE94A2FD62}" destId="{EA50D8C9-DDFE-46E8-8554-A61685839A8F}" srcOrd="0" destOrd="0" presId="urn:microsoft.com/office/officeart/2018/2/layout/IconVerticalSolidList"/>
    <dgm:cxn modelId="{7DFB5370-4575-431E-9A4B-976FBC58C99E}" type="presParOf" srcId="{8805F2FC-A5E0-4F19-9107-D2CE94A2FD62}" destId="{1D6318D1-F1F9-4007-B3BE-F64E02818605}" srcOrd="1" destOrd="0" presId="urn:microsoft.com/office/officeart/2018/2/layout/IconVerticalSolidList"/>
    <dgm:cxn modelId="{C9B2C73E-9088-46B8-9F10-1CF276E5799A}" type="presParOf" srcId="{8805F2FC-A5E0-4F19-9107-D2CE94A2FD62}" destId="{ED358A2E-B56E-40FD-8DF3-43340E83E401}" srcOrd="2" destOrd="0" presId="urn:microsoft.com/office/officeart/2018/2/layout/IconVerticalSolidList"/>
    <dgm:cxn modelId="{F399BCA6-C6A8-4E7E-9630-B4316BF83576}" type="presParOf" srcId="{8805F2FC-A5E0-4F19-9107-D2CE94A2FD62}" destId="{603D8322-CC4A-4E9D-9D06-C34653BAE5C5}" srcOrd="3" destOrd="0" presId="urn:microsoft.com/office/officeart/2018/2/layout/IconVerticalSolidList"/>
    <dgm:cxn modelId="{9DB260F9-E49B-41C0-9AAA-8F9A2C80D79D}" type="presParOf" srcId="{BDB294CA-83B0-4AEC-8690-BEBB2C53F01D}" destId="{85822027-4A93-497D-BD69-68E6CB16331E}" srcOrd="1" destOrd="0" presId="urn:microsoft.com/office/officeart/2018/2/layout/IconVerticalSolidList"/>
    <dgm:cxn modelId="{E4241B04-8BFA-42DA-9DED-D1BB424A045B}" type="presParOf" srcId="{BDB294CA-83B0-4AEC-8690-BEBB2C53F01D}" destId="{43297131-494A-4463-9F92-8BCC00C67364}" srcOrd="2" destOrd="0" presId="urn:microsoft.com/office/officeart/2018/2/layout/IconVerticalSolidList"/>
    <dgm:cxn modelId="{DB26E14B-2B88-459F-8EBF-75F2F5E8B7B3}" type="presParOf" srcId="{43297131-494A-4463-9F92-8BCC00C67364}" destId="{00B06FD2-CD19-4939-846D-3E1CA09ADE70}" srcOrd="0" destOrd="0" presId="urn:microsoft.com/office/officeart/2018/2/layout/IconVerticalSolidList"/>
    <dgm:cxn modelId="{B99EA83C-BA5F-4E36-A18F-02D915BD4858}" type="presParOf" srcId="{43297131-494A-4463-9F92-8BCC00C67364}" destId="{71CA2A19-4333-416B-880D-5654C29C5A0B}" srcOrd="1" destOrd="0" presId="urn:microsoft.com/office/officeart/2018/2/layout/IconVerticalSolidList"/>
    <dgm:cxn modelId="{FE1A3C37-70B2-4723-ACC3-BE6679DE10F8}" type="presParOf" srcId="{43297131-494A-4463-9F92-8BCC00C67364}" destId="{DE16E95F-4F50-4B76-88E7-13957D496E40}" srcOrd="2" destOrd="0" presId="urn:microsoft.com/office/officeart/2018/2/layout/IconVerticalSolidList"/>
    <dgm:cxn modelId="{A9F31DFF-BABC-483C-A33E-587C98C15CDA}" type="presParOf" srcId="{43297131-494A-4463-9F92-8BCC00C67364}" destId="{A4F453D6-7196-405F-B6B7-3EE71F0594BE}" srcOrd="3" destOrd="0" presId="urn:microsoft.com/office/officeart/2018/2/layout/IconVerticalSolidList"/>
    <dgm:cxn modelId="{4EF01EA0-01A0-49FB-A6AE-A61E54E05BF5}" type="presParOf" srcId="{BDB294CA-83B0-4AEC-8690-BEBB2C53F01D}" destId="{0011315D-ED39-47A8-ABF6-D1D7E34A540C}" srcOrd="3" destOrd="0" presId="urn:microsoft.com/office/officeart/2018/2/layout/IconVerticalSolidList"/>
    <dgm:cxn modelId="{E4F1748F-AEAA-4DF0-BA0E-9BAC96B710C2}" type="presParOf" srcId="{BDB294CA-83B0-4AEC-8690-BEBB2C53F01D}" destId="{FA520630-50AB-4B83-AACB-B2D8509C1110}" srcOrd="4" destOrd="0" presId="urn:microsoft.com/office/officeart/2018/2/layout/IconVerticalSolidList"/>
    <dgm:cxn modelId="{A98BB80D-0FB5-4911-9770-4AC26ECD8A37}" type="presParOf" srcId="{FA520630-50AB-4B83-AACB-B2D8509C1110}" destId="{6DFFE52E-B6BE-4447-B431-98F60F6D07A4}" srcOrd="0" destOrd="0" presId="urn:microsoft.com/office/officeart/2018/2/layout/IconVerticalSolidList"/>
    <dgm:cxn modelId="{4ACA6F3A-DD17-4AE0-BFF3-4738CB700B31}" type="presParOf" srcId="{FA520630-50AB-4B83-AACB-B2D8509C1110}" destId="{941AB7BC-B1AC-41A7-9C25-BBC10F507850}" srcOrd="1" destOrd="0" presId="urn:microsoft.com/office/officeart/2018/2/layout/IconVerticalSolidList"/>
    <dgm:cxn modelId="{B91C0818-025A-4084-A2C7-8891E264F2D9}" type="presParOf" srcId="{FA520630-50AB-4B83-AACB-B2D8509C1110}" destId="{E9FF4D04-77C0-4824-A793-E307104CB9FE}" srcOrd="2" destOrd="0" presId="urn:microsoft.com/office/officeart/2018/2/layout/IconVerticalSolidList"/>
    <dgm:cxn modelId="{9B629B7A-B7A2-49D1-B1C9-294143F30612}" type="presParOf" srcId="{FA520630-50AB-4B83-AACB-B2D8509C1110}" destId="{69133388-AAB6-45D1-89E9-DE8E56902C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04F75-AA24-40EF-B172-1D0E3FDE42F4}">
      <dsp:nvSpPr>
        <dsp:cNvPr id="0" name=""/>
        <dsp:cNvSpPr/>
      </dsp:nvSpPr>
      <dsp:spPr>
        <a:xfrm>
          <a:off x="0" y="0"/>
          <a:ext cx="8175413" cy="18420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I'm a contract External Auditor/Consultant for GNPEC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I'm not a CPA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I've worked in banking, state auditing and state tax administration for 40 years; retiring from GDOR in 2010.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I've worked for GNPEC for 13 years and developed their Financial Viability Program which I'll explain shortly.</a:t>
          </a:r>
        </a:p>
      </dsp:txBody>
      <dsp:txXfrm>
        <a:off x="53952" y="53952"/>
        <a:ext cx="6271493" cy="1734162"/>
      </dsp:txXfrm>
    </dsp:sp>
    <dsp:sp modelId="{6A6C59CB-E1E7-456F-B7CA-B1EE9C9BE811}">
      <dsp:nvSpPr>
        <dsp:cNvPr id="0" name=""/>
        <dsp:cNvSpPr/>
      </dsp:nvSpPr>
      <dsp:spPr>
        <a:xfrm>
          <a:off x="1442719" y="2251415"/>
          <a:ext cx="8175413" cy="1842066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That's who I am, how many of you have experience in analyzing financial reports and audits for educational institutions?</a:t>
          </a:r>
        </a:p>
      </dsp:txBody>
      <dsp:txXfrm>
        <a:off x="1496671" y="2305367"/>
        <a:ext cx="5427445" cy="1734162"/>
      </dsp:txXfrm>
    </dsp:sp>
    <dsp:sp modelId="{1A3559D7-0A2D-49DC-A45A-FDE59E4696EF}">
      <dsp:nvSpPr>
        <dsp:cNvPr id="0" name=""/>
        <dsp:cNvSpPr/>
      </dsp:nvSpPr>
      <dsp:spPr>
        <a:xfrm>
          <a:off x="6978069" y="1448069"/>
          <a:ext cx="1197343" cy="11973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247471" y="1448069"/>
        <a:ext cx="658539" cy="901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12B83-344D-4F2B-BC8C-F0EC17F16834}">
      <dsp:nvSpPr>
        <dsp:cNvPr id="0" name=""/>
        <dsp:cNvSpPr/>
      </dsp:nvSpPr>
      <dsp:spPr>
        <a:xfrm>
          <a:off x="0" y="316290"/>
          <a:ext cx="6628804" cy="370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469" tIns="437388" rIns="514469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Less Goodwill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Less Intangible assets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Less unsecured receivables (assets)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Less pre and post implementation assets (Right of Use or ROU lease)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Less property, plant and equipment (PP&amp;E)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Plus pre and post implementation debt (capped to PP&amp;E)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Plus pre and post implementation lease liabilities (capped to ROU assets)</a:t>
          </a:r>
        </a:p>
      </dsp:txBody>
      <dsp:txXfrm>
        <a:off x="0" y="316290"/>
        <a:ext cx="6628804" cy="3704400"/>
      </dsp:txXfrm>
    </dsp:sp>
    <dsp:sp modelId="{FE6F0F2F-5B54-4434-8DA1-1201A69CF8F4}">
      <dsp:nvSpPr>
        <dsp:cNvPr id="0" name=""/>
        <dsp:cNvSpPr/>
      </dsp:nvSpPr>
      <dsp:spPr>
        <a:xfrm>
          <a:off x="331440" y="6330"/>
          <a:ext cx="4640162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Total Equity</a:t>
          </a:r>
        </a:p>
      </dsp:txBody>
      <dsp:txXfrm>
        <a:off x="361702" y="36592"/>
        <a:ext cx="4579638" cy="559396"/>
      </dsp:txXfrm>
    </dsp:sp>
    <dsp:sp modelId="{B71B5CF1-EFA4-41E0-99FA-5A8786233E80}">
      <dsp:nvSpPr>
        <dsp:cNvPr id="0" name=""/>
        <dsp:cNvSpPr/>
      </dsp:nvSpPr>
      <dsp:spPr>
        <a:xfrm>
          <a:off x="0" y="4444050"/>
          <a:ext cx="662880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854DF-0622-4FB8-90A5-D34B646051AD}">
      <dsp:nvSpPr>
        <dsp:cNvPr id="0" name=""/>
        <dsp:cNvSpPr/>
      </dsp:nvSpPr>
      <dsp:spPr>
        <a:xfrm>
          <a:off x="331440" y="4134090"/>
          <a:ext cx="4640162" cy="619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Total Adjusted Equity/ Total Expenses = Primary Reserve Ratio</a:t>
          </a:r>
        </a:p>
      </dsp:txBody>
      <dsp:txXfrm>
        <a:off x="361702" y="4164352"/>
        <a:ext cx="4579638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8A0C7-50E4-41A3-B2BD-637BC827FE71}">
      <dsp:nvSpPr>
        <dsp:cNvPr id="0" name=""/>
        <dsp:cNvSpPr/>
      </dsp:nvSpPr>
      <dsp:spPr>
        <a:xfrm>
          <a:off x="1596066" y="246740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91A28-9956-49BC-A24A-B280DA6E9D74}">
      <dsp:nvSpPr>
        <dsp:cNvPr id="0" name=""/>
        <dsp:cNvSpPr/>
      </dsp:nvSpPr>
      <dsp:spPr>
        <a:xfrm>
          <a:off x="2064066" y="71474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01348-0058-44EC-9F87-A94E93163AA7}">
      <dsp:nvSpPr>
        <dsp:cNvPr id="0" name=""/>
        <dsp:cNvSpPr/>
      </dsp:nvSpPr>
      <dsp:spPr>
        <a:xfrm>
          <a:off x="894066" y="312674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Income Before Taxes/ Total Revenues</a:t>
          </a:r>
        </a:p>
      </dsp:txBody>
      <dsp:txXfrm>
        <a:off x="894066" y="3126741"/>
        <a:ext cx="3600000" cy="720000"/>
      </dsp:txXfrm>
    </dsp:sp>
    <dsp:sp modelId="{F83F7BC1-8501-4088-9175-BDE0C01D7E72}">
      <dsp:nvSpPr>
        <dsp:cNvPr id="0" name=""/>
        <dsp:cNvSpPr/>
      </dsp:nvSpPr>
      <dsp:spPr>
        <a:xfrm>
          <a:off x="5826066" y="246740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E9399-4B7B-44FE-9701-2D6999331122}">
      <dsp:nvSpPr>
        <dsp:cNvPr id="0" name=""/>
        <dsp:cNvSpPr/>
      </dsp:nvSpPr>
      <dsp:spPr>
        <a:xfrm>
          <a:off x="6294066" y="71474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E7B21-C306-43A3-8565-B21A5160AF7E}">
      <dsp:nvSpPr>
        <dsp:cNvPr id="0" name=""/>
        <dsp:cNvSpPr/>
      </dsp:nvSpPr>
      <dsp:spPr>
        <a:xfrm>
          <a:off x="5124066" y="312674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This is the simplest calculation</a:t>
          </a:r>
        </a:p>
      </dsp:txBody>
      <dsp:txXfrm>
        <a:off x="5124066" y="3126741"/>
        <a:ext cx="36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0D8C9-DDFE-46E8-8554-A61685839A8F}">
      <dsp:nvSpPr>
        <dsp:cNvPr id="0" name=""/>
        <dsp:cNvSpPr/>
      </dsp:nvSpPr>
      <dsp:spPr>
        <a:xfrm>
          <a:off x="0" y="607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318D1-F1F9-4007-B3BE-F64E02818605}">
      <dsp:nvSpPr>
        <dsp:cNvPr id="0" name=""/>
        <dsp:cNvSpPr/>
      </dsp:nvSpPr>
      <dsp:spPr>
        <a:xfrm>
          <a:off x="430272" y="320645"/>
          <a:ext cx="782314" cy="782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D8322-CC4A-4E9D-9D06-C34653BAE5C5}">
      <dsp:nvSpPr>
        <dsp:cNvPr id="0" name=""/>
        <dsp:cNvSpPr/>
      </dsp:nvSpPr>
      <dsp:spPr>
        <a:xfrm>
          <a:off x="1642860" y="607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calculation of Composite Scores among these two types of institutions differ in the strength and weight factors.</a:t>
          </a:r>
        </a:p>
      </dsp:txBody>
      <dsp:txXfrm>
        <a:off x="1642860" y="607"/>
        <a:ext cx="4985943" cy="1422390"/>
      </dsp:txXfrm>
    </dsp:sp>
    <dsp:sp modelId="{00B06FD2-CD19-4939-846D-3E1CA09ADE70}">
      <dsp:nvSpPr>
        <dsp:cNvPr id="0" name=""/>
        <dsp:cNvSpPr/>
      </dsp:nvSpPr>
      <dsp:spPr>
        <a:xfrm>
          <a:off x="0" y="1778595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A2A19-4333-416B-880D-5654C29C5A0B}">
      <dsp:nvSpPr>
        <dsp:cNvPr id="0" name=""/>
        <dsp:cNvSpPr/>
      </dsp:nvSpPr>
      <dsp:spPr>
        <a:xfrm>
          <a:off x="430272" y="2098633"/>
          <a:ext cx="782314" cy="782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453D6-7196-405F-B6B7-3EE71F0594BE}">
      <dsp:nvSpPr>
        <dsp:cNvPr id="0" name=""/>
        <dsp:cNvSpPr/>
      </dsp:nvSpPr>
      <dsp:spPr>
        <a:xfrm>
          <a:off x="1642860" y="1778595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formulas and ratios are the same</a:t>
          </a:r>
        </a:p>
      </dsp:txBody>
      <dsp:txXfrm>
        <a:off x="1642860" y="1778595"/>
        <a:ext cx="4985943" cy="1422390"/>
      </dsp:txXfrm>
    </dsp:sp>
    <dsp:sp modelId="{6DFFE52E-B6BE-4447-B431-98F60F6D07A4}">
      <dsp:nvSpPr>
        <dsp:cNvPr id="0" name=""/>
        <dsp:cNvSpPr/>
      </dsp:nvSpPr>
      <dsp:spPr>
        <a:xfrm>
          <a:off x="0" y="3556583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AB7BC-B1AC-41A7-9C25-BBC10F507850}">
      <dsp:nvSpPr>
        <dsp:cNvPr id="0" name=""/>
        <dsp:cNvSpPr/>
      </dsp:nvSpPr>
      <dsp:spPr>
        <a:xfrm>
          <a:off x="430272" y="3876620"/>
          <a:ext cx="782314" cy="782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33388-AAB6-45D1-89E9-DE8E56902C36}">
      <dsp:nvSpPr>
        <dsp:cNvPr id="0" name=""/>
        <dsp:cNvSpPr/>
      </dsp:nvSpPr>
      <dsp:spPr>
        <a:xfrm>
          <a:off x="1642860" y="3556583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floors are also the same [(1) and 3] after</a:t>
          </a:r>
          <a:r>
            <a:rPr lang="en-US" sz="1900" kern="1200">
              <a:latin typeface="Trebuchet MS" panose="020B0603020202020204"/>
            </a:rPr>
            <a:t> strength</a:t>
          </a:r>
          <a:r>
            <a:rPr lang="en-US" sz="1900" kern="1200"/>
            <a:t> </a:t>
          </a:r>
          <a:r>
            <a:rPr lang="en-US" sz="1900" kern="1200">
              <a:latin typeface="Trebuchet MS" panose="020B0603020202020204"/>
            </a:rPr>
            <a:t>factor is</a:t>
          </a:r>
          <a:r>
            <a:rPr lang="en-US" sz="1900" kern="1200"/>
            <a:t> applied</a:t>
          </a:r>
        </a:p>
      </dsp:txBody>
      <dsp:txXfrm>
        <a:off x="1642860" y="3556583"/>
        <a:ext cx="4985943" cy="1422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0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6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8566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3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126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34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5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6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2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1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4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7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8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2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0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uchodi/5610246834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dgovpics/2795384537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highway-signs/f/financial-advisor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3.0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761FE957-C285-05BC-2A6D-42C173A4B8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774" r="22829" b="-2"/>
          <a:stretch>
            <a:fillRect/>
          </a:stretch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6D7DC3-ECDE-FBF7-20A5-079914973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/>
              <a:t>Financial Reviews for S-SARA RSC Members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6B15-DA08-F4E4-2E6A-A2CDA4E68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40" cy="10968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Presentation by Phil Embry on behalf of the Georgia Nonpublic Postsecondary Education Commission</a:t>
            </a:r>
          </a:p>
        </p:txBody>
      </p:sp>
    </p:spTree>
    <p:extLst>
      <p:ext uri="{BB962C8B-B14F-4D97-AF65-F5344CB8AC3E}">
        <p14:creationId xmlns:p14="http://schemas.microsoft.com/office/powerpoint/2010/main" val="21717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w of red flags&#10;&#10;AI-generated content may be incorrect.">
            <a:extLst>
              <a:ext uri="{FF2B5EF4-FFF2-40B4-BE49-F238E27FC236}">
                <a16:creationId xmlns:a16="http://schemas.microsoft.com/office/drawing/2014/main" id="{F9BAA40A-D6F3-C454-1BF3-B7545797C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419" r="10472" b="-2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489393-CE76-F560-6392-B0C1652A5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/>
              <a:t>Red Flags to give Fuller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F56F0-AD6A-5788-4610-279B84D1C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2160589"/>
            <a:ext cx="4937760" cy="440480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>
                <a:ea typeface="Calibri"/>
                <a:cs typeface="Calibri"/>
              </a:rPr>
              <a:t>Things to investigate: </a:t>
            </a:r>
          </a:p>
          <a:p>
            <a:pPr lvl="1">
              <a:lnSpc>
                <a:spcPct val="90000"/>
              </a:lnSpc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AL ratio under 1.0 or Cash ratio under .5</a:t>
            </a:r>
          </a:p>
          <a:p>
            <a:pPr lvl="1">
              <a:lnSpc>
                <a:spcPct val="90000"/>
              </a:lnSpc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Losses for two or more years and Equity that can't sustain losses</a:t>
            </a:r>
          </a:p>
          <a:p>
            <a:pPr lvl="1">
              <a:lnSpc>
                <a:spcPct val="90000"/>
              </a:lnSpc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Debt that supports non-capital projects (operations)</a:t>
            </a:r>
          </a:p>
          <a:p>
            <a:pPr lvl="1">
              <a:lnSpc>
                <a:spcPct val="90000"/>
              </a:lnSpc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Composite Score lower than 1.5 (more on that later)</a:t>
            </a:r>
          </a:p>
          <a:p>
            <a:pPr lvl="1">
              <a:lnSpc>
                <a:spcPct val="90000"/>
              </a:lnSpc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Investments (stock) that exceeds 50% of Total Assets or Equity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B59EF5-5E58-831F-39B0-26ECA9F34E70}"/>
              </a:ext>
            </a:extLst>
          </p:cNvPr>
          <p:cNvSpPr txBox="1"/>
          <p:nvPr/>
        </p:nvSpPr>
        <p:spPr>
          <a:xfrm>
            <a:off x="9795190" y="6657945"/>
            <a:ext cx="23968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tuchodi/5610246834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1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16CF69B-A5FD-8BD2-E499-7346CE5E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/>
              <a:t>Financial Monitoring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2C169-DA36-C4B7-28E6-4F8DE34BB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/>
              <a:t>Low Financial Monitoring</a:t>
            </a:r>
            <a:r>
              <a:rPr lang="en-US" sz="2400"/>
              <a:t> – no significant issues found</a:t>
            </a:r>
          </a:p>
          <a:p>
            <a:r>
              <a:rPr lang="en-US" sz="2400" b="1"/>
              <a:t>Moderate Financial Monitoring</a:t>
            </a:r>
            <a:r>
              <a:rPr lang="en-US" sz="2400"/>
              <a:t> – 2 or more issues found</a:t>
            </a:r>
            <a:endParaRPr lang="en-US" sz="2400">
              <a:ea typeface="Calibri"/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sz="2000">
                <a:ea typeface="Calibri"/>
                <a:cs typeface="Calibri"/>
              </a:rPr>
              <a:t>Requires Financial Improvement Plan (FIP) </a:t>
            </a:r>
          </a:p>
          <a:p>
            <a:r>
              <a:rPr lang="en-US" sz="2400" b="1"/>
              <a:t>High Financial Monitoring</a:t>
            </a:r>
            <a:r>
              <a:rPr lang="en-US" sz="2400"/>
              <a:t> – 2 or more issues still present and little progress on FIP</a:t>
            </a:r>
            <a:endParaRPr lang="en-US" sz="2400">
              <a:ea typeface="Calibri"/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sz="2000">
                <a:ea typeface="Calibri"/>
                <a:cs typeface="Calibri"/>
              </a:rPr>
              <a:t>Requires updated FIP and Bond or Letter of Credit (LOC)</a:t>
            </a:r>
          </a:p>
          <a:p>
            <a:pPr lvl="1">
              <a:buFont typeface="Courier New"/>
              <a:buChar char="o"/>
            </a:pPr>
            <a:endParaRPr lang="en-US" sz="2000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256E2C-263B-A3A4-78EB-643232375D53}"/>
              </a:ext>
            </a:extLst>
          </p:cNvPr>
          <p:cNvSpPr txBox="1"/>
          <p:nvPr/>
        </p:nvSpPr>
        <p:spPr>
          <a:xfrm>
            <a:off x="2576114" y="6041362"/>
            <a:ext cx="4605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Questions on FVA Process?</a:t>
            </a:r>
          </a:p>
        </p:txBody>
      </p:sp>
    </p:spTree>
    <p:extLst>
      <p:ext uri="{BB962C8B-B14F-4D97-AF65-F5344CB8AC3E}">
        <p14:creationId xmlns:p14="http://schemas.microsoft.com/office/powerpoint/2010/main" val="376274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 descr="A sign with a tree and text&#10;&#10;AI-generated content may be incorrect.">
            <a:extLst>
              <a:ext uri="{FF2B5EF4-FFF2-40B4-BE49-F238E27FC236}">
                <a16:creationId xmlns:a16="http://schemas.microsoft.com/office/drawing/2014/main" id="{D8D99064-1A3D-4F5F-6CD7-FE3B7EF40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091" t="19289" b="16791"/>
          <a:stretch>
            <a:fillRect/>
          </a:stretch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Parallelogram 51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0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7C3B5A-5063-6352-EF19-35626739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Composite Scores</a:t>
            </a:r>
          </a:p>
        </p:txBody>
      </p:sp>
      <p:sp>
        <p:nvSpPr>
          <p:cNvPr id="64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6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8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FA9E4C-7BB5-DC42-173D-03CB76009A77}"/>
              </a:ext>
            </a:extLst>
          </p:cNvPr>
          <p:cNvSpPr txBox="1"/>
          <p:nvPr/>
        </p:nvSpPr>
        <p:spPr>
          <a:xfrm>
            <a:off x="9795190" y="6657945"/>
            <a:ext cx="23968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mdgovpics/2795384537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71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38AE7EF-5AFB-9B1B-C517-AAAD2FA2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/>
              <a:t>Calculating Composite 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F109B-914C-DB96-01EA-1CC642E93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ea typeface="Calibri"/>
                <a:cs typeface="Calibri"/>
              </a:rPr>
              <a:t>The Composite Score was introduced by USDOE in 1997 to standardize the evaluation of an institution's financial strength.</a:t>
            </a:r>
          </a:p>
          <a:p>
            <a:r>
              <a:rPr lang="en-US" sz="2000">
                <a:ea typeface="Calibri"/>
                <a:cs typeface="Calibri"/>
              </a:rPr>
              <a:t>There are 3 ratios used to calculate the Composite Score, each are then given a "strength factor" and a "weight factor" to differentiate among for profit and non-profit institutions.</a:t>
            </a:r>
          </a:p>
          <a:p>
            <a:pPr lvl="1">
              <a:buFont typeface="Courier New"/>
              <a:buChar char="o"/>
            </a:pPr>
            <a:r>
              <a:rPr lang="en-US" sz="1800">
                <a:ea typeface="Calibri"/>
                <a:cs typeface="Calibri"/>
              </a:rPr>
              <a:t>Primary Reserve Ratio (the most complicated)</a:t>
            </a:r>
          </a:p>
          <a:p>
            <a:pPr lvl="1">
              <a:buFont typeface="Courier New"/>
              <a:buChar char="o"/>
            </a:pPr>
            <a:r>
              <a:rPr lang="en-US" sz="1800">
                <a:ea typeface="Calibri"/>
                <a:cs typeface="Calibri"/>
              </a:rPr>
              <a:t>Equity Ratio</a:t>
            </a:r>
          </a:p>
          <a:p>
            <a:pPr lvl="1">
              <a:buFont typeface="Courier New"/>
              <a:buChar char="o"/>
            </a:pPr>
            <a:r>
              <a:rPr lang="en-US" sz="1800">
                <a:ea typeface="Calibri"/>
                <a:cs typeface="Calibri"/>
              </a:rPr>
              <a:t>Net Income Ratio</a:t>
            </a:r>
          </a:p>
        </p:txBody>
      </p:sp>
    </p:spTree>
    <p:extLst>
      <p:ext uri="{BB962C8B-B14F-4D97-AF65-F5344CB8AC3E}">
        <p14:creationId xmlns:p14="http://schemas.microsoft.com/office/powerpoint/2010/main" val="866740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499BED-679D-634F-46BA-A935CF1B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>
                <a:ea typeface="Calibri"/>
                <a:cs typeface="Calibri"/>
              </a:rPr>
              <a:t>Primary Reserve Ratio</a:t>
            </a:r>
            <a:endParaRPr lang="en-US" sz="44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166547-A9BD-8C9D-9B71-3C3044FCC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517084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8131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ED7E4-79FD-C4FB-47D5-E9179815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Equity Ratio = Total Equity/Total Assets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80C64-890C-A348-1A06-122623F083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ea typeface="Calibri"/>
                <a:cs typeface="Calibri"/>
              </a:rPr>
              <a:t>Total Equity</a:t>
            </a:r>
          </a:p>
          <a:p>
            <a:pPr lvl="1">
              <a:buFont typeface="Courier New"/>
              <a:buChar char="o"/>
            </a:pPr>
            <a:r>
              <a:rPr lang="en-US" sz="2000">
                <a:ea typeface="Calibri"/>
                <a:cs typeface="Calibri"/>
              </a:rPr>
              <a:t>Less Goodwill</a:t>
            </a:r>
          </a:p>
          <a:p>
            <a:pPr lvl="1">
              <a:buFont typeface="Courier New"/>
              <a:buChar char="o"/>
            </a:pPr>
            <a:r>
              <a:rPr lang="en-US" sz="2000">
                <a:ea typeface="Calibri"/>
                <a:cs typeface="Calibri"/>
              </a:rPr>
              <a:t>Less Intangible assets</a:t>
            </a:r>
          </a:p>
          <a:p>
            <a:pPr lvl="1">
              <a:buFont typeface="Courier New"/>
              <a:buChar char="o"/>
            </a:pPr>
            <a:r>
              <a:rPr lang="en-US" sz="2000">
                <a:ea typeface="Calibri"/>
                <a:cs typeface="Calibri"/>
              </a:rPr>
              <a:t>Less unsecured related party receivables</a:t>
            </a:r>
          </a:p>
          <a:p>
            <a:pPr lvl="1">
              <a:buFont typeface="Courier New"/>
              <a:buChar char="o"/>
            </a:pPr>
            <a:r>
              <a:rPr lang="en-US" sz="2000">
                <a:ea typeface="Calibri"/>
                <a:cs typeface="Calibri"/>
              </a:rPr>
              <a:t>Less pre and post implementation assets</a:t>
            </a:r>
          </a:p>
          <a:p>
            <a:pPr lvl="1">
              <a:buFont typeface="Courier New"/>
              <a:buChar char="o"/>
            </a:pPr>
            <a:r>
              <a:rPr lang="en-US" sz="2000">
                <a:ea typeface="Calibri"/>
                <a:cs typeface="Calibri"/>
              </a:rPr>
              <a:t>Plus pre and post Implementation liabilities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100D5-57CB-0EA5-A983-C54B16AABE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ea typeface="Calibri"/>
                <a:cs typeface="Calibri"/>
              </a:rPr>
              <a:t>Total Assets</a:t>
            </a:r>
          </a:p>
          <a:p>
            <a:pPr lvl="1">
              <a:buFont typeface="Courier New"/>
              <a:buChar char="o"/>
            </a:pPr>
            <a:r>
              <a:rPr lang="en-US" sz="2000">
                <a:ea typeface="Calibri"/>
                <a:cs typeface="Calibri"/>
              </a:rPr>
              <a:t>Less Goodwill</a:t>
            </a:r>
          </a:p>
          <a:p>
            <a:pPr lvl="1">
              <a:buFont typeface="Courier New"/>
              <a:buChar char="o"/>
            </a:pPr>
            <a:r>
              <a:rPr lang="en-US" sz="2000">
                <a:ea typeface="Calibri"/>
                <a:cs typeface="Calibri"/>
              </a:rPr>
              <a:t>Less Intangible assets</a:t>
            </a:r>
          </a:p>
          <a:p>
            <a:pPr lvl="1">
              <a:buFont typeface="Courier New"/>
              <a:buChar char="o"/>
            </a:pPr>
            <a:r>
              <a:rPr lang="en-US" sz="2000">
                <a:ea typeface="Calibri"/>
                <a:cs typeface="Calibri"/>
              </a:rPr>
              <a:t>Less unsecured related party receivables</a:t>
            </a:r>
          </a:p>
          <a:p>
            <a:pPr lvl="1">
              <a:buFont typeface="Courier New"/>
              <a:buChar char="o"/>
            </a:pPr>
            <a:r>
              <a:rPr lang="en-US" sz="2000">
                <a:ea typeface="Calibri"/>
                <a:cs typeface="Calibri"/>
              </a:rPr>
              <a:t>Less pre and post implementation assets</a:t>
            </a:r>
          </a:p>
          <a:p>
            <a:pPr lvl="1">
              <a:buFont typeface="Courier New"/>
              <a:buChar char="o"/>
            </a:pPr>
            <a:r>
              <a:rPr lang="en-US" sz="2000">
                <a:ea typeface="Calibri"/>
                <a:cs typeface="Calibri"/>
              </a:rPr>
              <a:t>Plus pre and post implementation Liabilities</a:t>
            </a:r>
          </a:p>
          <a:p>
            <a:pPr lvl="1">
              <a:buFont typeface="Courier New"/>
              <a:buChar char="o"/>
            </a:pPr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6862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BA266-CE40-05A6-E0D5-2BBB889E2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>
                <a:ea typeface="Calibri"/>
                <a:cs typeface="Calibri"/>
              </a:rPr>
              <a:t>Net Income Ratio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FE639E-02C0-2CF4-6ACB-7B62D5D53C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487326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1265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Difference with For-Profit and Non-Profit Financials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ubtitle 2">
            <a:extLst>
              <a:ext uri="{FF2B5EF4-FFF2-40B4-BE49-F238E27FC236}">
                <a16:creationId xmlns:a16="http://schemas.microsoft.com/office/drawing/2014/main" id="{1E362ABB-D87D-BF4F-9D28-A3B48E5AAE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370449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3690A9-35EE-D9F2-B633-59B61A7B0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>
                <a:ea typeface="Calibri"/>
                <a:cs typeface="Calibri"/>
              </a:rPr>
              <a:t>For-Profit Strength and Weight Factors</a:t>
            </a:r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4F64C-16CC-55BD-1F59-4B9135666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2400">
                <a:ea typeface="Calibri"/>
                <a:cs typeface="Calibri"/>
              </a:rPr>
              <a:t>Primary Reserve Ratio x 20 x 30% = Adjusted PR ratio</a:t>
            </a:r>
          </a:p>
          <a:p>
            <a:r>
              <a:rPr lang="en-US" sz="2400">
                <a:ea typeface="Calibri"/>
                <a:cs typeface="Calibri"/>
              </a:rPr>
              <a:t>Equity Ratio x 6 x 40% = Adjusted Equity ratio</a:t>
            </a:r>
          </a:p>
          <a:p>
            <a:r>
              <a:rPr lang="en-US" sz="2400">
                <a:ea typeface="Calibri"/>
                <a:cs typeface="Calibri"/>
              </a:rPr>
              <a:t>Net Income Ratio (33.3 +1) x 30% - Adjusted Net Income ratio</a:t>
            </a:r>
          </a:p>
          <a:p>
            <a:endParaRPr lang="en-US" sz="2400">
              <a:ea typeface="Calibri"/>
              <a:cs typeface="Calibri"/>
            </a:endParaRPr>
          </a:p>
          <a:p>
            <a:r>
              <a:rPr lang="en-US" sz="2400">
                <a:ea typeface="Calibri"/>
                <a:cs typeface="Calibri"/>
              </a:rPr>
              <a:t>Each ratio has a Strength floor of (1) or 3</a:t>
            </a:r>
          </a:p>
          <a:p>
            <a:pPr lvl="1">
              <a:buFont typeface="Courier New"/>
              <a:buChar char="o"/>
            </a:pPr>
            <a:r>
              <a:rPr lang="en-US" sz="2000">
                <a:ea typeface="Calibri"/>
                <a:cs typeface="Calibri"/>
              </a:rPr>
              <a:t>If any result is lower than (1) or above 3, then use the floor </a:t>
            </a:r>
          </a:p>
          <a:p>
            <a:pPr lvl="1">
              <a:buFont typeface="Courier New"/>
              <a:buChar char="o"/>
            </a:pPr>
            <a:r>
              <a:rPr lang="en-US" sz="2000">
                <a:ea typeface="Calibri"/>
                <a:cs typeface="Calibri"/>
              </a:rPr>
              <a:t>If the PRR x 20 &gt; 3, Use 3 x 30%</a:t>
            </a:r>
          </a:p>
          <a:p>
            <a:pPr lvl="1">
              <a:buFont typeface="Courier New"/>
              <a:buChar char="o"/>
            </a:pPr>
            <a:r>
              <a:rPr lang="en-US" sz="2000">
                <a:ea typeface="Calibri"/>
                <a:cs typeface="Calibri"/>
              </a:rPr>
              <a:t>If the ER x 6 &lt; (1), use (1) x 40%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70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44ECBC6-84D8-D089-045D-B58680F3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>
                <a:ea typeface="Calibri"/>
                <a:cs typeface="Calibri"/>
              </a:rPr>
              <a:t>Non-Profit Strength and Weight Factors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9612E-47D4-3A8B-87D8-F59A5D53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000">
                <a:ea typeface="Calibri"/>
                <a:cs typeface="Calibri"/>
              </a:rPr>
              <a:t>Primary Reserve Ratio x </a:t>
            </a:r>
            <a:r>
              <a:rPr lang="en-US" sz="2000">
                <a:solidFill>
                  <a:srgbClr val="FF0000"/>
                </a:solidFill>
                <a:ea typeface="Calibri"/>
                <a:cs typeface="Calibri"/>
              </a:rPr>
              <a:t>10 x 40</a:t>
            </a:r>
            <a:r>
              <a:rPr lang="en-US" sz="2000">
                <a:ea typeface="Calibri"/>
                <a:cs typeface="Calibri"/>
              </a:rPr>
              <a:t>% = Adjusted PR ratio</a:t>
            </a:r>
          </a:p>
          <a:p>
            <a:r>
              <a:rPr lang="en-US" sz="2000">
                <a:ea typeface="Calibri"/>
                <a:cs typeface="Calibri"/>
              </a:rPr>
              <a:t>Equity Ratio x 6 x </a:t>
            </a:r>
            <a:r>
              <a:rPr lang="en-US" sz="2000">
                <a:solidFill>
                  <a:schemeClr val="tx1"/>
                </a:solidFill>
                <a:ea typeface="Calibri"/>
                <a:cs typeface="Calibri"/>
              </a:rPr>
              <a:t>40%</a:t>
            </a:r>
            <a:r>
              <a:rPr lang="en-US" sz="2000">
                <a:ea typeface="Calibri"/>
                <a:cs typeface="Calibri"/>
              </a:rPr>
              <a:t> = Adjusted Equity ratio</a:t>
            </a:r>
          </a:p>
          <a:p>
            <a:r>
              <a:rPr lang="en-US" sz="2000">
                <a:ea typeface="Calibri"/>
                <a:cs typeface="Calibri"/>
              </a:rPr>
              <a:t>Net Income Ratio </a:t>
            </a:r>
            <a:r>
              <a:rPr lang="en-US" sz="2000">
                <a:solidFill>
                  <a:srgbClr val="FF0000"/>
                </a:solidFill>
                <a:ea typeface="Calibri"/>
                <a:cs typeface="Calibri"/>
              </a:rPr>
              <a:t>(25/50 +1) x 20%</a:t>
            </a:r>
            <a:r>
              <a:rPr lang="en-US" sz="2000">
                <a:ea typeface="Calibri"/>
                <a:cs typeface="Calibri"/>
              </a:rPr>
              <a:t> - Adjusted Net Income ratio</a:t>
            </a:r>
          </a:p>
          <a:p>
            <a:pPr lvl="1">
              <a:buFont typeface="Courier New"/>
              <a:buChar char="o"/>
            </a:pPr>
            <a:r>
              <a:rPr lang="en-US" sz="1800">
                <a:ea typeface="Calibri"/>
                <a:cs typeface="Calibri"/>
              </a:rPr>
              <a:t>Use 25 if NIR is negative and 50 if NIR is positive</a:t>
            </a:r>
          </a:p>
          <a:p>
            <a:pPr marL="457200" lvl="1" indent="0">
              <a:buNone/>
            </a:pPr>
            <a:endParaRPr lang="en-US" sz="1800">
              <a:ea typeface="Calibri"/>
              <a:cs typeface="Calibri"/>
            </a:endParaRPr>
          </a:p>
          <a:p>
            <a:r>
              <a:rPr lang="en-US" sz="2000">
                <a:ea typeface="Calibri"/>
                <a:cs typeface="Calibri"/>
              </a:rPr>
              <a:t>Each ratio has a Strength floor of (1) or 3</a:t>
            </a:r>
          </a:p>
          <a:p>
            <a:pPr lvl="1">
              <a:buFont typeface="Courier New,monospace"/>
              <a:buChar char="o"/>
            </a:pPr>
            <a:r>
              <a:rPr lang="en-US" sz="1800">
                <a:ea typeface="Calibri"/>
                <a:cs typeface="Calibri"/>
              </a:rPr>
              <a:t>If any result is lower than (1) or above 3, then use the floor </a:t>
            </a:r>
          </a:p>
          <a:p>
            <a:pPr lvl="1">
              <a:buFont typeface="Courier New,monospace"/>
              <a:buChar char="o"/>
            </a:pPr>
            <a:r>
              <a:rPr lang="en-US" sz="1800">
                <a:ea typeface="Calibri"/>
                <a:cs typeface="Calibri"/>
              </a:rPr>
              <a:t>If the PRR x 20 &gt; 3, Use 3 x 30%</a:t>
            </a:r>
          </a:p>
          <a:p>
            <a:pPr lvl="1">
              <a:buFont typeface="Courier New,monospace"/>
              <a:buChar char="o"/>
            </a:pPr>
            <a:r>
              <a:rPr lang="en-US" sz="1800">
                <a:ea typeface="Calibri"/>
                <a:cs typeface="Calibri"/>
              </a:rPr>
              <a:t>If the ER x 6 &lt; (1), use (1) x 40%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30708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6B8D0-EDE7-FE03-CD8B-AC02E6DB1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Introduction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F75B02-05DD-1B39-816E-C14ED4AEFC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39635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7665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F7375-12C4-A208-F70B-308F86364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Summary of Ratios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E5F43-CD31-7DE2-02CD-40F27804A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ea typeface="Calibri"/>
                <a:cs typeface="Calibri"/>
              </a:rPr>
              <a:t>Once the Adjusted ratios are calculated, then add each of the 3 ratios together.</a:t>
            </a:r>
          </a:p>
          <a:p>
            <a:pPr lvl="1">
              <a:buFont typeface="Courier New"/>
              <a:buChar char="o"/>
            </a:pPr>
            <a:r>
              <a:rPr lang="en-US" sz="2000">
                <a:ea typeface="Calibri"/>
                <a:cs typeface="Calibri"/>
              </a:rPr>
              <a:t>Before adding them, round up to the nearest 100th</a:t>
            </a:r>
          </a:p>
          <a:p>
            <a:pPr lvl="2">
              <a:buFont typeface="Courier New"/>
              <a:buChar char="o"/>
            </a:pPr>
            <a:r>
              <a:rPr lang="en-US" sz="1800">
                <a:ea typeface="Calibri"/>
                <a:cs typeface="Calibri"/>
              </a:rPr>
              <a:t>E.g., .0965 should be rounded to .097</a:t>
            </a:r>
          </a:p>
          <a:p>
            <a:pPr lvl="1">
              <a:buFont typeface="Courier New"/>
              <a:buChar char="o"/>
            </a:pPr>
            <a:r>
              <a:rPr lang="en-US" sz="2000">
                <a:ea typeface="Calibri"/>
                <a:cs typeface="Calibri"/>
              </a:rPr>
              <a:t>After they are added together, round to the nearest 10th  </a:t>
            </a:r>
          </a:p>
          <a:p>
            <a:pPr lvl="2">
              <a:buFont typeface="Courier New"/>
              <a:buChar char="o"/>
            </a:pPr>
            <a:r>
              <a:rPr lang="en-US" sz="1800">
                <a:ea typeface="Calibri"/>
                <a:cs typeface="Calibri"/>
              </a:rPr>
              <a:t>E.g., .097 + .737 + .622 = 1.456 or 1.5</a:t>
            </a:r>
          </a:p>
          <a:p>
            <a:pPr lvl="1">
              <a:buFont typeface="Courier New"/>
              <a:buChar char="o"/>
            </a:pPr>
            <a:r>
              <a:rPr lang="en-US" sz="2000">
                <a:ea typeface="Calibri"/>
                <a:cs typeface="Calibri"/>
              </a:rPr>
              <a:t>This institution has a 1.5 Composite Score</a:t>
            </a:r>
          </a:p>
          <a:p>
            <a:r>
              <a:rPr lang="en-US" sz="2400">
                <a:ea typeface="Calibri"/>
                <a:cs typeface="Calibri"/>
              </a:rPr>
              <a:t>See a redacted example of a CPA calculated Composite Score</a:t>
            </a:r>
          </a:p>
        </p:txBody>
      </p:sp>
    </p:spTree>
    <p:extLst>
      <p:ext uri="{BB962C8B-B14F-4D97-AF65-F5344CB8AC3E}">
        <p14:creationId xmlns:p14="http://schemas.microsoft.com/office/powerpoint/2010/main" val="593486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B48685-2060-ACDA-5305-12A375C80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282701"/>
            <a:ext cx="5096060" cy="4307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/>
              <a:t>Composite Score Example – Atlanta Institute of XYZ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42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059854-8467-79C9-6FF8-E49B548782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7" r="-432" b="-3"/>
          <a:stretch/>
        </p:blipFill>
        <p:spPr>
          <a:xfrm>
            <a:off x="1546636" y="96283"/>
            <a:ext cx="6844889" cy="666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8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4C1023-D3DD-F516-AC16-ED40905E5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145F8E-9362-06CC-C754-284DD04A62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227" r="2" b="-240"/>
          <a:stretch/>
        </p:blipFill>
        <p:spPr>
          <a:xfrm>
            <a:off x="1540043" y="1"/>
            <a:ext cx="599012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19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9D9B1A-D091-DB8D-E471-01E9005BA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26" y="56858"/>
            <a:ext cx="5353514" cy="6744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82DA55-57F2-F4E5-6DC2-CD46A3CF7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263" y="56858"/>
            <a:ext cx="5855256" cy="4116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1752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5735A2-792B-2865-8F78-258683FFB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04" y="483501"/>
            <a:ext cx="7087214" cy="5696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8869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1EF36CA-E123-4CFE-A192-F328E46B7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99B50B-D137-46A8-BAAD-01053E731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BE2CB40-456A-4F3B-92DD-4B42C6603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3242D6-2BBE-871B-F7E4-475A57918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8" y="1158082"/>
            <a:ext cx="4737014" cy="4535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A23C8E-41EC-5382-5D6C-2620B5DE1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503" y="2101992"/>
            <a:ext cx="4737014" cy="262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93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B1B3-9E40-C29D-C1B3-6CAFF9CC0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Composite Scores and AI (Maggie)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63EDF-3048-85DA-539B-EB20963B4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077" y="1267960"/>
            <a:ext cx="9717896" cy="53938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onsolas"/>
              </a:rPr>
              <a:t>Prompt: What do I need to provide you to calculate the Department of Education's federal composite score for postsecondary institutions that participate in the Title IV program?</a:t>
            </a:r>
          </a:p>
          <a:p>
            <a:endParaRPr lang="en-US">
              <a:latin typeface="Consolas"/>
            </a:endParaRPr>
          </a:p>
        </p:txBody>
      </p:sp>
      <p:pic>
        <p:nvPicPr>
          <p:cNvPr id="4" name="Picture 3" descr="A screenshot of a white text&#10;&#10;AI-generated content may be incorrect.">
            <a:extLst>
              <a:ext uri="{FF2B5EF4-FFF2-40B4-BE49-F238E27FC236}">
                <a16:creationId xmlns:a16="http://schemas.microsoft.com/office/drawing/2014/main" id="{7AD3F32C-89AE-4F00-DC31-B38F722BF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800" y="2144485"/>
            <a:ext cx="6688200" cy="44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95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67C4-2CED-C101-3AE1-8C3A0B4F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8856"/>
            <a:ext cx="8596668" cy="521704"/>
          </a:xfrm>
        </p:spPr>
        <p:txBody>
          <a:bodyPr>
            <a:normAutofit fontScale="90000"/>
          </a:bodyPr>
          <a:lstStyle/>
          <a:p>
            <a:r>
              <a:rPr lang="en-US" sz="3200"/>
              <a:t>Composite Scores and AI (Maggie)</a:t>
            </a:r>
            <a:endParaRPr lang="en-US" sz="3200">
              <a:solidFill>
                <a:srgbClr val="000000"/>
              </a:solidFill>
            </a:endParaRPr>
          </a:p>
          <a:p>
            <a:endParaRPr lang="en-US"/>
          </a:p>
        </p:txBody>
      </p:sp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B20B67DA-7575-D9DD-BA9C-EA605257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0" y="670560"/>
            <a:ext cx="6775382" cy="3603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E05EC-E4F9-D178-C8E4-CEB6E9FDCA00}"/>
              </a:ext>
            </a:extLst>
          </p:cNvPr>
          <p:cNvSpPr txBox="1"/>
          <p:nvPr/>
        </p:nvSpPr>
        <p:spPr>
          <a:xfrm>
            <a:off x="6940432" y="1708489"/>
            <a:ext cx="4667139" cy="230832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You can provide the figures individually, the specific pages referenced in the list, or the entire audit. </a:t>
            </a:r>
          </a:p>
          <a:p>
            <a:endParaRPr lang="en-US"/>
          </a:p>
          <a:p>
            <a:r>
              <a:rPr lang="en-US"/>
              <a:t>If you don't have a secure AI model subscription protected by enterprise-grade security, redact identifying information first (Adobe does this well).</a:t>
            </a:r>
          </a:p>
        </p:txBody>
      </p:sp>
      <p:pic>
        <p:nvPicPr>
          <p:cNvPr id="6" name="Picture 5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5C7438C0-826D-9BA7-ED27-A3B60E86A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4795992"/>
            <a:ext cx="9999336" cy="165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0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B76D4-D915-7EF3-90D4-D2FF25764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244E-55CA-049D-99D0-FBF1A52E7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05" y="102327"/>
            <a:ext cx="8983474" cy="449942"/>
          </a:xfrm>
        </p:spPr>
        <p:txBody>
          <a:bodyPr>
            <a:noAutofit/>
          </a:bodyPr>
          <a:lstStyle/>
          <a:p>
            <a:r>
              <a:rPr lang="en-US" sz="3100"/>
              <a:t>Composite Scores and AI (Maggie)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7C1B18-F8FB-5B6B-F928-4EE045BF1868}"/>
              </a:ext>
            </a:extLst>
          </p:cNvPr>
          <p:cNvGrpSpPr/>
          <p:nvPr/>
        </p:nvGrpSpPr>
        <p:grpSpPr>
          <a:xfrm>
            <a:off x="127023" y="949483"/>
            <a:ext cx="8430635" cy="5683367"/>
            <a:chOff x="127023" y="949483"/>
            <a:chExt cx="8430635" cy="5683367"/>
          </a:xfrm>
        </p:grpSpPr>
        <p:pic>
          <p:nvPicPr>
            <p:cNvPr id="11" name="Picture 10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038322B8-BB71-8F9A-5468-0E14E7336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40" t="45007" r="152" b="447"/>
            <a:stretch>
              <a:fillRect/>
            </a:stretch>
          </p:blipFill>
          <p:spPr>
            <a:xfrm>
              <a:off x="127308" y="949483"/>
              <a:ext cx="8430350" cy="2165605"/>
            </a:xfrm>
            <a:prstGeom prst="rect">
              <a:avLst/>
            </a:prstGeom>
          </p:spPr>
        </p:pic>
        <p:pic>
          <p:nvPicPr>
            <p:cNvPr id="5" name="Picture 4" descr="A screenshot of a calculator&#10;&#10;AI-generated content may be incorrect.">
              <a:extLst>
                <a:ext uri="{FF2B5EF4-FFF2-40B4-BE49-F238E27FC236}">
                  <a16:creationId xmlns:a16="http://schemas.microsoft.com/office/drawing/2014/main" id="{B8DAECEF-A041-BAAE-3F92-3DBD4422A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23" y="3120075"/>
              <a:ext cx="2935281" cy="3512775"/>
            </a:xfrm>
            <a:prstGeom prst="rect">
              <a:avLst/>
            </a:prstGeom>
          </p:spPr>
        </p:pic>
      </p:grpSp>
      <p:pic>
        <p:nvPicPr>
          <p:cNvPr id="6" name="Picture 5" descr="A screenshot of a math test&#10;&#10;AI-generated content may be incorrect.">
            <a:extLst>
              <a:ext uri="{FF2B5EF4-FFF2-40B4-BE49-F238E27FC236}">
                <a16:creationId xmlns:a16="http://schemas.microsoft.com/office/drawing/2014/main" id="{B25FBADF-EBC2-0B63-ACE1-DE6D34790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354" y="3120464"/>
            <a:ext cx="7154902" cy="364325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5A0F96A-3F06-9496-B042-7F9E91B6CC01}"/>
              </a:ext>
            </a:extLst>
          </p:cNvPr>
          <p:cNvGrpSpPr/>
          <p:nvPr/>
        </p:nvGrpSpPr>
        <p:grpSpPr>
          <a:xfrm>
            <a:off x="6304105" y="327298"/>
            <a:ext cx="5651186" cy="3865239"/>
            <a:chOff x="6304105" y="327298"/>
            <a:chExt cx="5651186" cy="3865239"/>
          </a:xfrm>
        </p:grpSpPr>
        <p:pic>
          <p:nvPicPr>
            <p:cNvPr id="8" name="Picture 7" descr="A screenshot of a report&#10;&#10;AI-generated content may be incorrect.">
              <a:extLst>
                <a:ext uri="{FF2B5EF4-FFF2-40B4-BE49-F238E27FC236}">
                  <a16:creationId xmlns:a16="http://schemas.microsoft.com/office/drawing/2014/main" id="{4420012D-2027-0141-90FD-B53F23BF2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2273" r="17384" b="4545"/>
            <a:stretch>
              <a:fillRect/>
            </a:stretch>
          </p:blipFill>
          <p:spPr>
            <a:xfrm>
              <a:off x="6304105" y="327298"/>
              <a:ext cx="5651186" cy="386523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A03147B-97B9-6725-AC33-BFC4D1ED5775}"/>
                </a:ext>
              </a:extLst>
            </p:cNvPr>
            <p:cNvSpPr/>
            <p:nvPr/>
          </p:nvSpPr>
          <p:spPr>
            <a:xfrm>
              <a:off x="6634716" y="3774558"/>
              <a:ext cx="435935" cy="2551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024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CE1C90-875B-8B8A-D6C6-CB42C80C0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25566BE-7780-AB70-5CF7-EE3C7177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Financial Viability Assessments</a:t>
            </a: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A close-up of a sign&#10;&#10;AI-generated content may be incorrect.">
            <a:extLst>
              <a:ext uri="{FF2B5EF4-FFF2-40B4-BE49-F238E27FC236}">
                <a16:creationId xmlns:a16="http://schemas.microsoft.com/office/drawing/2014/main" id="{F30F6356-2471-81CE-6B2B-195F5467A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03" y="1803955"/>
            <a:ext cx="4887354" cy="3250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A754A6-B445-7C4B-ADA4-F903522C7C06}"/>
              </a:ext>
            </a:extLst>
          </p:cNvPr>
          <p:cNvSpPr txBox="1"/>
          <p:nvPr/>
        </p:nvSpPr>
        <p:spPr>
          <a:xfrm>
            <a:off x="3249304" y="4853990"/>
            <a:ext cx="25266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picpedia.org/highway-signs/f/financial-advisor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61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A8E58-3911-1233-ED16-6897A1122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9222"/>
          </a:xfrm>
        </p:spPr>
        <p:txBody>
          <a:bodyPr/>
          <a:lstStyle/>
          <a:p>
            <a:r>
              <a:rPr lang="en-US" sz="3100"/>
              <a:t>Composite Scores and AI (Maggie)</a:t>
            </a:r>
            <a:endParaRPr lang="en-US" sz="3100">
              <a:solidFill>
                <a:srgbClr val="000000"/>
              </a:solidFill>
            </a:endParaRPr>
          </a:p>
        </p:txBody>
      </p:sp>
      <p:pic>
        <p:nvPicPr>
          <p:cNvPr id="4" name="Content Placeholder 3" descr="A screenshot of a white text box&#10;&#10;AI-generated content may be incorrect.">
            <a:extLst>
              <a:ext uri="{FF2B5EF4-FFF2-40B4-BE49-F238E27FC236}">
                <a16:creationId xmlns:a16="http://schemas.microsoft.com/office/drawing/2014/main" id="{9B8AC002-444D-8E57-A74B-18C8CE0B6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720" y="1167984"/>
            <a:ext cx="7104473" cy="494356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4C7AC8-6B70-C9ED-6471-BD1B7FE2AF40}"/>
              </a:ext>
            </a:extLst>
          </p:cNvPr>
          <p:cNvSpPr txBox="1"/>
          <p:nvPr/>
        </p:nvSpPr>
        <p:spPr>
          <a:xfrm>
            <a:off x="678223" y="1172407"/>
            <a:ext cx="9457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>
                <a:solidFill>
                  <a:schemeClr val="accent1"/>
                </a:solidFill>
              </a:rPr>
              <a:t>FYI:</a:t>
            </a:r>
          </a:p>
        </p:txBody>
      </p:sp>
    </p:spTree>
    <p:extLst>
      <p:ext uri="{BB962C8B-B14F-4D97-AF65-F5344CB8AC3E}">
        <p14:creationId xmlns:p14="http://schemas.microsoft.com/office/powerpoint/2010/main" val="3819353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6E441-7453-8F50-BB45-316ABB57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Cautions when using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23A87-1C0A-B26E-010B-1D7EBD207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966782" cy="20737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For-profit v. Non-profit factors and weights</a:t>
            </a:r>
          </a:p>
          <a:p>
            <a:r>
              <a:rPr lang="en-US" sz="2000"/>
              <a:t>Type of Generative AI version you are using (paid model v. free model)</a:t>
            </a:r>
          </a:p>
          <a:p>
            <a:pPr lvl="1">
              <a:buFont typeface="Courier New" charset="2"/>
              <a:buChar char="o"/>
            </a:pPr>
            <a:r>
              <a:rPr lang="en-US" sz="1800"/>
              <a:t>Redact any PII or confidential institutional data</a:t>
            </a:r>
          </a:p>
          <a:p>
            <a:r>
              <a:rPr lang="en-US" sz="2000"/>
              <a:t>The results of the AI model are limited to the instructions in the prompt and the data you provide it. "Garbage in. Garbage out."</a:t>
            </a:r>
          </a:p>
        </p:txBody>
      </p:sp>
    </p:spTree>
    <p:extLst>
      <p:ext uri="{BB962C8B-B14F-4D97-AF65-F5344CB8AC3E}">
        <p14:creationId xmlns:p14="http://schemas.microsoft.com/office/powerpoint/2010/main" val="2182436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B063F12-8638-E71F-2ECC-C9981CDA1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F4B69-8351-655F-743B-D9010D95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Contact</a:t>
            </a:r>
          </a:p>
          <a:p>
            <a:pPr marL="0" indent="0">
              <a:buNone/>
            </a:pPr>
            <a:r>
              <a:rPr lang="en-US"/>
              <a:t>Phil Embry- GNPEC External Auditor (Contractor) pembry@gnpec.ga.gov</a:t>
            </a:r>
          </a:p>
        </p:txBody>
      </p:sp>
    </p:spTree>
    <p:extLst>
      <p:ext uri="{BB962C8B-B14F-4D97-AF65-F5344CB8AC3E}">
        <p14:creationId xmlns:p14="http://schemas.microsoft.com/office/powerpoint/2010/main" val="5949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3B2C-DDFC-421A-5FDE-63C1EC2C4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FVA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E31E0-A26B-E732-6C99-D603340BA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ea typeface="Calibri"/>
                <a:cs typeface="Calibri"/>
              </a:rPr>
              <a:t>The Financial Viability Program in Georgia consists of reviewing Financial Statements (P/L and Bal Sheets) and CPA Audits of the authorized institutions.</a:t>
            </a:r>
          </a:p>
          <a:p>
            <a:r>
              <a:rPr lang="en-US" sz="2400">
                <a:ea typeface="Calibri"/>
                <a:cs typeface="Calibri"/>
              </a:rPr>
              <a:t>This program was developed to assess an institution's financial strengths and weaknesses annually to determine if they can continue to operate.</a:t>
            </a:r>
          </a:p>
          <a:p>
            <a:r>
              <a:rPr lang="en-US" sz="2400">
                <a:ea typeface="Calibri"/>
                <a:cs typeface="Calibri"/>
              </a:rPr>
              <a:t>After the review is complete, we grade them as Low, Moderate or High Financial Monitoring (LFM, MFM or HFM)  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9960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EE460-D244-469A-38B6-C2E951F44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6447"/>
            <a:ext cx="8596668" cy="1653953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FVA Process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638A3-A636-EDBE-12F5-A40D72674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5907"/>
            <a:ext cx="8596668" cy="476545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>
                <a:ea typeface="Calibri"/>
                <a:cs typeface="Calibri"/>
              </a:rPr>
              <a:t>The primary financial elements to review are: </a:t>
            </a:r>
          </a:p>
          <a:p>
            <a:pPr lvl="1">
              <a:buFont typeface="Courier New"/>
              <a:buChar char="o"/>
            </a:pPr>
            <a:r>
              <a:rPr lang="en-US" sz="2000">
                <a:ea typeface="Calibri"/>
                <a:cs typeface="Calibri"/>
              </a:rPr>
              <a:t>BS - Asset to Liability Ratio (Total Assets/Total Liabilities) +1.5 - good</a:t>
            </a:r>
          </a:p>
          <a:p>
            <a:pPr lvl="1">
              <a:buFont typeface="Courier New"/>
              <a:buChar char="o"/>
            </a:pPr>
            <a:r>
              <a:rPr lang="en-US" sz="2000">
                <a:ea typeface="Calibri"/>
                <a:cs typeface="Calibri"/>
              </a:rPr>
              <a:t>BS - Cash to Liability Ratio (Cash + AR/Current Liabilities) +.75 - good</a:t>
            </a:r>
          </a:p>
          <a:p>
            <a:pPr lvl="1">
              <a:buFont typeface="Courier New"/>
              <a:buChar char="o"/>
            </a:pPr>
            <a:r>
              <a:rPr lang="en-US" sz="2000">
                <a:ea typeface="Calibri"/>
                <a:cs typeface="Calibri"/>
              </a:rPr>
              <a:t>BS – Equity (Net assets after all assets are liquidated and debts paid)</a:t>
            </a:r>
          </a:p>
          <a:p>
            <a:pPr lvl="1">
              <a:buFont typeface="Courier New"/>
              <a:buChar char="o"/>
            </a:pPr>
            <a:r>
              <a:rPr lang="en-US" sz="2000">
                <a:ea typeface="Calibri"/>
                <a:cs typeface="Calibri"/>
              </a:rPr>
              <a:t>P/L - Profit or Loss </a:t>
            </a:r>
          </a:p>
          <a:p>
            <a:r>
              <a:rPr lang="en-US" sz="2400">
                <a:ea typeface="Calibri"/>
                <a:cs typeface="Calibri"/>
              </a:rPr>
              <a:t>These elements are found in Financial Statements or an Audit of the institution. </a:t>
            </a:r>
          </a:p>
          <a:p>
            <a:r>
              <a:rPr lang="en-US" sz="2400">
                <a:ea typeface="Calibri"/>
                <a:cs typeface="Calibri"/>
              </a:rPr>
              <a:t>See examples on following slides of a sample Audit and FVA</a:t>
            </a:r>
          </a:p>
          <a:p>
            <a:pPr marL="0" indent="0">
              <a:buNone/>
            </a:pPr>
            <a:endParaRPr lang="en-US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795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05EA3C-F6FE-4717-9D16-1FC1BFCEA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872A32-4C50-4CBB-8F41-10A7E35AB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F12DB6-A8DD-4C76-A2CD-C90EB6BBB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83CEBD-F0DE-85B9-429B-740DC01BCD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982" t="20376" r="3980" b="-535"/>
          <a:stretch/>
        </p:blipFill>
        <p:spPr>
          <a:xfrm>
            <a:off x="375173" y="586385"/>
            <a:ext cx="5404680" cy="5452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4F1CE9-0334-6FB8-A5A3-E7DB721897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382" r="-1" b="64"/>
          <a:stretch/>
        </p:blipFill>
        <p:spPr>
          <a:xfrm>
            <a:off x="6256865" y="586385"/>
            <a:ext cx="5458120" cy="50489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C8792C-974D-B124-0795-311383880E0A}"/>
              </a:ext>
            </a:extLst>
          </p:cNvPr>
          <p:cNvSpPr txBox="1"/>
          <p:nvPr/>
        </p:nvSpPr>
        <p:spPr>
          <a:xfrm>
            <a:off x="4663556" y="108527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Example of Balance Sheet</a:t>
            </a:r>
          </a:p>
        </p:txBody>
      </p:sp>
    </p:spTree>
    <p:extLst>
      <p:ext uri="{BB962C8B-B14F-4D97-AF65-F5344CB8AC3E}">
        <p14:creationId xmlns:p14="http://schemas.microsoft.com/office/powerpoint/2010/main" val="362212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D19A89-80D7-32A8-11C2-824808584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555" y="245216"/>
            <a:ext cx="6437513" cy="65461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D2C25A-F50E-7434-5FD0-CAD0DDF73A6A}"/>
              </a:ext>
            </a:extLst>
          </p:cNvPr>
          <p:cNvSpPr txBox="1"/>
          <p:nvPr/>
        </p:nvSpPr>
        <p:spPr>
          <a:xfrm>
            <a:off x="228600" y="447675"/>
            <a:ext cx="1406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Example of </a:t>
            </a:r>
          </a:p>
          <a:p>
            <a:r>
              <a:rPr lang="en-US"/>
              <a:t>Profit-Loss</a:t>
            </a:r>
          </a:p>
          <a:p>
            <a:r>
              <a:rPr lang="en-US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49066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E5B50-684A-CB5F-8512-43CBB975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831" y="1978548"/>
            <a:ext cx="10197494" cy="17090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GNPEC Financial Viability Assessment (FVA)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85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215FA3-D923-0AFA-05F2-41D158EB4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D7CCE5E-E9E7-F9DB-5DC7-7275D7CCA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5C6F8A-308B-BA42-4898-412633743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831" y="1978548"/>
            <a:ext cx="10197494" cy="17090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See handout for example of FVA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8A5AF7C2-8A70-071F-EF1F-96DBF6DA1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E471FD1-0C6A-11A7-1539-BAC6D4903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9819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1199</Words>
  <Application>Microsoft Office PowerPoint</Application>
  <PresentationFormat>Widescreen</PresentationFormat>
  <Paragraphs>127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Consolas</vt:lpstr>
      <vt:lpstr>Courier New</vt:lpstr>
      <vt:lpstr>Courier New,monospace</vt:lpstr>
      <vt:lpstr>Trebuchet MS</vt:lpstr>
      <vt:lpstr>Wingdings 3</vt:lpstr>
      <vt:lpstr>Facet</vt:lpstr>
      <vt:lpstr>Financial Reviews for S-SARA RSC Members</vt:lpstr>
      <vt:lpstr>Introduction</vt:lpstr>
      <vt:lpstr>Financial Viability Assessments</vt:lpstr>
      <vt:lpstr>Overview of FVA Process</vt:lpstr>
      <vt:lpstr>FVA Process</vt:lpstr>
      <vt:lpstr>PowerPoint Presentation</vt:lpstr>
      <vt:lpstr>PowerPoint Presentation</vt:lpstr>
      <vt:lpstr>GNPEC Financial Viability Assessment (FVA)</vt:lpstr>
      <vt:lpstr>See handout for example of FVA</vt:lpstr>
      <vt:lpstr>Red Flags to give Fuller Picture</vt:lpstr>
      <vt:lpstr>Financial Monitoring Status</vt:lpstr>
      <vt:lpstr>Composite Scores</vt:lpstr>
      <vt:lpstr>Calculating Composite Scores</vt:lpstr>
      <vt:lpstr>Primary Reserve Ratio</vt:lpstr>
      <vt:lpstr>Equity Ratio = Total Equity/Total Assets</vt:lpstr>
      <vt:lpstr>Net Income Ratio</vt:lpstr>
      <vt:lpstr>Difference with For-Profit and Non-Profit Financials</vt:lpstr>
      <vt:lpstr>For-Profit Strength and Weight Factors</vt:lpstr>
      <vt:lpstr>Non-Profit Strength and Weight Factors</vt:lpstr>
      <vt:lpstr>Summary of Ratios</vt:lpstr>
      <vt:lpstr>Composite Score Example – Atlanta Institute of XYZ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Composite Scores and AI (Maggie)</vt:lpstr>
      <vt:lpstr>Composite Scores and AI (Maggie) </vt:lpstr>
      <vt:lpstr>Composite Scores and AI (Maggie)</vt:lpstr>
      <vt:lpstr>Composite Scores and AI (Maggie)</vt:lpstr>
      <vt:lpstr>Cautions when using AI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Elisa Jaden</dc:creator>
  <cp:keywords/>
  <dc:description>generated using python-pptx</dc:description>
  <cp:lastModifiedBy>Elisa Jaden</cp:lastModifiedBy>
  <cp:revision>1</cp:revision>
  <cp:lastPrinted>2025-06-09T17:24:23Z</cp:lastPrinted>
  <dcterms:created xsi:type="dcterms:W3CDTF">2013-01-27T09:14:16Z</dcterms:created>
  <dcterms:modified xsi:type="dcterms:W3CDTF">2025-06-09T20:19:24Z</dcterms:modified>
  <cp:category/>
</cp:coreProperties>
</file>