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8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uw+QSJjTX+190v+IBG118ErMh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asana.com/1/1199886920506339/project/1208543403080331/task/1208543544234158" TargetMode="External"/><Relationship Id="rId3" Type="http://schemas.openxmlformats.org/officeDocument/2006/relationships/hyperlink" Target="https://app.asana.com/1/1199886920506339/project/1208543403080331/task/1208581206700631" TargetMode="External"/><Relationship Id="rId7" Type="http://schemas.openxmlformats.org/officeDocument/2006/relationships/hyperlink" Target="https://app.asana.com/1/1199886920506339/project/1208543403080331/task/120854354423433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pp.asana.com/1/1199886920506339/project/1208543403080331/task/1208543544234359" TargetMode="External"/><Relationship Id="rId5" Type="http://schemas.openxmlformats.org/officeDocument/2006/relationships/hyperlink" Target="https://app.asana.com/1/1199886920506339/project/1208543403080331/task/1208581206700637" TargetMode="External"/><Relationship Id="rId4" Type="http://schemas.openxmlformats.org/officeDocument/2006/relationships/hyperlink" Target="https://app.asana.com/1/1199886920506339/project/1208543403080331/task/1208581206700619" TargetMode="External"/><Relationship Id="rId9" Type="http://schemas.openxmlformats.org/officeDocument/2006/relationships/hyperlink" Target="https://app.asana.com/1/1199886920506339/project/1208543403080331/task/1208543544234155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69e565c2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Working On:</a:t>
            </a:r>
            <a:endParaRPr/>
          </a:p>
          <a:p>
            <a:pPr marL="457200" marR="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Researching Feasibility:</a:t>
            </a:r>
            <a:endParaRPr/>
          </a:p>
          <a:p>
            <a:pPr marL="457200" marR="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Unable to implement (i.e. budget, available staffing, mission creep):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/>
              <a:t>IT Updates–</a:t>
            </a:r>
            <a:endParaRPr/>
          </a:p>
          <a:p>
            <a:pPr marL="5969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Verdana"/>
              <a:buChar char="●"/>
            </a:pP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SSO is underway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and scheduled to deploy soon. We're tidying up a few things, but essentially, SPEs will be able to log in to the NC-SARA website using their SARA Portal login access. So they will no longer have to remember 2 usernames and 2 passwords. 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Verdana"/>
              <a:buChar char="●"/>
            </a:pP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Payment link with invoice are included on payment reminder emails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Verdana"/>
              <a:buChar char="●"/>
            </a:pP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Dashboard updates when SPE Approval is made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 Updates can be made 1 min apart.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Verdana"/>
              <a:buChar char="●"/>
            </a:pP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Downloading institution application from Account when E-Application is implemented will be core functionality.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Verdana"/>
              <a:buChar char="●"/>
            </a:pP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Actual expiration date is listed in the dashboard report now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Verdana"/>
              <a:buChar char="●"/>
            </a:pP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SPEs do not have to contact NC-SARA to reset their SARA Portal password, and once SSO is live, they won't need to contact us for the website password either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Verdana"/>
              <a:buChar char="●"/>
            </a:pP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functionality has technically existed already, but it may be good to hear from the individual to see what in unclear for them and what they'd like to see improved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/>
              <a:t>Data Updates-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/>
          </a:p>
        </p:txBody>
      </p:sp>
      <p:sp>
        <p:nvSpPr>
          <p:cNvPr id="345" name="Google Shape;345;g3369e565c2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367cb9541d_0_3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3367cb9541d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69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Has NC-SARA identified ways SPEs can request additional funds above $7500? </a:t>
            </a:r>
            <a:r>
              <a:rPr lang="en-US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NC-SARA has not yet identified a process. However, we are considering this possibility for Year 4.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Has a process (or form) been developed related to no-cost extensions? </a:t>
            </a:r>
            <a:r>
              <a:rPr lang="en-US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specific process or form for no-cost extensions has not been developed at this time, but this is something we are still considering for the future.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 there a process (or form) for SPEs to use when they change how they intended to spend their funds?  </a:t>
            </a:r>
            <a:r>
              <a:rPr lang="en-US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Currently, if SPEs need to change how they intend to spend their funds, they can simply email me directly. Given that this doesn't happen frequently, we haven't established a formal process.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 there a listing of ways that SPEs have spent their allocation? (I think they are looking for real life suggestions.) </a:t>
            </a:r>
            <a:r>
              <a:rPr lang="en-US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terms of seeing how other SPEs have utilized their allocations for real-life suggestions, we included potential ideas within the application itself. Additionally, we discussed various ways SPEs have spent their funds at the last SPE conference. I would be happy to include more examples and information at this year's SPE conference if that would be beneficial.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was concern expressed about the ability for some states to use Google Forms. </a:t>
            </a:r>
            <a:r>
              <a:rPr lang="en-US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no longer use Google Forms. The application is now created within the SARA portal.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are SPEs able to spend funds during summer months, based on the grant end date?  </a:t>
            </a:r>
            <a:r>
              <a:rPr lang="en-US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current spend dates are July 1st to June 30th.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 there a way for SPEs to have a full 12 mos to spend their funds? </a:t>
            </a:r>
            <a:r>
              <a:rPr lang="en-US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My hope is to get funds to the SPEs by late July this year, which would give them a full 11 months to spend the funds. (Improved timeline from years past.)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Will SPEs get an email letting them know when annual reports are due?  </a:t>
            </a:r>
            <a:r>
              <a:rPr lang="en-US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Yes, SPEs will receive multiple email reminders regarding the annual financial report and its due date.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was a request for a session on overcoming issues, especially with timing of expenses and grant period.</a:t>
            </a:r>
            <a:r>
              <a:rPr lang="en-US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 challenges have typically been specific to each state. I am happy to discuss any issues with SPEs individually to find the best solutions.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Jared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Jared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67cb9541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3367cb9541d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3367cb9541d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t>2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67cb9541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3367cb9541d_0_2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Jared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Jared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67cb9541d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3367cb9541d_0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Board Changes</a:t>
            </a:r>
            <a:r>
              <a:rPr lang="en-US"/>
              <a:t>: Two resignations (Sam Loftin, Elise Scanlon). We are now at 18 directors.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New Board Nominations</a:t>
            </a:r>
            <a:r>
              <a:rPr lang="en-US"/>
              <a:t>: Call for nominations starts in early June. New directors will be voted on in October and will begin on January 1st, 2026.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Key Discussions during May Board Meeting</a:t>
            </a:r>
            <a:r>
              <a:rPr lang="en-US"/>
              <a:t>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Department of Education Changes: Concern about the dismantling of the U.S. Department of Education and its impact on accreditation, financial responsibility scores, and data availability.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Financial Responsibility Composite Score: A new proposal for an alternative calculation method is gaining traction and could be implemented as early as November 1st to help institutions with outdated or inaccurate scores.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Conflict of Interest Policy: The board decided to create a new policy and its draft is expected by early fall, with a vote in February 2026.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Leadership Succession: A vote will be held this fall for a new Chair, Vice Chair, and Treasurer.</a:t>
            </a:r>
            <a:endParaRPr/>
          </a:p>
        </p:txBody>
      </p:sp>
      <p:sp>
        <p:nvSpPr>
          <p:cNvPr id="307" name="Google Shape;307;g3367cb9541d_0_3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67cb9541d_0_3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3367cb9541d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White 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6"/>
          <p:cNvSpPr txBox="1">
            <a:spLocks noGrp="1"/>
          </p:cNvSpPr>
          <p:nvPr>
            <p:ph type="body" idx="1"/>
          </p:nvPr>
        </p:nvSpPr>
        <p:spPr>
          <a:xfrm>
            <a:off x="1115568" y="2546885"/>
            <a:ext cx="104241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54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body" idx="2"/>
          </p:nvPr>
        </p:nvSpPr>
        <p:spPr>
          <a:xfrm>
            <a:off x="1115568" y="3604597"/>
            <a:ext cx="8476107" cy="286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56" descr="A white background with black and white cloud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0133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6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125" y="5218569"/>
            <a:ext cx="1676401" cy="146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/>
          <p:nvPr/>
        </p:nvSpPr>
        <p:spPr>
          <a:xfrm>
            <a:off x="443882" y="355107"/>
            <a:ext cx="11514339" cy="6512320"/>
          </a:xfrm>
          <a:prstGeom prst="round2SameRect">
            <a:avLst>
              <a:gd name="adj1" fmla="val 6608"/>
              <a:gd name="adj2" fmla="val 0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endParaRPr sz="3200" b="1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>
            <a:off x="1447829" y="1489033"/>
            <a:ext cx="8849147" cy="501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  <a:defRPr sz="36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32"/>
          <p:cNvSpPr/>
          <p:nvPr/>
        </p:nvSpPr>
        <p:spPr>
          <a:xfrm>
            <a:off x="768505" y="837337"/>
            <a:ext cx="679324" cy="476558"/>
          </a:xfrm>
          <a:custGeom>
            <a:avLst/>
            <a:gdLst/>
            <a:ahLst/>
            <a:cxnLst/>
            <a:rect l="l" t="t" r="r" b="b"/>
            <a:pathLst>
              <a:path w="786566" h="620139" extrusionOk="0">
                <a:moveTo>
                  <a:pt x="786566" y="0"/>
                </a:moveTo>
                <a:lnTo>
                  <a:pt x="786566" y="105008"/>
                </a:lnTo>
                <a:cubicBezTo>
                  <a:pt x="757507" y="115575"/>
                  <a:pt x="731751" y="126142"/>
                  <a:pt x="709297" y="136708"/>
                </a:cubicBezTo>
                <a:cubicBezTo>
                  <a:pt x="686842" y="147275"/>
                  <a:pt x="668185" y="158668"/>
                  <a:pt x="653325" y="170885"/>
                </a:cubicBezTo>
                <a:cubicBezTo>
                  <a:pt x="638466" y="183103"/>
                  <a:pt x="627239" y="196642"/>
                  <a:pt x="619644" y="211502"/>
                </a:cubicBezTo>
                <a:cubicBezTo>
                  <a:pt x="612049" y="226361"/>
                  <a:pt x="608251" y="243697"/>
                  <a:pt x="608251" y="263510"/>
                </a:cubicBezTo>
                <a:cubicBezTo>
                  <a:pt x="608251" y="276719"/>
                  <a:pt x="611884" y="287285"/>
                  <a:pt x="619149" y="295210"/>
                </a:cubicBezTo>
                <a:cubicBezTo>
                  <a:pt x="626413" y="303136"/>
                  <a:pt x="635659" y="310730"/>
                  <a:pt x="646886" y="317995"/>
                </a:cubicBezTo>
                <a:cubicBezTo>
                  <a:pt x="658114" y="325260"/>
                  <a:pt x="670001" y="332690"/>
                  <a:pt x="682549" y="340284"/>
                </a:cubicBezTo>
                <a:cubicBezTo>
                  <a:pt x="695097" y="347879"/>
                  <a:pt x="706985" y="357456"/>
                  <a:pt x="718212" y="369013"/>
                </a:cubicBezTo>
                <a:cubicBezTo>
                  <a:pt x="729439" y="380570"/>
                  <a:pt x="738685" y="395265"/>
                  <a:pt x="745950" y="413096"/>
                </a:cubicBezTo>
                <a:cubicBezTo>
                  <a:pt x="753215" y="430928"/>
                  <a:pt x="756847" y="453382"/>
                  <a:pt x="756847" y="480460"/>
                </a:cubicBezTo>
                <a:cubicBezTo>
                  <a:pt x="756847" y="526029"/>
                  <a:pt x="742813" y="560701"/>
                  <a:pt x="714745" y="584476"/>
                </a:cubicBezTo>
                <a:cubicBezTo>
                  <a:pt x="686677" y="608252"/>
                  <a:pt x="651840" y="620139"/>
                  <a:pt x="610233" y="620139"/>
                </a:cubicBezTo>
                <a:cubicBezTo>
                  <a:pt x="552776" y="620139"/>
                  <a:pt x="507372" y="600327"/>
                  <a:pt x="474020" y="560701"/>
                </a:cubicBezTo>
                <a:cubicBezTo>
                  <a:pt x="440669" y="521076"/>
                  <a:pt x="423993" y="466591"/>
                  <a:pt x="423993" y="397246"/>
                </a:cubicBezTo>
                <a:cubicBezTo>
                  <a:pt x="423993" y="354318"/>
                  <a:pt x="430597" y="312712"/>
                  <a:pt x="443806" y="272426"/>
                </a:cubicBezTo>
                <a:cubicBezTo>
                  <a:pt x="457014" y="232140"/>
                  <a:pt x="477983" y="194826"/>
                  <a:pt x="506711" y="160484"/>
                </a:cubicBezTo>
                <a:cubicBezTo>
                  <a:pt x="535440" y="126142"/>
                  <a:pt x="572754" y="95267"/>
                  <a:pt x="618653" y="67859"/>
                </a:cubicBezTo>
                <a:cubicBezTo>
                  <a:pt x="664553" y="40451"/>
                  <a:pt x="720524" y="17832"/>
                  <a:pt x="786566" y="0"/>
                </a:cubicBezTo>
                <a:close/>
                <a:moveTo>
                  <a:pt x="362573" y="0"/>
                </a:moveTo>
                <a:lnTo>
                  <a:pt x="362573" y="105008"/>
                </a:lnTo>
                <a:cubicBezTo>
                  <a:pt x="332854" y="115575"/>
                  <a:pt x="306933" y="126142"/>
                  <a:pt x="284808" y="136708"/>
                </a:cubicBezTo>
                <a:cubicBezTo>
                  <a:pt x="262684" y="147275"/>
                  <a:pt x="244192" y="158668"/>
                  <a:pt x="229333" y="170885"/>
                </a:cubicBezTo>
                <a:cubicBezTo>
                  <a:pt x="214473" y="183103"/>
                  <a:pt x="203246" y="196642"/>
                  <a:pt x="195651" y="211502"/>
                </a:cubicBezTo>
                <a:cubicBezTo>
                  <a:pt x="188056" y="226361"/>
                  <a:pt x="184259" y="243697"/>
                  <a:pt x="184259" y="263510"/>
                </a:cubicBezTo>
                <a:cubicBezTo>
                  <a:pt x="184259" y="276719"/>
                  <a:pt x="187891" y="287285"/>
                  <a:pt x="195156" y="295210"/>
                </a:cubicBezTo>
                <a:cubicBezTo>
                  <a:pt x="202420" y="303136"/>
                  <a:pt x="211666" y="310730"/>
                  <a:pt x="222894" y="317995"/>
                </a:cubicBezTo>
                <a:cubicBezTo>
                  <a:pt x="234121" y="325260"/>
                  <a:pt x="246009" y="332690"/>
                  <a:pt x="258557" y="340284"/>
                </a:cubicBezTo>
                <a:cubicBezTo>
                  <a:pt x="271105" y="347879"/>
                  <a:pt x="282992" y="357456"/>
                  <a:pt x="294219" y="369013"/>
                </a:cubicBezTo>
                <a:cubicBezTo>
                  <a:pt x="305447" y="380570"/>
                  <a:pt x="314693" y="395265"/>
                  <a:pt x="321957" y="413096"/>
                </a:cubicBezTo>
                <a:cubicBezTo>
                  <a:pt x="329222" y="430928"/>
                  <a:pt x="332854" y="453382"/>
                  <a:pt x="332854" y="480460"/>
                </a:cubicBezTo>
                <a:cubicBezTo>
                  <a:pt x="332854" y="526029"/>
                  <a:pt x="318820" y="560701"/>
                  <a:pt x="290752" y="584476"/>
                </a:cubicBezTo>
                <a:cubicBezTo>
                  <a:pt x="262684" y="608252"/>
                  <a:pt x="227847" y="620139"/>
                  <a:pt x="186240" y="620139"/>
                </a:cubicBezTo>
                <a:cubicBezTo>
                  <a:pt x="128783" y="620139"/>
                  <a:pt x="83379" y="600327"/>
                  <a:pt x="50027" y="560701"/>
                </a:cubicBezTo>
                <a:cubicBezTo>
                  <a:pt x="16676" y="521076"/>
                  <a:pt x="0" y="466591"/>
                  <a:pt x="0" y="397246"/>
                </a:cubicBezTo>
                <a:cubicBezTo>
                  <a:pt x="0" y="354318"/>
                  <a:pt x="6605" y="312712"/>
                  <a:pt x="19813" y="272426"/>
                </a:cubicBezTo>
                <a:cubicBezTo>
                  <a:pt x="33022" y="232140"/>
                  <a:pt x="53990" y="194826"/>
                  <a:pt x="82719" y="160484"/>
                </a:cubicBezTo>
                <a:cubicBezTo>
                  <a:pt x="111447" y="126142"/>
                  <a:pt x="148761" y="95267"/>
                  <a:pt x="194660" y="67859"/>
                </a:cubicBezTo>
                <a:cubicBezTo>
                  <a:pt x="240560" y="40451"/>
                  <a:pt x="296531" y="17832"/>
                  <a:pt x="362573" y="0"/>
                </a:cubicBezTo>
                <a:close/>
              </a:path>
            </a:pathLst>
          </a:custGeom>
          <a:solidFill>
            <a:srgbClr val="19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845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32" descr="A black background with colorful squares and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White title slide with tim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57" descr="A white background with black and white cloud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013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7"/>
          <p:cNvSpPr txBox="1">
            <a:spLocks noGrp="1"/>
          </p:cNvSpPr>
          <p:nvPr>
            <p:ph type="body" idx="1"/>
          </p:nvPr>
        </p:nvSpPr>
        <p:spPr>
          <a:xfrm>
            <a:off x="1112520" y="2267316"/>
            <a:ext cx="1060647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54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body" idx="2"/>
          </p:nvPr>
        </p:nvSpPr>
        <p:spPr>
          <a:xfrm>
            <a:off x="1112520" y="3325028"/>
            <a:ext cx="1060647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57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125" y="560844"/>
            <a:ext cx="1676401" cy="146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Light blue title slide 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5"/>
          <p:cNvSpPr/>
          <p:nvPr/>
        </p:nvSpPr>
        <p:spPr>
          <a:xfrm>
            <a:off x="777240" y="0"/>
            <a:ext cx="11414760" cy="6858000"/>
          </a:xfrm>
          <a:prstGeom prst="rect">
            <a:avLst/>
          </a:prstGeom>
          <a:solidFill>
            <a:srgbClr val="A2B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65" descr="A blue square with white spot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5"/>
          <p:cNvSpPr txBox="1">
            <a:spLocks noGrp="1"/>
          </p:cNvSpPr>
          <p:nvPr>
            <p:ph type="body" idx="1"/>
          </p:nvPr>
        </p:nvSpPr>
        <p:spPr>
          <a:xfrm>
            <a:off x="1115568" y="2546885"/>
            <a:ext cx="104241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54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body" idx="2"/>
          </p:nvPr>
        </p:nvSpPr>
        <p:spPr>
          <a:xfrm>
            <a:off x="1115568" y="3604596"/>
            <a:ext cx="8476107" cy="286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" name="Google Shape;84;p65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125" y="5218569"/>
            <a:ext cx="1676401" cy="146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Light blue title slide with tim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6"/>
          <p:cNvSpPr/>
          <p:nvPr/>
        </p:nvSpPr>
        <p:spPr>
          <a:xfrm>
            <a:off x="777240" y="0"/>
            <a:ext cx="11414760" cy="6858000"/>
          </a:xfrm>
          <a:prstGeom prst="rect">
            <a:avLst/>
          </a:prstGeom>
          <a:solidFill>
            <a:srgbClr val="A2B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66" descr="A blue square with white spot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6"/>
          <p:cNvSpPr txBox="1">
            <a:spLocks noGrp="1"/>
          </p:cNvSpPr>
          <p:nvPr>
            <p:ph type="body" idx="1"/>
          </p:nvPr>
        </p:nvSpPr>
        <p:spPr>
          <a:xfrm>
            <a:off x="1115567" y="2267712"/>
            <a:ext cx="1042540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54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66"/>
          <p:cNvSpPr txBox="1">
            <a:spLocks noGrp="1"/>
          </p:cNvSpPr>
          <p:nvPr>
            <p:ph type="body" idx="2"/>
          </p:nvPr>
        </p:nvSpPr>
        <p:spPr>
          <a:xfrm>
            <a:off x="1115567" y="3328415"/>
            <a:ext cx="1042540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p66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125" y="560844"/>
            <a:ext cx="1676401" cy="146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2_Title Slide with image and light blue footer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8" descr="A person looking at another person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8"/>
          <p:cNvSpPr txBox="1">
            <a:spLocks noGrp="1"/>
          </p:cNvSpPr>
          <p:nvPr>
            <p:ph type="body" idx="1"/>
          </p:nvPr>
        </p:nvSpPr>
        <p:spPr>
          <a:xfrm>
            <a:off x="395057" y="3568535"/>
            <a:ext cx="11615967" cy="175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58"/>
          <p:cNvSpPr txBox="1">
            <a:spLocks noGrp="1"/>
          </p:cNvSpPr>
          <p:nvPr>
            <p:ph type="body" idx="2"/>
          </p:nvPr>
        </p:nvSpPr>
        <p:spPr>
          <a:xfrm>
            <a:off x="384847" y="2546333"/>
            <a:ext cx="1161596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58"/>
          <p:cNvSpPr/>
          <p:nvPr/>
        </p:nvSpPr>
        <p:spPr>
          <a:xfrm>
            <a:off x="0" y="5430051"/>
            <a:ext cx="12191999" cy="1418804"/>
          </a:xfrm>
          <a:prstGeom prst="rect">
            <a:avLst/>
          </a:prstGeom>
          <a:solidFill>
            <a:schemeClr val="accent1"/>
          </a:solidFill>
          <a:ln w="10775" cap="flat" cmpd="sng">
            <a:solidFill>
              <a:srgbClr val="0D22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30051"/>
            <a:ext cx="12192000" cy="1427949"/>
          </a:xfrm>
          <a:prstGeom prst="rect">
            <a:avLst/>
          </a:prstGeom>
          <a:solidFill>
            <a:srgbClr val="1B5297"/>
          </a:solidFill>
          <a:ln>
            <a:noFill/>
          </a:ln>
        </p:spPr>
      </p:pic>
      <p:pic>
        <p:nvPicPr>
          <p:cNvPr id="97" name="Google Shape;97;p58" descr="Envelop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764" y="6357126"/>
            <a:ext cx="310896" cy="3108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8"/>
          <p:cNvSpPr/>
          <p:nvPr/>
        </p:nvSpPr>
        <p:spPr>
          <a:xfrm>
            <a:off x="1374743" y="6016211"/>
            <a:ext cx="1737360" cy="30646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www.nc-sara.org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58" descr="World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7522" y="6028155"/>
            <a:ext cx="307482" cy="30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8"/>
          <p:cNvSpPr/>
          <p:nvPr/>
        </p:nvSpPr>
        <p:spPr>
          <a:xfrm>
            <a:off x="1374744" y="6348596"/>
            <a:ext cx="1737360" cy="30646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info@nc-sara.org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58" descr="A black background with colorful squares and text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61530" y="5552324"/>
            <a:ext cx="1273352" cy="111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2_Title Slide with light blue footer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 descr="A person looking at another person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395057" y="3568535"/>
            <a:ext cx="11615967" cy="175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body" idx="2"/>
          </p:nvPr>
        </p:nvSpPr>
        <p:spPr>
          <a:xfrm>
            <a:off x="384847" y="2546333"/>
            <a:ext cx="1161596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0" y="5430051"/>
            <a:ext cx="12191999" cy="1418804"/>
          </a:xfrm>
          <a:prstGeom prst="rect">
            <a:avLst/>
          </a:prstGeom>
          <a:solidFill>
            <a:schemeClr val="accent1"/>
          </a:solidFill>
          <a:ln w="10775" cap="flat" cmpd="sng">
            <a:solidFill>
              <a:srgbClr val="0D22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30051"/>
            <a:ext cx="12192000" cy="1427949"/>
          </a:xfrm>
          <a:prstGeom prst="rect">
            <a:avLst/>
          </a:prstGeom>
          <a:solidFill>
            <a:srgbClr val="1B5297"/>
          </a:solidFill>
          <a:ln>
            <a:noFill/>
          </a:ln>
        </p:spPr>
      </p:pic>
      <p:pic>
        <p:nvPicPr>
          <p:cNvPr id="108" name="Google Shape;108;p5" descr="Envelop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814" y="6377103"/>
            <a:ext cx="310896" cy="31089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/>
          <p:nvPr/>
        </p:nvSpPr>
        <p:spPr>
          <a:xfrm>
            <a:off x="1393793" y="6036188"/>
            <a:ext cx="1737360" cy="30646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www.nc-sara.org</a:t>
            </a:r>
            <a:endParaRPr sz="12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" descr="World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6571" y="6048132"/>
            <a:ext cx="332927" cy="30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/>
          <p:nvPr/>
        </p:nvSpPr>
        <p:spPr>
          <a:xfrm>
            <a:off x="1393794" y="6368573"/>
            <a:ext cx="1737360" cy="30646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info@nc-sara.org </a:t>
            </a:r>
            <a:endParaRPr sz="12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5" descr="A black background with colorful squares and text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66174" y="5561469"/>
            <a:ext cx="1273352" cy="111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3_Title Slide Blue Image and weave foot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0" descr="A person looking at another person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4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0" descr="A blue square with white spot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r="52271"/>
          <a:stretch/>
        </p:blipFill>
        <p:spPr>
          <a:xfrm rot="-5400000">
            <a:off x="5764811" y="440681"/>
            <a:ext cx="659332" cy="1218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0"/>
          <p:cNvSpPr txBox="1">
            <a:spLocks noGrp="1"/>
          </p:cNvSpPr>
          <p:nvPr>
            <p:ph type="body" idx="1"/>
          </p:nvPr>
        </p:nvSpPr>
        <p:spPr>
          <a:xfrm>
            <a:off x="395058" y="3568535"/>
            <a:ext cx="9414472" cy="175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60"/>
          <p:cNvSpPr txBox="1">
            <a:spLocks noGrp="1"/>
          </p:cNvSpPr>
          <p:nvPr>
            <p:ph type="body" idx="2"/>
          </p:nvPr>
        </p:nvSpPr>
        <p:spPr>
          <a:xfrm>
            <a:off x="384848" y="2546333"/>
            <a:ext cx="94144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8" name="Google Shape;118;p60" descr="A black background with colorful squares and tex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324" y="4941884"/>
            <a:ext cx="1273352" cy="111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">
  <p:cSld name="Agenda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841248" y="36576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 sz="4000" b="1">
                <a:solidFill>
                  <a:srgbClr val="193763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>
            <a:spLocks noGrp="1"/>
          </p:cNvSpPr>
          <p:nvPr>
            <p:ph type="title"/>
          </p:nvPr>
        </p:nvSpPr>
        <p:spPr>
          <a:xfrm>
            <a:off x="1272678" y="1691640"/>
            <a:ext cx="8686800" cy="5166360"/>
          </a:xfrm>
          <a:prstGeom prst="round2SameRect">
            <a:avLst>
              <a:gd name="adj1" fmla="val 6201"/>
              <a:gd name="adj2" fmla="val 0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  <a:defRPr sz="24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37"/>
            <a:ext cx="380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">
  <p:cSld name="Next topic break slide_1 topic long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1"/>
          <p:cNvSpPr>
            <a:spLocks noGrp="1"/>
          </p:cNvSpPr>
          <p:nvPr>
            <p:ph type="title"/>
          </p:nvPr>
        </p:nvSpPr>
        <p:spPr>
          <a:xfrm>
            <a:off x="1272679" y="2615184"/>
            <a:ext cx="8686800" cy="4242816"/>
          </a:xfrm>
          <a:prstGeom prst="round2SameRect">
            <a:avLst>
              <a:gd name="adj1" fmla="val 6201"/>
              <a:gd name="adj2" fmla="val 0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  <a:defRPr sz="24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37"/>
            <a:ext cx="380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1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">
  <p:cSld name="Next topic break slide_1 topic shor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2"/>
          <p:cNvSpPr>
            <a:spLocks noGrp="1"/>
          </p:cNvSpPr>
          <p:nvPr>
            <p:ph type="title"/>
          </p:nvPr>
        </p:nvSpPr>
        <p:spPr>
          <a:xfrm>
            <a:off x="1272679" y="2615184"/>
            <a:ext cx="9024296" cy="2418455"/>
          </a:xfrm>
          <a:prstGeom prst="round2SameRect">
            <a:avLst>
              <a:gd name="adj1" fmla="val 9872"/>
              <a:gd name="adj2" fmla="val 0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0" name="Google Shape;13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37"/>
            <a:ext cx="3809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72"/>
          <p:cNvCxnSpPr/>
          <p:nvPr/>
        </p:nvCxnSpPr>
        <p:spPr>
          <a:xfrm>
            <a:off x="1272679" y="5113541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19376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2" name="Google Shape;132;p72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slide option 1">
  <p:cSld name="Text slide option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7"/>
          <p:cNvSpPr txBox="1">
            <a:spLocks noGrp="1"/>
          </p:cNvSpPr>
          <p:nvPr>
            <p:ph type="body" idx="1"/>
          </p:nvPr>
        </p:nvSpPr>
        <p:spPr>
          <a:xfrm>
            <a:off x="838200" y="1810337"/>
            <a:ext cx="10515600" cy="403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" name="Google Shape;23;p67"/>
          <p:cNvCxnSpPr/>
          <p:nvPr/>
        </p:nvCxnSpPr>
        <p:spPr>
          <a:xfrm>
            <a:off x="838200" y="6347539"/>
            <a:ext cx="9838944" cy="0"/>
          </a:xfrm>
          <a:prstGeom prst="straightConnector1">
            <a:avLst/>
          </a:prstGeom>
          <a:noFill/>
          <a:ln w="9525" cap="flat" cmpd="sng">
            <a:solidFill>
              <a:srgbClr val="19376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" name="Google Shape;24;p67" descr="A black background with colorful squares and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67" descr="A white background with black and white cloud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82369"/>
          <a:stretch/>
        </p:blipFill>
        <p:spPr>
          <a:xfrm rot="-5400000">
            <a:off x="5670539" y="1557192"/>
            <a:ext cx="174265" cy="9838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picture slide - no weave">
  <p:cSld name="Full picture slide - no weav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" name="Google Shape;135;p76"/>
          <p:cNvSpPr txBox="1">
            <a:spLocks noGrp="1"/>
          </p:cNvSpPr>
          <p:nvPr>
            <p:ph type="title"/>
          </p:nvPr>
        </p:nvSpPr>
        <p:spPr>
          <a:xfrm>
            <a:off x="838200" y="373844"/>
            <a:ext cx="9838944" cy="12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ext slide option 1">
  <p:cSld name="2_Text slide option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169981"/>
            <a:ext cx="12192001" cy="68801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8"/>
          <p:cNvSpPr/>
          <p:nvPr/>
        </p:nvSpPr>
        <p:spPr>
          <a:xfrm>
            <a:off x="10698151" y="5594475"/>
            <a:ext cx="1286703" cy="1263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8"/>
          <p:cNvSpPr txBox="1">
            <a:spLocks noGrp="1"/>
          </p:cNvSpPr>
          <p:nvPr>
            <p:ph type="body" idx="1"/>
          </p:nvPr>
        </p:nvSpPr>
        <p:spPr>
          <a:xfrm>
            <a:off x="838200" y="1810337"/>
            <a:ext cx="10515600" cy="389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78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vy text slide-2 columns, small font">
  <p:cSld name="Heavy text slide-2 columns, small fo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1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2E2E2E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2E2E2E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2E2E2E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2E2E2E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2E2E2E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5" name="Google Shape;145;p79"/>
          <p:cNvCxnSpPr/>
          <p:nvPr/>
        </p:nvCxnSpPr>
        <p:spPr>
          <a:xfrm>
            <a:off x="838200" y="6347539"/>
            <a:ext cx="9838944" cy="0"/>
          </a:xfrm>
          <a:prstGeom prst="straightConnector1">
            <a:avLst/>
          </a:prstGeom>
          <a:noFill/>
          <a:ln w="9525" cap="flat" cmpd="sng">
            <a:solidFill>
              <a:srgbClr val="19376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389531"/>
            <a:ext cx="9838944" cy="10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9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Section slide_imag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0" descr="A computer and books on a tabl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0306878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0"/>
          <p:cNvPicPr preferRelativeResize="0"/>
          <p:nvPr/>
        </p:nvPicPr>
        <p:blipFill rotWithShape="1">
          <a:blip r:embed="rId3">
            <a:alphaModFix/>
          </a:blip>
          <a:srcRect t="25807"/>
          <a:stretch/>
        </p:blipFill>
        <p:spPr>
          <a:xfrm>
            <a:off x="-1" y="6346077"/>
            <a:ext cx="12192001" cy="51046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0"/>
          <p:cNvSpPr txBox="1">
            <a:spLocks noGrp="1"/>
          </p:cNvSpPr>
          <p:nvPr>
            <p:ph type="body" idx="1"/>
          </p:nvPr>
        </p:nvSpPr>
        <p:spPr>
          <a:xfrm>
            <a:off x="841248" y="365760"/>
            <a:ext cx="8682990" cy="113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2" name="Google Shape;152;p80" descr="A black background with colorful squares and tex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9356" y="495284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Logo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 descr="A black background with colorful squares and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>
  <p:cSld name="Blank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">
  <p:cSld name="Agenda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67cb9541d_0_159"/>
          <p:cNvSpPr txBox="1">
            <a:spLocks noGrp="1"/>
          </p:cNvSpPr>
          <p:nvPr>
            <p:ph type="body" idx="1"/>
          </p:nvPr>
        </p:nvSpPr>
        <p:spPr>
          <a:xfrm>
            <a:off x="841248" y="365760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 sz="4000" b="1">
                <a:solidFill>
                  <a:srgbClr val="193763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3367cb9541d_0_159"/>
          <p:cNvSpPr>
            <a:spLocks noGrp="1"/>
          </p:cNvSpPr>
          <p:nvPr>
            <p:ph type="title"/>
          </p:nvPr>
        </p:nvSpPr>
        <p:spPr>
          <a:xfrm>
            <a:off x="1272678" y="1691640"/>
            <a:ext cx="8686800" cy="5166300"/>
          </a:xfrm>
          <a:prstGeom prst="round2SameRect">
            <a:avLst>
              <a:gd name="adj1" fmla="val 6201"/>
              <a:gd name="adj2" fmla="val 0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  <a:defRPr sz="24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5" name="Google Shape;165;g3367cb9541d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37"/>
            <a:ext cx="3809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367cb9541d_0_159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White title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67cb9541d_0_136"/>
          <p:cNvSpPr txBox="1">
            <a:spLocks noGrp="1"/>
          </p:cNvSpPr>
          <p:nvPr>
            <p:ph type="body" idx="1"/>
          </p:nvPr>
        </p:nvSpPr>
        <p:spPr>
          <a:xfrm>
            <a:off x="1115568" y="2546885"/>
            <a:ext cx="10424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54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g3367cb9541d_0_136"/>
          <p:cNvSpPr txBox="1">
            <a:spLocks noGrp="1"/>
          </p:cNvSpPr>
          <p:nvPr>
            <p:ph type="body" idx="2"/>
          </p:nvPr>
        </p:nvSpPr>
        <p:spPr>
          <a:xfrm>
            <a:off x="1115568" y="3604597"/>
            <a:ext cx="84762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0" name="Google Shape;170;g3367cb9541d_0_136" descr="A white background with black and white cloud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0133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367cb9541d_0_136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125" y="5218569"/>
            <a:ext cx="1676401" cy="146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Light blue title slide 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67cb9541d_0_141"/>
          <p:cNvSpPr/>
          <p:nvPr/>
        </p:nvSpPr>
        <p:spPr>
          <a:xfrm>
            <a:off x="777240" y="0"/>
            <a:ext cx="11414700" cy="6858000"/>
          </a:xfrm>
          <a:prstGeom prst="rect">
            <a:avLst/>
          </a:prstGeom>
          <a:solidFill>
            <a:srgbClr val="A2B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3367cb9541d_0_141" descr="A blue square with white spot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367cb9541d_0_141"/>
          <p:cNvSpPr txBox="1">
            <a:spLocks noGrp="1"/>
          </p:cNvSpPr>
          <p:nvPr>
            <p:ph type="body" idx="1"/>
          </p:nvPr>
        </p:nvSpPr>
        <p:spPr>
          <a:xfrm>
            <a:off x="1115568" y="2546885"/>
            <a:ext cx="10424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54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g3367cb9541d_0_141"/>
          <p:cNvSpPr txBox="1">
            <a:spLocks noGrp="1"/>
          </p:cNvSpPr>
          <p:nvPr>
            <p:ph type="body" idx="2"/>
          </p:nvPr>
        </p:nvSpPr>
        <p:spPr>
          <a:xfrm>
            <a:off x="1115568" y="3604596"/>
            <a:ext cx="84762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7" name="Google Shape;177;g3367cb9541d_0_141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125" y="5218569"/>
            <a:ext cx="1676401" cy="146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3_Title Slide Blue Image and weave foot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3367cb9541d_0_147" descr="A person looking at another person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47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367cb9541d_0_147" descr="A blue square with white spot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r="52271"/>
          <a:stretch/>
        </p:blipFill>
        <p:spPr>
          <a:xfrm rot="-5400000">
            <a:off x="5764811" y="440681"/>
            <a:ext cx="659332" cy="1218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367cb9541d_0_147"/>
          <p:cNvSpPr txBox="1">
            <a:spLocks noGrp="1"/>
          </p:cNvSpPr>
          <p:nvPr>
            <p:ph type="body" idx="1"/>
          </p:nvPr>
        </p:nvSpPr>
        <p:spPr>
          <a:xfrm>
            <a:off x="395058" y="3568535"/>
            <a:ext cx="9414600" cy="1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g3367cb9541d_0_147"/>
          <p:cNvSpPr txBox="1">
            <a:spLocks noGrp="1"/>
          </p:cNvSpPr>
          <p:nvPr>
            <p:ph type="body" idx="2"/>
          </p:nvPr>
        </p:nvSpPr>
        <p:spPr>
          <a:xfrm>
            <a:off x="384848" y="2546333"/>
            <a:ext cx="9414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3" name="Google Shape;183;g3367cb9541d_0_147" descr="A black background with colorful squares and tex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324" y="4941884"/>
            <a:ext cx="1273352" cy="111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">
  <p:cSld name="Call out slide 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0"/>
          <p:cNvSpPr txBox="1">
            <a:spLocks noGrp="1"/>
          </p:cNvSpPr>
          <p:nvPr>
            <p:ph type="body" idx="1"/>
          </p:nvPr>
        </p:nvSpPr>
        <p:spPr>
          <a:xfrm>
            <a:off x="838200" y="365760"/>
            <a:ext cx="10515599" cy="126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40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70"/>
          <p:cNvSpPr>
            <a:spLocks noGrp="1"/>
          </p:cNvSpPr>
          <p:nvPr>
            <p:ph type="body" idx="2"/>
          </p:nvPr>
        </p:nvSpPr>
        <p:spPr>
          <a:xfrm>
            <a:off x="838200" y="1722268"/>
            <a:ext cx="10515599" cy="4092606"/>
          </a:xfrm>
          <a:prstGeom prst="roundRect">
            <a:avLst>
              <a:gd name="adj" fmla="val 4868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slide option 1">
  <p:cSld name="Text slide option 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67cb9541d_0_1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3367cb9541d_0_153"/>
          <p:cNvSpPr txBox="1">
            <a:spLocks noGrp="1"/>
          </p:cNvSpPr>
          <p:nvPr>
            <p:ph type="body" idx="1"/>
          </p:nvPr>
        </p:nvSpPr>
        <p:spPr>
          <a:xfrm>
            <a:off x="838200" y="1810337"/>
            <a:ext cx="10515600" cy="4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7" name="Google Shape;187;g3367cb9541d_0_153"/>
          <p:cNvCxnSpPr/>
          <p:nvPr/>
        </p:nvCxnSpPr>
        <p:spPr>
          <a:xfrm>
            <a:off x="838200" y="6347539"/>
            <a:ext cx="9838800" cy="0"/>
          </a:xfrm>
          <a:prstGeom prst="straightConnector1">
            <a:avLst/>
          </a:prstGeom>
          <a:noFill/>
          <a:ln w="9525" cap="flat" cmpd="sng">
            <a:solidFill>
              <a:srgbClr val="19376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8" name="Google Shape;188;g3367cb9541d_0_153" descr="A black background with colorful squares and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367cb9541d_0_153" descr="A white background with black and white cloud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82368"/>
          <a:stretch/>
        </p:blipFill>
        <p:spPr>
          <a:xfrm rot="-5400000">
            <a:off x="5670539" y="1557192"/>
            <a:ext cx="174265" cy="983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">
  <p:cSld name="Call out slide 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67cb9541d_0_164"/>
          <p:cNvSpPr txBox="1">
            <a:spLocks noGrp="1"/>
          </p:cNvSpPr>
          <p:nvPr>
            <p:ph type="body" idx="1"/>
          </p:nvPr>
        </p:nvSpPr>
        <p:spPr>
          <a:xfrm>
            <a:off x="838200" y="365760"/>
            <a:ext cx="105156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40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g3367cb9541d_0_164"/>
          <p:cNvSpPr>
            <a:spLocks noGrp="1"/>
          </p:cNvSpPr>
          <p:nvPr>
            <p:ph type="body" idx="2"/>
          </p:nvPr>
        </p:nvSpPr>
        <p:spPr>
          <a:xfrm>
            <a:off x="838200" y="1722268"/>
            <a:ext cx="10515600" cy="4092600"/>
          </a:xfrm>
          <a:prstGeom prst="roundRect">
            <a:avLst>
              <a:gd name="adj" fmla="val 4868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>
  <p:cSld name="Blank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Logo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3367cb9541d_0_168" descr="A black background with colorful squares and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alf picture slide">
  <p:cSld name="Half picture slid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67cb9541d_0_17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2B7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367cb9541d_0_17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" name="Google Shape;199;g3367cb9541d_0_170"/>
          <p:cNvSpPr txBox="1">
            <a:spLocks noGrp="1"/>
          </p:cNvSpPr>
          <p:nvPr>
            <p:ph type="title"/>
          </p:nvPr>
        </p:nvSpPr>
        <p:spPr>
          <a:xfrm>
            <a:off x="6455789" y="865918"/>
            <a:ext cx="53763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0" name="Google Shape;200;g3367cb9541d_0_170" descr="A black background with colorful squares and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picture slide - no weave">
  <p:cSld name="Full picture slide - no weav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67cb9541d_0_17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" name="Google Shape;203;g3367cb9541d_0_175"/>
          <p:cNvSpPr txBox="1">
            <a:spLocks noGrp="1"/>
          </p:cNvSpPr>
          <p:nvPr>
            <p:ph type="title"/>
          </p:nvPr>
        </p:nvSpPr>
        <p:spPr>
          <a:xfrm>
            <a:off x="838200" y="373844"/>
            <a:ext cx="9838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ext slide option 1">
  <p:cSld name="3_Text slide option 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3367cb9541d_0_178"/>
          <p:cNvPicPr preferRelativeResize="0"/>
          <p:nvPr/>
        </p:nvPicPr>
        <p:blipFill rotWithShape="1">
          <a:blip r:embed="rId2">
            <a:alphaModFix/>
          </a:blip>
          <a:srcRect t="25805"/>
          <a:stretch/>
        </p:blipFill>
        <p:spPr>
          <a:xfrm>
            <a:off x="-1" y="6347539"/>
            <a:ext cx="12191999" cy="51046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367cb9541d_0_178"/>
          <p:cNvSpPr/>
          <p:nvPr/>
        </p:nvSpPr>
        <p:spPr>
          <a:xfrm>
            <a:off x="10698151" y="5594475"/>
            <a:ext cx="1286700" cy="12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367cb9541d_0_1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3367cb9541d_0_178"/>
          <p:cNvSpPr txBox="1">
            <a:spLocks noGrp="1"/>
          </p:cNvSpPr>
          <p:nvPr>
            <p:ph type="body" idx="1"/>
          </p:nvPr>
        </p:nvSpPr>
        <p:spPr>
          <a:xfrm>
            <a:off x="838200" y="1810337"/>
            <a:ext cx="10515600" cy="3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9" name="Google Shape;209;g3367cb9541d_0_178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367cb9541d_0_178" descr="Envelop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0323" y="6464808"/>
            <a:ext cx="310896" cy="31089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367cb9541d_0_178"/>
          <p:cNvSpPr/>
          <p:nvPr/>
        </p:nvSpPr>
        <p:spPr>
          <a:xfrm>
            <a:off x="1562469" y="6453437"/>
            <a:ext cx="1737300" cy="30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www.nc-sara.org</a:t>
            </a:r>
            <a:endParaRPr sz="12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3367cb9541d_0_178" descr="World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5248" y="6465381"/>
            <a:ext cx="307482" cy="30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367cb9541d_0_178"/>
          <p:cNvSpPr/>
          <p:nvPr/>
        </p:nvSpPr>
        <p:spPr>
          <a:xfrm>
            <a:off x="3389303" y="6455664"/>
            <a:ext cx="1737300" cy="30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info@nc-sara.org </a:t>
            </a:r>
            <a:endParaRPr sz="12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&amp;A option 2">
  <p:cSld name="Q&amp;A option 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3367cb9541d_0_188" descr="Person with idea conce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73641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367cb9541d_0_188"/>
          <p:cNvSpPr>
            <a:spLocks noGrp="1"/>
          </p:cNvSpPr>
          <p:nvPr>
            <p:ph type="title"/>
          </p:nvPr>
        </p:nvSpPr>
        <p:spPr>
          <a:xfrm>
            <a:off x="550417" y="4163631"/>
            <a:ext cx="6702600" cy="1427100"/>
          </a:xfrm>
          <a:prstGeom prst="round2SameRect">
            <a:avLst>
              <a:gd name="adj1" fmla="val 19838"/>
              <a:gd name="adj2" fmla="val 0"/>
            </a:avLst>
          </a:prstGeom>
          <a:solidFill>
            <a:srgbClr val="193763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  <a:defRPr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g3367cb9541d_0_188"/>
          <p:cNvSpPr txBox="1">
            <a:spLocks noGrp="1"/>
          </p:cNvSpPr>
          <p:nvPr>
            <p:ph type="body" idx="1"/>
          </p:nvPr>
        </p:nvSpPr>
        <p:spPr>
          <a:xfrm>
            <a:off x="550863" y="5575176"/>
            <a:ext cx="6702300" cy="1282800"/>
          </a:xfrm>
          <a:prstGeom prst="rect">
            <a:avLst/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193763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193763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8" name="Google Shape;218;g3367cb9541d_0_188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&amp;A option 1">
  <p:cSld name="Q&amp;A option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3367cb9541d_0_193" descr="Question mark against red wal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889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367cb9541d_0_193"/>
          <p:cNvSpPr>
            <a:spLocks noGrp="1"/>
          </p:cNvSpPr>
          <p:nvPr>
            <p:ph type="title"/>
          </p:nvPr>
        </p:nvSpPr>
        <p:spPr>
          <a:xfrm>
            <a:off x="550417" y="816746"/>
            <a:ext cx="6702600" cy="1757700"/>
          </a:xfrm>
          <a:prstGeom prst="round2SameRect">
            <a:avLst>
              <a:gd name="adj1" fmla="val 19838"/>
              <a:gd name="adj2" fmla="val 0"/>
            </a:avLst>
          </a:prstGeom>
          <a:solidFill>
            <a:srgbClr val="19376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  <a:defRPr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g3367cb9541d_0_193"/>
          <p:cNvSpPr txBox="1">
            <a:spLocks noGrp="1"/>
          </p:cNvSpPr>
          <p:nvPr>
            <p:ph type="body" idx="1"/>
          </p:nvPr>
        </p:nvSpPr>
        <p:spPr>
          <a:xfrm>
            <a:off x="550863" y="2574925"/>
            <a:ext cx="6702300" cy="4283100"/>
          </a:xfrm>
          <a:prstGeom prst="rect">
            <a:avLst/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193763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193763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193763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193763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193763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3" name="Google Shape;223;g3367cb9541d_0_193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hank you slide _ 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67cb9541d_0_198"/>
          <p:cNvSpPr/>
          <p:nvPr/>
        </p:nvSpPr>
        <p:spPr>
          <a:xfrm>
            <a:off x="670428" y="5859900"/>
            <a:ext cx="11299500" cy="1007100"/>
          </a:xfrm>
          <a:prstGeom prst="round2SameRect">
            <a:avLst>
              <a:gd name="adj1" fmla="val 5342"/>
              <a:gd name="adj2" fmla="val 0"/>
            </a:avLst>
          </a:prstGeom>
          <a:solidFill>
            <a:srgbClr val="A2B7D4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endParaRPr sz="28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3367cb9541d_0_1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37"/>
            <a:ext cx="380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367cb9541d_0_198"/>
          <p:cNvSpPr/>
          <p:nvPr/>
        </p:nvSpPr>
        <p:spPr>
          <a:xfrm rot="-5400000">
            <a:off x="6018256" y="579013"/>
            <a:ext cx="685800" cy="11661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39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367cb9541d_0_198"/>
          <p:cNvSpPr/>
          <p:nvPr/>
        </p:nvSpPr>
        <p:spPr>
          <a:xfrm>
            <a:off x="3484261" y="6204606"/>
            <a:ext cx="2598900" cy="408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info@nc-sara.org </a:t>
            </a:r>
            <a:endParaRPr sz="18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3367cb9541d_0_198" descr="Envelop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825" y="6263640"/>
            <a:ext cx="310896" cy="31089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367cb9541d_0_198"/>
          <p:cNvSpPr/>
          <p:nvPr/>
        </p:nvSpPr>
        <p:spPr>
          <a:xfrm>
            <a:off x="859161" y="6204606"/>
            <a:ext cx="2417700" cy="408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www.nc-sara.org</a:t>
            </a:r>
            <a:endParaRPr sz="18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g3367cb9541d_0_198" descr="Worl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471" y="6263640"/>
            <a:ext cx="307482" cy="30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3367cb9541d_0_198"/>
          <p:cNvSpPr/>
          <p:nvPr/>
        </p:nvSpPr>
        <p:spPr>
          <a:xfrm>
            <a:off x="6277228" y="6204606"/>
            <a:ext cx="5586000" cy="408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https://www.linkedin.com/company/nc-sara</a:t>
            </a:r>
            <a:endParaRPr sz="18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3367cb9541d_0_198" descr="A black background with colorful squares and tex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4640" y="1296215"/>
            <a:ext cx="2683933" cy="234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367cb9541d_0_1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0709" y="6322117"/>
            <a:ext cx="819264" cy="19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ext slide option 1">
  <p:cSld name="3_Text slide option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8"/>
          <p:cNvPicPr preferRelativeResize="0"/>
          <p:nvPr/>
        </p:nvPicPr>
        <p:blipFill rotWithShape="1">
          <a:blip r:embed="rId2">
            <a:alphaModFix/>
          </a:blip>
          <a:srcRect t="25807"/>
          <a:stretch/>
        </p:blipFill>
        <p:spPr>
          <a:xfrm>
            <a:off x="-1" y="6347539"/>
            <a:ext cx="12192001" cy="5104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8"/>
          <p:cNvSpPr/>
          <p:nvPr/>
        </p:nvSpPr>
        <p:spPr>
          <a:xfrm>
            <a:off x="10698151" y="5594475"/>
            <a:ext cx="1286703" cy="1263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8"/>
          <p:cNvSpPr txBox="1">
            <a:spLocks noGrp="1"/>
          </p:cNvSpPr>
          <p:nvPr>
            <p:ph type="body" idx="1"/>
          </p:nvPr>
        </p:nvSpPr>
        <p:spPr>
          <a:xfrm>
            <a:off x="838200" y="1810337"/>
            <a:ext cx="10515600" cy="397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68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8" descr="Envelop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0323" y="6464808"/>
            <a:ext cx="310896" cy="31089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8"/>
          <p:cNvSpPr/>
          <p:nvPr/>
        </p:nvSpPr>
        <p:spPr>
          <a:xfrm>
            <a:off x="1562469" y="6453437"/>
            <a:ext cx="1737360" cy="30646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www.nc-sara.org</a:t>
            </a:r>
            <a:endParaRPr sz="12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68" descr="World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5248" y="6465381"/>
            <a:ext cx="307482" cy="30748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8"/>
          <p:cNvSpPr/>
          <p:nvPr/>
        </p:nvSpPr>
        <p:spPr>
          <a:xfrm>
            <a:off x="3389303" y="6455664"/>
            <a:ext cx="1737360" cy="30646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info@nc-sara.org </a:t>
            </a:r>
            <a:endParaRPr sz="12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2_Title Slide with light blue footer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3367cb9541d_0_209" descr="A person looking at another person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367cb9541d_0_209"/>
          <p:cNvSpPr txBox="1">
            <a:spLocks noGrp="1"/>
          </p:cNvSpPr>
          <p:nvPr>
            <p:ph type="body" idx="1"/>
          </p:nvPr>
        </p:nvSpPr>
        <p:spPr>
          <a:xfrm>
            <a:off x="395057" y="3568535"/>
            <a:ext cx="11616000" cy="1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g3367cb9541d_0_209"/>
          <p:cNvSpPr txBox="1">
            <a:spLocks noGrp="1"/>
          </p:cNvSpPr>
          <p:nvPr>
            <p:ph type="body" idx="2"/>
          </p:nvPr>
        </p:nvSpPr>
        <p:spPr>
          <a:xfrm>
            <a:off x="384847" y="2546333"/>
            <a:ext cx="11616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g3367cb9541d_0_209"/>
          <p:cNvSpPr/>
          <p:nvPr/>
        </p:nvSpPr>
        <p:spPr>
          <a:xfrm>
            <a:off x="0" y="5430051"/>
            <a:ext cx="12192000" cy="1418700"/>
          </a:xfrm>
          <a:prstGeom prst="rect">
            <a:avLst/>
          </a:prstGeom>
          <a:solidFill>
            <a:schemeClr val="accent1"/>
          </a:solidFill>
          <a:ln w="10775" cap="flat" cmpd="sng">
            <a:solidFill>
              <a:srgbClr val="0D22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3367cb9541d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30051"/>
            <a:ext cx="12192002" cy="1427949"/>
          </a:xfrm>
          <a:prstGeom prst="rect">
            <a:avLst/>
          </a:prstGeom>
          <a:solidFill>
            <a:srgbClr val="1B5297"/>
          </a:solidFill>
          <a:ln>
            <a:noFill/>
          </a:ln>
        </p:spPr>
      </p:pic>
      <p:pic>
        <p:nvPicPr>
          <p:cNvPr id="241" name="Google Shape;241;g3367cb9541d_0_209" descr="Envelop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814" y="6377103"/>
            <a:ext cx="310896" cy="31089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367cb9541d_0_209"/>
          <p:cNvSpPr/>
          <p:nvPr/>
        </p:nvSpPr>
        <p:spPr>
          <a:xfrm>
            <a:off x="1393793" y="6036188"/>
            <a:ext cx="1737300" cy="30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www.nc-sara.org</a:t>
            </a:r>
            <a:endParaRPr sz="12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3367cb9541d_0_209" descr="World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6571" y="6048132"/>
            <a:ext cx="332927" cy="30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367cb9541d_0_209"/>
          <p:cNvSpPr/>
          <p:nvPr/>
        </p:nvSpPr>
        <p:spPr>
          <a:xfrm>
            <a:off x="1393794" y="6368573"/>
            <a:ext cx="1737300" cy="30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info@nc-sara.org </a:t>
            </a:r>
            <a:endParaRPr sz="12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3367cb9541d_0_209" descr="A black background with colorful squares and text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66174" y="5561469"/>
            <a:ext cx="1273352" cy="111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ext slide option 1">
  <p:cSld name="2_Text slide option 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3367cb9541d_0_2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169981"/>
            <a:ext cx="12191999" cy="68801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367cb9541d_0_220"/>
          <p:cNvSpPr/>
          <p:nvPr/>
        </p:nvSpPr>
        <p:spPr>
          <a:xfrm>
            <a:off x="10698151" y="5594475"/>
            <a:ext cx="1286700" cy="12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367cb9541d_0_2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g3367cb9541d_0_220"/>
          <p:cNvSpPr txBox="1">
            <a:spLocks noGrp="1"/>
          </p:cNvSpPr>
          <p:nvPr>
            <p:ph type="body" idx="1"/>
          </p:nvPr>
        </p:nvSpPr>
        <p:spPr>
          <a:xfrm>
            <a:off x="838200" y="1810337"/>
            <a:ext cx="10515600" cy="3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1" name="Google Shape;251;g3367cb9541d_0_220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vy text slide-2 columns, small font">
  <p:cSld name="Heavy text slide-2 columns, small fo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67cb9541d_0_2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g3367cb9541d_0_22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2E2E2E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2E2E2E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2E2E2E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2E2E2E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2E2E2E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5" name="Google Shape;255;g3367cb9541d_0_226"/>
          <p:cNvCxnSpPr/>
          <p:nvPr/>
        </p:nvCxnSpPr>
        <p:spPr>
          <a:xfrm>
            <a:off x="838200" y="6347539"/>
            <a:ext cx="9838800" cy="0"/>
          </a:xfrm>
          <a:prstGeom prst="straightConnector1">
            <a:avLst/>
          </a:prstGeom>
          <a:noFill/>
          <a:ln w="9525" cap="flat" cmpd="sng">
            <a:solidFill>
              <a:srgbClr val="19376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6" name="Google Shape;256;g3367cb9541d_0_2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389531"/>
            <a:ext cx="9838944" cy="10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367cb9541d_0_226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Section slide_imag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3367cb9541d_0_232" descr="A computer and books on a tabl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0306878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3367cb9541d_0_232"/>
          <p:cNvPicPr preferRelativeResize="0"/>
          <p:nvPr/>
        </p:nvPicPr>
        <p:blipFill rotWithShape="1">
          <a:blip r:embed="rId3">
            <a:alphaModFix/>
          </a:blip>
          <a:srcRect t="25805"/>
          <a:stretch/>
        </p:blipFill>
        <p:spPr>
          <a:xfrm>
            <a:off x="-1" y="6346077"/>
            <a:ext cx="12191999" cy="51046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367cb9541d_0_232"/>
          <p:cNvSpPr txBox="1">
            <a:spLocks noGrp="1"/>
          </p:cNvSpPr>
          <p:nvPr>
            <p:ph type="body" idx="1"/>
          </p:nvPr>
        </p:nvSpPr>
        <p:spPr>
          <a:xfrm>
            <a:off x="841248" y="365760"/>
            <a:ext cx="86829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g3367cb9541d_0_232" descr="A black background with colorful squares and tex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9356" y="495284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67cb9541d_0_237"/>
          <p:cNvSpPr txBox="1">
            <a:spLocks noGrp="1"/>
          </p:cNvSpPr>
          <p:nvPr>
            <p:ph type="body" idx="1"/>
          </p:nvPr>
        </p:nvSpPr>
        <p:spPr>
          <a:xfrm>
            <a:off x="1115568" y="2546885"/>
            <a:ext cx="10424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54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g3367cb9541d_0_237"/>
          <p:cNvSpPr txBox="1">
            <a:spLocks noGrp="1"/>
          </p:cNvSpPr>
          <p:nvPr>
            <p:ph type="body" idx="2"/>
          </p:nvPr>
        </p:nvSpPr>
        <p:spPr>
          <a:xfrm>
            <a:off x="1115568" y="3604597"/>
            <a:ext cx="84762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200"/>
              <a:buFont typeface="Arial"/>
              <a:buNone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6" name="Google Shape;266;g3367cb9541d_0_237" descr="A white background with black and white cloud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0133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367cb9541d_0_237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125" y="5218569"/>
            <a:ext cx="1676401" cy="146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 1">
  <p:cSld name="Next topic break slide_1 topic long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67cb9541d_0_242"/>
          <p:cNvSpPr>
            <a:spLocks noGrp="1"/>
          </p:cNvSpPr>
          <p:nvPr>
            <p:ph type="title"/>
          </p:nvPr>
        </p:nvSpPr>
        <p:spPr>
          <a:xfrm>
            <a:off x="1272679" y="2615184"/>
            <a:ext cx="8686800" cy="4242900"/>
          </a:xfrm>
          <a:prstGeom prst="round2SameRect">
            <a:avLst>
              <a:gd name="adj1" fmla="val 6201"/>
              <a:gd name="adj2" fmla="val 0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  <a:defRPr sz="24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0" name="Google Shape;270;g3367cb9541d_0_2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37"/>
            <a:ext cx="3809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367cb9541d_0_242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alf picture slide">
  <p:cSld name="Half pictur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2B7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" name="Google Shape;42;p75"/>
          <p:cNvSpPr txBox="1">
            <a:spLocks noGrp="1"/>
          </p:cNvSpPr>
          <p:nvPr>
            <p:ph type="title"/>
          </p:nvPr>
        </p:nvSpPr>
        <p:spPr>
          <a:xfrm>
            <a:off x="6455789" y="865918"/>
            <a:ext cx="5376421" cy="12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75" descr="A black background with colorful squares and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&amp;A option 1">
  <p:cSld name="Q&amp;A option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3" descr="Question mark against red wal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8895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3"/>
          <p:cNvSpPr>
            <a:spLocks noGrp="1"/>
          </p:cNvSpPr>
          <p:nvPr>
            <p:ph type="title"/>
          </p:nvPr>
        </p:nvSpPr>
        <p:spPr>
          <a:xfrm>
            <a:off x="550417" y="816746"/>
            <a:ext cx="6702640" cy="1757778"/>
          </a:xfrm>
          <a:prstGeom prst="round2SameRect">
            <a:avLst>
              <a:gd name="adj1" fmla="val 19838"/>
              <a:gd name="adj2" fmla="val 0"/>
            </a:avLst>
          </a:prstGeom>
          <a:solidFill>
            <a:srgbClr val="19376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  <a:defRPr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body" idx="1"/>
          </p:nvPr>
        </p:nvSpPr>
        <p:spPr>
          <a:xfrm>
            <a:off x="550863" y="2574925"/>
            <a:ext cx="6702425" cy="4283075"/>
          </a:xfrm>
          <a:prstGeom prst="rect">
            <a:avLst/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193763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193763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193763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193763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193763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73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&amp;A option 2">
  <p:cSld name="Q&amp;A option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4" descr="Person with idea conce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736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4"/>
          <p:cNvSpPr>
            <a:spLocks noGrp="1"/>
          </p:cNvSpPr>
          <p:nvPr>
            <p:ph type="title"/>
          </p:nvPr>
        </p:nvSpPr>
        <p:spPr>
          <a:xfrm>
            <a:off x="550417" y="4163631"/>
            <a:ext cx="6702640" cy="1427210"/>
          </a:xfrm>
          <a:prstGeom prst="round2SameRect">
            <a:avLst>
              <a:gd name="adj1" fmla="val 19838"/>
              <a:gd name="adj2" fmla="val 0"/>
            </a:avLst>
          </a:prstGeom>
          <a:solidFill>
            <a:srgbClr val="193763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  <a:defRPr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1"/>
          </p:nvPr>
        </p:nvSpPr>
        <p:spPr>
          <a:xfrm>
            <a:off x="550863" y="5575176"/>
            <a:ext cx="6702425" cy="1282823"/>
          </a:xfrm>
          <a:prstGeom prst="rect">
            <a:avLst/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193763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193763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74" descr="A black background with colorful square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360" y="5581491"/>
            <a:ext cx="1320165" cy="11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hank you slide _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7"/>
          <p:cNvSpPr/>
          <p:nvPr/>
        </p:nvSpPr>
        <p:spPr>
          <a:xfrm>
            <a:off x="670428" y="5859900"/>
            <a:ext cx="11299551" cy="1006977"/>
          </a:xfrm>
          <a:prstGeom prst="round2SameRect">
            <a:avLst>
              <a:gd name="adj1" fmla="val 5342"/>
              <a:gd name="adj2" fmla="val 0"/>
            </a:avLst>
          </a:prstGeom>
          <a:solidFill>
            <a:srgbClr val="A2B7D4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endParaRPr sz="28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37"/>
            <a:ext cx="380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7"/>
          <p:cNvSpPr/>
          <p:nvPr/>
        </p:nvSpPr>
        <p:spPr>
          <a:xfrm rot="-5400000">
            <a:off x="6018279" y="578990"/>
            <a:ext cx="685800" cy="11661647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39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7"/>
          <p:cNvSpPr/>
          <p:nvPr/>
        </p:nvSpPr>
        <p:spPr>
          <a:xfrm>
            <a:off x="3484261" y="6204606"/>
            <a:ext cx="2599016" cy="4086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info@nc-sara.org </a:t>
            </a:r>
            <a:endParaRPr sz="18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77" descr="Envelop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825" y="6263640"/>
            <a:ext cx="310896" cy="31089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7"/>
          <p:cNvSpPr/>
          <p:nvPr/>
        </p:nvSpPr>
        <p:spPr>
          <a:xfrm>
            <a:off x="859161" y="6204606"/>
            <a:ext cx="2417684" cy="4086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www.nc-sara.org</a:t>
            </a:r>
            <a:endParaRPr sz="18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77" descr="Worl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471" y="6263640"/>
            <a:ext cx="307482" cy="30748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7"/>
          <p:cNvSpPr/>
          <p:nvPr/>
        </p:nvSpPr>
        <p:spPr>
          <a:xfrm>
            <a:off x="6277228" y="6204606"/>
            <a:ext cx="5586050" cy="4086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A2B7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https://www.linkedin.com/company/nc-sara</a:t>
            </a:r>
            <a:endParaRPr sz="18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77" descr="A black background with colorful squares and tex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4640" y="1296215"/>
            <a:ext cx="2683933" cy="234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0709" y="6322117"/>
            <a:ext cx="819264" cy="19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">
  <p:cSld name="Text slide option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8200" y="365760"/>
            <a:ext cx="10515599" cy="126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  <a:defRPr sz="40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2"/>
          </p:nvPr>
        </p:nvSpPr>
        <p:spPr>
          <a:xfrm>
            <a:off x="838200" y="1695633"/>
            <a:ext cx="10515599" cy="51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1000"/>
              <a:buFont typeface="Arial"/>
              <a:buNone/>
              <a:defRPr sz="20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>
            <a:spLocks noGrp="1"/>
          </p:cNvSpPr>
          <p:nvPr>
            <p:ph type="body" idx="3"/>
          </p:nvPr>
        </p:nvSpPr>
        <p:spPr>
          <a:xfrm>
            <a:off x="838200" y="2272686"/>
            <a:ext cx="10515599" cy="3542188"/>
          </a:xfrm>
          <a:prstGeom prst="roundRect">
            <a:avLst>
              <a:gd name="adj" fmla="val 5215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1000"/>
              <a:buFont typeface="Arial"/>
              <a:buNone/>
              <a:defRPr sz="28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1" descr="A white background with black and white clouds&#10;&#10;AI-generated content may be incorrect."/>
          <p:cNvPicPr preferRelativeResize="0"/>
          <p:nvPr/>
        </p:nvPicPr>
        <p:blipFill rotWithShape="1">
          <a:blip r:embed="rId27">
            <a:alphaModFix/>
          </a:blip>
          <a:srcRect l="82369"/>
          <a:stretch/>
        </p:blipFill>
        <p:spPr>
          <a:xfrm rot="-5400000">
            <a:off x="5670539" y="1557192"/>
            <a:ext cx="174265" cy="98389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07869"/>
            <a:ext cx="10515600" cy="400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37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37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37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" name="Google Shape;13;p21"/>
          <p:cNvCxnSpPr/>
          <p:nvPr/>
        </p:nvCxnSpPr>
        <p:spPr>
          <a:xfrm>
            <a:off x="838200" y="6347539"/>
            <a:ext cx="9838944" cy="0"/>
          </a:xfrm>
          <a:prstGeom prst="straightConnector1">
            <a:avLst/>
          </a:prstGeom>
          <a:noFill/>
          <a:ln w="9525" cap="flat" cmpd="sng">
            <a:solidFill>
              <a:srgbClr val="19376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21" descr="A black background with colorful squares and text&#10;&#10;AI-generated content may be incorrect.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367cb9541d_0_130" descr="A white background with black and white clouds&#10;&#10;AI-generated content may be incorrect."/>
          <p:cNvPicPr preferRelativeResize="0"/>
          <p:nvPr/>
        </p:nvPicPr>
        <p:blipFill rotWithShape="1">
          <a:blip r:embed="rId22">
            <a:alphaModFix/>
          </a:blip>
          <a:srcRect l="82368"/>
          <a:stretch/>
        </p:blipFill>
        <p:spPr>
          <a:xfrm rot="-5400000">
            <a:off x="5670539" y="1557192"/>
            <a:ext cx="174265" cy="983894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367cb9541d_0_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g3367cb9541d_0_130"/>
          <p:cNvSpPr txBox="1">
            <a:spLocks noGrp="1"/>
          </p:cNvSpPr>
          <p:nvPr>
            <p:ph type="body" idx="1"/>
          </p:nvPr>
        </p:nvSpPr>
        <p:spPr>
          <a:xfrm>
            <a:off x="838200" y="1807869"/>
            <a:ext cx="105156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37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37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37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0" name="Google Shape;160;g3367cb9541d_0_130"/>
          <p:cNvCxnSpPr/>
          <p:nvPr/>
        </p:nvCxnSpPr>
        <p:spPr>
          <a:xfrm>
            <a:off x="838200" y="6347539"/>
            <a:ext cx="9838800" cy="0"/>
          </a:xfrm>
          <a:prstGeom prst="straightConnector1">
            <a:avLst/>
          </a:prstGeom>
          <a:noFill/>
          <a:ln w="9525" cap="flat" cmpd="sng">
            <a:solidFill>
              <a:srgbClr val="19376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1" name="Google Shape;161;g3367cb9541d_0_130" descr="A black background with colorful squares and text&#10;&#10;AI-generated content may be incorrect.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879452" y="5913004"/>
            <a:ext cx="941073" cy="8229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zoom.us/egj/AidwsT6ytZZJhW7n05O2sS8QSwEktl7DlSvNfu3_-hxuveSlZepy~A2tk-wMpBnNoPXeq-60dau5batR2J_o4d--KBMt8V30p-9i1V3-vemnsOA6UQ?targetUrl=/ev/AidwsT6ytZZJhW7n05O2sS8QSwEktl7DlSvNfu3_-hxuveSlZepy~Al-3-iqMga-HD7_wprO8qil4ktVSn5RksdVztRsozEOSoR9ROEINHWCQq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520260SB79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leg.wa.gov/billsummary?BillNumber=1279&amp;Year=2025&amp;Initiative=False#videoSect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c-sara.org/news-events/nc-sara-board-announces-call-nominations-new-board-directo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body" idx="1"/>
          </p:nvPr>
        </p:nvSpPr>
        <p:spPr>
          <a:xfrm>
            <a:off x="1115568" y="2546885"/>
            <a:ext cx="104241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4400"/>
              <a:buNone/>
            </a:pPr>
            <a:r>
              <a:rPr lang="en-US"/>
              <a:t>NC-SARA Update</a:t>
            </a:r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2"/>
          </p:nvPr>
        </p:nvSpPr>
        <p:spPr>
          <a:xfrm>
            <a:off x="1115568" y="3604597"/>
            <a:ext cx="8476107" cy="286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2400"/>
              <a:buNone/>
            </a:pPr>
            <a:endParaRPr sz="1400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sz="2000" b="1"/>
              <a:t>Marianne Boeke</a:t>
            </a:r>
            <a:r>
              <a:rPr lang="en-US" sz="2000"/>
              <a:t>, President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sz="2000" b="1"/>
              <a:t>Angela Lee</a:t>
            </a:r>
            <a:r>
              <a:rPr lang="en-US" sz="2000"/>
              <a:t>, Senior Director, State Partnerships &amp; Engagement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6060"/>
              </a:buClr>
              <a:buSzPts val="24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06060"/>
              </a:buClr>
              <a:buSzPts val="2400"/>
              <a:buNone/>
            </a:pPr>
            <a:r>
              <a:rPr lang="en-US" sz="2000"/>
              <a:t>June 12, 2025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5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r>
              <a:rPr lang="en-US"/>
              <a:t>SARA Institutional Closure Working Group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"/>
          <p:cNvSpPr txBox="1">
            <a:spLocks noGrp="1"/>
          </p:cNvSpPr>
          <p:nvPr>
            <p:ph type="body" idx="1"/>
          </p:nvPr>
        </p:nvSpPr>
        <p:spPr>
          <a:xfrm>
            <a:off x="838200" y="1016563"/>
            <a:ext cx="10515600" cy="482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Working Group Research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Working Group Survey - SPE Survey on Institutional Closures and Student Records Retention</a:t>
            </a:r>
            <a:r>
              <a:rPr lang="en-US" b="1"/>
              <a:t> </a:t>
            </a:r>
            <a:r>
              <a:rPr lang="en-US"/>
              <a:t>(Sara Apel, MHEC)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NC-SARA has done some research on behalf of the working group: </a:t>
            </a:r>
            <a:endParaRPr/>
          </a:p>
          <a:p>
            <a: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Current SARA member practices regarding the institutional application - supplemental forms and a review of the state's website on the state authorization requirements on institutional closure (including retention records). 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PMP25-0746: Submitting Teach Out Plans to States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Requiring the same information submitted to accrediting agencies or other oversight agencies also be shared with SARA State Portal Entities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r>
              <a:rPr lang="en-US"/>
              <a:t>SARA Institutional Closure Working Group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838200" y="1356852"/>
            <a:ext cx="10515600" cy="447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/>
              <a:t>Next Steps: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Adding institutional representatives to the groups as appropriate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Continuing research</a:t>
            </a:r>
            <a:endParaRPr/>
          </a:p>
          <a:p>
            <a: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Financial Arrangements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Creating proposals for the upcoming PMP cycles </a:t>
            </a:r>
            <a:endParaRPr/>
          </a:p>
          <a:p>
            <a: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Financial Arrangements</a:t>
            </a:r>
            <a:endParaRPr/>
          </a:p>
          <a:p>
            <a: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Records Retention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42" name="Google Shape;3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1284" y="3811076"/>
            <a:ext cx="2305664" cy="2305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69e565c2f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 Resource Wishlist &amp; Suggestions</a:t>
            </a:r>
            <a:endParaRPr/>
          </a:p>
        </p:txBody>
      </p:sp>
      <p:grpSp>
        <p:nvGrpSpPr>
          <p:cNvPr id="348" name="Google Shape;348;g3369e565c2f_0_20"/>
          <p:cNvGrpSpPr/>
          <p:nvPr/>
        </p:nvGrpSpPr>
        <p:grpSpPr>
          <a:xfrm>
            <a:off x="984020" y="1328765"/>
            <a:ext cx="9850800" cy="4001979"/>
            <a:chOff x="250695" y="2012"/>
            <a:chExt cx="9850800" cy="4001979"/>
          </a:xfrm>
        </p:grpSpPr>
        <p:sp>
          <p:nvSpPr>
            <p:cNvPr id="349" name="Google Shape;349;g3369e565c2f_0_20"/>
            <p:cNvSpPr/>
            <p:nvPr/>
          </p:nvSpPr>
          <p:spPr>
            <a:xfrm>
              <a:off x="250720" y="2012"/>
              <a:ext cx="3078300" cy="1847100"/>
            </a:xfrm>
            <a:prstGeom prst="rect">
              <a:avLst/>
            </a:prstGeom>
            <a:solidFill>
              <a:srgbClr val="1E519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3369e565c2f_0_20"/>
            <p:cNvSpPr txBox="1"/>
            <p:nvPr/>
          </p:nvSpPr>
          <p:spPr>
            <a:xfrm>
              <a:off x="250695" y="2012"/>
              <a:ext cx="3078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</a:t>
              </a:r>
              <a:endPara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3369e565c2f_0_20"/>
            <p:cNvSpPr/>
            <p:nvPr/>
          </p:nvSpPr>
          <p:spPr>
            <a:xfrm>
              <a:off x="3636957" y="2012"/>
              <a:ext cx="3078300" cy="1847100"/>
            </a:xfrm>
            <a:prstGeom prst="rect">
              <a:avLst/>
            </a:prstGeom>
            <a:solidFill>
              <a:srgbClr val="1E519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3369e565c2f_0_20"/>
            <p:cNvSpPr txBox="1"/>
            <p:nvPr/>
          </p:nvSpPr>
          <p:spPr>
            <a:xfrm>
              <a:off x="3636957" y="2012"/>
              <a:ext cx="3078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Communications/ Website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3369e565c2f_0_20"/>
            <p:cNvSpPr/>
            <p:nvPr/>
          </p:nvSpPr>
          <p:spPr>
            <a:xfrm>
              <a:off x="7023195" y="2012"/>
              <a:ext cx="3078300" cy="1847100"/>
            </a:xfrm>
            <a:prstGeom prst="rect">
              <a:avLst/>
            </a:prstGeom>
            <a:solidFill>
              <a:srgbClr val="1E519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3369e565c2f_0_20"/>
            <p:cNvSpPr txBox="1"/>
            <p:nvPr/>
          </p:nvSpPr>
          <p:spPr>
            <a:xfrm>
              <a:off x="7023195" y="2012"/>
              <a:ext cx="3078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3369e565c2f_0_20"/>
            <p:cNvSpPr/>
            <p:nvPr/>
          </p:nvSpPr>
          <p:spPr>
            <a:xfrm>
              <a:off x="250720" y="2156891"/>
              <a:ext cx="3078300" cy="1847100"/>
            </a:xfrm>
            <a:prstGeom prst="rect">
              <a:avLst/>
            </a:prstGeom>
            <a:solidFill>
              <a:srgbClr val="1E519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3369e565c2f_0_20"/>
            <p:cNvSpPr txBox="1"/>
            <p:nvPr/>
          </p:nvSpPr>
          <p:spPr>
            <a:xfrm>
              <a:off x="250695" y="2156891"/>
              <a:ext cx="3078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Grants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3369e565c2f_0_20"/>
            <p:cNvSpPr/>
            <p:nvPr/>
          </p:nvSpPr>
          <p:spPr>
            <a:xfrm>
              <a:off x="3636957" y="2156891"/>
              <a:ext cx="3078300" cy="1847100"/>
            </a:xfrm>
            <a:prstGeom prst="rect">
              <a:avLst/>
            </a:prstGeom>
            <a:solidFill>
              <a:srgbClr val="1E519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3369e565c2f_0_20"/>
            <p:cNvSpPr txBox="1"/>
            <p:nvPr/>
          </p:nvSpPr>
          <p:spPr>
            <a:xfrm>
              <a:off x="3636957" y="2156891"/>
              <a:ext cx="3078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Policy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3369e565c2f_0_20"/>
            <p:cNvSpPr/>
            <p:nvPr/>
          </p:nvSpPr>
          <p:spPr>
            <a:xfrm>
              <a:off x="7023195" y="2156891"/>
              <a:ext cx="3078300" cy="1847100"/>
            </a:xfrm>
            <a:prstGeom prst="rect">
              <a:avLst/>
            </a:prstGeom>
            <a:solidFill>
              <a:srgbClr val="1E519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3369e565c2f_0_20"/>
            <p:cNvSpPr txBox="1"/>
            <p:nvPr/>
          </p:nvSpPr>
          <p:spPr>
            <a:xfrm>
              <a:off x="7023170" y="2156891"/>
              <a:ext cx="3078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Meetings &amp; </a:t>
              </a:r>
              <a:endPara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67cb9541d_0_397"/>
          <p:cNvSpPr txBox="1">
            <a:spLocks noGrp="1"/>
          </p:cNvSpPr>
          <p:nvPr>
            <p:ph type="title"/>
          </p:nvPr>
        </p:nvSpPr>
        <p:spPr>
          <a:xfrm>
            <a:off x="6177789" y="1252468"/>
            <a:ext cx="53763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/>
              <a:t>Volunteers Welcome</a:t>
            </a:r>
            <a:endParaRPr sz="3000"/>
          </a:p>
        </p:txBody>
      </p:sp>
      <p:sp>
        <p:nvSpPr>
          <p:cNvPr id="366" name="Google Shape;366;g3367cb9541d_0_397"/>
          <p:cNvSpPr txBox="1">
            <a:spLocks noGrp="1"/>
          </p:cNvSpPr>
          <p:nvPr>
            <p:ph type="body" idx="4294967295"/>
          </p:nvPr>
        </p:nvSpPr>
        <p:spPr>
          <a:xfrm>
            <a:off x="596488" y="6311513"/>
            <a:ext cx="51102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6060"/>
              </a:buClr>
              <a:buSzPts val="1600"/>
              <a:buFont typeface="Arial"/>
              <a:buNone/>
            </a:pPr>
            <a:r>
              <a:rPr lang="en-US" sz="1800">
                <a:solidFill>
                  <a:srgbClr val="193763"/>
                </a:solidFill>
              </a:rPr>
              <a:t>Insert text and/or bulleted text</a:t>
            </a:r>
            <a:endParaRPr sz="2800">
              <a:solidFill>
                <a:srgbClr val="193763"/>
              </a:solidFill>
            </a:endParaRPr>
          </a:p>
        </p:txBody>
      </p:sp>
      <p:sp>
        <p:nvSpPr>
          <p:cNvPr id="367" name="Google Shape;367;g3367cb9541d_0_397"/>
          <p:cNvSpPr txBox="1"/>
          <p:nvPr/>
        </p:nvSpPr>
        <p:spPr>
          <a:xfrm>
            <a:off x="6917400" y="2363450"/>
            <a:ext cx="49740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serve as a session panelist</a:t>
            </a: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serve as a session moderator</a:t>
            </a: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lead a game during the welcome event (Sept. 9th)</a:t>
            </a: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escort a small group to dinner (Sept. 10th)</a:t>
            </a: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6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3367cb9541d_0_397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9" name="Google Shape;369;g3367cb9541d_0_397"/>
          <p:cNvSpPr txBox="1"/>
          <p:nvPr/>
        </p:nvSpPr>
        <p:spPr>
          <a:xfrm>
            <a:off x="157800" y="608900"/>
            <a:ext cx="5780400" cy="55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Pre-conference Sessions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Meeting Planning Essentials: Tips, Tricks, &amp; Troubleshooting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Processing</a:t>
            </a:r>
            <a:r>
              <a:rPr lang="en-US" sz="14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 SARA Applications: A How-To for SPEs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Office Hours Live: Hands-on Help Navigating the SARA Portal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SARA State and Territory Grants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“Stop &amp; Share” Session with SARA Committees/Working Groups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Conference Session Ideas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Updates: Key Developments &amp; Trends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SARA Student Complaint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Artificial Intelligence (AI) in Higher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 Roundtable Discussion (attendees choose topic)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Institutional Withdrawal from SARA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 Modification Process: 2025 Wrap Up &amp; Look Ahead to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Shaping NC-SARA's Future: A Focus Group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Networking Events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Night Welcome 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Dinner Outing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Awards &amp; Recognition Luncheon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*Session topics and titles are subject to change.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3367cb9541d_0_397"/>
          <p:cNvSpPr txBox="1"/>
          <p:nvPr/>
        </p:nvSpPr>
        <p:spPr>
          <a:xfrm>
            <a:off x="213700" y="134550"/>
            <a:ext cx="587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1F5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2025 ANNUAL SPE CONFERENCE</a:t>
            </a:r>
            <a:endParaRPr sz="30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3367cb9541d_0_397"/>
          <p:cNvSpPr/>
          <p:nvPr/>
        </p:nvSpPr>
        <p:spPr>
          <a:xfrm>
            <a:off x="5368350" y="4585400"/>
            <a:ext cx="1455300" cy="183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D22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SALT LAKE CITY, UT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September 9-11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3367cb9541d_0_397"/>
          <p:cNvSpPr txBox="1"/>
          <p:nvPr/>
        </p:nvSpPr>
        <p:spPr>
          <a:xfrm>
            <a:off x="4924650" y="6418400"/>
            <a:ext cx="234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951F5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Registration opens soon!</a:t>
            </a:r>
            <a:endParaRPr sz="14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g3367cb9541d_0_397" title="QR code 2025 SPE Conference volunte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501" y="835100"/>
            <a:ext cx="1508900" cy="18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"/>
          <p:cNvSpPr txBox="1">
            <a:spLocks noGrp="1"/>
          </p:cNvSpPr>
          <p:nvPr>
            <p:ph type="title"/>
          </p:nvPr>
        </p:nvSpPr>
        <p:spPr>
          <a:xfrm>
            <a:off x="6455789" y="865918"/>
            <a:ext cx="5376421" cy="12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Important Dates</a:t>
            </a:r>
            <a:endParaRPr/>
          </a:p>
        </p:txBody>
      </p:sp>
      <p:sp>
        <p:nvSpPr>
          <p:cNvPr id="379" name="Google Shape;379;p3"/>
          <p:cNvSpPr txBox="1">
            <a:spLocks noGrp="1"/>
          </p:cNvSpPr>
          <p:nvPr>
            <p:ph type="body" idx="4294967295"/>
          </p:nvPr>
        </p:nvSpPr>
        <p:spPr>
          <a:xfrm>
            <a:off x="596488" y="6311513"/>
            <a:ext cx="51102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6060"/>
              </a:buClr>
              <a:buSzPts val="1600"/>
              <a:buFont typeface="Arial"/>
              <a:buNone/>
            </a:pPr>
            <a:r>
              <a:rPr lang="en-US" sz="1800">
                <a:solidFill>
                  <a:srgbClr val="193763"/>
                </a:solidFill>
              </a:rPr>
              <a:t>Insert text and/or bulleted text</a:t>
            </a:r>
            <a:endParaRPr sz="2800">
              <a:solidFill>
                <a:srgbClr val="193763"/>
              </a:solidFill>
            </a:endParaRPr>
          </a:p>
        </p:txBody>
      </p:sp>
      <p:sp>
        <p:nvSpPr>
          <p:cNvPr id="380" name="Google Shape;380;p3"/>
          <p:cNvSpPr txBox="1"/>
          <p:nvPr/>
        </p:nvSpPr>
        <p:spPr>
          <a:xfrm>
            <a:off x="7625950" y="2347425"/>
            <a:ext cx="4345850" cy="3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Application Period Opened: late May 2025</a:t>
            </a: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Proposals Due: June 30, 2025</a:t>
            </a: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Review of Applications: July 2025</a:t>
            </a: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Award Notification: July 2025</a:t>
            </a: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3763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Annual Report Due: August 31, 2026</a:t>
            </a: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9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2" name="Google Shape;382;p3"/>
          <p:cNvSpPr/>
          <p:nvPr/>
        </p:nvSpPr>
        <p:spPr>
          <a:xfrm>
            <a:off x="5000693" y="1975117"/>
            <a:ext cx="1828800" cy="29535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D22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 Submission Opening Soon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"/>
          <p:cNvSpPr txBox="1"/>
          <p:nvPr/>
        </p:nvSpPr>
        <p:spPr>
          <a:xfrm>
            <a:off x="220200" y="865925"/>
            <a:ext cx="4780500" cy="58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SPEs may request up to $7,500 per annual application period to support SARA related education, initiatives and enhancements.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Potential uses for these grant funds include, but are not limited to: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Updating and improving digital infrastructure</a:t>
            </a:r>
            <a:endParaRPr sz="16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Improving data collection quality, including metrics used</a:t>
            </a:r>
            <a:endParaRPr sz="16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Multi-state regional and/or interregional collaboration</a:t>
            </a:r>
            <a:endParaRPr sz="16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Training and/or professional development (e.g., webinar access, or conference attendance)</a:t>
            </a:r>
            <a:endParaRPr sz="16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Membership fees</a:t>
            </a:r>
            <a:endParaRPr sz="16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Updating and improving authorization processes</a:t>
            </a:r>
            <a:endParaRPr sz="16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Assessment of current operations</a:t>
            </a:r>
            <a:endParaRPr sz="16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External consultants</a:t>
            </a:r>
            <a:endParaRPr sz="16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"/>
          <p:cNvSpPr txBox="1"/>
          <p:nvPr/>
        </p:nvSpPr>
        <p:spPr>
          <a:xfrm>
            <a:off x="220200" y="214300"/>
            <a:ext cx="587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1F5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2026 SARA State and Territory Grants</a:t>
            </a:r>
            <a:endParaRPr sz="30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>
            <a:spLocks noGrp="1"/>
          </p:cNvSpPr>
          <p:nvPr>
            <p:ph type="title"/>
          </p:nvPr>
        </p:nvSpPr>
        <p:spPr>
          <a:xfrm>
            <a:off x="550704" y="2743671"/>
            <a:ext cx="6702600" cy="1757700"/>
          </a:xfrm>
          <a:prstGeom prst="round2SameRect">
            <a:avLst>
              <a:gd name="adj1" fmla="val 19838"/>
              <a:gd name="adj2" fmla="val 0"/>
            </a:avLst>
          </a:prstGeom>
          <a:solidFill>
            <a:srgbClr val="19376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r>
              <a:rPr lang="en-US"/>
              <a:t>What else?</a:t>
            </a:r>
            <a:endParaRPr/>
          </a:p>
        </p:txBody>
      </p:sp>
      <p:sp>
        <p:nvSpPr>
          <p:cNvPr id="390" name="Google Shape;390;p50"/>
          <p:cNvSpPr txBox="1">
            <a:spLocks noGrp="1"/>
          </p:cNvSpPr>
          <p:nvPr>
            <p:ph type="body" idx="1"/>
          </p:nvPr>
        </p:nvSpPr>
        <p:spPr>
          <a:xfrm>
            <a:off x="550875" y="4501450"/>
            <a:ext cx="6702300" cy="2356500"/>
          </a:xfrm>
          <a:prstGeom prst="rect">
            <a:avLst/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8275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900"/>
              <a:t>Let us know what you’d like to learn more about.</a:t>
            </a:r>
            <a:endParaRPr sz="2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"/>
          <p:cNvSpPr txBox="1">
            <a:spLocks noGrp="1"/>
          </p:cNvSpPr>
          <p:nvPr>
            <p:ph type="body" idx="1"/>
          </p:nvPr>
        </p:nvSpPr>
        <p:spPr>
          <a:xfrm>
            <a:off x="838200" y="365760"/>
            <a:ext cx="10515599" cy="126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Upcoming Events</a:t>
            </a:r>
            <a:endParaRPr/>
          </a:p>
        </p:txBody>
      </p:sp>
      <p:sp>
        <p:nvSpPr>
          <p:cNvPr id="396" name="Google Shape;396;p47"/>
          <p:cNvSpPr>
            <a:spLocks noGrp="1"/>
          </p:cNvSpPr>
          <p:nvPr>
            <p:ph type="body" idx="2"/>
          </p:nvPr>
        </p:nvSpPr>
        <p:spPr>
          <a:xfrm>
            <a:off x="838200" y="1722268"/>
            <a:ext cx="10515599" cy="4092606"/>
          </a:xfrm>
          <a:prstGeom prst="roundRect">
            <a:avLst>
              <a:gd name="adj" fmla="val 4868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•"/>
            </a:pPr>
            <a:r>
              <a:rPr lang="en-US" sz="2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Enhancing SARA Student Complaint Processes: A Workshop for SPEs </a:t>
            </a:r>
            <a:r>
              <a:rPr lang="en-US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June 18, 2025</a:t>
            </a:r>
            <a:endParaRPr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•"/>
            </a:pPr>
            <a:r>
              <a:rPr lang="en-US" sz="2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SARA Participation and Federal Financial Responsibility Composite Scores </a:t>
            </a:r>
            <a:r>
              <a:rPr lang="en-US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June 23, 2025</a:t>
            </a:r>
            <a:r>
              <a:rPr lang="en-US" sz="2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2500" b="1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 now open</a:t>
            </a:r>
            <a:endParaRPr sz="25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•"/>
            </a:pPr>
            <a:r>
              <a:rPr lang="en-US" sz="2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2025 SPE Conference</a:t>
            </a:r>
            <a:r>
              <a:rPr lang="en-US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Salt Lake City, Utah - Sept.9-12, 2025</a:t>
            </a:r>
            <a:endParaRPr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•"/>
            </a:pPr>
            <a:r>
              <a:rPr lang="en-US" sz="2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NC-SARA Fall Board Meeting</a:t>
            </a:r>
            <a:r>
              <a:rPr lang="en-US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Boston, MA - Oct. 22 - 24, 2025</a:t>
            </a:r>
            <a:endParaRPr/>
          </a:p>
          <a:p>
            <a:pPr marL="16827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763"/>
              </a:buClr>
              <a:buSzPts val="2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1"/>
          <p:cNvSpPr>
            <a:spLocks noGrp="1"/>
          </p:cNvSpPr>
          <p:nvPr>
            <p:ph type="title"/>
          </p:nvPr>
        </p:nvSpPr>
        <p:spPr>
          <a:xfrm>
            <a:off x="550417" y="4163631"/>
            <a:ext cx="6702640" cy="1427210"/>
          </a:xfrm>
          <a:prstGeom prst="round2SameRect">
            <a:avLst>
              <a:gd name="adj1" fmla="val 19838"/>
              <a:gd name="adj2" fmla="val 0"/>
            </a:avLst>
          </a:prstGeom>
          <a:solidFill>
            <a:srgbClr val="193763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r>
              <a:rPr lang="en-US" sz="5000"/>
              <a:t>Questions &amp; Ideas</a:t>
            </a:r>
            <a:endParaRPr sz="5000"/>
          </a:p>
        </p:txBody>
      </p:sp>
      <p:sp>
        <p:nvSpPr>
          <p:cNvPr id="402" name="Google Shape;402;p51"/>
          <p:cNvSpPr txBox="1">
            <a:spLocks noGrp="1"/>
          </p:cNvSpPr>
          <p:nvPr>
            <p:ph type="body" idx="1"/>
          </p:nvPr>
        </p:nvSpPr>
        <p:spPr>
          <a:xfrm>
            <a:off x="550863" y="5575176"/>
            <a:ext cx="6702425" cy="1282823"/>
          </a:xfrm>
          <a:prstGeom prst="rect">
            <a:avLst/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8275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/>
              <a:t>Let’s use this time to provide clarification, share insights, and explore new perspectives.</a:t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/>
          <p:nvPr/>
        </p:nvSpPr>
        <p:spPr>
          <a:xfrm>
            <a:off x="380999" y="4607514"/>
            <a:ext cx="11811001" cy="6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193763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67cb9541d_0_123"/>
          <p:cNvSpPr/>
          <p:nvPr/>
        </p:nvSpPr>
        <p:spPr>
          <a:xfrm rot="-5400000">
            <a:off x="-230472" y="3130996"/>
            <a:ext cx="2549100" cy="457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9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Today’s Topics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367cb9541d_0_123"/>
          <p:cNvSpPr>
            <a:spLocks noGrp="1"/>
          </p:cNvSpPr>
          <p:nvPr>
            <p:ph type="title"/>
          </p:nvPr>
        </p:nvSpPr>
        <p:spPr>
          <a:xfrm>
            <a:off x="1272678" y="1691640"/>
            <a:ext cx="8686800" cy="5166300"/>
          </a:xfrm>
          <a:prstGeom prst="round2SameRect">
            <a:avLst>
              <a:gd name="adj1" fmla="val 6201"/>
              <a:gd name="adj2" fmla="val 0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State Legislative Updates (CA &amp; WA bills)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Conside</a:t>
            </a:r>
            <a:r>
              <a:rPr lang="en-US" sz="1900">
                <a:solidFill>
                  <a:schemeClr val="dk1"/>
                </a:solidFill>
              </a:rPr>
              <a:t>rations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SARA Updates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Board Meeting</a:t>
            </a:r>
            <a:endParaRPr sz="19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SARA Institutional Closure Working Group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Unified Agreement Amendment Process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SPE Updates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>
                <a:solidFill>
                  <a:schemeClr val="dk1"/>
                </a:solidFill>
              </a:rPr>
              <a:t>SPE Conference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>
                <a:solidFill>
                  <a:schemeClr val="dk1"/>
                </a:solidFill>
              </a:rPr>
              <a:t>SPE Wishlist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>
                <a:solidFill>
                  <a:schemeClr val="dk1"/>
                </a:solidFill>
              </a:rPr>
              <a:t>State and Territory Grants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Upcoming Events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Questions &amp; Ideas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85" name="Google Shape;285;g3367cb9541d_0_123"/>
          <p:cNvSpPr txBox="1">
            <a:spLocks noGrp="1"/>
          </p:cNvSpPr>
          <p:nvPr>
            <p:ph type="body" idx="1"/>
          </p:nvPr>
        </p:nvSpPr>
        <p:spPr>
          <a:xfrm>
            <a:off x="838198" y="365660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>
            <a:spLocks noGrp="1"/>
          </p:cNvSpPr>
          <p:nvPr>
            <p:ph type="title"/>
          </p:nvPr>
        </p:nvSpPr>
        <p:spPr>
          <a:xfrm>
            <a:off x="838200" y="250050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r>
              <a:rPr lang="en-US"/>
              <a:t>State Legislative Updates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3"/>
          <p:cNvSpPr txBox="1">
            <a:spLocks noGrp="1"/>
          </p:cNvSpPr>
          <p:nvPr>
            <p:ph type="body" idx="1"/>
          </p:nvPr>
        </p:nvSpPr>
        <p:spPr>
          <a:xfrm>
            <a:off x="838200" y="1202048"/>
            <a:ext cx="10515600" cy="49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1">
                <a:solidFill>
                  <a:srgbClr val="000000"/>
                </a:solidFill>
                <a:highlight>
                  <a:srgbClr val="FFFFFF"/>
                </a:highlight>
              </a:rPr>
              <a:t>California SB-790</a:t>
            </a:r>
            <a:endParaRPr sz="18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highlight>
                  <a:srgbClr val="FFFFFF"/>
                </a:highlight>
              </a:rPr>
              <a:t>Introduced by Senator Cabaldon on February 21, 2025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highlight>
                  <a:srgbClr val="FFFFFF"/>
                </a:highlight>
              </a:rPr>
              <a:t>Amended on April 10, 2025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highlight>
                  <a:srgbClr val="FFFFFF"/>
                </a:highlight>
              </a:rPr>
              <a:t>Senate Business, Professions and Economic Development Committee Hearing held on April 21, 2025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highlight>
                  <a:srgbClr val="FFFFFF"/>
                </a:highlight>
              </a:rPr>
              <a:t>Note: at this point, there are areas that are not aligned with SARA Policy - work would need to be done for California to join SARA.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700"/>
              <a:buFont typeface="Arial"/>
              <a:buChar char="●"/>
            </a:pPr>
            <a:r>
              <a:rPr lang="en-US" sz="1700" u="sng">
                <a:solidFill>
                  <a:srgbClr val="0000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 Text - SB-790 Postsecondary education: postsecondary education coordinating entity: interstate reciprocity agreements for distance education: out-of-state postsecondary educational institutions</a:t>
            </a:r>
            <a:endParaRPr sz="1700">
              <a:solidFill>
                <a:srgbClr val="0000CC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</a:rPr>
              <a:t> 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1">
                <a:solidFill>
                  <a:srgbClr val="000000"/>
                </a:solidFill>
                <a:highlight>
                  <a:srgbClr val="FFFFFF"/>
                </a:highlight>
              </a:rPr>
              <a:t>Washington HB-1279</a:t>
            </a:r>
            <a:endParaRPr sz="18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highlight>
                  <a:srgbClr val="FFFFFF"/>
                </a:highlight>
              </a:rPr>
              <a:t>Introduced by Representatives Pollet, Leavitt, Doglio, Reed, and Simmons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highlight>
                  <a:srgbClr val="FFFFFF"/>
                </a:highlight>
              </a:rPr>
              <a:t>Passed the House on March 7, 2025; Passed the Senate on April 11, 2025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highlight>
                  <a:srgbClr val="FFFFFF"/>
                </a:highlight>
              </a:rPr>
              <a:t>The governor signed on April 21, 2025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highlight>
                  <a:srgbClr val="FFFFFF"/>
                </a:highlight>
              </a:rPr>
              <a:t>Note: the state will assess its SARA membership in 2026 and again in 2028, with the ability to take steps to leave SARA in 2028.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700"/>
              <a:buFont typeface="Arial"/>
              <a:buChar char="●"/>
            </a:pPr>
            <a:r>
              <a:rPr lang="en-US" sz="1700" u="sng">
                <a:solidFill>
                  <a:srgbClr val="0000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 Text - HB 1279 Washington State Legislature</a:t>
            </a:r>
            <a:endParaRPr sz="3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367cb9541d_0_247"/>
          <p:cNvSpPr txBox="1">
            <a:spLocks noGrp="1"/>
          </p:cNvSpPr>
          <p:nvPr>
            <p:ph type="body" idx="1"/>
          </p:nvPr>
        </p:nvSpPr>
        <p:spPr>
          <a:xfrm>
            <a:off x="838200" y="347575"/>
            <a:ext cx="109626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</a:pPr>
            <a:r>
              <a:rPr lang="en-US" sz="3600"/>
              <a:t>Federal Developments - Initial</a:t>
            </a:r>
            <a:endParaRPr sz="3600"/>
          </a:p>
        </p:txBody>
      </p:sp>
      <p:sp>
        <p:nvSpPr>
          <p:cNvPr id="297" name="Google Shape;297;g3367cb9541d_0_247"/>
          <p:cNvSpPr>
            <a:spLocks noGrp="1"/>
          </p:cNvSpPr>
          <p:nvPr>
            <p:ph type="body" idx="2"/>
          </p:nvPr>
        </p:nvSpPr>
        <p:spPr>
          <a:xfrm>
            <a:off x="838200" y="1514168"/>
            <a:ext cx="10515600" cy="4277032"/>
          </a:xfrm>
          <a:prstGeom prst="roundRect">
            <a:avLst>
              <a:gd name="adj" fmla="val 4868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None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ED Final Action (Winter 2024)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Termination of negotiated rulemaking process for state authorization, cash management, accreditation and related issues.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None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Dismantle the U.S. Department of Education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might this mean for national data collection,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Financial Responsibility Composite Scores, FTE, institutional ownership?</a:t>
            </a:r>
            <a:endParaRPr/>
          </a:p>
          <a:p>
            <a:pPr marL="44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SARA Community remains focused on </a:t>
            </a:r>
            <a:endParaRPr/>
          </a:p>
          <a:p>
            <a:pPr marL="444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improvement 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800" b="0" i="0" u="none" strike="noStrike" cap="non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16827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763"/>
              </a:buClr>
              <a:buSzPts val="2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"/>
          <p:cNvSpPr txBox="1">
            <a:spLocks noGrp="1"/>
          </p:cNvSpPr>
          <p:nvPr>
            <p:ph type="body" idx="1"/>
          </p:nvPr>
        </p:nvSpPr>
        <p:spPr>
          <a:xfrm>
            <a:off x="838200" y="347575"/>
            <a:ext cx="109626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4400"/>
              <a:buFont typeface="Arial"/>
              <a:buNone/>
            </a:pPr>
            <a:r>
              <a:rPr lang="en-US" sz="3600"/>
              <a:t>Federal Developments as of May 2025</a:t>
            </a:r>
            <a:endParaRPr sz="3600"/>
          </a:p>
        </p:txBody>
      </p:sp>
      <p:sp>
        <p:nvSpPr>
          <p:cNvPr id="303" name="Google Shape;303;p1"/>
          <p:cNvSpPr>
            <a:spLocks noGrp="1"/>
          </p:cNvSpPr>
          <p:nvPr>
            <p:ph type="body" idx="2"/>
          </p:nvPr>
        </p:nvSpPr>
        <p:spPr>
          <a:xfrm>
            <a:off x="838200" y="1514168"/>
            <a:ext cx="10515600" cy="4277032"/>
          </a:xfrm>
          <a:prstGeom prst="roundRect">
            <a:avLst>
              <a:gd name="adj" fmla="val 4868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Font typeface="Times New Roman"/>
              <a:buChar char="●"/>
            </a:pPr>
            <a:r>
              <a:rPr lang="en-US" sz="2800" b="1" i="0" u="none" strike="noStrike" cap="none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Neg Reg 2025 – Student Loans/Financial Aid/Other?</a:t>
            </a:r>
            <a:endParaRPr/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Font typeface="Times New Roman"/>
              <a:buChar char="●"/>
            </a:pPr>
            <a:r>
              <a:rPr lang="en-US" sz="2800" b="1" i="0" u="none" strike="noStrike" cap="none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Accreditation</a:t>
            </a:r>
            <a:endParaRPr/>
          </a:p>
          <a:p>
            <a:pPr marL="9144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Font typeface="Times New Roman"/>
              <a:buChar char="●"/>
            </a:pPr>
            <a:r>
              <a:rPr lang="en-US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Allow for </a:t>
            </a:r>
            <a:r>
              <a:rPr lang="en-US" b="0" i="0" u="none" strike="noStrike" cap="none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new accreditation agencies</a:t>
            </a:r>
            <a:endParaRPr/>
          </a:p>
          <a:p>
            <a:pPr marL="9144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Font typeface="Times New Roman"/>
              <a:buChar char="●"/>
            </a:pPr>
            <a:r>
              <a:rPr lang="en-US" b="0" i="0" u="none" strike="noStrike" cap="none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streamline the process for institutions to switch accreditors</a:t>
            </a:r>
            <a:endParaRPr/>
          </a:p>
          <a:p>
            <a:pPr marL="9144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Font typeface="Times New Roman"/>
              <a:buChar char="●"/>
            </a:pPr>
            <a:r>
              <a:rPr lang="en-US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Acknowledge recognition of state authority in this process</a:t>
            </a:r>
            <a:endParaRPr/>
          </a:p>
          <a:p>
            <a:pPr marL="9144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Font typeface="Times New Roman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Review of current accreditors – those found in violation could face suspension or termination of their recognition</a:t>
            </a:r>
            <a:endParaRPr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165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None/>
            </a:pPr>
            <a:endParaRPr sz="2000" b="1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165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900"/>
              <a:buNone/>
            </a:pPr>
            <a:r>
              <a:rPr lang="en-US" sz="2800" b="1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Continue to monitor federal actions (particularly issues that are adjacent to SARA)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800" b="0" i="0" u="none" strike="noStrike" cap="non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16827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763"/>
              </a:buClr>
              <a:buSzPts val="2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67cb9541d_0_369"/>
          <p:cNvSpPr txBox="1">
            <a:spLocks noGrp="1"/>
          </p:cNvSpPr>
          <p:nvPr>
            <p:ph type="body" idx="1"/>
          </p:nvPr>
        </p:nvSpPr>
        <p:spPr>
          <a:xfrm>
            <a:off x="787475" y="365750"/>
            <a:ext cx="105663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May Board Meeting Recap</a:t>
            </a:r>
            <a:endParaRPr/>
          </a:p>
        </p:txBody>
      </p:sp>
      <p:sp>
        <p:nvSpPr>
          <p:cNvPr id="310" name="Google Shape;310;g3367cb9541d_0_369"/>
          <p:cNvSpPr>
            <a:spLocks noGrp="1"/>
          </p:cNvSpPr>
          <p:nvPr>
            <p:ph type="body" idx="2"/>
          </p:nvPr>
        </p:nvSpPr>
        <p:spPr>
          <a:xfrm>
            <a:off x="838200" y="1633543"/>
            <a:ext cx="10515600" cy="4092600"/>
          </a:xfrm>
          <a:prstGeom prst="roundRect">
            <a:avLst>
              <a:gd name="adj" fmla="val 16667"/>
            </a:avLst>
          </a:prstGeom>
          <a:solidFill>
            <a:srgbClr val="D1DC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500"/>
              <a:buFont typeface="Times New Roman"/>
              <a:buChar char="●"/>
            </a:pPr>
            <a:r>
              <a:rPr lang="en-US" sz="2400" b="1">
                <a:solidFill>
                  <a:srgbClr val="2B2B2B"/>
                </a:solidFill>
              </a:rPr>
              <a:t>Board Member Changes</a:t>
            </a:r>
            <a:endParaRPr sz="2400" b="1">
              <a:solidFill>
                <a:srgbClr val="2B2B2B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>
              <a:solidFill>
                <a:srgbClr val="2B2B2B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500"/>
              <a:buFont typeface="Times New Roman"/>
              <a:buChar char="●"/>
            </a:pPr>
            <a:r>
              <a:rPr lang="en-US" sz="2400" b="1">
                <a:solidFill>
                  <a:srgbClr val="2B2B2B"/>
                </a:solidFill>
              </a:rPr>
              <a:t>Board Nominations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300"/>
              <a:buFont typeface="Arial"/>
              <a:buChar char="○"/>
            </a:pPr>
            <a:r>
              <a:rPr lang="en-US" sz="2300">
                <a:solidFill>
                  <a:srgbClr val="2B2B2B"/>
                </a:solidFill>
              </a:rPr>
              <a:t>Nominations are open from June 2, 2025 – July 3, 2025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300"/>
              <a:buFont typeface="Arial"/>
              <a:buChar char="○"/>
            </a:pPr>
            <a:r>
              <a:rPr lang="en-US" sz="2300">
                <a:solidFill>
                  <a:srgbClr val="2B2B2B"/>
                </a:solidFill>
              </a:rPr>
              <a:t>More information can be found </a:t>
            </a:r>
            <a:r>
              <a:rPr lang="en-US" sz="2300" u="sng">
                <a:solidFill>
                  <a:srgbClr val="2B2B2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2300">
              <a:solidFill>
                <a:srgbClr val="2B2B2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>
              <a:solidFill>
                <a:srgbClr val="2B2B2B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500"/>
              <a:buFont typeface="Times New Roman"/>
              <a:buChar char="●"/>
            </a:pPr>
            <a:r>
              <a:rPr lang="en-US" sz="2400" b="1">
                <a:solidFill>
                  <a:srgbClr val="2B2B2B"/>
                </a:solidFill>
              </a:rPr>
              <a:t>Key Discussions</a:t>
            </a:r>
            <a:endParaRPr sz="2400" b="1">
              <a:solidFill>
                <a:srgbClr val="2B2B2B"/>
              </a:solidFill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300"/>
              <a:buChar char="○"/>
            </a:pPr>
            <a:r>
              <a:rPr lang="en-US" sz="2300">
                <a:solidFill>
                  <a:srgbClr val="2B2B2B"/>
                </a:solidFill>
              </a:rPr>
              <a:t>Department of Education Changes</a:t>
            </a:r>
            <a:endParaRPr sz="2300">
              <a:solidFill>
                <a:srgbClr val="2B2B2B"/>
              </a:solidFill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300"/>
              <a:buFont typeface="Arial"/>
              <a:buChar char="○"/>
            </a:pPr>
            <a:r>
              <a:rPr lang="en-US"/>
              <a:t>Financial Responsibility Composite Scores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300"/>
              <a:buChar char="○"/>
            </a:pPr>
            <a:r>
              <a:rPr lang="en-US" sz="2300">
                <a:solidFill>
                  <a:srgbClr val="2B2B2B"/>
                </a:solidFill>
              </a:rPr>
              <a:t>Leadership Succession</a:t>
            </a:r>
            <a:endParaRPr sz="2300">
              <a:solidFill>
                <a:srgbClr val="2B2B2B"/>
              </a:solidFill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1800" b="1" i="1">
              <a:solidFill>
                <a:srgbClr val="2B2B2B"/>
              </a:solidFill>
            </a:endParaRPr>
          </a:p>
        </p:txBody>
      </p:sp>
      <p:sp>
        <p:nvSpPr>
          <p:cNvPr id="311" name="Google Shape;311;g3367cb9541d_0_369"/>
          <p:cNvSpPr txBox="1"/>
          <p:nvPr/>
        </p:nvSpPr>
        <p:spPr>
          <a:xfrm>
            <a:off x="1518050" y="5840025"/>
            <a:ext cx="889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NC-SARA Fall Board Meeting, October 22 - 24,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367cb9541d_0_3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2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r>
              <a:rPr lang="en-US"/>
              <a:t>SARA Update – UA Process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3367cb9541d_0_384"/>
          <p:cNvSpPr txBox="1">
            <a:spLocks noGrp="1"/>
          </p:cNvSpPr>
          <p:nvPr>
            <p:ph type="body" idx="1"/>
          </p:nvPr>
        </p:nvSpPr>
        <p:spPr>
          <a:xfrm>
            <a:off x="838200" y="1474839"/>
            <a:ext cx="10515600" cy="436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r>
              <a:rPr lang="en-US" b="1"/>
              <a:t>Unified Agreement Amendment Process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All four regions have approved the UA Amendment Process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This process sets out to establish guidelines for soliciting and considering suggested amendments to the UA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This process is to be used to make modest necessary technical changes to the Unified Agreement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Next steps – the regional compact SARA staff and RSCs will work together on thinking through changes that will go through the new UA process.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r>
              <a:rPr lang="en-US"/>
              <a:t>SARA Update – Institutional Closure Working Group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"/>
          <p:cNvSpPr txBox="1">
            <a:spLocks noGrp="1"/>
          </p:cNvSpPr>
          <p:nvPr>
            <p:ph type="body" idx="1"/>
          </p:nvPr>
        </p:nvSpPr>
        <p:spPr>
          <a:xfrm>
            <a:off x="838200" y="1810337"/>
            <a:ext cx="10515600" cy="4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Regional compact SARA staff and SPEs have done great work on SARA institutional closure work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>
                <a:solidFill>
                  <a:schemeClr val="dk1"/>
                </a:solidFill>
              </a:rPr>
              <a:t>Academic Records (Records Retention)</a:t>
            </a:r>
            <a:endParaRPr sz="20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>
                <a:solidFill>
                  <a:schemeClr val="dk1"/>
                </a:solidFill>
              </a:rPr>
              <a:t>Sara Appel, MHEC, Chair 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>
                <a:solidFill>
                  <a:schemeClr val="dk1"/>
                </a:solidFill>
              </a:rPr>
              <a:t>John Cavanaugh, NC-SARA Board Member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>
                <a:solidFill>
                  <a:schemeClr val="dk1"/>
                </a:solidFill>
              </a:rPr>
              <a:t>Tiamekia Cezaire, Massachusetts Department of Education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>
                <a:solidFill>
                  <a:schemeClr val="dk1"/>
                </a:solidFill>
              </a:rPr>
              <a:t>Diane McCree,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South Carolina Commission on Higher Education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>
                <a:solidFill>
                  <a:schemeClr val="dk1"/>
                </a:solidFill>
              </a:rPr>
              <a:t>Shelley Plutto, WICHE, Chair Support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>
                <a:solidFill>
                  <a:schemeClr val="dk1"/>
                </a:solidFill>
              </a:rPr>
              <a:t>Kirk Shook, Georgia Nonpublic Postsecondary Education Commission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"/>
          <p:cNvSpPr txBox="1">
            <a:spLocks noGrp="1"/>
          </p:cNvSpPr>
          <p:nvPr>
            <p:ph type="title"/>
          </p:nvPr>
        </p:nvSpPr>
        <p:spPr>
          <a:xfrm>
            <a:off x="667600" y="142025"/>
            <a:ext cx="105156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Font typeface="Open Sans"/>
              <a:buNone/>
            </a:pPr>
            <a:r>
              <a:rPr lang="en-US"/>
              <a:t>SARA Institutional Closure Working Group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"/>
          <p:cNvSpPr txBox="1">
            <a:spLocks noGrp="1"/>
          </p:cNvSpPr>
          <p:nvPr>
            <p:ph type="body" idx="1"/>
          </p:nvPr>
        </p:nvSpPr>
        <p:spPr>
          <a:xfrm>
            <a:off x="838200" y="799377"/>
            <a:ext cx="10515600" cy="5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900" b="1"/>
              <a:t>Financial Arrangements</a:t>
            </a:r>
            <a:endParaRPr sz="19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>
                <a:solidFill>
                  <a:schemeClr val="dk1"/>
                </a:solidFill>
              </a:rPr>
              <a:t>Pat Lane, WICHE, Chair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>
                <a:solidFill>
                  <a:schemeClr val="dk1"/>
                </a:solidFill>
              </a:rPr>
              <a:t>Alexandra Chailou, Maryland Higher Education Commission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>
                <a:solidFill>
                  <a:schemeClr val="dk1"/>
                </a:solidFill>
              </a:rPr>
              <a:t>Elisa Jaden, SREB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>
                <a:solidFill>
                  <a:schemeClr val="dk1"/>
                </a:solidFill>
              </a:rPr>
              <a:t>Sam Loftin, Washington Student Achievement Council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>
                <a:solidFill>
                  <a:schemeClr val="dk1"/>
                </a:solidFill>
              </a:rPr>
              <a:t>Stephanie McCann, Ohio Department of Higher Education</a:t>
            </a:r>
            <a:endParaRPr sz="2700"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900"/>
              <a:t> </a:t>
            </a:r>
            <a:endParaRPr sz="2700"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900" b="1"/>
              <a:t>Teachout Plans / Teachout Agreements</a:t>
            </a:r>
            <a:endParaRPr sz="19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/>
              <a:t>Molly Hall-Martin, WICHE, Chair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/>
              <a:t>Charlotte Ochs, NEBHE, Chair Support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/>
              <a:t>Emily Bjornberg, Connecticut Office of Higher Education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/>
              <a:t>Ross Miller, Indiana Commission for Higher Ed / IN Board for Proprietary Ed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/>
              <a:t>Alex Nally, Massachusetts Department of Education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/>
              <a:t>Jeannie Pauline Yockey-Fine, NC-SARA 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 SARA">
      <a:dk1>
        <a:srgbClr val="242527"/>
      </a:dk1>
      <a:lt1>
        <a:srgbClr val="FFFFFF"/>
      </a:lt1>
      <a:dk2>
        <a:srgbClr val="262626"/>
      </a:dk2>
      <a:lt2>
        <a:srgbClr val="FFFFFF"/>
      </a:lt2>
      <a:accent1>
        <a:srgbClr val="215297"/>
      </a:accent1>
      <a:accent2>
        <a:srgbClr val="6D6E71"/>
      </a:accent2>
      <a:accent3>
        <a:srgbClr val="939598"/>
      </a:accent3>
      <a:accent4>
        <a:srgbClr val="421D74"/>
      </a:accent4>
      <a:accent5>
        <a:srgbClr val="242527"/>
      </a:accent5>
      <a:accent6>
        <a:srgbClr val="1B3663"/>
      </a:accent6>
      <a:hlink>
        <a:srgbClr val="215297"/>
      </a:hlink>
      <a:folHlink>
        <a:srgbClr val="951F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C SARA">
      <a:dk1>
        <a:srgbClr val="242527"/>
      </a:dk1>
      <a:lt1>
        <a:srgbClr val="FFFFFF"/>
      </a:lt1>
      <a:dk2>
        <a:srgbClr val="262626"/>
      </a:dk2>
      <a:lt2>
        <a:srgbClr val="FFFFFF"/>
      </a:lt2>
      <a:accent1>
        <a:srgbClr val="215297"/>
      </a:accent1>
      <a:accent2>
        <a:srgbClr val="6D6E71"/>
      </a:accent2>
      <a:accent3>
        <a:srgbClr val="939598"/>
      </a:accent3>
      <a:accent4>
        <a:srgbClr val="421D74"/>
      </a:accent4>
      <a:accent5>
        <a:srgbClr val="242527"/>
      </a:accent5>
      <a:accent6>
        <a:srgbClr val="1B3663"/>
      </a:accent6>
      <a:hlink>
        <a:srgbClr val="215297"/>
      </a:hlink>
      <a:folHlink>
        <a:srgbClr val="951F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2002</Words>
  <Application>Microsoft Office PowerPoint</Application>
  <PresentationFormat>Widescreen</PresentationFormat>
  <Paragraphs>241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Open Sans</vt:lpstr>
      <vt:lpstr>Arial</vt:lpstr>
      <vt:lpstr>Times New Roman</vt:lpstr>
      <vt:lpstr>Roboto</vt:lpstr>
      <vt:lpstr>Verdana</vt:lpstr>
      <vt:lpstr>Calibri</vt:lpstr>
      <vt:lpstr>Office Theme</vt:lpstr>
      <vt:lpstr>Office Theme</vt:lpstr>
      <vt:lpstr>PowerPoint Presentation</vt:lpstr>
      <vt:lpstr>State Legislative Updates (CA &amp; WA bills) Federal Considerations SARA Updates May Board Meeting SARA Institutional Closure Working Group Unified Agreement Amendment Process SPE Updates SPE Conference SPE Wishlist State and Territory Grants Upcoming Events Questions &amp; Ideas</vt:lpstr>
      <vt:lpstr>State Legislative Updates</vt:lpstr>
      <vt:lpstr>PowerPoint Presentation</vt:lpstr>
      <vt:lpstr>PowerPoint Presentation</vt:lpstr>
      <vt:lpstr>PowerPoint Presentation</vt:lpstr>
      <vt:lpstr>SARA Update – UA Process</vt:lpstr>
      <vt:lpstr>SARA Update – Institutional Closure Working Group</vt:lpstr>
      <vt:lpstr>SARA Institutional Closure Working Group</vt:lpstr>
      <vt:lpstr>SARA Institutional Closure Working Group</vt:lpstr>
      <vt:lpstr>SARA Institutional Closure Working Group</vt:lpstr>
      <vt:lpstr>SPE Resource Wishlist &amp; Suggestions</vt:lpstr>
      <vt:lpstr>Volunteers Welcome</vt:lpstr>
      <vt:lpstr>Important Dates</vt:lpstr>
      <vt:lpstr>What else?</vt:lpstr>
      <vt:lpstr>PowerPoint Presentation</vt:lpstr>
      <vt:lpstr>Questions &amp; Ideas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Elisa Jaden</cp:lastModifiedBy>
  <cp:revision>1</cp:revision>
  <dcterms:created xsi:type="dcterms:W3CDTF">2018-05-29T10:31:18Z</dcterms:created>
  <dcterms:modified xsi:type="dcterms:W3CDTF">2025-06-10T16:17:17Z</dcterms:modified>
</cp:coreProperties>
</file>