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431" r:id="rId5"/>
    <p:sldId id="449" r:id="rId6"/>
    <p:sldId id="442" r:id="rId7"/>
    <p:sldId id="443" r:id="rId8"/>
    <p:sldId id="444" r:id="rId9"/>
    <p:sldId id="446" r:id="rId10"/>
    <p:sldId id="440" r:id="rId11"/>
    <p:sldId id="451" r:id="rId12"/>
    <p:sldId id="448" r:id="rId13"/>
    <p:sldId id="43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64" userDrawn="1">
          <p15:clr>
            <a:srgbClr val="A4A3A4"/>
          </p15:clr>
        </p15:guide>
        <p15:guide id="2" pos="672" userDrawn="1">
          <p15:clr>
            <a:srgbClr val="A4A3A4"/>
          </p15:clr>
        </p15:guide>
        <p15:guide id="3" pos="7176" userDrawn="1">
          <p15:clr>
            <a:srgbClr val="A4A3A4"/>
          </p15:clr>
        </p15:guide>
        <p15:guide id="4" orient="horz" pos="408" userDrawn="1">
          <p15:clr>
            <a:srgbClr val="A4A3A4"/>
          </p15:clr>
        </p15:guide>
        <p15:guide id="5" pos="1752" userDrawn="1">
          <p15:clr>
            <a:srgbClr val="A4A3A4"/>
          </p15:clr>
        </p15:guide>
        <p15:guide id="6" orient="horz" pos="10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1B23"/>
    <a:srgbClr val="6CB33F"/>
    <a:srgbClr val="008BB0"/>
    <a:srgbClr val="5C8727"/>
    <a:srgbClr val="2758BC"/>
    <a:srgbClr val="5D5040"/>
    <a:srgbClr val="7C6A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98353D-699A-914D-70C1-C38BE9701BD0}" v="10" dt="2025-04-15T13:58:57.325"/>
    <p1510:client id="{662A8F40-A5C5-D696-02ED-E7437051FEE3}" v="92" dt="2025-04-16T14:13:08.460"/>
    <p1510:client id="{82840E0E-C599-9D2C-4E05-461CBD174A51}" v="82" dt="2025-04-15T20:59:17.780"/>
    <p1510:client id="{A08B8A37-4F65-1104-0762-555A41966F37}" v="518" dt="2025-04-15T14:25:00.267"/>
    <p1510:client id="{C2A677CC-DC35-A5B8-E1B9-1BE60CFAEDEF}" v="313" dt="2025-04-15T20:46:01.924"/>
    <p1510:client id="{E0655DBE-136F-35CF-EE00-F98D518076D1}" v="1050" dt="2025-04-16T13:19:58.158"/>
    <p1510:client id="{EA8DA58B-9177-3B15-29BE-FFD4CEF840BE}" v="613" dt="2025-04-15T13:56:16.553"/>
    <p1510:client id="{F13966E5-B0D2-4305-A18C-FF8DF1EFB283}" v="1" dt="2025-04-16T19:19:31.4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94700" autoAdjust="0"/>
  </p:normalViewPr>
  <p:slideViewPr>
    <p:cSldViewPr snapToGrid="0" snapToObjects="1">
      <p:cViewPr varScale="1">
        <p:scale>
          <a:sx n="106" d="100"/>
          <a:sy n="106" d="100"/>
        </p:scale>
        <p:origin x="756" y="90"/>
      </p:cViewPr>
      <p:guideLst>
        <p:guide orient="horz" pos="3864"/>
        <p:guide pos="672"/>
        <p:guide pos="7176"/>
        <p:guide orient="horz" pos="408"/>
        <p:guide pos="1752"/>
        <p:guide orient="horz" pos="10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34" d="100"/>
          <a:sy n="34" d="100"/>
        </p:scale>
        <p:origin x="-2728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ppriver3651005261.sharepoint.com/sites/SREB.PSEBusinessUnit/Shared%20Documents/POSSA%20collab/Analytics/ACM/ACM%20Updates%202025%20Annual%20Meeting_ColumnCluster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appriver3651005261.sharepoint.com/sites/SREB.PSEBusinessUnit/Shared%20Documents/POSSA%20collab/Analytics/ACM/ACM%20Updates%202025%20Annual%20Meeting_ColumnCluster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appriver3651005261.sharepoint.com/sites/SREB.PSEBusinessUnit/Shared%20Documents/POSSA%20collab/Analytics/ACM/ACM%20Updates%202025%20Annual%20Meeting_ColumnClustere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appriver3651005261.sharepoint.com/sites/SREB.PSEBusinessUnit/Shared%20Documents/POSSA%20collab/Analytics/ACM/ACM%20Updates%202025%20Annual%20Meeting_ColumnClustered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appriver3651005261.sharepoint.com/sites/SREB.PSEBusinessUnit/Shared%20Documents/POSSA%20collab/Analytics/ACM/ACM%20Updates%202025%20Annual%20Meeting_ColumnClustered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rgbClr val="000000"/>
                </a:solidFill>
                <a:latin typeface="Aptos Display"/>
                <a:ea typeface="Aptos Display"/>
                <a:cs typeface="Aptos Display"/>
              </a:defRPr>
            </a:pPr>
            <a:r>
              <a:rPr lang="en-US"/>
              <a:t>Certifications by Residents' State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rgbClr val="000000"/>
              </a:solidFill>
              <a:latin typeface="Aptos Display"/>
              <a:ea typeface="Aptos Display"/>
              <a:cs typeface="Aptos Display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'cert by res state'!$B$1</c:f>
              <c:strCache>
                <c:ptCount val="1"/>
                <c:pt idx="0">
                  <c:v>Certifications</c:v>
                </c:pt>
              </c:strCache>
            </c:strRef>
          </c:tx>
          <c:spPr>
            <a:solidFill>
              <a:srgbClr val="145F8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'cert by res state'!$A$2:$A$16</c:f>
              <c:strCache>
                <c:ptCount val="15"/>
                <c:pt idx="0">
                  <c:v>Virginia</c:v>
                </c:pt>
                <c:pt idx="1">
                  <c:v>Georgia</c:v>
                </c:pt>
                <c:pt idx="2">
                  <c:v>Maryland</c:v>
                </c:pt>
                <c:pt idx="3">
                  <c:v>Arkansas</c:v>
                </c:pt>
                <c:pt idx="4">
                  <c:v>South Carolina</c:v>
                </c:pt>
                <c:pt idx="5">
                  <c:v>Alabama</c:v>
                </c:pt>
                <c:pt idx="6">
                  <c:v>Kentucky</c:v>
                </c:pt>
                <c:pt idx="7">
                  <c:v>Tennessee</c:v>
                </c:pt>
                <c:pt idx="8">
                  <c:v>Delaware</c:v>
                </c:pt>
                <c:pt idx="9">
                  <c:v>Louisiana</c:v>
                </c:pt>
                <c:pt idx="10">
                  <c:v>Mississippi</c:v>
                </c:pt>
                <c:pt idx="11">
                  <c:v>West Virginia</c:v>
                </c:pt>
                <c:pt idx="12">
                  <c:v>Texas</c:v>
                </c:pt>
                <c:pt idx="13">
                  <c:v>Oklahoma</c:v>
                </c:pt>
                <c:pt idx="14">
                  <c:v>Florida</c:v>
                </c:pt>
              </c:strCache>
            </c:strRef>
          </c:cat>
          <c:val>
            <c:numRef>
              <c:f>'cert by res state'!$B$2:$B$16</c:f>
              <c:numCache>
                <c:formatCode>General</c:formatCode>
                <c:ptCount val="15"/>
                <c:pt idx="0">
                  <c:v>306</c:v>
                </c:pt>
                <c:pt idx="1">
                  <c:v>248</c:v>
                </c:pt>
                <c:pt idx="2">
                  <c:v>190</c:v>
                </c:pt>
                <c:pt idx="3">
                  <c:v>102</c:v>
                </c:pt>
                <c:pt idx="4">
                  <c:v>100</c:v>
                </c:pt>
                <c:pt idx="5">
                  <c:v>97</c:v>
                </c:pt>
                <c:pt idx="6">
                  <c:v>89</c:v>
                </c:pt>
                <c:pt idx="7">
                  <c:v>76</c:v>
                </c:pt>
                <c:pt idx="8">
                  <c:v>70</c:v>
                </c:pt>
                <c:pt idx="9">
                  <c:v>68</c:v>
                </c:pt>
                <c:pt idx="10">
                  <c:v>59</c:v>
                </c:pt>
                <c:pt idx="11">
                  <c:v>47</c:v>
                </c:pt>
                <c:pt idx="12">
                  <c:v>18</c:v>
                </c:pt>
                <c:pt idx="13">
                  <c:v>9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C2-4E14-BBB2-F7D16B4CC9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300065551"/>
        <c:axId val="300069391"/>
      </c:barChart>
      <c:catAx>
        <c:axId val="30006555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Aptos Narrow"/>
                <a:ea typeface="Aptos Narrow"/>
                <a:cs typeface="Aptos Narrow"/>
              </a:defRPr>
            </a:pPr>
            <a:endParaRPr lang="en-US"/>
          </a:p>
        </c:txPr>
        <c:crossAx val="300069391"/>
        <c:crosses val="autoZero"/>
        <c:auto val="1"/>
        <c:lblAlgn val="ctr"/>
        <c:lblOffset val="100"/>
        <c:noMultiLvlLbl val="0"/>
      </c:catAx>
      <c:valAx>
        <c:axId val="300069391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0655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0" b="1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Certifications by Institution State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0" b="1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'cert by inst. state'!$B$1</c:f>
              <c:strCache>
                <c:ptCount val="1"/>
                <c:pt idx="0">
                  <c:v>Certifications</c:v>
                </c:pt>
              </c:strCache>
            </c:strRef>
          </c:tx>
          <c:spPr>
            <a:solidFill>
              <a:srgbClr val="145F8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'cert by inst. state'!$A$2:$A$16</c:f>
              <c:strCache>
                <c:ptCount val="15"/>
                <c:pt idx="0">
                  <c:v>Tennessee</c:v>
                </c:pt>
                <c:pt idx="1">
                  <c:v>South Carolina</c:v>
                </c:pt>
                <c:pt idx="2">
                  <c:v>Kentucky</c:v>
                </c:pt>
                <c:pt idx="3">
                  <c:v>Alabama</c:v>
                </c:pt>
                <c:pt idx="4">
                  <c:v>Mississippi</c:v>
                </c:pt>
                <c:pt idx="5">
                  <c:v>Louisiana</c:v>
                </c:pt>
                <c:pt idx="6">
                  <c:v>Florida</c:v>
                </c:pt>
                <c:pt idx="7">
                  <c:v>Oklahoma</c:v>
                </c:pt>
                <c:pt idx="8">
                  <c:v>Georgia</c:v>
                </c:pt>
                <c:pt idx="9">
                  <c:v>Maryland</c:v>
                </c:pt>
                <c:pt idx="10">
                  <c:v>West Virginia</c:v>
                </c:pt>
                <c:pt idx="11">
                  <c:v>Virginia</c:v>
                </c:pt>
                <c:pt idx="12">
                  <c:v>Texas</c:v>
                </c:pt>
                <c:pt idx="13">
                  <c:v>Arkansas</c:v>
                </c:pt>
                <c:pt idx="14">
                  <c:v>Delaware</c:v>
                </c:pt>
              </c:strCache>
            </c:strRef>
          </c:cat>
          <c:val>
            <c:numRef>
              <c:f>'cert by inst. state'!$B$2:$B$16</c:f>
              <c:numCache>
                <c:formatCode>General</c:formatCode>
                <c:ptCount val="15"/>
                <c:pt idx="0">
                  <c:v>386</c:v>
                </c:pt>
                <c:pt idx="1">
                  <c:v>323</c:v>
                </c:pt>
                <c:pt idx="2">
                  <c:v>144</c:v>
                </c:pt>
                <c:pt idx="3">
                  <c:v>138</c:v>
                </c:pt>
                <c:pt idx="4">
                  <c:v>124</c:v>
                </c:pt>
                <c:pt idx="5">
                  <c:v>99</c:v>
                </c:pt>
                <c:pt idx="6">
                  <c:v>97</c:v>
                </c:pt>
                <c:pt idx="7">
                  <c:v>63</c:v>
                </c:pt>
                <c:pt idx="8">
                  <c:v>38</c:v>
                </c:pt>
                <c:pt idx="9">
                  <c:v>28</c:v>
                </c:pt>
                <c:pt idx="10">
                  <c:v>19</c:v>
                </c:pt>
                <c:pt idx="11">
                  <c:v>10</c:v>
                </c:pt>
                <c:pt idx="12">
                  <c:v>5</c:v>
                </c:pt>
                <c:pt idx="13">
                  <c:v>4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6C-49CF-97E5-24BD48EA03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112589320"/>
        <c:axId val="35833351"/>
      </c:barChart>
      <c:catAx>
        <c:axId val="1125893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0" b="0" i="0" u="none" strike="noStrike" kern="1200" baseline="0">
                <a:solidFill>
                  <a:srgbClr val="000000"/>
                </a:solidFill>
                <a:latin typeface="Aptos Narrow"/>
                <a:ea typeface="Aptos Narrow"/>
                <a:cs typeface="Aptos Narrow"/>
              </a:defRPr>
            </a:pPr>
            <a:endParaRPr lang="en-US"/>
          </a:p>
        </c:txPr>
        <c:crossAx val="35833351"/>
        <c:crosses val="autoZero"/>
        <c:auto val="1"/>
        <c:lblAlgn val="ctr"/>
        <c:lblOffset val="100"/>
        <c:noMultiLvlLbl val="0"/>
      </c:catAx>
      <c:valAx>
        <c:axId val="35833351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0" b="0" i="0" u="none" strike="noStrike" kern="1200" baseline="0">
                <a:solidFill>
                  <a:srgbClr val="747474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589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rgbClr val="000000"/>
                </a:solidFill>
                <a:latin typeface="Aptos Display"/>
                <a:ea typeface="Aptos Display"/>
                <a:cs typeface="Aptos Display"/>
              </a:defRPr>
            </a:pPr>
            <a:r>
              <a:rPr lang="en-US"/>
              <a:t>Program Totals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rgbClr val="000000"/>
              </a:solidFill>
              <a:latin typeface="Aptos Display"/>
              <a:ea typeface="Aptos Display"/>
              <a:cs typeface="Aptos Display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'program totals'!$A$2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rgbClr val="145F8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'program totals'!$B$1:$D$1</c:f>
              <c:strCache>
                <c:ptCount val="3"/>
                <c:pt idx="0">
                  <c:v>Traditional</c:v>
                </c:pt>
                <c:pt idx="1">
                  <c:v>Online</c:v>
                </c:pt>
                <c:pt idx="2">
                  <c:v>Both</c:v>
                </c:pt>
              </c:strCache>
            </c:strRef>
          </c:cat>
          <c:val>
            <c:numRef>
              <c:f>'program totals'!$B$2:$D$2</c:f>
              <c:numCache>
                <c:formatCode>General</c:formatCode>
                <c:ptCount val="3"/>
                <c:pt idx="0">
                  <c:v>1961</c:v>
                </c:pt>
                <c:pt idx="1">
                  <c:v>137</c:v>
                </c:pt>
                <c:pt idx="2">
                  <c:v>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CC-4F28-A827-B4BCE18118B8}"/>
            </c:ext>
          </c:extLst>
        </c:ser>
        <c:ser>
          <c:idx val="1"/>
          <c:order val="1"/>
          <c:tx>
            <c:strRef>
              <c:f>'program totals'!$A$3</c:f>
              <c:strCache>
                <c:ptCount val="1"/>
                <c:pt idx="0">
                  <c:v>2024-2025</c:v>
                </c:pt>
              </c:strCache>
            </c:strRef>
          </c:tx>
          <c:spPr>
            <a:solidFill>
              <a:srgbClr val="E8733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'program totals'!$B$1:$D$1</c:f>
              <c:strCache>
                <c:ptCount val="3"/>
                <c:pt idx="0">
                  <c:v>Traditional</c:v>
                </c:pt>
                <c:pt idx="1">
                  <c:v>Online</c:v>
                </c:pt>
                <c:pt idx="2">
                  <c:v>Both</c:v>
                </c:pt>
              </c:strCache>
            </c:strRef>
          </c:cat>
          <c:val>
            <c:numRef>
              <c:f>'program totals'!$B$3:$D$3</c:f>
              <c:numCache>
                <c:formatCode>General</c:formatCode>
                <c:ptCount val="3"/>
                <c:pt idx="0">
                  <c:v>1905</c:v>
                </c:pt>
                <c:pt idx="1">
                  <c:v>144</c:v>
                </c:pt>
                <c:pt idx="2">
                  <c:v>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CC-4F28-A827-B4BCE18118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9692936"/>
        <c:axId val="269699080"/>
      </c:barChart>
      <c:catAx>
        <c:axId val="2696929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Program Delivery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9699080"/>
        <c:crosses val="autoZero"/>
        <c:auto val="1"/>
        <c:lblAlgn val="ctr"/>
        <c:lblOffset val="100"/>
        <c:noMultiLvlLbl val="0"/>
      </c:catAx>
      <c:valAx>
        <c:axId val="269699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9692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595959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rgbClr val="000000"/>
                </a:solidFill>
                <a:latin typeface="Aptos Display"/>
                <a:ea typeface="Aptos Display"/>
                <a:cs typeface="Aptos Display"/>
              </a:defRPr>
            </a:pPr>
            <a:r>
              <a:rPr lang="en-US"/>
              <a:t>Reported Tuition Savings per State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rgbClr val="000000"/>
              </a:solidFill>
              <a:latin typeface="Aptos Display"/>
              <a:ea typeface="Aptos Display"/>
              <a:cs typeface="Aptos Display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'total tuition savings'!$B$1</c:f>
              <c:strCache>
                <c:ptCount val="1"/>
                <c:pt idx="0">
                  <c:v>Certifications</c:v>
                </c:pt>
              </c:strCache>
            </c:strRef>
          </c:tx>
          <c:spPr>
            <a:solidFill>
              <a:srgbClr val="145F82"/>
            </a:solidFill>
            <a:ln>
              <a:noFill/>
            </a:ln>
            <a:effectLst/>
          </c:spPr>
          <c:invertIfNegative val="0"/>
          <c:cat>
            <c:strRef>
              <c:f>'total tuition savings'!$A$2:$A$16</c:f>
              <c:strCache>
                <c:ptCount val="15"/>
                <c:pt idx="0">
                  <c:v>Virginia </c:v>
                </c:pt>
                <c:pt idx="1">
                  <c:v>Georgia </c:v>
                </c:pt>
                <c:pt idx="2">
                  <c:v>Maryland </c:v>
                </c:pt>
                <c:pt idx="3">
                  <c:v>Alabama </c:v>
                </c:pt>
                <c:pt idx="4">
                  <c:v>South Carolina </c:v>
                </c:pt>
                <c:pt idx="5">
                  <c:v>Kentucky </c:v>
                </c:pt>
                <c:pt idx="6">
                  <c:v>Delaware </c:v>
                </c:pt>
                <c:pt idx="7">
                  <c:v>Tennessee </c:v>
                </c:pt>
                <c:pt idx="8">
                  <c:v>Arkansas </c:v>
                </c:pt>
                <c:pt idx="9">
                  <c:v>West Virginia </c:v>
                </c:pt>
                <c:pt idx="10">
                  <c:v>Mississippi </c:v>
                </c:pt>
                <c:pt idx="11">
                  <c:v>Louisiana </c:v>
                </c:pt>
                <c:pt idx="12">
                  <c:v>Texas </c:v>
                </c:pt>
                <c:pt idx="13">
                  <c:v>Oklahoma </c:v>
                </c:pt>
                <c:pt idx="14">
                  <c:v>Florida </c:v>
                </c:pt>
              </c:strCache>
            </c:strRef>
          </c:cat>
          <c:val>
            <c:numRef>
              <c:f>'total tuition savings'!$B$2:$B$16</c:f>
              <c:numCache>
                <c:formatCode>_([$$-409]* #,##0.00_);_([$$-409]* \(#,##0.00\);_([$$-409]* "-"??_);_(@_)</c:formatCode>
                <c:ptCount val="15"/>
                <c:pt idx="0">
                  <c:v>3227331</c:v>
                </c:pt>
                <c:pt idx="1">
                  <c:v>2630992</c:v>
                </c:pt>
                <c:pt idx="2">
                  <c:v>2369645</c:v>
                </c:pt>
                <c:pt idx="3">
                  <c:v>1208317.7</c:v>
                </c:pt>
                <c:pt idx="4">
                  <c:v>1155487</c:v>
                </c:pt>
                <c:pt idx="5">
                  <c:v>1046031</c:v>
                </c:pt>
                <c:pt idx="6">
                  <c:v>907573</c:v>
                </c:pt>
                <c:pt idx="7">
                  <c:v>839079</c:v>
                </c:pt>
                <c:pt idx="8">
                  <c:v>774675.5</c:v>
                </c:pt>
                <c:pt idx="9">
                  <c:v>715099</c:v>
                </c:pt>
                <c:pt idx="10">
                  <c:v>600666</c:v>
                </c:pt>
                <c:pt idx="11">
                  <c:v>374881</c:v>
                </c:pt>
                <c:pt idx="12">
                  <c:v>116472</c:v>
                </c:pt>
                <c:pt idx="13">
                  <c:v>78487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28-4369-9CE6-B95BBA6897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2091537415"/>
        <c:axId val="2091539463"/>
      </c:barChart>
      <c:catAx>
        <c:axId val="209153741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Aptos Narrow"/>
                <a:ea typeface="Aptos Narrow"/>
                <a:cs typeface="Aptos Narrow"/>
              </a:defRPr>
            </a:pPr>
            <a:endParaRPr lang="en-US"/>
          </a:p>
        </c:txPr>
        <c:crossAx val="2091539463"/>
        <c:crosses val="autoZero"/>
        <c:auto val="1"/>
        <c:lblAlgn val="ctr"/>
        <c:lblOffset val="100"/>
        <c:noMultiLvlLbl val="0"/>
      </c:catAx>
      <c:valAx>
        <c:axId val="2091539463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0.0,,&quot;M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ptos Narrow"/>
                <a:ea typeface="Aptos Narrow"/>
                <a:cs typeface="Aptos Narrow"/>
              </a:defRPr>
            </a:pPr>
            <a:endParaRPr lang="en-US"/>
          </a:p>
        </c:txPr>
        <c:crossAx val="20915374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rgbClr val="000000"/>
                </a:solidFill>
                <a:latin typeface="Aptos Display"/>
                <a:ea typeface="Aptos Display"/>
                <a:cs typeface="Aptos Display"/>
              </a:defRPr>
            </a:pPr>
            <a:r>
              <a:rPr lang="en-US"/>
              <a:t>Average Tuition Savings by State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rgbClr val="000000"/>
              </a:solidFill>
              <a:latin typeface="Aptos Display"/>
              <a:ea typeface="Aptos Display"/>
              <a:cs typeface="Aptos Display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'average tuition savings'!$B$1</c:f>
              <c:strCache>
                <c:ptCount val="1"/>
                <c:pt idx="0">
                  <c:v>Certifications</c:v>
                </c:pt>
              </c:strCache>
            </c:strRef>
          </c:tx>
          <c:spPr>
            <a:solidFill>
              <a:srgbClr val="145F82"/>
            </a:solidFill>
            <a:ln>
              <a:noFill/>
            </a:ln>
            <a:effectLst/>
          </c:spPr>
          <c:invertIfNegative val="0"/>
          <c:cat>
            <c:strRef>
              <c:f>'average tuition savings'!$A$2:$A$15</c:f>
              <c:strCache>
                <c:ptCount val="14"/>
                <c:pt idx="0">
                  <c:v>Virginia </c:v>
                </c:pt>
                <c:pt idx="1">
                  <c:v>Maryland </c:v>
                </c:pt>
                <c:pt idx="2">
                  <c:v>West Virginia </c:v>
                </c:pt>
                <c:pt idx="3">
                  <c:v>Delaware </c:v>
                </c:pt>
                <c:pt idx="4">
                  <c:v>Tennessee </c:v>
                </c:pt>
                <c:pt idx="5">
                  <c:v>Kentucky </c:v>
                </c:pt>
                <c:pt idx="6">
                  <c:v>Mississippi </c:v>
                </c:pt>
                <c:pt idx="7">
                  <c:v>South Carolina </c:v>
                </c:pt>
                <c:pt idx="8">
                  <c:v>Georgia </c:v>
                </c:pt>
                <c:pt idx="9">
                  <c:v>Alabama </c:v>
                </c:pt>
                <c:pt idx="10">
                  <c:v>Arkansas </c:v>
                </c:pt>
                <c:pt idx="11">
                  <c:v>Louisiana </c:v>
                </c:pt>
                <c:pt idx="12">
                  <c:v>Oklahoma </c:v>
                </c:pt>
                <c:pt idx="13">
                  <c:v>Texas </c:v>
                </c:pt>
              </c:strCache>
            </c:strRef>
          </c:cat>
          <c:val>
            <c:numRef>
              <c:f>'average tuition savings'!$B$2:$B$15</c:f>
              <c:numCache>
                <c:formatCode>General</c:formatCode>
                <c:ptCount val="14"/>
                <c:pt idx="0">
                  <c:v>20688.01923076923</c:v>
                </c:pt>
                <c:pt idx="1">
                  <c:v>20427.974137931036</c:v>
                </c:pt>
                <c:pt idx="2">
                  <c:v>18818.394736842107</c:v>
                </c:pt>
                <c:pt idx="3">
                  <c:v>18521.897959183672</c:v>
                </c:pt>
                <c:pt idx="4">
                  <c:v>17124.061224489797</c:v>
                </c:pt>
                <c:pt idx="5">
                  <c:v>16871.467741935485</c:v>
                </c:pt>
                <c:pt idx="6">
                  <c:v>16685.166666666668</c:v>
                </c:pt>
                <c:pt idx="7">
                  <c:v>16048.430555555555</c:v>
                </c:pt>
                <c:pt idx="8">
                  <c:v>15385.91812865497</c:v>
                </c:pt>
                <c:pt idx="9">
                  <c:v>14050.205813953487</c:v>
                </c:pt>
                <c:pt idx="10">
                  <c:v>13590.798245614034</c:v>
                </c:pt>
                <c:pt idx="11">
                  <c:v>12496.033333333333</c:v>
                </c:pt>
                <c:pt idx="12">
                  <c:v>11212.428571428571</c:v>
                </c:pt>
                <c:pt idx="13">
                  <c:v>8959.3846153846152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6A-4E18-A8BE-77E80C5EA3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1501346823"/>
        <c:axId val="1501348871"/>
      </c:barChart>
      <c:catAx>
        <c:axId val="15013468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Aptos Narrow"/>
                <a:ea typeface="Aptos Narrow"/>
                <a:cs typeface="Aptos Narrow"/>
              </a:defRPr>
            </a:pPr>
            <a:endParaRPr lang="en-US"/>
          </a:p>
        </c:txPr>
        <c:crossAx val="1501348871"/>
        <c:crosses val="autoZero"/>
        <c:auto val="1"/>
        <c:lblAlgn val="ctr"/>
        <c:lblOffset val="100"/>
        <c:noMultiLvlLbl val="0"/>
      </c:catAx>
      <c:valAx>
        <c:axId val="1501348871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0,&quot;K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595959"/>
                </a:solidFill>
                <a:latin typeface="Aptos Narrow"/>
                <a:ea typeface="Aptos Narrow"/>
                <a:cs typeface="Aptos Narrow"/>
              </a:defRPr>
            </a:pPr>
            <a:endParaRPr lang="en-US"/>
          </a:p>
        </c:txPr>
        <c:crossAx val="15013468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solidFill>
                <a:srgbClr val="7C6A55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067BA-CE56-4242-BB69-788734370B71}" type="datetime1">
              <a:rPr lang="en-US" smtClean="0">
                <a:solidFill>
                  <a:srgbClr val="7C6A55"/>
                </a:solidFill>
              </a:rPr>
              <a:t>4/16/2025</a:t>
            </a:fld>
            <a:endParaRPr lang="en-US" dirty="0">
              <a:solidFill>
                <a:srgbClr val="7C6A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>
                <a:solidFill>
                  <a:srgbClr val="7C6A55"/>
                </a:solidFill>
              </a:rPr>
              <a:t>Presentation Title/ Presenter First Name Last Name</a:t>
            </a:r>
            <a:endParaRPr lang="en-US" dirty="0">
              <a:solidFill>
                <a:srgbClr val="7C6A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B5615-0249-D440-8B1B-134AA5501235}" type="slidenum">
              <a:rPr lang="en-US" smtClean="0">
                <a:solidFill>
                  <a:srgbClr val="7C6A55"/>
                </a:solidFill>
              </a:rPr>
              <a:t>‹#›</a:t>
            </a:fld>
            <a:endParaRPr lang="en-US">
              <a:solidFill>
                <a:srgbClr val="7C6A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10963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accent4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accent4"/>
                </a:solidFill>
              </a:defRPr>
            </a:lvl1pPr>
          </a:lstStyle>
          <a:p>
            <a:fld id="{CEFF9428-BE35-6341-A460-A38F8BC9D434}" type="datetime1">
              <a:rPr lang="en-US" smtClean="0"/>
              <a:t>4/16/2025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accent4"/>
                </a:solidFill>
              </a:defRPr>
            </a:lvl1pPr>
          </a:lstStyle>
          <a:p>
            <a:r>
              <a:rPr lang="en-US"/>
              <a:t>Presentation Title/ Presenter First Name Last Name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accent4"/>
                </a:solidFill>
              </a:defRPr>
            </a:lvl1pPr>
          </a:lstStyle>
          <a:p>
            <a:fld id="{CF2903E7-652A-FC41-B5FF-0807B98EA45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46664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accent4"/>
        </a:solidFill>
        <a:latin typeface="Arial"/>
        <a:ea typeface="+mn-ea"/>
        <a:cs typeface="Arial"/>
      </a:defRPr>
    </a:lvl1pPr>
    <a:lvl2pPr marL="457200" algn="l" defTabSz="457200" rtl="0" eaLnBrk="1" latinLnBrk="0" hangingPunct="1">
      <a:defRPr sz="1200" kern="1200">
        <a:solidFill>
          <a:schemeClr val="accent4"/>
        </a:solidFill>
        <a:latin typeface="Arial"/>
        <a:ea typeface="+mn-ea"/>
        <a:cs typeface="Arial"/>
      </a:defRPr>
    </a:lvl2pPr>
    <a:lvl3pPr marL="914400" algn="l" defTabSz="457200" rtl="0" eaLnBrk="1" latinLnBrk="0" hangingPunct="1">
      <a:defRPr sz="1200" kern="1200">
        <a:solidFill>
          <a:schemeClr val="accent4"/>
        </a:solidFill>
        <a:latin typeface="Arial"/>
        <a:ea typeface="+mn-ea"/>
        <a:cs typeface="Arial"/>
      </a:defRPr>
    </a:lvl3pPr>
    <a:lvl4pPr marL="1371600" algn="l" defTabSz="457200" rtl="0" eaLnBrk="1" latinLnBrk="0" hangingPunct="1">
      <a:defRPr sz="1200" kern="1200">
        <a:solidFill>
          <a:schemeClr val="accent4"/>
        </a:solidFill>
        <a:latin typeface="Arial"/>
        <a:ea typeface="+mn-ea"/>
        <a:cs typeface="Arial"/>
      </a:defRPr>
    </a:lvl4pPr>
    <a:lvl5pPr marL="1828800" algn="l" defTabSz="457200" rtl="0" eaLnBrk="1" latinLnBrk="0" hangingPunct="1">
      <a:defRPr sz="1200" kern="1200">
        <a:solidFill>
          <a:schemeClr val="accent4"/>
        </a:solidFill>
        <a:latin typeface="Arial"/>
        <a:ea typeface="+mn-ea"/>
        <a:cs typeface="Arial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/Open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647037" y="4691680"/>
            <a:ext cx="8341533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 baseline="0">
                <a:solidFill>
                  <a:schemeClr val="tx2"/>
                </a:solidFill>
                <a:latin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b="0" i="1" dirty="0"/>
              <a:t>Presented by</a:t>
            </a:r>
            <a:r>
              <a:rPr lang="en-US" dirty="0"/>
              <a:t>:</a:t>
            </a:r>
          </a:p>
          <a:p>
            <a:r>
              <a:rPr lang="en-US" dirty="0"/>
              <a:t>Presenter Name</a:t>
            </a:r>
          </a:p>
          <a:p>
            <a:r>
              <a:rPr lang="en-US" dirty="0"/>
              <a:t>Date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657311" y="1132907"/>
            <a:ext cx="8341533" cy="1470025"/>
          </a:xfrm>
        </p:spPr>
        <p:txBody>
          <a:bodyPr>
            <a:noAutofit/>
          </a:bodyPr>
          <a:lstStyle>
            <a:lvl1pPr algn="l">
              <a:defRPr sz="5400" b="1" i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03F2A4-A407-4AE8-AEFE-F504DBBAAB7E}"/>
              </a:ext>
            </a:extLst>
          </p:cNvPr>
          <p:cNvSpPr/>
          <p:nvPr userDrawn="1"/>
        </p:nvSpPr>
        <p:spPr>
          <a:xfrm>
            <a:off x="0" y="0"/>
            <a:ext cx="2290527" cy="68580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AA4585E-E9AD-4FFC-86C5-E52D35FF8C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6510" y="1583253"/>
            <a:ext cx="1599036" cy="547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943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Phot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 dirty="0"/>
              <a:t>Presentation Name/Presenter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061157" y="5486400"/>
            <a:ext cx="10397067" cy="592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Slide Title/Headline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061157" y="381000"/>
            <a:ext cx="10397067" cy="4953000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in center to insert photo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988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 dirty="0"/>
              <a:t>Presentation Name/Presenter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398299" y="3420666"/>
            <a:ext cx="5034380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in center to insert photo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1061155" y="3421863"/>
            <a:ext cx="5034845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in center to insert photo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6384031" y="424615"/>
            <a:ext cx="5048544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in center to insert photo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061155" y="424615"/>
            <a:ext cx="5012268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in center to insert photo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485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Photos - With 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/>
              <a:t>Presentation Name/Presenter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398419" y="3424425"/>
            <a:ext cx="5011579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in center to insert photo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1061155" y="3424369"/>
            <a:ext cx="5034845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in center to insert photo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6398419" y="411441"/>
            <a:ext cx="5034156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in center to insert photo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061155" y="411441"/>
            <a:ext cx="5012268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in center to insert photo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29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1" grpId="0"/>
      <p:bldP spid="3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/>
              <a:t>Presentation Name/Presenter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84800" y="273051"/>
            <a:ext cx="6070353" cy="5853113"/>
          </a:xfrm>
        </p:spPr>
        <p:txBody>
          <a:bodyPr/>
          <a:lstStyle>
            <a:lvl1pPr marL="0" indent="0">
              <a:buFontTx/>
              <a:buNone/>
              <a:defRPr sz="3200"/>
            </a:lvl1pPr>
            <a:lvl2pPr marL="457200" indent="0">
              <a:buFontTx/>
              <a:buNone/>
              <a:defRPr sz="2800"/>
            </a:lvl2pPr>
            <a:lvl3pPr marL="914400" indent="0">
              <a:buFontTx/>
              <a:buNone/>
              <a:defRPr sz="24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icon to insert photo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038577" y="1435101"/>
            <a:ext cx="4143023" cy="4691063"/>
          </a:xfr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text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578" y="273050"/>
            <a:ext cx="412044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Slide Title/Headline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75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 dirty="0"/>
              <a:t>Presentation Name/Presenter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1156" y="308504"/>
            <a:ext cx="10371419" cy="1143000"/>
          </a:xfrm>
        </p:spPr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946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/>
              <a:t>Presentation Name/Presenter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889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letely Blank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51255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82822" y="1524000"/>
            <a:ext cx="8364111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 baseline="0">
                <a:solidFill>
                  <a:schemeClr val="tx2"/>
                </a:solidFill>
                <a:latin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For More Information:</a:t>
            </a:r>
          </a:p>
          <a:p>
            <a:r>
              <a:rPr lang="en-US" dirty="0"/>
              <a:t>Presenter Name</a:t>
            </a:r>
          </a:p>
          <a:p>
            <a:r>
              <a:rPr lang="en-US" dirty="0"/>
              <a:t>Email Address/Phone Number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B5BFC6-4032-4804-97D7-7E4F1766E91C}"/>
              </a:ext>
            </a:extLst>
          </p:cNvPr>
          <p:cNvSpPr/>
          <p:nvPr userDrawn="1"/>
        </p:nvSpPr>
        <p:spPr>
          <a:xfrm>
            <a:off x="0" y="0"/>
            <a:ext cx="2290527" cy="68580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C59053-8A58-4682-884B-F22FE090A7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6510" y="1583253"/>
            <a:ext cx="1599036" cy="54766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3AED8B2-FBAA-4A16-9FE2-4F989E411428}"/>
              </a:ext>
            </a:extLst>
          </p:cNvPr>
          <p:cNvSpPr txBox="1"/>
          <p:nvPr userDrawn="1"/>
        </p:nvSpPr>
        <p:spPr>
          <a:xfrm>
            <a:off x="260260" y="5134006"/>
            <a:ext cx="14530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  <a:latin typeface="Georgia" panose="02040502050405020303" pitchFamily="18" charset="0"/>
              </a:rPr>
              <a:t>Southern</a:t>
            </a:r>
            <a:br>
              <a:rPr lang="en-US" sz="1500" dirty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en-US" sz="1500" dirty="0">
                <a:solidFill>
                  <a:schemeClr val="bg1"/>
                </a:solidFill>
                <a:latin typeface="Georgia" panose="02040502050405020303" pitchFamily="18" charset="0"/>
              </a:rPr>
              <a:t>Regional</a:t>
            </a:r>
          </a:p>
          <a:p>
            <a:r>
              <a:rPr lang="en-US" sz="1500" dirty="0">
                <a:solidFill>
                  <a:schemeClr val="bg1"/>
                </a:solidFill>
                <a:latin typeface="Georgia" panose="02040502050405020303" pitchFamily="18" charset="0"/>
              </a:rPr>
              <a:t>Education</a:t>
            </a:r>
          </a:p>
          <a:p>
            <a:r>
              <a:rPr lang="en-US" sz="1500" dirty="0">
                <a:solidFill>
                  <a:schemeClr val="bg1"/>
                </a:solidFill>
                <a:latin typeface="Georgia" panose="02040502050405020303" pitchFamily="18" charset="0"/>
              </a:rPr>
              <a:t>Board</a:t>
            </a:r>
          </a:p>
          <a:p>
            <a:endParaRPr lang="en-US" sz="15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r>
              <a:rPr lang="en-US" sz="1500" dirty="0">
                <a:solidFill>
                  <a:schemeClr val="bg1"/>
                </a:solidFill>
                <a:latin typeface="Georgia" panose="02040502050405020303" pitchFamily="18" charset="0"/>
              </a:rPr>
              <a:t>SREB.org</a:t>
            </a:r>
          </a:p>
        </p:txBody>
      </p:sp>
    </p:spTree>
    <p:extLst>
      <p:ext uri="{BB962C8B-B14F-4D97-AF65-F5344CB8AC3E}">
        <p14:creationId xmlns:p14="http://schemas.microsoft.com/office/powerpoint/2010/main" val="117219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roduc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98711" y="6401870"/>
            <a:ext cx="4198120" cy="411480"/>
          </a:xfrm>
          <a:noFill/>
          <a:ln>
            <a:noFill/>
          </a:ln>
        </p:spPr>
        <p:txBody>
          <a:bodyPr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Presentation Name/Presenter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61156" y="1600201"/>
            <a:ext cx="10325299" cy="452596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Type a brief introduction here including details about your presentation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1157" y="274638"/>
            <a:ext cx="10325299" cy="11430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Introduction Slide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17615" y="6386190"/>
            <a:ext cx="757748" cy="411480"/>
          </a:xfr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accent3"/>
                </a:solidFill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64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Bullet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/>
              <a:t>Presentation Name/Presenter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61156" y="1662071"/>
            <a:ext cx="10371523" cy="4464093"/>
          </a:xfrm>
        </p:spPr>
        <p:txBody>
          <a:bodyPr/>
          <a:lstStyle>
            <a:lvl1pPr>
              <a:buClr>
                <a:schemeClr val="bg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5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5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5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5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1157" y="274638"/>
            <a:ext cx="10348841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94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Number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/>
              <a:t>Presentation Name/Presenter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61156" y="1662071"/>
            <a:ext cx="10394101" cy="4464093"/>
          </a:xfrm>
        </p:spPr>
        <p:txBody>
          <a:bodyPr/>
          <a:lstStyle>
            <a:lvl1pPr marL="514350" indent="-514350">
              <a:buClr>
                <a:schemeClr val="accent5"/>
              </a:buClr>
              <a:buFont typeface="+mj-lt"/>
              <a:buAutoNum type="romanUcPeriod"/>
              <a:defRPr sz="2400">
                <a:solidFill>
                  <a:srgbClr val="5D5040"/>
                </a:solidFill>
              </a:defRPr>
            </a:lvl1pPr>
            <a:lvl2pPr marL="971550" indent="-514350">
              <a:buClr>
                <a:schemeClr val="accent5"/>
              </a:buClr>
              <a:buFont typeface="+mj-lt"/>
              <a:buAutoNum type="romanUcPeriod"/>
              <a:defRPr sz="2000">
                <a:solidFill>
                  <a:srgbClr val="5D5040"/>
                </a:solidFill>
              </a:defRPr>
            </a:lvl2pPr>
            <a:lvl3pPr marL="1314450" indent="-400050">
              <a:buClr>
                <a:schemeClr val="accent5"/>
              </a:buClr>
              <a:buFont typeface="+mj-lt"/>
              <a:buAutoNum type="romanUcPeriod"/>
              <a:defRPr sz="1800">
                <a:solidFill>
                  <a:srgbClr val="5D5040"/>
                </a:solidFill>
              </a:defRPr>
            </a:lvl3pPr>
            <a:lvl4pPr marL="1771650" indent="-400050">
              <a:buClr>
                <a:schemeClr val="accent5"/>
              </a:buClr>
              <a:buFont typeface="+mj-lt"/>
              <a:buAutoNum type="romanUcPeriod"/>
              <a:defRPr sz="1600">
                <a:solidFill>
                  <a:srgbClr val="5D5040"/>
                </a:solidFill>
              </a:defRPr>
            </a:lvl4pPr>
            <a:lvl5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1156" y="274638"/>
            <a:ext cx="10371419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56073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01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/>
              <a:t>Presentation Name/Presenter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61155" y="1600201"/>
            <a:ext cx="10371421" cy="4525963"/>
          </a:xfrm>
        </p:spPr>
        <p:txBody>
          <a:bodyPr/>
          <a:lstStyle>
            <a:lvl1pPr marL="0" indent="0">
              <a:buFontTx/>
              <a:buNone/>
              <a:defRPr sz="2800">
                <a:solidFill>
                  <a:srgbClr val="5D5040"/>
                </a:solidFill>
              </a:defRPr>
            </a:lvl1pPr>
            <a:lvl2pPr marL="457200" indent="0">
              <a:buFontTx/>
              <a:buNone/>
              <a:defRPr sz="2400"/>
            </a:lvl2pPr>
            <a:lvl3pPr marL="914400" indent="0">
              <a:buFontTx/>
              <a:buNone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1155" y="274638"/>
            <a:ext cx="1037142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3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One Column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 dirty="0"/>
              <a:t>Presentation Name/Presenter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61157" y="1600201"/>
            <a:ext cx="10394100" cy="4525963"/>
          </a:xfrm>
        </p:spPr>
        <p:txBody>
          <a:bodyPr/>
          <a:lstStyle>
            <a:lvl1pPr marL="0" indent="0" algn="ctr">
              <a:buFontTx/>
              <a:buNone/>
              <a:defRPr sz="2800" baseline="0">
                <a:solidFill>
                  <a:srgbClr val="5D5040"/>
                </a:solidFill>
              </a:defRPr>
            </a:lvl1pPr>
            <a:lvl2pPr marL="457200" indent="0">
              <a:buFontTx/>
              <a:buNone/>
              <a:defRPr sz="2400"/>
            </a:lvl2pPr>
            <a:lvl3pPr marL="914400" indent="0">
              <a:buFontTx/>
              <a:buNone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1156" y="274638"/>
            <a:ext cx="10371419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886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xt -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/>
              <a:t>Presentation Name/Presenter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420995" y="1600201"/>
            <a:ext cx="5034261" cy="4525963"/>
          </a:xfrm>
        </p:spPr>
        <p:txBody>
          <a:bodyPr/>
          <a:lstStyle>
            <a:lvl1pPr marL="0" indent="0">
              <a:buFontTx/>
              <a:buNone/>
              <a:defRPr sz="2800"/>
            </a:lvl1pPr>
            <a:lvl2pPr marL="457200" indent="0">
              <a:buFontTx/>
              <a:buNone/>
              <a:defRPr sz="24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61156" y="1600201"/>
            <a:ext cx="5021779" cy="4525963"/>
          </a:xfrm>
        </p:spPr>
        <p:txBody>
          <a:bodyPr/>
          <a:lstStyle>
            <a:lvl1pPr marL="0" indent="0">
              <a:buFontTx/>
              <a:buNone/>
              <a:defRPr sz="2800" baseline="0"/>
            </a:lvl1pPr>
            <a:lvl2pPr marL="457200" indent="0">
              <a:buFontTx/>
              <a:buNone/>
              <a:defRPr sz="24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1156" y="274638"/>
            <a:ext cx="10371419" cy="1143000"/>
          </a:xfrm>
        </p:spPr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992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ext - Two Colum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/>
              <a:t>Presentation Name/Presenter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396491" y="2174875"/>
            <a:ext cx="5058661" cy="3951288"/>
          </a:xfrm>
        </p:spPr>
        <p:txBody>
          <a:bodyPr/>
          <a:lstStyle>
            <a:lvl1pPr>
              <a:buClr>
                <a:schemeClr val="accent5"/>
              </a:buClr>
              <a:defRPr sz="2400">
                <a:solidFill>
                  <a:srgbClr val="5D5040"/>
                </a:solidFill>
              </a:defRPr>
            </a:lvl1pPr>
            <a:lvl2pPr>
              <a:buClr>
                <a:schemeClr val="accent5"/>
              </a:buClr>
              <a:defRPr sz="2000">
                <a:solidFill>
                  <a:srgbClr val="5D5040"/>
                </a:solidFill>
              </a:defRPr>
            </a:lvl2pPr>
            <a:lvl3pPr>
              <a:buClr>
                <a:schemeClr val="accent5"/>
              </a:buClr>
              <a:defRPr sz="1800">
                <a:solidFill>
                  <a:srgbClr val="5D5040"/>
                </a:solidFill>
              </a:defRPr>
            </a:lvl3pPr>
            <a:lvl4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4pPr>
            <a:lvl5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396491" y="1535113"/>
            <a:ext cx="505876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Text for Bullets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61156" y="2174875"/>
            <a:ext cx="5042683" cy="3951288"/>
          </a:xfrm>
        </p:spPr>
        <p:txBody>
          <a:bodyPr/>
          <a:lstStyle>
            <a:lvl1pPr>
              <a:buClr>
                <a:schemeClr val="accent5"/>
              </a:buClr>
              <a:defRPr sz="2400">
                <a:solidFill>
                  <a:srgbClr val="5D5040"/>
                </a:solidFill>
              </a:defRPr>
            </a:lvl1pPr>
            <a:lvl2pPr>
              <a:buClr>
                <a:schemeClr val="accent5"/>
              </a:buClr>
              <a:defRPr sz="2000">
                <a:solidFill>
                  <a:srgbClr val="5D5040"/>
                </a:solidFill>
              </a:defRPr>
            </a:lvl2pPr>
            <a:lvl3pPr>
              <a:buClr>
                <a:schemeClr val="accent5"/>
              </a:buClr>
              <a:defRPr sz="1800">
                <a:solidFill>
                  <a:srgbClr val="5D5040"/>
                </a:solidFill>
              </a:defRPr>
            </a:lvl3pPr>
            <a:lvl4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4pPr>
            <a:lvl5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61156" y="1535113"/>
            <a:ext cx="504268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Text for Bullets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1156" y="274638"/>
            <a:ext cx="10371419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726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ext - Two Column Bullets With 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199339" y="6386190"/>
            <a:ext cx="5034261" cy="411480"/>
          </a:xfrm>
        </p:spPr>
        <p:txBody>
          <a:bodyPr/>
          <a:lstStyle/>
          <a:p>
            <a:r>
              <a:rPr lang="en-US"/>
              <a:t>Presentation Name/Presenter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398418" y="2174875"/>
            <a:ext cx="5034261" cy="3951288"/>
          </a:xfrm>
        </p:spPr>
        <p:txBody>
          <a:bodyPr/>
          <a:lstStyle>
            <a:lvl1pPr>
              <a:buClr>
                <a:schemeClr val="accent5"/>
              </a:buClr>
              <a:defRPr sz="2400">
                <a:solidFill>
                  <a:srgbClr val="5D5040"/>
                </a:solidFill>
              </a:defRPr>
            </a:lvl1pPr>
            <a:lvl2pPr>
              <a:buClr>
                <a:schemeClr val="accent5"/>
              </a:buClr>
              <a:defRPr sz="2000">
                <a:solidFill>
                  <a:srgbClr val="5D5040"/>
                </a:solidFill>
              </a:defRPr>
            </a:lvl2pPr>
            <a:lvl3pPr>
              <a:buClr>
                <a:schemeClr val="accent5"/>
              </a:buClr>
              <a:defRPr sz="1800">
                <a:solidFill>
                  <a:srgbClr val="5D5040"/>
                </a:solidFill>
              </a:defRPr>
            </a:lvl3pPr>
            <a:lvl4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4pPr>
            <a:lvl5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398418" y="1535113"/>
            <a:ext cx="501158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Text for Bullets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61156" y="2174875"/>
            <a:ext cx="5020107" cy="3951288"/>
          </a:xfrm>
        </p:spPr>
        <p:txBody>
          <a:bodyPr/>
          <a:lstStyle>
            <a:lvl1pPr>
              <a:buClr>
                <a:schemeClr val="accent5"/>
              </a:buClr>
              <a:defRPr sz="2400">
                <a:solidFill>
                  <a:srgbClr val="5D5040"/>
                </a:solidFill>
              </a:defRPr>
            </a:lvl1pPr>
            <a:lvl2pPr>
              <a:buClr>
                <a:schemeClr val="accent5"/>
              </a:buClr>
              <a:defRPr sz="2000">
                <a:solidFill>
                  <a:srgbClr val="5D5040"/>
                </a:solidFill>
              </a:defRPr>
            </a:lvl2pPr>
            <a:lvl3pPr>
              <a:buClr>
                <a:schemeClr val="accent5"/>
              </a:buClr>
              <a:defRPr sz="1800">
                <a:solidFill>
                  <a:srgbClr val="5D5040"/>
                </a:solidFill>
              </a:defRPr>
            </a:lvl3pPr>
            <a:lvl4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4pPr>
            <a:lvl5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61156" y="1535113"/>
            <a:ext cx="502010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Text for Bullets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1157" y="274638"/>
            <a:ext cx="10348841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33496" y="6386190"/>
            <a:ext cx="69504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35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5">
        <p:tmplLst>
          <p:tmpl lvl="1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4" grpId="0" build="p" bldLvl="5">
        <p:tmplLst>
          <p:tmpl lvl="1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1156" y="274638"/>
            <a:ext cx="1037141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1156" y="1600201"/>
            <a:ext cx="1037141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Bullet Text</a:t>
            </a:r>
          </a:p>
          <a:p>
            <a:pPr lvl="0"/>
            <a:r>
              <a:rPr lang="en-US" dirty="0"/>
              <a:t>Bullet Text</a:t>
            </a:r>
          </a:p>
          <a:p>
            <a:pPr lvl="0"/>
            <a:r>
              <a:rPr lang="en-US" dirty="0"/>
              <a:t>Bullet Text</a:t>
            </a:r>
          </a:p>
          <a:p>
            <a:pPr lvl="0"/>
            <a:r>
              <a:rPr lang="en-US" dirty="0"/>
              <a:t>Bullet Text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67071" y="6386190"/>
            <a:ext cx="5034261" cy="41148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3"/>
                </a:solidFill>
                <a:latin typeface="Georgia"/>
              </a:defRPr>
            </a:lvl1pPr>
          </a:lstStyle>
          <a:p>
            <a:r>
              <a:rPr lang="en-US" dirty="0"/>
              <a:t>Presentation Name/Presenter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01228" y="6386190"/>
            <a:ext cx="695040" cy="41148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  <a:latin typeface="Georgia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3EC2B0-AE69-DF6D-D419-486E69834855}"/>
              </a:ext>
            </a:extLst>
          </p:cNvPr>
          <p:cNvSpPr/>
          <p:nvPr userDrawn="1"/>
        </p:nvSpPr>
        <p:spPr>
          <a:xfrm>
            <a:off x="0" y="0"/>
            <a:ext cx="30520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8C5F49E-9424-B1B7-E865-2EA14D70CA99}"/>
              </a:ext>
            </a:extLst>
          </p:cNvPr>
          <p:cNvGrpSpPr/>
          <p:nvPr userDrawn="1"/>
        </p:nvGrpSpPr>
        <p:grpSpPr>
          <a:xfrm>
            <a:off x="493091" y="6220092"/>
            <a:ext cx="1414914" cy="502748"/>
            <a:chOff x="458801" y="6242952"/>
            <a:chExt cx="1414914" cy="50274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9F3D90-2DDD-4FFA-8BF4-E53737FF036A}"/>
                </a:ext>
              </a:extLst>
            </p:cNvPr>
            <p:cNvSpPr/>
            <p:nvPr userDrawn="1"/>
          </p:nvSpPr>
          <p:spPr>
            <a:xfrm>
              <a:off x="458801" y="6242952"/>
              <a:ext cx="1414914" cy="5027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 descr="A blue and black logo&#10;&#10;Description automatically generated">
              <a:extLst>
                <a:ext uri="{FF2B5EF4-FFF2-40B4-BE49-F238E27FC236}">
                  <a16:creationId xmlns:a16="http://schemas.microsoft.com/office/drawing/2014/main" id="{0357EFDA-FA7B-29FA-716E-840921A4977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0"/>
            <a:stretch>
              <a:fillRect/>
            </a:stretch>
          </p:blipFill>
          <p:spPr>
            <a:xfrm>
              <a:off x="534924" y="6358906"/>
              <a:ext cx="961023" cy="3284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86005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67" r:id="rId4"/>
    <p:sldLayoutId id="2147483652" r:id="rId5"/>
    <p:sldLayoutId id="2147483661" r:id="rId6"/>
    <p:sldLayoutId id="2147483660" r:id="rId7"/>
    <p:sldLayoutId id="2147483653" r:id="rId8"/>
    <p:sldLayoutId id="2147483666" r:id="rId9"/>
    <p:sldLayoutId id="2147483664" r:id="rId10"/>
    <p:sldLayoutId id="2147483662" r:id="rId11"/>
    <p:sldLayoutId id="2147483665" r:id="rId12"/>
    <p:sldLayoutId id="2147483656" r:id="rId13"/>
    <p:sldLayoutId id="2147483654" r:id="rId14"/>
    <p:sldLayoutId id="2147483655" r:id="rId15"/>
    <p:sldLayoutId id="2147483668" r:id="rId16"/>
    <p:sldLayoutId id="2147483663" r:id="rId17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3200" kern="1200" baseline="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7C6A55"/>
        </a:buClr>
        <a:buFont typeface="Arial"/>
        <a:buChar char="–"/>
        <a:defRPr sz="2800" kern="1200">
          <a:solidFill>
            <a:srgbClr val="7C6A55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7C6A55"/>
        </a:buClr>
        <a:buFont typeface="Arial"/>
        <a:buChar char="•"/>
        <a:defRPr sz="2400" kern="1200">
          <a:solidFill>
            <a:srgbClr val="7C6A55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7C6A55"/>
        </a:buClr>
        <a:buFont typeface="Arial"/>
        <a:buChar char="–"/>
        <a:defRPr sz="2000" kern="1200">
          <a:solidFill>
            <a:srgbClr val="7C6A55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7C6A55"/>
        </a:buClr>
        <a:buFont typeface="Arial"/>
        <a:buChar char="»"/>
        <a:defRPr sz="2000" kern="1200">
          <a:solidFill>
            <a:srgbClr val="7C6A55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C17E286-7FE0-4A83-9EA5-BC3898781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4121" y="4691680"/>
            <a:ext cx="6256150" cy="1752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Melissa Juarez, Analyst I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26833FD-46F1-B06F-E8CF-66C6200FA1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ACM Updates</a:t>
            </a:r>
            <a:br>
              <a:rPr lang="en-US" dirty="0">
                <a:cs typeface="Arial"/>
              </a:rPr>
            </a:br>
            <a:r>
              <a:rPr lang="en-US" dirty="0">
                <a:cs typeface="Arial"/>
              </a:rPr>
              <a:t>2024-2025 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346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EC10A8AA-4EC9-4A07-9EA4-B8CD0CF50D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66" y="1014883"/>
            <a:ext cx="8364111" cy="393985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9600" dirty="0"/>
              <a:t>Questions?</a:t>
            </a:r>
            <a:endParaRPr lang="en-US" sz="9600"/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214A5B54-911B-E2AF-64CD-101605D2459B}"/>
              </a:ext>
            </a:extLst>
          </p:cNvPr>
          <p:cNvSpPr txBox="1">
            <a:spLocks/>
          </p:cNvSpPr>
          <p:nvPr/>
        </p:nvSpPr>
        <p:spPr>
          <a:xfrm>
            <a:off x="4837108" y="5012621"/>
            <a:ext cx="6409417" cy="14048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None/>
              <a:defRPr sz="2800" b="0" i="0" kern="1200" baseline="0">
                <a:solidFill>
                  <a:schemeClr val="tx2"/>
                </a:solidFill>
                <a:latin typeface="Georgia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Clr>
                <a:srgbClr val="7C6A55"/>
              </a:buClr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Clr>
                <a:srgbClr val="7C6A55"/>
              </a:buClr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Clr>
                <a:srgbClr val="7C6A55"/>
              </a:buClr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Clr>
                <a:srgbClr val="7C6A55"/>
              </a:buClr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Melissa Juarez</a:t>
            </a:r>
            <a:endParaRPr lang="en-US"/>
          </a:p>
          <a:p>
            <a:r>
              <a:rPr lang="en-US" sz="2400" dirty="0"/>
              <a:t>Analyst I</a:t>
            </a:r>
          </a:p>
          <a:p>
            <a:r>
              <a:rPr lang="en-US" sz="2400" dirty="0"/>
              <a:t>melissa.juarez@sreb.org</a:t>
            </a:r>
          </a:p>
        </p:txBody>
      </p:sp>
      <p:pic>
        <p:nvPicPr>
          <p:cNvPr id="5" name="Picture 4" descr="A person smiling at camera&#10;&#10;Description automatically generated">
            <a:extLst>
              <a:ext uri="{FF2B5EF4-FFF2-40B4-BE49-F238E27FC236}">
                <a16:creationId xmlns:a16="http://schemas.microsoft.com/office/drawing/2014/main" id="{7B283240-B430-D040-BBB1-7B4B62CD7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078" y="4684642"/>
            <a:ext cx="2049670" cy="20496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1042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C1AE1C-CB73-772B-EB88-6D4664415C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A7F5C4-98AA-ABCE-4914-8A18B90D8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ACM Updates 24-25/Juarez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76ED010-2A3C-3B8C-31B4-7B4638A46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Overview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CF1620-7FD9-9E98-497B-AA6CA3CE1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0614-88EF-E141-A4D8-626B55E019E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D0B19F0-6DFC-FACA-AE5D-CA5DD8206946}"/>
              </a:ext>
            </a:extLst>
          </p:cNvPr>
          <p:cNvSpPr/>
          <p:nvPr/>
        </p:nvSpPr>
        <p:spPr>
          <a:xfrm>
            <a:off x="1057154" y="1959015"/>
            <a:ext cx="3316146" cy="2380527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600" dirty="0">
                <a:latin typeface="Aptos Narrow"/>
                <a:cs typeface="Arial"/>
              </a:rPr>
              <a:t>1,479</a:t>
            </a:r>
          </a:p>
          <a:p>
            <a:pPr algn="ctr"/>
            <a:r>
              <a:rPr lang="en-US" sz="2800" dirty="0">
                <a:latin typeface="Aptos Narrow"/>
                <a:cs typeface="Arial"/>
              </a:rPr>
              <a:t>Certifications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351BD7-5355-22B9-EE71-3D853BC6D636}"/>
              </a:ext>
            </a:extLst>
          </p:cNvPr>
          <p:cNvSpPr/>
          <p:nvPr/>
        </p:nvSpPr>
        <p:spPr>
          <a:xfrm>
            <a:off x="4568141" y="1959012"/>
            <a:ext cx="3316146" cy="2380528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600" dirty="0">
                <a:latin typeface="Aptos Narrow"/>
                <a:cs typeface="Arial"/>
              </a:rPr>
              <a:t>168</a:t>
            </a:r>
          </a:p>
          <a:p>
            <a:pPr algn="ctr"/>
            <a:r>
              <a:rPr lang="en-US" sz="2400" dirty="0">
                <a:latin typeface="Aptos Narrow"/>
                <a:cs typeface="Arial"/>
              </a:rPr>
              <a:t>Participating Institutions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705D21-072B-F5C5-414A-0A6DFB4732EA}"/>
              </a:ext>
            </a:extLst>
          </p:cNvPr>
          <p:cNvSpPr/>
          <p:nvPr/>
        </p:nvSpPr>
        <p:spPr>
          <a:xfrm>
            <a:off x="8069483" y="1959013"/>
            <a:ext cx="3316146" cy="2380528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600" dirty="0">
                <a:latin typeface="Aptos Narrow"/>
                <a:cs typeface="Arial"/>
              </a:rPr>
              <a:t>2,197</a:t>
            </a:r>
          </a:p>
          <a:p>
            <a:pPr algn="ctr"/>
            <a:r>
              <a:rPr lang="en-US" sz="2800" dirty="0">
                <a:latin typeface="Aptos Narrow"/>
                <a:cs typeface="Arial"/>
              </a:rPr>
              <a:t>Total Programs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32182D-8CF7-37B7-32B1-6EE0D8D89C70}"/>
              </a:ext>
            </a:extLst>
          </p:cNvPr>
          <p:cNvSpPr txBox="1"/>
          <p:nvPr/>
        </p:nvSpPr>
        <p:spPr>
          <a:xfrm>
            <a:off x="4751645" y="4342236"/>
            <a:ext cx="294225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>
                <a:solidFill>
                  <a:srgbClr val="00B050"/>
                </a:solidFill>
                <a:latin typeface="Aptos Narrow"/>
                <a:ea typeface="+mn-lt"/>
                <a:cs typeface="+mn-lt"/>
              </a:rPr>
              <a:t>▵</a:t>
            </a:r>
            <a:r>
              <a:rPr lang="en-US" sz="3200" dirty="0">
                <a:latin typeface="Aptos Narrow"/>
                <a:ea typeface="+mn-lt"/>
                <a:cs typeface="+mn-lt"/>
              </a:rPr>
              <a:t>1</a:t>
            </a:r>
            <a:endParaRPr lang="en-US" sz="3200">
              <a:latin typeface="Aptos Narrow"/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C55120-7203-8E0C-88BE-82825A0C153F}"/>
              </a:ext>
            </a:extLst>
          </p:cNvPr>
          <p:cNvSpPr txBox="1"/>
          <p:nvPr/>
        </p:nvSpPr>
        <p:spPr>
          <a:xfrm>
            <a:off x="1240657" y="4342235"/>
            <a:ext cx="294225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Aptos Narrow"/>
                <a:ea typeface="+mn-lt"/>
                <a:cs typeface="+mn-lt"/>
              </a:rPr>
              <a:t>▿</a:t>
            </a:r>
            <a:r>
              <a:rPr lang="en-US" sz="3200" dirty="0">
                <a:latin typeface="Aptos Narrow"/>
                <a:ea typeface="+mn-lt"/>
                <a:cs typeface="+mn-lt"/>
              </a:rPr>
              <a:t>528</a:t>
            </a:r>
            <a:endParaRPr lang="en-US" sz="3200">
              <a:latin typeface="Aptos Narrow"/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197945-52D6-3D52-5988-97EB3774FCFC}"/>
              </a:ext>
            </a:extLst>
          </p:cNvPr>
          <p:cNvSpPr txBox="1"/>
          <p:nvPr/>
        </p:nvSpPr>
        <p:spPr>
          <a:xfrm>
            <a:off x="8252987" y="4342236"/>
            <a:ext cx="294225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Aptos Narrow"/>
                <a:ea typeface="+mn-lt"/>
                <a:cs typeface="+mn-lt"/>
              </a:rPr>
              <a:t>▿</a:t>
            </a:r>
            <a:r>
              <a:rPr lang="en-US" sz="3200" dirty="0">
                <a:latin typeface="Aptos Narrow"/>
                <a:ea typeface="+mn-lt"/>
                <a:cs typeface="+mn-lt"/>
              </a:rPr>
              <a:t>36</a:t>
            </a:r>
            <a:endParaRPr lang="en-US" sz="3200">
              <a:latin typeface="Aptos Narrow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9DE25F-316D-FBE5-3302-90B483BC61CF}"/>
              </a:ext>
            </a:extLst>
          </p:cNvPr>
          <p:cNvSpPr txBox="1"/>
          <p:nvPr/>
        </p:nvSpPr>
        <p:spPr>
          <a:xfrm>
            <a:off x="9445428" y="1159"/>
            <a:ext cx="274224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 dirty="0">
                <a:cs typeface="Arial"/>
              </a:rPr>
              <a:t>Data updated: April 10, 2025</a:t>
            </a:r>
            <a:endParaRPr lang="en-US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4214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BF5C16E-533C-FE3B-E431-83B0D6CF5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ACM Updates 24-25/Juarez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023D2FD-A0F2-7228-57C8-E0BAAF341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Certification Statistics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8E6941-875C-201A-CC58-99418C561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0614-88EF-E141-A4D8-626B55E019E0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7810878-8E59-06AF-F5B4-9322E0FA6B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4555774"/>
              </p:ext>
            </p:extLst>
          </p:nvPr>
        </p:nvGraphicFramePr>
        <p:xfrm>
          <a:off x="937171" y="1215587"/>
          <a:ext cx="5034456" cy="4800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304FEBAD-2F1F-41F2-83E1-B6F6267774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1109645"/>
              </p:ext>
            </p:extLst>
          </p:nvPr>
        </p:nvGraphicFramePr>
        <p:xfrm>
          <a:off x="6225043" y="1219487"/>
          <a:ext cx="5020172" cy="4797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36218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8A14C3-8316-6143-2D07-5713B218A4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C5476C7-446B-0F56-700C-5F8EBD13D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ACM Updates 24-25/Juarez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2973A12-5B9D-2E37-2610-555B72FF3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Program Offerings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9A7952-6A2A-E02F-189B-66ADA07F8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0614-88EF-E141-A4D8-626B55E019E0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1C7118E-B256-7AE4-C68D-2C95797018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4415217"/>
              </p:ext>
            </p:extLst>
          </p:nvPr>
        </p:nvGraphicFramePr>
        <p:xfrm>
          <a:off x="1241305" y="1415990"/>
          <a:ext cx="6096000" cy="4597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71521FD-6C19-55B7-3CB3-0D2713CD5825}"/>
              </a:ext>
            </a:extLst>
          </p:cNvPr>
          <p:cNvSpPr txBox="1"/>
          <p:nvPr/>
        </p:nvSpPr>
        <p:spPr>
          <a:xfrm>
            <a:off x="7680695" y="2206777"/>
            <a:ext cx="3539207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cs typeface="Arial"/>
              </a:rPr>
              <a:t>Decrease in traditional program offerings</a:t>
            </a:r>
            <a:endParaRPr lang="en-US" dirty="0"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cs typeface="Arial"/>
              </a:rPr>
              <a:t>Increase in online and both program offerings</a:t>
            </a:r>
            <a:endParaRPr lang="en-US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8810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5BE1B96-6548-C457-0119-4F1CAD361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ACM Updates 24-25/Juarez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4B7142A-1815-E942-37DF-82AE5EE69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Top Program Titles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1E1F1F-CA8C-D567-CBA1-4424670DE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0614-88EF-E141-A4D8-626B55E019E0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C52C2853-220F-9EC5-1D55-553C597A11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0543949"/>
              </p:ext>
            </p:extLst>
          </p:nvPr>
        </p:nvGraphicFramePr>
        <p:xfrm>
          <a:off x="2611417" y="1570660"/>
          <a:ext cx="7220012" cy="4428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032">
                  <a:extLst>
                    <a:ext uri="{9D8B030D-6E8A-4147-A177-3AD203B41FA5}">
                      <a16:colId xmlns:a16="http://schemas.microsoft.com/office/drawing/2014/main" val="1676422083"/>
                    </a:ext>
                  </a:extLst>
                </a:gridCol>
                <a:gridCol w="3895724">
                  <a:extLst>
                    <a:ext uri="{9D8B030D-6E8A-4147-A177-3AD203B41FA5}">
                      <a16:colId xmlns:a16="http://schemas.microsoft.com/office/drawing/2014/main" val="2779348598"/>
                    </a:ext>
                  </a:extLst>
                </a:gridCol>
                <a:gridCol w="1504950">
                  <a:extLst>
                    <a:ext uri="{9D8B030D-6E8A-4147-A177-3AD203B41FA5}">
                      <a16:colId xmlns:a16="http://schemas.microsoft.com/office/drawing/2014/main" val="1707067523"/>
                    </a:ext>
                  </a:extLst>
                </a:gridCol>
                <a:gridCol w="1111306">
                  <a:extLst>
                    <a:ext uri="{9D8B030D-6E8A-4147-A177-3AD203B41FA5}">
                      <a16:colId xmlns:a16="http://schemas.microsoft.com/office/drawing/2014/main" val="1983988940"/>
                    </a:ext>
                  </a:extLst>
                </a:gridCol>
              </a:tblGrid>
              <a:tr h="62422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Rank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Program Title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Certifications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Rank change</a:t>
                      </a:r>
                    </a:p>
                  </a:txBody>
                  <a:tcPr marL="9524" marR="9524" marT="9524" anchor="b"/>
                </a:tc>
                <a:extLst>
                  <a:ext uri="{0D108BD9-81ED-4DB2-BD59-A6C34878D82A}">
                    <a16:rowId xmlns:a16="http://schemas.microsoft.com/office/drawing/2014/main" val="1149337446"/>
                  </a:ext>
                </a:extLst>
              </a:tr>
              <a:tr h="38038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1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Marine Science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89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-</a:t>
                      </a:r>
                    </a:p>
                  </a:txBody>
                  <a:tcPr marL="9524" marR="9524" marT="9524" anchor="b"/>
                </a:tc>
                <a:extLst>
                  <a:ext uri="{0D108BD9-81ED-4DB2-BD59-A6C34878D82A}">
                    <a16:rowId xmlns:a16="http://schemas.microsoft.com/office/drawing/2014/main" val="4209790138"/>
                  </a:ext>
                </a:extLst>
              </a:tr>
              <a:tr h="38038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2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Risk Management and Insurance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82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rgbClr val="00B050"/>
                          </a:solidFill>
                          <a:effectLst/>
                        </a:rPr>
                        <a:t>△</a:t>
                      </a:r>
                      <a:r>
                        <a:rPr lang="en-US" sz="1800" dirty="0">
                          <a:effectLst/>
                          <a:latin typeface="Aptos Narrow"/>
                        </a:rPr>
                        <a:t> 6 spots</a:t>
                      </a:r>
                    </a:p>
                  </a:txBody>
                  <a:tcPr marL="9524" marR="9524" marT="9524" anchor="b"/>
                </a:tc>
                <a:extLst>
                  <a:ext uri="{0D108BD9-81ED-4DB2-BD59-A6C34878D82A}">
                    <a16:rowId xmlns:a16="http://schemas.microsoft.com/office/drawing/2014/main" val="2738950956"/>
                  </a:ext>
                </a:extLst>
              </a:tr>
              <a:tr h="38038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3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Supply Chain Management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64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rgbClr val="FF0000"/>
                          </a:solidFill>
                          <a:effectLst/>
                        </a:rPr>
                        <a:t>▽</a:t>
                      </a:r>
                      <a:r>
                        <a:rPr lang="en-US" sz="1400" b="0" i="0" u="none" strike="noStrike" noProof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Aptos Narrow"/>
                        </a:rPr>
                        <a:t>1</a:t>
                      </a:r>
                    </a:p>
                  </a:txBody>
                  <a:tcPr marL="9524" marR="9524" marT="9524" anchor="b"/>
                </a:tc>
                <a:extLst>
                  <a:ext uri="{0D108BD9-81ED-4DB2-BD59-A6C34878D82A}">
                    <a16:rowId xmlns:a16="http://schemas.microsoft.com/office/drawing/2014/main" val="2471913837"/>
                  </a:ext>
                </a:extLst>
              </a:tr>
              <a:tr h="38038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4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Intelligence and Security Studies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60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△</a:t>
                      </a:r>
                      <a:r>
                        <a:rPr lang="en-US" sz="1400" b="0" i="0" u="none" strike="noStrike" noProof="0" dirty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Aptos Narrow"/>
                        </a:rPr>
                        <a:t>9</a:t>
                      </a:r>
                    </a:p>
                  </a:txBody>
                  <a:tcPr marL="9524" marR="9524" marT="9524" anchor="b"/>
                </a:tc>
                <a:extLst>
                  <a:ext uri="{0D108BD9-81ED-4DB2-BD59-A6C34878D82A}">
                    <a16:rowId xmlns:a16="http://schemas.microsoft.com/office/drawing/2014/main" val="186098564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5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Aerospace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57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△</a:t>
                      </a:r>
                      <a:r>
                        <a:rPr lang="en-US" sz="1800" b="0" i="0" u="none" strike="noStrike" noProof="0" dirty="0">
                          <a:effectLst/>
                        </a:rPr>
                        <a:t> </a:t>
                      </a:r>
                      <a:r>
                        <a:rPr lang="en-US" sz="1800" dirty="0">
                          <a:effectLst/>
                          <a:latin typeface="Aptos Narrow"/>
                        </a:rPr>
                        <a:t>5 </a:t>
                      </a:r>
                    </a:p>
                  </a:txBody>
                  <a:tcPr marL="9524" marR="9524" marT="9524" anchor="b"/>
                </a:tc>
                <a:extLst>
                  <a:ext uri="{0D108BD9-81ED-4DB2-BD59-A6C34878D82A}">
                    <a16:rowId xmlns:a16="http://schemas.microsoft.com/office/drawing/2014/main" val="3750341289"/>
                  </a:ext>
                </a:extLst>
              </a:tr>
              <a:tr h="38038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6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Audio Production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51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▽</a:t>
                      </a:r>
                      <a:r>
                        <a:rPr lang="en-US" sz="14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Aptos Narrow"/>
                        </a:rPr>
                        <a:t>3</a:t>
                      </a:r>
                    </a:p>
                  </a:txBody>
                  <a:tcPr marL="9524" marR="9524" marT="9524" anchor="b"/>
                </a:tc>
                <a:extLst>
                  <a:ext uri="{0D108BD9-81ED-4DB2-BD59-A6C34878D82A}">
                    <a16:rowId xmlns:a16="http://schemas.microsoft.com/office/drawing/2014/main" val="2898121823"/>
                  </a:ext>
                </a:extLst>
              </a:tr>
              <a:tr h="38038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7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Cardiovascular Technology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51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△</a:t>
                      </a:r>
                      <a:r>
                        <a:rPr lang="en-US" sz="1800" b="1" i="0" u="none" strike="noStrike" noProof="0" dirty="0">
                          <a:effectLst/>
                        </a:rPr>
                        <a:t> </a:t>
                      </a:r>
                      <a:r>
                        <a:rPr lang="en-US" sz="1800" b="1" dirty="0">
                          <a:effectLst/>
                          <a:latin typeface="Aptos Narrow"/>
                        </a:rPr>
                        <a:t>12</a:t>
                      </a:r>
                    </a:p>
                  </a:txBody>
                  <a:tcPr marL="9524" marR="9524" marT="9524" anchor="b"/>
                </a:tc>
                <a:extLst>
                  <a:ext uri="{0D108BD9-81ED-4DB2-BD59-A6C34878D82A}">
                    <a16:rowId xmlns:a16="http://schemas.microsoft.com/office/drawing/2014/main" val="1322528347"/>
                  </a:ext>
                </a:extLst>
              </a:tr>
              <a:tr h="38038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8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Recording Industry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44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800" b="0" i="0" u="none" strike="noStrike" noProof="0" dirty="0">
                          <a:effectLst/>
                        </a:rPr>
                        <a:t> </a:t>
                      </a:r>
                      <a:r>
                        <a:rPr lang="en-US" sz="14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▽</a:t>
                      </a:r>
                      <a:r>
                        <a:rPr lang="en-US" sz="14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Aptos Narrow"/>
                        </a:rPr>
                        <a:t>1</a:t>
                      </a:r>
                    </a:p>
                  </a:txBody>
                  <a:tcPr marL="9524" marR="9524" marT="9524" anchor="b"/>
                </a:tc>
                <a:extLst>
                  <a:ext uri="{0D108BD9-81ED-4DB2-BD59-A6C34878D82A}">
                    <a16:rowId xmlns:a16="http://schemas.microsoft.com/office/drawing/2014/main" val="1204114562"/>
                  </a:ext>
                </a:extLst>
              </a:tr>
              <a:tr h="38038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9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Southern Studies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43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▽</a:t>
                      </a:r>
                      <a:r>
                        <a:rPr lang="en-US" sz="14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noProof="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Aptos Narrow"/>
                      </a:endParaRPr>
                    </a:p>
                  </a:txBody>
                  <a:tcPr marL="9524" marR="9524" marT="9524" anchor="b"/>
                </a:tc>
                <a:extLst>
                  <a:ext uri="{0D108BD9-81ED-4DB2-BD59-A6C34878D82A}">
                    <a16:rowId xmlns:a16="http://schemas.microsoft.com/office/drawing/2014/main" val="4285324032"/>
                  </a:ext>
                </a:extLst>
              </a:tr>
              <a:tr h="38038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10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Cancer Biology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41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△</a:t>
                      </a:r>
                      <a:r>
                        <a:rPr lang="en-US" sz="1800" b="1" i="0" u="none" strike="noStrike" noProof="0" dirty="0">
                          <a:effectLst/>
                        </a:rPr>
                        <a:t> </a:t>
                      </a:r>
                      <a:r>
                        <a:rPr lang="en-US" sz="1800" b="1" dirty="0">
                          <a:effectLst/>
                          <a:latin typeface="Aptos Narrow"/>
                        </a:rPr>
                        <a:t>22</a:t>
                      </a:r>
                    </a:p>
                  </a:txBody>
                  <a:tcPr marL="9524" marR="9524" marT="9524" anchor="b"/>
                </a:tc>
                <a:extLst>
                  <a:ext uri="{0D108BD9-81ED-4DB2-BD59-A6C34878D82A}">
                    <a16:rowId xmlns:a16="http://schemas.microsoft.com/office/drawing/2014/main" val="1193315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0782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D80B49-24A7-06A4-766B-9400EF77DA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67FA6DD-9EA7-B965-A806-3C14611B2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ACM Updates 24-25/Juarez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930DDD8-7384-5293-34B0-345B7292B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NEW: Top Fields (by CIP code)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F8AF3F-5F36-8BF8-EAF8-CA86EA9B1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0614-88EF-E141-A4D8-626B55E019E0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D85C1D4-775E-0B5A-30E1-8B5BA2A34E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587759"/>
              </p:ext>
            </p:extLst>
          </p:nvPr>
        </p:nvGraphicFramePr>
        <p:xfrm>
          <a:off x="1978025" y="1415415"/>
          <a:ext cx="8236187" cy="4362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124">
                  <a:extLst>
                    <a:ext uri="{9D8B030D-6E8A-4147-A177-3AD203B41FA5}">
                      <a16:colId xmlns:a16="http://schemas.microsoft.com/office/drawing/2014/main" val="3987972686"/>
                    </a:ext>
                  </a:extLst>
                </a:gridCol>
                <a:gridCol w="5180173">
                  <a:extLst>
                    <a:ext uri="{9D8B030D-6E8A-4147-A177-3AD203B41FA5}">
                      <a16:colId xmlns:a16="http://schemas.microsoft.com/office/drawing/2014/main" val="3954550329"/>
                    </a:ext>
                  </a:extLst>
                </a:gridCol>
                <a:gridCol w="1069207">
                  <a:extLst>
                    <a:ext uri="{9D8B030D-6E8A-4147-A177-3AD203B41FA5}">
                      <a16:colId xmlns:a16="http://schemas.microsoft.com/office/drawing/2014/main" val="1320286963"/>
                    </a:ext>
                  </a:extLst>
                </a:gridCol>
                <a:gridCol w="1367683">
                  <a:extLst>
                    <a:ext uri="{9D8B030D-6E8A-4147-A177-3AD203B41FA5}">
                      <a16:colId xmlns:a16="http://schemas.microsoft.com/office/drawing/2014/main" val="772787407"/>
                    </a:ext>
                  </a:extLst>
                </a:gridCol>
              </a:tblGrid>
              <a:tr h="60562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Rank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Description</a:t>
                      </a:r>
                      <a:endParaRPr lang="en-US" sz="1800" dirty="0" err="1">
                        <a:effectLst/>
                        <a:latin typeface="Aptos Narrow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CIP Code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Count of Certifications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117960031"/>
                  </a:ext>
                </a:extLst>
              </a:tr>
              <a:tr h="33119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1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Insurance.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52.1701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85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414300675"/>
                  </a:ext>
                </a:extLst>
              </a:tr>
              <a:tr h="33119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2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Marine Sciences.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30.3201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73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78954723"/>
                  </a:ext>
                </a:extLst>
              </a:tr>
              <a:tr h="60562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3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Aeronautics/Aviation/Aerospace Science and Technology, General.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49.0101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70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097282244"/>
                  </a:ext>
                </a:extLst>
              </a:tr>
              <a:tr h="41636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4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Logistics, Materials, and Supply Chain Management.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52.0203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64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517051401"/>
                  </a:ext>
                </a:extLst>
              </a:tr>
              <a:tr h="41636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5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MILITARY TECHNOLOGIES AND APPLIED SCIENCES.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29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60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008956800"/>
                  </a:ext>
                </a:extLst>
              </a:tr>
              <a:tr h="33119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6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Music Technology.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50.0913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51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69660552"/>
                  </a:ext>
                </a:extLst>
              </a:tr>
              <a:tr h="33119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7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Cardiovascular Technology/Technologist.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51.0901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51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680979532"/>
                  </a:ext>
                </a:extLst>
              </a:tr>
              <a:tr h="33119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8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Music Management.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50.1003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44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333877638"/>
                  </a:ext>
                </a:extLst>
              </a:tr>
              <a:tr h="33119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9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American/United States Studies/Civilization.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5.0102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43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200355337"/>
                  </a:ext>
                </a:extLst>
              </a:tr>
              <a:tr h="33119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effectLst/>
                          <a:latin typeface="Aptos Narrow"/>
                        </a:rPr>
                        <a:t>10</a:t>
                      </a:r>
                    </a:p>
                  </a:txBody>
                  <a:tcPr marL="9524" marR="9524" marT="9524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dirty="0">
                          <a:effectLst/>
                          <a:latin typeface="Aptos Narrow"/>
                        </a:rPr>
                        <a:t>Oncology and Cancer Biology.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26.0911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dirty="0">
                          <a:effectLst/>
                          <a:latin typeface="Aptos Narrow"/>
                        </a:rPr>
                        <a:t>41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643336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5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9178913-7377-8992-EF67-4A640C3E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ACM Updates 24-25/Juarez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E6500-94C9-9428-6110-EDA5D3A74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What this means:</a:t>
            </a:r>
          </a:p>
          <a:p>
            <a:pPr marL="457200" indent="-457200">
              <a:buFont typeface="Calibri"/>
              <a:buChar char="-"/>
            </a:pPr>
            <a:r>
              <a:rPr lang="en-US" dirty="0">
                <a:cs typeface="Arial"/>
              </a:rPr>
              <a:t>The new savings formula is our current best estimate of actual average tuition savings</a:t>
            </a:r>
          </a:p>
          <a:p>
            <a:pPr marL="457200" indent="-457200">
              <a:buFont typeface="Calibri"/>
              <a:buChar char="-"/>
            </a:pPr>
            <a:r>
              <a:rPr lang="en-US" dirty="0">
                <a:cs typeface="Arial"/>
              </a:rPr>
              <a:t>Higher than estimated average savings in the past, which was a more conservative estimate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F57F337-D8D9-90EB-B671-A86A5AA03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NEW: Tuition Savings Formula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5C64F-CFB2-0261-E498-6E176E1A8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0614-88EF-E141-A4D8-626B55E019E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38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FA62DD-C769-427A-6A4E-1F83F2BA0B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6964A52-1758-53B6-1FF0-3EA27622B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ACM Updates 24-25/Juarez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05B7A1-D5A8-864C-3A63-BB99C75E7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Overview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3E2082-C320-7CAA-7D95-EECC2CFF0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0614-88EF-E141-A4D8-626B55E019E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AD79F4-8E47-9004-ADEB-70F8EB2EC181}"/>
              </a:ext>
            </a:extLst>
          </p:cNvPr>
          <p:cNvSpPr/>
          <p:nvPr/>
        </p:nvSpPr>
        <p:spPr>
          <a:xfrm>
            <a:off x="999281" y="1389926"/>
            <a:ext cx="4946247" cy="2380527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600" dirty="0">
                <a:ea typeface="+mn-lt"/>
                <a:cs typeface="+mn-lt"/>
              </a:rPr>
              <a:t>$16,044,736</a:t>
            </a:r>
            <a:endParaRPr lang="en-US" sz="6600" dirty="0"/>
          </a:p>
          <a:p>
            <a:pPr algn="ctr"/>
            <a:r>
              <a:rPr lang="en-US" sz="2800" i="1" dirty="0">
                <a:latin typeface="Aptos Narrow"/>
                <a:cs typeface="Arial"/>
              </a:rPr>
              <a:t>reported </a:t>
            </a:r>
            <a:r>
              <a:rPr lang="en-US" sz="2800" dirty="0">
                <a:latin typeface="Aptos Narrow"/>
                <a:cs typeface="Arial"/>
              </a:rPr>
              <a:t>total tuition savings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FBB5C9-8C12-716F-2442-07BB66CFD2F8}"/>
              </a:ext>
            </a:extLst>
          </p:cNvPr>
          <p:cNvSpPr txBox="1"/>
          <p:nvPr/>
        </p:nvSpPr>
        <p:spPr>
          <a:xfrm>
            <a:off x="3623114" y="4572328"/>
            <a:ext cx="4938882" cy="954107"/>
          </a:xfrm>
          <a:prstGeom prst="rect">
            <a:avLst/>
          </a:prstGeom>
          <a:noFill/>
          <a:ln w="28575">
            <a:solidFill>
              <a:srgbClr val="4472C4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>
                <a:solidFill>
                  <a:srgbClr val="424242"/>
                </a:solidFill>
                <a:latin typeface="Aptos Narrow"/>
                <a:ea typeface="+mn-lt"/>
                <a:cs typeface="+mn-lt"/>
              </a:rPr>
              <a:t>63.7% reporting</a:t>
            </a:r>
            <a:r>
              <a:rPr lang="en-US" sz="2400" dirty="0">
                <a:solidFill>
                  <a:srgbClr val="424242"/>
                </a:solidFill>
                <a:latin typeface="Aptos Narrow"/>
                <a:ea typeface="+mn-lt"/>
                <a:cs typeface="+mn-lt"/>
              </a:rPr>
              <a:t> (</a:t>
            </a:r>
            <a:r>
              <a:rPr lang="en-US" sz="2800" dirty="0">
                <a:solidFill>
                  <a:srgbClr val="FF0000"/>
                </a:solidFill>
                <a:latin typeface="Aptos Narrow"/>
                <a:ea typeface="+mn-lt"/>
                <a:cs typeface="+mn-lt"/>
              </a:rPr>
              <a:t>▿</a:t>
            </a:r>
            <a:r>
              <a:rPr lang="en-US" sz="2400" dirty="0">
                <a:solidFill>
                  <a:srgbClr val="424242"/>
                </a:solidFill>
                <a:latin typeface="Aptos Narrow"/>
                <a:ea typeface="+mn-lt"/>
                <a:cs typeface="+mn-lt"/>
              </a:rPr>
              <a:t>0.45%)</a:t>
            </a:r>
            <a:endParaRPr lang="en-US" sz="2400">
              <a:solidFill>
                <a:srgbClr val="424242"/>
              </a:solidFill>
              <a:latin typeface="Arial"/>
              <a:ea typeface="+mn-lt"/>
              <a:cs typeface="+mn-lt"/>
            </a:endParaRPr>
          </a:p>
          <a:p>
            <a:pPr algn="ctr"/>
            <a:r>
              <a:rPr lang="en-US" sz="2400" dirty="0">
                <a:solidFill>
                  <a:srgbClr val="424242"/>
                </a:solidFill>
                <a:latin typeface="Aptos Narrow"/>
                <a:cs typeface="Arial"/>
              </a:rPr>
              <a:t>Estimate if all reported: ~$25M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8D6E22-57A2-3E7A-C19E-A8E4CB57B727}"/>
              </a:ext>
            </a:extLst>
          </p:cNvPr>
          <p:cNvSpPr txBox="1"/>
          <p:nvPr/>
        </p:nvSpPr>
        <p:spPr>
          <a:xfrm>
            <a:off x="7298076" y="3771306"/>
            <a:ext cx="294225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>
                <a:solidFill>
                  <a:srgbClr val="00B050"/>
                </a:solidFill>
                <a:latin typeface="Aptos Narrow"/>
                <a:ea typeface="+mn-lt"/>
                <a:cs typeface="+mn-lt"/>
              </a:rPr>
              <a:t>▵</a:t>
            </a:r>
            <a:r>
              <a:rPr lang="en-US" sz="3200" dirty="0">
                <a:latin typeface="Aptos Narrow"/>
                <a:ea typeface="+mn-lt"/>
                <a:cs typeface="+mn-lt"/>
              </a:rPr>
              <a:t>$1,416*</a:t>
            </a:r>
            <a:endParaRPr lang="en-US" sz="3200" dirty="0">
              <a:latin typeface="Aptos Narrow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5DC647A-18D3-0738-92E5-ABBAD6DEFAA6}"/>
              </a:ext>
            </a:extLst>
          </p:cNvPr>
          <p:cNvSpPr/>
          <p:nvPr/>
        </p:nvSpPr>
        <p:spPr>
          <a:xfrm>
            <a:off x="6217534" y="1389925"/>
            <a:ext cx="4946247" cy="2380527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600" dirty="0">
                <a:ea typeface="+mn-lt"/>
                <a:cs typeface="+mn-lt"/>
              </a:rPr>
              <a:t>$17,033</a:t>
            </a:r>
            <a:endParaRPr lang="en-US" sz="6600">
              <a:cs typeface="Arial"/>
            </a:endParaRPr>
          </a:p>
          <a:p>
            <a:pPr algn="ctr"/>
            <a:r>
              <a:rPr lang="en-US" sz="2800" dirty="0">
                <a:latin typeface="Aptos Narrow"/>
                <a:cs typeface="Arial"/>
              </a:rPr>
              <a:t>average tuition savings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C7AC02-74F9-48F5-EFFE-CD123EF58B48}"/>
              </a:ext>
            </a:extLst>
          </p:cNvPr>
          <p:cNvSpPr txBox="1"/>
          <p:nvPr/>
        </p:nvSpPr>
        <p:spPr>
          <a:xfrm>
            <a:off x="1993012" y="3740527"/>
            <a:ext cx="294225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ea typeface="+mn-lt"/>
                <a:cs typeface="+mn-lt"/>
              </a:rPr>
              <a:t>▿</a:t>
            </a:r>
            <a:r>
              <a:rPr lang="en-US" sz="3200" dirty="0">
                <a:latin typeface="Aptos Narrow"/>
                <a:ea typeface="+mn-lt"/>
                <a:cs typeface="+mn-lt"/>
              </a:rPr>
              <a:t>$4,038,728</a:t>
            </a:r>
            <a:endParaRPr lang="en-US" sz="3200" dirty="0">
              <a:latin typeface="Aptos Narrow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E039C7-6F2E-1118-C1B5-F17389BD3948}"/>
              </a:ext>
            </a:extLst>
          </p:cNvPr>
          <p:cNvSpPr txBox="1"/>
          <p:nvPr/>
        </p:nvSpPr>
        <p:spPr>
          <a:xfrm>
            <a:off x="9445428" y="39259"/>
            <a:ext cx="274224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cs typeface="Arial"/>
              </a:rPr>
              <a:t>*Based on 2023-2024 average tuition savings when applying new formula</a:t>
            </a:r>
          </a:p>
        </p:txBody>
      </p:sp>
    </p:spTree>
    <p:extLst>
      <p:ext uri="{BB962C8B-B14F-4D97-AF65-F5344CB8AC3E}">
        <p14:creationId xmlns:p14="http://schemas.microsoft.com/office/powerpoint/2010/main" val="1554034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434EEA-F456-DB09-BF9A-39F2649BB8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A173B6B-B951-FE21-C124-A859E450F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ACM Updates 24-25/Juarez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D618CCA-F1CF-2870-2DE6-9F893E85B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Tuition Savings per State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C8F408-A7BE-E2D5-7EA9-B158043E2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0614-88EF-E141-A4D8-626B55E019E0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94B4148-2F66-1694-ABCA-00604F0DC2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1369173"/>
              </p:ext>
            </p:extLst>
          </p:nvPr>
        </p:nvGraphicFramePr>
        <p:xfrm>
          <a:off x="938212" y="1328738"/>
          <a:ext cx="5010150" cy="460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C9A3926-E488-ECB4-42E4-94D22B11F7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1753835"/>
              </p:ext>
            </p:extLst>
          </p:nvPr>
        </p:nvGraphicFramePr>
        <p:xfrm>
          <a:off x="6044488" y="1329942"/>
          <a:ext cx="5146456" cy="4599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4842124"/>
      </p:ext>
    </p:extLst>
  </p:cSld>
  <p:clrMapOvr>
    <a:masterClrMapping/>
  </p:clrMapOvr>
</p:sld>
</file>

<file path=ppt/theme/theme1.xml><?xml version="1.0" encoding="utf-8"?>
<a:theme xmlns:a="http://schemas.openxmlformats.org/drawingml/2006/main" name="SREB Debut ">
  <a:themeElements>
    <a:clrScheme name="2023 SREB">
      <a:dk1>
        <a:srgbClr val="424242"/>
      </a:dk1>
      <a:lt1>
        <a:srgbClr val="FFFFFF"/>
      </a:lt1>
      <a:dk2>
        <a:srgbClr val="003087"/>
      </a:dk2>
      <a:lt2>
        <a:srgbClr val="FFA300"/>
      </a:lt2>
      <a:accent1>
        <a:srgbClr val="307FE2"/>
      </a:accent1>
      <a:accent2>
        <a:srgbClr val="FFA300"/>
      </a:accent2>
      <a:accent3>
        <a:srgbClr val="003087"/>
      </a:accent3>
      <a:accent4>
        <a:srgbClr val="00AEC7"/>
      </a:accent4>
      <a:accent5>
        <a:srgbClr val="424242"/>
      </a:accent5>
      <a:accent6>
        <a:srgbClr val="C4D600"/>
      </a:accent6>
      <a:hlink>
        <a:srgbClr val="C4D600"/>
      </a:hlink>
      <a:folHlink>
        <a:srgbClr val="307FE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ustom 24">
      <a:dk1>
        <a:srgbClr val="F8971D"/>
      </a:dk1>
      <a:lt1>
        <a:sysClr val="window" lastClr="FFFFFF"/>
      </a:lt1>
      <a:dk2>
        <a:srgbClr val="005694"/>
      </a:dk2>
      <a:lt2>
        <a:srgbClr val="ACA095"/>
      </a:lt2>
      <a:accent1>
        <a:srgbClr val="F8971D"/>
      </a:accent1>
      <a:accent2>
        <a:srgbClr val="FDBE57"/>
      </a:accent2>
      <a:accent3>
        <a:srgbClr val="005694"/>
      </a:accent3>
      <a:accent4>
        <a:srgbClr val="7C6A55"/>
      </a:accent4>
      <a:accent5>
        <a:srgbClr val="5D5040"/>
      </a:accent5>
      <a:accent6>
        <a:srgbClr val="C5C19D"/>
      </a:accent6>
      <a:hlink>
        <a:srgbClr val="0000FF"/>
      </a:hlink>
      <a:folHlink>
        <a:srgbClr val="F8971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Custom 24">
      <a:dk1>
        <a:srgbClr val="F8971D"/>
      </a:dk1>
      <a:lt1>
        <a:sysClr val="window" lastClr="FFFFFF"/>
      </a:lt1>
      <a:dk2>
        <a:srgbClr val="005694"/>
      </a:dk2>
      <a:lt2>
        <a:srgbClr val="ACA095"/>
      </a:lt2>
      <a:accent1>
        <a:srgbClr val="F8971D"/>
      </a:accent1>
      <a:accent2>
        <a:srgbClr val="FDBE57"/>
      </a:accent2>
      <a:accent3>
        <a:srgbClr val="005694"/>
      </a:accent3>
      <a:accent4>
        <a:srgbClr val="7C6A55"/>
      </a:accent4>
      <a:accent5>
        <a:srgbClr val="5D5040"/>
      </a:accent5>
      <a:accent6>
        <a:srgbClr val="C5C19D"/>
      </a:accent6>
      <a:hlink>
        <a:srgbClr val="0000FF"/>
      </a:hlink>
      <a:folHlink>
        <a:srgbClr val="F8971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904A5ADC17524FB1477BF0A1F9FE18" ma:contentTypeVersion="21" ma:contentTypeDescription="Create a new document." ma:contentTypeScope="" ma:versionID="94ea7598ea0acd84b094d0e4edebda90">
  <xsd:schema xmlns:xsd="http://www.w3.org/2001/XMLSchema" xmlns:xs="http://www.w3.org/2001/XMLSchema" xmlns:p="http://schemas.microsoft.com/office/2006/metadata/properties" xmlns:ns1="http://schemas.microsoft.com/sharepoint/v3" xmlns:ns2="a165d3ee-2218-420f-9133-fe192bed5ca1" xmlns:ns3="8d4bb5a8-ab45-4353-9c0e-917390d85021" targetNamespace="http://schemas.microsoft.com/office/2006/metadata/properties" ma:root="true" ma:fieldsID="7e494aed6aad1cc555ff807182a28d21" ns1:_="" ns2:_="" ns3:_="">
    <xsd:import namespace="http://schemas.microsoft.com/sharepoint/v3"/>
    <xsd:import namespace="a165d3ee-2218-420f-9133-fe192bed5ca1"/>
    <xsd:import namespace="8d4bb5a8-ab45-4353-9c0e-917390d850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5d3ee-2218-420f-9133-fe192bed5c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c57d8738-f617-483e-b1e9-cf95238b6e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7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4bb5a8-ab45-4353-9c0e-917390d8502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6188756-1d95-4f5e-9577-df504b55c2fb}" ma:internalName="TaxCatchAll" ma:showField="CatchAllData" ma:web="8d4bb5a8-ab45-4353-9c0e-917390d850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65d3ee-2218-420f-9133-fe192bed5ca1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  <TaxCatchAll xmlns="8d4bb5a8-ab45-4353-9c0e-917390d85021" xsi:nil="true"/>
  </documentManagement>
</p:properties>
</file>

<file path=customXml/itemProps1.xml><?xml version="1.0" encoding="utf-8"?>
<ds:datastoreItem xmlns:ds="http://schemas.openxmlformats.org/officeDocument/2006/customXml" ds:itemID="{6B3E0149-08F0-4864-AE68-4C57485943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6CA9D0-7191-4F0E-901C-E32B02F3DB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165d3ee-2218-420f-9133-fe192bed5ca1"/>
    <ds:schemaRef ds:uri="8d4bb5a8-ab45-4353-9c0e-917390d850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55957E-D0B9-4D56-B391-CD72C1A1713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a165d3ee-2218-420f-9133-fe192bed5ca1"/>
    <ds:schemaRef ds:uri="8d4bb5a8-ab45-4353-9c0e-917390d85021"/>
  </ds:schemaRefs>
</ds:datastoreItem>
</file>

<file path=docMetadata/LabelInfo.xml><?xml version="1.0" encoding="utf-8"?>
<clbl:labelList xmlns:clbl="http://schemas.microsoft.com/office/2020/mipLabelMetadata">
  <clbl:label id="{00260771-a9fd-4aa8-a138-a40ac53a5467}" enabled="1" method="Privileged" siteId="{eb20950b-168c-497a-9845-2b099844f3e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</TotalTime>
  <Words>393</Words>
  <Application>Microsoft Office PowerPoint</Application>
  <PresentationFormat>Widescreen</PresentationFormat>
  <Paragraphs>148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 Narrow</vt:lpstr>
      <vt:lpstr>Arial</vt:lpstr>
      <vt:lpstr>Calibri</vt:lpstr>
      <vt:lpstr>Georgia</vt:lpstr>
      <vt:lpstr>SREB Debut </vt:lpstr>
      <vt:lpstr>ACM Updates 2024-2025 AY</vt:lpstr>
      <vt:lpstr>Overview</vt:lpstr>
      <vt:lpstr>Certification Statistics</vt:lpstr>
      <vt:lpstr>Program Offerings</vt:lpstr>
      <vt:lpstr>Top Program Titles </vt:lpstr>
      <vt:lpstr>NEW: Top Fields (by CIP code)</vt:lpstr>
      <vt:lpstr>NEW: Tuition Savings Formula</vt:lpstr>
      <vt:lpstr>Overview</vt:lpstr>
      <vt:lpstr>Tuition Savings per State</vt:lpstr>
      <vt:lpstr>PowerPoint Presentation</vt:lpstr>
    </vt:vector>
  </TitlesOfParts>
  <Company>Peak Seven Marketing Solutions,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Smith</dc:creator>
  <cp:keywords/>
  <cp:lastModifiedBy>Elisa Jaden</cp:lastModifiedBy>
  <cp:revision>1058</cp:revision>
  <dcterms:created xsi:type="dcterms:W3CDTF">2013-08-26T17:23:32Z</dcterms:created>
  <dcterms:modified xsi:type="dcterms:W3CDTF">2025-04-16T19:19:31Z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0260771-a9fd-4aa8-a138-a40ac53a5467_Enabled">
    <vt:lpwstr>True</vt:lpwstr>
  </property>
  <property fmtid="{D5CDD505-2E9C-101B-9397-08002B2CF9AE}" pid="3" name="MSIP_Label_00260771-a9fd-4aa8-a138-a40ac53a5467_SiteId">
    <vt:lpwstr>eb20950b-168c-497a-9845-2b099844f3ef</vt:lpwstr>
  </property>
  <property fmtid="{D5CDD505-2E9C-101B-9397-08002B2CF9AE}" pid="4" name="MSIP_Label_00260771-a9fd-4aa8-a138-a40ac53a5467_Owner">
    <vt:lpwstr>lety.jones@SREB.ORG</vt:lpwstr>
  </property>
  <property fmtid="{D5CDD505-2E9C-101B-9397-08002B2CF9AE}" pid="5" name="MSIP_Label_00260771-a9fd-4aa8-a138-a40ac53a5467_SetDate">
    <vt:lpwstr>2018-09-06T16:19:09.9352721Z</vt:lpwstr>
  </property>
  <property fmtid="{D5CDD505-2E9C-101B-9397-08002B2CF9AE}" pid="6" name="MSIP_Label_00260771-a9fd-4aa8-a138-a40ac53a5467_Name">
    <vt:lpwstr>General</vt:lpwstr>
  </property>
  <property fmtid="{D5CDD505-2E9C-101B-9397-08002B2CF9AE}" pid="7" name="MSIP_Label_00260771-a9fd-4aa8-a138-a40ac53a5467_Application">
    <vt:lpwstr>Microsoft Azure Information Protection</vt:lpwstr>
  </property>
  <property fmtid="{D5CDD505-2E9C-101B-9397-08002B2CF9AE}" pid="8" name="MSIP_Label_00260771-a9fd-4aa8-a138-a40ac53a5467_Extended_MSFT_Method">
    <vt:lpwstr>Automatic</vt:lpwstr>
  </property>
  <property fmtid="{D5CDD505-2E9C-101B-9397-08002B2CF9AE}" pid="9" name="Sensitivity">
    <vt:lpwstr>General</vt:lpwstr>
  </property>
  <property fmtid="{D5CDD505-2E9C-101B-9397-08002B2CF9AE}" pid="10" name="ContentTypeId">
    <vt:lpwstr>0x01010037904A5ADC17524FB1477BF0A1F9FE18</vt:lpwstr>
  </property>
  <property fmtid="{D5CDD505-2E9C-101B-9397-08002B2CF9AE}" pid="11" name="MediaServiceImageTags">
    <vt:lpwstr/>
  </property>
</Properties>
</file>