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9" r:id="rId3"/>
    <p:sldMasterId id="2147483696" r:id="rId4"/>
    <p:sldMasterId id="2147483703" r:id="rId5"/>
    <p:sldMasterId id="2147483711" r:id="rId6"/>
  </p:sldMasterIdLst>
  <p:sldIdLst>
    <p:sldId id="256" r:id="rId7"/>
    <p:sldId id="257" r:id="rId8"/>
    <p:sldId id="258" r:id="rId9"/>
    <p:sldId id="263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Open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1224" y="1501780"/>
            <a:ext cx="8499576" cy="1470025"/>
          </a:xfrm>
        </p:spPr>
        <p:txBody>
          <a:bodyPr>
            <a:noAutofit/>
          </a:bodyPr>
          <a:lstStyle>
            <a:lvl1pPr algn="l">
              <a:defRPr sz="5400" b="1" i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5092" y="4691680"/>
            <a:ext cx="8465709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accent3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0" i="1" dirty="0"/>
              <a:t>Presented by</a:t>
            </a:r>
            <a:r>
              <a:rPr lang="en-US" dirty="0"/>
              <a:t>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8267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274638"/>
            <a:ext cx="1023605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3733" y="1535113"/>
            <a:ext cx="50201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83733" y="2174875"/>
            <a:ext cx="5020107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53261" y="1535113"/>
            <a:ext cx="49665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53261" y="2174875"/>
            <a:ext cx="4966528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49868" y="381000"/>
            <a:ext cx="10363200" cy="49530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49872" y="5486400"/>
            <a:ext cx="10397065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Slide Title/Headline</a:t>
            </a:r>
          </a:p>
        </p:txBody>
      </p:sp>
    </p:spTree>
    <p:extLst>
      <p:ext uri="{BB962C8B-B14F-4D97-AF65-F5344CB8AC3E}">
        <p14:creationId xmlns:p14="http://schemas.microsoft.com/office/powerpoint/2010/main" val="189480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7599" y="424615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06608" y="424615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17597" y="3438796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387009" y="3420666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82388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 -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83731" y="377575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7128" y="377575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083729" y="3382036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387128" y="3373626"/>
            <a:ext cx="504748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77657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9" y="273050"/>
            <a:ext cx="409786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Slide Title/Headline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4802" y="273055"/>
            <a:ext cx="5968857" cy="585311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9868" y="1435103"/>
            <a:ext cx="4131733" cy="469106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274638"/>
            <a:ext cx="10236056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0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51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1224" y="1524000"/>
            <a:ext cx="849957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 More Information: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Email Address/Phone Number</a:t>
            </a:r>
          </a:p>
        </p:txBody>
      </p:sp>
    </p:spTree>
    <p:extLst>
      <p:ext uri="{BB962C8B-B14F-4D97-AF65-F5344CB8AC3E}">
        <p14:creationId xmlns:p14="http://schemas.microsoft.com/office/powerpoint/2010/main" val="210145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44376" y="6323221"/>
            <a:ext cx="5136104" cy="3804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Name of Presentation / Presenter First Last Name</a:t>
            </a:r>
          </a:p>
        </p:txBody>
      </p:sp>
    </p:spTree>
    <p:extLst>
      <p:ext uri="{BB962C8B-B14F-4D97-AF65-F5344CB8AC3E}">
        <p14:creationId xmlns:p14="http://schemas.microsoft.com/office/powerpoint/2010/main" val="301414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4" y="274638"/>
            <a:ext cx="1025393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Introduction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3735" y="1600205"/>
            <a:ext cx="10287804" cy="4525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Type a brief introduction here including details about your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1035" y="6401870"/>
            <a:ext cx="4198120" cy="41148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9939" y="6386190"/>
            <a:ext cx="757748" cy="41148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 Color 1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9" y="1768475"/>
            <a:ext cx="11231365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2878514"/>
            <a:ext cx="7515595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899" y="6307017"/>
            <a:ext cx="9314981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327371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 1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9" y="1768475"/>
            <a:ext cx="11231365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2878514"/>
            <a:ext cx="7515595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899" y="6307017"/>
            <a:ext cx="9314981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05" y="5966533"/>
            <a:ext cx="2556115" cy="9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1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9" y="1768475"/>
            <a:ext cx="11231365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2878514"/>
            <a:ext cx="7515595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899" y="6307017"/>
            <a:ext cx="9314981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83662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Color 1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9" y="1768475"/>
            <a:ext cx="11231365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2878514"/>
            <a:ext cx="7515595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899" y="6307017"/>
            <a:ext cx="9314981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391796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Color 1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or 1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87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Color 1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89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Color 1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3379" y="6307016"/>
            <a:ext cx="1870135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48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 Color 1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2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3733" y="1371600"/>
            <a:ext cx="10504779" cy="13940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800" b="1" i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</a:t>
            </a:r>
          </a:p>
          <a:p>
            <a:pPr lvl="0"/>
            <a:r>
              <a:rPr lang="en-US" dirty="0"/>
              <a:t>or Topic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1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3" y="1393359"/>
            <a:ext cx="11398043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0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622141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36821" y="1393359"/>
            <a:ext cx="5355179" cy="47513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5517617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8774" y="1393359"/>
            <a:ext cx="5602905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accent4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4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94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1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7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3" y="1393359"/>
            <a:ext cx="11398043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8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622141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36821" y="1393359"/>
            <a:ext cx="5355179" cy="47513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5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5517617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8774" y="1393359"/>
            <a:ext cx="5602905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accent4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2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80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7600" y="274638"/>
            <a:ext cx="1020218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600" y="1662075"/>
            <a:ext cx="10236056" cy="4464093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49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64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7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3" y="1393359"/>
            <a:ext cx="11398043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6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622141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36821" y="1393359"/>
            <a:ext cx="5355179" cy="47513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2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5517617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8774" y="1393359"/>
            <a:ext cx="5602905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accent4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7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22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888" y="287789"/>
            <a:ext cx="10972801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3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6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3" y="1393359"/>
            <a:ext cx="11398043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4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Numb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274638"/>
            <a:ext cx="10236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83733" y="1662075"/>
            <a:ext cx="10236056" cy="4464093"/>
          </a:xfrm>
        </p:spPr>
        <p:txBody>
          <a:bodyPr/>
          <a:lstStyle>
            <a:lvl1pPr marL="514350" indent="-514350">
              <a:buClr>
                <a:schemeClr val="accent5"/>
              </a:buClr>
              <a:buFont typeface="+mj-lt"/>
              <a:buAutoNum type="romanUcPeriod"/>
              <a:defRPr sz="2400">
                <a:solidFill>
                  <a:schemeClr val="accent5"/>
                </a:solidFill>
              </a:defRPr>
            </a:lvl1pPr>
            <a:lvl2pPr marL="971550" indent="-514350">
              <a:buClr>
                <a:schemeClr val="accent5"/>
              </a:buClr>
              <a:buFont typeface="+mj-lt"/>
              <a:buAutoNum type="romanUcPeriod"/>
              <a:defRPr sz="2000">
                <a:solidFill>
                  <a:schemeClr val="accent5"/>
                </a:solidFill>
              </a:defRPr>
            </a:lvl2pPr>
            <a:lvl3pPr marL="1314450" indent="-400050">
              <a:buClr>
                <a:schemeClr val="accent5"/>
              </a:buClr>
              <a:buFont typeface="+mj-lt"/>
              <a:buAutoNum type="romanUcPeriod"/>
              <a:defRPr sz="1800">
                <a:solidFill>
                  <a:schemeClr val="accent5"/>
                </a:solidFill>
              </a:defRPr>
            </a:lvl3pPr>
            <a:lvl4pPr marL="1771650" indent="-400050">
              <a:buClr>
                <a:schemeClr val="accent5"/>
              </a:buClr>
              <a:buFont typeface="+mj-lt"/>
              <a:buAutoNum type="romanUcPeriod"/>
              <a:defRPr sz="16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02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622141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36821" y="1393359"/>
            <a:ext cx="5355179" cy="47513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14" y="1393359"/>
            <a:ext cx="5517617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8774" y="1393359"/>
            <a:ext cx="5602905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accent4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2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2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 1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9" y="1768475"/>
            <a:ext cx="11231365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2878514"/>
            <a:ext cx="7515595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899" y="6307017"/>
            <a:ext cx="9314981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05" y="5966533"/>
            <a:ext cx="2556115" cy="9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1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5875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9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25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888" y="287789"/>
            <a:ext cx="10972801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9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6" y="274638"/>
            <a:ext cx="1023605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83735" y="1600205"/>
            <a:ext cx="10269924" cy="452596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One Colum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274638"/>
            <a:ext cx="1023605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83733" y="1600205"/>
            <a:ext cx="10269923" cy="4525963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9868" y="274638"/>
            <a:ext cx="10269923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49867" y="1600205"/>
            <a:ext cx="5033068" cy="4525963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87128" y="1600205"/>
            <a:ext cx="4966528" cy="452596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6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3733" y="274638"/>
            <a:ext cx="1023605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3737" y="1535113"/>
            <a:ext cx="50201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83737" y="2174875"/>
            <a:ext cx="5020105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2624" y="1535113"/>
            <a:ext cx="49910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62624" y="2174875"/>
            <a:ext cx="4991032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chemeClr val="accent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17796" y="6386190"/>
            <a:ext cx="5034261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1952" y="6386190"/>
            <a:ext cx="695040" cy="411480"/>
          </a:xfrm>
        </p:spPr>
        <p:txBody>
          <a:bodyPr/>
          <a:lstStyle/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9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3733" y="274638"/>
            <a:ext cx="10337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5" y="1600205"/>
            <a:ext cx="10337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9396" y="6386190"/>
            <a:ext cx="5034261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552" y="6386190"/>
            <a:ext cx="69504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D9D2D376-3E03-445F-95B5-55FD2EDC9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21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3200" kern="1200" baseline="0">
          <a:solidFill>
            <a:schemeClr val="accent5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978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46075" indent="-346075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32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30238" indent="-284163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30238" algn="l"/>
        </a:tabLst>
        <a:defRPr sz="28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14400" indent="-284163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482725" indent="-223838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14400" algn="l"/>
        </a:tabLst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712913" indent="-230188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12" y="228601"/>
            <a:ext cx="1123766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xp.com/blog/labels/Economics.php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bert.org/branch-camp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40C1-043B-4ECB-AFBC-0004C6900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Authorization of Foreign Locations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DEB8C-E3EC-4D80-8367-F3053BBF7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SREB-SARA Steering Committee Meeting</a:t>
            </a:r>
          </a:p>
          <a:p>
            <a:r>
              <a:rPr lang="en-US" dirty="0"/>
              <a:t>October 17, 2018</a:t>
            </a:r>
          </a:p>
        </p:txBody>
      </p:sp>
    </p:spTree>
    <p:extLst>
      <p:ext uri="{BB962C8B-B14F-4D97-AF65-F5344CB8AC3E}">
        <p14:creationId xmlns:p14="http://schemas.microsoft.com/office/powerpoint/2010/main" val="100304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332C-5F35-42D7-887E-9520DC78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59187-D7AE-447C-9D76-4723560A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34 CFR §600.9(d) NOT delayed!</a:t>
            </a:r>
          </a:p>
          <a:p>
            <a:r>
              <a:rPr lang="en-US" dirty="0"/>
              <a:t>Effective July 1, 2018</a:t>
            </a:r>
          </a:p>
          <a:p>
            <a:pPr lvl="1"/>
            <a:r>
              <a:rPr lang="en-US" dirty="0"/>
              <a:t>Branch campuses, physical locations in foreign country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apply to </a:t>
            </a:r>
          </a:p>
          <a:p>
            <a:pPr lvl="1"/>
            <a:r>
              <a:rPr lang="en-US" dirty="0"/>
              <a:t>Branch campus on military base</a:t>
            </a:r>
          </a:p>
          <a:p>
            <a:pPr lvl="1"/>
            <a:r>
              <a:rPr lang="en-US" dirty="0"/>
              <a:t>Study abroad if less than 50% of program</a:t>
            </a:r>
          </a:p>
          <a:p>
            <a:pPr lvl="1"/>
            <a:r>
              <a:rPr lang="en-US" dirty="0"/>
              <a:t>If only online</a:t>
            </a:r>
          </a:p>
          <a:p>
            <a:pPr lvl="1"/>
            <a:r>
              <a:rPr lang="en-US" dirty="0"/>
              <a:t>If not offering federal financial aid to students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EDCDE1B-9B11-49E4-8FF4-FD2F338E9079}"/>
              </a:ext>
            </a:extLst>
          </p:cNvPr>
          <p:cNvSpPr/>
          <p:nvPr/>
        </p:nvSpPr>
        <p:spPr>
          <a:xfrm>
            <a:off x="7569724" y="457200"/>
            <a:ext cx="3974576" cy="1984342"/>
          </a:xfrm>
          <a:prstGeom prst="wedgeEllipseCallout">
            <a:avLst>
              <a:gd name="adj1" fmla="val 53578"/>
              <a:gd name="adj2" fmla="val 50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U.S. is the largest provider of international branch campuses!</a:t>
            </a:r>
          </a:p>
        </p:txBody>
      </p:sp>
    </p:spTree>
    <p:extLst>
      <p:ext uri="{BB962C8B-B14F-4D97-AF65-F5344CB8AC3E}">
        <p14:creationId xmlns:p14="http://schemas.microsoft.com/office/powerpoint/2010/main" val="17580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7A2D-2EE9-49C3-8B29-FDE7603F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B95F-876F-4AAA-B49C-6E6A0E97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38"/>
            <a:ext cx="8059220" cy="47593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Legally authorized by appropriate government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Produce authorization upon request by ED Secretary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Branch campus/location approved by accreditor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Meet any additional requirement of that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Report to state of main campus at least annually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Comply with home state limitations on foreign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Disclose complaint process to enrolled/prospective students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5A3F87-B2C8-4368-8178-8B7FCC79CF65}"/>
              </a:ext>
            </a:extLst>
          </p:cNvPr>
          <p:cNvSpPr/>
          <p:nvPr/>
        </p:nvSpPr>
        <p:spPr>
          <a:xfrm>
            <a:off x="9164548" y="1890446"/>
            <a:ext cx="2946172" cy="2295056"/>
          </a:xfrm>
          <a:prstGeom prst="wedgeEllipseCallout">
            <a:avLst>
              <a:gd name="adj1" fmla="val -67717"/>
              <a:gd name="adj2" fmla="val 73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authorized if home state excludes foreign locations.</a:t>
            </a:r>
          </a:p>
        </p:txBody>
      </p:sp>
    </p:spTree>
    <p:extLst>
      <p:ext uri="{BB962C8B-B14F-4D97-AF65-F5344CB8AC3E}">
        <p14:creationId xmlns:p14="http://schemas.microsoft.com/office/powerpoint/2010/main" val="239967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11739231" y="1996216"/>
            <a:ext cx="221760" cy="345636"/>
          </a:xfrm>
          <a:custGeom>
            <a:avLst/>
            <a:gdLst>
              <a:gd name="T0" fmla="*/ 0 w 679"/>
              <a:gd name="T1" fmla="*/ 101 h 1057"/>
              <a:gd name="T2" fmla="*/ 101 w 679"/>
              <a:gd name="T3" fmla="*/ 1056 h 1057"/>
              <a:gd name="T4" fmla="*/ 678 w 679"/>
              <a:gd name="T5" fmla="*/ 980 h 1057"/>
              <a:gd name="T6" fmla="*/ 201 w 679"/>
              <a:gd name="T7" fmla="*/ 252 h 1057"/>
              <a:gd name="T8" fmla="*/ 251 w 679"/>
              <a:gd name="T9" fmla="*/ 0 h 1057"/>
              <a:gd name="T10" fmla="*/ 0 w 679"/>
              <a:gd name="T11" fmla="*/ 101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9" h="1057">
                <a:moveTo>
                  <a:pt x="0" y="101"/>
                </a:moveTo>
                <a:lnTo>
                  <a:pt x="101" y="1056"/>
                </a:lnTo>
                <a:lnTo>
                  <a:pt x="678" y="980"/>
                </a:lnTo>
                <a:lnTo>
                  <a:pt x="201" y="252"/>
                </a:lnTo>
                <a:lnTo>
                  <a:pt x="251" y="0"/>
                </a:lnTo>
                <a:lnTo>
                  <a:pt x="0" y="101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58" name="Freeform 2"/>
          <p:cNvSpPr>
            <a:spLocks noChangeArrowheads="1"/>
          </p:cNvSpPr>
          <p:nvPr/>
        </p:nvSpPr>
        <p:spPr bwMode="auto">
          <a:xfrm>
            <a:off x="10432068" y="2041092"/>
            <a:ext cx="689760" cy="689832"/>
          </a:xfrm>
          <a:custGeom>
            <a:avLst/>
            <a:gdLst>
              <a:gd name="T0" fmla="*/ 829 w 2112"/>
              <a:gd name="T1" fmla="*/ 779 h 2112"/>
              <a:gd name="T2" fmla="*/ 0 w 2112"/>
              <a:gd name="T3" fmla="*/ 1809 h 2112"/>
              <a:gd name="T4" fmla="*/ 251 w 2112"/>
              <a:gd name="T5" fmla="*/ 2111 h 2112"/>
              <a:gd name="T6" fmla="*/ 1282 w 2112"/>
              <a:gd name="T7" fmla="*/ 1985 h 2112"/>
              <a:gd name="T8" fmla="*/ 2111 w 2112"/>
              <a:gd name="T9" fmla="*/ 704 h 2112"/>
              <a:gd name="T10" fmla="*/ 1985 w 2112"/>
              <a:gd name="T11" fmla="*/ 704 h 2112"/>
              <a:gd name="T12" fmla="*/ 1633 w 2112"/>
              <a:gd name="T13" fmla="*/ 1005 h 2112"/>
              <a:gd name="T14" fmla="*/ 1508 w 2112"/>
              <a:gd name="T15" fmla="*/ 352 h 2112"/>
              <a:gd name="T16" fmla="*/ 1081 w 2112"/>
              <a:gd name="T17" fmla="*/ 402 h 2112"/>
              <a:gd name="T18" fmla="*/ 880 w 2112"/>
              <a:gd name="T19" fmla="*/ 0 h 2112"/>
              <a:gd name="T20" fmla="*/ 829 w 2112"/>
              <a:gd name="T21" fmla="*/ 779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2" h="2112">
                <a:moveTo>
                  <a:pt x="829" y="779"/>
                </a:moveTo>
                <a:lnTo>
                  <a:pt x="0" y="1809"/>
                </a:lnTo>
                <a:lnTo>
                  <a:pt x="251" y="2111"/>
                </a:lnTo>
                <a:lnTo>
                  <a:pt x="1282" y="1985"/>
                </a:lnTo>
                <a:lnTo>
                  <a:pt x="2111" y="704"/>
                </a:lnTo>
                <a:lnTo>
                  <a:pt x="1985" y="704"/>
                </a:lnTo>
                <a:lnTo>
                  <a:pt x="1633" y="1005"/>
                </a:lnTo>
                <a:lnTo>
                  <a:pt x="1508" y="352"/>
                </a:lnTo>
                <a:lnTo>
                  <a:pt x="1081" y="402"/>
                </a:lnTo>
                <a:lnTo>
                  <a:pt x="880" y="0"/>
                </a:lnTo>
                <a:lnTo>
                  <a:pt x="829" y="779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59" name="Freeform 3"/>
          <p:cNvSpPr>
            <a:spLocks noChangeArrowheads="1"/>
          </p:cNvSpPr>
          <p:nvPr/>
        </p:nvSpPr>
        <p:spPr bwMode="auto">
          <a:xfrm>
            <a:off x="11067366" y="2053335"/>
            <a:ext cx="722880" cy="443567"/>
          </a:xfrm>
          <a:custGeom>
            <a:avLst/>
            <a:gdLst>
              <a:gd name="T0" fmla="*/ 1432 w 2212"/>
              <a:gd name="T1" fmla="*/ 578 h 1358"/>
              <a:gd name="T2" fmla="*/ 1005 w 2212"/>
              <a:gd name="T3" fmla="*/ 352 h 1358"/>
              <a:gd name="T4" fmla="*/ 251 w 2212"/>
              <a:gd name="T5" fmla="*/ 427 h 1358"/>
              <a:gd name="T6" fmla="*/ 50 w 2212"/>
              <a:gd name="T7" fmla="*/ 578 h 1358"/>
              <a:gd name="T8" fmla="*/ 0 w 2212"/>
              <a:gd name="T9" fmla="*/ 201 h 1358"/>
              <a:gd name="T10" fmla="*/ 1834 w 2212"/>
              <a:gd name="T11" fmla="*/ 0 h 1358"/>
              <a:gd name="T12" fmla="*/ 1885 w 2212"/>
              <a:gd name="T13" fmla="*/ 905 h 1358"/>
              <a:gd name="T14" fmla="*/ 1960 w 2212"/>
              <a:gd name="T15" fmla="*/ 1106 h 1358"/>
              <a:gd name="T16" fmla="*/ 2211 w 2212"/>
              <a:gd name="T17" fmla="*/ 1080 h 1358"/>
              <a:gd name="T18" fmla="*/ 1859 w 2212"/>
              <a:gd name="T19" fmla="*/ 1357 h 1358"/>
              <a:gd name="T20" fmla="*/ 1432 w 2212"/>
              <a:gd name="T21" fmla="*/ 578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2" h="1358">
                <a:moveTo>
                  <a:pt x="1432" y="578"/>
                </a:moveTo>
                <a:lnTo>
                  <a:pt x="1005" y="352"/>
                </a:lnTo>
                <a:lnTo>
                  <a:pt x="251" y="427"/>
                </a:lnTo>
                <a:lnTo>
                  <a:pt x="50" y="578"/>
                </a:lnTo>
                <a:lnTo>
                  <a:pt x="0" y="201"/>
                </a:lnTo>
                <a:lnTo>
                  <a:pt x="1834" y="0"/>
                </a:lnTo>
                <a:lnTo>
                  <a:pt x="1885" y="905"/>
                </a:lnTo>
                <a:lnTo>
                  <a:pt x="1960" y="1106"/>
                </a:lnTo>
                <a:lnTo>
                  <a:pt x="2211" y="1080"/>
                </a:lnTo>
                <a:lnTo>
                  <a:pt x="1859" y="1357"/>
                </a:lnTo>
                <a:lnTo>
                  <a:pt x="1432" y="578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0" name="Freeform 4"/>
          <p:cNvSpPr>
            <a:spLocks noChangeArrowheads="1"/>
          </p:cNvSpPr>
          <p:nvPr/>
        </p:nvSpPr>
        <p:spPr bwMode="auto">
          <a:xfrm>
            <a:off x="10374468" y="2294463"/>
            <a:ext cx="1353600" cy="787763"/>
          </a:xfrm>
          <a:custGeom>
            <a:avLst/>
            <a:gdLst>
              <a:gd name="T0" fmla="*/ 0 w 4147"/>
              <a:gd name="T1" fmla="*/ 2412 h 2413"/>
              <a:gd name="T2" fmla="*/ 628 w 4147"/>
              <a:gd name="T3" fmla="*/ 1608 h 2413"/>
              <a:gd name="T4" fmla="*/ 1633 w 4147"/>
              <a:gd name="T5" fmla="*/ 1507 h 2413"/>
              <a:gd name="T6" fmla="*/ 2538 w 4147"/>
              <a:gd name="T7" fmla="*/ 50 h 2413"/>
              <a:gd name="T8" fmla="*/ 2940 w 4147"/>
              <a:gd name="T9" fmla="*/ 0 h 2413"/>
              <a:gd name="T10" fmla="*/ 3216 w 4147"/>
              <a:gd name="T11" fmla="*/ 176 h 2413"/>
              <a:gd name="T12" fmla="*/ 3794 w 4147"/>
              <a:gd name="T13" fmla="*/ 1206 h 2413"/>
              <a:gd name="T14" fmla="*/ 4096 w 4147"/>
              <a:gd name="T15" fmla="*/ 1583 h 2413"/>
              <a:gd name="T16" fmla="*/ 4146 w 4147"/>
              <a:gd name="T17" fmla="*/ 1859 h 2413"/>
              <a:gd name="T18" fmla="*/ 0 w 4147"/>
              <a:gd name="T19" fmla="*/ 2412 h 2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47" h="2413">
                <a:moveTo>
                  <a:pt x="0" y="2412"/>
                </a:moveTo>
                <a:lnTo>
                  <a:pt x="628" y="1608"/>
                </a:lnTo>
                <a:lnTo>
                  <a:pt x="1633" y="1507"/>
                </a:lnTo>
                <a:lnTo>
                  <a:pt x="2538" y="50"/>
                </a:lnTo>
                <a:lnTo>
                  <a:pt x="2940" y="0"/>
                </a:lnTo>
                <a:lnTo>
                  <a:pt x="3216" y="176"/>
                </a:lnTo>
                <a:lnTo>
                  <a:pt x="3794" y="1206"/>
                </a:lnTo>
                <a:lnTo>
                  <a:pt x="4096" y="1583"/>
                </a:lnTo>
                <a:lnTo>
                  <a:pt x="4146" y="1859"/>
                </a:lnTo>
                <a:lnTo>
                  <a:pt x="0" y="241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1" name="Freeform 5"/>
          <p:cNvSpPr>
            <a:spLocks noChangeArrowheads="1"/>
          </p:cNvSpPr>
          <p:nvPr/>
        </p:nvSpPr>
        <p:spPr bwMode="auto">
          <a:xfrm>
            <a:off x="9157949" y="2547322"/>
            <a:ext cx="1304640" cy="707115"/>
          </a:xfrm>
          <a:custGeom>
            <a:avLst/>
            <a:gdLst>
              <a:gd name="T0" fmla="*/ 0 w 3995"/>
              <a:gd name="T1" fmla="*/ 2162 h 2163"/>
              <a:gd name="T2" fmla="*/ 677 w 3995"/>
              <a:gd name="T3" fmla="*/ 1307 h 2163"/>
              <a:gd name="T4" fmla="*/ 2336 w 3995"/>
              <a:gd name="T5" fmla="*/ 0 h 2163"/>
              <a:gd name="T6" fmla="*/ 2889 w 3995"/>
              <a:gd name="T7" fmla="*/ 201 h 2163"/>
              <a:gd name="T8" fmla="*/ 3317 w 3995"/>
              <a:gd name="T9" fmla="*/ 76 h 2163"/>
              <a:gd name="T10" fmla="*/ 3994 w 3995"/>
              <a:gd name="T11" fmla="*/ 880 h 2163"/>
              <a:gd name="T12" fmla="*/ 3366 w 3995"/>
              <a:gd name="T13" fmla="*/ 1684 h 2163"/>
              <a:gd name="T14" fmla="*/ 0 w 3995"/>
              <a:gd name="T15" fmla="*/ 2162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95" h="2163">
                <a:moveTo>
                  <a:pt x="0" y="2162"/>
                </a:moveTo>
                <a:lnTo>
                  <a:pt x="677" y="1307"/>
                </a:lnTo>
                <a:lnTo>
                  <a:pt x="2336" y="0"/>
                </a:lnTo>
                <a:lnTo>
                  <a:pt x="2889" y="201"/>
                </a:lnTo>
                <a:lnTo>
                  <a:pt x="3317" y="76"/>
                </a:lnTo>
                <a:lnTo>
                  <a:pt x="3994" y="880"/>
                </a:lnTo>
                <a:lnTo>
                  <a:pt x="3366" y="1684"/>
                </a:lnTo>
                <a:lnTo>
                  <a:pt x="0" y="2162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2" name="Freeform 6"/>
          <p:cNvSpPr>
            <a:spLocks noChangeArrowheads="1"/>
          </p:cNvSpPr>
          <p:nvPr/>
        </p:nvSpPr>
        <p:spPr bwMode="auto">
          <a:xfrm>
            <a:off x="6289430" y="3231428"/>
            <a:ext cx="1681920" cy="836727"/>
          </a:xfrm>
          <a:custGeom>
            <a:avLst/>
            <a:gdLst>
              <a:gd name="T0" fmla="*/ 1758 w 5152"/>
              <a:gd name="T1" fmla="*/ 1809 h 2564"/>
              <a:gd name="T2" fmla="*/ 1733 w 5152"/>
              <a:gd name="T3" fmla="*/ 402 h 2564"/>
              <a:gd name="T4" fmla="*/ 0 w 5152"/>
              <a:gd name="T5" fmla="*/ 351 h 2564"/>
              <a:gd name="T6" fmla="*/ 24 w 5152"/>
              <a:gd name="T7" fmla="*/ 0 h 2564"/>
              <a:gd name="T8" fmla="*/ 5000 w 5152"/>
              <a:gd name="T9" fmla="*/ 176 h 2564"/>
              <a:gd name="T10" fmla="*/ 5151 w 5152"/>
              <a:gd name="T11" fmla="*/ 2563 h 2564"/>
              <a:gd name="T12" fmla="*/ 1758 w 5152"/>
              <a:gd name="T13" fmla="*/ 1809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52" h="2564">
                <a:moveTo>
                  <a:pt x="1758" y="1809"/>
                </a:moveTo>
                <a:lnTo>
                  <a:pt x="1733" y="402"/>
                </a:lnTo>
                <a:lnTo>
                  <a:pt x="0" y="351"/>
                </a:lnTo>
                <a:lnTo>
                  <a:pt x="24" y="0"/>
                </a:lnTo>
                <a:lnTo>
                  <a:pt x="5000" y="176"/>
                </a:lnTo>
                <a:lnTo>
                  <a:pt x="5151" y="2563"/>
                </a:lnTo>
                <a:lnTo>
                  <a:pt x="1758" y="1809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3" name="Freeform 7"/>
          <p:cNvSpPr>
            <a:spLocks noChangeArrowheads="1"/>
          </p:cNvSpPr>
          <p:nvPr/>
        </p:nvSpPr>
        <p:spPr bwMode="auto">
          <a:xfrm>
            <a:off x="8925747" y="3161851"/>
            <a:ext cx="1559520" cy="534297"/>
          </a:xfrm>
          <a:custGeom>
            <a:avLst/>
            <a:gdLst>
              <a:gd name="T0" fmla="*/ 0 w 4775"/>
              <a:gd name="T1" fmla="*/ 1633 h 1634"/>
              <a:gd name="T2" fmla="*/ 326 w 4775"/>
              <a:gd name="T3" fmla="*/ 603 h 1634"/>
              <a:gd name="T4" fmla="*/ 4774 w 4775"/>
              <a:gd name="T5" fmla="*/ 0 h 1634"/>
              <a:gd name="T6" fmla="*/ 3543 w 4775"/>
              <a:gd name="T7" fmla="*/ 1105 h 1634"/>
              <a:gd name="T8" fmla="*/ 3493 w 4775"/>
              <a:gd name="T9" fmla="*/ 1331 h 1634"/>
              <a:gd name="T10" fmla="*/ 0 w 4775"/>
              <a:gd name="T11" fmla="*/ 1633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75" h="1634">
                <a:moveTo>
                  <a:pt x="0" y="1633"/>
                </a:moveTo>
                <a:lnTo>
                  <a:pt x="326" y="603"/>
                </a:lnTo>
                <a:lnTo>
                  <a:pt x="4774" y="0"/>
                </a:lnTo>
                <a:lnTo>
                  <a:pt x="3543" y="1105"/>
                </a:lnTo>
                <a:lnTo>
                  <a:pt x="3493" y="1331"/>
                </a:lnTo>
                <a:lnTo>
                  <a:pt x="0" y="1633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4" name="Freeform 8"/>
          <p:cNvSpPr>
            <a:spLocks noChangeArrowheads="1"/>
          </p:cNvSpPr>
          <p:nvPr/>
        </p:nvSpPr>
        <p:spPr bwMode="auto">
          <a:xfrm>
            <a:off x="10218308" y="2945055"/>
            <a:ext cx="1617120" cy="616385"/>
          </a:xfrm>
          <a:custGeom>
            <a:avLst/>
            <a:gdLst>
              <a:gd name="T0" fmla="*/ 3618 w 4951"/>
              <a:gd name="T1" fmla="*/ 1885 h 1886"/>
              <a:gd name="T2" fmla="*/ 2839 w 4951"/>
              <a:gd name="T3" fmla="*/ 1332 h 1886"/>
              <a:gd name="T4" fmla="*/ 2186 w 4951"/>
              <a:gd name="T5" fmla="*/ 1407 h 1886"/>
              <a:gd name="T6" fmla="*/ 2035 w 4951"/>
              <a:gd name="T7" fmla="*/ 1232 h 1886"/>
              <a:gd name="T8" fmla="*/ 1005 w 4951"/>
              <a:gd name="T9" fmla="*/ 1407 h 1886"/>
              <a:gd name="T10" fmla="*/ 528 w 4951"/>
              <a:gd name="T11" fmla="*/ 1684 h 1886"/>
              <a:gd name="T12" fmla="*/ 0 w 4951"/>
              <a:gd name="T13" fmla="*/ 1734 h 1886"/>
              <a:gd name="T14" fmla="*/ 50 w 4951"/>
              <a:gd name="T15" fmla="*/ 1558 h 1886"/>
              <a:gd name="T16" fmla="*/ 1407 w 4951"/>
              <a:gd name="T17" fmla="*/ 402 h 1886"/>
              <a:gd name="T18" fmla="*/ 4473 w 4951"/>
              <a:gd name="T19" fmla="*/ 0 h 1886"/>
              <a:gd name="T20" fmla="*/ 4950 w 4951"/>
              <a:gd name="T21" fmla="*/ 478 h 1886"/>
              <a:gd name="T22" fmla="*/ 4046 w 4951"/>
              <a:gd name="T23" fmla="*/ 1759 h 1886"/>
              <a:gd name="T24" fmla="*/ 3618 w 4951"/>
              <a:gd name="T25" fmla="*/ 1885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51" h="1886">
                <a:moveTo>
                  <a:pt x="3618" y="1885"/>
                </a:moveTo>
                <a:lnTo>
                  <a:pt x="2839" y="1332"/>
                </a:lnTo>
                <a:lnTo>
                  <a:pt x="2186" y="1407"/>
                </a:lnTo>
                <a:lnTo>
                  <a:pt x="2035" y="1232"/>
                </a:lnTo>
                <a:lnTo>
                  <a:pt x="1005" y="1407"/>
                </a:lnTo>
                <a:lnTo>
                  <a:pt x="528" y="1684"/>
                </a:lnTo>
                <a:lnTo>
                  <a:pt x="0" y="1734"/>
                </a:lnTo>
                <a:lnTo>
                  <a:pt x="50" y="1558"/>
                </a:lnTo>
                <a:lnTo>
                  <a:pt x="1407" y="402"/>
                </a:lnTo>
                <a:lnTo>
                  <a:pt x="4473" y="0"/>
                </a:lnTo>
                <a:lnTo>
                  <a:pt x="4950" y="478"/>
                </a:lnTo>
                <a:lnTo>
                  <a:pt x="4046" y="1759"/>
                </a:lnTo>
                <a:lnTo>
                  <a:pt x="3618" y="1885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5" name="Freeform 9"/>
          <p:cNvSpPr>
            <a:spLocks noChangeArrowheads="1"/>
          </p:cNvSpPr>
          <p:nvPr/>
        </p:nvSpPr>
        <p:spPr bwMode="auto">
          <a:xfrm>
            <a:off x="10463828" y="3426459"/>
            <a:ext cx="944640" cy="697033"/>
          </a:xfrm>
          <a:custGeom>
            <a:avLst/>
            <a:gdLst>
              <a:gd name="T0" fmla="*/ 0 w 2891"/>
              <a:gd name="T1" fmla="*/ 351 h 2136"/>
              <a:gd name="T2" fmla="*/ 402 w 2891"/>
              <a:gd name="T3" fmla="*/ 125 h 2136"/>
              <a:gd name="T4" fmla="*/ 1307 w 2891"/>
              <a:gd name="T5" fmla="*/ 0 h 2136"/>
              <a:gd name="T6" fmla="*/ 1457 w 2891"/>
              <a:gd name="T7" fmla="*/ 150 h 2136"/>
              <a:gd name="T8" fmla="*/ 2186 w 2891"/>
              <a:gd name="T9" fmla="*/ 75 h 2136"/>
              <a:gd name="T10" fmla="*/ 2890 w 2891"/>
              <a:gd name="T11" fmla="*/ 578 h 2136"/>
              <a:gd name="T12" fmla="*/ 1759 w 2891"/>
              <a:gd name="T13" fmla="*/ 2135 h 2136"/>
              <a:gd name="T14" fmla="*/ 0 w 2891"/>
              <a:gd name="T15" fmla="*/ 351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1" h="2136">
                <a:moveTo>
                  <a:pt x="0" y="351"/>
                </a:moveTo>
                <a:lnTo>
                  <a:pt x="402" y="125"/>
                </a:lnTo>
                <a:lnTo>
                  <a:pt x="1307" y="0"/>
                </a:lnTo>
                <a:lnTo>
                  <a:pt x="1457" y="150"/>
                </a:lnTo>
                <a:lnTo>
                  <a:pt x="2186" y="75"/>
                </a:lnTo>
                <a:lnTo>
                  <a:pt x="2890" y="578"/>
                </a:lnTo>
                <a:lnTo>
                  <a:pt x="1759" y="2135"/>
                </a:lnTo>
                <a:lnTo>
                  <a:pt x="0" y="351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6" name="Freeform 10"/>
          <p:cNvSpPr>
            <a:spLocks noChangeArrowheads="1"/>
          </p:cNvSpPr>
          <p:nvPr/>
        </p:nvSpPr>
        <p:spPr bwMode="auto">
          <a:xfrm>
            <a:off x="8733669" y="3764928"/>
            <a:ext cx="648000" cy="1173723"/>
          </a:xfrm>
          <a:custGeom>
            <a:avLst/>
            <a:gdLst>
              <a:gd name="T0" fmla="*/ 1407 w 1986"/>
              <a:gd name="T1" fmla="*/ 3592 h 3593"/>
              <a:gd name="T2" fmla="*/ 1231 w 1986"/>
              <a:gd name="T3" fmla="*/ 3014 h 3593"/>
              <a:gd name="T4" fmla="*/ 0 w 1986"/>
              <a:gd name="T5" fmla="*/ 3039 h 3593"/>
              <a:gd name="T6" fmla="*/ 477 w 1986"/>
              <a:gd name="T7" fmla="*/ 2159 h 3593"/>
              <a:gd name="T8" fmla="*/ 151 w 1986"/>
              <a:gd name="T9" fmla="*/ 1230 h 3593"/>
              <a:gd name="T10" fmla="*/ 728 w 1986"/>
              <a:gd name="T11" fmla="*/ 125 h 3593"/>
              <a:gd name="T12" fmla="*/ 1934 w 1986"/>
              <a:gd name="T13" fmla="*/ 0 h 3593"/>
              <a:gd name="T14" fmla="*/ 1860 w 1986"/>
              <a:gd name="T15" fmla="*/ 2360 h 3593"/>
              <a:gd name="T16" fmla="*/ 1985 w 1986"/>
              <a:gd name="T17" fmla="*/ 3466 h 3593"/>
              <a:gd name="T18" fmla="*/ 1407 w 1986"/>
              <a:gd name="T19" fmla="*/ 3592 h 3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6" h="3593">
                <a:moveTo>
                  <a:pt x="1407" y="3592"/>
                </a:moveTo>
                <a:lnTo>
                  <a:pt x="1231" y="3014"/>
                </a:lnTo>
                <a:lnTo>
                  <a:pt x="0" y="3039"/>
                </a:lnTo>
                <a:lnTo>
                  <a:pt x="477" y="2159"/>
                </a:lnTo>
                <a:lnTo>
                  <a:pt x="151" y="1230"/>
                </a:lnTo>
                <a:lnTo>
                  <a:pt x="728" y="125"/>
                </a:lnTo>
                <a:lnTo>
                  <a:pt x="1934" y="0"/>
                </a:lnTo>
                <a:lnTo>
                  <a:pt x="1860" y="2360"/>
                </a:lnTo>
                <a:lnTo>
                  <a:pt x="1985" y="3466"/>
                </a:lnTo>
                <a:lnTo>
                  <a:pt x="1407" y="3592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7" name="Freeform 11"/>
          <p:cNvSpPr>
            <a:spLocks noChangeArrowheads="1"/>
          </p:cNvSpPr>
          <p:nvPr/>
        </p:nvSpPr>
        <p:spPr bwMode="auto">
          <a:xfrm>
            <a:off x="10026068" y="3649792"/>
            <a:ext cx="1000800" cy="967782"/>
          </a:xfrm>
          <a:custGeom>
            <a:avLst/>
            <a:gdLst>
              <a:gd name="T0" fmla="*/ 679 w 3066"/>
              <a:gd name="T1" fmla="*/ 2964 h 2965"/>
              <a:gd name="T2" fmla="*/ 578 w 3066"/>
              <a:gd name="T3" fmla="*/ 2085 h 2965"/>
              <a:gd name="T4" fmla="*/ 0 w 3066"/>
              <a:gd name="T5" fmla="*/ 125 h 2965"/>
              <a:gd name="T6" fmla="*/ 1256 w 3066"/>
              <a:gd name="T7" fmla="*/ 0 h 2965"/>
              <a:gd name="T8" fmla="*/ 3065 w 3066"/>
              <a:gd name="T9" fmla="*/ 1884 h 2965"/>
              <a:gd name="T10" fmla="*/ 2915 w 3066"/>
              <a:gd name="T11" fmla="*/ 2813 h 2965"/>
              <a:gd name="T12" fmla="*/ 679 w 3066"/>
              <a:gd name="T13" fmla="*/ 2964 h 2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6" h="2965">
                <a:moveTo>
                  <a:pt x="679" y="2964"/>
                </a:moveTo>
                <a:lnTo>
                  <a:pt x="578" y="2085"/>
                </a:lnTo>
                <a:lnTo>
                  <a:pt x="0" y="125"/>
                </a:lnTo>
                <a:lnTo>
                  <a:pt x="1256" y="0"/>
                </a:lnTo>
                <a:lnTo>
                  <a:pt x="3065" y="1884"/>
                </a:lnTo>
                <a:lnTo>
                  <a:pt x="2915" y="2813"/>
                </a:lnTo>
                <a:lnTo>
                  <a:pt x="679" y="296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8" name="Freeform 12"/>
          <p:cNvSpPr>
            <a:spLocks noChangeArrowheads="1"/>
          </p:cNvSpPr>
          <p:nvPr/>
        </p:nvSpPr>
        <p:spPr bwMode="auto">
          <a:xfrm>
            <a:off x="8137101" y="4354569"/>
            <a:ext cx="993600" cy="927457"/>
          </a:xfrm>
          <a:custGeom>
            <a:avLst/>
            <a:gdLst>
              <a:gd name="T0" fmla="*/ 2236 w 3041"/>
              <a:gd name="T1" fmla="*/ 2840 h 2841"/>
              <a:gd name="T2" fmla="*/ 2236 w 3041"/>
              <a:gd name="T3" fmla="*/ 2840 h 2841"/>
              <a:gd name="T4" fmla="*/ 1482 w 3041"/>
              <a:gd name="T5" fmla="*/ 2337 h 2841"/>
              <a:gd name="T6" fmla="*/ 251 w 3041"/>
              <a:gd name="T7" fmla="*/ 2463 h 2841"/>
              <a:gd name="T8" fmla="*/ 352 w 3041"/>
              <a:gd name="T9" fmla="*/ 1408 h 2841"/>
              <a:gd name="T10" fmla="*/ 25 w 3041"/>
              <a:gd name="T11" fmla="*/ 704 h 2841"/>
              <a:gd name="T12" fmla="*/ 0 w 3041"/>
              <a:gd name="T13" fmla="*/ 75 h 2841"/>
              <a:gd name="T14" fmla="*/ 1733 w 3041"/>
              <a:gd name="T15" fmla="*/ 0 h 2841"/>
              <a:gd name="T16" fmla="*/ 1909 w 3041"/>
              <a:gd name="T17" fmla="*/ 427 h 2841"/>
              <a:gd name="T18" fmla="*/ 1457 w 3041"/>
              <a:gd name="T19" fmla="*/ 1256 h 2841"/>
              <a:gd name="T20" fmla="*/ 1482 w 3041"/>
              <a:gd name="T21" fmla="*/ 1508 h 2841"/>
              <a:gd name="T22" fmla="*/ 2713 w 3041"/>
              <a:gd name="T23" fmla="*/ 1458 h 2841"/>
              <a:gd name="T24" fmla="*/ 3040 w 3041"/>
              <a:gd name="T25" fmla="*/ 2413 h 2841"/>
              <a:gd name="T26" fmla="*/ 2236 w 3041"/>
              <a:gd name="T27" fmla="*/ 2840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41" h="2841">
                <a:moveTo>
                  <a:pt x="2236" y="2840"/>
                </a:moveTo>
                <a:lnTo>
                  <a:pt x="2236" y="2840"/>
                </a:lnTo>
                <a:cubicBezTo>
                  <a:pt x="1482" y="2337"/>
                  <a:pt x="1482" y="2337"/>
                  <a:pt x="1482" y="2337"/>
                </a:cubicBezTo>
                <a:cubicBezTo>
                  <a:pt x="251" y="2463"/>
                  <a:pt x="251" y="2463"/>
                  <a:pt x="251" y="2463"/>
                </a:cubicBezTo>
                <a:cubicBezTo>
                  <a:pt x="352" y="1408"/>
                  <a:pt x="352" y="1408"/>
                  <a:pt x="352" y="1408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0" y="75"/>
                  <a:pt x="0" y="75"/>
                  <a:pt x="0" y="75"/>
                </a:cubicBezTo>
                <a:cubicBezTo>
                  <a:pt x="1733" y="0"/>
                  <a:pt x="1733" y="0"/>
                  <a:pt x="1733" y="0"/>
                </a:cubicBezTo>
                <a:cubicBezTo>
                  <a:pt x="1909" y="427"/>
                  <a:pt x="1909" y="427"/>
                  <a:pt x="1909" y="427"/>
                </a:cubicBezTo>
                <a:cubicBezTo>
                  <a:pt x="1457" y="1256"/>
                  <a:pt x="1457" y="1256"/>
                  <a:pt x="1457" y="1256"/>
                </a:cubicBezTo>
                <a:cubicBezTo>
                  <a:pt x="1482" y="1508"/>
                  <a:pt x="1482" y="1508"/>
                  <a:pt x="1482" y="1508"/>
                </a:cubicBezTo>
                <a:cubicBezTo>
                  <a:pt x="1457" y="1533"/>
                  <a:pt x="2713" y="1458"/>
                  <a:pt x="2713" y="1458"/>
                </a:cubicBezTo>
                <a:cubicBezTo>
                  <a:pt x="3040" y="2413"/>
                  <a:pt x="3040" y="2413"/>
                  <a:pt x="3040" y="2413"/>
                </a:cubicBezTo>
                <a:lnTo>
                  <a:pt x="2236" y="284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69" name="Freeform 13"/>
          <p:cNvSpPr>
            <a:spLocks noChangeArrowheads="1"/>
          </p:cNvSpPr>
          <p:nvPr/>
        </p:nvSpPr>
        <p:spPr bwMode="auto">
          <a:xfrm>
            <a:off x="9740638" y="4746131"/>
            <a:ext cx="1772640" cy="1379665"/>
          </a:xfrm>
          <a:custGeom>
            <a:avLst/>
            <a:gdLst>
              <a:gd name="T0" fmla="*/ 4900 w 5428"/>
              <a:gd name="T1" fmla="*/ 4222 h 4223"/>
              <a:gd name="T2" fmla="*/ 3518 w 5428"/>
              <a:gd name="T3" fmla="*/ 2613 h 4223"/>
              <a:gd name="T4" fmla="*/ 3292 w 5428"/>
              <a:gd name="T5" fmla="*/ 1433 h 4223"/>
              <a:gd name="T6" fmla="*/ 2287 w 5428"/>
              <a:gd name="T7" fmla="*/ 703 h 4223"/>
              <a:gd name="T8" fmla="*/ 1583 w 5428"/>
              <a:gd name="T9" fmla="*/ 1031 h 4223"/>
              <a:gd name="T10" fmla="*/ 1281 w 5428"/>
              <a:gd name="T11" fmla="*/ 654 h 4223"/>
              <a:gd name="T12" fmla="*/ 151 w 5428"/>
              <a:gd name="T13" fmla="*/ 703 h 4223"/>
              <a:gd name="T14" fmla="*/ 0 w 5428"/>
              <a:gd name="T15" fmla="*/ 301 h 4223"/>
              <a:gd name="T16" fmla="*/ 3945 w 5428"/>
              <a:gd name="T17" fmla="*/ 0 h 4223"/>
              <a:gd name="T18" fmla="*/ 5427 w 5428"/>
              <a:gd name="T19" fmla="*/ 2865 h 4223"/>
              <a:gd name="T20" fmla="*/ 5403 w 5428"/>
              <a:gd name="T21" fmla="*/ 4096 h 4223"/>
              <a:gd name="T22" fmla="*/ 4900 w 5428"/>
              <a:gd name="T23" fmla="*/ 4222 h 4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28" h="4223">
                <a:moveTo>
                  <a:pt x="4900" y="4222"/>
                </a:moveTo>
                <a:lnTo>
                  <a:pt x="3518" y="2613"/>
                </a:lnTo>
                <a:lnTo>
                  <a:pt x="3292" y="1433"/>
                </a:lnTo>
                <a:lnTo>
                  <a:pt x="2287" y="703"/>
                </a:lnTo>
                <a:lnTo>
                  <a:pt x="1583" y="1031"/>
                </a:lnTo>
                <a:lnTo>
                  <a:pt x="1281" y="654"/>
                </a:lnTo>
                <a:lnTo>
                  <a:pt x="151" y="703"/>
                </a:lnTo>
                <a:lnTo>
                  <a:pt x="0" y="301"/>
                </a:lnTo>
                <a:lnTo>
                  <a:pt x="3945" y="0"/>
                </a:lnTo>
                <a:lnTo>
                  <a:pt x="5427" y="2865"/>
                </a:lnTo>
                <a:lnTo>
                  <a:pt x="5403" y="4096"/>
                </a:lnTo>
                <a:lnTo>
                  <a:pt x="4900" y="422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70" name="Freeform 14"/>
          <p:cNvSpPr>
            <a:spLocks noChangeArrowheads="1"/>
          </p:cNvSpPr>
          <p:nvPr/>
        </p:nvSpPr>
        <p:spPr bwMode="auto">
          <a:xfrm>
            <a:off x="5377702" y="3484717"/>
            <a:ext cx="2733120" cy="2667160"/>
          </a:xfrm>
          <a:custGeom>
            <a:avLst/>
            <a:gdLst>
              <a:gd name="T0" fmla="*/ 2312 w 8369"/>
              <a:gd name="T1" fmla="*/ 3367 h 8167"/>
              <a:gd name="T2" fmla="*/ 0 w 8369"/>
              <a:gd name="T3" fmla="*/ 3291 h 8167"/>
              <a:gd name="T4" fmla="*/ 1834 w 8369"/>
              <a:gd name="T5" fmla="*/ 5653 h 8167"/>
              <a:gd name="T6" fmla="*/ 2387 w 8369"/>
              <a:gd name="T7" fmla="*/ 5000 h 8167"/>
              <a:gd name="T8" fmla="*/ 3116 w 8369"/>
              <a:gd name="T9" fmla="*/ 5025 h 8167"/>
              <a:gd name="T10" fmla="*/ 3619 w 8369"/>
              <a:gd name="T11" fmla="*/ 5402 h 8167"/>
              <a:gd name="T12" fmla="*/ 4749 w 8369"/>
              <a:gd name="T13" fmla="*/ 7714 h 8167"/>
              <a:gd name="T14" fmla="*/ 5955 w 8369"/>
              <a:gd name="T15" fmla="*/ 8166 h 8167"/>
              <a:gd name="T16" fmla="*/ 5780 w 8369"/>
              <a:gd name="T17" fmla="*/ 6734 h 8167"/>
              <a:gd name="T18" fmla="*/ 8293 w 8369"/>
              <a:gd name="T19" fmla="*/ 5101 h 8167"/>
              <a:gd name="T20" fmla="*/ 8368 w 8369"/>
              <a:gd name="T21" fmla="*/ 4145 h 8167"/>
              <a:gd name="T22" fmla="*/ 8041 w 8369"/>
              <a:gd name="T23" fmla="*/ 3442 h 8167"/>
              <a:gd name="T24" fmla="*/ 7992 w 8369"/>
              <a:gd name="T25" fmla="*/ 2261 h 8167"/>
              <a:gd name="T26" fmla="*/ 4172 w 8369"/>
              <a:gd name="T27" fmla="*/ 1432 h 8167"/>
              <a:gd name="T28" fmla="*/ 4146 w 8369"/>
              <a:gd name="T29" fmla="*/ 51 h 8167"/>
              <a:gd name="T30" fmla="*/ 2564 w 8369"/>
              <a:gd name="T31" fmla="*/ 0 h 8167"/>
              <a:gd name="T32" fmla="*/ 2312 w 8369"/>
              <a:gd name="T33" fmla="*/ 3367 h 8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69" h="8167">
                <a:moveTo>
                  <a:pt x="2312" y="3367"/>
                </a:moveTo>
                <a:lnTo>
                  <a:pt x="0" y="3291"/>
                </a:lnTo>
                <a:lnTo>
                  <a:pt x="1834" y="5653"/>
                </a:lnTo>
                <a:lnTo>
                  <a:pt x="2387" y="5000"/>
                </a:lnTo>
                <a:lnTo>
                  <a:pt x="3116" y="5025"/>
                </a:lnTo>
                <a:lnTo>
                  <a:pt x="3619" y="5402"/>
                </a:lnTo>
                <a:lnTo>
                  <a:pt x="4749" y="7714"/>
                </a:lnTo>
                <a:lnTo>
                  <a:pt x="5955" y="8166"/>
                </a:lnTo>
                <a:lnTo>
                  <a:pt x="5780" y="6734"/>
                </a:lnTo>
                <a:lnTo>
                  <a:pt x="8293" y="5101"/>
                </a:lnTo>
                <a:lnTo>
                  <a:pt x="8368" y="4145"/>
                </a:lnTo>
                <a:lnTo>
                  <a:pt x="8041" y="3442"/>
                </a:lnTo>
                <a:lnTo>
                  <a:pt x="7992" y="2261"/>
                </a:lnTo>
                <a:lnTo>
                  <a:pt x="4172" y="1432"/>
                </a:lnTo>
                <a:lnTo>
                  <a:pt x="4146" y="51"/>
                </a:lnTo>
                <a:lnTo>
                  <a:pt x="2564" y="0"/>
                </a:lnTo>
                <a:lnTo>
                  <a:pt x="2312" y="3367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71" name="Freeform 15"/>
          <p:cNvSpPr>
            <a:spLocks noChangeArrowheads="1"/>
          </p:cNvSpPr>
          <p:nvPr/>
        </p:nvSpPr>
        <p:spPr bwMode="auto">
          <a:xfrm>
            <a:off x="8011829" y="3373484"/>
            <a:ext cx="927360" cy="878492"/>
          </a:xfrm>
          <a:custGeom>
            <a:avLst/>
            <a:gdLst>
              <a:gd name="T0" fmla="*/ 2110 w 2840"/>
              <a:gd name="T1" fmla="*/ 2612 h 2689"/>
              <a:gd name="T2" fmla="*/ 403 w 2840"/>
              <a:gd name="T3" fmla="*/ 2688 h 2689"/>
              <a:gd name="T4" fmla="*/ 377 w 2840"/>
              <a:gd name="T5" fmla="*/ 2260 h 2689"/>
              <a:gd name="T6" fmla="*/ 151 w 2840"/>
              <a:gd name="T7" fmla="*/ 2186 h 2689"/>
              <a:gd name="T8" fmla="*/ 0 w 2840"/>
              <a:gd name="T9" fmla="*/ 100 h 2689"/>
              <a:gd name="T10" fmla="*/ 2437 w 2840"/>
              <a:gd name="T11" fmla="*/ 0 h 2689"/>
              <a:gd name="T12" fmla="*/ 2537 w 2840"/>
              <a:gd name="T13" fmla="*/ 477 h 2689"/>
              <a:gd name="T14" fmla="*/ 2839 w 2840"/>
              <a:gd name="T15" fmla="*/ 402 h 2689"/>
              <a:gd name="T16" fmla="*/ 2663 w 2840"/>
              <a:gd name="T17" fmla="*/ 1005 h 2689"/>
              <a:gd name="T18" fmla="*/ 2010 w 2840"/>
              <a:gd name="T19" fmla="*/ 2311 h 2689"/>
              <a:gd name="T20" fmla="*/ 2110 w 2840"/>
              <a:gd name="T21" fmla="*/ 2612 h 2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40" h="2689">
                <a:moveTo>
                  <a:pt x="2110" y="2612"/>
                </a:moveTo>
                <a:lnTo>
                  <a:pt x="403" y="2688"/>
                </a:lnTo>
                <a:lnTo>
                  <a:pt x="377" y="2260"/>
                </a:lnTo>
                <a:lnTo>
                  <a:pt x="151" y="2186"/>
                </a:lnTo>
                <a:lnTo>
                  <a:pt x="0" y="100"/>
                </a:lnTo>
                <a:lnTo>
                  <a:pt x="2437" y="0"/>
                </a:lnTo>
                <a:lnTo>
                  <a:pt x="2537" y="477"/>
                </a:lnTo>
                <a:lnTo>
                  <a:pt x="2839" y="402"/>
                </a:lnTo>
                <a:lnTo>
                  <a:pt x="2663" y="1005"/>
                </a:lnTo>
                <a:lnTo>
                  <a:pt x="2010" y="2311"/>
                </a:lnTo>
                <a:lnTo>
                  <a:pt x="2110" y="261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72" name="Freeform 16"/>
          <p:cNvSpPr>
            <a:spLocks noChangeArrowheads="1"/>
          </p:cNvSpPr>
          <p:nvPr/>
        </p:nvSpPr>
        <p:spPr bwMode="auto">
          <a:xfrm>
            <a:off x="9484629" y="3726084"/>
            <a:ext cx="705600" cy="1189565"/>
          </a:xfrm>
          <a:custGeom>
            <a:avLst/>
            <a:gdLst>
              <a:gd name="T0" fmla="*/ 126 w 2162"/>
              <a:gd name="T1" fmla="*/ 3643 h 3644"/>
              <a:gd name="T2" fmla="*/ 126 w 2162"/>
              <a:gd name="T3" fmla="*/ 3643 h 3644"/>
              <a:gd name="T4" fmla="*/ 0 w 2162"/>
              <a:gd name="T5" fmla="*/ 2487 h 3644"/>
              <a:gd name="T6" fmla="*/ 76 w 2162"/>
              <a:gd name="T7" fmla="*/ 152 h 3644"/>
              <a:gd name="T8" fmla="*/ 1483 w 2162"/>
              <a:gd name="T9" fmla="*/ 0 h 3644"/>
              <a:gd name="T10" fmla="*/ 2061 w 2162"/>
              <a:gd name="T11" fmla="*/ 2010 h 3644"/>
              <a:gd name="T12" fmla="*/ 2161 w 2162"/>
              <a:gd name="T13" fmla="*/ 2865 h 3644"/>
              <a:gd name="T14" fmla="*/ 478 w 2162"/>
              <a:gd name="T15" fmla="*/ 2990 h 3644"/>
              <a:gd name="T16" fmla="*/ 679 w 2162"/>
              <a:gd name="T17" fmla="*/ 3618 h 3644"/>
              <a:gd name="T18" fmla="*/ 126 w 2162"/>
              <a:gd name="T19" fmla="*/ 3643 h 3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2" h="3644">
                <a:moveTo>
                  <a:pt x="126" y="3643"/>
                </a:moveTo>
                <a:lnTo>
                  <a:pt x="126" y="3643"/>
                </a:lnTo>
                <a:cubicBezTo>
                  <a:pt x="126" y="3568"/>
                  <a:pt x="0" y="2487"/>
                  <a:pt x="0" y="2487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2061" y="2010"/>
                  <a:pt x="2061" y="2010"/>
                  <a:pt x="2061" y="2010"/>
                </a:cubicBezTo>
                <a:cubicBezTo>
                  <a:pt x="2161" y="2865"/>
                  <a:pt x="2161" y="2865"/>
                  <a:pt x="2161" y="2865"/>
                </a:cubicBezTo>
                <a:cubicBezTo>
                  <a:pt x="478" y="2990"/>
                  <a:pt x="478" y="2990"/>
                  <a:pt x="478" y="2990"/>
                </a:cubicBezTo>
                <a:cubicBezTo>
                  <a:pt x="679" y="3618"/>
                  <a:pt x="679" y="3618"/>
                  <a:pt x="679" y="3618"/>
                </a:cubicBezTo>
                <a:lnTo>
                  <a:pt x="126" y="3643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solidFill>
              <a:schemeClr val="bg2">
                <a:lumMod val="60000"/>
                <a:lumOff val="40000"/>
              </a:schemeClr>
            </a:solidFill>
            <a:bevel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 dirty="0">
              <a:ea typeface="Geneva" charset="0"/>
              <a:cs typeface="Apple カラー絵文字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981200" y="158771"/>
            <a:ext cx="8450868" cy="1046996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b="0" dirty="0"/>
              <a:t>Which States Are Affected?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0E256F9-2DA7-439C-B4C5-72A8C7AA400B}"/>
              </a:ext>
            </a:extLst>
          </p:cNvPr>
          <p:cNvSpPr txBox="1">
            <a:spLocks/>
          </p:cNvSpPr>
          <p:nvPr/>
        </p:nvSpPr>
        <p:spPr>
          <a:xfrm>
            <a:off x="1787215" y="1501946"/>
            <a:ext cx="3744591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Char char="•"/>
              <a:defRPr sz="3200" kern="1200" baseline="0">
                <a:solidFill>
                  <a:schemeClr val="accent5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Char char="–"/>
              <a:defRPr sz="28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Char char="•"/>
              <a:defRPr sz="24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Char char="–"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C6A55"/>
              </a:buClr>
              <a:buFont typeface="Arial"/>
              <a:buChar char="»"/>
              <a:defRPr sz="2000" kern="1200">
                <a:solidFill>
                  <a:srgbClr val="7C6A55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Arkansas</a:t>
            </a:r>
          </a:p>
          <a:p>
            <a:r>
              <a:rPr lang="en-US" sz="2400" dirty="0"/>
              <a:t>Florida</a:t>
            </a:r>
          </a:p>
          <a:p>
            <a:r>
              <a:rPr lang="en-US" sz="2400" dirty="0"/>
              <a:t>Georgia</a:t>
            </a:r>
          </a:p>
          <a:p>
            <a:r>
              <a:rPr lang="en-US" sz="2400" dirty="0"/>
              <a:t>Louisiana</a:t>
            </a:r>
          </a:p>
          <a:p>
            <a:r>
              <a:rPr lang="en-US" sz="2400" dirty="0"/>
              <a:t>Maryland</a:t>
            </a:r>
          </a:p>
          <a:p>
            <a:r>
              <a:rPr lang="en-US" sz="2400" dirty="0"/>
              <a:t>Pennsylvania</a:t>
            </a:r>
          </a:p>
          <a:p>
            <a:r>
              <a:rPr lang="en-US" sz="2400" dirty="0"/>
              <a:t>Texas</a:t>
            </a:r>
          </a:p>
          <a:p>
            <a:r>
              <a:rPr lang="en-US" sz="2400" dirty="0"/>
              <a:t>Virginia</a:t>
            </a:r>
          </a:p>
          <a:p>
            <a:endParaRPr lang="en-US" sz="2400" dirty="0"/>
          </a:p>
          <a:p>
            <a:r>
              <a:rPr lang="en-US" sz="2400" dirty="0"/>
              <a:t>Campuses now closed:</a:t>
            </a:r>
          </a:p>
          <a:p>
            <a:pPr lvl="1"/>
            <a:r>
              <a:rPr lang="en-US" sz="2400" dirty="0"/>
              <a:t>Alabama</a:t>
            </a:r>
          </a:p>
        </p:txBody>
      </p:sp>
    </p:spTree>
    <p:extLst>
      <p:ext uri="{BB962C8B-B14F-4D97-AF65-F5344CB8AC3E}">
        <p14:creationId xmlns:p14="http://schemas.microsoft.com/office/powerpoint/2010/main" val="202763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3F4C-036C-4D04-A55B-D6669F8C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Campuses in EU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A653-C4D4-47E4-8700-3F36D4F3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172" y="1736333"/>
            <a:ext cx="4395627" cy="4440630"/>
          </a:xfrm>
        </p:spPr>
        <p:txBody>
          <a:bodyPr/>
          <a:lstStyle/>
          <a:p>
            <a:r>
              <a:rPr lang="en-US" dirty="0"/>
              <a:t>Florida</a:t>
            </a:r>
          </a:p>
          <a:p>
            <a:r>
              <a:rPr lang="en-US" dirty="0"/>
              <a:t>Georgia</a:t>
            </a:r>
          </a:p>
          <a:p>
            <a:r>
              <a:rPr lang="en-US" dirty="0"/>
              <a:t>Maryland</a:t>
            </a:r>
          </a:p>
        </p:txBody>
      </p:sp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AC1BEC5-DB24-47D1-AB18-9B6CEF47D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306457"/>
            <a:ext cx="5824538" cy="53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57D6-37C0-4C3C-B61E-B12567AA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your students?</a:t>
            </a:r>
          </a:p>
        </p:txBody>
      </p:sp>
      <p:pic>
        <p:nvPicPr>
          <p:cNvPr id="11" name="Content Placeholder 10" descr="A close up of a map&#10;&#10;Description generated with high confidence">
            <a:extLst>
              <a:ext uri="{FF2B5EF4-FFF2-40B4-BE49-F238E27FC236}">
                <a16:creationId xmlns:a16="http://schemas.microsoft.com/office/drawing/2014/main" id="{0F62CE5E-22AA-4A74-B4D7-71144B1F5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4964" y="1600200"/>
            <a:ext cx="7685597" cy="45259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23A74-F589-41FE-BDA1-DF759C47EFE9}"/>
              </a:ext>
            </a:extLst>
          </p:cNvPr>
          <p:cNvSpPr txBox="1"/>
          <p:nvPr/>
        </p:nvSpPr>
        <p:spPr>
          <a:xfrm>
            <a:off x="2801517" y="6627168"/>
            <a:ext cx="8871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gnxp.com/blog/labels/Economics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7064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B5D7-4687-4DAD-983A-6E5B7920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EA6BB-FC5D-4C1C-92D5-F1D0F5741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Foreign Ministry Locations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List of Foreign Branch Campuses</a:t>
            </a:r>
          </a:p>
          <a:p>
            <a:r>
              <a:rPr lang="en-US" dirty="0"/>
              <a:t>	 </a:t>
            </a:r>
            <a:r>
              <a:rPr lang="en-US" dirty="0">
                <a:hlinkClick r:id="rId2"/>
              </a:rPr>
              <a:t>http://cbert.org/branch-campus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 WCET-SAN Frontiers Blog</a:t>
            </a:r>
          </a:p>
        </p:txBody>
      </p:sp>
    </p:spTree>
    <p:extLst>
      <p:ext uri="{BB962C8B-B14F-4D97-AF65-F5344CB8AC3E}">
        <p14:creationId xmlns:p14="http://schemas.microsoft.com/office/powerpoint/2010/main" val="208108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REB Debut ">
  <a:themeElements>
    <a:clrScheme name="Custom 37">
      <a:dk1>
        <a:srgbClr val="2758BC"/>
      </a:dk1>
      <a:lt1>
        <a:sysClr val="window" lastClr="FFFFFF"/>
      </a:lt1>
      <a:dk2>
        <a:srgbClr val="5D5040"/>
      </a:dk2>
      <a:lt2>
        <a:srgbClr val="FFFFFF"/>
      </a:lt2>
      <a:accent1>
        <a:srgbClr val="6AAD3C"/>
      </a:accent1>
      <a:accent2>
        <a:srgbClr val="2758BC"/>
      </a:accent2>
      <a:accent3>
        <a:srgbClr val="2758BC"/>
      </a:accent3>
      <a:accent4>
        <a:srgbClr val="5D5040"/>
      </a:accent4>
      <a:accent5>
        <a:srgbClr val="5D5040"/>
      </a:accent5>
      <a:accent6>
        <a:srgbClr val="008BB0"/>
      </a:accent6>
      <a:hlink>
        <a:srgbClr val="7C6A55"/>
      </a:hlink>
      <a:folHlink>
        <a:srgbClr val="6AAD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tro Template Colored Titles Segoe UI 16x9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0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9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2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SREB_OER_LegGovStaff</Template>
  <TotalTime>47</TotalTime>
  <Words>188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Consolas</vt:lpstr>
      <vt:lpstr>Georgia</vt:lpstr>
      <vt:lpstr>Segoe UI</vt:lpstr>
      <vt:lpstr>Segoe UI Light</vt:lpstr>
      <vt:lpstr>SREB Debut </vt:lpstr>
      <vt:lpstr>Metro Template Colored Titles Segoe UI 16x9</vt:lpstr>
      <vt:lpstr>10_White with Consolas font for code slides</vt:lpstr>
      <vt:lpstr>8_White with Consolas font for code slides</vt:lpstr>
      <vt:lpstr>9_White with Consolas font for code slides</vt:lpstr>
      <vt:lpstr>12_White with Consolas font for code slides</vt:lpstr>
      <vt:lpstr>Authorization of Foreign Locations</vt:lpstr>
      <vt:lpstr>Foreign Locations</vt:lpstr>
      <vt:lpstr>Requirements</vt:lpstr>
      <vt:lpstr>Which States Are Affected?</vt:lpstr>
      <vt:lpstr>Branch Campuses in EU Countries</vt:lpstr>
      <vt:lpstr>Where are your students?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Authorization of Foreign Locations</dc:title>
  <dc:creator>Wanda Barker</dc:creator>
  <cp:lastModifiedBy>Elisa Jaden</cp:lastModifiedBy>
  <cp:revision>6</cp:revision>
  <dcterms:created xsi:type="dcterms:W3CDTF">2018-10-14T21:13:45Z</dcterms:created>
  <dcterms:modified xsi:type="dcterms:W3CDTF">2018-11-15T19:57:14Z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260771-a9fd-4aa8-a138-a40ac53a5467_Enabled">
    <vt:lpwstr>True</vt:lpwstr>
  </property>
  <property fmtid="{D5CDD505-2E9C-101B-9397-08002B2CF9AE}" pid="3" name="MSIP_Label_00260771-a9fd-4aa8-a138-a40ac53a5467_SiteId">
    <vt:lpwstr>eb20950b-168c-497a-9845-2b099844f3ef</vt:lpwstr>
  </property>
  <property fmtid="{D5CDD505-2E9C-101B-9397-08002B2CF9AE}" pid="4" name="MSIP_Label_00260771-a9fd-4aa8-a138-a40ac53a5467_Owner">
    <vt:lpwstr>Elisa.Jaden@SREB.ORG</vt:lpwstr>
  </property>
  <property fmtid="{D5CDD505-2E9C-101B-9397-08002B2CF9AE}" pid="5" name="MSIP_Label_00260771-a9fd-4aa8-a138-a40ac53a5467_SetDate">
    <vt:lpwstr>2018-11-15T19:56:56.4074352Z</vt:lpwstr>
  </property>
  <property fmtid="{D5CDD505-2E9C-101B-9397-08002B2CF9AE}" pid="6" name="MSIP_Label_00260771-a9fd-4aa8-a138-a40ac53a5467_Name">
    <vt:lpwstr>General</vt:lpwstr>
  </property>
  <property fmtid="{D5CDD505-2E9C-101B-9397-08002B2CF9AE}" pid="7" name="MSIP_Label_00260771-a9fd-4aa8-a138-a40ac53a5467_Application">
    <vt:lpwstr>Microsoft Azure Information Protection</vt:lpwstr>
  </property>
  <property fmtid="{D5CDD505-2E9C-101B-9397-08002B2CF9AE}" pid="8" name="MSIP_Label_00260771-a9fd-4aa8-a138-a40ac53a5467_Extended_MSFT_Method">
    <vt:lpwstr>Automatic</vt:lpwstr>
  </property>
  <property fmtid="{D5CDD505-2E9C-101B-9397-08002B2CF9AE}" pid="9" name="Sensitivity">
    <vt:lpwstr>General</vt:lpwstr>
  </property>
</Properties>
</file>