
<file path=[Content_Types].xml><?xml version="1.0" encoding="utf-8"?>
<Types xmlns="http://schemas.openxmlformats.org/package/2006/content-types">
  <Default Extension="png" ContentType="image/png"/>
  <Default Extension="jpeg" ContentType="image/jpeg"/>
  <Default Extension="wmf" ContentType="image/x-wmf"/>
  <Default Extension="mov" ContentType="video/quicktime"/>
  <Default Extension="rels" ContentType="application/vnd.openxmlformats-package.relationships+xml"/>
  <Default Extension="xml" ContentType="application/xml"/>
  <Default Extension="jpg&amp;ehk=4Ypy5KudZ0Hgop6fO9LybA&amp;r=0&amp;pid=OfficeInsert" ContentType="image/jpe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omments/comment1.xml" ContentType="application/vnd.openxmlformats-officedocument.presentationml.comment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62" r:id="rId3"/>
    <p:sldId id="265" r:id="rId4"/>
    <p:sldId id="266" r:id="rId5"/>
    <p:sldId id="267" r:id="rId6"/>
    <p:sldId id="263" r:id="rId7"/>
    <p:sldId id="268" r:id="rId8"/>
    <p:sldId id="270" r:id="rId9"/>
    <p:sldId id="271" r:id="rId10"/>
    <p:sldId id="274" r:id="rId11"/>
    <p:sldId id="278" r:id="rId12"/>
    <p:sldId id="279" r:id="rId13"/>
    <p:sldId id="280" r:id="rId14"/>
    <p:sldId id="281" r:id="rId15"/>
    <p:sldId id="282" r:id="rId16"/>
    <p:sldId id="283" r:id="rId17"/>
    <p:sldId id="296" r:id="rId18"/>
    <p:sldId id="284" r:id="rId19"/>
    <p:sldId id="285" r:id="rId20"/>
    <p:sldId id="286" r:id="rId21"/>
    <p:sldId id="287" r:id="rId22"/>
    <p:sldId id="288" r:id="rId23"/>
    <p:sldId id="290" r:id="rId24"/>
    <p:sldId id="291" r:id="rId25"/>
    <p:sldId id="294" r:id="rId26"/>
    <p:sldId id="295"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ker, Anona" initials="W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5" d="100"/>
          <a:sy n="55" d="100"/>
        </p:scale>
        <p:origin x="42" y="1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Four-Year Cohort Graduation Rate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757320776079497E-2"/>
          <c:y val="0.18746087598425201"/>
          <c:w val="0.82468516803046699"/>
          <c:h val="0.687846456692913"/>
        </c:manualLayout>
      </c:layout>
      <c:lineChart>
        <c:grouping val="standard"/>
        <c:varyColors val="0"/>
        <c:ser>
          <c:idx val="0"/>
          <c:order val="0"/>
          <c:tx>
            <c:strRef>
              <c:f>Sheet1!$A$2</c:f>
              <c:strCache>
                <c:ptCount val="1"/>
                <c:pt idx="0">
                  <c:v>Banneker</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2011</c:v>
                </c:pt>
                <c:pt idx="1">
                  <c:v>2012</c:v>
                </c:pt>
                <c:pt idx="2">
                  <c:v>2013</c:v>
                </c:pt>
                <c:pt idx="3">
                  <c:v>2014</c:v>
                </c:pt>
                <c:pt idx="4">
                  <c:v>2015</c:v>
                </c:pt>
                <c:pt idx="5">
                  <c:v>2016</c:v>
                </c:pt>
                <c:pt idx="6">
                  <c:v>2017</c:v>
                </c:pt>
              </c:strCache>
            </c:strRef>
          </c:cat>
          <c:val>
            <c:numRef>
              <c:f>Sheet1!$B$2:$H$2</c:f>
              <c:numCache>
                <c:formatCode>General</c:formatCode>
                <c:ptCount val="7"/>
                <c:pt idx="0">
                  <c:v>41.9</c:v>
                </c:pt>
                <c:pt idx="1">
                  <c:v>41.2</c:v>
                </c:pt>
                <c:pt idx="2">
                  <c:v>41.7</c:v>
                </c:pt>
                <c:pt idx="3">
                  <c:v>50.9</c:v>
                </c:pt>
                <c:pt idx="4">
                  <c:v>62.5</c:v>
                </c:pt>
                <c:pt idx="5">
                  <c:v>68.3</c:v>
                </c:pt>
                <c:pt idx="6">
                  <c:v>71.099999999999994</c:v>
                </c:pt>
              </c:numCache>
            </c:numRef>
          </c:val>
          <c:smooth val="0"/>
          <c:extLst>
            <c:ext xmlns:c16="http://schemas.microsoft.com/office/drawing/2014/chart" uri="{C3380CC4-5D6E-409C-BE32-E72D297353CC}">
              <c16:uniqueId val="{00000000-B390-4B35-A531-EBD5C998D69E}"/>
            </c:ext>
          </c:extLst>
        </c:ser>
        <c:ser>
          <c:idx val="1"/>
          <c:order val="1"/>
          <c:tx>
            <c:strRef>
              <c:f>Sheet1!$A$3</c:f>
              <c:strCache>
                <c:ptCount val="1"/>
                <c:pt idx="0">
                  <c:v>FCS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2011</c:v>
                </c:pt>
                <c:pt idx="1">
                  <c:v>2012</c:v>
                </c:pt>
                <c:pt idx="2">
                  <c:v>2013</c:v>
                </c:pt>
                <c:pt idx="3">
                  <c:v>2014</c:v>
                </c:pt>
                <c:pt idx="4">
                  <c:v>2015</c:v>
                </c:pt>
                <c:pt idx="5">
                  <c:v>2016</c:v>
                </c:pt>
                <c:pt idx="6">
                  <c:v>2017</c:v>
                </c:pt>
              </c:strCache>
            </c:strRef>
          </c:cat>
          <c:val>
            <c:numRef>
              <c:f>Sheet1!$B$3:$H$3</c:f>
              <c:numCache>
                <c:formatCode>General</c:formatCode>
                <c:ptCount val="7"/>
                <c:pt idx="0">
                  <c:v>70.099999999999994</c:v>
                </c:pt>
                <c:pt idx="1">
                  <c:v>71.3</c:v>
                </c:pt>
                <c:pt idx="2">
                  <c:v>75.5</c:v>
                </c:pt>
                <c:pt idx="3">
                  <c:v>78.7</c:v>
                </c:pt>
                <c:pt idx="4">
                  <c:v>85.3</c:v>
                </c:pt>
                <c:pt idx="5">
                  <c:v>86.6</c:v>
                </c:pt>
                <c:pt idx="6">
                  <c:v>86.8</c:v>
                </c:pt>
              </c:numCache>
            </c:numRef>
          </c:val>
          <c:smooth val="0"/>
          <c:extLst>
            <c:ext xmlns:c16="http://schemas.microsoft.com/office/drawing/2014/chart" uri="{C3380CC4-5D6E-409C-BE32-E72D297353CC}">
              <c16:uniqueId val="{00000005-B390-4B35-A531-EBD5C998D69E}"/>
            </c:ext>
          </c:extLst>
        </c:ser>
        <c:ser>
          <c:idx val="2"/>
          <c:order val="2"/>
          <c:tx>
            <c:strRef>
              <c:f>Sheet1!$A$4</c:f>
              <c:strCache>
                <c:ptCount val="1"/>
                <c:pt idx="0">
                  <c:v>Goal</c:v>
                </c:pt>
              </c:strCache>
            </c:strRef>
          </c:tx>
          <c:spPr>
            <a:ln w="28575" cap="rnd">
              <a:solidFill>
                <a:schemeClr val="accent3"/>
              </a:solidFill>
              <a:round/>
            </a:ln>
            <a:effectLst/>
          </c:spPr>
          <c:marker>
            <c:symbol val="none"/>
          </c:marker>
          <c:dLbls>
            <c:delete val="1"/>
          </c:dLbls>
          <c:cat>
            <c:strRef>
              <c:f>Sheet1!$B$1:$H$1</c:f>
              <c:strCache>
                <c:ptCount val="7"/>
                <c:pt idx="0">
                  <c:v>2011</c:v>
                </c:pt>
                <c:pt idx="1">
                  <c:v>2012</c:v>
                </c:pt>
                <c:pt idx="2">
                  <c:v>2013</c:v>
                </c:pt>
                <c:pt idx="3">
                  <c:v>2014</c:v>
                </c:pt>
                <c:pt idx="4">
                  <c:v>2015</c:v>
                </c:pt>
                <c:pt idx="5">
                  <c:v>2016</c:v>
                </c:pt>
                <c:pt idx="6">
                  <c:v>2017</c:v>
                </c:pt>
              </c:strCache>
            </c:strRef>
          </c:cat>
          <c:val>
            <c:numRef>
              <c:f>Sheet1!$B$4:$H$4</c:f>
              <c:numCache>
                <c:formatCode>General</c:formatCode>
                <c:ptCount val="7"/>
                <c:pt idx="0">
                  <c:v>90</c:v>
                </c:pt>
                <c:pt idx="1">
                  <c:v>90</c:v>
                </c:pt>
                <c:pt idx="2">
                  <c:v>90</c:v>
                </c:pt>
                <c:pt idx="3">
                  <c:v>90</c:v>
                </c:pt>
                <c:pt idx="4">
                  <c:v>90</c:v>
                </c:pt>
                <c:pt idx="5">
                  <c:v>90</c:v>
                </c:pt>
                <c:pt idx="6">
                  <c:v>90</c:v>
                </c:pt>
              </c:numCache>
            </c:numRef>
          </c:val>
          <c:smooth val="0"/>
          <c:extLst>
            <c:ext xmlns:c16="http://schemas.microsoft.com/office/drawing/2014/chart" uri="{C3380CC4-5D6E-409C-BE32-E72D297353CC}">
              <c16:uniqueId val="{00000000-746F-425E-964C-AB101E003198}"/>
            </c:ext>
          </c:extLst>
        </c:ser>
        <c:dLbls>
          <c:dLblPos val="b"/>
          <c:showLegendKey val="0"/>
          <c:showVal val="1"/>
          <c:showCatName val="0"/>
          <c:showSerName val="0"/>
          <c:showPercent val="0"/>
          <c:showBubbleSize val="0"/>
        </c:dLbls>
        <c:smooth val="0"/>
        <c:axId val="-1768435584"/>
        <c:axId val="-1768433264"/>
      </c:lineChart>
      <c:catAx>
        <c:axId val="-1768435584"/>
        <c:scaling>
          <c:orientation val="minMax"/>
        </c:scaling>
        <c:delete val="0"/>
        <c:axPos val="b"/>
        <c:numFmt formatCode="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8433264"/>
        <c:crosses val="autoZero"/>
        <c:auto val="1"/>
        <c:lblAlgn val="ctr"/>
        <c:lblOffset val="100"/>
        <c:noMultiLvlLbl val="0"/>
      </c:catAx>
      <c:valAx>
        <c:axId val="-1768433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8435584"/>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2014-2015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9th grade lit</c:v>
                </c:pt>
                <c:pt idx="1">
                  <c:v>Algebra</c:v>
                </c:pt>
                <c:pt idx="2">
                  <c:v>Geometry</c:v>
                </c:pt>
                <c:pt idx="3">
                  <c:v>Biology</c:v>
                </c:pt>
                <c:pt idx="4">
                  <c:v>Physical Science</c:v>
                </c:pt>
                <c:pt idx="5">
                  <c:v>American Lit</c:v>
                </c:pt>
                <c:pt idx="6">
                  <c:v>US History</c:v>
                </c:pt>
                <c:pt idx="7">
                  <c:v>Economics</c:v>
                </c:pt>
              </c:strCache>
            </c:strRef>
          </c:cat>
          <c:val>
            <c:numRef>
              <c:f>Sheet1!$B$2:$B$9</c:f>
              <c:numCache>
                <c:formatCode>General</c:formatCode>
                <c:ptCount val="8"/>
                <c:pt idx="0">
                  <c:v>48.5</c:v>
                </c:pt>
                <c:pt idx="1">
                  <c:v>29.8</c:v>
                </c:pt>
                <c:pt idx="2">
                  <c:v>33</c:v>
                </c:pt>
                <c:pt idx="3">
                  <c:v>26.4</c:v>
                </c:pt>
                <c:pt idx="4">
                  <c:v>27.4</c:v>
                </c:pt>
                <c:pt idx="5">
                  <c:v>51.6</c:v>
                </c:pt>
                <c:pt idx="6">
                  <c:v>50.8</c:v>
                </c:pt>
                <c:pt idx="7">
                  <c:v>40.9</c:v>
                </c:pt>
              </c:numCache>
            </c:numRef>
          </c:val>
          <c:extLst>
            <c:ext xmlns:c16="http://schemas.microsoft.com/office/drawing/2014/chart" uri="{C3380CC4-5D6E-409C-BE32-E72D297353CC}">
              <c16:uniqueId val="{00000000-55F6-4F9A-A9F4-76FE3E7AAA33}"/>
            </c:ext>
          </c:extLst>
        </c:ser>
        <c:ser>
          <c:idx val="1"/>
          <c:order val="1"/>
          <c:tx>
            <c:strRef>
              <c:f>Sheet1!$C$1</c:f>
              <c:strCache>
                <c:ptCount val="1"/>
                <c:pt idx="0">
                  <c:v>2015-2016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9th grade lit</c:v>
                </c:pt>
                <c:pt idx="1">
                  <c:v>Algebra</c:v>
                </c:pt>
                <c:pt idx="2">
                  <c:v>Geometry</c:v>
                </c:pt>
                <c:pt idx="3">
                  <c:v>Biology</c:v>
                </c:pt>
                <c:pt idx="4">
                  <c:v>Physical Science</c:v>
                </c:pt>
                <c:pt idx="5">
                  <c:v>American Lit</c:v>
                </c:pt>
                <c:pt idx="6">
                  <c:v>US History</c:v>
                </c:pt>
                <c:pt idx="7">
                  <c:v>Economics</c:v>
                </c:pt>
              </c:strCache>
            </c:strRef>
          </c:cat>
          <c:val>
            <c:numRef>
              <c:f>Sheet1!$C$2:$C$9</c:f>
              <c:numCache>
                <c:formatCode>General</c:formatCode>
                <c:ptCount val="8"/>
                <c:pt idx="0">
                  <c:v>51</c:v>
                </c:pt>
                <c:pt idx="1">
                  <c:v>36.6</c:v>
                </c:pt>
                <c:pt idx="2">
                  <c:v>38.700000000000003</c:v>
                </c:pt>
                <c:pt idx="3">
                  <c:v>32</c:v>
                </c:pt>
                <c:pt idx="4">
                  <c:v>44</c:v>
                </c:pt>
                <c:pt idx="5">
                  <c:v>43</c:v>
                </c:pt>
                <c:pt idx="6">
                  <c:v>48</c:v>
                </c:pt>
                <c:pt idx="7">
                  <c:v>46</c:v>
                </c:pt>
              </c:numCache>
            </c:numRef>
          </c:val>
          <c:extLst>
            <c:ext xmlns:c16="http://schemas.microsoft.com/office/drawing/2014/chart" uri="{C3380CC4-5D6E-409C-BE32-E72D297353CC}">
              <c16:uniqueId val="{00000001-55F6-4F9A-A9F4-76FE3E7AAA33}"/>
            </c:ext>
          </c:extLst>
        </c:ser>
        <c:ser>
          <c:idx val="2"/>
          <c:order val="2"/>
          <c:tx>
            <c:strRef>
              <c:f>Sheet1!$D$1</c:f>
              <c:strCache>
                <c:ptCount val="1"/>
                <c:pt idx="0">
                  <c:v>2016-2017</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9th grade lit</c:v>
                </c:pt>
                <c:pt idx="1">
                  <c:v>Algebra</c:v>
                </c:pt>
                <c:pt idx="2">
                  <c:v>Geometry</c:v>
                </c:pt>
                <c:pt idx="3">
                  <c:v>Biology</c:v>
                </c:pt>
                <c:pt idx="4">
                  <c:v>Physical Science</c:v>
                </c:pt>
                <c:pt idx="5">
                  <c:v>American Lit</c:v>
                </c:pt>
                <c:pt idx="6">
                  <c:v>US History</c:v>
                </c:pt>
                <c:pt idx="7">
                  <c:v>Economics</c:v>
                </c:pt>
              </c:strCache>
            </c:strRef>
          </c:cat>
          <c:val>
            <c:numRef>
              <c:f>Sheet1!$D$2:$D$9</c:f>
              <c:numCache>
                <c:formatCode>General</c:formatCode>
                <c:ptCount val="8"/>
                <c:pt idx="0">
                  <c:v>60</c:v>
                </c:pt>
                <c:pt idx="1">
                  <c:v>39</c:v>
                </c:pt>
                <c:pt idx="2">
                  <c:v>46</c:v>
                </c:pt>
                <c:pt idx="3">
                  <c:v>44</c:v>
                </c:pt>
                <c:pt idx="4">
                  <c:v>42</c:v>
                </c:pt>
                <c:pt idx="5">
                  <c:v>60</c:v>
                </c:pt>
                <c:pt idx="6">
                  <c:v>53</c:v>
                </c:pt>
                <c:pt idx="7">
                  <c:v>40</c:v>
                </c:pt>
              </c:numCache>
            </c:numRef>
          </c:val>
          <c:extLst>
            <c:ext xmlns:c16="http://schemas.microsoft.com/office/drawing/2014/chart" uri="{C3380CC4-5D6E-409C-BE32-E72D297353CC}">
              <c16:uniqueId val="{00000000-B93F-4B5A-9FE8-C7C49B40C835}"/>
            </c:ext>
          </c:extLst>
        </c:ser>
        <c:dLbls>
          <c:dLblPos val="outEnd"/>
          <c:showLegendKey val="0"/>
          <c:showVal val="1"/>
          <c:showCatName val="0"/>
          <c:showSerName val="0"/>
          <c:showPercent val="0"/>
          <c:showBubbleSize val="0"/>
        </c:dLbls>
        <c:gapWidth val="219"/>
        <c:overlap val="-27"/>
        <c:axId val="-1831565408"/>
        <c:axId val="-1767103792"/>
      </c:barChart>
      <c:catAx>
        <c:axId val="-183156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7103792"/>
        <c:crosses val="autoZero"/>
        <c:auto val="1"/>
        <c:lblAlgn val="ctr"/>
        <c:lblOffset val="100"/>
        <c:noMultiLvlLbl val="0"/>
      </c:catAx>
      <c:valAx>
        <c:axId val="-1767103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Percent</a:t>
                </a:r>
                <a:r>
                  <a:rPr lang="en-US" baseline="0" dirty="0"/>
                  <a:t> Developing or Proficient</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15654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2015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5D1-4BEA-A0AA-6809A7B51D3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5D1-4BEA-A0AA-6809A7B51D32}"/>
              </c:ext>
            </c:extLst>
          </c:dPt>
          <c:cat>
            <c:strRef>
              <c:f>Sheet1!$A$2:$A$3</c:f>
              <c:strCache>
                <c:ptCount val="2"/>
                <c:pt idx="0">
                  <c:v>Takeover List</c:v>
                </c:pt>
                <c:pt idx="1">
                  <c:v>Off List</c:v>
                </c:pt>
              </c:strCache>
            </c:strRef>
          </c:cat>
          <c:val>
            <c:numRef>
              <c:f>Sheet1!$B$2:$B$3</c:f>
              <c:numCache>
                <c:formatCode>General</c:formatCode>
                <c:ptCount val="2"/>
                <c:pt idx="0">
                  <c:v>8</c:v>
                </c:pt>
                <c:pt idx="1">
                  <c:v>2</c:v>
                </c:pt>
              </c:numCache>
            </c:numRef>
          </c:val>
          <c:extLst>
            <c:ext xmlns:c16="http://schemas.microsoft.com/office/drawing/2014/chart" uri="{C3380CC4-5D6E-409C-BE32-E72D297353CC}">
              <c16:uniqueId val="{00000000-17F7-41E6-9520-4EBD2A01051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2017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ADA-4CF0-83A3-1EBD9473246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ADA-4CF0-83A3-1EBD94732465}"/>
              </c:ext>
            </c:extLst>
          </c:dPt>
          <c:cat>
            <c:strRef>
              <c:f>Sheet1!$A$2:$A$3</c:f>
              <c:strCache>
                <c:ptCount val="2"/>
                <c:pt idx="0">
                  <c:v>Takeover List</c:v>
                </c:pt>
                <c:pt idx="1">
                  <c:v>Off List</c:v>
                </c:pt>
              </c:strCache>
            </c:strRef>
          </c:cat>
          <c:val>
            <c:numRef>
              <c:f>Sheet1!$B$2:$B$3</c:f>
              <c:numCache>
                <c:formatCode>General</c:formatCode>
                <c:ptCount val="2"/>
                <c:pt idx="0">
                  <c:v>5</c:v>
                </c:pt>
                <c:pt idx="1">
                  <c:v>5</c:v>
                </c:pt>
              </c:numCache>
            </c:numRef>
          </c:val>
          <c:extLst>
            <c:ext xmlns:c16="http://schemas.microsoft.com/office/drawing/2014/chart" uri="{C3380CC4-5D6E-409C-BE32-E72D297353CC}">
              <c16:uniqueId val="{00000004-AADA-4CF0-83A3-1EBD9473246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2014-2015</c:v>
                </c:pt>
              </c:strCache>
            </c:strRef>
          </c:tx>
          <c:spPr>
            <a:solidFill>
              <a:schemeClr val="accent1"/>
            </a:solidFill>
            <a:ln>
              <a:noFill/>
            </a:ln>
            <a:effectLst/>
          </c:spPr>
          <c:invertIfNegative val="0"/>
          <c:cat>
            <c:strRef>
              <c:f>Sheet1!$A$2:$A$5</c:f>
              <c:strCache>
                <c:ptCount val="4"/>
                <c:pt idx="0">
                  <c:v>9th Grade Literature</c:v>
                </c:pt>
                <c:pt idx="1">
                  <c:v>Physical Science</c:v>
                </c:pt>
                <c:pt idx="2">
                  <c:v>Algebra</c:v>
                </c:pt>
                <c:pt idx="3">
                  <c:v>Geometry</c:v>
                </c:pt>
              </c:strCache>
            </c:strRef>
          </c:cat>
          <c:val>
            <c:numRef>
              <c:f>Sheet1!$B$2:$B$5</c:f>
              <c:numCache>
                <c:formatCode>General</c:formatCode>
                <c:ptCount val="4"/>
                <c:pt idx="0">
                  <c:v>7</c:v>
                </c:pt>
                <c:pt idx="1">
                  <c:v>7</c:v>
                </c:pt>
                <c:pt idx="2">
                  <c:v>7</c:v>
                </c:pt>
                <c:pt idx="3">
                  <c:v>0</c:v>
                </c:pt>
              </c:numCache>
            </c:numRef>
          </c:val>
          <c:extLst>
            <c:ext xmlns:c16="http://schemas.microsoft.com/office/drawing/2014/chart" uri="{C3380CC4-5D6E-409C-BE32-E72D297353CC}">
              <c16:uniqueId val="{00000000-2FFA-44AE-BCE4-27E6E1D5EDE2}"/>
            </c:ext>
          </c:extLst>
        </c:ser>
        <c:ser>
          <c:idx val="1"/>
          <c:order val="1"/>
          <c:tx>
            <c:strRef>
              <c:f>Sheet1!$C$1</c:f>
              <c:strCache>
                <c:ptCount val="1"/>
                <c:pt idx="0">
                  <c:v>2015-2016</c:v>
                </c:pt>
              </c:strCache>
            </c:strRef>
          </c:tx>
          <c:spPr>
            <a:solidFill>
              <a:schemeClr val="accent2"/>
            </a:solidFill>
            <a:ln>
              <a:noFill/>
            </a:ln>
            <a:effectLst/>
          </c:spPr>
          <c:invertIfNegative val="0"/>
          <c:cat>
            <c:strRef>
              <c:f>Sheet1!$A$2:$A$5</c:f>
              <c:strCache>
                <c:ptCount val="4"/>
                <c:pt idx="0">
                  <c:v>9th Grade Literature</c:v>
                </c:pt>
                <c:pt idx="1">
                  <c:v>Physical Science</c:v>
                </c:pt>
                <c:pt idx="2">
                  <c:v>Algebra</c:v>
                </c:pt>
                <c:pt idx="3">
                  <c:v>Geometry</c:v>
                </c:pt>
              </c:strCache>
            </c:strRef>
          </c:cat>
          <c:val>
            <c:numRef>
              <c:f>Sheet1!$C$2:$C$5</c:f>
              <c:numCache>
                <c:formatCode>General</c:formatCode>
                <c:ptCount val="4"/>
                <c:pt idx="0">
                  <c:v>58</c:v>
                </c:pt>
                <c:pt idx="1">
                  <c:v>46</c:v>
                </c:pt>
                <c:pt idx="2">
                  <c:v>60</c:v>
                </c:pt>
                <c:pt idx="3">
                  <c:v>0</c:v>
                </c:pt>
              </c:numCache>
            </c:numRef>
          </c:val>
          <c:extLst>
            <c:ext xmlns:c16="http://schemas.microsoft.com/office/drawing/2014/chart" uri="{C3380CC4-5D6E-409C-BE32-E72D297353CC}">
              <c16:uniqueId val="{00000001-2FFA-44AE-BCE4-27E6E1D5EDE2}"/>
            </c:ext>
          </c:extLst>
        </c:ser>
        <c:ser>
          <c:idx val="2"/>
          <c:order val="2"/>
          <c:tx>
            <c:strRef>
              <c:f>Sheet1!$D$1</c:f>
              <c:strCache>
                <c:ptCount val="1"/>
                <c:pt idx="0">
                  <c:v>2016-2017</c:v>
                </c:pt>
              </c:strCache>
            </c:strRef>
          </c:tx>
          <c:spPr>
            <a:solidFill>
              <a:schemeClr val="accent3"/>
            </a:solidFill>
            <a:ln>
              <a:noFill/>
            </a:ln>
            <a:effectLst/>
          </c:spPr>
          <c:invertIfNegative val="0"/>
          <c:cat>
            <c:strRef>
              <c:f>Sheet1!$A$2:$A$5</c:f>
              <c:strCache>
                <c:ptCount val="4"/>
                <c:pt idx="0">
                  <c:v>9th Grade Literature</c:v>
                </c:pt>
                <c:pt idx="1">
                  <c:v>Physical Science</c:v>
                </c:pt>
                <c:pt idx="2">
                  <c:v>Algebra</c:v>
                </c:pt>
                <c:pt idx="3">
                  <c:v>Geometry</c:v>
                </c:pt>
              </c:strCache>
            </c:strRef>
          </c:cat>
          <c:val>
            <c:numRef>
              <c:f>Sheet1!$D$2:$D$5</c:f>
              <c:numCache>
                <c:formatCode>General</c:formatCode>
                <c:ptCount val="4"/>
                <c:pt idx="0">
                  <c:v>79</c:v>
                </c:pt>
                <c:pt idx="1">
                  <c:v>74</c:v>
                </c:pt>
                <c:pt idx="2">
                  <c:v>62</c:v>
                </c:pt>
                <c:pt idx="3">
                  <c:v>10</c:v>
                </c:pt>
              </c:numCache>
            </c:numRef>
          </c:val>
          <c:extLst>
            <c:ext xmlns:c16="http://schemas.microsoft.com/office/drawing/2014/chart" uri="{C3380CC4-5D6E-409C-BE32-E72D297353CC}">
              <c16:uniqueId val="{00000002-2FFA-44AE-BCE4-27E6E1D5EDE2}"/>
            </c:ext>
          </c:extLst>
        </c:ser>
        <c:dLbls>
          <c:showLegendKey val="0"/>
          <c:showVal val="0"/>
          <c:showCatName val="0"/>
          <c:showSerName val="0"/>
          <c:showPercent val="0"/>
          <c:showBubbleSize val="0"/>
        </c:dLbls>
        <c:gapWidth val="219"/>
        <c:overlap val="-27"/>
        <c:axId val="-1831600768"/>
        <c:axId val="-1831598992"/>
      </c:barChart>
      <c:catAx>
        <c:axId val="-183160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1598992"/>
        <c:crosses val="autoZero"/>
        <c:auto val="1"/>
        <c:lblAlgn val="ctr"/>
        <c:lblOffset val="100"/>
        <c:noMultiLvlLbl val="0"/>
      </c:catAx>
      <c:valAx>
        <c:axId val="-1831598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Number of Students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1600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02-09T15:48:14.150"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EBC5D-EA95-49AE-B0F7-E60362D55FAD}"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34BA177F-12F5-4D8B-9A1D-DFD1DB9DD414}">
      <dgm:prSet phldrT="[Text]"/>
      <dgm:spPr/>
      <dgm:t>
        <a:bodyPr/>
        <a:lstStyle/>
        <a:p>
          <a:r>
            <a:rPr lang="en-US" dirty="0"/>
            <a:t>Talent</a:t>
          </a:r>
        </a:p>
      </dgm:t>
    </dgm:pt>
    <dgm:pt modelId="{C796F534-C78D-41E9-A1C3-878D265CD363}" type="parTrans" cxnId="{564AA2EC-7C3A-486D-9957-79B6631AAF03}">
      <dgm:prSet/>
      <dgm:spPr/>
      <dgm:t>
        <a:bodyPr/>
        <a:lstStyle/>
        <a:p>
          <a:endParaRPr lang="en-US"/>
        </a:p>
      </dgm:t>
    </dgm:pt>
    <dgm:pt modelId="{2F8108E9-DD57-4C8F-A352-AC196E4AE553}" type="sibTrans" cxnId="{564AA2EC-7C3A-486D-9957-79B6631AAF03}">
      <dgm:prSet/>
      <dgm:spPr/>
      <dgm:t>
        <a:bodyPr/>
        <a:lstStyle/>
        <a:p>
          <a:endParaRPr lang="en-US"/>
        </a:p>
      </dgm:t>
    </dgm:pt>
    <dgm:pt modelId="{8C0081C7-098F-4A4F-A315-2EE951AAA06A}">
      <dgm:prSet phldrT="[Text]"/>
      <dgm:spPr/>
      <dgm:t>
        <a:bodyPr/>
        <a:lstStyle/>
        <a:p>
          <a:r>
            <a:rPr lang="en-US" dirty="0"/>
            <a:t>Develop a strategic partnership for school turnaround leadership development.</a:t>
          </a:r>
        </a:p>
      </dgm:t>
    </dgm:pt>
    <dgm:pt modelId="{D4F03436-7363-4D79-A032-B46C738A85E2}" type="parTrans" cxnId="{5DB7FB36-78EF-4EE2-85ED-0DED3E83B5CC}">
      <dgm:prSet/>
      <dgm:spPr/>
      <dgm:t>
        <a:bodyPr/>
        <a:lstStyle/>
        <a:p>
          <a:endParaRPr lang="en-US"/>
        </a:p>
      </dgm:t>
    </dgm:pt>
    <dgm:pt modelId="{7FC05CB3-094B-48A5-BE12-9F930D76DE98}" type="sibTrans" cxnId="{5DB7FB36-78EF-4EE2-85ED-0DED3E83B5CC}">
      <dgm:prSet/>
      <dgm:spPr/>
      <dgm:t>
        <a:bodyPr/>
        <a:lstStyle/>
        <a:p>
          <a:endParaRPr lang="en-US"/>
        </a:p>
      </dgm:t>
    </dgm:pt>
    <dgm:pt modelId="{6F4A4EB2-993D-4481-BB44-7385F571B332}">
      <dgm:prSet phldrT="[Text]"/>
      <dgm:spPr/>
      <dgm:t>
        <a:bodyPr/>
        <a:lstStyle/>
        <a:p>
          <a:r>
            <a:rPr lang="en-US"/>
            <a:t>Culture </a:t>
          </a:r>
          <a:r>
            <a:rPr lang="en-US" dirty="0"/>
            <a:t>&amp; Climate</a:t>
          </a:r>
        </a:p>
      </dgm:t>
    </dgm:pt>
    <dgm:pt modelId="{4D722132-1D8F-4867-B6D6-B60576C8C349}" type="parTrans" cxnId="{E89007B1-D957-4507-9E27-F7143E983822}">
      <dgm:prSet/>
      <dgm:spPr/>
      <dgm:t>
        <a:bodyPr/>
        <a:lstStyle/>
        <a:p>
          <a:endParaRPr lang="en-US"/>
        </a:p>
      </dgm:t>
    </dgm:pt>
    <dgm:pt modelId="{6DE452DF-A6F3-48AC-BB71-5FF86CD40930}" type="sibTrans" cxnId="{E89007B1-D957-4507-9E27-F7143E983822}">
      <dgm:prSet/>
      <dgm:spPr/>
      <dgm:t>
        <a:bodyPr/>
        <a:lstStyle/>
        <a:p>
          <a:endParaRPr lang="en-US"/>
        </a:p>
      </dgm:t>
    </dgm:pt>
    <dgm:pt modelId="{68895972-10B6-49DD-82AA-53693A0C8AA6}">
      <dgm:prSet phldrT="[Text]"/>
      <dgm:spPr/>
      <dgm:t>
        <a:bodyPr/>
        <a:lstStyle/>
        <a:p>
          <a:r>
            <a:rPr lang="en-US" dirty="0"/>
            <a:t>Provide restorative practices, cultural competency, PBIS and SERVE PD</a:t>
          </a:r>
        </a:p>
      </dgm:t>
    </dgm:pt>
    <dgm:pt modelId="{CB5EABBB-5249-4A77-895E-C10C280A8826}" type="parTrans" cxnId="{FA17931D-E5DB-4B05-8A53-203D7EFA9F5F}">
      <dgm:prSet/>
      <dgm:spPr/>
      <dgm:t>
        <a:bodyPr/>
        <a:lstStyle/>
        <a:p>
          <a:endParaRPr lang="en-US"/>
        </a:p>
      </dgm:t>
    </dgm:pt>
    <dgm:pt modelId="{5C445B13-391C-435D-9129-889DCE2D260A}" type="sibTrans" cxnId="{FA17931D-E5DB-4B05-8A53-203D7EFA9F5F}">
      <dgm:prSet/>
      <dgm:spPr/>
      <dgm:t>
        <a:bodyPr/>
        <a:lstStyle/>
        <a:p>
          <a:endParaRPr lang="en-US"/>
        </a:p>
      </dgm:t>
    </dgm:pt>
    <dgm:pt modelId="{B98B8A14-33B9-460F-ACCC-234FDE6FEA89}">
      <dgm:prSet phldrT="[Text]"/>
      <dgm:spPr/>
      <dgm:t>
        <a:bodyPr/>
        <a:lstStyle/>
        <a:p>
          <a:r>
            <a:rPr lang="en-US"/>
            <a:t>Learning </a:t>
          </a:r>
          <a:r>
            <a:rPr lang="en-US" dirty="0"/>
            <a:t>&amp; Teaching</a:t>
          </a:r>
        </a:p>
      </dgm:t>
    </dgm:pt>
    <dgm:pt modelId="{ABEAE9A6-7CE0-4D25-BA3F-81ECF8EBC810}" type="parTrans" cxnId="{CEE88FA6-C489-4A46-A79E-02D716561071}">
      <dgm:prSet/>
      <dgm:spPr/>
      <dgm:t>
        <a:bodyPr/>
        <a:lstStyle/>
        <a:p>
          <a:endParaRPr lang="en-US"/>
        </a:p>
      </dgm:t>
    </dgm:pt>
    <dgm:pt modelId="{7688937D-E363-4B1D-ACF5-F391D3D6D79E}" type="sibTrans" cxnId="{CEE88FA6-C489-4A46-A79E-02D716561071}">
      <dgm:prSet/>
      <dgm:spPr/>
      <dgm:t>
        <a:bodyPr/>
        <a:lstStyle/>
        <a:p>
          <a:endParaRPr lang="en-US"/>
        </a:p>
      </dgm:t>
    </dgm:pt>
    <dgm:pt modelId="{805C5E5D-10E7-4ADF-A482-37EAC73199A3}">
      <dgm:prSet phldrT="[Text]"/>
      <dgm:spPr/>
      <dgm:t>
        <a:bodyPr/>
        <a:lstStyle/>
        <a:p>
          <a:r>
            <a:rPr lang="en-US" dirty="0"/>
            <a:t>Facilitate innovative learning opportunities for students to catch up, keep up, or move up in all content areas.</a:t>
          </a:r>
        </a:p>
      </dgm:t>
    </dgm:pt>
    <dgm:pt modelId="{D16E25D3-DC6C-49C9-B67B-B772F018C4A9}" type="parTrans" cxnId="{6F7A5097-0F07-41D3-BDC0-0B5F35EAA6C2}">
      <dgm:prSet/>
      <dgm:spPr/>
      <dgm:t>
        <a:bodyPr/>
        <a:lstStyle/>
        <a:p>
          <a:endParaRPr lang="en-US"/>
        </a:p>
      </dgm:t>
    </dgm:pt>
    <dgm:pt modelId="{117DC938-C1AB-4DAD-8A36-ECD75EF2E85D}" type="sibTrans" cxnId="{6F7A5097-0F07-41D3-BDC0-0B5F35EAA6C2}">
      <dgm:prSet/>
      <dgm:spPr/>
      <dgm:t>
        <a:bodyPr/>
        <a:lstStyle/>
        <a:p>
          <a:endParaRPr lang="en-US"/>
        </a:p>
      </dgm:t>
    </dgm:pt>
    <dgm:pt modelId="{9D9B5FCE-8F0F-4F23-891B-5FB3BD34600E}">
      <dgm:prSet phldrT="[Text]"/>
      <dgm:spPr/>
      <dgm:t>
        <a:bodyPr/>
        <a:lstStyle/>
        <a:p>
          <a:r>
            <a:rPr lang="en-US" dirty="0"/>
            <a:t>Hire and screen leadership candidates based on school turnaround competencies  using the behavioral event interview technique.</a:t>
          </a:r>
        </a:p>
      </dgm:t>
    </dgm:pt>
    <dgm:pt modelId="{994D1776-09D4-4091-BD37-D357FF0FA8D5}" type="parTrans" cxnId="{ADB3B929-A611-42AD-87F7-937A117EB058}">
      <dgm:prSet/>
      <dgm:spPr/>
      <dgm:t>
        <a:bodyPr/>
        <a:lstStyle/>
        <a:p>
          <a:endParaRPr lang="en-US"/>
        </a:p>
      </dgm:t>
    </dgm:pt>
    <dgm:pt modelId="{A06D6EA2-A1B9-4872-AFAD-4474FA3884FD}" type="sibTrans" cxnId="{ADB3B929-A611-42AD-87F7-937A117EB058}">
      <dgm:prSet/>
      <dgm:spPr/>
      <dgm:t>
        <a:bodyPr/>
        <a:lstStyle/>
        <a:p>
          <a:endParaRPr lang="en-US"/>
        </a:p>
      </dgm:t>
    </dgm:pt>
    <dgm:pt modelId="{2E9E1D49-E585-475B-968E-808E9CDA208D}">
      <dgm:prSet phldrT="[Text]"/>
      <dgm:spPr/>
      <dgm:t>
        <a:bodyPr/>
        <a:lstStyle/>
        <a:p>
          <a:r>
            <a:rPr lang="en-US" dirty="0"/>
            <a:t>Attract, hire, and retain highly effective staff.</a:t>
          </a:r>
        </a:p>
      </dgm:t>
    </dgm:pt>
    <dgm:pt modelId="{9D8903B0-189A-487E-B46A-0C1A14DDD4F7}" type="parTrans" cxnId="{A9FEA31F-94AB-46A2-9D5B-DBB10D43DE9C}">
      <dgm:prSet/>
      <dgm:spPr/>
      <dgm:t>
        <a:bodyPr/>
        <a:lstStyle/>
        <a:p>
          <a:endParaRPr lang="en-US"/>
        </a:p>
      </dgm:t>
    </dgm:pt>
    <dgm:pt modelId="{D703A2FC-A7C3-42EE-AC94-7B823E019A6F}" type="sibTrans" cxnId="{A9FEA31F-94AB-46A2-9D5B-DBB10D43DE9C}">
      <dgm:prSet/>
      <dgm:spPr/>
      <dgm:t>
        <a:bodyPr/>
        <a:lstStyle/>
        <a:p>
          <a:endParaRPr lang="en-US"/>
        </a:p>
      </dgm:t>
    </dgm:pt>
    <dgm:pt modelId="{46FC1820-CACC-47EC-8E78-118C5ABDBC05}">
      <dgm:prSet phldrT="[Text]"/>
      <dgm:spPr/>
      <dgm:t>
        <a:bodyPr/>
        <a:lstStyle/>
        <a:p>
          <a:r>
            <a:rPr lang="en-US" dirty="0"/>
            <a:t>Develop strategic partnerships for case management, after-school programming, tutoring, mentoring, and early childhood education.</a:t>
          </a:r>
        </a:p>
      </dgm:t>
    </dgm:pt>
    <dgm:pt modelId="{D99E331E-6297-456A-9901-822964F1733A}" type="sibTrans" cxnId="{23AF9025-E6DD-40D7-9A1D-D871176782CC}">
      <dgm:prSet/>
      <dgm:spPr/>
      <dgm:t>
        <a:bodyPr/>
        <a:lstStyle/>
        <a:p>
          <a:endParaRPr lang="en-US"/>
        </a:p>
      </dgm:t>
    </dgm:pt>
    <dgm:pt modelId="{06601A90-9D07-45C8-BD79-9B8D92061B82}" type="parTrans" cxnId="{23AF9025-E6DD-40D7-9A1D-D871176782CC}">
      <dgm:prSet/>
      <dgm:spPr/>
      <dgm:t>
        <a:bodyPr/>
        <a:lstStyle/>
        <a:p>
          <a:endParaRPr lang="en-US"/>
        </a:p>
      </dgm:t>
    </dgm:pt>
    <dgm:pt modelId="{4B2458F6-298E-4A3D-B6C2-7BB3C563B0F2}">
      <dgm:prSet phldrT="[Text]"/>
      <dgm:spPr/>
      <dgm:t>
        <a:bodyPr/>
        <a:lstStyle/>
        <a:p>
          <a:r>
            <a:rPr lang="en-US" dirty="0"/>
            <a:t>Strengthen and monitor implementation of the balanced literacy initiative.  </a:t>
          </a:r>
        </a:p>
      </dgm:t>
    </dgm:pt>
    <dgm:pt modelId="{691D3285-49F4-4268-8A85-EBDBCCAD3115}" type="parTrans" cxnId="{74E5D830-BC96-44B6-B101-4FD182A0DE75}">
      <dgm:prSet/>
      <dgm:spPr/>
      <dgm:t>
        <a:bodyPr/>
        <a:lstStyle/>
        <a:p>
          <a:endParaRPr lang="en-US"/>
        </a:p>
      </dgm:t>
    </dgm:pt>
    <dgm:pt modelId="{3DD3DE2D-3630-4B8E-9FC8-2A01E2E52225}" type="sibTrans" cxnId="{74E5D830-BC96-44B6-B101-4FD182A0DE75}">
      <dgm:prSet/>
      <dgm:spPr/>
      <dgm:t>
        <a:bodyPr/>
        <a:lstStyle/>
        <a:p>
          <a:endParaRPr lang="en-US"/>
        </a:p>
      </dgm:t>
    </dgm:pt>
    <dgm:pt modelId="{F61D66C5-4531-456C-A660-E34F043DABD3}">
      <dgm:prSet phldrT="[Text]"/>
      <dgm:spPr/>
      <dgm:t>
        <a:bodyPr/>
        <a:lstStyle/>
        <a:p>
          <a:r>
            <a:rPr lang="en-US" dirty="0"/>
            <a:t>Implement the Junior Achievement-Magnet Business Academy at Banneker</a:t>
          </a:r>
        </a:p>
      </dgm:t>
    </dgm:pt>
    <dgm:pt modelId="{829C2215-9271-46BB-A672-A21F5D4821E4}" type="parTrans" cxnId="{4E7FB668-B8A4-461B-8462-CEB165F6A612}">
      <dgm:prSet/>
      <dgm:spPr/>
      <dgm:t>
        <a:bodyPr/>
        <a:lstStyle/>
        <a:p>
          <a:endParaRPr lang="en-US"/>
        </a:p>
      </dgm:t>
    </dgm:pt>
    <dgm:pt modelId="{43638159-C7A1-4A1E-A276-9C55E7A083C6}" type="sibTrans" cxnId="{4E7FB668-B8A4-461B-8462-CEB165F6A612}">
      <dgm:prSet/>
      <dgm:spPr/>
      <dgm:t>
        <a:bodyPr/>
        <a:lstStyle/>
        <a:p>
          <a:endParaRPr lang="en-US"/>
        </a:p>
      </dgm:t>
    </dgm:pt>
    <dgm:pt modelId="{BC47DA9B-2FEE-43E2-8742-E1D37577AA80}" type="pres">
      <dgm:prSet presAssocID="{B40EBC5D-EA95-49AE-B0F7-E60362D55FAD}" presName="theList" presStyleCnt="0">
        <dgm:presLayoutVars>
          <dgm:dir/>
          <dgm:animLvl val="lvl"/>
          <dgm:resizeHandles val="exact"/>
        </dgm:presLayoutVars>
      </dgm:prSet>
      <dgm:spPr/>
    </dgm:pt>
    <dgm:pt modelId="{6446C848-1B18-4D50-9F60-1B797B46D961}" type="pres">
      <dgm:prSet presAssocID="{34BA177F-12F5-4D8B-9A1D-DFD1DB9DD414}" presName="compNode" presStyleCnt="0"/>
      <dgm:spPr/>
    </dgm:pt>
    <dgm:pt modelId="{7B6A864A-B66B-439E-82B1-3DB7DA4410AB}" type="pres">
      <dgm:prSet presAssocID="{34BA177F-12F5-4D8B-9A1D-DFD1DB9DD414}" presName="aNode" presStyleLbl="bgShp" presStyleIdx="0" presStyleCnt="3"/>
      <dgm:spPr/>
    </dgm:pt>
    <dgm:pt modelId="{A8AB97CF-45F7-494B-9DA7-52515991D8E4}" type="pres">
      <dgm:prSet presAssocID="{34BA177F-12F5-4D8B-9A1D-DFD1DB9DD414}" presName="textNode" presStyleLbl="bgShp" presStyleIdx="0" presStyleCnt="3"/>
      <dgm:spPr/>
    </dgm:pt>
    <dgm:pt modelId="{A6E719E6-604A-4D93-8C13-B9E84C0B4DFA}" type="pres">
      <dgm:prSet presAssocID="{34BA177F-12F5-4D8B-9A1D-DFD1DB9DD414}" presName="compChildNode" presStyleCnt="0"/>
      <dgm:spPr/>
    </dgm:pt>
    <dgm:pt modelId="{789D9E8F-22FD-4FB7-AB34-80274DCE0513}" type="pres">
      <dgm:prSet presAssocID="{34BA177F-12F5-4D8B-9A1D-DFD1DB9DD414}" presName="theInnerList" presStyleCnt="0"/>
      <dgm:spPr/>
    </dgm:pt>
    <dgm:pt modelId="{4D36912D-467F-4C45-B4F6-0A055DA4CCAB}" type="pres">
      <dgm:prSet presAssocID="{8C0081C7-098F-4A4F-A315-2EE951AAA06A}" presName="childNode" presStyleLbl="node1" presStyleIdx="0" presStyleCnt="8">
        <dgm:presLayoutVars>
          <dgm:bulletEnabled val="1"/>
        </dgm:presLayoutVars>
      </dgm:prSet>
      <dgm:spPr/>
    </dgm:pt>
    <dgm:pt modelId="{925916A6-BBD1-4989-BFE0-6DAF08D4E57E}" type="pres">
      <dgm:prSet presAssocID="{8C0081C7-098F-4A4F-A315-2EE951AAA06A}" presName="aSpace2" presStyleCnt="0"/>
      <dgm:spPr/>
    </dgm:pt>
    <dgm:pt modelId="{967540D6-4A36-4C7D-B3DF-C56AE519E58B}" type="pres">
      <dgm:prSet presAssocID="{9D9B5FCE-8F0F-4F23-891B-5FB3BD34600E}" presName="childNode" presStyleLbl="node1" presStyleIdx="1" presStyleCnt="8">
        <dgm:presLayoutVars>
          <dgm:bulletEnabled val="1"/>
        </dgm:presLayoutVars>
      </dgm:prSet>
      <dgm:spPr/>
    </dgm:pt>
    <dgm:pt modelId="{DE69AEF8-5812-4CA5-8214-7AF696113C14}" type="pres">
      <dgm:prSet presAssocID="{9D9B5FCE-8F0F-4F23-891B-5FB3BD34600E}" presName="aSpace2" presStyleCnt="0"/>
      <dgm:spPr/>
    </dgm:pt>
    <dgm:pt modelId="{D9479884-FF5E-4EFF-9307-15D6D3F21A2B}" type="pres">
      <dgm:prSet presAssocID="{2E9E1D49-E585-475B-968E-808E9CDA208D}" presName="childNode" presStyleLbl="node1" presStyleIdx="2" presStyleCnt="8">
        <dgm:presLayoutVars>
          <dgm:bulletEnabled val="1"/>
        </dgm:presLayoutVars>
      </dgm:prSet>
      <dgm:spPr/>
    </dgm:pt>
    <dgm:pt modelId="{6F491FF7-C379-4965-A019-A9BA44F37423}" type="pres">
      <dgm:prSet presAssocID="{34BA177F-12F5-4D8B-9A1D-DFD1DB9DD414}" presName="aSpace" presStyleCnt="0"/>
      <dgm:spPr/>
    </dgm:pt>
    <dgm:pt modelId="{13CEF524-E3BB-4A03-B7B2-A8527B44FB28}" type="pres">
      <dgm:prSet presAssocID="{6F4A4EB2-993D-4481-BB44-7385F571B332}" presName="compNode" presStyleCnt="0"/>
      <dgm:spPr/>
    </dgm:pt>
    <dgm:pt modelId="{DD04B32F-62E7-489A-8D3F-77E39B072764}" type="pres">
      <dgm:prSet presAssocID="{6F4A4EB2-993D-4481-BB44-7385F571B332}" presName="aNode" presStyleLbl="bgShp" presStyleIdx="1" presStyleCnt="3"/>
      <dgm:spPr/>
    </dgm:pt>
    <dgm:pt modelId="{C029DFC6-ACCF-4893-9366-8A5826A6B911}" type="pres">
      <dgm:prSet presAssocID="{6F4A4EB2-993D-4481-BB44-7385F571B332}" presName="textNode" presStyleLbl="bgShp" presStyleIdx="1" presStyleCnt="3"/>
      <dgm:spPr/>
    </dgm:pt>
    <dgm:pt modelId="{9891BC6F-147F-4AFB-A838-2912EC179D4C}" type="pres">
      <dgm:prSet presAssocID="{6F4A4EB2-993D-4481-BB44-7385F571B332}" presName="compChildNode" presStyleCnt="0"/>
      <dgm:spPr/>
    </dgm:pt>
    <dgm:pt modelId="{2724F565-AD0E-4951-B331-722818D0940A}" type="pres">
      <dgm:prSet presAssocID="{6F4A4EB2-993D-4481-BB44-7385F571B332}" presName="theInnerList" presStyleCnt="0"/>
      <dgm:spPr/>
    </dgm:pt>
    <dgm:pt modelId="{53879E56-0559-45D0-9E29-930F715608AC}" type="pres">
      <dgm:prSet presAssocID="{68895972-10B6-49DD-82AA-53693A0C8AA6}" presName="childNode" presStyleLbl="node1" presStyleIdx="3" presStyleCnt="8">
        <dgm:presLayoutVars>
          <dgm:bulletEnabled val="1"/>
        </dgm:presLayoutVars>
      </dgm:prSet>
      <dgm:spPr/>
    </dgm:pt>
    <dgm:pt modelId="{8742D3FC-A334-4297-BC9C-5734A37A6219}" type="pres">
      <dgm:prSet presAssocID="{68895972-10B6-49DD-82AA-53693A0C8AA6}" presName="aSpace2" presStyleCnt="0"/>
      <dgm:spPr/>
    </dgm:pt>
    <dgm:pt modelId="{4709406A-5A46-4149-922F-63D68B9F1E16}" type="pres">
      <dgm:prSet presAssocID="{46FC1820-CACC-47EC-8E78-118C5ABDBC05}" presName="childNode" presStyleLbl="node1" presStyleIdx="4" presStyleCnt="8">
        <dgm:presLayoutVars>
          <dgm:bulletEnabled val="1"/>
        </dgm:presLayoutVars>
      </dgm:prSet>
      <dgm:spPr/>
    </dgm:pt>
    <dgm:pt modelId="{4BB3498B-F3CF-400F-A49D-258A8BA9AD92}" type="pres">
      <dgm:prSet presAssocID="{6F4A4EB2-993D-4481-BB44-7385F571B332}" presName="aSpace" presStyleCnt="0"/>
      <dgm:spPr/>
    </dgm:pt>
    <dgm:pt modelId="{22643CC8-672F-45C4-9EB0-66724B2434CA}" type="pres">
      <dgm:prSet presAssocID="{B98B8A14-33B9-460F-ACCC-234FDE6FEA89}" presName="compNode" presStyleCnt="0"/>
      <dgm:spPr/>
    </dgm:pt>
    <dgm:pt modelId="{1F887CDE-3D08-4B71-9E88-72FCF1CEDF78}" type="pres">
      <dgm:prSet presAssocID="{B98B8A14-33B9-460F-ACCC-234FDE6FEA89}" presName="aNode" presStyleLbl="bgShp" presStyleIdx="2" presStyleCnt="3"/>
      <dgm:spPr/>
    </dgm:pt>
    <dgm:pt modelId="{21BB9109-8314-4599-BC87-812D10F659E9}" type="pres">
      <dgm:prSet presAssocID="{B98B8A14-33B9-460F-ACCC-234FDE6FEA89}" presName="textNode" presStyleLbl="bgShp" presStyleIdx="2" presStyleCnt="3"/>
      <dgm:spPr/>
    </dgm:pt>
    <dgm:pt modelId="{94553064-51A9-4C54-A358-529082433F05}" type="pres">
      <dgm:prSet presAssocID="{B98B8A14-33B9-460F-ACCC-234FDE6FEA89}" presName="compChildNode" presStyleCnt="0"/>
      <dgm:spPr/>
    </dgm:pt>
    <dgm:pt modelId="{BCF3D4B3-BABE-4777-9A01-9C2CD21A7CAA}" type="pres">
      <dgm:prSet presAssocID="{B98B8A14-33B9-460F-ACCC-234FDE6FEA89}" presName="theInnerList" presStyleCnt="0"/>
      <dgm:spPr/>
    </dgm:pt>
    <dgm:pt modelId="{0B71B096-C01B-4428-89F1-987B277F9E63}" type="pres">
      <dgm:prSet presAssocID="{805C5E5D-10E7-4ADF-A482-37EAC73199A3}" presName="childNode" presStyleLbl="node1" presStyleIdx="5" presStyleCnt="8">
        <dgm:presLayoutVars>
          <dgm:bulletEnabled val="1"/>
        </dgm:presLayoutVars>
      </dgm:prSet>
      <dgm:spPr/>
    </dgm:pt>
    <dgm:pt modelId="{F5CCA1A7-0AF0-4556-B276-37177ED48B10}" type="pres">
      <dgm:prSet presAssocID="{805C5E5D-10E7-4ADF-A482-37EAC73199A3}" presName="aSpace2" presStyleCnt="0"/>
      <dgm:spPr/>
    </dgm:pt>
    <dgm:pt modelId="{C7E037C8-51DB-413C-BC14-A880D22347BF}" type="pres">
      <dgm:prSet presAssocID="{4B2458F6-298E-4A3D-B6C2-7BB3C563B0F2}" presName="childNode" presStyleLbl="node1" presStyleIdx="6" presStyleCnt="8">
        <dgm:presLayoutVars>
          <dgm:bulletEnabled val="1"/>
        </dgm:presLayoutVars>
      </dgm:prSet>
      <dgm:spPr/>
    </dgm:pt>
    <dgm:pt modelId="{14F8BEDA-1C67-4D58-A9D9-8077B5AA845E}" type="pres">
      <dgm:prSet presAssocID="{4B2458F6-298E-4A3D-B6C2-7BB3C563B0F2}" presName="aSpace2" presStyleCnt="0"/>
      <dgm:spPr/>
    </dgm:pt>
    <dgm:pt modelId="{9F0E3278-33EE-4F84-9865-F9C1DE335DBD}" type="pres">
      <dgm:prSet presAssocID="{F61D66C5-4531-456C-A660-E34F043DABD3}" presName="childNode" presStyleLbl="node1" presStyleIdx="7" presStyleCnt="8">
        <dgm:presLayoutVars>
          <dgm:bulletEnabled val="1"/>
        </dgm:presLayoutVars>
      </dgm:prSet>
      <dgm:spPr/>
    </dgm:pt>
  </dgm:ptLst>
  <dgm:cxnLst>
    <dgm:cxn modelId="{0D3BC900-09AF-4164-A757-104EFEAB4F4C}" type="presOf" srcId="{B98B8A14-33B9-460F-ACCC-234FDE6FEA89}" destId="{21BB9109-8314-4599-BC87-812D10F659E9}" srcOrd="1" destOrd="0" presId="urn:microsoft.com/office/officeart/2005/8/layout/lProcess2"/>
    <dgm:cxn modelId="{A8EAB71C-0AC1-45AC-AFBE-22D74B7E99A6}" type="presOf" srcId="{2E9E1D49-E585-475B-968E-808E9CDA208D}" destId="{D9479884-FF5E-4EFF-9307-15D6D3F21A2B}" srcOrd="0" destOrd="0" presId="urn:microsoft.com/office/officeart/2005/8/layout/lProcess2"/>
    <dgm:cxn modelId="{FA17931D-E5DB-4B05-8A53-203D7EFA9F5F}" srcId="{6F4A4EB2-993D-4481-BB44-7385F571B332}" destId="{68895972-10B6-49DD-82AA-53693A0C8AA6}" srcOrd="0" destOrd="0" parTransId="{CB5EABBB-5249-4A77-895E-C10C280A8826}" sibTransId="{5C445B13-391C-435D-9129-889DCE2D260A}"/>
    <dgm:cxn modelId="{A9FEA31F-94AB-46A2-9D5B-DBB10D43DE9C}" srcId="{34BA177F-12F5-4D8B-9A1D-DFD1DB9DD414}" destId="{2E9E1D49-E585-475B-968E-808E9CDA208D}" srcOrd="2" destOrd="0" parTransId="{9D8903B0-189A-487E-B46A-0C1A14DDD4F7}" sibTransId="{D703A2FC-A7C3-42EE-AC94-7B823E019A6F}"/>
    <dgm:cxn modelId="{6ADAFD23-C819-4467-8F71-23DB4FE50122}" type="presOf" srcId="{46FC1820-CACC-47EC-8E78-118C5ABDBC05}" destId="{4709406A-5A46-4149-922F-63D68B9F1E16}" srcOrd="0" destOrd="0" presId="urn:microsoft.com/office/officeart/2005/8/layout/lProcess2"/>
    <dgm:cxn modelId="{23AF9025-E6DD-40D7-9A1D-D871176782CC}" srcId="{6F4A4EB2-993D-4481-BB44-7385F571B332}" destId="{46FC1820-CACC-47EC-8E78-118C5ABDBC05}" srcOrd="1" destOrd="0" parTransId="{06601A90-9D07-45C8-BD79-9B8D92061B82}" sibTransId="{D99E331E-6297-456A-9901-822964F1733A}"/>
    <dgm:cxn modelId="{ADB3B929-A611-42AD-87F7-937A117EB058}" srcId="{34BA177F-12F5-4D8B-9A1D-DFD1DB9DD414}" destId="{9D9B5FCE-8F0F-4F23-891B-5FB3BD34600E}" srcOrd="1" destOrd="0" parTransId="{994D1776-09D4-4091-BD37-D357FF0FA8D5}" sibTransId="{A06D6EA2-A1B9-4872-AFAD-4474FA3884FD}"/>
    <dgm:cxn modelId="{74E5D830-BC96-44B6-B101-4FD182A0DE75}" srcId="{B98B8A14-33B9-460F-ACCC-234FDE6FEA89}" destId="{4B2458F6-298E-4A3D-B6C2-7BB3C563B0F2}" srcOrd="1" destOrd="0" parTransId="{691D3285-49F4-4268-8A85-EBDBCCAD3115}" sibTransId="{3DD3DE2D-3630-4B8E-9FC8-2A01E2E52225}"/>
    <dgm:cxn modelId="{5DB7FB36-78EF-4EE2-85ED-0DED3E83B5CC}" srcId="{34BA177F-12F5-4D8B-9A1D-DFD1DB9DD414}" destId="{8C0081C7-098F-4A4F-A315-2EE951AAA06A}" srcOrd="0" destOrd="0" parTransId="{D4F03436-7363-4D79-A032-B46C738A85E2}" sibTransId="{7FC05CB3-094B-48A5-BE12-9F930D76DE98}"/>
    <dgm:cxn modelId="{D960F63A-81DA-45CD-B34F-890B8BB43A96}" type="presOf" srcId="{34BA177F-12F5-4D8B-9A1D-DFD1DB9DD414}" destId="{7B6A864A-B66B-439E-82B1-3DB7DA4410AB}" srcOrd="0" destOrd="0" presId="urn:microsoft.com/office/officeart/2005/8/layout/lProcess2"/>
    <dgm:cxn modelId="{4E7FB668-B8A4-461B-8462-CEB165F6A612}" srcId="{B98B8A14-33B9-460F-ACCC-234FDE6FEA89}" destId="{F61D66C5-4531-456C-A660-E34F043DABD3}" srcOrd="2" destOrd="0" parTransId="{829C2215-9271-46BB-A672-A21F5D4821E4}" sibTransId="{43638159-C7A1-4A1E-A276-9C55E7A083C6}"/>
    <dgm:cxn modelId="{B25F1952-B01E-489A-AE4A-7422948166E9}" type="presOf" srcId="{F61D66C5-4531-456C-A660-E34F043DABD3}" destId="{9F0E3278-33EE-4F84-9865-F9C1DE335DBD}" srcOrd="0" destOrd="0" presId="urn:microsoft.com/office/officeart/2005/8/layout/lProcess2"/>
    <dgm:cxn modelId="{55B33E75-3636-4E10-A75A-8ABD9FC73422}" type="presOf" srcId="{6F4A4EB2-993D-4481-BB44-7385F571B332}" destId="{C029DFC6-ACCF-4893-9366-8A5826A6B911}" srcOrd="1" destOrd="0" presId="urn:microsoft.com/office/officeart/2005/8/layout/lProcess2"/>
    <dgm:cxn modelId="{6F7A5097-0F07-41D3-BDC0-0B5F35EAA6C2}" srcId="{B98B8A14-33B9-460F-ACCC-234FDE6FEA89}" destId="{805C5E5D-10E7-4ADF-A482-37EAC73199A3}" srcOrd="0" destOrd="0" parTransId="{D16E25D3-DC6C-49C9-B67B-B772F018C4A9}" sibTransId="{117DC938-C1AB-4DAD-8A36-ECD75EF2E85D}"/>
    <dgm:cxn modelId="{810438A1-E242-45F9-A47B-05B820F486A4}" type="presOf" srcId="{4B2458F6-298E-4A3D-B6C2-7BB3C563B0F2}" destId="{C7E037C8-51DB-413C-BC14-A880D22347BF}" srcOrd="0" destOrd="0" presId="urn:microsoft.com/office/officeart/2005/8/layout/lProcess2"/>
    <dgm:cxn modelId="{A3D436A2-1E48-4291-AA05-3050B355390B}" type="presOf" srcId="{B98B8A14-33B9-460F-ACCC-234FDE6FEA89}" destId="{1F887CDE-3D08-4B71-9E88-72FCF1CEDF78}" srcOrd="0" destOrd="0" presId="urn:microsoft.com/office/officeart/2005/8/layout/lProcess2"/>
    <dgm:cxn modelId="{CEE88FA6-C489-4A46-A79E-02D716561071}" srcId="{B40EBC5D-EA95-49AE-B0F7-E60362D55FAD}" destId="{B98B8A14-33B9-460F-ACCC-234FDE6FEA89}" srcOrd="2" destOrd="0" parTransId="{ABEAE9A6-7CE0-4D25-BA3F-81ECF8EBC810}" sibTransId="{7688937D-E363-4B1D-ACF5-F391D3D6D79E}"/>
    <dgm:cxn modelId="{3EFF7EA7-A939-45F7-98B6-A6746A2245A7}" type="presOf" srcId="{805C5E5D-10E7-4ADF-A482-37EAC73199A3}" destId="{0B71B096-C01B-4428-89F1-987B277F9E63}" srcOrd="0" destOrd="0" presId="urn:microsoft.com/office/officeart/2005/8/layout/lProcess2"/>
    <dgm:cxn modelId="{E89007B1-D957-4507-9E27-F7143E983822}" srcId="{B40EBC5D-EA95-49AE-B0F7-E60362D55FAD}" destId="{6F4A4EB2-993D-4481-BB44-7385F571B332}" srcOrd="1" destOrd="0" parTransId="{4D722132-1D8F-4867-B6D6-B60576C8C349}" sibTransId="{6DE452DF-A6F3-48AC-BB71-5FF86CD40930}"/>
    <dgm:cxn modelId="{C24DE9B9-A1D6-48C5-AF4A-69FBC816CE95}" type="presOf" srcId="{6F4A4EB2-993D-4481-BB44-7385F571B332}" destId="{DD04B32F-62E7-489A-8D3F-77E39B072764}" srcOrd="0" destOrd="0" presId="urn:microsoft.com/office/officeart/2005/8/layout/lProcess2"/>
    <dgm:cxn modelId="{230A03CA-F19D-4B29-A55D-0D335B056881}" type="presOf" srcId="{9D9B5FCE-8F0F-4F23-891B-5FB3BD34600E}" destId="{967540D6-4A36-4C7D-B3DF-C56AE519E58B}" srcOrd="0" destOrd="0" presId="urn:microsoft.com/office/officeart/2005/8/layout/lProcess2"/>
    <dgm:cxn modelId="{3DC719D6-A76D-47E0-8BBF-4F794DC43A24}" type="presOf" srcId="{B40EBC5D-EA95-49AE-B0F7-E60362D55FAD}" destId="{BC47DA9B-2FEE-43E2-8742-E1D37577AA80}" srcOrd="0" destOrd="0" presId="urn:microsoft.com/office/officeart/2005/8/layout/lProcess2"/>
    <dgm:cxn modelId="{441910E9-F41B-4F41-9C03-8DEDD9F9BBDE}" type="presOf" srcId="{34BA177F-12F5-4D8B-9A1D-DFD1DB9DD414}" destId="{A8AB97CF-45F7-494B-9DA7-52515991D8E4}" srcOrd="1" destOrd="0" presId="urn:microsoft.com/office/officeart/2005/8/layout/lProcess2"/>
    <dgm:cxn modelId="{9C8A80EC-4F45-4E86-AB4F-10149EB25852}" type="presOf" srcId="{68895972-10B6-49DD-82AA-53693A0C8AA6}" destId="{53879E56-0559-45D0-9E29-930F715608AC}" srcOrd="0" destOrd="0" presId="urn:microsoft.com/office/officeart/2005/8/layout/lProcess2"/>
    <dgm:cxn modelId="{564AA2EC-7C3A-486D-9957-79B6631AAF03}" srcId="{B40EBC5D-EA95-49AE-B0F7-E60362D55FAD}" destId="{34BA177F-12F5-4D8B-9A1D-DFD1DB9DD414}" srcOrd="0" destOrd="0" parTransId="{C796F534-C78D-41E9-A1C3-878D265CD363}" sibTransId="{2F8108E9-DD57-4C8F-A352-AC196E4AE553}"/>
    <dgm:cxn modelId="{587D2AF6-F6DB-42D4-8704-E1A2AEC33757}" type="presOf" srcId="{8C0081C7-098F-4A4F-A315-2EE951AAA06A}" destId="{4D36912D-467F-4C45-B4F6-0A055DA4CCAB}" srcOrd="0" destOrd="0" presId="urn:microsoft.com/office/officeart/2005/8/layout/lProcess2"/>
    <dgm:cxn modelId="{A8D1B710-76FC-4B97-AE5C-D4475CDAB1B4}" type="presParOf" srcId="{BC47DA9B-2FEE-43E2-8742-E1D37577AA80}" destId="{6446C848-1B18-4D50-9F60-1B797B46D961}" srcOrd="0" destOrd="0" presId="urn:microsoft.com/office/officeart/2005/8/layout/lProcess2"/>
    <dgm:cxn modelId="{9E7C9E94-A2D8-4C27-A28C-C12C6DE017BC}" type="presParOf" srcId="{6446C848-1B18-4D50-9F60-1B797B46D961}" destId="{7B6A864A-B66B-439E-82B1-3DB7DA4410AB}" srcOrd="0" destOrd="0" presId="urn:microsoft.com/office/officeart/2005/8/layout/lProcess2"/>
    <dgm:cxn modelId="{31BF77C5-F41D-49E2-9779-C90F3D56E80A}" type="presParOf" srcId="{6446C848-1B18-4D50-9F60-1B797B46D961}" destId="{A8AB97CF-45F7-494B-9DA7-52515991D8E4}" srcOrd="1" destOrd="0" presId="urn:microsoft.com/office/officeart/2005/8/layout/lProcess2"/>
    <dgm:cxn modelId="{67D9FCF1-630A-45AF-990E-466B6C3F25D5}" type="presParOf" srcId="{6446C848-1B18-4D50-9F60-1B797B46D961}" destId="{A6E719E6-604A-4D93-8C13-B9E84C0B4DFA}" srcOrd="2" destOrd="0" presId="urn:microsoft.com/office/officeart/2005/8/layout/lProcess2"/>
    <dgm:cxn modelId="{35E48CD7-BCC7-4C83-BB36-A9BCFC6DD3F9}" type="presParOf" srcId="{A6E719E6-604A-4D93-8C13-B9E84C0B4DFA}" destId="{789D9E8F-22FD-4FB7-AB34-80274DCE0513}" srcOrd="0" destOrd="0" presId="urn:microsoft.com/office/officeart/2005/8/layout/lProcess2"/>
    <dgm:cxn modelId="{87196D1E-A46F-4BE9-9ECD-E3CD91628ACF}" type="presParOf" srcId="{789D9E8F-22FD-4FB7-AB34-80274DCE0513}" destId="{4D36912D-467F-4C45-B4F6-0A055DA4CCAB}" srcOrd="0" destOrd="0" presId="urn:microsoft.com/office/officeart/2005/8/layout/lProcess2"/>
    <dgm:cxn modelId="{44710AE7-2824-4D8D-BAB6-0EAE518E3A37}" type="presParOf" srcId="{789D9E8F-22FD-4FB7-AB34-80274DCE0513}" destId="{925916A6-BBD1-4989-BFE0-6DAF08D4E57E}" srcOrd="1" destOrd="0" presId="urn:microsoft.com/office/officeart/2005/8/layout/lProcess2"/>
    <dgm:cxn modelId="{2AFE686F-AE25-4FD5-88B8-774B753EBB38}" type="presParOf" srcId="{789D9E8F-22FD-4FB7-AB34-80274DCE0513}" destId="{967540D6-4A36-4C7D-B3DF-C56AE519E58B}" srcOrd="2" destOrd="0" presId="urn:microsoft.com/office/officeart/2005/8/layout/lProcess2"/>
    <dgm:cxn modelId="{026B84D4-96E4-4254-A4A3-1E7282B55819}" type="presParOf" srcId="{789D9E8F-22FD-4FB7-AB34-80274DCE0513}" destId="{DE69AEF8-5812-4CA5-8214-7AF696113C14}" srcOrd="3" destOrd="0" presId="urn:microsoft.com/office/officeart/2005/8/layout/lProcess2"/>
    <dgm:cxn modelId="{A37D6090-581E-4295-A4A4-9EFA056ADE96}" type="presParOf" srcId="{789D9E8F-22FD-4FB7-AB34-80274DCE0513}" destId="{D9479884-FF5E-4EFF-9307-15D6D3F21A2B}" srcOrd="4" destOrd="0" presId="urn:microsoft.com/office/officeart/2005/8/layout/lProcess2"/>
    <dgm:cxn modelId="{9A0C34F2-6E92-4F2A-9626-86063A8B6C09}" type="presParOf" srcId="{BC47DA9B-2FEE-43E2-8742-E1D37577AA80}" destId="{6F491FF7-C379-4965-A019-A9BA44F37423}" srcOrd="1" destOrd="0" presId="urn:microsoft.com/office/officeart/2005/8/layout/lProcess2"/>
    <dgm:cxn modelId="{3C58DD9C-664F-412C-BC22-F9EEB6C214D9}" type="presParOf" srcId="{BC47DA9B-2FEE-43E2-8742-E1D37577AA80}" destId="{13CEF524-E3BB-4A03-B7B2-A8527B44FB28}" srcOrd="2" destOrd="0" presId="urn:microsoft.com/office/officeart/2005/8/layout/lProcess2"/>
    <dgm:cxn modelId="{03F58A65-DF9C-47F7-B06B-8D9B03918CCF}" type="presParOf" srcId="{13CEF524-E3BB-4A03-B7B2-A8527B44FB28}" destId="{DD04B32F-62E7-489A-8D3F-77E39B072764}" srcOrd="0" destOrd="0" presId="urn:microsoft.com/office/officeart/2005/8/layout/lProcess2"/>
    <dgm:cxn modelId="{CB7B6D20-D56C-4A05-95AF-17DE40BA2886}" type="presParOf" srcId="{13CEF524-E3BB-4A03-B7B2-A8527B44FB28}" destId="{C029DFC6-ACCF-4893-9366-8A5826A6B911}" srcOrd="1" destOrd="0" presId="urn:microsoft.com/office/officeart/2005/8/layout/lProcess2"/>
    <dgm:cxn modelId="{AA0CC6D0-A07F-4A3D-87F1-D0B7599D5B15}" type="presParOf" srcId="{13CEF524-E3BB-4A03-B7B2-A8527B44FB28}" destId="{9891BC6F-147F-4AFB-A838-2912EC179D4C}" srcOrd="2" destOrd="0" presId="urn:microsoft.com/office/officeart/2005/8/layout/lProcess2"/>
    <dgm:cxn modelId="{78BCA295-B178-4836-8D7E-C3A8059D1E37}" type="presParOf" srcId="{9891BC6F-147F-4AFB-A838-2912EC179D4C}" destId="{2724F565-AD0E-4951-B331-722818D0940A}" srcOrd="0" destOrd="0" presId="urn:microsoft.com/office/officeart/2005/8/layout/lProcess2"/>
    <dgm:cxn modelId="{179258D5-EDC3-4772-8D3D-7936F4E08F8E}" type="presParOf" srcId="{2724F565-AD0E-4951-B331-722818D0940A}" destId="{53879E56-0559-45D0-9E29-930F715608AC}" srcOrd="0" destOrd="0" presId="urn:microsoft.com/office/officeart/2005/8/layout/lProcess2"/>
    <dgm:cxn modelId="{B4511E19-B5B6-4A4B-9267-6A7EE523E2CB}" type="presParOf" srcId="{2724F565-AD0E-4951-B331-722818D0940A}" destId="{8742D3FC-A334-4297-BC9C-5734A37A6219}" srcOrd="1" destOrd="0" presId="urn:microsoft.com/office/officeart/2005/8/layout/lProcess2"/>
    <dgm:cxn modelId="{C8160E0F-1CF3-4071-B131-341B9D092EB5}" type="presParOf" srcId="{2724F565-AD0E-4951-B331-722818D0940A}" destId="{4709406A-5A46-4149-922F-63D68B9F1E16}" srcOrd="2" destOrd="0" presId="urn:microsoft.com/office/officeart/2005/8/layout/lProcess2"/>
    <dgm:cxn modelId="{172BE027-CA86-4643-822E-53F81D5DD7A4}" type="presParOf" srcId="{BC47DA9B-2FEE-43E2-8742-E1D37577AA80}" destId="{4BB3498B-F3CF-400F-A49D-258A8BA9AD92}" srcOrd="3" destOrd="0" presId="urn:microsoft.com/office/officeart/2005/8/layout/lProcess2"/>
    <dgm:cxn modelId="{855022A7-530F-439C-B57B-03F6625053B4}" type="presParOf" srcId="{BC47DA9B-2FEE-43E2-8742-E1D37577AA80}" destId="{22643CC8-672F-45C4-9EB0-66724B2434CA}" srcOrd="4" destOrd="0" presId="urn:microsoft.com/office/officeart/2005/8/layout/lProcess2"/>
    <dgm:cxn modelId="{9BBD620B-1091-4DCE-BF74-771967EA8B7F}" type="presParOf" srcId="{22643CC8-672F-45C4-9EB0-66724B2434CA}" destId="{1F887CDE-3D08-4B71-9E88-72FCF1CEDF78}" srcOrd="0" destOrd="0" presId="urn:microsoft.com/office/officeart/2005/8/layout/lProcess2"/>
    <dgm:cxn modelId="{7C44CB3E-7349-472D-8E3A-B16DF96078B6}" type="presParOf" srcId="{22643CC8-672F-45C4-9EB0-66724B2434CA}" destId="{21BB9109-8314-4599-BC87-812D10F659E9}" srcOrd="1" destOrd="0" presId="urn:microsoft.com/office/officeart/2005/8/layout/lProcess2"/>
    <dgm:cxn modelId="{AA7D91D7-BC70-463C-8E49-0B1D1899C8C2}" type="presParOf" srcId="{22643CC8-672F-45C4-9EB0-66724B2434CA}" destId="{94553064-51A9-4C54-A358-529082433F05}" srcOrd="2" destOrd="0" presId="urn:microsoft.com/office/officeart/2005/8/layout/lProcess2"/>
    <dgm:cxn modelId="{755D4774-1F3F-404A-95B6-2241F3E38FF4}" type="presParOf" srcId="{94553064-51A9-4C54-A358-529082433F05}" destId="{BCF3D4B3-BABE-4777-9A01-9C2CD21A7CAA}" srcOrd="0" destOrd="0" presId="urn:microsoft.com/office/officeart/2005/8/layout/lProcess2"/>
    <dgm:cxn modelId="{63DE8691-8670-4271-B310-F6279BAFB5F7}" type="presParOf" srcId="{BCF3D4B3-BABE-4777-9A01-9C2CD21A7CAA}" destId="{0B71B096-C01B-4428-89F1-987B277F9E63}" srcOrd="0" destOrd="0" presId="urn:microsoft.com/office/officeart/2005/8/layout/lProcess2"/>
    <dgm:cxn modelId="{EF08F1E4-55F4-4A9A-A9CC-208636A63F48}" type="presParOf" srcId="{BCF3D4B3-BABE-4777-9A01-9C2CD21A7CAA}" destId="{F5CCA1A7-0AF0-4556-B276-37177ED48B10}" srcOrd="1" destOrd="0" presId="urn:microsoft.com/office/officeart/2005/8/layout/lProcess2"/>
    <dgm:cxn modelId="{F1E17A42-82BD-4AFF-9E43-EE8B29D0BA76}" type="presParOf" srcId="{BCF3D4B3-BABE-4777-9A01-9C2CD21A7CAA}" destId="{C7E037C8-51DB-413C-BC14-A880D22347BF}" srcOrd="2" destOrd="0" presId="urn:microsoft.com/office/officeart/2005/8/layout/lProcess2"/>
    <dgm:cxn modelId="{9B254A09-A33B-441A-8ED0-FD7DB291B0DF}" type="presParOf" srcId="{BCF3D4B3-BABE-4777-9A01-9C2CD21A7CAA}" destId="{14F8BEDA-1C67-4D58-A9D9-8077B5AA845E}" srcOrd="3" destOrd="0" presId="urn:microsoft.com/office/officeart/2005/8/layout/lProcess2"/>
    <dgm:cxn modelId="{3168408D-BE0C-4828-8D62-0D9FD9AE2B03}" type="presParOf" srcId="{BCF3D4B3-BABE-4777-9A01-9C2CD21A7CAA}" destId="{9F0E3278-33EE-4F84-9865-F9C1DE335DBD}"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A864A-B66B-439E-82B1-3DB7DA4410AB}">
      <dsp:nvSpPr>
        <dsp:cNvPr id="0" name=""/>
        <dsp:cNvSpPr/>
      </dsp:nvSpPr>
      <dsp:spPr>
        <a:xfrm>
          <a:off x="1339" y="0"/>
          <a:ext cx="3482578" cy="38401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Talent</a:t>
          </a:r>
        </a:p>
      </dsp:txBody>
      <dsp:txXfrm>
        <a:off x="1339" y="0"/>
        <a:ext cx="3482578" cy="1152048"/>
      </dsp:txXfrm>
    </dsp:sp>
    <dsp:sp modelId="{4D36912D-467F-4C45-B4F6-0A055DA4CCAB}">
      <dsp:nvSpPr>
        <dsp:cNvPr id="0" name=""/>
        <dsp:cNvSpPr/>
      </dsp:nvSpPr>
      <dsp:spPr>
        <a:xfrm>
          <a:off x="349597" y="1152377"/>
          <a:ext cx="2786062" cy="754438"/>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Develop a strategic partnership for school turnaround leadership development.</a:t>
          </a:r>
        </a:p>
      </dsp:txBody>
      <dsp:txXfrm>
        <a:off x="371694" y="1174474"/>
        <a:ext cx="2741868" cy="710244"/>
      </dsp:txXfrm>
    </dsp:sp>
    <dsp:sp modelId="{967540D6-4A36-4C7D-B3DF-C56AE519E58B}">
      <dsp:nvSpPr>
        <dsp:cNvPr id="0" name=""/>
        <dsp:cNvSpPr/>
      </dsp:nvSpPr>
      <dsp:spPr>
        <a:xfrm>
          <a:off x="349597" y="2022882"/>
          <a:ext cx="2786062" cy="754438"/>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Hire and screen leadership candidates based on school turnaround competencies  using the behavioral event interview technique.</a:t>
          </a:r>
        </a:p>
      </dsp:txBody>
      <dsp:txXfrm>
        <a:off x="371694" y="2044979"/>
        <a:ext cx="2741868" cy="710244"/>
      </dsp:txXfrm>
    </dsp:sp>
    <dsp:sp modelId="{D9479884-FF5E-4EFF-9307-15D6D3F21A2B}">
      <dsp:nvSpPr>
        <dsp:cNvPr id="0" name=""/>
        <dsp:cNvSpPr/>
      </dsp:nvSpPr>
      <dsp:spPr>
        <a:xfrm>
          <a:off x="349597" y="2893388"/>
          <a:ext cx="2786062" cy="754438"/>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Attract, hire, and retain highly effective staff.</a:t>
          </a:r>
        </a:p>
      </dsp:txBody>
      <dsp:txXfrm>
        <a:off x="371694" y="2915485"/>
        <a:ext cx="2741868" cy="710244"/>
      </dsp:txXfrm>
    </dsp:sp>
    <dsp:sp modelId="{DD04B32F-62E7-489A-8D3F-77E39B072764}">
      <dsp:nvSpPr>
        <dsp:cNvPr id="0" name=""/>
        <dsp:cNvSpPr/>
      </dsp:nvSpPr>
      <dsp:spPr>
        <a:xfrm>
          <a:off x="3745110" y="0"/>
          <a:ext cx="3482578" cy="38401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Culture </a:t>
          </a:r>
          <a:r>
            <a:rPr lang="en-US" sz="3200" kern="1200" dirty="0"/>
            <a:t>&amp; Climate</a:t>
          </a:r>
        </a:p>
      </dsp:txBody>
      <dsp:txXfrm>
        <a:off x="3745110" y="0"/>
        <a:ext cx="3482578" cy="1152048"/>
      </dsp:txXfrm>
    </dsp:sp>
    <dsp:sp modelId="{53879E56-0559-45D0-9E29-930F715608AC}">
      <dsp:nvSpPr>
        <dsp:cNvPr id="0" name=""/>
        <dsp:cNvSpPr/>
      </dsp:nvSpPr>
      <dsp:spPr>
        <a:xfrm>
          <a:off x="4093368" y="1153173"/>
          <a:ext cx="2786062" cy="1157861"/>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Provide restorative practices, cultural competency, PBIS and SERVE PD</a:t>
          </a:r>
        </a:p>
      </dsp:txBody>
      <dsp:txXfrm>
        <a:off x="4127281" y="1187086"/>
        <a:ext cx="2718236" cy="1090035"/>
      </dsp:txXfrm>
    </dsp:sp>
    <dsp:sp modelId="{4709406A-5A46-4149-922F-63D68B9F1E16}">
      <dsp:nvSpPr>
        <dsp:cNvPr id="0" name=""/>
        <dsp:cNvSpPr/>
      </dsp:nvSpPr>
      <dsp:spPr>
        <a:xfrm>
          <a:off x="4093368" y="2489168"/>
          <a:ext cx="2786062" cy="1157861"/>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Develop strategic partnerships for case management, after-school programming, tutoring, mentoring, and early childhood education.</a:t>
          </a:r>
        </a:p>
      </dsp:txBody>
      <dsp:txXfrm>
        <a:off x="4127281" y="2523081"/>
        <a:ext cx="2718236" cy="1090035"/>
      </dsp:txXfrm>
    </dsp:sp>
    <dsp:sp modelId="{1F887CDE-3D08-4B71-9E88-72FCF1CEDF78}">
      <dsp:nvSpPr>
        <dsp:cNvPr id="0" name=""/>
        <dsp:cNvSpPr/>
      </dsp:nvSpPr>
      <dsp:spPr>
        <a:xfrm>
          <a:off x="7488882" y="0"/>
          <a:ext cx="3482578" cy="38401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Learning </a:t>
          </a:r>
          <a:r>
            <a:rPr lang="en-US" sz="3200" kern="1200" dirty="0"/>
            <a:t>&amp; Teaching</a:t>
          </a:r>
        </a:p>
      </dsp:txBody>
      <dsp:txXfrm>
        <a:off x="7488882" y="0"/>
        <a:ext cx="3482578" cy="1152048"/>
      </dsp:txXfrm>
    </dsp:sp>
    <dsp:sp modelId="{0B71B096-C01B-4428-89F1-987B277F9E63}">
      <dsp:nvSpPr>
        <dsp:cNvPr id="0" name=""/>
        <dsp:cNvSpPr/>
      </dsp:nvSpPr>
      <dsp:spPr>
        <a:xfrm>
          <a:off x="7837140" y="1152377"/>
          <a:ext cx="2786062" cy="754438"/>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Facilitate innovative learning opportunities for students to catch up, keep up, or move up in all content areas.</a:t>
          </a:r>
        </a:p>
      </dsp:txBody>
      <dsp:txXfrm>
        <a:off x="7859237" y="1174474"/>
        <a:ext cx="2741868" cy="710244"/>
      </dsp:txXfrm>
    </dsp:sp>
    <dsp:sp modelId="{C7E037C8-51DB-413C-BC14-A880D22347BF}">
      <dsp:nvSpPr>
        <dsp:cNvPr id="0" name=""/>
        <dsp:cNvSpPr/>
      </dsp:nvSpPr>
      <dsp:spPr>
        <a:xfrm>
          <a:off x="7837140" y="2022882"/>
          <a:ext cx="2786062" cy="754438"/>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Strengthen and monitor implementation of the balanced literacy initiative.  </a:t>
          </a:r>
        </a:p>
      </dsp:txBody>
      <dsp:txXfrm>
        <a:off x="7859237" y="2044979"/>
        <a:ext cx="2741868" cy="710244"/>
      </dsp:txXfrm>
    </dsp:sp>
    <dsp:sp modelId="{9F0E3278-33EE-4F84-9865-F9C1DE335DBD}">
      <dsp:nvSpPr>
        <dsp:cNvPr id="0" name=""/>
        <dsp:cNvSpPr/>
      </dsp:nvSpPr>
      <dsp:spPr>
        <a:xfrm>
          <a:off x="7837140" y="2893388"/>
          <a:ext cx="2786062" cy="754438"/>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Implement the Junior Achievement-Magnet Business Academy at Banneker</a:t>
          </a:r>
        </a:p>
      </dsp:txBody>
      <dsp:txXfrm>
        <a:off x="7859237" y="2915485"/>
        <a:ext cx="2741868" cy="71024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0.84152</cdr:x>
      <cdr:y>0.24051</cdr:y>
    </cdr:from>
    <cdr:to>
      <cdr:x>0.96523</cdr:x>
      <cdr:y>0.33426</cdr:y>
    </cdr:to>
    <cdr:sp macro="" textlink="">
      <cdr:nvSpPr>
        <cdr:cNvPr id="2" name="TextBox 1"/>
        <cdr:cNvSpPr txBox="1"/>
      </cdr:nvSpPr>
      <cdr:spPr>
        <a:xfrm xmlns:a="http://schemas.openxmlformats.org/drawingml/2006/main">
          <a:off x="9138072" y="978967"/>
          <a:ext cx="1343361" cy="3815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rgbClr val="595959"/>
              </a:solidFill>
            </a:rPr>
            <a:t>FCS HS</a:t>
          </a:r>
        </a:p>
      </cdr:txBody>
    </cdr:sp>
  </cdr:relSizeAnchor>
  <cdr:relSizeAnchor xmlns:cdr="http://schemas.openxmlformats.org/drawingml/2006/chartDrawing">
    <cdr:from>
      <cdr:x>0.84152</cdr:x>
      <cdr:y>0.35938</cdr:y>
    </cdr:from>
    <cdr:to>
      <cdr:x>0.96523</cdr:x>
      <cdr:y>0.45313</cdr:y>
    </cdr:to>
    <cdr:sp macro="" textlink="">
      <cdr:nvSpPr>
        <cdr:cNvPr id="3" name="TextBox 1"/>
        <cdr:cNvSpPr txBox="1"/>
      </cdr:nvSpPr>
      <cdr:spPr>
        <a:xfrm xmlns:a="http://schemas.openxmlformats.org/drawingml/2006/main">
          <a:off x="9138071" y="1462783"/>
          <a:ext cx="1343362" cy="38159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595959"/>
              </a:solidFill>
            </a:rPr>
            <a:t>Banneker HS</a:t>
          </a:r>
        </a:p>
      </cdr:txBody>
    </cdr:sp>
  </cdr:relSizeAnchor>
  <cdr:relSizeAnchor xmlns:cdr="http://schemas.openxmlformats.org/drawingml/2006/chartDrawing">
    <cdr:from>
      <cdr:x>0.82935</cdr:x>
      <cdr:y>0.17624</cdr:y>
    </cdr:from>
    <cdr:to>
      <cdr:x>0.95306</cdr:x>
      <cdr:y>0.26999</cdr:y>
    </cdr:to>
    <cdr:sp macro="" textlink="">
      <cdr:nvSpPr>
        <cdr:cNvPr id="4" name="TextBox 1"/>
        <cdr:cNvSpPr txBox="1"/>
      </cdr:nvSpPr>
      <cdr:spPr>
        <a:xfrm xmlns:a="http://schemas.openxmlformats.org/drawingml/2006/main">
          <a:off x="9005869" y="717357"/>
          <a:ext cx="1343362" cy="38159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595959"/>
              </a:solidFill>
            </a:rPr>
            <a:t>Target</a:t>
          </a:r>
        </a:p>
      </cdr:txBody>
    </cdr:sp>
  </cdr:relSizeAnchor>
</c:userShapes>
</file>

<file path=ppt/drawings/drawing2.xml><?xml version="1.0" encoding="utf-8"?>
<c:userShapes xmlns:c="http://schemas.openxmlformats.org/drawingml/2006/chart">
  <cdr:relSizeAnchor xmlns:cdr="http://schemas.openxmlformats.org/drawingml/2006/chartDrawing">
    <cdr:from>
      <cdr:x>0.71165</cdr:x>
      <cdr:y>0.05199</cdr:y>
    </cdr:from>
    <cdr:to>
      <cdr:x>0.75991</cdr:x>
      <cdr:y>0.15853</cdr:y>
    </cdr:to>
    <cdr:sp macro="" textlink="">
      <cdr:nvSpPr>
        <cdr:cNvPr id="2" name="Star: 4 Points 1">
          <a:extLst xmlns:a="http://schemas.openxmlformats.org/drawingml/2006/main">
            <a:ext uri="{FF2B5EF4-FFF2-40B4-BE49-F238E27FC236}">
              <a16:creationId xmlns:a16="http://schemas.microsoft.com/office/drawing/2014/main" id="{D4D49CFA-A730-46D6-9FF7-9A6BA70FA9AF}"/>
            </a:ext>
          </a:extLst>
        </cdr:cNvPr>
        <cdr:cNvSpPr/>
      </cdr:nvSpPr>
      <cdr:spPr>
        <a:xfrm xmlns:a="http://schemas.openxmlformats.org/drawingml/2006/main">
          <a:off x="5948626" y="240642"/>
          <a:ext cx="403411" cy="493059"/>
        </a:xfrm>
        <a:prstGeom xmlns:a="http://schemas.openxmlformats.org/drawingml/2006/main" prst="star4">
          <a:avLst/>
        </a:prstGeom>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37A6A-4AE3-4094-A856-543C265749DF}" type="datetimeFigureOut">
              <a:rPr lang="en-US" smtClean="0"/>
              <a:t>4/26/2018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C10C3-3524-40CA-A8DF-27715908C33E}" type="slidenum">
              <a:rPr lang="en-US" smtClean="0"/>
              <a:t>‹#›</a:t>
            </a:fld>
            <a:endParaRPr lang="en-US"/>
          </a:p>
        </p:txBody>
      </p:sp>
    </p:spTree>
    <p:extLst>
      <p:ext uri="{BB962C8B-B14F-4D97-AF65-F5344CB8AC3E}">
        <p14:creationId xmlns:p14="http://schemas.microsoft.com/office/powerpoint/2010/main" val="65167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B72EE-9B45-4F7B-9C7A-BAB4F53D2233}" type="slidenum">
              <a:rPr lang="en-US" smtClean="0"/>
              <a:t>3</a:t>
            </a:fld>
            <a:endParaRPr lang="en-US"/>
          </a:p>
        </p:txBody>
      </p:sp>
    </p:spTree>
    <p:extLst>
      <p:ext uri="{BB962C8B-B14F-4D97-AF65-F5344CB8AC3E}">
        <p14:creationId xmlns:p14="http://schemas.microsoft.com/office/powerpoint/2010/main" val="1277763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701675" y="4416425"/>
            <a:ext cx="5607050" cy="4183063"/>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a:t>Dara (Coaching and district coaching plan, Assessment and Math and calibration/scoring, SMF and learning and teaching)</a:t>
            </a:r>
            <a:endParaRPr b="1"/>
          </a:p>
          <a:p>
            <a:pPr marL="0" lvl="0" indent="0">
              <a:spcBef>
                <a:spcPts val="0"/>
              </a:spcBef>
              <a:spcAft>
                <a:spcPts val="0"/>
              </a:spcAft>
              <a:buNone/>
            </a:pPr>
            <a:endParaRPr b="1"/>
          </a:p>
          <a:p>
            <a:pPr marL="0" lvl="0" indent="0">
              <a:spcBef>
                <a:spcPts val="0"/>
              </a:spcBef>
              <a:spcAft>
                <a:spcPts val="0"/>
              </a:spcAft>
              <a:buNone/>
            </a:pPr>
            <a:r>
              <a:rPr lang="en-US" b="1"/>
              <a:t>How do we get started with our working each year.  We look at our common expectations, feedback from previous meetings, and trends from our site visits. </a:t>
            </a:r>
            <a:endParaRPr b="1"/>
          </a:p>
          <a:p>
            <a:pPr marL="0" lvl="0" indent="0">
              <a:spcBef>
                <a:spcPts val="0"/>
              </a:spcBef>
              <a:spcAft>
                <a:spcPts val="0"/>
              </a:spcAft>
              <a:buNone/>
            </a:pPr>
            <a:r>
              <a:rPr lang="en-US" b="1"/>
              <a:t>We have divided responsibilities on the team:</a:t>
            </a:r>
            <a:endParaRPr b="1"/>
          </a:p>
          <a:p>
            <a:pPr marL="0" lvl="0" indent="0">
              <a:spcBef>
                <a:spcPts val="0"/>
              </a:spcBef>
              <a:spcAft>
                <a:spcPts val="0"/>
              </a:spcAft>
              <a:buNone/>
            </a:pPr>
            <a:r>
              <a:rPr lang="en-US" b="1"/>
              <a:t>Dara/Brannon: Principal Meetings (Dara-content/Brannon logistics/everyone owns parts of the work delivered)</a:t>
            </a:r>
            <a:endParaRPr b="1"/>
          </a:p>
          <a:p>
            <a:pPr marL="0" lvl="0" indent="0">
              <a:spcBef>
                <a:spcPts val="0"/>
              </a:spcBef>
              <a:spcAft>
                <a:spcPts val="0"/>
              </a:spcAft>
              <a:buNone/>
            </a:pPr>
            <a:r>
              <a:rPr lang="en-US" b="1"/>
              <a:t>AZ Release Days: Brannon owns logistics and content</a:t>
            </a:r>
            <a:endParaRPr b="1"/>
          </a:p>
          <a:p>
            <a:pPr marL="0" lvl="0" indent="0">
              <a:spcBef>
                <a:spcPts val="0"/>
              </a:spcBef>
              <a:spcAft>
                <a:spcPts val="0"/>
              </a:spcAft>
              <a:buNone/>
            </a:pPr>
            <a:r>
              <a:rPr lang="en-US" b="1"/>
              <a:t>SLC/AZ Team: Gyimah Whitaker owns content and logistics</a:t>
            </a:r>
            <a:endParaRPr b="1"/>
          </a:p>
          <a:p>
            <a:pPr marL="0" lvl="0" indent="0">
              <a:spcBef>
                <a:spcPts val="0"/>
              </a:spcBef>
              <a:spcAft>
                <a:spcPts val="0"/>
              </a:spcAft>
              <a:buNone/>
            </a:pPr>
            <a:r>
              <a:rPr lang="en-US" b="1"/>
              <a:t>SLZ AZ AP meetings: Kirk owns content and logistics</a:t>
            </a:r>
            <a:endParaRPr b="1"/>
          </a:p>
          <a:p>
            <a:pPr marL="0" lvl="0" indent="0">
              <a:spcBef>
                <a:spcPts val="0"/>
              </a:spcBef>
              <a:spcAft>
                <a:spcPts val="0"/>
              </a:spcAft>
              <a:buNone/>
            </a:pPr>
            <a:r>
              <a:rPr lang="en-US"/>
              <a:t>DDI example:</a:t>
            </a:r>
            <a:endParaRPr/>
          </a:p>
          <a:p>
            <a:pPr marL="0" lvl="0" indent="0">
              <a:spcBef>
                <a:spcPts val="0"/>
              </a:spcBef>
              <a:spcAft>
                <a:spcPts val="0"/>
              </a:spcAft>
              <a:buNone/>
            </a:pPr>
            <a:r>
              <a:rPr lang="en-US"/>
              <a:t>how we made it a district priority</a:t>
            </a:r>
            <a:endParaRPr/>
          </a:p>
          <a:p>
            <a:pPr marL="0" lvl="0" indent="0">
              <a:spcBef>
                <a:spcPts val="0"/>
              </a:spcBef>
              <a:spcAft>
                <a:spcPts val="0"/>
              </a:spcAft>
              <a:buNone/>
            </a:pPr>
            <a:r>
              <a:rPr lang="en-US"/>
              <a:t>Dashboards</a:t>
            </a:r>
            <a:endParaRPr/>
          </a:p>
          <a:p>
            <a:pPr marL="0" lvl="0" indent="0">
              <a:spcBef>
                <a:spcPts val="0"/>
              </a:spcBef>
              <a:spcAft>
                <a:spcPts val="0"/>
              </a:spcAft>
              <a:buNone/>
            </a:pPr>
            <a:r>
              <a:rPr lang="en-US"/>
              <a:t>Rising 30 work</a:t>
            </a:r>
            <a:endParaRPr/>
          </a:p>
          <a:p>
            <a:pPr marL="0" lvl="0" indent="0">
              <a:spcBef>
                <a:spcPts val="0"/>
              </a:spcBef>
              <a:spcAft>
                <a:spcPts val="0"/>
              </a:spcAft>
              <a:buNone/>
            </a:pPr>
            <a:r>
              <a:rPr lang="en-US"/>
              <a:t>assessment now owned by the district</a:t>
            </a:r>
            <a:endParaRPr/>
          </a:p>
          <a:p>
            <a:pPr marL="0" lvl="0" indent="0">
              <a:spcBef>
                <a:spcPts val="0"/>
              </a:spcBef>
              <a:spcAft>
                <a:spcPts val="0"/>
              </a:spcAft>
              <a:buNone/>
            </a:pPr>
            <a:endParaRPr/>
          </a:p>
          <a:p>
            <a:pPr marL="342900" lvl="0" indent="-165100" rtl="0">
              <a:spcBef>
                <a:spcPts val="0"/>
              </a:spcBef>
              <a:spcAft>
                <a:spcPts val="0"/>
              </a:spcAft>
              <a:buClr>
                <a:schemeClr val="dk1"/>
              </a:buClr>
              <a:buSzPts val="2800"/>
              <a:buFont typeface="Arial"/>
              <a:buNone/>
            </a:pPr>
            <a:r>
              <a:rPr lang="en-US"/>
              <a:t>Learning Community Team Meetings-Gyimah Whitaker</a:t>
            </a:r>
            <a:endParaRPr/>
          </a:p>
          <a:p>
            <a:pPr marL="342900" lvl="0" indent="-165100" rtl="0">
              <a:spcBef>
                <a:spcPts val="0"/>
              </a:spcBef>
              <a:spcAft>
                <a:spcPts val="0"/>
              </a:spcAft>
              <a:buClr>
                <a:schemeClr val="dk1"/>
              </a:buClr>
              <a:buSzPts val="2800"/>
              <a:buFont typeface="Arial"/>
              <a:buNone/>
            </a:pPr>
            <a:r>
              <a:rPr lang="en-US"/>
              <a:t>Learning Community AP Meetings-Kirk Sykes</a:t>
            </a:r>
            <a:endParaRPr/>
          </a:p>
          <a:p>
            <a:pPr marL="342900" lvl="0" indent="-165100" rtl="0">
              <a:spcBef>
                <a:spcPts val="0"/>
              </a:spcBef>
              <a:spcAft>
                <a:spcPts val="0"/>
              </a:spcAft>
              <a:buClr>
                <a:schemeClr val="dk1"/>
              </a:buClr>
              <a:buSzPts val="2800"/>
              <a:buFont typeface="Arial"/>
              <a:buNone/>
            </a:pPr>
            <a:r>
              <a:rPr lang="en-US"/>
              <a:t>District Principal Meetings</a:t>
            </a:r>
            <a:endParaRPr/>
          </a:p>
          <a:p>
            <a:pPr marL="342900" lvl="0" indent="-165100" rtl="0">
              <a:spcBef>
                <a:spcPts val="0"/>
              </a:spcBef>
              <a:spcAft>
                <a:spcPts val="0"/>
              </a:spcAft>
              <a:buClr>
                <a:schemeClr val="dk1"/>
              </a:buClr>
              <a:buSzPts val="2800"/>
              <a:buFont typeface="Arial"/>
              <a:buNone/>
            </a:pPr>
            <a:r>
              <a:rPr lang="en-US"/>
              <a:t>District AP Meetings</a:t>
            </a:r>
            <a:endParaRPr/>
          </a:p>
          <a:p>
            <a:pPr marL="342900" lvl="0" indent="-165100" rtl="0">
              <a:spcBef>
                <a:spcPts val="0"/>
              </a:spcBef>
              <a:spcAft>
                <a:spcPts val="0"/>
              </a:spcAft>
              <a:buClr>
                <a:schemeClr val="dk1"/>
              </a:buClr>
              <a:buSzPts val="2800"/>
              <a:buFont typeface="Arial"/>
              <a:buNone/>
            </a:pPr>
            <a:r>
              <a:rPr lang="en-US"/>
              <a:t>District Coaches Meetings</a:t>
            </a:r>
            <a:endParaRPr/>
          </a:p>
          <a:p>
            <a:pPr marL="342900" lvl="0" indent="-165100" rtl="0">
              <a:spcBef>
                <a:spcPts val="0"/>
              </a:spcBef>
              <a:spcAft>
                <a:spcPts val="0"/>
              </a:spcAft>
              <a:buClr>
                <a:schemeClr val="dk1"/>
              </a:buClr>
              <a:buSzPts val="2800"/>
              <a:buFont typeface="Arial"/>
              <a:buNone/>
            </a:pPr>
            <a:r>
              <a:rPr lang="en-US"/>
              <a:t>AZ Release Days</a:t>
            </a:r>
            <a:endParaRPr/>
          </a:p>
        </p:txBody>
      </p:sp>
      <p:sp>
        <p:nvSpPr>
          <p:cNvPr id="138" name="Shape 13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70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701675" y="4416425"/>
            <a:ext cx="5607000" cy="418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a:t>Dara</a:t>
            </a:r>
            <a:endParaRPr b="1"/>
          </a:p>
        </p:txBody>
      </p:sp>
      <p:sp>
        <p:nvSpPr>
          <p:cNvPr id="145" name="Shape 145"/>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1923632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Graduation rate is continuing to climb and the gap is closing between Banneker</a:t>
            </a:r>
            <a:r>
              <a:rPr lang="en-US" baseline="0" dirty="0"/>
              <a:t> and the District Average</a:t>
            </a:r>
            <a:endParaRPr lang="en-US" dirty="0"/>
          </a:p>
        </p:txBody>
      </p:sp>
      <p:sp>
        <p:nvSpPr>
          <p:cNvPr id="4" name="Slide Number Placeholder 3"/>
          <p:cNvSpPr>
            <a:spLocks noGrp="1"/>
          </p:cNvSpPr>
          <p:nvPr>
            <p:ph type="sldNum" sz="quarter" idx="10"/>
          </p:nvPr>
        </p:nvSpPr>
        <p:spPr/>
        <p:txBody>
          <a:bodyPr/>
          <a:lstStyle/>
          <a:p>
            <a:fld id="{4BA8BBA4-09F6-4A7E-A968-068F979DFDF2}"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928886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Banneker showed gains in 6/8 EOC courses</a:t>
            </a:r>
          </a:p>
          <a:p>
            <a:endParaRPr lang="en-US" dirty="0"/>
          </a:p>
        </p:txBody>
      </p:sp>
      <p:sp>
        <p:nvSpPr>
          <p:cNvPr id="4" name="Slide Number Placeholder 3"/>
          <p:cNvSpPr>
            <a:spLocks noGrp="1"/>
          </p:cNvSpPr>
          <p:nvPr>
            <p:ph type="sldNum" sz="quarter" idx="10"/>
          </p:nvPr>
        </p:nvSpPr>
        <p:spPr/>
        <p:txBody>
          <a:bodyPr/>
          <a:lstStyle/>
          <a:p>
            <a:fld id="{721B72EE-9B45-4F7B-9C7A-BAB4F53D2233}" type="slidenum">
              <a:rPr lang="en-US" smtClean="0"/>
              <a:t>20</a:t>
            </a:fld>
            <a:endParaRPr lang="en-US"/>
          </a:p>
        </p:txBody>
      </p:sp>
    </p:spTree>
    <p:extLst>
      <p:ext uri="{BB962C8B-B14F-4D97-AF65-F5344CB8AC3E}">
        <p14:creationId xmlns:p14="http://schemas.microsoft.com/office/powerpoint/2010/main" val="1656083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21B72EE-9B45-4F7B-9C7A-BAB4F53D2233}" type="slidenum">
              <a:rPr lang="en-US" smtClean="0"/>
              <a:t>23</a:t>
            </a:fld>
            <a:endParaRPr lang="en-US"/>
          </a:p>
        </p:txBody>
      </p:sp>
    </p:spTree>
    <p:extLst>
      <p:ext uri="{BB962C8B-B14F-4D97-AF65-F5344CB8AC3E}">
        <p14:creationId xmlns:p14="http://schemas.microsoft.com/office/powerpoint/2010/main" val="135314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aseline="0" dirty="0"/>
          </a:p>
          <a:p>
            <a:pPr defTabSz="931774">
              <a:defRPr/>
            </a:pPr>
            <a:endParaRPr lang="en-US" baseline="0" dirty="0"/>
          </a:p>
          <a:p>
            <a:pPr defTabSz="931774">
              <a:defRPr/>
            </a:pPr>
            <a:r>
              <a:rPr lang="en-US" baseline="0" dirty="0"/>
              <a:t>The schools in the Banneker Feeder Pattern suffered from three major challenges that are common across the Nation when reviewing research on struggling schools.</a:t>
            </a:r>
          </a:p>
          <a:p>
            <a:pPr defTabSz="931774">
              <a:defRPr/>
            </a:pPr>
            <a:endParaRPr lang="en-US" baseline="0" dirty="0"/>
          </a:p>
          <a:p>
            <a:pPr defTabSz="931774">
              <a:defRPr/>
            </a:pPr>
            <a:r>
              <a:rPr lang="en-US" b="1" baseline="0" dirty="0"/>
              <a:t>Read three points on slide</a:t>
            </a:r>
          </a:p>
          <a:p>
            <a:pPr defTabSz="931774">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BA8BBA4-09F6-4A7E-A968-068F979DFDF2}" type="slidenum">
              <a:rPr lang="en-US" smtClean="0"/>
              <a:pPr/>
              <a:t>7</a:t>
            </a:fld>
            <a:endParaRPr lang="en-US" dirty="0"/>
          </a:p>
        </p:txBody>
      </p:sp>
    </p:spTree>
    <p:extLst>
      <p:ext uri="{BB962C8B-B14F-4D97-AF65-F5344CB8AC3E}">
        <p14:creationId xmlns:p14="http://schemas.microsoft.com/office/powerpoint/2010/main" val="2464435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endParaRPr lang="en-US" dirty="0"/>
          </a:p>
          <a:p>
            <a:pPr defTabSz="931774">
              <a:defRPr/>
            </a:pPr>
            <a:r>
              <a:rPr lang="en-US" dirty="0"/>
              <a:t>In an effort to break the cycle of generational poverty, social inequity and make social justice a reality,</a:t>
            </a:r>
            <a:r>
              <a:rPr lang="en-US" baseline="0" dirty="0"/>
              <a:t> the goal is to </a:t>
            </a:r>
            <a:r>
              <a:rPr lang="en-US" dirty="0"/>
              <a:t>remove barriers to dramatic school improvement and provide opportunity for every family to access a high quality education. With an understanding that our students are school dependent and what we do during the course of a school day matters, together have the opportunity to change the life trajectory of students and generations to</a:t>
            </a:r>
            <a:r>
              <a:rPr lang="en-US" baseline="0" dirty="0"/>
              <a:t> follow</a:t>
            </a:r>
            <a:r>
              <a:rPr lang="en-US" dirty="0"/>
              <a:t>!</a:t>
            </a:r>
          </a:p>
          <a:p>
            <a:pPr defTabSz="931774">
              <a:defRPr/>
            </a:pPr>
            <a:endParaRPr lang="en-US" dirty="0"/>
          </a:p>
          <a:p>
            <a:endParaRPr lang="en-US" dirty="0"/>
          </a:p>
          <a:p>
            <a:r>
              <a:rPr lang="en-US" dirty="0"/>
              <a:t>The strategic plan</a:t>
            </a:r>
            <a:r>
              <a:rPr lang="en-US" baseline="0" dirty="0"/>
              <a:t> for the Achievement Zone focuses on three strategic themes.  (Talent, Culture and Climate and Intensive supports for Learning and Teaching) We believe that as a district we must be willing to be innovative and engage strategic partners around these three themes to help us accomplish goals.  Collectively we can accomplish much more than isolated efforts. </a:t>
            </a:r>
            <a:endParaRPr lang="en-US" dirty="0"/>
          </a:p>
        </p:txBody>
      </p:sp>
      <p:sp>
        <p:nvSpPr>
          <p:cNvPr id="4" name="Slide Number Placeholder 3"/>
          <p:cNvSpPr>
            <a:spLocks noGrp="1"/>
          </p:cNvSpPr>
          <p:nvPr>
            <p:ph type="sldNum" sz="quarter" idx="10"/>
          </p:nvPr>
        </p:nvSpPr>
        <p:spPr/>
        <p:txBody>
          <a:bodyPr/>
          <a:lstStyle/>
          <a:p>
            <a:fld id="{721B72EE-9B45-4F7B-9C7A-BAB4F53D2233}" type="slidenum">
              <a:rPr lang="en-US" smtClean="0"/>
              <a:t>8</a:t>
            </a:fld>
            <a:endParaRPr lang="en-US"/>
          </a:p>
        </p:txBody>
      </p:sp>
    </p:spTree>
    <p:extLst>
      <p:ext uri="{BB962C8B-B14F-4D97-AF65-F5344CB8AC3E}">
        <p14:creationId xmlns:p14="http://schemas.microsoft.com/office/powerpoint/2010/main" val="1663640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Talent</a:t>
            </a:r>
          </a:p>
          <a:p>
            <a:pPr marL="174708" indent="-174708" defTabSz="931774">
              <a:buFont typeface="Arial" panose="020B0604020202020204" pitchFamily="34" charset="0"/>
              <a:buChar char="•"/>
              <a:defRPr/>
            </a:pPr>
            <a:r>
              <a:rPr lang="en-US" dirty="0"/>
              <a:t>Develop a strategic partnership for school turnaround district and leadership development.</a:t>
            </a:r>
          </a:p>
          <a:p>
            <a:pPr marL="640594" lvl="1" indent="-174708" defTabSz="931774">
              <a:buFont typeface="Arial" panose="020B0604020202020204" pitchFamily="34" charset="0"/>
              <a:buChar char="•"/>
              <a:defRPr/>
            </a:pPr>
            <a:r>
              <a:rPr lang="en-US" dirty="0"/>
              <a:t>UVA</a:t>
            </a:r>
          </a:p>
          <a:p>
            <a:pPr marL="640594" lvl="1" indent="-174708" defTabSz="931774">
              <a:buFont typeface="Arial" panose="020B0604020202020204" pitchFamily="34" charset="0"/>
              <a:buChar char="•"/>
              <a:defRPr/>
            </a:pPr>
            <a:r>
              <a:rPr lang="en-US" dirty="0"/>
              <a:t>Hire and screen principal candidates based on school turnaround competencies  using the behavioral event interview technique.</a:t>
            </a:r>
          </a:p>
          <a:p>
            <a:pPr marL="465887" lvl="1" defTabSz="931774">
              <a:defRPr/>
            </a:pPr>
            <a:endParaRPr lang="en-US" dirty="0"/>
          </a:p>
          <a:p>
            <a:pPr marL="174708" indent="-174708" defTabSz="931774">
              <a:buFont typeface="Arial" panose="020B0604020202020204" pitchFamily="34" charset="0"/>
              <a:buChar char="•"/>
              <a:defRPr/>
            </a:pPr>
            <a:r>
              <a:rPr lang="en-US" dirty="0"/>
              <a:t>Remove the</a:t>
            </a:r>
            <a:r>
              <a:rPr lang="en-US" baseline="0" dirty="0"/>
              <a:t> most underperforming staff and focus on  a</a:t>
            </a:r>
            <a:r>
              <a:rPr lang="en-US" dirty="0"/>
              <a:t>ttracting, hiring, and retaining effective and  highly effective staff.</a:t>
            </a:r>
          </a:p>
          <a:p>
            <a:pPr marL="640594" lvl="1" indent="-174708" defTabSz="931774">
              <a:buFont typeface="Arial" panose="020B0604020202020204" pitchFamily="34" charset="0"/>
              <a:buChar char="•"/>
              <a:defRPr/>
            </a:pPr>
            <a:r>
              <a:rPr lang="en-US" dirty="0"/>
              <a:t>Prioritized Career Fairs</a:t>
            </a:r>
          </a:p>
          <a:p>
            <a:pPr marL="640594" lvl="1" indent="-174708" defTabSz="931774">
              <a:buFont typeface="Arial" panose="020B0604020202020204" pitchFamily="34" charset="0"/>
              <a:buChar char="•"/>
              <a:defRPr/>
            </a:pPr>
            <a:r>
              <a:rPr lang="en-US" dirty="0"/>
              <a:t>Professional development for leaders on recruitment</a:t>
            </a:r>
            <a:r>
              <a:rPr lang="en-US" baseline="0" dirty="0"/>
              <a:t> and retention of high performing staff</a:t>
            </a:r>
            <a:endParaRPr lang="en-US" dirty="0"/>
          </a:p>
          <a:p>
            <a:pPr marL="640594" lvl="1" indent="-174708" defTabSz="931774">
              <a:buFont typeface="Arial" panose="020B0604020202020204" pitchFamily="34" charset="0"/>
              <a:buChar char="•"/>
              <a:defRPr/>
            </a:pPr>
            <a:r>
              <a:rPr lang="en-US" dirty="0"/>
              <a:t>Signing Incentives</a:t>
            </a:r>
          </a:p>
          <a:p>
            <a:pPr marL="640594" lvl="1" indent="-174708" defTabSz="931774">
              <a:buFont typeface="Arial" panose="020B0604020202020204" pitchFamily="34" charset="0"/>
              <a:buChar char="•"/>
              <a:defRPr/>
            </a:pPr>
            <a:r>
              <a:rPr lang="en-US" dirty="0"/>
              <a:t>No Forced Placements</a:t>
            </a:r>
          </a:p>
          <a:p>
            <a:pPr marL="640594" lvl="1" indent="-174708" defTabSz="931774">
              <a:buFont typeface="Arial" panose="020B0604020202020204" pitchFamily="34" charset="0"/>
              <a:buChar char="•"/>
              <a:defRPr/>
            </a:pPr>
            <a:r>
              <a:rPr lang="en-US" dirty="0"/>
              <a:t>Strategic staffing</a:t>
            </a:r>
          </a:p>
          <a:p>
            <a:pPr marL="640594" lvl="1" indent="-174708" defTabSz="931774">
              <a:buFont typeface="Arial" panose="020B0604020202020204" pitchFamily="34" charset="0"/>
              <a:buChar char="•"/>
              <a:defRPr/>
            </a:pPr>
            <a:endParaRPr lang="en-US" dirty="0"/>
          </a:p>
          <a:p>
            <a:pPr defTabSz="931774">
              <a:defRPr/>
            </a:pPr>
            <a:r>
              <a:rPr lang="en-US" dirty="0"/>
              <a:t>Culture</a:t>
            </a:r>
            <a:r>
              <a:rPr lang="en-US" baseline="0" dirty="0"/>
              <a:t> &amp; Climate</a:t>
            </a:r>
          </a:p>
          <a:p>
            <a:pPr marL="174708" indent="-174708" defTabSz="931774">
              <a:buFont typeface="Arial" panose="020B0604020202020204" pitchFamily="34" charset="0"/>
              <a:buChar char="•"/>
              <a:defRPr/>
            </a:pPr>
            <a:r>
              <a:rPr lang="en-US" dirty="0"/>
              <a:t>Provide professional development focused on culture, including restorative practices, cultural competency,</a:t>
            </a:r>
            <a:r>
              <a:rPr lang="en-US" baseline="0" dirty="0"/>
              <a:t> </a:t>
            </a:r>
            <a:r>
              <a:rPr lang="en-US" dirty="0"/>
              <a:t>Positive Behavior Interventions and Supports (PBIS), and SERVE training for front line staff.</a:t>
            </a:r>
          </a:p>
          <a:p>
            <a:pPr marL="174708" indent="-174708" defTabSz="931774">
              <a:buFont typeface="Arial" panose="020B0604020202020204" pitchFamily="34" charset="0"/>
              <a:buChar char="•"/>
              <a:defRPr/>
            </a:pPr>
            <a:r>
              <a:rPr lang="en-US" dirty="0"/>
              <a:t>Develop strategic partnerships for case management, after-school programming, tutoring, mentoring, and early childhood education.</a:t>
            </a:r>
          </a:p>
          <a:p>
            <a:pPr marL="640594" lvl="1" indent="-174708" defTabSz="931774">
              <a:buFont typeface="Arial" panose="020B0604020202020204" pitchFamily="34" charset="0"/>
              <a:buChar char="•"/>
              <a:defRPr/>
            </a:pPr>
            <a:endParaRPr lang="en-US" dirty="0"/>
          </a:p>
          <a:p>
            <a:pPr defTabSz="931774">
              <a:defRPr/>
            </a:pPr>
            <a:endParaRPr lang="en-US" baseline="0" dirty="0"/>
          </a:p>
          <a:p>
            <a:pPr defTabSz="931774">
              <a:defRPr/>
            </a:pPr>
            <a:r>
              <a:rPr lang="en-US" baseline="0" dirty="0"/>
              <a:t>Learning &amp; Teaching</a:t>
            </a:r>
          </a:p>
          <a:p>
            <a:pPr marL="174708" indent="-174708" defTabSz="931774">
              <a:buFont typeface="Arial" panose="020B0604020202020204" pitchFamily="34" charset="0"/>
              <a:buChar char="•"/>
              <a:defRPr/>
            </a:pPr>
            <a:r>
              <a:rPr lang="en-US" dirty="0"/>
              <a:t>Facilitate innovative learning opportunities for students to catch up, keep up, or move up in all content areas.</a:t>
            </a:r>
          </a:p>
          <a:p>
            <a:pPr marL="640594" lvl="1" indent="-174708" defTabSz="931774">
              <a:buFont typeface="Arial" panose="020B0604020202020204" pitchFamily="34" charset="0"/>
              <a:buChar char="•"/>
              <a:defRPr/>
            </a:pPr>
            <a:r>
              <a:rPr lang="en-US" dirty="0"/>
              <a:t>Implement Gateway Academies at McNair and Woodland MS</a:t>
            </a:r>
          </a:p>
          <a:p>
            <a:pPr marL="640594" lvl="1" indent="-174708" defTabSz="931774">
              <a:buFont typeface="Arial" panose="020B0604020202020204" pitchFamily="34" charset="0"/>
              <a:buChar char="•"/>
              <a:defRPr/>
            </a:pPr>
            <a:r>
              <a:rPr lang="en-US" dirty="0"/>
              <a:t>Launch the Junior Achievement - Magnet Business Academy at Banneker.</a:t>
            </a:r>
          </a:p>
          <a:p>
            <a:pPr marL="174708" indent="-174708" defTabSz="931774">
              <a:buFont typeface="Arial" panose="020B0604020202020204" pitchFamily="34" charset="0"/>
              <a:buChar char="•"/>
              <a:defRPr/>
            </a:pPr>
            <a:r>
              <a:rPr lang="en-US" dirty="0"/>
              <a:t>Strengthen and monitor implementation of the balanced literacy initiative.  </a:t>
            </a:r>
          </a:p>
          <a:p>
            <a:pPr marL="640594" lvl="1" indent="-174708" defTabSz="931774">
              <a:buFont typeface="Arial" panose="020B0604020202020204" pitchFamily="34" charset="0"/>
              <a:buChar char="•"/>
              <a:defRPr/>
            </a:pPr>
            <a:r>
              <a:rPr lang="en-US" dirty="0"/>
              <a:t>Explicit focus on phonics and sight words in grades PK-2</a:t>
            </a:r>
          </a:p>
          <a:p>
            <a:pPr marL="174708" indent="-174708" defTabSz="931774">
              <a:buFont typeface="Arial" panose="020B0604020202020204" pitchFamily="34" charset="0"/>
              <a:buChar char="•"/>
              <a:defRPr/>
            </a:pPr>
            <a:endParaRPr lang="en-US" dirty="0"/>
          </a:p>
          <a:p>
            <a:pPr marL="640594" lvl="1" indent="-174708" defTabSz="931774">
              <a:buFont typeface="Arial" panose="020B0604020202020204" pitchFamily="34" charset="0"/>
              <a:buChar char="•"/>
              <a:defRPr/>
            </a:pPr>
            <a:endParaRPr lang="en-US" dirty="0"/>
          </a:p>
          <a:p>
            <a:pPr marL="640594" lvl="1"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endParaRPr lang="en-US" dirty="0"/>
          </a:p>
          <a:p>
            <a:pPr marL="640594" lvl="1"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21B72EE-9B45-4F7B-9C7A-BAB4F53D2233}" type="slidenum">
              <a:rPr lang="en-US" smtClean="0"/>
              <a:t>9</a:t>
            </a:fld>
            <a:endParaRPr lang="en-US"/>
          </a:p>
        </p:txBody>
      </p:sp>
    </p:spTree>
    <p:extLst>
      <p:ext uri="{BB962C8B-B14F-4D97-AF65-F5344CB8AC3E}">
        <p14:creationId xmlns:p14="http://schemas.microsoft.com/office/powerpoint/2010/main" val="3276928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701675" y="4416425"/>
            <a:ext cx="5607000" cy="418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a:t>Dara</a:t>
            </a:r>
            <a:endParaRPr b="1"/>
          </a:p>
          <a:p>
            <a:pPr marL="0" lvl="0" indent="0">
              <a:spcBef>
                <a:spcPts val="0"/>
              </a:spcBef>
              <a:spcAft>
                <a:spcPts val="0"/>
              </a:spcAft>
              <a:buNone/>
            </a:pPr>
            <a:r>
              <a:rPr lang="en-US"/>
              <a:t>We have been working over the past two years to improve our principal meeting time, as well as our site visits.  We are being very intentional about focusing on our Big Rocks and Common Expectations, utilizing the rubrics for effective practices provided by UVA, as well as looking for trends and patterns across our schools to develop our meeting agendas and differentiate our site visits based on school progress and leadership development.   We utilize interactive agendas so that all accompanying documents are housed in a central place for principals to reference at later times.  We have seen other systems use systems like Canvas to house their work.  We use Office 365, so we opt to use the interactive agendas with links. In the past, we always started our meetings with our norms.  However, this year, we began adding our purpose to start our meetings.  We start each meeting with a story or video that reminds us of our purpose.  Here is an example of how we started one meeting to focus us on the importance of our work.</a:t>
            </a:r>
            <a:endParaRPr/>
          </a:p>
        </p:txBody>
      </p:sp>
      <p:sp>
        <p:nvSpPr>
          <p:cNvPr id="105" name="Shape 105"/>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26030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701675" y="4416425"/>
            <a:ext cx="5607050" cy="4183063"/>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a:t>Brannon:</a:t>
            </a:r>
            <a:endParaRPr b="1"/>
          </a:p>
          <a:p>
            <a:pPr marL="0" lvl="0" indent="0">
              <a:spcBef>
                <a:spcPts val="0"/>
              </a:spcBef>
              <a:spcAft>
                <a:spcPts val="0"/>
              </a:spcAft>
              <a:buClr>
                <a:schemeClr val="dk1"/>
              </a:buClr>
              <a:buSzPts val="1100"/>
              <a:buFont typeface="Arial"/>
              <a:buNone/>
            </a:pPr>
            <a:r>
              <a:rPr lang="en-US"/>
              <a:t>In an effort to actualize our purpose, we focused on claiming our common expectations. Talk about claiming the common expectations. </a:t>
            </a:r>
            <a:endParaRPr/>
          </a:p>
          <a:p>
            <a:pPr marL="0" lvl="0" indent="0">
              <a:spcBef>
                <a:spcPts val="0"/>
              </a:spcBef>
              <a:spcAft>
                <a:spcPts val="0"/>
              </a:spcAft>
              <a:buNone/>
            </a:pPr>
            <a:endParaRPr/>
          </a:p>
          <a:p>
            <a:pPr marL="0" lvl="0" indent="0">
              <a:spcBef>
                <a:spcPts val="0"/>
              </a:spcBef>
              <a:spcAft>
                <a:spcPts val="0"/>
              </a:spcAft>
              <a:buNone/>
            </a:pPr>
            <a:r>
              <a:rPr lang="en-US"/>
              <a:t>We want to take a few moments to share our Big Rocks and Common Expectations.  These common help focus the work of our principals and their teams.  Our common expectations are literacy (which we found a root cause and a barrier to student achievement K-12, data driven instruction (DDI), culture and climate, and coaching.   Before identifying common expectations as a learning community, schools had autonomy to focus on their own self selected initiatives; however, with transient populations and schools in multiple years of decline, we found it important to help our schools focus on specific researched based strategies that we could support them and and garnered results. </a:t>
            </a:r>
            <a:endParaRPr/>
          </a:p>
          <a:p>
            <a:pPr marL="0" lvl="0" indent="0">
              <a:spcBef>
                <a:spcPts val="0"/>
              </a:spcBef>
              <a:spcAft>
                <a:spcPts val="0"/>
              </a:spcAft>
              <a:buNone/>
            </a:pPr>
            <a:endParaRPr/>
          </a:p>
          <a:p>
            <a:pPr marL="0" lvl="0" indent="0">
              <a:spcBef>
                <a:spcPts val="0"/>
              </a:spcBef>
              <a:spcAft>
                <a:spcPts val="0"/>
              </a:spcAft>
              <a:buNone/>
            </a:pPr>
            <a:r>
              <a:rPr lang="en-US"/>
              <a:t>  </a:t>
            </a:r>
            <a:endParaRPr/>
          </a:p>
        </p:txBody>
      </p:sp>
      <p:sp>
        <p:nvSpPr>
          <p:cNvPr id="112" name="Shape 11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9314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701675" y="4416425"/>
            <a:ext cx="5607050" cy="4183063"/>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a:t>Dara:</a:t>
            </a:r>
            <a:endParaRPr b="1"/>
          </a:p>
          <a:p>
            <a:pPr marL="0" lvl="0" indent="0">
              <a:spcBef>
                <a:spcPts val="0"/>
              </a:spcBef>
              <a:spcAft>
                <a:spcPts val="0"/>
              </a:spcAft>
              <a:buNone/>
            </a:pPr>
            <a:r>
              <a:rPr lang="en-US"/>
              <a:t>At the end of each meeting, we conduct a plus/delta activity (either openly in the meeting or via a meeting link to provide feedback.  We consistently receive very positive feedback about having principal colleagues share best practices with them. However, we don’t just allow anyone sign up to present for the sake .  There is a method around how we do that.  Generally, when we include principals sharing best practices, it is based on a common trend or patterns we have identified through site visits.  For example, several schools had leadership teams show up in the school readiness assessment as an opportunity to improve and leverage.  We also noted this as a common problem across our learning community through site visits.  We identified a principal who stood out as an exemplar around leveraging leadership teams to move the owrk, as well as building the leadership team’s capacity in her building. Her eis an example of agenda that demonstrates that and part of her presentation that was shared with principals. </a:t>
            </a:r>
            <a:endParaRPr/>
          </a:p>
        </p:txBody>
      </p:sp>
      <p:sp>
        <p:nvSpPr>
          <p:cNvPr id="119" name="Shape 11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7306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701675" y="4416425"/>
            <a:ext cx="5607000" cy="418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a:t>Brannon</a:t>
            </a:r>
            <a:endParaRPr b="1"/>
          </a:p>
          <a:p>
            <a:pPr marL="0" lvl="0" indent="0">
              <a:spcBef>
                <a:spcPts val="0"/>
              </a:spcBef>
              <a:spcAft>
                <a:spcPts val="0"/>
              </a:spcAft>
              <a:buNone/>
            </a:pPr>
            <a:r>
              <a:rPr lang="en-US"/>
              <a:t>Learning and safe practice: principals brought videos of themselves-paired up and provided feedback to each other</a:t>
            </a:r>
            <a:endParaRPr/>
          </a:p>
          <a:p>
            <a:pPr marL="0" lvl="0" indent="0">
              <a:spcBef>
                <a:spcPts val="0"/>
              </a:spcBef>
              <a:spcAft>
                <a:spcPts val="0"/>
              </a:spcAft>
              <a:buNone/>
            </a:pPr>
            <a:endParaRPr/>
          </a:p>
          <a:p>
            <a:pPr marL="0" lvl="0" indent="0" rtl="0">
              <a:spcBef>
                <a:spcPts val="0"/>
              </a:spcBef>
              <a:spcAft>
                <a:spcPts val="0"/>
              </a:spcAft>
              <a:buNone/>
            </a:pPr>
            <a:r>
              <a:rPr lang="en-US"/>
              <a:t>Last year we used Leverage Leadership to anchor our learning on observation and feedback.  We asked our principals to work  with one teacher and provide them feedback and videotape the experience.  They brought their videos to our principal meeting and and switched with their colleagues to give peer feedback using Paul Bambrick Six steps to effective feedback protocol. </a:t>
            </a:r>
            <a:endParaRPr/>
          </a:p>
        </p:txBody>
      </p:sp>
      <p:sp>
        <p:nvSpPr>
          <p:cNvPr id="125" name="Shape 12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3026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701675" y="4416425"/>
            <a:ext cx="56070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4400"/>
              <a:buFont typeface="Calibri"/>
              <a:buNone/>
            </a:pPr>
            <a:r>
              <a:rPr lang="en-US" b="1"/>
              <a:t>Brannon</a:t>
            </a:r>
            <a:endParaRPr b="1"/>
          </a:p>
          <a:p>
            <a:pPr marL="0" lvl="0" indent="0" algn="l" rtl="0">
              <a:spcBef>
                <a:spcPts val="0"/>
              </a:spcBef>
              <a:spcAft>
                <a:spcPts val="0"/>
              </a:spcAft>
              <a:buClr>
                <a:schemeClr val="dk1"/>
              </a:buClr>
              <a:buSzPts val="4400"/>
              <a:buFont typeface="Calibri"/>
              <a:buNone/>
            </a:pPr>
            <a:r>
              <a:rPr lang="en-US"/>
              <a:t>Last year focus around coaching was to provide knowledge and safe practice.  This year moving to accountability-included in their leadership professional development goals as part of our performance management system.  Although we are holding principals accountable for this professional devleopment goal, we are still providing them with support for this goal.  Denise Watts provdied training on See It, Name It, and Do It (which is a revision to Paul Bambrick’s 6 Steps to effective Feedback).  Within this observation/feedback protocol we are ensure that school are using the curriculum documents, (something about SMF, proficiency sclaes)... link to coaching and DDI (common expectations) </a:t>
            </a:r>
            <a:endParaRPr/>
          </a:p>
        </p:txBody>
      </p:sp>
      <p:sp>
        <p:nvSpPr>
          <p:cNvPr id="132" name="Shape 13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953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64000" y="1447800"/>
            <a:ext cx="7518400" cy="1447800"/>
          </a:xfrm>
        </p:spPr>
        <p:txBody>
          <a:bodyPr>
            <a:noAutofit/>
          </a:bodyPr>
          <a:lstStyle>
            <a:lvl1pPr algn="l">
              <a:defRPr sz="5000"/>
            </a:lvl1pPr>
          </a:lstStyle>
          <a:p>
            <a:r>
              <a:rPr lang="en-US"/>
              <a:t>Click to edit Master title style</a:t>
            </a:r>
            <a:endParaRPr lang="en-US" dirty="0"/>
          </a:p>
        </p:txBody>
      </p:sp>
      <p:sp>
        <p:nvSpPr>
          <p:cNvPr id="3" name="Subtitle 2"/>
          <p:cNvSpPr>
            <a:spLocks noGrp="1"/>
          </p:cNvSpPr>
          <p:nvPr>
            <p:ph type="subTitle" idx="1"/>
          </p:nvPr>
        </p:nvSpPr>
        <p:spPr>
          <a:xfrm>
            <a:off x="4064000" y="2895600"/>
            <a:ext cx="7518400" cy="533400"/>
          </a:xfrm>
        </p:spPr>
        <p:txBody>
          <a:bodyPr>
            <a:normAutofit/>
          </a:bodyPr>
          <a:lstStyle>
            <a:lvl1pPr marL="0" indent="0" algn="l">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9600" y="6356351"/>
            <a:ext cx="1219200" cy="365125"/>
          </a:xfrm>
        </p:spPr>
        <p:txBody>
          <a:bodyPr/>
          <a:lstStyle/>
          <a:p>
            <a:fld id="{6D8EA474-E0A4-436D-B212-2EAF4CE783A0}" type="datetimeFigureOut">
              <a:rPr lang="en-US" smtClean="0"/>
              <a:t>4/26/2018</a:t>
            </a:fld>
            <a:endParaRPr lang="en-US"/>
          </a:p>
        </p:txBody>
      </p:sp>
      <p:pic>
        <p:nvPicPr>
          <p:cNvPr id="23" name="Picture 22" descr="FC Logo Green and Gold .wm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200" y="2209800"/>
            <a:ext cx="2844800" cy="1013924"/>
          </a:xfrm>
          <a:prstGeom prst="rect">
            <a:avLst/>
          </a:prstGeom>
        </p:spPr>
      </p:pic>
      <p:pic>
        <p:nvPicPr>
          <p:cNvPr id="14" name="Picture 13" descr="FC Icon_Student1st_reverse.ai"/>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1201" y="4953001"/>
            <a:ext cx="4542972" cy="2650067"/>
          </a:xfrm>
          <a:prstGeom prst="rect">
            <a:avLst/>
          </a:prstGeom>
        </p:spPr>
      </p:pic>
    </p:spTree>
    <p:extLst>
      <p:ext uri="{BB962C8B-B14F-4D97-AF65-F5344CB8AC3E}">
        <p14:creationId xmlns:p14="http://schemas.microsoft.com/office/powerpoint/2010/main" val="53174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8EA474-E0A4-436D-B212-2EAF4CE783A0}" type="datetimeFigureOut">
              <a:rPr lang="en-US" smtClean="0"/>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E6242-3EAC-4FD7-8467-0DC11A965027}" type="slidenum">
              <a:rPr lang="en-US" smtClean="0"/>
              <a:t>‹#›</a:t>
            </a:fld>
            <a:endParaRPr lang="en-US"/>
          </a:p>
        </p:txBody>
      </p:sp>
    </p:spTree>
    <p:extLst>
      <p:ext uri="{BB962C8B-B14F-4D97-AF65-F5344CB8AC3E}">
        <p14:creationId xmlns:p14="http://schemas.microsoft.com/office/powerpoint/2010/main" val="2844585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71600"/>
            <a:ext cx="27432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371600"/>
            <a:ext cx="8026400" cy="4572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8EA474-E0A4-436D-B212-2EAF4CE783A0}" type="datetimeFigureOut">
              <a:rPr lang="en-US" smtClean="0"/>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E6242-3EAC-4FD7-8467-0DC11A965027}" type="slidenum">
              <a:rPr lang="en-US" smtClean="0"/>
              <a:t>‹#›</a:t>
            </a:fld>
            <a:endParaRPr lang="en-US"/>
          </a:p>
        </p:txBody>
      </p:sp>
    </p:spTree>
    <p:extLst>
      <p:ext uri="{BB962C8B-B14F-4D97-AF65-F5344CB8AC3E}">
        <p14:creationId xmlns:p14="http://schemas.microsoft.com/office/powerpoint/2010/main" val="2337864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8EA474-E0A4-436D-B212-2EAF4CE783A0}" type="datetimeFigureOut">
              <a:rPr lang="en-US" smtClean="0"/>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E6242-3EAC-4FD7-8467-0DC11A965027}" type="slidenum">
              <a:rPr lang="en-US" smtClean="0"/>
              <a:t>‹#›</a:t>
            </a:fld>
            <a:endParaRPr lang="en-US"/>
          </a:p>
        </p:txBody>
      </p:sp>
    </p:spTree>
    <p:extLst>
      <p:ext uri="{BB962C8B-B14F-4D97-AF65-F5344CB8AC3E}">
        <p14:creationId xmlns:p14="http://schemas.microsoft.com/office/powerpoint/2010/main" val="70194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8EA474-E0A4-436D-B212-2EAF4CE783A0}" type="datetimeFigureOut">
              <a:rPr lang="en-US" smtClean="0"/>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E6242-3EAC-4FD7-8467-0DC11A965027}" type="slidenum">
              <a:rPr lang="en-US" smtClean="0"/>
              <a:t>‹#›</a:t>
            </a:fld>
            <a:endParaRPr lang="en-US"/>
          </a:p>
        </p:txBody>
      </p:sp>
    </p:spTree>
    <p:extLst>
      <p:ext uri="{BB962C8B-B14F-4D97-AF65-F5344CB8AC3E}">
        <p14:creationId xmlns:p14="http://schemas.microsoft.com/office/powerpoint/2010/main" val="207577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276726"/>
            <a:ext cx="10363200" cy="1362075"/>
          </a:xfrm>
        </p:spPr>
        <p:txBody>
          <a:bodyPr anchor="t"/>
          <a:lstStyle>
            <a:lvl1pPr algn="l">
              <a:defRPr sz="4000" b="1" cap="small" baseline="0"/>
            </a:lvl1pPr>
          </a:lstStyle>
          <a:p>
            <a:r>
              <a:rPr lang="en-US"/>
              <a:t>Click to edit Master title style</a:t>
            </a:r>
          </a:p>
        </p:txBody>
      </p:sp>
      <p:sp>
        <p:nvSpPr>
          <p:cNvPr id="3" name="Text Placeholder 2"/>
          <p:cNvSpPr>
            <a:spLocks noGrp="1"/>
          </p:cNvSpPr>
          <p:nvPr>
            <p:ph type="body" idx="1"/>
          </p:nvPr>
        </p:nvSpPr>
        <p:spPr>
          <a:xfrm>
            <a:off x="963084" y="3590925"/>
            <a:ext cx="10363200" cy="457200"/>
          </a:xfrm>
        </p:spPr>
        <p:txBody>
          <a:bodyPr anchor="b">
            <a:norm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8EA474-E0A4-436D-B212-2EAF4CE783A0}" type="datetimeFigureOut">
              <a:rPr lang="en-US" smtClean="0"/>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E6242-3EAC-4FD7-8467-0DC11A965027}" type="slidenum">
              <a:rPr lang="en-US" smtClean="0"/>
              <a:t>‹#›</a:t>
            </a:fld>
            <a:endParaRPr lang="en-US"/>
          </a:p>
        </p:txBody>
      </p:sp>
    </p:spTree>
    <p:extLst>
      <p:ext uri="{BB962C8B-B14F-4D97-AF65-F5344CB8AC3E}">
        <p14:creationId xmlns:p14="http://schemas.microsoft.com/office/powerpoint/2010/main" val="1946738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1"/>
            <a:ext cx="538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1"/>
            <a:ext cx="538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8EA474-E0A4-436D-B212-2EAF4CE783A0}" type="datetimeFigureOut">
              <a:rPr lang="en-US" smtClean="0"/>
              <a:t>4/26/2018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E6242-3EAC-4FD7-8467-0DC11A965027}" type="slidenum">
              <a:rPr lang="en-US" smtClean="0"/>
              <a:t>‹#›</a:t>
            </a:fld>
            <a:endParaRPr lang="en-US"/>
          </a:p>
        </p:txBody>
      </p:sp>
    </p:spTree>
    <p:extLst>
      <p:ext uri="{BB962C8B-B14F-4D97-AF65-F5344CB8AC3E}">
        <p14:creationId xmlns:p14="http://schemas.microsoft.com/office/powerpoint/2010/main" val="404539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226695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906712"/>
            <a:ext cx="5386917" cy="3417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226695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906712"/>
            <a:ext cx="5389033" cy="3417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8EA474-E0A4-436D-B212-2EAF4CE783A0}" type="datetimeFigureOut">
              <a:rPr lang="en-US" smtClean="0"/>
              <a:t>4/26/2018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0E6242-3EAC-4FD7-8467-0DC11A965027}" type="slidenum">
              <a:rPr lang="en-US" smtClean="0"/>
              <a:t>‹#›</a:t>
            </a:fld>
            <a:endParaRPr lang="en-US"/>
          </a:p>
        </p:txBody>
      </p:sp>
    </p:spTree>
    <p:extLst>
      <p:ext uri="{BB962C8B-B14F-4D97-AF65-F5344CB8AC3E}">
        <p14:creationId xmlns:p14="http://schemas.microsoft.com/office/powerpoint/2010/main" val="74303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8EA474-E0A4-436D-B212-2EAF4CE783A0}" type="datetimeFigureOut">
              <a:rPr lang="en-US" smtClean="0"/>
              <a:t>4/26/2018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0E6242-3EAC-4FD7-8467-0DC11A965027}" type="slidenum">
              <a:rPr lang="en-US" smtClean="0"/>
              <a:t>‹#›</a:t>
            </a:fld>
            <a:endParaRPr lang="en-US"/>
          </a:p>
        </p:txBody>
      </p:sp>
    </p:spTree>
    <p:extLst>
      <p:ext uri="{BB962C8B-B14F-4D97-AF65-F5344CB8AC3E}">
        <p14:creationId xmlns:p14="http://schemas.microsoft.com/office/powerpoint/2010/main" val="2091979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EA474-E0A4-436D-B212-2EAF4CE783A0}" type="datetimeFigureOut">
              <a:rPr lang="en-US" smtClean="0"/>
              <a:t>4/26/2018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0E6242-3EAC-4FD7-8467-0DC11A965027}" type="slidenum">
              <a:rPr lang="en-US" smtClean="0"/>
              <a:t>‹#›</a:t>
            </a:fld>
            <a:endParaRPr lang="en-US"/>
          </a:p>
        </p:txBody>
      </p:sp>
    </p:spTree>
    <p:extLst>
      <p:ext uri="{BB962C8B-B14F-4D97-AF65-F5344CB8AC3E}">
        <p14:creationId xmlns:p14="http://schemas.microsoft.com/office/powerpoint/2010/main" val="3996268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37160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1371600"/>
            <a:ext cx="6815667" cy="4648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3716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8EA474-E0A4-436D-B212-2EAF4CE783A0}" type="datetimeFigureOut">
              <a:rPr lang="en-US" smtClean="0"/>
              <a:t>4/26/2018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E6242-3EAC-4FD7-8467-0DC11A965027}" type="slidenum">
              <a:rPr lang="en-US" smtClean="0"/>
              <a:t>‹#›</a:t>
            </a:fld>
            <a:endParaRPr lang="en-US"/>
          </a:p>
        </p:txBody>
      </p:sp>
    </p:spTree>
    <p:extLst>
      <p:ext uri="{BB962C8B-B14F-4D97-AF65-F5344CB8AC3E}">
        <p14:creationId xmlns:p14="http://schemas.microsoft.com/office/powerpoint/2010/main" val="173248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3716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562600"/>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8EA474-E0A4-436D-B212-2EAF4CE783A0}" type="datetimeFigureOut">
              <a:rPr lang="en-US" smtClean="0"/>
              <a:t>4/26/2018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E6242-3EAC-4FD7-8467-0DC11A965027}" type="slidenum">
              <a:rPr lang="en-US" smtClean="0"/>
              <a:t>‹#›</a:t>
            </a:fld>
            <a:endParaRPr lang="en-US"/>
          </a:p>
        </p:txBody>
      </p:sp>
    </p:spTree>
    <p:extLst>
      <p:ext uri="{BB962C8B-B14F-4D97-AF65-F5344CB8AC3E}">
        <p14:creationId xmlns:p14="http://schemas.microsoft.com/office/powerpoint/2010/main" val="70971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371600"/>
            <a:ext cx="10972800" cy="6858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2286001"/>
            <a:ext cx="10972800" cy="38401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b"/>
          <a:lstStyle>
            <a:lvl1pPr algn="l">
              <a:defRPr sz="800">
                <a:solidFill>
                  <a:schemeClr val="tx1">
                    <a:tint val="75000"/>
                  </a:schemeClr>
                </a:solidFill>
              </a:defRPr>
            </a:lvl1pPr>
          </a:lstStyle>
          <a:p>
            <a:fld id="{6D8EA474-E0A4-436D-B212-2EAF4CE783A0}" type="datetimeFigureOut">
              <a:rPr lang="en-US" smtClean="0"/>
              <a:t>4/26/2018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b"/>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b"/>
          <a:lstStyle>
            <a:lvl1pPr algn="r">
              <a:defRPr sz="800">
                <a:solidFill>
                  <a:schemeClr val="tx1">
                    <a:tint val="75000"/>
                  </a:schemeClr>
                </a:solidFill>
              </a:defRPr>
            </a:lvl1pPr>
          </a:lstStyle>
          <a:p>
            <a:fld id="{F20E6242-3EAC-4FD7-8467-0DC11A965027}" type="slidenum">
              <a:rPr lang="en-US" smtClean="0"/>
              <a:t>‹#›</a:t>
            </a:fld>
            <a:endParaRPr lang="en-US"/>
          </a:p>
        </p:txBody>
      </p:sp>
      <p:pic>
        <p:nvPicPr>
          <p:cNvPr id="30" name="Picture 29" descr="FC Logo white.wmf"/>
          <p:cNvPicPr>
            <a:picLocks noChangeAspect="1"/>
          </p:cNvPicPr>
          <p:nvPr/>
        </p:nvPicPr>
        <p:blipFill>
          <a:blip r:embed="rId15" cstate="print"/>
          <a:stretch>
            <a:fillRect/>
          </a:stretch>
        </p:blipFill>
        <p:spPr>
          <a:xfrm>
            <a:off x="609600" y="296048"/>
            <a:ext cx="1727200" cy="618353"/>
          </a:xfrm>
          <a:prstGeom prst="rect">
            <a:avLst/>
          </a:prstGeom>
          <a:effectLst/>
        </p:spPr>
      </p:pic>
    </p:spTree>
    <p:extLst>
      <p:ext uri="{BB962C8B-B14F-4D97-AF65-F5344CB8AC3E}">
        <p14:creationId xmlns:p14="http://schemas.microsoft.com/office/powerpoint/2010/main" val="3501432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rive.google.com/open?id=1l3U_X7ZK9dp4M5M-W5ff_nLGo6Syc07fujzdQ31vps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hyperlink" Target="http://www.youtube.com/watch?v=fmV0gXpXwD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open?id=1fJPp66F3bEeduDUjRoMwIMa1GvqVG-B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drive.google.com/file/d/0B4CkQVuESuE3WFdqWkxTcHlJNjg/view"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document/d/1-yGr-vGIgh40mEgT0q_E9XmB5JwCt3c6vawcgfC88Ew/edit#heading=h.gjdgx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hyperlink" Target="https://fultonk12.sharepoint.com/sites/slcexecutiveteam/_layouts/15/guestaccess.aspx?guestaccesstoken=scivVCb%2BdXqAy2T%2ByvvBc1FlTZMxb%2BoJrjoRKApmGco%3D&amp;docid=2_13399271105654feca9b26ee0898ec75d&amp;rev=1&amp;e=44ff9d316f224bdfa3a1c44a82d951b4"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rive.google.com/open?id=1CZPAsLvk1NtOwxp-BXTDryBwmBXZOzw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ocs.google.com/document/d/1e4qYTZCLRw0T4eRilY0ThrICwWBSl5wpcqebH8SmDx8/edi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document/d/1k3rmwFJCadb-BI0bi7K0JHghAdAwyu3atd05xvHuUnM/edi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amp;ehk=4Ypy5KudZ0Hgop6fO9LybA&amp;r=0&amp;pid=OfficeInsert"/><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hyperlink" Target="http://www.dailyclipart.net/clipart/category/graduation-clip-art/"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Gaskinsb@fultonschools.org" TargetMode="Externa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AEEC-295A-4E23-B83A-5D92F0538427}"/>
              </a:ext>
            </a:extLst>
          </p:cNvPr>
          <p:cNvSpPr>
            <a:spLocks noGrp="1"/>
          </p:cNvSpPr>
          <p:nvPr>
            <p:ph type="ctrTitle"/>
          </p:nvPr>
        </p:nvSpPr>
        <p:spPr/>
        <p:txBody>
          <a:bodyPr/>
          <a:lstStyle/>
          <a:p>
            <a:r>
              <a:rPr lang="en-US" sz="3600" dirty="0">
                <a:cs typeface="Calibri"/>
              </a:rPr>
              <a:t>Leveraging Principal Meetings for </a:t>
            </a:r>
            <a:r>
              <a:rPr lang="en-US" sz="3600">
                <a:cs typeface="Calibri"/>
              </a:rPr>
              <a:t>Principal Developmen</a:t>
            </a:r>
            <a:r>
              <a:rPr lang="en-US" sz="3600" dirty="0">
                <a:cs typeface="Calibri"/>
              </a:rPr>
              <a:t>t</a:t>
            </a:r>
            <a:endParaRPr lang="en-US" dirty="0"/>
          </a:p>
        </p:txBody>
      </p:sp>
      <p:sp>
        <p:nvSpPr>
          <p:cNvPr id="3" name="Subtitle 2">
            <a:extLst>
              <a:ext uri="{FF2B5EF4-FFF2-40B4-BE49-F238E27FC236}">
                <a16:creationId xmlns:a16="http://schemas.microsoft.com/office/drawing/2014/main" id="{42B09A2A-F10E-410F-8C1B-70DC680D885C}"/>
              </a:ext>
            </a:extLst>
          </p:cNvPr>
          <p:cNvSpPr>
            <a:spLocks noGrp="1"/>
          </p:cNvSpPr>
          <p:nvPr>
            <p:ph type="subTitle" idx="1"/>
          </p:nvPr>
        </p:nvSpPr>
        <p:spPr/>
        <p:txBody>
          <a:bodyPr/>
          <a:lstStyle/>
          <a:p>
            <a:r>
              <a:rPr lang="en-US" dirty="0"/>
              <a:t>Brannon F. Gaskins, Area Executive Director</a:t>
            </a:r>
          </a:p>
        </p:txBody>
      </p:sp>
    </p:spTree>
    <p:extLst>
      <p:ext uri="{BB962C8B-B14F-4D97-AF65-F5344CB8AC3E}">
        <p14:creationId xmlns:p14="http://schemas.microsoft.com/office/powerpoint/2010/main" val="201546923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Development </a:t>
            </a:r>
          </a:p>
        </p:txBody>
      </p:sp>
      <p:pic>
        <p:nvPicPr>
          <p:cNvPr id="5" name="IMG_7338_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82875" y="2286000"/>
            <a:ext cx="6826250" cy="3840163"/>
          </a:xfrm>
        </p:spPr>
      </p:pic>
      <p:sp>
        <p:nvSpPr>
          <p:cNvPr id="4" name="Slide Number Placeholder 3"/>
          <p:cNvSpPr>
            <a:spLocks noGrp="1"/>
          </p:cNvSpPr>
          <p:nvPr>
            <p:ph type="sldNum" sz="quarter" idx="12"/>
          </p:nvPr>
        </p:nvSpPr>
        <p:spPr/>
        <p:txBody>
          <a:bodyPr/>
          <a:lstStyle/>
          <a:p>
            <a:fld id="{53BABE52-E7D2-4AFC-AF3C-5149401F051C}" type="slidenum">
              <a:rPr lang="en-US" smtClean="0"/>
              <a:t>10</a:t>
            </a:fld>
            <a:endParaRPr lang="en-US"/>
          </a:p>
        </p:txBody>
      </p:sp>
    </p:spTree>
    <p:extLst>
      <p:ext uri="{BB962C8B-B14F-4D97-AF65-F5344CB8AC3E}">
        <p14:creationId xmlns:p14="http://schemas.microsoft.com/office/powerpoint/2010/main" val="115357518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1981200" y="1371600"/>
            <a:ext cx="8229600" cy="685800"/>
          </a:xfrm>
          <a:prstGeom prst="rect">
            <a:avLst/>
          </a:prstGeom>
        </p:spPr>
        <p:txBody>
          <a:bodyPr spcFirstLastPara="1" vert="horz" wrap="square" lIns="91425" tIns="91425" rIns="91425" bIns="91425" rtlCol="0" anchor="ctr" anchorCtr="0">
            <a:noAutofit/>
          </a:bodyPr>
          <a:lstStyle/>
          <a:p>
            <a:pPr algn="ctr">
              <a:lnSpc>
                <a:spcPct val="107916"/>
              </a:lnSpc>
              <a:spcBef>
                <a:spcPts val="0"/>
              </a:spcBef>
              <a:buClr>
                <a:schemeClr val="dk1"/>
              </a:buClr>
              <a:buSzPts val="1100"/>
            </a:pPr>
            <a:r>
              <a:rPr lang="en-US" dirty="0"/>
              <a:t>Our Purpose:</a:t>
            </a:r>
          </a:p>
        </p:txBody>
      </p:sp>
      <p:sp>
        <p:nvSpPr>
          <p:cNvPr id="108" name="Shape 108"/>
          <p:cNvSpPr txBox="1">
            <a:spLocks noGrp="1"/>
          </p:cNvSpPr>
          <p:nvPr>
            <p:ph type="body" idx="1"/>
          </p:nvPr>
        </p:nvSpPr>
        <p:spPr>
          <a:xfrm>
            <a:off x="1981200" y="2286000"/>
            <a:ext cx="8229600" cy="2350800"/>
          </a:xfrm>
          <a:prstGeom prst="rect">
            <a:avLst/>
          </a:prstGeom>
        </p:spPr>
        <p:txBody>
          <a:bodyPr spcFirstLastPara="1" vert="horz" wrap="square" lIns="91425" tIns="91425" rIns="91425" bIns="91425" rtlCol="0" anchor="t" anchorCtr="0">
            <a:noAutofit/>
          </a:bodyPr>
          <a:lstStyle/>
          <a:p>
            <a:pPr marL="0" indent="0" algn="just">
              <a:lnSpc>
                <a:spcPct val="107916"/>
              </a:lnSpc>
              <a:spcBef>
                <a:spcPts val="800"/>
              </a:spcBef>
              <a:spcAft>
                <a:spcPts val="800"/>
              </a:spcAft>
              <a:buClr>
                <a:schemeClr val="dk1"/>
              </a:buClr>
              <a:buSzPts val="1100"/>
              <a:buNone/>
            </a:pPr>
            <a:r>
              <a:rPr lang="en-US" sz="2400" dirty="0"/>
              <a:t>Our schools will be empowered to coordinate and implement research-based strategies to close the achievement gap between our schools and the district at large. We will invest in people to remove barriers to dramatic school improvement and provide opportunities for every student to pursue their college or career path of choice. We have the opportunity to not only impact the lives of students we serve, but to transform communities and ultimately our future.</a:t>
            </a:r>
            <a:endParaRPr sz="2400" dirty="0"/>
          </a:p>
        </p:txBody>
      </p:sp>
    </p:spTree>
    <p:extLst>
      <p:ext uri="{BB962C8B-B14F-4D97-AF65-F5344CB8AC3E}">
        <p14:creationId xmlns:p14="http://schemas.microsoft.com/office/powerpoint/2010/main" val="56235068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981200" y="1364875"/>
            <a:ext cx="8229600" cy="13716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dirty="0"/>
              <a:t>Meetings are utilized to reinforce common expectations of the turnaround initiative.</a:t>
            </a:r>
            <a:endParaRPr b="1" i="0" u="none" strike="noStrike" cap="none" dirty="0">
              <a:solidFill>
                <a:schemeClr val="dk1"/>
              </a:solidFill>
              <a:latin typeface="Calibri"/>
              <a:ea typeface="Calibri"/>
              <a:cs typeface="Calibri"/>
              <a:sym typeface="Calibri"/>
            </a:endParaRPr>
          </a:p>
        </p:txBody>
      </p:sp>
      <p:sp>
        <p:nvSpPr>
          <p:cNvPr id="115" name="Shape 115"/>
          <p:cNvSpPr txBox="1">
            <a:spLocks noGrp="1"/>
          </p:cNvSpPr>
          <p:nvPr>
            <p:ph type="body" idx="1"/>
          </p:nvPr>
        </p:nvSpPr>
        <p:spPr>
          <a:xfrm>
            <a:off x="2248225" y="2330500"/>
            <a:ext cx="8229600" cy="1735800"/>
          </a:xfrm>
          <a:prstGeom prst="rect">
            <a:avLst/>
          </a:prstGeom>
          <a:noFill/>
          <a:ln>
            <a:noFill/>
          </a:ln>
        </p:spPr>
        <p:txBody>
          <a:bodyPr spcFirstLastPara="1" vert="horz" wrap="square" lIns="91425" tIns="45700" rIns="91425" bIns="45700" rtlCol="0" anchor="t" anchorCtr="0">
            <a:noAutofit/>
          </a:bodyPr>
          <a:lstStyle/>
          <a:p>
            <a:pPr marL="0" indent="0">
              <a:spcBef>
                <a:spcPts val="0"/>
              </a:spcBef>
              <a:buNone/>
            </a:pPr>
            <a:endParaRPr dirty="0"/>
          </a:p>
          <a:p>
            <a:pPr marL="0" indent="0" algn="ctr">
              <a:spcBef>
                <a:spcPts val="0"/>
              </a:spcBef>
              <a:buNone/>
            </a:pPr>
            <a:endParaRPr dirty="0"/>
          </a:p>
          <a:p>
            <a:pPr marL="0" indent="0" algn="ctr">
              <a:spcBef>
                <a:spcPts val="0"/>
              </a:spcBef>
              <a:buNone/>
            </a:pPr>
            <a:r>
              <a:rPr lang="en-US" u="sng" dirty="0">
                <a:solidFill>
                  <a:schemeClr val="hlink"/>
                </a:solidFill>
                <a:hlinkClick r:id="rId3"/>
              </a:rPr>
              <a:t>Big Rocks and Common Expectations</a:t>
            </a:r>
            <a:endParaRPr dirty="0">
              <a:solidFill>
                <a:schemeClr val="dk1"/>
              </a:solidFill>
              <a:latin typeface="Calibri"/>
              <a:ea typeface="Calibri"/>
              <a:cs typeface="Calibri"/>
              <a:sym typeface="Calibri"/>
            </a:endParaRPr>
          </a:p>
        </p:txBody>
      </p:sp>
      <p:sp>
        <p:nvSpPr>
          <p:cNvPr id="116" name="Shape 116" descr="read more here http://bit.ly/1kSKcIA  Since our time is limited ( represented by the jar )  we have to be mindful of our choices - what we choose to do with our time  the sand represents all those phone calls, emails and the constant &quot;pings&quot; from your social media apps  the pebbles represent tasks which will have slight, but manageable, consequences if you dont do them  the &quot;Big Rocks&quot; are the most important things in your life which can have serious negative consequences if you don't take care of them  read more here http://bit.ly/1kSKcIA  When you choose to fill your time attending to the little things first without realizing that they dont matter then  you leave little time for the things that DO MATTER  Filling time with things that are urgent but not necessarily important leaves you with very little time for the &quot;Big Rocks&quot;  some of the most important things in your life are left out  Give time to the important things first and you will be amazed by what you can accomplish  You have the same amount of time but when you put the big rocks in first you have time for all your most important things   then you can add the urgent things and you might need to rearrange things a bit  and if time permits then you can add the little things as well and you will find that when you  put the big things in first - things have a way of magically working out   read more here http://bit.ly/1kSKcIA" title="7 Big Rocks | Productivity | BigRocks | Time Management | You can design your life | Stephen Covey">
            <a:hlinkClick r:id="rId4"/>
          </p:cNvPr>
          <p:cNvSpPr/>
          <p:nvPr/>
        </p:nvSpPr>
        <p:spPr>
          <a:xfrm>
            <a:off x="4438063" y="4066300"/>
            <a:ext cx="3315866" cy="2486900"/>
          </a:xfrm>
          <a:prstGeom prst="rect">
            <a:avLst/>
          </a:prstGeom>
          <a:blipFill>
            <a:blip r:embed="rId5">
              <a:alphaModFix/>
            </a:blip>
            <a:stretch>
              <a:fillRect/>
            </a:stretch>
          </a:blipFill>
          <a:ln>
            <a:noFill/>
          </a:ln>
        </p:spPr>
      </p:sp>
    </p:spTree>
    <p:extLst>
      <p:ext uri="{BB962C8B-B14F-4D97-AF65-F5344CB8AC3E}">
        <p14:creationId xmlns:p14="http://schemas.microsoft.com/office/powerpoint/2010/main" val="265338815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01053" y="1371600"/>
            <a:ext cx="11381873" cy="6858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r>
              <a:rPr lang="en-US" dirty="0"/>
              <a:t>Principals share-out best practices to support their colleagues.</a:t>
            </a:r>
            <a:endParaRPr sz="4400" dirty="0">
              <a:solidFill>
                <a:schemeClr val="dk1"/>
              </a:solidFill>
              <a:latin typeface="Calibri"/>
              <a:ea typeface="Calibri"/>
              <a:cs typeface="Calibri"/>
              <a:sym typeface="Calibri"/>
            </a:endParaRPr>
          </a:p>
        </p:txBody>
      </p:sp>
      <p:sp>
        <p:nvSpPr>
          <p:cNvPr id="122" name="Shape 122"/>
          <p:cNvSpPr txBox="1">
            <a:spLocks noGrp="1"/>
          </p:cNvSpPr>
          <p:nvPr>
            <p:ph type="body" idx="1"/>
          </p:nvPr>
        </p:nvSpPr>
        <p:spPr>
          <a:xfrm>
            <a:off x="3029125" y="1066175"/>
            <a:ext cx="6417000" cy="2405400"/>
          </a:xfrm>
          <a:prstGeom prst="rect">
            <a:avLst/>
          </a:prstGeom>
          <a:noFill/>
          <a:ln>
            <a:noFill/>
          </a:ln>
        </p:spPr>
        <p:txBody>
          <a:bodyPr spcFirstLastPara="1" vert="horz" wrap="square" lIns="91425" tIns="45700" rIns="91425" bIns="45700" rtlCol="0" anchor="t" anchorCtr="0">
            <a:noAutofit/>
          </a:bodyPr>
          <a:lstStyle/>
          <a:p>
            <a:pPr marL="0" indent="0" algn="ctr">
              <a:spcBef>
                <a:spcPts val="0"/>
              </a:spcBef>
              <a:buNone/>
            </a:pPr>
            <a:endParaRPr sz="2400" i="1" dirty="0"/>
          </a:p>
          <a:p>
            <a:pPr marL="0" indent="0" algn="ctr">
              <a:spcBef>
                <a:spcPts val="0"/>
              </a:spcBef>
              <a:buNone/>
            </a:pPr>
            <a:endParaRPr sz="2400" i="1" dirty="0"/>
          </a:p>
          <a:p>
            <a:pPr marL="0" indent="0" algn="ctr">
              <a:spcBef>
                <a:spcPts val="0"/>
              </a:spcBef>
              <a:buNone/>
            </a:pPr>
            <a:endParaRPr sz="2400" i="1" dirty="0"/>
          </a:p>
          <a:p>
            <a:pPr marL="0" indent="0" algn="ctr">
              <a:spcBef>
                <a:spcPts val="0"/>
              </a:spcBef>
              <a:buNone/>
            </a:pPr>
            <a:endParaRPr sz="2400" i="1" dirty="0"/>
          </a:p>
          <a:p>
            <a:pPr marL="0" indent="0" algn="ctr">
              <a:spcBef>
                <a:spcPts val="0"/>
              </a:spcBef>
              <a:buNone/>
            </a:pPr>
            <a:r>
              <a:rPr lang="en-US" sz="2400" i="1" u="sng" dirty="0">
                <a:solidFill>
                  <a:schemeClr val="hlink"/>
                </a:solidFill>
                <a:hlinkClick r:id="rId3"/>
              </a:rPr>
              <a:t>November 2, 2016 SLC AZ Principal meeting agenda</a:t>
            </a:r>
            <a:endParaRPr sz="2400" i="1" dirty="0"/>
          </a:p>
          <a:p>
            <a:pPr marL="0" indent="0" algn="ctr">
              <a:spcBef>
                <a:spcPts val="0"/>
              </a:spcBef>
              <a:buNone/>
            </a:pPr>
            <a:endParaRPr sz="2400" i="1" dirty="0"/>
          </a:p>
          <a:p>
            <a:pPr marL="0" indent="0" algn="ctr">
              <a:spcBef>
                <a:spcPts val="0"/>
              </a:spcBef>
              <a:buNone/>
            </a:pPr>
            <a:r>
              <a:rPr lang="en-US" sz="2400" i="1" u="sng" dirty="0">
                <a:solidFill>
                  <a:schemeClr val="hlink"/>
                </a:solidFill>
                <a:hlinkClick r:id="rId4"/>
              </a:rPr>
              <a:t>Leadership Team Presentation</a:t>
            </a:r>
            <a:endParaRPr sz="2400" i="1" dirty="0"/>
          </a:p>
        </p:txBody>
      </p:sp>
    </p:spTree>
    <p:extLst>
      <p:ext uri="{BB962C8B-B14F-4D97-AF65-F5344CB8AC3E}">
        <p14:creationId xmlns:p14="http://schemas.microsoft.com/office/powerpoint/2010/main" val="170740554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01053" y="1315453"/>
            <a:ext cx="11478126" cy="1524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r>
              <a:rPr lang="en-US" dirty="0"/>
              <a:t>Meetings provide for peer to peer dialog that encourages feedback and collective problem solving.</a:t>
            </a:r>
            <a:endParaRPr sz="4400" dirty="0">
              <a:solidFill>
                <a:schemeClr val="dk1"/>
              </a:solidFill>
              <a:latin typeface="Calibri"/>
              <a:ea typeface="Calibri"/>
              <a:cs typeface="Calibri"/>
              <a:sym typeface="Calibri"/>
            </a:endParaRPr>
          </a:p>
        </p:txBody>
      </p:sp>
      <p:sp>
        <p:nvSpPr>
          <p:cNvPr id="128" name="Shape 128"/>
          <p:cNvSpPr txBox="1">
            <a:spLocks noGrp="1"/>
          </p:cNvSpPr>
          <p:nvPr>
            <p:ph type="body" idx="1"/>
          </p:nvPr>
        </p:nvSpPr>
        <p:spPr>
          <a:xfrm>
            <a:off x="2078300" y="3433050"/>
            <a:ext cx="4118700" cy="3154500"/>
          </a:xfrm>
          <a:prstGeom prst="rect">
            <a:avLst/>
          </a:prstGeom>
          <a:noFill/>
          <a:ln>
            <a:noFill/>
          </a:ln>
        </p:spPr>
        <p:txBody>
          <a:bodyPr spcFirstLastPara="1" vert="horz" wrap="square" lIns="91425" tIns="45700" rIns="91425" bIns="45700" rtlCol="0" anchor="t" anchorCtr="0">
            <a:noAutofit/>
          </a:bodyPr>
          <a:lstStyle/>
          <a:p>
            <a:pPr marL="457200" indent="-381000">
              <a:spcBef>
                <a:spcPts val="0"/>
              </a:spcBef>
              <a:buSzPts val="2400"/>
              <a:buFont typeface="Calibri"/>
              <a:buChar char="●"/>
            </a:pPr>
            <a:r>
              <a:rPr lang="en-US" sz="2400" i="1" u="sng">
                <a:solidFill>
                  <a:schemeClr val="hlink"/>
                </a:solidFill>
                <a:hlinkClick r:id="rId3"/>
              </a:rPr>
              <a:t>October 6, 2016 SLC AZ Principal Meeting</a:t>
            </a:r>
            <a:endParaRPr/>
          </a:p>
          <a:p>
            <a:pPr marL="457200" indent="-381000">
              <a:spcBef>
                <a:spcPts val="0"/>
              </a:spcBef>
              <a:buSzPts val="2400"/>
              <a:buFont typeface="Calibri"/>
              <a:buChar char="●"/>
            </a:pPr>
            <a:r>
              <a:rPr lang="en-US" sz="2400" u="sng">
                <a:solidFill>
                  <a:schemeClr val="hlink"/>
                </a:solidFill>
                <a:hlinkClick r:id="rId4"/>
              </a:rPr>
              <a:t>December 12, 2016 SLC AZ Agenda</a:t>
            </a:r>
            <a:endParaRPr sz="2400"/>
          </a:p>
        </p:txBody>
      </p:sp>
      <p:pic>
        <p:nvPicPr>
          <p:cNvPr id="129" name="Shape 129"/>
          <p:cNvPicPr preferRelativeResize="0"/>
          <p:nvPr/>
        </p:nvPicPr>
        <p:blipFill>
          <a:blip r:embed="rId5">
            <a:alphaModFix/>
          </a:blip>
          <a:stretch>
            <a:fillRect/>
          </a:stretch>
        </p:blipFill>
        <p:spPr>
          <a:xfrm>
            <a:off x="7332751" y="3028676"/>
            <a:ext cx="2602925" cy="3470577"/>
          </a:xfrm>
          <a:prstGeom prst="rect">
            <a:avLst/>
          </a:prstGeom>
          <a:noFill/>
          <a:ln>
            <a:noFill/>
          </a:ln>
        </p:spPr>
      </p:pic>
    </p:spTree>
    <p:extLst>
      <p:ext uri="{BB962C8B-B14F-4D97-AF65-F5344CB8AC3E}">
        <p14:creationId xmlns:p14="http://schemas.microsoft.com/office/powerpoint/2010/main" val="249745168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609600" y="1371599"/>
            <a:ext cx="10804358" cy="914401"/>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dirty="0"/>
              <a:t>Meetings are utilized to strengthen the leadership skills and competencies of principals.</a:t>
            </a:r>
            <a:endParaRPr sz="4400" dirty="0">
              <a:solidFill>
                <a:schemeClr val="dk1"/>
              </a:solidFill>
              <a:latin typeface="Calibri"/>
              <a:ea typeface="Calibri"/>
              <a:cs typeface="Calibri"/>
              <a:sym typeface="Calibri"/>
            </a:endParaRPr>
          </a:p>
        </p:txBody>
      </p:sp>
      <p:sp>
        <p:nvSpPr>
          <p:cNvPr id="135" name="Shape 135"/>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0" indent="0">
              <a:spcBef>
                <a:spcPts val="0"/>
              </a:spcBef>
              <a:buNone/>
            </a:pPr>
            <a:endParaRPr sz="2400" i="1" dirty="0"/>
          </a:p>
          <a:p>
            <a:pPr marL="0" indent="0">
              <a:spcBef>
                <a:spcPts val="0"/>
              </a:spcBef>
              <a:buNone/>
            </a:pPr>
            <a:endParaRPr sz="2400" i="1" dirty="0"/>
          </a:p>
          <a:p>
            <a:pPr marL="0" indent="0">
              <a:spcBef>
                <a:spcPts val="0"/>
              </a:spcBef>
              <a:buNone/>
            </a:pPr>
            <a:endParaRPr sz="2400" i="1" dirty="0"/>
          </a:p>
          <a:p>
            <a:pPr marL="0" indent="0" algn="ctr">
              <a:spcBef>
                <a:spcPts val="0"/>
              </a:spcBef>
              <a:buNone/>
            </a:pPr>
            <a:endParaRPr sz="2400" i="1" dirty="0"/>
          </a:p>
          <a:p>
            <a:pPr marL="0" indent="0" algn="ctr">
              <a:spcBef>
                <a:spcPts val="0"/>
              </a:spcBef>
              <a:buNone/>
            </a:pPr>
            <a:r>
              <a:rPr lang="en-US" sz="2400" i="1" u="sng" dirty="0">
                <a:solidFill>
                  <a:schemeClr val="hlink"/>
                </a:solidFill>
                <a:hlinkClick r:id="rId3"/>
              </a:rPr>
              <a:t>November 1, 2017 SLC AZ Principal Meeting</a:t>
            </a:r>
            <a:endParaRPr sz="2400" i="1" dirty="0"/>
          </a:p>
          <a:p>
            <a:pPr marL="0" indent="0" algn="ctr">
              <a:spcBef>
                <a:spcPts val="0"/>
              </a:spcBef>
              <a:buNone/>
            </a:pPr>
            <a:endParaRPr sz="2400" i="1" dirty="0"/>
          </a:p>
          <a:p>
            <a:pPr marL="0" indent="0" algn="ctr">
              <a:spcBef>
                <a:spcPts val="0"/>
              </a:spcBef>
              <a:buNone/>
            </a:pPr>
            <a:r>
              <a:rPr lang="en-US" sz="2400" i="1" u="sng" dirty="0">
                <a:solidFill>
                  <a:schemeClr val="hlink"/>
                </a:solidFill>
                <a:hlinkClick r:id="rId4"/>
              </a:rPr>
              <a:t>August 30 , 2017 SLC AZ Principal Meeting Agenda</a:t>
            </a:r>
            <a:endParaRPr sz="2400" i="1" dirty="0"/>
          </a:p>
        </p:txBody>
      </p:sp>
    </p:spTree>
    <p:extLst>
      <p:ext uri="{BB962C8B-B14F-4D97-AF65-F5344CB8AC3E}">
        <p14:creationId xmlns:p14="http://schemas.microsoft.com/office/powerpoint/2010/main" val="423401991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713873" y="1371600"/>
            <a:ext cx="11028947" cy="6858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sz="4400" dirty="0">
                <a:solidFill>
                  <a:schemeClr val="dk1"/>
                </a:solidFill>
                <a:latin typeface="Calibri"/>
                <a:ea typeface="Calibri"/>
                <a:cs typeface="Calibri"/>
                <a:sym typeface="Calibri"/>
              </a:rPr>
              <a:t>How is content carried to other meetings?</a:t>
            </a:r>
            <a:endParaRPr sz="4400" dirty="0">
              <a:solidFill>
                <a:schemeClr val="dk1"/>
              </a:solidFill>
              <a:latin typeface="Calibri"/>
              <a:ea typeface="Calibri"/>
              <a:cs typeface="Calibri"/>
              <a:sym typeface="Calibri"/>
            </a:endParaRPr>
          </a:p>
        </p:txBody>
      </p:sp>
      <p:sp>
        <p:nvSpPr>
          <p:cNvPr id="141" name="Shape 141"/>
          <p:cNvSpPr txBox="1">
            <a:spLocks noGrp="1"/>
          </p:cNvSpPr>
          <p:nvPr>
            <p:ph type="body" idx="1"/>
          </p:nvPr>
        </p:nvSpPr>
        <p:spPr>
          <a:xfrm>
            <a:off x="1981200" y="2694649"/>
            <a:ext cx="8229600" cy="3431400"/>
          </a:xfrm>
          <a:prstGeom prst="rect">
            <a:avLst/>
          </a:prstGeom>
          <a:noFill/>
          <a:ln>
            <a:noFill/>
          </a:ln>
        </p:spPr>
        <p:txBody>
          <a:bodyPr spcFirstLastPara="1" vert="horz" wrap="square" lIns="91425" tIns="45700" rIns="91425" bIns="45700" rtlCol="0" anchor="t" anchorCtr="0">
            <a:noAutofit/>
          </a:bodyPr>
          <a:lstStyle/>
          <a:p>
            <a:pPr indent="-165100">
              <a:spcBef>
                <a:spcPts val="0"/>
              </a:spcBef>
              <a:buClr>
                <a:schemeClr val="dk1"/>
              </a:buClr>
              <a:buSzPts val="2800"/>
              <a:buNone/>
            </a:pPr>
            <a:r>
              <a:rPr lang="en-US" u="sng" dirty="0">
                <a:solidFill>
                  <a:schemeClr val="hlink"/>
                </a:solidFill>
                <a:hlinkClick r:id="rId3"/>
              </a:rPr>
              <a:t>Scope and Sequence Doc </a:t>
            </a:r>
            <a:endParaRPr dirty="0"/>
          </a:p>
          <a:p>
            <a:pPr indent="-165100">
              <a:spcBef>
                <a:spcPts val="0"/>
              </a:spcBef>
              <a:buClr>
                <a:schemeClr val="dk1"/>
              </a:buClr>
              <a:buSzPts val="2800"/>
              <a:buNone/>
            </a:pPr>
            <a:endParaRPr dirty="0"/>
          </a:p>
        </p:txBody>
      </p:sp>
    </p:spTree>
    <p:extLst>
      <p:ext uri="{BB962C8B-B14F-4D97-AF65-F5344CB8AC3E}">
        <p14:creationId xmlns:p14="http://schemas.microsoft.com/office/powerpoint/2010/main" val="151159247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43FBEC-EE00-44C7-B3CF-88CF66CF74D1}"/>
              </a:ext>
            </a:extLst>
          </p:cNvPr>
          <p:cNvSpPr>
            <a:spLocks noGrp="1"/>
          </p:cNvSpPr>
          <p:nvPr>
            <p:ph type="title"/>
          </p:nvPr>
        </p:nvSpPr>
        <p:spPr/>
        <p:txBody>
          <a:bodyPr/>
          <a:lstStyle/>
          <a:p>
            <a:r>
              <a:rPr lang="en-US" dirty="0"/>
              <a:t>Results to Date</a:t>
            </a:r>
          </a:p>
        </p:txBody>
      </p:sp>
      <p:sp>
        <p:nvSpPr>
          <p:cNvPr id="5" name="Text Placeholder 4">
            <a:extLst>
              <a:ext uri="{FF2B5EF4-FFF2-40B4-BE49-F238E27FC236}">
                <a16:creationId xmlns:a16="http://schemas.microsoft.com/office/drawing/2014/main" id="{632DBE4F-E279-4994-BFFA-FF9E2049ADF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07329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5937800" y="267050"/>
            <a:ext cx="3937200" cy="943500"/>
          </a:xfrm>
          <a:prstGeom prst="rect">
            <a:avLst/>
          </a:prstGeom>
        </p:spPr>
        <p:txBody>
          <a:bodyPr spcFirstLastPara="1" vert="horz" wrap="square" lIns="91425" tIns="91425" rIns="91425" bIns="91425" rtlCol="0" anchor="ctr" anchorCtr="0">
            <a:noAutofit/>
          </a:bodyPr>
          <a:lstStyle/>
          <a:p>
            <a:pPr>
              <a:spcBef>
                <a:spcPts val="0"/>
              </a:spcBef>
            </a:pPr>
            <a:r>
              <a:rPr lang="en-US">
                <a:solidFill>
                  <a:schemeClr val="lt1"/>
                </a:solidFill>
              </a:rPr>
              <a:t> State Results</a:t>
            </a:r>
            <a:endParaRPr>
              <a:solidFill>
                <a:schemeClr val="lt1"/>
              </a:solidFill>
            </a:endParaRPr>
          </a:p>
        </p:txBody>
      </p:sp>
      <p:pic>
        <p:nvPicPr>
          <p:cNvPr id="148" name="Shape 148"/>
          <p:cNvPicPr preferRelativeResize="0"/>
          <p:nvPr/>
        </p:nvPicPr>
        <p:blipFill>
          <a:blip r:embed="rId3">
            <a:alphaModFix/>
          </a:blip>
          <a:stretch>
            <a:fillRect/>
          </a:stretch>
        </p:blipFill>
        <p:spPr>
          <a:xfrm>
            <a:off x="2096576" y="1210476"/>
            <a:ext cx="7778401" cy="5191675"/>
          </a:xfrm>
          <a:prstGeom prst="rect">
            <a:avLst/>
          </a:prstGeom>
          <a:noFill/>
          <a:ln>
            <a:noFill/>
          </a:ln>
        </p:spPr>
      </p:pic>
    </p:spTree>
    <p:extLst>
      <p:ext uri="{BB962C8B-B14F-4D97-AF65-F5344CB8AC3E}">
        <p14:creationId xmlns:p14="http://schemas.microsoft.com/office/powerpoint/2010/main" val="2562378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BHS graduation rate continues to climb</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445859892"/>
              </p:ext>
            </p:extLst>
          </p:nvPr>
        </p:nvGraphicFramePr>
        <p:xfrm>
          <a:off x="609600" y="2286000"/>
          <a:ext cx="10972800" cy="3840163"/>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596088A4-3C37-4E76-8976-50884477B095}" type="slidenum">
              <a:rPr lang="en-US" smtClean="0"/>
              <a:pPr/>
              <a:t>19</a:t>
            </a:fld>
            <a:endParaRPr lang="en-US" dirty="0"/>
          </a:p>
        </p:txBody>
      </p:sp>
      <p:cxnSp>
        <p:nvCxnSpPr>
          <p:cNvPr id="5" name="Straight Connector 4"/>
          <p:cNvCxnSpPr/>
          <p:nvPr/>
        </p:nvCxnSpPr>
        <p:spPr>
          <a:xfrm>
            <a:off x="7482830" y="3264968"/>
            <a:ext cx="19657" cy="234261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04606" y="2741748"/>
            <a:ext cx="1176617" cy="307777"/>
          </a:xfrm>
          <a:prstGeom prst="rect">
            <a:avLst/>
          </a:prstGeom>
          <a:noFill/>
        </p:spPr>
        <p:txBody>
          <a:bodyPr wrap="square" rtlCol="0">
            <a:spAutoFit/>
          </a:bodyPr>
          <a:lstStyle/>
          <a:p>
            <a:pPr algn="ctr"/>
            <a:r>
              <a:rPr lang="en-US" sz="1400" b="1" i="1" dirty="0"/>
              <a:t>AZ Created</a:t>
            </a:r>
          </a:p>
        </p:txBody>
      </p:sp>
      <p:sp>
        <p:nvSpPr>
          <p:cNvPr id="7" name="Left Brace 6"/>
          <p:cNvSpPr/>
          <p:nvPr/>
        </p:nvSpPr>
        <p:spPr>
          <a:xfrm>
            <a:off x="5524639" y="3613050"/>
            <a:ext cx="208431" cy="69985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4972122" y="3789687"/>
            <a:ext cx="558250" cy="523220"/>
          </a:xfrm>
          <a:prstGeom prst="rect">
            <a:avLst/>
          </a:prstGeom>
          <a:solidFill>
            <a:schemeClr val="tx1"/>
          </a:solidFill>
        </p:spPr>
        <p:txBody>
          <a:bodyPr wrap="square" rtlCol="0">
            <a:spAutoFit/>
          </a:bodyPr>
          <a:lstStyle/>
          <a:p>
            <a:pPr algn="ctr"/>
            <a:r>
              <a:rPr lang="en-US" sz="1400" b="1" dirty="0">
                <a:solidFill>
                  <a:schemeClr val="bg1"/>
                </a:solidFill>
              </a:rPr>
              <a:t>Gap: </a:t>
            </a:r>
          </a:p>
          <a:p>
            <a:pPr algn="ctr"/>
            <a:r>
              <a:rPr lang="en-US" sz="1400" b="1" dirty="0">
                <a:solidFill>
                  <a:schemeClr val="bg1"/>
                </a:solidFill>
              </a:rPr>
              <a:t>27.8</a:t>
            </a:r>
          </a:p>
        </p:txBody>
      </p:sp>
      <p:sp>
        <p:nvSpPr>
          <p:cNvPr id="11" name="Left Brace 10"/>
          <p:cNvSpPr/>
          <p:nvPr/>
        </p:nvSpPr>
        <p:spPr>
          <a:xfrm>
            <a:off x="6830712" y="3445103"/>
            <a:ext cx="248575" cy="59424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6271466" y="3578264"/>
            <a:ext cx="558250" cy="523220"/>
          </a:xfrm>
          <a:prstGeom prst="rect">
            <a:avLst/>
          </a:prstGeom>
          <a:solidFill>
            <a:schemeClr val="tx1"/>
          </a:solidFill>
        </p:spPr>
        <p:txBody>
          <a:bodyPr wrap="square" rtlCol="0">
            <a:spAutoFit/>
          </a:bodyPr>
          <a:lstStyle/>
          <a:p>
            <a:pPr algn="ctr"/>
            <a:r>
              <a:rPr lang="en-US" sz="1400" b="1" dirty="0">
                <a:solidFill>
                  <a:schemeClr val="bg1"/>
                </a:solidFill>
              </a:rPr>
              <a:t>Gap: </a:t>
            </a:r>
          </a:p>
          <a:p>
            <a:pPr algn="ctr"/>
            <a:r>
              <a:rPr lang="en-US" sz="1400" b="1" dirty="0">
                <a:solidFill>
                  <a:schemeClr val="bg1"/>
                </a:solidFill>
              </a:rPr>
              <a:t>22.8</a:t>
            </a:r>
          </a:p>
        </p:txBody>
      </p:sp>
      <p:sp>
        <p:nvSpPr>
          <p:cNvPr id="14" name="Left Brace 13"/>
          <p:cNvSpPr/>
          <p:nvPr/>
        </p:nvSpPr>
        <p:spPr>
          <a:xfrm>
            <a:off x="8114976" y="3398900"/>
            <a:ext cx="218982" cy="46995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7548100" y="3415011"/>
            <a:ext cx="558250" cy="523220"/>
          </a:xfrm>
          <a:prstGeom prst="rect">
            <a:avLst/>
          </a:prstGeom>
          <a:solidFill>
            <a:schemeClr val="tx1"/>
          </a:solidFill>
        </p:spPr>
        <p:txBody>
          <a:bodyPr wrap="square" rtlCol="0">
            <a:spAutoFit/>
          </a:bodyPr>
          <a:lstStyle/>
          <a:p>
            <a:pPr algn="ctr"/>
            <a:r>
              <a:rPr lang="en-US" sz="1400" b="1" dirty="0">
                <a:solidFill>
                  <a:schemeClr val="bg1"/>
                </a:solidFill>
              </a:rPr>
              <a:t>Gap: </a:t>
            </a:r>
          </a:p>
          <a:p>
            <a:pPr algn="ctr"/>
            <a:r>
              <a:rPr lang="en-US" sz="1400" b="1" dirty="0">
                <a:solidFill>
                  <a:schemeClr val="bg1"/>
                </a:solidFill>
              </a:rPr>
              <a:t>18.3</a:t>
            </a:r>
          </a:p>
        </p:txBody>
      </p:sp>
      <p:sp>
        <p:nvSpPr>
          <p:cNvPr id="16" name="Left Brace 15"/>
          <p:cNvSpPr/>
          <p:nvPr/>
        </p:nvSpPr>
        <p:spPr>
          <a:xfrm>
            <a:off x="4227255" y="3700647"/>
            <a:ext cx="208431" cy="81202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3675497" y="3944471"/>
            <a:ext cx="558250" cy="523220"/>
          </a:xfrm>
          <a:prstGeom prst="rect">
            <a:avLst/>
          </a:prstGeom>
          <a:solidFill>
            <a:schemeClr val="tx1"/>
          </a:solidFill>
        </p:spPr>
        <p:txBody>
          <a:bodyPr wrap="square" rtlCol="0">
            <a:spAutoFit/>
          </a:bodyPr>
          <a:lstStyle/>
          <a:p>
            <a:pPr algn="ctr"/>
            <a:r>
              <a:rPr lang="en-US" sz="1400" b="1" dirty="0">
                <a:solidFill>
                  <a:schemeClr val="bg1"/>
                </a:solidFill>
              </a:rPr>
              <a:t>Gap: </a:t>
            </a:r>
          </a:p>
          <a:p>
            <a:pPr algn="ctr"/>
            <a:r>
              <a:rPr lang="en-US" sz="1400" b="1" dirty="0">
                <a:solidFill>
                  <a:schemeClr val="bg1"/>
                </a:solidFill>
              </a:rPr>
              <a:t>33.8</a:t>
            </a:r>
          </a:p>
        </p:txBody>
      </p:sp>
      <p:sp>
        <p:nvSpPr>
          <p:cNvPr id="18" name="Left Brace 17">
            <a:extLst>
              <a:ext uri="{FF2B5EF4-FFF2-40B4-BE49-F238E27FC236}">
                <a16:creationId xmlns:a16="http://schemas.microsoft.com/office/drawing/2014/main" id="{C998E2D6-6F4C-4878-B481-C74CF38E908F}"/>
              </a:ext>
            </a:extLst>
          </p:cNvPr>
          <p:cNvSpPr/>
          <p:nvPr/>
        </p:nvSpPr>
        <p:spPr>
          <a:xfrm>
            <a:off x="9520215" y="3343288"/>
            <a:ext cx="218982" cy="4464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4423F0A0-F09A-4AD5-B5D2-C4BA260C9276}"/>
              </a:ext>
            </a:extLst>
          </p:cNvPr>
          <p:cNvSpPr txBox="1"/>
          <p:nvPr/>
        </p:nvSpPr>
        <p:spPr>
          <a:xfrm>
            <a:off x="8946447" y="3318192"/>
            <a:ext cx="558250" cy="523220"/>
          </a:xfrm>
          <a:prstGeom prst="rect">
            <a:avLst/>
          </a:prstGeom>
          <a:solidFill>
            <a:schemeClr val="tx1"/>
          </a:solidFill>
        </p:spPr>
        <p:txBody>
          <a:bodyPr wrap="square" rtlCol="0">
            <a:spAutoFit/>
          </a:bodyPr>
          <a:lstStyle/>
          <a:p>
            <a:pPr algn="ctr"/>
            <a:r>
              <a:rPr lang="en-US" sz="1400" b="1" dirty="0">
                <a:solidFill>
                  <a:schemeClr val="bg1"/>
                </a:solidFill>
              </a:rPr>
              <a:t>Gap: </a:t>
            </a:r>
          </a:p>
          <a:p>
            <a:pPr algn="ctr"/>
            <a:r>
              <a:rPr lang="en-US" sz="1400" b="1" dirty="0">
                <a:solidFill>
                  <a:schemeClr val="bg1"/>
                </a:solidFill>
              </a:rPr>
              <a:t>15.7</a:t>
            </a:r>
          </a:p>
        </p:txBody>
      </p:sp>
    </p:spTree>
    <p:extLst>
      <p:ext uri="{BB962C8B-B14F-4D97-AF65-F5344CB8AC3E}">
        <p14:creationId xmlns:p14="http://schemas.microsoft.com/office/powerpoint/2010/main" val="1288887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 nodeType="after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1"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1" nodeType="after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1" nodeType="after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18" grpId="1" animBg="1"/>
      <p:bldP spid="19" grpId="0" animBg="1"/>
      <p:bldP spid="1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1D33-A86F-4535-8A60-25B2DE3B1661}"/>
              </a:ext>
            </a:extLst>
          </p:cNvPr>
          <p:cNvSpPr>
            <a:spLocks noGrp="1"/>
          </p:cNvSpPr>
          <p:nvPr>
            <p:ph type="title"/>
          </p:nvPr>
        </p:nvSpPr>
        <p:spPr/>
        <p:txBody>
          <a:bodyPr/>
          <a:lstStyle/>
          <a:p>
            <a:r>
              <a:rPr lang="en-US" dirty="0"/>
              <a:t>Essential Questions</a:t>
            </a:r>
          </a:p>
        </p:txBody>
      </p:sp>
      <p:sp>
        <p:nvSpPr>
          <p:cNvPr id="3" name="Content Placeholder 2">
            <a:extLst>
              <a:ext uri="{FF2B5EF4-FFF2-40B4-BE49-F238E27FC236}">
                <a16:creationId xmlns:a16="http://schemas.microsoft.com/office/drawing/2014/main" id="{36691191-8B81-4923-9A73-E60CA3895C52}"/>
              </a:ext>
            </a:extLst>
          </p:cNvPr>
          <p:cNvSpPr>
            <a:spLocks noGrp="1"/>
          </p:cNvSpPr>
          <p:nvPr>
            <p:ph idx="1"/>
          </p:nvPr>
        </p:nvSpPr>
        <p:spPr/>
        <p:txBody>
          <a:bodyPr/>
          <a:lstStyle/>
          <a:p>
            <a:pPr lvl="0"/>
            <a:r>
              <a:rPr lang="en-US" dirty="0"/>
              <a:t>What promising practices are districts using in </a:t>
            </a:r>
            <a:r>
              <a:rPr lang="en-US" b="1" i="1" dirty="0"/>
              <a:t>selecting</a:t>
            </a:r>
            <a:r>
              <a:rPr lang="en-US" dirty="0"/>
              <a:t> school leaders?</a:t>
            </a:r>
          </a:p>
          <a:p>
            <a:pPr lvl="0"/>
            <a:r>
              <a:rPr lang="en-US" dirty="0"/>
              <a:t>What promising practices are districts using in </a:t>
            </a:r>
            <a:r>
              <a:rPr lang="en-US" b="1" i="1" dirty="0"/>
              <a:t>preparing</a:t>
            </a:r>
            <a:r>
              <a:rPr lang="en-US" dirty="0"/>
              <a:t> school leaders?</a:t>
            </a:r>
          </a:p>
          <a:p>
            <a:pPr lvl="0"/>
            <a:r>
              <a:rPr lang="en-US" dirty="0"/>
              <a:t>What promising practices are districts using in </a:t>
            </a:r>
            <a:r>
              <a:rPr lang="en-US" b="1" i="1" dirty="0"/>
              <a:t>providing ongoing professional development </a:t>
            </a:r>
            <a:r>
              <a:rPr lang="en-US" dirty="0"/>
              <a:t>for school leaders?</a:t>
            </a:r>
          </a:p>
          <a:p>
            <a:pPr lvl="0"/>
            <a:r>
              <a:rPr lang="en-US" dirty="0"/>
              <a:t>What </a:t>
            </a:r>
            <a:r>
              <a:rPr lang="en-US" b="1" i="1" dirty="0"/>
              <a:t>state policies</a:t>
            </a:r>
            <a:r>
              <a:rPr lang="en-US" dirty="0"/>
              <a:t> are necessary to support districts in finding and preparing the leaders they need?</a:t>
            </a:r>
          </a:p>
          <a:p>
            <a:endParaRPr lang="en-US" dirty="0"/>
          </a:p>
        </p:txBody>
      </p:sp>
    </p:spTree>
    <p:extLst>
      <p:ext uri="{BB962C8B-B14F-4D97-AF65-F5344CB8AC3E}">
        <p14:creationId xmlns:p14="http://schemas.microsoft.com/office/powerpoint/2010/main" val="182133289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582" y="1112982"/>
            <a:ext cx="10972800" cy="685800"/>
          </a:xfrm>
        </p:spPr>
        <p:txBody>
          <a:bodyPr/>
          <a:lstStyle/>
          <a:p>
            <a:r>
              <a:rPr lang="en-US" dirty="0"/>
              <a:t>Banneker Milestones End of Course Data</a:t>
            </a:r>
          </a:p>
        </p:txBody>
      </p:sp>
      <p:graphicFrame>
        <p:nvGraphicFramePr>
          <p:cNvPr id="4" name="Chart 3"/>
          <p:cNvGraphicFramePr/>
          <p:nvPr>
            <p:extLst>
              <p:ext uri="{D42A27DB-BD31-4B8C-83A1-F6EECF244321}">
                <p14:modId xmlns:p14="http://schemas.microsoft.com/office/powerpoint/2010/main" val="1228394852"/>
              </p:ext>
            </p:extLst>
          </p:nvPr>
        </p:nvGraphicFramePr>
        <p:xfrm>
          <a:off x="1773381" y="1901922"/>
          <a:ext cx="8358909" cy="462818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53BABE52-E7D2-4AFC-AF3C-5149401F051C}" type="slidenum">
              <a:rPr lang="en-US" smtClean="0"/>
              <a:t>20</a:t>
            </a:fld>
            <a:endParaRPr lang="en-US"/>
          </a:p>
        </p:txBody>
      </p:sp>
      <p:sp>
        <p:nvSpPr>
          <p:cNvPr id="7" name="Star: 4 Points 6">
            <a:extLst>
              <a:ext uri="{FF2B5EF4-FFF2-40B4-BE49-F238E27FC236}">
                <a16:creationId xmlns:a16="http://schemas.microsoft.com/office/drawing/2014/main" id="{D4D49CFA-A730-46D6-9FF7-9A6BA70FA9AF}"/>
              </a:ext>
            </a:extLst>
          </p:cNvPr>
          <p:cNvSpPr/>
          <p:nvPr/>
        </p:nvSpPr>
        <p:spPr>
          <a:xfrm>
            <a:off x="6795247" y="1990164"/>
            <a:ext cx="403411" cy="493059"/>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4EBEE4FB-79DD-4E74-B3A6-CED49AAB1DA4}"/>
              </a:ext>
            </a:extLst>
          </p:cNvPr>
          <p:cNvSpPr/>
          <p:nvPr/>
        </p:nvSpPr>
        <p:spPr>
          <a:xfrm>
            <a:off x="3558988" y="2935941"/>
            <a:ext cx="403411" cy="493059"/>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9DC9BA76-17F8-422F-8A47-3A89CABF767B}"/>
              </a:ext>
            </a:extLst>
          </p:cNvPr>
          <p:cNvSpPr/>
          <p:nvPr/>
        </p:nvSpPr>
        <p:spPr>
          <a:xfrm>
            <a:off x="4485748" y="2442882"/>
            <a:ext cx="403411" cy="493059"/>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Star: 4 Points 9">
            <a:extLst>
              <a:ext uri="{FF2B5EF4-FFF2-40B4-BE49-F238E27FC236}">
                <a16:creationId xmlns:a16="http://schemas.microsoft.com/office/drawing/2014/main" id="{9C79D7E2-B829-45E7-A567-FAAEB1A4EFAF}"/>
              </a:ext>
            </a:extLst>
          </p:cNvPr>
          <p:cNvSpPr/>
          <p:nvPr/>
        </p:nvSpPr>
        <p:spPr>
          <a:xfrm>
            <a:off x="5344595" y="2637177"/>
            <a:ext cx="403411" cy="493059"/>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Star: 4 Points 10">
            <a:extLst>
              <a:ext uri="{FF2B5EF4-FFF2-40B4-BE49-F238E27FC236}">
                <a16:creationId xmlns:a16="http://schemas.microsoft.com/office/drawing/2014/main" id="{4058CF87-8844-493E-8578-64C5F69A5677}"/>
              </a:ext>
            </a:extLst>
          </p:cNvPr>
          <p:cNvSpPr/>
          <p:nvPr/>
        </p:nvSpPr>
        <p:spPr>
          <a:xfrm>
            <a:off x="2877671" y="2142565"/>
            <a:ext cx="403411" cy="493059"/>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23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1D6BB-D8A1-452A-BEFB-352497947E07}"/>
              </a:ext>
            </a:extLst>
          </p:cNvPr>
          <p:cNvSpPr>
            <a:spLocks noGrp="1"/>
          </p:cNvSpPr>
          <p:nvPr>
            <p:ph type="title"/>
          </p:nvPr>
        </p:nvSpPr>
        <p:spPr/>
        <p:txBody>
          <a:bodyPr/>
          <a:lstStyle/>
          <a:p>
            <a:r>
              <a:rPr lang="en-US" dirty="0"/>
              <a:t>Removed  from State List</a:t>
            </a:r>
          </a:p>
        </p:txBody>
      </p:sp>
      <p:sp>
        <p:nvSpPr>
          <p:cNvPr id="3" name="Content Placeholder 2">
            <a:extLst>
              <a:ext uri="{FF2B5EF4-FFF2-40B4-BE49-F238E27FC236}">
                <a16:creationId xmlns:a16="http://schemas.microsoft.com/office/drawing/2014/main" id="{197586C2-1C7B-487C-93B0-365B2DAB585C}"/>
              </a:ext>
            </a:extLst>
          </p:cNvPr>
          <p:cNvSpPr>
            <a:spLocks noGrp="1"/>
          </p:cNvSpPr>
          <p:nvPr>
            <p:ph sz="half" idx="1"/>
          </p:nvPr>
        </p:nvSpPr>
        <p:spPr/>
        <p:txBody>
          <a:bodyPr vert="horz" lIns="91440" tIns="45720" rIns="91440" bIns="45720" rtlCol="0" anchor="t">
            <a:normAutofit fontScale="85000" lnSpcReduction="20000"/>
          </a:bodyPr>
          <a:lstStyle/>
          <a:p>
            <a:r>
              <a:rPr lang="en-US" dirty="0"/>
              <a:t>Removed from State Takeover List</a:t>
            </a:r>
          </a:p>
          <a:p>
            <a:pPr lvl="1"/>
            <a:r>
              <a:rPr lang="en-US" dirty="0"/>
              <a:t>Benjamin Banneker HS</a:t>
            </a:r>
          </a:p>
          <a:p>
            <a:pPr lvl="1"/>
            <a:r>
              <a:rPr lang="en-US" dirty="0"/>
              <a:t>Heritage ES</a:t>
            </a:r>
          </a:p>
          <a:p>
            <a:r>
              <a:rPr lang="en-US" dirty="0"/>
              <a:t>Remained off State Takeover List</a:t>
            </a:r>
          </a:p>
          <a:p>
            <a:pPr lvl="1"/>
            <a:r>
              <a:rPr lang="en-US" dirty="0" err="1"/>
              <a:t>Brookview</a:t>
            </a:r>
            <a:r>
              <a:rPr lang="en-US" dirty="0"/>
              <a:t> ES</a:t>
            </a:r>
            <a:endParaRPr lang="en-US" dirty="0">
              <a:cs typeface="Calibri"/>
            </a:endParaRPr>
          </a:p>
          <a:p>
            <a:pPr lvl="1"/>
            <a:r>
              <a:rPr lang="en-US" dirty="0"/>
              <a:t>Love T. Nolan ES</a:t>
            </a:r>
          </a:p>
          <a:p>
            <a:pPr lvl="1"/>
            <a:r>
              <a:rPr lang="en-US" dirty="0"/>
              <a:t>Mary M. Bethune ES</a:t>
            </a:r>
          </a:p>
          <a:p>
            <a:pPr lvl="1"/>
            <a:endParaRPr lang="en-US" dirty="0"/>
          </a:p>
          <a:p>
            <a:pPr marL="514350" indent="-457200"/>
            <a:r>
              <a:rPr lang="en-US" dirty="0"/>
              <a:t>Removed from Focus or Priority List</a:t>
            </a:r>
          </a:p>
          <a:p>
            <a:pPr lvl="1"/>
            <a:r>
              <a:rPr lang="en-US" dirty="0"/>
              <a:t>Asa G. Hilliard ES</a:t>
            </a:r>
          </a:p>
          <a:p>
            <a:pPr lvl="1"/>
            <a:r>
              <a:rPr lang="en-US" dirty="0"/>
              <a:t>Benjamin Banneker HS</a:t>
            </a:r>
          </a:p>
          <a:p>
            <a:pPr lvl="1"/>
            <a:r>
              <a:rPr lang="en-US" dirty="0"/>
              <a:t>Mary M. Bethune ES</a:t>
            </a:r>
          </a:p>
          <a:p>
            <a:pPr marL="57150" indent="0">
              <a:buNone/>
            </a:pPr>
            <a:endParaRPr lang="en-US" dirty="0"/>
          </a:p>
          <a:p>
            <a:endParaRPr lang="en-US" dirty="0"/>
          </a:p>
        </p:txBody>
      </p:sp>
      <p:graphicFrame>
        <p:nvGraphicFramePr>
          <p:cNvPr id="7" name="Content Placeholder 6">
            <a:extLst>
              <a:ext uri="{FF2B5EF4-FFF2-40B4-BE49-F238E27FC236}">
                <a16:creationId xmlns:a16="http://schemas.microsoft.com/office/drawing/2014/main" id="{8D534D02-A3FD-454A-B47C-ED13E55607E5}"/>
              </a:ext>
            </a:extLst>
          </p:cNvPr>
          <p:cNvGraphicFramePr>
            <a:graphicFrameLocks noGrp="1"/>
          </p:cNvGraphicFramePr>
          <p:nvPr>
            <p:ph sz="half" idx="2"/>
            <p:extLst/>
          </p:nvPr>
        </p:nvGraphicFramePr>
        <p:xfrm>
          <a:off x="6096000" y="2562726"/>
          <a:ext cx="2787315" cy="28193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6">
            <a:extLst>
              <a:ext uri="{FF2B5EF4-FFF2-40B4-BE49-F238E27FC236}">
                <a16:creationId xmlns:a16="http://schemas.microsoft.com/office/drawing/2014/main" id="{4969D6F8-FA73-40B1-9485-08405A7ECAA7}"/>
              </a:ext>
            </a:extLst>
          </p:cNvPr>
          <p:cNvGraphicFramePr>
            <a:graphicFrameLocks/>
          </p:cNvGraphicFramePr>
          <p:nvPr>
            <p:extLst/>
          </p:nvPr>
        </p:nvGraphicFramePr>
        <p:xfrm>
          <a:off x="8642684" y="2562725"/>
          <a:ext cx="2787315" cy="28193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0895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0CBA-94B4-4210-9E96-8DC3CB4D4EAD}"/>
              </a:ext>
            </a:extLst>
          </p:cNvPr>
          <p:cNvSpPr>
            <a:spLocks noGrp="1"/>
          </p:cNvSpPr>
          <p:nvPr>
            <p:ph type="title"/>
          </p:nvPr>
        </p:nvSpPr>
        <p:spPr/>
        <p:txBody>
          <a:bodyPr/>
          <a:lstStyle/>
          <a:p>
            <a:r>
              <a:rPr lang="en-US" dirty="0"/>
              <a:t>Beating the Odds</a:t>
            </a:r>
          </a:p>
        </p:txBody>
      </p:sp>
      <p:sp>
        <p:nvSpPr>
          <p:cNvPr id="3" name="Content Placeholder 2">
            <a:extLst>
              <a:ext uri="{FF2B5EF4-FFF2-40B4-BE49-F238E27FC236}">
                <a16:creationId xmlns:a16="http://schemas.microsoft.com/office/drawing/2014/main" id="{EE4F60B5-6409-4137-B9F8-11349B1D07D3}"/>
              </a:ext>
            </a:extLst>
          </p:cNvPr>
          <p:cNvSpPr>
            <a:spLocks noGrp="1"/>
          </p:cNvSpPr>
          <p:nvPr>
            <p:ph idx="1"/>
          </p:nvPr>
        </p:nvSpPr>
        <p:spPr/>
        <p:txBody>
          <a:bodyPr/>
          <a:lstStyle/>
          <a:p>
            <a:r>
              <a:rPr lang="en-US" dirty="0"/>
              <a:t>Heritage ES</a:t>
            </a:r>
          </a:p>
          <a:p>
            <a:r>
              <a:rPr lang="en-US" dirty="0"/>
              <a:t>Love T. Nolan ES</a:t>
            </a:r>
          </a:p>
          <a:p>
            <a:r>
              <a:rPr lang="en-US" dirty="0"/>
              <a:t>Woodland MS</a:t>
            </a:r>
          </a:p>
          <a:p>
            <a:endParaRPr lang="en-US" dirty="0"/>
          </a:p>
        </p:txBody>
      </p:sp>
      <p:pic>
        <p:nvPicPr>
          <p:cNvPr id="4" name="Picture 3">
            <a:extLst>
              <a:ext uri="{FF2B5EF4-FFF2-40B4-BE49-F238E27FC236}">
                <a16:creationId xmlns:a16="http://schemas.microsoft.com/office/drawing/2014/main" id="{2CB996FA-D09B-4E1C-8FD4-D29C76451285}"/>
              </a:ext>
            </a:extLst>
          </p:cNvPr>
          <p:cNvPicPr>
            <a:picLocks noChangeAspect="1"/>
          </p:cNvPicPr>
          <p:nvPr/>
        </p:nvPicPr>
        <p:blipFill>
          <a:blip r:embed="rId2"/>
          <a:stretch>
            <a:fillRect/>
          </a:stretch>
        </p:blipFill>
        <p:spPr>
          <a:xfrm>
            <a:off x="6096000" y="4497804"/>
            <a:ext cx="5257800" cy="1343025"/>
          </a:xfrm>
          <a:prstGeom prst="rect">
            <a:avLst/>
          </a:prstGeom>
        </p:spPr>
      </p:pic>
      <p:pic>
        <p:nvPicPr>
          <p:cNvPr id="6" name="Picture 5">
            <a:extLst>
              <a:ext uri="{FF2B5EF4-FFF2-40B4-BE49-F238E27FC236}">
                <a16:creationId xmlns:a16="http://schemas.microsoft.com/office/drawing/2014/main" id="{9E50EEA0-AB5C-4278-AC32-E4B3336B7B2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6914" y="3887766"/>
            <a:ext cx="2981865" cy="2707535"/>
          </a:xfrm>
          <a:prstGeom prst="rect">
            <a:avLst/>
          </a:prstGeom>
        </p:spPr>
      </p:pic>
      <p:pic>
        <p:nvPicPr>
          <p:cNvPr id="9" name="Picture 8" descr="A person wearing a suit and tie standing in front of a crowd&#10;&#10;Description generated with very high confidence">
            <a:extLst>
              <a:ext uri="{FF2B5EF4-FFF2-40B4-BE49-F238E27FC236}">
                <a16:creationId xmlns:a16="http://schemas.microsoft.com/office/drawing/2014/main" id="{2BFC407D-265E-4A91-961D-042ABC22A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478504"/>
            <a:ext cx="5257800" cy="2019300"/>
          </a:xfrm>
          <a:prstGeom prst="rect">
            <a:avLst/>
          </a:prstGeom>
        </p:spPr>
      </p:pic>
    </p:spTree>
    <p:extLst>
      <p:ext uri="{BB962C8B-B14F-4D97-AF65-F5344CB8AC3E}">
        <p14:creationId xmlns:p14="http://schemas.microsoft.com/office/powerpoint/2010/main" val="3129151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Middle School Students Taking High School Credit Courses </a:t>
            </a:r>
          </a:p>
        </p:txBody>
      </p:sp>
      <p:graphicFrame>
        <p:nvGraphicFramePr>
          <p:cNvPr id="10" name="Content Placeholder 9"/>
          <p:cNvGraphicFramePr>
            <a:graphicFrameLocks noGrp="1"/>
          </p:cNvGraphicFramePr>
          <p:nvPr>
            <p:ph idx="1"/>
            <p:extLst/>
          </p:nvPr>
        </p:nvGraphicFramePr>
        <p:xfrm>
          <a:off x="934340" y="2191996"/>
          <a:ext cx="10346109" cy="38401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2700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15C0A-9210-45BF-B2CC-1A67E7CFEC3D}"/>
              </a:ext>
            </a:extLst>
          </p:cNvPr>
          <p:cNvSpPr>
            <a:spLocks noGrp="1"/>
          </p:cNvSpPr>
          <p:nvPr>
            <p:ph type="title"/>
          </p:nvPr>
        </p:nvSpPr>
        <p:spPr/>
        <p:txBody>
          <a:bodyPr/>
          <a:lstStyle/>
          <a:p>
            <a:r>
              <a:rPr lang="en-US" dirty="0"/>
              <a:t>Banneker HS  and AZ Teacher and Staff Vacancies</a:t>
            </a:r>
          </a:p>
        </p:txBody>
      </p:sp>
      <p:pic>
        <p:nvPicPr>
          <p:cNvPr id="1026" name="Chart 1" descr="image001">
            <a:extLst>
              <a:ext uri="{FF2B5EF4-FFF2-40B4-BE49-F238E27FC236}">
                <a16:creationId xmlns:a16="http://schemas.microsoft.com/office/drawing/2014/main" id="{1029C641-8A1E-4731-9E2B-A3A576A6C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604" y="2057400"/>
            <a:ext cx="5636971" cy="363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hart 2" descr="image005">
            <a:extLst>
              <a:ext uri="{FF2B5EF4-FFF2-40B4-BE49-F238E27FC236}">
                <a16:creationId xmlns:a16="http://schemas.microsoft.com/office/drawing/2014/main" id="{BD2BC941-BB5B-456B-A3FF-4EC0DFE0A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579" y="2062206"/>
            <a:ext cx="4943663" cy="363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880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6AF0-4024-4E17-BCCA-E8CE4D52416E}"/>
              </a:ext>
            </a:extLst>
          </p:cNvPr>
          <p:cNvSpPr>
            <a:spLocks noGrp="1"/>
          </p:cNvSpPr>
          <p:nvPr>
            <p:ph type="title"/>
          </p:nvPr>
        </p:nvSpPr>
        <p:spPr/>
        <p:txBody>
          <a:bodyPr/>
          <a:lstStyle/>
          <a:p>
            <a:r>
              <a:rPr lang="en-US" dirty="0"/>
              <a:t>Grant Recipients</a:t>
            </a:r>
          </a:p>
        </p:txBody>
      </p:sp>
      <p:sp>
        <p:nvSpPr>
          <p:cNvPr id="3" name="Content Placeholder 2">
            <a:extLst>
              <a:ext uri="{FF2B5EF4-FFF2-40B4-BE49-F238E27FC236}">
                <a16:creationId xmlns:a16="http://schemas.microsoft.com/office/drawing/2014/main" id="{1C3F4069-2D6E-4CC2-B1C6-E3EBBAEBB64D}"/>
              </a:ext>
            </a:extLst>
          </p:cNvPr>
          <p:cNvSpPr>
            <a:spLocks noGrp="1"/>
          </p:cNvSpPr>
          <p:nvPr>
            <p:ph idx="1"/>
          </p:nvPr>
        </p:nvSpPr>
        <p:spPr/>
        <p:txBody>
          <a:bodyPr/>
          <a:lstStyle/>
          <a:p>
            <a:r>
              <a:rPr lang="en-US" dirty="0" err="1"/>
              <a:t>Brookview</a:t>
            </a:r>
            <a:r>
              <a:rPr lang="en-US" dirty="0"/>
              <a:t> ES:  The Woodward Fund ($5 million)</a:t>
            </a:r>
          </a:p>
          <a:p>
            <a:r>
              <a:rPr lang="en-US" dirty="0"/>
              <a:t>Banneker HS: School Improvement Grant ($5.2 million)</a:t>
            </a:r>
          </a:p>
          <a:p>
            <a:r>
              <a:rPr lang="en-US" dirty="0"/>
              <a:t>College Park ES:   GOSA Literacy Grant ($38,000)</a:t>
            </a:r>
          </a:p>
          <a:p>
            <a:r>
              <a:rPr lang="en-US" dirty="0"/>
              <a:t>Woodland MS and Banneker HS:  Dobbs Grant ($180,000)</a:t>
            </a:r>
          </a:p>
          <a:p>
            <a:r>
              <a:rPr lang="en-US" dirty="0"/>
              <a:t>Bethune ES:  </a:t>
            </a:r>
            <a:r>
              <a:rPr lang="en-US" dirty="0" err="1"/>
              <a:t>Playworks</a:t>
            </a:r>
            <a:r>
              <a:rPr lang="en-US" dirty="0"/>
              <a:t> ($5,000)</a:t>
            </a:r>
          </a:p>
          <a:p>
            <a:r>
              <a:rPr lang="en-US" dirty="0"/>
              <a:t>McNair MS:  Project Lead the Way ($20,000)</a:t>
            </a:r>
          </a:p>
        </p:txBody>
      </p:sp>
    </p:spTree>
    <p:extLst>
      <p:ext uri="{BB962C8B-B14F-4D97-AF65-F5344CB8AC3E}">
        <p14:creationId xmlns:p14="http://schemas.microsoft.com/office/powerpoint/2010/main" val="1983398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192C-A167-4DBB-B8FB-70E0900E908E}"/>
              </a:ext>
            </a:extLst>
          </p:cNvPr>
          <p:cNvSpPr>
            <a:spLocks noGrp="1"/>
          </p:cNvSpPr>
          <p:nvPr>
            <p:ph type="title"/>
          </p:nvPr>
        </p:nvSpPr>
        <p:spPr/>
        <p:txBody>
          <a:bodyPr/>
          <a:lstStyle/>
          <a:p>
            <a:r>
              <a:rPr lang="en-US" dirty="0"/>
              <a:t>Partnerships and Wrap Around Services</a:t>
            </a:r>
          </a:p>
        </p:txBody>
      </p:sp>
      <p:sp>
        <p:nvSpPr>
          <p:cNvPr id="3" name="Content Placeholder 2">
            <a:extLst>
              <a:ext uri="{FF2B5EF4-FFF2-40B4-BE49-F238E27FC236}">
                <a16:creationId xmlns:a16="http://schemas.microsoft.com/office/drawing/2014/main" id="{C8F8344C-C7D6-4B08-8829-00125BAFBB91}"/>
              </a:ext>
            </a:extLst>
          </p:cNvPr>
          <p:cNvSpPr>
            <a:spLocks noGrp="1"/>
          </p:cNvSpPr>
          <p:nvPr>
            <p:ph sz="half" idx="1"/>
          </p:nvPr>
        </p:nvSpPr>
        <p:spPr/>
        <p:txBody>
          <a:bodyPr>
            <a:normAutofit fontScale="92500" lnSpcReduction="10000"/>
          </a:bodyPr>
          <a:lstStyle/>
          <a:p>
            <a:r>
              <a:rPr lang="en-US" dirty="0"/>
              <a:t>Community in School</a:t>
            </a:r>
          </a:p>
          <a:p>
            <a:r>
              <a:rPr lang="en-US" dirty="0"/>
              <a:t>Kaiser Permanente</a:t>
            </a:r>
          </a:p>
          <a:p>
            <a:r>
              <a:rPr lang="en-US" dirty="0"/>
              <a:t>Future Foundations</a:t>
            </a:r>
          </a:p>
          <a:p>
            <a:r>
              <a:rPr lang="en-US" dirty="0"/>
              <a:t>Land of Promise</a:t>
            </a:r>
          </a:p>
          <a:p>
            <a:r>
              <a:rPr lang="en-US" dirty="0"/>
              <a:t>Action Ministries</a:t>
            </a:r>
          </a:p>
          <a:p>
            <a:r>
              <a:rPr lang="en-US" dirty="0"/>
              <a:t>Eagles Economic Community</a:t>
            </a:r>
          </a:p>
          <a:p>
            <a:r>
              <a:rPr lang="en-US" dirty="0"/>
              <a:t>Hands On Atlanta</a:t>
            </a:r>
          </a:p>
          <a:p>
            <a:r>
              <a:rPr lang="en-US" dirty="0"/>
              <a:t>YMCA</a:t>
            </a:r>
          </a:p>
          <a:p>
            <a:r>
              <a:rPr lang="en-US" dirty="0"/>
              <a:t>Stand Up for Kids</a:t>
            </a:r>
          </a:p>
        </p:txBody>
      </p:sp>
      <p:sp>
        <p:nvSpPr>
          <p:cNvPr id="4" name="Content Placeholder 3">
            <a:extLst>
              <a:ext uri="{FF2B5EF4-FFF2-40B4-BE49-F238E27FC236}">
                <a16:creationId xmlns:a16="http://schemas.microsoft.com/office/drawing/2014/main" id="{4CBDFF03-7F97-41EA-9882-13D5EC8C8F6E}"/>
              </a:ext>
            </a:extLst>
          </p:cNvPr>
          <p:cNvSpPr>
            <a:spLocks noGrp="1"/>
          </p:cNvSpPr>
          <p:nvPr>
            <p:ph sz="half" idx="2"/>
          </p:nvPr>
        </p:nvSpPr>
        <p:spPr/>
        <p:txBody>
          <a:bodyPr>
            <a:normAutofit fontScale="92500" lnSpcReduction="10000"/>
          </a:bodyPr>
          <a:lstStyle/>
          <a:p>
            <a:r>
              <a:rPr lang="en-US" dirty="0"/>
              <a:t>Teach for America</a:t>
            </a:r>
          </a:p>
          <a:p>
            <a:r>
              <a:rPr lang="en-US" dirty="0" err="1"/>
              <a:t>Playworks</a:t>
            </a:r>
            <a:endParaRPr lang="en-US" dirty="0"/>
          </a:p>
          <a:p>
            <a:r>
              <a:rPr lang="en-US" dirty="0" err="1"/>
              <a:t>TutorMate</a:t>
            </a:r>
            <a:endParaRPr lang="en-US" dirty="0"/>
          </a:p>
          <a:p>
            <a:r>
              <a:rPr lang="en-US" dirty="0"/>
              <a:t>Oak Hill </a:t>
            </a:r>
          </a:p>
          <a:p>
            <a:r>
              <a:rPr lang="en-US" dirty="0"/>
              <a:t>Ripple Effects</a:t>
            </a:r>
          </a:p>
          <a:p>
            <a:r>
              <a:rPr lang="en-US" dirty="0"/>
              <a:t>Goodwill</a:t>
            </a:r>
          </a:p>
          <a:p>
            <a:r>
              <a:rPr lang="en-US" dirty="0"/>
              <a:t>United Way</a:t>
            </a:r>
          </a:p>
          <a:p>
            <a:r>
              <a:rPr lang="en-US" dirty="0"/>
              <a:t>Odyssey Family Counseling</a:t>
            </a:r>
          </a:p>
          <a:p>
            <a:r>
              <a:rPr lang="en-US" dirty="0"/>
              <a:t>Next Generation Men &amp; Women</a:t>
            </a:r>
          </a:p>
          <a:p>
            <a:endParaRPr lang="en-US" dirty="0"/>
          </a:p>
        </p:txBody>
      </p:sp>
    </p:spTree>
    <p:extLst>
      <p:ext uri="{BB962C8B-B14F-4D97-AF65-F5344CB8AC3E}">
        <p14:creationId xmlns:p14="http://schemas.microsoft.com/office/powerpoint/2010/main" val="1924340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4EE9-C5C8-462C-9808-32F2D84758F6}"/>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4D31B123-1848-4CEE-BBE9-25D4C90E6C87}"/>
              </a:ext>
            </a:extLst>
          </p:cNvPr>
          <p:cNvSpPr>
            <a:spLocks noGrp="1"/>
          </p:cNvSpPr>
          <p:nvPr>
            <p:ph sz="half" idx="1"/>
          </p:nvPr>
        </p:nvSpPr>
        <p:spPr/>
        <p:txBody>
          <a:bodyPr/>
          <a:lstStyle/>
          <a:p>
            <a:pPr marL="0" indent="0">
              <a:buNone/>
            </a:pPr>
            <a:r>
              <a:rPr lang="en-US" dirty="0"/>
              <a:t>Brannon F. Gaskins</a:t>
            </a:r>
          </a:p>
          <a:p>
            <a:pPr marL="0" indent="0">
              <a:buNone/>
            </a:pPr>
            <a:r>
              <a:rPr lang="en-US" dirty="0"/>
              <a:t>Area Executive Director-Fulton County Schools</a:t>
            </a:r>
          </a:p>
          <a:p>
            <a:pPr marL="0" indent="0">
              <a:buNone/>
            </a:pPr>
            <a:r>
              <a:rPr lang="en-US" dirty="0">
                <a:hlinkClick r:id="rId2"/>
              </a:rPr>
              <a:t>Gaskinsb@fultonschools.org</a:t>
            </a:r>
            <a:endParaRPr lang="en-US" dirty="0"/>
          </a:p>
          <a:p>
            <a:pPr marL="0" indent="0">
              <a:buNone/>
            </a:pPr>
            <a:r>
              <a:rPr lang="en-US" dirty="0"/>
              <a:t>Twitter:  @</a:t>
            </a:r>
            <a:r>
              <a:rPr lang="en-US" dirty="0" err="1"/>
              <a:t>BFGaskins</a:t>
            </a:r>
            <a:endParaRPr lang="en-US" dirty="0"/>
          </a:p>
          <a:p>
            <a:pPr marL="0" indent="0">
              <a:buNone/>
            </a:pPr>
            <a:endParaRPr lang="en-US" dirty="0"/>
          </a:p>
        </p:txBody>
      </p:sp>
      <p:sp>
        <p:nvSpPr>
          <p:cNvPr id="4" name="Content Placeholder 3">
            <a:extLst>
              <a:ext uri="{FF2B5EF4-FFF2-40B4-BE49-F238E27FC236}">
                <a16:creationId xmlns:a16="http://schemas.microsoft.com/office/drawing/2014/main" id="{54548B10-9E47-4BEC-93F3-A23644770470}"/>
              </a:ext>
            </a:extLst>
          </p:cNvPr>
          <p:cNvSpPr>
            <a:spLocks noGrp="1"/>
          </p:cNvSpPr>
          <p:nvPr>
            <p:ph sz="half" idx="2"/>
          </p:nvPr>
        </p:nvSpPr>
        <p:spPr>
          <a:xfrm>
            <a:off x="13340911" y="898555"/>
            <a:ext cx="359395" cy="971483"/>
          </a:xfrm>
        </p:spPr>
        <p:txBody>
          <a:bodyPr/>
          <a:lstStyle/>
          <a:p>
            <a:endParaRPr lang="en-US" dirty="0"/>
          </a:p>
        </p:txBody>
      </p:sp>
      <p:pic>
        <p:nvPicPr>
          <p:cNvPr id="5" name="Picture 4" descr="1456499708927_AZ">
            <a:extLst>
              <a:ext uri="{FF2B5EF4-FFF2-40B4-BE49-F238E27FC236}">
                <a16:creationId xmlns:a16="http://schemas.microsoft.com/office/drawing/2014/main" id="{96F0142D-8694-47E9-A2FA-8FF82CB29E7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24565" y="4431032"/>
            <a:ext cx="3162300" cy="1238250"/>
          </a:xfrm>
          <a:prstGeom prst="rect">
            <a:avLst/>
          </a:prstGeom>
          <a:noFill/>
          <a:ln>
            <a:noFill/>
          </a:ln>
        </p:spPr>
      </p:pic>
      <p:pic>
        <p:nvPicPr>
          <p:cNvPr id="2050" name="DA688AA9-2E82-448C-92A1-910E715A2783" descr="Image">
            <a:extLst>
              <a:ext uri="{FF2B5EF4-FFF2-40B4-BE49-F238E27FC236}">
                <a16:creationId xmlns:a16="http://schemas.microsoft.com/office/drawing/2014/main" id="{1ACF7093-4CF5-4B92-9D1F-987EB1AB2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295" y="1869141"/>
            <a:ext cx="2786141" cy="197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5358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6088A4-3C37-4E76-8976-50884477B095}" type="slidenum">
              <a:rPr lang="en-US" smtClean="0"/>
              <a:pPr/>
              <a:t>3</a:t>
            </a:fld>
            <a:endParaRPr lang="en-US"/>
          </a:p>
        </p:txBody>
      </p:sp>
      <p:grpSp>
        <p:nvGrpSpPr>
          <p:cNvPr id="125" name="Group 124"/>
          <p:cNvGrpSpPr/>
          <p:nvPr/>
        </p:nvGrpSpPr>
        <p:grpSpPr>
          <a:xfrm>
            <a:off x="2298119" y="1000905"/>
            <a:ext cx="7776021" cy="5716461"/>
            <a:chOff x="774118" y="1000904"/>
            <a:chExt cx="7776021" cy="5716461"/>
          </a:xfrm>
        </p:grpSpPr>
        <p:grpSp>
          <p:nvGrpSpPr>
            <p:cNvPr id="25" name="Group 24"/>
            <p:cNvGrpSpPr/>
            <p:nvPr/>
          </p:nvGrpSpPr>
          <p:grpSpPr>
            <a:xfrm>
              <a:off x="774118" y="1000904"/>
              <a:ext cx="7701577" cy="625047"/>
              <a:chOff x="824192" y="1390415"/>
              <a:chExt cx="7701577" cy="625047"/>
            </a:xfrm>
          </p:grpSpPr>
          <p:pic>
            <p:nvPicPr>
              <p:cNvPr id="7"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16"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17"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18"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19"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20"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21"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22"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23"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24"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nvGrpSpPr>
            <p:cNvPr id="26" name="Group 25"/>
            <p:cNvGrpSpPr/>
            <p:nvPr/>
          </p:nvGrpSpPr>
          <p:grpSpPr>
            <a:xfrm>
              <a:off x="848562" y="3121483"/>
              <a:ext cx="7701577" cy="625047"/>
              <a:chOff x="824192" y="1390415"/>
              <a:chExt cx="7701577" cy="625047"/>
            </a:xfrm>
          </p:grpSpPr>
          <p:pic>
            <p:nvPicPr>
              <p:cNvPr id="27"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28"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29"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30"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31"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32"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33"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34"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35"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36"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nvGrpSpPr>
            <p:cNvPr id="37" name="Group 36"/>
            <p:cNvGrpSpPr/>
            <p:nvPr/>
          </p:nvGrpSpPr>
          <p:grpSpPr>
            <a:xfrm>
              <a:off x="774118" y="1543178"/>
              <a:ext cx="7701577" cy="625047"/>
              <a:chOff x="824192" y="1390415"/>
              <a:chExt cx="7701577" cy="625047"/>
            </a:xfrm>
          </p:grpSpPr>
          <p:pic>
            <p:nvPicPr>
              <p:cNvPr id="38"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39"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40"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41"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42"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43"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44"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45"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46"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47"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nvGrpSpPr>
            <p:cNvPr id="48" name="Group 47"/>
            <p:cNvGrpSpPr/>
            <p:nvPr/>
          </p:nvGrpSpPr>
          <p:grpSpPr>
            <a:xfrm>
              <a:off x="848562" y="2028067"/>
              <a:ext cx="7701577" cy="625047"/>
              <a:chOff x="824192" y="1390415"/>
              <a:chExt cx="7701577" cy="625047"/>
            </a:xfrm>
          </p:grpSpPr>
          <p:pic>
            <p:nvPicPr>
              <p:cNvPr id="49"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50"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51"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52"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53"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54"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55"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56"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57"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58"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nvGrpSpPr>
            <p:cNvPr id="59" name="Group 58"/>
            <p:cNvGrpSpPr/>
            <p:nvPr/>
          </p:nvGrpSpPr>
          <p:grpSpPr>
            <a:xfrm>
              <a:off x="848562" y="2527383"/>
              <a:ext cx="7701577" cy="625047"/>
              <a:chOff x="824192" y="1390415"/>
              <a:chExt cx="7701577" cy="625047"/>
            </a:xfrm>
          </p:grpSpPr>
          <p:pic>
            <p:nvPicPr>
              <p:cNvPr id="60"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61"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62"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63"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64"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65"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66"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67"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68"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69"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nvGrpSpPr>
            <p:cNvPr id="70" name="Group 69"/>
            <p:cNvGrpSpPr/>
            <p:nvPr/>
          </p:nvGrpSpPr>
          <p:grpSpPr>
            <a:xfrm>
              <a:off x="848562" y="3719878"/>
              <a:ext cx="7701577" cy="625047"/>
              <a:chOff x="824192" y="1390415"/>
              <a:chExt cx="7701577" cy="625047"/>
            </a:xfrm>
          </p:grpSpPr>
          <p:pic>
            <p:nvPicPr>
              <p:cNvPr id="71"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72"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73"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74"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75"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76"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77"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78"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79"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80"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nvGrpSpPr>
            <p:cNvPr id="81" name="Group 80"/>
            <p:cNvGrpSpPr/>
            <p:nvPr/>
          </p:nvGrpSpPr>
          <p:grpSpPr>
            <a:xfrm>
              <a:off x="848562" y="4299626"/>
              <a:ext cx="7701577" cy="625047"/>
              <a:chOff x="824192" y="1390415"/>
              <a:chExt cx="7701577" cy="625047"/>
            </a:xfrm>
          </p:grpSpPr>
          <p:pic>
            <p:nvPicPr>
              <p:cNvPr id="82"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83"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84"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85"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86"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87"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88"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89"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90"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91"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nvGrpSpPr>
            <p:cNvPr id="92" name="Group 91"/>
            <p:cNvGrpSpPr/>
            <p:nvPr/>
          </p:nvGrpSpPr>
          <p:grpSpPr>
            <a:xfrm>
              <a:off x="832514" y="4896775"/>
              <a:ext cx="7701577" cy="625047"/>
              <a:chOff x="824192" y="1390415"/>
              <a:chExt cx="7701577" cy="625047"/>
            </a:xfrm>
          </p:grpSpPr>
          <p:pic>
            <p:nvPicPr>
              <p:cNvPr id="93"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94"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95"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96"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97"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98"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99"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100"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101"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102"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nvGrpSpPr>
            <p:cNvPr id="103" name="Group 102"/>
            <p:cNvGrpSpPr/>
            <p:nvPr/>
          </p:nvGrpSpPr>
          <p:grpSpPr>
            <a:xfrm>
              <a:off x="824192" y="5492165"/>
              <a:ext cx="7701577" cy="625047"/>
              <a:chOff x="824192" y="1390415"/>
              <a:chExt cx="7701577" cy="625047"/>
            </a:xfrm>
          </p:grpSpPr>
          <p:pic>
            <p:nvPicPr>
              <p:cNvPr id="104"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105"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106"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107"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108"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109"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110"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111"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112"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113"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nvGrpSpPr>
            <p:cNvPr id="114" name="Group 113"/>
            <p:cNvGrpSpPr/>
            <p:nvPr/>
          </p:nvGrpSpPr>
          <p:grpSpPr>
            <a:xfrm>
              <a:off x="824192" y="6092318"/>
              <a:ext cx="7701577" cy="625047"/>
              <a:chOff x="824192" y="1390415"/>
              <a:chExt cx="7701577" cy="625047"/>
            </a:xfrm>
          </p:grpSpPr>
          <p:pic>
            <p:nvPicPr>
              <p:cNvPr id="115"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116"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117"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118"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119"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120"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121"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122"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123"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124" name="Content Placeholder 4" descr="SURPRISE!!: Black College Grads Struggle to Find Employment in Today'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sp>
        <p:nvSpPr>
          <p:cNvPr id="126" name="TextBox 125"/>
          <p:cNvSpPr txBox="1"/>
          <p:nvPr/>
        </p:nvSpPr>
        <p:spPr>
          <a:xfrm>
            <a:off x="4895458" y="179870"/>
            <a:ext cx="4705742" cy="830997"/>
          </a:xfrm>
          <a:prstGeom prst="rect">
            <a:avLst/>
          </a:prstGeom>
          <a:noFill/>
        </p:spPr>
        <p:txBody>
          <a:bodyPr wrap="square" rtlCol="0">
            <a:spAutoFit/>
          </a:bodyPr>
          <a:lstStyle/>
          <a:p>
            <a:r>
              <a:rPr lang="en-US" sz="4800" b="1" dirty="0">
                <a:solidFill>
                  <a:schemeClr val="bg1"/>
                </a:solidFill>
              </a:rPr>
              <a:t>100 Graduates</a:t>
            </a:r>
          </a:p>
        </p:txBody>
      </p:sp>
    </p:spTree>
    <p:extLst>
      <p:ext uri="{BB962C8B-B14F-4D97-AF65-F5344CB8AC3E}">
        <p14:creationId xmlns:p14="http://schemas.microsoft.com/office/powerpoint/2010/main" val="132884247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731" y="257717"/>
            <a:ext cx="7611847" cy="636672"/>
          </a:xfrm>
        </p:spPr>
        <p:txBody>
          <a:bodyPr/>
          <a:lstStyle/>
          <a:p>
            <a:pPr algn="ctr"/>
            <a:r>
              <a:rPr lang="en-US" sz="4000" dirty="0">
                <a:solidFill>
                  <a:schemeClr val="bg1"/>
                </a:solidFill>
              </a:rPr>
              <a:t>40 students out of every 100(40%)</a:t>
            </a:r>
          </a:p>
        </p:txBody>
      </p:sp>
      <p:sp>
        <p:nvSpPr>
          <p:cNvPr id="4" name="Slide Number Placeholder 3"/>
          <p:cNvSpPr>
            <a:spLocks noGrp="1"/>
          </p:cNvSpPr>
          <p:nvPr>
            <p:ph type="sldNum" sz="quarter" idx="12"/>
          </p:nvPr>
        </p:nvSpPr>
        <p:spPr/>
        <p:txBody>
          <a:bodyPr/>
          <a:lstStyle/>
          <a:p>
            <a:fld id="{596088A4-3C37-4E76-8976-50884477B095}" type="slidenum">
              <a:rPr lang="en-US" smtClean="0"/>
              <a:pPr/>
              <a:t>4</a:t>
            </a:fld>
            <a:endParaRPr lang="en-US"/>
          </a:p>
        </p:txBody>
      </p:sp>
      <p:grpSp>
        <p:nvGrpSpPr>
          <p:cNvPr id="3" name="Group 2"/>
          <p:cNvGrpSpPr/>
          <p:nvPr/>
        </p:nvGrpSpPr>
        <p:grpSpPr>
          <a:xfrm>
            <a:off x="2286001" y="1371600"/>
            <a:ext cx="7701577" cy="2452418"/>
            <a:chOff x="774118" y="1000904"/>
            <a:chExt cx="7701577" cy="2452418"/>
          </a:xfrm>
        </p:grpSpPr>
        <p:grpSp>
          <p:nvGrpSpPr>
            <p:cNvPr id="25" name="Group 24"/>
            <p:cNvGrpSpPr/>
            <p:nvPr/>
          </p:nvGrpSpPr>
          <p:grpSpPr>
            <a:xfrm>
              <a:off x="774118" y="1000904"/>
              <a:ext cx="7701577" cy="625047"/>
              <a:chOff x="824192" y="1390415"/>
              <a:chExt cx="7701577" cy="625047"/>
            </a:xfrm>
          </p:grpSpPr>
          <p:pic>
            <p:nvPicPr>
              <p:cNvPr id="7"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16"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17"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18"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19"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20"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21"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22"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23"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24"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nvGrpSpPr>
            <p:cNvPr id="37" name="Group 36"/>
            <p:cNvGrpSpPr/>
            <p:nvPr/>
          </p:nvGrpSpPr>
          <p:grpSpPr>
            <a:xfrm>
              <a:off x="774118" y="1543178"/>
              <a:ext cx="7701577" cy="625047"/>
              <a:chOff x="824192" y="1390415"/>
              <a:chExt cx="7701577" cy="625047"/>
            </a:xfrm>
          </p:grpSpPr>
          <p:pic>
            <p:nvPicPr>
              <p:cNvPr id="38"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39"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40"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41"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42"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43"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44"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45"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46"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47"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nvGrpSpPr>
            <p:cNvPr id="48" name="Group 47"/>
            <p:cNvGrpSpPr/>
            <p:nvPr/>
          </p:nvGrpSpPr>
          <p:grpSpPr>
            <a:xfrm>
              <a:off x="774118" y="2153195"/>
              <a:ext cx="7701577" cy="625047"/>
              <a:chOff x="824192" y="1390415"/>
              <a:chExt cx="7701577" cy="625047"/>
            </a:xfrm>
          </p:grpSpPr>
          <p:pic>
            <p:nvPicPr>
              <p:cNvPr id="49"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50"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51"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52"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53"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54"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55"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56"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57"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58"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nvGrpSpPr>
            <p:cNvPr id="59" name="Group 58"/>
            <p:cNvGrpSpPr/>
            <p:nvPr/>
          </p:nvGrpSpPr>
          <p:grpSpPr>
            <a:xfrm>
              <a:off x="774118" y="2828275"/>
              <a:ext cx="7701577" cy="625047"/>
              <a:chOff x="824192" y="1390415"/>
              <a:chExt cx="7701577" cy="625047"/>
            </a:xfrm>
          </p:grpSpPr>
          <p:pic>
            <p:nvPicPr>
              <p:cNvPr id="60"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61"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62"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63"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64"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65"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66"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67"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68"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69"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grpSp>
    </p:spTree>
    <p:extLst>
      <p:ext uri="{BB962C8B-B14F-4D97-AF65-F5344CB8AC3E}">
        <p14:creationId xmlns:p14="http://schemas.microsoft.com/office/powerpoint/2010/main" val="139164377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643" y="316405"/>
            <a:ext cx="9195275" cy="750395"/>
          </a:xfrm>
        </p:spPr>
        <p:txBody>
          <a:bodyPr/>
          <a:lstStyle/>
          <a:p>
            <a:pPr algn="ctr"/>
            <a:r>
              <a:rPr lang="en-US" sz="3200" dirty="0">
                <a:solidFill>
                  <a:schemeClr val="bg1"/>
                </a:solidFill>
              </a:rPr>
              <a:t>10 African American Males Out of every 100(10%)</a:t>
            </a:r>
          </a:p>
        </p:txBody>
      </p:sp>
      <p:sp>
        <p:nvSpPr>
          <p:cNvPr id="4" name="Slide Number Placeholder 3"/>
          <p:cNvSpPr>
            <a:spLocks noGrp="1"/>
          </p:cNvSpPr>
          <p:nvPr>
            <p:ph type="sldNum" sz="quarter" idx="12"/>
          </p:nvPr>
        </p:nvSpPr>
        <p:spPr/>
        <p:txBody>
          <a:bodyPr/>
          <a:lstStyle/>
          <a:p>
            <a:fld id="{596088A4-3C37-4E76-8976-50884477B095}" type="slidenum">
              <a:rPr lang="en-US" smtClean="0"/>
              <a:pPr/>
              <a:t>5</a:t>
            </a:fld>
            <a:endParaRPr lang="en-US"/>
          </a:p>
        </p:txBody>
      </p:sp>
      <p:grpSp>
        <p:nvGrpSpPr>
          <p:cNvPr id="25" name="Group 24"/>
          <p:cNvGrpSpPr/>
          <p:nvPr/>
        </p:nvGrpSpPr>
        <p:grpSpPr>
          <a:xfrm>
            <a:off x="2286001" y="1447801"/>
            <a:ext cx="7701577" cy="625047"/>
            <a:chOff x="824192" y="1390415"/>
            <a:chExt cx="7701577" cy="625047"/>
          </a:xfrm>
        </p:grpSpPr>
        <p:pic>
          <p:nvPicPr>
            <p:cNvPr id="7"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192" y="1399307"/>
              <a:ext cx="893416" cy="567663"/>
            </a:xfrm>
            <a:prstGeom prst="rect">
              <a:avLst/>
            </a:prstGeom>
          </p:spPr>
        </p:pic>
        <p:pic>
          <p:nvPicPr>
            <p:cNvPr id="16"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6642" y="1419715"/>
              <a:ext cx="893416" cy="567663"/>
            </a:xfrm>
            <a:prstGeom prst="rect">
              <a:avLst/>
            </a:prstGeom>
          </p:spPr>
        </p:pic>
        <p:pic>
          <p:nvPicPr>
            <p:cNvPr id="17"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157" y="1440120"/>
              <a:ext cx="893416" cy="567663"/>
            </a:xfrm>
            <a:prstGeom prst="rect">
              <a:avLst/>
            </a:prstGeom>
          </p:spPr>
        </p:pic>
        <p:pic>
          <p:nvPicPr>
            <p:cNvPr id="18"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553" y="1440121"/>
              <a:ext cx="893416" cy="567663"/>
            </a:xfrm>
            <a:prstGeom prst="rect">
              <a:avLst/>
            </a:prstGeom>
          </p:spPr>
        </p:pic>
        <p:pic>
          <p:nvPicPr>
            <p:cNvPr id="19"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7168" y="1447799"/>
              <a:ext cx="893416" cy="567663"/>
            </a:xfrm>
            <a:prstGeom prst="rect">
              <a:avLst/>
            </a:prstGeom>
          </p:spPr>
        </p:pic>
        <p:pic>
          <p:nvPicPr>
            <p:cNvPr id="20"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453" y="1447799"/>
              <a:ext cx="893416" cy="567663"/>
            </a:xfrm>
            <a:prstGeom prst="rect">
              <a:avLst/>
            </a:prstGeom>
          </p:spPr>
        </p:pic>
        <p:pic>
          <p:nvPicPr>
            <p:cNvPr id="21"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007" y="1447799"/>
              <a:ext cx="893416" cy="567663"/>
            </a:xfrm>
            <a:prstGeom prst="rect">
              <a:avLst/>
            </a:prstGeom>
          </p:spPr>
        </p:pic>
        <p:pic>
          <p:nvPicPr>
            <p:cNvPr id="22"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1245" y="1419714"/>
              <a:ext cx="893416" cy="567663"/>
            </a:xfrm>
            <a:prstGeom prst="rect">
              <a:avLst/>
            </a:prstGeom>
          </p:spPr>
        </p:pic>
        <p:pic>
          <p:nvPicPr>
            <p:cNvPr id="23"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2753" y="1399307"/>
              <a:ext cx="893416" cy="567663"/>
            </a:xfrm>
            <a:prstGeom prst="rect">
              <a:avLst/>
            </a:prstGeom>
          </p:spPr>
        </p:pic>
        <p:pic>
          <p:nvPicPr>
            <p:cNvPr id="24" name="Content Placeholder 4" descr="SURPRISE!!: Black College Grads Struggle to Find Employment in Today'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2353" y="1390415"/>
              <a:ext cx="893416" cy="567663"/>
            </a:xfrm>
            <a:prstGeom prst="rect">
              <a:avLst/>
            </a:prstGeom>
          </p:spPr>
        </p:pic>
      </p:grpSp>
    </p:spTree>
    <p:extLst>
      <p:ext uri="{BB962C8B-B14F-4D97-AF65-F5344CB8AC3E}">
        <p14:creationId xmlns:p14="http://schemas.microsoft.com/office/powerpoint/2010/main" val="66395617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3DB6F-D022-4483-B23D-6428FAF8E67D}"/>
              </a:ext>
            </a:extLst>
          </p:cNvPr>
          <p:cNvSpPr>
            <a:spLocks noGrp="1"/>
          </p:cNvSpPr>
          <p:nvPr>
            <p:ph type="title"/>
          </p:nvPr>
        </p:nvSpPr>
        <p:spPr/>
        <p:txBody>
          <a:bodyPr/>
          <a:lstStyle/>
          <a:p>
            <a:r>
              <a:rPr lang="en-US" dirty="0"/>
              <a:t>Achievement Zone</a:t>
            </a:r>
          </a:p>
        </p:txBody>
      </p:sp>
      <p:sp>
        <p:nvSpPr>
          <p:cNvPr id="3" name="Content Placeholder 2">
            <a:extLst>
              <a:ext uri="{FF2B5EF4-FFF2-40B4-BE49-F238E27FC236}">
                <a16:creationId xmlns:a16="http://schemas.microsoft.com/office/drawing/2014/main" id="{E56E133B-121E-4866-9E0C-9C31DC935526}"/>
              </a:ext>
            </a:extLst>
          </p:cNvPr>
          <p:cNvSpPr>
            <a:spLocks noGrp="1"/>
          </p:cNvSpPr>
          <p:nvPr>
            <p:ph sz="half" idx="1"/>
          </p:nvPr>
        </p:nvSpPr>
        <p:spPr/>
        <p:txBody>
          <a:bodyPr>
            <a:normAutofit fontScale="85000" lnSpcReduction="20000"/>
          </a:bodyPr>
          <a:lstStyle/>
          <a:p>
            <a:pPr marL="0" indent="0">
              <a:buNone/>
            </a:pPr>
            <a:r>
              <a:rPr lang="en-US" dirty="0"/>
              <a:t>The mission of the Achievement Zone is to accelerate and concentrate research-based reform efforts, offering a wide range of supports and opportunities to remove obstacles to dramatic school improvement and provide access for all families with students in the Zone to receive a high quality education. </a:t>
            </a:r>
          </a:p>
          <a:p>
            <a:pPr marL="0" indent="0">
              <a:buNone/>
            </a:pPr>
            <a:r>
              <a:rPr lang="en-US" dirty="0"/>
              <a:t>The Achievement Zone is a geographic area that makes up the Banneker High School attendance boundary in the southern end of the Fulton County School district.   </a:t>
            </a:r>
          </a:p>
          <a:p>
            <a:pPr marL="0" indent="0">
              <a:buNone/>
            </a:pPr>
            <a:endParaRPr lang="en-US" dirty="0"/>
          </a:p>
          <a:p>
            <a:endParaRPr lang="en-US" dirty="0"/>
          </a:p>
        </p:txBody>
      </p:sp>
      <p:pic>
        <p:nvPicPr>
          <p:cNvPr id="12" name="Content Placeholder 11">
            <a:extLst>
              <a:ext uri="{FF2B5EF4-FFF2-40B4-BE49-F238E27FC236}">
                <a16:creationId xmlns:a16="http://schemas.microsoft.com/office/drawing/2014/main" id="{05CAFD16-1035-4483-83D7-F016AE6AB8E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7602" y="2476789"/>
            <a:ext cx="4863600" cy="1904421"/>
          </a:xfrm>
        </p:spPr>
      </p:pic>
    </p:spTree>
    <p:extLst>
      <p:ext uri="{BB962C8B-B14F-4D97-AF65-F5344CB8AC3E}">
        <p14:creationId xmlns:p14="http://schemas.microsoft.com/office/powerpoint/2010/main" val="343307929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The Banneker Cluster of Schools were impacted by three challenges common in low performing schools:</a:t>
            </a:r>
          </a:p>
        </p:txBody>
      </p:sp>
      <p:sp>
        <p:nvSpPr>
          <p:cNvPr id="3" name="Slide Number Placeholder 2"/>
          <p:cNvSpPr>
            <a:spLocks noGrp="1"/>
          </p:cNvSpPr>
          <p:nvPr>
            <p:ph type="sldNum" sz="quarter" idx="12"/>
          </p:nvPr>
        </p:nvSpPr>
        <p:spPr/>
        <p:txBody>
          <a:bodyPr/>
          <a:lstStyle/>
          <a:p>
            <a:fld id="{596088A4-3C37-4E76-8976-50884477B095}" type="slidenum">
              <a:rPr lang="en-US" smtClean="0"/>
              <a:pPr/>
              <a:t>7</a:t>
            </a:fld>
            <a:endParaRPr lang="en-US" dirty="0"/>
          </a:p>
        </p:txBody>
      </p:sp>
      <p:sp>
        <p:nvSpPr>
          <p:cNvPr id="5" name="TextBox 4"/>
          <p:cNvSpPr txBox="1"/>
          <p:nvPr/>
        </p:nvSpPr>
        <p:spPr>
          <a:xfrm>
            <a:off x="1630212" y="2443382"/>
            <a:ext cx="4479024" cy="4278094"/>
          </a:xfrm>
          <a:prstGeom prst="rect">
            <a:avLst/>
          </a:prstGeom>
          <a:noFill/>
        </p:spPr>
        <p:txBody>
          <a:bodyPr wrap="square" rtlCol="0">
            <a:spAutoFit/>
          </a:bodyPr>
          <a:lstStyle/>
          <a:p>
            <a:r>
              <a:rPr lang="en-US" sz="2800" dirty="0"/>
              <a:t>Inability to recruit and retain high quality experienced and novice staff</a:t>
            </a:r>
          </a:p>
          <a:p>
            <a:endParaRPr lang="en-US" sz="2800" dirty="0"/>
          </a:p>
          <a:p>
            <a:r>
              <a:rPr lang="en-US" sz="2800" dirty="0"/>
              <a:t>Pervasive culture of low expectations</a:t>
            </a:r>
          </a:p>
          <a:p>
            <a:pPr marL="457200" indent="-457200">
              <a:buFont typeface="+mj-lt"/>
              <a:buAutoNum type="arabicPeriod"/>
            </a:pPr>
            <a:endParaRPr lang="en-US" sz="2800" dirty="0"/>
          </a:p>
          <a:p>
            <a:r>
              <a:rPr lang="en-US" sz="2800" dirty="0"/>
              <a:t>Lack of intensive supports for struggling students</a:t>
            </a:r>
          </a:p>
          <a:p>
            <a:pPr marL="285750" indent="-285750">
              <a:buFont typeface="Arial" panose="020B0604020202020204" pitchFamily="34" charset="0"/>
              <a:buChar char="•"/>
            </a:pPr>
            <a:endParaRPr lang="en-US" sz="2000" dirty="0"/>
          </a:p>
        </p:txBody>
      </p:sp>
      <p:sp>
        <p:nvSpPr>
          <p:cNvPr id="6" name="Oval 5"/>
          <p:cNvSpPr/>
          <p:nvPr/>
        </p:nvSpPr>
        <p:spPr>
          <a:xfrm>
            <a:off x="1024169" y="2556874"/>
            <a:ext cx="486201" cy="520890"/>
          </a:xfrm>
          <a:prstGeom prst="ellipse">
            <a:avLst/>
          </a:prstGeom>
          <a:solidFill>
            <a:srgbClr val="C99F41"/>
          </a:solidFill>
          <a:ln>
            <a:solidFill>
              <a:srgbClr val="C99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9" name="Oval 8"/>
          <p:cNvSpPr/>
          <p:nvPr/>
        </p:nvSpPr>
        <p:spPr>
          <a:xfrm>
            <a:off x="1050325" y="4226449"/>
            <a:ext cx="486201" cy="520890"/>
          </a:xfrm>
          <a:prstGeom prst="ellipse">
            <a:avLst/>
          </a:prstGeom>
          <a:solidFill>
            <a:srgbClr val="C99F41"/>
          </a:solidFill>
          <a:ln>
            <a:solidFill>
              <a:srgbClr val="C99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0" name="Oval 9"/>
          <p:cNvSpPr/>
          <p:nvPr/>
        </p:nvSpPr>
        <p:spPr>
          <a:xfrm>
            <a:off x="1094397" y="5496829"/>
            <a:ext cx="486201" cy="520890"/>
          </a:xfrm>
          <a:prstGeom prst="ellipse">
            <a:avLst/>
          </a:prstGeom>
          <a:solidFill>
            <a:srgbClr val="C99F41"/>
          </a:solidFill>
          <a:ln>
            <a:solidFill>
              <a:srgbClr val="C99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886" y="2814143"/>
            <a:ext cx="4441491" cy="2993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38871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173" y="1289222"/>
            <a:ext cx="10972800" cy="685800"/>
          </a:xfrm>
        </p:spPr>
        <p:txBody>
          <a:bodyPr/>
          <a:lstStyle/>
          <a:p>
            <a:pPr algn="ctr"/>
            <a:r>
              <a:rPr lang="en-US" dirty="0"/>
              <a:t>Strategic Themes</a:t>
            </a:r>
          </a:p>
        </p:txBody>
      </p:sp>
      <p:pic>
        <p:nvPicPr>
          <p:cNvPr id="4" name="Content Placeholder 18"/>
          <p:cNvPicPr>
            <a:picLocks noGrp="1" noChangeAspect="1"/>
          </p:cNvPicPr>
          <p:nvPr>
            <p:ph idx="1"/>
          </p:nvPr>
        </p:nvPicPr>
        <p:blipFill>
          <a:blip r:embed="rId3"/>
          <a:stretch>
            <a:fillRect/>
          </a:stretch>
        </p:blipFill>
        <p:spPr>
          <a:xfrm>
            <a:off x="4241617" y="1975022"/>
            <a:ext cx="3609911" cy="2955525"/>
          </a:xfrm>
          <a:prstGeom prst="rect">
            <a:avLst/>
          </a:prstGeom>
        </p:spPr>
      </p:pic>
      <p:sp>
        <p:nvSpPr>
          <p:cNvPr id="3" name="Rectangle 2"/>
          <p:cNvSpPr/>
          <p:nvPr/>
        </p:nvSpPr>
        <p:spPr>
          <a:xfrm>
            <a:off x="1256890" y="5153918"/>
            <a:ext cx="10827227" cy="1384995"/>
          </a:xfrm>
          <a:prstGeom prst="rect">
            <a:avLst/>
          </a:prstGeom>
        </p:spPr>
        <p:txBody>
          <a:bodyPr wrap="square">
            <a:spAutoFit/>
          </a:bodyPr>
          <a:lstStyle/>
          <a:p>
            <a:pPr lvl="0">
              <a:defRPr/>
            </a:pPr>
            <a:r>
              <a:rPr lang="en-US" sz="2800" dirty="0"/>
              <a:t>The purpose of the Achievement Zone is to design, coordinate, and implement research-based strategies to close the achievement gap between the Banneker cluster of schools and the district at large.  </a:t>
            </a:r>
          </a:p>
        </p:txBody>
      </p:sp>
      <p:sp>
        <p:nvSpPr>
          <p:cNvPr id="5" name="Slide Number Placeholder 4"/>
          <p:cNvSpPr>
            <a:spLocks noGrp="1"/>
          </p:cNvSpPr>
          <p:nvPr>
            <p:ph type="sldNum" sz="quarter" idx="12"/>
          </p:nvPr>
        </p:nvSpPr>
        <p:spPr/>
        <p:txBody>
          <a:bodyPr/>
          <a:lstStyle/>
          <a:p>
            <a:fld id="{53BABE52-E7D2-4AFC-AF3C-5149401F051C}" type="slidenum">
              <a:rPr lang="en-US" smtClean="0"/>
              <a:t>8</a:t>
            </a:fld>
            <a:endParaRPr lang="en-US"/>
          </a:p>
        </p:txBody>
      </p:sp>
    </p:spTree>
    <p:extLst>
      <p:ext uri="{BB962C8B-B14F-4D97-AF65-F5344CB8AC3E}">
        <p14:creationId xmlns:p14="http://schemas.microsoft.com/office/powerpoint/2010/main" val="163051302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2015-2016 Strategic Initiatives/Tactics</a:t>
            </a:r>
          </a:p>
        </p:txBody>
      </p:sp>
      <p:graphicFrame>
        <p:nvGraphicFramePr>
          <p:cNvPr id="4" name="Content Placeholder 3"/>
          <p:cNvGraphicFramePr>
            <a:graphicFrameLocks noGrp="1"/>
          </p:cNvGraphicFramePr>
          <p:nvPr>
            <p:ph idx="1"/>
            <p:extLst/>
          </p:nvPr>
        </p:nvGraphicFramePr>
        <p:xfrm>
          <a:off x="609600" y="2286000"/>
          <a:ext cx="10972800" cy="3840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53BABE52-E7D2-4AFC-AF3C-5149401F051C}" type="slidenum">
              <a:rPr lang="en-US" smtClean="0"/>
              <a:t>9</a:t>
            </a:fld>
            <a:endParaRPr lang="en-US"/>
          </a:p>
        </p:txBody>
      </p:sp>
    </p:spTree>
    <p:extLst>
      <p:ext uri="{BB962C8B-B14F-4D97-AF65-F5344CB8AC3E}">
        <p14:creationId xmlns:p14="http://schemas.microsoft.com/office/powerpoint/2010/main" val="2158911862"/>
      </p:ext>
    </p:extLst>
  </p:cSld>
  <p:clrMapOvr>
    <a:masterClrMapping/>
  </p:clrMapOvr>
  <p:transition spd="slow">
    <p:push dir="u"/>
  </p:transition>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677E3A4A-297B-4BCE-9C73-2A77CB3A62B8}" vid="{81219175-833F-40FD-9EBA-CDB8331E88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142</TotalTime>
  <Words>2097</Words>
  <Application>Microsoft Office PowerPoint</Application>
  <PresentationFormat>Widescreen</PresentationFormat>
  <Paragraphs>235</Paragraphs>
  <Slides>27</Slides>
  <Notes>14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Theme1</vt:lpstr>
      <vt:lpstr>Leveraging Principal Meetings for Principal Development</vt:lpstr>
      <vt:lpstr>Essential Questions</vt:lpstr>
      <vt:lpstr>PowerPoint Presentation</vt:lpstr>
      <vt:lpstr>40 students out of every 100(40%)</vt:lpstr>
      <vt:lpstr>10 African American Males Out of every 100(10%)</vt:lpstr>
      <vt:lpstr>Achievement Zone</vt:lpstr>
      <vt:lpstr>The Banneker Cluster of Schools were impacted by three challenges common in low performing schools:</vt:lpstr>
      <vt:lpstr>Strategic Themes</vt:lpstr>
      <vt:lpstr>2015-2016 Strategic Initiatives/Tactics</vt:lpstr>
      <vt:lpstr>Leadership Development </vt:lpstr>
      <vt:lpstr>Our Purpose:</vt:lpstr>
      <vt:lpstr>Meetings are utilized to reinforce common expectations of the turnaround initiative.</vt:lpstr>
      <vt:lpstr>Principals share-out best practices to support their colleagues.</vt:lpstr>
      <vt:lpstr>Meetings provide for peer to peer dialog that encourages feedback and collective problem solving.</vt:lpstr>
      <vt:lpstr>Meetings are utilized to strengthen the leadership skills and competencies of principals.</vt:lpstr>
      <vt:lpstr>How is content carried to other meetings?</vt:lpstr>
      <vt:lpstr>Results to Date</vt:lpstr>
      <vt:lpstr> State Results</vt:lpstr>
      <vt:lpstr>BHS graduation rate continues to climb</vt:lpstr>
      <vt:lpstr>Banneker Milestones End of Course Data</vt:lpstr>
      <vt:lpstr>Removed  from State List</vt:lpstr>
      <vt:lpstr>Beating the Odds</vt:lpstr>
      <vt:lpstr>Middle School Students Taking High School Credit Courses </vt:lpstr>
      <vt:lpstr>Banneker HS  and AZ Teacher and Staff Vacancies</vt:lpstr>
      <vt:lpstr>Grant Recipients</vt:lpstr>
      <vt:lpstr>Partnerships and Wrap Around Services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Gaskins, Brannon F</dc:creator>
  <cp:lastModifiedBy>Presentation Account</cp:lastModifiedBy>
  <cp:revision>6</cp:revision>
  <dcterms:created xsi:type="dcterms:W3CDTF">2018-04-23T15:09:12Z</dcterms:created>
  <dcterms:modified xsi:type="dcterms:W3CDTF">2018-04-26T16:46:11Z</dcterms:modified>
</cp:coreProperties>
</file>