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63" r:id="rId3"/>
    <p:sldMasterId id="2147483667" r:id="rId4"/>
    <p:sldMasterId id="2147483697" r:id="rId5"/>
  </p:sldMasterIdLst>
  <p:notesMasterIdLst>
    <p:notesMasterId r:id="rId37"/>
  </p:notesMasterIdLst>
  <p:handoutMasterIdLst>
    <p:handoutMasterId r:id="rId38"/>
  </p:handoutMasterIdLst>
  <p:sldIdLst>
    <p:sldId id="411" r:id="rId6"/>
    <p:sldId id="413" r:id="rId7"/>
    <p:sldId id="256" r:id="rId8"/>
    <p:sldId id="260" r:id="rId9"/>
    <p:sldId id="334" r:id="rId10"/>
    <p:sldId id="387" r:id="rId11"/>
    <p:sldId id="385" r:id="rId12"/>
    <p:sldId id="389" r:id="rId13"/>
    <p:sldId id="388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2" r:id="rId3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ED9A00"/>
    <a:srgbClr val="C50000"/>
    <a:srgbClr val="316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8" autoAdjust="0"/>
    <p:restoredTop sz="85851" autoAdjust="0"/>
  </p:normalViewPr>
  <p:slideViewPr>
    <p:cSldViewPr snapToGrid="0" snapToObjects="1">
      <p:cViewPr varScale="1">
        <p:scale>
          <a:sx n="99" d="100"/>
          <a:sy n="99" d="100"/>
        </p:scale>
        <p:origin x="17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-226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3A8C-1932-9C4D-9FC1-8988D22140FA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02EE2-C3E2-9B4D-B9BD-5AE392CE6A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67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69DE0-A43A-DB40-A2A8-70E93F1D527C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FD6AF-1618-D246-A231-17FB77D355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41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FD6AF-1618-D246-A231-17FB77D355A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6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37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1598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325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changed</a:t>
            </a:r>
            <a:r>
              <a:rPr lang="en-US" baseline="0" dirty="0" smtClean="0"/>
              <a:t> the title to include human centered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04B11-C3D8-3C47-8354-225600C2D4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001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04B11-C3D8-3C47-8354-225600C2D4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13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04B11-C3D8-3C47-8354-225600C2D4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83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04B11-C3D8-3C47-8354-225600C2D4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32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1D397D-63A6-4222-857F-04BFF541560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025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72A18B-7285-41D5-ACD3-97D75A5B37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74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414177"/>
          </a:xfrm>
        </p:spPr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FD6AF-1618-D246-A231-17FB77D355A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0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FD6AF-1618-D246-A231-17FB77D355A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06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FD6AF-1618-D246-A231-17FB77D355A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53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FD6AF-1618-D246-A231-17FB77D355A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5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PAM</a:t>
            </a:r>
          </a:p>
        </p:txBody>
      </p:sp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3350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024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915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31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3" y="2462455"/>
            <a:ext cx="2957866" cy="2198178"/>
          </a:xfrm>
          <a:prstGeom prst="rect">
            <a:avLst/>
          </a:prstGeom>
        </p:spPr>
      </p:pic>
      <p:pic>
        <p:nvPicPr>
          <p:cNvPr id="5" name="Picture 4" descr="MCD_0358-v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" b="24311"/>
          <a:stretch/>
        </p:blipFill>
        <p:spPr>
          <a:xfrm>
            <a:off x="1099174" y="4375437"/>
            <a:ext cx="2839863" cy="1432849"/>
          </a:xfrm>
          <a:prstGeom prst="rect">
            <a:avLst/>
          </a:prstGeom>
        </p:spPr>
      </p:pic>
      <p:pic>
        <p:nvPicPr>
          <p:cNvPr id="21" name="Picture 20" descr="MCD_0440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/>
          <a:stretch/>
        </p:blipFill>
        <p:spPr>
          <a:xfrm>
            <a:off x="-7153" y="4376279"/>
            <a:ext cx="1101253" cy="1412446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1094100" y="4365811"/>
            <a:ext cx="0" cy="143611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CD_0077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1"/>
          <a:stretch/>
        </p:blipFill>
        <p:spPr>
          <a:xfrm>
            <a:off x="2969332" y="3395063"/>
            <a:ext cx="981170" cy="96442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39038" y="0"/>
            <a:ext cx="5204962" cy="576836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5160" y="3397004"/>
            <a:ext cx="4536954" cy="14425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5160" y="5005436"/>
            <a:ext cx="4536954" cy="75153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153" y="6453208"/>
            <a:ext cx="95268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65800377-DFB1-544F-9405-DC0FAB4E7254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9636" y="6453208"/>
            <a:ext cx="41051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42C33B18-024F-104B-87CF-6B4472DAFC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0"/>
            <a:ext cx="3939036" cy="815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OSOF_HPP_LogoStack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4" y="725737"/>
            <a:ext cx="3460262" cy="117001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5756969"/>
            <a:ext cx="9144000" cy="388115"/>
          </a:xfrm>
          <a:prstGeom prst="rect">
            <a:avLst/>
          </a:prstGeom>
          <a:solidFill>
            <a:srgbClr val="ED9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MCD_0311.jp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5" t="4158" r="1125" b="11801"/>
          <a:stretch/>
        </p:blipFill>
        <p:spPr>
          <a:xfrm>
            <a:off x="2957867" y="2462455"/>
            <a:ext cx="981170" cy="910473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 flipH="1">
            <a:off x="-134094" y="4371690"/>
            <a:ext cx="407521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59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4" y="96639"/>
            <a:ext cx="8917854" cy="664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902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4-1-02.png"/>
          <p:cNvPicPr>
            <a:picLocks noChangeAspect="1"/>
          </p:cNvPicPr>
          <p:nvPr/>
        </p:nvPicPr>
        <p:blipFill>
          <a:blip r:embed="rId2"/>
          <a:srcRect l="43494" r="32565" b="1705"/>
          <a:stretch>
            <a:fillRect/>
          </a:stretch>
        </p:blipFill>
        <p:spPr>
          <a:xfrm>
            <a:off x="6795247" y="-1952338"/>
            <a:ext cx="2133600" cy="6494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r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02" y="4655286"/>
            <a:ext cx="262786" cy="2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7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4-1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193" y="-1952338"/>
            <a:ext cx="8911758" cy="6607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r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02" y="4655286"/>
            <a:ext cx="262786" cy="2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39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4" y="96639"/>
            <a:ext cx="8917854" cy="664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7179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4" y="121220"/>
            <a:ext cx="8917854" cy="659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9783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57" y="121220"/>
            <a:ext cx="8851867" cy="659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480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 Slide 2 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57" y="121220"/>
            <a:ext cx="8851867" cy="6595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72" y="2571750"/>
            <a:ext cx="585447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43" y="3733800"/>
            <a:ext cx="5852535" cy="2392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723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Alt2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7" y="95880"/>
            <a:ext cx="8917854" cy="664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65" y="3065236"/>
            <a:ext cx="4016633" cy="1162050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4227286"/>
            <a:ext cx="4015304" cy="18988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113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Alt2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7" y="111907"/>
            <a:ext cx="8917854" cy="6612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65" y="3065236"/>
            <a:ext cx="4016633" cy="1162050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4227286"/>
            <a:ext cx="4015304" cy="18988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8066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Alt2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7" y="111907"/>
            <a:ext cx="8917854" cy="6612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65" y="3065236"/>
            <a:ext cx="4016633" cy="1162050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4227286"/>
            <a:ext cx="4015304" cy="18988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261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9392" y="6453208"/>
            <a:ext cx="96344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7DFD2169-75FA-8346-A488-D9B1080E0F5E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874" y="6453208"/>
            <a:ext cx="41051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42C33B18-024F-104B-87CF-6B4472DAFC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85" y="29062"/>
            <a:ext cx="8586502" cy="6745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03" y="3322797"/>
            <a:ext cx="386914" cy="302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3582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ock Style Variation 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8" y="133805"/>
            <a:ext cx="8763292" cy="4355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376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kumimoji="0" lang="en-US" sz="39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kumimoji="0" lang="en-US" smtClean="0"/>
              <a:t>Click to edit Master text styles</a:t>
            </a:r>
          </a:p>
        </p:txBody>
      </p:sp>
      <p:pic>
        <p:nvPicPr>
          <p:cNvPr id="17" name="Picture 16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8" y="405693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9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ock Style Variation 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8" y="133805"/>
            <a:ext cx="8763292" cy="4355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376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kumimoji="0" lang="en-US" sz="39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kumimoji="0" lang="en-US" smtClean="0"/>
              <a:t>Click to edit Master text styles</a:t>
            </a:r>
          </a:p>
        </p:txBody>
      </p:sp>
      <p:pic>
        <p:nvPicPr>
          <p:cNvPr id="17" name="Picture 16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8" y="405693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ock Style Variation 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8" y="133805"/>
            <a:ext cx="8763292" cy="4355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376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3900">
                <a:solidFill>
                  <a:schemeClr val="bg1"/>
                </a:solidFill>
                <a:latin typeface="+mj-lt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pic>
        <p:nvPicPr>
          <p:cNvPr id="17" name="Picture 16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8" y="405693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9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12" name="Picture 11" descr="Cr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766719"/>
            <a:ext cx="378263" cy="2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5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rgbClr val="002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6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487E"/>
              </a:buClr>
              <a:defRPr/>
            </a:lvl1pPr>
            <a:lvl2pPr>
              <a:buClr>
                <a:srgbClr val="8ED8F8"/>
              </a:buClr>
              <a:defRPr/>
            </a:lvl2pPr>
            <a:lvl3pPr>
              <a:buClr>
                <a:srgbClr val="00487E"/>
              </a:buClr>
              <a:defRPr/>
            </a:lvl3pPr>
            <a:lvl4pPr>
              <a:buClr>
                <a:srgbClr val="8ED8F8"/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Picture 12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2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rgbClr val="002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00376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11" name="Picture 10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46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2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" y="228492"/>
            <a:ext cx="3474831" cy="634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97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9235" y="3733800"/>
            <a:ext cx="3255264" cy="23923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Crown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5" y="336758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31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8ED8F8"/>
              </a:buClr>
              <a:defRPr sz="1800"/>
            </a:lvl2pPr>
            <a:lvl3pPr>
              <a:defRPr sz="1800"/>
            </a:lvl3pPr>
            <a:lvl4pPr>
              <a:buClr>
                <a:srgbClr val="8ED8F8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89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8ED8F8"/>
              </a:buClr>
              <a:defRPr sz="1800"/>
            </a:lvl2pPr>
            <a:lvl3pPr>
              <a:defRPr sz="1800"/>
            </a:lvl3pPr>
            <a:lvl4pPr>
              <a:buClr>
                <a:srgbClr val="8ED8F8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DA5120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4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14508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56234"/>
            <a:ext cx="7772400" cy="1362075"/>
          </a:xfrm>
        </p:spPr>
        <p:txBody>
          <a:bodyPr anchor="t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560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18630" y="6453208"/>
            <a:ext cx="97421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17F1C6E5-531A-E442-9508-1B4CF8C45621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8112" y="6453208"/>
            <a:ext cx="41051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42C33B18-024F-104B-87CF-6B4472DAFC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61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pic>
        <p:nvPicPr>
          <p:cNvPr id="12" name="Picture 11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4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pic>
        <p:nvPicPr>
          <p:cNvPr id="13" name="Picture 12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06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43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6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Cr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766719"/>
            <a:ext cx="378263" cy="2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90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Crown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98" y="1442102"/>
            <a:ext cx="404132" cy="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4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Cr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32700" y="841771"/>
            <a:ext cx="288780" cy="225943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0256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Rectangle 12"/>
          <p:cNvSpPr>
            <a:spLocks noChangeArrowheads="1"/>
          </p:cNvSpPr>
          <p:nvPr userDrawn="1"/>
        </p:nvSpPr>
        <p:spPr bwMode="auto">
          <a:xfrm>
            <a:off x="0" y="4191000"/>
            <a:ext cx="9144000" cy="2667000"/>
          </a:xfrm>
          <a:prstGeom prst="rect">
            <a:avLst/>
          </a:prstGeom>
          <a:solidFill>
            <a:srgbClr val="0035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Rectangle 15"/>
          <p:cNvSpPr>
            <a:spLocks noChangeArrowheads="1"/>
          </p:cNvSpPr>
          <p:nvPr userDrawn="1"/>
        </p:nvSpPr>
        <p:spPr bwMode="auto">
          <a:xfrm>
            <a:off x="0" y="4267200"/>
            <a:ext cx="9144000" cy="914400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48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15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039" y="1496706"/>
            <a:ext cx="2006837" cy="1139952"/>
          </a:xfrm>
        </p:spPr>
        <p:txBody>
          <a:bodyPr anchor="t" anchorCtr="0">
            <a:noAutofit/>
          </a:bodyPr>
          <a:lstStyle>
            <a:lvl1pPr algn="l">
              <a:lnSpc>
                <a:spcPts val="2100"/>
              </a:lnSpc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1753" y="935631"/>
            <a:ext cx="5902825" cy="47789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039" y="2762964"/>
            <a:ext cx="2006837" cy="2951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8630" y="6453208"/>
            <a:ext cx="9311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C1A57224-D989-894E-B540-D13238E26C45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8112" y="6453208"/>
            <a:ext cx="41051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42C33B18-024F-104B-87CF-6B4472DAFC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767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797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540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248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197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203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700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237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487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5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0" y="1682756"/>
            <a:ext cx="9144000" cy="732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80"/>
              </a:spcBef>
              <a:buClr>
                <a:schemeClr val="lt1"/>
              </a:buClr>
              <a:buFont typeface="Arial"/>
              <a:buNone/>
              <a:defRPr sz="54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8466" y="2415639"/>
            <a:ext cx="9144000" cy="77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80"/>
              </a:spcBef>
              <a:buClr>
                <a:schemeClr val="lt1"/>
              </a:buClr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3"/>
          </p:nvPr>
        </p:nvSpPr>
        <p:spPr>
          <a:xfrm>
            <a:off x="9070" y="3644101"/>
            <a:ext cx="9144000" cy="419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4"/>
          </p:nvPr>
        </p:nvSpPr>
        <p:spPr>
          <a:xfrm>
            <a:off x="0" y="4063682"/>
            <a:ext cx="9144000" cy="3460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19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1: bulleted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0" y="6223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17365D"/>
              </a:buClr>
              <a:buFont typeface="Arial"/>
              <a:buNone/>
              <a:defRPr sz="3200" b="0" i="0" u="none" strike="noStrike" cap="none">
                <a:solidFill>
                  <a:srgbClr val="17365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3004819" y="1689100"/>
            <a:ext cx="3180079" cy="40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17365D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17365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‹#›</a:t>
            </a:fld>
            <a:endParaRPr lang="en-US" sz="1800" b="0" i="0" u="none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4961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1: long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0" y="614068"/>
            <a:ext cx="9144000" cy="508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E36C09"/>
              </a:buClr>
              <a:buFont typeface="Arial"/>
              <a:buNone/>
              <a:defRPr sz="3200" b="0" i="0" u="none" strike="noStrike" cap="none">
                <a:solidFill>
                  <a:srgbClr val="E36C0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84187" y="1817688"/>
            <a:ext cx="4064721" cy="3567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3"/>
          </p:nvPr>
        </p:nvSpPr>
        <p:spPr>
          <a:xfrm>
            <a:off x="4713289" y="1817688"/>
            <a:ext cx="3948111" cy="3567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‹#›</a:t>
            </a:fld>
            <a:endParaRPr lang="en-US" sz="1800" b="0" i="0" u="none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3002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1: tab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‹#›</a:t>
            </a:fld>
            <a:endParaRPr lang="en-US" sz="1800" b="0" i="0" u="none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0" y="6223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17365D"/>
              </a:buClr>
              <a:buFont typeface="Arial"/>
              <a:buNone/>
              <a:defRPr sz="3200" b="0" i="0" u="none" strike="noStrike" cap="none">
                <a:solidFill>
                  <a:srgbClr val="17365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24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lock Sty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946"/>
            <a:ext cx="9153071" cy="6836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5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07141"/>
            <a:ext cx="8229600" cy="1008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12295"/>
            <a:ext cx="8229600" cy="3748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10981"/>
            <a:ext cx="9144000" cy="118326"/>
          </a:xfrm>
          <a:prstGeom prst="rect">
            <a:avLst/>
          </a:prstGeom>
          <a:solidFill>
            <a:srgbClr val="3162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40154" y="6453208"/>
            <a:ext cx="98496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07609980-78CA-064E-8BD9-9FEA193A77E5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636" y="6453208"/>
            <a:ext cx="41051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42C33B18-024F-104B-87CF-6B4472DAFC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5122" y="6425145"/>
            <a:ext cx="2184772" cy="2616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chemeClr val="accent5"/>
                </a:solidFill>
              </a:rPr>
              <a:t>www.OurStudentsOurFuture.org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752862" y="1"/>
            <a:ext cx="6391137" cy="807140"/>
          </a:xfrm>
          <a:prstGeom prst="rect">
            <a:avLst/>
          </a:prstGeom>
          <a:gradFill>
            <a:gsLst>
              <a:gs pos="0">
                <a:srgbClr val="ED9A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Our_Students_Future_Logo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51" y="6216080"/>
            <a:ext cx="1713049" cy="512626"/>
          </a:xfrm>
          <a:prstGeom prst="rect">
            <a:avLst/>
          </a:prstGeom>
        </p:spPr>
      </p:pic>
      <p:pic>
        <p:nvPicPr>
          <p:cNvPr id="4" name="Picture 3" descr="OSOF_HPP_LogoStack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595"/>
            <a:ext cx="2051139" cy="6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»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-10159"/>
            <a:ext cx="9144000" cy="5232400"/>
          </a:xfrm>
          <a:prstGeom prst="rect">
            <a:avLst/>
          </a:prstGeom>
          <a:solidFill>
            <a:srgbClr val="012158"/>
          </a:solidFill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0121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Shape 11" descr="dotted_line_white.png"/>
          <p:cNvPicPr preferRelativeResize="0"/>
          <p:nvPr/>
        </p:nvPicPr>
        <p:blipFill rotWithShape="1">
          <a:blip r:embed="rId3">
            <a:alphaModFix/>
          </a:blip>
          <a:srcRect r="60437"/>
          <a:stretch/>
        </p:blipFill>
        <p:spPr>
          <a:xfrm>
            <a:off x="868946" y="3207551"/>
            <a:ext cx="7486315" cy="28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3500" y="5661976"/>
            <a:ext cx="3625996" cy="85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160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 descr="brushedge_solid_blu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" y="5194967"/>
            <a:ext cx="9144000" cy="167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4600" y="6160244"/>
            <a:ext cx="2641600" cy="62155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‹#›</a:t>
            </a:fld>
            <a:endParaRPr lang="en-US" sz="1800" b="0" i="0" u="none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3124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E3BC9A-AE0D-FF47-82EA-A1E5DE1B0ED6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EA242A5F-7C04-9E41-A586-FB8100474B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6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8ED8F8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8ED8F8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Rectangle 12"/>
          <p:cNvSpPr>
            <a:spLocks noChangeArrowheads="1"/>
          </p:cNvSpPr>
          <p:nvPr userDrawn="1"/>
        </p:nvSpPr>
        <p:spPr bwMode="auto">
          <a:xfrm>
            <a:off x="0" y="838200"/>
            <a:ext cx="9144000" cy="5486400"/>
          </a:xfrm>
          <a:prstGeom prst="rect">
            <a:avLst/>
          </a:prstGeom>
          <a:solidFill>
            <a:srgbClr val="00396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6" name="Rectangle 34"/>
          <p:cNvSpPr>
            <a:spLocks noChangeArrowheads="1"/>
          </p:cNvSpPr>
          <p:nvPr userDrawn="1"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28" name="Picture 16" descr="HORZB-W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34000" cy="37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1" name="Text Box 19"/>
          <p:cNvSpPr txBox="1">
            <a:spLocks noChangeArrowheads="1"/>
          </p:cNvSpPr>
          <p:nvPr userDrawn="1"/>
        </p:nvSpPr>
        <p:spPr bwMode="auto">
          <a:xfrm>
            <a:off x="228600" y="6400800"/>
            <a:ext cx="876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dirty="0">
                <a:solidFill>
                  <a:srgbClr val="003968"/>
                </a:solidFill>
                <a:latin typeface="Arial" panose="020B0604020202020204" pitchFamily="34" charset="0"/>
              </a:rPr>
              <a:t>FAU School</a:t>
            </a:r>
            <a:r>
              <a:rPr lang="en-US" altLang="en-US" baseline="0" dirty="0">
                <a:solidFill>
                  <a:srgbClr val="003968"/>
                </a:solidFill>
                <a:latin typeface="Arial" panose="020B0604020202020204" pitchFamily="34" charset="0"/>
              </a:rPr>
              <a:t> Leaders Program</a:t>
            </a:r>
            <a:endParaRPr lang="en-US" altLang="en-US" b="0" dirty="0">
              <a:solidFill>
                <a:srgbClr val="003968"/>
              </a:solidFill>
              <a:latin typeface="Arial" panose="020B0604020202020204" pitchFamily="34" charset="0"/>
            </a:endParaRPr>
          </a:p>
        </p:txBody>
      </p:sp>
      <p:sp>
        <p:nvSpPr>
          <p:cNvPr id="13334" name="Line 22"/>
          <p:cNvSpPr>
            <a:spLocks noChangeShapeType="1"/>
          </p:cNvSpPr>
          <p:nvPr userDrawn="1"/>
        </p:nvSpPr>
        <p:spPr bwMode="auto">
          <a:xfrm>
            <a:off x="0" y="1219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9" name="Line 27"/>
          <p:cNvSpPr>
            <a:spLocks noChangeShapeType="1"/>
          </p:cNvSpPr>
          <p:nvPr userDrawn="1"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47" name="Picture 35" descr="FAU_PPT-lo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738"/>
            <a:ext cx="5105400" cy="4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40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0" y="537343"/>
            <a:ext cx="9144000" cy="360152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2017 SREB Annual Leadership Forum 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Discussion: Improving University Preparation of Principals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519582"/>
            <a:ext cx="9155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Panel Moderator: Daniel Reyes-Guerra, Florida Atlantic University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1638" y="5349861"/>
            <a:ext cx="8142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Panel Participants: Tricia McManus, William Black, Pamela Tucker, and Karen Sanzo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0" y="1682756"/>
            <a:ext cx="9144000" cy="7328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dirty="0"/>
              <a:t>Working Together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8466" y="2415638"/>
            <a:ext cx="9144000" cy="9244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dirty="0"/>
              <a:t>Pedagogies of Enactment in </a:t>
            </a:r>
            <a:r>
              <a:rPr lang="en-US" sz="2400" dirty="0" smtClean="0"/>
              <a:t>Leadership </a:t>
            </a:r>
            <a:r>
              <a:rPr lang="en-US" sz="2400" dirty="0"/>
              <a:t>Preparation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9070" y="3644101"/>
            <a:ext cx="9144000" cy="508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Pamela D. Tucker</a:t>
            </a:r>
            <a:endParaRPr lang="en-US" sz="2400" b="0" i="0" u="none" strike="noStrike" cap="none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body" idx="4"/>
          </p:nvPr>
        </p:nvSpPr>
        <p:spPr>
          <a:xfrm>
            <a:off x="0" y="4189571"/>
            <a:ext cx="9144000" cy="6886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0" i="1" u="none" strike="noStrike" cap="none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April 21, 2017</a:t>
            </a:r>
            <a:endParaRPr lang="en-US" sz="1800" b="0" i="1" u="none" strike="noStrike" cap="none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07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0" y="622300"/>
            <a:ext cx="91440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Libre Baskerville"/>
                <a:cs typeface="Libre Baskerville"/>
                <a:sym typeface="Libre Baskerville"/>
              </a:rPr>
              <a:t>Pedagogies of Enactment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507998" y="1689100"/>
            <a:ext cx="8202600" cy="401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2400" dirty="0" smtClean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Pedagogies </a:t>
            </a:r>
            <a:r>
              <a:rPr lang="en-US" sz="2400" dirty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of enactment require </a:t>
            </a:r>
            <a:endParaRPr lang="en-US" sz="2400" dirty="0" smtClean="0">
              <a:solidFill>
                <a:schemeClr val="bg2"/>
              </a:solidFill>
              <a:ea typeface="Libre Baskerville"/>
              <a:cs typeface="Libre Baskerville"/>
              <a:sym typeface="Libre Baskerville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lang="en-US" sz="2400" dirty="0" smtClean="0">
              <a:solidFill>
                <a:schemeClr val="bg2"/>
              </a:solidFill>
              <a:ea typeface="Libre Baskerville"/>
              <a:cs typeface="Libre Baskerville"/>
              <a:sym typeface="Libre Baskerville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	</a:t>
            </a:r>
            <a:r>
              <a:rPr lang="en-US" sz="2400" dirty="0" smtClean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skilled </a:t>
            </a:r>
            <a:r>
              <a:rPr lang="en-US" sz="2400" b="1" dirty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coaching</a:t>
            </a:r>
            <a:r>
              <a:rPr lang="en-US" sz="2400" dirty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, including focused </a:t>
            </a:r>
            <a:r>
              <a:rPr lang="en-US" sz="2400" b="1" dirty="0" smtClean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feedback</a:t>
            </a:r>
            <a:r>
              <a:rPr lang="en-US" sz="2400" dirty="0" smtClean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400" dirty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to </a:t>
            </a:r>
            <a:endParaRPr lang="en-US" sz="2400" dirty="0" smtClean="0">
              <a:solidFill>
                <a:schemeClr val="bg2"/>
              </a:solidFill>
              <a:ea typeface="Libre Baskerville"/>
              <a:cs typeface="Libre Baskerville"/>
              <a:sym typeface="Libre Baskerville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lang="en-US" sz="2400" dirty="0">
              <a:solidFill>
                <a:schemeClr val="bg2"/>
              </a:solidFill>
              <a:ea typeface="Libre Baskerville"/>
              <a:cs typeface="Libre Baskerville"/>
              <a:sym typeface="Libre Baskerville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“</a:t>
            </a:r>
            <a:r>
              <a:rPr lang="en-US" sz="2400" dirty="0">
                <a:solidFill>
                  <a:schemeClr val="bg2"/>
                </a:solidFill>
                <a:ea typeface="Libre Baskerville"/>
                <a:cs typeface="Libre Baskerville"/>
                <a:sym typeface="Libre Baskerville"/>
              </a:rPr>
              <a:t>distinguish features of a complex practice that may be difficult to fully appreciate until one tries to enact the practice” (Grossman et al., 2009, p. 285).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  </a:t>
            </a:r>
            <a:b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2400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1800" b="1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/>
            </a:r>
            <a:br>
              <a:rPr lang="en-US" sz="1800" b="1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 lang="en-US" sz="1800" b="1" dirty="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3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0" y="518636"/>
            <a:ext cx="9144000" cy="97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2"/>
                </a:solidFill>
              </a:rPr>
              <a:t>Working With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Teacher Education to Strengthen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Clinical Practice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455350" y="1656080"/>
            <a:ext cx="8375700" cy="40461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2400" b="1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sz="2400" b="1" dirty="0" smtClean="0"/>
              <a:t>Goal</a:t>
            </a:r>
            <a:r>
              <a:rPr lang="en-US" sz="2400" b="1" dirty="0"/>
              <a:t>: </a:t>
            </a:r>
            <a:r>
              <a:rPr lang="en-US" sz="2400" dirty="0"/>
              <a:t>Collaborate to better support leader and teacher candidate development through a parallel learning process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/>
              <a:t>Pre-service teachers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/>
              <a:t>Pre-service leaders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40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2400" b="1" dirty="0" smtClean="0"/>
              <a:t>Strategy: </a:t>
            </a:r>
            <a:r>
              <a:rPr lang="en-US" sz="2400" dirty="0" smtClean="0"/>
              <a:t>Administrative Interns in Leadership Program serve as University </a:t>
            </a:r>
            <a:r>
              <a:rPr lang="en-US" sz="2400" dirty="0"/>
              <a:t>Supervisors </a:t>
            </a:r>
            <a:r>
              <a:rPr lang="en-US" sz="2400" dirty="0" smtClean="0"/>
              <a:t>of Student Teachers</a:t>
            </a:r>
            <a:endParaRPr lang="en-US" sz="2400" dirty="0"/>
          </a:p>
          <a:p>
            <a:pPr marL="127000" lvl="0" indent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0" y="622300"/>
            <a:ext cx="91440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Libre Baskerville"/>
                <a:cs typeface="Libre Baskerville"/>
                <a:sym typeface="Libre Baskerville"/>
              </a:rPr>
              <a:t>Pedagogies of Enactment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507998" y="1482436"/>
            <a:ext cx="8202600" cy="445100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Opportunities for Administrative Interns to:</a:t>
            </a:r>
            <a:endParaRPr lang="en-US" sz="2400" dirty="0">
              <a:solidFill>
                <a:schemeClr val="bg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Deconstruct 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teaching practice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Facilitate 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candidates’ </a:t>
            </a: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self-observation and 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analysis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Frame 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actionable feedback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Monitor 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progress</a:t>
            </a:r>
          </a:p>
          <a:p>
            <a:pPr marL="0" lvl="0" indent="0" rtl="0">
              <a:spcBef>
                <a:spcPts val="0"/>
              </a:spcBef>
              <a:buNone/>
            </a:pPr>
            <a:endParaRPr lang="en-US" sz="1800" dirty="0" smtClean="0">
              <a:solidFill>
                <a:schemeClr val="bg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Coaching Support from Teacher Education:</a:t>
            </a:r>
            <a:endParaRPr sz="2400" dirty="0">
              <a:solidFill>
                <a:schemeClr val="bg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lvl="0" indent="-228600">
              <a:spcBef>
                <a:spcPts val="0"/>
              </a:spcBef>
            </a:pPr>
            <a:r>
              <a:rPr lang="en-US" sz="2400" dirty="0">
                <a:solidFill>
                  <a:schemeClr val="bg2"/>
                </a:solidFill>
                <a:latin typeface="Libre Baskerville"/>
              </a:rPr>
              <a:t>Increase fidelity to the </a:t>
            </a:r>
            <a:r>
              <a:rPr lang="en-US" sz="2400" dirty="0" smtClean="0">
                <a:solidFill>
                  <a:schemeClr val="bg2"/>
                </a:solidFill>
                <a:latin typeface="Libre Baskerville"/>
              </a:rPr>
              <a:t>protocol (</a:t>
            </a:r>
            <a:r>
              <a:rPr lang="en-US" sz="2400" dirty="0" err="1" smtClean="0">
                <a:solidFill>
                  <a:schemeClr val="bg2"/>
                </a:solidFill>
                <a:latin typeface="Libre Baskerville"/>
              </a:rPr>
              <a:t>MyTeachingPartner</a:t>
            </a:r>
            <a:r>
              <a:rPr lang="en-US" sz="2400" dirty="0" smtClean="0">
                <a:solidFill>
                  <a:schemeClr val="bg2"/>
                </a:solidFill>
                <a:latin typeface="Libre Baskerville"/>
              </a:rPr>
              <a:t>)</a:t>
            </a:r>
            <a:endParaRPr lang="en-US" sz="2400" dirty="0">
              <a:solidFill>
                <a:schemeClr val="bg2"/>
              </a:solidFill>
              <a:latin typeface="Libre Baskerville"/>
            </a:endParaRPr>
          </a:p>
          <a:p>
            <a:pPr marL="457200" lvl="0" indent="-228600">
              <a:spcBef>
                <a:spcPts val="0"/>
              </a:spcBef>
            </a:pPr>
            <a:r>
              <a:rPr lang="en-US" sz="2400" dirty="0">
                <a:solidFill>
                  <a:schemeClr val="bg2"/>
                </a:solidFill>
                <a:latin typeface="Libre Baskerville"/>
              </a:rPr>
              <a:t>Guide supervisors toward language that promotes high-quality analysis of practice</a:t>
            </a:r>
          </a:p>
          <a:p>
            <a:pPr marL="457200" lvl="0" indent="-228600">
              <a:spcBef>
                <a:spcPts val="0"/>
              </a:spcBef>
            </a:pPr>
            <a:r>
              <a:rPr lang="en-US" sz="2400" dirty="0">
                <a:solidFill>
                  <a:schemeClr val="bg2"/>
                </a:solidFill>
                <a:latin typeface="Libre Baskerville"/>
              </a:rPr>
              <a:t>Create an empowering working relationship</a:t>
            </a:r>
          </a:p>
          <a:p>
            <a:pPr marL="457200" lvl="0" indent="-228600">
              <a:spcBef>
                <a:spcPts val="0"/>
              </a:spcBef>
            </a:pPr>
            <a:r>
              <a:rPr lang="en-US" sz="2400" dirty="0">
                <a:solidFill>
                  <a:schemeClr val="bg2"/>
                </a:solidFill>
                <a:latin typeface="Libre Baskerville"/>
              </a:rPr>
              <a:t>Model trust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45720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0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0" y="622300"/>
            <a:ext cx="91440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Pre-Service Leader </a:t>
            </a:r>
            <a:r>
              <a:rPr lang="en-US" dirty="0" smtClean="0"/>
              <a:t>Testimonial</a:t>
            </a:r>
            <a:endParaRPr lang="en-US" dirty="0"/>
          </a:p>
        </p:txBody>
      </p:sp>
      <p:sp>
        <p:nvSpPr>
          <p:cNvPr id="202" name="Shape 202"/>
          <p:cNvSpPr txBox="1">
            <a:spLocks noGrp="1"/>
          </p:cNvSpPr>
          <p:nvPr>
            <p:ph type="body" idx="2"/>
          </p:nvPr>
        </p:nvSpPr>
        <p:spPr>
          <a:xfrm>
            <a:off x="853440" y="1702955"/>
            <a:ext cx="7316633" cy="401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i="1" dirty="0">
                <a:solidFill>
                  <a:schemeClr val="dk1"/>
                </a:solidFill>
              </a:rPr>
              <a:t>I'm really enjoying the training modules and I feel like they are helping me deepen my understanding of my own teaching practice. I think administrators employing the CLASS Observation System should take their teachers through the Domains and Dimensions of the CLASS, including watching videos and encouraging dialogue. This is a far cry from what I'm seeing in my school system currently!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0" y="518636"/>
            <a:ext cx="9144000" cy="97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2"/>
                </a:solidFill>
              </a:rPr>
              <a:t>Working With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Chesterfield County to Strengthen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Clinical Practice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455350" y="1656080"/>
            <a:ext cx="8375700" cy="40461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2400" b="1" dirty="0"/>
          </a:p>
          <a:p>
            <a:pPr lvl="0" rtl="0">
              <a:spcBef>
                <a:spcPts val="0"/>
              </a:spcBef>
              <a:buNone/>
            </a:pPr>
            <a:r>
              <a:rPr lang="en-US" sz="2400" b="1" dirty="0" smtClean="0"/>
              <a:t>Goal</a:t>
            </a:r>
            <a:r>
              <a:rPr lang="en-US" sz="2400" b="1" dirty="0"/>
              <a:t>: </a:t>
            </a:r>
            <a:r>
              <a:rPr lang="en-US" sz="2400" dirty="0"/>
              <a:t>Collaborate to better support leader </a:t>
            </a:r>
            <a:r>
              <a:rPr lang="en-US" sz="2400" dirty="0" smtClean="0"/>
              <a:t>development </a:t>
            </a:r>
            <a:r>
              <a:rPr lang="en-US" sz="2400" dirty="0"/>
              <a:t>through a </a:t>
            </a:r>
            <a:r>
              <a:rPr lang="en-US" sz="2400" dirty="0" smtClean="0"/>
              <a:t>full-time internship during the second year of a master’s program in educational leadership</a:t>
            </a:r>
            <a:endParaRPr lang="en-US" sz="2400" dirty="0"/>
          </a:p>
          <a:p>
            <a:pPr marL="0" lvl="0" indent="0" rtl="0">
              <a:spcBef>
                <a:spcPts val="0"/>
              </a:spcBef>
              <a:buNone/>
            </a:pPr>
            <a:endParaRPr sz="2400" dirty="0"/>
          </a:p>
          <a:p>
            <a:pPr marL="228600" lvl="0" indent="-114300" rtl="0">
              <a:spcBef>
                <a:spcPts val="0"/>
              </a:spcBef>
              <a:buNone/>
            </a:pPr>
            <a:r>
              <a:rPr lang="en-US" sz="2400" b="1" dirty="0" smtClean="0"/>
              <a:t>Strategy: </a:t>
            </a:r>
            <a:r>
              <a:rPr lang="en-US" sz="2400" dirty="0" smtClean="0"/>
              <a:t>Administrative Interns will serve in Dean of Students role for second year of program and will be individually coached by Senior administrator and will participate in a structured mentorship program</a:t>
            </a:r>
            <a:endParaRPr lang="en-US" sz="2400" dirty="0"/>
          </a:p>
          <a:p>
            <a:pPr marL="127000" lvl="0" indent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0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0" y="622300"/>
            <a:ext cx="91440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Libre Baskerville"/>
                <a:cs typeface="Libre Baskerville"/>
                <a:sym typeface="Libre Baskerville"/>
              </a:rPr>
              <a:t>Pedagogies of Enactment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751840" y="1737360"/>
            <a:ext cx="7958758" cy="34340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Opportunities for Administrative Interns to:</a:t>
            </a:r>
            <a:endParaRPr lang="en-US" sz="2400" dirty="0">
              <a:solidFill>
                <a:schemeClr val="bg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Deconstruct leadership 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practice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Develop self-observation and 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analysis </a:t>
            </a: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skills</a:t>
            </a:r>
            <a:endParaRPr lang="en-US" sz="2400" dirty="0">
              <a:solidFill>
                <a:schemeClr val="bg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Reflect on their own performance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Obtain </a:t>
            </a:r>
            <a:r>
              <a:rPr lang="en-US" sz="2400" dirty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actionable feedback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Libre Baskerville"/>
            </a:pPr>
            <a:r>
              <a:rPr lang="en-US" sz="2400" dirty="0" smtClean="0">
                <a:solidFill>
                  <a:schemeClr val="bg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Monitor their own progress</a:t>
            </a:r>
            <a:endParaRPr lang="en-US" sz="2400" dirty="0">
              <a:solidFill>
                <a:schemeClr val="bg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lang="en-US" sz="1800" dirty="0" smtClean="0">
              <a:solidFill>
                <a:schemeClr val="bg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45720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295563" y="6460255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6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993" y="4624668"/>
            <a:ext cx="8398207" cy="9334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Extension Support Services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PK-12 Educational Leadership</a:t>
            </a:r>
            <a:br>
              <a:rPr lang="en-US" b="1" dirty="0" smtClean="0"/>
            </a:br>
            <a:r>
              <a:rPr lang="en-US" sz="2200" b="1" dirty="0" smtClean="0"/>
              <a:t>Karen L. Sanzo, </a:t>
            </a:r>
            <a:r>
              <a:rPr lang="en-US" sz="2200" b="1" dirty="0" err="1" smtClean="0"/>
              <a:t>Ed.D</a:t>
            </a:r>
            <a:r>
              <a:rPr lang="en-US" sz="2200" b="1" dirty="0" smtClean="0"/>
              <a:t>.</a:t>
            </a:r>
            <a:br>
              <a:rPr lang="en-US" sz="2200" b="1" dirty="0" smtClean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496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Webinars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468" b="14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09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553" y="2065731"/>
            <a:ext cx="3679447" cy="2115224"/>
          </a:xfrm>
        </p:spPr>
        <p:txBody>
          <a:bodyPr>
            <a:noAutofit/>
          </a:bodyPr>
          <a:lstStyle/>
          <a:p>
            <a:r>
              <a:rPr lang="en-US" sz="4000" dirty="0" smtClean="0"/>
              <a:t>Professional Development Opportunities</a:t>
            </a:r>
            <a:endParaRPr lang="en-US" sz="40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18" b="618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463" b="463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463" b="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04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0" y="537343"/>
            <a:ext cx="9144000" cy="360152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Panel Discussion Goals: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are the innovations that we have been engaged in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/>
              <a:t>What are cutting edge universities doing to improve principal leadership preparation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/>
              <a:t>What are the new frontiers that we are </a:t>
            </a:r>
            <a:r>
              <a:rPr lang="en-US" dirty="0" smtClean="0"/>
              <a:t>examining…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1431" y="5346520"/>
            <a:ext cx="8941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Walk away with specific ideas and strategies that I could implement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1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590" y="493952"/>
            <a:ext cx="2632087" cy="1393652"/>
          </a:xfrm>
        </p:spPr>
        <p:txBody>
          <a:bodyPr>
            <a:noAutofit/>
          </a:bodyPr>
          <a:lstStyle/>
          <a:p>
            <a:r>
              <a:rPr lang="en-US" sz="4000" dirty="0" smtClean="0"/>
              <a:t>Adaptive Schools</a:t>
            </a:r>
            <a:endParaRPr lang="en-US" sz="400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18" b="618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463" b="463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463" b="463"/>
          <a:stretch>
            <a:fillRect/>
          </a:stretch>
        </p:blipFill>
        <p:spPr/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097" y="2346276"/>
            <a:ext cx="4198594" cy="419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590" y="493952"/>
            <a:ext cx="2632087" cy="1393652"/>
          </a:xfrm>
        </p:spPr>
        <p:txBody>
          <a:bodyPr>
            <a:noAutofit/>
          </a:bodyPr>
          <a:lstStyle/>
          <a:p>
            <a:r>
              <a:rPr lang="en-US" sz="4000" dirty="0" smtClean="0"/>
              <a:t>GRC</a:t>
            </a:r>
            <a:endParaRPr lang="en-US" sz="40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847" b="12847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2847" b="1284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12963" b="12963"/>
          <a:stretch>
            <a:fillRect/>
          </a:stretch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166" y="1916281"/>
            <a:ext cx="3560750" cy="47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79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671" y="1095467"/>
            <a:ext cx="3108960" cy="8715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Annual Working Conference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091" r="16091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847" b="12847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6197" r="16197"/>
          <a:stretch>
            <a:fillRect/>
          </a:stretch>
        </p:blipFill>
        <p:spPr/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208" y="2403297"/>
            <a:ext cx="4004221" cy="26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40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0035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55" name="Picture 7" descr="UNIVCOL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39838"/>
            <a:ext cx="3733800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0" y="4327525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9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Florida Atlantic University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9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9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Department of Educational Leadership and Research Methodology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9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School Leaders Program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533400" y="5410200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FAU Principal Preparation Initiative Grant</a:t>
            </a:r>
          </a:p>
        </p:txBody>
      </p:sp>
    </p:spTree>
    <p:extLst>
      <p:ext uri="{BB962C8B-B14F-4D97-AF65-F5344CB8AC3E}">
        <p14:creationId xmlns:p14="http://schemas.microsoft.com/office/powerpoint/2010/main" val="281228030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2963" y="1066749"/>
            <a:ext cx="557683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Leadership key to student learning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23562" y="1793468"/>
            <a:ext cx="5215637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“Leadership is second only to classroom instruction among all school-related factors that contribute to what students learn at school.”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--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Leadership Influences Student Learning,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Universities of Minnesota and Toronto,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2004 and 2010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Principals are multipliers of effective teaching.”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--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Developing Excellent School Principals to Advance Teaching and Learning:  Considerations for State Policy.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Paul Manna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Wallace Foundation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2015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35" y="1825273"/>
            <a:ext cx="1525177" cy="2194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Developing-Excellent-School-Principals-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613" y="4145300"/>
            <a:ext cx="1606019" cy="2084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941009"/>
            <a:ext cx="2336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51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90600"/>
            <a:ext cx="8686800" cy="6238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Wallace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 found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2672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District leaders are largely dissatisfied with the quality of principal preparation programs, and many universities believe that their programs have room for improvement.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university-district partnerships are essential to high-quality preparation but are far from universal.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course of study at preparation programs does not always reflect principals’ real jobs.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university policies and practices can hinder change.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 have authority to play a role in improving principal preparation, but many are not using this power as effectively as they could. </a:t>
            </a:r>
          </a:p>
        </p:txBody>
      </p:sp>
    </p:spTree>
    <p:extLst>
      <p:ext uri="{BB962C8B-B14F-4D97-AF65-F5344CB8AC3E}">
        <p14:creationId xmlns:p14="http://schemas.microsoft.com/office/powerpoint/2010/main" val="335224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23441"/>
            <a:ext cx="6324600" cy="103395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University Principal Preparation Initiative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057400"/>
            <a:ext cx="8661400" cy="4382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968"/>
                </a:solidFill>
              </a:rPr>
              <a:t>The Wallace Foundation </a:t>
            </a:r>
            <a:r>
              <a:rPr lang="en-US" sz="2000" dirty="0" smtClean="0">
                <a:solidFill>
                  <a:srgbClr val="003968"/>
                </a:solidFill>
              </a:rPr>
              <a:t>selected </a:t>
            </a:r>
            <a:r>
              <a:rPr lang="en-US" sz="2000" dirty="0">
                <a:solidFill>
                  <a:srgbClr val="003968"/>
                </a:solidFill>
              </a:rPr>
              <a:t>seven universities and their state and district partners to participate in a </a:t>
            </a:r>
            <a:r>
              <a:rPr lang="en-US" sz="2000" u="sng" dirty="0" smtClean="0">
                <a:solidFill>
                  <a:srgbClr val="003968"/>
                </a:solidFill>
              </a:rPr>
              <a:t>$</a:t>
            </a:r>
            <a:r>
              <a:rPr lang="en-US" sz="2000" u="sng" dirty="0">
                <a:solidFill>
                  <a:srgbClr val="003968"/>
                </a:solidFill>
              </a:rPr>
              <a:t>47-million </a:t>
            </a:r>
            <a:r>
              <a:rPr lang="en-US" sz="2000" dirty="0">
                <a:solidFill>
                  <a:srgbClr val="003968"/>
                </a:solidFill>
              </a:rPr>
              <a:t>initiative</a:t>
            </a:r>
            <a:r>
              <a:rPr lang="en-US" sz="2000" dirty="0" smtClean="0">
                <a:solidFill>
                  <a:srgbClr val="003968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3968"/>
                </a:solidFill>
              </a:rPr>
              <a:t> </a:t>
            </a:r>
            <a:endParaRPr lang="en-US" sz="1200" dirty="0">
              <a:solidFill>
                <a:srgbClr val="003968"/>
              </a:solidFill>
            </a:endParaRPr>
          </a:p>
          <a:p>
            <a:r>
              <a:rPr lang="en-US" sz="2000" dirty="0">
                <a:solidFill>
                  <a:srgbClr val="003968"/>
                </a:solidFill>
              </a:rPr>
              <a:t>Over the the next four years the initiative will</a:t>
            </a:r>
            <a:r>
              <a:rPr lang="en-US" sz="2000" dirty="0" smtClean="0">
                <a:solidFill>
                  <a:srgbClr val="003968"/>
                </a:solidFill>
              </a:rPr>
              <a:t>:</a:t>
            </a:r>
            <a:endParaRPr lang="en-US" sz="2000" dirty="0">
              <a:solidFill>
                <a:srgbClr val="003968"/>
              </a:solidFill>
            </a:endParaRPr>
          </a:p>
          <a:p>
            <a:pPr marL="857250" lvl="1" indent="-457200">
              <a:buAutoNum type="arabicParenR"/>
            </a:pPr>
            <a:r>
              <a:rPr lang="en-US" sz="1800" dirty="0" smtClean="0">
                <a:solidFill>
                  <a:srgbClr val="003968"/>
                </a:solidFill>
              </a:rPr>
              <a:t>Redesign </a:t>
            </a:r>
            <a:r>
              <a:rPr lang="en-US" sz="1800" dirty="0">
                <a:solidFill>
                  <a:srgbClr val="003968"/>
                </a:solidFill>
              </a:rPr>
              <a:t>principal preparation programs by building on </a:t>
            </a:r>
            <a:r>
              <a:rPr lang="en-US" sz="1800" dirty="0" smtClean="0">
                <a:solidFill>
                  <a:srgbClr val="003968"/>
                </a:solidFill>
              </a:rPr>
              <a:t>research </a:t>
            </a:r>
            <a:r>
              <a:rPr lang="en-US" sz="1800" dirty="0">
                <a:solidFill>
                  <a:srgbClr val="003968"/>
                </a:solidFill>
              </a:rPr>
              <a:t>and exemplary programs</a:t>
            </a:r>
            <a:r>
              <a:rPr lang="en-US" sz="1800" dirty="0" smtClean="0">
                <a:solidFill>
                  <a:srgbClr val="003968"/>
                </a:solidFill>
              </a:rPr>
              <a:t>.</a:t>
            </a:r>
            <a:endParaRPr lang="en-US" sz="1800" dirty="0">
              <a:solidFill>
                <a:srgbClr val="003968"/>
              </a:solidFill>
            </a:endParaRPr>
          </a:p>
          <a:p>
            <a:pPr marL="857250" lvl="1" indent="-457200">
              <a:buAutoNum type="arabicParenR"/>
            </a:pPr>
            <a:r>
              <a:rPr lang="en-US" sz="1800" dirty="0" smtClean="0">
                <a:solidFill>
                  <a:srgbClr val="003968"/>
                </a:solidFill>
              </a:rPr>
              <a:t>Build </a:t>
            </a:r>
            <a:r>
              <a:rPr lang="en-US" sz="1800" dirty="0">
                <a:solidFill>
                  <a:srgbClr val="003968"/>
                </a:solidFill>
              </a:rPr>
              <a:t>stronger connections between universities and districts</a:t>
            </a:r>
            <a:r>
              <a:rPr lang="en-US" sz="1800" dirty="0" smtClean="0">
                <a:solidFill>
                  <a:srgbClr val="003968"/>
                </a:solidFill>
              </a:rPr>
              <a:t>.</a:t>
            </a:r>
            <a:endParaRPr lang="en-US" sz="1800" dirty="0">
              <a:solidFill>
                <a:srgbClr val="003968"/>
              </a:solidFill>
            </a:endParaRPr>
          </a:p>
          <a:p>
            <a:pPr marL="857250" lvl="1" indent="-457200">
              <a:buAutoNum type="arabicParenR"/>
            </a:pPr>
            <a:r>
              <a:rPr lang="en-US" sz="1800" dirty="0" smtClean="0">
                <a:solidFill>
                  <a:srgbClr val="003968"/>
                </a:solidFill>
              </a:rPr>
              <a:t>Ensure </a:t>
            </a:r>
            <a:r>
              <a:rPr lang="en-US" sz="1800" dirty="0">
                <a:solidFill>
                  <a:srgbClr val="003968"/>
                </a:solidFill>
              </a:rPr>
              <a:t>that states create policies that support high quality preparation.</a:t>
            </a:r>
          </a:p>
          <a:p>
            <a:pPr marL="0" indent="0">
              <a:buNone/>
            </a:pPr>
            <a:endParaRPr lang="en-US" sz="1800" dirty="0" smtClean="0">
              <a:solidFill>
                <a:srgbClr val="003968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3968"/>
                </a:solidFill>
              </a:rPr>
              <a:t>Albany </a:t>
            </a:r>
            <a:r>
              <a:rPr lang="en-US" sz="1800" dirty="0">
                <a:solidFill>
                  <a:srgbClr val="003968"/>
                </a:solidFill>
              </a:rPr>
              <a:t>State </a:t>
            </a:r>
            <a:r>
              <a:rPr lang="en-US" sz="1800" dirty="0" smtClean="0">
                <a:solidFill>
                  <a:srgbClr val="003968"/>
                </a:solidFill>
              </a:rPr>
              <a:t>University			Florida </a:t>
            </a:r>
            <a:r>
              <a:rPr lang="en-US" sz="1800" dirty="0">
                <a:solidFill>
                  <a:srgbClr val="003968"/>
                </a:solidFill>
              </a:rPr>
              <a:t>Atlantic University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3968"/>
                </a:solidFill>
              </a:rPr>
              <a:t>North </a:t>
            </a:r>
            <a:r>
              <a:rPr lang="en-US" sz="1800" dirty="0">
                <a:solidFill>
                  <a:srgbClr val="003968"/>
                </a:solidFill>
              </a:rPr>
              <a:t>Carolina State University </a:t>
            </a:r>
            <a:r>
              <a:rPr lang="en-US" sz="1800" dirty="0" smtClean="0">
                <a:solidFill>
                  <a:srgbClr val="003968"/>
                </a:solidFill>
              </a:rPr>
              <a:t>		San </a:t>
            </a:r>
            <a:r>
              <a:rPr lang="en-US" sz="1800" dirty="0">
                <a:solidFill>
                  <a:srgbClr val="003968"/>
                </a:solidFill>
              </a:rPr>
              <a:t>Diego State University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3968"/>
                </a:solidFill>
              </a:rPr>
              <a:t>The </a:t>
            </a:r>
            <a:r>
              <a:rPr lang="en-US" sz="1800" dirty="0">
                <a:solidFill>
                  <a:srgbClr val="003968"/>
                </a:solidFill>
              </a:rPr>
              <a:t>University of </a:t>
            </a:r>
            <a:r>
              <a:rPr lang="en-US" sz="1800" dirty="0" smtClean="0">
                <a:solidFill>
                  <a:srgbClr val="003968"/>
                </a:solidFill>
              </a:rPr>
              <a:t>Connecticut		Virginia </a:t>
            </a:r>
            <a:r>
              <a:rPr lang="en-US" sz="1800" dirty="0">
                <a:solidFill>
                  <a:srgbClr val="003968"/>
                </a:solidFill>
              </a:rPr>
              <a:t>State University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3968"/>
                </a:solidFill>
              </a:rPr>
              <a:t>Western </a:t>
            </a:r>
            <a:r>
              <a:rPr lang="en-US" sz="1800" dirty="0">
                <a:solidFill>
                  <a:srgbClr val="003968"/>
                </a:solidFill>
              </a:rPr>
              <a:t>Kentucky </a:t>
            </a:r>
            <a:r>
              <a:rPr lang="en-US" sz="1800" dirty="0" smtClean="0">
                <a:solidFill>
                  <a:srgbClr val="003968"/>
                </a:solidFill>
              </a:rPr>
              <a:t>University		</a:t>
            </a:r>
            <a:endParaRPr lang="en-US" sz="1800" dirty="0">
              <a:solidFill>
                <a:srgbClr val="00396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037183"/>
            <a:ext cx="2336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8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38200"/>
            <a:ext cx="7886700" cy="10668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Florida Atlantic University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Principal Preparation Initiative –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FAUPPI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04" y="1990725"/>
            <a:ext cx="1609725" cy="1666875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4897250"/>
            <a:ext cx="2752726" cy="1376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37" y="3491136"/>
            <a:ext cx="1406114" cy="14061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57400"/>
            <a:ext cx="1551071" cy="160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34" y="2515093"/>
            <a:ext cx="3012506" cy="8860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4701988"/>
            <a:ext cx="2724150" cy="1571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11" y="5066318"/>
            <a:ext cx="2857500" cy="103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4311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90600"/>
            <a:ext cx="8686800" cy="6238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resources will be directed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2900" y="1981200"/>
            <a:ext cx="84582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State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$$ for the State to review policies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will pilot a Level 2 Certification Assessment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Districts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Leadership Tracking Systems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$$ to Co-develop 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continuum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AASA, The Superintendents Association Consult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University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district-specific programs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 for partner provider to help support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UCEA Consult / University of Denver Consult</a:t>
            </a:r>
          </a:p>
          <a:p>
            <a:pPr lvl="1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20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90600"/>
            <a:ext cx="8686800" cy="1524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Building District-Specific Leadership Standards</a:t>
            </a:r>
            <a:endParaRPr lang="en-US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2900" y="2743200"/>
            <a:ext cx="8458200" cy="3352800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FAU </a:t>
            </a:r>
            <a:r>
              <a:rPr lang="en-US" sz="5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PhD students are developing</a:t>
            </a:r>
            <a:r>
              <a:rPr lang="en-US" sz="5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administering, and analyzing  qualitative and quantitative research centered </a:t>
            </a:r>
            <a:r>
              <a:rPr lang="en-US" sz="5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on:</a:t>
            </a:r>
          </a:p>
          <a:p>
            <a:pPr lvl="1"/>
            <a:r>
              <a:rPr lang="en-US" sz="4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4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each district perceive to be an effective and successful school and effective and successful </a:t>
            </a:r>
            <a:r>
              <a:rPr lang="en-US" sz="49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</a:t>
            </a:r>
            <a:r>
              <a:rPr lang="en-US" sz="49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leadership</a:t>
            </a:r>
            <a:r>
              <a:rPr lang="en-US" sz="4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64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45160" y="2427996"/>
            <a:ext cx="4681670" cy="1442515"/>
          </a:xfrm>
        </p:spPr>
        <p:txBody>
          <a:bodyPr>
            <a:noAutofit/>
          </a:bodyPr>
          <a:lstStyle/>
          <a:p>
            <a:r>
              <a:rPr lang="en-US" sz="4400" dirty="0" smtClean="0"/>
              <a:t>Hillsborough Principal </a:t>
            </a:r>
            <a:r>
              <a:rPr lang="en-US" sz="4400" dirty="0"/>
              <a:t>Pipeline</a:t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 smtClean="0"/>
              <a:t>“Effective Principals are the Key to Improving Our Schools”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113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90600"/>
            <a:ext cx="86868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Tying Participant Performance to Student Achievement</a:t>
            </a:r>
            <a:endParaRPr lang="en-US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2900" y="2743200"/>
            <a:ext cx="8458200" cy="3352800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5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Mentored by principal, participant develops a plan and leads the team through a year-long professional learning community (PLC)</a:t>
            </a:r>
          </a:p>
          <a:p>
            <a:r>
              <a:rPr lang="en-US" sz="5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Focused on the school’s identified area of need.  Evaluation conducted at the end of the project by PROPEL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650102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606392" y="537343"/>
            <a:ext cx="8239225" cy="360152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TABLE ACTIVITY</a:t>
            </a:r>
          </a:p>
          <a:p>
            <a:pPr lvl="1"/>
            <a:r>
              <a:rPr lang="en-US" sz="3000" dirty="0" smtClean="0"/>
              <a:t>Select a scribe</a:t>
            </a:r>
          </a:p>
          <a:p>
            <a:pPr lvl="1"/>
            <a:r>
              <a:rPr lang="en-US" sz="3000" dirty="0" smtClean="0"/>
              <a:t>Process </a:t>
            </a:r>
            <a:r>
              <a:rPr lang="en-US" sz="3000" dirty="0"/>
              <a:t>what you just heard, share what you just heard.</a:t>
            </a:r>
          </a:p>
          <a:p>
            <a:pPr lvl="1"/>
            <a:r>
              <a:rPr lang="en-US" sz="3000" dirty="0"/>
              <a:t> </a:t>
            </a:r>
            <a:r>
              <a:rPr lang="en-US" sz="3000" dirty="0" smtClean="0"/>
              <a:t>Are there any ideas here that relate to what </a:t>
            </a:r>
            <a:r>
              <a:rPr lang="en-US" sz="3000" dirty="0"/>
              <a:t>you are </a:t>
            </a:r>
            <a:r>
              <a:rPr lang="en-US" sz="3000" dirty="0" smtClean="0"/>
              <a:t>doing that you could share?</a:t>
            </a:r>
            <a:r>
              <a:rPr lang="en-US" sz="3200" dirty="0"/>
              <a:t> 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6135" y="5473567"/>
            <a:ext cx="8239225" cy="110049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en-US" i="1" dirty="0" smtClean="0">
                <a:solidFill>
                  <a:schemeClr val="bg1"/>
                </a:solidFill>
              </a:rPr>
              <a:t>What</a:t>
            </a:r>
            <a:r>
              <a:rPr lang="en-US" sz="3200" i="1" dirty="0" smtClean="0">
                <a:solidFill>
                  <a:schemeClr val="bg1"/>
                </a:solidFill>
              </a:rPr>
              <a:t> specific ideas and strategies that I heard would I and could I implement?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6393" y="4302493"/>
            <a:ext cx="7988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FINAL EXERCISE: SHARE YOUR TABLE’S MAJOR POINTS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014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56" y="1208126"/>
            <a:ext cx="4038600" cy="11399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Supporting and</a:t>
            </a:r>
            <a:br>
              <a:rPr lang="en-US" sz="24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24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Developing Future Leaders</a:t>
            </a:r>
            <a:endParaRPr lang="en-US" sz="2400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" b="2641"/>
          <a:stretch>
            <a:fillRect/>
          </a:stretch>
        </p:blipFill>
        <p:spPr>
          <a:xfrm>
            <a:off x="169156" y="2348078"/>
            <a:ext cx="4550590" cy="334321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5332" y="1274143"/>
            <a:ext cx="4522544" cy="62404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The Hillsborough Principal Pipeline consists of four integrated components built around five core leadership competencies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57224-D989-894E-B540-D13238E26C45}" type="datetime1">
              <a:rPr lang="en-US" smtClean="0"/>
              <a:pPr/>
              <a:t>4/21/2017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46" y="2500365"/>
            <a:ext cx="4228451" cy="28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864348"/>
              </p:ext>
            </p:extLst>
          </p:nvPr>
        </p:nvGraphicFramePr>
        <p:xfrm>
          <a:off x="816428" y="838200"/>
          <a:ext cx="7394265" cy="524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9" name="Acrobat Document" r:id="rId4" imgW="8429444" imgH="7753302" progId="AcroExch.Document.7">
                  <p:embed/>
                </p:oleObj>
              </mc:Choice>
              <mc:Fallback>
                <p:oleObj name="Acrobat Document" r:id="rId4" imgW="8429444" imgH="775330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6428" y="838200"/>
                        <a:ext cx="7394265" cy="524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3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57224-D989-894E-B540-D13238E26C45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3B18-024F-104B-87CF-6B4472DAFCA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9" y="1063126"/>
            <a:ext cx="8130099" cy="46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74" y="855123"/>
            <a:ext cx="8229600" cy="8714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Ed.S in Leadership for School Turn Around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DFD2169-75FA-8346-A488-D9B1080E0F5E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3B18-024F-104B-87CF-6B4472DAFCA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1" y="1888160"/>
            <a:ext cx="3009900" cy="447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133" y="2841855"/>
            <a:ext cx="58867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064A2"/>
                </a:solidFill>
              </a:rPr>
              <a:t>To create pool of high performing principals who are ready to lead in our highest needs schools.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064A2"/>
                </a:solidFill>
              </a:rPr>
              <a:t>Research based curriculum designed in partnership with USF, HCPS and national leaders in the field of school turn around.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064A2"/>
                </a:solidFill>
              </a:rPr>
              <a:t>18 month program with capstone project</a:t>
            </a:r>
          </a:p>
          <a:p>
            <a:endParaRPr lang="en-US" sz="2400" dirty="0" smtClean="0">
              <a:solidFill>
                <a:srgbClr val="8064A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1" y="2784629"/>
            <a:ext cx="2001187" cy="2997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5"/>
          <a:stretch/>
        </p:blipFill>
        <p:spPr>
          <a:xfrm>
            <a:off x="5068127" y="1397332"/>
            <a:ext cx="2845228" cy="8267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5630" y="2212650"/>
            <a:ext cx="3808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57F0"/>
                </a:solidFill>
                <a:latin typeface="Adobe Garamond Pro" panose="02020502060506020403" pitchFamily="18" charset="0"/>
              </a:rPr>
              <a:t>Preparing Students for Life</a:t>
            </a:r>
          </a:p>
        </p:txBody>
      </p:sp>
    </p:spTree>
    <p:extLst>
      <p:ext uri="{BB962C8B-B14F-4D97-AF65-F5344CB8AC3E}">
        <p14:creationId xmlns:p14="http://schemas.microsoft.com/office/powerpoint/2010/main" val="16508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74" y="855123"/>
            <a:ext cx="8229600" cy="8714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Ed.S in Leadership for School Turn Around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DFD2169-75FA-8346-A488-D9B1080E0F5E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3B18-024F-104B-87CF-6B4472DAFCA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1" y="1888160"/>
            <a:ext cx="3009900" cy="447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1424" y="2710413"/>
            <a:ext cx="37170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064A2"/>
                </a:solidFill>
              </a:rPr>
              <a:t>Appreciative Inquiry and Asset-Based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064A2"/>
                </a:solidFill>
              </a:rPr>
              <a:t>Responsive and customized curriculum.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064A2"/>
                </a:solidFill>
              </a:rPr>
              <a:t>Students can then choose to enroll in </a:t>
            </a:r>
            <a:r>
              <a:rPr lang="en-US" sz="2400" dirty="0" err="1" smtClean="0">
                <a:solidFill>
                  <a:srgbClr val="8064A2"/>
                </a:solidFill>
              </a:rPr>
              <a:t>Ed.D</a:t>
            </a:r>
            <a:r>
              <a:rPr lang="en-US" sz="2400" dirty="0" smtClean="0">
                <a:solidFill>
                  <a:srgbClr val="8064A2"/>
                </a:solidFill>
              </a:rPr>
              <a:t>. in Program Development</a:t>
            </a:r>
          </a:p>
          <a:p>
            <a:endParaRPr lang="en-US" sz="2400" dirty="0" smtClean="0">
              <a:solidFill>
                <a:srgbClr val="8064A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5"/>
          <a:stretch/>
        </p:blipFill>
        <p:spPr>
          <a:xfrm>
            <a:off x="5068127" y="1397332"/>
            <a:ext cx="2845228" cy="8267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5630" y="2212650"/>
            <a:ext cx="3808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57F0"/>
                </a:solidFill>
                <a:latin typeface="Adobe Garamond Pro" panose="02020502060506020403" pitchFamily="18" charset="0"/>
              </a:rPr>
              <a:t>Preparing Students for Life</a:t>
            </a:r>
          </a:p>
        </p:txBody>
      </p:sp>
      <p:pic>
        <p:nvPicPr>
          <p:cNvPr id="11" name="Picture 10" descr="Macintosh HD:Users:wrblack:Desktop:Figure 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3" y="2465294"/>
            <a:ext cx="4065638" cy="3630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9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0717"/>
            <a:ext cx="8229600" cy="869154"/>
          </a:xfrm>
        </p:spPr>
        <p:txBody>
          <a:bodyPr/>
          <a:lstStyle/>
          <a:p>
            <a:r>
              <a:rPr lang="en-US" dirty="0" smtClean="0"/>
              <a:t>Strong University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8205"/>
            <a:ext cx="8229600" cy="3748448"/>
          </a:xfrm>
        </p:spPr>
        <p:txBody>
          <a:bodyPr/>
          <a:lstStyle/>
          <a:p>
            <a:r>
              <a:rPr lang="en-US" dirty="0" smtClean="0"/>
              <a:t>Ongoing communication and collaborative planning</a:t>
            </a:r>
          </a:p>
          <a:p>
            <a:r>
              <a:rPr lang="en-US" dirty="0" smtClean="0"/>
              <a:t>Innovative thinking</a:t>
            </a:r>
          </a:p>
          <a:p>
            <a:r>
              <a:rPr lang="en-US" dirty="0" smtClean="0"/>
              <a:t>Sharing of data, tools, and processes</a:t>
            </a:r>
          </a:p>
          <a:p>
            <a:r>
              <a:rPr lang="en-US" dirty="0" smtClean="0"/>
              <a:t>Honest and open feedback</a:t>
            </a:r>
          </a:p>
          <a:p>
            <a:r>
              <a:rPr lang="en-US" dirty="0" smtClean="0"/>
              <a:t>Common vision, goals, and shared agreements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DFD2169-75FA-8346-A488-D9B1080E0F5E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3B18-024F-104B-87CF-6B4472DAFCA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SO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E8E00"/>
      </a:accent1>
      <a:accent2>
        <a:srgbClr val="C60C30"/>
      </a:accent2>
      <a:accent3>
        <a:srgbClr val="693A77"/>
      </a:accent3>
      <a:accent4>
        <a:srgbClr val="8064A2"/>
      </a:accent4>
      <a:accent5>
        <a:srgbClr val="4B83C6"/>
      </a:accent5>
      <a:accent6>
        <a:srgbClr val="F79646"/>
      </a:accent6>
      <a:hlink>
        <a:srgbClr val="5B9785"/>
      </a:hlink>
      <a:folHlink>
        <a:srgbClr val="8F59B2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pag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ference Powerpoint">
  <a:themeElements>
    <a:clrScheme name="ODU Theme Colors 1">
      <a:dk1>
        <a:sysClr val="windowText" lastClr="000000"/>
      </a:dk1>
      <a:lt1>
        <a:sysClr val="window" lastClr="FFFFFF"/>
      </a:lt1>
      <a:dk2>
        <a:srgbClr val="2B142D"/>
      </a:dk2>
      <a:lt2>
        <a:srgbClr val="BD971F"/>
      </a:lt2>
      <a:accent1>
        <a:srgbClr val="003767"/>
      </a:accent1>
      <a:accent2>
        <a:srgbClr val="7EC8E4"/>
      </a:accent2>
      <a:accent3>
        <a:srgbClr val="DA5120"/>
      </a:accent3>
      <a:accent4>
        <a:srgbClr val="8D8E8D"/>
      </a:accent4>
      <a:accent5>
        <a:srgbClr val="DA5120"/>
      </a:accent5>
      <a:accent6>
        <a:srgbClr val="5B9029"/>
      </a:accent6>
      <a:hlink>
        <a:srgbClr val="003767"/>
      </a:hlink>
      <a:folHlink>
        <a:srgbClr val="4D393E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457C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457C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6469</TotalTime>
  <Words>1003</Words>
  <Application>Microsoft Office PowerPoint</Application>
  <PresentationFormat>On-screen Show (4:3)</PresentationFormat>
  <Paragraphs>171</Paragraphs>
  <Slides>31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Adobe Garamond Pro</vt:lpstr>
      <vt:lpstr>Arial</vt:lpstr>
      <vt:lpstr>Arial Narrow</vt:lpstr>
      <vt:lpstr>Calibri</vt:lpstr>
      <vt:lpstr>Constantia</vt:lpstr>
      <vt:lpstr>Franklin Gothic</vt:lpstr>
      <vt:lpstr>Franklin Gothic Book</vt:lpstr>
      <vt:lpstr>Libre Baskerville</vt:lpstr>
      <vt:lpstr>Symbol</vt:lpstr>
      <vt:lpstr>Times New Roman</vt:lpstr>
      <vt:lpstr>Trebuchet MS</vt:lpstr>
      <vt:lpstr>Wingdings</vt:lpstr>
      <vt:lpstr>Office Theme</vt:lpstr>
      <vt:lpstr>title page</vt:lpstr>
      <vt:lpstr>O1</vt:lpstr>
      <vt:lpstr>Conference Powerpoint</vt:lpstr>
      <vt:lpstr>Echo</vt:lpstr>
      <vt:lpstr>Acrobat Document</vt:lpstr>
      <vt:lpstr>PowerPoint Presentation</vt:lpstr>
      <vt:lpstr>PowerPoint Presentation</vt:lpstr>
      <vt:lpstr>Hillsborough Principal Pipeline   “Effective Principals are the Key to Improving Our Schools”</vt:lpstr>
      <vt:lpstr>Supporting and Developing Future Leaders</vt:lpstr>
      <vt:lpstr>PowerPoint Presentation</vt:lpstr>
      <vt:lpstr>PowerPoint Presentation</vt:lpstr>
      <vt:lpstr>Ed.S in Leadership for School Turn Around</vt:lpstr>
      <vt:lpstr>Ed.S in Leadership for School Turn Around</vt:lpstr>
      <vt:lpstr>Strong University Partnerships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 Support Services  PK-12 Educational Leadership Karen L. Sanzo, Ed.D. </vt:lpstr>
      <vt:lpstr>Webinars</vt:lpstr>
      <vt:lpstr>Professional Development Opportunities</vt:lpstr>
      <vt:lpstr>Adaptive Schools</vt:lpstr>
      <vt:lpstr>GRC</vt:lpstr>
      <vt:lpstr>Annual Working Conference</vt:lpstr>
      <vt:lpstr>PowerPoint Presentation</vt:lpstr>
      <vt:lpstr>PowerPoint Presentation</vt:lpstr>
      <vt:lpstr>What Wallace Reports found</vt:lpstr>
      <vt:lpstr>The University Principal Preparation Initiative</vt:lpstr>
      <vt:lpstr>Florida Atlantic University Principal Preparation Initiative – FAUPPI </vt:lpstr>
      <vt:lpstr>Where the resources will be directed</vt:lpstr>
      <vt:lpstr>Example: Building District-Specific Leadership Standards</vt:lpstr>
      <vt:lpstr>Example: Tying Participant Performance to Student Achievement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Reyes-Guerra, PhD</dc:creator>
  <cp:lastModifiedBy>Daniel Reyes-Guerra</cp:lastModifiedBy>
  <cp:revision>322</cp:revision>
  <cp:lastPrinted>2015-01-15T18:59:12Z</cp:lastPrinted>
  <dcterms:created xsi:type="dcterms:W3CDTF">2012-09-27T17:43:08Z</dcterms:created>
  <dcterms:modified xsi:type="dcterms:W3CDTF">2017-04-21T13:24:00Z</dcterms:modified>
</cp:coreProperties>
</file>