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94" r:id="rId2"/>
    <p:sldId id="269" r:id="rId3"/>
    <p:sldId id="270" r:id="rId4"/>
    <p:sldId id="266" r:id="rId5"/>
    <p:sldId id="295" r:id="rId6"/>
    <p:sldId id="268" r:id="rId7"/>
    <p:sldId id="271" r:id="rId8"/>
    <p:sldId id="259" r:id="rId9"/>
    <p:sldId id="279" r:id="rId10"/>
    <p:sldId id="272" r:id="rId11"/>
    <p:sldId id="261" r:id="rId12"/>
    <p:sldId id="258" r:id="rId13"/>
    <p:sldId id="289" r:id="rId14"/>
    <p:sldId id="273" r:id="rId15"/>
    <p:sldId id="264" r:id="rId16"/>
    <p:sldId id="274" r:id="rId17"/>
    <p:sldId id="297" r:id="rId18"/>
    <p:sldId id="275" r:id="rId19"/>
    <p:sldId id="262" r:id="rId20"/>
    <p:sldId id="276" r:id="rId21"/>
    <p:sldId id="290" r:id="rId22"/>
    <p:sldId id="281" r:id="rId23"/>
    <p:sldId id="277" r:id="rId24"/>
    <p:sldId id="296" r:id="rId25"/>
    <p:sldId id="285" r:id="rId26"/>
    <p:sldId id="287" r:id="rId27"/>
    <p:sldId id="286" r:id="rId28"/>
    <p:sldId id="288" r:id="rId29"/>
    <p:sldId id="29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2779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2FFCA4-0897-4BF4-AA2E-19BF50EE4B09}" type="doc">
      <dgm:prSet loTypeId="urn:microsoft.com/office/officeart/2005/8/layout/venn2" loCatId="relationship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6FA1C7FC-4E90-42D7-8FF1-8F66786BAE32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800" b="1" dirty="0"/>
            <a:t>National</a:t>
          </a:r>
        </a:p>
      </dgm:t>
    </dgm:pt>
    <dgm:pt modelId="{20986C74-181C-4337-8CF7-2FCF89AD0E9B}" type="parTrans" cxnId="{279D96C8-A498-4214-B937-A0894A938C97}">
      <dgm:prSet/>
      <dgm:spPr/>
      <dgm:t>
        <a:bodyPr/>
        <a:lstStyle/>
        <a:p>
          <a:endParaRPr lang="en-US"/>
        </a:p>
      </dgm:t>
    </dgm:pt>
    <dgm:pt modelId="{92B1E3D8-3F60-46BE-BE55-D0EB338BF4E7}" type="sibTrans" cxnId="{279D96C8-A498-4214-B937-A0894A938C97}">
      <dgm:prSet/>
      <dgm:spPr/>
      <dgm:t>
        <a:bodyPr/>
        <a:lstStyle/>
        <a:p>
          <a:endParaRPr lang="en-US"/>
        </a:p>
      </dgm:t>
    </dgm:pt>
    <dgm:pt modelId="{B9EE3774-611D-4322-B270-24392C61D32B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1600" b="1" dirty="0"/>
            <a:t>Institution</a:t>
          </a:r>
        </a:p>
      </dgm:t>
    </dgm:pt>
    <dgm:pt modelId="{1DE5EA8F-E16F-46A6-902F-A901835B1AA0}" type="parTrans" cxnId="{D3720F3D-139E-488E-A98D-3F6EAA2037F5}">
      <dgm:prSet/>
      <dgm:spPr/>
      <dgm:t>
        <a:bodyPr/>
        <a:lstStyle/>
        <a:p>
          <a:endParaRPr lang="en-US"/>
        </a:p>
      </dgm:t>
    </dgm:pt>
    <dgm:pt modelId="{22F71895-04D5-4961-B6C5-E3C2279F4FEE}" type="sibTrans" cxnId="{D3720F3D-139E-488E-A98D-3F6EAA2037F5}">
      <dgm:prSet/>
      <dgm:spPr/>
      <dgm:t>
        <a:bodyPr/>
        <a:lstStyle/>
        <a:p>
          <a:endParaRPr lang="en-US"/>
        </a:p>
      </dgm:t>
    </dgm:pt>
    <dgm:pt modelId="{627417BA-1DAE-4F7F-9589-F5000F8ECB4F}">
      <dgm:prSet phldrT="[Text]" custT="1"/>
      <dgm:spPr/>
      <dgm:t>
        <a:bodyPr/>
        <a:lstStyle/>
        <a:p>
          <a:r>
            <a:rPr lang="en-US" sz="1600" b="1" dirty="0"/>
            <a:t>Area of Practice</a:t>
          </a:r>
        </a:p>
      </dgm:t>
    </dgm:pt>
    <dgm:pt modelId="{1239B44C-2F73-4794-BCD0-BF4032252793}" type="parTrans" cxnId="{A6DD7B02-6738-45E1-A861-75968CEC0BFF}">
      <dgm:prSet/>
      <dgm:spPr/>
      <dgm:t>
        <a:bodyPr/>
        <a:lstStyle/>
        <a:p>
          <a:endParaRPr lang="en-US"/>
        </a:p>
      </dgm:t>
    </dgm:pt>
    <dgm:pt modelId="{8F748C6D-4D80-447C-809F-EB7D78F7B5B5}" type="sibTrans" cxnId="{A6DD7B02-6738-45E1-A861-75968CEC0BFF}">
      <dgm:prSet/>
      <dgm:spPr/>
      <dgm:t>
        <a:bodyPr/>
        <a:lstStyle/>
        <a:p>
          <a:endParaRPr lang="en-US"/>
        </a:p>
      </dgm:t>
    </dgm:pt>
    <dgm:pt modelId="{474F690C-E6FA-4C3C-AF9F-EE3E359A5E45}">
      <dgm:prSet phldrT="[Text]" custT="1"/>
      <dgm:spPr/>
      <dgm:t>
        <a:bodyPr/>
        <a:lstStyle/>
        <a:p>
          <a:r>
            <a:rPr lang="en-US" sz="1400" b="1" dirty="0"/>
            <a:t>Individual</a:t>
          </a:r>
        </a:p>
      </dgm:t>
    </dgm:pt>
    <dgm:pt modelId="{7BD6A630-AEBD-4DFF-8FFC-80ED563A7475}" type="parTrans" cxnId="{3D0BD429-C323-40EE-B9C8-C4E679DAC756}">
      <dgm:prSet/>
      <dgm:spPr/>
      <dgm:t>
        <a:bodyPr/>
        <a:lstStyle/>
        <a:p>
          <a:endParaRPr lang="en-US"/>
        </a:p>
      </dgm:t>
    </dgm:pt>
    <dgm:pt modelId="{B8A00704-E70C-4F9B-9E17-87545DC2D960}" type="sibTrans" cxnId="{3D0BD429-C323-40EE-B9C8-C4E679DAC756}">
      <dgm:prSet/>
      <dgm:spPr/>
      <dgm:t>
        <a:bodyPr/>
        <a:lstStyle/>
        <a:p>
          <a:endParaRPr lang="en-US"/>
        </a:p>
      </dgm:t>
    </dgm:pt>
    <dgm:pt modelId="{8ED1BA47-4A25-49C6-AA8D-9B94D07960A4}" type="pres">
      <dgm:prSet presAssocID="{032FFCA4-0897-4BF4-AA2E-19BF50EE4B09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FAE03A-0393-441E-8CFD-97ABA0D0086A}" type="pres">
      <dgm:prSet presAssocID="{032FFCA4-0897-4BF4-AA2E-19BF50EE4B09}" presName="comp1" presStyleCnt="0"/>
      <dgm:spPr/>
    </dgm:pt>
    <dgm:pt modelId="{1AC7DCE0-BA5C-4D25-9B2F-2650E077437B}" type="pres">
      <dgm:prSet presAssocID="{032FFCA4-0897-4BF4-AA2E-19BF50EE4B09}" presName="circle1" presStyleLbl="node1" presStyleIdx="0" presStyleCnt="4"/>
      <dgm:spPr/>
      <dgm:t>
        <a:bodyPr/>
        <a:lstStyle/>
        <a:p>
          <a:endParaRPr lang="en-US"/>
        </a:p>
      </dgm:t>
    </dgm:pt>
    <dgm:pt modelId="{99E3C901-C6B2-4958-BE2D-9DC22656A978}" type="pres">
      <dgm:prSet presAssocID="{032FFCA4-0897-4BF4-AA2E-19BF50EE4B09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3486AD-FE34-456B-9876-24071C4F352F}" type="pres">
      <dgm:prSet presAssocID="{032FFCA4-0897-4BF4-AA2E-19BF50EE4B09}" presName="comp2" presStyleCnt="0"/>
      <dgm:spPr/>
    </dgm:pt>
    <dgm:pt modelId="{D7A531FB-0C3F-4321-9DAE-3C125D792065}" type="pres">
      <dgm:prSet presAssocID="{032FFCA4-0897-4BF4-AA2E-19BF50EE4B09}" presName="circle2" presStyleLbl="node1" presStyleIdx="1" presStyleCnt="4" custScaleX="106168" custLinFactNeighborX="-315" custLinFactNeighborY="-1629"/>
      <dgm:spPr/>
      <dgm:t>
        <a:bodyPr/>
        <a:lstStyle/>
        <a:p>
          <a:endParaRPr lang="en-US"/>
        </a:p>
      </dgm:t>
    </dgm:pt>
    <dgm:pt modelId="{7EB2A527-09D0-4A60-A906-4BE6814DA20B}" type="pres">
      <dgm:prSet presAssocID="{032FFCA4-0897-4BF4-AA2E-19BF50EE4B09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535086-1ADD-4270-AE25-F08992FC733B}" type="pres">
      <dgm:prSet presAssocID="{032FFCA4-0897-4BF4-AA2E-19BF50EE4B09}" presName="comp3" presStyleCnt="0"/>
      <dgm:spPr/>
    </dgm:pt>
    <dgm:pt modelId="{E8A5CA39-6A04-4B42-9EDE-DAA38336E125}" type="pres">
      <dgm:prSet presAssocID="{032FFCA4-0897-4BF4-AA2E-19BF50EE4B09}" presName="circle3" presStyleLbl="node1" presStyleIdx="2" presStyleCnt="4"/>
      <dgm:spPr/>
      <dgm:t>
        <a:bodyPr/>
        <a:lstStyle/>
        <a:p>
          <a:endParaRPr lang="en-US"/>
        </a:p>
      </dgm:t>
    </dgm:pt>
    <dgm:pt modelId="{06F53F4D-9114-4F0B-9637-0BE95B457856}" type="pres">
      <dgm:prSet presAssocID="{032FFCA4-0897-4BF4-AA2E-19BF50EE4B09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DE98E3-6B58-492E-8F0D-456933C46B68}" type="pres">
      <dgm:prSet presAssocID="{032FFCA4-0897-4BF4-AA2E-19BF50EE4B09}" presName="comp4" presStyleCnt="0"/>
      <dgm:spPr/>
    </dgm:pt>
    <dgm:pt modelId="{313537A4-C035-4EAC-A89A-0DAFB39C6213}" type="pres">
      <dgm:prSet presAssocID="{032FFCA4-0897-4BF4-AA2E-19BF50EE4B09}" presName="circle4" presStyleLbl="node1" presStyleIdx="3" presStyleCnt="4"/>
      <dgm:spPr/>
      <dgm:t>
        <a:bodyPr/>
        <a:lstStyle/>
        <a:p>
          <a:endParaRPr lang="en-US"/>
        </a:p>
      </dgm:t>
    </dgm:pt>
    <dgm:pt modelId="{4F6DC324-D6AA-452F-93A1-0C108CDCB376}" type="pres">
      <dgm:prSet presAssocID="{032FFCA4-0897-4BF4-AA2E-19BF50EE4B09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DD7B02-6738-45E1-A861-75968CEC0BFF}" srcId="{032FFCA4-0897-4BF4-AA2E-19BF50EE4B09}" destId="{627417BA-1DAE-4F7F-9589-F5000F8ECB4F}" srcOrd="2" destOrd="0" parTransId="{1239B44C-2F73-4794-BCD0-BF4032252793}" sibTransId="{8F748C6D-4D80-447C-809F-EB7D78F7B5B5}"/>
    <dgm:cxn modelId="{279D96C8-A498-4214-B937-A0894A938C97}" srcId="{032FFCA4-0897-4BF4-AA2E-19BF50EE4B09}" destId="{6FA1C7FC-4E90-42D7-8FF1-8F66786BAE32}" srcOrd="0" destOrd="0" parTransId="{20986C74-181C-4337-8CF7-2FCF89AD0E9B}" sibTransId="{92B1E3D8-3F60-46BE-BE55-D0EB338BF4E7}"/>
    <dgm:cxn modelId="{D3720F3D-139E-488E-A98D-3F6EAA2037F5}" srcId="{032FFCA4-0897-4BF4-AA2E-19BF50EE4B09}" destId="{B9EE3774-611D-4322-B270-24392C61D32B}" srcOrd="1" destOrd="0" parTransId="{1DE5EA8F-E16F-46A6-902F-A901835B1AA0}" sibTransId="{22F71895-04D5-4961-B6C5-E3C2279F4FEE}"/>
    <dgm:cxn modelId="{40A7B1F7-3CBE-4F3B-8671-867655EFEEC6}" type="presOf" srcId="{B9EE3774-611D-4322-B270-24392C61D32B}" destId="{D7A531FB-0C3F-4321-9DAE-3C125D792065}" srcOrd="0" destOrd="0" presId="urn:microsoft.com/office/officeart/2005/8/layout/venn2"/>
    <dgm:cxn modelId="{ECDF98E8-7178-47B5-B174-8DADA1F56EEE}" type="presOf" srcId="{474F690C-E6FA-4C3C-AF9F-EE3E359A5E45}" destId="{313537A4-C035-4EAC-A89A-0DAFB39C6213}" srcOrd="0" destOrd="0" presId="urn:microsoft.com/office/officeart/2005/8/layout/venn2"/>
    <dgm:cxn modelId="{3620A2A6-7A55-4CA7-9F13-3F671556CD1F}" type="presOf" srcId="{6FA1C7FC-4E90-42D7-8FF1-8F66786BAE32}" destId="{1AC7DCE0-BA5C-4D25-9B2F-2650E077437B}" srcOrd="0" destOrd="0" presId="urn:microsoft.com/office/officeart/2005/8/layout/venn2"/>
    <dgm:cxn modelId="{D877385C-6534-424C-AAF9-9DA901FD508F}" type="presOf" srcId="{627417BA-1DAE-4F7F-9589-F5000F8ECB4F}" destId="{06F53F4D-9114-4F0B-9637-0BE95B457856}" srcOrd="1" destOrd="0" presId="urn:microsoft.com/office/officeart/2005/8/layout/venn2"/>
    <dgm:cxn modelId="{15542539-ECDD-46BC-A921-28D4AAD44B59}" type="presOf" srcId="{032FFCA4-0897-4BF4-AA2E-19BF50EE4B09}" destId="{8ED1BA47-4A25-49C6-AA8D-9B94D07960A4}" srcOrd="0" destOrd="0" presId="urn:microsoft.com/office/officeart/2005/8/layout/venn2"/>
    <dgm:cxn modelId="{9BC0B178-6449-43F5-89B4-8FC16AB47D0F}" type="presOf" srcId="{6FA1C7FC-4E90-42D7-8FF1-8F66786BAE32}" destId="{99E3C901-C6B2-4958-BE2D-9DC22656A978}" srcOrd="1" destOrd="0" presId="urn:microsoft.com/office/officeart/2005/8/layout/venn2"/>
    <dgm:cxn modelId="{293D12BC-A9BC-439C-AE92-324F6D5B0036}" type="presOf" srcId="{474F690C-E6FA-4C3C-AF9F-EE3E359A5E45}" destId="{4F6DC324-D6AA-452F-93A1-0C108CDCB376}" srcOrd="1" destOrd="0" presId="urn:microsoft.com/office/officeart/2005/8/layout/venn2"/>
    <dgm:cxn modelId="{66A13229-A5A7-4D59-9A91-17B65F76021E}" type="presOf" srcId="{B9EE3774-611D-4322-B270-24392C61D32B}" destId="{7EB2A527-09D0-4A60-A906-4BE6814DA20B}" srcOrd="1" destOrd="0" presId="urn:microsoft.com/office/officeart/2005/8/layout/venn2"/>
    <dgm:cxn modelId="{3D0BD429-C323-40EE-B9C8-C4E679DAC756}" srcId="{032FFCA4-0897-4BF4-AA2E-19BF50EE4B09}" destId="{474F690C-E6FA-4C3C-AF9F-EE3E359A5E45}" srcOrd="3" destOrd="0" parTransId="{7BD6A630-AEBD-4DFF-8FFC-80ED563A7475}" sibTransId="{B8A00704-E70C-4F9B-9E17-87545DC2D960}"/>
    <dgm:cxn modelId="{ED3A01C9-46F0-4029-A8E3-0C7FAC02F5FA}" type="presOf" srcId="{627417BA-1DAE-4F7F-9589-F5000F8ECB4F}" destId="{E8A5CA39-6A04-4B42-9EDE-DAA38336E125}" srcOrd="0" destOrd="0" presId="urn:microsoft.com/office/officeart/2005/8/layout/venn2"/>
    <dgm:cxn modelId="{6A137BF8-C493-47A9-9CCA-504AFE925486}" type="presParOf" srcId="{8ED1BA47-4A25-49C6-AA8D-9B94D07960A4}" destId="{32FAE03A-0393-441E-8CFD-97ABA0D0086A}" srcOrd="0" destOrd="0" presId="urn:microsoft.com/office/officeart/2005/8/layout/venn2"/>
    <dgm:cxn modelId="{F9DC2400-2957-49B0-B6B7-02F4CE92ED36}" type="presParOf" srcId="{32FAE03A-0393-441E-8CFD-97ABA0D0086A}" destId="{1AC7DCE0-BA5C-4D25-9B2F-2650E077437B}" srcOrd="0" destOrd="0" presId="urn:microsoft.com/office/officeart/2005/8/layout/venn2"/>
    <dgm:cxn modelId="{A9692360-807A-4827-9955-28DF2D19B82D}" type="presParOf" srcId="{32FAE03A-0393-441E-8CFD-97ABA0D0086A}" destId="{99E3C901-C6B2-4958-BE2D-9DC22656A978}" srcOrd="1" destOrd="0" presId="urn:microsoft.com/office/officeart/2005/8/layout/venn2"/>
    <dgm:cxn modelId="{D13FC329-2DBD-494D-B69C-5C4B916D2FC3}" type="presParOf" srcId="{8ED1BA47-4A25-49C6-AA8D-9B94D07960A4}" destId="{703486AD-FE34-456B-9876-24071C4F352F}" srcOrd="1" destOrd="0" presId="urn:microsoft.com/office/officeart/2005/8/layout/venn2"/>
    <dgm:cxn modelId="{69C75BE0-B09B-4F19-B0B8-B9D86B3C7620}" type="presParOf" srcId="{703486AD-FE34-456B-9876-24071C4F352F}" destId="{D7A531FB-0C3F-4321-9DAE-3C125D792065}" srcOrd="0" destOrd="0" presId="urn:microsoft.com/office/officeart/2005/8/layout/venn2"/>
    <dgm:cxn modelId="{5480DC81-D253-4D9F-9D6C-D66775528492}" type="presParOf" srcId="{703486AD-FE34-456B-9876-24071C4F352F}" destId="{7EB2A527-09D0-4A60-A906-4BE6814DA20B}" srcOrd="1" destOrd="0" presId="urn:microsoft.com/office/officeart/2005/8/layout/venn2"/>
    <dgm:cxn modelId="{C257F3EF-BE4C-4B78-821A-C302A60D777A}" type="presParOf" srcId="{8ED1BA47-4A25-49C6-AA8D-9B94D07960A4}" destId="{AE535086-1ADD-4270-AE25-F08992FC733B}" srcOrd="2" destOrd="0" presId="urn:microsoft.com/office/officeart/2005/8/layout/venn2"/>
    <dgm:cxn modelId="{16561E67-B188-4155-A5B5-37BC01F44162}" type="presParOf" srcId="{AE535086-1ADD-4270-AE25-F08992FC733B}" destId="{E8A5CA39-6A04-4B42-9EDE-DAA38336E125}" srcOrd="0" destOrd="0" presId="urn:microsoft.com/office/officeart/2005/8/layout/venn2"/>
    <dgm:cxn modelId="{7FA4B9F9-9674-4ED1-9B52-7C790FBB69DA}" type="presParOf" srcId="{AE535086-1ADD-4270-AE25-F08992FC733B}" destId="{06F53F4D-9114-4F0B-9637-0BE95B457856}" srcOrd="1" destOrd="0" presId="urn:microsoft.com/office/officeart/2005/8/layout/venn2"/>
    <dgm:cxn modelId="{0A609753-65F8-4073-B343-C33B7664F327}" type="presParOf" srcId="{8ED1BA47-4A25-49C6-AA8D-9B94D07960A4}" destId="{CFDE98E3-6B58-492E-8F0D-456933C46B68}" srcOrd="3" destOrd="0" presId="urn:microsoft.com/office/officeart/2005/8/layout/venn2"/>
    <dgm:cxn modelId="{1AB45F08-E81E-459A-B04E-265F7B85297B}" type="presParOf" srcId="{CFDE98E3-6B58-492E-8F0D-456933C46B68}" destId="{313537A4-C035-4EAC-A89A-0DAFB39C6213}" srcOrd="0" destOrd="0" presId="urn:microsoft.com/office/officeart/2005/8/layout/venn2"/>
    <dgm:cxn modelId="{6DFE4AB0-2CD5-4794-89FA-C81F92B203C5}" type="presParOf" srcId="{CFDE98E3-6B58-492E-8F0D-456933C46B68}" destId="{4F6DC324-D6AA-452F-93A1-0C108CDCB376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C7DCE0-BA5C-4D25-9B2F-2650E077437B}">
      <dsp:nvSpPr>
        <dsp:cNvPr id="0" name=""/>
        <dsp:cNvSpPr/>
      </dsp:nvSpPr>
      <dsp:spPr>
        <a:xfrm>
          <a:off x="2058986" y="0"/>
          <a:ext cx="4873625" cy="4873625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National</a:t>
          </a:r>
        </a:p>
      </dsp:txBody>
      <dsp:txXfrm>
        <a:off x="3814466" y="243681"/>
        <a:ext cx="1362665" cy="731043"/>
      </dsp:txXfrm>
    </dsp:sp>
    <dsp:sp modelId="{D7A531FB-0C3F-4321-9DAE-3C125D792065}">
      <dsp:nvSpPr>
        <dsp:cNvPr id="0" name=""/>
        <dsp:cNvSpPr/>
      </dsp:nvSpPr>
      <dsp:spPr>
        <a:xfrm>
          <a:off x="2413825" y="911211"/>
          <a:ext cx="4139384" cy="3898900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Institution</a:t>
          </a:r>
        </a:p>
      </dsp:txBody>
      <dsp:txXfrm>
        <a:off x="3760160" y="1145145"/>
        <a:ext cx="1446714" cy="701802"/>
      </dsp:txXfrm>
    </dsp:sp>
    <dsp:sp modelId="{E8A5CA39-6A04-4B42-9EDE-DAA38336E125}">
      <dsp:nvSpPr>
        <dsp:cNvPr id="0" name=""/>
        <dsp:cNvSpPr/>
      </dsp:nvSpPr>
      <dsp:spPr>
        <a:xfrm>
          <a:off x="3033711" y="1949449"/>
          <a:ext cx="2924175" cy="2924175"/>
        </a:xfrm>
        <a:prstGeom prst="ellipse">
          <a:avLst/>
        </a:prstGeom>
        <a:solidFill>
          <a:schemeClr val="accent3">
            <a:shade val="50000"/>
            <a:hueOff val="-508644"/>
            <a:satOff val="-17951"/>
            <a:lumOff val="449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Area of Practice</a:t>
          </a:r>
        </a:p>
      </dsp:txBody>
      <dsp:txXfrm>
        <a:off x="3814466" y="2168763"/>
        <a:ext cx="1362665" cy="657939"/>
      </dsp:txXfrm>
    </dsp:sp>
    <dsp:sp modelId="{313537A4-C035-4EAC-A89A-0DAFB39C6213}">
      <dsp:nvSpPr>
        <dsp:cNvPr id="0" name=""/>
        <dsp:cNvSpPr/>
      </dsp:nvSpPr>
      <dsp:spPr>
        <a:xfrm>
          <a:off x="3521074" y="2924174"/>
          <a:ext cx="1949450" cy="1949450"/>
        </a:xfrm>
        <a:prstGeom prst="ellipse">
          <a:avLst/>
        </a:prstGeom>
        <a:solidFill>
          <a:schemeClr val="accent3">
            <a:shade val="50000"/>
            <a:hueOff val="-254322"/>
            <a:satOff val="-8975"/>
            <a:lumOff val="2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Individual</a:t>
          </a:r>
        </a:p>
      </dsp:txBody>
      <dsp:txXfrm>
        <a:off x="3806564" y="3411537"/>
        <a:ext cx="1378469" cy="9747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3EA7C-AD2B-43E7-A91A-93A6EA63FD26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DC08C-3122-4ABD-B4AD-23D63EC31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80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>
              <a:defRPr/>
            </a:pPr>
            <a:r>
              <a:rPr lang="en-US" dirty="0">
                <a:ea typeface="+mn-ea"/>
              </a:rPr>
              <a:t>26 nurse educators (including both trained at El Salvador) from :</a:t>
            </a:r>
          </a:p>
          <a:p>
            <a:pPr marL="171441" indent="-171441">
              <a:buFontTx/>
              <a:buChar char="-"/>
              <a:defRPr/>
            </a:pPr>
            <a:r>
              <a:rPr lang="en-US" dirty="0">
                <a:ea typeface="+mn-ea"/>
              </a:rPr>
              <a:t>8 countries </a:t>
            </a:r>
          </a:p>
          <a:p>
            <a:pPr marL="171441" indent="-171441">
              <a:buFontTx/>
              <a:buChar char="-"/>
              <a:defRPr/>
            </a:pPr>
            <a:r>
              <a:rPr lang="en-US" dirty="0">
                <a:ea typeface="+mn-ea"/>
              </a:rPr>
              <a:t>16 hospitals (Tijuana, Monterrey, </a:t>
            </a:r>
            <a:r>
              <a:rPr lang="en-US" dirty="0" err="1">
                <a:ea typeface="+mn-ea"/>
              </a:rPr>
              <a:t>Culiacán</a:t>
            </a:r>
            <a:r>
              <a:rPr lang="en-US" dirty="0">
                <a:ea typeface="+mn-ea"/>
              </a:rPr>
              <a:t>, </a:t>
            </a:r>
            <a:r>
              <a:rPr lang="en-US" dirty="0" err="1">
                <a:ea typeface="+mn-ea"/>
              </a:rPr>
              <a:t>Teletón</a:t>
            </a:r>
            <a:r>
              <a:rPr lang="en-US" dirty="0">
                <a:ea typeface="+mn-ea"/>
              </a:rPr>
              <a:t>, Guadalajara, La Paz, Santiago, Santo Domingo, El Salvador, Costa Rica, Guatemala, </a:t>
            </a:r>
            <a:r>
              <a:rPr lang="en-US" dirty="0" err="1">
                <a:ea typeface="+mn-ea"/>
              </a:rPr>
              <a:t>Tegus</a:t>
            </a:r>
            <a:r>
              <a:rPr lang="en-US" dirty="0">
                <a:ea typeface="+mn-ea"/>
              </a:rPr>
              <a:t>, SPS, Colombia, Nicaragua</a:t>
            </a:r>
            <a:r>
              <a:rPr lang="en-US" baseline="0" dirty="0">
                <a:ea typeface="+mn-ea"/>
              </a:rPr>
              <a:t>, Chile)</a:t>
            </a:r>
            <a:endParaRPr lang="en-US" dirty="0">
              <a:ea typeface="+mn-ea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EA163B8-C017-466D-945D-32C9C1DE1FAA}" type="slidenum">
              <a:rPr lang="en-US" altLang="en-US" smtClean="0">
                <a:latin typeface="Calibri" pitchFamily="34" charset="0"/>
              </a:rPr>
              <a:pPr/>
              <a:t>24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658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EE38A-D90A-4958-B802-875064CDF049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3A0D-0415-4E18-8A88-3BC3621DE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77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EE38A-D90A-4958-B802-875064CDF049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3A0D-0415-4E18-8A88-3BC3621DE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8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EE38A-D90A-4958-B802-875064CDF049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3A0D-0415-4E18-8A88-3BC3621DE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26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EE38A-D90A-4958-B802-875064CDF049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3A0D-0415-4E18-8A88-3BC3621DE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65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EE38A-D90A-4958-B802-875064CDF049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3A0D-0415-4E18-8A88-3BC3621DE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86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EE38A-D90A-4958-B802-875064CDF049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3A0D-0415-4E18-8A88-3BC3621DE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76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EE38A-D90A-4958-B802-875064CDF049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3A0D-0415-4E18-8A88-3BC3621DEC2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362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EE38A-D90A-4958-B802-875064CDF049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3A0D-0415-4E18-8A88-3BC3621DE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12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EE38A-D90A-4958-B802-875064CDF049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3A0D-0415-4E18-8A88-3BC3621DE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93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EE38A-D90A-4958-B802-875064CDF049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3A0D-0415-4E18-8A88-3BC3621DE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46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96EE38A-D90A-4958-B802-875064CDF049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3A0D-0415-4E18-8A88-3BC3621DE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7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96EE38A-D90A-4958-B802-875064CDF049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3203A0D-0415-4E18-8A88-3BC3621DE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1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microsoft.com/office/2007/relationships/hdphoto" Target="../media/hdphoto1.wdp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80512" y="111968"/>
            <a:ext cx="5816138" cy="15675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18049"/>
            <a:ext cx="12191999" cy="4008431"/>
          </a:xfrm>
        </p:spPr>
        <p:txBody>
          <a:bodyPr>
            <a:normAutofit fontScale="47500" lnSpcReduction="20000"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1400" dirty="0" smtClean="0">
                <a:solidFill>
                  <a:srgbClr val="000000"/>
                </a:solidFill>
              </a:rPr>
              <a:t>Center for Community Partnerships and Nursing Innovation</a:t>
            </a:r>
          </a:p>
          <a:p>
            <a:endParaRPr lang="en-US" sz="11400" dirty="0" smtClean="0">
              <a:solidFill>
                <a:srgbClr val="000000"/>
              </a:solidFill>
            </a:endParaRPr>
          </a:p>
          <a:p>
            <a:r>
              <a:rPr lang="en-US" sz="10100" dirty="0" smtClean="0">
                <a:solidFill>
                  <a:srgbClr val="000000"/>
                </a:solidFill>
              </a:rPr>
              <a:t>Sara Day, PhD, RN, FAAN</a:t>
            </a:r>
          </a:p>
          <a:p>
            <a:r>
              <a:rPr lang="en-US" sz="10100" dirty="0" smtClean="0">
                <a:solidFill>
                  <a:srgbClr val="000000"/>
                </a:solidFill>
              </a:rPr>
              <a:t>Wendy Likes, PhD, </a:t>
            </a:r>
            <a:r>
              <a:rPr lang="en-US" sz="10100" dirty="0" err="1" smtClean="0">
                <a:solidFill>
                  <a:srgbClr val="000000"/>
                </a:solidFill>
              </a:rPr>
              <a:t>DNSc</a:t>
            </a:r>
            <a:r>
              <a:rPr lang="en-US" sz="10100" dirty="0" smtClean="0">
                <a:solidFill>
                  <a:srgbClr val="000000"/>
                </a:solidFill>
              </a:rPr>
              <a:t>, APRN-</a:t>
            </a:r>
            <a:r>
              <a:rPr lang="en-US" sz="10100" dirty="0" err="1" smtClean="0">
                <a:solidFill>
                  <a:srgbClr val="000000"/>
                </a:solidFill>
              </a:rPr>
              <a:t>Bc</a:t>
            </a:r>
            <a:r>
              <a:rPr lang="en-US" sz="10100" dirty="0" smtClean="0">
                <a:solidFill>
                  <a:srgbClr val="000000"/>
                </a:solidFill>
              </a:rPr>
              <a:t>, FAANP</a:t>
            </a:r>
          </a:p>
          <a:p>
            <a:endParaRPr lang="en-US" sz="114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64" y="219269"/>
            <a:ext cx="4854633" cy="135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28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017" y="190005"/>
            <a:ext cx="11210306" cy="1223159"/>
          </a:xfrm>
        </p:spPr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Methodist Le Bonheur Nurse Scholar Program Metrics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53" y="1626920"/>
            <a:ext cx="11958451" cy="523108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14 nurse scholars representing 6  Methodist Le Bonheur hospitals started the program in December 2017</a:t>
            </a:r>
          </a:p>
          <a:p>
            <a:pPr lvl="1"/>
            <a:r>
              <a:rPr lang="en-US" sz="2400" dirty="0" smtClean="0"/>
              <a:t>Research Studies:</a:t>
            </a:r>
          </a:p>
          <a:p>
            <a:pPr lvl="2"/>
            <a:r>
              <a:rPr lang="en-US" sz="2400" i="1" dirty="0"/>
              <a:t>A New Graduate Nurse Residency Program: Factors Impacting </a:t>
            </a:r>
            <a:r>
              <a:rPr lang="en-US" sz="2400" i="1" dirty="0" smtClean="0"/>
              <a:t>Retention: Dissemination underway</a:t>
            </a:r>
            <a:r>
              <a:rPr lang="en-US" sz="2400" b="1" i="1" dirty="0" smtClean="0"/>
              <a:t> </a:t>
            </a:r>
          </a:p>
          <a:p>
            <a:pPr lvl="2"/>
            <a:r>
              <a:rPr lang="en-US" sz="2400" i="1" dirty="0"/>
              <a:t>Predictors of Uncompleted Emergency Department Care: Patients Who Leave against Medical </a:t>
            </a:r>
            <a:r>
              <a:rPr lang="en-US" sz="2400" i="1" dirty="0" smtClean="0"/>
              <a:t>Advice: Analysis underway </a:t>
            </a:r>
          </a:p>
          <a:p>
            <a:pPr lvl="2"/>
            <a:r>
              <a:rPr lang="en-US" sz="2400" i="1" dirty="0" smtClean="0"/>
              <a:t>Scholars are all Co investigators</a:t>
            </a:r>
          </a:p>
          <a:p>
            <a:pPr lvl="1"/>
            <a:r>
              <a:rPr lang="en-US" sz="2400" i="1" dirty="0" smtClean="0"/>
              <a:t>EBP: projects are in implementation phase</a:t>
            </a:r>
          </a:p>
          <a:p>
            <a:pPr lvl="1"/>
            <a:r>
              <a:rPr lang="en-US" sz="2400" i="1" dirty="0" smtClean="0"/>
              <a:t>Developed Shared Governance Nursing Research Council</a:t>
            </a:r>
          </a:p>
          <a:p>
            <a:endParaRPr lang="en-US" sz="2400" i="1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478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2483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Program Impact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3764724"/>
              </p:ext>
            </p:extLst>
          </p:nvPr>
        </p:nvGraphicFramePr>
        <p:xfrm>
          <a:off x="1600201" y="1527175"/>
          <a:ext cx="8991599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8129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804" y="0"/>
            <a:ext cx="10944808" cy="12316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Shelby County Health Department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Partnership: Public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Health Nurse Residency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804" y="1651518"/>
            <a:ext cx="10944808" cy="4879911"/>
          </a:xfrm>
        </p:spPr>
        <p:txBody>
          <a:bodyPr>
            <a:normAutofit/>
          </a:bodyPr>
          <a:lstStyle/>
          <a:p>
            <a:r>
              <a:rPr lang="en-US" sz="3600" dirty="0"/>
              <a:t>12 month program designed to: </a:t>
            </a:r>
            <a:endParaRPr lang="en-US" sz="3600" dirty="0" smtClean="0"/>
          </a:p>
          <a:p>
            <a:pPr lvl="1"/>
            <a:r>
              <a:rPr lang="en-US" sz="3400" dirty="0"/>
              <a:t>Achieve PHN core competencies </a:t>
            </a:r>
            <a:endParaRPr lang="en-US" sz="3600" dirty="0" smtClean="0"/>
          </a:p>
          <a:p>
            <a:pPr lvl="1"/>
            <a:r>
              <a:rPr lang="en-US" sz="3600" dirty="0"/>
              <a:t>Recognize nursing’s key role in advancing practice</a:t>
            </a:r>
          </a:p>
          <a:p>
            <a:pPr lvl="1"/>
            <a:r>
              <a:rPr lang="en-US" sz="3600" dirty="0" smtClean="0"/>
              <a:t>Develop </a:t>
            </a:r>
            <a:r>
              <a:rPr lang="en-US" sz="3600" dirty="0"/>
              <a:t>&amp; implement EBP initiatives relevant to SCHD’s </a:t>
            </a:r>
            <a:r>
              <a:rPr lang="en-US" sz="3600" dirty="0" smtClean="0"/>
              <a:t>needs</a:t>
            </a:r>
          </a:p>
          <a:p>
            <a:pPr lvl="1"/>
            <a:r>
              <a:rPr lang="en-US" sz="3600" dirty="0" smtClean="0"/>
              <a:t>Advance leadership skills</a:t>
            </a:r>
            <a:endParaRPr lang="en-US" sz="3600" dirty="0"/>
          </a:p>
          <a:p>
            <a:pPr lvl="1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62826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059"/>
            <a:ext cx="12192000" cy="517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67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6" y="83976"/>
            <a:ext cx="11448662" cy="123164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Shelby County Health Department Partnership: Public Health Nurse Residency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Program Metrics 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473" y="1866122"/>
            <a:ext cx="11187405" cy="476794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7 </a:t>
            </a:r>
            <a:r>
              <a:rPr lang="en-US" sz="2400" dirty="0"/>
              <a:t>nurses started the program May 2017, all graduated June </a:t>
            </a:r>
            <a:r>
              <a:rPr lang="en-US" sz="2400" dirty="0" smtClean="0"/>
              <a:t>2018</a:t>
            </a:r>
          </a:p>
          <a:p>
            <a:r>
              <a:rPr lang="en-US" sz="2400" dirty="0"/>
              <a:t>Public Health Nurse Residency EBP Projects:</a:t>
            </a:r>
          </a:p>
          <a:p>
            <a:pPr lvl="1"/>
            <a:r>
              <a:rPr lang="en-US" sz="2400" i="1" dirty="0" smtClean="0"/>
              <a:t>Screening </a:t>
            </a:r>
            <a:r>
              <a:rPr lang="en-US" sz="2400" i="1" dirty="0"/>
              <a:t>for Adverse Child Hood Experiences in a Public Health Department Clinic </a:t>
            </a:r>
          </a:p>
          <a:p>
            <a:pPr lvl="1"/>
            <a:r>
              <a:rPr lang="en-US" sz="2400" i="1" dirty="0" smtClean="0"/>
              <a:t>Evaluation </a:t>
            </a:r>
            <a:r>
              <a:rPr lang="en-US" sz="2400" i="1" dirty="0"/>
              <a:t>of Existing Latent TB Infection Policy for Local and Government Employees.</a:t>
            </a:r>
          </a:p>
          <a:p>
            <a:pPr lvl="1"/>
            <a:r>
              <a:rPr lang="en-US" sz="2400" i="1" dirty="0" smtClean="0"/>
              <a:t>Assessing </a:t>
            </a:r>
            <a:r>
              <a:rPr lang="en-US" sz="2400" i="1" dirty="0"/>
              <a:t>Barriers to HPV Vaccination by Public Health Nurses</a:t>
            </a:r>
          </a:p>
          <a:p>
            <a:pPr lvl="1"/>
            <a:r>
              <a:rPr lang="en-US" sz="2400" i="1" dirty="0" smtClean="0"/>
              <a:t>Improving </a:t>
            </a:r>
            <a:r>
              <a:rPr lang="en-US" sz="2400" i="1" dirty="0"/>
              <a:t>Wait Times in a Local Health Department Clinic</a:t>
            </a:r>
          </a:p>
          <a:p>
            <a:pPr lvl="1"/>
            <a:r>
              <a:rPr lang="en-US" sz="2400" i="1" dirty="0" smtClean="0"/>
              <a:t>Improving </a:t>
            </a:r>
            <a:r>
              <a:rPr lang="en-US" sz="2400" i="1" dirty="0"/>
              <a:t>Latent Tuberculosis Infection Treatment Completion </a:t>
            </a:r>
            <a:r>
              <a:rPr lang="en-US" sz="2400" i="1" dirty="0" smtClean="0"/>
              <a:t>in </a:t>
            </a:r>
            <a:r>
              <a:rPr lang="en-US" sz="2400" i="1" dirty="0"/>
              <a:t>a Local Public Health Department Clinic</a:t>
            </a:r>
          </a:p>
          <a:p>
            <a:pPr lvl="1"/>
            <a:r>
              <a:rPr lang="en-US" sz="2400" i="1" dirty="0" smtClean="0"/>
              <a:t>Improving </a:t>
            </a:r>
            <a:r>
              <a:rPr lang="en-US" sz="2400" i="1" dirty="0"/>
              <a:t>Recruitment and Retention of PHN in a Local Public Health Department Clinic</a:t>
            </a:r>
          </a:p>
        </p:txBody>
      </p:sp>
    </p:spTree>
    <p:extLst>
      <p:ext uri="{BB962C8B-B14F-4D97-AF65-F5344CB8AC3E}">
        <p14:creationId xmlns:p14="http://schemas.microsoft.com/office/powerpoint/2010/main" val="3447007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771" y="218243"/>
            <a:ext cx="10907486" cy="118872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Shelby County Health Department Partnership: Public Health Nurse Residency Program Metrics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509" y="2080728"/>
            <a:ext cx="9041363" cy="4282750"/>
          </a:xfrm>
        </p:spPr>
        <p:txBody>
          <a:bodyPr>
            <a:normAutofit/>
          </a:bodyPr>
          <a:lstStyle/>
          <a:p>
            <a:r>
              <a:rPr lang="en-US" dirty="0"/>
              <a:t>Three of the residents’ abstracts were accepted by the Tennessee Public Health Association Annual Conference in Nashville held on   September 11-12, 2018.</a:t>
            </a:r>
          </a:p>
          <a:p>
            <a:pPr lvl="1"/>
            <a:r>
              <a:rPr lang="en-US" b="1" dirty="0"/>
              <a:t>Assessing Barriers to Human Papillomavirus (HPV) Vaccination by Public Health Nurses, </a:t>
            </a:r>
            <a:r>
              <a:rPr lang="en-US" dirty="0"/>
              <a:t>Rudolph Gray, BSN, RN; Judy C. Martin, PhD, FNP-BC; Alisa R. Haushalter, DNP, RN;  Ernestine B. Small, </a:t>
            </a:r>
            <a:r>
              <a:rPr lang="en-US" dirty="0" err="1"/>
              <a:t>EdD</a:t>
            </a:r>
            <a:r>
              <a:rPr lang="en-US" dirty="0"/>
              <a:t>, MSN; Sara Day, PhD, RN, FAAN</a:t>
            </a:r>
          </a:p>
          <a:p>
            <a:pPr lvl="1"/>
            <a:r>
              <a:rPr lang="en-US" b="1" dirty="0"/>
              <a:t>Evaluation of Existing Latent Tuberculosis  Infection: Policy for Local Government </a:t>
            </a:r>
            <a:r>
              <a:rPr lang="en-US" b="1" dirty="0" err="1" smtClean="0"/>
              <a:t>Employees,</a:t>
            </a:r>
            <a:r>
              <a:rPr lang="en-US" dirty="0" err="1" smtClean="0"/>
              <a:t>Phyllis</a:t>
            </a:r>
            <a:r>
              <a:rPr lang="en-US" dirty="0" smtClean="0"/>
              <a:t> </a:t>
            </a:r>
            <a:r>
              <a:rPr lang="en-US" dirty="0"/>
              <a:t>Crump, MSN, FNP - BC; Judy Martin, PhD, FNP – BC; Alisa R. Haushalter, DNP, PHNA-BC, RN; </a:t>
            </a:r>
            <a:r>
              <a:rPr lang="en-US" dirty="0" smtClean="0"/>
              <a:t>Ernestine </a:t>
            </a:r>
            <a:r>
              <a:rPr lang="en-US" dirty="0"/>
              <a:t>Small, </a:t>
            </a:r>
            <a:r>
              <a:rPr lang="en-US" dirty="0" err="1"/>
              <a:t>EdD</a:t>
            </a:r>
            <a:r>
              <a:rPr lang="en-US" dirty="0"/>
              <a:t>, MSN; Sara Day, PhD, </a:t>
            </a:r>
            <a:r>
              <a:rPr lang="en-US" dirty="0" smtClean="0"/>
              <a:t>RN,FAAN </a:t>
            </a:r>
            <a:endParaRPr lang="en-US" dirty="0"/>
          </a:p>
          <a:p>
            <a:pPr lvl="1"/>
            <a:r>
              <a:rPr lang="en-US" b="1" dirty="0"/>
              <a:t>Improving Recruitment and Retention of Public Health Nurses in a Local Health Department, </a:t>
            </a:r>
            <a:r>
              <a:rPr lang="en-US" dirty="0"/>
              <a:t>Tina R. McElravey, </a:t>
            </a:r>
            <a:r>
              <a:rPr lang="en-US" dirty="0" smtClean="0"/>
              <a:t>MPH, </a:t>
            </a:r>
            <a:r>
              <a:rPr lang="en-US" dirty="0"/>
              <a:t>BSN, RN, </a:t>
            </a:r>
            <a:r>
              <a:rPr lang="en-US" dirty="0" smtClean="0"/>
              <a:t>NHDP-BC; </a:t>
            </a:r>
            <a:r>
              <a:rPr lang="en-US" dirty="0"/>
              <a:t>Alisa R. Haushalter, DNP, RN, </a:t>
            </a:r>
            <a:r>
              <a:rPr lang="en-US" dirty="0" smtClean="0"/>
              <a:t>PHNA-BC; </a:t>
            </a:r>
            <a:r>
              <a:rPr lang="en-US" dirty="0"/>
              <a:t>Sara Day, PhD, RN, </a:t>
            </a:r>
            <a:r>
              <a:rPr lang="en-US" dirty="0" smtClean="0"/>
              <a:t>FAAN; </a:t>
            </a:r>
            <a:r>
              <a:rPr lang="en-US" dirty="0"/>
              <a:t>Judy Martin, PhD, MSN, </a:t>
            </a:r>
            <a:r>
              <a:rPr lang="en-US" dirty="0" smtClean="0"/>
              <a:t>FNP-BC; </a:t>
            </a:r>
            <a:r>
              <a:rPr lang="en-US" dirty="0"/>
              <a:t>Ernestine Small, </a:t>
            </a:r>
            <a:r>
              <a:rPr lang="en-US" dirty="0" err="1"/>
              <a:t>EdD</a:t>
            </a:r>
            <a:r>
              <a:rPr lang="en-US" dirty="0"/>
              <a:t>, RN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341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82" y="484094"/>
            <a:ext cx="8606118" cy="619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54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698" y="111967"/>
            <a:ext cx="9685175" cy="157491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Shelby County Health Department Partnership: Public Health Nurse Residency Program Metrics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4277" y="2108718"/>
            <a:ext cx="9386595" cy="4366727"/>
          </a:xfrm>
        </p:spPr>
        <p:txBody>
          <a:bodyPr/>
          <a:lstStyle/>
          <a:p>
            <a:r>
              <a:rPr lang="en-US" sz="2400" dirty="0" smtClean="0"/>
              <a:t>Partnership Expansion for Year 2</a:t>
            </a:r>
          </a:p>
          <a:p>
            <a:endParaRPr lang="en-US" sz="2400" dirty="0"/>
          </a:p>
          <a:p>
            <a:pPr lvl="1"/>
            <a:r>
              <a:rPr lang="en-US" sz="2400" dirty="0" smtClean="0"/>
              <a:t>Develop a 12 month new graduate nurse residency program </a:t>
            </a:r>
          </a:p>
          <a:p>
            <a:endParaRPr lang="en-US" sz="2400" dirty="0"/>
          </a:p>
          <a:p>
            <a:pPr lvl="1"/>
            <a:r>
              <a:rPr lang="en-US" sz="2400" dirty="0" smtClean="0"/>
              <a:t>Develop a post masters/doctorate public health nurse fellowship</a:t>
            </a:r>
          </a:p>
          <a:p>
            <a:endParaRPr lang="en-US" sz="2400" dirty="0"/>
          </a:p>
          <a:p>
            <a:pPr lvl="1"/>
            <a:r>
              <a:rPr lang="en-US" sz="2400" dirty="0" smtClean="0"/>
              <a:t>Current Nurse Residency program will become Nurse Scholars Program, new cohort start in 2019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132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1846" y="283558"/>
            <a:ext cx="7729728" cy="118872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Regional One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Health Partnership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375" y="2638044"/>
            <a:ext cx="9946433" cy="3753425"/>
          </a:xfrm>
        </p:spPr>
        <p:txBody>
          <a:bodyPr>
            <a:normAutofit/>
          </a:bodyPr>
          <a:lstStyle/>
          <a:p>
            <a:r>
              <a:rPr lang="en-US" sz="2400" dirty="0"/>
              <a:t>Partnership goal: implement and evaluate classroom education and simulation to teach new </a:t>
            </a:r>
            <a:r>
              <a:rPr lang="en-US" sz="2400" dirty="0" smtClean="0"/>
              <a:t>graduate nurses, </a:t>
            </a:r>
            <a:r>
              <a:rPr lang="en-US" sz="2400" dirty="0"/>
              <a:t>experienced nurses and nursing students verbal de-escalation to curtail potentially violent situations.</a:t>
            </a:r>
            <a:r>
              <a:rPr lang="en-US" sz="2400" b="1" i="1" dirty="0"/>
              <a:t> 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Grant </a:t>
            </a:r>
            <a:r>
              <a:rPr lang="en-US" sz="2400" dirty="0"/>
              <a:t>funded by Tennessee Promise of Nursing</a:t>
            </a:r>
          </a:p>
          <a:p>
            <a:pPr marL="457200" lvl="1" indent="0"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9630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3227F-CB60-4AC0-870C-75B0BE563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56" y="113605"/>
            <a:ext cx="11815948" cy="118872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Presentation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D86A0-A5C4-4B63-BD1E-5906C5375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895" y="1391992"/>
            <a:ext cx="10515600" cy="5466008"/>
          </a:xfrm>
        </p:spPr>
        <p:txBody>
          <a:bodyPr>
            <a:normAutofit fontScale="32500" lnSpcReduction="20000"/>
          </a:bodyPr>
          <a:lstStyle/>
          <a:p>
            <a:endParaRPr lang="en-US" dirty="0"/>
          </a:p>
          <a:p>
            <a:r>
              <a:rPr lang="en-US" sz="9800" dirty="0" smtClean="0"/>
              <a:t>Development </a:t>
            </a:r>
            <a:r>
              <a:rPr lang="en-US" sz="9800" dirty="0"/>
              <a:t>of </a:t>
            </a:r>
            <a:r>
              <a:rPr lang="en-US" sz="9800" dirty="0" smtClean="0"/>
              <a:t>Center</a:t>
            </a:r>
            <a:endParaRPr lang="en-US" sz="9800" dirty="0"/>
          </a:p>
          <a:p>
            <a:pPr marL="0" indent="0">
              <a:buNone/>
            </a:pPr>
            <a:endParaRPr lang="en-US" sz="9800" dirty="0"/>
          </a:p>
          <a:p>
            <a:r>
              <a:rPr lang="en-US" sz="9800" dirty="0" smtClean="0"/>
              <a:t>Highlight </a:t>
            </a:r>
            <a:r>
              <a:rPr lang="en-US" sz="9800" dirty="0"/>
              <a:t>of  Partnerships &amp; Goals/Metrics for Success:</a:t>
            </a:r>
          </a:p>
          <a:p>
            <a:pPr lvl="1"/>
            <a:r>
              <a:rPr lang="en-US" sz="9800" dirty="0"/>
              <a:t> Methodist Le Bonheur Healthcare</a:t>
            </a:r>
          </a:p>
          <a:p>
            <a:pPr lvl="1"/>
            <a:r>
              <a:rPr lang="en-US" sz="9800" dirty="0"/>
              <a:t> Shelby County Health Department</a:t>
            </a:r>
          </a:p>
          <a:p>
            <a:pPr lvl="1"/>
            <a:r>
              <a:rPr lang="en-US" sz="9800" dirty="0"/>
              <a:t> St. Jude Children’s Research Hospital</a:t>
            </a:r>
          </a:p>
          <a:p>
            <a:pPr lvl="1"/>
            <a:r>
              <a:rPr lang="en-US" sz="9800" dirty="0"/>
              <a:t> Regional One </a:t>
            </a:r>
            <a:r>
              <a:rPr lang="en-US" sz="9800" dirty="0" smtClean="0"/>
              <a:t>Health</a:t>
            </a:r>
            <a:endParaRPr lang="en-US" sz="9800" dirty="0"/>
          </a:p>
          <a:p>
            <a:endParaRPr lang="en-US" sz="9800" dirty="0"/>
          </a:p>
          <a:p>
            <a:r>
              <a:rPr lang="en-US" sz="9800" dirty="0" smtClean="0"/>
              <a:t>Challenges </a:t>
            </a:r>
            <a:r>
              <a:rPr lang="en-US" sz="9800" dirty="0"/>
              <a:t>and Lessons Learned</a:t>
            </a:r>
          </a:p>
          <a:p>
            <a:endParaRPr lang="en-US" sz="9800" dirty="0"/>
          </a:p>
          <a:p>
            <a:endParaRPr lang="en-US" sz="9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681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625" y="302219"/>
            <a:ext cx="9955763" cy="118872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Regional One Health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Partnership Metrics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796" y="1772816"/>
            <a:ext cx="11066106" cy="487991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</a:t>
            </a:r>
            <a:r>
              <a:rPr lang="en-US" sz="2400" dirty="0"/>
              <a:t>train the trainer approach </a:t>
            </a:r>
            <a:r>
              <a:rPr lang="en-US" sz="2400" dirty="0" smtClean="0"/>
              <a:t>used </a:t>
            </a:r>
            <a:r>
              <a:rPr lang="en-US" sz="2400" dirty="0"/>
              <a:t>to implement classroom education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A three-day in-house instructor course </a:t>
            </a:r>
            <a:r>
              <a:rPr lang="en-US" sz="2400" dirty="0" smtClean="0"/>
              <a:t> </a:t>
            </a:r>
            <a:r>
              <a:rPr lang="en-US" sz="2400" dirty="0"/>
              <a:t>provided by Management of Aggressive Behavior (MOAB) </a:t>
            </a:r>
            <a:endParaRPr lang="en-US" sz="2400" dirty="0" smtClean="0"/>
          </a:p>
          <a:p>
            <a:pPr lvl="1"/>
            <a:r>
              <a:rPr lang="en-US" sz="2400" dirty="0" smtClean="0"/>
              <a:t>Training </a:t>
            </a:r>
            <a:r>
              <a:rPr lang="en-US" sz="2400" dirty="0"/>
              <a:t>to six Regional One Health nurses and two UTHSC, College of Nursing faculty. </a:t>
            </a:r>
            <a:endParaRPr lang="en-US" sz="2400" dirty="0" smtClean="0"/>
          </a:p>
          <a:p>
            <a:r>
              <a:rPr lang="en-US" sz="2400" dirty="0" smtClean="0"/>
              <a:t>All </a:t>
            </a:r>
            <a:r>
              <a:rPr lang="en-US" sz="2400" dirty="0"/>
              <a:t>nurses who completed the train the trainer </a:t>
            </a:r>
            <a:r>
              <a:rPr lang="en-US" sz="2400" dirty="0" smtClean="0"/>
              <a:t>course:</a:t>
            </a:r>
          </a:p>
          <a:p>
            <a:pPr lvl="2"/>
            <a:r>
              <a:rPr lang="en-US" sz="2400" dirty="0" smtClean="0"/>
              <a:t>passed </a:t>
            </a:r>
            <a:r>
              <a:rPr lang="en-US" sz="2400" dirty="0"/>
              <a:t>a 20-question written exam that focused on the theory portion of the program, which included verbal de-escalation skills. </a:t>
            </a:r>
            <a:endParaRPr lang="en-US" sz="2400" dirty="0" smtClean="0"/>
          </a:p>
          <a:p>
            <a:pPr lvl="2"/>
            <a:r>
              <a:rPr lang="en-US" sz="2400" dirty="0" smtClean="0"/>
              <a:t>completed </a:t>
            </a:r>
            <a:r>
              <a:rPr lang="en-US" sz="2400" dirty="0"/>
              <a:t>a proficiency </a:t>
            </a:r>
            <a:r>
              <a:rPr lang="en-US" sz="2400" dirty="0" smtClean="0"/>
              <a:t>test, demonstrating </a:t>
            </a:r>
            <a:r>
              <a:rPr lang="en-US" sz="2400" dirty="0"/>
              <a:t>proficiency in all physical skills techniques. 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240309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55" y="0"/>
            <a:ext cx="10285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67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41" y="186614"/>
            <a:ext cx="11709918" cy="1101010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Regional One Health Partnership Metrics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780" y="1464906"/>
            <a:ext cx="10767526" cy="5169159"/>
          </a:xfrm>
        </p:spPr>
        <p:txBody>
          <a:bodyPr/>
          <a:lstStyle/>
          <a:p>
            <a:r>
              <a:rPr lang="en-US" dirty="0"/>
              <a:t>Simulation Training: case scenarios for management of aggressive behaviors were developed and involved the use of standardized patients. </a:t>
            </a:r>
          </a:p>
          <a:p>
            <a:pPr lvl="1"/>
            <a:r>
              <a:rPr lang="en-US" dirty="0" smtClean="0"/>
              <a:t>Training </a:t>
            </a:r>
            <a:r>
              <a:rPr lang="en-US" dirty="0"/>
              <a:t>occurred on July 11, 2018 at the Center for Healthcare Improvement and Patient Simulation. </a:t>
            </a:r>
            <a:endParaRPr lang="en-US" dirty="0" smtClean="0"/>
          </a:p>
          <a:p>
            <a:pPr lvl="1"/>
            <a:r>
              <a:rPr lang="en-US" dirty="0" smtClean="0"/>
              <a:t>De-escalation </a:t>
            </a:r>
            <a:r>
              <a:rPr lang="en-US" dirty="0"/>
              <a:t>simulation was videoed and is </a:t>
            </a:r>
            <a:r>
              <a:rPr lang="en-US" dirty="0" smtClean="0"/>
              <a:t>used </a:t>
            </a:r>
            <a:r>
              <a:rPr lang="en-US" dirty="0"/>
              <a:t>to teach the </a:t>
            </a:r>
            <a:r>
              <a:rPr lang="en-US" dirty="0" smtClean="0"/>
              <a:t>staff</a:t>
            </a:r>
            <a:endParaRPr lang="en-US" dirty="0"/>
          </a:p>
          <a:p>
            <a:r>
              <a:rPr lang="en-US" dirty="0" smtClean="0"/>
              <a:t>First </a:t>
            </a:r>
            <a:r>
              <a:rPr lang="en-US" dirty="0"/>
              <a:t>two de-escalation training sessions for Regional One ER staff were successfully completed on September 14</a:t>
            </a:r>
            <a:r>
              <a:rPr lang="en-US" baseline="30000" dirty="0"/>
              <a:t>th</a:t>
            </a:r>
            <a:r>
              <a:rPr lang="en-US" dirty="0"/>
              <a:t> and September 28</a:t>
            </a:r>
            <a:r>
              <a:rPr lang="en-US" baseline="30000" dirty="0"/>
              <a:t>th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44" y="3354809"/>
            <a:ext cx="4654443" cy="31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22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135" y="111967"/>
            <a:ext cx="10748865" cy="1231641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St. Jude Children’s Research Hospital Global Partnership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763" y="1642188"/>
            <a:ext cx="10683551" cy="4963885"/>
          </a:xfrm>
        </p:spPr>
        <p:txBody>
          <a:bodyPr>
            <a:normAutofit/>
          </a:bodyPr>
          <a:lstStyle/>
          <a:p>
            <a:r>
              <a:rPr lang="en-US" sz="2800" dirty="0"/>
              <a:t>The academic partnership with St. Jude Children’s Research Hospital, Department of Global Medicine </a:t>
            </a:r>
            <a:r>
              <a:rPr lang="en-US" sz="2800" dirty="0" smtClean="0"/>
              <a:t>provides </a:t>
            </a:r>
            <a:r>
              <a:rPr lang="en-US" sz="2800" dirty="0"/>
              <a:t>support for developing and implementing a comprehensive nursing research </a:t>
            </a:r>
            <a:r>
              <a:rPr lang="en-US" sz="2800" dirty="0" smtClean="0"/>
              <a:t>program.</a:t>
            </a:r>
          </a:p>
          <a:p>
            <a:r>
              <a:rPr lang="en-US" sz="2800" dirty="0" smtClean="0"/>
              <a:t>Partnership Goals:</a:t>
            </a:r>
          </a:p>
          <a:p>
            <a:pPr lvl="1"/>
            <a:r>
              <a:rPr lang="en-US" sz="2800" dirty="0" smtClean="0"/>
              <a:t>identify </a:t>
            </a:r>
            <a:r>
              <a:rPr lang="en-US" sz="2800" dirty="0"/>
              <a:t>and </a:t>
            </a:r>
            <a:r>
              <a:rPr lang="en-US" sz="2800" dirty="0" smtClean="0"/>
              <a:t>disseminate </a:t>
            </a:r>
            <a:r>
              <a:rPr lang="en-US" sz="2800" dirty="0"/>
              <a:t>opportunities for research </a:t>
            </a:r>
            <a:r>
              <a:rPr lang="en-US" sz="2800" dirty="0" smtClean="0"/>
              <a:t>funding</a:t>
            </a:r>
          </a:p>
          <a:p>
            <a:pPr lvl="1"/>
            <a:r>
              <a:rPr lang="en-US" sz="2800" dirty="0" smtClean="0"/>
              <a:t>present </a:t>
            </a:r>
            <a:r>
              <a:rPr lang="en-US" sz="2800" dirty="0"/>
              <a:t>scholarly work at national, and international </a:t>
            </a:r>
            <a:r>
              <a:rPr lang="en-US" sz="2800" dirty="0" smtClean="0"/>
              <a:t>meetings </a:t>
            </a:r>
          </a:p>
          <a:p>
            <a:pPr lvl="1"/>
            <a:r>
              <a:rPr lang="en-US" sz="2800" dirty="0" smtClean="0"/>
              <a:t>publish </a:t>
            </a:r>
            <a:r>
              <a:rPr lang="en-US" sz="2800" dirty="0"/>
              <a:t>scholarly work on a regular basis </a:t>
            </a:r>
            <a:endParaRPr lang="en-US" sz="2800" dirty="0" smtClean="0"/>
          </a:p>
          <a:p>
            <a:pPr lvl="1"/>
            <a:r>
              <a:rPr lang="en-US" sz="2800" dirty="0" smtClean="0"/>
              <a:t>develop </a:t>
            </a:r>
            <a:r>
              <a:rPr lang="en-US" sz="2800" dirty="0"/>
              <a:t>and </a:t>
            </a:r>
            <a:r>
              <a:rPr lang="en-US" sz="2800" dirty="0" smtClean="0"/>
              <a:t>mentor </a:t>
            </a:r>
            <a:r>
              <a:rPr lang="en-US" sz="2800" dirty="0"/>
              <a:t>nursing staff related to </a:t>
            </a:r>
            <a:r>
              <a:rPr lang="en-US" sz="2800" dirty="0" smtClean="0"/>
              <a:t>research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98101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03506" y="1350336"/>
            <a:ext cx="2895600" cy="5507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39938" name="9 CuadroTexto"/>
          <p:cNvSpPr txBox="1">
            <a:spLocks noChangeArrowheads="1"/>
          </p:cNvSpPr>
          <p:nvPr/>
        </p:nvSpPr>
        <p:spPr bwMode="auto">
          <a:xfrm>
            <a:off x="2941638" y="1524000"/>
            <a:ext cx="1477963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altLang="en-US" sz="1400" b="1" dirty="0"/>
              <a:t>México</a:t>
            </a:r>
          </a:p>
          <a:p>
            <a:pPr eaLnBrk="1" hangingPunct="1"/>
            <a:r>
              <a:rPr lang="es-CL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2008 Tijuana </a:t>
            </a:r>
          </a:p>
          <a:p>
            <a:pPr eaLnBrk="1" hangingPunct="1"/>
            <a:r>
              <a:rPr lang="es-CL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2010 Monterrey</a:t>
            </a:r>
          </a:p>
          <a:p>
            <a:pPr eaLnBrk="1" hangingPunct="1"/>
            <a:r>
              <a:rPr lang="es-CL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2010 Culiacán </a:t>
            </a:r>
          </a:p>
          <a:p>
            <a:pPr eaLnBrk="1" hangingPunct="1"/>
            <a:r>
              <a:rPr lang="es-CL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2013 Teletón</a:t>
            </a:r>
          </a:p>
          <a:p>
            <a:pPr eaLnBrk="1" hangingPunct="1"/>
            <a:r>
              <a:rPr lang="es-CL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2014 Guadalajara</a:t>
            </a:r>
          </a:p>
          <a:p>
            <a:pPr eaLnBrk="1" hangingPunct="1"/>
            <a:r>
              <a:rPr lang="es-CL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2015 La Paz</a:t>
            </a:r>
          </a:p>
          <a:p>
            <a:pPr eaLnBrk="1" hangingPunct="1"/>
            <a:endParaRPr lang="es-CL" altLang="en-US" sz="1200" b="1" dirty="0"/>
          </a:p>
        </p:txBody>
      </p:sp>
      <p:pic>
        <p:nvPicPr>
          <p:cNvPr id="39941" name="Picture 2" descr="http://www.mapainteractivo.net/wp-content/uploads/Mapa-de-centroameri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700" y="1215447"/>
            <a:ext cx="6096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27 CuadroTexto"/>
          <p:cNvSpPr txBox="1">
            <a:spLocks noChangeArrowheads="1"/>
          </p:cNvSpPr>
          <p:nvPr/>
        </p:nvSpPr>
        <p:spPr bwMode="auto">
          <a:xfrm>
            <a:off x="6937298" y="5616715"/>
            <a:ext cx="758903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ysClr val="window" lastClr="FFFFFF">
                <a:lumMod val="65000"/>
              </a:sys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CL" sz="1400" b="1" kern="0" dirty="0">
                <a:solidFill>
                  <a:prstClr val="black"/>
                </a:solidFill>
                <a:cs typeface="Arial" charset="0"/>
              </a:rPr>
              <a:t>Costa Rica</a:t>
            </a:r>
          </a:p>
          <a:p>
            <a:pPr algn="ctr" eaLnBrk="1" hangingPunct="1">
              <a:defRPr/>
            </a:pPr>
            <a:r>
              <a:rPr lang="es-CL" sz="12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2013</a:t>
            </a:r>
          </a:p>
        </p:txBody>
      </p:sp>
      <p:sp>
        <p:nvSpPr>
          <p:cNvPr id="7" name="16 CuadroTexto"/>
          <p:cNvSpPr txBox="1">
            <a:spLocks noChangeArrowheads="1"/>
          </p:cNvSpPr>
          <p:nvPr/>
        </p:nvSpPr>
        <p:spPr bwMode="auto">
          <a:xfrm>
            <a:off x="3982849" y="3886200"/>
            <a:ext cx="1163248" cy="104644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ysClr val="window" lastClr="FFFFFF">
                <a:lumMod val="65000"/>
              </a:sys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CL" sz="1400" b="1" kern="0" dirty="0">
                <a:solidFill>
                  <a:prstClr val="black"/>
                </a:solidFill>
                <a:cs typeface="Arial" charset="0"/>
              </a:rPr>
              <a:t>Guatemala </a:t>
            </a:r>
          </a:p>
          <a:p>
            <a:pPr algn="ctr" eaLnBrk="1" hangingPunct="1">
              <a:defRPr/>
            </a:pPr>
            <a:r>
              <a:rPr lang="es-CL" sz="12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2007</a:t>
            </a:r>
          </a:p>
          <a:p>
            <a:pPr algn="ctr" eaLnBrk="1" hangingPunct="1">
              <a:defRPr/>
            </a:pPr>
            <a:r>
              <a:rPr lang="es-CL" sz="12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2010</a:t>
            </a:r>
          </a:p>
          <a:p>
            <a:pPr algn="ctr" eaLnBrk="1" hangingPunct="1">
              <a:defRPr/>
            </a:pPr>
            <a:r>
              <a:rPr lang="es-CL" sz="12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2013</a:t>
            </a:r>
          </a:p>
          <a:p>
            <a:pPr algn="ctr" eaLnBrk="1" hangingPunct="1">
              <a:defRPr/>
            </a:pPr>
            <a:r>
              <a:rPr lang="es-CL" sz="12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2016 (2)</a:t>
            </a:r>
          </a:p>
        </p:txBody>
      </p:sp>
      <p:pic>
        <p:nvPicPr>
          <p:cNvPr id="39947" name="Picture 11" descr="C:\Users\LORENA\Downloads\2013-08-23 10.11.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41" b="33090"/>
          <a:stretch/>
        </p:blipFill>
        <p:spPr bwMode="auto">
          <a:xfrm>
            <a:off x="2559853" y="4262110"/>
            <a:ext cx="1586990" cy="6678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50" name="31 CuadroTexto"/>
          <p:cNvSpPr txBox="1">
            <a:spLocks noChangeArrowheads="1"/>
          </p:cNvSpPr>
          <p:nvPr/>
        </p:nvSpPr>
        <p:spPr bwMode="auto">
          <a:xfrm>
            <a:off x="8763891" y="4809293"/>
            <a:ext cx="1019884" cy="677108"/>
          </a:xfrm>
          <a:prstGeom prst="rect">
            <a:avLst/>
          </a:prstGeom>
          <a:noFill/>
          <a:ln w="9525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CL" altLang="en-US" sz="1400" b="1" dirty="0">
                <a:solidFill>
                  <a:srgbClr val="000000"/>
                </a:solidFill>
              </a:rPr>
              <a:t>Colombia </a:t>
            </a:r>
          </a:p>
          <a:p>
            <a:pPr algn="ctr" eaLnBrk="1" hangingPunct="1"/>
            <a:r>
              <a:rPr lang="es-CL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2009 Bogotá </a:t>
            </a:r>
          </a:p>
        </p:txBody>
      </p:sp>
      <p:sp>
        <p:nvSpPr>
          <p:cNvPr id="28" name="27 CuadroTexto"/>
          <p:cNvSpPr txBox="1">
            <a:spLocks noChangeArrowheads="1"/>
          </p:cNvSpPr>
          <p:nvPr/>
        </p:nvSpPr>
        <p:spPr bwMode="auto">
          <a:xfrm>
            <a:off x="7678350" y="2584022"/>
            <a:ext cx="1905289" cy="67710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ysClr val="window" lastClr="FFFFFF">
                <a:lumMod val="65000"/>
              </a:sys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CL" sz="1400" b="1" kern="0" dirty="0">
                <a:solidFill>
                  <a:prstClr val="black"/>
                </a:solidFill>
                <a:cs typeface="Arial" charset="0"/>
              </a:rPr>
              <a:t>Rep. Dominicana</a:t>
            </a:r>
          </a:p>
          <a:p>
            <a:pPr algn="ctr" eaLnBrk="1" hangingPunct="1">
              <a:defRPr/>
            </a:pPr>
            <a:r>
              <a:rPr lang="es-CL" sz="12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2012 (Santiago)</a:t>
            </a:r>
          </a:p>
          <a:p>
            <a:pPr algn="ctr" eaLnBrk="1" hangingPunct="1">
              <a:defRPr/>
            </a:pPr>
            <a:r>
              <a:rPr lang="es-CL" sz="12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2016 (Santo Domingo</a:t>
            </a:r>
            <a:r>
              <a:rPr lang="es-CL" sz="1200" kern="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)</a:t>
            </a:r>
          </a:p>
        </p:txBody>
      </p:sp>
      <p:pic>
        <p:nvPicPr>
          <p:cNvPr id="39954" name="Picture 2" descr="C:\Users\lsegovia\Downloads\IMG_79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6" t="11008" r="24008" b="32061"/>
          <a:stretch/>
        </p:blipFill>
        <p:spPr bwMode="auto">
          <a:xfrm>
            <a:off x="2362201" y="4262112"/>
            <a:ext cx="392589" cy="66785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58" name="3 CuadroTexto"/>
          <p:cNvSpPr txBox="1">
            <a:spLocks noChangeArrowheads="1"/>
          </p:cNvSpPr>
          <p:nvPr/>
        </p:nvSpPr>
        <p:spPr bwMode="auto">
          <a:xfrm>
            <a:off x="5347073" y="6422886"/>
            <a:ext cx="4174541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s-CL" altLang="en-US" sz="2667" b="1" dirty="0">
                <a:solidFill>
                  <a:schemeClr val="bg2">
                    <a:lumMod val="10000"/>
                  </a:schemeClr>
                </a:solidFill>
              </a:rPr>
              <a:t>16 </a:t>
            </a:r>
            <a:r>
              <a:rPr lang="es-CL" altLang="en-US" sz="2667" b="1" dirty="0" err="1">
                <a:solidFill>
                  <a:schemeClr val="bg2">
                    <a:lumMod val="10000"/>
                  </a:schemeClr>
                </a:solidFill>
              </a:rPr>
              <a:t>hospitals</a:t>
            </a:r>
            <a:r>
              <a:rPr lang="es-CL" altLang="en-US" sz="2667" b="1" dirty="0">
                <a:solidFill>
                  <a:schemeClr val="bg2">
                    <a:lumMod val="10000"/>
                  </a:schemeClr>
                </a:solidFill>
              </a:rPr>
              <a:t>, 8 </a:t>
            </a:r>
            <a:r>
              <a:rPr lang="es-CL" altLang="en-US" sz="2667" b="1" dirty="0" err="1">
                <a:solidFill>
                  <a:schemeClr val="bg2">
                    <a:lumMod val="10000"/>
                  </a:schemeClr>
                </a:solidFill>
              </a:rPr>
              <a:t>countries</a:t>
            </a:r>
            <a:endParaRPr lang="es-CL" altLang="en-US" sz="2667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6" name="Picture 30" descr="C:\Users\malqudim\Desktop\IMG_1554.JPG"/>
          <p:cNvPicPr>
            <a:picLocks noChangeAspect="1" noChangeArrowheads="1"/>
          </p:cNvPicPr>
          <p:nvPr/>
        </p:nvPicPr>
        <p:blipFill rotWithShape="1">
          <a:blip r:embed="rId7" cstate="print"/>
          <a:srcRect l="47034" t="15315" r="7770" b="29730"/>
          <a:stretch/>
        </p:blipFill>
        <p:spPr bwMode="auto">
          <a:xfrm>
            <a:off x="8456613" y="1600201"/>
            <a:ext cx="763587" cy="695325"/>
          </a:xfrm>
          <a:prstGeom prst="rect">
            <a:avLst/>
          </a:prstGeom>
          <a:ln w="31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5" name="Picture 3" descr="C:\Users\lsegovia\Downloads\IMG_689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9" t="13246" r="65870" b="70051"/>
          <a:stretch/>
        </p:blipFill>
        <p:spPr bwMode="auto">
          <a:xfrm>
            <a:off x="8839200" y="1599670"/>
            <a:ext cx="672972" cy="6958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Tijuana-42.JPG"/>
          <p:cNvPicPr>
            <a:picLocks noChangeAspect="1"/>
          </p:cNvPicPr>
          <p:nvPr/>
        </p:nvPicPr>
        <p:blipFill rotWithShape="1">
          <a:blip r:embed="rId9"/>
          <a:srcRect l="34723" t="17660" r="26120" b="19779"/>
          <a:stretch/>
        </p:blipFill>
        <p:spPr bwMode="auto">
          <a:xfrm>
            <a:off x="3759273" y="2971800"/>
            <a:ext cx="660327" cy="67945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-1" y="-47653"/>
            <a:ext cx="12073813" cy="1235125"/>
          </a:xfrm>
        </p:spPr>
        <p:txBody>
          <a:bodyPr>
            <a:normAutofit fontScale="90000"/>
          </a:bodyPr>
          <a:lstStyle/>
          <a:p>
            <a:r>
              <a:rPr lang="en-US" sz="3667" b="1" dirty="0"/>
              <a:t>Latin American Center for Pediatric Oncology Nursing Education</a:t>
            </a:r>
          </a:p>
        </p:txBody>
      </p:sp>
      <p:sp>
        <p:nvSpPr>
          <p:cNvPr id="34" name="27 CuadroTexto"/>
          <p:cNvSpPr txBox="1">
            <a:spLocks noChangeArrowheads="1"/>
          </p:cNvSpPr>
          <p:nvPr/>
        </p:nvSpPr>
        <p:spPr bwMode="auto">
          <a:xfrm>
            <a:off x="7391401" y="1618417"/>
            <a:ext cx="1019831" cy="67710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ysClr val="window" lastClr="FFFFFF">
                <a:lumMod val="65000"/>
              </a:sys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3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 sz="1400" b="1" kern="0" dirty="0">
                <a:solidFill>
                  <a:prstClr val="black"/>
                </a:solidFill>
                <a:latin typeface="Arial" charset="0"/>
                <a:cs typeface="Arial" charset="0"/>
              </a:rPr>
              <a:t>Honduras</a:t>
            </a:r>
          </a:p>
          <a:p>
            <a:pPr algn="ctr" defTabSz="9143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2012 (SPS)</a:t>
            </a:r>
          </a:p>
          <a:p>
            <a:pPr algn="ctr" defTabSz="9143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2015 (</a:t>
            </a:r>
            <a:r>
              <a:rPr lang="es-CL" sz="12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Teg</a:t>
            </a:r>
            <a:r>
              <a:rPr lang="es-CL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5389952" y="5286346"/>
            <a:ext cx="1126628" cy="262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0"/>
          <a:srcRect l="10811" r="35135"/>
          <a:stretch>
            <a:fillRect/>
          </a:stretch>
        </p:blipFill>
        <p:spPr bwMode="auto">
          <a:xfrm>
            <a:off x="5549638" y="5140326"/>
            <a:ext cx="642757" cy="708417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8480774" y="3316896"/>
            <a:ext cx="1126628" cy="262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25" name="27 CuadroTexto"/>
          <p:cNvSpPr txBox="1">
            <a:spLocks noChangeArrowheads="1"/>
          </p:cNvSpPr>
          <p:nvPr/>
        </p:nvSpPr>
        <p:spPr bwMode="auto">
          <a:xfrm>
            <a:off x="8355060" y="3720121"/>
            <a:ext cx="1040671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ysClr val="window" lastClr="FFFFFF">
                <a:lumMod val="65000"/>
              </a:sys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CL" sz="1400" b="1" kern="0" dirty="0">
                <a:solidFill>
                  <a:prstClr val="black"/>
                </a:solidFill>
                <a:cs typeface="Arial" charset="0"/>
              </a:rPr>
              <a:t>Nicaragua</a:t>
            </a:r>
          </a:p>
          <a:p>
            <a:pPr algn="ctr" eaLnBrk="1" hangingPunct="1">
              <a:defRPr/>
            </a:pPr>
            <a:r>
              <a:rPr lang="es-CL" sz="12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2016</a:t>
            </a:r>
          </a:p>
        </p:txBody>
      </p:sp>
      <p:pic>
        <p:nvPicPr>
          <p:cNvPr id="39952" name="Picture 20" descr="C:\Users\LORENA\Desktop\Memphis\Presentación IOP\Candida y Martire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6" r="18980" b="33451"/>
          <a:stretch/>
        </p:blipFill>
        <p:spPr bwMode="auto">
          <a:xfrm>
            <a:off x="9552563" y="2590800"/>
            <a:ext cx="934463" cy="6655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3" name="Picture 3" descr="C:\Users\lsegovia\Downloads\IMG_7847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6" t="3991" r="16256" b="31008"/>
          <a:stretch/>
        </p:blipFill>
        <p:spPr bwMode="auto">
          <a:xfrm>
            <a:off x="9448800" y="2590800"/>
            <a:ext cx="500528" cy="66557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9" name="Picture 4" descr="C:\Users\Paola\Pictures\Visitors\colombia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6" t="47656" r="29347" b="14844"/>
          <a:stretch/>
        </p:blipFill>
        <p:spPr bwMode="auto">
          <a:xfrm>
            <a:off x="9772651" y="4800600"/>
            <a:ext cx="504031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lsegovia\Downloads\IMG_689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t="15993" r="41323" b="63634"/>
          <a:stretch/>
        </p:blipFill>
        <p:spPr bwMode="auto">
          <a:xfrm>
            <a:off x="1798638" y="2971801"/>
            <a:ext cx="721303" cy="6794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27 CuadroTexto"/>
          <p:cNvSpPr txBox="1">
            <a:spLocks noChangeArrowheads="1"/>
          </p:cNvSpPr>
          <p:nvPr/>
        </p:nvSpPr>
        <p:spPr bwMode="auto">
          <a:xfrm>
            <a:off x="5549638" y="4648201"/>
            <a:ext cx="1062777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ysClr val="window" lastClr="FFFFFF">
                <a:lumMod val="65000"/>
              </a:sys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CL" sz="1400" b="1" kern="0" dirty="0">
                <a:solidFill>
                  <a:prstClr val="black"/>
                </a:solidFill>
                <a:cs typeface="Arial" charset="0"/>
              </a:rPr>
              <a:t>El Salvador</a:t>
            </a:r>
          </a:p>
          <a:p>
            <a:pPr algn="ctr" eaLnBrk="1" hangingPunct="1">
              <a:defRPr/>
            </a:pPr>
            <a:r>
              <a:rPr lang="es-CL" sz="12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2007</a:t>
            </a:r>
          </a:p>
        </p:txBody>
      </p:sp>
      <p:pic>
        <p:nvPicPr>
          <p:cNvPr id="24" name="Picture 2" descr="C:\Users\Paola\Pictures\Visitors\DSC00051.JPG"/>
          <p:cNvPicPr>
            <a:picLocks noChangeAspect="1" noChangeArrowheads="1"/>
          </p:cNvPicPr>
          <p:nvPr/>
        </p:nvPicPr>
        <p:blipFill rotWithShape="1">
          <a:blip r:embed="rId14"/>
          <a:srcRect l="16666" t="22002" r="15350" b="30975"/>
          <a:stretch/>
        </p:blipFill>
        <p:spPr bwMode="auto">
          <a:xfrm>
            <a:off x="2468617" y="2971800"/>
            <a:ext cx="1309687" cy="67945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5" name="Picture 18" descr="C:\Users\LORENA\Desktop\Memphis\Presentación IOP\Tau.jpe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3" t="26436" r="42496" b="28270"/>
          <a:stretch/>
        </p:blipFill>
        <p:spPr bwMode="auto">
          <a:xfrm>
            <a:off x="6477001" y="5625316"/>
            <a:ext cx="460297" cy="6992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58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06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&amp; Lessons Learned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28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8161" y="522516"/>
            <a:ext cx="9880270" cy="1080654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Challenges</a:t>
            </a:r>
            <a:endParaRPr lang="en-US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161" y="2211356"/>
            <a:ext cx="9729284" cy="4449854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Resistance to culture change: </a:t>
            </a:r>
          </a:p>
          <a:p>
            <a:pPr lvl="1"/>
            <a:r>
              <a:rPr lang="en-US" sz="3000" dirty="0" smtClean="0"/>
              <a:t>nursing in Mid South primarily managed by medicine</a:t>
            </a:r>
          </a:p>
          <a:p>
            <a:pPr lvl="1"/>
            <a:r>
              <a:rPr lang="en-US" sz="3000" dirty="0" smtClean="0"/>
              <a:t>academic support often not </a:t>
            </a:r>
            <a:r>
              <a:rPr lang="en-US" sz="3000" dirty="0" smtClean="0"/>
              <a:t>understood</a:t>
            </a:r>
          </a:p>
          <a:p>
            <a:pPr lvl="1"/>
            <a:r>
              <a:rPr lang="en-US" sz="3000" dirty="0" smtClean="0"/>
              <a:t>n</a:t>
            </a:r>
            <a:r>
              <a:rPr lang="en-US" sz="3000" dirty="0" smtClean="0"/>
              <a:t>ursing’s impact on clinical outcomes not appreciated</a:t>
            </a:r>
          </a:p>
          <a:p>
            <a:pPr lvl="1"/>
            <a:r>
              <a:rPr lang="en-US" sz="3000" dirty="0"/>
              <a:t>t</a:t>
            </a:r>
            <a:r>
              <a:rPr lang="en-US" sz="3000" dirty="0" smtClean="0"/>
              <a:t>rust with sensitive issues</a:t>
            </a:r>
            <a:endParaRPr lang="en-US" sz="3000" dirty="0" smtClean="0"/>
          </a:p>
          <a:p>
            <a:pPr lvl="1"/>
            <a:endParaRPr lang="en-US" sz="3200" dirty="0"/>
          </a:p>
          <a:p>
            <a:r>
              <a:rPr lang="en-US" sz="3200" dirty="0" smtClean="0"/>
              <a:t>Need more resources to continue partnership expansion</a:t>
            </a:r>
          </a:p>
          <a:p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604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2148" y="34777"/>
            <a:ext cx="7880137" cy="135378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</a:rPr>
              <a:t>Lessons Learned</a:t>
            </a:r>
            <a:endParaRPr lang="en-US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63486"/>
            <a:ext cx="10515600" cy="462863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Clarify role of partner site staff designated to support program</a:t>
            </a:r>
          </a:p>
          <a:p>
            <a:endParaRPr lang="en-US" sz="2800" dirty="0"/>
          </a:p>
          <a:p>
            <a:r>
              <a:rPr lang="en-US" sz="2800" dirty="0" smtClean="0"/>
              <a:t>Ensure buy in of  partner site </a:t>
            </a:r>
            <a:r>
              <a:rPr lang="en-US" sz="2800" dirty="0" smtClean="0"/>
              <a:t>leadership</a:t>
            </a:r>
          </a:p>
          <a:p>
            <a:endParaRPr lang="en-US" sz="2800" dirty="0"/>
          </a:p>
          <a:p>
            <a:r>
              <a:rPr lang="en-US" sz="2800" dirty="0" smtClean="0"/>
              <a:t>Align with partner site strategic plan </a:t>
            </a:r>
          </a:p>
          <a:p>
            <a:endParaRPr lang="en-US" sz="2800" dirty="0"/>
          </a:p>
          <a:p>
            <a:r>
              <a:rPr lang="en-US" sz="2800" dirty="0" smtClean="0"/>
              <a:t>Have meaningful joint appointments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Clearly define partner site goals and timeline for achievement</a:t>
            </a:r>
          </a:p>
          <a:p>
            <a:endParaRPr lang="en-US" sz="2800" dirty="0"/>
          </a:p>
          <a:p>
            <a:r>
              <a:rPr lang="en-US" sz="2800" dirty="0" smtClean="0"/>
              <a:t>Don’t overcommit!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2391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261258"/>
            <a:ext cx="7729728" cy="1401288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References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American Association of Colleges of Nursing(2016).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Advancing Health Care Transformation: A New Era for Academic Nursing;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Retrieved from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https://www.manatt.com/getattachment/d58fee3a-2eb1-4490-82d5-94b94d0d5331/attachment.aspx 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Institute of Medicine (2010) 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Future of Nursing Recommendations.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Retrieved from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https://www.nursingworld.org/practice-policy/iom-future-of-nursing-report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932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9BE00-B8FC-41B2-8AB1-886DA5DB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888177"/>
            <a:ext cx="8991600" cy="2790701"/>
          </a:xfrm>
        </p:spPr>
        <p:txBody>
          <a:bodyPr>
            <a:normAutofit/>
          </a:bodyPr>
          <a:lstStyle/>
          <a:p>
            <a:r>
              <a:rPr lang="en-US" b="1" dirty="0"/>
              <a:t>Development of Center for Community Partnerships and Nursing Innovation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87126-D4F8-4746-822E-B86E592CE4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71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8B2C2-E241-4FCB-9FC9-C9A19EA9B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3" y="213756"/>
            <a:ext cx="11281559" cy="142503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Center for Community Partnerships and Nursing Innovation: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16CAB-ED39-46AF-AB16-0B1F8940C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506" y="2006930"/>
            <a:ext cx="11954494" cy="4548249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Develop sustainable academic practice partnerships with health </a:t>
            </a:r>
            <a:r>
              <a:rPr lang="en-US" sz="3200" dirty="0" smtClean="0"/>
              <a:t>systems  </a:t>
            </a:r>
            <a:r>
              <a:rPr lang="en-US" sz="3200" dirty="0"/>
              <a:t>to advance the profession of nursing and improve health outcomes:</a:t>
            </a:r>
          </a:p>
          <a:p>
            <a:r>
              <a:rPr lang="en-US" sz="3200" dirty="0"/>
              <a:t> Where?</a:t>
            </a:r>
          </a:p>
          <a:p>
            <a:pPr lvl="1"/>
            <a:r>
              <a:rPr lang="en-US" sz="3200" dirty="0"/>
              <a:t>Memphis</a:t>
            </a:r>
          </a:p>
          <a:p>
            <a:pPr lvl="1"/>
            <a:r>
              <a:rPr lang="en-US" sz="3200" dirty="0"/>
              <a:t>Mid-South</a:t>
            </a:r>
          </a:p>
          <a:p>
            <a:pPr lvl="1"/>
            <a:r>
              <a:rPr lang="en-US" sz="3200" dirty="0" smtClean="0"/>
              <a:t>Globally</a:t>
            </a:r>
            <a:endParaRPr lang="en-US" sz="3200" dirty="0"/>
          </a:p>
          <a:p>
            <a:r>
              <a:rPr lang="en-US" sz="3200" dirty="0"/>
              <a:t>Achieving mission requires embracing a new vision for academic nursing </a:t>
            </a:r>
            <a:endParaRPr lang="en-US" sz="3200" dirty="0" smtClean="0"/>
          </a:p>
          <a:p>
            <a:r>
              <a:rPr lang="en-US" sz="3200" dirty="0" smtClean="0"/>
              <a:t>Created 2017</a:t>
            </a:r>
            <a:endParaRPr lang="en-US" sz="3200" dirty="0"/>
          </a:p>
          <a:p>
            <a:endParaRPr lang="en-US" sz="3200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99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5112"/>
              </p:ext>
            </p:extLst>
          </p:nvPr>
        </p:nvGraphicFramePr>
        <p:xfrm>
          <a:off x="98424" y="98425"/>
          <a:ext cx="12093575" cy="6647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resentation" r:id="rId3" imgW="8096400" imgH="5238720" progId="PowerPoint.Show.12">
                  <p:embed/>
                </p:oleObj>
              </mc:Choice>
              <mc:Fallback>
                <p:oleObj name="Presentation" r:id="rId3" imgW="8096400" imgH="523872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4" y="98425"/>
                        <a:ext cx="12093575" cy="6647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0222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C8CBC-06B8-4D19-A7D3-ACC5BAAE7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33" y="167951"/>
            <a:ext cx="11308702" cy="1688841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Academic Practice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42E52-1783-4726-A866-49CA22AE6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233" y="2286000"/>
            <a:ext cx="11504645" cy="4450702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sz="4600" dirty="0"/>
              <a:t>Partnerships in alliance with:</a:t>
            </a:r>
          </a:p>
          <a:p>
            <a:pPr marL="0" indent="0">
              <a:buNone/>
            </a:pPr>
            <a:endParaRPr lang="en-US" sz="4600" dirty="0"/>
          </a:p>
          <a:p>
            <a:pPr lvl="1"/>
            <a:r>
              <a:rPr lang="en-US" sz="4600" dirty="0"/>
              <a:t>American Association of Colleges of Nursing’s: </a:t>
            </a:r>
            <a:r>
              <a:rPr lang="en-US" sz="4600" i="1" dirty="0"/>
              <a:t>Advancing Health Care Transformation: A New Era for Academic </a:t>
            </a:r>
            <a:r>
              <a:rPr lang="en-US" sz="4600" i="1" dirty="0" smtClean="0"/>
              <a:t>Nursing</a:t>
            </a:r>
          </a:p>
          <a:p>
            <a:pPr marL="228600" lvl="1" indent="0">
              <a:buNone/>
            </a:pPr>
            <a:endParaRPr lang="en-US" sz="4600" i="1" dirty="0"/>
          </a:p>
          <a:p>
            <a:pPr lvl="1"/>
            <a:r>
              <a:rPr lang="en-US" sz="4600" dirty="0"/>
              <a:t>Institute of </a:t>
            </a:r>
            <a:r>
              <a:rPr lang="en-US" sz="4600" dirty="0" smtClean="0"/>
              <a:t>Medicine’s: </a:t>
            </a:r>
            <a:r>
              <a:rPr lang="en-US" sz="4600" i="1" dirty="0"/>
              <a:t>Future of Nursing Recommendations</a:t>
            </a:r>
          </a:p>
          <a:p>
            <a:pPr lvl="1"/>
            <a:endParaRPr lang="en-US" sz="3200" i="1" dirty="0"/>
          </a:p>
          <a:p>
            <a:pPr marL="457200" lvl="1" indent="0">
              <a:buNone/>
            </a:pP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32107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12238-5352-4F56-9E25-CF250D6CE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791" y="1543793"/>
            <a:ext cx="9678388" cy="3396342"/>
          </a:xfrm>
        </p:spPr>
        <p:txBody>
          <a:bodyPr>
            <a:normAutofit/>
          </a:bodyPr>
          <a:lstStyle/>
          <a:p>
            <a:r>
              <a:rPr lang="en-US" b="1" dirty="0"/>
              <a:t>Highlight of  Partnerships </a:t>
            </a:r>
            <a:r>
              <a:rPr lang="en-US" b="1" dirty="0" smtClean="0"/>
              <a:t>Goals/Metrics </a:t>
            </a:r>
            <a:r>
              <a:rPr lang="en-US" b="1" dirty="0"/>
              <a:t>for Success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CB526-3183-480A-8165-2CE95D1E0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62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531" y="0"/>
            <a:ext cx="11579289" cy="122315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Methodist Le Bonheur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Health Care Partnership: Nurse Scholars Program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758" y="1615044"/>
            <a:ext cx="11737062" cy="524295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Program designed </a:t>
            </a:r>
            <a:r>
              <a:rPr lang="en-US" sz="2400" dirty="0"/>
              <a:t>to promote a culture of inquiry in clinical care and generate research to advance nursing practice and nursing science. </a:t>
            </a:r>
            <a:endParaRPr lang="en-US" sz="2400" dirty="0" smtClean="0"/>
          </a:p>
          <a:p>
            <a:r>
              <a:rPr lang="en-US" sz="2400" dirty="0" smtClean="0"/>
              <a:t>Partnership: December 2017</a:t>
            </a:r>
            <a:endParaRPr lang="en-US" sz="2400" dirty="0"/>
          </a:p>
          <a:p>
            <a:r>
              <a:rPr lang="en-US" sz="2400" dirty="0" smtClean="0"/>
              <a:t>Goals: </a:t>
            </a:r>
            <a:endParaRPr lang="en-US" sz="2400" dirty="0"/>
          </a:p>
          <a:p>
            <a:pPr lvl="1"/>
            <a:r>
              <a:rPr lang="en-US" sz="2400" dirty="0"/>
              <a:t>Conduct and advance nursing research to promote quality nursing </a:t>
            </a:r>
            <a:r>
              <a:rPr lang="en-US" sz="2400" dirty="0" smtClean="0"/>
              <a:t>care</a:t>
            </a:r>
          </a:p>
          <a:p>
            <a:pPr lvl="2"/>
            <a:r>
              <a:rPr lang="en-US" sz="2400" dirty="0" smtClean="0"/>
              <a:t>Complete two </a:t>
            </a:r>
            <a:r>
              <a:rPr lang="en-US" sz="2400" dirty="0"/>
              <a:t>system wide </a:t>
            </a:r>
            <a:r>
              <a:rPr lang="en-US" sz="2400" dirty="0" smtClean="0"/>
              <a:t>research studies </a:t>
            </a:r>
          </a:p>
          <a:p>
            <a:pPr lvl="2"/>
            <a:r>
              <a:rPr lang="en-US" sz="2400" dirty="0" smtClean="0"/>
              <a:t>Meet </a:t>
            </a:r>
            <a:r>
              <a:rPr lang="en-US" sz="2400" dirty="0"/>
              <a:t>Magnet </a:t>
            </a:r>
            <a:r>
              <a:rPr lang="en-US" sz="2400" dirty="0" smtClean="0"/>
              <a:t>requirement </a:t>
            </a:r>
            <a:r>
              <a:rPr lang="en-US" sz="2400" dirty="0"/>
              <a:t>to generate new knowledge through research and clinical innovation</a:t>
            </a:r>
          </a:p>
          <a:p>
            <a:pPr lvl="2"/>
            <a:r>
              <a:rPr lang="en-US" sz="2400" dirty="0"/>
              <a:t> Promote involvement of clinical nurses in </a:t>
            </a:r>
            <a:r>
              <a:rPr lang="en-US" sz="2400" dirty="0" smtClean="0"/>
              <a:t>EBP and research</a:t>
            </a:r>
            <a:endParaRPr lang="en-US" sz="2400" dirty="0"/>
          </a:p>
          <a:p>
            <a:pPr lvl="2"/>
            <a:r>
              <a:rPr lang="en-US" sz="2400" dirty="0"/>
              <a:t> Improve the integration of nursing research into clinical </a:t>
            </a:r>
            <a:r>
              <a:rPr lang="en-US" sz="2400" dirty="0" smtClean="0"/>
              <a:t>settings</a:t>
            </a:r>
          </a:p>
        </p:txBody>
      </p:sp>
    </p:spTree>
    <p:extLst>
      <p:ext uri="{BB962C8B-B14F-4D97-AF65-F5344CB8AC3E}">
        <p14:creationId xmlns:p14="http://schemas.microsoft.com/office/powerpoint/2010/main" val="1609287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Methodist Le Bonheur Scholars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79" y="964692"/>
            <a:ext cx="8490857" cy="5212271"/>
          </a:xfrm>
          <a:effectLst>
            <a:outerShdw blurRad="50800" dist="50800" dir="4800000" algn="ctr" rotWithShape="0">
              <a:schemeClr val="accent4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4068143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596</TotalTime>
  <Words>1228</Words>
  <Application>Microsoft Office PowerPoint</Application>
  <PresentationFormat>Widescreen</PresentationFormat>
  <Paragraphs>170</Paragraphs>
  <Slides>29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ＭＳ Ｐゴシック</vt:lpstr>
      <vt:lpstr>Arial</vt:lpstr>
      <vt:lpstr>Calibri</vt:lpstr>
      <vt:lpstr>Gill Sans MT</vt:lpstr>
      <vt:lpstr>Times New Roman</vt:lpstr>
      <vt:lpstr>Parcel</vt:lpstr>
      <vt:lpstr>Presentation</vt:lpstr>
      <vt:lpstr>PowerPoint Presentation</vt:lpstr>
      <vt:lpstr>Presentation Overview</vt:lpstr>
      <vt:lpstr>Development of Center for Community Partnerships and Nursing Innovation</vt:lpstr>
      <vt:lpstr>Center for Community Partnerships and Nursing Innovation: Mission</vt:lpstr>
      <vt:lpstr>PowerPoint Presentation</vt:lpstr>
      <vt:lpstr>Academic Practice Partnerships</vt:lpstr>
      <vt:lpstr>Highlight of  Partnerships Goals/Metrics for Success </vt:lpstr>
      <vt:lpstr>Methodist Le Bonheur Health Care Partnership: Nurse Scholars Program</vt:lpstr>
      <vt:lpstr>Methodist Le Bonheur Scholars</vt:lpstr>
      <vt:lpstr>Methodist Le Bonheur Nurse Scholar Program Metrics</vt:lpstr>
      <vt:lpstr>Program Impact </vt:lpstr>
      <vt:lpstr>Shelby County Health Department Partnership: Public Health Nurse Residency Program</vt:lpstr>
      <vt:lpstr>PowerPoint Presentation</vt:lpstr>
      <vt:lpstr>Shelby County Health Department Partnership: Public Health Nurse Residency Program Metrics </vt:lpstr>
      <vt:lpstr>PowerPoint Presentation</vt:lpstr>
      <vt:lpstr>Shelby County Health Department Partnership: Public Health Nurse Residency Program Metrics </vt:lpstr>
      <vt:lpstr>PowerPoint Presentation</vt:lpstr>
      <vt:lpstr>Shelby County Health Department Partnership: Public Health Nurse Residency Program Metrics </vt:lpstr>
      <vt:lpstr>Regional One Health Partnership</vt:lpstr>
      <vt:lpstr>Regional One Health Partnership Metrics</vt:lpstr>
      <vt:lpstr>PowerPoint Presentation</vt:lpstr>
      <vt:lpstr>Regional One Health Partnership Metrics</vt:lpstr>
      <vt:lpstr>St. Jude Children’s Research Hospital Global Partnership</vt:lpstr>
      <vt:lpstr>Latin American Center for Pediatric Oncology Nursing Education</vt:lpstr>
      <vt:lpstr>PowerPoint Presentation</vt:lpstr>
      <vt:lpstr>Challenges &amp; Lessons Learned</vt:lpstr>
      <vt:lpstr>Challenges</vt:lpstr>
      <vt:lpstr>Lessons Learned</vt:lpstr>
      <vt:lpstr>References</vt:lpstr>
    </vt:vector>
  </TitlesOfParts>
  <Company>University of Tennessee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Nursing Center for Community Partnerships and  Nursing Innovation</dc:title>
  <dc:creator>Day, Sara</dc:creator>
  <cp:lastModifiedBy>Day, Sara</cp:lastModifiedBy>
  <cp:revision>52</cp:revision>
  <dcterms:created xsi:type="dcterms:W3CDTF">2017-10-13T14:18:56Z</dcterms:created>
  <dcterms:modified xsi:type="dcterms:W3CDTF">2018-10-31T18:02:47Z</dcterms:modified>
</cp:coreProperties>
</file>