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92" r:id="rId3"/>
    <p:sldId id="283" r:id="rId4"/>
    <p:sldId id="284" r:id="rId5"/>
    <p:sldId id="285" r:id="rId6"/>
    <p:sldId id="287" r:id="rId7"/>
    <p:sldId id="289" r:id="rId8"/>
    <p:sldId id="290" r:id="rId9"/>
    <p:sldId id="291" r:id="rId10"/>
    <p:sldId id="286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56" autoAdjust="0"/>
    <p:restoredTop sz="94249" autoAdjust="0"/>
  </p:normalViewPr>
  <p:slideViewPr>
    <p:cSldViewPr>
      <p:cViewPr varScale="1">
        <p:scale>
          <a:sx n="107" d="100"/>
          <a:sy n="107" d="100"/>
        </p:scale>
        <p:origin x="1716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612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>
        <p:scale>
          <a:sx n="90" d="100"/>
          <a:sy n="90" d="100"/>
        </p:scale>
        <p:origin x="2310" y="-648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40" b="0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US Post</a:t>
            </a:r>
            <a:r>
              <a:rPr lang="en-US" baseline="0" dirty="0"/>
              <a:t>-Secondary Online and Ground Enrollment</a:t>
            </a:r>
            <a:endParaRPr lang="en-US" dirty="0"/>
          </a:p>
        </c:rich>
      </c:tx>
      <c:layout>
        <c:manualLayout>
          <c:xMode val="edge"/>
          <c:yMode val="edge"/>
          <c:x val="0.22580152480939883"/>
          <c:y val="7.2166881651996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40" b="0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2351131108611424"/>
          <c:y val="0.11290932951562872"/>
          <c:w val="0.84791726034245707"/>
          <c:h val="0.73056492229272374"/>
        </c:manualLayout>
      </c:layout>
      <c:barChart>
        <c:barDir val="col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Ground Students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5085909</c:v>
                </c:pt>
                <c:pt idx="1">
                  <c:v>5296841</c:v>
                </c:pt>
                <c:pt idx="2">
                  <c:v>5752498</c:v>
                </c:pt>
                <c:pt idx="3">
                  <c:v>5988831</c:v>
                </c:pt>
                <c:pt idx="4">
                  <c:v>6300586</c:v>
                </c:pt>
                <c:pt idx="5">
                  <c:v>6657460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569-4A34-B4F8-C265077FBD27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Students Enrolled in at Least One Distance Course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15425940</c:v>
                </c:pt>
                <c:pt idx="1">
                  <c:v>15157495</c:v>
                </c:pt>
                <c:pt idx="2">
                  <c:v>14885489</c:v>
                </c:pt>
                <c:pt idx="3">
                  <c:v>14547400</c:v>
                </c:pt>
                <c:pt idx="4">
                  <c:v>13923483</c:v>
                </c:pt>
                <c:pt idx="5">
                  <c:v>13477699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569-4A34-B4F8-C265077FB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100"/>
        <c:axId val="506812447"/>
        <c:axId val="498345423"/>
      </c:barChar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All US Post-Secondary Students</c:v>
                </c:pt>
              </c:strCache>
            </c:strRef>
          </c:tx>
          <c:spPr>
            <a:ln w="28575" cap="rnd">
              <a:noFill/>
              <a:round/>
            </a:ln>
            <a:effectLst/>
          </c:spPr>
          <c:marker>
            <c:symbol val="none"/>
          </c:marker>
          <c:dLbls>
            <c:numFmt formatCode="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t" anchorCtr="0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20511849</c:v>
                </c:pt>
                <c:pt idx="1">
                  <c:v>20454336</c:v>
                </c:pt>
                <c:pt idx="2">
                  <c:v>20637987</c:v>
                </c:pt>
                <c:pt idx="3">
                  <c:v>20536231</c:v>
                </c:pt>
                <c:pt idx="4">
                  <c:v>20224069</c:v>
                </c:pt>
                <c:pt idx="5">
                  <c:v>20135159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F569-4A34-B4F8-C265077FBD2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06812447"/>
        <c:axId val="498345423"/>
      </c:lineChart>
      <c:catAx>
        <c:axId val="50681244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98345423"/>
        <c:crosses val="autoZero"/>
        <c:auto val="1"/>
        <c:lblAlgn val="ctr"/>
        <c:lblOffset val="100"/>
        <c:noMultiLvlLbl val="0"/>
      </c:catAx>
      <c:valAx>
        <c:axId val="49834542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06812447"/>
        <c:crosses val="autoZero"/>
        <c:crossBetween val="between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200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Enrollment of Largest Online Universities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13824289909305892"/>
          <c:y val="0.17144198570006336"/>
          <c:w val="0.53791221641849229"/>
          <c:h val="0.71220256385634717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Western Governors U (Competency-Based)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9525">
                <a:solidFill>
                  <a:schemeClr val="accent1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Sheet1!$B$2:$B$7</c:f>
              <c:numCache>
                <c:formatCode>General</c:formatCode>
                <c:ptCount val="6"/>
                <c:pt idx="0">
                  <c:v>41369</c:v>
                </c:pt>
                <c:pt idx="1">
                  <c:v>46733</c:v>
                </c:pt>
                <c:pt idx="2">
                  <c:v>57821</c:v>
                </c:pt>
                <c:pt idx="3">
                  <c:v>70504</c:v>
                </c:pt>
                <c:pt idx="4">
                  <c:v>84289</c:v>
                </c:pt>
                <c:pt idx="5">
                  <c:v>98627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29B4-4008-B0FD-34D827C841DC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Southern New Hampshire U (Partially Competency Based)</c:v>
                </c:pt>
              </c:strCache>
            </c:strRef>
          </c:tx>
          <c:spPr>
            <a:ln w="28575" cap="rnd">
              <a:solidFill>
                <a:schemeClr val="accent4">
                  <a:lumMod val="50000"/>
                  <a:lumOff val="5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rgbClr val="6792CA"/>
              </a:solidFill>
              <a:ln w="9525">
                <a:noFill/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Sheet1!$C$2:$C$7</c:f>
              <c:numCache>
                <c:formatCode>General</c:formatCode>
                <c:ptCount val="6"/>
                <c:pt idx="0">
                  <c:v>10679</c:v>
                </c:pt>
                <c:pt idx="1">
                  <c:v>20701</c:v>
                </c:pt>
                <c:pt idx="2">
                  <c:v>35861</c:v>
                </c:pt>
                <c:pt idx="3">
                  <c:v>53760</c:v>
                </c:pt>
                <c:pt idx="4">
                  <c:v>61495</c:v>
                </c:pt>
                <c:pt idx="5">
                  <c:v>83919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9B4-4008-B0FD-34D827C841DC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Grand Canyon U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3"/>
              </a:solidFill>
              <a:ln w="9525">
                <a:solidFill>
                  <a:schemeClr val="accent3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Sheet1!$D$2:$D$7</c:f>
              <c:numCache>
                <c:formatCode>General</c:formatCode>
                <c:ptCount val="6"/>
                <c:pt idx="0">
                  <c:v>28417</c:v>
                </c:pt>
                <c:pt idx="1">
                  <c:v>45496</c:v>
                </c:pt>
                <c:pt idx="2">
                  <c:v>49685</c:v>
                </c:pt>
                <c:pt idx="3">
                  <c:v>54118</c:v>
                </c:pt>
                <c:pt idx="4">
                  <c:v>58779</c:v>
                </c:pt>
                <c:pt idx="5">
                  <c:v>64551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29B4-4008-B0FD-34D827C841DC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Liberty U</c:v>
                </c:pt>
              </c:strCache>
            </c:strRef>
          </c:tx>
          <c:spPr>
            <a:ln w="28575" cap="rnd">
              <a:solidFill>
                <a:schemeClr val="accent1">
                  <a:lumMod val="60000"/>
                  <a:lumOff val="40000"/>
                </a:schemeClr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>
                  <a:lumMod val="40000"/>
                  <a:lumOff val="60000"/>
                </a:schemeClr>
              </a:solidFill>
              <a:ln w="9525">
                <a:noFill/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Sheet1!$E$2:$E$7</c:f>
              <c:numCache>
                <c:formatCode>General</c:formatCode>
                <c:ptCount val="6"/>
                <c:pt idx="0">
                  <c:v>61786</c:v>
                </c:pt>
                <c:pt idx="1">
                  <c:v>64503</c:v>
                </c:pt>
                <c:pt idx="2">
                  <c:v>67780</c:v>
                </c:pt>
                <c:pt idx="3">
                  <c:v>66300</c:v>
                </c:pt>
                <c:pt idx="4">
                  <c:v>60850</c:v>
                </c:pt>
                <c:pt idx="5">
                  <c:v>59840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29B4-4008-B0FD-34D827C841DC}"/>
            </c:ext>
          </c:extLst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Walden U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numRef>
              <c:f>Sheet1!$A$2:$A$7</c:f>
              <c:numCache>
                <c:formatCode>General</c:formatCode>
                <c:ptCount val="6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</c:numCache>
            </c:numRef>
          </c:cat>
          <c:val>
            <c:numRef>
              <c:f>Sheet1!$F$2:$F$7</c:f>
              <c:numCache>
                <c:formatCode>General</c:formatCode>
                <c:ptCount val="6"/>
                <c:pt idx="0">
                  <c:v>50209</c:v>
                </c:pt>
                <c:pt idx="1">
                  <c:v>51016</c:v>
                </c:pt>
                <c:pt idx="2">
                  <c:v>52188</c:v>
                </c:pt>
                <c:pt idx="3">
                  <c:v>52799</c:v>
                </c:pt>
                <c:pt idx="4">
                  <c:v>52565</c:v>
                </c:pt>
                <c:pt idx="5">
                  <c:v>49680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29B4-4008-B0FD-34D827C841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75374895"/>
        <c:axId val="1694011407"/>
      </c:lineChart>
      <c:catAx>
        <c:axId val="1375374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94011407"/>
        <c:crosses val="autoZero"/>
        <c:auto val="1"/>
        <c:lblAlgn val="ctr"/>
        <c:lblOffset val="100"/>
        <c:noMultiLvlLbl val="0"/>
      </c:catAx>
      <c:valAx>
        <c:axId val="169401140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2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Number of Students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2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37537489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70281528546555438"/>
          <c:y val="0.18228922604186673"/>
          <c:w val="0.29718471453444556"/>
          <c:h val="0.7479742510634445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2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2"/>
          </a:solidFill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3F9EF-08CB-4E44-BBDD-DEC011D80AAA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DC51E2-C90C-41F5-B646-307C0D7CCA0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475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1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EABAA7-507E-491D-9F7A-713CE9ABA1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94073" y="3412388"/>
            <a:ext cx="2042192" cy="5628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696681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04228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01214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254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602" y="4114800"/>
            <a:ext cx="6781800" cy="41148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69328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6147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4746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41177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24972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9DC51E2-C90C-41F5-B646-307C0D7CCA0B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90876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86BFD094-405C-412D-9C6A-E04E310E8231}" type="datetimeFigureOut">
              <a:rPr lang="en-US" smtClean="0"/>
              <a:t>6/7/2019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145CAC6C-6DDA-4145-93D1-3AA77556E91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8.png"/><Relationship Id="rId18" Type="http://schemas.openxmlformats.org/officeDocument/2006/relationships/image" Target="../media/image23.png"/><Relationship Id="rId26" Type="http://schemas.openxmlformats.org/officeDocument/2006/relationships/image" Target="../media/image31.png"/><Relationship Id="rId39" Type="http://schemas.openxmlformats.org/officeDocument/2006/relationships/image" Target="../media/image44.png"/><Relationship Id="rId21" Type="http://schemas.openxmlformats.org/officeDocument/2006/relationships/image" Target="../media/image26.png"/><Relationship Id="rId34" Type="http://schemas.openxmlformats.org/officeDocument/2006/relationships/image" Target="../media/image39.png"/><Relationship Id="rId42" Type="http://schemas.openxmlformats.org/officeDocument/2006/relationships/image" Target="../media/image47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7.xml"/><Relationship Id="rId16" Type="http://schemas.openxmlformats.org/officeDocument/2006/relationships/image" Target="../media/image21.png"/><Relationship Id="rId20" Type="http://schemas.openxmlformats.org/officeDocument/2006/relationships/image" Target="../media/image25.png"/><Relationship Id="rId29" Type="http://schemas.openxmlformats.org/officeDocument/2006/relationships/image" Target="../media/image34.tiff"/><Relationship Id="rId41" Type="http://schemas.openxmlformats.org/officeDocument/2006/relationships/image" Target="../media/image4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svg"/><Relationship Id="rId11" Type="http://schemas.openxmlformats.org/officeDocument/2006/relationships/image" Target="../media/image16.png"/><Relationship Id="rId24" Type="http://schemas.openxmlformats.org/officeDocument/2006/relationships/image" Target="../media/image29.png"/><Relationship Id="rId32" Type="http://schemas.openxmlformats.org/officeDocument/2006/relationships/image" Target="../media/image37.png"/><Relationship Id="rId37" Type="http://schemas.openxmlformats.org/officeDocument/2006/relationships/image" Target="../media/image42.png"/><Relationship Id="rId40" Type="http://schemas.openxmlformats.org/officeDocument/2006/relationships/image" Target="../media/image45.png"/><Relationship Id="rId5" Type="http://schemas.openxmlformats.org/officeDocument/2006/relationships/image" Target="../media/image10.png"/><Relationship Id="rId15" Type="http://schemas.openxmlformats.org/officeDocument/2006/relationships/image" Target="../media/image20.jpeg"/><Relationship Id="rId23" Type="http://schemas.openxmlformats.org/officeDocument/2006/relationships/image" Target="../media/image28.png"/><Relationship Id="rId28" Type="http://schemas.openxmlformats.org/officeDocument/2006/relationships/image" Target="../media/image33.tiff"/><Relationship Id="rId36" Type="http://schemas.openxmlformats.org/officeDocument/2006/relationships/image" Target="../media/image41.png"/><Relationship Id="rId10" Type="http://schemas.openxmlformats.org/officeDocument/2006/relationships/image" Target="../media/image15.png"/><Relationship Id="rId19" Type="http://schemas.openxmlformats.org/officeDocument/2006/relationships/image" Target="../media/image24.png"/><Relationship Id="rId31" Type="http://schemas.openxmlformats.org/officeDocument/2006/relationships/image" Target="../media/image36.tiff"/><Relationship Id="rId4" Type="http://schemas.openxmlformats.org/officeDocument/2006/relationships/image" Target="../media/image9.svg"/><Relationship Id="rId9" Type="http://schemas.openxmlformats.org/officeDocument/2006/relationships/image" Target="../media/image14.png"/><Relationship Id="rId14" Type="http://schemas.openxmlformats.org/officeDocument/2006/relationships/image" Target="../media/image19.png"/><Relationship Id="rId22" Type="http://schemas.openxmlformats.org/officeDocument/2006/relationships/image" Target="../media/image27.png"/><Relationship Id="rId27" Type="http://schemas.openxmlformats.org/officeDocument/2006/relationships/image" Target="../media/image32.png"/><Relationship Id="rId30" Type="http://schemas.openxmlformats.org/officeDocument/2006/relationships/image" Target="../media/image35.tiff"/><Relationship Id="rId35" Type="http://schemas.openxmlformats.org/officeDocument/2006/relationships/image" Target="../media/image40.jpeg"/><Relationship Id="rId43" Type="http://schemas.openxmlformats.org/officeDocument/2006/relationships/image" Target="../media/image48.tiff"/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12" Type="http://schemas.openxmlformats.org/officeDocument/2006/relationships/image" Target="../media/image17.png"/><Relationship Id="rId17" Type="http://schemas.openxmlformats.org/officeDocument/2006/relationships/image" Target="../media/image22.png"/><Relationship Id="rId25" Type="http://schemas.openxmlformats.org/officeDocument/2006/relationships/image" Target="../media/image30.png"/><Relationship Id="rId33" Type="http://schemas.openxmlformats.org/officeDocument/2006/relationships/image" Target="../media/image38.jpeg"/><Relationship Id="rId38" Type="http://schemas.openxmlformats.org/officeDocument/2006/relationships/image" Target="../media/image43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2.png"/><Relationship Id="rId5" Type="http://schemas.openxmlformats.org/officeDocument/2006/relationships/image" Target="../media/image51.png"/><Relationship Id="rId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Measuring quality in a disruptive world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en-US" sz="2800" dirty="0"/>
            </a:br>
            <a:br>
              <a:rPr lang="en-US" sz="2800" dirty="0"/>
            </a:br>
            <a:br>
              <a:rPr lang="en-US" sz="3600" dirty="0"/>
            </a:br>
            <a:br>
              <a:rPr lang="en-US" sz="3600" dirty="0"/>
            </a:br>
            <a:br>
              <a:rPr lang="en-US" sz="3600" dirty="0"/>
            </a:br>
            <a:r>
              <a:rPr lang="en-US" sz="3200" dirty="0"/>
              <a:t>New Technologies, quality and distance education </a:t>
            </a:r>
            <a:endParaRPr lang="en-US" sz="36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6472D17-9348-4272-8D9D-E511A76343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3328" y="5943600"/>
            <a:ext cx="2499577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6601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CB5F5A-E038-4267-BCA3-EFEB499EFD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8199" y="533400"/>
            <a:ext cx="8260672" cy="1039427"/>
          </a:xfrm>
        </p:spPr>
        <p:txBody>
          <a:bodyPr>
            <a:noAutofit/>
          </a:bodyPr>
          <a:lstStyle/>
          <a:p>
            <a:r>
              <a:rPr lang="en-US" sz="2400" dirty="0"/>
              <a:t>What is the impact to quality assurance?</a:t>
            </a:r>
          </a:p>
        </p:txBody>
      </p:sp>
      <p:sp>
        <p:nvSpPr>
          <p:cNvPr id="4" name="Content Placeholder 1">
            <a:extLst>
              <a:ext uri="{FF2B5EF4-FFF2-40B4-BE49-F238E27FC236}">
                <a16:creationId xmlns:a16="http://schemas.microsoft.com/office/drawing/2014/main" id="{F532847F-DEE9-446F-8130-2FF96FC3DE4C}"/>
              </a:ext>
            </a:extLst>
          </p:cNvPr>
          <p:cNvSpPr txBox="1">
            <a:spLocks/>
          </p:cNvSpPr>
          <p:nvPr/>
        </p:nvSpPr>
        <p:spPr>
          <a:xfrm>
            <a:off x="685800" y="3048000"/>
            <a:ext cx="7772400" cy="3124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Regulatory framework must be updated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Universities must focus on the quality of outcomes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Universities must adopt new learning verification models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Online programs require modern quality assurance standards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Accreditation needs to consider the rising tide of the credentialing market place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2400" dirty="0"/>
              <a:t>Online Program Management Systems (OPMs) are dominating university delivery systems</a:t>
            </a:r>
          </a:p>
          <a:p>
            <a:pPr marL="342900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800100" lvl="1" indent="-342900"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72545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Questions/Discussion</a:t>
            </a:r>
          </a:p>
        </p:txBody>
      </p:sp>
    </p:spTree>
    <p:extLst>
      <p:ext uri="{BB962C8B-B14F-4D97-AF65-F5344CB8AC3E}">
        <p14:creationId xmlns:p14="http://schemas.microsoft.com/office/powerpoint/2010/main" val="2075369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B4EDDD9-C2F8-430F-B057-78A38137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Presented to SREB-SARA</a:t>
            </a:r>
            <a:br>
              <a:rPr lang="en-US" dirty="0"/>
            </a:br>
            <a:r>
              <a:rPr lang="en-US" sz="2400" dirty="0"/>
              <a:t>Regional Steering Committee Meeting June 5, 2019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3D4CECB-039F-4054-A549-A972BD7ECE1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Elise Scanlon, ESQ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248047B-A345-46B6-ACD0-366B1718FA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63328" y="5943600"/>
            <a:ext cx="2499577" cy="688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94509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2">
            <a:extLst>
              <a:ext uri="{FF2B5EF4-FFF2-40B4-BE49-F238E27FC236}">
                <a16:creationId xmlns:a16="http://schemas.microsoft.com/office/drawing/2014/main" id="{FDF72E8F-37F2-4B1C-BB69-E84654436792}"/>
              </a:ext>
            </a:extLst>
          </p:cNvPr>
          <p:cNvSpPr txBox="1">
            <a:spLocks/>
          </p:cNvSpPr>
          <p:nvPr/>
        </p:nvSpPr>
        <p:spPr>
          <a:xfrm>
            <a:off x="762000" y="689295"/>
            <a:ext cx="4921439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U.S .Students are moving online</a:t>
            </a:r>
          </a:p>
        </p:txBody>
      </p:sp>
      <p:sp>
        <p:nvSpPr>
          <p:cNvPr id="7" name="Slide Number Placeholder 3">
            <a:extLst>
              <a:ext uri="{FF2B5EF4-FFF2-40B4-BE49-F238E27FC236}">
                <a16:creationId xmlns:a16="http://schemas.microsoft.com/office/drawing/2014/main" id="{CDA3C2FC-7874-455E-8220-B062293C5143}"/>
              </a:ext>
            </a:extLst>
          </p:cNvPr>
          <p:cNvSpPr txBox="1">
            <a:spLocks/>
          </p:cNvSpPr>
          <p:nvPr/>
        </p:nvSpPr>
        <p:spPr>
          <a:xfrm>
            <a:off x="8655728" y="6522692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3A8A9-FA60-9F4C-8EA5-44BF95A09817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822436-5864-40AE-9105-73D78F9124C6}"/>
              </a:ext>
            </a:extLst>
          </p:cNvPr>
          <p:cNvSpPr txBox="1"/>
          <p:nvPr/>
        </p:nvSpPr>
        <p:spPr>
          <a:xfrm>
            <a:off x="488761" y="6495405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SOURCE: US National Center for Education Statistics (NCES)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44495240-FCA3-4A16-AF53-99540E57E46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85538765"/>
              </p:ext>
            </p:extLst>
          </p:nvPr>
        </p:nvGraphicFramePr>
        <p:xfrm>
          <a:off x="426128" y="1497665"/>
          <a:ext cx="8001000" cy="42235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Rectangle 9">
            <a:extLst>
              <a:ext uri="{FF2B5EF4-FFF2-40B4-BE49-F238E27FC236}">
                <a16:creationId xmlns:a16="http://schemas.microsoft.com/office/drawing/2014/main" id="{D5236567-30CA-4B17-AE32-867FF8B7D989}"/>
              </a:ext>
            </a:extLst>
          </p:cNvPr>
          <p:cNvSpPr/>
          <p:nvPr/>
        </p:nvSpPr>
        <p:spPr>
          <a:xfrm>
            <a:off x="6426879" y="726344"/>
            <a:ext cx="228600" cy="2447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itle 2">
            <a:extLst>
              <a:ext uri="{FF2B5EF4-FFF2-40B4-BE49-F238E27FC236}">
                <a16:creationId xmlns:a16="http://schemas.microsoft.com/office/drawing/2014/main" id="{766F2743-3B72-4098-8B41-91162BAA8000}"/>
              </a:ext>
            </a:extLst>
          </p:cNvPr>
          <p:cNvSpPr txBox="1">
            <a:spLocks/>
          </p:cNvSpPr>
          <p:nvPr/>
        </p:nvSpPr>
        <p:spPr>
          <a:xfrm>
            <a:off x="6780732" y="735868"/>
            <a:ext cx="1703548" cy="371475"/>
          </a:xfrm>
          <a:prstGeom prst="rect">
            <a:avLst/>
          </a:prstGeom>
        </p:spPr>
        <p:txBody>
          <a:bodyPr vert="horz" lIns="0" tIns="0" rIns="0" bIns="0"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366"/>
                </a:solidFill>
                <a:latin typeface="Georgia"/>
                <a:ea typeface="+mj-ea"/>
                <a:cs typeface="Georgia"/>
              </a:defRPr>
            </a:lvl1pPr>
          </a:lstStyle>
          <a:p>
            <a:r>
              <a:rPr lang="en-US" sz="1050" dirty="0">
                <a:solidFill>
                  <a:schemeClr val="tx1"/>
                </a:solidFill>
                <a:latin typeface="+mj-lt"/>
              </a:rPr>
              <a:t>Students Enrolled in at Least One Distance Course</a:t>
            </a:r>
          </a:p>
          <a:p>
            <a:endParaRPr lang="en-US" sz="105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F701BAF-8E95-41FE-BF6E-01FF8A7F651B}"/>
              </a:ext>
            </a:extLst>
          </p:cNvPr>
          <p:cNvSpPr/>
          <p:nvPr/>
        </p:nvSpPr>
        <p:spPr>
          <a:xfrm>
            <a:off x="6426879" y="1107343"/>
            <a:ext cx="228600" cy="244732"/>
          </a:xfrm>
          <a:prstGeom prst="rect">
            <a:avLst/>
          </a:prstGeom>
          <a:solidFill>
            <a:srgbClr val="C4C2C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400" b="1" i="0" u="none" strike="noStrike" kern="1200" cap="none" spc="0" normalizeH="0" baseline="3000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itle 2">
            <a:extLst>
              <a:ext uri="{FF2B5EF4-FFF2-40B4-BE49-F238E27FC236}">
                <a16:creationId xmlns:a16="http://schemas.microsoft.com/office/drawing/2014/main" id="{C2A1025E-BA8B-4273-8F80-BE785AECF1BF}"/>
              </a:ext>
            </a:extLst>
          </p:cNvPr>
          <p:cNvSpPr txBox="1">
            <a:spLocks/>
          </p:cNvSpPr>
          <p:nvPr/>
        </p:nvSpPr>
        <p:spPr>
          <a:xfrm>
            <a:off x="6780731" y="1166878"/>
            <a:ext cx="2103597" cy="235208"/>
          </a:xfrm>
          <a:prstGeom prst="rect">
            <a:avLst/>
          </a:prstGeom>
        </p:spPr>
        <p:txBody>
          <a:bodyPr vert="horz" lIns="0" tIns="0" rIns="0" bIns="0"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366"/>
                </a:solidFill>
                <a:latin typeface="Georgia"/>
                <a:ea typeface="+mj-ea"/>
                <a:cs typeface="Georgia"/>
              </a:defRPr>
            </a:lvl1pPr>
          </a:lstStyle>
          <a:p>
            <a:r>
              <a:rPr lang="en-US" sz="1050" dirty="0">
                <a:solidFill>
                  <a:schemeClr val="tx1"/>
                </a:solidFill>
                <a:latin typeface="+mj-lt"/>
              </a:rPr>
              <a:t>Ground Students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5CA651D-A205-46C1-80AC-EC4C288E35B2}"/>
              </a:ext>
            </a:extLst>
          </p:cNvPr>
          <p:cNvSpPr/>
          <p:nvPr/>
        </p:nvSpPr>
        <p:spPr>
          <a:xfrm>
            <a:off x="2670939" y="5405615"/>
            <a:ext cx="879389" cy="371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</a:rPr>
              <a:t>25.9%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D61A50F9-9076-47C7-95C7-D4D80CDD82B7}"/>
              </a:ext>
            </a:extLst>
          </p:cNvPr>
          <p:cNvSpPr/>
          <p:nvPr/>
        </p:nvSpPr>
        <p:spPr>
          <a:xfrm>
            <a:off x="3778928" y="5405615"/>
            <a:ext cx="879389" cy="371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</a:rPr>
              <a:t>27.9%</a:t>
            </a: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C9D0766F-D2C1-430C-8553-5A0041769797}"/>
              </a:ext>
            </a:extLst>
          </p:cNvPr>
          <p:cNvSpPr/>
          <p:nvPr/>
        </p:nvSpPr>
        <p:spPr>
          <a:xfrm>
            <a:off x="4960028" y="5405615"/>
            <a:ext cx="879389" cy="371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</a:rPr>
              <a:t>29.2%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C92F3C7A-0A3F-43EC-A388-4B64A456EE26}"/>
              </a:ext>
            </a:extLst>
          </p:cNvPr>
          <p:cNvSpPr/>
          <p:nvPr/>
        </p:nvSpPr>
        <p:spPr>
          <a:xfrm>
            <a:off x="6080889" y="5405615"/>
            <a:ext cx="879389" cy="371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</a:rPr>
              <a:t>31.2%</a:t>
            </a: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F6D0D4-B7A9-4D59-A9A5-6E519DF313A4}"/>
              </a:ext>
            </a:extLst>
          </p:cNvPr>
          <p:cNvSpPr/>
          <p:nvPr/>
        </p:nvSpPr>
        <p:spPr>
          <a:xfrm>
            <a:off x="7201750" y="5405615"/>
            <a:ext cx="879389" cy="37147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  <a:latin typeface="+mj-lt"/>
              </a:rPr>
              <a:t>33.1%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74A141E-2D83-4801-A647-F10FDF86F5CD}"/>
              </a:ext>
            </a:extLst>
          </p:cNvPr>
          <p:cNvSpPr/>
          <p:nvPr/>
        </p:nvSpPr>
        <p:spPr>
          <a:xfrm>
            <a:off x="2670939" y="6045236"/>
            <a:ext cx="879389" cy="37147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11.9%</a:t>
            </a: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F2EB456-CBBC-4AE0-AED9-76B17DCB4962}"/>
              </a:ext>
            </a:extLst>
          </p:cNvPr>
          <p:cNvSpPr/>
          <p:nvPr/>
        </p:nvSpPr>
        <p:spPr>
          <a:xfrm>
            <a:off x="3778928" y="6045236"/>
            <a:ext cx="879389" cy="37147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13.6%</a:t>
            </a: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B3DFD057-D717-46C6-86AD-D0638B7339AD}"/>
              </a:ext>
            </a:extLst>
          </p:cNvPr>
          <p:cNvSpPr/>
          <p:nvPr/>
        </p:nvSpPr>
        <p:spPr>
          <a:xfrm>
            <a:off x="4960028" y="6045236"/>
            <a:ext cx="879389" cy="37147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14.0%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8799024-7864-4A62-BCE5-73D8346C791F}"/>
              </a:ext>
            </a:extLst>
          </p:cNvPr>
          <p:cNvSpPr/>
          <p:nvPr/>
        </p:nvSpPr>
        <p:spPr>
          <a:xfrm>
            <a:off x="6080889" y="6045236"/>
            <a:ext cx="879389" cy="37147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14.7%</a:t>
            </a: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573270BE-80B0-4A91-AE61-FD594609F417}"/>
              </a:ext>
            </a:extLst>
          </p:cNvPr>
          <p:cNvSpPr/>
          <p:nvPr/>
        </p:nvSpPr>
        <p:spPr>
          <a:xfrm>
            <a:off x="7201750" y="6045236"/>
            <a:ext cx="879389" cy="371475"/>
          </a:xfrm>
          <a:prstGeom prst="ellipse">
            <a:avLst/>
          </a:prstGeom>
          <a:solidFill>
            <a:schemeClr val="tx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bg1"/>
                </a:solidFill>
                <a:latin typeface="+mj-lt"/>
              </a:rPr>
              <a:t>15.4%</a:t>
            </a:r>
          </a:p>
        </p:txBody>
      </p:sp>
      <p:sp>
        <p:nvSpPr>
          <p:cNvPr id="24" name="Title 2">
            <a:extLst>
              <a:ext uri="{FF2B5EF4-FFF2-40B4-BE49-F238E27FC236}">
                <a16:creationId xmlns:a16="http://schemas.microsoft.com/office/drawing/2014/main" id="{75B720EA-B55C-4F2E-B167-C74DD18E248F}"/>
              </a:ext>
            </a:extLst>
          </p:cNvPr>
          <p:cNvSpPr txBox="1">
            <a:spLocks/>
          </p:cNvSpPr>
          <p:nvPr/>
        </p:nvSpPr>
        <p:spPr>
          <a:xfrm>
            <a:off x="654728" y="5448708"/>
            <a:ext cx="1828800" cy="371475"/>
          </a:xfrm>
          <a:prstGeom prst="rect">
            <a:avLst/>
          </a:prstGeom>
        </p:spPr>
        <p:txBody>
          <a:bodyPr vert="horz" lIns="0" tIns="0" rIns="0" bIns="0"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366"/>
                </a:solidFill>
                <a:latin typeface="Georgia"/>
                <a:ea typeface="+mj-ea"/>
                <a:cs typeface="Georgia"/>
              </a:defRPr>
            </a:lvl1pPr>
          </a:lstStyle>
          <a:p>
            <a:r>
              <a:rPr lang="en-US" sz="1050" dirty="0">
                <a:solidFill>
                  <a:schemeClr val="tx1"/>
                </a:solidFill>
                <a:latin typeface="+mj-lt"/>
              </a:rPr>
              <a:t>Percent Students Enrolled in at Least One Distance Course</a:t>
            </a:r>
          </a:p>
          <a:p>
            <a:endParaRPr lang="en-US" sz="105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5" name="Title 2">
            <a:extLst>
              <a:ext uri="{FF2B5EF4-FFF2-40B4-BE49-F238E27FC236}">
                <a16:creationId xmlns:a16="http://schemas.microsoft.com/office/drawing/2014/main" id="{E58D1C5E-B8DA-45E9-8C8D-0300F5D42649}"/>
              </a:ext>
            </a:extLst>
          </p:cNvPr>
          <p:cNvSpPr txBox="1">
            <a:spLocks/>
          </p:cNvSpPr>
          <p:nvPr/>
        </p:nvSpPr>
        <p:spPr>
          <a:xfrm>
            <a:off x="654728" y="6064463"/>
            <a:ext cx="2057400" cy="371475"/>
          </a:xfrm>
          <a:prstGeom prst="rect">
            <a:avLst/>
          </a:prstGeom>
        </p:spPr>
        <p:txBody>
          <a:bodyPr vert="horz" lIns="0" tIns="0" rIns="0" bIns="0"/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rgbClr val="003366"/>
                </a:solidFill>
                <a:latin typeface="Georgia"/>
                <a:ea typeface="+mj-ea"/>
                <a:cs typeface="Georgia"/>
              </a:defRPr>
            </a:lvl1pPr>
          </a:lstStyle>
          <a:p>
            <a:r>
              <a:rPr lang="en-US" sz="1050" dirty="0">
                <a:solidFill>
                  <a:schemeClr val="tx1"/>
                </a:solidFill>
                <a:latin typeface="+mj-lt"/>
              </a:rPr>
              <a:t>Percent Students Enrolled Exclusively in Distance Courses</a:t>
            </a:r>
          </a:p>
          <a:p>
            <a:endParaRPr lang="en-US" sz="105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9180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E0649D48-7E2A-41A7-AC8D-2F8C6DFB5612}"/>
              </a:ext>
            </a:extLst>
          </p:cNvPr>
          <p:cNvSpPr txBox="1">
            <a:spLocks/>
          </p:cNvSpPr>
          <p:nvPr/>
        </p:nvSpPr>
        <p:spPr>
          <a:xfrm>
            <a:off x="8763000" y="6482936"/>
            <a:ext cx="685800" cy="365125"/>
          </a:xfrm>
          <a:prstGeom prst="rect">
            <a:avLst/>
          </a:prstGeom>
        </p:spPr>
        <p:txBody>
          <a:bodyPr vert="horz" lIns="0" tIns="0" rIns="0" bIns="0" rtlCol="0" anchor="b"/>
          <a:lstStyle>
            <a:defPPr>
              <a:defRPr lang="en-US"/>
            </a:defPPr>
            <a:lvl1pPr marL="0" algn="ctr" defTabSz="914400" rtl="0" eaLnBrk="1" latinLnBrk="0" hangingPunct="1">
              <a:defRPr sz="1000" b="1" kern="1200">
                <a:solidFill>
                  <a:srgbClr val="FFFFFF"/>
                </a:solidFill>
                <a:latin typeface="Arial"/>
                <a:ea typeface="+mn-ea"/>
                <a:cs typeface="Arial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83A8A9-FA60-9F4C-8EA5-44BF95A09817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000" b="1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/>
              <a:ea typeface="+mn-ea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79352E17-639B-4D0A-9101-EE8622D017E8}"/>
              </a:ext>
            </a:extLst>
          </p:cNvPr>
          <p:cNvSpPr txBox="1"/>
          <p:nvPr/>
        </p:nvSpPr>
        <p:spPr>
          <a:xfrm>
            <a:off x="685800" y="6541772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prstClr val="white">
                    <a:lumMod val="50000"/>
                  </a:prst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SOURCE: Oregon Higher Education Coordinating Commission; Office of Research and Data</a:t>
            </a:r>
            <a:endParaRPr lang="en-US" sz="1400" dirty="0">
              <a:solidFill>
                <a:prstClr val="white">
                  <a:lumMod val="50000"/>
                </a:prst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1D5E0AB-91F0-4678-BA72-A0CB00A49EC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759" y="1732698"/>
            <a:ext cx="7410241" cy="4740300"/>
          </a:xfrm>
          <a:prstGeom prst="rect">
            <a:avLst/>
          </a:prstGeom>
        </p:spPr>
      </p:pic>
      <p:sp>
        <p:nvSpPr>
          <p:cNvPr id="8" name="Title 2">
            <a:extLst>
              <a:ext uri="{FF2B5EF4-FFF2-40B4-BE49-F238E27FC236}">
                <a16:creationId xmlns:a16="http://schemas.microsoft.com/office/drawing/2014/main" id="{F1F71A02-359B-48F2-8DD5-7B430C15D6C3}"/>
              </a:ext>
            </a:extLst>
          </p:cNvPr>
          <p:cNvSpPr txBox="1">
            <a:spLocks/>
          </p:cNvSpPr>
          <p:nvPr/>
        </p:nvSpPr>
        <p:spPr>
          <a:xfrm>
            <a:off x="933659" y="609600"/>
            <a:ext cx="7200481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000" dirty="0"/>
              <a:t>Evidence found at one </a:t>
            </a:r>
            <a:r>
              <a:rPr lang="en-US" sz="2000" dirty="0" err="1"/>
              <a:t>u.s.</a:t>
            </a:r>
            <a:r>
              <a:rPr lang="en-US" sz="2000" dirty="0"/>
              <a:t> university</a:t>
            </a:r>
          </a:p>
        </p:txBody>
      </p:sp>
    </p:spTree>
    <p:extLst>
      <p:ext uri="{BB962C8B-B14F-4D97-AF65-F5344CB8AC3E}">
        <p14:creationId xmlns:p14="http://schemas.microsoft.com/office/powerpoint/2010/main" val="428459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5EF571-76AC-4EDF-86F9-365645E1AC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1800" dirty="0"/>
              <a:t>More evidence of Distance Education Growth in the U.S.</a:t>
            </a:r>
            <a:br>
              <a:rPr lang="en-US" sz="1800" dirty="0"/>
            </a:br>
            <a:r>
              <a:rPr lang="en-US" sz="1800" dirty="0"/>
              <a:t>Just 5 online universities enroll nearly 500K students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5ADE4EF5-02A0-4755-ACB9-4B6A2EE2625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74675728"/>
              </p:ext>
            </p:extLst>
          </p:nvPr>
        </p:nvGraphicFramePr>
        <p:xfrm>
          <a:off x="708364" y="1752600"/>
          <a:ext cx="7696200" cy="4419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15C89667-BF74-4EDE-A03B-C210170EE17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3716" y="6309408"/>
            <a:ext cx="7693819" cy="28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3585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568FD9-2C55-4043-9EE6-30CE17005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000" dirty="0"/>
              <a:t>authenticating student work in online learning</a:t>
            </a:r>
            <a:br>
              <a:rPr lang="en-US" sz="2000" dirty="0"/>
            </a:br>
            <a:r>
              <a:rPr lang="en-US" sz="2000" dirty="0"/>
              <a:t>is Essential to quality assurance</a:t>
            </a:r>
          </a:p>
        </p:txBody>
      </p:sp>
      <p:sp>
        <p:nvSpPr>
          <p:cNvPr id="4" name="Title 2">
            <a:extLst>
              <a:ext uri="{FF2B5EF4-FFF2-40B4-BE49-F238E27FC236}">
                <a16:creationId xmlns:a16="http://schemas.microsoft.com/office/drawing/2014/main" id="{214108F8-2413-4530-B650-B69A1B8AE6A8}"/>
              </a:ext>
            </a:extLst>
          </p:cNvPr>
          <p:cNvSpPr txBox="1">
            <a:spLocks/>
          </p:cNvSpPr>
          <p:nvPr/>
        </p:nvSpPr>
        <p:spPr>
          <a:xfrm>
            <a:off x="827289" y="1880183"/>
            <a:ext cx="7620000" cy="563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5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500" kern="1200" cap="all" baseline="0">
                <a:solidFill>
                  <a:schemeClr val="accent1">
                    <a:lumMod val="7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/>
              <a:t>There is a wide variety of authentication technologies commercially available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FA2E432-E258-4F8B-980C-22D8B7378B79}"/>
              </a:ext>
            </a:extLst>
          </p:cNvPr>
          <p:cNvSpPr txBox="1">
            <a:spLocks/>
          </p:cNvSpPr>
          <p:nvPr/>
        </p:nvSpPr>
        <p:spPr>
          <a:xfrm>
            <a:off x="8443693" y="7483475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3A8A9-FA60-9F4C-8EA5-44BF95A09817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D7F62D6F-2138-4013-9484-F2A2080FA865}"/>
              </a:ext>
            </a:extLst>
          </p:cNvPr>
          <p:cNvSpPr/>
          <p:nvPr/>
        </p:nvSpPr>
        <p:spPr>
          <a:xfrm>
            <a:off x="3339715" y="3416407"/>
            <a:ext cx="4284681" cy="584775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30188" indent="-230188">
              <a:spcAft>
                <a:spcPts val="1200"/>
              </a:spcAft>
              <a:buClr>
                <a:srgbClr val="249DF8"/>
              </a:buClr>
              <a:buFont typeface="Lucida Grande"/>
              <a:buChar char="»"/>
            </a:pP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Test-taker presents identification to proctor with video recording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350521-B72E-4CB4-B9DC-3421B5222EC4}"/>
              </a:ext>
            </a:extLst>
          </p:cNvPr>
          <p:cNvSpPr/>
          <p:nvPr/>
        </p:nvSpPr>
        <p:spPr>
          <a:xfrm>
            <a:off x="3339715" y="4596436"/>
            <a:ext cx="5103978" cy="113877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30188" indent="-230188">
              <a:spcAft>
                <a:spcPts val="1200"/>
              </a:spcAft>
              <a:buClr>
                <a:srgbClr val="249DF8"/>
              </a:buClr>
              <a:buFont typeface="Lucida Grande"/>
              <a:buChar char="»"/>
            </a:pP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Mobile biometrics authenticate test-taker</a:t>
            </a:r>
          </a:p>
          <a:p>
            <a:pPr marL="230188" indent="-230188">
              <a:spcAft>
                <a:spcPts val="1200"/>
              </a:spcAft>
              <a:buClr>
                <a:srgbClr val="249DF8"/>
              </a:buClr>
              <a:buFont typeface="Lucida Grande"/>
              <a:buChar char="»"/>
            </a:pP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Dual log-in technologies (mobile and PC)</a:t>
            </a:r>
          </a:p>
          <a:p>
            <a:pPr marL="230188" indent="-230188">
              <a:spcAft>
                <a:spcPts val="1200"/>
              </a:spcAft>
              <a:buClr>
                <a:srgbClr val="249DF8"/>
              </a:buClr>
              <a:buFont typeface="Lucida Grande"/>
              <a:buChar char="»"/>
            </a:pPr>
            <a:endParaRPr lang="en-US" sz="1600" dirty="0">
              <a:solidFill>
                <a:schemeClr val="tx2"/>
              </a:solidFill>
              <a:latin typeface="Arial"/>
              <a:cs typeface="Arial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B0EEAD3-F143-4D5B-A6C0-C17A4C700E1C}"/>
              </a:ext>
            </a:extLst>
          </p:cNvPr>
          <p:cNvSpPr/>
          <p:nvPr/>
        </p:nvSpPr>
        <p:spPr>
          <a:xfrm>
            <a:off x="3301614" y="5767539"/>
            <a:ext cx="4360881" cy="83099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230188" indent="-230188">
              <a:spcAft>
                <a:spcPts val="1200"/>
              </a:spcAft>
              <a:buClr>
                <a:srgbClr val="249DF8"/>
              </a:buClr>
              <a:buFont typeface="Lucida Grande"/>
              <a:buChar char="»"/>
            </a:pPr>
            <a:r>
              <a:rPr lang="en-US" sz="1600" dirty="0">
                <a:solidFill>
                  <a:schemeClr val="tx2"/>
                </a:solidFill>
                <a:latin typeface="Arial"/>
                <a:cs typeface="Arial"/>
              </a:rPr>
              <a:t>Biometrics including keystroke matching, facial recognition, knuckle recognition, and voice recognition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A782EA7-40E4-4B5A-BF18-EAF04B6E25CA}"/>
              </a:ext>
            </a:extLst>
          </p:cNvPr>
          <p:cNvSpPr txBox="1"/>
          <p:nvPr/>
        </p:nvSpPr>
        <p:spPr>
          <a:xfrm>
            <a:off x="1981091" y="3450852"/>
            <a:ext cx="1679719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SzPct val="100000"/>
            </a:pPr>
            <a:r>
              <a:rPr lang="en-US" sz="1600" b="1" dirty="0">
                <a:solidFill>
                  <a:srgbClr val="3068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Live ID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EC1E757-E097-46F3-807F-0277F8F6C5D5}"/>
              </a:ext>
            </a:extLst>
          </p:cNvPr>
          <p:cNvSpPr txBox="1"/>
          <p:nvPr/>
        </p:nvSpPr>
        <p:spPr>
          <a:xfrm>
            <a:off x="1966693" y="5850294"/>
            <a:ext cx="1679719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SzPct val="100000"/>
            </a:pPr>
            <a:r>
              <a:rPr lang="en-US" sz="1600" b="1" dirty="0">
                <a:solidFill>
                  <a:srgbClr val="3068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ID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F82E807-F2AC-4840-8C9E-8DC954599D9D}"/>
              </a:ext>
            </a:extLst>
          </p:cNvPr>
          <p:cNvSpPr/>
          <p:nvPr/>
        </p:nvSpPr>
        <p:spPr>
          <a:xfrm>
            <a:off x="1100289" y="3313782"/>
            <a:ext cx="687400" cy="687400"/>
          </a:xfrm>
          <a:prstGeom prst="ellipse">
            <a:avLst/>
          </a:prstGeom>
          <a:solidFill>
            <a:srgbClr val="FFFFFF">
              <a:hueOff val="0"/>
              <a:satOff val="0"/>
              <a:lumOff val="0"/>
              <a:alphaOff val="0"/>
            </a:srgbClr>
          </a:solidFill>
          <a:ln w="6350" cap="flat" cmpd="sng" algn="ctr">
            <a:solidFill>
              <a:srgbClr val="30689B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2000" dirty="0">
              <a:ln>
                <a:solidFill>
                  <a:srgbClr val="82BF4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5FB1A0A8-9C81-49B6-940F-829079535EE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t="24380" b="23540"/>
          <a:stretch/>
        </p:blipFill>
        <p:spPr>
          <a:xfrm>
            <a:off x="1070942" y="3463197"/>
            <a:ext cx="746096" cy="388571"/>
          </a:xfrm>
          <a:prstGeom prst="rect">
            <a:avLst/>
          </a:prstGeom>
        </p:spPr>
      </p:pic>
      <p:sp>
        <p:nvSpPr>
          <p:cNvPr id="13" name="Oval 12">
            <a:extLst>
              <a:ext uri="{FF2B5EF4-FFF2-40B4-BE49-F238E27FC236}">
                <a16:creationId xmlns:a16="http://schemas.microsoft.com/office/drawing/2014/main" id="{E91EEC6C-9339-4696-B183-801963475D91}"/>
              </a:ext>
            </a:extLst>
          </p:cNvPr>
          <p:cNvSpPr/>
          <p:nvPr/>
        </p:nvSpPr>
        <p:spPr>
          <a:xfrm>
            <a:off x="1100289" y="5669904"/>
            <a:ext cx="687400" cy="687400"/>
          </a:xfrm>
          <a:prstGeom prst="ellipse">
            <a:avLst/>
          </a:prstGeom>
          <a:solidFill>
            <a:srgbClr val="FFFFFF">
              <a:hueOff val="0"/>
              <a:satOff val="0"/>
              <a:lumOff val="0"/>
              <a:alphaOff val="0"/>
            </a:srgbClr>
          </a:solidFill>
          <a:ln w="6350" cap="flat" cmpd="sng" algn="ctr">
            <a:solidFill>
              <a:srgbClr val="30689B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2000" dirty="0">
              <a:ln>
                <a:solidFill>
                  <a:srgbClr val="82BF4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F1B3BCA0-5641-4D77-BF3C-59F2976E456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1233415" y="5803030"/>
            <a:ext cx="421151" cy="421151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56A7709D-6AD4-46A8-A8C5-E04D1068796A}"/>
              </a:ext>
            </a:extLst>
          </p:cNvPr>
          <p:cNvSpPr txBox="1"/>
          <p:nvPr/>
        </p:nvSpPr>
        <p:spPr>
          <a:xfrm>
            <a:off x="1070942" y="2743615"/>
            <a:ext cx="3276599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 algn="ctr"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SzPct val="100000"/>
            </a:pPr>
            <a:r>
              <a:rPr lang="en-US" sz="16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Selected Authentication Methods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790EF8-B0A4-4DCA-BBF2-860FF01DAD77}"/>
              </a:ext>
            </a:extLst>
          </p:cNvPr>
          <p:cNvSpPr txBox="1"/>
          <p:nvPr/>
        </p:nvSpPr>
        <p:spPr>
          <a:xfrm>
            <a:off x="1981091" y="4672233"/>
            <a:ext cx="1679719" cy="246221"/>
          </a:xfrm>
          <a:prstGeom prst="rect">
            <a:avLst/>
          </a:prstGeom>
        </p:spPr>
        <p:txBody>
          <a:bodyPr wrap="square" lIns="0" tIns="0" rIns="0" bIns="0" rtlCol="0" anchor="t">
            <a:spAutoFit/>
          </a:bodyPr>
          <a:lstStyle/>
          <a:p>
            <a:pPr>
              <a:spcBef>
                <a:spcPts val="300"/>
              </a:spcBef>
              <a:spcAft>
                <a:spcPts val="300"/>
              </a:spcAft>
              <a:buClr>
                <a:schemeClr val="bg1">
                  <a:lumMod val="50000"/>
                </a:schemeClr>
              </a:buClr>
              <a:buSzPct val="100000"/>
            </a:pPr>
            <a:r>
              <a:rPr lang="en-US" sz="1600" b="1" dirty="0">
                <a:solidFill>
                  <a:srgbClr val="30689B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Mobile ID</a:t>
            </a: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3DAF9FC3-065B-4458-B4CB-EDB6D657FD28}"/>
              </a:ext>
            </a:extLst>
          </p:cNvPr>
          <p:cNvSpPr/>
          <p:nvPr/>
        </p:nvSpPr>
        <p:spPr>
          <a:xfrm>
            <a:off x="1100289" y="4491843"/>
            <a:ext cx="687400" cy="687400"/>
          </a:xfrm>
          <a:prstGeom prst="ellipse">
            <a:avLst/>
          </a:prstGeom>
          <a:solidFill>
            <a:srgbClr val="FFFFFF">
              <a:hueOff val="0"/>
              <a:satOff val="0"/>
              <a:lumOff val="0"/>
              <a:alphaOff val="0"/>
            </a:srgbClr>
          </a:solidFill>
          <a:ln w="6350" cap="flat" cmpd="sng" algn="ctr">
            <a:solidFill>
              <a:srgbClr val="30689B"/>
            </a:solidFill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US" sz="2000" dirty="0">
              <a:ln>
                <a:solidFill>
                  <a:srgbClr val="82BF41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9A99488-7A2F-4056-A3D7-0D84F5993318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 t="15836" b="14487"/>
          <a:stretch/>
        </p:blipFill>
        <p:spPr>
          <a:xfrm>
            <a:off x="1135686" y="4620731"/>
            <a:ext cx="616607" cy="429625"/>
          </a:xfrm>
          <a:prstGeom prst="rect">
            <a:avLst/>
          </a:prstGeom>
        </p:spPr>
      </p:pic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EB9595E-B94A-4CF4-9094-55C4C41888F3}"/>
              </a:ext>
            </a:extLst>
          </p:cNvPr>
          <p:cNvCxnSpPr/>
          <p:nvPr/>
        </p:nvCxnSpPr>
        <p:spPr>
          <a:xfrm>
            <a:off x="1135686" y="4320198"/>
            <a:ext cx="70032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EBC200AE-9EFD-4BBD-B268-C044A05D491A}"/>
              </a:ext>
            </a:extLst>
          </p:cNvPr>
          <p:cNvCxnSpPr/>
          <p:nvPr/>
        </p:nvCxnSpPr>
        <p:spPr>
          <a:xfrm>
            <a:off x="1135686" y="5539398"/>
            <a:ext cx="7003207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58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0B8AD17B-CBD5-4934-B673-0115175EF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6852" y="665158"/>
            <a:ext cx="8001000" cy="563562"/>
          </a:xfrm>
        </p:spPr>
        <p:txBody>
          <a:bodyPr>
            <a:noAutofit/>
          </a:bodyPr>
          <a:lstStyle/>
          <a:p>
            <a:r>
              <a:rPr lang="en-US" sz="2400" dirty="0"/>
              <a:t>Micro credentials – new major trend</a:t>
            </a:r>
            <a:br>
              <a:rPr lang="en-US" sz="2400" dirty="0"/>
            </a:br>
            <a:r>
              <a:rPr lang="en-US" sz="2400" dirty="0"/>
              <a:t>Important to watch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6DA5F66-F43A-4AF9-8B8D-F94CB0C07884}"/>
              </a:ext>
            </a:extLst>
          </p:cNvPr>
          <p:cNvSpPr/>
          <p:nvPr/>
        </p:nvSpPr>
        <p:spPr>
          <a:xfrm>
            <a:off x="6665828" y="2716037"/>
            <a:ext cx="1885938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en-US" sz="1400" b="1" kern="0" dirty="0"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Demand for machine-readable, actionable data about employees &amp; learners </a:t>
            </a:r>
            <a:endParaRPr lang="en-US" sz="1400" b="1" dirty="0">
              <a:latin typeface="+mj-lt"/>
              <a:cs typeface="Calibri" panose="020F0502020204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4CD61C3-2A06-4603-9EE4-59A6CEB72AF5}"/>
              </a:ext>
            </a:extLst>
          </p:cNvPr>
          <p:cNvSpPr txBox="1"/>
          <p:nvPr/>
        </p:nvSpPr>
        <p:spPr>
          <a:xfrm>
            <a:off x="6729640" y="4784842"/>
            <a:ext cx="1885937" cy="684803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19050" tIns="19050" rIns="19050" bIns="19050" numCol="1" spcCol="38100" rtlCol="0" anchor="ctr">
            <a:spAutoFit/>
          </a:bodyPr>
          <a:lstStyle/>
          <a:p>
            <a:pPr algn="ctr" defTabSz="309555" hangingPunct="0">
              <a:defRPr/>
            </a:pPr>
            <a:r>
              <a:rPr lang="en-US" sz="1400" b="1" dirty="0">
                <a:latin typeface="+mj-lt"/>
                <a:ea typeface="Helvetica Neue"/>
                <a:cs typeface="Calibri" panose="020F0502020204030204" pitchFamily="34" charset="0"/>
                <a:sym typeface="Helvetica Neue"/>
              </a:rPr>
              <a:t>Portable, digital, verified achievements</a:t>
            </a:r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8D18933E-7C84-4FD6-8437-3BEDFBDC246C}"/>
              </a:ext>
            </a:extLst>
          </p:cNvPr>
          <p:cNvSpPr/>
          <p:nvPr/>
        </p:nvSpPr>
        <p:spPr>
          <a:xfrm>
            <a:off x="6477000" y="1905000"/>
            <a:ext cx="269931" cy="4343399"/>
          </a:xfrm>
          <a:prstGeom prst="rightBrace">
            <a:avLst>
              <a:gd name="adj1" fmla="val 52043"/>
              <a:gd name="adj2" fmla="val 50000"/>
            </a:avLst>
          </a:prstGeom>
          <a:noFill/>
          <a:ln w="9525" cap="flat">
            <a:solidFill>
              <a:schemeClr val="tx1">
                <a:lumMod val="75000"/>
              </a:schemeClr>
            </a:solidFill>
            <a:prstDash val="solid"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68579" tIns="34289" rIns="68579" bIns="34289" numCol="1" spcCol="38100" rtlCol="0" anchor="t">
            <a:noAutofit/>
          </a:bodyPr>
          <a:lstStyle/>
          <a:p>
            <a:pPr defTabSz="685800" latinLnBrk="1" hangingPunct="0">
              <a:defRPr/>
            </a:pPr>
            <a:endParaRPr lang="en-US" sz="1350">
              <a:solidFill>
                <a:prstClr val="black">
                  <a:lumMod val="65000"/>
                  <a:lumOff val="35000"/>
                </a:prstClr>
              </a:solidFill>
              <a:latin typeface="+mj-lt"/>
            </a:endParaRP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6C8724BE-F50C-46E0-B288-44419D65BAE6}"/>
              </a:ext>
            </a:extLst>
          </p:cNvPr>
          <p:cNvCxnSpPr>
            <a:cxnSpLocks/>
          </p:cNvCxnSpPr>
          <p:nvPr/>
        </p:nvCxnSpPr>
        <p:spPr>
          <a:xfrm>
            <a:off x="7608797" y="3933805"/>
            <a:ext cx="0" cy="651737"/>
          </a:xfrm>
          <a:prstGeom prst="straightConnector1">
            <a:avLst/>
          </a:prstGeom>
          <a:noFill/>
          <a:ln w="25400" cap="flat">
            <a:solidFill>
              <a:schemeClr val="tx1">
                <a:lumMod val="75000"/>
              </a:schemeClr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E672E32-DDCA-4FCA-B2D9-5D0DB7A76091}"/>
              </a:ext>
            </a:extLst>
          </p:cNvPr>
          <p:cNvSpPr txBox="1"/>
          <p:nvPr/>
        </p:nvSpPr>
        <p:spPr>
          <a:xfrm>
            <a:off x="4858111" y="5500886"/>
            <a:ext cx="160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43%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of workforce by 2020 will be free agents, driving demand for trusted skill indicators.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38EB992-592D-4585-AD93-8E717EA7C5B1}"/>
              </a:ext>
            </a:extLst>
          </p:cNvPr>
          <p:cNvSpPr txBox="1"/>
          <p:nvPr/>
        </p:nvSpPr>
        <p:spPr>
          <a:xfrm>
            <a:off x="4858111" y="4973356"/>
            <a:ext cx="1605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Gigs &amp; Freelancing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EF05C416-F0E1-4BF6-91C9-3CA2515CF98D}"/>
              </a:ext>
            </a:extLst>
          </p:cNvPr>
          <p:cNvSpPr/>
          <p:nvPr/>
        </p:nvSpPr>
        <p:spPr>
          <a:xfrm>
            <a:off x="5270291" y="4162070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D12D42D-DE20-413D-87ED-ECBCCEF0A1B9}"/>
              </a:ext>
            </a:extLst>
          </p:cNvPr>
          <p:cNvSpPr/>
          <p:nvPr/>
        </p:nvSpPr>
        <p:spPr>
          <a:xfrm>
            <a:off x="5309104" y="4351869"/>
            <a:ext cx="72167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43%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9CD2671-B17E-4CFE-9B24-A09139853584}"/>
              </a:ext>
            </a:extLst>
          </p:cNvPr>
          <p:cNvSpPr txBox="1"/>
          <p:nvPr/>
        </p:nvSpPr>
        <p:spPr>
          <a:xfrm>
            <a:off x="1768099" y="3084095"/>
            <a:ext cx="1562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Almost 75% of workforce, they rank learning &amp; growth as top priority in job selection.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ADF58F2-E35E-42CA-A96C-EA6D33F78374}"/>
              </a:ext>
            </a:extLst>
          </p:cNvPr>
          <p:cNvSpPr txBox="1"/>
          <p:nvPr/>
        </p:nvSpPr>
        <p:spPr>
          <a:xfrm>
            <a:off x="1755077" y="2562149"/>
            <a:ext cx="15932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Millennials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E3B8EB10-6267-4AA4-9C5A-4B00E5A4CC4C}"/>
              </a:ext>
            </a:extLst>
          </p:cNvPr>
          <p:cNvSpPr/>
          <p:nvPr/>
        </p:nvSpPr>
        <p:spPr>
          <a:xfrm>
            <a:off x="2150971" y="1760375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138C7314-8E3B-4649-B51B-7F5BB9477D6C}"/>
              </a:ext>
            </a:extLst>
          </p:cNvPr>
          <p:cNvSpPr/>
          <p:nvPr/>
        </p:nvSpPr>
        <p:spPr>
          <a:xfrm>
            <a:off x="2332351" y="1954876"/>
            <a:ext cx="482824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#1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04E3044-718C-4AE4-B4E7-D5DE1929C973}"/>
              </a:ext>
            </a:extLst>
          </p:cNvPr>
          <p:cNvSpPr txBox="1"/>
          <p:nvPr/>
        </p:nvSpPr>
        <p:spPr>
          <a:xfrm>
            <a:off x="200106" y="3096842"/>
            <a:ext cx="1593231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89%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HR pros: a recognition system at work improves the employee experience. Lifts productivity &amp; the bottom line.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824F08-6FA0-4478-B1F4-81E1848B917C}"/>
              </a:ext>
            </a:extLst>
          </p:cNvPr>
          <p:cNvSpPr txBox="1"/>
          <p:nvPr/>
        </p:nvSpPr>
        <p:spPr>
          <a:xfrm>
            <a:off x="200106" y="2562149"/>
            <a:ext cx="15932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Engagement a Priority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9A0BAD47-384B-47D5-B2CE-38BAFEAB7BDA}"/>
              </a:ext>
            </a:extLst>
          </p:cNvPr>
          <p:cNvSpPr/>
          <p:nvPr/>
        </p:nvSpPr>
        <p:spPr>
          <a:xfrm>
            <a:off x="595999" y="1760374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 dirty="0">
              <a:solidFill>
                <a:prstClr val="white"/>
              </a:solidFill>
              <a:latin typeface="+mj-lt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CAA9A629-C2D3-45F4-8CED-EF546E0753F2}"/>
              </a:ext>
            </a:extLst>
          </p:cNvPr>
          <p:cNvSpPr/>
          <p:nvPr/>
        </p:nvSpPr>
        <p:spPr>
          <a:xfrm>
            <a:off x="651357" y="1941985"/>
            <a:ext cx="721672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89%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D131E0-C9A9-4C55-87BB-07ECA2B0C367}"/>
              </a:ext>
            </a:extLst>
          </p:cNvPr>
          <p:cNvSpPr txBox="1"/>
          <p:nvPr/>
        </p:nvSpPr>
        <p:spPr>
          <a:xfrm>
            <a:off x="3279309" y="5500887"/>
            <a:ext cx="16057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85%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 of employers found a lie or misrepresentation on a resume or job application.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C4C45055-736B-4646-B12F-D7743B9140E6}"/>
              </a:ext>
            </a:extLst>
          </p:cNvPr>
          <p:cNvSpPr txBox="1"/>
          <p:nvPr/>
        </p:nvSpPr>
        <p:spPr>
          <a:xfrm>
            <a:off x="3279309" y="4973357"/>
            <a:ext cx="1605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Lack of Trust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81CA4C28-8420-447B-952B-E9675E35DDD2}"/>
              </a:ext>
            </a:extLst>
          </p:cNvPr>
          <p:cNvSpPr/>
          <p:nvPr/>
        </p:nvSpPr>
        <p:spPr>
          <a:xfrm>
            <a:off x="3691490" y="4162071"/>
            <a:ext cx="781418" cy="78141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89F1343B-7186-44CF-A6F7-870C337FF31B}"/>
              </a:ext>
            </a:extLst>
          </p:cNvPr>
          <p:cNvSpPr/>
          <p:nvPr/>
        </p:nvSpPr>
        <p:spPr>
          <a:xfrm>
            <a:off x="3757491" y="4351561"/>
            <a:ext cx="72167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85%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C223052-BF02-4B41-B761-1E6603D09B99}"/>
              </a:ext>
            </a:extLst>
          </p:cNvPr>
          <p:cNvSpPr txBox="1"/>
          <p:nvPr/>
        </p:nvSpPr>
        <p:spPr>
          <a:xfrm>
            <a:off x="123640" y="5500886"/>
            <a:ext cx="160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$1.56T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 in US student debt and degree half life is short; other credentials are on the rise.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74982E85-8875-4105-A4D5-707A72087C75}"/>
              </a:ext>
            </a:extLst>
          </p:cNvPr>
          <p:cNvSpPr txBox="1"/>
          <p:nvPr/>
        </p:nvSpPr>
        <p:spPr>
          <a:xfrm>
            <a:off x="123640" y="4973356"/>
            <a:ext cx="160577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Debt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EF407067-B62C-4B95-8BD9-E91915178E71}"/>
              </a:ext>
            </a:extLst>
          </p:cNvPr>
          <p:cNvSpPr/>
          <p:nvPr/>
        </p:nvSpPr>
        <p:spPr>
          <a:xfrm>
            <a:off x="535821" y="4162070"/>
            <a:ext cx="781418" cy="781419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00636A-0B78-4547-94FA-509BC6513FFD}"/>
              </a:ext>
            </a:extLst>
          </p:cNvPr>
          <p:cNvSpPr/>
          <p:nvPr/>
        </p:nvSpPr>
        <p:spPr>
          <a:xfrm>
            <a:off x="556852" y="4351560"/>
            <a:ext cx="7745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$1.6T</a:t>
            </a:r>
            <a:endParaRPr lang="en-US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8738F4E5-3C92-48FD-8586-138BDD5BE7A1}"/>
              </a:ext>
            </a:extLst>
          </p:cNvPr>
          <p:cNvSpPr txBox="1"/>
          <p:nvPr/>
        </p:nvSpPr>
        <p:spPr>
          <a:xfrm>
            <a:off x="3307663" y="3096841"/>
            <a:ext cx="16057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Reduces cost-to-hire by 70%, time-to-train by 50%; Companies organize around skills, not job titles.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8566471-BD08-4BF7-B58A-8C40A128A22B}"/>
              </a:ext>
            </a:extLst>
          </p:cNvPr>
          <p:cNvSpPr txBox="1"/>
          <p:nvPr/>
        </p:nvSpPr>
        <p:spPr>
          <a:xfrm>
            <a:off x="3307663" y="2571660"/>
            <a:ext cx="160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Skill-Based Hiring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8A00DF6B-A1FA-4E54-9287-D1BFD4B9A960}"/>
              </a:ext>
            </a:extLst>
          </p:cNvPr>
          <p:cNvSpPr/>
          <p:nvPr/>
        </p:nvSpPr>
        <p:spPr>
          <a:xfrm>
            <a:off x="3719841" y="1760374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49FE9A97-1542-402A-B4F4-D9F095BA3481}"/>
              </a:ext>
            </a:extLst>
          </p:cNvPr>
          <p:cNvSpPr/>
          <p:nvPr/>
        </p:nvSpPr>
        <p:spPr>
          <a:xfrm>
            <a:off x="3798970" y="1941985"/>
            <a:ext cx="721672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70%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A0C3075-0643-47D7-A8F0-F98D1413ED48}"/>
              </a:ext>
            </a:extLst>
          </p:cNvPr>
          <p:cNvSpPr txBox="1"/>
          <p:nvPr/>
        </p:nvSpPr>
        <p:spPr>
          <a:xfrm>
            <a:off x="1685125" y="5515852"/>
            <a:ext cx="16057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81% of adults with a non-degree credential say it’s very useful for getting a job.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8E7174E-B67D-4E02-B90E-9F5CE4203870}"/>
              </a:ext>
            </a:extLst>
          </p:cNvPr>
          <p:cNvSpPr txBox="1"/>
          <p:nvPr/>
        </p:nvSpPr>
        <p:spPr>
          <a:xfrm>
            <a:off x="1685125" y="4988322"/>
            <a:ext cx="16057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Certifications Growing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36" name="Oval 35">
            <a:extLst>
              <a:ext uri="{FF2B5EF4-FFF2-40B4-BE49-F238E27FC236}">
                <a16:creationId xmlns:a16="http://schemas.microsoft.com/office/drawing/2014/main" id="{B64A256B-3866-45D3-98ED-FC950FE8EC96}"/>
              </a:ext>
            </a:extLst>
          </p:cNvPr>
          <p:cNvSpPr/>
          <p:nvPr/>
        </p:nvSpPr>
        <p:spPr>
          <a:xfrm>
            <a:off x="2097303" y="4177036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53856A2D-4A21-4AC1-8AB6-F153C68A7531}"/>
              </a:ext>
            </a:extLst>
          </p:cNvPr>
          <p:cNvSpPr/>
          <p:nvPr/>
        </p:nvSpPr>
        <p:spPr>
          <a:xfrm>
            <a:off x="2162818" y="4377013"/>
            <a:ext cx="721672" cy="41549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81%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3BFB332D-FB90-4852-9B03-11D6DB066C95}"/>
              </a:ext>
            </a:extLst>
          </p:cNvPr>
          <p:cNvSpPr txBox="1"/>
          <p:nvPr/>
        </p:nvSpPr>
        <p:spPr>
          <a:xfrm>
            <a:off x="4882816" y="3096841"/>
            <a:ext cx="1605777" cy="5078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9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51% </a:t>
            </a:r>
            <a:r>
              <a:rPr lang="en-US" sz="900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employers already moving to competency-based microlearning.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9EBEF3A7-326F-42B7-996F-BA1229EB5481}"/>
              </a:ext>
            </a:extLst>
          </p:cNvPr>
          <p:cNvSpPr txBox="1"/>
          <p:nvPr/>
        </p:nvSpPr>
        <p:spPr>
          <a:xfrm>
            <a:off x="4882816" y="2571660"/>
            <a:ext cx="1605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685800">
              <a:defRPr/>
            </a:pPr>
            <a:r>
              <a:rPr lang="en-US" sz="1400" b="1" dirty="0">
                <a:solidFill>
                  <a:prstClr val="black">
                    <a:lumMod val="65000"/>
                    <a:lumOff val="35000"/>
                  </a:prstClr>
                </a:solidFill>
                <a:latin typeface="+mj-lt"/>
                <a:ea typeface="Arial" charset="0"/>
                <a:cs typeface="Calibri" panose="020F0502020204030204" pitchFamily="34" charset="0"/>
              </a:rPr>
              <a:t>Skill-based Learning</a:t>
            </a:r>
            <a:endParaRPr lang="en-US" sz="1400" dirty="0">
              <a:solidFill>
                <a:prstClr val="black">
                  <a:lumMod val="65000"/>
                  <a:lumOff val="35000"/>
                </a:prstClr>
              </a:solidFill>
              <a:latin typeface="+mj-lt"/>
              <a:ea typeface="Arial" charset="0"/>
              <a:cs typeface="Calibri" panose="020F0502020204030204" pitchFamily="34" charset="0"/>
            </a:endParaRPr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id="{06433621-221A-4534-A2DA-0B94501F3C5F}"/>
              </a:ext>
            </a:extLst>
          </p:cNvPr>
          <p:cNvSpPr/>
          <p:nvPr/>
        </p:nvSpPr>
        <p:spPr>
          <a:xfrm>
            <a:off x="5294997" y="1760375"/>
            <a:ext cx="781418" cy="781418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685800">
              <a:defRPr/>
            </a:pPr>
            <a:endParaRPr lang="en-US" sz="1013">
              <a:solidFill>
                <a:prstClr val="white"/>
              </a:solidFill>
              <a:latin typeface="+mj-lt"/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ED6CE012-DB89-48A4-981E-F606832E9F77}"/>
              </a:ext>
            </a:extLst>
          </p:cNvPr>
          <p:cNvSpPr/>
          <p:nvPr/>
        </p:nvSpPr>
        <p:spPr>
          <a:xfrm>
            <a:off x="5354743" y="1945191"/>
            <a:ext cx="721672" cy="41549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defTabSz="685800">
              <a:defRPr/>
            </a:pPr>
            <a:r>
              <a:rPr lang="en-US" sz="2100" b="1" kern="0" dirty="0">
                <a:solidFill>
                  <a:prstClr val="white"/>
                </a:solidFill>
                <a:latin typeface="+mj-lt"/>
                <a:ea typeface="Helvetica Neue" panose="02000503000000020004" pitchFamily="2" charset="0"/>
                <a:cs typeface="Calibri" panose="020F0502020204030204" pitchFamily="34" charset="0"/>
                <a:sym typeface="Helvetica Neue"/>
              </a:rPr>
              <a:t>51%</a:t>
            </a:r>
            <a:endParaRPr lang="en-US" sz="2100" b="1" dirty="0">
              <a:solidFill>
                <a:prstClr val="white"/>
              </a:solidFill>
              <a:latin typeface="+mj-lt"/>
              <a:cs typeface="Calibri" panose="020F0502020204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88E6C695-255B-46F5-8989-497D92A24984}"/>
              </a:ext>
            </a:extLst>
          </p:cNvPr>
          <p:cNvSpPr txBox="1"/>
          <p:nvPr/>
        </p:nvSpPr>
        <p:spPr>
          <a:xfrm>
            <a:off x="480712" y="6475511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SOURCE: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Credly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308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85E9DA32-448F-4069-B865-9C8C84BEFA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262" y="612913"/>
            <a:ext cx="8001000" cy="563562"/>
          </a:xfrm>
        </p:spPr>
        <p:txBody>
          <a:bodyPr>
            <a:noAutofit/>
          </a:bodyPr>
          <a:lstStyle/>
          <a:p>
            <a:r>
              <a:rPr lang="en-US" sz="2000" dirty="0" err="1"/>
              <a:t>Credly</a:t>
            </a:r>
            <a:r>
              <a:rPr lang="en-US" sz="2000" dirty="0"/>
              <a:t> is a marketplace that houses and verifies micro credentials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4D04F05B-43E6-4B2A-96D2-4FDC2F239750}"/>
              </a:ext>
            </a:extLst>
          </p:cNvPr>
          <p:cNvSpPr txBox="1">
            <a:spLocks/>
          </p:cNvSpPr>
          <p:nvPr/>
        </p:nvSpPr>
        <p:spPr>
          <a:xfrm>
            <a:off x="8610262" y="6496188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0A0FC28-8897-41CA-BB3D-63EC6095D638}"/>
              </a:ext>
            </a:extLst>
          </p:cNvPr>
          <p:cNvSpPr txBox="1"/>
          <p:nvPr/>
        </p:nvSpPr>
        <p:spPr>
          <a:xfrm>
            <a:off x="6878906" y="2360273"/>
            <a:ext cx="1504376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defTabSz="619125" hangingPunct="0"/>
            <a:r>
              <a:rPr lang="en-US" sz="1600" b="1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400+ </a:t>
            </a:r>
            <a:r>
              <a:rPr lang="en-US" sz="1600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providers and schools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88D1666-215A-40EA-8594-A93802246AFD}"/>
              </a:ext>
            </a:extLst>
          </p:cNvPr>
          <p:cNvSpPr/>
          <p:nvPr/>
        </p:nvSpPr>
        <p:spPr>
          <a:xfrm>
            <a:off x="5980595" y="2352200"/>
            <a:ext cx="560405" cy="566845"/>
          </a:xfrm>
          <a:prstGeom prst="ellipse">
            <a:avLst/>
          </a:prstGeom>
          <a:solidFill>
            <a:srgbClr val="FFFFFF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 defTabSz="619125" hangingPunct="0"/>
            <a:endParaRPr lang="en-US" sz="240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8" name="Graphic 7">
            <a:extLst>
              <a:ext uri="{FF2B5EF4-FFF2-40B4-BE49-F238E27FC236}">
                <a16:creationId xmlns:a16="http://schemas.microsoft.com/office/drawing/2014/main" id="{868CDA7C-B5A3-4680-8E7B-25CA90792F7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6033237" y="2271405"/>
            <a:ext cx="708306" cy="708307"/>
          </a:xfrm>
          <a:prstGeom prst="rect">
            <a:avLst/>
          </a:prstGeom>
        </p:spPr>
      </p:pic>
      <p:pic>
        <p:nvPicPr>
          <p:cNvPr id="9" name="Graphic 8">
            <a:extLst>
              <a:ext uri="{FF2B5EF4-FFF2-40B4-BE49-F238E27FC236}">
                <a16:creationId xmlns:a16="http://schemas.microsoft.com/office/drawing/2014/main" id="{718023F4-1844-42A2-8A2A-FB5B2C7908F9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567520" y="2284292"/>
            <a:ext cx="682534" cy="682534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57B780-D151-4E6D-B45C-3F5F53CFCCCF}"/>
              </a:ext>
            </a:extLst>
          </p:cNvPr>
          <p:cNvSpPr txBox="1"/>
          <p:nvPr/>
        </p:nvSpPr>
        <p:spPr>
          <a:xfrm>
            <a:off x="1344059" y="2340604"/>
            <a:ext cx="1746602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defTabSz="619125" hangingPunct="0"/>
            <a:r>
              <a:rPr lang="en-US" sz="1600" b="1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20M+ </a:t>
            </a:r>
            <a:r>
              <a:rPr lang="en-US" sz="1600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credentials documented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97E3885-5A3F-479A-8D28-078F3FE1DE51}"/>
              </a:ext>
            </a:extLst>
          </p:cNvPr>
          <p:cNvSpPr txBox="1"/>
          <p:nvPr/>
        </p:nvSpPr>
        <p:spPr>
          <a:xfrm>
            <a:off x="4275676" y="2347487"/>
            <a:ext cx="1484339" cy="56938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defTabSz="619125" hangingPunct="0"/>
            <a:r>
              <a:rPr lang="en-US" sz="1600" b="1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10M+ </a:t>
            </a:r>
            <a:r>
              <a:rPr lang="en-US" sz="1600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people; </a:t>
            </a:r>
            <a:r>
              <a:rPr lang="en-US" sz="1600" b="1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195 </a:t>
            </a:r>
            <a:r>
              <a:rPr lang="en-US" sz="1600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countries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FED0433-EF9F-41BD-A9A4-4835D3D6D9C1}"/>
              </a:ext>
            </a:extLst>
          </p:cNvPr>
          <p:cNvSpPr>
            <a:spLocks noChangeAspect="1"/>
          </p:cNvSpPr>
          <p:nvPr/>
        </p:nvSpPr>
        <p:spPr>
          <a:xfrm>
            <a:off x="3435056" y="2270401"/>
            <a:ext cx="710316" cy="710316"/>
          </a:xfrm>
          <a:prstGeom prst="ellipse">
            <a:avLst/>
          </a:prstGeom>
          <a:solidFill>
            <a:srgbClr val="0089ED"/>
          </a:solidFill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ctr">
            <a:spAutoFit/>
          </a:bodyPr>
          <a:lstStyle/>
          <a:p>
            <a:pPr algn="ctr" defTabSz="619125" hangingPunct="0"/>
            <a:endParaRPr lang="en-US" sz="2400" dirty="0">
              <a:solidFill>
                <a:srgbClr val="FFFFFF"/>
              </a:solidFill>
              <a:sym typeface="Helvetica Neue Medium"/>
            </a:endParaRPr>
          </a:p>
        </p:txBody>
      </p:sp>
      <p:pic>
        <p:nvPicPr>
          <p:cNvPr id="13" name="Graphic 12">
            <a:extLst>
              <a:ext uri="{FF2B5EF4-FFF2-40B4-BE49-F238E27FC236}">
                <a16:creationId xmlns:a16="http://schemas.microsoft.com/office/drawing/2014/main" id="{C82CD64F-9799-42A5-963C-738B49EC9FC3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571619" y="2395297"/>
            <a:ext cx="438268" cy="438267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F0A71FF8-5819-4566-A5B9-4DB51453E323}"/>
              </a:ext>
            </a:extLst>
          </p:cNvPr>
          <p:cNvGrpSpPr/>
          <p:nvPr/>
        </p:nvGrpSpPr>
        <p:grpSpPr>
          <a:xfrm>
            <a:off x="456320" y="3949291"/>
            <a:ext cx="7947945" cy="2104613"/>
            <a:chOff x="228600" y="3814465"/>
            <a:chExt cx="8055794" cy="2133171"/>
          </a:xfrm>
        </p:grpSpPr>
        <p:pic>
          <p:nvPicPr>
            <p:cNvPr id="15" name="Google Shape;503;p38">
              <a:extLst>
                <a:ext uri="{FF2B5EF4-FFF2-40B4-BE49-F238E27FC236}">
                  <a16:creationId xmlns:a16="http://schemas.microsoft.com/office/drawing/2014/main" id="{7977E687-E769-4CC8-A092-340B9A12908B}"/>
                </a:ext>
              </a:extLst>
            </p:cNvPr>
            <p:cNvPicPr preferRelativeResize="0"/>
            <p:nvPr/>
          </p:nvPicPr>
          <p:blipFill rotWithShape="1">
            <a:blip r:embed="rId9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019" b="15356"/>
            <a:stretch/>
          </p:blipFill>
          <p:spPr>
            <a:xfrm>
              <a:off x="5783827" y="3835259"/>
              <a:ext cx="729214" cy="46395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6" name="Google Shape;508;p38">
              <a:extLst>
                <a:ext uri="{FF2B5EF4-FFF2-40B4-BE49-F238E27FC236}">
                  <a16:creationId xmlns:a16="http://schemas.microsoft.com/office/drawing/2014/main" id="{FC7D0176-5D92-486D-B408-1E9A3DC6B5AB}"/>
                </a:ext>
              </a:extLst>
            </p:cNvPr>
            <p:cNvPicPr preferRelativeResize="0"/>
            <p:nvPr/>
          </p:nvPicPr>
          <p:blipFill rotWithShape="1">
            <a:blip r:embed="rId10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759942" y="4387340"/>
              <a:ext cx="466346" cy="4663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7" name="Google Shape;512;p38">
              <a:extLst>
                <a:ext uri="{FF2B5EF4-FFF2-40B4-BE49-F238E27FC236}">
                  <a16:creationId xmlns:a16="http://schemas.microsoft.com/office/drawing/2014/main" id="{5F1E87F2-25AA-4B81-B5D1-636015464F30}"/>
                </a:ext>
              </a:extLst>
            </p:cNvPr>
            <p:cNvPicPr preferRelativeResize="0"/>
            <p:nvPr/>
          </p:nvPicPr>
          <p:blipFill rotWithShape="1">
            <a:blip r:embed="rId11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714017" y="5503732"/>
              <a:ext cx="1120622" cy="35080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8" name="Google Shape;513;p38">
              <a:extLst>
                <a:ext uri="{FF2B5EF4-FFF2-40B4-BE49-F238E27FC236}">
                  <a16:creationId xmlns:a16="http://schemas.microsoft.com/office/drawing/2014/main" id="{BB825982-B643-41CB-8B39-63AA6A12527A}"/>
                </a:ext>
              </a:extLst>
            </p:cNvPr>
            <p:cNvPicPr preferRelativeResize="0"/>
            <p:nvPr/>
          </p:nvPicPr>
          <p:blipFill rotWithShape="1">
            <a:blip r:embed="rId12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725156" y="4498796"/>
              <a:ext cx="985873" cy="24343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19" name="Google Shape;514;p38">
              <a:extLst>
                <a:ext uri="{FF2B5EF4-FFF2-40B4-BE49-F238E27FC236}">
                  <a16:creationId xmlns:a16="http://schemas.microsoft.com/office/drawing/2014/main" id="{A84E5256-73A0-4F49-8488-389EEA775D02}"/>
                </a:ext>
              </a:extLst>
            </p:cNvPr>
            <p:cNvPicPr preferRelativeResize="0"/>
            <p:nvPr/>
          </p:nvPicPr>
          <p:blipFill rotWithShape="1">
            <a:blip r:embed="rId13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551467" y="5031039"/>
              <a:ext cx="761447" cy="19728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0" name="Google Shape;517;p38">
              <a:extLst>
                <a:ext uri="{FF2B5EF4-FFF2-40B4-BE49-F238E27FC236}">
                  <a16:creationId xmlns:a16="http://schemas.microsoft.com/office/drawing/2014/main" id="{6A5199A1-3AA3-4FA2-84E0-196558704884}"/>
                </a:ext>
              </a:extLst>
            </p:cNvPr>
            <p:cNvPicPr preferRelativeResize="0"/>
            <p:nvPr/>
          </p:nvPicPr>
          <p:blipFill rotWithShape="1">
            <a:blip r:embed="rId14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463926" y="4985484"/>
              <a:ext cx="820468" cy="28839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1" name="Google Shape;520;p38" descr="UniversityofArizonaLogo.jpg">
              <a:extLst>
                <a:ext uri="{FF2B5EF4-FFF2-40B4-BE49-F238E27FC236}">
                  <a16:creationId xmlns:a16="http://schemas.microsoft.com/office/drawing/2014/main" id="{D8B4FC6D-9C63-474B-B1B6-8AA091C7815A}"/>
                </a:ext>
              </a:extLst>
            </p:cNvPr>
            <p:cNvPicPr preferRelativeResize="0"/>
            <p:nvPr/>
          </p:nvPicPr>
          <p:blipFill rotWithShape="1">
            <a:blip r:embed="rId15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722917" y="3814465"/>
              <a:ext cx="503956" cy="5055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2" name="Google Shape;522;p38">
              <a:extLst>
                <a:ext uri="{FF2B5EF4-FFF2-40B4-BE49-F238E27FC236}">
                  <a16:creationId xmlns:a16="http://schemas.microsoft.com/office/drawing/2014/main" id="{0981FCA8-87A1-4E12-B580-4DDE24369ABA}"/>
                </a:ext>
              </a:extLst>
            </p:cNvPr>
            <p:cNvPicPr preferRelativeResize="0"/>
            <p:nvPr/>
          </p:nvPicPr>
          <p:blipFill rotWithShape="1">
            <a:blip r:embed="rId16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5683473" y="4920025"/>
              <a:ext cx="764668" cy="41931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3" name="Google Shape;525;p38">
              <a:extLst>
                <a:ext uri="{FF2B5EF4-FFF2-40B4-BE49-F238E27FC236}">
                  <a16:creationId xmlns:a16="http://schemas.microsoft.com/office/drawing/2014/main" id="{BF703CA7-9F35-4FFD-B718-60B753146D83}"/>
                </a:ext>
              </a:extLst>
            </p:cNvPr>
            <p:cNvPicPr preferRelativeResize="0"/>
            <p:nvPr/>
          </p:nvPicPr>
          <p:blipFill rotWithShape="1">
            <a:blip r:embed="rId17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021889" y="5508455"/>
              <a:ext cx="1102679" cy="34135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4" name="Google Shape;535;p38">
              <a:extLst>
                <a:ext uri="{FF2B5EF4-FFF2-40B4-BE49-F238E27FC236}">
                  <a16:creationId xmlns:a16="http://schemas.microsoft.com/office/drawing/2014/main" id="{A161B466-C99E-4815-8E68-093BEE3D0159}"/>
                </a:ext>
              </a:extLst>
            </p:cNvPr>
            <p:cNvPicPr preferRelativeResize="0"/>
            <p:nvPr/>
          </p:nvPicPr>
          <p:blipFill rotWithShape="1">
            <a:blip r:embed="rId18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6681995" y="3886576"/>
              <a:ext cx="797037" cy="36132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5" name="Google Shape;543;p38">
              <a:extLst>
                <a:ext uri="{FF2B5EF4-FFF2-40B4-BE49-F238E27FC236}">
                  <a16:creationId xmlns:a16="http://schemas.microsoft.com/office/drawing/2014/main" id="{17228CDC-3A4E-45E1-A042-6AC8A884FC14}"/>
                </a:ext>
              </a:extLst>
            </p:cNvPr>
            <p:cNvPicPr preferRelativeResize="0"/>
            <p:nvPr/>
          </p:nvPicPr>
          <p:blipFill rotWithShape="1">
            <a:blip r:embed="rId19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7417743" y="4494478"/>
              <a:ext cx="770751" cy="25207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6" name="Google Shape;497;p38">
              <a:extLst>
                <a:ext uri="{FF2B5EF4-FFF2-40B4-BE49-F238E27FC236}">
                  <a16:creationId xmlns:a16="http://schemas.microsoft.com/office/drawing/2014/main" id="{73AC5388-3FA5-4496-8EDF-5A955F23BA0B}"/>
                </a:ext>
              </a:extLst>
            </p:cNvPr>
            <p:cNvPicPr preferRelativeResize="0"/>
            <p:nvPr/>
          </p:nvPicPr>
          <p:blipFill rotWithShape="1">
            <a:blip r:embed="rId20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113725" y="3892212"/>
              <a:ext cx="581097" cy="35005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7" name="Google Shape;501;p38">
              <a:extLst>
                <a:ext uri="{FF2B5EF4-FFF2-40B4-BE49-F238E27FC236}">
                  <a16:creationId xmlns:a16="http://schemas.microsoft.com/office/drawing/2014/main" id="{2DED89EC-8DF9-4FE9-8E05-783E12863520}"/>
                </a:ext>
              </a:extLst>
            </p:cNvPr>
            <p:cNvPicPr preferRelativeResize="0"/>
            <p:nvPr/>
          </p:nvPicPr>
          <p:blipFill rotWithShape="1">
            <a:blip r:embed="rId21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0355" b="24325"/>
            <a:stretch/>
          </p:blipFill>
          <p:spPr>
            <a:xfrm>
              <a:off x="228600" y="5462567"/>
              <a:ext cx="782956" cy="433132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8" name="Google Shape;502;p38">
              <a:extLst>
                <a:ext uri="{FF2B5EF4-FFF2-40B4-BE49-F238E27FC236}">
                  <a16:creationId xmlns:a16="http://schemas.microsoft.com/office/drawing/2014/main" id="{8948FF91-4934-4306-8EA3-B7E968FEDDED}"/>
                </a:ext>
              </a:extLst>
            </p:cNvPr>
            <p:cNvPicPr preferRelativeResize="0"/>
            <p:nvPr/>
          </p:nvPicPr>
          <p:blipFill rotWithShape="1">
            <a:blip r:embed="rId22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286" b="21665"/>
            <a:stretch/>
          </p:blipFill>
          <p:spPr>
            <a:xfrm>
              <a:off x="1219678" y="3846609"/>
              <a:ext cx="773481" cy="44125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29" name="Google Shape;511;p38">
              <a:extLst>
                <a:ext uri="{FF2B5EF4-FFF2-40B4-BE49-F238E27FC236}">
                  <a16:creationId xmlns:a16="http://schemas.microsoft.com/office/drawing/2014/main" id="{A3436E42-49CF-4922-9301-33A5A937649D}"/>
                </a:ext>
              </a:extLst>
            </p:cNvPr>
            <p:cNvPicPr preferRelativeResize="0"/>
            <p:nvPr/>
          </p:nvPicPr>
          <p:blipFill rotWithShape="1">
            <a:blip r:embed="rId23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030168" y="4970461"/>
              <a:ext cx="988695" cy="31843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0" name="Google Shape;516;p38">
              <a:extLst>
                <a:ext uri="{FF2B5EF4-FFF2-40B4-BE49-F238E27FC236}">
                  <a16:creationId xmlns:a16="http://schemas.microsoft.com/office/drawing/2014/main" id="{CC171B03-AA61-4178-B34D-5F58EE3BEB0D}"/>
                </a:ext>
              </a:extLst>
            </p:cNvPr>
            <p:cNvPicPr preferRelativeResize="0"/>
            <p:nvPr/>
          </p:nvPicPr>
          <p:blipFill rotWithShape="1">
            <a:blip r:embed="rId24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45223" y="4939049"/>
              <a:ext cx="574504" cy="38126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1" name="Google Shape;523;p38">
              <a:extLst>
                <a:ext uri="{FF2B5EF4-FFF2-40B4-BE49-F238E27FC236}">
                  <a16:creationId xmlns:a16="http://schemas.microsoft.com/office/drawing/2014/main" id="{1F43D341-EEA6-474A-B312-BAF8950896F1}"/>
                </a:ext>
              </a:extLst>
            </p:cNvPr>
            <p:cNvPicPr preferRelativeResize="0"/>
            <p:nvPr/>
          </p:nvPicPr>
          <p:blipFill rotWithShape="1">
            <a:blip r:embed="rId25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321514" y="5519835"/>
              <a:ext cx="513864" cy="31859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2" name="Google Shape;524;p38">
              <a:extLst>
                <a:ext uri="{FF2B5EF4-FFF2-40B4-BE49-F238E27FC236}">
                  <a16:creationId xmlns:a16="http://schemas.microsoft.com/office/drawing/2014/main" id="{92B6B277-2DD0-4B2C-8161-26551B913DF6}"/>
                </a:ext>
              </a:extLst>
            </p:cNvPr>
            <p:cNvPicPr preferRelativeResize="0"/>
            <p:nvPr/>
          </p:nvPicPr>
          <p:blipFill rotWithShape="1">
            <a:blip r:embed="rId26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8085" b="25971"/>
            <a:stretch/>
          </p:blipFill>
          <p:spPr>
            <a:xfrm>
              <a:off x="241398" y="3870398"/>
              <a:ext cx="856886" cy="393679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3" name="Google Shape;539;p38">
              <a:extLst>
                <a:ext uri="{FF2B5EF4-FFF2-40B4-BE49-F238E27FC236}">
                  <a16:creationId xmlns:a16="http://schemas.microsoft.com/office/drawing/2014/main" id="{B2029C97-DF6D-4DE7-8E85-AF9F3A2EB082}"/>
                </a:ext>
              </a:extLst>
            </p:cNvPr>
            <p:cNvPicPr preferRelativeResize="0"/>
            <p:nvPr/>
          </p:nvPicPr>
          <p:blipFill rotWithShape="1">
            <a:blip r:embed="rId27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1139898" y="4450093"/>
              <a:ext cx="795921" cy="3408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351A15C0-7BC1-473F-94A2-AB842E823EBB}"/>
                </a:ext>
              </a:extLst>
            </p:cNvPr>
            <p:cNvPicPr>
              <a:picLocks noChangeAspect="1"/>
            </p:cNvPicPr>
            <p:nvPr/>
          </p:nvPicPr>
          <p:blipFill>
            <a:blip r:embed="rId28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4421" y="4549987"/>
              <a:ext cx="643931" cy="141052"/>
            </a:xfrm>
            <a:prstGeom prst="rect">
              <a:avLst/>
            </a:prstGeom>
          </p:spPr>
        </p:pic>
        <p:pic>
          <p:nvPicPr>
            <p:cNvPr id="35" name="Picture 34">
              <a:extLst>
                <a:ext uri="{FF2B5EF4-FFF2-40B4-BE49-F238E27FC236}">
                  <a16:creationId xmlns:a16="http://schemas.microsoft.com/office/drawing/2014/main" id="{D6CC1E7A-BCDD-45F2-9F27-0BFB7925CBF5}"/>
                </a:ext>
              </a:extLst>
            </p:cNvPr>
            <p:cNvPicPr>
              <a:picLocks noChangeAspect="1"/>
            </p:cNvPicPr>
            <p:nvPr/>
          </p:nvPicPr>
          <p:blipFill>
            <a:blip r:embed="rId2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1645" y="4424477"/>
              <a:ext cx="695459" cy="392071"/>
            </a:xfrm>
            <a:prstGeom prst="rect">
              <a:avLst/>
            </a:prstGeom>
          </p:spPr>
        </p:pic>
        <p:pic>
          <p:nvPicPr>
            <p:cNvPr id="36" name="Picture 35">
              <a:extLst>
                <a:ext uri="{FF2B5EF4-FFF2-40B4-BE49-F238E27FC236}">
                  <a16:creationId xmlns:a16="http://schemas.microsoft.com/office/drawing/2014/main" id="{A9BF6401-6D99-49DF-BFC7-63E1129F54E8}"/>
                </a:ext>
              </a:extLst>
            </p:cNvPr>
            <p:cNvPicPr>
              <a:picLocks noChangeAspect="1"/>
            </p:cNvPicPr>
            <p:nvPr/>
          </p:nvPicPr>
          <p:blipFill>
            <a:blip r:embed="rId30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226155" y="5417044"/>
              <a:ext cx="420464" cy="524179"/>
            </a:xfrm>
            <a:prstGeom prst="rect">
              <a:avLst/>
            </a:prstGeom>
          </p:spPr>
        </p:pic>
        <p:pic>
          <p:nvPicPr>
            <p:cNvPr id="37" name="Picture 36">
              <a:extLst>
                <a:ext uri="{FF2B5EF4-FFF2-40B4-BE49-F238E27FC236}">
                  <a16:creationId xmlns:a16="http://schemas.microsoft.com/office/drawing/2014/main" id="{0CBEA903-4C1C-4F59-9042-BC3A82D8FAC9}"/>
                </a:ext>
              </a:extLst>
            </p:cNvPr>
            <p:cNvPicPr>
              <a:picLocks noChangeAspect="1"/>
            </p:cNvPicPr>
            <p:nvPr/>
          </p:nvPicPr>
          <p:blipFill>
            <a:blip r:embed="rId31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110441" y="5031706"/>
              <a:ext cx="725744" cy="195951"/>
            </a:xfrm>
            <a:prstGeom prst="rect">
              <a:avLst/>
            </a:prstGeom>
          </p:spPr>
        </p:pic>
        <p:pic>
          <p:nvPicPr>
            <p:cNvPr id="38" name="Google Shape;491;p38">
              <a:extLst>
                <a:ext uri="{FF2B5EF4-FFF2-40B4-BE49-F238E27FC236}">
                  <a16:creationId xmlns:a16="http://schemas.microsoft.com/office/drawing/2014/main" id="{9AC3F945-80ED-4593-8129-19823C70FB74}"/>
                </a:ext>
              </a:extLst>
            </p:cNvPr>
            <p:cNvPicPr preferRelativeResize="0"/>
            <p:nvPr/>
          </p:nvPicPr>
          <p:blipFill rotWithShape="1">
            <a:blip r:embed="rId32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07865" y="5410630"/>
              <a:ext cx="537006" cy="53700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39" name="Google Shape;494;p38">
              <a:extLst>
                <a:ext uri="{FF2B5EF4-FFF2-40B4-BE49-F238E27FC236}">
                  <a16:creationId xmlns:a16="http://schemas.microsoft.com/office/drawing/2014/main" id="{068D0F8C-C764-48FF-BCD6-CAD23AEEEA65}"/>
                </a:ext>
              </a:extLst>
            </p:cNvPr>
            <p:cNvPicPr preferRelativeResize="0"/>
            <p:nvPr/>
          </p:nvPicPr>
          <p:blipFill rotWithShape="1">
            <a:blip r:embed="rId33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030366" y="3853746"/>
              <a:ext cx="876923" cy="426983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0" name="Google Shape;495;p38">
              <a:extLst>
                <a:ext uri="{FF2B5EF4-FFF2-40B4-BE49-F238E27FC236}">
                  <a16:creationId xmlns:a16="http://schemas.microsoft.com/office/drawing/2014/main" id="{F69A6AD8-3E73-438F-99A8-391EC10FE86B}"/>
                </a:ext>
              </a:extLst>
            </p:cNvPr>
            <p:cNvPicPr preferRelativeResize="0"/>
            <p:nvPr/>
          </p:nvPicPr>
          <p:blipFill rotWithShape="1">
            <a:blip r:embed="rId34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37461" b="36872"/>
            <a:stretch/>
          </p:blipFill>
          <p:spPr>
            <a:xfrm>
              <a:off x="4778405" y="3962388"/>
              <a:ext cx="817022" cy="20970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1" name="Google Shape;499;p38">
              <a:extLst>
                <a:ext uri="{FF2B5EF4-FFF2-40B4-BE49-F238E27FC236}">
                  <a16:creationId xmlns:a16="http://schemas.microsoft.com/office/drawing/2014/main" id="{A580BE98-A7F9-43FC-BE1E-3DA774B6021A}"/>
                </a:ext>
              </a:extLst>
            </p:cNvPr>
            <p:cNvPicPr preferRelativeResize="0"/>
            <p:nvPr/>
          </p:nvPicPr>
          <p:blipFill rotWithShape="1">
            <a:blip r:embed="rId35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77646" y="4468110"/>
              <a:ext cx="618540" cy="30480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2" name="Google Shape;500;p38">
              <a:extLst>
                <a:ext uri="{FF2B5EF4-FFF2-40B4-BE49-F238E27FC236}">
                  <a16:creationId xmlns:a16="http://schemas.microsoft.com/office/drawing/2014/main" id="{1E65795B-75E9-467D-B970-B1EF1CF95DD9}"/>
                </a:ext>
              </a:extLst>
            </p:cNvPr>
            <p:cNvPicPr preferRelativeResize="0"/>
            <p:nvPr/>
          </p:nvPicPr>
          <p:blipFill rotWithShape="1">
            <a:blip r:embed="rId36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15159" y="3896415"/>
              <a:ext cx="668323" cy="341646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3" name="Google Shape;504;p38">
              <a:extLst>
                <a:ext uri="{FF2B5EF4-FFF2-40B4-BE49-F238E27FC236}">
                  <a16:creationId xmlns:a16="http://schemas.microsoft.com/office/drawing/2014/main" id="{1CC3F702-81DB-4373-A652-2B3D76C03AEB}"/>
                </a:ext>
              </a:extLst>
            </p:cNvPr>
            <p:cNvPicPr preferRelativeResize="0"/>
            <p:nvPr/>
          </p:nvPicPr>
          <p:blipFill rotWithShape="1">
            <a:blip r:embed="rId37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5194" b="23144"/>
            <a:stretch/>
          </p:blipFill>
          <p:spPr>
            <a:xfrm>
              <a:off x="4858525" y="4960028"/>
              <a:ext cx="656782" cy="339307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4" name="Google Shape;505;p38">
              <a:extLst>
                <a:ext uri="{FF2B5EF4-FFF2-40B4-BE49-F238E27FC236}">
                  <a16:creationId xmlns:a16="http://schemas.microsoft.com/office/drawing/2014/main" id="{032C1A40-4DFE-49FD-8432-8DC856982939}"/>
                </a:ext>
              </a:extLst>
            </p:cNvPr>
            <p:cNvPicPr preferRelativeResize="0"/>
            <p:nvPr/>
          </p:nvPicPr>
          <p:blipFill rotWithShape="1">
            <a:blip r:embed="rId38" cstate="hq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2967592" y="4406409"/>
              <a:ext cx="1002471" cy="428208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5" name="Google Shape;530;p38">
              <a:extLst>
                <a:ext uri="{FF2B5EF4-FFF2-40B4-BE49-F238E27FC236}">
                  <a16:creationId xmlns:a16="http://schemas.microsoft.com/office/drawing/2014/main" id="{BECFCA56-EDA7-436E-AB0D-F2D82B59FFCC}"/>
                </a:ext>
              </a:extLst>
            </p:cNvPr>
            <p:cNvPicPr preferRelativeResize="0"/>
            <p:nvPr/>
          </p:nvPicPr>
          <p:blipFill rotWithShape="1">
            <a:blip r:embed="rId39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157382" y="4898994"/>
              <a:ext cx="622889" cy="461374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6" name="Google Shape;534;p38">
              <a:extLst>
                <a:ext uri="{FF2B5EF4-FFF2-40B4-BE49-F238E27FC236}">
                  <a16:creationId xmlns:a16="http://schemas.microsoft.com/office/drawing/2014/main" id="{53561804-6299-45C6-87FD-3F9EB9CC80EC}"/>
                </a:ext>
              </a:extLst>
            </p:cNvPr>
            <p:cNvPicPr preferRelativeResize="0"/>
            <p:nvPr/>
          </p:nvPicPr>
          <p:blipFill rotWithShape="1">
            <a:blip r:embed="rId40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867454" y="5542583"/>
              <a:ext cx="638923" cy="273101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7" name="Google Shape;541;p38">
              <a:extLst>
                <a:ext uri="{FF2B5EF4-FFF2-40B4-BE49-F238E27FC236}">
                  <a16:creationId xmlns:a16="http://schemas.microsoft.com/office/drawing/2014/main" id="{7C43EB6B-767B-4175-AE13-536DB05E1806}"/>
                </a:ext>
              </a:extLst>
            </p:cNvPr>
            <p:cNvPicPr preferRelativeResize="0"/>
            <p:nvPr/>
          </p:nvPicPr>
          <p:blipFill rotWithShape="1">
            <a:blip r:embed="rId41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989296" y="4541645"/>
              <a:ext cx="633756" cy="157735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8" name="Google Shape;542;p38">
              <a:extLst>
                <a:ext uri="{FF2B5EF4-FFF2-40B4-BE49-F238E27FC236}">
                  <a16:creationId xmlns:a16="http://schemas.microsoft.com/office/drawing/2014/main" id="{EBFF0BC6-EDB1-4726-B7EB-14D90499901B}"/>
                </a:ext>
              </a:extLst>
            </p:cNvPr>
            <p:cNvPicPr preferRelativeResize="0"/>
            <p:nvPr/>
          </p:nvPicPr>
          <p:blipFill rotWithShape="1">
            <a:blip r:embed="rId42" cstate="print">
              <a:alphaModFix/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3796504" y="5555113"/>
              <a:ext cx="1019339" cy="248040"/>
            </a:xfrm>
            <a:prstGeom prst="rect">
              <a:avLst/>
            </a:prstGeom>
            <a:noFill/>
            <a:ln>
              <a:noFill/>
            </a:ln>
          </p:spPr>
        </p:pic>
        <p:pic>
          <p:nvPicPr>
            <p:cNvPr id="49" name="Picture 48">
              <a:extLst>
                <a:ext uri="{FF2B5EF4-FFF2-40B4-BE49-F238E27FC236}">
                  <a16:creationId xmlns:a16="http://schemas.microsoft.com/office/drawing/2014/main" id="{661BD157-2FE8-4BF1-99B6-9AE086420C9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/>
          </p:blipFill>
          <p:spPr>
            <a:xfrm>
              <a:off x="4038463" y="5001337"/>
              <a:ext cx="535423" cy="256688"/>
            </a:xfrm>
            <a:prstGeom prst="rect">
              <a:avLst/>
            </a:prstGeom>
          </p:spPr>
        </p:pic>
      </p:grpSp>
      <p:grpSp>
        <p:nvGrpSpPr>
          <p:cNvPr id="52" name="Group 51">
            <a:extLst>
              <a:ext uri="{FF2B5EF4-FFF2-40B4-BE49-F238E27FC236}">
                <a16:creationId xmlns:a16="http://schemas.microsoft.com/office/drawing/2014/main" id="{B534F720-FFB2-44B6-94A4-221DD8616FFA}"/>
              </a:ext>
            </a:extLst>
          </p:cNvPr>
          <p:cNvGrpSpPr/>
          <p:nvPr/>
        </p:nvGrpSpPr>
        <p:grpSpPr>
          <a:xfrm>
            <a:off x="497284" y="3787543"/>
            <a:ext cx="8000999" cy="142816"/>
            <a:chOff x="1295400" y="2750421"/>
            <a:chExt cx="6324599" cy="190898"/>
          </a:xfrm>
        </p:grpSpPr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7C4B0FC1-CFEA-42FC-AF0F-D75125E8A78E}"/>
                </a:ext>
              </a:extLst>
            </p:cNvPr>
            <p:cNvSpPr/>
            <p:nvPr/>
          </p:nvSpPr>
          <p:spPr>
            <a:xfrm>
              <a:off x="1295400" y="2895600"/>
              <a:ext cx="6324599" cy="45719"/>
            </a:xfrm>
            <a:prstGeom prst="rect">
              <a:avLst/>
            </a:prstGeom>
            <a:solidFill>
              <a:schemeClr val="accent4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Isosceles Triangle 53">
              <a:extLst>
                <a:ext uri="{FF2B5EF4-FFF2-40B4-BE49-F238E27FC236}">
                  <a16:creationId xmlns:a16="http://schemas.microsoft.com/office/drawing/2014/main" id="{EA22C6D4-FFCA-45E6-92D2-04E18CD4DAB6}"/>
                </a:ext>
              </a:extLst>
            </p:cNvPr>
            <p:cNvSpPr/>
            <p:nvPr/>
          </p:nvSpPr>
          <p:spPr>
            <a:xfrm>
              <a:off x="7469913" y="2750421"/>
              <a:ext cx="150086" cy="152400"/>
            </a:xfrm>
            <a:prstGeom prst="triangle">
              <a:avLst>
                <a:gd name="adj" fmla="val 0"/>
              </a:avLst>
            </a:prstGeom>
            <a:solidFill>
              <a:schemeClr val="accent4">
                <a:lumMod val="25000"/>
                <a:lumOff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3969092B-6489-4BB0-BF3B-511475B6F372}"/>
              </a:ext>
            </a:extLst>
          </p:cNvPr>
          <p:cNvSpPr txBox="1"/>
          <p:nvPr/>
        </p:nvSpPr>
        <p:spPr>
          <a:xfrm>
            <a:off x="486428" y="6422020"/>
            <a:ext cx="7696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SOURCE: </a:t>
            </a:r>
            <a:r>
              <a:rPr lang="en-US" sz="1000" dirty="0" err="1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Credly</a:t>
            </a:r>
            <a:endParaRPr lang="en-US" sz="14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  <a:cs typeface="Arial" panose="020B0604020202020204" pitchFamily="34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61222679-4BE0-4DDA-918B-839201E93145}"/>
              </a:ext>
            </a:extLst>
          </p:cNvPr>
          <p:cNvSpPr txBox="1"/>
          <p:nvPr/>
        </p:nvSpPr>
        <p:spPr>
          <a:xfrm>
            <a:off x="672937" y="3296476"/>
            <a:ext cx="7873650" cy="323165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38100" tIns="38100" rIns="38100" bIns="38100" numCol="1" spcCol="38100" rtlCol="0" anchor="t">
            <a:spAutoFit/>
          </a:bodyPr>
          <a:lstStyle/>
          <a:p>
            <a:pPr defTabSz="619125" hangingPunct="0"/>
            <a:r>
              <a:rPr lang="en-US" sz="1600" b="1" dirty="0">
                <a:solidFill>
                  <a:sysClr val="windowText" lastClr="000000"/>
                </a:solidFill>
                <a:latin typeface="+mj-lt"/>
                <a:ea typeface="Helvetica Neue"/>
                <a:cs typeface="Helvetica Neue"/>
                <a:sym typeface="Helvetica Neue"/>
              </a:rPr>
              <a:t>Partners include corporations, training providers, and certification associations</a:t>
            </a:r>
          </a:p>
        </p:txBody>
      </p:sp>
    </p:spTree>
    <p:extLst>
      <p:ext uri="{BB962C8B-B14F-4D97-AF65-F5344CB8AC3E}">
        <p14:creationId xmlns:p14="http://schemas.microsoft.com/office/powerpoint/2010/main" val="36012211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5ABFD4BB-CD74-4BCE-80D2-9DAC9B37D5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703595"/>
            <a:ext cx="7620000" cy="563562"/>
          </a:xfrm>
        </p:spPr>
        <p:txBody>
          <a:bodyPr>
            <a:normAutofit fontScale="90000"/>
          </a:bodyPr>
          <a:lstStyle/>
          <a:p>
            <a:r>
              <a:rPr lang="en-US" dirty="0"/>
              <a:t>What about blockchain?</a:t>
            </a:r>
          </a:p>
        </p:txBody>
      </p:sp>
      <p:sp>
        <p:nvSpPr>
          <p:cNvPr id="5" name="Slide Number Placeholder 3">
            <a:extLst>
              <a:ext uri="{FF2B5EF4-FFF2-40B4-BE49-F238E27FC236}">
                <a16:creationId xmlns:a16="http://schemas.microsoft.com/office/drawing/2014/main" id="{B406B027-EF68-471F-B943-41EA349FA2A4}"/>
              </a:ext>
            </a:extLst>
          </p:cNvPr>
          <p:cNvSpPr txBox="1">
            <a:spLocks/>
          </p:cNvSpPr>
          <p:nvPr/>
        </p:nvSpPr>
        <p:spPr>
          <a:xfrm>
            <a:off x="8606870" y="6997384"/>
            <a:ext cx="685800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E383A8A9-FA60-9F4C-8EA5-44BF95A09817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6" name="Content Placeholder 1">
            <a:extLst>
              <a:ext uri="{FF2B5EF4-FFF2-40B4-BE49-F238E27FC236}">
                <a16:creationId xmlns:a16="http://schemas.microsoft.com/office/drawing/2014/main" id="{494992A7-5D9B-4169-880D-D4031256DA96}"/>
              </a:ext>
            </a:extLst>
          </p:cNvPr>
          <p:cNvSpPr txBox="1">
            <a:spLocks/>
          </p:cNvSpPr>
          <p:nvPr/>
        </p:nvSpPr>
        <p:spPr>
          <a:xfrm>
            <a:off x="646159" y="6154405"/>
            <a:ext cx="7620000" cy="5635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333333"/>
                </a:solidFill>
                <a:sym typeface="Arial Bold" pitchFamily="-84" charset="0"/>
              </a:rPr>
              <a:t>Blockchain – </a:t>
            </a:r>
            <a:r>
              <a:rPr lang="en-US" dirty="0">
                <a:solidFill>
                  <a:srgbClr val="333333"/>
                </a:solidFill>
                <a:sym typeface="Arial Bold" pitchFamily="-84" charset="0"/>
              </a:rPr>
              <a:t>a continuously growing list of records, called blocks, which are linked and secured using cryptography</a:t>
            </a:r>
          </a:p>
          <a:p>
            <a:endParaRPr lang="en-US" b="1" dirty="0">
              <a:solidFill>
                <a:srgbClr val="333333"/>
              </a:solidFill>
              <a:sym typeface="Arial Bold" pitchFamily="-84" charset="0"/>
            </a:endParaRPr>
          </a:p>
        </p:txBody>
      </p:sp>
      <p:pic>
        <p:nvPicPr>
          <p:cNvPr id="7" name="Picture 2" descr="https://d30y9cdsu7xlg0.cloudfront.net/png/1067096-200.png">
            <a:extLst>
              <a:ext uri="{FF2B5EF4-FFF2-40B4-BE49-F238E27FC236}">
                <a16:creationId xmlns:a16="http://schemas.microsoft.com/office/drawing/2014/main" id="{ACC9DB5A-11FF-4A65-BF50-A51B6EC64E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90295" y="4418166"/>
            <a:ext cx="645982" cy="6459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https://d30y9cdsu7xlg0.cloudfront.net/png/104302-200.png">
            <a:extLst>
              <a:ext uri="{FF2B5EF4-FFF2-40B4-BE49-F238E27FC236}">
                <a16:creationId xmlns:a16="http://schemas.microsoft.com/office/drawing/2014/main" id="{BB1C49A5-89C0-46FD-9F33-6E8F86F664D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4070" y="1799909"/>
            <a:ext cx="788053" cy="78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https://d30y9cdsu7xlg0.cloudfront.net/png/759258-200.png">
            <a:extLst>
              <a:ext uri="{FF2B5EF4-FFF2-40B4-BE49-F238E27FC236}">
                <a16:creationId xmlns:a16="http://schemas.microsoft.com/office/drawing/2014/main" id="{70EF04C9-0900-464E-A02D-A9D2E7608CA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055" y="4062419"/>
            <a:ext cx="967340" cy="9673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8" descr="https://d30y9cdsu7xlg0.cloudfront.net/png/625256-200.png">
            <a:extLst>
              <a:ext uri="{FF2B5EF4-FFF2-40B4-BE49-F238E27FC236}">
                <a16:creationId xmlns:a16="http://schemas.microsoft.com/office/drawing/2014/main" id="{DD2EC10D-783A-4A7F-9683-FDFDA48691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2499" y="1799909"/>
            <a:ext cx="743778" cy="743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Content Placeholder 1">
            <a:extLst>
              <a:ext uri="{FF2B5EF4-FFF2-40B4-BE49-F238E27FC236}">
                <a16:creationId xmlns:a16="http://schemas.microsoft.com/office/drawing/2014/main" id="{C7CDBF8A-D2BF-4540-97B2-20A04BFFE851}"/>
              </a:ext>
            </a:extLst>
          </p:cNvPr>
          <p:cNvSpPr txBox="1">
            <a:spLocks/>
          </p:cNvSpPr>
          <p:nvPr/>
        </p:nvSpPr>
        <p:spPr>
          <a:xfrm>
            <a:off x="1983152" y="2723084"/>
            <a:ext cx="2071475" cy="157499"/>
          </a:xfrm>
          <a:prstGeom prst="rect">
            <a:avLst/>
          </a:prstGeom>
        </p:spPr>
        <p:txBody>
          <a:bodyPr vert="horz" lIns="0" tIns="0" rIns="0" bIns="0"/>
          <a:lstStyle>
            <a:lvl1pPr marL="230188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»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1pPr>
            <a:lvl2pPr marL="460375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2pPr>
            <a:lvl3pPr marL="688975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3pPr>
            <a:lvl4pPr marL="919163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4pPr>
            <a:lvl5pPr marL="1138238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rgbClr val="333333"/>
                </a:solidFill>
                <a:sym typeface="Arial Bold" pitchFamily="-84" charset="0"/>
              </a:rPr>
              <a:t>Distributed Ledger</a:t>
            </a:r>
          </a:p>
          <a:p>
            <a:pPr marL="0" indent="0" algn="ctr">
              <a:buNone/>
            </a:pPr>
            <a:r>
              <a:rPr lang="en-US" sz="1400" dirty="0">
                <a:solidFill>
                  <a:srgbClr val="333333"/>
                </a:solidFill>
                <a:sym typeface="Arial Bold" pitchFamily="-84" charset="0"/>
              </a:rPr>
              <a:t>System of record with new transactions propagated to entire network</a:t>
            </a:r>
          </a:p>
        </p:txBody>
      </p:sp>
      <p:sp>
        <p:nvSpPr>
          <p:cNvPr id="12" name="Content Placeholder 1">
            <a:extLst>
              <a:ext uri="{FF2B5EF4-FFF2-40B4-BE49-F238E27FC236}">
                <a16:creationId xmlns:a16="http://schemas.microsoft.com/office/drawing/2014/main" id="{F0139D63-9BD8-4BE3-839A-32AF8C972F85}"/>
              </a:ext>
            </a:extLst>
          </p:cNvPr>
          <p:cNvSpPr txBox="1">
            <a:spLocks/>
          </p:cNvSpPr>
          <p:nvPr/>
        </p:nvSpPr>
        <p:spPr>
          <a:xfrm>
            <a:off x="4373185" y="2731746"/>
            <a:ext cx="2531910" cy="165440"/>
          </a:xfrm>
          <a:prstGeom prst="rect">
            <a:avLst/>
          </a:prstGeom>
        </p:spPr>
        <p:txBody>
          <a:bodyPr vert="horz" lIns="0" tIns="0" rIns="0" bIns="0"/>
          <a:lstStyle>
            <a:lvl1pPr marL="230188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»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1pPr>
            <a:lvl2pPr marL="460375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2pPr>
            <a:lvl3pPr marL="688975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3pPr>
            <a:lvl4pPr marL="919163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4pPr>
            <a:lvl5pPr marL="1138238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rgbClr val="333333"/>
                </a:solidFill>
                <a:sym typeface="Arial Bold" pitchFamily="-84" charset="0"/>
              </a:rPr>
              <a:t>No single point of failure</a:t>
            </a:r>
          </a:p>
          <a:p>
            <a:pPr marL="0" indent="0" algn="ctr">
              <a:buNone/>
            </a:pPr>
            <a:r>
              <a:rPr lang="en-US" sz="1400" dirty="0">
                <a:solidFill>
                  <a:srgbClr val="333333"/>
                </a:solidFill>
                <a:sym typeface="Arial Bold" pitchFamily="-84" charset="0"/>
              </a:rPr>
              <a:t>Centralized data bases prone to tampering or physical damage</a:t>
            </a:r>
          </a:p>
        </p:txBody>
      </p:sp>
      <p:sp>
        <p:nvSpPr>
          <p:cNvPr id="13" name="Content Placeholder 1">
            <a:extLst>
              <a:ext uri="{FF2B5EF4-FFF2-40B4-BE49-F238E27FC236}">
                <a16:creationId xmlns:a16="http://schemas.microsoft.com/office/drawing/2014/main" id="{D5AC3246-A10D-48DF-BD0E-ED4B5FDCAE27}"/>
              </a:ext>
            </a:extLst>
          </p:cNvPr>
          <p:cNvSpPr txBox="1">
            <a:spLocks/>
          </p:cNvSpPr>
          <p:nvPr/>
        </p:nvSpPr>
        <p:spPr>
          <a:xfrm>
            <a:off x="2257245" y="5181600"/>
            <a:ext cx="1523650" cy="145420"/>
          </a:xfrm>
          <a:prstGeom prst="rect">
            <a:avLst/>
          </a:prstGeom>
        </p:spPr>
        <p:txBody>
          <a:bodyPr vert="horz" lIns="0" tIns="0" rIns="0" bIns="0"/>
          <a:lstStyle>
            <a:lvl1pPr marL="230188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»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1pPr>
            <a:lvl2pPr marL="460375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2pPr>
            <a:lvl3pPr marL="688975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3pPr>
            <a:lvl4pPr marL="919163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4pPr>
            <a:lvl5pPr marL="1138238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rgbClr val="333333"/>
                </a:solidFill>
                <a:sym typeface="Arial Bold" pitchFamily="-84" charset="0"/>
              </a:rPr>
              <a:t>Transparent</a:t>
            </a:r>
          </a:p>
          <a:p>
            <a:pPr marL="0" indent="0" algn="ctr">
              <a:buNone/>
            </a:pPr>
            <a:r>
              <a:rPr lang="en-US" sz="1400" dirty="0">
                <a:solidFill>
                  <a:srgbClr val="333333"/>
                </a:solidFill>
                <a:sym typeface="Arial Bold" pitchFamily="-84" charset="0"/>
              </a:rPr>
              <a:t>Immutable record of all transactions</a:t>
            </a:r>
          </a:p>
        </p:txBody>
      </p:sp>
      <p:sp>
        <p:nvSpPr>
          <p:cNvPr id="14" name="Content Placeholder 1">
            <a:extLst>
              <a:ext uri="{FF2B5EF4-FFF2-40B4-BE49-F238E27FC236}">
                <a16:creationId xmlns:a16="http://schemas.microsoft.com/office/drawing/2014/main" id="{AE47FA1D-F325-41BC-87C0-DBFFA722C429}"/>
              </a:ext>
            </a:extLst>
          </p:cNvPr>
          <p:cNvSpPr txBox="1">
            <a:spLocks/>
          </p:cNvSpPr>
          <p:nvPr/>
        </p:nvSpPr>
        <p:spPr>
          <a:xfrm>
            <a:off x="4419600" y="5181600"/>
            <a:ext cx="2388502" cy="178970"/>
          </a:xfrm>
          <a:prstGeom prst="rect">
            <a:avLst/>
          </a:prstGeom>
        </p:spPr>
        <p:txBody>
          <a:bodyPr vert="horz" lIns="0" tIns="0" rIns="0" bIns="0"/>
          <a:lstStyle>
            <a:lvl1pPr marL="230188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»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1pPr>
            <a:lvl2pPr marL="460375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2pPr>
            <a:lvl3pPr marL="688975" indent="-228600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3pPr>
            <a:lvl4pPr marL="919163" indent="-230188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4pPr>
            <a:lvl5pPr marL="1138238" indent="-219075" algn="l" defTabSz="914400" rtl="0" eaLnBrk="1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249DF8"/>
              </a:buClr>
              <a:buFont typeface="Lucida Grande"/>
              <a:buChar char="–"/>
              <a:defRPr sz="1600" kern="1200">
                <a:solidFill>
                  <a:srgbClr val="666666"/>
                </a:solidFill>
                <a:latin typeface="Arial"/>
                <a:ea typeface="+mn-ea"/>
                <a:cs typeface="Arial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sz="1400" b="1" dirty="0">
                <a:solidFill>
                  <a:srgbClr val="333333"/>
                </a:solidFill>
                <a:sym typeface="Arial Bold" pitchFamily="-84" charset="0"/>
              </a:rPr>
              <a:t>Secure</a:t>
            </a:r>
          </a:p>
          <a:p>
            <a:pPr marL="0" indent="0" algn="ctr">
              <a:buNone/>
            </a:pPr>
            <a:r>
              <a:rPr lang="en-US" sz="1400" dirty="0">
                <a:solidFill>
                  <a:srgbClr val="333333"/>
                </a:solidFill>
                <a:sym typeface="Arial Bold" pitchFamily="-84" charset="0"/>
              </a:rPr>
              <a:t>Economically impractical and physically challenging to hack</a:t>
            </a:r>
          </a:p>
        </p:txBody>
      </p:sp>
    </p:spTree>
    <p:extLst>
      <p:ext uri="{BB962C8B-B14F-4D97-AF65-F5344CB8AC3E}">
        <p14:creationId xmlns:p14="http://schemas.microsoft.com/office/powerpoint/2010/main" val="13088265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othecar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pothecary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5221</TotalTime>
  <Words>563</Words>
  <Application>Microsoft Office PowerPoint</Application>
  <PresentationFormat>On-screen Show (4:3)</PresentationFormat>
  <Paragraphs>104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Book Antiqua</vt:lpstr>
      <vt:lpstr>Calibri</vt:lpstr>
      <vt:lpstr>Century Gothic</vt:lpstr>
      <vt:lpstr>Georgia</vt:lpstr>
      <vt:lpstr>Lucida Grande</vt:lpstr>
      <vt:lpstr>Apothecary</vt:lpstr>
      <vt:lpstr>     New Technologies, quality and distance education </vt:lpstr>
      <vt:lpstr>Presented to SREB-SARA Regional Steering Committee Meeting June 5, 2019</vt:lpstr>
      <vt:lpstr>PowerPoint Presentation</vt:lpstr>
      <vt:lpstr>PowerPoint Presentation</vt:lpstr>
      <vt:lpstr>More evidence of Distance Education Growth in the U.S. Just 5 online universities enroll nearly 500K students</vt:lpstr>
      <vt:lpstr>authenticating student work in online learning is Essential to quality assurance</vt:lpstr>
      <vt:lpstr>Micro credentials – new major trend Important to watch</vt:lpstr>
      <vt:lpstr>Credly is a marketplace that houses and verifies micro credentials</vt:lpstr>
      <vt:lpstr>What about blockchain?</vt:lpstr>
      <vt:lpstr>What is the impact to quality assurance?</vt:lpstr>
      <vt:lpstr>Thank you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Executive director report</dc:title>
  <dc:creator>Leah Matthews</dc:creator>
  <cp:lastModifiedBy>Elisa Jaden</cp:lastModifiedBy>
  <cp:revision>103</cp:revision>
  <dcterms:created xsi:type="dcterms:W3CDTF">2015-01-28T00:37:42Z</dcterms:created>
  <dcterms:modified xsi:type="dcterms:W3CDTF">2019-06-07T21:37:19Z</dcterms:modified>
</cp:coreProperties>
</file>