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72" r:id="rId3"/>
    <p:sldId id="258" r:id="rId4"/>
    <p:sldId id="285" r:id="rId5"/>
    <p:sldId id="280" r:id="rId6"/>
    <p:sldId id="266" r:id="rId7"/>
    <p:sldId id="287" r:id="rId8"/>
    <p:sldId id="286" r:id="rId9"/>
    <p:sldId id="259" r:id="rId10"/>
    <p:sldId id="270" r:id="rId11"/>
    <p:sldId id="274" r:id="rId12"/>
    <p:sldId id="289" r:id="rId13"/>
    <p:sldId id="261" r:id="rId14"/>
    <p:sldId id="277" r:id="rId15"/>
    <p:sldId id="265" r:id="rId16"/>
    <p:sldId id="284" r:id="rId17"/>
    <p:sldId id="283" r:id="rId18"/>
    <p:sldId id="271" r:id="rId19"/>
    <p:sldId id="276" r:id="rId20"/>
    <p:sldId id="282" r:id="rId21"/>
    <p:sldId id="279" r:id="rId22"/>
    <p:sldId id="264" r:id="rId23"/>
    <p:sldId id="268" r:id="rId24"/>
    <p:sldId id="269" r:id="rId25"/>
    <p:sldId id="275" r:id="rId26"/>
    <p:sldId id="262" r:id="rId27"/>
    <p:sldId id="278" r:id="rId28"/>
    <p:sldId id="281" r:id="rId29"/>
    <p:sldId id="260" r:id="rId30"/>
    <p:sldId id="288" r:id="rId31"/>
  </p:sldIdLst>
  <p:sldSz cx="18288000" cy="10287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Helvetica Neue LT Std 2" panose="020B0604020202020204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97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749" autoAdjust="0"/>
    <p:restoredTop sz="94622" autoAdjust="0"/>
  </p:normalViewPr>
  <p:slideViewPr>
    <p:cSldViewPr>
      <p:cViewPr>
        <p:scale>
          <a:sx n="50" d="100"/>
          <a:sy n="50" d="100"/>
        </p:scale>
        <p:origin x="-204" y="-8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5000"/>
          </a:blip>
          <a:srcRect t="7812" b="78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99747" y="708617"/>
            <a:ext cx="16688505" cy="8932523"/>
          </a:xfrm>
          <a:prstGeom prst="rect">
            <a:avLst/>
          </a:prstGeom>
          <a:solidFill>
            <a:srgbClr val="000000">
              <a:alpha val="87843"/>
            </a:srgbClr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013616" y="7810500"/>
            <a:ext cx="5274383" cy="341516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799748" y="4875167"/>
            <a:ext cx="16688504" cy="8779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  <a:spcBef>
                <a:spcPts val="5040"/>
              </a:spcBef>
            </a:pPr>
            <a:r>
              <a:rPr lang="en-US" sz="8000" dirty="0">
                <a:solidFill>
                  <a:srgbClr val="F897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SLOAN SCHOLARS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065313" y="2399037"/>
            <a:ext cx="6002487" cy="342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38"/>
              </a:lnSpc>
            </a:pPr>
            <a:r>
              <a:rPr lang="en-US" sz="1800" spc="98">
                <a:solidFill>
                  <a:srgbClr val="FFFFFF"/>
                </a:solidFill>
                <a:latin typeface="Helvetica Neue LT Std 2"/>
              </a:rPr>
              <a:t>The Institute on Teaching and Mentoring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24870" y="1252610"/>
            <a:ext cx="1422271" cy="142227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5000"/>
          </a:blip>
          <a:srcRect t="7812" b="78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99747" y="708617"/>
            <a:ext cx="16688505" cy="8932523"/>
          </a:xfrm>
          <a:prstGeom prst="rect">
            <a:avLst/>
          </a:prstGeom>
          <a:solidFill>
            <a:srgbClr val="000000">
              <a:alpha val="87843"/>
            </a:srgbClr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r="5958"/>
          <a:stretch>
            <a:fillRect/>
          </a:stretch>
        </p:blipFill>
        <p:spPr>
          <a:xfrm>
            <a:off x="1424870" y="3155694"/>
            <a:ext cx="3344602" cy="3556512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065313" y="2399037"/>
            <a:ext cx="6002487" cy="342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38"/>
              </a:lnSpc>
            </a:pPr>
            <a:r>
              <a:rPr lang="en-US" sz="1800" spc="98">
                <a:solidFill>
                  <a:srgbClr val="FFFFFF"/>
                </a:solidFill>
                <a:latin typeface="Helvetica Neue LT Std 2"/>
              </a:rPr>
              <a:t>The Institute on Teaching and Mentoring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24870" y="1252610"/>
            <a:ext cx="1422271" cy="1422271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E3C9FBA0-2F98-407A-B1F4-FE661C06112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013616" y="7810500"/>
            <a:ext cx="5274383" cy="341516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1B52809-3899-4ED8-87D4-9D26B9400C5E}"/>
              </a:ext>
            </a:extLst>
          </p:cNvPr>
          <p:cNvGrpSpPr/>
          <p:nvPr/>
        </p:nvGrpSpPr>
        <p:grpSpPr>
          <a:xfrm>
            <a:off x="5257800" y="3117594"/>
            <a:ext cx="11715276" cy="5038162"/>
            <a:chOff x="5257800" y="3117594"/>
            <a:chExt cx="11715276" cy="5038162"/>
          </a:xfrm>
        </p:grpSpPr>
        <p:sp>
          <p:nvSpPr>
            <p:cNvPr id="12" name="TextBox 5">
              <a:extLst>
                <a:ext uri="{FF2B5EF4-FFF2-40B4-BE49-F238E27FC236}">
                  <a16:creationId xmlns:a16="http://schemas.microsoft.com/office/drawing/2014/main" id="{44709955-1EF5-40ED-BBE3-EA2EBA5FB3CA}"/>
                </a:ext>
              </a:extLst>
            </p:cNvPr>
            <p:cNvSpPr txBox="1"/>
            <p:nvPr/>
          </p:nvSpPr>
          <p:spPr>
            <a:xfrm>
              <a:off x="5257801" y="5666613"/>
              <a:ext cx="11715275" cy="24891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00"/>
                </a:lnSpc>
              </a:pPr>
              <a:r>
                <a:rPr lang="en-US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Graduation date:</a:t>
              </a:r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June 13, 2020</a:t>
              </a:r>
            </a:p>
            <a:p>
              <a:pPr>
                <a:lnSpc>
                  <a:spcPts val="4000"/>
                </a:lnSpc>
              </a:pPr>
              <a:r>
                <a:rPr lang="en-US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Dissertation title:</a:t>
              </a:r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Let's "Talk" About the Police: The Role of Race and Intergenerational Transmission of Police Legitimacy Attitudes in the Legal Socialization of Youth</a:t>
              </a:r>
            </a:p>
            <a:p>
              <a:pPr>
                <a:lnSpc>
                  <a:spcPts val="4000"/>
                </a:lnSpc>
              </a:pPr>
              <a:r>
                <a:rPr lang="en-US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Dissertation chair:</a:t>
              </a:r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Naomi Goldstein, PhD</a:t>
              </a:r>
            </a:p>
            <a:p>
              <a:pPr>
                <a:lnSpc>
                  <a:spcPts val="4000"/>
                </a:lnSpc>
              </a:pPr>
              <a:r>
                <a:rPr lang="en-US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Current status:</a:t>
              </a:r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Postdoctoral Fellow, Department of Applied Psychology, NYU</a:t>
              </a:r>
            </a:p>
          </p:txBody>
        </p:sp>
        <p:sp>
          <p:nvSpPr>
            <p:cNvPr id="13" name="TextBox 6">
              <a:extLst>
                <a:ext uri="{FF2B5EF4-FFF2-40B4-BE49-F238E27FC236}">
                  <a16:creationId xmlns:a16="http://schemas.microsoft.com/office/drawing/2014/main" id="{B049AE35-7A36-4BBB-B679-21309E32D8AA}"/>
                </a:ext>
              </a:extLst>
            </p:cNvPr>
            <p:cNvSpPr txBox="1"/>
            <p:nvPr/>
          </p:nvSpPr>
          <p:spPr>
            <a:xfrm>
              <a:off x="5257800" y="3117594"/>
              <a:ext cx="11372375" cy="85921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6720"/>
                </a:lnSpc>
                <a:spcBef>
                  <a:spcPts val="5040"/>
                </a:spcBef>
              </a:pPr>
              <a:r>
                <a:rPr lang="en-US" sz="6000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Keisha April</a:t>
              </a:r>
            </a:p>
          </p:txBody>
        </p:sp>
        <p:sp>
          <p:nvSpPr>
            <p:cNvPr id="14" name="TextBox 7">
              <a:extLst>
                <a:ext uri="{FF2B5EF4-FFF2-40B4-BE49-F238E27FC236}">
                  <a16:creationId xmlns:a16="http://schemas.microsoft.com/office/drawing/2014/main" id="{839D1A56-1AF1-4720-ACA2-81F908DDBA60}"/>
                </a:ext>
              </a:extLst>
            </p:cNvPr>
            <p:cNvSpPr txBox="1"/>
            <p:nvPr/>
          </p:nvSpPr>
          <p:spPr>
            <a:xfrm>
              <a:off x="5257801" y="4365552"/>
              <a:ext cx="4861400" cy="9618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00"/>
                </a:lnSpc>
                <a:spcBef>
                  <a:spcPts val="1530"/>
                </a:spcBef>
              </a:pPr>
              <a:r>
                <a:rPr lang="en-US" sz="3000" spc="3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Clinical Psychology</a:t>
              </a:r>
            </a:p>
            <a:p>
              <a:pPr marL="0" lvl="1" indent="0">
                <a:lnSpc>
                  <a:spcPts val="3000"/>
                </a:lnSpc>
                <a:spcBef>
                  <a:spcPts val="1530"/>
                </a:spcBef>
              </a:pPr>
              <a:r>
                <a:rPr lang="en-US" sz="3000" spc="3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Drexel University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5000"/>
          </a:blip>
          <a:srcRect t="7812" b="78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99747" y="677238"/>
            <a:ext cx="16688505" cy="8932523"/>
          </a:xfrm>
          <a:prstGeom prst="rect">
            <a:avLst/>
          </a:prstGeom>
          <a:solidFill>
            <a:srgbClr val="000000">
              <a:alpha val="87843"/>
            </a:srgbClr>
          </a:solidFill>
        </p:spPr>
      </p:sp>
      <p:sp>
        <p:nvSpPr>
          <p:cNvPr id="8" name="TextBox 8"/>
          <p:cNvSpPr txBox="1"/>
          <p:nvPr/>
        </p:nvSpPr>
        <p:spPr>
          <a:xfrm>
            <a:off x="3065313" y="2399037"/>
            <a:ext cx="6002487" cy="342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38"/>
              </a:lnSpc>
            </a:pPr>
            <a:r>
              <a:rPr lang="en-US" sz="1800" spc="98">
                <a:solidFill>
                  <a:srgbClr val="FFFFFF"/>
                </a:solidFill>
                <a:latin typeface="Helvetica Neue LT Std 2"/>
              </a:rPr>
              <a:t>The Institute on Teaching and Mentoring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24870" y="1252610"/>
            <a:ext cx="1422271" cy="1422271"/>
          </a:xfrm>
          <a:prstGeom prst="rect">
            <a:avLst/>
          </a:prstGeom>
        </p:spPr>
      </p:pic>
      <p:pic>
        <p:nvPicPr>
          <p:cNvPr id="11" name="Picture 10" descr="A person wearing a hat&#10;&#10;Description automatically generated">
            <a:extLst>
              <a:ext uri="{FF2B5EF4-FFF2-40B4-BE49-F238E27FC236}">
                <a16:creationId xmlns:a16="http://schemas.microsoft.com/office/drawing/2014/main" id="{25DAD324-F9B0-4EF9-8413-833B4B49CF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48" t="21048" r="31243" b="46242"/>
          <a:stretch/>
        </p:blipFill>
        <p:spPr>
          <a:xfrm>
            <a:off x="1424870" y="3162300"/>
            <a:ext cx="3344602" cy="3556512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9F09209B-5602-4896-8F7E-15D999167E5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013616" y="7810500"/>
            <a:ext cx="5274383" cy="341516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6663958-4CFD-4412-8E31-C0DA3C4B9CED}"/>
              </a:ext>
            </a:extLst>
          </p:cNvPr>
          <p:cNvGrpSpPr/>
          <p:nvPr/>
        </p:nvGrpSpPr>
        <p:grpSpPr>
          <a:xfrm>
            <a:off x="5257800" y="3117594"/>
            <a:ext cx="11715276" cy="4525201"/>
            <a:chOff x="5257800" y="3117594"/>
            <a:chExt cx="11715276" cy="4525201"/>
          </a:xfrm>
        </p:grpSpPr>
        <p:sp>
          <p:nvSpPr>
            <p:cNvPr id="14" name="TextBox 5">
              <a:extLst>
                <a:ext uri="{FF2B5EF4-FFF2-40B4-BE49-F238E27FC236}">
                  <a16:creationId xmlns:a16="http://schemas.microsoft.com/office/drawing/2014/main" id="{5B0B277D-F575-49E0-ACBA-0E33F689FFC6}"/>
                </a:ext>
              </a:extLst>
            </p:cNvPr>
            <p:cNvSpPr txBox="1"/>
            <p:nvPr/>
          </p:nvSpPr>
          <p:spPr>
            <a:xfrm>
              <a:off x="5257801" y="5666613"/>
              <a:ext cx="11715275" cy="19761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00"/>
                </a:lnSpc>
              </a:pPr>
              <a:r>
                <a:rPr lang="en-US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Graduation date:</a:t>
              </a:r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August 7, 2020</a:t>
              </a:r>
            </a:p>
            <a:p>
              <a:pPr>
                <a:lnSpc>
                  <a:spcPts val="4000"/>
                </a:lnSpc>
              </a:pPr>
              <a:r>
                <a:rPr lang="en-US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Dissertation title:</a:t>
              </a:r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Factors Affecting Metabolism During. Non-Feeding Stages in Insects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4000"/>
                </a:lnSpc>
              </a:pPr>
              <a:r>
                <a:rPr lang="en-US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Dissertation chair:</a:t>
              </a:r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Dr. Kendra J. Greenlee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4000"/>
                </a:lnSpc>
              </a:pPr>
              <a:r>
                <a:rPr lang="en-US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Current status:</a:t>
              </a:r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applied for a USDA postdoctoral fellowship at Penn State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6">
              <a:extLst>
                <a:ext uri="{FF2B5EF4-FFF2-40B4-BE49-F238E27FC236}">
                  <a16:creationId xmlns:a16="http://schemas.microsoft.com/office/drawing/2014/main" id="{AD8FEF34-3548-4701-878F-DF9E15B8B135}"/>
                </a:ext>
              </a:extLst>
            </p:cNvPr>
            <p:cNvSpPr txBox="1"/>
            <p:nvPr/>
          </p:nvSpPr>
          <p:spPr>
            <a:xfrm>
              <a:off x="5257800" y="3117594"/>
              <a:ext cx="11372375" cy="85921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6720"/>
                </a:lnSpc>
                <a:spcBef>
                  <a:spcPts val="5040"/>
                </a:spcBef>
              </a:pPr>
              <a:r>
                <a:rPr lang="en-US" sz="6000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Lizzette D. </a:t>
              </a:r>
              <a:r>
                <a:rPr lang="en-US" sz="6000" dirty="0" err="1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Cambron</a:t>
              </a:r>
              <a:endParaRPr lang="en-US" sz="6000" dirty="0">
                <a:solidFill>
                  <a:srgbClr val="F8971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7">
              <a:extLst>
                <a:ext uri="{FF2B5EF4-FFF2-40B4-BE49-F238E27FC236}">
                  <a16:creationId xmlns:a16="http://schemas.microsoft.com/office/drawing/2014/main" id="{0372D512-136D-4869-A5D6-84E8C65B91EC}"/>
                </a:ext>
              </a:extLst>
            </p:cNvPr>
            <p:cNvSpPr txBox="1"/>
            <p:nvPr/>
          </p:nvSpPr>
          <p:spPr>
            <a:xfrm>
              <a:off x="5257800" y="4365552"/>
              <a:ext cx="10591799" cy="9618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000"/>
                </a:lnSpc>
                <a:spcBef>
                  <a:spcPts val="1530"/>
                </a:spcBef>
              </a:pPr>
              <a:r>
                <a:rPr lang="en-US" sz="3000" spc="3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Cellular and Molecular Biology</a:t>
              </a:r>
            </a:p>
            <a:p>
              <a:pPr marL="0" lvl="1" indent="0">
                <a:lnSpc>
                  <a:spcPts val="3000"/>
                </a:lnSpc>
                <a:spcBef>
                  <a:spcPts val="1530"/>
                </a:spcBef>
              </a:pPr>
              <a:r>
                <a:rPr lang="en-US" sz="3000" spc="3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North Dakota State University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5000"/>
          </a:blip>
          <a:srcRect t="7812" b="78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99747" y="677238"/>
            <a:ext cx="16688505" cy="8932523"/>
          </a:xfrm>
          <a:prstGeom prst="rect">
            <a:avLst/>
          </a:prstGeom>
          <a:solidFill>
            <a:srgbClr val="000000">
              <a:alpha val="87843"/>
            </a:srgb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8" name="TextBox 8"/>
          <p:cNvSpPr txBox="1"/>
          <p:nvPr/>
        </p:nvSpPr>
        <p:spPr>
          <a:xfrm>
            <a:off x="3065313" y="2399037"/>
            <a:ext cx="6002487" cy="342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38"/>
              </a:lnSpc>
            </a:pPr>
            <a:r>
              <a:rPr lang="en-US" sz="1800" spc="98">
                <a:solidFill>
                  <a:srgbClr val="FFFFFF"/>
                </a:solidFill>
                <a:latin typeface="Helvetica Neue LT Std 2"/>
              </a:rPr>
              <a:t>The Institute on Teaching and Mentoring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24870" y="1252610"/>
            <a:ext cx="1422271" cy="1422271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9F09209B-5602-4896-8F7E-15D999167E5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013616" y="7810500"/>
            <a:ext cx="5274383" cy="341516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6663958-4CFD-4412-8E31-C0DA3C4B9CED}"/>
              </a:ext>
            </a:extLst>
          </p:cNvPr>
          <p:cNvGrpSpPr/>
          <p:nvPr/>
        </p:nvGrpSpPr>
        <p:grpSpPr>
          <a:xfrm>
            <a:off x="5257800" y="3117594"/>
            <a:ext cx="11715276" cy="4525201"/>
            <a:chOff x="5257800" y="3117594"/>
            <a:chExt cx="11715276" cy="4525201"/>
          </a:xfrm>
        </p:grpSpPr>
        <p:sp>
          <p:nvSpPr>
            <p:cNvPr id="14" name="TextBox 5">
              <a:extLst>
                <a:ext uri="{FF2B5EF4-FFF2-40B4-BE49-F238E27FC236}">
                  <a16:creationId xmlns:a16="http://schemas.microsoft.com/office/drawing/2014/main" id="{5B0B277D-F575-49E0-ACBA-0E33F689FFC6}"/>
                </a:ext>
              </a:extLst>
            </p:cNvPr>
            <p:cNvSpPr txBox="1"/>
            <p:nvPr/>
          </p:nvSpPr>
          <p:spPr>
            <a:xfrm>
              <a:off x="5257801" y="5666613"/>
              <a:ext cx="11715275" cy="19761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00"/>
                </a:lnSpc>
              </a:pPr>
              <a:r>
                <a:rPr lang="en-US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Graduation date:</a:t>
              </a:r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May 5, 2020</a:t>
              </a:r>
            </a:p>
            <a:p>
              <a:pPr>
                <a:lnSpc>
                  <a:spcPts val="4000"/>
                </a:lnSpc>
              </a:pPr>
              <a:r>
                <a:rPr lang="en-US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Dissertation title:</a:t>
              </a:r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Do students gain scientific inquiry knowledge and practices by participating in a school garden inquiry unit?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4000"/>
                </a:lnSpc>
              </a:pPr>
              <a:r>
                <a:rPr lang="en-US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Current status:</a:t>
              </a:r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Research Scientist, Georgia Institute of Technology, Department of Biomedical Engineering </a:t>
              </a:r>
            </a:p>
          </p:txBody>
        </p:sp>
        <p:sp>
          <p:nvSpPr>
            <p:cNvPr id="15" name="TextBox 6">
              <a:extLst>
                <a:ext uri="{FF2B5EF4-FFF2-40B4-BE49-F238E27FC236}">
                  <a16:creationId xmlns:a16="http://schemas.microsoft.com/office/drawing/2014/main" id="{AD8FEF34-3548-4701-878F-DF9E15B8B135}"/>
                </a:ext>
              </a:extLst>
            </p:cNvPr>
            <p:cNvSpPr txBox="1"/>
            <p:nvPr/>
          </p:nvSpPr>
          <p:spPr>
            <a:xfrm>
              <a:off x="5257800" y="3117594"/>
              <a:ext cx="11372375" cy="85921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6720"/>
                </a:lnSpc>
                <a:spcBef>
                  <a:spcPts val="5040"/>
                </a:spcBef>
              </a:pPr>
              <a:r>
                <a:rPr lang="en-US" sz="6000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Carmen A. Carrion</a:t>
              </a:r>
            </a:p>
          </p:txBody>
        </p:sp>
        <p:sp>
          <p:nvSpPr>
            <p:cNvPr id="16" name="TextBox 7">
              <a:extLst>
                <a:ext uri="{FF2B5EF4-FFF2-40B4-BE49-F238E27FC236}">
                  <a16:creationId xmlns:a16="http://schemas.microsoft.com/office/drawing/2014/main" id="{0372D512-136D-4869-A5D6-84E8C65B91EC}"/>
                </a:ext>
              </a:extLst>
            </p:cNvPr>
            <p:cNvSpPr txBox="1"/>
            <p:nvPr/>
          </p:nvSpPr>
          <p:spPr>
            <a:xfrm>
              <a:off x="5257800" y="4365552"/>
              <a:ext cx="10591799" cy="9618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000"/>
                </a:lnSpc>
                <a:spcBef>
                  <a:spcPts val="1530"/>
                </a:spcBef>
              </a:pPr>
              <a:r>
                <a:rPr lang="en-US" sz="3000" spc="3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Educational Psychology</a:t>
              </a:r>
            </a:p>
            <a:p>
              <a:pPr marL="0" lvl="1" indent="0">
                <a:lnSpc>
                  <a:spcPts val="3000"/>
                </a:lnSpc>
                <a:spcBef>
                  <a:spcPts val="1530"/>
                </a:spcBef>
              </a:pPr>
              <a:r>
                <a:rPr lang="en-US" sz="3000" spc="3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Georgia State University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789954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5000"/>
          </a:blip>
          <a:srcRect t="7812" b="78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99747" y="708617"/>
            <a:ext cx="16688505" cy="8932523"/>
          </a:xfrm>
          <a:prstGeom prst="rect">
            <a:avLst/>
          </a:prstGeom>
          <a:solidFill>
            <a:srgbClr val="000000">
              <a:alpha val="87843"/>
            </a:srgbClr>
          </a:solidFill>
        </p:spPr>
      </p:sp>
      <p:sp>
        <p:nvSpPr>
          <p:cNvPr id="8" name="TextBox 8"/>
          <p:cNvSpPr txBox="1"/>
          <p:nvPr/>
        </p:nvSpPr>
        <p:spPr>
          <a:xfrm>
            <a:off x="3065313" y="2399037"/>
            <a:ext cx="6002487" cy="342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38"/>
              </a:lnSpc>
            </a:pPr>
            <a:r>
              <a:rPr lang="en-US" sz="1800" spc="98">
                <a:solidFill>
                  <a:srgbClr val="FFFFFF"/>
                </a:solidFill>
                <a:latin typeface="Helvetica Neue LT Std 2"/>
              </a:rPr>
              <a:t>The Institute on Teaching and Mentoring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24870" y="1252610"/>
            <a:ext cx="1422271" cy="1422271"/>
          </a:xfrm>
          <a:prstGeom prst="rect">
            <a:avLst/>
          </a:prstGeom>
        </p:spPr>
      </p:pic>
      <p:pic>
        <p:nvPicPr>
          <p:cNvPr id="11" name="Picture 10" descr="A person wearing a hat&#10;&#10;Description automatically generated">
            <a:extLst>
              <a:ext uri="{FF2B5EF4-FFF2-40B4-BE49-F238E27FC236}">
                <a16:creationId xmlns:a16="http://schemas.microsoft.com/office/drawing/2014/main" id="{9FB6E1FE-903C-4F93-BFE1-E9CED9E22A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4" t="35478" r="17074" b="20692"/>
          <a:stretch/>
        </p:blipFill>
        <p:spPr>
          <a:xfrm>
            <a:off x="1424870" y="3187188"/>
            <a:ext cx="3344602" cy="3556512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850B0512-EE7D-4C36-905F-FFA9004B36E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013616" y="7810500"/>
            <a:ext cx="5274383" cy="341516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1879F7F-AE62-4E29-8D61-997934FEB386}"/>
              </a:ext>
            </a:extLst>
          </p:cNvPr>
          <p:cNvGrpSpPr/>
          <p:nvPr/>
        </p:nvGrpSpPr>
        <p:grpSpPr>
          <a:xfrm>
            <a:off x="5257800" y="3117594"/>
            <a:ext cx="11715276" cy="5038162"/>
            <a:chOff x="5257800" y="3117594"/>
            <a:chExt cx="11715276" cy="5038162"/>
          </a:xfrm>
        </p:grpSpPr>
        <p:sp>
          <p:nvSpPr>
            <p:cNvPr id="14" name="TextBox 5">
              <a:extLst>
                <a:ext uri="{FF2B5EF4-FFF2-40B4-BE49-F238E27FC236}">
                  <a16:creationId xmlns:a16="http://schemas.microsoft.com/office/drawing/2014/main" id="{5EFF8F5F-1DB1-4327-B194-1E056367B800}"/>
                </a:ext>
              </a:extLst>
            </p:cNvPr>
            <p:cNvSpPr txBox="1"/>
            <p:nvPr/>
          </p:nvSpPr>
          <p:spPr>
            <a:xfrm>
              <a:off x="5257801" y="5666613"/>
              <a:ext cx="11715275" cy="24891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00"/>
                </a:lnSpc>
              </a:pPr>
              <a:r>
                <a:rPr lang="en-US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Graduation date:</a:t>
              </a:r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June 2020</a:t>
              </a:r>
            </a:p>
            <a:p>
              <a:pPr>
                <a:lnSpc>
                  <a:spcPts val="4000"/>
                </a:lnSpc>
              </a:pPr>
              <a:r>
                <a:rPr lang="en-US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Dissertation title:</a:t>
              </a:r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Self-assembly at Solution/Solid Interfaces: Fundamental Assembly Mechanisms and Novel Molecular Design to Program Structure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4000"/>
                </a:lnSpc>
              </a:pPr>
              <a:r>
                <a:rPr lang="en-US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Dissertation chair:</a:t>
              </a:r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Dr. Steven L. Tait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4000"/>
                </a:lnSpc>
              </a:pPr>
              <a:r>
                <a:rPr lang="en-US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Current status:</a:t>
              </a:r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Working for Intel as a Technology Development Lithography Module Engineer 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6">
              <a:extLst>
                <a:ext uri="{FF2B5EF4-FFF2-40B4-BE49-F238E27FC236}">
                  <a16:creationId xmlns:a16="http://schemas.microsoft.com/office/drawing/2014/main" id="{75D9D4DB-7647-4145-8019-9AFE44D3F5E2}"/>
                </a:ext>
              </a:extLst>
            </p:cNvPr>
            <p:cNvSpPr txBox="1"/>
            <p:nvPr/>
          </p:nvSpPr>
          <p:spPr>
            <a:xfrm>
              <a:off x="5257800" y="3117594"/>
              <a:ext cx="11372375" cy="85921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6720"/>
                </a:lnSpc>
                <a:spcBef>
                  <a:spcPts val="5040"/>
                </a:spcBef>
              </a:pPr>
              <a:r>
                <a:rPr lang="en-US" sz="6000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Henry Dwight Castillo</a:t>
              </a:r>
            </a:p>
          </p:txBody>
        </p:sp>
        <p:sp>
          <p:nvSpPr>
            <p:cNvPr id="16" name="TextBox 7">
              <a:extLst>
                <a:ext uri="{FF2B5EF4-FFF2-40B4-BE49-F238E27FC236}">
                  <a16:creationId xmlns:a16="http://schemas.microsoft.com/office/drawing/2014/main" id="{8A5B095F-5E58-4593-9362-5D18234A1CA8}"/>
                </a:ext>
              </a:extLst>
            </p:cNvPr>
            <p:cNvSpPr txBox="1"/>
            <p:nvPr/>
          </p:nvSpPr>
          <p:spPr>
            <a:xfrm>
              <a:off x="5257800" y="4365552"/>
              <a:ext cx="6934199" cy="9618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000"/>
                </a:lnSpc>
                <a:spcBef>
                  <a:spcPts val="1530"/>
                </a:spcBef>
              </a:pPr>
              <a:r>
                <a:rPr lang="en-US" sz="3000" spc="3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Chemistry</a:t>
              </a:r>
            </a:p>
            <a:p>
              <a:pPr marL="0" lvl="1" indent="0">
                <a:lnSpc>
                  <a:spcPts val="3000"/>
                </a:lnSpc>
                <a:spcBef>
                  <a:spcPts val="1530"/>
                </a:spcBef>
              </a:pPr>
              <a:r>
                <a:rPr lang="en-US" sz="3000" spc="3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Indiana University Bloomington</a:t>
              </a: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5000"/>
          </a:blip>
          <a:srcRect t="7812" b="78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99747" y="708617"/>
            <a:ext cx="16688505" cy="8932523"/>
          </a:xfrm>
          <a:prstGeom prst="rect">
            <a:avLst/>
          </a:prstGeom>
          <a:solidFill>
            <a:srgbClr val="000000">
              <a:alpha val="87843"/>
            </a:srgbClr>
          </a:solidFill>
        </p:spPr>
      </p:sp>
      <p:sp>
        <p:nvSpPr>
          <p:cNvPr id="8" name="TextBox 8"/>
          <p:cNvSpPr txBox="1"/>
          <p:nvPr/>
        </p:nvSpPr>
        <p:spPr>
          <a:xfrm>
            <a:off x="3065313" y="2399037"/>
            <a:ext cx="6002487" cy="342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38"/>
              </a:lnSpc>
            </a:pPr>
            <a:r>
              <a:rPr lang="en-US" sz="1800" spc="98">
                <a:solidFill>
                  <a:srgbClr val="FFFFFF"/>
                </a:solidFill>
                <a:latin typeface="Helvetica Neue LT Std 2"/>
              </a:rPr>
              <a:t>The Institute on Teaching and Mentoring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24870" y="1252610"/>
            <a:ext cx="1422271" cy="1422271"/>
          </a:xfrm>
          <a:prstGeom prst="rect">
            <a:avLst/>
          </a:prstGeom>
        </p:spPr>
      </p:pic>
      <p:pic>
        <p:nvPicPr>
          <p:cNvPr id="11" name="Picture 10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664EEAE1-FB2F-47D8-A2FB-C8CACF14CF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24" t="9715" r="30172" b="63726"/>
          <a:stretch/>
        </p:blipFill>
        <p:spPr>
          <a:xfrm>
            <a:off x="1444960" y="3218874"/>
            <a:ext cx="3453853" cy="3554753"/>
          </a:xfrm>
          <a:prstGeom prst="rect">
            <a:avLst/>
          </a:prstGeom>
          <a:ln w="9525">
            <a:noFill/>
          </a:ln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0BE2C706-1ED6-4D78-ACA9-EB7E872DCEB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013616" y="7810500"/>
            <a:ext cx="5274383" cy="341516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EC352A0-D196-442D-833D-5109BE972075}"/>
              </a:ext>
            </a:extLst>
          </p:cNvPr>
          <p:cNvGrpSpPr/>
          <p:nvPr/>
        </p:nvGrpSpPr>
        <p:grpSpPr>
          <a:xfrm>
            <a:off x="5257800" y="3117594"/>
            <a:ext cx="11715276" cy="5038162"/>
            <a:chOff x="5257800" y="3117594"/>
            <a:chExt cx="11715276" cy="5038162"/>
          </a:xfrm>
        </p:grpSpPr>
        <p:sp>
          <p:nvSpPr>
            <p:cNvPr id="14" name="TextBox 5">
              <a:extLst>
                <a:ext uri="{FF2B5EF4-FFF2-40B4-BE49-F238E27FC236}">
                  <a16:creationId xmlns:a16="http://schemas.microsoft.com/office/drawing/2014/main" id="{929680E4-1D07-431E-A0CE-868E9F0CC856}"/>
                </a:ext>
              </a:extLst>
            </p:cNvPr>
            <p:cNvSpPr txBox="1"/>
            <p:nvPr/>
          </p:nvSpPr>
          <p:spPr>
            <a:xfrm>
              <a:off x="5257801" y="5666613"/>
              <a:ext cx="11715275" cy="24891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00"/>
                </a:lnSpc>
              </a:pPr>
              <a:r>
                <a:rPr lang="en-US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Graduation date:</a:t>
              </a:r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September 30, 2020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4000"/>
                </a:lnSpc>
              </a:pPr>
              <a:r>
                <a:rPr lang="en-US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Dissertation title:</a:t>
              </a:r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Adult Learning in the Urban Context: Community Engagement from the Voices of Four Adult Black Males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4000"/>
                </a:lnSpc>
              </a:pPr>
              <a:r>
                <a:rPr lang="en-US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Dissertation chair:</a:t>
              </a:r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Dr. James J. “Jim” </a:t>
              </a:r>
              <a:r>
                <a:rPr lang="en-US" sz="180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Scheurich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4000"/>
                </a:lnSpc>
              </a:pPr>
              <a:r>
                <a:rPr lang="en-US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Current status:</a:t>
              </a:r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Associate Director of Admissions/Director of Multicultural Recruitment, Franklin College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6">
              <a:extLst>
                <a:ext uri="{FF2B5EF4-FFF2-40B4-BE49-F238E27FC236}">
                  <a16:creationId xmlns:a16="http://schemas.microsoft.com/office/drawing/2014/main" id="{73008B7A-9C67-440A-B4F1-9C29E252202A}"/>
                </a:ext>
              </a:extLst>
            </p:cNvPr>
            <p:cNvSpPr txBox="1"/>
            <p:nvPr/>
          </p:nvSpPr>
          <p:spPr>
            <a:xfrm>
              <a:off x="5257800" y="3117594"/>
              <a:ext cx="11372375" cy="85921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6720"/>
                </a:lnSpc>
                <a:spcBef>
                  <a:spcPts val="5040"/>
                </a:spcBef>
              </a:pPr>
              <a:r>
                <a:rPr lang="en-US" sz="6000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Myron C. Duff Jr.</a:t>
              </a:r>
            </a:p>
          </p:txBody>
        </p:sp>
        <p:sp>
          <p:nvSpPr>
            <p:cNvPr id="16" name="TextBox 7">
              <a:extLst>
                <a:ext uri="{FF2B5EF4-FFF2-40B4-BE49-F238E27FC236}">
                  <a16:creationId xmlns:a16="http://schemas.microsoft.com/office/drawing/2014/main" id="{4B11A18A-0C93-47B5-B7E2-20F992952DC9}"/>
                </a:ext>
              </a:extLst>
            </p:cNvPr>
            <p:cNvSpPr txBox="1"/>
            <p:nvPr/>
          </p:nvSpPr>
          <p:spPr>
            <a:xfrm>
              <a:off x="5257800" y="4365552"/>
              <a:ext cx="11201399" cy="9618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000"/>
                </a:lnSpc>
                <a:spcBef>
                  <a:spcPts val="1530"/>
                </a:spcBef>
              </a:pPr>
              <a:r>
                <a:rPr lang="en-US" sz="3000" spc="3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Urban Education and Leadership</a:t>
              </a:r>
            </a:p>
            <a:p>
              <a:pPr marL="0" lvl="1" indent="0">
                <a:lnSpc>
                  <a:spcPts val="3000"/>
                </a:lnSpc>
                <a:spcBef>
                  <a:spcPts val="1530"/>
                </a:spcBef>
              </a:pPr>
              <a:r>
                <a:rPr lang="en-US" sz="3000" spc="3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Indiana University-Purdue University-Indianapolis</a:t>
              </a: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5000"/>
          </a:blip>
          <a:srcRect t="7812" b="78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99747" y="708617"/>
            <a:ext cx="16688505" cy="8932523"/>
          </a:xfrm>
          <a:prstGeom prst="rect">
            <a:avLst/>
          </a:prstGeom>
          <a:solidFill>
            <a:srgbClr val="000000">
              <a:alpha val="87843"/>
            </a:srgbClr>
          </a:solidFill>
        </p:spPr>
      </p:sp>
      <p:sp>
        <p:nvSpPr>
          <p:cNvPr id="8" name="TextBox 8"/>
          <p:cNvSpPr txBox="1"/>
          <p:nvPr/>
        </p:nvSpPr>
        <p:spPr>
          <a:xfrm>
            <a:off x="3065313" y="2399037"/>
            <a:ext cx="6002487" cy="342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38"/>
              </a:lnSpc>
            </a:pPr>
            <a:r>
              <a:rPr lang="en-US" sz="1800" spc="98">
                <a:solidFill>
                  <a:srgbClr val="FFFFFF"/>
                </a:solidFill>
                <a:latin typeface="Helvetica Neue LT Std 2"/>
              </a:rPr>
              <a:t>The Institute on Teaching and Mentoring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24870" y="1252610"/>
            <a:ext cx="1422271" cy="1422271"/>
          </a:xfrm>
          <a:prstGeom prst="rect">
            <a:avLst/>
          </a:prstGeom>
        </p:spPr>
      </p:pic>
      <p:pic>
        <p:nvPicPr>
          <p:cNvPr id="11" name="Picture 10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64475D0C-D2C9-4A3C-B3E2-441E133B11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3" t="9162" r="41590" b="60344"/>
          <a:stretch/>
        </p:blipFill>
        <p:spPr>
          <a:xfrm>
            <a:off x="1424870" y="3218874"/>
            <a:ext cx="3319408" cy="3556513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743527CE-2403-4CB4-9B33-0453CC4C00D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013616" y="7810500"/>
            <a:ext cx="5274383" cy="341516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496D5A7-0EB3-4CA2-A0F0-554822361320}"/>
              </a:ext>
            </a:extLst>
          </p:cNvPr>
          <p:cNvGrpSpPr/>
          <p:nvPr/>
        </p:nvGrpSpPr>
        <p:grpSpPr>
          <a:xfrm>
            <a:off x="5257800" y="3117594"/>
            <a:ext cx="11715276" cy="4525201"/>
            <a:chOff x="5257800" y="3117594"/>
            <a:chExt cx="11715276" cy="4525201"/>
          </a:xfrm>
        </p:grpSpPr>
        <p:sp>
          <p:nvSpPr>
            <p:cNvPr id="14" name="TextBox 5">
              <a:extLst>
                <a:ext uri="{FF2B5EF4-FFF2-40B4-BE49-F238E27FC236}">
                  <a16:creationId xmlns:a16="http://schemas.microsoft.com/office/drawing/2014/main" id="{F8E9E343-B9C4-43CC-8A04-174E20EA3EB9}"/>
                </a:ext>
              </a:extLst>
            </p:cNvPr>
            <p:cNvSpPr txBox="1"/>
            <p:nvPr/>
          </p:nvSpPr>
          <p:spPr>
            <a:xfrm>
              <a:off x="5257801" y="5666613"/>
              <a:ext cx="11715275" cy="19761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00"/>
                </a:lnSpc>
              </a:pPr>
              <a:r>
                <a:rPr lang="en-US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Graduation date:</a:t>
              </a:r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December 18, 2019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4000"/>
                </a:lnSpc>
              </a:pPr>
              <a:r>
                <a:rPr lang="en-US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Dissertation title:</a:t>
              </a:r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The role of self-reflection in the spiritual quest to make meaning of experiences 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4000"/>
                </a:lnSpc>
              </a:pPr>
              <a:r>
                <a:rPr lang="en-US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Dissertation chair:</a:t>
              </a:r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Dr. Michelle Boettcher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4000"/>
                </a:lnSpc>
              </a:pPr>
              <a:r>
                <a:rPr lang="en-US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Current status:</a:t>
              </a:r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Instructor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6">
              <a:extLst>
                <a:ext uri="{FF2B5EF4-FFF2-40B4-BE49-F238E27FC236}">
                  <a16:creationId xmlns:a16="http://schemas.microsoft.com/office/drawing/2014/main" id="{6F7655FE-7883-4AEC-AEA9-F5F43D91E9E4}"/>
                </a:ext>
              </a:extLst>
            </p:cNvPr>
            <p:cNvSpPr txBox="1"/>
            <p:nvPr/>
          </p:nvSpPr>
          <p:spPr>
            <a:xfrm>
              <a:off x="5257800" y="3117594"/>
              <a:ext cx="11372375" cy="85921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6720"/>
                </a:lnSpc>
                <a:spcBef>
                  <a:spcPts val="5040"/>
                </a:spcBef>
              </a:pPr>
              <a:r>
                <a:rPr lang="en-US" sz="6000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Ikenna Q. </a:t>
              </a:r>
              <a:r>
                <a:rPr lang="en-US" sz="6000" dirty="0" err="1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Ezealah</a:t>
              </a:r>
              <a:endParaRPr lang="en-US" sz="6000" dirty="0">
                <a:solidFill>
                  <a:srgbClr val="F8971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7">
              <a:extLst>
                <a:ext uri="{FF2B5EF4-FFF2-40B4-BE49-F238E27FC236}">
                  <a16:creationId xmlns:a16="http://schemas.microsoft.com/office/drawing/2014/main" id="{DCA8357A-9D06-493B-93EB-09E5835C179F}"/>
                </a:ext>
              </a:extLst>
            </p:cNvPr>
            <p:cNvSpPr txBox="1"/>
            <p:nvPr/>
          </p:nvSpPr>
          <p:spPr>
            <a:xfrm>
              <a:off x="5257800" y="4365552"/>
              <a:ext cx="6248399" cy="9618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000"/>
                </a:lnSpc>
                <a:spcBef>
                  <a:spcPts val="1530"/>
                </a:spcBef>
              </a:pPr>
              <a:r>
                <a:rPr lang="en-US" sz="3000" spc="3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Higher Education Leadership</a:t>
              </a:r>
            </a:p>
            <a:p>
              <a:pPr marL="0" lvl="1" indent="0">
                <a:lnSpc>
                  <a:spcPts val="3000"/>
                </a:lnSpc>
                <a:spcBef>
                  <a:spcPts val="1530"/>
                </a:spcBef>
              </a:pPr>
              <a:r>
                <a:rPr lang="en-US" sz="3000" spc="3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Clemson University</a:t>
              </a: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5000"/>
          </a:blip>
          <a:srcRect t="7812" b="78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99747" y="708617"/>
            <a:ext cx="16688505" cy="8932523"/>
          </a:xfrm>
          <a:prstGeom prst="rect">
            <a:avLst/>
          </a:prstGeom>
          <a:solidFill>
            <a:srgbClr val="000000">
              <a:alpha val="87843"/>
            </a:srgb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8" name="TextBox 8"/>
          <p:cNvSpPr txBox="1"/>
          <p:nvPr/>
        </p:nvSpPr>
        <p:spPr>
          <a:xfrm>
            <a:off x="3065313" y="2399037"/>
            <a:ext cx="6002487" cy="342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38"/>
              </a:lnSpc>
            </a:pPr>
            <a:r>
              <a:rPr lang="en-US" sz="1800" spc="98">
                <a:solidFill>
                  <a:srgbClr val="FFFFFF"/>
                </a:solidFill>
                <a:latin typeface="Helvetica Neue LT Std 2"/>
              </a:rPr>
              <a:t>The Institute on Teaching and Mentoring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24870" y="1252610"/>
            <a:ext cx="1422271" cy="1422271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3C38821B-D19B-4C93-AC8E-54BC07795DE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013616" y="7810500"/>
            <a:ext cx="5274383" cy="341516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87714F1-32A1-4248-9248-8F81A3AD42DF}"/>
              </a:ext>
            </a:extLst>
          </p:cNvPr>
          <p:cNvGrpSpPr/>
          <p:nvPr/>
        </p:nvGrpSpPr>
        <p:grpSpPr>
          <a:xfrm>
            <a:off x="5257800" y="3117594"/>
            <a:ext cx="11715276" cy="5557663"/>
            <a:chOff x="5257800" y="3117594"/>
            <a:chExt cx="11715276" cy="5557663"/>
          </a:xfrm>
        </p:grpSpPr>
        <p:sp>
          <p:nvSpPr>
            <p:cNvPr id="14" name="TextBox 5">
              <a:extLst>
                <a:ext uri="{FF2B5EF4-FFF2-40B4-BE49-F238E27FC236}">
                  <a16:creationId xmlns:a16="http://schemas.microsoft.com/office/drawing/2014/main" id="{C8937BCE-3851-4B5D-90A5-F15EE885D9F6}"/>
                </a:ext>
              </a:extLst>
            </p:cNvPr>
            <p:cNvSpPr txBox="1"/>
            <p:nvPr/>
          </p:nvSpPr>
          <p:spPr>
            <a:xfrm>
              <a:off x="5257801" y="5666613"/>
              <a:ext cx="11715275" cy="30086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00"/>
                </a:lnSpc>
              </a:pPr>
              <a:r>
                <a:rPr lang="en-US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Graduation date:</a:t>
              </a:r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May 7, 2020</a:t>
              </a:r>
            </a:p>
            <a:p>
              <a:pPr>
                <a:lnSpc>
                  <a:spcPts val="4000"/>
                </a:lnSpc>
              </a:pPr>
              <a:r>
                <a:rPr lang="en-US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Dissertation title:</a:t>
              </a:r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Rising Black Voices of the Global South: Understanding Locals' Relationship with Tourism in Livingstone, Zambia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4000"/>
                </a:lnSpc>
              </a:pPr>
              <a:r>
                <a:rPr lang="en-US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Dissertation chair:</a:t>
              </a:r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Dr. Lauren N. Duffy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4000"/>
                </a:lnSpc>
              </a:pPr>
              <a:r>
                <a:rPr lang="en-US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Current status</a:t>
              </a: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Tenure Track Assistant Professor, The Collins College of Hospitality Management, California State Polytechnic University, Pomona</a:t>
              </a:r>
              <a:endPara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6">
              <a:extLst>
                <a:ext uri="{FF2B5EF4-FFF2-40B4-BE49-F238E27FC236}">
                  <a16:creationId xmlns:a16="http://schemas.microsoft.com/office/drawing/2014/main" id="{F18A9103-2313-4C6C-93A6-14318B62B842}"/>
                </a:ext>
              </a:extLst>
            </p:cNvPr>
            <p:cNvSpPr txBox="1"/>
            <p:nvPr/>
          </p:nvSpPr>
          <p:spPr>
            <a:xfrm>
              <a:off x="5257800" y="3117594"/>
              <a:ext cx="11372375" cy="85921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6720"/>
                </a:lnSpc>
                <a:spcBef>
                  <a:spcPts val="5040"/>
                </a:spcBef>
              </a:pPr>
              <a:r>
                <a:rPr lang="en-US" sz="6000" dirty="0" err="1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E’Lisha</a:t>
              </a:r>
              <a:r>
                <a:rPr lang="en-US" sz="6000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Victoria Fogle</a:t>
              </a:r>
            </a:p>
          </p:txBody>
        </p:sp>
        <p:sp>
          <p:nvSpPr>
            <p:cNvPr id="16" name="TextBox 7">
              <a:extLst>
                <a:ext uri="{FF2B5EF4-FFF2-40B4-BE49-F238E27FC236}">
                  <a16:creationId xmlns:a16="http://schemas.microsoft.com/office/drawing/2014/main" id="{0A5842A7-236C-4AFB-B50C-436468F82568}"/>
                </a:ext>
              </a:extLst>
            </p:cNvPr>
            <p:cNvSpPr txBox="1"/>
            <p:nvPr/>
          </p:nvSpPr>
          <p:spPr>
            <a:xfrm>
              <a:off x="5257800" y="4365552"/>
              <a:ext cx="9753600" cy="9618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000"/>
                </a:lnSpc>
                <a:spcBef>
                  <a:spcPts val="1530"/>
                </a:spcBef>
              </a:pPr>
              <a:r>
                <a:rPr lang="en-US" sz="3000" spc="3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Parks, Recreation and Tourism Management</a:t>
              </a:r>
            </a:p>
            <a:p>
              <a:pPr marL="0" lvl="1" indent="0">
                <a:lnSpc>
                  <a:spcPts val="3000"/>
                </a:lnSpc>
                <a:spcBef>
                  <a:spcPts val="1530"/>
                </a:spcBef>
              </a:pPr>
              <a:r>
                <a:rPr lang="en-US" sz="3000" spc="3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Clemson University</a:t>
              </a:r>
            </a:p>
          </p:txBody>
        </p:sp>
      </p:grpSp>
      <p:pic>
        <p:nvPicPr>
          <p:cNvPr id="11" name="Picture 10" descr="A picture containing person, baseball, building, little&#10;&#10;Description automatically generated">
            <a:extLst>
              <a:ext uri="{FF2B5EF4-FFF2-40B4-BE49-F238E27FC236}">
                <a16:creationId xmlns:a16="http://schemas.microsoft.com/office/drawing/2014/main" id="{4B3A2961-5725-425B-BE69-7F0FF253FE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1" t="10102" r="25321" b="32498"/>
          <a:stretch/>
        </p:blipFill>
        <p:spPr>
          <a:xfrm>
            <a:off x="1424870" y="3238500"/>
            <a:ext cx="3447575" cy="372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8183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5000"/>
          </a:blip>
          <a:srcRect t="7812" b="78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99747" y="708617"/>
            <a:ext cx="16688505" cy="8932523"/>
          </a:xfrm>
          <a:prstGeom prst="rect">
            <a:avLst/>
          </a:prstGeom>
          <a:solidFill>
            <a:srgbClr val="000000">
              <a:alpha val="87843"/>
            </a:srgbClr>
          </a:solidFill>
        </p:spPr>
      </p:sp>
      <p:sp>
        <p:nvSpPr>
          <p:cNvPr id="8" name="TextBox 8"/>
          <p:cNvSpPr txBox="1"/>
          <p:nvPr/>
        </p:nvSpPr>
        <p:spPr>
          <a:xfrm>
            <a:off x="3065313" y="2399037"/>
            <a:ext cx="6002487" cy="342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38"/>
              </a:lnSpc>
            </a:pPr>
            <a:r>
              <a:rPr lang="en-US" sz="1800" spc="98">
                <a:solidFill>
                  <a:srgbClr val="FFFFFF"/>
                </a:solidFill>
                <a:latin typeface="Helvetica Neue LT Std 2"/>
              </a:rPr>
              <a:t>The Institute on Teaching and Mentoring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24870" y="1252610"/>
            <a:ext cx="1422271" cy="1422271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3C38821B-D19B-4C93-AC8E-54BC07795DE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013616" y="7810500"/>
            <a:ext cx="5274383" cy="341516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87714F1-32A1-4248-9248-8F81A3AD42DF}"/>
              </a:ext>
            </a:extLst>
          </p:cNvPr>
          <p:cNvGrpSpPr/>
          <p:nvPr/>
        </p:nvGrpSpPr>
        <p:grpSpPr>
          <a:xfrm>
            <a:off x="5257800" y="3117594"/>
            <a:ext cx="11715276" cy="4531741"/>
            <a:chOff x="5257800" y="3117594"/>
            <a:chExt cx="11715276" cy="4531741"/>
          </a:xfrm>
        </p:grpSpPr>
        <p:sp>
          <p:nvSpPr>
            <p:cNvPr id="14" name="TextBox 5">
              <a:extLst>
                <a:ext uri="{FF2B5EF4-FFF2-40B4-BE49-F238E27FC236}">
                  <a16:creationId xmlns:a16="http://schemas.microsoft.com/office/drawing/2014/main" id="{C8937BCE-3851-4B5D-90A5-F15EE885D9F6}"/>
                </a:ext>
              </a:extLst>
            </p:cNvPr>
            <p:cNvSpPr txBox="1"/>
            <p:nvPr/>
          </p:nvSpPr>
          <p:spPr>
            <a:xfrm>
              <a:off x="5257801" y="5666613"/>
              <a:ext cx="11715275" cy="19827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00"/>
                </a:lnSpc>
              </a:pPr>
              <a:r>
                <a:rPr lang="en-US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Graduation date:</a:t>
              </a:r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December 2019</a:t>
              </a:r>
            </a:p>
            <a:p>
              <a:pPr>
                <a:lnSpc>
                  <a:spcPts val="4000"/>
                </a:lnSpc>
              </a:pPr>
              <a:r>
                <a:rPr lang="en-US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Dissertation title:</a:t>
              </a:r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Subgroup Heterogeneity in the Wake of Unpredicted Change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4000"/>
                </a:lnSpc>
              </a:pPr>
              <a:r>
                <a:rPr lang="en-US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Dissertation chair:</a:t>
              </a:r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Steven </a:t>
              </a:r>
              <a:r>
                <a:rPr lang="en-US" sz="180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Sheffrin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 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4000"/>
                </a:lnSpc>
              </a:pPr>
              <a:r>
                <a:rPr lang="en-US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Current status:</a:t>
              </a:r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Economist, United States International Trade Commission</a:t>
              </a:r>
              <a:endPara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6">
              <a:extLst>
                <a:ext uri="{FF2B5EF4-FFF2-40B4-BE49-F238E27FC236}">
                  <a16:creationId xmlns:a16="http://schemas.microsoft.com/office/drawing/2014/main" id="{F18A9103-2313-4C6C-93A6-14318B62B842}"/>
                </a:ext>
              </a:extLst>
            </p:cNvPr>
            <p:cNvSpPr txBox="1"/>
            <p:nvPr/>
          </p:nvSpPr>
          <p:spPr>
            <a:xfrm>
              <a:off x="5257800" y="3117594"/>
              <a:ext cx="11372375" cy="85921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6720"/>
                </a:lnSpc>
                <a:spcBef>
                  <a:spcPts val="5040"/>
                </a:spcBef>
              </a:pPr>
              <a:r>
                <a:rPr lang="en-US" sz="6000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Stephanie Fortune-Taylor</a:t>
              </a:r>
            </a:p>
          </p:txBody>
        </p:sp>
        <p:sp>
          <p:nvSpPr>
            <p:cNvPr id="16" name="TextBox 7">
              <a:extLst>
                <a:ext uri="{FF2B5EF4-FFF2-40B4-BE49-F238E27FC236}">
                  <a16:creationId xmlns:a16="http://schemas.microsoft.com/office/drawing/2014/main" id="{0A5842A7-236C-4AFB-B50C-436468F82568}"/>
                </a:ext>
              </a:extLst>
            </p:cNvPr>
            <p:cNvSpPr txBox="1"/>
            <p:nvPr/>
          </p:nvSpPr>
          <p:spPr>
            <a:xfrm>
              <a:off x="5257800" y="4365552"/>
              <a:ext cx="8686799" cy="9618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000"/>
                </a:lnSpc>
                <a:spcBef>
                  <a:spcPts val="1530"/>
                </a:spcBef>
              </a:pPr>
              <a:r>
                <a:rPr lang="en-US" sz="3000" spc="3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Economics</a:t>
              </a:r>
            </a:p>
            <a:p>
              <a:pPr marL="0" lvl="1" indent="0">
                <a:lnSpc>
                  <a:spcPts val="3000"/>
                </a:lnSpc>
                <a:spcBef>
                  <a:spcPts val="1530"/>
                </a:spcBef>
              </a:pPr>
              <a:r>
                <a:rPr lang="en-US" sz="3000" spc="3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Tulane University of Louisiana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4028773B-775B-4766-8C88-E9591B2773D3}"/>
              </a:ext>
            </a:extLst>
          </p:cNvPr>
          <p:cNvSpPr/>
          <p:nvPr/>
        </p:nvSpPr>
        <p:spPr>
          <a:xfrm>
            <a:off x="1424870" y="3175942"/>
            <a:ext cx="3429000" cy="370230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7001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5000"/>
          </a:blip>
          <a:srcRect t="7812" b="78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99747" y="708617"/>
            <a:ext cx="16688505" cy="8932523"/>
          </a:xfrm>
          <a:prstGeom prst="rect">
            <a:avLst/>
          </a:prstGeom>
          <a:solidFill>
            <a:srgbClr val="000000">
              <a:alpha val="87843"/>
            </a:srgbClr>
          </a:solidFill>
        </p:spPr>
      </p:sp>
      <p:sp>
        <p:nvSpPr>
          <p:cNvPr id="8" name="TextBox 8"/>
          <p:cNvSpPr txBox="1"/>
          <p:nvPr/>
        </p:nvSpPr>
        <p:spPr>
          <a:xfrm>
            <a:off x="3065313" y="2399037"/>
            <a:ext cx="6002487" cy="342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38"/>
              </a:lnSpc>
            </a:pPr>
            <a:r>
              <a:rPr lang="en-US" sz="1800" spc="98">
                <a:solidFill>
                  <a:srgbClr val="FFFFFF"/>
                </a:solidFill>
                <a:latin typeface="Helvetica Neue LT Std 2"/>
              </a:rPr>
              <a:t>The Institute on Teaching and Mentoring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24870" y="1252610"/>
            <a:ext cx="1422271" cy="1422271"/>
          </a:xfrm>
          <a:prstGeom prst="rect">
            <a:avLst/>
          </a:prstGeom>
        </p:spPr>
      </p:pic>
      <p:pic>
        <p:nvPicPr>
          <p:cNvPr id="11" name="Picture 10" descr="A person standing in a room&#10;&#10;Description automatically generated">
            <a:extLst>
              <a:ext uri="{FF2B5EF4-FFF2-40B4-BE49-F238E27FC236}">
                <a16:creationId xmlns:a16="http://schemas.microsoft.com/office/drawing/2014/main" id="{520F759F-CACC-44D8-9C85-50EF054677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" t="41910" r="78270" b="43033"/>
          <a:stretch/>
        </p:blipFill>
        <p:spPr>
          <a:xfrm>
            <a:off x="1424870" y="3218874"/>
            <a:ext cx="3344602" cy="3556512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02542566-70C8-40A4-BA91-D0D36A9C75A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013616" y="7810500"/>
            <a:ext cx="5274383" cy="341516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7702DB1-7767-4E92-9003-46B255310B6F}"/>
              </a:ext>
            </a:extLst>
          </p:cNvPr>
          <p:cNvGrpSpPr/>
          <p:nvPr/>
        </p:nvGrpSpPr>
        <p:grpSpPr>
          <a:xfrm>
            <a:off x="5257800" y="3117594"/>
            <a:ext cx="11715276" cy="5038162"/>
            <a:chOff x="5257800" y="3117594"/>
            <a:chExt cx="11715276" cy="5038162"/>
          </a:xfrm>
        </p:grpSpPr>
        <p:sp>
          <p:nvSpPr>
            <p:cNvPr id="14" name="TextBox 5">
              <a:extLst>
                <a:ext uri="{FF2B5EF4-FFF2-40B4-BE49-F238E27FC236}">
                  <a16:creationId xmlns:a16="http://schemas.microsoft.com/office/drawing/2014/main" id="{C27E6AA9-A2D5-4E75-AD34-4AB0CFF7BE63}"/>
                </a:ext>
              </a:extLst>
            </p:cNvPr>
            <p:cNvSpPr txBox="1"/>
            <p:nvPr/>
          </p:nvSpPr>
          <p:spPr>
            <a:xfrm>
              <a:off x="5257801" y="5666613"/>
              <a:ext cx="11715275" cy="24891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00"/>
                </a:lnSpc>
              </a:pPr>
              <a:r>
                <a:rPr lang="en-US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Graduation date:</a:t>
              </a:r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May 2020</a:t>
              </a:r>
            </a:p>
            <a:p>
              <a:pPr>
                <a:lnSpc>
                  <a:spcPts val="4000"/>
                </a:lnSpc>
              </a:pPr>
              <a:r>
                <a:rPr lang="en-US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Dissertation title</a:t>
              </a: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Preparing Effective Urban Practitioners: The Study of Two Urban-Focused School Psychology Graduate Training Programs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4000"/>
                </a:lnSpc>
              </a:pPr>
              <a:r>
                <a:rPr lang="en-US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Dissertation chair:</a:t>
              </a:r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Stephen D. Truscott, Psy.D.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4000"/>
                </a:lnSpc>
              </a:pPr>
              <a:r>
                <a:rPr lang="en-US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Current status:</a:t>
              </a:r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Post Doctoral Fellow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6">
              <a:extLst>
                <a:ext uri="{FF2B5EF4-FFF2-40B4-BE49-F238E27FC236}">
                  <a16:creationId xmlns:a16="http://schemas.microsoft.com/office/drawing/2014/main" id="{04BB4808-B648-4BC3-AF02-BDBB68B27516}"/>
                </a:ext>
              </a:extLst>
            </p:cNvPr>
            <p:cNvSpPr txBox="1"/>
            <p:nvPr/>
          </p:nvSpPr>
          <p:spPr>
            <a:xfrm>
              <a:off x="5257800" y="3117594"/>
              <a:ext cx="11372375" cy="85921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6720"/>
                </a:lnSpc>
                <a:spcBef>
                  <a:spcPts val="5040"/>
                </a:spcBef>
              </a:pPr>
              <a:r>
                <a:rPr lang="en-US" sz="6000" dirty="0" err="1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Kirnel</a:t>
              </a:r>
              <a:r>
                <a:rPr lang="en-US" sz="6000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Daniel </a:t>
              </a:r>
              <a:r>
                <a:rPr lang="en-US" sz="6000" dirty="0" err="1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Grishby</a:t>
              </a:r>
              <a:endParaRPr lang="en-US" sz="6000" dirty="0">
                <a:solidFill>
                  <a:srgbClr val="F8971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7">
              <a:extLst>
                <a:ext uri="{FF2B5EF4-FFF2-40B4-BE49-F238E27FC236}">
                  <a16:creationId xmlns:a16="http://schemas.microsoft.com/office/drawing/2014/main" id="{E9EBD169-8B34-4115-9668-D9FBEFECD664}"/>
                </a:ext>
              </a:extLst>
            </p:cNvPr>
            <p:cNvSpPr txBox="1"/>
            <p:nvPr/>
          </p:nvSpPr>
          <p:spPr>
            <a:xfrm>
              <a:off x="5257800" y="4365552"/>
              <a:ext cx="6476999" cy="9618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000"/>
                </a:lnSpc>
                <a:spcBef>
                  <a:spcPts val="1530"/>
                </a:spcBef>
              </a:pPr>
              <a:r>
                <a:rPr lang="en-US" sz="3000" spc="3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School Psychology</a:t>
              </a:r>
            </a:p>
            <a:p>
              <a:pPr marL="0" lvl="1" indent="0">
                <a:lnSpc>
                  <a:spcPts val="3000"/>
                </a:lnSpc>
                <a:spcBef>
                  <a:spcPts val="1530"/>
                </a:spcBef>
              </a:pPr>
              <a:r>
                <a:rPr lang="en-US" sz="3000" spc="3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Georgia State University</a:t>
              </a: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5000"/>
          </a:blip>
          <a:srcRect t="7812" b="78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99747" y="708617"/>
            <a:ext cx="16688505" cy="8932523"/>
          </a:xfrm>
          <a:prstGeom prst="rect">
            <a:avLst/>
          </a:prstGeom>
          <a:solidFill>
            <a:srgbClr val="000000">
              <a:alpha val="87843"/>
            </a:srgbClr>
          </a:solidFill>
        </p:spPr>
      </p:sp>
      <p:sp>
        <p:nvSpPr>
          <p:cNvPr id="8" name="TextBox 8"/>
          <p:cNvSpPr txBox="1"/>
          <p:nvPr/>
        </p:nvSpPr>
        <p:spPr>
          <a:xfrm>
            <a:off x="3065313" y="2399037"/>
            <a:ext cx="6002487" cy="342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38"/>
              </a:lnSpc>
            </a:pPr>
            <a:r>
              <a:rPr lang="en-US" sz="1800" spc="98">
                <a:solidFill>
                  <a:srgbClr val="FFFFFF"/>
                </a:solidFill>
                <a:latin typeface="Helvetica Neue LT Std 2"/>
              </a:rPr>
              <a:t>The Institute on Teaching and Mentoring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24870" y="1252610"/>
            <a:ext cx="1422271" cy="1422271"/>
          </a:xfrm>
          <a:prstGeom prst="rect">
            <a:avLst/>
          </a:prstGeom>
        </p:spPr>
      </p:pic>
      <p:pic>
        <p:nvPicPr>
          <p:cNvPr id="11" name="Picture 10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438541F4-6A73-4E90-A8F9-67BCE5233F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" t="14236" r="1863" b="7265"/>
          <a:stretch/>
        </p:blipFill>
        <p:spPr>
          <a:xfrm>
            <a:off x="1436902" y="3218874"/>
            <a:ext cx="3344602" cy="3556512"/>
          </a:xfrm>
          <a:prstGeom prst="rect">
            <a:avLst/>
          </a:prstGeom>
          <a:ln w="6350">
            <a:solidFill>
              <a:schemeClr val="bg1"/>
            </a:solidFill>
          </a:ln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CE50D57C-1534-4CF3-9479-DBB922EE292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013616" y="7810500"/>
            <a:ext cx="5274383" cy="341516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4DD7A9F-4E16-4389-94A8-CB743062805E}"/>
              </a:ext>
            </a:extLst>
          </p:cNvPr>
          <p:cNvGrpSpPr/>
          <p:nvPr/>
        </p:nvGrpSpPr>
        <p:grpSpPr>
          <a:xfrm>
            <a:off x="5257800" y="3117594"/>
            <a:ext cx="11715276" cy="5406211"/>
            <a:chOff x="5257800" y="3117594"/>
            <a:chExt cx="11715276" cy="5406211"/>
          </a:xfrm>
        </p:grpSpPr>
        <p:sp>
          <p:nvSpPr>
            <p:cNvPr id="14" name="TextBox 5">
              <a:extLst>
                <a:ext uri="{FF2B5EF4-FFF2-40B4-BE49-F238E27FC236}">
                  <a16:creationId xmlns:a16="http://schemas.microsoft.com/office/drawing/2014/main" id="{D7F82BF7-06DC-4608-B886-2E31EFA2CE54}"/>
                </a:ext>
              </a:extLst>
            </p:cNvPr>
            <p:cNvSpPr txBox="1"/>
            <p:nvPr/>
          </p:nvSpPr>
          <p:spPr>
            <a:xfrm>
              <a:off x="5257801" y="5666613"/>
              <a:ext cx="11715275" cy="28571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Graduation date:</a:t>
              </a:r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December 2019</a:t>
              </a:r>
            </a:p>
            <a:p>
              <a:pPr>
                <a:lnSpc>
                  <a:spcPct val="150000"/>
                </a:lnSpc>
              </a:pPr>
              <a:r>
                <a:rPr lang="en-US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Dissertation title:</a:t>
              </a:r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Characterizing the social networks and ART adherence behaviors of transgender women living with HIV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Dissertation chair:</a:t>
              </a:r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Nathan Hansen 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Current status:</a:t>
              </a:r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Postdoctoral Scholar-Fellow, Traineeship in AIDS Prevention Studies (NIH T-32), Center for AIDS Prevention Studies, University of California, San Francisco, Contract Ethnographer &amp; Evaluation Lead, Georgia HIV Surveillance, Georgia Department of Health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6">
              <a:extLst>
                <a:ext uri="{FF2B5EF4-FFF2-40B4-BE49-F238E27FC236}">
                  <a16:creationId xmlns:a16="http://schemas.microsoft.com/office/drawing/2014/main" id="{BE30719F-2CE4-4703-B7B7-397FFEC07004}"/>
                </a:ext>
              </a:extLst>
            </p:cNvPr>
            <p:cNvSpPr txBox="1"/>
            <p:nvPr/>
          </p:nvSpPr>
          <p:spPr>
            <a:xfrm>
              <a:off x="5257800" y="3117594"/>
              <a:ext cx="11372375" cy="85921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6720"/>
                </a:lnSpc>
                <a:spcBef>
                  <a:spcPts val="5040"/>
                </a:spcBef>
              </a:pPr>
              <a:r>
                <a:rPr lang="en-US" sz="6000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Miranda Hill</a:t>
              </a:r>
            </a:p>
          </p:txBody>
        </p:sp>
        <p:sp>
          <p:nvSpPr>
            <p:cNvPr id="16" name="TextBox 7">
              <a:extLst>
                <a:ext uri="{FF2B5EF4-FFF2-40B4-BE49-F238E27FC236}">
                  <a16:creationId xmlns:a16="http://schemas.microsoft.com/office/drawing/2014/main" id="{6E49F36E-E353-4949-81D5-76D243D07BF4}"/>
                </a:ext>
              </a:extLst>
            </p:cNvPr>
            <p:cNvSpPr txBox="1"/>
            <p:nvPr/>
          </p:nvSpPr>
          <p:spPr>
            <a:xfrm>
              <a:off x="5257800" y="4365552"/>
              <a:ext cx="8762999" cy="9618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000"/>
                </a:lnSpc>
                <a:spcBef>
                  <a:spcPts val="1530"/>
                </a:spcBef>
              </a:pPr>
              <a:r>
                <a:rPr lang="en-US" sz="3000" spc="3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Health Promotion and Behavior</a:t>
              </a:r>
            </a:p>
            <a:p>
              <a:pPr marL="0" lvl="1" indent="0">
                <a:lnSpc>
                  <a:spcPts val="3000"/>
                </a:lnSpc>
                <a:spcBef>
                  <a:spcPts val="1530"/>
                </a:spcBef>
              </a:pPr>
              <a:r>
                <a:rPr lang="en-US" sz="3000" spc="3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University of Georgia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5000"/>
          </a:blip>
          <a:srcRect t="7812" b="78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99747" y="708617"/>
            <a:ext cx="16688505" cy="8932523"/>
          </a:xfrm>
          <a:prstGeom prst="rect">
            <a:avLst/>
          </a:prstGeom>
          <a:solidFill>
            <a:srgbClr val="000000">
              <a:alpha val="87843"/>
            </a:srgbClr>
          </a:solidFill>
        </p:spPr>
      </p:sp>
      <p:sp>
        <p:nvSpPr>
          <p:cNvPr id="8" name="TextBox 8"/>
          <p:cNvSpPr txBox="1"/>
          <p:nvPr/>
        </p:nvSpPr>
        <p:spPr>
          <a:xfrm>
            <a:off x="3065313" y="2399037"/>
            <a:ext cx="6002487" cy="342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38"/>
              </a:lnSpc>
            </a:pPr>
            <a:r>
              <a:rPr lang="en-US" sz="1800" spc="98">
                <a:solidFill>
                  <a:srgbClr val="FFFFFF"/>
                </a:solidFill>
                <a:latin typeface="Helvetica Neue LT Std 2"/>
              </a:rPr>
              <a:t>The Institute on Teaching and Mentoring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24870" y="1252610"/>
            <a:ext cx="1422271" cy="1422271"/>
          </a:xfrm>
          <a:prstGeom prst="rect">
            <a:avLst/>
          </a:prstGeom>
        </p:spPr>
      </p:pic>
      <p:pic>
        <p:nvPicPr>
          <p:cNvPr id="11" name="Picture 10" descr="A person wearing a hat&#10;&#10;Description automatically generated">
            <a:extLst>
              <a:ext uri="{FF2B5EF4-FFF2-40B4-BE49-F238E27FC236}">
                <a16:creationId xmlns:a16="http://schemas.microsoft.com/office/drawing/2014/main" id="{8077FDD1-6655-4A7B-99E7-8669FCD02A4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57" t="14577" r="22569" b="47443"/>
          <a:stretch/>
        </p:blipFill>
        <p:spPr>
          <a:xfrm>
            <a:off x="1424870" y="3133024"/>
            <a:ext cx="3344602" cy="3556512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08646377-EF56-4946-A120-ED1F15EBE39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013616" y="7810500"/>
            <a:ext cx="5274383" cy="341516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500EA3D-8F4E-4DC5-8B0F-249306F8AB88}"/>
              </a:ext>
            </a:extLst>
          </p:cNvPr>
          <p:cNvGrpSpPr/>
          <p:nvPr/>
        </p:nvGrpSpPr>
        <p:grpSpPr>
          <a:xfrm>
            <a:off x="5257800" y="3117594"/>
            <a:ext cx="11715276" cy="4525201"/>
            <a:chOff x="5257800" y="3117594"/>
            <a:chExt cx="11715276" cy="4525201"/>
          </a:xfrm>
        </p:grpSpPr>
        <p:sp>
          <p:nvSpPr>
            <p:cNvPr id="14" name="TextBox 5">
              <a:extLst>
                <a:ext uri="{FF2B5EF4-FFF2-40B4-BE49-F238E27FC236}">
                  <a16:creationId xmlns:a16="http://schemas.microsoft.com/office/drawing/2014/main" id="{D4265037-DD8A-4BC5-8E20-1165E7D21CBA}"/>
                </a:ext>
              </a:extLst>
            </p:cNvPr>
            <p:cNvSpPr txBox="1"/>
            <p:nvPr/>
          </p:nvSpPr>
          <p:spPr>
            <a:xfrm>
              <a:off x="5257801" y="5666613"/>
              <a:ext cx="11715275" cy="19761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00"/>
                </a:lnSpc>
              </a:pPr>
              <a:r>
                <a:rPr lang="en-US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Graduation date:</a:t>
              </a:r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May 24, 2020</a:t>
              </a:r>
            </a:p>
            <a:p>
              <a:pPr>
                <a:lnSpc>
                  <a:spcPts val="4000"/>
                </a:lnSpc>
              </a:pPr>
              <a:r>
                <a:rPr lang="en-US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Dissertation title:</a:t>
              </a:r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Cellular Delivery of TRAIL to Treat Metastatic Castration-Resistant Prostate Cancer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4000"/>
                </a:lnSpc>
              </a:pPr>
              <a:r>
                <a:rPr lang="en-US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Dissertation chair:</a:t>
              </a:r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Michael R. King, PhD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4000"/>
                </a:lnSpc>
              </a:pPr>
              <a:r>
                <a:rPr lang="en-US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Current status</a:t>
              </a: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Postdoctoral Research Fellow at the University of Michigan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6">
              <a:extLst>
                <a:ext uri="{FF2B5EF4-FFF2-40B4-BE49-F238E27FC236}">
                  <a16:creationId xmlns:a16="http://schemas.microsoft.com/office/drawing/2014/main" id="{8FF54ADA-388D-4BDE-9D5D-5D0491282CC4}"/>
                </a:ext>
              </a:extLst>
            </p:cNvPr>
            <p:cNvSpPr txBox="1"/>
            <p:nvPr/>
          </p:nvSpPr>
          <p:spPr>
            <a:xfrm>
              <a:off x="5257800" y="3117594"/>
              <a:ext cx="11372375" cy="85921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6720"/>
                </a:lnSpc>
                <a:spcBef>
                  <a:spcPts val="5040"/>
                </a:spcBef>
              </a:pPr>
              <a:r>
                <a:rPr lang="en-US" sz="6000" dirty="0" err="1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Korie</a:t>
              </a:r>
              <a:r>
                <a:rPr lang="en-US" sz="6000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A. Grayson</a:t>
              </a:r>
            </a:p>
          </p:txBody>
        </p:sp>
        <p:sp>
          <p:nvSpPr>
            <p:cNvPr id="16" name="TextBox 7">
              <a:extLst>
                <a:ext uri="{FF2B5EF4-FFF2-40B4-BE49-F238E27FC236}">
                  <a16:creationId xmlns:a16="http://schemas.microsoft.com/office/drawing/2014/main" id="{68459306-163E-46B3-81C7-42DF8A657790}"/>
                </a:ext>
              </a:extLst>
            </p:cNvPr>
            <p:cNvSpPr txBox="1"/>
            <p:nvPr/>
          </p:nvSpPr>
          <p:spPr>
            <a:xfrm>
              <a:off x="5257801" y="4365552"/>
              <a:ext cx="4861400" cy="9618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00"/>
                </a:lnSpc>
                <a:spcBef>
                  <a:spcPts val="1530"/>
                </a:spcBef>
              </a:pPr>
              <a:r>
                <a:rPr lang="en-US" sz="3000" spc="3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Biomedical Engineering</a:t>
              </a:r>
            </a:p>
            <a:p>
              <a:pPr marL="0" lvl="1" indent="0">
                <a:lnSpc>
                  <a:spcPts val="3000"/>
                </a:lnSpc>
                <a:spcBef>
                  <a:spcPts val="1530"/>
                </a:spcBef>
              </a:pPr>
              <a:r>
                <a:rPr lang="en-US" sz="3000" spc="3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Cornell University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5000"/>
          </a:blip>
          <a:srcRect t="7812" b="78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99747" y="708617"/>
            <a:ext cx="16688505" cy="8932523"/>
          </a:xfrm>
          <a:prstGeom prst="rect">
            <a:avLst/>
          </a:prstGeom>
          <a:solidFill>
            <a:srgbClr val="000000">
              <a:alpha val="87843"/>
            </a:srgbClr>
          </a:solidFill>
        </p:spPr>
      </p:sp>
      <p:sp>
        <p:nvSpPr>
          <p:cNvPr id="8" name="TextBox 8"/>
          <p:cNvSpPr txBox="1"/>
          <p:nvPr/>
        </p:nvSpPr>
        <p:spPr>
          <a:xfrm>
            <a:off x="3065313" y="2399037"/>
            <a:ext cx="6002487" cy="342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38"/>
              </a:lnSpc>
            </a:pPr>
            <a:r>
              <a:rPr lang="en-US" sz="1800" spc="98">
                <a:solidFill>
                  <a:srgbClr val="FFFFFF"/>
                </a:solidFill>
                <a:latin typeface="Helvetica Neue LT Std 2"/>
              </a:rPr>
              <a:t>The Institute on Teaching and Mentoring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24870" y="1252610"/>
            <a:ext cx="1422271" cy="1422271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3C38821B-D19B-4C93-AC8E-54BC07795DE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013616" y="7810500"/>
            <a:ext cx="5274383" cy="341516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87714F1-32A1-4248-9248-8F81A3AD42DF}"/>
              </a:ext>
            </a:extLst>
          </p:cNvPr>
          <p:cNvGrpSpPr/>
          <p:nvPr/>
        </p:nvGrpSpPr>
        <p:grpSpPr>
          <a:xfrm>
            <a:off x="5257800" y="3117594"/>
            <a:ext cx="11715276" cy="5038162"/>
            <a:chOff x="5257800" y="3117594"/>
            <a:chExt cx="11715276" cy="5038162"/>
          </a:xfrm>
        </p:grpSpPr>
        <p:sp>
          <p:nvSpPr>
            <p:cNvPr id="14" name="TextBox 5">
              <a:extLst>
                <a:ext uri="{FF2B5EF4-FFF2-40B4-BE49-F238E27FC236}">
                  <a16:creationId xmlns:a16="http://schemas.microsoft.com/office/drawing/2014/main" id="{C8937BCE-3851-4B5D-90A5-F15EE885D9F6}"/>
                </a:ext>
              </a:extLst>
            </p:cNvPr>
            <p:cNvSpPr txBox="1"/>
            <p:nvPr/>
          </p:nvSpPr>
          <p:spPr>
            <a:xfrm>
              <a:off x="5257801" y="5666613"/>
              <a:ext cx="11715275" cy="24891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00"/>
                </a:lnSpc>
              </a:pPr>
              <a:r>
                <a:rPr lang="en-US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Graduation date:</a:t>
              </a:r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May 8, 2020</a:t>
              </a:r>
            </a:p>
            <a:p>
              <a:pPr>
                <a:lnSpc>
                  <a:spcPts val="4000"/>
                </a:lnSpc>
              </a:pPr>
              <a:r>
                <a:rPr lang="en-US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Dissertation title:</a:t>
              </a:r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Black Girls Accepting the Grand Challenge: A Qualitative Exploration of a Summer Engineering Program’s Influence on Black Girls’ Racial Identity, Engineering Identity, and STEM Self-Efficacy</a:t>
              </a:r>
            </a:p>
            <a:p>
              <a:pPr>
                <a:lnSpc>
                  <a:spcPts val="4000"/>
                </a:lnSpc>
              </a:pPr>
              <a:r>
                <a:rPr lang="en-US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Dissertation chair:</a:t>
              </a:r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Jessica T. </a:t>
              </a:r>
              <a:r>
                <a:rPr lang="en-US" sz="180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DeCuir-Gunby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, Ph.D.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4000"/>
                </a:lnSpc>
              </a:pPr>
              <a:r>
                <a:rPr lang="en-US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Current status:</a:t>
              </a:r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Postdoctoral Research Associate 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6">
              <a:extLst>
                <a:ext uri="{FF2B5EF4-FFF2-40B4-BE49-F238E27FC236}">
                  <a16:creationId xmlns:a16="http://schemas.microsoft.com/office/drawing/2014/main" id="{F18A9103-2313-4C6C-93A6-14318B62B842}"/>
                </a:ext>
              </a:extLst>
            </p:cNvPr>
            <p:cNvSpPr txBox="1"/>
            <p:nvPr/>
          </p:nvSpPr>
          <p:spPr>
            <a:xfrm>
              <a:off x="5257800" y="3117594"/>
              <a:ext cx="11372375" cy="85921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6720"/>
                </a:lnSpc>
                <a:spcBef>
                  <a:spcPts val="5040"/>
                </a:spcBef>
              </a:pPr>
              <a:r>
                <a:rPr lang="en-US" sz="6000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Whitney Nicole McCoy</a:t>
              </a:r>
            </a:p>
          </p:txBody>
        </p:sp>
        <p:sp>
          <p:nvSpPr>
            <p:cNvPr id="16" name="TextBox 7">
              <a:extLst>
                <a:ext uri="{FF2B5EF4-FFF2-40B4-BE49-F238E27FC236}">
                  <a16:creationId xmlns:a16="http://schemas.microsoft.com/office/drawing/2014/main" id="{0A5842A7-236C-4AFB-B50C-436468F82568}"/>
                </a:ext>
              </a:extLst>
            </p:cNvPr>
            <p:cNvSpPr txBox="1"/>
            <p:nvPr/>
          </p:nvSpPr>
          <p:spPr>
            <a:xfrm>
              <a:off x="5257800" y="4365552"/>
              <a:ext cx="8915399" cy="9618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000"/>
                </a:lnSpc>
                <a:spcBef>
                  <a:spcPts val="1530"/>
                </a:spcBef>
              </a:pPr>
              <a:r>
                <a:rPr lang="en-US" sz="3000" spc="3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Teacher Education and Learning Sciences</a:t>
              </a:r>
            </a:p>
            <a:p>
              <a:pPr marL="0" lvl="1" indent="0">
                <a:lnSpc>
                  <a:spcPts val="3000"/>
                </a:lnSpc>
                <a:spcBef>
                  <a:spcPts val="1530"/>
                </a:spcBef>
              </a:pPr>
              <a:r>
                <a:rPr lang="en-US" sz="3000" spc="3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North Carolina State University</a:t>
              </a:r>
            </a:p>
          </p:txBody>
        </p:sp>
      </p:grpSp>
      <p:pic>
        <p:nvPicPr>
          <p:cNvPr id="4" name="Picture 3" descr="A picture containing indoor, shelf, book, computer&#10;&#10;Description automatically generated">
            <a:extLst>
              <a:ext uri="{FF2B5EF4-FFF2-40B4-BE49-F238E27FC236}">
                <a16:creationId xmlns:a16="http://schemas.microsoft.com/office/drawing/2014/main" id="{A269EFFE-A06F-4479-9891-A5F1AF5DABE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" t="40033" r="74483" b="30442"/>
          <a:stretch/>
        </p:blipFill>
        <p:spPr>
          <a:xfrm rot="5400000">
            <a:off x="1306882" y="3356488"/>
            <a:ext cx="3556513" cy="332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2640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5000"/>
          </a:blip>
          <a:srcRect t="7812" b="78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99747" y="708617"/>
            <a:ext cx="16688505" cy="8932523"/>
          </a:xfrm>
          <a:prstGeom prst="rect">
            <a:avLst/>
          </a:prstGeom>
          <a:solidFill>
            <a:srgbClr val="000000">
              <a:alpha val="87843"/>
            </a:srgbClr>
          </a:solidFill>
        </p:spPr>
      </p:sp>
      <p:sp>
        <p:nvSpPr>
          <p:cNvPr id="8" name="TextBox 8"/>
          <p:cNvSpPr txBox="1"/>
          <p:nvPr/>
        </p:nvSpPr>
        <p:spPr>
          <a:xfrm>
            <a:off x="3065313" y="2399037"/>
            <a:ext cx="6002487" cy="342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38"/>
              </a:lnSpc>
            </a:pPr>
            <a:r>
              <a:rPr lang="en-US" sz="1800" spc="98">
                <a:solidFill>
                  <a:srgbClr val="FFFFFF"/>
                </a:solidFill>
                <a:latin typeface="Helvetica Neue LT Std 2"/>
              </a:rPr>
              <a:t>The Institute on Teaching and Mentoring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24870" y="1252610"/>
            <a:ext cx="1422271" cy="1422271"/>
          </a:xfrm>
          <a:prstGeom prst="rect">
            <a:avLst/>
          </a:prstGeom>
        </p:spPr>
      </p:pic>
      <p:pic>
        <p:nvPicPr>
          <p:cNvPr id="13" name="Picture 12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B63D4996-D97F-48FB-A272-95F9639BA9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1" r="1992"/>
          <a:stretch/>
        </p:blipFill>
        <p:spPr>
          <a:xfrm>
            <a:off x="1436688" y="3218874"/>
            <a:ext cx="3344601" cy="3556512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3E07672F-F684-4FE9-B2CD-4A9BED52E4A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013616" y="7810500"/>
            <a:ext cx="5274383" cy="341516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8830B2E-BF38-48D7-AEC4-4EBA10825795}"/>
              </a:ext>
            </a:extLst>
          </p:cNvPr>
          <p:cNvGrpSpPr/>
          <p:nvPr/>
        </p:nvGrpSpPr>
        <p:grpSpPr>
          <a:xfrm>
            <a:off x="5257800" y="3117594"/>
            <a:ext cx="11715276" cy="4525201"/>
            <a:chOff x="5257800" y="3117594"/>
            <a:chExt cx="11715276" cy="4525201"/>
          </a:xfrm>
        </p:grpSpPr>
        <p:sp>
          <p:nvSpPr>
            <p:cNvPr id="16" name="TextBox 5">
              <a:extLst>
                <a:ext uri="{FF2B5EF4-FFF2-40B4-BE49-F238E27FC236}">
                  <a16:creationId xmlns:a16="http://schemas.microsoft.com/office/drawing/2014/main" id="{440D987C-05A5-4380-9CBF-97B9192E040C}"/>
                </a:ext>
              </a:extLst>
            </p:cNvPr>
            <p:cNvSpPr txBox="1"/>
            <p:nvPr/>
          </p:nvSpPr>
          <p:spPr>
            <a:xfrm>
              <a:off x="5257801" y="5666613"/>
              <a:ext cx="11715275" cy="19761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00"/>
                </a:lnSpc>
              </a:pPr>
              <a:r>
                <a:rPr lang="en-US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Graduation date:</a:t>
              </a:r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August 2020</a:t>
              </a:r>
            </a:p>
            <a:p>
              <a:pPr>
                <a:lnSpc>
                  <a:spcPts val="4000"/>
                </a:lnSpc>
              </a:pPr>
              <a:r>
                <a:rPr lang="en-US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Dissertation title:</a:t>
              </a:r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Hecho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en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 South Carolina: Latinx teachers made in, and remaking, El Sur Latinx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4000"/>
                </a:lnSpc>
              </a:pPr>
              <a:r>
                <a:rPr lang="en-US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Dissertation chair:</a:t>
              </a:r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Dr. Kara Brown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4000"/>
                </a:lnSpc>
              </a:pPr>
              <a:r>
                <a:rPr lang="en-US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Current status:</a:t>
              </a:r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Assistant Professor of Teacher Education, California State University, Bakersfield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6">
              <a:extLst>
                <a:ext uri="{FF2B5EF4-FFF2-40B4-BE49-F238E27FC236}">
                  <a16:creationId xmlns:a16="http://schemas.microsoft.com/office/drawing/2014/main" id="{7E66A961-A523-4F4D-B59A-5C0FC4D5D6CE}"/>
                </a:ext>
              </a:extLst>
            </p:cNvPr>
            <p:cNvSpPr txBox="1"/>
            <p:nvPr/>
          </p:nvSpPr>
          <p:spPr>
            <a:xfrm>
              <a:off x="5257800" y="3117594"/>
              <a:ext cx="11372375" cy="85921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6720"/>
                </a:lnSpc>
                <a:spcBef>
                  <a:spcPts val="5040"/>
                </a:spcBef>
              </a:pPr>
              <a:r>
                <a:rPr lang="en-US" sz="6000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Timothy P. </a:t>
              </a:r>
              <a:r>
                <a:rPr lang="en-US" sz="6000" dirty="0" err="1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Monreal</a:t>
              </a:r>
              <a:endParaRPr lang="en-US" sz="6000" dirty="0">
                <a:solidFill>
                  <a:srgbClr val="F8971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7">
              <a:extLst>
                <a:ext uri="{FF2B5EF4-FFF2-40B4-BE49-F238E27FC236}">
                  <a16:creationId xmlns:a16="http://schemas.microsoft.com/office/drawing/2014/main" id="{F963E0F3-7AB3-41C3-B09F-8C8902A1A542}"/>
                </a:ext>
              </a:extLst>
            </p:cNvPr>
            <p:cNvSpPr txBox="1"/>
            <p:nvPr/>
          </p:nvSpPr>
          <p:spPr>
            <a:xfrm>
              <a:off x="5257800" y="4365552"/>
              <a:ext cx="11048999" cy="9618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000"/>
                </a:lnSpc>
                <a:spcBef>
                  <a:spcPts val="1530"/>
                </a:spcBef>
              </a:pPr>
              <a:r>
                <a:rPr lang="en-US" sz="3000" spc="3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Doctorate of Philosophy, Foundations of Education</a:t>
              </a:r>
            </a:p>
            <a:p>
              <a:pPr marL="0" lvl="1" indent="0">
                <a:lnSpc>
                  <a:spcPts val="3000"/>
                </a:lnSpc>
                <a:spcBef>
                  <a:spcPts val="1530"/>
                </a:spcBef>
              </a:pPr>
              <a:r>
                <a:rPr lang="en-US" sz="3000" spc="3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University of South Carolina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48348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5000"/>
          </a:blip>
          <a:srcRect t="7812" b="78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99747" y="708617"/>
            <a:ext cx="16688505" cy="8932523"/>
          </a:xfrm>
          <a:prstGeom prst="rect">
            <a:avLst/>
          </a:prstGeom>
          <a:solidFill>
            <a:srgbClr val="000000">
              <a:alpha val="87843"/>
            </a:srgbClr>
          </a:solidFill>
        </p:spPr>
      </p:sp>
      <p:sp>
        <p:nvSpPr>
          <p:cNvPr id="8" name="TextBox 8"/>
          <p:cNvSpPr txBox="1"/>
          <p:nvPr/>
        </p:nvSpPr>
        <p:spPr>
          <a:xfrm>
            <a:off x="3065313" y="2399037"/>
            <a:ext cx="6002487" cy="342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38"/>
              </a:lnSpc>
            </a:pPr>
            <a:r>
              <a:rPr lang="en-US" sz="1800" spc="98">
                <a:solidFill>
                  <a:srgbClr val="FFFFFF"/>
                </a:solidFill>
                <a:latin typeface="Helvetica Neue LT Std 2"/>
              </a:rPr>
              <a:t>The Institute on Teaching and Mentoring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24870" y="1252610"/>
            <a:ext cx="1422271" cy="1422271"/>
          </a:xfrm>
          <a:prstGeom prst="rect">
            <a:avLst/>
          </a:prstGeom>
        </p:spPr>
      </p:pic>
      <p:pic>
        <p:nvPicPr>
          <p:cNvPr id="13" name="Picture 12" descr="A person wearing a hat&#10;&#10;Description automatically generated">
            <a:extLst>
              <a:ext uri="{FF2B5EF4-FFF2-40B4-BE49-F238E27FC236}">
                <a16:creationId xmlns:a16="http://schemas.microsoft.com/office/drawing/2014/main" id="{039383D0-B23E-4163-8D05-4FE2A0BEB5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5" t="26516" r="36673" b="39926"/>
          <a:stretch/>
        </p:blipFill>
        <p:spPr>
          <a:xfrm>
            <a:off x="1424870" y="3155694"/>
            <a:ext cx="3344602" cy="3588006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D564805A-7047-45D3-B565-9663A0AE368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013616" y="7810500"/>
            <a:ext cx="5274383" cy="341516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AA10F74-6371-4B65-B5B2-54E6B14CC39A}"/>
              </a:ext>
            </a:extLst>
          </p:cNvPr>
          <p:cNvGrpSpPr/>
          <p:nvPr/>
        </p:nvGrpSpPr>
        <p:grpSpPr>
          <a:xfrm>
            <a:off x="5257800" y="3117594"/>
            <a:ext cx="11715276" cy="5038162"/>
            <a:chOff x="5257800" y="3117594"/>
            <a:chExt cx="11715276" cy="5038162"/>
          </a:xfrm>
        </p:grpSpPr>
        <p:sp>
          <p:nvSpPr>
            <p:cNvPr id="16" name="TextBox 5">
              <a:extLst>
                <a:ext uri="{FF2B5EF4-FFF2-40B4-BE49-F238E27FC236}">
                  <a16:creationId xmlns:a16="http://schemas.microsoft.com/office/drawing/2014/main" id="{80C0EDAD-6DE0-47E9-9F00-B971C112F7B5}"/>
                </a:ext>
              </a:extLst>
            </p:cNvPr>
            <p:cNvSpPr txBox="1"/>
            <p:nvPr/>
          </p:nvSpPr>
          <p:spPr>
            <a:xfrm>
              <a:off x="5257801" y="5666613"/>
              <a:ext cx="11715275" cy="24891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00"/>
                </a:lnSpc>
              </a:pPr>
              <a:r>
                <a:rPr lang="en-US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Graduation date:</a:t>
              </a:r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May 8, 2020</a:t>
              </a:r>
            </a:p>
            <a:p>
              <a:pPr>
                <a:lnSpc>
                  <a:spcPts val="4000"/>
                </a:lnSpc>
              </a:pPr>
              <a:r>
                <a:rPr lang="en-US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Dissertation title:</a:t>
              </a:r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"Dissatisfaction": A Case Study of Black Middle Class Parents and Private Preschool Choice in Atlanta, Georgia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4000"/>
                </a:lnSpc>
              </a:pPr>
              <a:r>
                <a:rPr lang="en-US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Dissertation chair:</a:t>
              </a:r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Dr. </a:t>
              </a:r>
              <a:r>
                <a:rPr lang="en-US" sz="180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Sheneka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 Williams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4000"/>
                </a:lnSpc>
              </a:pPr>
              <a:r>
                <a:rPr lang="en-US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Current status:</a:t>
              </a:r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on the job market</a:t>
              </a:r>
            </a:p>
          </p:txBody>
        </p:sp>
        <p:sp>
          <p:nvSpPr>
            <p:cNvPr id="17" name="TextBox 6">
              <a:extLst>
                <a:ext uri="{FF2B5EF4-FFF2-40B4-BE49-F238E27FC236}">
                  <a16:creationId xmlns:a16="http://schemas.microsoft.com/office/drawing/2014/main" id="{A1891564-271E-4414-82F0-FD339F5964ED}"/>
                </a:ext>
              </a:extLst>
            </p:cNvPr>
            <p:cNvSpPr txBox="1"/>
            <p:nvPr/>
          </p:nvSpPr>
          <p:spPr>
            <a:xfrm>
              <a:off x="5257800" y="3117594"/>
              <a:ext cx="11372375" cy="85921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6720"/>
                </a:lnSpc>
                <a:spcBef>
                  <a:spcPts val="5040"/>
                </a:spcBef>
              </a:pPr>
              <a:r>
                <a:rPr lang="en-US" sz="6000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Ian D. Parker</a:t>
              </a:r>
            </a:p>
          </p:txBody>
        </p:sp>
        <p:sp>
          <p:nvSpPr>
            <p:cNvPr id="18" name="TextBox 7">
              <a:extLst>
                <a:ext uri="{FF2B5EF4-FFF2-40B4-BE49-F238E27FC236}">
                  <a16:creationId xmlns:a16="http://schemas.microsoft.com/office/drawing/2014/main" id="{A187914E-077C-4CDE-9DDA-C539CBB95169}"/>
                </a:ext>
              </a:extLst>
            </p:cNvPr>
            <p:cNvSpPr txBox="1"/>
            <p:nvPr/>
          </p:nvSpPr>
          <p:spPr>
            <a:xfrm>
              <a:off x="5257800" y="4365552"/>
              <a:ext cx="7755815" cy="9618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000"/>
                </a:lnSpc>
                <a:spcBef>
                  <a:spcPts val="1530"/>
                </a:spcBef>
              </a:pPr>
              <a:r>
                <a:rPr lang="en-US" sz="3000" spc="3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Education Administration and Policy</a:t>
              </a:r>
            </a:p>
            <a:p>
              <a:pPr marL="0" lvl="1" indent="0">
                <a:lnSpc>
                  <a:spcPts val="3000"/>
                </a:lnSpc>
                <a:spcBef>
                  <a:spcPts val="1530"/>
                </a:spcBef>
              </a:pPr>
              <a:r>
                <a:rPr lang="en-US" sz="3000" spc="3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University of Georgia</a:t>
              </a: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5000"/>
          </a:blip>
          <a:srcRect t="7812" b="78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91456" y="813364"/>
            <a:ext cx="16688505" cy="8932523"/>
          </a:xfrm>
          <a:prstGeom prst="rect">
            <a:avLst/>
          </a:prstGeom>
          <a:solidFill>
            <a:srgbClr val="000000">
              <a:alpha val="87843"/>
            </a:srgbClr>
          </a:solidFill>
        </p:spPr>
      </p:sp>
      <p:sp>
        <p:nvSpPr>
          <p:cNvPr id="8" name="TextBox 8"/>
          <p:cNvSpPr txBox="1"/>
          <p:nvPr/>
        </p:nvSpPr>
        <p:spPr>
          <a:xfrm>
            <a:off x="3065313" y="2399037"/>
            <a:ext cx="6002487" cy="342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38"/>
              </a:lnSpc>
            </a:pPr>
            <a:r>
              <a:rPr lang="en-US" sz="1800" spc="98">
                <a:solidFill>
                  <a:srgbClr val="FFFFFF"/>
                </a:solidFill>
                <a:latin typeface="Helvetica Neue LT Std 2"/>
              </a:rPr>
              <a:t>The Institute on Teaching and Mentoring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24870" y="1252610"/>
            <a:ext cx="1422271" cy="1422271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77D69A81-CBBF-4D85-81CF-E95079EA430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013616" y="7810500"/>
            <a:ext cx="5274383" cy="341516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A683BFE-77D9-4CD3-98E6-97AA9F362795}"/>
              </a:ext>
            </a:extLst>
          </p:cNvPr>
          <p:cNvGrpSpPr/>
          <p:nvPr/>
        </p:nvGrpSpPr>
        <p:grpSpPr>
          <a:xfrm>
            <a:off x="5257800" y="3117594"/>
            <a:ext cx="11715276" cy="5038162"/>
            <a:chOff x="5257800" y="3117594"/>
            <a:chExt cx="11715276" cy="5038162"/>
          </a:xfrm>
        </p:grpSpPr>
        <p:sp>
          <p:nvSpPr>
            <p:cNvPr id="16" name="TextBox 5">
              <a:extLst>
                <a:ext uri="{FF2B5EF4-FFF2-40B4-BE49-F238E27FC236}">
                  <a16:creationId xmlns:a16="http://schemas.microsoft.com/office/drawing/2014/main" id="{379EE263-A7E3-441A-9548-3E300DDD52B2}"/>
                </a:ext>
              </a:extLst>
            </p:cNvPr>
            <p:cNvSpPr txBox="1"/>
            <p:nvPr/>
          </p:nvSpPr>
          <p:spPr>
            <a:xfrm>
              <a:off x="5257801" y="5666613"/>
              <a:ext cx="11715275" cy="24891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00"/>
                </a:lnSpc>
              </a:pPr>
              <a:r>
                <a:rPr lang="en-US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Defense date:</a:t>
              </a:r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June 19, 2020; </a:t>
              </a:r>
              <a:r>
                <a:rPr lang="en-US" sz="1800" dirty="0">
                  <a:solidFill>
                    <a:schemeClr val="accent6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Virtual Graduation</a:t>
              </a:r>
              <a:r>
                <a:rPr lang="en-US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August 28, 2020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4000"/>
                </a:lnSpc>
              </a:pPr>
              <a:r>
                <a:rPr lang="en-US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Dissertation title:</a:t>
              </a:r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Characterization of acetaldehyde-induced genomic instability during DNA replication in esophageal keratinocytes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4000"/>
                </a:lnSpc>
              </a:pPr>
              <a:r>
                <a:rPr lang="en-US" sz="1800" dirty="0">
                  <a:solidFill>
                    <a:schemeClr val="accent6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PI: 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Dr. </a:t>
              </a:r>
              <a:r>
                <a:rPr lang="en-US" sz="180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Eishi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Noguchi</a:t>
              </a:r>
              <a:r>
                <a:rPr lang="en-US" sz="1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>
                  <a:solidFill>
                    <a:schemeClr val="accent6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Committee Chair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Dr. Karen Berkowitz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4000"/>
                </a:lnSpc>
              </a:pPr>
              <a:r>
                <a:rPr lang="en-US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Current status:</a:t>
              </a:r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PennPORT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 Postdoctoral Fellow, University of Pennsylvania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6">
              <a:extLst>
                <a:ext uri="{FF2B5EF4-FFF2-40B4-BE49-F238E27FC236}">
                  <a16:creationId xmlns:a16="http://schemas.microsoft.com/office/drawing/2014/main" id="{CB613C14-954B-4A73-8F73-967530E902E1}"/>
                </a:ext>
              </a:extLst>
            </p:cNvPr>
            <p:cNvSpPr txBox="1"/>
            <p:nvPr/>
          </p:nvSpPr>
          <p:spPr>
            <a:xfrm>
              <a:off x="5257800" y="3117594"/>
              <a:ext cx="11372375" cy="85921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6720"/>
                </a:lnSpc>
                <a:spcBef>
                  <a:spcPts val="5040"/>
                </a:spcBef>
              </a:pPr>
              <a:r>
                <a:rPr lang="en-US" sz="6000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Jasmine Denice Parnell-Peake</a:t>
              </a:r>
            </a:p>
          </p:txBody>
        </p:sp>
        <p:sp>
          <p:nvSpPr>
            <p:cNvPr id="18" name="TextBox 7">
              <a:extLst>
                <a:ext uri="{FF2B5EF4-FFF2-40B4-BE49-F238E27FC236}">
                  <a16:creationId xmlns:a16="http://schemas.microsoft.com/office/drawing/2014/main" id="{4FB059DE-DFBF-48DE-826D-B1170101D713}"/>
                </a:ext>
              </a:extLst>
            </p:cNvPr>
            <p:cNvSpPr txBox="1"/>
            <p:nvPr/>
          </p:nvSpPr>
          <p:spPr>
            <a:xfrm>
              <a:off x="5257800" y="4365552"/>
              <a:ext cx="10667999" cy="9618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000"/>
                </a:lnSpc>
                <a:spcBef>
                  <a:spcPts val="1530"/>
                </a:spcBef>
              </a:pPr>
              <a:r>
                <a:rPr lang="en-US" sz="3000" spc="3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Molecular &amp; Cell Biology &amp; Genetics</a:t>
              </a:r>
            </a:p>
            <a:p>
              <a:pPr marL="0" lvl="1" indent="0">
                <a:lnSpc>
                  <a:spcPts val="3000"/>
                </a:lnSpc>
                <a:spcBef>
                  <a:spcPts val="1530"/>
                </a:spcBef>
              </a:pPr>
              <a:r>
                <a:rPr lang="en-US" sz="3000" spc="3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Drexel University College of Medicine</a:t>
              </a:r>
            </a:p>
          </p:txBody>
        </p:sp>
      </p:grpSp>
      <p:pic>
        <p:nvPicPr>
          <p:cNvPr id="5" name="Picture 4" descr="Two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16050FD2-4608-4DCC-A920-DCD1FA66FB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7" t="3583" r="16122" b="46141"/>
          <a:stretch/>
        </p:blipFill>
        <p:spPr>
          <a:xfrm>
            <a:off x="1424870" y="3187188"/>
            <a:ext cx="3359116" cy="3556512"/>
          </a:xfrm>
          <a:prstGeom prst="rect">
            <a:avLst/>
          </a:prstGeom>
        </p:spPr>
      </p:pic>
      <p:pic>
        <p:nvPicPr>
          <p:cNvPr id="3" name="Picture 2" descr="A person standing on a sidewalk&#10;&#10;Description automatically generated">
            <a:extLst>
              <a:ext uri="{FF2B5EF4-FFF2-40B4-BE49-F238E27FC236}">
                <a16:creationId xmlns:a16="http://schemas.microsoft.com/office/drawing/2014/main" id="{52B1C800-302C-4539-AB01-AE4A07BC8B5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49" t="-435" r="34055" b="73568"/>
          <a:stretch/>
        </p:blipFill>
        <p:spPr>
          <a:xfrm>
            <a:off x="3360415" y="5279626"/>
            <a:ext cx="1423571" cy="151376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5000"/>
          </a:blip>
          <a:srcRect t="7812" b="78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99747" y="708617"/>
            <a:ext cx="16688505" cy="8932523"/>
          </a:xfrm>
          <a:prstGeom prst="rect">
            <a:avLst/>
          </a:prstGeom>
          <a:solidFill>
            <a:srgbClr val="000000">
              <a:alpha val="87843"/>
            </a:srgbClr>
          </a:solidFill>
        </p:spPr>
      </p:sp>
      <p:sp>
        <p:nvSpPr>
          <p:cNvPr id="8" name="TextBox 8"/>
          <p:cNvSpPr txBox="1"/>
          <p:nvPr/>
        </p:nvSpPr>
        <p:spPr>
          <a:xfrm>
            <a:off x="3065313" y="2399037"/>
            <a:ext cx="6002487" cy="342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38"/>
              </a:lnSpc>
            </a:pPr>
            <a:r>
              <a:rPr lang="en-US" sz="1800" spc="98">
                <a:solidFill>
                  <a:srgbClr val="FFFFFF"/>
                </a:solidFill>
                <a:latin typeface="Helvetica Neue LT Std 2"/>
              </a:rPr>
              <a:t>The Institute on Teaching and Mentoring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24870" y="1252610"/>
            <a:ext cx="1422271" cy="1422271"/>
          </a:xfrm>
          <a:prstGeom prst="rect">
            <a:avLst/>
          </a:prstGeom>
        </p:spPr>
      </p:pic>
      <p:pic>
        <p:nvPicPr>
          <p:cNvPr id="13" name="Picture 12" descr="A person wearing a blue hat&#10;&#10;Description automatically generated">
            <a:extLst>
              <a:ext uri="{FF2B5EF4-FFF2-40B4-BE49-F238E27FC236}">
                <a16:creationId xmlns:a16="http://schemas.microsoft.com/office/drawing/2014/main" id="{2BAF2554-715C-48D0-BEB0-5902793D35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5" t="5421" r="26909" b="42762"/>
          <a:stretch/>
        </p:blipFill>
        <p:spPr>
          <a:xfrm>
            <a:off x="1424870" y="3170246"/>
            <a:ext cx="3363863" cy="3594612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2185850A-F540-4A3E-B9CE-8F74DAE096F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013616" y="7810500"/>
            <a:ext cx="5274383" cy="341516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9155E877-1924-4EE4-A621-D1FAA7504EEA}"/>
              </a:ext>
            </a:extLst>
          </p:cNvPr>
          <p:cNvGrpSpPr/>
          <p:nvPr/>
        </p:nvGrpSpPr>
        <p:grpSpPr>
          <a:xfrm>
            <a:off x="5257800" y="3117594"/>
            <a:ext cx="11963400" cy="5038162"/>
            <a:chOff x="5257800" y="3117594"/>
            <a:chExt cx="11963400" cy="5038162"/>
          </a:xfrm>
        </p:grpSpPr>
        <p:sp>
          <p:nvSpPr>
            <p:cNvPr id="16" name="TextBox 5">
              <a:extLst>
                <a:ext uri="{FF2B5EF4-FFF2-40B4-BE49-F238E27FC236}">
                  <a16:creationId xmlns:a16="http://schemas.microsoft.com/office/drawing/2014/main" id="{D9D7B056-F67A-48A9-A986-6F1533F9CEFB}"/>
                </a:ext>
              </a:extLst>
            </p:cNvPr>
            <p:cNvSpPr txBox="1"/>
            <p:nvPr/>
          </p:nvSpPr>
          <p:spPr>
            <a:xfrm>
              <a:off x="5257801" y="5666613"/>
              <a:ext cx="11715275" cy="24891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00"/>
                </a:lnSpc>
              </a:pPr>
              <a:r>
                <a:rPr lang="en-US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Graduation date:</a:t>
              </a:r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December 18, 2019</a:t>
              </a:r>
            </a:p>
            <a:p>
              <a:pPr>
                <a:lnSpc>
                  <a:spcPts val="4000"/>
                </a:lnSpc>
              </a:pPr>
              <a:r>
                <a:rPr lang="en-US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Dissertation title:</a:t>
              </a:r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The role of out-of-school time programming in predicting Critical reflection and positive outcomes in marginalized youth 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4000"/>
                </a:lnSpc>
              </a:pPr>
              <a:r>
                <a:rPr lang="en-US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Dissertation chair:</a:t>
              </a:r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Edmond Bowers, PhD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4000"/>
                </a:lnSpc>
              </a:pPr>
              <a:r>
                <a:rPr lang="en-US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Current status</a:t>
              </a:r>
              <a:r>
                <a:rPr lang="en-US" dirty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Assistant Professor in Recreation, Parks, and Tourism Management at Penn State Abington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6">
              <a:extLst>
                <a:ext uri="{FF2B5EF4-FFF2-40B4-BE49-F238E27FC236}">
                  <a16:creationId xmlns:a16="http://schemas.microsoft.com/office/drawing/2014/main" id="{442E1F1F-35F7-4619-9D5F-FC16CB81535E}"/>
                </a:ext>
              </a:extLst>
            </p:cNvPr>
            <p:cNvSpPr txBox="1"/>
            <p:nvPr/>
          </p:nvSpPr>
          <p:spPr>
            <a:xfrm>
              <a:off x="5257800" y="3117594"/>
              <a:ext cx="11372375" cy="85921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6720"/>
                </a:lnSpc>
                <a:spcBef>
                  <a:spcPts val="5040"/>
                </a:spcBef>
              </a:pPr>
              <a:r>
                <a:rPr lang="en-US" sz="6000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Katrina Black Reed</a:t>
              </a:r>
            </a:p>
          </p:txBody>
        </p:sp>
        <p:sp>
          <p:nvSpPr>
            <p:cNvPr id="18" name="TextBox 7">
              <a:extLst>
                <a:ext uri="{FF2B5EF4-FFF2-40B4-BE49-F238E27FC236}">
                  <a16:creationId xmlns:a16="http://schemas.microsoft.com/office/drawing/2014/main" id="{4250BECE-A638-4881-9FA2-3758BDED7A72}"/>
                </a:ext>
              </a:extLst>
            </p:cNvPr>
            <p:cNvSpPr txBox="1"/>
            <p:nvPr/>
          </p:nvSpPr>
          <p:spPr>
            <a:xfrm>
              <a:off x="5257800" y="4365552"/>
              <a:ext cx="11963400" cy="9618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000"/>
                </a:lnSpc>
                <a:spcBef>
                  <a:spcPts val="1530"/>
                </a:spcBef>
              </a:pPr>
              <a:r>
                <a:rPr lang="en-US" sz="3000" spc="3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Philosophy in Parks, Recreation and Tourism Management</a:t>
              </a:r>
            </a:p>
            <a:p>
              <a:pPr marL="0" lvl="1" indent="0">
                <a:lnSpc>
                  <a:spcPts val="3000"/>
                </a:lnSpc>
                <a:spcBef>
                  <a:spcPts val="1530"/>
                </a:spcBef>
              </a:pPr>
              <a:r>
                <a:rPr lang="en-US" sz="3000" spc="3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Clemson University</a:t>
              </a: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5000"/>
          </a:blip>
          <a:srcRect t="7812" b="78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99747" y="708617"/>
            <a:ext cx="16688505" cy="8932523"/>
          </a:xfrm>
          <a:prstGeom prst="rect">
            <a:avLst/>
          </a:prstGeom>
          <a:solidFill>
            <a:srgbClr val="000000">
              <a:alpha val="87843"/>
            </a:srgbClr>
          </a:solidFill>
        </p:spPr>
      </p:sp>
      <p:sp>
        <p:nvSpPr>
          <p:cNvPr id="8" name="TextBox 8"/>
          <p:cNvSpPr txBox="1"/>
          <p:nvPr/>
        </p:nvSpPr>
        <p:spPr>
          <a:xfrm>
            <a:off x="3065313" y="2399037"/>
            <a:ext cx="6002487" cy="342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38"/>
              </a:lnSpc>
            </a:pPr>
            <a:r>
              <a:rPr lang="en-US" sz="1800" spc="98">
                <a:solidFill>
                  <a:srgbClr val="FFFFFF"/>
                </a:solidFill>
                <a:latin typeface="Helvetica Neue LT Std 2"/>
              </a:rPr>
              <a:t>The Institute on Teaching and Mentoring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24870" y="1252610"/>
            <a:ext cx="1422271" cy="1422271"/>
          </a:xfrm>
          <a:prstGeom prst="rect">
            <a:avLst/>
          </a:prstGeom>
        </p:spPr>
      </p:pic>
      <p:pic>
        <p:nvPicPr>
          <p:cNvPr id="11" name="Picture 10" descr="A person standing posing for the camera&#10;&#10;Description automatically generated">
            <a:extLst>
              <a:ext uri="{FF2B5EF4-FFF2-40B4-BE49-F238E27FC236}">
                <a16:creationId xmlns:a16="http://schemas.microsoft.com/office/drawing/2014/main" id="{9089A285-BC04-48F6-9ECD-9F2C4CE4B4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13" t="1717" r="31314" b="64720"/>
          <a:stretch/>
        </p:blipFill>
        <p:spPr>
          <a:xfrm>
            <a:off x="1424870" y="3117593"/>
            <a:ext cx="3344602" cy="3594613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959C4D80-FFC1-4023-9AA2-F176ADE7750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013616" y="7810500"/>
            <a:ext cx="5274383" cy="341516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1AB92FE-825B-4846-A56B-7BD59ABFCCCE}"/>
              </a:ext>
            </a:extLst>
          </p:cNvPr>
          <p:cNvGrpSpPr/>
          <p:nvPr/>
        </p:nvGrpSpPr>
        <p:grpSpPr>
          <a:xfrm>
            <a:off x="5257800" y="3117594"/>
            <a:ext cx="11715276" cy="5551123"/>
            <a:chOff x="5257800" y="3117594"/>
            <a:chExt cx="11715276" cy="5551123"/>
          </a:xfrm>
        </p:grpSpPr>
        <p:sp>
          <p:nvSpPr>
            <p:cNvPr id="14" name="TextBox 5">
              <a:extLst>
                <a:ext uri="{FF2B5EF4-FFF2-40B4-BE49-F238E27FC236}">
                  <a16:creationId xmlns:a16="http://schemas.microsoft.com/office/drawing/2014/main" id="{9D2436FF-8B36-486B-B65B-06F3544F3361}"/>
                </a:ext>
              </a:extLst>
            </p:cNvPr>
            <p:cNvSpPr txBox="1"/>
            <p:nvPr/>
          </p:nvSpPr>
          <p:spPr>
            <a:xfrm>
              <a:off x="5257801" y="5666613"/>
              <a:ext cx="11715275" cy="30021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00"/>
                </a:lnSpc>
              </a:pPr>
              <a:r>
                <a:rPr lang="en-US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Graduation date:</a:t>
              </a:r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December 16, 2019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4000"/>
                </a:lnSpc>
              </a:pPr>
              <a:r>
                <a:rPr lang="en-US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Dissertation title:</a:t>
              </a:r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Innovative Approaches Using Multispectral Imagery to Detect Nearshore Bars and Elucidate Beach-Dune System Dynamics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4000"/>
                </a:lnSpc>
              </a:pPr>
              <a:r>
                <a:rPr lang="en-US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Dissertation chair:</a:t>
              </a:r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Dr. Jean T. Ellis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4000"/>
                </a:lnSpc>
              </a:pPr>
              <a:r>
                <a:rPr lang="en-US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Current status:</a:t>
              </a:r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Research Assistant Carolinas Integrated Science and Assessment University of South Carolina; </a:t>
              </a:r>
              <a:b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</a:br>
              <a: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Co-founder of Good World/</a:t>
              </a:r>
              <a:r>
                <a:rPr lang="en-US" sz="180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Buen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 Mundo Non-Profit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6">
              <a:extLst>
                <a:ext uri="{FF2B5EF4-FFF2-40B4-BE49-F238E27FC236}">
                  <a16:creationId xmlns:a16="http://schemas.microsoft.com/office/drawing/2014/main" id="{CE824846-9991-412C-9A1F-6217287D9BFA}"/>
                </a:ext>
              </a:extLst>
            </p:cNvPr>
            <p:cNvSpPr txBox="1"/>
            <p:nvPr/>
          </p:nvSpPr>
          <p:spPr>
            <a:xfrm>
              <a:off x="5257800" y="3117594"/>
              <a:ext cx="11372375" cy="85921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6720"/>
                </a:lnSpc>
                <a:spcBef>
                  <a:spcPts val="5040"/>
                </a:spcBef>
              </a:pPr>
              <a:r>
                <a:rPr lang="en-US" sz="6000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Mayra A. Rom</a:t>
              </a:r>
              <a:r>
                <a:rPr lang="en-US" sz="6000" dirty="0">
                  <a:solidFill>
                    <a:srgbClr val="F8971D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á</a:t>
              </a:r>
              <a:r>
                <a:rPr lang="en-US" sz="6000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n-Rivera</a:t>
              </a:r>
            </a:p>
          </p:txBody>
        </p:sp>
        <p:sp>
          <p:nvSpPr>
            <p:cNvPr id="16" name="TextBox 7">
              <a:extLst>
                <a:ext uri="{FF2B5EF4-FFF2-40B4-BE49-F238E27FC236}">
                  <a16:creationId xmlns:a16="http://schemas.microsoft.com/office/drawing/2014/main" id="{C0664E05-18A9-45C1-B726-D61719400CE7}"/>
                </a:ext>
              </a:extLst>
            </p:cNvPr>
            <p:cNvSpPr txBox="1"/>
            <p:nvPr/>
          </p:nvSpPr>
          <p:spPr>
            <a:xfrm>
              <a:off x="5257800" y="4365552"/>
              <a:ext cx="10667999" cy="9618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000"/>
                </a:lnSpc>
                <a:spcBef>
                  <a:spcPts val="1530"/>
                </a:spcBef>
              </a:pPr>
              <a:r>
                <a:rPr lang="en-US" sz="3000" spc="3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Geography, Coastal Geomorphology</a:t>
              </a:r>
            </a:p>
            <a:p>
              <a:pPr marL="0" lvl="1" indent="0">
                <a:lnSpc>
                  <a:spcPts val="3000"/>
                </a:lnSpc>
                <a:spcBef>
                  <a:spcPts val="1530"/>
                </a:spcBef>
              </a:pPr>
              <a:r>
                <a:rPr lang="en-US" sz="3000" spc="3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University of South Carolina</a:t>
              </a: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5000"/>
          </a:blip>
          <a:srcRect t="7812" b="78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99747" y="708617"/>
            <a:ext cx="16688505" cy="8932523"/>
          </a:xfrm>
          <a:prstGeom prst="rect">
            <a:avLst/>
          </a:prstGeom>
          <a:solidFill>
            <a:srgbClr val="000000">
              <a:alpha val="87843"/>
            </a:srgbClr>
          </a:solidFill>
        </p:spPr>
      </p:sp>
      <p:sp>
        <p:nvSpPr>
          <p:cNvPr id="8" name="TextBox 8"/>
          <p:cNvSpPr txBox="1"/>
          <p:nvPr/>
        </p:nvSpPr>
        <p:spPr>
          <a:xfrm>
            <a:off x="3065313" y="2399037"/>
            <a:ext cx="6002487" cy="342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38"/>
              </a:lnSpc>
            </a:pPr>
            <a:r>
              <a:rPr lang="en-US" sz="1800" spc="98">
                <a:solidFill>
                  <a:srgbClr val="FFFFFF"/>
                </a:solidFill>
                <a:latin typeface="Helvetica Neue LT Std 2"/>
              </a:rPr>
              <a:t>The Institute on Teaching and Mentoring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24870" y="1252610"/>
            <a:ext cx="1422271" cy="1422271"/>
          </a:xfrm>
          <a:prstGeom prst="rect">
            <a:avLst/>
          </a:prstGeom>
        </p:spPr>
      </p:pic>
      <p:pic>
        <p:nvPicPr>
          <p:cNvPr id="11" name="Picture 10" descr="A picture containing indoor, person, bed, looking&#10;&#10;Description automatically generated">
            <a:extLst>
              <a:ext uri="{FF2B5EF4-FFF2-40B4-BE49-F238E27FC236}">
                <a16:creationId xmlns:a16="http://schemas.microsoft.com/office/drawing/2014/main" id="{D1221C3E-B220-4B90-85B6-73AB1815E6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9" t="718" r="23928" b="9421"/>
          <a:stretch/>
        </p:blipFill>
        <p:spPr>
          <a:xfrm rot="16200000">
            <a:off x="1334480" y="3328892"/>
            <a:ext cx="3556512" cy="3375729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6629608E-03C3-4D95-A820-E1DA2701CA4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013616" y="7810500"/>
            <a:ext cx="5274383" cy="341516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BAA64BB-80BC-4352-A29F-1BE86153DD45}"/>
              </a:ext>
            </a:extLst>
          </p:cNvPr>
          <p:cNvGrpSpPr/>
          <p:nvPr/>
        </p:nvGrpSpPr>
        <p:grpSpPr>
          <a:xfrm>
            <a:off x="5257800" y="3117594"/>
            <a:ext cx="11715276" cy="5038162"/>
            <a:chOff x="5257800" y="3117594"/>
            <a:chExt cx="11715276" cy="5038162"/>
          </a:xfrm>
        </p:grpSpPr>
        <p:sp>
          <p:nvSpPr>
            <p:cNvPr id="14" name="TextBox 5">
              <a:extLst>
                <a:ext uri="{FF2B5EF4-FFF2-40B4-BE49-F238E27FC236}">
                  <a16:creationId xmlns:a16="http://schemas.microsoft.com/office/drawing/2014/main" id="{63A8B020-C9EF-4A04-A796-61E8DA141A19}"/>
                </a:ext>
              </a:extLst>
            </p:cNvPr>
            <p:cNvSpPr txBox="1"/>
            <p:nvPr/>
          </p:nvSpPr>
          <p:spPr>
            <a:xfrm>
              <a:off x="5257801" y="5666613"/>
              <a:ext cx="11715275" cy="24891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00"/>
                </a:lnSpc>
              </a:pPr>
              <a:r>
                <a:rPr lang="en-US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Graduation date:</a:t>
              </a:r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July 31, 2020</a:t>
              </a:r>
            </a:p>
            <a:p>
              <a:pPr>
                <a:lnSpc>
                  <a:spcPts val="4000"/>
                </a:lnSpc>
              </a:pPr>
              <a:r>
                <a:rPr lang="en-US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Dissertation title:</a:t>
              </a:r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En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búsqueda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del </a:t>
              </a:r>
              <a:r>
                <a:rPr lang="en-US" sz="180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Sumak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Kawsay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</a:t>
              </a:r>
              <a:r>
                <a:rPr lang="en-US" sz="180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Hacia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un nuevo cine </a:t>
              </a:r>
              <a:r>
                <a:rPr lang="en-US" sz="180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indigenista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ecuatoriano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del </a:t>
              </a:r>
              <a:r>
                <a:rPr lang="en-US" sz="180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siglo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XXI (In Search of </a:t>
              </a:r>
              <a:r>
                <a:rPr lang="en-US" sz="180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Sumak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Kawsay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Toward a New </a:t>
              </a:r>
              <a:r>
                <a:rPr lang="en-US" sz="180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Indigenista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Ecuadorian Cinema for the Twenty-first Century)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4000"/>
                </a:lnSpc>
              </a:pPr>
              <a:r>
                <a:rPr lang="en-US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Dissertation chair:</a:t>
              </a:r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Sarah Moody (Chair) and Marie-Eve Monette (Co-Chair)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4000"/>
                </a:lnSpc>
              </a:pPr>
              <a:r>
                <a:rPr lang="en-US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Current status:</a:t>
              </a:r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Postdoctoral Fellow in Spanish at Belmont University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6">
              <a:extLst>
                <a:ext uri="{FF2B5EF4-FFF2-40B4-BE49-F238E27FC236}">
                  <a16:creationId xmlns:a16="http://schemas.microsoft.com/office/drawing/2014/main" id="{6F7911EC-9D25-499E-B96E-DC9DEAF84BE6}"/>
                </a:ext>
              </a:extLst>
            </p:cNvPr>
            <p:cNvSpPr txBox="1"/>
            <p:nvPr/>
          </p:nvSpPr>
          <p:spPr>
            <a:xfrm>
              <a:off x="5257800" y="3117594"/>
              <a:ext cx="11372375" cy="85921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6720"/>
                </a:lnSpc>
                <a:spcBef>
                  <a:spcPts val="5040"/>
                </a:spcBef>
              </a:pPr>
              <a:r>
                <a:rPr lang="en-US" sz="6000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Henry Rub</a:t>
              </a:r>
              <a:r>
                <a:rPr lang="en-US" sz="6000" dirty="0">
                  <a:solidFill>
                    <a:srgbClr val="F8971D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é</a:t>
              </a:r>
              <a:r>
                <a:rPr lang="en-US" sz="6000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 </a:t>
              </a:r>
              <a:r>
                <a:rPr lang="en-US" sz="6000" dirty="0" err="1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Tarco</a:t>
              </a:r>
              <a:r>
                <a:rPr lang="en-US" sz="6000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-Carrera</a:t>
              </a:r>
            </a:p>
          </p:txBody>
        </p:sp>
        <p:sp>
          <p:nvSpPr>
            <p:cNvPr id="16" name="TextBox 7">
              <a:extLst>
                <a:ext uri="{FF2B5EF4-FFF2-40B4-BE49-F238E27FC236}">
                  <a16:creationId xmlns:a16="http://schemas.microsoft.com/office/drawing/2014/main" id="{D6D0692D-40F4-40B6-A840-E6890AB138AC}"/>
                </a:ext>
              </a:extLst>
            </p:cNvPr>
            <p:cNvSpPr txBox="1"/>
            <p:nvPr/>
          </p:nvSpPr>
          <p:spPr>
            <a:xfrm>
              <a:off x="5257800" y="4365552"/>
              <a:ext cx="8610599" cy="9618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000"/>
                </a:lnSpc>
                <a:spcBef>
                  <a:spcPts val="1530"/>
                </a:spcBef>
              </a:pPr>
              <a:r>
                <a:rPr lang="en-US" sz="3000" spc="3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Romance Languages-Spanish</a:t>
              </a:r>
            </a:p>
            <a:p>
              <a:pPr marL="0" lvl="1" indent="0">
                <a:lnSpc>
                  <a:spcPts val="3000"/>
                </a:lnSpc>
                <a:spcBef>
                  <a:spcPts val="1530"/>
                </a:spcBef>
              </a:pPr>
              <a:r>
                <a:rPr lang="en-US" sz="3000" spc="3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University of Alabama</a:t>
              </a: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5000"/>
          </a:blip>
          <a:srcRect t="7812" b="78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99747" y="708617"/>
            <a:ext cx="16688505" cy="8932523"/>
          </a:xfrm>
          <a:prstGeom prst="rect">
            <a:avLst/>
          </a:prstGeom>
          <a:solidFill>
            <a:srgbClr val="000000">
              <a:alpha val="87843"/>
            </a:srgbClr>
          </a:solidFill>
        </p:spPr>
      </p:sp>
      <p:sp>
        <p:nvSpPr>
          <p:cNvPr id="8" name="TextBox 8"/>
          <p:cNvSpPr txBox="1"/>
          <p:nvPr/>
        </p:nvSpPr>
        <p:spPr>
          <a:xfrm>
            <a:off x="3065313" y="2399037"/>
            <a:ext cx="6002487" cy="342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38"/>
              </a:lnSpc>
            </a:pPr>
            <a:r>
              <a:rPr lang="en-US" sz="1800" spc="98">
                <a:solidFill>
                  <a:srgbClr val="FFFFFF"/>
                </a:solidFill>
                <a:latin typeface="Helvetica Neue LT Std 2"/>
              </a:rPr>
              <a:t>The Institute on Teaching and Mentoring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24870" y="1252610"/>
            <a:ext cx="1422271" cy="1422271"/>
          </a:xfrm>
          <a:prstGeom prst="rect">
            <a:avLst/>
          </a:prstGeom>
        </p:spPr>
      </p:pic>
      <p:pic>
        <p:nvPicPr>
          <p:cNvPr id="11" name="Picture 10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7C89463C-0510-41D6-A626-C8F77C1028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" t="6756" r="1760" b="35552"/>
          <a:stretch/>
        </p:blipFill>
        <p:spPr>
          <a:xfrm>
            <a:off x="1423738" y="3218874"/>
            <a:ext cx="3344602" cy="3556512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0D11D3BC-FF0B-49AC-93E9-EEF935C8619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013616" y="7810500"/>
            <a:ext cx="5274383" cy="341516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4959F66-43B0-4AFA-880E-8539056B67F8}"/>
              </a:ext>
            </a:extLst>
          </p:cNvPr>
          <p:cNvGrpSpPr/>
          <p:nvPr/>
        </p:nvGrpSpPr>
        <p:grpSpPr>
          <a:xfrm>
            <a:off x="5257800" y="3117594"/>
            <a:ext cx="11715276" cy="4525201"/>
            <a:chOff x="5257800" y="3117594"/>
            <a:chExt cx="11715276" cy="4525201"/>
          </a:xfrm>
        </p:grpSpPr>
        <p:sp>
          <p:nvSpPr>
            <p:cNvPr id="14" name="TextBox 5">
              <a:extLst>
                <a:ext uri="{FF2B5EF4-FFF2-40B4-BE49-F238E27FC236}">
                  <a16:creationId xmlns:a16="http://schemas.microsoft.com/office/drawing/2014/main" id="{D2AA4605-D1A6-40E7-873C-F1895E84AF21}"/>
                </a:ext>
              </a:extLst>
            </p:cNvPr>
            <p:cNvSpPr txBox="1"/>
            <p:nvPr/>
          </p:nvSpPr>
          <p:spPr>
            <a:xfrm>
              <a:off x="5257801" y="5666613"/>
              <a:ext cx="11715275" cy="19761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00"/>
                </a:lnSpc>
              </a:pPr>
              <a:r>
                <a:rPr lang="en-US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Graduation date:</a:t>
              </a:r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June 2020</a:t>
              </a:r>
            </a:p>
            <a:p>
              <a:pPr>
                <a:lnSpc>
                  <a:spcPts val="4000"/>
                </a:lnSpc>
              </a:pPr>
              <a:r>
                <a:rPr lang="en-US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Dissertation title:</a:t>
              </a:r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Weaving Together: Exploring How Pluralistic Mathematical Practices Emerge Through Weaving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4000"/>
                </a:lnSpc>
              </a:pPr>
              <a:r>
                <a:rPr lang="en-US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Dissertation chair:</a:t>
              </a:r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Dr. Kylie </a:t>
              </a:r>
              <a:r>
                <a:rPr lang="en-US" sz="180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Peppler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 (director)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4000"/>
                </a:lnSpc>
              </a:pPr>
              <a:r>
                <a:rPr lang="en-US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Current status:</a:t>
              </a:r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Postdoctoral Scholar, School of Education and Social Policy, Northwestern University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6">
              <a:extLst>
                <a:ext uri="{FF2B5EF4-FFF2-40B4-BE49-F238E27FC236}">
                  <a16:creationId xmlns:a16="http://schemas.microsoft.com/office/drawing/2014/main" id="{96E7C012-18A8-4454-8FF6-BC390DB2A741}"/>
                </a:ext>
              </a:extLst>
            </p:cNvPr>
            <p:cNvSpPr txBox="1"/>
            <p:nvPr/>
          </p:nvSpPr>
          <p:spPr>
            <a:xfrm>
              <a:off x="5257800" y="3117594"/>
              <a:ext cx="11372375" cy="85921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6720"/>
                </a:lnSpc>
                <a:spcBef>
                  <a:spcPts val="5040"/>
                </a:spcBef>
              </a:pPr>
              <a:r>
                <a:rPr lang="en-US" sz="6000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Naomi Thompson</a:t>
              </a:r>
            </a:p>
          </p:txBody>
        </p:sp>
        <p:sp>
          <p:nvSpPr>
            <p:cNvPr id="16" name="TextBox 7">
              <a:extLst>
                <a:ext uri="{FF2B5EF4-FFF2-40B4-BE49-F238E27FC236}">
                  <a16:creationId xmlns:a16="http://schemas.microsoft.com/office/drawing/2014/main" id="{9CC45905-226A-46C6-8587-9E2B11FD2AD7}"/>
                </a:ext>
              </a:extLst>
            </p:cNvPr>
            <p:cNvSpPr txBox="1"/>
            <p:nvPr/>
          </p:nvSpPr>
          <p:spPr>
            <a:xfrm>
              <a:off x="5257801" y="4365552"/>
              <a:ext cx="4861400" cy="9618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00"/>
                </a:lnSpc>
                <a:spcBef>
                  <a:spcPts val="1530"/>
                </a:spcBef>
              </a:pPr>
              <a:r>
                <a:rPr lang="en-US" sz="3000" spc="3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Learning Sciences</a:t>
              </a:r>
            </a:p>
            <a:p>
              <a:pPr marL="0" lvl="1" indent="0">
                <a:lnSpc>
                  <a:spcPts val="3000"/>
                </a:lnSpc>
                <a:spcBef>
                  <a:spcPts val="1530"/>
                </a:spcBef>
              </a:pPr>
              <a:r>
                <a:rPr lang="en-US" sz="3000" spc="3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Indiana University</a:t>
              </a:r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5000"/>
          </a:blip>
          <a:srcRect t="7812" b="78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99747" y="708617"/>
            <a:ext cx="16688505" cy="8932523"/>
          </a:xfrm>
          <a:prstGeom prst="rect">
            <a:avLst/>
          </a:prstGeom>
          <a:solidFill>
            <a:srgbClr val="000000">
              <a:alpha val="87843"/>
            </a:srgbClr>
          </a:solidFill>
        </p:spPr>
      </p:sp>
      <p:sp>
        <p:nvSpPr>
          <p:cNvPr id="8" name="TextBox 8"/>
          <p:cNvSpPr txBox="1"/>
          <p:nvPr/>
        </p:nvSpPr>
        <p:spPr>
          <a:xfrm>
            <a:off x="3065313" y="2399037"/>
            <a:ext cx="6002487" cy="342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38"/>
              </a:lnSpc>
            </a:pPr>
            <a:r>
              <a:rPr lang="en-US" sz="1800" spc="98">
                <a:solidFill>
                  <a:srgbClr val="FFFFFF"/>
                </a:solidFill>
                <a:latin typeface="Helvetica Neue LT Std 2"/>
              </a:rPr>
              <a:t>The Institute on Teaching and Mentoring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24870" y="1252610"/>
            <a:ext cx="1422271" cy="1422271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3C38821B-D19B-4C93-AC8E-54BC07795DE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013616" y="7810500"/>
            <a:ext cx="5274383" cy="341516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87714F1-32A1-4248-9248-8F81A3AD42DF}"/>
              </a:ext>
            </a:extLst>
          </p:cNvPr>
          <p:cNvGrpSpPr/>
          <p:nvPr/>
        </p:nvGrpSpPr>
        <p:grpSpPr>
          <a:xfrm>
            <a:off x="5257800" y="3117594"/>
            <a:ext cx="11715276" cy="5536315"/>
            <a:chOff x="5257800" y="3117594"/>
            <a:chExt cx="11715276" cy="5536315"/>
          </a:xfrm>
        </p:grpSpPr>
        <p:sp>
          <p:nvSpPr>
            <p:cNvPr id="14" name="TextBox 5">
              <a:extLst>
                <a:ext uri="{FF2B5EF4-FFF2-40B4-BE49-F238E27FC236}">
                  <a16:creationId xmlns:a16="http://schemas.microsoft.com/office/drawing/2014/main" id="{C8937BCE-3851-4B5D-90A5-F15EE885D9F6}"/>
                </a:ext>
              </a:extLst>
            </p:cNvPr>
            <p:cNvSpPr txBox="1"/>
            <p:nvPr/>
          </p:nvSpPr>
          <p:spPr>
            <a:xfrm>
              <a:off x="5257801" y="6139118"/>
              <a:ext cx="11715275" cy="25147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Graduation date:</a:t>
              </a:r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May 9, 2020</a:t>
              </a:r>
            </a:p>
            <a:p>
              <a:pPr>
                <a:lnSpc>
                  <a:spcPct val="150000"/>
                </a:lnSpc>
              </a:pPr>
              <a:r>
                <a:rPr lang="en-US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Dissertation title:</a:t>
              </a:r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Long-Term Effects of Neonatal Pain on Chronically Painful Conditions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Dissertation chair:</a:t>
              </a:r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Dr. B. Duncan X. Lascelles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Current status:</a:t>
              </a:r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Clinical Fellow in the Division of Comparative Medicine at the University of North Carolina </a:t>
              </a:r>
              <a:b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at Chapel Hill </a:t>
              </a:r>
              <a:endPara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ts val="4000"/>
                </a:lnSpc>
              </a:pPr>
              <a:endPara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6">
              <a:extLst>
                <a:ext uri="{FF2B5EF4-FFF2-40B4-BE49-F238E27FC236}">
                  <a16:creationId xmlns:a16="http://schemas.microsoft.com/office/drawing/2014/main" id="{F18A9103-2313-4C6C-93A6-14318B62B842}"/>
                </a:ext>
              </a:extLst>
            </p:cNvPr>
            <p:cNvSpPr txBox="1"/>
            <p:nvPr/>
          </p:nvSpPr>
          <p:spPr>
            <a:xfrm>
              <a:off x="5257800" y="3117594"/>
              <a:ext cx="11372375" cy="85921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6720"/>
                </a:lnSpc>
                <a:spcBef>
                  <a:spcPts val="5040"/>
                </a:spcBef>
              </a:pPr>
              <a:r>
                <a:rPr lang="en-US" sz="6000" dirty="0" err="1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Morika</a:t>
              </a:r>
              <a:r>
                <a:rPr lang="en-US" sz="6000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Danielle Williams</a:t>
              </a:r>
            </a:p>
          </p:txBody>
        </p:sp>
        <p:sp>
          <p:nvSpPr>
            <p:cNvPr id="16" name="TextBox 7">
              <a:extLst>
                <a:ext uri="{FF2B5EF4-FFF2-40B4-BE49-F238E27FC236}">
                  <a16:creationId xmlns:a16="http://schemas.microsoft.com/office/drawing/2014/main" id="{0A5842A7-236C-4AFB-B50C-436468F82568}"/>
                </a:ext>
              </a:extLst>
            </p:cNvPr>
            <p:cNvSpPr txBox="1"/>
            <p:nvPr/>
          </p:nvSpPr>
          <p:spPr>
            <a:xfrm>
              <a:off x="5257801" y="4365552"/>
              <a:ext cx="11372374" cy="150041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ts val="1530"/>
                </a:spcBef>
              </a:pPr>
              <a:r>
                <a:rPr lang="en-US" sz="3000" spc="3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Comparative Biomedical Sciences concentration Pharmacology</a:t>
              </a:r>
            </a:p>
            <a:p>
              <a:pPr marL="0" lvl="1" indent="0">
                <a:lnSpc>
                  <a:spcPts val="3000"/>
                </a:lnSpc>
                <a:spcBef>
                  <a:spcPts val="1530"/>
                </a:spcBef>
              </a:pPr>
              <a:r>
                <a:rPr lang="en-US" sz="3000" spc="3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North Carolina State University</a:t>
              </a:r>
            </a:p>
          </p:txBody>
        </p:sp>
      </p:grpSp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EE01B914-3E60-4537-BEA5-F3FC8205EF8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8" t="7887" r="31880" b="55957"/>
          <a:stretch/>
        </p:blipFill>
        <p:spPr>
          <a:xfrm>
            <a:off x="1424870" y="3314700"/>
            <a:ext cx="3317754" cy="355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2718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5000"/>
          </a:blip>
          <a:srcRect t="7812" b="78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99747" y="708617"/>
            <a:ext cx="16688505" cy="8932523"/>
          </a:xfrm>
          <a:prstGeom prst="rect">
            <a:avLst/>
          </a:prstGeom>
          <a:solidFill>
            <a:srgbClr val="000000">
              <a:alpha val="87843"/>
            </a:srgbClr>
          </a:solidFill>
        </p:spPr>
      </p:sp>
      <p:sp>
        <p:nvSpPr>
          <p:cNvPr id="8" name="TextBox 8"/>
          <p:cNvSpPr txBox="1"/>
          <p:nvPr/>
        </p:nvSpPr>
        <p:spPr>
          <a:xfrm>
            <a:off x="3065313" y="2399037"/>
            <a:ext cx="6002487" cy="342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38"/>
              </a:lnSpc>
            </a:pPr>
            <a:r>
              <a:rPr lang="en-US" sz="1800" spc="98">
                <a:solidFill>
                  <a:srgbClr val="FFFFFF"/>
                </a:solidFill>
                <a:latin typeface="Helvetica Neue LT Std 2"/>
              </a:rPr>
              <a:t>The Institute on Teaching and Mentoring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24870" y="1252610"/>
            <a:ext cx="1422271" cy="1422271"/>
          </a:xfrm>
          <a:prstGeom prst="rect">
            <a:avLst/>
          </a:prstGeom>
        </p:spPr>
      </p:pic>
      <p:pic>
        <p:nvPicPr>
          <p:cNvPr id="11" name="Picture 10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B4B0CC11-DD8A-40DB-9071-08F00A4CB9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1" t="4987" r="23283" b="8519"/>
          <a:stretch/>
        </p:blipFill>
        <p:spPr>
          <a:xfrm>
            <a:off x="1424870" y="3110987"/>
            <a:ext cx="3319407" cy="3556513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0D63D995-01BB-4365-AA4D-CF9E4D6C844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013616" y="7810500"/>
            <a:ext cx="5274383" cy="341516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FE6B676-7754-41B2-9164-848FC72B537E}"/>
              </a:ext>
            </a:extLst>
          </p:cNvPr>
          <p:cNvGrpSpPr/>
          <p:nvPr/>
        </p:nvGrpSpPr>
        <p:grpSpPr>
          <a:xfrm>
            <a:off x="5257800" y="3117594"/>
            <a:ext cx="12039600" cy="5551123"/>
            <a:chOff x="5257800" y="3117594"/>
            <a:chExt cx="12039600" cy="5551123"/>
          </a:xfrm>
        </p:grpSpPr>
        <p:sp>
          <p:nvSpPr>
            <p:cNvPr id="14" name="TextBox 5">
              <a:extLst>
                <a:ext uri="{FF2B5EF4-FFF2-40B4-BE49-F238E27FC236}">
                  <a16:creationId xmlns:a16="http://schemas.microsoft.com/office/drawing/2014/main" id="{3A65AEAE-2FF8-425F-8F5C-EDCC588434F5}"/>
                </a:ext>
              </a:extLst>
            </p:cNvPr>
            <p:cNvSpPr txBox="1"/>
            <p:nvPr/>
          </p:nvSpPr>
          <p:spPr>
            <a:xfrm>
              <a:off x="5257801" y="5666613"/>
              <a:ext cx="11715275" cy="30021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00"/>
                </a:lnSpc>
              </a:pPr>
              <a:r>
                <a:rPr lang="en-US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Graduation date:</a:t>
              </a:r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June 30, 2020</a:t>
              </a:r>
            </a:p>
            <a:p>
              <a:pPr>
                <a:lnSpc>
                  <a:spcPts val="4000"/>
                </a:lnSpc>
              </a:pPr>
              <a:r>
                <a:rPr lang="en-US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Dissertation title:</a:t>
              </a:r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Using Applied Conversation Analysis and Membership Categorization Analysis to Study STEM Graduate Student Teaching Development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4000"/>
                </a:lnSpc>
              </a:pPr>
              <a:r>
                <a:rPr lang="en-US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Dissertation chair:</a:t>
              </a:r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Jessica Nina Lester and Gayle Buck (co-chairs)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4000"/>
                </a:lnSpc>
              </a:pPr>
              <a:r>
                <a:rPr lang="en-US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Current status:</a:t>
              </a:r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Postdoctoral Fellow for STEM Education Research at the Center for Urban Ecology and Sustainability at Butler University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6">
              <a:extLst>
                <a:ext uri="{FF2B5EF4-FFF2-40B4-BE49-F238E27FC236}">
                  <a16:creationId xmlns:a16="http://schemas.microsoft.com/office/drawing/2014/main" id="{62FE9DE9-1FC8-45EE-9A8B-0C74CD7B7908}"/>
                </a:ext>
              </a:extLst>
            </p:cNvPr>
            <p:cNvSpPr txBox="1"/>
            <p:nvPr/>
          </p:nvSpPr>
          <p:spPr>
            <a:xfrm>
              <a:off x="5257800" y="3117594"/>
              <a:ext cx="11372375" cy="85921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6720"/>
                </a:lnSpc>
                <a:spcBef>
                  <a:spcPts val="5040"/>
                </a:spcBef>
              </a:pPr>
              <a:r>
                <a:rPr lang="en-US" sz="6000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Francesca Arielle </a:t>
              </a:r>
              <a:r>
                <a:rPr lang="en-US" sz="6000" dirty="0" err="1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Willaimson</a:t>
              </a:r>
              <a:endParaRPr lang="en-US" sz="6000" dirty="0">
                <a:solidFill>
                  <a:srgbClr val="F8971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7">
              <a:extLst>
                <a:ext uri="{FF2B5EF4-FFF2-40B4-BE49-F238E27FC236}">
                  <a16:creationId xmlns:a16="http://schemas.microsoft.com/office/drawing/2014/main" id="{15D3A081-497B-4092-8D5F-CF9D8E4918AB}"/>
                </a:ext>
              </a:extLst>
            </p:cNvPr>
            <p:cNvSpPr txBox="1"/>
            <p:nvPr/>
          </p:nvSpPr>
          <p:spPr>
            <a:xfrm>
              <a:off x="5257800" y="4365552"/>
              <a:ext cx="12039600" cy="9618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000"/>
                </a:lnSpc>
                <a:spcBef>
                  <a:spcPts val="1530"/>
                </a:spcBef>
              </a:pPr>
              <a:r>
                <a:rPr lang="en-US" sz="3000" spc="3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Science Education and Inquiry Methodology</a:t>
              </a:r>
            </a:p>
            <a:p>
              <a:pPr marL="0" lvl="1" indent="0">
                <a:lnSpc>
                  <a:spcPts val="3000"/>
                </a:lnSpc>
                <a:spcBef>
                  <a:spcPts val="1530"/>
                </a:spcBef>
              </a:pPr>
              <a:r>
                <a:rPr lang="en-US" sz="3000" spc="3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Indiana University, Bloomington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5000"/>
          </a:blip>
          <a:srcRect t="7812" b="78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99747" y="708617"/>
            <a:ext cx="16688505" cy="8932523"/>
          </a:xfrm>
          <a:prstGeom prst="rect">
            <a:avLst/>
          </a:prstGeom>
          <a:solidFill>
            <a:srgbClr val="000000">
              <a:alpha val="87843"/>
            </a:srgbClr>
          </a:solidFill>
        </p:spPr>
      </p:sp>
      <p:sp>
        <p:nvSpPr>
          <p:cNvPr id="8" name="TextBox 8"/>
          <p:cNvSpPr txBox="1"/>
          <p:nvPr/>
        </p:nvSpPr>
        <p:spPr>
          <a:xfrm>
            <a:off x="3065313" y="2399037"/>
            <a:ext cx="6002487" cy="342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38"/>
              </a:lnSpc>
            </a:pPr>
            <a:r>
              <a:rPr lang="en-US" sz="1800" spc="98">
                <a:solidFill>
                  <a:srgbClr val="FFFFFF"/>
                </a:solidFill>
                <a:latin typeface="Helvetica Neue LT Std 2"/>
              </a:rPr>
              <a:t>The Institute on Teaching and Mentoring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24870" y="1252610"/>
            <a:ext cx="1422271" cy="1422271"/>
          </a:xfrm>
          <a:prstGeom prst="rect">
            <a:avLst/>
          </a:prstGeom>
        </p:spPr>
      </p:pic>
      <p:pic>
        <p:nvPicPr>
          <p:cNvPr id="11" name="Picture 10" descr="A picture containing outdoor, person, water, child&#10;&#10;Description automatically generated">
            <a:extLst>
              <a:ext uri="{FF2B5EF4-FFF2-40B4-BE49-F238E27FC236}">
                <a16:creationId xmlns:a16="http://schemas.microsoft.com/office/drawing/2014/main" id="{8AFCCC2E-DFB2-4733-B9F8-8F0D2999D1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58" t="31394" r="46010" b="35509"/>
          <a:stretch/>
        </p:blipFill>
        <p:spPr>
          <a:xfrm>
            <a:off x="1424870" y="3187188"/>
            <a:ext cx="3344602" cy="3556512"/>
          </a:xfrm>
          <a:prstGeom prst="rect">
            <a:avLst/>
          </a:prstGeom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404FC12D-2C62-4F85-BCBA-981BB383F66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013616" y="7810500"/>
            <a:ext cx="5274383" cy="341516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5F3F95B-5AD8-4F8A-B16D-35A17297FDAB}"/>
              </a:ext>
            </a:extLst>
          </p:cNvPr>
          <p:cNvGrpSpPr/>
          <p:nvPr/>
        </p:nvGrpSpPr>
        <p:grpSpPr>
          <a:xfrm>
            <a:off x="5257800" y="3117594"/>
            <a:ext cx="11715276" cy="5551123"/>
            <a:chOff x="5257800" y="3117594"/>
            <a:chExt cx="11715276" cy="5551123"/>
          </a:xfrm>
        </p:grpSpPr>
        <p:sp>
          <p:nvSpPr>
            <p:cNvPr id="18" name="TextBox 5">
              <a:extLst>
                <a:ext uri="{FF2B5EF4-FFF2-40B4-BE49-F238E27FC236}">
                  <a16:creationId xmlns:a16="http://schemas.microsoft.com/office/drawing/2014/main" id="{2E935E95-83AB-4221-9FD9-A9306D46DB12}"/>
                </a:ext>
              </a:extLst>
            </p:cNvPr>
            <p:cNvSpPr txBox="1"/>
            <p:nvPr/>
          </p:nvSpPr>
          <p:spPr>
            <a:xfrm>
              <a:off x="5257801" y="5666613"/>
              <a:ext cx="11715275" cy="30021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00"/>
                </a:lnSpc>
              </a:pPr>
              <a:r>
                <a:rPr lang="en-US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Graduation date:</a:t>
              </a:r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June 2020</a:t>
              </a:r>
            </a:p>
            <a:p>
              <a:pPr>
                <a:lnSpc>
                  <a:spcPts val="4000"/>
                </a:lnSpc>
              </a:pPr>
              <a:r>
                <a:rPr lang="en-US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Dissertation title:</a:t>
              </a:r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Crystal structures of hemeproteins: </a:t>
              </a:r>
              <a:r>
                <a:rPr lang="en-US" sz="180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Sulf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 and H2S Myoglobin derivatives and Lucina </a:t>
              </a:r>
              <a:r>
                <a:rPr lang="en-US" sz="180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pectinata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 Oxy(</a:t>
              </a:r>
              <a:r>
                <a:rPr lang="en-US" sz="180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HbII-HbIII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) and Oxy(</a:t>
              </a:r>
              <a:r>
                <a:rPr lang="en-US" sz="180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HbIII-HbIII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) systems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4000"/>
                </a:lnSpc>
              </a:pPr>
              <a:r>
                <a:rPr lang="en-US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Dissertation chair:</a:t>
              </a:r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Dr. Juan Lopez-</a:t>
              </a:r>
              <a:r>
                <a:rPr lang="en-US" sz="180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Garriga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4000"/>
                </a:lnSpc>
              </a:pPr>
              <a:r>
                <a:rPr lang="en-US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Current status:</a:t>
              </a:r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Postdoctoral Research Scholar at the </a:t>
              </a:r>
              <a:r>
                <a:rPr lang="en-US" sz="180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Biodesign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 Center for Immunotherapy, Vaccines and Virotherapy, School of Life Sciences-Arizona State University, Tempe, AZ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6">
              <a:extLst>
                <a:ext uri="{FF2B5EF4-FFF2-40B4-BE49-F238E27FC236}">
                  <a16:creationId xmlns:a16="http://schemas.microsoft.com/office/drawing/2014/main" id="{DFA1BD8D-FA6F-4CD3-ABA1-77B53B121611}"/>
                </a:ext>
              </a:extLst>
            </p:cNvPr>
            <p:cNvSpPr txBox="1"/>
            <p:nvPr/>
          </p:nvSpPr>
          <p:spPr>
            <a:xfrm>
              <a:off x="5257800" y="3117594"/>
              <a:ext cx="11372375" cy="85921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6720"/>
                </a:lnSpc>
                <a:spcBef>
                  <a:spcPts val="5040"/>
                </a:spcBef>
              </a:pPr>
              <a:r>
                <a:rPr lang="en-US" sz="6000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Darya </a:t>
              </a:r>
              <a:r>
                <a:rPr lang="en-US" sz="6000" dirty="0" err="1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Marchany</a:t>
              </a:r>
              <a:r>
                <a:rPr lang="en-US" sz="6000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-Rivera</a:t>
              </a:r>
            </a:p>
          </p:txBody>
        </p:sp>
        <p:sp>
          <p:nvSpPr>
            <p:cNvPr id="20" name="TextBox 7">
              <a:extLst>
                <a:ext uri="{FF2B5EF4-FFF2-40B4-BE49-F238E27FC236}">
                  <a16:creationId xmlns:a16="http://schemas.microsoft.com/office/drawing/2014/main" id="{0365C1E7-35EA-4406-9066-A1FEE051493B}"/>
                </a:ext>
              </a:extLst>
            </p:cNvPr>
            <p:cNvSpPr txBox="1"/>
            <p:nvPr/>
          </p:nvSpPr>
          <p:spPr>
            <a:xfrm>
              <a:off x="5257800" y="4365552"/>
              <a:ext cx="11605329" cy="9618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000"/>
                </a:lnSpc>
                <a:spcBef>
                  <a:spcPts val="1530"/>
                </a:spcBef>
              </a:pPr>
              <a:r>
                <a:rPr lang="en-US" sz="3000" spc="3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Applied Chemistry-Biophysics</a:t>
              </a:r>
            </a:p>
            <a:p>
              <a:pPr marL="0" lvl="1" indent="0">
                <a:lnSpc>
                  <a:spcPts val="3000"/>
                </a:lnSpc>
                <a:spcBef>
                  <a:spcPts val="1530"/>
                </a:spcBef>
              </a:pPr>
              <a:r>
                <a:rPr lang="en-US" sz="3000" spc="3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University of Puerto Rico, Mayaguez Campus</a:t>
              </a:r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5000"/>
          </a:blip>
          <a:srcRect t="7812" b="78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99747" y="708617"/>
            <a:ext cx="16688505" cy="8932523"/>
          </a:xfrm>
          <a:prstGeom prst="rect">
            <a:avLst/>
          </a:prstGeom>
          <a:solidFill>
            <a:srgbClr val="000000">
              <a:alpha val="87843"/>
            </a:srgbClr>
          </a:solidFill>
        </p:spPr>
      </p:sp>
      <p:sp>
        <p:nvSpPr>
          <p:cNvPr id="8" name="TextBox 8"/>
          <p:cNvSpPr txBox="1"/>
          <p:nvPr/>
        </p:nvSpPr>
        <p:spPr>
          <a:xfrm>
            <a:off x="3065313" y="2399037"/>
            <a:ext cx="6002487" cy="342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38"/>
              </a:lnSpc>
            </a:pPr>
            <a:r>
              <a:rPr lang="en-US" sz="1800" spc="98">
                <a:solidFill>
                  <a:srgbClr val="FFFFFF"/>
                </a:solidFill>
                <a:latin typeface="Helvetica Neue LT Std 2"/>
              </a:rPr>
              <a:t>The Institute on Teaching and Mentoring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24870" y="1252610"/>
            <a:ext cx="1422271" cy="1422271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0D63D995-01BB-4365-AA4D-CF9E4D6C844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013616" y="7810500"/>
            <a:ext cx="5274383" cy="341516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FE6B676-7754-41B2-9164-848FC72B537E}"/>
              </a:ext>
            </a:extLst>
          </p:cNvPr>
          <p:cNvGrpSpPr/>
          <p:nvPr/>
        </p:nvGrpSpPr>
        <p:grpSpPr>
          <a:xfrm>
            <a:off x="3943825" y="3390900"/>
            <a:ext cx="11372375" cy="4023534"/>
            <a:chOff x="1424870" y="3567881"/>
            <a:chExt cx="11372375" cy="4023534"/>
          </a:xfrm>
        </p:grpSpPr>
        <p:sp>
          <p:nvSpPr>
            <p:cNvPr id="14" name="TextBox 5">
              <a:extLst>
                <a:ext uri="{FF2B5EF4-FFF2-40B4-BE49-F238E27FC236}">
                  <a16:creationId xmlns:a16="http://schemas.microsoft.com/office/drawing/2014/main" id="{3A65AEAE-2FF8-425F-8F5C-EDCC588434F5}"/>
                </a:ext>
              </a:extLst>
            </p:cNvPr>
            <p:cNvSpPr txBox="1"/>
            <p:nvPr/>
          </p:nvSpPr>
          <p:spPr>
            <a:xfrm>
              <a:off x="2362201" y="4724925"/>
              <a:ext cx="2971800" cy="286649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4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Devin Banks</a:t>
              </a:r>
            </a:p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4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Candace Bethea</a:t>
              </a:r>
            </a:p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40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Jerquil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(JC) Campbell</a:t>
              </a:r>
            </a:p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4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Isadora Lima Coelho</a:t>
              </a:r>
            </a:p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4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Eric Corbett</a:t>
              </a:r>
            </a:p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endPara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6">
              <a:extLst>
                <a:ext uri="{FF2B5EF4-FFF2-40B4-BE49-F238E27FC236}">
                  <a16:creationId xmlns:a16="http://schemas.microsoft.com/office/drawing/2014/main" id="{62FE9DE9-1FC8-45EE-9A8B-0C74CD7B7908}"/>
                </a:ext>
              </a:extLst>
            </p:cNvPr>
            <p:cNvSpPr txBox="1"/>
            <p:nvPr/>
          </p:nvSpPr>
          <p:spPr>
            <a:xfrm>
              <a:off x="1424870" y="3567881"/>
              <a:ext cx="11372375" cy="85921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6720"/>
                </a:lnSpc>
                <a:spcBef>
                  <a:spcPts val="5040"/>
                </a:spcBef>
              </a:pPr>
              <a:r>
                <a:rPr lang="en-US" sz="6000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Graduates</a:t>
              </a:r>
            </a:p>
          </p:txBody>
        </p:sp>
      </p:grpSp>
      <p:sp>
        <p:nvSpPr>
          <p:cNvPr id="3" name="TextBox 5">
            <a:extLst>
              <a:ext uri="{FF2B5EF4-FFF2-40B4-BE49-F238E27FC236}">
                <a16:creationId xmlns:a16="http://schemas.microsoft.com/office/drawing/2014/main" id="{459CCFAB-2B4E-40E6-A85C-064713EFEA22}"/>
              </a:ext>
            </a:extLst>
          </p:cNvPr>
          <p:cNvSpPr txBox="1"/>
          <p:nvPr/>
        </p:nvSpPr>
        <p:spPr>
          <a:xfrm>
            <a:off x="8157756" y="4547944"/>
            <a:ext cx="2172056" cy="33642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Zola Donovan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Kortney Floyd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Loretta Hsueh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Heather Jeffers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Chartese</a:t>
            </a: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Jones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Deproux</a:t>
            </a: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Kadji</a:t>
            </a:r>
            <a:endParaRPr lang="en-US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F1DB7A6D-3524-430A-AF04-CBD6624F862C}"/>
              </a:ext>
            </a:extLst>
          </p:cNvPr>
          <p:cNvSpPr txBox="1"/>
          <p:nvPr/>
        </p:nvSpPr>
        <p:spPr>
          <a:xfrm>
            <a:off x="11129558" y="4547944"/>
            <a:ext cx="2819397" cy="33642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Travis Smith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Kofoworola</a:t>
            </a: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Williams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Jatia</a:t>
            </a: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Wrighten</a:t>
            </a:r>
            <a:endParaRPr lang="en-US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Brandon Young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Josh </a:t>
            </a:r>
            <a:r>
              <a:rPr lang="en-US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McLoud</a:t>
            </a:r>
            <a:endParaRPr lang="en-US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Myles Moody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5597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5000"/>
          </a:blip>
          <a:srcRect t="7812" b="78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99747" y="708617"/>
            <a:ext cx="16688505" cy="8932523"/>
          </a:xfrm>
          <a:prstGeom prst="rect">
            <a:avLst/>
          </a:prstGeom>
          <a:solidFill>
            <a:srgbClr val="000000">
              <a:alpha val="87843"/>
            </a:srgbClr>
          </a:solidFill>
        </p:spPr>
      </p:sp>
      <p:sp>
        <p:nvSpPr>
          <p:cNvPr id="8" name="TextBox 8"/>
          <p:cNvSpPr txBox="1"/>
          <p:nvPr/>
        </p:nvSpPr>
        <p:spPr>
          <a:xfrm>
            <a:off x="3065313" y="2399037"/>
            <a:ext cx="6002487" cy="342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38"/>
              </a:lnSpc>
            </a:pPr>
            <a:r>
              <a:rPr lang="en-US" sz="1800" spc="98">
                <a:solidFill>
                  <a:srgbClr val="FFFFFF"/>
                </a:solidFill>
                <a:latin typeface="Helvetica Neue LT Std 2"/>
              </a:rPr>
              <a:t>The Institute on Teaching and Mentoring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24870" y="1252610"/>
            <a:ext cx="1422271" cy="1422271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3C38821B-D19B-4C93-AC8E-54BC07795DE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013616" y="7810500"/>
            <a:ext cx="5274383" cy="341516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87714F1-32A1-4248-9248-8F81A3AD42DF}"/>
              </a:ext>
            </a:extLst>
          </p:cNvPr>
          <p:cNvGrpSpPr/>
          <p:nvPr/>
        </p:nvGrpSpPr>
        <p:grpSpPr>
          <a:xfrm>
            <a:off x="5257800" y="3117594"/>
            <a:ext cx="11715276" cy="4531741"/>
            <a:chOff x="5257800" y="3117594"/>
            <a:chExt cx="11715276" cy="4531741"/>
          </a:xfrm>
        </p:grpSpPr>
        <p:sp>
          <p:nvSpPr>
            <p:cNvPr id="14" name="TextBox 5">
              <a:extLst>
                <a:ext uri="{FF2B5EF4-FFF2-40B4-BE49-F238E27FC236}">
                  <a16:creationId xmlns:a16="http://schemas.microsoft.com/office/drawing/2014/main" id="{C8937BCE-3851-4B5D-90A5-F15EE885D9F6}"/>
                </a:ext>
              </a:extLst>
            </p:cNvPr>
            <p:cNvSpPr txBox="1"/>
            <p:nvPr/>
          </p:nvSpPr>
          <p:spPr>
            <a:xfrm>
              <a:off x="5257801" y="5666613"/>
              <a:ext cx="11715275" cy="19827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00"/>
                </a:lnSpc>
              </a:pPr>
              <a:r>
                <a:rPr lang="en-US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Graduation date:</a:t>
              </a:r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August 17, 2020</a:t>
              </a:r>
            </a:p>
            <a:p>
              <a:pPr>
                <a:lnSpc>
                  <a:spcPts val="4000"/>
                </a:lnSpc>
              </a:pPr>
              <a:r>
                <a:rPr lang="en-US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Dissertation title:</a:t>
              </a:r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Certified Software for Designing Asynchronous Circuits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4000"/>
                </a:lnSpc>
              </a:pPr>
              <a:r>
                <a:rPr lang="en-US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Dissertation chair:</a:t>
              </a:r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Ross Tate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4000"/>
                </a:lnSpc>
              </a:pPr>
              <a:r>
                <a:rPr lang="en-US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Current status:</a:t>
              </a:r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Seeking teaching position for 2021</a:t>
              </a:r>
              <a:endPara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6">
              <a:extLst>
                <a:ext uri="{FF2B5EF4-FFF2-40B4-BE49-F238E27FC236}">
                  <a16:creationId xmlns:a16="http://schemas.microsoft.com/office/drawing/2014/main" id="{F18A9103-2313-4C6C-93A6-14318B62B842}"/>
                </a:ext>
              </a:extLst>
            </p:cNvPr>
            <p:cNvSpPr txBox="1"/>
            <p:nvPr/>
          </p:nvSpPr>
          <p:spPr>
            <a:xfrm>
              <a:off x="5257800" y="3117594"/>
              <a:ext cx="11372375" cy="85921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6720"/>
                </a:lnSpc>
                <a:spcBef>
                  <a:spcPts val="5040"/>
                </a:spcBef>
              </a:pPr>
              <a:r>
                <a:rPr lang="en-US" sz="6000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Brittany </a:t>
              </a:r>
              <a:r>
                <a:rPr lang="en-US" sz="6000" dirty="0" err="1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Nkounkou</a:t>
              </a:r>
              <a:endParaRPr lang="en-US" sz="6000" dirty="0">
                <a:solidFill>
                  <a:srgbClr val="F8971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7">
              <a:extLst>
                <a:ext uri="{FF2B5EF4-FFF2-40B4-BE49-F238E27FC236}">
                  <a16:creationId xmlns:a16="http://schemas.microsoft.com/office/drawing/2014/main" id="{0A5842A7-236C-4AFB-B50C-436468F82568}"/>
                </a:ext>
              </a:extLst>
            </p:cNvPr>
            <p:cNvSpPr txBox="1"/>
            <p:nvPr/>
          </p:nvSpPr>
          <p:spPr>
            <a:xfrm>
              <a:off x="5257800" y="4365552"/>
              <a:ext cx="8686799" cy="9618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000"/>
                </a:lnSpc>
                <a:spcBef>
                  <a:spcPts val="1530"/>
                </a:spcBef>
              </a:pPr>
              <a:r>
                <a:rPr lang="en-US" sz="3000" spc="3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Computer Science</a:t>
              </a:r>
            </a:p>
            <a:p>
              <a:pPr marL="0" lvl="1" indent="0">
                <a:lnSpc>
                  <a:spcPts val="3000"/>
                </a:lnSpc>
                <a:spcBef>
                  <a:spcPts val="1530"/>
                </a:spcBef>
              </a:pPr>
              <a:r>
                <a:rPr lang="en-US" sz="3000" spc="3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Cornel University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4028773B-775B-4766-8C88-E9591B2773D3}"/>
              </a:ext>
            </a:extLst>
          </p:cNvPr>
          <p:cNvSpPr/>
          <p:nvPr/>
        </p:nvSpPr>
        <p:spPr>
          <a:xfrm>
            <a:off x="1424870" y="3175942"/>
            <a:ext cx="3429000" cy="370230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268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5000"/>
          </a:blip>
          <a:srcRect t="7812" b="78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99747" y="708617"/>
            <a:ext cx="16688505" cy="8932523"/>
          </a:xfrm>
          <a:prstGeom prst="rect">
            <a:avLst/>
          </a:prstGeom>
          <a:solidFill>
            <a:srgbClr val="000000">
              <a:alpha val="87843"/>
            </a:srgbClr>
          </a:solidFill>
        </p:spPr>
      </p:sp>
      <p:sp>
        <p:nvSpPr>
          <p:cNvPr id="8" name="TextBox 8"/>
          <p:cNvSpPr txBox="1"/>
          <p:nvPr/>
        </p:nvSpPr>
        <p:spPr>
          <a:xfrm>
            <a:off x="3065313" y="2399037"/>
            <a:ext cx="6002487" cy="342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38"/>
              </a:lnSpc>
            </a:pPr>
            <a:r>
              <a:rPr lang="en-US" sz="1800" spc="98">
                <a:solidFill>
                  <a:srgbClr val="FFFFFF"/>
                </a:solidFill>
                <a:latin typeface="Helvetica Neue LT Std 2"/>
              </a:rPr>
              <a:t>The Institute on Teaching and Mentoring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24870" y="1252610"/>
            <a:ext cx="1422271" cy="1422271"/>
          </a:xfrm>
          <a:prstGeom prst="rect">
            <a:avLst/>
          </a:prstGeom>
        </p:spPr>
      </p:pic>
      <p:pic>
        <p:nvPicPr>
          <p:cNvPr id="10" name="Picture 9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54934034-1196-44FB-AB32-293B8F5737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8" t="14280" r="19772" b="-581"/>
          <a:stretch/>
        </p:blipFill>
        <p:spPr>
          <a:xfrm>
            <a:off x="1424870" y="3263388"/>
            <a:ext cx="3320539" cy="3556512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3C38821B-D19B-4C93-AC8E-54BC07795DE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013616" y="7810500"/>
            <a:ext cx="5274383" cy="341516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87714F1-32A1-4248-9248-8F81A3AD42DF}"/>
              </a:ext>
            </a:extLst>
          </p:cNvPr>
          <p:cNvGrpSpPr/>
          <p:nvPr/>
        </p:nvGrpSpPr>
        <p:grpSpPr>
          <a:xfrm>
            <a:off x="5257800" y="3117594"/>
            <a:ext cx="11715276" cy="4525201"/>
            <a:chOff x="5257800" y="3117594"/>
            <a:chExt cx="11715276" cy="4525201"/>
          </a:xfrm>
        </p:grpSpPr>
        <p:sp>
          <p:nvSpPr>
            <p:cNvPr id="14" name="TextBox 5">
              <a:extLst>
                <a:ext uri="{FF2B5EF4-FFF2-40B4-BE49-F238E27FC236}">
                  <a16:creationId xmlns:a16="http://schemas.microsoft.com/office/drawing/2014/main" id="{C8937BCE-3851-4B5D-90A5-F15EE885D9F6}"/>
                </a:ext>
              </a:extLst>
            </p:cNvPr>
            <p:cNvSpPr txBox="1"/>
            <p:nvPr/>
          </p:nvSpPr>
          <p:spPr>
            <a:xfrm>
              <a:off x="5257801" y="5666613"/>
              <a:ext cx="11715275" cy="19761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00"/>
                </a:lnSpc>
              </a:pPr>
              <a:r>
                <a:rPr lang="en-US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Graduation date:</a:t>
              </a:r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August 6, 2020</a:t>
              </a:r>
            </a:p>
            <a:p>
              <a:pPr>
                <a:lnSpc>
                  <a:spcPts val="4000"/>
                </a:lnSpc>
              </a:pPr>
              <a:r>
                <a:rPr lang="en-US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Dissertation title</a:t>
              </a: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Analytics and Machine Learning for Healthcare Data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4000"/>
                </a:lnSpc>
              </a:pPr>
              <a:r>
                <a:rPr lang="en-US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Dissertation chair:</a:t>
              </a:r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Nicoleta </a:t>
              </a:r>
              <a:r>
                <a:rPr lang="en-US" sz="180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Serban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, PhD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4000"/>
                </a:lnSpc>
              </a:pPr>
              <a:r>
                <a:rPr lang="en-US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Current status:</a:t>
              </a:r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Assistant Professor at Purdue University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6">
              <a:extLst>
                <a:ext uri="{FF2B5EF4-FFF2-40B4-BE49-F238E27FC236}">
                  <a16:creationId xmlns:a16="http://schemas.microsoft.com/office/drawing/2014/main" id="{F18A9103-2313-4C6C-93A6-14318B62B842}"/>
                </a:ext>
              </a:extLst>
            </p:cNvPr>
            <p:cNvSpPr txBox="1"/>
            <p:nvPr/>
          </p:nvSpPr>
          <p:spPr>
            <a:xfrm>
              <a:off x="5257800" y="3117594"/>
              <a:ext cx="11372375" cy="85921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6720"/>
                </a:lnSpc>
                <a:spcBef>
                  <a:spcPts val="5040"/>
                </a:spcBef>
              </a:pPr>
              <a:r>
                <a:rPr lang="en-US" sz="6000" dirty="0" err="1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Toyya</a:t>
              </a:r>
              <a:r>
                <a:rPr lang="en-US" sz="6000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A. Pujol</a:t>
              </a:r>
            </a:p>
          </p:txBody>
        </p:sp>
        <p:sp>
          <p:nvSpPr>
            <p:cNvPr id="16" name="TextBox 7">
              <a:extLst>
                <a:ext uri="{FF2B5EF4-FFF2-40B4-BE49-F238E27FC236}">
                  <a16:creationId xmlns:a16="http://schemas.microsoft.com/office/drawing/2014/main" id="{0A5842A7-236C-4AFB-B50C-436468F82568}"/>
                </a:ext>
              </a:extLst>
            </p:cNvPr>
            <p:cNvSpPr txBox="1"/>
            <p:nvPr/>
          </p:nvSpPr>
          <p:spPr>
            <a:xfrm>
              <a:off x="5257800" y="4365552"/>
              <a:ext cx="10820399" cy="9618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000"/>
                </a:lnSpc>
                <a:spcBef>
                  <a:spcPts val="1530"/>
                </a:spcBef>
              </a:pPr>
              <a:r>
                <a:rPr lang="en-US" sz="3000" spc="3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Industrial Engineering</a:t>
              </a:r>
            </a:p>
            <a:p>
              <a:pPr marL="0" lvl="1" indent="0">
                <a:lnSpc>
                  <a:spcPts val="3000"/>
                </a:lnSpc>
                <a:spcBef>
                  <a:spcPts val="1530"/>
                </a:spcBef>
              </a:pPr>
              <a:r>
                <a:rPr lang="en-US" sz="3000" spc="3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Georgia Institute of Technology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50554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5000"/>
          </a:blip>
          <a:srcRect t="7812" b="78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99747" y="708617"/>
            <a:ext cx="16688505" cy="8932523"/>
          </a:xfrm>
          <a:prstGeom prst="rect">
            <a:avLst/>
          </a:prstGeom>
          <a:solidFill>
            <a:srgbClr val="000000">
              <a:alpha val="87843"/>
            </a:srgbClr>
          </a:solidFill>
        </p:spPr>
      </p:sp>
      <p:sp>
        <p:nvSpPr>
          <p:cNvPr id="8" name="TextBox 8"/>
          <p:cNvSpPr txBox="1"/>
          <p:nvPr/>
        </p:nvSpPr>
        <p:spPr>
          <a:xfrm>
            <a:off x="3065313" y="2399037"/>
            <a:ext cx="6002487" cy="342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38"/>
              </a:lnSpc>
            </a:pPr>
            <a:r>
              <a:rPr lang="en-US" sz="1800" spc="98">
                <a:solidFill>
                  <a:srgbClr val="FFFFFF"/>
                </a:solidFill>
                <a:latin typeface="Helvetica Neue LT Std 2"/>
              </a:rPr>
              <a:t>The Institute on Teaching and Mentoring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24870" y="1252610"/>
            <a:ext cx="1422271" cy="1422271"/>
          </a:xfrm>
          <a:prstGeom prst="rect">
            <a:avLst/>
          </a:prstGeom>
        </p:spPr>
      </p:pic>
      <p:pic>
        <p:nvPicPr>
          <p:cNvPr id="11" name="Picture 10" descr="A picture containing person, holding, person, person&#10;&#10;Description automatically generated">
            <a:extLst>
              <a:ext uri="{FF2B5EF4-FFF2-40B4-BE49-F238E27FC236}">
                <a16:creationId xmlns:a16="http://schemas.microsoft.com/office/drawing/2014/main" id="{8750B686-DA2C-4F5C-B8F2-E60025951B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1" t="5651" r="17832" b="48642"/>
          <a:stretch/>
        </p:blipFill>
        <p:spPr>
          <a:xfrm>
            <a:off x="1424870" y="3162300"/>
            <a:ext cx="3376461" cy="3593108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D0090D4D-ED3D-4AC9-AD1C-C16C9382B07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013616" y="7810500"/>
            <a:ext cx="5274383" cy="341516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7F0E945-075E-45B3-AD9A-CA4621DB83AF}"/>
              </a:ext>
            </a:extLst>
          </p:cNvPr>
          <p:cNvGrpSpPr/>
          <p:nvPr/>
        </p:nvGrpSpPr>
        <p:grpSpPr>
          <a:xfrm>
            <a:off x="5257800" y="3117594"/>
            <a:ext cx="11715276" cy="4525201"/>
            <a:chOff x="5257800" y="3117594"/>
            <a:chExt cx="11715276" cy="4525201"/>
          </a:xfrm>
        </p:grpSpPr>
        <p:sp>
          <p:nvSpPr>
            <p:cNvPr id="14" name="TextBox 5">
              <a:extLst>
                <a:ext uri="{FF2B5EF4-FFF2-40B4-BE49-F238E27FC236}">
                  <a16:creationId xmlns:a16="http://schemas.microsoft.com/office/drawing/2014/main" id="{F236FA3C-4C35-4CC1-A94A-7DC336AFA51F}"/>
                </a:ext>
              </a:extLst>
            </p:cNvPr>
            <p:cNvSpPr txBox="1"/>
            <p:nvPr/>
          </p:nvSpPr>
          <p:spPr>
            <a:xfrm>
              <a:off x="5257801" y="5666613"/>
              <a:ext cx="11715275" cy="19761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00"/>
                </a:lnSpc>
              </a:pPr>
              <a:r>
                <a:rPr lang="en-US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Graduation date:</a:t>
              </a:r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December 21, 2019</a:t>
              </a:r>
            </a:p>
            <a:p>
              <a:pPr>
                <a:lnSpc>
                  <a:spcPts val="4000"/>
                </a:lnSpc>
              </a:pPr>
              <a:r>
                <a:rPr lang="en-US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Dissertation title:</a:t>
              </a:r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Molten Silicate Reactivity with Environmental Barrier Coatings for Gas Turbine Engine Applications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4000"/>
                </a:lnSpc>
              </a:pPr>
              <a:r>
                <a:rPr lang="en-US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Dissertation chair:</a:t>
              </a:r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Douglas E. Wolfe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4000"/>
                </a:lnSpc>
              </a:pPr>
              <a:r>
                <a:rPr lang="en-US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Current status:</a:t>
              </a:r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Materials Research Engineer at NASA Glenn Research Center 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6">
              <a:extLst>
                <a:ext uri="{FF2B5EF4-FFF2-40B4-BE49-F238E27FC236}">
                  <a16:creationId xmlns:a16="http://schemas.microsoft.com/office/drawing/2014/main" id="{77F1D127-DF43-4740-9A4C-EBA5E0DCA318}"/>
                </a:ext>
              </a:extLst>
            </p:cNvPr>
            <p:cNvSpPr txBox="1"/>
            <p:nvPr/>
          </p:nvSpPr>
          <p:spPr>
            <a:xfrm>
              <a:off x="5257800" y="3117594"/>
              <a:ext cx="11372375" cy="85921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6720"/>
                </a:lnSpc>
                <a:spcBef>
                  <a:spcPts val="5040"/>
                </a:spcBef>
              </a:pPr>
              <a:r>
                <a:rPr lang="en-US" sz="6000" dirty="0" err="1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Jamesa</a:t>
              </a:r>
              <a:r>
                <a:rPr lang="en-US" sz="6000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Latanya Stokes</a:t>
              </a:r>
            </a:p>
          </p:txBody>
        </p:sp>
        <p:sp>
          <p:nvSpPr>
            <p:cNvPr id="16" name="TextBox 7">
              <a:extLst>
                <a:ext uri="{FF2B5EF4-FFF2-40B4-BE49-F238E27FC236}">
                  <a16:creationId xmlns:a16="http://schemas.microsoft.com/office/drawing/2014/main" id="{47442ACD-5078-4799-BD4D-054F007FC1EE}"/>
                </a:ext>
              </a:extLst>
            </p:cNvPr>
            <p:cNvSpPr txBox="1"/>
            <p:nvPr/>
          </p:nvSpPr>
          <p:spPr>
            <a:xfrm>
              <a:off x="5257800" y="4365552"/>
              <a:ext cx="8839199" cy="9618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000"/>
                </a:lnSpc>
                <a:spcBef>
                  <a:spcPts val="1530"/>
                </a:spcBef>
              </a:pPr>
              <a:r>
                <a:rPr lang="en-US" sz="3000" spc="3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Material Science and Engineering</a:t>
              </a:r>
            </a:p>
            <a:p>
              <a:pPr marL="0" lvl="1" indent="0">
                <a:lnSpc>
                  <a:spcPts val="3000"/>
                </a:lnSpc>
                <a:spcBef>
                  <a:spcPts val="1530"/>
                </a:spcBef>
              </a:pPr>
              <a:r>
                <a:rPr lang="en-US" sz="3000" spc="3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Pennsylvania State University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5000"/>
          </a:blip>
          <a:srcRect t="7812" b="78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99747" y="708617"/>
            <a:ext cx="16688505" cy="8932523"/>
          </a:xfrm>
          <a:prstGeom prst="rect">
            <a:avLst/>
          </a:prstGeom>
          <a:solidFill>
            <a:srgbClr val="000000">
              <a:alpha val="87843"/>
            </a:srgbClr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013616" y="7810500"/>
            <a:ext cx="5274383" cy="341516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799748" y="4875167"/>
            <a:ext cx="16688504" cy="8779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  <a:spcBef>
                <a:spcPts val="5040"/>
              </a:spcBef>
            </a:pPr>
            <a:r>
              <a:rPr lang="en-US" sz="8000" dirty="0">
                <a:solidFill>
                  <a:srgbClr val="F897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SREB SCHOLARS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065313" y="2399037"/>
            <a:ext cx="6002487" cy="342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38"/>
              </a:lnSpc>
            </a:pPr>
            <a:r>
              <a:rPr lang="en-US" sz="1800" spc="98">
                <a:solidFill>
                  <a:srgbClr val="FFFFFF"/>
                </a:solidFill>
                <a:latin typeface="Helvetica Neue LT Std 2"/>
              </a:rPr>
              <a:t>The Institute on Teaching and Mentoring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24870" y="1252610"/>
            <a:ext cx="1422271" cy="1422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534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5000"/>
          </a:blip>
          <a:srcRect t="7812" b="78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99747" y="708617"/>
            <a:ext cx="16688505" cy="8932523"/>
          </a:xfrm>
          <a:prstGeom prst="rect">
            <a:avLst/>
          </a:prstGeom>
          <a:solidFill>
            <a:srgbClr val="000000">
              <a:alpha val="87843"/>
            </a:srgbClr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013616" y="7810500"/>
            <a:ext cx="5274383" cy="341516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AA5E2A6-492E-44EC-B803-2D4A04F85AEF}"/>
              </a:ext>
            </a:extLst>
          </p:cNvPr>
          <p:cNvGrpSpPr/>
          <p:nvPr/>
        </p:nvGrpSpPr>
        <p:grpSpPr>
          <a:xfrm>
            <a:off x="5257800" y="3117594"/>
            <a:ext cx="11715276" cy="5038162"/>
            <a:chOff x="5257800" y="3117594"/>
            <a:chExt cx="11715276" cy="5038162"/>
          </a:xfrm>
        </p:grpSpPr>
        <p:sp>
          <p:nvSpPr>
            <p:cNvPr id="5" name="TextBox 5"/>
            <p:cNvSpPr txBox="1"/>
            <p:nvPr/>
          </p:nvSpPr>
          <p:spPr>
            <a:xfrm>
              <a:off x="5257801" y="5666613"/>
              <a:ext cx="11715275" cy="24891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00"/>
                </a:lnSpc>
              </a:pPr>
              <a:r>
                <a:rPr lang="en-US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Graduation date:</a:t>
              </a:r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May 8, 2020</a:t>
              </a:r>
            </a:p>
            <a:p>
              <a:pPr>
                <a:lnSpc>
                  <a:spcPts val="4000"/>
                </a:lnSpc>
              </a:pPr>
              <a:r>
                <a:rPr lang="en-US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Dissertation title:</a:t>
              </a:r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Identity, Oppression, and Upheaval in the British Invasion: The Comics of Alan Moore, </a:t>
              </a:r>
              <a:b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</a:br>
              <a: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Neil </a:t>
              </a:r>
              <a:r>
                <a:rPr lang="en-US" sz="180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Gaiman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, Peter Milligan, and Jamie Delano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4000"/>
                </a:lnSpc>
              </a:pPr>
              <a:r>
                <a:rPr lang="en-US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Dissertation chair:</a:t>
              </a:r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Dr. Robert A. Jackson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4000"/>
                </a:lnSpc>
              </a:pPr>
              <a:r>
                <a:rPr lang="en-US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Current status:</a:t>
              </a:r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Post-Doctoral Fellow at the University of Tulsa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5257800" y="3117594"/>
              <a:ext cx="11372375" cy="85921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6720"/>
                </a:lnSpc>
                <a:spcBef>
                  <a:spcPts val="5040"/>
                </a:spcBef>
              </a:pPr>
              <a:r>
                <a:rPr lang="en-US" sz="6000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Carlos David Acosta-Ponce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5257800" y="4365552"/>
              <a:ext cx="10134599" cy="9618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000"/>
                </a:lnSpc>
                <a:spcBef>
                  <a:spcPts val="1530"/>
                </a:spcBef>
              </a:pPr>
              <a:r>
                <a:rPr lang="en-US" sz="3000" spc="3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English Language and Literature</a:t>
              </a:r>
            </a:p>
            <a:p>
              <a:pPr marL="0" lvl="1" indent="0">
                <a:lnSpc>
                  <a:spcPts val="3000"/>
                </a:lnSpc>
                <a:spcBef>
                  <a:spcPts val="1530"/>
                </a:spcBef>
              </a:pPr>
              <a:r>
                <a:rPr lang="en-US" sz="3000" spc="3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University of Tulsa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065313" y="2399037"/>
            <a:ext cx="6002487" cy="342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38"/>
              </a:lnSpc>
            </a:pPr>
            <a:r>
              <a:rPr lang="en-US" sz="1800" spc="98">
                <a:solidFill>
                  <a:srgbClr val="FFFFFF"/>
                </a:solidFill>
                <a:latin typeface="Helvetica Neue LT Std 2"/>
              </a:rPr>
              <a:t>The Institute on Teaching and Mentoring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24870" y="1252610"/>
            <a:ext cx="1422271" cy="1422271"/>
          </a:xfrm>
          <a:prstGeom prst="rect">
            <a:avLst/>
          </a:prstGeom>
        </p:spPr>
      </p:pic>
      <p:pic>
        <p:nvPicPr>
          <p:cNvPr id="11" name="Picture 10" descr="A person holding a baby&#10;&#10;Description automatically generated">
            <a:extLst>
              <a:ext uri="{FF2B5EF4-FFF2-40B4-BE49-F238E27FC236}">
                <a16:creationId xmlns:a16="http://schemas.microsoft.com/office/drawing/2014/main" id="{F1CCBAE4-39A1-4DDB-81DD-3F79340286E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12" b="25521"/>
          <a:stretch/>
        </p:blipFill>
        <p:spPr>
          <a:xfrm>
            <a:off x="1371600" y="3135978"/>
            <a:ext cx="3344602" cy="355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2436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5000"/>
          </a:blip>
          <a:srcRect t="7812" b="78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99747" y="708617"/>
            <a:ext cx="16688505" cy="8932523"/>
          </a:xfrm>
          <a:prstGeom prst="rect">
            <a:avLst/>
          </a:prstGeom>
          <a:solidFill>
            <a:srgbClr val="000000">
              <a:alpha val="87843"/>
            </a:srgbClr>
          </a:solidFill>
        </p:spPr>
      </p:sp>
      <p:sp>
        <p:nvSpPr>
          <p:cNvPr id="8" name="TextBox 8"/>
          <p:cNvSpPr txBox="1"/>
          <p:nvPr/>
        </p:nvSpPr>
        <p:spPr>
          <a:xfrm>
            <a:off x="3065313" y="2399037"/>
            <a:ext cx="6002487" cy="342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38"/>
              </a:lnSpc>
            </a:pPr>
            <a:r>
              <a:rPr lang="en-US" sz="1800" spc="98">
                <a:solidFill>
                  <a:srgbClr val="FFFFFF"/>
                </a:solidFill>
                <a:latin typeface="Helvetica Neue LT Std 2"/>
              </a:rPr>
              <a:t>The Institute on Teaching and Mentoring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24870" y="1252610"/>
            <a:ext cx="1422271" cy="1422271"/>
          </a:xfrm>
          <a:prstGeom prst="rect">
            <a:avLst/>
          </a:prstGeom>
        </p:spPr>
      </p:pic>
      <p:pic>
        <p:nvPicPr>
          <p:cNvPr id="13" name="Picture 12" descr="A person in a suit standing in front of a book shelf&#10;&#10;Description automatically generated">
            <a:extLst>
              <a:ext uri="{FF2B5EF4-FFF2-40B4-BE49-F238E27FC236}">
                <a16:creationId xmlns:a16="http://schemas.microsoft.com/office/drawing/2014/main" id="{9AE722CF-EE2B-4302-B44E-573D15387F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9" t="10602" r="9663" b="25316"/>
          <a:stretch/>
        </p:blipFill>
        <p:spPr>
          <a:xfrm>
            <a:off x="1424870" y="3218874"/>
            <a:ext cx="3319407" cy="3556512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AB4810B3-07B4-4345-A2D1-31EA11F73EF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013616" y="7810500"/>
            <a:ext cx="5274383" cy="341516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953A9B1-2D22-45AC-B0B6-782274EDF89B}"/>
              </a:ext>
            </a:extLst>
          </p:cNvPr>
          <p:cNvGrpSpPr/>
          <p:nvPr/>
        </p:nvGrpSpPr>
        <p:grpSpPr>
          <a:xfrm>
            <a:off x="5257800" y="3117594"/>
            <a:ext cx="11715276" cy="5038162"/>
            <a:chOff x="5257800" y="3117594"/>
            <a:chExt cx="11715276" cy="5038162"/>
          </a:xfrm>
        </p:grpSpPr>
        <p:sp>
          <p:nvSpPr>
            <p:cNvPr id="16" name="TextBox 5">
              <a:extLst>
                <a:ext uri="{FF2B5EF4-FFF2-40B4-BE49-F238E27FC236}">
                  <a16:creationId xmlns:a16="http://schemas.microsoft.com/office/drawing/2014/main" id="{0DC0196D-D19B-4CDA-9E0B-3F7A3F6708E1}"/>
                </a:ext>
              </a:extLst>
            </p:cNvPr>
            <p:cNvSpPr txBox="1"/>
            <p:nvPr/>
          </p:nvSpPr>
          <p:spPr>
            <a:xfrm>
              <a:off x="5257801" y="5666613"/>
              <a:ext cx="11715275" cy="24891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00"/>
                </a:lnSpc>
              </a:pPr>
              <a:r>
                <a:rPr lang="en-US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Graduation date:</a:t>
              </a:r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May 9, 2020</a:t>
              </a:r>
            </a:p>
            <a:p>
              <a:pPr>
                <a:lnSpc>
                  <a:spcPts val="4000"/>
                </a:lnSpc>
              </a:pPr>
              <a:r>
                <a:rPr lang="en-US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Dissertation title:</a:t>
              </a:r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Performance Beyond Ability: Exploring the Relationship Between Motivation and Mathematics Achievement at Community Colleges 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4000"/>
                </a:lnSpc>
              </a:pPr>
              <a:r>
                <a:rPr lang="en-US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Dissertation chair:</a:t>
              </a:r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Dr. Leigh Harrell-Williams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4000"/>
                </a:lnSpc>
              </a:pPr>
              <a:r>
                <a:rPr lang="en-US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Current status:</a:t>
              </a:r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Full-Time Mathematics Faculty (Tenure Track)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6">
              <a:extLst>
                <a:ext uri="{FF2B5EF4-FFF2-40B4-BE49-F238E27FC236}">
                  <a16:creationId xmlns:a16="http://schemas.microsoft.com/office/drawing/2014/main" id="{74318C3C-AF0F-4374-9419-E8A93A1CA130}"/>
                </a:ext>
              </a:extLst>
            </p:cNvPr>
            <p:cNvSpPr txBox="1"/>
            <p:nvPr/>
          </p:nvSpPr>
          <p:spPr>
            <a:xfrm>
              <a:off x="5257800" y="3117594"/>
              <a:ext cx="11372375" cy="85921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6720"/>
                </a:lnSpc>
                <a:spcBef>
                  <a:spcPts val="5040"/>
                </a:spcBef>
              </a:pPr>
              <a:r>
                <a:rPr lang="en-US" sz="6000" dirty="0">
                  <a:solidFill>
                    <a:srgbClr val="F89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Ezell Wesley Allen</a:t>
              </a:r>
            </a:p>
          </p:txBody>
        </p:sp>
        <p:sp>
          <p:nvSpPr>
            <p:cNvPr id="18" name="TextBox 7">
              <a:extLst>
                <a:ext uri="{FF2B5EF4-FFF2-40B4-BE49-F238E27FC236}">
                  <a16:creationId xmlns:a16="http://schemas.microsoft.com/office/drawing/2014/main" id="{8D184427-809B-465C-9E95-0B656C2CB189}"/>
                </a:ext>
              </a:extLst>
            </p:cNvPr>
            <p:cNvSpPr txBox="1"/>
            <p:nvPr/>
          </p:nvSpPr>
          <p:spPr>
            <a:xfrm>
              <a:off x="5257800" y="4365552"/>
              <a:ext cx="9067799" cy="9618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000"/>
                </a:lnSpc>
                <a:spcBef>
                  <a:spcPts val="1530"/>
                </a:spcBef>
              </a:pPr>
              <a:r>
                <a:rPr lang="en-US" sz="3000" spc="3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Educational Psychology and Research</a:t>
              </a:r>
            </a:p>
            <a:p>
              <a:pPr marL="0" lvl="1" indent="0">
                <a:lnSpc>
                  <a:spcPts val="3000"/>
                </a:lnSpc>
                <a:spcBef>
                  <a:spcPts val="1530"/>
                </a:spcBef>
              </a:pPr>
              <a:r>
                <a:rPr lang="en-US" sz="3000" spc="3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University of Memphis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</TotalTime>
  <Words>1793</Words>
  <Application>Microsoft Office PowerPoint</Application>
  <PresentationFormat>Custom</PresentationFormat>
  <Paragraphs>238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Calibri</vt:lpstr>
      <vt:lpstr>Arial</vt:lpstr>
      <vt:lpstr>Helvetica Neue LT Std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Graduate slides</dc:title>
  <dc:creator>Lety Jones</dc:creator>
  <cp:lastModifiedBy>Veronica Johnson</cp:lastModifiedBy>
  <cp:revision>12</cp:revision>
  <dcterms:created xsi:type="dcterms:W3CDTF">2006-08-16T00:00:00Z</dcterms:created>
  <dcterms:modified xsi:type="dcterms:W3CDTF">2020-10-06T14:57:18Z</dcterms:modified>
  <dc:identifier>DAEF5xSAbUE</dc:identifier>
</cp:coreProperties>
</file>