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webextensions/webextension1.xml" ContentType="application/vnd.ms-office.webextension+xml"/>
  <Override PartName="/ppt/notesSlides/notesSlide5.xml" ContentType="application/vnd.openxmlformats-officedocument.presentationml.notesSlide+xml"/>
  <Override PartName="/ppt/webextensions/webextension2.xml" ContentType="application/vnd.ms-office.webextension+xml"/>
  <Override PartName="/ppt/notesSlides/notesSlide6.xml" ContentType="application/vnd.openxmlformats-officedocument.presentationml.notesSlide+xml"/>
  <Override PartName="/ppt/webextensions/webextension3.xml" ContentType="application/vnd.ms-office.webextension+xml"/>
  <Override PartName="/ppt/webextensions/webextension4.xml" ContentType="application/vnd.ms-office.webextension+xml"/>
  <Override PartName="/ppt/notesSlides/notesSlide7.xml" ContentType="application/vnd.openxmlformats-officedocument.presentationml.notesSlide+xml"/>
  <Override PartName="/ppt/notesSlides/notesSlide8.xml" ContentType="application/vnd.openxmlformats-officedocument.presentationml.notesSlide+xml"/>
  <Override PartName="/ppt/webextensions/webextension5.xml" ContentType="application/vnd.ms-office.webextension+xml"/>
  <Override PartName="/ppt/webextensions/webextension6.xml" ContentType="application/vnd.ms-office.webextension+xml"/>
  <Override PartName="/ppt/webextensions/webextension7.xml" ContentType="application/vnd.ms-office.webextension+xml"/>
  <Override PartName="/ppt/webextensions/webextension8.xml" ContentType="application/vnd.ms-office.webextension+xml"/>
  <Override PartName="/ppt/notesSlides/notesSlide9.xml" ContentType="application/vnd.openxmlformats-officedocument.presentationml.notesSlide+xml"/>
  <Override PartName="/ppt/webextensions/webextension9.xml" ContentType="application/vnd.ms-office.webextension+xml"/>
  <Override PartName="/ppt/webextensions/webextension10.xml" ContentType="application/vnd.ms-office.webextension+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431" r:id="rId5"/>
    <p:sldId id="10721" r:id="rId6"/>
    <p:sldId id="432" r:id="rId7"/>
    <p:sldId id="449" r:id="rId8"/>
    <p:sldId id="433" r:id="rId9"/>
    <p:sldId id="10746" r:id="rId10"/>
    <p:sldId id="10780" r:id="rId11"/>
    <p:sldId id="441" r:id="rId12"/>
    <p:sldId id="435" r:id="rId13"/>
    <p:sldId id="436" r:id="rId14"/>
    <p:sldId id="442" r:id="rId15"/>
    <p:sldId id="437" r:id="rId16"/>
    <p:sldId id="443" r:id="rId17"/>
    <p:sldId id="439" r:id="rId18"/>
    <p:sldId id="10781" r:id="rId19"/>
    <p:sldId id="444" r:id="rId20"/>
    <p:sldId id="440" r:id="rId21"/>
    <p:sldId id="445" r:id="rId22"/>
    <p:sldId id="450" r:id="rId23"/>
    <p:sldId id="594" r:id="rId24"/>
    <p:sldId id="44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551B0A-D588-4BC6-86C3-9AC455876917}">
          <p14:sldIdLst>
            <p14:sldId id="431"/>
            <p14:sldId id="10721"/>
            <p14:sldId id="432"/>
            <p14:sldId id="449"/>
          </p14:sldIdLst>
        </p14:section>
        <p14:section name="Salary" id="{8C6F45A1-CE9E-49D9-B699-A042A871F1F6}">
          <p14:sldIdLst>
            <p14:sldId id="433"/>
            <p14:sldId id="10746"/>
            <p14:sldId id="10780"/>
            <p14:sldId id="441"/>
          </p14:sldIdLst>
        </p14:section>
        <p14:section name="Health" id="{2E8E8A38-DAA5-48A3-B260-F40527B27532}">
          <p14:sldIdLst>
            <p14:sldId id="435"/>
            <p14:sldId id="436"/>
            <p14:sldId id="442"/>
          </p14:sldIdLst>
        </p14:section>
        <p14:section name="Retirement" id="{40CC4803-EDA1-4DBD-9BF0-DE8D729B6EC5}">
          <p14:sldIdLst>
            <p14:sldId id="437"/>
            <p14:sldId id="443"/>
          </p14:sldIdLst>
        </p14:section>
        <p14:section name="Net Pay" id="{87111E68-4539-4F47-AF9B-2066F32E323E}">
          <p14:sldIdLst>
            <p14:sldId id="439"/>
            <p14:sldId id="10781"/>
            <p14:sldId id="444"/>
            <p14:sldId id="440"/>
            <p14:sldId id="445"/>
          </p14:sldIdLst>
        </p14:section>
        <p14:section name="More Information" id="{88357B3A-20DA-4540-BF46-00EC99EE7074}">
          <p14:sldIdLst>
            <p14:sldId id="450"/>
            <p14:sldId id="594"/>
            <p14:sldId id="446"/>
          </p14:sldIdLst>
        </p14:section>
      </p14:sectionLst>
    </p:ext>
    <p:ext uri="{EFAFB233-063F-42B5-8137-9DF3F51BA10A}">
      <p15:sldGuideLst xmlns:p15="http://schemas.microsoft.com/office/powerpoint/2012/main">
        <p15:guide id="1" orient="horz" pos="672" userDrawn="1">
          <p15:clr>
            <a:srgbClr val="A4A3A4"/>
          </p15:clr>
        </p15:guide>
        <p15:guide id="3" pos="7176" userDrawn="1">
          <p15:clr>
            <a:srgbClr val="A4A3A4"/>
          </p15:clr>
        </p15:guide>
        <p15:guide id="4" orient="horz" pos="1008" userDrawn="1">
          <p15:clr>
            <a:srgbClr val="A4A3A4"/>
          </p15:clr>
        </p15:guide>
        <p15:guide id="5" pos="1680" userDrawn="1">
          <p15:clr>
            <a:srgbClr val="A4A3A4"/>
          </p15:clr>
        </p15:guide>
        <p15:guide id="6" orient="horz" pos="386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1E4F17-1279-B2FE-D44A-52B2F175EE8A}" name="Jessica Nadzam" initials="" userId="S::Jessica.Nadzam@SREB.ORG::ec865da8-71ca-4d72-86f3-7c7403b15263" providerId="AD"/>
  <p188:author id="{2FC9182A-A08F-CD13-EC5E-F388EA3566F9}" name="Megan Boren" initials="MB" userId="S::megan.boren@sreb.org::62fae530-efb8-44f1-856b-87187ca07a48" providerId="AD"/>
  <p188:author id="{1D118D9F-1B79-2F07-9B58-12B5B7854588}" name="Jessica Nadzam" initials="JN" userId="S::jessica.nadzam@sreb.org::ec865da8-71ca-4d72-86f3-7c7403b15263" providerId="AD"/>
  <p188:author id="{30627AB5-9008-8D8B-27B6-A130693940BD}" name="Beth Day" initials="BD" userId="S::beth.day@sreb.org::eabf4d61-976b-488a-8ff0-f27f58c8bd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B23"/>
    <a:srgbClr val="6CB33F"/>
    <a:srgbClr val="008BB0"/>
    <a:srgbClr val="5C8727"/>
    <a:srgbClr val="2758BC"/>
    <a:srgbClr val="5D5040"/>
    <a:srgbClr val="7C6A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33365-F1A8-4B17-B071-74BFFF8B8687}" v="1522" dt="2025-12-05T10:23:35.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64" y="66"/>
      </p:cViewPr>
      <p:guideLst>
        <p:guide orient="horz" pos="672"/>
        <p:guide pos="7176"/>
        <p:guide orient="horz" pos="1008"/>
        <p:guide pos="1680"/>
        <p:guide orient="horz" pos="3864"/>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solidFill>
                <a:srgbClr val="7C6A55"/>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A4067BA-CE56-4242-BB69-788734370B71}" type="datetime1">
              <a:rPr lang="en-US" smtClean="0">
                <a:solidFill>
                  <a:srgbClr val="7C6A55"/>
                </a:solidFill>
              </a:rPr>
              <a:t>12/5/2025</a:t>
            </a:fld>
            <a:endParaRPr lang="en-US">
              <a:solidFill>
                <a:srgbClr val="7C6A55"/>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solidFill>
                  <a:srgbClr val="7C6A55"/>
                </a:solidFill>
              </a:rPr>
              <a:t>Presentation Title/ Presenter First Name Last Name</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5B5615-0249-D440-8B1B-134AA5501235}" type="slidenum">
              <a:rPr lang="en-US" smtClean="0">
                <a:solidFill>
                  <a:srgbClr val="7C6A55"/>
                </a:solidFill>
              </a:rPr>
              <a:t>‹#›</a:t>
            </a:fld>
            <a:endParaRPr lang="en-US">
              <a:solidFill>
                <a:srgbClr val="7C6A55"/>
              </a:solidFill>
            </a:endParaRPr>
          </a:p>
        </p:txBody>
      </p:sp>
    </p:spTree>
    <p:extLst>
      <p:ext uri="{BB962C8B-B14F-4D97-AF65-F5344CB8AC3E}">
        <p14:creationId xmlns:p14="http://schemas.microsoft.com/office/powerpoint/2010/main" val="20841096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accent4"/>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accent4"/>
                </a:solidFill>
              </a:defRPr>
            </a:lvl1pPr>
          </a:lstStyle>
          <a:p>
            <a:fld id="{CEFF9428-BE35-6341-A460-A38F8BC9D434}" type="datetime1">
              <a:rPr lang="en-US" smtClean="0"/>
              <a:t>12/5/2025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accent4"/>
                </a:solidFill>
              </a:defRPr>
            </a:lvl1pPr>
          </a:lstStyle>
          <a:p>
            <a:r>
              <a:rPr lang="en-US"/>
              <a:t>Presentation Title/ Presenter First Name Last Name</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accent4"/>
                </a:solidFill>
              </a:defRPr>
            </a:lvl1pPr>
          </a:lstStyle>
          <a:p>
            <a:fld id="{CF2903E7-652A-FC41-B5FF-0807B98EA45D}" type="slidenum">
              <a:rPr lang="en-US" smtClean="0"/>
              <a:pPr/>
              <a:t>‹#›</a:t>
            </a:fld>
            <a:endParaRPr lang="en-US"/>
          </a:p>
        </p:txBody>
      </p:sp>
    </p:spTree>
    <p:extLst>
      <p:ext uri="{BB962C8B-B14F-4D97-AF65-F5344CB8AC3E}">
        <p14:creationId xmlns:p14="http://schemas.microsoft.com/office/powerpoint/2010/main" val="3092466644"/>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accent4"/>
        </a:solidFill>
        <a:latin typeface="Arial"/>
        <a:ea typeface="+mn-ea"/>
        <a:cs typeface="Arial"/>
      </a:defRPr>
    </a:lvl1pPr>
    <a:lvl2pPr marL="457200" algn="l" defTabSz="457200" rtl="0" eaLnBrk="1" latinLnBrk="0" hangingPunct="1">
      <a:defRPr sz="1200" kern="1200">
        <a:solidFill>
          <a:schemeClr val="accent4"/>
        </a:solidFill>
        <a:latin typeface="Arial"/>
        <a:ea typeface="+mn-ea"/>
        <a:cs typeface="Arial"/>
      </a:defRPr>
    </a:lvl2pPr>
    <a:lvl3pPr marL="914400" algn="l" defTabSz="457200" rtl="0" eaLnBrk="1" latinLnBrk="0" hangingPunct="1">
      <a:defRPr sz="1200" kern="1200">
        <a:solidFill>
          <a:schemeClr val="accent4"/>
        </a:solidFill>
        <a:latin typeface="Arial"/>
        <a:ea typeface="+mn-ea"/>
        <a:cs typeface="Arial"/>
      </a:defRPr>
    </a:lvl3pPr>
    <a:lvl4pPr marL="1371600" algn="l" defTabSz="457200" rtl="0" eaLnBrk="1" latinLnBrk="0" hangingPunct="1">
      <a:defRPr sz="1200" kern="1200">
        <a:solidFill>
          <a:schemeClr val="accent4"/>
        </a:solidFill>
        <a:latin typeface="Arial"/>
        <a:ea typeface="+mn-ea"/>
        <a:cs typeface="Arial"/>
      </a:defRPr>
    </a:lvl4pPr>
    <a:lvl5pPr marL="1828800" algn="l" defTabSz="457200" rtl="0" eaLnBrk="1" latinLnBrk="0" hangingPunct="1">
      <a:defRPr sz="1200" kern="1200">
        <a:solidFill>
          <a:schemeClr val="accent4"/>
        </a:solidFill>
        <a:latin typeface="Arial"/>
        <a:ea typeface="+mn-ea"/>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046A68-5397-FA4B-A2A0-379339C15FC2}"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795888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5"/>
          </p:nvPr>
        </p:nvSpPr>
        <p:spPr/>
        <p:txBody>
          <a:bodyPr/>
          <a:lstStyle/>
          <a:p>
            <a:fld id="{CF2903E7-652A-FC41-B5FF-0807B98EA45D}" type="slidenum">
              <a:rPr lang="en-US" smtClean="0"/>
              <a:pPr/>
              <a:t>20</a:t>
            </a:fld>
            <a:endParaRPr lang="en-US"/>
          </a:p>
        </p:txBody>
      </p:sp>
    </p:spTree>
    <p:extLst>
      <p:ext uri="{BB962C8B-B14F-4D97-AF65-F5344CB8AC3E}">
        <p14:creationId xmlns:p14="http://schemas.microsoft.com/office/powerpoint/2010/main" val="3100122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046A68-5397-FA4B-A2A0-379339C15FC2}"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3035093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42A3E-2F2B-A6AB-B604-F19F3ABAD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F2104-8A24-C96F-004D-3D9340FCB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4F1F5D-74F6-E0B0-4092-74E14C3EA9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a:extLst>
              <a:ext uri="{FF2B5EF4-FFF2-40B4-BE49-F238E27FC236}">
                <a16:creationId xmlns:a16="http://schemas.microsoft.com/office/drawing/2014/main" id="{C33E98A1-D5BF-5F80-0C27-9317764E6F2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046A68-5397-FA4B-A2A0-379339C15FC2}"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188327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Presentation Title/ Presenter First Name Last Name</a:t>
            </a:r>
          </a:p>
        </p:txBody>
      </p:sp>
      <p:sp>
        <p:nvSpPr>
          <p:cNvPr id="5" name="Slide Number Placeholder 4"/>
          <p:cNvSpPr>
            <a:spLocks noGrp="1"/>
          </p:cNvSpPr>
          <p:nvPr>
            <p:ph type="sldNum" sz="quarter" idx="5"/>
          </p:nvPr>
        </p:nvSpPr>
        <p:spPr/>
        <p:txBody>
          <a:bodyPr/>
          <a:lstStyle/>
          <a:p>
            <a:fld id="{CF2903E7-652A-FC41-B5FF-0807B98EA45D}" type="slidenum">
              <a:rPr lang="en-US" smtClean="0"/>
              <a:pPr/>
              <a:t>8</a:t>
            </a:fld>
            <a:endParaRPr lang="en-US"/>
          </a:p>
        </p:txBody>
      </p:sp>
    </p:spTree>
    <p:extLst>
      <p:ext uri="{BB962C8B-B14F-4D97-AF65-F5344CB8AC3E}">
        <p14:creationId xmlns:p14="http://schemas.microsoft.com/office/powerpoint/2010/main" val="414560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Presentation Title/ Presenter First Name Last Name</a:t>
            </a:r>
          </a:p>
        </p:txBody>
      </p:sp>
      <p:sp>
        <p:nvSpPr>
          <p:cNvPr id="5" name="Slide Number Placeholder 4"/>
          <p:cNvSpPr>
            <a:spLocks noGrp="1"/>
          </p:cNvSpPr>
          <p:nvPr>
            <p:ph type="sldNum" sz="quarter" idx="5"/>
          </p:nvPr>
        </p:nvSpPr>
        <p:spPr/>
        <p:txBody>
          <a:bodyPr/>
          <a:lstStyle/>
          <a:p>
            <a:fld id="{CF2903E7-652A-FC41-B5FF-0807B98EA45D}" type="slidenum">
              <a:rPr lang="en-US" smtClean="0"/>
              <a:pPr/>
              <a:t>9</a:t>
            </a:fld>
            <a:endParaRPr lang="en-US"/>
          </a:p>
        </p:txBody>
      </p:sp>
    </p:spTree>
    <p:extLst>
      <p:ext uri="{BB962C8B-B14F-4D97-AF65-F5344CB8AC3E}">
        <p14:creationId xmlns:p14="http://schemas.microsoft.com/office/powerpoint/2010/main" val="1983380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Presentation Title/ Presenter First Name Last Name</a:t>
            </a:r>
          </a:p>
        </p:txBody>
      </p:sp>
      <p:sp>
        <p:nvSpPr>
          <p:cNvPr id="5" name="Slide Number Placeholder 4"/>
          <p:cNvSpPr>
            <a:spLocks noGrp="1"/>
          </p:cNvSpPr>
          <p:nvPr>
            <p:ph type="sldNum" sz="quarter" idx="5"/>
          </p:nvPr>
        </p:nvSpPr>
        <p:spPr/>
        <p:txBody>
          <a:bodyPr/>
          <a:lstStyle/>
          <a:p>
            <a:fld id="{CF2903E7-652A-FC41-B5FF-0807B98EA45D}" type="slidenum">
              <a:rPr lang="en-US" smtClean="0"/>
              <a:pPr/>
              <a:t>10</a:t>
            </a:fld>
            <a:endParaRPr lang="en-US"/>
          </a:p>
        </p:txBody>
      </p:sp>
    </p:spTree>
    <p:extLst>
      <p:ext uri="{BB962C8B-B14F-4D97-AF65-F5344CB8AC3E}">
        <p14:creationId xmlns:p14="http://schemas.microsoft.com/office/powerpoint/2010/main" val="3548130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Presentation Title/ Presenter First Name Last Name</a:t>
            </a:r>
          </a:p>
        </p:txBody>
      </p:sp>
      <p:sp>
        <p:nvSpPr>
          <p:cNvPr id="5" name="Slide Number Placeholder 4"/>
          <p:cNvSpPr>
            <a:spLocks noGrp="1"/>
          </p:cNvSpPr>
          <p:nvPr>
            <p:ph type="sldNum" sz="quarter" idx="5"/>
          </p:nvPr>
        </p:nvSpPr>
        <p:spPr/>
        <p:txBody>
          <a:bodyPr/>
          <a:lstStyle/>
          <a:p>
            <a:fld id="{CF2903E7-652A-FC41-B5FF-0807B98EA45D}" type="slidenum">
              <a:rPr lang="en-US" smtClean="0"/>
              <a:pPr/>
              <a:t>12</a:t>
            </a:fld>
            <a:endParaRPr lang="en-US"/>
          </a:p>
        </p:txBody>
      </p:sp>
    </p:spTree>
    <p:extLst>
      <p:ext uri="{BB962C8B-B14F-4D97-AF65-F5344CB8AC3E}">
        <p14:creationId xmlns:p14="http://schemas.microsoft.com/office/powerpoint/2010/main" val="3542121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Presentation Title/ Presenter First Name Last Name</a:t>
            </a:r>
          </a:p>
        </p:txBody>
      </p:sp>
      <p:sp>
        <p:nvSpPr>
          <p:cNvPr id="5" name="Slide Number Placeholder 4"/>
          <p:cNvSpPr>
            <a:spLocks noGrp="1"/>
          </p:cNvSpPr>
          <p:nvPr>
            <p:ph type="sldNum" sz="quarter" idx="5"/>
          </p:nvPr>
        </p:nvSpPr>
        <p:spPr/>
        <p:txBody>
          <a:bodyPr/>
          <a:lstStyle/>
          <a:p>
            <a:fld id="{CF2903E7-652A-FC41-B5FF-0807B98EA45D}" type="slidenum">
              <a:rPr lang="en-US" smtClean="0"/>
              <a:pPr/>
              <a:t>13</a:t>
            </a:fld>
            <a:endParaRPr lang="en-US"/>
          </a:p>
        </p:txBody>
      </p:sp>
    </p:spTree>
    <p:extLst>
      <p:ext uri="{BB962C8B-B14F-4D97-AF65-F5344CB8AC3E}">
        <p14:creationId xmlns:p14="http://schemas.microsoft.com/office/powerpoint/2010/main" val="2578614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Presentation Title/ Presenter First Name Last Name</a:t>
            </a:r>
          </a:p>
        </p:txBody>
      </p:sp>
      <p:sp>
        <p:nvSpPr>
          <p:cNvPr id="5" name="Slide Number Placeholder 4"/>
          <p:cNvSpPr>
            <a:spLocks noGrp="1"/>
          </p:cNvSpPr>
          <p:nvPr>
            <p:ph type="sldNum" sz="quarter" idx="5"/>
          </p:nvPr>
        </p:nvSpPr>
        <p:spPr/>
        <p:txBody>
          <a:bodyPr/>
          <a:lstStyle/>
          <a:p>
            <a:fld id="{CF2903E7-652A-FC41-B5FF-0807B98EA45D}" type="slidenum">
              <a:rPr lang="en-US" smtClean="0"/>
              <a:pPr/>
              <a:t>17</a:t>
            </a:fld>
            <a:endParaRPr lang="en-US"/>
          </a:p>
        </p:txBody>
      </p:sp>
    </p:spTree>
    <p:extLst>
      <p:ext uri="{BB962C8B-B14F-4D97-AF65-F5344CB8AC3E}">
        <p14:creationId xmlns:p14="http://schemas.microsoft.com/office/powerpoint/2010/main" val="1303631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Ope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47037" y="4691680"/>
            <a:ext cx="8341533" cy="1752600"/>
          </a:xfrm>
        </p:spPr>
        <p:txBody>
          <a:bodyPr>
            <a:normAutofit/>
          </a:bodyPr>
          <a:lstStyle>
            <a:lvl1pPr marL="0" indent="0" algn="l">
              <a:buNone/>
              <a:defRPr sz="2800" b="0" i="0" baseline="0">
                <a:solidFill>
                  <a:schemeClr val="tx2"/>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b="0" i="1"/>
              <a:t>Presented by</a:t>
            </a:r>
            <a:r>
              <a:rPr lang="en-US"/>
              <a:t>:</a:t>
            </a:r>
          </a:p>
          <a:p>
            <a:r>
              <a:rPr lang="en-US"/>
              <a:t>Presenter Name</a:t>
            </a:r>
          </a:p>
          <a:p>
            <a:r>
              <a:rPr lang="en-US"/>
              <a:t>Date</a:t>
            </a:r>
          </a:p>
        </p:txBody>
      </p:sp>
      <p:sp>
        <p:nvSpPr>
          <p:cNvPr id="2" name="Title 1"/>
          <p:cNvSpPr>
            <a:spLocks noGrp="1"/>
          </p:cNvSpPr>
          <p:nvPr>
            <p:ph type="ctrTitle" hasCustomPrompt="1"/>
          </p:nvPr>
        </p:nvSpPr>
        <p:spPr>
          <a:xfrm>
            <a:off x="2657311" y="1132907"/>
            <a:ext cx="8341533" cy="1470025"/>
          </a:xfrm>
        </p:spPr>
        <p:txBody>
          <a:bodyPr>
            <a:noAutofit/>
          </a:bodyPr>
          <a:lstStyle>
            <a:lvl1pPr algn="l">
              <a:defRPr sz="5400" b="1" i="0" baseline="0">
                <a:solidFill>
                  <a:schemeClr val="tx2"/>
                </a:solidFill>
              </a:defRPr>
            </a:lvl1pPr>
          </a:lstStyle>
          <a:p>
            <a:r>
              <a:rPr lang="en-US"/>
              <a:t>Title of Presentation</a:t>
            </a:r>
          </a:p>
        </p:txBody>
      </p:sp>
      <p:sp>
        <p:nvSpPr>
          <p:cNvPr id="4" name="Rectangle 3">
            <a:extLst>
              <a:ext uri="{FF2B5EF4-FFF2-40B4-BE49-F238E27FC236}">
                <a16:creationId xmlns:a16="http://schemas.microsoft.com/office/drawing/2014/main" id="{5E03F2A4-A407-4AE8-AEFE-F504DBBAAB7E}"/>
              </a:ext>
            </a:extLst>
          </p:cNvPr>
          <p:cNvSpPr/>
          <p:nvPr userDrawn="1"/>
        </p:nvSpPr>
        <p:spPr>
          <a:xfrm>
            <a:off x="0" y="0"/>
            <a:ext cx="2290527" cy="6858000"/>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7AA4585E-E9AD-4FFC-86C5-E52D35FF8CE4}"/>
              </a:ext>
            </a:extLst>
          </p:cNvPr>
          <p:cNvPicPr>
            <a:picLocks noChangeAspect="1"/>
          </p:cNvPicPr>
          <p:nvPr userDrawn="1"/>
        </p:nvPicPr>
        <p:blipFill>
          <a:blip r:embed="rId3"/>
          <a:stretch>
            <a:fillRect/>
          </a:stretch>
        </p:blipFill>
        <p:spPr>
          <a:xfrm>
            <a:off x="356510" y="1583253"/>
            <a:ext cx="1599036" cy="547665"/>
          </a:xfrm>
          <a:prstGeom prst="rect">
            <a:avLst/>
          </a:prstGeom>
        </p:spPr>
      </p:pic>
    </p:spTree>
    <p:extLst>
      <p:ext uri="{BB962C8B-B14F-4D97-AF65-F5344CB8AC3E}">
        <p14:creationId xmlns:p14="http://schemas.microsoft.com/office/powerpoint/2010/main" val="3727943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Photo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10" name="Title 1"/>
          <p:cNvSpPr>
            <a:spLocks noGrp="1"/>
          </p:cNvSpPr>
          <p:nvPr>
            <p:ph type="title" hasCustomPrompt="1"/>
          </p:nvPr>
        </p:nvSpPr>
        <p:spPr>
          <a:xfrm>
            <a:off x="1061157" y="5486400"/>
            <a:ext cx="10397067" cy="592500"/>
          </a:xfrm>
        </p:spPr>
        <p:txBody>
          <a:bodyPr anchor="b"/>
          <a:lstStyle>
            <a:lvl1pPr algn="l">
              <a:defRPr sz="2000" b="1"/>
            </a:lvl1pPr>
          </a:lstStyle>
          <a:p>
            <a:r>
              <a:rPr lang="en-US"/>
              <a:t>Slide Title/Headline</a:t>
            </a:r>
          </a:p>
        </p:txBody>
      </p:sp>
      <p:sp>
        <p:nvSpPr>
          <p:cNvPr id="3" name="Picture Placeholder 2"/>
          <p:cNvSpPr>
            <a:spLocks noGrp="1"/>
          </p:cNvSpPr>
          <p:nvPr>
            <p:ph type="pic" idx="1" hasCustomPrompt="1"/>
          </p:nvPr>
        </p:nvSpPr>
        <p:spPr>
          <a:xfrm>
            <a:off x="1061157" y="381000"/>
            <a:ext cx="10397067" cy="49530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414198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Photo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13" name="Picture Placeholder 2"/>
          <p:cNvSpPr>
            <a:spLocks noGrp="1"/>
          </p:cNvSpPr>
          <p:nvPr>
            <p:ph type="pic" idx="15" hasCustomPrompt="1"/>
          </p:nvPr>
        </p:nvSpPr>
        <p:spPr>
          <a:xfrm>
            <a:off x="6398299" y="3420666"/>
            <a:ext cx="5034380"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12" name="Picture Placeholder 2"/>
          <p:cNvSpPr>
            <a:spLocks noGrp="1"/>
          </p:cNvSpPr>
          <p:nvPr>
            <p:ph type="pic" idx="14" hasCustomPrompt="1"/>
          </p:nvPr>
        </p:nvSpPr>
        <p:spPr>
          <a:xfrm>
            <a:off x="1061155" y="3421863"/>
            <a:ext cx="5034845"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11" name="Picture Placeholder 2"/>
          <p:cNvSpPr>
            <a:spLocks noGrp="1"/>
          </p:cNvSpPr>
          <p:nvPr>
            <p:ph type="pic" idx="13" hasCustomPrompt="1"/>
          </p:nvPr>
        </p:nvSpPr>
        <p:spPr>
          <a:xfrm>
            <a:off x="6384031" y="424615"/>
            <a:ext cx="5048544"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3" name="Picture Placeholder 2"/>
          <p:cNvSpPr>
            <a:spLocks noGrp="1"/>
          </p:cNvSpPr>
          <p:nvPr>
            <p:ph type="pic" idx="1" hasCustomPrompt="1"/>
          </p:nvPr>
        </p:nvSpPr>
        <p:spPr>
          <a:xfrm>
            <a:off x="1061155" y="424615"/>
            <a:ext cx="5012268"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2332485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Photos - With Anima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13" name="Picture Placeholder 2"/>
          <p:cNvSpPr>
            <a:spLocks noGrp="1"/>
          </p:cNvSpPr>
          <p:nvPr>
            <p:ph type="pic" idx="15" hasCustomPrompt="1"/>
          </p:nvPr>
        </p:nvSpPr>
        <p:spPr>
          <a:xfrm>
            <a:off x="6398419" y="3424425"/>
            <a:ext cx="5011579"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12" name="Picture Placeholder 2"/>
          <p:cNvSpPr>
            <a:spLocks noGrp="1"/>
          </p:cNvSpPr>
          <p:nvPr>
            <p:ph type="pic" idx="14" hasCustomPrompt="1"/>
          </p:nvPr>
        </p:nvSpPr>
        <p:spPr>
          <a:xfrm>
            <a:off x="1061155" y="3424369"/>
            <a:ext cx="5034845"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11" name="Picture Placeholder 2"/>
          <p:cNvSpPr>
            <a:spLocks noGrp="1"/>
          </p:cNvSpPr>
          <p:nvPr>
            <p:ph type="pic" idx="13" hasCustomPrompt="1"/>
          </p:nvPr>
        </p:nvSpPr>
        <p:spPr>
          <a:xfrm>
            <a:off x="6398419" y="411441"/>
            <a:ext cx="5034156"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3" name="Picture Placeholder 2"/>
          <p:cNvSpPr>
            <a:spLocks noGrp="1"/>
          </p:cNvSpPr>
          <p:nvPr>
            <p:ph type="pic" idx="1" hasCustomPrompt="1"/>
          </p:nvPr>
        </p:nvSpPr>
        <p:spPr>
          <a:xfrm>
            <a:off x="1061155" y="411441"/>
            <a:ext cx="5012268"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38932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1" grpId="0"/>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Text With Photo">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3" name="Content Placeholder 2"/>
          <p:cNvSpPr>
            <a:spLocks noGrp="1"/>
          </p:cNvSpPr>
          <p:nvPr>
            <p:ph idx="1" hasCustomPrompt="1"/>
          </p:nvPr>
        </p:nvSpPr>
        <p:spPr>
          <a:xfrm>
            <a:off x="5384800" y="273051"/>
            <a:ext cx="6070353" cy="5853113"/>
          </a:xfrm>
        </p:spPr>
        <p:txBody>
          <a:bodyPr/>
          <a:lstStyle>
            <a:lvl1pPr marL="0" indent="0">
              <a:buFontTx/>
              <a:buNone/>
              <a:defRPr sz="3200"/>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vl6pPr>
              <a:defRPr sz="2000"/>
            </a:lvl6pPr>
            <a:lvl7pPr>
              <a:defRPr sz="2000"/>
            </a:lvl7pPr>
            <a:lvl8pPr>
              <a:defRPr sz="2000"/>
            </a:lvl8pPr>
            <a:lvl9pPr>
              <a:defRPr sz="2000"/>
            </a:lvl9pPr>
          </a:lstStyle>
          <a:p>
            <a:pPr lvl="0"/>
            <a:r>
              <a:rPr lang="en-US"/>
              <a:t>Click icon to insert photo</a:t>
            </a:r>
          </a:p>
        </p:txBody>
      </p:sp>
      <p:sp>
        <p:nvSpPr>
          <p:cNvPr id="4" name="Text Placeholder 3"/>
          <p:cNvSpPr>
            <a:spLocks noGrp="1"/>
          </p:cNvSpPr>
          <p:nvPr>
            <p:ph type="body" sz="half" idx="2" hasCustomPrompt="1"/>
          </p:nvPr>
        </p:nvSpPr>
        <p:spPr>
          <a:xfrm>
            <a:off x="1038577" y="1435101"/>
            <a:ext cx="4143023" cy="4691063"/>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text here</a:t>
            </a:r>
          </a:p>
        </p:txBody>
      </p:sp>
      <p:sp>
        <p:nvSpPr>
          <p:cNvPr id="2" name="Title 1"/>
          <p:cNvSpPr>
            <a:spLocks noGrp="1"/>
          </p:cNvSpPr>
          <p:nvPr>
            <p:ph type="title" hasCustomPrompt="1"/>
          </p:nvPr>
        </p:nvSpPr>
        <p:spPr>
          <a:xfrm>
            <a:off x="1038578" y="273050"/>
            <a:ext cx="4120444" cy="1162050"/>
          </a:xfrm>
        </p:spPr>
        <p:txBody>
          <a:bodyPr anchor="b"/>
          <a:lstStyle>
            <a:lvl1pPr algn="l">
              <a:defRPr sz="2000" b="1"/>
            </a:lvl1pPr>
          </a:lstStyle>
          <a:p>
            <a:r>
              <a:rPr lang="en-US"/>
              <a:t>Slide Title/Headline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8797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6199339" y="6386190"/>
            <a:ext cx="5034261" cy="411480"/>
          </a:xfrm>
        </p:spPr>
        <p:txBody>
          <a:bodyPr/>
          <a:lstStyle/>
          <a:p>
            <a:r>
              <a:rPr lang="en-US"/>
              <a:t>Presentation Name/Presenter</a:t>
            </a:r>
          </a:p>
        </p:txBody>
      </p:sp>
      <p:sp>
        <p:nvSpPr>
          <p:cNvPr id="2" name="Title 1"/>
          <p:cNvSpPr>
            <a:spLocks noGrp="1"/>
          </p:cNvSpPr>
          <p:nvPr>
            <p:ph type="title" hasCustomPrompt="1"/>
          </p:nvPr>
        </p:nvSpPr>
        <p:spPr>
          <a:xfrm>
            <a:off x="1061156" y="308504"/>
            <a:ext cx="10371419" cy="1143000"/>
          </a:xfrm>
        </p:spPr>
        <p:txBody>
          <a:bodyPr/>
          <a:lstStyle/>
          <a:p>
            <a:r>
              <a:rPr lang="en-US"/>
              <a:t>Slide Title</a:t>
            </a:r>
          </a:p>
        </p:txBody>
      </p:sp>
      <p:sp>
        <p:nvSpPr>
          <p:cNvPr id="5" name="Slide Number Placeholder 4"/>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55594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199339" y="6386190"/>
            <a:ext cx="5034261" cy="411480"/>
          </a:xfrm>
        </p:spPr>
        <p:txBody>
          <a:bodyPr/>
          <a:lstStyle/>
          <a:p>
            <a:r>
              <a:rPr lang="en-US"/>
              <a:t>Presentation Name/Presenter</a:t>
            </a:r>
          </a:p>
        </p:txBody>
      </p:sp>
      <p:sp>
        <p:nvSpPr>
          <p:cNvPr id="4" name="Slide Number Placeholder 3"/>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3577889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letely Blank Pag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125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16292" y="1430695"/>
            <a:ext cx="8364111" cy="1752600"/>
          </a:xfrm>
        </p:spPr>
        <p:txBody>
          <a:bodyPr>
            <a:normAutofit/>
          </a:bodyPr>
          <a:lstStyle>
            <a:lvl1pPr marL="0" indent="0" algn="l">
              <a:spcBef>
                <a:spcPts val="0"/>
              </a:spcBef>
              <a:buNone/>
              <a:defRPr sz="2800" b="0" i="0" baseline="0">
                <a:solidFill>
                  <a:schemeClr val="tx2"/>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For More Information:</a:t>
            </a:r>
          </a:p>
          <a:p>
            <a:r>
              <a:rPr lang="en-US"/>
              <a:t>Presenter Name</a:t>
            </a:r>
          </a:p>
          <a:p>
            <a:r>
              <a:rPr lang="en-US"/>
              <a:t>Email Address/Phone Number</a:t>
            </a:r>
          </a:p>
        </p:txBody>
      </p:sp>
      <p:sp>
        <p:nvSpPr>
          <p:cNvPr id="8" name="Rectangle 7">
            <a:extLst>
              <a:ext uri="{FF2B5EF4-FFF2-40B4-BE49-F238E27FC236}">
                <a16:creationId xmlns:a16="http://schemas.microsoft.com/office/drawing/2014/main" id="{4FB5BFC6-4032-4804-97D7-7E4F1766E91C}"/>
              </a:ext>
            </a:extLst>
          </p:cNvPr>
          <p:cNvSpPr/>
          <p:nvPr userDrawn="1"/>
        </p:nvSpPr>
        <p:spPr>
          <a:xfrm>
            <a:off x="0" y="0"/>
            <a:ext cx="2290527" cy="6858000"/>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8CC59053-8A58-4682-884B-F22FE090A756}"/>
              </a:ext>
            </a:extLst>
          </p:cNvPr>
          <p:cNvPicPr>
            <a:picLocks noChangeAspect="1"/>
          </p:cNvPicPr>
          <p:nvPr userDrawn="1"/>
        </p:nvPicPr>
        <p:blipFill>
          <a:blip r:embed="rId3"/>
          <a:stretch>
            <a:fillRect/>
          </a:stretch>
        </p:blipFill>
        <p:spPr>
          <a:xfrm>
            <a:off x="356510" y="1583253"/>
            <a:ext cx="1599036" cy="547665"/>
          </a:xfrm>
          <a:prstGeom prst="rect">
            <a:avLst/>
          </a:prstGeom>
        </p:spPr>
      </p:pic>
      <p:sp>
        <p:nvSpPr>
          <p:cNvPr id="2" name="TextBox 1">
            <a:extLst>
              <a:ext uri="{FF2B5EF4-FFF2-40B4-BE49-F238E27FC236}">
                <a16:creationId xmlns:a16="http://schemas.microsoft.com/office/drawing/2014/main" id="{D3AED8B2-FBAA-4A16-9FE2-4F989E411428}"/>
              </a:ext>
            </a:extLst>
          </p:cNvPr>
          <p:cNvSpPr txBox="1"/>
          <p:nvPr userDrawn="1"/>
        </p:nvSpPr>
        <p:spPr>
          <a:xfrm>
            <a:off x="260260" y="4966052"/>
            <a:ext cx="1453039" cy="1477328"/>
          </a:xfrm>
          <a:prstGeom prst="rect">
            <a:avLst/>
          </a:prstGeom>
          <a:noFill/>
        </p:spPr>
        <p:txBody>
          <a:bodyPr wrap="square" rtlCol="0">
            <a:spAutoFit/>
          </a:bodyPr>
          <a:lstStyle/>
          <a:p>
            <a:r>
              <a:rPr lang="en-US" sz="1500">
                <a:solidFill>
                  <a:schemeClr val="bg1"/>
                </a:solidFill>
                <a:latin typeface="Georgia" panose="02040502050405020303" pitchFamily="18" charset="0"/>
              </a:rPr>
              <a:t>Southern</a:t>
            </a:r>
            <a:br>
              <a:rPr lang="en-US" sz="1500">
                <a:solidFill>
                  <a:schemeClr val="bg1"/>
                </a:solidFill>
                <a:latin typeface="Georgia" panose="02040502050405020303" pitchFamily="18" charset="0"/>
              </a:rPr>
            </a:br>
            <a:r>
              <a:rPr lang="en-US" sz="1500">
                <a:solidFill>
                  <a:schemeClr val="bg1"/>
                </a:solidFill>
                <a:latin typeface="Georgia" panose="02040502050405020303" pitchFamily="18" charset="0"/>
              </a:rPr>
              <a:t>Regional</a:t>
            </a:r>
          </a:p>
          <a:p>
            <a:r>
              <a:rPr lang="en-US" sz="1500">
                <a:solidFill>
                  <a:schemeClr val="bg1"/>
                </a:solidFill>
                <a:latin typeface="Georgia" panose="02040502050405020303" pitchFamily="18" charset="0"/>
              </a:rPr>
              <a:t>Education</a:t>
            </a:r>
          </a:p>
          <a:p>
            <a:r>
              <a:rPr lang="en-US" sz="1500">
                <a:solidFill>
                  <a:schemeClr val="bg1"/>
                </a:solidFill>
                <a:latin typeface="Georgia" panose="02040502050405020303" pitchFamily="18" charset="0"/>
              </a:rPr>
              <a:t>Board</a:t>
            </a:r>
          </a:p>
          <a:p>
            <a:endParaRPr lang="en-US" sz="1500">
              <a:solidFill>
                <a:schemeClr val="bg1"/>
              </a:solidFill>
              <a:latin typeface="Georgia" panose="02040502050405020303" pitchFamily="18" charset="0"/>
            </a:endParaRPr>
          </a:p>
          <a:p>
            <a:r>
              <a:rPr lang="en-US" sz="1500">
                <a:solidFill>
                  <a:schemeClr val="bg1"/>
                </a:solidFill>
                <a:latin typeface="Georgia" panose="02040502050405020303" pitchFamily="18" charset="0"/>
              </a:rPr>
              <a:t>SREB.org</a:t>
            </a:r>
          </a:p>
        </p:txBody>
      </p:sp>
    </p:spTree>
    <p:extLst>
      <p:ext uri="{BB962C8B-B14F-4D97-AF65-F5344CB8AC3E}">
        <p14:creationId xmlns:p14="http://schemas.microsoft.com/office/powerpoint/2010/main" val="1172190373"/>
      </p:ext>
    </p:extLst>
  </p:cSld>
  <p:clrMapOvr>
    <a:masterClrMapping/>
  </p:clrMapOvr>
  <p:extLst>
    <p:ext uri="{DCECCB84-F9BA-43D5-87BE-67443E8EF086}">
      <p15:sldGuideLst xmlns:p15="http://schemas.microsoft.com/office/powerpoint/2012/main">
        <p15:guide id="1" orient="horz" pos="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998711" y="6401870"/>
            <a:ext cx="4198120" cy="411480"/>
          </a:xfrm>
          <a:noFill/>
          <a:ln>
            <a:noFill/>
          </a:ln>
        </p:spPr>
        <p:txBody>
          <a:bodyPr/>
          <a:lstStyle>
            <a:lvl1pPr algn="r">
              <a:defRPr>
                <a:solidFill>
                  <a:schemeClr val="accent3"/>
                </a:solidFill>
              </a:defRPr>
            </a:lvl1pPr>
          </a:lstStyle>
          <a:p>
            <a:r>
              <a:rPr lang="en-US"/>
              <a:t>Presentation Name/Presenter</a:t>
            </a:r>
          </a:p>
        </p:txBody>
      </p:sp>
      <p:sp>
        <p:nvSpPr>
          <p:cNvPr id="3" name="Content Placeholder 2"/>
          <p:cNvSpPr>
            <a:spLocks noGrp="1"/>
          </p:cNvSpPr>
          <p:nvPr>
            <p:ph idx="1" hasCustomPrompt="1"/>
          </p:nvPr>
        </p:nvSpPr>
        <p:spPr>
          <a:xfrm>
            <a:off x="1061156" y="1600201"/>
            <a:ext cx="10325299" cy="4525963"/>
          </a:xfrm>
        </p:spPr>
        <p:txBody>
          <a:bodyPr/>
          <a:lstStyle>
            <a:lvl1pPr marL="0" indent="0">
              <a:buFontTx/>
              <a:buNone/>
              <a:defRPr>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Type a brief introduction here including details about your presentation</a:t>
            </a:r>
          </a:p>
        </p:txBody>
      </p:sp>
      <p:sp>
        <p:nvSpPr>
          <p:cNvPr id="2" name="Title 1"/>
          <p:cNvSpPr>
            <a:spLocks noGrp="1"/>
          </p:cNvSpPr>
          <p:nvPr>
            <p:ph type="title" hasCustomPrompt="1"/>
          </p:nvPr>
        </p:nvSpPr>
        <p:spPr>
          <a:xfrm>
            <a:off x="1061157" y="274638"/>
            <a:ext cx="10325299" cy="1143000"/>
          </a:xfrm>
        </p:spPr>
        <p:txBody>
          <a:bodyPr/>
          <a:lstStyle>
            <a:lvl1pPr algn="l">
              <a:defRPr>
                <a:solidFill>
                  <a:schemeClr val="tx2"/>
                </a:solidFill>
              </a:defRPr>
            </a:lvl1pPr>
          </a:lstStyle>
          <a:p>
            <a:r>
              <a:rPr lang="en-US"/>
              <a:t>Introduction Slide</a:t>
            </a:r>
          </a:p>
        </p:txBody>
      </p:sp>
      <p:sp>
        <p:nvSpPr>
          <p:cNvPr id="6" name="Slide Number Placeholder 5"/>
          <p:cNvSpPr>
            <a:spLocks noGrp="1"/>
          </p:cNvSpPr>
          <p:nvPr>
            <p:ph type="sldNum" sz="quarter" idx="12"/>
          </p:nvPr>
        </p:nvSpPr>
        <p:spPr>
          <a:xfrm>
            <a:off x="11217615" y="6386190"/>
            <a:ext cx="757748" cy="411480"/>
          </a:xfrm>
          <a:noFill/>
          <a:ln>
            <a:noFill/>
          </a:ln>
        </p:spPr>
        <p:txBody>
          <a:bodyPr/>
          <a:lstStyle>
            <a:lvl1pPr>
              <a:defRPr>
                <a:solidFill>
                  <a:schemeClr val="accent3"/>
                </a:solidFill>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250064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 Bullet Sty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199339" y="6386190"/>
            <a:ext cx="5034261" cy="411480"/>
          </a:xfrm>
        </p:spPr>
        <p:txBody>
          <a:bodyPr/>
          <a:lstStyle/>
          <a:p>
            <a:r>
              <a:rPr lang="en-US"/>
              <a:t>Presentation Name/Presenter</a:t>
            </a:r>
          </a:p>
        </p:txBody>
      </p:sp>
      <p:sp>
        <p:nvSpPr>
          <p:cNvPr id="11" name="Content Placeholder 3"/>
          <p:cNvSpPr>
            <a:spLocks noGrp="1"/>
          </p:cNvSpPr>
          <p:nvPr>
            <p:ph sz="half" idx="2" hasCustomPrompt="1"/>
          </p:nvPr>
        </p:nvSpPr>
        <p:spPr>
          <a:xfrm>
            <a:off x="1061156" y="1662071"/>
            <a:ext cx="10371523" cy="4464093"/>
          </a:xfrm>
        </p:spPr>
        <p:txBody>
          <a:bodyPr/>
          <a:lstStyle>
            <a:lvl1pPr>
              <a:buClr>
                <a:schemeClr val="bg2"/>
              </a:buClr>
              <a:defRPr sz="2400">
                <a:solidFill>
                  <a:schemeClr val="tx1"/>
                </a:solidFill>
              </a:defRPr>
            </a:lvl1pPr>
            <a:lvl2pPr>
              <a:buClr>
                <a:schemeClr val="accent5"/>
              </a:buClr>
              <a:defRPr sz="2000">
                <a:solidFill>
                  <a:schemeClr val="tx1"/>
                </a:solidFill>
              </a:defRPr>
            </a:lvl2pPr>
            <a:lvl3pPr>
              <a:buClr>
                <a:schemeClr val="accent5"/>
              </a:buClr>
              <a:defRPr sz="1800">
                <a:solidFill>
                  <a:schemeClr val="tx1"/>
                </a:solidFill>
              </a:defRPr>
            </a:lvl3pPr>
            <a:lvl4pPr>
              <a:buClr>
                <a:schemeClr val="accent5"/>
              </a:buClr>
              <a:defRPr sz="1600">
                <a:solidFill>
                  <a:schemeClr val="tx1"/>
                </a:solidFill>
              </a:defRPr>
            </a:lvl4pPr>
            <a:lvl5pPr>
              <a:buClr>
                <a:schemeClr val="accent5"/>
              </a:buClr>
              <a:defRPr sz="1600">
                <a:solidFill>
                  <a:schemeClr val="tx1"/>
                </a:solidFill>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061157" y="274638"/>
            <a:ext cx="10348841" cy="1143000"/>
          </a:xfrm>
        </p:spPr>
        <p:txBody>
          <a:bodyPr/>
          <a:lstStyle>
            <a:lvl1pPr algn="l">
              <a:defRPr/>
            </a:lvl1pPr>
          </a:lstStyle>
          <a:p>
            <a:r>
              <a:rPr lang="en-US"/>
              <a:t>Slide Title</a:t>
            </a:r>
          </a:p>
        </p:txBody>
      </p:sp>
      <p:sp>
        <p:nvSpPr>
          <p:cNvPr id="6" name="Slide Number Placeholder 5"/>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198294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Number Sty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199339" y="6386190"/>
            <a:ext cx="5034261" cy="411480"/>
          </a:xfrm>
        </p:spPr>
        <p:txBody>
          <a:bodyPr/>
          <a:lstStyle/>
          <a:p>
            <a:r>
              <a:rPr lang="en-US"/>
              <a:t>Presentation Name/Presenter</a:t>
            </a:r>
          </a:p>
        </p:txBody>
      </p:sp>
      <p:sp>
        <p:nvSpPr>
          <p:cNvPr id="11" name="Content Placeholder 3"/>
          <p:cNvSpPr>
            <a:spLocks noGrp="1"/>
          </p:cNvSpPr>
          <p:nvPr>
            <p:ph sz="half" idx="2" hasCustomPrompt="1"/>
          </p:nvPr>
        </p:nvSpPr>
        <p:spPr>
          <a:xfrm>
            <a:off x="1061156" y="1662071"/>
            <a:ext cx="10394101" cy="4464093"/>
          </a:xfrm>
        </p:spPr>
        <p:txBody>
          <a:bodyPr/>
          <a:lstStyle>
            <a:lvl1pPr marL="514350" indent="-514350">
              <a:buClr>
                <a:schemeClr val="accent5"/>
              </a:buClr>
              <a:buFont typeface="+mj-lt"/>
              <a:buAutoNum type="romanUcPeriod"/>
              <a:defRPr sz="2400">
                <a:solidFill>
                  <a:srgbClr val="5D5040"/>
                </a:solidFill>
              </a:defRPr>
            </a:lvl1pPr>
            <a:lvl2pPr marL="971550" indent="-514350">
              <a:buClr>
                <a:schemeClr val="accent5"/>
              </a:buClr>
              <a:buFont typeface="+mj-lt"/>
              <a:buAutoNum type="romanUcPeriod"/>
              <a:defRPr sz="2000">
                <a:solidFill>
                  <a:srgbClr val="5D5040"/>
                </a:solidFill>
              </a:defRPr>
            </a:lvl2pPr>
            <a:lvl3pPr marL="1314450" indent="-400050">
              <a:buClr>
                <a:schemeClr val="accent5"/>
              </a:buClr>
              <a:buFont typeface="+mj-lt"/>
              <a:buAutoNum type="romanUcPeriod"/>
              <a:defRPr sz="1800">
                <a:solidFill>
                  <a:srgbClr val="5D5040"/>
                </a:solidFill>
              </a:defRPr>
            </a:lvl3pPr>
            <a:lvl4pPr marL="1771650" indent="-400050">
              <a:buClr>
                <a:schemeClr val="accent5"/>
              </a:buClr>
              <a:buFont typeface="+mj-lt"/>
              <a:buAutoNum type="romanUcPeriod"/>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061156" y="274638"/>
            <a:ext cx="10371419" cy="1143000"/>
          </a:xfrm>
        </p:spPr>
        <p:txBody>
          <a:bodyPr/>
          <a:lstStyle>
            <a:lvl1pPr algn="l">
              <a:defRPr/>
            </a:lvl1pPr>
          </a:lstStyle>
          <a:p>
            <a:r>
              <a:rPr lang="en-US"/>
              <a:t>Slide Title</a:t>
            </a:r>
          </a:p>
        </p:txBody>
      </p:sp>
      <p:sp>
        <p:nvSpPr>
          <p:cNvPr id="6" name="Slide Number Placeholder 5"/>
          <p:cNvSpPr>
            <a:spLocks noGrp="1"/>
          </p:cNvSpPr>
          <p:nvPr>
            <p:ph type="sldNum" sz="quarter" idx="12"/>
          </p:nvPr>
        </p:nvSpPr>
        <p:spPr>
          <a:xfrm>
            <a:off x="11256073"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106800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One Colum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3" name="Content Placeholder 2"/>
          <p:cNvSpPr>
            <a:spLocks noGrp="1"/>
          </p:cNvSpPr>
          <p:nvPr>
            <p:ph sz="half" idx="1" hasCustomPrompt="1"/>
          </p:nvPr>
        </p:nvSpPr>
        <p:spPr>
          <a:xfrm>
            <a:off x="1061155" y="1600201"/>
            <a:ext cx="10371421" cy="4525963"/>
          </a:xfrm>
        </p:spPr>
        <p:txBody>
          <a:bodyPr/>
          <a:lstStyle>
            <a:lvl1pPr marL="0" indent="0">
              <a:buFontTx/>
              <a:buNone/>
              <a:defRPr sz="2800">
                <a:solidFill>
                  <a:srgbClr val="5D5040"/>
                </a:solidFill>
              </a:defRPr>
            </a:lvl1pPr>
            <a:lvl2pPr marL="457200" indent="0">
              <a:buFontTx/>
              <a:buNone/>
              <a:defRPr sz="2400"/>
            </a:lvl2pPr>
            <a:lvl3pPr marL="914400" indent="0">
              <a:buFontTx/>
              <a:buNone/>
              <a:defRPr sz="2000"/>
            </a:lvl3pPr>
            <a:lvl4pPr>
              <a:defRPr sz="1800"/>
            </a:lvl4pPr>
            <a:lvl5pPr>
              <a:defRPr sz="1800"/>
            </a:lvl5pPr>
            <a:lvl6pPr>
              <a:defRPr sz="1800"/>
            </a:lvl6pPr>
            <a:lvl7pPr>
              <a:defRPr sz="1800"/>
            </a:lvl7pPr>
            <a:lvl8pPr>
              <a:defRPr sz="1800"/>
            </a:lvl8pPr>
            <a:lvl9pPr>
              <a:defRPr sz="1800"/>
            </a:lvl9pPr>
          </a:lstStyle>
          <a:p>
            <a:pPr lvl="0"/>
            <a:r>
              <a:rPr lang="en-US"/>
              <a:t>Click to add text</a:t>
            </a:r>
          </a:p>
        </p:txBody>
      </p:sp>
      <p:sp>
        <p:nvSpPr>
          <p:cNvPr id="2" name="Title 1"/>
          <p:cNvSpPr>
            <a:spLocks noGrp="1"/>
          </p:cNvSpPr>
          <p:nvPr>
            <p:ph type="title" hasCustomPrompt="1"/>
          </p:nvPr>
        </p:nvSpPr>
        <p:spPr>
          <a:xfrm>
            <a:off x="1061155" y="274638"/>
            <a:ext cx="10371420" cy="1143000"/>
          </a:xfrm>
        </p:spPr>
        <p:txBody>
          <a:bodyPr/>
          <a:lstStyle>
            <a:lvl1pPr algn="l">
              <a:defRPr/>
            </a:lvl1pPr>
          </a:lstStyle>
          <a:p>
            <a:r>
              <a:rPr lang="en-US"/>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171237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One Column Centere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3" name="Content Placeholder 2"/>
          <p:cNvSpPr>
            <a:spLocks noGrp="1"/>
          </p:cNvSpPr>
          <p:nvPr>
            <p:ph sz="half" idx="1" hasCustomPrompt="1"/>
          </p:nvPr>
        </p:nvSpPr>
        <p:spPr>
          <a:xfrm>
            <a:off x="1061157" y="1600201"/>
            <a:ext cx="10394100" cy="4525963"/>
          </a:xfrm>
        </p:spPr>
        <p:txBody>
          <a:bodyPr/>
          <a:lstStyle>
            <a:lvl1pPr marL="0" indent="0" algn="ctr">
              <a:buFontTx/>
              <a:buNone/>
              <a:defRPr sz="2800" baseline="0">
                <a:solidFill>
                  <a:srgbClr val="5D5040"/>
                </a:solidFill>
              </a:defRPr>
            </a:lvl1pPr>
            <a:lvl2pPr marL="457200" indent="0">
              <a:buFontTx/>
              <a:buNone/>
              <a:defRPr sz="2400"/>
            </a:lvl2pPr>
            <a:lvl3pPr marL="914400" indent="0">
              <a:buFontTx/>
              <a:buNone/>
              <a:defRPr sz="2000"/>
            </a:lvl3pPr>
            <a:lvl4pPr>
              <a:defRPr sz="1800"/>
            </a:lvl4pPr>
            <a:lvl5pPr>
              <a:defRPr sz="1800"/>
            </a:lvl5pPr>
            <a:lvl6pPr>
              <a:defRPr sz="1800"/>
            </a:lvl6pPr>
            <a:lvl7pPr>
              <a:defRPr sz="1800"/>
            </a:lvl7pPr>
            <a:lvl8pPr>
              <a:defRPr sz="1800"/>
            </a:lvl8pPr>
            <a:lvl9pPr>
              <a:defRPr sz="1800"/>
            </a:lvl9pPr>
          </a:lstStyle>
          <a:p>
            <a:pPr lvl="0"/>
            <a:r>
              <a:rPr lang="en-US"/>
              <a:t>Click to add text</a:t>
            </a:r>
          </a:p>
        </p:txBody>
      </p:sp>
      <p:sp>
        <p:nvSpPr>
          <p:cNvPr id="2" name="Title 1"/>
          <p:cNvSpPr>
            <a:spLocks noGrp="1"/>
          </p:cNvSpPr>
          <p:nvPr>
            <p:ph type="title" hasCustomPrompt="1"/>
          </p:nvPr>
        </p:nvSpPr>
        <p:spPr>
          <a:xfrm>
            <a:off x="1061156" y="274638"/>
            <a:ext cx="10371419" cy="1143000"/>
          </a:xfrm>
        </p:spPr>
        <p:txBody>
          <a:bodyPr/>
          <a:lstStyle>
            <a:lvl1pPr algn="ctr">
              <a:defRPr/>
            </a:lvl1pPr>
          </a:lstStyle>
          <a:p>
            <a:r>
              <a:rPr lang="en-US"/>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4008886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ext - Two Colum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4" name="Content Placeholder 3"/>
          <p:cNvSpPr>
            <a:spLocks noGrp="1"/>
          </p:cNvSpPr>
          <p:nvPr>
            <p:ph sz="half" idx="2" hasCustomPrompt="1"/>
          </p:nvPr>
        </p:nvSpPr>
        <p:spPr>
          <a:xfrm>
            <a:off x="6420995" y="1600201"/>
            <a:ext cx="5034261" cy="4525963"/>
          </a:xfrm>
        </p:spPr>
        <p:txBody>
          <a:bodyPr/>
          <a:lstStyle>
            <a:lvl1pPr marL="0" indent="0">
              <a:buFontTx/>
              <a:buNone/>
              <a:defRPr sz="280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vl6pPr>
              <a:defRPr sz="1800"/>
            </a:lvl6pPr>
            <a:lvl7pPr>
              <a:defRPr sz="1800"/>
            </a:lvl7pPr>
            <a:lvl8pPr>
              <a:defRPr sz="1800"/>
            </a:lvl8pPr>
            <a:lvl9pPr>
              <a:defRPr sz="1800"/>
            </a:lvl9pPr>
          </a:lstStyle>
          <a:p>
            <a:pPr lvl="0"/>
            <a:r>
              <a:rPr lang="en-US"/>
              <a:t>Click to add text</a:t>
            </a:r>
          </a:p>
        </p:txBody>
      </p:sp>
      <p:sp>
        <p:nvSpPr>
          <p:cNvPr id="3" name="Content Placeholder 2"/>
          <p:cNvSpPr>
            <a:spLocks noGrp="1"/>
          </p:cNvSpPr>
          <p:nvPr>
            <p:ph sz="half" idx="1" hasCustomPrompt="1"/>
          </p:nvPr>
        </p:nvSpPr>
        <p:spPr>
          <a:xfrm>
            <a:off x="1061156" y="1600201"/>
            <a:ext cx="5021779" cy="4525963"/>
          </a:xfrm>
        </p:spPr>
        <p:txBody>
          <a:bodyPr/>
          <a:lstStyle>
            <a:lvl1pPr marL="0" indent="0">
              <a:buFontTx/>
              <a:buNone/>
              <a:defRPr sz="2800" baseline="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vl6pPr>
              <a:defRPr sz="1800"/>
            </a:lvl6pPr>
            <a:lvl7pPr>
              <a:defRPr sz="1800"/>
            </a:lvl7pPr>
            <a:lvl8pPr>
              <a:defRPr sz="1800"/>
            </a:lvl8pPr>
            <a:lvl9pPr>
              <a:defRPr sz="1800"/>
            </a:lvl9pPr>
          </a:lstStyle>
          <a:p>
            <a:pPr lvl="0"/>
            <a:r>
              <a:rPr lang="en-US"/>
              <a:t>Click to add text</a:t>
            </a:r>
          </a:p>
        </p:txBody>
      </p:sp>
      <p:sp>
        <p:nvSpPr>
          <p:cNvPr id="2" name="Title 1"/>
          <p:cNvSpPr>
            <a:spLocks noGrp="1"/>
          </p:cNvSpPr>
          <p:nvPr>
            <p:ph type="title" hasCustomPrompt="1"/>
          </p:nvPr>
        </p:nvSpPr>
        <p:spPr>
          <a:xfrm>
            <a:off x="1061156" y="274638"/>
            <a:ext cx="10371419" cy="1143000"/>
          </a:xfrm>
        </p:spPr>
        <p:txBody>
          <a:bodyPr/>
          <a:lstStyle/>
          <a:p>
            <a:r>
              <a:rPr lang="en-US"/>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3923992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Text - Two Column Bullets">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99339" y="6386190"/>
            <a:ext cx="5034261" cy="411480"/>
          </a:xfrm>
        </p:spPr>
        <p:txBody>
          <a:bodyPr/>
          <a:lstStyle/>
          <a:p>
            <a:r>
              <a:rPr lang="en-US"/>
              <a:t>Presentation Name/Presenter</a:t>
            </a:r>
          </a:p>
        </p:txBody>
      </p:sp>
      <p:sp>
        <p:nvSpPr>
          <p:cNvPr id="6" name="Content Placeholder 5"/>
          <p:cNvSpPr>
            <a:spLocks noGrp="1"/>
          </p:cNvSpPr>
          <p:nvPr>
            <p:ph sz="quarter" idx="4" hasCustomPrompt="1"/>
          </p:nvPr>
        </p:nvSpPr>
        <p:spPr>
          <a:xfrm>
            <a:off x="6396491" y="2174875"/>
            <a:ext cx="5058661"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96491" y="1535113"/>
            <a:ext cx="505876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 for Bullets</a:t>
            </a:r>
          </a:p>
        </p:txBody>
      </p:sp>
      <p:sp>
        <p:nvSpPr>
          <p:cNvPr id="4" name="Content Placeholder 3"/>
          <p:cNvSpPr>
            <a:spLocks noGrp="1"/>
          </p:cNvSpPr>
          <p:nvPr>
            <p:ph sz="half" idx="2" hasCustomPrompt="1"/>
          </p:nvPr>
        </p:nvSpPr>
        <p:spPr>
          <a:xfrm>
            <a:off x="1061156" y="2174875"/>
            <a:ext cx="5042683"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hasCustomPrompt="1"/>
          </p:nvPr>
        </p:nvSpPr>
        <p:spPr>
          <a:xfrm>
            <a:off x="1061156" y="1535113"/>
            <a:ext cx="504268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 for Bullets</a:t>
            </a:r>
          </a:p>
        </p:txBody>
      </p:sp>
      <p:sp>
        <p:nvSpPr>
          <p:cNvPr id="2" name="Title 1"/>
          <p:cNvSpPr>
            <a:spLocks noGrp="1"/>
          </p:cNvSpPr>
          <p:nvPr>
            <p:ph type="title" hasCustomPrompt="1"/>
          </p:nvPr>
        </p:nvSpPr>
        <p:spPr>
          <a:xfrm>
            <a:off x="1061156" y="274638"/>
            <a:ext cx="10371419" cy="1143000"/>
          </a:xfrm>
        </p:spPr>
        <p:txBody>
          <a:bodyPr/>
          <a:lstStyle>
            <a:lvl1pPr>
              <a:defRPr baseline="0"/>
            </a:lvl1pPr>
          </a:lstStyle>
          <a:p>
            <a:r>
              <a:rPr lang="en-US"/>
              <a:t>Slide Title</a:t>
            </a:r>
          </a:p>
        </p:txBody>
      </p:sp>
      <p:sp>
        <p:nvSpPr>
          <p:cNvPr id="9" name="Slide Number Placeholder 8"/>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4165726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Two Column Bullets With Animati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99339" y="6386190"/>
            <a:ext cx="5034261" cy="411480"/>
          </a:xfrm>
        </p:spPr>
        <p:txBody>
          <a:bodyPr/>
          <a:lstStyle/>
          <a:p>
            <a:r>
              <a:rPr lang="en-US"/>
              <a:t>Presentation Name/Presenter</a:t>
            </a:r>
          </a:p>
        </p:txBody>
      </p:sp>
      <p:sp>
        <p:nvSpPr>
          <p:cNvPr id="6" name="Content Placeholder 5"/>
          <p:cNvSpPr>
            <a:spLocks noGrp="1"/>
          </p:cNvSpPr>
          <p:nvPr>
            <p:ph sz="quarter" idx="4" hasCustomPrompt="1"/>
          </p:nvPr>
        </p:nvSpPr>
        <p:spPr>
          <a:xfrm>
            <a:off x="6398418" y="2174875"/>
            <a:ext cx="5034261"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98418" y="1535113"/>
            <a:ext cx="501158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 for Bullets</a:t>
            </a:r>
          </a:p>
        </p:txBody>
      </p:sp>
      <p:sp>
        <p:nvSpPr>
          <p:cNvPr id="4" name="Content Placeholder 3"/>
          <p:cNvSpPr>
            <a:spLocks noGrp="1"/>
          </p:cNvSpPr>
          <p:nvPr>
            <p:ph sz="half" idx="2" hasCustomPrompt="1"/>
          </p:nvPr>
        </p:nvSpPr>
        <p:spPr>
          <a:xfrm>
            <a:off x="1061156" y="2174875"/>
            <a:ext cx="5020107"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hasCustomPrompt="1"/>
          </p:nvPr>
        </p:nvSpPr>
        <p:spPr>
          <a:xfrm>
            <a:off x="1061156" y="1535113"/>
            <a:ext cx="502010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 for Bullets</a:t>
            </a:r>
          </a:p>
        </p:txBody>
      </p:sp>
      <p:sp>
        <p:nvSpPr>
          <p:cNvPr id="9" name="Slide Number Placeholder 8"/>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
        <p:nvSpPr>
          <p:cNvPr id="7" name="Title 1">
            <a:extLst>
              <a:ext uri="{FF2B5EF4-FFF2-40B4-BE49-F238E27FC236}">
                <a16:creationId xmlns:a16="http://schemas.microsoft.com/office/drawing/2014/main" id="{19A361A9-1878-3171-70F8-96003626968E}"/>
              </a:ext>
            </a:extLst>
          </p:cNvPr>
          <p:cNvSpPr>
            <a:spLocks noGrp="1"/>
          </p:cNvSpPr>
          <p:nvPr>
            <p:ph type="title" hasCustomPrompt="1"/>
          </p:nvPr>
        </p:nvSpPr>
        <p:spPr>
          <a:xfrm>
            <a:off x="1061156" y="274638"/>
            <a:ext cx="10371419" cy="1143000"/>
          </a:xfrm>
        </p:spPr>
        <p:txBody>
          <a:bodyPr/>
          <a:lstStyle>
            <a:lvl1pPr>
              <a:defRPr baseline="0"/>
            </a:lvl1pPr>
          </a:lstStyle>
          <a:p>
            <a:r>
              <a:rPr lang="en-US"/>
              <a:t>Slide Title</a:t>
            </a:r>
          </a:p>
        </p:txBody>
      </p:sp>
    </p:spTree>
    <p:extLst>
      <p:ext uri="{BB962C8B-B14F-4D97-AF65-F5344CB8AC3E}">
        <p14:creationId xmlns:p14="http://schemas.microsoft.com/office/powerpoint/2010/main" val="278735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00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00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200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200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200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200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200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2000"/>
                                  </p:stCondLst>
                                  <p:childTnLst>
                                    <p:set>
                                      <p:cBhvr>
                                        <p:cTn id="5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tmplLst>
          <p:tmpl lvl="1">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2">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3">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5" grpId="0" build="p">
        <p:tmplLst>
          <p:tmpl lvl="1">
            <p:tnLst>
              <p:par>
                <p:cTn presetID="1" presetClass="entr" presetSubtype="0" fill="hold" nodeType="clickEffect">
                  <p:stCondLst>
                    <p:cond delay="200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4" grpId="0" build="p" bldLvl="5">
        <p:tmplLst>
          <p:tmpl lvl="1">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2">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3">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4">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5">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3" grpId="0" build="p">
        <p:tmplLst>
          <p:tmpl lvl="1">
            <p:tnLst>
              <p:par>
                <p:cTn presetID="1" presetClass="entr" presetSubtype="0" fill="hold" nodeType="clickEffect">
                  <p:stCondLst>
                    <p:cond delay="200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1156" y="274638"/>
            <a:ext cx="10371419" cy="1143000"/>
          </a:xfrm>
          <a:prstGeom prst="rect">
            <a:avLst/>
          </a:prstGeom>
        </p:spPr>
        <p:txBody>
          <a:bodyPr vert="horz" lIns="91440" tIns="45720" rIns="91440" bIns="45720" rtlCol="0" anchor="ctr">
            <a:normAutofit/>
          </a:bodyPr>
          <a:lstStyle/>
          <a:p>
            <a:r>
              <a:rPr lang="en-US"/>
              <a:t>Slide Title</a:t>
            </a:r>
          </a:p>
        </p:txBody>
      </p:sp>
      <p:sp>
        <p:nvSpPr>
          <p:cNvPr id="3" name="Text Placeholder 2"/>
          <p:cNvSpPr>
            <a:spLocks noGrp="1"/>
          </p:cNvSpPr>
          <p:nvPr>
            <p:ph type="body" idx="1"/>
          </p:nvPr>
        </p:nvSpPr>
        <p:spPr>
          <a:xfrm>
            <a:off x="1061156" y="1600201"/>
            <a:ext cx="10371419" cy="4525963"/>
          </a:xfrm>
          <a:prstGeom prst="rect">
            <a:avLst/>
          </a:prstGeom>
        </p:spPr>
        <p:txBody>
          <a:bodyPr vert="horz" lIns="91440" tIns="45720" rIns="91440" bIns="45720" rtlCol="0">
            <a:normAutofit/>
          </a:bodyPr>
          <a:lstStyle/>
          <a:p>
            <a:pPr lvl="0"/>
            <a:r>
              <a:rPr lang="en-US"/>
              <a:t>Bullet Text</a:t>
            </a:r>
          </a:p>
          <a:p>
            <a:pPr lvl="0"/>
            <a:r>
              <a:rPr lang="en-US"/>
              <a:t>Bullet Text</a:t>
            </a:r>
          </a:p>
          <a:p>
            <a:pPr lvl="0"/>
            <a:r>
              <a:rPr lang="en-US"/>
              <a:t>Bullet Text</a:t>
            </a:r>
          </a:p>
          <a:p>
            <a:pPr lvl="0"/>
            <a:r>
              <a:rPr lang="en-US"/>
              <a:t>Bullet Text</a:t>
            </a:r>
          </a:p>
        </p:txBody>
      </p:sp>
      <p:sp>
        <p:nvSpPr>
          <p:cNvPr id="5" name="Footer Placeholder 4"/>
          <p:cNvSpPr>
            <a:spLocks noGrp="1"/>
          </p:cNvSpPr>
          <p:nvPr>
            <p:ph type="ftr" sz="quarter" idx="3"/>
          </p:nvPr>
        </p:nvSpPr>
        <p:spPr>
          <a:xfrm>
            <a:off x="6267071" y="6386190"/>
            <a:ext cx="5034261" cy="411480"/>
          </a:xfrm>
          <a:prstGeom prst="rect">
            <a:avLst/>
          </a:prstGeom>
          <a:noFill/>
          <a:ln>
            <a:noFill/>
          </a:ln>
        </p:spPr>
        <p:txBody>
          <a:bodyPr vert="horz" lIns="91440" tIns="45720" rIns="91440" bIns="45720" rtlCol="0" anchor="ctr"/>
          <a:lstStyle>
            <a:lvl1pPr algn="r">
              <a:defRPr sz="1100">
                <a:solidFill>
                  <a:schemeClr val="accent3"/>
                </a:solidFill>
                <a:latin typeface="Georgia"/>
              </a:defRPr>
            </a:lvl1pPr>
          </a:lstStyle>
          <a:p>
            <a:r>
              <a:rPr lang="en-US"/>
              <a:t>Presentation Name/Presenter</a:t>
            </a:r>
          </a:p>
        </p:txBody>
      </p:sp>
      <p:sp>
        <p:nvSpPr>
          <p:cNvPr id="6" name="Slide Number Placeholder 5"/>
          <p:cNvSpPr>
            <a:spLocks noGrp="1"/>
          </p:cNvSpPr>
          <p:nvPr>
            <p:ph type="sldNum" sz="quarter" idx="4"/>
          </p:nvPr>
        </p:nvSpPr>
        <p:spPr>
          <a:xfrm>
            <a:off x="11301228" y="6386190"/>
            <a:ext cx="695040" cy="411480"/>
          </a:xfrm>
          <a:prstGeom prst="rect">
            <a:avLst/>
          </a:prstGeom>
          <a:noFill/>
          <a:ln>
            <a:noFill/>
          </a:ln>
        </p:spPr>
        <p:txBody>
          <a:bodyPr vert="horz" lIns="91440" tIns="45720" rIns="91440" bIns="45720" rtlCol="0" anchor="ctr"/>
          <a:lstStyle>
            <a:lvl1pPr algn="r">
              <a:defRPr sz="1200">
                <a:solidFill>
                  <a:schemeClr val="accent3"/>
                </a:solidFill>
                <a:latin typeface="Georgia"/>
              </a:defRPr>
            </a:lvl1pPr>
          </a:lstStyle>
          <a:p>
            <a:fld id="{C6BF0614-88EF-E141-A4D8-626B55E019E0}" type="slidenum">
              <a:rPr lang="en-US" smtClean="0"/>
              <a:pPr/>
              <a:t>‹#›</a:t>
            </a:fld>
            <a:endParaRPr lang="en-US"/>
          </a:p>
        </p:txBody>
      </p:sp>
      <p:sp>
        <p:nvSpPr>
          <p:cNvPr id="4" name="Rectangle 3">
            <a:extLst>
              <a:ext uri="{FF2B5EF4-FFF2-40B4-BE49-F238E27FC236}">
                <a16:creationId xmlns:a16="http://schemas.microsoft.com/office/drawing/2014/main" id="{5D3EC2B0-AE69-DF6D-D419-486E69834855}"/>
              </a:ext>
            </a:extLst>
          </p:cNvPr>
          <p:cNvSpPr/>
          <p:nvPr userDrawn="1"/>
        </p:nvSpPr>
        <p:spPr>
          <a:xfrm>
            <a:off x="0" y="0"/>
            <a:ext cx="305206"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8C5F49E-9424-B1B7-E865-2EA14D70CA99}"/>
              </a:ext>
            </a:extLst>
          </p:cNvPr>
          <p:cNvGrpSpPr/>
          <p:nvPr userDrawn="1"/>
        </p:nvGrpSpPr>
        <p:grpSpPr>
          <a:xfrm>
            <a:off x="493091" y="6220092"/>
            <a:ext cx="1414914" cy="502748"/>
            <a:chOff x="458801" y="6242952"/>
            <a:chExt cx="1414914" cy="502748"/>
          </a:xfrm>
        </p:grpSpPr>
        <p:sp>
          <p:nvSpPr>
            <p:cNvPr id="8" name="Rectangle 7">
              <a:extLst>
                <a:ext uri="{FF2B5EF4-FFF2-40B4-BE49-F238E27FC236}">
                  <a16:creationId xmlns:a16="http://schemas.microsoft.com/office/drawing/2014/main" id="{9F9F3D90-2DDD-4FFA-8BF4-E53737FF036A}"/>
                </a:ext>
              </a:extLst>
            </p:cNvPr>
            <p:cNvSpPr/>
            <p:nvPr userDrawn="1"/>
          </p:nvSpPr>
          <p:spPr>
            <a:xfrm>
              <a:off x="458801" y="6242952"/>
              <a:ext cx="1414914" cy="502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blue and black logo&#10;&#10;Description automatically generated">
              <a:extLst>
                <a:ext uri="{FF2B5EF4-FFF2-40B4-BE49-F238E27FC236}">
                  <a16:creationId xmlns:a16="http://schemas.microsoft.com/office/drawing/2014/main" id="{0357EFDA-FA7B-29FA-716E-840921A49772}"/>
                </a:ext>
              </a:extLst>
            </p:cNvPr>
            <p:cNvPicPr>
              <a:picLocks noChangeAspect="1"/>
            </p:cNvPicPr>
            <p:nvPr userDrawn="1"/>
          </p:nvPicPr>
          <p:blipFill>
            <a:blip r:embed="rId20"/>
            <a:stretch>
              <a:fillRect/>
            </a:stretch>
          </p:blipFill>
          <p:spPr>
            <a:xfrm>
              <a:off x="534924" y="6358906"/>
              <a:ext cx="961023" cy="328423"/>
            </a:xfrm>
            <a:prstGeom prst="rect">
              <a:avLst/>
            </a:prstGeom>
          </p:spPr>
        </p:pic>
      </p:grpSp>
    </p:spTree>
    <p:extLst>
      <p:ext uri="{BB962C8B-B14F-4D97-AF65-F5344CB8AC3E}">
        <p14:creationId xmlns:p14="http://schemas.microsoft.com/office/powerpoint/2010/main" val="2486005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67" r:id="rId4"/>
    <p:sldLayoutId id="2147483652" r:id="rId5"/>
    <p:sldLayoutId id="2147483661" r:id="rId6"/>
    <p:sldLayoutId id="2147483660" r:id="rId7"/>
    <p:sldLayoutId id="2147483653" r:id="rId8"/>
    <p:sldLayoutId id="2147483666" r:id="rId9"/>
    <p:sldLayoutId id="2147483664" r:id="rId10"/>
    <p:sldLayoutId id="2147483662" r:id="rId11"/>
    <p:sldLayoutId id="2147483665" r:id="rId12"/>
    <p:sldLayoutId id="2147483656" r:id="rId13"/>
    <p:sldLayoutId id="2147483654" r:id="rId14"/>
    <p:sldLayoutId id="2147483655" r:id="rId15"/>
    <p:sldLayoutId id="2147483668" r:id="rId16"/>
    <p:sldLayoutId id="2147483663" r:id="rId17"/>
  </p:sldLayoutIdLst>
  <p:hf hdr="0" dt="0"/>
  <p:txStyles>
    <p:titleStyle>
      <a:lvl1pPr algn="ctr" defTabSz="457200" rtl="0" eaLnBrk="1" latinLnBrk="0" hangingPunct="1">
        <a:spcBef>
          <a:spcPct val="0"/>
        </a:spcBef>
        <a:buNone/>
        <a:defRPr sz="4400" kern="1200">
          <a:solidFill>
            <a:schemeClr val="tx2"/>
          </a:solidFill>
          <a:latin typeface="Arial"/>
          <a:ea typeface="+mj-ea"/>
          <a:cs typeface="+mj-cs"/>
        </a:defRPr>
      </a:lvl1pPr>
    </p:titleStyle>
    <p:bodyStyle>
      <a:lvl1pPr marL="342900" indent="-342900" algn="l" defTabSz="457200" rtl="0" eaLnBrk="1" latinLnBrk="0" hangingPunct="1">
        <a:spcBef>
          <a:spcPct val="20000"/>
        </a:spcBef>
        <a:buClr>
          <a:schemeClr val="accent2"/>
        </a:buClr>
        <a:buFont typeface="Arial"/>
        <a:buChar char="•"/>
        <a:defRPr sz="3200" kern="1200" baseline="0">
          <a:solidFill>
            <a:schemeClr val="tx1"/>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1/relationships/webextension" Target="../webextensions/webextension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11/relationships/webextension" Target="../webextensions/webextension5.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1/relationships/webextension" Target="../webextensions/webextension6.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11/relationships/webextension" Target="../webextensions/webextension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1/relationships/webextension" Target="../webextensions/webextension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1/relationships/webextension" Target="../webextensions/webextension9.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1/relationships/webextension" Target="../webextensions/webextension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hyperlink" Target="https://www.sreb.org/publication/historical-lessons-and-modern-policy-teacher-compensation?utm_source=chatgpt.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pngall.com/link-png/" TargetMode="Externa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hyperlink" Target="https://www.sreb.org/doctoral-scholars-program" TargetMode="External"/><Relationship Id="rId13" Type="http://schemas.openxmlformats.org/officeDocument/2006/relationships/hyperlink" Target="http://www.sreb.org/teachercompensation" TargetMode="External"/><Relationship Id="rId3" Type="http://schemas.openxmlformats.org/officeDocument/2006/relationships/image" Target="../media/image29.png"/><Relationship Id="rId7" Type="http://schemas.openxmlformats.org/officeDocument/2006/relationships/image" Target="../media/image30.png"/><Relationship Id="rId12" Type="http://schemas.openxmlformats.org/officeDocument/2006/relationships/hyperlink" Target="https://www.sreb.org/teacher-workforce-data-state"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www.sreb.org/school-improvement-events-and-conferences" TargetMode="External"/><Relationship Id="rId11" Type="http://schemas.openxmlformats.org/officeDocument/2006/relationships/hyperlink" Target="https://www.sreb.org/post/educator-workforce-research" TargetMode="External"/><Relationship Id="rId5" Type="http://schemas.openxmlformats.org/officeDocument/2006/relationships/hyperlink" Target="https://www.sreb.org/professional-development-instructional-coaching" TargetMode="External"/><Relationship Id="rId15" Type="http://schemas.openxmlformats.org/officeDocument/2006/relationships/hyperlink" Target="https://www.sreb.org/fact-book-ed-data" TargetMode="External"/><Relationship Id="rId10" Type="http://schemas.openxmlformats.org/officeDocument/2006/relationships/hyperlink" Target="https://www.sreb.org/topic-teacher-workforce-policy" TargetMode="External"/><Relationship Id="rId4" Type="http://schemas.openxmlformats.org/officeDocument/2006/relationships/hyperlink" Target="https://www.sreb.org/powerful-instructional-practices" TargetMode="External"/><Relationship Id="rId9" Type="http://schemas.openxmlformats.org/officeDocument/2006/relationships/image" Target="../media/image31.png"/><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s://www.sreb.org/topic-educator-compensation" TargetMode="External"/><Relationship Id="rId2" Type="http://schemas.openxmlformats.org/officeDocument/2006/relationships/hyperlink" Target="https://www.sreb.org/interactive/educator-compensation-dashboard" TargetMode="Externa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C17E286-7FE0-4A83-9EA5-BC3898781681}"/>
              </a:ext>
            </a:extLst>
          </p:cNvPr>
          <p:cNvSpPr>
            <a:spLocks noGrp="1"/>
          </p:cNvSpPr>
          <p:nvPr>
            <p:ph type="subTitle" idx="1"/>
          </p:nvPr>
        </p:nvSpPr>
        <p:spPr>
          <a:xfrm>
            <a:off x="2629690" y="5221224"/>
            <a:ext cx="8707780" cy="1752600"/>
          </a:xfrm>
        </p:spPr>
        <p:txBody>
          <a:bodyPr vert="horz" lIns="91440" tIns="45720" rIns="91440" bIns="45720" rtlCol="0" anchor="t">
            <a:normAutofit/>
          </a:bodyPr>
          <a:lstStyle/>
          <a:p>
            <a:r>
              <a:rPr lang="en-US" i="1"/>
              <a:t>Trends and Highlights from Our Latest Analysis </a:t>
            </a:r>
          </a:p>
          <a:p>
            <a:r>
              <a:rPr lang="en-US" i="1"/>
              <a:t>through the 2023-2024 Academic Year </a:t>
            </a:r>
          </a:p>
        </p:txBody>
      </p:sp>
      <p:sp>
        <p:nvSpPr>
          <p:cNvPr id="4" name="Title 3">
            <a:extLst>
              <a:ext uri="{FF2B5EF4-FFF2-40B4-BE49-F238E27FC236}">
                <a16:creationId xmlns:a16="http://schemas.microsoft.com/office/drawing/2014/main" id="{926833FD-46F1-B06F-E8CF-66C6200FA107}"/>
              </a:ext>
            </a:extLst>
          </p:cNvPr>
          <p:cNvSpPr>
            <a:spLocks noGrp="1"/>
          </p:cNvSpPr>
          <p:nvPr>
            <p:ph type="ctrTitle"/>
          </p:nvPr>
        </p:nvSpPr>
        <p:spPr>
          <a:xfrm>
            <a:off x="2581035" y="1168652"/>
            <a:ext cx="8341533" cy="1470025"/>
          </a:xfrm>
        </p:spPr>
        <p:txBody>
          <a:bodyPr/>
          <a:lstStyle/>
          <a:p>
            <a:pPr>
              <a:lnSpc>
                <a:spcPts val="5800"/>
              </a:lnSpc>
            </a:pPr>
            <a:r>
              <a:rPr lang="en-US" b="0"/>
              <a:t>Key Takeaways:</a:t>
            </a:r>
            <a:br>
              <a:rPr lang="en-US" b="0"/>
            </a:br>
            <a:r>
              <a:rPr lang="en-US" b="0"/>
              <a:t>PreK-12 </a:t>
            </a:r>
            <a:r>
              <a:rPr lang="en-US" b="0">
                <a:cs typeface="Arial"/>
              </a:rPr>
              <a:t>Educator Compensation Data</a:t>
            </a:r>
            <a:endParaRPr lang="en-US"/>
          </a:p>
        </p:txBody>
      </p:sp>
    </p:spTree>
    <p:extLst>
      <p:ext uri="{BB962C8B-B14F-4D97-AF65-F5344CB8AC3E}">
        <p14:creationId xmlns:p14="http://schemas.microsoft.com/office/powerpoint/2010/main" val="111434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88C13-D4CD-9C9B-68D0-AF918B22E3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CE315-CDF6-BDD8-3CE6-088D351B1D00}"/>
              </a:ext>
            </a:extLst>
          </p:cNvPr>
          <p:cNvSpPr>
            <a:spLocks noGrp="1"/>
          </p:cNvSpPr>
          <p:nvPr>
            <p:ph idx="1"/>
          </p:nvPr>
        </p:nvSpPr>
        <p:spPr>
          <a:xfrm>
            <a:off x="1061156" y="264561"/>
            <a:ext cx="10325299" cy="5861603"/>
          </a:xfrm>
        </p:spPr>
        <p:txBody>
          <a:bodyPr vert="horz" lIns="91440" tIns="45720" rIns="91440" bIns="45720" rtlCol="0" anchor="t">
            <a:normAutofit/>
          </a:bodyPr>
          <a:lstStyle/>
          <a:p>
            <a:r>
              <a:rPr lang="en-US" sz="1800">
                <a:solidFill>
                  <a:schemeClr val="accent1"/>
                </a:solidFill>
                <a:cs typeface="Arial"/>
              </a:rPr>
              <a:t>Health insurance packages vary significantly in cost for both employee-only and family plans. </a:t>
            </a:r>
          </a:p>
          <a:p>
            <a:r>
              <a:rPr lang="en-US" sz="1800">
                <a:solidFill>
                  <a:schemeClr val="accent1"/>
                </a:solidFill>
                <a:cs typeface="Arial"/>
              </a:rPr>
              <a:t>While some states offer low premiums for individual plans, and a few even have reasonable costs for family plans, other states may have a much larger range of costs. </a:t>
            </a:r>
          </a:p>
          <a:p>
            <a:r>
              <a:rPr lang="en-US" sz="1800" i="1">
                <a:solidFill>
                  <a:schemeClr val="accent1"/>
                </a:solidFill>
                <a:cs typeface="Arial"/>
              </a:rPr>
              <a:t>Note: These costs are the average price of all health care plans available to teachers in each SREB state.</a:t>
            </a:r>
          </a:p>
        </p:txBody>
      </p:sp>
      <p:sp>
        <p:nvSpPr>
          <p:cNvPr id="5" name="Slide Number Placeholder 4">
            <a:extLst>
              <a:ext uri="{FF2B5EF4-FFF2-40B4-BE49-F238E27FC236}">
                <a16:creationId xmlns:a16="http://schemas.microsoft.com/office/drawing/2014/main" id="{1BA4F0F1-09FB-CFD4-EDBB-74551A838743}"/>
              </a:ext>
            </a:extLst>
          </p:cNvPr>
          <p:cNvSpPr>
            <a:spLocks noGrp="1"/>
          </p:cNvSpPr>
          <p:nvPr>
            <p:ph type="sldNum" sz="quarter" idx="12"/>
          </p:nvPr>
        </p:nvSpPr>
        <p:spPr/>
        <p:txBody>
          <a:bodyPr/>
          <a:lstStyle/>
          <a:p>
            <a:fld id="{C6BF0614-88EF-E141-A4D8-626B55E019E0}" type="slidenum">
              <a:rPr lang="en-US" smtClean="0"/>
              <a:pPr/>
              <a:t>10</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Interactive Datawrapper Visualization">
                <a:extLst>
                  <a:ext uri="{FF2B5EF4-FFF2-40B4-BE49-F238E27FC236}">
                    <a16:creationId xmlns:a16="http://schemas.microsoft.com/office/drawing/2014/main" id="{ABC6C434-B888-0EAF-BF1B-99099EDB3864}"/>
                  </a:ext>
                </a:extLst>
              </p:cNvPr>
              <p:cNvGraphicFramePr>
                <a:graphicFrameLocks noGrp="1"/>
              </p:cNvGraphicFramePr>
              <p:nvPr>
                <p:extLst>
                  <p:ext uri="{D42A27DB-BD31-4B8C-83A1-F6EECF244321}">
                    <p14:modId xmlns:p14="http://schemas.microsoft.com/office/powerpoint/2010/main" val="854359057"/>
                  </p:ext>
                </p:extLst>
              </p:nvPr>
            </p:nvGraphicFramePr>
            <p:xfrm>
              <a:off x="1061155" y="2257063"/>
              <a:ext cx="10536678" cy="3970118"/>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title="Interactive Datawrapper Visualization">
                <a:extLst>
                  <a:ext uri="{FF2B5EF4-FFF2-40B4-BE49-F238E27FC236}">
                    <a16:creationId xmlns:a16="http://schemas.microsoft.com/office/drawing/2014/main" id="{ABC6C434-B888-0EAF-BF1B-99099EDB3864}"/>
                  </a:ext>
                </a:extLst>
              </p:cNvPr>
              <p:cNvPicPr>
                <a:picLocks noGrp="1" noRot="1" noChangeAspect="1" noMove="1" noResize="1" noEditPoints="1" noAdjustHandles="1" noChangeArrowheads="1" noChangeShapeType="1"/>
              </p:cNvPicPr>
              <p:nvPr/>
            </p:nvPicPr>
            <p:blipFill>
              <a:blip r:embed="rId4"/>
              <a:stretch>
                <a:fillRect/>
              </a:stretch>
            </p:blipFill>
            <p:spPr>
              <a:xfrm>
                <a:off x="1061155" y="2257063"/>
                <a:ext cx="10536678" cy="3970118"/>
              </a:xfrm>
              <a:prstGeom prst="rect">
                <a:avLst/>
              </a:prstGeom>
            </p:spPr>
          </p:pic>
        </mc:Fallback>
      </mc:AlternateContent>
    </p:spTree>
    <p:extLst>
      <p:ext uri="{BB962C8B-B14F-4D97-AF65-F5344CB8AC3E}">
        <p14:creationId xmlns:p14="http://schemas.microsoft.com/office/powerpoint/2010/main" val="1200831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CF1FC1C-5494-51C1-711E-3AFADF21C450}"/>
              </a:ext>
            </a:extLst>
          </p:cNvPr>
          <p:cNvSpPr>
            <a:spLocks noGrp="1"/>
          </p:cNvSpPr>
          <p:nvPr>
            <p:ph type="sldNum" sz="quarter" idx="12"/>
          </p:nvPr>
        </p:nvSpPr>
        <p:spPr/>
        <p:txBody>
          <a:bodyPr/>
          <a:lstStyle/>
          <a:p>
            <a:fld id="{C6BF0614-88EF-E141-A4D8-626B55E019E0}" type="slidenum">
              <a:rPr lang="en-US" smtClean="0"/>
              <a:pPr/>
              <a:t>11</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title="Interactive Datawrapper Visualization">
                <a:extLst>
                  <a:ext uri="{FF2B5EF4-FFF2-40B4-BE49-F238E27FC236}">
                    <a16:creationId xmlns:a16="http://schemas.microsoft.com/office/drawing/2014/main" id="{0141CD95-B95E-A3F5-1BCA-86ACE32AA238}"/>
                  </a:ext>
                </a:extLst>
              </p:cNvPr>
              <p:cNvGraphicFramePr>
                <a:graphicFrameLocks noGrp="1"/>
              </p:cNvGraphicFramePr>
              <p:nvPr>
                <p:extLst>
                  <p:ext uri="{D42A27DB-BD31-4B8C-83A1-F6EECF244321}">
                    <p14:modId xmlns:p14="http://schemas.microsoft.com/office/powerpoint/2010/main" val="3617074665"/>
                  </p:ext>
                </p:extLst>
              </p:nvPr>
            </p:nvGraphicFramePr>
            <p:xfrm>
              <a:off x="622620" y="358816"/>
              <a:ext cx="11305915" cy="4674658"/>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3" name="Add-in 2" title="Interactive Datawrapper Visualization">
                <a:extLst>
                  <a:ext uri="{FF2B5EF4-FFF2-40B4-BE49-F238E27FC236}">
                    <a16:creationId xmlns:a16="http://schemas.microsoft.com/office/drawing/2014/main" id="{0141CD95-B95E-A3F5-1BCA-86ACE32AA238}"/>
                  </a:ext>
                </a:extLst>
              </p:cNvPr>
              <p:cNvPicPr>
                <a:picLocks noGrp="1" noRot="1" noChangeAspect="1" noMove="1" noResize="1" noEditPoints="1" noAdjustHandles="1" noChangeArrowheads="1" noChangeShapeType="1"/>
              </p:cNvPicPr>
              <p:nvPr/>
            </p:nvPicPr>
            <p:blipFill>
              <a:blip r:embed="rId3"/>
              <a:stretch>
                <a:fillRect/>
              </a:stretch>
            </p:blipFill>
            <p:spPr>
              <a:xfrm>
                <a:off x="622620" y="358816"/>
                <a:ext cx="11305915" cy="4674658"/>
              </a:xfrm>
              <a:prstGeom prst="rect">
                <a:avLst/>
              </a:prstGeom>
            </p:spPr>
          </p:pic>
        </mc:Fallback>
      </mc:AlternateContent>
      <p:sp>
        <p:nvSpPr>
          <p:cNvPr id="2" name="TextBox 1">
            <a:extLst>
              <a:ext uri="{FF2B5EF4-FFF2-40B4-BE49-F238E27FC236}">
                <a16:creationId xmlns:a16="http://schemas.microsoft.com/office/drawing/2014/main" id="{BED7814D-077A-6BA2-6CB3-CC0843803910}"/>
              </a:ext>
            </a:extLst>
          </p:cNvPr>
          <p:cNvSpPr txBox="1"/>
          <p:nvPr/>
        </p:nvSpPr>
        <p:spPr>
          <a:xfrm>
            <a:off x="622620" y="5355889"/>
            <a:ext cx="10710665" cy="707886"/>
          </a:xfrm>
          <a:prstGeom prst="rect">
            <a:avLst/>
          </a:prstGeom>
          <a:noFill/>
        </p:spPr>
        <p:txBody>
          <a:bodyPr wrap="square" rtlCol="0">
            <a:spAutoFit/>
          </a:bodyPr>
          <a:lstStyle/>
          <a:p>
            <a:r>
              <a:rPr lang="en-US" sz="2000">
                <a:solidFill>
                  <a:schemeClr val="accent1"/>
                </a:solidFill>
                <a:cs typeface="Arial"/>
              </a:rPr>
              <a:t>This graphic demonstrates the average range of costs educators pay in different states depending on their health coverage choices.</a:t>
            </a:r>
            <a:endParaRPr lang="en-US" sz="2000">
              <a:solidFill>
                <a:schemeClr val="accent1"/>
              </a:solidFill>
            </a:endParaRPr>
          </a:p>
        </p:txBody>
      </p:sp>
    </p:spTree>
    <p:extLst>
      <p:ext uri="{BB962C8B-B14F-4D97-AF65-F5344CB8AC3E}">
        <p14:creationId xmlns:p14="http://schemas.microsoft.com/office/powerpoint/2010/main" val="252186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F035D-7C34-71AB-7146-CBE4A314D13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1B0477-CBAE-9D1C-921D-EE3A10D8D8C0}"/>
              </a:ext>
            </a:extLst>
          </p:cNvPr>
          <p:cNvSpPr>
            <a:spLocks noGrp="1"/>
          </p:cNvSpPr>
          <p:nvPr>
            <p:ph idx="1"/>
          </p:nvPr>
        </p:nvSpPr>
        <p:spPr/>
        <p:txBody>
          <a:bodyPr vert="horz" lIns="91440" tIns="45720" rIns="91440" bIns="45720" rtlCol="0" anchor="t">
            <a:normAutofit fontScale="92500" lnSpcReduction="20000"/>
          </a:bodyPr>
          <a:lstStyle/>
          <a:p>
            <a:pPr>
              <a:spcBef>
                <a:spcPts val="20"/>
              </a:spcBef>
            </a:pPr>
            <a:r>
              <a:rPr lang="en-US">
                <a:solidFill>
                  <a:schemeClr val="accent1"/>
                </a:solidFill>
                <a:cs typeface="Arial"/>
              </a:rPr>
              <a:t>All states offer pension plans to teachers, and most SREB states have pension tiers with varying benefits for newer teachers. All but two states in the region have lower pension benefit formulas for newly hired teachers, which reduces newer educators’ gross benefit earning capability.</a:t>
            </a:r>
          </a:p>
          <a:p>
            <a:pPr>
              <a:spcBef>
                <a:spcPts val="20"/>
              </a:spcBef>
            </a:pPr>
            <a:endParaRPr lang="en-US">
              <a:solidFill>
                <a:schemeClr val="accent1"/>
              </a:solidFill>
              <a:cs typeface="Arial"/>
            </a:endParaRPr>
          </a:p>
          <a:p>
            <a:pPr>
              <a:spcBef>
                <a:spcPts val="20"/>
              </a:spcBef>
            </a:pPr>
            <a:r>
              <a:rPr lang="en-US">
                <a:solidFill>
                  <a:schemeClr val="accent1"/>
                </a:solidFill>
                <a:cs typeface="Arial"/>
              </a:rPr>
              <a:t>Six states now have portable investment or hybrid plan options for some teachers, allowing younger teachers to save more over time. These plans also serve as a cost-saving measure for state budgets by lowering their total unfunded liabilities.</a:t>
            </a:r>
          </a:p>
          <a:p>
            <a:pPr>
              <a:spcBef>
                <a:spcPts val="20"/>
              </a:spcBef>
            </a:pPr>
            <a:endParaRPr lang="en-US">
              <a:cs typeface="Arial"/>
            </a:endParaRPr>
          </a:p>
          <a:p>
            <a:endParaRPr lang="en-US">
              <a:cs typeface="Arial"/>
            </a:endParaRPr>
          </a:p>
        </p:txBody>
      </p:sp>
      <p:sp>
        <p:nvSpPr>
          <p:cNvPr id="4" name="Title 3">
            <a:extLst>
              <a:ext uri="{FF2B5EF4-FFF2-40B4-BE49-F238E27FC236}">
                <a16:creationId xmlns:a16="http://schemas.microsoft.com/office/drawing/2014/main" id="{8F6CD64C-3BD0-3570-A648-AD55AF4A467C}"/>
              </a:ext>
            </a:extLst>
          </p:cNvPr>
          <p:cNvSpPr>
            <a:spLocks noGrp="1"/>
          </p:cNvSpPr>
          <p:nvPr>
            <p:ph type="title"/>
          </p:nvPr>
        </p:nvSpPr>
        <p:spPr/>
        <p:txBody>
          <a:bodyPr/>
          <a:lstStyle/>
          <a:p>
            <a:r>
              <a:rPr lang="en-US" b="1">
                <a:cs typeface="Arial"/>
              </a:rPr>
              <a:t>K-12 Educator Retirement Benefits</a:t>
            </a:r>
            <a:endParaRPr lang="en-US" b="1"/>
          </a:p>
        </p:txBody>
      </p:sp>
      <p:sp>
        <p:nvSpPr>
          <p:cNvPr id="5" name="Slide Number Placeholder 4">
            <a:extLst>
              <a:ext uri="{FF2B5EF4-FFF2-40B4-BE49-F238E27FC236}">
                <a16:creationId xmlns:a16="http://schemas.microsoft.com/office/drawing/2014/main" id="{B2A3CDFF-2536-0B20-B6A6-05249A723DBF}"/>
              </a:ext>
            </a:extLst>
          </p:cNvPr>
          <p:cNvSpPr>
            <a:spLocks noGrp="1"/>
          </p:cNvSpPr>
          <p:nvPr>
            <p:ph type="sldNum" sz="quarter" idx="12"/>
          </p:nvPr>
        </p:nvSpPr>
        <p:spPr/>
        <p:txBody>
          <a:bodyPr/>
          <a:lstStyle/>
          <a:p>
            <a:fld id="{C6BF0614-88EF-E141-A4D8-626B55E019E0}" type="slidenum">
              <a:rPr lang="en-US" smtClean="0"/>
              <a:pPr/>
              <a:t>12</a:t>
            </a:fld>
            <a:endParaRPr lang="en-US"/>
          </a:p>
        </p:txBody>
      </p:sp>
    </p:spTree>
    <p:extLst>
      <p:ext uri="{BB962C8B-B14F-4D97-AF65-F5344CB8AC3E}">
        <p14:creationId xmlns:p14="http://schemas.microsoft.com/office/powerpoint/2010/main" val="3217658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F035D-7C34-71AB-7146-CBE4A314D13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A3CDFF-2536-0B20-B6A6-05249A723DBF}"/>
              </a:ext>
            </a:extLst>
          </p:cNvPr>
          <p:cNvSpPr>
            <a:spLocks noGrp="1"/>
          </p:cNvSpPr>
          <p:nvPr>
            <p:ph type="sldNum" sz="quarter" idx="12"/>
          </p:nvPr>
        </p:nvSpPr>
        <p:spPr/>
        <p:txBody>
          <a:bodyPr/>
          <a:lstStyle/>
          <a:p>
            <a:fld id="{C6BF0614-88EF-E141-A4D8-626B55E019E0}" type="slidenum">
              <a:rPr lang="en-US" smtClean="0"/>
              <a:pPr/>
              <a:t>13</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Interactive Datawrapper Visualization">
                <a:extLst>
                  <a:ext uri="{FF2B5EF4-FFF2-40B4-BE49-F238E27FC236}">
                    <a16:creationId xmlns:a16="http://schemas.microsoft.com/office/drawing/2014/main" id="{7CF7EC54-7B1F-3BFA-C8B3-CFEE9CFCC2B2}"/>
                  </a:ext>
                </a:extLst>
              </p:cNvPr>
              <p:cNvGraphicFramePr>
                <a:graphicFrameLocks noGrp="1"/>
              </p:cNvGraphicFramePr>
              <p:nvPr>
                <p:extLst>
                  <p:ext uri="{D42A27DB-BD31-4B8C-83A1-F6EECF244321}">
                    <p14:modId xmlns:p14="http://schemas.microsoft.com/office/powerpoint/2010/main" val="1322447239"/>
                  </p:ext>
                </p:extLst>
              </p:nvPr>
            </p:nvGraphicFramePr>
            <p:xfrm>
              <a:off x="954122" y="284880"/>
              <a:ext cx="10536677" cy="3787443"/>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title="Interactive Datawrapper Visualization">
                <a:extLst>
                  <a:ext uri="{FF2B5EF4-FFF2-40B4-BE49-F238E27FC236}">
                    <a16:creationId xmlns:a16="http://schemas.microsoft.com/office/drawing/2014/main" id="{7CF7EC54-7B1F-3BFA-C8B3-CFEE9CFCC2B2}"/>
                  </a:ext>
                </a:extLst>
              </p:cNvPr>
              <p:cNvPicPr>
                <a:picLocks noGrp="1" noRot="1" noChangeAspect="1" noMove="1" noResize="1" noEditPoints="1" noAdjustHandles="1" noChangeArrowheads="1" noChangeShapeType="1"/>
              </p:cNvPicPr>
              <p:nvPr/>
            </p:nvPicPr>
            <p:blipFill>
              <a:blip r:embed="rId4"/>
              <a:stretch>
                <a:fillRect/>
              </a:stretch>
            </p:blipFill>
            <p:spPr>
              <a:xfrm>
                <a:off x="954122" y="284880"/>
                <a:ext cx="10536677" cy="3787443"/>
              </a:xfrm>
              <a:prstGeom prst="rect">
                <a:avLst/>
              </a:prstGeom>
            </p:spPr>
          </p:pic>
        </mc:Fallback>
      </mc:AlternateContent>
      <p:sp>
        <p:nvSpPr>
          <p:cNvPr id="7" name="Content Placeholder 2">
            <a:extLst>
              <a:ext uri="{FF2B5EF4-FFF2-40B4-BE49-F238E27FC236}">
                <a16:creationId xmlns:a16="http://schemas.microsoft.com/office/drawing/2014/main" id="{DC9F52A4-3AC0-4295-5310-5947594B24BB}"/>
              </a:ext>
            </a:extLst>
          </p:cNvPr>
          <p:cNvSpPr>
            <a:spLocks noGrp="1"/>
          </p:cNvSpPr>
          <p:nvPr>
            <p:ph idx="1"/>
          </p:nvPr>
        </p:nvSpPr>
        <p:spPr>
          <a:xfrm>
            <a:off x="672186" y="4740965"/>
            <a:ext cx="10818613" cy="1569180"/>
          </a:xfrm>
        </p:spPr>
        <p:txBody>
          <a:bodyPr vert="horz" lIns="91440" tIns="45720" rIns="91440" bIns="45720" rtlCol="0" anchor="t">
            <a:normAutofit/>
          </a:bodyPr>
          <a:lstStyle/>
          <a:p>
            <a:pPr>
              <a:spcBef>
                <a:spcPts val="20"/>
              </a:spcBef>
            </a:pPr>
            <a:r>
              <a:rPr lang="en-US" sz="2400">
                <a:solidFill>
                  <a:schemeClr val="accent1"/>
                </a:solidFill>
                <a:cs typeface="Arial"/>
              </a:rPr>
              <a:t>SREB calculates a gross annual pension benefit for teachers for each plan by state. This chart shows the changes in the regional average gross annual pension benefits for teachers currently at retirement. </a:t>
            </a:r>
          </a:p>
        </p:txBody>
      </p:sp>
      <p:sp>
        <p:nvSpPr>
          <p:cNvPr id="4" name="TextBox 3">
            <a:extLst>
              <a:ext uri="{FF2B5EF4-FFF2-40B4-BE49-F238E27FC236}">
                <a16:creationId xmlns:a16="http://schemas.microsoft.com/office/drawing/2014/main" id="{9C1122CD-5514-0E3A-8559-1316B0926784}"/>
              </a:ext>
            </a:extLst>
          </p:cNvPr>
          <p:cNvSpPr txBox="1"/>
          <p:nvPr/>
        </p:nvSpPr>
        <p:spPr>
          <a:xfrm>
            <a:off x="1857375" y="6310145"/>
            <a:ext cx="9937013" cy="707886"/>
          </a:xfrm>
          <a:prstGeom prst="rect">
            <a:avLst/>
          </a:prstGeom>
          <a:noFill/>
        </p:spPr>
        <p:txBody>
          <a:bodyPr wrap="square" rtlCol="0">
            <a:spAutoFit/>
          </a:bodyPr>
          <a:lstStyle/>
          <a:p>
            <a:r>
              <a:rPr lang="en-US" sz="1100">
                <a:cs typeface="Arial"/>
              </a:rPr>
              <a:t>Note: SREB calculates the typical gross annual pension benefit for a teacher in each state at age 65 with 30 years of service (not including Social Security). SREB is unable to calculate potential gross annual investment or hybrid plan benefit due to the high number of variables related to investments and returns.</a:t>
            </a:r>
          </a:p>
          <a:p>
            <a:endParaRPr lang="en-US"/>
          </a:p>
        </p:txBody>
      </p:sp>
    </p:spTree>
    <p:extLst>
      <p:ext uri="{BB962C8B-B14F-4D97-AF65-F5344CB8AC3E}">
        <p14:creationId xmlns:p14="http://schemas.microsoft.com/office/powerpoint/2010/main" val="1696912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C1284-6F87-DE38-F1B1-B6FDF56A1E14}"/>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7778313D-7DFB-FB7C-A829-557A71E172BE}"/>
              </a:ext>
            </a:extLst>
          </p:cNvPr>
          <p:cNvCxnSpPr>
            <a:cxnSpLocks/>
          </p:cNvCxnSpPr>
          <p:nvPr/>
        </p:nvCxnSpPr>
        <p:spPr>
          <a:xfrm>
            <a:off x="7314012" y="581891"/>
            <a:ext cx="0" cy="5671127"/>
          </a:xfrm>
          <a:prstGeom prst="line">
            <a:avLst/>
          </a:prstGeom>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E275AB-3D22-013A-39F8-579F229421D9}"/>
              </a:ext>
            </a:extLst>
          </p:cNvPr>
          <p:cNvSpPr>
            <a:spLocks noGrp="1"/>
          </p:cNvSpPr>
          <p:nvPr>
            <p:ph idx="1"/>
          </p:nvPr>
        </p:nvSpPr>
        <p:spPr>
          <a:xfrm>
            <a:off x="1061157" y="1600201"/>
            <a:ext cx="4504756" cy="4525963"/>
          </a:xfrm>
        </p:spPr>
        <p:txBody>
          <a:bodyPr vert="horz" lIns="91440" tIns="45720" rIns="91440" bIns="45720" rtlCol="0" anchor="t">
            <a:normAutofit/>
          </a:bodyPr>
          <a:lstStyle/>
          <a:p>
            <a:pPr>
              <a:spcBef>
                <a:spcPts val="20"/>
              </a:spcBef>
            </a:pPr>
            <a:r>
              <a:rPr lang="en-US">
                <a:solidFill>
                  <a:schemeClr val="accent1"/>
                </a:solidFill>
                <a:cs typeface="Arial"/>
              </a:rPr>
              <a:t>SREB calculates typical take-home or net pay for teachers in each state at different stages of their career.</a:t>
            </a:r>
          </a:p>
        </p:txBody>
      </p:sp>
      <p:sp>
        <p:nvSpPr>
          <p:cNvPr id="4" name="Title 3">
            <a:extLst>
              <a:ext uri="{FF2B5EF4-FFF2-40B4-BE49-F238E27FC236}">
                <a16:creationId xmlns:a16="http://schemas.microsoft.com/office/drawing/2014/main" id="{B9C8C4F3-1ECC-D99A-2849-94FA598429D3}"/>
              </a:ext>
            </a:extLst>
          </p:cNvPr>
          <p:cNvSpPr>
            <a:spLocks noGrp="1"/>
          </p:cNvSpPr>
          <p:nvPr>
            <p:ph type="title"/>
          </p:nvPr>
        </p:nvSpPr>
        <p:spPr>
          <a:xfrm>
            <a:off x="1061157" y="274638"/>
            <a:ext cx="6063557" cy="1143000"/>
          </a:xfrm>
        </p:spPr>
        <p:txBody>
          <a:bodyPr/>
          <a:lstStyle/>
          <a:p>
            <a:r>
              <a:rPr lang="en-US" b="1">
                <a:cs typeface="Arial"/>
              </a:rPr>
              <a:t>Take-Home Pay</a:t>
            </a:r>
            <a:endParaRPr lang="en-US" b="1"/>
          </a:p>
        </p:txBody>
      </p:sp>
      <p:sp>
        <p:nvSpPr>
          <p:cNvPr id="5" name="Slide Number Placeholder 4">
            <a:extLst>
              <a:ext uri="{FF2B5EF4-FFF2-40B4-BE49-F238E27FC236}">
                <a16:creationId xmlns:a16="http://schemas.microsoft.com/office/drawing/2014/main" id="{30F58CBD-AF6A-84D6-BA0B-BBD6308E0857}"/>
              </a:ext>
            </a:extLst>
          </p:cNvPr>
          <p:cNvSpPr>
            <a:spLocks noGrp="1"/>
          </p:cNvSpPr>
          <p:nvPr>
            <p:ph type="sldNum" sz="quarter" idx="12"/>
          </p:nvPr>
        </p:nvSpPr>
        <p:spPr/>
        <p:txBody>
          <a:bodyPr/>
          <a:lstStyle/>
          <a:p>
            <a:fld id="{C6BF0614-88EF-E141-A4D8-626B55E019E0}" type="slidenum">
              <a:rPr lang="en-US" smtClean="0"/>
              <a:pPr/>
              <a:t>14</a:t>
            </a:fld>
            <a:endParaRPr lang="en-US"/>
          </a:p>
        </p:txBody>
      </p:sp>
      <p:grpSp>
        <p:nvGrpSpPr>
          <p:cNvPr id="30" name="Group 29">
            <a:extLst>
              <a:ext uri="{FF2B5EF4-FFF2-40B4-BE49-F238E27FC236}">
                <a16:creationId xmlns:a16="http://schemas.microsoft.com/office/drawing/2014/main" id="{7C45766A-ECBF-11F9-3E46-6DFB468CB61B}"/>
              </a:ext>
            </a:extLst>
          </p:cNvPr>
          <p:cNvGrpSpPr/>
          <p:nvPr/>
        </p:nvGrpSpPr>
        <p:grpSpPr>
          <a:xfrm>
            <a:off x="7193159" y="449490"/>
            <a:ext cx="4625812" cy="5803528"/>
            <a:chOff x="7193159" y="449490"/>
            <a:chExt cx="4625812" cy="5803528"/>
          </a:xfrm>
        </p:grpSpPr>
        <p:grpSp>
          <p:nvGrpSpPr>
            <p:cNvPr id="7" name="Group 6">
              <a:extLst>
                <a:ext uri="{FF2B5EF4-FFF2-40B4-BE49-F238E27FC236}">
                  <a16:creationId xmlns:a16="http://schemas.microsoft.com/office/drawing/2014/main" id="{17680401-CF51-EA79-94BD-E3C49BC37363}"/>
                </a:ext>
              </a:extLst>
            </p:cNvPr>
            <p:cNvGrpSpPr/>
            <p:nvPr/>
          </p:nvGrpSpPr>
          <p:grpSpPr>
            <a:xfrm>
              <a:off x="7193159" y="449490"/>
              <a:ext cx="4625812" cy="3749195"/>
              <a:chOff x="7210225" y="917769"/>
              <a:chExt cx="6752416" cy="5787147"/>
            </a:xfrm>
          </p:grpSpPr>
          <p:cxnSp>
            <p:nvCxnSpPr>
              <p:cNvPr id="8" name="Straight Connector 7">
                <a:extLst>
                  <a:ext uri="{FF2B5EF4-FFF2-40B4-BE49-F238E27FC236}">
                    <a16:creationId xmlns:a16="http://schemas.microsoft.com/office/drawing/2014/main" id="{9695AB57-F8DA-EC43-FB79-1198B6DEC9AC}"/>
                  </a:ext>
                </a:extLst>
              </p:cNvPr>
              <p:cNvCxnSpPr>
                <a:cxnSpLocks/>
              </p:cNvCxnSpPr>
              <p:nvPr/>
            </p:nvCxnSpPr>
            <p:spPr>
              <a:xfrm>
                <a:off x="7386638" y="2486303"/>
                <a:ext cx="0" cy="3452178"/>
              </a:xfrm>
              <a:prstGeom prst="line">
                <a:avLst/>
              </a:prstGeom>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9D7A90C9-61D3-0FBB-2524-F5809F32026E}"/>
                  </a:ext>
                </a:extLst>
              </p:cNvPr>
              <p:cNvPicPr>
                <a:picLocks noChangeAspect="1"/>
              </p:cNvPicPr>
              <p:nvPr/>
            </p:nvPicPr>
            <p:blipFill>
              <a:blip r:embed="rId2"/>
              <a:stretch>
                <a:fillRect/>
              </a:stretch>
            </p:blipFill>
            <p:spPr>
              <a:xfrm>
                <a:off x="7210225" y="1792504"/>
                <a:ext cx="1828800" cy="1828800"/>
              </a:xfrm>
              <a:prstGeom prst="rect">
                <a:avLst/>
              </a:prstGeom>
              <a:ln>
                <a:noFill/>
              </a:ln>
              <a:effectLst>
                <a:outerShdw blurRad="292100" dist="139700" dir="2700000" algn="tl" rotWithShape="0">
                  <a:srgbClr val="333333">
                    <a:alpha val="65000"/>
                  </a:srgbClr>
                </a:outerShdw>
              </a:effectLst>
            </p:spPr>
          </p:pic>
          <p:pic>
            <p:nvPicPr>
              <p:cNvPr id="10" name="Picture 9" descr="Logo&#10;&#10;Description automatically generated">
                <a:extLst>
                  <a:ext uri="{FF2B5EF4-FFF2-40B4-BE49-F238E27FC236}">
                    <a16:creationId xmlns:a16="http://schemas.microsoft.com/office/drawing/2014/main" id="{CB081B35-C79C-7E66-739E-DD99340AEB96}"/>
                  </a:ext>
                </a:extLst>
              </p:cNvPr>
              <p:cNvPicPr>
                <a:picLocks noChangeAspect="1"/>
              </p:cNvPicPr>
              <p:nvPr/>
            </p:nvPicPr>
            <p:blipFill>
              <a:blip r:embed="rId3"/>
              <a:stretch>
                <a:fillRect/>
              </a:stretch>
            </p:blipFill>
            <p:spPr>
              <a:xfrm>
                <a:off x="7220771" y="3281338"/>
                <a:ext cx="1828800" cy="182880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C4298B58-E36B-A176-7147-80B1F3044252}"/>
                  </a:ext>
                </a:extLst>
              </p:cNvPr>
              <p:cNvSpPr txBox="1"/>
              <p:nvPr/>
            </p:nvSpPr>
            <p:spPr>
              <a:xfrm>
                <a:off x="7609061" y="917769"/>
                <a:ext cx="6353580" cy="1092672"/>
              </a:xfrm>
              <a:prstGeom prst="rect">
                <a:avLst/>
              </a:prstGeom>
              <a:noFill/>
            </p:spPr>
            <p:txBody>
              <a:bodyPr wrap="square" lIns="91440" tIns="45720" rIns="91440" bIns="45720" rtlCol="0" anchor="t">
                <a:spAutoFit/>
              </a:bodyPr>
              <a:lstStyle/>
              <a:p>
                <a:pPr>
                  <a:defRPr/>
                </a:pPr>
                <a:r>
                  <a:rPr lang="en-US" sz="2400" b="1">
                    <a:solidFill>
                      <a:srgbClr val="F8971C"/>
                    </a:solidFill>
                    <a:latin typeface="Arial Narrow"/>
                    <a:cs typeface="Arial Narrow" panose="020B0604020202020204" pitchFamily="34" charset="0"/>
                  </a:rPr>
                  <a:t>K-12 Teacher</a:t>
                </a:r>
                <a:r>
                  <a:rPr kumimoji="0" lang="en-US" sz="2400" b="1" i="0" u="none" strike="noStrike" kern="1200" cap="none" spc="0" normalizeH="0" baseline="0" noProof="0">
                    <a:ln>
                      <a:noFill/>
                    </a:ln>
                    <a:solidFill>
                      <a:srgbClr val="F8971C"/>
                    </a:solidFill>
                    <a:effectLst/>
                    <a:uLnTx/>
                    <a:uFillTx/>
                    <a:latin typeface="Arial Narrow"/>
                    <a:cs typeface="Arial Narrow" panose="020B0604020202020204" pitchFamily="34" charset="0"/>
                  </a:rPr>
                  <a:t> Net Pay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3087"/>
                    </a:solidFill>
                    <a:effectLst/>
                    <a:uLnTx/>
                    <a:uFillTx/>
                    <a:latin typeface="Arial Narrow"/>
                    <a:cs typeface="Arial Narrow" panose="020B0604020202020204" pitchFamily="34" charset="0"/>
                  </a:rPr>
                  <a:t>Average Annual in Region, 2024</a:t>
                </a:r>
                <a:endParaRPr lang="en-US" sz="1600" i="0" u="none" strike="noStrike" kern="1200" cap="none" spc="0" normalizeH="0" baseline="0" noProof="0">
                  <a:ln>
                    <a:noFill/>
                  </a:ln>
                  <a:solidFill>
                    <a:srgbClr val="003087"/>
                  </a:solidFill>
                  <a:effectLst/>
                  <a:uLnTx/>
                  <a:uFillTx/>
                  <a:latin typeface="Arial Narrow"/>
                  <a:cs typeface="Arial Narrow" panose="020B0604020202020204" pitchFamily="34" charset="0"/>
                </a:endParaRPr>
              </a:p>
            </p:txBody>
          </p:sp>
          <p:sp>
            <p:nvSpPr>
              <p:cNvPr id="13" name="TextBox 12">
                <a:extLst>
                  <a:ext uri="{FF2B5EF4-FFF2-40B4-BE49-F238E27FC236}">
                    <a16:creationId xmlns:a16="http://schemas.microsoft.com/office/drawing/2014/main" id="{020885ED-953C-BB00-4F00-810DA26895C6}"/>
                  </a:ext>
                </a:extLst>
              </p:cNvPr>
              <p:cNvSpPr txBox="1"/>
              <p:nvPr/>
            </p:nvSpPr>
            <p:spPr>
              <a:xfrm>
                <a:off x="8908873" y="2113059"/>
                <a:ext cx="2985768" cy="11876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087"/>
                    </a:solidFill>
                    <a:effectLst/>
                    <a:uLnTx/>
                    <a:uFillTx/>
                    <a:latin typeface="Arial Narrow" panose="020B0604020202020204" pitchFamily="34" charset="0"/>
                    <a:ea typeface="+mn-ea"/>
                    <a:cs typeface="Arial Narrow" panose="020B0604020202020204" pitchFamily="34" charset="0"/>
                  </a:rPr>
                  <a:t>$34,089</a:t>
                </a:r>
              </a:p>
            </p:txBody>
          </p:sp>
          <p:sp>
            <p:nvSpPr>
              <p:cNvPr id="14" name="TextBox 13">
                <a:extLst>
                  <a:ext uri="{FF2B5EF4-FFF2-40B4-BE49-F238E27FC236}">
                    <a16:creationId xmlns:a16="http://schemas.microsoft.com/office/drawing/2014/main" id="{7EE3AC43-93F6-F577-EE92-6346A915E589}"/>
                  </a:ext>
                </a:extLst>
              </p:cNvPr>
              <p:cNvSpPr txBox="1"/>
              <p:nvPr/>
            </p:nvSpPr>
            <p:spPr>
              <a:xfrm>
                <a:off x="8908873" y="5196675"/>
                <a:ext cx="2985768" cy="11876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087"/>
                    </a:solidFill>
                    <a:effectLst/>
                    <a:uLnTx/>
                    <a:uFillTx/>
                    <a:latin typeface="Arial Narrow" panose="020B0606020202030204" pitchFamily="34" charset="0"/>
                    <a:cs typeface="Arial Narrow" panose="020B0604020202020204" pitchFamily="34" charset="0"/>
                  </a:rPr>
                  <a:t>$52,300</a:t>
                </a:r>
              </a:p>
            </p:txBody>
          </p:sp>
          <p:sp>
            <p:nvSpPr>
              <p:cNvPr id="15" name="TextBox 14">
                <a:extLst>
                  <a:ext uri="{FF2B5EF4-FFF2-40B4-BE49-F238E27FC236}">
                    <a16:creationId xmlns:a16="http://schemas.microsoft.com/office/drawing/2014/main" id="{DA99A706-B4F2-8664-B767-B1AE1AB61D67}"/>
                  </a:ext>
                </a:extLst>
              </p:cNvPr>
              <p:cNvSpPr txBox="1"/>
              <p:nvPr/>
            </p:nvSpPr>
            <p:spPr>
              <a:xfrm>
                <a:off x="8908873" y="3601893"/>
                <a:ext cx="2985768" cy="11876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087"/>
                    </a:solidFill>
                    <a:effectLst/>
                    <a:uLnTx/>
                    <a:uFillTx/>
                    <a:latin typeface="Arial Narrow" panose="020B0604020202020204" pitchFamily="34" charset="0"/>
                    <a:ea typeface="+mn-ea"/>
                    <a:cs typeface="Arial Narrow" panose="020B0604020202020204" pitchFamily="34" charset="0"/>
                  </a:rPr>
                  <a:t>$42,004</a:t>
                </a:r>
              </a:p>
            </p:txBody>
          </p:sp>
          <p:pic>
            <p:nvPicPr>
              <p:cNvPr id="11" name="Picture 10" descr="Logo&#10;&#10;Description automatically generated">
                <a:extLst>
                  <a:ext uri="{FF2B5EF4-FFF2-40B4-BE49-F238E27FC236}">
                    <a16:creationId xmlns:a16="http://schemas.microsoft.com/office/drawing/2014/main" id="{FED61149-DAAB-A57B-1CAE-43580F79848D}"/>
                  </a:ext>
                </a:extLst>
              </p:cNvPr>
              <p:cNvPicPr>
                <a:picLocks noChangeAspect="1"/>
              </p:cNvPicPr>
              <p:nvPr/>
            </p:nvPicPr>
            <p:blipFill>
              <a:blip r:embed="rId4"/>
              <a:stretch>
                <a:fillRect/>
              </a:stretch>
            </p:blipFill>
            <p:spPr>
              <a:xfrm>
                <a:off x="7220771" y="4876116"/>
                <a:ext cx="1828800" cy="1828800"/>
              </a:xfrm>
              <a:prstGeom prst="rect">
                <a:avLst/>
              </a:prstGeom>
              <a:ln>
                <a:noFill/>
              </a:ln>
              <a:effectLst>
                <a:outerShdw blurRad="292100" dist="139700" dir="2700000" algn="tl" rotWithShape="0">
                  <a:srgbClr val="333333">
                    <a:alpha val="65000"/>
                  </a:srgbClr>
                </a:outerShdw>
              </a:effectLst>
            </p:spPr>
          </p:pic>
        </p:grpSp>
        <p:grpSp>
          <p:nvGrpSpPr>
            <p:cNvPr id="16" name="Group 15">
              <a:extLst>
                <a:ext uri="{FF2B5EF4-FFF2-40B4-BE49-F238E27FC236}">
                  <a16:creationId xmlns:a16="http://schemas.microsoft.com/office/drawing/2014/main" id="{EC6D2DC2-7522-89F9-8508-39CEF9A673A2}"/>
                </a:ext>
              </a:extLst>
            </p:cNvPr>
            <p:cNvGrpSpPr/>
            <p:nvPr/>
          </p:nvGrpSpPr>
          <p:grpSpPr>
            <a:xfrm>
              <a:off x="7466386" y="4406358"/>
              <a:ext cx="3778391" cy="1846660"/>
              <a:chOff x="7656170" y="101779"/>
              <a:chExt cx="5241654" cy="2714564"/>
            </a:xfrm>
          </p:grpSpPr>
          <p:sp>
            <p:nvSpPr>
              <p:cNvPr id="17" name="TextBox 16">
                <a:extLst>
                  <a:ext uri="{FF2B5EF4-FFF2-40B4-BE49-F238E27FC236}">
                    <a16:creationId xmlns:a16="http://schemas.microsoft.com/office/drawing/2014/main" id="{D8CBDFEF-7AF3-BB93-31A1-3CFF41CF3E37}"/>
                  </a:ext>
                </a:extLst>
              </p:cNvPr>
              <p:cNvSpPr txBox="1"/>
              <p:nvPr/>
            </p:nvSpPr>
            <p:spPr>
              <a:xfrm>
                <a:off x="7656170" y="101779"/>
                <a:ext cx="5241654" cy="1583495"/>
              </a:xfrm>
              <a:prstGeom prst="rect">
                <a:avLst/>
              </a:prstGeom>
              <a:noFill/>
            </p:spPr>
            <p:txBody>
              <a:bodyPr wrap="square" lIns="91440" tIns="45720" rIns="91440" bIns="45720" rtlCol="0" anchor="t">
                <a:spAutoFit/>
              </a:bodyPr>
              <a:lstStyle/>
              <a:p>
                <a:pPr>
                  <a:defRPr/>
                </a:pPr>
                <a:r>
                  <a:rPr lang="en-US" sz="2400" b="1">
                    <a:solidFill>
                      <a:srgbClr val="00AEC7"/>
                    </a:solidFill>
                    <a:latin typeface="Arial Narrow"/>
                    <a:cs typeface="Arial Narrow" panose="020B0604020202020204" pitchFamily="34" charset="0"/>
                  </a:rPr>
                  <a:t>K-12 Education Administrator</a:t>
                </a:r>
                <a:r>
                  <a:rPr kumimoji="0" lang="en-US" sz="2400" b="1" i="0" u="none" strike="noStrike" kern="1200" cap="none" spc="0" normalizeH="0" baseline="0" noProof="0">
                    <a:ln>
                      <a:noFill/>
                    </a:ln>
                    <a:solidFill>
                      <a:srgbClr val="00AEC7"/>
                    </a:solidFill>
                    <a:effectLst/>
                    <a:uLnTx/>
                    <a:uFillTx/>
                    <a:latin typeface="Arial Narrow"/>
                    <a:cs typeface="Arial Narrow"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AEC7"/>
                    </a:solidFill>
                    <a:effectLst/>
                    <a:uLnTx/>
                    <a:uFillTx/>
                    <a:latin typeface="Arial Narrow"/>
                    <a:cs typeface="Arial Narrow" panose="020B0604020202020204" pitchFamily="34" charset="0"/>
                  </a:rPr>
                  <a:t>Net Pay</a:t>
                </a:r>
                <a:endParaRPr lang="en-US" sz="2400" b="1" i="0" u="none" strike="noStrike" kern="1200" cap="none" spc="0" normalizeH="0" baseline="0" noProof="0">
                  <a:ln>
                    <a:noFill/>
                  </a:ln>
                  <a:solidFill>
                    <a:srgbClr val="00AEC7"/>
                  </a:solidFill>
                  <a:effectLst/>
                  <a:uLnTx/>
                  <a:uFillTx/>
                  <a:latin typeface="Arial Narrow"/>
                  <a:cs typeface="Arial Narrow"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2"/>
                    </a:solidFill>
                    <a:effectLst/>
                    <a:uLnTx/>
                    <a:uFillTx/>
                    <a:latin typeface="Arial Narrow"/>
                    <a:cs typeface="Arial Narrow" panose="020B0604020202020204" pitchFamily="34" charset="0"/>
                  </a:rPr>
                  <a:t>Average Annual </a:t>
                </a:r>
                <a:r>
                  <a:rPr lang="en-US" sz="1600">
                    <a:solidFill>
                      <a:schemeClr val="tx2"/>
                    </a:solidFill>
                    <a:latin typeface="Arial Narrow"/>
                    <a:cs typeface="Arial Narrow" panose="020B0604020202020204" pitchFamily="34" charset="0"/>
                  </a:rPr>
                  <a:t>in Region, 2024</a:t>
                </a:r>
                <a:endParaRPr lang="en-US" sz="1600" b="0" i="0" u="none" strike="noStrike" kern="1200" cap="none" spc="0" normalizeH="0" baseline="0" noProof="0">
                  <a:ln>
                    <a:noFill/>
                  </a:ln>
                  <a:solidFill>
                    <a:schemeClr val="tx2"/>
                  </a:solidFill>
                  <a:effectLst/>
                  <a:uLnTx/>
                  <a:uFillTx/>
                  <a:latin typeface="Arial Narrow"/>
                  <a:cs typeface="Arial Narrow" panose="020B0604020202020204" pitchFamily="34" charset="0"/>
                </a:endParaRPr>
              </a:p>
            </p:txBody>
          </p:sp>
          <p:sp>
            <p:nvSpPr>
              <p:cNvPr id="18" name="TextBox 17">
                <a:extLst>
                  <a:ext uri="{FF2B5EF4-FFF2-40B4-BE49-F238E27FC236}">
                    <a16:creationId xmlns:a16="http://schemas.microsoft.com/office/drawing/2014/main" id="{44C26EC1-9236-0D18-3924-3EADC24201F6}"/>
                  </a:ext>
                </a:extLst>
              </p:cNvPr>
              <p:cNvSpPr txBox="1"/>
              <p:nvPr/>
            </p:nvSpPr>
            <p:spPr>
              <a:xfrm>
                <a:off x="8891464" y="1685276"/>
                <a:ext cx="2985769" cy="11310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tx2"/>
                    </a:solidFill>
                    <a:effectLst/>
                    <a:uLnTx/>
                    <a:uFillTx/>
                    <a:latin typeface="Arial Narrow" panose="020B0604020202020204" pitchFamily="34" charset="0"/>
                    <a:ea typeface="+mn-ea"/>
                    <a:cs typeface="Arial Narrow" panose="020B0604020202020204" pitchFamily="34" charset="0"/>
                  </a:rPr>
                  <a:t>$67,544</a:t>
                </a:r>
                <a:endParaRPr kumimoji="0" lang="en-US" sz="4400" b="0" i="0" u="sng" strike="noStrike" kern="1200" cap="none" spc="0" normalizeH="0" baseline="0" noProof="0">
                  <a:ln>
                    <a:noFill/>
                  </a:ln>
                  <a:solidFill>
                    <a:schemeClr val="tx2"/>
                  </a:solidFill>
                  <a:effectLst/>
                  <a:uLnTx/>
                  <a:uFillTx/>
                  <a:latin typeface="Arial Narrow" panose="020B0604020202020204" pitchFamily="34" charset="0"/>
                  <a:ea typeface="+mn-ea"/>
                  <a:cs typeface="Arial Narrow" panose="020B0604020202020204" pitchFamily="34" charset="0"/>
                </a:endParaRPr>
              </a:p>
            </p:txBody>
          </p:sp>
        </p:grpSp>
      </p:grpSp>
      <p:sp>
        <p:nvSpPr>
          <p:cNvPr id="20" name="Arrow: Right 19">
            <a:hlinkClick r:id="" action="ppaction://hlinkshowjump?jump=nextslide" highlightClick="1"/>
            <a:extLst>
              <a:ext uri="{FF2B5EF4-FFF2-40B4-BE49-F238E27FC236}">
                <a16:creationId xmlns:a16="http://schemas.microsoft.com/office/drawing/2014/main" id="{F53EDD44-3440-9C25-50B3-FFBBA6E13C95}"/>
              </a:ext>
            </a:extLst>
          </p:cNvPr>
          <p:cNvSpPr/>
          <p:nvPr/>
        </p:nvSpPr>
        <p:spPr>
          <a:xfrm>
            <a:off x="7499699" y="5673208"/>
            <a:ext cx="760611" cy="390179"/>
          </a:xfrm>
          <a:prstGeom prst="rightArrow">
            <a:avLst>
              <a:gd name="adj1" fmla="val 59469"/>
              <a:gd name="adj2" fmla="val 50000"/>
            </a:avLst>
          </a:prstGeom>
          <a:ln>
            <a:noFill/>
          </a:ln>
          <a:effectLst>
            <a:glow rad="63500">
              <a:schemeClr val="accent5">
                <a:satMod val="175000"/>
                <a:alpha val="40000"/>
              </a:schemeClr>
            </a:glow>
            <a:outerShdw blurRad="381000" dist="1016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6EF3BEFA-F5F1-5BEA-676B-F1D7B777BF2D}"/>
              </a:ext>
            </a:extLst>
          </p:cNvPr>
          <p:cNvSpPr txBox="1"/>
          <p:nvPr/>
        </p:nvSpPr>
        <p:spPr>
          <a:xfrm>
            <a:off x="1721898" y="6322218"/>
            <a:ext cx="9814206" cy="707886"/>
          </a:xfrm>
          <a:prstGeom prst="rect">
            <a:avLst/>
          </a:prstGeom>
          <a:noFill/>
        </p:spPr>
        <p:txBody>
          <a:bodyPr wrap="square" rtlCol="0">
            <a:spAutoFit/>
          </a:bodyPr>
          <a:lstStyle/>
          <a:p>
            <a:r>
              <a:rPr lang="en-US" sz="1100">
                <a:cs typeface="Arial"/>
              </a:rPr>
              <a:t>Note: SREB calculates typical net pay for teachers in each state at different stages of their career (gross salary minus benefit costs and taxes) using standard assumptions for age, family, tax status and health needs.</a:t>
            </a:r>
          </a:p>
          <a:p>
            <a:endParaRPr lang="en-US"/>
          </a:p>
        </p:txBody>
      </p:sp>
    </p:spTree>
    <p:extLst>
      <p:ext uri="{BB962C8B-B14F-4D97-AF65-F5344CB8AC3E}">
        <p14:creationId xmlns:p14="http://schemas.microsoft.com/office/powerpoint/2010/main" val="3590689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53A96-F307-A650-2CE3-EE7D22F283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2E8ABD-A606-4D45-D40E-7D327E3DD1DC}"/>
              </a:ext>
            </a:extLst>
          </p:cNvPr>
          <p:cNvSpPr>
            <a:spLocks noGrp="1"/>
          </p:cNvSpPr>
          <p:nvPr>
            <p:ph idx="1"/>
          </p:nvPr>
        </p:nvSpPr>
        <p:spPr>
          <a:xfrm>
            <a:off x="1061157" y="1600201"/>
            <a:ext cx="4504756" cy="4525963"/>
          </a:xfrm>
        </p:spPr>
        <p:txBody>
          <a:bodyPr vert="horz" lIns="91440" tIns="45720" rIns="91440" bIns="45720" rtlCol="0" anchor="t">
            <a:normAutofit/>
          </a:bodyPr>
          <a:lstStyle/>
          <a:p>
            <a:pPr>
              <a:spcBef>
                <a:spcPts val="20"/>
              </a:spcBef>
            </a:pPr>
            <a:r>
              <a:rPr lang="en-US">
                <a:solidFill>
                  <a:schemeClr val="accent1"/>
                </a:solidFill>
                <a:cs typeface="Arial"/>
              </a:rPr>
              <a:t>Maryland and Delaware continuously lead in average gross and net pay in the region. </a:t>
            </a:r>
          </a:p>
        </p:txBody>
      </p:sp>
      <p:sp>
        <p:nvSpPr>
          <p:cNvPr id="5" name="Slide Number Placeholder 4">
            <a:extLst>
              <a:ext uri="{FF2B5EF4-FFF2-40B4-BE49-F238E27FC236}">
                <a16:creationId xmlns:a16="http://schemas.microsoft.com/office/drawing/2014/main" id="{A92713C4-BF56-8E7F-BA14-767CA018800A}"/>
              </a:ext>
            </a:extLst>
          </p:cNvPr>
          <p:cNvSpPr>
            <a:spLocks noGrp="1"/>
          </p:cNvSpPr>
          <p:nvPr>
            <p:ph type="sldNum" sz="quarter" idx="12"/>
          </p:nvPr>
        </p:nvSpPr>
        <p:spPr/>
        <p:txBody>
          <a:bodyPr/>
          <a:lstStyle/>
          <a:p>
            <a:fld id="{C6BF0614-88EF-E141-A4D8-626B55E019E0}" type="slidenum">
              <a:rPr lang="en-US" smtClean="0"/>
              <a:pPr/>
              <a:t>15</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Interactive Datawrapper Visualization">
                <a:extLst>
                  <a:ext uri="{FF2B5EF4-FFF2-40B4-BE49-F238E27FC236}">
                    <a16:creationId xmlns:a16="http://schemas.microsoft.com/office/drawing/2014/main" id="{867D0A5E-7D3E-333F-3620-2A9CDFB4F80C}"/>
                  </a:ext>
                </a:extLst>
              </p:cNvPr>
              <p:cNvGraphicFramePr>
                <a:graphicFrameLocks noGrp="1"/>
              </p:cNvGraphicFramePr>
              <p:nvPr/>
            </p:nvGraphicFramePr>
            <p:xfrm>
              <a:off x="6196169" y="737625"/>
              <a:ext cx="4922524" cy="2607197"/>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2" name="Add-in 1" title="Interactive Datawrapper Visualization">
                <a:extLst>
                  <a:ext uri="{FF2B5EF4-FFF2-40B4-BE49-F238E27FC236}">
                    <a16:creationId xmlns:a16="http://schemas.microsoft.com/office/drawing/2014/main" id="{867D0A5E-7D3E-333F-3620-2A9CDFB4F80C}"/>
                  </a:ext>
                </a:extLst>
              </p:cNvPr>
              <p:cNvPicPr>
                <a:picLocks noGrp="1" noRot="1" noChangeAspect="1" noMove="1" noResize="1" noEditPoints="1" noAdjustHandles="1" noChangeArrowheads="1" noChangeShapeType="1"/>
              </p:cNvPicPr>
              <p:nvPr/>
            </p:nvPicPr>
            <p:blipFill>
              <a:blip r:embed="rId3"/>
              <a:stretch>
                <a:fillRect/>
              </a:stretch>
            </p:blipFill>
            <p:spPr>
              <a:xfrm>
                <a:off x="6196169" y="737625"/>
                <a:ext cx="4922524" cy="2607197"/>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title="Interactive Datawrapper Visualization">
                <a:extLst>
                  <a:ext uri="{FF2B5EF4-FFF2-40B4-BE49-F238E27FC236}">
                    <a16:creationId xmlns:a16="http://schemas.microsoft.com/office/drawing/2014/main" id="{D9BBE159-50B9-1E8B-B35E-1B4CC4EF7622}"/>
                  </a:ext>
                </a:extLst>
              </p:cNvPr>
              <p:cNvGraphicFramePr>
                <a:graphicFrameLocks noGrp="1"/>
              </p:cNvGraphicFramePr>
              <p:nvPr/>
            </p:nvGraphicFramePr>
            <p:xfrm>
              <a:off x="6140009" y="3778993"/>
              <a:ext cx="5034844" cy="2607197"/>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6" name="Add-in 5" title="Interactive Datawrapper Visualization">
                <a:extLst>
                  <a:ext uri="{FF2B5EF4-FFF2-40B4-BE49-F238E27FC236}">
                    <a16:creationId xmlns:a16="http://schemas.microsoft.com/office/drawing/2014/main" id="{D9BBE159-50B9-1E8B-B35E-1B4CC4EF7622}"/>
                  </a:ext>
                </a:extLst>
              </p:cNvPr>
              <p:cNvPicPr>
                <a:picLocks noGrp="1" noRot="1" noChangeAspect="1" noMove="1" noResize="1" noEditPoints="1" noAdjustHandles="1" noChangeArrowheads="1" noChangeShapeType="1"/>
              </p:cNvPicPr>
              <p:nvPr/>
            </p:nvPicPr>
            <p:blipFill>
              <a:blip r:embed="rId5"/>
              <a:stretch>
                <a:fillRect/>
              </a:stretch>
            </p:blipFill>
            <p:spPr>
              <a:xfrm>
                <a:off x="6140009" y="3778993"/>
                <a:ext cx="5034844" cy="2607197"/>
              </a:xfrm>
              <a:prstGeom prst="rect">
                <a:avLst/>
              </a:prstGeom>
            </p:spPr>
          </p:pic>
        </mc:Fallback>
      </mc:AlternateContent>
    </p:spTree>
    <p:extLst>
      <p:ext uri="{BB962C8B-B14F-4D97-AF65-F5344CB8AC3E}">
        <p14:creationId xmlns:p14="http://schemas.microsoft.com/office/powerpoint/2010/main" val="1082479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283301B8-3165-6707-C1F9-36DB41A35D15}"/>
              </a:ext>
            </a:extLst>
          </p:cNvPr>
          <p:cNvSpPr>
            <a:spLocks noGrp="1"/>
          </p:cNvSpPr>
          <p:nvPr>
            <p:ph type="sldNum" sz="quarter" idx="12"/>
          </p:nvPr>
        </p:nvSpPr>
        <p:spPr/>
        <p:txBody>
          <a:bodyPr/>
          <a:lstStyle/>
          <a:p>
            <a:pPr>
              <a:spcAft>
                <a:spcPts val="600"/>
              </a:spcAft>
            </a:pPr>
            <a:fld id="{C6BF0614-88EF-E141-A4D8-626B55E019E0}" type="slidenum">
              <a:rPr lang="en-US" smtClean="0"/>
              <a:pPr>
                <a:spcAft>
                  <a:spcPts val="600"/>
                </a:spcAft>
              </a:pPr>
              <a:t>16</a:t>
            </a:fld>
            <a:endParaRPr lang="en-US"/>
          </a:p>
        </p:txBody>
      </p:sp>
      <p:sp>
        <p:nvSpPr>
          <p:cNvPr id="3" name="Content Placeholder 2">
            <a:extLst>
              <a:ext uri="{FF2B5EF4-FFF2-40B4-BE49-F238E27FC236}">
                <a16:creationId xmlns:a16="http://schemas.microsoft.com/office/drawing/2014/main" id="{81C950D3-FC2F-04FC-6AA5-0C522E27EF34}"/>
              </a:ext>
            </a:extLst>
          </p:cNvPr>
          <p:cNvSpPr>
            <a:spLocks noGrp="1"/>
          </p:cNvSpPr>
          <p:nvPr>
            <p:ph idx="1"/>
          </p:nvPr>
        </p:nvSpPr>
        <p:spPr>
          <a:xfrm>
            <a:off x="761517" y="4544523"/>
            <a:ext cx="10325299" cy="1183774"/>
          </a:xfrm>
        </p:spPr>
        <p:txBody>
          <a:bodyPr/>
          <a:lstStyle/>
          <a:p>
            <a:r>
              <a:rPr lang="en-US">
                <a:solidFill>
                  <a:schemeClr val="accent1"/>
                </a:solidFill>
              </a:rPr>
              <a:t>Average annual net take-home pay for K-12 teachers has risen incrementally for the past five years. </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Interactive Datawrapper Visualization">
                <a:extLst>
                  <a:ext uri="{FF2B5EF4-FFF2-40B4-BE49-F238E27FC236}">
                    <a16:creationId xmlns:a16="http://schemas.microsoft.com/office/drawing/2014/main" id="{A7EC6E1E-3745-6D60-DF3B-574863CF9669}"/>
                  </a:ext>
                </a:extLst>
              </p:cNvPr>
              <p:cNvGraphicFramePr>
                <a:graphicFrameLocks noGrp="1"/>
              </p:cNvGraphicFramePr>
              <p:nvPr>
                <p:extLst>
                  <p:ext uri="{D42A27DB-BD31-4B8C-83A1-F6EECF244321}">
                    <p14:modId xmlns:p14="http://schemas.microsoft.com/office/powerpoint/2010/main" val="3756320370"/>
                  </p:ext>
                </p:extLst>
              </p:nvPr>
            </p:nvGraphicFramePr>
            <p:xfrm>
              <a:off x="761517" y="677968"/>
              <a:ext cx="10940487" cy="281726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Add-in 3" title="Interactive Datawrapper Visualization">
                <a:extLst>
                  <a:ext uri="{FF2B5EF4-FFF2-40B4-BE49-F238E27FC236}">
                    <a16:creationId xmlns:a16="http://schemas.microsoft.com/office/drawing/2014/main" id="{A7EC6E1E-3745-6D60-DF3B-574863CF9669}"/>
                  </a:ext>
                </a:extLst>
              </p:cNvPr>
              <p:cNvPicPr>
                <a:picLocks noGrp="1" noRot="1" noChangeAspect="1" noMove="1" noResize="1" noEditPoints="1" noAdjustHandles="1" noChangeArrowheads="1" noChangeShapeType="1"/>
              </p:cNvPicPr>
              <p:nvPr/>
            </p:nvPicPr>
            <p:blipFill>
              <a:blip r:embed="rId3"/>
              <a:stretch>
                <a:fillRect/>
              </a:stretch>
            </p:blipFill>
            <p:spPr>
              <a:xfrm>
                <a:off x="761517" y="677968"/>
                <a:ext cx="10940487" cy="2817263"/>
              </a:xfrm>
              <a:prstGeom prst="rect">
                <a:avLst/>
              </a:prstGeom>
            </p:spPr>
          </p:pic>
        </mc:Fallback>
      </mc:AlternateContent>
    </p:spTree>
    <p:extLst>
      <p:ext uri="{BB962C8B-B14F-4D97-AF65-F5344CB8AC3E}">
        <p14:creationId xmlns:p14="http://schemas.microsoft.com/office/powerpoint/2010/main" val="3493803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A6441-11A4-431D-F3BB-B4F2D41DDC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316B93-CF1A-7986-91A6-E31E84A6E0F7}"/>
              </a:ext>
            </a:extLst>
          </p:cNvPr>
          <p:cNvSpPr>
            <a:spLocks noGrp="1"/>
          </p:cNvSpPr>
          <p:nvPr>
            <p:ph idx="1"/>
          </p:nvPr>
        </p:nvSpPr>
        <p:spPr>
          <a:xfrm>
            <a:off x="606319" y="166450"/>
            <a:ext cx="11331615" cy="1610538"/>
          </a:xfrm>
        </p:spPr>
        <p:txBody>
          <a:bodyPr vert="horz" lIns="91440" tIns="45720" rIns="91440" bIns="45720" rtlCol="0" anchor="t">
            <a:normAutofit/>
          </a:bodyPr>
          <a:lstStyle/>
          <a:p>
            <a:r>
              <a:rPr lang="en-US" sz="2400">
                <a:solidFill>
                  <a:schemeClr val="accent1"/>
                </a:solidFill>
                <a:cs typeface="Arial"/>
              </a:rPr>
              <a:t>This chart demonstrates the percent of income spent on retirement contributions, health insurance premiums, and taxes to constitute average K-12 teacher’s net pay in each state. </a:t>
            </a:r>
          </a:p>
        </p:txBody>
      </p:sp>
      <p:sp>
        <p:nvSpPr>
          <p:cNvPr id="5" name="Slide Number Placeholder 4">
            <a:extLst>
              <a:ext uri="{FF2B5EF4-FFF2-40B4-BE49-F238E27FC236}">
                <a16:creationId xmlns:a16="http://schemas.microsoft.com/office/drawing/2014/main" id="{B70C3248-EAA6-46F4-5F6E-86453B3070D4}"/>
              </a:ext>
            </a:extLst>
          </p:cNvPr>
          <p:cNvSpPr>
            <a:spLocks noGrp="1"/>
          </p:cNvSpPr>
          <p:nvPr>
            <p:ph type="sldNum" sz="quarter" idx="12"/>
          </p:nvPr>
        </p:nvSpPr>
        <p:spPr/>
        <p:txBody>
          <a:bodyPr/>
          <a:lstStyle/>
          <a:p>
            <a:fld id="{C6BF0614-88EF-E141-A4D8-626B55E019E0}" type="slidenum">
              <a:rPr lang="en-US" smtClean="0"/>
              <a:pPr/>
              <a:t>17</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Interactive Datawrapper Visualization">
                <a:extLst>
                  <a:ext uri="{FF2B5EF4-FFF2-40B4-BE49-F238E27FC236}">
                    <a16:creationId xmlns:a16="http://schemas.microsoft.com/office/drawing/2014/main" id="{794BADB9-F61A-ED29-2CCD-5FB22461EAFD}"/>
                  </a:ext>
                </a:extLst>
              </p:cNvPr>
              <p:cNvGraphicFramePr>
                <a:graphicFrameLocks noGrp="1"/>
              </p:cNvGraphicFramePr>
              <p:nvPr>
                <p:extLst>
                  <p:ext uri="{D42A27DB-BD31-4B8C-83A1-F6EECF244321}">
                    <p14:modId xmlns:p14="http://schemas.microsoft.com/office/powerpoint/2010/main" val="1629093311"/>
                  </p:ext>
                </p:extLst>
              </p:nvPr>
            </p:nvGraphicFramePr>
            <p:xfrm>
              <a:off x="737498" y="1600145"/>
              <a:ext cx="11237865" cy="430718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title="Interactive Datawrapper Visualization">
                <a:extLst>
                  <a:ext uri="{FF2B5EF4-FFF2-40B4-BE49-F238E27FC236}">
                    <a16:creationId xmlns:a16="http://schemas.microsoft.com/office/drawing/2014/main" id="{794BADB9-F61A-ED29-2CCD-5FB22461EAFD}"/>
                  </a:ext>
                </a:extLst>
              </p:cNvPr>
              <p:cNvPicPr>
                <a:picLocks noGrp="1" noRot="1" noChangeAspect="1" noMove="1" noResize="1" noEditPoints="1" noAdjustHandles="1" noChangeArrowheads="1" noChangeShapeType="1"/>
              </p:cNvPicPr>
              <p:nvPr/>
            </p:nvPicPr>
            <p:blipFill>
              <a:blip r:embed="rId4"/>
              <a:stretch>
                <a:fillRect/>
              </a:stretch>
            </p:blipFill>
            <p:spPr>
              <a:xfrm>
                <a:off x="737498" y="1600145"/>
                <a:ext cx="11237865" cy="4307189"/>
              </a:xfrm>
              <a:prstGeom prst="rect">
                <a:avLst/>
              </a:prstGeom>
            </p:spPr>
          </p:pic>
        </mc:Fallback>
      </mc:AlternateContent>
    </p:spTree>
    <p:extLst>
      <p:ext uri="{BB962C8B-B14F-4D97-AF65-F5344CB8AC3E}">
        <p14:creationId xmlns:p14="http://schemas.microsoft.com/office/powerpoint/2010/main" val="3548576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A96CBC-F0BA-7C9F-CD41-571B60D4CCF3}"/>
              </a:ext>
            </a:extLst>
          </p:cNvPr>
          <p:cNvSpPr>
            <a:spLocks noGrp="1"/>
          </p:cNvSpPr>
          <p:nvPr>
            <p:ph type="sldNum" sz="quarter" idx="12"/>
          </p:nvPr>
        </p:nvSpPr>
        <p:spPr/>
        <p:txBody>
          <a:bodyPr/>
          <a:lstStyle/>
          <a:p>
            <a:fld id="{C6BF0614-88EF-E141-A4D8-626B55E019E0}" type="slidenum">
              <a:rPr lang="en-US" smtClean="0"/>
              <a:pPr/>
              <a:t>18</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title="Interactive Datawrapper Visualization">
                <a:extLst>
                  <a:ext uri="{FF2B5EF4-FFF2-40B4-BE49-F238E27FC236}">
                    <a16:creationId xmlns:a16="http://schemas.microsoft.com/office/drawing/2014/main" id="{B91EA2E1-5090-35EF-05FF-3E9D98769AB5}"/>
                  </a:ext>
                </a:extLst>
              </p:cNvPr>
              <p:cNvGraphicFramePr>
                <a:graphicFrameLocks noGrp="1"/>
              </p:cNvGraphicFramePr>
              <p:nvPr>
                <p:extLst>
                  <p:ext uri="{D42A27DB-BD31-4B8C-83A1-F6EECF244321}">
                    <p14:modId xmlns:p14="http://schemas.microsoft.com/office/powerpoint/2010/main" val="3494291296"/>
                  </p:ext>
                </p:extLst>
              </p:nvPr>
            </p:nvGraphicFramePr>
            <p:xfrm>
              <a:off x="700323" y="1606608"/>
              <a:ext cx="11322216" cy="453154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6" name="Add-in 5" title="Interactive Datawrapper Visualization">
                <a:extLst>
                  <a:ext uri="{FF2B5EF4-FFF2-40B4-BE49-F238E27FC236}">
                    <a16:creationId xmlns:a16="http://schemas.microsoft.com/office/drawing/2014/main" id="{B91EA2E1-5090-35EF-05FF-3E9D98769AB5}"/>
                  </a:ext>
                </a:extLst>
              </p:cNvPr>
              <p:cNvPicPr>
                <a:picLocks noGrp="1" noRot="1" noChangeAspect="1" noMove="1" noResize="1" noEditPoints="1" noAdjustHandles="1" noChangeArrowheads="1" noChangeShapeType="1"/>
              </p:cNvPicPr>
              <p:nvPr/>
            </p:nvPicPr>
            <p:blipFill>
              <a:blip r:embed="rId3"/>
              <a:stretch>
                <a:fillRect/>
              </a:stretch>
            </p:blipFill>
            <p:spPr>
              <a:xfrm>
                <a:off x="700323" y="1606608"/>
                <a:ext cx="11322216" cy="4531543"/>
              </a:xfrm>
              <a:prstGeom prst="rect">
                <a:avLst/>
              </a:prstGeom>
            </p:spPr>
          </p:pic>
        </mc:Fallback>
      </mc:AlternateContent>
      <p:sp>
        <p:nvSpPr>
          <p:cNvPr id="2" name="Content Placeholder 2">
            <a:extLst>
              <a:ext uri="{FF2B5EF4-FFF2-40B4-BE49-F238E27FC236}">
                <a16:creationId xmlns:a16="http://schemas.microsoft.com/office/drawing/2014/main" id="{56487600-0DC5-73B6-B235-C88CB8915F15}"/>
              </a:ext>
            </a:extLst>
          </p:cNvPr>
          <p:cNvSpPr txBox="1">
            <a:spLocks/>
          </p:cNvSpPr>
          <p:nvPr/>
        </p:nvSpPr>
        <p:spPr>
          <a:xfrm>
            <a:off x="606319" y="166450"/>
            <a:ext cx="11331615" cy="161053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Clr>
                <a:schemeClr val="accent2"/>
              </a:buClr>
              <a:buFont typeface="Arial"/>
              <a:buChar char="•"/>
              <a:defRPr sz="3200" kern="1200" baseline="0">
                <a:solidFill>
                  <a:schemeClr val="tx1"/>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a:solidFill>
                  <a:schemeClr val="accent1"/>
                </a:solidFill>
                <a:cs typeface="Arial"/>
              </a:rPr>
              <a:t>This chart compares the increased net pay of retirement-eligible teachers to first year teachers in the same year. Due to high out-of-pocket costs for family benefits, veteran teachers in some states see similar take-home pay as their new colleagues. </a:t>
            </a:r>
          </a:p>
        </p:txBody>
      </p:sp>
    </p:spTree>
    <p:extLst>
      <p:ext uri="{BB962C8B-B14F-4D97-AF65-F5344CB8AC3E}">
        <p14:creationId xmlns:p14="http://schemas.microsoft.com/office/powerpoint/2010/main" val="2565706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6000">
              <a:schemeClr val="accent1">
                <a:lumMod val="45000"/>
                <a:lumOff val="55000"/>
              </a:schemeClr>
            </a:gs>
            <a:gs pos="22000">
              <a:schemeClr val="bg1"/>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05DCC-09C8-0840-B8A3-324DEFE3C12F}"/>
              </a:ext>
            </a:extLst>
          </p:cNvPr>
          <p:cNvSpPr>
            <a:spLocks noGrp="1"/>
          </p:cNvSpPr>
          <p:nvPr>
            <p:ph type="title"/>
          </p:nvPr>
        </p:nvSpPr>
        <p:spPr/>
        <p:txBody>
          <a:bodyPr>
            <a:normAutofit/>
          </a:bodyPr>
          <a:lstStyle/>
          <a:p>
            <a:pPr algn="l"/>
            <a:r>
              <a:rPr lang="en-US" sz="4000" b="1"/>
              <a:t>Observations from the research</a:t>
            </a:r>
          </a:p>
        </p:txBody>
      </p:sp>
      <p:sp>
        <p:nvSpPr>
          <p:cNvPr id="4" name="Slide Number Placeholder 3">
            <a:extLst>
              <a:ext uri="{FF2B5EF4-FFF2-40B4-BE49-F238E27FC236}">
                <a16:creationId xmlns:a16="http://schemas.microsoft.com/office/drawing/2014/main" id="{C43C6AAC-1D5F-71EA-3F87-F133B302E9A6}"/>
              </a:ext>
            </a:extLst>
          </p:cNvPr>
          <p:cNvSpPr>
            <a:spLocks noGrp="1"/>
          </p:cNvSpPr>
          <p:nvPr>
            <p:ph type="sldNum" sz="quarter" idx="12"/>
          </p:nvPr>
        </p:nvSpPr>
        <p:spPr/>
        <p:txBody>
          <a:bodyPr/>
          <a:lstStyle/>
          <a:p>
            <a:fld id="{C6BF0614-88EF-E141-A4D8-626B55E019E0}" type="slidenum">
              <a:rPr lang="en-US" smtClean="0"/>
              <a:pPr/>
              <a:t>19</a:t>
            </a:fld>
            <a:endParaRPr lang="en-US"/>
          </a:p>
        </p:txBody>
      </p:sp>
      <p:sp>
        <p:nvSpPr>
          <p:cNvPr id="5" name="Rectangle 1">
            <a:extLst>
              <a:ext uri="{FF2B5EF4-FFF2-40B4-BE49-F238E27FC236}">
                <a16:creationId xmlns:a16="http://schemas.microsoft.com/office/drawing/2014/main" id="{E1FF6744-3AD9-3ED8-64E8-100B4960BA62}"/>
              </a:ext>
            </a:extLst>
          </p:cNvPr>
          <p:cNvSpPr>
            <a:spLocks noGrp="1" noChangeArrowheads="1"/>
          </p:cNvSpPr>
          <p:nvPr>
            <p:ph idx="1"/>
          </p:nvPr>
        </p:nvSpPr>
        <p:spPr bwMode="auto">
          <a:xfrm>
            <a:off x="1058096" y="1417638"/>
            <a:ext cx="10538393"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defTabSz="914400" eaLnBrk="0" fontAlgn="base" hangingPunct="0">
              <a:spcBef>
                <a:spcPct val="0"/>
              </a:spcBef>
              <a:spcAft>
                <a:spcPct val="0"/>
              </a:spcAft>
              <a:buFont typeface="Arial" panose="020B0604020202020204" pitchFamily="34" charset="0"/>
              <a:buChar char="•"/>
            </a:pPr>
            <a:r>
              <a:rPr kumimoji="0" lang="en-US" altLang="en-US" sz="1800" b="0" i="0" u="none" strike="noStrike" cap="none" normalizeH="0" baseline="0">
                <a:ln>
                  <a:noFill/>
                </a:ln>
                <a:solidFill>
                  <a:schemeClr val="accent1"/>
                </a:solidFill>
                <a:effectLst/>
                <a:latin typeface="Arial" panose="020B0604020202020204" pitchFamily="34" charset="0"/>
              </a:rPr>
              <a:t>Many current pay structures are “backloaded”</a:t>
            </a:r>
            <a:r>
              <a:rPr lang="en-US" altLang="en-US" sz="1800">
                <a:solidFill>
                  <a:schemeClr val="accent1"/>
                </a:solidFill>
                <a:latin typeface="Arial" panose="020B0604020202020204" pitchFamily="34" charset="0"/>
              </a:rPr>
              <a:t> —</a:t>
            </a:r>
            <a:r>
              <a:rPr kumimoji="0" lang="en-US" altLang="en-US" sz="1800" b="0" i="0" u="none" strike="noStrike" cap="none" normalizeH="0" baseline="0">
                <a:ln>
                  <a:noFill/>
                </a:ln>
                <a:solidFill>
                  <a:schemeClr val="accent1"/>
                </a:solidFill>
                <a:effectLst/>
                <a:latin typeface="Arial" panose="020B0604020202020204" pitchFamily="34" charset="0"/>
              </a:rPr>
              <a:t> teachers typically don’t hit peak pay until their 50s, which discourages retention early in the career and contributes to turnover. </a:t>
            </a:r>
          </a:p>
          <a:p>
            <a:pPr marL="285750" lvl="0" indent="-285750" defTabSz="914400" eaLnBrk="0" fontAlgn="base" hangingPunct="0">
              <a:spcBef>
                <a:spcPct val="0"/>
              </a:spcBef>
              <a:spcAft>
                <a:spcPct val="0"/>
              </a:spcAft>
              <a:buFont typeface="Arial" panose="020B0604020202020204" pitchFamily="34" charset="0"/>
              <a:buChar char="•"/>
            </a:pPr>
            <a:endParaRPr kumimoji="0" lang="en-US" altLang="en-US" sz="1800" b="0" i="0" u="none" strike="noStrike" cap="none" normalizeH="0" baseline="0">
              <a:ln>
                <a:noFill/>
              </a:ln>
              <a:solidFill>
                <a:schemeClr val="accent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SzTx/>
              <a:buFont typeface="Arial" panose="020B0604020202020204" pitchFamily="34" charset="0"/>
              <a:buChar char="•"/>
              <a:tabLst/>
            </a:pPr>
            <a:r>
              <a:rPr kumimoji="0" lang="en-US" altLang="en-US" sz="1800" b="0" i="0" u="none" strike="noStrike" cap="none" normalizeH="0" baseline="0">
                <a:ln>
                  <a:noFill/>
                </a:ln>
                <a:solidFill>
                  <a:schemeClr val="accent1"/>
                </a:solidFill>
                <a:effectLst/>
                <a:latin typeface="Arial" panose="020B0604020202020204" pitchFamily="34" charset="0"/>
              </a:rPr>
              <a:t>Health-benefit costs have risen faster than salaries: since 2018, health costs increased 45% versus 10% for salaries — effectively reducing teachers’ real compensation. </a:t>
            </a:r>
          </a:p>
          <a:p>
            <a:pPr marL="285750" marR="0" lvl="0" indent="-285750" algn="l" defTabSz="914400" rtl="0" eaLnBrk="0" fontAlgn="base" latinLnBrk="0" hangingPunct="0">
              <a:lnSpc>
                <a:spcPct val="100000"/>
              </a:lnSpc>
              <a:spcBef>
                <a:spcPct val="0"/>
              </a:spcBef>
              <a:spcAft>
                <a:spcPct val="0"/>
              </a:spcAft>
              <a:buSzTx/>
              <a:buFont typeface="Arial" panose="020B0604020202020204" pitchFamily="34" charset="0"/>
              <a:buChar char="•"/>
              <a:tabLst/>
            </a:pPr>
            <a:endParaRPr kumimoji="0" lang="en-US" altLang="en-US" sz="1800" b="0" i="0" u="none" strike="noStrike" cap="none" normalizeH="0" baseline="0">
              <a:ln>
                <a:noFill/>
              </a:ln>
              <a:solidFill>
                <a:schemeClr val="accent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SzTx/>
              <a:buFont typeface="Arial" panose="020B0604020202020204" pitchFamily="34" charset="0"/>
              <a:buChar char="•"/>
              <a:tabLst/>
            </a:pPr>
            <a:r>
              <a:rPr kumimoji="0" lang="en-US" altLang="en-US" sz="1800" b="0" i="0" u="none" strike="noStrike" cap="none" normalizeH="0" baseline="0">
                <a:ln>
                  <a:noFill/>
                </a:ln>
                <a:solidFill>
                  <a:schemeClr val="accent1"/>
                </a:solidFill>
                <a:effectLst/>
                <a:latin typeface="Arial" panose="020B0604020202020204" pitchFamily="34" charset="0"/>
              </a:rPr>
              <a:t>Pension funding is in trouble: a large share (75%) of pension contributions now go toward paying off pension system debt rather than funding future benefits — meaning pensions are diverting resources away from salaries and classroom needs. </a:t>
            </a:r>
          </a:p>
          <a:p>
            <a:pPr marL="285750" marR="0" lvl="0" indent="-285750" algn="l" defTabSz="914400" rtl="0" eaLnBrk="0" fontAlgn="base" latinLnBrk="0" hangingPunct="0">
              <a:lnSpc>
                <a:spcPct val="100000"/>
              </a:lnSpc>
              <a:spcBef>
                <a:spcPct val="0"/>
              </a:spcBef>
              <a:spcAft>
                <a:spcPct val="0"/>
              </a:spcAft>
              <a:buSzTx/>
              <a:buFont typeface="Arial" panose="020B0604020202020204" pitchFamily="34" charset="0"/>
              <a:buChar char="•"/>
              <a:tabLst/>
            </a:pPr>
            <a:endParaRPr kumimoji="0" lang="en-US" altLang="en-US" sz="1800" b="0" i="0" u="none" strike="noStrike" cap="none" normalizeH="0" baseline="0">
              <a:ln>
                <a:noFill/>
              </a:ln>
              <a:solidFill>
                <a:schemeClr val="accent1"/>
              </a:solidFill>
              <a:effectLst/>
              <a:latin typeface="Arial" panose="020B0604020202020204" pitchFamily="34" charset="0"/>
            </a:endParaRPr>
          </a:p>
          <a:p>
            <a:pPr marL="285750" lvl="0" indent="-285750" defTabSz="914400" eaLnBrk="0" fontAlgn="base" hangingPunct="0">
              <a:spcBef>
                <a:spcPct val="0"/>
              </a:spcBef>
              <a:spcAft>
                <a:spcPct val="0"/>
              </a:spcAft>
              <a:buFont typeface="Arial" panose="020B0604020202020204" pitchFamily="34" charset="0"/>
              <a:buChar char="•"/>
            </a:pPr>
            <a:r>
              <a:rPr lang="en-US" altLang="en-US" sz="1800">
                <a:solidFill>
                  <a:schemeClr val="accent1"/>
                </a:solidFill>
                <a:latin typeface="Arial" panose="020B0604020202020204" pitchFamily="34" charset="0"/>
              </a:rPr>
              <a:t>Net pay + benefits are declining in real value. M</a:t>
            </a:r>
            <a:r>
              <a:rPr kumimoji="0" lang="en-US" altLang="en-US" sz="1800" b="0" i="0" u="none" strike="noStrike" cap="none" normalizeH="0" baseline="0">
                <a:ln>
                  <a:noFill/>
                </a:ln>
                <a:solidFill>
                  <a:schemeClr val="accent1"/>
                </a:solidFill>
                <a:effectLst/>
                <a:latin typeface="Arial" panose="020B0604020202020204" pitchFamily="34" charset="0"/>
              </a:rPr>
              <a:t>any teachers are getting a weaker overall compensation package than in previous decades.</a:t>
            </a:r>
          </a:p>
          <a:p>
            <a:pPr marL="285750" marR="0" lvl="0" indent="-285750" algn="l" defTabSz="914400" rtl="0" eaLnBrk="0" fontAlgn="base" latinLnBrk="0" hangingPunct="0">
              <a:lnSpc>
                <a:spcPct val="100000"/>
              </a:lnSpc>
              <a:spcBef>
                <a:spcPct val="0"/>
              </a:spcBef>
              <a:spcAft>
                <a:spcPct val="0"/>
              </a:spcAft>
              <a:buSzTx/>
              <a:buFont typeface="Arial" panose="020B0604020202020204" pitchFamily="34" charset="0"/>
              <a:buChar char="•"/>
              <a:tabLst/>
            </a:pPr>
            <a:endParaRPr kumimoji="0" lang="en-US" altLang="en-US" sz="1800" b="0" i="0" u="none" strike="noStrike" cap="none" normalizeH="0" baseline="0">
              <a:ln>
                <a:noFill/>
              </a:ln>
              <a:solidFill>
                <a:schemeClr val="accent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SzTx/>
              <a:buFont typeface="Arial" panose="020B0604020202020204" pitchFamily="34" charset="0"/>
              <a:buChar char="•"/>
              <a:tabLst/>
            </a:pPr>
            <a:r>
              <a:rPr lang="en-US" altLang="en-US" sz="1800">
                <a:solidFill>
                  <a:schemeClr val="accent1"/>
                </a:solidFill>
                <a:latin typeface="Arial" panose="020B0604020202020204" pitchFamily="34" charset="0"/>
              </a:rPr>
              <a:t>R</a:t>
            </a:r>
            <a:r>
              <a:rPr kumimoji="0" lang="en-US" altLang="en-US" sz="1800" b="0" i="0" u="none" strike="noStrike" cap="none" normalizeH="0" baseline="0">
                <a:ln>
                  <a:noFill/>
                </a:ln>
                <a:solidFill>
                  <a:schemeClr val="accent1"/>
                </a:solidFill>
                <a:effectLst/>
                <a:latin typeface="Arial" panose="020B0604020202020204" pitchFamily="34" charset="0"/>
              </a:rPr>
              <a:t>edesigning compensation can help: </a:t>
            </a:r>
            <a:r>
              <a:rPr lang="en-US" altLang="en-US" sz="1800">
                <a:solidFill>
                  <a:schemeClr val="accent1"/>
                </a:solidFill>
                <a:latin typeface="Arial" panose="020B0604020202020204" pitchFamily="34" charset="0"/>
              </a:rPr>
              <a:t>C</a:t>
            </a:r>
            <a:r>
              <a:rPr kumimoji="0" lang="en-US" altLang="en-US" sz="1800" b="0" i="0" u="none" strike="noStrike" cap="none" normalizeH="0" baseline="0">
                <a:ln>
                  <a:noFill/>
                </a:ln>
                <a:solidFill>
                  <a:schemeClr val="accent1"/>
                </a:solidFill>
                <a:effectLst/>
                <a:latin typeface="Arial" panose="020B0604020202020204" pitchFamily="34" charset="0"/>
              </a:rPr>
              <a:t>onsider differentiated pay (not just pay based on years/degree), align pay/benefits sustainably, offer more flexible health &amp; retirement options, and consider additional package elements like (child-care subsidies, housing/transportation allowances, loan forgiveness, etc.).</a:t>
            </a:r>
          </a:p>
        </p:txBody>
      </p:sp>
      <p:sp>
        <p:nvSpPr>
          <p:cNvPr id="6" name="TextBox 5">
            <a:extLst>
              <a:ext uri="{FF2B5EF4-FFF2-40B4-BE49-F238E27FC236}">
                <a16:creationId xmlns:a16="http://schemas.microsoft.com/office/drawing/2014/main" id="{655E3F3F-6FCD-1BDF-FB86-696C9C551957}"/>
              </a:ext>
            </a:extLst>
          </p:cNvPr>
          <p:cNvSpPr txBox="1"/>
          <p:nvPr/>
        </p:nvSpPr>
        <p:spPr>
          <a:xfrm>
            <a:off x="6727849" y="6466564"/>
            <a:ext cx="4868640" cy="253916"/>
          </a:xfrm>
          <a:prstGeom prst="rect">
            <a:avLst/>
          </a:prstGeom>
          <a:noFill/>
        </p:spPr>
        <p:txBody>
          <a:bodyPr wrap="none" rtlCol="0">
            <a:spAutoFit/>
          </a:bodyPr>
          <a:lstStyle/>
          <a:p>
            <a:r>
              <a:rPr lang="en-US" altLang="en-US" sz="1050">
                <a:latin typeface="Arial" panose="020B0604020202020204" pitchFamily="34" charset="0"/>
              </a:rPr>
              <a:t>Source: </a:t>
            </a:r>
            <a:r>
              <a:rPr lang="en-US" altLang="en-US" sz="1050">
                <a:latin typeface="Arial" panose="020B0604020202020204" pitchFamily="34" charset="0"/>
                <a:hlinkClick r:id="rId2"/>
              </a:rPr>
              <a:t>SREB's report Historical Lessons and Modern Teacher Compensation</a:t>
            </a:r>
            <a:endParaRPr lang="en-US"/>
          </a:p>
        </p:txBody>
      </p:sp>
    </p:spTree>
    <p:extLst>
      <p:ext uri="{BB962C8B-B14F-4D97-AF65-F5344CB8AC3E}">
        <p14:creationId xmlns:p14="http://schemas.microsoft.com/office/powerpoint/2010/main" val="1005489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BCB7E95-D4C2-7F6C-E195-5BEF7935F955}"/>
              </a:ext>
            </a:extLst>
          </p:cNvPr>
          <p:cNvPicPr>
            <a:picLocks noChangeAspect="1"/>
          </p:cNvPicPr>
          <p:nvPr/>
        </p:nvPicPr>
        <p:blipFill>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23850" y="0"/>
            <a:ext cx="11868150" cy="6858000"/>
          </a:xfrm>
          <a:prstGeom prst="rect">
            <a:avLst/>
          </a:prstGeom>
        </p:spPr>
      </p:pic>
      <p:sp>
        <p:nvSpPr>
          <p:cNvPr id="2" name="Title 1">
            <a:extLst>
              <a:ext uri="{FF2B5EF4-FFF2-40B4-BE49-F238E27FC236}">
                <a16:creationId xmlns:a16="http://schemas.microsoft.com/office/drawing/2014/main" id="{6CD48585-6FF0-A10E-A652-A548E4B24825}"/>
              </a:ext>
            </a:extLst>
          </p:cNvPr>
          <p:cNvSpPr>
            <a:spLocks noGrp="1"/>
          </p:cNvSpPr>
          <p:nvPr>
            <p:ph type="title"/>
          </p:nvPr>
        </p:nvSpPr>
        <p:spPr>
          <a:xfrm>
            <a:off x="1061157" y="274637"/>
            <a:ext cx="10325299" cy="4268787"/>
          </a:xfrm>
        </p:spPr>
        <p:txBody>
          <a:bodyPr>
            <a:normAutofit fontScale="90000"/>
          </a:bodyPr>
          <a:lstStyle/>
          <a:p>
            <a:br>
              <a:rPr lang="en-US">
                <a:solidFill>
                  <a:schemeClr val="bg1"/>
                </a:solidFill>
              </a:rPr>
            </a:br>
            <a:br>
              <a:rPr lang="en-US">
                <a:solidFill>
                  <a:schemeClr val="bg1"/>
                </a:solidFill>
              </a:rPr>
            </a:br>
            <a:br>
              <a:rPr lang="en-US">
                <a:solidFill>
                  <a:schemeClr val="bg1"/>
                </a:solidFill>
              </a:rPr>
            </a:br>
            <a:r>
              <a:rPr lang="en-US" sz="5400" b="1"/>
              <a:t>EDUCATOR </a:t>
            </a:r>
            <a:br>
              <a:rPr lang="en-US" sz="5400" b="1"/>
            </a:br>
            <a:r>
              <a:rPr lang="en-US" sz="5400" b="1"/>
              <a:t>COMPENSATION </a:t>
            </a:r>
            <a:br>
              <a:rPr lang="en-US" sz="5400" b="1"/>
            </a:br>
            <a:r>
              <a:rPr lang="en-US" sz="5400" b="1"/>
              <a:t>DATA</a:t>
            </a:r>
            <a:br>
              <a:rPr lang="en-US" sz="5400" b="1"/>
            </a:br>
            <a:br>
              <a:rPr lang="en-US" b="1">
                <a:solidFill>
                  <a:srgbClr val="2758BC"/>
                </a:solidFill>
                <a:uFill>
                  <a:solidFill>
                    <a:srgbClr val="E9EEF8"/>
                  </a:solidFill>
                </a:uFill>
              </a:rPr>
            </a:br>
            <a:endParaRPr lang="en-US" b="1"/>
          </a:p>
        </p:txBody>
      </p:sp>
      <p:sp>
        <p:nvSpPr>
          <p:cNvPr id="5" name="Rectangle 4">
            <a:extLst>
              <a:ext uri="{FF2B5EF4-FFF2-40B4-BE49-F238E27FC236}">
                <a16:creationId xmlns:a16="http://schemas.microsoft.com/office/drawing/2014/main" id="{0E224177-CD2F-9DBD-EB31-240FA5842DA4}"/>
              </a:ext>
            </a:extLst>
          </p:cNvPr>
          <p:cNvSpPr/>
          <p:nvPr/>
        </p:nvSpPr>
        <p:spPr>
          <a:xfrm>
            <a:off x="6885831" y="5271912"/>
            <a:ext cx="5153872" cy="1444977"/>
          </a:xfrm>
          <a:prstGeom prst="rect">
            <a:avLst/>
          </a:prstGeom>
          <a:solidFill>
            <a:schemeClr val="bg1">
              <a:lumMod val="95000"/>
            </a:schemeClr>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07FE2"/>
                </a:solidFill>
                <a:effectLst/>
                <a:uLnTx/>
                <a:uFillTx/>
                <a:latin typeface="Arial Narrow" panose="020B0606020202030204" pitchFamily="34" charset="0"/>
                <a:ea typeface="+mn-ea"/>
                <a:cs typeface="+mn-cs"/>
              </a:rPr>
              <a:t>                      </a:t>
            </a:r>
            <a:r>
              <a:rPr kumimoji="0" lang="en-US" sz="2800" b="0" i="0" u="none" strike="noStrike" kern="1200" cap="none" spc="0" normalizeH="0" baseline="0" noProof="0">
                <a:ln>
                  <a:noFill/>
                </a:ln>
                <a:solidFill>
                  <a:srgbClr val="307FE2"/>
                </a:solidFill>
                <a:effectLst/>
                <a:uLnTx/>
                <a:uFillTx/>
                <a:latin typeface="Arial Narrow" panose="020B0606020202030204" pitchFamily="34" charset="0"/>
                <a:ea typeface="+mn-ea"/>
                <a:cs typeface="+mn-cs"/>
              </a:rPr>
              <a:t>SREB.org/Teacher</a:t>
            </a:r>
            <a:r>
              <a:rPr lang="en-US" sz="2800">
                <a:solidFill>
                  <a:srgbClr val="307FE2"/>
                </a:solidFill>
                <a:latin typeface="Arial Narrow" panose="020B0606020202030204" pitchFamily="34" charset="0"/>
              </a:rPr>
              <a:t>Compensation</a:t>
            </a:r>
            <a:r>
              <a:rPr kumimoji="0" lang="en-US" sz="2800" b="0" i="0" u="none" strike="noStrike" kern="1200" cap="none" spc="0" normalizeH="0" baseline="0" noProof="0">
                <a:ln>
                  <a:noFill/>
                </a:ln>
                <a:solidFill>
                  <a:srgbClr val="307FE2"/>
                </a:solidFill>
                <a:effectLst/>
                <a:uLnTx/>
                <a:uFillTx/>
                <a:latin typeface="Arial Narrow" panose="020B0606020202030204" pitchFamily="34" charset="0"/>
                <a:ea typeface="+mn-ea"/>
                <a:cs typeface="+mn-cs"/>
              </a:rPr>
              <a:t> </a:t>
            </a:r>
            <a:endParaRPr kumimoji="0" lang="en-US" sz="1800" b="0" i="0" u="none" strike="noStrike" kern="1200" cap="none" spc="0" normalizeH="0" baseline="0" noProof="0">
              <a:ln>
                <a:noFill/>
              </a:ln>
              <a:solidFill>
                <a:srgbClr val="307FE2"/>
              </a:solidFill>
              <a:effectLst/>
              <a:uLnTx/>
              <a:uFillTx/>
              <a:latin typeface="Arial Narrow" panose="020B0606020202030204" pitchFamily="34" charset="0"/>
              <a:ea typeface="+mn-ea"/>
              <a:cs typeface="+mn-cs"/>
            </a:endParaRPr>
          </a:p>
        </p:txBody>
      </p:sp>
      <p:pic>
        <p:nvPicPr>
          <p:cNvPr id="6" name="Picture 5" descr="A blue chain link on a black background&#10;&#10;Description automatically generated">
            <a:extLst>
              <a:ext uri="{FF2B5EF4-FFF2-40B4-BE49-F238E27FC236}">
                <a16:creationId xmlns:a16="http://schemas.microsoft.com/office/drawing/2014/main" id="{5CCEF079-5E84-9B5D-8777-DBE422A0CF10}"/>
              </a:ext>
            </a:extLst>
          </p:cNvPr>
          <p:cNvPicPr>
            <a:picLocks noChangeAspect="1"/>
          </p:cNvPicPr>
          <p:nvPr/>
        </p:nvPicPr>
        <p:blipFill>
          <a:blip r:embed="rId5">
            <a:duotone>
              <a:schemeClr val="accent1">
                <a:shade val="45000"/>
                <a:satMod val="135000"/>
              </a:schemeClr>
              <a:prstClr val="white"/>
            </a:duotone>
            <a:extLst>
              <a:ext uri="{837473B0-CC2E-450A-ABE3-18F120FF3D39}">
                <a1611:picAttrSrcUrl xmlns:a1611="http://schemas.microsoft.com/office/drawing/2016/11/main" r:id="rId6"/>
              </a:ext>
            </a:extLst>
          </a:blip>
          <a:stretch>
            <a:fillRect/>
          </a:stretch>
        </p:blipFill>
        <p:spPr>
          <a:xfrm>
            <a:off x="6947631" y="5452887"/>
            <a:ext cx="889705" cy="889705"/>
          </a:xfrm>
          <a:prstGeom prst="rect">
            <a:avLst/>
          </a:prstGeom>
        </p:spPr>
      </p:pic>
      <p:pic>
        <p:nvPicPr>
          <p:cNvPr id="9" name="Picture 8">
            <a:extLst>
              <a:ext uri="{FF2B5EF4-FFF2-40B4-BE49-F238E27FC236}">
                <a16:creationId xmlns:a16="http://schemas.microsoft.com/office/drawing/2014/main" id="{FEEB3A8B-B60D-1247-A6DF-2B45B0085F6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885831" y="1193264"/>
            <a:ext cx="4957709" cy="3420716"/>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593E40A2-24C7-D099-2F66-C05DB710D739}"/>
              </a:ext>
            </a:extLst>
          </p:cNvPr>
          <p:cNvGrpSpPr/>
          <p:nvPr/>
        </p:nvGrpSpPr>
        <p:grpSpPr>
          <a:xfrm>
            <a:off x="9785037" y="-40780"/>
            <a:ext cx="2397580" cy="923014"/>
            <a:chOff x="9785037" y="-40780"/>
            <a:chExt cx="2397580" cy="923014"/>
          </a:xfrm>
        </p:grpSpPr>
        <p:sp>
          <p:nvSpPr>
            <p:cNvPr id="30" name="Rectangle 29">
              <a:extLst>
                <a:ext uri="{FF2B5EF4-FFF2-40B4-BE49-F238E27FC236}">
                  <a16:creationId xmlns:a16="http://schemas.microsoft.com/office/drawing/2014/main" id="{66D7ECF7-E43D-D09F-D510-4DC70CFB7FF4}"/>
                </a:ext>
              </a:extLst>
            </p:cNvPr>
            <p:cNvSpPr/>
            <p:nvPr/>
          </p:nvSpPr>
          <p:spPr>
            <a:xfrm>
              <a:off x="10155954" y="178110"/>
              <a:ext cx="2026663" cy="485817"/>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SREB STATES</a:t>
              </a:r>
              <a:endPar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33" name="Picture 32" descr="A blue circle with white outline of a map&#10;&#10;Description automatically generated with low confidence">
              <a:extLst>
                <a:ext uri="{FF2B5EF4-FFF2-40B4-BE49-F238E27FC236}">
                  <a16:creationId xmlns:a16="http://schemas.microsoft.com/office/drawing/2014/main" id="{AC25FDAC-14E6-5A05-CC2B-459BB23FB151}"/>
                </a:ext>
              </a:extLst>
            </p:cNvPr>
            <p:cNvPicPr>
              <a:picLocks noChangeAspect="1"/>
            </p:cNvPicPr>
            <p:nvPr/>
          </p:nvPicPr>
          <p:blipFill>
            <a:blip r:embed="rId8"/>
            <a:stretch>
              <a:fillRect/>
            </a:stretch>
          </p:blipFill>
          <p:spPr>
            <a:xfrm>
              <a:off x="9785037" y="-40780"/>
              <a:ext cx="885595" cy="923014"/>
            </a:xfrm>
            <a:prstGeom prst="rect">
              <a:avLst/>
            </a:prstGeom>
          </p:spPr>
        </p:pic>
      </p:grpSp>
    </p:spTree>
    <p:extLst>
      <p:ext uri="{BB962C8B-B14F-4D97-AF65-F5344CB8AC3E}">
        <p14:creationId xmlns:p14="http://schemas.microsoft.com/office/powerpoint/2010/main" val="109190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5DBFF76-991D-15FD-F7A9-D3CDF2C75BE3}"/>
              </a:ext>
            </a:extLst>
          </p:cNvPr>
          <p:cNvSpPr txBox="1">
            <a:spLocks/>
          </p:cNvSpPr>
          <p:nvPr/>
        </p:nvSpPr>
        <p:spPr>
          <a:xfrm>
            <a:off x="566023" y="274638"/>
            <a:ext cx="10843975" cy="813933"/>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4800" b="1">
                <a:uFill>
                  <a:solidFill>
                    <a:srgbClr val="E9EEF8"/>
                  </a:solidFill>
                </a:uFill>
                <a:latin typeface="Arial Narrow" panose="020B0606020202030204" pitchFamily="34" charset="0"/>
              </a:rPr>
              <a:t>SREB Resources</a:t>
            </a:r>
          </a:p>
        </p:txBody>
      </p:sp>
      <p:grpSp>
        <p:nvGrpSpPr>
          <p:cNvPr id="72" name="Group 71">
            <a:extLst>
              <a:ext uri="{FF2B5EF4-FFF2-40B4-BE49-F238E27FC236}">
                <a16:creationId xmlns:a16="http://schemas.microsoft.com/office/drawing/2014/main" id="{6E08CAF9-A8E3-BBFA-841C-073D6F9E2877}"/>
              </a:ext>
            </a:extLst>
          </p:cNvPr>
          <p:cNvGrpSpPr/>
          <p:nvPr/>
        </p:nvGrpSpPr>
        <p:grpSpPr>
          <a:xfrm>
            <a:off x="469040" y="991291"/>
            <a:ext cx="5782347" cy="2926080"/>
            <a:chOff x="469040" y="1000545"/>
            <a:chExt cx="5782347" cy="2926080"/>
          </a:xfrm>
        </p:grpSpPr>
        <p:pic>
          <p:nvPicPr>
            <p:cNvPr id="25" name="Picture 24" descr="A picture containing text, electronics, screenshot, computer&#10;&#10;Description automatically generated">
              <a:extLst>
                <a:ext uri="{FF2B5EF4-FFF2-40B4-BE49-F238E27FC236}">
                  <a16:creationId xmlns:a16="http://schemas.microsoft.com/office/drawing/2014/main" id="{1C86202E-9748-F297-FC74-A19792A1A972}"/>
                </a:ext>
              </a:extLst>
            </p:cNvPr>
            <p:cNvPicPr>
              <a:picLocks noChangeAspect="1"/>
            </p:cNvPicPr>
            <p:nvPr/>
          </p:nvPicPr>
          <p:blipFill>
            <a:blip r:embed="rId3"/>
            <a:stretch>
              <a:fillRect/>
            </a:stretch>
          </p:blipFill>
          <p:spPr>
            <a:xfrm>
              <a:off x="469040" y="1000545"/>
              <a:ext cx="2926080" cy="2926080"/>
            </a:xfrm>
            <a:prstGeom prst="rect">
              <a:avLst/>
            </a:prstGeom>
          </p:spPr>
        </p:pic>
        <p:sp>
          <p:nvSpPr>
            <p:cNvPr id="40" name="TextBox 39">
              <a:extLst>
                <a:ext uri="{FF2B5EF4-FFF2-40B4-BE49-F238E27FC236}">
                  <a16:creationId xmlns:a16="http://schemas.microsoft.com/office/drawing/2014/main" id="{3F8CEE25-F7A5-B6E1-6427-54CA2CCB0A4F}"/>
                </a:ext>
              </a:extLst>
            </p:cNvPr>
            <p:cNvSpPr txBox="1"/>
            <p:nvPr/>
          </p:nvSpPr>
          <p:spPr>
            <a:xfrm>
              <a:off x="3474553" y="1389215"/>
              <a:ext cx="2776834" cy="2276968"/>
            </a:xfrm>
            <a:prstGeom prst="rect">
              <a:avLst/>
            </a:prstGeom>
            <a:noFill/>
          </p:spPr>
          <p:txBody>
            <a:bodyPr wrap="square" rtlCol="0" anchor="t">
              <a:noAutofit/>
            </a:bodyPr>
            <a:lstStyle/>
            <a:p>
              <a:pPr>
                <a:spcAft>
                  <a:spcPts val="400"/>
                </a:spcAft>
              </a:pPr>
              <a:r>
                <a:rPr lang="en-US" sz="2100" b="1">
                  <a:solidFill>
                    <a:schemeClr val="tx2"/>
                  </a:solidFill>
                  <a:latin typeface="Arial Narrow" panose="020B0606020202030204" pitchFamily="34" charset="0"/>
                </a:rPr>
                <a:t>K-12 Teaching Support</a:t>
              </a:r>
              <a:endParaRPr lang="en-US" sz="2100">
                <a:solidFill>
                  <a:schemeClr val="tx2"/>
                </a:solidFill>
                <a:latin typeface="Arial Narrow" panose="020B0606020202030204" pitchFamily="34" charset="0"/>
              </a:endParaRPr>
            </a:p>
            <a:p>
              <a:pPr marL="137160" indent="-137160">
                <a:spcAft>
                  <a:spcPts val="400"/>
                </a:spcAft>
                <a:buFont typeface="Arial" panose="020B0604020202020204" pitchFamily="34" charset="0"/>
                <a:buChar char="•"/>
              </a:pPr>
              <a:r>
                <a:rPr lang="en-US" sz="1500" u="sng">
                  <a:solidFill>
                    <a:schemeClr val="tx2"/>
                  </a:solidFill>
                  <a:uFill>
                    <a:solidFill>
                      <a:schemeClr val="tx1">
                        <a:lumMod val="40000"/>
                        <a:lumOff val="60000"/>
                      </a:schemeClr>
                    </a:solidFill>
                  </a:uFill>
                  <a:latin typeface="Arial Narrow" panose="020B0606020202030204" pitchFamily="34" charset="0"/>
                  <a:hlinkClick r:id="rId4">
                    <a:extLst>
                      <a:ext uri="{A12FA001-AC4F-418D-AE19-62706E023703}">
                        <ahyp:hlinkClr xmlns:ahyp="http://schemas.microsoft.com/office/drawing/2018/hyperlinkcolor" val="tx"/>
                      </a:ext>
                    </a:extLst>
                  </a:hlinkClick>
                </a:rPr>
                <a:t>SREB.org/powerful-instructional-practices</a:t>
              </a:r>
              <a:endParaRPr lang="en-US" sz="1500" u="sng">
                <a:solidFill>
                  <a:schemeClr val="tx2"/>
                </a:solidFill>
                <a:uFill>
                  <a:solidFill>
                    <a:schemeClr val="tx1">
                      <a:lumMod val="40000"/>
                      <a:lumOff val="60000"/>
                    </a:schemeClr>
                  </a:solidFill>
                </a:uFill>
                <a:latin typeface="Arial Narrow" panose="020B0606020202030204" pitchFamily="34" charset="0"/>
              </a:endParaRPr>
            </a:p>
            <a:p>
              <a:pPr marL="137160" indent="-137160">
                <a:spcAft>
                  <a:spcPts val="400"/>
                </a:spcAft>
                <a:buFont typeface="Arial" panose="020B0604020202020204" pitchFamily="34" charset="0"/>
                <a:buChar char="•"/>
              </a:pPr>
              <a:r>
                <a:rPr lang="en-US" sz="1500" u="sng">
                  <a:solidFill>
                    <a:schemeClr val="tx2"/>
                  </a:solidFill>
                  <a:uFill>
                    <a:solidFill>
                      <a:schemeClr val="tx1">
                        <a:lumMod val="40000"/>
                        <a:lumOff val="60000"/>
                      </a:schemeClr>
                    </a:solidFill>
                  </a:uFill>
                  <a:latin typeface="Arial Narrow" panose="020B0606020202030204" pitchFamily="34" charset="0"/>
                  <a:hlinkClick r:id="rId5">
                    <a:extLst>
                      <a:ext uri="{A12FA001-AC4F-418D-AE19-62706E023703}">
                        <ahyp:hlinkClr xmlns:ahyp="http://schemas.microsoft.com/office/drawing/2018/hyperlinkcolor" val="tx"/>
                      </a:ext>
                    </a:extLst>
                  </a:hlinkClick>
                </a:rPr>
                <a:t>SREB.org/professional-development-instructional-coaching</a:t>
              </a:r>
              <a:endParaRPr lang="en-US" sz="1500" u="sng">
                <a:solidFill>
                  <a:schemeClr val="tx2"/>
                </a:solidFill>
                <a:uFill>
                  <a:solidFill>
                    <a:schemeClr val="tx1">
                      <a:lumMod val="40000"/>
                      <a:lumOff val="60000"/>
                    </a:schemeClr>
                  </a:solidFill>
                </a:uFill>
                <a:latin typeface="Arial Narrow" panose="020B0606020202030204" pitchFamily="34" charset="0"/>
              </a:endParaRPr>
            </a:p>
            <a:p>
              <a:pPr marL="137160" indent="-137160">
                <a:buFont typeface="Arial" panose="020B0604020202020204" pitchFamily="34" charset="0"/>
                <a:buChar char="•"/>
              </a:pPr>
              <a:r>
                <a:rPr lang="en-US" sz="1500" u="sng">
                  <a:solidFill>
                    <a:schemeClr val="tx2"/>
                  </a:solidFill>
                  <a:uFill>
                    <a:solidFill>
                      <a:schemeClr val="tx1">
                        <a:lumMod val="40000"/>
                        <a:lumOff val="60000"/>
                      </a:schemeClr>
                    </a:solidFill>
                  </a:uFill>
                  <a:latin typeface="Arial Narrow" panose="020B0606020202030204" pitchFamily="34" charset="0"/>
                  <a:hlinkClick r:id="rId6">
                    <a:extLst>
                      <a:ext uri="{A12FA001-AC4F-418D-AE19-62706E023703}">
                        <ahyp:hlinkClr xmlns:ahyp="http://schemas.microsoft.com/office/drawing/2018/hyperlinkcolor" val="tx"/>
                      </a:ext>
                    </a:extLst>
                  </a:hlinkClick>
                </a:rPr>
                <a:t>SREB.org/</a:t>
              </a:r>
              <a:r>
                <a:rPr lang="en-US" sz="1500" u="sng">
                  <a:solidFill>
                    <a:schemeClr val="tx2"/>
                  </a:solidFill>
                  <a:uFill>
                    <a:solidFill>
                      <a:schemeClr val="tx1">
                        <a:lumMod val="40000"/>
                        <a:lumOff val="60000"/>
                      </a:schemeClr>
                    </a:solidFill>
                  </a:uFill>
                  <a:latin typeface="Arial Narrow" panose="020B0606020202030204" pitchFamily="34" charset="0"/>
                </a:rPr>
                <a:t>induction</a:t>
              </a:r>
            </a:p>
          </p:txBody>
        </p:sp>
      </p:grpSp>
      <p:grpSp>
        <p:nvGrpSpPr>
          <p:cNvPr id="73" name="Group 72">
            <a:extLst>
              <a:ext uri="{FF2B5EF4-FFF2-40B4-BE49-F238E27FC236}">
                <a16:creationId xmlns:a16="http://schemas.microsoft.com/office/drawing/2014/main" id="{6652122B-D5BE-2112-9E3E-0DE9579EB76E}"/>
              </a:ext>
            </a:extLst>
          </p:cNvPr>
          <p:cNvGrpSpPr/>
          <p:nvPr/>
        </p:nvGrpSpPr>
        <p:grpSpPr>
          <a:xfrm>
            <a:off x="469040" y="3611627"/>
            <a:ext cx="5782347" cy="2926080"/>
            <a:chOff x="469040" y="3611627"/>
            <a:chExt cx="5782347" cy="2926080"/>
          </a:xfrm>
        </p:grpSpPr>
        <p:pic>
          <p:nvPicPr>
            <p:cNvPr id="27" name="Picture 26" descr="A picture containing text, electronics, screenshot, computer&#10;&#10;Description automatically generated">
              <a:extLst>
                <a:ext uri="{FF2B5EF4-FFF2-40B4-BE49-F238E27FC236}">
                  <a16:creationId xmlns:a16="http://schemas.microsoft.com/office/drawing/2014/main" id="{64331DEF-F49F-746A-FD29-EE822B18598E}"/>
                </a:ext>
              </a:extLst>
            </p:cNvPr>
            <p:cNvPicPr>
              <a:picLocks noChangeAspect="1"/>
            </p:cNvPicPr>
            <p:nvPr/>
          </p:nvPicPr>
          <p:blipFill>
            <a:blip r:embed="rId7"/>
            <a:stretch>
              <a:fillRect/>
            </a:stretch>
          </p:blipFill>
          <p:spPr>
            <a:xfrm>
              <a:off x="469040" y="3611627"/>
              <a:ext cx="2926080" cy="2926080"/>
            </a:xfrm>
            <a:prstGeom prst="rect">
              <a:avLst/>
            </a:prstGeom>
          </p:spPr>
        </p:pic>
        <p:sp>
          <p:nvSpPr>
            <p:cNvPr id="62" name="TextBox 61">
              <a:extLst>
                <a:ext uri="{FF2B5EF4-FFF2-40B4-BE49-F238E27FC236}">
                  <a16:creationId xmlns:a16="http://schemas.microsoft.com/office/drawing/2014/main" id="{A21CBFB2-BCCA-EC08-9DAE-AB17101632AF}"/>
                </a:ext>
              </a:extLst>
            </p:cNvPr>
            <p:cNvSpPr txBox="1"/>
            <p:nvPr/>
          </p:nvSpPr>
          <p:spPr>
            <a:xfrm>
              <a:off x="3474553" y="4022194"/>
              <a:ext cx="2776834" cy="2276968"/>
            </a:xfrm>
            <a:prstGeom prst="rect">
              <a:avLst/>
            </a:prstGeom>
            <a:noFill/>
          </p:spPr>
          <p:txBody>
            <a:bodyPr wrap="square" rtlCol="0" anchor="t">
              <a:noAutofit/>
            </a:bodyPr>
            <a:lstStyle/>
            <a:p>
              <a:pPr>
                <a:spcAft>
                  <a:spcPts val="400"/>
                </a:spcAft>
              </a:pPr>
              <a:r>
                <a:rPr lang="en-US" sz="2100" b="1">
                  <a:solidFill>
                    <a:schemeClr val="tx2"/>
                  </a:solidFill>
                  <a:latin typeface="Arial Narrow" panose="020B0606020202030204" pitchFamily="34" charset="0"/>
                </a:rPr>
                <a:t>Postsecondary </a:t>
              </a:r>
              <a:br>
                <a:rPr lang="en-US" sz="2100" b="1">
                  <a:solidFill>
                    <a:schemeClr val="tx2"/>
                  </a:solidFill>
                  <a:latin typeface="Arial Narrow" panose="020B0606020202030204" pitchFamily="34" charset="0"/>
                </a:rPr>
              </a:br>
              <a:r>
                <a:rPr lang="en-US" sz="2100" b="1">
                  <a:solidFill>
                    <a:schemeClr val="tx2"/>
                  </a:solidFill>
                  <a:latin typeface="Arial Narrow" panose="020B0606020202030204" pitchFamily="34" charset="0"/>
                </a:rPr>
                <a:t>Faculty Support</a:t>
              </a:r>
              <a:endParaRPr lang="en-US" sz="2100">
                <a:solidFill>
                  <a:schemeClr val="tx2"/>
                </a:solidFill>
                <a:latin typeface="Arial Narrow" panose="020B0606020202030204" pitchFamily="34" charset="0"/>
              </a:endParaRPr>
            </a:p>
            <a:p>
              <a:pPr marL="137160" indent="-137160">
                <a:spcAft>
                  <a:spcPts val="400"/>
                </a:spcAft>
                <a:buFont typeface="Arial" panose="020B0604020202020204" pitchFamily="34" charset="0"/>
                <a:buChar char="•"/>
              </a:pPr>
              <a:r>
                <a:rPr lang="en-US" sz="1500" u="sng">
                  <a:solidFill>
                    <a:schemeClr val="tx2"/>
                  </a:solidFill>
                  <a:uFill>
                    <a:solidFill>
                      <a:schemeClr val="tx1">
                        <a:lumMod val="40000"/>
                        <a:lumOff val="60000"/>
                      </a:schemeClr>
                    </a:solidFill>
                  </a:uFill>
                  <a:latin typeface="Arial Narrow" panose="020B0606020202030204" pitchFamily="34" charset="0"/>
                  <a:hlinkClick r:id="rId8">
                    <a:extLst>
                      <a:ext uri="{A12FA001-AC4F-418D-AE19-62706E023703}">
                        <ahyp:hlinkClr xmlns:ahyp="http://schemas.microsoft.com/office/drawing/2018/hyperlinkcolor" val="tx"/>
                      </a:ext>
                    </a:extLst>
                  </a:hlinkClick>
                </a:rPr>
                <a:t>SREB.org/doctoral-scholars-program</a:t>
              </a:r>
              <a:endParaRPr lang="en-US" sz="1500" u="sng">
                <a:solidFill>
                  <a:schemeClr val="tx2"/>
                </a:solidFill>
                <a:uFill>
                  <a:solidFill>
                    <a:schemeClr val="tx1">
                      <a:lumMod val="40000"/>
                      <a:lumOff val="60000"/>
                    </a:schemeClr>
                  </a:solidFill>
                </a:uFill>
                <a:latin typeface="Arial Narrow" panose="020B0606020202030204" pitchFamily="34" charset="0"/>
              </a:endParaRPr>
            </a:p>
            <a:p>
              <a:pPr marL="137160" indent="-137160">
                <a:spcAft>
                  <a:spcPts val="400"/>
                </a:spcAft>
                <a:buFont typeface="Arial" panose="020B0604020202020204" pitchFamily="34" charset="0"/>
                <a:buChar char="•"/>
              </a:pPr>
              <a:r>
                <a:rPr lang="en-US" sz="1500" i="1">
                  <a:solidFill>
                    <a:schemeClr val="tx2"/>
                  </a:solidFill>
                  <a:latin typeface="Arial Narrow" panose="020B0606020202030204" pitchFamily="34" charset="0"/>
                </a:rPr>
                <a:t>Launching September 2023: </a:t>
              </a:r>
              <a:r>
                <a:rPr lang="en-US" sz="1500">
                  <a:solidFill>
                    <a:schemeClr val="tx2"/>
                  </a:solidFill>
                  <a:latin typeface="Arial Narrow" panose="020B0606020202030204" pitchFamily="34" charset="0"/>
                </a:rPr>
                <a:t>New SREB Center for Innovative Faculty Development</a:t>
              </a:r>
            </a:p>
          </p:txBody>
        </p:sp>
      </p:grpSp>
      <p:grpSp>
        <p:nvGrpSpPr>
          <p:cNvPr id="74" name="Group 73">
            <a:extLst>
              <a:ext uri="{FF2B5EF4-FFF2-40B4-BE49-F238E27FC236}">
                <a16:creationId xmlns:a16="http://schemas.microsoft.com/office/drawing/2014/main" id="{93443F50-8AC0-C801-1D90-652C3A9C41B5}"/>
              </a:ext>
            </a:extLst>
          </p:cNvPr>
          <p:cNvGrpSpPr/>
          <p:nvPr/>
        </p:nvGrpSpPr>
        <p:grpSpPr>
          <a:xfrm>
            <a:off x="6440668" y="887059"/>
            <a:ext cx="5702914" cy="2926080"/>
            <a:chOff x="6393068" y="889682"/>
            <a:chExt cx="5702914" cy="2926080"/>
          </a:xfrm>
        </p:grpSpPr>
        <p:pic>
          <p:nvPicPr>
            <p:cNvPr id="11" name="Picture 10" descr="A computer and a phone&#10;&#10;Description automatically generated with low confidence">
              <a:extLst>
                <a:ext uri="{FF2B5EF4-FFF2-40B4-BE49-F238E27FC236}">
                  <a16:creationId xmlns:a16="http://schemas.microsoft.com/office/drawing/2014/main" id="{A967964C-50E7-7BF5-A47F-6CF76DAB1F30}"/>
                </a:ext>
              </a:extLst>
            </p:cNvPr>
            <p:cNvPicPr>
              <a:picLocks noChangeAspect="1"/>
            </p:cNvPicPr>
            <p:nvPr/>
          </p:nvPicPr>
          <p:blipFill>
            <a:blip r:embed="rId9"/>
            <a:stretch>
              <a:fillRect/>
            </a:stretch>
          </p:blipFill>
          <p:spPr>
            <a:xfrm>
              <a:off x="6393068" y="889682"/>
              <a:ext cx="2926080" cy="2926080"/>
            </a:xfrm>
            <a:prstGeom prst="rect">
              <a:avLst/>
            </a:prstGeom>
          </p:spPr>
        </p:pic>
        <p:sp>
          <p:nvSpPr>
            <p:cNvPr id="69" name="TextBox 68">
              <a:extLst>
                <a:ext uri="{FF2B5EF4-FFF2-40B4-BE49-F238E27FC236}">
                  <a16:creationId xmlns:a16="http://schemas.microsoft.com/office/drawing/2014/main" id="{8B0625EC-D78E-6050-1AD0-DD9E8A22CEFF}"/>
                </a:ext>
              </a:extLst>
            </p:cNvPr>
            <p:cNvSpPr txBox="1"/>
            <p:nvPr/>
          </p:nvSpPr>
          <p:spPr>
            <a:xfrm>
              <a:off x="9319148" y="1382584"/>
              <a:ext cx="2776834" cy="1475258"/>
            </a:xfrm>
            <a:prstGeom prst="rect">
              <a:avLst/>
            </a:prstGeom>
            <a:noFill/>
          </p:spPr>
          <p:txBody>
            <a:bodyPr wrap="square" rtlCol="0" anchor="t">
              <a:noAutofit/>
            </a:bodyPr>
            <a:lstStyle/>
            <a:p>
              <a:pPr>
                <a:spcAft>
                  <a:spcPts val="400"/>
                </a:spcAft>
              </a:pPr>
              <a:r>
                <a:rPr lang="en-US" sz="2100" b="1">
                  <a:solidFill>
                    <a:schemeClr val="tx2"/>
                  </a:solidFill>
                  <a:latin typeface="Arial Narrow" panose="020B0606020202030204" pitchFamily="34" charset="0"/>
                </a:rPr>
                <a:t>Educator Workforce Data</a:t>
              </a:r>
              <a:endParaRPr lang="en-US" sz="2100">
                <a:solidFill>
                  <a:schemeClr val="tx2"/>
                </a:solidFill>
                <a:latin typeface="Arial Narrow" panose="020B0606020202030204" pitchFamily="34" charset="0"/>
              </a:endParaRPr>
            </a:p>
            <a:p>
              <a:pPr marL="137160" indent="-137160">
                <a:spcAft>
                  <a:spcPts val="400"/>
                </a:spcAft>
                <a:buFont typeface="Arial" panose="020B0604020202020204" pitchFamily="34" charset="0"/>
                <a:buChar char="•"/>
              </a:pPr>
              <a:r>
                <a:rPr lang="en-US" sz="1500" u="sng">
                  <a:solidFill>
                    <a:schemeClr val="tx2"/>
                  </a:solidFill>
                  <a:uFill>
                    <a:solidFill>
                      <a:schemeClr val="tx1">
                        <a:lumMod val="40000"/>
                        <a:lumOff val="60000"/>
                      </a:schemeClr>
                    </a:solidFill>
                  </a:uFill>
                  <a:latin typeface="Arial Narrow" panose="020B0606020202030204" pitchFamily="34" charset="0"/>
                  <a:hlinkClick r:id="rId10">
                    <a:extLst>
                      <a:ext uri="{A12FA001-AC4F-418D-AE19-62706E023703}">
                        <ahyp:hlinkClr xmlns:ahyp="http://schemas.microsoft.com/office/drawing/2018/hyperlinkcolor" val="tx"/>
                      </a:ext>
                    </a:extLst>
                  </a:hlinkClick>
                </a:rPr>
                <a:t>SREB.org/</a:t>
              </a:r>
              <a:r>
                <a:rPr lang="en-US" sz="1500" u="sng" err="1">
                  <a:solidFill>
                    <a:schemeClr val="tx2"/>
                  </a:solidFill>
                  <a:uFill>
                    <a:solidFill>
                      <a:schemeClr val="tx1">
                        <a:lumMod val="40000"/>
                        <a:lumOff val="60000"/>
                      </a:schemeClr>
                    </a:solidFill>
                  </a:uFill>
                  <a:latin typeface="Arial Narrow" panose="020B0606020202030204" pitchFamily="34" charset="0"/>
                  <a:hlinkClick r:id="rId10">
                    <a:extLst>
                      <a:ext uri="{A12FA001-AC4F-418D-AE19-62706E023703}">
                        <ahyp:hlinkClr xmlns:ahyp="http://schemas.microsoft.com/office/drawing/2018/hyperlinkcolor" val="tx"/>
                      </a:ext>
                    </a:extLst>
                  </a:hlinkClick>
                </a:rPr>
                <a:t>TeacherWorkforce</a:t>
              </a:r>
              <a:endParaRPr lang="en-US" sz="1500" u="sng">
                <a:solidFill>
                  <a:schemeClr val="tx2"/>
                </a:solidFill>
                <a:uFill>
                  <a:solidFill>
                    <a:schemeClr val="tx1">
                      <a:lumMod val="40000"/>
                      <a:lumOff val="60000"/>
                    </a:schemeClr>
                  </a:solidFill>
                </a:uFill>
                <a:latin typeface="Arial Narrow" panose="020B0606020202030204" pitchFamily="34" charset="0"/>
              </a:endParaRPr>
            </a:p>
            <a:p>
              <a:pPr marL="137160" indent="-137160">
                <a:spcAft>
                  <a:spcPts val="400"/>
                </a:spcAft>
                <a:buFont typeface="Arial" panose="020B0604020202020204" pitchFamily="34" charset="0"/>
                <a:buChar char="•"/>
              </a:pPr>
              <a:r>
                <a:rPr lang="en-US" sz="1500" u="sng">
                  <a:solidFill>
                    <a:schemeClr val="tx2"/>
                  </a:solidFill>
                  <a:latin typeface="Arial Narrow" panose="020B0606020202030204" pitchFamily="34" charset="0"/>
                  <a:hlinkClick r:id="rId11">
                    <a:extLst>
                      <a:ext uri="{A12FA001-AC4F-418D-AE19-62706E023703}">
                        <ahyp:hlinkClr xmlns:ahyp="http://schemas.microsoft.com/office/drawing/2018/hyperlinkcolor" val="tx"/>
                      </a:ext>
                    </a:extLst>
                  </a:hlinkClick>
                </a:rPr>
                <a:t>Research</a:t>
              </a:r>
              <a:r>
                <a:rPr lang="en-US" sz="1500">
                  <a:solidFill>
                    <a:schemeClr val="tx2"/>
                  </a:solidFill>
                  <a:latin typeface="Arial Narrow" panose="020B0606020202030204" pitchFamily="34" charset="0"/>
                </a:rPr>
                <a:t> and recommendations </a:t>
              </a:r>
            </a:p>
            <a:p>
              <a:pPr marL="137160" indent="-137160">
                <a:spcAft>
                  <a:spcPts val="400"/>
                </a:spcAft>
                <a:buFont typeface="Arial" panose="020B0604020202020204" pitchFamily="34" charset="0"/>
                <a:buChar char="•"/>
              </a:pPr>
              <a:r>
                <a:rPr lang="en-US" sz="1500">
                  <a:solidFill>
                    <a:schemeClr val="tx2"/>
                  </a:solidFill>
                  <a:latin typeface="Arial Narrow" panose="020B0606020202030204" pitchFamily="34" charset="0"/>
                  <a:hlinkClick r:id="rId12">
                    <a:extLst>
                      <a:ext uri="{A12FA001-AC4F-418D-AE19-62706E023703}">
                        <ahyp:hlinkClr xmlns:ahyp="http://schemas.microsoft.com/office/drawing/2018/hyperlinkcolor" val="tx"/>
                      </a:ext>
                    </a:extLst>
                  </a:hlinkClick>
                </a:rPr>
                <a:t>State-by-state data and regional highlights</a:t>
              </a:r>
              <a:endParaRPr lang="en-US" sz="1500">
                <a:solidFill>
                  <a:schemeClr val="tx2"/>
                </a:solidFill>
                <a:latin typeface="Arial Narrow" panose="020B0606020202030204" pitchFamily="34" charset="0"/>
              </a:endParaRPr>
            </a:p>
            <a:p>
              <a:pPr marL="137160" indent="-137160">
                <a:spcAft>
                  <a:spcPts val="400"/>
                </a:spcAft>
                <a:buFont typeface="Arial" panose="020B0604020202020204" pitchFamily="34" charset="0"/>
                <a:buChar char="•"/>
              </a:pPr>
              <a:r>
                <a:rPr lang="en-US" sz="1500">
                  <a:solidFill>
                    <a:schemeClr val="tx2"/>
                  </a:solidFill>
                  <a:latin typeface="Arial Narrow" panose="020B0606020202030204" pitchFamily="34" charset="0"/>
                  <a:hlinkClick r:id="rId13">
                    <a:extLst>
                      <a:ext uri="{A12FA001-AC4F-418D-AE19-62706E023703}">
                        <ahyp:hlinkClr xmlns:ahyp="http://schemas.microsoft.com/office/drawing/2018/hyperlinkcolor" val="tx"/>
                      </a:ext>
                    </a:extLst>
                  </a:hlinkClick>
                </a:rPr>
                <a:t>Educator Compensation Dashboard</a:t>
              </a:r>
              <a:endParaRPr lang="en-US" sz="1500">
                <a:solidFill>
                  <a:schemeClr val="tx2"/>
                </a:solidFill>
                <a:latin typeface="Arial Narrow" panose="020B0606020202030204" pitchFamily="34" charset="0"/>
              </a:endParaRPr>
            </a:p>
          </p:txBody>
        </p:sp>
      </p:grpSp>
      <p:grpSp>
        <p:nvGrpSpPr>
          <p:cNvPr id="75" name="Group 74">
            <a:extLst>
              <a:ext uri="{FF2B5EF4-FFF2-40B4-BE49-F238E27FC236}">
                <a16:creationId xmlns:a16="http://schemas.microsoft.com/office/drawing/2014/main" id="{273F4BE2-16A7-E7B2-AB24-3B8006F2EDF2}"/>
              </a:ext>
            </a:extLst>
          </p:cNvPr>
          <p:cNvGrpSpPr/>
          <p:nvPr/>
        </p:nvGrpSpPr>
        <p:grpSpPr>
          <a:xfrm>
            <a:off x="6392059" y="3494660"/>
            <a:ext cx="5745118" cy="2926080"/>
            <a:chOff x="6392059" y="3494660"/>
            <a:chExt cx="5745118" cy="2926080"/>
          </a:xfrm>
        </p:grpSpPr>
        <p:pic>
          <p:nvPicPr>
            <p:cNvPr id="22" name="Picture 21" descr="A computer and a phone&#10;&#10;Description automatically generated with low confidence">
              <a:extLst>
                <a:ext uri="{FF2B5EF4-FFF2-40B4-BE49-F238E27FC236}">
                  <a16:creationId xmlns:a16="http://schemas.microsoft.com/office/drawing/2014/main" id="{194517B9-F708-FD92-CEBD-624466402F41}"/>
                </a:ext>
              </a:extLst>
            </p:cNvPr>
            <p:cNvPicPr>
              <a:picLocks noChangeAspect="1"/>
            </p:cNvPicPr>
            <p:nvPr/>
          </p:nvPicPr>
          <p:blipFill>
            <a:blip r:embed="rId14"/>
            <a:stretch>
              <a:fillRect/>
            </a:stretch>
          </p:blipFill>
          <p:spPr>
            <a:xfrm>
              <a:off x="6392059" y="3494660"/>
              <a:ext cx="2926080" cy="2926080"/>
            </a:xfrm>
            <a:prstGeom prst="rect">
              <a:avLst/>
            </a:prstGeom>
          </p:spPr>
        </p:pic>
        <p:sp>
          <p:nvSpPr>
            <p:cNvPr id="70" name="TextBox 69">
              <a:extLst>
                <a:ext uri="{FF2B5EF4-FFF2-40B4-BE49-F238E27FC236}">
                  <a16:creationId xmlns:a16="http://schemas.microsoft.com/office/drawing/2014/main" id="{4D05BF3E-3152-3F7D-E407-59A5DF364EE6}"/>
                </a:ext>
              </a:extLst>
            </p:cNvPr>
            <p:cNvSpPr txBox="1"/>
            <p:nvPr/>
          </p:nvSpPr>
          <p:spPr>
            <a:xfrm>
              <a:off x="9360343" y="4360985"/>
              <a:ext cx="2776834" cy="1475258"/>
            </a:xfrm>
            <a:prstGeom prst="rect">
              <a:avLst/>
            </a:prstGeom>
            <a:noFill/>
          </p:spPr>
          <p:txBody>
            <a:bodyPr wrap="square" rtlCol="0" anchor="t">
              <a:noAutofit/>
            </a:bodyPr>
            <a:lstStyle/>
            <a:p>
              <a:pPr>
                <a:spcAft>
                  <a:spcPts val="400"/>
                </a:spcAft>
              </a:pPr>
              <a:r>
                <a:rPr lang="en-US" sz="2100" b="1">
                  <a:solidFill>
                    <a:schemeClr val="tx2"/>
                  </a:solidFill>
                  <a:latin typeface="Arial Narrow" panose="020B0606020202030204" pitchFamily="34" charset="0"/>
                </a:rPr>
                <a:t>Higher Education Data</a:t>
              </a:r>
              <a:endParaRPr lang="en-US" sz="2100">
                <a:solidFill>
                  <a:schemeClr val="tx2"/>
                </a:solidFill>
                <a:latin typeface="Arial Narrow" panose="020B0606020202030204" pitchFamily="34" charset="0"/>
              </a:endParaRPr>
            </a:p>
            <a:p>
              <a:pPr marL="137160" indent="-137160">
                <a:spcAft>
                  <a:spcPts val="400"/>
                </a:spcAft>
                <a:buFont typeface="Arial" panose="020B0604020202020204" pitchFamily="34" charset="0"/>
                <a:buChar char="•"/>
              </a:pPr>
              <a:r>
                <a:rPr lang="en-US" sz="1500" u="sng">
                  <a:solidFill>
                    <a:schemeClr val="tx2"/>
                  </a:solidFill>
                  <a:uFill>
                    <a:solidFill>
                      <a:schemeClr val="tx1">
                        <a:lumMod val="40000"/>
                        <a:lumOff val="60000"/>
                      </a:schemeClr>
                    </a:solidFill>
                  </a:uFill>
                  <a:latin typeface="Arial Narrow" panose="020B0606020202030204" pitchFamily="34" charset="0"/>
                  <a:hlinkClick r:id="rId15">
                    <a:extLst>
                      <a:ext uri="{A12FA001-AC4F-418D-AE19-62706E023703}">
                        <ahyp:hlinkClr xmlns:ahyp="http://schemas.microsoft.com/office/drawing/2018/hyperlinkcolor" val="tx"/>
                      </a:ext>
                    </a:extLst>
                  </a:hlinkClick>
                </a:rPr>
                <a:t>SREB.org/fact-book-ed-data</a:t>
              </a:r>
              <a:endParaRPr lang="en-US" sz="1500" u="sng">
                <a:solidFill>
                  <a:schemeClr val="tx2"/>
                </a:solidFill>
                <a:uFill>
                  <a:solidFill>
                    <a:schemeClr val="tx1">
                      <a:lumMod val="40000"/>
                      <a:lumOff val="60000"/>
                    </a:schemeClr>
                  </a:solidFill>
                </a:uFill>
                <a:latin typeface="Arial Narrow" panose="020B0606020202030204" pitchFamily="34" charset="0"/>
              </a:endParaRPr>
            </a:p>
            <a:p>
              <a:pPr marL="137160" indent="-137160">
                <a:spcAft>
                  <a:spcPts val="400"/>
                </a:spcAft>
                <a:buFont typeface="Arial" panose="020B0604020202020204" pitchFamily="34" charset="0"/>
                <a:buChar char="•"/>
              </a:pPr>
              <a:r>
                <a:rPr lang="en-US" sz="1500">
                  <a:solidFill>
                    <a:schemeClr val="tx2"/>
                  </a:solidFill>
                  <a:latin typeface="Arial Narrow" panose="020B0606020202030204" pitchFamily="34" charset="0"/>
                </a:rPr>
                <a:t>Comprehensive Fact Book of comparative data</a:t>
              </a:r>
            </a:p>
          </p:txBody>
        </p:sp>
      </p:grpSp>
    </p:spTree>
    <p:extLst>
      <p:ext uri="{BB962C8B-B14F-4D97-AF65-F5344CB8AC3E}">
        <p14:creationId xmlns:p14="http://schemas.microsoft.com/office/powerpoint/2010/main" val="2167529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49C004C-F415-D7C1-8352-A81F5B532C34}"/>
              </a:ext>
            </a:extLst>
          </p:cNvPr>
          <p:cNvSpPr>
            <a:spLocks noGrp="1"/>
          </p:cNvSpPr>
          <p:nvPr>
            <p:ph type="subTitle" idx="1"/>
          </p:nvPr>
        </p:nvSpPr>
        <p:spPr>
          <a:xfrm>
            <a:off x="2616292" y="384562"/>
            <a:ext cx="8364111" cy="4691640"/>
          </a:xfrm>
        </p:spPr>
        <p:txBody>
          <a:bodyPr>
            <a:normAutofit/>
          </a:bodyPr>
          <a:lstStyle/>
          <a:p>
            <a:r>
              <a:rPr lang="en-US">
                <a:latin typeface="+mn-lt"/>
                <a:cs typeface="Arial"/>
              </a:rPr>
              <a:t>Explore more regional and state-by-state data in our updated </a:t>
            </a:r>
            <a:r>
              <a:rPr lang="en-US">
                <a:latin typeface="+mn-lt"/>
                <a:cs typeface="Arial"/>
                <a:hlinkClick r:id="rId2"/>
              </a:rPr>
              <a:t>Educator Compensation Dashboard</a:t>
            </a:r>
            <a:endParaRPr lang="en-US">
              <a:latin typeface="+mn-lt"/>
              <a:cs typeface="Arial"/>
            </a:endParaRPr>
          </a:p>
          <a:p>
            <a:endParaRPr lang="en-US">
              <a:latin typeface="+mn-lt"/>
            </a:endParaRPr>
          </a:p>
          <a:p>
            <a:r>
              <a:rPr lang="en-US">
                <a:latin typeface="+mn-lt"/>
              </a:rPr>
              <a:t>Find our compensation reports, blogs and videos at </a:t>
            </a:r>
            <a:r>
              <a:rPr lang="en-US">
                <a:latin typeface="+mn-lt"/>
                <a:hlinkClick r:id="rId3"/>
              </a:rPr>
              <a:t>SREB.org/topic-educator-compensation</a:t>
            </a:r>
            <a:r>
              <a:rPr lang="en-US">
                <a:latin typeface="+mn-lt"/>
              </a:rPr>
              <a:t> </a:t>
            </a:r>
          </a:p>
        </p:txBody>
      </p:sp>
      <p:sp>
        <p:nvSpPr>
          <p:cNvPr id="3" name="Title 4">
            <a:extLst>
              <a:ext uri="{FF2B5EF4-FFF2-40B4-BE49-F238E27FC236}">
                <a16:creationId xmlns:a16="http://schemas.microsoft.com/office/drawing/2014/main" id="{D6AFC2E2-0070-C857-69BA-B1A5EE976E3C}"/>
              </a:ext>
            </a:extLst>
          </p:cNvPr>
          <p:cNvSpPr txBox="1">
            <a:spLocks/>
          </p:cNvSpPr>
          <p:nvPr/>
        </p:nvSpPr>
        <p:spPr>
          <a:xfrm>
            <a:off x="2616292" y="3896882"/>
            <a:ext cx="8681248" cy="418744"/>
          </a:xfrm>
          <a:prstGeom prst="rect">
            <a:avLst/>
          </a:prstGeom>
        </p:spPr>
        <p:txBody>
          <a:bodyPr>
            <a:norm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2000"/>
              <a:t>Slide deck prepared by the Educator Workforce Policy team at SREB:</a:t>
            </a:r>
          </a:p>
        </p:txBody>
      </p:sp>
      <p:sp>
        <p:nvSpPr>
          <p:cNvPr id="4" name="Text Placeholder 3">
            <a:extLst>
              <a:ext uri="{FF2B5EF4-FFF2-40B4-BE49-F238E27FC236}">
                <a16:creationId xmlns:a16="http://schemas.microsoft.com/office/drawing/2014/main" id="{23ABF53D-9F04-912A-8238-49DB8837E05E}"/>
              </a:ext>
            </a:extLst>
          </p:cNvPr>
          <p:cNvSpPr txBox="1">
            <a:spLocks/>
          </p:cNvSpPr>
          <p:nvPr/>
        </p:nvSpPr>
        <p:spPr>
          <a:xfrm>
            <a:off x="2616292" y="4426128"/>
            <a:ext cx="3656321" cy="1554164"/>
          </a:xfrm>
          <a:prstGeom prst="rect">
            <a:avLst/>
          </a:prstGeom>
        </p:spPr>
        <p:txBody>
          <a:bodyPr/>
          <a:lstStyle>
            <a:lvl1pPr marL="342900" indent="-342900" algn="l" defTabSz="457200" rtl="0" eaLnBrk="1" latinLnBrk="0" hangingPunct="1">
              <a:spcBef>
                <a:spcPct val="20000"/>
              </a:spcBef>
              <a:buClr>
                <a:schemeClr val="accent2"/>
              </a:buClr>
              <a:buFont typeface="Arial"/>
              <a:buChar char="•"/>
              <a:defRPr sz="3200" kern="1200" baseline="0">
                <a:solidFill>
                  <a:schemeClr val="tx1"/>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solidFill>
                  <a:schemeClr val="accent1"/>
                </a:solidFill>
              </a:rPr>
              <a:t>Megan Boren, director</a:t>
            </a:r>
          </a:p>
          <a:p>
            <a:r>
              <a:rPr lang="en-US" sz="2000">
                <a:solidFill>
                  <a:schemeClr val="accent1"/>
                </a:solidFill>
              </a:rPr>
              <a:t>Sheniqua Pierce, analyst II</a:t>
            </a:r>
          </a:p>
          <a:p>
            <a:r>
              <a:rPr lang="en-US" sz="2000">
                <a:solidFill>
                  <a:schemeClr val="accent1"/>
                </a:solidFill>
              </a:rPr>
              <a:t>Jessica Nadzam, research and policy associate</a:t>
            </a:r>
          </a:p>
          <a:p>
            <a:endParaRPr lang="en-US"/>
          </a:p>
        </p:txBody>
      </p:sp>
      <p:pic>
        <p:nvPicPr>
          <p:cNvPr id="10" name="Picture 9" descr="A person in a suit with her arms crossed&#10;&#10;AI-generated content may be incorrect.">
            <a:extLst>
              <a:ext uri="{FF2B5EF4-FFF2-40B4-BE49-F238E27FC236}">
                <a16:creationId xmlns:a16="http://schemas.microsoft.com/office/drawing/2014/main" id="{7AC837DC-7E11-A7C9-2A9E-636D53B8F730}"/>
              </a:ext>
            </a:extLst>
          </p:cNvPr>
          <p:cNvPicPr>
            <a:picLocks noChangeAspect="1"/>
          </p:cNvPicPr>
          <p:nvPr/>
        </p:nvPicPr>
        <p:blipFill>
          <a:blip r:embed="rId4"/>
          <a:stretch>
            <a:fillRect/>
          </a:stretch>
        </p:blipFill>
        <p:spPr>
          <a:xfrm>
            <a:off x="6716993" y="4426128"/>
            <a:ext cx="1204957" cy="161702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CEF3FFF-28FB-C7E1-2F50-930B134D368E}"/>
              </a:ext>
            </a:extLst>
          </p:cNvPr>
          <p:cNvPicPr>
            <a:picLocks noChangeAspect="1"/>
          </p:cNvPicPr>
          <p:nvPr/>
        </p:nvPicPr>
        <p:blipFill>
          <a:blip r:embed="rId5"/>
          <a:srcRect t="8463"/>
          <a:stretch>
            <a:fillRect/>
          </a:stretch>
        </p:blipFill>
        <p:spPr>
          <a:xfrm>
            <a:off x="8466660" y="4424700"/>
            <a:ext cx="1190504" cy="1615598"/>
          </a:xfrm>
          <a:prstGeom prst="rect">
            <a:avLst/>
          </a:prstGeom>
          <a:ln>
            <a:noFill/>
          </a:ln>
          <a:effectLst>
            <a:outerShdw blurRad="292100" dist="139700" dir="2700000" algn="tl" rotWithShape="0">
              <a:srgbClr val="333333">
                <a:alpha val="65000"/>
              </a:srgbClr>
            </a:outerShdw>
          </a:effectLst>
        </p:spPr>
      </p:pic>
      <p:pic>
        <p:nvPicPr>
          <p:cNvPr id="8" name="Content Placeholder 7" descr="A person smiling at the camera&#10;&#10;AI-generated content may be incorrect.">
            <a:extLst>
              <a:ext uri="{FF2B5EF4-FFF2-40B4-BE49-F238E27FC236}">
                <a16:creationId xmlns:a16="http://schemas.microsoft.com/office/drawing/2014/main" id="{42EB325B-8933-4857-4C58-4262F4D794E1}"/>
              </a:ext>
            </a:extLst>
          </p:cNvPr>
          <p:cNvPicPr>
            <a:picLocks noChangeAspect="1"/>
          </p:cNvPicPr>
          <p:nvPr/>
        </p:nvPicPr>
        <p:blipFill>
          <a:blip r:embed="rId6"/>
          <a:srcRect l="14194" t="5963" r="22169" b="11623"/>
          <a:stretch>
            <a:fillRect/>
          </a:stretch>
        </p:blipFill>
        <p:spPr>
          <a:xfrm>
            <a:off x="10201874" y="4424700"/>
            <a:ext cx="1247511" cy="16155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1545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1E8250-10F3-D6C4-5B84-B094F3E947ED}"/>
              </a:ext>
            </a:extLst>
          </p:cNvPr>
          <p:cNvSpPr>
            <a:spLocks noGrp="1"/>
          </p:cNvSpPr>
          <p:nvPr>
            <p:ph idx="1"/>
          </p:nvPr>
        </p:nvSpPr>
        <p:spPr>
          <a:xfrm>
            <a:off x="1061156" y="1600201"/>
            <a:ext cx="10325299" cy="4403034"/>
          </a:xfrm>
        </p:spPr>
        <p:txBody>
          <a:bodyPr vert="horz" lIns="91440" tIns="45720" rIns="91440" bIns="45720" rtlCol="0" anchor="t">
            <a:normAutofit fontScale="85000" lnSpcReduction="20000"/>
          </a:bodyPr>
          <a:lstStyle/>
          <a:p>
            <a:endParaRPr lang="en-US">
              <a:solidFill>
                <a:srgbClr val="424242"/>
              </a:solidFill>
              <a:cs typeface="Arial"/>
            </a:endParaRPr>
          </a:p>
          <a:p>
            <a:r>
              <a:rPr lang="en-US">
                <a:solidFill>
                  <a:schemeClr val="accent1"/>
                </a:solidFill>
                <a:cs typeface="Arial"/>
              </a:rPr>
              <a:t>Each year, SREB tracks and analyzes teacher compensation data across 16 states in the SREB region to help inform one aspect to recruiting and retaining teachers. </a:t>
            </a:r>
          </a:p>
          <a:p>
            <a:endParaRPr lang="en-US">
              <a:solidFill>
                <a:schemeClr val="accent1"/>
              </a:solidFill>
              <a:cs typeface="Arial"/>
            </a:endParaRPr>
          </a:p>
          <a:p>
            <a:r>
              <a:rPr lang="en-US">
                <a:solidFill>
                  <a:schemeClr val="accent1"/>
                </a:solidFill>
                <a:cs typeface="Arial"/>
              </a:rPr>
              <a:t>This work is part of a broader set of data and research efforts by SREB to help policymakers, district and school leaders and other advocates improve the attractiveness of the education profession</a:t>
            </a:r>
          </a:p>
          <a:p>
            <a:endParaRPr lang="en-US">
              <a:solidFill>
                <a:schemeClr val="accent1"/>
              </a:solidFill>
              <a:cs typeface="Arial"/>
            </a:endParaRPr>
          </a:p>
          <a:p>
            <a:r>
              <a:rPr lang="en-US">
                <a:solidFill>
                  <a:schemeClr val="accent1"/>
                </a:solidFill>
                <a:cs typeface="Arial"/>
              </a:rPr>
              <a:t>This deck presents highlights from our most recent educator compensation analysis of the 2023-2024 academic year.</a:t>
            </a:r>
          </a:p>
          <a:p>
            <a:endParaRPr lang="en-US">
              <a:cs typeface="Arial"/>
            </a:endParaRPr>
          </a:p>
        </p:txBody>
      </p:sp>
      <p:sp>
        <p:nvSpPr>
          <p:cNvPr id="2" name="Title 1">
            <a:extLst>
              <a:ext uri="{FF2B5EF4-FFF2-40B4-BE49-F238E27FC236}">
                <a16:creationId xmlns:a16="http://schemas.microsoft.com/office/drawing/2014/main" id="{4413FDF4-2325-50CF-6DE7-C0C32682B7E6}"/>
              </a:ext>
            </a:extLst>
          </p:cNvPr>
          <p:cNvSpPr>
            <a:spLocks noGrp="1"/>
          </p:cNvSpPr>
          <p:nvPr>
            <p:ph type="title"/>
          </p:nvPr>
        </p:nvSpPr>
        <p:spPr/>
        <p:txBody>
          <a:bodyPr>
            <a:normAutofit fontScale="90000"/>
          </a:bodyPr>
          <a:lstStyle/>
          <a:p>
            <a:r>
              <a:rPr lang="en-US" b="1"/>
              <a:t>Teacher compensation is about more than just salaries.</a:t>
            </a:r>
          </a:p>
        </p:txBody>
      </p:sp>
      <p:sp>
        <p:nvSpPr>
          <p:cNvPr id="5" name="Slide Number Placeholder 4">
            <a:extLst>
              <a:ext uri="{FF2B5EF4-FFF2-40B4-BE49-F238E27FC236}">
                <a16:creationId xmlns:a16="http://schemas.microsoft.com/office/drawing/2014/main" id="{79FD0443-F54C-FCF5-54A6-AC6609BBE1A2}"/>
              </a:ext>
            </a:extLst>
          </p:cNvPr>
          <p:cNvSpPr>
            <a:spLocks noGrp="1"/>
          </p:cNvSpPr>
          <p:nvPr>
            <p:ph type="sldNum" sz="quarter" idx="12"/>
          </p:nvPr>
        </p:nvSpPr>
        <p:spPr/>
        <p:txBody>
          <a:bodyPr/>
          <a:lstStyle/>
          <a:p>
            <a:fld id="{C6BF0614-88EF-E141-A4D8-626B55E019E0}" type="slidenum">
              <a:rPr lang="en-US" smtClean="0"/>
              <a:pPr/>
              <a:t>3</a:t>
            </a:fld>
            <a:endParaRPr lang="en-US"/>
          </a:p>
        </p:txBody>
      </p:sp>
    </p:spTree>
    <p:extLst>
      <p:ext uri="{BB962C8B-B14F-4D97-AF65-F5344CB8AC3E}">
        <p14:creationId xmlns:p14="http://schemas.microsoft.com/office/powerpoint/2010/main" val="626618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CC0E4-FF49-0167-F5F2-6EC0BA201F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ED426-7D6B-F774-99DB-8B77DC627C20}"/>
              </a:ext>
            </a:extLst>
          </p:cNvPr>
          <p:cNvSpPr>
            <a:spLocks noGrp="1"/>
          </p:cNvSpPr>
          <p:nvPr>
            <p:ph idx="1"/>
          </p:nvPr>
        </p:nvSpPr>
        <p:spPr>
          <a:xfrm>
            <a:off x="1061156" y="1600201"/>
            <a:ext cx="10325299" cy="2715125"/>
          </a:xfrm>
        </p:spPr>
        <p:txBody>
          <a:bodyPr vert="horz" lIns="91440" tIns="45720" rIns="91440" bIns="45720" rtlCol="0" anchor="t">
            <a:normAutofit fontScale="70000" lnSpcReduction="20000"/>
          </a:bodyPr>
          <a:lstStyle/>
          <a:p>
            <a:endParaRPr lang="en-US">
              <a:solidFill>
                <a:srgbClr val="424242"/>
              </a:solidFill>
              <a:cs typeface="Arial"/>
            </a:endParaRPr>
          </a:p>
          <a:p>
            <a:r>
              <a:rPr lang="en-US">
                <a:solidFill>
                  <a:schemeClr val="accent1"/>
                </a:solidFill>
                <a:cs typeface="Arial"/>
              </a:rPr>
              <a:t>Educators, like all other workforces, are compensated for their work through a package of financial (and non-monetary) benefits. Key package elements include base salaries, bonuses or incentive pay, health and life insurance, retirement, paid time off, and generally satisfactory working conditions.</a:t>
            </a:r>
          </a:p>
          <a:p>
            <a:endParaRPr lang="en-US">
              <a:cs typeface="Arial"/>
            </a:endParaRPr>
          </a:p>
          <a:p>
            <a:r>
              <a:rPr lang="en-US" b="1">
                <a:cs typeface="Arial"/>
              </a:rPr>
              <a:t>SREB examines the regional data for these four elements: </a:t>
            </a:r>
          </a:p>
          <a:p>
            <a:endParaRPr lang="en-US">
              <a:cs typeface="Arial"/>
            </a:endParaRPr>
          </a:p>
        </p:txBody>
      </p:sp>
      <p:sp>
        <p:nvSpPr>
          <p:cNvPr id="2" name="Title 1">
            <a:extLst>
              <a:ext uri="{FF2B5EF4-FFF2-40B4-BE49-F238E27FC236}">
                <a16:creationId xmlns:a16="http://schemas.microsoft.com/office/drawing/2014/main" id="{990EAAC8-1A5B-1FAE-4253-544CA3EC9167}"/>
              </a:ext>
            </a:extLst>
          </p:cNvPr>
          <p:cNvSpPr>
            <a:spLocks noGrp="1"/>
          </p:cNvSpPr>
          <p:nvPr>
            <p:ph type="title"/>
          </p:nvPr>
        </p:nvSpPr>
        <p:spPr/>
        <p:txBody>
          <a:bodyPr>
            <a:normAutofit/>
          </a:bodyPr>
          <a:lstStyle/>
          <a:p>
            <a:r>
              <a:rPr lang="en-US" b="1"/>
              <a:t>Compensation: A Package Deal</a:t>
            </a:r>
          </a:p>
        </p:txBody>
      </p:sp>
      <p:sp>
        <p:nvSpPr>
          <p:cNvPr id="5" name="Slide Number Placeholder 4">
            <a:extLst>
              <a:ext uri="{FF2B5EF4-FFF2-40B4-BE49-F238E27FC236}">
                <a16:creationId xmlns:a16="http://schemas.microsoft.com/office/drawing/2014/main" id="{3497A721-C014-2DDE-ED8A-52BECF7CB018}"/>
              </a:ext>
            </a:extLst>
          </p:cNvPr>
          <p:cNvSpPr>
            <a:spLocks noGrp="1"/>
          </p:cNvSpPr>
          <p:nvPr>
            <p:ph type="sldNum" sz="quarter" idx="12"/>
          </p:nvPr>
        </p:nvSpPr>
        <p:spPr/>
        <p:txBody>
          <a:bodyPr/>
          <a:lstStyle/>
          <a:p>
            <a:fld id="{C6BF0614-88EF-E141-A4D8-626B55E019E0}" type="slidenum">
              <a:rPr lang="en-US" smtClean="0"/>
              <a:pPr/>
              <a:t>4</a:t>
            </a:fld>
            <a:endParaRPr lang="en-US"/>
          </a:p>
        </p:txBody>
      </p:sp>
      <p:pic>
        <p:nvPicPr>
          <p:cNvPr id="6" name="Picture 5" descr="A group of colorful squares with text&#10;&#10;AI-generated content may be incorrect.">
            <a:extLst>
              <a:ext uri="{FF2B5EF4-FFF2-40B4-BE49-F238E27FC236}">
                <a16:creationId xmlns:a16="http://schemas.microsoft.com/office/drawing/2014/main" id="{6E998A10-6B54-B856-4BEA-0E450B1C2C82}"/>
              </a:ext>
            </a:extLst>
          </p:cNvPr>
          <p:cNvPicPr>
            <a:picLocks noChangeAspect="1"/>
          </p:cNvPicPr>
          <p:nvPr/>
        </p:nvPicPr>
        <p:blipFill>
          <a:blip r:embed="rId2"/>
          <a:srcRect l="-3578" t="42431" r="-2672" b="112"/>
          <a:stretch>
            <a:fillRect/>
          </a:stretch>
        </p:blipFill>
        <p:spPr>
          <a:xfrm>
            <a:off x="2899276" y="4315326"/>
            <a:ext cx="6393448" cy="2212848"/>
          </a:xfrm>
          <a:prstGeom prst="rect">
            <a:avLst/>
          </a:prstGeom>
        </p:spPr>
      </p:pic>
    </p:spTree>
    <p:extLst>
      <p:ext uri="{BB962C8B-B14F-4D97-AF65-F5344CB8AC3E}">
        <p14:creationId xmlns:p14="http://schemas.microsoft.com/office/powerpoint/2010/main" val="3319583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195C9B-A57A-967E-8218-B478CB7D8011}"/>
              </a:ext>
            </a:extLst>
          </p:cNvPr>
          <p:cNvSpPr>
            <a:spLocks noGrp="1"/>
          </p:cNvSpPr>
          <p:nvPr>
            <p:ph idx="1"/>
          </p:nvPr>
        </p:nvSpPr>
        <p:spPr>
          <a:xfrm>
            <a:off x="1061156" y="1417639"/>
            <a:ext cx="10325299" cy="4708526"/>
          </a:xfrm>
        </p:spPr>
        <p:txBody>
          <a:bodyPr vert="horz" lIns="91440" tIns="45720" rIns="91440" bIns="45720" rtlCol="0" anchor="t">
            <a:normAutofit/>
          </a:bodyPr>
          <a:lstStyle/>
          <a:p>
            <a:r>
              <a:rPr lang="en-US" sz="2400">
                <a:solidFill>
                  <a:schemeClr val="accent1"/>
                </a:solidFill>
                <a:cs typeface="Arial"/>
              </a:rPr>
              <a:t>Maryland and Delaware consistently offer the highest starting salary, average salary, and average top salary. Salary varies across the SREB region.</a:t>
            </a:r>
          </a:p>
          <a:p>
            <a:endParaRPr lang="en-US">
              <a:cs typeface="Arial"/>
            </a:endParaRPr>
          </a:p>
        </p:txBody>
      </p:sp>
      <p:sp>
        <p:nvSpPr>
          <p:cNvPr id="4" name="Title 3">
            <a:extLst>
              <a:ext uri="{FF2B5EF4-FFF2-40B4-BE49-F238E27FC236}">
                <a16:creationId xmlns:a16="http://schemas.microsoft.com/office/drawing/2014/main" id="{516B75C8-BDEE-29D3-3FF1-493FC8FA3C0F}"/>
              </a:ext>
            </a:extLst>
          </p:cNvPr>
          <p:cNvSpPr>
            <a:spLocks noGrp="1"/>
          </p:cNvSpPr>
          <p:nvPr>
            <p:ph type="title"/>
          </p:nvPr>
        </p:nvSpPr>
        <p:spPr/>
        <p:txBody>
          <a:bodyPr/>
          <a:lstStyle/>
          <a:p>
            <a:r>
              <a:rPr lang="en-US" b="1">
                <a:cs typeface="Arial"/>
              </a:rPr>
              <a:t>Average K-12 Educator Salaries </a:t>
            </a:r>
            <a:endParaRPr lang="en-US" b="1"/>
          </a:p>
        </p:txBody>
      </p:sp>
      <p:sp>
        <p:nvSpPr>
          <p:cNvPr id="5" name="Slide Number Placeholder 4">
            <a:extLst>
              <a:ext uri="{FF2B5EF4-FFF2-40B4-BE49-F238E27FC236}">
                <a16:creationId xmlns:a16="http://schemas.microsoft.com/office/drawing/2014/main" id="{7555B1FA-BA92-0A55-FDEA-58FE3D601B18}"/>
              </a:ext>
            </a:extLst>
          </p:cNvPr>
          <p:cNvSpPr>
            <a:spLocks noGrp="1"/>
          </p:cNvSpPr>
          <p:nvPr>
            <p:ph type="sldNum" sz="quarter" idx="12"/>
          </p:nvPr>
        </p:nvSpPr>
        <p:spPr/>
        <p:txBody>
          <a:bodyPr/>
          <a:lstStyle/>
          <a:p>
            <a:fld id="{C6BF0614-88EF-E141-A4D8-626B55E019E0}" type="slidenum">
              <a:rPr lang="en-US" smtClean="0"/>
              <a:pPr/>
              <a:t>5</a:t>
            </a:fld>
            <a:endParaRPr lang="en-US"/>
          </a:p>
        </p:txBody>
      </p:sp>
      <p:pic>
        <p:nvPicPr>
          <p:cNvPr id="7" name="Picture 6" descr="A map of the united states with blue and gray states&#10;&#10;Description automatically generated">
            <a:extLst>
              <a:ext uri="{FF2B5EF4-FFF2-40B4-BE49-F238E27FC236}">
                <a16:creationId xmlns:a16="http://schemas.microsoft.com/office/drawing/2014/main" id="{39B7F827-6257-C47C-8971-FDF19A44A835}"/>
              </a:ext>
            </a:extLst>
          </p:cNvPr>
          <p:cNvPicPr>
            <a:picLocks noChangeAspect="1"/>
          </p:cNvPicPr>
          <p:nvPr/>
        </p:nvPicPr>
        <p:blipFill>
          <a:blip r:embed="rId2"/>
          <a:stretch>
            <a:fillRect/>
          </a:stretch>
        </p:blipFill>
        <p:spPr>
          <a:xfrm>
            <a:off x="612493" y="3218841"/>
            <a:ext cx="3626083" cy="2906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map of the united states with a blue state&#10;&#10;Description automatically generated">
            <a:extLst>
              <a:ext uri="{FF2B5EF4-FFF2-40B4-BE49-F238E27FC236}">
                <a16:creationId xmlns:a16="http://schemas.microsoft.com/office/drawing/2014/main" id="{B37D6C3D-BC51-3AE3-74DF-963F12B50543}"/>
              </a:ext>
            </a:extLst>
          </p:cNvPr>
          <p:cNvPicPr>
            <a:picLocks noChangeAspect="1"/>
          </p:cNvPicPr>
          <p:nvPr/>
        </p:nvPicPr>
        <p:blipFill>
          <a:blip r:embed="rId3"/>
          <a:stretch>
            <a:fillRect/>
          </a:stretch>
        </p:blipFill>
        <p:spPr>
          <a:xfrm>
            <a:off x="4480887" y="3218841"/>
            <a:ext cx="3626082" cy="2906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map of the united states with a green area&#10;&#10;Description automatically generated">
            <a:extLst>
              <a:ext uri="{FF2B5EF4-FFF2-40B4-BE49-F238E27FC236}">
                <a16:creationId xmlns:a16="http://schemas.microsoft.com/office/drawing/2014/main" id="{4B32F0EB-15F1-CAB5-B56C-83A77F4B81CA}"/>
              </a:ext>
            </a:extLst>
          </p:cNvPr>
          <p:cNvPicPr>
            <a:picLocks noChangeAspect="1"/>
          </p:cNvPicPr>
          <p:nvPr/>
        </p:nvPicPr>
        <p:blipFill>
          <a:blip r:embed="rId4"/>
          <a:stretch>
            <a:fillRect/>
          </a:stretch>
        </p:blipFill>
        <p:spPr>
          <a:xfrm>
            <a:off x="8349281" y="3218841"/>
            <a:ext cx="3626082" cy="2906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2820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verage teachers salary&#10;&#10;AI-generated content may be incorrect.">
            <a:extLst>
              <a:ext uri="{FF2B5EF4-FFF2-40B4-BE49-F238E27FC236}">
                <a16:creationId xmlns:a16="http://schemas.microsoft.com/office/drawing/2014/main" id="{0463C193-C3B4-D9EC-7205-DFE56558D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788" y="114332"/>
            <a:ext cx="7693190" cy="6629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2">
            <a:extLst>
              <a:ext uri="{FF2B5EF4-FFF2-40B4-BE49-F238E27FC236}">
                <a16:creationId xmlns:a16="http://schemas.microsoft.com/office/drawing/2014/main" id="{DD1C70CB-A343-D4D6-550B-C548D48C5B9E}"/>
              </a:ext>
            </a:extLst>
          </p:cNvPr>
          <p:cNvSpPr>
            <a:spLocks noGrp="1"/>
          </p:cNvSpPr>
          <p:nvPr>
            <p:ph idx="1"/>
          </p:nvPr>
        </p:nvSpPr>
        <p:spPr>
          <a:xfrm>
            <a:off x="898497" y="1834762"/>
            <a:ext cx="3077156" cy="3188473"/>
          </a:xfrm>
        </p:spPr>
        <p:txBody>
          <a:bodyPr vert="horz" lIns="91440" tIns="45720" rIns="91440" bIns="45720" rtlCol="0" anchor="t">
            <a:normAutofit fontScale="92500" lnSpcReduction="20000"/>
          </a:bodyPr>
          <a:lstStyle/>
          <a:p>
            <a:r>
              <a:rPr lang="en-US" sz="2400">
                <a:solidFill>
                  <a:schemeClr val="accent1"/>
                </a:solidFill>
                <a:cs typeface="Arial"/>
              </a:rPr>
              <a:t>Despite a cost-of-living index that averages 98.7% in 2024 (compared to 100% for the nation), the South lags significantly behind the nation in overall teacher salaries — paying 15% less than the national average.</a:t>
            </a:r>
          </a:p>
        </p:txBody>
      </p:sp>
    </p:spTree>
    <p:extLst>
      <p:ext uri="{BB962C8B-B14F-4D97-AF65-F5344CB8AC3E}">
        <p14:creationId xmlns:p14="http://schemas.microsoft.com/office/powerpoint/2010/main" val="2689586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F516-370A-1ECB-D937-CAC515A1F2B2}"/>
            </a:ext>
          </a:extLst>
        </p:cNvPr>
        <p:cNvGrpSpPr/>
        <p:nvPr/>
      </p:nvGrpSpPr>
      <p:grpSpPr>
        <a:xfrm>
          <a:off x="0" y="0"/>
          <a:ext cx="0" cy="0"/>
          <a:chOff x="0" y="0"/>
          <a:chExt cx="0" cy="0"/>
        </a:xfrm>
      </p:grpSpPr>
      <p:pic>
        <p:nvPicPr>
          <p:cNvPr id="6" name="Picture 5" descr="A graph of salary&#10;&#10;AI-generated content may be incorrect.">
            <a:extLst>
              <a:ext uri="{FF2B5EF4-FFF2-40B4-BE49-F238E27FC236}">
                <a16:creationId xmlns:a16="http://schemas.microsoft.com/office/drawing/2014/main" id="{775DD19B-6F6B-1C47-9863-86565D9ED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952" y="147133"/>
            <a:ext cx="7494358" cy="6602479"/>
          </a:xfrm>
          <a:prstGeom prst="rect">
            <a:avLst/>
          </a:prstGeom>
          <a:ln>
            <a:noFill/>
          </a:ln>
          <a:effectLst>
            <a:outerShdw blurRad="292100" dist="139700" dir="2700000" algn="tl" rotWithShape="0">
              <a:srgbClr val="333333">
                <a:alpha val="65000"/>
              </a:srgbClr>
            </a:outerShdw>
          </a:effectLst>
        </p:spPr>
      </p:pic>
      <p:sp>
        <p:nvSpPr>
          <p:cNvPr id="2" name="Content Placeholder 2">
            <a:extLst>
              <a:ext uri="{FF2B5EF4-FFF2-40B4-BE49-F238E27FC236}">
                <a16:creationId xmlns:a16="http://schemas.microsoft.com/office/drawing/2014/main" id="{458FCC78-9D51-A887-7FBB-E16589BE2E0B}"/>
              </a:ext>
            </a:extLst>
          </p:cNvPr>
          <p:cNvSpPr>
            <a:spLocks noGrp="1"/>
          </p:cNvSpPr>
          <p:nvPr>
            <p:ph idx="1"/>
          </p:nvPr>
        </p:nvSpPr>
        <p:spPr>
          <a:xfrm>
            <a:off x="949839" y="1352714"/>
            <a:ext cx="2930398" cy="4152569"/>
          </a:xfrm>
        </p:spPr>
        <p:txBody>
          <a:bodyPr vert="horz" lIns="91440" tIns="45720" rIns="91440" bIns="45720" rtlCol="0" anchor="t">
            <a:noAutofit/>
          </a:bodyPr>
          <a:lstStyle/>
          <a:p>
            <a:r>
              <a:rPr lang="en-US" sz="2200">
                <a:solidFill>
                  <a:schemeClr val="accent1"/>
                </a:solidFill>
                <a:cs typeface="Arial"/>
              </a:rPr>
              <a:t>In fact, average pay across all roles lags in the South compared to the national average. </a:t>
            </a:r>
          </a:p>
          <a:p>
            <a:endParaRPr lang="en-US" sz="2200">
              <a:solidFill>
                <a:schemeClr val="accent1"/>
              </a:solidFill>
              <a:cs typeface="Arial"/>
            </a:endParaRPr>
          </a:p>
          <a:p>
            <a:r>
              <a:rPr lang="en-US" sz="2200">
                <a:solidFill>
                  <a:schemeClr val="accent1"/>
                </a:solidFill>
                <a:cs typeface="Arial"/>
              </a:rPr>
              <a:t>K-12 school leader pay lags by 11%, and Head Start and Early HeadStart educator pay lags 7% and 11% respectfully.</a:t>
            </a:r>
          </a:p>
        </p:txBody>
      </p:sp>
    </p:spTree>
    <p:extLst>
      <p:ext uri="{BB962C8B-B14F-4D97-AF65-F5344CB8AC3E}">
        <p14:creationId xmlns:p14="http://schemas.microsoft.com/office/powerpoint/2010/main" val="2699928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2F832-3DB1-C126-8DCB-AAB0DA25697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BD4256-0D52-A37C-5AC9-AA4E6DA0405D}"/>
              </a:ext>
            </a:extLst>
          </p:cNvPr>
          <p:cNvSpPr>
            <a:spLocks noGrp="1"/>
          </p:cNvSpPr>
          <p:nvPr>
            <p:ph idx="1"/>
          </p:nvPr>
        </p:nvSpPr>
        <p:spPr>
          <a:xfrm>
            <a:off x="657345" y="4728920"/>
            <a:ext cx="11318018" cy="1021481"/>
          </a:xfrm>
        </p:spPr>
        <p:txBody>
          <a:bodyPr vert="horz" lIns="91440" tIns="45720" rIns="91440" bIns="45720" rtlCol="0" anchor="t">
            <a:noAutofit/>
          </a:bodyPr>
          <a:lstStyle/>
          <a:p>
            <a:r>
              <a:rPr lang="en-US" sz="2000">
                <a:solidFill>
                  <a:schemeClr val="accent1"/>
                </a:solidFill>
                <a:cs typeface="Arial"/>
              </a:rPr>
              <a:t>Despite working a year-round schedule without a summer break, early Head Start and Head Start preschool teacher pay is significantly lower compared to their K-12 counterparts. </a:t>
            </a:r>
            <a:endParaRPr lang="en-US" sz="2000">
              <a:solidFill>
                <a:schemeClr val="accent1"/>
              </a:solidFill>
            </a:endParaRPr>
          </a:p>
          <a:p>
            <a:r>
              <a:rPr lang="en-US" sz="2000">
                <a:solidFill>
                  <a:schemeClr val="accent1"/>
                </a:solidFill>
                <a:cs typeface="Arial"/>
              </a:rPr>
              <a:t>Average annual salaries for K-12 educational administrators vary significantly within the position and across positions in K-12 schools.</a:t>
            </a:r>
            <a:endParaRPr lang="en-US" sz="2000">
              <a:solidFill>
                <a:schemeClr val="accent1"/>
              </a:solidFill>
            </a:endParaRPr>
          </a:p>
        </p:txBody>
      </p:sp>
      <p:sp>
        <p:nvSpPr>
          <p:cNvPr id="5" name="Slide Number Placeholder 4">
            <a:extLst>
              <a:ext uri="{FF2B5EF4-FFF2-40B4-BE49-F238E27FC236}">
                <a16:creationId xmlns:a16="http://schemas.microsoft.com/office/drawing/2014/main" id="{1DC869FC-080C-9882-5AA6-5D9E35B3557B}"/>
              </a:ext>
            </a:extLst>
          </p:cNvPr>
          <p:cNvSpPr>
            <a:spLocks noGrp="1"/>
          </p:cNvSpPr>
          <p:nvPr>
            <p:ph type="sldNum" sz="quarter" idx="12"/>
          </p:nvPr>
        </p:nvSpPr>
        <p:spPr/>
        <p:txBody>
          <a:bodyPr/>
          <a:lstStyle/>
          <a:p>
            <a:fld id="{C6BF0614-88EF-E141-A4D8-626B55E019E0}" type="slidenum">
              <a:rPr lang="en-US" smtClean="0"/>
              <a:pPr/>
              <a:t>8</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Interactive Datawrapper Visualization">
                <a:extLst>
                  <a:ext uri="{FF2B5EF4-FFF2-40B4-BE49-F238E27FC236}">
                    <a16:creationId xmlns:a16="http://schemas.microsoft.com/office/drawing/2014/main" id="{79F92609-1EA1-42C2-6694-F4331970CC27}"/>
                  </a:ext>
                </a:extLst>
              </p:cNvPr>
              <p:cNvGraphicFramePr>
                <a:graphicFrameLocks noGrp="1"/>
              </p:cNvGraphicFramePr>
              <p:nvPr>
                <p:extLst>
                  <p:ext uri="{D42A27DB-BD31-4B8C-83A1-F6EECF244321}">
                    <p14:modId xmlns:p14="http://schemas.microsoft.com/office/powerpoint/2010/main" val="1528021286"/>
                  </p:ext>
                </p:extLst>
              </p:nvPr>
            </p:nvGraphicFramePr>
            <p:xfrm>
              <a:off x="657345" y="347242"/>
              <a:ext cx="10940487" cy="4185002"/>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title="Interactive Datawrapper Visualization">
                <a:extLst>
                  <a:ext uri="{FF2B5EF4-FFF2-40B4-BE49-F238E27FC236}">
                    <a16:creationId xmlns:a16="http://schemas.microsoft.com/office/drawing/2014/main" id="{79F92609-1EA1-42C2-6694-F4331970CC27}"/>
                  </a:ext>
                </a:extLst>
              </p:cNvPr>
              <p:cNvPicPr>
                <a:picLocks noGrp="1" noRot="1" noChangeAspect="1" noMove="1" noResize="1" noEditPoints="1" noAdjustHandles="1" noChangeArrowheads="1" noChangeShapeType="1"/>
              </p:cNvPicPr>
              <p:nvPr/>
            </p:nvPicPr>
            <p:blipFill>
              <a:blip r:embed="rId4"/>
              <a:stretch>
                <a:fillRect/>
              </a:stretch>
            </p:blipFill>
            <p:spPr>
              <a:xfrm>
                <a:off x="657345" y="347242"/>
                <a:ext cx="10940487" cy="4185002"/>
              </a:xfrm>
              <a:prstGeom prst="rect">
                <a:avLst/>
              </a:prstGeom>
            </p:spPr>
          </p:pic>
        </mc:Fallback>
      </mc:AlternateContent>
    </p:spTree>
    <p:extLst>
      <p:ext uri="{BB962C8B-B14F-4D97-AF65-F5344CB8AC3E}">
        <p14:creationId xmlns:p14="http://schemas.microsoft.com/office/powerpoint/2010/main" val="1596851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60A98-7D02-1B0F-4339-A644B5ECCE3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5DF4FE-4410-563A-506D-8278F215C705}"/>
              </a:ext>
            </a:extLst>
          </p:cNvPr>
          <p:cNvSpPr>
            <a:spLocks noGrp="1"/>
          </p:cNvSpPr>
          <p:nvPr>
            <p:ph idx="1"/>
          </p:nvPr>
        </p:nvSpPr>
        <p:spPr>
          <a:xfrm>
            <a:off x="1061156" y="1643333"/>
            <a:ext cx="5048809" cy="4482831"/>
          </a:xfrm>
        </p:spPr>
        <p:txBody>
          <a:bodyPr vert="horz" lIns="91440" tIns="45720" rIns="91440" bIns="45720" rtlCol="0" anchor="t">
            <a:normAutofit/>
          </a:bodyPr>
          <a:lstStyle/>
          <a:p>
            <a:r>
              <a:rPr lang="en-US" sz="2800">
                <a:solidFill>
                  <a:schemeClr val="accent1"/>
                </a:solidFill>
                <a:cs typeface="Arial"/>
              </a:rPr>
              <a:t>In 2024, SREB states increased average premiums for both employee-only and family health plans. </a:t>
            </a:r>
          </a:p>
          <a:p>
            <a:endParaRPr lang="en-US">
              <a:cs typeface="Arial"/>
            </a:endParaRPr>
          </a:p>
        </p:txBody>
      </p:sp>
      <p:sp>
        <p:nvSpPr>
          <p:cNvPr id="4" name="Title 3">
            <a:extLst>
              <a:ext uri="{FF2B5EF4-FFF2-40B4-BE49-F238E27FC236}">
                <a16:creationId xmlns:a16="http://schemas.microsoft.com/office/drawing/2014/main" id="{D555BC0D-8D0B-A346-63B0-3B587427458B}"/>
              </a:ext>
            </a:extLst>
          </p:cNvPr>
          <p:cNvSpPr>
            <a:spLocks noGrp="1"/>
          </p:cNvSpPr>
          <p:nvPr>
            <p:ph type="title"/>
          </p:nvPr>
        </p:nvSpPr>
        <p:spPr/>
        <p:txBody>
          <a:bodyPr/>
          <a:lstStyle/>
          <a:p>
            <a:r>
              <a:rPr lang="en-US" b="1">
                <a:cs typeface="Arial"/>
              </a:rPr>
              <a:t>K-12 Educator Health Benefits</a:t>
            </a:r>
            <a:endParaRPr lang="en-US" b="1"/>
          </a:p>
        </p:txBody>
      </p:sp>
      <p:sp>
        <p:nvSpPr>
          <p:cNvPr id="5" name="Slide Number Placeholder 4">
            <a:extLst>
              <a:ext uri="{FF2B5EF4-FFF2-40B4-BE49-F238E27FC236}">
                <a16:creationId xmlns:a16="http://schemas.microsoft.com/office/drawing/2014/main" id="{079C61BD-0A9C-6AAB-4A0F-B00241CBB3F7}"/>
              </a:ext>
            </a:extLst>
          </p:cNvPr>
          <p:cNvSpPr>
            <a:spLocks noGrp="1"/>
          </p:cNvSpPr>
          <p:nvPr>
            <p:ph type="sldNum" sz="quarter" idx="12"/>
          </p:nvPr>
        </p:nvSpPr>
        <p:spPr/>
        <p:txBody>
          <a:bodyPr/>
          <a:lstStyle/>
          <a:p>
            <a:fld id="{C6BF0614-88EF-E141-A4D8-626B55E019E0}" type="slidenum">
              <a:rPr lang="en-US" smtClean="0"/>
              <a:pPr/>
              <a:t>9</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title="Interactive Datawrapper Visualization">
                <a:extLst>
                  <a:ext uri="{FF2B5EF4-FFF2-40B4-BE49-F238E27FC236}">
                    <a16:creationId xmlns:a16="http://schemas.microsoft.com/office/drawing/2014/main" id="{B97A3941-32CA-6B07-7524-67D631713504}"/>
                  </a:ext>
                </a:extLst>
              </p:cNvPr>
              <p:cNvGraphicFramePr>
                <a:graphicFrameLocks noGrp="1"/>
              </p:cNvGraphicFramePr>
              <p:nvPr>
                <p:extLst>
                  <p:ext uri="{D42A27DB-BD31-4B8C-83A1-F6EECF244321}">
                    <p14:modId xmlns:p14="http://schemas.microsoft.com/office/powerpoint/2010/main" val="8263461"/>
                  </p:ext>
                </p:extLst>
              </p:nvPr>
            </p:nvGraphicFramePr>
            <p:xfrm>
              <a:off x="6260363" y="1417638"/>
              <a:ext cx="5715000" cy="5295678"/>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6" name="Add-in 5" title="Interactive Datawrapper Visualization">
                <a:extLst>
                  <a:ext uri="{FF2B5EF4-FFF2-40B4-BE49-F238E27FC236}">
                    <a16:creationId xmlns:a16="http://schemas.microsoft.com/office/drawing/2014/main" id="{B97A3941-32CA-6B07-7524-67D631713504}"/>
                  </a:ext>
                </a:extLst>
              </p:cNvPr>
              <p:cNvPicPr>
                <a:picLocks noGrp="1" noRot="1" noChangeAspect="1" noMove="1" noResize="1" noEditPoints="1" noAdjustHandles="1" noChangeArrowheads="1" noChangeShapeType="1"/>
              </p:cNvPicPr>
              <p:nvPr/>
            </p:nvPicPr>
            <p:blipFill>
              <a:blip r:embed="rId4"/>
              <a:stretch>
                <a:fillRect/>
              </a:stretch>
            </p:blipFill>
            <p:spPr>
              <a:xfrm>
                <a:off x="6260363" y="1417638"/>
                <a:ext cx="5715000" cy="5295678"/>
              </a:xfrm>
              <a:prstGeom prst="rect">
                <a:avLst/>
              </a:prstGeom>
            </p:spPr>
          </p:pic>
        </mc:Fallback>
      </mc:AlternateContent>
    </p:spTree>
    <p:extLst>
      <p:ext uri="{BB962C8B-B14F-4D97-AF65-F5344CB8AC3E}">
        <p14:creationId xmlns:p14="http://schemas.microsoft.com/office/powerpoint/2010/main" val="3481510591"/>
      </p:ext>
    </p:extLst>
  </p:cSld>
  <p:clrMapOvr>
    <a:masterClrMapping/>
  </p:clrMapOvr>
</p:sld>
</file>

<file path=ppt/theme/theme1.xml><?xml version="1.0" encoding="utf-8"?>
<a:theme xmlns:a="http://schemas.openxmlformats.org/drawingml/2006/main" name="SREB Debut ">
  <a:themeElements>
    <a:clrScheme name="SREB 2024">
      <a:dk1>
        <a:srgbClr val="424242"/>
      </a:dk1>
      <a:lt1>
        <a:srgbClr val="FFFFFF"/>
      </a:lt1>
      <a:dk2>
        <a:srgbClr val="003087"/>
      </a:dk2>
      <a:lt2>
        <a:srgbClr val="FFA300"/>
      </a:lt2>
      <a:accent1>
        <a:srgbClr val="307FE2"/>
      </a:accent1>
      <a:accent2>
        <a:srgbClr val="84BD00"/>
      </a:accent2>
      <a:accent3>
        <a:srgbClr val="003087"/>
      </a:accent3>
      <a:accent4>
        <a:srgbClr val="00AEC7"/>
      </a:accent4>
      <a:accent5>
        <a:srgbClr val="424242"/>
      </a:accent5>
      <a:accent6>
        <a:srgbClr val="C4D600"/>
      </a:accent6>
      <a:hlink>
        <a:srgbClr val="C4D600"/>
      </a:hlink>
      <a:folHlink>
        <a:srgbClr val="307F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24">
      <a:dk1>
        <a:srgbClr val="F8971D"/>
      </a:dk1>
      <a:lt1>
        <a:sysClr val="window" lastClr="FFFFFF"/>
      </a:lt1>
      <a:dk2>
        <a:srgbClr val="005694"/>
      </a:dk2>
      <a:lt2>
        <a:srgbClr val="ACA095"/>
      </a:lt2>
      <a:accent1>
        <a:srgbClr val="F8971D"/>
      </a:accent1>
      <a:accent2>
        <a:srgbClr val="FDBE57"/>
      </a:accent2>
      <a:accent3>
        <a:srgbClr val="005694"/>
      </a:accent3>
      <a:accent4>
        <a:srgbClr val="7C6A55"/>
      </a:accent4>
      <a:accent5>
        <a:srgbClr val="5D5040"/>
      </a:accent5>
      <a:accent6>
        <a:srgbClr val="C5C19D"/>
      </a:accent6>
      <a:hlink>
        <a:srgbClr val="0000FF"/>
      </a:hlink>
      <a:folHlink>
        <a:srgbClr val="F897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24">
      <a:dk1>
        <a:srgbClr val="F8971D"/>
      </a:dk1>
      <a:lt1>
        <a:sysClr val="window" lastClr="FFFFFF"/>
      </a:lt1>
      <a:dk2>
        <a:srgbClr val="005694"/>
      </a:dk2>
      <a:lt2>
        <a:srgbClr val="ACA095"/>
      </a:lt2>
      <a:accent1>
        <a:srgbClr val="F8971D"/>
      </a:accent1>
      <a:accent2>
        <a:srgbClr val="FDBE57"/>
      </a:accent2>
      <a:accent3>
        <a:srgbClr val="005694"/>
      </a:accent3>
      <a:accent4>
        <a:srgbClr val="7C6A55"/>
      </a:accent4>
      <a:accent5>
        <a:srgbClr val="5D5040"/>
      </a:accent5>
      <a:accent6>
        <a:srgbClr val="C5C19D"/>
      </a:accent6>
      <a:hlink>
        <a:srgbClr val="0000FF"/>
      </a:hlink>
      <a:folHlink>
        <a:srgbClr val="F897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6.png"/></Relationships>
</file>

<file path=ppt/webextensions/_rels/webextension10.xml.rels><?xml version="1.0" encoding="UTF-8" standalone="yes"?>
<Relationships xmlns="http://schemas.openxmlformats.org/package/2006/relationships"><Relationship Id="rId1" Type="http://schemas.openxmlformats.org/officeDocument/2006/relationships/image" Target="../media/image28.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7.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8.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19.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20.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24.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25.png"/></Relationships>
</file>

<file path=ppt/webextensions/_rels/webextension8.xml.rels><?xml version="1.0" encoding="UTF-8" standalone="yes"?>
<Relationships xmlns="http://schemas.openxmlformats.org/package/2006/relationships"><Relationship Id="rId1" Type="http://schemas.openxmlformats.org/officeDocument/2006/relationships/image" Target="../media/image26.png"/></Relationships>
</file>

<file path=ppt/webextensions/_rels/webextension9.xml.rels><?xml version="1.0" encoding="UTF-8" standalone="yes"?>
<Relationships xmlns="http://schemas.openxmlformats.org/package/2006/relationships"><Relationship Id="rId1" Type="http://schemas.openxmlformats.org/officeDocument/2006/relationships/image" Target="../media/image27.png"/></Relationships>
</file>

<file path=ppt/webextensions/webextension1.xml><?xml version="1.0" encoding="utf-8"?>
<we:webextension xmlns:we="http://schemas.microsoft.com/office/webextensions/webextension/2010/11" id="{887EF973-130C-8942-A188-91A8121B194C}">
  <we:reference id="wa200007366" version="1.0.0.14" store="en-US" storeType="OMEX"/>
  <we:alternateReferences>
    <we:reference id="wa200007366" version="1.0.0.14" store="wa200007366" storeType="OMEX"/>
  </we:alternateReferences>
  <we:properties>
    <we:property name="datawrapperUrl" value="&quot;https://datawrapper.dwcdn.net/8Ia3Z/1/&quot;"/>
  </we:properties>
  <we:bindings/>
  <we:snapshot xmlns:r="http://schemas.openxmlformats.org/officeDocument/2006/relationships" r:embed="rId1"/>
</we:webextension>
</file>

<file path=ppt/webextensions/webextension10.xml><?xml version="1.0" encoding="utf-8"?>
<we:webextension xmlns:we="http://schemas.microsoft.com/office/webextensions/webextension/2010/11" id="{848E00FF-6797-7648-AE03-2B2AC5C8B26B}">
  <we:reference id="wa200007366" version="1.0.0.14" store="en-US" storeType="OMEX"/>
  <we:alternateReferences>
    <we:reference id="wa200007366" version="1.0.0.14" store="wa200007366" storeType="OMEX"/>
  </we:alternateReferences>
  <we:properties>
    <we:property name="datawrapperUrl" value="&quot;https://datawrapper.dwcdn.net/yPuqC/1/&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D9E9A2C8-D916-6A43-9628-88C949AEBDFB}">
  <we:reference id="wa200007366" version="1.0.0.14" store="en-US" storeType="OMEX"/>
  <we:alternateReferences>
    <we:reference id="wa200007366" version="1.0.0.14" store="wa200007366" storeType="OMEX"/>
  </we:alternateReferences>
  <we:properties>
    <we:property name="datawrapperUrl" value="&quot;https://datawrapper.dwcdn.net/eWICG/1/&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348059A2-A03D-8240-BAF7-542231E20DCC}">
  <we:reference id="wa200007366" version="1.0.0.14" store="en-US" storeType="OMEX"/>
  <we:alternateReferences>
    <we:reference id="wa200007366" version="1.0.0.14" store="wa200007366" storeType="OMEX"/>
  </we:alternateReferences>
  <we:properties>
    <we:property name="datawrapperUrl" value="&quot;https://datawrapper.dwcdn.net/gRv7j/1/&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0275FDBE-E8A6-3F42-9CE9-23971529A5DA}">
  <we:reference id="wa200007366" version="1.0.0.14" store="en-US" storeType="OMEX"/>
  <we:alternateReferences>
    <we:reference id="wa200007366" version="1.0.0.14" store="wa200007366" storeType="OMEX"/>
  </we:alternateReferences>
  <we:properties>
    <we:property name="datawrapperUrl" value="&quot;https://datawrapper.dwcdn.net/1mhj2/1/&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64B8E2F0-D874-7D4A-BA0B-5235D94D9206}">
  <we:reference id="wa200007366" version="1.0.0.14" store="en-US" storeType="OMEX"/>
  <we:alternateReferences>
    <we:reference id="wa200007366" version="1.0.0.14" store="wa200007366" storeType="OMEX"/>
  </we:alternateReferences>
  <we:properties>
    <we:property name="datawrapperUrl" value="&quot;https://datawrapper.dwcdn.net/DGWWh/1/&quot;"/>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E12B0CCB-C7D8-7343-8EE4-13520BFA8CA4}">
  <we:reference id="wa200007366" version="1.0.0.14" store="en-US" storeType="OMEX"/>
  <we:alternateReferences>
    <we:reference id="wa200007366" version="1.0.0.14" store="wa200007366" storeType="OMEX"/>
  </we:alternateReferences>
  <we:properties>
    <we:property name="datawrapperUrl" value="&quot;https://datawrapper.dwcdn.net/t4ht3/1/&quot;"/>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FC5AA797-E21C-2342-9885-948E477486F2}">
  <we:reference id="wa200007366" version="1.0.0.14" store="en-US" storeType="OMEX"/>
  <we:alternateReferences>
    <we:reference id="wa200007366" version="1.0.0.14" store="wa200007366" storeType="OMEX"/>
  </we:alternateReferences>
  <we:properties>
    <we:property name="datawrapperUrl" value="&quot;https://datawrapper.dwcdn.net/EyzXd/2/&quot;"/>
  </we:properties>
  <we:bindings/>
  <we:snapshot xmlns:r="http://schemas.openxmlformats.org/officeDocument/2006/relationships" r:embed="rId1"/>
</we:webextension>
</file>

<file path=ppt/webextensions/webextension8.xml><?xml version="1.0" encoding="utf-8"?>
<we:webextension xmlns:we="http://schemas.microsoft.com/office/webextensions/webextension/2010/11" id="{D2E542EB-CA46-1547-89EC-9BE2A04B5C02}">
  <we:reference id="wa200007366" version="1.0.0.14" store="en-US" storeType="OMEX"/>
  <we:alternateReferences>
    <we:reference id="wa200007366" version="1.0.0.14" store="wa200007366" storeType="OMEX"/>
  </we:alternateReferences>
  <we:properties>
    <we:property name="datawrapperUrl" value="&quot;https://datawrapper.dwcdn.net/9BQP4/1/&quot;"/>
  </we:properties>
  <we:bindings/>
  <we:snapshot xmlns:r="http://schemas.openxmlformats.org/officeDocument/2006/relationships" r:embed="rId1"/>
</we:webextension>
</file>

<file path=ppt/webextensions/webextension9.xml><?xml version="1.0" encoding="utf-8"?>
<we:webextension xmlns:we="http://schemas.microsoft.com/office/webextensions/webextension/2010/11" id="{9465BABD-6D7D-1340-B1F1-6349B8B56533}">
  <we:reference id="wa200007366" version="1.0.0.14" store="en-US" storeType="OMEX"/>
  <we:alternateReferences>
    <we:reference id="wa200007366" version="1.0.0.14" store="wa200007366" storeType="OMEX"/>
  </we:alternateReferences>
  <we:properties>
    <we:property name="datawrapperUrl" value="&quot;https://datawrapper.dwcdn.net/UOVOJ/1/&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14150c9-cab4-4d72-b45e-c92be4d2e6d6">
      <Terms xmlns="http://schemas.microsoft.com/office/infopath/2007/PartnerControls"/>
    </lcf76f155ced4ddcb4097134ff3c332f>
    <TaxCatchAll xmlns="cfbbbc4c-8c3f-4827-8a49-32017ffae63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F4244AF31F2243BD9E8ABEF1D94995" ma:contentTypeVersion="17" ma:contentTypeDescription="Create a new document." ma:contentTypeScope="" ma:versionID="574b517f130aa0c4eb446c38787ccdd6">
  <xsd:schema xmlns:xsd="http://www.w3.org/2001/XMLSchema" xmlns:xs="http://www.w3.org/2001/XMLSchema" xmlns:p="http://schemas.microsoft.com/office/2006/metadata/properties" xmlns:ns2="714150c9-cab4-4d72-b45e-c92be4d2e6d6" xmlns:ns3="cfbbbc4c-8c3f-4827-8a49-32017ffae632" targetNamespace="http://schemas.microsoft.com/office/2006/metadata/properties" ma:root="true" ma:fieldsID="83c78441af5c2884033c2658d74fc49c" ns2:_="" ns3:_="">
    <xsd:import namespace="714150c9-cab4-4d72-b45e-c92be4d2e6d6"/>
    <xsd:import namespace="cfbbbc4c-8c3f-4827-8a49-32017ffae6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4150c9-cab4-4d72-b45e-c92be4d2e6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57d8738-f617-483e-b1e9-cf95238b6ec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bbbc4c-8c3f-4827-8a49-32017ffae6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6e6af02-9964-46c1-a76f-caaf66f76961}" ma:internalName="TaxCatchAll" ma:showField="CatchAllData" ma:web="cfbbbc4c-8c3f-4827-8a49-32017ffae6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3E0149-08F0-4864-AE68-4C574859430E}">
  <ds:schemaRefs>
    <ds:schemaRef ds:uri="http://schemas.microsoft.com/sharepoint/v3/contenttype/forms"/>
  </ds:schemaRefs>
</ds:datastoreItem>
</file>

<file path=customXml/itemProps2.xml><?xml version="1.0" encoding="utf-8"?>
<ds:datastoreItem xmlns:ds="http://schemas.openxmlformats.org/officeDocument/2006/customXml" ds:itemID="{8555957E-D0B9-4D56-B391-CD72C1A17138}">
  <ds:schemaRefs>
    <ds:schemaRef ds:uri="cfbbbc4c-8c3f-4827-8a49-32017ffae632"/>
    <ds:schemaRef ds:uri="http://purl.org/dc/terms/"/>
    <ds:schemaRef ds:uri="http://schemas.openxmlformats.org/package/2006/metadata/core-properties"/>
    <ds:schemaRef ds:uri="http://purl.org/dc/elements/1.1/"/>
    <ds:schemaRef ds:uri="http://purl.org/dc/dcmitype/"/>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714150c9-cab4-4d72-b45e-c92be4d2e6d6"/>
  </ds:schemaRefs>
</ds:datastoreItem>
</file>

<file path=customXml/itemProps3.xml><?xml version="1.0" encoding="utf-8"?>
<ds:datastoreItem xmlns:ds="http://schemas.openxmlformats.org/officeDocument/2006/customXml" ds:itemID="{6AFB699D-4823-4243-8D4B-B019AA2D3E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4150c9-cab4-4d72-b45e-c92be4d2e6d6"/>
    <ds:schemaRef ds:uri="cfbbbc4c-8c3f-4827-8a49-32017ffae6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0260771-a9fd-4aa8-a138-a40ac53a5467}" enabled="1" method="Privileged" siteId="{eb20950b-168c-497a-9845-2b099844f3ef}" removed="0"/>
</clbl:labelList>
</file>

<file path=docProps/app.xml><?xml version="1.0" encoding="utf-8"?>
<Properties xmlns="http://schemas.openxmlformats.org/officeDocument/2006/extended-properties" xmlns:vt="http://schemas.openxmlformats.org/officeDocument/2006/docPropsVTypes">
  <Template/>
  <TotalTime>0</TotalTime>
  <Words>1226</Words>
  <Application>Microsoft Office PowerPoint</Application>
  <PresentationFormat>Widescreen</PresentationFormat>
  <Paragraphs>119</Paragraphs>
  <Slides>21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Arial Narrow</vt:lpstr>
      <vt:lpstr>Georgia</vt:lpstr>
      <vt:lpstr>SREB Debut </vt:lpstr>
      <vt:lpstr>Key Takeaways: PreK-12 Educator Compensation Data</vt:lpstr>
      <vt:lpstr>   EDUCATOR  COMPENSATION  DATA  </vt:lpstr>
      <vt:lpstr>Teacher compensation is about more than just salaries.</vt:lpstr>
      <vt:lpstr>Compensation: A Package Deal</vt:lpstr>
      <vt:lpstr>Average K-12 Educator Salaries </vt:lpstr>
      <vt:lpstr>PowerPoint Presentation</vt:lpstr>
      <vt:lpstr>PowerPoint Presentation</vt:lpstr>
      <vt:lpstr>PowerPoint Presentation</vt:lpstr>
      <vt:lpstr>K-12 Educator Health Benefits</vt:lpstr>
      <vt:lpstr>PowerPoint Presentation</vt:lpstr>
      <vt:lpstr>PowerPoint Presentation</vt:lpstr>
      <vt:lpstr>K-12 Educator Retirement Benefits</vt:lpstr>
      <vt:lpstr>PowerPoint Presentation</vt:lpstr>
      <vt:lpstr>Take-Home Pay</vt:lpstr>
      <vt:lpstr>PowerPoint Presentation</vt:lpstr>
      <vt:lpstr>PowerPoint Presentation</vt:lpstr>
      <vt:lpstr>PowerPoint Presentation</vt:lpstr>
      <vt:lpstr>PowerPoint Presentation</vt:lpstr>
      <vt:lpstr>Observations from the research</vt:lpstr>
      <vt:lpstr>PowerPoint Presentation</vt:lpstr>
      <vt:lpstr>PowerPoint Presentation</vt:lpstr>
    </vt:vector>
  </TitlesOfParts>
  <Company>Peak Seven Marketing Solutions,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Takeaways: Educator Compensation</dc:title>
  <dc:creator>Tracey Smith</dc:creator>
  <cp:keywords/>
  <cp:lastModifiedBy>Jahana Martin</cp:lastModifiedBy>
  <cp:revision>2</cp:revision>
  <dcterms:created xsi:type="dcterms:W3CDTF">2013-08-26T17:23:32Z</dcterms:created>
  <dcterms:modified xsi:type="dcterms:W3CDTF">2025-12-05T17:18:01Z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0260771-a9fd-4aa8-a138-a40ac53a5467_Enabled">
    <vt:lpwstr>True</vt:lpwstr>
  </property>
  <property fmtid="{D5CDD505-2E9C-101B-9397-08002B2CF9AE}" pid="3" name="MSIP_Label_00260771-a9fd-4aa8-a138-a40ac53a5467_SiteId">
    <vt:lpwstr>eb20950b-168c-497a-9845-2b099844f3ef</vt:lpwstr>
  </property>
  <property fmtid="{D5CDD505-2E9C-101B-9397-08002B2CF9AE}" pid="4" name="MSIP_Label_00260771-a9fd-4aa8-a138-a40ac53a5467_Owner">
    <vt:lpwstr>lety.jones@SREB.ORG</vt:lpwstr>
  </property>
  <property fmtid="{D5CDD505-2E9C-101B-9397-08002B2CF9AE}" pid="5" name="MSIP_Label_00260771-a9fd-4aa8-a138-a40ac53a5467_SetDate">
    <vt:lpwstr>2018-09-06T16:19:09.9352721Z</vt:lpwstr>
  </property>
  <property fmtid="{D5CDD505-2E9C-101B-9397-08002B2CF9AE}" pid="6" name="MSIP_Label_00260771-a9fd-4aa8-a138-a40ac53a5467_Name">
    <vt:lpwstr>General</vt:lpwstr>
  </property>
  <property fmtid="{D5CDD505-2E9C-101B-9397-08002B2CF9AE}" pid="7" name="MSIP_Label_00260771-a9fd-4aa8-a138-a40ac53a5467_Application">
    <vt:lpwstr>Microsoft Azure Information Protection</vt:lpwstr>
  </property>
  <property fmtid="{D5CDD505-2E9C-101B-9397-08002B2CF9AE}" pid="8" name="MSIP_Label_00260771-a9fd-4aa8-a138-a40ac53a5467_Extended_MSFT_Method">
    <vt:lpwstr>Automatic</vt:lpwstr>
  </property>
  <property fmtid="{D5CDD505-2E9C-101B-9397-08002B2CF9AE}" pid="9" name="Sensitivity">
    <vt:lpwstr>General</vt:lpwstr>
  </property>
  <property fmtid="{D5CDD505-2E9C-101B-9397-08002B2CF9AE}" pid="10" name="ContentTypeId">
    <vt:lpwstr>0x010100C6F4244AF31F2243BD9E8ABEF1D94995</vt:lpwstr>
  </property>
  <property fmtid="{D5CDD505-2E9C-101B-9397-08002B2CF9AE}" pid="11" name="MediaServiceImageTags">
    <vt:lpwstr/>
  </property>
  <property fmtid="{D5CDD505-2E9C-101B-9397-08002B2CF9AE}" pid="12" name="Order">
    <vt:r8>25200</vt:r8>
  </property>
  <property fmtid="{D5CDD505-2E9C-101B-9397-08002B2CF9AE}" pid="13" name="xd_Signature">
    <vt:bool>false</vt:bool>
  </property>
  <property fmtid="{D5CDD505-2E9C-101B-9397-08002B2CF9AE}" pid="14" name="xd_ProgID">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TriggerFlowInfo">
    <vt:lpwstr/>
  </property>
  <property fmtid="{D5CDD505-2E9C-101B-9397-08002B2CF9AE}" pid="19" name="_activity">
    <vt:lpwstr>{"FileActivityType":"6","FileActivityTimeStamp":"2025-11-24T16:46:28.473Z","FileActivityUsersOnPage":[{"DisplayName":"Jessica Nadzam","Id":"jessica.nadzam@sreb.org"}],"FileActivityNavigationId":null}</vt:lpwstr>
  </property>
</Properties>
</file>