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webextensions/webextension3.xml" ContentType="application/vnd.ms-office.webextension+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webextensions/webextension4.xml" ContentType="application/vnd.ms-office.webextension+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webextensions/webextension5.xml" ContentType="application/vnd.ms-office.webextension+xml"/>
  <Override PartName="/ppt/webextensions/webextension6.xml" ContentType="application/vnd.ms-office.webextension+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Lst>
  <p:notesMasterIdLst>
    <p:notesMasterId r:id="rId73"/>
  </p:notesMasterIdLst>
  <p:sldIdLst>
    <p:sldId id="256" r:id="rId6"/>
    <p:sldId id="10721" r:id="rId7"/>
    <p:sldId id="10756" r:id="rId8"/>
    <p:sldId id="10824" r:id="rId9"/>
    <p:sldId id="10781" r:id="rId10"/>
    <p:sldId id="10783" r:id="rId11"/>
    <p:sldId id="10782" r:id="rId12"/>
    <p:sldId id="10806" r:id="rId13"/>
    <p:sldId id="10823" r:id="rId14"/>
    <p:sldId id="10760" r:id="rId15"/>
    <p:sldId id="10785" r:id="rId16"/>
    <p:sldId id="10787" r:id="rId17"/>
    <p:sldId id="10786" r:id="rId18"/>
    <p:sldId id="10826" r:id="rId19"/>
    <p:sldId id="10758" r:id="rId20"/>
    <p:sldId id="10790" r:id="rId21"/>
    <p:sldId id="10825" r:id="rId22"/>
    <p:sldId id="10791" r:id="rId23"/>
    <p:sldId id="10789" r:id="rId24"/>
    <p:sldId id="10793" r:id="rId25"/>
    <p:sldId id="10757" r:id="rId26"/>
    <p:sldId id="10794" r:id="rId27"/>
    <p:sldId id="10795" r:id="rId28"/>
    <p:sldId id="10796" r:id="rId29"/>
    <p:sldId id="10759" r:id="rId30"/>
    <p:sldId id="10797" r:id="rId31"/>
    <p:sldId id="10798" r:id="rId32"/>
    <p:sldId id="10799" r:id="rId33"/>
    <p:sldId id="10800" r:id="rId34"/>
    <p:sldId id="10801" r:id="rId35"/>
    <p:sldId id="10764" r:id="rId36"/>
    <p:sldId id="10725" r:id="rId37"/>
    <p:sldId id="10726" r:id="rId38"/>
    <p:sldId id="10827" r:id="rId39"/>
    <p:sldId id="10807" r:id="rId40"/>
    <p:sldId id="10771" r:id="rId41"/>
    <p:sldId id="10767" r:id="rId42"/>
    <p:sldId id="10808" r:id="rId43"/>
    <p:sldId id="10766" r:id="rId44"/>
    <p:sldId id="10768" r:id="rId45"/>
    <p:sldId id="10809" r:id="rId46"/>
    <p:sldId id="10822" r:id="rId47"/>
    <p:sldId id="10811" r:id="rId48"/>
    <p:sldId id="10816" r:id="rId49"/>
    <p:sldId id="10813" r:id="rId50"/>
    <p:sldId id="10817" r:id="rId51"/>
    <p:sldId id="10828" r:id="rId52"/>
    <p:sldId id="10829" r:id="rId53"/>
    <p:sldId id="10805" r:id="rId54"/>
    <p:sldId id="10779" r:id="rId55"/>
    <p:sldId id="10819" r:id="rId56"/>
    <p:sldId id="531" r:id="rId57"/>
    <p:sldId id="10770" r:id="rId58"/>
    <p:sldId id="10734" r:id="rId59"/>
    <p:sldId id="536" r:id="rId60"/>
    <p:sldId id="10723" r:id="rId61"/>
    <p:sldId id="10724" r:id="rId62"/>
    <p:sldId id="10772" r:id="rId63"/>
    <p:sldId id="10735" r:id="rId64"/>
    <p:sldId id="527" r:id="rId65"/>
    <p:sldId id="10736" r:id="rId66"/>
    <p:sldId id="529" r:id="rId67"/>
    <p:sldId id="10761" r:id="rId68"/>
    <p:sldId id="10762" r:id="rId69"/>
    <p:sldId id="10763" r:id="rId70"/>
    <p:sldId id="594" r:id="rId71"/>
    <p:sldId id="44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C9182A-A08F-CD13-EC5E-F388EA3566F9}" name="Megan Boren" initials="MB" userId="S::megan.boren@sreb.org::62fae530-efb8-44f1-856b-87187ca07a48" providerId="AD"/>
  <p188:author id="{84A03466-7842-A62E-17CF-98170CB37D9E}" name="Megan Boren" initials="" userId="S::megan.boren@SREB.ORG::62fae530-efb8-44f1-856b-87187ca07a48" providerId="AD"/>
  <p188:author id="{1D118D9F-1B79-2F07-9B58-12B5B7854588}" name="Jessica Nadzam" initials="JN" userId="S::jessica.nadzam@sreb.org::ec865da8-71ca-4d72-86f3-7c7403b15263" providerId="AD"/>
  <p188:author id="{77A622EE-3498-B7D8-09A3-2FBF797AB29A}" name="Sheniqua Pierce" initials="SP" userId="S::Sheniqua.Pierce@SREB.ORG::07bd60e4-f6cd-4814-b049-63d0d64bdbd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087"/>
    <a:srgbClr val="307FE2"/>
    <a:srgbClr val="84BD00"/>
    <a:srgbClr val="FFA300"/>
    <a:srgbClr val="00AE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453769-6476-4832-80A4-8EE53EAAAA9F}" v="1" dt="2025-12-05T18:38:00.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6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7F5BD-FF62-406D-B8AE-F109B8D76078}"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604804-7911-4786-A3C9-BB013824902B}" type="slidenum">
              <a:rPr lang="en-US" smtClean="0"/>
              <a:t>‹#›</a:t>
            </a:fld>
            <a:endParaRPr lang="en-US"/>
          </a:p>
        </p:txBody>
      </p:sp>
    </p:spTree>
    <p:extLst>
      <p:ext uri="{BB962C8B-B14F-4D97-AF65-F5344CB8AC3E}">
        <p14:creationId xmlns:p14="http://schemas.microsoft.com/office/powerpoint/2010/main" val="2966659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Megan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046A68-5397-FA4B-A2A0-379339C15FC2}"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795888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and center </a:t>
            </a:r>
          </a:p>
        </p:txBody>
      </p:sp>
      <p:sp>
        <p:nvSpPr>
          <p:cNvPr id="4" name="Slide Number Placeholder 3"/>
          <p:cNvSpPr>
            <a:spLocks noGrp="1"/>
          </p:cNvSpPr>
          <p:nvPr>
            <p:ph type="sldNum" sz="quarter" idx="5"/>
          </p:nvPr>
        </p:nvSpPr>
        <p:spPr/>
        <p:txBody>
          <a:bodyPr/>
          <a:lstStyle/>
          <a:p>
            <a:fld id="{B6604804-7911-4786-A3C9-BB013824902B}" type="slidenum">
              <a:rPr lang="en-US" smtClean="0"/>
              <a:t>11</a:t>
            </a:fld>
            <a:endParaRPr lang="en-US"/>
          </a:p>
        </p:txBody>
      </p:sp>
    </p:spTree>
    <p:extLst>
      <p:ext uri="{BB962C8B-B14F-4D97-AF65-F5344CB8AC3E}">
        <p14:creationId xmlns:p14="http://schemas.microsoft.com/office/powerpoint/2010/main" val="1884026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D7510-4CFD-D65E-C268-56BB45FC1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F81FD-5F13-1F6C-9721-175BDD23A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D0860-3EEC-05E5-87F1-3D34ECE4EAFB}"/>
              </a:ext>
            </a:extLst>
          </p:cNvPr>
          <p:cNvSpPr>
            <a:spLocks noGrp="1"/>
          </p:cNvSpPr>
          <p:nvPr>
            <p:ph type="body" idx="1"/>
          </p:nvPr>
        </p:nvSpPr>
        <p:spPr/>
        <p:txBody>
          <a:bodyPr/>
          <a:lstStyle/>
          <a:p>
            <a:r>
              <a:rPr lang="en-US"/>
              <a:t>Add the link to see the additional spotlight to bottom corner</a:t>
            </a:r>
          </a:p>
        </p:txBody>
      </p:sp>
      <p:sp>
        <p:nvSpPr>
          <p:cNvPr id="4" name="Slide Number Placeholder 3">
            <a:extLst>
              <a:ext uri="{FF2B5EF4-FFF2-40B4-BE49-F238E27FC236}">
                <a16:creationId xmlns:a16="http://schemas.microsoft.com/office/drawing/2014/main" id="{4D60DD40-D903-B554-8738-ABE426EC9C68}"/>
              </a:ext>
            </a:extLst>
          </p:cNvPr>
          <p:cNvSpPr>
            <a:spLocks noGrp="1"/>
          </p:cNvSpPr>
          <p:nvPr>
            <p:ph type="sldNum" sz="quarter" idx="5"/>
          </p:nvPr>
        </p:nvSpPr>
        <p:spPr/>
        <p:txBody>
          <a:bodyPr/>
          <a:lstStyle/>
          <a:p>
            <a:fld id="{B6604804-7911-4786-A3C9-BB013824902B}" type="slidenum">
              <a:rPr lang="en-US" smtClean="0"/>
              <a:t>14</a:t>
            </a:fld>
            <a:endParaRPr lang="en-US"/>
          </a:p>
        </p:txBody>
      </p:sp>
    </p:spTree>
    <p:extLst>
      <p:ext uri="{BB962C8B-B14F-4D97-AF65-F5344CB8AC3E}">
        <p14:creationId xmlns:p14="http://schemas.microsoft.com/office/powerpoint/2010/main" val="2469867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A0B9B-B316-EE6C-1B11-78D2E6864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859EC-5DBA-5429-C030-42D33A7B1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CA917-7008-0821-B549-CFE0D43EB9AE}"/>
              </a:ext>
            </a:extLst>
          </p:cNvPr>
          <p:cNvSpPr>
            <a:spLocks noGrp="1"/>
          </p:cNvSpPr>
          <p:nvPr>
            <p:ph type="body" idx="1"/>
          </p:nvPr>
        </p:nvSpPr>
        <p:spPr/>
        <p:txBody>
          <a:bodyPr/>
          <a:lstStyle/>
          <a:p>
            <a:r>
              <a:rPr lang="en-US"/>
              <a:t>Move this section right after quantity or prep first</a:t>
            </a:r>
          </a:p>
        </p:txBody>
      </p:sp>
      <p:sp>
        <p:nvSpPr>
          <p:cNvPr id="4" name="Footer Placeholder 3">
            <a:extLst>
              <a:ext uri="{FF2B5EF4-FFF2-40B4-BE49-F238E27FC236}">
                <a16:creationId xmlns:a16="http://schemas.microsoft.com/office/drawing/2014/main" id="{F8F2A42C-9F8C-EB99-ACFC-CE9B5C7DD08F}"/>
              </a:ext>
            </a:extLst>
          </p:cNvPr>
          <p:cNvSpPr>
            <a:spLocks noGrp="1"/>
          </p:cNvSpPr>
          <p:nvPr>
            <p:ph type="ftr" sz="quarter" idx="4"/>
          </p:nvPr>
        </p:nvSpPr>
        <p:spPr/>
        <p:txBody>
          <a:bodyPr/>
          <a:lstStyle/>
          <a:p>
            <a:r>
              <a:rPr lang="en-US"/>
              <a:t>Presentation Title/ Presenter First Name Last Name</a:t>
            </a:r>
          </a:p>
        </p:txBody>
      </p:sp>
      <p:sp>
        <p:nvSpPr>
          <p:cNvPr id="5" name="Slide Number Placeholder 4">
            <a:extLst>
              <a:ext uri="{FF2B5EF4-FFF2-40B4-BE49-F238E27FC236}">
                <a16:creationId xmlns:a16="http://schemas.microsoft.com/office/drawing/2014/main" id="{A6D34BB5-D38E-EE8A-8F36-92FBE4D7BCF0}"/>
              </a:ext>
            </a:extLst>
          </p:cNvPr>
          <p:cNvSpPr>
            <a:spLocks noGrp="1"/>
          </p:cNvSpPr>
          <p:nvPr>
            <p:ph type="sldNum" sz="quarter" idx="5"/>
          </p:nvPr>
        </p:nvSpPr>
        <p:spPr/>
        <p:txBody>
          <a:bodyPr/>
          <a:lstStyle/>
          <a:p>
            <a:fld id="{CF2903E7-652A-FC41-B5FF-0807B98EA45D}" type="slidenum">
              <a:rPr lang="en-US" smtClean="0"/>
              <a:pPr/>
              <a:t>15</a:t>
            </a:fld>
            <a:endParaRPr lang="en-US"/>
          </a:p>
        </p:txBody>
      </p:sp>
    </p:spTree>
    <p:extLst>
      <p:ext uri="{BB962C8B-B14F-4D97-AF65-F5344CB8AC3E}">
        <p14:creationId xmlns:p14="http://schemas.microsoft.com/office/powerpoint/2010/main" val="365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and center</a:t>
            </a:r>
          </a:p>
        </p:txBody>
      </p:sp>
      <p:sp>
        <p:nvSpPr>
          <p:cNvPr id="4" name="Slide Number Placeholder 3"/>
          <p:cNvSpPr>
            <a:spLocks noGrp="1"/>
          </p:cNvSpPr>
          <p:nvPr>
            <p:ph type="sldNum" sz="quarter" idx="5"/>
          </p:nvPr>
        </p:nvSpPr>
        <p:spPr/>
        <p:txBody>
          <a:bodyPr/>
          <a:lstStyle/>
          <a:p>
            <a:fld id="{B6604804-7911-4786-A3C9-BB013824902B}" type="slidenum">
              <a:rPr lang="en-US" smtClean="0"/>
              <a:t>16</a:t>
            </a:fld>
            <a:endParaRPr lang="en-US"/>
          </a:p>
        </p:txBody>
      </p:sp>
    </p:spTree>
    <p:extLst>
      <p:ext uri="{BB962C8B-B14F-4D97-AF65-F5344CB8AC3E}">
        <p14:creationId xmlns:p14="http://schemas.microsoft.com/office/powerpoint/2010/main" val="3696979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Interactive DWs </a:t>
            </a:r>
          </a:p>
        </p:txBody>
      </p:sp>
      <p:sp>
        <p:nvSpPr>
          <p:cNvPr id="4" name="Slide Number Placeholder 3"/>
          <p:cNvSpPr>
            <a:spLocks noGrp="1"/>
          </p:cNvSpPr>
          <p:nvPr>
            <p:ph type="sldNum" sz="quarter" idx="5"/>
          </p:nvPr>
        </p:nvSpPr>
        <p:spPr/>
        <p:txBody>
          <a:bodyPr/>
          <a:lstStyle/>
          <a:p>
            <a:fld id="{B6604804-7911-4786-A3C9-BB013824902B}" type="slidenum">
              <a:rPr lang="en-US" smtClean="0"/>
              <a:t>17</a:t>
            </a:fld>
            <a:endParaRPr lang="en-US"/>
          </a:p>
        </p:txBody>
      </p:sp>
    </p:spTree>
    <p:extLst>
      <p:ext uri="{BB962C8B-B14F-4D97-AF65-F5344CB8AC3E}">
        <p14:creationId xmlns:p14="http://schemas.microsoft.com/office/powerpoint/2010/main" val="3762502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604804-7911-4786-A3C9-BB013824902B}" type="slidenum">
              <a:rPr lang="en-US" smtClean="0"/>
              <a:t>18</a:t>
            </a:fld>
            <a:endParaRPr lang="en-US"/>
          </a:p>
        </p:txBody>
      </p:sp>
    </p:spTree>
    <p:extLst>
      <p:ext uri="{BB962C8B-B14F-4D97-AF65-F5344CB8AC3E}">
        <p14:creationId xmlns:p14="http://schemas.microsoft.com/office/powerpoint/2010/main" val="10303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Center and crop </a:t>
            </a:r>
          </a:p>
        </p:txBody>
      </p:sp>
      <p:sp>
        <p:nvSpPr>
          <p:cNvPr id="4" name="Slide Number Placeholder 3"/>
          <p:cNvSpPr>
            <a:spLocks noGrp="1"/>
          </p:cNvSpPr>
          <p:nvPr>
            <p:ph type="sldNum" sz="quarter" idx="5"/>
          </p:nvPr>
        </p:nvSpPr>
        <p:spPr/>
        <p:txBody>
          <a:bodyPr/>
          <a:lstStyle/>
          <a:p>
            <a:fld id="{B6604804-7911-4786-A3C9-BB013824902B}" type="slidenum">
              <a:rPr lang="en-US" smtClean="0"/>
              <a:t>19</a:t>
            </a:fld>
            <a:endParaRPr lang="en-US"/>
          </a:p>
        </p:txBody>
      </p:sp>
    </p:spTree>
    <p:extLst>
      <p:ext uri="{BB962C8B-B14F-4D97-AF65-F5344CB8AC3E}">
        <p14:creationId xmlns:p14="http://schemas.microsoft.com/office/powerpoint/2010/main" val="54349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0A27-9953-42EF-FF69-4F08D0637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3060C-23D8-F8AE-85EA-D5101A627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47D922-7178-2F2A-7119-68C1C586B6F8}"/>
              </a:ext>
            </a:extLst>
          </p:cNvPr>
          <p:cNvSpPr>
            <a:spLocks noGrp="1"/>
          </p:cNvSpPr>
          <p:nvPr>
            <p:ph type="body" idx="1"/>
          </p:nvPr>
        </p:nvSpPr>
        <p:spPr/>
        <p:txBody>
          <a:bodyPr/>
          <a:lstStyle/>
          <a:p>
            <a:pPr marL="457200" indent="-457200">
              <a:buFont typeface="Arial" panose="020B0604020202020204" pitchFamily="34" charset="0"/>
              <a:buChar char="•"/>
            </a:pPr>
            <a:r>
              <a:rPr lang="en-US">
                <a:solidFill>
                  <a:srgbClr val="307FE2"/>
                </a:solidFill>
              </a:rPr>
              <a:t>3 funding mechanisms common: formula weighting, compliance-linked, or general allotment/local discretionary mix</a:t>
            </a:r>
          </a:p>
          <a:p>
            <a:pPr marL="457200" indent="-457200">
              <a:buFont typeface="Arial" panose="020B0604020202020204" pitchFamily="34" charset="0"/>
              <a:buChar char="•"/>
            </a:pPr>
            <a:r>
              <a:rPr lang="en-US">
                <a:solidFill>
                  <a:srgbClr val="307FE2"/>
                </a:solidFill>
              </a:rPr>
              <a:t>Some states require or encourage educator certificates or endorsements</a:t>
            </a:r>
          </a:p>
          <a:p>
            <a:pPr marL="457200" indent="-457200">
              <a:buFont typeface="Arial" panose="020B0604020202020204" pitchFamily="34" charset="0"/>
              <a:buChar char="•"/>
            </a:pPr>
            <a:r>
              <a:rPr lang="en-US">
                <a:solidFill>
                  <a:srgbClr val="307FE2"/>
                </a:solidFill>
              </a:rPr>
              <a:t>Few states require universal screening in elementary grades</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Consider looking at Virginia’s plan, advisory, report framework, Georgia’s funding weight, Maryland’s universal screening/identification approach, and North Carolina’s oversight cycle. Taken together, these state policies may provide innovative examples that could help support comprehensive, talented and gifted education programs.</a:t>
            </a:r>
          </a:p>
          <a:p>
            <a:endParaRPr lang="en-US" sz="1200" b="0" i="0" u="none" strike="noStrike" kern="1200" baseline="0">
              <a:solidFill>
                <a:schemeClr val="tx1"/>
              </a:solidFill>
              <a:latin typeface="+mn-lt"/>
              <a:ea typeface="+mn-ea"/>
              <a:cs typeface="+mn-cs"/>
            </a:endParaRPr>
          </a:p>
          <a:p>
            <a:r>
              <a:rPr lang="en-US" sz="1200" b="0" i="0" kern="1200">
                <a:solidFill>
                  <a:schemeClr val="tx1"/>
                </a:solidFill>
                <a:effectLst/>
                <a:latin typeface="+mn-lt"/>
                <a:ea typeface="+mn-ea"/>
                <a:cs typeface="+mn-cs"/>
              </a:rPr>
              <a:t>Delivery approaches: separate, integrated, hybrid</a:t>
            </a:r>
          </a:p>
          <a:p>
            <a:r>
              <a:rPr lang="en-US" sz="1200" b="0" i="0" kern="1200">
                <a:solidFill>
                  <a:schemeClr val="tx1"/>
                </a:solidFill>
                <a:effectLst/>
                <a:latin typeface="+mn-lt"/>
                <a:ea typeface="+mn-ea"/>
                <a:cs typeface="+mn-cs"/>
              </a:rPr>
              <a:t>The most effective approach is likely a combination of integrated and separate models, using different strategies based on the students' needs and the subject matter.</a:t>
            </a:r>
          </a:p>
          <a:p>
            <a:r>
              <a:rPr lang="en-US" sz="1200" b="0" i="0" kern="1200">
                <a:solidFill>
                  <a:schemeClr val="tx1"/>
                </a:solidFill>
                <a:effectLst/>
                <a:latin typeface="+mn-lt"/>
                <a:ea typeface="+mn-ea"/>
                <a:cs typeface="+mn-cs"/>
              </a:rPr>
              <a:t>A flexible model that allows for both pull-out programs for specific subjects of the highest advancement for students and enrichment activities within the regular classroom may be the most beneficial.</a:t>
            </a:r>
          </a:p>
          <a:p>
            <a:r>
              <a:rPr lang="en-US" sz="1200" b="0" i="0" kern="1200">
                <a:solidFill>
                  <a:schemeClr val="tx1"/>
                </a:solidFill>
                <a:effectLst/>
                <a:latin typeface="+mn-lt"/>
                <a:ea typeface="+mn-ea"/>
                <a:cs typeface="+mn-cs"/>
              </a:rPr>
              <a:t>Ultimately, the success of any gifted education program hinges on the quality of the curriculum and instruction provided to students, regardless of the setting. </a:t>
            </a:r>
          </a:p>
          <a:p>
            <a:endParaRPr lang="en-US"/>
          </a:p>
        </p:txBody>
      </p:sp>
      <p:sp>
        <p:nvSpPr>
          <p:cNvPr id="4" name="Footer Placeholder 3">
            <a:extLst>
              <a:ext uri="{FF2B5EF4-FFF2-40B4-BE49-F238E27FC236}">
                <a16:creationId xmlns:a16="http://schemas.microsoft.com/office/drawing/2014/main" id="{5A970481-BFF3-B810-7BE3-D6F9C0FF6B9E}"/>
              </a:ext>
            </a:extLst>
          </p:cNvPr>
          <p:cNvSpPr>
            <a:spLocks noGrp="1"/>
          </p:cNvSpPr>
          <p:nvPr>
            <p:ph type="ftr" sz="quarter" idx="4"/>
          </p:nvPr>
        </p:nvSpPr>
        <p:spPr/>
        <p:txBody>
          <a:bodyPr/>
          <a:lstStyle/>
          <a:p>
            <a:r>
              <a:rPr lang="en-US"/>
              <a:t>Presentation Title/ Presenter First Name Last Name</a:t>
            </a:r>
          </a:p>
        </p:txBody>
      </p:sp>
      <p:sp>
        <p:nvSpPr>
          <p:cNvPr id="5" name="Slide Number Placeholder 4">
            <a:extLst>
              <a:ext uri="{FF2B5EF4-FFF2-40B4-BE49-F238E27FC236}">
                <a16:creationId xmlns:a16="http://schemas.microsoft.com/office/drawing/2014/main" id="{6BC7BB75-97AA-F240-91EB-1FE6BB99CEE5}"/>
              </a:ext>
            </a:extLst>
          </p:cNvPr>
          <p:cNvSpPr>
            <a:spLocks noGrp="1"/>
          </p:cNvSpPr>
          <p:nvPr>
            <p:ph type="sldNum" sz="quarter" idx="5"/>
          </p:nvPr>
        </p:nvSpPr>
        <p:spPr/>
        <p:txBody>
          <a:bodyPr/>
          <a:lstStyle/>
          <a:p>
            <a:fld id="{CF2903E7-652A-FC41-B5FF-0807B98EA45D}" type="slidenum">
              <a:rPr lang="en-US" smtClean="0"/>
              <a:pPr/>
              <a:t>21</a:t>
            </a:fld>
            <a:endParaRPr lang="en-US"/>
          </a:p>
        </p:txBody>
      </p:sp>
    </p:spTree>
    <p:extLst>
      <p:ext uri="{BB962C8B-B14F-4D97-AF65-F5344CB8AC3E}">
        <p14:creationId xmlns:p14="http://schemas.microsoft.com/office/powerpoint/2010/main" val="1028031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Cut this graphic up in chunks so the text is more visible, so all the pieces are separated </a:t>
            </a:r>
          </a:p>
        </p:txBody>
      </p:sp>
      <p:sp>
        <p:nvSpPr>
          <p:cNvPr id="4" name="Slide Number Placeholder 3"/>
          <p:cNvSpPr>
            <a:spLocks noGrp="1"/>
          </p:cNvSpPr>
          <p:nvPr>
            <p:ph type="sldNum" sz="quarter" idx="5"/>
          </p:nvPr>
        </p:nvSpPr>
        <p:spPr/>
        <p:txBody>
          <a:bodyPr/>
          <a:lstStyle/>
          <a:p>
            <a:fld id="{B6604804-7911-4786-A3C9-BB013824902B}" type="slidenum">
              <a:rPr lang="en-US" smtClean="0"/>
              <a:t>22</a:t>
            </a:fld>
            <a:endParaRPr lang="en-US"/>
          </a:p>
        </p:txBody>
      </p:sp>
    </p:spTree>
    <p:extLst>
      <p:ext uri="{BB962C8B-B14F-4D97-AF65-F5344CB8AC3E}">
        <p14:creationId xmlns:p14="http://schemas.microsoft.com/office/powerpoint/2010/main" val="2451108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and center </a:t>
            </a:r>
          </a:p>
        </p:txBody>
      </p:sp>
      <p:sp>
        <p:nvSpPr>
          <p:cNvPr id="4" name="Slide Number Placeholder 3"/>
          <p:cNvSpPr>
            <a:spLocks noGrp="1"/>
          </p:cNvSpPr>
          <p:nvPr>
            <p:ph type="sldNum" sz="quarter" idx="5"/>
          </p:nvPr>
        </p:nvSpPr>
        <p:spPr/>
        <p:txBody>
          <a:bodyPr/>
          <a:lstStyle/>
          <a:p>
            <a:fld id="{B6604804-7911-4786-A3C9-BB013824902B}" type="slidenum">
              <a:rPr lang="en-US" smtClean="0"/>
              <a:t>23</a:t>
            </a:fld>
            <a:endParaRPr lang="en-US"/>
          </a:p>
        </p:txBody>
      </p:sp>
    </p:spTree>
    <p:extLst>
      <p:ext uri="{BB962C8B-B14F-4D97-AF65-F5344CB8AC3E}">
        <p14:creationId xmlns:p14="http://schemas.microsoft.com/office/powerpoint/2010/main" val="362468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1B56-0B92-3349-ACD0-1C5168DED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59A6F-2DFA-8534-88E6-22E484D79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3144D-E8C1-62BF-6FC6-853298E59C8C}"/>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1FE08986-7626-96F9-6BBF-6F6C7986F5E4}"/>
              </a:ext>
            </a:extLst>
          </p:cNvPr>
          <p:cNvSpPr>
            <a:spLocks noGrp="1"/>
          </p:cNvSpPr>
          <p:nvPr>
            <p:ph type="ftr" sz="quarter" idx="4"/>
          </p:nvPr>
        </p:nvSpPr>
        <p:spPr/>
        <p:txBody>
          <a:bodyPr/>
          <a:lstStyle/>
          <a:p>
            <a:r>
              <a:rPr lang="en-US"/>
              <a:t>Presentation Title/ Presenter First Name Last Name</a:t>
            </a:r>
          </a:p>
        </p:txBody>
      </p:sp>
      <p:sp>
        <p:nvSpPr>
          <p:cNvPr id="5" name="Slide Number Placeholder 4">
            <a:extLst>
              <a:ext uri="{FF2B5EF4-FFF2-40B4-BE49-F238E27FC236}">
                <a16:creationId xmlns:a16="http://schemas.microsoft.com/office/drawing/2014/main" id="{D0BB44F8-3306-9755-85AE-D9C8B0C999CB}"/>
              </a:ext>
            </a:extLst>
          </p:cNvPr>
          <p:cNvSpPr>
            <a:spLocks noGrp="1"/>
          </p:cNvSpPr>
          <p:nvPr>
            <p:ph type="sldNum" sz="quarter" idx="5"/>
          </p:nvPr>
        </p:nvSpPr>
        <p:spPr/>
        <p:txBody>
          <a:bodyPr/>
          <a:lstStyle/>
          <a:p>
            <a:fld id="{CF2903E7-652A-FC41-B5FF-0807B98EA45D}" type="slidenum">
              <a:rPr lang="en-US" smtClean="0"/>
              <a:pPr/>
              <a:t>3</a:t>
            </a:fld>
            <a:endParaRPr lang="en-US"/>
          </a:p>
        </p:txBody>
      </p:sp>
    </p:spTree>
    <p:extLst>
      <p:ext uri="{BB962C8B-B14F-4D97-AF65-F5344CB8AC3E}">
        <p14:creationId xmlns:p14="http://schemas.microsoft.com/office/powerpoint/2010/main" val="1616669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a little more of the white off</a:t>
            </a:r>
          </a:p>
        </p:txBody>
      </p:sp>
      <p:sp>
        <p:nvSpPr>
          <p:cNvPr id="4" name="Slide Number Placeholder 3"/>
          <p:cNvSpPr>
            <a:spLocks noGrp="1"/>
          </p:cNvSpPr>
          <p:nvPr>
            <p:ph type="sldNum" sz="quarter" idx="5"/>
          </p:nvPr>
        </p:nvSpPr>
        <p:spPr/>
        <p:txBody>
          <a:bodyPr/>
          <a:lstStyle/>
          <a:p>
            <a:fld id="{B6604804-7911-4786-A3C9-BB013824902B}" type="slidenum">
              <a:rPr lang="en-US" smtClean="0"/>
              <a:t>24</a:t>
            </a:fld>
            <a:endParaRPr lang="en-US"/>
          </a:p>
        </p:txBody>
      </p:sp>
    </p:spTree>
    <p:extLst>
      <p:ext uri="{BB962C8B-B14F-4D97-AF65-F5344CB8AC3E}">
        <p14:creationId xmlns:p14="http://schemas.microsoft.com/office/powerpoint/2010/main" val="4240004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98D6-056E-B11C-0B8C-DD265B078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58507-03B8-A736-B0F7-5E703306B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187EB-9A4B-A1DD-D7E7-A08DA5EABB74}"/>
              </a:ext>
            </a:extLst>
          </p:cNvPr>
          <p:cNvSpPr>
            <a:spLocks noGrp="1"/>
          </p:cNvSpPr>
          <p:nvPr>
            <p:ph type="body" idx="1"/>
          </p:nvPr>
        </p:nvSpPr>
        <p:spPr/>
        <p:txBody>
          <a:bodyPr/>
          <a:lstStyle/>
          <a:p>
            <a:r>
              <a:rPr lang="en-US"/>
              <a:t>Economic issue + student prep issue </a:t>
            </a:r>
          </a:p>
        </p:txBody>
      </p:sp>
      <p:sp>
        <p:nvSpPr>
          <p:cNvPr id="4" name="Footer Placeholder 3">
            <a:extLst>
              <a:ext uri="{FF2B5EF4-FFF2-40B4-BE49-F238E27FC236}">
                <a16:creationId xmlns:a16="http://schemas.microsoft.com/office/drawing/2014/main" id="{015937EB-A616-82E4-8594-C5CECB3BEDEF}"/>
              </a:ext>
            </a:extLst>
          </p:cNvPr>
          <p:cNvSpPr>
            <a:spLocks noGrp="1"/>
          </p:cNvSpPr>
          <p:nvPr>
            <p:ph type="ftr" sz="quarter" idx="4"/>
          </p:nvPr>
        </p:nvSpPr>
        <p:spPr/>
        <p:txBody>
          <a:bodyPr/>
          <a:lstStyle/>
          <a:p>
            <a:r>
              <a:rPr lang="en-US"/>
              <a:t>Presentation Title/ Presenter First Name Last Name</a:t>
            </a:r>
          </a:p>
        </p:txBody>
      </p:sp>
      <p:sp>
        <p:nvSpPr>
          <p:cNvPr id="5" name="Slide Number Placeholder 4">
            <a:extLst>
              <a:ext uri="{FF2B5EF4-FFF2-40B4-BE49-F238E27FC236}">
                <a16:creationId xmlns:a16="http://schemas.microsoft.com/office/drawing/2014/main" id="{8DBF6645-4E25-CD70-B273-73329525DD52}"/>
              </a:ext>
            </a:extLst>
          </p:cNvPr>
          <p:cNvSpPr>
            <a:spLocks noGrp="1"/>
          </p:cNvSpPr>
          <p:nvPr>
            <p:ph type="sldNum" sz="quarter" idx="5"/>
          </p:nvPr>
        </p:nvSpPr>
        <p:spPr/>
        <p:txBody>
          <a:bodyPr/>
          <a:lstStyle/>
          <a:p>
            <a:fld id="{CF2903E7-652A-FC41-B5FF-0807B98EA45D}" type="slidenum">
              <a:rPr lang="en-US" smtClean="0"/>
              <a:pPr/>
              <a:t>25</a:t>
            </a:fld>
            <a:endParaRPr lang="en-US"/>
          </a:p>
        </p:txBody>
      </p:sp>
    </p:spTree>
    <p:extLst>
      <p:ext uri="{BB962C8B-B14F-4D97-AF65-F5344CB8AC3E}">
        <p14:creationId xmlns:p14="http://schemas.microsoft.com/office/powerpoint/2010/main" val="3238150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and center and then move sentence up – left aligned </a:t>
            </a:r>
          </a:p>
        </p:txBody>
      </p:sp>
      <p:sp>
        <p:nvSpPr>
          <p:cNvPr id="4" name="Slide Number Placeholder 3"/>
          <p:cNvSpPr>
            <a:spLocks noGrp="1"/>
          </p:cNvSpPr>
          <p:nvPr>
            <p:ph type="sldNum" sz="quarter" idx="5"/>
          </p:nvPr>
        </p:nvSpPr>
        <p:spPr/>
        <p:txBody>
          <a:bodyPr/>
          <a:lstStyle/>
          <a:p>
            <a:fld id="{B6604804-7911-4786-A3C9-BB013824902B}" type="slidenum">
              <a:rPr lang="en-US" smtClean="0"/>
              <a:t>26</a:t>
            </a:fld>
            <a:endParaRPr lang="en-US"/>
          </a:p>
        </p:txBody>
      </p:sp>
    </p:spTree>
    <p:extLst>
      <p:ext uri="{BB962C8B-B14F-4D97-AF65-F5344CB8AC3E}">
        <p14:creationId xmlns:p14="http://schemas.microsoft.com/office/powerpoint/2010/main" val="250811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a little more off </a:t>
            </a:r>
          </a:p>
        </p:txBody>
      </p:sp>
      <p:sp>
        <p:nvSpPr>
          <p:cNvPr id="4" name="Slide Number Placeholder 3"/>
          <p:cNvSpPr>
            <a:spLocks noGrp="1"/>
          </p:cNvSpPr>
          <p:nvPr>
            <p:ph type="sldNum" sz="quarter" idx="5"/>
          </p:nvPr>
        </p:nvSpPr>
        <p:spPr/>
        <p:txBody>
          <a:bodyPr/>
          <a:lstStyle/>
          <a:p>
            <a:fld id="{B6604804-7911-4786-A3C9-BB013824902B}" type="slidenum">
              <a:rPr lang="en-US" smtClean="0"/>
              <a:t>27</a:t>
            </a:fld>
            <a:endParaRPr lang="en-US"/>
          </a:p>
        </p:txBody>
      </p:sp>
    </p:spTree>
    <p:extLst>
      <p:ext uri="{BB962C8B-B14F-4D97-AF65-F5344CB8AC3E}">
        <p14:creationId xmlns:p14="http://schemas.microsoft.com/office/powerpoint/2010/main" val="3315641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off more white</a:t>
            </a:r>
          </a:p>
        </p:txBody>
      </p:sp>
      <p:sp>
        <p:nvSpPr>
          <p:cNvPr id="4" name="Slide Number Placeholder 3"/>
          <p:cNvSpPr>
            <a:spLocks noGrp="1"/>
          </p:cNvSpPr>
          <p:nvPr>
            <p:ph type="sldNum" sz="quarter" idx="5"/>
          </p:nvPr>
        </p:nvSpPr>
        <p:spPr/>
        <p:txBody>
          <a:bodyPr/>
          <a:lstStyle/>
          <a:p>
            <a:fld id="{B6604804-7911-4786-A3C9-BB013824902B}" type="slidenum">
              <a:rPr lang="en-US" smtClean="0"/>
              <a:t>28</a:t>
            </a:fld>
            <a:endParaRPr lang="en-US"/>
          </a:p>
        </p:txBody>
      </p:sp>
    </p:spTree>
    <p:extLst>
      <p:ext uri="{BB962C8B-B14F-4D97-AF65-F5344CB8AC3E}">
        <p14:creationId xmlns:p14="http://schemas.microsoft.com/office/powerpoint/2010/main" val="1368224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and center</a:t>
            </a:r>
          </a:p>
        </p:txBody>
      </p:sp>
      <p:sp>
        <p:nvSpPr>
          <p:cNvPr id="4" name="Slide Number Placeholder 3"/>
          <p:cNvSpPr>
            <a:spLocks noGrp="1"/>
          </p:cNvSpPr>
          <p:nvPr>
            <p:ph type="sldNum" sz="quarter" idx="5"/>
          </p:nvPr>
        </p:nvSpPr>
        <p:spPr/>
        <p:txBody>
          <a:bodyPr/>
          <a:lstStyle/>
          <a:p>
            <a:fld id="{B6604804-7911-4786-A3C9-BB013824902B}" type="slidenum">
              <a:rPr lang="en-US" smtClean="0"/>
              <a:t>29</a:t>
            </a:fld>
            <a:endParaRPr lang="en-US"/>
          </a:p>
        </p:txBody>
      </p:sp>
    </p:spTree>
    <p:extLst>
      <p:ext uri="{BB962C8B-B14F-4D97-AF65-F5344CB8AC3E}">
        <p14:creationId xmlns:p14="http://schemas.microsoft.com/office/powerpoint/2010/main" val="3099275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BA696-A486-DCE6-E335-EB436C060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19CD2-B0D7-069E-99B4-7AF8CD326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6CE83-FB53-5DAD-8860-FCEB6BD30C77}"/>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DBAA2506-1B85-2AE1-2FC8-77382BC2FBBF}"/>
              </a:ext>
            </a:extLst>
          </p:cNvPr>
          <p:cNvSpPr>
            <a:spLocks noGrp="1"/>
          </p:cNvSpPr>
          <p:nvPr>
            <p:ph type="ftr" sz="quarter" idx="4"/>
          </p:nvPr>
        </p:nvSpPr>
        <p:spPr/>
        <p:txBody>
          <a:bodyPr/>
          <a:lstStyle/>
          <a:p>
            <a:r>
              <a:rPr lang="en-US"/>
              <a:t>Presentation Title/ Presenter First Name Last Name</a:t>
            </a:r>
          </a:p>
        </p:txBody>
      </p:sp>
      <p:sp>
        <p:nvSpPr>
          <p:cNvPr id="5" name="Slide Number Placeholder 4">
            <a:extLst>
              <a:ext uri="{FF2B5EF4-FFF2-40B4-BE49-F238E27FC236}">
                <a16:creationId xmlns:a16="http://schemas.microsoft.com/office/drawing/2014/main" id="{CC99D505-42F3-244D-1DA9-249A61E701EC}"/>
              </a:ext>
            </a:extLst>
          </p:cNvPr>
          <p:cNvSpPr>
            <a:spLocks noGrp="1"/>
          </p:cNvSpPr>
          <p:nvPr>
            <p:ph type="sldNum" sz="quarter" idx="5"/>
          </p:nvPr>
        </p:nvSpPr>
        <p:spPr/>
        <p:txBody>
          <a:bodyPr/>
          <a:lstStyle/>
          <a:p>
            <a:fld id="{CF2903E7-652A-FC41-B5FF-0807B98EA45D}" type="slidenum">
              <a:rPr lang="en-US" smtClean="0"/>
              <a:pPr/>
              <a:t>31</a:t>
            </a:fld>
            <a:endParaRPr lang="en-US"/>
          </a:p>
        </p:txBody>
      </p:sp>
    </p:spTree>
    <p:extLst>
      <p:ext uri="{BB962C8B-B14F-4D97-AF65-F5344CB8AC3E}">
        <p14:creationId xmlns:p14="http://schemas.microsoft.com/office/powerpoint/2010/main" val="499708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Yet, if teachers are the #1 factor for affecting student learning growth and achievement, that may be where we want to pay the most attention. </a:t>
            </a:r>
          </a:p>
          <a:p>
            <a:r>
              <a:rPr lang="en-US"/>
              <a:t>Teachers who are qualified, trained and supported have more positive impact with students – there is little dispute to the countless studies on this. </a:t>
            </a:r>
          </a:p>
          <a:p>
            <a:r>
              <a:rPr lang="en-US"/>
              <a:t>But Title I schools are demonstrated to have the most teachers in our proxy measures of inequality – more inexperienced, more uncertified and more out-of-field teachers than in non-Title I schools. </a:t>
            </a:r>
          </a:p>
          <a:p>
            <a:r>
              <a:rPr lang="en-US"/>
              <a:t>So how do we attract, recruit, grow and support educators in Title I schools so we can provide more great teachers to students in poverty?</a:t>
            </a:r>
          </a:p>
          <a:p>
            <a:r>
              <a:rPr lang="en-US"/>
              <a:t>My colleague Amanda Merritt has a few insights on this before getting thoughts from our panel....</a:t>
            </a: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C6A55"/>
                </a:solidFill>
                <a:effectLst/>
                <a:uLnTx/>
                <a:uFillTx/>
                <a:latin typeface="Arial"/>
                <a:ea typeface="+mn-ea"/>
                <a:cs typeface="+mn-cs"/>
              </a:rPr>
              <a:t>Presentation Title/ Presenter First Name Last Name</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366055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When we think about teacher quality and shortages, we must pay attention to differences across not only having enough teachers in each class, each subject, having a quality teacher in each room – but we must look at the differences across schools. Data shows us there are more acute shortages in rural schools and high-poverty urban schools and that Title I schools have significant shortages compared to schools with lower concentration of students from poverty. </a:t>
            </a:r>
          </a:p>
          <a:p>
            <a:pPr marL="171450" indent="-171450">
              <a:buFont typeface="Arial" panose="020B0604020202020204" pitchFamily="34" charset="0"/>
              <a:buChar char="•"/>
            </a:pPr>
            <a:r>
              <a:rPr lang="en-US" b="0" i="0">
                <a:solidFill>
                  <a:srgbClr val="000000"/>
                </a:solidFill>
                <a:effectLst/>
                <a:latin typeface="Arial" panose="020B0604020202020204" pitchFamily="34" charset="0"/>
              </a:rPr>
              <a:t>Schools enrolling at least 40% of students from low-income families are eligible to use Title I funds for schoolwide programs or targeted assistance for at risk students. </a:t>
            </a:r>
          </a:p>
          <a:p>
            <a:pPr marL="171450" indent="-171450">
              <a:buFont typeface="Arial" panose="020B0604020202020204" pitchFamily="34" charset="0"/>
              <a:buChar char="•"/>
            </a:pPr>
            <a:r>
              <a:rPr lang="en-US"/>
              <a:t>Out of the 35,532 public and charter schools in the SREB region, 62% offer Title I programs or assistance and 10% more are Title I eligible.</a:t>
            </a:r>
          </a:p>
          <a:p>
            <a:pPr marL="171450" indent="-171450">
              <a:buFont typeface="Arial" panose="020B0604020202020204" pitchFamily="34" charset="0"/>
              <a:buChar char="•"/>
            </a:pPr>
            <a:r>
              <a:rPr lang="en-US"/>
              <a:t>51% of students in the region attend these Title I eligible schools. </a:t>
            </a:r>
          </a:p>
          <a:p>
            <a:pPr marL="171450" indent="-171450">
              <a:buFont typeface="Arial" panose="020B0604020202020204" pitchFamily="34" charset="0"/>
              <a:buChar char="•"/>
            </a:pPr>
            <a:endParaRPr lang="en-US"/>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Numerous reports (from the Brookings Institute, George Mason University, and others) argue that despite this increased funding, little to no gains in achievement or closing learning gaps between children from backgrounds of poverty and their middle-class peers. Some sight the added bureaucratic issues allowing the funding to make a different, the subsidizing of non-phonics based instruction for 3 ½ decades, etc. </a:t>
            </a:r>
          </a:p>
          <a:p>
            <a:endParaRPr lang="en-US"/>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C6A55"/>
                </a:solidFill>
                <a:effectLst/>
                <a:uLnTx/>
                <a:uFillTx/>
                <a:latin typeface="Arial"/>
                <a:ea typeface="+mn-ea"/>
                <a:cs typeface="+mn-cs"/>
              </a:rPr>
              <a:t>Presentation Title/ Presenter First Name Last Name</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2038688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3B77C-7751-4615-F9DC-57F7F1F50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436FF-A78F-1072-FD44-AAE724299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19070-C193-409C-5DE9-1A84E04789F8}"/>
              </a:ext>
            </a:extLst>
          </p:cNvPr>
          <p:cNvSpPr>
            <a:spLocks noGrp="1"/>
          </p:cNvSpPr>
          <p:nvPr>
            <p:ph type="body" idx="1"/>
          </p:nvPr>
        </p:nvSpPr>
        <p:spPr/>
        <p:txBody>
          <a:bodyPr/>
          <a:lstStyle/>
          <a:p>
            <a:r>
              <a:rPr lang="en-US"/>
              <a:t>Add the link to see the additional spotlight to bottom corner</a:t>
            </a:r>
          </a:p>
        </p:txBody>
      </p:sp>
      <p:sp>
        <p:nvSpPr>
          <p:cNvPr id="4" name="Slide Number Placeholder 3">
            <a:extLst>
              <a:ext uri="{FF2B5EF4-FFF2-40B4-BE49-F238E27FC236}">
                <a16:creationId xmlns:a16="http://schemas.microsoft.com/office/drawing/2014/main" id="{AF11CCB5-FF9D-5503-92CC-DF4FBA338DC2}"/>
              </a:ext>
            </a:extLst>
          </p:cNvPr>
          <p:cNvSpPr>
            <a:spLocks noGrp="1"/>
          </p:cNvSpPr>
          <p:nvPr>
            <p:ph type="sldNum" sz="quarter" idx="5"/>
          </p:nvPr>
        </p:nvSpPr>
        <p:spPr/>
        <p:txBody>
          <a:bodyPr/>
          <a:lstStyle/>
          <a:p>
            <a:fld id="{B6604804-7911-4786-A3C9-BB013824902B}" type="slidenum">
              <a:rPr lang="en-US" smtClean="0"/>
              <a:t>34</a:t>
            </a:fld>
            <a:endParaRPr lang="en-US"/>
          </a:p>
        </p:txBody>
      </p:sp>
    </p:spTree>
    <p:extLst>
      <p:ext uri="{BB962C8B-B14F-4D97-AF65-F5344CB8AC3E}">
        <p14:creationId xmlns:p14="http://schemas.microsoft.com/office/powerpoint/2010/main" val="2902525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an app in PPT where I can embed DWs – do this for all DWs throughout presentation that are interactive</a:t>
            </a:r>
          </a:p>
        </p:txBody>
      </p:sp>
      <p:sp>
        <p:nvSpPr>
          <p:cNvPr id="4" name="Slide Number Placeholder 3"/>
          <p:cNvSpPr>
            <a:spLocks noGrp="1"/>
          </p:cNvSpPr>
          <p:nvPr>
            <p:ph type="sldNum" sz="quarter" idx="5"/>
          </p:nvPr>
        </p:nvSpPr>
        <p:spPr/>
        <p:txBody>
          <a:bodyPr/>
          <a:lstStyle/>
          <a:p>
            <a:fld id="{B6604804-7911-4786-A3C9-BB013824902B}" type="slidenum">
              <a:rPr lang="en-US" smtClean="0"/>
              <a:t>4</a:t>
            </a:fld>
            <a:endParaRPr lang="en-US"/>
          </a:p>
        </p:txBody>
      </p:sp>
    </p:spTree>
    <p:extLst>
      <p:ext uri="{BB962C8B-B14F-4D97-AF65-F5344CB8AC3E}">
        <p14:creationId xmlns:p14="http://schemas.microsoft.com/office/powerpoint/2010/main" val="456008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17857-A452-C857-412E-07F84F09D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7BF8C-24B0-967C-19B1-F7DFEBC1E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5DA6A-CBA6-0739-3490-D484A6DF331D}"/>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8CD6943A-3372-B869-1542-65A82E088AC4}"/>
              </a:ext>
            </a:extLst>
          </p:cNvPr>
          <p:cNvSpPr>
            <a:spLocks noGrp="1"/>
          </p:cNvSpPr>
          <p:nvPr>
            <p:ph type="ftr" sz="quarter" idx="4"/>
          </p:nvPr>
        </p:nvSpPr>
        <p:spPr/>
        <p:txBody>
          <a:bodyPr/>
          <a:lstStyle/>
          <a:p>
            <a:r>
              <a:rPr lang="en-US"/>
              <a:t>Presentation Title/ Presenter First Name Last Name</a:t>
            </a:r>
          </a:p>
        </p:txBody>
      </p:sp>
      <p:sp>
        <p:nvSpPr>
          <p:cNvPr id="5" name="Slide Number Placeholder 4">
            <a:extLst>
              <a:ext uri="{FF2B5EF4-FFF2-40B4-BE49-F238E27FC236}">
                <a16:creationId xmlns:a16="http://schemas.microsoft.com/office/drawing/2014/main" id="{F93D29A0-FE91-BF14-A3EA-C14C57EA132B}"/>
              </a:ext>
            </a:extLst>
          </p:cNvPr>
          <p:cNvSpPr>
            <a:spLocks noGrp="1"/>
          </p:cNvSpPr>
          <p:nvPr>
            <p:ph type="sldNum" sz="quarter" idx="5"/>
          </p:nvPr>
        </p:nvSpPr>
        <p:spPr/>
        <p:txBody>
          <a:bodyPr/>
          <a:lstStyle/>
          <a:p>
            <a:fld id="{CF2903E7-652A-FC41-B5FF-0807B98EA45D}" type="slidenum">
              <a:rPr lang="en-US" smtClean="0"/>
              <a:pPr/>
              <a:t>35</a:t>
            </a:fld>
            <a:endParaRPr lang="en-US"/>
          </a:p>
        </p:txBody>
      </p:sp>
    </p:spTree>
    <p:extLst>
      <p:ext uri="{BB962C8B-B14F-4D97-AF65-F5344CB8AC3E}">
        <p14:creationId xmlns:p14="http://schemas.microsoft.com/office/powerpoint/2010/main" val="3350059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top graphic smaller and smaller one a little bigger </a:t>
            </a:r>
          </a:p>
        </p:txBody>
      </p:sp>
      <p:sp>
        <p:nvSpPr>
          <p:cNvPr id="4" name="Slide Number Placeholder 3"/>
          <p:cNvSpPr>
            <a:spLocks noGrp="1"/>
          </p:cNvSpPr>
          <p:nvPr>
            <p:ph type="sldNum" sz="quarter" idx="5"/>
          </p:nvPr>
        </p:nvSpPr>
        <p:spPr/>
        <p:txBody>
          <a:bodyPr/>
          <a:lstStyle/>
          <a:p>
            <a:fld id="{B6604804-7911-4786-A3C9-BB013824902B}" type="slidenum">
              <a:rPr lang="en-US" smtClean="0"/>
              <a:t>36</a:t>
            </a:fld>
            <a:endParaRPr lang="en-US"/>
          </a:p>
        </p:txBody>
      </p:sp>
    </p:spTree>
    <p:extLst>
      <p:ext uri="{BB962C8B-B14F-4D97-AF65-F5344CB8AC3E}">
        <p14:creationId xmlns:p14="http://schemas.microsoft.com/office/powerpoint/2010/main" val="1344925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the table and map and then put them side by side </a:t>
            </a:r>
          </a:p>
        </p:txBody>
      </p:sp>
      <p:sp>
        <p:nvSpPr>
          <p:cNvPr id="4" name="Slide Number Placeholder 3"/>
          <p:cNvSpPr>
            <a:spLocks noGrp="1"/>
          </p:cNvSpPr>
          <p:nvPr>
            <p:ph type="sldNum" sz="quarter" idx="5"/>
          </p:nvPr>
        </p:nvSpPr>
        <p:spPr/>
        <p:txBody>
          <a:bodyPr/>
          <a:lstStyle/>
          <a:p>
            <a:fld id="{B6604804-7911-4786-A3C9-BB013824902B}" type="slidenum">
              <a:rPr lang="en-US" smtClean="0"/>
              <a:t>38</a:t>
            </a:fld>
            <a:endParaRPr lang="en-US"/>
          </a:p>
        </p:txBody>
      </p:sp>
    </p:spTree>
    <p:extLst>
      <p:ext uri="{BB962C8B-B14F-4D97-AF65-F5344CB8AC3E}">
        <p14:creationId xmlns:p14="http://schemas.microsoft.com/office/powerpoint/2010/main" val="3272318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604804-7911-4786-A3C9-BB013824902B}" type="slidenum">
              <a:rPr lang="en-US" smtClean="0"/>
              <a:t>40</a:t>
            </a:fld>
            <a:endParaRPr lang="en-US"/>
          </a:p>
        </p:txBody>
      </p:sp>
    </p:spTree>
    <p:extLst>
      <p:ext uri="{BB962C8B-B14F-4D97-AF65-F5344CB8AC3E}">
        <p14:creationId xmlns:p14="http://schemas.microsoft.com/office/powerpoint/2010/main" val="1179739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this graphic into 2</a:t>
            </a:r>
          </a:p>
        </p:txBody>
      </p:sp>
      <p:sp>
        <p:nvSpPr>
          <p:cNvPr id="4" name="Slide Number Placeholder 3"/>
          <p:cNvSpPr>
            <a:spLocks noGrp="1"/>
          </p:cNvSpPr>
          <p:nvPr>
            <p:ph type="sldNum" sz="quarter" idx="5"/>
          </p:nvPr>
        </p:nvSpPr>
        <p:spPr/>
        <p:txBody>
          <a:bodyPr/>
          <a:lstStyle/>
          <a:p>
            <a:fld id="{B6604804-7911-4786-A3C9-BB013824902B}" type="slidenum">
              <a:rPr lang="en-US" smtClean="0"/>
              <a:t>41</a:t>
            </a:fld>
            <a:endParaRPr lang="en-US"/>
          </a:p>
        </p:txBody>
      </p:sp>
    </p:spTree>
    <p:extLst>
      <p:ext uri="{BB962C8B-B14F-4D97-AF65-F5344CB8AC3E}">
        <p14:creationId xmlns:p14="http://schemas.microsoft.com/office/powerpoint/2010/main" val="423667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2C76C-9FCA-C9EC-02A6-9DE19E6D4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07AD8-60D0-B1E1-5BF4-CE908D9F3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0FDAA-8CF2-F68E-9E57-4539EBB969DB}"/>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977F573-2B23-1DB2-76BC-7BF984105108}"/>
              </a:ext>
            </a:extLst>
          </p:cNvPr>
          <p:cNvSpPr>
            <a:spLocks noGrp="1"/>
          </p:cNvSpPr>
          <p:nvPr>
            <p:ph type="ftr" sz="quarter" idx="4"/>
          </p:nvPr>
        </p:nvSpPr>
        <p:spPr/>
        <p:txBody>
          <a:bodyPr/>
          <a:lstStyle/>
          <a:p>
            <a:r>
              <a:rPr lang="en-US"/>
              <a:t>Presentation Title/ Presenter First Name Last Name</a:t>
            </a:r>
          </a:p>
        </p:txBody>
      </p:sp>
      <p:sp>
        <p:nvSpPr>
          <p:cNvPr id="5" name="Slide Number Placeholder 4">
            <a:extLst>
              <a:ext uri="{FF2B5EF4-FFF2-40B4-BE49-F238E27FC236}">
                <a16:creationId xmlns:a16="http://schemas.microsoft.com/office/drawing/2014/main" id="{6CD1FAB9-1A14-0646-A66D-5B6E88363699}"/>
              </a:ext>
            </a:extLst>
          </p:cNvPr>
          <p:cNvSpPr>
            <a:spLocks noGrp="1"/>
          </p:cNvSpPr>
          <p:nvPr>
            <p:ph type="sldNum" sz="quarter" idx="5"/>
          </p:nvPr>
        </p:nvSpPr>
        <p:spPr/>
        <p:txBody>
          <a:bodyPr/>
          <a:lstStyle/>
          <a:p>
            <a:fld id="{CF2903E7-652A-FC41-B5FF-0807B98EA45D}" type="slidenum">
              <a:rPr lang="en-US" smtClean="0"/>
              <a:pPr/>
              <a:t>42</a:t>
            </a:fld>
            <a:endParaRPr lang="en-US"/>
          </a:p>
        </p:txBody>
      </p:sp>
    </p:spTree>
    <p:extLst>
      <p:ext uri="{BB962C8B-B14F-4D97-AF65-F5344CB8AC3E}">
        <p14:creationId xmlns:p14="http://schemas.microsoft.com/office/powerpoint/2010/main" val="1513918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a:t>
            </a:r>
          </a:p>
        </p:txBody>
      </p:sp>
      <p:sp>
        <p:nvSpPr>
          <p:cNvPr id="4" name="Slide Number Placeholder 3"/>
          <p:cNvSpPr>
            <a:spLocks noGrp="1"/>
          </p:cNvSpPr>
          <p:nvPr>
            <p:ph type="sldNum" sz="quarter" idx="5"/>
          </p:nvPr>
        </p:nvSpPr>
        <p:spPr/>
        <p:txBody>
          <a:bodyPr/>
          <a:lstStyle/>
          <a:p>
            <a:fld id="{B6604804-7911-4786-A3C9-BB013824902B}" type="slidenum">
              <a:rPr lang="en-US" smtClean="0"/>
              <a:t>43</a:t>
            </a:fld>
            <a:endParaRPr lang="en-US"/>
          </a:p>
        </p:txBody>
      </p:sp>
    </p:spTree>
    <p:extLst>
      <p:ext uri="{BB962C8B-B14F-4D97-AF65-F5344CB8AC3E}">
        <p14:creationId xmlns:p14="http://schemas.microsoft.com/office/powerpoint/2010/main" val="4170518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and make bigger; add a sentence here with a callout about states not providing this data and how this is a missed opportunity. </a:t>
            </a:r>
          </a:p>
        </p:txBody>
      </p:sp>
      <p:sp>
        <p:nvSpPr>
          <p:cNvPr id="4" name="Slide Number Placeholder 3"/>
          <p:cNvSpPr>
            <a:spLocks noGrp="1"/>
          </p:cNvSpPr>
          <p:nvPr>
            <p:ph type="sldNum" sz="quarter" idx="5"/>
          </p:nvPr>
        </p:nvSpPr>
        <p:spPr/>
        <p:txBody>
          <a:bodyPr/>
          <a:lstStyle/>
          <a:p>
            <a:fld id="{B6604804-7911-4786-A3C9-BB013824902B}" type="slidenum">
              <a:rPr lang="en-US" smtClean="0"/>
              <a:t>45</a:t>
            </a:fld>
            <a:endParaRPr lang="en-US"/>
          </a:p>
        </p:txBody>
      </p:sp>
    </p:spTree>
    <p:extLst>
      <p:ext uri="{BB962C8B-B14F-4D97-AF65-F5344CB8AC3E}">
        <p14:creationId xmlns:p14="http://schemas.microsoft.com/office/powerpoint/2010/main" val="308868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bigger </a:t>
            </a:r>
          </a:p>
        </p:txBody>
      </p:sp>
      <p:sp>
        <p:nvSpPr>
          <p:cNvPr id="4" name="Slide Number Placeholder 3"/>
          <p:cNvSpPr>
            <a:spLocks noGrp="1"/>
          </p:cNvSpPr>
          <p:nvPr>
            <p:ph type="sldNum" sz="quarter" idx="5"/>
          </p:nvPr>
        </p:nvSpPr>
        <p:spPr/>
        <p:txBody>
          <a:bodyPr/>
          <a:lstStyle/>
          <a:p>
            <a:fld id="{B6604804-7911-4786-A3C9-BB013824902B}" type="slidenum">
              <a:rPr lang="en-US" smtClean="0"/>
              <a:t>46</a:t>
            </a:fld>
            <a:endParaRPr lang="en-US"/>
          </a:p>
        </p:txBody>
      </p:sp>
    </p:spTree>
    <p:extLst>
      <p:ext uri="{BB962C8B-B14F-4D97-AF65-F5344CB8AC3E}">
        <p14:creationId xmlns:p14="http://schemas.microsoft.com/office/powerpoint/2010/main" val="2879716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7DA4B-A567-B916-DBF4-892041F290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D4691-8164-8817-EB73-8404CBED0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38E5D-CE19-93A7-454D-6F2978A321E0}"/>
              </a:ext>
            </a:extLst>
          </p:cNvPr>
          <p:cNvSpPr>
            <a:spLocks noGrp="1"/>
          </p:cNvSpPr>
          <p:nvPr>
            <p:ph type="body" idx="1"/>
          </p:nvPr>
        </p:nvSpPr>
        <p:spPr/>
        <p:txBody>
          <a:bodyPr/>
          <a:lstStyle/>
          <a:p>
            <a:r>
              <a:rPr lang="en-US"/>
              <a:t>Add the link to see the additional spotlight to bottom corner</a:t>
            </a:r>
          </a:p>
        </p:txBody>
      </p:sp>
      <p:sp>
        <p:nvSpPr>
          <p:cNvPr id="4" name="Slide Number Placeholder 3">
            <a:extLst>
              <a:ext uri="{FF2B5EF4-FFF2-40B4-BE49-F238E27FC236}">
                <a16:creationId xmlns:a16="http://schemas.microsoft.com/office/drawing/2014/main" id="{0AA3E4FD-AF88-8578-CE34-2D9C9184FE2F}"/>
              </a:ext>
            </a:extLst>
          </p:cNvPr>
          <p:cNvSpPr>
            <a:spLocks noGrp="1"/>
          </p:cNvSpPr>
          <p:nvPr>
            <p:ph type="sldNum" sz="quarter" idx="5"/>
          </p:nvPr>
        </p:nvSpPr>
        <p:spPr/>
        <p:txBody>
          <a:bodyPr/>
          <a:lstStyle/>
          <a:p>
            <a:fld id="{B6604804-7911-4786-A3C9-BB013824902B}" type="slidenum">
              <a:rPr lang="en-US" smtClean="0"/>
              <a:t>47</a:t>
            </a:fld>
            <a:endParaRPr lang="en-US"/>
          </a:p>
        </p:txBody>
      </p:sp>
    </p:spTree>
    <p:extLst>
      <p:ext uri="{BB962C8B-B14F-4D97-AF65-F5344CB8AC3E}">
        <p14:creationId xmlns:p14="http://schemas.microsoft.com/office/powerpoint/2010/main" val="3915473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Fix dollar amount graphic - done</a:t>
            </a:r>
          </a:p>
        </p:txBody>
      </p:sp>
      <p:sp>
        <p:nvSpPr>
          <p:cNvPr id="4" name="Slide Number Placeholder 3"/>
          <p:cNvSpPr>
            <a:spLocks noGrp="1"/>
          </p:cNvSpPr>
          <p:nvPr>
            <p:ph type="sldNum" sz="quarter" idx="5"/>
          </p:nvPr>
        </p:nvSpPr>
        <p:spPr/>
        <p:txBody>
          <a:bodyPr/>
          <a:lstStyle/>
          <a:p>
            <a:fld id="{B6604804-7911-4786-A3C9-BB013824902B}" type="slidenum">
              <a:rPr lang="en-US" smtClean="0"/>
              <a:t>5</a:t>
            </a:fld>
            <a:endParaRPr lang="en-US"/>
          </a:p>
        </p:txBody>
      </p:sp>
    </p:spTree>
    <p:extLst>
      <p:ext uri="{BB962C8B-B14F-4D97-AF65-F5344CB8AC3E}">
        <p14:creationId xmlns:p14="http://schemas.microsoft.com/office/powerpoint/2010/main" val="3019108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D2073-795E-C2DA-7210-BFF107B36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92E37-B3EB-832F-065C-3D76CAF18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1C1315-9BC0-A680-D92D-8E3BBD7C9EA3}"/>
              </a:ext>
            </a:extLst>
          </p:cNvPr>
          <p:cNvSpPr>
            <a:spLocks noGrp="1"/>
          </p:cNvSpPr>
          <p:nvPr>
            <p:ph type="body" idx="1"/>
          </p:nvPr>
        </p:nvSpPr>
        <p:spPr/>
        <p:txBody>
          <a:bodyPr/>
          <a:lstStyle/>
          <a:p>
            <a:r>
              <a:rPr lang="en-US"/>
              <a:t>Add the link to see the additional spotlight to bottom corner</a:t>
            </a:r>
          </a:p>
        </p:txBody>
      </p:sp>
      <p:sp>
        <p:nvSpPr>
          <p:cNvPr id="4" name="Slide Number Placeholder 3">
            <a:extLst>
              <a:ext uri="{FF2B5EF4-FFF2-40B4-BE49-F238E27FC236}">
                <a16:creationId xmlns:a16="http://schemas.microsoft.com/office/drawing/2014/main" id="{DD5AF290-54C2-7844-077D-264C61BC3A76}"/>
              </a:ext>
            </a:extLst>
          </p:cNvPr>
          <p:cNvSpPr>
            <a:spLocks noGrp="1"/>
          </p:cNvSpPr>
          <p:nvPr>
            <p:ph type="sldNum" sz="quarter" idx="5"/>
          </p:nvPr>
        </p:nvSpPr>
        <p:spPr/>
        <p:txBody>
          <a:bodyPr/>
          <a:lstStyle/>
          <a:p>
            <a:fld id="{B6604804-7911-4786-A3C9-BB013824902B}" type="slidenum">
              <a:rPr lang="en-US" smtClean="0"/>
              <a:t>48</a:t>
            </a:fld>
            <a:endParaRPr lang="en-US"/>
          </a:p>
        </p:txBody>
      </p:sp>
    </p:spTree>
    <p:extLst>
      <p:ext uri="{BB962C8B-B14F-4D97-AF65-F5344CB8AC3E}">
        <p14:creationId xmlns:p14="http://schemas.microsoft.com/office/powerpoint/2010/main" val="1273707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75355-F58C-9280-38C2-651A2589A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3328E-C523-13C4-69F6-1900C6679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8E05FF-66B2-C515-991F-73841700705F}"/>
              </a:ext>
            </a:extLst>
          </p:cNvPr>
          <p:cNvSpPr>
            <a:spLocks noGrp="1"/>
          </p:cNvSpPr>
          <p:nvPr>
            <p:ph type="body" idx="1"/>
          </p:nvPr>
        </p:nvSpPr>
        <p:spPr/>
        <p:txBody>
          <a:bodyPr/>
          <a:lstStyle/>
          <a:p>
            <a:r>
              <a:rPr lang="en-US"/>
              <a:t>Anything missing here – leadership and early childcare – strong leadership development and support &amp; go back to early childcare slides to see if I want to add any other bullets or an additional slide </a:t>
            </a:r>
          </a:p>
        </p:txBody>
      </p:sp>
      <p:sp>
        <p:nvSpPr>
          <p:cNvPr id="4" name="Footer Placeholder 3">
            <a:extLst>
              <a:ext uri="{FF2B5EF4-FFF2-40B4-BE49-F238E27FC236}">
                <a16:creationId xmlns:a16="http://schemas.microsoft.com/office/drawing/2014/main" id="{2ACB7F12-DCC7-732B-82E5-DA9E09A35544}"/>
              </a:ext>
            </a:extLst>
          </p:cNvPr>
          <p:cNvSpPr>
            <a:spLocks noGrp="1"/>
          </p:cNvSpPr>
          <p:nvPr>
            <p:ph type="ftr" sz="quarter" idx="4"/>
          </p:nvPr>
        </p:nvSpPr>
        <p:spPr/>
        <p:txBody>
          <a:bodyPr/>
          <a:lstStyle/>
          <a:p>
            <a:r>
              <a:rPr lang="en-US"/>
              <a:t>Presentation Title/ Presenter First Name Last Name</a:t>
            </a:r>
          </a:p>
        </p:txBody>
      </p:sp>
      <p:sp>
        <p:nvSpPr>
          <p:cNvPr id="5" name="Slide Number Placeholder 4">
            <a:extLst>
              <a:ext uri="{FF2B5EF4-FFF2-40B4-BE49-F238E27FC236}">
                <a16:creationId xmlns:a16="http://schemas.microsoft.com/office/drawing/2014/main" id="{5C6CC7E5-B46B-1FC1-F1A7-98B7300C49DE}"/>
              </a:ext>
            </a:extLst>
          </p:cNvPr>
          <p:cNvSpPr>
            <a:spLocks noGrp="1"/>
          </p:cNvSpPr>
          <p:nvPr>
            <p:ph type="sldNum" sz="quarter" idx="5"/>
          </p:nvPr>
        </p:nvSpPr>
        <p:spPr/>
        <p:txBody>
          <a:bodyPr/>
          <a:lstStyle/>
          <a:p>
            <a:fld id="{CF2903E7-652A-FC41-B5FF-0807B98EA45D}" type="slidenum">
              <a:rPr lang="en-US" smtClean="0"/>
              <a:pPr/>
              <a:t>49</a:t>
            </a:fld>
            <a:endParaRPr lang="en-US"/>
          </a:p>
        </p:txBody>
      </p:sp>
    </p:spTree>
    <p:extLst>
      <p:ext uri="{BB962C8B-B14F-4D97-AF65-F5344CB8AC3E}">
        <p14:creationId xmlns:p14="http://schemas.microsoft.com/office/powerpoint/2010/main" val="3910234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$21,000 turnover cost per teacher was estimated in 2018 – in 2024 analysis redone to show 12k, 16k and 24k by district size</a:t>
            </a:r>
          </a:p>
          <a:p>
            <a:endParaRPr lang="en-US"/>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134258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C255B-0B98-E019-5625-E97AE3F1B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E8A12-D47A-ECC5-80F4-93539382C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2C290-F9D7-757E-8293-DAC124FFED21}"/>
              </a:ext>
            </a:extLst>
          </p:cNvPr>
          <p:cNvSpPr>
            <a:spLocks noGrp="1"/>
          </p:cNvSpPr>
          <p:nvPr>
            <p:ph type="body" idx="1"/>
          </p:nvPr>
        </p:nvSpPr>
        <p:spPr/>
        <p:txBody>
          <a:bodyPr/>
          <a:lstStyle/>
          <a:p>
            <a:r>
              <a:rPr lang="en-US"/>
              <a:t>$21,000 turnover cost per teacher was estimated in 2018 – in 2024 analysis redone to show 12k, 16k and 24k by district size</a:t>
            </a:r>
          </a:p>
          <a:p>
            <a:endParaRPr lang="en-US"/>
          </a:p>
        </p:txBody>
      </p:sp>
      <p:sp>
        <p:nvSpPr>
          <p:cNvPr id="5" name="Slide Number Placeholder 4">
            <a:extLst>
              <a:ext uri="{FF2B5EF4-FFF2-40B4-BE49-F238E27FC236}">
                <a16:creationId xmlns:a16="http://schemas.microsoft.com/office/drawing/2014/main" id="{2FC6C2BA-EED2-539B-79C3-0EE95140423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2222763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16C8D-2F15-D1B9-2106-CD0186EC5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89535-4966-1E06-3282-B5111401A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E0976B-0850-1D19-26F6-A76973980000}"/>
              </a:ext>
            </a:extLst>
          </p:cNvPr>
          <p:cNvSpPr>
            <a:spLocks noGrp="1"/>
          </p:cNvSpPr>
          <p:nvPr>
            <p:ph type="body" idx="1"/>
          </p:nvPr>
        </p:nvSpPr>
        <p:spPr/>
        <p:txBody>
          <a:bodyPr/>
          <a:lstStyle/>
          <a:p>
            <a:r>
              <a:rPr lang="en-US"/>
              <a:t>$21,000 turnover cost per teacher was estimated in 2018 – in 2024 analysis redone to show 12k, 16k and 24k by district size</a:t>
            </a:r>
          </a:p>
          <a:p>
            <a:endParaRPr lang="en-US"/>
          </a:p>
        </p:txBody>
      </p:sp>
      <p:sp>
        <p:nvSpPr>
          <p:cNvPr id="5" name="Slide Number Placeholder 4">
            <a:extLst>
              <a:ext uri="{FF2B5EF4-FFF2-40B4-BE49-F238E27FC236}">
                <a16:creationId xmlns:a16="http://schemas.microsoft.com/office/drawing/2014/main" id="{52D31E7B-6163-D505-FD8C-114FA8B7A88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3259047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28575119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C6A55"/>
                </a:solidFill>
                <a:effectLst/>
                <a:uLnTx/>
                <a:uFillTx/>
                <a:latin typeface="Arial"/>
                <a:ea typeface="+mn-ea"/>
                <a:cs typeface="+mn-cs"/>
              </a:rPr>
              <a:t>Presentation Title/ Presenter First Name Last Name</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15907145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MS’s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4.7% uncertified</a:t>
            </a:r>
          </a:p>
          <a:p>
            <a:r>
              <a:rPr lang="en-US"/>
              <a:t>25.2% inexperienced</a:t>
            </a:r>
          </a:p>
          <a:p>
            <a:r>
              <a:rPr lang="en-US"/>
              <a:t>3.3% out of field</a:t>
            </a:r>
          </a:p>
          <a:p>
            <a:endParaRPr lang="en-US"/>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C6A55"/>
                </a:solidFill>
                <a:effectLst/>
                <a:uLnTx/>
                <a:uFillTx/>
                <a:latin typeface="Arial"/>
                <a:ea typeface="+mn-ea"/>
                <a:cs typeface="+mn-cs"/>
              </a:rPr>
              <a:t>Presentation Title/ Presenter First Name Last Name</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477706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1A8ED-B313-AA15-E372-141E29413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7192C-2D7D-A936-D127-B619956F1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A01D9-93B7-41F5-7E6E-EE3BCE7A1D4C}"/>
              </a:ext>
            </a:extLst>
          </p:cNvPr>
          <p:cNvSpPr>
            <a:spLocks noGrp="1"/>
          </p:cNvSpPr>
          <p:nvPr>
            <p:ph type="body" idx="1"/>
          </p:nvPr>
        </p:nvSpPr>
        <p:spPr/>
        <p:txBody>
          <a:bodyPr/>
          <a:lstStyle/>
          <a:p>
            <a:r>
              <a:rPr lang="en-US"/>
              <a:t>MS’s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4.7% uncertified</a:t>
            </a:r>
          </a:p>
          <a:p>
            <a:r>
              <a:rPr lang="en-US"/>
              <a:t>25.2% inexperienced</a:t>
            </a:r>
          </a:p>
          <a:p>
            <a:r>
              <a:rPr lang="en-US"/>
              <a:t>3.3% out of field</a:t>
            </a:r>
          </a:p>
          <a:p>
            <a:endParaRPr lang="en-US"/>
          </a:p>
        </p:txBody>
      </p:sp>
      <p:sp>
        <p:nvSpPr>
          <p:cNvPr id="4" name="Footer Placeholder 3">
            <a:extLst>
              <a:ext uri="{FF2B5EF4-FFF2-40B4-BE49-F238E27FC236}">
                <a16:creationId xmlns:a16="http://schemas.microsoft.com/office/drawing/2014/main" id="{2DFCED05-2C1C-C793-2AFC-C7A7F348FB27}"/>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C6A55"/>
                </a:solidFill>
                <a:effectLst/>
                <a:uLnTx/>
                <a:uFillTx/>
                <a:latin typeface="Arial"/>
                <a:ea typeface="+mn-ea"/>
                <a:cs typeface="+mn-cs"/>
              </a:rPr>
              <a:t>Presentation Title/ Presenter First Name Last Name</a:t>
            </a:r>
          </a:p>
        </p:txBody>
      </p:sp>
      <p:sp>
        <p:nvSpPr>
          <p:cNvPr id="5" name="Slide Number Placeholder 4">
            <a:extLst>
              <a:ext uri="{FF2B5EF4-FFF2-40B4-BE49-F238E27FC236}">
                <a16:creationId xmlns:a16="http://schemas.microsoft.com/office/drawing/2014/main" id="{4D8B883D-3F85-918F-D284-AB44CC8285B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16981348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DEC3A-6BF4-6154-578D-1CFE126C6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40E81-1CD2-A48E-4B5B-B6ABFB33C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A4634-D272-5380-4416-2276CAF161C4}"/>
              </a:ext>
            </a:extLst>
          </p:cNvPr>
          <p:cNvSpPr>
            <a:spLocks noGrp="1"/>
          </p:cNvSpPr>
          <p:nvPr>
            <p:ph type="body" idx="1"/>
          </p:nvPr>
        </p:nvSpPr>
        <p:spPr/>
        <p:txBody>
          <a:bodyPr/>
          <a:lstStyle/>
          <a:p>
            <a:r>
              <a:rPr lang="en-US"/>
              <a:t>Megan</a:t>
            </a:r>
          </a:p>
          <a:p>
            <a:endParaRPr lang="en-US"/>
          </a:p>
        </p:txBody>
      </p:sp>
      <p:sp>
        <p:nvSpPr>
          <p:cNvPr id="4" name="Slide Number Placeholder 3">
            <a:extLst>
              <a:ext uri="{FF2B5EF4-FFF2-40B4-BE49-F238E27FC236}">
                <a16:creationId xmlns:a16="http://schemas.microsoft.com/office/drawing/2014/main" id="{B9F48BFB-1F69-D1FB-7177-AE2EA99FB99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046A68-5397-FA4B-A2A0-379339C15FC2}"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3080278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604804-7911-4786-A3C9-BB013824902B}" type="slidenum">
              <a:rPr lang="en-US" smtClean="0"/>
              <a:t>6</a:t>
            </a:fld>
            <a:endParaRPr lang="en-US"/>
          </a:p>
        </p:txBody>
      </p:sp>
    </p:spTree>
    <p:extLst>
      <p:ext uri="{BB962C8B-B14F-4D97-AF65-F5344CB8AC3E}">
        <p14:creationId xmlns:p14="http://schemas.microsoft.com/office/powerpoint/2010/main" val="3603944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2,332 completers in MS in 22-23</a:t>
            </a:r>
          </a:p>
          <a:p>
            <a:r>
              <a:rPr lang="en-US"/>
              <a:t>2,305 in 2012-13</a:t>
            </a:r>
          </a:p>
          <a:p>
            <a:endParaRPr lang="en-US"/>
          </a:p>
          <a:p>
            <a:r>
              <a:rPr lang="en-US"/>
              <a:t>All other states had an overall decline of at least 14% to 52%</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3464108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F2903-9DD0-D321-5211-C997807F1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18D89-EF16-AD26-EB16-6FD5128FE4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DE949-56CE-0F53-010D-8BACD0C8C739}"/>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315E505E-77D4-FF08-8BCF-FECBD98DCA1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41789890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a:t>SREB, with Vanderbilt, is conducting research on Gen Z interest, attraction and retention. Report on this to come out in 2024.</a:t>
            </a:r>
          </a:p>
          <a:p>
            <a:endParaRPr lang="en-US"/>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20432368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0DABD-846B-9022-5EDC-3D16B78F9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F9867-9600-5EDE-4FD8-67F067385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4A27E-DADB-D653-047C-1692D09721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E5D560-DEC7-077E-45CA-BD76AA586FB6}"/>
              </a:ext>
            </a:extLst>
          </p:cNvPr>
          <p:cNvSpPr>
            <a:spLocks noGrp="1"/>
          </p:cNvSpPr>
          <p:nvPr>
            <p:ph type="sldNum" sz="quarter" idx="5"/>
          </p:nvPr>
        </p:nvSpPr>
        <p:spPr/>
        <p:txBody>
          <a:bodyPr/>
          <a:lstStyle/>
          <a:p>
            <a:fld id="{BE046A68-5397-FA4B-A2A0-379339C15FC2}" type="slidenum">
              <a:rPr lang="en-US" smtClean="0"/>
              <a:t>64</a:t>
            </a:fld>
            <a:endParaRPr lang="en-US"/>
          </a:p>
        </p:txBody>
      </p:sp>
    </p:spTree>
    <p:extLst>
      <p:ext uri="{BB962C8B-B14F-4D97-AF65-F5344CB8AC3E}">
        <p14:creationId xmlns:p14="http://schemas.microsoft.com/office/powerpoint/2010/main" val="38814889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BDDD3-FABC-4E2A-9FAC-E88C1AA84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83E76-8E8D-7B9F-6FBC-67EF5043A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3F6F2-1BCE-B0BA-835F-C665EF7A55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With 24.9% of MS educators in their first 3 years on the job, a conservative estimate is that the state could save $107 million every five years. </a:t>
            </a:r>
          </a:p>
          <a:p>
            <a:endParaRPr lang="en-US"/>
          </a:p>
        </p:txBody>
      </p:sp>
      <p:sp>
        <p:nvSpPr>
          <p:cNvPr id="4" name="Slide Number Placeholder 3">
            <a:extLst>
              <a:ext uri="{FF2B5EF4-FFF2-40B4-BE49-F238E27FC236}">
                <a16:creationId xmlns:a16="http://schemas.microsoft.com/office/drawing/2014/main" id="{1BC02822-8D49-6032-E33D-F275760716A5}"/>
              </a:ext>
            </a:extLst>
          </p:cNvPr>
          <p:cNvSpPr>
            <a:spLocks noGrp="1"/>
          </p:cNvSpPr>
          <p:nvPr>
            <p:ph type="sldNum" sz="quarter" idx="5"/>
          </p:nvPr>
        </p:nvSpPr>
        <p:spPr/>
        <p:txBody>
          <a:bodyPr/>
          <a:lstStyle/>
          <a:p>
            <a:fld id="{BE046A68-5397-FA4B-A2A0-379339C15FC2}" type="slidenum">
              <a:rPr lang="en-US" smtClean="0"/>
              <a:t>65</a:t>
            </a:fld>
            <a:endParaRPr lang="en-US"/>
          </a:p>
        </p:txBody>
      </p:sp>
    </p:spTree>
    <p:extLst>
      <p:ext uri="{BB962C8B-B14F-4D97-AF65-F5344CB8AC3E}">
        <p14:creationId xmlns:p14="http://schemas.microsoft.com/office/powerpoint/2010/main" val="35017917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only do we have data and resources on the teacher workforce, but we also have a plethora of data in our Factbook on Higher Education, which looks at the college faculty workforce, affordability and other topics. </a:t>
            </a:r>
          </a:p>
          <a:p>
            <a:r>
              <a:rPr lang="en-US"/>
              <a:t>We also want to help you implement change through programs and services that go beyond policy to help K-12 teachers, school instruction, and leadership AND postsecondary educators, including our Doctoral Scholars Program that helps minorities finish their doctorate and move into education. We also have a new Center launching at SREB this fall – the Center for Innovative Faculty Development to help grow and develop postsecondary teaching faculty to lead more students to success in college and beyond. </a:t>
            </a:r>
          </a:p>
          <a:p>
            <a:endParaRPr lang="en-US"/>
          </a:p>
        </p:txBody>
      </p:sp>
      <p:sp>
        <p:nvSpPr>
          <p:cNvPr id="5" name="Slide Number Placeholder 4"/>
          <p:cNvSpPr>
            <a:spLocks noGrp="1"/>
          </p:cNvSpPr>
          <p:nvPr>
            <p:ph type="sldNum" sz="quarter" idx="5"/>
          </p:nvPr>
        </p:nvSpPr>
        <p:spPr/>
        <p:txBody>
          <a:bodyPr/>
          <a:lstStyle/>
          <a:p>
            <a:fld id="{CF2903E7-652A-FC41-B5FF-0807B98EA45D}" type="slidenum">
              <a:rPr lang="en-US" smtClean="0"/>
              <a:pPr/>
              <a:t>66</a:t>
            </a:fld>
            <a:endParaRPr lang="en-US"/>
          </a:p>
        </p:txBody>
      </p:sp>
    </p:spTree>
    <p:extLst>
      <p:ext uri="{BB962C8B-B14F-4D97-AF65-F5344CB8AC3E}">
        <p14:creationId xmlns:p14="http://schemas.microsoft.com/office/powerpoint/2010/main" val="3100122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the extra white and center this graphic</a:t>
            </a:r>
          </a:p>
        </p:txBody>
      </p:sp>
      <p:sp>
        <p:nvSpPr>
          <p:cNvPr id="4" name="Slide Number Placeholder 3"/>
          <p:cNvSpPr>
            <a:spLocks noGrp="1"/>
          </p:cNvSpPr>
          <p:nvPr>
            <p:ph type="sldNum" sz="quarter" idx="5"/>
          </p:nvPr>
        </p:nvSpPr>
        <p:spPr/>
        <p:txBody>
          <a:bodyPr/>
          <a:lstStyle/>
          <a:p>
            <a:fld id="{B6604804-7911-4786-A3C9-BB013824902B}" type="slidenum">
              <a:rPr lang="en-US" smtClean="0"/>
              <a:t>7</a:t>
            </a:fld>
            <a:endParaRPr lang="en-US"/>
          </a:p>
        </p:txBody>
      </p:sp>
    </p:spTree>
    <p:extLst>
      <p:ext uri="{BB962C8B-B14F-4D97-AF65-F5344CB8AC3E}">
        <p14:creationId xmlns:p14="http://schemas.microsoft.com/office/powerpoint/2010/main" val="2692015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white and center the graphic - done</a:t>
            </a:r>
          </a:p>
        </p:txBody>
      </p:sp>
      <p:sp>
        <p:nvSpPr>
          <p:cNvPr id="4" name="Slide Number Placeholder 3"/>
          <p:cNvSpPr>
            <a:spLocks noGrp="1"/>
          </p:cNvSpPr>
          <p:nvPr>
            <p:ph type="sldNum" sz="quarter" idx="5"/>
          </p:nvPr>
        </p:nvSpPr>
        <p:spPr/>
        <p:txBody>
          <a:bodyPr/>
          <a:lstStyle/>
          <a:p>
            <a:fld id="{B6604804-7911-4786-A3C9-BB013824902B}" type="slidenum">
              <a:rPr lang="en-US" smtClean="0"/>
              <a:t>8</a:t>
            </a:fld>
            <a:endParaRPr lang="en-US"/>
          </a:p>
        </p:txBody>
      </p:sp>
    </p:spTree>
    <p:extLst>
      <p:ext uri="{BB962C8B-B14F-4D97-AF65-F5344CB8AC3E}">
        <p14:creationId xmlns:p14="http://schemas.microsoft.com/office/powerpoint/2010/main" val="3865330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the link to see the additional spotlight to bottom corner</a:t>
            </a:r>
          </a:p>
        </p:txBody>
      </p:sp>
      <p:sp>
        <p:nvSpPr>
          <p:cNvPr id="4" name="Slide Number Placeholder 3"/>
          <p:cNvSpPr>
            <a:spLocks noGrp="1"/>
          </p:cNvSpPr>
          <p:nvPr>
            <p:ph type="sldNum" sz="quarter" idx="5"/>
          </p:nvPr>
        </p:nvSpPr>
        <p:spPr/>
        <p:txBody>
          <a:bodyPr/>
          <a:lstStyle/>
          <a:p>
            <a:fld id="{B6604804-7911-4786-A3C9-BB013824902B}" type="slidenum">
              <a:rPr lang="en-US" smtClean="0"/>
              <a:t>9</a:t>
            </a:fld>
            <a:endParaRPr lang="en-US"/>
          </a:p>
        </p:txBody>
      </p:sp>
    </p:spTree>
    <p:extLst>
      <p:ext uri="{BB962C8B-B14F-4D97-AF65-F5344CB8AC3E}">
        <p14:creationId xmlns:p14="http://schemas.microsoft.com/office/powerpoint/2010/main" val="628700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B551D-51D3-FFEE-85BF-DD559D249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CA397-5E03-59E8-773C-9D378C3E3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EA38D-31BB-F0F0-6E10-3885F5D7FDD9}"/>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BD444EE3-FB40-26CF-FDA4-0B1CA86C4064}"/>
              </a:ext>
            </a:extLst>
          </p:cNvPr>
          <p:cNvSpPr>
            <a:spLocks noGrp="1"/>
          </p:cNvSpPr>
          <p:nvPr>
            <p:ph type="ftr" sz="quarter" idx="4"/>
          </p:nvPr>
        </p:nvSpPr>
        <p:spPr/>
        <p:txBody>
          <a:bodyPr/>
          <a:lstStyle/>
          <a:p>
            <a:r>
              <a:rPr lang="en-US"/>
              <a:t>Presentation Title/ Presenter First Name Last Name</a:t>
            </a:r>
          </a:p>
        </p:txBody>
      </p:sp>
      <p:sp>
        <p:nvSpPr>
          <p:cNvPr id="5" name="Slide Number Placeholder 4">
            <a:extLst>
              <a:ext uri="{FF2B5EF4-FFF2-40B4-BE49-F238E27FC236}">
                <a16:creationId xmlns:a16="http://schemas.microsoft.com/office/drawing/2014/main" id="{112C8B55-3BD7-D25A-6573-5773D788490F}"/>
              </a:ext>
            </a:extLst>
          </p:cNvPr>
          <p:cNvSpPr>
            <a:spLocks noGrp="1"/>
          </p:cNvSpPr>
          <p:nvPr>
            <p:ph type="sldNum" sz="quarter" idx="5"/>
          </p:nvPr>
        </p:nvSpPr>
        <p:spPr/>
        <p:txBody>
          <a:bodyPr/>
          <a:lstStyle/>
          <a:p>
            <a:fld id="{CF2903E7-652A-FC41-B5FF-0807B98EA45D}" type="slidenum">
              <a:rPr lang="en-US" smtClean="0"/>
              <a:pPr/>
              <a:t>10</a:t>
            </a:fld>
            <a:endParaRPr lang="en-US"/>
          </a:p>
        </p:txBody>
      </p:sp>
    </p:spTree>
    <p:extLst>
      <p:ext uri="{BB962C8B-B14F-4D97-AF65-F5344CB8AC3E}">
        <p14:creationId xmlns:p14="http://schemas.microsoft.com/office/powerpoint/2010/main" val="26163411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Ope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47037" y="4691680"/>
            <a:ext cx="8341533" cy="1752600"/>
          </a:xfrm>
        </p:spPr>
        <p:txBody>
          <a:bodyPr>
            <a:normAutofit/>
          </a:bodyPr>
          <a:lstStyle>
            <a:lvl1pPr marL="0" indent="0" algn="l">
              <a:buNone/>
              <a:defRPr sz="2800" b="0" i="0" baseline="0">
                <a:solidFill>
                  <a:schemeClr val="tx2"/>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b="0" i="1"/>
              <a:t>Presented by</a:t>
            </a:r>
            <a:r>
              <a:rPr lang="en-US"/>
              <a:t>:</a:t>
            </a:r>
          </a:p>
          <a:p>
            <a:r>
              <a:rPr lang="en-US"/>
              <a:t>Presenter Name</a:t>
            </a:r>
          </a:p>
          <a:p>
            <a:r>
              <a:rPr lang="en-US"/>
              <a:t>Date</a:t>
            </a:r>
          </a:p>
        </p:txBody>
      </p:sp>
      <p:sp>
        <p:nvSpPr>
          <p:cNvPr id="2" name="Title 1"/>
          <p:cNvSpPr>
            <a:spLocks noGrp="1"/>
          </p:cNvSpPr>
          <p:nvPr>
            <p:ph type="ctrTitle" hasCustomPrompt="1"/>
          </p:nvPr>
        </p:nvSpPr>
        <p:spPr>
          <a:xfrm>
            <a:off x="2657311" y="1132907"/>
            <a:ext cx="8341533" cy="1470025"/>
          </a:xfrm>
        </p:spPr>
        <p:txBody>
          <a:bodyPr>
            <a:noAutofit/>
          </a:bodyPr>
          <a:lstStyle>
            <a:lvl1pPr algn="l">
              <a:defRPr sz="5400" b="1" i="0" baseline="0">
                <a:solidFill>
                  <a:schemeClr val="tx2"/>
                </a:solidFill>
              </a:defRPr>
            </a:lvl1pPr>
          </a:lstStyle>
          <a:p>
            <a:r>
              <a:rPr lang="en-US"/>
              <a:t>Title of Presentation</a:t>
            </a:r>
          </a:p>
        </p:txBody>
      </p:sp>
      <p:sp>
        <p:nvSpPr>
          <p:cNvPr id="4" name="Rectangle 3">
            <a:extLst>
              <a:ext uri="{FF2B5EF4-FFF2-40B4-BE49-F238E27FC236}">
                <a16:creationId xmlns:a16="http://schemas.microsoft.com/office/drawing/2014/main" id="{5E03F2A4-A407-4AE8-AEFE-F504DBBAAB7E}"/>
              </a:ext>
            </a:extLst>
          </p:cNvPr>
          <p:cNvSpPr/>
          <p:nvPr userDrawn="1"/>
        </p:nvSpPr>
        <p:spPr>
          <a:xfrm>
            <a:off x="0" y="0"/>
            <a:ext cx="2290527" cy="6858000"/>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7AA4585E-E9AD-4FFC-86C5-E52D35FF8CE4}"/>
              </a:ext>
            </a:extLst>
          </p:cNvPr>
          <p:cNvPicPr>
            <a:picLocks noChangeAspect="1"/>
          </p:cNvPicPr>
          <p:nvPr userDrawn="1"/>
        </p:nvPicPr>
        <p:blipFill>
          <a:blip r:embed="rId3"/>
          <a:stretch>
            <a:fillRect/>
          </a:stretch>
        </p:blipFill>
        <p:spPr>
          <a:xfrm>
            <a:off x="356510" y="1583253"/>
            <a:ext cx="1599036" cy="547665"/>
          </a:xfrm>
          <a:prstGeom prst="rect">
            <a:avLst/>
          </a:prstGeom>
        </p:spPr>
      </p:pic>
    </p:spTree>
    <p:extLst>
      <p:ext uri="{BB962C8B-B14F-4D97-AF65-F5344CB8AC3E}">
        <p14:creationId xmlns:p14="http://schemas.microsoft.com/office/powerpoint/2010/main" val="216129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Photo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10" name="Title 1"/>
          <p:cNvSpPr>
            <a:spLocks noGrp="1"/>
          </p:cNvSpPr>
          <p:nvPr>
            <p:ph type="title" hasCustomPrompt="1"/>
          </p:nvPr>
        </p:nvSpPr>
        <p:spPr>
          <a:xfrm>
            <a:off x="1061157" y="5486400"/>
            <a:ext cx="10397067" cy="592500"/>
          </a:xfrm>
        </p:spPr>
        <p:txBody>
          <a:bodyPr anchor="b"/>
          <a:lstStyle>
            <a:lvl1pPr algn="l">
              <a:defRPr sz="2000" b="1"/>
            </a:lvl1pPr>
          </a:lstStyle>
          <a:p>
            <a:r>
              <a:rPr lang="en-US"/>
              <a:t>Slide Title/Headline</a:t>
            </a:r>
          </a:p>
        </p:txBody>
      </p:sp>
      <p:sp>
        <p:nvSpPr>
          <p:cNvPr id="3" name="Picture Placeholder 2"/>
          <p:cNvSpPr>
            <a:spLocks noGrp="1"/>
          </p:cNvSpPr>
          <p:nvPr>
            <p:ph type="pic" idx="1" hasCustomPrompt="1"/>
          </p:nvPr>
        </p:nvSpPr>
        <p:spPr>
          <a:xfrm>
            <a:off x="1061157" y="381000"/>
            <a:ext cx="10397067" cy="49530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336464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Photo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13" name="Picture Placeholder 2"/>
          <p:cNvSpPr>
            <a:spLocks noGrp="1"/>
          </p:cNvSpPr>
          <p:nvPr>
            <p:ph type="pic" idx="15" hasCustomPrompt="1"/>
          </p:nvPr>
        </p:nvSpPr>
        <p:spPr>
          <a:xfrm>
            <a:off x="6398299" y="3420666"/>
            <a:ext cx="5034380"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12" name="Picture Placeholder 2"/>
          <p:cNvSpPr>
            <a:spLocks noGrp="1"/>
          </p:cNvSpPr>
          <p:nvPr>
            <p:ph type="pic" idx="14" hasCustomPrompt="1"/>
          </p:nvPr>
        </p:nvSpPr>
        <p:spPr>
          <a:xfrm>
            <a:off x="1061155" y="3421863"/>
            <a:ext cx="5034845"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11" name="Picture Placeholder 2"/>
          <p:cNvSpPr>
            <a:spLocks noGrp="1"/>
          </p:cNvSpPr>
          <p:nvPr>
            <p:ph type="pic" idx="13" hasCustomPrompt="1"/>
          </p:nvPr>
        </p:nvSpPr>
        <p:spPr>
          <a:xfrm>
            <a:off x="6384031" y="424615"/>
            <a:ext cx="5048544"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3" name="Picture Placeholder 2"/>
          <p:cNvSpPr>
            <a:spLocks noGrp="1"/>
          </p:cNvSpPr>
          <p:nvPr>
            <p:ph type="pic" idx="1" hasCustomPrompt="1"/>
          </p:nvPr>
        </p:nvSpPr>
        <p:spPr>
          <a:xfrm>
            <a:off x="1061155" y="424615"/>
            <a:ext cx="5012268"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4239727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Photos - With Anima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13" name="Picture Placeholder 2"/>
          <p:cNvSpPr>
            <a:spLocks noGrp="1"/>
          </p:cNvSpPr>
          <p:nvPr>
            <p:ph type="pic" idx="15" hasCustomPrompt="1"/>
          </p:nvPr>
        </p:nvSpPr>
        <p:spPr>
          <a:xfrm>
            <a:off x="6398419" y="3424425"/>
            <a:ext cx="5011579"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12" name="Picture Placeholder 2"/>
          <p:cNvSpPr>
            <a:spLocks noGrp="1"/>
          </p:cNvSpPr>
          <p:nvPr>
            <p:ph type="pic" idx="14" hasCustomPrompt="1"/>
          </p:nvPr>
        </p:nvSpPr>
        <p:spPr>
          <a:xfrm>
            <a:off x="1061155" y="3424369"/>
            <a:ext cx="5034845"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11" name="Picture Placeholder 2"/>
          <p:cNvSpPr>
            <a:spLocks noGrp="1"/>
          </p:cNvSpPr>
          <p:nvPr>
            <p:ph type="pic" idx="13" hasCustomPrompt="1"/>
          </p:nvPr>
        </p:nvSpPr>
        <p:spPr>
          <a:xfrm>
            <a:off x="6398419" y="411441"/>
            <a:ext cx="5034156"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3" name="Picture Placeholder 2"/>
          <p:cNvSpPr>
            <a:spLocks noGrp="1"/>
          </p:cNvSpPr>
          <p:nvPr>
            <p:ph type="pic" idx="1" hasCustomPrompt="1"/>
          </p:nvPr>
        </p:nvSpPr>
        <p:spPr>
          <a:xfrm>
            <a:off x="1061155" y="411441"/>
            <a:ext cx="5012268"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in center to insert photo</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290235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1" grpId="0"/>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Text With Photo">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3" name="Content Placeholder 2"/>
          <p:cNvSpPr>
            <a:spLocks noGrp="1"/>
          </p:cNvSpPr>
          <p:nvPr>
            <p:ph idx="1" hasCustomPrompt="1"/>
          </p:nvPr>
        </p:nvSpPr>
        <p:spPr>
          <a:xfrm>
            <a:off x="5384800" y="273051"/>
            <a:ext cx="6070353" cy="5853113"/>
          </a:xfrm>
        </p:spPr>
        <p:txBody>
          <a:bodyPr/>
          <a:lstStyle>
            <a:lvl1pPr marL="0" indent="0">
              <a:buFontTx/>
              <a:buNone/>
              <a:defRPr sz="3200"/>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vl6pPr>
              <a:defRPr sz="2000"/>
            </a:lvl6pPr>
            <a:lvl7pPr>
              <a:defRPr sz="2000"/>
            </a:lvl7pPr>
            <a:lvl8pPr>
              <a:defRPr sz="2000"/>
            </a:lvl8pPr>
            <a:lvl9pPr>
              <a:defRPr sz="2000"/>
            </a:lvl9pPr>
          </a:lstStyle>
          <a:p>
            <a:pPr lvl="0"/>
            <a:r>
              <a:rPr lang="en-US"/>
              <a:t>Click icon to insert photo</a:t>
            </a:r>
          </a:p>
        </p:txBody>
      </p:sp>
      <p:sp>
        <p:nvSpPr>
          <p:cNvPr id="4" name="Text Placeholder 3"/>
          <p:cNvSpPr>
            <a:spLocks noGrp="1"/>
          </p:cNvSpPr>
          <p:nvPr>
            <p:ph type="body" sz="half" idx="2" hasCustomPrompt="1"/>
          </p:nvPr>
        </p:nvSpPr>
        <p:spPr>
          <a:xfrm>
            <a:off x="1038577" y="1435101"/>
            <a:ext cx="4143023" cy="4691063"/>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text here</a:t>
            </a:r>
          </a:p>
        </p:txBody>
      </p:sp>
      <p:sp>
        <p:nvSpPr>
          <p:cNvPr id="2" name="Title 1"/>
          <p:cNvSpPr>
            <a:spLocks noGrp="1"/>
          </p:cNvSpPr>
          <p:nvPr>
            <p:ph type="title" hasCustomPrompt="1"/>
          </p:nvPr>
        </p:nvSpPr>
        <p:spPr>
          <a:xfrm>
            <a:off x="1038578" y="273050"/>
            <a:ext cx="4120444" cy="1162050"/>
          </a:xfrm>
        </p:spPr>
        <p:txBody>
          <a:bodyPr anchor="b"/>
          <a:lstStyle>
            <a:lvl1pPr algn="l">
              <a:defRPr sz="2000" b="1"/>
            </a:lvl1pPr>
          </a:lstStyle>
          <a:p>
            <a:r>
              <a:rPr lang="en-US"/>
              <a:t>Slide Title/Headline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2613231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6199339" y="6386190"/>
            <a:ext cx="5034261" cy="411480"/>
          </a:xfrm>
        </p:spPr>
        <p:txBody>
          <a:bodyPr/>
          <a:lstStyle/>
          <a:p>
            <a:r>
              <a:rPr lang="en-US"/>
              <a:t>Presentation Name/Presenter</a:t>
            </a:r>
          </a:p>
        </p:txBody>
      </p:sp>
      <p:sp>
        <p:nvSpPr>
          <p:cNvPr id="2" name="Title 1"/>
          <p:cNvSpPr>
            <a:spLocks noGrp="1"/>
          </p:cNvSpPr>
          <p:nvPr>
            <p:ph type="title" hasCustomPrompt="1"/>
          </p:nvPr>
        </p:nvSpPr>
        <p:spPr>
          <a:xfrm>
            <a:off x="1061156" y="308504"/>
            <a:ext cx="10371419" cy="1143000"/>
          </a:xfrm>
        </p:spPr>
        <p:txBody>
          <a:bodyPr/>
          <a:lstStyle/>
          <a:p>
            <a:r>
              <a:rPr lang="en-US"/>
              <a:t>Slide Title</a:t>
            </a:r>
          </a:p>
        </p:txBody>
      </p:sp>
      <p:sp>
        <p:nvSpPr>
          <p:cNvPr id="5" name="Slide Number Placeholder 4"/>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2692579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199339" y="6386190"/>
            <a:ext cx="5034261" cy="411480"/>
          </a:xfrm>
        </p:spPr>
        <p:txBody>
          <a:bodyPr/>
          <a:lstStyle/>
          <a:p>
            <a:r>
              <a:rPr lang="en-US"/>
              <a:t>Presentation Name/Presenter</a:t>
            </a:r>
          </a:p>
        </p:txBody>
      </p:sp>
      <p:sp>
        <p:nvSpPr>
          <p:cNvPr id="4" name="Slide Number Placeholder 3"/>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941261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letely Blank Pag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676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082822" y="1524000"/>
            <a:ext cx="8364111" cy="1752600"/>
          </a:xfrm>
        </p:spPr>
        <p:txBody>
          <a:bodyPr>
            <a:normAutofit/>
          </a:bodyPr>
          <a:lstStyle>
            <a:lvl1pPr marL="0" indent="0" algn="l">
              <a:buNone/>
              <a:defRPr sz="2800" b="0" i="0" baseline="0">
                <a:solidFill>
                  <a:schemeClr val="tx2"/>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For More Information:</a:t>
            </a:r>
          </a:p>
          <a:p>
            <a:r>
              <a:rPr lang="en-US"/>
              <a:t>Presenter Name</a:t>
            </a:r>
          </a:p>
          <a:p>
            <a:r>
              <a:rPr lang="en-US"/>
              <a:t>Email Address/Phone Number</a:t>
            </a:r>
          </a:p>
        </p:txBody>
      </p:sp>
      <p:sp>
        <p:nvSpPr>
          <p:cNvPr id="8" name="Rectangle 7">
            <a:extLst>
              <a:ext uri="{FF2B5EF4-FFF2-40B4-BE49-F238E27FC236}">
                <a16:creationId xmlns:a16="http://schemas.microsoft.com/office/drawing/2014/main" id="{4FB5BFC6-4032-4804-97D7-7E4F1766E91C}"/>
              </a:ext>
            </a:extLst>
          </p:cNvPr>
          <p:cNvSpPr/>
          <p:nvPr userDrawn="1"/>
        </p:nvSpPr>
        <p:spPr>
          <a:xfrm>
            <a:off x="0" y="0"/>
            <a:ext cx="2290527" cy="6858000"/>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8CC59053-8A58-4682-884B-F22FE090A756}"/>
              </a:ext>
            </a:extLst>
          </p:cNvPr>
          <p:cNvPicPr>
            <a:picLocks noChangeAspect="1"/>
          </p:cNvPicPr>
          <p:nvPr userDrawn="1"/>
        </p:nvPicPr>
        <p:blipFill>
          <a:blip r:embed="rId3"/>
          <a:stretch>
            <a:fillRect/>
          </a:stretch>
        </p:blipFill>
        <p:spPr>
          <a:xfrm>
            <a:off x="356510" y="1583253"/>
            <a:ext cx="1599036" cy="547665"/>
          </a:xfrm>
          <a:prstGeom prst="rect">
            <a:avLst/>
          </a:prstGeom>
        </p:spPr>
      </p:pic>
      <p:sp>
        <p:nvSpPr>
          <p:cNvPr id="2" name="TextBox 1">
            <a:extLst>
              <a:ext uri="{FF2B5EF4-FFF2-40B4-BE49-F238E27FC236}">
                <a16:creationId xmlns:a16="http://schemas.microsoft.com/office/drawing/2014/main" id="{D3AED8B2-FBAA-4A16-9FE2-4F989E411428}"/>
              </a:ext>
            </a:extLst>
          </p:cNvPr>
          <p:cNvSpPr txBox="1"/>
          <p:nvPr userDrawn="1"/>
        </p:nvSpPr>
        <p:spPr>
          <a:xfrm>
            <a:off x="260260" y="5134006"/>
            <a:ext cx="1453039" cy="1477328"/>
          </a:xfrm>
          <a:prstGeom prst="rect">
            <a:avLst/>
          </a:prstGeom>
          <a:noFill/>
        </p:spPr>
        <p:txBody>
          <a:bodyPr wrap="square" rtlCol="0">
            <a:spAutoFit/>
          </a:bodyPr>
          <a:lstStyle/>
          <a:p>
            <a:r>
              <a:rPr lang="en-US" sz="1500">
                <a:solidFill>
                  <a:schemeClr val="bg1"/>
                </a:solidFill>
                <a:latin typeface="Georgia" panose="02040502050405020303" pitchFamily="18" charset="0"/>
              </a:rPr>
              <a:t>Southern</a:t>
            </a:r>
            <a:br>
              <a:rPr lang="en-US" sz="1500">
                <a:solidFill>
                  <a:schemeClr val="bg1"/>
                </a:solidFill>
                <a:latin typeface="Georgia" panose="02040502050405020303" pitchFamily="18" charset="0"/>
              </a:rPr>
            </a:br>
            <a:r>
              <a:rPr lang="en-US" sz="1500">
                <a:solidFill>
                  <a:schemeClr val="bg1"/>
                </a:solidFill>
                <a:latin typeface="Georgia" panose="02040502050405020303" pitchFamily="18" charset="0"/>
              </a:rPr>
              <a:t>Regional</a:t>
            </a:r>
          </a:p>
          <a:p>
            <a:r>
              <a:rPr lang="en-US" sz="1500">
                <a:solidFill>
                  <a:schemeClr val="bg1"/>
                </a:solidFill>
                <a:latin typeface="Georgia" panose="02040502050405020303" pitchFamily="18" charset="0"/>
              </a:rPr>
              <a:t>Education</a:t>
            </a:r>
          </a:p>
          <a:p>
            <a:r>
              <a:rPr lang="en-US" sz="1500">
                <a:solidFill>
                  <a:schemeClr val="bg1"/>
                </a:solidFill>
                <a:latin typeface="Georgia" panose="02040502050405020303" pitchFamily="18" charset="0"/>
              </a:rPr>
              <a:t>Board</a:t>
            </a:r>
          </a:p>
          <a:p>
            <a:endParaRPr lang="en-US" sz="1500">
              <a:solidFill>
                <a:schemeClr val="bg1"/>
              </a:solidFill>
              <a:latin typeface="Georgia" panose="02040502050405020303" pitchFamily="18" charset="0"/>
            </a:endParaRPr>
          </a:p>
          <a:p>
            <a:r>
              <a:rPr lang="en-US" sz="1500">
                <a:solidFill>
                  <a:schemeClr val="bg1"/>
                </a:solidFill>
                <a:latin typeface="Georgia" panose="02040502050405020303" pitchFamily="18" charset="0"/>
              </a:rPr>
              <a:t>SREB.org</a:t>
            </a:r>
          </a:p>
        </p:txBody>
      </p:sp>
    </p:spTree>
    <p:extLst>
      <p:ext uri="{BB962C8B-B14F-4D97-AF65-F5344CB8AC3E}">
        <p14:creationId xmlns:p14="http://schemas.microsoft.com/office/powerpoint/2010/main" val="4117399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 One Column Centered">
  <p:cSld name="1_Text - One Column Centered">
    <p:spTree>
      <p:nvGrpSpPr>
        <p:cNvPr id="1" name="Shape 35"/>
        <p:cNvGrpSpPr/>
        <p:nvPr/>
      </p:nvGrpSpPr>
      <p:grpSpPr>
        <a:xfrm>
          <a:off x="0" y="0"/>
          <a:ext cx="0" cy="0"/>
          <a:chOff x="0" y="0"/>
          <a:chExt cx="0" cy="0"/>
        </a:xfrm>
      </p:grpSpPr>
      <p:sp>
        <p:nvSpPr>
          <p:cNvPr id="36" name="Google Shape;36;p30"/>
          <p:cNvSpPr txBox="1">
            <a:spLocks noGrp="1"/>
          </p:cNvSpPr>
          <p:nvPr>
            <p:ph type="ftr" idx="11"/>
          </p:nvPr>
        </p:nvSpPr>
        <p:spPr>
          <a:xfrm>
            <a:off x="6199339" y="6386190"/>
            <a:ext cx="5034261" cy="4114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0"/>
          <p:cNvSpPr txBox="1">
            <a:spLocks noGrp="1"/>
          </p:cNvSpPr>
          <p:nvPr>
            <p:ph type="body" idx="1"/>
          </p:nvPr>
        </p:nvSpPr>
        <p:spPr>
          <a:xfrm>
            <a:off x="1061157" y="1600201"/>
            <a:ext cx="10394100" cy="4525963"/>
          </a:xfrm>
          <a:prstGeom prst="rect">
            <a:avLst/>
          </a:prstGeom>
          <a:noFill/>
          <a:ln>
            <a:noFill/>
          </a:ln>
        </p:spPr>
        <p:txBody>
          <a:bodyPr spcFirstLastPara="1" wrap="square" lIns="91425" tIns="45700" rIns="91425" bIns="45700" anchor="t" anchorCtr="0">
            <a:normAutofit/>
          </a:bodyPr>
          <a:lstStyle>
            <a:lvl1pPr marL="457200" lvl="0" indent="-228600" algn="ctr">
              <a:spcBef>
                <a:spcPts val="560"/>
              </a:spcBef>
              <a:spcAft>
                <a:spcPts val="0"/>
              </a:spcAft>
              <a:buSzPts val="2800"/>
              <a:buFont typeface="Arial"/>
              <a:buNone/>
              <a:defRPr sz="2800">
                <a:solidFill>
                  <a:srgbClr val="5D5040"/>
                </a:solidFill>
              </a:defRPr>
            </a:lvl1pPr>
            <a:lvl2pPr marL="914400" lvl="1" indent="-228600" algn="l">
              <a:spcBef>
                <a:spcPts val="480"/>
              </a:spcBef>
              <a:spcAft>
                <a:spcPts val="0"/>
              </a:spcAft>
              <a:buSzPts val="2400"/>
              <a:buFont typeface="Arial"/>
              <a:buNone/>
              <a:defRPr sz="2400"/>
            </a:lvl2pPr>
            <a:lvl3pPr marL="1371600" lvl="2" indent="-228600" algn="l">
              <a:spcBef>
                <a:spcPts val="400"/>
              </a:spcBef>
              <a:spcAft>
                <a:spcPts val="0"/>
              </a:spcAft>
              <a:buSzPts val="2000"/>
              <a:buFont typeface="Arial"/>
              <a:buNone/>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8" name="Google Shape;38;p30"/>
          <p:cNvSpPr txBox="1">
            <a:spLocks noGrp="1"/>
          </p:cNvSpPr>
          <p:nvPr>
            <p:ph type="title"/>
          </p:nvPr>
        </p:nvSpPr>
        <p:spPr>
          <a:xfrm>
            <a:off x="1061156" y="274638"/>
            <a:ext cx="10371419"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2"/>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0"/>
          <p:cNvSpPr txBox="1">
            <a:spLocks noGrp="1"/>
          </p:cNvSpPr>
          <p:nvPr>
            <p:ph type="sldNum" idx="12"/>
          </p:nvPr>
        </p:nvSpPr>
        <p:spPr>
          <a:xfrm>
            <a:off x="11233496" y="6386190"/>
            <a:ext cx="695040" cy="41148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3"/>
                </a:solidFill>
                <a:latin typeface="Arial"/>
                <a:ea typeface="Arial"/>
                <a:cs typeface="Arial"/>
                <a:sym typeface="Arial"/>
              </a:defRPr>
            </a:lvl1pPr>
            <a:lvl2pPr marL="0" lvl="1" indent="0" algn="r">
              <a:spcBef>
                <a:spcPts val="0"/>
              </a:spcBef>
              <a:buNone/>
              <a:defRPr sz="1200">
                <a:solidFill>
                  <a:schemeClr val="accent3"/>
                </a:solidFill>
                <a:latin typeface="Arial"/>
                <a:ea typeface="Arial"/>
                <a:cs typeface="Arial"/>
                <a:sym typeface="Arial"/>
              </a:defRPr>
            </a:lvl2pPr>
            <a:lvl3pPr marL="0" lvl="2" indent="0" algn="r">
              <a:spcBef>
                <a:spcPts val="0"/>
              </a:spcBef>
              <a:buNone/>
              <a:defRPr sz="1200">
                <a:solidFill>
                  <a:schemeClr val="accent3"/>
                </a:solidFill>
                <a:latin typeface="Arial"/>
                <a:ea typeface="Arial"/>
                <a:cs typeface="Arial"/>
                <a:sym typeface="Arial"/>
              </a:defRPr>
            </a:lvl3pPr>
            <a:lvl4pPr marL="0" lvl="3" indent="0" algn="r">
              <a:spcBef>
                <a:spcPts val="0"/>
              </a:spcBef>
              <a:buNone/>
              <a:defRPr sz="1200">
                <a:solidFill>
                  <a:schemeClr val="accent3"/>
                </a:solidFill>
                <a:latin typeface="Arial"/>
                <a:ea typeface="Arial"/>
                <a:cs typeface="Arial"/>
                <a:sym typeface="Arial"/>
              </a:defRPr>
            </a:lvl4pPr>
            <a:lvl5pPr marL="0" lvl="4" indent="0" algn="r">
              <a:spcBef>
                <a:spcPts val="0"/>
              </a:spcBef>
              <a:buNone/>
              <a:defRPr sz="1200">
                <a:solidFill>
                  <a:schemeClr val="accent3"/>
                </a:solidFill>
                <a:latin typeface="Arial"/>
                <a:ea typeface="Arial"/>
                <a:cs typeface="Arial"/>
                <a:sym typeface="Arial"/>
              </a:defRPr>
            </a:lvl5pPr>
            <a:lvl6pPr marL="0" lvl="5" indent="0" algn="r">
              <a:spcBef>
                <a:spcPts val="0"/>
              </a:spcBef>
              <a:buNone/>
              <a:defRPr sz="1200">
                <a:solidFill>
                  <a:schemeClr val="accent3"/>
                </a:solidFill>
                <a:latin typeface="Arial"/>
                <a:ea typeface="Arial"/>
                <a:cs typeface="Arial"/>
                <a:sym typeface="Arial"/>
              </a:defRPr>
            </a:lvl6pPr>
            <a:lvl7pPr marL="0" lvl="6" indent="0" algn="r">
              <a:spcBef>
                <a:spcPts val="0"/>
              </a:spcBef>
              <a:buNone/>
              <a:defRPr sz="1200">
                <a:solidFill>
                  <a:schemeClr val="accent3"/>
                </a:solidFill>
                <a:latin typeface="Arial"/>
                <a:ea typeface="Arial"/>
                <a:cs typeface="Arial"/>
                <a:sym typeface="Arial"/>
              </a:defRPr>
            </a:lvl7pPr>
            <a:lvl8pPr marL="0" lvl="7" indent="0" algn="r">
              <a:spcBef>
                <a:spcPts val="0"/>
              </a:spcBef>
              <a:buNone/>
              <a:defRPr sz="1200">
                <a:solidFill>
                  <a:schemeClr val="accent3"/>
                </a:solidFill>
                <a:latin typeface="Arial"/>
                <a:ea typeface="Arial"/>
                <a:cs typeface="Arial"/>
                <a:sym typeface="Arial"/>
              </a:defRPr>
            </a:lvl8pPr>
            <a:lvl9pPr marL="0" lvl="8" indent="0" algn="r">
              <a:spcBef>
                <a:spcPts val="0"/>
              </a:spcBef>
              <a:buNone/>
              <a:defRPr sz="1200">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3358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199339" y="6386190"/>
            <a:ext cx="5034261" cy="411480"/>
          </a:xfrm>
        </p:spPr>
        <p:txBody>
          <a:bodyPr/>
          <a:lstStyle/>
          <a:p>
            <a:r>
              <a:rPr lang="en-US"/>
              <a:t>Presentation Name/Presenter</a:t>
            </a:r>
          </a:p>
        </p:txBody>
      </p:sp>
      <p:sp>
        <p:nvSpPr>
          <p:cNvPr id="4" name="Slide Number Placeholder 3"/>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3577889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998711" y="6401870"/>
            <a:ext cx="4198120" cy="411480"/>
          </a:xfrm>
          <a:noFill/>
          <a:ln>
            <a:noFill/>
          </a:ln>
        </p:spPr>
        <p:txBody>
          <a:bodyPr/>
          <a:lstStyle>
            <a:lvl1pPr algn="r">
              <a:defRPr>
                <a:solidFill>
                  <a:schemeClr val="accent3"/>
                </a:solidFill>
              </a:defRPr>
            </a:lvl1pPr>
          </a:lstStyle>
          <a:p>
            <a:r>
              <a:rPr lang="en-US"/>
              <a:t>Presentation Name/Presenter</a:t>
            </a:r>
          </a:p>
        </p:txBody>
      </p:sp>
      <p:sp>
        <p:nvSpPr>
          <p:cNvPr id="3" name="Content Placeholder 2"/>
          <p:cNvSpPr>
            <a:spLocks noGrp="1"/>
          </p:cNvSpPr>
          <p:nvPr>
            <p:ph idx="1" hasCustomPrompt="1"/>
          </p:nvPr>
        </p:nvSpPr>
        <p:spPr>
          <a:xfrm>
            <a:off x="1061156" y="1600201"/>
            <a:ext cx="10325299" cy="4525963"/>
          </a:xfrm>
        </p:spPr>
        <p:txBody>
          <a:bodyPr/>
          <a:lstStyle>
            <a:lvl1pPr marL="0" indent="0">
              <a:buFontTx/>
              <a:buNone/>
              <a:defRPr>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Type a brief introduction here including details about your presentation</a:t>
            </a:r>
          </a:p>
        </p:txBody>
      </p:sp>
      <p:sp>
        <p:nvSpPr>
          <p:cNvPr id="2" name="Title 1"/>
          <p:cNvSpPr>
            <a:spLocks noGrp="1"/>
          </p:cNvSpPr>
          <p:nvPr>
            <p:ph type="title" hasCustomPrompt="1"/>
          </p:nvPr>
        </p:nvSpPr>
        <p:spPr>
          <a:xfrm>
            <a:off x="1061157" y="274638"/>
            <a:ext cx="10325299" cy="1143000"/>
          </a:xfrm>
        </p:spPr>
        <p:txBody>
          <a:bodyPr/>
          <a:lstStyle>
            <a:lvl1pPr algn="l">
              <a:defRPr>
                <a:solidFill>
                  <a:schemeClr val="tx2"/>
                </a:solidFill>
              </a:defRPr>
            </a:lvl1pPr>
          </a:lstStyle>
          <a:p>
            <a:r>
              <a:rPr lang="en-US"/>
              <a:t>Introduction Slide</a:t>
            </a:r>
          </a:p>
        </p:txBody>
      </p:sp>
      <p:sp>
        <p:nvSpPr>
          <p:cNvPr id="6" name="Slide Number Placeholder 5"/>
          <p:cNvSpPr>
            <a:spLocks noGrp="1"/>
          </p:cNvSpPr>
          <p:nvPr>
            <p:ph type="sldNum" sz="quarter" idx="12"/>
          </p:nvPr>
        </p:nvSpPr>
        <p:spPr>
          <a:xfrm>
            <a:off x="11217615" y="6386190"/>
            <a:ext cx="757748" cy="411480"/>
          </a:xfrm>
          <a:noFill/>
          <a:ln>
            <a:noFill/>
          </a:ln>
        </p:spPr>
        <p:txBody>
          <a:bodyPr/>
          <a:lstStyle>
            <a:lvl1pPr>
              <a:defRPr>
                <a:solidFill>
                  <a:schemeClr val="accent3"/>
                </a:solidFill>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3657536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ext - Two Colum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4" name="Content Placeholder 3"/>
          <p:cNvSpPr>
            <a:spLocks noGrp="1"/>
          </p:cNvSpPr>
          <p:nvPr>
            <p:ph sz="half" idx="2" hasCustomPrompt="1"/>
          </p:nvPr>
        </p:nvSpPr>
        <p:spPr>
          <a:xfrm>
            <a:off x="6420995" y="1600201"/>
            <a:ext cx="5034261" cy="4525963"/>
          </a:xfrm>
        </p:spPr>
        <p:txBody>
          <a:bodyPr/>
          <a:lstStyle>
            <a:lvl1pPr marL="0" indent="0">
              <a:buFontTx/>
              <a:buNone/>
              <a:defRPr sz="280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vl6pPr>
              <a:defRPr sz="1800"/>
            </a:lvl6pPr>
            <a:lvl7pPr>
              <a:defRPr sz="1800"/>
            </a:lvl7pPr>
            <a:lvl8pPr>
              <a:defRPr sz="1800"/>
            </a:lvl8pPr>
            <a:lvl9pPr>
              <a:defRPr sz="1800"/>
            </a:lvl9pPr>
          </a:lstStyle>
          <a:p>
            <a:pPr lvl="0"/>
            <a:r>
              <a:rPr lang="en-US"/>
              <a:t>Click to add text</a:t>
            </a:r>
          </a:p>
        </p:txBody>
      </p:sp>
      <p:sp>
        <p:nvSpPr>
          <p:cNvPr id="3" name="Content Placeholder 2"/>
          <p:cNvSpPr>
            <a:spLocks noGrp="1"/>
          </p:cNvSpPr>
          <p:nvPr>
            <p:ph sz="half" idx="1" hasCustomPrompt="1"/>
          </p:nvPr>
        </p:nvSpPr>
        <p:spPr>
          <a:xfrm>
            <a:off x="1061156" y="1600201"/>
            <a:ext cx="5021779" cy="4525963"/>
          </a:xfrm>
        </p:spPr>
        <p:txBody>
          <a:bodyPr/>
          <a:lstStyle>
            <a:lvl1pPr marL="0" indent="0">
              <a:buFontTx/>
              <a:buNone/>
              <a:defRPr sz="2800" baseline="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vl6pPr>
              <a:defRPr sz="1800"/>
            </a:lvl6pPr>
            <a:lvl7pPr>
              <a:defRPr sz="1800"/>
            </a:lvl7pPr>
            <a:lvl8pPr>
              <a:defRPr sz="1800"/>
            </a:lvl8pPr>
            <a:lvl9pPr>
              <a:defRPr sz="1800"/>
            </a:lvl9pPr>
          </a:lstStyle>
          <a:p>
            <a:pPr lvl="0"/>
            <a:r>
              <a:rPr lang="en-US"/>
              <a:t>Click to add text</a:t>
            </a:r>
          </a:p>
        </p:txBody>
      </p:sp>
      <p:sp>
        <p:nvSpPr>
          <p:cNvPr id="2" name="Title 1"/>
          <p:cNvSpPr>
            <a:spLocks noGrp="1"/>
          </p:cNvSpPr>
          <p:nvPr>
            <p:ph type="title" hasCustomPrompt="1"/>
          </p:nvPr>
        </p:nvSpPr>
        <p:spPr>
          <a:xfrm>
            <a:off x="1061156" y="274638"/>
            <a:ext cx="10371419" cy="1143000"/>
          </a:xfrm>
        </p:spPr>
        <p:txBody>
          <a:bodyPr/>
          <a:lstStyle/>
          <a:p>
            <a:r>
              <a:rPr lang="en-US"/>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1366362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ext With Photo">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3" name="Content Placeholder 2"/>
          <p:cNvSpPr>
            <a:spLocks noGrp="1"/>
          </p:cNvSpPr>
          <p:nvPr>
            <p:ph idx="1" hasCustomPrompt="1"/>
          </p:nvPr>
        </p:nvSpPr>
        <p:spPr>
          <a:xfrm>
            <a:off x="5384800" y="273051"/>
            <a:ext cx="6070353" cy="5853113"/>
          </a:xfrm>
        </p:spPr>
        <p:txBody>
          <a:bodyPr/>
          <a:lstStyle>
            <a:lvl1pPr marL="0" indent="0">
              <a:buFontTx/>
              <a:buNone/>
              <a:defRPr sz="3200"/>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vl6pPr>
              <a:defRPr sz="2000"/>
            </a:lvl6pPr>
            <a:lvl7pPr>
              <a:defRPr sz="2000"/>
            </a:lvl7pPr>
            <a:lvl8pPr>
              <a:defRPr sz="2000"/>
            </a:lvl8pPr>
            <a:lvl9pPr>
              <a:defRPr sz="2000"/>
            </a:lvl9pPr>
          </a:lstStyle>
          <a:p>
            <a:pPr lvl="0"/>
            <a:r>
              <a:rPr lang="en-US"/>
              <a:t>Click icon to insert photo</a:t>
            </a:r>
          </a:p>
        </p:txBody>
      </p:sp>
      <p:sp>
        <p:nvSpPr>
          <p:cNvPr id="4" name="Text Placeholder 3"/>
          <p:cNvSpPr>
            <a:spLocks noGrp="1"/>
          </p:cNvSpPr>
          <p:nvPr>
            <p:ph type="body" sz="half" idx="2" hasCustomPrompt="1"/>
          </p:nvPr>
        </p:nvSpPr>
        <p:spPr>
          <a:xfrm>
            <a:off x="1038577" y="1435101"/>
            <a:ext cx="4143023" cy="4691063"/>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text here</a:t>
            </a:r>
          </a:p>
        </p:txBody>
      </p:sp>
      <p:sp>
        <p:nvSpPr>
          <p:cNvPr id="2" name="Title 1"/>
          <p:cNvSpPr>
            <a:spLocks noGrp="1"/>
          </p:cNvSpPr>
          <p:nvPr>
            <p:ph type="title" hasCustomPrompt="1"/>
          </p:nvPr>
        </p:nvSpPr>
        <p:spPr>
          <a:xfrm>
            <a:off x="1038578" y="273050"/>
            <a:ext cx="4120444" cy="1162050"/>
          </a:xfrm>
        </p:spPr>
        <p:txBody>
          <a:bodyPr anchor="b"/>
          <a:lstStyle>
            <a:lvl1pPr algn="l">
              <a:defRPr sz="2000" b="1"/>
            </a:lvl1pPr>
          </a:lstStyle>
          <a:p>
            <a:r>
              <a:rPr lang="en-US"/>
              <a:t>Slide Title/Headline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4272519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998711" y="6401870"/>
            <a:ext cx="4198120" cy="411480"/>
          </a:xfrm>
          <a:noFill/>
          <a:ln>
            <a:noFill/>
          </a:ln>
        </p:spPr>
        <p:txBody>
          <a:bodyPr/>
          <a:lstStyle>
            <a:lvl1pPr algn="r">
              <a:defRPr>
                <a:solidFill>
                  <a:schemeClr val="accent3"/>
                </a:solidFill>
              </a:defRPr>
            </a:lvl1pPr>
          </a:lstStyle>
          <a:p>
            <a:r>
              <a:rPr lang="en-US"/>
              <a:t>Presentation Name/Presenter</a:t>
            </a:r>
          </a:p>
        </p:txBody>
      </p:sp>
      <p:sp>
        <p:nvSpPr>
          <p:cNvPr id="3" name="Content Placeholder 2"/>
          <p:cNvSpPr>
            <a:spLocks noGrp="1"/>
          </p:cNvSpPr>
          <p:nvPr>
            <p:ph idx="1" hasCustomPrompt="1"/>
          </p:nvPr>
        </p:nvSpPr>
        <p:spPr>
          <a:xfrm>
            <a:off x="1061156" y="1600201"/>
            <a:ext cx="10325299" cy="4525963"/>
          </a:xfrm>
        </p:spPr>
        <p:txBody>
          <a:bodyPr/>
          <a:lstStyle>
            <a:lvl1pPr marL="0" indent="0">
              <a:buFontTx/>
              <a:buNone/>
              <a:defRPr>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Type a brief introduction here including details about your presentation</a:t>
            </a:r>
          </a:p>
        </p:txBody>
      </p:sp>
      <p:sp>
        <p:nvSpPr>
          <p:cNvPr id="2" name="Title 1"/>
          <p:cNvSpPr>
            <a:spLocks noGrp="1"/>
          </p:cNvSpPr>
          <p:nvPr>
            <p:ph type="title" hasCustomPrompt="1"/>
          </p:nvPr>
        </p:nvSpPr>
        <p:spPr>
          <a:xfrm>
            <a:off x="1061157" y="274638"/>
            <a:ext cx="10325299" cy="1143000"/>
          </a:xfrm>
        </p:spPr>
        <p:txBody>
          <a:bodyPr/>
          <a:lstStyle>
            <a:lvl1pPr algn="l">
              <a:defRPr>
                <a:solidFill>
                  <a:schemeClr val="tx2"/>
                </a:solidFill>
              </a:defRPr>
            </a:lvl1pPr>
          </a:lstStyle>
          <a:p>
            <a:r>
              <a:rPr lang="en-US"/>
              <a:t>Introduction Slide</a:t>
            </a:r>
          </a:p>
        </p:txBody>
      </p:sp>
      <p:sp>
        <p:nvSpPr>
          <p:cNvPr id="6" name="Slide Number Placeholder 5"/>
          <p:cNvSpPr>
            <a:spLocks noGrp="1"/>
          </p:cNvSpPr>
          <p:nvPr>
            <p:ph type="sldNum" sz="quarter" idx="12"/>
          </p:nvPr>
        </p:nvSpPr>
        <p:spPr>
          <a:xfrm>
            <a:off x="11217615" y="6386190"/>
            <a:ext cx="757748" cy="411480"/>
          </a:xfrm>
          <a:noFill/>
          <a:ln>
            <a:noFill/>
          </a:ln>
        </p:spPr>
        <p:txBody>
          <a:bodyPr/>
          <a:lstStyle>
            <a:lvl1pPr>
              <a:defRPr>
                <a:solidFill>
                  <a:schemeClr val="accent3"/>
                </a:solidFill>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122250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 Bullet Sty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199339" y="6386190"/>
            <a:ext cx="5034261" cy="411480"/>
          </a:xfrm>
        </p:spPr>
        <p:txBody>
          <a:bodyPr/>
          <a:lstStyle/>
          <a:p>
            <a:r>
              <a:rPr lang="en-US"/>
              <a:t>Presentation Name/Presenter</a:t>
            </a:r>
          </a:p>
        </p:txBody>
      </p:sp>
      <p:sp>
        <p:nvSpPr>
          <p:cNvPr id="11" name="Content Placeholder 3"/>
          <p:cNvSpPr>
            <a:spLocks noGrp="1"/>
          </p:cNvSpPr>
          <p:nvPr>
            <p:ph sz="half" idx="2" hasCustomPrompt="1"/>
          </p:nvPr>
        </p:nvSpPr>
        <p:spPr>
          <a:xfrm>
            <a:off x="1061156" y="1662071"/>
            <a:ext cx="10371523" cy="4464093"/>
          </a:xfrm>
        </p:spPr>
        <p:txBody>
          <a:bodyPr/>
          <a:lstStyle>
            <a:lvl1pPr>
              <a:buClr>
                <a:schemeClr val="bg2"/>
              </a:buClr>
              <a:defRPr sz="2400">
                <a:solidFill>
                  <a:schemeClr val="tx1"/>
                </a:solidFill>
              </a:defRPr>
            </a:lvl1pPr>
            <a:lvl2pPr>
              <a:buClr>
                <a:schemeClr val="accent5"/>
              </a:buClr>
              <a:defRPr sz="2000">
                <a:solidFill>
                  <a:schemeClr val="tx1"/>
                </a:solidFill>
              </a:defRPr>
            </a:lvl2pPr>
            <a:lvl3pPr>
              <a:buClr>
                <a:schemeClr val="accent5"/>
              </a:buClr>
              <a:defRPr sz="1800">
                <a:solidFill>
                  <a:schemeClr val="tx1"/>
                </a:solidFill>
              </a:defRPr>
            </a:lvl3pPr>
            <a:lvl4pPr>
              <a:buClr>
                <a:schemeClr val="accent5"/>
              </a:buClr>
              <a:defRPr sz="1600">
                <a:solidFill>
                  <a:schemeClr val="tx1"/>
                </a:solidFill>
              </a:defRPr>
            </a:lvl4pPr>
            <a:lvl5pPr>
              <a:buClr>
                <a:schemeClr val="accent5"/>
              </a:buClr>
              <a:defRPr sz="1600">
                <a:solidFill>
                  <a:schemeClr val="tx1"/>
                </a:solidFill>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061157" y="274638"/>
            <a:ext cx="10348841" cy="1143000"/>
          </a:xfrm>
        </p:spPr>
        <p:txBody>
          <a:bodyPr/>
          <a:lstStyle>
            <a:lvl1pPr algn="l">
              <a:defRPr/>
            </a:lvl1pPr>
          </a:lstStyle>
          <a:p>
            <a:r>
              <a:rPr lang="en-US"/>
              <a:t>Slide Title</a:t>
            </a:r>
          </a:p>
        </p:txBody>
      </p:sp>
      <p:sp>
        <p:nvSpPr>
          <p:cNvPr id="6" name="Slide Number Placeholder 5"/>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3547053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Number Sty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199339" y="6386190"/>
            <a:ext cx="5034261" cy="411480"/>
          </a:xfrm>
        </p:spPr>
        <p:txBody>
          <a:bodyPr/>
          <a:lstStyle/>
          <a:p>
            <a:r>
              <a:rPr lang="en-US"/>
              <a:t>Presentation Name/Presenter</a:t>
            </a:r>
          </a:p>
        </p:txBody>
      </p:sp>
      <p:sp>
        <p:nvSpPr>
          <p:cNvPr id="11" name="Content Placeholder 3"/>
          <p:cNvSpPr>
            <a:spLocks noGrp="1"/>
          </p:cNvSpPr>
          <p:nvPr>
            <p:ph sz="half" idx="2" hasCustomPrompt="1"/>
          </p:nvPr>
        </p:nvSpPr>
        <p:spPr>
          <a:xfrm>
            <a:off x="1061156" y="1662071"/>
            <a:ext cx="10394101" cy="4464093"/>
          </a:xfrm>
        </p:spPr>
        <p:txBody>
          <a:bodyPr/>
          <a:lstStyle>
            <a:lvl1pPr marL="514350" indent="-514350">
              <a:buClr>
                <a:schemeClr val="accent5"/>
              </a:buClr>
              <a:buFont typeface="+mj-lt"/>
              <a:buAutoNum type="romanUcPeriod"/>
              <a:defRPr sz="2400">
                <a:solidFill>
                  <a:srgbClr val="5D5040"/>
                </a:solidFill>
              </a:defRPr>
            </a:lvl1pPr>
            <a:lvl2pPr marL="971550" indent="-514350">
              <a:buClr>
                <a:schemeClr val="accent5"/>
              </a:buClr>
              <a:buFont typeface="+mj-lt"/>
              <a:buAutoNum type="romanUcPeriod"/>
              <a:defRPr sz="2000">
                <a:solidFill>
                  <a:srgbClr val="5D5040"/>
                </a:solidFill>
              </a:defRPr>
            </a:lvl2pPr>
            <a:lvl3pPr marL="1314450" indent="-400050">
              <a:buClr>
                <a:schemeClr val="accent5"/>
              </a:buClr>
              <a:buFont typeface="+mj-lt"/>
              <a:buAutoNum type="romanUcPeriod"/>
              <a:defRPr sz="1800">
                <a:solidFill>
                  <a:srgbClr val="5D5040"/>
                </a:solidFill>
              </a:defRPr>
            </a:lvl3pPr>
            <a:lvl4pPr marL="1771650" indent="-400050">
              <a:buClr>
                <a:schemeClr val="accent5"/>
              </a:buClr>
              <a:buFont typeface="+mj-lt"/>
              <a:buAutoNum type="romanUcPeriod"/>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061156" y="274638"/>
            <a:ext cx="10371419" cy="1143000"/>
          </a:xfrm>
        </p:spPr>
        <p:txBody>
          <a:bodyPr/>
          <a:lstStyle>
            <a:lvl1pPr algn="l">
              <a:defRPr/>
            </a:lvl1pPr>
          </a:lstStyle>
          <a:p>
            <a:r>
              <a:rPr lang="en-US"/>
              <a:t>Slide Title</a:t>
            </a:r>
          </a:p>
        </p:txBody>
      </p:sp>
      <p:sp>
        <p:nvSpPr>
          <p:cNvPr id="6" name="Slide Number Placeholder 5"/>
          <p:cNvSpPr>
            <a:spLocks noGrp="1"/>
          </p:cNvSpPr>
          <p:nvPr>
            <p:ph type="sldNum" sz="quarter" idx="12"/>
          </p:nvPr>
        </p:nvSpPr>
        <p:spPr>
          <a:xfrm>
            <a:off x="11256073"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22020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One Colum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3" name="Content Placeholder 2"/>
          <p:cNvSpPr>
            <a:spLocks noGrp="1"/>
          </p:cNvSpPr>
          <p:nvPr>
            <p:ph sz="half" idx="1" hasCustomPrompt="1"/>
          </p:nvPr>
        </p:nvSpPr>
        <p:spPr>
          <a:xfrm>
            <a:off x="1061155" y="1600201"/>
            <a:ext cx="10371421" cy="4525963"/>
          </a:xfrm>
        </p:spPr>
        <p:txBody>
          <a:bodyPr/>
          <a:lstStyle>
            <a:lvl1pPr marL="0" indent="0">
              <a:buFontTx/>
              <a:buNone/>
              <a:defRPr sz="2800">
                <a:solidFill>
                  <a:srgbClr val="5D5040"/>
                </a:solidFill>
              </a:defRPr>
            </a:lvl1pPr>
            <a:lvl2pPr marL="457200" indent="0">
              <a:buFontTx/>
              <a:buNone/>
              <a:defRPr sz="2400"/>
            </a:lvl2pPr>
            <a:lvl3pPr marL="914400" indent="0">
              <a:buFontTx/>
              <a:buNone/>
              <a:defRPr sz="2000"/>
            </a:lvl3pPr>
            <a:lvl4pPr>
              <a:defRPr sz="1800"/>
            </a:lvl4pPr>
            <a:lvl5pPr>
              <a:defRPr sz="1800"/>
            </a:lvl5pPr>
            <a:lvl6pPr>
              <a:defRPr sz="1800"/>
            </a:lvl6pPr>
            <a:lvl7pPr>
              <a:defRPr sz="1800"/>
            </a:lvl7pPr>
            <a:lvl8pPr>
              <a:defRPr sz="1800"/>
            </a:lvl8pPr>
            <a:lvl9pPr>
              <a:defRPr sz="1800"/>
            </a:lvl9pPr>
          </a:lstStyle>
          <a:p>
            <a:pPr lvl="0"/>
            <a:r>
              <a:rPr lang="en-US"/>
              <a:t>Click to add text</a:t>
            </a:r>
          </a:p>
        </p:txBody>
      </p:sp>
      <p:sp>
        <p:nvSpPr>
          <p:cNvPr id="2" name="Title 1"/>
          <p:cNvSpPr>
            <a:spLocks noGrp="1"/>
          </p:cNvSpPr>
          <p:nvPr>
            <p:ph type="title" hasCustomPrompt="1"/>
          </p:nvPr>
        </p:nvSpPr>
        <p:spPr>
          <a:xfrm>
            <a:off x="1061155" y="274638"/>
            <a:ext cx="10371420" cy="1143000"/>
          </a:xfrm>
        </p:spPr>
        <p:txBody>
          <a:bodyPr/>
          <a:lstStyle>
            <a:lvl1pPr algn="l">
              <a:defRPr/>
            </a:lvl1pPr>
          </a:lstStyle>
          <a:p>
            <a:r>
              <a:rPr lang="en-US"/>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3388503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One Column Centere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3" name="Content Placeholder 2"/>
          <p:cNvSpPr>
            <a:spLocks noGrp="1"/>
          </p:cNvSpPr>
          <p:nvPr>
            <p:ph sz="half" idx="1" hasCustomPrompt="1"/>
          </p:nvPr>
        </p:nvSpPr>
        <p:spPr>
          <a:xfrm>
            <a:off x="1061157" y="1600201"/>
            <a:ext cx="10394100" cy="4525963"/>
          </a:xfrm>
        </p:spPr>
        <p:txBody>
          <a:bodyPr/>
          <a:lstStyle>
            <a:lvl1pPr marL="0" indent="0" algn="ctr">
              <a:buFontTx/>
              <a:buNone/>
              <a:defRPr sz="2800" baseline="0">
                <a:solidFill>
                  <a:srgbClr val="5D5040"/>
                </a:solidFill>
              </a:defRPr>
            </a:lvl1pPr>
            <a:lvl2pPr marL="457200" indent="0">
              <a:buFontTx/>
              <a:buNone/>
              <a:defRPr sz="2400"/>
            </a:lvl2pPr>
            <a:lvl3pPr marL="914400" indent="0">
              <a:buFontTx/>
              <a:buNone/>
              <a:defRPr sz="2000"/>
            </a:lvl3pPr>
            <a:lvl4pPr>
              <a:defRPr sz="1800"/>
            </a:lvl4pPr>
            <a:lvl5pPr>
              <a:defRPr sz="1800"/>
            </a:lvl5pPr>
            <a:lvl6pPr>
              <a:defRPr sz="1800"/>
            </a:lvl6pPr>
            <a:lvl7pPr>
              <a:defRPr sz="1800"/>
            </a:lvl7pPr>
            <a:lvl8pPr>
              <a:defRPr sz="1800"/>
            </a:lvl8pPr>
            <a:lvl9pPr>
              <a:defRPr sz="1800"/>
            </a:lvl9pPr>
          </a:lstStyle>
          <a:p>
            <a:pPr lvl="0"/>
            <a:r>
              <a:rPr lang="en-US"/>
              <a:t>Click to add text</a:t>
            </a:r>
          </a:p>
        </p:txBody>
      </p:sp>
      <p:sp>
        <p:nvSpPr>
          <p:cNvPr id="2" name="Title 1"/>
          <p:cNvSpPr>
            <a:spLocks noGrp="1"/>
          </p:cNvSpPr>
          <p:nvPr>
            <p:ph type="title" hasCustomPrompt="1"/>
          </p:nvPr>
        </p:nvSpPr>
        <p:spPr>
          <a:xfrm>
            <a:off x="1061156" y="274638"/>
            <a:ext cx="10371419" cy="1143000"/>
          </a:xfrm>
        </p:spPr>
        <p:txBody>
          <a:bodyPr/>
          <a:lstStyle>
            <a:lvl1pPr algn="ctr">
              <a:defRPr/>
            </a:lvl1pPr>
          </a:lstStyle>
          <a:p>
            <a:r>
              <a:rPr lang="en-US"/>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289154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ext - Two Colum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p>
        </p:txBody>
      </p:sp>
      <p:sp>
        <p:nvSpPr>
          <p:cNvPr id="4" name="Content Placeholder 3"/>
          <p:cNvSpPr>
            <a:spLocks noGrp="1"/>
          </p:cNvSpPr>
          <p:nvPr>
            <p:ph sz="half" idx="2" hasCustomPrompt="1"/>
          </p:nvPr>
        </p:nvSpPr>
        <p:spPr>
          <a:xfrm>
            <a:off x="6420995" y="1600201"/>
            <a:ext cx="5034261" cy="4525963"/>
          </a:xfrm>
        </p:spPr>
        <p:txBody>
          <a:bodyPr/>
          <a:lstStyle>
            <a:lvl1pPr marL="0" indent="0">
              <a:buFontTx/>
              <a:buNone/>
              <a:defRPr sz="280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vl6pPr>
              <a:defRPr sz="1800"/>
            </a:lvl6pPr>
            <a:lvl7pPr>
              <a:defRPr sz="1800"/>
            </a:lvl7pPr>
            <a:lvl8pPr>
              <a:defRPr sz="1800"/>
            </a:lvl8pPr>
            <a:lvl9pPr>
              <a:defRPr sz="1800"/>
            </a:lvl9pPr>
          </a:lstStyle>
          <a:p>
            <a:pPr lvl="0"/>
            <a:r>
              <a:rPr lang="en-US"/>
              <a:t>Click to add text</a:t>
            </a:r>
          </a:p>
        </p:txBody>
      </p:sp>
      <p:sp>
        <p:nvSpPr>
          <p:cNvPr id="3" name="Content Placeholder 2"/>
          <p:cNvSpPr>
            <a:spLocks noGrp="1"/>
          </p:cNvSpPr>
          <p:nvPr>
            <p:ph sz="half" idx="1" hasCustomPrompt="1"/>
          </p:nvPr>
        </p:nvSpPr>
        <p:spPr>
          <a:xfrm>
            <a:off x="1061156" y="1600201"/>
            <a:ext cx="5021779" cy="4525963"/>
          </a:xfrm>
        </p:spPr>
        <p:txBody>
          <a:bodyPr/>
          <a:lstStyle>
            <a:lvl1pPr marL="0" indent="0">
              <a:buFontTx/>
              <a:buNone/>
              <a:defRPr sz="2800" baseline="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vl6pPr>
              <a:defRPr sz="1800"/>
            </a:lvl6pPr>
            <a:lvl7pPr>
              <a:defRPr sz="1800"/>
            </a:lvl7pPr>
            <a:lvl8pPr>
              <a:defRPr sz="1800"/>
            </a:lvl8pPr>
            <a:lvl9pPr>
              <a:defRPr sz="1800"/>
            </a:lvl9pPr>
          </a:lstStyle>
          <a:p>
            <a:pPr lvl="0"/>
            <a:r>
              <a:rPr lang="en-US"/>
              <a:t>Click to add text</a:t>
            </a:r>
          </a:p>
        </p:txBody>
      </p:sp>
      <p:sp>
        <p:nvSpPr>
          <p:cNvPr id="2" name="Title 1"/>
          <p:cNvSpPr>
            <a:spLocks noGrp="1"/>
          </p:cNvSpPr>
          <p:nvPr>
            <p:ph type="title" hasCustomPrompt="1"/>
          </p:nvPr>
        </p:nvSpPr>
        <p:spPr>
          <a:xfrm>
            <a:off x="1061156" y="274638"/>
            <a:ext cx="10371419" cy="1143000"/>
          </a:xfrm>
        </p:spPr>
        <p:txBody>
          <a:bodyPr/>
          <a:lstStyle/>
          <a:p>
            <a:r>
              <a:rPr lang="en-US"/>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1737368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Text - Two Column Bullets">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99339" y="6386190"/>
            <a:ext cx="5034261" cy="411480"/>
          </a:xfrm>
        </p:spPr>
        <p:txBody>
          <a:bodyPr/>
          <a:lstStyle/>
          <a:p>
            <a:r>
              <a:rPr lang="en-US"/>
              <a:t>Presentation Name/Presenter</a:t>
            </a:r>
          </a:p>
        </p:txBody>
      </p:sp>
      <p:sp>
        <p:nvSpPr>
          <p:cNvPr id="6" name="Content Placeholder 5"/>
          <p:cNvSpPr>
            <a:spLocks noGrp="1"/>
          </p:cNvSpPr>
          <p:nvPr>
            <p:ph sz="quarter" idx="4" hasCustomPrompt="1"/>
          </p:nvPr>
        </p:nvSpPr>
        <p:spPr>
          <a:xfrm>
            <a:off x="6396491" y="2174875"/>
            <a:ext cx="5058661"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96491" y="1535113"/>
            <a:ext cx="505876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 for Bullets</a:t>
            </a:r>
          </a:p>
        </p:txBody>
      </p:sp>
      <p:sp>
        <p:nvSpPr>
          <p:cNvPr id="4" name="Content Placeholder 3"/>
          <p:cNvSpPr>
            <a:spLocks noGrp="1"/>
          </p:cNvSpPr>
          <p:nvPr>
            <p:ph sz="half" idx="2" hasCustomPrompt="1"/>
          </p:nvPr>
        </p:nvSpPr>
        <p:spPr>
          <a:xfrm>
            <a:off x="1061156" y="2174875"/>
            <a:ext cx="5042683"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hasCustomPrompt="1"/>
          </p:nvPr>
        </p:nvSpPr>
        <p:spPr>
          <a:xfrm>
            <a:off x="1061156" y="1535113"/>
            <a:ext cx="504268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 for Bullets</a:t>
            </a:r>
          </a:p>
        </p:txBody>
      </p:sp>
      <p:sp>
        <p:nvSpPr>
          <p:cNvPr id="2" name="Title 1"/>
          <p:cNvSpPr>
            <a:spLocks noGrp="1"/>
          </p:cNvSpPr>
          <p:nvPr>
            <p:ph type="title" hasCustomPrompt="1"/>
          </p:nvPr>
        </p:nvSpPr>
        <p:spPr>
          <a:xfrm>
            <a:off x="1061156" y="274638"/>
            <a:ext cx="10371419" cy="1143000"/>
          </a:xfrm>
        </p:spPr>
        <p:txBody>
          <a:bodyPr/>
          <a:lstStyle>
            <a:lvl1pPr>
              <a:defRPr baseline="0"/>
            </a:lvl1pPr>
          </a:lstStyle>
          <a:p>
            <a:r>
              <a:rPr lang="en-US"/>
              <a:t>Slide Title</a:t>
            </a:r>
          </a:p>
        </p:txBody>
      </p:sp>
      <p:sp>
        <p:nvSpPr>
          <p:cNvPr id="9" name="Slide Number Placeholder 8"/>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394551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ext - Two Column Bullets With Animati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99339" y="6386190"/>
            <a:ext cx="5034261" cy="411480"/>
          </a:xfrm>
        </p:spPr>
        <p:txBody>
          <a:bodyPr/>
          <a:lstStyle/>
          <a:p>
            <a:r>
              <a:rPr lang="en-US"/>
              <a:t>Presentation Name/Presenter</a:t>
            </a:r>
          </a:p>
        </p:txBody>
      </p:sp>
      <p:sp>
        <p:nvSpPr>
          <p:cNvPr id="6" name="Content Placeholder 5"/>
          <p:cNvSpPr>
            <a:spLocks noGrp="1"/>
          </p:cNvSpPr>
          <p:nvPr>
            <p:ph sz="quarter" idx="4" hasCustomPrompt="1"/>
          </p:nvPr>
        </p:nvSpPr>
        <p:spPr>
          <a:xfrm>
            <a:off x="6398418" y="2174875"/>
            <a:ext cx="5034261"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98418" y="1535113"/>
            <a:ext cx="501158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 for Bullets</a:t>
            </a:r>
          </a:p>
        </p:txBody>
      </p:sp>
      <p:sp>
        <p:nvSpPr>
          <p:cNvPr id="4" name="Content Placeholder 3"/>
          <p:cNvSpPr>
            <a:spLocks noGrp="1"/>
          </p:cNvSpPr>
          <p:nvPr>
            <p:ph sz="half" idx="2" hasCustomPrompt="1"/>
          </p:nvPr>
        </p:nvSpPr>
        <p:spPr>
          <a:xfrm>
            <a:off x="1061156" y="2174875"/>
            <a:ext cx="5020107"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hasCustomPrompt="1"/>
          </p:nvPr>
        </p:nvSpPr>
        <p:spPr>
          <a:xfrm>
            <a:off x="1061156" y="1535113"/>
            <a:ext cx="502010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 for Bullets</a:t>
            </a:r>
          </a:p>
        </p:txBody>
      </p:sp>
      <p:sp>
        <p:nvSpPr>
          <p:cNvPr id="2" name="Title 1"/>
          <p:cNvSpPr>
            <a:spLocks noGrp="1"/>
          </p:cNvSpPr>
          <p:nvPr>
            <p:ph type="title" hasCustomPrompt="1"/>
          </p:nvPr>
        </p:nvSpPr>
        <p:spPr>
          <a:xfrm>
            <a:off x="1061157" y="274638"/>
            <a:ext cx="10348841" cy="1143000"/>
          </a:xfrm>
        </p:spPr>
        <p:txBody>
          <a:bodyPr/>
          <a:lstStyle>
            <a:lvl1pPr>
              <a:defRPr baseline="0"/>
            </a:lvl1pPr>
          </a:lstStyle>
          <a:p>
            <a:r>
              <a:rPr lang="en-US"/>
              <a:t>Slide Title</a:t>
            </a:r>
          </a:p>
        </p:txBody>
      </p:sp>
      <p:sp>
        <p:nvSpPr>
          <p:cNvPr id="9" name="Slide Number Placeholder 8"/>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a:p>
        </p:txBody>
      </p:sp>
    </p:spTree>
    <p:extLst>
      <p:ext uri="{BB962C8B-B14F-4D97-AF65-F5344CB8AC3E}">
        <p14:creationId xmlns:p14="http://schemas.microsoft.com/office/powerpoint/2010/main" val="177937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00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00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200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200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200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200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200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2000"/>
                                  </p:stCondLst>
                                  <p:childTnLst>
                                    <p:set>
                                      <p:cBhvr>
                                        <p:cTn id="5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tmplLst>
          <p:tmpl lvl="1">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2">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3">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5" grpId="0" build="p">
        <p:tmplLst>
          <p:tmpl lvl="1">
            <p:tnLst>
              <p:par>
                <p:cTn presetID="1" presetClass="entr" presetSubtype="0" fill="hold" nodeType="clickEffect">
                  <p:stCondLst>
                    <p:cond delay="200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4" grpId="0" build="p" bldLvl="5">
        <p:tmplLst>
          <p:tmpl lvl="1">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2">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3">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4">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5">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3" grpId="0" build="p">
        <p:tmplLst>
          <p:tmpl lvl="1">
            <p:tnLst>
              <p:par>
                <p:cTn presetID="1" presetClass="entr" presetSubtype="0" fill="hold" nodeType="clickEffect">
                  <p:stCondLst>
                    <p:cond delay="200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1156" y="274638"/>
            <a:ext cx="10371419" cy="1143000"/>
          </a:xfrm>
          <a:prstGeom prst="rect">
            <a:avLst/>
          </a:prstGeom>
        </p:spPr>
        <p:txBody>
          <a:bodyPr vert="horz" lIns="91440" tIns="45720" rIns="91440" bIns="45720" rtlCol="0" anchor="ctr">
            <a:normAutofit/>
          </a:bodyPr>
          <a:lstStyle/>
          <a:p>
            <a:r>
              <a:rPr lang="en-US"/>
              <a:t>Slide Title</a:t>
            </a:r>
          </a:p>
        </p:txBody>
      </p:sp>
      <p:sp>
        <p:nvSpPr>
          <p:cNvPr id="3" name="Text Placeholder 2"/>
          <p:cNvSpPr>
            <a:spLocks noGrp="1"/>
          </p:cNvSpPr>
          <p:nvPr>
            <p:ph type="body" idx="1"/>
          </p:nvPr>
        </p:nvSpPr>
        <p:spPr>
          <a:xfrm>
            <a:off x="1061156" y="1600201"/>
            <a:ext cx="10371419" cy="4525963"/>
          </a:xfrm>
          <a:prstGeom prst="rect">
            <a:avLst/>
          </a:prstGeom>
        </p:spPr>
        <p:txBody>
          <a:bodyPr vert="horz" lIns="91440" tIns="45720" rIns="91440" bIns="45720" rtlCol="0">
            <a:normAutofit/>
          </a:bodyPr>
          <a:lstStyle/>
          <a:p>
            <a:pPr lvl="0"/>
            <a:r>
              <a:rPr lang="en-US"/>
              <a:t>Bullet Text</a:t>
            </a:r>
          </a:p>
          <a:p>
            <a:pPr lvl="0"/>
            <a:r>
              <a:rPr lang="en-US"/>
              <a:t>Bullet Text</a:t>
            </a:r>
          </a:p>
          <a:p>
            <a:pPr lvl="0"/>
            <a:r>
              <a:rPr lang="en-US"/>
              <a:t>Bullet Text</a:t>
            </a:r>
          </a:p>
          <a:p>
            <a:pPr lvl="0"/>
            <a:r>
              <a:rPr lang="en-US"/>
              <a:t>Bullet Text</a:t>
            </a:r>
          </a:p>
        </p:txBody>
      </p:sp>
      <p:sp>
        <p:nvSpPr>
          <p:cNvPr id="5" name="Footer Placeholder 4"/>
          <p:cNvSpPr>
            <a:spLocks noGrp="1"/>
          </p:cNvSpPr>
          <p:nvPr>
            <p:ph type="ftr" sz="quarter" idx="3"/>
          </p:nvPr>
        </p:nvSpPr>
        <p:spPr>
          <a:xfrm>
            <a:off x="6267071" y="6386190"/>
            <a:ext cx="5034261" cy="411480"/>
          </a:xfrm>
          <a:prstGeom prst="rect">
            <a:avLst/>
          </a:prstGeom>
          <a:noFill/>
          <a:ln>
            <a:noFill/>
          </a:ln>
        </p:spPr>
        <p:txBody>
          <a:bodyPr vert="horz" lIns="91440" tIns="45720" rIns="91440" bIns="45720" rtlCol="0" anchor="ctr"/>
          <a:lstStyle>
            <a:lvl1pPr algn="r">
              <a:defRPr sz="1100">
                <a:solidFill>
                  <a:schemeClr val="accent3"/>
                </a:solidFill>
                <a:latin typeface="Georgia"/>
              </a:defRPr>
            </a:lvl1pPr>
          </a:lstStyle>
          <a:p>
            <a:r>
              <a:rPr lang="en-US"/>
              <a:t>Presentation Name/Presenter</a:t>
            </a:r>
          </a:p>
        </p:txBody>
      </p:sp>
      <p:sp>
        <p:nvSpPr>
          <p:cNvPr id="6" name="Slide Number Placeholder 5"/>
          <p:cNvSpPr>
            <a:spLocks noGrp="1"/>
          </p:cNvSpPr>
          <p:nvPr>
            <p:ph type="sldNum" sz="quarter" idx="4"/>
          </p:nvPr>
        </p:nvSpPr>
        <p:spPr>
          <a:xfrm>
            <a:off x="11301228" y="6386190"/>
            <a:ext cx="695040" cy="411480"/>
          </a:xfrm>
          <a:prstGeom prst="rect">
            <a:avLst/>
          </a:prstGeom>
          <a:noFill/>
          <a:ln>
            <a:noFill/>
          </a:ln>
        </p:spPr>
        <p:txBody>
          <a:bodyPr vert="horz" lIns="91440" tIns="45720" rIns="91440" bIns="45720" rtlCol="0" anchor="ctr"/>
          <a:lstStyle>
            <a:lvl1pPr algn="r">
              <a:defRPr sz="1200">
                <a:solidFill>
                  <a:schemeClr val="accent3"/>
                </a:solidFill>
                <a:latin typeface="Georgia"/>
              </a:defRPr>
            </a:lvl1pPr>
          </a:lstStyle>
          <a:p>
            <a:fld id="{C6BF0614-88EF-E141-A4D8-626B55E019E0}" type="slidenum">
              <a:rPr lang="en-US" smtClean="0"/>
              <a:pPr/>
              <a:t>‹#›</a:t>
            </a:fld>
            <a:endParaRPr lang="en-US"/>
          </a:p>
        </p:txBody>
      </p:sp>
      <p:sp>
        <p:nvSpPr>
          <p:cNvPr id="4" name="Rectangle 3">
            <a:extLst>
              <a:ext uri="{FF2B5EF4-FFF2-40B4-BE49-F238E27FC236}">
                <a16:creationId xmlns:a16="http://schemas.microsoft.com/office/drawing/2014/main" id="{5D3EC2B0-AE69-DF6D-D419-486E69834855}"/>
              </a:ext>
            </a:extLst>
          </p:cNvPr>
          <p:cNvSpPr/>
          <p:nvPr userDrawn="1"/>
        </p:nvSpPr>
        <p:spPr>
          <a:xfrm>
            <a:off x="0" y="0"/>
            <a:ext cx="305206"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8C5F49E-9424-B1B7-E865-2EA14D70CA99}"/>
              </a:ext>
            </a:extLst>
          </p:cNvPr>
          <p:cNvGrpSpPr/>
          <p:nvPr userDrawn="1"/>
        </p:nvGrpSpPr>
        <p:grpSpPr>
          <a:xfrm>
            <a:off x="493091" y="6220092"/>
            <a:ext cx="1414914" cy="502748"/>
            <a:chOff x="458801" y="6242952"/>
            <a:chExt cx="1414914" cy="502748"/>
          </a:xfrm>
        </p:grpSpPr>
        <p:sp>
          <p:nvSpPr>
            <p:cNvPr id="8" name="Rectangle 7">
              <a:extLst>
                <a:ext uri="{FF2B5EF4-FFF2-40B4-BE49-F238E27FC236}">
                  <a16:creationId xmlns:a16="http://schemas.microsoft.com/office/drawing/2014/main" id="{9F9F3D90-2DDD-4FFA-8BF4-E53737FF036A}"/>
                </a:ext>
              </a:extLst>
            </p:cNvPr>
            <p:cNvSpPr/>
            <p:nvPr userDrawn="1"/>
          </p:nvSpPr>
          <p:spPr>
            <a:xfrm>
              <a:off x="458801" y="6242952"/>
              <a:ext cx="1414914" cy="502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blue and black logo&#10;&#10;Description automatically generated">
              <a:extLst>
                <a:ext uri="{FF2B5EF4-FFF2-40B4-BE49-F238E27FC236}">
                  <a16:creationId xmlns:a16="http://schemas.microsoft.com/office/drawing/2014/main" id="{0357EFDA-FA7B-29FA-716E-840921A49772}"/>
                </a:ext>
              </a:extLst>
            </p:cNvPr>
            <p:cNvPicPr>
              <a:picLocks noChangeAspect="1"/>
            </p:cNvPicPr>
            <p:nvPr userDrawn="1"/>
          </p:nvPicPr>
          <p:blipFill>
            <a:blip r:embed="rId21"/>
            <a:stretch>
              <a:fillRect/>
            </a:stretch>
          </p:blipFill>
          <p:spPr>
            <a:xfrm>
              <a:off x="534924" y="6358906"/>
              <a:ext cx="961023" cy="328423"/>
            </a:xfrm>
            <a:prstGeom prst="rect">
              <a:avLst/>
            </a:prstGeom>
          </p:spPr>
        </p:pic>
      </p:grpSp>
    </p:spTree>
    <p:extLst>
      <p:ext uri="{BB962C8B-B14F-4D97-AF65-F5344CB8AC3E}">
        <p14:creationId xmlns:p14="http://schemas.microsoft.com/office/powerpoint/2010/main" val="1336987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ctr" defTabSz="457200" rtl="0" eaLnBrk="1" latinLnBrk="0" hangingPunct="1">
        <a:spcBef>
          <a:spcPct val="0"/>
        </a:spcBef>
        <a:buNone/>
        <a:defRPr sz="4400" kern="1200">
          <a:solidFill>
            <a:schemeClr val="tx2"/>
          </a:solidFill>
          <a:latin typeface="Arial"/>
          <a:ea typeface="+mj-ea"/>
          <a:cs typeface="+mj-cs"/>
        </a:defRPr>
      </a:lvl1pPr>
    </p:titleStyle>
    <p:bodyStyle>
      <a:lvl1pPr marL="342900" indent="-342900" algn="l" defTabSz="457200" rtl="0" eaLnBrk="1" latinLnBrk="0" hangingPunct="1">
        <a:spcBef>
          <a:spcPct val="20000"/>
        </a:spcBef>
        <a:buClr>
          <a:schemeClr val="accent2"/>
        </a:buClr>
        <a:buFont typeface="Arial"/>
        <a:buChar char="•"/>
        <a:defRPr sz="3200" kern="1200" baseline="0">
          <a:solidFill>
            <a:schemeClr val="tx1"/>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1156" y="274638"/>
            <a:ext cx="10371419" cy="1143000"/>
          </a:xfrm>
          <a:prstGeom prst="rect">
            <a:avLst/>
          </a:prstGeom>
        </p:spPr>
        <p:txBody>
          <a:bodyPr vert="horz" lIns="91440" tIns="45720" rIns="91440" bIns="45720" rtlCol="0" anchor="ctr">
            <a:normAutofit/>
          </a:bodyPr>
          <a:lstStyle/>
          <a:p>
            <a:r>
              <a:rPr lang="en-US"/>
              <a:t>Slide Title</a:t>
            </a:r>
          </a:p>
        </p:txBody>
      </p:sp>
      <p:sp>
        <p:nvSpPr>
          <p:cNvPr id="3" name="Text Placeholder 2"/>
          <p:cNvSpPr>
            <a:spLocks noGrp="1"/>
          </p:cNvSpPr>
          <p:nvPr>
            <p:ph type="body" idx="1"/>
          </p:nvPr>
        </p:nvSpPr>
        <p:spPr>
          <a:xfrm>
            <a:off x="1061156" y="1600201"/>
            <a:ext cx="10371419" cy="4525963"/>
          </a:xfrm>
          <a:prstGeom prst="rect">
            <a:avLst/>
          </a:prstGeom>
        </p:spPr>
        <p:txBody>
          <a:bodyPr vert="horz" lIns="91440" tIns="45720" rIns="91440" bIns="45720" rtlCol="0">
            <a:normAutofit/>
          </a:bodyPr>
          <a:lstStyle/>
          <a:p>
            <a:pPr lvl="0"/>
            <a:r>
              <a:rPr lang="en-US"/>
              <a:t>Bullet Text</a:t>
            </a:r>
          </a:p>
          <a:p>
            <a:pPr lvl="0"/>
            <a:r>
              <a:rPr lang="en-US"/>
              <a:t>Bullet Text</a:t>
            </a:r>
          </a:p>
          <a:p>
            <a:pPr lvl="0"/>
            <a:r>
              <a:rPr lang="en-US"/>
              <a:t>Bullet Text</a:t>
            </a:r>
          </a:p>
          <a:p>
            <a:pPr lvl="0"/>
            <a:r>
              <a:rPr lang="en-US"/>
              <a:t>Bullet Text</a:t>
            </a:r>
          </a:p>
        </p:txBody>
      </p:sp>
      <p:sp>
        <p:nvSpPr>
          <p:cNvPr id="5" name="Footer Placeholder 4"/>
          <p:cNvSpPr>
            <a:spLocks noGrp="1"/>
          </p:cNvSpPr>
          <p:nvPr>
            <p:ph type="ftr" sz="quarter" idx="3"/>
          </p:nvPr>
        </p:nvSpPr>
        <p:spPr>
          <a:xfrm>
            <a:off x="6267071" y="6386190"/>
            <a:ext cx="5034261" cy="411480"/>
          </a:xfrm>
          <a:prstGeom prst="rect">
            <a:avLst/>
          </a:prstGeom>
          <a:noFill/>
          <a:ln>
            <a:noFill/>
          </a:ln>
        </p:spPr>
        <p:txBody>
          <a:bodyPr vert="horz" lIns="91440" tIns="45720" rIns="91440" bIns="45720" rtlCol="0" anchor="ctr"/>
          <a:lstStyle>
            <a:lvl1pPr algn="r">
              <a:defRPr sz="1100">
                <a:solidFill>
                  <a:schemeClr val="accent3"/>
                </a:solidFill>
                <a:latin typeface="Georgia"/>
              </a:defRPr>
            </a:lvl1pPr>
          </a:lstStyle>
          <a:p>
            <a:r>
              <a:rPr lang="en-US"/>
              <a:t>Presentation Name/Presenter</a:t>
            </a:r>
          </a:p>
        </p:txBody>
      </p:sp>
      <p:sp>
        <p:nvSpPr>
          <p:cNvPr id="6" name="Slide Number Placeholder 5"/>
          <p:cNvSpPr>
            <a:spLocks noGrp="1"/>
          </p:cNvSpPr>
          <p:nvPr>
            <p:ph type="sldNum" sz="quarter" idx="4"/>
          </p:nvPr>
        </p:nvSpPr>
        <p:spPr>
          <a:xfrm>
            <a:off x="11301228" y="6386190"/>
            <a:ext cx="695040" cy="411480"/>
          </a:xfrm>
          <a:prstGeom prst="rect">
            <a:avLst/>
          </a:prstGeom>
          <a:noFill/>
          <a:ln>
            <a:noFill/>
          </a:ln>
        </p:spPr>
        <p:txBody>
          <a:bodyPr vert="horz" lIns="91440" tIns="45720" rIns="91440" bIns="45720" rtlCol="0" anchor="ctr"/>
          <a:lstStyle>
            <a:lvl1pPr algn="r">
              <a:defRPr sz="1200">
                <a:solidFill>
                  <a:schemeClr val="accent3"/>
                </a:solidFill>
                <a:latin typeface="Georgia"/>
              </a:defRPr>
            </a:lvl1pPr>
          </a:lstStyle>
          <a:p>
            <a:fld id="{C6BF0614-88EF-E141-A4D8-626B55E019E0}" type="slidenum">
              <a:rPr lang="en-US" smtClean="0"/>
              <a:pPr/>
              <a:t>‹#›</a:t>
            </a:fld>
            <a:endParaRPr lang="en-US"/>
          </a:p>
        </p:txBody>
      </p:sp>
      <p:sp>
        <p:nvSpPr>
          <p:cNvPr id="4" name="Rectangle 3">
            <a:extLst>
              <a:ext uri="{FF2B5EF4-FFF2-40B4-BE49-F238E27FC236}">
                <a16:creationId xmlns:a16="http://schemas.microsoft.com/office/drawing/2014/main" id="{5D3EC2B0-AE69-DF6D-D419-486E69834855}"/>
              </a:ext>
            </a:extLst>
          </p:cNvPr>
          <p:cNvSpPr/>
          <p:nvPr userDrawn="1"/>
        </p:nvSpPr>
        <p:spPr>
          <a:xfrm>
            <a:off x="0" y="0"/>
            <a:ext cx="305206"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8C5F49E-9424-B1B7-E865-2EA14D70CA99}"/>
              </a:ext>
            </a:extLst>
          </p:cNvPr>
          <p:cNvGrpSpPr/>
          <p:nvPr userDrawn="1"/>
        </p:nvGrpSpPr>
        <p:grpSpPr>
          <a:xfrm>
            <a:off x="493091" y="6220092"/>
            <a:ext cx="1414914" cy="502748"/>
            <a:chOff x="458801" y="6242952"/>
            <a:chExt cx="1414914" cy="502748"/>
          </a:xfrm>
        </p:grpSpPr>
        <p:sp>
          <p:nvSpPr>
            <p:cNvPr id="8" name="Rectangle 7">
              <a:extLst>
                <a:ext uri="{FF2B5EF4-FFF2-40B4-BE49-F238E27FC236}">
                  <a16:creationId xmlns:a16="http://schemas.microsoft.com/office/drawing/2014/main" id="{9F9F3D90-2DDD-4FFA-8BF4-E53737FF036A}"/>
                </a:ext>
              </a:extLst>
            </p:cNvPr>
            <p:cNvSpPr/>
            <p:nvPr userDrawn="1"/>
          </p:nvSpPr>
          <p:spPr>
            <a:xfrm>
              <a:off x="458801" y="6242952"/>
              <a:ext cx="1414914" cy="502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blue and black logo&#10;&#10;Description automatically generated">
              <a:extLst>
                <a:ext uri="{FF2B5EF4-FFF2-40B4-BE49-F238E27FC236}">
                  <a16:creationId xmlns:a16="http://schemas.microsoft.com/office/drawing/2014/main" id="{0357EFDA-FA7B-29FA-716E-840921A49772}"/>
                </a:ext>
              </a:extLst>
            </p:cNvPr>
            <p:cNvPicPr>
              <a:picLocks noChangeAspect="1"/>
            </p:cNvPicPr>
            <p:nvPr userDrawn="1"/>
          </p:nvPicPr>
          <p:blipFill>
            <a:blip r:embed="rId7"/>
            <a:stretch>
              <a:fillRect/>
            </a:stretch>
          </p:blipFill>
          <p:spPr>
            <a:xfrm>
              <a:off x="534924" y="6358906"/>
              <a:ext cx="961023" cy="328423"/>
            </a:xfrm>
            <a:prstGeom prst="rect">
              <a:avLst/>
            </a:prstGeom>
          </p:spPr>
        </p:pic>
      </p:grpSp>
    </p:spTree>
    <p:extLst>
      <p:ext uri="{BB962C8B-B14F-4D97-AF65-F5344CB8AC3E}">
        <p14:creationId xmlns:p14="http://schemas.microsoft.com/office/powerpoint/2010/main" val="2888864729"/>
      </p:ext>
    </p:extLst>
  </p:cSld>
  <p:clrMap bg1="lt1" tx1="dk1" bg2="lt2" tx2="dk2" accent1="accent1" accent2="accent2" accent3="accent3" accent4="accent4" accent5="accent5" accent6="accent6" hlink="hlink" folHlink="folHlink"/>
  <p:sldLayoutIdLst>
    <p:sldLayoutId id="2147483655" r:id="rId1"/>
    <p:sldLayoutId id="2147483680" r:id="rId2"/>
    <p:sldLayoutId id="2147483681" r:id="rId3"/>
    <p:sldLayoutId id="2147483682" r:id="rId4"/>
  </p:sldLayoutIdLst>
  <p:hf hdr="0" dt="0"/>
  <p:txStyles>
    <p:titleStyle>
      <a:lvl1pPr algn="ctr" defTabSz="457200" rtl="0" eaLnBrk="1" latinLnBrk="0" hangingPunct="1">
        <a:spcBef>
          <a:spcPct val="0"/>
        </a:spcBef>
        <a:buNone/>
        <a:defRPr sz="4400" kern="1200">
          <a:solidFill>
            <a:schemeClr val="tx2"/>
          </a:solidFill>
          <a:latin typeface="Arial"/>
          <a:ea typeface="+mj-ea"/>
          <a:cs typeface="+mj-cs"/>
        </a:defRPr>
      </a:lvl1pPr>
    </p:titleStyle>
    <p:bodyStyle>
      <a:lvl1pPr marL="342900" indent="-342900" algn="l" defTabSz="457200" rtl="0" eaLnBrk="1" latinLnBrk="0" hangingPunct="1">
        <a:spcBef>
          <a:spcPct val="20000"/>
        </a:spcBef>
        <a:buClr>
          <a:schemeClr val="accent2"/>
        </a:buClr>
        <a:buFont typeface="Arial"/>
        <a:buChar char="•"/>
        <a:defRPr sz="3200" kern="1200" baseline="0">
          <a:solidFill>
            <a:schemeClr val="tx1"/>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www.sreb.org/teacher-workforce-data-state"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slideLayout" Target="../slideLayouts/slideLayout20.xml"/><Relationship Id="rId7" Type="http://schemas.microsoft.com/office/2011/relationships/webextension" Target="../webextensions/webextension6.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40.png"/><Relationship Id="rId5" Type="http://schemas.microsoft.com/office/2011/relationships/webextension" Target="../webextensions/webextension5.xml"/><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pngall.com/link-png/" TargetMode="Externa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sreb.org/teacher-workforce-data-state"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94.png"/><Relationship Id="rId4" Type="http://schemas.microsoft.com/office/2011/relationships/webextension" Target="../webextensions/webextension3.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hyperlink" Target="https://www.sreb.org/teacher-workforce-data-state" TargetMode="External"/><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64.png"/><Relationship Id="rId4" Type="http://schemas.openxmlformats.org/officeDocument/2006/relationships/hyperlink" Target="https://www.sreb.org/teacher-workforce-data-state"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67.pn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hyperlink" Target="https://www.k12dive.com/news/these-4-charts-explain-emerging-teacher-shortage-data/630558/?utm_source=Sailthru&amp;utm_medium=email&amp;utm_campaign=Issue:%202022-08-26%20K-12%20Dive%20%5Bissue:44139%5D&amp;utm_term=K-12%20Dive"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hyperlink" Target="https://www.edworkingpapers.com/sites/default/files/ai22-631.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2.xml"/><Relationship Id="rId5" Type="http://schemas.openxmlformats.org/officeDocument/2006/relationships/image" Target="../media/image71.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pngall.com/link-png/" TargetMode="External"/><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130.png"/><Relationship Id="rId4" Type="http://schemas.microsoft.com/office/2011/relationships/webextension" Target="../webextensions/webextension4.xml"/></Relationships>
</file>

<file path=ppt/slides/_rels/slide60.xml.rels><?xml version="1.0" encoding="UTF-8" standalone="yes"?>
<Relationships xmlns="http://schemas.openxmlformats.org/package/2006/relationships"><Relationship Id="rId3" Type="http://schemas.openxmlformats.org/officeDocument/2006/relationships/hyperlink" Target="https://title2.ed.gov/Public/Home.aspx"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hyperlink" Target="https://title2.ed.gov/Public/Home.aspx"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9.xml"/><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hyperlink" Target="https://www.sreb.org/publication/new-teacher-pathways" TargetMode="External"/><Relationship Id="rId4" Type="http://schemas.openxmlformats.org/officeDocument/2006/relationships/image" Target="../media/image81.svg"/><Relationship Id="rId9"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88.png"/><Relationship Id="rId4" Type="http://schemas.microsoft.com/office/2007/relationships/hdphoto" Target="../media/hdphoto3.wdp"/></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8" Type="http://schemas.openxmlformats.org/officeDocument/2006/relationships/hyperlink" Target="https://www.sreb.org/doctoral-scholars-program" TargetMode="External"/><Relationship Id="rId3" Type="http://schemas.openxmlformats.org/officeDocument/2006/relationships/image" Target="../media/image90.png"/><Relationship Id="rId7" Type="http://schemas.openxmlformats.org/officeDocument/2006/relationships/image" Target="../media/image91.png"/><Relationship Id="rId12" Type="http://schemas.openxmlformats.org/officeDocument/2006/relationships/hyperlink" Target="https://www.sreb.org/fact-book-ed-data" TargetMode="External"/><Relationship Id="rId2" Type="http://schemas.openxmlformats.org/officeDocument/2006/relationships/notesSlide" Target="../notesSlides/notesSlide55.xml"/><Relationship Id="rId1" Type="http://schemas.openxmlformats.org/officeDocument/2006/relationships/slideLayout" Target="../slideLayouts/slideLayout15.xml"/><Relationship Id="rId6" Type="http://schemas.openxmlformats.org/officeDocument/2006/relationships/hyperlink" Target="https://www.sreb.org/school-improvement-events-and-conferences" TargetMode="External"/><Relationship Id="rId11" Type="http://schemas.openxmlformats.org/officeDocument/2006/relationships/image" Target="../media/image93.png"/><Relationship Id="rId5" Type="http://schemas.openxmlformats.org/officeDocument/2006/relationships/hyperlink" Target="https://www.sreb.org/professional-development-instructional-coaching" TargetMode="External"/><Relationship Id="rId10" Type="http://schemas.openxmlformats.org/officeDocument/2006/relationships/hyperlink" Target="https://www.sreb.org/topic-teacher-workforce-policy" TargetMode="External"/><Relationship Id="rId4" Type="http://schemas.openxmlformats.org/officeDocument/2006/relationships/hyperlink" Target="https://www.sreb.org/powerful-instructional-practices" TargetMode="External"/><Relationship Id="rId9"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hyperlink" Target="https://www.sreb.org/post/educator-workforce-research" TargetMode="External"/><Relationship Id="rId2" Type="http://schemas.openxmlformats.org/officeDocument/2006/relationships/hyperlink" Target="https://www.sreb.org/teacher-workforce-data-state" TargetMode="External"/><Relationship Id="rId1" Type="http://schemas.openxmlformats.org/officeDocument/2006/relationships/slideLayout" Target="../slideLayouts/slideLayout1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sreb.org/teacher-workforce-data-state"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BB29EF9-2D0F-6CBB-9F4B-D9923E010F29}"/>
              </a:ext>
            </a:extLst>
          </p:cNvPr>
          <p:cNvSpPr>
            <a:spLocks noGrp="1"/>
          </p:cNvSpPr>
          <p:nvPr>
            <p:ph type="subTitle" idx="1"/>
          </p:nvPr>
        </p:nvSpPr>
        <p:spPr/>
        <p:txBody>
          <a:bodyPr/>
          <a:lstStyle/>
          <a:p>
            <a:r>
              <a:rPr lang="en-US"/>
              <a:t>Educator Workforce </a:t>
            </a:r>
          </a:p>
        </p:txBody>
      </p:sp>
      <p:sp>
        <p:nvSpPr>
          <p:cNvPr id="4" name="Title 3">
            <a:extLst>
              <a:ext uri="{FF2B5EF4-FFF2-40B4-BE49-F238E27FC236}">
                <a16:creationId xmlns:a16="http://schemas.microsoft.com/office/drawing/2014/main" id="{96374D89-1A99-36C4-9F27-9FE490A2D9E3}"/>
              </a:ext>
            </a:extLst>
          </p:cNvPr>
          <p:cNvSpPr>
            <a:spLocks noGrp="1"/>
          </p:cNvSpPr>
          <p:nvPr>
            <p:ph type="ctrTitle"/>
          </p:nvPr>
        </p:nvSpPr>
        <p:spPr/>
        <p:txBody>
          <a:bodyPr/>
          <a:lstStyle/>
          <a:p>
            <a:r>
              <a:rPr lang="en-US"/>
              <a:t>P-12 Educator Workforce Data by State Takeaways </a:t>
            </a:r>
          </a:p>
        </p:txBody>
      </p:sp>
    </p:spTree>
    <p:extLst>
      <p:ext uri="{BB962C8B-B14F-4D97-AF65-F5344CB8AC3E}">
        <p14:creationId xmlns:p14="http://schemas.microsoft.com/office/powerpoint/2010/main" val="3249129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18000">
              <a:schemeClr val="accent1">
                <a:lumMod val="45000"/>
                <a:lumOff val="55000"/>
              </a:schemeClr>
            </a:gs>
            <a:gs pos="36000">
              <a:schemeClr val="bg1"/>
            </a:gs>
          </a:gsLst>
          <a:lin ang="5400000" scaled="1"/>
        </a:gradFill>
        <a:effectLst/>
      </p:bgPr>
    </p:bg>
    <p:spTree>
      <p:nvGrpSpPr>
        <p:cNvPr id="1" name="">
          <a:extLst>
            <a:ext uri="{FF2B5EF4-FFF2-40B4-BE49-F238E27FC236}">
              <a16:creationId xmlns:a16="http://schemas.microsoft.com/office/drawing/2014/main" id="{A63279C2-9D19-FA65-C9B3-6EF9025A652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BAF745-E5B5-CACC-B97A-797B1C749576}"/>
              </a:ext>
            </a:extLst>
          </p:cNvPr>
          <p:cNvSpPr>
            <a:spLocks noGrp="1"/>
          </p:cNvSpPr>
          <p:nvPr>
            <p:ph idx="1"/>
          </p:nvPr>
        </p:nvSpPr>
        <p:spPr>
          <a:xfrm>
            <a:off x="1061156" y="1993557"/>
            <a:ext cx="10325299" cy="4132607"/>
          </a:xfrm>
        </p:spPr>
        <p:txBody>
          <a:bodyPr vert="horz" lIns="91440" tIns="45720" rIns="91440" bIns="45720" rtlCol="0" anchor="t">
            <a:normAutofit/>
          </a:bodyPr>
          <a:lstStyle/>
          <a:p>
            <a:pPr marL="457200" indent="-457200">
              <a:buFont typeface="Arial" panose="020B0604020202020204" pitchFamily="34" charset="0"/>
              <a:buChar char="•"/>
            </a:pPr>
            <a:r>
              <a:rPr lang="en-US" sz="2400">
                <a:solidFill>
                  <a:srgbClr val="307FE2"/>
                </a:solidFill>
              </a:rPr>
              <a:t>Teacher preparation program completers in the South increased for the first time in nearly a decade during 2020-21; however, it declined again in 2021-22 and 2022-23. </a:t>
            </a:r>
          </a:p>
          <a:p>
            <a:pPr marL="457200" indent="-457200">
              <a:buFont typeface="Arial" panose="020B0604020202020204" pitchFamily="34" charset="0"/>
              <a:buChar char="•"/>
            </a:pPr>
            <a:r>
              <a:rPr lang="en-US" sz="2400">
                <a:solidFill>
                  <a:srgbClr val="307FE2"/>
                </a:solidFill>
              </a:rPr>
              <a:t>The small decreases in candidates over time between 2012-2013 and 2022-23, 17,337 fewer candidates completed teacher preparation programs, a significant 25% decline. </a:t>
            </a:r>
          </a:p>
          <a:p>
            <a:pPr marL="457200" indent="-457200">
              <a:buFont typeface="Arial" panose="020B0604020202020204" pitchFamily="34" charset="0"/>
              <a:buChar char="•"/>
            </a:pPr>
            <a:r>
              <a:rPr lang="en-US" sz="2400">
                <a:solidFill>
                  <a:srgbClr val="307FE2"/>
                </a:solidFill>
              </a:rPr>
              <a:t>During the same time frame, the proportion of candidates who completed a teacher preparation program through an alternative pathway (vs. a traditional pathway, such as a four-year undergraduate degree) have increased. </a:t>
            </a:r>
          </a:p>
          <a:p>
            <a:pPr marL="457200" indent="-457200">
              <a:buFont typeface="Arial" panose="020B0604020202020204" pitchFamily="34" charset="0"/>
              <a:buChar char="•"/>
            </a:pPr>
            <a:endParaRPr lang="en-US">
              <a:solidFill>
                <a:srgbClr val="307FE2"/>
              </a:solidFill>
            </a:endParaRPr>
          </a:p>
        </p:txBody>
      </p:sp>
      <p:sp>
        <p:nvSpPr>
          <p:cNvPr id="6" name="Title 5">
            <a:extLst>
              <a:ext uri="{FF2B5EF4-FFF2-40B4-BE49-F238E27FC236}">
                <a16:creationId xmlns:a16="http://schemas.microsoft.com/office/drawing/2014/main" id="{1468D239-B9B9-8F9F-695A-7B7FB3421C3C}"/>
              </a:ext>
            </a:extLst>
          </p:cNvPr>
          <p:cNvSpPr>
            <a:spLocks noGrp="1"/>
          </p:cNvSpPr>
          <p:nvPr>
            <p:ph type="title"/>
          </p:nvPr>
        </p:nvSpPr>
        <p:spPr/>
        <p:txBody>
          <a:bodyPr>
            <a:normAutofit/>
          </a:bodyPr>
          <a:lstStyle/>
          <a:p>
            <a:r>
              <a:rPr lang="en-US" b="1">
                <a:solidFill>
                  <a:srgbClr val="003087"/>
                </a:solidFill>
              </a:rPr>
              <a:t>Teacher Preparation Data</a:t>
            </a:r>
          </a:p>
        </p:txBody>
      </p:sp>
    </p:spTree>
    <p:extLst>
      <p:ext uri="{BB962C8B-B14F-4D97-AF65-F5344CB8AC3E}">
        <p14:creationId xmlns:p14="http://schemas.microsoft.com/office/powerpoint/2010/main" val="13362965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with numbers and a line&#10;&#10;AI-generated content may be incorrect.">
            <a:extLst>
              <a:ext uri="{FF2B5EF4-FFF2-40B4-BE49-F238E27FC236}">
                <a16:creationId xmlns:a16="http://schemas.microsoft.com/office/drawing/2014/main" id="{02D43DEE-3694-7EA6-2065-704DA0C85FEF}"/>
              </a:ext>
            </a:extLst>
          </p:cNvPr>
          <p:cNvPicPr>
            <a:picLocks noChangeAspect="1"/>
          </p:cNvPicPr>
          <p:nvPr/>
        </p:nvPicPr>
        <p:blipFill>
          <a:blip r:embed="rId3">
            <a:extLst>
              <a:ext uri="{28A0092B-C50C-407E-A947-70E740481C1C}">
                <a14:useLocalDpi xmlns:a14="http://schemas.microsoft.com/office/drawing/2010/main" val="0"/>
              </a:ext>
            </a:extLst>
          </a:blip>
          <a:srcRect r="265" b="5943"/>
          <a:stretch>
            <a:fillRect/>
          </a:stretch>
        </p:blipFill>
        <p:spPr>
          <a:xfrm>
            <a:off x="841022" y="387350"/>
            <a:ext cx="10786047" cy="5721788"/>
          </a:xfrm>
          <a:prstGeom prst="rect">
            <a:avLst/>
          </a:prstGeom>
          <a:noFill/>
        </p:spPr>
      </p:pic>
      <p:sp>
        <p:nvSpPr>
          <p:cNvPr id="5" name="Slide Number Placeholder 4" hidden="1">
            <a:extLst>
              <a:ext uri="{FF2B5EF4-FFF2-40B4-BE49-F238E27FC236}">
                <a16:creationId xmlns:a16="http://schemas.microsoft.com/office/drawing/2014/main" id="{BFEA31C2-71C2-8DF4-B0A8-191A173F298B}"/>
              </a:ext>
            </a:extLst>
          </p:cNvPr>
          <p:cNvSpPr>
            <a:spLocks noGrp="1"/>
          </p:cNvSpPr>
          <p:nvPr>
            <p:ph type="sldNum" sz="quarter" idx="4294967295"/>
          </p:nvPr>
        </p:nvSpPr>
        <p:spPr>
          <a:xfrm>
            <a:off x="11433175" y="6386513"/>
            <a:ext cx="758825" cy="411162"/>
          </a:xfrm>
        </p:spPr>
        <p:txBody>
          <a:bodyPr anchor="ctr">
            <a:normAutofit/>
          </a:bodyPr>
          <a:lstStyle/>
          <a:p>
            <a:pPr>
              <a:spcAft>
                <a:spcPts val="600"/>
              </a:spcAft>
            </a:pPr>
            <a:fld id="{C6BF0614-88EF-E141-A4D8-626B55E019E0}" type="slidenum">
              <a:rPr lang="en-US" smtClean="0"/>
              <a:pPr>
                <a:spcAft>
                  <a:spcPts val="600"/>
                </a:spcAft>
              </a:pPr>
              <a:t>11</a:t>
            </a:fld>
            <a:endParaRPr lang="en-US"/>
          </a:p>
        </p:txBody>
      </p:sp>
    </p:spTree>
    <p:extLst>
      <p:ext uri="{BB962C8B-B14F-4D97-AF65-F5344CB8AC3E}">
        <p14:creationId xmlns:p14="http://schemas.microsoft.com/office/powerpoint/2010/main" val="2106997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pie chart with white text&#10;&#10;AI-generated content may be incorrect.">
            <a:extLst>
              <a:ext uri="{FF2B5EF4-FFF2-40B4-BE49-F238E27FC236}">
                <a16:creationId xmlns:a16="http://schemas.microsoft.com/office/drawing/2014/main" id="{96F72B50-CC7A-212E-6808-EE8F350C5920}"/>
              </a:ext>
            </a:extLst>
          </p:cNvPr>
          <p:cNvPicPr>
            <a:picLocks noChangeAspect="1"/>
          </p:cNvPicPr>
          <p:nvPr/>
        </p:nvPicPr>
        <p:blipFill>
          <a:blip r:embed="rId2">
            <a:extLst>
              <a:ext uri="{28A0092B-C50C-407E-A947-70E740481C1C}">
                <a14:useLocalDpi xmlns:a14="http://schemas.microsoft.com/office/drawing/2010/main" val="0"/>
              </a:ext>
            </a:extLst>
          </a:blip>
          <a:srcRect l="95" b="4066"/>
          <a:stretch>
            <a:fillRect/>
          </a:stretch>
        </p:blipFill>
        <p:spPr>
          <a:xfrm>
            <a:off x="827690" y="304746"/>
            <a:ext cx="10804440" cy="5835923"/>
          </a:xfrm>
          <a:prstGeom prst="rect">
            <a:avLst/>
          </a:prstGeom>
          <a:noFill/>
        </p:spPr>
      </p:pic>
    </p:spTree>
    <p:extLst>
      <p:ext uri="{BB962C8B-B14F-4D97-AF65-F5344CB8AC3E}">
        <p14:creationId xmlns:p14="http://schemas.microsoft.com/office/powerpoint/2010/main" val="4075137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D96E7D-96B7-8F5F-39AD-B0E94A086E40}"/>
              </a:ext>
            </a:extLst>
          </p:cNvPr>
          <p:cNvSpPr>
            <a:spLocks noGrp="1"/>
          </p:cNvSpPr>
          <p:nvPr>
            <p:ph type="sldNum" sz="quarter" idx="4294967295"/>
          </p:nvPr>
        </p:nvSpPr>
        <p:spPr>
          <a:xfrm>
            <a:off x="11433175" y="6386513"/>
            <a:ext cx="758825" cy="411162"/>
          </a:xfrm>
        </p:spPr>
        <p:txBody>
          <a:bodyPr/>
          <a:lstStyle/>
          <a:p>
            <a:fld id="{C6BF0614-88EF-E141-A4D8-626B55E019E0}" type="slidenum">
              <a:rPr lang="en-US" smtClean="0"/>
              <a:pPr/>
              <a:t>13</a:t>
            </a:fld>
            <a:endParaRPr lang="en-US"/>
          </a:p>
        </p:txBody>
      </p:sp>
      <p:pic>
        <p:nvPicPr>
          <p:cNvPr id="7" name="Picture 6" descr="A screenshot of a graph&#10;&#10;AI-generated content may be incorrect.">
            <a:extLst>
              <a:ext uri="{FF2B5EF4-FFF2-40B4-BE49-F238E27FC236}">
                <a16:creationId xmlns:a16="http://schemas.microsoft.com/office/drawing/2014/main" id="{47A2E3A3-786A-137B-44E1-C5DE384C4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5624" y="176772"/>
            <a:ext cx="6060405" cy="6681227"/>
          </a:xfrm>
          <a:prstGeom prst="rect">
            <a:avLst/>
          </a:prstGeom>
        </p:spPr>
      </p:pic>
    </p:spTree>
    <p:extLst>
      <p:ext uri="{BB962C8B-B14F-4D97-AF65-F5344CB8AC3E}">
        <p14:creationId xmlns:p14="http://schemas.microsoft.com/office/powerpoint/2010/main" val="2503586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465E1-9422-1FA7-57DF-B070B5994F4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ED32DB2-467F-0D67-68DA-60708AFD2DAA}"/>
              </a:ext>
            </a:extLst>
          </p:cNvPr>
          <p:cNvSpPr txBox="1"/>
          <p:nvPr/>
        </p:nvSpPr>
        <p:spPr>
          <a:xfrm>
            <a:off x="7372865" y="6384324"/>
            <a:ext cx="4647426" cy="646331"/>
          </a:xfrm>
          <a:prstGeom prst="rect">
            <a:avLst/>
          </a:prstGeom>
          <a:noFill/>
        </p:spPr>
        <p:txBody>
          <a:bodyPr wrap="none" rtlCol="0">
            <a:spAutoFit/>
          </a:bodyPr>
          <a:lstStyle/>
          <a:p>
            <a:r>
              <a:rPr lang="en-US">
                <a:hlinkClick r:id="rId3"/>
              </a:rPr>
              <a:t>See more state spotlights in our data portal </a:t>
            </a:r>
            <a:endParaRPr lang="en-US"/>
          </a:p>
          <a:p>
            <a:endParaRPr lang="en-US"/>
          </a:p>
        </p:txBody>
      </p:sp>
      <p:pic>
        <p:nvPicPr>
          <p:cNvPr id="1026" name="Picture 2" descr="Chart titled &quot;Spotlight on Louisiana&quot; shows hiring data for struggling schools. There are higher percentages of newly-hired teachers in Comprehensive Intervention Required (CIR) schools from both undergraduate and post-baccalaureate programs.">
            <a:extLst>
              <a:ext uri="{FF2B5EF4-FFF2-40B4-BE49-F238E27FC236}">
                <a16:creationId xmlns:a16="http://schemas.microsoft.com/office/drawing/2014/main" id="{010AC8B4-AEF1-17DD-4CB9-A8CCC8CF00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63"/>
          <a:stretch>
            <a:fillRect/>
          </a:stretch>
        </p:blipFill>
        <p:spPr bwMode="auto">
          <a:xfrm>
            <a:off x="2343666" y="175782"/>
            <a:ext cx="8533516" cy="62085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blue and yellow background&#10;&#10;AI-generated content may be incorrect.">
            <a:extLst>
              <a:ext uri="{FF2B5EF4-FFF2-40B4-BE49-F238E27FC236}">
                <a16:creationId xmlns:a16="http://schemas.microsoft.com/office/drawing/2014/main" id="{A66423BB-E80D-1C6F-E2B8-B3331ABD728C}"/>
              </a:ext>
            </a:extLst>
          </p:cNvPr>
          <p:cNvPicPr>
            <a:picLocks noChangeAspect="1"/>
          </p:cNvPicPr>
          <p:nvPr/>
        </p:nvPicPr>
        <p:blipFill>
          <a:blip r:embed="rId5">
            <a:extLst>
              <a:ext uri="{28A0092B-C50C-407E-A947-70E740481C1C}">
                <a14:useLocalDpi xmlns:a14="http://schemas.microsoft.com/office/drawing/2010/main" val="0"/>
              </a:ext>
            </a:extLst>
          </a:blip>
          <a:srcRect l="8272" t="9305" r="8929" b="23605"/>
          <a:stretch>
            <a:fillRect/>
          </a:stretch>
        </p:blipFill>
        <p:spPr>
          <a:xfrm>
            <a:off x="300682" y="175782"/>
            <a:ext cx="3653480" cy="2368264"/>
          </a:xfrm>
          <a:prstGeom prst="rect">
            <a:avLst/>
          </a:prstGeom>
          <a:noFill/>
        </p:spPr>
      </p:pic>
    </p:spTree>
    <p:extLst>
      <p:ext uri="{BB962C8B-B14F-4D97-AF65-F5344CB8AC3E}">
        <p14:creationId xmlns:p14="http://schemas.microsoft.com/office/powerpoint/2010/main" val="3051911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18000">
              <a:schemeClr val="accent1">
                <a:lumMod val="45000"/>
                <a:lumOff val="55000"/>
              </a:schemeClr>
            </a:gs>
            <a:gs pos="36000">
              <a:schemeClr val="bg1"/>
            </a:gs>
          </a:gsLst>
          <a:lin ang="5400000" scaled="1"/>
        </a:gradFill>
        <a:effectLst/>
      </p:bgPr>
    </p:bg>
    <p:spTree>
      <p:nvGrpSpPr>
        <p:cNvPr id="1" name="">
          <a:extLst>
            <a:ext uri="{FF2B5EF4-FFF2-40B4-BE49-F238E27FC236}">
              <a16:creationId xmlns:a16="http://schemas.microsoft.com/office/drawing/2014/main" id="{A5704952-9972-9D6C-CAE1-D8AB1F5091F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0129764-D005-6EEE-8AE2-47986CC4CBE0}"/>
              </a:ext>
            </a:extLst>
          </p:cNvPr>
          <p:cNvSpPr>
            <a:spLocks noGrp="1"/>
          </p:cNvSpPr>
          <p:nvPr>
            <p:ph type="title"/>
          </p:nvPr>
        </p:nvSpPr>
        <p:spPr/>
        <p:txBody>
          <a:bodyPr>
            <a:normAutofit/>
          </a:bodyPr>
          <a:lstStyle/>
          <a:p>
            <a:r>
              <a:rPr lang="en-US" b="1">
                <a:solidFill>
                  <a:srgbClr val="003087"/>
                </a:solidFill>
              </a:rPr>
              <a:t>Teacher Demographic Data</a:t>
            </a:r>
            <a:endParaRPr lang="en-US" sz="6000" b="1">
              <a:solidFill>
                <a:srgbClr val="003087"/>
              </a:solidFill>
            </a:endParaRPr>
          </a:p>
        </p:txBody>
      </p:sp>
      <p:sp>
        <p:nvSpPr>
          <p:cNvPr id="7" name="Content Placeholder 6">
            <a:extLst>
              <a:ext uri="{FF2B5EF4-FFF2-40B4-BE49-F238E27FC236}">
                <a16:creationId xmlns:a16="http://schemas.microsoft.com/office/drawing/2014/main" id="{D5311864-0EBB-06DE-4800-C51FB0B7EA44}"/>
              </a:ext>
            </a:extLst>
          </p:cNvPr>
          <p:cNvSpPr>
            <a:spLocks noGrp="1"/>
          </p:cNvSpPr>
          <p:nvPr>
            <p:ph idx="1"/>
          </p:nvPr>
        </p:nvSpPr>
        <p:spPr>
          <a:xfrm>
            <a:off x="1061157" y="2224216"/>
            <a:ext cx="10325299" cy="3901948"/>
          </a:xfrm>
        </p:spPr>
        <p:txBody>
          <a:bodyPr>
            <a:normAutofit fontScale="85000" lnSpcReduction="20000"/>
          </a:bodyPr>
          <a:lstStyle/>
          <a:p>
            <a:pPr marL="457200" indent="-457200">
              <a:buFont typeface="Arial" panose="020B0604020202020204" pitchFamily="34" charset="0"/>
              <a:buChar char="•"/>
            </a:pPr>
            <a:r>
              <a:rPr lang="en-US">
                <a:solidFill>
                  <a:srgbClr val="307FE2"/>
                </a:solidFill>
              </a:rPr>
              <a:t>During the 2023-24 school year, the teacher workforce across the SREB region remained predominantly female. Despite becoming slightly more racially and ethnically diverse, the teacher workforce in the South does not reflect the overall diversity of the student population.</a:t>
            </a:r>
          </a:p>
          <a:p>
            <a:r>
              <a:rPr lang="en-US">
                <a:solidFill>
                  <a:srgbClr val="307FE2"/>
                </a:solidFill>
              </a:rPr>
              <a:t> </a:t>
            </a:r>
          </a:p>
          <a:p>
            <a:pPr marL="457200" indent="-457200">
              <a:buFont typeface="Arial" panose="020B0604020202020204" pitchFamily="34" charset="0"/>
              <a:buChar char="•"/>
            </a:pPr>
            <a:r>
              <a:rPr lang="en-US">
                <a:solidFill>
                  <a:srgbClr val="307FE2"/>
                </a:solidFill>
              </a:rPr>
              <a:t>The percentage of teachers with master’s degrees increased slightly in 2023-23, while the percentage with associate degrees or advanced degrees (beyond a master’s) decreased. The percentage of teachers in the South with a bachelor’s degree remained the same.</a:t>
            </a:r>
          </a:p>
          <a:p>
            <a:endParaRPr lang="en-US"/>
          </a:p>
        </p:txBody>
      </p:sp>
    </p:spTree>
    <p:extLst>
      <p:ext uri="{BB962C8B-B14F-4D97-AF65-F5344CB8AC3E}">
        <p14:creationId xmlns:p14="http://schemas.microsoft.com/office/powerpoint/2010/main" val="206113389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A graph of a person in a blue circle&#10;&#10;AI-generated content may be incorrect.">
            <a:extLst>
              <a:ext uri="{FF2B5EF4-FFF2-40B4-BE49-F238E27FC236}">
                <a16:creationId xmlns:a16="http://schemas.microsoft.com/office/drawing/2014/main" id="{EB1F1864-A817-C522-F98F-5A577AFEF34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80" r="1" b="14338"/>
          <a:stretch>
            <a:fillRect/>
          </a:stretch>
        </p:blipFill>
        <p:spPr>
          <a:xfrm>
            <a:off x="488731" y="267706"/>
            <a:ext cx="11466147" cy="5762606"/>
          </a:xfrm>
          <a:noFill/>
        </p:spPr>
      </p:pic>
      <p:sp>
        <p:nvSpPr>
          <p:cNvPr id="5" name="Slide Number Placeholder 4" hidden="1">
            <a:extLst>
              <a:ext uri="{FF2B5EF4-FFF2-40B4-BE49-F238E27FC236}">
                <a16:creationId xmlns:a16="http://schemas.microsoft.com/office/drawing/2014/main" id="{12CCCC36-8B13-E76B-61F6-FA73FE6EB84B}"/>
              </a:ext>
            </a:extLst>
          </p:cNvPr>
          <p:cNvSpPr>
            <a:spLocks noGrp="1"/>
          </p:cNvSpPr>
          <p:nvPr>
            <p:ph type="sldNum" sz="quarter" idx="12"/>
          </p:nvPr>
        </p:nvSpPr>
        <p:spPr/>
        <p:txBody>
          <a:bodyPr/>
          <a:lstStyle/>
          <a:p>
            <a:pPr>
              <a:spcAft>
                <a:spcPts val="600"/>
              </a:spcAft>
            </a:pPr>
            <a:fld id="{C6BF0614-88EF-E141-A4D8-626B55E019E0}" type="slidenum">
              <a:rPr lang="en-US" smtClean="0"/>
              <a:pPr>
                <a:spcAft>
                  <a:spcPts val="600"/>
                </a:spcAft>
              </a:pPr>
              <a:t>16</a:t>
            </a:fld>
            <a:endParaRPr lang="en-US"/>
          </a:p>
        </p:txBody>
      </p:sp>
    </p:spTree>
    <p:extLst>
      <p:ext uri="{BB962C8B-B14F-4D97-AF65-F5344CB8AC3E}">
        <p14:creationId xmlns:p14="http://schemas.microsoft.com/office/powerpoint/2010/main" val="4021605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6A2848-F0C9-46CF-4F3D-2F97D7A7657E}"/>
              </a:ext>
            </a:extLst>
          </p:cNvPr>
          <p:cNvSpPr>
            <a:spLocks noGrp="1"/>
          </p:cNvSpPr>
          <p:nvPr>
            <p:ph type="title"/>
          </p:nvPr>
        </p:nvSpPr>
        <p:spPr/>
        <p:txBody>
          <a:bodyPr>
            <a:normAutofit/>
          </a:bodyPr>
          <a:lstStyle/>
          <a:p>
            <a:pPr algn="l"/>
            <a:r>
              <a:rPr lang="en-US" b="1"/>
              <a:t>Demographics by State</a:t>
            </a:r>
            <a:endParaRPr lang="en-US" sz="4000" b="1"/>
          </a:p>
        </p:txBody>
      </p:sp>
      <p:sp>
        <p:nvSpPr>
          <p:cNvPr id="6" name="Slide Number Placeholder 5">
            <a:extLst>
              <a:ext uri="{FF2B5EF4-FFF2-40B4-BE49-F238E27FC236}">
                <a16:creationId xmlns:a16="http://schemas.microsoft.com/office/drawing/2014/main" id="{E4C8447B-8668-EF0F-4C20-772D2AC0793B}"/>
              </a:ext>
            </a:extLst>
          </p:cNvPr>
          <p:cNvSpPr>
            <a:spLocks noGrp="1"/>
          </p:cNvSpPr>
          <p:nvPr>
            <p:ph type="sldNum" sz="quarter" idx="12"/>
          </p:nvPr>
        </p:nvSpPr>
        <p:spPr/>
        <p:txBody>
          <a:bodyPr/>
          <a:lstStyle/>
          <a:p>
            <a:fld id="{C6BF0614-88EF-E141-A4D8-626B55E019E0}" type="slidenum">
              <a:rPr lang="en-US" smtClean="0"/>
              <a:pPr/>
              <a:t>17</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Add-in 6">
                <a:extLst>
                  <a:ext uri="{FF2B5EF4-FFF2-40B4-BE49-F238E27FC236}">
                    <a16:creationId xmlns:a16="http://schemas.microsoft.com/office/drawing/2014/main" id="{43BEEEBE-B065-8716-3595-3C3C4936BFEC}"/>
                  </a:ext>
                </a:extLst>
              </p:cNvPr>
              <p:cNvGraphicFramePr>
                <a:graphicFrameLocks noGrp="1"/>
              </p:cNvGraphicFramePr>
              <p:nvPr>
                <p:custDataLst>
                  <p:tags r:id="rId1"/>
                </p:custDataLst>
                <p:extLst>
                  <p:ext uri="{D42A27DB-BD31-4B8C-83A1-F6EECF244321}">
                    <p14:modId xmlns:p14="http://schemas.microsoft.com/office/powerpoint/2010/main" val="500231596"/>
                  </p:ext>
                </p:extLst>
              </p:nvPr>
            </p:nvGraphicFramePr>
            <p:xfrm>
              <a:off x="882869" y="1481960"/>
              <a:ext cx="5407572" cy="4792716"/>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7" name="Add-in 6">
                <a:extLst>
                  <a:ext uri="{FF2B5EF4-FFF2-40B4-BE49-F238E27FC236}">
                    <a16:creationId xmlns:a16="http://schemas.microsoft.com/office/drawing/2014/main" id="{43BEEEBE-B065-8716-3595-3C3C4936BFEC}"/>
                  </a:ext>
                </a:extLst>
              </p:cNvPr>
              <p:cNvPicPr>
                <a:picLocks noGrp="1" noRot="1" noChangeAspect="1" noMove="1" noResize="1" noEditPoints="1" noAdjustHandles="1" noChangeArrowheads="1" noChangeShapeType="1"/>
              </p:cNvPicPr>
              <p:nvPr/>
            </p:nvPicPr>
            <p:blipFill>
              <a:blip r:embed="rId6"/>
              <a:stretch>
                <a:fillRect/>
              </a:stretch>
            </p:blipFill>
            <p:spPr>
              <a:xfrm>
                <a:off x="882869" y="1481960"/>
                <a:ext cx="5407572" cy="4792716"/>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14" name="Add-in 13">
                <a:extLst>
                  <a:ext uri="{FF2B5EF4-FFF2-40B4-BE49-F238E27FC236}">
                    <a16:creationId xmlns:a16="http://schemas.microsoft.com/office/drawing/2014/main" id="{B98C40FD-F4B7-1280-2A1D-8478342BB368}"/>
                  </a:ext>
                </a:extLst>
              </p:cNvPr>
              <p:cNvGraphicFramePr>
                <a:graphicFrameLocks noGrp="1"/>
              </p:cNvGraphicFramePr>
              <p:nvPr>
                <p:custDataLst>
                  <p:tags r:id="rId2"/>
                </p:custDataLst>
                <p:extLst>
                  <p:ext uri="{D42A27DB-BD31-4B8C-83A1-F6EECF244321}">
                    <p14:modId xmlns:p14="http://schemas.microsoft.com/office/powerpoint/2010/main" val="2660365342"/>
                  </p:ext>
                </p:extLst>
              </p:nvPr>
            </p:nvGraphicFramePr>
            <p:xfrm>
              <a:off x="6573344" y="1529152"/>
              <a:ext cx="5355192" cy="4745524"/>
            </p:xfrm>
            <a:graphic>
              <a:graphicData uri="http://schemas.microsoft.com/office/webextensions/webextension/2010/11">
                <we:webextensionref xmlns:we="http://schemas.microsoft.com/office/webextensions/webextension/2010/11" xmlns:r="http://schemas.openxmlformats.org/officeDocument/2006/relationships" r:id="rId7"/>
              </a:graphicData>
            </a:graphic>
          </p:graphicFrame>
        </mc:Choice>
        <mc:Fallback xmlns="">
          <p:pic>
            <p:nvPicPr>
              <p:cNvPr id="14" name="Add-in 13">
                <a:extLst>
                  <a:ext uri="{FF2B5EF4-FFF2-40B4-BE49-F238E27FC236}">
                    <a16:creationId xmlns:a16="http://schemas.microsoft.com/office/drawing/2014/main" id="{B98C40FD-F4B7-1280-2A1D-8478342BB368}"/>
                  </a:ext>
                </a:extLst>
              </p:cNvPr>
              <p:cNvPicPr>
                <a:picLocks noGrp="1" noRot="1" noChangeAspect="1" noMove="1" noResize="1" noEditPoints="1" noAdjustHandles="1" noChangeArrowheads="1" noChangeShapeType="1"/>
              </p:cNvPicPr>
              <p:nvPr/>
            </p:nvPicPr>
            <p:blipFill>
              <a:blip r:embed="rId8"/>
              <a:stretch>
                <a:fillRect/>
              </a:stretch>
            </p:blipFill>
            <p:spPr>
              <a:xfrm>
                <a:off x="6573344" y="1529152"/>
                <a:ext cx="5355192" cy="4745524"/>
              </a:xfrm>
              <a:prstGeom prst="rect">
                <a:avLst/>
              </a:prstGeom>
            </p:spPr>
          </p:pic>
        </mc:Fallback>
      </mc:AlternateContent>
    </p:spTree>
    <p:extLst>
      <p:ext uri="{BB962C8B-B14F-4D97-AF65-F5344CB8AC3E}">
        <p14:creationId xmlns:p14="http://schemas.microsoft.com/office/powerpoint/2010/main" val="2247192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a line&#10;&#10;AI-generated content may be incorrect.">
            <a:extLst>
              <a:ext uri="{FF2B5EF4-FFF2-40B4-BE49-F238E27FC236}">
                <a16:creationId xmlns:a16="http://schemas.microsoft.com/office/drawing/2014/main" id="{E6A6081F-A4A3-468A-2677-C6EB417C9278}"/>
              </a:ext>
            </a:extLst>
          </p:cNvPr>
          <p:cNvPicPr>
            <a:picLocks noChangeAspect="1"/>
          </p:cNvPicPr>
          <p:nvPr/>
        </p:nvPicPr>
        <p:blipFill>
          <a:blip r:embed="rId3">
            <a:extLst>
              <a:ext uri="{28A0092B-C50C-407E-A947-70E740481C1C}">
                <a14:useLocalDpi xmlns:a14="http://schemas.microsoft.com/office/drawing/2010/main" val="0"/>
              </a:ext>
            </a:extLst>
          </a:blip>
          <a:srcRect l="-620" b="17316"/>
          <a:stretch>
            <a:fillRect/>
          </a:stretch>
        </p:blipFill>
        <p:spPr>
          <a:xfrm>
            <a:off x="5458465" y="94267"/>
            <a:ext cx="6655051" cy="3075641"/>
          </a:xfrm>
          <a:prstGeom prst="rect">
            <a:avLst/>
          </a:prstGeom>
        </p:spPr>
      </p:pic>
      <p:pic>
        <p:nvPicPr>
          <p:cNvPr id="5" name="Picture 4" descr="A white paper with blue and green squares&#10;&#10;AI-generated content may be incorrect.">
            <a:extLst>
              <a:ext uri="{FF2B5EF4-FFF2-40B4-BE49-F238E27FC236}">
                <a16:creationId xmlns:a16="http://schemas.microsoft.com/office/drawing/2014/main" id="{1207F4F1-94DE-3B5B-143D-B6CBC7381134}"/>
              </a:ext>
            </a:extLst>
          </p:cNvPr>
          <p:cNvPicPr>
            <a:picLocks noChangeAspect="1"/>
          </p:cNvPicPr>
          <p:nvPr/>
        </p:nvPicPr>
        <p:blipFill>
          <a:blip r:embed="rId4">
            <a:extLst>
              <a:ext uri="{28A0092B-C50C-407E-A947-70E740481C1C}">
                <a14:useLocalDpi xmlns:a14="http://schemas.microsoft.com/office/drawing/2010/main" val="0"/>
              </a:ext>
            </a:extLst>
          </a:blip>
          <a:srcRect b="2517"/>
          <a:stretch>
            <a:fillRect/>
          </a:stretch>
        </p:blipFill>
        <p:spPr>
          <a:xfrm>
            <a:off x="5499506" y="3231930"/>
            <a:ext cx="6614011" cy="3626069"/>
          </a:xfrm>
          <a:prstGeom prst="rect">
            <a:avLst/>
          </a:prstGeom>
        </p:spPr>
      </p:pic>
      <p:sp>
        <p:nvSpPr>
          <p:cNvPr id="6" name="TextBox 5">
            <a:extLst>
              <a:ext uri="{FF2B5EF4-FFF2-40B4-BE49-F238E27FC236}">
                <a16:creationId xmlns:a16="http://schemas.microsoft.com/office/drawing/2014/main" id="{5A49FEB1-8004-F333-4E4C-0EB03643FC29}"/>
              </a:ext>
            </a:extLst>
          </p:cNvPr>
          <p:cNvSpPr txBox="1"/>
          <p:nvPr/>
        </p:nvSpPr>
        <p:spPr>
          <a:xfrm>
            <a:off x="543471" y="411232"/>
            <a:ext cx="4633645" cy="2554545"/>
          </a:xfrm>
          <a:prstGeom prst="rect">
            <a:avLst/>
          </a:prstGeom>
          <a:noFill/>
        </p:spPr>
        <p:txBody>
          <a:bodyPr wrap="square" rtlCol="0">
            <a:spAutoFit/>
          </a:bodyPr>
          <a:lstStyle/>
          <a:p>
            <a:r>
              <a:rPr lang="en-US" sz="3200">
                <a:solidFill>
                  <a:schemeClr val="accent1"/>
                </a:solidFill>
              </a:rPr>
              <a:t>The percent of teachers from different racial and ethnic backgrounds in the South steadily increases. </a:t>
            </a:r>
          </a:p>
        </p:txBody>
      </p:sp>
    </p:spTree>
    <p:extLst>
      <p:ext uri="{BB962C8B-B14F-4D97-AF65-F5344CB8AC3E}">
        <p14:creationId xmlns:p14="http://schemas.microsoft.com/office/powerpoint/2010/main" val="611280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oster with silhouettes of people&#10;&#10;AI-generated content may be incorrect.">
            <a:extLst>
              <a:ext uri="{FF2B5EF4-FFF2-40B4-BE49-F238E27FC236}">
                <a16:creationId xmlns:a16="http://schemas.microsoft.com/office/drawing/2014/main" id="{9C322E1C-E004-5461-E363-A89FDEADBD1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b="10934"/>
          <a:stretch>
            <a:fillRect/>
          </a:stretch>
        </p:blipFill>
        <p:spPr>
          <a:xfrm>
            <a:off x="848904" y="596408"/>
            <a:ext cx="10814756" cy="5418137"/>
          </a:xfrm>
          <a:noFill/>
        </p:spPr>
      </p:pic>
      <p:sp>
        <p:nvSpPr>
          <p:cNvPr id="5" name="Slide Number Placeholder 4" hidden="1">
            <a:extLst>
              <a:ext uri="{FF2B5EF4-FFF2-40B4-BE49-F238E27FC236}">
                <a16:creationId xmlns:a16="http://schemas.microsoft.com/office/drawing/2014/main" id="{BAE87515-118C-DAC0-E6B9-4D1E7E045335}"/>
              </a:ext>
            </a:extLst>
          </p:cNvPr>
          <p:cNvSpPr>
            <a:spLocks noGrp="1"/>
          </p:cNvSpPr>
          <p:nvPr>
            <p:ph type="sldNum" sz="quarter" idx="12"/>
          </p:nvPr>
        </p:nvSpPr>
        <p:spPr/>
        <p:txBody>
          <a:bodyPr/>
          <a:lstStyle/>
          <a:p>
            <a:pPr>
              <a:spcAft>
                <a:spcPts val="600"/>
              </a:spcAft>
            </a:pPr>
            <a:fld id="{C6BF0614-88EF-E141-A4D8-626B55E019E0}" type="slidenum">
              <a:rPr lang="en-US" smtClean="0"/>
              <a:pPr>
                <a:spcAft>
                  <a:spcPts val="600"/>
                </a:spcAft>
              </a:pPr>
              <a:t>19</a:t>
            </a:fld>
            <a:endParaRPr lang="en-US"/>
          </a:p>
        </p:txBody>
      </p:sp>
    </p:spTree>
    <p:extLst>
      <p:ext uri="{BB962C8B-B14F-4D97-AF65-F5344CB8AC3E}">
        <p14:creationId xmlns:p14="http://schemas.microsoft.com/office/powerpoint/2010/main" val="365257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BCB7E95-D4C2-7F6C-E195-5BEF7935F955}"/>
              </a:ext>
            </a:extLst>
          </p:cNvPr>
          <p:cNvPicPr>
            <a:picLocks noChangeAspect="1"/>
          </p:cNvPicPr>
          <p:nvPr/>
        </p:nvPicPr>
        <p:blipFill>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23850" y="0"/>
            <a:ext cx="11868150" cy="6858000"/>
          </a:xfrm>
          <a:prstGeom prst="rect">
            <a:avLst/>
          </a:prstGeom>
        </p:spPr>
      </p:pic>
      <p:sp>
        <p:nvSpPr>
          <p:cNvPr id="2" name="Title 1">
            <a:extLst>
              <a:ext uri="{FF2B5EF4-FFF2-40B4-BE49-F238E27FC236}">
                <a16:creationId xmlns:a16="http://schemas.microsoft.com/office/drawing/2014/main" id="{6CD48585-6FF0-A10E-A652-A548E4B24825}"/>
              </a:ext>
            </a:extLst>
          </p:cNvPr>
          <p:cNvSpPr>
            <a:spLocks noGrp="1"/>
          </p:cNvSpPr>
          <p:nvPr>
            <p:ph type="title"/>
          </p:nvPr>
        </p:nvSpPr>
        <p:spPr>
          <a:xfrm>
            <a:off x="1061157" y="274637"/>
            <a:ext cx="10325299" cy="4268787"/>
          </a:xfrm>
        </p:spPr>
        <p:txBody>
          <a:bodyPr>
            <a:normAutofit fontScale="90000"/>
          </a:bodyPr>
          <a:lstStyle/>
          <a:p>
            <a:br>
              <a:rPr lang="en-US">
                <a:solidFill>
                  <a:schemeClr val="bg1"/>
                </a:solidFill>
              </a:rPr>
            </a:br>
            <a:br>
              <a:rPr lang="en-US">
                <a:solidFill>
                  <a:schemeClr val="bg1"/>
                </a:solidFill>
              </a:rPr>
            </a:br>
            <a:br>
              <a:rPr lang="en-US">
                <a:solidFill>
                  <a:schemeClr val="bg1"/>
                </a:solidFill>
              </a:rPr>
            </a:br>
            <a:br>
              <a:rPr lang="en-US">
                <a:solidFill>
                  <a:schemeClr val="bg1"/>
                </a:solidFill>
              </a:rPr>
            </a:br>
            <a:r>
              <a:rPr lang="en-US">
                <a:solidFill>
                  <a:schemeClr val="bg1">
                    <a:lumMod val="50000"/>
                  </a:schemeClr>
                </a:solidFill>
              </a:rPr>
              <a:t>SNAPSHOT:</a:t>
            </a:r>
            <a:br>
              <a:rPr lang="en-US"/>
            </a:br>
            <a:r>
              <a:rPr lang="en-US" sz="5400" b="1"/>
              <a:t>EDUCATOR </a:t>
            </a:r>
            <a:br>
              <a:rPr lang="en-US" sz="5400" b="1"/>
            </a:br>
            <a:r>
              <a:rPr lang="en-US" sz="5400" b="1"/>
              <a:t>WORKFORCE </a:t>
            </a:r>
            <a:br>
              <a:rPr lang="en-US" sz="5400" b="1"/>
            </a:br>
            <a:r>
              <a:rPr lang="en-US" sz="5400" b="1"/>
              <a:t>DATA</a:t>
            </a:r>
            <a:br>
              <a:rPr lang="en-US" sz="5400" b="1"/>
            </a:br>
            <a:r>
              <a:rPr lang="en-US">
                <a:solidFill>
                  <a:srgbClr val="2758BC"/>
                </a:solidFill>
                <a:uFill>
                  <a:solidFill>
                    <a:srgbClr val="E9EEF8"/>
                  </a:solidFill>
                </a:uFill>
              </a:rPr>
              <a:t>State-Specific Data + </a:t>
            </a:r>
            <a:br>
              <a:rPr lang="en-US">
                <a:solidFill>
                  <a:srgbClr val="2758BC"/>
                </a:solidFill>
                <a:uFill>
                  <a:solidFill>
                    <a:srgbClr val="E9EEF8"/>
                  </a:solidFill>
                </a:uFill>
              </a:rPr>
            </a:br>
            <a:r>
              <a:rPr lang="en-US">
                <a:solidFill>
                  <a:srgbClr val="2758BC"/>
                </a:solidFill>
                <a:uFill>
                  <a:solidFill>
                    <a:srgbClr val="E9EEF8"/>
                  </a:solidFill>
                </a:uFill>
              </a:rPr>
              <a:t>Regional Trends and </a:t>
            </a:r>
            <a:br>
              <a:rPr lang="en-US">
                <a:solidFill>
                  <a:srgbClr val="2758BC"/>
                </a:solidFill>
                <a:uFill>
                  <a:solidFill>
                    <a:srgbClr val="E9EEF8"/>
                  </a:solidFill>
                </a:uFill>
              </a:rPr>
            </a:br>
            <a:r>
              <a:rPr lang="en-US">
                <a:solidFill>
                  <a:srgbClr val="2758BC"/>
                </a:solidFill>
                <a:uFill>
                  <a:solidFill>
                    <a:srgbClr val="E9EEF8"/>
                  </a:solidFill>
                </a:uFill>
              </a:rPr>
              <a:t>Spotlights From </a:t>
            </a:r>
            <a:br>
              <a:rPr lang="en-US">
                <a:solidFill>
                  <a:srgbClr val="2758BC"/>
                </a:solidFill>
                <a:uFill>
                  <a:solidFill>
                    <a:srgbClr val="E9EEF8"/>
                  </a:solidFill>
                </a:uFill>
              </a:rPr>
            </a:br>
            <a:r>
              <a:rPr lang="en-US">
                <a:solidFill>
                  <a:srgbClr val="2758BC"/>
                </a:solidFill>
                <a:uFill>
                  <a:solidFill>
                    <a:srgbClr val="E9EEF8"/>
                  </a:solidFill>
                </a:uFill>
              </a:rPr>
              <a:t>Across the South</a:t>
            </a:r>
            <a:br>
              <a:rPr lang="en-US" b="1">
                <a:solidFill>
                  <a:srgbClr val="2758BC"/>
                </a:solidFill>
                <a:uFill>
                  <a:solidFill>
                    <a:srgbClr val="E9EEF8"/>
                  </a:solidFill>
                </a:uFill>
              </a:rPr>
            </a:br>
            <a:endParaRPr lang="en-US" b="1"/>
          </a:p>
        </p:txBody>
      </p:sp>
      <p:sp>
        <p:nvSpPr>
          <p:cNvPr id="5" name="Rectangle 4">
            <a:extLst>
              <a:ext uri="{FF2B5EF4-FFF2-40B4-BE49-F238E27FC236}">
                <a16:creationId xmlns:a16="http://schemas.microsoft.com/office/drawing/2014/main" id="{0E224177-CD2F-9DBD-EB31-240FA5842DA4}"/>
              </a:ext>
            </a:extLst>
          </p:cNvPr>
          <p:cNvSpPr/>
          <p:nvPr/>
        </p:nvSpPr>
        <p:spPr>
          <a:xfrm>
            <a:off x="7642578" y="5271912"/>
            <a:ext cx="4397124" cy="1444977"/>
          </a:xfrm>
          <a:prstGeom prst="rect">
            <a:avLst/>
          </a:prstGeom>
          <a:solidFill>
            <a:schemeClr val="bg1">
              <a:lumMod val="95000"/>
            </a:schemeClr>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07FE2"/>
                </a:solidFill>
                <a:effectLst/>
                <a:uLnTx/>
                <a:uFillTx/>
                <a:latin typeface="Arial Narrow" panose="020B0606020202030204" pitchFamily="34" charset="0"/>
                <a:ea typeface="+mn-ea"/>
                <a:cs typeface="+mn-cs"/>
              </a:rPr>
              <a:t>                      </a:t>
            </a:r>
            <a:r>
              <a:rPr kumimoji="0" lang="en-US" sz="2800" b="0" i="0" u="none" strike="noStrike" kern="1200" cap="none" spc="0" normalizeH="0" baseline="0" noProof="0">
                <a:ln>
                  <a:noFill/>
                </a:ln>
                <a:solidFill>
                  <a:srgbClr val="307FE2"/>
                </a:solidFill>
                <a:effectLst/>
                <a:uLnTx/>
                <a:uFillTx/>
                <a:latin typeface="Arial Narrow" panose="020B0606020202030204" pitchFamily="34" charset="0"/>
                <a:ea typeface="+mn-ea"/>
                <a:cs typeface="+mn-cs"/>
              </a:rPr>
              <a:t>SREB.org/</a:t>
            </a:r>
            <a:r>
              <a:rPr kumimoji="0" lang="en-US" sz="2800" b="0" i="0" u="none" strike="noStrike" kern="1200" cap="none" spc="0" normalizeH="0" baseline="0" noProof="0" err="1">
                <a:ln>
                  <a:noFill/>
                </a:ln>
                <a:solidFill>
                  <a:srgbClr val="307FE2"/>
                </a:solidFill>
                <a:effectLst/>
                <a:uLnTx/>
                <a:uFillTx/>
                <a:latin typeface="Arial Narrow" panose="020B0606020202030204" pitchFamily="34" charset="0"/>
                <a:ea typeface="+mn-ea"/>
                <a:cs typeface="+mn-cs"/>
              </a:rPr>
              <a:t>TeacherData</a:t>
            </a:r>
            <a:r>
              <a:rPr kumimoji="0" lang="en-US" sz="2800" b="0" i="0" u="none" strike="noStrike" kern="1200" cap="none" spc="0" normalizeH="0" baseline="0" noProof="0">
                <a:ln>
                  <a:noFill/>
                </a:ln>
                <a:solidFill>
                  <a:srgbClr val="307FE2"/>
                </a:solidFill>
                <a:effectLst/>
                <a:uLnTx/>
                <a:uFillTx/>
                <a:latin typeface="Arial Narrow" panose="020B0606020202030204" pitchFamily="34" charset="0"/>
                <a:ea typeface="+mn-ea"/>
                <a:cs typeface="+mn-cs"/>
              </a:rPr>
              <a:t> </a:t>
            </a:r>
            <a:endParaRPr kumimoji="0" lang="en-US" sz="1800" b="0" i="0" u="none" strike="noStrike" kern="1200" cap="none" spc="0" normalizeH="0" baseline="0" noProof="0">
              <a:ln>
                <a:noFill/>
              </a:ln>
              <a:solidFill>
                <a:srgbClr val="307FE2"/>
              </a:solidFill>
              <a:effectLst/>
              <a:uLnTx/>
              <a:uFillTx/>
              <a:latin typeface="Arial Narrow" panose="020B0606020202030204" pitchFamily="34" charset="0"/>
              <a:ea typeface="+mn-ea"/>
              <a:cs typeface="+mn-cs"/>
            </a:endParaRPr>
          </a:p>
        </p:txBody>
      </p:sp>
      <p:pic>
        <p:nvPicPr>
          <p:cNvPr id="6" name="Picture 5" descr="A blue chain link on a black background&#10;&#10;Description automatically generated">
            <a:extLst>
              <a:ext uri="{FF2B5EF4-FFF2-40B4-BE49-F238E27FC236}">
                <a16:creationId xmlns:a16="http://schemas.microsoft.com/office/drawing/2014/main" id="{5CCEF079-5E84-9B5D-8777-DBE422A0CF10}"/>
              </a:ext>
            </a:extLst>
          </p:cNvPr>
          <p:cNvPicPr>
            <a:picLocks noChangeAspect="1"/>
          </p:cNvPicPr>
          <p:nvPr/>
        </p:nvPicPr>
        <p:blipFill>
          <a:blip r:embed="rId5">
            <a:duotone>
              <a:schemeClr val="accent1">
                <a:shade val="45000"/>
                <a:satMod val="135000"/>
              </a:schemeClr>
              <a:prstClr val="white"/>
            </a:duotone>
            <a:extLst>
              <a:ext uri="{837473B0-CC2E-450A-ABE3-18F120FF3D39}">
                <a1611:picAttrSrcUrl xmlns:a1611="http://schemas.microsoft.com/office/drawing/2016/11/main" r:id="rId6"/>
              </a:ext>
            </a:extLst>
          </a:blip>
          <a:stretch>
            <a:fillRect/>
          </a:stretch>
        </p:blipFill>
        <p:spPr>
          <a:xfrm>
            <a:off x="7949496" y="5549547"/>
            <a:ext cx="889705" cy="889705"/>
          </a:xfrm>
          <a:prstGeom prst="rect">
            <a:avLst/>
          </a:prstGeom>
        </p:spPr>
      </p:pic>
      <p:sp>
        <p:nvSpPr>
          <p:cNvPr id="4" name="Content Placeholder 5">
            <a:extLst>
              <a:ext uri="{FF2B5EF4-FFF2-40B4-BE49-F238E27FC236}">
                <a16:creationId xmlns:a16="http://schemas.microsoft.com/office/drawing/2014/main" id="{E5028E97-FFB5-B172-E556-0FDCCB6E6BC6}"/>
              </a:ext>
            </a:extLst>
          </p:cNvPr>
          <p:cNvSpPr>
            <a:spLocks noGrp="1"/>
          </p:cNvSpPr>
          <p:nvPr>
            <p:ph sz="half" idx="1"/>
          </p:nvPr>
        </p:nvSpPr>
        <p:spPr>
          <a:xfrm>
            <a:off x="7017923" y="607131"/>
            <a:ext cx="5021779" cy="4525963"/>
          </a:xfrm>
        </p:spPr>
        <p:txBody>
          <a:bodyPr>
            <a:normAutofit/>
          </a:bodyPr>
          <a:lstStyle/>
          <a:p>
            <a:pPr algn="r"/>
            <a:r>
              <a:rPr lang="en-US" sz="2400">
                <a:solidFill>
                  <a:srgbClr val="003087"/>
                </a:solidFill>
              </a:rPr>
              <a:t>Teacher Quantity </a:t>
            </a:r>
          </a:p>
          <a:p>
            <a:pPr algn="r"/>
            <a:r>
              <a:rPr lang="en-US" sz="2400">
                <a:solidFill>
                  <a:srgbClr val="003087"/>
                </a:solidFill>
              </a:rPr>
              <a:t>Teacher Preparation</a:t>
            </a:r>
          </a:p>
          <a:p>
            <a:pPr algn="r"/>
            <a:r>
              <a:rPr lang="en-US" sz="2400">
                <a:solidFill>
                  <a:srgbClr val="003087"/>
                </a:solidFill>
              </a:rPr>
              <a:t>Teacher Demographics</a:t>
            </a:r>
          </a:p>
          <a:p>
            <a:pPr algn="r"/>
            <a:r>
              <a:rPr lang="en-US" sz="2400">
                <a:solidFill>
                  <a:srgbClr val="003087"/>
                </a:solidFill>
              </a:rPr>
              <a:t>Teacher Shortage Areas</a:t>
            </a:r>
          </a:p>
          <a:p>
            <a:pPr algn="r"/>
            <a:r>
              <a:rPr lang="en-US" sz="2400">
                <a:solidFill>
                  <a:srgbClr val="003087"/>
                </a:solidFill>
              </a:rPr>
              <a:t>Teacher Quality</a:t>
            </a:r>
          </a:p>
          <a:p>
            <a:pPr algn="r"/>
            <a:r>
              <a:rPr lang="en-US" sz="2400">
                <a:solidFill>
                  <a:srgbClr val="003087"/>
                </a:solidFill>
              </a:rPr>
              <a:t>Talent Distribution</a:t>
            </a:r>
          </a:p>
          <a:p>
            <a:pPr algn="r"/>
            <a:r>
              <a:rPr lang="en-US" sz="2400">
                <a:solidFill>
                  <a:srgbClr val="003087"/>
                </a:solidFill>
              </a:rPr>
              <a:t>Early Childhood Educators</a:t>
            </a:r>
          </a:p>
          <a:p>
            <a:pPr algn="r"/>
            <a:r>
              <a:rPr lang="en-US" sz="2400">
                <a:solidFill>
                  <a:srgbClr val="003087"/>
                </a:solidFill>
              </a:rPr>
              <a:t>Principals &amp; School Leaders </a:t>
            </a:r>
          </a:p>
          <a:p>
            <a:endParaRPr lang="en-US"/>
          </a:p>
        </p:txBody>
      </p:sp>
    </p:spTree>
    <p:extLst>
      <p:ext uri="{BB962C8B-B14F-4D97-AF65-F5344CB8AC3E}">
        <p14:creationId xmlns:p14="http://schemas.microsoft.com/office/powerpoint/2010/main" val="109190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percentage of degree&#10;&#10;AI-generated content may be incorrect.">
            <a:extLst>
              <a:ext uri="{FF2B5EF4-FFF2-40B4-BE49-F238E27FC236}">
                <a16:creationId xmlns:a16="http://schemas.microsoft.com/office/drawing/2014/main" id="{504118E4-2C01-173F-5856-FE168ED25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022" y="68263"/>
            <a:ext cx="10814756" cy="6083300"/>
          </a:xfrm>
          <a:prstGeom prst="rect">
            <a:avLst/>
          </a:prstGeom>
          <a:noFill/>
        </p:spPr>
      </p:pic>
    </p:spTree>
    <p:extLst>
      <p:ext uri="{BB962C8B-B14F-4D97-AF65-F5344CB8AC3E}">
        <p14:creationId xmlns:p14="http://schemas.microsoft.com/office/powerpoint/2010/main" val="985193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18000">
              <a:schemeClr val="accent1">
                <a:lumMod val="45000"/>
                <a:lumOff val="55000"/>
              </a:schemeClr>
            </a:gs>
            <a:gs pos="36000">
              <a:schemeClr val="bg1"/>
            </a:gs>
          </a:gsLst>
          <a:lin ang="5400000" scaled="1"/>
        </a:gradFill>
        <a:effectLst/>
      </p:bgPr>
    </p:bg>
    <p:spTree>
      <p:nvGrpSpPr>
        <p:cNvPr id="1" name="">
          <a:extLst>
            <a:ext uri="{FF2B5EF4-FFF2-40B4-BE49-F238E27FC236}">
              <a16:creationId xmlns:a16="http://schemas.microsoft.com/office/drawing/2014/main" id="{493627F3-399A-4E9A-F74F-809A8E7150C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06D4E7-4D95-25D0-6681-4BD7B4FA9D2F}"/>
              </a:ext>
            </a:extLst>
          </p:cNvPr>
          <p:cNvSpPr>
            <a:spLocks noGrp="1"/>
          </p:cNvSpPr>
          <p:nvPr>
            <p:ph idx="1"/>
          </p:nvPr>
        </p:nvSpPr>
        <p:spPr>
          <a:xfrm>
            <a:off x="1061156" y="2273642"/>
            <a:ext cx="10325299" cy="3852521"/>
          </a:xfrm>
        </p:spPr>
        <p:txBody>
          <a:bodyPr>
            <a:normAutofit fontScale="55000" lnSpcReduction="20000"/>
          </a:bodyPr>
          <a:lstStyle/>
          <a:p>
            <a:pPr marL="457200" indent="-457200">
              <a:buFont typeface="Arial" panose="020B0604020202020204" pitchFamily="34" charset="0"/>
              <a:buChar char="•"/>
            </a:pPr>
            <a:r>
              <a:rPr lang="en-US" sz="4400">
                <a:solidFill>
                  <a:srgbClr val="307FE2"/>
                </a:solidFill>
              </a:rPr>
              <a:t>Every state in the SREB region has experienced teacher shortages in multiple subject areas over the last six school years (2019-20 to 2024-25). </a:t>
            </a:r>
          </a:p>
          <a:p>
            <a:pPr marL="457200" indent="-457200">
              <a:buFont typeface="Arial" panose="020B0604020202020204" pitchFamily="34" charset="0"/>
              <a:buChar char="•"/>
            </a:pPr>
            <a:r>
              <a:rPr lang="en-US" sz="4400">
                <a:solidFill>
                  <a:srgbClr val="307FE2"/>
                </a:solidFill>
              </a:rPr>
              <a:t>Across the SREB region, during the 2024-25 school year, fewer states experienced shortages in English language arts, math, science, and social studies.</a:t>
            </a:r>
          </a:p>
          <a:p>
            <a:pPr marL="457200" indent="-457200">
              <a:buFont typeface="Arial" panose="020B0604020202020204" pitchFamily="34" charset="0"/>
              <a:buChar char="•"/>
            </a:pPr>
            <a:r>
              <a:rPr lang="en-US" sz="4400">
                <a:solidFill>
                  <a:srgbClr val="307FE2"/>
                </a:solidFill>
              </a:rPr>
              <a:t>The states with shortages in special education, English as a second language, and career and technical education remained steady between 2023-24 and 2024-25.</a:t>
            </a:r>
          </a:p>
          <a:p>
            <a:pPr marL="457200" indent="-457200">
              <a:buFont typeface="Arial" panose="020B0604020202020204" pitchFamily="34" charset="0"/>
              <a:buChar char="•"/>
            </a:pPr>
            <a:r>
              <a:rPr lang="en-US" sz="4400">
                <a:solidFill>
                  <a:srgbClr val="307FE2"/>
                </a:solidFill>
              </a:rPr>
              <a:t>On average, over the last six school years, math, science, and special education are the subject areas with the most widespread teacher shortages </a:t>
            </a:r>
          </a:p>
        </p:txBody>
      </p:sp>
      <p:sp>
        <p:nvSpPr>
          <p:cNvPr id="6" name="Title 5">
            <a:extLst>
              <a:ext uri="{FF2B5EF4-FFF2-40B4-BE49-F238E27FC236}">
                <a16:creationId xmlns:a16="http://schemas.microsoft.com/office/drawing/2014/main" id="{35E8924F-83E3-1341-1E20-D2191A67E5AB}"/>
              </a:ext>
            </a:extLst>
          </p:cNvPr>
          <p:cNvSpPr>
            <a:spLocks noGrp="1"/>
          </p:cNvSpPr>
          <p:nvPr>
            <p:ph type="title"/>
          </p:nvPr>
        </p:nvSpPr>
        <p:spPr/>
        <p:txBody>
          <a:bodyPr>
            <a:normAutofit/>
          </a:bodyPr>
          <a:lstStyle/>
          <a:p>
            <a:r>
              <a:rPr lang="en-US" b="1">
                <a:solidFill>
                  <a:srgbClr val="003087"/>
                </a:solidFill>
              </a:rPr>
              <a:t>Teacher Shortage Data</a:t>
            </a:r>
          </a:p>
        </p:txBody>
      </p:sp>
    </p:spTree>
    <p:extLst>
      <p:ext uri="{BB962C8B-B14F-4D97-AF65-F5344CB8AC3E}">
        <p14:creationId xmlns:p14="http://schemas.microsoft.com/office/powerpoint/2010/main" val="37480857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art of a teacher's shortage&#10;&#10;AI-generated content may be incorrect.">
            <a:extLst>
              <a:ext uri="{FF2B5EF4-FFF2-40B4-BE49-F238E27FC236}">
                <a16:creationId xmlns:a16="http://schemas.microsoft.com/office/drawing/2014/main" id="{E1E98172-A72E-8FF6-9834-0A9CE9BA6F3A}"/>
              </a:ext>
            </a:extLst>
          </p:cNvPr>
          <p:cNvPicPr>
            <a:picLocks noChangeAspect="1"/>
          </p:cNvPicPr>
          <p:nvPr/>
        </p:nvPicPr>
        <p:blipFill>
          <a:blip r:embed="rId3">
            <a:extLst>
              <a:ext uri="{28A0092B-C50C-407E-A947-70E740481C1C}">
                <a14:useLocalDpi xmlns:a14="http://schemas.microsoft.com/office/drawing/2010/main" val="0"/>
              </a:ext>
            </a:extLst>
          </a:blip>
          <a:srcRect b="63850"/>
          <a:stretch>
            <a:fillRect/>
          </a:stretch>
        </p:blipFill>
        <p:spPr>
          <a:xfrm>
            <a:off x="3261116" y="156406"/>
            <a:ext cx="6571040" cy="2366077"/>
          </a:xfrm>
          <a:prstGeom prst="rect">
            <a:avLst/>
          </a:prstGeom>
          <a:noFill/>
        </p:spPr>
      </p:pic>
      <p:sp>
        <p:nvSpPr>
          <p:cNvPr id="5" name="Slide Number Placeholder 4" hidden="1">
            <a:extLst>
              <a:ext uri="{FF2B5EF4-FFF2-40B4-BE49-F238E27FC236}">
                <a16:creationId xmlns:a16="http://schemas.microsoft.com/office/drawing/2014/main" id="{2627ED14-C8C6-F900-3F2A-9B8335A3C86E}"/>
              </a:ext>
            </a:extLst>
          </p:cNvPr>
          <p:cNvSpPr>
            <a:spLocks noGrp="1"/>
          </p:cNvSpPr>
          <p:nvPr>
            <p:ph type="sldNum" sz="quarter" idx="4294967295"/>
          </p:nvPr>
        </p:nvSpPr>
        <p:spPr>
          <a:xfrm>
            <a:off x="11433175" y="6386513"/>
            <a:ext cx="758825" cy="411162"/>
          </a:xfrm>
        </p:spPr>
        <p:txBody>
          <a:bodyPr/>
          <a:lstStyle/>
          <a:p>
            <a:pPr>
              <a:spcAft>
                <a:spcPts val="600"/>
              </a:spcAft>
            </a:pPr>
            <a:fld id="{C6BF0614-88EF-E141-A4D8-626B55E019E0}" type="slidenum">
              <a:rPr lang="en-US" smtClean="0"/>
              <a:pPr>
                <a:spcAft>
                  <a:spcPts val="600"/>
                </a:spcAft>
              </a:pPr>
              <a:t>22</a:t>
            </a:fld>
            <a:endParaRPr lang="en-US"/>
          </a:p>
        </p:txBody>
      </p:sp>
    </p:spTree>
    <p:extLst>
      <p:ext uri="{BB962C8B-B14F-4D97-AF65-F5344CB8AC3E}">
        <p14:creationId xmlns:p14="http://schemas.microsoft.com/office/powerpoint/2010/main" val="2085583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united states of america with white text&#10;&#10;AI-generated content may be incorrect.">
            <a:extLst>
              <a:ext uri="{FF2B5EF4-FFF2-40B4-BE49-F238E27FC236}">
                <a16:creationId xmlns:a16="http://schemas.microsoft.com/office/drawing/2014/main" id="{62502B4A-0EFF-7B89-5B45-180E9E4E5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022" y="68263"/>
            <a:ext cx="10814756" cy="6083300"/>
          </a:xfrm>
          <a:prstGeom prst="rect">
            <a:avLst/>
          </a:prstGeom>
          <a:noFill/>
        </p:spPr>
      </p:pic>
      <p:sp>
        <p:nvSpPr>
          <p:cNvPr id="5" name="Slide Number Placeholder 4" hidden="1">
            <a:extLst>
              <a:ext uri="{FF2B5EF4-FFF2-40B4-BE49-F238E27FC236}">
                <a16:creationId xmlns:a16="http://schemas.microsoft.com/office/drawing/2014/main" id="{A17B5753-7EE2-D856-3FC4-F8F22AB19945}"/>
              </a:ext>
            </a:extLst>
          </p:cNvPr>
          <p:cNvSpPr>
            <a:spLocks noGrp="1"/>
          </p:cNvSpPr>
          <p:nvPr>
            <p:ph type="sldNum" sz="quarter" idx="4294967295"/>
          </p:nvPr>
        </p:nvSpPr>
        <p:spPr>
          <a:xfrm>
            <a:off x="11433175" y="6386513"/>
            <a:ext cx="758825" cy="411162"/>
          </a:xfrm>
        </p:spPr>
        <p:txBody>
          <a:bodyPr/>
          <a:lstStyle/>
          <a:p>
            <a:pPr>
              <a:spcAft>
                <a:spcPts val="600"/>
              </a:spcAft>
            </a:pPr>
            <a:fld id="{C6BF0614-88EF-E141-A4D8-626B55E019E0}" type="slidenum">
              <a:rPr lang="en-US" smtClean="0"/>
              <a:pPr>
                <a:spcAft>
                  <a:spcPts val="600"/>
                </a:spcAft>
              </a:pPr>
              <a:t>23</a:t>
            </a:fld>
            <a:endParaRPr lang="en-US"/>
          </a:p>
        </p:txBody>
      </p:sp>
    </p:spTree>
    <p:extLst>
      <p:ext uri="{BB962C8B-B14F-4D97-AF65-F5344CB8AC3E}">
        <p14:creationId xmlns:p14="http://schemas.microsoft.com/office/powerpoint/2010/main" val="1877043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white card&#10;&#10;AI-generated content may be incorrect.">
            <a:extLst>
              <a:ext uri="{FF2B5EF4-FFF2-40B4-BE49-F238E27FC236}">
                <a16:creationId xmlns:a16="http://schemas.microsoft.com/office/drawing/2014/main" id="{3248F573-0147-1472-BB57-511F2D93A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022" y="68263"/>
            <a:ext cx="10814756" cy="6083300"/>
          </a:xfrm>
          <a:prstGeom prst="rect">
            <a:avLst/>
          </a:prstGeom>
          <a:noFill/>
        </p:spPr>
      </p:pic>
    </p:spTree>
    <p:extLst>
      <p:ext uri="{BB962C8B-B14F-4D97-AF65-F5344CB8AC3E}">
        <p14:creationId xmlns:p14="http://schemas.microsoft.com/office/powerpoint/2010/main" val="3567650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18000">
              <a:schemeClr val="accent1">
                <a:lumMod val="45000"/>
                <a:lumOff val="55000"/>
              </a:schemeClr>
            </a:gs>
            <a:gs pos="36000">
              <a:schemeClr val="bg1"/>
            </a:gs>
          </a:gsLst>
          <a:lin ang="5400000" scaled="1"/>
        </a:gradFill>
        <a:effectLst/>
      </p:bgPr>
    </p:bg>
    <p:spTree>
      <p:nvGrpSpPr>
        <p:cNvPr id="1" name="">
          <a:extLst>
            <a:ext uri="{FF2B5EF4-FFF2-40B4-BE49-F238E27FC236}">
              <a16:creationId xmlns:a16="http://schemas.microsoft.com/office/drawing/2014/main" id="{5DBAA912-BE52-F400-7E41-5B155DA0513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1D956A-84F9-5471-FE33-4122EA7A1B28}"/>
              </a:ext>
            </a:extLst>
          </p:cNvPr>
          <p:cNvSpPr>
            <a:spLocks noGrp="1"/>
          </p:cNvSpPr>
          <p:nvPr>
            <p:ph idx="1"/>
          </p:nvPr>
        </p:nvSpPr>
        <p:spPr>
          <a:xfrm>
            <a:off x="1061156" y="4460612"/>
            <a:ext cx="10325299" cy="1665552"/>
          </a:xfrm>
        </p:spPr>
        <p:txBody>
          <a:bodyPr>
            <a:normAutofit/>
          </a:bodyPr>
          <a:lstStyle/>
          <a:p>
            <a:r>
              <a:rPr lang="en-US" sz="2800">
                <a:solidFill>
                  <a:schemeClr val="accent1"/>
                </a:solidFill>
              </a:rPr>
              <a:t>Measuring teacher quality is difficult, so states and researchers rely on proxy measures like years of experience and certification status. </a:t>
            </a:r>
          </a:p>
        </p:txBody>
      </p:sp>
      <p:sp>
        <p:nvSpPr>
          <p:cNvPr id="6" name="Title 5">
            <a:extLst>
              <a:ext uri="{FF2B5EF4-FFF2-40B4-BE49-F238E27FC236}">
                <a16:creationId xmlns:a16="http://schemas.microsoft.com/office/drawing/2014/main" id="{93796788-6B27-01EB-AF53-1DFB3AA7C701}"/>
              </a:ext>
            </a:extLst>
          </p:cNvPr>
          <p:cNvSpPr>
            <a:spLocks noGrp="1"/>
          </p:cNvSpPr>
          <p:nvPr>
            <p:ph type="title"/>
          </p:nvPr>
        </p:nvSpPr>
        <p:spPr/>
        <p:txBody>
          <a:bodyPr>
            <a:normAutofit/>
          </a:bodyPr>
          <a:lstStyle/>
          <a:p>
            <a:r>
              <a:rPr lang="en-US" b="1">
                <a:solidFill>
                  <a:srgbClr val="003087"/>
                </a:solidFill>
              </a:rPr>
              <a:t>Teacher Quality Data </a:t>
            </a:r>
          </a:p>
        </p:txBody>
      </p:sp>
      <p:pic>
        <p:nvPicPr>
          <p:cNvPr id="2052" name="Picture 4" descr="In recent years, the average years of experience among teachers has remained relatively consistent (around 12 years).">
            <a:extLst>
              <a:ext uri="{FF2B5EF4-FFF2-40B4-BE49-F238E27FC236}">
                <a16:creationId xmlns:a16="http://schemas.microsoft.com/office/drawing/2014/main" id="{A10964BE-80E7-A453-1BDA-84E08F973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575" y="1536534"/>
            <a:ext cx="7349821" cy="2805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3981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F2F9EB25-8748-A7B8-47C8-0A0D6A9AA047}"/>
              </a:ext>
            </a:extLst>
          </p:cNvPr>
          <p:cNvSpPr>
            <a:spLocks noGrp="1"/>
          </p:cNvSpPr>
          <p:nvPr>
            <p:ph sz="half" idx="2"/>
          </p:nvPr>
        </p:nvSpPr>
        <p:spPr>
          <a:xfrm>
            <a:off x="965435" y="4743135"/>
            <a:ext cx="10371523" cy="4464093"/>
          </a:xfrm>
        </p:spPr>
        <p:txBody>
          <a:bodyPr/>
          <a:lstStyle/>
          <a:p>
            <a:pPr marL="0" indent="0">
              <a:buClr>
                <a:schemeClr val="accent2"/>
              </a:buClr>
              <a:buNone/>
            </a:pPr>
            <a:r>
              <a:rPr lang="en-US">
                <a:solidFill>
                  <a:srgbClr val="307FE2"/>
                </a:solidFill>
              </a:rPr>
              <a:t>About 35.6% of teachers in the South were inexperienced, out-of-field or uncertified in 2023-24, a 1.4% decrease from the previous school year, but a 7.3% increase from the 2019-20 school year. </a:t>
            </a:r>
          </a:p>
          <a:p>
            <a:pPr marL="0" indent="0">
              <a:buNone/>
            </a:pPr>
            <a:endParaRPr lang="en-US"/>
          </a:p>
        </p:txBody>
      </p:sp>
      <p:sp>
        <p:nvSpPr>
          <p:cNvPr id="6" name="Slide Number Placeholder 5">
            <a:extLst>
              <a:ext uri="{FF2B5EF4-FFF2-40B4-BE49-F238E27FC236}">
                <a16:creationId xmlns:a16="http://schemas.microsoft.com/office/drawing/2014/main" id="{1E79AC5D-D89D-C116-F205-1E2B0500320B}"/>
              </a:ext>
            </a:extLst>
          </p:cNvPr>
          <p:cNvSpPr>
            <a:spLocks noGrp="1"/>
          </p:cNvSpPr>
          <p:nvPr>
            <p:ph type="sldNum" sz="quarter" idx="12"/>
          </p:nvPr>
        </p:nvSpPr>
        <p:spPr>
          <a:xfrm>
            <a:off x="11233496" y="6386190"/>
            <a:ext cx="695040" cy="411480"/>
          </a:xfrm>
        </p:spPr>
        <p:txBody>
          <a:bodyPr anchor="ctr">
            <a:normAutofit/>
          </a:bodyPr>
          <a:lstStyle/>
          <a:p>
            <a:pPr>
              <a:spcAft>
                <a:spcPts val="600"/>
              </a:spcAft>
            </a:pPr>
            <a:fld id="{C6BF0614-88EF-E141-A4D8-626B55E019E0}" type="slidenum">
              <a:rPr lang="en-US" smtClean="0"/>
              <a:pPr>
                <a:spcAft>
                  <a:spcPts val="600"/>
                </a:spcAft>
              </a:pPr>
              <a:t>26</a:t>
            </a:fld>
            <a:endParaRPr lang="en-US"/>
          </a:p>
        </p:txBody>
      </p:sp>
      <p:pic>
        <p:nvPicPr>
          <p:cNvPr id="8" name="Picture 7" descr="A blue silhouettes of people&#10;&#10;AI-generated content may be incorrect.">
            <a:extLst>
              <a:ext uri="{FF2B5EF4-FFF2-40B4-BE49-F238E27FC236}">
                <a16:creationId xmlns:a16="http://schemas.microsoft.com/office/drawing/2014/main" id="{2209D361-69F9-8A46-171C-E46BEDC07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435" y="422801"/>
            <a:ext cx="8839125" cy="4971124"/>
          </a:xfrm>
          <a:prstGeom prst="rect">
            <a:avLst/>
          </a:prstGeom>
        </p:spPr>
      </p:pic>
    </p:spTree>
    <p:extLst>
      <p:ext uri="{BB962C8B-B14F-4D97-AF65-F5344CB8AC3E}">
        <p14:creationId xmlns:p14="http://schemas.microsoft.com/office/powerpoint/2010/main" val="679405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growth and progress&#10;&#10;AI-generated content may be incorrect.">
            <a:extLst>
              <a:ext uri="{FF2B5EF4-FFF2-40B4-BE49-F238E27FC236}">
                <a16:creationId xmlns:a16="http://schemas.microsoft.com/office/drawing/2014/main" id="{7E76862E-7250-31B9-736D-9284C972D51E}"/>
              </a:ext>
            </a:extLst>
          </p:cNvPr>
          <p:cNvPicPr>
            <a:picLocks noChangeAspect="1"/>
          </p:cNvPicPr>
          <p:nvPr/>
        </p:nvPicPr>
        <p:blipFill>
          <a:blip r:embed="rId3">
            <a:extLst>
              <a:ext uri="{28A0092B-C50C-407E-A947-70E740481C1C}">
                <a14:useLocalDpi xmlns:a14="http://schemas.microsoft.com/office/drawing/2010/main" val="0"/>
              </a:ext>
            </a:extLst>
          </a:blip>
          <a:srcRect r="1" b="7138"/>
          <a:stretch>
            <a:fillRect/>
          </a:stretch>
        </p:blipFill>
        <p:spPr>
          <a:xfrm>
            <a:off x="741406" y="430728"/>
            <a:ext cx="11058096" cy="5776257"/>
          </a:xfrm>
          <a:prstGeom prst="rect">
            <a:avLst/>
          </a:prstGeom>
          <a:noFill/>
        </p:spPr>
      </p:pic>
      <p:sp>
        <p:nvSpPr>
          <p:cNvPr id="5" name="Slide Number Placeholder 4" hidden="1">
            <a:extLst>
              <a:ext uri="{FF2B5EF4-FFF2-40B4-BE49-F238E27FC236}">
                <a16:creationId xmlns:a16="http://schemas.microsoft.com/office/drawing/2014/main" id="{68ECA407-22B6-BBD0-17CE-F5174281F570}"/>
              </a:ext>
            </a:extLst>
          </p:cNvPr>
          <p:cNvSpPr>
            <a:spLocks noGrp="1"/>
          </p:cNvSpPr>
          <p:nvPr>
            <p:ph type="sldNum" sz="quarter" idx="4294967295"/>
          </p:nvPr>
        </p:nvSpPr>
        <p:spPr>
          <a:xfrm>
            <a:off x="11496675" y="6386513"/>
            <a:ext cx="695325" cy="411162"/>
          </a:xfrm>
        </p:spPr>
        <p:txBody>
          <a:bodyPr/>
          <a:lstStyle/>
          <a:p>
            <a:pPr>
              <a:spcAft>
                <a:spcPts val="600"/>
              </a:spcAft>
            </a:pPr>
            <a:fld id="{C6BF0614-88EF-E141-A4D8-626B55E019E0}" type="slidenum">
              <a:rPr lang="en-US" smtClean="0"/>
              <a:pPr>
                <a:spcAft>
                  <a:spcPts val="600"/>
                </a:spcAft>
              </a:pPr>
              <a:t>27</a:t>
            </a:fld>
            <a:endParaRPr lang="en-US"/>
          </a:p>
        </p:txBody>
      </p:sp>
    </p:spTree>
    <p:extLst>
      <p:ext uri="{BB962C8B-B14F-4D97-AF65-F5344CB8AC3E}">
        <p14:creationId xmlns:p14="http://schemas.microsoft.com/office/powerpoint/2010/main" val="2179313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en pie chart&#10;&#10;AI-generated content may be incorrect.">
            <a:extLst>
              <a:ext uri="{FF2B5EF4-FFF2-40B4-BE49-F238E27FC236}">
                <a16:creationId xmlns:a16="http://schemas.microsoft.com/office/drawing/2014/main" id="{B19D3A85-F45B-8332-45AB-E8E5E2FDF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022" y="68263"/>
            <a:ext cx="10814756" cy="6083300"/>
          </a:xfrm>
          <a:prstGeom prst="rect">
            <a:avLst/>
          </a:prstGeom>
          <a:noFill/>
        </p:spPr>
      </p:pic>
    </p:spTree>
    <p:extLst>
      <p:ext uri="{BB962C8B-B14F-4D97-AF65-F5344CB8AC3E}">
        <p14:creationId xmlns:p14="http://schemas.microsoft.com/office/powerpoint/2010/main" val="578719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lue green and yellow ribbons with text&#10;&#10;AI-generated content may be incorrect.">
            <a:extLst>
              <a:ext uri="{FF2B5EF4-FFF2-40B4-BE49-F238E27FC236}">
                <a16:creationId xmlns:a16="http://schemas.microsoft.com/office/drawing/2014/main" id="{D65246EF-1DE3-62CF-679E-6D9BB0C7953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1" b="7138"/>
          <a:stretch>
            <a:fillRect/>
          </a:stretch>
        </p:blipFill>
        <p:spPr>
          <a:xfrm>
            <a:off x="425450" y="68263"/>
            <a:ext cx="11645900" cy="6083300"/>
          </a:xfrm>
          <a:noFill/>
        </p:spPr>
      </p:pic>
      <p:sp>
        <p:nvSpPr>
          <p:cNvPr id="5" name="Slide Number Placeholder 4" hidden="1">
            <a:extLst>
              <a:ext uri="{FF2B5EF4-FFF2-40B4-BE49-F238E27FC236}">
                <a16:creationId xmlns:a16="http://schemas.microsoft.com/office/drawing/2014/main" id="{5CBAF6E6-546A-1AC2-437E-D8A1CE6D2890}"/>
              </a:ext>
            </a:extLst>
          </p:cNvPr>
          <p:cNvSpPr>
            <a:spLocks noGrp="1"/>
          </p:cNvSpPr>
          <p:nvPr>
            <p:ph type="sldNum" sz="quarter" idx="12"/>
          </p:nvPr>
        </p:nvSpPr>
        <p:spPr/>
        <p:txBody>
          <a:bodyPr/>
          <a:lstStyle/>
          <a:p>
            <a:pPr>
              <a:spcAft>
                <a:spcPts val="600"/>
              </a:spcAft>
            </a:pPr>
            <a:fld id="{C6BF0614-88EF-E141-A4D8-626B55E019E0}" type="slidenum">
              <a:rPr lang="en-US" smtClean="0"/>
              <a:pPr>
                <a:spcAft>
                  <a:spcPts val="600"/>
                </a:spcAft>
              </a:pPr>
              <a:t>29</a:t>
            </a:fld>
            <a:endParaRPr lang="en-US"/>
          </a:p>
        </p:txBody>
      </p:sp>
    </p:spTree>
    <p:extLst>
      <p:ext uri="{BB962C8B-B14F-4D97-AF65-F5344CB8AC3E}">
        <p14:creationId xmlns:p14="http://schemas.microsoft.com/office/powerpoint/2010/main" val="2368069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18000">
              <a:schemeClr val="accent1">
                <a:lumMod val="45000"/>
                <a:lumOff val="55000"/>
              </a:schemeClr>
            </a:gs>
            <a:gs pos="36000">
              <a:schemeClr val="bg1"/>
            </a:gs>
          </a:gsLst>
          <a:lin ang="5400000" scaled="1"/>
        </a:gradFill>
        <a:effectLst/>
      </p:bgPr>
    </p:bg>
    <p:spTree>
      <p:nvGrpSpPr>
        <p:cNvPr id="1" name="">
          <a:extLst>
            <a:ext uri="{FF2B5EF4-FFF2-40B4-BE49-F238E27FC236}">
              <a16:creationId xmlns:a16="http://schemas.microsoft.com/office/drawing/2014/main" id="{B69E2340-D312-6D56-EAF5-015D67A4C8D2}"/>
            </a:ext>
          </a:extLst>
        </p:cNvPr>
        <p:cNvGrpSpPr/>
        <p:nvPr/>
      </p:nvGrpSpPr>
      <p:grpSpPr>
        <a:xfrm>
          <a:off x="0" y="0"/>
          <a:ext cx="0" cy="0"/>
          <a:chOff x="0" y="0"/>
          <a:chExt cx="0" cy="0"/>
        </a:xfrm>
      </p:grpSpPr>
      <p:pic>
        <p:nvPicPr>
          <p:cNvPr id="7" name="Picture 6" descr="A child looking at a picture&#10;&#10;AI-generated content may be incorrect.">
            <a:extLst>
              <a:ext uri="{FF2B5EF4-FFF2-40B4-BE49-F238E27FC236}">
                <a16:creationId xmlns:a16="http://schemas.microsoft.com/office/drawing/2014/main" id="{54C5B855-06B2-C30E-E927-EFFF2F199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011" y="1356190"/>
            <a:ext cx="9205645" cy="4882152"/>
          </a:xfrm>
          <a:prstGeom prst="rect">
            <a:avLst/>
          </a:prstGeom>
        </p:spPr>
      </p:pic>
      <p:sp>
        <p:nvSpPr>
          <p:cNvPr id="2" name="Content Placeholder 1">
            <a:extLst>
              <a:ext uri="{FF2B5EF4-FFF2-40B4-BE49-F238E27FC236}">
                <a16:creationId xmlns:a16="http://schemas.microsoft.com/office/drawing/2014/main" id="{C63C2C34-C2CC-583A-A27B-D1173D7407F6}"/>
              </a:ext>
            </a:extLst>
          </p:cNvPr>
          <p:cNvSpPr>
            <a:spLocks noGrp="1"/>
          </p:cNvSpPr>
          <p:nvPr>
            <p:ph idx="1"/>
          </p:nvPr>
        </p:nvSpPr>
        <p:spPr>
          <a:xfrm>
            <a:off x="1153623" y="3875761"/>
            <a:ext cx="10325299" cy="2227088"/>
          </a:xfrm>
        </p:spPr>
        <p:txBody>
          <a:bodyPr>
            <a:normAutofit/>
          </a:bodyPr>
          <a:lstStyle/>
          <a:p>
            <a:pPr marL="457200" indent="-457200">
              <a:buFont typeface="Arial" panose="020B0604020202020204" pitchFamily="34" charset="0"/>
              <a:buChar char="•"/>
            </a:pPr>
            <a:r>
              <a:rPr lang="en-US" sz="2000">
                <a:solidFill>
                  <a:srgbClr val="307FE2"/>
                </a:solidFill>
                <a:latin typeface="Arial (Body)"/>
              </a:rPr>
              <a:t>In 2023-24, the number of students decreased by nearly 1,000 compared to 2022-23, while the number of teachers increased by approximately 1,000, leading to a slightly reduced student-to-teacher ratio. </a:t>
            </a:r>
          </a:p>
          <a:p>
            <a:pPr marL="457200" indent="-457200">
              <a:buFont typeface="Arial" panose="020B0604020202020204" pitchFamily="34" charset="0"/>
              <a:buChar char="•"/>
            </a:pPr>
            <a:r>
              <a:rPr lang="en-US" sz="2000">
                <a:solidFill>
                  <a:srgbClr val="307FE2"/>
                </a:solidFill>
                <a:latin typeface="Arial (Body)"/>
              </a:rPr>
              <a:t>Meanwhile, the teacher turnover rate in the South decreased by 2.9 percentage points to 15.6%, but this rate is still 3.3% higher than it was five years ago.</a:t>
            </a:r>
          </a:p>
          <a:p>
            <a:pPr marL="457200" indent="-457200">
              <a:buFont typeface="Arial" panose="020B0604020202020204" pitchFamily="34" charset="0"/>
              <a:buChar char="•"/>
            </a:pPr>
            <a:endParaRPr lang="en-US" sz="2000">
              <a:solidFill>
                <a:srgbClr val="003087"/>
              </a:solidFill>
              <a:latin typeface="Arial (Body)"/>
            </a:endParaRPr>
          </a:p>
          <a:p>
            <a:pPr marL="457200" indent="-457200">
              <a:buFont typeface="Arial" panose="020B0604020202020204" pitchFamily="34" charset="0"/>
              <a:buChar char="•"/>
            </a:pPr>
            <a:endParaRPr lang="en-US" sz="1600"/>
          </a:p>
        </p:txBody>
      </p:sp>
      <p:sp>
        <p:nvSpPr>
          <p:cNvPr id="6" name="Title 5">
            <a:extLst>
              <a:ext uri="{FF2B5EF4-FFF2-40B4-BE49-F238E27FC236}">
                <a16:creationId xmlns:a16="http://schemas.microsoft.com/office/drawing/2014/main" id="{2A7B5D2D-7A08-1DCA-9D90-63F351D11210}"/>
              </a:ext>
            </a:extLst>
          </p:cNvPr>
          <p:cNvSpPr>
            <a:spLocks noGrp="1"/>
          </p:cNvSpPr>
          <p:nvPr>
            <p:ph type="title"/>
          </p:nvPr>
        </p:nvSpPr>
        <p:spPr>
          <a:xfrm>
            <a:off x="933350" y="64019"/>
            <a:ext cx="10325299" cy="1143000"/>
          </a:xfrm>
        </p:spPr>
        <p:txBody>
          <a:bodyPr>
            <a:normAutofit fontScale="90000"/>
          </a:bodyPr>
          <a:lstStyle/>
          <a:p>
            <a:br>
              <a:rPr lang="en-US">
                <a:solidFill>
                  <a:schemeClr val="bg1"/>
                </a:solidFill>
              </a:rPr>
            </a:br>
            <a:r>
              <a:rPr lang="en-US" sz="4900" b="1">
                <a:solidFill>
                  <a:srgbClr val="003087"/>
                </a:solidFill>
              </a:rPr>
              <a:t>Teacher Quantity Data</a:t>
            </a:r>
          </a:p>
        </p:txBody>
      </p:sp>
    </p:spTree>
    <p:extLst>
      <p:ext uri="{BB962C8B-B14F-4D97-AF65-F5344CB8AC3E}">
        <p14:creationId xmlns:p14="http://schemas.microsoft.com/office/powerpoint/2010/main" val="25762249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graph&#10;&#10;AI-generated content may be incorrect.">
            <a:extLst>
              <a:ext uri="{FF2B5EF4-FFF2-40B4-BE49-F238E27FC236}">
                <a16:creationId xmlns:a16="http://schemas.microsoft.com/office/drawing/2014/main" id="{48B2EFE9-F3AA-74CD-011A-676D35876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4126" y="273051"/>
            <a:ext cx="5311700" cy="5853113"/>
          </a:xfrm>
          <a:prstGeom prst="rect">
            <a:avLst/>
          </a:prstGeom>
          <a:noFill/>
        </p:spPr>
      </p:pic>
      <p:sp>
        <p:nvSpPr>
          <p:cNvPr id="18" name="Text Placeholder 3">
            <a:extLst>
              <a:ext uri="{FF2B5EF4-FFF2-40B4-BE49-F238E27FC236}">
                <a16:creationId xmlns:a16="http://schemas.microsoft.com/office/drawing/2014/main" id="{3C21031C-D0E2-B136-94E8-64BEDB54609B}"/>
              </a:ext>
            </a:extLst>
          </p:cNvPr>
          <p:cNvSpPr>
            <a:spLocks noGrp="1"/>
          </p:cNvSpPr>
          <p:nvPr>
            <p:ph type="body" sz="half" idx="2"/>
          </p:nvPr>
        </p:nvSpPr>
        <p:spPr>
          <a:xfrm>
            <a:off x="1038577" y="1435101"/>
            <a:ext cx="4143023" cy="4691063"/>
          </a:xfrm>
        </p:spPr>
        <p:txBody>
          <a:bodyPr/>
          <a:lstStyle/>
          <a:p>
            <a:r>
              <a:rPr lang="en-US" sz="3200">
                <a:solidFill>
                  <a:srgbClr val="307FE2"/>
                </a:solidFill>
              </a:rPr>
              <a:t>Since 2019-2020, North Carolina continues to lead the Southern region with the largest percentage of NBCTs.</a:t>
            </a:r>
          </a:p>
        </p:txBody>
      </p:sp>
      <p:sp>
        <p:nvSpPr>
          <p:cNvPr id="22" name="Slide Number Placeholder 5">
            <a:extLst>
              <a:ext uri="{FF2B5EF4-FFF2-40B4-BE49-F238E27FC236}">
                <a16:creationId xmlns:a16="http://schemas.microsoft.com/office/drawing/2014/main" id="{231FE60F-CDB1-33EB-6369-3695D67D0723}"/>
              </a:ext>
            </a:extLst>
          </p:cNvPr>
          <p:cNvSpPr>
            <a:spLocks noGrp="1"/>
          </p:cNvSpPr>
          <p:nvPr>
            <p:ph type="sldNum" sz="quarter" idx="12"/>
          </p:nvPr>
        </p:nvSpPr>
        <p:spPr>
          <a:xfrm>
            <a:off x="11233496" y="6386190"/>
            <a:ext cx="695040" cy="411480"/>
          </a:xfrm>
        </p:spPr>
        <p:txBody>
          <a:bodyPr/>
          <a:lstStyle/>
          <a:p>
            <a:pPr>
              <a:spcAft>
                <a:spcPts val="600"/>
              </a:spcAft>
            </a:pPr>
            <a:fld id="{C6BF0614-88EF-E141-A4D8-626B55E019E0}" type="slidenum">
              <a:rPr lang="en-US" smtClean="0"/>
              <a:pPr>
                <a:spcAft>
                  <a:spcPts val="600"/>
                </a:spcAft>
              </a:pPr>
              <a:t>30</a:t>
            </a:fld>
            <a:endParaRPr lang="en-US"/>
          </a:p>
        </p:txBody>
      </p:sp>
    </p:spTree>
    <p:extLst>
      <p:ext uri="{BB962C8B-B14F-4D97-AF65-F5344CB8AC3E}">
        <p14:creationId xmlns:p14="http://schemas.microsoft.com/office/powerpoint/2010/main" val="1190671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18000">
              <a:schemeClr val="accent1">
                <a:lumMod val="45000"/>
                <a:lumOff val="55000"/>
              </a:schemeClr>
            </a:gs>
            <a:gs pos="36000">
              <a:schemeClr val="bg1"/>
            </a:gs>
          </a:gsLst>
          <a:lin ang="5400000" scaled="1"/>
        </a:gradFill>
        <a:effectLst/>
      </p:bgPr>
    </p:bg>
    <p:spTree>
      <p:nvGrpSpPr>
        <p:cNvPr id="1" name="">
          <a:extLst>
            <a:ext uri="{FF2B5EF4-FFF2-40B4-BE49-F238E27FC236}">
              <a16:creationId xmlns:a16="http://schemas.microsoft.com/office/drawing/2014/main" id="{FDBD043B-C3AE-8196-E74E-4C9A20111E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125FF4-C70D-84BB-B6AD-1A123E622147}"/>
              </a:ext>
            </a:extLst>
          </p:cNvPr>
          <p:cNvSpPr>
            <a:spLocks noGrp="1"/>
          </p:cNvSpPr>
          <p:nvPr>
            <p:ph idx="1"/>
          </p:nvPr>
        </p:nvSpPr>
        <p:spPr>
          <a:xfrm>
            <a:off x="1061156" y="2358189"/>
            <a:ext cx="10325299" cy="3767975"/>
          </a:xfrm>
        </p:spPr>
        <p:txBody>
          <a:bodyPr>
            <a:normAutofit/>
          </a:bodyPr>
          <a:lstStyle/>
          <a:p>
            <a:r>
              <a:rPr lang="en-US" sz="2800">
                <a:solidFill>
                  <a:srgbClr val="307FE2"/>
                </a:solidFill>
              </a:rPr>
              <a:t>Across the South, students attending higher poverty (Title I) schools are more likely to have inexperienced, out-of-field and uncertified teachers than their peers at more affluent schools. </a:t>
            </a:r>
          </a:p>
          <a:p>
            <a:endParaRPr lang="en-US" sz="2800">
              <a:solidFill>
                <a:srgbClr val="307FE2"/>
              </a:solidFill>
            </a:endParaRPr>
          </a:p>
          <a:p>
            <a:r>
              <a:rPr lang="en-US" sz="2800">
                <a:solidFill>
                  <a:srgbClr val="307FE2"/>
                </a:solidFill>
              </a:rPr>
              <a:t>While proxies for quality, underprepared and inexperienced teachers more often yield lower student growth on average than their prepared and certified counterparts. </a:t>
            </a:r>
          </a:p>
        </p:txBody>
      </p:sp>
      <p:sp>
        <p:nvSpPr>
          <p:cNvPr id="6" name="Title 5">
            <a:extLst>
              <a:ext uri="{FF2B5EF4-FFF2-40B4-BE49-F238E27FC236}">
                <a16:creationId xmlns:a16="http://schemas.microsoft.com/office/drawing/2014/main" id="{53AF8C70-C2A7-29EB-97CB-1B51A72FAAF9}"/>
              </a:ext>
            </a:extLst>
          </p:cNvPr>
          <p:cNvSpPr>
            <a:spLocks noGrp="1"/>
          </p:cNvSpPr>
          <p:nvPr>
            <p:ph type="title"/>
          </p:nvPr>
        </p:nvSpPr>
        <p:spPr/>
        <p:txBody>
          <a:bodyPr>
            <a:normAutofit/>
          </a:bodyPr>
          <a:lstStyle/>
          <a:p>
            <a:r>
              <a:rPr lang="en-US" sz="4900" b="1">
                <a:solidFill>
                  <a:srgbClr val="003087"/>
                </a:solidFill>
              </a:rPr>
              <a:t>Teacher</a:t>
            </a:r>
            <a:r>
              <a:rPr lang="en-US">
                <a:solidFill>
                  <a:schemeClr val="bg1"/>
                </a:solidFill>
              </a:rPr>
              <a:t> </a:t>
            </a:r>
            <a:r>
              <a:rPr lang="en-US" sz="4900" b="1">
                <a:solidFill>
                  <a:srgbClr val="003087"/>
                </a:solidFill>
              </a:rPr>
              <a:t>Talent Distribution</a:t>
            </a:r>
          </a:p>
        </p:txBody>
      </p:sp>
    </p:spTree>
    <p:extLst>
      <p:ext uri="{BB962C8B-B14F-4D97-AF65-F5344CB8AC3E}">
        <p14:creationId xmlns:p14="http://schemas.microsoft.com/office/powerpoint/2010/main" val="42920076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D798CD97-46CD-31B1-8968-E88F606EE160}"/>
              </a:ext>
            </a:extLst>
          </p:cNvPr>
          <p:cNvGrpSpPr/>
          <p:nvPr/>
        </p:nvGrpSpPr>
        <p:grpSpPr>
          <a:xfrm>
            <a:off x="9785037" y="-40780"/>
            <a:ext cx="2397580" cy="923014"/>
            <a:chOff x="9785037" y="-40780"/>
            <a:chExt cx="2397580" cy="923014"/>
          </a:xfrm>
        </p:grpSpPr>
        <p:sp>
          <p:nvSpPr>
            <p:cNvPr id="51" name="Rectangle 50">
              <a:extLst>
                <a:ext uri="{FF2B5EF4-FFF2-40B4-BE49-F238E27FC236}">
                  <a16:creationId xmlns:a16="http://schemas.microsoft.com/office/drawing/2014/main" id="{4FFBAAD2-8099-6C91-CAAA-75CB33A4FAD6}"/>
                </a:ext>
              </a:extLst>
            </p:cNvPr>
            <p:cNvSpPr/>
            <p:nvPr/>
          </p:nvSpPr>
          <p:spPr>
            <a:xfrm>
              <a:off x="10155954" y="178110"/>
              <a:ext cx="2026663" cy="485817"/>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SREB STATES</a:t>
              </a:r>
              <a:endPar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52" name="Picture 51" descr="A blue circle with white outline of a map&#10;&#10;Description automatically generated with low confidence">
              <a:extLst>
                <a:ext uri="{FF2B5EF4-FFF2-40B4-BE49-F238E27FC236}">
                  <a16:creationId xmlns:a16="http://schemas.microsoft.com/office/drawing/2014/main" id="{41840946-74B0-F110-9B95-088B3A63E673}"/>
                </a:ext>
              </a:extLst>
            </p:cNvPr>
            <p:cNvPicPr>
              <a:picLocks noChangeAspect="1"/>
            </p:cNvPicPr>
            <p:nvPr/>
          </p:nvPicPr>
          <p:blipFill>
            <a:blip r:embed="rId3"/>
            <a:stretch>
              <a:fillRect/>
            </a:stretch>
          </p:blipFill>
          <p:spPr>
            <a:xfrm>
              <a:off x="9785037" y="-40780"/>
              <a:ext cx="885595" cy="923014"/>
            </a:xfrm>
            <a:prstGeom prst="rect">
              <a:avLst/>
            </a:prstGeom>
          </p:spPr>
        </p:pic>
      </p:grpSp>
      <p:sp>
        <p:nvSpPr>
          <p:cNvPr id="5" name="TextBox 6">
            <a:extLst>
              <a:ext uri="{FF2B5EF4-FFF2-40B4-BE49-F238E27FC236}">
                <a16:creationId xmlns:a16="http://schemas.microsoft.com/office/drawing/2014/main" id="{A2317F1D-F4C9-C48B-FC13-A4BEF1AFCFC0}"/>
              </a:ext>
            </a:extLst>
          </p:cNvPr>
          <p:cNvSpPr txBox="1"/>
          <p:nvPr/>
        </p:nvSpPr>
        <p:spPr>
          <a:xfrm>
            <a:off x="10927644" y="601946"/>
            <a:ext cx="1264357" cy="562783"/>
          </a:xfrm>
          <a:prstGeom prst="rect">
            <a:avLst/>
          </a:prstGeom>
          <a:noFill/>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rPr>
              <a:t>2023-2024</a:t>
            </a:r>
            <a:endParaRPr kumimoji="0" lang="en-US" sz="3200" b="1"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endParaRPr>
          </a:p>
        </p:txBody>
      </p:sp>
      <p:sp>
        <p:nvSpPr>
          <p:cNvPr id="7" name="TextBox 6">
            <a:extLst>
              <a:ext uri="{FF2B5EF4-FFF2-40B4-BE49-F238E27FC236}">
                <a16:creationId xmlns:a16="http://schemas.microsoft.com/office/drawing/2014/main" id="{C42C0A0B-9C80-5E8F-B32A-011045475334}"/>
              </a:ext>
            </a:extLst>
          </p:cNvPr>
          <p:cNvSpPr txBox="1"/>
          <p:nvPr/>
        </p:nvSpPr>
        <p:spPr>
          <a:xfrm>
            <a:off x="9273343" y="1720840"/>
            <a:ext cx="2576038" cy="3416320"/>
          </a:xfrm>
          <a:prstGeom prst="rect">
            <a:avLst/>
          </a:prstGeom>
          <a:solidFill>
            <a:srgbClr val="00AEC7"/>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24242"/>
                </a:solidFill>
                <a:effectLst/>
                <a:uLnTx/>
                <a:uFillTx/>
                <a:latin typeface="Arial"/>
                <a:ea typeface="+mn-ea"/>
                <a:cs typeface="+mn-cs"/>
              </a:rPr>
              <a:t>A student attending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24242"/>
                </a:solidFill>
                <a:effectLst/>
                <a:uLnTx/>
                <a:uFillTx/>
                <a:latin typeface="Arial"/>
                <a:ea typeface="+mn-ea"/>
                <a:cs typeface="+mn-cs"/>
              </a:rPr>
              <a:t>a HIGH POVERTY school is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1.5x more likely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24242"/>
                </a:solidFill>
                <a:effectLst/>
                <a:uLnTx/>
                <a:uFillTx/>
                <a:latin typeface="Arial"/>
                <a:ea typeface="+mn-ea"/>
                <a:cs typeface="+mn-cs"/>
              </a:rPr>
              <a:t>to have an inexperienced or underqualified teacher than their peers. </a:t>
            </a:r>
          </a:p>
        </p:txBody>
      </p:sp>
      <p:pic>
        <p:nvPicPr>
          <p:cNvPr id="4" name="Picture 3" descr="A diagram of a scale with text and numbers&#10;&#10;AI-generated content may be incorrect.">
            <a:extLst>
              <a:ext uri="{FF2B5EF4-FFF2-40B4-BE49-F238E27FC236}">
                <a16:creationId xmlns:a16="http://schemas.microsoft.com/office/drawing/2014/main" id="{32DC87AC-CEB8-CDD8-C1F6-A61D1533E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405" y="1108323"/>
            <a:ext cx="8252762" cy="4641354"/>
          </a:xfrm>
          <a:prstGeom prst="rect">
            <a:avLst/>
          </a:prstGeom>
        </p:spPr>
      </p:pic>
    </p:spTree>
    <p:extLst>
      <p:ext uri="{BB962C8B-B14F-4D97-AF65-F5344CB8AC3E}">
        <p14:creationId xmlns:p14="http://schemas.microsoft.com/office/powerpoint/2010/main" val="117472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C1074F-75AF-DAD3-54D4-A6C92309262B}"/>
              </a:ext>
            </a:extLst>
          </p:cNvPr>
          <p:cNvSpPr>
            <a:spLocks noGrp="1"/>
          </p:cNvSpPr>
          <p:nvPr>
            <p:ph type="title"/>
          </p:nvPr>
        </p:nvSpPr>
        <p:spPr>
          <a:xfrm>
            <a:off x="1054036" y="274638"/>
            <a:ext cx="10325299" cy="1143000"/>
          </a:xfrm>
        </p:spPr>
        <p:txBody>
          <a:bodyPr>
            <a:normAutofit/>
          </a:bodyPr>
          <a:lstStyle/>
          <a:p>
            <a:r>
              <a:rPr lang="en-US" sz="4000" b="1">
                <a:solidFill>
                  <a:srgbClr val="003087"/>
                </a:solidFill>
              </a:rPr>
              <a:t>High Poverty School Data</a:t>
            </a:r>
            <a:endParaRPr lang="en-US" sz="2400" b="1">
              <a:cs typeface="Arial"/>
            </a:endParaRPr>
          </a:p>
        </p:txBody>
      </p:sp>
      <p:grpSp>
        <p:nvGrpSpPr>
          <p:cNvPr id="3" name="Group 2">
            <a:extLst>
              <a:ext uri="{FF2B5EF4-FFF2-40B4-BE49-F238E27FC236}">
                <a16:creationId xmlns:a16="http://schemas.microsoft.com/office/drawing/2014/main" id="{82ED55B8-773A-EEE7-4729-495E4B19EA71}"/>
              </a:ext>
            </a:extLst>
          </p:cNvPr>
          <p:cNvGrpSpPr/>
          <p:nvPr/>
        </p:nvGrpSpPr>
        <p:grpSpPr>
          <a:xfrm>
            <a:off x="9785037" y="-40780"/>
            <a:ext cx="2397580" cy="923014"/>
            <a:chOff x="9785037" y="-40780"/>
            <a:chExt cx="2397580" cy="923014"/>
          </a:xfrm>
        </p:grpSpPr>
        <p:sp>
          <p:nvSpPr>
            <p:cNvPr id="23" name="Rectangle 22">
              <a:extLst>
                <a:ext uri="{FF2B5EF4-FFF2-40B4-BE49-F238E27FC236}">
                  <a16:creationId xmlns:a16="http://schemas.microsoft.com/office/drawing/2014/main" id="{61335116-E83F-1823-5137-E26D4B79A439}"/>
                </a:ext>
              </a:extLst>
            </p:cNvPr>
            <p:cNvSpPr/>
            <p:nvPr/>
          </p:nvSpPr>
          <p:spPr>
            <a:xfrm>
              <a:off x="10155954" y="178110"/>
              <a:ext cx="2026663" cy="485817"/>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SREB STATES</a:t>
              </a:r>
              <a:endPar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24" name="Picture 23" descr="A blue circle with white outline of a map&#10;&#10;Description automatically generated with low confidence">
              <a:extLst>
                <a:ext uri="{FF2B5EF4-FFF2-40B4-BE49-F238E27FC236}">
                  <a16:creationId xmlns:a16="http://schemas.microsoft.com/office/drawing/2014/main" id="{1BCF026D-8F57-FC8A-35CF-3A75EC2303F0}"/>
                </a:ext>
              </a:extLst>
            </p:cNvPr>
            <p:cNvPicPr>
              <a:picLocks noChangeAspect="1"/>
            </p:cNvPicPr>
            <p:nvPr/>
          </p:nvPicPr>
          <p:blipFill>
            <a:blip r:embed="rId3"/>
            <a:stretch>
              <a:fillRect/>
            </a:stretch>
          </p:blipFill>
          <p:spPr>
            <a:xfrm>
              <a:off x="9785037" y="-40780"/>
              <a:ext cx="885595" cy="923014"/>
            </a:xfrm>
            <a:prstGeom prst="rect">
              <a:avLst/>
            </a:prstGeom>
          </p:spPr>
        </p:pic>
      </p:grpSp>
      <p:sp>
        <p:nvSpPr>
          <p:cNvPr id="27" name="TextBox 26">
            <a:extLst>
              <a:ext uri="{FF2B5EF4-FFF2-40B4-BE49-F238E27FC236}">
                <a16:creationId xmlns:a16="http://schemas.microsoft.com/office/drawing/2014/main" id="{BA7B25AA-4789-2938-F3E6-24ED60CB3E51}"/>
              </a:ext>
            </a:extLst>
          </p:cNvPr>
          <p:cNvSpPr txBox="1"/>
          <p:nvPr/>
        </p:nvSpPr>
        <p:spPr>
          <a:xfrm>
            <a:off x="10640992" y="6537887"/>
            <a:ext cx="147668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50000"/>
                  </a:schemeClr>
                </a:solidFill>
                <a:effectLst/>
                <a:uLnTx/>
                <a:uFillTx/>
                <a:latin typeface="Georgia" panose="02040502050405020303" pitchFamily="18" charset="0"/>
              </a:rPr>
              <a:t>Sources: NCES 2022</a:t>
            </a:r>
          </a:p>
        </p:txBody>
      </p:sp>
      <p:sp>
        <p:nvSpPr>
          <p:cNvPr id="28" name="TextBox 6">
            <a:extLst>
              <a:ext uri="{FF2B5EF4-FFF2-40B4-BE49-F238E27FC236}">
                <a16:creationId xmlns:a16="http://schemas.microsoft.com/office/drawing/2014/main" id="{87AC10C6-EC01-9A6C-8D39-EB409B64BD78}"/>
              </a:ext>
            </a:extLst>
          </p:cNvPr>
          <p:cNvSpPr txBox="1"/>
          <p:nvPr/>
        </p:nvSpPr>
        <p:spPr>
          <a:xfrm>
            <a:off x="10927644" y="601946"/>
            <a:ext cx="1264357" cy="562783"/>
          </a:xfrm>
          <a:prstGeom prst="rect">
            <a:avLst/>
          </a:prstGeom>
          <a:noFill/>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rPr>
              <a:t>2021-2022</a:t>
            </a:r>
            <a:endParaRPr kumimoji="0" lang="en-US" sz="3200" b="1"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endParaRPr>
          </a:p>
        </p:txBody>
      </p:sp>
      <p:grpSp>
        <p:nvGrpSpPr>
          <p:cNvPr id="26" name="Group 25">
            <a:extLst>
              <a:ext uri="{FF2B5EF4-FFF2-40B4-BE49-F238E27FC236}">
                <a16:creationId xmlns:a16="http://schemas.microsoft.com/office/drawing/2014/main" id="{CE1E93EF-187D-D7A4-2F82-57EDDC73F22A}"/>
              </a:ext>
            </a:extLst>
          </p:cNvPr>
          <p:cNvGrpSpPr/>
          <p:nvPr/>
        </p:nvGrpSpPr>
        <p:grpSpPr>
          <a:xfrm>
            <a:off x="2760544" y="2517539"/>
            <a:ext cx="7529381" cy="4020348"/>
            <a:chOff x="3146399" y="2202998"/>
            <a:chExt cx="7529381" cy="4020348"/>
          </a:xfrm>
        </p:grpSpPr>
        <p:sp>
          <p:nvSpPr>
            <p:cNvPr id="7" name="Freeform 2">
              <a:extLst>
                <a:ext uri="{FF2B5EF4-FFF2-40B4-BE49-F238E27FC236}">
                  <a16:creationId xmlns:a16="http://schemas.microsoft.com/office/drawing/2014/main" id="{3F3BD347-0FCD-7BE0-C105-5B4D5B822E43}"/>
                </a:ext>
              </a:extLst>
            </p:cNvPr>
            <p:cNvSpPr>
              <a:spLocks noChangeArrowheads="1"/>
            </p:cNvSpPr>
            <p:nvPr/>
          </p:nvSpPr>
          <p:spPr bwMode="auto">
            <a:xfrm>
              <a:off x="8028000" y="2283092"/>
              <a:ext cx="689760" cy="689832"/>
            </a:xfrm>
            <a:custGeom>
              <a:avLst/>
              <a:gdLst>
                <a:gd name="T0" fmla="*/ 829 w 2112"/>
                <a:gd name="T1" fmla="*/ 779 h 2112"/>
                <a:gd name="T2" fmla="*/ 0 w 2112"/>
                <a:gd name="T3" fmla="*/ 1809 h 2112"/>
                <a:gd name="T4" fmla="*/ 251 w 2112"/>
                <a:gd name="T5" fmla="*/ 2111 h 2112"/>
                <a:gd name="T6" fmla="*/ 1282 w 2112"/>
                <a:gd name="T7" fmla="*/ 1985 h 2112"/>
                <a:gd name="T8" fmla="*/ 2111 w 2112"/>
                <a:gd name="T9" fmla="*/ 704 h 2112"/>
                <a:gd name="T10" fmla="*/ 1985 w 2112"/>
                <a:gd name="T11" fmla="*/ 704 h 2112"/>
                <a:gd name="T12" fmla="*/ 1633 w 2112"/>
                <a:gd name="T13" fmla="*/ 1005 h 2112"/>
                <a:gd name="T14" fmla="*/ 1508 w 2112"/>
                <a:gd name="T15" fmla="*/ 352 h 2112"/>
                <a:gd name="T16" fmla="*/ 1081 w 2112"/>
                <a:gd name="T17" fmla="*/ 402 h 2112"/>
                <a:gd name="T18" fmla="*/ 880 w 2112"/>
                <a:gd name="T19" fmla="*/ 0 h 2112"/>
                <a:gd name="T20" fmla="*/ 829 w 2112"/>
                <a:gd name="T21" fmla="*/ 779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2112">
                  <a:moveTo>
                    <a:pt x="829" y="779"/>
                  </a:moveTo>
                  <a:lnTo>
                    <a:pt x="0" y="1809"/>
                  </a:lnTo>
                  <a:lnTo>
                    <a:pt x="251" y="2111"/>
                  </a:lnTo>
                  <a:lnTo>
                    <a:pt x="1282" y="1985"/>
                  </a:lnTo>
                  <a:lnTo>
                    <a:pt x="2111" y="704"/>
                  </a:lnTo>
                  <a:lnTo>
                    <a:pt x="1985" y="704"/>
                  </a:lnTo>
                  <a:lnTo>
                    <a:pt x="1633" y="1005"/>
                  </a:lnTo>
                  <a:lnTo>
                    <a:pt x="1508" y="352"/>
                  </a:lnTo>
                  <a:lnTo>
                    <a:pt x="1081" y="402"/>
                  </a:lnTo>
                  <a:lnTo>
                    <a:pt x="880" y="0"/>
                  </a:lnTo>
                  <a:lnTo>
                    <a:pt x="829" y="779"/>
                  </a:lnTo>
                </a:path>
              </a:pathLst>
            </a:custGeom>
            <a:solidFill>
              <a:schemeClr val="accent1">
                <a:lumMod val="60000"/>
                <a:lumOff val="4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44%</a:t>
              </a:r>
            </a:p>
          </p:txBody>
        </p:sp>
        <p:sp>
          <p:nvSpPr>
            <p:cNvPr id="9" name="Freeform 4">
              <a:extLst>
                <a:ext uri="{FF2B5EF4-FFF2-40B4-BE49-F238E27FC236}">
                  <a16:creationId xmlns:a16="http://schemas.microsoft.com/office/drawing/2014/main" id="{D7DA7737-9415-746E-F5BB-9FCB059C8A20}"/>
                </a:ext>
              </a:extLst>
            </p:cNvPr>
            <p:cNvSpPr>
              <a:spLocks noChangeArrowheads="1"/>
            </p:cNvSpPr>
            <p:nvPr/>
          </p:nvSpPr>
          <p:spPr bwMode="auto">
            <a:xfrm>
              <a:off x="7954559" y="2497675"/>
              <a:ext cx="1353600" cy="787763"/>
            </a:xfrm>
            <a:custGeom>
              <a:avLst/>
              <a:gdLst>
                <a:gd name="T0" fmla="*/ 0 w 4147"/>
                <a:gd name="T1" fmla="*/ 2412 h 2413"/>
                <a:gd name="T2" fmla="*/ 628 w 4147"/>
                <a:gd name="T3" fmla="*/ 1608 h 2413"/>
                <a:gd name="T4" fmla="*/ 1633 w 4147"/>
                <a:gd name="T5" fmla="*/ 1507 h 2413"/>
                <a:gd name="T6" fmla="*/ 2538 w 4147"/>
                <a:gd name="T7" fmla="*/ 50 h 2413"/>
                <a:gd name="T8" fmla="*/ 2940 w 4147"/>
                <a:gd name="T9" fmla="*/ 0 h 2413"/>
                <a:gd name="T10" fmla="*/ 3216 w 4147"/>
                <a:gd name="T11" fmla="*/ 176 h 2413"/>
                <a:gd name="T12" fmla="*/ 3794 w 4147"/>
                <a:gd name="T13" fmla="*/ 1206 h 2413"/>
                <a:gd name="T14" fmla="*/ 4096 w 4147"/>
                <a:gd name="T15" fmla="*/ 1583 h 2413"/>
                <a:gd name="T16" fmla="*/ 4146 w 4147"/>
                <a:gd name="T17" fmla="*/ 1859 h 2413"/>
                <a:gd name="T18" fmla="*/ 0 w 4147"/>
                <a:gd name="T19" fmla="*/ 2412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47" h="2413">
                  <a:moveTo>
                    <a:pt x="0" y="2412"/>
                  </a:moveTo>
                  <a:lnTo>
                    <a:pt x="628" y="1608"/>
                  </a:lnTo>
                  <a:lnTo>
                    <a:pt x="1633" y="1507"/>
                  </a:lnTo>
                  <a:lnTo>
                    <a:pt x="2538" y="50"/>
                  </a:lnTo>
                  <a:lnTo>
                    <a:pt x="2940" y="0"/>
                  </a:lnTo>
                  <a:lnTo>
                    <a:pt x="3216" y="176"/>
                  </a:lnTo>
                  <a:lnTo>
                    <a:pt x="3794" y="1206"/>
                  </a:lnTo>
                  <a:lnTo>
                    <a:pt x="4096" y="1583"/>
                  </a:lnTo>
                  <a:lnTo>
                    <a:pt x="4146" y="1859"/>
                  </a:lnTo>
                  <a:lnTo>
                    <a:pt x="0" y="2412"/>
                  </a:lnTo>
                </a:path>
              </a:pathLst>
            </a:custGeom>
            <a:solidFill>
              <a:schemeClr val="accent1">
                <a:lumMod val="40000"/>
                <a:lumOff val="60000"/>
              </a:schemeClr>
            </a:solidFill>
            <a:ln>
              <a:noFill/>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	  31%</a:t>
              </a:r>
            </a:p>
          </p:txBody>
        </p:sp>
        <p:sp>
          <p:nvSpPr>
            <p:cNvPr id="6" name="Freeform 1">
              <a:extLst>
                <a:ext uri="{FF2B5EF4-FFF2-40B4-BE49-F238E27FC236}">
                  <a16:creationId xmlns:a16="http://schemas.microsoft.com/office/drawing/2014/main" id="{6E6AFF79-5CEC-3B77-A605-6F76870F9D22}"/>
                </a:ext>
              </a:extLst>
            </p:cNvPr>
            <p:cNvSpPr>
              <a:spLocks noChangeArrowheads="1"/>
            </p:cNvSpPr>
            <p:nvPr/>
          </p:nvSpPr>
          <p:spPr bwMode="auto">
            <a:xfrm>
              <a:off x="9234719" y="2275891"/>
              <a:ext cx="221760" cy="345636"/>
            </a:xfrm>
            <a:custGeom>
              <a:avLst/>
              <a:gdLst>
                <a:gd name="T0" fmla="*/ 0 w 679"/>
                <a:gd name="T1" fmla="*/ 101 h 1057"/>
                <a:gd name="T2" fmla="*/ 101 w 679"/>
                <a:gd name="T3" fmla="*/ 1056 h 1057"/>
                <a:gd name="T4" fmla="*/ 678 w 679"/>
                <a:gd name="T5" fmla="*/ 980 h 1057"/>
                <a:gd name="T6" fmla="*/ 201 w 679"/>
                <a:gd name="T7" fmla="*/ 252 h 1057"/>
                <a:gd name="T8" fmla="*/ 251 w 679"/>
                <a:gd name="T9" fmla="*/ 0 h 1057"/>
                <a:gd name="T10" fmla="*/ 0 w 679"/>
                <a:gd name="T11" fmla="*/ 101 h 1057"/>
              </a:gdLst>
              <a:ahLst/>
              <a:cxnLst>
                <a:cxn ang="0">
                  <a:pos x="T0" y="T1"/>
                </a:cxn>
                <a:cxn ang="0">
                  <a:pos x="T2" y="T3"/>
                </a:cxn>
                <a:cxn ang="0">
                  <a:pos x="T4" y="T5"/>
                </a:cxn>
                <a:cxn ang="0">
                  <a:pos x="T6" y="T7"/>
                </a:cxn>
                <a:cxn ang="0">
                  <a:pos x="T8" y="T9"/>
                </a:cxn>
                <a:cxn ang="0">
                  <a:pos x="T10" y="T11"/>
                </a:cxn>
              </a:cxnLst>
              <a:rect l="0" t="0" r="r" b="b"/>
              <a:pathLst>
                <a:path w="679" h="1057">
                  <a:moveTo>
                    <a:pt x="0" y="101"/>
                  </a:moveTo>
                  <a:lnTo>
                    <a:pt x="101" y="1056"/>
                  </a:lnTo>
                  <a:lnTo>
                    <a:pt x="678" y="980"/>
                  </a:lnTo>
                  <a:lnTo>
                    <a:pt x="201" y="252"/>
                  </a:lnTo>
                  <a:lnTo>
                    <a:pt x="251" y="0"/>
                  </a:lnTo>
                  <a:lnTo>
                    <a:pt x="0" y="101"/>
                  </a:lnTo>
                </a:path>
              </a:pathLst>
            </a:custGeom>
            <a:solidFill>
              <a:schemeClr val="accent1">
                <a:lumMod val="60000"/>
                <a:lumOff val="4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3087"/>
                </a:solidFill>
                <a:effectLst/>
                <a:uLnTx/>
                <a:uFillTx/>
                <a:latin typeface="Arial"/>
                <a:ea typeface="Geneva" charset="0"/>
                <a:cs typeface="Apple カラー絵文字" charset="0"/>
              </a:endParaRPr>
            </a:p>
          </p:txBody>
        </p:sp>
        <p:sp>
          <p:nvSpPr>
            <p:cNvPr id="8" name="Freeform 3">
              <a:extLst>
                <a:ext uri="{FF2B5EF4-FFF2-40B4-BE49-F238E27FC236}">
                  <a16:creationId xmlns:a16="http://schemas.microsoft.com/office/drawing/2014/main" id="{FA793EDA-D9F8-2724-A5DE-6CABCC31B045}"/>
                </a:ext>
              </a:extLst>
            </p:cNvPr>
            <p:cNvSpPr>
              <a:spLocks noChangeArrowheads="1"/>
            </p:cNvSpPr>
            <p:nvPr/>
          </p:nvSpPr>
          <p:spPr bwMode="auto">
            <a:xfrm>
              <a:off x="8586719" y="2324856"/>
              <a:ext cx="722880" cy="443567"/>
            </a:xfrm>
            <a:custGeom>
              <a:avLst/>
              <a:gdLst>
                <a:gd name="T0" fmla="*/ 1432 w 2212"/>
                <a:gd name="T1" fmla="*/ 578 h 1358"/>
                <a:gd name="T2" fmla="*/ 1005 w 2212"/>
                <a:gd name="T3" fmla="*/ 352 h 1358"/>
                <a:gd name="T4" fmla="*/ 251 w 2212"/>
                <a:gd name="T5" fmla="*/ 427 h 1358"/>
                <a:gd name="T6" fmla="*/ 50 w 2212"/>
                <a:gd name="T7" fmla="*/ 578 h 1358"/>
                <a:gd name="T8" fmla="*/ 0 w 2212"/>
                <a:gd name="T9" fmla="*/ 201 h 1358"/>
                <a:gd name="T10" fmla="*/ 1834 w 2212"/>
                <a:gd name="T11" fmla="*/ 0 h 1358"/>
                <a:gd name="T12" fmla="*/ 1885 w 2212"/>
                <a:gd name="T13" fmla="*/ 905 h 1358"/>
                <a:gd name="T14" fmla="*/ 1960 w 2212"/>
                <a:gd name="T15" fmla="*/ 1106 h 1358"/>
                <a:gd name="T16" fmla="*/ 2211 w 2212"/>
                <a:gd name="T17" fmla="*/ 1080 h 1358"/>
                <a:gd name="T18" fmla="*/ 1859 w 2212"/>
                <a:gd name="T19" fmla="*/ 1357 h 1358"/>
                <a:gd name="T20" fmla="*/ 1432 w 2212"/>
                <a:gd name="T21" fmla="*/ 57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2" h="1358">
                  <a:moveTo>
                    <a:pt x="1432" y="578"/>
                  </a:moveTo>
                  <a:lnTo>
                    <a:pt x="1005" y="352"/>
                  </a:lnTo>
                  <a:lnTo>
                    <a:pt x="251" y="427"/>
                  </a:lnTo>
                  <a:lnTo>
                    <a:pt x="50" y="578"/>
                  </a:lnTo>
                  <a:lnTo>
                    <a:pt x="0" y="201"/>
                  </a:lnTo>
                  <a:lnTo>
                    <a:pt x="1834" y="0"/>
                  </a:lnTo>
                  <a:lnTo>
                    <a:pt x="1885" y="905"/>
                  </a:lnTo>
                  <a:lnTo>
                    <a:pt x="1960" y="1106"/>
                  </a:lnTo>
                  <a:lnTo>
                    <a:pt x="2211" y="1080"/>
                  </a:lnTo>
                  <a:lnTo>
                    <a:pt x="1859" y="1357"/>
                  </a:lnTo>
                  <a:lnTo>
                    <a:pt x="1432" y="578"/>
                  </a:lnTo>
                </a:path>
              </a:pathLst>
            </a:custGeom>
            <a:solidFill>
              <a:schemeClr val="accent1">
                <a:lumMod val="40000"/>
                <a:lumOff val="6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087"/>
                  </a:solidFill>
                  <a:effectLst/>
                  <a:uLnTx/>
                  <a:uFillTx/>
                  <a:latin typeface="Arial"/>
                  <a:ea typeface="Geneva" charset="0"/>
                  <a:cs typeface="Apple カラー絵文字" charset="0"/>
                </a:rPr>
                <a:t>  </a:t>
              </a:r>
            </a:p>
          </p:txBody>
        </p:sp>
        <p:sp>
          <p:nvSpPr>
            <p:cNvPr id="10" name="Freeform 5">
              <a:extLst>
                <a:ext uri="{FF2B5EF4-FFF2-40B4-BE49-F238E27FC236}">
                  <a16:creationId xmlns:a16="http://schemas.microsoft.com/office/drawing/2014/main" id="{2365CEFC-B696-11F4-5674-EC35B613AAA1}"/>
                </a:ext>
              </a:extLst>
            </p:cNvPr>
            <p:cNvSpPr>
              <a:spLocks noChangeArrowheads="1"/>
            </p:cNvSpPr>
            <p:nvPr/>
          </p:nvSpPr>
          <p:spPr bwMode="auto">
            <a:xfrm>
              <a:off x="6773760" y="2742500"/>
              <a:ext cx="1304640" cy="707115"/>
            </a:xfrm>
            <a:custGeom>
              <a:avLst/>
              <a:gdLst>
                <a:gd name="T0" fmla="*/ 0 w 3995"/>
                <a:gd name="T1" fmla="*/ 2162 h 2163"/>
                <a:gd name="T2" fmla="*/ 677 w 3995"/>
                <a:gd name="T3" fmla="*/ 1307 h 2163"/>
                <a:gd name="T4" fmla="*/ 2336 w 3995"/>
                <a:gd name="T5" fmla="*/ 0 h 2163"/>
                <a:gd name="T6" fmla="*/ 2889 w 3995"/>
                <a:gd name="T7" fmla="*/ 201 h 2163"/>
                <a:gd name="T8" fmla="*/ 3317 w 3995"/>
                <a:gd name="T9" fmla="*/ 76 h 2163"/>
                <a:gd name="T10" fmla="*/ 3994 w 3995"/>
                <a:gd name="T11" fmla="*/ 880 h 2163"/>
                <a:gd name="T12" fmla="*/ 3366 w 3995"/>
                <a:gd name="T13" fmla="*/ 1684 h 2163"/>
                <a:gd name="T14" fmla="*/ 0 w 3995"/>
                <a:gd name="T15" fmla="*/ 2162 h 2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95" h="2163">
                  <a:moveTo>
                    <a:pt x="0" y="2162"/>
                  </a:moveTo>
                  <a:lnTo>
                    <a:pt x="677" y="1307"/>
                  </a:lnTo>
                  <a:lnTo>
                    <a:pt x="2336" y="0"/>
                  </a:lnTo>
                  <a:lnTo>
                    <a:pt x="2889" y="201"/>
                  </a:lnTo>
                  <a:lnTo>
                    <a:pt x="3317" y="76"/>
                  </a:lnTo>
                  <a:lnTo>
                    <a:pt x="3994" y="880"/>
                  </a:lnTo>
                  <a:lnTo>
                    <a:pt x="3366" y="1684"/>
                  </a:lnTo>
                  <a:lnTo>
                    <a:pt x="0" y="2162"/>
                  </a:lnTo>
                </a:path>
              </a:pathLst>
            </a:custGeom>
            <a:solidFill>
              <a:srgbClr val="003087"/>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       74%</a:t>
              </a:r>
            </a:p>
          </p:txBody>
        </p:sp>
        <p:sp>
          <p:nvSpPr>
            <p:cNvPr id="11" name="Freeform 6">
              <a:extLst>
                <a:ext uri="{FF2B5EF4-FFF2-40B4-BE49-F238E27FC236}">
                  <a16:creationId xmlns:a16="http://schemas.microsoft.com/office/drawing/2014/main" id="{2DFF5E42-0B31-2991-D897-366B08B5945A}"/>
                </a:ext>
              </a:extLst>
            </p:cNvPr>
            <p:cNvSpPr>
              <a:spLocks noChangeArrowheads="1"/>
            </p:cNvSpPr>
            <p:nvPr/>
          </p:nvSpPr>
          <p:spPr bwMode="auto">
            <a:xfrm>
              <a:off x="3991679" y="3383368"/>
              <a:ext cx="1681920" cy="836727"/>
            </a:xfrm>
            <a:custGeom>
              <a:avLst/>
              <a:gdLst>
                <a:gd name="T0" fmla="*/ 1758 w 5152"/>
                <a:gd name="T1" fmla="*/ 1809 h 2564"/>
                <a:gd name="T2" fmla="*/ 1733 w 5152"/>
                <a:gd name="T3" fmla="*/ 402 h 2564"/>
                <a:gd name="T4" fmla="*/ 0 w 5152"/>
                <a:gd name="T5" fmla="*/ 351 h 2564"/>
                <a:gd name="T6" fmla="*/ 24 w 5152"/>
                <a:gd name="T7" fmla="*/ 0 h 2564"/>
                <a:gd name="T8" fmla="*/ 5000 w 5152"/>
                <a:gd name="T9" fmla="*/ 176 h 2564"/>
                <a:gd name="T10" fmla="*/ 5151 w 5152"/>
                <a:gd name="T11" fmla="*/ 2563 h 2564"/>
                <a:gd name="T12" fmla="*/ 1758 w 5152"/>
                <a:gd name="T13" fmla="*/ 1809 h 2564"/>
              </a:gdLst>
              <a:ahLst/>
              <a:cxnLst>
                <a:cxn ang="0">
                  <a:pos x="T0" y="T1"/>
                </a:cxn>
                <a:cxn ang="0">
                  <a:pos x="T2" y="T3"/>
                </a:cxn>
                <a:cxn ang="0">
                  <a:pos x="T4" y="T5"/>
                </a:cxn>
                <a:cxn ang="0">
                  <a:pos x="T6" y="T7"/>
                </a:cxn>
                <a:cxn ang="0">
                  <a:pos x="T8" y="T9"/>
                </a:cxn>
                <a:cxn ang="0">
                  <a:pos x="T10" y="T11"/>
                </a:cxn>
                <a:cxn ang="0">
                  <a:pos x="T12" y="T13"/>
                </a:cxn>
              </a:cxnLst>
              <a:rect l="0" t="0" r="r" b="b"/>
              <a:pathLst>
                <a:path w="5152" h="2564">
                  <a:moveTo>
                    <a:pt x="1758" y="1809"/>
                  </a:moveTo>
                  <a:lnTo>
                    <a:pt x="1733" y="402"/>
                  </a:lnTo>
                  <a:lnTo>
                    <a:pt x="0" y="351"/>
                  </a:lnTo>
                  <a:lnTo>
                    <a:pt x="24" y="0"/>
                  </a:lnTo>
                  <a:lnTo>
                    <a:pt x="5000" y="176"/>
                  </a:lnTo>
                  <a:lnTo>
                    <a:pt x="5151" y="2563"/>
                  </a:lnTo>
                  <a:lnTo>
                    <a:pt x="1758" y="1809"/>
                  </a:lnTo>
                </a:path>
              </a:pathLst>
            </a:custGeom>
            <a:solidFill>
              <a:srgbClr val="307FE2"/>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              59%</a:t>
              </a:r>
            </a:p>
          </p:txBody>
        </p:sp>
        <p:sp>
          <p:nvSpPr>
            <p:cNvPr id="12" name="Freeform 7">
              <a:extLst>
                <a:ext uri="{FF2B5EF4-FFF2-40B4-BE49-F238E27FC236}">
                  <a16:creationId xmlns:a16="http://schemas.microsoft.com/office/drawing/2014/main" id="{314F7BC5-622D-83D9-AFFA-5A84718988DE}"/>
                </a:ext>
              </a:extLst>
            </p:cNvPr>
            <p:cNvSpPr>
              <a:spLocks noChangeArrowheads="1"/>
            </p:cNvSpPr>
            <p:nvPr/>
          </p:nvSpPr>
          <p:spPr bwMode="auto">
            <a:xfrm>
              <a:off x="6616800" y="3309920"/>
              <a:ext cx="1559520" cy="534297"/>
            </a:xfrm>
            <a:custGeom>
              <a:avLst/>
              <a:gdLst>
                <a:gd name="T0" fmla="*/ 0 w 4775"/>
                <a:gd name="T1" fmla="*/ 1633 h 1634"/>
                <a:gd name="T2" fmla="*/ 326 w 4775"/>
                <a:gd name="T3" fmla="*/ 603 h 1634"/>
                <a:gd name="T4" fmla="*/ 4774 w 4775"/>
                <a:gd name="T5" fmla="*/ 0 h 1634"/>
                <a:gd name="T6" fmla="*/ 3543 w 4775"/>
                <a:gd name="T7" fmla="*/ 1105 h 1634"/>
                <a:gd name="T8" fmla="*/ 3493 w 4775"/>
                <a:gd name="T9" fmla="*/ 1331 h 1634"/>
                <a:gd name="T10" fmla="*/ 0 w 4775"/>
                <a:gd name="T11" fmla="*/ 1633 h 1634"/>
              </a:gdLst>
              <a:ahLst/>
              <a:cxnLst>
                <a:cxn ang="0">
                  <a:pos x="T0" y="T1"/>
                </a:cxn>
                <a:cxn ang="0">
                  <a:pos x="T2" y="T3"/>
                </a:cxn>
                <a:cxn ang="0">
                  <a:pos x="T4" y="T5"/>
                </a:cxn>
                <a:cxn ang="0">
                  <a:pos x="T6" y="T7"/>
                </a:cxn>
                <a:cxn ang="0">
                  <a:pos x="T8" y="T9"/>
                </a:cxn>
                <a:cxn ang="0">
                  <a:pos x="T10" y="T11"/>
                </a:cxn>
              </a:cxnLst>
              <a:rect l="0" t="0" r="r" b="b"/>
              <a:pathLst>
                <a:path w="4775" h="1634">
                  <a:moveTo>
                    <a:pt x="0" y="1633"/>
                  </a:moveTo>
                  <a:lnTo>
                    <a:pt x="326" y="603"/>
                  </a:lnTo>
                  <a:lnTo>
                    <a:pt x="4774" y="0"/>
                  </a:lnTo>
                  <a:lnTo>
                    <a:pt x="3543" y="1105"/>
                  </a:lnTo>
                  <a:lnTo>
                    <a:pt x="3493" y="1331"/>
                  </a:lnTo>
                  <a:lnTo>
                    <a:pt x="0" y="1633"/>
                  </a:lnTo>
                </a:path>
              </a:pathLst>
            </a:custGeom>
            <a:solidFill>
              <a:schemeClr val="tx1">
                <a:lumMod val="20000"/>
                <a:lumOff val="8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087"/>
                  </a:solidFill>
                  <a:effectLst/>
                  <a:uLnTx/>
                  <a:uFillTx/>
                  <a:latin typeface="Arial"/>
                  <a:ea typeface="Geneva" charset="0"/>
                  <a:cs typeface="Apple カラー絵文字" charset="0"/>
                </a:rPr>
                <a:t>        NA</a:t>
              </a:r>
            </a:p>
          </p:txBody>
        </p:sp>
        <p:sp>
          <p:nvSpPr>
            <p:cNvPr id="13" name="Freeform 8">
              <a:extLst>
                <a:ext uri="{FF2B5EF4-FFF2-40B4-BE49-F238E27FC236}">
                  <a16:creationId xmlns:a16="http://schemas.microsoft.com/office/drawing/2014/main" id="{9751D31C-AF50-92A3-4336-4B888A46F289}"/>
                </a:ext>
              </a:extLst>
            </p:cNvPr>
            <p:cNvSpPr>
              <a:spLocks noChangeArrowheads="1"/>
            </p:cNvSpPr>
            <p:nvPr/>
          </p:nvSpPr>
          <p:spPr bwMode="auto">
            <a:xfrm>
              <a:off x="7823520" y="3170225"/>
              <a:ext cx="1617120" cy="616385"/>
            </a:xfrm>
            <a:custGeom>
              <a:avLst/>
              <a:gdLst>
                <a:gd name="T0" fmla="*/ 3618 w 4951"/>
                <a:gd name="T1" fmla="*/ 1885 h 1886"/>
                <a:gd name="T2" fmla="*/ 2839 w 4951"/>
                <a:gd name="T3" fmla="*/ 1332 h 1886"/>
                <a:gd name="T4" fmla="*/ 2186 w 4951"/>
                <a:gd name="T5" fmla="*/ 1407 h 1886"/>
                <a:gd name="T6" fmla="*/ 2035 w 4951"/>
                <a:gd name="T7" fmla="*/ 1232 h 1886"/>
                <a:gd name="T8" fmla="*/ 1005 w 4951"/>
                <a:gd name="T9" fmla="*/ 1407 h 1886"/>
                <a:gd name="T10" fmla="*/ 528 w 4951"/>
                <a:gd name="T11" fmla="*/ 1684 h 1886"/>
                <a:gd name="T12" fmla="*/ 0 w 4951"/>
                <a:gd name="T13" fmla="*/ 1734 h 1886"/>
                <a:gd name="T14" fmla="*/ 50 w 4951"/>
                <a:gd name="T15" fmla="*/ 1558 h 1886"/>
                <a:gd name="T16" fmla="*/ 1407 w 4951"/>
                <a:gd name="T17" fmla="*/ 402 h 1886"/>
                <a:gd name="T18" fmla="*/ 4473 w 4951"/>
                <a:gd name="T19" fmla="*/ 0 h 1886"/>
                <a:gd name="T20" fmla="*/ 4950 w 4951"/>
                <a:gd name="T21" fmla="*/ 478 h 1886"/>
                <a:gd name="T22" fmla="*/ 4046 w 4951"/>
                <a:gd name="T23" fmla="*/ 1759 h 1886"/>
                <a:gd name="T24" fmla="*/ 3618 w 4951"/>
                <a:gd name="T25" fmla="*/ 1885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1" h="1886">
                  <a:moveTo>
                    <a:pt x="3618" y="1885"/>
                  </a:moveTo>
                  <a:lnTo>
                    <a:pt x="2839" y="1332"/>
                  </a:lnTo>
                  <a:lnTo>
                    <a:pt x="2186" y="1407"/>
                  </a:lnTo>
                  <a:lnTo>
                    <a:pt x="2035" y="1232"/>
                  </a:lnTo>
                  <a:lnTo>
                    <a:pt x="1005" y="1407"/>
                  </a:lnTo>
                  <a:lnTo>
                    <a:pt x="528" y="1684"/>
                  </a:lnTo>
                  <a:lnTo>
                    <a:pt x="0" y="1734"/>
                  </a:lnTo>
                  <a:lnTo>
                    <a:pt x="50" y="1558"/>
                  </a:lnTo>
                  <a:lnTo>
                    <a:pt x="1407" y="402"/>
                  </a:lnTo>
                  <a:lnTo>
                    <a:pt x="4473" y="0"/>
                  </a:lnTo>
                  <a:lnTo>
                    <a:pt x="4950" y="478"/>
                  </a:lnTo>
                  <a:lnTo>
                    <a:pt x="4046" y="1759"/>
                  </a:lnTo>
                  <a:lnTo>
                    <a:pt x="3618" y="1885"/>
                  </a:lnTo>
                </a:path>
              </a:pathLst>
            </a:custGeom>
            <a:solidFill>
              <a:schemeClr val="accent1">
                <a:lumMod val="40000"/>
                <a:lumOff val="6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            36%</a:t>
              </a:r>
            </a:p>
          </p:txBody>
        </p:sp>
        <p:sp>
          <p:nvSpPr>
            <p:cNvPr id="14" name="Freeform 9">
              <a:extLst>
                <a:ext uri="{FF2B5EF4-FFF2-40B4-BE49-F238E27FC236}">
                  <a16:creationId xmlns:a16="http://schemas.microsoft.com/office/drawing/2014/main" id="{D23C6FE5-5EB9-C58A-3F22-69E3D8E80D4F}"/>
                </a:ext>
              </a:extLst>
            </p:cNvPr>
            <p:cNvSpPr>
              <a:spLocks noChangeArrowheads="1"/>
            </p:cNvSpPr>
            <p:nvPr/>
          </p:nvSpPr>
          <p:spPr bwMode="auto">
            <a:xfrm>
              <a:off x="8036639" y="3645475"/>
              <a:ext cx="944640" cy="697033"/>
            </a:xfrm>
            <a:custGeom>
              <a:avLst/>
              <a:gdLst>
                <a:gd name="T0" fmla="*/ 0 w 2891"/>
                <a:gd name="T1" fmla="*/ 351 h 2136"/>
                <a:gd name="T2" fmla="*/ 402 w 2891"/>
                <a:gd name="T3" fmla="*/ 125 h 2136"/>
                <a:gd name="T4" fmla="*/ 1307 w 2891"/>
                <a:gd name="T5" fmla="*/ 0 h 2136"/>
                <a:gd name="T6" fmla="*/ 1457 w 2891"/>
                <a:gd name="T7" fmla="*/ 150 h 2136"/>
                <a:gd name="T8" fmla="*/ 2186 w 2891"/>
                <a:gd name="T9" fmla="*/ 75 h 2136"/>
                <a:gd name="T10" fmla="*/ 2890 w 2891"/>
                <a:gd name="T11" fmla="*/ 578 h 2136"/>
                <a:gd name="T12" fmla="*/ 1759 w 2891"/>
                <a:gd name="T13" fmla="*/ 2135 h 2136"/>
                <a:gd name="T14" fmla="*/ 0 w 2891"/>
                <a:gd name="T15" fmla="*/ 351 h 2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2136">
                  <a:moveTo>
                    <a:pt x="0" y="351"/>
                  </a:moveTo>
                  <a:lnTo>
                    <a:pt x="402" y="125"/>
                  </a:lnTo>
                  <a:lnTo>
                    <a:pt x="1307" y="0"/>
                  </a:lnTo>
                  <a:lnTo>
                    <a:pt x="1457" y="150"/>
                  </a:lnTo>
                  <a:lnTo>
                    <a:pt x="2186" y="75"/>
                  </a:lnTo>
                  <a:lnTo>
                    <a:pt x="2890" y="578"/>
                  </a:lnTo>
                  <a:lnTo>
                    <a:pt x="1759" y="2135"/>
                  </a:lnTo>
                  <a:lnTo>
                    <a:pt x="0" y="351"/>
                  </a:lnTo>
                </a:path>
              </a:pathLst>
            </a:custGeom>
            <a:solidFill>
              <a:schemeClr val="accent1">
                <a:lumMod val="40000"/>
                <a:lumOff val="6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    39%</a:t>
              </a:r>
            </a:p>
          </p:txBody>
        </p:sp>
        <p:sp>
          <p:nvSpPr>
            <p:cNvPr id="15" name="Freeform 10">
              <a:extLst>
                <a:ext uri="{FF2B5EF4-FFF2-40B4-BE49-F238E27FC236}">
                  <a16:creationId xmlns:a16="http://schemas.microsoft.com/office/drawing/2014/main" id="{0CDB1BAF-2C71-F64E-9B39-AE1273AFE09C}"/>
                </a:ext>
              </a:extLst>
            </p:cNvPr>
            <p:cNvSpPr>
              <a:spLocks noChangeArrowheads="1"/>
            </p:cNvSpPr>
            <p:nvPr/>
          </p:nvSpPr>
          <p:spPr bwMode="auto">
            <a:xfrm>
              <a:off x="6363359" y="3867258"/>
              <a:ext cx="648000" cy="1173723"/>
            </a:xfrm>
            <a:custGeom>
              <a:avLst/>
              <a:gdLst>
                <a:gd name="T0" fmla="*/ 1407 w 1986"/>
                <a:gd name="T1" fmla="*/ 3592 h 3593"/>
                <a:gd name="T2" fmla="*/ 1231 w 1986"/>
                <a:gd name="T3" fmla="*/ 3014 h 3593"/>
                <a:gd name="T4" fmla="*/ 0 w 1986"/>
                <a:gd name="T5" fmla="*/ 3039 h 3593"/>
                <a:gd name="T6" fmla="*/ 477 w 1986"/>
                <a:gd name="T7" fmla="*/ 2159 h 3593"/>
                <a:gd name="T8" fmla="*/ 151 w 1986"/>
                <a:gd name="T9" fmla="*/ 1230 h 3593"/>
                <a:gd name="T10" fmla="*/ 728 w 1986"/>
                <a:gd name="T11" fmla="*/ 125 h 3593"/>
                <a:gd name="T12" fmla="*/ 1934 w 1986"/>
                <a:gd name="T13" fmla="*/ 0 h 3593"/>
                <a:gd name="T14" fmla="*/ 1860 w 1986"/>
                <a:gd name="T15" fmla="*/ 2360 h 3593"/>
                <a:gd name="T16" fmla="*/ 1985 w 1986"/>
                <a:gd name="T17" fmla="*/ 3466 h 3593"/>
                <a:gd name="T18" fmla="*/ 1407 w 1986"/>
                <a:gd name="T19" fmla="*/ 3592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6" h="3593">
                  <a:moveTo>
                    <a:pt x="1407" y="3592"/>
                  </a:moveTo>
                  <a:lnTo>
                    <a:pt x="1231" y="3014"/>
                  </a:lnTo>
                  <a:lnTo>
                    <a:pt x="0" y="3039"/>
                  </a:lnTo>
                  <a:lnTo>
                    <a:pt x="477" y="2159"/>
                  </a:lnTo>
                  <a:lnTo>
                    <a:pt x="151" y="1230"/>
                  </a:lnTo>
                  <a:lnTo>
                    <a:pt x="728" y="125"/>
                  </a:lnTo>
                  <a:lnTo>
                    <a:pt x="1934" y="0"/>
                  </a:lnTo>
                  <a:lnTo>
                    <a:pt x="1860" y="2360"/>
                  </a:lnTo>
                  <a:lnTo>
                    <a:pt x="1985" y="3466"/>
                  </a:lnTo>
                  <a:lnTo>
                    <a:pt x="1407" y="3592"/>
                  </a:lnTo>
                </a:path>
              </a:pathLst>
            </a:custGeom>
            <a:solidFill>
              <a:srgbClr val="003087"/>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 71%</a:t>
              </a:r>
            </a:p>
          </p:txBody>
        </p:sp>
        <p:sp>
          <p:nvSpPr>
            <p:cNvPr id="16" name="Freeform 11">
              <a:extLst>
                <a:ext uri="{FF2B5EF4-FFF2-40B4-BE49-F238E27FC236}">
                  <a16:creationId xmlns:a16="http://schemas.microsoft.com/office/drawing/2014/main" id="{517E9C7E-3EED-9B49-59A3-8E23E028CD14}"/>
                </a:ext>
              </a:extLst>
            </p:cNvPr>
            <p:cNvSpPr>
              <a:spLocks noChangeArrowheads="1"/>
            </p:cNvSpPr>
            <p:nvPr/>
          </p:nvSpPr>
          <p:spPr bwMode="auto">
            <a:xfrm>
              <a:off x="7568639" y="3777969"/>
              <a:ext cx="1000800" cy="967782"/>
            </a:xfrm>
            <a:custGeom>
              <a:avLst/>
              <a:gdLst>
                <a:gd name="T0" fmla="*/ 679 w 3066"/>
                <a:gd name="T1" fmla="*/ 2964 h 2965"/>
                <a:gd name="T2" fmla="*/ 578 w 3066"/>
                <a:gd name="T3" fmla="*/ 2085 h 2965"/>
                <a:gd name="T4" fmla="*/ 0 w 3066"/>
                <a:gd name="T5" fmla="*/ 125 h 2965"/>
                <a:gd name="T6" fmla="*/ 1256 w 3066"/>
                <a:gd name="T7" fmla="*/ 0 h 2965"/>
                <a:gd name="T8" fmla="*/ 3065 w 3066"/>
                <a:gd name="T9" fmla="*/ 1884 h 2965"/>
                <a:gd name="T10" fmla="*/ 2915 w 3066"/>
                <a:gd name="T11" fmla="*/ 2813 h 2965"/>
                <a:gd name="T12" fmla="*/ 679 w 3066"/>
                <a:gd name="T13" fmla="*/ 2964 h 2965"/>
              </a:gdLst>
              <a:ahLst/>
              <a:cxnLst>
                <a:cxn ang="0">
                  <a:pos x="T0" y="T1"/>
                </a:cxn>
                <a:cxn ang="0">
                  <a:pos x="T2" y="T3"/>
                </a:cxn>
                <a:cxn ang="0">
                  <a:pos x="T4" y="T5"/>
                </a:cxn>
                <a:cxn ang="0">
                  <a:pos x="T6" y="T7"/>
                </a:cxn>
                <a:cxn ang="0">
                  <a:pos x="T8" y="T9"/>
                </a:cxn>
                <a:cxn ang="0">
                  <a:pos x="T10" y="T11"/>
                </a:cxn>
                <a:cxn ang="0">
                  <a:pos x="T12" y="T13"/>
                </a:cxn>
              </a:cxnLst>
              <a:rect l="0" t="0" r="r" b="b"/>
              <a:pathLst>
                <a:path w="3066" h="2965">
                  <a:moveTo>
                    <a:pt x="679" y="2964"/>
                  </a:moveTo>
                  <a:lnTo>
                    <a:pt x="578" y="2085"/>
                  </a:lnTo>
                  <a:lnTo>
                    <a:pt x="0" y="125"/>
                  </a:lnTo>
                  <a:lnTo>
                    <a:pt x="1256" y="0"/>
                  </a:lnTo>
                  <a:lnTo>
                    <a:pt x="3065" y="1884"/>
                  </a:lnTo>
                  <a:lnTo>
                    <a:pt x="2915" y="2813"/>
                  </a:lnTo>
                  <a:lnTo>
                    <a:pt x="679" y="2964"/>
                  </a:lnTo>
                </a:path>
              </a:pathLst>
            </a:custGeom>
            <a:solidFill>
              <a:schemeClr val="accent1">
                <a:lumMod val="60000"/>
                <a:lumOff val="4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   44%</a:t>
              </a:r>
            </a:p>
          </p:txBody>
        </p:sp>
        <p:sp>
          <p:nvSpPr>
            <p:cNvPr id="17" name="Freeform 12">
              <a:extLst>
                <a:ext uri="{FF2B5EF4-FFF2-40B4-BE49-F238E27FC236}">
                  <a16:creationId xmlns:a16="http://schemas.microsoft.com/office/drawing/2014/main" id="{09FDF534-84E0-5F36-9430-0E65D9D4BC7C}"/>
                </a:ext>
              </a:extLst>
            </p:cNvPr>
            <p:cNvSpPr>
              <a:spLocks noChangeArrowheads="1"/>
            </p:cNvSpPr>
            <p:nvPr/>
          </p:nvSpPr>
          <p:spPr bwMode="auto">
            <a:xfrm>
              <a:off x="5829120" y="4424597"/>
              <a:ext cx="993600" cy="927457"/>
            </a:xfrm>
            <a:custGeom>
              <a:avLst/>
              <a:gdLst>
                <a:gd name="T0" fmla="*/ 2236 w 3041"/>
                <a:gd name="T1" fmla="*/ 2840 h 2841"/>
                <a:gd name="T2" fmla="*/ 2236 w 3041"/>
                <a:gd name="T3" fmla="*/ 2840 h 2841"/>
                <a:gd name="T4" fmla="*/ 1482 w 3041"/>
                <a:gd name="T5" fmla="*/ 2337 h 2841"/>
                <a:gd name="T6" fmla="*/ 251 w 3041"/>
                <a:gd name="T7" fmla="*/ 2463 h 2841"/>
                <a:gd name="T8" fmla="*/ 352 w 3041"/>
                <a:gd name="T9" fmla="*/ 1408 h 2841"/>
                <a:gd name="T10" fmla="*/ 25 w 3041"/>
                <a:gd name="T11" fmla="*/ 704 h 2841"/>
                <a:gd name="T12" fmla="*/ 0 w 3041"/>
                <a:gd name="T13" fmla="*/ 75 h 2841"/>
                <a:gd name="T14" fmla="*/ 1733 w 3041"/>
                <a:gd name="T15" fmla="*/ 0 h 2841"/>
                <a:gd name="T16" fmla="*/ 1909 w 3041"/>
                <a:gd name="T17" fmla="*/ 427 h 2841"/>
                <a:gd name="T18" fmla="*/ 1457 w 3041"/>
                <a:gd name="T19" fmla="*/ 1256 h 2841"/>
                <a:gd name="T20" fmla="*/ 1482 w 3041"/>
                <a:gd name="T21" fmla="*/ 1508 h 2841"/>
                <a:gd name="T22" fmla="*/ 2713 w 3041"/>
                <a:gd name="T23" fmla="*/ 1458 h 2841"/>
                <a:gd name="T24" fmla="*/ 3040 w 3041"/>
                <a:gd name="T25" fmla="*/ 2413 h 2841"/>
                <a:gd name="T26" fmla="*/ 2236 w 3041"/>
                <a:gd name="T27" fmla="*/ 2840 h 2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1" h="2841">
                  <a:moveTo>
                    <a:pt x="2236" y="2840"/>
                  </a:moveTo>
                  <a:lnTo>
                    <a:pt x="2236" y="2840"/>
                  </a:lnTo>
                  <a:cubicBezTo>
                    <a:pt x="1482" y="2337"/>
                    <a:pt x="1482" y="2337"/>
                    <a:pt x="1482" y="2337"/>
                  </a:cubicBezTo>
                  <a:cubicBezTo>
                    <a:pt x="251" y="2463"/>
                    <a:pt x="251" y="2463"/>
                    <a:pt x="251" y="2463"/>
                  </a:cubicBezTo>
                  <a:cubicBezTo>
                    <a:pt x="352" y="1408"/>
                    <a:pt x="352" y="1408"/>
                    <a:pt x="352" y="1408"/>
                  </a:cubicBezTo>
                  <a:cubicBezTo>
                    <a:pt x="25" y="704"/>
                    <a:pt x="25" y="704"/>
                    <a:pt x="25" y="704"/>
                  </a:cubicBezTo>
                  <a:cubicBezTo>
                    <a:pt x="0" y="75"/>
                    <a:pt x="0" y="75"/>
                    <a:pt x="0" y="75"/>
                  </a:cubicBezTo>
                  <a:cubicBezTo>
                    <a:pt x="1733" y="0"/>
                    <a:pt x="1733" y="0"/>
                    <a:pt x="1733" y="0"/>
                  </a:cubicBezTo>
                  <a:cubicBezTo>
                    <a:pt x="1909" y="427"/>
                    <a:pt x="1909" y="427"/>
                    <a:pt x="1909" y="427"/>
                  </a:cubicBezTo>
                  <a:cubicBezTo>
                    <a:pt x="1457" y="1256"/>
                    <a:pt x="1457" y="1256"/>
                    <a:pt x="1457" y="1256"/>
                  </a:cubicBezTo>
                  <a:cubicBezTo>
                    <a:pt x="1482" y="1508"/>
                    <a:pt x="1482" y="1508"/>
                    <a:pt x="1482" y="1508"/>
                  </a:cubicBezTo>
                  <a:cubicBezTo>
                    <a:pt x="1457" y="1533"/>
                    <a:pt x="2713" y="1458"/>
                    <a:pt x="2713" y="1458"/>
                  </a:cubicBezTo>
                  <a:cubicBezTo>
                    <a:pt x="3040" y="2413"/>
                    <a:pt x="3040" y="2413"/>
                    <a:pt x="3040" y="2413"/>
                  </a:cubicBezTo>
                  <a:lnTo>
                    <a:pt x="2236" y="2840"/>
                  </a:lnTo>
                </a:path>
              </a:pathLst>
            </a:custGeom>
            <a:solidFill>
              <a:srgbClr val="307FE2"/>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   51%</a:t>
              </a:r>
            </a:p>
          </p:txBody>
        </p:sp>
        <p:sp>
          <p:nvSpPr>
            <p:cNvPr id="18" name="Freeform 13">
              <a:extLst>
                <a:ext uri="{FF2B5EF4-FFF2-40B4-BE49-F238E27FC236}">
                  <a16:creationId xmlns:a16="http://schemas.microsoft.com/office/drawing/2014/main" id="{40B61478-87F9-97CD-90D4-F2C3F0BA04ED}"/>
                </a:ext>
              </a:extLst>
            </p:cNvPr>
            <p:cNvSpPr>
              <a:spLocks noChangeArrowheads="1"/>
            </p:cNvSpPr>
            <p:nvPr/>
          </p:nvSpPr>
          <p:spPr bwMode="auto">
            <a:xfrm>
              <a:off x="7257599" y="4745751"/>
              <a:ext cx="1772640" cy="1379665"/>
            </a:xfrm>
            <a:custGeom>
              <a:avLst/>
              <a:gdLst>
                <a:gd name="T0" fmla="*/ 4900 w 5428"/>
                <a:gd name="T1" fmla="*/ 4222 h 4223"/>
                <a:gd name="T2" fmla="*/ 3518 w 5428"/>
                <a:gd name="T3" fmla="*/ 2613 h 4223"/>
                <a:gd name="T4" fmla="*/ 3292 w 5428"/>
                <a:gd name="T5" fmla="*/ 1433 h 4223"/>
                <a:gd name="T6" fmla="*/ 2287 w 5428"/>
                <a:gd name="T7" fmla="*/ 703 h 4223"/>
                <a:gd name="T8" fmla="*/ 1583 w 5428"/>
                <a:gd name="T9" fmla="*/ 1031 h 4223"/>
                <a:gd name="T10" fmla="*/ 1281 w 5428"/>
                <a:gd name="T11" fmla="*/ 654 h 4223"/>
                <a:gd name="T12" fmla="*/ 151 w 5428"/>
                <a:gd name="T13" fmla="*/ 703 h 4223"/>
                <a:gd name="T14" fmla="*/ 0 w 5428"/>
                <a:gd name="T15" fmla="*/ 301 h 4223"/>
                <a:gd name="T16" fmla="*/ 3945 w 5428"/>
                <a:gd name="T17" fmla="*/ 0 h 4223"/>
                <a:gd name="T18" fmla="*/ 5427 w 5428"/>
                <a:gd name="T19" fmla="*/ 2865 h 4223"/>
                <a:gd name="T20" fmla="*/ 5403 w 5428"/>
                <a:gd name="T21" fmla="*/ 4096 h 4223"/>
                <a:gd name="T22" fmla="*/ 4900 w 5428"/>
                <a:gd name="T23" fmla="*/ 4222 h 4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28" h="4223">
                  <a:moveTo>
                    <a:pt x="4900" y="4222"/>
                  </a:moveTo>
                  <a:lnTo>
                    <a:pt x="3518" y="2613"/>
                  </a:lnTo>
                  <a:lnTo>
                    <a:pt x="3292" y="1433"/>
                  </a:lnTo>
                  <a:lnTo>
                    <a:pt x="2287" y="703"/>
                  </a:lnTo>
                  <a:lnTo>
                    <a:pt x="1583" y="1031"/>
                  </a:lnTo>
                  <a:lnTo>
                    <a:pt x="1281" y="654"/>
                  </a:lnTo>
                  <a:lnTo>
                    <a:pt x="151" y="703"/>
                  </a:lnTo>
                  <a:lnTo>
                    <a:pt x="0" y="301"/>
                  </a:lnTo>
                  <a:lnTo>
                    <a:pt x="3945" y="0"/>
                  </a:lnTo>
                  <a:lnTo>
                    <a:pt x="5427" y="2865"/>
                  </a:lnTo>
                  <a:lnTo>
                    <a:pt x="5403" y="4096"/>
                  </a:lnTo>
                  <a:lnTo>
                    <a:pt x="4900" y="4222"/>
                  </a:lnTo>
                </a:path>
              </a:pathLst>
            </a:custGeom>
            <a:solidFill>
              <a:schemeClr val="accent1">
                <a:lumMod val="40000"/>
                <a:lumOff val="6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		   33%</a:t>
              </a:r>
            </a:p>
          </p:txBody>
        </p:sp>
        <p:sp>
          <p:nvSpPr>
            <p:cNvPr id="19" name="Freeform 14">
              <a:extLst>
                <a:ext uri="{FF2B5EF4-FFF2-40B4-BE49-F238E27FC236}">
                  <a16:creationId xmlns:a16="http://schemas.microsoft.com/office/drawing/2014/main" id="{11680228-E4F1-E78C-620C-61083DC57BD9}"/>
                </a:ext>
              </a:extLst>
            </p:cNvPr>
            <p:cNvSpPr>
              <a:spLocks noChangeArrowheads="1"/>
            </p:cNvSpPr>
            <p:nvPr/>
          </p:nvSpPr>
          <p:spPr bwMode="auto">
            <a:xfrm>
              <a:off x="3146399" y="3556186"/>
              <a:ext cx="2733120" cy="2667160"/>
            </a:xfrm>
            <a:custGeom>
              <a:avLst/>
              <a:gdLst>
                <a:gd name="T0" fmla="*/ 2312 w 8369"/>
                <a:gd name="T1" fmla="*/ 3367 h 8167"/>
                <a:gd name="T2" fmla="*/ 0 w 8369"/>
                <a:gd name="T3" fmla="*/ 3291 h 8167"/>
                <a:gd name="T4" fmla="*/ 1834 w 8369"/>
                <a:gd name="T5" fmla="*/ 5653 h 8167"/>
                <a:gd name="T6" fmla="*/ 2387 w 8369"/>
                <a:gd name="T7" fmla="*/ 5000 h 8167"/>
                <a:gd name="T8" fmla="*/ 3116 w 8369"/>
                <a:gd name="T9" fmla="*/ 5025 h 8167"/>
                <a:gd name="T10" fmla="*/ 3619 w 8369"/>
                <a:gd name="T11" fmla="*/ 5402 h 8167"/>
                <a:gd name="T12" fmla="*/ 4749 w 8369"/>
                <a:gd name="T13" fmla="*/ 7714 h 8167"/>
                <a:gd name="T14" fmla="*/ 5955 w 8369"/>
                <a:gd name="T15" fmla="*/ 8166 h 8167"/>
                <a:gd name="T16" fmla="*/ 5780 w 8369"/>
                <a:gd name="T17" fmla="*/ 6734 h 8167"/>
                <a:gd name="T18" fmla="*/ 8293 w 8369"/>
                <a:gd name="T19" fmla="*/ 5101 h 8167"/>
                <a:gd name="T20" fmla="*/ 8368 w 8369"/>
                <a:gd name="T21" fmla="*/ 4145 h 8167"/>
                <a:gd name="T22" fmla="*/ 8041 w 8369"/>
                <a:gd name="T23" fmla="*/ 3442 h 8167"/>
                <a:gd name="T24" fmla="*/ 7992 w 8369"/>
                <a:gd name="T25" fmla="*/ 2261 h 8167"/>
                <a:gd name="T26" fmla="*/ 4172 w 8369"/>
                <a:gd name="T27" fmla="*/ 1432 h 8167"/>
                <a:gd name="T28" fmla="*/ 4146 w 8369"/>
                <a:gd name="T29" fmla="*/ 51 h 8167"/>
                <a:gd name="T30" fmla="*/ 2564 w 8369"/>
                <a:gd name="T31" fmla="*/ 0 h 8167"/>
                <a:gd name="T32" fmla="*/ 2312 w 8369"/>
                <a:gd name="T33" fmla="*/ 3367 h 8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69" h="8167">
                  <a:moveTo>
                    <a:pt x="2312" y="3367"/>
                  </a:moveTo>
                  <a:lnTo>
                    <a:pt x="0" y="3291"/>
                  </a:lnTo>
                  <a:lnTo>
                    <a:pt x="1834" y="5653"/>
                  </a:lnTo>
                  <a:lnTo>
                    <a:pt x="2387" y="5000"/>
                  </a:lnTo>
                  <a:lnTo>
                    <a:pt x="3116" y="5025"/>
                  </a:lnTo>
                  <a:lnTo>
                    <a:pt x="3619" y="5402"/>
                  </a:lnTo>
                  <a:lnTo>
                    <a:pt x="4749" y="7714"/>
                  </a:lnTo>
                  <a:lnTo>
                    <a:pt x="5955" y="8166"/>
                  </a:lnTo>
                  <a:lnTo>
                    <a:pt x="5780" y="6734"/>
                  </a:lnTo>
                  <a:lnTo>
                    <a:pt x="8293" y="5101"/>
                  </a:lnTo>
                  <a:lnTo>
                    <a:pt x="8368" y="4145"/>
                  </a:lnTo>
                  <a:lnTo>
                    <a:pt x="8041" y="3442"/>
                  </a:lnTo>
                  <a:lnTo>
                    <a:pt x="7992" y="2261"/>
                  </a:lnTo>
                  <a:lnTo>
                    <a:pt x="4172" y="1432"/>
                  </a:lnTo>
                  <a:lnTo>
                    <a:pt x="4146" y="51"/>
                  </a:lnTo>
                  <a:lnTo>
                    <a:pt x="2564" y="0"/>
                  </a:lnTo>
                  <a:lnTo>
                    <a:pt x="2312" y="3367"/>
                  </a:lnTo>
                </a:path>
              </a:pathLst>
            </a:custGeom>
            <a:solidFill>
              <a:srgbClr val="307FE2"/>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                        58%</a:t>
              </a:r>
            </a:p>
          </p:txBody>
        </p:sp>
        <p:sp>
          <p:nvSpPr>
            <p:cNvPr id="20" name="Freeform 15">
              <a:extLst>
                <a:ext uri="{FF2B5EF4-FFF2-40B4-BE49-F238E27FC236}">
                  <a16:creationId xmlns:a16="http://schemas.microsoft.com/office/drawing/2014/main" id="{FAF5F051-62D7-DE49-870F-0DE76088440C}"/>
                </a:ext>
              </a:extLst>
            </p:cNvPr>
            <p:cNvSpPr>
              <a:spLocks noChangeArrowheads="1"/>
            </p:cNvSpPr>
            <p:nvPr/>
          </p:nvSpPr>
          <p:spPr bwMode="auto">
            <a:xfrm>
              <a:off x="5690879" y="3514422"/>
              <a:ext cx="927360" cy="878492"/>
            </a:xfrm>
            <a:custGeom>
              <a:avLst/>
              <a:gdLst>
                <a:gd name="T0" fmla="*/ 2110 w 2840"/>
                <a:gd name="T1" fmla="*/ 2612 h 2689"/>
                <a:gd name="T2" fmla="*/ 403 w 2840"/>
                <a:gd name="T3" fmla="*/ 2688 h 2689"/>
                <a:gd name="T4" fmla="*/ 377 w 2840"/>
                <a:gd name="T5" fmla="*/ 2260 h 2689"/>
                <a:gd name="T6" fmla="*/ 151 w 2840"/>
                <a:gd name="T7" fmla="*/ 2186 h 2689"/>
                <a:gd name="T8" fmla="*/ 0 w 2840"/>
                <a:gd name="T9" fmla="*/ 100 h 2689"/>
                <a:gd name="T10" fmla="*/ 2437 w 2840"/>
                <a:gd name="T11" fmla="*/ 0 h 2689"/>
                <a:gd name="T12" fmla="*/ 2537 w 2840"/>
                <a:gd name="T13" fmla="*/ 477 h 2689"/>
                <a:gd name="T14" fmla="*/ 2839 w 2840"/>
                <a:gd name="T15" fmla="*/ 402 h 2689"/>
                <a:gd name="T16" fmla="*/ 2663 w 2840"/>
                <a:gd name="T17" fmla="*/ 1005 h 2689"/>
                <a:gd name="T18" fmla="*/ 2010 w 2840"/>
                <a:gd name="T19" fmla="*/ 2311 h 2689"/>
                <a:gd name="T20" fmla="*/ 2110 w 2840"/>
                <a:gd name="T21" fmla="*/ 2612 h 2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0" h="2689">
                  <a:moveTo>
                    <a:pt x="2110" y="2612"/>
                  </a:moveTo>
                  <a:lnTo>
                    <a:pt x="403" y="2688"/>
                  </a:lnTo>
                  <a:lnTo>
                    <a:pt x="377" y="2260"/>
                  </a:lnTo>
                  <a:lnTo>
                    <a:pt x="151" y="2186"/>
                  </a:lnTo>
                  <a:lnTo>
                    <a:pt x="0" y="100"/>
                  </a:lnTo>
                  <a:lnTo>
                    <a:pt x="2437" y="0"/>
                  </a:lnTo>
                  <a:lnTo>
                    <a:pt x="2537" y="477"/>
                  </a:lnTo>
                  <a:lnTo>
                    <a:pt x="2839" y="402"/>
                  </a:lnTo>
                  <a:lnTo>
                    <a:pt x="2663" y="1005"/>
                  </a:lnTo>
                  <a:lnTo>
                    <a:pt x="2010" y="2311"/>
                  </a:lnTo>
                  <a:lnTo>
                    <a:pt x="2110" y="2612"/>
                  </a:lnTo>
                </a:path>
              </a:pathLst>
            </a:custGeom>
            <a:solidFill>
              <a:srgbClr val="003087"/>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  66%</a:t>
              </a:r>
            </a:p>
          </p:txBody>
        </p:sp>
        <p:sp>
          <p:nvSpPr>
            <p:cNvPr id="21" name="Freeform 16">
              <a:extLst>
                <a:ext uri="{FF2B5EF4-FFF2-40B4-BE49-F238E27FC236}">
                  <a16:creationId xmlns:a16="http://schemas.microsoft.com/office/drawing/2014/main" id="{33FC7CAE-FBFC-A3E3-19A7-86B2E58933CE}"/>
                </a:ext>
              </a:extLst>
            </p:cNvPr>
            <p:cNvSpPr>
              <a:spLocks noChangeArrowheads="1"/>
            </p:cNvSpPr>
            <p:nvPr/>
          </p:nvSpPr>
          <p:spPr bwMode="auto">
            <a:xfrm>
              <a:off x="7027200" y="3818294"/>
              <a:ext cx="705600" cy="1189565"/>
            </a:xfrm>
            <a:custGeom>
              <a:avLst/>
              <a:gdLst>
                <a:gd name="T0" fmla="*/ 126 w 2162"/>
                <a:gd name="T1" fmla="*/ 3643 h 3644"/>
                <a:gd name="T2" fmla="*/ 126 w 2162"/>
                <a:gd name="T3" fmla="*/ 3643 h 3644"/>
                <a:gd name="T4" fmla="*/ 0 w 2162"/>
                <a:gd name="T5" fmla="*/ 2487 h 3644"/>
                <a:gd name="T6" fmla="*/ 76 w 2162"/>
                <a:gd name="T7" fmla="*/ 152 h 3644"/>
                <a:gd name="T8" fmla="*/ 1483 w 2162"/>
                <a:gd name="T9" fmla="*/ 0 h 3644"/>
                <a:gd name="T10" fmla="*/ 2061 w 2162"/>
                <a:gd name="T11" fmla="*/ 2010 h 3644"/>
                <a:gd name="T12" fmla="*/ 2161 w 2162"/>
                <a:gd name="T13" fmla="*/ 2865 h 3644"/>
                <a:gd name="T14" fmla="*/ 478 w 2162"/>
                <a:gd name="T15" fmla="*/ 2990 h 3644"/>
                <a:gd name="T16" fmla="*/ 679 w 2162"/>
                <a:gd name="T17" fmla="*/ 3618 h 3644"/>
                <a:gd name="T18" fmla="*/ 126 w 2162"/>
                <a:gd name="T19" fmla="*/ 3643 h 3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2" h="3644">
                  <a:moveTo>
                    <a:pt x="126" y="3643"/>
                  </a:moveTo>
                  <a:lnTo>
                    <a:pt x="126" y="3643"/>
                  </a:lnTo>
                  <a:cubicBezTo>
                    <a:pt x="126" y="3568"/>
                    <a:pt x="0" y="2487"/>
                    <a:pt x="0" y="2487"/>
                  </a:cubicBezTo>
                  <a:cubicBezTo>
                    <a:pt x="76" y="152"/>
                    <a:pt x="76" y="152"/>
                    <a:pt x="76" y="152"/>
                  </a:cubicBezTo>
                  <a:cubicBezTo>
                    <a:pt x="1483" y="0"/>
                    <a:pt x="1483" y="0"/>
                    <a:pt x="1483" y="0"/>
                  </a:cubicBezTo>
                  <a:cubicBezTo>
                    <a:pt x="2061" y="2010"/>
                    <a:pt x="2061" y="2010"/>
                    <a:pt x="2061" y="2010"/>
                  </a:cubicBezTo>
                  <a:cubicBezTo>
                    <a:pt x="2161" y="2865"/>
                    <a:pt x="2161" y="2865"/>
                    <a:pt x="2161" y="2865"/>
                  </a:cubicBezTo>
                  <a:cubicBezTo>
                    <a:pt x="478" y="2990"/>
                    <a:pt x="478" y="2990"/>
                    <a:pt x="478" y="2990"/>
                  </a:cubicBezTo>
                  <a:cubicBezTo>
                    <a:pt x="679" y="3618"/>
                    <a:pt x="679" y="3618"/>
                    <a:pt x="679" y="3618"/>
                  </a:cubicBezTo>
                  <a:lnTo>
                    <a:pt x="126" y="3643"/>
                  </a:lnTo>
                </a:path>
              </a:pathLst>
            </a:custGeom>
            <a:solidFill>
              <a:srgbClr val="307FE2"/>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Geneva" charset="0"/>
                  <a:cs typeface="Apple カラー絵文字" charset="0"/>
                </a:rPr>
                <a:t>55%</a:t>
              </a:r>
            </a:p>
          </p:txBody>
        </p:sp>
        <p:sp>
          <p:nvSpPr>
            <p:cNvPr id="22" name="TextBox 21">
              <a:extLst>
                <a:ext uri="{FF2B5EF4-FFF2-40B4-BE49-F238E27FC236}">
                  <a16:creationId xmlns:a16="http://schemas.microsoft.com/office/drawing/2014/main" id="{E5292031-D6C1-8F29-357B-C58D8B803DAA}"/>
                </a:ext>
              </a:extLst>
            </p:cNvPr>
            <p:cNvSpPr txBox="1"/>
            <p:nvPr/>
          </p:nvSpPr>
          <p:spPr>
            <a:xfrm>
              <a:off x="9465192" y="2202998"/>
              <a:ext cx="1210588"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07FE2">
                      <a:lumMod val="60000"/>
                      <a:lumOff val="40000"/>
                    </a:srgbClr>
                  </a:solidFill>
                  <a:effectLst/>
                  <a:uLnTx/>
                  <a:uFillTx/>
                  <a:latin typeface="Arial"/>
                  <a:ea typeface="+mn-ea"/>
                  <a:cs typeface="+mn-cs"/>
                </a:rPr>
                <a:t>47% - 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Arial"/>
                  <a:ea typeface="+mn-ea"/>
                  <a:cs typeface="+mn-cs"/>
                </a:rPr>
                <a:t>27% - MD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087"/>
                  </a:solidFill>
                  <a:effectLst/>
                  <a:uLnTx/>
                  <a:uFillTx/>
                  <a:latin typeface="Arial"/>
                  <a:ea typeface="+mn-ea"/>
                  <a:cs typeface="+mn-cs"/>
                </a:rPr>
                <a:t>76% - DC</a:t>
              </a:r>
            </a:p>
          </p:txBody>
        </p:sp>
      </p:grpSp>
      <p:sp>
        <p:nvSpPr>
          <p:cNvPr id="2" name="TextBox 1">
            <a:extLst>
              <a:ext uri="{FF2B5EF4-FFF2-40B4-BE49-F238E27FC236}">
                <a16:creationId xmlns:a16="http://schemas.microsoft.com/office/drawing/2014/main" id="{B0F9BE8B-B702-6A6E-ABC7-CBAE32C1D77C}"/>
              </a:ext>
            </a:extLst>
          </p:cNvPr>
          <p:cNvSpPr txBox="1"/>
          <p:nvPr/>
        </p:nvSpPr>
        <p:spPr>
          <a:xfrm>
            <a:off x="1251466" y="1376181"/>
            <a:ext cx="1054753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3087"/>
                </a:solidFill>
                <a:effectLst/>
                <a:uLnTx/>
                <a:uFillTx/>
                <a:latin typeface="Arial Narrow" panose="020B0606020202030204" pitchFamily="34" charset="0"/>
                <a:ea typeface="+mn-ea"/>
                <a:cs typeface="Arial"/>
              </a:rPr>
              <a:t>72% </a:t>
            </a:r>
            <a:r>
              <a:rPr kumimoji="0" lang="en-US" sz="2800" b="0" i="0" u="none" strike="noStrike" kern="1200" cap="none" spc="0" normalizeH="0" baseline="0" noProof="0">
                <a:ln>
                  <a:noFill/>
                </a:ln>
                <a:solidFill>
                  <a:srgbClr val="307FE2"/>
                </a:solidFill>
                <a:effectLst/>
                <a:uLnTx/>
                <a:uFillTx/>
                <a:latin typeface="Arial Narrow" panose="020B0606020202030204" pitchFamily="34" charset="0"/>
                <a:ea typeface="+mn-ea"/>
                <a:cs typeface="Arial"/>
              </a:rPr>
              <a:t>of </a:t>
            </a:r>
            <a:r>
              <a:rPr kumimoji="0" lang="en-US" sz="2800" b="1" i="0" u="none" strike="noStrike" kern="1200" cap="none" spc="0" normalizeH="0" baseline="0" noProof="0">
                <a:ln>
                  <a:noFill/>
                </a:ln>
                <a:solidFill>
                  <a:srgbClr val="003087"/>
                </a:solidFill>
                <a:effectLst/>
                <a:uLnTx/>
                <a:uFillTx/>
                <a:latin typeface="Arial Narrow" panose="020B0606020202030204" pitchFamily="34" charset="0"/>
                <a:ea typeface="+mn-ea"/>
                <a:cs typeface="Arial"/>
              </a:rPr>
              <a:t>schools</a:t>
            </a:r>
            <a:r>
              <a:rPr kumimoji="0" lang="en-US" sz="2800" b="0" i="0" u="none" strike="noStrike" kern="1200" cap="none" spc="0" normalizeH="0" baseline="0" noProof="0">
                <a:ln>
                  <a:noFill/>
                </a:ln>
                <a:solidFill>
                  <a:srgbClr val="307FE2"/>
                </a:solidFill>
                <a:effectLst/>
                <a:uLnTx/>
                <a:uFillTx/>
                <a:latin typeface="Arial Narrow" panose="020B0606020202030204" pitchFamily="34" charset="0"/>
                <a:ea typeface="+mn-ea"/>
                <a:cs typeface="Arial"/>
              </a:rPr>
              <a:t> are </a:t>
            </a:r>
            <a:r>
              <a:rPr kumimoji="0" lang="en-US" sz="2800" b="1" i="0" u="none" strike="noStrike" kern="1200" cap="none" spc="0" normalizeH="0" baseline="0" noProof="0">
                <a:ln>
                  <a:noFill/>
                </a:ln>
                <a:solidFill>
                  <a:srgbClr val="003087"/>
                </a:solidFill>
                <a:effectLst/>
                <a:uLnTx/>
                <a:uFillTx/>
                <a:latin typeface="Arial Narrow" panose="020B0606020202030204" pitchFamily="34" charset="0"/>
                <a:ea typeface="+mn-ea"/>
                <a:cs typeface="Arial"/>
              </a:rPr>
              <a:t>Title I eligible </a:t>
            </a:r>
            <a:r>
              <a:rPr kumimoji="0" lang="en-US" sz="2800" b="0" i="0" u="none" strike="noStrike" kern="1200" cap="none" spc="0" normalizeH="0" baseline="0" noProof="0">
                <a:ln>
                  <a:noFill/>
                </a:ln>
                <a:solidFill>
                  <a:srgbClr val="307FE2"/>
                </a:solidFill>
                <a:effectLst/>
                <a:uLnTx/>
                <a:uFillTx/>
                <a:latin typeface="Arial Narrow" panose="020B0606020202030204" pitchFamily="34" charset="0"/>
                <a:ea typeface="+mn-ea"/>
                <a:cs typeface="Arial"/>
              </a:rPr>
              <a:t>(24,974) enrolling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3087"/>
                </a:solidFill>
                <a:effectLst/>
                <a:uLnTx/>
                <a:uFillTx/>
                <a:latin typeface="Arial Narrow" panose="020B0606020202030204" pitchFamily="34" charset="0"/>
                <a:ea typeface="+mn-ea"/>
                <a:cs typeface="Arial"/>
              </a:rPr>
              <a:t>51% </a:t>
            </a:r>
            <a:r>
              <a:rPr kumimoji="0" lang="en-US" sz="2800" b="0" i="0" u="none" strike="noStrike" kern="1200" cap="none" spc="0" normalizeH="0" baseline="0" noProof="0">
                <a:ln>
                  <a:noFill/>
                </a:ln>
                <a:solidFill>
                  <a:srgbClr val="307FE2"/>
                </a:solidFill>
                <a:effectLst/>
                <a:uLnTx/>
                <a:uFillTx/>
                <a:latin typeface="Arial Narrow" panose="020B0606020202030204" pitchFamily="34" charset="0"/>
                <a:ea typeface="+mn-ea"/>
                <a:cs typeface="Arial"/>
              </a:rPr>
              <a:t>of</a:t>
            </a:r>
            <a:r>
              <a:rPr kumimoji="0" lang="en-US" sz="2800" b="1" i="0" u="none" strike="noStrike" kern="1200" cap="none" spc="0" normalizeH="0" baseline="0" noProof="0">
                <a:ln>
                  <a:noFill/>
                </a:ln>
                <a:solidFill>
                  <a:srgbClr val="307FE2"/>
                </a:solidFill>
                <a:effectLst/>
                <a:uLnTx/>
                <a:uFillTx/>
                <a:latin typeface="Arial Narrow" panose="020B0606020202030204" pitchFamily="34" charset="0"/>
                <a:ea typeface="+mn-ea"/>
                <a:cs typeface="Arial"/>
              </a:rPr>
              <a:t> </a:t>
            </a:r>
            <a:r>
              <a:rPr kumimoji="0" lang="en-US" sz="2800" b="1" i="0" u="none" strike="noStrike" kern="1200" cap="none" spc="0" normalizeH="0" baseline="0" noProof="0">
                <a:ln>
                  <a:noFill/>
                </a:ln>
                <a:solidFill>
                  <a:srgbClr val="003087"/>
                </a:solidFill>
                <a:effectLst/>
                <a:uLnTx/>
                <a:uFillTx/>
                <a:latin typeface="Arial Narrow" panose="020B0606020202030204" pitchFamily="34" charset="0"/>
                <a:ea typeface="+mn-ea"/>
                <a:cs typeface="Arial"/>
              </a:rPr>
              <a:t>public-school students </a:t>
            </a:r>
            <a:r>
              <a:rPr kumimoji="0" lang="en-US" sz="2800" b="0" i="0" u="none" strike="noStrike" kern="1200" cap="none" spc="0" normalizeH="0" baseline="0" noProof="0">
                <a:ln>
                  <a:noFill/>
                </a:ln>
                <a:solidFill>
                  <a:srgbClr val="307FE2"/>
                </a:solidFill>
                <a:effectLst/>
                <a:uLnTx/>
                <a:uFillTx/>
                <a:latin typeface="Arial Narrow" panose="020B0606020202030204" pitchFamily="34" charset="0"/>
                <a:ea typeface="+mn-ea"/>
                <a:cs typeface="Arial"/>
              </a:rPr>
              <a:t>(10.1 million)</a:t>
            </a:r>
          </a:p>
        </p:txBody>
      </p:sp>
      <p:sp>
        <p:nvSpPr>
          <p:cNvPr id="5" name="TextBox 4">
            <a:extLst>
              <a:ext uri="{FF2B5EF4-FFF2-40B4-BE49-F238E27FC236}">
                <a16:creationId xmlns:a16="http://schemas.microsoft.com/office/drawing/2014/main" id="{0EDAF904-D480-7062-6E06-A0F0E13EEF03}"/>
              </a:ext>
            </a:extLst>
          </p:cNvPr>
          <p:cNvSpPr txBox="1"/>
          <p:nvPr/>
        </p:nvSpPr>
        <p:spPr>
          <a:xfrm>
            <a:off x="2593221" y="2679448"/>
            <a:ext cx="506805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307FE2"/>
                </a:solidFill>
                <a:effectLst/>
                <a:uLnTx/>
                <a:uFillTx/>
                <a:latin typeface="Arial Narrow" panose="020B0606020202030204" pitchFamily="34" charset="0"/>
                <a:ea typeface="+mn-ea"/>
                <a:cs typeface="Arial"/>
              </a:rPr>
              <a:t>Percent of students enrolled in Title I Eligible schools:</a:t>
            </a:r>
            <a:endParaRPr kumimoji="0" lang="en-US" sz="1400" b="1" i="1" u="none" strike="noStrike" kern="1200" cap="none" spc="0" normalizeH="0" baseline="0" noProof="0">
              <a:ln>
                <a:noFill/>
              </a:ln>
              <a:solidFill>
                <a:srgbClr val="307FE2"/>
              </a:solidFill>
              <a:effectLst/>
              <a:uLnTx/>
              <a:uFillTx/>
              <a:latin typeface="Arial Narrow" panose="020B0606020202030204" pitchFamily="34" charset="0"/>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Arial"/>
              <a:ea typeface="+mn-ea"/>
              <a:cs typeface="+mn-cs"/>
            </a:endParaRPr>
          </a:p>
        </p:txBody>
      </p:sp>
    </p:spTree>
    <p:extLst>
      <p:ext uri="{BB962C8B-B14F-4D97-AF65-F5344CB8AC3E}">
        <p14:creationId xmlns:p14="http://schemas.microsoft.com/office/powerpoint/2010/main" val="61953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1000" fill="hold"/>
                                        <p:tgtEl>
                                          <p:spTgt spid="26"/>
                                        </p:tgtEl>
                                        <p:attrNameLst>
                                          <p:attrName>ppt_w</p:attrName>
                                        </p:attrNameLst>
                                      </p:cBhvr>
                                      <p:tavLst>
                                        <p:tav tm="0">
                                          <p:val>
                                            <p:fltVal val="0"/>
                                          </p:val>
                                        </p:tav>
                                        <p:tav tm="100000">
                                          <p:val>
                                            <p:strVal val="#ppt_w"/>
                                          </p:val>
                                        </p:tav>
                                      </p:tavLst>
                                    </p:anim>
                                    <p:anim calcmode="lin" valueType="num">
                                      <p:cBhvr>
                                        <p:cTn id="15" dur="1000" fill="hold"/>
                                        <p:tgtEl>
                                          <p:spTgt spid="26"/>
                                        </p:tgtEl>
                                        <p:attrNameLst>
                                          <p:attrName>ppt_h</p:attrName>
                                        </p:attrNameLst>
                                      </p:cBhvr>
                                      <p:tavLst>
                                        <p:tav tm="0">
                                          <p:val>
                                            <p:fltVal val="0"/>
                                          </p:val>
                                        </p:tav>
                                        <p:tav tm="100000">
                                          <p:val>
                                            <p:strVal val="#ppt_h"/>
                                          </p:val>
                                        </p:tav>
                                      </p:tavLst>
                                    </p:anim>
                                    <p:anim calcmode="lin" valueType="num">
                                      <p:cBhvr>
                                        <p:cTn id="16" dur="1000" fill="hold"/>
                                        <p:tgtEl>
                                          <p:spTgt spid="26"/>
                                        </p:tgtEl>
                                        <p:attrNameLst>
                                          <p:attrName>style.rotation</p:attrName>
                                        </p:attrNameLst>
                                      </p:cBhvr>
                                      <p:tavLst>
                                        <p:tav tm="0">
                                          <p:val>
                                            <p:fltVal val="90"/>
                                          </p:val>
                                        </p:tav>
                                        <p:tav tm="100000">
                                          <p:val>
                                            <p:fltVal val="0"/>
                                          </p:val>
                                        </p:tav>
                                      </p:tavLst>
                                    </p:anim>
                                    <p:animEffect transition="in" filter="fade">
                                      <p:cBhvr>
                                        <p:cTn id="17" dur="1000"/>
                                        <p:tgtEl>
                                          <p:spTgt spid="2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1FBFA-8B63-B7F8-3FC9-09D74D1FF1D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24FFD4F-61D7-4F97-0F42-8682BC8916E4}"/>
              </a:ext>
            </a:extLst>
          </p:cNvPr>
          <p:cNvSpPr txBox="1"/>
          <p:nvPr/>
        </p:nvSpPr>
        <p:spPr>
          <a:xfrm>
            <a:off x="7372865" y="6384324"/>
            <a:ext cx="4647426" cy="646331"/>
          </a:xfrm>
          <a:prstGeom prst="rect">
            <a:avLst/>
          </a:prstGeom>
          <a:noFill/>
        </p:spPr>
        <p:txBody>
          <a:bodyPr wrap="none" rtlCol="0">
            <a:spAutoFit/>
          </a:bodyPr>
          <a:lstStyle/>
          <a:p>
            <a:r>
              <a:rPr lang="en-US">
                <a:hlinkClick r:id="rId3"/>
              </a:rPr>
              <a:t>See more state spotlights in our data portal </a:t>
            </a:r>
            <a:endParaRPr lang="en-US"/>
          </a:p>
          <a:p>
            <a:endParaRPr lang="en-US"/>
          </a:p>
        </p:txBody>
      </p:sp>
      <p:pic>
        <p:nvPicPr>
          <p:cNvPr id="4098" name="Picture 2" descr="Spotlight on South Carolina: South Carolina shares information about retention that helps examine talent distribution by both school poverty level and community type.">
            <a:extLst>
              <a:ext uri="{FF2B5EF4-FFF2-40B4-BE49-F238E27FC236}">
                <a16:creationId xmlns:a16="http://schemas.microsoft.com/office/drawing/2014/main" id="{D6F5BF1B-94A9-E97B-068C-C90BFD1EB7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646"/>
          <a:stretch>
            <a:fillRect/>
          </a:stretch>
        </p:blipFill>
        <p:spPr bwMode="auto">
          <a:xfrm>
            <a:off x="298967" y="175782"/>
            <a:ext cx="3029120" cy="16663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outh Carolina one- and three-year teacher retention rates by school level (elementary, middle or high) and school poverty level (low, medium, or high).">
            <a:extLst>
              <a:ext uri="{FF2B5EF4-FFF2-40B4-BE49-F238E27FC236}">
                <a16:creationId xmlns:a16="http://schemas.microsoft.com/office/drawing/2014/main" id="{F8B158A8-90AC-DD66-86A5-DFBC1E6B79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216"/>
          <a:stretch>
            <a:fillRect/>
          </a:stretch>
        </p:blipFill>
        <p:spPr bwMode="auto">
          <a:xfrm>
            <a:off x="510745" y="2704562"/>
            <a:ext cx="5762497" cy="297515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outh Carolina one- and three-year teacher retention rates by school level (elementary, middle or high) and community type (urban, suburban, town or rural).">
            <a:extLst>
              <a:ext uri="{FF2B5EF4-FFF2-40B4-BE49-F238E27FC236}">
                <a16:creationId xmlns:a16="http://schemas.microsoft.com/office/drawing/2014/main" id="{0B9BBEC7-AD1A-7BA7-89B5-803AEE60DB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469"/>
          <a:stretch>
            <a:fillRect/>
          </a:stretch>
        </p:blipFill>
        <p:spPr bwMode="auto">
          <a:xfrm>
            <a:off x="6408531" y="2704562"/>
            <a:ext cx="5783469" cy="2975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South Carolina one- and three-year teacher retention rates by school level (elementary, middle or high) and school poverty level (low, medium, or high).">
            <a:extLst>
              <a:ext uri="{FF2B5EF4-FFF2-40B4-BE49-F238E27FC236}">
                <a16:creationId xmlns:a16="http://schemas.microsoft.com/office/drawing/2014/main" id="{9916CCE2-816E-60DF-6BEC-7108AECA9C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70" t="16401" r="-18870" b="73358"/>
          <a:stretch>
            <a:fillRect/>
          </a:stretch>
        </p:blipFill>
        <p:spPr bwMode="auto">
          <a:xfrm>
            <a:off x="510745" y="2267956"/>
            <a:ext cx="5762497" cy="4366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outh Carolina one- and three-year teacher retention rates by school level (elementary, middle or high) and community type (urban, suburban, town or rural).">
            <a:extLst>
              <a:ext uri="{FF2B5EF4-FFF2-40B4-BE49-F238E27FC236}">
                <a16:creationId xmlns:a16="http://schemas.microsoft.com/office/drawing/2014/main" id="{80262FE0-5778-EBF7-3214-B867B5F320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351" t="16654" b="76643"/>
          <a:stretch>
            <a:fillRect/>
          </a:stretch>
        </p:blipFill>
        <p:spPr bwMode="auto">
          <a:xfrm>
            <a:off x="6408531" y="2267956"/>
            <a:ext cx="4647427" cy="285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699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18000">
              <a:schemeClr val="accent1">
                <a:lumMod val="45000"/>
                <a:lumOff val="55000"/>
              </a:schemeClr>
            </a:gs>
            <a:gs pos="36000">
              <a:schemeClr val="bg1"/>
            </a:gs>
          </a:gsLst>
          <a:lin ang="5400000" scaled="1"/>
        </a:gradFill>
        <a:effectLst/>
      </p:bgPr>
    </p:bg>
    <p:spTree>
      <p:nvGrpSpPr>
        <p:cNvPr id="1" name="">
          <a:extLst>
            <a:ext uri="{FF2B5EF4-FFF2-40B4-BE49-F238E27FC236}">
              <a16:creationId xmlns:a16="http://schemas.microsoft.com/office/drawing/2014/main" id="{7F2A8602-9CB1-5602-B777-B80DA738863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46407D4-E002-04E2-60EC-8ACBA4D1EA72}"/>
              </a:ext>
            </a:extLst>
          </p:cNvPr>
          <p:cNvSpPr>
            <a:spLocks noGrp="1"/>
          </p:cNvSpPr>
          <p:nvPr>
            <p:ph type="title"/>
          </p:nvPr>
        </p:nvSpPr>
        <p:spPr>
          <a:xfrm>
            <a:off x="1061156" y="531629"/>
            <a:ext cx="10776617" cy="1143000"/>
          </a:xfrm>
        </p:spPr>
        <p:txBody>
          <a:bodyPr>
            <a:normAutofit fontScale="90000"/>
          </a:bodyPr>
          <a:lstStyle/>
          <a:p>
            <a:br>
              <a:rPr lang="en-US" sz="3600"/>
            </a:br>
            <a:r>
              <a:rPr lang="en-US" sz="3600">
                <a:solidFill>
                  <a:schemeClr val="bg1"/>
                </a:solidFill>
              </a:rPr>
              <a:t>New Data</a:t>
            </a:r>
            <a:br>
              <a:rPr lang="en-US" sz="3600">
                <a:solidFill>
                  <a:schemeClr val="bg1"/>
                </a:solidFill>
              </a:rPr>
            </a:br>
            <a:r>
              <a:rPr lang="en-US" sz="4900" b="1"/>
              <a:t>Early Childhood Education in the South</a:t>
            </a:r>
            <a:br>
              <a:rPr lang="en-US" sz="3600" b="1"/>
            </a:br>
            <a:r>
              <a:rPr lang="en-US" sz="3600" b="1"/>
              <a:t> </a:t>
            </a:r>
            <a:endParaRPr lang="en-US" sz="4900" b="1">
              <a:solidFill>
                <a:srgbClr val="003087"/>
              </a:solidFill>
            </a:endParaRPr>
          </a:p>
        </p:txBody>
      </p:sp>
      <p:sp>
        <p:nvSpPr>
          <p:cNvPr id="4" name="Content Placeholder 3">
            <a:extLst>
              <a:ext uri="{FF2B5EF4-FFF2-40B4-BE49-F238E27FC236}">
                <a16:creationId xmlns:a16="http://schemas.microsoft.com/office/drawing/2014/main" id="{86D22B76-5D8A-1CCE-9F52-D2661D5F4717}"/>
              </a:ext>
            </a:extLst>
          </p:cNvPr>
          <p:cNvSpPr>
            <a:spLocks noGrp="1"/>
          </p:cNvSpPr>
          <p:nvPr>
            <p:ph idx="1"/>
          </p:nvPr>
        </p:nvSpPr>
        <p:spPr>
          <a:xfrm>
            <a:off x="1425146" y="2488016"/>
            <a:ext cx="3336324" cy="3838355"/>
          </a:xfrm>
        </p:spPr>
        <p:txBody>
          <a:bodyPr>
            <a:normAutofit fontScale="25000" lnSpcReduction="20000"/>
          </a:bodyPr>
          <a:lstStyle/>
          <a:p>
            <a:endParaRPr lang="en-US"/>
          </a:p>
          <a:p>
            <a:endParaRPr lang="en-US"/>
          </a:p>
          <a:p>
            <a:pPr marR="0" lvl="0" algn="l" defTabSz="457200" rtl="0" eaLnBrk="1" fontAlgn="auto" latinLnBrk="0" hangingPunct="1">
              <a:lnSpc>
                <a:spcPct val="100000"/>
              </a:lnSpc>
              <a:spcBef>
                <a:spcPct val="20000"/>
              </a:spcBef>
              <a:spcAft>
                <a:spcPts val="0"/>
              </a:spcAft>
              <a:buClr>
                <a:srgbClr val="FFA300"/>
              </a:buClr>
              <a:buSzTx/>
              <a:tabLst/>
              <a:defRPr/>
            </a:pPr>
            <a:r>
              <a:rPr kumimoji="0" lang="en-US" sz="11200" b="0" i="0" u="none" strike="noStrike" kern="1200" cap="none" spc="0" normalizeH="0" baseline="0" noProof="0">
                <a:ln>
                  <a:noFill/>
                </a:ln>
                <a:solidFill>
                  <a:srgbClr val="307FE2"/>
                </a:solidFill>
                <a:effectLst/>
                <a:uLnTx/>
                <a:uFillTx/>
                <a:latin typeface="Arial"/>
                <a:ea typeface="+mn-ea"/>
                <a:cs typeface="+mn-cs"/>
              </a:rPr>
              <a:t>In the South, 38% of 4-year-olds and 4% of 3-year-olds were enrolled in state-funded preschool in 2023, rates that are relatively similar to national trends.</a:t>
            </a:r>
          </a:p>
          <a:p>
            <a:endParaRPr lang="en-US"/>
          </a:p>
        </p:txBody>
      </p:sp>
      <p:pic>
        <p:nvPicPr>
          <p:cNvPr id="5" name="Picture 4" descr="A blue and yellow poster with a map of the united states&#10;&#10;AI-generated content may be incorrect.">
            <a:extLst>
              <a:ext uri="{FF2B5EF4-FFF2-40B4-BE49-F238E27FC236}">
                <a16:creationId xmlns:a16="http://schemas.microsoft.com/office/drawing/2014/main" id="{FBCBC8C7-84C0-58B9-0C73-480BC50E8451}"/>
              </a:ext>
            </a:extLst>
          </p:cNvPr>
          <p:cNvPicPr>
            <a:picLocks noChangeAspect="1"/>
          </p:cNvPicPr>
          <p:nvPr/>
        </p:nvPicPr>
        <p:blipFill>
          <a:blip r:embed="rId3">
            <a:extLst>
              <a:ext uri="{28A0092B-C50C-407E-A947-70E740481C1C}">
                <a14:useLocalDpi xmlns:a14="http://schemas.microsoft.com/office/drawing/2010/main" val="0"/>
              </a:ext>
            </a:extLst>
          </a:blip>
          <a:srcRect b="23468"/>
          <a:stretch>
            <a:fillRect/>
          </a:stretch>
        </p:blipFill>
        <p:spPr>
          <a:xfrm>
            <a:off x="5699734" y="2007346"/>
            <a:ext cx="4891722" cy="4799694"/>
          </a:xfrm>
          <a:prstGeom prst="rect">
            <a:avLst/>
          </a:prstGeom>
          <a:noFill/>
        </p:spPr>
      </p:pic>
    </p:spTree>
    <p:extLst>
      <p:ext uri="{BB962C8B-B14F-4D97-AF65-F5344CB8AC3E}">
        <p14:creationId xmlns:p14="http://schemas.microsoft.com/office/powerpoint/2010/main" val="474633367"/>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BCF2023-67AA-CD03-1320-714EF9C3DB12}"/>
            </a:ext>
          </a:extLst>
        </p:cNvPr>
        <p:cNvGrpSpPr/>
        <p:nvPr/>
      </p:nvGrpSpPr>
      <p:grpSpPr>
        <a:xfrm>
          <a:off x="0" y="0"/>
          <a:ext cx="0" cy="0"/>
          <a:chOff x="0" y="0"/>
          <a:chExt cx="0" cy="0"/>
        </a:xfrm>
      </p:grpSpPr>
      <p:pic>
        <p:nvPicPr>
          <p:cNvPr id="3" name="Picture 2" descr="A blue and green silhouettes of children playing&#10;&#10;AI-generated content may be incorrect.">
            <a:extLst>
              <a:ext uri="{FF2B5EF4-FFF2-40B4-BE49-F238E27FC236}">
                <a16:creationId xmlns:a16="http://schemas.microsoft.com/office/drawing/2014/main" id="{AD47D65C-35E7-6B83-140F-215C85072A5B}"/>
              </a:ext>
            </a:extLst>
          </p:cNvPr>
          <p:cNvPicPr>
            <a:picLocks noChangeAspect="1"/>
          </p:cNvPicPr>
          <p:nvPr/>
        </p:nvPicPr>
        <p:blipFill>
          <a:blip r:embed="rId3">
            <a:extLst>
              <a:ext uri="{28A0092B-C50C-407E-A947-70E740481C1C}">
                <a14:useLocalDpi xmlns:a14="http://schemas.microsoft.com/office/drawing/2010/main" val="0"/>
              </a:ext>
            </a:extLst>
          </a:blip>
          <a:srcRect b="34812"/>
          <a:stretch>
            <a:fillRect/>
          </a:stretch>
        </p:blipFill>
        <p:spPr>
          <a:xfrm>
            <a:off x="1032128" y="179665"/>
            <a:ext cx="5912532" cy="2167633"/>
          </a:xfrm>
          <a:prstGeom prst="rect">
            <a:avLst/>
          </a:prstGeom>
        </p:spPr>
      </p:pic>
      <p:pic>
        <p:nvPicPr>
          <p:cNvPr id="4" name="Picture 3" descr="A map of the united states of america&#10;&#10;AI-generated content may be incorrect.">
            <a:extLst>
              <a:ext uri="{FF2B5EF4-FFF2-40B4-BE49-F238E27FC236}">
                <a16:creationId xmlns:a16="http://schemas.microsoft.com/office/drawing/2014/main" id="{1AF7FBDD-03D1-7689-1BE3-84928897BD90}"/>
              </a:ext>
            </a:extLst>
          </p:cNvPr>
          <p:cNvPicPr>
            <a:picLocks noChangeAspect="1"/>
          </p:cNvPicPr>
          <p:nvPr/>
        </p:nvPicPr>
        <p:blipFill>
          <a:blip r:embed="rId4">
            <a:extLst>
              <a:ext uri="{28A0092B-C50C-407E-A947-70E740481C1C}">
                <a14:useLocalDpi xmlns:a14="http://schemas.microsoft.com/office/drawing/2010/main" val="0"/>
              </a:ext>
            </a:extLst>
          </a:blip>
          <a:srcRect b="17216"/>
          <a:stretch>
            <a:fillRect/>
          </a:stretch>
        </p:blipFill>
        <p:spPr>
          <a:xfrm>
            <a:off x="2450970" y="2448362"/>
            <a:ext cx="8773590" cy="4084764"/>
          </a:xfrm>
          <a:prstGeom prst="rect">
            <a:avLst/>
          </a:prstGeom>
        </p:spPr>
      </p:pic>
      <p:pic>
        <p:nvPicPr>
          <p:cNvPr id="7" name="Picture 6">
            <a:extLst>
              <a:ext uri="{FF2B5EF4-FFF2-40B4-BE49-F238E27FC236}">
                <a16:creationId xmlns:a16="http://schemas.microsoft.com/office/drawing/2014/main" id="{8F01520A-1471-2E20-D0D9-2EF1BB5BD291}"/>
              </a:ext>
            </a:extLst>
          </p:cNvPr>
          <p:cNvPicPr>
            <a:picLocks noChangeAspect="1"/>
          </p:cNvPicPr>
          <p:nvPr/>
        </p:nvPicPr>
        <p:blipFill>
          <a:blip r:embed="rId5"/>
          <a:srcRect l="2528" t="21138" r="48512" b="71349"/>
          <a:stretch>
            <a:fillRect/>
          </a:stretch>
        </p:blipFill>
        <p:spPr>
          <a:xfrm>
            <a:off x="7194820" y="6090045"/>
            <a:ext cx="4029740" cy="443081"/>
          </a:xfrm>
          <a:prstGeom prst="rect">
            <a:avLst/>
          </a:prstGeom>
        </p:spPr>
      </p:pic>
    </p:spTree>
    <p:extLst>
      <p:ext uri="{BB962C8B-B14F-4D97-AF65-F5344CB8AC3E}">
        <p14:creationId xmlns:p14="http://schemas.microsoft.com/office/powerpoint/2010/main" val="2967931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A map of the united states of america&#10;&#10;AI-generated content may be incorrect.">
            <a:extLst>
              <a:ext uri="{FF2B5EF4-FFF2-40B4-BE49-F238E27FC236}">
                <a16:creationId xmlns:a16="http://schemas.microsoft.com/office/drawing/2014/main" id="{0284ED44-A4F8-F9F9-7833-C4D5D04DB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237495"/>
            <a:ext cx="10642600" cy="5985398"/>
          </a:xfrm>
          <a:prstGeom prst="rect">
            <a:avLst/>
          </a:prstGeom>
        </p:spPr>
      </p:pic>
    </p:spTree>
    <p:extLst>
      <p:ext uri="{BB962C8B-B14F-4D97-AF65-F5344CB8AC3E}">
        <p14:creationId xmlns:p14="http://schemas.microsoft.com/office/powerpoint/2010/main" val="3722529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DD259-51DE-A9F7-C9B1-A705292019AC}"/>
            </a:ext>
          </a:extLst>
        </p:cNvPr>
        <p:cNvGrpSpPr/>
        <p:nvPr/>
      </p:nvGrpSpPr>
      <p:grpSpPr>
        <a:xfrm>
          <a:off x="0" y="0"/>
          <a:ext cx="0" cy="0"/>
          <a:chOff x="0" y="0"/>
          <a:chExt cx="0" cy="0"/>
        </a:xfrm>
      </p:grpSpPr>
      <p:pic>
        <p:nvPicPr>
          <p:cNvPr id="3" name="Picture 2" descr="A map of the united states&#10;&#10;AI-generated content may be incorrect.">
            <a:extLst>
              <a:ext uri="{FF2B5EF4-FFF2-40B4-BE49-F238E27FC236}">
                <a16:creationId xmlns:a16="http://schemas.microsoft.com/office/drawing/2014/main" id="{0EBD5196-619E-44B8-39C8-64F6CB7794E1}"/>
              </a:ext>
            </a:extLst>
          </p:cNvPr>
          <p:cNvPicPr>
            <a:picLocks noChangeAspect="1"/>
          </p:cNvPicPr>
          <p:nvPr/>
        </p:nvPicPr>
        <p:blipFill>
          <a:blip r:embed="rId3">
            <a:extLst>
              <a:ext uri="{28A0092B-C50C-407E-A947-70E740481C1C}">
                <a14:useLocalDpi xmlns:a14="http://schemas.microsoft.com/office/drawing/2010/main" val="0"/>
              </a:ext>
            </a:extLst>
          </a:blip>
          <a:srcRect b="22222"/>
          <a:stretch>
            <a:fillRect/>
          </a:stretch>
        </p:blipFill>
        <p:spPr>
          <a:xfrm>
            <a:off x="2805671" y="153295"/>
            <a:ext cx="6580657" cy="6551409"/>
          </a:xfrm>
          <a:prstGeom prst="rect">
            <a:avLst/>
          </a:prstGeom>
        </p:spPr>
      </p:pic>
    </p:spTree>
    <p:extLst>
      <p:ext uri="{BB962C8B-B14F-4D97-AF65-F5344CB8AC3E}">
        <p14:creationId xmlns:p14="http://schemas.microsoft.com/office/powerpoint/2010/main" val="3269760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AE935F0D-14D3-6B59-6709-2A066124C894}"/>
              </a:ext>
            </a:extLst>
          </p:cNvPr>
          <p:cNvSpPr>
            <a:spLocks noGrp="1"/>
          </p:cNvSpPr>
          <p:nvPr>
            <p:ph type="sldNum" sz="quarter" idx="12"/>
          </p:nvPr>
        </p:nvSpPr>
        <p:spPr/>
        <p:txBody>
          <a:bodyPr/>
          <a:lstStyle/>
          <a:p>
            <a:pPr>
              <a:spcAft>
                <a:spcPts val="600"/>
              </a:spcAft>
            </a:pPr>
            <a:fld id="{C6BF0614-88EF-E141-A4D8-626B55E019E0}" type="slidenum">
              <a:rPr lang="en-US" smtClean="0"/>
              <a:pPr>
                <a:spcAft>
                  <a:spcPts val="600"/>
                </a:spcAft>
              </a:pPr>
              <a:t>39</a:t>
            </a:fld>
            <a:endParaRPr lang="en-US"/>
          </a:p>
        </p:txBody>
      </p:sp>
      <p:pic>
        <p:nvPicPr>
          <p:cNvPr id="11" name="Picture 10">
            <a:extLst>
              <a:ext uri="{FF2B5EF4-FFF2-40B4-BE49-F238E27FC236}">
                <a16:creationId xmlns:a16="http://schemas.microsoft.com/office/drawing/2014/main" id="{6F8B8E59-E3B8-AB3A-B6A7-611A7CC011DC}"/>
              </a:ext>
            </a:extLst>
          </p:cNvPr>
          <p:cNvPicPr>
            <a:picLocks noChangeAspect="1"/>
          </p:cNvPicPr>
          <p:nvPr/>
        </p:nvPicPr>
        <p:blipFill>
          <a:blip r:embed="rId2"/>
          <a:stretch>
            <a:fillRect/>
          </a:stretch>
        </p:blipFill>
        <p:spPr>
          <a:xfrm>
            <a:off x="1807937" y="367905"/>
            <a:ext cx="8576126" cy="6122190"/>
          </a:xfrm>
          <a:prstGeom prst="rect">
            <a:avLst/>
          </a:prstGeom>
        </p:spPr>
      </p:pic>
    </p:spTree>
    <p:extLst>
      <p:ext uri="{BB962C8B-B14F-4D97-AF65-F5344CB8AC3E}">
        <p14:creationId xmlns:p14="http://schemas.microsoft.com/office/powerpoint/2010/main" val="1089944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3D15AA-4714-89B4-0CFC-55D5846E62E1}"/>
              </a:ext>
            </a:extLst>
          </p:cNvPr>
          <p:cNvSpPr>
            <a:spLocks noGrp="1"/>
          </p:cNvSpPr>
          <p:nvPr>
            <p:ph type="sldNum" sz="quarter" idx="12"/>
          </p:nvPr>
        </p:nvSpPr>
        <p:spPr>
          <a:xfrm>
            <a:off x="11233496" y="6386190"/>
            <a:ext cx="695040" cy="411480"/>
          </a:xfrm>
        </p:spPr>
        <p:txBody>
          <a:bodyPr anchor="ctr">
            <a:normAutofit/>
          </a:bodyPr>
          <a:lstStyle/>
          <a:p>
            <a:pPr>
              <a:spcAft>
                <a:spcPts val="600"/>
              </a:spcAft>
            </a:pPr>
            <a:fld id="{C6BF0614-88EF-E141-A4D8-626B55E019E0}" type="slidenum">
              <a:rPr lang="en-US" smtClean="0"/>
              <a:pPr>
                <a:spcAft>
                  <a:spcPts val="600"/>
                </a:spcAft>
              </a:pPr>
              <a:t>4</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55E904F7-7367-A273-F16E-BFC7D287863D}"/>
                  </a:ext>
                </a:extLst>
              </p:cNvPr>
              <p:cNvGraphicFramePr>
                <a:graphicFrameLocks noGrp="1"/>
              </p:cNvGraphicFramePr>
              <p:nvPr>
                <p:custDataLst>
                  <p:tags r:id="rId1"/>
                </p:custDataLst>
                <p:extLst>
                  <p:ext uri="{D42A27DB-BD31-4B8C-83A1-F6EECF244321}">
                    <p14:modId xmlns:p14="http://schemas.microsoft.com/office/powerpoint/2010/main" val="152662007"/>
                  </p:ext>
                </p:extLst>
              </p:nvPr>
            </p:nvGraphicFramePr>
            <p:xfrm>
              <a:off x="1173217" y="141890"/>
              <a:ext cx="9845565" cy="5975131"/>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2" name="Add-in 1">
                <a:extLst>
                  <a:ext uri="{FF2B5EF4-FFF2-40B4-BE49-F238E27FC236}">
                    <a16:creationId xmlns:a16="http://schemas.microsoft.com/office/drawing/2014/main" id="{55E904F7-7367-A273-F16E-BFC7D287863D}"/>
                  </a:ext>
                </a:extLst>
              </p:cNvPr>
              <p:cNvPicPr>
                <a:picLocks noGrp="1" noRot="1" noChangeAspect="1" noMove="1" noResize="1" noEditPoints="1" noAdjustHandles="1" noChangeArrowheads="1" noChangeShapeType="1"/>
              </p:cNvPicPr>
              <p:nvPr/>
            </p:nvPicPr>
            <p:blipFill>
              <a:blip r:embed="rId5"/>
              <a:stretch>
                <a:fillRect/>
              </a:stretch>
            </p:blipFill>
            <p:spPr>
              <a:xfrm>
                <a:off x="1173217" y="141890"/>
                <a:ext cx="9845565" cy="5975131"/>
              </a:xfrm>
              <a:prstGeom prst="rect">
                <a:avLst/>
              </a:prstGeom>
            </p:spPr>
          </p:pic>
        </mc:Fallback>
      </mc:AlternateContent>
    </p:spTree>
    <p:extLst>
      <p:ext uri="{BB962C8B-B14F-4D97-AF65-F5344CB8AC3E}">
        <p14:creationId xmlns:p14="http://schemas.microsoft.com/office/powerpoint/2010/main" val="2693127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3D408-F28D-6C4C-CF25-FC81745663F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3F3A312-B076-3BCC-F558-1CE4FFC71A4F}"/>
              </a:ext>
            </a:extLst>
          </p:cNvPr>
          <p:cNvPicPr>
            <a:picLocks noChangeAspect="1"/>
          </p:cNvPicPr>
          <p:nvPr/>
        </p:nvPicPr>
        <p:blipFill>
          <a:blip r:embed="rId3">
            <a:extLst>
              <a:ext uri="{28A0092B-C50C-407E-A947-70E740481C1C}">
                <a14:useLocalDpi xmlns:a14="http://schemas.microsoft.com/office/drawing/2010/main" val="0"/>
              </a:ext>
            </a:extLst>
          </a:blip>
          <a:srcRect l="663" t="1586" r="917" b="12984"/>
          <a:stretch>
            <a:fillRect/>
          </a:stretch>
        </p:blipFill>
        <p:spPr>
          <a:xfrm>
            <a:off x="313040" y="1432350"/>
            <a:ext cx="7496430" cy="3659520"/>
          </a:xfrm>
          <a:prstGeom prst="rect">
            <a:avLst/>
          </a:prstGeom>
        </p:spPr>
      </p:pic>
      <p:pic>
        <p:nvPicPr>
          <p:cNvPr id="6" name="Picture 5">
            <a:extLst>
              <a:ext uri="{FF2B5EF4-FFF2-40B4-BE49-F238E27FC236}">
                <a16:creationId xmlns:a16="http://schemas.microsoft.com/office/drawing/2014/main" id="{0D9A123D-02FF-59CD-A349-1D6E6A8FFBFC}"/>
              </a:ext>
            </a:extLst>
          </p:cNvPr>
          <p:cNvPicPr>
            <a:picLocks noChangeAspect="1"/>
          </p:cNvPicPr>
          <p:nvPr/>
        </p:nvPicPr>
        <p:blipFill>
          <a:blip r:embed="rId4">
            <a:extLst>
              <a:ext uri="{28A0092B-C50C-407E-A947-70E740481C1C}">
                <a14:useLocalDpi xmlns:a14="http://schemas.microsoft.com/office/drawing/2010/main" val="0"/>
              </a:ext>
            </a:extLst>
          </a:blip>
          <a:srcRect l="1152" t="47987" r="1839" b="1440"/>
          <a:stretch>
            <a:fillRect/>
          </a:stretch>
        </p:blipFill>
        <p:spPr>
          <a:xfrm>
            <a:off x="7407675" y="1681592"/>
            <a:ext cx="4916130" cy="3285825"/>
          </a:xfrm>
          <a:prstGeom prst="rect">
            <a:avLst/>
          </a:prstGeom>
          <a:noFill/>
        </p:spPr>
      </p:pic>
    </p:spTree>
    <p:extLst>
      <p:ext uri="{BB962C8B-B14F-4D97-AF65-F5344CB8AC3E}">
        <p14:creationId xmlns:p14="http://schemas.microsoft.com/office/powerpoint/2010/main" val="3350820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8F929-D048-2541-5FA1-F3D7C156B3E7}"/>
            </a:ext>
          </a:extLst>
        </p:cNvPr>
        <p:cNvGrpSpPr/>
        <p:nvPr/>
      </p:nvGrpSpPr>
      <p:grpSpPr>
        <a:xfrm>
          <a:off x="0" y="0"/>
          <a:ext cx="0" cy="0"/>
          <a:chOff x="0" y="0"/>
          <a:chExt cx="0" cy="0"/>
        </a:xfrm>
      </p:grpSpPr>
      <p:pic>
        <p:nvPicPr>
          <p:cNvPr id="6148" name="Picture 4" descr="Infographic titled 'Spotlight on New Mexico' highlighting universal child care access. It notes sources of funding for the initiative and key purposes, such as improving early childhood education outcomes and supporting parents' ability to work.">
            <a:extLst>
              <a:ext uri="{FF2B5EF4-FFF2-40B4-BE49-F238E27FC236}">
                <a16:creationId xmlns:a16="http://schemas.microsoft.com/office/drawing/2014/main" id="{4C8AAF8D-332A-AA9C-1DE6-C9E9012CA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7501" r="62819" b="7552"/>
          <a:stretch>
            <a:fillRect/>
          </a:stretch>
        </p:blipFill>
        <p:spPr bwMode="auto">
          <a:xfrm>
            <a:off x="7543877" y="3429000"/>
            <a:ext cx="2423907" cy="31325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nfographic titled &quot;Spotlight on New Mexico&quot; showcasing efforts to expand child care. Features elements to support 12,000 children: 55 new centers (6,600 children), 120 licensed homes (1,400 children), 1,000 registered homes (4,000 children). Highlights $12,084 average annual benefit per child for families and centers.">
            <a:extLst>
              <a:ext uri="{FF2B5EF4-FFF2-40B4-BE49-F238E27FC236}">
                <a16:creationId xmlns:a16="http://schemas.microsoft.com/office/drawing/2014/main" id="{55B5B57C-0B4A-31DE-A930-25FB9F99C3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46"/>
          <a:stretch>
            <a:fillRect/>
          </a:stretch>
        </p:blipFill>
        <p:spPr bwMode="auto">
          <a:xfrm>
            <a:off x="315094" y="1048026"/>
            <a:ext cx="7084327" cy="50974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nfographic titled 'Spotlight on New Mexico' highlighting universal child care access. It notes sources of funding for the initiative and key purposes, such as improving early childhood education outcomes and supporting parents' ability to work.">
            <a:extLst>
              <a:ext uri="{FF2B5EF4-FFF2-40B4-BE49-F238E27FC236}">
                <a16:creationId xmlns:a16="http://schemas.microsoft.com/office/drawing/2014/main" id="{C8FD1FD0-226A-8A59-3CD2-6C520FCB59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04" t="23116" r="-298" b="4175"/>
          <a:stretch>
            <a:fillRect/>
          </a:stretch>
        </p:blipFill>
        <p:spPr bwMode="auto">
          <a:xfrm>
            <a:off x="7399421" y="65902"/>
            <a:ext cx="4095327" cy="35308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20D0CD1-B8ED-F363-5EF8-4B7F4555F76E}"/>
              </a:ext>
            </a:extLst>
          </p:cNvPr>
          <p:cNvSpPr>
            <a:spLocks noGrp="1"/>
          </p:cNvSpPr>
          <p:nvPr>
            <p:ph type="title"/>
          </p:nvPr>
        </p:nvSpPr>
        <p:spPr>
          <a:xfrm>
            <a:off x="1061156" y="308504"/>
            <a:ext cx="6114001" cy="334047"/>
          </a:xfrm>
        </p:spPr>
        <p:txBody>
          <a:bodyPr>
            <a:normAutofit fontScale="90000"/>
          </a:bodyPr>
          <a:lstStyle/>
          <a:p>
            <a:r>
              <a:rPr lang="en-US"/>
              <a:t>Non-SREB State Feature</a:t>
            </a:r>
          </a:p>
        </p:txBody>
      </p:sp>
    </p:spTree>
    <p:extLst>
      <p:ext uri="{BB962C8B-B14F-4D97-AF65-F5344CB8AC3E}">
        <p14:creationId xmlns:p14="http://schemas.microsoft.com/office/powerpoint/2010/main" val="1549255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18000">
              <a:schemeClr val="accent1">
                <a:lumMod val="45000"/>
                <a:lumOff val="55000"/>
              </a:schemeClr>
            </a:gs>
            <a:gs pos="36000">
              <a:schemeClr val="bg1"/>
            </a:gs>
          </a:gsLst>
          <a:lin ang="5400000" scaled="1"/>
        </a:gradFill>
        <a:effectLst/>
      </p:bgPr>
    </p:bg>
    <p:spTree>
      <p:nvGrpSpPr>
        <p:cNvPr id="1" name="">
          <a:extLst>
            <a:ext uri="{FF2B5EF4-FFF2-40B4-BE49-F238E27FC236}">
              <a16:creationId xmlns:a16="http://schemas.microsoft.com/office/drawing/2014/main" id="{3D30F924-2A5E-8523-BAEB-A84BF39BBC7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884F19E-E646-5AE7-F9DB-ACC1C34B6C2E}"/>
              </a:ext>
            </a:extLst>
          </p:cNvPr>
          <p:cNvSpPr>
            <a:spLocks noGrp="1"/>
          </p:cNvSpPr>
          <p:nvPr>
            <p:ph type="title"/>
          </p:nvPr>
        </p:nvSpPr>
        <p:spPr>
          <a:xfrm>
            <a:off x="1061156" y="973138"/>
            <a:ext cx="10325299" cy="1143000"/>
          </a:xfrm>
        </p:spPr>
        <p:txBody>
          <a:bodyPr>
            <a:normAutofit fontScale="90000"/>
          </a:bodyPr>
          <a:lstStyle/>
          <a:p>
            <a:br>
              <a:rPr lang="en-US" sz="3600"/>
            </a:br>
            <a:r>
              <a:rPr lang="en-US" sz="3600">
                <a:solidFill>
                  <a:schemeClr val="bg1"/>
                </a:solidFill>
              </a:rPr>
              <a:t>New Data</a:t>
            </a:r>
            <a:br>
              <a:rPr lang="en-US" sz="3600" b="1" cap="all">
                <a:solidFill>
                  <a:srgbClr val="003087"/>
                </a:solidFill>
              </a:rPr>
            </a:br>
            <a:r>
              <a:rPr lang="en-US" sz="4900" b="1" cap="all">
                <a:solidFill>
                  <a:srgbClr val="003087"/>
                </a:solidFill>
              </a:rPr>
              <a:t>K-12 school leadership workforce</a:t>
            </a:r>
            <a:br>
              <a:rPr lang="en-US" sz="3600" b="1"/>
            </a:br>
            <a:r>
              <a:rPr lang="en-US" sz="3600" b="1"/>
              <a:t> </a:t>
            </a:r>
            <a:endParaRPr lang="en-US" sz="4900" b="1">
              <a:solidFill>
                <a:srgbClr val="003087"/>
              </a:solidFill>
            </a:endParaRPr>
          </a:p>
        </p:txBody>
      </p:sp>
      <p:pic>
        <p:nvPicPr>
          <p:cNvPr id="7" name="Picture 6" descr="A map of the united states with numbers and a number of schools&#10;&#10;AI-generated content may be incorrect.">
            <a:extLst>
              <a:ext uri="{FF2B5EF4-FFF2-40B4-BE49-F238E27FC236}">
                <a16:creationId xmlns:a16="http://schemas.microsoft.com/office/drawing/2014/main" id="{0E774F76-7275-923F-39B2-56AD53C85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1049" y="2462713"/>
            <a:ext cx="7365511" cy="4143100"/>
          </a:xfrm>
          <a:prstGeom prst="rect">
            <a:avLst/>
          </a:prstGeom>
          <a:noFill/>
        </p:spPr>
      </p:pic>
    </p:spTree>
    <p:extLst>
      <p:ext uri="{BB962C8B-B14F-4D97-AF65-F5344CB8AC3E}">
        <p14:creationId xmlns:p14="http://schemas.microsoft.com/office/powerpoint/2010/main" val="2825761168"/>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2FBB848-4DDD-5C3D-0335-5F2F19097E60}"/>
              </a:ext>
            </a:extLst>
          </p:cNvPr>
          <p:cNvSpPr>
            <a:spLocks noGrp="1"/>
          </p:cNvSpPr>
          <p:nvPr>
            <p:ph type="sldNum" sz="quarter" idx="12"/>
          </p:nvPr>
        </p:nvSpPr>
        <p:spPr/>
        <p:txBody>
          <a:bodyPr/>
          <a:lstStyle/>
          <a:p>
            <a:fld id="{C6BF0614-88EF-E141-A4D8-626B55E019E0}" type="slidenum">
              <a:rPr lang="en-US" smtClean="0"/>
              <a:pPr/>
              <a:t>43</a:t>
            </a:fld>
            <a:endParaRPr lang="en-US"/>
          </a:p>
        </p:txBody>
      </p:sp>
      <p:pic>
        <p:nvPicPr>
          <p:cNvPr id="7" name="Picture 6" descr="A blue and green pie chart&#10;&#10;AI-generated content may be incorrect.">
            <a:extLst>
              <a:ext uri="{FF2B5EF4-FFF2-40B4-BE49-F238E27FC236}">
                <a16:creationId xmlns:a16="http://schemas.microsoft.com/office/drawing/2014/main" id="{756E4663-0ECC-4FB9-01BD-57748F366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371" y="285586"/>
            <a:ext cx="9819337" cy="5522395"/>
          </a:xfrm>
          <a:prstGeom prst="rect">
            <a:avLst/>
          </a:prstGeom>
        </p:spPr>
      </p:pic>
      <p:sp>
        <p:nvSpPr>
          <p:cNvPr id="4" name="TextBox 3">
            <a:extLst>
              <a:ext uri="{FF2B5EF4-FFF2-40B4-BE49-F238E27FC236}">
                <a16:creationId xmlns:a16="http://schemas.microsoft.com/office/drawing/2014/main" id="{8BE3127F-E688-7D68-09CC-AA6F941C241E}"/>
              </a:ext>
            </a:extLst>
          </p:cNvPr>
          <p:cNvSpPr txBox="1"/>
          <p:nvPr/>
        </p:nvSpPr>
        <p:spPr>
          <a:xfrm>
            <a:off x="1046371" y="4696649"/>
            <a:ext cx="10305934" cy="1384995"/>
          </a:xfrm>
          <a:prstGeom prst="rect">
            <a:avLst/>
          </a:prstGeom>
          <a:noFill/>
        </p:spPr>
        <p:txBody>
          <a:bodyPr wrap="square">
            <a:spAutoFit/>
          </a:bodyPr>
          <a:lstStyle/>
          <a:p>
            <a:r>
              <a:rPr lang="en-US" sz="2800">
                <a:solidFill>
                  <a:schemeClr val="accent1"/>
                </a:solidFill>
              </a:rPr>
              <a:t>According to available data, the school leader workforce was 65.4% female — 12% less than the teacher workforce in the region. </a:t>
            </a:r>
          </a:p>
        </p:txBody>
      </p:sp>
    </p:spTree>
    <p:extLst>
      <p:ext uri="{BB962C8B-B14F-4D97-AF65-F5344CB8AC3E}">
        <p14:creationId xmlns:p14="http://schemas.microsoft.com/office/powerpoint/2010/main" val="2239705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33E5AA-903A-A0FB-29B5-43E125878092}"/>
              </a:ext>
            </a:extLst>
          </p:cNvPr>
          <p:cNvSpPr>
            <a:spLocks noGrp="1"/>
          </p:cNvSpPr>
          <p:nvPr>
            <p:ph type="sldNum" sz="quarter" idx="12"/>
          </p:nvPr>
        </p:nvSpPr>
        <p:spPr>
          <a:xfrm>
            <a:off x="11256073" y="6386190"/>
            <a:ext cx="695040" cy="411480"/>
          </a:xfrm>
        </p:spPr>
        <p:txBody>
          <a:bodyPr anchor="ctr">
            <a:normAutofit/>
          </a:bodyPr>
          <a:lstStyle/>
          <a:p>
            <a:pPr>
              <a:spcAft>
                <a:spcPts val="600"/>
              </a:spcAft>
            </a:pPr>
            <a:fld id="{C6BF0614-88EF-E141-A4D8-626B55E019E0}" type="slidenum">
              <a:rPr lang="en-US" smtClean="0"/>
              <a:pPr>
                <a:spcAft>
                  <a:spcPts val="600"/>
                </a:spcAft>
              </a:pPr>
              <a:t>44</a:t>
            </a:fld>
            <a:endParaRPr lang="en-US"/>
          </a:p>
        </p:txBody>
      </p:sp>
      <p:pic>
        <p:nvPicPr>
          <p:cNvPr id="19" name="Picture 18" descr="A screenshot of a graph&#10;&#10;AI-generated content may be incorrect.">
            <a:extLst>
              <a:ext uri="{FF2B5EF4-FFF2-40B4-BE49-F238E27FC236}">
                <a16:creationId xmlns:a16="http://schemas.microsoft.com/office/drawing/2014/main" id="{1483C2A6-B205-0408-889D-A8023FD7B855}"/>
              </a:ext>
            </a:extLst>
          </p:cNvPr>
          <p:cNvPicPr>
            <a:picLocks noChangeAspect="1"/>
          </p:cNvPicPr>
          <p:nvPr/>
        </p:nvPicPr>
        <p:blipFill>
          <a:blip r:embed="rId2">
            <a:extLst>
              <a:ext uri="{28A0092B-C50C-407E-A947-70E740481C1C}">
                <a14:useLocalDpi xmlns:a14="http://schemas.microsoft.com/office/drawing/2010/main" val="0"/>
              </a:ext>
            </a:extLst>
          </a:blip>
          <a:srcRect r="130" b="49120"/>
          <a:stretch>
            <a:fillRect/>
          </a:stretch>
        </p:blipFill>
        <p:spPr>
          <a:xfrm>
            <a:off x="1054477" y="131379"/>
            <a:ext cx="8682647" cy="5228054"/>
          </a:xfrm>
          <a:prstGeom prst="rect">
            <a:avLst/>
          </a:prstGeom>
        </p:spPr>
      </p:pic>
      <p:sp>
        <p:nvSpPr>
          <p:cNvPr id="25" name="TextBox 24">
            <a:extLst>
              <a:ext uri="{FF2B5EF4-FFF2-40B4-BE49-F238E27FC236}">
                <a16:creationId xmlns:a16="http://schemas.microsoft.com/office/drawing/2014/main" id="{6B54A264-39CC-C313-75C7-F9E0094FC166}"/>
              </a:ext>
            </a:extLst>
          </p:cNvPr>
          <p:cNvSpPr txBox="1"/>
          <p:nvPr/>
        </p:nvSpPr>
        <p:spPr>
          <a:xfrm>
            <a:off x="1054477" y="5093528"/>
            <a:ext cx="9984225" cy="1107996"/>
          </a:xfrm>
          <a:prstGeom prst="rect">
            <a:avLst/>
          </a:prstGeom>
          <a:noFill/>
        </p:spPr>
        <p:txBody>
          <a:bodyPr wrap="square">
            <a:spAutoFit/>
          </a:bodyPr>
          <a:lstStyle/>
          <a:p>
            <a:pPr marL="457200" indent="-457200">
              <a:buFont typeface="Arial" panose="020B0604020202020204" pitchFamily="34" charset="0"/>
              <a:buChar char="•"/>
            </a:pPr>
            <a:endParaRPr lang="en-US"/>
          </a:p>
          <a:p>
            <a:r>
              <a:rPr lang="en-US" sz="2400">
                <a:solidFill>
                  <a:schemeClr val="accent1"/>
                </a:solidFill>
              </a:rPr>
              <a:t>Approximately 33.4% of school leaders in the SREB region are people of color.</a:t>
            </a:r>
            <a:endParaRPr lang="en-US" sz="3600" b="1">
              <a:solidFill>
                <a:schemeClr val="accent1"/>
              </a:solidFill>
              <a:ea typeface="+mj-ea"/>
              <a:cs typeface="+mj-cs"/>
            </a:endParaRPr>
          </a:p>
        </p:txBody>
      </p:sp>
    </p:spTree>
    <p:extLst>
      <p:ext uri="{BB962C8B-B14F-4D97-AF65-F5344CB8AC3E}">
        <p14:creationId xmlns:p14="http://schemas.microsoft.com/office/powerpoint/2010/main" val="79850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computer&#10;&#10;AI-generated content may be incorrect.">
            <a:extLst>
              <a:ext uri="{FF2B5EF4-FFF2-40B4-BE49-F238E27FC236}">
                <a16:creationId xmlns:a16="http://schemas.microsoft.com/office/drawing/2014/main" id="{DD684D9F-2AEC-B4E9-B806-76768A780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45" y="1583725"/>
            <a:ext cx="8668455" cy="4876006"/>
          </a:xfrm>
          <a:prstGeom prst="rect">
            <a:avLst/>
          </a:prstGeom>
          <a:noFill/>
        </p:spPr>
      </p:pic>
      <p:sp>
        <p:nvSpPr>
          <p:cNvPr id="6" name="Slide Number Placeholder 5">
            <a:extLst>
              <a:ext uri="{FF2B5EF4-FFF2-40B4-BE49-F238E27FC236}">
                <a16:creationId xmlns:a16="http://schemas.microsoft.com/office/drawing/2014/main" id="{D4CD7A48-22F9-5D41-3B3B-F3B35F3721D6}"/>
              </a:ext>
            </a:extLst>
          </p:cNvPr>
          <p:cNvSpPr>
            <a:spLocks noGrp="1"/>
          </p:cNvSpPr>
          <p:nvPr>
            <p:ph type="sldNum" sz="quarter" idx="12"/>
          </p:nvPr>
        </p:nvSpPr>
        <p:spPr>
          <a:xfrm>
            <a:off x="11217615" y="6386190"/>
            <a:ext cx="757748" cy="411480"/>
          </a:xfrm>
        </p:spPr>
        <p:txBody>
          <a:bodyPr anchor="ctr">
            <a:normAutofit/>
          </a:bodyPr>
          <a:lstStyle/>
          <a:p>
            <a:pPr>
              <a:spcAft>
                <a:spcPts val="600"/>
              </a:spcAft>
            </a:pPr>
            <a:fld id="{C6BF0614-88EF-E141-A4D8-626B55E019E0}" type="slidenum">
              <a:rPr lang="en-US" smtClean="0"/>
              <a:pPr>
                <a:spcAft>
                  <a:spcPts val="600"/>
                </a:spcAft>
              </a:pPr>
              <a:t>45</a:t>
            </a:fld>
            <a:endParaRPr lang="en-US"/>
          </a:p>
        </p:txBody>
      </p:sp>
    </p:spTree>
    <p:extLst>
      <p:ext uri="{BB962C8B-B14F-4D97-AF65-F5344CB8AC3E}">
        <p14:creationId xmlns:p14="http://schemas.microsoft.com/office/powerpoint/2010/main" val="1403028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7257F428-D401-5484-9F72-675B80C2C02C}"/>
              </a:ext>
            </a:extLst>
          </p:cNvPr>
          <p:cNvSpPr>
            <a:spLocks noGrp="1"/>
          </p:cNvSpPr>
          <p:nvPr>
            <p:ph type="sldNum" sz="quarter" idx="12"/>
          </p:nvPr>
        </p:nvSpPr>
        <p:spPr/>
        <p:txBody>
          <a:bodyPr/>
          <a:lstStyle/>
          <a:p>
            <a:pPr>
              <a:spcAft>
                <a:spcPts val="600"/>
              </a:spcAft>
            </a:pPr>
            <a:fld id="{C6BF0614-88EF-E141-A4D8-626B55E019E0}" type="slidenum">
              <a:rPr lang="en-US" smtClean="0"/>
              <a:pPr>
                <a:spcAft>
                  <a:spcPts val="600"/>
                </a:spcAft>
              </a:pPr>
              <a:t>46</a:t>
            </a:fld>
            <a:endParaRPr lang="en-US"/>
          </a:p>
        </p:txBody>
      </p:sp>
      <p:pic>
        <p:nvPicPr>
          <p:cNvPr id="7170" name="Picture 2" descr="Chart comparing principal mobility and attrition by years of experience in public and private schools nationally. ">
            <a:extLst>
              <a:ext uri="{FF2B5EF4-FFF2-40B4-BE49-F238E27FC236}">
                <a16:creationId xmlns:a16="http://schemas.microsoft.com/office/drawing/2014/main" id="{2B8CB9B7-BE45-4200-CF40-97C30784E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968" y="0"/>
            <a:ext cx="9267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300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581B0-8D78-2C53-1E93-F85839D130C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903A19A-5697-AADE-822F-DE5D7B4398F2}"/>
              </a:ext>
            </a:extLst>
          </p:cNvPr>
          <p:cNvSpPr txBox="1"/>
          <p:nvPr/>
        </p:nvSpPr>
        <p:spPr>
          <a:xfrm>
            <a:off x="7372865" y="6384324"/>
            <a:ext cx="4647426" cy="646331"/>
          </a:xfrm>
          <a:prstGeom prst="rect">
            <a:avLst/>
          </a:prstGeom>
          <a:noFill/>
        </p:spPr>
        <p:txBody>
          <a:bodyPr wrap="none" rtlCol="0">
            <a:spAutoFit/>
          </a:bodyPr>
          <a:lstStyle/>
          <a:p>
            <a:r>
              <a:rPr lang="en-US">
                <a:hlinkClick r:id="rId3"/>
              </a:rPr>
              <a:t>See more state spotlights in our data portal </a:t>
            </a:r>
            <a:endParaRPr lang="en-US"/>
          </a:p>
          <a:p>
            <a:endParaRPr lang="en-US"/>
          </a:p>
        </p:txBody>
      </p:sp>
      <p:pic>
        <p:nvPicPr>
          <p:cNvPr id="4" name="Picture 3" descr="A blue and yellow map with white text&#10;&#10;AI-generated content may be incorrect.">
            <a:extLst>
              <a:ext uri="{FF2B5EF4-FFF2-40B4-BE49-F238E27FC236}">
                <a16:creationId xmlns:a16="http://schemas.microsoft.com/office/drawing/2014/main" id="{93FA185F-E9A5-E606-3697-90CB82837FE9}"/>
              </a:ext>
            </a:extLst>
          </p:cNvPr>
          <p:cNvPicPr>
            <a:picLocks noChangeAspect="1"/>
          </p:cNvPicPr>
          <p:nvPr/>
        </p:nvPicPr>
        <p:blipFill>
          <a:blip r:embed="rId4">
            <a:extLst>
              <a:ext uri="{28A0092B-C50C-407E-A947-70E740481C1C}">
                <a14:useLocalDpi xmlns:a14="http://schemas.microsoft.com/office/drawing/2010/main" val="0"/>
              </a:ext>
            </a:extLst>
          </a:blip>
          <a:srcRect l="951" t="1310" r="1099" b="25773"/>
          <a:stretch>
            <a:fillRect/>
          </a:stretch>
        </p:blipFill>
        <p:spPr>
          <a:xfrm>
            <a:off x="304799" y="173262"/>
            <a:ext cx="3029121" cy="1675196"/>
          </a:xfrm>
          <a:prstGeom prst="rect">
            <a:avLst/>
          </a:prstGeom>
        </p:spPr>
      </p:pic>
      <p:pic>
        <p:nvPicPr>
          <p:cNvPr id="5122" name="Picture 2" descr="A line graph shows yearly data from 2017-18 to 2024-25 on experience level of principals in Texas. Over this timeframe, the median years of experience is between 19-20; the mean ranges between 19.2 - 19.7 years of experience; and the maximum years of experience ranges between 52 - 60.">
            <a:extLst>
              <a:ext uri="{FF2B5EF4-FFF2-40B4-BE49-F238E27FC236}">
                <a16:creationId xmlns:a16="http://schemas.microsoft.com/office/drawing/2014/main" id="{849C44DD-FBBB-6462-56CB-150E9CC1D7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737" y="1848456"/>
            <a:ext cx="5912365" cy="43742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line graph shows yearly data from 2017-18 to 2024-25 on experience level of assistant principals in Texas. Over this timeframe, the median years of experience is between 15-16; the mean ranges between 15.4 - 16.1 years of experience; and the maximum years of experience ranges between 54-58.">
            <a:extLst>
              <a:ext uri="{FF2B5EF4-FFF2-40B4-BE49-F238E27FC236}">
                <a16:creationId xmlns:a16="http://schemas.microsoft.com/office/drawing/2014/main" id="{D96580DB-6276-0611-A64C-DC17FED5E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9636" y="1848457"/>
            <a:ext cx="5912364" cy="437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589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5C721-EA38-546C-B22A-3E6D72535115}"/>
            </a:ext>
          </a:extLst>
        </p:cNvPr>
        <p:cNvGrpSpPr/>
        <p:nvPr/>
      </p:nvGrpSpPr>
      <p:grpSpPr>
        <a:xfrm>
          <a:off x="0" y="0"/>
          <a:ext cx="0" cy="0"/>
          <a:chOff x="0" y="0"/>
          <a:chExt cx="0" cy="0"/>
        </a:xfrm>
      </p:grpSpPr>
      <p:pic>
        <p:nvPicPr>
          <p:cNvPr id="8194" name="Picture 2" descr="A table showing the educational attainment of school principals statewide in Maryland in 2023, as well as in 3 local education agencies: Baltimore City, Howard County, and Worcester County.">
            <a:extLst>
              <a:ext uri="{FF2B5EF4-FFF2-40B4-BE49-F238E27FC236}">
                <a16:creationId xmlns:a16="http://schemas.microsoft.com/office/drawing/2014/main" id="{A011DB59-58F3-C85F-628B-2583FE0A3D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07"/>
          <a:stretch>
            <a:fillRect/>
          </a:stretch>
        </p:blipFill>
        <p:spPr bwMode="auto">
          <a:xfrm>
            <a:off x="1963521" y="177216"/>
            <a:ext cx="8264958" cy="5895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7E3A9E-64CD-2551-EECA-EC49D9C34AE4}"/>
              </a:ext>
            </a:extLst>
          </p:cNvPr>
          <p:cNvSpPr txBox="1"/>
          <p:nvPr/>
        </p:nvSpPr>
        <p:spPr>
          <a:xfrm>
            <a:off x="7372865" y="6384324"/>
            <a:ext cx="4647426" cy="646331"/>
          </a:xfrm>
          <a:prstGeom prst="rect">
            <a:avLst/>
          </a:prstGeom>
          <a:noFill/>
        </p:spPr>
        <p:txBody>
          <a:bodyPr wrap="none" rtlCol="0">
            <a:spAutoFit/>
          </a:bodyPr>
          <a:lstStyle/>
          <a:p>
            <a:r>
              <a:rPr lang="en-US">
                <a:hlinkClick r:id="rId4"/>
              </a:rPr>
              <a:t>See more state spotlights in our data portal </a:t>
            </a:r>
            <a:endParaRPr lang="en-US"/>
          </a:p>
          <a:p>
            <a:endParaRPr lang="en-US"/>
          </a:p>
        </p:txBody>
      </p:sp>
      <p:pic>
        <p:nvPicPr>
          <p:cNvPr id="5" name="Picture 4" descr="A blue and yellow rectangular sign&#10;&#10;AI-generated content may be incorrect.">
            <a:extLst>
              <a:ext uri="{FF2B5EF4-FFF2-40B4-BE49-F238E27FC236}">
                <a16:creationId xmlns:a16="http://schemas.microsoft.com/office/drawing/2014/main" id="{11F29260-B509-63B3-44C4-1FE71956460E}"/>
              </a:ext>
            </a:extLst>
          </p:cNvPr>
          <p:cNvPicPr>
            <a:picLocks noChangeAspect="1"/>
          </p:cNvPicPr>
          <p:nvPr/>
        </p:nvPicPr>
        <p:blipFill>
          <a:blip r:embed="rId5">
            <a:extLst>
              <a:ext uri="{28A0092B-C50C-407E-A947-70E740481C1C}">
                <a14:useLocalDpi xmlns:a14="http://schemas.microsoft.com/office/drawing/2010/main" val="0"/>
              </a:ext>
            </a:extLst>
          </a:blip>
          <a:srcRect l="1196" t="1289" r="1242" b="26573"/>
          <a:stretch>
            <a:fillRect/>
          </a:stretch>
        </p:blipFill>
        <p:spPr>
          <a:xfrm>
            <a:off x="295358" y="177216"/>
            <a:ext cx="3370480" cy="1859575"/>
          </a:xfrm>
          <a:prstGeom prst="rect">
            <a:avLst/>
          </a:prstGeom>
        </p:spPr>
      </p:pic>
    </p:spTree>
    <p:extLst>
      <p:ext uri="{BB962C8B-B14F-4D97-AF65-F5344CB8AC3E}">
        <p14:creationId xmlns:p14="http://schemas.microsoft.com/office/powerpoint/2010/main" val="456081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18000">
              <a:schemeClr val="accent1">
                <a:lumMod val="45000"/>
                <a:lumOff val="55000"/>
              </a:schemeClr>
            </a:gs>
            <a:gs pos="36000">
              <a:schemeClr val="bg1"/>
            </a:gs>
          </a:gsLst>
          <a:lin ang="5400000" scaled="1"/>
        </a:gradFill>
        <a:effectLst/>
      </p:bgPr>
    </p:bg>
    <p:spTree>
      <p:nvGrpSpPr>
        <p:cNvPr id="1" name="">
          <a:extLst>
            <a:ext uri="{FF2B5EF4-FFF2-40B4-BE49-F238E27FC236}">
              <a16:creationId xmlns:a16="http://schemas.microsoft.com/office/drawing/2014/main" id="{D96670EC-DF6E-4513-B133-DA848431449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188DF6-C9EB-E686-EA47-B2A89C6BD046}"/>
              </a:ext>
            </a:extLst>
          </p:cNvPr>
          <p:cNvSpPr>
            <a:spLocks noGrp="1"/>
          </p:cNvSpPr>
          <p:nvPr>
            <p:ph idx="1"/>
          </p:nvPr>
        </p:nvSpPr>
        <p:spPr>
          <a:xfrm>
            <a:off x="1061156" y="2356022"/>
            <a:ext cx="10325299" cy="3770142"/>
          </a:xfrm>
        </p:spPr>
        <p:txBody>
          <a:bodyPr>
            <a:normAutofit lnSpcReduction="10000"/>
          </a:bodyPr>
          <a:lstStyle/>
          <a:p>
            <a:pPr marL="457200" indent="-457200">
              <a:buFont typeface="Arial" panose="020B0604020202020204" pitchFamily="34" charset="0"/>
              <a:buChar char="•"/>
            </a:pPr>
            <a:r>
              <a:rPr lang="en-US">
                <a:solidFill>
                  <a:srgbClr val="307FE2"/>
                </a:solidFill>
              </a:rPr>
              <a:t>Increase the attractiveness of the profession</a:t>
            </a:r>
          </a:p>
          <a:p>
            <a:pPr marL="457200" indent="-457200">
              <a:buFont typeface="Arial" panose="020B0604020202020204" pitchFamily="34" charset="0"/>
              <a:buChar char="•"/>
            </a:pPr>
            <a:r>
              <a:rPr lang="en-US">
                <a:solidFill>
                  <a:srgbClr val="307FE2"/>
                </a:solidFill>
              </a:rPr>
              <a:t>Incentivize and support the best part of preparation – a residency year</a:t>
            </a:r>
          </a:p>
          <a:p>
            <a:pPr marL="457200" indent="-457200">
              <a:buFont typeface="Arial" panose="020B0604020202020204" pitchFamily="34" charset="0"/>
              <a:buChar char="•"/>
            </a:pPr>
            <a:r>
              <a:rPr lang="en-US">
                <a:solidFill>
                  <a:srgbClr val="307FE2"/>
                </a:solidFill>
              </a:rPr>
              <a:t>Provide many types of support to educators, tiered by experience and need</a:t>
            </a:r>
          </a:p>
          <a:p>
            <a:pPr marL="457200" indent="-457200">
              <a:buFont typeface="Arial" panose="020B0604020202020204" pitchFamily="34" charset="0"/>
              <a:buChar char="•"/>
            </a:pPr>
            <a:r>
              <a:rPr lang="en-US">
                <a:solidFill>
                  <a:srgbClr val="307FE2"/>
                </a:solidFill>
              </a:rPr>
              <a:t>Create flexibility for districts to create career ladders with support and pay</a:t>
            </a:r>
            <a:endParaRPr lang="en-US"/>
          </a:p>
        </p:txBody>
      </p:sp>
      <p:sp>
        <p:nvSpPr>
          <p:cNvPr id="6" name="Title 5">
            <a:extLst>
              <a:ext uri="{FF2B5EF4-FFF2-40B4-BE49-F238E27FC236}">
                <a16:creationId xmlns:a16="http://schemas.microsoft.com/office/drawing/2014/main" id="{F24E9243-41AE-DB10-AB25-59AE925E86FF}"/>
              </a:ext>
            </a:extLst>
          </p:cNvPr>
          <p:cNvSpPr>
            <a:spLocks noGrp="1"/>
          </p:cNvSpPr>
          <p:nvPr>
            <p:ph type="title"/>
          </p:nvPr>
        </p:nvSpPr>
        <p:spPr>
          <a:xfrm>
            <a:off x="1061156" y="973138"/>
            <a:ext cx="10325299" cy="1143000"/>
          </a:xfrm>
        </p:spPr>
        <p:txBody>
          <a:bodyPr>
            <a:normAutofit fontScale="90000"/>
          </a:bodyPr>
          <a:lstStyle/>
          <a:p>
            <a:r>
              <a:rPr lang="en-US" sz="3600">
                <a:solidFill>
                  <a:schemeClr val="bg1"/>
                </a:solidFill>
              </a:rPr>
              <a:t>POLICY IMPROVEMENT CONSIDERATIONS</a:t>
            </a:r>
            <a:br>
              <a:rPr lang="en-US">
                <a:solidFill>
                  <a:schemeClr val="bg1"/>
                </a:solidFill>
              </a:rPr>
            </a:br>
            <a:r>
              <a:rPr lang="en-US" sz="4900" b="1">
                <a:solidFill>
                  <a:srgbClr val="003087"/>
                </a:solidFill>
              </a:rPr>
              <a:t>EDUCATOR WORKFORCE</a:t>
            </a:r>
          </a:p>
        </p:txBody>
      </p:sp>
    </p:spTree>
    <p:extLst>
      <p:ext uri="{BB962C8B-B14F-4D97-AF65-F5344CB8AC3E}">
        <p14:creationId xmlns:p14="http://schemas.microsoft.com/office/powerpoint/2010/main" val="24613205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numbers and a line&#10;&#10;AI-generated content may be incorrect.">
            <a:extLst>
              <a:ext uri="{FF2B5EF4-FFF2-40B4-BE49-F238E27FC236}">
                <a16:creationId xmlns:a16="http://schemas.microsoft.com/office/drawing/2014/main" id="{2D2A5A09-9D02-F8C4-03B2-C5F3C6397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549" y="100854"/>
            <a:ext cx="8325857" cy="4683294"/>
          </a:xfrm>
          <a:prstGeom prst="rect">
            <a:avLst/>
          </a:prstGeom>
          <a:noFill/>
        </p:spPr>
      </p:pic>
      <p:sp>
        <p:nvSpPr>
          <p:cNvPr id="3" name="Slide Number Placeholder 2">
            <a:extLst>
              <a:ext uri="{FF2B5EF4-FFF2-40B4-BE49-F238E27FC236}">
                <a16:creationId xmlns:a16="http://schemas.microsoft.com/office/drawing/2014/main" id="{E5EF590B-5155-9854-586D-1C725DF12410}"/>
              </a:ext>
            </a:extLst>
          </p:cNvPr>
          <p:cNvSpPr>
            <a:spLocks noGrp="1"/>
          </p:cNvSpPr>
          <p:nvPr>
            <p:ph type="sldNum" sz="quarter" idx="12"/>
          </p:nvPr>
        </p:nvSpPr>
        <p:spPr>
          <a:xfrm>
            <a:off x="11233496" y="6386190"/>
            <a:ext cx="695040" cy="411480"/>
          </a:xfrm>
        </p:spPr>
        <p:txBody>
          <a:bodyPr anchor="ctr">
            <a:normAutofit/>
          </a:bodyPr>
          <a:lstStyle/>
          <a:p>
            <a:pPr>
              <a:spcAft>
                <a:spcPts val="600"/>
              </a:spcAft>
            </a:pPr>
            <a:fld id="{C6BF0614-88EF-E141-A4D8-626B55E019E0}" type="slidenum">
              <a:rPr lang="en-US" smtClean="0"/>
              <a:pPr>
                <a:spcAft>
                  <a:spcPts val="600"/>
                </a:spcAft>
              </a:pPr>
              <a:t>5</a:t>
            </a:fld>
            <a:endParaRPr lang="en-US"/>
          </a:p>
        </p:txBody>
      </p:sp>
      <p:grpSp>
        <p:nvGrpSpPr>
          <p:cNvPr id="2" name="Group 1">
            <a:extLst>
              <a:ext uri="{FF2B5EF4-FFF2-40B4-BE49-F238E27FC236}">
                <a16:creationId xmlns:a16="http://schemas.microsoft.com/office/drawing/2014/main" id="{F102D3BA-7CE2-4CF1-FB5D-9A0E43572812}"/>
              </a:ext>
            </a:extLst>
          </p:cNvPr>
          <p:cNvGrpSpPr/>
          <p:nvPr/>
        </p:nvGrpSpPr>
        <p:grpSpPr>
          <a:xfrm>
            <a:off x="2767914" y="4109351"/>
            <a:ext cx="7109254" cy="2482579"/>
            <a:chOff x="5331419" y="1213166"/>
            <a:chExt cx="6497724" cy="2482579"/>
          </a:xfrm>
        </p:grpSpPr>
        <p:sp>
          <p:nvSpPr>
            <p:cNvPr id="7" name="TextBox 6">
              <a:extLst>
                <a:ext uri="{FF2B5EF4-FFF2-40B4-BE49-F238E27FC236}">
                  <a16:creationId xmlns:a16="http://schemas.microsoft.com/office/drawing/2014/main" id="{C46B1333-CB18-88B3-DE39-5AA6DBC2ED94}"/>
                </a:ext>
              </a:extLst>
            </p:cNvPr>
            <p:cNvSpPr txBox="1"/>
            <p:nvPr/>
          </p:nvSpPr>
          <p:spPr>
            <a:xfrm>
              <a:off x="8022744" y="1213166"/>
              <a:ext cx="3806399" cy="1826990"/>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6CB33F"/>
                  </a:solidFill>
                  <a:effectLst/>
                  <a:highlight>
                    <a:srgbClr val="E2F0D9"/>
                  </a:highlight>
                  <a:uLnTx/>
                  <a:uFillTx/>
                  <a:latin typeface="Arial Narrow" panose="020B0606020202030204" pitchFamily="34" charset="0"/>
                  <a:ea typeface="+mn-ea"/>
                  <a:cs typeface="+mn-cs"/>
                </a:rPr>
                <a:t>Teacher turnover is costly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6CB33F"/>
                  </a:solidFill>
                  <a:effectLst/>
                  <a:uLnTx/>
                  <a:uFillTx/>
                  <a:latin typeface="Arial Narrow" panose="020B0606020202030204" pitchFamily="34" charset="0"/>
                  <a:ea typeface="+mn-ea"/>
                  <a:cs typeface="+mn-cs"/>
                </a:rPr>
                <a:t>Average amount it costs districts to replace each teacher by district size</a:t>
              </a:r>
            </a:p>
          </p:txBody>
        </p:sp>
        <p:grpSp>
          <p:nvGrpSpPr>
            <p:cNvPr id="12" name="Group 11">
              <a:extLst>
                <a:ext uri="{FF2B5EF4-FFF2-40B4-BE49-F238E27FC236}">
                  <a16:creationId xmlns:a16="http://schemas.microsoft.com/office/drawing/2014/main" id="{67E6D927-5A48-30C0-8B7A-1973DFC66FE8}"/>
                </a:ext>
              </a:extLst>
            </p:cNvPr>
            <p:cNvGrpSpPr/>
            <p:nvPr/>
          </p:nvGrpSpPr>
          <p:grpSpPr>
            <a:xfrm>
              <a:off x="5331419" y="1482314"/>
              <a:ext cx="2824833" cy="2213431"/>
              <a:chOff x="5331419" y="1482314"/>
              <a:chExt cx="2824833" cy="2213431"/>
            </a:xfrm>
          </p:grpSpPr>
          <p:pic>
            <p:nvPicPr>
              <p:cNvPr id="14" name="Picture 13">
                <a:extLst>
                  <a:ext uri="{FF2B5EF4-FFF2-40B4-BE49-F238E27FC236}">
                    <a16:creationId xmlns:a16="http://schemas.microsoft.com/office/drawing/2014/main" id="{CDB5EA54-D33C-8541-B7AE-609181170720}"/>
                  </a:ext>
                </a:extLst>
              </p:cNvPr>
              <p:cNvPicPr>
                <a:picLocks noChangeAspect="1"/>
              </p:cNvPicPr>
              <p:nvPr/>
            </p:nvPicPr>
            <p:blipFill>
              <a:blip r:embed="rId4"/>
              <a:srcRect/>
              <a:stretch/>
            </p:blipFill>
            <p:spPr>
              <a:xfrm>
                <a:off x="5331419" y="1482314"/>
                <a:ext cx="2824833" cy="2213431"/>
              </a:xfrm>
              <a:prstGeom prst="rect">
                <a:avLst/>
              </a:prstGeom>
            </p:spPr>
          </p:pic>
          <p:sp>
            <p:nvSpPr>
              <p:cNvPr id="15" name="TextBox 14">
                <a:extLst>
                  <a:ext uri="{FF2B5EF4-FFF2-40B4-BE49-F238E27FC236}">
                    <a16:creationId xmlns:a16="http://schemas.microsoft.com/office/drawing/2014/main" id="{55020411-FCC7-50FA-A87B-28F37C9938C3}"/>
                  </a:ext>
                </a:extLst>
              </p:cNvPr>
              <p:cNvSpPr txBox="1"/>
              <p:nvPr/>
            </p:nvSpPr>
            <p:spPr>
              <a:xfrm>
                <a:off x="5489867" y="2498503"/>
                <a:ext cx="2362363" cy="705618"/>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$9k -24k</a:t>
                </a:r>
              </a:p>
            </p:txBody>
          </p:sp>
        </p:grpSp>
        <p:pic>
          <p:nvPicPr>
            <p:cNvPr id="13" name="Picture 12" descr="Icon&#10;&#10;Description automatically generated">
              <a:extLst>
                <a:ext uri="{FF2B5EF4-FFF2-40B4-BE49-F238E27FC236}">
                  <a16:creationId xmlns:a16="http://schemas.microsoft.com/office/drawing/2014/main" id="{8B12B9EB-9EC5-2FBA-E567-3D8256D2F529}"/>
                </a:ext>
              </a:extLst>
            </p:cNvPr>
            <p:cNvPicPr>
              <a:picLocks noChangeAspect="1"/>
            </p:cNvPicPr>
            <p:nvPr/>
          </p:nvPicPr>
          <p:blipFill rotWithShape="1">
            <a:blip r:embed="rId5"/>
            <a:srcRect l="61646"/>
            <a:stretch/>
          </p:blipFill>
          <p:spPr>
            <a:xfrm rot="4059296" flipV="1">
              <a:off x="8262693" y="2865870"/>
              <a:ext cx="177404" cy="462539"/>
            </a:xfrm>
            <a:prstGeom prst="rect">
              <a:avLst/>
            </a:prstGeom>
          </p:spPr>
        </p:pic>
      </p:grpSp>
      <p:sp>
        <p:nvSpPr>
          <p:cNvPr id="16" name="TextBox 15">
            <a:extLst>
              <a:ext uri="{FF2B5EF4-FFF2-40B4-BE49-F238E27FC236}">
                <a16:creationId xmlns:a16="http://schemas.microsoft.com/office/drawing/2014/main" id="{01CBED3B-FE70-5D5F-109F-B546DEA7994C}"/>
              </a:ext>
            </a:extLst>
          </p:cNvPr>
          <p:cNvSpPr txBox="1"/>
          <p:nvPr/>
        </p:nvSpPr>
        <p:spPr>
          <a:xfrm>
            <a:off x="8844369" y="6468819"/>
            <a:ext cx="273664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D5040"/>
                </a:solidFill>
                <a:effectLst/>
                <a:uLnTx/>
                <a:uFillTx/>
                <a:latin typeface="Arial Narrow" panose="020B0606020202030204" pitchFamily="34" charset="0"/>
                <a:ea typeface="+mn-ea"/>
                <a:cs typeface="+mn-cs"/>
              </a:rPr>
              <a:t>Source: Cost analysis by Learning Policy Institute 2024</a:t>
            </a:r>
          </a:p>
        </p:txBody>
      </p:sp>
    </p:spTree>
    <p:extLst>
      <p:ext uri="{BB962C8B-B14F-4D97-AF65-F5344CB8AC3E}">
        <p14:creationId xmlns:p14="http://schemas.microsoft.com/office/powerpoint/2010/main" val="109081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F94ECC0-BBDA-9A49-10D7-42116ADABACF}"/>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AD7A839-41B7-C7AB-F9A2-6E11C270AD5E}"/>
              </a:ext>
            </a:extLst>
          </p:cNvPr>
          <p:cNvSpPr>
            <a:spLocks noGrp="1"/>
          </p:cNvSpPr>
          <p:nvPr>
            <p:ph sz="half" idx="2"/>
          </p:nvPr>
        </p:nvSpPr>
        <p:spPr>
          <a:xfrm>
            <a:off x="1061157" y="1417638"/>
            <a:ext cx="10371523" cy="4464093"/>
          </a:xfrm>
        </p:spPr>
        <p:txBody>
          <a:bodyPr vert="horz" lIns="91440" tIns="45720" rIns="91440" bIns="45720" rtlCol="0" anchor="t">
            <a:noAutofit/>
          </a:bodyPr>
          <a:lstStyle/>
          <a:p>
            <a:pPr marL="514350" indent="-514350">
              <a:buFont typeface="+mj-lt"/>
              <a:buAutoNum type="arabicPeriod"/>
            </a:pPr>
            <a:r>
              <a:rPr lang="en-US"/>
              <a:t>Access &amp; Affordability</a:t>
            </a:r>
          </a:p>
          <a:p>
            <a:pPr marL="914400" lvl="1" indent="-514350"/>
            <a:r>
              <a:rPr lang="en-US"/>
              <a:t>Increase funding to provide more access to high quality childcare, and cover more children from low-income backgrounds</a:t>
            </a:r>
            <a:endParaRPr lang="en-US">
              <a:cs typeface="Arial"/>
            </a:endParaRPr>
          </a:p>
          <a:p>
            <a:pPr marL="914400" lvl="1" indent="-514350"/>
            <a:r>
              <a:rPr lang="en-US"/>
              <a:t>Set expansion targets in childcare deserts</a:t>
            </a:r>
          </a:p>
          <a:p>
            <a:pPr marL="914400" lvl="1" indent="-514350"/>
            <a:r>
              <a:rPr lang="en-US"/>
              <a:t>Provide incentives for high-quality private centers to join state-funded program</a:t>
            </a:r>
          </a:p>
          <a:p>
            <a:pPr marL="914400" lvl="1" indent="-514350"/>
            <a:r>
              <a:rPr lang="en-US"/>
              <a:t>Raise provider reimbursement rates to account for rising costs</a:t>
            </a:r>
          </a:p>
          <a:p>
            <a:pPr marL="914400" lvl="1" indent="-514350"/>
            <a:r>
              <a:rPr lang="en-US"/>
              <a:t>Shift funding into the public-school funding formula to be jointly funded by state, local and federal dollars</a:t>
            </a:r>
          </a:p>
          <a:p>
            <a:pPr marL="514350" indent="-514350">
              <a:buFont typeface="+mj-lt"/>
              <a:buAutoNum type="arabicPeriod"/>
            </a:pPr>
            <a:r>
              <a:rPr lang="en-US"/>
              <a:t>Increase Quality </a:t>
            </a:r>
          </a:p>
          <a:p>
            <a:pPr marL="914400" lvl="1" indent="-514350"/>
            <a:r>
              <a:rPr lang="en-US"/>
              <a:t>Continuously monitor services, curriculum and instruction of all centers</a:t>
            </a:r>
          </a:p>
          <a:p>
            <a:pPr marL="514350" indent="-514350">
              <a:buFont typeface="+mj-lt"/>
              <a:buAutoNum type="arabicPeriod"/>
            </a:pPr>
            <a:r>
              <a:rPr lang="en-US"/>
              <a:t>ECE workforce </a:t>
            </a:r>
          </a:p>
          <a:p>
            <a:pPr marL="914400" lvl="1" indent="-514350"/>
            <a:r>
              <a:rPr lang="en-US"/>
              <a:t>Increase educator compensation to be competitive with public schools</a:t>
            </a:r>
          </a:p>
          <a:p>
            <a:pPr marL="914400" lvl="1" indent="-514350"/>
            <a:r>
              <a:rPr lang="en-US"/>
              <a:t>Provide incentives like free or low-cost childcare for educators’ children</a:t>
            </a:r>
          </a:p>
        </p:txBody>
      </p:sp>
      <p:sp>
        <p:nvSpPr>
          <p:cNvPr id="2" name="Title 1">
            <a:extLst>
              <a:ext uri="{FF2B5EF4-FFF2-40B4-BE49-F238E27FC236}">
                <a16:creationId xmlns:a16="http://schemas.microsoft.com/office/drawing/2014/main" id="{825B35AE-A7BE-1277-5D8E-EC0D6B0BA453}"/>
              </a:ext>
            </a:extLst>
          </p:cNvPr>
          <p:cNvSpPr>
            <a:spLocks noGrp="1"/>
          </p:cNvSpPr>
          <p:nvPr>
            <p:ph type="title"/>
          </p:nvPr>
        </p:nvSpPr>
        <p:spPr/>
        <p:txBody>
          <a:bodyPr>
            <a:noAutofit/>
          </a:bodyPr>
          <a:lstStyle/>
          <a:p>
            <a:pPr algn="l"/>
            <a:r>
              <a:rPr lang="en-US" sz="4000" b="1"/>
              <a:t>State-funded PreK</a:t>
            </a:r>
          </a:p>
        </p:txBody>
      </p:sp>
    </p:spTree>
    <p:extLst>
      <p:ext uri="{BB962C8B-B14F-4D97-AF65-F5344CB8AC3E}">
        <p14:creationId xmlns:p14="http://schemas.microsoft.com/office/powerpoint/2010/main" val="320313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889CA07-DC48-6CD9-1110-F267A72933B2}"/>
              </a:ext>
            </a:extLst>
          </p:cNvPr>
          <p:cNvSpPr>
            <a:spLocks noGrp="1"/>
          </p:cNvSpPr>
          <p:nvPr>
            <p:ph idx="1"/>
          </p:nvPr>
        </p:nvSpPr>
        <p:spPr/>
        <p:txBody>
          <a:bodyPr>
            <a:normAutofit fontScale="85000" lnSpcReduction="10000"/>
          </a:bodyPr>
          <a:lstStyle/>
          <a:p>
            <a:pPr marL="457200" indent="-457200">
              <a:buFont typeface="Arial" panose="020B0604020202020204" pitchFamily="34" charset="0"/>
              <a:buChar char="•"/>
            </a:pPr>
            <a:r>
              <a:rPr lang="en-US"/>
              <a:t>The teacher workforce data is currently a collection of imperfect and sometimes proxy measures.</a:t>
            </a:r>
          </a:p>
          <a:p>
            <a:pPr marL="457200" indent="-457200">
              <a:buFont typeface="Arial" panose="020B0604020202020204" pitchFamily="34" charset="0"/>
              <a:buChar char="•"/>
            </a:pPr>
            <a:r>
              <a:rPr lang="en-US"/>
              <a:t>This data provides a glimpse of information about the status of the profession related to quantity, preparation, demographics, shortage areas, quality, and the distribution of talent. </a:t>
            </a:r>
          </a:p>
          <a:p>
            <a:pPr marL="457200" indent="-457200">
              <a:buFont typeface="Arial" panose="020B0604020202020204" pitchFamily="34" charset="0"/>
              <a:buChar char="•"/>
            </a:pPr>
            <a:r>
              <a:rPr lang="en-US"/>
              <a:t>For state reported data, SREB pulled the most comparable data available. </a:t>
            </a:r>
          </a:p>
          <a:p>
            <a:pPr marL="457200" indent="-457200">
              <a:buFont typeface="Arial" panose="020B0604020202020204" pitchFamily="34" charset="0"/>
              <a:buChar char="•"/>
            </a:pPr>
            <a:r>
              <a:rPr lang="en-US"/>
              <a:t>Certain states do not report all data points or define certain data points differently. These are noted in graphs. </a:t>
            </a:r>
          </a:p>
          <a:p>
            <a:pPr marL="457200" indent="-457200">
              <a:buFont typeface="Arial" panose="020B0604020202020204" pitchFamily="34" charset="0"/>
              <a:buChar char="•"/>
            </a:pPr>
            <a:r>
              <a:rPr lang="en-US"/>
              <a:t>Some percentage totals are off due to inconsistencies in data reporting or rounding errors in data files.</a:t>
            </a:r>
          </a:p>
          <a:p>
            <a:pPr marL="457200" indent="-457200">
              <a:buFont typeface="Arial" panose="020B0604020202020204" pitchFamily="34" charset="0"/>
              <a:buChar char="•"/>
            </a:pPr>
            <a:endParaRPr lang="en-US"/>
          </a:p>
        </p:txBody>
      </p:sp>
      <p:sp>
        <p:nvSpPr>
          <p:cNvPr id="7" name="Title 6">
            <a:extLst>
              <a:ext uri="{FF2B5EF4-FFF2-40B4-BE49-F238E27FC236}">
                <a16:creationId xmlns:a16="http://schemas.microsoft.com/office/drawing/2014/main" id="{9790A836-F988-7A6A-B5B1-A430C6C5B2AB}"/>
              </a:ext>
            </a:extLst>
          </p:cNvPr>
          <p:cNvSpPr>
            <a:spLocks noGrp="1"/>
          </p:cNvSpPr>
          <p:nvPr>
            <p:ph type="title"/>
          </p:nvPr>
        </p:nvSpPr>
        <p:spPr/>
        <p:txBody>
          <a:bodyPr>
            <a:normAutofit fontScale="90000"/>
          </a:bodyPr>
          <a:lstStyle/>
          <a:p>
            <a:r>
              <a:rPr lang="en-US" b="1"/>
              <a:t>Important Notes about the Educator Workforce Data</a:t>
            </a:r>
          </a:p>
        </p:txBody>
      </p:sp>
      <p:sp>
        <p:nvSpPr>
          <p:cNvPr id="6" name="Slide Number Placeholder 5">
            <a:extLst>
              <a:ext uri="{FF2B5EF4-FFF2-40B4-BE49-F238E27FC236}">
                <a16:creationId xmlns:a16="http://schemas.microsoft.com/office/drawing/2014/main" id="{9C0B453D-C0ED-2371-9B64-680F42DE486F}"/>
              </a:ext>
            </a:extLst>
          </p:cNvPr>
          <p:cNvSpPr>
            <a:spLocks noGrp="1"/>
          </p:cNvSpPr>
          <p:nvPr>
            <p:ph type="sldNum" sz="quarter" idx="12"/>
          </p:nvPr>
        </p:nvSpPr>
        <p:spPr/>
        <p:txBody>
          <a:bodyPr/>
          <a:lstStyle/>
          <a:p>
            <a:fld id="{C6BF0614-88EF-E141-A4D8-626B55E019E0}" type="slidenum">
              <a:rPr lang="en-US" smtClean="0"/>
              <a:pPr/>
              <a:t>51</a:t>
            </a:fld>
            <a:endParaRPr lang="en-US"/>
          </a:p>
        </p:txBody>
      </p:sp>
    </p:spTree>
    <p:extLst>
      <p:ext uri="{BB962C8B-B14F-4D97-AF65-F5344CB8AC3E}">
        <p14:creationId xmlns:p14="http://schemas.microsoft.com/office/powerpoint/2010/main" val="191157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ED041A-F18B-49CE-5879-EA115DF8A54C}"/>
              </a:ext>
            </a:extLst>
          </p:cNvPr>
          <p:cNvSpPr txBox="1"/>
          <p:nvPr/>
        </p:nvSpPr>
        <p:spPr>
          <a:xfrm>
            <a:off x="8758282" y="6433456"/>
            <a:ext cx="342433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D5040"/>
                </a:solidFill>
                <a:effectLst/>
                <a:uLnTx/>
                <a:uFillTx/>
                <a:latin typeface="Arial Narrow" panose="020B0606020202030204" pitchFamily="34" charset="0"/>
                <a:ea typeface="+mn-ea"/>
                <a:cs typeface="+mn-cs"/>
              </a:rPr>
              <a:t>Source: State Data Reports; SREB Analysis; Learning Policy Institute </a:t>
            </a:r>
          </a:p>
        </p:txBody>
      </p:sp>
      <p:sp>
        <p:nvSpPr>
          <p:cNvPr id="8" name="Title 5">
            <a:extLst>
              <a:ext uri="{FF2B5EF4-FFF2-40B4-BE49-F238E27FC236}">
                <a16:creationId xmlns:a16="http://schemas.microsoft.com/office/drawing/2014/main" id="{F5975064-251B-C263-A57E-648B6369B719}"/>
              </a:ext>
            </a:extLst>
          </p:cNvPr>
          <p:cNvSpPr>
            <a:spLocks noGrp="1"/>
          </p:cNvSpPr>
          <p:nvPr>
            <p:ph type="title"/>
          </p:nvPr>
        </p:nvSpPr>
        <p:spPr>
          <a:xfrm>
            <a:off x="1061157" y="274638"/>
            <a:ext cx="10325299" cy="1143000"/>
          </a:xfrm>
        </p:spPr>
        <p:txBody>
          <a:bodyPr>
            <a:normAutofit/>
          </a:bodyPr>
          <a:lstStyle/>
          <a:p>
            <a:r>
              <a:rPr lang="en-US" sz="4000" b="1"/>
              <a:t>Teacher Turnover</a:t>
            </a:r>
          </a:p>
        </p:txBody>
      </p:sp>
      <p:grpSp>
        <p:nvGrpSpPr>
          <p:cNvPr id="21" name="Group 20">
            <a:extLst>
              <a:ext uri="{FF2B5EF4-FFF2-40B4-BE49-F238E27FC236}">
                <a16:creationId xmlns:a16="http://schemas.microsoft.com/office/drawing/2014/main" id="{3286E5C9-4B2B-FB69-3C9B-E682C8E77196}"/>
              </a:ext>
            </a:extLst>
          </p:cNvPr>
          <p:cNvGrpSpPr/>
          <p:nvPr/>
        </p:nvGrpSpPr>
        <p:grpSpPr>
          <a:xfrm>
            <a:off x="1061157" y="601946"/>
            <a:ext cx="11130844" cy="1956811"/>
            <a:chOff x="6671492" y="987355"/>
            <a:chExt cx="11155452" cy="1956811"/>
          </a:xfrm>
        </p:grpSpPr>
        <p:sp>
          <p:nvSpPr>
            <p:cNvPr id="22" name="TextBox 6">
              <a:extLst>
                <a:ext uri="{FF2B5EF4-FFF2-40B4-BE49-F238E27FC236}">
                  <a16:creationId xmlns:a16="http://schemas.microsoft.com/office/drawing/2014/main" id="{F6F7EC62-D627-F90B-0936-09ABCE157092}"/>
                </a:ext>
              </a:extLst>
            </p:cNvPr>
            <p:cNvSpPr txBox="1"/>
            <p:nvPr/>
          </p:nvSpPr>
          <p:spPr>
            <a:xfrm>
              <a:off x="16559792" y="987355"/>
              <a:ext cx="1267152" cy="562783"/>
            </a:xfrm>
            <a:prstGeom prst="rect">
              <a:avLst/>
            </a:prstGeom>
            <a:noFill/>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rPr>
                <a:t>2022-2023</a:t>
              </a:r>
              <a:endParaRPr kumimoji="0" lang="en-US" sz="3200" b="1"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endParaRPr>
            </a:p>
          </p:txBody>
        </p:sp>
        <p:sp>
          <p:nvSpPr>
            <p:cNvPr id="23" name="TextBox 22">
              <a:extLst>
                <a:ext uri="{FF2B5EF4-FFF2-40B4-BE49-F238E27FC236}">
                  <a16:creationId xmlns:a16="http://schemas.microsoft.com/office/drawing/2014/main" id="{8E79884C-B0D4-E3C3-106D-AC5DF6B9BDCF}"/>
                </a:ext>
              </a:extLst>
            </p:cNvPr>
            <p:cNvSpPr txBox="1"/>
            <p:nvPr/>
          </p:nvSpPr>
          <p:spPr>
            <a:xfrm>
              <a:off x="6671492" y="1982950"/>
              <a:ext cx="5348513" cy="961216"/>
            </a:xfrm>
            <a:prstGeom prst="rect">
              <a:avLst/>
            </a:prstGeom>
            <a:noFill/>
          </p:spPr>
          <p:txBody>
            <a:bodyPr wrap="square"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688AD0"/>
                </a:solidFill>
                <a:effectLst/>
                <a:uLnTx/>
                <a:uFillTx/>
                <a:latin typeface="Arial Narrow" panose="020B0606020202030204" pitchFamily="34" charset="0"/>
                <a:ea typeface="+mn-ea"/>
                <a:cs typeface="+mn-cs"/>
              </a:endParaRPr>
            </a:p>
          </p:txBody>
        </p:sp>
      </p:grpSp>
      <p:grpSp>
        <p:nvGrpSpPr>
          <p:cNvPr id="29" name="Group 28">
            <a:extLst>
              <a:ext uri="{FF2B5EF4-FFF2-40B4-BE49-F238E27FC236}">
                <a16:creationId xmlns:a16="http://schemas.microsoft.com/office/drawing/2014/main" id="{D99BBA7C-A0AB-6095-BCBE-6EE9A3E38439}"/>
              </a:ext>
            </a:extLst>
          </p:cNvPr>
          <p:cNvGrpSpPr/>
          <p:nvPr/>
        </p:nvGrpSpPr>
        <p:grpSpPr>
          <a:xfrm>
            <a:off x="9785037" y="-40780"/>
            <a:ext cx="2397580" cy="923014"/>
            <a:chOff x="9785037" y="-40780"/>
            <a:chExt cx="2397580" cy="923014"/>
          </a:xfrm>
        </p:grpSpPr>
        <p:sp>
          <p:nvSpPr>
            <p:cNvPr id="30" name="Rectangle 29">
              <a:extLst>
                <a:ext uri="{FF2B5EF4-FFF2-40B4-BE49-F238E27FC236}">
                  <a16:creationId xmlns:a16="http://schemas.microsoft.com/office/drawing/2014/main" id="{A2EFE0D5-BF44-5695-308E-026E003D3896}"/>
                </a:ext>
              </a:extLst>
            </p:cNvPr>
            <p:cNvSpPr/>
            <p:nvPr/>
          </p:nvSpPr>
          <p:spPr>
            <a:xfrm>
              <a:off x="10155954" y="178110"/>
              <a:ext cx="2026663" cy="485817"/>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SREB STATES</a:t>
              </a:r>
              <a:endPar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31" name="Picture 30" descr="A blue circle with white outline of a map&#10;&#10;Description automatically generated with low confidence">
              <a:extLst>
                <a:ext uri="{FF2B5EF4-FFF2-40B4-BE49-F238E27FC236}">
                  <a16:creationId xmlns:a16="http://schemas.microsoft.com/office/drawing/2014/main" id="{1FBBCB69-4EC9-4547-1890-452408927D2A}"/>
                </a:ext>
              </a:extLst>
            </p:cNvPr>
            <p:cNvPicPr>
              <a:picLocks noChangeAspect="1"/>
            </p:cNvPicPr>
            <p:nvPr/>
          </p:nvPicPr>
          <p:blipFill>
            <a:blip r:embed="rId3"/>
            <a:stretch>
              <a:fillRect/>
            </a:stretch>
          </p:blipFill>
          <p:spPr>
            <a:xfrm>
              <a:off x="9785037" y="-40780"/>
              <a:ext cx="885595" cy="923014"/>
            </a:xfrm>
            <a:prstGeom prst="rect">
              <a:avLst/>
            </a:prstGeom>
          </p:spPr>
        </p:pic>
      </p:grpSp>
      <p:pic>
        <p:nvPicPr>
          <p:cNvPr id="14" name="Picture 13" descr="A graph with numbers and a line&#10;&#10;AI-generated content may be incorrect.">
            <a:extLst>
              <a:ext uri="{FF2B5EF4-FFF2-40B4-BE49-F238E27FC236}">
                <a16:creationId xmlns:a16="http://schemas.microsoft.com/office/drawing/2014/main" id="{CAC2BE07-5BDC-5563-DA66-57734CBA4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479" y="1811301"/>
            <a:ext cx="7518654" cy="4228491"/>
          </a:xfrm>
          <a:prstGeom prst="rect">
            <a:avLst/>
          </a:prstGeom>
        </p:spPr>
      </p:pic>
    </p:spTree>
    <p:extLst>
      <p:ext uri="{BB962C8B-B14F-4D97-AF65-F5344CB8AC3E}">
        <p14:creationId xmlns:p14="http://schemas.microsoft.com/office/powerpoint/2010/main" val="395107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058324-9EC1-F1BC-F89B-C724B07FA8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38B0B8-B60F-D439-C91D-F74E3C21E684}"/>
              </a:ext>
            </a:extLst>
          </p:cNvPr>
          <p:cNvSpPr txBox="1"/>
          <p:nvPr/>
        </p:nvSpPr>
        <p:spPr>
          <a:xfrm>
            <a:off x="9696137" y="6556779"/>
            <a:ext cx="228460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D5040"/>
                </a:solidFill>
                <a:effectLst/>
                <a:uLnTx/>
                <a:uFillTx/>
                <a:latin typeface="Arial Narrow" panose="020B0606020202030204" pitchFamily="34" charset="0"/>
                <a:ea typeface="+mn-ea"/>
                <a:cs typeface="+mn-cs"/>
              </a:rPr>
              <a:t>Source: State Data Reports; SREB Analysis </a:t>
            </a:r>
          </a:p>
        </p:txBody>
      </p:sp>
      <p:sp>
        <p:nvSpPr>
          <p:cNvPr id="8" name="Title 5">
            <a:extLst>
              <a:ext uri="{FF2B5EF4-FFF2-40B4-BE49-F238E27FC236}">
                <a16:creationId xmlns:a16="http://schemas.microsoft.com/office/drawing/2014/main" id="{9BA08E36-D778-63D8-DDF7-2CC928F9E8B0}"/>
              </a:ext>
            </a:extLst>
          </p:cNvPr>
          <p:cNvSpPr>
            <a:spLocks noGrp="1"/>
          </p:cNvSpPr>
          <p:nvPr>
            <p:ph type="title"/>
          </p:nvPr>
        </p:nvSpPr>
        <p:spPr>
          <a:xfrm>
            <a:off x="1061157" y="274638"/>
            <a:ext cx="10325299" cy="1143000"/>
          </a:xfrm>
        </p:spPr>
        <p:txBody>
          <a:bodyPr>
            <a:normAutofit/>
          </a:bodyPr>
          <a:lstStyle/>
          <a:p>
            <a:r>
              <a:rPr lang="en-US" sz="4000" b="1"/>
              <a:t>Teacher Turnover</a:t>
            </a:r>
          </a:p>
        </p:txBody>
      </p:sp>
      <p:grpSp>
        <p:nvGrpSpPr>
          <p:cNvPr id="21" name="Group 20">
            <a:extLst>
              <a:ext uri="{FF2B5EF4-FFF2-40B4-BE49-F238E27FC236}">
                <a16:creationId xmlns:a16="http://schemas.microsoft.com/office/drawing/2014/main" id="{69B6C9EE-18E4-30B1-B9EE-E1866EF6195F}"/>
              </a:ext>
            </a:extLst>
          </p:cNvPr>
          <p:cNvGrpSpPr/>
          <p:nvPr/>
        </p:nvGrpSpPr>
        <p:grpSpPr>
          <a:xfrm>
            <a:off x="1061157" y="601946"/>
            <a:ext cx="11130844" cy="1956811"/>
            <a:chOff x="6671492" y="987355"/>
            <a:chExt cx="11155452" cy="1956811"/>
          </a:xfrm>
        </p:grpSpPr>
        <p:sp>
          <p:nvSpPr>
            <p:cNvPr id="22" name="TextBox 6">
              <a:extLst>
                <a:ext uri="{FF2B5EF4-FFF2-40B4-BE49-F238E27FC236}">
                  <a16:creationId xmlns:a16="http://schemas.microsoft.com/office/drawing/2014/main" id="{ACB5421D-AEDC-E585-05C4-FE923D56F49D}"/>
                </a:ext>
              </a:extLst>
            </p:cNvPr>
            <p:cNvSpPr txBox="1"/>
            <p:nvPr/>
          </p:nvSpPr>
          <p:spPr>
            <a:xfrm>
              <a:off x="16559792" y="987355"/>
              <a:ext cx="1267152" cy="562783"/>
            </a:xfrm>
            <a:prstGeom prst="rect">
              <a:avLst/>
            </a:prstGeom>
            <a:noFill/>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rPr>
                <a:t>2022-2024</a:t>
              </a:r>
              <a:endParaRPr kumimoji="0" lang="en-US" sz="3200" b="1"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endParaRPr>
            </a:p>
          </p:txBody>
        </p:sp>
        <p:sp>
          <p:nvSpPr>
            <p:cNvPr id="23" name="TextBox 22">
              <a:extLst>
                <a:ext uri="{FF2B5EF4-FFF2-40B4-BE49-F238E27FC236}">
                  <a16:creationId xmlns:a16="http://schemas.microsoft.com/office/drawing/2014/main" id="{17182D13-090A-C435-4AED-0604D111482E}"/>
                </a:ext>
              </a:extLst>
            </p:cNvPr>
            <p:cNvSpPr txBox="1"/>
            <p:nvPr/>
          </p:nvSpPr>
          <p:spPr>
            <a:xfrm>
              <a:off x="6671492" y="1982950"/>
              <a:ext cx="5348513" cy="961216"/>
            </a:xfrm>
            <a:prstGeom prst="rect">
              <a:avLst/>
            </a:prstGeom>
            <a:noFill/>
          </p:spPr>
          <p:txBody>
            <a:bodyPr wrap="square"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688AD0"/>
                </a:solidFill>
                <a:effectLst/>
                <a:uLnTx/>
                <a:uFillTx/>
                <a:latin typeface="Arial Narrow" panose="020B0606020202030204" pitchFamily="34" charset="0"/>
                <a:ea typeface="+mn-ea"/>
                <a:cs typeface="+mn-cs"/>
              </a:endParaRPr>
            </a:p>
          </p:txBody>
        </p:sp>
      </p:grpSp>
      <p:grpSp>
        <p:nvGrpSpPr>
          <p:cNvPr id="29" name="Group 28">
            <a:extLst>
              <a:ext uri="{FF2B5EF4-FFF2-40B4-BE49-F238E27FC236}">
                <a16:creationId xmlns:a16="http://schemas.microsoft.com/office/drawing/2014/main" id="{28E5D3C4-8657-E525-060D-7B8C8DAC7EE8}"/>
              </a:ext>
            </a:extLst>
          </p:cNvPr>
          <p:cNvGrpSpPr/>
          <p:nvPr/>
        </p:nvGrpSpPr>
        <p:grpSpPr>
          <a:xfrm>
            <a:off x="9785037" y="-40780"/>
            <a:ext cx="2397580" cy="923014"/>
            <a:chOff x="9785037" y="-40780"/>
            <a:chExt cx="2397580" cy="923014"/>
          </a:xfrm>
        </p:grpSpPr>
        <p:sp>
          <p:nvSpPr>
            <p:cNvPr id="30" name="Rectangle 29">
              <a:extLst>
                <a:ext uri="{FF2B5EF4-FFF2-40B4-BE49-F238E27FC236}">
                  <a16:creationId xmlns:a16="http://schemas.microsoft.com/office/drawing/2014/main" id="{AE2CCE8B-1468-17A3-5CB5-64083134A2ED}"/>
                </a:ext>
              </a:extLst>
            </p:cNvPr>
            <p:cNvSpPr/>
            <p:nvPr/>
          </p:nvSpPr>
          <p:spPr>
            <a:xfrm>
              <a:off x="10155954" y="178110"/>
              <a:ext cx="2026663" cy="485817"/>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SREB STATES</a:t>
              </a:r>
              <a:endPar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31" name="Picture 30" descr="A blue circle with white outline of a map&#10;&#10;Description automatically generated with low confidence">
              <a:extLst>
                <a:ext uri="{FF2B5EF4-FFF2-40B4-BE49-F238E27FC236}">
                  <a16:creationId xmlns:a16="http://schemas.microsoft.com/office/drawing/2014/main" id="{06D365CD-7BAE-4686-950D-5C154655CAF6}"/>
                </a:ext>
              </a:extLst>
            </p:cNvPr>
            <p:cNvPicPr>
              <a:picLocks noChangeAspect="1"/>
            </p:cNvPicPr>
            <p:nvPr/>
          </p:nvPicPr>
          <p:blipFill>
            <a:blip r:embed="rId3"/>
            <a:stretch>
              <a:fillRect/>
            </a:stretch>
          </p:blipFill>
          <p:spPr>
            <a:xfrm>
              <a:off x="9785037" y="-40780"/>
              <a:ext cx="885595" cy="923014"/>
            </a:xfrm>
            <a:prstGeom prst="rect">
              <a:avLst/>
            </a:prstGeom>
          </p:spPr>
        </p:pic>
      </p:grpSp>
      <p:pic>
        <p:nvPicPr>
          <p:cNvPr id="5" name="Picture 4" descr="A map of the united states of america&#10;&#10;AI-generated content may be incorrect.">
            <a:extLst>
              <a:ext uri="{FF2B5EF4-FFF2-40B4-BE49-F238E27FC236}">
                <a16:creationId xmlns:a16="http://schemas.microsoft.com/office/drawing/2014/main" id="{044929BA-6435-F2EE-7BA4-12FEC9922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601" y="1332474"/>
            <a:ext cx="9350409" cy="5258670"/>
          </a:xfrm>
          <a:prstGeom prst="rect">
            <a:avLst/>
          </a:prstGeom>
        </p:spPr>
      </p:pic>
    </p:spTree>
    <p:extLst>
      <p:ext uri="{BB962C8B-B14F-4D97-AF65-F5344CB8AC3E}">
        <p14:creationId xmlns:p14="http://schemas.microsoft.com/office/powerpoint/2010/main" val="4247880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29A046-6D27-5D0A-B80F-5C53032BA2D3}"/>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FFCA6D0-20E6-46C2-8CEF-CEA940727EB2}"/>
              </a:ext>
            </a:extLst>
          </p:cNvPr>
          <p:cNvSpPr>
            <a:spLocks noChangeArrowheads="1"/>
          </p:cNvSpPr>
          <p:nvPr/>
        </p:nvSpPr>
        <p:spPr bwMode="auto">
          <a:xfrm>
            <a:off x="6399350" y="4065444"/>
            <a:ext cx="1028610" cy="1781504"/>
          </a:xfrm>
          <a:custGeom>
            <a:avLst/>
            <a:gdLst>
              <a:gd name="T0" fmla="*/ 1407 w 1986"/>
              <a:gd name="T1" fmla="*/ 3592 h 3593"/>
              <a:gd name="T2" fmla="*/ 1231 w 1986"/>
              <a:gd name="T3" fmla="*/ 3014 h 3593"/>
              <a:gd name="T4" fmla="*/ 0 w 1986"/>
              <a:gd name="T5" fmla="*/ 3039 h 3593"/>
              <a:gd name="T6" fmla="*/ 477 w 1986"/>
              <a:gd name="T7" fmla="*/ 2159 h 3593"/>
              <a:gd name="T8" fmla="*/ 151 w 1986"/>
              <a:gd name="T9" fmla="*/ 1230 h 3593"/>
              <a:gd name="T10" fmla="*/ 728 w 1986"/>
              <a:gd name="T11" fmla="*/ 125 h 3593"/>
              <a:gd name="T12" fmla="*/ 1934 w 1986"/>
              <a:gd name="T13" fmla="*/ 0 h 3593"/>
              <a:gd name="T14" fmla="*/ 1860 w 1986"/>
              <a:gd name="T15" fmla="*/ 2360 h 3593"/>
              <a:gd name="T16" fmla="*/ 1985 w 1986"/>
              <a:gd name="T17" fmla="*/ 3466 h 3593"/>
              <a:gd name="T18" fmla="*/ 1407 w 1986"/>
              <a:gd name="T19" fmla="*/ 3592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6" h="3593">
                <a:moveTo>
                  <a:pt x="1407" y="3592"/>
                </a:moveTo>
                <a:lnTo>
                  <a:pt x="1231" y="3014"/>
                </a:lnTo>
                <a:lnTo>
                  <a:pt x="0" y="3039"/>
                </a:lnTo>
                <a:lnTo>
                  <a:pt x="477" y="2159"/>
                </a:lnTo>
                <a:lnTo>
                  <a:pt x="151" y="1230"/>
                </a:lnTo>
                <a:lnTo>
                  <a:pt x="728" y="125"/>
                </a:lnTo>
                <a:lnTo>
                  <a:pt x="1934" y="0"/>
                </a:lnTo>
                <a:lnTo>
                  <a:pt x="1860" y="2360"/>
                </a:lnTo>
                <a:lnTo>
                  <a:pt x="1985" y="3466"/>
                </a:lnTo>
                <a:lnTo>
                  <a:pt x="1407" y="3592"/>
                </a:lnTo>
              </a:path>
            </a:pathLst>
          </a:custGeom>
          <a:solidFill>
            <a:schemeClr val="accent5">
              <a:lumMod val="20000"/>
              <a:lumOff val="8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a:t>
            </a:r>
          </a:p>
        </p:txBody>
      </p:sp>
      <p:sp>
        <p:nvSpPr>
          <p:cNvPr id="2" name="TextBox 1">
            <a:extLst>
              <a:ext uri="{FF2B5EF4-FFF2-40B4-BE49-F238E27FC236}">
                <a16:creationId xmlns:a16="http://schemas.microsoft.com/office/drawing/2014/main" id="{33C968CB-4717-1485-9F7D-6E952A8B06E8}"/>
              </a:ext>
            </a:extLst>
          </p:cNvPr>
          <p:cNvSpPr txBox="1"/>
          <p:nvPr/>
        </p:nvSpPr>
        <p:spPr>
          <a:xfrm>
            <a:off x="6196136" y="6520226"/>
            <a:ext cx="592982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D5040"/>
                </a:solidFill>
                <a:effectLst/>
                <a:uLnTx/>
                <a:uFillTx/>
                <a:latin typeface="Arial Narrow" panose="020B0606020202030204" pitchFamily="34" charset="0"/>
                <a:ea typeface="+mn-ea"/>
                <a:cs typeface="+mn-cs"/>
              </a:rPr>
              <a:t>Source: State Data Reports; SREB Analysis; *GA Teacher turnover 21-22 as 22-23 not yet reported; Learning Policy Institute </a:t>
            </a:r>
          </a:p>
        </p:txBody>
      </p:sp>
      <p:sp>
        <p:nvSpPr>
          <p:cNvPr id="33" name="TextBox 32">
            <a:extLst>
              <a:ext uri="{FF2B5EF4-FFF2-40B4-BE49-F238E27FC236}">
                <a16:creationId xmlns:a16="http://schemas.microsoft.com/office/drawing/2014/main" id="{49D054F2-A27D-1AC0-8D64-C3F2A34931D1}"/>
              </a:ext>
            </a:extLst>
          </p:cNvPr>
          <p:cNvSpPr txBox="1"/>
          <p:nvPr/>
        </p:nvSpPr>
        <p:spPr>
          <a:xfrm>
            <a:off x="1061157" y="1805297"/>
            <a:ext cx="2738084" cy="1413282"/>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758BC"/>
                </a:solidFill>
                <a:effectLst/>
                <a:uLnTx/>
                <a:uFillTx/>
                <a:latin typeface="Arial Narrow" panose="020B0606020202030204" pitchFamily="34" charset="0"/>
                <a:ea typeface="+mn-ea"/>
                <a:cs typeface="+mn-cs"/>
              </a:rPr>
              <a:t>Average Teacher Turnover by State</a:t>
            </a:r>
          </a:p>
        </p:txBody>
      </p:sp>
      <p:grpSp>
        <p:nvGrpSpPr>
          <p:cNvPr id="7" name="Group 6">
            <a:extLst>
              <a:ext uri="{FF2B5EF4-FFF2-40B4-BE49-F238E27FC236}">
                <a16:creationId xmlns:a16="http://schemas.microsoft.com/office/drawing/2014/main" id="{7D77BB8A-7350-4DC7-7037-84B79F9E68A1}"/>
              </a:ext>
            </a:extLst>
          </p:cNvPr>
          <p:cNvGrpSpPr/>
          <p:nvPr/>
        </p:nvGrpSpPr>
        <p:grpSpPr>
          <a:xfrm>
            <a:off x="5942821" y="1213166"/>
            <a:ext cx="5886322" cy="2482579"/>
            <a:chOff x="5942821" y="1213166"/>
            <a:chExt cx="5886322" cy="2482579"/>
          </a:xfrm>
        </p:grpSpPr>
        <p:sp>
          <p:nvSpPr>
            <p:cNvPr id="10" name="TextBox 9">
              <a:extLst>
                <a:ext uri="{FF2B5EF4-FFF2-40B4-BE49-F238E27FC236}">
                  <a16:creationId xmlns:a16="http://schemas.microsoft.com/office/drawing/2014/main" id="{B2356860-177D-8ABC-FC1A-98AB367DE7B2}"/>
                </a:ext>
              </a:extLst>
            </p:cNvPr>
            <p:cNvSpPr txBox="1"/>
            <p:nvPr/>
          </p:nvSpPr>
          <p:spPr>
            <a:xfrm>
              <a:off x="8022744" y="1213166"/>
              <a:ext cx="3806399" cy="1826990"/>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6CB33F"/>
                  </a:solidFill>
                  <a:effectLst/>
                  <a:highlight>
                    <a:srgbClr val="E2F0D9"/>
                  </a:highlight>
                  <a:uLnTx/>
                  <a:uFillTx/>
                  <a:latin typeface="Arial Narrow" panose="020B0606020202030204" pitchFamily="34" charset="0"/>
                  <a:ea typeface="+mn-ea"/>
                  <a:cs typeface="+mn-cs"/>
                </a:rPr>
                <a:t>Teacher turnover is costly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6CB33F"/>
                  </a:solidFill>
                  <a:effectLst/>
                  <a:uLnTx/>
                  <a:uFillTx/>
                  <a:latin typeface="Arial Narrow" panose="020B0606020202030204" pitchFamily="34" charset="0"/>
                  <a:ea typeface="+mn-ea"/>
                  <a:cs typeface="+mn-cs"/>
                </a:rPr>
                <a:t>Average amount it costs districts to replace each teacher</a:t>
              </a:r>
            </a:p>
          </p:txBody>
        </p:sp>
        <p:grpSp>
          <p:nvGrpSpPr>
            <p:cNvPr id="6" name="Group 5">
              <a:extLst>
                <a:ext uri="{FF2B5EF4-FFF2-40B4-BE49-F238E27FC236}">
                  <a16:creationId xmlns:a16="http://schemas.microsoft.com/office/drawing/2014/main" id="{5D81DB53-ADE1-0A2C-3148-F11A81879FFE}"/>
                </a:ext>
              </a:extLst>
            </p:cNvPr>
            <p:cNvGrpSpPr/>
            <p:nvPr/>
          </p:nvGrpSpPr>
          <p:grpSpPr>
            <a:xfrm>
              <a:off x="5942821" y="1482314"/>
              <a:ext cx="2213431" cy="2213431"/>
              <a:chOff x="5942821" y="1482314"/>
              <a:chExt cx="2213431" cy="2213431"/>
            </a:xfrm>
          </p:grpSpPr>
          <p:pic>
            <p:nvPicPr>
              <p:cNvPr id="13" name="Picture 12">
                <a:extLst>
                  <a:ext uri="{FF2B5EF4-FFF2-40B4-BE49-F238E27FC236}">
                    <a16:creationId xmlns:a16="http://schemas.microsoft.com/office/drawing/2014/main" id="{837F42BF-4ACA-32F8-818B-FC1664071C34}"/>
                  </a:ext>
                </a:extLst>
              </p:cNvPr>
              <p:cNvPicPr>
                <a:picLocks noChangeAspect="1"/>
              </p:cNvPicPr>
              <p:nvPr/>
            </p:nvPicPr>
            <p:blipFill>
              <a:blip r:embed="rId3"/>
              <a:srcRect/>
              <a:stretch/>
            </p:blipFill>
            <p:spPr>
              <a:xfrm>
                <a:off x="5942821" y="1482314"/>
                <a:ext cx="2213431" cy="2213431"/>
              </a:xfrm>
              <a:prstGeom prst="rect">
                <a:avLst/>
              </a:prstGeom>
            </p:spPr>
          </p:pic>
          <p:sp>
            <p:nvSpPr>
              <p:cNvPr id="14" name="TextBox 13">
                <a:extLst>
                  <a:ext uri="{FF2B5EF4-FFF2-40B4-BE49-F238E27FC236}">
                    <a16:creationId xmlns:a16="http://schemas.microsoft.com/office/drawing/2014/main" id="{B6BB8ECE-E846-3370-7A94-83559B4496F0}"/>
                  </a:ext>
                </a:extLst>
              </p:cNvPr>
              <p:cNvSpPr txBox="1"/>
              <p:nvPr/>
            </p:nvSpPr>
            <p:spPr>
              <a:xfrm>
                <a:off x="6223085" y="2498503"/>
                <a:ext cx="1629145" cy="705618"/>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$21,000</a:t>
                </a:r>
              </a:p>
            </p:txBody>
          </p:sp>
        </p:grpSp>
        <p:pic>
          <p:nvPicPr>
            <p:cNvPr id="17" name="Picture 16" descr="Icon&#10;&#10;Description automatically generated">
              <a:extLst>
                <a:ext uri="{FF2B5EF4-FFF2-40B4-BE49-F238E27FC236}">
                  <a16:creationId xmlns:a16="http://schemas.microsoft.com/office/drawing/2014/main" id="{A43D61D7-1CD4-9930-EC2F-E92969EA9B67}"/>
                </a:ext>
              </a:extLst>
            </p:cNvPr>
            <p:cNvPicPr>
              <a:picLocks noChangeAspect="1"/>
            </p:cNvPicPr>
            <p:nvPr/>
          </p:nvPicPr>
          <p:blipFill rotWithShape="1">
            <a:blip r:embed="rId4"/>
            <a:srcRect l="61646"/>
            <a:stretch/>
          </p:blipFill>
          <p:spPr>
            <a:xfrm rot="3216208" flipV="1">
              <a:off x="8208424" y="2667163"/>
              <a:ext cx="283882" cy="740156"/>
            </a:xfrm>
            <a:prstGeom prst="rect">
              <a:avLst/>
            </a:prstGeom>
          </p:spPr>
        </p:pic>
      </p:grpSp>
      <p:grpSp>
        <p:nvGrpSpPr>
          <p:cNvPr id="4" name="Group 3">
            <a:extLst>
              <a:ext uri="{FF2B5EF4-FFF2-40B4-BE49-F238E27FC236}">
                <a16:creationId xmlns:a16="http://schemas.microsoft.com/office/drawing/2014/main" id="{C87F4337-D01A-271F-277B-D5514816A179}"/>
              </a:ext>
            </a:extLst>
          </p:cNvPr>
          <p:cNvGrpSpPr/>
          <p:nvPr/>
        </p:nvGrpSpPr>
        <p:grpSpPr>
          <a:xfrm>
            <a:off x="6388607" y="3870622"/>
            <a:ext cx="5574793" cy="2562834"/>
            <a:chOff x="6388607" y="3870622"/>
            <a:chExt cx="5574793" cy="2562834"/>
          </a:xfrm>
        </p:grpSpPr>
        <p:pic>
          <p:nvPicPr>
            <p:cNvPr id="9" name="Picture 8">
              <a:extLst>
                <a:ext uri="{FF2B5EF4-FFF2-40B4-BE49-F238E27FC236}">
                  <a16:creationId xmlns:a16="http://schemas.microsoft.com/office/drawing/2014/main" id="{9ABFF0CC-E2D3-B363-918C-E5C296B986D1}"/>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contrast="20000"/>
                      </a14:imgEffect>
                    </a14:imgLayer>
                  </a14:imgProps>
                </a:ext>
              </a:extLst>
            </a:blip>
            <a:srcRect/>
            <a:stretch/>
          </p:blipFill>
          <p:spPr>
            <a:xfrm>
              <a:off x="6388607" y="4234056"/>
              <a:ext cx="1360112" cy="1360112"/>
            </a:xfrm>
            <a:prstGeom prst="rect">
              <a:avLst/>
            </a:prstGeom>
          </p:spPr>
        </p:pic>
        <p:sp>
          <p:nvSpPr>
            <p:cNvPr id="18" name="TextBox 17">
              <a:extLst>
                <a:ext uri="{FF2B5EF4-FFF2-40B4-BE49-F238E27FC236}">
                  <a16:creationId xmlns:a16="http://schemas.microsoft.com/office/drawing/2014/main" id="{FAD9720A-AA61-64B6-FEF9-E91DBD10218A}"/>
                </a:ext>
              </a:extLst>
            </p:cNvPr>
            <p:cNvSpPr txBox="1"/>
            <p:nvPr/>
          </p:nvSpPr>
          <p:spPr>
            <a:xfrm>
              <a:off x="7685628" y="3870622"/>
              <a:ext cx="4277772" cy="2562834"/>
            </a:xfrm>
            <a:prstGeom prst="rect">
              <a:avLst/>
            </a:prstGeom>
            <a:noFill/>
          </p:spPr>
          <p:txBody>
            <a:bodyPr wrap="square"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CB33F"/>
                  </a:solidFill>
                  <a:effectLst/>
                  <a:uLnTx/>
                  <a:uFillTx/>
                  <a:latin typeface="Arial Narrow" panose="020B0606020202030204" pitchFamily="34" charset="0"/>
                  <a:ea typeface="+mn-ea"/>
                  <a:cs typeface="+mn-cs"/>
                </a:rPr>
                <a:t>For Example: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6CB33F"/>
                  </a:solidFill>
                  <a:effectLst/>
                  <a:highlight>
                    <a:srgbClr val="C0C0C0"/>
                  </a:highlight>
                  <a:uLnTx/>
                  <a:uFillTx/>
                  <a:latin typeface="Arial Narrow" panose="020B0606020202030204" pitchFamily="34" charset="0"/>
                  <a:ea typeface="+mn-ea"/>
                  <a:cs typeface="+mn-cs"/>
                </a:rPr>
                <a:t>Mississippi’s Turnover Costs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6CB33F"/>
                  </a:solidFill>
                  <a:effectLst/>
                  <a:uLnTx/>
                  <a:uFillTx/>
                  <a:latin typeface="Arial Narrow" panose="020B0606020202030204" pitchFamily="34" charset="0"/>
                  <a:ea typeface="+mn-ea"/>
                  <a:cs typeface="+mn-cs"/>
                </a:rPr>
                <a:t>7,766 teachers leaving cost districts nearly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6CB33F"/>
                  </a:solidFill>
                  <a:effectLst/>
                  <a:uLnTx/>
                  <a:uFillTx/>
                  <a:latin typeface="Arial Narrow" panose="020B0606020202030204" pitchFamily="34" charset="0"/>
                  <a:ea typeface="+mn-ea"/>
                  <a:cs typeface="+mn-cs"/>
                </a:rPr>
                <a:t>$163.1 million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5D5040"/>
                </a:solidFill>
                <a:effectLst/>
                <a:highlight>
                  <a:srgbClr val="E2DCD5"/>
                </a:highlight>
                <a:uLnTx/>
                <a:uFillTx/>
                <a:latin typeface="Arial Narrow" panose="020B0606020202030204" pitchFamily="34" charset="0"/>
                <a:ea typeface="+mn-ea"/>
                <a:cs typeface="+mn-cs"/>
              </a:endParaRPr>
            </a:p>
          </p:txBody>
        </p:sp>
      </p:grpSp>
      <p:cxnSp>
        <p:nvCxnSpPr>
          <p:cNvPr id="32" name="Straight Connector 31">
            <a:extLst>
              <a:ext uri="{FF2B5EF4-FFF2-40B4-BE49-F238E27FC236}">
                <a16:creationId xmlns:a16="http://schemas.microsoft.com/office/drawing/2014/main" id="{828241D0-4CE5-CD4A-F58D-05E8C320983C}"/>
              </a:ext>
            </a:extLst>
          </p:cNvPr>
          <p:cNvCxnSpPr>
            <a:cxnSpLocks/>
          </p:cNvCxnSpPr>
          <p:nvPr/>
        </p:nvCxnSpPr>
        <p:spPr>
          <a:xfrm flipV="1">
            <a:off x="5985004" y="1673812"/>
            <a:ext cx="0" cy="4480560"/>
          </a:xfrm>
          <a:prstGeom prst="line">
            <a:avLst/>
          </a:prstGeom>
          <a:ln/>
        </p:spPr>
        <p:style>
          <a:lnRef idx="1">
            <a:schemeClr val="accent1"/>
          </a:lnRef>
          <a:fillRef idx="0">
            <a:schemeClr val="accent1"/>
          </a:fillRef>
          <a:effectRef idx="0">
            <a:schemeClr val="accent1"/>
          </a:effectRef>
          <a:fontRef idx="minor">
            <a:schemeClr val="tx1"/>
          </a:fontRef>
        </p:style>
      </p:cxnSp>
      <p:sp>
        <p:nvSpPr>
          <p:cNvPr id="8" name="Title 5">
            <a:extLst>
              <a:ext uri="{FF2B5EF4-FFF2-40B4-BE49-F238E27FC236}">
                <a16:creationId xmlns:a16="http://schemas.microsoft.com/office/drawing/2014/main" id="{DD03C695-CB4B-355E-ED73-8560555712D4}"/>
              </a:ext>
            </a:extLst>
          </p:cNvPr>
          <p:cNvSpPr>
            <a:spLocks noGrp="1"/>
          </p:cNvSpPr>
          <p:nvPr>
            <p:ph type="title"/>
          </p:nvPr>
        </p:nvSpPr>
        <p:spPr>
          <a:xfrm>
            <a:off x="1061157" y="274638"/>
            <a:ext cx="10325299" cy="1143000"/>
          </a:xfrm>
        </p:spPr>
        <p:txBody>
          <a:bodyPr>
            <a:normAutofit/>
          </a:bodyPr>
          <a:lstStyle/>
          <a:p>
            <a:r>
              <a:rPr lang="en-US" sz="4000" b="1"/>
              <a:t>Teacher Turnover</a:t>
            </a:r>
          </a:p>
        </p:txBody>
      </p:sp>
      <p:grpSp>
        <p:nvGrpSpPr>
          <p:cNvPr id="21" name="Group 20">
            <a:extLst>
              <a:ext uri="{FF2B5EF4-FFF2-40B4-BE49-F238E27FC236}">
                <a16:creationId xmlns:a16="http://schemas.microsoft.com/office/drawing/2014/main" id="{8210573C-1284-FA38-EAA9-0860ED55F1DA}"/>
              </a:ext>
            </a:extLst>
          </p:cNvPr>
          <p:cNvGrpSpPr/>
          <p:nvPr/>
        </p:nvGrpSpPr>
        <p:grpSpPr>
          <a:xfrm>
            <a:off x="1061157" y="601946"/>
            <a:ext cx="11130844" cy="1956811"/>
            <a:chOff x="6671492" y="987355"/>
            <a:chExt cx="11155452" cy="1956811"/>
          </a:xfrm>
        </p:grpSpPr>
        <p:sp>
          <p:nvSpPr>
            <p:cNvPr id="22" name="TextBox 6">
              <a:extLst>
                <a:ext uri="{FF2B5EF4-FFF2-40B4-BE49-F238E27FC236}">
                  <a16:creationId xmlns:a16="http://schemas.microsoft.com/office/drawing/2014/main" id="{DB595011-B459-47F9-67A7-79D62C8A72BE}"/>
                </a:ext>
              </a:extLst>
            </p:cNvPr>
            <p:cNvSpPr txBox="1"/>
            <p:nvPr/>
          </p:nvSpPr>
          <p:spPr>
            <a:xfrm>
              <a:off x="16559792" y="987355"/>
              <a:ext cx="1267152" cy="562783"/>
            </a:xfrm>
            <a:prstGeom prst="rect">
              <a:avLst/>
            </a:prstGeom>
            <a:noFill/>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rPr>
                <a:t>2022-2023</a:t>
              </a:r>
              <a:endParaRPr kumimoji="0" lang="en-US" sz="3200" b="1"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endParaRPr>
            </a:p>
          </p:txBody>
        </p:sp>
        <p:sp>
          <p:nvSpPr>
            <p:cNvPr id="23" name="TextBox 22">
              <a:extLst>
                <a:ext uri="{FF2B5EF4-FFF2-40B4-BE49-F238E27FC236}">
                  <a16:creationId xmlns:a16="http://schemas.microsoft.com/office/drawing/2014/main" id="{10DC6168-A3E8-7F44-1338-4F859FF8C5D2}"/>
                </a:ext>
              </a:extLst>
            </p:cNvPr>
            <p:cNvSpPr txBox="1"/>
            <p:nvPr/>
          </p:nvSpPr>
          <p:spPr>
            <a:xfrm>
              <a:off x="6671492" y="1982950"/>
              <a:ext cx="5348513" cy="961216"/>
            </a:xfrm>
            <a:prstGeom prst="rect">
              <a:avLst/>
            </a:prstGeom>
            <a:noFill/>
          </p:spPr>
          <p:txBody>
            <a:bodyPr wrap="square"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688AD0"/>
                </a:solidFill>
                <a:effectLst/>
                <a:uLnTx/>
                <a:uFillTx/>
                <a:latin typeface="Arial Narrow" panose="020B0606020202030204" pitchFamily="34" charset="0"/>
                <a:ea typeface="+mn-ea"/>
                <a:cs typeface="+mn-cs"/>
              </a:endParaRPr>
            </a:p>
          </p:txBody>
        </p:sp>
      </p:grpSp>
      <p:grpSp>
        <p:nvGrpSpPr>
          <p:cNvPr id="29" name="Group 28">
            <a:extLst>
              <a:ext uri="{FF2B5EF4-FFF2-40B4-BE49-F238E27FC236}">
                <a16:creationId xmlns:a16="http://schemas.microsoft.com/office/drawing/2014/main" id="{31E2387D-A2DB-C754-9F6F-62839C724663}"/>
              </a:ext>
            </a:extLst>
          </p:cNvPr>
          <p:cNvGrpSpPr/>
          <p:nvPr/>
        </p:nvGrpSpPr>
        <p:grpSpPr>
          <a:xfrm>
            <a:off x="9785037" y="-40780"/>
            <a:ext cx="2397580" cy="923014"/>
            <a:chOff x="9785037" y="-40780"/>
            <a:chExt cx="2397580" cy="923014"/>
          </a:xfrm>
        </p:grpSpPr>
        <p:sp>
          <p:nvSpPr>
            <p:cNvPr id="30" name="Rectangle 29">
              <a:extLst>
                <a:ext uri="{FF2B5EF4-FFF2-40B4-BE49-F238E27FC236}">
                  <a16:creationId xmlns:a16="http://schemas.microsoft.com/office/drawing/2014/main" id="{8B87EEFA-48D4-9BE3-019D-A2095B67138A}"/>
                </a:ext>
              </a:extLst>
            </p:cNvPr>
            <p:cNvSpPr/>
            <p:nvPr/>
          </p:nvSpPr>
          <p:spPr>
            <a:xfrm>
              <a:off x="10155954" y="178110"/>
              <a:ext cx="2026663" cy="485817"/>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SREB STATES</a:t>
              </a:r>
              <a:endPar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31" name="Picture 30" descr="A blue circle with white outline of a map&#10;&#10;Description automatically generated with low confidence">
              <a:extLst>
                <a:ext uri="{FF2B5EF4-FFF2-40B4-BE49-F238E27FC236}">
                  <a16:creationId xmlns:a16="http://schemas.microsoft.com/office/drawing/2014/main" id="{B470A618-7B9D-3AEA-5BCC-A423752D8C9D}"/>
                </a:ext>
              </a:extLst>
            </p:cNvPr>
            <p:cNvPicPr>
              <a:picLocks noChangeAspect="1"/>
            </p:cNvPicPr>
            <p:nvPr/>
          </p:nvPicPr>
          <p:blipFill>
            <a:blip r:embed="rId7"/>
            <a:stretch>
              <a:fillRect/>
            </a:stretch>
          </p:blipFill>
          <p:spPr>
            <a:xfrm>
              <a:off x="9785037" y="-40780"/>
              <a:ext cx="885595" cy="923014"/>
            </a:xfrm>
            <a:prstGeom prst="rect">
              <a:avLst/>
            </a:prstGeom>
          </p:spPr>
        </p:pic>
      </p:grpSp>
      <p:grpSp>
        <p:nvGrpSpPr>
          <p:cNvPr id="34" name="Group 33">
            <a:extLst>
              <a:ext uri="{FF2B5EF4-FFF2-40B4-BE49-F238E27FC236}">
                <a16:creationId xmlns:a16="http://schemas.microsoft.com/office/drawing/2014/main" id="{82F353AA-EDFB-8DF4-61C4-53149A08D75E}"/>
              </a:ext>
            </a:extLst>
          </p:cNvPr>
          <p:cNvGrpSpPr/>
          <p:nvPr/>
        </p:nvGrpSpPr>
        <p:grpSpPr>
          <a:xfrm>
            <a:off x="508129" y="2778546"/>
            <a:ext cx="5475349" cy="3068402"/>
            <a:chOff x="3146399" y="2225213"/>
            <a:chExt cx="7724975" cy="3998133"/>
          </a:xfrm>
        </p:grpSpPr>
        <p:sp>
          <p:nvSpPr>
            <p:cNvPr id="35" name="Freeform 2">
              <a:extLst>
                <a:ext uri="{FF2B5EF4-FFF2-40B4-BE49-F238E27FC236}">
                  <a16:creationId xmlns:a16="http://schemas.microsoft.com/office/drawing/2014/main" id="{58A0B6C7-6ABF-0166-7325-22E01EABE28B}"/>
                </a:ext>
              </a:extLst>
            </p:cNvPr>
            <p:cNvSpPr>
              <a:spLocks noChangeArrowheads="1"/>
            </p:cNvSpPr>
            <p:nvPr/>
          </p:nvSpPr>
          <p:spPr bwMode="auto">
            <a:xfrm>
              <a:off x="8028000" y="2283092"/>
              <a:ext cx="689760" cy="689832"/>
            </a:xfrm>
            <a:custGeom>
              <a:avLst/>
              <a:gdLst>
                <a:gd name="T0" fmla="*/ 829 w 2112"/>
                <a:gd name="T1" fmla="*/ 779 h 2112"/>
                <a:gd name="T2" fmla="*/ 0 w 2112"/>
                <a:gd name="T3" fmla="*/ 1809 h 2112"/>
                <a:gd name="T4" fmla="*/ 251 w 2112"/>
                <a:gd name="T5" fmla="*/ 2111 h 2112"/>
                <a:gd name="T6" fmla="*/ 1282 w 2112"/>
                <a:gd name="T7" fmla="*/ 1985 h 2112"/>
                <a:gd name="T8" fmla="*/ 2111 w 2112"/>
                <a:gd name="T9" fmla="*/ 704 h 2112"/>
                <a:gd name="T10" fmla="*/ 1985 w 2112"/>
                <a:gd name="T11" fmla="*/ 704 h 2112"/>
                <a:gd name="T12" fmla="*/ 1633 w 2112"/>
                <a:gd name="T13" fmla="*/ 1005 h 2112"/>
                <a:gd name="T14" fmla="*/ 1508 w 2112"/>
                <a:gd name="T15" fmla="*/ 352 h 2112"/>
                <a:gd name="T16" fmla="*/ 1081 w 2112"/>
                <a:gd name="T17" fmla="*/ 402 h 2112"/>
                <a:gd name="T18" fmla="*/ 880 w 2112"/>
                <a:gd name="T19" fmla="*/ 0 h 2112"/>
                <a:gd name="T20" fmla="*/ 829 w 2112"/>
                <a:gd name="T21" fmla="*/ 779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2112">
                  <a:moveTo>
                    <a:pt x="829" y="779"/>
                  </a:moveTo>
                  <a:lnTo>
                    <a:pt x="0" y="1809"/>
                  </a:lnTo>
                  <a:lnTo>
                    <a:pt x="251" y="2111"/>
                  </a:lnTo>
                  <a:lnTo>
                    <a:pt x="1282" y="1985"/>
                  </a:lnTo>
                  <a:lnTo>
                    <a:pt x="2111" y="704"/>
                  </a:lnTo>
                  <a:lnTo>
                    <a:pt x="1985" y="704"/>
                  </a:lnTo>
                  <a:lnTo>
                    <a:pt x="1633" y="1005"/>
                  </a:lnTo>
                  <a:lnTo>
                    <a:pt x="1508" y="352"/>
                  </a:lnTo>
                  <a:lnTo>
                    <a:pt x="1081" y="402"/>
                  </a:lnTo>
                  <a:lnTo>
                    <a:pt x="880" y="0"/>
                  </a:lnTo>
                  <a:lnTo>
                    <a:pt x="829" y="779"/>
                  </a:lnTo>
                </a:path>
              </a:pathLst>
            </a:custGeom>
            <a:solidFill>
              <a:schemeClr val="bg1">
                <a:lumMod val="85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087"/>
                  </a:solidFill>
                  <a:effectLst/>
                  <a:uLnTx/>
                  <a:uFillTx/>
                  <a:latin typeface="Arial"/>
                  <a:ea typeface="Geneva" charset="0"/>
                  <a:cs typeface="Apple カラー絵文字" charset="0"/>
                </a:rPr>
                <a:t>NA </a:t>
              </a: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a:t>
              </a:r>
            </a:p>
          </p:txBody>
        </p:sp>
        <p:sp>
          <p:nvSpPr>
            <p:cNvPr id="36" name="Freeform 4">
              <a:extLst>
                <a:ext uri="{FF2B5EF4-FFF2-40B4-BE49-F238E27FC236}">
                  <a16:creationId xmlns:a16="http://schemas.microsoft.com/office/drawing/2014/main" id="{F034D891-40D3-F866-556D-5A776F5F5367}"/>
                </a:ext>
              </a:extLst>
            </p:cNvPr>
            <p:cNvSpPr>
              <a:spLocks noChangeArrowheads="1"/>
            </p:cNvSpPr>
            <p:nvPr/>
          </p:nvSpPr>
          <p:spPr bwMode="auto">
            <a:xfrm>
              <a:off x="7954559" y="2497675"/>
              <a:ext cx="1353600" cy="787763"/>
            </a:xfrm>
            <a:custGeom>
              <a:avLst/>
              <a:gdLst>
                <a:gd name="T0" fmla="*/ 0 w 4147"/>
                <a:gd name="T1" fmla="*/ 2412 h 2413"/>
                <a:gd name="T2" fmla="*/ 628 w 4147"/>
                <a:gd name="T3" fmla="*/ 1608 h 2413"/>
                <a:gd name="T4" fmla="*/ 1633 w 4147"/>
                <a:gd name="T5" fmla="*/ 1507 h 2413"/>
                <a:gd name="T6" fmla="*/ 2538 w 4147"/>
                <a:gd name="T7" fmla="*/ 50 h 2413"/>
                <a:gd name="T8" fmla="*/ 2940 w 4147"/>
                <a:gd name="T9" fmla="*/ 0 h 2413"/>
                <a:gd name="T10" fmla="*/ 3216 w 4147"/>
                <a:gd name="T11" fmla="*/ 176 h 2413"/>
                <a:gd name="T12" fmla="*/ 3794 w 4147"/>
                <a:gd name="T13" fmla="*/ 1206 h 2413"/>
                <a:gd name="T14" fmla="*/ 4096 w 4147"/>
                <a:gd name="T15" fmla="*/ 1583 h 2413"/>
                <a:gd name="T16" fmla="*/ 4146 w 4147"/>
                <a:gd name="T17" fmla="*/ 1859 h 2413"/>
                <a:gd name="T18" fmla="*/ 0 w 4147"/>
                <a:gd name="T19" fmla="*/ 2412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47" h="2413">
                  <a:moveTo>
                    <a:pt x="0" y="2412"/>
                  </a:moveTo>
                  <a:lnTo>
                    <a:pt x="628" y="1608"/>
                  </a:lnTo>
                  <a:lnTo>
                    <a:pt x="1633" y="1507"/>
                  </a:lnTo>
                  <a:lnTo>
                    <a:pt x="2538" y="50"/>
                  </a:lnTo>
                  <a:lnTo>
                    <a:pt x="2940" y="0"/>
                  </a:lnTo>
                  <a:lnTo>
                    <a:pt x="3216" y="176"/>
                  </a:lnTo>
                  <a:lnTo>
                    <a:pt x="3794" y="1206"/>
                  </a:lnTo>
                  <a:lnTo>
                    <a:pt x="4096" y="1583"/>
                  </a:lnTo>
                  <a:lnTo>
                    <a:pt x="4146" y="1859"/>
                  </a:lnTo>
                  <a:lnTo>
                    <a:pt x="0" y="2412"/>
                  </a:lnTo>
                </a:path>
              </a:pathLst>
            </a:custGeom>
            <a:solidFill>
              <a:schemeClr val="bg1">
                <a:lumMod val="85000"/>
              </a:schemeClr>
            </a:solidFill>
            <a:ln>
              <a:noFill/>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a:t>
              </a:r>
              <a:r>
                <a:rPr kumimoji="0" lang="en-US" sz="1400" b="1" i="0" u="none" strike="noStrike" kern="1200" cap="none" spc="0" normalizeH="0" baseline="0" noProof="0">
                  <a:ln>
                    <a:noFill/>
                  </a:ln>
                  <a:solidFill>
                    <a:srgbClr val="003087"/>
                  </a:solidFill>
                  <a:effectLst/>
                  <a:uLnTx/>
                  <a:uFillTx/>
                  <a:latin typeface="Arial"/>
                  <a:ea typeface="Geneva" charset="0"/>
                  <a:cs typeface="Apple カラー絵文字" charset="0"/>
                </a:rPr>
                <a:t> NA</a:t>
              </a:r>
              <a:endPar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endParaRPr>
            </a:p>
          </p:txBody>
        </p:sp>
        <p:sp>
          <p:nvSpPr>
            <p:cNvPr id="37" name="Freeform 1">
              <a:extLst>
                <a:ext uri="{FF2B5EF4-FFF2-40B4-BE49-F238E27FC236}">
                  <a16:creationId xmlns:a16="http://schemas.microsoft.com/office/drawing/2014/main" id="{7B3F1F6C-E729-6502-8ECE-A83435D4492B}"/>
                </a:ext>
              </a:extLst>
            </p:cNvPr>
            <p:cNvSpPr>
              <a:spLocks noChangeArrowheads="1"/>
            </p:cNvSpPr>
            <p:nvPr/>
          </p:nvSpPr>
          <p:spPr bwMode="auto">
            <a:xfrm>
              <a:off x="9234719" y="2275891"/>
              <a:ext cx="221760" cy="345636"/>
            </a:xfrm>
            <a:custGeom>
              <a:avLst/>
              <a:gdLst>
                <a:gd name="T0" fmla="*/ 0 w 679"/>
                <a:gd name="T1" fmla="*/ 101 h 1057"/>
                <a:gd name="T2" fmla="*/ 101 w 679"/>
                <a:gd name="T3" fmla="*/ 1056 h 1057"/>
                <a:gd name="T4" fmla="*/ 678 w 679"/>
                <a:gd name="T5" fmla="*/ 980 h 1057"/>
                <a:gd name="T6" fmla="*/ 201 w 679"/>
                <a:gd name="T7" fmla="*/ 252 h 1057"/>
                <a:gd name="T8" fmla="*/ 251 w 679"/>
                <a:gd name="T9" fmla="*/ 0 h 1057"/>
                <a:gd name="T10" fmla="*/ 0 w 679"/>
                <a:gd name="T11" fmla="*/ 101 h 1057"/>
              </a:gdLst>
              <a:ahLst/>
              <a:cxnLst>
                <a:cxn ang="0">
                  <a:pos x="T0" y="T1"/>
                </a:cxn>
                <a:cxn ang="0">
                  <a:pos x="T2" y="T3"/>
                </a:cxn>
                <a:cxn ang="0">
                  <a:pos x="T4" y="T5"/>
                </a:cxn>
                <a:cxn ang="0">
                  <a:pos x="T6" y="T7"/>
                </a:cxn>
                <a:cxn ang="0">
                  <a:pos x="T8" y="T9"/>
                </a:cxn>
                <a:cxn ang="0">
                  <a:pos x="T10" y="T11"/>
                </a:cxn>
              </a:cxnLst>
              <a:rect l="0" t="0" r="r" b="b"/>
              <a:pathLst>
                <a:path w="679" h="1057">
                  <a:moveTo>
                    <a:pt x="0" y="101"/>
                  </a:moveTo>
                  <a:lnTo>
                    <a:pt x="101" y="1056"/>
                  </a:lnTo>
                  <a:lnTo>
                    <a:pt x="678" y="980"/>
                  </a:lnTo>
                  <a:lnTo>
                    <a:pt x="201" y="252"/>
                  </a:lnTo>
                  <a:lnTo>
                    <a:pt x="251" y="0"/>
                  </a:lnTo>
                  <a:lnTo>
                    <a:pt x="0" y="101"/>
                  </a:lnTo>
                </a:path>
              </a:pathLst>
            </a:custGeom>
            <a:solidFill>
              <a:schemeClr val="accent1">
                <a:lumMod val="40000"/>
                <a:lumOff val="6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3087"/>
                </a:solidFill>
                <a:effectLst/>
                <a:uLnTx/>
                <a:uFillTx/>
                <a:latin typeface="Arial"/>
                <a:ea typeface="Geneva" charset="0"/>
                <a:cs typeface="Apple カラー絵文字" charset="0"/>
              </a:endParaRPr>
            </a:p>
          </p:txBody>
        </p:sp>
        <p:sp>
          <p:nvSpPr>
            <p:cNvPr id="38" name="Freeform 3">
              <a:extLst>
                <a:ext uri="{FF2B5EF4-FFF2-40B4-BE49-F238E27FC236}">
                  <a16:creationId xmlns:a16="http://schemas.microsoft.com/office/drawing/2014/main" id="{93546EB1-3427-39FA-9120-9FE69E16FF2E}"/>
                </a:ext>
              </a:extLst>
            </p:cNvPr>
            <p:cNvSpPr>
              <a:spLocks noChangeArrowheads="1"/>
            </p:cNvSpPr>
            <p:nvPr/>
          </p:nvSpPr>
          <p:spPr bwMode="auto">
            <a:xfrm>
              <a:off x="8586719" y="2324856"/>
              <a:ext cx="722880" cy="443567"/>
            </a:xfrm>
            <a:custGeom>
              <a:avLst/>
              <a:gdLst>
                <a:gd name="T0" fmla="*/ 1432 w 2212"/>
                <a:gd name="T1" fmla="*/ 578 h 1358"/>
                <a:gd name="T2" fmla="*/ 1005 w 2212"/>
                <a:gd name="T3" fmla="*/ 352 h 1358"/>
                <a:gd name="T4" fmla="*/ 251 w 2212"/>
                <a:gd name="T5" fmla="*/ 427 h 1358"/>
                <a:gd name="T6" fmla="*/ 50 w 2212"/>
                <a:gd name="T7" fmla="*/ 578 h 1358"/>
                <a:gd name="T8" fmla="*/ 0 w 2212"/>
                <a:gd name="T9" fmla="*/ 201 h 1358"/>
                <a:gd name="T10" fmla="*/ 1834 w 2212"/>
                <a:gd name="T11" fmla="*/ 0 h 1358"/>
                <a:gd name="T12" fmla="*/ 1885 w 2212"/>
                <a:gd name="T13" fmla="*/ 905 h 1358"/>
                <a:gd name="T14" fmla="*/ 1960 w 2212"/>
                <a:gd name="T15" fmla="*/ 1106 h 1358"/>
                <a:gd name="T16" fmla="*/ 2211 w 2212"/>
                <a:gd name="T17" fmla="*/ 1080 h 1358"/>
                <a:gd name="T18" fmla="*/ 1859 w 2212"/>
                <a:gd name="T19" fmla="*/ 1357 h 1358"/>
                <a:gd name="T20" fmla="*/ 1432 w 2212"/>
                <a:gd name="T21" fmla="*/ 57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2" h="1358">
                  <a:moveTo>
                    <a:pt x="1432" y="578"/>
                  </a:moveTo>
                  <a:lnTo>
                    <a:pt x="1005" y="352"/>
                  </a:lnTo>
                  <a:lnTo>
                    <a:pt x="251" y="427"/>
                  </a:lnTo>
                  <a:lnTo>
                    <a:pt x="50" y="578"/>
                  </a:lnTo>
                  <a:lnTo>
                    <a:pt x="0" y="201"/>
                  </a:lnTo>
                  <a:lnTo>
                    <a:pt x="1834" y="0"/>
                  </a:lnTo>
                  <a:lnTo>
                    <a:pt x="1885" y="905"/>
                  </a:lnTo>
                  <a:lnTo>
                    <a:pt x="1960" y="1106"/>
                  </a:lnTo>
                  <a:lnTo>
                    <a:pt x="2211" y="1080"/>
                  </a:lnTo>
                  <a:lnTo>
                    <a:pt x="1859" y="1357"/>
                  </a:lnTo>
                  <a:lnTo>
                    <a:pt x="1432" y="578"/>
                  </a:lnTo>
                </a:path>
              </a:pathLst>
            </a:custGeom>
            <a:solidFill>
              <a:schemeClr val="accent1">
                <a:lumMod val="60000"/>
                <a:lumOff val="4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087"/>
                  </a:solidFill>
                  <a:effectLst/>
                  <a:uLnTx/>
                  <a:uFillTx/>
                  <a:latin typeface="Arial"/>
                  <a:ea typeface="Geneva" charset="0"/>
                  <a:cs typeface="Apple カラー絵文字" charset="0"/>
                </a:rPr>
                <a:t>  </a:t>
              </a:r>
            </a:p>
          </p:txBody>
        </p:sp>
        <p:sp>
          <p:nvSpPr>
            <p:cNvPr id="39" name="Freeform 5">
              <a:extLst>
                <a:ext uri="{FF2B5EF4-FFF2-40B4-BE49-F238E27FC236}">
                  <a16:creationId xmlns:a16="http://schemas.microsoft.com/office/drawing/2014/main" id="{D2A2B14A-771B-3698-4DE0-0514D6528C7C}"/>
                </a:ext>
              </a:extLst>
            </p:cNvPr>
            <p:cNvSpPr>
              <a:spLocks noChangeArrowheads="1"/>
            </p:cNvSpPr>
            <p:nvPr/>
          </p:nvSpPr>
          <p:spPr bwMode="auto">
            <a:xfrm>
              <a:off x="6773760" y="2742500"/>
              <a:ext cx="1304640" cy="707115"/>
            </a:xfrm>
            <a:custGeom>
              <a:avLst/>
              <a:gdLst>
                <a:gd name="T0" fmla="*/ 0 w 3995"/>
                <a:gd name="T1" fmla="*/ 2162 h 2163"/>
                <a:gd name="T2" fmla="*/ 677 w 3995"/>
                <a:gd name="T3" fmla="*/ 1307 h 2163"/>
                <a:gd name="T4" fmla="*/ 2336 w 3995"/>
                <a:gd name="T5" fmla="*/ 0 h 2163"/>
                <a:gd name="T6" fmla="*/ 2889 w 3995"/>
                <a:gd name="T7" fmla="*/ 201 h 2163"/>
                <a:gd name="T8" fmla="*/ 3317 w 3995"/>
                <a:gd name="T9" fmla="*/ 76 h 2163"/>
                <a:gd name="T10" fmla="*/ 3994 w 3995"/>
                <a:gd name="T11" fmla="*/ 880 h 2163"/>
                <a:gd name="T12" fmla="*/ 3366 w 3995"/>
                <a:gd name="T13" fmla="*/ 1684 h 2163"/>
                <a:gd name="T14" fmla="*/ 0 w 3995"/>
                <a:gd name="T15" fmla="*/ 2162 h 2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95" h="2163">
                  <a:moveTo>
                    <a:pt x="0" y="2162"/>
                  </a:moveTo>
                  <a:lnTo>
                    <a:pt x="677" y="1307"/>
                  </a:lnTo>
                  <a:lnTo>
                    <a:pt x="2336" y="0"/>
                  </a:lnTo>
                  <a:lnTo>
                    <a:pt x="2889" y="201"/>
                  </a:lnTo>
                  <a:lnTo>
                    <a:pt x="3317" y="76"/>
                  </a:lnTo>
                  <a:lnTo>
                    <a:pt x="3994" y="880"/>
                  </a:lnTo>
                  <a:lnTo>
                    <a:pt x="3366" y="1684"/>
                  </a:lnTo>
                  <a:lnTo>
                    <a:pt x="0" y="2162"/>
                  </a:lnTo>
                </a:path>
              </a:pathLst>
            </a:custGeom>
            <a:solidFill>
              <a:srgbClr val="003087"/>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24.9%</a:t>
              </a:r>
            </a:p>
          </p:txBody>
        </p:sp>
        <p:sp>
          <p:nvSpPr>
            <p:cNvPr id="40" name="Freeform 6">
              <a:extLst>
                <a:ext uri="{FF2B5EF4-FFF2-40B4-BE49-F238E27FC236}">
                  <a16:creationId xmlns:a16="http://schemas.microsoft.com/office/drawing/2014/main" id="{1001E5CF-B180-26F6-B22B-8652BA7F9568}"/>
                </a:ext>
              </a:extLst>
            </p:cNvPr>
            <p:cNvSpPr>
              <a:spLocks noChangeArrowheads="1"/>
            </p:cNvSpPr>
            <p:nvPr/>
          </p:nvSpPr>
          <p:spPr bwMode="auto">
            <a:xfrm>
              <a:off x="3991679" y="3383368"/>
              <a:ext cx="1681920" cy="836727"/>
            </a:xfrm>
            <a:custGeom>
              <a:avLst/>
              <a:gdLst>
                <a:gd name="T0" fmla="*/ 1758 w 5152"/>
                <a:gd name="T1" fmla="*/ 1809 h 2564"/>
                <a:gd name="T2" fmla="*/ 1733 w 5152"/>
                <a:gd name="T3" fmla="*/ 402 h 2564"/>
                <a:gd name="T4" fmla="*/ 0 w 5152"/>
                <a:gd name="T5" fmla="*/ 351 h 2564"/>
                <a:gd name="T6" fmla="*/ 24 w 5152"/>
                <a:gd name="T7" fmla="*/ 0 h 2564"/>
                <a:gd name="T8" fmla="*/ 5000 w 5152"/>
                <a:gd name="T9" fmla="*/ 176 h 2564"/>
                <a:gd name="T10" fmla="*/ 5151 w 5152"/>
                <a:gd name="T11" fmla="*/ 2563 h 2564"/>
                <a:gd name="T12" fmla="*/ 1758 w 5152"/>
                <a:gd name="T13" fmla="*/ 1809 h 2564"/>
              </a:gdLst>
              <a:ahLst/>
              <a:cxnLst>
                <a:cxn ang="0">
                  <a:pos x="T0" y="T1"/>
                </a:cxn>
                <a:cxn ang="0">
                  <a:pos x="T2" y="T3"/>
                </a:cxn>
                <a:cxn ang="0">
                  <a:pos x="T4" y="T5"/>
                </a:cxn>
                <a:cxn ang="0">
                  <a:pos x="T6" y="T7"/>
                </a:cxn>
                <a:cxn ang="0">
                  <a:pos x="T8" y="T9"/>
                </a:cxn>
                <a:cxn ang="0">
                  <a:pos x="T10" y="T11"/>
                </a:cxn>
                <a:cxn ang="0">
                  <a:pos x="T12" y="T13"/>
                </a:cxn>
              </a:cxnLst>
              <a:rect l="0" t="0" r="r" b="b"/>
              <a:pathLst>
                <a:path w="5152" h="2564">
                  <a:moveTo>
                    <a:pt x="1758" y="1809"/>
                  </a:moveTo>
                  <a:lnTo>
                    <a:pt x="1733" y="402"/>
                  </a:lnTo>
                  <a:lnTo>
                    <a:pt x="0" y="351"/>
                  </a:lnTo>
                  <a:lnTo>
                    <a:pt x="24" y="0"/>
                  </a:lnTo>
                  <a:lnTo>
                    <a:pt x="5000" y="176"/>
                  </a:lnTo>
                  <a:lnTo>
                    <a:pt x="5151" y="2563"/>
                  </a:lnTo>
                  <a:lnTo>
                    <a:pt x="1758" y="1809"/>
                  </a:lnTo>
                </a:path>
              </a:pathLst>
            </a:custGeom>
            <a:solidFill>
              <a:schemeClr val="tx2"/>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24%</a:t>
              </a:r>
            </a:p>
          </p:txBody>
        </p:sp>
        <p:sp>
          <p:nvSpPr>
            <p:cNvPr id="41" name="Freeform 7">
              <a:extLst>
                <a:ext uri="{FF2B5EF4-FFF2-40B4-BE49-F238E27FC236}">
                  <a16:creationId xmlns:a16="http://schemas.microsoft.com/office/drawing/2014/main" id="{223B5223-FE43-3FAC-AF12-616DA641D635}"/>
                </a:ext>
              </a:extLst>
            </p:cNvPr>
            <p:cNvSpPr>
              <a:spLocks noChangeArrowheads="1"/>
            </p:cNvSpPr>
            <p:nvPr/>
          </p:nvSpPr>
          <p:spPr bwMode="auto">
            <a:xfrm>
              <a:off x="6616800" y="3309920"/>
              <a:ext cx="1559520" cy="534297"/>
            </a:xfrm>
            <a:custGeom>
              <a:avLst/>
              <a:gdLst>
                <a:gd name="T0" fmla="*/ 0 w 4775"/>
                <a:gd name="T1" fmla="*/ 1633 h 1634"/>
                <a:gd name="T2" fmla="*/ 326 w 4775"/>
                <a:gd name="T3" fmla="*/ 603 h 1634"/>
                <a:gd name="T4" fmla="*/ 4774 w 4775"/>
                <a:gd name="T5" fmla="*/ 0 h 1634"/>
                <a:gd name="T6" fmla="*/ 3543 w 4775"/>
                <a:gd name="T7" fmla="*/ 1105 h 1634"/>
                <a:gd name="T8" fmla="*/ 3493 w 4775"/>
                <a:gd name="T9" fmla="*/ 1331 h 1634"/>
                <a:gd name="T10" fmla="*/ 0 w 4775"/>
                <a:gd name="T11" fmla="*/ 1633 h 1634"/>
              </a:gdLst>
              <a:ahLst/>
              <a:cxnLst>
                <a:cxn ang="0">
                  <a:pos x="T0" y="T1"/>
                </a:cxn>
                <a:cxn ang="0">
                  <a:pos x="T2" y="T3"/>
                </a:cxn>
                <a:cxn ang="0">
                  <a:pos x="T4" y="T5"/>
                </a:cxn>
                <a:cxn ang="0">
                  <a:pos x="T6" y="T7"/>
                </a:cxn>
                <a:cxn ang="0">
                  <a:pos x="T8" y="T9"/>
                </a:cxn>
                <a:cxn ang="0">
                  <a:pos x="T10" y="T11"/>
                </a:cxn>
              </a:cxnLst>
              <a:rect l="0" t="0" r="r" b="b"/>
              <a:pathLst>
                <a:path w="4775" h="1634">
                  <a:moveTo>
                    <a:pt x="0" y="1633"/>
                  </a:moveTo>
                  <a:lnTo>
                    <a:pt x="326" y="603"/>
                  </a:lnTo>
                  <a:lnTo>
                    <a:pt x="4774" y="0"/>
                  </a:lnTo>
                  <a:lnTo>
                    <a:pt x="3543" y="1105"/>
                  </a:lnTo>
                  <a:lnTo>
                    <a:pt x="3493" y="1331"/>
                  </a:lnTo>
                  <a:lnTo>
                    <a:pt x="0" y="1633"/>
                  </a:lnTo>
                </a:path>
              </a:pathLst>
            </a:custGeom>
            <a:solidFill>
              <a:schemeClr val="accent1">
                <a:lumMod val="60000"/>
                <a:lumOff val="4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12.8%</a:t>
              </a:r>
            </a:p>
          </p:txBody>
        </p:sp>
        <p:sp>
          <p:nvSpPr>
            <p:cNvPr id="42" name="Freeform 8">
              <a:extLst>
                <a:ext uri="{FF2B5EF4-FFF2-40B4-BE49-F238E27FC236}">
                  <a16:creationId xmlns:a16="http://schemas.microsoft.com/office/drawing/2014/main" id="{58CE29EB-5D2F-1F2B-6ACC-17C6C49DD3FE}"/>
                </a:ext>
              </a:extLst>
            </p:cNvPr>
            <p:cNvSpPr>
              <a:spLocks noChangeArrowheads="1"/>
            </p:cNvSpPr>
            <p:nvPr/>
          </p:nvSpPr>
          <p:spPr bwMode="auto">
            <a:xfrm>
              <a:off x="7823520" y="3170225"/>
              <a:ext cx="1617120" cy="616385"/>
            </a:xfrm>
            <a:custGeom>
              <a:avLst/>
              <a:gdLst>
                <a:gd name="T0" fmla="*/ 3618 w 4951"/>
                <a:gd name="T1" fmla="*/ 1885 h 1886"/>
                <a:gd name="T2" fmla="*/ 2839 w 4951"/>
                <a:gd name="T3" fmla="*/ 1332 h 1886"/>
                <a:gd name="T4" fmla="*/ 2186 w 4951"/>
                <a:gd name="T5" fmla="*/ 1407 h 1886"/>
                <a:gd name="T6" fmla="*/ 2035 w 4951"/>
                <a:gd name="T7" fmla="*/ 1232 h 1886"/>
                <a:gd name="T8" fmla="*/ 1005 w 4951"/>
                <a:gd name="T9" fmla="*/ 1407 h 1886"/>
                <a:gd name="T10" fmla="*/ 528 w 4951"/>
                <a:gd name="T11" fmla="*/ 1684 h 1886"/>
                <a:gd name="T12" fmla="*/ 0 w 4951"/>
                <a:gd name="T13" fmla="*/ 1734 h 1886"/>
                <a:gd name="T14" fmla="*/ 50 w 4951"/>
                <a:gd name="T15" fmla="*/ 1558 h 1886"/>
                <a:gd name="T16" fmla="*/ 1407 w 4951"/>
                <a:gd name="T17" fmla="*/ 402 h 1886"/>
                <a:gd name="T18" fmla="*/ 4473 w 4951"/>
                <a:gd name="T19" fmla="*/ 0 h 1886"/>
                <a:gd name="T20" fmla="*/ 4950 w 4951"/>
                <a:gd name="T21" fmla="*/ 478 h 1886"/>
                <a:gd name="T22" fmla="*/ 4046 w 4951"/>
                <a:gd name="T23" fmla="*/ 1759 h 1886"/>
                <a:gd name="T24" fmla="*/ 3618 w 4951"/>
                <a:gd name="T25" fmla="*/ 1885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1" h="1886">
                  <a:moveTo>
                    <a:pt x="3618" y="1885"/>
                  </a:moveTo>
                  <a:lnTo>
                    <a:pt x="2839" y="1332"/>
                  </a:lnTo>
                  <a:lnTo>
                    <a:pt x="2186" y="1407"/>
                  </a:lnTo>
                  <a:lnTo>
                    <a:pt x="2035" y="1232"/>
                  </a:lnTo>
                  <a:lnTo>
                    <a:pt x="1005" y="1407"/>
                  </a:lnTo>
                  <a:lnTo>
                    <a:pt x="528" y="1684"/>
                  </a:lnTo>
                  <a:lnTo>
                    <a:pt x="0" y="1734"/>
                  </a:lnTo>
                  <a:lnTo>
                    <a:pt x="50" y="1558"/>
                  </a:lnTo>
                  <a:lnTo>
                    <a:pt x="1407" y="402"/>
                  </a:lnTo>
                  <a:lnTo>
                    <a:pt x="4473" y="0"/>
                  </a:lnTo>
                  <a:lnTo>
                    <a:pt x="4950" y="478"/>
                  </a:lnTo>
                  <a:lnTo>
                    <a:pt x="4046" y="1759"/>
                  </a:lnTo>
                  <a:lnTo>
                    <a:pt x="3618" y="1885"/>
                  </a:lnTo>
                </a:path>
              </a:pathLst>
            </a:custGeom>
            <a:solidFill>
              <a:schemeClr val="accent1">
                <a:lumMod val="60000"/>
                <a:lumOff val="4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11.5%</a:t>
              </a:r>
            </a:p>
          </p:txBody>
        </p:sp>
        <p:sp>
          <p:nvSpPr>
            <p:cNvPr id="43" name="Freeform 9">
              <a:extLst>
                <a:ext uri="{FF2B5EF4-FFF2-40B4-BE49-F238E27FC236}">
                  <a16:creationId xmlns:a16="http://schemas.microsoft.com/office/drawing/2014/main" id="{F54F800D-923F-8459-7A30-808EF681D746}"/>
                </a:ext>
              </a:extLst>
            </p:cNvPr>
            <p:cNvSpPr>
              <a:spLocks noChangeArrowheads="1"/>
            </p:cNvSpPr>
            <p:nvPr/>
          </p:nvSpPr>
          <p:spPr bwMode="auto">
            <a:xfrm>
              <a:off x="8036639" y="3645475"/>
              <a:ext cx="944640" cy="697033"/>
            </a:xfrm>
            <a:custGeom>
              <a:avLst/>
              <a:gdLst>
                <a:gd name="T0" fmla="*/ 0 w 2891"/>
                <a:gd name="T1" fmla="*/ 351 h 2136"/>
                <a:gd name="T2" fmla="*/ 402 w 2891"/>
                <a:gd name="T3" fmla="*/ 125 h 2136"/>
                <a:gd name="T4" fmla="*/ 1307 w 2891"/>
                <a:gd name="T5" fmla="*/ 0 h 2136"/>
                <a:gd name="T6" fmla="*/ 1457 w 2891"/>
                <a:gd name="T7" fmla="*/ 150 h 2136"/>
                <a:gd name="T8" fmla="*/ 2186 w 2891"/>
                <a:gd name="T9" fmla="*/ 75 h 2136"/>
                <a:gd name="T10" fmla="*/ 2890 w 2891"/>
                <a:gd name="T11" fmla="*/ 578 h 2136"/>
                <a:gd name="T12" fmla="*/ 1759 w 2891"/>
                <a:gd name="T13" fmla="*/ 2135 h 2136"/>
                <a:gd name="T14" fmla="*/ 0 w 2891"/>
                <a:gd name="T15" fmla="*/ 351 h 2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2136">
                  <a:moveTo>
                    <a:pt x="0" y="351"/>
                  </a:moveTo>
                  <a:lnTo>
                    <a:pt x="402" y="125"/>
                  </a:lnTo>
                  <a:lnTo>
                    <a:pt x="1307" y="0"/>
                  </a:lnTo>
                  <a:lnTo>
                    <a:pt x="1457" y="150"/>
                  </a:lnTo>
                  <a:lnTo>
                    <a:pt x="2186" y="75"/>
                  </a:lnTo>
                  <a:lnTo>
                    <a:pt x="2890" y="578"/>
                  </a:lnTo>
                  <a:lnTo>
                    <a:pt x="1759" y="2135"/>
                  </a:lnTo>
                  <a:lnTo>
                    <a:pt x="0" y="351"/>
                  </a:lnTo>
                </a:path>
              </a:pathLst>
            </a:custGeom>
            <a:solidFill>
              <a:schemeClr val="tx2"/>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a:t>
              </a:r>
              <a:r>
                <a:rPr kumimoji="0" lang="en-US" sz="1200" b="1" i="0" u="none" strike="noStrike" kern="1200" cap="none" spc="0" normalizeH="0" baseline="0" noProof="0">
                  <a:ln>
                    <a:noFill/>
                  </a:ln>
                  <a:solidFill>
                    <a:srgbClr val="FFFFFF"/>
                  </a:solidFill>
                  <a:effectLst/>
                  <a:uLnTx/>
                  <a:uFillTx/>
                  <a:latin typeface="Arial"/>
                  <a:ea typeface="Geneva" charset="0"/>
                  <a:cs typeface="Apple カラー絵文字" charset="0"/>
                </a:rPr>
                <a:t>20.2%</a:t>
              </a:r>
              <a:endPar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endParaRPr>
            </a:p>
          </p:txBody>
        </p:sp>
        <p:sp>
          <p:nvSpPr>
            <p:cNvPr id="44" name="Freeform 10">
              <a:extLst>
                <a:ext uri="{FF2B5EF4-FFF2-40B4-BE49-F238E27FC236}">
                  <a16:creationId xmlns:a16="http://schemas.microsoft.com/office/drawing/2014/main" id="{A872A2E9-DA2A-F88D-A304-48CE500D712C}"/>
                </a:ext>
              </a:extLst>
            </p:cNvPr>
            <p:cNvSpPr>
              <a:spLocks noChangeArrowheads="1"/>
            </p:cNvSpPr>
            <p:nvPr/>
          </p:nvSpPr>
          <p:spPr bwMode="auto">
            <a:xfrm>
              <a:off x="6363359" y="3867258"/>
              <a:ext cx="648000" cy="1173723"/>
            </a:xfrm>
            <a:custGeom>
              <a:avLst/>
              <a:gdLst>
                <a:gd name="T0" fmla="*/ 1407 w 1986"/>
                <a:gd name="T1" fmla="*/ 3592 h 3593"/>
                <a:gd name="T2" fmla="*/ 1231 w 1986"/>
                <a:gd name="T3" fmla="*/ 3014 h 3593"/>
                <a:gd name="T4" fmla="*/ 0 w 1986"/>
                <a:gd name="T5" fmla="*/ 3039 h 3593"/>
                <a:gd name="T6" fmla="*/ 477 w 1986"/>
                <a:gd name="T7" fmla="*/ 2159 h 3593"/>
                <a:gd name="T8" fmla="*/ 151 w 1986"/>
                <a:gd name="T9" fmla="*/ 1230 h 3593"/>
                <a:gd name="T10" fmla="*/ 728 w 1986"/>
                <a:gd name="T11" fmla="*/ 125 h 3593"/>
                <a:gd name="T12" fmla="*/ 1934 w 1986"/>
                <a:gd name="T13" fmla="*/ 0 h 3593"/>
                <a:gd name="T14" fmla="*/ 1860 w 1986"/>
                <a:gd name="T15" fmla="*/ 2360 h 3593"/>
                <a:gd name="T16" fmla="*/ 1985 w 1986"/>
                <a:gd name="T17" fmla="*/ 3466 h 3593"/>
                <a:gd name="T18" fmla="*/ 1407 w 1986"/>
                <a:gd name="T19" fmla="*/ 3592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6" h="3593">
                  <a:moveTo>
                    <a:pt x="1407" y="3592"/>
                  </a:moveTo>
                  <a:lnTo>
                    <a:pt x="1231" y="3014"/>
                  </a:lnTo>
                  <a:lnTo>
                    <a:pt x="0" y="3039"/>
                  </a:lnTo>
                  <a:lnTo>
                    <a:pt x="477" y="2159"/>
                  </a:lnTo>
                  <a:lnTo>
                    <a:pt x="151" y="1230"/>
                  </a:lnTo>
                  <a:lnTo>
                    <a:pt x="728" y="125"/>
                  </a:lnTo>
                  <a:lnTo>
                    <a:pt x="1934" y="0"/>
                  </a:lnTo>
                  <a:lnTo>
                    <a:pt x="1860" y="2360"/>
                  </a:lnTo>
                  <a:lnTo>
                    <a:pt x="1985" y="3466"/>
                  </a:lnTo>
                  <a:lnTo>
                    <a:pt x="1407" y="3592"/>
                  </a:lnTo>
                </a:path>
              </a:pathLst>
            </a:custGeom>
            <a:solidFill>
              <a:srgbClr val="003087"/>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a:t>
              </a:r>
              <a:r>
                <a:rPr kumimoji="0" lang="en-US" sz="1200" b="1" i="0" u="none" strike="noStrike" kern="1200" cap="none" spc="0" normalizeH="0" baseline="0" noProof="0">
                  <a:ln>
                    <a:noFill/>
                  </a:ln>
                  <a:solidFill>
                    <a:srgbClr val="FFFFFF"/>
                  </a:solidFill>
                  <a:effectLst/>
                  <a:uLnTx/>
                  <a:uFillTx/>
                  <a:latin typeface="Arial"/>
                  <a:ea typeface="Geneva" charset="0"/>
                  <a:cs typeface="Apple カラー絵文字" charset="0"/>
                </a:rPr>
                <a:t>23%</a:t>
              </a:r>
              <a:endPar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endParaRPr>
            </a:p>
          </p:txBody>
        </p:sp>
        <p:sp>
          <p:nvSpPr>
            <p:cNvPr id="45" name="Freeform 11">
              <a:extLst>
                <a:ext uri="{FF2B5EF4-FFF2-40B4-BE49-F238E27FC236}">
                  <a16:creationId xmlns:a16="http://schemas.microsoft.com/office/drawing/2014/main" id="{9026647E-774D-8BD2-AFB6-2583762B0360}"/>
                </a:ext>
              </a:extLst>
            </p:cNvPr>
            <p:cNvSpPr>
              <a:spLocks noChangeArrowheads="1"/>
            </p:cNvSpPr>
            <p:nvPr/>
          </p:nvSpPr>
          <p:spPr bwMode="auto">
            <a:xfrm>
              <a:off x="7568639" y="3777969"/>
              <a:ext cx="1000800" cy="967782"/>
            </a:xfrm>
            <a:custGeom>
              <a:avLst/>
              <a:gdLst>
                <a:gd name="T0" fmla="*/ 679 w 3066"/>
                <a:gd name="T1" fmla="*/ 2964 h 2965"/>
                <a:gd name="T2" fmla="*/ 578 w 3066"/>
                <a:gd name="T3" fmla="*/ 2085 h 2965"/>
                <a:gd name="T4" fmla="*/ 0 w 3066"/>
                <a:gd name="T5" fmla="*/ 125 h 2965"/>
                <a:gd name="T6" fmla="*/ 1256 w 3066"/>
                <a:gd name="T7" fmla="*/ 0 h 2965"/>
                <a:gd name="T8" fmla="*/ 3065 w 3066"/>
                <a:gd name="T9" fmla="*/ 1884 h 2965"/>
                <a:gd name="T10" fmla="*/ 2915 w 3066"/>
                <a:gd name="T11" fmla="*/ 2813 h 2965"/>
                <a:gd name="T12" fmla="*/ 679 w 3066"/>
                <a:gd name="T13" fmla="*/ 2964 h 2965"/>
              </a:gdLst>
              <a:ahLst/>
              <a:cxnLst>
                <a:cxn ang="0">
                  <a:pos x="T0" y="T1"/>
                </a:cxn>
                <a:cxn ang="0">
                  <a:pos x="T2" y="T3"/>
                </a:cxn>
                <a:cxn ang="0">
                  <a:pos x="T4" y="T5"/>
                </a:cxn>
                <a:cxn ang="0">
                  <a:pos x="T6" y="T7"/>
                </a:cxn>
                <a:cxn ang="0">
                  <a:pos x="T8" y="T9"/>
                </a:cxn>
                <a:cxn ang="0">
                  <a:pos x="T10" y="T11"/>
                </a:cxn>
                <a:cxn ang="0">
                  <a:pos x="T12" y="T13"/>
                </a:cxn>
              </a:cxnLst>
              <a:rect l="0" t="0" r="r" b="b"/>
              <a:pathLst>
                <a:path w="3066" h="2965">
                  <a:moveTo>
                    <a:pt x="679" y="2964"/>
                  </a:moveTo>
                  <a:lnTo>
                    <a:pt x="578" y="2085"/>
                  </a:lnTo>
                  <a:lnTo>
                    <a:pt x="0" y="125"/>
                  </a:lnTo>
                  <a:lnTo>
                    <a:pt x="1256" y="0"/>
                  </a:lnTo>
                  <a:lnTo>
                    <a:pt x="3065" y="1884"/>
                  </a:lnTo>
                  <a:lnTo>
                    <a:pt x="2915" y="2813"/>
                  </a:lnTo>
                  <a:lnTo>
                    <a:pt x="679" y="2964"/>
                  </a:lnTo>
                </a:path>
              </a:pathLst>
            </a:custGeom>
            <a:solidFill>
              <a:schemeClr val="accent1">
                <a:lumMod val="60000"/>
                <a:lumOff val="40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a:t>
              </a:r>
              <a:r>
                <a:rPr kumimoji="0" lang="en-US" sz="1200" b="1" i="0" u="none" strike="noStrike" kern="1200" cap="none" spc="0" normalizeH="0" baseline="0" noProof="0">
                  <a:ln>
                    <a:noFill/>
                  </a:ln>
                  <a:solidFill>
                    <a:srgbClr val="FFFFFF"/>
                  </a:solidFill>
                  <a:effectLst/>
                  <a:uLnTx/>
                  <a:uFillTx/>
                  <a:latin typeface="Arial"/>
                  <a:ea typeface="Geneva" charset="0"/>
                  <a:cs typeface="Apple カラー絵文字" charset="0"/>
                </a:rPr>
                <a:t>*13,7%</a:t>
              </a:r>
              <a:endPar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endParaRPr>
            </a:p>
          </p:txBody>
        </p:sp>
        <p:sp>
          <p:nvSpPr>
            <p:cNvPr id="46" name="Freeform 12">
              <a:extLst>
                <a:ext uri="{FF2B5EF4-FFF2-40B4-BE49-F238E27FC236}">
                  <a16:creationId xmlns:a16="http://schemas.microsoft.com/office/drawing/2014/main" id="{9C0B7DFA-B5CD-B46A-0126-779B63852EDF}"/>
                </a:ext>
              </a:extLst>
            </p:cNvPr>
            <p:cNvSpPr>
              <a:spLocks noChangeArrowheads="1"/>
            </p:cNvSpPr>
            <p:nvPr/>
          </p:nvSpPr>
          <p:spPr bwMode="auto">
            <a:xfrm>
              <a:off x="5829120" y="4424597"/>
              <a:ext cx="993600" cy="927457"/>
            </a:xfrm>
            <a:custGeom>
              <a:avLst/>
              <a:gdLst>
                <a:gd name="T0" fmla="*/ 2236 w 3041"/>
                <a:gd name="T1" fmla="*/ 2840 h 2841"/>
                <a:gd name="T2" fmla="*/ 2236 w 3041"/>
                <a:gd name="T3" fmla="*/ 2840 h 2841"/>
                <a:gd name="T4" fmla="*/ 1482 w 3041"/>
                <a:gd name="T5" fmla="*/ 2337 h 2841"/>
                <a:gd name="T6" fmla="*/ 251 w 3041"/>
                <a:gd name="T7" fmla="*/ 2463 h 2841"/>
                <a:gd name="T8" fmla="*/ 352 w 3041"/>
                <a:gd name="T9" fmla="*/ 1408 h 2841"/>
                <a:gd name="T10" fmla="*/ 25 w 3041"/>
                <a:gd name="T11" fmla="*/ 704 h 2841"/>
                <a:gd name="T12" fmla="*/ 0 w 3041"/>
                <a:gd name="T13" fmla="*/ 75 h 2841"/>
                <a:gd name="T14" fmla="*/ 1733 w 3041"/>
                <a:gd name="T15" fmla="*/ 0 h 2841"/>
                <a:gd name="T16" fmla="*/ 1909 w 3041"/>
                <a:gd name="T17" fmla="*/ 427 h 2841"/>
                <a:gd name="T18" fmla="*/ 1457 w 3041"/>
                <a:gd name="T19" fmla="*/ 1256 h 2841"/>
                <a:gd name="T20" fmla="*/ 1482 w 3041"/>
                <a:gd name="T21" fmla="*/ 1508 h 2841"/>
                <a:gd name="T22" fmla="*/ 2713 w 3041"/>
                <a:gd name="T23" fmla="*/ 1458 h 2841"/>
                <a:gd name="T24" fmla="*/ 3040 w 3041"/>
                <a:gd name="T25" fmla="*/ 2413 h 2841"/>
                <a:gd name="T26" fmla="*/ 2236 w 3041"/>
                <a:gd name="T27" fmla="*/ 2840 h 2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1" h="2841">
                  <a:moveTo>
                    <a:pt x="2236" y="2840"/>
                  </a:moveTo>
                  <a:lnTo>
                    <a:pt x="2236" y="2840"/>
                  </a:lnTo>
                  <a:cubicBezTo>
                    <a:pt x="1482" y="2337"/>
                    <a:pt x="1482" y="2337"/>
                    <a:pt x="1482" y="2337"/>
                  </a:cubicBezTo>
                  <a:cubicBezTo>
                    <a:pt x="251" y="2463"/>
                    <a:pt x="251" y="2463"/>
                    <a:pt x="251" y="2463"/>
                  </a:cubicBezTo>
                  <a:cubicBezTo>
                    <a:pt x="352" y="1408"/>
                    <a:pt x="352" y="1408"/>
                    <a:pt x="352" y="1408"/>
                  </a:cubicBezTo>
                  <a:cubicBezTo>
                    <a:pt x="25" y="704"/>
                    <a:pt x="25" y="704"/>
                    <a:pt x="25" y="704"/>
                  </a:cubicBezTo>
                  <a:cubicBezTo>
                    <a:pt x="0" y="75"/>
                    <a:pt x="0" y="75"/>
                    <a:pt x="0" y="75"/>
                  </a:cubicBezTo>
                  <a:cubicBezTo>
                    <a:pt x="1733" y="0"/>
                    <a:pt x="1733" y="0"/>
                    <a:pt x="1733" y="0"/>
                  </a:cubicBezTo>
                  <a:cubicBezTo>
                    <a:pt x="1909" y="427"/>
                    <a:pt x="1909" y="427"/>
                    <a:pt x="1909" y="427"/>
                  </a:cubicBezTo>
                  <a:cubicBezTo>
                    <a:pt x="1457" y="1256"/>
                    <a:pt x="1457" y="1256"/>
                    <a:pt x="1457" y="1256"/>
                  </a:cubicBezTo>
                  <a:cubicBezTo>
                    <a:pt x="1482" y="1508"/>
                    <a:pt x="1482" y="1508"/>
                    <a:pt x="1482" y="1508"/>
                  </a:cubicBezTo>
                  <a:cubicBezTo>
                    <a:pt x="1457" y="1533"/>
                    <a:pt x="2713" y="1458"/>
                    <a:pt x="2713" y="1458"/>
                  </a:cubicBezTo>
                  <a:cubicBezTo>
                    <a:pt x="3040" y="2413"/>
                    <a:pt x="3040" y="2413"/>
                    <a:pt x="3040" y="2413"/>
                  </a:cubicBezTo>
                  <a:lnTo>
                    <a:pt x="2236" y="2840"/>
                  </a:lnTo>
                </a:path>
              </a:pathLst>
            </a:custGeom>
            <a:solidFill>
              <a:srgbClr val="307FE2"/>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15%</a:t>
              </a:r>
            </a:p>
          </p:txBody>
        </p:sp>
        <p:sp>
          <p:nvSpPr>
            <p:cNvPr id="47" name="Freeform 13">
              <a:extLst>
                <a:ext uri="{FF2B5EF4-FFF2-40B4-BE49-F238E27FC236}">
                  <a16:creationId xmlns:a16="http://schemas.microsoft.com/office/drawing/2014/main" id="{C332A136-FB90-34A9-ACD6-3850C0F9BB8B}"/>
                </a:ext>
              </a:extLst>
            </p:cNvPr>
            <p:cNvSpPr>
              <a:spLocks noChangeArrowheads="1"/>
            </p:cNvSpPr>
            <p:nvPr/>
          </p:nvSpPr>
          <p:spPr bwMode="auto">
            <a:xfrm>
              <a:off x="7257600" y="4745751"/>
              <a:ext cx="1772639" cy="1379665"/>
            </a:xfrm>
            <a:custGeom>
              <a:avLst/>
              <a:gdLst>
                <a:gd name="T0" fmla="*/ 4900 w 5428"/>
                <a:gd name="T1" fmla="*/ 4222 h 4223"/>
                <a:gd name="T2" fmla="*/ 3518 w 5428"/>
                <a:gd name="T3" fmla="*/ 2613 h 4223"/>
                <a:gd name="T4" fmla="*/ 3292 w 5428"/>
                <a:gd name="T5" fmla="*/ 1433 h 4223"/>
                <a:gd name="T6" fmla="*/ 2287 w 5428"/>
                <a:gd name="T7" fmla="*/ 703 h 4223"/>
                <a:gd name="T8" fmla="*/ 1583 w 5428"/>
                <a:gd name="T9" fmla="*/ 1031 h 4223"/>
                <a:gd name="T10" fmla="*/ 1281 w 5428"/>
                <a:gd name="T11" fmla="*/ 654 h 4223"/>
                <a:gd name="T12" fmla="*/ 151 w 5428"/>
                <a:gd name="T13" fmla="*/ 703 h 4223"/>
                <a:gd name="T14" fmla="*/ 0 w 5428"/>
                <a:gd name="T15" fmla="*/ 301 h 4223"/>
                <a:gd name="T16" fmla="*/ 3945 w 5428"/>
                <a:gd name="T17" fmla="*/ 0 h 4223"/>
                <a:gd name="T18" fmla="*/ 5427 w 5428"/>
                <a:gd name="T19" fmla="*/ 2865 h 4223"/>
                <a:gd name="T20" fmla="*/ 5403 w 5428"/>
                <a:gd name="T21" fmla="*/ 4096 h 4223"/>
                <a:gd name="T22" fmla="*/ 4900 w 5428"/>
                <a:gd name="T23" fmla="*/ 4222 h 4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28" h="4223">
                  <a:moveTo>
                    <a:pt x="4900" y="4222"/>
                  </a:moveTo>
                  <a:lnTo>
                    <a:pt x="3518" y="2613"/>
                  </a:lnTo>
                  <a:lnTo>
                    <a:pt x="3292" y="1433"/>
                  </a:lnTo>
                  <a:lnTo>
                    <a:pt x="2287" y="703"/>
                  </a:lnTo>
                  <a:lnTo>
                    <a:pt x="1583" y="1031"/>
                  </a:lnTo>
                  <a:lnTo>
                    <a:pt x="1281" y="654"/>
                  </a:lnTo>
                  <a:lnTo>
                    <a:pt x="151" y="703"/>
                  </a:lnTo>
                  <a:lnTo>
                    <a:pt x="0" y="301"/>
                  </a:lnTo>
                  <a:lnTo>
                    <a:pt x="3945" y="0"/>
                  </a:lnTo>
                  <a:lnTo>
                    <a:pt x="5427" y="2865"/>
                  </a:lnTo>
                  <a:lnTo>
                    <a:pt x="5403" y="4096"/>
                  </a:lnTo>
                  <a:lnTo>
                    <a:pt x="4900" y="4222"/>
                  </a:lnTo>
                </a:path>
              </a:pathLst>
            </a:custGeom>
            <a:solidFill>
              <a:schemeClr val="bg1">
                <a:lumMod val="85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a:t>
              </a:r>
              <a:r>
                <a:rPr kumimoji="0" lang="en-US" sz="1400" b="1" i="0" u="none" strike="noStrike" kern="1200" cap="none" spc="0" normalizeH="0" baseline="0" noProof="0">
                  <a:ln>
                    <a:noFill/>
                  </a:ln>
                  <a:solidFill>
                    <a:srgbClr val="003087"/>
                  </a:solidFill>
                  <a:effectLst/>
                  <a:uLnTx/>
                  <a:uFillTx/>
                  <a:latin typeface="Arial"/>
                  <a:ea typeface="Geneva" charset="0"/>
                  <a:cs typeface="Apple カラー絵文字" charset="0"/>
                </a:rPr>
                <a:t>NA</a:t>
              </a:r>
              <a:endPar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endParaRPr>
            </a:p>
          </p:txBody>
        </p:sp>
        <p:sp>
          <p:nvSpPr>
            <p:cNvPr id="48" name="Freeform 14">
              <a:extLst>
                <a:ext uri="{FF2B5EF4-FFF2-40B4-BE49-F238E27FC236}">
                  <a16:creationId xmlns:a16="http://schemas.microsoft.com/office/drawing/2014/main" id="{968FE357-9ECC-F26F-90FA-0F8948BDC535}"/>
                </a:ext>
              </a:extLst>
            </p:cNvPr>
            <p:cNvSpPr>
              <a:spLocks noChangeArrowheads="1"/>
            </p:cNvSpPr>
            <p:nvPr/>
          </p:nvSpPr>
          <p:spPr bwMode="auto">
            <a:xfrm>
              <a:off x="3146399" y="3556186"/>
              <a:ext cx="2733120" cy="2667160"/>
            </a:xfrm>
            <a:custGeom>
              <a:avLst/>
              <a:gdLst>
                <a:gd name="T0" fmla="*/ 2312 w 8369"/>
                <a:gd name="T1" fmla="*/ 3367 h 8167"/>
                <a:gd name="T2" fmla="*/ 0 w 8369"/>
                <a:gd name="T3" fmla="*/ 3291 h 8167"/>
                <a:gd name="T4" fmla="*/ 1834 w 8369"/>
                <a:gd name="T5" fmla="*/ 5653 h 8167"/>
                <a:gd name="T6" fmla="*/ 2387 w 8369"/>
                <a:gd name="T7" fmla="*/ 5000 h 8167"/>
                <a:gd name="T8" fmla="*/ 3116 w 8369"/>
                <a:gd name="T9" fmla="*/ 5025 h 8167"/>
                <a:gd name="T10" fmla="*/ 3619 w 8369"/>
                <a:gd name="T11" fmla="*/ 5402 h 8167"/>
                <a:gd name="T12" fmla="*/ 4749 w 8369"/>
                <a:gd name="T13" fmla="*/ 7714 h 8167"/>
                <a:gd name="T14" fmla="*/ 5955 w 8369"/>
                <a:gd name="T15" fmla="*/ 8166 h 8167"/>
                <a:gd name="T16" fmla="*/ 5780 w 8369"/>
                <a:gd name="T17" fmla="*/ 6734 h 8167"/>
                <a:gd name="T18" fmla="*/ 8293 w 8369"/>
                <a:gd name="T19" fmla="*/ 5101 h 8167"/>
                <a:gd name="T20" fmla="*/ 8368 w 8369"/>
                <a:gd name="T21" fmla="*/ 4145 h 8167"/>
                <a:gd name="T22" fmla="*/ 8041 w 8369"/>
                <a:gd name="T23" fmla="*/ 3442 h 8167"/>
                <a:gd name="T24" fmla="*/ 7992 w 8369"/>
                <a:gd name="T25" fmla="*/ 2261 h 8167"/>
                <a:gd name="T26" fmla="*/ 4172 w 8369"/>
                <a:gd name="T27" fmla="*/ 1432 h 8167"/>
                <a:gd name="T28" fmla="*/ 4146 w 8369"/>
                <a:gd name="T29" fmla="*/ 51 h 8167"/>
                <a:gd name="T30" fmla="*/ 2564 w 8369"/>
                <a:gd name="T31" fmla="*/ 0 h 8167"/>
                <a:gd name="T32" fmla="*/ 2312 w 8369"/>
                <a:gd name="T33" fmla="*/ 3367 h 8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69" h="8167">
                  <a:moveTo>
                    <a:pt x="2312" y="3367"/>
                  </a:moveTo>
                  <a:lnTo>
                    <a:pt x="0" y="3291"/>
                  </a:lnTo>
                  <a:lnTo>
                    <a:pt x="1834" y="5653"/>
                  </a:lnTo>
                  <a:lnTo>
                    <a:pt x="2387" y="5000"/>
                  </a:lnTo>
                  <a:lnTo>
                    <a:pt x="3116" y="5025"/>
                  </a:lnTo>
                  <a:lnTo>
                    <a:pt x="3619" y="5402"/>
                  </a:lnTo>
                  <a:lnTo>
                    <a:pt x="4749" y="7714"/>
                  </a:lnTo>
                  <a:lnTo>
                    <a:pt x="5955" y="8166"/>
                  </a:lnTo>
                  <a:lnTo>
                    <a:pt x="5780" y="6734"/>
                  </a:lnTo>
                  <a:lnTo>
                    <a:pt x="8293" y="5101"/>
                  </a:lnTo>
                  <a:lnTo>
                    <a:pt x="8368" y="4145"/>
                  </a:lnTo>
                  <a:lnTo>
                    <a:pt x="8041" y="3442"/>
                  </a:lnTo>
                  <a:lnTo>
                    <a:pt x="7992" y="2261"/>
                  </a:lnTo>
                  <a:lnTo>
                    <a:pt x="4172" y="1432"/>
                  </a:lnTo>
                  <a:lnTo>
                    <a:pt x="4146" y="51"/>
                  </a:lnTo>
                  <a:lnTo>
                    <a:pt x="2564" y="0"/>
                  </a:lnTo>
                  <a:lnTo>
                    <a:pt x="2312" y="3367"/>
                  </a:lnTo>
                </a:path>
              </a:pathLst>
            </a:custGeom>
            <a:solidFill>
              <a:schemeClr val="tx2"/>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                    21.4%</a:t>
              </a:r>
            </a:p>
          </p:txBody>
        </p:sp>
        <p:sp>
          <p:nvSpPr>
            <p:cNvPr id="49" name="Freeform 15">
              <a:extLst>
                <a:ext uri="{FF2B5EF4-FFF2-40B4-BE49-F238E27FC236}">
                  <a16:creationId xmlns:a16="http://schemas.microsoft.com/office/drawing/2014/main" id="{721AE5E6-F7BD-0449-40BD-C1B22DBEC33E}"/>
                </a:ext>
              </a:extLst>
            </p:cNvPr>
            <p:cNvSpPr>
              <a:spLocks noChangeArrowheads="1"/>
            </p:cNvSpPr>
            <p:nvPr/>
          </p:nvSpPr>
          <p:spPr bwMode="auto">
            <a:xfrm>
              <a:off x="5690879" y="3514422"/>
              <a:ext cx="927360" cy="878492"/>
            </a:xfrm>
            <a:custGeom>
              <a:avLst/>
              <a:gdLst>
                <a:gd name="T0" fmla="*/ 2110 w 2840"/>
                <a:gd name="T1" fmla="*/ 2612 h 2689"/>
                <a:gd name="T2" fmla="*/ 403 w 2840"/>
                <a:gd name="T3" fmla="*/ 2688 h 2689"/>
                <a:gd name="T4" fmla="*/ 377 w 2840"/>
                <a:gd name="T5" fmla="*/ 2260 h 2689"/>
                <a:gd name="T6" fmla="*/ 151 w 2840"/>
                <a:gd name="T7" fmla="*/ 2186 h 2689"/>
                <a:gd name="T8" fmla="*/ 0 w 2840"/>
                <a:gd name="T9" fmla="*/ 100 h 2689"/>
                <a:gd name="T10" fmla="*/ 2437 w 2840"/>
                <a:gd name="T11" fmla="*/ 0 h 2689"/>
                <a:gd name="T12" fmla="*/ 2537 w 2840"/>
                <a:gd name="T13" fmla="*/ 477 h 2689"/>
                <a:gd name="T14" fmla="*/ 2839 w 2840"/>
                <a:gd name="T15" fmla="*/ 402 h 2689"/>
                <a:gd name="T16" fmla="*/ 2663 w 2840"/>
                <a:gd name="T17" fmla="*/ 1005 h 2689"/>
                <a:gd name="T18" fmla="*/ 2010 w 2840"/>
                <a:gd name="T19" fmla="*/ 2311 h 2689"/>
                <a:gd name="T20" fmla="*/ 2110 w 2840"/>
                <a:gd name="T21" fmla="*/ 2612 h 2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0" h="2689">
                  <a:moveTo>
                    <a:pt x="2110" y="2612"/>
                  </a:moveTo>
                  <a:lnTo>
                    <a:pt x="403" y="2688"/>
                  </a:lnTo>
                  <a:lnTo>
                    <a:pt x="377" y="2260"/>
                  </a:lnTo>
                  <a:lnTo>
                    <a:pt x="151" y="2186"/>
                  </a:lnTo>
                  <a:lnTo>
                    <a:pt x="0" y="100"/>
                  </a:lnTo>
                  <a:lnTo>
                    <a:pt x="2437" y="0"/>
                  </a:lnTo>
                  <a:lnTo>
                    <a:pt x="2537" y="477"/>
                  </a:lnTo>
                  <a:lnTo>
                    <a:pt x="2839" y="402"/>
                  </a:lnTo>
                  <a:lnTo>
                    <a:pt x="2663" y="1005"/>
                  </a:lnTo>
                  <a:lnTo>
                    <a:pt x="2010" y="2311"/>
                  </a:lnTo>
                  <a:lnTo>
                    <a:pt x="2110" y="2612"/>
                  </a:lnTo>
                </a:path>
              </a:pathLst>
            </a:custGeom>
            <a:solidFill>
              <a:srgbClr val="003087"/>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rPr>
                <a:t>25.6%</a:t>
              </a:r>
            </a:p>
          </p:txBody>
        </p:sp>
        <p:sp>
          <p:nvSpPr>
            <p:cNvPr id="50" name="Freeform 16">
              <a:extLst>
                <a:ext uri="{FF2B5EF4-FFF2-40B4-BE49-F238E27FC236}">
                  <a16:creationId xmlns:a16="http://schemas.microsoft.com/office/drawing/2014/main" id="{094D5CFC-B8E7-2BFA-35E7-F12918910A7C}"/>
                </a:ext>
              </a:extLst>
            </p:cNvPr>
            <p:cNvSpPr>
              <a:spLocks noChangeArrowheads="1"/>
            </p:cNvSpPr>
            <p:nvPr/>
          </p:nvSpPr>
          <p:spPr bwMode="auto">
            <a:xfrm>
              <a:off x="7027200" y="3818294"/>
              <a:ext cx="705600" cy="1189565"/>
            </a:xfrm>
            <a:custGeom>
              <a:avLst/>
              <a:gdLst>
                <a:gd name="T0" fmla="*/ 126 w 2162"/>
                <a:gd name="T1" fmla="*/ 3643 h 3644"/>
                <a:gd name="T2" fmla="*/ 126 w 2162"/>
                <a:gd name="T3" fmla="*/ 3643 h 3644"/>
                <a:gd name="T4" fmla="*/ 0 w 2162"/>
                <a:gd name="T5" fmla="*/ 2487 h 3644"/>
                <a:gd name="T6" fmla="*/ 76 w 2162"/>
                <a:gd name="T7" fmla="*/ 152 h 3644"/>
                <a:gd name="T8" fmla="*/ 1483 w 2162"/>
                <a:gd name="T9" fmla="*/ 0 h 3644"/>
                <a:gd name="T10" fmla="*/ 2061 w 2162"/>
                <a:gd name="T11" fmla="*/ 2010 h 3644"/>
                <a:gd name="T12" fmla="*/ 2161 w 2162"/>
                <a:gd name="T13" fmla="*/ 2865 h 3644"/>
                <a:gd name="T14" fmla="*/ 478 w 2162"/>
                <a:gd name="T15" fmla="*/ 2990 h 3644"/>
                <a:gd name="T16" fmla="*/ 679 w 2162"/>
                <a:gd name="T17" fmla="*/ 3618 h 3644"/>
                <a:gd name="T18" fmla="*/ 126 w 2162"/>
                <a:gd name="T19" fmla="*/ 3643 h 3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2" h="3644">
                  <a:moveTo>
                    <a:pt x="126" y="3643"/>
                  </a:moveTo>
                  <a:lnTo>
                    <a:pt x="126" y="3643"/>
                  </a:lnTo>
                  <a:cubicBezTo>
                    <a:pt x="126" y="3568"/>
                    <a:pt x="0" y="2487"/>
                    <a:pt x="0" y="2487"/>
                  </a:cubicBezTo>
                  <a:cubicBezTo>
                    <a:pt x="76" y="152"/>
                    <a:pt x="76" y="152"/>
                    <a:pt x="76" y="152"/>
                  </a:cubicBezTo>
                  <a:cubicBezTo>
                    <a:pt x="1483" y="0"/>
                    <a:pt x="1483" y="0"/>
                    <a:pt x="1483" y="0"/>
                  </a:cubicBezTo>
                  <a:cubicBezTo>
                    <a:pt x="2061" y="2010"/>
                    <a:pt x="2061" y="2010"/>
                    <a:pt x="2061" y="2010"/>
                  </a:cubicBezTo>
                  <a:cubicBezTo>
                    <a:pt x="2161" y="2865"/>
                    <a:pt x="2161" y="2865"/>
                    <a:pt x="2161" y="2865"/>
                  </a:cubicBezTo>
                  <a:cubicBezTo>
                    <a:pt x="478" y="2990"/>
                    <a:pt x="478" y="2990"/>
                    <a:pt x="478" y="2990"/>
                  </a:cubicBezTo>
                  <a:cubicBezTo>
                    <a:pt x="679" y="3618"/>
                    <a:pt x="679" y="3618"/>
                    <a:pt x="679" y="3618"/>
                  </a:cubicBezTo>
                  <a:lnTo>
                    <a:pt x="126" y="3643"/>
                  </a:lnTo>
                </a:path>
              </a:pathLst>
            </a:custGeom>
            <a:solidFill>
              <a:schemeClr val="bg1">
                <a:lumMod val="85000"/>
              </a:schemeClr>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087"/>
                  </a:solidFill>
                  <a:effectLst/>
                  <a:uLnTx/>
                  <a:uFillTx/>
                  <a:latin typeface="Arial"/>
                  <a:ea typeface="Geneva" charset="0"/>
                  <a:cs typeface="Apple カラー絵文字" charset="0"/>
                </a:rPr>
                <a:t>NA</a:t>
              </a:r>
              <a:endPar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endParaRPr>
            </a:p>
          </p:txBody>
        </p:sp>
        <p:sp>
          <p:nvSpPr>
            <p:cNvPr id="51" name="TextBox 50">
              <a:extLst>
                <a:ext uri="{FF2B5EF4-FFF2-40B4-BE49-F238E27FC236}">
                  <a16:creationId xmlns:a16="http://schemas.microsoft.com/office/drawing/2014/main" id="{BF01C2A9-1B9A-C50A-3D01-A64F4A951BF8}"/>
                </a:ext>
              </a:extLst>
            </p:cNvPr>
            <p:cNvSpPr txBox="1"/>
            <p:nvPr/>
          </p:nvSpPr>
          <p:spPr>
            <a:xfrm>
              <a:off x="9276479" y="2225213"/>
              <a:ext cx="1594895" cy="68175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07FE2">
                      <a:lumMod val="60000"/>
                      <a:lumOff val="40000"/>
                    </a:srgbClr>
                  </a:solidFill>
                  <a:effectLst/>
                  <a:uLnTx/>
                  <a:uFillTx/>
                  <a:latin typeface="Arial"/>
                  <a:ea typeface="+mn-ea"/>
                  <a:cs typeface="+mn-cs"/>
                </a:rPr>
                <a:t>7.2% - 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Arial"/>
                  <a:ea typeface="+mn-ea"/>
                  <a:cs typeface="+mn-cs"/>
                </a:rPr>
                <a:t>14.2% - MD</a:t>
              </a:r>
            </a:p>
          </p:txBody>
        </p:sp>
      </p:grpSp>
    </p:spTree>
    <p:extLst>
      <p:ext uri="{BB962C8B-B14F-4D97-AF65-F5344CB8AC3E}">
        <p14:creationId xmlns:p14="http://schemas.microsoft.com/office/powerpoint/2010/main" val="32452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80">
                                          <p:stCondLst>
                                            <p:cond delay="0"/>
                                          </p:stCondLst>
                                        </p:cTn>
                                        <p:tgtEl>
                                          <p:spTgt spid="4"/>
                                        </p:tgtEl>
                                      </p:cBhvr>
                                    </p:animEffect>
                                    <p:anim calcmode="lin" valueType="num">
                                      <p:cBhvr>
                                        <p:cTn id="2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gtEl>
                                      </p:cBhvr>
                                      <p:to x="100000" y="60000"/>
                                    </p:animScale>
                                    <p:animScale>
                                      <p:cBhvr>
                                        <p:cTn id="29" dur="166" decel="50000">
                                          <p:stCondLst>
                                            <p:cond delay="676"/>
                                          </p:stCondLst>
                                        </p:cTn>
                                        <p:tgtEl>
                                          <p:spTgt spid="4"/>
                                        </p:tgtEl>
                                      </p:cBhvr>
                                      <p:to x="100000" y="100000"/>
                                    </p:animScale>
                                    <p:animScale>
                                      <p:cBhvr>
                                        <p:cTn id="30" dur="26">
                                          <p:stCondLst>
                                            <p:cond delay="1312"/>
                                          </p:stCondLst>
                                        </p:cTn>
                                        <p:tgtEl>
                                          <p:spTgt spid="4"/>
                                        </p:tgtEl>
                                      </p:cBhvr>
                                      <p:to x="100000" y="80000"/>
                                    </p:animScale>
                                    <p:animScale>
                                      <p:cBhvr>
                                        <p:cTn id="31" dur="166" decel="50000">
                                          <p:stCondLst>
                                            <p:cond delay="1338"/>
                                          </p:stCondLst>
                                        </p:cTn>
                                        <p:tgtEl>
                                          <p:spTgt spid="4"/>
                                        </p:tgtEl>
                                      </p:cBhvr>
                                      <p:to x="100000" y="100000"/>
                                    </p:animScale>
                                    <p:animScale>
                                      <p:cBhvr>
                                        <p:cTn id="32" dur="26">
                                          <p:stCondLst>
                                            <p:cond delay="1642"/>
                                          </p:stCondLst>
                                        </p:cTn>
                                        <p:tgtEl>
                                          <p:spTgt spid="4"/>
                                        </p:tgtEl>
                                      </p:cBhvr>
                                      <p:to x="100000" y="90000"/>
                                    </p:animScale>
                                    <p:animScale>
                                      <p:cBhvr>
                                        <p:cTn id="33" dur="166" decel="50000">
                                          <p:stCondLst>
                                            <p:cond delay="1668"/>
                                          </p:stCondLst>
                                        </p:cTn>
                                        <p:tgtEl>
                                          <p:spTgt spid="4"/>
                                        </p:tgtEl>
                                      </p:cBhvr>
                                      <p:to x="100000" y="100000"/>
                                    </p:animScale>
                                    <p:animScale>
                                      <p:cBhvr>
                                        <p:cTn id="34" dur="26">
                                          <p:stCondLst>
                                            <p:cond delay="1808"/>
                                          </p:stCondLst>
                                        </p:cTn>
                                        <p:tgtEl>
                                          <p:spTgt spid="4"/>
                                        </p:tgtEl>
                                      </p:cBhvr>
                                      <p:to x="100000" y="95000"/>
                                    </p:animScale>
                                    <p:animScale>
                                      <p:cBhvr>
                                        <p:cTn id="35" dur="166" decel="50000">
                                          <p:stCondLst>
                                            <p:cond delay="1834"/>
                                          </p:stCondLst>
                                        </p:cTn>
                                        <p:tgtEl>
                                          <p:spTgt spid="4"/>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80">
                                          <p:stCondLst>
                                            <p:cond delay="0"/>
                                          </p:stCondLst>
                                        </p:cTn>
                                        <p:tgtEl>
                                          <p:spTgt spid="11"/>
                                        </p:tgtEl>
                                      </p:cBhvr>
                                    </p:animEffect>
                                    <p:anim calcmode="lin" valueType="num">
                                      <p:cBhvr>
                                        <p:cTn id="3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4" dur="26">
                                          <p:stCondLst>
                                            <p:cond delay="650"/>
                                          </p:stCondLst>
                                        </p:cTn>
                                        <p:tgtEl>
                                          <p:spTgt spid="11"/>
                                        </p:tgtEl>
                                      </p:cBhvr>
                                      <p:to x="100000" y="60000"/>
                                    </p:animScale>
                                    <p:animScale>
                                      <p:cBhvr>
                                        <p:cTn id="45" dur="166" decel="50000">
                                          <p:stCondLst>
                                            <p:cond delay="676"/>
                                          </p:stCondLst>
                                        </p:cTn>
                                        <p:tgtEl>
                                          <p:spTgt spid="11"/>
                                        </p:tgtEl>
                                      </p:cBhvr>
                                      <p:to x="100000" y="100000"/>
                                    </p:animScale>
                                    <p:animScale>
                                      <p:cBhvr>
                                        <p:cTn id="46" dur="26">
                                          <p:stCondLst>
                                            <p:cond delay="1312"/>
                                          </p:stCondLst>
                                        </p:cTn>
                                        <p:tgtEl>
                                          <p:spTgt spid="11"/>
                                        </p:tgtEl>
                                      </p:cBhvr>
                                      <p:to x="100000" y="80000"/>
                                    </p:animScale>
                                    <p:animScale>
                                      <p:cBhvr>
                                        <p:cTn id="47" dur="166" decel="50000">
                                          <p:stCondLst>
                                            <p:cond delay="1338"/>
                                          </p:stCondLst>
                                        </p:cTn>
                                        <p:tgtEl>
                                          <p:spTgt spid="11"/>
                                        </p:tgtEl>
                                      </p:cBhvr>
                                      <p:to x="100000" y="100000"/>
                                    </p:animScale>
                                    <p:animScale>
                                      <p:cBhvr>
                                        <p:cTn id="48" dur="26">
                                          <p:stCondLst>
                                            <p:cond delay="1642"/>
                                          </p:stCondLst>
                                        </p:cTn>
                                        <p:tgtEl>
                                          <p:spTgt spid="11"/>
                                        </p:tgtEl>
                                      </p:cBhvr>
                                      <p:to x="100000" y="90000"/>
                                    </p:animScale>
                                    <p:animScale>
                                      <p:cBhvr>
                                        <p:cTn id="49" dur="166" decel="50000">
                                          <p:stCondLst>
                                            <p:cond delay="1668"/>
                                          </p:stCondLst>
                                        </p:cTn>
                                        <p:tgtEl>
                                          <p:spTgt spid="11"/>
                                        </p:tgtEl>
                                      </p:cBhvr>
                                      <p:to x="100000" y="100000"/>
                                    </p:animScale>
                                    <p:animScale>
                                      <p:cBhvr>
                                        <p:cTn id="50" dur="26">
                                          <p:stCondLst>
                                            <p:cond delay="1808"/>
                                          </p:stCondLst>
                                        </p:cTn>
                                        <p:tgtEl>
                                          <p:spTgt spid="11"/>
                                        </p:tgtEl>
                                      </p:cBhvr>
                                      <p:to x="100000" y="95000"/>
                                    </p:animScale>
                                    <p:animScale>
                                      <p:cBhvr>
                                        <p:cTn id="5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DE00AD-A90E-CBCD-1C26-446ED076FEF1}"/>
              </a:ext>
            </a:extLst>
          </p:cNvPr>
          <p:cNvSpPr txBox="1"/>
          <p:nvPr/>
        </p:nvSpPr>
        <p:spPr>
          <a:xfrm>
            <a:off x="5574483" y="6466112"/>
            <a:ext cx="661751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D5040"/>
                </a:solidFill>
                <a:effectLst/>
                <a:uLnTx/>
                <a:uFillTx/>
                <a:latin typeface="Arial Narrow" panose="020B0606020202030204" pitchFamily="34" charset="0"/>
                <a:ea typeface="+mn-ea"/>
                <a:cs typeface="+mn-cs"/>
              </a:rPr>
              <a:t>Source: </a:t>
            </a:r>
            <a:r>
              <a:rPr kumimoji="0" lang="en-US" sz="1000" b="0" i="0" u="none" strike="noStrike" kern="1200" cap="none" spc="0" normalizeH="0" baseline="0" noProof="0">
                <a:ln>
                  <a:noFill/>
                </a:ln>
                <a:solidFill>
                  <a:srgbClr val="5D5040"/>
                </a:solidFill>
                <a:effectLst/>
                <a:uLnTx/>
                <a:uFillTx/>
                <a:latin typeface="Arial Narrow" panose="020B0606020202030204" pitchFamily="34" charset="0"/>
                <a:ea typeface="+mn-ea"/>
                <a:cs typeface="Arial Narrow" panose="020B0604020202020204" pitchFamily="34" charset="0"/>
                <a:hlinkClick r:id="rId3"/>
              </a:rPr>
              <a:t>K-12Dive</a:t>
            </a:r>
            <a:r>
              <a:rPr kumimoji="0" lang="en-US" sz="1000" b="0" i="0" u="none" strike="noStrike" kern="1200" cap="none" spc="0" normalizeH="0" baseline="0" noProof="0">
                <a:ln>
                  <a:noFill/>
                </a:ln>
                <a:solidFill>
                  <a:srgbClr val="5D5040"/>
                </a:solidFill>
                <a:effectLst/>
                <a:uLnTx/>
                <a:uFillTx/>
                <a:latin typeface="Arial Narrow" panose="020B0606020202030204" pitchFamily="34" charset="0"/>
                <a:ea typeface="+mn-ea"/>
                <a:cs typeface="Arial Narrow" panose="020B0604020202020204" pitchFamily="34" charset="0"/>
              </a:rPr>
              <a:t> / Annenberg Institute at Brown University 2022 </a:t>
            </a:r>
            <a:r>
              <a:rPr kumimoji="0" lang="en-US" sz="1000" b="0" i="0" u="none" strike="noStrike" kern="1200" cap="none" spc="0" normalizeH="0" baseline="0" noProof="0">
                <a:ln>
                  <a:noFill/>
                </a:ln>
                <a:solidFill>
                  <a:srgbClr val="5D5040"/>
                </a:solidFill>
                <a:effectLst/>
                <a:uLnTx/>
                <a:uFillTx/>
                <a:latin typeface="Arial Narrow" panose="020B0606020202030204" pitchFamily="34" charset="0"/>
                <a:ea typeface="+mn-ea"/>
                <a:cs typeface="+mn-cs"/>
                <a:hlinkClick r:id="rId4"/>
              </a:rPr>
              <a:t>EdWorkingPaper No. 22-631</a:t>
            </a:r>
            <a:r>
              <a:rPr kumimoji="0" lang="en-US" sz="1000" b="0" i="0" u="none" strike="noStrike" kern="1200" cap="none" spc="0" normalizeH="0" baseline="0" noProof="0">
                <a:ln>
                  <a:noFill/>
                </a:ln>
                <a:solidFill>
                  <a:srgbClr val="5D5040"/>
                </a:solidFill>
                <a:effectLst/>
                <a:uLnTx/>
                <a:uFillTx/>
                <a:latin typeface="Arial Narrow" panose="020B0606020202030204" pitchFamily="34" charset="0"/>
                <a:ea typeface="+mn-ea"/>
                <a:cs typeface="+mn-cs"/>
              </a:rPr>
              <a:t>; SREB Analysis of State reported vacancies</a:t>
            </a:r>
          </a:p>
        </p:txBody>
      </p:sp>
      <p:sp>
        <p:nvSpPr>
          <p:cNvPr id="4" name="Title 5">
            <a:extLst>
              <a:ext uri="{FF2B5EF4-FFF2-40B4-BE49-F238E27FC236}">
                <a16:creationId xmlns:a16="http://schemas.microsoft.com/office/drawing/2014/main" id="{1774E530-6D56-B05E-1D0D-9A910E2A5624}"/>
              </a:ext>
            </a:extLst>
          </p:cNvPr>
          <p:cNvSpPr>
            <a:spLocks noGrp="1"/>
          </p:cNvSpPr>
          <p:nvPr>
            <p:ph type="title"/>
          </p:nvPr>
        </p:nvSpPr>
        <p:spPr>
          <a:xfrm>
            <a:off x="1061157" y="274638"/>
            <a:ext cx="10325299" cy="1143000"/>
          </a:xfrm>
        </p:spPr>
        <p:txBody>
          <a:bodyPr>
            <a:normAutofit/>
          </a:bodyPr>
          <a:lstStyle/>
          <a:p>
            <a:r>
              <a:rPr lang="en-US" sz="4000" b="1"/>
              <a:t>Teacher Vacancies</a:t>
            </a:r>
          </a:p>
        </p:txBody>
      </p:sp>
      <p:sp>
        <p:nvSpPr>
          <p:cNvPr id="6" name="Rectangle 5">
            <a:extLst>
              <a:ext uri="{FF2B5EF4-FFF2-40B4-BE49-F238E27FC236}">
                <a16:creationId xmlns:a16="http://schemas.microsoft.com/office/drawing/2014/main" id="{8439895B-A966-5D33-2A27-63FBA2F202A5}"/>
              </a:ext>
            </a:extLst>
          </p:cNvPr>
          <p:cNvSpPr/>
          <p:nvPr/>
        </p:nvSpPr>
        <p:spPr>
          <a:xfrm>
            <a:off x="9921766" y="178110"/>
            <a:ext cx="2260851" cy="485817"/>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UNITED STATES</a:t>
            </a:r>
            <a:endPar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sp>
        <p:nvSpPr>
          <p:cNvPr id="8" name="TextBox 7">
            <a:extLst>
              <a:ext uri="{FF2B5EF4-FFF2-40B4-BE49-F238E27FC236}">
                <a16:creationId xmlns:a16="http://schemas.microsoft.com/office/drawing/2014/main" id="{FDD17233-0518-5A76-39E4-4FC305CF3A1D}"/>
              </a:ext>
            </a:extLst>
          </p:cNvPr>
          <p:cNvSpPr txBox="1"/>
          <p:nvPr/>
        </p:nvSpPr>
        <p:spPr>
          <a:xfrm>
            <a:off x="9246182" y="2338722"/>
            <a:ext cx="2683380" cy="3188232"/>
          </a:xfrm>
          <a:prstGeom prst="rect">
            <a:avLst/>
          </a:prstGeom>
          <a:noFill/>
        </p:spPr>
        <p:txBody>
          <a:bodyPr wrap="square"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A300"/>
                </a:solidFill>
                <a:effectLst/>
                <a:uLnTx/>
                <a:uFillTx/>
                <a:latin typeface="Arial Narrow" panose="020B0606020202030204" pitchFamily="34" charset="0"/>
                <a:ea typeface="+mn-ea"/>
                <a:cs typeface="+mn-cs"/>
              </a:rPr>
              <a:t>2022-23 SREB Count:</a:t>
            </a:r>
            <a:endParaRPr kumimoji="0" lang="en-US" sz="3200" b="1" i="0" u="none" strike="noStrike" kern="1200" cap="none" spc="0" normalizeH="0" baseline="0" noProof="0">
              <a:ln>
                <a:noFill/>
              </a:ln>
              <a:solidFill>
                <a:srgbClr val="FFA300"/>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A300"/>
                </a:solidFill>
                <a:effectLst/>
                <a:uLnTx/>
                <a:uFillTx/>
                <a:latin typeface="Arial Narrow" panose="020B0606020202030204" pitchFamily="34" charset="0"/>
                <a:ea typeface="+mn-ea"/>
                <a:cs typeface="+mn-cs"/>
              </a:rPr>
              <a:t>Estimated vacancies 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A300"/>
                </a:solidFill>
                <a:effectLst/>
                <a:uLnTx/>
                <a:uFillTx/>
                <a:latin typeface="Arial Narrow" panose="020B0606020202030204" pitchFamily="34" charset="0"/>
                <a:ea typeface="+mn-ea"/>
                <a:cs typeface="+mn-cs"/>
              </a:rPr>
              <a:t>the South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A300"/>
                </a:solidFill>
                <a:effectLst/>
                <a:highlight>
                  <a:srgbClr val="E2DCD5"/>
                </a:highlight>
                <a:uLnTx/>
                <a:uFillTx/>
                <a:latin typeface="Arial Narrow" panose="020B0606020202030204" pitchFamily="34" charset="0"/>
                <a:ea typeface="+mn-ea"/>
                <a:cs typeface="+mn-cs"/>
              </a:rPr>
              <a:t>39,700</a:t>
            </a:r>
            <a:endParaRPr kumimoji="0" lang="en-US" sz="3200" b="1" i="0" u="none" strike="noStrike" kern="1200" cap="none" spc="0" normalizeH="0" baseline="0" noProof="0">
              <a:ln>
                <a:noFill/>
              </a:ln>
              <a:solidFill>
                <a:srgbClr val="FFA300"/>
              </a:solidFill>
              <a:effectLst/>
              <a:highlight>
                <a:srgbClr val="E2DCD5"/>
              </a:highlight>
              <a:uLnTx/>
              <a:uFillTx/>
              <a:latin typeface="Arial Narrow" panose="020B0606020202030204" pitchFamily="34" charset="0"/>
              <a:ea typeface="+mn-ea"/>
              <a:cs typeface="+mn-cs"/>
            </a:endParaRPr>
          </a:p>
        </p:txBody>
      </p:sp>
      <p:sp>
        <p:nvSpPr>
          <p:cNvPr id="12" name="TextBox 6">
            <a:extLst>
              <a:ext uri="{FF2B5EF4-FFF2-40B4-BE49-F238E27FC236}">
                <a16:creationId xmlns:a16="http://schemas.microsoft.com/office/drawing/2014/main" id="{38C213F1-6B65-5720-1D73-EDEEED09148A}"/>
              </a:ext>
            </a:extLst>
          </p:cNvPr>
          <p:cNvSpPr txBox="1"/>
          <p:nvPr/>
        </p:nvSpPr>
        <p:spPr>
          <a:xfrm>
            <a:off x="10927644" y="601946"/>
            <a:ext cx="1264357" cy="562783"/>
          </a:xfrm>
          <a:prstGeom prst="rect">
            <a:avLst/>
          </a:prstGeom>
          <a:noFill/>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rPr>
              <a:t>2022-2023</a:t>
            </a:r>
            <a:endParaRPr kumimoji="0" lang="en-US" sz="3200" b="1"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endParaRPr>
          </a:p>
        </p:txBody>
      </p:sp>
      <p:pic>
        <p:nvPicPr>
          <p:cNvPr id="5" name="Picture 4" descr="A diagram of a teacher's teacher's teaching&#10;&#10;AI-generated content may be incorrect.">
            <a:extLst>
              <a:ext uri="{FF2B5EF4-FFF2-40B4-BE49-F238E27FC236}">
                <a16:creationId xmlns:a16="http://schemas.microsoft.com/office/drawing/2014/main" id="{FCC21D79-03A9-FFE0-21C6-1DE9F1544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225" y="1596342"/>
            <a:ext cx="8309016" cy="4672991"/>
          </a:xfrm>
          <a:prstGeom prst="rect">
            <a:avLst/>
          </a:prstGeom>
        </p:spPr>
      </p:pic>
    </p:spTree>
    <p:extLst>
      <p:ext uri="{BB962C8B-B14F-4D97-AF65-F5344CB8AC3E}">
        <p14:creationId xmlns:p14="http://schemas.microsoft.com/office/powerpoint/2010/main" val="30277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FB841F-B499-604C-FC6C-FFFAF3EE9F13}"/>
              </a:ext>
            </a:extLst>
          </p:cNvPr>
          <p:cNvSpPr>
            <a:spLocks noGrp="1"/>
          </p:cNvSpPr>
          <p:nvPr>
            <p:ph type="title"/>
          </p:nvPr>
        </p:nvSpPr>
        <p:spPr/>
        <p:txBody>
          <a:bodyPr>
            <a:normAutofit/>
          </a:bodyPr>
          <a:lstStyle/>
          <a:p>
            <a:r>
              <a:rPr lang="en-US" sz="4000" b="1"/>
              <a:t>Teacher Shortages</a:t>
            </a:r>
          </a:p>
        </p:txBody>
      </p:sp>
      <p:sp>
        <p:nvSpPr>
          <p:cNvPr id="19" name="TextBox 6">
            <a:extLst>
              <a:ext uri="{FF2B5EF4-FFF2-40B4-BE49-F238E27FC236}">
                <a16:creationId xmlns:a16="http://schemas.microsoft.com/office/drawing/2014/main" id="{8B6DA7D9-827F-6489-D786-9308B4D85E3B}"/>
              </a:ext>
            </a:extLst>
          </p:cNvPr>
          <p:cNvSpPr txBox="1"/>
          <p:nvPr/>
        </p:nvSpPr>
        <p:spPr>
          <a:xfrm>
            <a:off x="10927644" y="601946"/>
            <a:ext cx="1264357" cy="562783"/>
          </a:xfrm>
          <a:prstGeom prst="rect">
            <a:avLst/>
          </a:prstGeom>
          <a:noFill/>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rPr>
              <a:t>2024-2025</a:t>
            </a:r>
            <a:endParaRPr kumimoji="0" lang="en-US" sz="3200" b="1"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endParaRPr>
          </a:p>
        </p:txBody>
      </p:sp>
      <p:grpSp>
        <p:nvGrpSpPr>
          <p:cNvPr id="45" name="Group 44">
            <a:extLst>
              <a:ext uri="{FF2B5EF4-FFF2-40B4-BE49-F238E27FC236}">
                <a16:creationId xmlns:a16="http://schemas.microsoft.com/office/drawing/2014/main" id="{9B534341-D4AA-6CD6-8BFB-A86255D3A6A9}"/>
              </a:ext>
            </a:extLst>
          </p:cNvPr>
          <p:cNvGrpSpPr/>
          <p:nvPr/>
        </p:nvGrpSpPr>
        <p:grpSpPr>
          <a:xfrm>
            <a:off x="9785037" y="-40780"/>
            <a:ext cx="2397580" cy="923014"/>
            <a:chOff x="9785037" y="-40780"/>
            <a:chExt cx="2397580" cy="923014"/>
          </a:xfrm>
        </p:grpSpPr>
        <p:sp>
          <p:nvSpPr>
            <p:cNvPr id="40" name="Rectangle 39">
              <a:extLst>
                <a:ext uri="{FF2B5EF4-FFF2-40B4-BE49-F238E27FC236}">
                  <a16:creationId xmlns:a16="http://schemas.microsoft.com/office/drawing/2014/main" id="{391ED666-B473-A905-F72E-8FD676708D0C}"/>
                </a:ext>
              </a:extLst>
            </p:cNvPr>
            <p:cNvSpPr/>
            <p:nvPr/>
          </p:nvSpPr>
          <p:spPr>
            <a:xfrm>
              <a:off x="10155954" y="178110"/>
              <a:ext cx="2026663" cy="485817"/>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SREB STATES</a:t>
              </a:r>
              <a:endPar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41" name="Picture 40" descr="A blue circle with white outline of a map&#10;&#10;Description automatically generated with low confidence">
              <a:extLst>
                <a:ext uri="{FF2B5EF4-FFF2-40B4-BE49-F238E27FC236}">
                  <a16:creationId xmlns:a16="http://schemas.microsoft.com/office/drawing/2014/main" id="{AFCAB69B-216D-DD10-6813-3BD8D5086A2F}"/>
                </a:ext>
              </a:extLst>
            </p:cNvPr>
            <p:cNvPicPr>
              <a:picLocks noChangeAspect="1"/>
            </p:cNvPicPr>
            <p:nvPr/>
          </p:nvPicPr>
          <p:blipFill>
            <a:blip r:embed="rId3"/>
            <a:stretch>
              <a:fillRect/>
            </a:stretch>
          </p:blipFill>
          <p:spPr>
            <a:xfrm>
              <a:off x="9785037" y="-40780"/>
              <a:ext cx="885595" cy="923014"/>
            </a:xfrm>
            <a:prstGeom prst="rect">
              <a:avLst/>
            </a:prstGeom>
          </p:spPr>
        </p:pic>
      </p:grpSp>
      <p:sp>
        <p:nvSpPr>
          <p:cNvPr id="2" name="TextBox 1">
            <a:extLst>
              <a:ext uri="{FF2B5EF4-FFF2-40B4-BE49-F238E27FC236}">
                <a16:creationId xmlns:a16="http://schemas.microsoft.com/office/drawing/2014/main" id="{115057C2-79C9-BE90-C0E1-74AFD201CD33}"/>
              </a:ext>
            </a:extLst>
          </p:cNvPr>
          <p:cNvSpPr txBox="1"/>
          <p:nvPr/>
        </p:nvSpPr>
        <p:spPr>
          <a:xfrm>
            <a:off x="8971376" y="6444862"/>
            <a:ext cx="315810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24242"/>
                </a:solidFill>
                <a:effectLst/>
                <a:uLnTx/>
                <a:uFillTx/>
                <a:latin typeface="Arial Narrow" panose="020B0606020202030204" pitchFamily="34" charset="0"/>
                <a:ea typeface="+mn-ea"/>
                <a:cs typeface="+mn-cs"/>
              </a:rPr>
              <a:t>Source: U.S.ED Teacher shortage areas report, 2025</a:t>
            </a:r>
          </a:p>
        </p:txBody>
      </p:sp>
      <p:sp>
        <p:nvSpPr>
          <p:cNvPr id="4" name="Rectangle: Rounded Corners 3">
            <a:extLst>
              <a:ext uri="{FF2B5EF4-FFF2-40B4-BE49-F238E27FC236}">
                <a16:creationId xmlns:a16="http://schemas.microsoft.com/office/drawing/2014/main" id="{A2D470CA-10BF-6C1D-A2F6-F8A380F216B9}"/>
              </a:ext>
            </a:extLst>
          </p:cNvPr>
          <p:cNvSpPr/>
          <p:nvPr/>
        </p:nvSpPr>
        <p:spPr>
          <a:xfrm>
            <a:off x="9915525" y="1955801"/>
            <a:ext cx="1866900" cy="3406774"/>
          </a:xfrm>
          <a:prstGeom prst="round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Mississippi’s </a:t>
            </a:r>
          </a:p>
          <a:p>
            <a:pPr algn="ctr"/>
            <a:r>
              <a:rPr lang="en-US"/>
              <a:t>Shortage Areas:</a:t>
            </a:r>
          </a:p>
          <a:p>
            <a:pPr algn="ctr"/>
            <a:r>
              <a:rPr lang="en-US"/>
              <a:t> </a:t>
            </a:r>
          </a:p>
          <a:p>
            <a:pPr algn="ctr"/>
            <a:r>
              <a:rPr lang="en-US" b="1"/>
              <a:t>Math,</a:t>
            </a:r>
          </a:p>
          <a:p>
            <a:pPr algn="ctr"/>
            <a:r>
              <a:rPr lang="en-US" b="1"/>
              <a:t>Science,</a:t>
            </a:r>
          </a:p>
          <a:p>
            <a:pPr algn="ctr"/>
            <a:r>
              <a:rPr lang="en-US" b="1"/>
              <a:t>Special Education</a:t>
            </a:r>
          </a:p>
        </p:txBody>
      </p:sp>
      <p:sp>
        <p:nvSpPr>
          <p:cNvPr id="5" name="Freeform 10">
            <a:extLst>
              <a:ext uri="{FF2B5EF4-FFF2-40B4-BE49-F238E27FC236}">
                <a16:creationId xmlns:a16="http://schemas.microsoft.com/office/drawing/2014/main" id="{2C556764-8B6C-DC83-7CA8-D7FEEC6764CD}"/>
              </a:ext>
            </a:extLst>
          </p:cNvPr>
          <p:cNvSpPr>
            <a:spLocks noChangeArrowheads="1"/>
          </p:cNvSpPr>
          <p:nvPr/>
        </p:nvSpPr>
        <p:spPr bwMode="auto">
          <a:xfrm>
            <a:off x="11480447" y="1955801"/>
            <a:ext cx="459293" cy="900784"/>
          </a:xfrm>
          <a:custGeom>
            <a:avLst/>
            <a:gdLst>
              <a:gd name="T0" fmla="*/ 1407 w 1986"/>
              <a:gd name="T1" fmla="*/ 3592 h 3593"/>
              <a:gd name="T2" fmla="*/ 1231 w 1986"/>
              <a:gd name="T3" fmla="*/ 3014 h 3593"/>
              <a:gd name="T4" fmla="*/ 0 w 1986"/>
              <a:gd name="T5" fmla="*/ 3039 h 3593"/>
              <a:gd name="T6" fmla="*/ 477 w 1986"/>
              <a:gd name="T7" fmla="*/ 2159 h 3593"/>
              <a:gd name="T8" fmla="*/ 151 w 1986"/>
              <a:gd name="T9" fmla="*/ 1230 h 3593"/>
              <a:gd name="T10" fmla="*/ 728 w 1986"/>
              <a:gd name="T11" fmla="*/ 125 h 3593"/>
              <a:gd name="T12" fmla="*/ 1934 w 1986"/>
              <a:gd name="T13" fmla="*/ 0 h 3593"/>
              <a:gd name="T14" fmla="*/ 1860 w 1986"/>
              <a:gd name="T15" fmla="*/ 2360 h 3593"/>
              <a:gd name="T16" fmla="*/ 1985 w 1986"/>
              <a:gd name="T17" fmla="*/ 3466 h 3593"/>
              <a:gd name="T18" fmla="*/ 1407 w 1986"/>
              <a:gd name="T19" fmla="*/ 3592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6" h="3593">
                <a:moveTo>
                  <a:pt x="1407" y="3592"/>
                </a:moveTo>
                <a:lnTo>
                  <a:pt x="1231" y="3014"/>
                </a:lnTo>
                <a:lnTo>
                  <a:pt x="0" y="3039"/>
                </a:lnTo>
                <a:lnTo>
                  <a:pt x="477" y="2159"/>
                </a:lnTo>
                <a:lnTo>
                  <a:pt x="151" y="1230"/>
                </a:lnTo>
                <a:lnTo>
                  <a:pt x="728" y="125"/>
                </a:lnTo>
                <a:lnTo>
                  <a:pt x="1934" y="0"/>
                </a:lnTo>
                <a:lnTo>
                  <a:pt x="1860" y="2360"/>
                </a:lnTo>
                <a:lnTo>
                  <a:pt x="1985" y="3466"/>
                </a:lnTo>
                <a:lnTo>
                  <a:pt x="1407" y="3592"/>
                </a:lnTo>
              </a:path>
            </a:pathLst>
          </a:custGeom>
          <a:solidFill>
            <a:srgbClr val="003087"/>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endParaRPr>
          </a:p>
        </p:txBody>
      </p:sp>
      <p:pic>
        <p:nvPicPr>
          <p:cNvPr id="8" name="Picture 7" descr="A map of the united states of america with white text&#10;&#10;AI-generated content may be incorrect.">
            <a:extLst>
              <a:ext uri="{FF2B5EF4-FFF2-40B4-BE49-F238E27FC236}">
                <a16:creationId xmlns:a16="http://schemas.microsoft.com/office/drawing/2014/main" id="{986841D2-56D9-A303-45B1-E28B405DF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867" y="1514166"/>
            <a:ext cx="8570477" cy="4820037"/>
          </a:xfrm>
          <a:prstGeom prst="rect">
            <a:avLst/>
          </a:prstGeom>
        </p:spPr>
      </p:pic>
    </p:spTree>
    <p:extLst>
      <p:ext uri="{BB962C8B-B14F-4D97-AF65-F5344CB8AC3E}">
        <p14:creationId xmlns:p14="http://schemas.microsoft.com/office/powerpoint/2010/main" val="227074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22" descr="A blue silhouettes of people&#10;&#10;AI-generated content may be incorrect.">
            <a:extLst>
              <a:ext uri="{FF2B5EF4-FFF2-40B4-BE49-F238E27FC236}">
                <a16:creationId xmlns:a16="http://schemas.microsoft.com/office/drawing/2014/main" id="{BFD0A2B1-0F93-40EF-54A9-88FC7D523D0C}"/>
              </a:ext>
            </a:extLst>
          </p:cNvPr>
          <p:cNvPicPr>
            <a:picLocks noChangeAspect="1"/>
          </p:cNvPicPr>
          <p:nvPr/>
        </p:nvPicPr>
        <p:blipFill>
          <a:blip r:embed="rId3">
            <a:extLst>
              <a:ext uri="{28A0092B-C50C-407E-A947-70E740481C1C}">
                <a14:useLocalDpi xmlns:a14="http://schemas.microsoft.com/office/drawing/2010/main" val="0"/>
              </a:ext>
            </a:extLst>
          </a:blip>
          <a:srcRect b="28067"/>
          <a:stretch>
            <a:fillRect/>
          </a:stretch>
        </p:blipFill>
        <p:spPr>
          <a:xfrm>
            <a:off x="1061157" y="2569859"/>
            <a:ext cx="3309257" cy="1338763"/>
          </a:xfrm>
          <a:prstGeom prst="rect">
            <a:avLst/>
          </a:prstGeom>
        </p:spPr>
      </p:pic>
      <p:sp>
        <p:nvSpPr>
          <p:cNvPr id="6" name="Title 5">
            <a:extLst>
              <a:ext uri="{FF2B5EF4-FFF2-40B4-BE49-F238E27FC236}">
                <a16:creationId xmlns:a16="http://schemas.microsoft.com/office/drawing/2014/main" id="{BAFB841F-B499-604C-FC6C-FFFAF3EE9F13}"/>
              </a:ext>
            </a:extLst>
          </p:cNvPr>
          <p:cNvSpPr>
            <a:spLocks noGrp="1"/>
          </p:cNvSpPr>
          <p:nvPr>
            <p:ph type="title"/>
          </p:nvPr>
        </p:nvSpPr>
        <p:spPr/>
        <p:txBody>
          <a:bodyPr>
            <a:normAutofit/>
          </a:bodyPr>
          <a:lstStyle/>
          <a:p>
            <a:r>
              <a:rPr lang="en-US" sz="4000" b="1"/>
              <a:t>Teacher Quality</a:t>
            </a:r>
          </a:p>
        </p:txBody>
      </p:sp>
      <p:grpSp>
        <p:nvGrpSpPr>
          <p:cNvPr id="50" name="Group 49">
            <a:extLst>
              <a:ext uri="{FF2B5EF4-FFF2-40B4-BE49-F238E27FC236}">
                <a16:creationId xmlns:a16="http://schemas.microsoft.com/office/drawing/2014/main" id="{D798CD97-46CD-31B1-8968-E88F606EE160}"/>
              </a:ext>
            </a:extLst>
          </p:cNvPr>
          <p:cNvGrpSpPr/>
          <p:nvPr/>
        </p:nvGrpSpPr>
        <p:grpSpPr>
          <a:xfrm>
            <a:off x="9785037" y="-40780"/>
            <a:ext cx="2397580" cy="923014"/>
            <a:chOff x="9785037" y="-40780"/>
            <a:chExt cx="2397580" cy="923014"/>
          </a:xfrm>
        </p:grpSpPr>
        <p:sp>
          <p:nvSpPr>
            <p:cNvPr id="51" name="Rectangle 50">
              <a:extLst>
                <a:ext uri="{FF2B5EF4-FFF2-40B4-BE49-F238E27FC236}">
                  <a16:creationId xmlns:a16="http://schemas.microsoft.com/office/drawing/2014/main" id="{4FFBAAD2-8099-6C91-CAAA-75CB33A4FAD6}"/>
                </a:ext>
              </a:extLst>
            </p:cNvPr>
            <p:cNvSpPr/>
            <p:nvPr/>
          </p:nvSpPr>
          <p:spPr>
            <a:xfrm>
              <a:off x="10155954" y="178110"/>
              <a:ext cx="2026663" cy="485817"/>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SREB STATES</a:t>
              </a:r>
              <a:endPar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52" name="Picture 51" descr="A blue circle with white outline of a map&#10;&#10;Description automatically generated with low confidence">
              <a:extLst>
                <a:ext uri="{FF2B5EF4-FFF2-40B4-BE49-F238E27FC236}">
                  <a16:creationId xmlns:a16="http://schemas.microsoft.com/office/drawing/2014/main" id="{41840946-74B0-F110-9B95-088B3A63E673}"/>
                </a:ext>
              </a:extLst>
            </p:cNvPr>
            <p:cNvPicPr>
              <a:picLocks noChangeAspect="1"/>
            </p:cNvPicPr>
            <p:nvPr/>
          </p:nvPicPr>
          <p:blipFill>
            <a:blip r:embed="rId4"/>
            <a:stretch>
              <a:fillRect/>
            </a:stretch>
          </p:blipFill>
          <p:spPr>
            <a:xfrm>
              <a:off x="9785037" y="-40780"/>
              <a:ext cx="885595" cy="923014"/>
            </a:xfrm>
            <a:prstGeom prst="rect">
              <a:avLst/>
            </a:prstGeom>
          </p:spPr>
        </p:pic>
      </p:grpSp>
      <p:sp>
        <p:nvSpPr>
          <p:cNvPr id="2" name="TextBox 1">
            <a:extLst>
              <a:ext uri="{FF2B5EF4-FFF2-40B4-BE49-F238E27FC236}">
                <a16:creationId xmlns:a16="http://schemas.microsoft.com/office/drawing/2014/main" id="{67BBFE39-B309-BDBD-B40B-B7C24D6B3AC3}"/>
              </a:ext>
            </a:extLst>
          </p:cNvPr>
          <p:cNvSpPr txBox="1"/>
          <p:nvPr/>
        </p:nvSpPr>
        <p:spPr>
          <a:xfrm>
            <a:off x="9638331" y="6399429"/>
            <a:ext cx="254428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24242"/>
                </a:solidFill>
                <a:effectLst/>
                <a:uLnTx/>
                <a:uFillTx/>
                <a:latin typeface="Arial Narrow" panose="020B0606020202030204" pitchFamily="34" charset="0"/>
                <a:ea typeface="+mn-ea"/>
                <a:cs typeface="+mn-cs"/>
              </a:rPr>
              <a:t>Sources: SREB analysis of state data files</a:t>
            </a:r>
          </a:p>
        </p:txBody>
      </p:sp>
      <p:sp>
        <p:nvSpPr>
          <p:cNvPr id="44" name="TextBox 6">
            <a:extLst>
              <a:ext uri="{FF2B5EF4-FFF2-40B4-BE49-F238E27FC236}">
                <a16:creationId xmlns:a16="http://schemas.microsoft.com/office/drawing/2014/main" id="{F323AE9F-A4F0-BA4D-E512-2704F3F1E5A4}"/>
              </a:ext>
            </a:extLst>
          </p:cNvPr>
          <p:cNvSpPr txBox="1"/>
          <p:nvPr/>
        </p:nvSpPr>
        <p:spPr>
          <a:xfrm>
            <a:off x="10927644" y="601946"/>
            <a:ext cx="1264357" cy="562783"/>
          </a:xfrm>
          <a:prstGeom prst="rect">
            <a:avLst/>
          </a:prstGeom>
          <a:noFill/>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rPr>
              <a:t>2019-2024</a:t>
            </a:r>
            <a:endParaRPr kumimoji="0" lang="en-US" sz="3200" b="1"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endParaRPr>
          </a:p>
        </p:txBody>
      </p:sp>
      <p:sp>
        <p:nvSpPr>
          <p:cNvPr id="28" name="Freeform 10">
            <a:extLst>
              <a:ext uri="{FF2B5EF4-FFF2-40B4-BE49-F238E27FC236}">
                <a16:creationId xmlns:a16="http://schemas.microsoft.com/office/drawing/2014/main" id="{799BE3DD-C60A-230B-B740-6553BB2674D2}"/>
              </a:ext>
            </a:extLst>
          </p:cNvPr>
          <p:cNvSpPr>
            <a:spLocks noChangeArrowheads="1"/>
          </p:cNvSpPr>
          <p:nvPr/>
        </p:nvSpPr>
        <p:spPr bwMode="auto">
          <a:xfrm>
            <a:off x="5008683" y="5167209"/>
            <a:ext cx="321711" cy="559255"/>
          </a:xfrm>
          <a:custGeom>
            <a:avLst/>
            <a:gdLst>
              <a:gd name="T0" fmla="*/ 1407 w 1986"/>
              <a:gd name="T1" fmla="*/ 3592 h 3593"/>
              <a:gd name="T2" fmla="*/ 1231 w 1986"/>
              <a:gd name="T3" fmla="*/ 3014 h 3593"/>
              <a:gd name="T4" fmla="*/ 0 w 1986"/>
              <a:gd name="T5" fmla="*/ 3039 h 3593"/>
              <a:gd name="T6" fmla="*/ 477 w 1986"/>
              <a:gd name="T7" fmla="*/ 2159 h 3593"/>
              <a:gd name="T8" fmla="*/ 151 w 1986"/>
              <a:gd name="T9" fmla="*/ 1230 h 3593"/>
              <a:gd name="T10" fmla="*/ 728 w 1986"/>
              <a:gd name="T11" fmla="*/ 125 h 3593"/>
              <a:gd name="T12" fmla="*/ 1934 w 1986"/>
              <a:gd name="T13" fmla="*/ 0 h 3593"/>
              <a:gd name="T14" fmla="*/ 1860 w 1986"/>
              <a:gd name="T15" fmla="*/ 2360 h 3593"/>
              <a:gd name="T16" fmla="*/ 1985 w 1986"/>
              <a:gd name="T17" fmla="*/ 3466 h 3593"/>
              <a:gd name="T18" fmla="*/ 1407 w 1986"/>
              <a:gd name="T19" fmla="*/ 3592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6" h="3593">
                <a:moveTo>
                  <a:pt x="1407" y="3592"/>
                </a:moveTo>
                <a:lnTo>
                  <a:pt x="1231" y="3014"/>
                </a:lnTo>
                <a:lnTo>
                  <a:pt x="0" y="3039"/>
                </a:lnTo>
                <a:lnTo>
                  <a:pt x="477" y="2159"/>
                </a:lnTo>
                <a:lnTo>
                  <a:pt x="151" y="1230"/>
                </a:lnTo>
                <a:lnTo>
                  <a:pt x="728" y="125"/>
                </a:lnTo>
                <a:lnTo>
                  <a:pt x="1934" y="0"/>
                </a:lnTo>
                <a:lnTo>
                  <a:pt x="1860" y="2360"/>
                </a:lnTo>
                <a:lnTo>
                  <a:pt x="1985" y="3466"/>
                </a:lnTo>
                <a:lnTo>
                  <a:pt x="1407" y="3592"/>
                </a:lnTo>
              </a:path>
            </a:pathLst>
          </a:custGeom>
          <a:solidFill>
            <a:schemeClr val="accent2"/>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endParaRPr>
          </a:p>
        </p:txBody>
      </p:sp>
      <p:grpSp>
        <p:nvGrpSpPr>
          <p:cNvPr id="27" name="Group 26">
            <a:extLst>
              <a:ext uri="{FF2B5EF4-FFF2-40B4-BE49-F238E27FC236}">
                <a16:creationId xmlns:a16="http://schemas.microsoft.com/office/drawing/2014/main" id="{9010056F-7940-7CEA-7D01-7D5C021B4C93}"/>
              </a:ext>
            </a:extLst>
          </p:cNvPr>
          <p:cNvGrpSpPr/>
          <p:nvPr/>
        </p:nvGrpSpPr>
        <p:grpSpPr>
          <a:xfrm>
            <a:off x="4579371" y="1416553"/>
            <a:ext cx="6875309" cy="4649169"/>
            <a:chOff x="4354656" y="1248656"/>
            <a:chExt cx="6875309" cy="4649169"/>
          </a:xfrm>
        </p:grpSpPr>
        <p:sp>
          <p:nvSpPr>
            <p:cNvPr id="3" name="TextBox 2">
              <a:extLst>
                <a:ext uri="{FF2B5EF4-FFF2-40B4-BE49-F238E27FC236}">
                  <a16:creationId xmlns:a16="http://schemas.microsoft.com/office/drawing/2014/main" id="{528D386F-0F3B-7B62-711F-BF19E3112FCF}"/>
                </a:ext>
              </a:extLst>
            </p:cNvPr>
            <p:cNvSpPr txBox="1"/>
            <p:nvPr/>
          </p:nvSpPr>
          <p:spPr>
            <a:xfrm>
              <a:off x="4569656" y="3710464"/>
              <a:ext cx="6429731" cy="2124578"/>
            </a:xfrm>
            <a:prstGeom prst="rect">
              <a:avLst/>
            </a:prstGeom>
            <a:noFill/>
          </p:spPr>
          <p:txBody>
            <a:bodyPr wrap="square" rtlCol="0" anchor="ctr">
              <a:noAutofit/>
            </a:bodyPr>
            <a:lstStyle/>
            <a:p>
              <a:pPr algn="ctr" defTabSz="457200">
                <a:spcAft>
                  <a:spcPts val="800"/>
                </a:spcAft>
                <a:defRPr/>
              </a:pPr>
              <a:r>
                <a:rPr lang="en-US" sz="2000" b="1">
                  <a:solidFill>
                    <a:srgbClr val="003087"/>
                  </a:solidFill>
                  <a:latin typeface="Arial Narrow" panose="020B0606020202030204" pitchFamily="34" charset="0"/>
                </a:rPr>
                <a:t>Regional Averages 2023-24</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6CB33F"/>
                  </a:solidFill>
                  <a:effectLst/>
                  <a:uLnTx/>
                  <a:uFillTx/>
                  <a:latin typeface="Arial Narrow" panose="020B0606020202030204" pitchFamily="34" charset="0"/>
                  <a:ea typeface="+mn-ea"/>
                  <a:cs typeface="+mn-cs"/>
                </a:rPr>
                <a:t>         </a:t>
              </a:r>
              <a:r>
                <a:rPr kumimoji="0" lang="en-US" sz="2800" b="1" i="0" u="none" strike="noStrike" kern="1200" cap="none" spc="0" normalizeH="0" baseline="0" noProof="0">
                  <a:ln>
                    <a:noFill/>
                  </a:ln>
                  <a:solidFill>
                    <a:srgbClr val="307FE2"/>
                  </a:solidFill>
                  <a:effectLst/>
                  <a:uLnTx/>
                  <a:uFillTx/>
                  <a:latin typeface="Arial Narrow" panose="020B0606020202030204" pitchFamily="34" charset="0"/>
                  <a:ea typeface="+mn-ea"/>
                  <a:cs typeface="+mn-cs"/>
                </a:rPr>
                <a:t>17.7%                </a:t>
              </a:r>
              <a:r>
                <a:rPr kumimoji="0" lang="en-US" sz="2800" b="1" i="0" u="none" strike="noStrike" kern="1200" cap="none" spc="0" normalizeH="0" baseline="0" noProof="0">
                  <a:ln>
                    <a:noFill/>
                  </a:ln>
                  <a:solidFill>
                    <a:srgbClr val="6CB33F"/>
                  </a:solidFill>
                  <a:effectLst/>
                  <a:uLnTx/>
                  <a:uFillTx/>
                  <a:latin typeface="Arial Narrow" panose="020B0606020202030204" pitchFamily="34" charset="0"/>
                  <a:ea typeface="+mn-ea"/>
                  <a:cs typeface="+mn-cs"/>
                </a:rPr>
                <a:t>10.2%                  </a:t>
              </a:r>
              <a:r>
                <a:rPr kumimoji="0" lang="en-US" sz="2800" b="1" i="0" u="none" strike="noStrike" kern="1200" cap="none" spc="0" normalizeH="0" baseline="0" noProof="0">
                  <a:ln>
                    <a:noFill/>
                  </a:ln>
                  <a:solidFill>
                    <a:srgbClr val="00AEC7"/>
                  </a:solidFill>
                  <a:effectLst/>
                  <a:uLnTx/>
                  <a:uFillTx/>
                  <a:latin typeface="Arial Narrow" panose="020B0606020202030204" pitchFamily="34" charset="0"/>
                  <a:ea typeface="+mn-ea"/>
                  <a:cs typeface="+mn-cs"/>
                </a:rPr>
                <a:t>7.7%</a:t>
              </a:r>
            </a:p>
            <a:p>
              <a:pPr marL="0" marR="0" lvl="0" indent="0" algn="ctr" defTabSz="457200" rtl="0" eaLnBrk="1" fontAlgn="auto" latinLnBrk="0" hangingPunct="1">
                <a:lnSpc>
                  <a:spcPct val="100000"/>
                </a:lnSpc>
                <a:spcBef>
                  <a:spcPts val="0"/>
                </a:spcBef>
                <a:spcAft>
                  <a:spcPts val="800"/>
                </a:spcAft>
                <a:buClrTx/>
                <a:buSzTx/>
                <a:buFontTx/>
                <a:buNone/>
                <a:tabLst/>
                <a:defRPr/>
              </a:pPr>
              <a:r>
                <a:rPr lang="en-US" sz="2400">
                  <a:solidFill>
                    <a:srgbClr val="FFA300"/>
                  </a:solidFill>
                  <a:latin typeface="Arial Narrow" panose="020B0606020202030204" pitchFamily="34" charset="0"/>
                </a:rPr>
                <a:t>Mississippi Averages 2023-24</a:t>
              </a:r>
            </a:p>
            <a:p>
              <a:pPr defTabSz="457200">
                <a:spcAft>
                  <a:spcPts val="800"/>
                </a:spcAft>
                <a:defRPr/>
              </a:pPr>
              <a:r>
                <a:rPr lang="en-US" sz="2400" b="1">
                  <a:solidFill>
                    <a:srgbClr val="307FE2"/>
                  </a:solidFill>
                  <a:latin typeface="Arial Narrow" panose="020B0606020202030204" pitchFamily="34" charset="0"/>
                </a:rPr>
                <a:t>          </a:t>
              </a:r>
              <a:r>
                <a:rPr lang="en-US" sz="2800" b="1">
                  <a:solidFill>
                    <a:srgbClr val="307FE2"/>
                  </a:solidFill>
                  <a:latin typeface="Arial Narrow" panose="020B0606020202030204" pitchFamily="34" charset="0"/>
                </a:rPr>
                <a:t>24.9%                  </a:t>
              </a:r>
              <a:r>
                <a:rPr lang="en-US" sz="2800" b="1">
                  <a:solidFill>
                    <a:srgbClr val="6CB33F"/>
                  </a:solidFill>
                  <a:latin typeface="Arial Narrow" panose="020B0606020202030204" pitchFamily="34" charset="0"/>
                </a:rPr>
                <a:t>3.4%                  </a:t>
              </a:r>
              <a:r>
                <a:rPr lang="en-US" sz="2800" b="1">
                  <a:solidFill>
                    <a:srgbClr val="00AEC7"/>
                  </a:solidFill>
                  <a:latin typeface="Arial Narrow" panose="020B0606020202030204" pitchFamily="34" charset="0"/>
                </a:rPr>
                <a:t>3.3%</a:t>
              </a: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en-US" sz="2400" i="0" u="none" strike="noStrike" kern="1200" cap="none" spc="0" normalizeH="0" baseline="0" noProof="0">
                <a:ln>
                  <a:noFill/>
                </a:ln>
                <a:effectLst/>
                <a:uLnTx/>
                <a:uFillTx/>
                <a:latin typeface="Arial Narrow" panose="020B0606020202030204" pitchFamily="34" charset="0"/>
                <a:ea typeface="+mn-ea"/>
                <a:cs typeface="+mn-cs"/>
              </a:endParaRPr>
            </a:p>
          </p:txBody>
        </p:sp>
        <p:pic>
          <p:nvPicPr>
            <p:cNvPr id="12" name="Picture 11" descr="A graph of teachers and teachers&#10;&#10;AI-generated content may be incorrect.">
              <a:extLst>
                <a:ext uri="{FF2B5EF4-FFF2-40B4-BE49-F238E27FC236}">
                  <a16:creationId xmlns:a16="http://schemas.microsoft.com/office/drawing/2014/main" id="{766C604C-3286-22DD-4209-2B916E80FAB7}"/>
                </a:ext>
              </a:extLst>
            </p:cNvPr>
            <p:cNvPicPr>
              <a:picLocks noChangeAspect="1"/>
            </p:cNvPicPr>
            <p:nvPr/>
          </p:nvPicPr>
          <p:blipFill>
            <a:blip r:embed="rId5">
              <a:extLst>
                <a:ext uri="{28A0092B-C50C-407E-A947-70E740481C1C}">
                  <a14:useLocalDpi xmlns:a14="http://schemas.microsoft.com/office/drawing/2010/main" val="0"/>
                </a:ext>
              </a:extLst>
            </a:blip>
            <a:srcRect b="41418"/>
            <a:stretch>
              <a:fillRect/>
            </a:stretch>
          </p:blipFill>
          <p:spPr>
            <a:xfrm>
              <a:off x="4354656" y="1252748"/>
              <a:ext cx="6875309" cy="2265152"/>
            </a:xfrm>
            <a:prstGeom prst="rect">
              <a:avLst/>
            </a:prstGeom>
          </p:spPr>
        </p:pic>
        <p:pic>
          <p:nvPicPr>
            <p:cNvPr id="4" name="Picture 3" descr="A blue circle with white outline of a map&#10;&#10;Description automatically generated with low confidence">
              <a:extLst>
                <a:ext uri="{FF2B5EF4-FFF2-40B4-BE49-F238E27FC236}">
                  <a16:creationId xmlns:a16="http://schemas.microsoft.com/office/drawing/2014/main" id="{4191CA61-EB15-76A9-C9DC-AFE5DC8F587E}"/>
                </a:ext>
              </a:extLst>
            </p:cNvPr>
            <p:cNvPicPr>
              <a:picLocks noChangeAspect="1"/>
            </p:cNvPicPr>
            <p:nvPr/>
          </p:nvPicPr>
          <p:blipFill>
            <a:blip r:embed="rId4"/>
            <a:stretch>
              <a:fillRect/>
            </a:stretch>
          </p:blipFill>
          <p:spPr>
            <a:xfrm>
              <a:off x="4649196" y="3934613"/>
              <a:ext cx="640640" cy="667709"/>
            </a:xfrm>
            <a:prstGeom prst="rect">
              <a:avLst/>
            </a:prstGeom>
          </p:spPr>
        </p:pic>
        <p:cxnSp>
          <p:nvCxnSpPr>
            <p:cNvPr id="5" name="Straight Connector 4">
              <a:extLst>
                <a:ext uri="{FF2B5EF4-FFF2-40B4-BE49-F238E27FC236}">
                  <a16:creationId xmlns:a16="http://schemas.microsoft.com/office/drawing/2014/main" id="{C4C12167-9AD4-E899-2086-FF2A4EB7C725}"/>
                </a:ext>
              </a:extLst>
            </p:cNvPr>
            <p:cNvCxnSpPr>
              <a:cxnSpLocks/>
            </p:cNvCxnSpPr>
            <p:nvPr/>
          </p:nvCxnSpPr>
          <p:spPr>
            <a:xfrm>
              <a:off x="4354656" y="1252037"/>
              <a:ext cx="6043" cy="4645788"/>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8" name="Straight Connector 7">
              <a:extLst>
                <a:ext uri="{FF2B5EF4-FFF2-40B4-BE49-F238E27FC236}">
                  <a16:creationId xmlns:a16="http://schemas.microsoft.com/office/drawing/2014/main" id="{EB34C2EF-70C9-76A7-EE2D-CEEBCC51DEB0}"/>
                </a:ext>
              </a:extLst>
            </p:cNvPr>
            <p:cNvCxnSpPr>
              <a:cxnSpLocks/>
            </p:cNvCxnSpPr>
            <p:nvPr/>
          </p:nvCxnSpPr>
          <p:spPr>
            <a:xfrm>
              <a:off x="11208344" y="1248656"/>
              <a:ext cx="6043" cy="4645788"/>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10AF2F5C-8CD7-D10F-69E8-B25441C69BE1}"/>
                </a:ext>
              </a:extLst>
            </p:cNvPr>
            <p:cNvCxnSpPr>
              <a:cxnSpLocks/>
            </p:cNvCxnSpPr>
            <p:nvPr/>
          </p:nvCxnSpPr>
          <p:spPr>
            <a:xfrm>
              <a:off x="4354656" y="5894444"/>
              <a:ext cx="6869266"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a16="http://schemas.microsoft.com/office/drawing/2014/main" id="{7E42DDCA-4632-2B9C-4B95-C10D932D3E47}"/>
                </a:ext>
              </a:extLst>
            </p:cNvPr>
            <p:cNvCxnSpPr>
              <a:cxnSpLocks/>
            </p:cNvCxnSpPr>
            <p:nvPr/>
          </p:nvCxnSpPr>
          <p:spPr>
            <a:xfrm>
              <a:off x="4354656" y="1248656"/>
              <a:ext cx="6869266" cy="0"/>
            </a:xfrm>
            <a:prstGeom prst="line">
              <a:avLst/>
            </a:prstGeom>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1099945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B4BE96-50C9-2268-EBDC-227C2BAD652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C48DEC1-3C67-6AD5-7541-8107C56A72C0}"/>
              </a:ext>
            </a:extLst>
          </p:cNvPr>
          <p:cNvSpPr>
            <a:spLocks noGrp="1"/>
          </p:cNvSpPr>
          <p:nvPr>
            <p:ph type="title"/>
          </p:nvPr>
        </p:nvSpPr>
        <p:spPr/>
        <p:txBody>
          <a:bodyPr>
            <a:normAutofit/>
          </a:bodyPr>
          <a:lstStyle/>
          <a:p>
            <a:r>
              <a:rPr lang="en-US" sz="4000" b="1"/>
              <a:t>Teacher Quality</a:t>
            </a:r>
          </a:p>
        </p:txBody>
      </p:sp>
      <p:grpSp>
        <p:nvGrpSpPr>
          <p:cNvPr id="50" name="Group 49">
            <a:extLst>
              <a:ext uri="{FF2B5EF4-FFF2-40B4-BE49-F238E27FC236}">
                <a16:creationId xmlns:a16="http://schemas.microsoft.com/office/drawing/2014/main" id="{6E659973-D970-4F51-52E9-8267C4411A51}"/>
              </a:ext>
            </a:extLst>
          </p:cNvPr>
          <p:cNvGrpSpPr/>
          <p:nvPr/>
        </p:nvGrpSpPr>
        <p:grpSpPr>
          <a:xfrm>
            <a:off x="9785037" y="-40780"/>
            <a:ext cx="2397580" cy="923014"/>
            <a:chOff x="9785037" y="-40780"/>
            <a:chExt cx="2397580" cy="923014"/>
          </a:xfrm>
        </p:grpSpPr>
        <p:sp>
          <p:nvSpPr>
            <p:cNvPr id="51" name="Rectangle 50">
              <a:extLst>
                <a:ext uri="{FF2B5EF4-FFF2-40B4-BE49-F238E27FC236}">
                  <a16:creationId xmlns:a16="http://schemas.microsoft.com/office/drawing/2014/main" id="{7CF42FC2-56BE-80FF-5005-A1DEE864C459}"/>
                </a:ext>
              </a:extLst>
            </p:cNvPr>
            <p:cNvSpPr/>
            <p:nvPr/>
          </p:nvSpPr>
          <p:spPr>
            <a:xfrm>
              <a:off x="10155954" y="178110"/>
              <a:ext cx="2026663" cy="485817"/>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SREB STATES</a:t>
              </a:r>
              <a:endPar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52" name="Picture 51" descr="A blue circle with white outline of a map&#10;&#10;Description automatically generated with low confidence">
              <a:extLst>
                <a:ext uri="{FF2B5EF4-FFF2-40B4-BE49-F238E27FC236}">
                  <a16:creationId xmlns:a16="http://schemas.microsoft.com/office/drawing/2014/main" id="{A8857475-920F-18CC-0AEF-19DE5F82B6B8}"/>
                </a:ext>
              </a:extLst>
            </p:cNvPr>
            <p:cNvPicPr>
              <a:picLocks noChangeAspect="1"/>
            </p:cNvPicPr>
            <p:nvPr/>
          </p:nvPicPr>
          <p:blipFill>
            <a:blip r:embed="rId3"/>
            <a:stretch>
              <a:fillRect/>
            </a:stretch>
          </p:blipFill>
          <p:spPr>
            <a:xfrm>
              <a:off x="9785037" y="-40780"/>
              <a:ext cx="885595" cy="923014"/>
            </a:xfrm>
            <a:prstGeom prst="rect">
              <a:avLst/>
            </a:prstGeom>
          </p:spPr>
        </p:pic>
      </p:grpSp>
      <p:sp>
        <p:nvSpPr>
          <p:cNvPr id="2" name="TextBox 1">
            <a:extLst>
              <a:ext uri="{FF2B5EF4-FFF2-40B4-BE49-F238E27FC236}">
                <a16:creationId xmlns:a16="http://schemas.microsoft.com/office/drawing/2014/main" id="{ADF2FB96-C093-D403-B3EB-D3C63AF7A3A4}"/>
              </a:ext>
            </a:extLst>
          </p:cNvPr>
          <p:cNvSpPr txBox="1"/>
          <p:nvPr/>
        </p:nvSpPr>
        <p:spPr>
          <a:xfrm>
            <a:off x="8549067" y="6399429"/>
            <a:ext cx="62068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24242"/>
                </a:solidFill>
                <a:effectLst/>
                <a:uLnTx/>
                <a:uFillTx/>
                <a:latin typeface="Arial Narrow" panose="020B0606020202030204" pitchFamily="34" charset="0"/>
                <a:ea typeface="+mn-ea"/>
                <a:cs typeface="+mn-cs"/>
              </a:rPr>
              <a:t>Source:</a:t>
            </a:r>
          </a:p>
        </p:txBody>
      </p:sp>
      <p:sp>
        <p:nvSpPr>
          <p:cNvPr id="44" name="TextBox 6">
            <a:extLst>
              <a:ext uri="{FF2B5EF4-FFF2-40B4-BE49-F238E27FC236}">
                <a16:creationId xmlns:a16="http://schemas.microsoft.com/office/drawing/2014/main" id="{CFB6271E-62B7-67C7-2E65-64AA48D8C242}"/>
              </a:ext>
            </a:extLst>
          </p:cNvPr>
          <p:cNvSpPr txBox="1"/>
          <p:nvPr/>
        </p:nvSpPr>
        <p:spPr>
          <a:xfrm>
            <a:off x="10927644" y="601946"/>
            <a:ext cx="1264357" cy="562783"/>
          </a:xfrm>
          <a:prstGeom prst="rect">
            <a:avLst/>
          </a:prstGeom>
          <a:noFill/>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rPr>
              <a:t>2022-2023</a:t>
            </a:r>
            <a:endParaRPr kumimoji="0" lang="en-US" sz="3200" b="1"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endParaRPr>
          </a:p>
        </p:txBody>
      </p:sp>
      <p:pic>
        <p:nvPicPr>
          <p:cNvPr id="5" name="Picture 4" descr="A blue and green pie chart&#10;&#10;AI-generated content may be incorrect.">
            <a:extLst>
              <a:ext uri="{FF2B5EF4-FFF2-40B4-BE49-F238E27FC236}">
                <a16:creationId xmlns:a16="http://schemas.microsoft.com/office/drawing/2014/main" id="{B3CE5889-C972-9B6C-BA10-679E37E1F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9273" y="1417638"/>
            <a:ext cx="8549065" cy="4807994"/>
          </a:xfrm>
          <a:prstGeom prst="rect">
            <a:avLst/>
          </a:prstGeom>
        </p:spPr>
      </p:pic>
    </p:spTree>
    <p:extLst>
      <p:ext uri="{BB962C8B-B14F-4D97-AF65-F5344CB8AC3E}">
        <p14:creationId xmlns:p14="http://schemas.microsoft.com/office/powerpoint/2010/main" val="3853806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D66132-7533-E10E-E890-1DF7D7E183D3}"/>
            </a:ext>
          </a:extLst>
        </p:cNvPr>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AA37B55-3CB5-B0D8-951A-3A3E60C9812C}"/>
              </a:ext>
            </a:extLst>
          </p:cNvPr>
          <p:cNvPicPr>
            <a:picLocks noChangeAspect="1"/>
          </p:cNvPicPr>
          <p:nvPr/>
        </p:nvPicPr>
        <p:blipFill>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23850" y="0"/>
            <a:ext cx="11868150" cy="6858000"/>
          </a:xfrm>
          <a:prstGeom prst="rect">
            <a:avLst/>
          </a:prstGeom>
        </p:spPr>
      </p:pic>
      <p:sp>
        <p:nvSpPr>
          <p:cNvPr id="2" name="Title 1">
            <a:extLst>
              <a:ext uri="{FF2B5EF4-FFF2-40B4-BE49-F238E27FC236}">
                <a16:creationId xmlns:a16="http://schemas.microsoft.com/office/drawing/2014/main" id="{F5366EA8-E805-8256-D2A6-415437D68970}"/>
              </a:ext>
            </a:extLst>
          </p:cNvPr>
          <p:cNvSpPr>
            <a:spLocks noGrp="1"/>
          </p:cNvSpPr>
          <p:nvPr>
            <p:ph type="title"/>
          </p:nvPr>
        </p:nvSpPr>
        <p:spPr>
          <a:xfrm>
            <a:off x="1061157" y="274637"/>
            <a:ext cx="10325299" cy="4268787"/>
          </a:xfrm>
        </p:spPr>
        <p:txBody>
          <a:bodyPr>
            <a:normAutofit/>
          </a:bodyPr>
          <a:lstStyle/>
          <a:p>
            <a:pPr algn="l"/>
            <a:br>
              <a:rPr lang="en-US">
                <a:solidFill>
                  <a:schemeClr val="bg1"/>
                </a:solidFill>
              </a:rPr>
            </a:br>
            <a:r>
              <a:rPr lang="en-US">
                <a:solidFill>
                  <a:schemeClr val="bg1">
                    <a:lumMod val="50000"/>
                  </a:schemeClr>
                </a:solidFill>
              </a:rPr>
              <a:t>SNAPSHOT:</a:t>
            </a:r>
            <a:br>
              <a:rPr lang="en-US"/>
            </a:br>
            <a:r>
              <a:rPr lang="en-US" sz="5400" b="1"/>
              <a:t>TEACHER </a:t>
            </a:r>
            <a:br>
              <a:rPr lang="en-US" sz="5400" b="1"/>
            </a:br>
            <a:r>
              <a:rPr lang="en-US" sz="5400" b="1"/>
              <a:t>PIPELINE  </a:t>
            </a:r>
            <a:br>
              <a:rPr lang="en-US" sz="5400" b="1"/>
            </a:br>
            <a:r>
              <a:rPr lang="en-US" sz="5400" b="1"/>
              <a:t>DATA</a:t>
            </a:r>
            <a:endParaRPr lang="en-US" b="1"/>
          </a:p>
        </p:txBody>
      </p:sp>
      <p:sp>
        <p:nvSpPr>
          <p:cNvPr id="5" name="Rectangle 4">
            <a:extLst>
              <a:ext uri="{FF2B5EF4-FFF2-40B4-BE49-F238E27FC236}">
                <a16:creationId xmlns:a16="http://schemas.microsoft.com/office/drawing/2014/main" id="{415B6E3F-3508-0731-0E20-41A512F39E01}"/>
              </a:ext>
            </a:extLst>
          </p:cNvPr>
          <p:cNvSpPr/>
          <p:nvPr/>
        </p:nvSpPr>
        <p:spPr>
          <a:xfrm>
            <a:off x="7642578" y="5271912"/>
            <a:ext cx="4397124" cy="1444977"/>
          </a:xfrm>
          <a:prstGeom prst="rect">
            <a:avLst/>
          </a:prstGeom>
          <a:solidFill>
            <a:schemeClr val="bg1">
              <a:lumMod val="95000"/>
            </a:schemeClr>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07FE2"/>
                </a:solidFill>
                <a:effectLst/>
                <a:uLnTx/>
                <a:uFillTx/>
                <a:latin typeface="Arial Narrow" panose="020B0606020202030204" pitchFamily="34" charset="0"/>
                <a:ea typeface="+mn-ea"/>
                <a:cs typeface="+mn-cs"/>
              </a:rPr>
              <a:t>                      </a:t>
            </a:r>
            <a:r>
              <a:rPr kumimoji="0" lang="en-US" sz="2800" b="0" i="0" u="none" strike="noStrike" kern="1200" cap="none" spc="0" normalizeH="0" baseline="0" noProof="0">
                <a:ln>
                  <a:noFill/>
                </a:ln>
                <a:solidFill>
                  <a:srgbClr val="307FE2"/>
                </a:solidFill>
                <a:effectLst/>
                <a:uLnTx/>
                <a:uFillTx/>
                <a:latin typeface="Arial Narrow" panose="020B0606020202030204" pitchFamily="34" charset="0"/>
                <a:ea typeface="+mn-ea"/>
                <a:cs typeface="+mn-cs"/>
              </a:rPr>
              <a:t>SREB.org/</a:t>
            </a:r>
            <a:r>
              <a:rPr kumimoji="0" lang="en-US" sz="2800" b="0" i="0" u="none" strike="noStrike" kern="1200" cap="none" spc="0" normalizeH="0" baseline="0" noProof="0" err="1">
                <a:ln>
                  <a:noFill/>
                </a:ln>
                <a:solidFill>
                  <a:srgbClr val="307FE2"/>
                </a:solidFill>
                <a:effectLst/>
                <a:uLnTx/>
                <a:uFillTx/>
                <a:latin typeface="Arial Narrow" panose="020B0606020202030204" pitchFamily="34" charset="0"/>
                <a:ea typeface="+mn-ea"/>
                <a:cs typeface="+mn-cs"/>
              </a:rPr>
              <a:t>TeacherData</a:t>
            </a:r>
            <a:r>
              <a:rPr kumimoji="0" lang="en-US" sz="2800" b="0" i="0" u="none" strike="noStrike" kern="1200" cap="none" spc="0" normalizeH="0" baseline="0" noProof="0">
                <a:ln>
                  <a:noFill/>
                </a:ln>
                <a:solidFill>
                  <a:srgbClr val="307FE2"/>
                </a:solidFill>
                <a:effectLst/>
                <a:uLnTx/>
                <a:uFillTx/>
                <a:latin typeface="Arial Narrow" panose="020B0606020202030204" pitchFamily="34" charset="0"/>
                <a:ea typeface="+mn-ea"/>
                <a:cs typeface="+mn-cs"/>
              </a:rPr>
              <a:t> </a:t>
            </a:r>
            <a:endParaRPr kumimoji="0" lang="en-US" sz="1800" b="0" i="0" u="none" strike="noStrike" kern="1200" cap="none" spc="0" normalizeH="0" baseline="0" noProof="0">
              <a:ln>
                <a:noFill/>
              </a:ln>
              <a:solidFill>
                <a:srgbClr val="307FE2"/>
              </a:solidFill>
              <a:effectLst/>
              <a:uLnTx/>
              <a:uFillTx/>
              <a:latin typeface="Arial Narrow" panose="020B0606020202030204" pitchFamily="34" charset="0"/>
              <a:ea typeface="+mn-ea"/>
              <a:cs typeface="+mn-cs"/>
            </a:endParaRPr>
          </a:p>
        </p:txBody>
      </p:sp>
      <p:pic>
        <p:nvPicPr>
          <p:cNvPr id="6" name="Picture 5" descr="A blue chain link on a black background&#10;&#10;Description automatically generated">
            <a:extLst>
              <a:ext uri="{FF2B5EF4-FFF2-40B4-BE49-F238E27FC236}">
                <a16:creationId xmlns:a16="http://schemas.microsoft.com/office/drawing/2014/main" id="{5551756A-0914-6509-B73A-CEACEBA6102E}"/>
              </a:ext>
            </a:extLst>
          </p:cNvPr>
          <p:cNvPicPr>
            <a:picLocks noChangeAspect="1"/>
          </p:cNvPicPr>
          <p:nvPr/>
        </p:nvPicPr>
        <p:blipFill>
          <a:blip r:embed="rId5">
            <a:duotone>
              <a:schemeClr val="accent1">
                <a:shade val="45000"/>
                <a:satMod val="135000"/>
              </a:schemeClr>
              <a:prstClr val="white"/>
            </a:duotone>
            <a:extLst>
              <a:ext uri="{837473B0-CC2E-450A-ABE3-18F120FF3D39}">
                <a1611:picAttrSrcUrl xmlns:a1611="http://schemas.microsoft.com/office/drawing/2016/11/main" r:id="rId6"/>
              </a:ext>
            </a:extLst>
          </a:blip>
          <a:stretch>
            <a:fillRect/>
          </a:stretch>
        </p:blipFill>
        <p:spPr>
          <a:xfrm>
            <a:off x="7949496" y="5549547"/>
            <a:ext cx="889705" cy="889705"/>
          </a:xfrm>
          <a:prstGeom prst="rect">
            <a:avLst/>
          </a:prstGeom>
        </p:spPr>
      </p:pic>
    </p:spTree>
    <p:extLst>
      <p:ext uri="{BB962C8B-B14F-4D97-AF65-F5344CB8AC3E}">
        <p14:creationId xmlns:p14="http://schemas.microsoft.com/office/powerpoint/2010/main" val="35457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Add-in 6">
                <a:extLst>
                  <a:ext uri="{FF2B5EF4-FFF2-40B4-BE49-F238E27FC236}">
                    <a16:creationId xmlns:a16="http://schemas.microsoft.com/office/drawing/2014/main" id="{2F97FC25-6744-8AFB-C4FF-6D8FAAC9343B}"/>
                  </a:ext>
                </a:extLst>
              </p:cNvPr>
              <p:cNvGraphicFramePr>
                <a:graphicFrameLocks noGrp="1"/>
              </p:cNvGraphicFramePr>
              <p:nvPr>
                <p:custDataLst>
                  <p:tags r:id="rId1"/>
                </p:custDataLst>
                <p:extLst>
                  <p:ext uri="{D42A27DB-BD31-4B8C-83A1-F6EECF244321}">
                    <p14:modId xmlns:p14="http://schemas.microsoft.com/office/powerpoint/2010/main" val="2617618563"/>
                  </p:ext>
                </p:extLst>
              </p:nvPr>
            </p:nvGraphicFramePr>
            <p:xfrm>
              <a:off x="1277007" y="591207"/>
              <a:ext cx="9530255" cy="5289331"/>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7" name="Add-in 6">
                <a:extLst>
                  <a:ext uri="{FF2B5EF4-FFF2-40B4-BE49-F238E27FC236}">
                    <a16:creationId xmlns:a16="http://schemas.microsoft.com/office/drawing/2014/main" id="{2F97FC25-6744-8AFB-C4FF-6D8FAAC9343B}"/>
                  </a:ext>
                </a:extLst>
              </p:cNvPr>
              <p:cNvPicPr>
                <a:picLocks noGrp="1" noRot="1" noChangeAspect="1" noMove="1" noResize="1" noEditPoints="1" noAdjustHandles="1" noChangeArrowheads="1" noChangeShapeType="1"/>
              </p:cNvPicPr>
              <p:nvPr/>
            </p:nvPicPr>
            <p:blipFill>
              <a:blip r:embed="rId5"/>
              <a:stretch>
                <a:fillRect/>
              </a:stretch>
            </p:blipFill>
            <p:spPr>
              <a:xfrm>
                <a:off x="1277007" y="591207"/>
                <a:ext cx="9530255" cy="5289331"/>
              </a:xfrm>
              <a:prstGeom prst="rect">
                <a:avLst/>
              </a:prstGeom>
            </p:spPr>
          </p:pic>
        </mc:Fallback>
      </mc:AlternateContent>
    </p:spTree>
    <p:extLst>
      <p:ext uri="{BB962C8B-B14F-4D97-AF65-F5344CB8AC3E}">
        <p14:creationId xmlns:p14="http://schemas.microsoft.com/office/powerpoint/2010/main" val="3974181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03A3CC-EE84-52AD-A6E4-55DDA0CF9493}"/>
              </a:ext>
            </a:extLst>
          </p:cNvPr>
          <p:cNvSpPr txBox="1"/>
          <p:nvPr/>
        </p:nvSpPr>
        <p:spPr>
          <a:xfrm>
            <a:off x="9785037" y="6583362"/>
            <a:ext cx="3391384"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lumMod val="50000"/>
                  </a:schemeClr>
                </a:solidFill>
                <a:effectLst/>
                <a:uLnTx/>
                <a:uFillTx/>
                <a:latin typeface="Georgia" panose="02040502050405020303" pitchFamily="18" charset="0"/>
              </a:rPr>
              <a:t>Source: USDOE </a:t>
            </a:r>
            <a:r>
              <a:rPr kumimoji="0" lang="en-US" sz="1050" b="0" i="0" u="none" strike="noStrike" kern="1200" cap="none" spc="0" normalizeH="0" baseline="0" noProof="0">
                <a:ln>
                  <a:noFill/>
                </a:ln>
                <a:solidFill>
                  <a:schemeClr val="bg1">
                    <a:lumMod val="50000"/>
                  </a:schemeClr>
                </a:solidFill>
                <a:effectLst/>
                <a:uLnTx/>
                <a:uFillTx/>
                <a:latin typeface="Georgia" panose="02040502050405020303" pitchFamily="18" charset="0"/>
                <a:hlinkClick r:id="rId3">
                  <a:extLst>
                    <a:ext uri="{A12FA001-AC4F-418D-AE19-62706E023703}">
                      <ahyp:hlinkClr xmlns:ahyp="http://schemas.microsoft.com/office/drawing/2018/hyperlinkcolor" val="tx"/>
                    </a:ext>
                  </a:extLst>
                </a:hlinkClick>
              </a:rPr>
              <a:t>Title II reports </a:t>
            </a:r>
            <a:r>
              <a:rPr kumimoji="0" lang="en-US" sz="1050" b="0" i="0" u="none" strike="noStrike" kern="1200" cap="none" spc="0" normalizeH="0" baseline="0" noProof="0">
                <a:ln>
                  <a:noFill/>
                </a:ln>
                <a:solidFill>
                  <a:schemeClr val="bg1">
                    <a:lumMod val="50000"/>
                  </a:schemeClr>
                </a:solidFill>
                <a:effectLst/>
                <a:uLnTx/>
                <a:uFillTx/>
                <a:latin typeface="Georgia" panose="02040502050405020303" pitchFamily="18" charset="0"/>
              </a:rPr>
              <a:t>2023</a:t>
            </a:r>
          </a:p>
        </p:txBody>
      </p:sp>
      <p:sp>
        <p:nvSpPr>
          <p:cNvPr id="4" name="Title 3">
            <a:extLst>
              <a:ext uri="{FF2B5EF4-FFF2-40B4-BE49-F238E27FC236}">
                <a16:creationId xmlns:a16="http://schemas.microsoft.com/office/drawing/2014/main" id="{D7B6678C-2634-9B44-9B39-66F48F67C31F}"/>
              </a:ext>
            </a:extLst>
          </p:cNvPr>
          <p:cNvSpPr>
            <a:spLocks noGrp="1"/>
          </p:cNvSpPr>
          <p:nvPr>
            <p:ph type="title"/>
          </p:nvPr>
        </p:nvSpPr>
        <p:spPr>
          <a:xfrm>
            <a:off x="1054036" y="274638"/>
            <a:ext cx="10325299" cy="1143000"/>
          </a:xfrm>
        </p:spPr>
        <p:txBody>
          <a:bodyPr>
            <a:normAutofit/>
          </a:bodyPr>
          <a:lstStyle/>
          <a:p>
            <a:pPr algn="l"/>
            <a:r>
              <a:rPr lang="en-US" b="1">
                <a:solidFill>
                  <a:srgbClr val="003087"/>
                </a:solidFill>
              </a:rPr>
              <a:t>Future Educators</a:t>
            </a:r>
            <a:endParaRPr lang="en-US" sz="2700" b="1">
              <a:cs typeface="Arial"/>
            </a:endParaRPr>
          </a:p>
        </p:txBody>
      </p:sp>
      <p:grpSp>
        <p:nvGrpSpPr>
          <p:cNvPr id="6" name="Group 5">
            <a:extLst>
              <a:ext uri="{FF2B5EF4-FFF2-40B4-BE49-F238E27FC236}">
                <a16:creationId xmlns:a16="http://schemas.microsoft.com/office/drawing/2014/main" id="{61D4A5CE-1B83-1CA5-0F55-AFFECA644CEF}"/>
              </a:ext>
            </a:extLst>
          </p:cNvPr>
          <p:cNvGrpSpPr/>
          <p:nvPr/>
        </p:nvGrpSpPr>
        <p:grpSpPr>
          <a:xfrm>
            <a:off x="9785037" y="-40780"/>
            <a:ext cx="2397580" cy="923014"/>
            <a:chOff x="9785037" y="-40780"/>
            <a:chExt cx="2397580" cy="923014"/>
          </a:xfrm>
        </p:grpSpPr>
        <p:sp>
          <p:nvSpPr>
            <p:cNvPr id="7" name="Rectangle 6">
              <a:extLst>
                <a:ext uri="{FF2B5EF4-FFF2-40B4-BE49-F238E27FC236}">
                  <a16:creationId xmlns:a16="http://schemas.microsoft.com/office/drawing/2014/main" id="{B856FB3F-0A22-AC5C-118C-687567581180}"/>
                </a:ext>
              </a:extLst>
            </p:cNvPr>
            <p:cNvSpPr/>
            <p:nvPr/>
          </p:nvSpPr>
          <p:spPr>
            <a:xfrm>
              <a:off x="10155954" y="178110"/>
              <a:ext cx="2026663" cy="485817"/>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SREB STATES</a:t>
              </a:r>
              <a:endPar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8" name="Picture 7" descr="A blue circle with white outline of a map&#10;&#10;Description automatically generated with low confidence">
              <a:extLst>
                <a:ext uri="{FF2B5EF4-FFF2-40B4-BE49-F238E27FC236}">
                  <a16:creationId xmlns:a16="http://schemas.microsoft.com/office/drawing/2014/main" id="{57409F36-83A7-4938-04DA-2FC4ED20DA0F}"/>
                </a:ext>
              </a:extLst>
            </p:cNvPr>
            <p:cNvPicPr>
              <a:picLocks noChangeAspect="1"/>
            </p:cNvPicPr>
            <p:nvPr/>
          </p:nvPicPr>
          <p:blipFill>
            <a:blip r:embed="rId4"/>
            <a:stretch>
              <a:fillRect/>
            </a:stretch>
          </p:blipFill>
          <p:spPr>
            <a:xfrm>
              <a:off x="9785037" y="-40780"/>
              <a:ext cx="885595" cy="923014"/>
            </a:xfrm>
            <a:prstGeom prst="rect">
              <a:avLst/>
            </a:prstGeom>
          </p:spPr>
        </p:pic>
      </p:grpSp>
      <p:sp>
        <p:nvSpPr>
          <p:cNvPr id="9" name="TextBox 6">
            <a:extLst>
              <a:ext uri="{FF2B5EF4-FFF2-40B4-BE49-F238E27FC236}">
                <a16:creationId xmlns:a16="http://schemas.microsoft.com/office/drawing/2014/main" id="{84370CE3-0233-687A-52FB-1C3310BB12E7}"/>
              </a:ext>
            </a:extLst>
          </p:cNvPr>
          <p:cNvSpPr txBox="1"/>
          <p:nvPr/>
        </p:nvSpPr>
        <p:spPr>
          <a:xfrm>
            <a:off x="10927644" y="601946"/>
            <a:ext cx="1264357" cy="562783"/>
          </a:xfrm>
          <a:prstGeom prst="rect">
            <a:avLst/>
          </a:prstGeom>
          <a:noFill/>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rPr>
              <a:t>2012-2023</a:t>
            </a:r>
          </a:p>
        </p:txBody>
      </p:sp>
      <p:sp>
        <p:nvSpPr>
          <p:cNvPr id="2" name="Rectangle: Rounded Corners 1">
            <a:extLst>
              <a:ext uri="{FF2B5EF4-FFF2-40B4-BE49-F238E27FC236}">
                <a16:creationId xmlns:a16="http://schemas.microsoft.com/office/drawing/2014/main" id="{B3ECB077-D116-AFD1-1F9C-1B061CB0ABA9}"/>
              </a:ext>
            </a:extLst>
          </p:cNvPr>
          <p:cNvSpPr/>
          <p:nvPr/>
        </p:nvSpPr>
        <p:spPr>
          <a:xfrm>
            <a:off x="8540814" y="1744946"/>
            <a:ext cx="2896827" cy="394860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t>Mississippi</a:t>
            </a:r>
          </a:p>
          <a:p>
            <a:pPr algn="ctr"/>
            <a:endParaRPr lang="en-US"/>
          </a:p>
          <a:p>
            <a:pPr algn="ctr"/>
            <a:endParaRPr lang="en-US"/>
          </a:p>
          <a:p>
            <a:pPr algn="ctr"/>
            <a:r>
              <a:rPr lang="en-US" sz="3600" b="1">
                <a:solidFill>
                  <a:srgbClr val="84BD00"/>
                </a:solidFill>
              </a:rPr>
              <a:t>1% </a:t>
            </a:r>
            <a:r>
              <a:rPr lang="en-US" sz="3600">
                <a:solidFill>
                  <a:schemeClr val="accent2"/>
                </a:solidFill>
                <a:latin typeface="Arial Narrow" panose="020B0606020202030204" pitchFamily="34" charset="0"/>
              </a:rPr>
              <a:t>more</a:t>
            </a:r>
          </a:p>
          <a:p>
            <a:pPr algn="ctr"/>
            <a:endParaRPr lang="en-US" b="1">
              <a:solidFill>
                <a:schemeClr val="accent2"/>
              </a:solidFill>
              <a:latin typeface="Arial Narrow" panose="020B0606020202030204" pitchFamily="34" charset="0"/>
            </a:endParaRPr>
          </a:p>
          <a:p>
            <a:pPr algn="ctr"/>
            <a:r>
              <a:rPr lang="en-US"/>
              <a:t>program completers in 2022-23 (2,332) than 2012-13 (2,305)</a:t>
            </a:r>
          </a:p>
        </p:txBody>
      </p:sp>
      <p:sp>
        <p:nvSpPr>
          <p:cNvPr id="5" name="Freeform 10">
            <a:extLst>
              <a:ext uri="{FF2B5EF4-FFF2-40B4-BE49-F238E27FC236}">
                <a16:creationId xmlns:a16="http://schemas.microsoft.com/office/drawing/2014/main" id="{7C99E6D3-E5FF-C959-ACD6-2B2CC43D7DD0}"/>
              </a:ext>
            </a:extLst>
          </p:cNvPr>
          <p:cNvSpPr>
            <a:spLocks noChangeArrowheads="1"/>
          </p:cNvSpPr>
          <p:nvPr/>
        </p:nvSpPr>
        <p:spPr bwMode="auto">
          <a:xfrm>
            <a:off x="11069300" y="2117516"/>
            <a:ext cx="459293" cy="900784"/>
          </a:xfrm>
          <a:custGeom>
            <a:avLst/>
            <a:gdLst>
              <a:gd name="T0" fmla="*/ 1407 w 1986"/>
              <a:gd name="T1" fmla="*/ 3592 h 3593"/>
              <a:gd name="T2" fmla="*/ 1231 w 1986"/>
              <a:gd name="T3" fmla="*/ 3014 h 3593"/>
              <a:gd name="T4" fmla="*/ 0 w 1986"/>
              <a:gd name="T5" fmla="*/ 3039 h 3593"/>
              <a:gd name="T6" fmla="*/ 477 w 1986"/>
              <a:gd name="T7" fmla="*/ 2159 h 3593"/>
              <a:gd name="T8" fmla="*/ 151 w 1986"/>
              <a:gd name="T9" fmla="*/ 1230 h 3593"/>
              <a:gd name="T10" fmla="*/ 728 w 1986"/>
              <a:gd name="T11" fmla="*/ 125 h 3593"/>
              <a:gd name="T12" fmla="*/ 1934 w 1986"/>
              <a:gd name="T13" fmla="*/ 0 h 3593"/>
              <a:gd name="T14" fmla="*/ 1860 w 1986"/>
              <a:gd name="T15" fmla="*/ 2360 h 3593"/>
              <a:gd name="T16" fmla="*/ 1985 w 1986"/>
              <a:gd name="T17" fmla="*/ 3466 h 3593"/>
              <a:gd name="T18" fmla="*/ 1407 w 1986"/>
              <a:gd name="T19" fmla="*/ 3592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6" h="3593">
                <a:moveTo>
                  <a:pt x="1407" y="3592"/>
                </a:moveTo>
                <a:lnTo>
                  <a:pt x="1231" y="3014"/>
                </a:lnTo>
                <a:lnTo>
                  <a:pt x="0" y="3039"/>
                </a:lnTo>
                <a:lnTo>
                  <a:pt x="477" y="2159"/>
                </a:lnTo>
                <a:lnTo>
                  <a:pt x="151" y="1230"/>
                </a:lnTo>
                <a:lnTo>
                  <a:pt x="728" y="125"/>
                </a:lnTo>
                <a:lnTo>
                  <a:pt x="1934" y="0"/>
                </a:lnTo>
                <a:lnTo>
                  <a:pt x="1860" y="2360"/>
                </a:lnTo>
                <a:lnTo>
                  <a:pt x="1985" y="3466"/>
                </a:lnTo>
                <a:lnTo>
                  <a:pt x="1407" y="3592"/>
                </a:lnTo>
              </a:path>
            </a:pathLst>
          </a:custGeom>
          <a:solidFill>
            <a:schemeClr val="accent2"/>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endParaRPr>
          </a:p>
        </p:txBody>
      </p:sp>
      <p:pic>
        <p:nvPicPr>
          <p:cNvPr id="11" name="Picture 10" descr="A graph with numbers and a line&#10;&#10;AI-generated content may be incorrect.">
            <a:extLst>
              <a:ext uri="{FF2B5EF4-FFF2-40B4-BE49-F238E27FC236}">
                <a16:creationId xmlns:a16="http://schemas.microsoft.com/office/drawing/2014/main" id="{255A11A9-B53A-81BE-2097-55A05A2D4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58" y="1720203"/>
            <a:ext cx="7554759" cy="4248797"/>
          </a:xfrm>
          <a:prstGeom prst="rect">
            <a:avLst/>
          </a:prstGeom>
        </p:spPr>
      </p:pic>
    </p:spTree>
    <p:extLst>
      <p:ext uri="{BB962C8B-B14F-4D97-AF65-F5344CB8AC3E}">
        <p14:creationId xmlns:p14="http://schemas.microsoft.com/office/powerpoint/2010/main" val="426521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898E0A3-C7C9-181A-B2C1-E0363E8539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913BD0-8DE1-E698-F95F-560577305239}"/>
              </a:ext>
            </a:extLst>
          </p:cNvPr>
          <p:cNvSpPr txBox="1"/>
          <p:nvPr/>
        </p:nvSpPr>
        <p:spPr>
          <a:xfrm>
            <a:off x="9683643" y="6583362"/>
            <a:ext cx="3391384"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lumMod val="50000"/>
                  </a:schemeClr>
                </a:solidFill>
                <a:effectLst/>
                <a:uLnTx/>
                <a:uFillTx/>
                <a:latin typeface="Georgia" panose="02040502050405020303" pitchFamily="18" charset="0"/>
              </a:rPr>
              <a:t>Source: U.S.ED </a:t>
            </a:r>
            <a:r>
              <a:rPr kumimoji="0" lang="en-US" sz="1050" b="0" i="0" u="none" strike="noStrike" kern="1200" cap="none" spc="0" normalizeH="0" baseline="0" noProof="0">
                <a:ln>
                  <a:noFill/>
                </a:ln>
                <a:solidFill>
                  <a:schemeClr val="bg1">
                    <a:lumMod val="50000"/>
                  </a:schemeClr>
                </a:solidFill>
                <a:effectLst/>
                <a:uLnTx/>
                <a:uFillTx/>
                <a:latin typeface="Georgia" panose="02040502050405020303" pitchFamily="18" charset="0"/>
                <a:hlinkClick r:id="rId3">
                  <a:extLst>
                    <a:ext uri="{A12FA001-AC4F-418D-AE19-62706E023703}">
                      <ahyp:hlinkClr xmlns:ahyp="http://schemas.microsoft.com/office/drawing/2018/hyperlinkcolor" val="tx"/>
                    </a:ext>
                  </a:extLst>
                </a:hlinkClick>
              </a:rPr>
              <a:t>Title II reports </a:t>
            </a:r>
            <a:r>
              <a:rPr kumimoji="0" lang="en-US" sz="1050" b="0" i="0" u="none" strike="noStrike" kern="1200" cap="none" spc="0" normalizeH="0" baseline="0" noProof="0">
                <a:ln>
                  <a:noFill/>
                </a:ln>
                <a:solidFill>
                  <a:schemeClr val="bg1">
                    <a:lumMod val="50000"/>
                  </a:schemeClr>
                </a:solidFill>
                <a:effectLst/>
                <a:uLnTx/>
                <a:uFillTx/>
                <a:latin typeface="Georgia" panose="02040502050405020303" pitchFamily="18" charset="0"/>
              </a:rPr>
              <a:t>2024</a:t>
            </a:r>
          </a:p>
        </p:txBody>
      </p:sp>
      <p:sp>
        <p:nvSpPr>
          <p:cNvPr id="4" name="Title 3">
            <a:extLst>
              <a:ext uri="{FF2B5EF4-FFF2-40B4-BE49-F238E27FC236}">
                <a16:creationId xmlns:a16="http://schemas.microsoft.com/office/drawing/2014/main" id="{4C72E849-CD42-2721-CBD2-90D5D080F717}"/>
              </a:ext>
            </a:extLst>
          </p:cNvPr>
          <p:cNvSpPr>
            <a:spLocks noGrp="1"/>
          </p:cNvSpPr>
          <p:nvPr>
            <p:ph type="title"/>
          </p:nvPr>
        </p:nvSpPr>
        <p:spPr>
          <a:xfrm>
            <a:off x="1054036" y="274638"/>
            <a:ext cx="10325299" cy="1143000"/>
          </a:xfrm>
        </p:spPr>
        <p:txBody>
          <a:bodyPr>
            <a:normAutofit/>
          </a:bodyPr>
          <a:lstStyle/>
          <a:p>
            <a:pPr algn="l"/>
            <a:r>
              <a:rPr lang="en-US" b="1">
                <a:solidFill>
                  <a:srgbClr val="003087"/>
                </a:solidFill>
              </a:rPr>
              <a:t>Future Educators</a:t>
            </a:r>
            <a:endParaRPr lang="en-US" sz="2700" b="1">
              <a:cs typeface="Arial"/>
            </a:endParaRPr>
          </a:p>
        </p:txBody>
      </p:sp>
      <p:grpSp>
        <p:nvGrpSpPr>
          <p:cNvPr id="6" name="Group 5">
            <a:extLst>
              <a:ext uri="{FF2B5EF4-FFF2-40B4-BE49-F238E27FC236}">
                <a16:creationId xmlns:a16="http://schemas.microsoft.com/office/drawing/2014/main" id="{ABCE396A-8FF1-11E2-70D3-437805D55AB2}"/>
              </a:ext>
            </a:extLst>
          </p:cNvPr>
          <p:cNvGrpSpPr/>
          <p:nvPr/>
        </p:nvGrpSpPr>
        <p:grpSpPr>
          <a:xfrm>
            <a:off x="9785037" y="-40780"/>
            <a:ext cx="2397580" cy="923014"/>
            <a:chOff x="9785037" y="-40780"/>
            <a:chExt cx="2397580" cy="923014"/>
          </a:xfrm>
        </p:grpSpPr>
        <p:sp>
          <p:nvSpPr>
            <p:cNvPr id="7" name="Rectangle 6">
              <a:extLst>
                <a:ext uri="{FF2B5EF4-FFF2-40B4-BE49-F238E27FC236}">
                  <a16:creationId xmlns:a16="http://schemas.microsoft.com/office/drawing/2014/main" id="{BE84A3AE-1F68-087D-DEA0-7ED9A0530749}"/>
                </a:ext>
              </a:extLst>
            </p:cNvPr>
            <p:cNvSpPr/>
            <p:nvPr/>
          </p:nvSpPr>
          <p:spPr>
            <a:xfrm>
              <a:off x="10155954" y="178110"/>
              <a:ext cx="2026663" cy="485817"/>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SREB STATES</a:t>
              </a:r>
              <a:endParaRPr kumimoji="0" 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8" name="Picture 7" descr="A blue circle with white outline of a map&#10;&#10;Description automatically generated with low confidence">
              <a:extLst>
                <a:ext uri="{FF2B5EF4-FFF2-40B4-BE49-F238E27FC236}">
                  <a16:creationId xmlns:a16="http://schemas.microsoft.com/office/drawing/2014/main" id="{7066A274-5174-857E-4DA0-93DA1E7D79B8}"/>
                </a:ext>
              </a:extLst>
            </p:cNvPr>
            <p:cNvPicPr>
              <a:picLocks noChangeAspect="1"/>
            </p:cNvPicPr>
            <p:nvPr/>
          </p:nvPicPr>
          <p:blipFill>
            <a:blip r:embed="rId4"/>
            <a:stretch>
              <a:fillRect/>
            </a:stretch>
          </p:blipFill>
          <p:spPr>
            <a:xfrm>
              <a:off x="9785037" y="-40780"/>
              <a:ext cx="885595" cy="923014"/>
            </a:xfrm>
            <a:prstGeom prst="rect">
              <a:avLst/>
            </a:prstGeom>
          </p:spPr>
        </p:pic>
      </p:grpSp>
      <p:sp>
        <p:nvSpPr>
          <p:cNvPr id="9" name="TextBox 6">
            <a:extLst>
              <a:ext uri="{FF2B5EF4-FFF2-40B4-BE49-F238E27FC236}">
                <a16:creationId xmlns:a16="http://schemas.microsoft.com/office/drawing/2014/main" id="{EF89DC6E-A570-AE1A-EF69-F95A3B960EC1}"/>
              </a:ext>
            </a:extLst>
          </p:cNvPr>
          <p:cNvSpPr txBox="1"/>
          <p:nvPr/>
        </p:nvSpPr>
        <p:spPr>
          <a:xfrm>
            <a:off x="10927644" y="601946"/>
            <a:ext cx="1264357" cy="562783"/>
          </a:xfrm>
          <a:prstGeom prst="rect">
            <a:avLst/>
          </a:prstGeom>
          <a:noFill/>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rPr>
              <a:t>2012-2023</a:t>
            </a:r>
            <a:endParaRPr kumimoji="0" lang="en-US" sz="3200" b="1" i="0" u="none" strike="noStrike" kern="1200" cap="none" spc="0" normalizeH="0" baseline="0" noProof="0">
              <a:ln>
                <a:noFill/>
              </a:ln>
              <a:solidFill>
                <a:srgbClr val="FFFFFF">
                  <a:lumMod val="50000"/>
                </a:srgbClr>
              </a:solidFill>
              <a:effectLst/>
              <a:uLnTx/>
              <a:uFillTx/>
              <a:latin typeface="Arial Narrow" panose="020B0606020202030204" pitchFamily="34" charset="0"/>
              <a:ea typeface="+mn-ea"/>
              <a:cs typeface="+mn-cs"/>
            </a:endParaRPr>
          </a:p>
        </p:txBody>
      </p:sp>
      <p:sp>
        <p:nvSpPr>
          <p:cNvPr id="10" name="Rectangle: Rounded Corners 9">
            <a:extLst>
              <a:ext uri="{FF2B5EF4-FFF2-40B4-BE49-F238E27FC236}">
                <a16:creationId xmlns:a16="http://schemas.microsoft.com/office/drawing/2014/main" id="{1D968C61-1578-6C37-A516-E3C59886105C}"/>
              </a:ext>
            </a:extLst>
          </p:cNvPr>
          <p:cNvSpPr/>
          <p:nvPr/>
        </p:nvSpPr>
        <p:spPr>
          <a:xfrm>
            <a:off x="8918054" y="2696950"/>
            <a:ext cx="2896827" cy="256598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a:p>
            <a:pPr algn="ctr"/>
            <a:r>
              <a:rPr lang="en-US"/>
              <a:t>Mississippi’s Data</a:t>
            </a:r>
          </a:p>
          <a:p>
            <a:pPr algn="ctr"/>
            <a:endParaRPr lang="en-US"/>
          </a:p>
          <a:p>
            <a:pPr algn="ctr"/>
            <a:r>
              <a:rPr lang="en-US" sz="3600" b="1">
                <a:solidFill>
                  <a:schemeClr val="accent2"/>
                </a:solidFill>
                <a:latin typeface="Arial Narrow" panose="020B0606020202030204" pitchFamily="34" charset="0"/>
              </a:rPr>
              <a:t>47% </a:t>
            </a:r>
          </a:p>
          <a:p>
            <a:pPr algn="ctr"/>
            <a:r>
              <a:rPr lang="en-US"/>
              <a:t>Alternative programs</a:t>
            </a:r>
            <a:endParaRPr lang="en-US">
              <a:solidFill>
                <a:schemeClr val="accent2"/>
              </a:solidFill>
              <a:latin typeface="Arial Narrow" panose="020B0606020202030204" pitchFamily="34" charset="0"/>
            </a:endParaRPr>
          </a:p>
          <a:p>
            <a:pPr algn="ctr"/>
            <a:r>
              <a:rPr lang="en-US" sz="3600" b="1">
                <a:solidFill>
                  <a:schemeClr val="accent2"/>
                </a:solidFill>
                <a:latin typeface="Arial Narrow" panose="020B0606020202030204" pitchFamily="34" charset="0"/>
              </a:rPr>
              <a:t>53% </a:t>
            </a:r>
          </a:p>
          <a:p>
            <a:pPr algn="ctr"/>
            <a:r>
              <a:rPr lang="en-US"/>
              <a:t>Traditional programs</a:t>
            </a:r>
            <a:endParaRPr lang="en-US" b="1">
              <a:solidFill>
                <a:schemeClr val="accent2"/>
              </a:solidFill>
              <a:latin typeface="Arial Narrow" panose="020B0606020202030204" pitchFamily="34" charset="0"/>
            </a:endParaRPr>
          </a:p>
          <a:p>
            <a:pPr algn="ctr"/>
            <a:endParaRPr lang="en-US"/>
          </a:p>
        </p:txBody>
      </p:sp>
      <p:sp>
        <p:nvSpPr>
          <p:cNvPr id="11" name="Freeform 10">
            <a:extLst>
              <a:ext uri="{FF2B5EF4-FFF2-40B4-BE49-F238E27FC236}">
                <a16:creationId xmlns:a16="http://schemas.microsoft.com/office/drawing/2014/main" id="{FD73864D-3A60-B909-845A-185DEA652F1C}"/>
              </a:ext>
            </a:extLst>
          </p:cNvPr>
          <p:cNvSpPr>
            <a:spLocks noChangeArrowheads="1"/>
          </p:cNvSpPr>
          <p:nvPr/>
        </p:nvSpPr>
        <p:spPr bwMode="auto">
          <a:xfrm>
            <a:off x="11446540" y="2614956"/>
            <a:ext cx="459293" cy="900784"/>
          </a:xfrm>
          <a:custGeom>
            <a:avLst/>
            <a:gdLst>
              <a:gd name="T0" fmla="*/ 1407 w 1986"/>
              <a:gd name="T1" fmla="*/ 3592 h 3593"/>
              <a:gd name="T2" fmla="*/ 1231 w 1986"/>
              <a:gd name="T3" fmla="*/ 3014 h 3593"/>
              <a:gd name="T4" fmla="*/ 0 w 1986"/>
              <a:gd name="T5" fmla="*/ 3039 h 3593"/>
              <a:gd name="T6" fmla="*/ 477 w 1986"/>
              <a:gd name="T7" fmla="*/ 2159 h 3593"/>
              <a:gd name="T8" fmla="*/ 151 w 1986"/>
              <a:gd name="T9" fmla="*/ 1230 h 3593"/>
              <a:gd name="T10" fmla="*/ 728 w 1986"/>
              <a:gd name="T11" fmla="*/ 125 h 3593"/>
              <a:gd name="T12" fmla="*/ 1934 w 1986"/>
              <a:gd name="T13" fmla="*/ 0 h 3593"/>
              <a:gd name="T14" fmla="*/ 1860 w 1986"/>
              <a:gd name="T15" fmla="*/ 2360 h 3593"/>
              <a:gd name="T16" fmla="*/ 1985 w 1986"/>
              <a:gd name="T17" fmla="*/ 3466 h 3593"/>
              <a:gd name="T18" fmla="*/ 1407 w 1986"/>
              <a:gd name="T19" fmla="*/ 3592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6" h="3593">
                <a:moveTo>
                  <a:pt x="1407" y="3592"/>
                </a:moveTo>
                <a:lnTo>
                  <a:pt x="1231" y="3014"/>
                </a:lnTo>
                <a:lnTo>
                  <a:pt x="0" y="3039"/>
                </a:lnTo>
                <a:lnTo>
                  <a:pt x="477" y="2159"/>
                </a:lnTo>
                <a:lnTo>
                  <a:pt x="151" y="1230"/>
                </a:lnTo>
                <a:lnTo>
                  <a:pt x="728" y="125"/>
                </a:lnTo>
                <a:lnTo>
                  <a:pt x="1934" y="0"/>
                </a:lnTo>
                <a:lnTo>
                  <a:pt x="1860" y="2360"/>
                </a:lnTo>
                <a:lnTo>
                  <a:pt x="1985" y="3466"/>
                </a:lnTo>
                <a:lnTo>
                  <a:pt x="1407" y="3592"/>
                </a:lnTo>
              </a:path>
            </a:pathLst>
          </a:custGeom>
          <a:solidFill>
            <a:schemeClr val="accent2"/>
          </a:solidFill>
          <a:ln w="9525" cap="flat">
            <a:noFill/>
            <a:bevel/>
            <a:headEnd/>
            <a:tailEnd/>
          </a:ln>
          <a:effectLst/>
        </p:spPr>
        <p:txBody>
          <a:bodyPr wrap="none" lIns="82945" tIns="41473" rIns="82945" bIns="41473"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Geneva" charset="0"/>
              <a:cs typeface="Apple カラー絵文字" charset="0"/>
            </a:endParaRPr>
          </a:p>
        </p:txBody>
      </p:sp>
      <p:pic>
        <p:nvPicPr>
          <p:cNvPr id="5" name="Picture 4" descr="A blue pie chart with white text&#10;&#10;AI-generated content may be incorrect.">
            <a:extLst>
              <a:ext uri="{FF2B5EF4-FFF2-40B4-BE49-F238E27FC236}">
                <a16:creationId xmlns:a16="http://schemas.microsoft.com/office/drawing/2014/main" id="{B232EB5F-0A74-1EC7-1C8E-59C78122C5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733056"/>
            <a:ext cx="7767053" cy="4368191"/>
          </a:xfrm>
          <a:prstGeom prst="rect">
            <a:avLst/>
          </a:prstGeom>
        </p:spPr>
      </p:pic>
    </p:spTree>
    <p:extLst>
      <p:ext uri="{BB962C8B-B14F-4D97-AF65-F5344CB8AC3E}">
        <p14:creationId xmlns:p14="http://schemas.microsoft.com/office/powerpoint/2010/main" val="334204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04ABC6-10A9-4F7B-1035-6D9914A7ED26}"/>
              </a:ext>
            </a:extLst>
          </p:cNvPr>
          <p:cNvSpPr txBox="1"/>
          <p:nvPr/>
        </p:nvSpPr>
        <p:spPr>
          <a:xfrm>
            <a:off x="9725678" y="6596390"/>
            <a:ext cx="275218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50000"/>
                  </a:schemeClr>
                </a:solidFill>
                <a:effectLst/>
                <a:uLnTx/>
                <a:uFillTx/>
                <a:latin typeface="Georgia" panose="02040502050405020303" pitchFamily="18" charset="0"/>
              </a:rPr>
              <a:t>Sources: ACT, Vanderbilt University</a:t>
            </a:r>
          </a:p>
        </p:txBody>
      </p:sp>
      <p:grpSp>
        <p:nvGrpSpPr>
          <p:cNvPr id="2" name="Group 1">
            <a:extLst>
              <a:ext uri="{FF2B5EF4-FFF2-40B4-BE49-F238E27FC236}">
                <a16:creationId xmlns:a16="http://schemas.microsoft.com/office/drawing/2014/main" id="{728D7C0B-6E49-46D9-5BD3-C76B09F4645B}"/>
              </a:ext>
            </a:extLst>
          </p:cNvPr>
          <p:cNvGrpSpPr/>
          <p:nvPr/>
        </p:nvGrpSpPr>
        <p:grpSpPr>
          <a:xfrm>
            <a:off x="846882" y="1768926"/>
            <a:ext cx="3826717" cy="4359614"/>
            <a:chOff x="846882" y="1768926"/>
            <a:chExt cx="3826717" cy="4359614"/>
          </a:xfrm>
        </p:grpSpPr>
        <p:sp>
          <p:nvSpPr>
            <p:cNvPr id="19" name="TextBox 18">
              <a:extLst>
                <a:ext uri="{FF2B5EF4-FFF2-40B4-BE49-F238E27FC236}">
                  <a16:creationId xmlns:a16="http://schemas.microsoft.com/office/drawing/2014/main" id="{FA5EA7D1-8EF3-C6A3-3128-5D732389FC71}"/>
                </a:ext>
              </a:extLst>
            </p:cNvPr>
            <p:cNvSpPr txBox="1"/>
            <p:nvPr/>
          </p:nvSpPr>
          <p:spPr>
            <a:xfrm>
              <a:off x="846882" y="2414756"/>
              <a:ext cx="3581443" cy="2698934"/>
            </a:xfrm>
            <a:prstGeom prst="rect">
              <a:avLst/>
            </a:prstGeom>
            <a:noFill/>
          </p:spPr>
          <p:txBody>
            <a:bodyPr wrap="square" rtlCol="0" anchor="ctr">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900" b="0" i="0" u="none" strike="noStrike" kern="1200" cap="none" spc="0" normalizeH="0" baseline="0" noProof="0">
                  <a:ln>
                    <a:noFill/>
                  </a:ln>
                  <a:solidFill>
                    <a:srgbClr val="2758BC"/>
                  </a:solidFill>
                  <a:effectLst/>
                  <a:uLnTx/>
                  <a:uFillTx/>
                  <a:latin typeface="Arial Narrow" panose="020B0606020202030204" pitchFamily="34" charset="0"/>
                  <a:ea typeface="+mn-ea"/>
                  <a:cs typeface="+mn-cs"/>
                </a:rPr>
                <a:t>Interest in teaching among current high school students in the South is </a:t>
              </a:r>
              <a:r>
                <a:rPr kumimoji="0" lang="en-US" sz="2900" b="1" i="0" u="none" strike="noStrike" kern="1200" cap="none" spc="0" normalizeH="0" baseline="0" noProof="0">
                  <a:ln>
                    <a:noFill/>
                  </a:ln>
                  <a:solidFill>
                    <a:srgbClr val="2758BC"/>
                  </a:solidFill>
                  <a:effectLst/>
                  <a:highlight>
                    <a:srgbClr val="D9E3F7"/>
                  </a:highlight>
                  <a:uLnTx/>
                  <a:uFillTx/>
                  <a:latin typeface="Arial Narrow" panose="020B0606020202030204" pitchFamily="34" charset="0"/>
                  <a:ea typeface="+mn-ea"/>
                  <a:cs typeface="+mn-cs"/>
                </a:rPr>
                <a:t>down to average of 4%.</a:t>
              </a:r>
              <a:endParaRPr kumimoji="0" lang="en-US" sz="2900" b="1" i="0" u="none" strike="noStrike" kern="1200" cap="none" spc="0" normalizeH="0" baseline="0" noProof="0">
                <a:ln>
                  <a:noFill/>
                </a:ln>
                <a:solidFill>
                  <a:srgbClr val="2758BC"/>
                </a:solidFill>
                <a:effectLst/>
                <a:uLnTx/>
                <a:uFillTx/>
                <a:latin typeface="Arial Narrow" panose="020B0606020202030204" pitchFamily="34" charset="0"/>
                <a:ea typeface="+mn-ea"/>
                <a:cs typeface="+mn-cs"/>
              </a:endParaRPr>
            </a:p>
          </p:txBody>
        </p:sp>
        <p:sp>
          <p:nvSpPr>
            <p:cNvPr id="29" name="Left Brace 28">
              <a:extLst>
                <a:ext uri="{FF2B5EF4-FFF2-40B4-BE49-F238E27FC236}">
                  <a16:creationId xmlns:a16="http://schemas.microsoft.com/office/drawing/2014/main" id="{E3C740FA-BC23-46B4-E8A0-A35D4CE15EDC}"/>
                </a:ext>
              </a:extLst>
            </p:cNvPr>
            <p:cNvSpPr/>
            <p:nvPr/>
          </p:nvSpPr>
          <p:spPr>
            <a:xfrm>
              <a:off x="4267199" y="1768926"/>
              <a:ext cx="406400" cy="4359614"/>
            </a:xfrm>
            <a:prstGeom prst="leftBrace">
              <a:avLst>
                <a:gd name="adj1" fmla="val 26190"/>
                <a:gd name="adj2" fmla="val 50000"/>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D5040"/>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651798AF-F893-992A-3523-DAB2741B9FE8}"/>
              </a:ext>
            </a:extLst>
          </p:cNvPr>
          <p:cNvGrpSpPr/>
          <p:nvPr/>
        </p:nvGrpSpPr>
        <p:grpSpPr>
          <a:xfrm>
            <a:off x="4888971" y="1657837"/>
            <a:ext cx="6917206" cy="4574106"/>
            <a:chOff x="4888971" y="1657837"/>
            <a:chExt cx="6917206" cy="4574106"/>
          </a:xfrm>
        </p:grpSpPr>
        <p:sp>
          <p:nvSpPr>
            <p:cNvPr id="28" name="TextBox 27">
              <a:extLst>
                <a:ext uri="{FF2B5EF4-FFF2-40B4-BE49-F238E27FC236}">
                  <a16:creationId xmlns:a16="http://schemas.microsoft.com/office/drawing/2014/main" id="{8A884DB8-31D6-28AE-E4DF-5F81F66A9245}"/>
                </a:ext>
              </a:extLst>
            </p:cNvPr>
            <p:cNvSpPr txBox="1"/>
            <p:nvPr/>
          </p:nvSpPr>
          <p:spPr>
            <a:xfrm>
              <a:off x="4888971" y="1657837"/>
              <a:ext cx="6917206" cy="676053"/>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srgbClr val="2758BC">
                      <a:lumMod val="75000"/>
                    </a:srgbClr>
                  </a:solidFill>
                  <a:effectLst/>
                  <a:uLnTx/>
                  <a:uFillTx/>
                  <a:latin typeface="Arial Narrow" panose="020B0606020202030204" pitchFamily="34" charset="0"/>
                  <a:ea typeface="+mn-ea"/>
                  <a:cs typeface="+mn-cs"/>
                </a:rPr>
                <a:t>Top reasons cited nationally by Gen Z as to why teaching is unattractive:</a:t>
              </a:r>
            </a:p>
          </p:txBody>
        </p:sp>
        <p:grpSp>
          <p:nvGrpSpPr>
            <p:cNvPr id="3" name="Group 2">
              <a:extLst>
                <a:ext uri="{FF2B5EF4-FFF2-40B4-BE49-F238E27FC236}">
                  <a16:creationId xmlns:a16="http://schemas.microsoft.com/office/drawing/2014/main" id="{1E2655F1-059E-F09E-AE15-827F75F3761C}"/>
                </a:ext>
              </a:extLst>
            </p:cNvPr>
            <p:cNvGrpSpPr/>
            <p:nvPr/>
          </p:nvGrpSpPr>
          <p:grpSpPr>
            <a:xfrm>
              <a:off x="4994291" y="2652691"/>
              <a:ext cx="6005881" cy="3579252"/>
              <a:chOff x="4994291" y="2652691"/>
              <a:chExt cx="6005881" cy="3579252"/>
            </a:xfrm>
          </p:grpSpPr>
          <p:grpSp>
            <p:nvGrpSpPr>
              <p:cNvPr id="10" name="Group 9">
                <a:extLst>
                  <a:ext uri="{FF2B5EF4-FFF2-40B4-BE49-F238E27FC236}">
                    <a16:creationId xmlns:a16="http://schemas.microsoft.com/office/drawing/2014/main" id="{EB34140A-0A1A-81F8-8CCE-1ABA66F2360F}"/>
                  </a:ext>
                </a:extLst>
              </p:cNvPr>
              <p:cNvGrpSpPr/>
              <p:nvPr/>
            </p:nvGrpSpPr>
            <p:grpSpPr>
              <a:xfrm>
                <a:off x="4994291" y="2652691"/>
                <a:ext cx="6005881" cy="822960"/>
                <a:chOff x="4994291" y="2652691"/>
                <a:chExt cx="6005881" cy="822960"/>
              </a:xfrm>
            </p:grpSpPr>
            <p:pic>
              <p:nvPicPr>
                <p:cNvPr id="16" name="Picture 15" descr="A picture containing graphics, circle, font, symbol&#10;&#10;Description automatically generated">
                  <a:extLst>
                    <a:ext uri="{FF2B5EF4-FFF2-40B4-BE49-F238E27FC236}">
                      <a16:creationId xmlns:a16="http://schemas.microsoft.com/office/drawing/2014/main" id="{D6D063C5-97E4-EDFF-4919-E1F49DE5EC37}"/>
                    </a:ext>
                  </a:extLst>
                </p:cNvPr>
                <p:cNvPicPr>
                  <a:picLocks noChangeAspect="1"/>
                </p:cNvPicPr>
                <p:nvPr/>
              </p:nvPicPr>
              <p:blipFill>
                <a:blip r:embed="rId3"/>
                <a:stretch>
                  <a:fillRect/>
                </a:stretch>
              </p:blipFill>
              <p:spPr>
                <a:xfrm>
                  <a:off x="4994291" y="2652691"/>
                  <a:ext cx="822960" cy="822960"/>
                </a:xfrm>
                <a:prstGeom prst="rect">
                  <a:avLst/>
                </a:prstGeom>
              </p:spPr>
            </p:pic>
            <p:sp>
              <p:nvSpPr>
                <p:cNvPr id="4" name="TextBox 3">
                  <a:extLst>
                    <a:ext uri="{FF2B5EF4-FFF2-40B4-BE49-F238E27FC236}">
                      <a16:creationId xmlns:a16="http://schemas.microsoft.com/office/drawing/2014/main" id="{CA169247-E533-BB7B-829E-3CAED39185B4}"/>
                    </a:ext>
                  </a:extLst>
                </p:cNvPr>
                <p:cNvSpPr txBox="1"/>
                <p:nvPr/>
              </p:nvSpPr>
              <p:spPr>
                <a:xfrm>
                  <a:off x="5879532" y="2813154"/>
                  <a:ext cx="5120640" cy="5386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2758BC"/>
                      </a:solidFill>
                      <a:effectLst/>
                      <a:uLnTx/>
                      <a:uFillTx/>
                      <a:latin typeface="Arial Narrow" panose="020B0606020202030204" pitchFamily="34" charset="0"/>
                      <a:ea typeface="+mn-ea"/>
                      <a:cs typeface="+mn-cs"/>
                    </a:rPr>
                    <a:t>Low pay</a:t>
                  </a:r>
                </a:p>
              </p:txBody>
            </p:sp>
          </p:grpSp>
          <p:grpSp>
            <p:nvGrpSpPr>
              <p:cNvPr id="13" name="Group 12">
                <a:extLst>
                  <a:ext uri="{FF2B5EF4-FFF2-40B4-BE49-F238E27FC236}">
                    <a16:creationId xmlns:a16="http://schemas.microsoft.com/office/drawing/2014/main" id="{62317352-754E-165A-6034-92F672BF3825}"/>
                  </a:ext>
                </a:extLst>
              </p:cNvPr>
              <p:cNvGrpSpPr/>
              <p:nvPr/>
            </p:nvGrpSpPr>
            <p:grpSpPr>
              <a:xfrm>
                <a:off x="4994291" y="3598657"/>
                <a:ext cx="5995010" cy="822960"/>
                <a:chOff x="4994291" y="3598657"/>
                <a:chExt cx="5995010" cy="822960"/>
              </a:xfrm>
            </p:grpSpPr>
            <p:pic>
              <p:nvPicPr>
                <p:cNvPr id="14" name="Picture 13" descr="A star on a chair&#10;&#10;Description automatically generated with low confidence">
                  <a:extLst>
                    <a:ext uri="{FF2B5EF4-FFF2-40B4-BE49-F238E27FC236}">
                      <a16:creationId xmlns:a16="http://schemas.microsoft.com/office/drawing/2014/main" id="{74B3D1B4-48D2-60A1-74DE-614242C27AD6}"/>
                    </a:ext>
                  </a:extLst>
                </p:cNvPr>
                <p:cNvPicPr>
                  <a:picLocks noChangeAspect="1"/>
                </p:cNvPicPr>
                <p:nvPr/>
              </p:nvPicPr>
              <p:blipFill>
                <a:blip r:embed="rId4"/>
                <a:stretch>
                  <a:fillRect/>
                </a:stretch>
              </p:blipFill>
              <p:spPr>
                <a:xfrm>
                  <a:off x="4994291" y="3598657"/>
                  <a:ext cx="822960" cy="822960"/>
                </a:xfrm>
                <a:prstGeom prst="rect">
                  <a:avLst/>
                </a:prstGeom>
              </p:spPr>
            </p:pic>
            <p:sp>
              <p:nvSpPr>
                <p:cNvPr id="6" name="TextBox 5">
                  <a:extLst>
                    <a:ext uri="{FF2B5EF4-FFF2-40B4-BE49-F238E27FC236}">
                      <a16:creationId xmlns:a16="http://schemas.microsoft.com/office/drawing/2014/main" id="{E4E50B16-10C5-3FA9-EC89-C6C22C735957}"/>
                    </a:ext>
                  </a:extLst>
                </p:cNvPr>
                <p:cNvSpPr txBox="1"/>
                <p:nvPr/>
              </p:nvSpPr>
              <p:spPr>
                <a:xfrm>
                  <a:off x="5868661" y="3740832"/>
                  <a:ext cx="5120640" cy="5386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2758BC"/>
                      </a:solidFill>
                      <a:effectLst/>
                      <a:uLnTx/>
                      <a:uFillTx/>
                      <a:latin typeface="Arial Narrow" panose="020B0606020202030204" pitchFamily="34" charset="0"/>
                      <a:ea typeface="+mn-ea"/>
                      <a:cs typeface="+mn-cs"/>
                    </a:rPr>
                    <a:t>Lack of career advancement</a:t>
                  </a:r>
                </a:p>
              </p:txBody>
            </p:sp>
          </p:grpSp>
          <p:grpSp>
            <p:nvGrpSpPr>
              <p:cNvPr id="17" name="Group 16">
                <a:extLst>
                  <a:ext uri="{FF2B5EF4-FFF2-40B4-BE49-F238E27FC236}">
                    <a16:creationId xmlns:a16="http://schemas.microsoft.com/office/drawing/2014/main" id="{86063EC8-A341-FCEC-6662-6D252873D8C5}"/>
                  </a:ext>
                </a:extLst>
              </p:cNvPr>
              <p:cNvGrpSpPr/>
              <p:nvPr/>
            </p:nvGrpSpPr>
            <p:grpSpPr>
              <a:xfrm>
                <a:off x="4994291" y="4418703"/>
                <a:ext cx="5995010" cy="984885"/>
                <a:chOff x="4994291" y="4418703"/>
                <a:chExt cx="5995010" cy="984885"/>
              </a:xfrm>
            </p:grpSpPr>
            <p:pic>
              <p:nvPicPr>
                <p:cNvPr id="9" name="Picture 8" descr="A blue circle with arrows pointing to the right&#10;&#10;Description automatically generated with low confidence">
                  <a:extLst>
                    <a:ext uri="{FF2B5EF4-FFF2-40B4-BE49-F238E27FC236}">
                      <a16:creationId xmlns:a16="http://schemas.microsoft.com/office/drawing/2014/main" id="{1A31E4D6-8B02-3442-3BC0-6F23D00110E1}"/>
                    </a:ext>
                  </a:extLst>
                </p:cNvPr>
                <p:cNvPicPr>
                  <a:picLocks noChangeAspect="1"/>
                </p:cNvPicPr>
                <p:nvPr/>
              </p:nvPicPr>
              <p:blipFill>
                <a:blip r:embed="rId5"/>
                <a:stretch>
                  <a:fillRect/>
                </a:stretch>
              </p:blipFill>
              <p:spPr>
                <a:xfrm>
                  <a:off x="4994291" y="4499666"/>
                  <a:ext cx="822960" cy="822960"/>
                </a:xfrm>
                <a:prstGeom prst="rect">
                  <a:avLst/>
                </a:prstGeom>
              </p:spPr>
            </p:pic>
            <p:sp>
              <p:nvSpPr>
                <p:cNvPr id="7" name="TextBox 6">
                  <a:extLst>
                    <a:ext uri="{FF2B5EF4-FFF2-40B4-BE49-F238E27FC236}">
                      <a16:creationId xmlns:a16="http://schemas.microsoft.com/office/drawing/2014/main" id="{B3E5C3CB-7C7C-CCE0-EFC0-3872BF8F2039}"/>
                    </a:ext>
                  </a:extLst>
                </p:cNvPr>
                <p:cNvSpPr txBox="1"/>
                <p:nvPr/>
              </p:nvSpPr>
              <p:spPr>
                <a:xfrm>
                  <a:off x="5868661" y="4418703"/>
                  <a:ext cx="5120640"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2758BC"/>
                      </a:solidFill>
                      <a:effectLst/>
                      <a:uLnTx/>
                      <a:uFillTx/>
                      <a:latin typeface="Arial Narrow" panose="020B0606020202030204" pitchFamily="34" charset="0"/>
                      <a:ea typeface="+mn-ea"/>
                      <a:cs typeface="+mn-cs"/>
                    </a:rPr>
                    <a:t>Lack of flexibility, collaboration &amp; support</a:t>
                  </a:r>
                </a:p>
              </p:txBody>
            </p:sp>
          </p:grpSp>
          <p:grpSp>
            <p:nvGrpSpPr>
              <p:cNvPr id="18" name="Group 17">
                <a:extLst>
                  <a:ext uri="{FF2B5EF4-FFF2-40B4-BE49-F238E27FC236}">
                    <a16:creationId xmlns:a16="http://schemas.microsoft.com/office/drawing/2014/main" id="{5F43D302-FE62-E20A-3984-4482BD6AD913}"/>
                  </a:ext>
                </a:extLst>
              </p:cNvPr>
              <p:cNvGrpSpPr/>
              <p:nvPr/>
            </p:nvGrpSpPr>
            <p:grpSpPr>
              <a:xfrm>
                <a:off x="4994291" y="5408983"/>
                <a:ext cx="5986755" cy="822960"/>
                <a:chOff x="4994291" y="5408983"/>
                <a:chExt cx="5986755" cy="822960"/>
              </a:xfrm>
            </p:grpSpPr>
            <p:pic>
              <p:nvPicPr>
                <p:cNvPr id="5" name="Picture 4" descr="A blue circle with a white chat bubble&#10;&#10;Description automatically generated with low confidence">
                  <a:extLst>
                    <a:ext uri="{FF2B5EF4-FFF2-40B4-BE49-F238E27FC236}">
                      <a16:creationId xmlns:a16="http://schemas.microsoft.com/office/drawing/2014/main" id="{494A6BCC-7B76-F5DE-62C6-5E49E362A026}"/>
                    </a:ext>
                  </a:extLst>
                </p:cNvPr>
                <p:cNvPicPr>
                  <a:picLocks noChangeAspect="1"/>
                </p:cNvPicPr>
                <p:nvPr/>
              </p:nvPicPr>
              <p:blipFill>
                <a:blip r:embed="rId6"/>
                <a:stretch>
                  <a:fillRect/>
                </a:stretch>
              </p:blipFill>
              <p:spPr>
                <a:xfrm>
                  <a:off x="4994291" y="5408983"/>
                  <a:ext cx="822960" cy="822960"/>
                </a:xfrm>
                <a:prstGeom prst="rect">
                  <a:avLst/>
                </a:prstGeom>
              </p:spPr>
            </p:pic>
            <p:sp>
              <p:nvSpPr>
                <p:cNvPr id="8" name="TextBox 7">
                  <a:extLst>
                    <a:ext uri="{FF2B5EF4-FFF2-40B4-BE49-F238E27FC236}">
                      <a16:creationId xmlns:a16="http://schemas.microsoft.com/office/drawing/2014/main" id="{9391664C-D3F4-1515-565F-8FDE86941257}"/>
                    </a:ext>
                  </a:extLst>
                </p:cNvPr>
                <p:cNvSpPr txBox="1"/>
                <p:nvPr/>
              </p:nvSpPr>
              <p:spPr>
                <a:xfrm>
                  <a:off x="5860406" y="5547240"/>
                  <a:ext cx="5120640" cy="5386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srgbClr val="2758BC"/>
                      </a:solidFill>
                      <a:effectLst/>
                      <a:uLnTx/>
                      <a:uFillTx/>
                      <a:latin typeface="Arial Narrow" panose="020B0606020202030204" pitchFamily="34" charset="0"/>
                      <a:ea typeface="+mn-ea"/>
                      <a:cs typeface="+mn-cs"/>
                    </a:rPr>
                    <a:t>Lack of voice &amp; respect</a:t>
                  </a:r>
                </a:p>
              </p:txBody>
            </p:sp>
          </p:grpSp>
        </p:grpSp>
      </p:grpSp>
      <p:sp>
        <p:nvSpPr>
          <p:cNvPr id="11" name="Title 1">
            <a:extLst>
              <a:ext uri="{FF2B5EF4-FFF2-40B4-BE49-F238E27FC236}">
                <a16:creationId xmlns:a16="http://schemas.microsoft.com/office/drawing/2014/main" id="{C3B24E5B-19F4-FBBD-9C3E-DB0FF218CBA2}"/>
              </a:ext>
            </a:extLst>
          </p:cNvPr>
          <p:cNvSpPr>
            <a:spLocks noGrp="1"/>
          </p:cNvSpPr>
          <p:nvPr>
            <p:ph type="title"/>
          </p:nvPr>
        </p:nvSpPr>
        <p:spPr>
          <a:xfrm>
            <a:off x="1061156" y="274638"/>
            <a:ext cx="10371419" cy="1034785"/>
          </a:xfrm>
        </p:spPr>
        <p:txBody>
          <a:bodyPr>
            <a:noAutofit/>
          </a:bodyPr>
          <a:lstStyle/>
          <a:p>
            <a:pPr algn="l"/>
            <a:r>
              <a:rPr lang="en-US" b="1"/>
              <a:t>Gen Z and Teaching</a:t>
            </a:r>
          </a:p>
        </p:txBody>
      </p:sp>
    </p:spTree>
    <p:extLst>
      <p:ext uri="{BB962C8B-B14F-4D97-AF65-F5344CB8AC3E}">
        <p14:creationId xmlns:p14="http://schemas.microsoft.com/office/powerpoint/2010/main" val="337030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685800" y="685800"/>
            <a:ext cx="2788354" cy="2004129"/>
          </a:xfrm>
          <a:custGeom>
            <a:avLst/>
            <a:gdLst/>
            <a:ahLst/>
            <a:cxnLst/>
            <a:rect l="l" t="t" r="r" b="b"/>
            <a:pathLst>
              <a:path w="4182531" h="3006194">
                <a:moveTo>
                  <a:pt x="0" y="0"/>
                </a:moveTo>
                <a:lnTo>
                  <a:pt x="4182531" y="0"/>
                </a:lnTo>
                <a:lnTo>
                  <a:pt x="4182531" y="3006194"/>
                </a:lnTo>
                <a:lnTo>
                  <a:pt x="0" y="3006194"/>
                </a:lnTo>
                <a:lnTo>
                  <a:pt x="0" y="0"/>
                </a:lnTo>
                <a:close/>
              </a:path>
            </a:pathLst>
          </a:custGeom>
          <a:blipFill>
            <a:blip r:embed="rId2"/>
            <a:stretch>
              <a:fillRect/>
            </a:stretch>
          </a:blipFill>
        </p:spPr>
        <p:txBody>
          <a:bodyPr/>
          <a:lstStyle/>
          <a:p>
            <a:endParaRPr lang="en-US" sz="1200"/>
          </a:p>
        </p:txBody>
      </p:sp>
      <p:sp>
        <p:nvSpPr>
          <p:cNvPr id="3" name="Freeform 3"/>
          <p:cNvSpPr/>
          <p:nvPr/>
        </p:nvSpPr>
        <p:spPr>
          <a:xfrm>
            <a:off x="3785124" y="2055353"/>
            <a:ext cx="861509" cy="861509"/>
          </a:xfrm>
          <a:custGeom>
            <a:avLst/>
            <a:gdLst/>
            <a:ahLst/>
            <a:cxnLst/>
            <a:rect l="l" t="t" r="r" b="b"/>
            <a:pathLst>
              <a:path w="1292263" h="1292263">
                <a:moveTo>
                  <a:pt x="0" y="0"/>
                </a:moveTo>
                <a:lnTo>
                  <a:pt x="1292264" y="0"/>
                </a:lnTo>
                <a:lnTo>
                  <a:pt x="1292264" y="1292263"/>
                </a:lnTo>
                <a:lnTo>
                  <a:pt x="0" y="12922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3846825" y="3364999"/>
            <a:ext cx="799808" cy="775087"/>
          </a:xfrm>
          <a:custGeom>
            <a:avLst/>
            <a:gdLst/>
            <a:ahLst/>
            <a:cxnLst/>
            <a:rect l="l" t="t" r="r" b="b"/>
            <a:pathLst>
              <a:path w="1199712" h="1162630">
                <a:moveTo>
                  <a:pt x="0" y="0"/>
                </a:moveTo>
                <a:lnTo>
                  <a:pt x="1199712" y="0"/>
                </a:lnTo>
                <a:lnTo>
                  <a:pt x="1199712" y="1162630"/>
                </a:lnTo>
                <a:lnTo>
                  <a:pt x="0" y="1162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Freeform 5"/>
          <p:cNvSpPr/>
          <p:nvPr/>
        </p:nvSpPr>
        <p:spPr>
          <a:xfrm>
            <a:off x="3983136" y="5327224"/>
            <a:ext cx="527184" cy="527184"/>
          </a:xfrm>
          <a:custGeom>
            <a:avLst/>
            <a:gdLst/>
            <a:ahLst/>
            <a:cxnLst/>
            <a:rect l="l" t="t" r="r" b="b"/>
            <a:pathLst>
              <a:path w="790776" h="790776">
                <a:moveTo>
                  <a:pt x="0" y="0"/>
                </a:moveTo>
                <a:lnTo>
                  <a:pt x="790776" y="0"/>
                </a:lnTo>
                <a:lnTo>
                  <a:pt x="790776" y="790776"/>
                </a:lnTo>
                <a:lnTo>
                  <a:pt x="0" y="7907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6" name="Freeform 6"/>
          <p:cNvSpPr/>
          <p:nvPr/>
        </p:nvSpPr>
        <p:spPr>
          <a:xfrm>
            <a:off x="3890862" y="4327236"/>
            <a:ext cx="711733" cy="697499"/>
          </a:xfrm>
          <a:custGeom>
            <a:avLst/>
            <a:gdLst/>
            <a:ahLst/>
            <a:cxnLst/>
            <a:rect l="l" t="t" r="r" b="b"/>
            <a:pathLst>
              <a:path w="1067600" h="1046248">
                <a:moveTo>
                  <a:pt x="0" y="0"/>
                </a:moveTo>
                <a:lnTo>
                  <a:pt x="1067600" y="0"/>
                </a:lnTo>
                <a:lnTo>
                  <a:pt x="1067600" y="1046248"/>
                </a:lnTo>
                <a:lnTo>
                  <a:pt x="0" y="1046248"/>
                </a:lnTo>
                <a:lnTo>
                  <a:pt x="0" y="0"/>
                </a:lnTo>
                <a:close/>
              </a:path>
            </a:pathLst>
          </a:custGeom>
          <a:blipFill>
            <a:blip r:embed="rId9"/>
            <a:stretch>
              <a:fillRect/>
            </a:stretch>
          </a:blipFill>
        </p:spPr>
        <p:txBody>
          <a:bodyPr/>
          <a:lstStyle/>
          <a:p>
            <a:endParaRPr lang="en-US" sz="1200"/>
          </a:p>
        </p:txBody>
      </p:sp>
      <p:sp>
        <p:nvSpPr>
          <p:cNvPr id="7" name="TextBox 7"/>
          <p:cNvSpPr txBox="1"/>
          <p:nvPr/>
        </p:nvSpPr>
        <p:spPr>
          <a:xfrm>
            <a:off x="3785124" y="628650"/>
            <a:ext cx="7925095" cy="1846916"/>
          </a:xfrm>
          <a:prstGeom prst="rect">
            <a:avLst/>
          </a:prstGeom>
        </p:spPr>
        <p:txBody>
          <a:bodyPr wrap="square" lIns="0" tIns="0" rIns="0" bIns="0" rtlCol="0" anchor="t">
            <a:spAutoFit/>
          </a:bodyPr>
          <a:lstStyle/>
          <a:p>
            <a:pPr>
              <a:lnSpc>
                <a:spcPts val="4480"/>
              </a:lnSpc>
              <a:spcBef>
                <a:spcPct val="0"/>
              </a:spcBef>
            </a:pPr>
            <a:r>
              <a:rPr lang="en-US" sz="3600" b="1">
                <a:solidFill>
                  <a:srgbClr val="003087"/>
                </a:solidFill>
                <a:latin typeface="Helvetica Now Bold"/>
                <a:ea typeface="Helvetica Now Bold"/>
                <a:cs typeface="Helvetica Now Bold"/>
                <a:sym typeface="Helvetica Now Bold"/>
              </a:rPr>
              <a:t>The risk for novice teacher turnover increases with certain conditions.</a:t>
            </a:r>
          </a:p>
          <a:p>
            <a:pPr algn="just">
              <a:lnSpc>
                <a:spcPts val="2240"/>
              </a:lnSpc>
              <a:spcBef>
                <a:spcPct val="0"/>
              </a:spcBef>
            </a:pPr>
            <a:r>
              <a:rPr lang="en-US" sz="1600">
                <a:solidFill>
                  <a:srgbClr val="000000"/>
                </a:solidFill>
                <a:latin typeface="Helvetica Now"/>
                <a:ea typeface="Helvetica Now"/>
                <a:cs typeface="Helvetica Now"/>
                <a:sym typeface="Helvetica Now"/>
              </a:rPr>
              <a:t> </a:t>
            </a:r>
          </a:p>
          <a:p>
            <a:pPr algn="r">
              <a:lnSpc>
                <a:spcPts val="3546"/>
              </a:lnSpc>
              <a:spcBef>
                <a:spcPct val="0"/>
              </a:spcBef>
            </a:pPr>
            <a:r>
              <a:rPr lang="en-US" sz="2533">
                <a:solidFill>
                  <a:srgbClr val="000000"/>
                </a:solidFill>
                <a:latin typeface="Helvetica Now"/>
                <a:ea typeface="Helvetica Now"/>
                <a:cs typeface="Helvetica Now"/>
                <a:sym typeface="Helvetica Now"/>
              </a:rPr>
              <a:t>         </a:t>
            </a:r>
          </a:p>
        </p:txBody>
      </p:sp>
      <p:sp>
        <p:nvSpPr>
          <p:cNvPr id="8" name="TextBox 8"/>
          <p:cNvSpPr txBox="1"/>
          <p:nvPr/>
        </p:nvSpPr>
        <p:spPr>
          <a:xfrm>
            <a:off x="5162338" y="2055353"/>
            <a:ext cx="2029143" cy="410625"/>
          </a:xfrm>
          <a:prstGeom prst="rect">
            <a:avLst/>
          </a:prstGeom>
        </p:spPr>
        <p:txBody>
          <a:bodyPr lIns="0" tIns="0" rIns="0" bIns="0" rtlCol="0" anchor="t">
            <a:spAutoFit/>
          </a:bodyPr>
          <a:lstStyle/>
          <a:p>
            <a:pPr>
              <a:lnSpc>
                <a:spcPts val="3546"/>
              </a:lnSpc>
              <a:spcBef>
                <a:spcPct val="0"/>
              </a:spcBef>
            </a:pPr>
            <a:r>
              <a:rPr lang="en-US" sz="2533">
                <a:solidFill>
                  <a:srgbClr val="307FE2"/>
                </a:solidFill>
                <a:latin typeface="Helvetica Now"/>
                <a:ea typeface="Helvetica Now"/>
                <a:cs typeface="Helvetica Now"/>
                <a:sym typeface="Helvetica Now"/>
              </a:rPr>
              <a:t>Teaching in - </a:t>
            </a:r>
          </a:p>
        </p:txBody>
      </p:sp>
      <p:sp>
        <p:nvSpPr>
          <p:cNvPr id="9" name="TextBox 9"/>
          <p:cNvSpPr txBox="1"/>
          <p:nvPr/>
        </p:nvSpPr>
        <p:spPr>
          <a:xfrm>
            <a:off x="5162338" y="3529746"/>
            <a:ext cx="7439629" cy="2526589"/>
          </a:xfrm>
          <a:prstGeom prst="rect">
            <a:avLst/>
          </a:prstGeom>
        </p:spPr>
        <p:txBody>
          <a:bodyPr lIns="0" tIns="0" rIns="0" bIns="0" rtlCol="0" anchor="t">
            <a:spAutoFit/>
          </a:bodyPr>
          <a:lstStyle/>
          <a:p>
            <a:pPr>
              <a:lnSpc>
                <a:spcPts val="3546"/>
              </a:lnSpc>
            </a:pPr>
            <a:r>
              <a:rPr lang="en-US" sz="2533">
                <a:solidFill>
                  <a:srgbClr val="003087"/>
                </a:solidFill>
                <a:latin typeface="Helvetica Now"/>
                <a:ea typeface="Helvetica Now"/>
                <a:cs typeface="Helvetica Now"/>
                <a:sym typeface="Helvetica Now"/>
              </a:rPr>
              <a:t>Lower starting salary </a:t>
            </a:r>
            <a:r>
              <a:rPr lang="en-US" sz="2533">
                <a:solidFill>
                  <a:srgbClr val="307FE2"/>
                </a:solidFill>
                <a:latin typeface="Helvetica Now"/>
                <a:ea typeface="Helvetica Now"/>
                <a:cs typeface="Helvetica Now"/>
                <a:sym typeface="Helvetica Now"/>
              </a:rPr>
              <a:t>                            </a:t>
            </a:r>
          </a:p>
          <a:p>
            <a:pPr>
              <a:lnSpc>
                <a:spcPts val="2987"/>
              </a:lnSpc>
            </a:pPr>
            <a:endParaRPr lang="en-US" sz="2533">
              <a:solidFill>
                <a:srgbClr val="307FE2"/>
              </a:solidFill>
              <a:latin typeface="Helvetica Now"/>
              <a:ea typeface="Helvetica Now"/>
              <a:cs typeface="Helvetica Now"/>
              <a:sym typeface="Helvetica Now"/>
            </a:endParaRPr>
          </a:p>
          <a:p>
            <a:pPr>
              <a:lnSpc>
                <a:spcPts val="3546"/>
              </a:lnSpc>
              <a:spcBef>
                <a:spcPct val="0"/>
              </a:spcBef>
            </a:pPr>
            <a:r>
              <a:rPr lang="en-US" sz="2533">
                <a:solidFill>
                  <a:srgbClr val="307FE2"/>
                </a:solidFill>
                <a:latin typeface="Helvetica Now"/>
                <a:ea typeface="Helvetica Now"/>
                <a:cs typeface="Helvetica Now"/>
                <a:sym typeface="Helvetica Now"/>
              </a:rPr>
              <a:t>Younger starting age                             </a:t>
            </a:r>
          </a:p>
          <a:p>
            <a:pPr>
              <a:lnSpc>
                <a:spcPts val="2987"/>
              </a:lnSpc>
              <a:spcBef>
                <a:spcPct val="0"/>
              </a:spcBef>
            </a:pPr>
            <a:endParaRPr lang="en-US" sz="2533">
              <a:solidFill>
                <a:srgbClr val="307FE2"/>
              </a:solidFill>
              <a:latin typeface="Helvetica Now"/>
              <a:ea typeface="Helvetica Now"/>
              <a:cs typeface="Helvetica Now"/>
              <a:sym typeface="Helvetica Now"/>
            </a:endParaRPr>
          </a:p>
          <a:p>
            <a:pPr>
              <a:lnSpc>
                <a:spcPts val="3546"/>
              </a:lnSpc>
              <a:spcBef>
                <a:spcPct val="0"/>
              </a:spcBef>
            </a:pPr>
            <a:r>
              <a:rPr lang="en-US" sz="2533">
                <a:solidFill>
                  <a:srgbClr val="003087"/>
                </a:solidFill>
                <a:latin typeface="Helvetica Now"/>
                <a:ea typeface="Helvetica Now"/>
                <a:cs typeface="Helvetica Now"/>
                <a:sym typeface="Helvetica Now"/>
              </a:rPr>
              <a:t>Less supportive preparation + </a:t>
            </a:r>
          </a:p>
          <a:p>
            <a:pPr>
              <a:lnSpc>
                <a:spcPts val="3546"/>
              </a:lnSpc>
              <a:spcBef>
                <a:spcPct val="0"/>
              </a:spcBef>
            </a:pPr>
            <a:r>
              <a:rPr lang="en-US" sz="2533">
                <a:solidFill>
                  <a:srgbClr val="003087"/>
                </a:solidFill>
                <a:latin typeface="Helvetica Now"/>
                <a:ea typeface="Helvetica Now"/>
                <a:cs typeface="Helvetica Now"/>
                <a:sym typeface="Helvetica Now"/>
              </a:rPr>
              <a:t>Less effective instructional abilities</a:t>
            </a:r>
          </a:p>
        </p:txBody>
      </p:sp>
      <p:sp>
        <p:nvSpPr>
          <p:cNvPr id="10" name="TextBox 10"/>
          <p:cNvSpPr txBox="1"/>
          <p:nvPr/>
        </p:nvSpPr>
        <p:spPr>
          <a:xfrm>
            <a:off x="7191481" y="2056692"/>
            <a:ext cx="7439629" cy="1308307"/>
          </a:xfrm>
          <a:prstGeom prst="rect">
            <a:avLst/>
          </a:prstGeom>
        </p:spPr>
        <p:txBody>
          <a:bodyPr lIns="0" tIns="0" rIns="0" bIns="0" rtlCol="0" anchor="t">
            <a:spAutoFit/>
          </a:bodyPr>
          <a:lstStyle/>
          <a:p>
            <a:pPr algn="just">
              <a:lnSpc>
                <a:spcPts val="3546"/>
              </a:lnSpc>
              <a:spcBef>
                <a:spcPct val="0"/>
              </a:spcBef>
            </a:pPr>
            <a:r>
              <a:rPr lang="en-US" sz="2533">
                <a:solidFill>
                  <a:srgbClr val="307FE2"/>
                </a:solidFill>
                <a:latin typeface="Helvetica Now"/>
                <a:ea typeface="Helvetica Now"/>
                <a:cs typeface="Helvetica Now"/>
                <a:sym typeface="Helvetica Now"/>
              </a:rPr>
              <a:t>Low performing schools   </a:t>
            </a:r>
          </a:p>
          <a:p>
            <a:pPr algn="just">
              <a:lnSpc>
                <a:spcPts val="3546"/>
              </a:lnSpc>
              <a:spcBef>
                <a:spcPct val="0"/>
              </a:spcBef>
            </a:pPr>
            <a:r>
              <a:rPr lang="en-US" sz="2533">
                <a:solidFill>
                  <a:srgbClr val="307FE2"/>
                </a:solidFill>
                <a:latin typeface="Helvetica Now"/>
                <a:ea typeface="Helvetica Now"/>
                <a:cs typeface="Helvetica Now"/>
                <a:sym typeface="Helvetica Now"/>
              </a:rPr>
              <a:t>High poverty schools        </a:t>
            </a:r>
          </a:p>
          <a:p>
            <a:pPr algn="just">
              <a:lnSpc>
                <a:spcPts val="3546"/>
              </a:lnSpc>
              <a:spcBef>
                <a:spcPct val="0"/>
              </a:spcBef>
            </a:pPr>
            <a:r>
              <a:rPr lang="en-US" sz="2533">
                <a:solidFill>
                  <a:srgbClr val="307FE2"/>
                </a:solidFill>
                <a:latin typeface="Helvetica Now"/>
                <a:ea typeface="Helvetica Now"/>
                <a:cs typeface="Helvetica Now"/>
                <a:sym typeface="Helvetica Now"/>
              </a:rPr>
              <a:t>Secondary schools   </a:t>
            </a:r>
          </a:p>
        </p:txBody>
      </p:sp>
      <p:sp>
        <p:nvSpPr>
          <p:cNvPr id="11" name="TextBox 10">
            <a:extLst>
              <a:ext uri="{FF2B5EF4-FFF2-40B4-BE49-F238E27FC236}">
                <a16:creationId xmlns:a16="http://schemas.microsoft.com/office/drawing/2014/main" id="{A2EA8617-91D6-D600-3588-B9531DA41145}"/>
              </a:ext>
            </a:extLst>
          </p:cNvPr>
          <p:cNvSpPr txBox="1"/>
          <p:nvPr/>
        </p:nvSpPr>
        <p:spPr>
          <a:xfrm>
            <a:off x="5771784" y="6438203"/>
            <a:ext cx="6286500"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3087"/>
              </a:solidFill>
              <a:effectLst/>
              <a:uLnTx/>
              <a:uFillTx/>
              <a:latin typeface="Georgi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50000"/>
                  </a:schemeClr>
                </a:solidFill>
                <a:effectLst/>
                <a:uLnTx/>
                <a:uFillTx/>
                <a:latin typeface="Georgia"/>
                <a:ea typeface="+mn-ea"/>
                <a:cs typeface="+mn-cs"/>
              </a:rPr>
              <a:t>Sources: </a:t>
            </a:r>
            <a:r>
              <a:rPr kumimoji="0" lang="en-US" sz="1100" b="0" i="0" u="none" strike="noStrike" kern="1200" cap="none" spc="0" normalizeH="0" baseline="0" noProof="0">
                <a:ln>
                  <a:noFill/>
                </a:ln>
                <a:solidFill>
                  <a:schemeClr val="bg1">
                    <a:lumMod val="50000"/>
                  </a:schemeClr>
                </a:solidFill>
                <a:effectLst/>
                <a:uLnTx/>
                <a:uFillTx/>
                <a:latin typeface="Georgia"/>
                <a:ea typeface="+mn-ea"/>
                <a:cs typeface="+mn-cs"/>
                <a:hlinkClick r:id="rId10">
                  <a:extLst>
                    <a:ext uri="{A12FA001-AC4F-418D-AE19-62706E023703}">
                      <ahyp:hlinkClr xmlns:ahyp="http://schemas.microsoft.com/office/drawing/2018/hyperlinkcolor" val="tx"/>
                    </a:ext>
                  </a:extLst>
                </a:hlinkClick>
              </a:rPr>
              <a:t>SREB &amp; Vanderbilt University, 2025</a:t>
            </a:r>
            <a:endParaRPr kumimoji="0" lang="en-US" sz="1100" b="0" i="0" u="none" strike="noStrike" kern="1200" cap="none" spc="0" normalizeH="0" baseline="0" noProof="0">
              <a:ln>
                <a:noFill/>
              </a:ln>
              <a:solidFill>
                <a:schemeClr val="bg1">
                  <a:lumMod val="50000"/>
                </a:schemeClr>
              </a:solidFill>
              <a:effectLst/>
              <a:uLnTx/>
              <a:uFillTx/>
              <a:latin typeface="Georgia"/>
              <a:ea typeface="+mn-ea"/>
              <a:cs typeface="+mn-cs"/>
            </a:endParaRPr>
          </a:p>
        </p:txBody>
      </p:sp>
    </p:spTree>
    <p:extLst>
      <p:ext uri="{BB962C8B-B14F-4D97-AF65-F5344CB8AC3E}">
        <p14:creationId xmlns:p14="http://schemas.microsoft.com/office/powerpoint/2010/main" val="408342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fade">
                                      <p:cBhvr>
                                        <p:cTn id="34" dur="500"/>
                                        <p:tgtEl>
                                          <p:spTgt spid="9">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fade">
                                      <p:cBhvr>
                                        <p:cTn id="37" dur="500"/>
                                        <p:tgtEl>
                                          <p:spTgt spid="9">
                                            <p:txEl>
                                              <p:pRg st="5" end="5"/>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849ECD-D8CB-97EA-0C2A-E6BDE54A2FD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78D27865-EB9F-3A69-AC9C-0B6D3547858C}"/>
              </a:ext>
            </a:extLst>
          </p:cNvPr>
          <p:cNvGrpSpPr/>
          <p:nvPr/>
        </p:nvGrpSpPr>
        <p:grpSpPr>
          <a:xfrm>
            <a:off x="671074" y="322925"/>
            <a:ext cx="10960093" cy="961216"/>
            <a:chOff x="671074" y="322925"/>
            <a:chExt cx="10960093" cy="961216"/>
          </a:xfrm>
        </p:grpSpPr>
        <p:cxnSp>
          <p:nvCxnSpPr>
            <p:cNvPr id="7" name="Straight Connector 6">
              <a:extLst>
                <a:ext uri="{FF2B5EF4-FFF2-40B4-BE49-F238E27FC236}">
                  <a16:creationId xmlns:a16="http://schemas.microsoft.com/office/drawing/2014/main" id="{354041A3-3511-CD11-DC50-B0286331D867}"/>
                </a:ext>
              </a:extLst>
            </p:cNvPr>
            <p:cNvCxnSpPr>
              <a:cxnSpLocks/>
            </p:cNvCxnSpPr>
            <p:nvPr/>
          </p:nvCxnSpPr>
          <p:spPr>
            <a:xfrm>
              <a:off x="671074" y="1214691"/>
              <a:ext cx="9256697"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tle 3">
              <a:extLst>
                <a:ext uri="{FF2B5EF4-FFF2-40B4-BE49-F238E27FC236}">
                  <a16:creationId xmlns:a16="http://schemas.microsoft.com/office/drawing/2014/main" id="{6838302A-BCAA-BC59-2E66-D4BA527ACF6A}"/>
                </a:ext>
              </a:extLst>
            </p:cNvPr>
            <p:cNvSpPr txBox="1">
              <a:spLocks noChangeAspect="1"/>
            </p:cNvSpPr>
            <p:nvPr/>
          </p:nvSpPr>
          <p:spPr>
            <a:xfrm>
              <a:off x="671074" y="322925"/>
              <a:ext cx="10960093" cy="961216"/>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lnSpc>
                  <a:spcPct val="90000"/>
                </a:lnSpc>
              </a:pPr>
              <a:r>
                <a:rPr lang="en-US" sz="2800" b="1">
                  <a:uFill>
                    <a:solidFill>
                      <a:srgbClr val="E9EEF8"/>
                    </a:solidFill>
                  </a:uFill>
                  <a:latin typeface="+mn-lt"/>
                </a:rPr>
                <a:t>Teaching residencies and on-the-job support can improve student learning.</a:t>
              </a:r>
            </a:p>
            <a:p>
              <a:pPr algn="l">
                <a:lnSpc>
                  <a:spcPct val="90000"/>
                </a:lnSpc>
              </a:pPr>
              <a:endParaRPr lang="en-US" sz="3600" b="1">
                <a:uFill>
                  <a:solidFill>
                    <a:srgbClr val="E9EEF8"/>
                  </a:solidFill>
                </a:uFill>
                <a:latin typeface="+mn-lt"/>
              </a:endParaRPr>
            </a:p>
          </p:txBody>
        </p:sp>
      </p:grpSp>
      <p:sp>
        <p:nvSpPr>
          <p:cNvPr id="2" name="TextBox 1">
            <a:extLst>
              <a:ext uri="{FF2B5EF4-FFF2-40B4-BE49-F238E27FC236}">
                <a16:creationId xmlns:a16="http://schemas.microsoft.com/office/drawing/2014/main" id="{873E99DD-CFCC-6AAC-433D-08F6C859AA82}"/>
              </a:ext>
            </a:extLst>
          </p:cNvPr>
          <p:cNvSpPr txBox="1"/>
          <p:nvPr/>
        </p:nvSpPr>
        <p:spPr>
          <a:xfrm>
            <a:off x="1994170" y="6438203"/>
            <a:ext cx="10064114"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3087"/>
              </a:solidFill>
              <a:effectLst/>
              <a:uLnTx/>
              <a:uFillTx/>
              <a:latin typeface="Georgi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50000"/>
                  </a:schemeClr>
                </a:solidFill>
                <a:effectLst/>
                <a:uLnTx/>
                <a:uFillTx/>
                <a:latin typeface="Georgia"/>
                <a:ea typeface="+mn-ea"/>
                <a:cs typeface="+mn-cs"/>
              </a:rPr>
              <a:t>Sources: SREB analysis, based on data from Kirksey, J., 2025 </a:t>
            </a:r>
          </a:p>
        </p:txBody>
      </p:sp>
      <p:sp>
        <p:nvSpPr>
          <p:cNvPr id="10" name="TextBox 9">
            <a:extLst>
              <a:ext uri="{FF2B5EF4-FFF2-40B4-BE49-F238E27FC236}">
                <a16:creationId xmlns:a16="http://schemas.microsoft.com/office/drawing/2014/main" id="{330DCD9E-3D1E-6399-7DEE-557D827CE338}"/>
              </a:ext>
            </a:extLst>
          </p:cNvPr>
          <p:cNvSpPr txBox="1"/>
          <p:nvPr/>
        </p:nvSpPr>
        <p:spPr>
          <a:xfrm>
            <a:off x="8155441" y="1685763"/>
            <a:ext cx="4280170" cy="178510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9900"/>
                </a:solidFill>
                <a:effectLst/>
                <a:uLnTx/>
                <a:uFillTx/>
                <a:latin typeface="Arial Narrow" panose="020B0606020202030204" pitchFamily="34" charset="0"/>
              </a:rPr>
              <a:t>8</a:t>
            </a:r>
            <a:r>
              <a:rPr kumimoji="0" lang="en-US" sz="3200" b="1" i="0" u="none" strike="noStrike" kern="1200" cap="none" spc="0" normalizeH="0" baseline="30000" noProof="0">
                <a:ln>
                  <a:noFill/>
                </a:ln>
                <a:solidFill>
                  <a:srgbClr val="FF9900"/>
                </a:solidFill>
                <a:effectLst/>
                <a:uLnTx/>
                <a:uFillTx/>
                <a:latin typeface="Arial Narrow" panose="020B0606020202030204" pitchFamily="34" charset="0"/>
              </a:rPr>
              <a:t>th</a:t>
            </a:r>
            <a:r>
              <a:rPr kumimoji="0" lang="en-US" sz="3200" b="1" i="0" u="none" strike="noStrike" kern="1200" cap="none" spc="0" normalizeH="0" baseline="0" noProof="0">
                <a:ln>
                  <a:noFill/>
                </a:ln>
                <a:solidFill>
                  <a:srgbClr val="FF9900"/>
                </a:solidFill>
                <a:effectLst/>
                <a:uLnTx/>
                <a:uFillTx/>
                <a:latin typeface="Arial Narrow" panose="020B0606020202030204" pitchFamily="34" charset="0"/>
              </a:rPr>
              <a:t> grade level </a:t>
            </a:r>
            <a:r>
              <a:rPr lang="en-US" sz="3200">
                <a:solidFill>
                  <a:srgbClr val="FF9900"/>
                </a:solidFill>
                <a:latin typeface="Arial Narrow" panose="020B0606020202030204" pitchFamily="34" charset="0"/>
              </a:rPr>
              <a:t>i</a:t>
            </a:r>
            <a:r>
              <a:rPr kumimoji="0" lang="en-US" sz="3200" b="0" i="0" u="none" strike="noStrike" kern="1200" cap="none" spc="0" normalizeH="0" baseline="0" noProof="0">
                <a:ln>
                  <a:noFill/>
                </a:ln>
                <a:solidFill>
                  <a:srgbClr val="FF9900"/>
                </a:solidFill>
                <a:effectLst/>
                <a:uLnTx/>
                <a:uFillTx/>
                <a:latin typeface="Arial Narrow" panose="020B0606020202030204" pitchFamily="34" charset="0"/>
              </a:rPr>
              <a:t>n math</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087"/>
              </a:solidFill>
              <a:effectLst/>
              <a:uLnTx/>
              <a:uFillTx/>
              <a:latin typeface="Arial Narrow" panose="020B0606020202030204" pitchFamily="34" charset="0"/>
            </a:endParaRPr>
          </a:p>
          <a:p>
            <a:pPr lvl="0">
              <a:defRPr/>
            </a:pPr>
            <a:r>
              <a:rPr lang="en-US" sz="3200" b="1">
                <a:solidFill>
                  <a:srgbClr val="FF9900"/>
                </a:solidFill>
                <a:latin typeface="Arial Narrow" panose="020B0606020202030204" pitchFamily="34" charset="0"/>
              </a:rPr>
              <a:t>7</a:t>
            </a:r>
            <a:r>
              <a:rPr lang="en-US" sz="3200" b="1" baseline="30000">
                <a:solidFill>
                  <a:srgbClr val="FF9900"/>
                </a:solidFill>
                <a:latin typeface="Arial Narrow" panose="020B0606020202030204" pitchFamily="34" charset="0"/>
              </a:rPr>
              <a:t>th</a:t>
            </a:r>
            <a:r>
              <a:rPr lang="en-US" sz="3200" b="1">
                <a:solidFill>
                  <a:srgbClr val="FF9900"/>
                </a:solidFill>
                <a:latin typeface="Arial Narrow" panose="020B0606020202030204" pitchFamily="34" charset="0"/>
              </a:rPr>
              <a:t> grade level</a:t>
            </a:r>
            <a:r>
              <a:rPr lang="en-US" sz="3200">
                <a:solidFill>
                  <a:srgbClr val="FF9900"/>
                </a:solidFill>
                <a:latin typeface="Arial Narrow" panose="020B0606020202030204" pitchFamily="34" charset="0"/>
              </a:rPr>
              <a:t> in reading</a:t>
            </a:r>
          </a:p>
          <a:p>
            <a:pPr lvl="0">
              <a:defRPr/>
            </a:pPr>
            <a:endParaRPr kumimoji="0" lang="en-US" sz="2800" b="0" i="0" u="none" strike="noStrike" kern="1200" cap="none" spc="0" normalizeH="0" baseline="0" noProof="0">
              <a:ln>
                <a:noFill/>
              </a:ln>
              <a:solidFill>
                <a:srgbClr val="003087"/>
              </a:solidFill>
              <a:effectLst/>
              <a:uLnTx/>
              <a:uFillTx/>
              <a:latin typeface="Arial Narrow" panose="020B0606020202030204" pitchFamily="34" charset="0"/>
            </a:endParaRPr>
          </a:p>
        </p:txBody>
      </p:sp>
      <p:sp>
        <p:nvSpPr>
          <p:cNvPr id="14" name="TextBox 13">
            <a:extLst>
              <a:ext uri="{FF2B5EF4-FFF2-40B4-BE49-F238E27FC236}">
                <a16:creationId xmlns:a16="http://schemas.microsoft.com/office/drawing/2014/main" id="{DA947B8A-0F9A-6621-9004-93F71D298A6B}"/>
              </a:ext>
            </a:extLst>
          </p:cNvPr>
          <p:cNvSpPr txBox="1"/>
          <p:nvPr/>
        </p:nvSpPr>
        <p:spPr>
          <a:xfrm>
            <a:off x="9610784" y="3831654"/>
            <a:ext cx="3820286"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087"/>
                </a:solidFill>
                <a:effectLst/>
                <a:uLnTx/>
                <a:uFillTx/>
                <a:latin typeface="Arial Narrow" panose="020B0606020202030204" pitchFamily="34" charset="0"/>
              </a:rPr>
              <a:t>12</a:t>
            </a:r>
            <a:r>
              <a:rPr kumimoji="0" lang="en-US" sz="2800" b="0" i="0" u="none" strike="noStrike" kern="1200" cap="none" spc="0" normalizeH="0" baseline="30000" noProof="0">
                <a:ln>
                  <a:noFill/>
                </a:ln>
                <a:solidFill>
                  <a:srgbClr val="003087"/>
                </a:solidFill>
                <a:effectLst/>
                <a:uLnTx/>
                <a:uFillTx/>
                <a:latin typeface="Arial Narrow" panose="020B0606020202030204" pitchFamily="34" charset="0"/>
              </a:rPr>
              <a:t>th</a:t>
            </a:r>
            <a:r>
              <a:rPr kumimoji="0" lang="en-US" sz="2800" b="0" i="0" u="none" strike="noStrike" kern="1200" cap="none" spc="0" normalizeH="0" baseline="0" noProof="0">
                <a:ln>
                  <a:noFill/>
                </a:ln>
                <a:solidFill>
                  <a:srgbClr val="003087"/>
                </a:solidFill>
                <a:effectLst/>
                <a:uLnTx/>
                <a:uFillTx/>
                <a:latin typeface="Arial Narrow" panose="020B0606020202030204" pitchFamily="34" charset="0"/>
              </a:rPr>
              <a:t> grade level</a:t>
            </a:r>
          </a:p>
        </p:txBody>
      </p:sp>
      <p:grpSp>
        <p:nvGrpSpPr>
          <p:cNvPr id="16" name="Group 15">
            <a:extLst>
              <a:ext uri="{FF2B5EF4-FFF2-40B4-BE49-F238E27FC236}">
                <a16:creationId xmlns:a16="http://schemas.microsoft.com/office/drawing/2014/main" id="{392CA628-6345-07E6-788C-11866417DFD8}"/>
              </a:ext>
            </a:extLst>
          </p:cNvPr>
          <p:cNvGrpSpPr/>
          <p:nvPr/>
        </p:nvGrpSpPr>
        <p:grpSpPr>
          <a:xfrm>
            <a:off x="671073" y="1114762"/>
            <a:ext cx="8761471" cy="3634133"/>
            <a:chOff x="1053089" y="1910048"/>
            <a:chExt cx="6970041" cy="2696165"/>
          </a:xfrm>
        </p:grpSpPr>
        <p:sp>
          <p:nvSpPr>
            <p:cNvPr id="11" name="Left Brace 10">
              <a:extLst>
                <a:ext uri="{FF2B5EF4-FFF2-40B4-BE49-F238E27FC236}">
                  <a16:creationId xmlns:a16="http://schemas.microsoft.com/office/drawing/2014/main" id="{01895810-ED43-F161-D098-742BBC128303}"/>
                </a:ext>
              </a:extLst>
            </p:cNvPr>
            <p:cNvSpPr/>
            <p:nvPr/>
          </p:nvSpPr>
          <p:spPr>
            <a:xfrm flipH="1">
              <a:off x="7616730" y="3662201"/>
              <a:ext cx="406400" cy="944012"/>
            </a:xfrm>
            <a:prstGeom prst="leftBrace">
              <a:avLst>
                <a:gd name="adj1" fmla="val 26190"/>
                <a:gd name="adj2" fmla="val 50000"/>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D5040"/>
                </a:solidFill>
                <a:effectLst/>
                <a:uLnTx/>
                <a:uFillTx/>
                <a:latin typeface="Arial"/>
                <a:ea typeface="+mn-ea"/>
                <a:cs typeface="+mn-cs"/>
              </a:endParaRPr>
            </a:p>
          </p:txBody>
        </p:sp>
        <p:pic>
          <p:nvPicPr>
            <p:cNvPr id="5" name="Picture 4">
              <a:extLst>
                <a:ext uri="{FF2B5EF4-FFF2-40B4-BE49-F238E27FC236}">
                  <a16:creationId xmlns:a16="http://schemas.microsoft.com/office/drawing/2014/main" id="{9553EA3A-3193-5524-8F33-DDDEE2BCFFCF}"/>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053089" y="1910048"/>
              <a:ext cx="5391902" cy="1419423"/>
            </a:xfrm>
            <a:prstGeom prst="rect">
              <a:avLst/>
            </a:prstGeom>
          </p:spPr>
        </p:pic>
        <p:pic>
          <p:nvPicPr>
            <p:cNvPr id="12" name="Picture 11">
              <a:extLst>
                <a:ext uri="{FF2B5EF4-FFF2-40B4-BE49-F238E27FC236}">
                  <a16:creationId xmlns:a16="http://schemas.microsoft.com/office/drawing/2014/main" id="{0FF3F7B3-9F8E-7010-700B-E35A66316896}"/>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1053089" y="3705522"/>
              <a:ext cx="6563641" cy="857370"/>
            </a:xfrm>
            <a:prstGeom prst="rect">
              <a:avLst/>
            </a:prstGeom>
          </p:spPr>
        </p:pic>
        <p:sp>
          <p:nvSpPr>
            <p:cNvPr id="13" name="Left Brace 12">
              <a:extLst>
                <a:ext uri="{FF2B5EF4-FFF2-40B4-BE49-F238E27FC236}">
                  <a16:creationId xmlns:a16="http://schemas.microsoft.com/office/drawing/2014/main" id="{C17FBC33-F28E-AF95-21BD-3F35C5CC99A2}"/>
                </a:ext>
              </a:extLst>
            </p:cNvPr>
            <p:cNvSpPr/>
            <p:nvPr/>
          </p:nvSpPr>
          <p:spPr>
            <a:xfrm flipH="1">
              <a:off x="6444991" y="2324762"/>
              <a:ext cx="406400" cy="1070681"/>
            </a:xfrm>
            <a:prstGeom prst="leftBrace">
              <a:avLst>
                <a:gd name="adj1" fmla="val 26190"/>
                <a:gd name="adj2" fmla="val 50000"/>
              </a:avLst>
            </a:prstGeom>
            <a:ln w="38100">
              <a:solidFill>
                <a:srgbClr val="FF99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D5040"/>
                </a:solidFill>
                <a:effectLst/>
                <a:uLnTx/>
                <a:uFillTx/>
                <a:latin typeface="Arial"/>
                <a:ea typeface="+mn-ea"/>
                <a:cs typeface="+mn-cs"/>
              </a:endParaRPr>
            </a:p>
          </p:txBody>
        </p:sp>
      </p:grpSp>
      <p:sp>
        <p:nvSpPr>
          <p:cNvPr id="17" name="TextBox 16">
            <a:extLst>
              <a:ext uri="{FF2B5EF4-FFF2-40B4-BE49-F238E27FC236}">
                <a16:creationId xmlns:a16="http://schemas.microsoft.com/office/drawing/2014/main" id="{C6152121-1620-B406-E24F-52AA9F31A53F}"/>
              </a:ext>
            </a:extLst>
          </p:cNvPr>
          <p:cNvSpPr txBox="1"/>
          <p:nvPr/>
        </p:nvSpPr>
        <p:spPr>
          <a:xfrm>
            <a:off x="2228378" y="4991653"/>
            <a:ext cx="7845484" cy="1446550"/>
          </a:xfrm>
          <a:prstGeom prst="rect">
            <a:avLst/>
          </a:prstGeom>
          <a:solidFill>
            <a:srgbClr val="84BD00"/>
          </a:solidFill>
          <a:ln w="28575">
            <a:solidFill>
              <a:srgbClr val="84BD00"/>
            </a:solidFill>
          </a:ln>
        </p:spPr>
        <p:txBody>
          <a:bodyPr wrap="square" rtlCol="0">
            <a:spAutoFit/>
          </a:bodyPr>
          <a:lstStyle/>
          <a:p>
            <a:r>
              <a:rPr lang="en-US" sz="4000" b="1">
                <a:solidFill>
                  <a:schemeClr val="bg1"/>
                </a:solidFill>
                <a:latin typeface="Arial Narrow" panose="020B0606020202030204" pitchFamily="34" charset="0"/>
              </a:rPr>
              <a:t>$120,551 </a:t>
            </a:r>
            <a:r>
              <a:rPr lang="en-US" sz="2800" b="1">
                <a:solidFill>
                  <a:schemeClr val="bg1"/>
                </a:solidFill>
                <a:latin typeface="Arial Narrow" panose="020B0606020202030204" pitchFamily="34" charset="0"/>
              </a:rPr>
              <a:t>increase in lifetime earnings per graduate </a:t>
            </a:r>
          </a:p>
          <a:p>
            <a:r>
              <a:rPr lang="en-US" sz="2400">
                <a:solidFill>
                  <a:schemeClr val="bg1"/>
                </a:solidFill>
                <a:latin typeface="Arial Narrow" panose="020B0606020202030204" pitchFamily="34" charset="0"/>
              </a:rPr>
              <a:t>when taught by 10% more fully prepared teachers — increasing the tax revenue base for communities and states</a:t>
            </a:r>
          </a:p>
        </p:txBody>
      </p:sp>
      <p:sp>
        <p:nvSpPr>
          <p:cNvPr id="25" name="Arrow: Bent 24">
            <a:extLst>
              <a:ext uri="{FF2B5EF4-FFF2-40B4-BE49-F238E27FC236}">
                <a16:creationId xmlns:a16="http://schemas.microsoft.com/office/drawing/2014/main" id="{AEA7A332-F0B3-217D-BD31-8074A2EF314D}"/>
              </a:ext>
            </a:extLst>
          </p:cNvPr>
          <p:cNvSpPr/>
          <p:nvPr/>
        </p:nvSpPr>
        <p:spPr>
          <a:xfrm flipV="1">
            <a:off x="1255985" y="4674115"/>
            <a:ext cx="813816" cy="868680"/>
          </a:xfrm>
          <a:prstGeom prst="ben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300423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80">
                                          <p:stCondLst>
                                            <p:cond delay="0"/>
                                          </p:stCondLst>
                                        </p:cTn>
                                        <p:tgtEl>
                                          <p:spTgt spid="14"/>
                                        </p:tgtEl>
                                      </p:cBhvr>
                                    </p:animEffect>
                                    <p:anim calcmode="lin" valueType="num">
                                      <p:cBhvr>
                                        <p:cTn id="1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9" dur="26">
                                          <p:stCondLst>
                                            <p:cond delay="650"/>
                                          </p:stCondLst>
                                        </p:cTn>
                                        <p:tgtEl>
                                          <p:spTgt spid="14"/>
                                        </p:tgtEl>
                                      </p:cBhvr>
                                      <p:to x="100000" y="60000"/>
                                    </p:animScale>
                                    <p:animScale>
                                      <p:cBhvr>
                                        <p:cTn id="20" dur="166" decel="50000">
                                          <p:stCondLst>
                                            <p:cond delay="676"/>
                                          </p:stCondLst>
                                        </p:cTn>
                                        <p:tgtEl>
                                          <p:spTgt spid="14"/>
                                        </p:tgtEl>
                                      </p:cBhvr>
                                      <p:to x="100000" y="100000"/>
                                    </p:animScale>
                                    <p:animScale>
                                      <p:cBhvr>
                                        <p:cTn id="21" dur="26">
                                          <p:stCondLst>
                                            <p:cond delay="1312"/>
                                          </p:stCondLst>
                                        </p:cTn>
                                        <p:tgtEl>
                                          <p:spTgt spid="14"/>
                                        </p:tgtEl>
                                      </p:cBhvr>
                                      <p:to x="100000" y="80000"/>
                                    </p:animScale>
                                    <p:animScale>
                                      <p:cBhvr>
                                        <p:cTn id="22" dur="166" decel="50000">
                                          <p:stCondLst>
                                            <p:cond delay="1338"/>
                                          </p:stCondLst>
                                        </p:cTn>
                                        <p:tgtEl>
                                          <p:spTgt spid="14"/>
                                        </p:tgtEl>
                                      </p:cBhvr>
                                      <p:to x="100000" y="100000"/>
                                    </p:animScale>
                                    <p:animScale>
                                      <p:cBhvr>
                                        <p:cTn id="23" dur="26">
                                          <p:stCondLst>
                                            <p:cond delay="1642"/>
                                          </p:stCondLst>
                                        </p:cTn>
                                        <p:tgtEl>
                                          <p:spTgt spid="14"/>
                                        </p:tgtEl>
                                      </p:cBhvr>
                                      <p:to x="100000" y="90000"/>
                                    </p:animScale>
                                    <p:animScale>
                                      <p:cBhvr>
                                        <p:cTn id="24" dur="166" decel="50000">
                                          <p:stCondLst>
                                            <p:cond delay="1668"/>
                                          </p:stCondLst>
                                        </p:cTn>
                                        <p:tgtEl>
                                          <p:spTgt spid="14"/>
                                        </p:tgtEl>
                                      </p:cBhvr>
                                      <p:to x="100000" y="100000"/>
                                    </p:animScale>
                                    <p:animScale>
                                      <p:cBhvr>
                                        <p:cTn id="25" dur="26">
                                          <p:stCondLst>
                                            <p:cond delay="1808"/>
                                          </p:stCondLst>
                                        </p:cTn>
                                        <p:tgtEl>
                                          <p:spTgt spid="14"/>
                                        </p:tgtEl>
                                      </p:cBhvr>
                                      <p:to x="100000" y="95000"/>
                                    </p:animScale>
                                    <p:animScale>
                                      <p:cBhvr>
                                        <p:cTn id="26" dur="166" decel="50000">
                                          <p:stCondLst>
                                            <p:cond delay="1834"/>
                                          </p:stCondLst>
                                        </p:cTn>
                                        <p:tgtEl>
                                          <p:spTgt spid="1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80">
                                          <p:stCondLst>
                                            <p:cond delay="0"/>
                                          </p:stCondLst>
                                        </p:cTn>
                                        <p:tgtEl>
                                          <p:spTgt spid="25"/>
                                        </p:tgtEl>
                                      </p:cBhvr>
                                    </p:animEffect>
                                    <p:anim calcmode="lin" valueType="num">
                                      <p:cBhvr>
                                        <p:cTn id="3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7" dur="26">
                                          <p:stCondLst>
                                            <p:cond delay="650"/>
                                          </p:stCondLst>
                                        </p:cTn>
                                        <p:tgtEl>
                                          <p:spTgt spid="25"/>
                                        </p:tgtEl>
                                      </p:cBhvr>
                                      <p:to x="100000" y="60000"/>
                                    </p:animScale>
                                    <p:animScale>
                                      <p:cBhvr>
                                        <p:cTn id="38" dur="166" decel="50000">
                                          <p:stCondLst>
                                            <p:cond delay="676"/>
                                          </p:stCondLst>
                                        </p:cTn>
                                        <p:tgtEl>
                                          <p:spTgt spid="25"/>
                                        </p:tgtEl>
                                      </p:cBhvr>
                                      <p:to x="100000" y="100000"/>
                                    </p:animScale>
                                    <p:animScale>
                                      <p:cBhvr>
                                        <p:cTn id="39" dur="26">
                                          <p:stCondLst>
                                            <p:cond delay="1312"/>
                                          </p:stCondLst>
                                        </p:cTn>
                                        <p:tgtEl>
                                          <p:spTgt spid="25"/>
                                        </p:tgtEl>
                                      </p:cBhvr>
                                      <p:to x="100000" y="80000"/>
                                    </p:animScale>
                                    <p:animScale>
                                      <p:cBhvr>
                                        <p:cTn id="40" dur="166" decel="50000">
                                          <p:stCondLst>
                                            <p:cond delay="1338"/>
                                          </p:stCondLst>
                                        </p:cTn>
                                        <p:tgtEl>
                                          <p:spTgt spid="25"/>
                                        </p:tgtEl>
                                      </p:cBhvr>
                                      <p:to x="100000" y="100000"/>
                                    </p:animScale>
                                    <p:animScale>
                                      <p:cBhvr>
                                        <p:cTn id="41" dur="26">
                                          <p:stCondLst>
                                            <p:cond delay="1642"/>
                                          </p:stCondLst>
                                        </p:cTn>
                                        <p:tgtEl>
                                          <p:spTgt spid="25"/>
                                        </p:tgtEl>
                                      </p:cBhvr>
                                      <p:to x="100000" y="90000"/>
                                    </p:animScale>
                                    <p:animScale>
                                      <p:cBhvr>
                                        <p:cTn id="42" dur="166" decel="50000">
                                          <p:stCondLst>
                                            <p:cond delay="1668"/>
                                          </p:stCondLst>
                                        </p:cTn>
                                        <p:tgtEl>
                                          <p:spTgt spid="25"/>
                                        </p:tgtEl>
                                      </p:cBhvr>
                                      <p:to x="100000" y="100000"/>
                                    </p:animScale>
                                    <p:animScale>
                                      <p:cBhvr>
                                        <p:cTn id="43" dur="26">
                                          <p:stCondLst>
                                            <p:cond delay="1808"/>
                                          </p:stCondLst>
                                        </p:cTn>
                                        <p:tgtEl>
                                          <p:spTgt spid="25"/>
                                        </p:tgtEl>
                                      </p:cBhvr>
                                      <p:to x="100000" y="95000"/>
                                    </p:animScale>
                                    <p:animScale>
                                      <p:cBhvr>
                                        <p:cTn id="44" dur="166" decel="50000">
                                          <p:stCondLst>
                                            <p:cond delay="1834"/>
                                          </p:stCondLst>
                                        </p:cTn>
                                        <p:tgtEl>
                                          <p:spTgt spid="25"/>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80">
                                          <p:stCondLst>
                                            <p:cond delay="0"/>
                                          </p:stCondLst>
                                        </p:cTn>
                                        <p:tgtEl>
                                          <p:spTgt spid="17"/>
                                        </p:tgtEl>
                                      </p:cBhvr>
                                    </p:animEffect>
                                    <p:anim calcmode="lin" valueType="num">
                                      <p:cBhvr>
                                        <p:cTn id="4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3" dur="26">
                                          <p:stCondLst>
                                            <p:cond delay="650"/>
                                          </p:stCondLst>
                                        </p:cTn>
                                        <p:tgtEl>
                                          <p:spTgt spid="17"/>
                                        </p:tgtEl>
                                      </p:cBhvr>
                                      <p:to x="100000" y="60000"/>
                                    </p:animScale>
                                    <p:animScale>
                                      <p:cBhvr>
                                        <p:cTn id="54" dur="166" decel="50000">
                                          <p:stCondLst>
                                            <p:cond delay="676"/>
                                          </p:stCondLst>
                                        </p:cTn>
                                        <p:tgtEl>
                                          <p:spTgt spid="17"/>
                                        </p:tgtEl>
                                      </p:cBhvr>
                                      <p:to x="100000" y="100000"/>
                                    </p:animScale>
                                    <p:animScale>
                                      <p:cBhvr>
                                        <p:cTn id="55" dur="26">
                                          <p:stCondLst>
                                            <p:cond delay="1312"/>
                                          </p:stCondLst>
                                        </p:cTn>
                                        <p:tgtEl>
                                          <p:spTgt spid="17"/>
                                        </p:tgtEl>
                                      </p:cBhvr>
                                      <p:to x="100000" y="80000"/>
                                    </p:animScale>
                                    <p:animScale>
                                      <p:cBhvr>
                                        <p:cTn id="56" dur="166" decel="50000">
                                          <p:stCondLst>
                                            <p:cond delay="1338"/>
                                          </p:stCondLst>
                                        </p:cTn>
                                        <p:tgtEl>
                                          <p:spTgt spid="17"/>
                                        </p:tgtEl>
                                      </p:cBhvr>
                                      <p:to x="100000" y="100000"/>
                                    </p:animScale>
                                    <p:animScale>
                                      <p:cBhvr>
                                        <p:cTn id="57" dur="26">
                                          <p:stCondLst>
                                            <p:cond delay="1642"/>
                                          </p:stCondLst>
                                        </p:cTn>
                                        <p:tgtEl>
                                          <p:spTgt spid="17"/>
                                        </p:tgtEl>
                                      </p:cBhvr>
                                      <p:to x="100000" y="90000"/>
                                    </p:animScale>
                                    <p:animScale>
                                      <p:cBhvr>
                                        <p:cTn id="58" dur="166" decel="50000">
                                          <p:stCondLst>
                                            <p:cond delay="1668"/>
                                          </p:stCondLst>
                                        </p:cTn>
                                        <p:tgtEl>
                                          <p:spTgt spid="17"/>
                                        </p:tgtEl>
                                      </p:cBhvr>
                                      <p:to x="100000" y="100000"/>
                                    </p:animScale>
                                    <p:animScale>
                                      <p:cBhvr>
                                        <p:cTn id="59" dur="26">
                                          <p:stCondLst>
                                            <p:cond delay="1808"/>
                                          </p:stCondLst>
                                        </p:cTn>
                                        <p:tgtEl>
                                          <p:spTgt spid="17"/>
                                        </p:tgtEl>
                                      </p:cBhvr>
                                      <p:to x="100000" y="95000"/>
                                    </p:animScale>
                                    <p:animScale>
                                      <p:cBhvr>
                                        <p:cTn id="6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7" grpId="0" animBg="1"/>
      <p:bldP spid="2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3E665B-9B29-403E-863D-F36F1379CAD6}"/>
            </a:ext>
          </a:extLst>
        </p:cNvPr>
        <p:cNvGrpSpPr/>
        <p:nvPr/>
      </p:nvGrpSpPr>
      <p:grpSpPr>
        <a:xfrm>
          <a:off x="0" y="0"/>
          <a:ext cx="0" cy="0"/>
          <a:chOff x="0" y="0"/>
          <a:chExt cx="0" cy="0"/>
        </a:xfrm>
      </p:grpSpPr>
      <p:sp>
        <p:nvSpPr>
          <p:cNvPr id="3" name="Freeform 10">
            <a:extLst>
              <a:ext uri="{FF2B5EF4-FFF2-40B4-BE49-F238E27FC236}">
                <a16:creationId xmlns:a16="http://schemas.microsoft.com/office/drawing/2014/main" id="{DBC64D43-9662-59D6-9454-AA4D12EA18B9}"/>
              </a:ext>
            </a:extLst>
          </p:cNvPr>
          <p:cNvSpPr>
            <a:spLocks noChangeArrowheads="1"/>
          </p:cNvSpPr>
          <p:nvPr/>
        </p:nvSpPr>
        <p:spPr bwMode="auto">
          <a:xfrm>
            <a:off x="10807198" y="4538533"/>
            <a:ext cx="648000" cy="1173723"/>
          </a:xfrm>
          <a:custGeom>
            <a:avLst/>
            <a:gdLst>
              <a:gd name="T0" fmla="*/ 1407 w 1986"/>
              <a:gd name="T1" fmla="*/ 3592 h 3593"/>
              <a:gd name="T2" fmla="*/ 1231 w 1986"/>
              <a:gd name="T3" fmla="*/ 3014 h 3593"/>
              <a:gd name="T4" fmla="*/ 0 w 1986"/>
              <a:gd name="T5" fmla="*/ 3039 h 3593"/>
              <a:gd name="T6" fmla="*/ 477 w 1986"/>
              <a:gd name="T7" fmla="*/ 2159 h 3593"/>
              <a:gd name="T8" fmla="*/ 151 w 1986"/>
              <a:gd name="T9" fmla="*/ 1230 h 3593"/>
              <a:gd name="T10" fmla="*/ 728 w 1986"/>
              <a:gd name="T11" fmla="*/ 125 h 3593"/>
              <a:gd name="T12" fmla="*/ 1934 w 1986"/>
              <a:gd name="T13" fmla="*/ 0 h 3593"/>
              <a:gd name="T14" fmla="*/ 1860 w 1986"/>
              <a:gd name="T15" fmla="*/ 2360 h 3593"/>
              <a:gd name="T16" fmla="*/ 1985 w 1986"/>
              <a:gd name="T17" fmla="*/ 3466 h 3593"/>
              <a:gd name="T18" fmla="*/ 1407 w 1986"/>
              <a:gd name="T19" fmla="*/ 3592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6" h="3593">
                <a:moveTo>
                  <a:pt x="1407" y="3592"/>
                </a:moveTo>
                <a:lnTo>
                  <a:pt x="1231" y="3014"/>
                </a:lnTo>
                <a:lnTo>
                  <a:pt x="0" y="3039"/>
                </a:lnTo>
                <a:lnTo>
                  <a:pt x="477" y="2159"/>
                </a:lnTo>
                <a:lnTo>
                  <a:pt x="151" y="1230"/>
                </a:lnTo>
                <a:lnTo>
                  <a:pt x="728" y="125"/>
                </a:lnTo>
                <a:lnTo>
                  <a:pt x="1934" y="0"/>
                </a:lnTo>
                <a:lnTo>
                  <a:pt x="1860" y="2360"/>
                </a:lnTo>
                <a:lnTo>
                  <a:pt x="1985" y="3466"/>
                </a:lnTo>
                <a:lnTo>
                  <a:pt x="1407" y="3592"/>
                </a:lnTo>
              </a:path>
            </a:pathLst>
          </a:custGeom>
          <a:solidFill>
            <a:schemeClr val="tx1">
              <a:lumMod val="20000"/>
              <a:lumOff val="80000"/>
            </a:schemeClr>
          </a:solidFill>
          <a:ln w="9525" cap="flat">
            <a:noFill/>
            <a:bevel/>
            <a:headEnd/>
            <a:tailEnd/>
          </a:ln>
          <a:effectLst/>
        </p:spPr>
        <p:txBody>
          <a:bodyPr wrap="none" lIns="82945" tIns="41473" rIns="82945" bIns="41473"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a:ea typeface="Geneva" charset="0"/>
              <a:cs typeface="Apple カラー絵文字" charset="0"/>
            </a:endParaRPr>
          </a:p>
        </p:txBody>
      </p:sp>
      <p:grpSp>
        <p:nvGrpSpPr>
          <p:cNvPr id="4" name="Group 3">
            <a:extLst>
              <a:ext uri="{FF2B5EF4-FFF2-40B4-BE49-F238E27FC236}">
                <a16:creationId xmlns:a16="http://schemas.microsoft.com/office/drawing/2014/main" id="{5518F14D-D424-32BD-60A0-726481CAFC1F}"/>
              </a:ext>
            </a:extLst>
          </p:cNvPr>
          <p:cNvGrpSpPr/>
          <p:nvPr/>
        </p:nvGrpSpPr>
        <p:grpSpPr>
          <a:xfrm>
            <a:off x="671074" y="322925"/>
            <a:ext cx="10762075" cy="961216"/>
            <a:chOff x="671074" y="322925"/>
            <a:chExt cx="10762075" cy="961216"/>
          </a:xfrm>
        </p:grpSpPr>
        <p:cxnSp>
          <p:nvCxnSpPr>
            <p:cNvPr id="7" name="Straight Connector 6">
              <a:extLst>
                <a:ext uri="{FF2B5EF4-FFF2-40B4-BE49-F238E27FC236}">
                  <a16:creationId xmlns:a16="http://schemas.microsoft.com/office/drawing/2014/main" id="{FDCBAF56-1223-55F8-80CF-FD63A09F1924}"/>
                </a:ext>
              </a:extLst>
            </p:cNvPr>
            <p:cNvCxnSpPr>
              <a:cxnSpLocks/>
            </p:cNvCxnSpPr>
            <p:nvPr/>
          </p:nvCxnSpPr>
          <p:spPr>
            <a:xfrm>
              <a:off x="671074" y="1214691"/>
              <a:ext cx="9256697"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tle 3">
              <a:extLst>
                <a:ext uri="{FF2B5EF4-FFF2-40B4-BE49-F238E27FC236}">
                  <a16:creationId xmlns:a16="http://schemas.microsoft.com/office/drawing/2014/main" id="{AD3EE89F-BECA-7F4F-BEC7-D663477A5311}"/>
                </a:ext>
              </a:extLst>
            </p:cNvPr>
            <p:cNvSpPr txBox="1">
              <a:spLocks noChangeAspect="1"/>
            </p:cNvSpPr>
            <p:nvPr/>
          </p:nvSpPr>
          <p:spPr>
            <a:xfrm>
              <a:off x="671075" y="322925"/>
              <a:ext cx="10762074" cy="961216"/>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lnSpc>
                  <a:spcPct val="90000"/>
                </a:lnSpc>
              </a:pPr>
              <a:r>
                <a:rPr lang="en-US" sz="3600" b="1">
                  <a:uFill>
                    <a:solidFill>
                      <a:srgbClr val="E9EEF8"/>
                    </a:solidFill>
                  </a:uFill>
                  <a:latin typeface="+mn-lt"/>
                </a:rPr>
                <a:t>Induction can save schools, districts and states millions of dollars.</a:t>
              </a:r>
            </a:p>
            <a:p>
              <a:pPr algn="l">
                <a:lnSpc>
                  <a:spcPct val="90000"/>
                </a:lnSpc>
              </a:pPr>
              <a:endParaRPr lang="en-US" sz="3600" b="1">
                <a:uFill>
                  <a:solidFill>
                    <a:srgbClr val="E9EEF8"/>
                  </a:solidFill>
                </a:uFill>
                <a:latin typeface="+mn-lt"/>
              </a:endParaRPr>
            </a:p>
            <a:p>
              <a:pPr algn="l">
                <a:lnSpc>
                  <a:spcPct val="90000"/>
                </a:lnSpc>
              </a:pPr>
              <a:r>
                <a:rPr lang="en-US" sz="2800">
                  <a:uFill>
                    <a:solidFill>
                      <a:srgbClr val="E9EEF8"/>
                    </a:solidFill>
                  </a:uFill>
                  <a:latin typeface="Arial Narrow" panose="020B0606020202030204" pitchFamily="34" charset="0"/>
                </a:rPr>
                <a:t>Five-Year Novice Teacher Replacement vs. Growth Cost</a:t>
              </a:r>
            </a:p>
            <a:p>
              <a:pPr algn="l">
                <a:lnSpc>
                  <a:spcPct val="90000"/>
                </a:lnSpc>
              </a:pPr>
              <a:r>
                <a:rPr lang="en-US" sz="2000">
                  <a:uFill>
                    <a:solidFill>
                      <a:srgbClr val="E9EEF8"/>
                    </a:solidFill>
                  </a:uFill>
                  <a:latin typeface="Arial Narrow" panose="020B0606020202030204" pitchFamily="34" charset="0"/>
                </a:rPr>
                <a:t>U.S., 2024</a:t>
              </a:r>
              <a:endParaRPr lang="en-US" sz="2400">
                <a:uFill>
                  <a:solidFill>
                    <a:srgbClr val="E9EEF8"/>
                  </a:solidFill>
                </a:uFill>
                <a:latin typeface="Arial Narrow" panose="020B0606020202030204" pitchFamily="34" charset="0"/>
              </a:endParaRPr>
            </a:p>
          </p:txBody>
        </p:sp>
      </p:grpSp>
      <p:sp>
        <p:nvSpPr>
          <p:cNvPr id="2" name="TextBox 1">
            <a:extLst>
              <a:ext uri="{FF2B5EF4-FFF2-40B4-BE49-F238E27FC236}">
                <a16:creationId xmlns:a16="http://schemas.microsoft.com/office/drawing/2014/main" id="{688DAB7F-494F-1A9E-DE1B-DE946B343B6D}"/>
              </a:ext>
            </a:extLst>
          </p:cNvPr>
          <p:cNvSpPr txBox="1"/>
          <p:nvPr/>
        </p:nvSpPr>
        <p:spPr>
          <a:xfrm>
            <a:off x="1296210" y="6438203"/>
            <a:ext cx="10895790"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3087"/>
              </a:solidFill>
              <a:effectLst/>
              <a:uLnTx/>
              <a:uFillTx/>
              <a:latin typeface="Georgi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50000"/>
                  </a:schemeClr>
                </a:solidFill>
                <a:effectLst/>
                <a:uLnTx/>
                <a:uFillTx/>
                <a:latin typeface="Georgia"/>
                <a:ea typeface="+mn-ea"/>
                <a:cs typeface="+mn-cs"/>
              </a:rPr>
              <a:t>Sources: SREB analysis, based on data from Kirksey, J., 2025; Learning Policy Institute, 2024; National Center for Teacher Residencies, 2024; New Teacher Center, 2024</a:t>
            </a:r>
          </a:p>
        </p:txBody>
      </p:sp>
      <p:pic>
        <p:nvPicPr>
          <p:cNvPr id="9" name="Picture 8">
            <a:extLst>
              <a:ext uri="{FF2B5EF4-FFF2-40B4-BE49-F238E27FC236}">
                <a16:creationId xmlns:a16="http://schemas.microsoft.com/office/drawing/2014/main" id="{14B1D1C7-E1CC-3452-5F94-6674FA56EBDE}"/>
              </a:ext>
            </a:extLst>
          </p:cNvPr>
          <p:cNvPicPr>
            <a:picLocks noChangeAspect="1"/>
          </p:cNvPicPr>
          <p:nvPr/>
        </p:nvPicPr>
        <p:blipFill>
          <a:blip r:embed="rId3"/>
          <a:stretch>
            <a:fillRect/>
          </a:stretch>
        </p:blipFill>
        <p:spPr>
          <a:xfrm>
            <a:off x="671074" y="2749839"/>
            <a:ext cx="6335009" cy="3067478"/>
          </a:xfrm>
          <a:prstGeom prst="rect">
            <a:avLst/>
          </a:prstGeom>
        </p:spPr>
      </p:pic>
      <p:sp>
        <p:nvSpPr>
          <p:cNvPr id="10" name="TextBox 9">
            <a:extLst>
              <a:ext uri="{FF2B5EF4-FFF2-40B4-BE49-F238E27FC236}">
                <a16:creationId xmlns:a16="http://schemas.microsoft.com/office/drawing/2014/main" id="{49B54A13-09F9-9449-7D0B-05B59B38A1A8}"/>
              </a:ext>
            </a:extLst>
          </p:cNvPr>
          <p:cNvSpPr txBox="1"/>
          <p:nvPr/>
        </p:nvSpPr>
        <p:spPr>
          <a:xfrm>
            <a:off x="7437121" y="3076330"/>
            <a:ext cx="4280170"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highlight>
                  <a:srgbClr val="307FE2"/>
                </a:highlight>
                <a:uLnTx/>
                <a:uFillTx/>
                <a:latin typeface="Arial Narrow" panose="020B0606020202030204" pitchFamily="34" charset="0"/>
              </a:rPr>
              <a:t>$12,750</a:t>
            </a:r>
            <a:r>
              <a:rPr kumimoji="0" lang="en-US" sz="2800" b="1" i="0" u="none" strike="noStrike" kern="1200" cap="none" spc="0" normalizeH="0" baseline="0" noProof="0">
                <a:ln>
                  <a:noFill/>
                </a:ln>
                <a:solidFill>
                  <a:schemeClr val="bg1"/>
                </a:solidFill>
                <a:effectLst/>
                <a:uLnTx/>
                <a:uFillTx/>
                <a:latin typeface="Arial Narrow" panose="020B0606020202030204" pitchFamily="34" charset="0"/>
              </a:rPr>
              <a:t> </a:t>
            </a:r>
            <a:r>
              <a:rPr lang="en-US" sz="2800" b="1">
                <a:solidFill>
                  <a:srgbClr val="003087"/>
                </a:solidFill>
                <a:latin typeface="Arial Narrow" panose="020B0606020202030204" pitchFamily="34" charset="0"/>
              </a:rPr>
              <a:t>savings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087"/>
                </a:solidFill>
                <a:effectLst/>
                <a:uLnTx/>
                <a:uFillTx/>
                <a:latin typeface="Arial Narrow" panose="020B0606020202030204" pitchFamily="34" charset="0"/>
              </a:rPr>
              <a:t>per novice teacher</a:t>
            </a:r>
          </a:p>
        </p:txBody>
      </p:sp>
      <p:sp>
        <p:nvSpPr>
          <p:cNvPr id="11" name="Left Brace 10">
            <a:extLst>
              <a:ext uri="{FF2B5EF4-FFF2-40B4-BE49-F238E27FC236}">
                <a16:creationId xmlns:a16="http://schemas.microsoft.com/office/drawing/2014/main" id="{73121C66-537F-6244-A190-BCB1A7E46343}"/>
              </a:ext>
            </a:extLst>
          </p:cNvPr>
          <p:cNvSpPr/>
          <p:nvPr/>
        </p:nvSpPr>
        <p:spPr>
          <a:xfrm flipH="1">
            <a:off x="6823027" y="2725736"/>
            <a:ext cx="406400" cy="2819373"/>
          </a:xfrm>
          <a:prstGeom prst="leftBrace">
            <a:avLst>
              <a:gd name="adj1" fmla="val 26190"/>
              <a:gd name="adj2" fmla="val 50000"/>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D5040"/>
              </a:solidFill>
              <a:effectLst/>
              <a:uLnTx/>
              <a:uFillTx/>
              <a:latin typeface="Arial"/>
              <a:ea typeface="+mn-ea"/>
              <a:cs typeface="+mn-cs"/>
            </a:endParaRPr>
          </a:p>
        </p:txBody>
      </p:sp>
      <p:sp>
        <p:nvSpPr>
          <p:cNvPr id="14" name="TextBox 13">
            <a:extLst>
              <a:ext uri="{FF2B5EF4-FFF2-40B4-BE49-F238E27FC236}">
                <a16:creationId xmlns:a16="http://schemas.microsoft.com/office/drawing/2014/main" id="{89B0BEED-818E-300B-6AC2-CEEDA8E86295}"/>
              </a:ext>
            </a:extLst>
          </p:cNvPr>
          <p:cNvSpPr txBox="1"/>
          <p:nvPr/>
        </p:nvSpPr>
        <p:spPr>
          <a:xfrm>
            <a:off x="7437121" y="4307978"/>
            <a:ext cx="3996028" cy="123110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3087"/>
                </a:solidFill>
                <a:effectLst/>
                <a:uLnTx/>
                <a:uFillTx/>
                <a:latin typeface="Arial Narrow" panose="020B0606020202030204" pitchFamily="34" charset="0"/>
              </a:rPr>
              <a:t>Example: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087"/>
                </a:solidFill>
                <a:effectLst/>
                <a:uLnTx/>
                <a:uFillTx/>
                <a:latin typeface="Arial Narrow" panose="020B0606020202030204" pitchFamily="34" charset="0"/>
              </a:rPr>
              <a:t>Mississippi could save </a:t>
            </a:r>
            <a:r>
              <a:rPr lang="en-US" sz="2800" b="1">
                <a:solidFill>
                  <a:schemeClr val="bg1"/>
                </a:solidFill>
                <a:highlight>
                  <a:srgbClr val="307FE2"/>
                </a:highlight>
                <a:latin typeface="Arial Narrow" panose="020B0606020202030204" pitchFamily="34" charset="0"/>
              </a:rPr>
              <a:t>$106.9 million</a:t>
            </a:r>
            <a:r>
              <a:rPr lang="en-US" sz="2800">
                <a:solidFill>
                  <a:schemeClr val="bg1"/>
                </a:solidFill>
                <a:latin typeface="Arial Narrow" panose="020B0606020202030204" pitchFamily="34" charset="0"/>
              </a:rPr>
              <a:t> </a:t>
            </a:r>
            <a:r>
              <a:rPr lang="en-US" sz="2800">
                <a:solidFill>
                  <a:srgbClr val="003087"/>
                </a:solidFill>
                <a:latin typeface="Arial Narrow" panose="020B0606020202030204" pitchFamily="34" charset="0"/>
              </a:rPr>
              <a:t>every 5 years</a:t>
            </a:r>
            <a:endParaRPr kumimoji="0" lang="en-US" sz="2800" b="0" i="0" u="none" strike="noStrike" kern="1200" cap="none" spc="0" normalizeH="0" baseline="0" noProof="0">
              <a:ln>
                <a:noFill/>
              </a:ln>
              <a:solidFill>
                <a:srgbClr val="003087"/>
              </a:solidFill>
              <a:effectLst/>
              <a:uLnTx/>
              <a:uFillTx/>
              <a:latin typeface="Arial Narrow" panose="020B0606020202030204" pitchFamily="34" charset="0"/>
            </a:endParaRPr>
          </a:p>
        </p:txBody>
      </p:sp>
    </p:spTree>
    <p:extLst>
      <p:ext uri="{BB962C8B-B14F-4D97-AF65-F5344CB8AC3E}">
        <p14:creationId xmlns:p14="http://schemas.microsoft.com/office/powerpoint/2010/main" val="18412577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80">
                                          <p:stCondLst>
                                            <p:cond delay="0"/>
                                          </p:stCondLst>
                                        </p:cTn>
                                        <p:tgtEl>
                                          <p:spTgt spid="14"/>
                                        </p:tgtEl>
                                      </p:cBhvr>
                                    </p:animEffect>
                                    <p:anim calcmode="lin" valueType="num">
                                      <p:cBhvr>
                                        <p:cTn id="1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3" dur="26">
                                          <p:stCondLst>
                                            <p:cond delay="650"/>
                                          </p:stCondLst>
                                        </p:cTn>
                                        <p:tgtEl>
                                          <p:spTgt spid="14"/>
                                        </p:tgtEl>
                                      </p:cBhvr>
                                      <p:to x="100000" y="60000"/>
                                    </p:animScale>
                                    <p:animScale>
                                      <p:cBhvr>
                                        <p:cTn id="24" dur="166" decel="50000">
                                          <p:stCondLst>
                                            <p:cond delay="676"/>
                                          </p:stCondLst>
                                        </p:cTn>
                                        <p:tgtEl>
                                          <p:spTgt spid="14"/>
                                        </p:tgtEl>
                                      </p:cBhvr>
                                      <p:to x="100000" y="100000"/>
                                    </p:animScale>
                                    <p:animScale>
                                      <p:cBhvr>
                                        <p:cTn id="25" dur="26">
                                          <p:stCondLst>
                                            <p:cond delay="1312"/>
                                          </p:stCondLst>
                                        </p:cTn>
                                        <p:tgtEl>
                                          <p:spTgt spid="14"/>
                                        </p:tgtEl>
                                      </p:cBhvr>
                                      <p:to x="100000" y="80000"/>
                                    </p:animScale>
                                    <p:animScale>
                                      <p:cBhvr>
                                        <p:cTn id="26" dur="166" decel="50000">
                                          <p:stCondLst>
                                            <p:cond delay="1338"/>
                                          </p:stCondLst>
                                        </p:cTn>
                                        <p:tgtEl>
                                          <p:spTgt spid="14"/>
                                        </p:tgtEl>
                                      </p:cBhvr>
                                      <p:to x="100000" y="100000"/>
                                    </p:animScale>
                                    <p:animScale>
                                      <p:cBhvr>
                                        <p:cTn id="27" dur="26">
                                          <p:stCondLst>
                                            <p:cond delay="1642"/>
                                          </p:stCondLst>
                                        </p:cTn>
                                        <p:tgtEl>
                                          <p:spTgt spid="14"/>
                                        </p:tgtEl>
                                      </p:cBhvr>
                                      <p:to x="100000" y="90000"/>
                                    </p:animScale>
                                    <p:animScale>
                                      <p:cBhvr>
                                        <p:cTn id="28" dur="166" decel="50000">
                                          <p:stCondLst>
                                            <p:cond delay="1668"/>
                                          </p:stCondLst>
                                        </p:cTn>
                                        <p:tgtEl>
                                          <p:spTgt spid="14"/>
                                        </p:tgtEl>
                                      </p:cBhvr>
                                      <p:to x="100000" y="100000"/>
                                    </p:animScale>
                                    <p:animScale>
                                      <p:cBhvr>
                                        <p:cTn id="29" dur="26">
                                          <p:stCondLst>
                                            <p:cond delay="1808"/>
                                          </p:stCondLst>
                                        </p:cTn>
                                        <p:tgtEl>
                                          <p:spTgt spid="14"/>
                                        </p:tgtEl>
                                      </p:cBhvr>
                                      <p:to x="100000" y="95000"/>
                                    </p:animScale>
                                    <p:animScale>
                                      <p:cBhvr>
                                        <p:cTn id="3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5DBFF76-991D-15FD-F7A9-D3CDF2C75BE3}"/>
              </a:ext>
            </a:extLst>
          </p:cNvPr>
          <p:cNvSpPr txBox="1">
            <a:spLocks/>
          </p:cNvSpPr>
          <p:nvPr/>
        </p:nvSpPr>
        <p:spPr>
          <a:xfrm>
            <a:off x="566023" y="274638"/>
            <a:ext cx="10843975" cy="813933"/>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4800" b="1">
                <a:uFill>
                  <a:solidFill>
                    <a:srgbClr val="E9EEF8"/>
                  </a:solidFill>
                </a:uFill>
                <a:latin typeface="Arial Narrow" panose="020B0606020202030204" pitchFamily="34" charset="0"/>
              </a:rPr>
              <a:t>SREB Resources</a:t>
            </a:r>
          </a:p>
        </p:txBody>
      </p:sp>
      <p:grpSp>
        <p:nvGrpSpPr>
          <p:cNvPr id="72" name="Group 71">
            <a:extLst>
              <a:ext uri="{FF2B5EF4-FFF2-40B4-BE49-F238E27FC236}">
                <a16:creationId xmlns:a16="http://schemas.microsoft.com/office/drawing/2014/main" id="{6E08CAF9-A8E3-BBFA-841C-073D6F9E2877}"/>
              </a:ext>
            </a:extLst>
          </p:cNvPr>
          <p:cNvGrpSpPr/>
          <p:nvPr/>
        </p:nvGrpSpPr>
        <p:grpSpPr>
          <a:xfrm>
            <a:off x="469040" y="991291"/>
            <a:ext cx="5782347" cy="2926080"/>
            <a:chOff x="469040" y="1000545"/>
            <a:chExt cx="5782347" cy="2926080"/>
          </a:xfrm>
        </p:grpSpPr>
        <p:pic>
          <p:nvPicPr>
            <p:cNvPr id="25" name="Picture 24" descr="A picture containing text, electronics, screenshot, computer&#10;&#10;Description automatically generated">
              <a:extLst>
                <a:ext uri="{FF2B5EF4-FFF2-40B4-BE49-F238E27FC236}">
                  <a16:creationId xmlns:a16="http://schemas.microsoft.com/office/drawing/2014/main" id="{1C86202E-9748-F297-FC74-A19792A1A972}"/>
                </a:ext>
              </a:extLst>
            </p:cNvPr>
            <p:cNvPicPr>
              <a:picLocks noChangeAspect="1"/>
            </p:cNvPicPr>
            <p:nvPr/>
          </p:nvPicPr>
          <p:blipFill>
            <a:blip r:embed="rId3"/>
            <a:stretch>
              <a:fillRect/>
            </a:stretch>
          </p:blipFill>
          <p:spPr>
            <a:xfrm>
              <a:off x="469040" y="1000545"/>
              <a:ext cx="2926080" cy="2926080"/>
            </a:xfrm>
            <a:prstGeom prst="rect">
              <a:avLst/>
            </a:prstGeom>
          </p:spPr>
        </p:pic>
        <p:sp>
          <p:nvSpPr>
            <p:cNvPr id="40" name="TextBox 39">
              <a:extLst>
                <a:ext uri="{FF2B5EF4-FFF2-40B4-BE49-F238E27FC236}">
                  <a16:creationId xmlns:a16="http://schemas.microsoft.com/office/drawing/2014/main" id="{3F8CEE25-F7A5-B6E1-6427-54CA2CCB0A4F}"/>
                </a:ext>
              </a:extLst>
            </p:cNvPr>
            <p:cNvSpPr txBox="1"/>
            <p:nvPr/>
          </p:nvSpPr>
          <p:spPr>
            <a:xfrm>
              <a:off x="3474553" y="1389215"/>
              <a:ext cx="2776834" cy="2276968"/>
            </a:xfrm>
            <a:prstGeom prst="rect">
              <a:avLst/>
            </a:prstGeom>
            <a:noFill/>
          </p:spPr>
          <p:txBody>
            <a:bodyPr wrap="square" rtlCol="0" anchor="t">
              <a:noAutofit/>
            </a:bodyPr>
            <a:lstStyle/>
            <a:p>
              <a:pPr>
                <a:spcAft>
                  <a:spcPts val="400"/>
                </a:spcAft>
              </a:pPr>
              <a:r>
                <a:rPr lang="en-US" sz="2100" b="1">
                  <a:solidFill>
                    <a:schemeClr val="tx2"/>
                  </a:solidFill>
                  <a:latin typeface="Arial Narrow" panose="020B0606020202030204" pitchFamily="34" charset="0"/>
                </a:rPr>
                <a:t>K-12 Teaching Support</a:t>
              </a:r>
              <a:endParaRPr lang="en-US" sz="2100">
                <a:solidFill>
                  <a:schemeClr val="tx2"/>
                </a:solidFill>
                <a:latin typeface="Arial Narrow" panose="020B0606020202030204" pitchFamily="34" charset="0"/>
              </a:endParaRPr>
            </a:p>
            <a:p>
              <a:pPr marL="137160" indent="-137160">
                <a:spcAft>
                  <a:spcPts val="400"/>
                </a:spcAft>
                <a:buFont typeface="Arial" panose="020B0604020202020204" pitchFamily="34" charset="0"/>
                <a:buChar char="•"/>
              </a:pPr>
              <a:r>
                <a:rPr lang="en-US" sz="1500" u="sng">
                  <a:solidFill>
                    <a:schemeClr val="tx2"/>
                  </a:solidFill>
                  <a:uFill>
                    <a:solidFill>
                      <a:schemeClr val="tx1">
                        <a:lumMod val="40000"/>
                        <a:lumOff val="60000"/>
                      </a:schemeClr>
                    </a:solidFill>
                  </a:uFill>
                  <a:latin typeface="Arial Narrow" panose="020B0606020202030204" pitchFamily="34" charset="0"/>
                  <a:hlinkClick r:id="rId4">
                    <a:extLst>
                      <a:ext uri="{A12FA001-AC4F-418D-AE19-62706E023703}">
                        <ahyp:hlinkClr xmlns:ahyp="http://schemas.microsoft.com/office/drawing/2018/hyperlinkcolor" val="tx"/>
                      </a:ext>
                    </a:extLst>
                  </a:hlinkClick>
                </a:rPr>
                <a:t>SREB.org/powerful-instructional-practices</a:t>
              </a:r>
              <a:endParaRPr lang="en-US" sz="1500" u="sng">
                <a:solidFill>
                  <a:schemeClr val="tx2"/>
                </a:solidFill>
                <a:uFill>
                  <a:solidFill>
                    <a:schemeClr val="tx1">
                      <a:lumMod val="40000"/>
                      <a:lumOff val="60000"/>
                    </a:schemeClr>
                  </a:solidFill>
                </a:uFill>
                <a:latin typeface="Arial Narrow" panose="020B0606020202030204" pitchFamily="34" charset="0"/>
              </a:endParaRPr>
            </a:p>
            <a:p>
              <a:pPr marL="137160" indent="-137160">
                <a:spcAft>
                  <a:spcPts val="400"/>
                </a:spcAft>
                <a:buFont typeface="Arial" panose="020B0604020202020204" pitchFamily="34" charset="0"/>
                <a:buChar char="•"/>
              </a:pPr>
              <a:r>
                <a:rPr lang="en-US" sz="1500" u="sng">
                  <a:solidFill>
                    <a:schemeClr val="tx2"/>
                  </a:solidFill>
                  <a:uFill>
                    <a:solidFill>
                      <a:schemeClr val="tx1">
                        <a:lumMod val="40000"/>
                        <a:lumOff val="60000"/>
                      </a:schemeClr>
                    </a:solidFill>
                  </a:uFill>
                  <a:latin typeface="Arial Narrow" panose="020B0606020202030204" pitchFamily="34" charset="0"/>
                  <a:hlinkClick r:id="rId5">
                    <a:extLst>
                      <a:ext uri="{A12FA001-AC4F-418D-AE19-62706E023703}">
                        <ahyp:hlinkClr xmlns:ahyp="http://schemas.microsoft.com/office/drawing/2018/hyperlinkcolor" val="tx"/>
                      </a:ext>
                    </a:extLst>
                  </a:hlinkClick>
                </a:rPr>
                <a:t>SREB.org/professional-development-instructional-coaching</a:t>
              </a:r>
              <a:endParaRPr lang="en-US" sz="1500" u="sng">
                <a:solidFill>
                  <a:schemeClr val="tx2"/>
                </a:solidFill>
                <a:uFill>
                  <a:solidFill>
                    <a:schemeClr val="tx1">
                      <a:lumMod val="40000"/>
                      <a:lumOff val="60000"/>
                    </a:schemeClr>
                  </a:solidFill>
                </a:uFill>
                <a:latin typeface="Arial Narrow" panose="020B0606020202030204" pitchFamily="34" charset="0"/>
              </a:endParaRPr>
            </a:p>
            <a:p>
              <a:pPr marL="137160" indent="-137160">
                <a:buFont typeface="Arial" panose="020B0604020202020204" pitchFamily="34" charset="0"/>
                <a:buChar char="•"/>
              </a:pPr>
              <a:r>
                <a:rPr lang="en-US" sz="1500" u="sng">
                  <a:solidFill>
                    <a:schemeClr val="tx2"/>
                  </a:solidFill>
                  <a:uFill>
                    <a:solidFill>
                      <a:schemeClr val="tx1">
                        <a:lumMod val="40000"/>
                        <a:lumOff val="60000"/>
                      </a:schemeClr>
                    </a:solidFill>
                  </a:uFill>
                  <a:latin typeface="Arial Narrow" panose="020B0606020202030204" pitchFamily="34" charset="0"/>
                  <a:hlinkClick r:id="rId6">
                    <a:extLst>
                      <a:ext uri="{A12FA001-AC4F-418D-AE19-62706E023703}">
                        <ahyp:hlinkClr xmlns:ahyp="http://schemas.microsoft.com/office/drawing/2018/hyperlinkcolor" val="tx"/>
                      </a:ext>
                    </a:extLst>
                  </a:hlinkClick>
                </a:rPr>
                <a:t>SREB.org/</a:t>
              </a:r>
              <a:r>
                <a:rPr lang="en-US" sz="1500" u="sng">
                  <a:solidFill>
                    <a:schemeClr val="tx2"/>
                  </a:solidFill>
                  <a:uFill>
                    <a:solidFill>
                      <a:schemeClr val="tx1">
                        <a:lumMod val="40000"/>
                        <a:lumOff val="60000"/>
                      </a:schemeClr>
                    </a:solidFill>
                  </a:uFill>
                  <a:latin typeface="Arial Narrow" panose="020B0606020202030204" pitchFamily="34" charset="0"/>
                </a:rPr>
                <a:t>induction</a:t>
              </a:r>
            </a:p>
          </p:txBody>
        </p:sp>
      </p:grpSp>
      <p:grpSp>
        <p:nvGrpSpPr>
          <p:cNvPr id="73" name="Group 72">
            <a:extLst>
              <a:ext uri="{FF2B5EF4-FFF2-40B4-BE49-F238E27FC236}">
                <a16:creationId xmlns:a16="http://schemas.microsoft.com/office/drawing/2014/main" id="{6652122B-D5BE-2112-9E3E-0DE9579EB76E}"/>
              </a:ext>
            </a:extLst>
          </p:cNvPr>
          <p:cNvGrpSpPr/>
          <p:nvPr/>
        </p:nvGrpSpPr>
        <p:grpSpPr>
          <a:xfrm>
            <a:off x="469040" y="3611627"/>
            <a:ext cx="5782347" cy="2926080"/>
            <a:chOff x="469040" y="3611627"/>
            <a:chExt cx="5782347" cy="2926080"/>
          </a:xfrm>
        </p:grpSpPr>
        <p:pic>
          <p:nvPicPr>
            <p:cNvPr id="27" name="Picture 26" descr="A picture containing text, electronics, screenshot, computer&#10;&#10;Description automatically generated">
              <a:extLst>
                <a:ext uri="{FF2B5EF4-FFF2-40B4-BE49-F238E27FC236}">
                  <a16:creationId xmlns:a16="http://schemas.microsoft.com/office/drawing/2014/main" id="{64331DEF-F49F-746A-FD29-EE822B18598E}"/>
                </a:ext>
              </a:extLst>
            </p:cNvPr>
            <p:cNvPicPr>
              <a:picLocks noChangeAspect="1"/>
            </p:cNvPicPr>
            <p:nvPr/>
          </p:nvPicPr>
          <p:blipFill>
            <a:blip r:embed="rId7"/>
            <a:stretch>
              <a:fillRect/>
            </a:stretch>
          </p:blipFill>
          <p:spPr>
            <a:xfrm>
              <a:off x="469040" y="3611627"/>
              <a:ext cx="2926080" cy="2926080"/>
            </a:xfrm>
            <a:prstGeom prst="rect">
              <a:avLst/>
            </a:prstGeom>
          </p:spPr>
        </p:pic>
        <p:sp>
          <p:nvSpPr>
            <p:cNvPr id="62" name="TextBox 61">
              <a:extLst>
                <a:ext uri="{FF2B5EF4-FFF2-40B4-BE49-F238E27FC236}">
                  <a16:creationId xmlns:a16="http://schemas.microsoft.com/office/drawing/2014/main" id="{A21CBFB2-BCCA-EC08-9DAE-AB17101632AF}"/>
                </a:ext>
              </a:extLst>
            </p:cNvPr>
            <p:cNvSpPr txBox="1"/>
            <p:nvPr/>
          </p:nvSpPr>
          <p:spPr>
            <a:xfrm>
              <a:off x="3474553" y="4022194"/>
              <a:ext cx="2776834" cy="2276968"/>
            </a:xfrm>
            <a:prstGeom prst="rect">
              <a:avLst/>
            </a:prstGeom>
            <a:noFill/>
          </p:spPr>
          <p:txBody>
            <a:bodyPr wrap="square" rtlCol="0" anchor="t">
              <a:noAutofit/>
            </a:bodyPr>
            <a:lstStyle/>
            <a:p>
              <a:pPr>
                <a:spcAft>
                  <a:spcPts val="400"/>
                </a:spcAft>
              </a:pPr>
              <a:r>
                <a:rPr lang="en-US" sz="2100" b="1">
                  <a:solidFill>
                    <a:schemeClr val="tx2"/>
                  </a:solidFill>
                  <a:latin typeface="Arial Narrow" panose="020B0606020202030204" pitchFamily="34" charset="0"/>
                </a:rPr>
                <a:t>Postsecondary </a:t>
              </a:r>
              <a:br>
                <a:rPr lang="en-US" sz="2100" b="1">
                  <a:solidFill>
                    <a:schemeClr val="tx2"/>
                  </a:solidFill>
                  <a:latin typeface="Arial Narrow" panose="020B0606020202030204" pitchFamily="34" charset="0"/>
                </a:rPr>
              </a:br>
              <a:r>
                <a:rPr lang="en-US" sz="2100" b="1">
                  <a:solidFill>
                    <a:schemeClr val="tx2"/>
                  </a:solidFill>
                  <a:latin typeface="Arial Narrow" panose="020B0606020202030204" pitchFamily="34" charset="0"/>
                </a:rPr>
                <a:t>Faculty Support</a:t>
              </a:r>
              <a:endParaRPr lang="en-US" sz="2100">
                <a:solidFill>
                  <a:schemeClr val="tx2"/>
                </a:solidFill>
                <a:latin typeface="Arial Narrow" panose="020B0606020202030204" pitchFamily="34" charset="0"/>
              </a:endParaRPr>
            </a:p>
            <a:p>
              <a:pPr marL="137160" indent="-137160">
                <a:spcAft>
                  <a:spcPts val="400"/>
                </a:spcAft>
                <a:buFont typeface="Arial" panose="020B0604020202020204" pitchFamily="34" charset="0"/>
                <a:buChar char="•"/>
              </a:pPr>
              <a:r>
                <a:rPr lang="en-US" sz="1500" u="sng">
                  <a:solidFill>
                    <a:schemeClr val="tx2"/>
                  </a:solidFill>
                  <a:uFill>
                    <a:solidFill>
                      <a:schemeClr val="tx1">
                        <a:lumMod val="40000"/>
                        <a:lumOff val="60000"/>
                      </a:schemeClr>
                    </a:solidFill>
                  </a:uFill>
                  <a:latin typeface="Arial Narrow" panose="020B0606020202030204" pitchFamily="34" charset="0"/>
                  <a:hlinkClick r:id="rId8">
                    <a:extLst>
                      <a:ext uri="{A12FA001-AC4F-418D-AE19-62706E023703}">
                        <ahyp:hlinkClr xmlns:ahyp="http://schemas.microsoft.com/office/drawing/2018/hyperlinkcolor" val="tx"/>
                      </a:ext>
                    </a:extLst>
                  </a:hlinkClick>
                </a:rPr>
                <a:t>SREB.org/doctoral-scholars-program</a:t>
              </a:r>
              <a:endParaRPr lang="en-US" sz="1500" u="sng">
                <a:solidFill>
                  <a:schemeClr val="tx2"/>
                </a:solidFill>
                <a:uFill>
                  <a:solidFill>
                    <a:schemeClr val="tx1">
                      <a:lumMod val="40000"/>
                      <a:lumOff val="60000"/>
                    </a:schemeClr>
                  </a:solidFill>
                </a:uFill>
                <a:latin typeface="Arial Narrow" panose="020B0606020202030204" pitchFamily="34" charset="0"/>
              </a:endParaRPr>
            </a:p>
            <a:p>
              <a:pPr marL="137160" indent="-137160">
                <a:spcAft>
                  <a:spcPts val="400"/>
                </a:spcAft>
                <a:buFont typeface="Arial" panose="020B0604020202020204" pitchFamily="34" charset="0"/>
                <a:buChar char="•"/>
              </a:pPr>
              <a:r>
                <a:rPr lang="en-US" sz="1500" i="1">
                  <a:solidFill>
                    <a:schemeClr val="tx2"/>
                  </a:solidFill>
                  <a:latin typeface="Arial Narrow" panose="020B0606020202030204" pitchFamily="34" charset="0"/>
                </a:rPr>
                <a:t>Launching September 2023: </a:t>
              </a:r>
              <a:r>
                <a:rPr lang="en-US" sz="1500">
                  <a:solidFill>
                    <a:schemeClr val="tx2"/>
                  </a:solidFill>
                  <a:latin typeface="Arial Narrow" panose="020B0606020202030204" pitchFamily="34" charset="0"/>
                </a:rPr>
                <a:t>New SREB Center for Innovative Faculty Development</a:t>
              </a:r>
            </a:p>
          </p:txBody>
        </p:sp>
      </p:grpSp>
      <p:grpSp>
        <p:nvGrpSpPr>
          <p:cNvPr id="74" name="Group 73">
            <a:extLst>
              <a:ext uri="{FF2B5EF4-FFF2-40B4-BE49-F238E27FC236}">
                <a16:creationId xmlns:a16="http://schemas.microsoft.com/office/drawing/2014/main" id="{93443F50-8AC0-C801-1D90-652C3A9C41B5}"/>
              </a:ext>
            </a:extLst>
          </p:cNvPr>
          <p:cNvGrpSpPr/>
          <p:nvPr/>
        </p:nvGrpSpPr>
        <p:grpSpPr>
          <a:xfrm>
            <a:off x="6440668" y="887059"/>
            <a:ext cx="5744109" cy="2926080"/>
            <a:chOff x="6393068" y="889682"/>
            <a:chExt cx="5744109" cy="2926080"/>
          </a:xfrm>
        </p:grpSpPr>
        <p:pic>
          <p:nvPicPr>
            <p:cNvPr id="11" name="Picture 10" descr="A computer and a phone&#10;&#10;Description automatically generated with low confidence">
              <a:extLst>
                <a:ext uri="{FF2B5EF4-FFF2-40B4-BE49-F238E27FC236}">
                  <a16:creationId xmlns:a16="http://schemas.microsoft.com/office/drawing/2014/main" id="{A967964C-50E7-7BF5-A47F-6CF76DAB1F30}"/>
                </a:ext>
              </a:extLst>
            </p:cNvPr>
            <p:cNvPicPr>
              <a:picLocks noChangeAspect="1"/>
            </p:cNvPicPr>
            <p:nvPr/>
          </p:nvPicPr>
          <p:blipFill>
            <a:blip r:embed="rId9"/>
            <a:stretch>
              <a:fillRect/>
            </a:stretch>
          </p:blipFill>
          <p:spPr>
            <a:xfrm>
              <a:off x="6393068" y="889682"/>
              <a:ext cx="2926080" cy="2926080"/>
            </a:xfrm>
            <a:prstGeom prst="rect">
              <a:avLst/>
            </a:prstGeom>
          </p:spPr>
        </p:pic>
        <p:sp>
          <p:nvSpPr>
            <p:cNvPr id="69" name="TextBox 68">
              <a:extLst>
                <a:ext uri="{FF2B5EF4-FFF2-40B4-BE49-F238E27FC236}">
                  <a16:creationId xmlns:a16="http://schemas.microsoft.com/office/drawing/2014/main" id="{8B0625EC-D78E-6050-1AD0-DD9E8A22CEFF}"/>
                </a:ext>
              </a:extLst>
            </p:cNvPr>
            <p:cNvSpPr txBox="1"/>
            <p:nvPr/>
          </p:nvSpPr>
          <p:spPr>
            <a:xfrm>
              <a:off x="9360343" y="1779390"/>
              <a:ext cx="2776834" cy="1475258"/>
            </a:xfrm>
            <a:prstGeom prst="rect">
              <a:avLst/>
            </a:prstGeom>
            <a:noFill/>
          </p:spPr>
          <p:txBody>
            <a:bodyPr wrap="square" rtlCol="0" anchor="t">
              <a:noAutofit/>
            </a:bodyPr>
            <a:lstStyle/>
            <a:p>
              <a:pPr>
                <a:spcAft>
                  <a:spcPts val="400"/>
                </a:spcAft>
              </a:pPr>
              <a:r>
                <a:rPr lang="en-US" sz="2100" b="1">
                  <a:solidFill>
                    <a:schemeClr val="tx2"/>
                  </a:solidFill>
                  <a:latin typeface="Arial Narrow" panose="020B0606020202030204" pitchFamily="34" charset="0"/>
                </a:rPr>
                <a:t>Teacher Workforce Data</a:t>
              </a:r>
              <a:endParaRPr lang="en-US" sz="2100">
                <a:solidFill>
                  <a:schemeClr val="tx2"/>
                </a:solidFill>
                <a:latin typeface="Arial Narrow" panose="020B0606020202030204" pitchFamily="34" charset="0"/>
              </a:endParaRPr>
            </a:p>
            <a:p>
              <a:pPr marL="137160" indent="-137160">
                <a:spcAft>
                  <a:spcPts val="400"/>
                </a:spcAft>
                <a:buFont typeface="Arial" panose="020B0604020202020204" pitchFamily="34" charset="0"/>
                <a:buChar char="•"/>
              </a:pPr>
              <a:r>
                <a:rPr lang="en-US" sz="1500" u="sng">
                  <a:solidFill>
                    <a:schemeClr val="tx2"/>
                  </a:solidFill>
                  <a:uFill>
                    <a:solidFill>
                      <a:schemeClr val="tx1">
                        <a:lumMod val="40000"/>
                        <a:lumOff val="60000"/>
                      </a:schemeClr>
                    </a:solidFill>
                  </a:uFill>
                  <a:latin typeface="Arial Narrow" panose="020B0606020202030204" pitchFamily="34" charset="0"/>
                  <a:hlinkClick r:id="rId10">
                    <a:extLst>
                      <a:ext uri="{A12FA001-AC4F-418D-AE19-62706E023703}">
                        <ahyp:hlinkClr xmlns:ahyp="http://schemas.microsoft.com/office/drawing/2018/hyperlinkcolor" val="tx"/>
                      </a:ext>
                    </a:extLst>
                  </a:hlinkClick>
                </a:rPr>
                <a:t>SREB.org/</a:t>
              </a:r>
              <a:r>
                <a:rPr lang="en-US" sz="1500" u="sng" err="1">
                  <a:solidFill>
                    <a:schemeClr val="tx2"/>
                  </a:solidFill>
                  <a:uFill>
                    <a:solidFill>
                      <a:schemeClr val="tx1">
                        <a:lumMod val="40000"/>
                        <a:lumOff val="60000"/>
                      </a:schemeClr>
                    </a:solidFill>
                  </a:uFill>
                  <a:latin typeface="Arial Narrow" panose="020B0606020202030204" pitchFamily="34" charset="0"/>
                  <a:hlinkClick r:id="rId10">
                    <a:extLst>
                      <a:ext uri="{A12FA001-AC4F-418D-AE19-62706E023703}">
                        <ahyp:hlinkClr xmlns:ahyp="http://schemas.microsoft.com/office/drawing/2018/hyperlinkcolor" val="tx"/>
                      </a:ext>
                    </a:extLst>
                  </a:hlinkClick>
                </a:rPr>
                <a:t>TeacherWorkforce</a:t>
              </a:r>
              <a:endParaRPr lang="en-US" sz="1500" u="sng">
                <a:solidFill>
                  <a:schemeClr val="tx2"/>
                </a:solidFill>
                <a:uFill>
                  <a:solidFill>
                    <a:schemeClr val="tx1">
                      <a:lumMod val="40000"/>
                      <a:lumOff val="60000"/>
                    </a:schemeClr>
                  </a:solidFill>
                </a:uFill>
                <a:latin typeface="Arial Narrow" panose="020B0606020202030204" pitchFamily="34" charset="0"/>
              </a:endParaRPr>
            </a:p>
            <a:p>
              <a:pPr marL="137160" indent="-137160">
                <a:spcAft>
                  <a:spcPts val="400"/>
                </a:spcAft>
                <a:buFont typeface="Arial" panose="020B0604020202020204" pitchFamily="34" charset="0"/>
                <a:buChar char="•"/>
              </a:pPr>
              <a:r>
                <a:rPr lang="en-US" sz="1500">
                  <a:solidFill>
                    <a:schemeClr val="tx2"/>
                  </a:solidFill>
                  <a:latin typeface="Arial Narrow" panose="020B0606020202030204" pitchFamily="34" charset="0"/>
                </a:rPr>
                <a:t>Research and recommendations </a:t>
              </a:r>
            </a:p>
            <a:p>
              <a:pPr marL="137160" indent="-137160">
                <a:spcAft>
                  <a:spcPts val="400"/>
                </a:spcAft>
                <a:buFont typeface="Arial" panose="020B0604020202020204" pitchFamily="34" charset="0"/>
                <a:buChar char="•"/>
              </a:pPr>
              <a:r>
                <a:rPr lang="en-US" sz="1500">
                  <a:solidFill>
                    <a:schemeClr val="tx2"/>
                  </a:solidFill>
                  <a:latin typeface="Arial Narrow" panose="020B0606020202030204" pitchFamily="34" charset="0"/>
                </a:rPr>
                <a:t>State-by-state data and regional highlights</a:t>
              </a:r>
            </a:p>
            <a:p>
              <a:pPr marL="137160" indent="-137160">
                <a:spcAft>
                  <a:spcPts val="400"/>
                </a:spcAft>
                <a:buFont typeface="Arial" panose="020B0604020202020204" pitchFamily="34" charset="0"/>
                <a:buChar char="•"/>
              </a:pPr>
              <a:r>
                <a:rPr lang="en-US" sz="1500">
                  <a:solidFill>
                    <a:schemeClr val="tx2"/>
                  </a:solidFill>
                  <a:latin typeface="Arial Narrow" panose="020B0606020202030204" pitchFamily="34" charset="0"/>
                </a:rPr>
                <a:t>Educator Compensation Dashboard</a:t>
              </a:r>
            </a:p>
          </p:txBody>
        </p:sp>
      </p:grpSp>
      <p:grpSp>
        <p:nvGrpSpPr>
          <p:cNvPr id="75" name="Group 74">
            <a:extLst>
              <a:ext uri="{FF2B5EF4-FFF2-40B4-BE49-F238E27FC236}">
                <a16:creationId xmlns:a16="http://schemas.microsoft.com/office/drawing/2014/main" id="{273F4BE2-16A7-E7B2-AB24-3B8006F2EDF2}"/>
              </a:ext>
            </a:extLst>
          </p:cNvPr>
          <p:cNvGrpSpPr/>
          <p:nvPr/>
        </p:nvGrpSpPr>
        <p:grpSpPr>
          <a:xfrm>
            <a:off x="6392059" y="3494660"/>
            <a:ext cx="5745118" cy="2926080"/>
            <a:chOff x="6392059" y="3494660"/>
            <a:chExt cx="5745118" cy="2926080"/>
          </a:xfrm>
        </p:grpSpPr>
        <p:pic>
          <p:nvPicPr>
            <p:cNvPr id="22" name="Picture 21" descr="A computer and a phone&#10;&#10;Description automatically generated with low confidence">
              <a:extLst>
                <a:ext uri="{FF2B5EF4-FFF2-40B4-BE49-F238E27FC236}">
                  <a16:creationId xmlns:a16="http://schemas.microsoft.com/office/drawing/2014/main" id="{194517B9-F708-FD92-CEBD-624466402F41}"/>
                </a:ext>
              </a:extLst>
            </p:cNvPr>
            <p:cNvPicPr>
              <a:picLocks noChangeAspect="1"/>
            </p:cNvPicPr>
            <p:nvPr/>
          </p:nvPicPr>
          <p:blipFill>
            <a:blip r:embed="rId11"/>
            <a:stretch>
              <a:fillRect/>
            </a:stretch>
          </p:blipFill>
          <p:spPr>
            <a:xfrm>
              <a:off x="6392059" y="3494660"/>
              <a:ext cx="2926080" cy="2926080"/>
            </a:xfrm>
            <a:prstGeom prst="rect">
              <a:avLst/>
            </a:prstGeom>
          </p:spPr>
        </p:pic>
        <p:sp>
          <p:nvSpPr>
            <p:cNvPr id="70" name="TextBox 69">
              <a:extLst>
                <a:ext uri="{FF2B5EF4-FFF2-40B4-BE49-F238E27FC236}">
                  <a16:creationId xmlns:a16="http://schemas.microsoft.com/office/drawing/2014/main" id="{4D05BF3E-3152-3F7D-E407-59A5DF364EE6}"/>
                </a:ext>
              </a:extLst>
            </p:cNvPr>
            <p:cNvSpPr txBox="1"/>
            <p:nvPr/>
          </p:nvSpPr>
          <p:spPr>
            <a:xfrm>
              <a:off x="9360343" y="4360985"/>
              <a:ext cx="2776834" cy="1475258"/>
            </a:xfrm>
            <a:prstGeom prst="rect">
              <a:avLst/>
            </a:prstGeom>
            <a:noFill/>
          </p:spPr>
          <p:txBody>
            <a:bodyPr wrap="square" rtlCol="0" anchor="t">
              <a:noAutofit/>
            </a:bodyPr>
            <a:lstStyle/>
            <a:p>
              <a:pPr>
                <a:spcAft>
                  <a:spcPts val="400"/>
                </a:spcAft>
              </a:pPr>
              <a:r>
                <a:rPr lang="en-US" sz="2100" b="1">
                  <a:solidFill>
                    <a:schemeClr val="tx2"/>
                  </a:solidFill>
                  <a:latin typeface="Arial Narrow" panose="020B0606020202030204" pitchFamily="34" charset="0"/>
                </a:rPr>
                <a:t>Higher Education Data</a:t>
              </a:r>
              <a:endParaRPr lang="en-US" sz="2100">
                <a:solidFill>
                  <a:schemeClr val="tx2"/>
                </a:solidFill>
                <a:latin typeface="Arial Narrow" panose="020B0606020202030204" pitchFamily="34" charset="0"/>
              </a:endParaRPr>
            </a:p>
            <a:p>
              <a:pPr marL="137160" indent="-137160">
                <a:spcAft>
                  <a:spcPts val="400"/>
                </a:spcAft>
                <a:buFont typeface="Arial" panose="020B0604020202020204" pitchFamily="34" charset="0"/>
                <a:buChar char="•"/>
              </a:pPr>
              <a:r>
                <a:rPr lang="en-US" sz="1500" u="sng">
                  <a:solidFill>
                    <a:schemeClr val="tx2"/>
                  </a:solidFill>
                  <a:uFill>
                    <a:solidFill>
                      <a:schemeClr val="tx1">
                        <a:lumMod val="40000"/>
                        <a:lumOff val="60000"/>
                      </a:schemeClr>
                    </a:solidFill>
                  </a:uFill>
                  <a:latin typeface="Arial Narrow" panose="020B0606020202030204" pitchFamily="34" charset="0"/>
                  <a:hlinkClick r:id="rId12">
                    <a:extLst>
                      <a:ext uri="{A12FA001-AC4F-418D-AE19-62706E023703}">
                        <ahyp:hlinkClr xmlns:ahyp="http://schemas.microsoft.com/office/drawing/2018/hyperlinkcolor" val="tx"/>
                      </a:ext>
                    </a:extLst>
                  </a:hlinkClick>
                </a:rPr>
                <a:t>SREB.org/fact-book-ed-data</a:t>
              </a:r>
              <a:endParaRPr lang="en-US" sz="1500" u="sng">
                <a:solidFill>
                  <a:schemeClr val="tx2"/>
                </a:solidFill>
                <a:uFill>
                  <a:solidFill>
                    <a:schemeClr val="tx1">
                      <a:lumMod val="40000"/>
                      <a:lumOff val="60000"/>
                    </a:schemeClr>
                  </a:solidFill>
                </a:uFill>
                <a:latin typeface="Arial Narrow" panose="020B0606020202030204" pitchFamily="34" charset="0"/>
              </a:endParaRPr>
            </a:p>
            <a:p>
              <a:pPr marL="137160" indent="-137160">
                <a:spcAft>
                  <a:spcPts val="400"/>
                </a:spcAft>
                <a:buFont typeface="Arial" panose="020B0604020202020204" pitchFamily="34" charset="0"/>
                <a:buChar char="•"/>
              </a:pPr>
              <a:r>
                <a:rPr lang="en-US" sz="1500">
                  <a:solidFill>
                    <a:schemeClr val="tx2"/>
                  </a:solidFill>
                  <a:latin typeface="Arial Narrow" panose="020B0606020202030204" pitchFamily="34" charset="0"/>
                </a:rPr>
                <a:t>Comprehensive Fact Book of comparative data</a:t>
              </a:r>
            </a:p>
          </p:txBody>
        </p:sp>
      </p:grpSp>
    </p:spTree>
    <p:extLst>
      <p:ext uri="{BB962C8B-B14F-4D97-AF65-F5344CB8AC3E}">
        <p14:creationId xmlns:p14="http://schemas.microsoft.com/office/powerpoint/2010/main" val="21675294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49C004C-F415-D7C1-8352-A81F5B532C34}"/>
              </a:ext>
            </a:extLst>
          </p:cNvPr>
          <p:cNvSpPr>
            <a:spLocks noGrp="1"/>
          </p:cNvSpPr>
          <p:nvPr>
            <p:ph type="subTitle" idx="1"/>
          </p:nvPr>
        </p:nvSpPr>
        <p:spPr>
          <a:xfrm>
            <a:off x="2616292" y="384562"/>
            <a:ext cx="8364111" cy="4691640"/>
          </a:xfrm>
        </p:spPr>
        <p:txBody>
          <a:bodyPr>
            <a:normAutofit/>
          </a:bodyPr>
          <a:lstStyle/>
          <a:p>
            <a:r>
              <a:rPr lang="en-US">
                <a:latin typeface="+mn-lt"/>
                <a:cs typeface="Arial"/>
              </a:rPr>
              <a:t>Explore more regional and state-by-state data in our updated </a:t>
            </a:r>
            <a:r>
              <a:rPr lang="en-US">
                <a:latin typeface="+mn-lt"/>
                <a:cs typeface="Arial"/>
                <a:hlinkClick r:id="rId2"/>
              </a:rPr>
              <a:t>Educator Workforce Data Portal</a:t>
            </a:r>
            <a:endParaRPr lang="en-US">
              <a:latin typeface="+mn-lt"/>
              <a:cs typeface="Arial"/>
            </a:endParaRPr>
          </a:p>
          <a:p>
            <a:endParaRPr lang="en-US">
              <a:latin typeface="+mn-lt"/>
            </a:endParaRPr>
          </a:p>
          <a:p>
            <a:r>
              <a:rPr lang="en-US">
                <a:latin typeface="+mn-lt"/>
              </a:rPr>
              <a:t>Read our </a:t>
            </a:r>
            <a:r>
              <a:rPr lang="en-US">
                <a:latin typeface="+mn-lt"/>
                <a:hlinkClick r:id="rId3"/>
              </a:rPr>
              <a:t>educator research studies</a:t>
            </a:r>
            <a:r>
              <a:rPr lang="en-US">
                <a:latin typeface="+mn-lt"/>
              </a:rPr>
              <a:t>, co-authored by Vanderbilt University</a:t>
            </a:r>
          </a:p>
        </p:txBody>
      </p:sp>
      <p:sp>
        <p:nvSpPr>
          <p:cNvPr id="3" name="Title 4">
            <a:extLst>
              <a:ext uri="{FF2B5EF4-FFF2-40B4-BE49-F238E27FC236}">
                <a16:creationId xmlns:a16="http://schemas.microsoft.com/office/drawing/2014/main" id="{D6AFC2E2-0070-C857-69BA-B1A5EE976E3C}"/>
              </a:ext>
            </a:extLst>
          </p:cNvPr>
          <p:cNvSpPr txBox="1">
            <a:spLocks/>
          </p:cNvSpPr>
          <p:nvPr/>
        </p:nvSpPr>
        <p:spPr>
          <a:xfrm>
            <a:off x="2616292" y="3904734"/>
            <a:ext cx="8681248" cy="410891"/>
          </a:xfrm>
          <a:prstGeom prst="rect">
            <a:avLst/>
          </a:prstGeom>
        </p:spPr>
        <p:txBody>
          <a:bodyPr>
            <a:norm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2000"/>
              <a:t>Slide deck prepared by the Educator Workforce Policy team at SREB:</a:t>
            </a:r>
          </a:p>
        </p:txBody>
      </p:sp>
      <p:sp>
        <p:nvSpPr>
          <p:cNvPr id="4" name="Text Placeholder 3">
            <a:extLst>
              <a:ext uri="{FF2B5EF4-FFF2-40B4-BE49-F238E27FC236}">
                <a16:creationId xmlns:a16="http://schemas.microsoft.com/office/drawing/2014/main" id="{23ABF53D-9F04-912A-8238-49DB8837E05E}"/>
              </a:ext>
            </a:extLst>
          </p:cNvPr>
          <p:cNvSpPr txBox="1">
            <a:spLocks/>
          </p:cNvSpPr>
          <p:nvPr/>
        </p:nvSpPr>
        <p:spPr>
          <a:xfrm>
            <a:off x="2616292" y="4426128"/>
            <a:ext cx="3656321" cy="1554164"/>
          </a:xfrm>
          <a:prstGeom prst="rect">
            <a:avLst/>
          </a:prstGeom>
        </p:spPr>
        <p:txBody>
          <a:bodyPr/>
          <a:lstStyle>
            <a:lvl1pPr marL="342900" indent="-342900" algn="l" defTabSz="457200" rtl="0" eaLnBrk="1" latinLnBrk="0" hangingPunct="1">
              <a:spcBef>
                <a:spcPct val="20000"/>
              </a:spcBef>
              <a:buClr>
                <a:schemeClr val="accent2"/>
              </a:buClr>
              <a:buFont typeface="Arial"/>
              <a:buChar char="•"/>
              <a:defRPr sz="3200" kern="1200" baseline="0">
                <a:solidFill>
                  <a:schemeClr val="tx1"/>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solidFill>
                  <a:schemeClr val="accent1"/>
                </a:solidFill>
              </a:rPr>
              <a:t>Megan Boren, director</a:t>
            </a:r>
          </a:p>
          <a:p>
            <a:r>
              <a:rPr lang="en-US" sz="2000">
                <a:solidFill>
                  <a:schemeClr val="accent1"/>
                </a:solidFill>
              </a:rPr>
              <a:t>Sheniqua Pierce, analyst II</a:t>
            </a:r>
          </a:p>
          <a:p>
            <a:r>
              <a:rPr lang="en-US" sz="2000">
                <a:solidFill>
                  <a:schemeClr val="accent1"/>
                </a:solidFill>
              </a:rPr>
              <a:t>Jessica Nadzam, research and policy associate</a:t>
            </a:r>
          </a:p>
          <a:p>
            <a:endParaRPr lang="en-US"/>
          </a:p>
        </p:txBody>
      </p:sp>
      <p:pic>
        <p:nvPicPr>
          <p:cNvPr id="10" name="Picture 9" descr="A person in a suit with her arms crossed&#10;&#10;AI-generated content may be incorrect.">
            <a:extLst>
              <a:ext uri="{FF2B5EF4-FFF2-40B4-BE49-F238E27FC236}">
                <a16:creationId xmlns:a16="http://schemas.microsoft.com/office/drawing/2014/main" id="{7AC837DC-7E11-A7C9-2A9E-636D53B8F730}"/>
              </a:ext>
            </a:extLst>
          </p:cNvPr>
          <p:cNvPicPr>
            <a:picLocks noChangeAspect="1"/>
          </p:cNvPicPr>
          <p:nvPr/>
        </p:nvPicPr>
        <p:blipFill>
          <a:blip r:embed="rId4"/>
          <a:stretch>
            <a:fillRect/>
          </a:stretch>
        </p:blipFill>
        <p:spPr>
          <a:xfrm>
            <a:off x="6716993" y="4426128"/>
            <a:ext cx="1204957" cy="1617026"/>
          </a:xfrm>
          <a:prstGeom prst="rect">
            <a:avLst/>
          </a:prstGeom>
        </p:spPr>
      </p:pic>
      <p:pic>
        <p:nvPicPr>
          <p:cNvPr id="12" name="Picture 11" descr="A close-up of a person smiling&#10;&#10;AI-generated content may be incorrect.">
            <a:extLst>
              <a:ext uri="{FF2B5EF4-FFF2-40B4-BE49-F238E27FC236}">
                <a16:creationId xmlns:a16="http://schemas.microsoft.com/office/drawing/2014/main" id="{1CEF3FFF-28FB-C7E1-2F50-930B134D368E}"/>
              </a:ext>
            </a:extLst>
          </p:cNvPr>
          <p:cNvPicPr>
            <a:picLocks noChangeAspect="1"/>
          </p:cNvPicPr>
          <p:nvPr/>
        </p:nvPicPr>
        <p:blipFill>
          <a:blip r:embed="rId5"/>
          <a:stretch>
            <a:fillRect/>
          </a:stretch>
        </p:blipFill>
        <p:spPr>
          <a:xfrm>
            <a:off x="8366330" y="4426128"/>
            <a:ext cx="1290414" cy="1615598"/>
          </a:xfrm>
          <a:prstGeom prst="rect">
            <a:avLst/>
          </a:prstGeom>
        </p:spPr>
      </p:pic>
      <p:pic>
        <p:nvPicPr>
          <p:cNvPr id="8" name="Content Placeholder 7" descr="A person smiling at the camera&#10;&#10;AI-generated content may be incorrect.">
            <a:extLst>
              <a:ext uri="{FF2B5EF4-FFF2-40B4-BE49-F238E27FC236}">
                <a16:creationId xmlns:a16="http://schemas.microsoft.com/office/drawing/2014/main" id="{42EB325B-8933-4857-4C58-4262F4D794E1}"/>
              </a:ext>
            </a:extLst>
          </p:cNvPr>
          <p:cNvPicPr>
            <a:picLocks noChangeAspect="1"/>
          </p:cNvPicPr>
          <p:nvPr/>
        </p:nvPicPr>
        <p:blipFill>
          <a:blip r:embed="rId6"/>
          <a:srcRect l="10309" t="5963" r="15270" b="11623"/>
          <a:stretch>
            <a:fillRect/>
          </a:stretch>
        </p:blipFill>
        <p:spPr>
          <a:xfrm>
            <a:off x="10101124" y="4426128"/>
            <a:ext cx="1458901" cy="1615598"/>
          </a:xfrm>
          <a:prstGeom prst="rect">
            <a:avLst/>
          </a:prstGeom>
        </p:spPr>
      </p:pic>
    </p:spTree>
    <p:extLst>
      <p:ext uri="{BB962C8B-B14F-4D97-AF65-F5344CB8AC3E}">
        <p14:creationId xmlns:p14="http://schemas.microsoft.com/office/powerpoint/2010/main" val="412154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AI-generated content may be incorrect.">
            <a:extLst>
              <a:ext uri="{FF2B5EF4-FFF2-40B4-BE49-F238E27FC236}">
                <a16:creationId xmlns:a16="http://schemas.microsoft.com/office/drawing/2014/main" id="{53FB869E-8096-59B2-9A70-E8DF26A799AE}"/>
              </a:ext>
            </a:extLst>
          </p:cNvPr>
          <p:cNvPicPr>
            <a:picLocks noChangeAspect="1"/>
          </p:cNvPicPr>
          <p:nvPr/>
        </p:nvPicPr>
        <p:blipFill>
          <a:blip r:embed="rId3">
            <a:extLst>
              <a:ext uri="{28A0092B-C50C-407E-A947-70E740481C1C}">
                <a14:useLocalDpi xmlns:a14="http://schemas.microsoft.com/office/drawing/2010/main" val="0"/>
              </a:ext>
            </a:extLst>
          </a:blip>
          <a:srcRect b="12580"/>
          <a:stretch>
            <a:fillRect/>
          </a:stretch>
        </p:blipFill>
        <p:spPr>
          <a:xfrm>
            <a:off x="842891" y="594050"/>
            <a:ext cx="10814756" cy="5318018"/>
          </a:xfrm>
          <a:prstGeom prst="rect">
            <a:avLst/>
          </a:prstGeom>
          <a:noFill/>
        </p:spPr>
      </p:pic>
      <p:sp>
        <p:nvSpPr>
          <p:cNvPr id="3" name="Slide Number Placeholder 2" hidden="1">
            <a:extLst>
              <a:ext uri="{FF2B5EF4-FFF2-40B4-BE49-F238E27FC236}">
                <a16:creationId xmlns:a16="http://schemas.microsoft.com/office/drawing/2014/main" id="{A40635DE-A5C1-F5CE-EBC4-875D037B7C04}"/>
              </a:ext>
            </a:extLst>
          </p:cNvPr>
          <p:cNvSpPr>
            <a:spLocks noGrp="1"/>
          </p:cNvSpPr>
          <p:nvPr>
            <p:ph type="sldNum" sz="quarter" idx="12"/>
          </p:nvPr>
        </p:nvSpPr>
        <p:spPr/>
        <p:txBody>
          <a:bodyPr/>
          <a:lstStyle/>
          <a:p>
            <a:pPr>
              <a:spcAft>
                <a:spcPts val="600"/>
              </a:spcAft>
            </a:pPr>
            <a:fld id="{C6BF0614-88EF-E141-A4D8-626B55E019E0}" type="slidenum">
              <a:rPr lang="en-US" smtClean="0"/>
              <a:pPr>
                <a:spcAft>
                  <a:spcPts val="600"/>
                </a:spcAft>
              </a:pPr>
              <a:t>7</a:t>
            </a:fld>
            <a:endParaRPr lang="en-US"/>
          </a:p>
        </p:txBody>
      </p:sp>
    </p:spTree>
    <p:extLst>
      <p:ext uri="{BB962C8B-B14F-4D97-AF65-F5344CB8AC3E}">
        <p14:creationId xmlns:p14="http://schemas.microsoft.com/office/powerpoint/2010/main" val="3246122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teacher's teacher's teaching&#10;&#10;AI-generated content may be incorrect.">
            <a:extLst>
              <a:ext uri="{FF2B5EF4-FFF2-40B4-BE49-F238E27FC236}">
                <a16:creationId xmlns:a16="http://schemas.microsoft.com/office/drawing/2014/main" id="{6E9D51CE-689B-E347-6CB1-C58C3B0302E1}"/>
              </a:ext>
            </a:extLst>
          </p:cNvPr>
          <p:cNvPicPr>
            <a:picLocks noChangeAspect="1"/>
          </p:cNvPicPr>
          <p:nvPr/>
        </p:nvPicPr>
        <p:blipFill>
          <a:blip r:embed="rId3">
            <a:extLst>
              <a:ext uri="{28A0092B-C50C-407E-A947-70E740481C1C}">
                <a14:useLocalDpi xmlns:a14="http://schemas.microsoft.com/office/drawing/2010/main" val="0"/>
              </a:ext>
            </a:extLst>
          </a:blip>
          <a:srcRect l="13" b="6850"/>
          <a:stretch>
            <a:fillRect/>
          </a:stretch>
        </p:blipFill>
        <p:spPr>
          <a:xfrm>
            <a:off x="859220" y="395233"/>
            <a:ext cx="10813388" cy="5666609"/>
          </a:xfrm>
          <a:prstGeom prst="rect">
            <a:avLst/>
          </a:prstGeom>
          <a:noFill/>
        </p:spPr>
      </p:pic>
      <p:sp>
        <p:nvSpPr>
          <p:cNvPr id="5" name="Slide Number Placeholder 4" hidden="1">
            <a:extLst>
              <a:ext uri="{FF2B5EF4-FFF2-40B4-BE49-F238E27FC236}">
                <a16:creationId xmlns:a16="http://schemas.microsoft.com/office/drawing/2014/main" id="{4E501FE1-43BF-67F6-807C-D9E7F7D1C192}"/>
              </a:ext>
            </a:extLst>
          </p:cNvPr>
          <p:cNvSpPr>
            <a:spLocks noGrp="1"/>
          </p:cNvSpPr>
          <p:nvPr>
            <p:ph type="sldNum" sz="quarter" idx="4294967295"/>
          </p:nvPr>
        </p:nvSpPr>
        <p:spPr>
          <a:xfrm>
            <a:off x="11433175" y="6386513"/>
            <a:ext cx="758825" cy="411162"/>
          </a:xfrm>
        </p:spPr>
        <p:txBody>
          <a:bodyPr/>
          <a:lstStyle/>
          <a:p>
            <a:pPr>
              <a:spcAft>
                <a:spcPts val="600"/>
              </a:spcAft>
            </a:pPr>
            <a:fld id="{C6BF0614-88EF-E141-A4D8-626B55E019E0}" type="slidenum">
              <a:rPr lang="en-US" smtClean="0"/>
              <a:pPr>
                <a:spcAft>
                  <a:spcPts val="600"/>
                </a:spcAft>
              </a:pPr>
              <a:t>8</a:t>
            </a:fld>
            <a:endParaRPr lang="en-US"/>
          </a:p>
        </p:txBody>
      </p:sp>
    </p:spTree>
    <p:extLst>
      <p:ext uri="{BB962C8B-B14F-4D97-AF65-F5344CB8AC3E}">
        <p14:creationId xmlns:p14="http://schemas.microsoft.com/office/powerpoint/2010/main" val="970323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graph of a teacher's appreciation&#10;&#10;AI-generated content may be incorrect.">
            <a:extLst>
              <a:ext uri="{FF2B5EF4-FFF2-40B4-BE49-F238E27FC236}">
                <a16:creationId xmlns:a16="http://schemas.microsoft.com/office/drawing/2014/main" id="{7FC55226-E463-F3D6-794A-25A92EEC2DC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1086"/>
          <a:stretch>
            <a:fillRect/>
          </a:stretch>
        </p:blipFill>
        <p:spPr>
          <a:xfrm>
            <a:off x="2691551" y="107349"/>
            <a:ext cx="8256535" cy="6134100"/>
          </a:xfrm>
        </p:spPr>
      </p:pic>
      <p:pic>
        <p:nvPicPr>
          <p:cNvPr id="13" name="Content Placeholder 12" descr="A blue and yellow rectangular sign with text&#10;&#10;AI-generated content may be incorrect.">
            <a:extLst>
              <a:ext uri="{FF2B5EF4-FFF2-40B4-BE49-F238E27FC236}">
                <a16:creationId xmlns:a16="http://schemas.microsoft.com/office/drawing/2014/main" id="{FE6745B0-0A7E-8EE2-2F69-EA7577694D46}"/>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8573" t="2285" r="10900" b="26411"/>
          <a:stretch>
            <a:fillRect/>
          </a:stretch>
        </p:blipFill>
        <p:spPr>
          <a:xfrm>
            <a:off x="288325" y="181232"/>
            <a:ext cx="3584435" cy="2362200"/>
          </a:xfrm>
        </p:spPr>
      </p:pic>
      <p:sp>
        <p:nvSpPr>
          <p:cNvPr id="6" name="TextBox 5">
            <a:extLst>
              <a:ext uri="{FF2B5EF4-FFF2-40B4-BE49-F238E27FC236}">
                <a16:creationId xmlns:a16="http://schemas.microsoft.com/office/drawing/2014/main" id="{F9996374-BDAC-508F-1401-0D8EEF6C1F66}"/>
              </a:ext>
            </a:extLst>
          </p:cNvPr>
          <p:cNvSpPr txBox="1"/>
          <p:nvPr/>
        </p:nvSpPr>
        <p:spPr>
          <a:xfrm>
            <a:off x="7372865" y="6384324"/>
            <a:ext cx="4647426" cy="646331"/>
          </a:xfrm>
          <a:prstGeom prst="rect">
            <a:avLst/>
          </a:prstGeom>
          <a:noFill/>
        </p:spPr>
        <p:txBody>
          <a:bodyPr wrap="none" rtlCol="0">
            <a:spAutoFit/>
          </a:bodyPr>
          <a:lstStyle/>
          <a:p>
            <a:r>
              <a:rPr lang="en-US">
                <a:hlinkClick r:id="rId5"/>
              </a:rPr>
              <a:t>See more state spotlights in our data portal </a:t>
            </a:r>
            <a:endParaRPr lang="en-US"/>
          </a:p>
          <a:p>
            <a:endParaRPr lang="en-US"/>
          </a:p>
        </p:txBody>
      </p:sp>
    </p:spTree>
    <p:extLst>
      <p:ext uri="{BB962C8B-B14F-4D97-AF65-F5344CB8AC3E}">
        <p14:creationId xmlns:p14="http://schemas.microsoft.com/office/powerpoint/2010/main" val="668120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ATAWRAPPER_EMBED_TYPE" val="&quot;interactive&quot;"/>
</p:tagLst>
</file>

<file path=ppt/tags/tag2.xml><?xml version="1.0" encoding="utf-8"?>
<p:tagLst xmlns:a="http://schemas.openxmlformats.org/drawingml/2006/main" xmlns:r="http://schemas.openxmlformats.org/officeDocument/2006/relationships" xmlns:p="http://schemas.openxmlformats.org/presentationml/2006/main">
  <p:tag name="DATAWRAPPER_EMBED_TYPE" val="&quot;interactive&quot;"/>
</p:tagLst>
</file>

<file path=ppt/tags/tag3.xml><?xml version="1.0" encoding="utf-8"?>
<p:tagLst xmlns:a="http://schemas.openxmlformats.org/drawingml/2006/main" xmlns:r="http://schemas.openxmlformats.org/officeDocument/2006/relationships" xmlns:p="http://schemas.openxmlformats.org/presentationml/2006/main">
  <p:tag name="DATAWRAPPER_EMBED_TYPE" val="&quot;interactive&quot;"/>
</p:tagLst>
</file>

<file path=ppt/tags/tag4.xml><?xml version="1.0" encoding="utf-8"?>
<p:tagLst xmlns:a="http://schemas.openxmlformats.org/drawingml/2006/main" xmlns:r="http://schemas.openxmlformats.org/officeDocument/2006/relationships" xmlns:p="http://schemas.openxmlformats.org/presentationml/2006/main">
  <p:tag name="DATAWRAPPER_EMBED_TYPE" val="&quot;interactive&quot;"/>
</p:tagLst>
</file>

<file path=ppt/theme/theme1.xml><?xml version="1.0" encoding="utf-8"?>
<a:theme xmlns:a="http://schemas.openxmlformats.org/drawingml/2006/main" name="SREB Debut ">
  <a:themeElements>
    <a:clrScheme name="SREB 2024">
      <a:dk1>
        <a:srgbClr val="424242"/>
      </a:dk1>
      <a:lt1>
        <a:srgbClr val="FFFFFF"/>
      </a:lt1>
      <a:dk2>
        <a:srgbClr val="003087"/>
      </a:dk2>
      <a:lt2>
        <a:srgbClr val="FFA300"/>
      </a:lt2>
      <a:accent1>
        <a:srgbClr val="307FE2"/>
      </a:accent1>
      <a:accent2>
        <a:srgbClr val="84BD00"/>
      </a:accent2>
      <a:accent3>
        <a:srgbClr val="003087"/>
      </a:accent3>
      <a:accent4>
        <a:srgbClr val="00AEC7"/>
      </a:accent4>
      <a:accent5>
        <a:srgbClr val="424242"/>
      </a:accent5>
      <a:accent6>
        <a:srgbClr val="C4D600"/>
      </a:accent6>
      <a:hlink>
        <a:srgbClr val="C4D600"/>
      </a:hlink>
      <a:folHlink>
        <a:srgbClr val="307F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REB Debut ">
  <a:themeElements>
    <a:clrScheme name="2023 SREB">
      <a:dk1>
        <a:srgbClr val="424242"/>
      </a:dk1>
      <a:lt1>
        <a:srgbClr val="FFFFFF"/>
      </a:lt1>
      <a:dk2>
        <a:srgbClr val="003087"/>
      </a:dk2>
      <a:lt2>
        <a:srgbClr val="FFA300"/>
      </a:lt2>
      <a:accent1>
        <a:srgbClr val="307FE2"/>
      </a:accent1>
      <a:accent2>
        <a:srgbClr val="FFA300"/>
      </a:accent2>
      <a:accent3>
        <a:srgbClr val="003087"/>
      </a:accent3>
      <a:accent4>
        <a:srgbClr val="00AEC7"/>
      </a:accent4>
      <a:accent5>
        <a:srgbClr val="424242"/>
      </a:accent5>
      <a:accent6>
        <a:srgbClr val="C4D600"/>
      </a:accent6>
      <a:hlink>
        <a:srgbClr val="C4D600"/>
      </a:hlink>
      <a:folHlink>
        <a:srgbClr val="307F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9.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13.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24.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25.png"/></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 dockstate="right" visibility="1" width="525" row="3">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8963ABCA-6444-400B-9B0D-2FD334F0BC9E}">
  <we:reference id="a3b40b4f-8edf-490e-9df1-7e66f93912bf" version="1.2.0.0" store="EXCatalog" storeType="EXCatalog"/>
  <we:alternateReferences>
    <we:reference id="WA104380526" version="1.2.0.0" store="en-US"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C6508A2-92B0-4C96-BCD3-E5ECA88B150F}">
  <we:reference id="wa200007371" version="1.0.0.70" store="en-US" storeType="OMEX"/>
  <we:alternateReferences>
    <we:reference id="WA200007371" version="1.0.0.70" store="WA200007371" storeType="OMEX"/>
  </we:alternateReferences>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ppt/webextensions/webextension3.xml><?xml version="1.0" encoding="utf-8"?>
<we:webextension xmlns:we="http://schemas.microsoft.com/office/webextensions/webextension/2010/11" id="{E7179F03-7AB6-478E-A76A-629CC761F28B}">
  <we:reference id="wa200007366" version="1.0.0.14" store="en-US" storeType="OMEX"/>
  <we:alternateReferences>
    <we:reference id="WA200007366" version="1.0.0.14" store="WA200007366" storeType="OMEX"/>
  </we:alternateReferences>
  <we:properties>
    <we:property name="datawrapperUrl" value="&quot;https://datawrapper.dwcdn.net/hn2l2/21/&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72151CAE-5DDF-4AB9-9FEF-896BA85AD511}">
  <we:reference id="wa200007366" version="1.0.0.14" store="en-US" storeType="OMEX"/>
  <we:alternateReferences>
    <we:reference id="WA200007366" version="1.0.0.14" store="WA200007366" storeType="OMEX"/>
  </we:alternateReferences>
  <we:properties>
    <we:property name="datawrapperUrl" value="&quot;https://datawrapper.dwcdn.net/TmagI/11/&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9C82C0F4-0ABC-4BB5-8AF3-43A67B6A2270}">
  <we:reference id="wa200007366" version="1.0.0.14" store="en-US" storeType="OMEX"/>
  <we:alternateReferences>
    <we:reference id="WA200007366" version="1.0.0.14" store="WA200007366" storeType="OMEX"/>
  </we:alternateReferences>
  <we:properties>
    <we:property name="datawrapperUrl" value="&quot;https://datawrapper.dwcdn.net/nIHc6/7/&quot;"/>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FF30ABB5-3749-4C3C-98E3-986573E53B9B}">
  <we:reference id="wa200007366" version="1.0.0.14" store="en-US" storeType="OMEX"/>
  <we:alternateReferences>
    <we:reference id="WA200007366" version="1.0.0.14" store="WA200007366" storeType="OMEX"/>
  </we:alternateReferences>
  <we:properties>
    <we:property name="datawrapperUrl" value="&quot;https://datawrapper.dwcdn.net/G6RLb/14/&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14150c9-cab4-4d72-b45e-c92be4d2e6d6">
      <Terms xmlns="http://schemas.microsoft.com/office/infopath/2007/PartnerControls"/>
    </lcf76f155ced4ddcb4097134ff3c332f>
    <TaxCatchAll xmlns="cfbbbc4c-8c3f-4827-8a49-32017ffae63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F4244AF31F2243BD9E8ABEF1D94995" ma:contentTypeVersion="17" ma:contentTypeDescription="Create a new document." ma:contentTypeScope="" ma:versionID="574b517f130aa0c4eb446c38787ccdd6">
  <xsd:schema xmlns:xsd="http://www.w3.org/2001/XMLSchema" xmlns:xs="http://www.w3.org/2001/XMLSchema" xmlns:p="http://schemas.microsoft.com/office/2006/metadata/properties" xmlns:ns2="714150c9-cab4-4d72-b45e-c92be4d2e6d6" xmlns:ns3="cfbbbc4c-8c3f-4827-8a49-32017ffae632" targetNamespace="http://schemas.microsoft.com/office/2006/metadata/properties" ma:root="true" ma:fieldsID="83c78441af5c2884033c2658d74fc49c" ns2:_="" ns3:_="">
    <xsd:import namespace="714150c9-cab4-4d72-b45e-c92be4d2e6d6"/>
    <xsd:import namespace="cfbbbc4c-8c3f-4827-8a49-32017ffae6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4150c9-cab4-4d72-b45e-c92be4d2e6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57d8738-f617-483e-b1e9-cf95238b6ec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bbbc4c-8c3f-4827-8a49-32017ffae6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6e6af02-9964-46c1-a76f-caaf66f76961}" ma:internalName="TaxCatchAll" ma:showField="CatchAllData" ma:web="cfbbbc4c-8c3f-4827-8a49-32017ffae6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AEE10B-142F-490B-8048-A63EE008B1B0}">
  <ds:schemaRefs>
    <ds:schemaRef ds:uri="http://schemas.openxmlformats.org/package/2006/metadata/core-properties"/>
    <ds:schemaRef ds:uri="http://schemas.microsoft.com/office/2006/documentManagement/types"/>
    <ds:schemaRef ds:uri="http://purl.org/dc/dcmitype/"/>
    <ds:schemaRef ds:uri="http://purl.org/dc/terms/"/>
    <ds:schemaRef ds:uri="cfbbbc4c-8c3f-4827-8a49-32017ffae632"/>
    <ds:schemaRef ds:uri="http://schemas.microsoft.com/office/infopath/2007/PartnerControls"/>
    <ds:schemaRef ds:uri="http://purl.org/dc/elements/1.1/"/>
    <ds:schemaRef ds:uri="714150c9-cab4-4d72-b45e-c92be4d2e6d6"/>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39D1E2F-EFA4-4D22-AF5F-2A02C91777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4150c9-cab4-4d72-b45e-c92be4d2e6d6"/>
    <ds:schemaRef ds:uri="cfbbbc4c-8c3f-4827-8a49-32017ffae6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C852D2-6872-42FD-B841-E2A54F337B48}">
  <ds:schemaRefs>
    <ds:schemaRef ds:uri="http://schemas.microsoft.com/sharepoint/v3/contenttype/forms"/>
  </ds:schemaRefs>
</ds:datastoreItem>
</file>

<file path=docMetadata/LabelInfo.xml><?xml version="1.0" encoding="utf-8"?>
<clbl:labelList xmlns:clbl="http://schemas.microsoft.com/office/2020/mipLabelMetadata">
  <clbl:label id="{eb20950b-168c-497a-9845-2b099844f3ef}" enabled="0" method="" siteId="{eb20950b-168c-497a-9845-2b099844f3ef}" removed="1"/>
</clbl:labelList>
</file>

<file path=docProps/app.xml><?xml version="1.0" encoding="utf-8"?>
<Properties xmlns="http://schemas.openxmlformats.org/officeDocument/2006/extended-properties" xmlns:vt="http://schemas.openxmlformats.org/officeDocument/2006/docPropsVTypes">
  <TotalTime>0</TotalTime>
  <Words>3112</Words>
  <Application>Microsoft Office PowerPoint</Application>
  <PresentationFormat>Widescreen</PresentationFormat>
  <Paragraphs>432</Paragraphs>
  <Slides>67</Slides>
  <Notes>55</Notes>
  <HiddenSlides>18</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67</vt:i4>
      </vt:variant>
    </vt:vector>
  </HeadingPairs>
  <TitlesOfParts>
    <vt:vector size="77" baseType="lpstr">
      <vt:lpstr>Aptos</vt:lpstr>
      <vt:lpstr>Arial</vt:lpstr>
      <vt:lpstr>Arial (Body)</vt:lpstr>
      <vt:lpstr>Arial Narrow</vt:lpstr>
      <vt:lpstr>Geneva</vt:lpstr>
      <vt:lpstr>Georgia</vt:lpstr>
      <vt:lpstr>Helvetica Now</vt:lpstr>
      <vt:lpstr>Helvetica Now Bold</vt:lpstr>
      <vt:lpstr>SREB Debut </vt:lpstr>
      <vt:lpstr>1_SREB Debut </vt:lpstr>
      <vt:lpstr>P-12 Educator Workforce Data by State Takeaways </vt:lpstr>
      <vt:lpstr>    SNAPSHOT: EDUCATOR  WORKFORCE  DATA State-Specific Data +  Regional Trends and  Spotlights From  Across the South </vt:lpstr>
      <vt:lpstr> Teacher Quantity Data</vt:lpstr>
      <vt:lpstr>PowerPoint Presentation</vt:lpstr>
      <vt:lpstr>PowerPoint Presentation</vt:lpstr>
      <vt:lpstr>PowerPoint Presentation</vt:lpstr>
      <vt:lpstr>PowerPoint Presentation</vt:lpstr>
      <vt:lpstr>PowerPoint Presentation</vt:lpstr>
      <vt:lpstr>PowerPoint Presentation</vt:lpstr>
      <vt:lpstr>Teacher Preparation Data</vt:lpstr>
      <vt:lpstr>PowerPoint Presentation</vt:lpstr>
      <vt:lpstr>PowerPoint Presentation</vt:lpstr>
      <vt:lpstr>PowerPoint Presentation</vt:lpstr>
      <vt:lpstr>PowerPoint Presentation</vt:lpstr>
      <vt:lpstr>Teacher Demographic Data</vt:lpstr>
      <vt:lpstr>PowerPoint Presentation</vt:lpstr>
      <vt:lpstr>Demographics by State</vt:lpstr>
      <vt:lpstr>PowerPoint Presentation</vt:lpstr>
      <vt:lpstr>PowerPoint Presentation</vt:lpstr>
      <vt:lpstr>PowerPoint Presentation</vt:lpstr>
      <vt:lpstr>Teacher Shortage Data</vt:lpstr>
      <vt:lpstr>PowerPoint Presentation</vt:lpstr>
      <vt:lpstr>PowerPoint Presentation</vt:lpstr>
      <vt:lpstr>PowerPoint Presentation</vt:lpstr>
      <vt:lpstr>Teacher Quality Data </vt:lpstr>
      <vt:lpstr>PowerPoint Presentation</vt:lpstr>
      <vt:lpstr>PowerPoint Presentation</vt:lpstr>
      <vt:lpstr>PowerPoint Presentation</vt:lpstr>
      <vt:lpstr>PowerPoint Presentation</vt:lpstr>
      <vt:lpstr>PowerPoint Presentation</vt:lpstr>
      <vt:lpstr>Teacher Talent Distribution</vt:lpstr>
      <vt:lpstr>PowerPoint Presentation</vt:lpstr>
      <vt:lpstr>High Poverty School Data</vt:lpstr>
      <vt:lpstr>PowerPoint Presentation</vt:lpstr>
      <vt:lpstr> New Data Early Childhood Education in the South  </vt:lpstr>
      <vt:lpstr>PowerPoint Presentation</vt:lpstr>
      <vt:lpstr>PowerPoint Presentation</vt:lpstr>
      <vt:lpstr>PowerPoint Presentation</vt:lpstr>
      <vt:lpstr>PowerPoint Presentation</vt:lpstr>
      <vt:lpstr>PowerPoint Presentation</vt:lpstr>
      <vt:lpstr>Non-SREB State Feature</vt:lpstr>
      <vt:lpstr> New Data K-12 school leadership workforce  </vt:lpstr>
      <vt:lpstr>PowerPoint Presentation</vt:lpstr>
      <vt:lpstr>PowerPoint Presentation</vt:lpstr>
      <vt:lpstr>PowerPoint Presentation</vt:lpstr>
      <vt:lpstr>PowerPoint Presentation</vt:lpstr>
      <vt:lpstr>PowerPoint Presentation</vt:lpstr>
      <vt:lpstr>PowerPoint Presentation</vt:lpstr>
      <vt:lpstr>POLICY IMPROVEMENT CONSIDERATIONS EDUCATOR WORKFORCE</vt:lpstr>
      <vt:lpstr>State-funded PreK</vt:lpstr>
      <vt:lpstr>Important Notes about the Educator Workforce Data</vt:lpstr>
      <vt:lpstr>Teacher Turnover</vt:lpstr>
      <vt:lpstr>Teacher Turnover</vt:lpstr>
      <vt:lpstr>Teacher Turnover</vt:lpstr>
      <vt:lpstr>Teacher Vacancies</vt:lpstr>
      <vt:lpstr>Teacher Shortages</vt:lpstr>
      <vt:lpstr>Teacher Quality</vt:lpstr>
      <vt:lpstr>Teacher Quality</vt:lpstr>
      <vt:lpstr> SNAPSHOT: TEACHER  PIPELINE   DATA</vt:lpstr>
      <vt:lpstr>Future Educators</vt:lpstr>
      <vt:lpstr>Future Educators</vt:lpstr>
      <vt:lpstr>Gen Z and Teaching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Megan Boren</dc:creator>
  <cp:lastModifiedBy>Jahana Martin</cp:lastModifiedBy>
  <cp:revision>2</cp:revision>
  <dcterms:created xsi:type="dcterms:W3CDTF">2024-11-05T01:26:52Z</dcterms:created>
  <dcterms:modified xsi:type="dcterms:W3CDTF">2025-12-05T18:38:01Z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0x010100C6F4244AF31F2243BD9E8ABEF1D94995</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