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4"/>
    <p:sldMasterId id="2147483673" r:id="rId5"/>
    <p:sldMasterId id="2147483718" r:id="rId6"/>
    <p:sldMasterId id="2147483768" r:id="rId7"/>
    <p:sldMasterId id="2147483784" r:id="rId8"/>
    <p:sldMasterId id="2147483884" r:id="rId9"/>
  </p:sldMasterIdLst>
  <p:notesMasterIdLst>
    <p:notesMasterId r:id="rId51"/>
  </p:notesMasterIdLst>
  <p:handoutMasterIdLst>
    <p:handoutMasterId r:id="rId52"/>
  </p:handoutMasterIdLst>
  <p:sldIdLst>
    <p:sldId id="521" r:id="rId10"/>
    <p:sldId id="487" r:id="rId11"/>
    <p:sldId id="545" r:id="rId12"/>
    <p:sldId id="527" r:id="rId13"/>
    <p:sldId id="528" r:id="rId14"/>
    <p:sldId id="529" r:id="rId15"/>
    <p:sldId id="530" r:id="rId16"/>
    <p:sldId id="531" r:id="rId17"/>
    <p:sldId id="532" r:id="rId18"/>
    <p:sldId id="533" r:id="rId19"/>
    <p:sldId id="534" r:id="rId20"/>
    <p:sldId id="535" r:id="rId21"/>
    <p:sldId id="536" r:id="rId22"/>
    <p:sldId id="537" r:id="rId23"/>
    <p:sldId id="538" r:id="rId24"/>
    <p:sldId id="547" r:id="rId25"/>
    <p:sldId id="542" r:id="rId26"/>
    <p:sldId id="543" r:id="rId27"/>
    <p:sldId id="548" r:id="rId28"/>
    <p:sldId id="549" r:id="rId29"/>
    <p:sldId id="550" r:id="rId30"/>
    <p:sldId id="551" r:id="rId31"/>
    <p:sldId id="552" r:id="rId32"/>
    <p:sldId id="553" r:id="rId33"/>
    <p:sldId id="554" r:id="rId34"/>
    <p:sldId id="555" r:id="rId35"/>
    <p:sldId id="556" r:id="rId36"/>
    <p:sldId id="557" r:id="rId37"/>
    <p:sldId id="558" r:id="rId38"/>
    <p:sldId id="559" r:id="rId39"/>
    <p:sldId id="598" r:id="rId40"/>
    <p:sldId id="597" r:id="rId41"/>
    <p:sldId id="589" r:id="rId42"/>
    <p:sldId id="568" r:id="rId43"/>
    <p:sldId id="569" r:id="rId44"/>
    <p:sldId id="573" r:id="rId45"/>
    <p:sldId id="574" r:id="rId46"/>
    <p:sldId id="575" r:id="rId47"/>
    <p:sldId id="576" r:id="rId48"/>
    <p:sldId id="590" r:id="rId49"/>
    <p:sldId id="592"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4" userDrawn="1">
          <p15:clr>
            <a:srgbClr val="A4A3A4"/>
          </p15:clr>
        </p15:guide>
        <p15:guide id="2" pos="672" userDrawn="1">
          <p15:clr>
            <a:srgbClr val="A4A3A4"/>
          </p15:clr>
        </p15:guide>
        <p15:guide id="3" pos="7176" userDrawn="1">
          <p15:clr>
            <a:srgbClr val="A4A3A4"/>
          </p15:clr>
        </p15:guide>
        <p15:guide id="4" orient="horz" pos="408" userDrawn="1">
          <p15:clr>
            <a:srgbClr val="A4A3A4"/>
          </p15:clr>
        </p15:guide>
        <p15:guide id="5" pos="1752" userDrawn="1">
          <p15:clr>
            <a:srgbClr val="A4A3A4"/>
          </p15:clr>
        </p15:guide>
        <p15:guide id="6" orient="horz" pos="100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74B05-0BEC-9905-238A-AA47854354BF}" name="Megan Boren" initials="MB" userId="Megan Boren" providerId="None"/>
  <p188:author id="{611AD031-1750-6914-4B69-D3CCDDF5884E}" name="Torrie Mekos" initials="TM" userId="S::tmekos@hopewellinc.org::81f7bce8-1ea2-4967-a9a5-0933e7f19f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D4DEF2"/>
    <a:srgbClr val="A1BAEC"/>
    <a:srgbClr val="2758BC"/>
    <a:srgbClr val="081226"/>
    <a:srgbClr val="0C1A38"/>
    <a:srgbClr val="10234B"/>
    <a:srgbClr val="E9EEF8"/>
    <a:srgbClr val="EBF0FB"/>
    <a:srgbClr val="DFE7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4" autoAdjust="0"/>
    <p:restoredTop sz="79147" autoAdjust="0"/>
  </p:normalViewPr>
  <p:slideViewPr>
    <p:cSldViewPr snapToGrid="0" snapToObjects="1">
      <p:cViewPr varScale="1">
        <p:scale>
          <a:sx n="113" d="100"/>
          <a:sy n="113" d="100"/>
        </p:scale>
        <p:origin x="516" y="84"/>
      </p:cViewPr>
      <p:guideLst>
        <p:guide orient="horz" pos="3864"/>
        <p:guide pos="672"/>
        <p:guide pos="7176"/>
        <p:guide orient="horz" pos="408"/>
        <p:guide pos="1752"/>
        <p:guide orient="horz" pos="1008"/>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6" d="100"/>
          <a:sy n="86" d="100"/>
        </p:scale>
        <p:origin x="386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6/11/relationships/changesInfo" Target="changesInfos/changesInfo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ren" userId="62fae530-efb8-44f1-856b-87187ca07a48" providerId="ADAL" clId="{637A5030-2570-42FB-BAC8-C1FD263A4510}"/>
    <pc:docChg chg="delSld modSld delMainMaster delSection modSection">
      <pc:chgData name="Megan Boren" userId="62fae530-efb8-44f1-856b-87187ca07a48" providerId="ADAL" clId="{637A5030-2570-42FB-BAC8-C1FD263A4510}" dt="2023-06-08T14:20:03.217" v="11" actId="2696"/>
      <pc:docMkLst>
        <pc:docMk/>
      </pc:docMkLst>
      <pc:sldChg chg="del">
        <pc:chgData name="Megan Boren" userId="62fae530-efb8-44f1-856b-87187ca07a48" providerId="ADAL" clId="{637A5030-2570-42FB-BAC8-C1FD263A4510}" dt="2023-06-08T14:17:54.091" v="0" actId="2696"/>
        <pc:sldMkLst>
          <pc:docMk/>
          <pc:sldMk cId="1544029938" sldId="256"/>
        </pc:sldMkLst>
      </pc:sldChg>
      <pc:sldChg chg="del">
        <pc:chgData name="Megan Boren" userId="62fae530-efb8-44f1-856b-87187ca07a48" providerId="ADAL" clId="{637A5030-2570-42FB-BAC8-C1FD263A4510}" dt="2023-06-08T14:18:40.490" v="3" actId="47"/>
        <pc:sldMkLst>
          <pc:docMk/>
          <pc:sldMk cId="0" sldId="257"/>
        </pc:sldMkLst>
      </pc:sldChg>
      <pc:sldChg chg="del">
        <pc:chgData name="Megan Boren" userId="62fae530-efb8-44f1-856b-87187ca07a48" providerId="ADAL" clId="{637A5030-2570-42FB-BAC8-C1FD263A4510}" dt="2023-06-08T14:18:40.490" v="3" actId="47"/>
        <pc:sldMkLst>
          <pc:docMk/>
          <pc:sldMk cId="0" sldId="258"/>
        </pc:sldMkLst>
      </pc:sldChg>
      <pc:sldChg chg="del">
        <pc:chgData name="Megan Boren" userId="62fae530-efb8-44f1-856b-87187ca07a48" providerId="ADAL" clId="{637A5030-2570-42FB-BAC8-C1FD263A4510}" dt="2023-06-08T14:18:40.490" v="3" actId="47"/>
        <pc:sldMkLst>
          <pc:docMk/>
          <pc:sldMk cId="0" sldId="259"/>
        </pc:sldMkLst>
      </pc:sldChg>
      <pc:sldChg chg="del">
        <pc:chgData name="Megan Boren" userId="62fae530-efb8-44f1-856b-87187ca07a48" providerId="ADAL" clId="{637A5030-2570-42FB-BAC8-C1FD263A4510}" dt="2023-06-08T14:18:40.490" v="3" actId="47"/>
        <pc:sldMkLst>
          <pc:docMk/>
          <pc:sldMk cId="0" sldId="260"/>
        </pc:sldMkLst>
      </pc:sldChg>
      <pc:sldChg chg="del">
        <pc:chgData name="Megan Boren" userId="62fae530-efb8-44f1-856b-87187ca07a48" providerId="ADAL" clId="{637A5030-2570-42FB-BAC8-C1FD263A4510}" dt="2023-06-08T14:18:40.490" v="3" actId="47"/>
        <pc:sldMkLst>
          <pc:docMk/>
          <pc:sldMk cId="0" sldId="261"/>
        </pc:sldMkLst>
      </pc:sldChg>
      <pc:sldChg chg="del">
        <pc:chgData name="Megan Boren" userId="62fae530-efb8-44f1-856b-87187ca07a48" providerId="ADAL" clId="{637A5030-2570-42FB-BAC8-C1FD263A4510}" dt="2023-06-08T14:18:40.490" v="3" actId="47"/>
        <pc:sldMkLst>
          <pc:docMk/>
          <pc:sldMk cId="0" sldId="262"/>
        </pc:sldMkLst>
      </pc:sldChg>
      <pc:sldChg chg="del">
        <pc:chgData name="Megan Boren" userId="62fae530-efb8-44f1-856b-87187ca07a48" providerId="ADAL" clId="{637A5030-2570-42FB-BAC8-C1FD263A4510}" dt="2023-06-08T14:18:40.490" v="3" actId="47"/>
        <pc:sldMkLst>
          <pc:docMk/>
          <pc:sldMk cId="0" sldId="263"/>
        </pc:sldMkLst>
      </pc:sldChg>
      <pc:sldChg chg="del">
        <pc:chgData name="Megan Boren" userId="62fae530-efb8-44f1-856b-87187ca07a48" providerId="ADAL" clId="{637A5030-2570-42FB-BAC8-C1FD263A4510}" dt="2023-06-08T14:18:40.490" v="3" actId="47"/>
        <pc:sldMkLst>
          <pc:docMk/>
          <pc:sldMk cId="0" sldId="264"/>
        </pc:sldMkLst>
      </pc:sldChg>
      <pc:sldChg chg="del">
        <pc:chgData name="Megan Boren" userId="62fae530-efb8-44f1-856b-87187ca07a48" providerId="ADAL" clId="{637A5030-2570-42FB-BAC8-C1FD263A4510}" dt="2023-06-08T14:18:40.490" v="3" actId="47"/>
        <pc:sldMkLst>
          <pc:docMk/>
          <pc:sldMk cId="0" sldId="265"/>
        </pc:sldMkLst>
      </pc:sldChg>
      <pc:sldChg chg="del">
        <pc:chgData name="Megan Boren" userId="62fae530-efb8-44f1-856b-87187ca07a48" providerId="ADAL" clId="{637A5030-2570-42FB-BAC8-C1FD263A4510}" dt="2023-06-08T14:18:40.490" v="3" actId="47"/>
        <pc:sldMkLst>
          <pc:docMk/>
          <pc:sldMk cId="0" sldId="266"/>
        </pc:sldMkLst>
      </pc:sldChg>
      <pc:sldChg chg="del">
        <pc:chgData name="Megan Boren" userId="62fae530-efb8-44f1-856b-87187ca07a48" providerId="ADAL" clId="{637A5030-2570-42FB-BAC8-C1FD263A4510}" dt="2023-06-08T14:18:05.491" v="1" actId="18676"/>
        <pc:sldMkLst>
          <pc:docMk/>
          <pc:sldMk cId="4267988972" sldId="274"/>
        </pc:sldMkLst>
      </pc:sldChg>
      <pc:sldChg chg="del">
        <pc:chgData name="Megan Boren" userId="62fae530-efb8-44f1-856b-87187ca07a48" providerId="ADAL" clId="{637A5030-2570-42FB-BAC8-C1FD263A4510}" dt="2023-06-08T14:18:05.491" v="1" actId="18676"/>
        <pc:sldMkLst>
          <pc:docMk/>
          <pc:sldMk cId="3011415607" sldId="275"/>
        </pc:sldMkLst>
      </pc:sldChg>
      <pc:sldChg chg="del">
        <pc:chgData name="Megan Boren" userId="62fae530-efb8-44f1-856b-87187ca07a48" providerId="ADAL" clId="{637A5030-2570-42FB-BAC8-C1FD263A4510}" dt="2023-06-08T14:18:05.491" v="1" actId="18676"/>
        <pc:sldMkLst>
          <pc:docMk/>
          <pc:sldMk cId="747921831" sldId="277"/>
        </pc:sldMkLst>
      </pc:sldChg>
      <pc:sldChg chg="del">
        <pc:chgData name="Megan Boren" userId="62fae530-efb8-44f1-856b-87187ca07a48" providerId="ADAL" clId="{637A5030-2570-42FB-BAC8-C1FD263A4510}" dt="2023-06-08T14:18:05.491" v="1" actId="18676"/>
        <pc:sldMkLst>
          <pc:docMk/>
          <pc:sldMk cId="2185695594" sldId="278"/>
        </pc:sldMkLst>
      </pc:sldChg>
      <pc:sldChg chg="del">
        <pc:chgData name="Megan Boren" userId="62fae530-efb8-44f1-856b-87187ca07a48" providerId="ADAL" clId="{637A5030-2570-42FB-BAC8-C1FD263A4510}" dt="2023-06-08T14:18:05.491" v="1" actId="18676"/>
        <pc:sldMkLst>
          <pc:docMk/>
          <pc:sldMk cId="3762382005" sldId="279"/>
        </pc:sldMkLst>
      </pc:sldChg>
      <pc:sldChg chg="del">
        <pc:chgData name="Megan Boren" userId="62fae530-efb8-44f1-856b-87187ca07a48" providerId="ADAL" clId="{637A5030-2570-42FB-BAC8-C1FD263A4510}" dt="2023-06-08T14:20:03.217" v="11" actId="2696"/>
        <pc:sldMkLst>
          <pc:docMk/>
          <pc:sldMk cId="439737310" sldId="484"/>
        </pc:sldMkLst>
      </pc:sldChg>
      <pc:sldChg chg="del">
        <pc:chgData name="Megan Boren" userId="62fae530-efb8-44f1-856b-87187ca07a48" providerId="ADAL" clId="{637A5030-2570-42FB-BAC8-C1FD263A4510}" dt="2023-06-08T14:18:05.491" v="1" actId="18676"/>
        <pc:sldMkLst>
          <pc:docMk/>
          <pc:sldMk cId="405552971" sldId="520"/>
        </pc:sldMkLst>
      </pc:sldChg>
      <pc:sldChg chg="del">
        <pc:chgData name="Megan Boren" userId="62fae530-efb8-44f1-856b-87187ca07a48" providerId="ADAL" clId="{637A5030-2570-42FB-BAC8-C1FD263A4510}" dt="2023-06-08T14:18:05.491" v="1" actId="18676"/>
        <pc:sldMkLst>
          <pc:docMk/>
          <pc:sldMk cId="3322368525" sldId="522"/>
        </pc:sldMkLst>
      </pc:sldChg>
      <pc:sldChg chg="del">
        <pc:chgData name="Megan Boren" userId="62fae530-efb8-44f1-856b-87187ca07a48" providerId="ADAL" clId="{637A5030-2570-42FB-BAC8-C1FD263A4510}" dt="2023-06-08T14:18:05.491" v="1" actId="18676"/>
        <pc:sldMkLst>
          <pc:docMk/>
          <pc:sldMk cId="685582332" sldId="523"/>
        </pc:sldMkLst>
      </pc:sldChg>
      <pc:sldChg chg="del">
        <pc:chgData name="Megan Boren" userId="62fae530-efb8-44f1-856b-87187ca07a48" providerId="ADAL" clId="{637A5030-2570-42FB-BAC8-C1FD263A4510}" dt="2023-06-08T14:18:05.491" v="1" actId="18676"/>
        <pc:sldMkLst>
          <pc:docMk/>
          <pc:sldMk cId="3545935948" sldId="525"/>
        </pc:sldMkLst>
      </pc:sldChg>
      <pc:sldChg chg="del">
        <pc:chgData name="Megan Boren" userId="62fae530-efb8-44f1-856b-87187ca07a48" providerId="ADAL" clId="{637A5030-2570-42FB-BAC8-C1FD263A4510}" dt="2023-06-08T14:18:05.491" v="1" actId="18676"/>
        <pc:sldMkLst>
          <pc:docMk/>
          <pc:sldMk cId="2268818148" sldId="526"/>
        </pc:sldMkLst>
      </pc:sldChg>
      <pc:sldChg chg="del">
        <pc:chgData name="Megan Boren" userId="62fae530-efb8-44f1-856b-87187ca07a48" providerId="ADAL" clId="{637A5030-2570-42FB-BAC8-C1FD263A4510}" dt="2023-06-08T14:18:18.039" v="2" actId="18676"/>
        <pc:sldMkLst>
          <pc:docMk/>
          <pc:sldMk cId="1092636915" sldId="564"/>
        </pc:sldMkLst>
      </pc:sldChg>
      <pc:sldChg chg="del">
        <pc:chgData name="Megan Boren" userId="62fae530-efb8-44f1-856b-87187ca07a48" providerId="ADAL" clId="{637A5030-2570-42FB-BAC8-C1FD263A4510}" dt="2023-06-08T14:18:18.039" v="2" actId="18676"/>
        <pc:sldMkLst>
          <pc:docMk/>
          <pc:sldMk cId="2157007871" sldId="566"/>
        </pc:sldMkLst>
      </pc:sldChg>
      <pc:sldChg chg="del">
        <pc:chgData name="Megan Boren" userId="62fae530-efb8-44f1-856b-87187ca07a48" providerId="ADAL" clId="{637A5030-2570-42FB-BAC8-C1FD263A4510}" dt="2023-06-08T14:19:54.352" v="10" actId="2696"/>
        <pc:sldMkLst>
          <pc:docMk/>
          <pc:sldMk cId="3927991146" sldId="572"/>
        </pc:sldMkLst>
      </pc:sldChg>
      <pc:sldChg chg="del">
        <pc:chgData name="Megan Boren" userId="62fae530-efb8-44f1-856b-87187ca07a48" providerId="ADAL" clId="{637A5030-2570-42FB-BAC8-C1FD263A4510}" dt="2023-06-08T14:18:40.490" v="3" actId="47"/>
        <pc:sldMkLst>
          <pc:docMk/>
          <pc:sldMk cId="2290794257" sldId="577"/>
        </pc:sldMkLst>
      </pc:sldChg>
      <pc:sldChg chg="del">
        <pc:chgData name="Megan Boren" userId="62fae530-efb8-44f1-856b-87187ca07a48" providerId="ADAL" clId="{637A5030-2570-42FB-BAC8-C1FD263A4510}" dt="2023-06-08T14:18:40.490" v="3" actId="47"/>
        <pc:sldMkLst>
          <pc:docMk/>
          <pc:sldMk cId="2270199580" sldId="579"/>
        </pc:sldMkLst>
      </pc:sldChg>
      <pc:sldChg chg="del">
        <pc:chgData name="Megan Boren" userId="62fae530-efb8-44f1-856b-87187ca07a48" providerId="ADAL" clId="{637A5030-2570-42FB-BAC8-C1FD263A4510}" dt="2023-06-08T14:18:40.490" v="3" actId="47"/>
        <pc:sldMkLst>
          <pc:docMk/>
          <pc:sldMk cId="3356912909" sldId="581"/>
        </pc:sldMkLst>
      </pc:sldChg>
      <pc:sldChg chg="del">
        <pc:chgData name="Megan Boren" userId="62fae530-efb8-44f1-856b-87187ca07a48" providerId="ADAL" clId="{637A5030-2570-42FB-BAC8-C1FD263A4510}" dt="2023-06-08T14:18:53.483" v="5" actId="2696"/>
        <pc:sldMkLst>
          <pc:docMk/>
          <pc:sldMk cId="3073620038" sldId="582"/>
        </pc:sldMkLst>
      </pc:sldChg>
      <pc:sldChg chg="del">
        <pc:chgData name="Megan Boren" userId="62fae530-efb8-44f1-856b-87187ca07a48" providerId="ADAL" clId="{637A5030-2570-42FB-BAC8-C1FD263A4510}" dt="2023-06-08T14:18:18.039" v="2" actId="18676"/>
        <pc:sldMkLst>
          <pc:docMk/>
          <pc:sldMk cId="2216034790" sldId="587"/>
        </pc:sldMkLst>
      </pc:sldChg>
      <pc:sldChg chg="del">
        <pc:chgData name="Megan Boren" userId="62fae530-efb8-44f1-856b-87187ca07a48" providerId="ADAL" clId="{637A5030-2570-42FB-BAC8-C1FD263A4510}" dt="2023-06-08T14:18:40.490" v="3" actId="47"/>
        <pc:sldMkLst>
          <pc:docMk/>
          <pc:sldMk cId="3030762580" sldId="591"/>
        </pc:sldMkLst>
      </pc:sldChg>
      <pc:sldChg chg="modNotesTx">
        <pc:chgData name="Megan Boren" userId="62fae530-efb8-44f1-856b-87187ca07a48" providerId="ADAL" clId="{637A5030-2570-42FB-BAC8-C1FD263A4510}" dt="2023-06-08T14:19:21.112" v="8" actId="20577"/>
        <pc:sldMkLst>
          <pc:docMk/>
          <pc:sldMk cId="2997429344" sldId="592"/>
        </pc:sldMkLst>
      </pc:sldChg>
      <pc:sldChg chg="del">
        <pc:chgData name="Megan Boren" userId="62fae530-efb8-44f1-856b-87187ca07a48" providerId="ADAL" clId="{637A5030-2570-42FB-BAC8-C1FD263A4510}" dt="2023-06-08T14:19:10.588" v="6" actId="2696"/>
        <pc:sldMkLst>
          <pc:docMk/>
          <pc:sldMk cId="2167529404" sldId="594"/>
        </pc:sldMkLst>
      </pc:sldChg>
      <pc:sldChg chg="del">
        <pc:chgData name="Megan Boren" userId="62fae530-efb8-44f1-856b-87187ca07a48" providerId="ADAL" clId="{637A5030-2570-42FB-BAC8-C1FD263A4510}" dt="2023-06-08T14:19:14.016" v="7" actId="2696"/>
        <pc:sldMkLst>
          <pc:docMk/>
          <pc:sldMk cId="3417567599" sldId="596"/>
        </pc:sldMkLst>
      </pc:sldChg>
      <pc:sldChg chg="del">
        <pc:chgData name="Megan Boren" userId="62fae530-efb8-44f1-856b-87187ca07a48" providerId="ADAL" clId="{637A5030-2570-42FB-BAC8-C1FD263A4510}" dt="2023-06-08T14:18:05.491" v="1" actId="18676"/>
        <pc:sldMkLst>
          <pc:docMk/>
          <pc:sldMk cId="1747512358" sldId="599"/>
        </pc:sldMkLst>
      </pc:sldChg>
      <pc:sldChg chg="del">
        <pc:chgData name="Megan Boren" userId="62fae530-efb8-44f1-856b-87187ca07a48" providerId="ADAL" clId="{637A5030-2570-42FB-BAC8-C1FD263A4510}" dt="2023-06-08T14:18:05.491" v="1" actId="18676"/>
        <pc:sldMkLst>
          <pc:docMk/>
          <pc:sldMk cId="1651740515" sldId="600"/>
        </pc:sldMkLst>
      </pc:sldChg>
      <pc:sldChg chg="del">
        <pc:chgData name="Megan Boren" userId="62fae530-efb8-44f1-856b-87187ca07a48" providerId="ADAL" clId="{637A5030-2570-42FB-BAC8-C1FD263A4510}" dt="2023-06-08T14:18:05.491" v="1" actId="18676"/>
        <pc:sldMkLst>
          <pc:docMk/>
          <pc:sldMk cId="1863588579" sldId="601"/>
        </pc:sldMkLst>
      </pc:sldChg>
      <pc:sldChg chg="del">
        <pc:chgData name="Megan Boren" userId="62fae530-efb8-44f1-856b-87187ca07a48" providerId="ADAL" clId="{637A5030-2570-42FB-BAC8-C1FD263A4510}" dt="2023-06-08T14:18:05.491" v="1" actId="18676"/>
        <pc:sldMkLst>
          <pc:docMk/>
          <pc:sldMk cId="1459648034" sldId="602"/>
        </pc:sldMkLst>
      </pc:sldChg>
      <pc:sldChg chg="del">
        <pc:chgData name="Megan Boren" userId="62fae530-efb8-44f1-856b-87187ca07a48" providerId="ADAL" clId="{637A5030-2570-42FB-BAC8-C1FD263A4510}" dt="2023-06-08T14:18:05.491" v="1" actId="18676"/>
        <pc:sldMkLst>
          <pc:docMk/>
          <pc:sldMk cId="2649089758" sldId="603"/>
        </pc:sldMkLst>
      </pc:sldChg>
      <pc:sldChg chg="del">
        <pc:chgData name="Megan Boren" userId="62fae530-efb8-44f1-856b-87187ca07a48" providerId="ADAL" clId="{637A5030-2570-42FB-BAC8-C1FD263A4510}" dt="2023-06-08T14:18:05.491" v="1" actId="18676"/>
        <pc:sldMkLst>
          <pc:docMk/>
          <pc:sldMk cId="2821810291" sldId="604"/>
        </pc:sldMkLst>
      </pc:sldChg>
      <pc:sldChg chg="del">
        <pc:chgData name="Megan Boren" userId="62fae530-efb8-44f1-856b-87187ca07a48" providerId="ADAL" clId="{637A5030-2570-42FB-BAC8-C1FD263A4510}" dt="2023-06-08T14:18:05.491" v="1" actId="18676"/>
        <pc:sldMkLst>
          <pc:docMk/>
          <pc:sldMk cId="2475675078" sldId="605"/>
        </pc:sldMkLst>
      </pc:sldChg>
      <pc:sldChg chg="del">
        <pc:chgData name="Megan Boren" userId="62fae530-efb8-44f1-856b-87187ca07a48" providerId="ADAL" clId="{637A5030-2570-42FB-BAC8-C1FD263A4510}" dt="2023-06-08T14:18:05.491" v="1" actId="18676"/>
        <pc:sldMkLst>
          <pc:docMk/>
          <pc:sldMk cId="184817170" sldId="606"/>
        </pc:sldMkLst>
      </pc:sldChg>
      <pc:sldChg chg="del">
        <pc:chgData name="Megan Boren" userId="62fae530-efb8-44f1-856b-87187ca07a48" providerId="ADAL" clId="{637A5030-2570-42FB-BAC8-C1FD263A4510}" dt="2023-06-08T14:18:05.491" v="1" actId="18676"/>
        <pc:sldMkLst>
          <pc:docMk/>
          <pc:sldMk cId="3859428090" sldId="607"/>
        </pc:sldMkLst>
      </pc:sldChg>
      <pc:sldChg chg="del">
        <pc:chgData name="Megan Boren" userId="62fae530-efb8-44f1-856b-87187ca07a48" providerId="ADAL" clId="{637A5030-2570-42FB-BAC8-C1FD263A4510}" dt="2023-06-08T14:18:40.490" v="3" actId="47"/>
        <pc:sldMkLst>
          <pc:docMk/>
          <pc:sldMk cId="3357916250" sldId="1530"/>
        </pc:sldMkLst>
      </pc:sldChg>
      <pc:sldChg chg="del">
        <pc:chgData name="Megan Boren" userId="62fae530-efb8-44f1-856b-87187ca07a48" providerId="ADAL" clId="{637A5030-2570-42FB-BAC8-C1FD263A4510}" dt="2023-06-08T14:18:40.490" v="3" actId="47"/>
        <pc:sldMkLst>
          <pc:docMk/>
          <pc:sldMk cId="3594837991" sldId="1859"/>
        </pc:sldMkLst>
      </pc:sldChg>
      <pc:sldChg chg="del">
        <pc:chgData name="Megan Boren" userId="62fae530-efb8-44f1-856b-87187ca07a48" providerId="ADAL" clId="{637A5030-2570-42FB-BAC8-C1FD263A4510}" dt="2023-06-08T14:18:40.490" v="3" actId="47"/>
        <pc:sldMkLst>
          <pc:docMk/>
          <pc:sldMk cId="1907620289" sldId="1860"/>
        </pc:sldMkLst>
      </pc:sldChg>
      <pc:sldChg chg="del">
        <pc:chgData name="Megan Boren" userId="62fae530-efb8-44f1-856b-87187ca07a48" providerId="ADAL" clId="{637A5030-2570-42FB-BAC8-C1FD263A4510}" dt="2023-06-08T14:18:40.490" v="3" actId="47"/>
        <pc:sldMkLst>
          <pc:docMk/>
          <pc:sldMk cId="1613244669" sldId="2059"/>
        </pc:sldMkLst>
      </pc:sldChg>
      <pc:sldChg chg="del">
        <pc:chgData name="Megan Boren" userId="62fae530-efb8-44f1-856b-87187ca07a48" providerId="ADAL" clId="{637A5030-2570-42FB-BAC8-C1FD263A4510}" dt="2023-06-08T14:18:40.490" v="3" actId="47"/>
        <pc:sldMkLst>
          <pc:docMk/>
          <pc:sldMk cId="134893354" sldId="2060"/>
        </pc:sldMkLst>
      </pc:sldChg>
      <pc:sldChg chg="del">
        <pc:chgData name="Megan Boren" userId="62fae530-efb8-44f1-856b-87187ca07a48" providerId="ADAL" clId="{637A5030-2570-42FB-BAC8-C1FD263A4510}" dt="2023-06-08T14:18:05.491" v="1" actId="18676"/>
        <pc:sldMkLst>
          <pc:docMk/>
          <pc:sldMk cId="0" sldId="2062"/>
        </pc:sldMkLst>
      </pc:sldChg>
      <pc:sldChg chg="del">
        <pc:chgData name="Megan Boren" userId="62fae530-efb8-44f1-856b-87187ca07a48" providerId="ADAL" clId="{637A5030-2570-42FB-BAC8-C1FD263A4510}" dt="2023-06-08T14:18:05.491" v="1" actId="18676"/>
        <pc:sldMkLst>
          <pc:docMk/>
          <pc:sldMk cId="0" sldId="2063"/>
        </pc:sldMkLst>
      </pc:sldChg>
      <pc:sldChg chg="del">
        <pc:chgData name="Megan Boren" userId="62fae530-efb8-44f1-856b-87187ca07a48" providerId="ADAL" clId="{637A5030-2570-42FB-BAC8-C1FD263A4510}" dt="2023-06-08T14:18:05.491" v="1" actId="18676"/>
        <pc:sldMkLst>
          <pc:docMk/>
          <pc:sldMk cId="0" sldId="2064"/>
        </pc:sldMkLst>
      </pc:sldChg>
      <pc:sldChg chg="del">
        <pc:chgData name="Megan Boren" userId="62fae530-efb8-44f1-856b-87187ca07a48" providerId="ADAL" clId="{637A5030-2570-42FB-BAC8-C1FD263A4510}" dt="2023-06-08T14:18:05.491" v="1" actId="18676"/>
        <pc:sldMkLst>
          <pc:docMk/>
          <pc:sldMk cId="0" sldId="2065"/>
        </pc:sldMkLst>
      </pc:sldChg>
      <pc:sldChg chg="del">
        <pc:chgData name="Megan Boren" userId="62fae530-efb8-44f1-856b-87187ca07a48" providerId="ADAL" clId="{637A5030-2570-42FB-BAC8-C1FD263A4510}" dt="2023-06-08T14:18:40.490" v="3" actId="47"/>
        <pc:sldMkLst>
          <pc:docMk/>
          <pc:sldMk cId="2336429854" sldId="3213"/>
        </pc:sldMkLst>
      </pc:sldChg>
      <pc:sldChg chg="del">
        <pc:chgData name="Megan Boren" userId="62fae530-efb8-44f1-856b-87187ca07a48" providerId="ADAL" clId="{637A5030-2570-42FB-BAC8-C1FD263A4510}" dt="2023-06-08T14:18:40.490" v="3" actId="47"/>
        <pc:sldMkLst>
          <pc:docMk/>
          <pc:sldMk cId="4221093236" sldId="3219"/>
        </pc:sldMkLst>
      </pc:sldChg>
      <pc:sldChg chg="del">
        <pc:chgData name="Megan Boren" userId="62fae530-efb8-44f1-856b-87187ca07a48" providerId="ADAL" clId="{637A5030-2570-42FB-BAC8-C1FD263A4510}" dt="2023-06-08T14:18:40.490" v="3" actId="47"/>
        <pc:sldMkLst>
          <pc:docMk/>
          <pc:sldMk cId="545687211" sldId="3710"/>
        </pc:sldMkLst>
      </pc:sldChg>
      <pc:sldChg chg="del">
        <pc:chgData name="Megan Boren" userId="62fae530-efb8-44f1-856b-87187ca07a48" providerId="ADAL" clId="{637A5030-2570-42FB-BAC8-C1FD263A4510}" dt="2023-06-08T14:18:40.490" v="3" actId="47"/>
        <pc:sldMkLst>
          <pc:docMk/>
          <pc:sldMk cId="1047509450" sldId="10658"/>
        </pc:sldMkLst>
      </pc:sldChg>
      <pc:sldChg chg="del">
        <pc:chgData name="Megan Boren" userId="62fae530-efb8-44f1-856b-87187ca07a48" providerId="ADAL" clId="{637A5030-2570-42FB-BAC8-C1FD263A4510}" dt="2023-06-08T14:18:40.490" v="3" actId="47"/>
        <pc:sldMkLst>
          <pc:docMk/>
          <pc:sldMk cId="3101226856" sldId="10664"/>
        </pc:sldMkLst>
      </pc:sldChg>
      <pc:sldChg chg="del">
        <pc:chgData name="Megan Boren" userId="62fae530-efb8-44f1-856b-87187ca07a48" providerId="ADAL" clId="{637A5030-2570-42FB-BAC8-C1FD263A4510}" dt="2023-06-08T14:18:40.490" v="3" actId="47"/>
        <pc:sldMkLst>
          <pc:docMk/>
          <pc:sldMk cId="1510106792" sldId="10686"/>
        </pc:sldMkLst>
      </pc:sldChg>
      <pc:sldChg chg="del">
        <pc:chgData name="Megan Boren" userId="62fae530-efb8-44f1-856b-87187ca07a48" providerId="ADAL" clId="{637A5030-2570-42FB-BAC8-C1FD263A4510}" dt="2023-06-08T14:18:40.490" v="3" actId="47"/>
        <pc:sldMkLst>
          <pc:docMk/>
          <pc:sldMk cId="572120610" sldId="10687"/>
        </pc:sldMkLst>
      </pc:sldChg>
      <pc:sldChg chg="del">
        <pc:chgData name="Megan Boren" userId="62fae530-efb8-44f1-856b-87187ca07a48" providerId="ADAL" clId="{637A5030-2570-42FB-BAC8-C1FD263A4510}" dt="2023-06-08T14:18:40.490" v="3" actId="47"/>
        <pc:sldMkLst>
          <pc:docMk/>
          <pc:sldMk cId="3595152326" sldId="10691"/>
        </pc:sldMkLst>
      </pc:sldChg>
      <pc:sldChg chg="del">
        <pc:chgData name="Megan Boren" userId="62fae530-efb8-44f1-856b-87187ca07a48" providerId="ADAL" clId="{637A5030-2570-42FB-BAC8-C1FD263A4510}" dt="2023-06-08T14:18:40.490" v="3" actId="47"/>
        <pc:sldMkLst>
          <pc:docMk/>
          <pc:sldMk cId="0" sldId="10692"/>
        </pc:sldMkLst>
      </pc:sldChg>
      <pc:sldMasterChg chg="del delSldLayout">
        <pc:chgData name="Megan Boren" userId="62fae530-efb8-44f1-856b-87187ca07a48" providerId="ADAL" clId="{637A5030-2570-42FB-BAC8-C1FD263A4510}" dt="2023-06-08T14:18:05.491" v="1" actId="18676"/>
        <pc:sldMasterMkLst>
          <pc:docMk/>
          <pc:sldMasterMk cId="3510744783" sldId="2147483693"/>
        </pc:sldMasterMkLst>
        <pc:sldLayoutChg chg="del">
          <pc:chgData name="Megan Boren" userId="62fae530-efb8-44f1-856b-87187ca07a48" providerId="ADAL" clId="{637A5030-2570-42FB-BAC8-C1FD263A4510}" dt="2023-06-08T14:18:05.491" v="1" actId="18676"/>
          <pc:sldLayoutMkLst>
            <pc:docMk/>
            <pc:sldMasterMk cId="3510744783" sldId="2147483693"/>
            <pc:sldLayoutMk cId="1437154818" sldId="2147483694"/>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3476820403" sldId="2147483695"/>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3171979126" sldId="2147483696"/>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3674604049" sldId="2147483697"/>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3857128042" sldId="2147483698"/>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1931319494" sldId="2147483699"/>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2052611080" sldId="2147483700"/>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1879797856" sldId="2147483701"/>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4283816446" sldId="2147483702"/>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871234693" sldId="2147483703"/>
          </pc:sldLayoutMkLst>
        </pc:sldLayoutChg>
        <pc:sldLayoutChg chg="del">
          <pc:chgData name="Megan Boren" userId="62fae530-efb8-44f1-856b-87187ca07a48" providerId="ADAL" clId="{637A5030-2570-42FB-BAC8-C1FD263A4510}" dt="2023-06-08T14:18:05.491" v="1" actId="18676"/>
          <pc:sldLayoutMkLst>
            <pc:docMk/>
            <pc:sldMasterMk cId="3510744783" sldId="2147483693"/>
            <pc:sldLayoutMk cId="3964634394" sldId="2147483704"/>
          </pc:sldLayoutMkLst>
        </pc:sldLayoutChg>
      </pc:sldMasterChg>
      <pc:sldMasterChg chg="del delSldLayout">
        <pc:chgData name="Megan Boren" userId="62fae530-efb8-44f1-856b-87187ca07a48" providerId="ADAL" clId="{637A5030-2570-42FB-BAC8-C1FD263A4510}" dt="2023-06-08T14:18:05.491" v="1" actId="18676"/>
        <pc:sldMasterMkLst>
          <pc:docMk/>
          <pc:sldMasterMk cId="2248502708" sldId="2147483705"/>
        </pc:sldMasterMkLst>
        <pc:sldLayoutChg chg="del">
          <pc:chgData name="Megan Boren" userId="62fae530-efb8-44f1-856b-87187ca07a48" providerId="ADAL" clId="{637A5030-2570-42FB-BAC8-C1FD263A4510}" dt="2023-06-08T14:18:05.491" v="1" actId="18676"/>
          <pc:sldLayoutMkLst>
            <pc:docMk/>
            <pc:sldMasterMk cId="2248502708" sldId="2147483705"/>
            <pc:sldLayoutMk cId="3222307464" sldId="2147483706"/>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2563618017" sldId="2147483707"/>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2261082987" sldId="2147483709"/>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1527364374" sldId="2147483710"/>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2001865180" sldId="2147483711"/>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661033882" sldId="2147483712"/>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4105072210" sldId="2147483713"/>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281958767" sldId="2147483714"/>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696945501" sldId="2147483715"/>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4188854275" sldId="2147483716"/>
          </pc:sldLayoutMkLst>
        </pc:sldLayoutChg>
        <pc:sldLayoutChg chg="del">
          <pc:chgData name="Megan Boren" userId="62fae530-efb8-44f1-856b-87187ca07a48" providerId="ADAL" clId="{637A5030-2570-42FB-BAC8-C1FD263A4510}" dt="2023-06-08T14:18:05.491" v="1" actId="18676"/>
          <pc:sldLayoutMkLst>
            <pc:docMk/>
            <pc:sldMasterMk cId="2248502708" sldId="2147483705"/>
            <pc:sldLayoutMk cId="198149" sldId="2147483717"/>
          </pc:sldLayoutMkLst>
        </pc:sldLayoutChg>
      </pc:sldMasterChg>
      <pc:sldMasterChg chg="delSldLayout">
        <pc:chgData name="Megan Boren" userId="62fae530-efb8-44f1-856b-87187ca07a48" providerId="ADAL" clId="{637A5030-2570-42FB-BAC8-C1FD263A4510}" dt="2023-06-08T14:18:40.490" v="3" actId="47"/>
        <pc:sldMasterMkLst>
          <pc:docMk/>
          <pc:sldMasterMk cId="519007662" sldId="2147483768"/>
        </pc:sldMasterMkLst>
        <pc:sldLayoutChg chg="del">
          <pc:chgData name="Megan Boren" userId="62fae530-efb8-44f1-856b-87187ca07a48" providerId="ADAL" clId="{637A5030-2570-42FB-BAC8-C1FD263A4510}" dt="2023-06-08T14:18:40.490" v="3" actId="47"/>
          <pc:sldLayoutMkLst>
            <pc:docMk/>
            <pc:sldMasterMk cId="519007662" sldId="2147483768"/>
            <pc:sldLayoutMk cId="1513439177" sldId="2147483778"/>
          </pc:sldLayoutMkLst>
        </pc:sldLayoutChg>
      </pc:sldMasterChg>
      <pc:sldMasterChg chg="del delSldLayout">
        <pc:chgData name="Megan Boren" userId="62fae530-efb8-44f1-856b-87187ca07a48" providerId="ADAL" clId="{637A5030-2570-42FB-BAC8-C1FD263A4510}" dt="2023-06-08T14:18:40.490" v="3" actId="47"/>
        <pc:sldMasterMkLst>
          <pc:docMk/>
          <pc:sldMasterMk cId="2673730773" sldId="2147483843"/>
        </pc:sldMasterMkLst>
        <pc:sldLayoutChg chg="del">
          <pc:chgData name="Megan Boren" userId="62fae530-efb8-44f1-856b-87187ca07a48" providerId="ADAL" clId="{637A5030-2570-42FB-BAC8-C1FD263A4510}" dt="2023-06-08T14:18:40.490" v="3" actId="47"/>
          <pc:sldLayoutMkLst>
            <pc:docMk/>
            <pc:sldMasterMk cId="2673730773" sldId="2147483843"/>
            <pc:sldLayoutMk cId="2316252156" sldId="2147483844"/>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1266493819" sldId="2147483845"/>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991152672" sldId="2147483846"/>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523792774" sldId="2147483847"/>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956423916" sldId="2147483848"/>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1517961795" sldId="2147483849"/>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504554398" sldId="2147483850"/>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065283719" sldId="2147483851"/>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3401385019" sldId="2147483852"/>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653883652" sldId="2147483853"/>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551182709" sldId="2147483854"/>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4037562887" sldId="2147483855"/>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944168964" sldId="2147483856"/>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3738436097" sldId="2147483857"/>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3514950894" sldId="2147483858"/>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507340860" sldId="2147483859"/>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3937371332" sldId="2147483860"/>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1389209676" sldId="2147483861"/>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4239199212" sldId="2147483862"/>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1206810575" sldId="2147483863"/>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078216653" sldId="2147483864"/>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3004165188" sldId="2147483865"/>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2659850011" sldId="2147483866"/>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3425308777" sldId="2147483867"/>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604702760" sldId="2147483868"/>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306290974" sldId="2147483869"/>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4215214336" sldId="2147483870"/>
          </pc:sldLayoutMkLst>
        </pc:sldLayoutChg>
        <pc:sldLayoutChg chg="del">
          <pc:chgData name="Megan Boren" userId="62fae530-efb8-44f1-856b-87187ca07a48" providerId="ADAL" clId="{637A5030-2570-42FB-BAC8-C1FD263A4510}" dt="2023-06-08T14:18:40.490" v="3" actId="47"/>
          <pc:sldLayoutMkLst>
            <pc:docMk/>
            <pc:sldMasterMk cId="2673730773" sldId="2147483843"/>
            <pc:sldLayoutMk cId="4082747754" sldId="2147483871"/>
          </pc:sldLayoutMkLst>
        </pc:sldLayoutChg>
      </pc:sldMasterChg>
      <pc:sldMasterChg chg="del delSldLayout">
        <pc:chgData name="Megan Boren" userId="62fae530-efb8-44f1-856b-87187ca07a48" providerId="ADAL" clId="{637A5030-2570-42FB-BAC8-C1FD263A4510}" dt="2023-06-08T14:18:40.490" v="3" actId="47"/>
        <pc:sldMasterMkLst>
          <pc:docMk/>
          <pc:sldMasterMk cId="3208190673" sldId="2147483872"/>
        </pc:sldMasterMkLst>
        <pc:sldLayoutChg chg="del">
          <pc:chgData name="Megan Boren" userId="62fae530-efb8-44f1-856b-87187ca07a48" providerId="ADAL" clId="{637A5030-2570-42FB-BAC8-C1FD263A4510}" dt="2023-06-08T14:18:40.490" v="3" actId="47"/>
          <pc:sldLayoutMkLst>
            <pc:docMk/>
            <pc:sldMasterMk cId="3208190673" sldId="2147483872"/>
            <pc:sldLayoutMk cId="3505240539" sldId="2147483873"/>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3302213076" sldId="2147483874"/>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1128787597" sldId="2147483875"/>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877388245" sldId="2147483876"/>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2100521458" sldId="2147483877"/>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3171054963" sldId="2147483878"/>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2215125119" sldId="2147483879"/>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2213018475" sldId="2147483880"/>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36185306" sldId="2147483881"/>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1783423" sldId="2147483882"/>
          </pc:sldLayoutMkLst>
        </pc:sldLayoutChg>
        <pc:sldLayoutChg chg="del">
          <pc:chgData name="Megan Boren" userId="62fae530-efb8-44f1-856b-87187ca07a48" providerId="ADAL" clId="{637A5030-2570-42FB-BAC8-C1FD263A4510}" dt="2023-06-08T14:18:40.490" v="3" actId="47"/>
          <pc:sldLayoutMkLst>
            <pc:docMk/>
            <pc:sldMasterMk cId="3208190673" sldId="2147483872"/>
            <pc:sldLayoutMk cId="310047794" sldId="214748388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2020-21</c:v>
                </c:pt>
              </c:strCache>
            </c:strRef>
          </c:tx>
          <c:spPr>
            <a:solidFill>
              <a:schemeClr val="accent1"/>
            </a:solidFill>
            <a:ln>
              <a:noFill/>
            </a:ln>
            <a:effectLst>
              <a:outerShdw blurRad="40000" dist="23000" dir="5400000" rotWithShape="0">
                <a:srgbClr val="000000">
                  <a:alpha val="35000"/>
                </a:srgbClr>
              </a:outerShdw>
            </a:effectLst>
            <a:sp3d/>
          </c:spPr>
          <c:invertIfNegative val="0"/>
          <c:dLbls>
            <c:dLbl>
              <c:idx val="0"/>
              <c:layout>
                <c:manualLayout>
                  <c:x val="-6.3444921877195363E-3"/>
                  <c:y val="-3.2054731216374942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99-4B63-9628-19C4AFD7E24A}"/>
                </c:ext>
              </c:extLst>
            </c:dLbl>
            <c:dLbl>
              <c:idx val="1"/>
              <c:layout>
                <c:manualLayout>
                  <c:x val="-5.8157173217467991E-17"/>
                  <c:y val="8.4507927752261153E-2"/>
                </c:manualLayout>
              </c:layout>
              <c:tx>
                <c:rich>
                  <a:bodyPr/>
                  <a:lstStyle/>
                  <a:p>
                    <a:fld id="{72F4A9ED-C360-4F75-BC54-73ED1FF5A443}" type="VALUE">
                      <a:rPr lang="en-US" b="1">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999-4B63-9628-19C4AFD7E24A}"/>
                </c:ext>
              </c:extLst>
            </c:dLbl>
            <c:dLbl>
              <c:idx val="2"/>
              <c:layout>
                <c:manualLayout>
                  <c:x val="-1.5861230469299422E-3"/>
                  <c:y val="7.5765728329613508E-2"/>
                </c:manualLayout>
              </c:layout>
              <c:tx>
                <c:rich>
                  <a:bodyPr/>
                  <a:lstStyle/>
                  <a:p>
                    <a:fld id="{35216409-7F07-49CF-AD56-4472461B0C28}" type="VALUE">
                      <a:rPr lang="en-US" b="1">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999-4B63-9628-19C4AFD7E24A}"/>
                </c:ext>
              </c:extLst>
            </c:dLbl>
            <c:dLbl>
              <c:idx val="3"/>
              <c:layout>
                <c:manualLayout>
                  <c:x val="1.5861230469297676E-3"/>
                  <c:y val="7.5765728329613508E-2"/>
                </c:manualLayout>
              </c:layout>
              <c:tx>
                <c:rich>
                  <a:bodyPr/>
                  <a:lstStyle/>
                  <a:p>
                    <a:fld id="{98D3E4EA-594A-4C5D-AE61-FCC595D36059}"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999-4B63-9628-19C4AFD7E24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Associate degree or Other</c:v>
                </c:pt>
                <c:pt idx="1">
                  <c:v>Bachelor's degree</c:v>
                </c:pt>
                <c:pt idx="2">
                  <c:v>Master's degree</c:v>
                </c:pt>
                <c:pt idx="3">
                  <c:v>Advanced degree</c:v>
                </c:pt>
              </c:strCache>
            </c:strRef>
          </c:cat>
          <c:val>
            <c:numRef>
              <c:f>Sheet1!$B$2:$B$5</c:f>
              <c:numCache>
                <c:formatCode>0%</c:formatCode>
                <c:ptCount val="4"/>
                <c:pt idx="0" formatCode="0.00%">
                  <c:v>2.3E-2</c:v>
                </c:pt>
                <c:pt idx="1">
                  <c:v>0.41</c:v>
                </c:pt>
                <c:pt idx="2">
                  <c:v>0.44</c:v>
                </c:pt>
                <c:pt idx="3" formatCode="0.00%">
                  <c:v>0.13100000000000001</c:v>
                </c:pt>
              </c:numCache>
            </c:numRef>
          </c:val>
          <c:extLst>
            <c:ext xmlns:c16="http://schemas.microsoft.com/office/drawing/2014/chart" uri="{C3380CC4-5D6E-409C-BE32-E72D297353CC}">
              <c16:uniqueId val="{00000004-E999-4B63-9628-19C4AFD7E24A}"/>
            </c:ext>
          </c:extLst>
        </c:ser>
        <c:ser>
          <c:idx val="2"/>
          <c:order val="2"/>
          <c:tx>
            <c:strRef>
              <c:f>Sheet1!$D$1</c:f>
              <c:strCache>
                <c:ptCount val="1"/>
                <c:pt idx="0">
                  <c:v>2019-20</c:v>
                </c:pt>
              </c:strCache>
            </c:strRef>
          </c:tx>
          <c:spPr>
            <a:solidFill>
              <a:schemeClr val="tx2"/>
            </a:solidFill>
            <a:ln>
              <a:noFill/>
            </a:ln>
            <a:effectLst>
              <a:outerShdw blurRad="40000" dist="23000" dir="5400000" rotWithShape="0">
                <a:srgbClr val="000000">
                  <a:alpha val="35000"/>
                </a:srgbClr>
              </a:outerShdw>
            </a:effectLst>
            <a:sp3d/>
          </c:spPr>
          <c:invertIfNegative val="0"/>
          <c:dLbls>
            <c:dLbl>
              <c:idx val="0"/>
              <c:layout>
                <c:manualLayout>
                  <c:x val="1.7447353516228725E-2"/>
                  <c:y val="-4.07969306390226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99-4B63-9628-19C4AFD7E24A}"/>
                </c:ext>
              </c:extLst>
            </c:dLbl>
            <c:dLbl>
              <c:idx val="1"/>
              <c:layout>
                <c:manualLayout>
                  <c:x val="1.586123046929884E-2"/>
                  <c:y val="-3.7882864164806754E-2"/>
                </c:manualLayout>
              </c:layout>
              <c:tx>
                <c:rich>
                  <a:bodyPr/>
                  <a:lstStyle/>
                  <a:p>
                    <a:fld id="{EFA79A10-1532-437E-BAB6-C681A32F629B}" type="VALUE">
                      <a:rPr lang="en-US" sz="1600" b="1">
                        <a:solidFill>
                          <a:schemeClr val="tx2"/>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999-4B63-9628-19C4AFD7E24A}"/>
                </c:ext>
              </c:extLst>
            </c:dLbl>
            <c:dLbl>
              <c:idx val="2"/>
              <c:layout>
                <c:manualLayout>
                  <c:x val="1.9033476563158607E-2"/>
                  <c:y val="-4.079693063902267E-2"/>
                </c:manualLayout>
              </c:layout>
              <c:tx>
                <c:rich>
                  <a:bodyPr/>
                  <a:lstStyle/>
                  <a:p>
                    <a:fld id="{051E7429-4B5A-4A87-8189-049EF5414560}" type="VALUE">
                      <a:rPr lang="en-US" sz="1600" b="1">
                        <a:solidFill>
                          <a:schemeClr val="tx2"/>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999-4B63-9628-19C4AFD7E24A}"/>
                </c:ext>
              </c:extLst>
            </c:dLbl>
            <c:dLbl>
              <c:idx val="3"/>
              <c:layout>
                <c:manualLayout>
                  <c:x val="2.379184570394826E-2"/>
                  <c:y val="-3.78828641648067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999-4B63-9628-19C4AFD7E24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Associate degree or Other</c:v>
                </c:pt>
                <c:pt idx="1">
                  <c:v>Bachelor's degree</c:v>
                </c:pt>
                <c:pt idx="2">
                  <c:v>Master's degree</c:v>
                </c:pt>
                <c:pt idx="3">
                  <c:v>Advanced degree</c:v>
                </c:pt>
              </c:strCache>
            </c:strRef>
          </c:cat>
          <c:val>
            <c:numRef>
              <c:f>Sheet1!$D$2:$D$5</c:f>
              <c:numCache>
                <c:formatCode>0.00%</c:formatCode>
                <c:ptCount val="4"/>
                <c:pt idx="0">
                  <c:v>3.5000000000000003E-2</c:v>
                </c:pt>
                <c:pt idx="1">
                  <c:v>0.38500000000000001</c:v>
                </c:pt>
                <c:pt idx="2">
                  <c:v>0.49099999999999999</c:v>
                </c:pt>
                <c:pt idx="3">
                  <c:v>8.5000000000000006E-2</c:v>
                </c:pt>
              </c:numCache>
            </c:numRef>
          </c:val>
          <c:extLst>
            <c:ext xmlns:c16="http://schemas.microsoft.com/office/drawing/2014/chart" uri="{C3380CC4-5D6E-409C-BE32-E72D297353CC}">
              <c16:uniqueId val="{00000009-E999-4B63-9628-19C4AFD7E24A}"/>
            </c:ext>
          </c:extLst>
        </c:ser>
        <c:dLbls>
          <c:showLegendKey val="0"/>
          <c:showVal val="1"/>
          <c:showCatName val="0"/>
          <c:showSerName val="0"/>
          <c:showPercent val="0"/>
          <c:showBubbleSize val="0"/>
        </c:dLbls>
        <c:gapWidth val="150"/>
        <c:shape val="box"/>
        <c:axId val="514227456"/>
        <c:axId val="514231776"/>
        <c:axId val="1405488527"/>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tx2">
                                <a:lumMod val="35000"/>
                                <a:lumOff val="65000"/>
                              </a:schemeClr>
                            </a:solidFill>
                          </a:ln>
                          <a:effectLst/>
                        </c:spPr>
                      </c15:leaderLines>
                    </c:ext>
                  </c:extLst>
                </c:dLbls>
                <c:cat>
                  <c:strRef>
                    <c:extLst>
                      <c:ext uri="{02D57815-91ED-43cb-92C2-25804820EDAC}">
                        <c15:formulaRef>
                          <c15:sqref>Sheet1!$A$2:$A$5</c15:sqref>
                        </c15:formulaRef>
                      </c:ext>
                    </c:extLst>
                    <c:strCache>
                      <c:ptCount val="4"/>
                      <c:pt idx="0">
                        <c:v>Associate degree or Other</c:v>
                      </c:pt>
                      <c:pt idx="1">
                        <c:v>Bachelor's degree</c:v>
                      </c:pt>
                      <c:pt idx="2">
                        <c:v>Master's degree</c:v>
                      </c:pt>
                      <c:pt idx="3">
                        <c:v>Advanced degree</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A-E999-4B63-9628-19C4AFD7E24A}"/>
                  </c:ext>
                </c:extLst>
              </c15:ser>
            </c15:filteredBarSeries>
          </c:ext>
        </c:extLst>
      </c:bar3DChart>
      <c:catAx>
        <c:axId val="51422745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lumMod val="75000"/>
                  </a:schemeClr>
                </a:solidFill>
                <a:latin typeface="Arial Narrow" panose="020B0606020202030204" pitchFamily="34" charset="0"/>
                <a:ea typeface="+mn-ea"/>
                <a:cs typeface="+mn-cs"/>
              </a:defRPr>
            </a:pPr>
            <a:endParaRPr lang="en-US"/>
          </a:p>
        </c:txPr>
        <c:crossAx val="514231776"/>
        <c:crosses val="autoZero"/>
        <c:auto val="1"/>
        <c:lblAlgn val="ctr"/>
        <c:lblOffset val="100"/>
        <c:noMultiLvlLbl val="0"/>
      </c:catAx>
      <c:valAx>
        <c:axId val="514231776"/>
        <c:scaling>
          <c:orientation val="minMax"/>
        </c:scaling>
        <c:delete val="1"/>
        <c:axPos val="l"/>
        <c:numFmt formatCode="0.00%" sourceLinked="1"/>
        <c:majorTickMark val="out"/>
        <c:minorTickMark val="none"/>
        <c:tickLblPos val="nextTo"/>
        <c:crossAx val="514227456"/>
        <c:crosses val="autoZero"/>
        <c:crossBetween val="between"/>
      </c:valAx>
      <c:serAx>
        <c:axId val="1405488527"/>
        <c:scaling>
          <c:orientation val="minMax"/>
        </c:scaling>
        <c:delete val="0"/>
        <c:axPos val="b"/>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lumMod val="75000"/>
                  </a:schemeClr>
                </a:solidFill>
                <a:latin typeface="Arial Narrow" panose="020B0606020202030204" pitchFamily="34" charset="0"/>
                <a:ea typeface="+mn-ea"/>
                <a:cs typeface="+mn-cs"/>
              </a:defRPr>
            </a:pPr>
            <a:endParaRPr lang="en-US"/>
          </a:p>
        </c:txPr>
        <c:crossAx val="514231776"/>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103985034282529E-2"/>
          <c:y val="3.1261736338023413E-2"/>
          <c:w val="0.85428556378813725"/>
          <c:h val="0.87495305464790629"/>
        </c:manualLayout>
      </c:layout>
      <c:barChart>
        <c:barDir val="bar"/>
        <c:grouping val="clustered"/>
        <c:varyColors val="0"/>
        <c:ser>
          <c:idx val="0"/>
          <c:order val="0"/>
          <c:tx>
            <c:strRef>
              <c:f>Sheet1!$B$1</c:f>
              <c:strCache>
                <c:ptCount val="1"/>
                <c:pt idx="0">
                  <c:v>Social Studies</c:v>
                </c:pt>
              </c:strCache>
            </c:strRef>
          </c:tx>
          <c:spPr>
            <a:solidFill>
              <a:schemeClr val="accent5"/>
            </a:solidFill>
            <a:ln>
              <a:noFill/>
            </a:ln>
            <a:effectLst/>
          </c:spPr>
          <c:invertIfNegative val="0"/>
          <c:cat>
            <c:strRef>
              <c:f>Sheet1!$A$2</c:f>
              <c:strCache>
                <c:ptCount val="1"/>
                <c:pt idx="0">
                  <c:v>Average Composite Score</c:v>
                </c:pt>
              </c:strCache>
            </c:strRef>
          </c:cat>
          <c:val>
            <c:numRef>
              <c:f>Sheet1!$B$2</c:f>
              <c:numCache>
                <c:formatCode>General</c:formatCode>
                <c:ptCount val="1"/>
                <c:pt idx="0">
                  <c:v>2.98</c:v>
                </c:pt>
              </c:numCache>
            </c:numRef>
          </c:val>
          <c:extLst>
            <c:ext xmlns:c16="http://schemas.microsoft.com/office/drawing/2014/chart" uri="{C3380CC4-5D6E-409C-BE32-E72D297353CC}">
              <c16:uniqueId val="{00000000-30D4-4877-9784-BD24EDEDA367}"/>
            </c:ext>
          </c:extLst>
        </c:ser>
        <c:ser>
          <c:idx val="1"/>
          <c:order val="1"/>
          <c:tx>
            <c:strRef>
              <c:f>Sheet1!$C$1</c:f>
              <c:strCache>
                <c:ptCount val="1"/>
                <c:pt idx="0">
                  <c:v>Science</c:v>
                </c:pt>
              </c:strCache>
            </c:strRef>
          </c:tx>
          <c:spPr>
            <a:solidFill>
              <a:schemeClr val="tx1">
                <a:lumMod val="60000"/>
                <a:lumOff val="40000"/>
              </a:schemeClr>
            </a:solidFill>
            <a:ln>
              <a:noFill/>
            </a:ln>
            <a:effectLst/>
          </c:spPr>
          <c:invertIfNegative val="0"/>
          <c:cat>
            <c:strRef>
              <c:f>Sheet1!$A$2</c:f>
              <c:strCache>
                <c:ptCount val="1"/>
                <c:pt idx="0">
                  <c:v>Average Composite Score</c:v>
                </c:pt>
              </c:strCache>
            </c:strRef>
          </c:cat>
          <c:val>
            <c:numRef>
              <c:f>Sheet1!$C$2</c:f>
              <c:numCache>
                <c:formatCode>General</c:formatCode>
                <c:ptCount val="1"/>
                <c:pt idx="0">
                  <c:v>2.96</c:v>
                </c:pt>
              </c:numCache>
            </c:numRef>
          </c:val>
          <c:extLst>
            <c:ext xmlns:c16="http://schemas.microsoft.com/office/drawing/2014/chart" uri="{C3380CC4-5D6E-409C-BE32-E72D297353CC}">
              <c16:uniqueId val="{00000001-30D4-4877-9784-BD24EDEDA367}"/>
            </c:ext>
          </c:extLst>
        </c:ser>
        <c:ser>
          <c:idx val="2"/>
          <c:order val="2"/>
          <c:tx>
            <c:strRef>
              <c:f>Sheet1!$D$1</c:f>
              <c:strCache>
                <c:ptCount val="1"/>
                <c:pt idx="0">
                  <c:v>Numeracy</c:v>
                </c:pt>
              </c:strCache>
            </c:strRef>
          </c:tx>
          <c:spPr>
            <a:solidFill>
              <a:srgbClr val="82A3E6"/>
            </a:solidFill>
            <a:ln>
              <a:noFill/>
            </a:ln>
            <a:effectLst/>
          </c:spPr>
          <c:invertIfNegative val="0"/>
          <c:cat>
            <c:strRef>
              <c:f>Sheet1!$A$2</c:f>
              <c:strCache>
                <c:ptCount val="1"/>
                <c:pt idx="0">
                  <c:v>Average Composite Score</c:v>
                </c:pt>
              </c:strCache>
            </c:strRef>
          </c:cat>
          <c:val>
            <c:numRef>
              <c:f>Sheet1!$D$2</c:f>
              <c:numCache>
                <c:formatCode>General</c:formatCode>
                <c:ptCount val="1"/>
                <c:pt idx="0">
                  <c:v>3.03</c:v>
                </c:pt>
              </c:numCache>
            </c:numRef>
          </c:val>
          <c:extLst>
            <c:ext xmlns:c16="http://schemas.microsoft.com/office/drawing/2014/chart" uri="{C3380CC4-5D6E-409C-BE32-E72D297353CC}">
              <c16:uniqueId val="{00000002-30D4-4877-9784-BD24EDEDA367}"/>
            </c:ext>
          </c:extLst>
        </c:ser>
        <c:ser>
          <c:idx val="3"/>
          <c:order val="3"/>
          <c:tx>
            <c:strRef>
              <c:f>Sheet1!$E$1</c:f>
              <c:strCache>
                <c:ptCount val="1"/>
                <c:pt idx="0">
                  <c:v>Literacy</c:v>
                </c:pt>
              </c:strCache>
            </c:strRef>
          </c:tx>
          <c:spPr>
            <a:solidFill>
              <a:schemeClr val="tx2"/>
            </a:solidFill>
            <a:ln>
              <a:noFill/>
            </a:ln>
            <a:effectLst/>
          </c:spPr>
          <c:invertIfNegative val="0"/>
          <c:cat>
            <c:strRef>
              <c:f>Sheet1!$A$2</c:f>
              <c:strCache>
                <c:ptCount val="1"/>
                <c:pt idx="0">
                  <c:v>Average Composite Score</c:v>
                </c:pt>
              </c:strCache>
            </c:strRef>
          </c:cat>
          <c:val>
            <c:numRef>
              <c:f>Sheet1!$E$2</c:f>
              <c:numCache>
                <c:formatCode>General</c:formatCode>
                <c:ptCount val="1"/>
                <c:pt idx="0">
                  <c:v>3.02</c:v>
                </c:pt>
              </c:numCache>
            </c:numRef>
          </c:val>
          <c:extLst>
            <c:ext xmlns:c16="http://schemas.microsoft.com/office/drawing/2014/chart" uri="{C3380CC4-5D6E-409C-BE32-E72D297353CC}">
              <c16:uniqueId val="{00000003-30D4-4877-9784-BD24EDEDA367}"/>
            </c:ext>
          </c:extLst>
        </c:ser>
        <c:ser>
          <c:idx val="4"/>
          <c:order val="4"/>
          <c:tx>
            <c:strRef>
              <c:f>Sheet1!$F$1</c:f>
              <c:strCache>
                <c:ptCount val="1"/>
                <c:pt idx="0">
                  <c:v>Overall</c:v>
                </c:pt>
              </c:strCache>
            </c:strRef>
          </c:tx>
          <c:spPr>
            <a:solidFill>
              <a:srgbClr val="6CB33F"/>
            </a:solidFill>
            <a:ln>
              <a:noFill/>
            </a:ln>
            <a:effectLst/>
          </c:spPr>
          <c:invertIfNegative val="0"/>
          <c:cat>
            <c:strRef>
              <c:f>Sheet1!$A$2</c:f>
              <c:strCache>
                <c:ptCount val="1"/>
                <c:pt idx="0">
                  <c:v>Average Composite Score</c:v>
                </c:pt>
              </c:strCache>
            </c:strRef>
          </c:cat>
          <c:val>
            <c:numRef>
              <c:f>Sheet1!$F$2</c:f>
              <c:numCache>
                <c:formatCode>General</c:formatCode>
                <c:ptCount val="1"/>
                <c:pt idx="0">
                  <c:v>3.04</c:v>
                </c:pt>
              </c:numCache>
            </c:numRef>
          </c:val>
          <c:extLst>
            <c:ext xmlns:c16="http://schemas.microsoft.com/office/drawing/2014/chart" uri="{C3380CC4-5D6E-409C-BE32-E72D297353CC}">
              <c16:uniqueId val="{00000004-30D4-4877-9784-BD24EDEDA367}"/>
            </c:ext>
          </c:extLst>
        </c:ser>
        <c:dLbls>
          <c:showLegendKey val="0"/>
          <c:showVal val="0"/>
          <c:showCatName val="0"/>
          <c:showSerName val="0"/>
          <c:showPercent val="0"/>
          <c:showBubbleSize val="0"/>
        </c:dLbls>
        <c:gapWidth val="142"/>
        <c:overlap val="-34"/>
        <c:axId val="226285167"/>
        <c:axId val="226286127"/>
      </c:barChart>
      <c:catAx>
        <c:axId val="226285167"/>
        <c:scaling>
          <c:orientation val="minMax"/>
        </c:scaling>
        <c:delete val="1"/>
        <c:axPos val="l"/>
        <c:numFmt formatCode="General" sourceLinked="1"/>
        <c:majorTickMark val="none"/>
        <c:minorTickMark val="none"/>
        <c:tickLblPos val="nextTo"/>
        <c:crossAx val="226286127"/>
        <c:crosses val="autoZero"/>
        <c:auto val="1"/>
        <c:lblAlgn val="ctr"/>
        <c:lblOffset val="100"/>
        <c:noMultiLvlLbl val="0"/>
      </c:catAx>
      <c:valAx>
        <c:axId val="226286127"/>
        <c:scaling>
          <c:orientation val="minMax"/>
        </c:scaling>
        <c:delete val="1"/>
        <c:axPos val="b"/>
        <c:numFmt formatCode="General" sourceLinked="1"/>
        <c:majorTickMark val="none"/>
        <c:minorTickMark val="none"/>
        <c:tickLblPos val="nextTo"/>
        <c:crossAx val="226285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solidFill>
                <a:srgbClr val="7C6A55"/>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4067BA-CE56-4242-BB69-788734370B71}" type="datetime1">
              <a:rPr lang="en-US" smtClean="0">
                <a:solidFill>
                  <a:srgbClr val="7C6A55"/>
                </a:solidFill>
              </a:rPr>
              <a:t>6/8/2023</a:t>
            </a:fld>
            <a:endParaRPr lang="en-US" dirty="0">
              <a:solidFill>
                <a:srgbClr val="7C6A55"/>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solidFill>
                  <a:srgbClr val="7C6A55"/>
                </a:solidFill>
              </a:rPr>
              <a:t>Presentation Title/ Presenter First Name Last Name</a:t>
            </a:r>
            <a:endParaRPr lang="en-US" dirty="0">
              <a:solidFill>
                <a:srgbClr val="7C6A55"/>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5B5615-0249-D440-8B1B-134AA5501235}" type="slidenum">
              <a:rPr lang="en-US" smtClean="0">
                <a:solidFill>
                  <a:srgbClr val="7C6A55"/>
                </a:solidFill>
              </a:rPr>
              <a:t>‹#›</a:t>
            </a:fld>
            <a:endParaRPr lang="en-US">
              <a:solidFill>
                <a:srgbClr val="7C6A55"/>
              </a:solidFill>
            </a:endParaRPr>
          </a:p>
        </p:txBody>
      </p:sp>
    </p:spTree>
    <p:extLst>
      <p:ext uri="{BB962C8B-B14F-4D97-AF65-F5344CB8AC3E}">
        <p14:creationId xmlns:p14="http://schemas.microsoft.com/office/powerpoint/2010/main" val="20841096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accent4"/>
                </a:solidFil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accent4"/>
                </a:solidFill>
              </a:defRPr>
            </a:lvl1pPr>
          </a:lstStyle>
          <a:p>
            <a:fld id="{CEFF9428-BE35-6341-A460-A38F8BC9D434}" type="datetime1">
              <a:rPr lang="en-US" smtClean="0"/>
              <a:t>6/8/2023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accent4"/>
                </a:solidFill>
              </a:defRPr>
            </a:lvl1pPr>
          </a:lstStyle>
          <a:p>
            <a:r>
              <a:rPr lang="en-US"/>
              <a:t>Presentation Title/ Presenter First Name Last Name</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accent4"/>
                </a:solidFill>
              </a:defRPr>
            </a:lvl1pPr>
          </a:lstStyle>
          <a:p>
            <a:fld id="{CF2903E7-652A-FC41-B5FF-0807B98EA45D}" type="slidenum">
              <a:rPr lang="en-US" smtClean="0"/>
              <a:pPr/>
              <a:t>‹#›</a:t>
            </a:fld>
            <a:endParaRPr lang="en-US" dirty="0"/>
          </a:p>
        </p:txBody>
      </p:sp>
    </p:spTree>
    <p:extLst>
      <p:ext uri="{BB962C8B-B14F-4D97-AF65-F5344CB8AC3E}">
        <p14:creationId xmlns:p14="http://schemas.microsoft.com/office/powerpoint/2010/main" val="3092466644"/>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accent4"/>
        </a:solidFill>
        <a:latin typeface="Arial"/>
        <a:ea typeface="+mn-ea"/>
        <a:cs typeface="Arial"/>
      </a:defRPr>
    </a:lvl1pPr>
    <a:lvl2pPr marL="457200" algn="l" defTabSz="457200" rtl="0" eaLnBrk="1" latinLnBrk="0" hangingPunct="1">
      <a:defRPr sz="1200" kern="1200">
        <a:solidFill>
          <a:schemeClr val="accent4"/>
        </a:solidFill>
        <a:latin typeface="Arial"/>
        <a:ea typeface="+mn-ea"/>
        <a:cs typeface="Arial"/>
      </a:defRPr>
    </a:lvl2pPr>
    <a:lvl3pPr marL="914400" algn="l" defTabSz="457200" rtl="0" eaLnBrk="1" latinLnBrk="0" hangingPunct="1">
      <a:defRPr sz="1200" kern="1200">
        <a:solidFill>
          <a:schemeClr val="accent4"/>
        </a:solidFill>
        <a:latin typeface="Arial"/>
        <a:ea typeface="+mn-ea"/>
        <a:cs typeface="Arial"/>
      </a:defRPr>
    </a:lvl3pPr>
    <a:lvl4pPr marL="1371600" algn="l" defTabSz="457200" rtl="0" eaLnBrk="1" latinLnBrk="0" hangingPunct="1">
      <a:defRPr sz="1200" kern="1200">
        <a:solidFill>
          <a:schemeClr val="accent4"/>
        </a:solidFill>
        <a:latin typeface="Arial"/>
        <a:ea typeface="+mn-ea"/>
        <a:cs typeface="Arial"/>
      </a:defRPr>
    </a:lvl4pPr>
    <a:lvl5pPr marL="1828800" algn="l" defTabSz="457200" rtl="0" eaLnBrk="1" latinLnBrk="0" hangingPunct="1">
      <a:defRPr sz="1200" kern="1200">
        <a:solidFill>
          <a:schemeClr val="accent4"/>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STEPHEN: </a:t>
            </a:r>
          </a:p>
          <a:p>
            <a:r>
              <a:rPr lang="en-US" sz="900" dirty="0"/>
              <a:t>We know today we are facing an unprecedented state of education post-pandemic: student absenteeism is chronic, student emotional health is at crisis, student learning is behind especially for low-income students and students of color, teacher morale dipped to an all-time low, teacher turnover and vacancy rates are higher than before, newly prepared teacher counts are still down, I can go on. </a:t>
            </a:r>
          </a:p>
          <a:p>
            <a:endParaRPr lang="en-US" sz="900" dirty="0"/>
          </a:p>
          <a:p>
            <a:r>
              <a:rPr lang="en-US" sz="900" dirty="0"/>
              <a:t>It’s a big problem and without great teachers to lead us out, our children and our economy are in trouble. </a:t>
            </a:r>
          </a:p>
          <a:p>
            <a:endParaRPr lang="en-US" sz="900" dirty="0"/>
          </a:p>
          <a:p>
            <a:r>
              <a:rPr lang="en-US" sz="900" dirty="0"/>
              <a:t>At SREB we believe in looking comprehensively at issues rather than looking at individual components of an issue. So when we say teacher shortages, we mean viewing the workforce from four key areas:</a:t>
            </a:r>
          </a:p>
          <a:p>
            <a:pPr marL="91440" indent="-91440">
              <a:buFont typeface="Arial" panose="020B0604020202020204" pitchFamily="34" charset="0"/>
              <a:buChar char="•"/>
            </a:pPr>
            <a:r>
              <a:rPr lang="en-US" sz="900" dirty="0"/>
              <a:t>Quantity: how many teachers we have, how many we are preparing, turnover, vacancy rates, new applications</a:t>
            </a:r>
          </a:p>
          <a:p>
            <a:pPr marL="91440" indent="-91440">
              <a:buFont typeface="Arial" panose="020B0604020202020204" pitchFamily="34" charset="0"/>
              <a:buChar char="•"/>
            </a:pPr>
            <a:r>
              <a:rPr lang="en-US" sz="900" dirty="0"/>
              <a:t>Quality: how well-trained, how impactful, how experienced, how supported are our teachers</a:t>
            </a:r>
          </a:p>
          <a:p>
            <a:pPr marL="91440" indent="-91440">
              <a:buFont typeface="Arial" panose="020B0604020202020204" pitchFamily="34" charset="0"/>
              <a:buChar char="•"/>
            </a:pPr>
            <a:r>
              <a:rPr lang="en-US" sz="900" dirty="0"/>
              <a:t>Demographically: how diverse is the teacher workforce by gender, race/ethnicity, age, degree-level</a:t>
            </a:r>
          </a:p>
          <a:p>
            <a:pPr marL="91440" indent="-91440">
              <a:buFont typeface="Arial" panose="020B0604020202020204" pitchFamily="34" charset="0"/>
              <a:buChar char="•"/>
            </a:pPr>
            <a:r>
              <a:rPr lang="en-US" sz="900" dirty="0"/>
              <a:t>And by distribution of talent: does every child in every school have access to quality educators? </a:t>
            </a:r>
          </a:p>
          <a:p>
            <a:pPr marL="171450" indent="-171450">
              <a:buFontTx/>
              <a:buChar char="-"/>
            </a:pPr>
            <a:endParaRPr lang="en-US" sz="900" dirty="0"/>
          </a:p>
          <a:p>
            <a:pPr marL="0" indent="0">
              <a:buFontTx/>
              <a:buNone/>
            </a:pPr>
            <a:r>
              <a:rPr lang="en-US" sz="900" dirty="0"/>
              <a:t>Today we will explore and discuss the state of our teacher workforce in the South, what we know and don’t know, why we are having the challenges we are having and what can we do to better support our teachers – a key group to ensuring we have a thriving economy. We have a group of guests and experts here today to help us with these discussions including: </a:t>
            </a:r>
          </a:p>
          <a:p>
            <a:pPr marL="171450" indent="-171450">
              <a:buFontTx/>
              <a:buChar char="-"/>
            </a:pPr>
            <a:r>
              <a:rPr lang="en-US" sz="900" dirty="0"/>
              <a:t>Two NC teachers of the year – Maureen Stover and Leah Carper</a:t>
            </a:r>
          </a:p>
          <a:p>
            <a:pPr marL="171450" indent="-171450">
              <a:buFontTx/>
              <a:buChar char="-"/>
            </a:pPr>
            <a:r>
              <a:rPr lang="en-US" sz="900" dirty="0"/>
              <a:t>Chief HR Officer from Gwinnett Public schools up the road here in Georgia, Cathy Hardin</a:t>
            </a:r>
          </a:p>
          <a:p>
            <a:pPr marL="171450" indent="-171450">
              <a:buFontTx/>
              <a:buChar char="-"/>
            </a:pPr>
            <a:r>
              <a:rPr lang="en-US" sz="900" dirty="0"/>
              <a:t>National experts in supporting teachers, students and schools – Victoria Van </a:t>
            </a:r>
            <a:r>
              <a:rPr lang="en-US" sz="900" dirty="0" err="1"/>
              <a:t>Cleef</a:t>
            </a:r>
            <a:r>
              <a:rPr lang="en-US" sz="900" dirty="0"/>
              <a:t> from The New Teacher Project and Bryan Hassel from Public Impact</a:t>
            </a:r>
          </a:p>
          <a:p>
            <a:pPr marL="0" indent="0">
              <a:buFontTx/>
              <a:buNone/>
            </a:pPr>
            <a:r>
              <a:rPr lang="en-US" sz="900" dirty="0"/>
              <a:t>(click to next slide)</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1</a:t>
            </a:fld>
            <a:endParaRPr lang="en-US" dirty="0"/>
          </a:p>
        </p:txBody>
      </p:sp>
    </p:spTree>
    <p:extLst>
      <p:ext uri="{BB962C8B-B14F-4D97-AF65-F5344CB8AC3E}">
        <p14:creationId xmlns:p14="http://schemas.microsoft.com/office/powerpoint/2010/main" val="562682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10</a:t>
            </a:fld>
            <a:endParaRPr lang="en-US" dirty="0"/>
          </a:p>
        </p:txBody>
      </p:sp>
    </p:spTree>
    <p:extLst>
      <p:ext uri="{BB962C8B-B14F-4D97-AF65-F5344CB8AC3E}">
        <p14:creationId xmlns:p14="http://schemas.microsoft.com/office/powerpoint/2010/main" val="366886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 10 states</a:t>
            </a:r>
          </a:p>
          <a:p>
            <a:r>
              <a:rPr lang="en-US" dirty="0"/>
              <a:t>Math – 15 states</a:t>
            </a:r>
          </a:p>
          <a:p>
            <a:r>
              <a:rPr lang="en-US" dirty="0"/>
              <a:t>Science – 14 states</a:t>
            </a:r>
          </a:p>
          <a:p>
            <a:r>
              <a:rPr lang="en-US" dirty="0"/>
              <a:t>Social studies – 6 states</a:t>
            </a:r>
          </a:p>
        </p:txBody>
      </p:sp>
      <p:sp>
        <p:nvSpPr>
          <p:cNvPr id="5" name="Slide Number Placeholder 4"/>
          <p:cNvSpPr>
            <a:spLocks noGrp="1"/>
          </p:cNvSpPr>
          <p:nvPr>
            <p:ph type="sldNum" sz="quarter" idx="5"/>
          </p:nvPr>
        </p:nvSpPr>
        <p:spPr/>
        <p:txBody>
          <a:bodyPr/>
          <a:lstStyle/>
          <a:p>
            <a:fld id="{CF2903E7-652A-FC41-B5FF-0807B98EA45D}" type="slidenum">
              <a:rPr lang="en-US" smtClean="0"/>
              <a:pPr/>
              <a:t>11</a:t>
            </a:fld>
            <a:endParaRPr lang="en-US" dirty="0"/>
          </a:p>
        </p:txBody>
      </p:sp>
    </p:spTree>
    <p:extLst>
      <p:ext uri="{BB962C8B-B14F-4D97-AF65-F5344CB8AC3E}">
        <p14:creationId xmlns:p14="http://schemas.microsoft.com/office/powerpoint/2010/main" val="210567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Ed – 15 states</a:t>
            </a:r>
          </a:p>
          <a:p>
            <a:r>
              <a:rPr lang="en-US" dirty="0"/>
              <a:t>ESL – 8 states</a:t>
            </a:r>
          </a:p>
          <a:p>
            <a:r>
              <a:rPr lang="en-US" dirty="0"/>
              <a:t>CTE – 10 states </a:t>
            </a:r>
          </a:p>
        </p:txBody>
      </p:sp>
      <p:sp>
        <p:nvSpPr>
          <p:cNvPr id="5" name="Slide Number Placeholder 4"/>
          <p:cNvSpPr>
            <a:spLocks noGrp="1"/>
          </p:cNvSpPr>
          <p:nvPr>
            <p:ph type="sldNum" sz="quarter" idx="5"/>
          </p:nvPr>
        </p:nvSpPr>
        <p:spPr/>
        <p:txBody>
          <a:bodyPr/>
          <a:lstStyle/>
          <a:p>
            <a:fld id="{CF2903E7-652A-FC41-B5FF-0807B98EA45D}" type="slidenum">
              <a:rPr lang="en-US" smtClean="0"/>
              <a:pPr/>
              <a:t>12</a:t>
            </a:fld>
            <a:endParaRPr lang="en-US" dirty="0"/>
          </a:p>
        </p:txBody>
      </p:sp>
    </p:spTree>
    <p:extLst>
      <p:ext uri="{BB962C8B-B14F-4D97-AF65-F5344CB8AC3E}">
        <p14:creationId xmlns:p14="http://schemas.microsoft.com/office/powerpoint/2010/main" val="380359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13</a:t>
            </a:fld>
            <a:endParaRPr lang="en-US" dirty="0"/>
          </a:p>
        </p:txBody>
      </p:sp>
    </p:spTree>
    <p:extLst>
      <p:ext uri="{BB962C8B-B14F-4D97-AF65-F5344CB8AC3E}">
        <p14:creationId xmlns:p14="http://schemas.microsoft.com/office/powerpoint/2010/main" val="285751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NCES School Pulse Survey (22-23 SY) shows that 74% of schools in the South say there are too few candidates applying and 69% say there is a lack of qualified candidates applying.</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14</a:t>
            </a:fld>
            <a:endParaRPr lang="en-US" dirty="0"/>
          </a:p>
        </p:txBody>
      </p:sp>
    </p:spTree>
    <p:extLst>
      <p:ext uri="{BB962C8B-B14F-4D97-AF65-F5344CB8AC3E}">
        <p14:creationId xmlns:p14="http://schemas.microsoft.com/office/powerpoint/2010/main" val="2531772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15</a:t>
            </a:fld>
            <a:endParaRPr lang="en-US" dirty="0"/>
          </a:p>
        </p:txBody>
      </p:sp>
    </p:spTree>
    <p:extLst>
      <p:ext uri="{BB962C8B-B14F-4D97-AF65-F5344CB8AC3E}">
        <p14:creationId xmlns:p14="http://schemas.microsoft.com/office/powerpoint/2010/main" val="401372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lack of autonomy and voice continue to contribute to dissatisfaction. Over half of current teachers say they would tell their younger self to pursue a different career.</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468782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well-being of students is at an all time low and of great concern. Similarly, teachers report that their own mental well-being and that of their colleagues is also causing issues. The stress of their own financial security and being stretched too thin and overstimulated by the growing list of student needs and discipline issues are the top factors affecting their mental well-being</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47136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10065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605721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Shortages are defined by 4 key categories. </a:t>
            </a:r>
          </a:p>
          <a:p>
            <a:r>
              <a:rPr lang="en-US" dirty="0"/>
              <a:t>Together, these show a comprehensive view of the teacher pipeline. I’ll address some of the causes of shortages throughout, but they are many and range from: lack of respect, lack of instructional mentorship or collaboration, lack of strong leaders, lack of autonomy and trust, high stress, decreases planning time, high student caseload, lack of funding and compensation levels that cause financial stress. </a:t>
            </a:r>
          </a:p>
        </p:txBody>
      </p:sp>
      <p:sp>
        <p:nvSpPr>
          <p:cNvPr id="5" name="Slide Number Placeholder 4"/>
          <p:cNvSpPr>
            <a:spLocks noGrp="1"/>
          </p:cNvSpPr>
          <p:nvPr>
            <p:ph type="sldNum" sz="quarter" idx="5"/>
          </p:nvPr>
        </p:nvSpPr>
        <p:spPr/>
        <p:txBody>
          <a:bodyPr/>
          <a:lstStyle/>
          <a:p>
            <a:fld id="{CF2903E7-652A-FC41-B5FF-0807B98EA45D}" type="slidenum">
              <a:rPr lang="en-US" smtClean="0"/>
              <a:pPr/>
              <a:t>2</a:t>
            </a:fld>
            <a:endParaRPr lang="en-US" dirty="0"/>
          </a:p>
        </p:txBody>
      </p:sp>
    </p:spTree>
    <p:extLst>
      <p:ext uri="{BB962C8B-B14F-4D97-AF65-F5344CB8AC3E}">
        <p14:creationId xmlns:p14="http://schemas.microsoft.com/office/powerpoint/2010/main" val="3508602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36633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302019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423659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A review of the literature/research shows that having a master’s degree does not equate to higher quality with the exception of having a master’s degree in the CONTENT the teacher teaches.</a:t>
            </a:r>
          </a:p>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185783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Proxy measures for Quality: Experience, Certification, and inconsistently applied effectiveness systems</a:t>
            </a:r>
          </a:p>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517228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Proxy measures for Quality: Experience, Certification, and inconsistently applied effectiveness systems</a:t>
            </a:r>
          </a:p>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156054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Proxy measures for Quality: Experience, Certification, and inconsistently applied effectiveness systems</a:t>
            </a:r>
          </a:p>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198561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TN is tied at #37 with PA.</a:t>
            </a:r>
          </a:p>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2562352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Proxy measures for Quality: Experience, Certification, and inconsistently applied effectiveness systems</a:t>
            </a:r>
          </a:p>
          <a:p>
            <a:r>
              <a:rPr lang="en-US" i="1" u="sng" dirty="0"/>
              <a:t>Not included here:</a:t>
            </a:r>
          </a:p>
          <a:p>
            <a:pPr marL="171450" indent="-171450">
              <a:buFont typeface="Arial" panose="020B0604020202020204" pitchFamily="34" charset="0"/>
              <a:buChar char="•"/>
            </a:pPr>
            <a:r>
              <a:rPr lang="en-US" dirty="0"/>
              <a:t>North Carolina (2020-21) had 15.3% of teachers rated as needs improvement in EVAAS (the most differentiation we see in our region to date)</a:t>
            </a:r>
          </a:p>
          <a:p>
            <a:pPr marL="171450" indent="-171450">
              <a:buFont typeface="Arial" panose="020B0604020202020204" pitchFamily="34" charset="0"/>
              <a:buChar char="•"/>
            </a:pPr>
            <a:r>
              <a:rPr lang="en-US" dirty="0"/>
              <a:t>Louisiana (2020-21) VAM scores show 9% of educators as ineffective</a:t>
            </a:r>
          </a:p>
          <a:p>
            <a:pPr marL="171450" indent="-171450">
              <a:buFont typeface="Arial" panose="020B0604020202020204" pitchFamily="34" charset="0"/>
              <a:buChar char="•"/>
            </a:pPr>
            <a:endParaRPr lang="en-US" dirty="0"/>
          </a:p>
          <a:p>
            <a:pPr marL="0" algn="l" rtl="0" eaLnBrk="1" fontAlgn="t"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Effectiveness composite school rating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Arial" panose="020B0604020202020204" pitchFamily="34" charset="0"/>
              </a:rPr>
              <a:t>Total # of schools with composite rating in TN</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5D5040"/>
                </a:solidFill>
                <a:effectLst/>
                <a:latin typeface="Arial" panose="020B0604020202020204" pitchFamily="34" charset="0"/>
              </a:rPr>
              <a:t>Level 5- Most effective</a:t>
            </a:r>
            <a:r>
              <a:rPr lang="en-US" sz="1800" b="0" i="0" u="none" strike="noStrike" kern="1200" dirty="0">
                <a:solidFill>
                  <a:schemeClr val="accent4"/>
                </a:solidFill>
                <a:effectLst/>
                <a:latin typeface="Arial" panose="020B0604020202020204" pitchFamily="34" charset="0"/>
              </a:rPr>
              <a:t>    </a:t>
            </a:r>
            <a:r>
              <a:rPr lang="en-US" sz="1800" b="0" i="0" u="none" strike="noStrike" kern="1200" dirty="0">
                <a:solidFill>
                  <a:srgbClr val="5D5040"/>
                </a:solidFill>
                <a:effectLst/>
                <a:latin typeface="Arial" panose="020B0604020202020204" pitchFamily="34" charset="0"/>
              </a:rPr>
              <a:t>544  or  </a:t>
            </a:r>
            <a:r>
              <a:rPr lang="en-US" sz="1800" b="1" i="0" u="none" strike="noStrike" kern="1200" dirty="0">
                <a:solidFill>
                  <a:srgbClr val="5D5040"/>
                </a:solidFill>
                <a:effectLst/>
                <a:latin typeface="Arial" panose="020B0604020202020204" pitchFamily="34" charset="0"/>
              </a:rPr>
              <a:t>31%</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5D5040"/>
                </a:solidFill>
                <a:effectLst/>
                <a:latin typeface="Arial" panose="020B0604020202020204" pitchFamily="34" charset="0"/>
              </a:rPr>
              <a:t>4- Above average effectiveness</a:t>
            </a:r>
            <a:r>
              <a:rPr lang="en-US" sz="1800" b="0" i="0" u="none" strike="noStrike" kern="1200" dirty="0">
                <a:solidFill>
                  <a:schemeClr val="accent4"/>
                </a:solidFill>
                <a:effectLst/>
                <a:latin typeface="Arial" panose="020B0604020202020204" pitchFamily="34" charset="0"/>
              </a:rPr>
              <a:t>   </a:t>
            </a:r>
            <a:r>
              <a:rPr lang="en-US" sz="1800" b="0" i="0" u="none" strike="noStrike" kern="1200" dirty="0">
                <a:solidFill>
                  <a:srgbClr val="5D5040"/>
                </a:solidFill>
                <a:effectLst/>
                <a:latin typeface="Arial" panose="020B0604020202020204" pitchFamily="34" charset="0"/>
              </a:rPr>
              <a:t>170  or  </a:t>
            </a:r>
            <a:r>
              <a:rPr lang="en-US" sz="1800" b="1" i="0" u="none" strike="noStrike" kern="1200" dirty="0">
                <a:solidFill>
                  <a:srgbClr val="5D5040"/>
                </a:solidFill>
                <a:effectLst/>
                <a:latin typeface="Arial" panose="020B0604020202020204" pitchFamily="34" charset="0"/>
              </a:rPr>
              <a:t>10%</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5D5040"/>
                </a:solidFill>
                <a:effectLst/>
                <a:latin typeface="Arial" panose="020B0604020202020204" pitchFamily="34" charset="0"/>
              </a:rPr>
              <a:t>3- Average</a:t>
            </a:r>
            <a:r>
              <a:rPr lang="en-US" sz="1800" b="0" i="0" u="none" strike="noStrike" kern="1200" dirty="0">
                <a:solidFill>
                  <a:schemeClr val="accent4"/>
                </a:solidFill>
                <a:effectLst/>
                <a:latin typeface="Arial" panose="020B0604020202020204" pitchFamily="34" charset="0"/>
              </a:rPr>
              <a:t>   </a:t>
            </a:r>
            <a:r>
              <a:rPr lang="en-US" sz="1800" b="0" i="0" u="none" strike="noStrike" kern="1200" dirty="0">
                <a:solidFill>
                  <a:srgbClr val="5D5040"/>
                </a:solidFill>
                <a:effectLst/>
                <a:latin typeface="Arial" panose="020B0604020202020204" pitchFamily="34" charset="0"/>
              </a:rPr>
              <a:t>356  or  20%</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5D5040"/>
                </a:solidFill>
                <a:effectLst/>
                <a:latin typeface="Arial" panose="020B0604020202020204" pitchFamily="34" charset="0"/>
              </a:rPr>
              <a:t>2- Approaching average</a:t>
            </a:r>
            <a:r>
              <a:rPr lang="en-US" sz="1800" b="0" i="0" u="none" strike="noStrike" kern="1200" dirty="0">
                <a:solidFill>
                  <a:schemeClr val="accent4"/>
                </a:solidFill>
                <a:effectLst/>
                <a:latin typeface="Arial" panose="020B0604020202020204" pitchFamily="34" charset="0"/>
              </a:rPr>
              <a:t>   </a:t>
            </a:r>
            <a:r>
              <a:rPr lang="en-US" sz="1800" b="0" i="0" u="none" strike="noStrike" kern="1200" dirty="0">
                <a:solidFill>
                  <a:srgbClr val="5D5040"/>
                </a:solidFill>
                <a:effectLst/>
                <a:latin typeface="Arial" panose="020B0604020202020204" pitchFamily="34" charset="0"/>
              </a:rPr>
              <a:t>154  or  </a:t>
            </a:r>
            <a:r>
              <a:rPr lang="en-US" sz="1800" b="1" i="0" u="none" strike="noStrike" kern="1200" dirty="0">
                <a:solidFill>
                  <a:srgbClr val="5D5040"/>
                </a:solidFill>
                <a:effectLst/>
                <a:latin typeface="Arial" panose="020B0604020202020204" pitchFamily="34" charset="0"/>
              </a:rPr>
              <a:t>9%</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5D5040"/>
                </a:solidFill>
                <a:effectLst/>
                <a:latin typeface="Arial" panose="020B0604020202020204" pitchFamily="34" charset="0"/>
              </a:rPr>
              <a:t>1- Least effective</a:t>
            </a:r>
            <a:r>
              <a:rPr lang="en-US" sz="1800" b="0" i="0" u="none" strike="noStrike" kern="1200" dirty="0">
                <a:solidFill>
                  <a:schemeClr val="accent4"/>
                </a:solidFill>
                <a:effectLst/>
                <a:latin typeface="Arial" panose="020B0604020202020204" pitchFamily="34" charset="0"/>
              </a:rPr>
              <a:t>   </a:t>
            </a:r>
            <a:r>
              <a:rPr lang="en-US" sz="1800" b="0" i="0" u="none" strike="noStrike" kern="1200" dirty="0">
                <a:solidFill>
                  <a:srgbClr val="5D5040"/>
                </a:solidFill>
                <a:effectLst/>
                <a:latin typeface="Arial" panose="020B0604020202020204" pitchFamily="34" charset="0"/>
              </a:rPr>
              <a:t>519  or  </a:t>
            </a:r>
            <a:r>
              <a:rPr lang="en-US" sz="1800" b="1" i="0" u="none" strike="noStrike" kern="1200" dirty="0">
                <a:solidFill>
                  <a:srgbClr val="5D5040"/>
                </a:solidFill>
                <a:effectLst/>
                <a:latin typeface="Arial" panose="020B0604020202020204" pitchFamily="34" charset="0"/>
              </a:rPr>
              <a:t>30%</a:t>
            </a:r>
            <a:endParaRPr lang="en-US" sz="1800" b="0" i="0" u="none" strike="noStrike" dirty="0">
              <a:effectLst/>
              <a:latin typeface="Arial" panose="020B0604020202020204" pitchFamily="34" charset="0"/>
            </a:endParaRPr>
          </a:p>
          <a:p>
            <a:pPr marL="171450" indent="-171450">
              <a:buFont typeface="Arial" panose="020B0604020202020204" pitchFamily="34" charset="0"/>
              <a:buChar char="•"/>
            </a:pPr>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684671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SREB, with Vanderbilt, is conducting more research to better understand Covid’s effect on teaching talent and distribution thereof across school/district/student types.</a:t>
            </a:r>
          </a:p>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318762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good news and bad news throughout the data as well. </a:t>
            </a:r>
          </a:p>
          <a:p>
            <a:r>
              <a:rPr lang="en-US" dirty="0"/>
              <a:t>Let’s start with Quantity. </a:t>
            </a:r>
          </a:p>
          <a:p>
            <a:r>
              <a:rPr lang="en-US" dirty="0"/>
              <a:t>OK example – Class size averages 41 students in elementary (except PK and K), approx. 30 in middle school and 20 in HS.</a:t>
            </a:r>
          </a:p>
        </p:txBody>
      </p:sp>
      <p:sp>
        <p:nvSpPr>
          <p:cNvPr id="5" name="Slide Number Placeholder 4"/>
          <p:cNvSpPr>
            <a:spLocks noGrp="1"/>
          </p:cNvSpPr>
          <p:nvPr>
            <p:ph type="sldNum" sz="quarter" idx="5"/>
          </p:nvPr>
        </p:nvSpPr>
        <p:spPr/>
        <p:txBody>
          <a:bodyPr/>
          <a:lstStyle/>
          <a:p>
            <a:fld id="{CF2903E7-652A-FC41-B5FF-0807B98EA45D}" type="slidenum">
              <a:rPr lang="en-US" smtClean="0"/>
              <a:pPr/>
              <a:t>3</a:t>
            </a:fld>
            <a:endParaRPr lang="en-US" dirty="0"/>
          </a:p>
        </p:txBody>
      </p:sp>
    </p:spTree>
    <p:extLst>
      <p:ext uri="{BB962C8B-B14F-4D97-AF65-F5344CB8AC3E}">
        <p14:creationId xmlns:p14="http://schemas.microsoft.com/office/powerpoint/2010/main" val="119436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poverty schools see far more turnover than the average, whereas low-poverty schools see less turnover. Other state reports that have further investigated teacher turnover showed us that early career and uncertified teachers are turning over at higher rates than professionally licensed teachers – meaning the leaky pipeline/vacancy rate is worse for high poverty districts.</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2903E7-652A-FC41-B5FF-0807B98EA45D}" type="slidenum">
              <a:rPr kumimoji="0" lang="en-US" sz="1200" b="0" i="0" u="none" strike="noStrike" kern="1200" cap="none" spc="0" normalizeH="0" baseline="0" noProof="0" smtClean="0">
                <a:ln>
                  <a:noFill/>
                </a:ln>
                <a:solidFill>
                  <a:srgbClr val="7C6A55"/>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7C6A55"/>
              </a:solidFill>
              <a:effectLst/>
              <a:uLnTx/>
              <a:uFillTx/>
              <a:latin typeface="Arial"/>
              <a:ea typeface="+mn-ea"/>
              <a:cs typeface="+mn-cs"/>
            </a:endParaRPr>
          </a:p>
        </p:txBody>
      </p:sp>
    </p:spTree>
    <p:extLst>
      <p:ext uri="{BB962C8B-B14F-4D97-AF65-F5344CB8AC3E}">
        <p14:creationId xmlns:p14="http://schemas.microsoft.com/office/powerpoint/2010/main" val="1970505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Shortages are defined by 4 key categories. </a:t>
            </a:r>
          </a:p>
          <a:p>
            <a:r>
              <a:rPr lang="en-US" dirty="0"/>
              <a:t>Together, these show a comprehensive view of the teacher pipeline. I’ll address some of the causes of shortages throughout, but they are many and range from: lack of respect, lack of instructional mentorship or collaboration, lack of strong leaders, lack of autonomy and trust, high stress, decreases planning time, high student caseload, lack of funding and compensation levels that cause financial stress. </a:t>
            </a:r>
          </a:p>
        </p:txBody>
      </p:sp>
      <p:sp>
        <p:nvSpPr>
          <p:cNvPr id="5" name="Slide Number Placeholder 4"/>
          <p:cNvSpPr>
            <a:spLocks noGrp="1"/>
          </p:cNvSpPr>
          <p:nvPr>
            <p:ph type="sldNum" sz="quarter" idx="5"/>
          </p:nvPr>
        </p:nvSpPr>
        <p:spPr/>
        <p:txBody>
          <a:bodyPr/>
          <a:lstStyle/>
          <a:p>
            <a:fld id="{CF2903E7-652A-FC41-B5FF-0807B98EA45D}" type="slidenum">
              <a:rPr lang="en-US" smtClean="0"/>
              <a:pPr/>
              <a:t>31</a:t>
            </a:fld>
            <a:endParaRPr lang="en-US" dirty="0"/>
          </a:p>
        </p:txBody>
      </p:sp>
    </p:spTree>
    <p:extLst>
      <p:ext uri="{BB962C8B-B14F-4D97-AF65-F5344CB8AC3E}">
        <p14:creationId xmlns:p14="http://schemas.microsoft.com/office/powerpoint/2010/main" val="3513501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32</a:t>
            </a:fld>
            <a:endParaRPr lang="en-US" dirty="0"/>
          </a:p>
        </p:txBody>
      </p:sp>
    </p:spTree>
    <p:extLst>
      <p:ext uri="{BB962C8B-B14F-4D97-AF65-F5344CB8AC3E}">
        <p14:creationId xmlns:p14="http://schemas.microsoft.com/office/powerpoint/2010/main" val="1114221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STEPHEN: </a:t>
            </a:r>
          </a:p>
          <a:p>
            <a:r>
              <a:rPr lang="en-US" dirty="0"/>
              <a:t>Solutions can be tricky as we all know. Solutions are built on great ideas. But they work best when they solve the root cause of the problem that you’ve identified by collecting a lot of information. </a:t>
            </a:r>
          </a:p>
          <a:p>
            <a:r>
              <a:rPr lang="en-US" dirty="0"/>
              <a:t>To date, a great deal of the solutions to the teacher shortage issue have been trying out ideas, fixing immediate threats to having a teacher in each classroom. What is working and what isn’t working to help reinforce the teacher pipeline from early interest in teaching to preparation, early years of leading your own class, being a professional and being a leader in a school?</a:t>
            </a:r>
          </a:p>
          <a:p>
            <a:r>
              <a:rPr lang="en-US" dirty="0"/>
              <a:t>Last year we introduced to you a Blueprint recommendation – to work toward a full-scale plan, foundation to roof, to rebuild the teaching profession in policy and practice. We stand firm with this recommendation. Not only do we need a blueprint in policy, we need a blueprint in every district to support educators – incoming through retirement. </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33</a:t>
            </a:fld>
            <a:endParaRPr lang="en-US" dirty="0"/>
          </a:p>
        </p:txBody>
      </p:sp>
    </p:spTree>
    <p:extLst>
      <p:ext uri="{BB962C8B-B14F-4D97-AF65-F5344CB8AC3E}">
        <p14:creationId xmlns:p14="http://schemas.microsoft.com/office/powerpoint/2010/main" val="3553725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STEPHEN: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shortage is caused by several key things that have worked overtime to erode the beauty, the gift, the art that is teaching. If we listen to educators, they tell us what is wrong and the data in fact backs up what they are telling us. Without trust, some autonomy to lead students, a supportive team of instructional leaders to help each other grow and pick each other up on tough days, and without enough money to run the school and enough money for teachers to pay their bills, we will see fewer and fewer adults enter the teaching profession.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Four elements have to be embedded in a solution blueprint. The elements should not be studied in a vacuum but researched, debated and redesigned as one seamless, interdependent whole. Changing teacher licensure policies alone will not affect great change, for instance, nor will simply increasing compensation. It takes all four elements together, and all stakeholders working together, to elevate and support teachers. </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34</a:t>
            </a:fld>
            <a:endParaRPr lang="en-US" dirty="0"/>
          </a:p>
        </p:txBody>
      </p:sp>
    </p:spTree>
    <p:extLst>
      <p:ext uri="{BB962C8B-B14F-4D97-AF65-F5344CB8AC3E}">
        <p14:creationId xmlns:p14="http://schemas.microsoft.com/office/powerpoint/2010/main" val="767709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r>
              <a:rPr lang="en-US" sz="1100" b="1" i="1" dirty="0">
                <a:effectLst/>
                <a:latin typeface="Georgia" panose="02040502050405020303" pitchFamily="18" charset="0"/>
                <a:ea typeface="Times New Roman" panose="02020603050405020304" pitchFamily="18" charset="0"/>
              </a:rPr>
              <a:t>STEPHEN:</a:t>
            </a:r>
          </a:p>
          <a:p>
            <a:pPr marL="0" marR="0" lvl="0" indent="0">
              <a:spcBef>
                <a:spcPts val="0"/>
              </a:spcBef>
              <a:spcAft>
                <a:spcPts val="0"/>
              </a:spcAft>
              <a:buFont typeface="Calibri" panose="020F0502020204030204" pitchFamily="34" charset="0"/>
              <a:buNone/>
            </a:pPr>
            <a:r>
              <a:rPr lang="en-US" sz="1100" dirty="0">
                <a:effectLst/>
                <a:latin typeface="Georgia" panose="02040502050405020303" pitchFamily="18" charset="0"/>
                <a:ea typeface="Times New Roman" panose="02020603050405020304" pitchFamily="18" charset="0"/>
              </a:rPr>
              <a:t>Blueprint action plan</a:t>
            </a:r>
            <a:endParaRPr lang="en-US" sz="1100" dirty="0">
              <a:effectLst/>
              <a:latin typeface="Calibri" panose="020F0502020204030204" pitchFamily="34" charset="0"/>
              <a:ea typeface="Calibri" panose="020F0502020204030204" pitchFamily="34" charset="0"/>
            </a:endParaRPr>
          </a:p>
          <a:p>
            <a:pPr marL="91440" marR="0" lvl="0" indent="-91440">
              <a:spcBef>
                <a:spcPts val="0"/>
              </a:spcBef>
              <a:spcAft>
                <a:spcPts val="0"/>
              </a:spcAft>
              <a:buFont typeface="Arial" panose="020B0604020202020204" pitchFamily="34" charset="0"/>
              <a:buChar char="•"/>
            </a:pPr>
            <a:r>
              <a:rPr lang="en-US" sz="1100" dirty="0">
                <a:effectLst/>
                <a:latin typeface="Georgia" panose="02040502050405020303" pitchFamily="18" charset="0"/>
                <a:ea typeface="Times New Roman" panose="02020603050405020304" pitchFamily="18" charset="0"/>
              </a:rPr>
              <a:t>Must tackle the core root-causes of the issue: improve prep and make more pathways to recruit into the profession.... more accessible but still high bar; create career advancement in licensure; embed teacher supports in policy and incentivize positive culture/staff changes; restructure teacher compensation for new pathways and provide better full package of benefits. </a:t>
            </a:r>
            <a:endParaRPr lang="en-US" sz="1100" dirty="0">
              <a:effectLst/>
              <a:latin typeface="Calibri" panose="020F0502020204030204" pitchFamily="34" charset="0"/>
              <a:ea typeface="Calibri" panose="020F0502020204030204" pitchFamily="34" charset="0"/>
            </a:endParaRP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35</a:t>
            </a:fld>
            <a:endParaRPr lang="en-US" dirty="0"/>
          </a:p>
        </p:txBody>
      </p:sp>
    </p:spTree>
    <p:extLst>
      <p:ext uri="{BB962C8B-B14F-4D97-AF65-F5344CB8AC3E}">
        <p14:creationId xmlns:p14="http://schemas.microsoft.com/office/powerpoint/2010/main" val="1812582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MEGAN:</a:t>
            </a:r>
            <a:endParaRPr lang="en-US" b="1" dirty="0"/>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WV grow your own: </a:t>
            </a:r>
            <a:r>
              <a:rPr lang="en-US" b="0" i="0" dirty="0">
                <a:solidFill>
                  <a:srgbClr val="000000"/>
                </a:solidFill>
                <a:effectLst/>
                <a:latin typeface="Fira Sans" panose="020B0503050000020004" pitchFamily="34" charset="0"/>
              </a:rPr>
              <a:t>The Grow Your Own Pathway gives students a fast-track into the education field through a combination of dual enrollment/Advanced Placement courses and an accelerated pathway. Students can then graduate with a bachelor's degree in just three years. Ties directly with the Federally registered teacher apprenticeship path. Plus WV also requires a year-long residency for all pathways.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Fira Sans" panose="020B0503050000020004" pitchFamily="34" charset="0"/>
              </a:rPr>
              <a: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Arkansas is latest state in our region to receive federal approval for teacher apprenticeship and will implement in the 23-24 SY</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Louisiana became the first state in our region to require yearlong residencies for teachers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MS Teacher residency: </a:t>
            </a:r>
            <a:r>
              <a:rPr lang="en-US" b="0" i="0" dirty="0">
                <a:solidFill>
                  <a:srgbClr val="333333"/>
                </a:solidFill>
                <a:effectLst/>
                <a:latin typeface="Helvetica Neue"/>
              </a:rPr>
              <a:t>MTR) is a graduate program that combines college coursework and job-embedded training to prepare prospective educators for the teaching profession in geographical critical shortage areas. The program will enroll up to 200 candidates for each school year to work toward their graduate degree and Mississippi teacher certification. The MTR is part of a statewide strategy to expand and diversify the teacher pipeline,</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vetica Neue"/>
              </a:rPr>
              <a:t>TX residency pilot – US Prep and Public Impact models combine to support improved preparation of teachers, local partnerships and a 1 year paid residency in K-12</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36</a:t>
            </a:fld>
            <a:endParaRPr lang="en-US" dirty="0"/>
          </a:p>
        </p:txBody>
      </p:sp>
    </p:spTree>
    <p:extLst>
      <p:ext uri="{BB962C8B-B14F-4D97-AF65-F5344CB8AC3E}">
        <p14:creationId xmlns:p14="http://schemas.microsoft.com/office/powerpoint/2010/main" val="3733837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MEGAN: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Licensure and professional supports should be interconnected in policy to make sure we are supporting teachers to reach professional status. Licensure can be scaffolded with appropriate yet rigorous measures for different levels of teachers striving for professional, quality licensure. And then for teachers to continue to grow and take on leadership roles mentoring colleagues or supporting more students. Having these scaffolded roles, instituted properly, means there is a web of support for all teachers in the building. Opportunity Culture model is a great working example of this that yields incredible results. NC is moving toward the principles of this model across the state. Induction, mentoring, paid quality professional development, instructional coaching from direct colleagues, and time to allow these colleagues to be in each others rooms – this can all be set up and enabled by a scaffolded licensure system. </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37</a:t>
            </a:fld>
            <a:endParaRPr lang="en-US" dirty="0"/>
          </a:p>
        </p:txBody>
      </p:sp>
    </p:spTree>
    <p:extLst>
      <p:ext uri="{BB962C8B-B14F-4D97-AF65-F5344CB8AC3E}">
        <p14:creationId xmlns:p14="http://schemas.microsoft.com/office/powerpoint/2010/main" val="1008589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MEGAN: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different routes into teaching that all lead to the same rigorous standards of professional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for flexible career growth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supports at every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Incentivize growth in skills/knowledge/impact as well as taking on increased workloads/coaching/mentoring</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38</a:t>
            </a:fld>
            <a:endParaRPr lang="en-US" dirty="0"/>
          </a:p>
        </p:txBody>
      </p:sp>
    </p:spTree>
    <p:extLst>
      <p:ext uri="{BB962C8B-B14F-4D97-AF65-F5344CB8AC3E}">
        <p14:creationId xmlns:p14="http://schemas.microsoft.com/office/powerpoint/2010/main" val="382641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MEGAN: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Open Sans" panose="020B0606030504020204" pitchFamily="34" charset="0"/>
              </a:rPr>
              <a:t>TX- The Teacher Incentive Allotment (TIA) was established with a stated goal of a six-figure salary for teachers. TIA allotment funds help Texas school systems reward, retain and recruit highly effective teachers. The funding formula prioritizes high needs and rural campuses. Districts can now create compensation plans based on teacher effectiveness and student equity. This new model creates a path for outstanding teachers to earn a six-figure salary–thus, reducing the desire for highly effective teachers to leave the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61D4B"/>
                </a:solidFill>
                <a:effectLst/>
                <a:latin typeface="ivyjournal"/>
              </a:rPr>
              <a:t>AL- the TEAMS act offers STEM teachers up to $20,000 more per year to teach math or science in hard-to-staff areas of Alabama, ensuring that our teachers can make more making a difference.</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39</a:t>
            </a:fld>
            <a:endParaRPr lang="en-US" dirty="0"/>
          </a:p>
        </p:txBody>
      </p:sp>
    </p:spTree>
    <p:extLst>
      <p:ext uri="{BB962C8B-B14F-4D97-AF65-F5344CB8AC3E}">
        <p14:creationId xmlns:p14="http://schemas.microsoft.com/office/powerpoint/2010/main" val="193833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4</a:t>
            </a:fld>
            <a:endParaRPr lang="en-US" dirty="0"/>
          </a:p>
        </p:txBody>
      </p:sp>
    </p:spTree>
    <p:extLst>
      <p:ext uri="{BB962C8B-B14F-4D97-AF65-F5344CB8AC3E}">
        <p14:creationId xmlns:p14="http://schemas.microsoft.com/office/powerpoint/2010/main" val="3464108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STEPHEN: </a:t>
            </a:r>
          </a:p>
          <a:p>
            <a:pPr marL="0" marR="0" lvl="0" indent="0">
              <a:spcBef>
                <a:spcPts val="0"/>
              </a:spcBef>
              <a:spcAft>
                <a:spcPts val="0"/>
              </a:spcAft>
              <a:buFont typeface="Arial" panose="020B0604020202020204" pitchFamily="34" charset="0"/>
              <a:buNone/>
            </a:pPr>
            <a:r>
              <a:rPr lang="en-US" dirty="0"/>
              <a:t>How do we do this? </a:t>
            </a:r>
          </a:p>
          <a:p>
            <a:pPr marL="0" marR="0" lvl="0" indent="0">
              <a:spcBef>
                <a:spcPts val="0"/>
              </a:spcBef>
              <a:spcAft>
                <a:spcPts val="0"/>
              </a:spcAft>
              <a:buFont typeface="Arial" panose="020B0604020202020204" pitchFamily="34" charset="0"/>
              <a:buNone/>
            </a:pPr>
            <a:r>
              <a:rPr lang="en-US" dirty="0">
                <a:effectLst/>
                <a:latin typeface="+mn-lt"/>
              </a:rPr>
              <a:t>S</a:t>
            </a:r>
            <a:r>
              <a:rPr lang="en-US" dirty="0">
                <a:effectLst/>
                <a:latin typeface="+mn-lt"/>
                <a:ea typeface="Times New Roman" panose="02020603050405020304" pitchFamily="18" charset="0"/>
              </a:rPr>
              <a:t>tates need to carry out 4 action steps: </a:t>
            </a:r>
            <a:endParaRPr lang="en-US" dirty="0">
              <a:effectLst/>
              <a:latin typeface="+mn-lt"/>
              <a:ea typeface="Calibri" panose="020F0502020204030204" pitchFamily="34" charset="0"/>
            </a:endParaRPr>
          </a:p>
          <a:p>
            <a:pPr marL="91440" marR="0" lvl="1" indent="-91440">
              <a:spcBef>
                <a:spcPts val="0"/>
              </a:spcBef>
              <a:spcAft>
                <a:spcPts val="0"/>
              </a:spcAft>
              <a:buFont typeface="Arial" panose="020B0604020202020204" pitchFamily="34" charset="0"/>
              <a:buChar char="•"/>
            </a:pPr>
            <a:r>
              <a:rPr lang="en-US" dirty="0">
                <a:effectLst/>
                <a:latin typeface="+mn-lt"/>
                <a:ea typeface="Times New Roman" panose="02020603050405020304" pitchFamily="18" charset="0"/>
              </a:rPr>
              <a:t>Collect and analyze data to know your state shortage issues and why – not just aggregate level data, but break it down to identify real problems (annual occurrence)</a:t>
            </a:r>
            <a:endParaRPr lang="en-US" dirty="0">
              <a:effectLst/>
              <a:latin typeface="+mn-lt"/>
              <a:ea typeface="Calibri" panose="020F0502020204030204" pitchFamily="34" charset="0"/>
            </a:endParaRPr>
          </a:p>
          <a:p>
            <a:pPr marL="91440" marR="0" lvl="1" indent="-91440">
              <a:spcBef>
                <a:spcPts val="0"/>
              </a:spcBef>
              <a:spcAft>
                <a:spcPts val="0"/>
              </a:spcAft>
              <a:buFont typeface="Arial" panose="020B0604020202020204" pitchFamily="34" charset="0"/>
              <a:buChar char="•"/>
            </a:pPr>
            <a:r>
              <a:rPr lang="en-US" dirty="0">
                <a:effectLst/>
                <a:latin typeface="+mn-lt"/>
                <a:ea typeface="Times New Roman" panose="02020603050405020304" pitchFamily="18" charset="0"/>
              </a:rPr>
              <a:t>bring key leaders and educators together to collaborate on a comprehensive solution blueprint (3-5 years)</a:t>
            </a:r>
            <a:endParaRPr lang="en-US" dirty="0">
              <a:effectLst/>
              <a:latin typeface="+mn-lt"/>
              <a:ea typeface="Calibri" panose="020F0502020204030204" pitchFamily="34" charset="0"/>
            </a:endParaRPr>
          </a:p>
          <a:p>
            <a:pPr marL="91440" marR="0" lvl="1" indent="-91440">
              <a:spcBef>
                <a:spcPts val="0"/>
              </a:spcBef>
              <a:spcAft>
                <a:spcPts val="0"/>
              </a:spcAft>
              <a:buFont typeface="Arial" panose="020B0604020202020204" pitchFamily="34" charset="0"/>
              <a:buChar char="•"/>
            </a:pPr>
            <a:r>
              <a:rPr lang="en-US" dirty="0">
                <a:effectLst/>
                <a:latin typeface="+mn-lt"/>
                <a:ea typeface="Times New Roman" panose="02020603050405020304" pitchFamily="18" charset="0"/>
              </a:rPr>
              <a:t>Commit to long-term systemic change and implement the blueprint changes (10+ years)</a:t>
            </a:r>
            <a:endParaRPr lang="en-US" dirty="0">
              <a:effectLst/>
              <a:latin typeface="+mn-lt"/>
              <a:ea typeface="Calibri" panose="020F0502020204030204" pitchFamily="34" charset="0"/>
            </a:endParaRPr>
          </a:p>
          <a:p>
            <a:pPr marL="91440" marR="0" lvl="1" indent="-91440">
              <a:spcBef>
                <a:spcPts val="0"/>
              </a:spcBef>
              <a:spcAft>
                <a:spcPts val="0"/>
              </a:spcAft>
              <a:buFont typeface="Arial" panose="020B0604020202020204" pitchFamily="34" charset="0"/>
              <a:buChar char="•"/>
            </a:pPr>
            <a:r>
              <a:rPr lang="en-US" dirty="0">
                <a:effectLst/>
                <a:latin typeface="+mn-lt"/>
                <a:ea typeface="Times New Roman" panose="02020603050405020304" pitchFamily="18" charset="0"/>
              </a:rPr>
              <a:t>Make a continuous investment in your state’s future (10+ years) – for both K-12 and higher ed to bolster the talent pipeline, support students and grow the workforce/economy</a:t>
            </a:r>
            <a:endParaRPr lang="en-US" dirty="0">
              <a:effectLst/>
              <a:latin typeface="+mn-lt"/>
              <a:ea typeface="Calibri" panose="020F0502020204030204" pitchFamily="34" charset="0"/>
            </a:endParaRP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40</a:t>
            </a:fld>
            <a:endParaRPr lang="en-US" dirty="0"/>
          </a:p>
        </p:txBody>
      </p:sp>
    </p:spTree>
    <p:extLst>
      <p:ext uri="{BB962C8B-B14F-4D97-AF65-F5344CB8AC3E}">
        <p14:creationId xmlns:p14="http://schemas.microsoft.com/office/powerpoint/2010/main" val="2483582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41</a:t>
            </a:fld>
            <a:endParaRPr lang="en-US" dirty="0"/>
          </a:p>
        </p:txBody>
      </p:sp>
    </p:spTree>
    <p:extLst>
      <p:ext uri="{BB962C8B-B14F-4D97-AF65-F5344CB8AC3E}">
        <p14:creationId xmlns:p14="http://schemas.microsoft.com/office/powerpoint/2010/main" val="906547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5</a:t>
            </a:fld>
            <a:endParaRPr lang="en-US" dirty="0"/>
          </a:p>
        </p:txBody>
      </p:sp>
    </p:spTree>
    <p:extLst>
      <p:ext uri="{BB962C8B-B14F-4D97-AF65-F5344CB8AC3E}">
        <p14:creationId xmlns:p14="http://schemas.microsoft.com/office/powerpoint/2010/main" val="253512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SREB, with Vanderbilt, is conducting research on Gen Z interest, attraction and retention. Report on this to come out in 2024.</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6</a:t>
            </a:fld>
            <a:endParaRPr lang="en-US" dirty="0"/>
          </a:p>
        </p:txBody>
      </p:sp>
    </p:spTree>
    <p:extLst>
      <p:ext uri="{BB962C8B-B14F-4D97-AF65-F5344CB8AC3E}">
        <p14:creationId xmlns:p14="http://schemas.microsoft.com/office/powerpoint/2010/main" val="204323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 Turnover was 11.4% with corrected data.</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7</a:t>
            </a:fld>
            <a:endParaRPr lang="en-US" dirty="0"/>
          </a:p>
        </p:txBody>
      </p:sp>
    </p:spTree>
    <p:extLst>
      <p:ext uri="{BB962C8B-B14F-4D97-AF65-F5344CB8AC3E}">
        <p14:creationId xmlns:p14="http://schemas.microsoft.com/office/powerpoint/2010/main" val="387934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$21,000 turnover cost per teacher was estimated in 2018 and is not adjusted for current inflation.</a:t>
            </a:r>
          </a:p>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8</a:t>
            </a:fld>
            <a:endParaRPr lang="en-US" dirty="0"/>
          </a:p>
        </p:txBody>
      </p:sp>
    </p:spTree>
    <p:extLst>
      <p:ext uri="{BB962C8B-B14F-4D97-AF65-F5344CB8AC3E}">
        <p14:creationId xmlns:p14="http://schemas.microsoft.com/office/powerpoint/2010/main" val="134258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F2903E7-652A-FC41-B5FF-0807B98EA45D}" type="slidenum">
              <a:rPr lang="en-US" smtClean="0"/>
              <a:pPr/>
              <a:t>9</a:t>
            </a:fld>
            <a:endParaRPr lang="en-US" dirty="0"/>
          </a:p>
        </p:txBody>
      </p:sp>
    </p:spTree>
    <p:extLst>
      <p:ext uri="{BB962C8B-B14F-4D97-AF65-F5344CB8AC3E}">
        <p14:creationId xmlns:p14="http://schemas.microsoft.com/office/powerpoint/2010/main" val="1276659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Ope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47037" y="3811787"/>
            <a:ext cx="8341533"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i="1" dirty="0"/>
              <a:t>Presented by</a:t>
            </a:r>
            <a:r>
              <a:rPr lang="en-US" dirty="0"/>
              <a:t>:</a:t>
            </a:r>
          </a:p>
          <a:p>
            <a:r>
              <a:rPr lang="en-US" dirty="0"/>
              <a:t>Presenter Name</a:t>
            </a:r>
          </a:p>
          <a:p>
            <a:r>
              <a:rPr lang="en-US" dirty="0"/>
              <a:t>Date</a:t>
            </a:r>
          </a:p>
        </p:txBody>
      </p:sp>
      <p:sp>
        <p:nvSpPr>
          <p:cNvPr id="2" name="Title 1"/>
          <p:cNvSpPr>
            <a:spLocks noGrp="1"/>
          </p:cNvSpPr>
          <p:nvPr>
            <p:ph type="ctrTitle" hasCustomPrompt="1"/>
          </p:nvPr>
        </p:nvSpPr>
        <p:spPr>
          <a:xfrm>
            <a:off x="2657311" y="1132907"/>
            <a:ext cx="8341533" cy="1470025"/>
          </a:xfrm>
        </p:spPr>
        <p:txBody>
          <a:bodyPr>
            <a:noAutofit/>
          </a:bodyPr>
          <a:lstStyle>
            <a:lvl1pPr algn="l">
              <a:defRPr sz="5400" b="1" i="0" baseline="0">
                <a:solidFill>
                  <a:schemeClr val="tx2"/>
                </a:solidFill>
              </a:defRPr>
            </a:lvl1pPr>
          </a:lstStyle>
          <a:p>
            <a:r>
              <a:rPr lang="en-US" dirty="0"/>
              <a:t>Title of Presentation</a:t>
            </a:r>
          </a:p>
        </p:txBody>
      </p:sp>
      <p:sp>
        <p:nvSpPr>
          <p:cNvPr id="4" name="Rectangle 3">
            <a:extLst>
              <a:ext uri="{FF2B5EF4-FFF2-40B4-BE49-F238E27FC236}">
                <a16:creationId xmlns:a16="http://schemas.microsoft.com/office/drawing/2014/main" id="{5E03F2A4-A407-4AE8-AEFE-F504DBBAAB7E}"/>
              </a:ext>
            </a:extLst>
          </p:cNvPr>
          <p:cNvSpPr/>
          <p:nvPr userDrawn="1"/>
        </p:nvSpPr>
        <p:spPr>
          <a:xfrm>
            <a:off x="0" y="0"/>
            <a:ext cx="2290527" cy="6858000"/>
          </a:xfrm>
          <a:prstGeom prst="rect">
            <a:avLst/>
          </a:prstGeom>
          <a:solidFill>
            <a:srgbClr val="2758BC"/>
          </a:solidFill>
          <a:ln>
            <a:solidFill>
              <a:srgbClr val="2758BC"/>
            </a:soli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2758BC"/>
              </a:solidFill>
            </a:endParaRPr>
          </a:p>
        </p:txBody>
      </p:sp>
      <p:pic>
        <p:nvPicPr>
          <p:cNvPr id="5" name="Picture 4" descr="A picture containing drawing&#10;&#10;Description automatically generated">
            <a:extLst>
              <a:ext uri="{FF2B5EF4-FFF2-40B4-BE49-F238E27FC236}">
                <a16:creationId xmlns:a16="http://schemas.microsoft.com/office/drawing/2014/main" id="{7AA4585E-E9AD-4FFC-86C5-E52D35FF8CE4}"/>
              </a:ext>
            </a:extLst>
          </p:cNvPr>
          <p:cNvPicPr>
            <a:picLocks noChangeAspect="1"/>
          </p:cNvPicPr>
          <p:nvPr userDrawn="1"/>
        </p:nvPicPr>
        <p:blipFill>
          <a:blip r:embed="rId3"/>
          <a:stretch>
            <a:fillRect/>
          </a:stretch>
        </p:blipFill>
        <p:spPr>
          <a:xfrm>
            <a:off x="356510" y="1583253"/>
            <a:ext cx="1599036" cy="547665"/>
          </a:xfrm>
          <a:prstGeom prst="rect">
            <a:avLst/>
          </a:prstGeom>
        </p:spPr>
      </p:pic>
    </p:spTree>
    <p:extLst>
      <p:ext uri="{BB962C8B-B14F-4D97-AF65-F5344CB8AC3E}">
        <p14:creationId xmlns:p14="http://schemas.microsoft.com/office/powerpoint/2010/main" val="37279432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ext - Two Column Bullets With Animati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398418" y="2174875"/>
            <a:ext cx="50342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98418" y="1535113"/>
            <a:ext cx="50115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4" name="Content Placeholder 3"/>
          <p:cNvSpPr>
            <a:spLocks noGrp="1"/>
          </p:cNvSpPr>
          <p:nvPr>
            <p:ph sz="half" idx="2" hasCustomPrompt="1"/>
          </p:nvPr>
        </p:nvSpPr>
        <p:spPr>
          <a:xfrm>
            <a:off x="1061156" y="2174875"/>
            <a:ext cx="5020107"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1061156" y="1535113"/>
            <a:ext cx="50201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2" name="Title 1"/>
          <p:cNvSpPr>
            <a:spLocks noGrp="1"/>
          </p:cNvSpPr>
          <p:nvPr>
            <p:ph type="title" hasCustomPrompt="1"/>
          </p:nvPr>
        </p:nvSpPr>
        <p:spPr>
          <a:xfrm>
            <a:off x="1061157" y="274638"/>
            <a:ext cx="10348841" cy="1143000"/>
          </a:xfrm>
        </p:spPr>
        <p:txBody>
          <a:bodyPr/>
          <a:lstStyle>
            <a:lvl1pPr>
              <a:defRPr baseline="0"/>
            </a:lvl1pPr>
          </a:lstStyle>
          <a:p>
            <a:r>
              <a:rPr lang="en-US" dirty="0"/>
              <a:t>Slide Title</a:t>
            </a:r>
          </a:p>
        </p:txBody>
      </p:sp>
      <p:grpSp>
        <p:nvGrpSpPr>
          <p:cNvPr id="7" name="Group 6">
            <a:extLst>
              <a:ext uri="{FF2B5EF4-FFF2-40B4-BE49-F238E27FC236}">
                <a16:creationId xmlns:a16="http://schemas.microsoft.com/office/drawing/2014/main" id="{417C8E76-60FF-E068-E583-FDFD584CBD95}"/>
              </a:ext>
            </a:extLst>
          </p:cNvPr>
          <p:cNvGrpSpPr/>
          <p:nvPr userDrawn="1"/>
        </p:nvGrpSpPr>
        <p:grpSpPr>
          <a:xfrm>
            <a:off x="5676181" y="4727276"/>
            <a:ext cx="6515819" cy="2130724"/>
            <a:chOff x="5676180" y="4710023"/>
            <a:chExt cx="6515819" cy="2130724"/>
          </a:xfrm>
        </p:grpSpPr>
        <p:pic>
          <p:nvPicPr>
            <p:cNvPr id="10" name="Picture 9" descr="A picture containing moon, space, astronomy&#10;&#10;Description automatically generated">
              <a:extLst>
                <a:ext uri="{FF2B5EF4-FFF2-40B4-BE49-F238E27FC236}">
                  <a16:creationId xmlns:a16="http://schemas.microsoft.com/office/drawing/2014/main" id="{5CF93333-5088-481A-6081-63F685B00893}"/>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11" name="Picture 10" descr="A picture containing text, font, typography, graphics&#10;&#10;Description automatically generated">
              <a:extLst>
                <a:ext uri="{FF2B5EF4-FFF2-40B4-BE49-F238E27FC236}">
                  <a16:creationId xmlns:a16="http://schemas.microsoft.com/office/drawing/2014/main" id="{CE9616FE-9F54-2E82-92FB-F2960869F456}"/>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13" name="Slide Number Placeholder 5">
            <a:extLst>
              <a:ext uri="{FF2B5EF4-FFF2-40B4-BE49-F238E27FC236}">
                <a16:creationId xmlns:a16="http://schemas.microsoft.com/office/drawing/2014/main" id="{E08F59E0-8610-597E-C863-8EA4C2D00AF5}"/>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278735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00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00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00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00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200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200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200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200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4" grpId="0" build="p" bldLvl="5">
        <p:tmplLst>
          <p:tmpl lvl="1">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2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r>
              <a:rPr lang="en-US" sz="1000" b="0" baseline="0">
                <a:solidFill>
                  <a:schemeClr val="bg1"/>
                </a:solidFill>
                <a:latin typeface="+mj-lt"/>
                <a:cs typeface="+mn-cs"/>
              </a:rPr>
              <a:t> </a:t>
            </a:r>
            <a:r>
              <a:rPr lang="en-US" sz="1000" b="0">
                <a:solidFill>
                  <a:schemeClr val="bg1"/>
                </a:solidFill>
                <a:latin typeface="+mj-lt"/>
                <a:cs typeface="+mn-cs"/>
              </a:rPr>
              <a:t>2019</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
        <p:nvSpPr>
          <p:cNvPr id="8" name="TextBox 7">
            <a:extLst>
              <a:ext uri="{FF2B5EF4-FFF2-40B4-BE49-F238E27FC236}">
                <a16:creationId xmlns:a16="http://schemas.microsoft.com/office/drawing/2014/main" id="{CF3F39D8-CC0A-B746-46B6-D6D7EDE517E0}"/>
              </a:ext>
            </a:extLst>
          </p:cNvPr>
          <p:cNvSpPr txBox="1"/>
          <p:nvPr userDrawn="1"/>
        </p:nvSpPr>
        <p:spPr>
          <a:xfrm>
            <a:off x="-2581275" y="6129546"/>
            <a:ext cx="72326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23169449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
        <p:nvSpPr>
          <p:cNvPr id="11" name="TextBox 10">
            <a:extLst>
              <a:ext uri="{FF2B5EF4-FFF2-40B4-BE49-F238E27FC236}">
                <a16:creationId xmlns:a16="http://schemas.microsoft.com/office/drawing/2014/main" id="{CBA4576B-5345-5110-53FA-971B2B825EE0}"/>
              </a:ext>
            </a:extLst>
          </p:cNvPr>
          <p:cNvSpPr txBox="1"/>
          <p:nvPr userDrawn="1"/>
        </p:nvSpPr>
        <p:spPr>
          <a:xfrm>
            <a:off x="-2670175" y="6200879"/>
            <a:ext cx="72326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4105921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 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
        <p:nvSpPr>
          <p:cNvPr id="8" name="TextBox 7">
            <a:extLst>
              <a:ext uri="{FF2B5EF4-FFF2-40B4-BE49-F238E27FC236}">
                <a16:creationId xmlns:a16="http://schemas.microsoft.com/office/drawing/2014/main" id="{96F03BE4-A990-A106-9835-463071A53959}"/>
              </a:ext>
            </a:extLst>
          </p:cNvPr>
          <p:cNvSpPr txBox="1"/>
          <p:nvPr userDrawn="1"/>
        </p:nvSpPr>
        <p:spPr>
          <a:xfrm>
            <a:off x="-2682875" y="6150114"/>
            <a:ext cx="72326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21826603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 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664193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r>
              <a:rPr lang="en-US" sz="1000" b="0" baseline="0">
                <a:solidFill>
                  <a:schemeClr val="bg1"/>
                </a:solidFill>
                <a:latin typeface="+mj-lt"/>
                <a:cs typeface="+mn-cs"/>
              </a:rPr>
              <a:t> </a:t>
            </a:r>
            <a:r>
              <a:rPr lang="en-US" sz="1000" b="0">
                <a:solidFill>
                  <a:schemeClr val="bg1"/>
                </a:solidFill>
                <a:latin typeface="+mj-lt"/>
                <a:cs typeface="+mn-cs"/>
              </a:rPr>
              <a:t>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
        <p:nvSpPr>
          <p:cNvPr id="8" name="TextBox 7">
            <a:extLst>
              <a:ext uri="{FF2B5EF4-FFF2-40B4-BE49-F238E27FC236}">
                <a16:creationId xmlns:a16="http://schemas.microsoft.com/office/drawing/2014/main" id="{9FBB7C9E-7B11-4E5C-67D2-C7BA5F2C9332}"/>
              </a:ext>
            </a:extLst>
          </p:cNvPr>
          <p:cNvSpPr txBox="1"/>
          <p:nvPr userDrawn="1"/>
        </p:nvSpPr>
        <p:spPr>
          <a:xfrm>
            <a:off x="-2720975" y="6150114"/>
            <a:ext cx="72326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2633849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612662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alphaModFix amt="70000"/>
            <a:extLst>
              <a:ext uri="{28A0092B-C50C-407E-A947-70E740481C1C}">
                <a14:useLocalDpi xmlns:a14="http://schemas.microsoft.com/office/drawing/2010/main" val="0"/>
              </a:ext>
            </a:extLst>
          </a:blip>
          <a:stretch>
            <a:fillRect/>
          </a:stretch>
        </p:blipFill>
        <p:spPr>
          <a:xfrm>
            <a:off x="9042400" y="609600"/>
            <a:ext cx="2844800" cy="514793"/>
          </a:xfrm>
          <a:prstGeom prst="rect">
            <a:avLst/>
          </a:prstGeom>
        </p:spPr>
      </p:pic>
    </p:spTree>
    <p:extLst>
      <p:ext uri="{BB962C8B-B14F-4D97-AF65-F5344CB8AC3E}">
        <p14:creationId xmlns:p14="http://schemas.microsoft.com/office/powerpoint/2010/main" val="27615266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Tree>
    <p:extLst>
      <p:ext uri="{BB962C8B-B14F-4D97-AF65-F5344CB8AC3E}">
        <p14:creationId xmlns:p14="http://schemas.microsoft.com/office/powerpoint/2010/main" val="29228249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r>
              <a:rPr lang="en-US" sz="1000" b="0" baseline="0">
                <a:solidFill>
                  <a:schemeClr val="bg1"/>
                </a:solidFill>
                <a:latin typeface="+mj-lt"/>
                <a:cs typeface="+mn-cs"/>
              </a:rPr>
              <a:t> </a:t>
            </a:r>
            <a:r>
              <a:rPr lang="en-US" sz="1000" b="0">
                <a:solidFill>
                  <a:schemeClr val="bg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
        <p:nvSpPr>
          <p:cNvPr id="8" name="TextBox 7">
            <a:extLst>
              <a:ext uri="{FF2B5EF4-FFF2-40B4-BE49-F238E27FC236}">
                <a16:creationId xmlns:a16="http://schemas.microsoft.com/office/drawing/2014/main" id="{20373C65-7E06-E22C-EC5C-1D0F57B7C26A}"/>
              </a:ext>
            </a:extLst>
          </p:cNvPr>
          <p:cNvSpPr txBox="1"/>
          <p:nvPr userDrawn="1"/>
        </p:nvSpPr>
        <p:spPr>
          <a:xfrm>
            <a:off x="-2644775" y="6150114"/>
            <a:ext cx="72326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81588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r>
              <a:rPr lang="en-US" sz="1000" b="0" baseline="0">
                <a:solidFill>
                  <a:schemeClr val="bg1"/>
                </a:solidFill>
                <a:latin typeface="+mj-lt"/>
                <a:cs typeface="+mn-cs"/>
              </a:rPr>
              <a:t> </a:t>
            </a:r>
            <a:r>
              <a:rPr lang="en-US" sz="1000" b="0">
                <a:solidFill>
                  <a:schemeClr val="bg1"/>
                </a:solidFill>
                <a:latin typeface="+mj-lt"/>
                <a:cs typeface="+mn-cs"/>
              </a:rPr>
              <a:t>2017</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Tree>
    <p:extLst>
      <p:ext uri="{BB962C8B-B14F-4D97-AF65-F5344CB8AC3E}">
        <p14:creationId xmlns:p14="http://schemas.microsoft.com/office/powerpoint/2010/main" val="214765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Photo 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061157" y="5486400"/>
            <a:ext cx="10397067" cy="592500"/>
          </a:xfrm>
        </p:spPr>
        <p:txBody>
          <a:bodyPr anchor="b"/>
          <a:lstStyle>
            <a:lvl1pPr algn="l">
              <a:defRPr sz="2000" b="1"/>
            </a:lvl1pPr>
          </a:lstStyle>
          <a:p>
            <a:r>
              <a:rPr lang="en-US" dirty="0"/>
              <a:t>Slide Title/Headline</a:t>
            </a:r>
          </a:p>
        </p:txBody>
      </p:sp>
      <p:sp>
        <p:nvSpPr>
          <p:cNvPr id="3" name="Picture Placeholder 2"/>
          <p:cNvSpPr>
            <a:spLocks noGrp="1"/>
          </p:cNvSpPr>
          <p:nvPr>
            <p:ph type="pic" idx="1" hasCustomPrompt="1"/>
          </p:nvPr>
        </p:nvSpPr>
        <p:spPr>
          <a:xfrm>
            <a:off x="1061157" y="381000"/>
            <a:ext cx="10397067" cy="49530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grpSp>
        <p:nvGrpSpPr>
          <p:cNvPr id="2" name="Group 1">
            <a:extLst>
              <a:ext uri="{FF2B5EF4-FFF2-40B4-BE49-F238E27FC236}">
                <a16:creationId xmlns:a16="http://schemas.microsoft.com/office/drawing/2014/main" id="{809F646E-7F4B-07E3-23F7-AD1F01DE5C68}"/>
              </a:ext>
            </a:extLst>
          </p:cNvPr>
          <p:cNvGrpSpPr/>
          <p:nvPr userDrawn="1"/>
        </p:nvGrpSpPr>
        <p:grpSpPr>
          <a:xfrm>
            <a:off x="5676181" y="4727276"/>
            <a:ext cx="6515819" cy="2130724"/>
            <a:chOff x="5676180" y="4710023"/>
            <a:chExt cx="6515819" cy="2130724"/>
          </a:xfrm>
        </p:grpSpPr>
        <p:pic>
          <p:nvPicPr>
            <p:cNvPr id="4" name="Picture 3" descr="A picture containing moon, space, astronomy&#10;&#10;Description automatically generated">
              <a:extLst>
                <a:ext uri="{FF2B5EF4-FFF2-40B4-BE49-F238E27FC236}">
                  <a16:creationId xmlns:a16="http://schemas.microsoft.com/office/drawing/2014/main" id="{147DFEFB-F056-942D-2F2E-E83FEBF810CF}"/>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5" name="Picture 4" descr="A picture containing text, font, typography, graphics&#10;&#10;Description automatically generated">
              <a:extLst>
                <a:ext uri="{FF2B5EF4-FFF2-40B4-BE49-F238E27FC236}">
                  <a16:creationId xmlns:a16="http://schemas.microsoft.com/office/drawing/2014/main" id="{7D50FEF8-AF57-D898-85FF-5CAA9A4E9DFA}"/>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8" name="Slide Number Placeholder 5">
            <a:extLst>
              <a:ext uri="{FF2B5EF4-FFF2-40B4-BE49-F238E27FC236}">
                <a16:creationId xmlns:a16="http://schemas.microsoft.com/office/drawing/2014/main" id="{244E7067-024B-5B08-940F-97B1D6F594E5}"/>
              </a:ext>
            </a:extLst>
          </p:cNvPr>
          <p:cNvSpPr>
            <a:spLocks noGrp="1"/>
          </p:cNvSpPr>
          <p:nvPr>
            <p:ph type="sldNum" sz="quarter" idx="12"/>
          </p:nvPr>
        </p:nvSpPr>
        <p:spPr>
          <a:xfrm>
            <a:off x="2661720" y="6466131"/>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414198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2017</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16455865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06603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606163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F3DF097-10A3-464C-B5E2-538C7AC44F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231" y="-208036"/>
            <a:ext cx="13022256" cy="7472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19FA96-0A64-AD01-CB57-5D33E5831396}"/>
              </a:ext>
            </a:extLst>
          </p:cNvPr>
          <p:cNvSpPr txBox="1"/>
          <p:nvPr userDrawn="1"/>
        </p:nvSpPr>
        <p:spPr>
          <a:xfrm>
            <a:off x="-2851150" y="6270694"/>
            <a:ext cx="7404099"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7767584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9003223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Large Object">
  <p:cSld name="1_Large Object">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17" name="Google Shape;17;p2"/>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3337448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CEFC68-6B01-4E89-B097-C1E95B3D8A2C}"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CE486-C091-4EA1-9BA3-9FB014F5F111}" type="slidenum">
              <a:rPr lang="en-US" smtClean="0"/>
              <a:t>‹#›</a:t>
            </a:fld>
            <a:endParaRPr lang="en-US"/>
          </a:p>
        </p:txBody>
      </p:sp>
    </p:spTree>
    <p:extLst>
      <p:ext uri="{BB962C8B-B14F-4D97-AF65-F5344CB8AC3E}">
        <p14:creationId xmlns:p14="http://schemas.microsoft.com/office/powerpoint/2010/main" val="21794122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EFC68-6B01-4E89-B097-C1E95B3D8A2C}"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5CE486-C091-4EA1-9BA3-9FB014F5F111}" type="slidenum">
              <a:rPr lang="en-US" smtClean="0"/>
              <a:t>‹#›</a:t>
            </a:fld>
            <a:endParaRPr lang="en-US"/>
          </a:p>
        </p:txBody>
      </p:sp>
    </p:spTree>
    <p:extLst>
      <p:ext uri="{BB962C8B-B14F-4D97-AF65-F5344CB8AC3E}">
        <p14:creationId xmlns:p14="http://schemas.microsoft.com/office/powerpoint/2010/main" val="18182838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DO NOT US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
        <p:nvSpPr>
          <p:cNvPr id="5" name="Content Placeholder 3">
            <a:extLst>
              <a:ext uri="{FF2B5EF4-FFF2-40B4-BE49-F238E27FC236}">
                <a16:creationId xmlns:a16="http://schemas.microsoft.com/office/drawing/2014/main" id="{BC5EA59E-2B04-104E-15D3-B18D2BF59A05}"/>
              </a:ext>
            </a:extLst>
          </p:cNvPr>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C26DAAE9-1136-0CBF-6192-87C0EBA5721C}"/>
              </a:ext>
            </a:extLst>
          </p:cNvPr>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 name="Text Placeholder 14">
            <a:extLst>
              <a:ext uri="{FF2B5EF4-FFF2-40B4-BE49-F238E27FC236}">
                <a16:creationId xmlns:a16="http://schemas.microsoft.com/office/drawing/2014/main" id="{909C0671-364A-0A55-28D5-5E8CE923B864}"/>
              </a:ext>
            </a:extLst>
          </p:cNvPr>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16557472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
        <p:nvSpPr>
          <p:cNvPr id="5" name="Content Placeholder 3">
            <a:extLst>
              <a:ext uri="{FF2B5EF4-FFF2-40B4-BE49-F238E27FC236}">
                <a16:creationId xmlns:a16="http://schemas.microsoft.com/office/drawing/2014/main" id="{03134000-5FD3-8044-9951-B195882BB5D6}"/>
              </a:ext>
            </a:extLst>
          </p:cNvPr>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D3F2A34C-5518-3D0F-BC39-94EBA414044F}"/>
              </a:ext>
            </a:extLst>
          </p:cNvPr>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822196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hotos">
    <p:spTree>
      <p:nvGrpSpPr>
        <p:cNvPr id="1" name=""/>
        <p:cNvGrpSpPr/>
        <p:nvPr/>
      </p:nvGrpSpPr>
      <p:grpSpPr>
        <a:xfrm>
          <a:off x="0" y="0"/>
          <a:ext cx="0" cy="0"/>
          <a:chOff x="0" y="0"/>
          <a:chExt cx="0" cy="0"/>
        </a:xfrm>
      </p:grpSpPr>
      <p:sp>
        <p:nvSpPr>
          <p:cNvPr id="13" name="Picture Placeholder 2"/>
          <p:cNvSpPr>
            <a:spLocks noGrp="1"/>
          </p:cNvSpPr>
          <p:nvPr>
            <p:ph type="pic" idx="15" hasCustomPrompt="1"/>
          </p:nvPr>
        </p:nvSpPr>
        <p:spPr>
          <a:xfrm>
            <a:off x="6398299" y="3420666"/>
            <a:ext cx="5034380"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2" name="Picture Placeholder 2"/>
          <p:cNvSpPr>
            <a:spLocks noGrp="1"/>
          </p:cNvSpPr>
          <p:nvPr>
            <p:ph type="pic" idx="14" hasCustomPrompt="1"/>
          </p:nvPr>
        </p:nvSpPr>
        <p:spPr>
          <a:xfrm>
            <a:off x="1061155" y="3421863"/>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1" name="Picture Placeholder 2"/>
          <p:cNvSpPr>
            <a:spLocks noGrp="1"/>
          </p:cNvSpPr>
          <p:nvPr>
            <p:ph type="pic" idx="13" hasCustomPrompt="1"/>
          </p:nvPr>
        </p:nvSpPr>
        <p:spPr>
          <a:xfrm>
            <a:off x="6384031" y="424615"/>
            <a:ext cx="5048544"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3" name="Picture Placeholder 2"/>
          <p:cNvSpPr>
            <a:spLocks noGrp="1"/>
          </p:cNvSpPr>
          <p:nvPr>
            <p:ph type="pic" idx="1" hasCustomPrompt="1"/>
          </p:nvPr>
        </p:nvSpPr>
        <p:spPr>
          <a:xfrm>
            <a:off x="1061155" y="424615"/>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grpSp>
        <p:nvGrpSpPr>
          <p:cNvPr id="2" name="Group 1">
            <a:extLst>
              <a:ext uri="{FF2B5EF4-FFF2-40B4-BE49-F238E27FC236}">
                <a16:creationId xmlns:a16="http://schemas.microsoft.com/office/drawing/2014/main" id="{77C42E91-8D83-0926-836E-E08DE604648C}"/>
              </a:ext>
            </a:extLst>
          </p:cNvPr>
          <p:cNvGrpSpPr/>
          <p:nvPr userDrawn="1"/>
        </p:nvGrpSpPr>
        <p:grpSpPr>
          <a:xfrm>
            <a:off x="5676181" y="4727276"/>
            <a:ext cx="6515819" cy="2130724"/>
            <a:chOff x="5676180" y="4710023"/>
            <a:chExt cx="6515819" cy="2130724"/>
          </a:xfrm>
        </p:grpSpPr>
        <p:pic>
          <p:nvPicPr>
            <p:cNvPr id="4" name="Picture 3" descr="A picture containing moon, space, astronomy&#10;&#10;Description automatically generated">
              <a:extLst>
                <a:ext uri="{FF2B5EF4-FFF2-40B4-BE49-F238E27FC236}">
                  <a16:creationId xmlns:a16="http://schemas.microsoft.com/office/drawing/2014/main" id="{5247F205-3BED-63A7-8011-56869C9EC7BF}"/>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5" name="Picture 4" descr="A picture containing text, font, typography, graphics&#10;&#10;Description automatically generated">
              <a:extLst>
                <a:ext uri="{FF2B5EF4-FFF2-40B4-BE49-F238E27FC236}">
                  <a16:creationId xmlns:a16="http://schemas.microsoft.com/office/drawing/2014/main" id="{8D04422F-5D42-E121-F2A0-82C737ACA2DB}"/>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9" name="Slide Number Placeholder 5">
            <a:extLst>
              <a:ext uri="{FF2B5EF4-FFF2-40B4-BE49-F238E27FC236}">
                <a16:creationId xmlns:a16="http://schemas.microsoft.com/office/drawing/2014/main" id="{9759B814-72DD-8F9D-6561-D5CD63A4D492}"/>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2332485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Large Text Box">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9120" y="1219200"/>
            <a:ext cx="11033760" cy="50932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a:lvl1pPr>
          </a:lstStyle>
          <a:p>
            <a:pPr lvl="0"/>
            <a:r>
              <a:rPr lang="en-US"/>
              <a:t>Click to edit Master title style</a:t>
            </a:r>
          </a:p>
        </p:txBody>
      </p:sp>
      <p:sp>
        <p:nvSpPr>
          <p:cNvPr id="15"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15339920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3AC3C-D422-41D0-8660-BFA2EF792D03}"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6D2D2-EA48-43E8-A5A2-FFB2B1E5C0AA}" type="slidenum">
              <a:rPr lang="en-US" smtClean="0"/>
              <a:t>‹#›</a:t>
            </a:fld>
            <a:endParaRPr lang="en-US"/>
          </a:p>
        </p:txBody>
      </p:sp>
    </p:spTree>
    <p:extLst>
      <p:ext uri="{BB962C8B-B14F-4D97-AF65-F5344CB8AC3E}">
        <p14:creationId xmlns:p14="http://schemas.microsoft.com/office/powerpoint/2010/main" val="1318539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Large Text Box">
  <p:cSld name="1_Large Text Box">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579120" y="1219200"/>
            <a:ext cx="11033760" cy="5093208"/>
          </a:xfrm>
          <a:prstGeom prst="rect">
            <a:avLst/>
          </a:prstGeom>
          <a:noFill/>
          <a:ln>
            <a:noFill/>
          </a:ln>
        </p:spPr>
        <p:txBody>
          <a:bodyPr spcFirstLastPara="1" wrap="square" lIns="91425" tIns="45700" rIns="91425" bIns="45700" anchor="t" anchorCtr="0">
            <a:noAutofit/>
          </a:bodyPr>
          <a:lstStyle>
            <a:lvl1pPr marL="457200" lvl="0" indent="-317500" algn="l">
              <a:spcBef>
                <a:spcPts val="280"/>
              </a:spcBef>
              <a:spcAft>
                <a:spcPts val="0"/>
              </a:spcAft>
              <a:buSzPts val="1400"/>
              <a:buFont typeface="Quattrocento Sans"/>
              <a:buChar char="•"/>
              <a:defRPr>
                <a:solidFill>
                  <a:schemeClr val="dk1"/>
                </a:solidFill>
              </a:defRPr>
            </a:lvl1pPr>
            <a:lvl2pPr marL="914400" lvl="1" indent="-317500" algn="l">
              <a:spcBef>
                <a:spcPts val="280"/>
              </a:spcBef>
              <a:spcAft>
                <a:spcPts val="0"/>
              </a:spcAft>
              <a:buSzPts val="1400"/>
              <a:buFont typeface="Quattrocento Sans"/>
              <a:buChar char="o"/>
              <a:defRPr>
                <a:solidFill>
                  <a:schemeClr val="dk1"/>
                </a:solidFill>
              </a:defRPr>
            </a:lvl2pPr>
            <a:lvl3pPr marL="1371600" lvl="2" indent="-317500" algn="l">
              <a:spcBef>
                <a:spcPts val="280"/>
              </a:spcBef>
              <a:spcAft>
                <a:spcPts val="0"/>
              </a:spcAft>
              <a:buSzPts val="1400"/>
              <a:buChar char="▪"/>
              <a:defRPr>
                <a:solidFill>
                  <a:schemeClr val="dk1"/>
                </a:solidFill>
              </a:defRPr>
            </a:lvl3pPr>
            <a:lvl4pPr marL="1828800" lvl="3" indent="-317500" algn="l">
              <a:spcBef>
                <a:spcPts val="280"/>
              </a:spcBef>
              <a:spcAft>
                <a:spcPts val="0"/>
              </a:spcAft>
              <a:buSzPts val="1400"/>
              <a:buFont typeface="Quattrocento Sans"/>
              <a:buChar char="•"/>
              <a:defRPr>
                <a:solidFill>
                  <a:schemeClr val="dk1"/>
                </a:solidFill>
              </a:defRPr>
            </a:lvl4pPr>
            <a:lvl5pPr marL="2286000" lvl="4" indent="-317500" algn="l">
              <a:spcBef>
                <a:spcPts val="350"/>
              </a:spcBef>
              <a:spcAft>
                <a:spcPts val="0"/>
              </a:spcAft>
              <a:buSzPts val="1400"/>
              <a:buFont typeface="Quattrocento Sans"/>
              <a:buChar char="•"/>
              <a:defRPr>
                <a:solidFill>
                  <a:schemeClr val="dk1"/>
                </a:solidFill>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30" name="Google Shape;30;p5"/>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13223184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58925"/>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Large Object">
  <p:cSld name="1_Large Object">
    <p:spTree>
      <p:nvGrpSpPr>
        <p:cNvPr id="1" name="Shape 101"/>
        <p:cNvGrpSpPr/>
        <p:nvPr/>
      </p:nvGrpSpPr>
      <p:grpSpPr>
        <a:xfrm>
          <a:off x="0" y="0"/>
          <a:ext cx="0" cy="0"/>
          <a:chOff x="0" y="0"/>
          <a:chExt cx="0" cy="0"/>
        </a:xfrm>
      </p:grpSpPr>
      <p:sp>
        <p:nvSpPr>
          <p:cNvPr id="102" name="Google Shape;102;g165e765a65e_0_242"/>
          <p:cNvSpPr txBox="1">
            <a:spLocks noGrp="1"/>
          </p:cNvSpPr>
          <p:nvPr>
            <p:ph type="body" idx="1"/>
          </p:nvPr>
        </p:nvSpPr>
        <p:spPr>
          <a:xfrm>
            <a:off x="579120" y="1231392"/>
            <a:ext cx="11033600" cy="5093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o"/>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450"/>
              </a:spcBef>
              <a:spcAft>
                <a:spcPts val="0"/>
              </a:spcAft>
              <a:buSzPts val="1800"/>
              <a:buChar char="•"/>
              <a:defRPr/>
            </a:lvl5pPr>
            <a:lvl6pPr marL="2743200" lvl="5" indent="-342900" algn="l" rtl="0">
              <a:spcBef>
                <a:spcPts val="450"/>
              </a:spcBef>
              <a:spcAft>
                <a:spcPts val="0"/>
              </a:spcAft>
              <a:buSzPts val="1800"/>
              <a:buChar char="•"/>
              <a:defRPr/>
            </a:lvl6pPr>
            <a:lvl7pPr marL="3200400" lvl="6" indent="-342900" algn="l" rtl="0">
              <a:spcBef>
                <a:spcPts val="450"/>
              </a:spcBef>
              <a:spcAft>
                <a:spcPts val="0"/>
              </a:spcAft>
              <a:buSzPts val="1800"/>
              <a:buChar char="•"/>
              <a:defRPr/>
            </a:lvl7pPr>
            <a:lvl8pPr marL="3657600" lvl="7" indent="-342900" algn="l" rtl="0">
              <a:spcBef>
                <a:spcPts val="450"/>
              </a:spcBef>
              <a:spcAft>
                <a:spcPts val="0"/>
              </a:spcAft>
              <a:buSzPts val="1800"/>
              <a:buChar char="•"/>
              <a:defRPr/>
            </a:lvl8pPr>
            <a:lvl9pPr marL="4114800" lvl="8" indent="-342900" algn="l" rtl="0">
              <a:spcBef>
                <a:spcPts val="450"/>
              </a:spcBef>
              <a:spcAft>
                <a:spcPts val="0"/>
              </a:spcAft>
              <a:buSzPts val="1800"/>
              <a:buChar char="•"/>
              <a:defRPr/>
            </a:lvl9pPr>
          </a:lstStyle>
          <a:p>
            <a:endParaRPr/>
          </a:p>
        </p:txBody>
      </p:sp>
      <p:sp>
        <p:nvSpPr>
          <p:cNvPr id="103" name="Google Shape;103;g165e765a65e_0_242"/>
          <p:cNvSpPr txBox="1">
            <a:spLocks noGrp="1"/>
          </p:cNvSpPr>
          <p:nvPr>
            <p:ph type="title"/>
          </p:nvPr>
        </p:nvSpPr>
        <p:spPr>
          <a:xfrm>
            <a:off x="416957" y="228600"/>
            <a:ext cx="11358000" cy="838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g165e765a65e_0_242"/>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rtl="0">
              <a:spcBef>
                <a:spcPts val="160"/>
              </a:spcBef>
              <a:spcAft>
                <a:spcPts val="0"/>
              </a:spcAft>
              <a:buSzPts val="800"/>
              <a:buFont typeface="Quattrocento Sans"/>
              <a:buNone/>
              <a:defRPr sz="800"/>
            </a:lvl1pPr>
            <a:lvl2pPr marL="914400" lvl="1" indent="-342900" algn="l" rtl="0">
              <a:spcBef>
                <a:spcPts val="360"/>
              </a:spcBef>
              <a:spcAft>
                <a:spcPts val="0"/>
              </a:spcAft>
              <a:buSzPts val="1800"/>
              <a:buChar char="o"/>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450"/>
              </a:spcBef>
              <a:spcAft>
                <a:spcPts val="0"/>
              </a:spcAft>
              <a:buSzPts val="1800"/>
              <a:buChar char="•"/>
              <a:defRPr/>
            </a:lvl5pPr>
            <a:lvl6pPr marL="2743200" lvl="5" indent="-342900" algn="l" rtl="0">
              <a:spcBef>
                <a:spcPts val="450"/>
              </a:spcBef>
              <a:spcAft>
                <a:spcPts val="0"/>
              </a:spcAft>
              <a:buSzPts val="1800"/>
              <a:buChar char="•"/>
              <a:defRPr/>
            </a:lvl6pPr>
            <a:lvl7pPr marL="3200400" lvl="6" indent="-342900" algn="l" rtl="0">
              <a:spcBef>
                <a:spcPts val="450"/>
              </a:spcBef>
              <a:spcAft>
                <a:spcPts val="0"/>
              </a:spcAft>
              <a:buSzPts val="1800"/>
              <a:buChar char="•"/>
              <a:defRPr/>
            </a:lvl7pPr>
            <a:lvl8pPr marL="3657600" lvl="7" indent="-342900" algn="l" rtl="0">
              <a:spcBef>
                <a:spcPts val="450"/>
              </a:spcBef>
              <a:spcAft>
                <a:spcPts val="0"/>
              </a:spcAft>
              <a:buSzPts val="1800"/>
              <a:buChar char="•"/>
              <a:defRPr/>
            </a:lvl8pPr>
            <a:lvl9pPr marL="4114800" lvl="8" indent="-342900" algn="l" rtl="0">
              <a:spcBef>
                <a:spcPts val="450"/>
              </a:spcBef>
              <a:spcAft>
                <a:spcPts val="0"/>
              </a:spcAft>
              <a:buSzPts val="1800"/>
              <a:buChar char="•"/>
              <a:defRPr/>
            </a:lvl9pPr>
          </a:lstStyle>
          <a:p>
            <a:endParaRPr/>
          </a:p>
        </p:txBody>
      </p:sp>
    </p:spTree>
    <p:extLst>
      <p:ext uri="{BB962C8B-B14F-4D97-AF65-F5344CB8AC3E}">
        <p14:creationId xmlns:p14="http://schemas.microsoft.com/office/powerpoint/2010/main" val="4008502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812800" y="6489701"/>
            <a:ext cx="2641600" cy="231775"/>
          </a:xfrm>
          <a:prstGeom prst="rect">
            <a:avLst/>
          </a:prstGeom>
        </p:spPr>
        <p:txBody>
          <a:bodyPr/>
          <a:lstStyle>
            <a:lvl1pPr>
              <a:defRPr/>
            </a:lvl1pPr>
          </a:lstStyle>
          <a:p>
            <a:pPr>
              <a:defRPr/>
            </a:pPr>
            <a:endParaRPr lang="en-US"/>
          </a:p>
        </p:txBody>
      </p:sp>
      <p:sp>
        <p:nvSpPr>
          <p:cNvPr id="3" name="Rectangle 6"/>
          <p:cNvSpPr>
            <a:spLocks noGrp="1" noChangeArrowheads="1"/>
          </p:cNvSpPr>
          <p:nvPr>
            <p:ph type="ftr" sz="quarter" idx="11"/>
          </p:nvPr>
        </p:nvSpPr>
        <p:spPr>
          <a:xfrm>
            <a:off x="4165600" y="6489701"/>
            <a:ext cx="3860800" cy="231775"/>
          </a:xfrm>
          <a:prstGeom prst="rect">
            <a:avLst/>
          </a:prstGeom>
        </p:spPr>
        <p:txBody>
          <a:bodyPr/>
          <a:lstStyle>
            <a:lvl1pPr>
              <a:defRPr/>
            </a:lvl1pPr>
          </a:lstStyle>
          <a:p>
            <a:pPr>
              <a:defRPr/>
            </a:pPr>
            <a:endParaRPr lang="en-US"/>
          </a:p>
        </p:txBody>
      </p:sp>
      <p:sp>
        <p:nvSpPr>
          <p:cNvPr id="4" name="Rectangle 7"/>
          <p:cNvSpPr>
            <a:spLocks noGrp="1" noChangeArrowheads="1"/>
          </p:cNvSpPr>
          <p:nvPr>
            <p:ph type="sldNum" sz="quarter" idx="12"/>
          </p:nvPr>
        </p:nvSpPr>
        <p:spPr>
          <a:xfrm>
            <a:off x="8737600" y="6453189"/>
            <a:ext cx="2641600" cy="268287"/>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693717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21ED-02AC-435A-B736-EB3DD6CE40E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3F206AA-AAB4-47BF-B0EC-343D5B5B811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77DE5EC-FB88-43AD-A35D-0A79BE4087C1}"/>
              </a:ext>
            </a:extLst>
          </p:cNvPr>
          <p:cNvSpPr>
            <a:spLocks noGrp="1"/>
          </p:cNvSpPr>
          <p:nvPr>
            <p:ph type="dt" sz="half" idx="10"/>
          </p:nvPr>
        </p:nvSpPr>
        <p:spPr/>
        <p:txBody>
          <a:bodyPr/>
          <a:lstStyle/>
          <a:p>
            <a:fld id="{6A4F1628-8E71-440B-A5CD-C5E50980F8DE}" type="datetimeFigureOut">
              <a:rPr lang="en-US" smtClean="0"/>
              <a:t>6/8/2023</a:t>
            </a:fld>
            <a:endParaRPr lang="en-US"/>
          </a:p>
        </p:txBody>
      </p:sp>
      <p:sp>
        <p:nvSpPr>
          <p:cNvPr id="5" name="Footer Placeholder 4">
            <a:extLst>
              <a:ext uri="{FF2B5EF4-FFF2-40B4-BE49-F238E27FC236}">
                <a16:creationId xmlns:a16="http://schemas.microsoft.com/office/drawing/2014/main" id="{9D0D642E-7425-4E70-A26B-986FEB9DF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265C0-0B90-42A4-B3CE-E19ED7D16F7B}"/>
              </a:ext>
            </a:extLst>
          </p:cNvPr>
          <p:cNvSpPr>
            <a:spLocks noGrp="1"/>
          </p:cNvSpPr>
          <p:nvPr>
            <p:ph type="sldNum" sz="quarter" idx="12"/>
          </p:nvPr>
        </p:nvSpPr>
        <p:spPr/>
        <p:txBody>
          <a:bodyPr/>
          <a:lstStyle/>
          <a:p>
            <a:fld id="{A5519F83-7910-47F8-9BC7-6C9FF73A9487}" type="slidenum">
              <a:rPr lang="en-US" smtClean="0"/>
              <a:t>‹#›</a:t>
            </a:fld>
            <a:endParaRPr lang="en-US"/>
          </a:p>
        </p:txBody>
      </p:sp>
    </p:spTree>
    <p:extLst>
      <p:ext uri="{BB962C8B-B14F-4D97-AF65-F5344CB8AC3E}">
        <p14:creationId xmlns:p14="http://schemas.microsoft.com/office/powerpoint/2010/main" val="26242693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EAC1-EFC6-694B-B34E-ABC0A50BA8EE}"/>
              </a:ext>
            </a:extLst>
          </p:cNvPr>
          <p:cNvSpPr/>
          <p:nvPr userDrawn="1"/>
        </p:nvSpPr>
        <p:spPr bwMode="auto">
          <a:xfrm>
            <a:off x="318053" y="89452"/>
            <a:ext cx="11661913" cy="487018"/>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Tree>
    <p:extLst>
      <p:ext uri="{BB962C8B-B14F-4D97-AF65-F5344CB8AC3E}">
        <p14:creationId xmlns:p14="http://schemas.microsoft.com/office/powerpoint/2010/main" val="6107616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1341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1"/>
          <p:cNvSpPr>
            <a:spLocks noGrp="1"/>
          </p:cNvSpPr>
          <p:nvPr>
            <p:ph sz="quarter" idx="10"/>
          </p:nvPr>
        </p:nvSpPr>
        <p:spPr>
          <a:xfrm>
            <a:off x="579120" y="1231392"/>
            <a:ext cx="11033760" cy="5093208"/>
          </a:xfrm>
        </p:spPr>
        <p:txBody>
          <a:bodyPr/>
          <a:lstStyle/>
          <a:p>
            <a:endParaRPr lang="en-US"/>
          </a:p>
        </p:txBody>
      </p:sp>
    </p:spTree>
    <p:extLst>
      <p:ext uri="{BB962C8B-B14F-4D97-AF65-F5344CB8AC3E}">
        <p14:creationId xmlns:p14="http://schemas.microsoft.com/office/powerpoint/2010/main" val="496180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Photos - With Animation">
    <p:spTree>
      <p:nvGrpSpPr>
        <p:cNvPr id="1" name=""/>
        <p:cNvGrpSpPr/>
        <p:nvPr/>
      </p:nvGrpSpPr>
      <p:grpSpPr>
        <a:xfrm>
          <a:off x="0" y="0"/>
          <a:ext cx="0" cy="0"/>
          <a:chOff x="0" y="0"/>
          <a:chExt cx="0" cy="0"/>
        </a:xfrm>
      </p:grpSpPr>
      <p:sp>
        <p:nvSpPr>
          <p:cNvPr id="13" name="Picture Placeholder 2"/>
          <p:cNvSpPr>
            <a:spLocks noGrp="1"/>
          </p:cNvSpPr>
          <p:nvPr>
            <p:ph type="pic" idx="15" hasCustomPrompt="1"/>
          </p:nvPr>
        </p:nvSpPr>
        <p:spPr>
          <a:xfrm>
            <a:off x="6398419" y="3424425"/>
            <a:ext cx="5011579"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2" name="Picture Placeholder 2"/>
          <p:cNvSpPr>
            <a:spLocks noGrp="1"/>
          </p:cNvSpPr>
          <p:nvPr>
            <p:ph type="pic" idx="14" hasCustomPrompt="1"/>
          </p:nvPr>
        </p:nvSpPr>
        <p:spPr>
          <a:xfrm>
            <a:off x="1061155" y="3424369"/>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1" name="Picture Placeholder 2"/>
          <p:cNvSpPr>
            <a:spLocks noGrp="1"/>
          </p:cNvSpPr>
          <p:nvPr>
            <p:ph type="pic" idx="13" hasCustomPrompt="1"/>
          </p:nvPr>
        </p:nvSpPr>
        <p:spPr>
          <a:xfrm>
            <a:off x="6398419" y="411441"/>
            <a:ext cx="5034156"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3" name="Picture Placeholder 2"/>
          <p:cNvSpPr>
            <a:spLocks noGrp="1"/>
          </p:cNvSpPr>
          <p:nvPr>
            <p:ph type="pic" idx="1" hasCustomPrompt="1"/>
          </p:nvPr>
        </p:nvSpPr>
        <p:spPr>
          <a:xfrm>
            <a:off x="1061155" y="411441"/>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grpSp>
        <p:nvGrpSpPr>
          <p:cNvPr id="2" name="Group 1">
            <a:extLst>
              <a:ext uri="{FF2B5EF4-FFF2-40B4-BE49-F238E27FC236}">
                <a16:creationId xmlns:a16="http://schemas.microsoft.com/office/drawing/2014/main" id="{A8D60C44-9BA3-D92C-4A99-EC7200950C0C}"/>
              </a:ext>
            </a:extLst>
          </p:cNvPr>
          <p:cNvGrpSpPr/>
          <p:nvPr userDrawn="1"/>
        </p:nvGrpSpPr>
        <p:grpSpPr>
          <a:xfrm>
            <a:off x="5676181" y="4727276"/>
            <a:ext cx="6515819" cy="2130724"/>
            <a:chOff x="5676180" y="4710023"/>
            <a:chExt cx="6515819" cy="2130724"/>
          </a:xfrm>
        </p:grpSpPr>
        <p:pic>
          <p:nvPicPr>
            <p:cNvPr id="4" name="Picture 3" descr="A picture containing moon, space, astronomy&#10;&#10;Description automatically generated">
              <a:extLst>
                <a:ext uri="{FF2B5EF4-FFF2-40B4-BE49-F238E27FC236}">
                  <a16:creationId xmlns:a16="http://schemas.microsoft.com/office/drawing/2014/main" id="{9CD0CCDD-7AC1-C189-12DF-981799463A96}"/>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5" name="Picture 4" descr="A picture containing text, font, typography, graphics&#10;&#10;Description automatically generated">
              <a:extLst>
                <a:ext uri="{FF2B5EF4-FFF2-40B4-BE49-F238E27FC236}">
                  <a16:creationId xmlns:a16="http://schemas.microsoft.com/office/drawing/2014/main" id="{4B8507D4-B792-7917-04DF-8373F3D31939}"/>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9" name="Slide Number Placeholder 5">
            <a:extLst>
              <a:ext uri="{FF2B5EF4-FFF2-40B4-BE49-F238E27FC236}">
                <a16:creationId xmlns:a16="http://schemas.microsoft.com/office/drawing/2014/main" id="{1502FF6F-D7D8-26E1-D642-CFEC6F6C68CA}"/>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38932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1" grpId="0"/>
      <p:bldP spid="3" grpId="0"/>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6" name="Content Placeholder 5"/>
          <p:cNvSpPr>
            <a:spLocks noGrp="1"/>
          </p:cNvSpPr>
          <p:nvPr>
            <p:ph sz="quarter" idx="10"/>
          </p:nvPr>
        </p:nvSpPr>
        <p:spPr>
          <a:xfrm>
            <a:off x="416985" y="1295400"/>
            <a:ext cx="1135803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1"/>
          </p:nvPr>
        </p:nvSpPr>
        <p:spPr>
          <a:xfrm>
            <a:off x="416958" y="3937000"/>
            <a:ext cx="1135803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2460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8" name="Media Placeholder 7"/>
          <p:cNvSpPr>
            <a:spLocks noGrp="1"/>
          </p:cNvSpPr>
          <p:nvPr>
            <p:ph type="media" sz="quarter" idx="10"/>
          </p:nvPr>
        </p:nvSpPr>
        <p:spPr>
          <a:xfrm>
            <a:off x="416985" y="1219200"/>
            <a:ext cx="11358033" cy="3810000"/>
          </a:xfrm>
        </p:spPr>
        <p:txBody>
          <a:bodyPr/>
          <a:lstStyle/>
          <a:p>
            <a:endParaRPr lang="en-US"/>
          </a:p>
        </p:txBody>
      </p:sp>
      <p:sp>
        <p:nvSpPr>
          <p:cNvPr id="12" name="Content Placeholder 11"/>
          <p:cNvSpPr>
            <a:spLocks noGrp="1"/>
          </p:cNvSpPr>
          <p:nvPr>
            <p:ph sz="quarter" idx="11"/>
          </p:nvPr>
        </p:nvSpPr>
        <p:spPr>
          <a:xfrm>
            <a:off x="416985" y="5257800"/>
            <a:ext cx="11358033" cy="914400"/>
          </a:xfrm>
        </p:spPr>
        <p:txBody>
          <a:bodyPr/>
          <a:lstStyle>
            <a:lvl1pPr>
              <a:defRPr sz="16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711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984671"/>
            <a:ext cx="11033760" cy="4339928"/>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
        <p:nvSpPr>
          <p:cNvPr id="7" name="AutoShape 6"/>
          <p:cNvSpPr>
            <a:spLocks noChangeArrowheads="1"/>
          </p:cNvSpPr>
          <p:nvPr userDrawn="1"/>
        </p:nvSpPr>
        <p:spPr bwMode="auto">
          <a:xfrm>
            <a:off x="579120" y="1280796"/>
            <a:ext cx="11033760" cy="5043805"/>
          </a:xfrm>
          <a:prstGeom prst="roundRect">
            <a:avLst>
              <a:gd name="adj" fmla="val 6760"/>
            </a:avLst>
          </a:prstGeom>
          <a:noFill/>
          <a:ln w="19050" algn="ctr">
            <a:solidFill>
              <a:schemeClr val="accent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nvGrpSpPr>
          <p:cNvPr id="8" name="Group 7"/>
          <p:cNvGrpSpPr/>
          <p:nvPr userDrawn="1"/>
        </p:nvGrpSpPr>
        <p:grpSpPr>
          <a:xfrm>
            <a:off x="5475331" y="838200"/>
            <a:ext cx="1170432" cy="877824"/>
            <a:chOff x="4239883" y="1531502"/>
            <a:chExt cx="664234" cy="666396"/>
          </a:xfrm>
        </p:grpSpPr>
        <p:sp>
          <p:nvSpPr>
            <p:cNvPr id="9" name="Oval 8"/>
            <p:cNvSpPr/>
            <p:nvPr/>
          </p:nvSpPr>
          <p:spPr bwMode="auto">
            <a:xfrm>
              <a:off x="4239883" y="1531502"/>
              <a:ext cx="664234" cy="666396"/>
            </a:xfrm>
            <a:prstGeom prst="ellipse">
              <a:avLst/>
            </a:prstGeom>
            <a:solidFill>
              <a:schemeClr val="accent3"/>
            </a:solidFill>
            <a:ln w="19050" algn="ctr">
              <a:noFill/>
              <a:round/>
              <a:headEnd/>
              <a:tailEnd type="triangle" w="med" len="med"/>
            </a:ln>
          </p:spPr>
          <p:txBody>
            <a:bodyPr wrap="none" rtlCol="0" anchor="ctr"/>
            <a:lstStyle/>
            <a:p>
              <a:pPr algn="ctr"/>
              <a:endParaRPr lang="en-US"/>
            </a:p>
          </p:txBody>
        </p:sp>
        <p:grpSp>
          <p:nvGrpSpPr>
            <p:cNvPr id="10" name="Group 5"/>
            <p:cNvGrpSpPr>
              <a:grpSpLocks noChangeAspect="1"/>
            </p:cNvGrpSpPr>
            <p:nvPr/>
          </p:nvGrpSpPr>
          <p:grpSpPr bwMode="auto">
            <a:xfrm rot="10800000">
              <a:off x="4289854" y="1582600"/>
              <a:ext cx="549684" cy="550509"/>
              <a:chOff x="2308" y="1589"/>
              <a:chExt cx="1144" cy="1142"/>
            </a:xfrm>
          </p:grpSpPr>
          <p:sp>
            <p:nvSpPr>
              <p:cNvPr id="11" name="AutoShape 4"/>
              <p:cNvSpPr>
                <a:spLocks noChangeAspect="1" noChangeArrowheads="1" noTextEdit="1"/>
              </p:cNvSpPr>
              <p:nvPr/>
            </p:nvSpPr>
            <p:spPr bwMode="auto">
              <a:xfrm>
                <a:off x="2308" y="1589"/>
                <a:ext cx="1144" cy="1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3046" y="1799"/>
                <a:ext cx="177" cy="173"/>
              </a:xfrm>
              <a:custGeom>
                <a:avLst/>
                <a:gdLst>
                  <a:gd name="T0" fmla="*/ 183 w 355"/>
                  <a:gd name="T1" fmla="*/ 0 h 347"/>
                  <a:gd name="T2" fmla="*/ 4 w 355"/>
                  <a:gd name="T3" fmla="*/ 87 h 347"/>
                  <a:gd name="T4" fmla="*/ 1 w 355"/>
                  <a:gd name="T5" fmla="*/ 103 h 347"/>
                  <a:gd name="T6" fmla="*/ 0 w 355"/>
                  <a:gd name="T7" fmla="*/ 120 h 347"/>
                  <a:gd name="T8" fmla="*/ 0 w 355"/>
                  <a:gd name="T9" fmla="*/ 138 h 347"/>
                  <a:gd name="T10" fmla="*/ 1 w 355"/>
                  <a:gd name="T11" fmla="*/ 154 h 347"/>
                  <a:gd name="T12" fmla="*/ 5 w 355"/>
                  <a:gd name="T13" fmla="*/ 172 h 347"/>
                  <a:gd name="T14" fmla="*/ 8 w 355"/>
                  <a:gd name="T15" fmla="*/ 191 h 347"/>
                  <a:gd name="T16" fmla="*/ 15 w 355"/>
                  <a:gd name="T17" fmla="*/ 208 h 347"/>
                  <a:gd name="T18" fmla="*/ 22 w 355"/>
                  <a:gd name="T19" fmla="*/ 225 h 347"/>
                  <a:gd name="T20" fmla="*/ 31 w 355"/>
                  <a:gd name="T21" fmla="*/ 242 h 347"/>
                  <a:gd name="T22" fmla="*/ 42 w 355"/>
                  <a:gd name="T23" fmla="*/ 257 h 347"/>
                  <a:gd name="T24" fmla="*/ 54 w 355"/>
                  <a:gd name="T25" fmla="*/ 274 h 347"/>
                  <a:gd name="T26" fmla="*/ 68 w 355"/>
                  <a:gd name="T27" fmla="*/ 287 h 347"/>
                  <a:gd name="T28" fmla="*/ 83 w 355"/>
                  <a:gd name="T29" fmla="*/ 300 h 347"/>
                  <a:gd name="T30" fmla="*/ 98 w 355"/>
                  <a:gd name="T31" fmla="*/ 312 h 347"/>
                  <a:gd name="T32" fmla="*/ 115 w 355"/>
                  <a:gd name="T33" fmla="*/ 322 h 347"/>
                  <a:gd name="T34" fmla="*/ 133 w 355"/>
                  <a:gd name="T35" fmla="*/ 330 h 347"/>
                  <a:gd name="T36" fmla="*/ 150 w 355"/>
                  <a:gd name="T37" fmla="*/ 337 h 347"/>
                  <a:gd name="T38" fmla="*/ 167 w 355"/>
                  <a:gd name="T39" fmla="*/ 342 h 347"/>
                  <a:gd name="T40" fmla="*/ 186 w 355"/>
                  <a:gd name="T41" fmla="*/ 345 h 347"/>
                  <a:gd name="T42" fmla="*/ 204 w 355"/>
                  <a:gd name="T43" fmla="*/ 347 h 347"/>
                  <a:gd name="T44" fmla="*/ 213 w 355"/>
                  <a:gd name="T45" fmla="*/ 347 h 347"/>
                  <a:gd name="T46" fmla="*/ 222 w 355"/>
                  <a:gd name="T47" fmla="*/ 347 h 347"/>
                  <a:gd name="T48" fmla="*/ 232 w 355"/>
                  <a:gd name="T49" fmla="*/ 347 h 347"/>
                  <a:gd name="T50" fmla="*/ 241 w 355"/>
                  <a:gd name="T51" fmla="*/ 346 h 347"/>
                  <a:gd name="T52" fmla="*/ 250 w 355"/>
                  <a:gd name="T53" fmla="*/ 345 h 347"/>
                  <a:gd name="T54" fmla="*/ 259 w 355"/>
                  <a:gd name="T55" fmla="*/ 344 h 347"/>
                  <a:gd name="T56" fmla="*/ 267 w 355"/>
                  <a:gd name="T57" fmla="*/ 342 h 347"/>
                  <a:gd name="T58" fmla="*/ 277 w 355"/>
                  <a:gd name="T59" fmla="*/ 339 h 347"/>
                  <a:gd name="T60" fmla="*/ 355 w 355"/>
                  <a:gd name="T61" fmla="*/ 168 h 347"/>
                  <a:gd name="T62" fmla="*/ 340 w 355"/>
                  <a:gd name="T63" fmla="*/ 164 h 347"/>
                  <a:gd name="T64" fmla="*/ 326 w 355"/>
                  <a:gd name="T65" fmla="*/ 161 h 347"/>
                  <a:gd name="T66" fmla="*/ 311 w 355"/>
                  <a:gd name="T67" fmla="*/ 155 h 347"/>
                  <a:gd name="T68" fmla="*/ 297 w 355"/>
                  <a:gd name="T69" fmla="*/ 148 h 347"/>
                  <a:gd name="T70" fmla="*/ 285 w 355"/>
                  <a:gd name="T71" fmla="*/ 141 h 347"/>
                  <a:gd name="T72" fmla="*/ 271 w 355"/>
                  <a:gd name="T73" fmla="*/ 133 h 347"/>
                  <a:gd name="T74" fmla="*/ 258 w 355"/>
                  <a:gd name="T75" fmla="*/ 123 h 347"/>
                  <a:gd name="T76" fmla="*/ 247 w 355"/>
                  <a:gd name="T77" fmla="*/ 112 h 347"/>
                  <a:gd name="T78" fmla="*/ 235 w 355"/>
                  <a:gd name="T79" fmla="*/ 101 h 347"/>
                  <a:gd name="T80" fmla="*/ 224 w 355"/>
                  <a:gd name="T81" fmla="*/ 88 h 347"/>
                  <a:gd name="T82" fmla="*/ 214 w 355"/>
                  <a:gd name="T83" fmla="*/ 74 h 347"/>
                  <a:gd name="T84" fmla="*/ 206 w 355"/>
                  <a:gd name="T85" fmla="*/ 60 h 347"/>
                  <a:gd name="T86" fmla="*/ 198 w 355"/>
                  <a:gd name="T87" fmla="*/ 45 h 347"/>
                  <a:gd name="T88" fmla="*/ 193 w 355"/>
                  <a:gd name="T89" fmla="*/ 32 h 347"/>
                  <a:gd name="T90" fmla="*/ 187 w 355"/>
                  <a:gd name="T91" fmla="*/ 15 h 347"/>
                  <a:gd name="T92" fmla="*/ 183 w 355"/>
                  <a:gd name="T9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5" h="347">
                    <a:moveTo>
                      <a:pt x="183" y="0"/>
                    </a:moveTo>
                    <a:lnTo>
                      <a:pt x="4" y="87"/>
                    </a:lnTo>
                    <a:lnTo>
                      <a:pt x="1" y="103"/>
                    </a:lnTo>
                    <a:lnTo>
                      <a:pt x="0" y="120"/>
                    </a:lnTo>
                    <a:lnTo>
                      <a:pt x="0" y="138"/>
                    </a:lnTo>
                    <a:lnTo>
                      <a:pt x="1" y="154"/>
                    </a:lnTo>
                    <a:lnTo>
                      <a:pt x="5" y="172"/>
                    </a:lnTo>
                    <a:lnTo>
                      <a:pt x="8" y="191"/>
                    </a:lnTo>
                    <a:lnTo>
                      <a:pt x="15" y="208"/>
                    </a:lnTo>
                    <a:lnTo>
                      <a:pt x="22" y="225"/>
                    </a:lnTo>
                    <a:lnTo>
                      <a:pt x="31" y="242"/>
                    </a:lnTo>
                    <a:lnTo>
                      <a:pt x="42" y="257"/>
                    </a:lnTo>
                    <a:lnTo>
                      <a:pt x="54" y="274"/>
                    </a:lnTo>
                    <a:lnTo>
                      <a:pt x="68" y="287"/>
                    </a:lnTo>
                    <a:lnTo>
                      <a:pt x="83" y="300"/>
                    </a:lnTo>
                    <a:lnTo>
                      <a:pt x="98" y="312"/>
                    </a:lnTo>
                    <a:lnTo>
                      <a:pt x="115" y="322"/>
                    </a:lnTo>
                    <a:lnTo>
                      <a:pt x="133" y="330"/>
                    </a:lnTo>
                    <a:lnTo>
                      <a:pt x="150" y="337"/>
                    </a:lnTo>
                    <a:lnTo>
                      <a:pt x="167" y="342"/>
                    </a:lnTo>
                    <a:lnTo>
                      <a:pt x="186" y="345"/>
                    </a:lnTo>
                    <a:lnTo>
                      <a:pt x="204" y="347"/>
                    </a:lnTo>
                    <a:lnTo>
                      <a:pt x="213" y="347"/>
                    </a:lnTo>
                    <a:lnTo>
                      <a:pt x="222" y="347"/>
                    </a:lnTo>
                    <a:lnTo>
                      <a:pt x="232" y="347"/>
                    </a:lnTo>
                    <a:lnTo>
                      <a:pt x="241" y="346"/>
                    </a:lnTo>
                    <a:lnTo>
                      <a:pt x="250" y="345"/>
                    </a:lnTo>
                    <a:lnTo>
                      <a:pt x="259" y="344"/>
                    </a:lnTo>
                    <a:lnTo>
                      <a:pt x="267" y="342"/>
                    </a:lnTo>
                    <a:lnTo>
                      <a:pt x="277" y="339"/>
                    </a:lnTo>
                    <a:lnTo>
                      <a:pt x="355" y="168"/>
                    </a:lnTo>
                    <a:lnTo>
                      <a:pt x="340" y="164"/>
                    </a:lnTo>
                    <a:lnTo>
                      <a:pt x="326" y="161"/>
                    </a:lnTo>
                    <a:lnTo>
                      <a:pt x="311" y="155"/>
                    </a:lnTo>
                    <a:lnTo>
                      <a:pt x="297" y="148"/>
                    </a:lnTo>
                    <a:lnTo>
                      <a:pt x="285" y="141"/>
                    </a:lnTo>
                    <a:lnTo>
                      <a:pt x="271" y="133"/>
                    </a:lnTo>
                    <a:lnTo>
                      <a:pt x="258" y="123"/>
                    </a:lnTo>
                    <a:lnTo>
                      <a:pt x="247" y="112"/>
                    </a:lnTo>
                    <a:lnTo>
                      <a:pt x="235" y="101"/>
                    </a:lnTo>
                    <a:lnTo>
                      <a:pt x="224" y="88"/>
                    </a:lnTo>
                    <a:lnTo>
                      <a:pt x="214" y="74"/>
                    </a:lnTo>
                    <a:lnTo>
                      <a:pt x="206" y="60"/>
                    </a:lnTo>
                    <a:lnTo>
                      <a:pt x="198" y="45"/>
                    </a:lnTo>
                    <a:lnTo>
                      <a:pt x="193" y="32"/>
                    </a:lnTo>
                    <a:lnTo>
                      <a:pt x="187" y="15"/>
                    </a:lnTo>
                    <a:lnTo>
                      <a:pt x="18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3167" y="1722"/>
                <a:ext cx="130" cy="134"/>
              </a:xfrm>
              <a:custGeom>
                <a:avLst/>
                <a:gdLst>
                  <a:gd name="T0" fmla="*/ 137 w 260"/>
                  <a:gd name="T1" fmla="*/ 269 h 269"/>
                  <a:gd name="T2" fmla="*/ 260 w 260"/>
                  <a:gd name="T3" fmla="*/ 0 h 269"/>
                  <a:gd name="T4" fmla="*/ 0 w 260"/>
                  <a:gd name="T5" fmla="*/ 128 h 269"/>
                  <a:gd name="T6" fmla="*/ 5 w 260"/>
                  <a:gd name="T7" fmla="*/ 141 h 269"/>
                  <a:gd name="T8" fmla="*/ 9 w 260"/>
                  <a:gd name="T9" fmla="*/ 152 h 269"/>
                  <a:gd name="T10" fmla="*/ 14 w 260"/>
                  <a:gd name="T11" fmla="*/ 164 h 269"/>
                  <a:gd name="T12" fmla="*/ 20 w 260"/>
                  <a:gd name="T13" fmla="*/ 175 h 269"/>
                  <a:gd name="T14" fmla="*/ 25 w 260"/>
                  <a:gd name="T15" fmla="*/ 187 h 269"/>
                  <a:gd name="T16" fmla="*/ 32 w 260"/>
                  <a:gd name="T17" fmla="*/ 197 h 269"/>
                  <a:gd name="T18" fmla="*/ 41 w 260"/>
                  <a:gd name="T19" fmla="*/ 208 h 269"/>
                  <a:gd name="T20" fmla="*/ 51 w 260"/>
                  <a:gd name="T21" fmla="*/ 218 h 269"/>
                  <a:gd name="T22" fmla="*/ 60 w 260"/>
                  <a:gd name="T23" fmla="*/ 227 h 269"/>
                  <a:gd name="T24" fmla="*/ 70 w 260"/>
                  <a:gd name="T25" fmla="*/ 234 h 269"/>
                  <a:gd name="T26" fmla="*/ 81 w 260"/>
                  <a:gd name="T27" fmla="*/ 242 h 269"/>
                  <a:gd name="T28" fmla="*/ 92 w 260"/>
                  <a:gd name="T29" fmla="*/ 248 h 269"/>
                  <a:gd name="T30" fmla="*/ 102 w 260"/>
                  <a:gd name="T31" fmla="*/ 255 h 269"/>
                  <a:gd name="T32" fmla="*/ 114 w 260"/>
                  <a:gd name="T33" fmla="*/ 259 h 269"/>
                  <a:gd name="T34" fmla="*/ 126 w 260"/>
                  <a:gd name="T35" fmla="*/ 264 h 269"/>
                  <a:gd name="T36" fmla="*/ 137 w 260"/>
                  <a:gd name="T37"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9">
                    <a:moveTo>
                      <a:pt x="137" y="269"/>
                    </a:moveTo>
                    <a:lnTo>
                      <a:pt x="260" y="0"/>
                    </a:lnTo>
                    <a:lnTo>
                      <a:pt x="0" y="128"/>
                    </a:lnTo>
                    <a:lnTo>
                      <a:pt x="5" y="141"/>
                    </a:lnTo>
                    <a:lnTo>
                      <a:pt x="9" y="152"/>
                    </a:lnTo>
                    <a:lnTo>
                      <a:pt x="14" y="164"/>
                    </a:lnTo>
                    <a:lnTo>
                      <a:pt x="20" y="175"/>
                    </a:lnTo>
                    <a:lnTo>
                      <a:pt x="25" y="187"/>
                    </a:lnTo>
                    <a:lnTo>
                      <a:pt x="32" y="197"/>
                    </a:lnTo>
                    <a:lnTo>
                      <a:pt x="41" y="208"/>
                    </a:lnTo>
                    <a:lnTo>
                      <a:pt x="51" y="218"/>
                    </a:lnTo>
                    <a:lnTo>
                      <a:pt x="60" y="227"/>
                    </a:lnTo>
                    <a:lnTo>
                      <a:pt x="70" y="234"/>
                    </a:lnTo>
                    <a:lnTo>
                      <a:pt x="81" y="242"/>
                    </a:lnTo>
                    <a:lnTo>
                      <a:pt x="92" y="248"/>
                    </a:lnTo>
                    <a:lnTo>
                      <a:pt x="102" y="255"/>
                    </a:lnTo>
                    <a:lnTo>
                      <a:pt x="114" y="259"/>
                    </a:lnTo>
                    <a:lnTo>
                      <a:pt x="126" y="264"/>
                    </a:lnTo>
                    <a:lnTo>
                      <a:pt x="137" y="26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2442" y="2386"/>
                <a:ext cx="223" cy="222"/>
              </a:xfrm>
              <a:custGeom>
                <a:avLst/>
                <a:gdLst>
                  <a:gd name="T0" fmla="*/ 446 w 446"/>
                  <a:gd name="T1" fmla="*/ 261 h 445"/>
                  <a:gd name="T2" fmla="*/ 437 w 446"/>
                  <a:gd name="T3" fmla="*/ 264 h 445"/>
                  <a:gd name="T4" fmla="*/ 427 w 446"/>
                  <a:gd name="T5" fmla="*/ 266 h 445"/>
                  <a:gd name="T6" fmla="*/ 418 w 446"/>
                  <a:gd name="T7" fmla="*/ 267 h 445"/>
                  <a:gd name="T8" fmla="*/ 410 w 446"/>
                  <a:gd name="T9" fmla="*/ 267 h 445"/>
                  <a:gd name="T10" fmla="*/ 401 w 446"/>
                  <a:gd name="T11" fmla="*/ 268 h 445"/>
                  <a:gd name="T12" fmla="*/ 392 w 446"/>
                  <a:gd name="T13" fmla="*/ 268 h 445"/>
                  <a:gd name="T14" fmla="*/ 383 w 446"/>
                  <a:gd name="T15" fmla="*/ 267 h 445"/>
                  <a:gd name="T16" fmla="*/ 373 w 446"/>
                  <a:gd name="T17" fmla="*/ 267 h 445"/>
                  <a:gd name="T18" fmla="*/ 355 w 446"/>
                  <a:gd name="T19" fmla="*/ 265 h 445"/>
                  <a:gd name="T20" fmla="*/ 338 w 446"/>
                  <a:gd name="T21" fmla="*/ 260 h 445"/>
                  <a:gd name="T22" fmla="*/ 320 w 446"/>
                  <a:gd name="T23" fmla="*/ 254 h 445"/>
                  <a:gd name="T24" fmla="*/ 304 w 446"/>
                  <a:gd name="T25" fmla="*/ 246 h 445"/>
                  <a:gd name="T26" fmla="*/ 288 w 446"/>
                  <a:gd name="T27" fmla="*/ 237 h 445"/>
                  <a:gd name="T28" fmla="*/ 273 w 446"/>
                  <a:gd name="T29" fmla="*/ 226 h 445"/>
                  <a:gd name="T30" fmla="*/ 258 w 446"/>
                  <a:gd name="T31" fmla="*/ 214 h 445"/>
                  <a:gd name="T32" fmla="*/ 243 w 446"/>
                  <a:gd name="T33" fmla="*/ 200 h 445"/>
                  <a:gd name="T34" fmla="*/ 229 w 446"/>
                  <a:gd name="T35" fmla="*/ 186 h 445"/>
                  <a:gd name="T36" fmla="*/ 217 w 446"/>
                  <a:gd name="T37" fmla="*/ 170 h 445"/>
                  <a:gd name="T38" fmla="*/ 206 w 446"/>
                  <a:gd name="T39" fmla="*/ 155 h 445"/>
                  <a:gd name="T40" fmla="*/ 197 w 446"/>
                  <a:gd name="T41" fmla="*/ 138 h 445"/>
                  <a:gd name="T42" fmla="*/ 190 w 446"/>
                  <a:gd name="T43" fmla="*/ 121 h 445"/>
                  <a:gd name="T44" fmla="*/ 183 w 446"/>
                  <a:gd name="T45" fmla="*/ 103 h 445"/>
                  <a:gd name="T46" fmla="*/ 180 w 446"/>
                  <a:gd name="T47" fmla="*/ 85 h 445"/>
                  <a:gd name="T48" fmla="*/ 176 w 446"/>
                  <a:gd name="T49" fmla="*/ 67 h 445"/>
                  <a:gd name="T50" fmla="*/ 175 w 446"/>
                  <a:gd name="T51" fmla="*/ 50 h 445"/>
                  <a:gd name="T52" fmla="*/ 175 w 446"/>
                  <a:gd name="T53" fmla="*/ 33 h 445"/>
                  <a:gd name="T54" fmla="*/ 176 w 446"/>
                  <a:gd name="T55" fmla="*/ 16 h 445"/>
                  <a:gd name="T56" fmla="*/ 179 w 446"/>
                  <a:gd name="T57" fmla="*/ 0 h 445"/>
                  <a:gd name="T58" fmla="*/ 4 w 446"/>
                  <a:gd name="T59" fmla="*/ 184 h 445"/>
                  <a:gd name="T60" fmla="*/ 1 w 446"/>
                  <a:gd name="T61" fmla="*/ 200 h 445"/>
                  <a:gd name="T62" fmla="*/ 0 w 446"/>
                  <a:gd name="T63" fmla="*/ 218 h 445"/>
                  <a:gd name="T64" fmla="*/ 0 w 446"/>
                  <a:gd name="T65" fmla="*/ 235 h 445"/>
                  <a:gd name="T66" fmla="*/ 1 w 446"/>
                  <a:gd name="T67" fmla="*/ 251 h 445"/>
                  <a:gd name="T68" fmla="*/ 5 w 446"/>
                  <a:gd name="T69" fmla="*/ 269 h 445"/>
                  <a:gd name="T70" fmla="*/ 8 w 446"/>
                  <a:gd name="T71" fmla="*/ 288 h 445"/>
                  <a:gd name="T72" fmla="*/ 15 w 446"/>
                  <a:gd name="T73" fmla="*/ 305 h 445"/>
                  <a:gd name="T74" fmla="*/ 22 w 446"/>
                  <a:gd name="T75" fmla="*/ 322 h 445"/>
                  <a:gd name="T76" fmla="*/ 31 w 446"/>
                  <a:gd name="T77" fmla="*/ 340 h 445"/>
                  <a:gd name="T78" fmla="*/ 42 w 446"/>
                  <a:gd name="T79" fmla="*/ 355 h 445"/>
                  <a:gd name="T80" fmla="*/ 54 w 446"/>
                  <a:gd name="T81" fmla="*/ 371 h 445"/>
                  <a:gd name="T82" fmla="*/ 68 w 446"/>
                  <a:gd name="T83" fmla="*/ 385 h 445"/>
                  <a:gd name="T84" fmla="*/ 83 w 446"/>
                  <a:gd name="T85" fmla="*/ 397 h 445"/>
                  <a:gd name="T86" fmla="*/ 98 w 446"/>
                  <a:gd name="T87" fmla="*/ 409 h 445"/>
                  <a:gd name="T88" fmla="*/ 115 w 446"/>
                  <a:gd name="T89" fmla="*/ 419 h 445"/>
                  <a:gd name="T90" fmla="*/ 132 w 446"/>
                  <a:gd name="T91" fmla="*/ 427 h 445"/>
                  <a:gd name="T92" fmla="*/ 149 w 446"/>
                  <a:gd name="T93" fmla="*/ 434 h 445"/>
                  <a:gd name="T94" fmla="*/ 167 w 446"/>
                  <a:gd name="T95" fmla="*/ 439 h 445"/>
                  <a:gd name="T96" fmla="*/ 186 w 446"/>
                  <a:gd name="T97" fmla="*/ 442 h 445"/>
                  <a:gd name="T98" fmla="*/ 204 w 446"/>
                  <a:gd name="T99" fmla="*/ 445 h 445"/>
                  <a:gd name="T100" fmla="*/ 213 w 446"/>
                  <a:gd name="T101" fmla="*/ 445 h 445"/>
                  <a:gd name="T102" fmla="*/ 224 w 446"/>
                  <a:gd name="T103" fmla="*/ 445 h 445"/>
                  <a:gd name="T104" fmla="*/ 233 w 446"/>
                  <a:gd name="T105" fmla="*/ 445 h 445"/>
                  <a:gd name="T106" fmla="*/ 242 w 446"/>
                  <a:gd name="T107" fmla="*/ 443 h 445"/>
                  <a:gd name="T108" fmla="*/ 252 w 446"/>
                  <a:gd name="T109" fmla="*/ 442 h 445"/>
                  <a:gd name="T110" fmla="*/ 262 w 446"/>
                  <a:gd name="T111" fmla="*/ 440 h 445"/>
                  <a:gd name="T112" fmla="*/ 271 w 446"/>
                  <a:gd name="T113" fmla="*/ 438 h 445"/>
                  <a:gd name="T114" fmla="*/ 280 w 446"/>
                  <a:gd name="T115" fmla="*/ 435 h 445"/>
                  <a:gd name="T116" fmla="*/ 446 w 446"/>
                  <a:gd name="T117" fmla="*/ 26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6" h="445">
                    <a:moveTo>
                      <a:pt x="446" y="261"/>
                    </a:moveTo>
                    <a:lnTo>
                      <a:pt x="437" y="264"/>
                    </a:lnTo>
                    <a:lnTo>
                      <a:pt x="427" y="266"/>
                    </a:lnTo>
                    <a:lnTo>
                      <a:pt x="418" y="267"/>
                    </a:lnTo>
                    <a:lnTo>
                      <a:pt x="410" y="267"/>
                    </a:lnTo>
                    <a:lnTo>
                      <a:pt x="401" y="268"/>
                    </a:lnTo>
                    <a:lnTo>
                      <a:pt x="392" y="268"/>
                    </a:lnTo>
                    <a:lnTo>
                      <a:pt x="383" y="267"/>
                    </a:lnTo>
                    <a:lnTo>
                      <a:pt x="373" y="267"/>
                    </a:lnTo>
                    <a:lnTo>
                      <a:pt x="355" y="265"/>
                    </a:lnTo>
                    <a:lnTo>
                      <a:pt x="338" y="260"/>
                    </a:lnTo>
                    <a:lnTo>
                      <a:pt x="320" y="254"/>
                    </a:lnTo>
                    <a:lnTo>
                      <a:pt x="304" y="246"/>
                    </a:lnTo>
                    <a:lnTo>
                      <a:pt x="288" y="237"/>
                    </a:lnTo>
                    <a:lnTo>
                      <a:pt x="273" y="226"/>
                    </a:lnTo>
                    <a:lnTo>
                      <a:pt x="258" y="214"/>
                    </a:lnTo>
                    <a:lnTo>
                      <a:pt x="243" y="200"/>
                    </a:lnTo>
                    <a:lnTo>
                      <a:pt x="229" y="186"/>
                    </a:lnTo>
                    <a:lnTo>
                      <a:pt x="217" y="170"/>
                    </a:lnTo>
                    <a:lnTo>
                      <a:pt x="206" y="155"/>
                    </a:lnTo>
                    <a:lnTo>
                      <a:pt x="197" y="138"/>
                    </a:lnTo>
                    <a:lnTo>
                      <a:pt x="190" y="121"/>
                    </a:lnTo>
                    <a:lnTo>
                      <a:pt x="183" y="103"/>
                    </a:lnTo>
                    <a:lnTo>
                      <a:pt x="180" y="85"/>
                    </a:lnTo>
                    <a:lnTo>
                      <a:pt x="176" y="67"/>
                    </a:lnTo>
                    <a:lnTo>
                      <a:pt x="175" y="50"/>
                    </a:lnTo>
                    <a:lnTo>
                      <a:pt x="175" y="33"/>
                    </a:lnTo>
                    <a:lnTo>
                      <a:pt x="176" y="16"/>
                    </a:lnTo>
                    <a:lnTo>
                      <a:pt x="179" y="0"/>
                    </a:lnTo>
                    <a:lnTo>
                      <a:pt x="4" y="184"/>
                    </a:lnTo>
                    <a:lnTo>
                      <a:pt x="1" y="200"/>
                    </a:lnTo>
                    <a:lnTo>
                      <a:pt x="0" y="218"/>
                    </a:lnTo>
                    <a:lnTo>
                      <a:pt x="0" y="235"/>
                    </a:lnTo>
                    <a:lnTo>
                      <a:pt x="1" y="251"/>
                    </a:lnTo>
                    <a:lnTo>
                      <a:pt x="5" y="269"/>
                    </a:lnTo>
                    <a:lnTo>
                      <a:pt x="8" y="288"/>
                    </a:lnTo>
                    <a:lnTo>
                      <a:pt x="15" y="305"/>
                    </a:lnTo>
                    <a:lnTo>
                      <a:pt x="22" y="322"/>
                    </a:lnTo>
                    <a:lnTo>
                      <a:pt x="31" y="340"/>
                    </a:lnTo>
                    <a:lnTo>
                      <a:pt x="42" y="355"/>
                    </a:lnTo>
                    <a:lnTo>
                      <a:pt x="54" y="371"/>
                    </a:lnTo>
                    <a:lnTo>
                      <a:pt x="68" y="385"/>
                    </a:lnTo>
                    <a:lnTo>
                      <a:pt x="83" y="397"/>
                    </a:lnTo>
                    <a:lnTo>
                      <a:pt x="98" y="409"/>
                    </a:lnTo>
                    <a:lnTo>
                      <a:pt x="115" y="419"/>
                    </a:lnTo>
                    <a:lnTo>
                      <a:pt x="132" y="427"/>
                    </a:lnTo>
                    <a:lnTo>
                      <a:pt x="149" y="434"/>
                    </a:lnTo>
                    <a:lnTo>
                      <a:pt x="167" y="439"/>
                    </a:lnTo>
                    <a:lnTo>
                      <a:pt x="186" y="442"/>
                    </a:lnTo>
                    <a:lnTo>
                      <a:pt x="204" y="445"/>
                    </a:lnTo>
                    <a:lnTo>
                      <a:pt x="213" y="445"/>
                    </a:lnTo>
                    <a:lnTo>
                      <a:pt x="224" y="445"/>
                    </a:lnTo>
                    <a:lnTo>
                      <a:pt x="233" y="445"/>
                    </a:lnTo>
                    <a:lnTo>
                      <a:pt x="242" y="443"/>
                    </a:lnTo>
                    <a:lnTo>
                      <a:pt x="252" y="442"/>
                    </a:lnTo>
                    <a:lnTo>
                      <a:pt x="262" y="440"/>
                    </a:lnTo>
                    <a:lnTo>
                      <a:pt x="271" y="438"/>
                    </a:lnTo>
                    <a:lnTo>
                      <a:pt x="280" y="435"/>
                    </a:lnTo>
                    <a:lnTo>
                      <a:pt x="446" y="26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2559" y="1870"/>
                <a:ext cx="601" cy="615"/>
              </a:xfrm>
              <a:custGeom>
                <a:avLst/>
                <a:gdLst>
                  <a:gd name="T0" fmla="*/ 2 w 1201"/>
                  <a:gd name="T1" fmla="*/ 1037 h 1231"/>
                  <a:gd name="T2" fmla="*/ 6 w 1201"/>
                  <a:gd name="T3" fmla="*/ 1056 h 1231"/>
                  <a:gd name="T4" fmla="*/ 9 w 1201"/>
                  <a:gd name="T5" fmla="*/ 1074 h 1231"/>
                  <a:gd name="T6" fmla="*/ 16 w 1201"/>
                  <a:gd name="T7" fmla="*/ 1092 h 1231"/>
                  <a:gd name="T8" fmla="*/ 23 w 1201"/>
                  <a:gd name="T9" fmla="*/ 1109 h 1231"/>
                  <a:gd name="T10" fmla="*/ 32 w 1201"/>
                  <a:gd name="T11" fmla="*/ 1126 h 1231"/>
                  <a:gd name="T12" fmla="*/ 43 w 1201"/>
                  <a:gd name="T13" fmla="*/ 1141 h 1231"/>
                  <a:gd name="T14" fmla="*/ 54 w 1201"/>
                  <a:gd name="T15" fmla="*/ 1157 h 1231"/>
                  <a:gd name="T16" fmla="*/ 68 w 1201"/>
                  <a:gd name="T17" fmla="*/ 1171 h 1231"/>
                  <a:gd name="T18" fmla="*/ 83 w 1201"/>
                  <a:gd name="T19" fmla="*/ 1184 h 1231"/>
                  <a:gd name="T20" fmla="*/ 99 w 1201"/>
                  <a:gd name="T21" fmla="*/ 1195 h 1231"/>
                  <a:gd name="T22" fmla="*/ 115 w 1201"/>
                  <a:gd name="T23" fmla="*/ 1206 h 1231"/>
                  <a:gd name="T24" fmla="*/ 132 w 1201"/>
                  <a:gd name="T25" fmla="*/ 1214 h 1231"/>
                  <a:gd name="T26" fmla="*/ 150 w 1201"/>
                  <a:gd name="T27" fmla="*/ 1219 h 1231"/>
                  <a:gd name="T28" fmla="*/ 168 w 1201"/>
                  <a:gd name="T29" fmla="*/ 1225 h 1231"/>
                  <a:gd name="T30" fmla="*/ 187 w 1201"/>
                  <a:gd name="T31" fmla="*/ 1229 h 1231"/>
                  <a:gd name="T32" fmla="*/ 205 w 1201"/>
                  <a:gd name="T33" fmla="*/ 1230 h 1231"/>
                  <a:gd name="T34" fmla="*/ 214 w 1201"/>
                  <a:gd name="T35" fmla="*/ 1231 h 1231"/>
                  <a:gd name="T36" fmla="*/ 225 w 1201"/>
                  <a:gd name="T37" fmla="*/ 1231 h 1231"/>
                  <a:gd name="T38" fmla="*/ 234 w 1201"/>
                  <a:gd name="T39" fmla="*/ 1230 h 1231"/>
                  <a:gd name="T40" fmla="*/ 243 w 1201"/>
                  <a:gd name="T41" fmla="*/ 1229 h 1231"/>
                  <a:gd name="T42" fmla="*/ 252 w 1201"/>
                  <a:gd name="T43" fmla="*/ 1227 h 1231"/>
                  <a:gd name="T44" fmla="*/ 263 w 1201"/>
                  <a:gd name="T45" fmla="*/ 1226 h 1231"/>
                  <a:gd name="T46" fmla="*/ 272 w 1201"/>
                  <a:gd name="T47" fmla="*/ 1224 h 1231"/>
                  <a:gd name="T48" fmla="*/ 281 w 1201"/>
                  <a:gd name="T49" fmla="*/ 1222 h 1231"/>
                  <a:gd name="T50" fmla="*/ 431 w 1201"/>
                  <a:gd name="T51" fmla="*/ 1064 h 1231"/>
                  <a:gd name="T52" fmla="*/ 1201 w 1201"/>
                  <a:gd name="T53" fmla="*/ 256 h 1231"/>
                  <a:gd name="T54" fmla="*/ 1192 w 1201"/>
                  <a:gd name="T55" fmla="*/ 258 h 1231"/>
                  <a:gd name="T56" fmla="*/ 1183 w 1201"/>
                  <a:gd name="T57" fmla="*/ 259 h 1231"/>
                  <a:gd name="T58" fmla="*/ 1173 w 1201"/>
                  <a:gd name="T59" fmla="*/ 259 h 1231"/>
                  <a:gd name="T60" fmla="*/ 1165 w 1201"/>
                  <a:gd name="T61" fmla="*/ 259 h 1231"/>
                  <a:gd name="T62" fmla="*/ 1156 w 1201"/>
                  <a:gd name="T63" fmla="*/ 259 h 1231"/>
                  <a:gd name="T64" fmla="*/ 1147 w 1201"/>
                  <a:gd name="T65" fmla="*/ 258 h 1231"/>
                  <a:gd name="T66" fmla="*/ 1138 w 1201"/>
                  <a:gd name="T67" fmla="*/ 257 h 1231"/>
                  <a:gd name="T68" fmla="*/ 1129 w 1201"/>
                  <a:gd name="T69" fmla="*/ 257 h 1231"/>
                  <a:gd name="T70" fmla="*/ 1110 w 1201"/>
                  <a:gd name="T71" fmla="*/ 255 h 1231"/>
                  <a:gd name="T72" fmla="*/ 1092 w 1201"/>
                  <a:gd name="T73" fmla="*/ 251 h 1231"/>
                  <a:gd name="T74" fmla="*/ 1074 w 1201"/>
                  <a:gd name="T75" fmla="*/ 247 h 1231"/>
                  <a:gd name="T76" fmla="*/ 1057 w 1201"/>
                  <a:gd name="T77" fmla="*/ 240 h 1231"/>
                  <a:gd name="T78" fmla="*/ 1040 w 1201"/>
                  <a:gd name="T79" fmla="*/ 232 h 1231"/>
                  <a:gd name="T80" fmla="*/ 1023 w 1201"/>
                  <a:gd name="T81" fmla="*/ 221 h 1231"/>
                  <a:gd name="T82" fmla="*/ 1008 w 1201"/>
                  <a:gd name="T83" fmla="*/ 210 h 1231"/>
                  <a:gd name="T84" fmla="*/ 993 w 1201"/>
                  <a:gd name="T85" fmla="*/ 197 h 1231"/>
                  <a:gd name="T86" fmla="*/ 979 w 1201"/>
                  <a:gd name="T87" fmla="*/ 183 h 1231"/>
                  <a:gd name="T88" fmla="*/ 966 w 1201"/>
                  <a:gd name="T89" fmla="*/ 167 h 1231"/>
                  <a:gd name="T90" fmla="*/ 956 w 1201"/>
                  <a:gd name="T91" fmla="*/ 152 h 1231"/>
                  <a:gd name="T92" fmla="*/ 947 w 1201"/>
                  <a:gd name="T93" fmla="*/ 135 h 1231"/>
                  <a:gd name="T94" fmla="*/ 940 w 1201"/>
                  <a:gd name="T95" fmla="*/ 118 h 1231"/>
                  <a:gd name="T96" fmla="*/ 933 w 1201"/>
                  <a:gd name="T97" fmla="*/ 100 h 1231"/>
                  <a:gd name="T98" fmla="*/ 929 w 1201"/>
                  <a:gd name="T99" fmla="*/ 82 h 1231"/>
                  <a:gd name="T100" fmla="*/ 926 w 1201"/>
                  <a:gd name="T101" fmla="*/ 64 h 1231"/>
                  <a:gd name="T102" fmla="*/ 925 w 1201"/>
                  <a:gd name="T103" fmla="*/ 47 h 1231"/>
                  <a:gd name="T104" fmla="*/ 924 w 1201"/>
                  <a:gd name="T105" fmla="*/ 31 h 1231"/>
                  <a:gd name="T106" fmla="*/ 924 w 1201"/>
                  <a:gd name="T107" fmla="*/ 16 h 1231"/>
                  <a:gd name="T108" fmla="*/ 926 w 1201"/>
                  <a:gd name="T109" fmla="*/ 0 h 1231"/>
                  <a:gd name="T110" fmla="*/ 166 w 1201"/>
                  <a:gd name="T111" fmla="*/ 800 h 1231"/>
                  <a:gd name="T112" fmla="*/ 5 w 1201"/>
                  <a:gd name="T113" fmla="*/ 971 h 1231"/>
                  <a:gd name="T114" fmla="*/ 2 w 1201"/>
                  <a:gd name="T115" fmla="*/ 987 h 1231"/>
                  <a:gd name="T116" fmla="*/ 0 w 1201"/>
                  <a:gd name="T117" fmla="*/ 1004 h 1231"/>
                  <a:gd name="T118" fmla="*/ 0 w 1201"/>
                  <a:gd name="T119" fmla="*/ 1021 h 1231"/>
                  <a:gd name="T120" fmla="*/ 2 w 1201"/>
                  <a:gd name="T121" fmla="*/ 1037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1" h="1231">
                    <a:moveTo>
                      <a:pt x="2" y="1037"/>
                    </a:moveTo>
                    <a:lnTo>
                      <a:pt x="6" y="1056"/>
                    </a:lnTo>
                    <a:lnTo>
                      <a:pt x="9" y="1074"/>
                    </a:lnTo>
                    <a:lnTo>
                      <a:pt x="16" y="1092"/>
                    </a:lnTo>
                    <a:lnTo>
                      <a:pt x="23" y="1109"/>
                    </a:lnTo>
                    <a:lnTo>
                      <a:pt x="32" y="1126"/>
                    </a:lnTo>
                    <a:lnTo>
                      <a:pt x="43" y="1141"/>
                    </a:lnTo>
                    <a:lnTo>
                      <a:pt x="54" y="1157"/>
                    </a:lnTo>
                    <a:lnTo>
                      <a:pt x="68" y="1171"/>
                    </a:lnTo>
                    <a:lnTo>
                      <a:pt x="83" y="1184"/>
                    </a:lnTo>
                    <a:lnTo>
                      <a:pt x="99" y="1195"/>
                    </a:lnTo>
                    <a:lnTo>
                      <a:pt x="115" y="1206"/>
                    </a:lnTo>
                    <a:lnTo>
                      <a:pt x="132" y="1214"/>
                    </a:lnTo>
                    <a:lnTo>
                      <a:pt x="150" y="1219"/>
                    </a:lnTo>
                    <a:lnTo>
                      <a:pt x="168" y="1225"/>
                    </a:lnTo>
                    <a:lnTo>
                      <a:pt x="187" y="1229"/>
                    </a:lnTo>
                    <a:lnTo>
                      <a:pt x="205" y="1230"/>
                    </a:lnTo>
                    <a:lnTo>
                      <a:pt x="214" y="1231"/>
                    </a:lnTo>
                    <a:lnTo>
                      <a:pt x="225" y="1231"/>
                    </a:lnTo>
                    <a:lnTo>
                      <a:pt x="234" y="1230"/>
                    </a:lnTo>
                    <a:lnTo>
                      <a:pt x="243" y="1229"/>
                    </a:lnTo>
                    <a:lnTo>
                      <a:pt x="252" y="1227"/>
                    </a:lnTo>
                    <a:lnTo>
                      <a:pt x="263" y="1226"/>
                    </a:lnTo>
                    <a:lnTo>
                      <a:pt x="272" y="1224"/>
                    </a:lnTo>
                    <a:lnTo>
                      <a:pt x="281" y="1222"/>
                    </a:lnTo>
                    <a:lnTo>
                      <a:pt x="431" y="1064"/>
                    </a:lnTo>
                    <a:lnTo>
                      <a:pt x="1201" y="256"/>
                    </a:lnTo>
                    <a:lnTo>
                      <a:pt x="1192" y="258"/>
                    </a:lnTo>
                    <a:lnTo>
                      <a:pt x="1183" y="259"/>
                    </a:lnTo>
                    <a:lnTo>
                      <a:pt x="1173" y="259"/>
                    </a:lnTo>
                    <a:lnTo>
                      <a:pt x="1165" y="259"/>
                    </a:lnTo>
                    <a:lnTo>
                      <a:pt x="1156" y="259"/>
                    </a:lnTo>
                    <a:lnTo>
                      <a:pt x="1147" y="258"/>
                    </a:lnTo>
                    <a:lnTo>
                      <a:pt x="1138" y="257"/>
                    </a:lnTo>
                    <a:lnTo>
                      <a:pt x="1129" y="257"/>
                    </a:lnTo>
                    <a:lnTo>
                      <a:pt x="1110" y="255"/>
                    </a:lnTo>
                    <a:lnTo>
                      <a:pt x="1092" y="251"/>
                    </a:lnTo>
                    <a:lnTo>
                      <a:pt x="1074" y="247"/>
                    </a:lnTo>
                    <a:lnTo>
                      <a:pt x="1057" y="240"/>
                    </a:lnTo>
                    <a:lnTo>
                      <a:pt x="1040" y="232"/>
                    </a:lnTo>
                    <a:lnTo>
                      <a:pt x="1023" y="221"/>
                    </a:lnTo>
                    <a:lnTo>
                      <a:pt x="1008" y="210"/>
                    </a:lnTo>
                    <a:lnTo>
                      <a:pt x="993" y="197"/>
                    </a:lnTo>
                    <a:lnTo>
                      <a:pt x="979" y="183"/>
                    </a:lnTo>
                    <a:lnTo>
                      <a:pt x="966" y="167"/>
                    </a:lnTo>
                    <a:lnTo>
                      <a:pt x="956" y="152"/>
                    </a:lnTo>
                    <a:lnTo>
                      <a:pt x="947" y="135"/>
                    </a:lnTo>
                    <a:lnTo>
                      <a:pt x="940" y="118"/>
                    </a:lnTo>
                    <a:lnTo>
                      <a:pt x="933" y="100"/>
                    </a:lnTo>
                    <a:lnTo>
                      <a:pt x="929" y="82"/>
                    </a:lnTo>
                    <a:lnTo>
                      <a:pt x="926" y="64"/>
                    </a:lnTo>
                    <a:lnTo>
                      <a:pt x="925" y="47"/>
                    </a:lnTo>
                    <a:lnTo>
                      <a:pt x="924" y="31"/>
                    </a:lnTo>
                    <a:lnTo>
                      <a:pt x="924" y="16"/>
                    </a:lnTo>
                    <a:lnTo>
                      <a:pt x="926" y="0"/>
                    </a:lnTo>
                    <a:lnTo>
                      <a:pt x="166" y="800"/>
                    </a:lnTo>
                    <a:lnTo>
                      <a:pt x="5" y="971"/>
                    </a:lnTo>
                    <a:lnTo>
                      <a:pt x="2" y="987"/>
                    </a:lnTo>
                    <a:lnTo>
                      <a:pt x="0" y="1004"/>
                    </a:lnTo>
                    <a:lnTo>
                      <a:pt x="0" y="1021"/>
                    </a:lnTo>
                    <a:lnTo>
                      <a:pt x="2" y="103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4157445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143000"/>
            <a:ext cx="11033760" cy="5181599"/>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563624"/>
            <a:ext cx="11033760" cy="4760976"/>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685800"/>
            <a:ext cx="1170432" cy="877824"/>
          </a:xfrm>
          <a:prstGeom prst="rect">
            <a:avLst/>
          </a:prstGeom>
        </p:spPr>
      </p:pic>
    </p:spTree>
    <p:extLst>
      <p:ext uri="{BB962C8B-B14F-4D97-AF65-F5344CB8AC3E}">
        <p14:creationId xmlns:p14="http://schemas.microsoft.com/office/powerpoint/2010/main" val="5693977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295401"/>
            <a:ext cx="11033760" cy="5029200"/>
          </a:xfrm>
          <a:prstGeom prst="roundRect">
            <a:avLst>
              <a:gd name="adj" fmla="val 6760"/>
            </a:avLst>
          </a:prstGeom>
          <a:noFill/>
          <a:ln w="19050" algn="ctr">
            <a:solidFill>
              <a:schemeClr val="accent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9780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758888"/>
            <a:ext cx="1170432" cy="877824"/>
          </a:xfrm>
          <a:prstGeom prst="rect">
            <a:avLst/>
          </a:prstGeom>
        </p:spPr>
      </p:pic>
    </p:spTree>
    <p:extLst>
      <p:ext uri="{BB962C8B-B14F-4D97-AF65-F5344CB8AC3E}">
        <p14:creationId xmlns:p14="http://schemas.microsoft.com/office/powerpoint/2010/main" val="23646840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AutoShape 6"/>
          <p:cNvSpPr>
            <a:spLocks noChangeArrowheads="1"/>
          </p:cNvSpPr>
          <p:nvPr userDrawn="1"/>
        </p:nvSpPr>
        <p:spPr bwMode="auto">
          <a:xfrm>
            <a:off x="579120" y="969288"/>
            <a:ext cx="11033760" cy="4745713"/>
          </a:xfrm>
          <a:prstGeom prst="roundRect">
            <a:avLst>
              <a:gd name="adj" fmla="val 6760"/>
            </a:avLst>
          </a:prstGeom>
          <a:noFill/>
          <a:ln w="19050" algn="ctr">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4" name="Content Placeholder 3"/>
          <p:cNvSpPr>
            <a:spLocks noGrp="1"/>
          </p:cNvSpPr>
          <p:nvPr>
            <p:ph sz="quarter" idx="10"/>
          </p:nvPr>
        </p:nvSpPr>
        <p:spPr>
          <a:xfrm>
            <a:off x="579120" y="13684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4800" y="457200"/>
            <a:ext cx="1170432" cy="877824"/>
          </a:xfrm>
          <a:prstGeom prst="rect">
            <a:avLst/>
          </a:prstGeom>
        </p:spPr>
      </p:pic>
    </p:spTree>
    <p:extLst>
      <p:ext uri="{BB962C8B-B14F-4D97-AF65-F5344CB8AC3E}">
        <p14:creationId xmlns:p14="http://schemas.microsoft.com/office/powerpoint/2010/main" val="27988801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984671"/>
            <a:ext cx="11033760" cy="4339928"/>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
        <p:nvSpPr>
          <p:cNvPr id="7" name="AutoShape 6"/>
          <p:cNvSpPr>
            <a:spLocks noChangeArrowheads="1"/>
          </p:cNvSpPr>
          <p:nvPr userDrawn="1"/>
        </p:nvSpPr>
        <p:spPr bwMode="auto">
          <a:xfrm>
            <a:off x="579120" y="1174715"/>
            <a:ext cx="11033760" cy="5302285"/>
          </a:xfrm>
          <a:prstGeom prst="roundRect">
            <a:avLst>
              <a:gd name="adj" fmla="val 6760"/>
            </a:avLst>
          </a:prstGeom>
          <a:noFill/>
          <a:ln w="19050" algn="ctr">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762000"/>
            <a:ext cx="1170432" cy="877824"/>
          </a:xfrm>
          <a:prstGeom prst="rect">
            <a:avLst/>
          </a:prstGeom>
        </p:spPr>
      </p:pic>
    </p:spTree>
    <p:extLst>
      <p:ext uri="{BB962C8B-B14F-4D97-AF65-F5344CB8AC3E}">
        <p14:creationId xmlns:p14="http://schemas.microsoft.com/office/powerpoint/2010/main" val="10746252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5" name="Content Placeholder 3"/>
          <p:cNvSpPr>
            <a:spLocks noGrp="1"/>
          </p:cNvSpPr>
          <p:nvPr>
            <p:ph sz="quarter" idx="11"/>
          </p:nvPr>
        </p:nvSpPr>
        <p:spPr>
          <a:xfrm>
            <a:off x="6197600" y="1578886"/>
            <a:ext cx="5577445" cy="4656451"/>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6"/>
          <p:cNvSpPr>
            <a:spLocks noChangeArrowheads="1"/>
          </p:cNvSpPr>
          <p:nvPr userDrawn="1"/>
        </p:nvSpPr>
        <p:spPr bwMode="auto">
          <a:xfrm>
            <a:off x="6197600" y="990600"/>
            <a:ext cx="5577445" cy="5505994"/>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7600" y="734612"/>
            <a:ext cx="731520" cy="548640"/>
          </a:xfrm>
          <a:prstGeom prst="rect">
            <a:avLst/>
          </a:prstGeom>
        </p:spPr>
      </p:pic>
      <p:sp>
        <p:nvSpPr>
          <p:cNvPr id="8" name="Content Placeholder 3"/>
          <p:cNvSpPr>
            <a:spLocks noGrp="1"/>
          </p:cNvSpPr>
          <p:nvPr>
            <p:ph sz="quarter" idx="12"/>
          </p:nvPr>
        </p:nvSpPr>
        <p:spPr>
          <a:xfrm>
            <a:off x="383091" y="1633773"/>
            <a:ext cx="5577445" cy="4690829"/>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AutoShape 6"/>
          <p:cNvSpPr>
            <a:spLocks noChangeArrowheads="1"/>
          </p:cNvSpPr>
          <p:nvPr userDrawn="1"/>
        </p:nvSpPr>
        <p:spPr bwMode="auto">
          <a:xfrm>
            <a:off x="383091" y="1045486"/>
            <a:ext cx="5577445" cy="5451108"/>
          </a:xfrm>
          <a:prstGeom prst="roundRect">
            <a:avLst>
              <a:gd name="adj" fmla="val 6760"/>
            </a:avLst>
          </a:prstGeom>
          <a:noFill/>
          <a:ln w="19050" algn="ctr">
            <a:solidFill>
              <a:schemeClr val="accent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21491" y="734612"/>
            <a:ext cx="731520" cy="548640"/>
          </a:xfrm>
          <a:prstGeom prst="rect">
            <a:avLst/>
          </a:prstGeom>
        </p:spPr>
      </p:pic>
    </p:spTree>
    <p:extLst>
      <p:ext uri="{BB962C8B-B14F-4D97-AF65-F5344CB8AC3E}">
        <p14:creationId xmlns:p14="http://schemas.microsoft.com/office/powerpoint/2010/main" val="25607019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5" name="Content Placeholder 3"/>
          <p:cNvSpPr>
            <a:spLocks noGrp="1"/>
          </p:cNvSpPr>
          <p:nvPr>
            <p:ph sz="quarter" idx="11"/>
          </p:nvPr>
        </p:nvSpPr>
        <p:spPr>
          <a:xfrm>
            <a:off x="6197600" y="1578886"/>
            <a:ext cx="5577445" cy="4745715"/>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6"/>
          <p:cNvSpPr>
            <a:spLocks noChangeArrowheads="1"/>
          </p:cNvSpPr>
          <p:nvPr userDrawn="1"/>
        </p:nvSpPr>
        <p:spPr bwMode="auto">
          <a:xfrm>
            <a:off x="6197600" y="1066800"/>
            <a:ext cx="5577445" cy="5257801"/>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8" name="Content Placeholder 3"/>
          <p:cNvSpPr>
            <a:spLocks noGrp="1"/>
          </p:cNvSpPr>
          <p:nvPr>
            <p:ph sz="quarter" idx="12"/>
          </p:nvPr>
        </p:nvSpPr>
        <p:spPr>
          <a:xfrm>
            <a:off x="383091" y="1633773"/>
            <a:ext cx="5577445" cy="4690829"/>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AutoShape 6"/>
          <p:cNvSpPr>
            <a:spLocks noChangeArrowheads="1"/>
          </p:cNvSpPr>
          <p:nvPr userDrawn="1"/>
        </p:nvSpPr>
        <p:spPr bwMode="auto">
          <a:xfrm>
            <a:off x="383091" y="1066800"/>
            <a:ext cx="5577445" cy="5312687"/>
          </a:xfrm>
          <a:prstGeom prst="roundRect">
            <a:avLst>
              <a:gd name="adj" fmla="val 6760"/>
            </a:avLst>
          </a:prstGeom>
          <a:noFill/>
          <a:ln w="19050" algn="ctr">
            <a:solidFill>
              <a:schemeClr val="accent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2702066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6" name="Content Placeholder 5"/>
          <p:cNvSpPr>
            <a:spLocks noGrp="1"/>
          </p:cNvSpPr>
          <p:nvPr>
            <p:ph sz="quarter" idx="10"/>
          </p:nvPr>
        </p:nvSpPr>
        <p:spPr>
          <a:xfrm>
            <a:off x="416985" y="1295400"/>
            <a:ext cx="5577416"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1"/>
          </p:nvPr>
        </p:nvSpPr>
        <p:spPr>
          <a:xfrm>
            <a:off x="416958" y="3937000"/>
            <a:ext cx="557744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p:cNvSpPr>
            <a:spLocks noGrp="1"/>
          </p:cNvSpPr>
          <p:nvPr>
            <p:ph sz="quarter" idx="12"/>
          </p:nvPr>
        </p:nvSpPr>
        <p:spPr>
          <a:xfrm>
            <a:off x="6197600" y="3937000"/>
            <a:ext cx="5577445"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3"/>
          </p:nvPr>
        </p:nvSpPr>
        <p:spPr>
          <a:xfrm>
            <a:off x="6231467" y="1320800"/>
            <a:ext cx="5577445"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123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Text With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84800" y="273051"/>
            <a:ext cx="6070353" cy="5853113"/>
          </a:xfrm>
        </p:spPr>
        <p:txBody>
          <a:bodyPr/>
          <a:lstStyle>
            <a:lvl1pPr marL="0" indent="0">
              <a:buFontTx/>
              <a:buNone/>
              <a:defRPr sz="3200"/>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vl6pPr>
              <a:defRPr sz="2000"/>
            </a:lvl6pPr>
            <a:lvl7pPr>
              <a:defRPr sz="2000"/>
            </a:lvl7pPr>
            <a:lvl8pPr>
              <a:defRPr sz="2000"/>
            </a:lvl8pPr>
            <a:lvl9pPr>
              <a:defRPr sz="2000"/>
            </a:lvl9pPr>
          </a:lstStyle>
          <a:p>
            <a:pPr lvl="0"/>
            <a:r>
              <a:rPr lang="en-US" dirty="0"/>
              <a:t>Click icon to insert photo</a:t>
            </a:r>
          </a:p>
        </p:txBody>
      </p:sp>
      <p:sp>
        <p:nvSpPr>
          <p:cNvPr id="4" name="Text Placeholder 3"/>
          <p:cNvSpPr>
            <a:spLocks noGrp="1"/>
          </p:cNvSpPr>
          <p:nvPr>
            <p:ph type="body" sz="half" idx="2" hasCustomPrompt="1"/>
          </p:nvPr>
        </p:nvSpPr>
        <p:spPr>
          <a:xfrm>
            <a:off x="1038577" y="1435101"/>
            <a:ext cx="4143023" cy="4691063"/>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 here</a:t>
            </a:r>
          </a:p>
        </p:txBody>
      </p:sp>
      <p:sp>
        <p:nvSpPr>
          <p:cNvPr id="2" name="Title 1"/>
          <p:cNvSpPr>
            <a:spLocks noGrp="1"/>
          </p:cNvSpPr>
          <p:nvPr>
            <p:ph type="title" hasCustomPrompt="1"/>
          </p:nvPr>
        </p:nvSpPr>
        <p:spPr>
          <a:xfrm>
            <a:off x="1038578" y="273050"/>
            <a:ext cx="4120444" cy="1162050"/>
          </a:xfrm>
        </p:spPr>
        <p:txBody>
          <a:bodyPr anchor="b"/>
          <a:lstStyle>
            <a:lvl1pPr algn="l">
              <a:defRPr sz="2000" b="1"/>
            </a:lvl1pPr>
          </a:lstStyle>
          <a:p>
            <a:r>
              <a:rPr lang="en-US" dirty="0"/>
              <a:t>Slide Title/Headline</a:t>
            </a:r>
          </a:p>
        </p:txBody>
      </p:sp>
      <p:grpSp>
        <p:nvGrpSpPr>
          <p:cNvPr id="5" name="Group 4">
            <a:extLst>
              <a:ext uri="{FF2B5EF4-FFF2-40B4-BE49-F238E27FC236}">
                <a16:creationId xmlns:a16="http://schemas.microsoft.com/office/drawing/2014/main" id="{D32EE432-13D6-D802-BCE2-244F0D5125B8}"/>
              </a:ext>
            </a:extLst>
          </p:cNvPr>
          <p:cNvGrpSpPr/>
          <p:nvPr userDrawn="1"/>
        </p:nvGrpSpPr>
        <p:grpSpPr>
          <a:xfrm>
            <a:off x="5676181" y="4727276"/>
            <a:ext cx="6515819" cy="2130724"/>
            <a:chOff x="5676180" y="4710023"/>
            <a:chExt cx="6515819" cy="2130724"/>
          </a:xfrm>
        </p:grpSpPr>
        <p:pic>
          <p:nvPicPr>
            <p:cNvPr id="8" name="Picture 7" descr="A picture containing moon, space, astronomy&#10;&#10;Description automatically generated">
              <a:extLst>
                <a:ext uri="{FF2B5EF4-FFF2-40B4-BE49-F238E27FC236}">
                  <a16:creationId xmlns:a16="http://schemas.microsoft.com/office/drawing/2014/main" id="{B30AC2D5-E171-A693-24A8-A8A9ADB847D8}"/>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9" name="Picture 8" descr="A picture containing text, font, typography, graphics&#10;&#10;Description automatically generated">
              <a:extLst>
                <a:ext uri="{FF2B5EF4-FFF2-40B4-BE49-F238E27FC236}">
                  <a16:creationId xmlns:a16="http://schemas.microsoft.com/office/drawing/2014/main" id="{79F67899-851A-6A1D-FA34-3CB661A35519}"/>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11" name="Slide Number Placeholder 5">
            <a:extLst>
              <a:ext uri="{FF2B5EF4-FFF2-40B4-BE49-F238E27FC236}">
                <a16:creationId xmlns:a16="http://schemas.microsoft.com/office/drawing/2014/main" id="{50F1DDF8-D1D9-E69F-B811-017653DAF2C8}"/>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87975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1361DF5-0F87-4867-86B6-28EDB876A4ED}" type="datetimeFigureOut">
              <a:rPr lang="en-US" smtClean="0"/>
              <a:pPr/>
              <a:t>6/8/2023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453189"/>
            <a:ext cx="2641600" cy="268287"/>
          </a:xfrm>
          <a:prstGeom prst="rect">
            <a:avLst/>
          </a:prstGeom>
        </p:spPr>
        <p:txBody>
          <a:bodyPr/>
          <a:lstStyle/>
          <a:p>
            <a:fld id="{8367B1C1-CBE3-4341-8A7B-35F40DF3B60F}" type="slidenum">
              <a:rPr lang="en-US" smtClean="0"/>
              <a:pPr/>
              <a:t>‹#›</a:t>
            </a:fld>
            <a:endParaRPr lang="en-US"/>
          </a:p>
        </p:txBody>
      </p:sp>
    </p:spTree>
    <p:extLst>
      <p:ext uri="{BB962C8B-B14F-4D97-AF65-F5344CB8AC3E}">
        <p14:creationId xmlns:p14="http://schemas.microsoft.com/office/powerpoint/2010/main" val="2836373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ontent with Vertical Ba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7D1CFF-729A-CA4F-8010-E3F4B737DE58}"/>
              </a:ext>
            </a:extLst>
          </p:cNvPr>
          <p:cNvSpPr>
            <a:spLocks noGrp="1"/>
          </p:cNvSpPr>
          <p:nvPr>
            <p:ph type="subTitle" idx="1"/>
          </p:nvPr>
        </p:nvSpPr>
        <p:spPr>
          <a:xfrm>
            <a:off x="3886200" y="685800"/>
            <a:ext cx="7973568" cy="5852160"/>
          </a:xfrm>
        </p:spPr>
        <p:txBody>
          <a:bodyPr>
            <a:normAutofit/>
          </a:bodyPr>
          <a:lstStyle>
            <a:lvl1pPr marL="0" indent="0" algn="l">
              <a:buNone/>
              <a:defRPr sz="1500" b="0" i="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68FA4755-F324-B14D-9222-C63BB3BA8326}"/>
              </a:ext>
            </a:extLst>
          </p:cNvPr>
          <p:cNvSpPr/>
          <p:nvPr userDrawn="1"/>
        </p:nvSpPr>
        <p:spPr>
          <a:xfrm>
            <a:off x="0" y="-4314"/>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6A023B8B-AFCE-A54A-9976-9442C461BA11}"/>
              </a:ext>
            </a:extLst>
          </p:cNvPr>
          <p:cNvSpPr>
            <a:spLocks noGrp="1"/>
          </p:cNvSpPr>
          <p:nvPr>
            <p:ph type="title" hasCustomPrompt="1"/>
          </p:nvPr>
        </p:nvSpPr>
        <p:spPr>
          <a:xfrm>
            <a:off x="457200" y="3072384"/>
            <a:ext cx="2743200" cy="822960"/>
          </a:xfrm>
          <a:prstGeom prst="rect">
            <a:avLst/>
          </a:prstGeom>
          <a:noFill/>
        </p:spPr>
        <p:txBody>
          <a:bodyPr vert="horz" lIns="91440" tIns="457200" rIns="91440" bIns="457200" rtlCol="0" anchor="ctr">
            <a:no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a:t>Word</a:t>
            </a:r>
          </a:p>
        </p:txBody>
      </p:sp>
      <p:sp>
        <p:nvSpPr>
          <p:cNvPr id="6" name="TextBox 5">
            <a:extLst>
              <a:ext uri="{FF2B5EF4-FFF2-40B4-BE49-F238E27FC236}">
                <a16:creationId xmlns:a16="http://schemas.microsoft.com/office/drawing/2014/main" id="{2029C7F5-1B39-E1F2-1495-B22AD4F201E5}"/>
              </a:ext>
            </a:extLst>
          </p:cNvPr>
          <p:cNvSpPr txBox="1"/>
          <p:nvPr userDrawn="1"/>
        </p:nvSpPr>
        <p:spPr>
          <a:xfrm>
            <a:off x="-2809875" y="6184017"/>
            <a:ext cx="72326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19532438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_Large Object">
  <p:cSld name="3_Large Object">
    <p:spTree>
      <p:nvGrpSpPr>
        <p:cNvPr id="1" name="Shape 27"/>
        <p:cNvGrpSpPr/>
        <p:nvPr/>
      </p:nvGrpSpPr>
      <p:grpSpPr>
        <a:xfrm>
          <a:off x="0" y="0"/>
          <a:ext cx="0" cy="0"/>
          <a:chOff x="0" y="0"/>
          <a:chExt cx="0" cy="0"/>
        </a:xfrm>
      </p:grpSpPr>
      <p:sp>
        <p:nvSpPr>
          <p:cNvPr id="28" name="Google Shape;28;p16"/>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29" name="Google Shape;29;p16"/>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34707486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654131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295401"/>
            <a:ext cx="11033760" cy="5029200"/>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9780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838200"/>
            <a:ext cx="1170432" cy="877824"/>
          </a:xfrm>
          <a:prstGeom prst="rect">
            <a:avLst/>
          </a:prstGeom>
        </p:spPr>
      </p:pic>
    </p:spTree>
    <p:extLst>
      <p:ext uri="{BB962C8B-B14F-4D97-AF65-F5344CB8AC3E}">
        <p14:creationId xmlns:p14="http://schemas.microsoft.com/office/powerpoint/2010/main" val="3464590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Large Text Box">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9120" y="1219200"/>
            <a:ext cx="11033760" cy="50932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a:lvl1pPr>
          </a:lstStyle>
          <a:p>
            <a:pPr lvl="0"/>
            <a:r>
              <a:rPr lang="en-US"/>
              <a:t>Click to edit Master title style</a:t>
            </a:r>
          </a:p>
        </p:txBody>
      </p:sp>
      <p:sp>
        <p:nvSpPr>
          <p:cNvPr id="15" name="Text Placeholder 14"/>
          <p:cNvSpPr>
            <a:spLocks noGrp="1"/>
          </p:cNvSpPr>
          <p:nvPr>
            <p:ph type="body" sz="quarter" idx="11"/>
          </p:nvPr>
        </p:nvSpPr>
        <p:spPr>
          <a:xfrm>
            <a:off x="416957" y="6432514"/>
            <a:ext cx="9245600" cy="304800"/>
          </a:xfrm>
        </p:spPr>
        <p:txBody>
          <a:bodyPr lIns="0" tIns="0" rIns="0" bIns="0" anchor="b" anchorCtr="0"/>
          <a:lstStyle>
            <a:lvl1pPr marL="0" indent="0">
              <a:buNone/>
              <a:defRPr lang="en-US" sz="1100" b="0" smtClean="0">
                <a:effectLst/>
              </a:defRPr>
            </a:lvl1pPr>
          </a:lstStyle>
          <a:p>
            <a:endParaRPr lang="en-US" sz="1100" b="1">
              <a:solidFill>
                <a:srgbClr val="00A4C7"/>
              </a:solidFill>
              <a:effectLst/>
              <a:latin typeface="Segoe UI" panose="020B0502040204020203"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389695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301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Large Object">
  <p:cSld name="3_Large Object">
    <p:spTree>
      <p:nvGrpSpPr>
        <p:cNvPr id="1" name="Shape 34"/>
        <p:cNvGrpSpPr/>
        <p:nvPr/>
      </p:nvGrpSpPr>
      <p:grpSpPr>
        <a:xfrm>
          <a:off x="0" y="0"/>
          <a:ext cx="0" cy="0"/>
          <a:chOff x="0" y="0"/>
          <a:chExt cx="0" cy="0"/>
        </a:xfrm>
      </p:grpSpPr>
      <p:sp>
        <p:nvSpPr>
          <p:cNvPr id="35" name="Google Shape;35;p24"/>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342900" lvl="0" indent="-257175" algn="l">
              <a:lnSpc>
                <a:spcPct val="100000"/>
              </a:lnSpc>
              <a:spcBef>
                <a:spcPts val="270"/>
              </a:spcBef>
              <a:spcAft>
                <a:spcPts val="0"/>
              </a:spcAft>
              <a:buSzPts val="1800"/>
              <a:buChar char="•"/>
              <a:defRPr/>
            </a:lvl1pPr>
            <a:lvl2pPr marL="685800" lvl="1" indent="-257175" algn="l">
              <a:lnSpc>
                <a:spcPct val="100000"/>
              </a:lnSpc>
              <a:spcBef>
                <a:spcPts val="270"/>
              </a:spcBef>
              <a:spcAft>
                <a:spcPts val="0"/>
              </a:spcAft>
              <a:buSzPts val="1800"/>
              <a:buChar char="o"/>
              <a:defRPr/>
            </a:lvl2pPr>
            <a:lvl3pPr marL="1028700" lvl="2" indent="-257175" algn="l">
              <a:lnSpc>
                <a:spcPct val="100000"/>
              </a:lnSpc>
              <a:spcBef>
                <a:spcPts val="270"/>
              </a:spcBef>
              <a:spcAft>
                <a:spcPts val="0"/>
              </a:spcAft>
              <a:buSzPts val="1800"/>
              <a:buChar char="▪"/>
              <a:defRPr/>
            </a:lvl3pPr>
            <a:lvl4pPr marL="1371600" lvl="3" indent="-257175" algn="l">
              <a:lnSpc>
                <a:spcPct val="100000"/>
              </a:lnSpc>
              <a:spcBef>
                <a:spcPts val="270"/>
              </a:spcBef>
              <a:spcAft>
                <a:spcPts val="0"/>
              </a:spcAft>
              <a:buSzPts val="1800"/>
              <a:buChar char="•"/>
              <a:defRPr/>
            </a:lvl4pPr>
            <a:lvl5pPr marL="1714500" lvl="4" indent="-257175" algn="l">
              <a:lnSpc>
                <a:spcPct val="100000"/>
              </a:lnSpc>
              <a:spcBef>
                <a:spcPts val="338"/>
              </a:spcBef>
              <a:spcAft>
                <a:spcPts val="0"/>
              </a:spcAft>
              <a:buSzPts val="1800"/>
              <a:buChar char="•"/>
              <a:defRPr/>
            </a:lvl5pPr>
            <a:lvl6pPr marL="2057400" lvl="5" indent="-257175" algn="l">
              <a:lnSpc>
                <a:spcPct val="100000"/>
              </a:lnSpc>
              <a:spcBef>
                <a:spcPts val="338"/>
              </a:spcBef>
              <a:spcAft>
                <a:spcPts val="0"/>
              </a:spcAft>
              <a:buSzPts val="1800"/>
              <a:buChar char="•"/>
              <a:defRPr/>
            </a:lvl6pPr>
            <a:lvl7pPr marL="2400300" lvl="6" indent="-257175" algn="l">
              <a:lnSpc>
                <a:spcPct val="100000"/>
              </a:lnSpc>
              <a:spcBef>
                <a:spcPts val="338"/>
              </a:spcBef>
              <a:spcAft>
                <a:spcPts val="0"/>
              </a:spcAft>
              <a:buSzPts val="1800"/>
              <a:buChar char="•"/>
              <a:defRPr/>
            </a:lvl7pPr>
            <a:lvl8pPr marL="2743200" lvl="7" indent="-257175" algn="l">
              <a:lnSpc>
                <a:spcPct val="100000"/>
              </a:lnSpc>
              <a:spcBef>
                <a:spcPts val="338"/>
              </a:spcBef>
              <a:spcAft>
                <a:spcPts val="0"/>
              </a:spcAft>
              <a:buSzPts val="1800"/>
              <a:buChar char="•"/>
              <a:defRPr/>
            </a:lvl8pPr>
            <a:lvl9pPr marL="3086100" lvl="8" indent="-257175" algn="l">
              <a:lnSpc>
                <a:spcPct val="100000"/>
              </a:lnSpc>
              <a:spcBef>
                <a:spcPts val="338"/>
              </a:spcBef>
              <a:spcAft>
                <a:spcPts val="0"/>
              </a:spcAft>
              <a:buSzPts val="1800"/>
              <a:buChar char="•"/>
              <a:defRPr/>
            </a:lvl9pPr>
          </a:lstStyle>
          <a:p>
            <a:endParaRPr/>
          </a:p>
        </p:txBody>
      </p:sp>
      <p:sp>
        <p:nvSpPr>
          <p:cNvPr id="36" name="Google Shape;36;p24"/>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4"/>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342900" lvl="0" indent="-171450" algn="l">
              <a:lnSpc>
                <a:spcPct val="100000"/>
              </a:lnSpc>
              <a:spcBef>
                <a:spcPts val="120"/>
              </a:spcBef>
              <a:spcAft>
                <a:spcPts val="0"/>
              </a:spcAft>
              <a:buSzPts val="800"/>
              <a:buFont typeface="Quattrocento Sans"/>
              <a:buNone/>
              <a:defRPr sz="600"/>
            </a:lvl1pPr>
            <a:lvl2pPr marL="685800" lvl="1" indent="-257175" algn="l">
              <a:lnSpc>
                <a:spcPct val="100000"/>
              </a:lnSpc>
              <a:spcBef>
                <a:spcPts val="270"/>
              </a:spcBef>
              <a:spcAft>
                <a:spcPts val="0"/>
              </a:spcAft>
              <a:buSzPts val="1800"/>
              <a:buChar char="o"/>
              <a:defRPr/>
            </a:lvl2pPr>
            <a:lvl3pPr marL="1028700" lvl="2" indent="-257175" algn="l">
              <a:lnSpc>
                <a:spcPct val="100000"/>
              </a:lnSpc>
              <a:spcBef>
                <a:spcPts val="270"/>
              </a:spcBef>
              <a:spcAft>
                <a:spcPts val="0"/>
              </a:spcAft>
              <a:buSzPts val="1800"/>
              <a:buChar char="▪"/>
              <a:defRPr/>
            </a:lvl3pPr>
            <a:lvl4pPr marL="1371600" lvl="3" indent="-257175" algn="l">
              <a:lnSpc>
                <a:spcPct val="100000"/>
              </a:lnSpc>
              <a:spcBef>
                <a:spcPts val="270"/>
              </a:spcBef>
              <a:spcAft>
                <a:spcPts val="0"/>
              </a:spcAft>
              <a:buSzPts val="1800"/>
              <a:buChar char="•"/>
              <a:defRPr/>
            </a:lvl4pPr>
            <a:lvl5pPr marL="1714500" lvl="4" indent="-257175" algn="l">
              <a:lnSpc>
                <a:spcPct val="100000"/>
              </a:lnSpc>
              <a:spcBef>
                <a:spcPts val="338"/>
              </a:spcBef>
              <a:spcAft>
                <a:spcPts val="0"/>
              </a:spcAft>
              <a:buSzPts val="1800"/>
              <a:buChar char="•"/>
              <a:defRPr/>
            </a:lvl5pPr>
            <a:lvl6pPr marL="2057400" lvl="5" indent="-257175" algn="l">
              <a:lnSpc>
                <a:spcPct val="100000"/>
              </a:lnSpc>
              <a:spcBef>
                <a:spcPts val="338"/>
              </a:spcBef>
              <a:spcAft>
                <a:spcPts val="0"/>
              </a:spcAft>
              <a:buSzPts val="1800"/>
              <a:buChar char="•"/>
              <a:defRPr/>
            </a:lvl6pPr>
            <a:lvl7pPr marL="2400300" lvl="6" indent="-257175" algn="l">
              <a:lnSpc>
                <a:spcPct val="100000"/>
              </a:lnSpc>
              <a:spcBef>
                <a:spcPts val="338"/>
              </a:spcBef>
              <a:spcAft>
                <a:spcPts val="0"/>
              </a:spcAft>
              <a:buSzPts val="1800"/>
              <a:buChar char="•"/>
              <a:defRPr/>
            </a:lvl7pPr>
            <a:lvl8pPr marL="2743200" lvl="7" indent="-257175" algn="l">
              <a:lnSpc>
                <a:spcPct val="100000"/>
              </a:lnSpc>
              <a:spcBef>
                <a:spcPts val="338"/>
              </a:spcBef>
              <a:spcAft>
                <a:spcPts val="0"/>
              </a:spcAft>
              <a:buSzPts val="1800"/>
              <a:buChar char="•"/>
              <a:defRPr/>
            </a:lvl8pPr>
            <a:lvl9pPr marL="3086100" lvl="8" indent="-257175" algn="l">
              <a:lnSpc>
                <a:spcPct val="100000"/>
              </a:lnSpc>
              <a:spcBef>
                <a:spcPts val="338"/>
              </a:spcBef>
              <a:spcAft>
                <a:spcPts val="0"/>
              </a:spcAft>
              <a:buSzPts val="1800"/>
              <a:buChar char="•"/>
              <a:defRPr/>
            </a:lvl9pPr>
          </a:lstStyle>
          <a:p>
            <a:endParaRPr/>
          </a:p>
        </p:txBody>
      </p:sp>
    </p:spTree>
    <p:extLst>
      <p:ext uri="{BB962C8B-B14F-4D97-AF65-F5344CB8AC3E}">
        <p14:creationId xmlns:p14="http://schemas.microsoft.com/office/powerpoint/2010/main" val="27780548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1171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812800" y="6489701"/>
            <a:ext cx="2641600" cy="23177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ftr" sz="quarter" idx="11"/>
          </p:nvPr>
        </p:nvSpPr>
        <p:spPr>
          <a:xfrm>
            <a:off x="4165600" y="6489701"/>
            <a:ext cx="3860800" cy="231775"/>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8737600" y="6453189"/>
            <a:ext cx="2641600" cy="268287"/>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5442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1156" y="308504"/>
            <a:ext cx="10371419" cy="1143000"/>
          </a:xfrm>
        </p:spPr>
        <p:txBody>
          <a:bodyPr/>
          <a:lstStyle/>
          <a:p>
            <a:r>
              <a:rPr lang="en-US" dirty="0"/>
              <a:t>Slide Title</a:t>
            </a:r>
          </a:p>
        </p:txBody>
      </p:sp>
      <p:grpSp>
        <p:nvGrpSpPr>
          <p:cNvPr id="3" name="Group 2">
            <a:extLst>
              <a:ext uri="{FF2B5EF4-FFF2-40B4-BE49-F238E27FC236}">
                <a16:creationId xmlns:a16="http://schemas.microsoft.com/office/drawing/2014/main" id="{87AA6CC7-5456-4094-4056-B71EE13F9E61}"/>
              </a:ext>
            </a:extLst>
          </p:cNvPr>
          <p:cNvGrpSpPr/>
          <p:nvPr userDrawn="1"/>
        </p:nvGrpSpPr>
        <p:grpSpPr>
          <a:xfrm>
            <a:off x="5676181" y="4727276"/>
            <a:ext cx="6515819" cy="2130724"/>
            <a:chOff x="5676180" y="4710023"/>
            <a:chExt cx="6515819" cy="2130724"/>
          </a:xfrm>
        </p:grpSpPr>
        <p:pic>
          <p:nvPicPr>
            <p:cNvPr id="6" name="Picture 5" descr="A picture containing moon, space, astronomy&#10;&#10;Description automatically generated">
              <a:extLst>
                <a:ext uri="{FF2B5EF4-FFF2-40B4-BE49-F238E27FC236}">
                  <a16:creationId xmlns:a16="http://schemas.microsoft.com/office/drawing/2014/main" id="{010DE190-5551-549D-46A4-3261B5E90FF7}"/>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7" name="Picture 6" descr="A picture containing text, font, typography, graphics&#10;&#10;Description automatically generated">
              <a:extLst>
                <a:ext uri="{FF2B5EF4-FFF2-40B4-BE49-F238E27FC236}">
                  <a16:creationId xmlns:a16="http://schemas.microsoft.com/office/drawing/2014/main" id="{A6C72176-4C5A-3694-37D9-7333A678ED7A}"/>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9" name="Slide Number Placeholder 5">
            <a:extLst>
              <a:ext uri="{FF2B5EF4-FFF2-40B4-BE49-F238E27FC236}">
                <a16:creationId xmlns:a16="http://schemas.microsoft.com/office/drawing/2014/main" id="{1CF11A83-F61D-7E2C-27DD-BBAB9133DDED}"/>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5559460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0518"/>
            <a:ext cx="10972800" cy="712787"/>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09600" y="1295400"/>
            <a:ext cx="10972800" cy="4530725"/>
          </a:xfrm>
        </p:spPr>
        <p:txBody>
          <a:bodyPr/>
          <a:lstStyle>
            <a:lvl2pPr>
              <a:defRPr>
                <a:latin typeface="+mn-lt"/>
              </a:defRPr>
            </a:lvl2pPr>
            <a:lvl3pPr>
              <a:buClr>
                <a:schemeClr val="accent2"/>
              </a:buClr>
              <a:buFont typeface="Verdana" pitchFamily="34" charset="0"/>
              <a:buChar cha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Tree>
    <p:extLst>
      <p:ext uri="{BB962C8B-B14F-4D97-AF65-F5344CB8AC3E}">
        <p14:creationId xmlns:p14="http://schemas.microsoft.com/office/powerpoint/2010/main" val="6908545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C1738F-3844-4A00-8AEE-CE79F1D6ADC1}"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02709-284F-4A38-ABFD-E7F1D07BD928}" type="slidenum">
              <a:rPr lang="en-US" smtClean="0"/>
              <a:t>‹#›</a:t>
            </a:fld>
            <a:endParaRPr lang="en-US"/>
          </a:p>
        </p:txBody>
      </p:sp>
    </p:spTree>
    <p:extLst>
      <p:ext uri="{BB962C8B-B14F-4D97-AF65-F5344CB8AC3E}">
        <p14:creationId xmlns:p14="http://schemas.microsoft.com/office/powerpoint/2010/main" val="22338488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6"/>
              </a:buClr>
              <a:buFont typeface="Wingdings"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50726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Large Object">
  <p:cSld name="3_Large Object">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26" name="Google Shape;26;p4"/>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15982456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333376"/>
            <a:ext cx="10354733" cy="396875"/>
          </a:xfrm>
        </p:spPr>
        <p:txBody>
          <a:bodyPr/>
          <a:lstStyle/>
          <a:p>
            <a:r>
              <a:rPr lang="en-US"/>
              <a:t>Click to edit Master title style</a:t>
            </a:r>
          </a:p>
        </p:txBody>
      </p:sp>
      <p:sp>
        <p:nvSpPr>
          <p:cNvPr id="3" name="Text Placeholder 2"/>
          <p:cNvSpPr>
            <a:spLocks noGrp="1"/>
          </p:cNvSpPr>
          <p:nvPr>
            <p:ph type="body" sz="half" idx="1"/>
          </p:nvPr>
        </p:nvSpPr>
        <p:spPr>
          <a:xfrm>
            <a:off x="1016001" y="1052513"/>
            <a:ext cx="5101167"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0367" y="1052513"/>
            <a:ext cx="5103284"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812800" y="6489701"/>
            <a:ext cx="2641600" cy="23177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4165600" y="6489701"/>
            <a:ext cx="3860800" cy="231775"/>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8737600" y="6453189"/>
            <a:ext cx="2641600" cy="268287"/>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9580646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tx">
  <p:cSld name="2_Blank">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6000751" y="6417459"/>
            <a:ext cx="184252" cy="31034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6542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US"/>
              <a:t>Click to edit Master title style</a:t>
            </a:r>
          </a:p>
        </p:txBody>
      </p:sp>
      <p:sp>
        <p:nvSpPr>
          <p:cNvPr id="4" name="Content Placeholder 3"/>
          <p:cNvSpPr>
            <a:spLocks noGrp="1"/>
          </p:cNvSpPr>
          <p:nvPr>
            <p:ph sz="quarter" idx="10"/>
          </p:nvPr>
        </p:nvSpPr>
        <p:spPr>
          <a:xfrm>
            <a:off x="416984" y="1219200"/>
            <a:ext cx="5475816" cy="5181600"/>
          </a:xfrm>
        </p:spPr>
        <p:txBody>
          <a:bodyPr/>
          <a:lstStyle>
            <a:lvl1pPr>
              <a:defRPr sz="1500"/>
            </a:lvl1pPr>
            <a:lvl2pPr>
              <a:defRPr sz="12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6197600" y="1219200"/>
            <a:ext cx="5577445" cy="5181600"/>
          </a:xfrm>
        </p:spPr>
        <p:txBody>
          <a:bodyPr/>
          <a:lstStyle>
            <a:lvl1pPr>
              <a:defRPr sz="1500"/>
            </a:lvl1pPr>
            <a:lvl2pPr>
              <a:defRPr sz="12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97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4" name="Content Placeholder 3"/>
          <p:cNvSpPr>
            <a:spLocks noGrp="1"/>
          </p:cNvSpPr>
          <p:nvPr>
            <p:ph sz="quarter" idx="10"/>
          </p:nvPr>
        </p:nvSpPr>
        <p:spPr>
          <a:xfrm>
            <a:off x="416984" y="1219200"/>
            <a:ext cx="5475816" cy="51816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6197600" y="1219200"/>
            <a:ext cx="5577445" cy="51816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4206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Tree>
    <p:extLst>
      <p:ext uri="{BB962C8B-B14F-4D97-AF65-F5344CB8AC3E}">
        <p14:creationId xmlns:p14="http://schemas.microsoft.com/office/powerpoint/2010/main" val="25173310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 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3095090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53A738-D44C-4FDF-A36A-924E67B87179}"/>
              </a:ext>
            </a:extLst>
          </p:cNvPr>
          <p:cNvGrpSpPr/>
          <p:nvPr userDrawn="1"/>
        </p:nvGrpSpPr>
        <p:grpSpPr>
          <a:xfrm>
            <a:off x="5676181" y="4727276"/>
            <a:ext cx="6515819" cy="2130724"/>
            <a:chOff x="5676180" y="4710023"/>
            <a:chExt cx="6515819" cy="2130724"/>
          </a:xfrm>
        </p:grpSpPr>
        <p:pic>
          <p:nvPicPr>
            <p:cNvPr id="5" name="Picture 4" descr="A picture containing moon, space, astronomy&#10;&#10;Description automatically generated">
              <a:extLst>
                <a:ext uri="{FF2B5EF4-FFF2-40B4-BE49-F238E27FC236}">
                  <a16:creationId xmlns:a16="http://schemas.microsoft.com/office/drawing/2014/main" id="{5E1ACF49-79FF-6E87-4FD4-C73B481A63FC}"/>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6" name="Picture 5" descr="A picture containing text, font, typography, graphics&#10;&#10;Description automatically generated">
              <a:extLst>
                <a:ext uri="{FF2B5EF4-FFF2-40B4-BE49-F238E27FC236}">
                  <a16:creationId xmlns:a16="http://schemas.microsoft.com/office/drawing/2014/main" id="{CD95B6C6-D5E8-174B-5854-B0CF70412545}"/>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8" name="Slide Number Placeholder 5">
            <a:extLst>
              <a:ext uri="{FF2B5EF4-FFF2-40B4-BE49-F238E27FC236}">
                <a16:creationId xmlns:a16="http://schemas.microsoft.com/office/drawing/2014/main" id="{D440FEE3-5854-17D9-6753-91935A463B73}"/>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35778894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
        <p:nvSpPr>
          <p:cNvPr id="5" name="TextBox 4">
            <a:extLst>
              <a:ext uri="{FF2B5EF4-FFF2-40B4-BE49-F238E27FC236}">
                <a16:creationId xmlns:a16="http://schemas.microsoft.com/office/drawing/2014/main" id="{5797CD48-6926-D4BB-8DC3-008D7743C9BE}"/>
              </a:ext>
            </a:extLst>
          </p:cNvPr>
          <p:cNvSpPr txBox="1"/>
          <p:nvPr userDrawn="1"/>
        </p:nvSpPr>
        <p:spPr>
          <a:xfrm rot="19780565">
            <a:off x="-1346426" y="198451"/>
            <a:ext cx="4607889" cy="707886"/>
          </a:xfrm>
          <a:prstGeom prst="rect">
            <a:avLst/>
          </a:prstGeom>
          <a:noFill/>
        </p:spPr>
        <p:txBody>
          <a:bodyPr wrap="square" rtlCol="0">
            <a:spAutoFit/>
          </a:bodyPr>
          <a:lstStyle/>
          <a:p>
            <a:pPr algn="ctr"/>
            <a:endParaRPr lang="en-US" sz="4000" b="0">
              <a:solidFill>
                <a:schemeClr val="bg1">
                  <a:lumMod val="85000"/>
                </a:schemeClr>
              </a:solidFill>
              <a:latin typeface="+mj-lt"/>
              <a:cs typeface="Calibri" panose="020F0502020204030204" pitchFamily="34" charset="0"/>
            </a:endParaRPr>
          </a:p>
        </p:txBody>
      </p:sp>
      <p:sp>
        <p:nvSpPr>
          <p:cNvPr id="11" name="TextBox 10">
            <a:extLst>
              <a:ext uri="{FF2B5EF4-FFF2-40B4-BE49-F238E27FC236}">
                <a16:creationId xmlns:a16="http://schemas.microsoft.com/office/drawing/2014/main" id="{05DE9EAA-59CE-F544-9674-7BB8CA6EE67C}"/>
              </a:ext>
            </a:extLst>
          </p:cNvPr>
          <p:cNvSpPr txBox="1"/>
          <p:nvPr userDrawn="1"/>
        </p:nvSpPr>
        <p:spPr>
          <a:xfrm>
            <a:off x="-2654040" y="6150114"/>
            <a:ext cx="7239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10665950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39751891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alphaModFix amt="70000"/>
            <a:extLst>
              <a:ext uri="{28A0092B-C50C-407E-A947-70E740481C1C}">
                <a14:useLocalDpi xmlns:a14="http://schemas.microsoft.com/office/drawing/2010/main" val="0"/>
              </a:ext>
            </a:extLst>
          </a:blip>
          <a:stretch>
            <a:fillRect/>
          </a:stretch>
        </p:blipFill>
        <p:spPr>
          <a:xfrm>
            <a:off x="9042400" y="609600"/>
            <a:ext cx="2844800" cy="514793"/>
          </a:xfrm>
          <a:prstGeom prst="rect">
            <a:avLst/>
          </a:prstGeom>
        </p:spPr>
      </p:pic>
    </p:spTree>
    <p:extLst>
      <p:ext uri="{BB962C8B-B14F-4D97-AF65-F5344CB8AC3E}">
        <p14:creationId xmlns:p14="http://schemas.microsoft.com/office/powerpoint/2010/main" val="19280835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Tree>
    <p:extLst>
      <p:ext uri="{BB962C8B-B14F-4D97-AF65-F5344CB8AC3E}">
        <p14:creationId xmlns:p14="http://schemas.microsoft.com/office/powerpoint/2010/main" val="27425038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2017</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28103377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95521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909038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F3DF097-10A3-464C-B5E2-538C7AC44F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231" y="-208036"/>
            <a:ext cx="13022256" cy="7472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AB6293-E782-15F9-FDF6-752E789DA3CE}"/>
              </a:ext>
            </a:extLst>
          </p:cNvPr>
          <p:cNvSpPr txBox="1"/>
          <p:nvPr userDrawn="1"/>
        </p:nvSpPr>
        <p:spPr>
          <a:xfrm>
            <a:off x="-2873375" y="6150114"/>
            <a:ext cx="74104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26966650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11973577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CEFC68-6B01-4E89-B097-C1E95B3D8A2C}"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CE486-C091-4EA1-9BA3-9FB014F5F111}" type="slidenum">
              <a:rPr lang="en-US" smtClean="0"/>
              <a:t>‹#›</a:t>
            </a:fld>
            <a:endParaRPr lang="en-US"/>
          </a:p>
        </p:txBody>
      </p:sp>
    </p:spTree>
    <p:extLst>
      <p:ext uri="{BB962C8B-B14F-4D97-AF65-F5344CB8AC3E}">
        <p14:creationId xmlns:p14="http://schemas.microsoft.com/office/powerpoint/2010/main" val="710172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47037" y="1524000"/>
            <a:ext cx="8364111"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For More Information:</a:t>
            </a:r>
          </a:p>
          <a:p>
            <a:r>
              <a:rPr lang="en-US" dirty="0"/>
              <a:t>Presenter Name</a:t>
            </a:r>
          </a:p>
          <a:p>
            <a:r>
              <a:rPr lang="en-US" dirty="0"/>
              <a:t>Email Address/Phone Number</a:t>
            </a:r>
          </a:p>
        </p:txBody>
      </p:sp>
      <p:sp>
        <p:nvSpPr>
          <p:cNvPr id="8" name="Rectangle 7">
            <a:extLst>
              <a:ext uri="{FF2B5EF4-FFF2-40B4-BE49-F238E27FC236}">
                <a16:creationId xmlns:a16="http://schemas.microsoft.com/office/drawing/2014/main" id="{4FB5BFC6-4032-4804-97D7-7E4F1766E91C}"/>
              </a:ext>
            </a:extLst>
          </p:cNvPr>
          <p:cNvSpPr/>
          <p:nvPr userDrawn="1"/>
        </p:nvSpPr>
        <p:spPr>
          <a:xfrm>
            <a:off x="0" y="0"/>
            <a:ext cx="2290527" cy="685800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8CC59053-8A58-4682-884B-F22FE090A756}"/>
              </a:ext>
            </a:extLst>
          </p:cNvPr>
          <p:cNvPicPr>
            <a:picLocks noChangeAspect="1"/>
          </p:cNvPicPr>
          <p:nvPr userDrawn="1"/>
        </p:nvPicPr>
        <p:blipFill>
          <a:blip r:embed="rId3"/>
          <a:stretch>
            <a:fillRect/>
          </a:stretch>
        </p:blipFill>
        <p:spPr>
          <a:xfrm>
            <a:off x="356510" y="1583253"/>
            <a:ext cx="1599036" cy="547665"/>
          </a:xfrm>
          <a:prstGeom prst="rect">
            <a:avLst/>
          </a:prstGeom>
        </p:spPr>
      </p:pic>
      <p:sp>
        <p:nvSpPr>
          <p:cNvPr id="2" name="TextBox 1">
            <a:extLst>
              <a:ext uri="{FF2B5EF4-FFF2-40B4-BE49-F238E27FC236}">
                <a16:creationId xmlns:a16="http://schemas.microsoft.com/office/drawing/2014/main" id="{D3AED8B2-FBAA-4A16-9FE2-4F989E411428}"/>
              </a:ext>
            </a:extLst>
          </p:cNvPr>
          <p:cNvSpPr txBox="1"/>
          <p:nvPr userDrawn="1"/>
        </p:nvSpPr>
        <p:spPr>
          <a:xfrm>
            <a:off x="260260" y="5134006"/>
            <a:ext cx="1453039" cy="1477328"/>
          </a:xfrm>
          <a:prstGeom prst="rect">
            <a:avLst/>
          </a:prstGeom>
          <a:noFill/>
        </p:spPr>
        <p:txBody>
          <a:bodyPr wrap="square" rtlCol="0">
            <a:spAutoFit/>
          </a:bodyPr>
          <a:lstStyle/>
          <a:p>
            <a:r>
              <a:rPr lang="en-US" sz="1500" dirty="0">
                <a:solidFill>
                  <a:schemeClr val="bg1"/>
                </a:solidFill>
                <a:latin typeface="Georgia" panose="02040502050405020303" pitchFamily="18" charset="0"/>
              </a:rPr>
              <a:t>Southern</a:t>
            </a:r>
            <a:br>
              <a:rPr lang="en-US" sz="1500" dirty="0">
                <a:solidFill>
                  <a:schemeClr val="bg1"/>
                </a:solidFill>
                <a:latin typeface="Georgia" panose="02040502050405020303" pitchFamily="18" charset="0"/>
              </a:rPr>
            </a:br>
            <a:r>
              <a:rPr lang="en-US" sz="1500" dirty="0">
                <a:solidFill>
                  <a:schemeClr val="bg1"/>
                </a:solidFill>
                <a:latin typeface="Georgia" panose="02040502050405020303" pitchFamily="18" charset="0"/>
              </a:rPr>
              <a:t>Regional</a:t>
            </a:r>
          </a:p>
          <a:p>
            <a:r>
              <a:rPr lang="en-US" sz="1500" dirty="0">
                <a:solidFill>
                  <a:schemeClr val="bg1"/>
                </a:solidFill>
                <a:latin typeface="Georgia" panose="02040502050405020303" pitchFamily="18" charset="0"/>
              </a:rPr>
              <a:t>Education</a:t>
            </a:r>
          </a:p>
          <a:p>
            <a:r>
              <a:rPr lang="en-US" sz="1500" dirty="0">
                <a:solidFill>
                  <a:schemeClr val="bg1"/>
                </a:solidFill>
                <a:latin typeface="Georgia" panose="02040502050405020303" pitchFamily="18" charset="0"/>
              </a:rPr>
              <a:t>Board</a:t>
            </a:r>
          </a:p>
          <a:p>
            <a:endParaRPr lang="en-US" sz="1500" dirty="0">
              <a:solidFill>
                <a:schemeClr val="bg1"/>
              </a:solidFill>
              <a:latin typeface="Georgia" panose="02040502050405020303" pitchFamily="18" charset="0"/>
            </a:endParaRPr>
          </a:p>
          <a:p>
            <a:r>
              <a:rPr lang="en-US" sz="1500" dirty="0">
                <a:solidFill>
                  <a:schemeClr val="bg1"/>
                </a:solidFill>
                <a:latin typeface="Georgia" panose="02040502050405020303" pitchFamily="18" charset="0"/>
              </a:rPr>
              <a:t>SREB.org</a:t>
            </a:r>
          </a:p>
        </p:txBody>
      </p:sp>
      <p:grpSp>
        <p:nvGrpSpPr>
          <p:cNvPr id="4" name="Group 3">
            <a:extLst>
              <a:ext uri="{FF2B5EF4-FFF2-40B4-BE49-F238E27FC236}">
                <a16:creationId xmlns:a16="http://schemas.microsoft.com/office/drawing/2014/main" id="{BA4A5EFB-7C51-61A5-3857-86AB1B797B71}"/>
              </a:ext>
            </a:extLst>
          </p:cNvPr>
          <p:cNvGrpSpPr/>
          <p:nvPr userDrawn="1"/>
        </p:nvGrpSpPr>
        <p:grpSpPr>
          <a:xfrm>
            <a:off x="5676181" y="4727276"/>
            <a:ext cx="6515819" cy="2130724"/>
            <a:chOff x="5676180" y="4710023"/>
            <a:chExt cx="6515819" cy="2130724"/>
          </a:xfrm>
        </p:grpSpPr>
        <p:pic>
          <p:nvPicPr>
            <p:cNvPr id="5" name="Picture 4" descr="A picture containing moon, space, astronomy&#10;&#10;Description automatically generated">
              <a:extLst>
                <a:ext uri="{FF2B5EF4-FFF2-40B4-BE49-F238E27FC236}">
                  <a16:creationId xmlns:a16="http://schemas.microsoft.com/office/drawing/2014/main" id="{506BA78C-AA23-BAA5-1F75-16BE5DAB0F3B}"/>
                </a:ext>
              </a:extLst>
            </p:cNvPr>
            <p:cNvPicPr>
              <a:picLocks noChangeAspect="1"/>
            </p:cNvPicPr>
            <p:nvPr userDrawn="1"/>
          </p:nvPicPr>
          <p:blipFill rotWithShape="1">
            <a:blip r:embed="rId4"/>
            <a:srcRect l="46557" t="29662" b="20389"/>
            <a:stretch/>
          </p:blipFill>
          <p:spPr>
            <a:xfrm>
              <a:off x="5676180" y="4710023"/>
              <a:ext cx="6515819" cy="2130724"/>
            </a:xfrm>
            <a:prstGeom prst="rect">
              <a:avLst/>
            </a:prstGeom>
          </p:spPr>
        </p:pic>
        <p:pic>
          <p:nvPicPr>
            <p:cNvPr id="6" name="Picture 5" descr="A picture containing text, font, typography, graphics&#10;&#10;Description automatically generated">
              <a:extLst>
                <a:ext uri="{FF2B5EF4-FFF2-40B4-BE49-F238E27FC236}">
                  <a16:creationId xmlns:a16="http://schemas.microsoft.com/office/drawing/2014/main" id="{A1A22D01-AD9C-B55A-4087-CF320DAD2C3A}"/>
                </a:ext>
              </a:extLst>
            </p:cNvPr>
            <p:cNvPicPr>
              <a:picLocks noChangeAspect="1"/>
            </p:cNvPicPr>
            <p:nvPr userDrawn="1"/>
          </p:nvPicPr>
          <p:blipFill>
            <a:blip r:embed="rId5"/>
            <a:stretch>
              <a:fillRect/>
            </a:stretch>
          </p:blipFill>
          <p:spPr>
            <a:xfrm>
              <a:off x="10840746" y="5929771"/>
              <a:ext cx="1091417" cy="668493"/>
            </a:xfrm>
            <a:prstGeom prst="rect">
              <a:avLst/>
            </a:prstGeom>
          </p:spPr>
        </p:pic>
      </p:grpSp>
    </p:spTree>
    <p:extLst>
      <p:ext uri="{BB962C8B-B14F-4D97-AF65-F5344CB8AC3E}">
        <p14:creationId xmlns:p14="http://schemas.microsoft.com/office/powerpoint/2010/main" val="11721903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DO NOT US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
        <p:nvSpPr>
          <p:cNvPr id="5" name="Content Placeholder 3">
            <a:extLst>
              <a:ext uri="{FF2B5EF4-FFF2-40B4-BE49-F238E27FC236}">
                <a16:creationId xmlns:a16="http://schemas.microsoft.com/office/drawing/2014/main" id="{BC5EA59E-2B04-104E-15D3-B18D2BF59A05}"/>
              </a:ext>
            </a:extLst>
          </p:cNvPr>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C26DAAE9-1136-0CBF-6192-87C0EBA5721C}"/>
              </a:ext>
            </a:extLst>
          </p:cNvPr>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 name="Text Placeholder 14">
            <a:extLst>
              <a:ext uri="{FF2B5EF4-FFF2-40B4-BE49-F238E27FC236}">
                <a16:creationId xmlns:a16="http://schemas.microsoft.com/office/drawing/2014/main" id="{909C0671-364A-0A55-28D5-5E8CE923B864}"/>
              </a:ext>
            </a:extLst>
          </p:cNvPr>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20541587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
        <p:nvSpPr>
          <p:cNvPr id="5" name="Content Placeholder 3">
            <a:extLst>
              <a:ext uri="{FF2B5EF4-FFF2-40B4-BE49-F238E27FC236}">
                <a16:creationId xmlns:a16="http://schemas.microsoft.com/office/drawing/2014/main" id="{03134000-5FD3-8044-9951-B195882BB5D6}"/>
              </a:ext>
            </a:extLst>
          </p:cNvPr>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D3F2A34C-5518-3D0F-BC39-94EBA414044F}"/>
              </a:ext>
            </a:extLst>
          </p:cNvPr>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5347405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3AC3C-D422-41D0-8660-BFA2EF792D03}"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6D2D2-EA48-43E8-A5A2-FFB2B1E5C0AA}" type="slidenum">
              <a:rPr lang="en-US" smtClean="0"/>
              <a:t>‹#›</a:t>
            </a:fld>
            <a:endParaRPr lang="en-US"/>
          </a:p>
        </p:txBody>
      </p:sp>
    </p:spTree>
    <p:extLst>
      <p:ext uri="{BB962C8B-B14F-4D97-AF65-F5344CB8AC3E}">
        <p14:creationId xmlns:p14="http://schemas.microsoft.com/office/powerpoint/2010/main" val="25527685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Large Text Box">
  <p:cSld name="Large Text Box">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579120" y="1219200"/>
            <a:ext cx="11033760" cy="5093208"/>
          </a:xfrm>
          <a:prstGeom prst="rect">
            <a:avLst/>
          </a:prstGeom>
          <a:noFill/>
          <a:ln>
            <a:noFill/>
          </a:ln>
        </p:spPr>
        <p:txBody>
          <a:bodyPr spcFirstLastPara="1" wrap="square" lIns="91425" tIns="45700" rIns="91425" bIns="45700" anchor="t" anchorCtr="0">
            <a:noAutofit/>
          </a:bodyPr>
          <a:lstStyle>
            <a:lvl1pPr marL="457200" lvl="0" indent="-317500" algn="l">
              <a:spcBef>
                <a:spcPts val="280"/>
              </a:spcBef>
              <a:spcAft>
                <a:spcPts val="0"/>
              </a:spcAft>
              <a:buSzPts val="1400"/>
              <a:buFont typeface="Quattrocento Sans"/>
              <a:buChar char="•"/>
              <a:defRPr>
                <a:solidFill>
                  <a:schemeClr val="dk1"/>
                </a:solidFill>
              </a:defRPr>
            </a:lvl1pPr>
            <a:lvl2pPr marL="914400" lvl="1" indent="-317500" algn="l">
              <a:spcBef>
                <a:spcPts val="280"/>
              </a:spcBef>
              <a:spcAft>
                <a:spcPts val="0"/>
              </a:spcAft>
              <a:buSzPts val="1400"/>
              <a:buFont typeface="Quattrocento Sans"/>
              <a:buChar char="o"/>
              <a:defRPr>
                <a:solidFill>
                  <a:schemeClr val="dk1"/>
                </a:solidFill>
              </a:defRPr>
            </a:lvl2pPr>
            <a:lvl3pPr marL="1371600" lvl="2" indent="-317500" algn="l">
              <a:spcBef>
                <a:spcPts val="280"/>
              </a:spcBef>
              <a:spcAft>
                <a:spcPts val="0"/>
              </a:spcAft>
              <a:buSzPts val="1400"/>
              <a:buChar char="▪"/>
              <a:defRPr>
                <a:solidFill>
                  <a:schemeClr val="dk1"/>
                </a:solidFill>
              </a:defRPr>
            </a:lvl3pPr>
            <a:lvl4pPr marL="1828800" lvl="3" indent="-317500" algn="l">
              <a:spcBef>
                <a:spcPts val="280"/>
              </a:spcBef>
              <a:spcAft>
                <a:spcPts val="0"/>
              </a:spcAft>
              <a:buSzPts val="1400"/>
              <a:buFont typeface="Quattrocento Sans"/>
              <a:buChar char="•"/>
              <a:defRPr>
                <a:solidFill>
                  <a:schemeClr val="dk1"/>
                </a:solidFill>
              </a:defRPr>
            </a:lvl4pPr>
            <a:lvl5pPr marL="2286000" lvl="4" indent="-317500" algn="l">
              <a:spcBef>
                <a:spcPts val="350"/>
              </a:spcBef>
              <a:spcAft>
                <a:spcPts val="0"/>
              </a:spcAft>
              <a:buSzPts val="1400"/>
              <a:buFont typeface="Quattrocento Sans"/>
              <a:buChar char="•"/>
              <a:defRPr>
                <a:solidFill>
                  <a:schemeClr val="dk1"/>
                </a:solidFill>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30" name="Google Shape;30;p5"/>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11310159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Large Object">
  <p:cSld name="1_Large Object">
    <p:spTree>
      <p:nvGrpSpPr>
        <p:cNvPr id="1" name="Shape 101"/>
        <p:cNvGrpSpPr/>
        <p:nvPr/>
      </p:nvGrpSpPr>
      <p:grpSpPr>
        <a:xfrm>
          <a:off x="0" y="0"/>
          <a:ext cx="0" cy="0"/>
          <a:chOff x="0" y="0"/>
          <a:chExt cx="0" cy="0"/>
        </a:xfrm>
      </p:grpSpPr>
      <p:sp>
        <p:nvSpPr>
          <p:cNvPr id="102" name="Google Shape;102;g165e765a65e_0_242"/>
          <p:cNvSpPr txBox="1">
            <a:spLocks noGrp="1"/>
          </p:cNvSpPr>
          <p:nvPr>
            <p:ph type="body" idx="1"/>
          </p:nvPr>
        </p:nvSpPr>
        <p:spPr>
          <a:xfrm>
            <a:off x="579120" y="1231392"/>
            <a:ext cx="11033600" cy="5093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o"/>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450"/>
              </a:spcBef>
              <a:spcAft>
                <a:spcPts val="0"/>
              </a:spcAft>
              <a:buSzPts val="1800"/>
              <a:buChar char="•"/>
              <a:defRPr/>
            </a:lvl5pPr>
            <a:lvl6pPr marL="2743200" lvl="5" indent="-342900" algn="l" rtl="0">
              <a:spcBef>
                <a:spcPts val="450"/>
              </a:spcBef>
              <a:spcAft>
                <a:spcPts val="0"/>
              </a:spcAft>
              <a:buSzPts val="1800"/>
              <a:buChar char="•"/>
              <a:defRPr/>
            </a:lvl6pPr>
            <a:lvl7pPr marL="3200400" lvl="6" indent="-342900" algn="l" rtl="0">
              <a:spcBef>
                <a:spcPts val="450"/>
              </a:spcBef>
              <a:spcAft>
                <a:spcPts val="0"/>
              </a:spcAft>
              <a:buSzPts val="1800"/>
              <a:buChar char="•"/>
              <a:defRPr/>
            </a:lvl7pPr>
            <a:lvl8pPr marL="3657600" lvl="7" indent="-342900" algn="l" rtl="0">
              <a:spcBef>
                <a:spcPts val="450"/>
              </a:spcBef>
              <a:spcAft>
                <a:spcPts val="0"/>
              </a:spcAft>
              <a:buSzPts val="1800"/>
              <a:buChar char="•"/>
              <a:defRPr/>
            </a:lvl8pPr>
            <a:lvl9pPr marL="4114800" lvl="8" indent="-342900" algn="l" rtl="0">
              <a:spcBef>
                <a:spcPts val="450"/>
              </a:spcBef>
              <a:spcAft>
                <a:spcPts val="0"/>
              </a:spcAft>
              <a:buSzPts val="1800"/>
              <a:buChar char="•"/>
              <a:defRPr/>
            </a:lvl9pPr>
          </a:lstStyle>
          <a:p>
            <a:endParaRPr/>
          </a:p>
        </p:txBody>
      </p:sp>
      <p:sp>
        <p:nvSpPr>
          <p:cNvPr id="103" name="Google Shape;103;g165e765a65e_0_242"/>
          <p:cNvSpPr txBox="1">
            <a:spLocks noGrp="1"/>
          </p:cNvSpPr>
          <p:nvPr>
            <p:ph type="title"/>
          </p:nvPr>
        </p:nvSpPr>
        <p:spPr>
          <a:xfrm>
            <a:off x="416957" y="228600"/>
            <a:ext cx="11358000" cy="838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g165e765a65e_0_242"/>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rtl="0">
              <a:spcBef>
                <a:spcPts val="160"/>
              </a:spcBef>
              <a:spcAft>
                <a:spcPts val="0"/>
              </a:spcAft>
              <a:buSzPts val="800"/>
              <a:buFont typeface="Quattrocento Sans"/>
              <a:buNone/>
              <a:defRPr sz="800"/>
            </a:lvl1pPr>
            <a:lvl2pPr marL="914400" lvl="1" indent="-342900" algn="l" rtl="0">
              <a:spcBef>
                <a:spcPts val="360"/>
              </a:spcBef>
              <a:spcAft>
                <a:spcPts val="0"/>
              </a:spcAft>
              <a:buSzPts val="1800"/>
              <a:buChar char="o"/>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450"/>
              </a:spcBef>
              <a:spcAft>
                <a:spcPts val="0"/>
              </a:spcAft>
              <a:buSzPts val="1800"/>
              <a:buChar char="•"/>
              <a:defRPr/>
            </a:lvl5pPr>
            <a:lvl6pPr marL="2743200" lvl="5" indent="-342900" algn="l" rtl="0">
              <a:spcBef>
                <a:spcPts val="450"/>
              </a:spcBef>
              <a:spcAft>
                <a:spcPts val="0"/>
              </a:spcAft>
              <a:buSzPts val="1800"/>
              <a:buChar char="•"/>
              <a:defRPr/>
            </a:lvl6pPr>
            <a:lvl7pPr marL="3200400" lvl="6" indent="-342900" algn="l" rtl="0">
              <a:spcBef>
                <a:spcPts val="450"/>
              </a:spcBef>
              <a:spcAft>
                <a:spcPts val="0"/>
              </a:spcAft>
              <a:buSzPts val="1800"/>
              <a:buChar char="•"/>
              <a:defRPr/>
            </a:lvl7pPr>
            <a:lvl8pPr marL="3657600" lvl="7" indent="-342900" algn="l" rtl="0">
              <a:spcBef>
                <a:spcPts val="450"/>
              </a:spcBef>
              <a:spcAft>
                <a:spcPts val="0"/>
              </a:spcAft>
              <a:buSzPts val="1800"/>
              <a:buChar char="•"/>
              <a:defRPr/>
            </a:lvl8pPr>
            <a:lvl9pPr marL="4114800" lvl="8" indent="-342900" algn="l" rtl="0">
              <a:spcBef>
                <a:spcPts val="450"/>
              </a:spcBef>
              <a:spcAft>
                <a:spcPts val="0"/>
              </a:spcAft>
              <a:buSzPts val="1800"/>
              <a:buChar char="•"/>
              <a:defRPr/>
            </a:lvl9pPr>
          </a:lstStyle>
          <a:p>
            <a:endParaRPr/>
          </a:p>
        </p:txBody>
      </p:sp>
    </p:spTree>
    <p:extLst>
      <p:ext uri="{BB962C8B-B14F-4D97-AF65-F5344CB8AC3E}">
        <p14:creationId xmlns:p14="http://schemas.microsoft.com/office/powerpoint/2010/main" val="27562171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21ED-02AC-435A-B736-EB3DD6CE40E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3F206AA-AAB4-47BF-B0EC-343D5B5B811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77DE5EC-FB88-43AD-A35D-0A79BE4087C1}"/>
              </a:ext>
            </a:extLst>
          </p:cNvPr>
          <p:cNvSpPr>
            <a:spLocks noGrp="1"/>
          </p:cNvSpPr>
          <p:nvPr>
            <p:ph type="dt" sz="half" idx="10"/>
          </p:nvPr>
        </p:nvSpPr>
        <p:spPr/>
        <p:txBody>
          <a:bodyPr/>
          <a:lstStyle/>
          <a:p>
            <a:fld id="{6A4F1628-8E71-440B-A5CD-C5E50980F8DE}" type="datetimeFigureOut">
              <a:rPr lang="en-US" smtClean="0"/>
              <a:t>6/8/2023</a:t>
            </a:fld>
            <a:endParaRPr lang="en-US"/>
          </a:p>
        </p:txBody>
      </p:sp>
      <p:sp>
        <p:nvSpPr>
          <p:cNvPr id="5" name="Footer Placeholder 4">
            <a:extLst>
              <a:ext uri="{FF2B5EF4-FFF2-40B4-BE49-F238E27FC236}">
                <a16:creationId xmlns:a16="http://schemas.microsoft.com/office/drawing/2014/main" id="{9D0D642E-7425-4E70-A26B-986FEB9DF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265C0-0B90-42A4-B3CE-E19ED7D16F7B}"/>
              </a:ext>
            </a:extLst>
          </p:cNvPr>
          <p:cNvSpPr>
            <a:spLocks noGrp="1"/>
          </p:cNvSpPr>
          <p:nvPr>
            <p:ph type="sldNum" sz="quarter" idx="12"/>
          </p:nvPr>
        </p:nvSpPr>
        <p:spPr/>
        <p:txBody>
          <a:bodyPr/>
          <a:lstStyle/>
          <a:p>
            <a:fld id="{A5519F83-7910-47F8-9BC7-6C9FF73A9487}" type="slidenum">
              <a:rPr lang="en-US" smtClean="0"/>
              <a:t>‹#›</a:t>
            </a:fld>
            <a:endParaRPr lang="en-US"/>
          </a:p>
        </p:txBody>
      </p:sp>
    </p:spTree>
    <p:extLst>
      <p:ext uri="{BB962C8B-B14F-4D97-AF65-F5344CB8AC3E}">
        <p14:creationId xmlns:p14="http://schemas.microsoft.com/office/powerpoint/2010/main" val="31862666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EAC1-EFC6-694B-B34E-ABC0A50BA8EE}"/>
              </a:ext>
            </a:extLst>
          </p:cNvPr>
          <p:cNvSpPr/>
          <p:nvPr userDrawn="1"/>
        </p:nvSpPr>
        <p:spPr bwMode="auto">
          <a:xfrm>
            <a:off x="318053" y="89452"/>
            <a:ext cx="11661913" cy="487018"/>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sz="1800">
              <a:latin typeface="Book Antiqua" pitchFamily="18" charset="0"/>
            </a:endParaRPr>
          </a:p>
        </p:txBody>
      </p:sp>
    </p:spTree>
    <p:extLst>
      <p:ext uri="{BB962C8B-B14F-4D97-AF65-F5344CB8AC3E}">
        <p14:creationId xmlns:p14="http://schemas.microsoft.com/office/powerpoint/2010/main" val="22678649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1991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1"/>
          <p:cNvSpPr>
            <a:spLocks noGrp="1"/>
          </p:cNvSpPr>
          <p:nvPr>
            <p:ph sz="quarter" idx="10"/>
          </p:nvPr>
        </p:nvSpPr>
        <p:spPr>
          <a:xfrm>
            <a:off x="579120" y="1231392"/>
            <a:ext cx="11033760" cy="5093208"/>
          </a:xfrm>
        </p:spPr>
        <p:txBody>
          <a:bodyPr/>
          <a:lstStyle/>
          <a:p>
            <a:endParaRPr lang="en-US"/>
          </a:p>
        </p:txBody>
      </p:sp>
    </p:spTree>
    <p:extLst>
      <p:ext uri="{BB962C8B-B14F-4D97-AF65-F5344CB8AC3E}">
        <p14:creationId xmlns:p14="http://schemas.microsoft.com/office/powerpoint/2010/main" val="33947098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6" name="Content Placeholder 5"/>
          <p:cNvSpPr>
            <a:spLocks noGrp="1"/>
          </p:cNvSpPr>
          <p:nvPr>
            <p:ph sz="quarter" idx="10"/>
          </p:nvPr>
        </p:nvSpPr>
        <p:spPr>
          <a:xfrm>
            <a:off x="416985" y="1295400"/>
            <a:ext cx="1135803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1"/>
          </p:nvPr>
        </p:nvSpPr>
        <p:spPr>
          <a:xfrm>
            <a:off x="416958" y="3937000"/>
            <a:ext cx="1135803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97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letely Blank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217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8" name="Media Placeholder 7"/>
          <p:cNvSpPr>
            <a:spLocks noGrp="1"/>
          </p:cNvSpPr>
          <p:nvPr>
            <p:ph type="media" sz="quarter" idx="10"/>
          </p:nvPr>
        </p:nvSpPr>
        <p:spPr>
          <a:xfrm>
            <a:off x="416985" y="1219200"/>
            <a:ext cx="11358033" cy="3810000"/>
          </a:xfrm>
        </p:spPr>
        <p:txBody>
          <a:bodyPr/>
          <a:lstStyle/>
          <a:p>
            <a:endParaRPr lang="en-US"/>
          </a:p>
        </p:txBody>
      </p:sp>
      <p:sp>
        <p:nvSpPr>
          <p:cNvPr id="12" name="Content Placeholder 11"/>
          <p:cNvSpPr>
            <a:spLocks noGrp="1"/>
          </p:cNvSpPr>
          <p:nvPr>
            <p:ph sz="quarter" idx="11"/>
          </p:nvPr>
        </p:nvSpPr>
        <p:spPr>
          <a:xfrm>
            <a:off x="416985" y="5257800"/>
            <a:ext cx="11358033" cy="914400"/>
          </a:xfrm>
        </p:spPr>
        <p:txBody>
          <a:bodyPr/>
          <a:lstStyle>
            <a:lvl1pPr>
              <a:defRPr sz="16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6008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984671"/>
            <a:ext cx="11033760" cy="4339928"/>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
        <p:nvSpPr>
          <p:cNvPr id="7" name="AutoShape 6"/>
          <p:cNvSpPr>
            <a:spLocks noChangeArrowheads="1"/>
          </p:cNvSpPr>
          <p:nvPr userDrawn="1"/>
        </p:nvSpPr>
        <p:spPr bwMode="auto">
          <a:xfrm>
            <a:off x="579120" y="1280796"/>
            <a:ext cx="11033760" cy="5043805"/>
          </a:xfrm>
          <a:prstGeom prst="roundRect">
            <a:avLst>
              <a:gd name="adj" fmla="val 6760"/>
            </a:avLst>
          </a:prstGeom>
          <a:noFill/>
          <a:ln w="19050" algn="ctr">
            <a:solidFill>
              <a:schemeClr val="accent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grpSp>
        <p:nvGrpSpPr>
          <p:cNvPr id="8" name="Group 7"/>
          <p:cNvGrpSpPr/>
          <p:nvPr userDrawn="1"/>
        </p:nvGrpSpPr>
        <p:grpSpPr>
          <a:xfrm>
            <a:off x="5475331" y="838200"/>
            <a:ext cx="1170432" cy="877824"/>
            <a:chOff x="4239883" y="1531502"/>
            <a:chExt cx="664234" cy="666396"/>
          </a:xfrm>
        </p:grpSpPr>
        <p:sp>
          <p:nvSpPr>
            <p:cNvPr id="9" name="Oval 8"/>
            <p:cNvSpPr/>
            <p:nvPr/>
          </p:nvSpPr>
          <p:spPr bwMode="auto">
            <a:xfrm>
              <a:off x="4239883" y="1531502"/>
              <a:ext cx="664234" cy="666396"/>
            </a:xfrm>
            <a:prstGeom prst="ellipse">
              <a:avLst/>
            </a:prstGeom>
            <a:solidFill>
              <a:schemeClr val="accent3"/>
            </a:solidFill>
            <a:ln w="19050" algn="ctr">
              <a:noFill/>
              <a:round/>
              <a:headEnd/>
              <a:tailEnd type="triangle" w="med" len="med"/>
            </a:ln>
          </p:spPr>
          <p:txBody>
            <a:bodyPr wrap="none" rtlCol="0" anchor="ctr"/>
            <a:lstStyle/>
            <a:p>
              <a:pPr algn="ctr"/>
              <a:endParaRPr lang="en-US" sz="1800"/>
            </a:p>
          </p:txBody>
        </p:sp>
        <p:grpSp>
          <p:nvGrpSpPr>
            <p:cNvPr id="10" name="Group 5"/>
            <p:cNvGrpSpPr>
              <a:grpSpLocks noChangeAspect="1"/>
            </p:cNvGrpSpPr>
            <p:nvPr/>
          </p:nvGrpSpPr>
          <p:grpSpPr bwMode="auto">
            <a:xfrm rot="10800000">
              <a:off x="4289854" y="1582600"/>
              <a:ext cx="549684" cy="550509"/>
              <a:chOff x="2308" y="1589"/>
              <a:chExt cx="1144" cy="1142"/>
            </a:xfrm>
          </p:grpSpPr>
          <p:sp>
            <p:nvSpPr>
              <p:cNvPr id="11" name="AutoShape 4"/>
              <p:cNvSpPr>
                <a:spLocks noChangeAspect="1" noChangeArrowheads="1" noTextEdit="1"/>
              </p:cNvSpPr>
              <p:nvPr/>
            </p:nvSpPr>
            <p:spPr bwMode="auto">
              <a:xfrm>
                <a:off x="2308" y="1589"/>
                <a:ext cx="1144" cy="1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8"/>
              <p:cNvSpPr>
                <a:spLocks/>
              </p:cNvSpPr>
              <p:nvPr/>
            </p:nvSpPr>
            <p:spPr bwMode="auto">
              <a:xfrm>
                <a:off x="3046" y="1799"/>
                <a:ext cx="177" cy="173"/>
              </a:xfrm>
              <a:custGeom>
                <a:avLst/>
                <a:gdLst>
                  <a:gd name="T0" fmla="*/ 183 w 355"/>
                  <a:gd name="T1" fmla="*/ 0 h 347"/>
                  <a:gd name="T2" fmla="*/ 4 w 355"/>
                  <a:gd name="T3" fmla="*/ 87 h 347"/>
                  <a:gd name="T4" fmla="*/ 1 w 355"/>
                  <a:gd name="T5" fmla="*/ 103 h 347"/>
                  <a:gd name="T6" fmla="*/ 0 w 355"/>
                  <a:gd name="T7" fmla="*/ 120 h 347"/>
                  <a:gd name="T8" fmla="*/ 0 w 355"/>
                  <a:gd name="T9" fmla="*/ 138 h 347"/>
                  <a:gd name="T10" fmla="*/ 1 w 355"/>
                  <a:gd name="T11" fmla="*/ 154 h 347"/>
                  <a:gd name="T12" fmla="*/ 5 w 355"/>
                  <a:gd name="T13" fmla="*/ 172 h 347"/>
                  <a:gd name="T14" fmla="*/ 8 w 355"/>
                  <a:gd name="T15" fmla="*/ 191 h 347"/>
                  <a:gd name="T16" fmla="*/ 15 w 355"/>
                  <a:gd name="T17" fmla="*/ 208 h 347"/>
                  <a:gd name="T18" fmla="*/ 22 w 355"/>
                  <a:gd name="T19" fmla="*/ 225 h 347"/>
                  <a:gd name="T20" fmla="*/ 31 w 355"/>
                  <a:gd name="T21" fmla="*/ 242 h 347"/>
                  <a:gd name="T22" fmla="*/ 42 w 355"/>
                  <a:gd name="T23" fmla="*/ 257 h 347"/>
                  <a:gd name="T24" fmla="*/ 54 w 355"/>
                  <a:gd name="T25" fmla="*/ 274 h 347"/>
                  <a:gd name="T26" fmla="*/ 68 w 355"/>
                  <a:gd name="T27" fmla="*/ 287 h 347"/>
                  <a:gd name="T28" fmla="*/ 83 w 355"/>
                  <a:gd name="T29" fmla="*/ 300 h 347"/>
                  <a:gd name="T30" fmla="*/ 98 w 355"/>
                  <a:gd name="T31" fmla="*/ 312 h 347"/>
                  <a:gd name="T32" fmla="*/ 115 w 355"/>
                  <a:gd name="T33" fmla="*/ 322 h 347"/>
                  <a:gd name="T34" fmla="*/ 133 w 355"/>
                  <a:gd name="T35" fmla="*/ 330 h 347"/>
                  <a:gd name="T36" fmla="*/ 150 w 355"/>
                  <a:gd name="T37" fmla="*/ 337 h 347"/>
                  <a:gd name="T38" fmla="*/ 167 w 355"/>
                  <a:gd name="T39" fmla="*/ 342 h 347"/>
                  <a:gd name="T40" fmla="*/ 186 w 355"/>
                  <a:gd name="T41" fmla="*/ 345 h 347"/>
                  <a:gd name="T42" fmla="*/ 204 w 355"/>
                  <a:gd name="T43" fmla="*/ 347 h 347"/>
                  <a:gd name="T44" fmla="*/ 213 w 355"/>
                  <a:gd name="T45" fmla="*/ 347 h 347"/>
                  <a:gd name="T46" fmla="*/ 222 w 355"/>
                  <a:gd name="T47" fmla="*/ 347 h 347"/>
                  <a:gd name="T48" fmla="*/ 232 w 355"/>
                  <a:gd name="T49" fmla="*/ 347 h 347"/>
                  <a:gd name="T50" fmla="*/ 241 w 355"/>
                  <a:gd name="T51" fmla="*/ 346 h 347"/>
                  <a:gd name="T52" fmla="*/ 250 w 355"/>
                  <a:gd name="T53" fmla="*/ 345 h 347"/>
                  <a:gd name="T54" fmla="*/ 259 w 355"/>
                  <a:gd name="T55" fmla="*/ 344 h 347"/>
                  <a:gd name="T56" fmla="*/ 267 w 355"/>
                  <a:gd name="T57" fmla="*/ 342 h 347"/>
                  <a:gd name="T58" fmla="*/ 277 w 355"/>
                  <a:gd name="T59" fmla="*/ 339 h 347"/>
                  <a:gd name="T60" fmla="*/ 355 w 355"/>
                  <a:gd name="T61" fmla="*/ 168 h 347"/>
                  <a:gd name="T62" fmla="*/ 340 w 355"/>
                  <a:gd name="T63" fmla="*/ 164 h 347"/>
                  <a:gd name="T64" fmla="*/ 326 w 355"/>
                  <a:gd name="T65" fmla="*/ 161 h 347"/>
                  <a:gd name="T66" fmla="*/ 311 w 355"/>
                  <a:gd name="T67" fmla="*/ 155 h 347"/>
                  <a:gd name="T68" fmla="*/ 297 w 355"/>
                  <a:gd name="T69" fmla="*/ 148 h 347"/>
                  <a:gd name="T70" fmla="*/ 285 w 355"/>
                  <a:gd name="T71" fmla="*/ 141 h 347"/>
                  <a:gd name="T72" fmla="*/ 271 w 355"/>
                  <a:gd name="T73" fmla="*/ 133 h 347"/>
                  <a:gd name="T74" fmla="*/ 258 w 355"/>
                  <a:gd name="T75" fmla="*/ 123 h 347"/>
                  <a:gd name="T76" fmla="*/ 247 w 355"/>
                  <a:gd name="T77" fmla="*/ 112 h 347"/>
                  <a:gd name="T78" fmla="*/ 235 w 355"/>
                  <a:gd name="T79" fmla="*/ 101 h 347"/>
                  <a:gd name="T80" fmla="*/ 224 w 355"/>
                  <a:gd name="T81" fmla="*/ 88 h 347"/>
                  <a:gd name="T82" fmla="*/ 214 w 355"/>
                  <a:gd name="T83" fmla="*/ 74 h 347"/>
                  <a:gd name="T84" fmla="*/ 206 w 355"/>
                  <a:gd name="T85" fmla="*/ 60 h 347"/>
                  <a:gd name="T86" fmla="*/ 198 w 355"/>
                  <a:gd name="T87" fmla="*/ 45 h 347"/>
                  <a:gd name="T88" fmla="*/ 193 w 355"/>
                  <a:gd name="T89" fmla="*/ 32 h 347"/>
                  <a:gd name="T90" fmla="*/ 187 w 355"/>
                  <a:gd name="T91" fmla="*/ 15 h 347"/>
                  <a:gd name="T92" fmla="*/ 183 w 355"/>
                  <a:gd name="T9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5" h="347">
                    <a:moveTo>
                      <a:pt x="183" y="0"/>
                    </a:moveTo>
                    <a:lnTo>
                      <a:pt x="4" y="87"/>
                    </a:lnTo>
                    <a:lnTo>
                      <a:pt x="1" y="103"/>
                    </a:lnTo>
                    <a:lnTo>
                      <a:pt x="0" y="120"/>
                    </a:lnTo>
                    <a:lnTo>
                      <a:pt x="0" y="138"/>
                    </a:lnTo>
                    <a:lnTo>
                      <a:pt x="1" y="154"/>
                    </a:lnTo>
                    <a:lnTo>
                      <a:pt x="5" y="172"/>
                    </a:lnTo>
                    <a:lnTo>
                      <a:pt x="8" y="191"/>
                    </a:lnTo>
                    <a:lnTo>
                      <a:pt x="15" y="208"/>
                    </a:lnTo>
                    <a:lnTo>
                      <a:pt x="22" y="225"/>
                    </a:lnTo>
                    <a:lnTo>
                      <a:pt x="31" y="242"/>
                    </a:lnTo>
                    <a:lnTo>
                      <a:pt x="42" y="257"/>
                    </a:lnTo>
                    <a:lnTo>
                      <a:pt x="54" y="274"/>
                    </a:lnTo>
                    <a:lnTo>
                      <a:pt x="68" y="287"/>
                    </a:lnTo>
                    <a:lnTo>
                      <a:pt x="83" y="300"/>
                    </a:lnTo>
                    <a:lnTo>
                      <a:pt x="98" y="312"/>
                    </a:lnTo>
                    <a:lnTo>
                      <a:pt x="115" y="322"/>
                    </a:lnTo>
                    <a:lnTo>
                      <a:pt x="133" y="330"/>
                    </a:lnTo>
                    <a:lnTo>
                      <a:pt x="150" y="337"/>
                    </a:lnTo>
                    <a:lnTo>
                      <a:pt x="167" y="342"/>
                    </a:lnTo>
                    <a:lnTo>
                      <a:pt x="186" y="345"/>
                    </a:lnTo>
                    <a:lnTo>
                      <a:pt x="204" y="347"/>
                    </a:lnTo>
                    <a:lnTo>
                      <a:pt x="213" y="347"/>
                    </a:lnTo>
                    <a:lnTo>
                      <a:pt x="222" y="347"/>
                    </a:lnTo>
                    <a:lnTo>
                      <a:pt x="232" y="347"/>
                    </a:lnTo>
                    <a:lnTo>
                      <a:pt x="241" y="346"/>
                    </a:lnTo>
                    <a:lnTo>
                      <a:pt x="250" y="345"/>
                    </a:lnTo>
                    <a:lnTo>
                      <a:pt x="259" y="344"/>
                    </a:lnTo>
                    <a:lnTo>
                      <a:pt x="267" y="342"/>
                    </a:lnTo>
                    <a:lnTo>
                      <a:pt x="277" y="339"/>
                    </a:lnTo>
                    <a:lnTo>
                      <a:pt x="355" y="168"/>
                    </a:lnTo>
                    <a:lnTo>
                      <a:pt x="340" y="164"/>
                    </a:lnTo>
                    <a:lnTo>
                      <a:pt x="326" y="161"/>
                    </a:lnTo>
                    <a:lnTo>
                      <a:pt x="311" y="155"/>
                    </a:lnTo>
                    <a:lnTo>
                      <a:pt x="297" y="148"/>
                    </a:lnTo>
                    <a:lnTo>
                      <a:pt x="285" y="141"/>
                    </a:lnTo>
                    <a:lnTo>
                      <a:pt x="271" y="133"/>
                    </a:lnTo>
                    <a:lnTo>
                      <a:pt x="258" y="123"/>
                    </a:lnTo>
                    <a:lnTo>
                      <a:pt x="247" y="112"/>
                    </a:lnTo>
                    <a:lnTo>
                      <a:pt x="235" y="101"/>
                    </a:lnTo>
                    <a:lnTo>
                      <a:pt x="224" y="88"/>
                    </a:lnTo>
                    <a:lnTo>
                      <a:pt x="214" y="74"/>
                    </a:lnTo>
                    <a:lnTo>
                      <a:pt x="206" y="60"/>
                    </a:lnTo>
                    <a:lnTo>
                      <a:pt x="198" y="45"/>
                    </a:lnTo>
                    <a:lnTo>
                      <a:pt x="193" y="32"/>
                    </a:lnTo>
                    <a:lnTo>
                      <a:pt x="187" y="15"/>
                    </a:lnTo>
                    <a:lnTo>
                      <a:pt x="183"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9"/>
              <p:cNvSpPr>
                <a:spLocks/>
              </p:cNvSpPr>
              <p:nvPr/>
            </p:nvSpPr>
            <p:spPr bwMode="auto">
              <a:xfrm>
                <a:off x="3167" y="1722"/>
                <a:ext cx="130" cy="134"/>
              </a:xfrm>
              <a:custGeom>
                <a:avLst/>
                <a:gdLst>
                  <a:gd name="T0" fmla="*/ 137 w 260"/>
                  <a:gd name="T1" fmla="*/ 269 h 269"/>
                  <a:gd name="T2" fmla="*/ 260 w 260"/>
                  <a:gd name="T3" fmla="*/ 0 h 269"/>
                  <a:gd name="T4" fmla="*/ 0 w 260"/>
                  <a:gd name="T5" fmla="*/ 128 h 269"/>
                  <a:gd name="T6" fmla="*/ 5 w 260"/>
                  <a:gd name="T7" fmla="*/ 141 h 269"/>
                  <a:gd name="T8" fmla="*/ 9 w 260"/>
                  <a:gd name="T9" fmla="*/ 152 h 269"/>
                  <a:gd name="T10" fmla="*/ 14 w 260"/>
                  <a:gd name="T11" fmla="*/ 164 h 269"/>
                  <a:gd name="T12" fmla="*/ 20 w 260"/>
                  <a:gd name="T13" fmla="*/ 175 h 269"/>
                  <a:gd name="T14" fmla="*/ 25 w 260"/>
                  <a:gd name="T15" fmla="*/ 187 h 269"/>
                  <a:gd name="T16" fmla="*/ 32 w 260"/>
                  <a:gd name="T17" fmla="*/ 197 h 269"/>
                  <a:gd name="T18" fmla="*/ 41 w 260"/>
                  <a:gd name="T19" fmla="*/ 208 h 269"/>
                  <a:gd name="T20" fmla="*/ 51 w 260"/>
                  <a:gd name="T21" fmla="*/ 218 h 269"/>
                  <a:gd name="T22" fmla="*/ 60 w 260"/>
                  <a:gd name="T23" fmla="*/ 227 h 269"/>
                  <a:gd name="T24" fmla="*/ 70 w 260"/>
                  <a:gd name="T25" fmla="*/ 234 h 269"/>
                  <a:gd name="T26" fmla="*/ 81 w 260"/>
                  <a:gd name="T27" fmla="*/ 242 h 269"/>
                  <a:gd name="T28" fmla="*/ 92 w 260"/>
                  <a:gd name="T29" fmla="*/ 248 h 269"/>
                  <a:gd name="T30" fmla="*/ 102 w 260"/>
                  <a:gd name="T31" fmla="*/ 255 h 269"/>
                  <a:gd name="T32" fmla="*/ 114 w 260"/>
                  <a:gd name="T33" fmla="*/ 259 h 269"/>
                  <a:gd name="T34" fmla="*/ 126 w 260"/>
                  <a:gd name="T35" fmla="*/ 264 h 269"/>
                  <a:gd name="T36" fmla="*/ 137 w 260"/>
                  <a:gd name="T37"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9">
                    <a:moveTo>
                      <a:pt x="137" y="269"/>
                    </a:moveTo>
                    <a:lnTo>
                      <a:pt x="260" y="0"/>
                    </a:lnTo>
                    <a:lnTo>
                      <a:pt x="0" y="128"/>
                    </a:lnTo>
                    <a:lnTo>
                      <a:pt x="5" y="141"/>
                    </a:lnTo>
                    <a:lnTo>
                      <a:pt x="9" y="152"/>
                    </a:lnTo>
                    <a:lnTo>
                      <a:pt x="14" y="164"/>
                    </a:lnTo>
                    <a:lnTo>
                      <a:pt x="20" y="175"/>
                    </a:lnTo>
                    <a:lnTo>
                      <a:pt x="25" y="187"/>
                    </a:lnTo>
                    <a:lnTo>
                      <a:pt x="32" y="197"/>
                    </a:lnTo>
                    <a:lnTo>
                      <a:pt x="41" y="208"/>
                    </a:lnTo>
                    <a:lnTo>
                      <a:pt x="51" y="218"/>
                    </a:lnTo>
                    <a:lnTo>
                      <a:pt x="60" y="227"/>
                    </a:lnTo>
                    <a:lnTo>
                      <a:pt x="70" y="234"/>
                    </a:lnTo>
                    <a:lnTo>
                      <a:pt x="81" y="242"/>
                    </a:lnTo>
                    <a:lnTo>
                      <a:pt x="92" y="248"/>
                    </a:lnTo>
                    <a:lnTo>
                      <a:pt x="102" y="255"/>
                    </a:lnTo>
                    <a:lnTo>
                      <a:pt x="114" y="259"/>
                    </a:lnTo>
                    <a:lnTo>
                      <a:pt x="126" y="264"/>
                    </a:lnTo>
                    <a:lnTo>
                      <a:pt x="137" y="26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10"/>
              <p:cNvSpPr>
                <a:spLocks/>
              </p:cNvSpPr>
              <p:nvPr/>
            </p:nvSpPr>
            <p:spPr bwMode="auto">
              <a:xfrm>
                <a:off x="2442" y="2386"/>
                <a:ext cx="223" cy="222"/>
              </a:xfrm>
              <a:custGeom>
                <a:avLst/>
                <a:gdLst>
                  <a:gd name="T0" fmla="*/ 446 w 446"/>
                  <a:gd name="T1" fmla="*/ 261 h 445"/>
                  <a:gd name="T2" fmla="*/ 437 w 446"/>
                  <a:gd name="T3" fmla="*/ 264 h 445"/>
                  <a:gd name="T4" fmla="*/ 427 w 446"/>
                  <a:gd name="T5" fmla="*/ 266 h 445"/>
                  <a:gd name="T6" fmla="*/ 418 w 446"/>
                  <a:gd name="T7" fmla="*/ 267 h 445"/>
                  <a:gd name="T8" fmla="*/ 410 w 446"/>
                  <a:gd name="T9" fmla="*/ 267 h 445"/>
                  <a:gd name="T10" fmla="*/ 401 w 446"/>
                  <a:gd name="T11" fmla="*/ 268 h 445"/>
                  <a:gd name="T12" fmla="*/ 392 w 446"/>
                  <a:gd name="T13" fmla="*/ 268 h 445"/>
                  <a:gd name="T14" fmla="*/ 383 w 446"/>
                  <a:gd name="T15" fmla="*/ 267 h 445"/>
                  <a:gd name="T16" fmla="*/ 373 w 446"/>
                  <a:gd name="T17" fmla="*/ 267 h 445"/>
                  <a:gd name="T18" fmla="*/ 355 w 446"/>
                  <a:gd name="T19" fmla="*/ 265 h 445"/>
                  <a:gd name="T20" fmla="*/ 338 w 446"/>
                  <a:gd name="T21" fmla="*/ 260 h 445"/>
                  <a:gd name="T22" fmla="*/ 320 w 446"/>
                  <a:gd name="T23" fmla="*/ 254 h 445"/>
                  <a:gd name="T24" fmla="*/ 304 w 446"/>
                  <a:gd name="T25" fmla="*/ 246 h 445"/>
                  <a:gd name="T26" fmla="*/ 288 w 446"/>
                  <a:gd name="T27" fmla="*/ 237 h 445"/>
                  <a:gd name="T28" fmla="*/ 273 w 446"/>
                  <a:gd name="T29" fmla="*/ 226 h 445"/>
                  <a:gd name="T30" fmla="*/ 258 w 446"/>
                  <a:gd name="T31" fmla="*/ 214 h 445"/>
                  <a:gd name="T32" fmla="*/ 243 w 446"/>
                  <a:gd name="T33" fmla="*/ 200 h 445"/>
                  <a:gd name="T34" fmla="*/ 229 w 446"/>
                  <a:gd name="T35" fmla="*/ 186 h 445"/>
                  <a:gd name="T36" fmla="*/ 217 w 446"/>
                  <a:gd name="T37" fmla="*/ 170 h 445"/>
                  <a:gd name="T38" fmla="*/ 206 w 446"/>
                  <a:gd name="T39" fmla="*/ 155 h 445"/>
                  <a:gd name="T40" fmla="*/ 197 w 446"/>
                  <a:gd name="T41" fmla="*/ 138 h 445"/>
                  <a:gd name="T42" fmla="*/ 190 w 446"/>
                  <a:gd name="T43" fmla="*/ 121 h 445"/>
                  <a:gd name="T44" fmla="*/ 183 w 446"/>
                  <a:gd name="T45" fmla="*/ 103 h 445"/>
                  <a:gd name="T46" fmla="*/ 180 w 446"/>
                  <a:gd name="T47" fmla="*/ 85 h 445"/>
                  <a:gd name="T48" fmla="*/ 176 w 446"/>
                  <a:gd name="T49" fmla="*/ 67 h 445"/>
                  <a:gd name="T50" fmla="*/ 175 w 446"/>
                  <a:gd name="T51" fmla="*/ 50 h 445"/>
                  <a:gd name="T52" fmla="*/ 175 w 446"/>
                  <a:gd name="T53" fmla="*/ 33 h 445"/>
                  <a:gd name="T54" fmla="*/ 176 w 446"/>
                  <a:gd name="T55" fmla="*/ 16 h 445"/>
                  <a:gd name="T56" fmla="*/ 179 w 446"/>
                  <a:gd name="T57" fmla="*/ 0 h 445"/>
                  <a:gd name="T58" fmla="*/ 4 w 446"/>
                  <a:gd name="T59" fmla="*/ 184 h 445"/>
                  <a:gd name="T60" fmla="*/ 1 w 446"/>
                  <a:gd name="T61" fmla="*/ 200 h 445"/>
                  <a:gd name="T62" fmla="*/ 0 w 446"/>
                  <a:gd name="T63" fmla="*/ 218 h 445"/>
                  <a:gd name="T64" fmla="*/ 0 w 446"/>
                  <a:gd name="T65" fmla="*/ 235 h 445"/>
                  <a:gd name="T66" fmla="*/ 1 w 446"/>
                  <a:gd name="T67" fmla="*/ 251 h 445"/>
                  <a:gd name="T68" fmla="*/ 5 w 446"/>
                  <a:gd name="T69" fmla="*/ 269 h 445"/>
                  <a:gd name="T70" fmla="*/ 8 w 446"/>
                  <a:gd name="T71" fmla="*/ 288 h 445"/>
                  <a:gd name="T72" fmla="*/ 15 w 446"/>
                  <a:gd name="T73" fmla="*/ 305 h 445"/>
                  <a:gd name="T74" fmla="*/ 22 w 446"/>
                  <a:gd name="T75" fmla="*/ 322 h 445"/>
                  <a:gd name="T76" fmla="*/ 31 w 446"/>
                  <a:gd name="T77" fmla="*/ 340 h 445"/>
                  <a:gd name="T78" fmla="*/ 42 w 446"/>
                  <a:gd name="T79" fmla="*/ 355 h 445"/>
                  <a:gd name="T80" fmla="*/ 54 w 446"/>
                  <a:gd name="T81" fmla="*/ 371 h 445"/>
                  <a:gd name="T82" fmla="*/ 68 w 446"/>
                  <a:gd name="T83" fmla="*/ 385 h 445"/>
                  <a:gd name="T84" fmla="*/ 83 w 446"/>
                  <a:gd name="T85" fmla="*/ 397 h 445"/>
                  <a:gd name="T86" fmla="*/ 98 w 446"/>
                  <a:gd name="T87" fmla="*/ 409 h 445"/>
                  <a:gd name="T88" fmla="*/ 115 w 446"/>
                  <a:gd name="T89" fmla="*/ 419 h 445"/>
                  <a:gd name="T90" fmla="*/ 132 w 446"/>
                  <a:gd name="T91" fmla="*/ 427 h 445"/>
                  <a:gd name="T92" fmla="*/ 149 w 446"/>
                  <a:gd name="T93" fmla="*/ 434 h 445"/>
                  <a:gd name="T94" fmla="*/ 167 w 446"/>
                  <a:gd name="T95" fmla="*/ 439 h 445"/>
                  <a:gd name="T96" fmla="*/ 186 w 446"/>
                  <a:gd name="T97" fmla="*/ 442 h 445"/>
                  <a:gd name="T98" fmla="*/ 204 w 446"/>
                  <a:gd name="T99" fmla="*/ 445 h 445"/>
                  <a:gd name="T100" fmla="*/ 213 w 446"/>
                  <a:gd name="T101" fmla="*/ 445 h 445"/>
                  <a:gd name="T102" fmla="*/ 224 w 446"/>
                  <a:gd name="T103" fmla="*/ 445 h 445"/>
                  <a:gd name="T104" fmla="*/ 233 w 446"/>
                  <a:gd name="T105" fmla="*/ 445 h 445"/>
                  <a:gd name="T106" fmla="*/ 242 w 446"/>
                  <a:gd name="T107" fmla="*/ 443 h 445"/>
                  <a:gd name="T108" fmla="*/ 252 w 446"/>
                  <a:gd name="T109" fmla="*/ 442 h 445"/>
                  <a:gd name="T110" fmla="*/ 262 w 446"/>
                  <a:gd name="T111" fmla="*/ 440 h 445"/>
                  <a:gd name="T112" fmla="*/ 271 w 446"/>
                  <a:gd name="T113" fmla="*/ 438 h 445"/>
                  <a:gd name="T114" fmla="*/ 280 w 446"/>
                  <a:gd name="T115" fmla="*/ 435 h 445"/>
                  <a:gd name="T116" fmla="*/ 446 w 446"/>
                  <a:gd name="T117" fmla="*/ 26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6" h="445">
                    <a:moveTo>
                      <a:pt x="446" y="261"/>
                    </a:moveTo>
                    <a:lnTo>
                      <a:pt x="437" y="264"/>
                    </a:lnTo>
                    <a:lnTo>
                      <a:pt x="427" y="266"/>
                    </a:lnTo>
                    <a:lnTo>
                      <a:pt x="418" y="267"/>
                    </a:lnTo>
                    <a:lnTo>
                      <a:pt x="410" y="267"/>
                    </a:lnTo>
                    <a:lnTo>
                      <a:pt x="401" y="268"/>
                    </a:lnTo>
                    <a:lnTo>
                      <a:pt x="392" y="268"/>
                    </a:lnTo>
                    <a:lnTo>
                      <a:pt x="383" y="267"/>
                    </a:lnTo>
                    <a:lnTo>
                      <a:pt x="373" y="267"/>
                    </a:lnTo>
                    <a:lnTo>
                      <a:pt x="355" y="265"/>
                    </a:lnTo>
                    <a:lnTo>
                      <a:pt x="338" y="260"/>
                    </a:lnTo>
                    <a:lnTo>
                      <a:pt x="320" y="254"/>
                    </a:lnTo>
                    <a:lnTo>
                      <a:pt x="304" y="246"/>
                    </a:lnTo>
                    <a:lnTo>
                      <a:pt x="288" y="237"/>
                    </a:lnTo>
                    <a:lnTo>
                      <a:pt x="273" y="226"/>
                    </a:lnTo>
                    <a:lnTo>
                      <a:pt x="258" y="214"/>
                    </a:lnTo>
                    <a:lnTo>
                      <a:pt x="243" y="200"/>
                    </a:lnTo>
                    <a:lnTo>
                      <a:pt x="229" y="186"/>
                    </a:lnTo>
                    <a:lnTo>
                      <a:pt x="217" y="170"/>
                    </a:lnTo>
                    <a:lnTo>
                      <a:pt x="206" y="155"/>
                    </a:lnTo>
                    <a:lnTo>
                      <a:pt x="197" y="138"/>
                    </a:lnTo>
                    <a:lnTo>
                      <a:pt x="190" y="121"/>
                    </a:lnTo>
                    <a:lnTo>
                      <a:pt x="183" y="103"/>
                    </a:lnTo>
                    <a:lnTo>
                      <a:pt x="180" y="85"/>
                    </a:lnTo>
                    <a:lnTo>
                      <a:pt x="176" y="67"/>
                    </a:lnTo>
                    <a:lnTo>
                      <a:pt x="175" y="50"/>
                    </a:lnTo>
                    <a:lnTo>
                      <a:pt x="175" y="33"/>
                    </a:lnTo>
                    <a:lnTo>
                      <a:pt x="176" y="16"/>
                    </a:lnTo>
                    <a:lnTo>
                      <a:pt x="179" y="0"/>
                    </a:lnTo>
                    <a:lnTo>
                      <a:pt x="4" y="184"/>
                    </a:lnTo>
                    <a:lnTo>
                      <a:pt x="1" y="200"/>
                    </a:lnTo>
                    <a:lnTo>
                      <a:pt x="0" y="218"/>
                    </a:lnTo>
                    <a:lnTo>
                      <a:pt x="0" y="235"/>
                    </a:lnTo>
                    <a:lnTo>
                      <a:pt x="1" y="251"/>
                    </a:lnTo>
                    <a:lnTo>
                      <a:pt x="5" y="269"/>
                    </a:lnTo>
                    <a:lnTo>
                      <a:pt x="8" y="288"/>
                    </a:lnTo>
                    <a:lnTo>
                      <a:pt x="15" y="305"/>
                    </a:lnTo>
                    <a:lnTo>
                      <a:pt x="22" y="322"/>
                    </a:lnTo>
                    <a:lnTo>
                      <a:pt x="31" y="340"/>
                    </a:lnTo>
                    <a:lnTo>
                      <a:pt x="42" y="355"/>
                    </a:lnTo>
                    <a:lnTo>
                      <a:pt x="54" y="371"/>
                    </a:lnTo>
                    <a:lnTo>
                      <a:pt x="68" y="385"/>
                    </a:lnTo>
                    <a:lnTo>
                      <a:pt x="83" y="397"/>
                    </a:lnTo>
                    <a:lnTo>
                      <a:pt x="98" y="409"/>
                    </a:lnTo>
                    <a:lnTo>
                      <a:pt x="115" y="419"/>
                    </a:lnTo>
                    <a:lnTo>
                      <a:pt x="132" y="427"/>
                    </a:lnTo>
                    <a:lnTo>
                      <a:pt x="149" y="434"/>
                    </a:lnTo>
                    <a:lnTo>
                      <a:pt x="167" y="439"/>
                    </a:lnTo>
                    <a:lnTo>
                      <a:pt x="186" y="442"/>
                    </a:lnTo>
                    <a:lnTo>
                      <a:pt x="204" y="445"/>
                    </a:lnTo>
                    <a:lnTo>
                      <a:pt x="213" y="445"/>
                    </a:lnTo>
                    <a:lnTo>
                      <a:pt x="224" y="445"/>
                    </a:lnTo>
                    <a:lnTo>
                      <a:pt x="233" y="445"/>
                    </a:lnTo>
                    <a:lnTo>
                      <a:pt x="242" y="443"/>
                    </a:lnTo>
                    <a:lnTo>
                      <a:pt x="252" y="442"/>
                    </a:lnTo>
                    <a:lnTo>
                      <a:pt x="262" y="440"/>
                    </a:lnTo>
                    <a:lnTo>
                      <a:pt x="271" y="438"/>
                    </a:lnTo>
                    <a:lnTo>
                      <a:pt x="280" y="435"/>
                    </a:lnTo>
                    <a:lnTo>
                      <a:pt x="446" y="26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1"/>
              <p:cNvSpPr>
                <a:spLocks/>
              </p:cNvSpPr>
              <p:nvPr/>
            </p:nvSpPr>
            <p:spPr bwMode="auto">
              <a:xfrm>
                <a:off x="2559" y="1870"/>
                <a:ext cx="601" cy="615"/>
              </a:xfrm>
              <a:custGeom>
                <a:avLst/>
                <a:gdLst>
                  <a:gd name="T0" fmla="*/ 2 w 1201"/>
                  <a:gd name="T1" fmla="*/ 1037 h 1231"/>
                  <a:gd name="T2" fmla="*/ 6 w 1201"/>
                  <a:gd name="T3" fmla="*/ 1056 h 1231"/>
                  <a:gd name="T4" fmla="*/ 9 w 1201"/>
                  <a:gd name="T5" fmla="*/ 1074 h 1231"/>
                  <a:gd name="T6" fmla="*/ 16 w 1201"/>
                  <a:gd name="T7" fmla="*/ 1092 h 1231"/>
                  <a:gd name="T8" fmla="*/ 23 w 1201"/>
                  <a:gd name="T9" fmla="*/ 1109 h 1231"/>
                  <a:gd name="T10" fmla="*/ 32 w 1201"/>
                  <a:gd name="T11" fmla="*/ 1126 h 1231"/>
                  <a:gd name="T12" fmla="*/ 43 w 1201"/>
                  <a:gd name="T13" fmla="*/ 1141 h 1231"/>
                  <a:gd name="T14" fmla="*/ 54 w 1201"/>
                  <a:gd name="T15" fmla="*/ 1157 h 1231"/>
                  <a:gd name="T16" fmla="*/ 68 w 1201"/>
                  <a:gd name="T17" fmla="*/ 1171 h 1231"/>
                  <a:gd name="T18" fmla="*/ 83 w 1201"/>
                  <a:gd name="T19" fmla="*/ 1184 h 1231"/>
                  <a:gd name="T20" fmla="*/ 99 w 1201"/>
                  <a:gd name="T21" fmla="*/ 1195 h 1231"/>
                  <a:gd name="T22" fmla="*/ 115 w 1201"/>
                  <a:gd name="T23" fmla="*/ 1206 h 1231"/>
                  <a:gd name="T24" fmla="*/ 132 w 1201"/>
                  <a:gd name="T25" fmla="*/ 1214 h 1231"/>
                  <a:gd name="T26" fmla="*/ 150 w 1201"/>
                  <a:gd name="T27" fmla="*/ 1219 h 1231"/>
                  <a:gd name="T28" fmla="*/ 168 w 1201"/>
                  <a:gd name="T29" fmla="*/ 1225 h 1231"/>
                  <a:gd name="T30" fmla="*/ 187 w 1201"/>
                  <a:gd name="T31" fmla="*/ 1229 h 1231"/>
                  <a:gd name="T32" fmla="*/ 205 w 1201"/>
                  <a:gd name="T33" fmla="*/ 1230 h 1231"/>
                  <a:gd name="T34" fmla="*/ 214 w 1201"/>
                  <a:gd name="T35" fmla="*/ 1231 h 1231"/>
                  <a:gd name="T36" fmla="*/ 225 w 1201"/>
                  <a:gd name="T37" fmla="*/ 1231 h 1231"/>
                  <a:gd name="T38" fmla="*/ 234 w 1201"/>
                  <a:gd name="T39" fmla="*/ 1230 h 1231"/>
                  <a:gd name="T40" fmla="*/ 243 w 1201"/>
                  <a:gd name="T41" fmla="*/ 1229 h 1231"/>
                  <a:gd name="T42" fmla="*/ 252 w 1201"/>
                  <a:gd name="T43" fmla="*/ 1227 h 1231"/>
                  <a:gd name="T44" fmla="*/ 263 w 1201"/>
                  <a:gd name="T45" fmla="*/ 1226 h 1231"/>
                  <a:gd name="T46" fmla="*/ 272 w 1201"/>
                  <a:gd name="T47" fmla="*/ 1224 h 1231"/>
                  <a:gd name="T48" fmla="*/ 281 w 1201"/>
                  <a:gd name="T49" fmla="*/ 1222 h 1231"/>
                  <a:gd name="T50" fmla="*/ 431 w 1201"/>
                  <a:gd name="T51" fmla="*/ 1064 h 1231"/>
                  <a:gd name="T52" fmla="*/ 1201 w 1201"/>
                  <a:gd name="T53" fmla="*/ 256 h 1231"/>
                  <a:gd name="T54" fmla="*/ 1192 w 1201"/>
                  <a:gd name="T55" fmla="*/ 258 h 1231"/>
                  <a:gd name="T56" fmla="*/ 1183 w 1201"/>
                  <a:gd name="T57" fmla="*/ 259 h 1231"/>
                  <a:gd name="T58" fmla="*/ 1173 w 1201"/>
                  <a:gd name="T59" fmla="*/ 259 h 1231"/>
                  <a:gd name="T60" fmla="*/ 1165 w 1201"/>
                  <a:gd name="T61" fmla="*/ 259 h 1231"/>
                  <a:gd name="T62" fmla="*/ 1156 w 1201"/>
                  <a:gd name="T63" fmla="*/ 259 h 1231"/>
                  <a:gd name="T64" fmla="*/ 1147 w 1201"/>
                  <a:gd name="T65" fmla="*/ 258 h 1231"/>
                  <a:gd name="T66" fmla="*/ 1138 w 1201"/>
                  <a:gd name="T67" fmla="*/ 257 h 1231"/>
                  <a:gd name="T68" fmla="*/ 1129 w 1201"/>
                  <a:gd name="T69" fmla="*/ 257 h 1231"/>
                  <a:gd name="T70" fmla="*/ 1110 w 1201"/>
                  <a:gd name="T71" fmla="*/ 255 h 1231"/>
                  <a:gd name="T72" fmla="*/ 1092 w 1201"/>
                  <a:gd name="T73" fmla="*/ 251 h 1231"/>
                  <a:gd name="T74" fmla="*/ 1074 w 1201"/>
                  <a:gd name="T75" fmla="*/ 247 h 1231"/>
                  <a:gd name="T76" fmla="*/ 1057 w 1201"/>
                  <a:gd name="T77" fmla="*/ 240 h 1231"/>
                  <a:gd name="T78" fmla="*/ 1040 w 1201"/>
                  <a:gd name="T79" fmla="*/ 232 h 1231"/>
                  <a:gd name="T80" fmla="*/ 1023 w 1201"/>
                  <a:gd name="T81" fmla="*/ 221 h 1231"/>
                  <a:gd name="T82" fmla="*/ 1008 w 1201"/>
                  <a:gd name="T83" fmla="*/ 210 h 1231"/>
                  <a:gd name="T84" fmla="*/ 993 w 1201"/>
                  <a:gd name="T85" fmla="*/ 197 h 1231"/>
                  <a:gd name="T86" fmla="*/ 979 w 1201"/>
                  <a:gd name="T87" fmla="*/ 183 h 1231"/>
                  <a:gd name="T88" fmla="*/ 966 w 1201"/>
                  <a:gd name="T89" fmla="*/ 167 h 1231"/>
                  <a:gd name="T90" fmla="*/ 956 w 1201"/>
                  <a:gd name="T91" fmla="*/ 152 h 1231"/>
                  <a:gd name="T92" fmla="*/ 947 w 1201"/>
                  <a:gd name="T93" fmla="*/ 135 h 1231"/>
                  <a:gd name="T94" fmla="*/ 940 w 1201"/>
                  <a:gd name="T95" fmla="*/ 118 h 1231"/>
                  <a:gd name="T96" fmla="*/ 933 w 1201"/>
                  <a:gd name="T97" fmla="*/ 100 h 1231"/>
                  <a:gd name="T98" fmla="*/ 929 w 1201"/>
                  <a:gd name="T99" fmla="*/ 82 h 1231"/>
                  <a:gd name="T100" fmla="*/ 926 w 1201"/>
                  <a:gd name="T101" fmla="*/ 64 h 1231"/>
                  <a:gd name="T102" fmla="*/ 925 w 1201"/>
                  <a:gd name="T103" fmla="*/ 47 h 1231"/>
                  <a:gd name="T104" fmla="*/ 924 w 1201"/>
                  <a:gd name="T105" fmla="*/ 31 h 1231"/>
                  <a:gd name="T106" fmla="*/ 924 w 1201"/>
                  <a:gd name="T107" fmla="*/ 16 h 1231"/>
                  <a:gd name="T108" fmla="*/ 926 w 1201"/>
                  <a:gd name="T109" fmla="*/ 0 h 1231"/>
                  <a:gd name="T110" fmla="*/ 166 w 1201"/>
                  <a:gd name="T111" fmla="*/ 800 h 1231"/>
                  <a:gd name="T112" fmla="*/ 5 w 1201"/>
                  <a:gd name="T113" fmla="*/ 971 h 1231"/>
                  <a:gd name="T114" fmla="*/ 2 w 1201"/>
                  <a:gd name="T115" fmla="*/ 987 h 1231"/>
                  <a:gd name="T116" fmla="*/ 0 w 1201"/>
                  <a:gd name="T117" fmla="*/ 1004 h 1231"/>
                  <a:gd name="T118" fmla="*/ 0 w 1201"/>
                  <a:gd name="T119" fmla="*/ 1021 h 1231"/>
                  <a:gd name="T120" fmla="*/ 2 w 1201"/>
                  <a:gd name="T121" fmla="*/ 1037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1" h="1231">
                    <a:moveTo>
                      <a:pt x="2" y="1037"/>
                    </a:moveTo>
                    <a:lnTo>
                      <a:pt x="6" y="1056"/>
                    </a:lnTo>
                    <a:lnTo>
                      <a:pt x="9" y="1074"/>
                    </a:lnTo>
                    <a:lnTo>
                      <a:pt x="16" y="1092"/>
                    </a:lnTo>
                    <a:lnTo>
                      <a:pt x="23" y="1109"/>
                    </a:lnTo>
                    <a:lnTo>
                      <a:pt x="32" y="1126"/>
                    </a:lnTo>
                    <a:lnTo>
                      <a:pt x="43" y="1141"/>
                    </a:lnTo>
                    <a:lnTo>
                      <a:pt x="54" y="1157"/>
                    </a:lnTo>
                    <a:lnTo>
                      <a:pt x="68" y="1171"/>
                    </a:lnTo>
                    <a:lnTo>
                      <a:pt x="83" y="1184"/>
                    </a:lnTo>
                    <a:lnTo>
                      <a:pt x="99" y="1195"/>
                    </a:lnTo>
                    <a:lnTo>
                      <a:pt x="115" y="1206"/>
                    </a:lnTo>
                    <a:lnTo>
                      <a:pt x="132" y="1214"/>
                    </a:lnTo>
                    <a:lnTo>
                      <a:pt x="150" y="1219"/>
                    </a:lnTo>
                    <a:lnTo>
                      <a:pt x="168" y="1225"/>
                    </a:lnTo>
                    <a:lnTo>
                      <a:pt x="187" y="1229"/>
                    </a:lnTo>
                    <a:lnTo>
                      <a:pt x="205" y="1230"/>
                    </a:lnTo>
                    <a:lnTo>
                      <a:pt x="214" y="1231"/>
                    </a:lnTo>
                    <a:lnTo>
                      <a:pt x="225" y="1231"/>
                    </a:lnTo>
                    <a:lnTo>
                      <a:pt x="234" y="1230"/>
                    </a:lnTo>
                    <a:lnTo>
                      <a:pt x="243" y="1229"/>
                    </a:lnTo>
                    <a:lnTo>
                      <a:pt x="252" y="1227"/>
                    </a:lnTo>
                    <a:lnTo>
                      <a:pt x="263" y="1226"/>
                    </a:lnTo>
                    <a:lnTo>
                      <a:pt x="272" y="1224"/>
                    </a:lnTo>
                    <a:lnTo>
                      <a:pt x="281" y="1222"/>
                    </a:lnTo>
                    <a:lnTo>
                      <a:pt x="431" y="1064"/>
                    </a:lnTo>
                    <a:lnTo>
                      <a:pt x="1201" y="256"/>
                    </a:lnTo>
                    <a:lnTo>
                      <a:pt x="1192" y="258"/>
                    </a:lnTo>
                    <a:lnTo>
                      <a:pt x="1183" y="259"/>
                    </a:lnTo>
                    <a:lnTo>
                      <a:pt x="1173" y="259"/>
                    </a:lnTo>
                    <a:lnTo>
                      <a:pt x="1165" y="259"/>
                    </a:lnTo>
                    <a:lnTo>
                      <a:pt x="1156" y="259"/>
                    </a:lnTo>
                    <a:lnTo>
                      <a:pt x="1147" y="258"/>
                    </a:lnTo>
                    <a:lnTo>
                      <a:pt x="1138" y="257"/>
                    </a:lnTo>
                    <a:lnTo>
                      <a:pt x="1129" y="257"/>
                    </a:lnTo>
                    <a:lnTo>
                      <a:pt x="1110" y="255"/>
                    </a:lnTo>
                    <a:lnTo>
                      <a:pt x="1092" y="251"/>
                    </a:lnTo>
                    <a:lnTo>
                      <a:pt x="1074" y="247"/>
                    </a:lnTo>
                    <a:lnTo>
                      <a:pt x="1057" y="240"/>
                    </a:lnTo>
                    <a:lnTo>
                      <a:pt x="1040" y="232"/>
                    </a:lnTo>
                    <a:lnTo>
                      <a:pt x="1023" y="221"/>
                    </a:lnTo>
                    <a:lnTo>
                      <a:pt x="1008" y="210"/>
                    </a:lnTo>
                    <a:lnTo>
                      <a:pt x="993" y="197"/>
                    </a:lnTo>
                    <a:lnTo>
                      <a:pt x="979" y="183"/>
                    </a:lnTo>
                    <a:lnTo>
                      <a:pt x="966" y="167"/>
                    </a:lnTo>
                    <a:lnTo>
                      <a:pt x="956" y="152"/>
                    </a:lnTo>
                    <a:lnTo>
                      <a:pt x="947" y="135"/>
                    </a:lnTo>
                    <a:lnTo>
                      <a:pt x="940" y="118"/>
                    </a:lnTo>
                    <a:lnTo>
                      <a:pt x="933" y="100"/>
                    </a:lnTo>
                    <a:lnTo>
                      <a:pt x="929" y="82"/>
                    </a:lnTo>
                    <a:lnTo>
                      <a:pt x="926" y="64"/>
                    </a:lnTo>
                    <a:lnTo>
                      <a:pt x="925" y="47"/>
                    </a:lnTo>
                    <a:lnTo>
                      <a:pt x="924" y="31"/>
                    </a:lnTo>
                    <a:lnTo>
                      <a:pt x="924" y="16"/>
                    </a:lnTo>
                    <a:lnTo>
                      <a:pt x="926" y="0"/>
                    </a:lnTo>
                    <a:lnTo>
                      <a:pt x="166" y="800"/>
                    </a:lnTo>
                    <a:lnTo>
                      <a:pt x="5" y="971"/>
                    </a:lnTo>
                    <a:lnTo>
                      <a:pt x="2" y="987"/>
                    </a:lnTo>
                    <a:lnTo>
                      <a:pt x="0" y="1004"/>
                    </a:lnTo>
                    <a:lnTo>
                      <a:pt x="0" y="1021"/>
                    </a:lnTo>
                    <a:lnTo>
                      <a:pt x="2" y="1037"/>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23362041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143000"/>
            <a:ext cx="11033760" cy="5181599"/>
          </a:xfrm>
          <a:prstGeom prst="roundRect">
            <a:avLst>
              <a:gd name="adj" fmla="val 6760"/>
            </a:avLst>
          </a:prstGeom>
          <a:noFill/>
          <a:ln w="19050" algn="ctr">
            <a:solidFill>
              <a:schemeClr val="accent4"/>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563624"/>
            <a:ext cx="11033760" cy="4760976"/>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685800"/>
            <a:ext cx="1170432" cy="877824"/>
          </a:xfrm>
          <a:prstGeom prst="rect">
            <a:avLst/>
          </a:prstGeom>
        </p:spPr>
      </p:pic>
    </p:spTree>
    <p:extLst>
      <p:ext uri="{BB962C8B-B14F-4D97-AF65-F5344CB8AC3E}">
        <p14:creationId xmlns:p14="http://schemas.microsoft.com/office/powerpoint/2010/main" val="5469292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295401"/>
            <a:ext cx="11033760" cy="5029200"/>
          </a:xfrm>
          <a:prstGeom prst="roundRect">
            <a:avLst>
              <a:gd name="adj" fmla="val 6760"/>
            </a:avLst>
          </a:prstGeom>
          <a:noFill/>
          <a:ln w="19050" algn="ctr">
            <a:solidFill>
              <a:schemeClr val="accent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9780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758888"/>
            <a:ext cx="1170432" cy="877824"/>
          </a:xfrm>
          <a:prstGeom prst="rect">
            <a:avLst/>
          </a:prstGeom>
        </p:spPr>
      </p:pic>
    </p:spTree>
    <p:extLst>
      <p:ext uri="{BB962C8B-B14F-4D97-AF65-F5344CB8AC3E}">
        <p14:creationId xmlns:p14="http://schemas.microsoft.com/office/powerpoint/2010/main" val="15931855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AutoShape 6"/>
          <p:cNvSpPr>
            <a:spLocks noChangeArrowheads="1"/>
          </p:cNvSpPr>
          <p:nvPr userDrawn="1"/>
        </p:nvSpPr>
        <p:spPr bwMode="auto">
          <a:xfrm>
            <a:off x="579120" y="969288"/>
            <a:ext cx="11033760" cy="4745713"/>
          </a:xfrm>
          <a:prstGeom prst="roundRect">
            <a:avLst>
              <a:gd name="adj" fmla="val 6760"/>
            </a:avLst>
          </a:prstGeom>
          <a:noFill/>
          <a:ln w="19050" algn="ctr">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sp>
        <p:nvSpPr>
          <p:cNvPr id="4" name="Content Placeholder 3"/>
          <p:cNvSpPr>
            <a:spLocks noGrp="1"/>
          </p:cNvSpPr>
          <p:nvPr>
            <p:ph sz="quarter" idx="10"/>
          </p:nvPr>
        </p:nvSpPr>
        <p:spPr>
          <a:xfrm>
            <a:off x="579120" y="13684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4800" y="457200"/>
            <a:ext cx="1170432" cy="877824"/>
          </a:xfrm>
          <a:prstGeom prst="rect">
            <a:avLst/>
          </a:prstGeom>
        </p:spPr>
      </p:pic>
    </p:spTree>
    <p:extLst>
      <p:ext uri="{BB962C8B-B14F-4D97-AF65-F5344CB8AC3E}">
        <p14:creationId xmlns:p14="http://schemas.microsoft.com/office/powerpoint/2010/main" val="36687582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984671"/>
            <a:ext cx="11033760" cy="4339928"/>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
        <p:nvSpPr>
          <p:cNvPr id="7" name="AutoShape 6"/>
          <p:cNvSpPr>
            <a:spLocks noChangeArrowheads="1"/>
          </p:cNvSpPr>
          <p:nvPr userDrawn="1"/>
        </p:nvSpPr>
        <p:spPr bwMode="auto">
          <a:xfrm>
            <a:off x="579120" y="1174715"/>
            <a:ext cx="11033760" cy="5302285"/>
          </a:xfrm>
          <a:prstGeom prst="roundRect">
            <a:avLst>
              <a:gd name="adj" fmla="val 6760"/>
            </a:avLst>
          </a:prstGeom>
          <a:noFill/>
          <a:ln w="19050" algn="ctr">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762000"/>
            <a:ext cx="1170432" cy="877824"/>
          </a:xfrm>
          <a:prstGeom prst="rect">
            <a:avLst/>
          </a:prstGeom>
        </p:spPr>
      </p:pic>
    </p:spTree>
    <p:extLst>
      <p:ext uri="{BB962C8B-B14F-4D97-AF65-F5344CB8AC3E}">
        <p14:creationId xmlns:p14="http://schemas.microsoft.com/office/powerpoint/2010/main" val="22160488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5" name="Content Placeholder 3"/>
          <p:cNvSpPr>
            <a:spLocks noGrp="1"/>
          </p:cNvSpPr>
          <p:nvPr>
            <p:ph sz="quarter" idx="11"/>
          </p:nvPr>
        </p:nvSpPr>
        <p:spPr>
          <a:xfrm>
            <a:off x="6197600" y="1578886"/>
            <a:ext cx="5577445" cy="4656451"/>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6"/>
          <p:cNvSpPr>
            <a:spLocks noChangeArrowheads="1"/>
          </p:cNvSpPr>
          <p:nvPr userDrawn="1"/>
        </p:nvSpPr>
        <p:spPr bwMode="auto">
          <a:xfrm>
            <a:off x="6197600" y="990600"/>
            <a:ext cx="5577445" cy="5505994"/>
          </a:xfrm>
          <a:prstGeom prst="roundRect">
            <a:avLst>
              <a:gd name="adj" fmla="val 6760"/>
            </a:avLst>
          </a:prstGeom>
          <a:noFill/>
          <a:ln w="19050" algn="ctr">
            <a:solidFill>
              <a:schemeClr val="accent4"/>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7600" y="734612"/>
            <a:ext cx="731520" cy="548640"/>
          </a:xfrm>
          <a:prstGeom prst="rect">
            <a:avLst/>
          </a:prstGeom>
        </p:spPr>
      </p:pic>
      <p:sp>
        <p:nvSpPr>
          <p:cNvPr id="8" name="Content Placeholder 3"/>
          <p:cNvSpPr>
            <a:spLocks noGrp="1"/>
          </p:cNvSpPr>
          <p:nvPr>
            <p:ph sz="quarter" idx="12"/>
          </p:nvPr>
        </p:nvSpPr>
        <p:spPr>
          <a:xfrm>
            <a:off x="383091" y="1633773"/>
            <a:ext cx="5577445" cy="4690829"/>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AutoShape 6"/>
          <p:cNvSpPr>
            <a:spLocks noChangeArrowheads="1"/>
          </p:cNvSpPr>
          <p:nvPr userDrawn="1"/>
        </p:nvSpPr>
        <p:spPr bwMode="auto">
          <a:xfrm>
            <a:off x="383091" y="1045486"/>
            <a:ext cx="5577445" cy="5451108"/>
          </a:xfrm>
          <a:prstGeom prst="roundRect">
            <a:avLst>
              <a:gd name="adj" fmla="val 6760"/>
            </a:avLst>
          </a:prstGeom>
          <a:noFill/>
          <a:ln w="19050" algn="ctr">
            <a:solidFill>
              <a:schemeClr val="accent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21491" y="734612"/>
            <a:ext cx="731520" cy="548640"/>
          </a:xfrm>
          <a:prstGeom prst="rect">
            <a:avLst/>
          </a:prstGeom>
        </p:spPr>
      </p:pic>
    </p:spTree>
    <p:extLst>
      <p:ext uri="{BB962C8B-B14F-4D97-AF65-F5344CB8AC3E}">
        <p14:creationId xmlns:p14="http://schemas.microsoft.com/office/powerpoint/2010/main" val="4559139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5" name="Content Placeholder 3"/>
          <p:cNvSpPr>
            <a:spLocks noGrp="1"/>
          </p:cNvSpPr>
          <p:nvPr>
            <p:ph sz="quarter" idx="11"/>
          </p:nvPr>
        </p:nvSpPr>
        <p:spPr>
          <a:xfrm>
            <a:off x="6197600" y="1578886"/>
            <a:ext cx="5577445" cy="4745715"/>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6"/>
          <p:cNvSpPr>
            <a:spLocks noChangeArrowheads="1"/>
          </p:cNvSpPr>
          <p:nvPr userDrawn="1"/>
        </p:nvSpPr>
        <p:spPr bwMode="auto">
          <a:xfrm>
            <a:off x="6197600" y="1066800"/>
            <a:ext cx="5577445" cy="5257801"/>
          </a:xfrm>
          <a:prstGeom prst="roundRect">
            <a:avLst>
              <a:gd name="adj" fmla="val 6760"/>
            </a:avLst>
          </a:prstGeom>
          <a:noFill/>
          <a:ln w="19050" algn="ctr">
            <a:solidFill>
              <a:schemeClr val="accent4"/>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sp>
        <p:nvSpPr>
          <p:cNvPr id="8" name="Content Placeholder 3"/>
          <p:cNvSpPr>
            <a:spLocks noGrp="1"/>
          </p:cNvSpPr>
          <p:nvPr>
            <p:ph sz="quarter" idx="12"/>
          </p:nvPr>
        </p:nvSpPr>
        <p:spPr>
          <a:xfrm>
            <a:off x="383091" y="1633773"/>
            <a:ext cx="5577445" cy="4690829"/>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AutoShape 6"/>
          <p:cNvSpPr>
            <a:spLocks noChangeArrowheads="1"/>
          </p:cNvSpPr>
          <p:nvPr userDrawn="1"/>
        </p:nvSpPr>
        <p:spPr bwMode="auto">
          <a:xfrm>
            <a:off x="383091" y="1066800"/>
            <a:ext cx="5577445" cy="5312687"/>
          </a:xfrm>
          <a:prstGeom prst="roundRect">
            <a:avLst>
              <a:gd name="adj" fmla="val 6760"/>
            </a:avLst>
          </a:prstGeom>
          <a:noFill/>
          <a:ln w="19050" algn="ctr">
            <a:solidFill>
              <a:schemeClr val="accent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spTree>
    <p:extLst>
      <p:ext uri="{BB962C8B-B14F-4D97-AF65-F5344CB8AC3E}">
        <p14:creationId xmlns:p14="http://schemas.microsoft.com/office/powerpoint/2010/main" val="26376649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6" name="Content Placeholder 5"/>
          <p:cNvSpPr>
            <a:spLocks noGrp="1"/>
          </p:cNvSpPr>
          <p:nvPr>
            <p:ph sz="quarter" idx="10"/>
          </p:nvPr>
        </p:nvSpPr>
        <p:spPr>
          <a:xfrm>
            <a:off x="416985" y="1295400"/>
            <a:ext cx="5577416"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1"/>
          </p:nvPr>
        </p:nvSpPr>
        <p:spPr>
          <a:xfrm>
            <a:off x="416958" y="3937000"/>
            <a:ext cx="557744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p:cNvSpPr>
            <a:spLocks noGrp="1"/>
          </p:cNvSpPr>
          <p:nvPr>
            <p:ph sz="quarter" idx="12"/>
          </p:nvPr>
        </p:nvSpPr>
        <p:spPr>
          <a:xfrm>
            <a:off x="6197600" y="3937000"/>
            <a:ext cx="5577445"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3"/>
          </p:nvPr>
        </p:nvSpPr>
        <p:spPr>
          <a:xfrm>
            <a:off x="6231467" y="1320800"/>
            <a:ext cx="5577445"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5630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1361DF5-0F87-4867-86B6-28EDB876A4ED}" type="datetimeFigureOut">
              <a:rPr lang="en-US" smtClean="0"/>
              <a:pPr/>
              <a:t>6/8/2023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453189"/>
            <a:ext cx="2641600" cy="268287"/>
          </a:xfrm>
          <a:prstGeom prst="rect">
            <a:avLst/>
          </a:prstGeom>
        </p:spPr>
        <p:txBody>
          <a:bodyPr/>
          <a:lstStyle/>
          <a:p>
            <a:fld id="{8367B1C1-CBE3-4341-8A7B-35F40DF3B60F}" type="slidenum">
              <a:rPr lang="en-US" smtClean="0"/>
              <a:pPr/>
              <a:t>‹#›</a:t>
            </a:fld>
            <a:endParaRPr lang="en-US"/>
          </a:p>
        </p:txBody>
      </p:sp>
    </p:spTree>
    <p:extLst>
      <p:ext uri="{BB962C8B-B14F-4D97-AF65-F5344CB8AC3E}">
        <p14:creationId xmlns:p14="http://schemas.microsoft.com/office/powerpoint/2010/main" val="631472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Ope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47037" y="4691680"/>
            <a:ext cx="8341533"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i="1" dirty="0"/>
              <a:t>Presented by</a:t>
            </a:r>
            <a:r>
              <a:rPr lang="en-US" dirty="0"/>
              <a:t>:</a:t>
            </a:r>
          </a:p>
          <a:p>
            <a:r>
              <a:rPr lang="en-US" dirty="0"/>
              <a:t>Presenter Name</a:t>
            </a:r>
          </a:p>
          <a:p>
            <a:r>
              <a:rPr lang="en-US" dirty="0"/>
              <a:t>Date</a:t>
            </a:r>
          </a:p>
        </p:txBody>
      </p:sp>
      <p:sp>
        <p:nvSpPr>
          <p:cNvPr id="2" name="Title 1"/>
          <p:cNvSpPr>
            <a:spLocks noGrp="1"/>
          </p:cNvSpPr>
          <p:nvPr>
            <p:ph type="ctrTitle" hasCustomPrompt="1"/>
          </p:nvPr>
        </p:nvSpPr>
        <p:spPr>
          <a:xfrm>
            <a:off x="2657311" y="1132907"/>
            <a:ext cx="8341533" cy="1470025"/>
          </a:xfrm>
        </p:spPr>
        <p:txBody>
          <a:bodyPr>
            <a:noAutofit/>
          </a:bodyPr>
          <a:lstStyle>
            <a:lvl1pPr algn="l">
              <a:defRPr sz="5400" b="1" i="0" baseline="0">
                <a:solidFill>
                  <a:schemeClr val="tx2"/>
                </a:solidFill>
              </a:defRPr>
            </a:lvl1pPr>
          </a:lstStyle>
          <a:p>
            <a:r>
              <a:rPr lang="en-US" dirty="0"/>
              <a:t>Title of Presentation</a:t>
            </a:r>
          </a:p>
        </p:txBody>
      </p:sp>
      <p:sp>
        <p:nvSpPr>
          <p:cNvPr id="4" name="Rectangle 3">
            <a:extLst>
              <a:ext uri="{FF2B5EF4-FFF2-40B4-BE49-F238E27FC236}">
                <a16:creationId xmlns:a16="http://schemas.microsoft.com/office/drawing/2014/main" id="{5E03F2A4-A407-4AE8-AEFE-F504DBBAAB7E}"/>
              </a:ext>
            </a:extLst>
          </p:cNvPr>
          <p:cNvSpPr/>
          <p:nvPr userDrawn="1"/>
        </p:nvSpPr>
        <p:spPr>
          <a:xfrm>
            <a:off x="0" y="0"/>
            <a:ext cx="2290527" cy="685800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7AA4585E-E9AD-4FFC-86C5-E52D35FF8CE4}"/>
              </a:ext>
            </a:extLst>
          </p:cNvPr>
          <p:cNvPicPr>
            <a:picLocks noChangeAspect="1"/>
          </p:cNvPicPr>
          <p:nvPr userDrawn="1"/>
        </p:nvPicPr>
        <p:blipFill>
          <a:blip r:embed="rId3"/>
          <a:stretch>
            <a:fillRect/>
          </a:stretch>
        </p:blipFill>
        <p:spPr>
          <a:xfrm>
            <a:off x="356510" y="1583253"/>
            <a:ext cx="1599036" cy="547665"/>
          </a:xfrm>
          <a:prstGeom prst="rect">
            <a:avLst/>
          </a:prstGeom>
        </p:spPr>
      </p:pic>
    </p:spTree>
    <p:extLst>
      <p:ext uri="{BB962C8B-B14F-4D97-AF65-F5344CB8AC3E}">
        <p14:creationId xmlns:p14="http://schemas.microsoft.com/office/powerpoint/2010/main" val="13139524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ontent with Vertical Ba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7D1CFF-729A-CA4F-8010-E3F4B737DE58}"/>
              </a:ext>
            </a:extLst>
          </p:cNvPr>
          <p:cNvSpPr>
            <a:spLocks noGrp="1"/>
          </p:cNvSpPr>
          <p:nvPr>
            <p:ph type="subTitle" idx="1"/>
          </p:nvPr>
        </p:nvSpPr>
        <p:spPr>
          <a:xfrm>
            <a:off x="3886200" y="685800"/>
            <a:ext cx="7973568" cy="5852160"/>
          </a:xfrm>
        </p:spPr>
        <p:txBody>
          <a:bodyPr>
            <a:normAutofit/>
          </a:bodyPr>
          <a:lstStyle>
            <a:lvl1pPr marL="0" indent="0" algn="l">
              <a:buNone/>
              <a:defRPr sz="1500" b="0" i="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68FA4755-F324-B14D-9222-C63BB3BA8326}"/>
              </a:ext>
            </a:extLst>
          </p:cNvPr>
          <p:cNvSpPr/>
          <p:nvPr userDrawn="1"/>
        </p:nvSpPr>
        <p:spPr>
          <a:xfrm>
            <a:off x="0" y="-4314"/>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Placeholder 1">
            <a:extLst>
              <a:ext uri="{FF2B5EF4-FFF2-40B4-BE49-F238E27FC236}">
                <a16:creationId xmlns:a16="http://schemas.microsoft.com/office/drawing/2014/main" id="{6A023B8B-AFCE-A54A-9976-9442C461BA11}"/>
              </a:ext>
            </a:extLst>
          </p:cNvPr>
          <p:cNvSpPr>
            <a:spLocks noGrp="1"/>
          </p:cNvSpPr>
          <p:nvPr>
            <p:ph type="title" hasCustomPrompt="1"/>
          </p:nvPr>
        </p:nvSpPr>
        <p:spPr>
          <a:xfrm>
            <a:off x="457200" y="3072384"/>
            <a:ext cx="2743200" cy="822960"/>
          </a:xfrm>
          <a:prstGeom prst="rect">
            <a:avLst/>
          </a:prstGeom>
          <a:noFill/>
        </p:spPr>
        <p:txBody>
          <a:bodyPr vert="horz" lIns="91440" tIns="457200" rIns="91440" bIns="457200" rtlCol="0" anchor="ctr">
            <a:no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a:t>Word</a:t>
            </a:r>
          </a:p>
        </p:txBody>
      </p:sp>
    </p:spTree>
    <p:extLst>
      <p:ext uri="{BB962C8B-B14F-4D97-AF65-F5344CB8AC3E}">
        <p14:creationId xmlns:p14="http://schemas.microsoft.com/office/powerpoint/2010/main" val="31805799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_Large Object">
  <p:cSld name="3_Large Object">
    <p:spTree>
      <p:nvGrpSpPr>
        <p:cNvPr id="1" name="Shape 27"/>
        <p:cNvGrpSpPr/>
        <p:nvPr/>
      </p:nvGrpSpPr>
      <p:grpSpPr>
        <a:xfrm>
          <a:off x="0" y="0"/>
          <a:ext cx="0" cy="0"/>
          <a:chOff x="0" y="0"/>
          <a:chExt cx="0" cy="0"/>
        </a:xfrm>
      </p:grpSpPr>
      <p:sp>
        <p:nvSpPr>
          <p:cNvPr id="28" name="Google Shape;28;p16"/>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29" name="Google Shape;29;p16"/>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17519813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0036845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Large Text Box">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9120" y="1219200"/>
            <a:ext cx="11033760" cy="50932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a:lvl1pPr>
          </a:lstStyle>
          <a:p>
            <a:pPr lvl="0"/>
            <a:r>
              <a:rPr lang="en-US"/>
              <a:t>Click to edit Master title style</a:t>
            </a:r>
          </a:p>
        </p:txBody>
      </p:sp>
      <p:sp>
        <p:nvSpPr>
          <p:cNvPr id="15"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33478709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295401"/>
            <a:ext cx="11033760" cy="5029200"/>
          </a:xfrm>
          <a:prstGeom prst="roundRect">
            <a:avLst>
              <a:gd name="adj" fmla="val 6760"/>
            </a:avLst>
          </a:prstGeom>
          <a:noFill/>
          <a:ln w="19050" algn="ctr">
            <a:solidFill>
              <a:schemeClr val="accent4"/>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1800"/>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9780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838200"/>
            <a:ext cx="1170432" cy="877824"/>
          </a:xfrm>
          <a:prstGeom prst="rect">
            <a:avLst/>
          </a:prstGeom>
        </p:spPr>
      </p:pic>
    </p:spTree>
    <p:extLst>
      <p:ext uri="{BB962C8B-B14F-4D97-AF65-F5344CB8AC3E}">
        <p14:creationId xmlns:p14="http://schemas.microsoft.com/office/powerpoint/2010/main" val="4287963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Large Text Box">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9120" y="1219200"/>
            <a:ext cx="11033760" cy="50932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a:lvl1pPr>
          </a:lstStyle>
          <a:p>
            <a:pPr lvl="0"/>
            <a:r>
              <a:rPr lang="en-US"/>
              <a:t>Click to edit Master title style</a:t>
            </a:r>
          </a:p>
        </p:txBody>
      </p:sp>
      <p:sp>
        <p:nvSpPr>
          <p:cNvPr id="15" name="Text Placeholder 14"/>
          <p:cNvSpPr>
            <a:spLocks noGrp="1"/>
          </p:cNvSpPr>
          <p:nvPr>
            <p:ph type="body" sz="quarter" idx="11"/>
          </p:nvPr>
        </p:nvSpPr>
        <p:spPr>
          <a:xfrm>
            <a:off x="416957" y="6432514"/>
            <a:ext cx="9245600" cy="304800"/>
          </a:xfrm>
        </p:spPr>
        <p:txBody>
          <a:bodyPr lIns="0" tIns="0" rIns="0" bIns="0" anchor="b" anchorCtr="0"/>
          <a:lstStyle>
            <a:lvl1pPr marL="0" indent="0">
              <a:buNone/>
              <a:defRPr lang="en-US" sz="1100" b="0" smtClean="0">
                <a:effectLst/>
              </a:defRPr>
            </a:lvl1pPr>
          </a:lstStyle>
          <a:p>
            <a:endParaRPr lang="en-US" sz="1100" b="1">
              <a:solidFill>
                <a:srgbClr val="00A4C7"/>
              </a:solidFill>
              <a:effectLst/>
              <a:latin typeface="Segoe UI" panose="020B0502040204020203"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061268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1040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Large Object">
  <p:cSld name="3_Large Object">
    <p:spTree>
      <p:nvGrpSpPr>
        <p:cNvPr id="1" name="Shape 34"/>
        <p:cNvGrpSpPr/>
        <p:nvPr/>
      </p:nvGrpSpPr>
      <p:grpSpPr>
        <a:xfrm>
          <a:off x="0" y="0"/>
          <a:ext cx="0" cy="0"/>
          <a:chOff x="0" y="0"/>
          <a:chExt cx="0" cy="0"/>
        </a:xfrm>
      </p:grpSpPr>
      <p:sp>
        <p:nvSpPr>
          <p:cNvPr id="35" name="Google Shape;35;p24"/>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342900" lvl="0" indent="-257175" algn="l">
              <a:lnSpc>
                <a:spcPct val="100000"/>
              </a:lnSpc>
              <a:spcBef>
                <a:spcPts val="270"/>
              </a:spcBef>
              <a:spcAft>
                <a:spcPts val="0"/>
              </a:spcAft>
              <a:buSzPts val="1800"/>
              <a:buChar char="•"/>
              <a:defRPr/>
            </a:lvl1pPr>
            <a:lvl2pPr marL="685800" lvl="1" indent="-257175" algn="l">
              <a:lnSpc>
                <a:spcPct val="100000"/>
              </a:lnSpc>
              <a:spcBef>
                <a:spcPts val="270"/>
              </a:spcBef>
              <a:spcAft>
                <a:spcPts val="0"/>
              </a:spcAft>
              <a:buSzPts val="1800"/>
              <a:buChar char="o"/>
              <a:defRPr/>
            </a:lvl2pPr>
            <a:lvl3pPr marL="1028700" lvl="2" indent="-257175" algn="l">
              <a:lnSpc>
                <a:spcPct val="100000"/>
              </a:lnSpc>
              <a:spcBef>
                <a:spcPts val="270"/>
              </a:spcBef>
              <a:spcAft>
                <a:spcPts val="0"/>
              </a:spcAft>
              <a:buSzPts val="1800"/>
              <a:buChar char="▪"/>
              <a:defRPr/>
            </a:lvl3pPr>
            <a:lvl4pPr marL="1371600" lvl="3" indent="-257175" algn="l">
              <a:lnSpc>
                <a:spcPct val="100000"/>
              </a:lnSpc>
              <a:spcBef>
                <a:spcPts val="270"/>
              </a:spcBef>
              <a:spcAft>
                <a:spcPts val="0"/>
              </a:spcAft>
              <a:buSzPts val="1800"/>
              <a:buChar char="•"/>
              <a:defRPr/>
            </a:lvl4pPr>
            <a:lvl5pPr marL="1714500" lvl="4" indent="-257175" algn="l">
              <a:lnSpc>
                <a:spcPct val="100000"/>
              </a:lnSpc>
              <a:spcBef>
                <a:spcPts val="338"/>
              </a:spcBef>
              <a:spcAft>
                <a:spcPts val="0"/>
              </a:spcAft>
              <a:buSzPts val="1800"/>
              <a:buChar char="•"/>
              <a:defRPr/>
            </a:lvl5pPr>
            <a:lvl6pPr marL="2057400" lvl="5" indent="-257175" algn="l">
              <a:lnSpc>
                <a:spcPct val="100000"/>
              </a:lnSpc>
              <a:spcBef>
                <a:spcPts val="338"/>
              </a:spcBef>
              <a:spcAft>
                <a:spcPts val="0"/>
              </a:spcAft>
              <a:buSzPts val="1800"/>
              <a:buChar char="•"/>
              <a:defRPr/>
            </a:lvl6pPr>
            <a:lvl7pPr marL="2400300" lvl="6" indent="-257175" algn="l">
              <a:lnSpc>
                <a:spcPct val="100000"/>
              </a:lnSpc>
              <a:spcBef>
                <a:spcPts val="338"/>
              </a:spcBef>
              <a:spcAft>
                <a:spcPts val="0"/>
              </a:spcAft>
              <a:buSzPts val="1800"/>
              <a:buChar char="•"/>
              <a:defRPr/>
            </a:lvl7pPr>
            <a:lvl8pPr marL="2743200" lvl="7" indent="-257175" algn="l">
              <a:lnSpc>
                <a:spcPct val="100000"/>
              </a:lnSpc>
              <a:spcBef>
                <a:spcPts val="338"/>
              </a:spcBef>
              <a:spcAft>
                <a:spcPts val="0"/>
              </a:spcAft>
              <a:buSzPts val="1800"/>
              <a:buChar char="•"/>
              <a:defRPr/>
            </a:lvl8pPr>
            <a:lvl9pPr marL="3086100" lvl="8" indent="-257175" algn="l">
              <a:lnSpc>
                <a:spcPct val="100000"/>
              </a:lnSpc>
              <a:spcBef>
                <a:spcPts val="338"/>
              </a:spcBef>
              <a:spcAft>
                <a:spcPts val="0"/>
              </a:spcAft>
              <a:buSzPts val="1800"/>
              <a:buChar char="•"/>
              <a:defRPr/>
            </a:lvl9pPr>
          </a:lstStyle>
          <a:p>
            <a:endParaRPr/>
          </a:p>
        </p:txBody>
      </p:sp>
      <p:sp>
        <p:nvSpPr>
          <p:cNvPr id="36" name="Google Shape;36;p24"/>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4"/>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342900" lvl="0" indent="-171450" algn="l">
              <a:lnSpc>
                <a:spcPct val="100000"/>
              </a:lnSpc>
              <a:spcBef>
                <a:spcPts val="120"/>
              </a:spcBef>
              <a:spcAft>
                <a:spcPts val="0"/>
              </a:spcAft>
              <a:buSzPts val="800"/>
              <a:buFont typeface="Quattrocento Sans"/>
              <a:buNone/>
              <a:defRPr sz="600"/>
            </a:lvl1pPr>
            <a:lvl2pPr marL="685800" lvl="1" indent="-257175" algn="l">
              <a:lnSpc>
                <a:spcPct val="100000"/>
              </a:lnSpc>
              <a:spcBef>
                <a:spcPts val="270"/>
              </a:spcBef>
              <a:spcAft>
                <a:spcPts val="0"/>
              </a:spcAft>
              <a:buSzPts val="1800"/>
              <a:buChar char="o"/>
              <a:defRPr/>
            </a:lvl2pPr>
            <a:lvl3pPr marL="1028700" lvl="2" indent="-257175" algn="l">
              <a:lnSpc>
                <a:spcPct val="100000"/>
              </a:lnSpc>
              <a:spcBef>
                <a:spcPts val="270"/>
              </a:spcBef>
              <a:spcAft>
                <a:spcPts val="0"/>
              </a:spcAft>
              <a:buSzPts val="1800"/>
              <a:buChar char="▪"/>
              <a:defRPr/>
            </a:lvl3pPr>
            <a:lvl4pPr marL="1371600" lvl="3" indent="-257175" algn="l">
              <a:lnSpc>
                <a:spcPct val="100000"/>
              </a:lnSpc>
              <a:spcBef>
                <a:spcPts val="270"/>
              </a:spcBef>
              <a:spcAft>
                <a:spcPts val="0"/>
              </a:spcAft>
              <a:buSzPts val="1800"/>
              <a:buChar char="•"/>
              <a:defRPr/>
            </a:lvl4pPr>
            <a:lvl5pPr marL="1714500" lvl="4" indent="-257175" algn="l">
              <a:lnSpc>
                <a:spcPct val="100000"/>
              </a:lnSpc>
              <a:spcBef>
                <a:spcPts val="338"/>
              </a:spcBef>
              <a:spcAft>
                <a:spcPts val="0"/>
              </a:spcAft>
              <a:buSzPts val="1800"/>
              <a:buChar char="•"/>
              <a:defRPr/>
            </a:lvl5pPr>
            <a:lvl6pPr marL="2057400" lvl="5" indent="-257175" algn="l">
              <a:lnSpc>
                <a:spcPct val="100000"/>
              </a:lnSpc>
              <a:spcBef>
                <a:spcPts val="338"/>
              </a:spcBef>
              <a:spcAft>
                <a:spcPts val="0"/>
              </a:spcAft>
              <a:buSzPts val="1800"/>
              <a:buChar char="•"/>
              <a:defRPr/>
            </a:lvl6pPr>
            <a:lvl7pPr marL="2400300" lvl="6" indent="-257175" algn="l">
              <a:lnSpc>
                <a:spcPct val="100000"/>
              </a:lnSpc>
              <a:spcBef>
                <a:spcPts val="338"/>
              </a:spcBef>
              <a:spcAft>
                <a:spcPts val="0"/>
              </a:spcAft>
              <a:buSzPts val="1800"/>
              <a:buChar char="•"/>
              <a:defRPr/>
            </a:lvl7pPr>
            <a:lvl8pPr marL="2743200" lvl="7" indent="-257175" algn="l">
              <a:lnSpc>
                <a:spcPct val="100000"/>
              </a:lnSpc>
              <a:spcBef>
                <a:spcPts val="338"/>
              </a:spcBef>
              <a:spcAft>
                <a:spcPts val="0"/>
              </a:spcAft>
              <a:buSzPts val="1800"/>
              <a:buChar char="•"/>
              <a:defRPr/>
            </a:lvl8pPr>
            <a:lvl9pPr marL="3086100" lvl="8" indent="-257175" algn="l">
              <a:lnSpc>
                <a:spcPct val="100000"/>
              </a:lnSpc>
              <a:spcBef>
                <a:spcPts val="338"/>
              </a:spcBef>
              <a:spcAft>
                <a:spcPts val="0"/>
              </a:spcAft>
              <a:buSzPts val="1800"/>
              <a:buChar char="•"/>
              <a:defRPr/>
            </a:lvl9pPr>
          </a:lstStyle>
          <a:p>
            <a:endParaRPr/>
          </a:p>
        </p:txBody>
      </p:sp>
    </p:spTree>
    <p:extLst>
      <p:ext uri="{BB962C8B-B14F-4D97-AF65-F5344CB8AC3E}">
        <p14:creationId xmlns:p14="http://schemas.microsoft.com/office/powerpoint/2010/main" val="26357543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2517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812800" y="6489701"/>
            <a:ext cx="2641600" cy="23177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ftr" sz="quarter" idx="11"/>
          </p:nvPr>
        </p:nvSpPr>
        <p:spPr>
          <a:xfrm>
            <a:off x="4165600" y="6489701"/>
            <a:ext cx="3860800" cy="231775"/>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8737600" y="6453189"/>
            <a:ext cx="2641600" cy="268287"/>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74482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009D-C526-C778-1507-AD4577B15A6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6FF019C-8D16-A05B-7672-4AD739C7DB73}"/>
              </a:ext>
            </a:extLst>
          </p:cNvPr>
          <p:cNvSpPr>
            <a:spLocks noGrp="1"/>
          </p:cNvSpPr>
          <p:nvPr>
            <p:ph type="sldNum" sz="quarter" idx="10"/>
          </p:nvPr>
        </p:nvSpPr>
        <p:spPr/>
        <p:txBody>
          <a:bodyPr/>
          <a:lstStyle/>
          <a:p>
            <a:r>
              <a:rPr lang="en-US"/>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2616655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r>
              <a:rPr lang="en-US" dirty="0"/>
              <a:t>Presentation Name/Presenter</a:t>
            </a:r>
          </a:p>
        </p:txBody>
      </p:sp>
      <p:sp>
        <p:nvSpPr>
          <p:cNvPr id="3" name="Content Placeholder 2"/>
          <p:cNvSpPr>
            <a:spLocks noGrp="1"/>
          </p:cNvSpPr>
          <p:nvPr>
            <p:ph idx="1" hasCustomPrompt="1"/>
          </p:nvPr>
        </p:nvSpPr>
        <p:spPr>
          <a:xfrm>
            <a:off x="1061156" y="1600201"/>
            <a:ext cx="10325299" cy="4525963"/>
          </a:xfrm>
        </p:spPr>
        <p:txBody>
          <a:bodyPr/>
          <a:lstStyle>
            <a:lvl1pPr marL="0" indent="0">
              <a:buFontTx/>
              <a:buNone/>
              <a:defRPr>
                <a:solidFill>
                  <a:srgbClr val="5D5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Type a brief introduction here including details about your presentation</a:t>
            </a:r>
          </a:p>
        </p:txBody>
      </p:sp>
      <p:sp>
        <p:nvSpPr>
          <p:cNvPr id="2" name="Title 1"/>
          <p:cNvSpPr>
            <a:spLocks noGrp="1"/>
          </p:cNvSpPr>
          <p:nvPr>
            <p:ph type="title" hasCustomPrompt="1"/>
          </p:nvPr>
        </p:nvSpPr>
        <p:spPr>
          <a:xfrm>
            <a:off x="1061157" y="274638"/>
            <a:ext cx="10325299" cy="1143000"/>
          </a:xfrm>
        </p:spPr>
        <p:txBody>
          <a:bodyPr/>
          <a:lstStyle>
            <a:lvl1pPr algn="l">
              <a:defRPr>
                <a:solidFill>
                  <a:srgbClr val="2758BC"/>
                </a:solidFill>
              </a:defRPr>
            </a:lvl1pPr>
          </a:lstStyle>
          <a:p>
            <a:r>
              <a:rPr lang="en-US" dirty="0"/>
              <a:t>Introduction Slide</a:t>
            </a:r>
          </a:p>
        </p:txBody>
      </p:sp>
      <p:sp>
        <p:nvSpPr>
          <p:cNvPr id="6" name="Slide Number Placeholder 5"/>
          <p:cNvSpPr>
            <a:spLocks noGrp="1"/>
          </p:cNvSpPr>
          <p:nvPr>
            <p:ph type="sldNum" sz="quarter" idx="12"/>
          </p:nvPr>
        </p:nvSpPr>
        <p:spPr>
          <a:xfrm>
            <a:off x="11217615" y="6386190"/>
            <a:ext cx="757748" cy="411480"/>
          </a:xfrm>
          <a:noFill/>
          <a:ln>
            <a:noFill/>
          </a:ln>
        </p:spPr>
        <p:txBody>
          <a:bodyPr/>
          <a:lstStyle>
            <a:lvl1pPr>
              <a:defRPr>
                <a:solidFill>
                  <a:schemeClr val="accent3"/>
                </a:solidFill>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6049294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0518"/>
            <a:ext cx="10972800" cy="712787"/>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09600" y="1295400"/>
            <a:ext cx="10972800" cy="4530725"/>
          </a:xfrm>
        </p:spPr>
        <p:txBody>
          <a:bodyPr/>
          <a:lstStyle>
            <a:lvl2pPr>
              <a:defRPr>
                <a:latin typeface="+mn-lt"/>
              </a:defRPr>
            </a:lvl2pPr>
            <a:lvl3pPr>
              <a:buClr>
                <a:schemeClr val="accent2"/>
              </a:buClr>
              <a:buFont typeface="Verdana" pitchFamily="34" charset="0"/>
              <a:buChar cha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Tree>
    <p:extLst>
      <p:ext uri="{BB962C8B-B14F-4D97-AF65-F5344CB8AC3E}">
        <p14:creationId xmlns:p14="http://schemas.microsoft.com/office/powerpoint/2010/main" val="11388392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C1738F-3844-4A00-8AEE-CE79F1D6ADC1}"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02709-284F-4A38-ABFD-E7F1D07BD928}" type="slidenum">
              <a:rPr lang="en-US" smtClean="0"/>
              <a:t>‹#›</a:t>
            </a:fld>
            <a:endParaRPr lang="en-US"/>
          </a:p>
        </p:txBody>
      </p:sp>
    </p:spTree>
    <p:extLst>
      <p:ext uri="{BB962C8B-B14F-4D97-AF65-F5344CB8AC3E}">
        <p14:creationId xmlns:p14="http://schemas.microsoft.com/office/powerpoint/2010/main" val="39039426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6"/>
              </a:buClr>
              <a:buFont typeface="Wingdings"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3278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Large Object">
  <p:cSld name="3_Large Object">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26" name="Google Shape;26;p4"/>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24445756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333376"/>
            <a:ext cx="10354733" cy="396875"/>
          </a:xfrm>
        </p:spPr>
        <p:txBody>
          <a:bodyPr/>
          <a:lstStyle/>
          <a:p>
            <a:r>
              <a:rPr lang="en-US"/>
              <a:t>Click to edit Master title style</a:t>
            </a:r>
          </a:p>
        </p:txBody>
      </p:sp>
      <p:sp>
        <p:nvSpPr>
          <p:cNvPr id="3" name="Text Placeholder 2"/>
          <p:cNvSpPr>
            <a:spLocks noGrp="1"/>
          </p:cNvSpPr>
          <p:nvPr>
            <p:ph type="body" sz="half" idx="1"/>
          </p:nvPr>
        </p:nvSpPr>
        <p:spPr>
          <a:xfrm>
            <a:off x="1016001" y="1052513"/>
            <a:ext cx="5101167"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0367" y="1052513"/>
            <a:ext cx="5103284"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812800" y="6489701"/>
            <a:ext cx="2641600" cy="23177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4165600" y="6489701"/>
            <a:ext cx="3860800" cy="231775"/>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8737600" y="6453189"/>
            <a:ext cx="2641600" cy="268287"/>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3390324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6000751" y="6417459"/>
            <a:ext cx="184252" cy="31034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0001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4" name="Content Placeholder 3"/>
          <p:cNvSpPr>
            <a:spLocks noGrp="1"/>
          </p:cNvSpPr>
          <p:nvPr>
            <p:ph sz="quarter" idx="10"/>
          </p:nvPr>
        </p:nvSpPr>
        <p:spPr>
          <a:xfrm>
            <a:off x="416984" y="1219200"/>
            <a:ext cx="5475816" cy="51816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6197600" y="1219200"/>
            <a:ext cx="5577445" cy="51816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515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Bullet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11" name="Content Placeholder 3"/>
          <p:cNvSpPr>
            <a:spLocks noGrp="1"/>
          </p:cNvSpPr>
          <p:nvPr>
            <p:ph sz="half" idx="2" hasCustomPrompt="1"/>
          </p:nvPr>
        </p:nvSpPr>
        <p:spPr>
          <a:xfrm>
            <a:off x="1061156" y="1662071"/>
            <a:ext cx="10371523" cy="4464093"/>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061157" y="274638"/>
            <a:ext cx="10348841" cy="1143000"/>
          </a:xfrm>
        </p:spPr>
        <p:txBody>
          <a:bodyPr/>
          <a:lstStyle>
            <a:lvl1pPr algn="l">
              <a:defRPr/>
            </a:lvl1pPr>
          </a:lstStyle>
          <a:p>
            <a:r>
              <a:rPr lang="en-US" dirty="0"/>
              <a:t>Slide Title</a:t>
            </a:r>
          </a:p>
        </p:txBody>
      </p:sp>
      <p:sp>
        <p:nvSpPr>
          <p:cNvPr id="6" name="Slide Number Placeholder 5"/>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638063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Number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11" name="Content Placeholder 3"/>
          <p:cNvSpPr>
            <a:spLocks noGrp="1"/>
          </p:cNvSpPr>
          <p:nvPr>
            <p:ph sz="half" idx="2" hasCustomPrompt="1"/>
          </p:nvPr>
        </p:nvSpPr>
        <p:spPr>
          <a:xfrm>
            <a:off x="1061156" y="1662071"/>
            <a:ext cx="10394101" cy="4464093"/>
          </a:xfrm>
        </p:spPr>
        <p:txBody>
          <a:bodyPr/>
          <a:lstStyle>
            <a:lvl1pPr marL="514350" indent="-514350">
              <a:buClr>
                <a:schemeClr val="accent5"/>
              </a:buClr>
              <a:buFont typeface="+mj-lt"/>
              <a:buAutoNum type="romanUcPeriod"/>
              <a:defRPr sz="2400">
                <a:solidFill>
                  <a:srgbClr val="5D5040"/>
                </a:solidFill>
              </a:defRPr>
            </a:lvl1pPr>
            <a:lvl2pPr marL="971550" indent="-514350">
              <a:buClr>
                <a:schemeClr val="accent5"/>
              </a:buClr>
              <a:buFont typeface="+mj-lt"/>
              <a:buAutoNum type="romanUcPeriod"/>
              <a:defRPr sz="2000">
                <a:solidFill>
                  <a:srgbClr val="5D5040"/>
                </a:solidFill>
              </a:defRPr>
            </a:lvl2pPr>
            <a:lvl3pPr marL="1314450" indent="-400050">
              <a:buClr>
                <a:schemeClr val="accent5"/>
              </a:buClr>
              <a:buFont typeface="+mj-lt"/>
              <a:buAutoNum type="romanUcPeriod"/>
              <a:defRPr sz="1800">
                <a:solidFill>
                  <a:srgbClr val="5D5040"/>
                </a:solidFill>
              </a:defRPr>
            </a:lvl3pPr>
            <a:lvl4pPr marL="1771650" indent="-400050">
              <a:buClr>
                <a:schemeClr val="accent5"/>
              </a:buClr>
              <a:buFont typeface="+mj-lt"/>
              <a:buAutoNum type="romanUcPeriod"/>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061156" y="274638"/>
            <a:ext cx="10371419" cy="1143000"/>
          </a:xfrm>
        </p:spPr>
        <p:txBody>
          <a:bodyPr/>
          <a:lstStyle>
            <a:lvl1pPr algn="l">
              <a:defRPr/>
            </a:lvl1pPr>
          </a:lstStyle>
          <a:p>
            <a:r>
              <a:rPr lang="en-US" dirty="0"/>
              <a:t>Slide Title</a:t>
            </a:r>
          </a:p>
        </p:txBody>
      </p:sp>
      <p:sp>
        <p:nvSpPr>
          <p:cNvPr id="6" name="Slide Number Placeholder 5"/>
          <p:cNvSpPr>
            <a:spLocks noGrp="1"/>
          </p:cNvSpPr>
          <p:nvPr>
            <p:ph type="sldNum" sz="quarter" idx="12"/>
          </p:nvPr>
        </p:nvSpPr>
        <p:spPr>
          <a:xfrm>
            <a:off x="11256073"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928061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3" name="Content Placeholder 2"/>
          <p:cNvSpPr>
            <a:spLocks noGrp="1"/>
          </p:cNvSpPr>
          <p:nvPr>
            <p:ph sz="half" idx="1" hasCustomPrompt="1"/>
          </p:nvPr>
        </p:nvSpPr>
        <p:spPr>
          <a:xfrm>
            <a:off x="1061155" y="1600201"/>
            <a:ext cx="10371421" cy="4525963"/>
          </a:xfrm>
        </p:spPr>
        <p:txBody>
          <a:bodyPr/>
          <a:lstStyle>
            <a:lvl1pPr marL="0" indent="0">
              <a:buFontTx/>
              <a:buNone/>
              <a:defRPr sz="280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5" y="274638"/>
            <a:ext cx="10371420" cy="1143000"/>
          </a:xfrm>
        </p:spPr>
        <p:txBody>
          <a:bodyPr/>
          <a:lstStyle>
            <a:lvl1pPr algn="l">
              <a:defRPr/>
            </a:lvl1pPr>
          </a:lstStyle>
          <a:p>
            <a:r>
              <a:rPr lang="en-US" dirty="0"/>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675423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One Column Centere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dirty="0"/>
              <a:t>Presentation Name/Presenter</a:t>
            </a:r>
          </a:p>
        </p:txBody>
      </p:sp>
      <p:sp>
        <p:nvSpPr>
          <p:cNvPr id="3" name="Content Placeholder 2"/>
          <p:cNvSpPr>
            <a:spLocks noGrp="1"/>
          </p:cNvSpPr>
          <p:nvPr>
            <p:ph sz="half" idx="1" hasCustomPrompt="1"/>
          </p:nvPr>
        </p:nvSpPr>
        <p:spPr>
          <a:xfrm>
            <a:off x="1061157" y="1600201"/>
            <a:ext cx="10394100" cy="4525963"/>
          </a:xfrm>
        </p:spPr>
        <p:txBody>
          <a:bodyPr/>
          <a:lstStyle>
            <a:lvl1pPr marL="0" indent="0" algn="ctr">
              <a:buFontTx/>
              <a:buNone/>
              <a:defRPr sz="2800" baseline="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6" y="274638"/>
            <a:ext cx="10371419" cy="1143000"/>
          </a:xfrm>
        </p:spPr>
        <p:txBody>
          <a:bodyPr/>
          <a:lstStyle>
            <a:lvl1pPr algn="ctr">
              <a:defRPr/>
            </a:lvl1pPr>
          </a:lstStyle>
          <a:p>
            <a:r>
              <a:rPr lang="en-US" dirty="0"/>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78099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ext - Two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4" name="Content Placeholder 3"/>
          <p:cNvSpPr>
            <a:spLocks noGrp="1"/>
          </p:cNvSpPr>
          <p:nvPr>
            <p:ph sz="half" idx="2" hasCustomPrompt="1"/>
          </p:nvPr>
        </p:nvSpPr>
        <p:spPr>
          <a:xfrm>
            <a:off x="6420995" y="1600201"/>
            <a:ext cx="5034261" cy="4525963"/>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dirty="0"/>
              <a:t>Click to add text</a:t>
            </a:r>
          </a:p>
        </p:txBody>
      </p:sp>
      <p:sp>
        <p:nvSpPr>
          <p:cNvPr id="3" name="Content Placeholder 2"/>
          <p:cNvSpPr>
            <a:spLocks noGrp="1"/>
          </p:cNvSpPr>
          <p:nvPr>
            <p:ph sz="half" idx="1" hasCustomPrompt="1"/>
          </p:nvPr>
        </p:nvSpPr>
        <p:spPr>
          <a:xfrm>
            <a:off x="1061156" y="1600201"/>
            <a:ext cx="5021779" cy="4525963"/>
          </a:xfrm>
        </p:spPr>
        <p:txBody>
          <a:bodyPr/>
          <a:lstStyle>
            <a:lvl1pPr marL="0" indent="0">
              <a:buFontTx/>
              <a:buNone/>
              <a:defRPr sz="2800" baseline="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6" y="274638"/>
            <a:ext cx="10371419" cy="1143000"/>
          </a:xfrm>
        </p:spPr>
        <p:txBody>
          <a:bodyPr/>
          <a:lstStyle/>
          <a:p>
            <a:r>
              <a:rPr lang="en-US" dirty="0"/>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362544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ext - Two Column Bullets">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6" name="Content Placeholder 5"/>
          <p:cNvSpPr>
            <a:spLocks noGrp="1"/>
          </p:cNvSpPr>
          <p:nvPr>
            <p:ph sz="quarter" idx="4" hasCustomPrompt="1"/>
          </p:nvPr>
        </p:nvSpPr>
        <p:spPr>
          <a:xfrm>
            <a:off x="6396491" y="2174875"/>
            <a:ext cx="50586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96491" y="1535113"/>
            <a:ext cx="505876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4" name="Content Placeholder 3"/>
          <p:cNvSpPr>
            <a:spLocks noGrp="1"/>
          </p:cNvSpPr>
          <p:nvPr>
            <p:ph sz="half" idx="2" hasCustomPrompt="1"/>
          </p:nvPr>
        </p:nvSpPr>
        <p:spPr>
          <a:xfrm>
            <a:off x="1061156" y="2174875"/>
            <a:ext cx="5042683"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1061156" y="1535113"/>
            <a:ext cx="5042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2" name="Title 1"/>
          <p:cNvSpPr>
            <a:spLocks noGrp="1"/>
          </p:cNvSpPr>
          <p:nvPr>
            <p:ph type="title" hasCustomPrompt="1"/>
          </p:nvPr>
        </p:nvSpPr>
        <p:spPr>
          <a:xfrm>
            <a:off x="1061156" y="274638"/>
            <a:ext cx="10371419" cy="1143000"/>
          </a:xfrm>
        </p:spPr>
        <p:txBody>
          <a:bodyPr/>
          <a:lstStyle>
            <a:lvl1pPr>
              <a:defRPr baseline="0"/>
            </a:lvl1pPr>
          </a:lstStyle>
          <a:p>
            <a:r>
              <a:rPr lang="en-US" dirty="0"/>
              <a:t>Slide Title</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525035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Text - Two Column Bullets With Animati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6" name="Content Placeholder 5"/>
          <p:cNvSpPr>
            <a:spLocks noGrp="1"/>
          </p:cNvSpPr>
          <p:nvPr>
            <p:ph sz="quarter" idx="4" hasCustomPrompt="1"/>
          </p:nvPr>
        </p:nvSpPr>
        <p:spPr>
          <a:xfrm>
            <a:off x="6398418" y="2174875"/>
            <a:ext cx="50342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98418" y="1535113"/>
            <a:ext cx="50115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4" name="Content Placeholder 3"/>
          <p:cNvSpPr>
            <a:spLocks noGrp="1"/>
          </p:cNvSpPr>
          <p:nvPr>
            <p:ph sz="half" idx="2" hasCustomPrompt="1"/>
          </p:nvPr>
        </p:nvSpPr>
        <p:spPr>
          <a:xfrm>
            <a:off x="1061156" y="2174875"/>
            <a:ext cx="5020107"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1061156" y="1535113"/>
            <a:ext cx="50201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2" name="Title 1"/>
          <p:cNvSpPr>
            <a:spLocks noGrp="1"/>
          </p:cNvSpPr>
          <p:nvPr>
            <p:ph type="title" hasCustomPrompt="1"/>
          </p:nvPr>
        </p:nvSpPr>
        <p:spPr>
          <a:xfrm>
            <a:off x="1061157" y="274638"/>
            <a:ext cx="10348841" cy="1143000"/>
          </a:xfrm>
        </p:spPr>
        <p:txBody>
          <a:bodyPr/>
          <a:lstStyle>
            <a:lvl1pPr>
              <a:defRPr baseline="0"/>
            </a:lvl1pPr>
          </a:lstStyle>
          <a:p>
            <a:r>
              <a:rPr lang="en-US" dirty="0"/>
              <a:t>Slide Title</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7588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00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00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00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00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200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200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200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200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4" grpId="0" build="p" bldLvl="5">
        <p:tmplLst>
          <p:tmpl lvl="1">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2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Photo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dirty="0"/>
              <a:t>Presentation Name/Presenter</a:t>
            </a:r>
          </a:p>
        </p:txBody>
      </p:sp>
      <p:sp>
        <p:nvSpPr>
          <p:cNvPr id="10" name="Title 1"/>
          <p:cNvSpPr>
            <a:spLocks noGrp="1"/>
          </p:cNvSpPr>
          <p:nvPr>
            <p:ph type="title" hasCustomPrompt="1"/>
          </p:nvPr>
        </p:nvSpPr>
        <p:spPr>
          <a:xfrm>
            <a:off x="1061157" y="5486400"/>
            <a:ext cx="10397067" cy="592500"/>
          </a:xfrm>
        </p:spPr>
        <p:txBody>
          <a:bodyPr anchor="b"/>
          <a:lstStyle>
            <a:lvl1pPr algn="l">
              <a:defRPr sz="2000" b="1"/>
            </a:lvl1pPr>
          </a:lstStyle>
          <a:p>
            <a:r>
              <a:rPr lang="en-US" dirty="0"/>
              <a:t>Slide Title/Headline</a:t>
            </a:r>
          </a:p>
        </p:txBody>
      </p:sp>
      <p:sp>
        <p:nvSpPr>
          <p:cNvPr id="3" name="Picture Placeholder 2"/>
          <p:cNvSpPr>
            <a:spLocks noGrp="1"/>
          </p:cNvSpPr>
          <p:nvPr>
            <p:ph type="pic" idx="1" hasCustomPrompt="1"/>
          </p:nvPr>
        </p:nvSpPr>
        <p:spPr>
          <a:xfrm>
            <a:off x="1061157" y="381000"/>
            <a:ext cx="10397067" cy="49530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563504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Photo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dirty="0"/>
              <a:t>Presentation Name/Presenter</a:t>
            </a:r>
          </a:p>
        </p:txBody>
      </p:sp>
      <p:sp>
        <p:nvSpPr>
          <p:cNvPr id="13" name="Picture Placeholder 2"/>
          <p:cNvSpPr>
            <a:spLocks noGrp="1"/>
          </p:cNvSpPr>
          <p:nvPr>
            <p:ph type="pic" idx="15" hasCustomPrompt="1"/>
          </p:nvPr>
        </p:nvSpPr>
        <p:spPr>
          <a:xfrm>
            <a:off x="6398299" y="3420666"/>
            <a:ext cx="5034380"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2" name="Picture Placeholder 2"/>
          <p:cNvSpPr>
            <a:spLocks noGrp="1"/>
          </p:cNvSpPr>
          <p:nvPr>
            <p:ph type="pic" idx="14" hasCustomPrompt="1"/>
          </p:nvPr>
        </p:nvSpPr>
        <p:spPr>
          <a:xfrm>
            <a:off x="1061155" y="3421863"/>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1" name="Picture Placeholder 2"/>
          <p:cNvSpPr>
            <a:spLocks noGrp="1"/>
          </p:cNvSpPr>
          <p:nvPr>
            <p:ph type="pic" idx="13" hasCustomPrompt="1"/>
          </p:nvPr>
        </p:nvSpPr>
        <p:spPr>
          <a:xfrm>
            <a:off x="6384031" y="424615"/>
            <a:ext cx="5048544"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3" name="Picture Placeholder 2"/>
          <p:cNvSpPr>
            <a:spLocks noGrp="1"/>
          </p:cNvSpPr>
          <p:nvPr>
            <p:ph type="pic" idx="1" hasCustomPrompt="1"/>
          </p:nvPr>
        </p:nvSpPr>
        <p:spPr>
          <a:xfrm>
            <a:off x="1061155" y="424615"/>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30493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6F82FA6-EDDE-E24A-B9D7-E008AFB40D1E}"/>
              </a:ext>
            </a:extLst>
          </p:cNvPr>
          <p:cNvGrpSpPr/>
          <p:nvPr userDrawn="1"/>
        </p:nvGrpSpPr>
        <p:grpSpPr>
          <a:xfrm>
            <a:off x="5676181" y="4727276"/>
            <a:ext cx="6515819" cy="2130724"/>
            <a:chOff x="5676180" y="4710023"/>
            <a:chExt cx="6515819" cy="2130724"/>
          </a:xfrm>
        </p:grpSpPr>
        <p:pic>
          <p:nvPicPr>
            <p:cNvPr id="7" name="Picture 6" descr="A picture containing moon, space, astronomy&#10;&#10;Description automatically generated">
              <a:extLst>
                <a:ext uri="{FF2B5EF4-FFF2-40B4-BE49-F238E27FC236}">
                  <a16:creationId xmlns:a16="http://schemas.microsoft.com/office/drawing/2014/main" id="{F7BC664D-28EE-3CD1-B340-BB23D5FF58DA}"/>
                </a:ext>
              </a:extLst>
            </p:cNvPr>
            <p:cNvPicPr>
              <a:picLocks noChangeAspect="1"/>
            </p:cNvPicPr>
            <p:nvPr userDrawn="1"/>
          </p:nvPicPr>
          <p:blipFill rotWithShape="1">
            <a:blip r:embed="rId3"/>
            <a:srcRect l="46557" t="29662" b="20389"/>
            <a:stretch/>
          </p:blipFill>
          <p:spPr>
            <a:xfrm>
              <a:off x="5676180" y="4710023"/>
              <a:ext cx="6515819" cy="2130724"/>
            </a:xfrm>
            <a:prstGeom prst="rect">
              <a:avLst/>
            </a:prstGeom>
          </p:spPr>
        </p:pic>
        <p:pic>
          <p:nvPicPr>
            <p:cNvPr id="8" name="Picture 7" descr="A picture containing text, font, typography, graphics&#10;&#10;Description automatically generated">
              <a:extLst>
                <a:ext uri="{FF2B5EF4-FFF2-40B4-BE49-F238E27FC236}">
                  <a16:creationId xmlns:a16="http://schemas.microsoft.com/office/drawing/2014/main" id="{4A66C8B4-2758-EFDF-614F-573D9DB9C5D3}"/>
                </a:ext>
              </a:extLst>
            </p:cNvPr>
            <p:cNvPicPr>
              <a:picLocks noChangeAspect="1"/>
            </p:cNvPicPr>
            <p:nvPr userDrawn="1"/>
          </p:nvPicPr>
          <p:blipFill>
            <a:blip r:embed="rId4"/>
            <a:stretch>
              <a:fillRect/>
            </a:stretch>
          </p:blipFill>
          <p:spPr>
            <a:xfrm>
              <a:off x="10840746" y="5929771"/>
              <a:ext cx="1091417" cy="668493"/>
            </a:xfrm>
            <a:prstGeom prst="rect">
              <a:avLst/>
            </a:prstGeom>
          </p:spPr>
        </p:pic>
      </p:grpSp>
      <p:sp>
        <p:nvSpPr>
          <p:cNvPr id="3" name="Content Placeholder 2"/>
          <p:cNvSpPr>
            <a:spLocks noGrp="1"/>
          </p:cNvSpPr>
          <p:nvPr>
            <p:ph idx="1" hasCustomPrompt="1"/>
          </p:nvPr>
        </p:nvSpPr>
        <p:spPr>
          <a:xfrm>
            <a:off x="1061156" y="1600202"/>
            <a:ext cx="10325299" cy="2852438"/>
          </a:xfrm>
        </p:spPr>
        <p:txBody>
          <a:bodyPr/>
          <a:lstStyle>
            <a:lvl1pPr marL="0" indent="0">
              <a:buFontTx/>
              <a:buNone/>
              <a:defRPr>
                <a:solidFill>
                  <a:srgbClr val="5D5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Type a brief introduction here including details about your presentation</a:t>
            </a:r>
          </a:p>
        </p:txBody>
      </p:sp>
      <p:sp>
        <p:nvSpPr>
          <p:cNvPr id="2" name="Title 1"/>
          <p:cNvSpPr>
            <a:spLocks noGrp="1"/>
          </p:cNvSpPr>
          <p:nvPr>
            <p:ph type="title" hasCustomPrompt="1"/>
          </p:nvPr>
        </p:nvSpPr>
        <p:spPr>
          <a:xfrm>
            <a:off x="1061157" y="274638"/>
            <a:ext cx="10325299" cy="1143000"/>
          </a:xfrm>
        </p:spPr>
        <p:txBody>
          <a:bodyPr/>
          <a:lstStyle>
            <a:lvl1pPr algn="l">
              <a:defRPr>
                <a:solidFill>
                  <a:srgbClr val="2758BC"/>
                </a:solidFill>
              </a:defRPr>
            </a:lvl1pPr>
          </a:lstStyle>
          <a:p>
            <a:r>
              <a:rPr lang="en-US" dirty="0"/>
              <a:t>Introduction Slide</a:t>
            </a:r>
          </a:p>
        </p:txBody>
      </p:sp>
      <p:sp>
        <p:nvSpPr>
          <p:cNvPr id="6" name="Slide Number Placeholder 5"/>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a:t>Presentation Name/Presenter   </a:t>
            </a:r>
            <a:fld id="{C6BF0614-88EF-E141-A4D8-626B55E019E0}" type="slidenum">
              <a:rPr lang="en-US" smtClean="0"/>
              <a:pPr/>
              <a:t>‹#›</a:t>
            </a:fld>
            <a:endParaRPr lang="en-US"/>
          </a:p>
        </p:txBody>
      </p:sp>
    </p:spTree>
    <p:extLst>
      <p:ext uri="{BB962C8B-B14F-4D97-AF65-F5344CB8AC3E}">
        <p14:creationId xmlns:p14="http://schemas.microsoft.com/office/powerpoint/2010/main" val="250064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hotos - With Anima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13" name="Picture Placeholder 2"/>
          <p:cNvSpPr>
            <a:spLocks noGrp="1"/>
          </p:cNvSpPr>
          <p:nvPr>
            <p:ph type="pic" idx="15" hasCustomPrompt="1"/>
          </p:nvPr>
        </p:nvSpPr>
        <p:spPr>
          <a:xfrm>
            <a:off x="6398419" y="3424425"/>
            <a:ext cx="5011579"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2" name="Picture Placeholder 2"/>
          <p:cNvSpPr>
            <a:spLocks noGrp="1"/>
          </p:cNvSpPr>
          <p:nvPr>
            <p:ph type="pic" idx="14" hasCustomPrompt="1"/>
          </p:nvPr>
        </p:nvSpPr>
        <p:spPr>
          <a:xfrm>
            <a:off x="1061155" y="3424369"/>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1" name="Picture Placeholder 2"/>
          <p:cNvSpPr>
            <a:spLocks noGrp="1"/>
          </p:cNvSpPr>
          <p:nvPr>
            <p:ph type="pic" idx="13" hasCustomPrompt="1"/>
          </p:nvPr>
        </p:nvSpPr>
        <p:spPr>
          <a:xfrm>
            <a:off x="6398419" y="411441"/>
            <a:ext cx="5034156"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3" name="Picture Placeholder 2"/>
          <p:cNvSpPr>
            <a:spLocks noGrp="1"/>
          </p:cNvSpPr>
          <p:nvPr>
            <p:ph type="pic" idx="1" hasCustomPrompt="1"/>
          </p:nvPr>
        </p:nvSpPr>
        <p:spPr>
          <a:xfrm>
            <a:off x="1061155" y="411441"/>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4665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1" grpId="0"/>
      <p:bldP spid="3"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ext With Photo">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3" name="Content Placeholder 2"/>
          <p:cNvSpPr>
            <a:spLocks noGrp="1"/>
          </p:cNvSpPr>
          <p:nvPr>
            <p:ph idx="1" hasCustomPrompt="1"/>
          </p:nvPr>
        </p:nvSpPr>
        <p:spPr>
          <a:xfrm>
            <a:off x="5384800" y="273051"/>
            <a:ext cx="6070353" cy="5853113"/>
          </a:xfrm>
        </p:spPr>
        <p:txBody>
          <a:bodyPr/>
          <a:lstStyle>
            <a:lvl1pPr marL="0" indent="0">
              <a:buFontTx/>
              <a:buNone/>
              <a:defRPr sz="3200"/>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vl6pPr>
              <a:defRPr sz="2000"/>
            </a:lvl6pPr>
            <a:lvl7pPr>
              <a:defRPr sz="2000"/>
            </a:lvl7pPr>
            <a:lvl8pPr>
              <a:defRPr sz="2000"/>
            </a:lvl8pPr>
            <a:lvl9pPr>
              <a:defRPr sz="2000"/>
            </a:lvl9pPr>
          </a:lstStyle>
          <a:p>
            <a:pPr lvl="0"/>
            <a:r>
              <a:rPr lang="en-US" dirty="0"/>
              <a:t>Click icon to insert photo</a:t>
            </a:r>
          </a:p>
        </p:txBody>
      </p:sp>
      <p:sp>
        <p:nvSpPr>
          <p:cNvPr id="4" name="Text Placeholder 3"/>
          <p:cNvSpPr>
            <a:spLocks noGrp="1"/>
          </p:cNvSpPr>
          <p:nvPr>
            <p:ph type="body" sz="half" idx="2" hasCustomPrompt="1"/>
          </p:nvPr>
        </p:nvSpPr>
        <p:spPr>
          <a:xfrm>
            <a:off x="1038577" y="1435101"/>
            <a:ext cx="4143023" cy="4691063"/>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 here</a:t>
            </a:r>
          </a:p>
        </p:txBody>
      </p:sp>
      <p:sp>
        <p:nvSpPr>
          <p:cNvPr id="2" name="Title 1"/>
          <p:cNvSpPr>
            <a:spLocks noGrp="1"/>
          </p:cNvSpPr>
          <p:nvPr>
            <p:ph type="title" hasCustomPrompt="1"/>
          </p:nvPr>
        </p:nvSpPr>
        <p:spPr>
          <a:xfrm>
            <a:off x="1038578" y="273050"/>
            <a:ext cx="4120444" cy="1162050"/>
          </a:xfrm>
        </p:spPr>
        <p:txBody>
          <a:bodyPr anchor="b"/>
          <a:lstStyle>
            <a:lvl1pPr algn="l">
              <a:defRPr sz="2000" b="1"/>
            </a:lvl1pPr>
          </a:lstStyle>
          <a:p>
            <a:r>
              <a:rPr lang="en-US" dirty="0"/>
              <a:t>Slide Title/Headline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18525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199339" y="6386190"/>
            <a:ext cx="5034261" cy="411480"/>
          </a:xfrm>
        </p:spPr>
        <p:txBody>
          <a:bodyPr/>
          <a:lstStyle/>
          <a:p>
            <a:r>
              <a:rPr lang="en-US" dirty="0"/>
              <a:t>Presentation Name/Presenter</a:t>
            </a:r>
          </a:p>
        </p:txBody>
      </p:sp>
      <p:sp>
        <p:nvSpPr>
          <p:cNvPr id="2" name="Title 1"/>
          <p:cNvSpPr>
            <a:spLocks noGrp="1"/>
          </p:cNvSpPr>
          <p:nvPr>
            <p:ph type="title" hasCustomPrompt="1"/>
          </p:nvPr>
        </p:nvSpPr>
        <p:spPr>
          <a:xfrm>
            <a:off x="1061156" y="308504"/>
            <a:ext cx="10371419" cy="1143000"/>
          </a:xfrm>
        </p:spPr>
        <p:txBody>
          <a:bodyPr/>
          <a:lstStyle/>
          <a:p>
            <a:r>
              <a:rPr lang="en-US" dirty="0"/>
              <a:t>Slide Title</a:t>
            </a:r>
          </a:p>
        </p:txBody>
      </p:sp>
      <p:sp>
        <p:nvSpPr>
          <p:cNvPr id="5" name="Slide Number Placeholder 4"/>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944183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4" name="Slide Number Placeholder 3"/>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99230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letely Blank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207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82822" y="1524000"/>
            <a:ext cx="8364111"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For More Information:</a:t>
            </a:r>
          </a:p>
          <a:p>
            <a:r>
              <a:rPr lang="en-US" dirty="0"/>
              <a:t>Presenter Name</a:t>
            </a:r>
          </a:p>
          <a:p>
            <a:r>
              <a:rPr lang="en-US" dirty="0"/>
              <a:t>Email Address/Phone Number</a:t>
            </a:r>
          </a:p>
        </p:txBody>
      </p:sp>
      <p:sp>
        <p:nvSpPr>
          <p:cNvPr id="8" name="Rectangle 7">
            <a:extLst>
              <a:ext uri="{FF2B5EF4-FFF2-40B4-BE49-F238E27FC236}">
                <a16:creationId xmlns:a16="http://schemas.microsoft.com/office/drawing/2014/main" id="{4FB5BFC6-4032-4804-97D7-7E4F1766E91C}"/>
              </a:ext>
            </a:extLst>
          </p:cNvPr>
          <p:cNvSpPr/>
          <p:nvPr userDrawn="1"/>
        </p:nvSpPr>
        <p:spPr>
          <a:xfrm>
            <a:off x="0" y="0"/>
            <a:ext cx="2290527" cy="6858000"/>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8CC59053-8A58-4682-884B-F22FE090A756}"/>
              </a:ext>
            </a:extLst>
          </p:cNvPr>
          <p:cNvPicPr>
            <a:picLocks noChangeAspect="1"/>
          </p:cNvPicPr>
          <p:nvPr userDrawn="1"/>
        </p:nvPicPr>
        <p:blipFill>
          <a:blip r:embed="rId3"/>
          <a:stretch>
            <a:fillRect/>
          </a:stretch>
        </p:blipFill>
        <p:spPr>
          <a:xfrm>
            <a:off x="356510" y="1583253"/>
            <a:ext cx="1599036" cy="547665"/>
          </a:xfrm>
          <a:prstGeom prst="rect">
            <a:avLst/>
          </a:prstGeom>
        </p:spPr>
      </p:pic>
      <p:sp>
        <p:nvSpPr>
          <p:cNvPr id="2" name="TextBox 1">
            <a:extLst>
              <a:ext uri="{FF2B5EF4-FFF2-40B4-BE49-F238E27FC236}">
                <a16:creationId xmlns:a16="http://schemas.microsoft.com/office/drawing/2014/main" id="{D3AED8B2-FBAA-4A16-9FE2-4F989E411428}"/>
              </a:ext>
            </a:extLst>
          </p:cNvPr>
          <p:cNvSpPr txBox="1"/>
          <p:nvPr userDrawn="1"/>
        </p:nvSpPr>
        <p:spPr>
          <a:xfrm>
            <a:off x="260260" y="5134006"/>
            <a:ext cx="1453039" cy="1477328"/>
          </a:xfrm>
          <a:prstGeom prst="rect">
            <a:avLst/>
          </a:prstGeom>
          <a:noFill/>
        </p:spPr>
        <p:txBody>
          <a:bodyPr wrap="square" rtlCol="0">
            <a:spAutoFit/>
          </a:bodyPr>
          <a:lstStyle/>
          <a:p>
            <a:r>
              <a:rPr lang="en-US" sz="1500" dirty="0">
                <a:solidFill>
                  <a:schemeClr val="bg1"/>
                </a:solidFill>
                <a:latin typeface="Georgia" panose="02040502050405020303" pitchFamily="18" charset="0"/>
              </a:rPr>
              <a:t>Southern</a:t>
            </a:r>
            <a:br>
              <a:rPr lang="en-US" sz="1500" dirty="0">
                <a:solidFill>
                  <a:schemeClr val="bg1"/>
                </a:solidFill>
                <a:latin typeface="Georgia" panose="02040502050405020303" pitchFamily="18" charset="0"/>
              </a:rPr>
            </a:br>
            <a:r>
              <a:rPr lang="en-US" sz="1500" dirty="0">
                <a:solidFill>
                  <a:schemeClr val="bg1"/>
                </a:solidFill>
                <a:latin typeface="Georgia" panose="02040502050405020303" pitchFamily="18" charset="0"/>
              </a:rPr>
              <a:t>Regional</a:t>
            </a:r>
          </a:p>
          <a:p>
            <a:r>
              <a:rPr lang="en-US" sz="1500" dirty="0">
                <a:solidFill>
                  <a:schemeClr val="bg1"/>
                </a:solidFill>
                <a:latin typeface="Georgia" panose="02040502050405020303" pitchFamily="18" charset="0"/>
              </a:rPr>
              <a:t>Education</a:t>
            </a:r>
          </a:p>
          <a:p>
            <a:r>
              <a:rPr lang="en-US" sz="1500" dirty="0">
                <a:solidFill>
                  <a:schemeClr val="bg1"/>
                </a:solidFill>
                <a:latin typeface="Georgia" panose="02040502050405020303" pitchFamily="18" charset="0"/>
              </a:rPr>
              <a:t>Board</a:t>
            </a:r>
          </a:p>
          <a:p>
            <a:endParaRPr lang="en-US" sz="1500" dirty="0">
              <a:solidFill>
                <a:schemeClr val="bg1"/>
              </a:solidFill>
              <a:latin typeface="Georgia" panose="02040502050405020303" pitchFamily="18" charset="0"/>
            </a:endParaRPr>
          </a:p>
          <a:p>
            <a:r>
              <a:rPr lang="en-US" sz="1500" dirty="0">
                <a:solidFill>
                  <a:schemeClr val="bg1"/>
                </a:solidFill>
                <a:latin typeface="Georgia" panose="02040502050405020303" pitchFamily="18" charset="0"/>
              </a:rPr>
              <a:t>SREB.org</a:t>
            </a:r>
          </a:p>
        </p:txBody>
      </p:sp>
    </p:spTree>
    <p:extLst>
      <p:ext uri="{BB962C8B-B14F-4D97-AF65-F5344CB8AC3E}">
        <p14:creationId xmlns:p14="http://schemas.microsoft.com/office/powerpoint/2010/main" val="3145497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009D-C526-C778-1507-AD4577B15A6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6FF019C-8D16-A05B-7672-4AD739C7DB73}"/>
              </a:ext>
            </a:extLst>
          </p:cNvPr>
          <p:cNvSpPr>
            <a:spLocks noGrp="1"/>
          </p:cNvSpPr>
          <p:nvPr>
            <p:ph type="sldNum" sz="quarter" idx="10"/>
          </p:nvPr>
        </p:nvSpPr>
        <p:spPr/>
        <p:txBody>
          <a:bodyPr/>
          <a:lstStyle/>
          <a:p>
            <a:r>
              <a:rPr lang="en-US"/>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1412839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Tree>
    <p:extLst>
      <p:ext uri="{BB962C8B-B14F-4D97-AF65-F5344CB8AC3E}">
        <p14:creationId xmlns:p14="http://schemas.microsoft.com/office/powerpoint/2010/main" val="772664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 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2805785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
        <p:nvSpPr>
          <p:cNvPr id="5" name="TextBox 4">
            <a:extLst>
              <a:ext uri="{FF2B5EF4-FFF2-40B4-BE49-F238E27FC236}">
                <a16:creationId xmlns:a16="http://schemas.microsoft.com/office/drawing/2014/main" id="{5797CD48-6926-D4BB-8DC3-008D7743C9BE}"/>
              </a:ext>
            </a:extLst>
          </p:cNvPr>
          <p:cNvSpPr txBox="1"/>
          <p:nvPr userDrawn="1"/>
        </p:nvSpPr>
        <p:spPr>
          <a:xfrm rot="19780565">
            <a:off x="-1346426" y="198451"/>
            <a:ext cx="4607889" cy="707886"/>
          </a:xfrm>
          <a:prstGeom prst="rect">
            <a:avLst/>
          </a:prstGeom>
          <a:noFill/>
        </p:spPr>
        <p:txBody>
          <a:bodyPr wrap="square" rtlCol="0">
            <a:spAutoFit/>
          </a:bodyPr>
          <a:lstStyle/>
          <a:p>
            <a:pPr algn="ctr"/>
            <a:endParaRPr lang="en-US" sz="4000" b="0">
              <a:solidFill>
                <a:schemeClr val="bg1">
                  <a:lumMod val="85000"/>
                </a:schemeClr>
              </a:solidFill>
              <a:latin typeface="+mj-lt"/>
              <a:cs typeface="Calibri" panose="020F0502020204030204" pitchFamily="34" charset="0"/>
            </a:endParaRPr>
          </a:p>
        </p:txBody>
      </p:sp>
      <p:sp>
        <p:nvSpPr>
          <p:cNvPr id="11" name="TextBox 10">
            <a:extLst>
              <a:ext uri="{FF2B5EF4-FFF2-40B4-BE49-F238E27FC236}">
                <a16:creationId xmlns:a16="http://schemas.microsoft.com/office/drawing/2014/main" id="{05DE9EAA-59CE-F544-9674-7BB8CA6EE67C}"/>
              </a:ext>
            </a:extLst>
          </p:cNvPr>
          <p:cNvSpPr txBox="1"/>
          <p:nvPr userDrawn="1"/>
        </p:nvSpPr>
        <p:spPr>
          <a:xfrm>
            <a:off x="-2654040" y="6150114"/>
            <a:ext cx="7239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501543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Bullet Style">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1061156" y="1662071"/>
            <a:ext cx="10371523" cy="4464093"/>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061157" y="274638"/>
            <a:ext cx="10348841" cy="1143000"/>
          </a:xfrm>
        </p:spPr>
        <p:txBody>
          <a:bodyPr/>
          <a:lstStyle>
            <a:lvl1pPr algn="l">
              <a:defRPr/>
            </a:lvl1pPr>
          </a:lstStyle>
          <a:p>
            <a:r>
              <a:rPr lang="en-US" dirty="0"/>
              <a:t>Slide Title</a:t>
            </a:r>
          </a:p>
        </p:txBody>
      </p:sp>
      <p:grpSp>
        <p:nvGrpSpPr>
          <p:cNvPr id="3" name="Group 2">
            <a:extLst>
              <a:ext uri="{FF2B5EF4-FFF2-40B4-BE49-F238E27FC236}">
                <a16:creationId xmlns:a16="http://schemas.microsoft.com/office/drawing/2014/main" id="{1EA18129-4B59-D2BD-C8CC-A9CF6742499F}"/>
              </a:ext>
            </a:extLst>
          </p:cNvPr>
          <p:cNvGrpSpPr/>
          <p:nvPr userDrawn="1"/>
        </p:nvGrpSpPr>
        <p:grpSpPr>
          <a:xfrm>
            <a:off x="5676181" y="4727276"/>
            <a:ext cx="6515819" cy="2130724"/>
            <a:chOff x="5676180" y="4710023"/>
            <a:chExt cx="6515819" cy="2130724"/>
          </a:xfrm>
        </p:grpSpPr>
        <p:pic>
          <p:nvPicPr>
            <p:cNvPr id="4" name="Picture 3" descr="A picture containing moon, space, astronomy&#10;&#10;Description automatically generated">
              <a:extLst>
                <a:ext uri="{FF2B5EF4-FFF2-40B4-BE49-F238E27FC236}">
                  <a16:creationId xmlns:a16="http://schemas.microsoft.com/office/drawing/2014/main" id="{788E2EDC-32A5-B147-F5E8-A61AE386CA74}"/>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7" name="Picture 6" descr="A picture containing text, font, typography, graphics&#10;&#10;Description automatically generated">
              <a:extLst>
                <a:ext uri="{FF2B5EF4-FFF2-40B4-BE49-F238E27FC236}">
                  <a16:creationId xmlns:a16="http://schemas.microsoft.com/office/drawing/2014/main" id="{8DEBDA2D-9222-2AE2-4F52-CC3E7C4CC706}"/>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9" name="Slide Number Placeholder 5">
            <a:extLst>
              <a:ext uri="{FF2B5EF4-FFF2-40B4-BE49-F238E27FC236}">
                <a16:creationId xmlns:a16="http://schemas.microsoft.com/office/drawing/2014/main" id="{33213470-02ED-9C63-CD19-44A34EA034C5}"/>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1982946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3030695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alphaModFix amt="70000"/>
            <a:extLst>
              <a:ext uri="{28A0092B-C50C-407E-A947-70E740481C1C}">
                <a14:useLocalDpi xmlns:a14="http://schemas.microsoft.com/office/drawing/2010/main" val="0"/>
              </a:ext>
            </a:extLst>
          </a:blip>
          <a:stretch>
            <a:fillRect/>
          </a:stretch>
        </p:blipFill>
        <p:spPr>
          <a:xfrm>
            <a:off x="9042400" y="609600"/>
            <a:ext cx="2844800" cy="514793"/>
          </a:xfrm>
          <a:prstGeom prst="rect">
            <a:avLst/>
          </a:prstGeom>
        </p:spPr>
      </p:pic>
    </p:spTree>
    <p:extLst>
      <p:ext uri="{BB962C8B-B14F-4D97-AF65-F5344CB8AC3E}">
        <p14:creationId xmlns:p14="http://schemas.microsoft.com/office/powerpoint/2010/main" val="403650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Tree>
    <p:extLst>
      <p:ext uri="{BB962C8B-B14F-4D97-AF65-F5344CB8AC3E}">
        <p14:creationId xmlns:p14="http://schemas.microsoft.com/office/powerpoint/2010/main" val="2465875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2017</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563709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4737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701058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F3DF097-10A3-464C-B5E2-538C7AC44F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231" y="-208036"/>
            <a:ext cx="13022256" cy="7472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AB6293-E782-15F9-FDF6-752E789DA3CE}"/>
              </a:ext>
            </a:extLst>
          </p:cNvPr>
          <p:cNvSpPr txBox="1"/>
          <p:nvPr userDrawn="1"/>
        </p:nvSpPr>
        <p:spPr>
          <a:xfrm>
            <a:off x="-2873375" y="6150114"/>
            <a:ext cx="7410448"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4096359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3179959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CEFC68-6B01-4E89-B097-C1E95B3D8A2C}"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CE486-C091-4EA1-9BA3-9FB014F5F111}" type="slidenum">
              <a:rPr lang="en-US" smtClean="0"/>
              <a:t>‹#›</a:t>
            </a:fld>
            <a:endParaRPr lang="en-US"/>
          </a:p>
        </p:txBody>
      </p:sp>
    </p:spTree>
    <p:extLst>
      <p:ext uri="{BB962C8B-B14F-4D97-AF65-F5344CB8AC3E}">
        <p14:creationId xmlns:p14="http://schemas.microsoft.com/office/powerpoint/2010/main" val="1356497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O NOT US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
        <p:nvSpPr>
          <p:cNvPr id="5" name="Content Placeholder 3">
            <a:extLst>
              <a:ext uri="{FF2B5EF4-FFF2-40B4-BE49-F238E27FC236}">
                <a16:creationId xmlns:a16="http://schemas.microsoft.com/office/drawing/2014/main" id="{BC5EA59E-2B04-104E-15D3-B18D2BF59A05}"/>
              </a:ext>
            </a:extLst>
          </p:cNvPr>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C26DAAE9-1136-0CBF-6192-87C0EBA5721C}"/>
              </a:ext>
            </a:extLst>
          </p:cNvPr>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 name="Text Placeholder 14">
            <a:extLst>
              <a:ext uri="{FF2B5EF4-FFF2-40B4-BE49-F238E27FC236}">
                <a16:creationId xmlns:a16="http://schemas.microsoft.com/office/drawing/2014/main" id="{909C0671-364A-0A55-28D5-5E8CE923B864}"/>
              </a:ext>
            </a:extLst>
          </p:cNvPr>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30022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Number Style">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1061156" y="1662071"/>
            <a:ext cx="10394101" cy="4464093"/>
          </a:xfrm>
        </p:spPr>
        <p:txBody>
          <a:bodyPr/>
          <a:lstStyle>
            <a:lvl1pPr marL="514350" indent="-514350">
              <a:buClr>
                <a:schemeClr val="accent5"/>
              </a:buClr>
              <a:buFont typeface="+mj-lt"/>
              <a:buAutoNum type="romanUcPeriod"/>
              <a:defRPr sz="2400">
                <a:solidFill>
                  <a:srgbClr val="5D5040"/>
                </a:solidFill>
              </a:defRPr>
            </a:lvl1pPr>
            <a:lvl2pPr marL="971550" indent="-514350">
              <a:buClr>
                <a:schemeClr val="accent5"/>
              </a:buClr>
              <a:buFont typeface="+mj-lt"/>
              <a:buAutoNum type="romanUcPeriod"/>
              <a:defRPr sz="2000">
                <a:solidFill>
                  <a:srgbClr val="5D5040"/>
                </a:solidFill>
              </a:defRPr>
            </a:lvl2pPr>
            <a:lvl3pPr marL="1314450" indent="-400050">
              <a:buClr>
                <a:schemeClr val="accent5"/>
              </a:buClr>
              <a:buFont typeface="+mj-lt"/>
              <a:buAutoNum type="romanUcPeriod"/>
              <a:defRPr sz="1800">
                <a:solidFill>
                  <a:srgbClr val="5D5040"/>
                </a:solidFill>
              </a:defRPr>
            </a:lvl3pPr>
            <a:lvl4pPr marL="1771650" indent="-400050">
              <a:buClr>
                <a:schemeClr val="accent5"/>
              </a:buClr>
              <a:buFont typeface="+mj-lt"/>
              <a:buAutoNum type="romanUcPeriod"/>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061156" y="274638"/>
            <a:ext cx="10371419" cy="1143000"/>
          </a:xfrm>
        </p:spPr>
        <p:txBody>
          <a:bodyPr/>
          <a:lstStyle>
            <a:lvl1pPr algn="l">
              <a:defRPr/>
            </a:lvl1pPr>
          </a:lstStyle>
          <a:p>
            <a:r>
              <a:rPr lang="en-US" dirty="0"/>
              <a:t>Slide Title</a:t>
            </a:r>
          </a:p>
        </p:txBody>
      </p:sp>
      <p:grpSp>
        <p:nvGrpSpPr>
          <p:cNvPr id="3" name="Group 2">
            <a:extLst>
              <a:ext uri="{FF2B5EF4-FFF2-40B4-BE49-F238E27FC236}">
                <a16:creationId xmlns:a16="http://schemas.microsoft.com/office/drawing/2014/main" id="{428FFB7C-7201-AA37-15F2-4C20B0848DBB}"/>
              </a:ext>
            </a:extLst>
          </p:cNvPr>
          <p:cNvGrpSpPr/>
          <p:nvPr userDrawn="1"/>
        </p:nvGrpSpPr>
        <p:grpSpPr>
          <a:xfrm>
            <a:off x="5676181" y="4727276"/>
            <a:ext cx="6515819" cy="2130724"/>
            <a:chOff x="5676180" y="4710023"/>
            <a:chExt cx="6515819" cy="2130724"/>
          </a:xfrm>
        </p:grpSpPr>
        <p:pic>
          <p:nvPicPr>
            <p:cNvPr id="4" name="Picture 3" descr="A picture containing moon, space, astronomy&#10;&#10;Description automatically generated">
              <a:extLst>
                <a:ext uri="{FF2B5EF4-FFF2-40B4-BE49-F238E27FC236}">
                  <a16:creationId xmlns:a16="http://schemas.microsoft.com/office/drawing/2014/main" id="{2A17E9A6-28F4-7AF2-507A-0508CD19EEB2}"/>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7" name="Picture 6" descr="A picture containing text, font, typography, graphics&#10;&#10;Description automatically generated">
              <a:extLst>
                <a:ext uri="{FF2B5EF4-FFF2-40B4-BE49-F238E27FC236}">
                  <a16:creationId xmlns:a16="http://schemas.microsoft.com/office/drawing/2014/main" id="{066DD3B0-AE64-7682-7FF3-1BD2A8B76DBE}"/>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9" name="Slide Number Placeholder 5">
            <a:extLst>
              <a:ext uri="{FF2B5EF4-FFF2-40B4-BE49-F238E27FC236}">
                <a16:creationId xmlns:a16="http://schemas.microsoft.com/office/drawing/2014/main" id="{5B966500-B520-2A72-CB6B-133BC4E9BABB}"/>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1068001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
        <p:nvSpPr>
          <p:cNvPr id="5" name="Content Placeholder 3">
            <a:extLst>
              <a:ext uri="{FF2B5EF4-FFF2-40B4-BE49-F238E27FC236}">
                <a16:creationId xmlns:a16="http://schemas.microsoft.com/office/drawing/2014/main" id="{03134000-5FD3-8044-9951-B195882BB5D6}"/>
              </a:ext>
            </a:extLst>
          </p:cNvPr>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D3F2A34C-5518-3D0F-BC39-94EBA414044F}"/>
              </a:ext>
            </a:extLst>
          </p:cNvPr>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75783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3AC3C-D422-41D0-8660-BFA2EF792D03}"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6D2D2-EA48-43E8-A5A2-FFB2B1E5C0AA}" type="slidenum">
              <a:rPr lang="en-US" smtClean="0"/>
              <a:t>‹#›</a:t>
            </a:fld>
            <a:endParaRPr lang="en-US"/>
          </a:p>
        </p:txBody>
      </p:sp>
    </p:spTree>
    <p:extLst>
      <p:ext uri="{BB962C8B-B14F-4D97-AF65-F5344CB8AC3E}">
        <p14:creationId xmlns:p14="http://schemas.microsoft.com/office/powerpoint/2010/main" val="1412301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arge Text Box">
  <p:cSld name="Large Text Box">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579120" y="1219200"/>
            <a:ext cx="11033760" cy="5093208"/>
          </a:xfrm>
          <a:prstGeom prst="rect">
            <a:avLst/>
          </a:prstGeom>
          <a:noFill/>
          <a:ln>
            <a:noFill/>
          </a:ln>
        </p:spPr>
        <p:txBody>
          <a:bodyPr spcFirstLastPara="1" wrap="square" lIns="91425" tIns="45700" rIns="91425" bIns="45700" anchor="t" anchorCtr="0">
            <a:noAutofit/>
          </a:bodyPr>
          <a:lstStyle>
            <a:lvl1pPr marL="457200" lvl="0" indent="-317500" algn="l">
              <a:spcBef>
                <a:spcPts val="280"/>
              </a:spcBef>
              <a:spcAft>
                <a:spcPts val="0"/>
              </a:spcAft>
              <a:buSzPts val="1400"/>
              <a:buFont typeface="Quattrocento Sans"/>
              <a:buChar char="•"/>
              <a:defRPr>
                <a:solidFill>
                  <a:schemeClr val="dk1"/>
                </a:solidFill>
              </a:defRPr>
            </a:lvl1pPr>
            <a:lvl2pPr marL="914400" lvl="1" indent="-317500" algn="l">
              <a:spcBef>
                <a:spcPts val="280"/>
              </a:spcBef>
              <a:spcAft>
                <a:spcPts val="0"/>
              </a:spcAft>
              <a:buSzPts val="1400"/>
              <a:buFont typeface="Quattrocento Sans"/>
              <a:buChar char="o"/>
              <a:defRPr>
                <a:solidFill>
                  <a:schemeClr val="dk1"/>
                </a:solidFill>
              </a:defRPr>
            </a:lvl2pPr>
            <a:lvl3pPr marL="1371600" lvl="2" indent="-317500" algn="l">
              <a:spcBef>
                <a:spcPts val="280"/>
              </a:spcBef>
              <a:spcAft>
                <a:spcPts val="0"/>
              </a:spcAft>
              <a:buSzPts val="1400"/>
              <a:buChar char="▪"/>
              <a:defRPr>
                <a:solidFill>
                  <a:schemeClr val="dk1"/>
                </a:solidFill>
              </a:defRPr>
            </a:lvl3pPr>
            <a:lvl4pPr marL="1828800" lvl="3" indent="-317500" algn="l">
              <a:spcBef>
                <a:spcPts val="280"/>
              </a:spcBef>
              <a:spcAft>
                <a:spcPts val="0"/>
              </a:spcAft>
              <a:buSzPts val="1400"/>
              <a:buFont typeface="Quattrocento Sans"/>
              <a:buChar char="•"/>
              <a:defRPr>
                <a:solidFill>
                  <a:schemeClr val="dk1"/>
                </a:solidFill>
              </a:defRPr>
            </a:lvl4pPr>
            <a:lvl5pPr marL="2286000" lvl="4" indent="-317500" algn="l">
              <a:spcBef>
                <a:spcPts val="350"/>
              </a:spcBef>
              <a:spcAft>
                <a:spcPts val="0"/>
              </a:spcAft>
              <a:buSzPts val="1400"/>
              <a:buFont typeface="Quattrocento Sans"/>
              <a:buChar char="•"/>
              <a:defRPr>
                <a:solidFill>
                  <a:schemeClr val="dk1"/>
                </a:solidFill>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30" name="Google Shape;30;p5"/>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2444917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arge Object">
  <p:cSld name="1_Large Object">
    <p:spTree>
      <p:nvGrpSpPr>
        <p:cNvPr id="1" name="Shape 101"/>
        <p:cNvGrpSpPr/>
        <p:nvPr/>
      </p:nvGrpSpPr>
      <p:grpSpPr>
        <a:xfrm>
          <a:off x="0" y="0"/>
          <a:ext cx="0" cy="0"/>
          <a:chOff x="0" y="0"/>
          <a:chExt cx="0" cy="0"/>
        </a:xfrm>
      </p:grpSpPr>
      <p:sp>
        <p:nvSpPr>
          <p:cNvPr id="102" name="Google Shape;102;g165e765a65e_0_242"/>
          <p:cNvSpPr txBox="1">
            <a:spLocks noGrp="1"/>
          </p:cNvSpPr>
          <p:nvPr>
            <p:ph type="body" idx="1"/>
          </p:nvPr>
        </p:nvSpPr>
        <p:spPr>
          <a:xfrm>
            <a:off x="579120" y="1231392"/>
            <a:ext cx="11033600" cy="5093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o"/>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450"/>
              </a:spcBef>
              <a:spcAft>
                <a:spcPts val="0"/>
              </a:spcAft>
              <a:buSzPts val="1800"/>
              <a:buChar char="•"/>
              <a:defRPr/>
            </a:lvl5pPr>
            <a:lvl6pPr marL="2743200" lvl="5" indent="-342900" algn="l" rtl="0">
              <a:spcBef>
                <a:spcPts val="450"/>
              </a:spcBef>
              <a:spcAft>
                <a:spcPts val="0"/>
              </a:spcAft>
              <a:buSzPts val="1800"/>
              <a:buChar char="•"/>
              <a:defRPr/>
            </a:lvl6pPr>
            <a:lvl7pPr marL="3200400" lvl="6" indent="-342900" algn="l" rtl="0">
              <a:spcBef>
                <a:spcPts val="450"/>
              </a:spcBef>
              <a:spcAft>
                <a:spcPts val="0"/>
              </a:spcAft>
              <a:buSzPts val="1800"/>
              <a:buChar char="•"/>
              <a:defRPr/>
            </a:lvl7pPr>
            <a:lvl8pPr marL="3657600" lvl="7" indent="-342900" algn="l" rtl="0">
              <a:spcBef>
                <a:spcPts val="450"/>
              </a:spcBef>
              <a:spcAft>
                <a:spcPts val="0"/>
              </a:spcAft>
              <a:buSzPts val="1800"/>
              <a:buChar char="•"/>
              <a:defRPr/>
            </a:lvl8pPr>
            <a:lvl9pPr marL="4114800" lvl="8" indent="-342900" algn="l" rtl="0">
              <a:spcBef>
                <a:spcPts val="450"/>
              </a:spcBef>
              <a:spcAft>
                <a:spcPts val="0"/>
              </a:spcAft>
              <a:buSzPts val="1800"/>
              <a:buChar char="•"/>
              <a:defRPr/>
            </a:lvl9pPr>
          </a:lstStyle>
          <a:p>
            <a:endParaRPr/>
          </a:p>
        </p:txBody>
      </p:sp>
      <p:sp>
        <p:nvSpPr>
          <p:cNvPr id="103" name="Google Shape;103;g165e765a65e_0_242"/>
          <p:cNvSpPr txBox="1">
            <a:spLocks noGrp="1"/>
          </p:cNvSpPr>
          <p:nvPr>
            <p:ph type="title"/>
          </p:nvPr>
        </p:nvSpPr>
        <p:spPr>
          <a:xfrm>
            <a:off x="416957" y="228600"/>
            <a:ext cx="11358000" cy="838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g165e765a65e_0_242"/>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rtl="0">
              <a:spcBef>
                <a:spcPts val="160"/>
              </a:spcBef>
              <a:spcAft>
                <a:spcPts val="0"/>
              </a:spcAft>
              <a:buSzPts val="800"/>
              <a:buFont typeface="Quattrocento Sans"/>
              <a:buNone/>
              <a:defRPr sz="800"/>
            </a:lvl1pPr>
            <a:lvl2pPr marL="914400" lvl="1" indent="-342900" algn="l" rtl="0">
              <a:spcBef>
                <a:spcPts val="360"/>
              </a:spcBef>
              <a:spcAft>
                <a:spcPts val="0"/>
              </a:spcAft>
              <a:buSzPts val="1800"/>
              <a:buChar char="o"/>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450"/>
              </a:spcBef>
              <a:spcAft>
                <a:spcPts val="0"/>
              </a:spcAft>
              <a:buSzPts val="1800"/>
              <a:buChar char="•"/>
              <a:defRPr/>
            </a:lvl5pPr>
            <a:lvl6pPr marL="2743200" lvl="5" indent="-342900" algn="l" rtl="0">
              <a:spcBef>
                <a:spcPts val="450"/>
              </a:spcBef>
              <a:spcAft>
                <a:spcPts val="0"/>
              </a:spcAft>
              <a:buSzPts val="1800"/>
              <a:buChar char="•"/>
              <a:defRPr/>
            </a:lvl6pPr>
            <a:lvl7pPr marL="3200400" lvl="6" indent="-342900" algn="l" rtl="0">
              <a:spcBef>
                <a:spcPts val="450"/>
              </a:spcBef>
              <a:spcAft>
                <a:spcPts val="0"/>
              </a:spcAft>
              <a:buSzPts val="1800"/>
              <a:buChar char="•"/>
              <a:defRPr/>
            </a:lvl7pPr>
            <a:lvl8pPr marL="3657600" lvl="7" indent="-342900" algn="l" rtl="0">
              <a:spcBef>
                <a:spcPts val="450"/>
              </a:spcBef>
              <a:spcAft>
                <a:spcPts val="0"/>
              </a:spcAft>
              <a:buSzPts val="1800"/>
              <a:buChar char="•"/>
              <a:defRPr/>
            </a:lvl8pPr>
            <a:lvl9pPr marL="4114800" lvl="8" indent="-342900" algn="l" rtl="0">
              <a:spcBef>
                <a:spcPts val="450"/>
              </a:spcBef>
              <a:spcAft>
                <a:spcPts val="0"/>
              </a:spcAft>
              <a:buSzPts val="1800"/>
              <a:buChar char="•"/>
              <a:defRPr/>
            </a:lvl9pPr>
          </a:lstStyle>
          <a:p>
            <a:endParaRPr/>
          </a:p>
        </p:txBody>
      </p:sp>
    </p:spTree>
    <p:extLst>
      <p:ext uri="{BB962C8B-B14F-4D97-AF65-F5344CB8AC3E}">
        <p14:creationId xmlns:p14="http://schemas.microsoft.com/office/powerpoint/2010/main" val="650456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21ED-02AC-435A-B736-EB3DD6CE40E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3F206AA-AAB4-47BF-B0EC-343D5B5B811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77DE5EC-FB88-43AD-A35D-0A79BE4087C1}"/>
              </a:ext>
            </a:extLst>
          </p:cNvPr>
          <p:cNvSpPr>
            <a:spLocks noGrp="1"/>
          </p:cNvSpPr>
          <p:nvPr>
            <p:ph type="dt" sz="half" idx="10"/>
          </p:nvPr>
        </p:nvSpPr>
        <p:spPr/>
        <p:txBody>
          <a:bodyPr/>
          <a:lstStyle/>
          <a:p>
            <a:fld id="{6A4F1628-8E71-440B-A5CD-C5E50980F8DE}" type="datetimeFigureOut">
              <a:rPr lang="en-US" smtClean="0"/>
              <a:t>6/8/2023</a:t>
            </a:fld>
            <a:endParaRPr lang="en-US"/>
          </a:p>
        </p:txBody>
      </p:sp>
      <p:sp>
        <p:nvSpPr>
          <p:cNvPr id="5" name="Footer Placeholder 4">
            <a:extLst>
              <a:ext uri="{FF2B5EF4-FFF2-40B4-BE49-F238E27FC236}">
                <a16:creationId xmlns:a16="http://schemas.microsoft.com/office/drawing/2014/main" id="{9D0D642E-7425-4E70-A26B-986FEB9DF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265C0-0B90-42A4-B3CE-E19ED7D16F7B}"/>
              </a:ext>
            </a:extLst>
          </p:cNvPr>
          <p:cNvSpPr>
            <a:spLocks noGrp="1"/>
          </p:cNvSpPr>
          <p:nvPr>
            <p:ph type="sldNum" sz="quarter" idx="12"/>
          </p:nvPr>
        </p:nvSpPr>
        <p:spPr/>
        <p:txBody>
          <a:bodyPr/>
          <a:lstStyle/>
          <a:p>
            <a:fld id="{A5519F83-7910-47F8-9BC7-6C9FF73A9487}" type="slidenum">
              <a:rPr lang="en-US" smtClean="0"/>
              <a:t>‹#›</a:t>
            </a:fld>
            <a:endParaRPr lang="en-US"/>
          </a:p>
        </p:txBody>
      </p:sp>
    </p:spTree>
    <p:extLst>
      <p:ext uri="{BB962C8B-B14F-4D97-AF65-F5344CB8AC3E}">
        <p14:creationId xmlns:p14="http://schemas.microsoft.com/office/powerpoint/2010/main" val="2550949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EAC1-EFC6-694B-B34E-ABC0A50BA8EE}"/>
              </a:ext>
            </a:extLst>
          </p:cNvPr>
          <p:cNvSpPr/>
          <p:nvPr userDrawn="1"/>
        </p:nvSpPr>
        <p:spPr bwMode="auto">
          <a:xfrm>
            <a:off x="318053" y="89452"/>
            <a:ext cx="11661913" cy="487018"/>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Tree>
    <p:extLst>
      <p:ext uri="{BB962C8B-B14F-4D97-AF65-F5344CB8AC3E}">
        <p14:creationId xmlns:p14="http://schemas.microsoft.com/office/powerpoint/2010/main" val="284359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51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1"/>
          <p:cNvSpPr>
            <a:spLocks noGrp="1"/>
          </p:cNvSpPr>
          <p:nvPr>
            <p:ph sz="quarter" idx="10"/>
          </p:nvPr>
        </p:nvSpPr>
        <p:spPr>
          <a:xfrm>
            <a:off x="579120" y="1231392"/>
            <a:ext cx="11033760" cy="5093208"/>
          </a:xfrm>
        </p:spPr>
        <p:txBody>
          <a:bodyPr/>
          <a:lstStyle/>
          <a:p>
            <a:endParaRPr lang="en-US"/>
          </a:p>
        </p:txBody>
      </p:sp>
    </p:spTree>
    <p:extLst>
      <p:ext uri="{BB962C8B-B14F-4D97-AF65-F5344CB8AC3E}">
        <p14:creationId xmlns:p14="http://schemas.microsoft.com/office/powerpoint/2010/main" val="1524295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6" name="Content Placeholder 5"/>
          <p:cNvSpPr>
            <a:spLocks noGrp="1"/>
          </p:cNvSpPr>
          <p:nvPr>
            <p:ph sz="quarter" idx="10"/>
          </p:nvPr>
        </p:nvSpPr>
        <p:spPr>
          <a:xfrm>
            <a:off x="416985" y="1295400"/>
            <a:ext cx="1135803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1"/>
          </p:nvPr>
        </p:nvSpPr>
        <p:spPr>
          <a:xfrm>
            <a:off x="416958" y="3937000"/>
            <a:ext cx="1135803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1507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8" name="Media Placeholder 7"/>
          <p:cNvSpPr>
            <a:spLocks noGrp="1"/>
          </p:cNvSpPr>
          <p:nvPr>
            <p:ph type="media" sz="quarter" idx="10"/>
          </p:nvPr>
        </p:nvSpPr>
        <p:spPr>
          <a:xfrm>
            <a:off x="416985" y="1219200"/>
            <a:ext cx="11358033" cy="3810000"/>
          </a:xfrm>
        </p:spPr>
        <p:txBody>
          <a:bodyPr/>
          <a:lstStyle/>
          <a:p>
            <a:endParaRPr lang="en-US"/>
          </a:p>
        </p:txBody>
      </p:sp>
      <p:sp>
        <p:nvSpPr>
          <p:cNvPr id="12" name="Content Placeholder 11"/>
          <p:cNvSpPr>
            <a:spLocks noGrp="1"/>
          </p:cNvSpPr>
          <p:nvPr>
            <p:ph sz="quarter" idx="11"/>
          </p:nvPr>
        </p:nvSpPr>
        <p:spPr>
          <a:xfrm>
            <a:off x="416985" y="5257800"/>
            <a:ext cx="11358033" cy="914400"/>
          </a:xfrm>
        </p:spPr>
        <p:txBody>
          <a:bodyPr/>
          <a:lstStyle>
            <a:lvl1pPr>
              <a:defRPr sz="16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0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61155" y="1600201"/>
            <a:ext cx="10371421" cy="4525963"/>
          </a:xfrm>
        </p:spPr>
        <p:txBody>
          <a:bodyPr/>
          <a:lstStyle>
            <a:lvl1pPr marL="0" indent="0">
              <a:buFontTx/>
              <a:buNone/>
              <a:defRPr sz="280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5" y="274638"/>
            <a:ext cx="10371420" cy="1143000"/>
          </a:xfrm>
        </p:spPr>
        <p:txBody>
          <a:bodyPr/>
          <a:lstStyle>
            <a:lvl1pPr algn="l">
              <a:defRPr/>
            </a:lvl1pPr>
          </a:lstStyle>
          <a:p>
            <a:r>
              <a:rPr lang="en-US" dirty="0"/>
              <a:t>Slide Title</a:t>
            </a:r>
          </a:p>
        </p:txBody>
      </p:sp>
      <p:grpSp>
        <p:nvGrpSpPr>
          <p:cNvPr id="4" name="Group 3">
            <a:extLst>
              <a:ext uri="{FF2B5EF4-FFF2-40B4-BE49-F238E27FC236}">
                <a16:creationId xmlns:a16="http://schemas.microsoft.com/office/drawing/2014/main" id="{5CDDA2EA-11B8-3BBE-3FE7-6F8FF8B5CEB2}"/>
              </a:ext>
            </a:extLst>
          </p:cNvPr>
          <p:cNvGrpSpPr/>
          <p:nvPr userDrawn="1"/>
        </p:nvGrpSpPr>
        <p:grpSpPr>
          <a:xfrm>
            <a:off x="5676181" y="4727276"/>
            <a:ext cx="6515819" cy="2130724"/>
            <a:chOff x="5676180" y="4710023"/>
            <a:chExt cx="6515819" cy="2130724"/>
          </a:xfrm>
        </p:grpSpPr>
        <p:pic>
          <p:nvPicPr>
            <p:cNvPr id="5" name="Picture 4" descr="A picture containing moon, space, astronomy&#10;&#10;Description automatically generated">
              <a:extLst>
                <a:ext uri="{FF2B5EF4-FFF2-40B4-BE49-F238E27FC236}">
                  <a16:creationId xmlns:a16="http://schemas.microsoft.com/office/drawing/2014/main" id="{358A32E0-EEDD-E726-4EF4-AF3791FE1557}"/>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8" name="Picture 7" descr="A picture containing text, font, typography, graphics&#10;&#10;Description automatically generated">
              <a:extLst>
                <a:ext uri="{FF2B5EF4-FFF2-40B4-BE49-F238E27FC236}">
                  <a16:creationId xmlns:a16="http://schemas.microsoft.com/office/drawing/2014/main" id="{FFBE7AC5-3664-8382-0E3E-36EA66FD0385}"/>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10" name="Slide Number Placeholder 5">
            <a:extLst>
              <a:ext uri="{FF2B5EF4-FFF2-40B4-BE49-F238E27FC236}">
                <a16:creationId xmlns:a16="http://schemas.microsoft.com/office/drawing/2014/main" id="{E39F0488-1430-8C0C-FB49-EE55F8B08A90}"/>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171237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984671"/>
            <a:ext cx="11033760" cy="4339928"/>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
        <p:nvSpPr>
          <p:cNvPr id="7" name="AutoShape 6"/>
          <p:cNvSpPr>
            <a:spLocks noChangeArrowheads="1"/>
          </p:cNvSpPr>
          <p:nvPr userDrawn="1"/>
        </p:nvSpPr>
        <p:spPr bwMode="auto">
          <a:xfrm>
            <a:off x="579120" y="1280796"/>
            <a:ext cx="11033760" cy="5043805"/>
          </a:xfrm>
          <a:prstGeom prst="roundRect">
            <a:avLst>
              <a:gd name="adj" fmla="val 6760"/>
            </a:avLst>
          </a:prstGeom>
          <a:noFill/>
          <a:ln w="19050" algn="ctr">
            <a:solidFill>
              <a:schemeClr val="accent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nvGrpSpPr>
          <p:cNvPr id="8" name="Group 7"/>
          <p:cNvGrpSpPr/>
          <p:nvPr userDrawn="1"/>
        </p:nvGrpSpPr>
        <p:grpSpPr>
          <a:xfrm>
            <a:off x="5475331" y="838200"/>
            <a:ext cx="1170432" cy="877824"/>
            <a:chOff x="4239883" y="1531502"/>
            <a:chExt cx="664234" cy="666396"/>
          </a:xfrm>
        </p:grpSpPr>
        <p:sp>
          <p:nvSpPr>
            <p:cNvPr id="9" name="Oval 8"/>
            <p:cNvSpPr/>
            <p:nvPr/>
          </p:nvSpPr>
          <p:spPr bwMode="auto">
            <a:xfrm>
              <a:off x="4239883" y="1531502"/>
              <a:ext cx="664234" cy="666396"/>
            </a:xfrm>
            <a:prstGeom prst="ellipse">
              <a:avLst/>
            </a:prstGeom>
            <a:solidFill>
              <a:schemeClr val="accent3"/>
            </a:solidFill>
            <a:ln w="19050" algn="ctr">
              <a:noFill/>
              <a:round/>
              <a:headEnd/>
              <a:tailEnd type="triangle" w="med" len="med"/>
            </a:ln>
          </p:spPr>
          <p:txBody>
            <a:bodyPr wrap="none" rtlCol="0" anchor="ctr"/>
            <a:lstStyle/>
            <a:p>
              <a:pPr algn="ctr"/>
              <a:endParaRPr lang="en-US"/>
            </a:p>
          </p:txBody>
        </p:sp>
        <p:grpSp>
          <p:nvGrpSpPr>
            <p:cNvPr id="10" name="Group 5"/>
            <p:cNvGrpSpPr>
              <a:grpSpLocks noChangeAspect="1"/>
            </p:cNvGrpSpPr>
            <p:nvPr/>
          </p:nvGrpSpPr>
          <p:grpSpPr bwMode="auto">
            <a:xfrm rot="10800000">
              <a:off x="4289854" y="1582600"/>
              <a:ext cx="549684" cy="550509"/>
              <a:chOff x="2308" y="1589"/>
              <a:chExt cx="1144" cy="1142"/>
            </a:xfrm>
          </p:grpSpPr>
          <p:sp>
            <p:nvSpPr>
              <p:cNvPr id="11" name="AutoShape 4"/>
              <p:cNvSpPr>
                <a:spLocks noChangeAspect="1" noChangeArrowheads="1" noTextEdit="1"/>
              </p:cNvSpPr>
              <p:nvPr/>
            </p:nvSpPr>
            <p:spPr bwMode="auto">
              <a:xfrm>
                <a:off x="2308" y="1589"/>
                <a:ext cx="1144" cy="1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3046" y="1799"/>
                <a:ext cx="177" cy="173"/>
              </a:xfrm>
              <a:custGeom>
                <a:avLst/>
                <a:gdLst>
                  <a:gd name="T0" fmla="*/ 183 w 355"/>
                  <a:gd name="T1" fmla="*/ 0 h 347"/>
                  <a:gd name="T2" fmla="*/ 4 w 355"/>
                  <a:gd name="T3" fmla="*/ 87 h 347"/>
                  <a:gd name="T4" fmla="*/ 1 w 355"/>
                  <a:gd name="T5" fmla="*/ 103 h 347"/>
                  <a:gd name="T6" fmla="*/ 0 w 355"/>
                  <a:gd name="T7" fmla="*/ 120 h 347"/>
                  <a:gd name="T8" fmla="*/ 0 w 355"/>
                  <a:gd name="T9" fmla="*/ 138 h 347"/>
                  <a:gd name="T10" fmla="*/ 1 w 355"/>
                  <a:gd name="T11" fmla="*/ 154 h 347"/>
                  <a:gd name="T12" fmla="*/ 5 w 355"/>
                  <a:gd name="T13" fmla="*/ 172 h 347"/>
                  <a:gd name="T14" fmla="*/ 8 w 355"/>
                  <a:gd name="T15" fmla="*/ 191 h 347"/>
                  <a:gd name="T16" fmla="*/ 15 w 355"/>
                  <a:gd name="T17" fmla="*/ 208 h 347"/>
                  <a:gd name="T18" fmla="*/ 22 w 355"/>
                  <a:gd name="T19" fmla="*/ 225 h 347"/>
                  <a:gd name="T20" fmla="*/ 31 w 355"/>
                  <a:gd name="T21" fmla="*/ 242 h 347"/>
                  <a:gd name="T22" fmla="*/ 42 w 355"/>
                  <a:gd name="T23" fmla="*/ 257 h 347"/>
                  <a:gd name="T24" fmla="*/ 54 w 355"/>
                  <a:gd name="T25" fmla="*/ 274 h 347"/>
                  <a:gd name="T26" fmla="*/ 68 w 355"/>
                  <a:gd name="T27" fmla="*/ 287 h 347"/>
                  <a:gd name="T28" fmla="*/ 83 w 355"/>
                  <a:gd name="T29" fmla="*/ 300 h 347"/>
                  <a:gd name="T30" fmla="*/ 98 w 355"/>
                  <a:gd name="T31" fmla="*/ 312 h 347"/>
                  <a:gd name="T32" fmla="*/ 115 w 355"/>
                  <a:gd name="T33" fmla="*/ 322 h 347"/>
                  <a:gd name="T34" fmla="*/ 133 w 355"/>
                  <a:gd name="T35" fmla="*/ 330 h 347"/>
                  <a:gd name="T36" fmla="*/ 150 w 355"/>
                  <a:gd name="T37" fmla="*/ 337 h 347"/>
                  <a:gd name="T38" fmla="*/ 167 w 355"/>
                  <a:gd name="T39" fmla="*/ 342 h 347"/>
                  <a:gd name="T40" fmla="*/ 186 w 355"/>
                  <a:gd name="T41" fmla="*/ 345 h 347"/>
                  <a:gd name="T42" fmla="*/ 204 w 355"/>
                  <a:gd name="T43" fmla="*/ 347 h 347"/>
                  <a:gd name="T44" fmla="*/ 213 w 355"/>
                  <a:gd name="T45" fmla="*/ 347 h 347"/>
                  <a:gd name="T46" fmla="*/ 222 w 355"/>
                  <a:gd name="T47" fmla="*/ 347 h 347"/>
                  <a:gd name="T48" fmla="*/ 232 w 355"/>
                  <a:gd name="T49" fmla="*/ 347 h 347"/>
                  <a:gd name="T50" fmla="*/ 241 w 355"/>
                  <a:gd name="T51" fmla="*/ 346 h 347"/>
                  <a:gd name="T52" fmla="*/ 250 w 355"/>
                  <a:gd name="T53" fmla="*/ 345 h 347"/>
                  <a:gd name="T54" fmla="*/ 259 w 355"/>
                  <a:gd name="T55" fmla="*/ 344 h 347"/>
                  <a:gd name="T56" fmla="*/ 267 w 355"/>
                  <a:gd name="T57" fmla="*/ 342 h 347"/>
                  <a:gd name="T58" fmla="*/ 277 w 355"/>
                  <a:gd name="T59" fmla="*/ 339 h 347"/>
                  <a:gd name="T60" fmla="*/ 355 w 355"/>
                  <a:gd name="T61" fmla="*/ 168 h 347"/>
                  <a:gd name="T62" fmla="*/ 340 w 355"/>
                  <a:gd name="T63" fmla="*/ 164 h 347"/>
                  <a:gd name="T64" fmla="*/ 326 w 355"/>
                  <a:gd name="T65" fmla="*/ 161 h 347"/>
                  <a:gd name="T66" fmla="*/ 311 w 355"/>
                  <a:gd name="T67" fmla="*/ 155 h 347"/>
                  <a:gd name="T68" fmla="*/ 297 w 355"/>
                  <a:gd name="T69" fmla="*/ 148 h 347"/>
                  <a:gd name="T70" fmla="*/ 285 w 355"/>
                  <a:gd name="T71" fmla="*/ 141 h 347"/>
                  <a:gd name="T72" fmla="*/ 271 w 355"/>
                  <a:gd name="T73" fmla="*/ 133 h 347"/>
                  <a:gd name="T74" fmla="*/ 258 w 355"/>
                  <a:gd name="T75" fmla="*/ 123 h 347"/>
                  <a:gd name="T76" fmla="*/ 247 w 355"/>
                  <a:gd name="T77" fmla="*/ 112 h 347"/>
                  <a:gd name="T78" fmla="*/ 235 w 355"/>
                  <a:gd name="T79" fmla="*/ 101 h 347"/>
                  <a:gd name="T80" fmla="*/ 224 w 355"/>
                  <a:gd name="T81" fmla="*/ 88 h 347"/>
                  <a:gd name="T82" fmla="*/ 214 w 355"/>
                  <a:gd name="T83" fmla="*/ 74 h 347"/>
                  <a:gd name="T84" fmla="*/ 206 w 355"/>
                  <a:gd name="T85" fmla="*/ 60 h 347"/>
                  <a:gd name="T86" fmla="*/ 198 w 355"/>
                  <a:gd name="T87" fmla="*/ 45 h 347"/>
                  <a:gd name="T88" fmla="*/ 193 w 355"/>
                  <a:gd name="T89" fmla="*/ 32 h 347"/>
                  <a:gd name="T90" fmla="*/ 187 w 355"/>
                  <a:gd name="T91" fmla="*/ 15 h 347"/>
                  <a:gd name="T92" fmla="*/ 183 w 355"/>
                  <a:gd name="T9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5" h="347">
                    <a:moveTo>
                      <a:pt x="183" y="0"/>
                    </a:moveTo>
                    <a:lnTo>
                      <a:pt x="4" y="87"/>
                    </a:lnTo>
                    <a:lnTo>
                      <a:pt x="1" y="103"/>
                    </a:lnTo>
                    <a:lnTo>
                      <a:pt x="0" y="120"/>
                    </a:lnTo>
                    <a:lnTo>
                      <a:pt x="0" y="138"/>
                    </a:lnTo>
                    <a:lnTo>
                      <a:pt x="1" y="154"/>
                    </a:lnTo>
                    <a:lnTo>
                      <a:pt x="5" y="172"/>
                    </a:lnTo>
                    <a:lnTo>
                      <a:pt x="8" y="191"/>
                    </a:lnTo>
                    <a:lnTo>
                      <a:pt x="15" y="208"/>
                    </a:lnTo>
                    <a:lnTo>
                      <a:pt x="22" y="225"/>
                    </a:lnTo>
                    <a:lnTo>
                      <a:pt x="31" y="242"/>
                    </a:lnTo>
                    <a:lnTo>
                      <a:pt x="42" y="257"/>
                    </a:lnTo>
                    <a:lnTo>
                      <a:pt x="54" y="274"/>
                    </a:lnTo>
                    <a:lnTo>
                      <a:pt x="68" y="287"/>
                    </a:lnTo>
                    <a:lnTo>
                      <a:pt x="83" y="300"/>
                    </a:lnTo>
                    <a:lnTo>
                      <a:pt x="98" y="312"/>
                    </a:lnTo>
                    <a:lnTo>
                      <a:pt x="115" y="322"/>
                    </a:lnTo>
                    <a:lnTo>
                      <a:pt x="133" y="330"/>
                    </a:lnTo>
                    <a:lnTo>
                      <a:pt x="150" y="337"/>
                    </a:lnTo>
                    <a:lnTo>
                      <a:pt x="167" y="342"/>
                    </a:lnTo>
                    <a:lnTo>
                      <a:pt x="186" y="345"/>
                    </a:lnTo>
                    <a:lnTo>
                      <a:pt x="204" y="347"/>
                    </a:lnTo>
                    <a:lnTo>
                      <a:pt x="213" y="347"/>
                    </a:lnTo>
                    <a:lnTo>
                      <a:pt x="222" y="347"/>
                    </a:lnTo>
                    <a:lnTo>
                      <a:pt x="232" y="347"/>
                    </a:lnTo>
                    <a:lnTo>
                      <a:pt x="241" y="346"/>
                    </a:lnTo>
                    <a:lnTo>
                      <a:pt x="250" y="345"/>
                    </a:lnTo>
                    <a:lnTo>
                      <a:pt x="259" y="344"/>
                    </a:lnTo>
                    <a:lnTo>
                      <a:pt x="267" y="342"/>
                    </a:lnTo>
                    <a:lnTo>
                      <a:pt x="277" y="339"/>
                    </a:lnTo>
                    <a:lnTo>
                      <a:pt x="355" y="168"/>
                    </a:lnTo>
                    <a:lnTo>
                      <a:pt x="340" y="164"/>
                    </a:lnTo>
                    <a:lnTo>
                      <a:pt x="326" y="161"/>
                    </a:lnTo>
                    <a:lnTo>
                      <a:pt x="311" y="155"/>
                    </a:lnTo>
                    <a:lnTo>
                      <a:pt x="297" y="148"/>
                    </a:lnTo>
                    <a:lnTo>
                      <a:pt x="285" y="141"/>
                    </a:lnTo>
                    <a:lnTo>
                      <a:pt x="271" y="133"/>
                    </a:lnTo>
                    <a:lnTo>
                      <a:pt x="258" y="123"/>
                    </a:lnTo>
                    <a:lnTo>
                      <a:pt x="247" y="112"/>
                    </a:lnTo>
                    <a:lnTo>
                      <a:pt x="235" y="101"/>
                    </a:lnTo>
                    <a:lnTo>
                      <a:pt x="224" y="88"/>
                    </a:lnTo>
                    <a:lnTo>
                      <a:pt x="214" y="74"/>
                    </a:lnTo>
                    <a:lnTo>
                      <a:pt x="206" y="60"/>
                    </a:lnTo>
                    <a:lnTo>
                      <a:pt x="198" y="45"/>
                    </a:lnTo>
                    <a:lnTo>
                      <a:pt x="193" y="32"/>
                    </a:lnTo>
                    <a:lnTo>
                      <a:pt x="187" y="15"/>
                    </a:lnTo>
                    <a:lnTo>
                      <a:pt x="18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3167" y="1722"/>
                <a:ext cx="130" cy="134"/>
              </a:xfrm>
              <a:custGeom>
                <a:avLst/>
                <a:gdLst>
                  <a:gd name="T0" fmla="*/ 137 w 260"/>
                  <a:gd name="T1" fmla="*/ 269 h 269"/>
                  <a:gd name="T2" fmla="*/ 260 w 260"/>
                  <a:gd name="T3" fmla="*/ 0 h 269"/>
                  <a:gd name="T4" fmla="*/ 0 w 260"/>
                  <a:gd name="T5" fmla="*/ 128 h 269"/>
                  <a:gd name="T6" fmla="*/ 5 w 260"/>
                  <a:gd name="T7" fmla="*/ 141 h 269"/>
                  <a:gd name="T8" fmla="*/ 9 w 260"/>
                  <a:gd name="T9" fmla="*/ 152 h 269"/>
                  <a:gd name="T10" fmla="*/ 14 w 260"/>
                  <a:gd name="T11" fmla="*/ 164 h 269"/>
                  <a:gd name="T12" fmla="*/ 20 w 260"/>
                  <a:gd name="T13" fmla="*/ 175 h 269"/>
                  <a:gd name="T14" fmla="*/ 25 w 260"/>
                  <a:gd name="T15" fmla="*/ 187 h 269"/>
                  <a:gd name="T16" fmla="*/ 32 w 260"/>
                  <a:gd name="T17" fmla="*/ 197 h 269"/>
                  <a:gd name="T18" fmla="*/ 41 w 260"/>
                  <a:gd name="T19" fmla="*/ 208 h 269"/>
                  <a:gd name="T20" fmla="*/ 51 w 260"/>
                  <a:gd name="T21" fmla="*/ 218 h 269"/>
                  <a:gd name="T22" fmla="*/ 60 w 260"/>
                  <a:gd name="T23" fmla="*/ 227 h 269"/>
                  <a:gd name="T24" fmla="*/ 70 w 260"/>
                  <a:gd name="T25" fmla="*/ 234 h 269"/>
                  <a:gd name="T26" fmla="*/ 81 w 260"/>
                  <a:gd name="T27" fmla="*/ 242 h 269"/>
                  <a:gd name="T28" fmla="*/ 92 w 260"/>
                  <a:gd name="T29" fmla="*/ 248 h 269"/>
                  <a:gd name="T30" fmla="*/ 102 w 260"/>
                  <a:gd name="T31" fmla="*/ 255 h 269"/>
                  <a:gd name="T32" fmla="*/ 114 w 260"/>
                  <a:gd name="T33" fmla="*/ 259 h 269"/>
                  <a:gd name="T34" fmla="*/ 126 w 260"/>
                  <a:gd name="T35" fmla="*/ 264 h 269"/>
                  <a:gd name="T36" fmla="*/ 137 w 260"/>
                  <a:gd name="T37"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9">
                    <a:moveTo>
                      <a:pt x="137" y="269"/>
                    </a:moveTo>
                    <a:lnTo>
                      <a:pt x="260" y="0"/>
                    </a:lnTo>
                    <a:lnTo>
                      <a:pt x="0" y="128"/>
                    </a:lnTo>
                    <a:lnTo>
                      <a:pt x="5" y="141"/>
                    </a:lnTo>
                    <a:lnTo>
                      <a:pt x="9" y="152"/>
                    </a:lnTo>
                    <a:lnTo>
                      <a:pt x="14" y="164"/>
                    </a:lnTo>
                    <a:lnTo>
                      <a:pt x="20" y="175"/>
                    </a:lnTo>
                    <a:lnTo>
                      <a:pt x="25" y="187"/>
                    </a:lnTo>
                    <a:lnTo>
                      <a:pt x="32" y="197"/>
                    </a:lnTo>
                    <a:lnTo>
                      <a:pt x="41" y="208"/>
                    </a:lnTo>
                    <a:lnTo>
                      <a:pt x="51" y="218"/>
                    </a:lnTo>
                    <a:lnTo>
                      <a:pt x="60" y="227"/>
                    </a:lnTo>
                    <a:lnTo>
                      <a:pt x="70" y="234"/>
                    </a:lnTo>
                    <a:lnTo>
                      <a:pt x="81" y="242"/>
                    </a:lnTo>
                    <a:lnTo>
                      <a:pt x="92" y="248"/>
                    </a:lnTo>
                    <a:lnTo>
                      <a:pt x="102" y="255"/>
                    </a:lnTo>
                    <a:lnTo>
                      <a:pt x="114" y="259"/>
                    </a:lnTo>
                    <a:lnTo>
                      <a:pt x="126" y="264"/>
                    </a:lnTo>
                    <a:lnTo>
                      <a:pt x="137" y="26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2442" y="2386"/>
                <a:ext cx="223" cy="222"/>
              </a:xfrm>
              <a:custGeom>
                <a:avLst/>
                <a:gdLst>
                  <a:gd name="T0" fmla="*/ 446 w 446"/>
                  <a:gd name="T1" fmla="*/ 261 h 445"/>
                  <a:gd name="T2" fmla="*/ 437 w 446"/>
                  <a:gd name="T3" fmla="*/ 264 h 445"/>
                  <a:gd name="T4" fmla="*/ 427 w 446"/>
                  <a:gd name="T5" fmla="*/ 266 h 445"/>
                  <a:gd name="T6" fmla="*/ 418 w 446"/>
                  <a:gd name="T7" fmla="*/ 267 h 445"/>
                  <a:gd name="T8" fmla="*/ 410 w 446"/>
                  <a:gd name="T9" fmla="*/ 267 h 445"/>
                  <a:gd name="T10" fmla="*/ 401 w 446"/>
                  <a:gd name="T11" fmla="*/ 268 h 445"/>
                  <a:gd name="T12" fmla="*/ 392 w 446"/>
                  <a:gd name="T13" fmla="*/ 268 h 445"/>
                  <a:gd name="T14" fmla="*/ 383 w 446"/>
                  <a:gd name="T15" fmla="*/ 267 h 445"/>
                  <a:gd name="T16" fmla="*/ 373 w 446"/>
                  <a:gd name="T17" fmla="*/ 267 h 445"/>
                  <a:gd name="T18" fmla="*/ 355 w 446"/>
                  <a:gd name="T19" fmla="*/ 265 h 445"/>
                  <a:gd name="T20" fmla="*/ 338 w 446"/>
                  <a:gd name="T21" fmla="*/ 260 h 445"/>
                  <a:gd name="T22" fmla="*/ 320 w 446"/>
                  <a:gd name="T23" fmla="*/ 254 h 445"/>
                  <a:gd name="T24" fmla="*/ 304 w 446"/>
                  <a:gd name="T25" fmla="*/ 246 h 445"/>
                  <a:gd name="T26" fmla="*/ 288 w 446"/>
                  <a:gd name="T27" fmla="*/ 237 h 445"/>
                  <a:gd name="T28" fmla="*/ 273 w 446"/>
                  <a:gd name="T29" fmla="*/ 226 h 445"/>
                  <a:gd name="T30" fmla="*/ 258 w 446"/>
                  <a:gd name="T31" fmla="*/ 214 h 445"/>
                  <a:gd name="T32" fmla="*/ 243 w 446"/>
                  <a:gd name="T33" fmla="*/ 200 h 445"/>
                  <a:gd name="T34" fmla="*/ 229 w 446"/>
                  <a:gd name="T35" fmla="*/ 186 h 445"/>
                  <a:gd name="T36" fmla="*/ 217 w 446"/>
                  <a:gd name="T37" fmla="*/ 170 h 445"/>
                  <a:gd name="T38" fmla="*/ 206 w 446"/>
                  <a:gd name="T39" fmla="*/ 155 h 445"/>
                  <a:gd name="T40" fmla="*/ 197 w 446"/>
                  <a:gd name="T41" fmla="*/ 138 h 445"/>
                  <a:gd name="T42" fmla="*/ 190 w 446"/>
                  <a:gd name="T43" fmla="*/ 121 h 445"/>
                  <a:gd name="T44" fmla="*/ 183 w 446"/>
                  <a:gd name="T45" fmla="*/ 103 h 445"/>
                  <a:gd name="T46" fmla="*/ 180 w 446"/>
                  <a:gd name="T47" fmla="*/ 85 h 445"/>
                  <a:gd name="T48" fmla="*/ 176 w 446"/>
                  <a:gd name="T49" fmla="*/ 67 h 445"/>
                  <a:gd name="T50" fmla="*/ 175 w 446"/>
                  <a:gd name="T51" fmla="*/ 50 h 445"/>
                  <a:gd name="T52" fmla="*/ 175 w 446"/>
                  <a:gd name="T53" fmla="*/ 33 h 445"/>
                  <a:gd name="T54" fmla="*/ 176 w 446"/>
                  <a:gd name="T55" fmla="*/ 16 h 445"/>
                  <a:gd name="T56" fmla="*/ 179 w 446"/>
                  <a:gd name="T57" fmla="*/ 0 h 445"/>
                  <a:gd name="T58" fmla="*/ 4 w 446"/>
                  <a:gd name="T59" fmla="*/ 184 h 445"/>
                  <a:gd name="T60" fmla="*/ 1 w 446"/>
                  <a:gd name="T61" fmla="*/ 200 h 445"/>
                  <a:gd name="T62" fmla="*/ 0 w 446"/>
                  <a:gd name="T63" fmla="*/ 218 h 445"/>
                  <a:gd name="T64" fmla="*/ 0 w 446"/>
                  <a:gd name="T65" fmla="*/ 235 h 445"/>
                  <a:gd name="T66" fmla="*/ 1 w 446"/>
                  <a:gd name="T67" fmla="*/ 251 h 445"/>
                  <a:gd name="T68" fmla="*/ 5 w 446"/>
                  <a:gd name="T69" fmla="*/ 269 h 445"/>
                  <a:gd name="T70" fmla="*/ 8 w 446"/>
                  <a:gd name="T71" fmla="*/ 288 h 445"/>
                  <a:gd name="T72" fmla="*/ 15 w 446"/>
                  <a:gd name="T73" fmla="*/ 305 h 445"/>
                  <a:gd name="T74" fmla="*/ 22 w 446"/>
                  <a:gd name="T75" fmla="*/ 322 h 445"/>
                  <a:gd name="T76" fmla="*/ 31 w 446"/>
                  <a:gd name="T77" fmla="*/ 340 h 445"/>
                  <a:gd name="T78" fmla="*/ 42 w 446"/>
                  <a:gd name="T79" fmla="*/ 355 h 445"/>
                  <a:gd name="T80" fmla="*/ 54 w 446"/>
                  <a:gd name="T81" fmla="*/ 371 h 445"/>
                  <a:gd name="T82" fmla="*/ 68 w 446"/>
                  <a:gd name="T83" fmla="*/ 385 h 445"/>
                  <a:gd name="T84" fmla="*/ 83 w 446"/>
                  <a:gd name="T85" fmla="*/ 397 h 445"/>
                  <a:gd name="T86" fmla="*/ 98 w 446"/>
                  <a:gd name="T87" fmla="*/ 409 h 445"/>
                  <a:gd name="T88" fmla="*/ 115 w 446"/>
                  <a:gd name="T89" fmla="*/ 419 h 445"/>
                  <a:gd name="T90" fmla="*/ 132 w 446"/>
                  <a:gd name="T91" fmla="*/ 427 h 445"/>
                  <a:gd name="T92" fmla="*/ 149 w 446"/>
                  <a:gd name="T93" fmla="*/ 434 h 445"/>
                  <a:gd name="T94" fmla="*/ 167 w 446"/>
                  <a:gd name="T95" fmla="*/ 439 h 445"/>
                  <a:gd name="T96" fmla="*/ 186 w 446"/>
                  <a:gd name="T97" fmla="*/ 442 h 445"/>
                  <a:gd name="T98" fmla="*/ 204 w 446"/>
                  <a:gd name="T99" fmla="*/ 445 h 445"/>
                  <a:gd name="T100" fmla="*/ 213 w 446"/>
                  <a:gd name="T101" fmla="*/ 445 h 445"/>
                  <a:gd name="T102" fmla="*/ 224 w 446"/>
                  <a:gd name="T103" fmla="*/ 445 h 445"/>
                  <a:gd name="T104" fmla="*/ 233 w 446"/>
                  <a:gd name="T105" fmla="*/ 445 h 445"/>
                  <a:gd name="T106" fmla="*/ 242 w 446"/>
                  <a:gd name="T107" fmla="*/ 443 h 445"/>
                  <a:gd name="T108" fmla="*/ 252 w 446"/>
                  <a:gd name="T109" fmla="*/ 442 h 445"/>
                  <a:gd name="T110" fmla="*/ 262 w 446"/>
                  <a:gd name="T111" fmla="*/ 440 h 445"/>
                  <a:gd name="T112" fmla="*/ 271 w 446"/>
                  <a:gd name="T113" fmla="*/ 438 h 445"/>
                  <a:gd name="T114" fmla="*/ 280 w 446"/>
                  <a:gd name="T115" fmla="*/ 435 h 445"/>
                  <a:gd name="T116" fmla="*/ 446 w 446"/>
                  <a:gd name="T117" fmla="*/ 26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6" h="445">
                    <a:moveTo>
                      <a:pt x="446" y="261"/>
                    </a:moveTo>
                    <a:lnTo>
                      <a:pt x="437" y="264"/>
                    </a:lnTo>
                    <a:lnTo>
                      <a:pt x="427" y="266"/>
                    </a:lnTo>
                    <a:lnTo>
                      <a:pt x="418" y="267"/>
                    </a:lnTo>
                    <a:lnTo>
                      <a:pt x="410" y="267"/>
                    </a:lnTo>
                    <a:lnTo>
                      <a:pt x="401" y="268"/>
                    </a:lnTo>
                    <a:lnTo>
                      <a:pt x="392" y="268"/>
                    </a:lnTo>
                    <a:lnTo>
                      <a:pt x="383" y="267"/>
                    </a:lnTo>
                    <a:lnTo>
                      <a:pt x="373" y="267"/>
                    </a:lnTo>
                    <a:lnTo>
                      <a:pt x="355" y="265"/>
                    </a:lnTo>
                    <a:lnTo>
                      <a:pt x="338" y="260"/>
                    </a:lnTo>
                    <a:lnTo>
                      <a:pt x="320" y="254"/>
                    </a:lnTo>
                    <a:lnTo>
                      <a:pt x="304" y="246"/>
                    </a:lnTo>
                    <a:lnTo>
                      <a:pt x="288" y="237"/>
                    </a:lnTo>
                    <a:lnTo>
                      <a:pt x="273" y="226"/>
                    </a:lnTo>
                    <a:lnTo>
                      <a:pt x="258" y="214"/>
                    </a:lnTo>
                    <a:lnTo>
                      <a:pt x="243" y="200"/>
                    </a:lnTo>
                    <a:lnTo>
                      <a:pt x="229" y="186"/>
                    </a:lnTo>
                    <a:lnTo>
                      <a:pt x="217" y="170"/>
                    </a:lnTo>
                    <a:lnTo>
                      <a:pt x="206" y="155"/>
                    </a:lnTo>
                    <a:lnTo>
                      <a:pt x="197" y="138"/>
                    </a:lnTo>
                    <a:lnTo>
                      <a:pt x="190" y="121"/>
                    </a:lnTo>
                    <a:lnTo>
                      <a:pt x="183" y="103"/>
                    </a:lnTo>
                    <a:lnTo>
                      <a:pt x="180" y="85"/>
                    </a:lnTo>
                    <a:lnTo>
                      <a:pt x="176" y="67"/>
                    </a:lnTo>
                    <a:lnTo>
                      <a:pt x="175" y="50"/>
                    </a:lnTo>
                    <a:lnTo>
                      <a:pt x="175" y="33"/>
                    </a:lnTo>
                    <a:lnTo>
                      <a:pt x="176" y="16"/>
                    </a:lnTo>
                    <a:lnTo>
                      <a:pt x="179" y="0"/>
                    </a:lnTo>
                    <a:lnTo>
                      <a:pt x="4" y="184"/>
                    </a:lnTo>
                    <a:lnTo>
                      <a:pt x="1" y="200"/>
                    </a:lnTo>
                    <a:lnTo>
                      <a:pt x="0" y="218"/>
                    </a:lnTo>
                    <a:lnTo>
                      <a:pt x="0" y="235"/>
                    </a:lnTo>
                    <a:lnTo>
                      <a:pt x="1" y="251"/>
                    </a:lnTo>
                    <a:lnTo>
                      <a:pt x="5" y="269"/>
                    </a:lnTo>
                    <a:lnTo>
                      <a:pt x="8" y="288"/>
                    </a:lnTo>
                    <a:lnTo>
                      <a:pt x="15" y="305"/>
                    </a:lnTo>
                    <a:lnTo>
                      <a:pt x="22" y="322"/>
                    </a:lnTo>
                    <a:lnTo>
                      <a:pt x="31" y="340"/>
                    </a:lnTo>
                    <a:lnTo>
                      <a:pt x="42" y="355"/>
                    </a:lnTo>
                    <a:lnTo>
                      <a:pt x="54" y="371"/>
                    </a:lnTo>
                    <a:lnTo>
                      <a:pt x="68" y="385"/>
                    </a:lnTo>
                    <a:lnTo>
                      <a:pt x="83" y="397"/>
                    </a:lnTo>
                    <a:lnTo>
                      <a:pt x="98" y="409"/>
                    </a:lnTo>
                    <a:lnTo>
                      <a:pt x="115" y="419"/>
                    </a:lnTo>
                    <a:lnTo>
                      <a:pt x="132" y="427"/>
                    </a:lnTo>
                    <a:lnTo>
                      <a:pt x="149" y="434"/>
                    </a:lnTo>
                    <a:lnTo>
                      <a:pt x="167" y="439"/>
                    </a:lnTo>
                    <a:lnTo>
                      <a:pt x="186" y="442"/>
                    </a:lnTo>
                    <a:lnTo>
                      <a:pt x="204" y="445"/>
                    </a:lnTo>
                    <a:lnTo>
                      <a:pt x="213" y="445"/>
                    </a:lnTo>
                    <a:lnTo>
                      <a:pt x="224" y="445"/>
                    </a:lnTo>
                    <a:lnTo>
                      <a:pt x="233" y="445"/>
                    </a:lnTo>
                    <a:lnTo>
                      <a:pt x="242" y="443"/>
                    </a:lnTo>
                    <a:lnTo>
                      <a:pt x="252" y="442"/>
                    </a:lnTo>
                    <a:lnTo>
                      <a:pt x="262" y="440"/>
                    </a:lnTo>
                    <a:lnTo>
                      <a:pt x="271" y="438"/>
                    </a:lnTo>
                    <a:lnTo>
                      <a:pt x="280" y="435"/>
                    </a:lnTo>
                    <a:lnTo>
                      <a:pt x="446" y="26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2559" y="1870"/>
                <a:ext cx="601" cy="615"/>
              </a:xfrm>
              <a:custGeom>
                <a:avLst/>
                <a:gdLst>
                  <a:gd name="T0" fmla="*/ 2 w 1201"/>
                  <a:gd name="T1" fmla="*/ 1037 h 1231"/>
                  <a:gd name="T2" fmla="*/ 6 w 1201"/>
                  <a:gd name="T3" fmla="*/ 1056 h 1231"/>
                  <a:gd name="T4" fmla="*/ 9 w 1201"/>
                  <a:gd name="T5" fmla="*/ 1074 h 1231"/>
                  <a:gd name="T6" fmla="*/ 16 w 1201"/>
                  <a:gd name="T7" fmla="*/ 1092 h 1231"/>
                  <a:gd name="T8" fmla="*/ 23 w 1201"/>
                  <a:gd name="T9" fmla="*/ 1109 h 1231"/>
                  <a:gd name="T10" fmla="*/ 32 w 1201"/>
                  <a:gd name="T11" fmla="*/ 1126 h 1231"/>
                  <a:gd name="T12" fmla="*/ 43 w 1201"/>
                  <a:gd name="T13" fmla="*/ 1141 h 1231"/>
                  <a:gd name="T14" fmla="*/ 54 w 1201"/>
                  <a:gd name="T15" fmla="*/ 1157 h 1231"/>
                  <a:gd name="T16" fmla="*/ 68 w 1201"/>
                  <a:gd name="T17" fmla="*/ 1171 h 1231"/>
                  <a:gd name="T18" fmla="*/ 83 w 1201"/>
                  <a:gd name="T19" fmla="*/ 1184 h 1231"/>
                  <a:gd name="T20" fmla="*/ 99 w 1201"/>
                  <a:gd name="T21" fmla="*/ 1195 h 1231"/>
                  <a:gd name="T22" fmla="*/ 115 w 1201"/>
                  <a:gd name="T23" fmla="*/ 1206 h 1231"/>
                  <a:gd name="T24" fmla="*/ 132 w 1201"/>
                  <a:gd name="T25" fmla="*/ 1214 h 1231"/>
                  <a:gd name="T26" fmla="*/ 150 w 1201"/>
                  <a:gd name="T27" fmla="*/ 1219 h 1231"/>
                  <a:gd name="T28" fmla="*/ 168 w 1201"/>
                  <a:gd name="T29" fmla="*/ 1225 h 1231"/>
                  <a:gd name="T30" fmla="*/ 187 w 1201"/>
                  <a:gd name="T31" fmla="*/ 1229 h 1231"/>
                  <a:gd name="T32" fmla="*/ 205 w 1201"/>
                  <a:gd name="T33" fmla="*/ 1230 h 1231"/>
                  <a:gd name="T34" fmla="*/ 214 w 1201"/>
                  <a:gd name="T35" fmla="*/ 1231 h 1231"/>
                  <a:gd name="T36" fmla="*/ 225 w 1201"/>
                  <a:gd name="T37" fmla="*/ 1231 h 1231"/>
                  <a:gd name="T38" fmla="*/ 234 w 1201"/>
                  <a:gd name="T39" fmla="*/ 1230 h 1231"/>
                  <a:gd name="T40" fmla="*/ 243 w 1201"/>
                  <a:gd name="T41" fmla="*/ 1229 h 1231"/>
                  <a:gd name="T42" fmla="*/ 252 w 1201"/>
                  <a:gd name="T43" fmla="*/ 1227 h 1231"/>
                  <a:gd name="T44" fmla="*/ 263 w 1201"/>
                  <a:gd name="T45" fmla="*/ 1226 h 1231"/>
                  <a:gd name="T46" fmla="*/ 272 w 1201"/>
                  <a:gd name="T47" fmla="*/ 1224 h 1231"/>
                  <a:gd name="T48" fmla="*/ 281 w 1201"/>
                  <a:gd name="T49" fmla="*/ 1222 h 1231"/>
                  <a:gd name="T50" fmla="*/ 431 w 1201"/>
                  <a:gd name="T51" fmla="*/ 1064 h 1231"/>
                  <a:gd name="T52" fmla="*/ 1201 w 1201"/>
                  <a:gd name="T53" fmla="*/ 256 h 1231"/>
                  <a:gd name="T54" fmla="*/ 1192 w 1201"/>
                  <a:gd name="T55" fmla="*/ 258 h 1231"/>
                  <a:gd name="T56" fmla="*/ 1183 w 1201"/>
                  <a:gd name="T57" fmla="*/ 259 h 1231"/>
                  <a:gd name="T58" fmla="*/ 1173 w 1201"/>
                  <a:gd name="T59" fmla="*/ 259 h 1231"/>
                  <a:gd name="T60" fmla="*/ 1165 w 1201"/>
                  <a:gd name="T61" fmla="*/ 259 h 1231"/>
                  <a:gd name="T62" fmla="*/ 1156 w 1201"/>
                  <a:gd name="T63" fmla="*/ 259 h 1231"/>
                  <a:gd name="T64" fmla="*/ 1147 w 1201"/>
                  <a:gd name="T65" fmla="*/ 258 h 1231"/>
                  <a:gd name="T66" fmla="*/ 1138 w 1201"/>
                  <a:gd name="T67" fmla="*/ 257 h 1231"/>
                  <a:gd name="T68" fmla="*/ 1129 w 1201"/>
                  <a:gd name="T69" fmla="*/ 257 h 1231"/>
                  <a:gd name="T70" fmla="*/ 1110 w 1201"/>
                  <a:gd name="T71" fmla="*/ 255 h 1231"/>
                  <a:gd name="T72" fmla="*/ 1092 w 1201"/>
                  <a:gd name="T73" fmla="*/ 251 h 1231"/>
                  <a:gd name="T74" fmla="*/ 1074 w 1201"/>
                  <a:gd name="T75" fmla="*/ 247 h 1231"/>
                  <a:gd name="T76" fmla="*/ 1057 w 1201"/>
                  <a:gd name="T77" fmla="*/ 240 h 1231"/>
                  <a:gd name="T78" fmla="*/ 1040 w 1201"/>
                  <a:gd name="T79" fmla="*/ 232 h 1231"/>
                  <a:gd name="T80" fmla="*/ 1023 w 1201"/>
                  <a:gd name="T81" fmla="*/ 221 h 1231"/>
                  <a:gd name="T82" fmla="*/ 1008 w 1201"/>
                  <a:gd name="T83" fmla="*/ 210 h 1231"/>
                  <a:gd name="T84" fmla="*/ 993 w 1201"/>
                  <a:gd name="T85" fmla="*/ 197 h 1231"/>
                  <a:gd name="T86" fmla="*/ 979 w 1201"/>
                  <a:gd name="T87" fmla="*/ 183 h 1231"/>
                  <a:gd name="T88" fmla="*/ 966 w 1201"/>
                  <a:gd name="T89" fmla="*/ 167 h 1231"/>
                  <a:gd name="T90" fmla="*/ 956 w 1201"/>
                  <a:gd name="T91" fmla="*/ 152 h 1231"/>
                  <a:gd name="T92" fmla="*/ 947 w 1201"/>
                  <a:gd name="T93" fmla="*/ 135 h 1231"/>
                  <a:gd name="T94" fmla="*/ 940 w 1201"/>
                  <a:gd name="T95" fmla="*/ 118 h 1231"/>
                  <a:gd name="T96" fmla="*/ 933 w 1201"/>
                  <a:gd name="T97" fmla="*/ 100 h 1231"/>
                  <a:gd name="T98" fmla="*/ 929 w 1201"/>
                  <a:gd name="T99" fmla="*/ 82 h 1231"/>
                  <a:gd name="T100" fmla="*/ 926 w 1201"/>
                  <a:gd name="T101" fmla="*/ 64 h 1231"/>
                  <a:gd name="T102" fmla="*/ 925 w 1201"/>
                  <a:gd name="T103" fmla="*/ 47 h 1231"/>
                  <a:gd name="T104" fmla="*/ 924 w 1201"/>
                  <a:gd name="T105" fmla="*/ 31 h 1231"/>
                  <a:gd name="T106" fmla="*/ 924 w 1201"/>
                  <a:gd name="T107" fmla="*/ 16 h 1231"/>
                  <a:gd name="T108" fmla="*/ 926 w 1201"/>
                  <a:gd name="T109" fmla="*/ 0 h 1231"/>
                  <a:gd name="T110" fmla="*/ 166 w 1201"/>
                  <a:gd name="T111" fmla="*/ 800 h 1231"/>
                  <a:gd name="T112" fmla="*/ 5 w 1201"/>
                  <a:gd name="T113" fmla="*/ 971 h 1231"/>
                  <a:gd name="T114" fmla="*/ 2 w 1201"/>
                  <a:gd name="T115" fmla="*/ 987 h 1231"/>
                  <a:gd name="T116" fmla="*/ 0 w 1201"/>
                  <a:gd name="T117" fmla="*/ 1004 h 1231"/>
                  <a:gd name="T118" fmla="*/ 0 w 1201"/>
                  <a:gd name="T119" fmla="*/ 1021 h 1231"/>
                  <a:gd name="T120" fmla="*/ 2 w 1201"/>
                  <a:gd name="T121" fmla="*/ 1037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1" h="1231">
                    <a:moveTo>
                      <a:pt x="2" y="1037"/>
                    </a:moveTo>
                    <a:lnTo>
                      <a:pt x="6" y="1056"/>
                    </a:lnTo>
                    <a:lnTo>
                      <a:pt x="9" y="1074"/>
                    </a:lnTo>
                    <a:lnTo>
                      <a:pt x="16" y="1092"/>
                    </a:lnTo>
                    <a:lnTo>
                      <a:pt x="23" y="1109"/>
                    </a:lnTo>
                    <a:lnTo>
                      <a:pt x="32" y="1126"/>
                    </a:lnTo>
                    <a:lnTo>
                      <a:pt x="43" y="1141"/>
                    </a:lnTo>
                    <a:lnTo>
                      <a:pt x="54" y="1157"/>
                    </a:lnTo>
                    <a:lnTo>
                      <a:pt x="68" y="1171"/>
                    </a:lnTo>
                    <a:lnTo>
                      <a:pt x="83" y="1184"/>
                    </a:lnTo>
                    <a:lnTo>
                      <a:pt x="99" y="1195"/>
                    </a:lnTo>
                    <a:lnTo>
                      <a:pt x="115" y="1206"/>
                    </a:lnTo>
                    <a:lnTo>
                      <a:pt x="132" y="1214"/>
                    </a:lnTo>
                    <a:lnTo>
                      <a:pt x="150" y="1219"/>
                    </a:lnTo>
                    <a:lnTo>
                      <a:pt x="168" y="1225"/>
                    </a:lnTo>
                    <a:lnTo>
                      <a:pt x="187" y="1229"/>
                    </a:lnTo>
                    <a:lnTo>
                      <a:pt x="205" y="1230"/>
                    </a:lnTo>
                    <a:lnTo>
                      <a:pt x="214" y="1231"/>
                    </a:lnTo>
                    <a:lnTo>
                      <a:pt x="225" y="1231"/>
                    </a:lnTo>
                    <a:lnTo>
                      <a:pt x="234" y="1230"/>
                    </a:lnTo>
                    <a:lnTo>
                      <a:pt x="243" y="1229"/>
                    </a:lnTo>
                    <a:lnTo>
                      <a:pt x="252" y="1227"/>
                    </a:lnTo>
                    <a:lnTo>
                      <a:pt x="263" y="1226"/>
                    </a:lnTo>
                    <a:lnTo>
                      <a:pt x="272" y="1224"/>
                    </a:lnTo>
                    <a:lnTo>
                      <a:pt x="281" y="1222"/>
                    </a:lnTo>
                    <a:lnTo>
                      <a:pt x="431" y="1064"/>
                    </a:lnTo>
                    <a:lnTo>
                      <a:pt x="1201" y="256"/>
                    </a:lnTo>
                    <a:lnTo>
                      <a:pt x="1192" y="258"/>
                    </a:lnTo>
                    <a:lnTo>
                      <a:pt x="1183" y="259"/>
                    </a:lnTo>
                    <a:lnTo>
                      <a:pt x="1173" y="259"/>
                    </a:lnTo>
                    <a:lnTo>
                      <a:pt x="1165" y="259"/>
                    </a:lnTo>
                    <a:lnTo>
                      <a:pt x="1156" y="259"/>
                    </a:lnTo>
                    <a:lnTo>
                      <a:pt x="1147" y="258"/>
                    </a:lnTo>
                    <a:lnTo>
                      <a:pt x="1138" y="257"/>
                    </a:lnTo>
                    <a:lnTo>
                      <a:pt x="1129" y="257"/>
                    </a:lnTo>
                    <a:lnTo>
                      <a:pt x="1110" y="255"/>
                    </a:lnTo>
                    <a:lnTo>
                      <a:pt x="1092" y="251"/>
                    </a:lnTo>
                    <a:lnTo>
                      <a:pt x="1074" y="247"/>
                    </a:lnTo>
                    <a:lnTo>
                      <a:pt x="1057" y="240"/>
                    </a:lnTo>
                    <a:lnTo>
                      <a:pt x="1040" y="232"/>
                    </a:lnTo>
                    <a:lnTo>
                      <a:pt x="1023" y="221"/>
                    </a:lnTo>
                    <a:lnTo>
                      <a:pt x="1008" y="210"/>
                    </a:lnTo>
                    <a:lnTo>
                      <a:pt x="993" y="197"/>
                    </a:lnTo>
                    <a:lnTo>
                      <a:pt x="979" y="183"/>
                    </a:lnTo>
                    <a:lnTo>
                      <a:pt x="966" y="167"/>
                    </a:lnTo>
                    <a:lnTo>
                      <a:pt x="956" y="152"/>
                    </a:lnTo>
                    <a:lnTo>
                      <a:pt x="947" y="135"/>
                    </a:lnTo>
                    <a:lnTo>
                      <a:pt x="940" y="118"/>
                    </a:lnTo>
                    <a:lnTo>
                      <a:pt x="933" y="100"/>
                    </a:lnTo>
                    <a:lnTo>
                      <a:pt x="929" y="82"/>
                    </a:lnTo>
                    <a:lnTo>
                      <a:pt x="926" y="64"/>
                    </a:lnTo>
                    <a:lnTo>
                      <a:pt x="925" y="47"/>
                    </a:lnTo>
                    <a:lnTo>
                      <a:pt x="924" y="31"/>
                    </a:lnTo>
                    <a:lnTo>
                      <a:pt x="924" y="16"/>
                    </a:lnTo>
                    <a:lnTo>
                      <a:pt x="926" y="0"/>
                    </a:lnTo>
                    <a:lnTo>
                      <a:pt x="166" y="800"/>
                    </a:lnTo>
                    <a:lnTo>
                      <a:pt x="5" y="971"/>
                    </a:lnTo>
                    <a:lnTo>
                      <a:pt x="2" y="987"/>
                    </a:lnTo>
                    <a:lnTo>
                      <a:pt x="0" y="1004"/>
                    </a:lnTo>
                    <a:lnTo>
                      <a:pt x="0" y="1021"/>
                    </a:lnTo>
                    <a:lnTo>
                      <a:pt x="2" y="103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5307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143000"/>
            <a:ext cx="11033760" cy="5181599"/>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563624"/>
            <a:ext cx="11033760" cy="4760976"/>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685800"/>
            <a:ext cx="1170432" cy="877824"/>
          </a:xfrm>
          <a:prstGeom prst="rect">
            <a:avLst/>
          </a:prstGeom>
        </p:spPr>
      </p:pic>
    </p:spTree>
    <p:extLst>
      <p:ext uri="{BB962C8B-B14F-4D97-AF65-F5344CB8AC3E}">
        <p14:creationId xmlns:p14="http://schemas.microsoft.com/office/powerpoint/2010/main" val="802831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295401"/>
            <a:ext cx="11033760" cy="5029200"/>
          </a:xfrm>
          <a:prstGeom prst="roundRect">
            <a:avLst>
              <a:gd name="adj" fmla="val 6760"/>
            </a:avLst>
          </a:prstGeom>
          <a:noFill/>
          <a:ln w="19050" algn="ctr">
            <a:solidFill>
              <a:schemeClr val="accent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9780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758888"/>
            <a:ext cx="1170432" cy="877824"/>
          </a:xfrm>
          <a:prstGeom prst="rect">
            <a:avLst/>
          </a:prstGeom>
        </p:spPr>
      </p:pic>
    </p:spTree>
    <p:extLst>
      <p:ext uri="{BB962C8B-B14F-4D97-AF65-F5344CB8AC3E}">
        <p14:creationId xmlns:p14="http://schemas.microsoft.com/office/powerpoint/2010/main" val="1418994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AutoShape 6"/>
          <p:cNvSpPr>
            <a:spLocks noChangeArrowheads="1"/>
          </p:cNvSpPr>
          <p:nvPr userDrawn="1"/>
        </p:nvSpPr>
        <p:spPr bwMode="auto">
          <a:xfrm>
            <a:off x="579120" y="969288"/>
            <a:ext cx="11033760" cy="4745713"/>
          </a:xfrm>
          <a:prstGeom prst="roundRect">
            <a:avLst>
              <a:gd name="adj" fmla="val 6760"/>
            </a:avLst>
          </a:prstGeom>
          <a:noFill/>
          <a:ln w="19050" algn="ctr">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4" name="Content Placeholder 3"/>
          <p:cNvSpPr>
            <a:spLocks noGrp="1"/>
          </p:cNvSpPr>
          <p:nvPr>
            <p:ph sz="quarter" idx="10"/>
          </p:nvPr>
        </p:nvSpPr>
        <p:spPr>
          <a:xfrm>
            <a:off x="579120" y="13684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4800" y="457200"/>
            <a:ext cx="1170432" cy="877824"/>
          </a:xfrm>
          <a:prstGeom prst="rect">
            <a:avLst/>
          </a:prstGeom>
        </p:spPr>
      </p:pic>
    </p:spTree>
    <p:extLst>
      <p:ext uri="{BB962C8B-B14F-4D97-AF65-F5344CB8AC3E}">
        <p14:creationId xmlns:p14="http://schemas.microsoft.com/office/powerpoint/2010/main" val="1797867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984671"/>
            <a:ext cx="11033760" cy="4339928"/>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400"/>
            </a:lvl1p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
        <p:nvSpPr>
          <p:cNvPr id="7" name="AutoShape 6"/>
          <p:cNvSpPr>
            <a:spLocks noChangeArrowheads="1"/>
          </p:cNvSpPr>
          <p:nvPr userDrawn="1"/>
        </p:nvSpPr>
        <p:spPr bwMode="auto">
          <a:xfrm>
            <a:off x="579120" y="1174715"/>
            <a:ext cx="11033760" cy="5302285"/>
          </a:xfrm>
          <a:prstGeom prst="roundRect">
            <a:avLst>
              <a:gd name="adj" fmla="val 6760"/>
            </a:avLst>
          </a:prstGeom>
          <a:noFill/>
          <a:ln w="19050" algn="ctr">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762000"/>
            <a:ext cx="1170432" cy="877824"/>
          </a:xfrm>
          <a:prstGeom prst="rect">
            <a:avLst/>
          </a:prstGeom>
        </p:spPr>
      </p:pic>
    </p:spTree>
    <p:extLst>
      <p:ext uri="{BB962C8B-B14F-4D97-AF65-F5344CB8AC3E}">
        <p14:creationId xmlns:p14="http://schemas.microsoft.com/office/powerpoint/2010/main" val="1959828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5" name="Content Placeholder 3"/>
          <p:cNvSpPr>
            <a:spLocks noGrp="1"/>
          </p:cNvSpPr>
          <p:nvPr>
            <p:ph sz="quarter" idx="11"/>
          </p:nvPr>
        </p:nvSpPr>
        <p:spPr>
          <a:xfrm>
            <a:off x="6197600" y="1578886"/>
            <a:ext cx="5577445" cy="4656451"/>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6"/>
          <p:cNvSpPr>
            <a:spLocks noChangeArrowheads="1"/>
          </p:cNvSpPr>
          <p:nvPr userDrawn="1"/>
        </p:nvSpPr>
        <p:spPr bwMode="auto">
          <a:xfrm>
            <a:off x="6197600" y="990600"/>
            <a:ext cx="5577445" cy="5505994"/>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7600" y="734612"/>
            <a:ext cx="731520" cy="548640"/>
          </a:xfrm>
          <a:prstGeom prst="rect">
            <a:avLst/>
          </a:prstGeom>
        </p:spPr>
      </p:pic>
      <p:sp>
        <p:nvSpPr>
          <p:cNvPr id="8" name="Content Placeholder 3"/>
          <p:cNvSpPr>
            <a:spLocks noGrp="1"/>
          </p:cNvSpPr>
          <p:nvPr>
            <p:ph sz="quarter" idx="12"/>
          </p:nvPr>
        </p:nvSpPr>
        <p:spPr>
          <a:xfrm>
            <a:off x="383091" y="1633773"/>
            <a:ext cx="5577445" cy="4690829"/>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AutoShape 6"/>
          <p:cNvSpPr>
            <a:spLocks noChangeArrowheads="1"/>
          </p:cNvSpPr>
          <p:nvPr userDrawn="1"/>
        </p:nvSpPr>
        <p:spPr bwMode="auto">
          <a:xfrm>
            <a:off x="383091" y="1045486"/>
            <a:ext cx="5577445" cy="5451108"/>
          </a:xfrm>
          <a:prstGeom prst="roundRect">
            <a:avLst>
              <a:gd name="adj" fmla="val 6760"/>
            </a:avLst>
          </a:prstGeom>
          <a:noFill/>
          <a:ln w="19050" algn="ctr">
            <a:solidFill>
              <a:schemeClr val="accent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21491" y="734612"/>
            <a:ext cx="731520" cy="548640"/>
          </a:xfrm>
          <a:prstGeom prst="rect">
            <a:avLst/>
          </a:prstGeom>
        </p:spPr>
      </p:pic>
    </p:spTree>
    <p:extLst>
      <p:ext uri="{BB962C8B-B14F-4D97-AF65-F5344CB8AC3E}">
        <p14:creationId xmlns:p14="http://schemas.microsoft.com/office/powerpoint/2010/main" val="424921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5" name="Content Placeholder 3"/>
          <p:cNvSpPr>
            <a:spLocks noGrp="1"/>
          </p:cNvSpPr>
          <p:nvPr>
            <p:ph sz="quarter" idx="11"/>
          </p:nvPr>
        </p:nvSpPr>
        <p:spPr>
          <a:xfrm>
            <a:off x="6197600" y="1578886"/>
            <a:ext cx="5577445" cy="4745715"/>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toShape 6"/>
          <p:cNvSpPr>
            <a:spLocks noChangeArrowheads="1"/>
          </p:cNvSpPr>
          <p:nvPr userDrawn="1"/>
        </p:nvSpPr>
        <p:spPr bwMode="auto">
          <a:xfrm>
            <a:off x="6197600" y="1066800"/>
            <a:ext cx="5577445" cy="5257801"/>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8" name="Content Placeholder 3"/>
          <p:cNvSpPr>
            <a:spLocks noGrp="1"/>
          </p:cNvSpPr>
          <p:nvPr>
            <p:ph sz="quarter" idx="12"/>
          </p:nvPr>
        </p:nvSpPr>
        <p:spPr>
          <a:xfrm>
            <a:off x="383091" y="1633773"/>
            <a:ext cx="5577445" cy="4690829"/>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AutoShape 6"/>
          <p:cNvSpPr>
            <a:spLocks noChangeArrowheads="1"/>
          </p:cNvSpPr>
          <p:nvPr userDrawn="1"/>
        </p:nvSpPr>
        <p:spPr bwMode="auto">
          <a:xfrm>
            <a:off x="383091" y="1066800"/>
            <a:ext cx="5577445" cy="5312687"/>
          </a:xfrm>
          <a:prstGeom prst="roundRect">
            <a:avLst>
              <a:gd name="adj" fmla="val 6760"/>
            </a:avLst>
          </a:prstGeom>
          <a:noFill/>
          <a:ln w="19050" algn="ctr">
            <a:solidFill>
              <a:schemeClr val="accent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1439164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6" name="Content Placeholder 5"/>
          <p:cNvSpPr>
            <a:spLocks noGrp="1"/>
          </p:cNvSpPr>
          <p:nvPr>
            <p:ph sz="quarter" idx="10"/>
          </p:nvPr>
        </p:nvSpPr>
        <p:spPr>
          <a:xfrm>
            <a:off x="416985" y="1295400"/>
            <a:ext cx="5577416"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p:cNvSpPr>
            <a:spLocks noGrp="1"/>
          </p:cNvSpPr>
          <p:nvPr>
            <p:ph sz="quarter" idx="11"/>
          </p:nvPr>
        </p:nvSpPr>
        <p:spPr>
          <a:xfrm>
            <a:off x="416958" y="3937000"/>
            <a:ext cx="5577443"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p:cNvSpPr>
            <a:spLocks noGrp="1"/>
          </p:cNvSpPr>
          <p:nvPr>
            <p:ph sz="quarter" idx="12"/>
          </p:nvPr>
        </p:nvSpPr>
        <p:spPr>
          <a:xfrm>
            <a:off x="6197600" y="3937000"/>
            <a:ext cx="5577445"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3"/>
          </p:nvPr>
        </p:nvSpPr>
        <p:spPr>
          <a:xfrm>
            <a:off x="6231467" y="1320800"/>
            <a:ext cx="5577445" cy="24384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80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1361DF5-0F87-4867-86B6-28EDB876A4ED}" type="datetimeFigureOut">
              <a:rPr lang="en-US" smtClean="0"/>
              <a:pPr/>
              <a:t>6/8/2023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453189"/>
            <a:ext cx="2641600" cy="268287"/>
          </a:xfrm>
          <a:prstGeom prst="rect">
            <a:avLst/>
          </a:prstGeom>
        </p:spPr>
        <p:txBody>
          <a:bodyPr/>
          <a:lstStyle/>
          <a:p>
            <a:fld id="{8367B1C1-CBE3-4341-8A7B-35F40DF3B60F}" type="slidenum">
              <a:rPr lang="en-US" smtClean="0"/>
              <a:pPr/>
              <a:t>‹#›</a:t>
            </a:fld>
            <a:endParaRPr lang="en-US"/>
          </a:p>
        </p:txBody>
      </p:sp>
    </p:spTree>
    <p:extLst>
      <p:ext uri="{BB962C8B-B14F-4D97-AF65-F5344CB8AC3E}">
        <p14:creationId xmlns:p14="http://schemas.microsoft.com/office/powerpoint/2010/main" val="3024954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with Vertical Bar">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7D1CFF-729A-CA4F-8010-E3F4B737DE58}"/>
              </a:ext>
            </a:extLst>
          </p:cNvPr>
          <p:cNvSpPr>
            <a:spLocks noGrp="1"/>
          </p:cNvSpPr>
          <p:nvPr>
            <p:ph type="subTitle" idx="1"/>
          </p:nvPr>
        </p:nvSpPr>
        <p:spPr>
          <a:xfrm>
            <a:off x="3886200" y="685800"/>
            <a:ext cx="7973568" cy="5852160"/>
          </a:xfrm>
        </p:spPr>
        <p:txBody>
          <a:bodyPr>
            <a:normAutofit/>
          </a:bodyPr>
          <a:lstStyle>
            <a:lvl1pPr marL="0" indent="0" algn="l">
              <a:buNone/>
              <a:defRPr sz="1500" b="0" i="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68FA4755-F324-B14D-9222-C63BB3BA8326}"/>
              </a:ext>
            </a:extLst>
          </p:cNvPr>
          <p:cNvSpPr/>
          <p:nvPr userDrawn="1"/>
        </p:nvSpPr>
        <p:spPr>
          <a:xfrm>
            <a:off x="0" y="-4314"/>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6A023B8B-AFCE-A54A-9976-9442C461BA11}"/>
              </a:ext>
            </a:extLst>
          </p:cNvPr>
          <p:cNvSpPr>
            <a:spLocks noGrp="1"/>
          </p:cNvSpPr>
          <p:nvPr>
            <p:ph type="title" hasCustomPrompt="1"/>
          </p:nvPr>
        </p:nvSpPr>
        <p:spPr>
          <a:xfrm>
            <a:off x="457200" y="3072384"/>
            <a:ext cx="2743200" cy="822960"/>
          </a:xfrm>
          <a:prstGeom prst="rect">
            <a:avLst/>
          </a:prstGeom>
          <a:noFill/>
        </p:spPr>
        <p:txBody>
          <a:bodyPr vert="horz" lIns="91440" tIns="457200" rIns="91440" bIns="457200" rtlCol="0" anchor="ctr">
            <a:no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a:t>Word</a:t>
            </a:r>
          </a:p>
        </p:txBody>
      </p:sp>
    </p:spTree>
    <p:extLst>
      <p:ext uri="{BB962C8B-B14F-4D97-AF65-F5344CB8AC3E}">
        <p14:creationId xmlns:p14="http://schemas.microsoft.com/office/powerpoint/2010/main" val="106756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One Column Centered">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61157" y="1600201"/>
            <a:ext cx="10394100" cy="4525963"/>
          </a:xfrm>
        </p:spPr>
        <p:txBody>
          <a:bodyPr/>
          <a:lstStyle>
            <a:lvl1pPr marL="0" indent="0" algn="ctr">
              <a:buFontTx/>
              <a:buNone/>
              <a:defRPr sz="2800" baseline="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6" y="274638"/>
            <a:ext cx="10371419" cy="1143000"/>
          </a:xfrm>
        </p:spPr>
        <p:txBody>
          <a:bodyPr/>
          <a:lstStyle>
            <a:lvl1pPr algn="ctr">
              <a:defRPr/>
            </a:lvl1pPr>
          </a:lstStyle>
          <a:p>
            <a:r>
              <a:rPr lang="en-US" dirty="0"/>
              <a:t>Slide Title</a:t>
            </a:r>
          </a:p>
        </p:txBody>
      </p:sp>
      <p:grpSp>
        <p:nvGrpSpPr>
          <p:cNvPr id="4" name="Group 3">
            <a:extLst>
              <a:ext uri="{FF2B5EF4-FFF2-40B4-BE49-F238E27FC236}">
                <a16:creationId xmlns:a16="http://schemas.microsoft.com/office/drawing/2014/main" id="{03932494-7C10-FBAA-F3D8-62641E0AFE83}"/>
              </a:ext>
            </a:extLst>
          </p:cNvPr>
          <p:cNvGrpSpPr/>
          <p:nvPr userDrawn="1"/>
        </p:nvGrpSpPr>
        <p:grpSpPr>
          <a:xfrm>
            <a:off x="5676181" y="4727276"/>
            <a:ext cx="6515819" cy="2130724"/>
            <a:chOff x="5676180" y="4710023"/>
            <a:chExt cx="6515819" cy="2130724"/>
          </a:xfrm>
        </p:grpSpPr>
        <p:pic>
          <p:nvPicPr>
            <p:cNvPr id="5" name="Picture 4" descr="A picture containing moon, space, astronomy&#10;&#10;Description automatically generated">
              <a:extLst>
                <a:ext uri="{FF2B5EF4-FFF2-40B4-BE49-F238E27FC236}">
                  <a16:creationId xmlns:a16="http://schemas.microsoft.com/office/drawing/2014/main" id="{CFA054EC-6D7A-B31C-2166-26A229A05FFC}"/>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8" name="Picture 7" descr="A picture containing text, font, typography, graphics&#10;&#10;Description automatically generated">
              <a:extLst>
                <a:ext uri="{FF2B5EF4-FFF2-40B4-BE49-F238E27FC236}">
                  <a16:creationId xmlns:a16="http://schemas.microsoft.com/office/drawing/2014/main" id="{5C8C7593-95F4-17BB-C5B0-B926B6874AE8}"/>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10" name="Slide Number Placeholder 5">
            <a:extLst>
              <a:ext uri="{FF2B5EF4-FFF2-40B4-BE49-F238E27FC236}">
                <a16:creationId xmlns:a16="http://schemas.microsoft.com/office/drawing/2014/main" id="{0C393DE4-37BE-14C9-5C49-69539F993518}"/>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4008886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Large Object">
  <p:cSld name="3_Large Object">
    <p:spTree>
      <p:nvGrpSpPr>
        <p:cNvPr id="1" name="Shape 27"/>
        <p:cNvGrpSpPr/>
        <p:nvPr/>
      </p:nvGrpSpPr>
      <p:grpSpPr>
        <a:xfrm>
          <a:off x="0" y="0"/>
          <a:ext cx="0" cy="0"/>
          <a:chOff x="0" y="0"/>
          <a:chExt cx="0" cy="0"/>
        </a:xfrm>
      </p:grpSpPr>
      <p:sp>
        <p:nvSpPr>
          <p:cNvPr id="28" name="Google Shape;28;p16"/>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29" name="Google Shape;29;p16"/>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9074892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385736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Large Text Box">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9120" y="1219200"/>
            <a:ext cx="11033760" cy="50932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a:lvl1pPr>
          </a:lstStyle>
          <a:p>
            <a:pPr lvl="0"/>
            <a:r>
              <a:rPr lang="en-US"/>
              <a:t>Click to edit Master title style</a:t>
            </a:r>
          </a:p>
        </p:txBody>
      </p:sp>
      <p:sp>
        <p:nvSpPr>
          <p:cNvPr id="15"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2082161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AutoShape 6"/>
          <p:cNvSpPr>
            <a:spLocks noChangeArrowheads="1"/>
          </p:cNvSpPr>
          <p:nvPr userDrawn="1"/>
        </p:nvSpPr>
        <p:spPr bwMode="auto">
          <a:xfrm>
            <a:off x="579120" y="1295401"/>
            <a:ext cx="11033760" cy="5029200"/>
          </a:xfrm>
          <a:prstGeom prst="roundRect">
            <a:avLst>
              <a:gd name="adj" fmla="val 6760"/>
            </a:avLst>
          </a:prstGeom>
          <a:noFill/>
          <a:ln w="19050" algn="ctr">
            <a:solidFill>
              <a:schemeClr val="accent4"/>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sz="quarter" idx="10"/>
          </p:nvPr>
        </p:nvSpPr>
        <p:spPr>
          <a:xfrm>
            <a:off x="579120" y="1978023"/>
            <a:ext cx="11033760" cy="4346577"/>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0784" y="838200"/>
            <a:ext cx="1170432" cy="877824"/>
          </a:xfrm>
          <a:prstGeom prst="rect">
            <a:avLst/>
          </a:prstGeom>
        </p:spPr>
      </p:pic>
    </p:spTree>
    <p:extLst>
      <p:ext uri="{BB962C8B-B14F-4D97-AF65-F5344CB8AC3E}">
        <p14:creationId xmlns:p14="http://schemas.microsoft.com/office/powerpoint/2010/main" val="3990766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Large Text Box">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9120" y="1219200"/>
            <a:ext cx="11033760" cy="50932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800"/>
            </a:lvl1pPr>
          </a:lstStyle>
          <a:p>
            <a:pPr lvl="0"/>
            <a:r>
              <a:rPr lang="en-US"/>
              <a:t>Click to edit Master title style</a:t>
            </a:r>
          </a:p>
        </p:txBody>
      </p:sp>
      <p:sp>
        <p:nvSpPr>
          <p:cNvPr id="15" name="Text Placeholder 14"/>
          <p:cNvSpPr>
            <a:spLocks noGrp="1"/>
          </p:cNvSpPr>
          <p:nvPr>
            <p:ph type="body" sz="quarter" idx="11"/>
          </p:nvPr>
        </p:nvSpPr>
        <p:spPr>
          <a:xfrm>
            <a:off x="416957" y="6432514"/>
            <a:ext cx="9245600" cy="304800"/>
          </a:xfrm>
        </p:spPr>
        <p:txBody>
          <a:bodyPr lIns="0" tIns="0" rIns="0" bIns="0" anchor="b" anchorCtr="0"/>
          <a:lstStyle>
            <a:lvl1pPr marL="0" indent="0">
              <a:buNone/>
              <a:defRPr lang="en-US" sz="1100" b="0" smtClean="0">
                <a:effectLst/>
              </a:defRPr>
            </a:lvl1pPr>
          </a:lstStyle>
          <a:p>
            <a:endParaRPr lang="en-US" sz="1100" b="1">
              <a:solidFill>
                <a:srgbClr val="00A4C7"/>
              </a:solidFill>
              <a:effectLst/>
              <a:latin typeface="Segoe UI" panose="020B0502040204020203"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85437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366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arge Object">
  <p:cSld name="3_Large Object">
    <p:spTree>
      <p:nvGrpSpPr>
        <p:cNvPr id="1" name="Shape 34"/>
        <p:cNvGrpSpPr/>
        <p:nvPr/>
      </p:nvGrpSpPr>
      <p:grpSpPr>
        <a:xfrm>
          <a:off x="0" y="0"/>
          <a:ext cx="0" cy="0"/>
          <a:chOff x="0" y="0"/>
          <a:chExt cx="0" cy="0"/>
        </a:xfrm>
      </p:grpSpPr>
      <p:sp>
        <p:nvSpPr>
          <p:cNvPr id="35" name="Google Shape;35;p24"/>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342900" lvl="0" indent="-257175" algn="l">
              <a:lnSpc>
                <a:spcPct val="100000"/>
              </a:lnSpc>
              <a:spcBef>
                <a:spcPts val="270"/>
              </a:spcBef>
              <a:spcAft>
                <a:spcPts val="0"/>
              </a:spcAft>
              <a:buSzPts val="1800"/>
              <a:buChar char="•"/>
              <a:defRPr/>
            </a:lvl1pPr>
            <a:lvl2pPr marL="685800" lvl="1" indent="-257175" algn="l">
              <a:lnSpc>
                <a:spcPct val="100000"/>
              </a:lnSpc>
              <a:spcBef>
                <a:spcPts val="270"/>
              </a:spcBef>
              <a:spcAft>
                <a:spcPts val="0"/>
              </a:spcAft>
              <a:buSzPts val="1800"/>
              <a:buChar char="o"/>
              <a:defRPr/>
            </a:lvl2pPr>
            <a:lvl3pPr marL="1028700" lvl="2" indent="-257175" algn="l">
              <a:lnSpc>
                <a:spcPct val="100000"/>
              </a:lnSpc>
              <a:spcBef>
                <a:spcPts val="270"/>
              </a:spcBef>
              <a:spcAft>
                <a:spcPts val="0"/>
              </a:spcAft>
              <a:buSzPts val="1800"/>
              <a:buChar char="▪"/>
              <a:defRPr/>
            </a:lvl3pPr>
            <a:lvl4pPr marL="1371600" lvl="3" indent="-257175" algn="l">
              <a:lnSpc>
                <a:spcPct val="100000"/>
              </a:lnSpc>
              <a:spcBef>
                <a:spcPts val="270"/>
              </a:spcBef>
              <a:spcAft>
                <a:spcPts val="0"/>
              </a:spcAft>
              <a:buSzPts val="1800"/>
              <a:buChar char="•"/>
              <a:defRPr/>
            </a:lvl4pPr>
            <a:lvl5pPr marL="1714500" lvl="4" indent="-257175" algn="l">
              <a:lnSpc>
                <a:spcPct val="100000"/>
              </a:lnSpc>
              <a:spcBef>
                <a:spcPts val="338"/>
              </a:spcBef>
              <a:spcAft>
                <a:spcPts val="0"/>
              </a:spcAft>
              <a:buSzPts val="1800"/>
              <a:buChar char="•"/>
              <a:defRPr/>
            </a:lvl5pPr>
            <a:lvl6pPr marL="2057400" lvl="5" indent="-257175" algn="l">
              <a:lnSpc>
                <a:spcPct val="100000"/>
              </a:lnSpc>
              <a:spcBef>
                <a:spcPts val="338"/>
              </a:spcBef>
              <a:spcAft>
                <a:spcPts val="0"/>
              </a:spcAft>
              <a:buSzPts val="1800"/>
              <a:buChar char="•"/>
              <a:defRPr/>
            </a:lvl6pPr>
            <a:lvl7pPr marL="2400300" lvl="6" indent="-257175" algn="l">
              <a:lnSpc>
                <a:spcPct val="100000"/>
              </a:lnSpc>
              <a:spcBef>
                <a:spcPts val="338"/>
              </a:spcBef>
              <a:spcAft>
                <a:spcPts val="0"/>
              </a:spcAft>
              <a:buSzPts val="1800"/>
              <a:buChar char="•"/>
              <a:defRPr/>
            </a:lvl7pPr>
            <a:lvl8pPr marL="2743200" lvl="7" indent="-257175" algn="l">
              <a:lnSpc>
                <a:spcPct val="100000"/>
              </a:lnSpc>
              <a:spcBef>
                <a:spcPts val="338"/>
              </a:spcBef>
              <a:spcAft>
                <a:spcPts val="0"/>
              </a:spcAft>
              <a:buSzPts val="1800"/>
              <a:buChar char="•"/>
              <a:defRPr/>
            </a:lvl8pPr>
            <a:lvl9pPr marL="3086100" lvl="8" indent="-257175" algn="l">
              <a:lnSpc>
                <a:spcPct val="100000"/>
              </a:lnSpc>
              <a:spcBef>
                <a:spcPts val="338"/>
              </a:spcBef>
              <a:spcAft>
                <a:spcPts val="0"/>
              </a:spcAft>
              <a:buSzPts val="1800"/>
              <a:buChar char="•"/>
              <a:defRPr/>
            </a:lvl9pPr>
          </a:lstStyle>
          <a:p>
            <a:endParaRPr/>
          </a:p>
        </p:txBody>
      </p:sp>
      <p:sp>
        <p:nvSpPr>
          <p:cNvPr id="36" name="Google Shape;36;p24"/>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4"/>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342900" lvl="0" indent="-171450" algn="l">
              <a:lnSpc>
                <a:spcPct val="100000"/>
              </a:lnSpc>
              <a:spcBef>
                <a:spcPts val="120"/>
              </a:spcBef>
              <a:spcAft>
                <a:spcPts val="0"/>
              </a:spcAft>
              <a:buSzPts val="800"/>
              <a:buFont typeface="Quattrocento Sans"/>
              <a:buNone/>
              <a:defRPr sz="600"/>
            </a:lvl1pPr>
            <a:lvl2pPr marL="685800" lvl="1" indent="-257175" algn="l">
              <a:lnSpc>
                <a:spcPct val="100000"/>
              </a:lnSpc>
              <a:spcBef>
                <a:spcPts val="270"/>
              </a:spcBef>
              <a:spcAft>
                <a:spcPts val="0"/>
              </a:spcAft>
              <a:buSzPts val="1800"/>
              <a:buChar char="o"/>
              <a:defRPr/>
            </a:lvl2pPr>
            <a:lvl3pPr marL="1028700" lvl="2" indent="-257175" algn="l">
              <a:lnSpc>
                <a:spcPct val="100000"/>
              </a:lnSpc>
              <a:spcBef>
                <a:spcPts val="270"/>
              </a:spcBef>
              <a:spcAft>
                <a:spcPts val="0"/>
              </a:spcAft>
              <a:buSzPts val="1800"/>
              <a:buChar char="▪"/>
              <a:defRPr/>
            </a:lvl3pPr>
            <a:lvl4pPr marL="1371600" lvl="3" indent="-257175" algn="l">
              <a:lnSpc>
                <a:spcPct val="100000"/>
              </a:lnSpc>
              <a:spcBef>
                <a:spcPts val="270"/>
              </a:spcBef>
              <a:spcAft>
                <a:spcPts val="0"/>
              </a:spcAft>
              <a:buSzPts val="1800"/>
              <a:buChar char="•"/>
              <a:defRPr/>
            </a:lvl4pPr>
            <a:lvl5pPr marL="1714500" lvl="4" indent="-257175" algn="l">
              <a:lnSpc>
                <a:spcPct val="100000"/>
              </a:lnSpc>
              <a:spcBef>
                <a:spcPts val="338"/>
              </a:spcBef>
              <a:spcAft>
                <a:spcPts val="0"/>
              </a:spcAft>
              <a:buSzPts val="1800"/>
              <a:buChar char="•"/>
              <a:defRPr/>
            </a:lvl5pPr>
            <a:lvl6pPr marL="2057400" lvl="5" indent="-257175" algn="l">
              <a:lnSpc>
                <a:spcPct val="100000"/>
              </a:lnSpc>
              <a:spcBef>
                <a:spcPts val="338"/>
              </a:spcBef>
              <a:spcAft>
                <a:spcPts val="0"/>
              </a:spcAft>
              <a:buSzPts val="1800"/>
              <a:buChar char="•"/>
              <a:defRPr/>
            </a:lvl6pPr>
            <a:lvl7pPr marL="2400300" lvl="6" indent="-257175" algn="l">
              <a:lnSpc>
                <a:spcPct val="100000"/>
              </a:lnSpc>
              <a:spcBef>
                <a:spcPts val="338"/>
              </a:spcBef>
              <a:spcAft>
                <a:spcPts val="0"/>
              </a:spcAft>
              <a:buSzPts val="1800"/>
              <a:buChar char="•"/>
              <a:defRPr/>
            </a:lvl7pPr>
            <a:lvl8pPr marL="2743200" lvl="7" indent="-257175" algn="l">
              <a:lnSpc>
                <a:spcPct val="100000"/>
              </a:lnSpc>
              <a:spcBef>
                <a:spcPts val="338"/>
              </a:spcBef>
              <a:spcAft>
                <a:spcPts val="0"/>
              </a:spcAft>
              <a:buSzPts val="1800"/>
              <a:buChar char="•"/>
              <a:defRPr/>
            </a:lvl8pPr>
            <a:lvl9pPr marL="3086100" lvl="8" indent="-257175" algn="l">
              <a:lnSpc>
                <a:spcPct val="100000"/>
              </a:lnSpc>
              <a:spcBef>
                <a:spcPts val="338"/>
              </a:spcBef>
              <a:spcAft>
                <a:spcPts val="0"/>
              </a:spcAft>
              <a:buSzPts val="1800"/>
              <a:buChar char="•"/>
              <a:defRPr/>
            </a:lvl9pPr>
          </a:lstStyle>
          <a:p>
            <a:endParaRPr/>
          </a:p>
        </p:txBody>
      </p:sp>
    </p:spTree>
    <p:extLst>
      <p:ext uri="{BB962C8B-B14F-4D97-AF65-F5344CB8AC3E}">
        <p14:creationId xmlns:p14="http://schemas.microsoft.com/office/powerpoint/2010/main" val="1053807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200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812800" y="6489701"/>
            <a:ext cx="2641600" cy="23177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ftr" sz="quarter" idx="11"/>
          </p:nvPr>
        </p:nvSpPr>
        <p:spPr>
          <a:xfrm>
            <a:off x="4165600" y="6489701"/>
            <a:ext cx="3860800" cy="231775"/>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8737600" y="6453189"/>
            <a:ext cx="2641600" cy="268287"/>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613763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0518"/>
            <a:ext cx="10972800" cy="712787"/>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09600" y="1295400"/>
            <a:ext cx="10972800" cy="4530725"/>
          </a:xfrm>
        </p:spPr>
        <p:txBody>
          <a:bodyPr/>
          <a:lstStyle>
            <a:lvl2pPr>
              <a:defRPr>
                <a:latin typeface="+mn-lt"/>
              </a:defRPr>
            </a:lvl2pPr>
            <a:lvl3pPr>
              <a:buClr>
                <a:schemeClr val="accent2"/>
              </a:buClr>
              <a:buFont typeface="Verdana" pitchFamily="34" charset="0"/>
              <a:buChar cha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Tree>
    <p:extLst>
      <p:ext uri="{BB962C8B-B14F-4D97-AF65-F5344CB8AC3E}">
        <p14:creationId xmlns:p14="http://schemas.microsoft.com/office/powerpoint/2010/main" val="20289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ext - Two Colum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420995" y="1600201"/>
            <a:ext cx="5034261" cy="4525963"/>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dirty="0"/>
              <a:t>Click to add text</a:t>
            </a:r>
          </a:p>
        </p:txBody>
      </p:sp>
      <p:sp>
        <p:nvSpPr>
          <p:cNvPr id="3" name="Content Placeholder 2"/>
          <p:cNvSpPr>
            <a:spLocks noGrp="1"/>
          </p:cNvSpPr>
          <p:nvPr>
            <p:ph sz="half" idx="1" hasCustomPrompt="1"/>
          </p:nvPr>
        </p:nvSpPr>
        <p:spPr>
          <a:xfrm>
            <a:off x="1061156" y="1600201"/>
            <a:ext cx="5021779" cy="4525963"/>
          </a:xfrm>
        </p:spPr>
        <p:txBody>
          <a:bodyPr/>
          <a:lstStyle>
            <a:lvl1pPr marL="0" indent="0">
              <a:buFontTx/>
              <a:buNone/>
              <a:defRPr sz="2800" baseline="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6" y="274638"/>
            <a:ext cx="10371419" cy="1143000"/>
          </a:xfrm>
        </p:spPr>
        <p:txBody>
          <a:bodyPr/>
          <a:lstStyle/>
          <a:p>
            <a:r>
              <a:rPr lang="en-US" dirty="0"/>
              <a:t>Slide Title</a:t>
            </a:r>
          </a:p>
        </p:txBody>
      </p:sp>
      <p:grpSp>
        <p:nvGrpSpPr>
          <p:cNvPr id="5" name="Group 4">
            <a:extLst>
              <a:ext uri="{FF2B5EF4-FFF2-40B4-BE49-F238E27FC236}">
                <a16:creationId xmlns:a16="http://schemas.microsoft.com/office/drawing/2014/main" id="{5891A7AF-587B-D872-0034-68D7128F7AAD}"/>
              </a:ext>
            </a:extLst>
          </p:cNvPr>
          <p:cNvGrpSpPr/>
          <p:nvPr userDrawn="1"/>
        </p:nvGrpSpPr>
        <p:grpSpPr>
          <a:xfrm>
            <a:off x="5676181" y="4727276"/>
            <a:ext cx="6515819" cy="2130724"/>
            <a:chOff x="5676180" y="4710023"/>
            <a:chExt cx="6515819" cy="2130724"/>
          </a:xfrm>
        </p:grpSpPr>
        <p:pic>
          <p:nvPicPr>
            <p:cNvPr id="8" name="Picture 7" descr="A picture containing moon, space, astronomy&#10;&#10;Description automatically generated">
              <a:extLst>
                <a:ext uri="{FF2B5EF4-FFF2-40B4-BE49-F238E27FC236}">
                  <a16:creationId xmlns:a16="http://schemas.microsoft.com/office/drawing/2014/main" id="{BFBF2992-5475-5289-8477-D34054C7E00F}"/>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9" name="Picture 8" descr="A picture containing text, font, typography, graphics&#10;&#10;Description automatically generated">
              <a:extLst>
                <a:ext uri="{FF2B5EF4-FFF2-40B4-BE49-F238E27FC236}">
                  <a16:creationId xmlns:a16="http://schemas.microsoft.com/office/drawing/2014/main" id="{2F1E2D4A-C926-FC3D-377D-D871BCC9D99F}"/>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11" name="Slide Number Placeholder 5">
            <a:extLst>
              <a:ext uri="{FF2B5EF4-FFF2-40B4-BE49-F238E27FC236}">
                <a16:creationId xmlns:a16="http://schemas.microsoft.com/office/drawing/2014/main" id="{1B345A31-D83B-457D-840A-605DE55E283F}"/>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39239926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C1738F-3844-4A00-8AEE-CE79F1D6ADC1}"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02709-284F-4A38-ABFD-E7F1D07BD928}" type="slidenum">
              <a:rPr lang="en-US" smtClean="0"/>
              <a:t>‹#›</a:t>
            </a:fld>
            <a:endParaRPr lang="en-US"/>
          </a:p>
        </p:txBody>
      </p:sp>
    </p:spTree>
    <p:extLst>
      <p:ext uri="{BB962C8B-B14F-4D97-AF65-F5344CB8AC3E}">
        <p14:creationId xmlns:p14="http://schemas.microsoft.com/office/powerpoint/2010/main" val="3758003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6"/>
              </a:buClr>
              <a:buFont typeface="Wingdings"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777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Large Object">
  <p:cSld name="3_Large Object">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579120" y="1231392"/>
            <a:ext cx="11033760" cy="509320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
        <p:nvSpPr>
          <p:cNvPr id="26" name="Google Shape;26;p4"/>
          <p:cNvSpPr txBox="1">
            <a:spLocks noGrp="1"/>
          </p:cNvSpPr>
          <p:nvPr>
            <p:ph type="title"/>
          </p:nvPr>
        </p:nvSpPr>
        <p:spPr>
          <a:xfrm>
            <a:off x="416957" y="228600"/>
            <a:ext cx="11358088" cy="838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body" idx="2"/>
          </p:nvPr>
        </p:nvSpPr>
        <p:spPr>
          <a:xfrm>
            <a:off x="416957" y="6432514"/>
            <a:ext cx="9245600" cy="304800"/>
          </a:xfrm>
          <a:prstGeom prst="rect">
            <a:avLst/>
          </a:prstGeom>
          <a:noFill/>
          <a:ln>
            <a:noFill/>
          </a:ln>
        </p:spPr>
        <p:txBody>
          <a:bodyPr spcFirstLastPara="1" wrap="square" lIns="0" tIns="0" rIns="0" bIns="0" anchor="b" anchorCtr="0">
            <a:noAutofit/>
          </a:bodyPr>
          <a:lstStyle>
            <a:lvl1pPr marL="457200" lvl="0" indent="-228600" algn="l">
              <a:spcBef>
                <a:spcPts val="160"/>
              </a:spcBef>
              <a:spcAft>
                <a:spcPts val="0"/>
              </a:spcAft>
              <a:buSzPts val="800"/>
              <a:buFont typeface="Quattrocento Sans"/>
              <a:buNone/>
              <a:defRPr sz="800"/>
            </a:lvl1pPr>
            <a:lvl2pPr marL="914400" lvl="1" indent="-342900" algn="l">
              <a:spcBef>
                <a:spcPts val="360"/>
              </a:spcBef>
              <a:spcAft>
                <a:spcPts val="0"/>
              </a:spcAft>
              <a:buSzPts val="1800"/>
              <a:buChar char="o"/>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0"/>
              </a:spcAft>
              <a:buSzPts val="1800"/>
              <a:buChar char="•"/>
              <a:defRPr/>
            </a:lvl9pPr>
          </a:lstStyle>
          <a:p>
            <a:endParaRPr/>
          </a:p>
        </p:txBody>
      </p:sp>
    </p:spTree>
    <p:extLst>
      <p:ext uri="{BB962C8B-B14F-4D97-AF65-F5344CB8AC3E}">
        <p14:creationId xmlns:p14="http://schemas.microsoft.com/office/powerpoint/2010/main" val="1590450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333376"/>
            <a:ext cx="10354733" cy="396875"/>
          </a:xfrm>
        </p:spPr>
        <p:txBody>
          <a:bodyPr/>
          <a:lstStyle/>
          <a:p>
            <a:r>
              <a:rPr lang="en-US"/>
              <a:t>Click to edit Master title style</a:t>
            </a:r>
          </a:p>
        </p:txBody>
      </p:sp>
      <p:sp>
        <p:nvSpPr>
          <p:cNvPr id="3" name="Text Placeholder 2"/>
          <p:cNvSpPr>
            <a:spLocks noGrp="1"/>
          </p:cNvSpPr>
          <p:nvPr>
            <p:ph type="body" sz="half" idx="1"/>
          </p:nvPr>
        </p:nvSpPr>
        <p:spPr>
          <a:xfrm>
            <a:off x="1016001" y="1052513"/>
            <a:ext cx="5101167"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0367" y="1052513"/>
            <a:ext cx="5103284"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812800" y="6489701"/>
            <a:ext cx="2641600" cy="23177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4165600" y="6489701"/>
            <a:ext cx="3860800" cy="231775"/>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8737600" y="6453189"/>
            <a:ext cx="2641600" cy="268287"/>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41759760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6000751" y="6417459"/>
            <a:ext cx="184252" cy="310341"/>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675"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5867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4" name="Content Placeholder 3"/>
          <p:cNvSpPr>
            <a:spLocks noGrp="1"/>
          </p:cNvSpPr>
          <p:nvPr>
            <p:ph sz="quarter" idx="10"/>
          </p:nvPr>
        </p:nvSpPr>
        <p:spPr>
          <a:xfrm>
            <a:off x="416984" y="1219200"/>
            <a:ext cx="5475816" cy="51816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6197600" y="1219200"/>
            <a:ext cx="5577445" cy="5181600"/>
          </a:xfrm>
        </p:spPr>
        <p:txBody>
          <a:bodyPr/>
          <a:lstStyle>
            <a:lvl1pPr>
              <a:defRPr sz="2000"/>
            </a:lvl1pPr>
            <a:lvl2pPr>
              <a:defRPr sz="16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209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Tree>
    <p:extLst>
      <p:ext uri="{BB962C8B-B14F-4D97-AF65-F5344CB8AC3E}">
        <p14:creationId xmlns:p14="http://schemas.microsoft.com/office/powerpoint/2010/main" val="22668171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r>
              <a:rPr lang="en-US" sz="1000" b="0" baseline="0">
                <a:solidFill>
                  <a:schemeClr val="bg1"/>
                </a:solidFill>
                <a:latin typeface="+mj-lt"/>
                <a:cs typeface="+mn-cs"/>
              </a:rPr>
              <a:t> </a:t>
            </a:r>
            <a:r>
              <a:rPr lang="en-US" sz="1000" b="0">
                <a:solidFill>
                  <a:schemeClr val="bg1"/>
                </a:solidFill>
                <a:latin typeface="+mj-lt"/>
                <a:cs typeface="+mn-cs"/>
              </a:rPr>
              <a:t>2017</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Tree>
    <p:extLst>
      <p:ext uri="{BB962C8B-B14F-4D97-AF65-F5344CB8AC3E}">
        <p14:creationId xmlns:p14="http://schemas.microsoft.com/office/powerpoint/2010/main" val="39154338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2017</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3062061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r>
              <a:rPr lang="en-US" sz="1000" b="0" baseline="0">
                <a:solidFill>
                  <a:schemeClr val="bg1"/>
                </a:solidFill>
                <a:latin typeface="+mj-lt"/>
                <a:cs typeface="+mn-cs"/>
              </a:rPr>
              <a:t> </a:t>
            </a:r>
            <a:r>
              <a:rPr lang="en-US" sz="1000" b="0">
                <a:solidFill>
                  <a:schemeClr val="bg1"/>
                </a:solidFill>
                <a:latin typeface="+mj-lt"/>
                <a:cs typeface="+mn-cs"/>
              </a:rPr>
              <a:t>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Tree>
    <p:extLst>
      <p:ext uri="{BB962C8B-B14F-4D97-AF65-F5344CB8AC3E}">
        <p14:creationId xmlns:p14="http://schemas.microsoft.com/office/powerpoint/2010/main" val="22191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ext - Two Column Bullets">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396491" y="2174875"/>
            <a:ext cx="50586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96491" y="1535113"/>
            <a:ext cx="505876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4" name="Content Placeholder 3"/>
          <p:cNvSpPr>
            <a:spLocks noGrp="1"/>
          </p:cNvSpPr>
          <p:nvPr>
            <p:ph sz="half" idx="2" hasCustomPrompt="1"/>
          </p:nvPr>
        </p:nvSpPr>
        <p:spPr>
          <a:xfrm>
            <a:off x="1061156" y="2174875"/>
            <a:ext cx="5042683"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1061156" y="1535113"/>
            <a:ext cx="5042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2" name="Title 1"/>
          <p:cNvSpPr>
            <a:spLocks noGrp="1"/>
          </p:cNvSpPr>
          <p:nvPr>
            <p:ph type="title" hasCustomPrompt="1"/>
          </p:nvPr>
        </p:nvSpPr>
        <p:spPr>
          <a:xfrm>
            <a:off x="1061156" y="274638"/>
            <a:ext cx="10371419" cy="1143000"/>
          </a:xfrm>
        </p:spPr>
        <p:txBody>
          <a:bodyPr/>
          <a:lstStyle>
            <a:lvl1pPr>
              <a:defRPr baseline="0"/>
            </a:lvl1pPr>
          </a:lstStyle>
          <a:p>
            <a:r>
              <a:rPr lang="en-US" dirty="0"/>
              <a:t>Slide Title</a:t>
            </a:r>
          </a:p>
        </p:txBody>
      </p:sp>
      <p:grpSp>
        <p:nvGrpSpPr>
          <p:cNvPr id="7" name="Group 6">
            <a:extLst>
              <a:ext uri="{FF2B5EF4-FFF2-40B4-BE49-F238E27FC236}">
                <a16:creationId xmlns:a16="http://schemas.microsoft.com/office/drawing/2014/main" id="{A2164FD5-AC51-8326-D9B1-263D102E51DF}"/>
              </a:ext>
            </a:extLst>
          </p:cNvPr>
          <p:cNvGrpSpPr/>
          <p:nvPr userDrawn="1"/>
        </p:nvGrpSpPr>
        <p:grpSpPr>
          <a:xfrm>
            <a:off x="5676181" y="4727276"/>
            <a:ext cx="6515819" cy="2130724"/>
            <a:chOff x="5676180" y="4710023"/>
            <a:chExt cx="6515819" cy="2130724"/>
          </a:xfrm>
        </p:grpSpPr>
        <p:pic>
          <p:nvPicPr>
            <p:cNvPr id="10" name="Picture 9" descr="A picture containing moon, space, astronomy&#10;&#10;Description automatically generated">
              <a:extLst>
                <a:ext uri="{FF2B5EF4-FFF2-40B4-BE49-F238E27FC236}">
                  <a16:creationId xmlns:a16="http://schemas.microsoft.com/office/drawing/2014/main" id="{7FCA1E3D-BC3C-97A1-50FC-FFACA19207E4}"/>
                </a:ext>
              </a:extLst>
            </p:cNvPr>
            <p:cNvPicPr>
              <a:picLocks noChangeAspect="1"/>
            </p:cNvPicPr>
            <p:nvPr userDrawn="1"/>
          </p:nvPicPr>
          <p:blipFill rotWithShape="1">
            <a:blip r:embed="rId2"/>
            <a:srcRect l="46557" t="29662" b="20389"/>
            <a:stretch/>
          </p:blipFill>
          <p:spPr>
            <a:xfrm>
              <a:off x="5676180" y="4710023"/>
              <a:ext cx="6515819" cy="2130724"/>
            </a:xfrm>
            <a:prstGeom prst="rect">
              <a:avLst/>
            </a:prstGeom>
          </p:spPr>
        </p:pic>
        <p:pic>
          <p:nvPicPr>
            <p:cNvPr id="11" name="Picture 10" descr="A picture containing text, font, typography, graphics&#10;&#10;Description automatically generated">
              <a:extLst>
                <a:ext uri="{FF2B5EF4-FFF2-40B4-BE49-F238E27FC236}">
                  <a16:creationId xmlns:a16="http://schemas.microsoft.com/office/drawing/2014/main" id="{8A518EF5-4797-A4BF-F915-CE8B952A92B2}"/>
                </a:ext>
              </a:extLst>
            </p:cNvPr>
            <p:cNvPicPr>
              <a:picLocks noChangeAspect="1"/>
            </p:cNvPicPr>
            <p:nvPr userDrawn="1"/>
          </p:nvPicPr>
          <p:blipFill>
            <a:blip r:embed="rId3"/>
            <a:stretch>
              <a:fillRect/>
            </a:stretch>
          </p:blipFill>
          <p:spPr>
            <a:xfrm>
              <a:off x="10840746" y="5929771"/>
              <a:ext cx="1091417" cy="668493"/>
            </a:xfrm>
            <a:prstGeom prst="rect">
              <a:avLst/>
            </a:prstGeom>
          </p:spPr>
        </p:pic>
      </p:grpSp>
      <p:sp>
        <p:nvSpPr>
          <p:cNvPr id="13" name="Slide Number Placeholder 5">
            <a:extLst>
              <a:ext uri="{FF2B5EF4-FFF2-40B4-BE49-F238E27FC236}">
                <a16:creationId xmlns:a16="http://schemas.microsoft.com/office/drawing/2014/main" id="{8E7CD1A8-9156-0AA7-2467-369997A0C6C2}"/>
              </a:ext>
            </a:extLst>
          </p:cNvPr>
          <p:cNvSpPr>
            <a:spLocks noGrp="1"/>
          </p:cNvSpPr>
          <p:nvPr>
            <p:ph type="sldNum" sz="quarter" idx="12"/>
          </p:nvPr>
        </p:nvSpPr>
        <p:spPr>
          <a:xfrm>
            <a:off x="3062369" y="636754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4165726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2022</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spTree>
    <p:extLst>
      <p:ext uri="{BB962C8B-B14F-4D97-AF65-F5344CB8AC3E}">
        <p14:creationId xmlns:p14="http://schemas.microsoft.com/office/powerpoint/2010/main" val="3809926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bg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bg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bg1"/>
                </a:solidFill>
                <a:latin typeface="+mj-lt"/>
                <a:cs typeface="+mn-cs"/>
              </a:rPr>
              <a:t>© TNTP</a:t>
            </a:r>
            <a:r>
              <a:rPr lang="en-US" sz="1000" b="0" baseline="0">
                <a:solidFill>
                  <a:schemeClr val="bg1"/>
                </a:solidFill>
                <a:latin typeface="+mj-lt"/>
                <a:cs typeface="+mn-cs"/>
              </a:rPr>
              <a:t> </a:t>
            </a:r>
            <a:r>
              <a:rPr lang="en-US" sz="1000" b="0">
                <a:solidFill>
                  <a:schemeClr val="bg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bg1"/>
                </a:solidFill>
              </a:defRPr>
            </a:lvl1pPr>
          </a:lstStyle>
          <a:p>
            <a:pPr lvl="0"/>
            <a:r>
              <a:rPr lang="en-US"/>
              <a:t>Click to insert group, date, client, etc.</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9200" y="304800"/>
            <a:ext cx="3048000" cy="444500"/>
          </a:xfrm>
          <a:prstGeom prst="rect">
            <a:avLst/>
          </a:prstGeom>
        </p:spPr>
      </p:pic>
    </p:spTree>
    <p:extLst>
      <p:ext uri="{BB962C8B-B14F-4D97-AF65-F5344CB8AC3E}">
        <p14:creationId xmlns:p14="http://schemas.microsoft.com/office/powerpoint/2010/main" val="16296827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Slide_Alternativ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06400" y="2514600"/>
            <a:ext cx="11480800" cy="2057400"/>
          </a:xfrm>
        </p:spPr>
        <p:txBody>
          <a:bodyPr anchor="b" anchorCtr="0"/>
          <a:lstStyle>
            <a:lvl1pPr>
              <a:defRPr sz="4000" b="1">
                <a:solidFill>
                  <a:schemeClr val="tx1"/>
                </a:solidFill>
                <a:latin typeface="+mj-lt"/>
              </a:defRPr>
            </a:lvl1pPr>
          </a:lstStyle>
          <a:p>
            <a:r>
              <a:rPr lang="en-US"/>
              <a:t>Click to edit Master title style</a:t>
            </a:r>
          </a:p>
        </p:txBody>
      </p:sp>
      <p:sp>
        <p:nvSpPr>
          <p:cNvPr id="4099" name="Rectangle 3"/>
          <p:cNvSpPr>
            <a:spLocks noGrp="1" noChangeArrowheads="1"/>
          </p:cNvSpPr>
          <p:nvPr>
            <p:ph type="subTitle" idx="1"/>
          </p:nvPr>
        </p:nvSpPr>
        <p:spPr>
          <a:xfrm>
            <a:off x="406400" y="4572000"/>
            <a:ext cx="11480800" cy="914400"/>
          </a:xfrm>
        </p:spPr>
        <p:txBody>
          <a:bodyPr/>
          <a:lstStyle>
            <a:lvl1pPr marL="0" indent="0">
              <a:buFontTx/>
              <a:buNone/>
              <a:defRPr sz="2800">
                <a:solidFill>
                  <a:schemeClr val="tx1"/>
                </a:solidFill>
                <a:latin typeface="+mj-lt"/>
              </a:defRPr>
            </a:lvl1pPr>
          </a:lstStyle>
          <a:p>
            <a:r>
              <a:rPr lang="en-US"/>
              <a:t>Click to edit Master subtitle style</a:t>
            </a:r>
          </a:p>
        </p:txBody>
      </p:sp>
      <p:sp>
        <p:nvSpPr>
          <p:cNvPr id="10" name="TextBox 9"/>
          <p:cNvSpPr txBox="1"/>
          <p:nvPr userDrawn="1"/>
        </p:nvSpPr>
        <p:spPr>
          <a:xfrm>
            <a:off x="8839200" y="6554822"/>
            <a:ext cx="3048000" cy="153888"/>
          </a:xfrm>
          <a:prstGeom prst="rect">
            <a:avLst/>
          </a:prstGeom>
          <a:noFill/>
        </p:spPr>
        <p:txBody>
          <a:bodyPr lIns="0" tIns="0" rIns="0" bIns="0" anchor="b" anchorCtr="0">
            <a:spAutoFit/>
          </a:bodyPr>
          <a:lstStyle/>
          <a:p>
            <a:pPr marL="0" lvl="4" algn="r" fontAlgn="auto">
              <a:spcBef>
                <a:spcPts val="0"/>
              </a:spcBef>
              <a:spcAft>
                <a:spcPts val="0"/>
              </a:spcAft>
              <a:defRPr/>
            </a:pPr>
            <a:r>
              <a:rPr lang="en-US" sz="1000" b="0">
                <a:solidFill>
                  <a:schemeClr val="tx1"/>
                </a:solidFill>
                <a:latin typeface="+mj-lt"/>
                <a:cs typeface="+mn-cs"/>
              </a:rPr>
              <a:t>© TNTP</a:t>
            </a:r>
            <a:r>
              <a:rPr lang="en-US" sz="1000" b="0" baseline="0">
                <a:solidFill>
                  <a:schemeClr val="tx1"/>
                </a:solidFill>
                <a:latin typeface="+mj-lt"/>
                <a:cs typeface="+mn-cs"/>
              </a:rPr>
              <a:t> </a:t>
            </a:r>
            <a:r>
              <a:rPr lang="en-US" sz="1000" b="0">
                <a:solidFill>
                  <a:schemeClr val="tx1"/>
                </a:solidFill>
                <a:latin typeface="+mj-lt"/>
                <a:cs typeface="+mn-cs"/>
              </a:rPr>
              <a:t>2015</a:t>
            </a:r>
          </a:p>
        </p:txBody>
      </p:sp>
      <p:sp>
        <p:nvSpPr>
          <p:cNvPr id="6" name="Text Placeholder 5"/>
          <p:cNvSpPr>
            <a:spLocks noGrp="1"/>
          </p:cNvSpPr>
          <p:nvPr>
            <p:ph type="body" sz="quarter" idx="10" hasCustomPrompt="1"/>
          </p:nvPr>
        </p:nvSpPr>
        <p:spPr>
          <a:xfrm>
            <a:off x="406401" y="5791200"/>
            <a:ext cx="11516241" cy="609600"/>
          </a:xfrm>
        </p:spPr>
        <p:txBody>
          <a:bodyPr/>
          <a:lstStyle>
            <a:lvl1pPr marL="0" indent="0">
              <a:buNone/>
              <a:defRPr sz="1800" baseline="0">
                <a:solidFill>
                  <a:schemeClr val="tx1"/>
                </a:solidFill>
              </a:defRPr>
            </a:lvl1pPr>
          </a:lstStyle>
          <a:p>
            <a:pPr lvl="0"/>
            <a:r>
              <a:rPr lang="en-US"/>
              <a:t>Click to insert group, date, client, etc.</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6561" y="228601"/>
            <a:ext cx="2926080" cy="31741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7658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640392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Objec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Text Placeholder 14"/>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1524023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EAC1-EFC6-694B-B34E-ABC0A50BA8EE}"/>
              </a:ext>
            </a:extLst>
          </p:cNvPr>
          <p:cNvSpPr/>
          <p:nvPr userDrawn="1"/>
        </p:nvSpPr>
        <p:spPr bwMode="auto">
          <a:xfrm>
            <a:off x="318053" y="89452"/>
            <a:ext cx="11661913" cy="487018"/>
          </a:xfrm>
          <a:prstGeom prst="rect">
            <a:avLst/>
          </a:prstGeom>
          <a:solidFill>
            <a:schemeClr val="bg1"/>
          </a:solidFill>
          <a:ln w="19050" algn="ctr">
            <a:solidFill>
              <a:schemeClr val="bg1"/>
            </a:solidFill>
            <a:round/>
            <a:headEnd/>
            <a:tailEnd type="triangle" w="med" len="med"/>
          </a:ln>
        </p:spPr>
        <p:txBody>
          <a:bodyPr wrap="none" rtlCol="0" anchor="ctr"/>
          <a:lstStyle/>
          <a:p>
            <a:pPr algn="ctr"/>
            <a:endParaRPr lang="en-US">
              <a:latin typeface="Book Antiqua" pitchFamily="18" charset="0"/>
            </a:endParaRPr>
          </a:p>
        </p:txBody>
      </p:sp>
    </p:spTree>
    <p:extLst>
      <p:ext uri="{BB962C8B-B14F-4D97-AF65-F5344CB8AC3E}">
        <p14:creationId xmlns:p14="http://schemas.microsoft.com/office/powerpoint/2010/main" val="35756176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C1738F-3844-4A00-8AEE-CE79F1D6ADC1}"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602709-284F-4A38-ABFD-E7F1D07BD928}" type="slidenum">
              <a:rPr lang="en-US" smtClean="0"/>
              <a:t>‹#›</a:t>
            </a:fld>
            <a:endParaRPr lang="en-US"/>
          </a:p>
        </p:txBody>
      </p:sp>
    </p:spTree>
    <p:extLst>
      <p:ext uri="{BB962C8B-B14F-4D97-AF65-F5344CB8AC3E}">
        <p14:creationId xmlns:p14="http://schemas.microsoft.com/office/powerpoint/2010/main" val="26761450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0518"/>
            <a:ext cx="10972800" cy="712787"/>
          </a:xfr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609600" y="1295400"/>
            <a:ext cx="10972800" cy="4530725"/>
          </a:xfrm>
        </p:spPr>
        <p:txBody>
          <a:bodyPr/>
          <a:lstStyle>
            <a:lvl2pPr>
              <a:defRPr>
                <a:latin typeface="+mn-lt"/>
              </a:defRPr>
            </a:lvl2pPr>
            <a:lvl3pPr>
              <a:buClr>
                <a:schemeClr val="accent2"/>
              </a:buClr>
              <a:buFont typeface="Verdana" pitchFamily="34" charset="0"/>
              <a:buChar cha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Tree>
    <p:extLst>
      <p:ext uri="{BB962C8B-B14F-4D97-AF65-F5344CB8AC3E}">
        <p14:creationId xmlns:p14="http://schemas.microsoft.com/office/powerpoint/2010/main" val="8757231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O NOT US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80800" y="6324600"/>
            <a:ext cx="609600" cy="457200"/>
          </a:xfrm>
          <a:prstGeom prst="rect">
            <a:avLst/>
          </a:prstGeom>
        </p:spPr>
        <p:txBody>
          <a:bodyPr/>
          <a:lstStyle>
            <a:lvl1pPr>
              <a:defRPr smtClean="0">
                <a:solidFill>
                  <a:srgbClr val="002060"/>
                </a:solidFill>
              </a:defRPr>
            </a:lvl1pPr>
          </a:lstStyle>
          <a:p>
            <a:pPr>
              <a:defRPr/>
            </a:pPr>
            <a:fld id="{B7D2A457-0732-4BA8-B828-675861CFADB9}" type="slidenum">
              <a:rPr lang="en-US"/>
              <a:pPr>
                <a:defRPr/>
              </a:pPr>
              <a:t>‹#›</a:t>
            </a:fld>
            <a:endParaRPr lang="en-US"/>
          </a:p>
        </p:txBody>
      </p:sp>
      <p:sp>
        <p:nvSpPr>
          <p:cNvPr id="5" name="Content Placeholder 3">
            <a:extLst>
              <a:ext uri="{FF2B5EF4-FFF2-40B4-BE49-F238E27FC236}">
                <a16:creationId xmlns:a16="http://schemas.microsoft.com/office/drawing/2014/main" id="{BC5EA59E-2B04-104E-15D3-B18D2BF59A05}"/>
              </a:ext>
            </a:extLst>
          </p:cNvPr>
          <p:cNvSpPr>
            <a:spLocks noGrp="1"/>
          </p:cNvSpPr>
          <p:nvPr>
            <p:ph sz="quarter" idx="10"/>
          </p:nvPr>
        </p:nvSpPr>
        <p:spPr>
          <a:xfrm>
            <a:off x="579120" y="1231392"/>
            <a:ext cx="11033760"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C26DAAE9-1136-0CBF-6192-87C0EBA5721C}"/>
              </a:ext>
            </a:extLst>
          </p:cNvPr>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 name="Text Placeholder 14">
            <a:extLst>
              <a:ext uri="{FF2B5EF4-FFF2-40B4-BE49-F238E27FC236}">
                <a16:creationId xmlns:a16="http://schemas.microsoft.com/office/drawing/2014/main" id="{909C0671-364A-0A55-28D5-5E8CE923B864}"/>
              </a:ext>
            </a:extLst>
          </p:cNvPr>
          <p:cNvSpPr>
            <a:spLocks noGrp="1"/>
          </p:cNvSpPr>
          <p:nvPr>
            <p:ph type="body" sz="quarter" idx="11" hasCustomPrompt="1"/>
          </p:nvPr>
        </p:nvSpPr>
        <p:spPr>
          <a:xfrm>
            <a:off x="416957" y="6432514"/>
            <a:ext cx="9245600" cy="304800"/>
          </a:xfrm>
        </p:spPr>
        <p:txBody>
          <a:bodyPr lIns="0" tIns="0" rIns="0" bIns="0" anchor="b" anchorCtr="0"/>
          <a:lstStyle>
            <a:lvl1pPr marL="0" indent="0">
              <a:buNone/>
              <a:defRPr sz="800" baseline="0"/>
            </a:lvl1pPr>
          </a:lstStyle>
          <a:p>
            <a:pPr lvl="0"/>
            <a:r>
              <a:rPr lang="en-US"/>
              <a:t>Click to edit source information</a:t>
            </a:r>
          </a:p>
        </p:txBody>
      </p:sp>
    </p:spTree>
    <p:extLst>
      <p:ext uri="{BB962C8B-B14F-4D97-AF65-F5344CB8AC3E}">
        <p14:creationId xmlns:p14="http://schemas.microsoft.com/office/powerpoint/2010/main" val="4317382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509435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2.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theme" Target="../theme/theme3.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8" Type="http://schemas.openxmlformats.org/officeDocument/2006/relationships/slideLayout" Target="../slideLayouts/slideLayout44.xml"/><Relationship Id="rId51" Type="http://schemas.openxmlformats.org/officeDocument/2006/relationships/image" Target="../media/image8.png"/><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8.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4.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50" Type="http://schemas.openxmlformats.org/officeDocument/2006/relationships/slideLayout" Target="../slideLayouts/slideLayout149.xml"/><Relationship Id="rId55" Type="http://schemas.openxmlformats.org/officeDocument/2006/relationships/slideLayout" Target="../slideLayouts/slideLayout154.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3" Type="http://schemas.openxmlformats.org/officeDocument/2006/relationships/slideLayout" Target="../slideLayouts/slideLayout152.xml"/><Relationship Id="rId58" Type="http://schemas.openxmlformats.org/officeDocument/2006/relationships/slideLayout" Target="../slideLayouts/slideLayout157.xml"/><Relationship Id="rId5" Type="http://schemas.openxmlformats.org/officeDocument/2006/relationships/slideLayout" Target="../slideLayouts/slideLayout104.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56" Type="http://schemas.openxmlformats.org/officeDocument/2006/relationships/slideLayout" Target="../slideLayouts/slideLayout155.xml"/><Relationship Id="rId8" Type="http://schemas.openxmlformats.org/officeDocument/2006/relationships/slideLayout" Target="../slideLayouts/slideLayout107.xml"/><Relationship Id="rId51" Type="http://schemas.openxmlformats.org/officeDocument/2006/relationships/slideLayout" Target="../slideLayouts/slideLayout150.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59" Type="http://schemas.openxmlformats.org/officeDocument/2006/relationships/theme" Target="../theme/theme5.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54" Type="http://schemas.openxmlformats.org/officeDocument/2006/relationships/slideLayout" Target="../slideLayouts/slideLayout153.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57" Type="http://schemas.openxmlformats.org/officeDocument/2006/relationships/slideLayout" Target="../slideLayouts/slideLayout156.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60"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9" Type="http://schemas.openxmlformats.org/officeDocument/2006/relationships/slideLayout" Target="../slideLayouts/slideLayout196.xml"/><Relationship Id="rId21" Type="http://schemas.openxmlformats.org/officeDocument/2006/relationships/slideLayout" Target="../slideLayouts/slideLayout178.xml"/><Relationship Id="rId34" Type="http://schemas.openxmlformats.org/officeDocument/2006/relationships/slideLayout" Target="../slideLayouts/slideLayout191.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50" Type="http://schemas.openxmlformats.org/officeDocument/2006/relationships/theme" Target="../theme/theme6.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9" Type="http://schemas.openxmlformats.org/officeDocument/2006/relationships/slideLayout" Target="../slideLayouts/slideLayout186.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8" Type="http://schemas.openxmlformats.org/officeDocument/2006/relationships/slideLayout" Target="../slideLayouts/slideLayout165.xml"/><Relationship Id="rId51" Type="http://schemas.openxmlformats.org/officeDocument/2006/relationships/image" Target="../media/image8.png"/><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slideLayout" Target="../slideLayouts/slideLayout203.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1" Type="http://schemas.openxmlformats.org/officeDocument/2006/relationships/slideLayout" Target="../slideLayouts/slideLayout158.xml"/><Relationship Id="rId6"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1156" y="274638"/>
            <a:ext cx="10371419" cy="1143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1061156" y="1600201"/>
            <a:ext cx="10371419" cy="4525963"/>
          </a:xfrm>
          <a:prstGeom prst="rect">
            <a:avLst/>
          </a:prstGeom>
        </p:spPr>
        <p:txBody>
          <a:bodyPr vert="horz" lIns="91440" tIns="45720" rIns="91440" bIns="45720" rtlCol="0">
            <a:normAutofit/>
          </a:bodyPr>
          <a:lstStyle/>
          <a:p>
            <a:pPr lvl="0"/>
            <a:r>
              <a:rPr lang="en-US" dirty="0"/>
              <a:t>Bullet Text</a:t>
            </a:r>
          </a:p>
          <a:p>
            <a:pPr lvl="0"/>
            <a:r>
              <a:rPr lang="en-US" dirty="0"/>
              <a:t>Bullet Text</a:t>
            </a:r>
          </a:p>
          <a:p>
            <a:pPr lvl="0"/>
            <a:r>
              <a:rPr lang="en-US" dirty="0"/>
              <a:t>Bullet Text</a:t>
            </a:r>
          </a:p>
          <a:p>
            <a:pPr lvl="0"/>
            <a:r>
              <a:rPr lang="en-US" dirty="0"/>
              <a:t>Bullet Text</a:t>
            </a:r>
          </a:p>
        </p:txBody>
      </p:sp>
      <p:grpSp>
        <p:nvGrpSpPr>
          <p:cNvPr id="11" name="Group 10">
            <a:extLst>
              <a:ext uri="{FF2B5EF4-FFF2-40B4-BE49-F238E27FC236}">
                <a16:creationId xmlns:a16="http://schemas.microsoft.com/office/drawing/2014/main" id="{D6F8839A-61C4-49F3-8AE7-D4AD6E35EE88}"/>
              </a:ext>
            </a:extLst>
          </p:cNvPr>
          <p:cNvGrpSpPr/>
          <p:nvPr userDrawn="1"/>
        </p:nvGrpSpPr>
        <p:grpSpPr>
          <a:xfrm>
            <a:off x="458801" y="6294922"/>
            <a:ext cx="1414914" cy="502748"/>
            <a:chOff x="519766" y="6294922"/>
            <a:chExt cx="1414914" cy="502748"/>
          </a:xfrm>
        </p:grpSpPr>
        <p:sp>
          <p:nvSpPr>
            <p:cNvPr id="8" name="Rectangle 7">
              <a:extLst>
                <a:ext uri="{FF2B5EF4-FFF2-40B4-BE49-F238E27FC236}">
                  <a16:creationId xmlns:a16="http://schemas.microsoft.com/office/drawing/2014/main" id="{9F9F3D90-2DDD-4FFA-8BF4-E53737FF036A}"/>
                </a:ext>
              </a:extLst>
            </p:cNvPr>
            <p:cNvSpPr/>
            <p:nvPr userDrawn="1"/>
          </p:nvSpPr>
          <p:spPr>
            <a:xfrm>
              <a:off x="519766" y="6294922"/>
              <a:ext cx="1414914" cy="502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3E58386C-DEB8-4754-85E2-5766A4194960}"/>
                </a:ext>
              </a:extLst>
            </p:cNvPr>
            <p:cNvPicPr>
              <a:picLocks noChangeAspect="1"/>
            </p:cNvPicPr>
            <p:nvPr userDrawn="1"/>
          </p:nvPicPr>
          <p:blipFill>
            <a:blip r:embed="rId21"/>
            <a:stretch>
              <a:fillRect/>
            </a:stretch>
          </p:blipFill>
          <p:spPr>
            <a:xfrm>
              <a:off x="629863" y="6368885"/>
              <a:ext cx="862586" cy="304801"/>
            </a:xfrm>
            <a:prstGeom prst="rect">
              <a:avLst/>
            </a:prstGeom>
          </p:spPr>
        </p:pic>
      </p:grpSp>
      <p:pic>
        <p:nvPicPr>
          <p:cNvPr id="7" name="Picture 6" descr="A picture containing moon, space, astronomy&#10;&#10;Description automatically generated">
            <a:extLst>
              <a:ext uri="{FF2B5EF4-FFF2-40B4-BE49-F238E27FC236}">
                <a16:creationId xmlns:a16="http://schemas.microsoft.com/office/drawing/2014/main" id="{E5C4B306-2560-5F2F-F60B-22ED56E89951}"/>
              </a:ext>
            </a:extLst>
          </p:cNvPr>
          <p:cNvPicPr>
            <a:picLocks noChangeAspect="1"/>
          </p:cNvPicPr>
          <p:nvPr userDrawn="1"/>
        </p:nvPicPr>
        <p:blipFill rotWithShape="1">
          <a:blip r:embed="rId22"/>
          <a:srcRect l="46557" t="29662" b="20389"/>
          <a:stretch/>
        </p:blipFill>
        <p:spPr>
          <a:xfrm>
            <a:off x="5676181" y="4742266"/>
            <a:ext cx="6515819" cy="2130724"/>
          </a:xfrm>
          <a:prstGeom prst="rect">
            <a:avLst/>
          </a:prstGeom>
        </p:spPr>
      </p:pic>
      <p:pic>
        <p:nvPicPr>
          <p:cNvPr id="9" name="Picture 8" descr="A picture containing text, font, typography, graphics&#10;&#10;Description automatically generated">
            <a:extLst>
              <a:ext uri="{FF2B5EF4-FFF2-40B4-BE49-F238E27FC236}">
                <a16:creationId xmlns:a16="http://schemas.microsoft.com/office/drawing/2014/main" id="{F046590B-85BB-EAC2-340A-A6136E5BEF01}"/>
              </a:ext>
            </a:extLst>
          </p:cNvPr>
          <p:cNvPicPr>
            <a:picLocks noChangeAspect="1"/>
          </p:cNvPicPr>
          <p:nvPr userDrawn="1"/>
        </p:nvPicPr>
        <p:blipFill>
          <a:blip r:embed="rId23"/>
          <a:stretch>
            <a:fillRect/>
          </a:stretch>
        </p:blipFill>
        <p:spPr>
          <a:xfrm>
            <a:off x="10777247" y="5947024"/>
            <a:ext cx="1091417" cy="668493"/>
          </a:xfrm>
          <a:prstGeom prst="rect">
            <a:avLst/>
          </a:prstGeom>
        </p:spPr>
      </p:pic>
      <p:sp>
        <p:nvSpPr>
          <p:cNvPr id="12" name="Slide Number Placeholder 5">
            <a:extLst>
              <a:ext uri="{FF2B5EF4-FFF2-40B4-BE49-F238E27FC236}">
                <a16:creationId xmlns:a16="http://schemas.microsoft.com/office/drawing/2014/main" id="{5C107E2D-3F40-BF2E-4058-73628DA87825}"/>
              </a:ext>
            </a:extLst>
          </p:cNvPr>
          <p:cNvSpPr>
            <a:spLocks noGrp="1"/>
          </p:cNvSpPr>
          <p:nvPr userDrawn="1">
            <p:ph type="sldNum" sz="quarter" idx="4"/>
          </p:nvPr>
        </p:nvSpPr>
        <p:spPr>
          <a:xfrm>
            <a:off x="3464958" y="6357205"/>
            <a:ext cx="4290212" cy="197172"/>
          </a:xfrm>
          <a:prstGeom prst="rect">
            <a:avLst/>
          </a:prstGeom>
          <a:noFill/>
          <a:ln>
            <a:noFill/>
          </a:ln>
        </p:spPr>
        <p:txBody>
          <a:bodyPr/>
          <a:lstStyle>
            <a:lvl1pPr>
              <a:defRPr>
                <a:solidFill>
                  <a:schemeClr val="accent3"/>
                </a:solidFill>
                <a:latin typeface="Arial"/>
              </a:defRPr>
            </a:lvl1pPr>
          </a:lstStyle>
          <a:p>
            <a:r>
              <a:rPr lang="en-US" dirty="0"/>
              <a:t>Presentation Name/Presenter   </a:t>
            </a:r>
            <a:fld id="{C6BF0614-88EF-E141-A4D8-626B55E019E0}" type="slidenum">
              <a:rPr lang="en-US" smtClean="0"/>
              <a:pPr/>
              <a:t>‹#›</a:t>
            </a:fld>
            <a:endParaRPr lang="en-US" dirty="0"/>
          </a:p>
        </p:txBody>
      </p:sp>
    </p:spTree>
    <p:extLst>
      <p:ext uri="{BB962C8B-B14F-4D97-AF65-F5344CB8AC3E}">
        <p14:creationId xmlns:p14="http://schemas.microsoft.com/office/powerpoint/2010/main" val="248600599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1" r:id="rId3"/>
    <p:sldLayoutId id="2147483658" r:id="rId4"/>
    <p:sldLayoutId id="2147483667" r:id="rId5"/>
    <p:sldLayoutId id="2147483652" r:id="rId6"/>
    <p:sldLayoutId id="2147483661" r:id="rId7"/>
    <p:sldLayoutId id="2147483660" r:id="rId8"/>
    <p:sldLayoutId id="2147483653" r:id="rId9"/>
    <p:sldLayoutId id="2147483666" r:id="rId10"/>
    <p:sldLayoutId id="2147483664" r:id="rId11"/>
    <p:sldLayoutId id="2147483662" r:id="rId12"/>
    <p:sldLayoutId id="2147483672" r:id="rId13"/>
    <p:sldLayoutId id="2147483656" r:id="rId14"/>
    <p:sldLayoutId id="2147483654" r:id="rId15"/>
    <p:sldLayoutId id="2147483655" r:id="rId16"/>
    <p:sldLayoutId id="2147483663" r:id="rId17"/>
    <p:sldLayoutId id="2147483692" r:id="rId18"/>
  </p:sldLayoutIdLst>
  <p:hf hdr="0" dt="0"/>
  <p:txStyles>
    <p:titleStyle>
      <a:lvl1pPr algn="ctr" defTabSz="457200" rtl="0" eaLnBrk="1" latinLnBrk="0" hangingPunct="1">
        <a:spcBef>
          <a:spcPct val="0"/>
        </a:spcBef>
        <a:buNone/>
        <a:defRPr sz="4400" kern="1200">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accent5"/>
        </a:buClr>
        <a:buFont typeface="Arial"/>
        <a:buChar char="•"/>
        <a:defRPr sz="3200" kern="1200" baseline="0">
          <a:solidFill>
            <a:srgbClr val="5D5040"/>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1156" y="274638"/>
            <a:ext cx="10371419" cy="1143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1061156" y="1600201"/>
            <a:ext cx="10371419" cy="4525963"/>
          </a:xfrm>
          <a:prstGeom prst="rect">
            <a:avLst/>
          </a:prstGeom>
        </p:spPr>
        <p:txBody>
          <a:bodyPr vert="horz" lIns="91440" tIns="45720" rIns="91440" bIns="45720" rtlCol="0">
            <a:normAutofit/>
          </a:bodyPr>
          <a:lstStyle/>
          <a:p>
            <a:pPr lvl="0"/>
            <a:r>
              <a:rPr lang="en-US" dirty="0"/>
              <a:t>Bullet Text</a:t>
            </a:r>
          </a:p>
          <a:p>
            <a:pPr lvl="0"/>
            <a:r>
              <a:rPr lang="en-US" dirty="0"/>
              <a:t>Bullet Text</a:t>
            </a:r>
          </a:p>
          <a:p>
            <a:pPr lvl="0"/>
            <a:r>
              <a:rPr lang="en-US" dirty="0"/>
              <a:t>Bullet Text</a:t>
            </a:r>
          </a:p>
          <a:p>
            <a:pPr lvl="0"/>
            <a:r>
              <a:rPr lang="en-US" dirty="0"/>
              <a:t>Bullet Text</a:t>
            </a:r>
          </a:p>
        </p:txBody>
      </p:sp>
      <p:sp>
        <p:nvSpPr>
          <p:cNvPr id="5" name="Footer Placeholder 4"/>
          <p:cNvSpPr>
            <a:spLocks noGrp="1"/>
          </p:cNvSpPr>
          <p:nvPr>
            <p:ph type="ftr" sz="quarter" idx="3"/>
          </p:nvPr>
        </p:nvSpPr>
        <p:spPr>
          <a:xfrm>
            <a:off x="6267071" y="6386190"/>
            <a:ext cx="5034261" cy="411480"/>
          </a:xfrm>
          <a:prstGeom prst="rect">
            <a:avLst/>
          </a:prstGeom>
          <a:noFill/>
          <a:ln>
            <a:noFill/>
          </a:ln>
        </p:spPr>
        <p:txBody>
          <a:bodyPr vert="horz" lIns="91440" tIns="45720" rIns="91440" bIns="45720" rtlCol="0" anchor="ctr"/>
          <a:lstStyle>
            <a:lvl1pPr algn="r">
              <a:defRPr sz="1100">
                <a:solidFill>
                  <a:schemeClr val="accent3"/>
                </a:solidFill>
                <a:latin typeface="Georgia"/>
              </a:defRPr>
            </a:lvl1pPr>
          </a:lstStyle>
          <a:p>
            <a:r>
              <a:rPr lang="en-US" dirty="0"/>
              <a:t>Presentation Name/Presenter</a:t>
            </a:r>
          </a:p>
        </p:txBody>
      </p:sp>
      <p:sp>
        <p:nvSpPr>
          <p:cNvPr id="6" name="Slide Number Placeholder 5"/>
          <p:cNvSpPr>
            <a:spLocks noGrp="1"/>
          </p:cNvSpPr>
          <p:nvPr>
            <p:ph type="sldNum" sz="quarter" idx="4"/>
          </p:nvPr>
        </p:nvSpPr>
        <p:spPr>
          <a:xfrm>
            <a:off x="11301228" y="6386190"/>
            <a:ext cx="695040" cy="411480"/>
          </a:xfrm>
          <a:prstGeom prst="rect">
            <a:avLst/>
          </a:prstGeom>
          <a:noFill/>
          <a:ln>
            <a:noFill/>
          </a:ln>
        </p:spPr>
        <p:txBody>
          <a:bodyPr vert="horz" lIns="91440" tIns="45720" rIns="91440" bIns="45720" rtlCol="0" anchor="ctr"/>
          <a:lstStyle>
            <a:lvl1pPr algn="r">
              <a:defRPr sz="1200">
                <a:solidFill>
                  <a:schemeClr val="accent3"/>
                </a:solidFill>
                <a:latin typeface="Georgia"/>
              </a:defRPr>
            </a:lvl1pPr>
          </a:lstStyle>
          <a:p>
            <a:fld id="{C6BF0614-88EF-E141-A4D8-626B55E019E0}" type="slidenum">
              <a:rPr lang="en-US" smtClean="0"/>
              <a:pPr/>
              <a:t>‹#›</a:t>
            </a:fld>
            <a:endParaRPr lang="en-US" dirty="0"/>
          </a:p>
        </p:txBody>
      </p:sp>
      <p:grpSp>
        <p:nvGrpSpPr>
          <p:cNvPr id="11" name="Group 10">
            <a:extLst>
              <a:ext uri="{FF2B5EF4-FFF2-40B4-BE49-F238E27FC236}">
                <a16:creationId xmlns:a16="http://schemas.microsoft.com/office/drawing/2014/main" id="{D6F8839A-61C4-49F3-8AE7-D4AD6E35EE88}"/>
              </a:ext>
            </a:extLst>
          </p:cNvPr>
          <p:cNvGrpSpPr/>
          <p:nvPr userDrawn="1"/>
        </p:nvGrpSpPr>
        <p:grpSpPr>
          <a:xfrm>
            <a:off x="458801" y="6294922"/>
            <a:ext cx="1414914" cy="502748"/>
            <a:chOff x="519766" y="6294922"/>
            <a:chExt cx="1414914" cy="502748"/>
          </a:xfrm>
        </p:grpSpPr>
        <p:sp>
          <p:nvSpPr>
            <p:cNvPr id="8" name="Rectangle 7">
              <a:extLst>
                <a:ext uri="{FF2B5EF4-FFF2-40B4-BE49-F238E27FC236}">
                  <a16:creationId xmlns:a16="http://schemas.microsoft.com/office/drawing/2014/main" id="{9F9F3D90-2DDD-4FFA-8BF4-E53737FF036A}"/>
                </a:ext>
              </a:extLst>
            </p:cNvPr>
            <p:cNvSpPr/>
            <p:nvPr userDrawn="1"/>
          </p:nvSpPr>
          <p:spPr>
            <a:xfrm>
              <a:off x="519766" y="6294922"/>
              <a:ext cx="1414914" cy="502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3E58386C-DEB8-4754-85E2-5766A4194960}"/>
                </a:ext>
              </a:extLst>
            </p:cNvPr>
            <p:cNvPicPr>
              <a:picLocks noChangeAspect="1"/>
            </p:cNvPicPr>
            <p:nvPr userDrawn="1"/>
          </p:nvPicPr>
          <p:blipFill>
            <a:blip r:embed="rId21"/>
            <a:stretch>
              <a:fillRect/>
            </a:stretch>
          </p:blipFill>
          <p:spPr>
            <a:xfrm>
              <a:off x="629863" y="6368885"/>
              <a:ext cx="862586" cy="304801"/>
            </a:xfrm>
            <a:prstGeom prst="rect">
              <a:avLst/>
            </a:prstGeom>
          </p:spPr>
        </p:pic>
      </p:grpSp>
    </p:spTree>
    <p:extLst>
      <p:ext uri="{BB962C8B-B14F-4D97-AF65-F5344CB8AC3E}">
        <p14:creationId xmlns:p14="http://schemas.microsoft.com/office/powerpoint/2010/main" val="5945439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dt="0"/>
  <p:txStyles>
    <p:titleStyle>
      <a:lvl1pPr algn="ctr" defTabSz="457200" rtl="0" eaLnBrk="1" latinLnBrk="0" hangingPunct="1">
        <a:spcBef>
          <a:spcPct val="0"/>
        </a:spcBef>
        <a:buNone/>
        <a:defRPr sz="4400" kern="1200">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accent5"/>
        </a:buClr>
        <a:buFont typeface="Arial"/>
        <a:buChar char="•"/>
        <a:defRPr sz="3200" kern="1200" baseline="0">
          <a:solidFill>
            <a:srgbClr val="5D5040"/>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4"/>
          <p:cNvSpPr>
            <a:spLocks noGrp="1" noChangeArrowheads="1"/>
          </p:cNvSpPr>
          <p:nvPr>
            <p:ph type="body" idx="1"/>
          </p:nvPr>
        </p:nvSpPr>
        <p:spPr bwMode="auto">
          <a:xfrm>
            <a:off x="571076" y="1219200"/>
            <a:ext cx="11037977" cy="5094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1" name="Text Box 9"/>
          <p:cNvSpPr txBox="1">
            <a:spLocks noChangeArrowheads="1"/>
          </p:cNvSpPr>
          <p:nvPr/>
        </p:nvSpPr>
        <p:spPr bwMode="auto">
          <a:xfrm>
            <a:off x="11582401" y="6590992"/>
            <a:ext cx="809153" cy="153888"/>
          </a:xfrm>
          <a:prstGeom prst="rect">
            <a:avLst/>
          </a:prstGeom>
          <a:noFill/>
          <a:ln w="9525">
            <a:noFill/>
            <a:miter lim="800000"/>
            <a:headEnd/>
            <a:tailEnd/>
          </a:ln>
          <a:effectLst/>
        </p:spPr>
        <p:txBody>
          <a:bodyPr wrap="square" lIns="0" tIns="0" rIns="0" bIns="0">
            <a:spAutoFit/>
          </a:bodyPr>
          <a:lstStyle/>
          <a:p>
            <a:pPr algn="l" fontAlgn="auto">
              <a:spcBef>
                <a:spcPct val="50000"/>
              </a:spcBef>
              <a:spcAft>
                <a:spcPts val="0"/>
              </a:spcAft>
              <a:defRPr/>
            </a:pPr>
            <a:r>
              <a:rPr lang="en-US" sz="1000" b="0">
                <a:solidFill>
                  <a:schemeClr val="tx1">
                    <a:lumMod val="65000"/>
                    <a:lumOff val="35000"/>
                  </a:schemeClr>
                </a:solidFill>
                <a:latin typeface="+mj-lt"/>
                <a:cs typeface="+mn-cs"/>
              </a:rPr>
              <a:t> / </a:t>
            </a:r>
            <a:fld id="{5DDCB601-9600-49A6-96AB-4947D10BB9BA}" type="slidenum">
              <a:rPr lang="en-US" sz="1000" b="0" smtClean="0">
                <a:solidFill>
                  <a:schemeClr val="tx1">
                    <a:lumMod val="65000"/>
                    <a:lumOff val="35000"/>
                  </a:schemeClr>
                </a:solidFill>
                <a:latin typeface="+mj-lt"/>
                <a:cs typeface="+mn-cs"/>
              </a:rPr>
              <a:pPr algn="l" fontAlgn="auto">
                <a:spcBef>
                  <a:spcPct val="50000"/>
                </a:spcBef>
                <a:spcAft>
                  <a:spcPts val="0"/>
                </a:spcAft>
                <a:defRPr/>
              </a:pPr>
              <a:t>‹#›</a:t>
            </a:fld>
            <a:endParaRPr lang="en-US" sz="1000" b="0">
              <a:solidFill>
                <a:schemeClr val="tx1">
                  <a:lumMod val="65000"/>
                  <a:lumOff val="35000"/>
                </a:schemeClr>
              </a:solidFill>
              <a:latin typeface="+mj-lt"/>
              <a:cs typeface="+mn-cs"/>
            </a:endParaRPr>
          </a:p>
        </p:txBody>
      </p:sp>
      <p:sp>
        <p:nvSpPr>
          <p:cNvPr id="14" name="Line 8"/>
          <p:cNvSpPr>
            <a:spLocks noChangeShapeType="1"/>
          </p:cNvSpPr>
          <p:nvPr userDrawn="1"/>
        </p:nvSpPr>
        <p:spPr bwMode="auto">
          <a:xfrm>
            <a:off x="406400" y="228600"/>
            <a:ext cx="11379200" cy="0"/>
          </a:xfrm>
          <a:prstGeom prst="line">
            <a:avLst/>
          </a:prstGeom>
          <a:noFill/>
          <a:ln w="25400" cap="sq">
            <a:solidFill>
              <a:srgbClr val="969696"/>
            </a:solidFill>
            <a:round/>
            <a:headEnd type="none" w="sm" len="sm"/>
            <a:tailEnd type="none" w="sm" len="sm"/>
          </a:ln>
          <a:effectLst/>
        </p:spPr>
        <p:txBody>
          <a:bodyPr/>
          <a:lstStyle/>
          <a:p>
            <a:pPr algn="ctr" fontAlgn="auto">
              <a:spcBef>
                <a:spcPts val="0"/>
              </a:spcBef>
              <a:spcAft>
                <a:spcPts val="0"/>
              </a:spcAft>
              <a:defRPr/>
            </a:pPr>
            <a:endParaRPr lang="en-US">
              <a:latin typeface="+mn-lt"/>
              <a:cs typeface="+mn-cs"/>
            </a:endParaRPr>
          </a:p>
        </p:txBody>
      </p:sp>
      <p:pic>
        <p:nvPicPr>
          <p:cNvPr id="2" name="Picture 1"/>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9753600" y="6562000"/>
            <a:ext cx="1685875" cy="182880"/>
          </a:xfrm>
          <a:prstGeom prst="rect">
            <a:avLst/>
          </a:prstGeom>
        </p:spPr>
      </p:pic>
      <p:sp>
        <p:nvSpPr>
          <p:cNvPr id="4" name="TextBox 3">
            <a:extLst>
              <a:ext uri="{FF2B5EF4-FFF2-40B4-BE49-F238E27FC236}">
                <a16:creationId xmlns:a16="http://schemas.microsoft.com/office/drawing/2014/main" id="{0395EE54-0B6C-AD28-BBF7-F8E42933FADC}"/>
              </a:ext>
            </a:extLst>
          </p:cNvPr>
          <p:cNvSpPr txBox="1"/>
          <p:nvPr userDrawn="1"/>
        </p:nvSpPr>
        <p:spPr>
          <a:xfrm>
            <a:off x="-2079669" y="6208057"/>
            <a:ext cx="5905500" cy="707886"/>
          </a:xfrm>
          <a:prstGeom prst="rect">
            <a:avLst/>
          </a:prstGeom>
          <a:noFill/>
        </p:spPr>
        <p:txBody>
          <a:bodyPr wrap="square" rtlCol="0">
            <a:spAutoFit/>
          </a:bodyPr>
          <a:lstStyle/>
          <a:p>
            <a:pPr algn="ctr"/>
            <a:r>
              <a:rPr lang="en-US" sz="4000">
                <a:solidFill>
                  <a:schemeClr val="bg1">
                    <a:lumMod val="85000"/>
                  </a:schemeClr>
                </a:solidFill>
                <a:latin typeface="+mj-lt"/>
              </a:rPr>
              <a:t>Draft</a:t>
            </a:r>
          </a:p>
        </p:txBody>
      </p:sp>
    </p:spTree>
    <p:extLst>
      <p:ext uri="{BB962C8B-B14F-4D97-AF65-F5344CB8AC3E}">
        <p14:creationId xmlns:p14="http://schemas.microsoft.com/office/powerpoint/2010/main" val="38898049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54"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 id="2147483765" r:id="rId47"/>
    <p:sldLayoutId id="2147483766" r:id="rId48"/>
    <p:sldLayoutId id="2147483767" r:id="rId49"/>
  </p:sldLayoutIdLst>
  <p:hf sldNum="0" hdr="0" ftr="0" dt="0"/>
  <p:txStyles>
    <p:titleStyle>
      <a:lvl1pPr algn="l" rtl="0" eaLnBrk="1" fontAlgn="base" hangingPunct="1">
        <a:spcBef>
          <a:spcPct val="0"/>
        </a:spcBef>
        <a:spcAft>
          <a:spcPct val="0"/>
        </a:spcAft>
        <a:defRPr sz="1800" b="1">
          <a:solidFill>
            <a:schemeClr val="tx1"/>
          </a:solidFill>
          <a:latin typeface="+mj-lt"/>
          <a:ea typeface="+mj-ea"/>
          <a:cs typeface="+mj-cs"/>
        </a:defRPr>
      </a:lvl1pPr>
      <a:lvl2pPr algn="l" rtl="0" eaLnBrk="1" fontAlgn="base" hangingPunct="1">
        <a:spcBef>
          <a:spcPct val="0"/>
        </a:spcBef>
        <a:spcAft>
          <a:spcPct val="0"/>
        </a:spcAft>
        <a:defRPr b="1">
          <a:solidFill>
            <a:schemeClr val="tx2"/>
          </a:solidFill>
          <a:latin typeface="Century Gothic" pitchFamily="34" charset="0"/>
          <a:cs typeface="Arial" pitchFamily="34" charset="0"/>
        </a:defRPr>
      </a:lvl2pPr>
      <a:lvl3pPr algn="l" rtl="0" eaLnBrk="1" fontAlgn="base" hangingPunct="1">
        <a:spcBef>
          <a:spcPct val="0"/>
        </a:spcBef>
        <a:spcAft>
          <a:spcPct val="0"/>
        </a:spcAft>
        <a:defRPr b="1">
          <a:solidFill>
            <a:schemeClr val="tx2"/>
          </a:solidFill>
          <a:latin typeface="Century Gothic" pitchFamily="34" charset="0"/>
          <a:cs typeface="Arial" pitchFamily="34" charset="0"/>
        </a:defRPr>
      </a:lvl3pPr>
      <a:lvl4pPr algn="l" rtl="0" eaLnBrk="1" fontAlgn="base" hangingPunct="1">
        <a:spcBef>
          <a:spcPct val="0"/>
        </a:spcBef>
        <a:spcAft>
          <a:spcPct val="0"/>
        </a:spcAft>
        <a:defRPr b="1">
          <a:solidFill>
            <a:schemeClr val="tx2"/>
          </a:solidFill>
          <a:latin typeface="Century Gothic" pitchFamily="34" charset="0"/>
          <a:cs typeface="Arial" pitchFamily="34" charset="0"/>
        </a:defRPr>
      </a:lvl4pPr>
      <a:lvl5pPr algn="l" rtl="0" eaLnBrk="1" fontAlgn="base" hangingPunct="1">
        <a:spcBef>
          <a:spcPct val="0"/>
        </a:spcBef>
        <a:spcAft>
          <a:spcPct val="0"/>
        </a:spcAft>
        <a:defRPr b="1">
          <a:solidFill>
            <a:schemeClr val="tx2"/>
          </a:solidFill>
          <a:latin typeface="Century Gothic" pitchFamily="34" charset="0"/>
          <a:cs typeface="Arial" pitchFamily="34" charset="0"/>
        </a:defRPr>
      </a:lvl5pPr>
      <a:lvl6pPr marL="457200" algn="l" rtl="0" eaLnBrk="1" fontAlgn="base" hangingPunct="1">
        <a:spcBef>
          <a:spcPct val="0"/>
        </a:spcBef>
        <a:spcAft>
          <a:spcPct val="0"/>
        </a:spcAft>
        <a:defRPr b="1">
          <a:solidFill>
            <a:schemeClr val="tx2"/>
          </a:solidFill>
          <a:latin typeface="Century Gothic" pitchFamily="34" charset="0"/>
          <a:cs typeface="Arial" pitchFamily="34" charset="0"/>
        </a:defRPr>
      </a:lvl6pPr>
      <a:lvl7pPr marL="914400" algn="l" rtl="0" eaLnBrk="1" fontAlgn="base" hangingPunct="1">
        <a:spcBef>
          <a:spcPct val="0"/>
        </a:spcBef>
        <a:spcAft>
          <a:spcPct val="0"/>
        </a:spcAft>
        <a:defRPr b="1">
          <a:solidFill>
            <a:schemeClr val="tx2"/>
          </a:solidFill>
          <a:latin typeface="Century Gothic" pitchFamily="34" charset="0"/>
          <a:cs typeface="Arial" pitchFamily="34" charset="0"/>
        </a:defRPr>
      </a:lvl7pPr>
      <a:lvl8pPr marL="1371600" algn="l" rtl="0" eaLnBrk="1" fontAlgn="base" hangingPunct="1">
        <a:spcBef>
          <a:spcPct val="0"/>
        </a:spcBef>
        <a:spcAft>
          <a:spcPct val="0"/>
        </a:spcAft>
        <a:defRPr b="1">
          <a:solidFill>
            <a:schemeClr val="tx2"/>
          </a:solidFill>
          <a:latin typeface="Century Gothic" pitchFamily="34" charset="0"/>
          <a:cs typeface="Arial" pitchFamily="34" charset="0"/>
        </a:defRPr>
      </a:lvl8pPr>
      <a:lvl9pPr marL="1828800" algn="l" rtl="0" eaLnBrk="1" fontAlgn="base" hangingPunct="1">
        <a:spcBef>
          <a:spcPct val="0"/>
        </a:spcBef>
        <a:spcAft>
          <a:spcPct val="0"/>
        </a:spcAft>
        <a:defRPr b="1">
          <a:solidFill>
            <a:schemeClr val="tx2"/>
          </a:solidFill>
          <a:latin typeface="Century Gothic" pitchFamily="34" charset="0"/>
          <a:cs typeface="Arial" pitchFamily="34" charset="0"/>
        </a:defRPr>
      </a:lvl9pPr>
    </p:titleStyle>
    <p:bodyStyle>
      <a:lvl1pPr marL="228600" indent="-228600" algn="l" rtl="0" eaLnBrk="1" fontAlgn="base" hangingPunct="1">
        <a:spcBef>
          <a:spcPct val="20000"/>
        </a:spcBef>
        <a:spcAft>
          <a:spcPct val="0"/>
        </a:spcAft>
        <a:buClr>
          <a:schemeClr val="tx1"/>
        </a:buClr>
        <a:buChar char="•"/>
        <a:defRPr sz="1400">
          <a:solidFill>
            <a:schemeClr val="tx1"/>
          </a:solidFill>
          <a:latin typeface="+mn-lt"/>
          <a:ea typeface="+mn-ea"/>
          <a:cs typeface="+mn-cs"/>
        </a:defRPr>
      </a:lvl1pPr>
      <a:lvl2pPr marL="571500" indent="-228600" algn="l" rtl="0" eaLnBrk="1" fontAlgn="base" hangingPunct="1">
        <a:spcBef>
          <a:spcPct val="20000"/>
        </a:spcBef>
        <a:spcAft>
          <a:spcPct val="0"/>
        </a:spcAft>
        <a:buClr>
          <a:schemeClr val="tx1"/>
        </a:buClr>
        <a:buChar char="o"/>
        <a:defRPr sz="1400">
          <a:solidFill>
            <a:schemeClr val="tx1"/>
          </a:solidFill>
          <a:latin typeface="+mn-lt"/>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400">
          <a:solidFill>
            <a:schemeClr val="tx1"/>
          </a:solidFill>
          <a:latin typeface="+mn-lt"/>
          <a:cs typeface="+mn-cs"/>
        </a:defRPr>
      </a:lvl3pPr>
      <a:lvl4pPr marL="1257300" indent="-228600" algn="l" rtl="0" eaLnBrk="1" fontAlgn="base" hangingPunct="1">
        <a:spcBef>
          <a:spcPct val="20000"/>
        </a:spcBef>
        <a:spcAft>
          <a:spcPct val="0"/>
        </a:spcAft>
        <a:buClr>
          <a:schemeClr val="tx1"/>
        </a:buClr>
        <a:buChar char="•"/>
        <a:defRPr sz="1400">
          <a:solidFill>
            <a:schemeClr val="tx1"/>
          </a:solidFill>
          <a:latin typeface="+mn-lt"/>
          <a:cs typeface="+mn-cs"/>
        </a:defRPr>
      </a:lvl4pPr>
      <a:lvl5pPr marL="1600200" indent="-228600" algn="l" rtl="0" eaLnBrk="1" fontAlgn="base" hangingPunct="1">
        <a:spcBef>
          <a:spcPct val="25000"/>
        </a:spcBef>
        <a:spcAft>
          <a:spcPct val="0"/>
        </a:spcAft>
        <a:buClr>
          <a:schemeClr val="tx1"/>
        </a:buClr>
        <a:buChar char="•"/>
        <a:defRPr sz="1400">
          <a:solidFill>
            <a:schemeClr val="tx1"/>
          </a:solidFill>
          <a:latin typeface="+mn-lt"/>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4"/>
          <p:cNvSpPr>
            <a:spLocks noGrp="1" noChangeArrowheads="1"/>
          </p:cNvSpPr>
          <p:nvPr>
            <p:ph type="body" idx="1"/>
          </p:nvPr>
        </p:nvSpPr>
        <p:spPr bwMode="auto">
          <a:xfrm>
            <a:off x="571076" y="1219200"/>
            <a:ext cx="11037977" cy="5094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1" name="Text Box 9"/>
          <p:cNvSpPr txBox="1">
            <a:spLocks noChangeArrowheads="1"/>
          </p:cNvSpPr>
          <p:nvPr/>
        </p:nvSpPr>
        <p:spPr bwMode="auto">
          <a:xfrm>
            <a:off x="11582401" y="6590992"/>
            <a:ext cx="809153" cy="153888"/>
          </a:xfrm>
          <a:prstGeom prst="rect">
            <a:avLst/>
          </a:prstGeom>
          <a:noFill/>
          <a:ln w="9525">
            <a:noFill/>
            <a:miter lim="800000"/>
            <a:headEnd/>
            <a:tailEnd/>
          </a:ln>
          <a:effectLst/>
        </p:spPr>
        <p:txBody>
          <a:bodyPr wrap="square" lIns="0" tIns="0" rIns="0" bIns="0">
            <a:spAutoFit/>
          </a:bodyPr>
          <a:lstStyle/>
          <a:p>
            <a:pPr algn="l" fontAlgn="auto">
              <a:spcBef>
                <a:spcPct val="50000"/>
              </a:spcBef>
              <a:spcAft>
                <a:spcPts val="0"/>
              </a:spcAft>
              <a:defRPr/>
            </a:pPr>
            <a:r>
              <a:rPr lang="en-US" sz="1000" b="0">
                <a:solidFill>
                  <a:schemeClr val="tx1">
                    <a:lumMod val="65000"/>
                    <a:lumOff val="35000"/>
                  </a:schemeClr>
                </a:solidFill>
                <a:latin typeface="+mj-lt"/>
                <a:cs typeface="+mn-cs"/>
              </a:rPr>
              <a:t> / </a:t>
            </a:r>
            <a:fld id="{5DDCB601-9600-49A6-96AB-4947D10BB9BA}" type="slidenum">
              <a:rPr lang="en-US" sz="1000" b="0" smtClean="0">
                <a:solidFill>
                  <a:schemeClr val="tx1">
                    <a:lumMod val="65000"/>
                    <a:lumOff val="35000"/>
                  </a:schemeClr>
                </a:solidFill>
                <a:latin typeface="+mj-lt"/>
                <a:cs typeface="+mn-cs"/>
              </a:rPr>
              <a:pPr algn="l" fontAlgn="auto">
                <a:spcBef>
                  <a:spcPct val="50000"/>
                </a:spcBef>
                <a:spcAft>
                  <a:spcPts val="0"/>
                </a:spcAft>
                <a:defRPr/>
              </a:pPr>
              <a:t>‹#›</a:t>
            </a:fld>
            <a:endParaRPr lang="en-US" sz="1000" b="0">
              <a:solidFill>
                <a:schemeClr val="tx1">
                  <a:lumMod val="65000"/>
                  <a:lumOff val="35000"/>
                </a:schemeClr>
              </a:solidFill>
              <a:latin typeface="+mj-lt"/>
              <a:cs typeface="+mn-cs"/>
            </a:endParaRPr>
          </a:p>
        </p:txBody>
      </p:sp>
      <p:sp>
        <p:nvSpPr>
          <p:cNvPr id="14" name="Line 8"/>
          <p:cNvSpPr>
            <a:spLocks noChangeShapeType="1"/>
          </p:cNvSpPr>
          <p:nvPr userDrawn="1"/>
        </p:nvSpPr>
        <p:spPr bwMode="auto">
          <a:xfrm>
            <a:off x="406400" y="228600"/>
            <a:ext cx="11379200" cy="0"/>
          </a:xfrm>
          <a:prstGeom prst="line">
            <a:avLst/>
          </a:prstGeom>
          <a:noFill/>
          <a:ln w="25400" cap="sq">
            <a:solidFill>
              <a:srgbClr val="969696"/>
            </a:solidFill>
            <a:round/>
            <a:headEnd type="none" w="sm" len="sm"/>
            <a:tailEnd type="none" w="sm" len="sm"/>
          </a:ln>
          <a:effectLst/>
        </p:spPr>
        <p:txBody>
          <a:bodyPr/>
          <a:lstStyle/>
          <a:p>
            <a:pPr algn="ctr" fontAlgn="auto">
              <a:spcBef>
                <a:spcPts val="0"/>
              </a:spcBef>
              <a:spcAft>
                <a:spcPts val="0"/>
              </a:spcAft>
              <a:defRPr/>
            </a:pPr>
            <a:endParaRPr lang="en-US">
              <a:latin typeface="+mn-lt"/>
              <a:cs typeface="+mn-cs"/>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753600" y="6562000"/>
            <a:ext cx="1685875" cy="182880"/>
          </a:xfrm>
          <a:prstGeom prst="rect">
            <a:avLst/>
          </a:prstGeom>
        </p:spPr>
      </p:pic>
    </p:spTree>
    <p:extLst>
      <p:ext uri="{BB962C8B-B14F-4D97-AF65-F5344CB8AC3E}">
        <p14:creationId xmlns:p14="http://schemas.microsoft.com/office/powerpoint/2010/main" val="51900766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9" r:id="rId10"/>
    <p:sldLayoutId id="2147483780" r:id="rId11"/>
    <p:sldLayoutId id="2147483781" r:id="rId12"/>
    <p:sldLayoutId id="2147483782" r:id="rId13"/>
    <p:sldLayoutId id="2147483783" r:id="rId14"/>
  </p:sldLayoutIdLst>
  <p:hf sldNum="0" hdr="0" ftr="0" dt="0"/>
  <p:txStyles>
    <p:titleStyle>
      <a:lvl1pPr algn="l" rtl="0" eaLnBrk="1" fontAlgn="base" hangingPunct="1">
        <a:spcBef>
          <a:spcPct val="0"/>
        </a:spcBef>
        <a:spcAft>
          <a:spcPct val="0"/>
        </a:spcAft>
        <a:defRPr sz="1800" b="1">
          <a:solidFill>
            <a:schemeClr val="tx1"/>
          </a:solidFill>
          <a:latin typeface="+mj-lt"/>
          <a:ea typeface="+mj-ea"/>
          <a:cs typeface="+mj-cs"/>
        </a:defRPr>
      </a:lvl1pPr>
      <a:lvl2pPr algn="l" rtl="0" eaLnBrk="1" fontAlgn="base" hangingPunct="1">
        <a:spcBef>
          <a:spcPct val="0"/>
        </a:spcBef>
        <a:spcAft>
          <a:spcPct val="0"/>
        </a:spcAft>
        <a:defRPr b="1">
          <a:solidFill>
            <a:schemeClr val="tx2"/>
          </a:solidFill>
          <a:latin typeface="Century Gothic" pitchFamily="34" charset="0"/>
          <a:cs typeface="Arial" pitchFamily="34" charset="0"/>
        </a:defRPr>
      </a:lvl2pPr>
      <a:lvl3pPr algn="l" rtl="0" eaLnBrk="1" fontAlgn="base" hangingPunct="1">
        <a:spcBef>
          <a:spcPct val="0"/>
        </a:spcBef>
        <a:spcAft>
          <a:spcPct val="0"/>
        </a:spcAft>
        <a:defRPr b="1">
          <a:solidFill>
            <a:schemeClr val="tx2"/>
          </a:solidFill>
          <a:latin typeface="Century Gothic" pitchFamily="34" charset="0"/>
          <a:cs typeface="Arial" pitchFamily="34" charset="0"/>
        </a:defRPr>
      </a:lvl3pPr>
      <a:lvl4pPr algn="l" rtl="0" eaLnBrk="1" fontAlgn="base" hangingPunct="1">
        <a:spcBef>
          <a:spcPct val="0"/>
        </a:spcBef>
        <a:spcAft>
          <a:spcPct val="0"/>
        </a:spcAft>
        <a:defRPr b="1">
          <a:solidFill>
            <a:schemeClr val="tx2"/>
          </a:solidFill>
          <a:latin typeface="Century Gothic" pitchFamily="34" charset="0"/>
          <a:cs typeface="Arial" pitchFamily="34" charset="0"/>
        </a:defRPr>
      </a:lvl4pPr>
      <a:lvl5pPr algn="l" rtl="0" eaLnBrk="1" fontAlgn="base" hangingPunct="1">
        <a:spcBef>
          <a:spcPct val="0"/>
        </a:spcBef>
        <a:spcAft>
          <a:spcPct val="0"/>
        </a:spcAft>
        <a:defRPr b="1">
          <a:solidFill>
            <a:schemeClr val="tx2"/>
          </a:solidFill>
          <a:latin typeface="Century Gothic" pitchFamily="34" charset="0"/>
          <a:cs typeface="Arial" pitchFamily="34" charset="0"/>
        </a:defRPr>
      </a:lvl5pPr>
      <a:lvl6pPr marL="457200" algn="l" rtl="0" eaLnBrk="1" fontAlgn="base" hangingPunct="1">
        <a:spcBef>
          <a:spcPct val="0"/>
        </a:spcBef>
        <a:spcAft>
          <a:spcPct val="0"/>
        </a:spcAft>
        <a:defRPr b="1">
          <a:solidFill>
            <a:schemeClr val="tx2"/>
          </a:solidFill>
          <a:latin typeface="Century Gothic" pitchFamily="34" charset="0"/>
          <a:cs typeface="Arial" pitchFamily="34" charset="0"/>
        </a:defRPr>
      </a:lvl6pPr>
      <a:lvl7pPr marL="914400" algn="l" rtl="0" eaLnBrk="1" fontAlgn="base" hangingPunct="1">
        <a:spcBef>
          <a:spcPct val="0"/>
        </a:spcBef>
        <a:spcAft>
          <a:spcPct val="0"/>
        </a:spcAft>
        <a:defRPr b="1">
          <a:solidFill>
            <a:schemeClr val="tx2"/>
          </a:solidFill>
          <a:latin typeface="Century Gothic" pitchFamily="34" charset="0"/>
          <a:cs typeface="Arial" pitchFamily="34" charset="0"/>
        </a:defRPr>
      </a:lvl7pPr>
      <a:lvl8pPr marL="1371600" algn="l" rtl="0" eaLnBrk="1" fontAlgn="base" hangingPunct="1">
        <a:spcBef>
          <a:spcPct val="0"/>
        </a:spcBef>
        <a:spcAft>
          <a:spcPct val="0"/>
        </a:spcAft>
        <a:defRPr b="1">
          <a:solidFill>
            <a:schemeClr val="tx2"/>
          </a:solidFill>
          <a:latin typeface="Century Gothic" pitchFamily="34" charset="0"/>
          <a:cs typeface="Arial" pitchFamily="34" charset="0"/>
        </a:defRPr>
      </a:lvl8pPr>
      <a:lvl9pPr marL="1828800" algn="l" rtl="0" eaLnBrk="1" fontAlgn="base" hangingPunct="1">
        <a:spcBef>
          <a:spcPct val="0"/>
        </a:spcBef>
        <a:spcAft>
          <a:spcPct val="0"/>
        </a:spcAft>
        <a:defRPr b="1">
          <a:solidFill>
            <a:schemeClr val="tx2"/>
          </a:solidFill>
          <a:latin typeface="Century Gothic" pitchFamily="34" charset="0"/>
          <a:cs typeface="Arial" pitchFamily="34" charset="0"/>
        </a:defRPr>
      </a:lvl9pPr>
    </p:titleStyle>
    <p:bodyStyle>
      <a:lvl1pPr marL="228600" indent="-228600" algn="l" rtl="0" eaLnBrk="1" fontAlgn="base" hangingPunct="1">
        <a:spcBef>
          <a:spcPct val="20000"/>
        </a:spcBef>
        <a:spcAft>
          <a:spcPct val="0"/>
        </a:spcAft>
        <a:buClr>
          <a:schemeClr val="tx1"/>
        </a:buClr>
        <a:buChar char="•"/>
        <a:defRPr sz="1400">
          <a:solidFill>
            <a:schemeClr val="tx1"/>
          </a:solidFill>
          <a:latin typeface="+mn-lt"/>
          <a:ea typeface="+mn-ea"/>
          <a:cs typeface="+mn-cs"/>
        </a:defRPr>
      </a:lvl1pPr>
      <a:lvl2pPr marL="571500" indent="-228600" algn="l" rtl="0" eaLnBrk="1" fontAlgn="base" hangingPunct="1">
        <a:spcBef>
          <a:spcPct val="20000"/>
        </a:spcBef>
        <a:spcAft>
          <a:spcPct val="0"/>
        </a:spcAft>
        <a:buClr>
          <a:schemeClr val="tx1"/>
        </a:buClr>
        <a:buChar char="o"/>
        <a:defRPr sz="1400">
          <a:solidFill>
            <a:schemeClr val="tx1"/>
          </a:solidFill>
          <a:latin typeface="+mn-lt"/>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400">
          <a:solidFill>
            <a:schemeClr val="tx1"/>
          </a:solidFill>
          <a:latin typeface="+mn-lt"/>
          <a:cs typeface="+mn-cs"/>
        </a:defRPr>
      </a:lvl3pPr>
      <a:lvl4pPr marL="1257300" indent="-228600" algn="l" rtl="0" eaLnBrk="1" fontAlgn="base" hangingPunct="1">
        <a:spcBef>
          <a:spcPct val="20000"/>
        </a:spcBef>
        <a:spcAft>
          <a:spcPct val="0"/>
        </a:spcAft>
        <a:buClr>
          <a:schemeClr val="tx1"/>
        </a:buClr>
        <a:buChar char="•"/>
        <a:defRPr sz="1400">
          <a:solidFill>
            <a:schemeClr val="tx1"/>
          </a:solidFill>
          <a:latin typeface="+mn-lt"/>
          <a:cs typeface="+mn-cs"/>
        </a:defRPr>
      </a:lvl4pPr>
      <a:lvl5pPr marL="1600200" indent="-228600" algn="l" rtl="0" eaLnBrk="1" fontAlgn="base" hangingPunct="1">
        <a:spcBef>
          <a:spcPct val="25000"/>
        </a:spcBef>
        <a:spcAft>
          <a:spcPct val="0"/>
        </a:spcAft>
        <a:buClr>
          <a:schemeClr val="tx1"/>
        </a:buClr>
        <a:buChar char="•"/>
        <a:defRPr sz="1400">
          <a:solidFill>
            <a:schemeClr val="tx1"/>
          </a:solidFill>
          <a:latin typeface="+mn-lt"/>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4"/>
          <p:cNvSpPr>
            <a:spLocks noGrp="1" noChangeArrowheads="1"/>
          </p:cNvSpPr>
          <p:nvPr>
            <p:ph type="body" idx="1"/>
          </p:nvPr>
        </p:nvSpPr>
        <p:spPr bwMode="auto">
          <a:xfrm>
            <a:off x="571076" y="1219200"/>
            <a:ext cx="11037977" cy="5094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1" name="Text Box 9"/>
          <p:cNvSpPr txBox="1">
            <a:spLocks noChangeArrowheads="1"/>
          </p:cNvSpPr>
          <p:nvPr/>
        </p:nvSpPr>
        <p:spPr bwMode="auto">
          <a:xfrm>
            <a:off x="11582401" y="6590992"/>
            <a:ext cx="809153" cy="153888"/>
          </a:xfrm>
          <a:prstGeom prst="rect">
            <a:avLst/>
          </a:prstGeom>
          <a:noFill/>
          <a:ln w="9525">
            <a:noFill/>
            <a:miter lim="800000"/>
            <a:headEnd/>
            <a:tailEnd/>
          </a:ln>
          <a:effectLst/>
        </p:spPr>
        <p:txBody>
          <a:bodyPr wrap="square" lIns="0" tIns="0" rIns="0" bIns="0">
            <a:spAutoFit/>
          </a:bodyPr>
          <a:lstStyle/>
          <a:p>
            <a:pPr algn="l" fontAlgn="auto">
              <a:spcBef>
                <a:spcPct val="50000"/>
              </a:spcBef>
              <a:spcAft>
                <a:spcPts val="0"/>
              </a:spcAft>
              <a:defRPr/>
            </a:pPr>
            <a:r>
              <a:rPr lang="en-US" sz="1000" b="0">
                <a:solidFill>
                  <a:schemeClr val="tx1">
                    <a:lumMod val="65000"/>
                    <a:lumOff val="35000"/>
                  </a:schemeClr>
                </a:solidFill>
                <a:latin typeface="+mj-lt"/>
                <a:cs typeface="+mn-cs"/>
              </a:rPr>
              <a:t> / </a:t>
            </a:r>
            <a:fld id="{5DDCB601-9600-49A6-96AB-4947D10BB9BA}" type="slidenum">
              <a:rPr lang="en-US" sz="1000" b="0" smtClean="0">
                <a:solidFill>
                  <a:schemeClr val="tx1">
                    <a:lumMod val="65000"/>
                    <a:lumOff val="35000"/>
                  </a:schemeClr>
                </a:solidFill>
                <a:latin typeface="+mj-lt"/>
                <a:cs typeface="+mn-cs"/>
              </a:rPr>
              <a:pPr algn="l" fontAlgn="auto">
                <a:spcBef>
                  <a:spcPct val="50000"/>
                </a:spcBef>
                <a:spcAft>
                  <a:spcPts val="0"/>
                </a:spcAft>
                <a:defRPr/>
              </a:pPr>
              <a:t>‹#›</a:t>
            </a:fld>
            <a:endParaRPr lang="en-US" sz="1000" b="0">
              <a:solidFill>
                <a:schemeClr val="tx1">
                  <a:lumMod val="65000"/>
                  <a:lumOff val="35000"/>
                </a:schemeClr>
              </a:solidFill>
              <a:latin typeface="+mj-lt"/>
              <a:cs typeface="+mn-cs"/>
            </a:endParaRPr>
          </a:p>
        </p:txBody>
      </p:sp>
      <p:sp>
        <p:nvSpPr>
          <p:cNvPr id="14" name="Line 8"/>
          <p:cNvSpPr>
            <a:spLocks noChangeShapeType="1"/>
          </p:cNvSpPr>
          <p:nvPr userDrawn="1"/>
        </p:nvSpPr>
        <p:spPr bwMode="auto">
          <a:xfrm>
            <a:off x="406400" y="228600"/>
            <a:ext cx="11379200" cy="0"/>
          </a:xfrm>
          <a:prstGeom prst="line">
            <a:avLst/>
          </a:prstGeom>
          <a:noFill/>
          <a:ln w="25400" cap="sq">
            <a:solidFill>
              <a:srgbClr val="969696"/>
            </a:solidFill>
            <a:round/>
            <a:headEnd type="none" w="sm" len="sm"/>
            <a:tailEnd type="none" w="sm" len="sm"/>
          </a:ln>
          <a:effectLst/>
        </p:spPr>
        <p:txBody>
          <a:bodyPr/>
          <a:lstStyle/>
          <a:p>
            <a:pPr algn="ctr" fontAlgn="auto">
              <a:spcBef>
                <a:spcPts val="0"/>
              </a:spcBef>
              <a:spcAft>
                <a:spcPts val="0"/>
              </a:spcAft>
              <a:defRPr/>
            </a:pPr>
            <a:endParaRPr lang="en-US">
              <a:latin typeface="+mn-lt"/>
              <a:cs typeface="+mn-cs"/>
            </a:endParaRPr>
          </a:p>
        </p:txBody>
      </p:sp>
      <p:pic>
        <p:nvPicPr>
          <p:cNvPr id="2" name="Picture 1"/>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9753600" y="6562000"/>
            <a:ext cx="1685875" cy="182880"/>
          </a:xfrm>
          <a:prstGeom prst="rect">
            <a:avLst/>
          </a:prstGeom>
        </p:spPr>
      </p:pic>
      <p:sp>
        <p:nvSpPr>
          <p:cNvPr id="6" name="TextBox 5">
            <a:extLst>
              <a:ext uri="{FF2B5EF4-FFF2-40B4-BE49-F238E27FC236}">
                <a16:creationId xmlns:a16="http://schemas.microsoft.com/office/drawing/2014/main" id="{8E1B8F71-59EE-F127-2006-4438CB061754}"/>
              </a:ext>
            </a:extLst>
          </p:cNvPr>
          <p:cNvSpPr txBox="1"/>
          <p:nvPr userDrawn="1"/>
        </p:nvSpPr>
        <p:spPr>
          <a:xfrm>
            <a:off x="-2070100" y="6150114"/>
            <a:ext cx="61976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lumMod val="85000"/>
                  </a:srgbClr>
                </a:solidFill>
                <a:effectLst/>
                <a:uLnTx/>
                <a:uFillTx/>
                <a:latin typeface="Segoe UI"/>
                <a:ea typeface="+mn-ea"/>
                <a:cs typeface="Arial" pitchFamily="34" charset="0"/>
              </a:rPr>
              <a:t>Draft</a:t>
            </a:r>
          </a:p>
        </p:txBody>
      </p:sp>
    </p:spTree>
    <p:extLst>
      <p:ext uri="{BB962C8B-B14F-4D97-AF65-F5344CB8AC3E}">
        <p14:creationId xmlns:p14="http://schemas.microsoft.com/office/powerpoint/2010/main" val="32441063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5" r:id="rId41"/>
    <p:sldLayoutId id="2147483826" r:id="rId42"/>
    <p:sldLayoutId id="2147483827" r:id="rId43"/>
    <p:sldLayoutId id="2147483828" r:id="rId44"/>
    <p:sldLayoutId id="2147483829" r:id="rId45"/>
    <p:sldLayoutId id="2147483830" r:id="rId46"/>
    <p:sldLayoutId id="2147483831" r:id="rId47"/>
    <p:sldLayoutId id="2147483832" r:id="rId48"/>
    <p:sldLayoutId id="2147483833" r:id="rId49"/>
    <p:sldLayoutId id="2147483834" r:id="rId50"/>
    <p:sldLayoutId id="2147483835" r:id="rId51"/>
    <p:sldLayoutId id="2147483836" r:id="rId52"/>
    <p:sldLayoutId id="2147483837" r:id="rId53"/>
    <p:sldLayoutId id="2147483838" r:id="rId54"/>
    <p:sldLayoutId id="2147483839" r:id="rId55"/>
    <p:sldLayoutId id="2147483840" r:id="rId56"/>
    <p:sldLayoutId id="2147483841" r:id="rId57"/>
    <p:sldLayoutId id="2147483842" r:id="rId58"/>
  </p:sldLayoutIdLst>
  <p:hf sldNum="0" hdr="0" ftr="0" dt="0"/>
  <p:txStyles>
    <p:titleStyle>
      <a:lvl1pPr algn="l" rtl="0" eaLnBrk="1" fontAlgn="base" hangingPunct="1">
        <a:spcBef>
          <a:spcPct val="0"/>
        </a:spcBef>
        <a:spcAft>
          <a:spcPct val="0"/>
        </a:spcAft>
        <a:defRPr sz="1800" b="1">
          <a:solidFill>
            <a:schemeClr val="tx1"/>
          </a:solidFill>
          <a:latin typeface="+mj-lt"/>
          <a:ea typeface="+mj-ea"/>
          <a:cs typeface="+mj-cs"/>
        </a:defRPr>
      </a:lvl1pPr>
      <a:lvl2pPr algn="l" rtl="0" eaLnBrk="1" fontAlgn="base" hangingPunct="1">
        <a:spcBef>
          <a:spcPct val="0"/>
        </a:spcBef>
        <a:spcAft>
          <a:spcPct val="0"/>
        </a:spcAft>
        <a:defRPr b="1">
          <a:solidFill>
            <a:schemeClr val="tx2"/>
          </a:solidFill>
          <a:latin typeface="Century Gothic" pitchFamily="34" charset="0"/>
          <a:cs typeface="Arial" pitchFamily="34" charset="0"/>
        </a:defRPr>
      </a:lvl2pPr>
      <a:lvl3pPr algn="l" rtl="0" eaLnBrk="1" fontAlgn="base" hangingPunct="1">
        <a:spcBef>
          <a:spcPct val="0"/>
        </a:spcBef>
        <a:spcAft>
          <a:spcPct val="0"/>
        </a:spcAft>
        <a:defRPr b="1">
          <a:solidFill>
            <a:schemeClr val="tx2"/>
          </a:solidFill>
          <a:latin typeface="Century Gothic" pitchFamily="34" charset="0"/>
          <a:cs typeface="Arial" pitchFamily="34" charset="0"/>
        </a:defRPr>
      </a:lvl3pPr>
      <a:lvl4pPr algn="l" rtl="0" eaLnBrk="1" fontAlgn="base" hangingPunct="1">
        <a:spcBef>
          <a:spcPct val="0"/>
        </a:spcBef>
        <a:spcAft>
          <a:spcPct val="0"/>
        </a:spcAft>
        <a:defRPr b="1">
          <a:solidFill>
            <a:schemeClr val="tx2"/>
          </a:solidFill>
          <a:latin typeface="Century Gothic" pitchFamily="34" charset="0"/>
          <a:cs typeface="Arial" pitchFamily="34" charset="0"/>
        </a:defRPr>
      </a:lvl4pPr>
      <a:lvl5pPr algn="l" rtl="0" eaLnBrk="1" fontAlgn="base" hangingPunct="1">
        <a:spcBef>
          <a:spcPct val="0"/>
        </a:spcBef>
        <a:spcAft>
          <a:spcPct val="0"/>
        </a:spcAft>
        <a:defRPr b="1">
          <a:solidFill>
            <a:schemeClr val="tx2"/>
          </a:solidFill>
          <a:latin typeface="Century Gothic" pitchFamily="34" charset="0"/>
          <a:cs typeface="Arial" pitchFamily="34" charset="0"/>
        </a:defRPr>
      </a:lvl5pPr>
      <a:lvl6pPr marL="457200" algn="l" rtl="0" eaLnBrk="1" fontAlgn="base" hangingPunct="1">
        <a:spcBef>
          <a:spcPct val="0"/>
        </a:spcBef>
        <a:spcAft>
          <a:spcPct val="0"/>
        </a:spcAft>
        <a:defRPr b="1">
          <a:solidFill>
            <a:schemeClr val="tx2"/>
          </a:solidFill>
          <a:latin typeface="Century Gothic" pitchFamily="34" charset="0"/>
          <a:cs typeface="Arial" pitchFamily="34" charset="0"/>
        </a:defRPr>
      </a:lvl6pPr>
      <a:lvl7pPr marL="914400" algn="l" rtl="0" eaLnBrk="1" fontAlgn="base" hangingPunct="1">
        <a:spcBef>
          <a:spcPct val="0"/>
        </a:spcBef>
        <a:spcAft>
          <a:spcPct val="0"/>
        </a:spcAft>
        <a:defRPr b="1">
          <a:solidFill>
            <a:schemeClr val="tx2"/>
          </a:solidFill>
          <a:latin typeface="Century Gothic" pitchFamily="34" charset="0"/>
          <a:cs typeface="Arial" pitchFamily="34" charset="0"/>
        </a:defRPr>
      </a:lvl7pPr>
      <a:lvl8pPr marL="1371600" algn="l" rtl="0" eaLnBrk="1" fontAlgn="base" hangingPunct="1">
        <a:spcBef>
          <a:spcPct val="0"/>
        </a:spcBef>
        <a:spcAft>
          <a:spcPct val="0"/>
        </a:spcAft>
        <a:defRPr b="1">
          <a:solidFill>
            <a:schemeClr val="tx2"/>
          </a:solidFill>
          <a:latin typeface="Century Gothic" pitchFamily="34" charset="0"/>
          <a:cs typeface="Arial" pitchFamily="34" charset="0"/>
        </a:defRPr>
      </a:lvl8pPr>
      <a:lvl9pPr marL="1828800" algn="l" rtl="0" eaLnBrk="1" fontAlgn="base" hangingPunct="1">
        <a:spcBef>
          <a:spcPct val="0"/>
        </a:spcBef>
        <a:spcAft>
          <a:spcPct val="0"/>
        </a:spcAft>
        <a:defRPr b="1">
          <a:solidFill>
            <a:schemeClr val="tx2"/>
          </a:solidFill>
          <a:latin typeface="Century Gothic" pitchFamily="34" charset="0"/>
          <a:cs typeface="Arial" pitchFamily="34" charset="0"/>
        </a:defRPr>
      </a:lvl9pPr>
    </p:titleStyle>
    <p:bodyStyle>
      <a:lvl1pPr marL="228600" indent="-228600" algn="l" rtl="0" eaLnBrk="1" fontAlgn="base" hangingPunct="1">
        <a:spcBef>
          <a:spcPct val="20000"/>
        </a:spcBef>
        <a:spcAft>
          <a:spcPct val="0"/>
        </a:spcAft>
        <a:buClr>
          <a:schemeClr val="tx1"/>
        </a:buClr>
        <a:buChar char="•"/>
        <a:defRPr sz="1400">
          <a:solidFill>
            <a:schemeClr val="tx1"/>
          </a:solidFill>
          <a:latin typeface="+mn-lt"/>
          <a:ea typeface="+mn-ea"/>
          <a:cs typeface="+mn-cs"/>
        </a:defRPr>
      </a:lvl1pPr>
      <a:lvl2pPr marL="571500" indent="-228600" algn="l" rtl="0" eaLnBrk="1" fontAlgn="base" hangingPunct="1">
        <a:spcBef>
          <a:spcPct val="20000"/>
        </a:spcBef>
        <a:spcAft>
          <a:spcPct val="0"/>
        </a:spcAft>
        <a:buClr>
          <a:schemeClr val="tx1"/>
        </a:buClr>
        <a:buChar char="o"/>
        <a:defRPr sz="1400">
          <a:solidFill>
            <a:schemeClr val="tx1"/>
          </a:solidFill>
          <a:latin typeface="+mn-lt"/>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400">
          <a:solidFill>
            <a:schemeClr val="tx1"/>
          </a:solidFill>
          <a:latin typeface="+mn-lt"/>
          <a:cs typeface="+mn-cs"/>
        </a:defRPr>
      </a:lvl3pPr>
      <a:lvl4pPr marL="1257300" indent="-228600" algn="l" rtl="0" eaLnBrk="1" fontAlgn="base" hangingPunct="1">
        <a:spcBef>
          <a:spcPct val="20000"/>
        </a:spcBef>
        <a:spcAft>
          <a:spcPct val="0"/>
        </a:spcAft>
        <a:buClr>
          <a:schemeClr val="tx1"/>
        </a:buClr>
        <a:buChar char="•"/>
        <a:defRPr sz="1400">
          <a:solidFill>
            <a:schemeClr val="tx1"/>
          </a:solidFill>
          <a:latin typeface="+mn-lt"/>
          <a:cs typeface="+mn-cs"/>
        </a:defRPr>
      </a:lvl4pPr>
      <a:lvl5pPr marL="1600200" indent="-228600" algn="l" rtl="0" eaLnBrk="1" fontAlgn="base" hangingPunct="1">
        <a:spcBef>
          <a:spcPct val="25000"/>
        </a:spcBef>
        <a:spcAft>
          <a:spcPct val="0"/>
        </a:spcAft>
        <a:buClr>
          <a:schemeClr val="tx1"/>
        </a:buClr>
        <a:buChar char="•"/>
        <a:defRPr sz="1400">
          <a:solidFill>
            <a:schemeClr val="tx1"/>
          </a:solidFill>
          <a:latin typeface="+mn-lt"/>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416957" y="228600"/>
            <a:ext cx="11358088"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4"/>
          <p:cNvSpPr>
            <a:spLocks noGrp="1" noChangeArrowheads="1"/>
          </p:cNvSpPr>
          <p:nvPr>
            <p:ph type="body" idx="1"/>
          </p:nvPr>
        </p:nvSpPr>
        <p:spPr bwMode="auto">
          <a:xfrm>
            <a:off x="571076" y="1219200"/>
            <a:ext cx="11037977" cy="5094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1" name="Text Box 9"/>
          <p:cNvSpPr txBox="1">
            <a:spLocks noChangeArrowheads="1"/>
          </p:cNvSpPr>
          <p:nvPr/>
        </p:nvSpPr>
        <p:spPr bwMode="auto">
          <a:xfrm>
            <a:off x="11582401" y="6590992"/>
            <a:ext cx="809153" cy="153888"/>
          </a:xfrm>
          <a:prstGeom prst="rect">
            <a:avLst/>
          </a:prstGeom>
          <a:noFill/>
          <a:ln w="9525">
            <a:noFill/>
            <a:miter lim="800000"/>
            <a:headEnd/>
            <a:tailEnd/>
          </a:ln>
          <a:effectLst/>
        </p:spPr>
        <p:txBody>
          <a:bodyPr wrap="square" lIns="0" tIns="0" rIns="0" bIns="0">
            <a:spAutoFit/>
          </a:bodyPr>
          <a:lstStyle/>
          <a:p>
            <a:pPr algn="l" fontAlgn="auto">
              <a:spcBef>
                <a:spcPct val="50000"/>
              </a:spcBef>
              <a:spcAft>
                <a:spcPts val="0"/>
              </a:spcAft>
              <a:defRPr/>
            </a:pPr>
            <a:r>
              <a:rPr lang="en-US" sz="1000" b="0">
                <a:solidFill>
                  <a:schemeClr val="tx1">
                    <a:lumMod val="65000"/>
                    <a:lumOff val="35000"/>
                  </a:schemeClr>
                </a:solidFill>
                <a:latin typeface="+mj-lt"/>
                <a:cs typeface="+mn-cs"/>
              </a:rPr>
              <a:t> / </a:t>
            </a:r>
            <a:fld id="{5DDCB601-9600-49A6-96AB-4947D10BB9BA}" type="slidenum">
              <a:rPr lang="en-US" sz="1000" b="0" smtClean="0">
                <a:solidFill>
                  <a:schemeClr val="tx1">
                    <a:lumMod val="65000"/>
                    <a:lumOff val="35000"/>
                  </a:schemeClr>
                </a:solidFill>
                <a:latin typeface="+mj-lt"/>
                <a:cs typeface="+mn-cs"/>
              </a:rPr>
              <a:pPr algn="l" fontAlgn="auto">
                <a:spcBef>
                  <a:spcPct val="50000"/>
                </a:spcBef>
                <a:spcAft>
                  <a:spcPts val="0"/>
                </a:spcAft>
                <a:defRPr/>
              </a:pPr>
              <a:t>‹#›</a:t>
            </a:fld>
            <a:endParaRPr lang="en-US" sz="1000" b="0">
              <a:solidFill>
                <a:schemeClr val="tx1">
                  <a:lumMod val="65000"/>
                  <a:lumOff val="35000"/>
                </a:schemeClr>
              </a:solidFill>
              <a:latin typeface="+mj-lt"/>
              <a:cs typeface="+mn-cs"/>
            </a:endParaRPr>
          </a:p>
        </p:txBody>
      </p:sp>
      <p:sp>
        <p:nvSpPr>
          <p:cNvPr id="14" name="Line 8"/>
          <p:cNvSpPr>
            <a:spLocks noChangeShapeType="1"/>
          </p:cNvSpPr>
          <p:nvPr userDrawn="1"/>
        </p:nvSpPr>
        <p:spPr bwMode="auto">
          <a:xfrm>
            <a:off x="406400" y="228600"/>
            <a:ext cx="11379200" cy="0"/>
          </a:xfrm>
          <a:prstGeom prst="line">
            <a:avLst/>
          </a:prstGeom>
          <a:noFill/>
          <a:ln w="25400" cap="sq">
            <a:solidFill>
              <a:srgbClr val="969696"/>
            </a:solidFill>
            <a:round/>
            <a:headEnd type="none" w="sm" len="sm"/>
            <a:tailEnd type="none" w="sm" len="sm"/>
          </a:ln>
          <a:effectLst/>
        </p:spPr>
        <p:txBody>
          <a:bodyPr/>
          <a:lstStyle/>
          <a:p>
            <a:pPr algn="ctr" fontAlgn="auto">
              <a:spcBef>
                <a:spcPts val="0"/>
              </a:spcBef>
              <a:spcAft>
                <a:spcPts val="0"/>
              </a:spcAft>
              <a:defRPr/>
            </a:pPr>
            <a:endParaRPr lang="en-US" sz="1800">
              <a:latin typeface="+mn-lt"/>
              <a:cs typeface="+mn-cs"/>
            </a:endParaRPr>
          </a:p>
        </p:txBody>
      </p:sp>
      <p:pic>
        <p:nvPicPr>
          <p:cNvPr id="2" name="Picture 1"/>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9753600" y="6562000"/>
            <a:ext cx="1685875" cy="182880"/>
          </a:xfrm>
          <a:prstGeom prst="rect">
            <a:avLst/>
          </a:prstGeom>
        </p:spPr>
      </p:pic>
      <p:sp>
        <p:nvSpPr>
          <p:cNvPr id="4" name="TextBox 3">
            <a:extLst>
              <a:ext uri="{FF2B5EF4-FFF2-40B4-BE49-F238E27FC236}">
                <a16:creationId xmlns:a16="http://schemas.microsoft.com/office/drawing/2014/main" id="{0395EE54-0B6C-AD28-BBF7-F8E42933FADC}"/>
              </a:ext>
            </a:extLst>
          </p:cNvPr>
          <p:cNvSpPr txBox="1"/>
          <p:nvPr userDrawn="1"/>
        </p:nvSpPr>
        <p:spPr>
          <a:xfrm>
            <a:off x="-2079669" y="6208057"/>
            <a:ext cx="5905500" cy="707886"/>
          </a:xfrm>
          <a:prstGeom prst="rect">
            <a:avLst/>
          </a:prstGeom>
          <a:noFill/>
        </p:spPr>
        <p:txBody>
          <a:bodyPr wrap="square" rtlCol="0">
            <a:spAutoFit/>
          </a:bodyPr>
          <a:lstStyle/>
          <a:p>
            <a:pPr algn="ctr"/>
            <a:r>
              <a:rPr lang="en-US" sz="4000">
                <a:solidFill>
                  <a:schemeClr val="bg1">
                    <a:lumMod val="85000"/>
                  </a:schemeClr>
                </a:solidFill>
                <a:latin typeface="+mj-lt"/>
              </a:rPr>
              <a:t>Draft</a:t>
            </a:r>
          </a:p>
        </p:txBody>
      </p:sp>
    </p:spTree>
    <p:extLst>
      <p:ext uri="{BB962C8B-B14F-4D97-AF65-F5344CB8AC3E}">
        <p14:creationId xmlns:p14="http://schemas.microsoft.com/office/powerpoint/2010/main" val="81993737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 id="2147483913" r:id="rId29"/>
    <p:sldLayoutId id="2147483914" r:id="rId30"/>
    <p:sldLayoutId id="2147483915" r:id="rId31"/>
    <p:sldLayoutId id="2147483916" r:id="rId32"/>
    <p:sldLayoutId id="2147483917" r:id="rId33"/>
    <p:sldLayoutId id="2147483918" r:id="rId34"/>
    <p:sldLayoutId id="2147483919" r:id="rId35"/>
    <p:sldLayoutId id="2147483920" r:id="rId36"/>
    <p:sldLayoutId id="2147483921" r:id="rId37"/>
    <p:sldLayoutId id="2147483922" r:id="rId38"/>
    <p:sldLayoutId id="2147483923" r:id="rId39"/>
    <p:sldLayoutId id="2147483924" r:id="rId40"/>
    <p:sldLayoutId id="2147483925" r:id="rId41"/>
    <p:sldLayoutId id="2147483926" r:id="rId42"/>
    <p:sldLayoutId id="2147483927" r:id="rId43"/>
    <p:sldLayoutId id="2147483928" r:id="rId44"/>
    <p:sldLayoutId id="2147483929" r:id="rId45"/>
    <p:sldLayoutId id="2147483930" r:id="rId46"/>
    <p:sldLayoutId id="2147483931" r:id="rId47"/>
    <p:sldLayoutId id="2147483932" r:id="rId48"/>
    <p:sldLayoutId id="2147483933" r:id="rId49"/>
  </p:sldLayoutIdLst>
  <p:hf sldNum="0" hdr="0" ftr="0" dt="0"/>
  <p:txStyles>
    <p:titleStyle>
      <a:lvl1pPr algn="l" rtl="0" eaLnBrk="1" fontAlgn="base" hangingPunct="1">
        <a:spcBef>
          <a:spcPct val="0"/>
        </a:spcBef>
        <a:spcAft>
          <a:spcPct val="0"/>
        </a:spcAft>
        <a:defRPr sz="1800" b="1">
          <a:solidFill>
            <a:schemeClr val="tx1"/>
          </a:solidFill>
          <a:latin typeface="+mj-lt"/>
          <a:ea typeface="+mj-ea"/>
          <a:cs typeface="+mj-cs"/>
        </a:defRPr>
      </a:lvl1pPr>
      <a:lvl2pPr algn="l" rtl="0" eaLnBrk="1" fontAlgn="base" hangingPunct="1">
        <a:spcBef>
          <a:spcPct val="0"/>
        </a:spcBef>
        <a:spcAft>
          <a:spcPct val="0"/>
        </a:spcAft>
        <a:defRPr b="1">
          <a:solidFill>
            <a:schemeClr val="tx2"/>
          </a:solidFill>
          <a:latin typeface="Century Gothic" pitchFamily="34" charset="0"/>
          <a:cs typeface="Arial" pitchFamily="34" charset="0"/>
        </a:defRPr>
      </a:lvl2pPr>
      <a:lvl3pPr algn="l" rtl="0" eaLnBrk="1" fontAlgn="base" hangingPunct="1">
        <a:spcBef>
          <a:spcPct val="0"/>
        </a:spcBef>
        <a:spcAft>
          <a:spcPct val="0"/>
        </a:spcAft>
        <a:defRPr b="1">
          <a:solidFill>
            <a:schemeClr val="tx2"/>
          </a:solidFill>
          <a:latin typeface="Century Gothic" pitchFamily="34" charset="0"/>
          <a:cs typeface="Arial" pitchFamily="34" charset="0"/>
        </a:defRPr>
      </a:lvl3pPr>
      <a:lvl4pPr algn="l" rtl="0" eaLnBrk="1" fontAlgn="base" hangingPunct="1">
        <a:spcBef>
          <a:spcPct val="0"/>
        </a:spcBef>
        <a:spcAft>
          <a:spcPct val="0"/>
        </a:spcAft>
        <a:defRPr b="1">
          <a:solidFill>
            <a:schemeClr val="tx2"/>
          </a:solidFill>
          <a:latin typeface="Century Gothic" pitchFamily="34" charset="0"/>
          <a:cs typeface="Arial" pitchFamily="34" charset="0"/>
        </a:defRPr>
      </a:lvl4pPr>
      <a:lvl5pPr algn="l" rtl="0" eaLnBrk="1" fontAlgn="base" hangingPunct="1">
        <a:spcBef>
          <a:spcPct val="0"/>
        </a:spcBef>
        <a:spcAft>
          <a:spcPct val="0"/>
        </a:spcAft>
        <a:defRPr b="1">
          <a:solidFill>
            <a:schemeClr val="tx2"/>
          </a:solidFill>
          <a:latin typeface="Century Gothic" pitchFamily="34" charset="0"/>
          <a:cs typeface="Arial" pitchFamily="34" charset="0"/>
        </a:defRPr>
      </a:lvl5pPr>
      <a:lvl6pPr marL="457200" algn="l" rtl="0" eaLnBrk="1" fontAlgn="base" hangingPunct="1">
        <a:spcBef>
          <a:spcPct val="0"/>
        </a:spcBef>
        <a:spcAft>
          <a:spcPct val="0"/>
        </a:spcAft>
        <a:defRPr b="1">
          <a:solidFill>
            <a:schemeClr val="tx2"/>
          </a:solidFill>
          <a:latin typeface="Century Gothic" pitchFamily="34" charset="0"/>
          <a:cs typeface="Arial" pitchFamily="34" charset="0"/>
        </a:defRPr>
      </a:lvl6pPr>
      <a:lvl7pPr marL="914400" algn="l" rtl="0" eaLnBrk="1" fontAlgn="base" hangingPunct="1">
        <a:spcBef>
          <a:spcPct val="0"/>
        </a:spcBef>
        <a:spcAft>
          <a:spcPct val="0"/>
        </a:spcAft>
        <a:defRPr b="1">
          <a:solidFill>
            <a:schemeClr val="tx2"/>
          </a:solidFill>
          <a:latin typeface="Century Gothic" pitchFamily="34" charset="0"/>
          <a:cs typeface="Arial" pitchFamily="34" charset="0"/>
        </a:defRPr>
      </a:lvl7pPr>
      <a:lvl8pPr marL="1371600" algn="l" rtl="0" eaLnBrk="1" fontAlgn="base" hangingPunct="1">
        <a:spcBef>
          <a:spcPct val="0"/>
        </a:spcBef>
        <a:spcAft>
          <a:spcPct val="0"/>
        </a:spcAft>
        <a:defRPr b="1">
          <a:solidFill>
            <a:schemeClr val="tx2"/>
          </a:solidFill>
          <a:latin typeface="Century Gothic" pitchFamily="34" charset="0"/>
          <a:cs typeface="Arial" pitchFamily="34" charset="0"/>
        </a:defRPr>
      </a:lvl8pPr>
      <a:lvl9pPr marL="1828800" algn="l" rtl="0" eaLnBrk="1" fontAlgn="base" hangingPunct="1">
        <a:spcBef>
          <a:spcPct val="0"/>
        </a:spcBef>
        <a:spcAft>
          <a:spcPct val="0"/>
        </a:spcAft>
        <a:defRPr b="1">
          <a:solidFill>
            <a:schemeClr val="tx2"/>
          </a:solidFill>
          <a:latin typeface="Century Gothic" pitchFamily="34" charset="0"/>
          <a:cs typeface="Arial" pitchFamily="34" charset="0"/>
        </a:defRPr>
      </a:lvl9pPr>
    </p:titleStyle>
    <p:bodyStyle>
      <a:lvl1pPr marL="228600" indent="-228600" algn="l" rtl="0" eaLnBrk="1" fontAlgn="base" hangingPunct="1">
        <a:spcBef>
          <a:spcPct val="20000"/>
        </a:spcBef>
        <a:spcAft>
          <a:spcPct val="0"/>
        </a:spcAft>
        <a:buClr>
          <a:schemeClr val="tx1"/>
        </a:buClr>
        <a:buChar char="•"/>
        <a:defRPr sz="1400">
          <a:solidFill>
            <a:schemeClr val="tx1"/>
          </a:solidFill>
          <a:latin typeface="+mn-lt"/>
          <a:ea typeface="+mn-ea"/>
          <a:cs typeface="+mn-cs"/>
        </a:defRPr>
      </a:lvl1pPr>
      <a:lvl2pPr marL="571500" indent="-228600" algn="l" rtl="0" eaLnBrk="1" fontAlgn="base" hangingPunct="1">
        <a:spcBef>
          <a:spcPct val="20000"/>
        </a:spcBef>
        <a:spcAft>
          <a:spcPct val="0"/>
        </a:spcAft>
        <a:buClr>
          <a:schemeClr val="tx1"/>
        </a:buClr>
        <a:buChar char="o"/>
        <a:defRPr sz="1400">
          <a:solidFill>
            <a:schemeClr val="tx1"/>
          </a:solidFill>
          <a:latin typeface="+mn-lt"/>
          <a:cs typeface="+mn-cs"/>
        </a:defRPr>
      </a:lvl2pPr>
      <a:lvl3pPr marL="914400" indent="-228600" algn="l" rtl="0" eaLnBrk="1" fontAlgn="base" hangingPunct="1">
        <a:spcBef>
          <a:spcPct val="20000"/>
        </a:spcBef>
        <a:spcAft>
          <a:spcPct val="0"/>
        </a:spcAft>
        <a:buClr>
          <a:schemeClr val="tx1"/>
        </a:buClr>
        <a:buFont typeface="Wingdings" pitchFamily="2" charset="2"/>
        <a:buChar char="§"/>
        <a:defRPr sz="1400">
          <a:solidFill>
            <a:schemeClr val="tx1"/>
          </a:solidFill>
          <a:latin typeface="+mn-lt"/>
          <a:cs typeface="+mn-cs"/>
        </a:defRPr>
      </a:lvl3pPr>
      <a:lvl4pPr marL="1257300" indent="-228600" algn="l" rtl="0" eaLnBrk="1" fontAlgn="base" hangingPunct="1">
        <a:spcBef>
          <a:spcPct val="20000"/>
        </a:spcBef>
        <a:spcAft>
          <a:spcPct val="0"/>
        </a:spcAft>
        <a:buClr>
          <a:schemeClr val="tx1"/>
        </a:buClr>
        <a:buChar char="•"/>
        <a:defRPr sz="1400">
          <a:solidFill>
            <a:schemeClr val="tx1"/>
          </a:solidFill>
          <a:latin typeface="+mn-lt"/>
          <a:cs typeface="+mn-cs"/>
        </a:defRPr>
      </a:lvl4pPr>
      <a:lvl5pPr marL="1600200" indent="-228600" algn="l" rtl="0" eaLnBrk="1" fontAlgn="base" hangingPunct="1">
        <a:spcBef>
          <a:spcPct val="25000"/>
        </a:spcBef>
        <a:spcAft>
          <a:spcPct val="0"/>
        </a:spcAft>
        <a:buClr>
          <a:schemeClr val="tx1"/>
        </a:buClr>
        <a:buChar char="•"/>
        <a:defRPr sz="1400">
          <a:solidFill>
            <a:schemeClr val="tx1"/>
          </a:solidFill>
          <a:latin typeface="+mn-lt"/>
          <a:cs typeface="+mn-cs"/>
        </a:defRPr>
      </a:lvl5pPr>
      <a:lvl6pPr marL="2057400" indent="-228600" algn="l" rtl="0" eaLnBrk="1" fontAlgn="base" hangingPunct="1">
        <a:spcBef>
          <a:spcPct val="25000"/>
        </a:spcBef>
        <a:spcAft>
          <a:spcPct val="0"/>
        </a:spcAft>
        <a:buClr>
          <a:schemeClr val="tx1"/>
        </a:buClr>
        <a:buChar char="•"/>
        <a:defRPr sz="1600">
          <a:solidFill>
            <a:schemeClr val="tx1"/>
          </a:solidFill>
          <a:latin typeface="+mn-lt"/>
          <a:cs typeface="+mn-cs"/>
        </a:defRPr>
      </a:lvl6pPr>
      <a:lvl7pPr marL="2514600" indent="-228600" algn="l" rtl="0" eaLnBrk="1" fontAlgn="base" hangingPunct="1">
        <a:spcBef>
          <a:spcPct val="25000"/>
        </a:spcBef>
        <a:spcAft>
          <a:spcPct val="0"/>
        </a:spcAft>
        <a:buClr>
          <a:schemeClr val="tx1"/>
        </a:buClr>
        <a:buChar char="•"/>
        <a:defRPr sz="1600">
          <a:solidFill>
            <a:schemeClr val="tx1"/>
          </a:solidFill>
          <a:latin typeface="+mn-lt"/>
          <a:cs typeface="+mn-cs"/>
        </a:defRPr>
      </a:lvl7pPr>
      <a:lvl8pPr marL="2971800" indent="-228600" algn="l" rtl="0" eaLnBrk="1" fontAlgn="base" hangingPunct="1">
        <a:spcBef>
          <a:spcPct val="25000"/>
        </a:spcBef>
        <a:spcAft>
          <a:spcPct val="0"/>
        </a:spcAft>
        <a:buClr>
          <a:schemeClr val="tx1"/>
        </a:buClr>
        <a:buChar char="•"/>
        <a:defRPr sz="1600">
          <a:solidFill>
            <a:schemeClr val="tx1"/>
          </a:solidFill>
          <a:latin typeface="+mn-lt"/>
          <a:cs typeface="+mn-cs"/>
        </a:defRPr>
      </a:lvl8pPr>
      <a:lvl9pPr marL="3429000" indent="-228600" algn="l" rtl="0" eaLnBrk="1" fontAlgn="base" hangingPunct="1">
        <a:spcBef>
          <a:spcPct val="25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tsa.ed.gov/#/reports" TargetMode="External"/><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hyperlink" Target="https://tsa.ed.gov/#/reports" TargetMode="External"/><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hyperlink" Target="https://www.k12dive.com/news/these-4-charts-explain-emerging-teacher-shortage-data/630558/?utm_source=Sailthru&amp;utm_medium=email&amp;utm_campaign=Issue:%202022-08-26%20K-12%20Dive%20%5Bissue:44139%5D&amp;utm_term=K-12%20Dive"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51.png"/><Relationship Id="rId4" Type="http://schemas.openxmlformats.org/officeDocument/2006/relationships/hyperlink" Target="https://www.edworkingpapers.com/sites/default/files/ai22-631.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4e.org/sites/default/files/2022voicesfromtheclassroom_digital.pdf"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5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22.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nces.ed.gov/surveys/ntps/tables_list.asp" TargetMode="External"/><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hyperlink" Target="https://nces.ed.gov/surveys/ntps/tables_list.asp" TargetMode="External"/><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nces.ed.gov/surveys/ntps/tables_list.asp" TargetMode="External"/><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hyperlink" Target="https://nces.ed.gov/surveys/ntps/tables_list.asp" TargetMode="External"/><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5.pn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nbpts.org/wp-content/uploads/2023/01/2022_StateRankings_All_NBCTs_Percent-of-Teaching-Population.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www.dpi.nc.gov/documents/files/olr-whitepaper-january-2023/open" TargetMode="External"/><Relationship Id="rId7"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hyperlink" Target="https://nces.ed.gov/ccd/files.asp#Fiscal:2,LevelId:2,SchoolYearId:35,Page:1"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ed.psu.edu/sites/default/files/2023-03/Teacher-Leaders-Teacher-Shortages-Turnovers-2023.pdf" TargetMode="External"/><Relationship Id="rId2" Type="http://schemas.openxmlformats.org/officeDocument/2006/relationships/notesSlide" Target="../notesSlides/notesSlide30.xml"/><Relationship Id="rId1" Type="http://schemas.openxmlformats.org/officeDocument/2006/relationships/slideLayout" Target="../slideLayouts/slideLayout36.xml"/><Relationship Id="rId5" Type="http://schemas.openxmlformats.org/officeDocument/2006/relationships/image" Target="../media/image88.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3" Type="http://schemas.openxmlformats.org/officeDocument/2006/relationships/hyperlink" Target="https://data.delaware.gov/Education/Educator-Characteristics/t9ya-d7ak" TargetMode="External"/><Relationship Id="rId18" Type="http://schemas.openxmlformats.org/officeDocument/2006/relationships/hyperlink" Target="https://gosa.georgia.gov/dashboards-data-report-card/downloadable-data" TargetMode="External"/><Relationship Id="rId26" Type="http://schemas.openxmlformats.org/officeDocument/2006/relationships/hyperlink" Target="https://www.louisianabelieves.com/docs/default-source/teaching/2020-2021-teacher-exit-survey-report.pdf?sfvrsn=f5576318_2" TargetMode="External"/><Relationship Id="rId39" Type="http://schemas.openxmlformats.org/officeDocument/2006/relationships/hyperlink" Target="https://sde.ok.gov/documents/2017-09-13/emergency-certifications" TargetMode="External"/><Relationship Id="rId21" Type="http://schemas.openxmlformats.org/officeDocument/2006/relationships/hyperlink" Target="https://www.kyschoolreportcard.com/organization/20/school_overview/faculty_staff_community/faculty_counts?year=2020" TargetMode="External"/><Relationship Id="rId34" Type="http://schemas.openxmlformats.org/officeDocument/2006/relationships/hyperlink" Target="https://ncreports.ondemand.sas.com/src/state?year=2021" TargetMode="External"/><Relationship Id="rId42" Type="http://schemas.openxmlformats.org/officeDocument/2006/relationships/hyperlink" Target="https://screportcards.com/overview/?q=eT0yMDIxJnQ9UyZzaWQ9MDAwMA" TargetMode="External"/><Relationship Id="rId47" Type="http://schemas.openxmlformats.org/officeDocument/2006/relationships/hyperlink" Target="https://www.tn.gov/education/districts/federal-programs-and-oversight/data/data-downloads.html" TargetMode="External"/><Relationship Id="rId50" Type="http://schemas.openxmlformats.org/officeDocument/2006/relationships/hyperlink" Target="https://tea.texas.gov/sites/default/files/teacher-retention-2015-2016-2020-2021.pdf" TargetMode="External"/><Relationship Id="rId55" Type="http://schemas.openxmlformats.org/officeDocument/2006/relationships/hyperlink" Target="https://schoolquality.virginia.gov/virginia-state-quality-profile#desktopTabs-7" TargetMode="External"/><Relationship Id="rId7" Type="http://schemas.openxmlformats.org/officeDocument/2006/relationships/hyperlink" Target="https://evidence.alabama.gov/wp-content/uploads/2022/07/ACES_An-Evaluation-of-Teacher-Recruitment-and-Retention.pdf" TargetMode="External"/><Relationship Id="rId2" Type="http://schemas.openxmlformats.org/officeDocument/2006/relationships/notesSlide" Target="../notesSlides/notesSlide32.xml"/><Relationship Id="rId16" Type="http://schemas.openxmlformats.org/officeDocument/2006/relationships/hyperlink" Target="https://edudata.fldoe.org/ReportCards/Schools.html?school=0000&amp;district=00" TargetMode="External"/><Relationship Id="rId29" Type="http://schemas.openxmlformats.org/officeDocument/2006/relationships/hyperlink" Target="https://www.marylandpublicschools.org/stateboard/Documents/2022/0726/TabGBlueprintAndDataDeepDiveTeacherPipelineAndDiversity.pdf" TargetMode="External"/><Relationship Id="rId11" Type="http://schemas.openxmlformats.org/officeDocument/2006/relationships/hyperlink" Target="https://reportcard.doe.k12.de.us/detail.html#displaypage?scope=state&amp;district=0&amp;school=0&amp;id=393" TargetMode="External"/><Relationship Id="rId24" Type="http://schemas.openxmlformats.org/officeDocument/2006/relationships/hyperlink" Target="https://www.louisianabelieves.com/resources/library/workforce-attributes" TargetMode="External"/><Relationship Id="rId32" Type="http://schemas.openxmlformats.org/officeDocument/2006/relationships/hyperlink" Target="https://msrc.mdek12.org/entity?EntityID=0000-000&amp;SchoolYear=2020" TargetMode="External"/><Relationship Id="rId37" Type="http://schemas.openxmlformats.org/officeDocument/2006/relationships/hyperlink" Target="http://apps.schools.nc.gov/ords/f?p=145:21:3112993378324::NO::P21_SELECTYEAR:2021" TargetMode="External"/><Relationship Id="rId40" Type="http://schemas.openxmlformats.org/officeDocument/2006/relationships/hyperlink" Target="https://oklaschools.com/state/contextual/teachers/" TargetMode="External"/><Relationship Id="rId45" Type="http://schemas.openxmlformats.org/officeDocument/2006/relationships/hyperlink" Target="https://www.cerra.org/uploads/1/7/6/8/17684955/2021-22_supply_demand_report__1_.pdf" TargetMode="External"/><Relationship Id="rId53" Type="http://schemas.openxmlformats.org/officeDocument/2006/relationships/hyperlink" Target="https://tea.texas.gov/sites/default/files/teacher-retention-by-preparation-route-2022.pdf" TargetMode="External"/><Relationship Id="rId58" Type="http://schemas.openxmlformats.org/officeDocument/2006/relationships/hyperlink" Target="https://www.doe.virginia.gov/home/showpublisheddocument/2564/637952278190530000" TargetMode="External"/><Relationship Id="rId5" Type="http://schemas.openxmlformats.org/officeDocument/2006/relationships/image" Target="../media/image89.png"/><Relationship Id="rId19" Type="http://schemas.openxmlformats.org/officeDocument/2006/relationships/hyperlink" Target="https://www.kyschoolreportcard.com/datasets?year=2020" TargetMode="External"/><Relationship Id="rId4" Type="http://schemas.openxmlformats.org/officeDocument/2006/relationships/image" Target="../media/image4.png"/><Relationship Id="rId9" Type="http://schemas.openxmlformats.org/officeDocument/2006/relationships/hyperlink" Target="https://adedata.arkansas.gov/statewide/ReportList/State/StateProfile.aspx" TargetMode="External"/><Relationship Id="rId14" Type="http://schemas.openxmlformats.org/officeDocument/2006/relationships/hyperlink" Target="https://www.fldoe.org/accountability/data-sys/edu-info-accountability-services/pk-12-public-school-data-pubs-reports/archive.stml" TargetMode="External"/><Relationship Id="rId22" Type="http://schemas.openxmlformats.org/officeDocument/2006/relationships/hyperlink" Target="https://www.kyschoolreportcard.com/organization/20/school_overview/faculty_staff_community/equity?year=2021" TargetMode="External"/><Relationship Id="rId27" Type="http://schemas.openxmlformats.org/officeDocument/2006/relationships/hyperlink" Target="https://www.louisianabelieves.com/newsroom/news-releases/release/2021/08/26/louisiana-department-of-education-seeks-public-comment-on-essa-waiver" TargetMode="External"/><Relationship Id="rId30" Type="http://schemas.openxmlformats.org/officeDocument/2006/relationships/hyperlink" Target="https://www.marylandpublicschools.org/about/Documents/DCAA/SSP/20202021Staff/2021ProfStaffbyDegree.pdf" TargetMode="External"/><Relationship Id="rId35" Type="http://schemas.openxmlformats.org/officeDocument/2006/relationships/hyperlink" Target="https://www.dpi.nc.gov/documents/fbs/resources/2021-highlightspdf-0/download?attachment" TargetMode="External"/><Relationship Id="rId43" Type="http://schemas.openxmlformats.org/officeDocument/2006/relationships/hyperlink" Target="https://ed.sc.gov/data/other/Teacher-Data/#TCRG" TargetMode="External"/><Relationship Id="rId48" Type="http://schemas.openxmlformats.org/officeDocument/2006/relationships/hyperlink" Target="https://tea.texas.gov/reports-and-data/educator-data/educator-reports-and-data" TargetMode="External"/><Relationship Id="rId56" Type="http://schemas.openxmlformats.org/officeDocument/2006/relationships/hyperlink" Target="https://www.doe.virginia.gov/data-policy-funding/data-reports/statistics-reports" TargetMode="External"/><Relationship Id="rId8" Type="http://schemas.openxmlformats.org/officeDocument/2006/relationships/hyperlink" Target="https://myschoolinfo.arkansas.gov/SRC/31/AR" TargetMode="External"/><Relationship Id="rId51" Type="http://schemas.openxmlformats.org/officeDocument/2006/relationships/hyperlink" Target="https://texasequitytoolkit.org/Home/faqs" TargetMode="External"/><Relationship Id="rId3" Type="http://schemas.openxmlformats.org/officeDocument/2006/relationships/image" Target="../media/image3.png"/><Relationship Id="rId12" Type="http://schemas.openxmlformats.org/officeDocument/2006/relationships/hyperlink" Target="https://data.delaware.gov/Education/Educational-Level/hzdh-rf8h" TargetMode="External"/><Relationship Id="rId17" Type="http://schemas.openxmlformats.org/officeDocument/2006/relationships/hyperlink" Target="https://gosa.georgia.gov/georgia-k-12-teacher-and-leader-workforce-report" TargetMode="External"/><Relationship Id="rId25" Type="http://schemas.openxmlformats.org/officeDocument/2006/relationships/hyperlink" Target="https://www.louisianabelieves.com/docs/default-source/teaching/2021-2022-state-educator-workforce-snapshot.pdf?sfvrsn=40396318_4" TargetMode="External"/><Relationship Id="rId33" Type="http://schemas.openxmlformats.org/officeDocument/2006/relationships/hyperlink" Target="https://msrc.mdek12.org/teaching?EntityID=0000-000&amp;Component=NUMTCH&amp;SchoolYear=2020" TargetMode="External"/><Relationship Id="rId38" Type="http://schemas.openxmlformats.org/officeDocument/2006/relationships/hyperlink" Target="https://nces.ed.gov/pubs2022/2022113.pdf" TargetMode="External"/><Relationship Id="rId46" Type="http://schemas.openxmlformats.org/officeDocument/2006/relationships/hyperlink" Target="https://sc-teacher.org/wp-content/uploads/2023/02/FINAL-SCT-2023-004-Teacher-Retention-Report.pdf" TargetMode="External"/><Relationship Id="rId59" Type="http://schemas.openxmlformats.org/officeDocument/2006/relationships/hyperlink" Target="https://zoomwv.k12.wv.us/Dashboard/dashboard/28116" TargetMode="External"/><Relationship Id="rId20" Type="http://schemas.openxmlformats.org/officeDocument/2006/relationships/hyperlink" Target="https://www.kyschoolreportcard.com/datasets?year=2021" TargetMode="External"/><Relationship Id="rId41" Type="http://schemas.openxmlformats.org/officeDocument/2006/relationships/hyperlink" Target="https://sde.ok.gov/sites/default/files/Teacher_Supply_Demand_Report.pdf" TargetMode="External"/><Relationship Id="rId54" Type="http://schemas.openxmlformats.org/officeDocument/2006/relationships/hyperlink" Target="https://tea.texas.gov/sites/default/files/employed-teacher-demographics-2022.pdf" TargetMode="External"/><Relationship Id="rId1" Type="http://schemas.openxmlformats.org/officeDocument/2006/relationships/slideLayout" Target="../slideLayouts/slideLayout16.xml"/><Relationship Id="rId6" Type="http://schemas.openxmlformats.org/officeDocument/2006/relationships/hyperlink" Target="https://reportcard.alsde.edu/SupportingData_Educator_Demographics.aspx" TargetMode="External"/><Relationship Id="rId15" Type="http://schemas.openxmlformats.org/officeDocument/2006/relationships/hyperlink" Target="https://www.fldoe.org/teaching/performance-evaluation/archive.stml" TargetMode="External"/><Relationship Id="rId23" Type="http://schemas.openxmlformats.org/officeDocument/2006/relationships/hyperlink" Target="https://www.louisianabelieves.com/docs/default-source/results/louisiana-statewide-report-card-2020-2021.pdf?sfvrsn=e4f66318_2" TargetMode="External"/><Relationship Id="rId28" Type="http://schemas.openxmlformats.org/officeDocument/2006/relationships/hyperlink" Target="https://reportcard.msde.maryland.gov/Graphs/#/Demographics/EducatorQuals/99/XXXX/2021" TargetMode="External"/><Relationship Id="rId36" Type="http://schemas.openxmlformats.org/officeDocument/2006/relationships/hyperlink" Target="https://www.dpi.nc.gov/documents/district-humanresources/2020-2021-state-teaching/download" TargetMode="External"/><Relationship Id="rId49" Type="http://schemas.openxmlformats.org/officeDocument/2006/relationships/hyperlink" Target="https://www.texaseducationinfo.org/Home/Topic/Teacher%20Certification?br=Educators" TargetMode="External"/><Relationship Id="rId57" Type="http://schemas.openxmlformats.org/officeDocument/2006/relationships/hyperlink" Target="https://www.doe.virginia.gov/teaching-learning-assessment/teaching-in-virginia/education-workforce-data-reports" TargetMode="External"/><Relationship Id="rId10" Type="http://schemas.openxmlformats.org/officeDocument/2006/relationships/hyperlink" Target="https://myschoolinfo.arkansas.gov/State/Detail/AR?FY=31&amp;tab=reports" TargetMode="External"/><Relationship Id="rId31" Type="http://schemas.openxmlformats.org/officeDocument/2006/relationships/hyperlink" Target="https://www.marylandpublicschools.org/about/Documents/DCAA/SSP/20202021Staff/2021ProfStaffbyRace_Revised.pdf" TargetMode="External"/><Relationship Id="rId44" Type="http://schemas.openxmlformats.org/officeDocument/2006/relationships/hyperlink" Target="https://screportcards.com/overview/school-environment/class-environment/?q=eT0yMDIxJnQ9UyZzaWQ9MDAwMA" TargetMode="External"/><Relationship Id="rId52" Type="http://schemas.openxmlformats.org/officeDocument/2006/relationships/hyperlink" Target="https://rptsvr1.tea.texas.gov/cgi/sas/broker?_service=marykay&amp;_program=perfrept.perfmast.sas&amp;_debug=0&amp;frc=yes&amp;ccyy=2021&amp;lev=S&amp;prgopt=2019%2Ffrc%2Freport_card.sa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93.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96.png"/><Relationship Id="rId5" Type="http://schemas.openxmlformats.org/officeDocument/2006/relationships/hyperlink" Target="https://www.sreb.org/publication/our-teacher-induction-programs" TargetMode="External"/><Relationship Id="rId4" Type="http://schemas.openxmlformats.org/officeDocument/2006/relationships/image" Target="../media/image95.png"/><Relationship Id="rId9" Type="http://schemas.openxmlformats.org/officeDocument/2006/relationships/hyperlink" Target="https://www.sreb.org/publication/state-policies-improve-teacher-preparatio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98.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hyperlink" Target="https://www.sreb.org/interactive/teacher-compensation-dashboard" TargetMode="External"/><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9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title2.ed.gov/Public/Home.aspx"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hyperlink" Target="https://title2.ed.gov/Public/Home.aspx"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0CE11-141E-FF64-B20C-D9099C76D721}"/>
              </a:ext>
            </a:extLst>
          </p:cNvPr>
          <p:cNvPicPr>
            <a:picLocks noGrp="1" noRot="1" noChangeAspect="1" noMove="1" noResize="1" noEditPoints="1" noAdjustHandles="1" noChangeArrowheads="1" noChangeShapeType="1" noCrop="1"/>
          </p:cNvPicPr>
          <p:nvPr/>
        </p:nvPicPr>
        <p:blipFill>
          <a:blip r:embed="rId3"/>
          <a:srcRect/>
          <a:stretch/>
        </p:blipFill>
        <p:spPr>
          <a:xfrm>
            <a:off x="0" y="1"/>
            <a:ext cx="12192000" cy="6869574"/>
          </a:xfrm>
          <a:prstGeom prst="rect">
            <a:avLst/>
          </a:prstGeom>
        </p:spPr>
      </p:pic>
    </p:spTree>
    <p:extLst>
      <p:ext uri="{BB962C8B-B14F-4D97-AF65-F5344CB8AC3E}">
        <p14:creationId xmlns:p14="http://schemas.microsoft.com/office/powerpoint/2010/main" val="3594608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DCDC54F-E062-C520-A218-BA28DDB0178F}"/>
              </a:ext>
            </a:extLst>
          </p:cNvPr>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33FE6CCB-4F89-47BA-0C08-9451E4542B18}"/>
              </a:ext>
            </a:extLst>
          </p:cNvPr>
          <p:cNvGrpSpPr/>
          <p:nvPr/>
        </p:nvGrpSpPr>
        <p:grpSpPr>
          <a:xfrm>
            <a:off x="637487" y="1914323"/>
            <a:ext cx="3629712" cy="4209142"/>
            <a:chOff x="637487" y="1914323"/>
            <a:chExt cx="3629712" cy="4209142"/>
          </a:xfrm>
        </p:grpSpPr>
        <p:sp>
          <p:nvSpPr>
            <p:cNvPr id="21" name="Left Brace 20">
              <a:extLst>
                <a:ext uri="{FF2B5EF4-FFF2-40B4-BE49-F238E27FC236}">
                  <a16:creationId xmlns:a16="http://schemas.microsoft.com/office/drawing/2014/main" id="{8099F945-4454-9CDC-8377-D9B7D2D817B0}"/>
                </a:ext>
              </a:extLst>
            </p:cNvPr>
            <p:cNvSpPr/>
            <p:nvPr/>
          </p:nvSpPr>
          <p:spPr>
            <a:xfrm>
              <a:off x="3860799" y="1914323"/>
              <a:ext cx="406400" cy="4209142"/>
            </a:xfrm>
            <a:prstGeom prst="leftBrace">
              <a:avLst>
                <a:gd name="adj1" fmla="val 26190"/>
                <a:gd name="adj2" fmla="val 50000"/>
              </a:avLst>
            </a:prstGeom>
            <a:ln w="38100">
              <a:solidFill>
                <a:srgbClr val="5D504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 name="Group 2">
              <a:extLst>
                <a:ext uri="{FF2B5EF4-FFF2-40B4-BE49-F238E27FC236}">
                  <a16:creationId xmlns:a16="http://schemas.microsoft.com/office/drawing/2014/main" id="{66CCB6A5-2876-76F6-3310-CA4B7CF2CEC2}"/>
                </a:ext>
              </a:extLst>
            </p:cNvPr>
            <p:cNvGrpSpPr/>
            <p:nvPr/>
          </p:nvGrpSpPr>
          <p:grpSpPr>
            <a:xfrm>
              <a:off x="637487" y="2262904"/>
              <a:ext cx="2787352" cy="3789610"/>
              <a:chOff x="617480" y="2031769"/>
              <a:chExt cx="2787352" cy="3789610"/>
            </a:xfrm>
          </p:grpSpPr>
          <p:sp>
            <p:nvSpPr>
              <p:cNvPr id="20" name="TextBox 19">
                <a:extLst>
                  <a:ext uri="{FF2B5EF4-FFF2-40B4-BE49-F238E27FC236}">
                    <a16:creationId xmlns:a16="http://schemas.microsoft.com/office/drawing/2014/main" id="{D649DC93-2F61-15F3-79DF-218B0DD0E252}"/>
                  </a:ext>
                </a:extLst>
              </p:cNvPr>
              <p:cNvSpPr txBox="1"/>
              <p:nvPr/>
            </p:nvSpPr>
            <p:spPr>
              <a:xfrm>
                <a:off x="637487" y="3258545"/>
                <a:ext cx="2767345" cy="2562834"/>
              </a:xfrm>
              <a:prstGeom prst="rect">
                <a:avLst/>
              </a:prstGeom>
              <a:noFill/>
            </p:spPr>
            <p:txBody>
              <a:bodyPr wrap="square" rtlCol="0" anchor="t">
                <a:noAutofit/>
              </a:bodyPr>
              <a:lstStyle/>
              <a:p>
                <a:r>
                  <a:rPr lang="en-US" sz="3200" b="1" dirty="0">
                    <a:solidFill>
                      <a:srgbClr val="5D5040"/>
                    </a:solidFill>
                    <a:latin typeface="Arial Narrow" panose="020B0606020202030204" pitchFamily="34" charset="0"/>
                  </a:rPr>
                  <a:t>North Carolina</a:t>
                </a:r>
              </a:p>
              <a:p>
                <a:r>
                  <a:rPr lang="en-US" sz="2400" dirty="0">
                    <a:solidFill>
                      <a:srgbClr val="5D5040"/>
                    </a:solidFill>
                    <a:latin typeface="Arial Narrow" panose="020B0606020202030204" pitchFamily="34" charset="0"/>
                  </a:rPr>
                  <a:t>also distills teacher turnover data by level of experience</a:t>
                </a:r>
              </a:p>
              <a:p>
                <a:endParaRPr lang="en-US" sz="3200" b="1" dirty="0">
                  <a:solidFill>
                    <a:srgbClr val="5D5040"/>
                  </a:solidFill>
                  <a:latin typeface="Arial Narrow" panose="020B0606020202030204" pitchFamily="34" charset="0"/>
                </a:endParaRPr>
              </a:p>
              <a:p>
                <a:endParaRPr lang="en-US" sz="2800" b="1" dirty="0">
                  <a:solidFill>
                    <a:srgbClr val="5D5040"/>
                  </a:solidFill>
                  <a:highlight>
                    <a:srgbClr val="E2DCD5"/>
                  </a:highlight>
                  <a:latin typeface="Arial Narrow" panose="020B0606020202030204" pitchFamily="34" charset="0"/>
                </a:endParaRPr>
              </a:p>
            </p:txBody>
          </p:sp>
          <p:pic>
            <p:nvPicPr>
              <p:cNvPr id="5" name="Picture 4" descr="A map of the state of north carolina&#10;&#10;Description automatically generated">
                <a:extLst>
                  <a:ext uri="{FF2B5EF4-FFF2-40B4-BE49-F238E27FC236}">
                    <a16:creationId xmlns:a16="http://schemas.microsoft.com/office/drawing/2014/main" id="{64261D2A-3293-FCCA-0F57-528B6DBFBA55}"/>
                  </a:ext>
                </a:extLst>
              </p:cNvPr>
              <p:cNvPicPr>
                <a:picLocks noChangeAspect="1"/>
              </p:cNvPicPr>
              <p:nvPr/>
            </p:nvPicPr>
            <p:blipFill rotWithShape="1">
              <a:blip r:embed="rId3"/>
              <a:srcRect b="56165"/>
              <a:stretch/>
            </p:blipFill>
            <p:spPr>
              <a:xfrm>
                <a:off x="617480" y="2031769"/>
                <a:ext cx="2575664" cy="1129046"/>
              </a:xfrm>
              <a:prstGeom prst="rect">
                <a:avLst/>
              </a:prstGeom>
            </p:spPr>
          </p:pic>
        </p:grpSp>
      </p:grpSp>
      <p:pic>
        <p:nvPicPr>
          <p:cNvPr id="7" name="Picture 6" descr="A screen shot of a computer&#10;&#10;Description automatically generated with low confidence">
            <a:extLst>
              <a:ext uri="{FF2B5EF4-FFF2-40B4-BE49-F238E27FC236}">
                <a16:creationId xmlns:a16="http://schemas.microsoft.com/office/drawing/2014/main" id="{D909E401-0968-D1F7-A2E0-875EFAEC8D4A}"/>
              </a:ext>
            </a:extLst>
          </p:cNvPr>
          <p:cNvPicPr>
            <a:picLocks noChangeAspect="1"/>
          </p:cNvPicPr>
          <p:nvPr/>
        </p:nvPicPr>
        <p:blipFill rotWithShape="1">
          <a:blip r:embed="rId4"/>
          <a:srcRect l="71309" t="12440" r="9048" b="4521"/>
          <a:stretch/>
        </p:blipFill>
        <p:spPr>
          <a:xfrm>
            <a:off x="4723166" y="1635742"/>
            <a:ext cx="2121159" cy="5043935"/>
          </a:xfrm>
          <a:prstGeom prst="rect">
            <a:avLst/>
          </a:prstGeom>
        </p:spPr>
      </p:pic>
      <p:graphicFrame>
        <p:nvGraphicFramePr>
          <p:cNvPr id="9" name="Table 9">
            <a:extLst>
              <a:ext uri="{FF2B5EF4-FFF2-40B4-BE49-F238E27FC236}">
                <a16:creationId xmlns:a16="http://schemas.microsoft.com/office/drawing/2014/main" id="{5DEA3A64-E5C4-7A78-EAE2-E000C6BFD552}"/>
              </a:ext>
            </a:extLst>
          </p:cNvPr>
          <p:cNvGraphicFramePr>
            <a:graphicFrameLocks noGrp="1"/>
          </p:cNvGraphicFramePr>
          <p:nvPr>
            <p:extLst>
              <p:ext uri="{D42A27DB-BD31-4B8C-83A1-F6EECF244321}">
                <p14:modId xmlns:p14="http://schemas.microsoft.com/office/powerpoint/2010/main" val="2409765054"/>
              </p:ext>
            </p:extLst>
          </p:nvPr>
        </p:nvGraphicFramePr>
        <p:xfrm>
          <a:off x="7082970" y="3539202"/>
          <a:ext cx="4601030" cy="2743200"/>
        </p:xfrm>
        <a:graphic>
          <a:graphicData uri="http://schemas.openxmlformats.org/drawingml/2006/table">
            <a:tbl>
              <a:tblPr firstRow="1" bandRow="1">
                <a:tableStyleId>{073A0DAA-6AF3-43AB-8588-CEC1D06C72B9}</a:tableStyleId>
              </a:tblPr>
              <a:tblGrid>
                <a:gridCol w="2300515">
                  <a:extLst>
                    <a:ext uri="{9D8B030D-6E8A-4147-A177-3AD203B41FA5}">
                      <a16:colId xmlns:a16="http://schemas.microsoft.com/office/drawing/2014/main" val="3933752492"/>
                    </a:ext>
                  </a:extLst>
                </a:gridCol>
                <a:gridCol w="2300515">
                  <a:extLst>
                    <a:ext uri="{9D8B030D-6E8A-4147-A177-3AD203B41FA5}">
                      <a16:colId xmlns:a16="http://schemas.microsoft.com/office/drawing/2014/main" val="3287049005"/>
                    </a:ext>
                  </a:extLst>
                </a:gridCol>
              </a:tblGrid>
              <a:tr h="123089">
                <a:tc>
                  <a:txBody>
                    <a:bodyPr/>
                    <a:lstStyle/>
                    <a:p>
                      <a:pPr algn="l"/>
                      <a:r>
                        <a:rPr lang="en-US" dirty="0">
                          <a:latin typeface="Arial Narrow" panose="020B0606020202030204" pitchFamily="34" charset="0"/>
                        </a:rPr>
                        <a:t>NC Teacher Category</a:t>
                      </a:r>
                    </a:p>
                  </a:txBody>
                  <a:tcPr anchor="ctr"/>
                </a:tc>
                <a:tc>
                  <a:txBody>
                    <a:bodyPr/>
                    <a:lstStyle/>
                    <a:p>
                      <a:pPr algn="ctr"/>
                      <a:r>
                        <a:rPr lang="en-US" dirty="0">
                          <a:latin typeface="Arial Narrow" panose="020B0606020202030204" pitchFamily="34" charset="0"/>
                        </a:rPr>
                        <a:t>% Attrition in Category </a:t>
                      </a:r>
                      <a:r>
                        <a:rPr lang="en-US" b="0" dirty="0">
                          <a:latin typeface="Arial Narrow" panose="020B0606020202030204" pitchFamily="34" charset="0"/>
                        </a:rPr>
                        <a:t>2021-22</a:t>
                      </a:r>
                    </a:p>
                  </a:txBody>
                  <a:tcPr anchor="ctr"/>
                </a:tc>
                <a:extLst>
                  <a:ext uri="{0D108BD9-81ED-4DB2-BD59-A6C34878D82A}">
                    <a16:rowId xmlns:a16="http://schemas.microsoft.com/office/drawing/2014/main" val="2246101465"/>
                  </a:ext>
                </a:extLst>
              </a:tr>
              <a:tr h="123089">
                <a:tc>
                  <a:txBody>
                    <a:bodyPr/>
                    <a:lstStyle/>
                    <a:p>
                      <a:pPr algn="l"/>
                      <a:r>
                        <a:rPr lang="en-US" dirty="0">
                          <a:latin typeface="Arial Narrow" panose="020B0606020202030204" pitchFamily="34" charset="0"/>
                        </a:rPr>
                        <a:t>Experienced, professionally licensed</a:t>
                      </a:r>
                    </a:p>
                  </a:txBody>
                  <a:tcPr anchor="ctr"/>
                </a:tc>
                <a:tc>
                  <a:txBody>
                    <a:bodyPr/>
                    <a:lstStyle/>
                    <a:p>
                      <a:pPr algn="ctr"/>
                      <a:r>
                        <a:rPr lang="en-US" dirty="0">
                          <a:latin typeface="Arial Narrow" panose="020B0606020202030204" pitchFamily="34" charset="0"/>
                        </a:rPr>
                        <a:t>6.9%</a:t>
                      </a:r>
                    </a:p>
                  </a:txBody>
                  <a:tcPr anchor="ctr"/>
                </a:tc>
                <a:extLst>
                  <a:ext uri="{0D108BD9-81ED-4DB2-BD59-A6C34878D82A}">
                    <a16:rowId xmlns:a16="http://schemas.microsoft.com/office/drawing/2014/main" val="167863891"/>
                  </a:ext>
                </a:extLst>
              </a:tr>
              <a:tr h="123089">
                <a:tc>
                  <a:txBody>
                    <a:bodyPr/>
                    <a:lstStyle/>
                    <a:p>
                      <a:pPr algn="l"/>
                      <a:r>
                        <a:rPr lang="en-US" dirty="0">
                          <a:latin typeface="Arial Narrow" panose="020B0606020202030204" pitchFamily="34" charset="0"/>
                        </a:rPr>
                        <a:t>Residency licensed</a:t>
                      </a:r>
                    </a:p>
                  </a:txBody>
                  <a:tcPr anchor="ctr"/>
                </a:tc>
                <a:tc>
                  <a:txBody>
                    <a:bodyPr/>
                    <a:lstStyle/>
                    <a:p>
                      <a:pPr algn="ctr"/>
                      <a:r>
                        <a:rPr lang="en-US" dirty="0">
                          <a:latin typeface="Arial Narrow" panose="020B0606020202030204" pitchFamily="34" charset="0"/>
                        </a:rPr>
                        <a:t>11.9%</a:t>
                      </a:r>
                    </a:p>
                  </a:txBody>
                  <a:tcPr anchor="ctr"/>
                </a:tc>
                <a:extLst>
                  <a:ext uri="{0D108BD9-81ED-4DB2-BD59-A6C34878D82A}">
                    <a16:rowId xmlns:a16="http://schemas.microsoft.com/office/drawing/2014/main" val="978718675"/>
                  </a:ext>
                </a:extLst>
              </a:tr>
              <a:tr h="123089">
                <a:tc>
                  <a:txBody>
                    <a:bodyPr/>
                    <a:lstStyle/>
                    <a:p>
                      <a:pPr algn="l"/>
                      <a:r>
                        <a:rPr lang="en-US" dirty="0">
                          <a:latin typeface="Arial Narrow" panose="020B0606020202030204" pitchFamily="34" charset="0"/>
                        </a:rPr>
                        <a:t>Beginning teacher</a:t>
                      </a:r>
                    </a:p>
                  </a:txBody>
                  <a:tcPr anchor="ctr"/>
                </a:tc>
                <a:tc>
                  <a:txBody>
                    <a:bodyPr/>
                    <a:lstStyle/>
                    <a:p>
                      <a:pPr algn="ctr"/>
                      <a:r>
                        <a:rPr lang="en-US" dirty="0">
                          <a:latin typeface="Arial Narrow" panose="020B0606020202030204" pitchFamily="34" charset="0"/>
                        </a:rPr>
                        <a:t>13.06%</a:t>
                      </a:r>
                    </a:p>
                  </a:txBody>
                  <a:tcPr anchor="ctr"/>
                </a:tc>
                <a:extLst>
                  <a:ext uri="{0D108BD9-81ED-4DB2-BD59-A6C34878D82A}">
                    <a16:rowId xmlns:a16="http://schemas.microsoft.com/office/drawing/2014/main" val="1720750259"/>
                  </a:ext>
                </a:extLst>
              </a:tr>
              <a:tr h="123089">
                <a:tc>
                  <a:txBody>
                    <a:bodyPr/>
                    <a:lstStyle/>
                    <a:p>
                      <a:pPr algn="l"/>
                      <a:r>
                        <a:rPr lang="en-US" dirty="0">
                          <a:latin typeface="Arial Narrow" panose="020B0606020202030204" pitchFamily="34" charset="0"/>
                        </a:rPr>
                        <a:t>Teach for America</a:t>
                      </a:r>
                    </a:p>
                  </a:txBody>
                  <a:tcPr anchor="ctr"/>
                </a:tc>
                <a:tc>
                  <a:txBody>
                    <a:bodyPr/>
                    <a:lstStyle/>
                    <a:p>
                      <a:pPr algn="ctr"/>
                      <a:r>
                        <a:rPr lang="en-US" dirty="0">
                          <a:latin typeface="Arial Narrow" panose="020B0606020202030204" pitchFamily="34" charset="0"/>
                        </a:rPr>
                        <a:t>25.3%</a:t>
                      </a:r>
                    </a:p>
                  </a:txBody>
                  <a:tcPr anchor="ctr"/>
                </a:tc>
                <a:extLst>
                  <a:ext uri="{0D108BD9-81ED-4DB2-BD59-A6C34878D82A}">
                    <a16:rowId xmlns:a16="http://schemas.microsoft.com/office/drawing/2014/main" val="2651057293"/>
                  </a:ext>
                </a:extLst>
              </a:tr>
              <a:tr h="123089">
                <a:tc>
                  <a:txBody>
                    <a:bodyPr/>
                    <a:lstStyle/>
                    <a:p>
                      <a:pPr algn="l"/>
                      <a:r>
                        <a:rPr lang="en-US" dirty="0">
                          <a:latin typeface="Arial Narrow" panose="020B0606020202030204" pitchFamily="34" charset="0"/>
                        </a:rPr>
                        <a:t>Visiting International</a:t>
                      </a:r>
                    </a:p>
                  </a:txBody>
                  <a:tcPr anchor="ctr"/>
                </a:tc>
                <a:tc>
                  <a:txBody>
                    <a:bodyPr/>
                    <a:lstStyle/>
                    <a:p>
                      <a:pPr algn="ctr"/>
                      <a:r>
                        <a:rPr lang="en-US" dirty="0">
                          <a:latin typeface="Arial Narrow" panose="020B0606020202030204" pitchFamily="34" charset="0"/>
                        </a:rPr>
                        <a:t>88.7%</a:t>
                      </a:r>
                    </a:p>
                  </a:txBody>
                  <a:tcPr anchor="ctr"/>
                </a:tc>
                <a:extLst>
                  <a:ext uri="{0D108BD9-81ED-4DB2-BD59-A6C34878D82A}">
                    <a16:rowId xmlns:a16="http://schemas.microsoft.com/office/drawing/2014/main" val="3384648863"/>
                  </a:ext>
                </a:extLst>
              </a:tr>
            </a:tbl>
          </a:graphicData>
        </a:graphic>
      </p:graphicFrame>
      <p:sp>
        <p:nvSpPr>
          <p:cNvPr id="10" name="TextBox 9">
            <a:extLst>
              <a:ext uri="{FF2B5EF4-FFF2-40B4-BE49-F238E27FC236}">
                <a16:creationId xmlns:a16="http://schemas.microsoft.com/office/drawing/2014/main" id="{DFFE6A36-F567-ABF1-28B4-E2DD079BCBCC}"/>
              </a:ext>
            </a:extLst>
          </p:cNvPr>
          <p:cNvSpPr txBox="1"/>
          <p:nvPr/>
        </p:nvSpPr>
        <p:spPr>
          <a:xfrm>
            <a:off x="7082970" y="1448737"/>
            <a:ext cx="4657324" cy="2089449"/>
          </a:xfrm>
          <a:prstGeom prst="rect">
            <a:avLst/>
          </a:prstGeom>
          <a:noFill/>
        </p:spPr>
        <p:txBody>
          <a:bodyPr wrap="square" rtlCol="0" anchor="t">
            <a:noAutofit/>
          </a:bodyPr>
          <a:lstStyle/>
          <a:p>
            <a:pPr>
              <a:spcAft>
                <a:spcPts val="300"/>
              </a:spcAft>
            </a:pPr>
            <a:r>
              <a:rPr lang="en-US" sz="2000" b="1" dirty="0">
                <a:solidFill>
                  <a:srgbClr val="5D5040"/>
                </a:solidFill>
                <a:highlight>
                  <a:srgbClr val="E2DCD5"/>
                </a:highlight>
                <a:latin typeface="Arial Narrow" panose="020B0606020202030204" pitchFamily="34" charset="0"/>
              </a:rPr>
              <a:t>Attrition by 8 Regions</a:t>
            </a:r>
          </a:p>
          <a:p>
            <a:r>
              <a:rPr lang="en-US" sz="2000" dirty="0">
                <a:solidFill>
                  <a:srgbClr val="5D5040"/>
                </a:solidFill>
                <a:latin typeface="Arial Narrow" panose="020B0606020202030204" pitchFamily="34" charset="0"/>
              </a:rPr>
              <a:t>Sandhills region has highest turnover at 9.2%</a:t>
            </a:r>
          </a:p>
          <a:p>
            <a:r>
              <a:rPr lang="en-US" sz="2000" dirty="0">
                <a:solidFill>
                  <a:srgbClr val="5D5040"/>
                </a:solidFill>
                <a:latin typeface="Arial Narrow" panose="020B0606020202030204" pitchFamily="34" charset="0"/>
              </a:rPr>
              <a:t>NW has the lowest at 6.5%</a:t>
            </a:r>
          </a:p>
          <a:p>
            <a:endParaRPr lang="en-US" sz="2000" dirty="0">
              <a:solidFill>
                <a:srgbClr val="5D5040"/>
              </a:solidFill>
              <a:latin typeface="Arial Narrow" panose="020B0606020202030204" pitchFamily="34" charset="0"/>
            </a:endParaRPr>
          </a:p>
          <a:p>
            <a:pPr>
              <a:spcAft>
                <a:spcPts val="300"/>
              </a:spcAft>
            </a:pPr>
            <a:r>
              <a:rPr lang="en-US" sz="2000" b="1" dirty="0">
                <a:solidFill>
                  <a:srgbClr val="5D5040"/>
                </a:solidFill>
                <a:highlight>
                  <a:srgbClr val="E2DCD5"/>
                </a:highlight>
                <a:latin typeface="Arial Narrow" panose="020B0606020202030204" pitchFamily="34" charset="0"/>
              </a:rPr>
              <a:t>Most Difficult to Staff Subject Area</a:t>
            </a:r>
          </a:p>
          <a:p>
            <a:r>
              <a:rPr lang="en-US" sz="2000" dirty="0">
                <a:solidFill>
                  <a:srgbClr val="5D5040"/>
                </a:solidFill>
                <a:latin typeface="Arial Narrow" panose="020B0606020202030204" pitchFamily="34" charset="0"/>
              </a:rPr>
              <a:t>K-5 core classes</a:t>
            </a:r>
          </a:p>
        </p:txBody>
      </p:sp>
      <p:sp>
        <p:nvSpPr>
          <p:cNvPr id="11" name="Title 3">
            <a:extLst>
              <a:ext uri="{FF2B5EF4-FFF2-40B4-BE49-F238E27FC236}">
                <a16:creationId xmlns:a16="http://schemas.microsoft.com/office/drawing/2014/main" id="{F31A4087-5145-9454-5CAA-785646894111}"/>
              </a:ext>
            </a:extLst>
          </p:cNvPr>
          <p:cNvSpPr>
            <a:spLocks noGrp="1"/>
          </p:cNvSpPr>
          <p:nvPr>
            <p:ph type="title"/>
          </p:nvPr>
        </p:nvSpPr>
        <p:spPr>
          <a:xfrm>
            <a:off x="1635295" y="322925"/>
            <a:ext cx="9797853" cy="961216"/>
          </a:xfrm>
        </p:spPr>
        <p:txBody>
          <a:bodyPr>
            <a:noAutofit/>
          </a:body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Retention &amp; Mobility</a:t>
            </a:r>
          </a:p>
        </p:txBody>
      </p:sp>
      <p:pic>
        <p:nvPicPr>
          <p:cNvPr id="12" name="Picture 11" descr="A blue circle with white people in it&#10;&#10;Description automatically generated with low confidence">
            <a:extLst>
              <a:ext uri="{FF2B5EF4-FFF2-40B4-BE49-F238E27FC236}">
                <a16:creationId xmlns:a16="http://schemas.microsoft.com/office/drawing/2014/main" id="{AB7E0334-9993-9E1B-02FF-D9D0A0A5001C}"/>
              </a:ext>
            </a:extLst>
          </p:cNvPr>
          <p:cNvPicPr>
            <a:picLocks noChangeAspect="1"/>
          </p:cNvPicPr>
          <p:nvPr/>
        </p:nvPicPr>
        <p:blipFill>
          <a:blip r:embed="rId5"/>
          <a:stretch>
            <a:fillRect/>
          </a:stretch>
        </p:blipFill>
        <p:spPr>
          <a:xfrm>
            <a:off x="474856" y="202552"/>
            <a:ext cx="1160439" cy="1160439"/>
          </a:xfrm>
          <a:prstGeom prst="rect">
            <a:avLst/>
          </a:prstGeom>
        </p:spPr>
      </p:pic>
      <p:sp>
        <p:nvSpPr>
          <p:cNvPr id="2" name="TextBox 1">
            <a:extLst>
              <a:ext uri="{FF2B5EF4-FFF2-40B4-BE49-F238E27FC236}">
                <a16:creationId xmlns:a16="http://schemas.microsoft.com/office/drawing/2014/main" id="{8B65084C-7910-ED95-4F70-70F973A921A1}"/>
              </a:ext>
            </a:extLst>
          </p:cNvPr>
          <p:cNvSpPr txBox="1"/>
          <p:nvPr/>
        </p:nvSpPr>
        <p:spPr>
          <a:xfrm>
            <a:off x="1499930" y="6433456"/>
            <a:ext cx="146065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a:t>
            </a:r>
          </a:p>
        </p:txBody>
      </p:sp>
    </p:spTree>
    <p:extLst>
      <p:ext uri="{BB962C8B-B14F-4D97-AF65-F5344CB8AC3E}">
        <p14:creationId xmlns:p14="http://schemas.microsoft.com/office/powerpoint/2010/main" val="2688107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A8B63C-C7BF-0208-A1D2-ADFA1CE43FE7}"/>
              </a:ext>
            </a:extLst>
          </p:cNvPr>
          <p:cNvSpPr txBox="1"/>
          <p:nvPr/>
        </p:nvSpPr>
        <p:spPr>
          <a:xfrm>
            <a:off x="1499930" y="6433456"/>
            <a:ext cx="43492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 2020-21; No report from GA for this SY</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grpSp>
        <p:nvGrpSpPr>
          <p:cNvPr id="5" name="Group 4">
            <a:extLst>
              <a:ext uri="{FF2B5EF4-FFF2-40B4-BE49-F238E27FC236}">
                <a16:creationId xmlns:a16="http://schemas.microsoft.com/office/drawing/2014/main" id="{47E191E8-3748-01CB-9FB4-C0514ED1D8CC}"/>
              </a:ext>
            </a:extLst>
          </p:cNvPr>
          <p:cNvGrpSpPr/>
          <p:nvPr/>
        </p:nvGrpSpPr>
        <p:grpSpPr>
          <a:xfrm>
            <a:off x="8155132" y="1697733"/>
            <a:ext cx="3506375" cy="2194560"/>
            <a:chOff x="8155132" y="1756348"/>
            <a:chExt cx="3506375" cy="2194560"/>
          </a:xfrm>
        </p:grpSpPr>
        <p:pic>
          <p:nvPicPr>
            <p:cNvPr id="32" name="Picture 31" descr="A map of the united states&#10;&#10;Description automatically generated">
              <a:extLst>
                <a:ext uri="{FF2B5EF4-FFF2-40B4-BE49-F238E27FC236}">
                  <a16:creationId xmlns:a16="http://schemas.microsoft.com/office/drawing/2014/main" id="{81103494-3795-0E3D-BC44-C2AA65FE0A43}"/>
                </a:ext>
              </a:extLst>
            </p:cNvPr>
            <p:cNvPicPr>
              <a:picLocks noChangeAspect="1"/>
            </p:cNvPicPr>
            <p:nvPr/>
          </p:nvPicPr>
          <p:blipFill>
            <a:blip r:embed="rId4"/>
            <a:stretch>
              <a:fillRect/>
            </a:stretch>
          </p:blipFill>
          <p:spPr>
            <a:xfrm>
              <a:off x="8155132" y="1756348"/>
              <a:ext cx="3506375" cy="2194560"/>
            </a:xfrm>
            <a:prstGeom prst="rect">
              <a:avLst/>
            </a:prstGeom>
          </p:spPr>
        </p:pic>
        <p:sp>
          <p:nvSpPr>
            <p:cNvPr id="40" name="TextBox 39">
              <a:extLst>
                <a:ext uri="{FF2B5EF4-FFF2-40B4-BE49-F238E27FC236}">
                  <a16:creationId xmlns:a16="http://schemas.microsoft.com/office/drawing/2014/main" id="{5246E161-CD2B-B2D5-707D-36DF4BE08803}"/>
                </a:ext>
              </a:extLst>
            </p:cNvPr>
            <p:cNvSpPr txBox="1"/>
            <p:nvPr/>
          </p:nvSpPr>
          <p:spPr>
            <a:xfrm>
              <a:off x="9084604" y="1770503"/>
              <a:ext cx="2249628" cy="633919"/>
            </a:xfrm>
            <a:prstGeom prst="rect">
              <a:avLst/>
            </a:prstGeom>
            <a:noFill/>
          </p:spPr>
          <p:txBody>
            <a:bodyPr wrap="square" rtlCol="0" anchor="ctr">
              <a:noAutofit/>
            </a:bodyPr>
            <a:lstStyle/>
            <a:p>
              <a:r>
                <a:rPr lang="en-US" sz="2400" b="1" dirty="0">
                  <a:solidFill>
                    <a:srgbClr val="5D5040"/>
                  </a:solidFill>
                  <a:latin typeface="Arial Narrow" panose="020B0606020202030204" pitchFamily="34" charset="0"/>
                </a:rPr>
                <a:t>Science</a:t>
              </a:r>
            </a:p>
          </p:txBody>
        </p:sp>
      </p:grpSp>
      <p:grpSp>
        <p:nvGrpSpPr>
          <p:cNvPr id="10" name="Group 9">
            <a:extLst>
              <a:ext uri="{FF2B5EF4-FFF2-40B4-BE49-F238E27FC236}">
                <a16:creationId xmlns:a16="http://schemas.microsoft.com/office/drawing/2014/main" id="{E1B9F14B-1A05-E5A3-3982-F3044594E6C9}"/>
              </a:ext>
            </a:extLst>
          </p:cNvPr>
          <p:cNvGrpSpPr/>
          <p:nvPr/>
        </p:nvGrpSpPr>
        <p:grpSpPr>
          <a:xfrm>
            <a:off x="8155131" y="4019657"/>
            <a:ext cx="3506375" cy="2194560"/>
            <a:chOff x="8155131" y="4078272"/>
            <a:chExt cx="3506375" cy="2194560"/>
          </a:xfrm>
        </p:grpSpPr>
        <p:pic>
          <p:nvPicPr>
            <p:cNvPr id="34" name="Picture 33" descr="A map of the united states&#10;&#10;Description automatically generated with medium confidence">
              <a:extLst>
                <a:ext uri="{FF2B5EF4-FFF2-40B4-BE49-F238E27FC236}">
                  <a16:creationId xmlns:a16="http://schemas.microsoft.com/office/drawing/2014/main" id="{917A0AF6-30B6-0EC9-9C8B-02B8452F9310}"/>
                </a:ext>
              </a:extLst>
            </p:cNvPr>
            <p:cNvPicPr>
              <a:picLocks noChangeAspect="1"/>
            </p:cNvPicPr>
            <p:nvPr/>
          </p:nvPicPr>
          <p:blipFill>
            <a:blip r:embed="rId5"/>
            <a:stretch>
              <a:fillRect/>
            </a:stretch>
          </p:blipFill>
          <p:spPr>
            <a:xfrm>
              <a:off x="8155131" y="4078272"/>
              <a:ext cx="3506375" cy="2194560"/>
            </a:xfrm>
            <a:prstGeom prst="rect">
              <a:avLst/>
            </a:prstGeom>
          </p:spPr>
        </p:pic>
        <p:sp>
          <p:nvSpPr>
            <p:cNvPr id="41" name="TextBox 40">
              <a:extLst>
                <a:ext uri="{FF2B5EF4-FFF2-40B4-BE49-F238E27FC236}">
                  <a16:creationId xmlns:a16="http://schemas.microsoft.com/office/drawing/2014/main" id="{4DF71960-3855-E352-BC49-B596DA79BFE3}"/>
                </a:ext>
              </a:extLst>
            </p:cNvPr>
            <p:cNvSpPr txBox="1"/>
            <p:nvPr/>
          </p:nvSpPr>
          <p:spPr>
            <a:xfrm>
              <a:off x="8362590" y="4128435"/>
              <a:ext cx="2249628" cy="633919"/>
            </a:xfrm>
            <a:prstGeom prst="rect">
              <a:avLst/>
            </a:prstGeom>
            <a:noFill/>
          </p:spPr>
          <p:txBody>
            <a:bodyPr wrap="square" rtlCol="0" anchor="ctr">
              <a:noAutofit/>
            </a:bodyPr>
            <a:lstStyle>
              <a:defPPr>
                <a:defRPr lang="en-US"/>
              </a:defPPr>
              <a:lvl1pPr>
                <a:defRPr sz="2400" b="1">
                  <a:solidFill>
                    <a:srgbClr val="5D5040"/>
                  </a:solidFill>
                  <a:latin typeface="Arial Narrow" panose="020B0606020202030204" pitchFamily="34" charset="0"/>
                </a:defRPr>
              </a:lvl1pPr>
            </a:lstStyle>
            <a:p>
              <a:r>
                <a:rPr lang="en-US" dirty="0"/>
                <a:t>Social Studies</a:t>
              </a:r>
            </a:p>
          </p:txBody>
        </p:sp>
      </p:grpSp>
      <p:grpSp>
        <p:nvGrpSpPr>
          <p:cNvPr id="3" name="Group 2">
            <a:extLst>
              <a:ext uri="{FF2B5EF4-FFF2-40B4-BE49-F238E27FC236}">
                <a16:creationId xmlns:a16="http://schemas.microsoft.com/office/drawing/2014/main" id="{3388F335-A97C-2F13-D516-C6B4AFF6A117}"/>
              </a:ext>
            </a:extLst>
          </p:cNvPr>
          <p:cNvGrpSpPr/>
          <p:nvPr/>
        </p:nvGrpSpPr>
        <p:grpSpPr>
          <a:xfrm>
            <a:off x="553401" y="2322305"/>
            <a:ext cx="3278369" cy="2964810"/>
            <a:chOff x="553401" y="2322305"/>
            <a:chExt cx="3278369" cy="2964810"/>
          </a:xfrm>
        </p:grpSpPr>
        <p:sp>
          <p:nvSpPr>
            <p:cNvPr id="42" name="Oval 41">
              <a:extLst>
                <a:ext uri="{FF2B5EF4-FFF2-40B4-BE49-F238E27FC236}">
                  <a16:creationId xmlns:a16="http://schemas.microsoft.com/office/drawing/2014/main" id="{9918DA13-C0D4-2789-B660-C93AEEBB91C5}"/>
                </a:ext>
              </a:extLst>
            </p:cNvPr>
            <p:cNvSpPr>
              <a:spLocks noChangeAspect="1"/>
            </p:cNvSpPr>
            <p:nvPr/>
          </p:nvSpPr>
          <p:spPr>
            <a:xfrm>
              <a:off x="553401" y="2410665"/>
              <a:ext cx="457200" cy="457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CFB576D-279F-461B-ACD1-A0488509B58C}"/>
                </a:ext>
              </a:extLst>
            </p:cNvPr>
            <p:cNvSpPr txBox="1"/>
            <p:nvPr/>
          </p:nvSpPr>
          <p:spPr>
            <a:xfrm>
              <a:off x="1055812" y="2322305"/>
              <a:ext cx="2187432" cy="633919"/>
            </a:xfrm>
            <a:prstGeom prst="rect">
              <a:avLst/>
            </a:prstGeom>
            <a:noFill/>
          </p:spPr>
          <p:txBody>
            <a:bodyPr wrap="square" rtlCol="0" anchor="ctr">
              <a:noAutofit/>
            </a:bodyPr>
            <a:lstStyle/>
            <a:p>
              <a:r>
                <a:rPr lang="en-US" dirty="0">
                  <a:solidFill>
                    <a:schemeClr val="tx2"/>
                  </a:solidFill>
                  <a:latin typeface="Arial Narrow" panose="020B0606020202030204" pitchFamily="34" charset="0"/>
                </a:rPr>
                <a:t>Shortage across </a:t>
              </a:r>
              <a:r>
                <a:rPr lang="en-US" b="1" dirty="0">
                  <a:solidFill>
                    <a:schemeClr val="tx2"/>
                  </a:solidFill>
                  <a:latin typeface="Arial Narrow" panose="020B0606020202030204" pitchFamily="34" charset="0"/>
                </a:rPr>
                <a:t>all grade levels</a:t>
              </a:r>
            </a:p>
          </p:txBody>
        </p:sp>
        <p:sp>
          <p:nvSpPr>
            <p:cNvPr id="44" name="Oval 43">
              <a:extLst>
                <a:ext uri="{FF2B5EF4-FFF2-40B4-BE49-F238E27FC236}">
                  <a16:creationId xmlns:a16="http://schemas.microsoft.com/office/drawing/2014/main" id="{C8883468-1481-BC18-4C4C-2A9481B56AA6}"/>
                </a:ext>
              </a:extLst>
            </p:cNvPr>
            <p:cNvSpPr>
              <a:spLocks noChangeAspect="1"/>
            </p:cNvSpPr>
            <p:nvPr/>
          </p:nvSpPr>
          <p:spPr>
            <a:xfrm>
              <a:off x="553401" y="4741556"/>
              <a:ext cx="457200" cy="457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34757D2-0FBB-19BE-F8BD-76322248E572}"/>
                </a:ext>
              </a:extLst>
            </p:cNvPr>
            <p:cNvSpPr txBox="1"/>
            <p:nvPr/>
          </p:nvSpPr>
          <p:spPr>
            <a:xfrm>
              <a:off x="1055812" y="4653196"/>
              <a:ext cx="2508046" cy="633919"/>
            </a:xfrm>
            <a:prstGeom prst="rect">
              <a:avLst/>
            </a:prstGeom>
            <a:noFill/>
          </p:spPr>
          <p:txBody>
            <a:bodyPr wrap="square" rtlCol="0" anchor="ctr">
              <a:noAutofit/>
            </a:bodyPr>
            <a:lstStyle/>
            <a:p>
              <a:r>
                <a:rPr lang="en-US" dirty="0">
                  <a:solidFill>
                    <a:schemeClr val="accent1"/>
                  </a:solidFill>
                  <a:latin typeface="Arial Narrow" panose="020B0606020202030204" pitchFamily="34" charset="0"/>
                </a:rPr>
                <a:t>Shortage primarily in</a:t>
              </a:r>
            </a:p>
            <a:p>
              <a:r>
                <a:rPr lang="en-US" b="1" dirty="0">
                  <a:solidFill>
                    <a:schemeClr val="accent1"/>
                  </a:solidFill>
                  <a:latin typeface="Arial Narrow" panose="020B0606020202030204" pitchFamily="34" charset="0"/>
                </a:rPr>
                <a:t>secondary grades</a:t>
              </a:r>
            </a:p>
          </p:txBody>
        </p:sp>
        <p:sp>
          <p:nvSpPr>
            <p:cNvPr id="46" name="Oval 45">
              <a:extLst>
                <a:ext uri="{FF2B5EF4-FFF2-40B4-BE49-F238E27FC236}">
                  <a16:creationId xmlns:a16="http://schemas.microsoft.com/office/drawing/2014/main" id="{26211F40-9C66-556A-0768-378D2D1CDFEE}"/>
                </a:ext>
              </a:extLst>
            </p:cNvPr>
            <p:cNvSpPr>
              <a:spLocks noChangeAspect="1"/>
            </p:cNvSpPr>
            <p:nvPr/>
          </p:nvSpPr>
          <p:spPr>
            <a:xfrm>
              <a:off x="553401" y="3565269"/>
              <a:ext cx="457200" cy="457200"/>
            </a:xfrm>
            <a:prstGeom prst="ellipse">
              <a:avLst/>
            </a:prstGeom>
            <a:solidFill>
              <a:srgbClr val="6CB3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CB33F"/>
                </a:solidFill>
              </a:endParaRPr>
            </a:p>
          </p:txBody>
        </p:sp>
        <p:sp>
          <p:nvSpPr>
            <p:cNvPr id="47" name="TextBox 46">
              <a:extLst>
                <a:ext uri="{FF2B5EF4-FFF2-40B4-BE49-F238E27FC236}">
                  <a16:creationId xmlns:a16="http://schemas.microsoft.com/office/drawing/2014/main" id="{230B951C-912E-A442-58AA-B37B0E48CBC6}"/>
                </a:ext>
              </a:extLst>
            </p:cNvPr>
            <p:cNvSpPr txBox="1"/>
            <p:nvPr/>
          </p:nvSpPr>
          <p:spPr>
            <a:xfrm>
              <a:off x="1055811" y="3476909"/>
              <a:ext cx="2775959" cy="633919"/>
            </a:xfrm>
            <a:prstGeom prst="rect">
              <a:avLst/>
            </a:prstGeom>
            <a:noFill/>
          </p:spPr>
          <p:txBody>
            <a:bodyPr wrap="square" rtlCol="0" anchor="ctr">
              <a:noAutofit/>
            </a:bodyPr>
            <a:lstStyle/>
            <a:p>
              <a:r>
                <a:rPr lang="en-US" dirty="0">
                  <a:solidFill>
                    <a:srgbClr val="6CB33F"/>
                  </a:solidFill>
                  <a:latin typeface="Arial Narrow" panose="020B0606020202030204" pitchFamily="34" charset="0"/>
                </a:rPr>
                <a:t>Shortage primarily in</a:t>
              </a:r>
            </a:p>
            <a:p>
              <a:r>
                <a:rPr lang="en-US" b="1" dirty="0">
                  <a:solidFill>
                    <a:srgbClr val="6CB33F"/>
                  </a:solidFill>
                  <a:latin typeface="Arial Narrow" panose="020B0606020202030204" pitchFamily="34" charset="0"/>
                </a:rPr>
                <a:t>elementary grades</a:t>
              </a:r>
            </a:p>
          </p:txBody>
        </p:sp>
      </p:grpSp>
      <p:grpSp>
        <p:nvGrpSpPr>
          <p:cNvPr id="12" name="Group 11">
            <a:extLst>
              <a:ext uri="{FF2B5EF4-FFF2-40B4-BE49-F238E27FC236}">
                <a16:creationId xmlns:a16="http://schemas.microsoft.com/office/drawing/2014/main" id="{F9930367-00E4-7562-FED9-9F54D39B07A4}"/>
              </a:ext>
            </a:extLst>
          </p:cNvPr>
          <p:cNvGrpSpPr/>
          <p:nvPr/>
        </p:nvGrpSpPr>
        <p:grpSpPr>
          <a:xfrm>
            <a:off x="3136118" y="1692291"/>
            <a:ext cx="4476565" cy="4521926"/>
            <a:chOff x="3136118" y="1692291"/>
            <a:chExt cx="4476565" cy="4521926"/>
          </a:xfrm>
        </p:grpSpPr>
        <p:grpSp>
          <p:nvGrpSpPr>
            <p:cNvPr id="4" name="Group 3">
              <a:extLst>
                <a:ext uri="{FF2B5EF4-FFF2-40B4-BE49-F238E27FC236}">
                  <a16:creationId xmlns:a16="http://schemas.microsoft.com/office/drawing/2014/main" id="{50BFBD13-78BE-2E2C-4968-4DB7636423D0}"/>
                </a:ext>
              </a:extLst>
            </p:cNvPr>
            <p:cNvGrpSpPr/>
            <p:nvPr/>
          </p:nvGrpSpPr>
          <p:grpSpPr>
            <a:xfrm>
              <a:off x="3380472" y="1692291"/>
              <a:ext cx="4232211" cy="2200002"/>
              <a:chOff x="3380472" y="1750906"/>
              <a:chExt cx="4232211" cy="2200002"/>
            </a:xfrm>
          </p:grpSpPr>
          <p:pic>
            <p:nvPicPr>
              <p:cNvPr id="28" name="Picture 27" descr="A map of the united states&#10;&#10;Description automatically generated with medium confidence">
                <a:extLst>
                  <a:ext uri="{FF2B5EF4-FFF2-40B4-BE49-F238E27FC236}">
                    <a16:creationId xmlns:a16="http://schemas.microsoft.com/office/drawing/2014/main" id="{45F96CFD-6427-ACBD-C738-AC07B0ADCAC4}"/>
                  </a:ext>
                </a:extLst>
              </p:cNvPr>
              <p:cNvPicPr>
                <a:picLocks noChangeAspect="1"/>
              </p:cNvPicPr>
              <p:nvPr/>
            </p:nvPicPr>
            <p:blipFill>
              <a:blip r:embed="rId6"/>
              <a:stretch>
                <a:fillRect/>
              </a:stretch>
            </p:blipFill>
            <p:spPr>
              <a:xfrm>
                <a:off x="4106308" y="1756348"/>
                <a:ext cx="3506375" cy="2194560"/>
              </a:xfrm>
              <a:prstGeom prst="rect">
                <a:avLst/>
              </a:prstGeom>
            </p:spPr>
          </p:pic>
          <p:sp>
            <p:nvSpPr>
              <p:cNvPr id="38" name="TextBox 37">
                <a:extLst>
                  <a:ext uri="{FF2B5EF4-FFF2-40B4-BE49-F238E27FC236}">
                    <a16:creationId xmlns:a16="http://schemas.microsoft.com/office/drawing/2014/main" id="{A4CE73BC-5F1D-753D-F76E-CD01E57E950F}"/>
                  </a:ext>
                </a:extLst>
              </p:cNvPr>
              <p:cNvSpPr txBox="1"/>
              <p:nvPr/>
            </p:nvSpPr>
            <p:spPr>
              <a:xfrm>
                <a:off x="3380472" y="1750906"/>
                <a:ext cx="3897059" cy="633919"/>
              </a:xfrm>
              <a:prstGeom prst="rect">
                <a:avLst/>
              </a:prstGeom>
              <a:noFill/>
            </p:spPr>
            <p:txBody>
              <a:bodyPr wrap="square" rtlCol="0" anchor="ctr">
                <a:noAutofit/>
              </a:bodyPr>
              <a:lstStyle/>
              <a:p>
                <a:r>
                  <a:rPr lang="en-US" sz="2400" b="1" dirty="0">
                    <a:solidFill>
                      <a:srgbClr val="5D5040"/>
                    </a:solidFill>
                    <a:latin typeface="Arial Narrow" panose="020B0606020202030204" pitchFamily="34" charset="0"/>
                  </a:rPr>
                  <a:t>English Language Arts</a:t>
                </a:r>
              </a:p>
            </p:txBody>
          </p:sp>
        </p:grpSp>
        <p:grpSp>
          <p:nvGrpSpPr>
            <p:cNvPr id="9" name="Group 8">
              <a:extLst>
                <a:ext uri="{FF2B5EF4-FFF2-40B4-BE49-F238E27FC236}">
                  <a16:creationId xmlns:a16="http://schemas.microsoft.com/office/drawing/2014/main" id="{99D75C00-CD3B-D4FB-E174-D4AFA1351AC5}"/>
                </a:ext>
              </a:extLst>
            </p:cNvPr>
            <p:cNvGrpSpPr/>
            <p:nvPr/>
          </p:nvGrpSpPr>
          <p:grpSpPr>
            <a:xfrm>
              <a:off x="4106308" y="4019657"/>
              <a:ext cx="3506373" cy="2194560"/>
              <a:chOff x="4106308" y="4078272"/>
              <a:chExt cx="3506373" cy="2194560"/>
            </a:xfrm>
          </p:grpSpPr>
          <p:pic>
            <p:nvPicPr>
              <p:cNvPr id="30" name="Picture 29" descr="A map of the united states&#10;&#10;Description automatically generated">
                <a:extLst>
                  <a:ext uri="{FF2B5EF4-FFF2-40B4-BE49-F238E27FC236}">
                    <a16:creationId xmlns:a16="http://schemas.microsoft.com/office/drawing/2014/main" id="{B0AD2883-924C-C462-19CA-298615B141B7}"/>
                  </a:ext>
                </a:extLst>
              </p:cNvPr>
              <p:cNvPicPr>
                <a:picLocks noChangeAspect="1"/>
              </p:cNvPicPr>
              <p:nvPr/>
            </p:nvPicPr>
            <p:blipFill>
              <a:blip r:embed="rId7"/>
              <a:stretch>
                <a:fillRect/>
              </a:stretch>
            </p:blipFill>
            <p:spPr>
              <a:xfrm>
                <a:off x="4106308" y="4078272"/>
                <a:ext cx="3506373" cy="2194560"/>
              </a:xfrm>
              <a:prstGeom prst="rect">
                <a:avLst/>
              </a:prstGeom>
            </p:spPr>
          </p:pic>
          <p:sp>
            <p:nvSpPr>
              <p:cNvPr id="39" name="TextBox 38">
                <a:extLst>
                  <a:ext uri="{FF2B5EF4-FFF2-40B4-BE49-F238E27FC236}">
                    <a16:creationId xmlns:a16="http://schemas.microsoft.com/office/drawing/2014/main" id="{208BE413-A391-D3AA-F2DD-B24D14318361}"/>
                  </a:ext>
                </a:extLst>
              </p:cNvPr>
              <p:cNvSpPr txBox="1"/>
              <p:nvPr/>
            </p:nvSpPr>
            <p:spPr>
              <a:xfrm>
                <a:off x="5339902" y="4205461"/>
                <a:ext cx="1850545" cy="508896"/>
              </a:xfrm>
              <a:prstGeom prst="rect">
                <a:avLst/>
              </a:prstGeom>
              <a:noFill/>
            </p:spPr>
            <p:txBody>
              <a:bodyPr wrap="square" rtlCol="0" anchor="ctr">
                <a:noAutofit/>
              </a:bodyPr>
              <a:lstStyle/>
              <a:p>
                <a:r>
                  <a:rPr lang="en-US" sz="2400" b="1" dirty="0">
                    <a:solidFill>
                      <a:srgbClr val="5D5040"/>
                    </a:solidFill>
                    <a:latin typeface="Arial Narrow" panose="020B0606020202030204" pitchFamily="34" charset="0"/>
                  </a:rPr>
                  <a:t>Math</a:t>
                </a:r>
              </a:p>
            </p:txBody>
          </p:sp>
        </p:grpSp>
        <p:cxnSp>
          <p:nvCxnSpPr>
            <p:cNvPr id="48" name="Straight Connector 47">
              <a:extLst>
                <a:ext uri="{FF2B5EF4-FFF2-40B4-BE49-F238E27FC236}">
                  <a16:creationId xmlns:a16="http://schemas.microsoft.com/office/drawing/2014/main" id="{74631059-9028-1A71-CEEB-DC840E5C5C0A}"/>
                </a:ext>
              </a:extLst>
            </p:cNvPr>
            <p:cNvCxnSpPr>
              <a:cxnSpLocks/>
            </p:cNvCxnSpPr>
            <p:nvPr/>
          </p:nvCxnSpPr>
          <p:spPr>
            <a:xfrm flipV="1">
              <a:off x="3136118" y="1710628"/>
              <a:ext cx="0" cy="448056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D5BF6660-AB71-0566-8B19-A68EDBCBCBB8}"/>
              </a:ext>
            </a:extLst>
          </p:cNvPr>
          <p:cNvGrpSpPr/>
          <p:nvPr/>
        </p:nvGrpSpPr>
        <p:grpSpPr>
          <a:xfrm>
            <a:off x="474856" y="202552"/>
            <a:ext cx="11717144" cy="1160439"/>
            <a:chOff x="474856" y="202552"/>
            <a:chExt cx="11717144" cy="1160439"/>
          </a:xfrm>
        </p:grpSpPr>
        <p:cxnSp>
          <p:nvCxnSpPr>
            <p:cNvPr id="16" name="Straight Connector 15">
              <a:extLst>
                <a:ext uri="{FF2B5EF4-FFF2-40B4-BE49-F238E27FC236}">
                  <a16:creationId xmlns:a16="http://schemas.microsoft.com/office/drawing/2014/main" id="{B9316202-18A9-C524-2D32-CDF16ED9EA89}"/>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A blue circle with white people in it&#10;&#10;Description automatically generated with low confidence">
              <a:extLst>
                <a:ext uri="{FF2B5EF4-FFF2-40B4-BE49-F238E27FC236}">
                  <a16:creationId xmlns:a16="http://schemas.microsoft.com/office/drawing/2014/main" id="{CDF056E0-B2CD-E4A4-2714-51CC1241A593}"/>
                </a:ext>
              </a:extLst>
            </p:cNvPr>
            <p:cNvPicPr>
              <a:picLocks noChangeAspect="1"/>
            </p:cNvPicPr>
            <p:nvPr/>
          </p:nvPicPr>
          <p:blipFill>
            <a:blip r:embed="rId8"/>
            <a:stretch>
              <a:fillRect/>
            </a:stretch>
          </p:blipFill>
          <p:spPr>
            <a:xfrm>
              <a:off x="474856" y="202552"/>
              <a:ext cx="1160439" cy="1160439"/>
            </a:xfrm>
            <a:prstGeom prst="rect">
              <a:avLst/>
            </a:prstGeom>
          </p:spPr>
        </p:pic>
        <p:sp>
          <p:nvSpPr>
            <p:cNvPr id="18" name="Title 3">
              <a:extLst>
                <a:ext uri="{FF2B5EF4-FFF2-40B4-BE49-F238E27FC236}">
                  <a16:creationId xmlns:a16="http://schemas.microsoft.com/office/drawing/2014/main" id="{C5747645-D9D2-FB3D-DF44-52D80C6E99CD}"/>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Shortages by Subject</a:t>
              </a:r>
            </a:p>
          </p:txBody>
        </p:sp>
      </p:grpSp>
    </p:spTree>
    <p:extLst>
      <p:ext uri="{BB962C8B-B14F-4D97-AF65-F5344CB8AC3E}">
        <p14:creationId xmlns:p14="http://schemas.microsoft.com/office/powerpoint/2010/main" val="961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A8B63C-C7BF-0208-A1D2-ADFA1CE43FE7}"/>
              </a:ext>
            </a:extLst>
          </p:cNvPr>
          <p:cNvSpPr txBox="1"/>
          <p:nvPr/>
        </p:nvSpPr>
        <p:spPr>
          <a:xfrm>
            <a:off x="1499930" y="6433456"/>
            <a:ext cx="43492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a:t>
            </a:r>
            <a:r>
              <a:rPr lang="en-US" sz="1000" dirty="0">
                <a:solidFill>
                  <a:schemeClr val="tx2"/>
                </a:solidFill>
                <a:latin typeface="Arial Narrow" panose="020B0604020202020204" pitchFamily="34" charset="0"/>
                <a:cs typeface="Arial Narrow" panose="020B0604020202020204" pitchFamily="34" charset="0"/>
                <a:hlinkClick r:id="rId3"/>
              </a:rPr>
              <a:t>USDOE</a:t>
            </a:r>
            <a:r>
              <a:rPr lang="en-US" sz="1000" dirty="0">
                <a:latin typeface="Arial Narrow" panose="020B0604020202020204" pitchFamily="34" charset="0"/>
                <a:cs typeface="Arial Narrow" panose="020B0604020202020204" pitchFamily="34" charset="0"/>
              </a:rPr>
              <a:t>, Teacher Shortage Areas Report. 2020-21; No report from GA for this SY</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grpSp>
        <p:nvGrpSpPr>
          <p:cNvPr id="3" name="Group 2">
            <a:extLst>
              <a:ext uri="{FF2B5EF4-FFF2-40B4-BE49-F238E27FC236}">
                <a16:creationId xmlns:a16="http://schemas.microsoft.com/office/drawing/2014/main" id="{E41A5DEA-FEC1-189E-886C-FC3EF98177A9}"/>
              </a:ext>
            </a:extLst>
          </p:cNvPr>
          <p:cNvGrpSpPr/>
          <p:nvPr/>
        </p:nvGrpSpPr>
        <p:grpSpPr>
          <a:xfrm>
            <a:off x="553401" y="2322305"/>
            <a:ext cx="3278369" cy="2964810"/>
            <a:chOff x="553401" y="2322305"/>
            <a:chExt cx="3278369" cy="2964810"/>
          </a:xfrm>
        </p:grpSpPr>
        <p:sp>
          <p:nvSpPr>
            <p:cNvPr id="42" name="Oval 41">
              <a:extLst>
                <a:ext uri="{FF2B5EF4-FFF2-40B4-BE49-F238E27FC236}">
                  <a16:creationId xmlns:a16="http://schemas.microsoft.com/office/drawing/2014/main" id="{9918DA13-C0D4-2789-B660-C93AEEBB91C5}"/>
                </a:ext>
              </a:extLst>
            </p:cNvPr>
            <p:cNvSpPr>
              <a:spLocks noChangeAspect="1"/>
            </p:cNvSpPr>
            <p:nvPr/>
          </p:nvSpPr>
          <p:spPr>
            <a:xfrm>
              <a:off x="553401" y="2410665"/>
              <a:ext cx="457200" cy="457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CFB576D-279F-461B-ACD1-A0488509B58C}"/>
                </a:ext>
              </a:extLst>
            </p:cNvPr>
            <p:cNvSpPr txBox="1"/>
            <p:nvPr/>
          </p:nvSpPr>
          <p:spPr>
            <a:xfrm>
              <a:off x="1055812" y="2322305"/>
              <a:ext cx="2187432" cy="633919"/>
            </a:xfrm>
            <a:prstGeom prst="rect">
              <a:avLst/>
            </a:prstGeom>
            <a:noFill/>
          </p:spPr>
          <p:txBody>
            <a:bodyPr wrap="square" rtlCol="0" anchor="ctr">
              <a:noAutofit/>
            </a:bodyPr>
            <a:lstStyle/>
            <a:p>
              <a:r>
                <a:rPr lang="en-US" dirty="0">
                  <a:solidFill>
                    <a:schemeClr val="tx2"/>
                  </a:solidFill>
                  <a:latin typeface="Arial Narrow" panose="020B0606020202030204" pitchFamily="34" charset="0"/>
                </a:rPr>
                <a:t>Shortage across </a:t>
              </a:r>
              <a:r>
                <a:rPr lang="en-US" b="1" dirty="0">
                  <a:solidFill>
                    <a:schemeClr val="tx2"/>
                  </a:solidFill>
                  <a:latin typeface="Arial Narrow" panose="020B0606020202030204" pitchFamily="34" charset="0"/>
                </a:rPr>
                <a:t>all grade levels</a:t>
              </a:r>
            </a:p>
          </p:txBody>
        </p:sp>
        <p:sp>
          <p:nvSpPr>
            <p:cNvPr id="44" name="Oval 43">
              <a:extLst>
                <a:ext uri="{FF2B5EF4-FFF2-40B4-BE49-F238E27FC236}">
                  <a16:creationId xmlns:a16="http://schemas.microsoft.com/office/drawing/2014/main" id="{C8883468-1481-BC18-4C4C-2A9481B56AA6}"/>
                </a:ext>
              </a:extLst>
            </p:cNvPr>
            <p:cNvSpPr>
              <a:spLocks noChangeAspect="1"/>
            </p:cNvSpPr>
            <p:nvPr/>
          </p:nvSpPr>
          <p:spPr>
            <a:xfrm>
              <a:off x="553401" y="4741556"/>
              <a:ext cx="457200" cy="457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34757D2-0FBB-19BE-F8BD-76322248E572}"/>
                </a:ext>
              </a:extLst>
            </p:cNvPr>
            <p:cNvSpPr txBox="1"/>
            <p:nvPr/>
          </p:nvSpPr>
          <p:spPr>
            <a:xfrm>
              <a:off x="1055812" y="4653196"/>
              <a:ext cx="2508046" cy="633919"/>
            </a:xfrm>
            <a:prstGeom prst="rect">
              <a:avLst/>
            </a:prstGeom>
            <a:noFill/>
          </p:spPr>
          <p:txBody>
            <a:bodyPr wrap="square" rtlCol="0" anchor="ctr">
              <a:noAutofit/>
            </a:bodyPr>
            <a:lstStyle/>
            <a:p>
              <a:r>
                <a:rPr lang="en-US" dirty="0">
                  <a:solidFill>
                    <a:schemeClr val="accent1"/>
                  </a:solidFill>
                  <a:latin typeface="Arial Narrow" panose="020B0606020202030204" pitchFamily="34" charset="0"/>
                </a:rPr>
                <a:t>Shortage primarily in</a:t>
              </a:r>
            </a:p>
            <a:p>
              <a:r>
                <a:rPr lang="en-US" b="1" dirty="0">
                  <a:solidFill>
                    <a:schemeClr val="accent1"/>
                  </a:solidFill>
                  <a:latin typeface="Arial Narrow" panose="020B0606020202030204" pitchFamily="34" charset="0"/>
                </a:rPr>
                <a:t>secondary grades</a:t>
              </a:r>
            </a:p>
          </p:txBody>
        </p:sp>
        <p:sp>
          <p:nvSpPr>
            <p:cNvPr id="46" name="Oval 45">
              <a:extLst>
                <a:ext uri="{FF2B5EF4-FFF2-40B4-BE49-F238E27FC236}">
                  <a16:creationId xmlns:a16="http://schemas.microsoft.com/office/drawing/2014/main" id="{26211F40-9C66-556A-0768-378D2D1CDFEE}"/>
                </a:ext>
              </a:extLst>
            </p:cNvPr>
            <p:cNvSpPr>
              <a:spLocks noChangeAspect="1"/>
            </p:cNvSpPr>
            <p:nvPr/>
          </p:nvSpPr>
          <p:spPr>
            <a:xfrm>
              <a:off x="553401" y="3565269"/>
              <a:ext cx="457200" cy="457200"/>
            </a:xfrm>
            <a:prstGeom prst="ellipse">
              <a:avLst/>
            </a:prstGeom>
            <a:solidFill>
              <a:srgbClr val="6CB3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CB33F"/>
                </a:solidFill>
              </a:endParaRPr>
            </a:p>
          </p:txBody>
        </p:sp>
        <p:sp>
          <p:nvSpPr>
            <p:cNvPr id="47" name="TextBox 46">
              <a:extLst>
                <a:ext uri="{FF2B5EF4-FFF2-40B4-BE49-F238E27FC236}">
                  <a16:creationId xmlns:a16="http://schemas.microsoft.com/office/drawing/2014/main" id="{230B951C-912E-A442-58AA-B37B0E48CBC6}"/>
                </a:ext>
              </a:extLst>
            </p:cNvPr>
            <p:cNvSpPr txBox="1"/>
            <p:nvPr/>
          </p:nvSpPr>
          <p:spPr>
            <a:xfrm>
              <a:off x="1055811" y="3476909"/>
              <a:ext cx="2775959" cy="633919"/>
            </a:xfrm>
            <a:prstGeom prst="rect">
              <a:avLst/>
            </a:prstGeom>
            <a:noFill/>
          </p:spPr>
          <p:txBody>
            <a:bodyPr wrap="square" rtlCol="0" anchor="ctr">
              <a:noAutofit/>
            </a:bodyPr>
            <a:lstStyle/>
            <a:p>
              <a:r>
                <a:rPr lang="en-US" dirty="0">
                  <a:solidFill>
                    <a:srgbClr val="6CB33F"/>
                  </a:solidFill>
                  <a:latin typeface="Arial Narrow" panose="020B0606020202030204" pitchFamily="34" charset="0"/>
                </a:rPr>
                <a:t>Shortage primarily in</a:t>
              </a:r>
            </a:p>
            <a:p>
              <a:r>
                <a:rPr lang="en-US" b="1" dirty="0">
                  <a:solidFill>
                    <a:srgbClr val="6CB33F"/>
                  </a:solidFill>
                  <a:latin typeface="Arial Narrow" panose="020B0606020202030204" pitchFamily="34" charset="0"/>
                </a:rPr>
                <a:t>elementary grades</a:t>
              </a:r>
            </a:p>
          </p:txBody>
        </p:sp>
      </p:grpSp>
      <p:grpSp>
        <p:nvGrpSpPr>
          <p:cNvPr id="16" name="Group 15">
            <a:extLst>
              <a:ext uri="{FF2B5EF4-FFF2-40B4-BE49-F238E27FC236}">
                <a16:creationId xmlns:a16="http://schemas.microsoft.com/office/drawing/2014/main" id="{A701F8B6-0DB2-44DE-4FAC-08B36A512573}"/>
              </a:ext>
            </a:extLst>
          </p:cNvPr>
          <p:cNvGrpSpPr/>
          <p:nvPr/>
        </p:nvGrpSpPr>
        <p:grpSpPr>
          <a:xfrm>
            <a:off x="3136118" y="1689662"/>
            <a:ext cx="8502481" cy="4527367"/>
            <a:chOff x="3136118" y="1689662"/>
            <a:chExt cx="8502481" cy="4527367"/>
          </a:xfrm>
        </p:grpSpPr>
        <p:cxnSp>
          <p:nvCxnSpPr>
            <p:cNvPr id="48" name="Straight Connector 47">
              <a:extLst>
                <a:ext uri="{FF2B5EF4-FFF2-40B4-BE49-F238E27FC236}">
                  <a16:creationId xmlns:a16="http://schemas.microsoft.com/office/drawing/2014/main" id="{74631059-9028-1A71-CEEB-DC840E5C5C0A}"/>
                </a:ext>
              </a:extLst>
            </p:cNvPr>
            <p:cNvCxnSpPr>
              <a:cxnSpLocks/>
            </p:cNvCxnSpPr>
            <p:nvPr/>
          </p:nvCxnSpPr>
          <p:spPr>
            <a:xfrm flipV="1">
              <a:off x="3136118" y="1710628"/>
              <a:ext cx="0" cy="448056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F09F8923-C77F-30B5-B45B-1804DAD60690}"/>
                </a:ext>
              </a:extLst>
            </p:cNvPr>
            <p:cNvGrpSpPr/>
            <p:nvPr/>
          </p:nvGrpSpPr>
          <p:grpSpPr>
            <a:xfrm>
              <a:off x="3380472" y="1741322"/>
              <a:ext cx="3897059" cy="2238102"/>
              <a:chOff x="3380472" y="1741322"/>
              <a:chExt cx="3897059" cy="2238102"/>
            </a:xfrm>
          </p:grpSpPr>
          <p:sp>
            <p:nvSpPr>
              <p:cNvPr id="38" name="TextBox 37">
                <a:extLst>
                  <a:ext uri="{FF2B5EF4-FFF2-40B4-BE49-F238E27FC236}">
                    <a16:creationId xmlns:a16="http://schemas.microsoft.com/office/drawing/2014/main" id="{A4CE73BC-5F1D-753D-F76E-CD01E57E950F}"/>
                  </a:ext>
                </a:extLst>
              </p:cNvPr>
              <p:cNvSpPr txBox="1"/>
              <p:nvPr/>
            </p:nvSpPr>
            <p:spPr>
              <a:xfrm>
                <a:off x="3380472" y="1741322"/>
                <a:ext cx="3897059" cy="633919"/>
              </a:xfrm>
              <a:prstGeom prst="rect">
                <a:avLst/>
              </a:prstGeom>
              <a:noFill/>
            </p:spPr>
            <p:txBody>
              <a:bodyPr wrap="square" rtlCol="0" anchor="ctr">
                <a:noAutofit/>
              </a:bodyPr>
              <a:lstStyle/>
              <a:p>
                <a:r>
                  <a:rPr lang="en-US" sz="2400" b="1" dirty="0">
                    <a:solidFill>
                      <a:srgbClr val="5D5040"/>
                    </a:solidFill>
                    <a:latin typeface="Arial Narrow" panose="020B0606020202030204" pitchFamily="34" charset="0"/>
                  </a:rPr>
                  <a:t>Special Education</a:t>
                </a:r>
              </a:p>
            </p:txBody>
          </p:sp>
          <p:pic>
            <p:nvPicPr>
              <p:cNvPr id="5" name="Picture 4" descr="A map of the united states&#10;&#10;Description automatically generated">
                <a:extLst>
                  <a:ext uri="{FF2B5EF4-FFF2-40B4-BE49-F238E27FC236}">
                    <a16:creationId xmlns:a16="http://schemas.microsoft.com/office/drawing/2014/main" id="{9E4539C6-2E6C-37C4-AEC6-3BF54590DDA1}"/>
                  </a:ext>
                </a:extLst>
              </p:cNvPr>
              <p:cNvPicPr>
                <a:picLocks noChangeAspect="1"/>
              </p:cNvPicPr>
              <p:nvPr/>
            </p:nvPicPr>
            <p:blipFill>
              <a:blip r:embed="rId4"/>
              <a:stretch>
                <a:fillRect/>
              </a:stretch>
            </p:blipFill>
            <p:spPr>
              <a:xfrm>
                <a:off x="3563858" y="1784864"/>
                <a:ext cx="3506374" cy="2194560"/>
              </a:xfrm>
              <a:prstGeom prst="rect">
                <a:avLst/>
              </a:prstGeom>
            </p:spPr>
          </p:pic>
        </p:grpSp>
        <p:grpSp>
          <p:nvGrpSpPr>
            <p:cNvPr id="6" name="Group 5">
              <a:extLst>
                <a:ext uri="{FF2B5EF4-FFF2-40B4-BE49-F238E27FC236}">
                  <a16:creationId xmlns:a16="http://schemas.microsoft.com/office/drawing/2014/main" id="{73A2C524-0B19-8480-7385-E094015352F4}"/>
                </a:ext>
              </a:extLst>
            </p:cNvPr>
            <p:cNvGrpSpPr/>
            <p:nvPr/>
          </p:nvGrpSpPr>
          <p:grpSpPr>
            <a:xfrm>
              <a:off x="7924926" y="1689662"/>
              <a:ext cx="3713673" cy="2334082"/>
              <a:chOff x="7924926" y="1689662"/>
              <a:chExt cx="3713673" cy="2334082"/>
            </a:xfrm>
          </p:grpSpPr>
          <p:pic>
            <p:nvPicPr>
              <p:cNvPr id="7" name="Picture 6" descr="A map of the united states&#10;&#10;Description automatically generated with medium confidence">
                <a:extLst>
                  <a:ext uri="{FF2B5EF4-FFF2-40B4-BE49-F238E27FC236}">
                    <a16:creationId xmlns:a16="http://schemas.microsoft.com/office/drawing/2014/main" id="{2853B99C-6276-1FF6-6E38-8657F91D7761}"/>
                  </a:ext>
                </a:extLst>
              </p:cNvPr>
              <p:cNvPicPr>
                <a:picLocks noChangeAspect="1"/>
              </p:cNvPicPr>
              <p:nvPr/>
            </p:nvPicPr>
            <p:blipFill>
              <a:blip r:embed="rId5"/>
              <a:stretch>
                <a:fillRect/>
              </a:stretch>
            </p:blipFill>
            <p:spPr>
              <a:xfrm>
                <a:off x="8132225" y="1829184"/>
                <a:ext cx="3506374" cy="2194560"/>
              </a:xfrm>
              <a:prstGeom prst="rect">
                <a:avLst/>
              </a:prstGeom>
            </p:spPr>
          </p:pic>
          <p:sp>
            <p:nvSpPr>
              <p:cNvPr id="8" name="TextBox 7">
                <a:extLst>
                  <a:ext uri="{FF2B5EF4-FFF2-40B4-BE49-F238E27FC236}">
                    <a16:creationId xmlns:a16="http://schemas.microsoft.com/office/drawing/2014/main" id="{0AF5F0B0-CEBD-9D70-A853-854A09DF9321}"/>
                  </a:ext>
                </a:extLst>
              </p:cNvPr>
              <p:cNvSpPr txBox="1"/>
              <p:nvPr/>
            </p:nvSpPr>
            <p:spPr>
              <a:xfrm>
                <a:off x="7924926" y="1689662"/>
                <a:ext cx="2417377" cy="633919"/>
              </a:xfrm>
              <a:prstGeom prst="rect">
                <a:avLst/>
              </a:prstGeom>
              <a:noFill/>
            </p:spPr>
            <p:txBody>
              <a:bodyPr wrap="square" rtlCol="0" anchor="ctr">
                <a:noAutofit/>
              </a:bodyPr>
              <a:lstStyle/>
              <a:p>
                <a:r>
                  <a:rPr lang="en-US" sz="2400" b="1" dirty="0">
                    <a:solidFill>
                      <a:srgbClr val="5D5040"/>
                    </a:solidFill>
                    <a:latin typeface="Arial Narrow" panose="020B0606020202030204" pitchFamily="34" charset="0"/>
                  </a:rPr>
                  <a:t>English as a Second Language</a:t>
                </a:r>
              </a:p>
            </p:txBody>
          </p:sp>
        </p:grpSp>
        <p:grpSp>
          <p:nvGrpSpPr>
            <p:cNvPr id="14" name="Group 13">
              <a:extLst>
                <a:ext uri="{FF2B5EF4-FFF2-40B4-BE49-F238E27FC236}">
                  <a16:creationId xmlns:a16="http://schemas.microsoft.com/office/drawing/2014/main" id="{99A33880-842C-05AD-F14A-D135D62278E0}"/>
                </a:ext>
              </a:extLst>
            </p:cNvPr>
            <p:cNvGrpSpPr/>
            <p:nvPr/>
          </p:nvGrpSpPr>
          <p:grpSpPr>
            <a:xfrm>
              <a:off x="5017485" y="4022469"/>
              <a:ext cx="6309598" cy="2194560"/>
              <a:chOff x="5017485" y="4022469"/>
              <a:chExt cx="6309598" cy="2194560"/>
            </a:xfrm>
          </p:grpSpPr>
          <p:pic>
            <p:nvPicPr>
              <p:cNvPr id="10" name="Picture 9" descr="A map of the united states&#10;&#10;Description automatically generated with medium confidence">
                <a:extLst>
                  <a:ext uri="{FF2B5EF4-FFF2-40B4-BE49-F238E27FC236}">
                    <a16:creationId xmlns:a16="http://schemas.microsoft.com/office/drawing/2014/main" id="{181AC003-996C-CCEA-8F93-F52F1210151F}"/>
                  </a:ext>
                </a:extLst>
              </p:cNvPr>
              <p:cNvPicPr>
                <a:picLocks noChangeAspect="1"/>
              </p:cNvPicPr>
              <p:nvPr/>
            </p:nvPicPr>
            <p:blipFill>
              <a:blip r:embed="rId6"/>
              <a:stretch>
                <a:fillRect/>
              </a:stretch>
            </p:blipFill>
            <p:spPr>
              <a:xfrm>
                <a:off x="5017485" y="4022469"/>
                <a:ext cx="3506374" cy="2194560"/>
              </a:xfrm>
              <a:prstGeom prst="rect">
                <a:avLst/>
              </a:prstGeom>
            </p:spPr>
          </p:pic>
          <p:sp>
            <p:nvSpPr>
              <p:cNvPr id="11" name="TextBox 10">
                <a:extLst>
                  <a:ext uri="{FF2B5EF4-FFF2-40B4-BE49-F238E27FC236}">
                    <a16:creationId xmlns:a16="http://schemas.microsoft.com/office/drawing/2014/main" id="{2CB374FF-FBC7-FC93-4260-E398F2034AFA}"/>
                  </a:ext>
                </a:extLst>
              </p:cNvPr>
              <p:cNvSpPr txBox="1"/>
              <p:nvPr/>
            </p:nvSpPr>
            <p:spPr>
              <a:xfrm>
                <a:off x="8212343" y="4937852"/>
                <a:ext cx="3114740" cy="633919"/>
              </a:xfrm>
              <a:prstGeom prst="rect">
                <a:avLst/>
              </a:prstGeom>
              <a:noFill/>
            </p:spPr>
            <p:txBody>
              <a:bodyPr wrap="square" rtlCol="0" anchor="ctr">
                <a:noAutofit/>
              </a:bodyPr>
              <a:lstStyle/>
              <a:p>
                <a:r>
                  <a:rPr lang="en-US" sz="2400" b="1" dirty="0">
                    <a:solidFill>
                      <a:srgbClr val="5D5040"/>
                    </a:solidFill>
                    <a:latin typeface="Arial Narrow" panose="020B0606020202030204" pitchFamily="34" charset="0"/>
                  </a:rPr>
                  <a:t>Career &amp; Technical Education</a:t>
                </a:r>
              </a:p>
            </p:txBody>
          </p:sp>
        </p:grpSp>
      </p:grpSp>
      <p:grpSp>
        <p:nvGrpSpPr>
          <p:cNvPr id="23" name="Group 22">
            <a:extLst>
              <a:ext uri="{FF2B5EF4-FFF2-40B4-BE49-F238E27FC236}">
                <a16:creationId xmlns:a16="http://schemas.microsoft.com/office/drawing/2014/main" id="{0EAD2A0C-8C8A-F470-E882-8D9D012A7476}"/>
              </a:ext>
            </a:extLst>
          </p:cNvPr>
          <p:cNvGrpSpPr/>
          <p:nvPr/>
        </p:nvGrpSpPr>
        <p:grpSpPr>
          <a:xfrm>
            <a:off x="474856" y="202552"/>
            <a:ext cx="11717144" cy="1160439"/>
            <a:chOff x="474856" y="202552"/>
            <a:chExt cx="11717144" cy="1160439"/>
          </a:xfrm>
        </p:grpSpPr>
        <p:cxnSp>
          <p:nvCxnSpPr>
            <p:cNvPr id="24" name="Straight Connector 23">
              <a:extLst>
                <a:ext uri="{FF2B5EF4-FFF2-40B4-BE49-F238E27FC236}">
                  <a16:creationId xmlns:a16="http://schemas.microsoft.com/office/drawing/2014/main" id="{4D9BD295-2F3D-A837-599F-DF0657A4B887}"/>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25" name="Picture 24" descr="A blue circle with white people in it&#10;&#10;Description automatically generated with low confidence">
              <a:extLst>
                <a:ext uri="{FF2B5EF4-FFF2-40B4-BE49-F238E27FC236}">
                  <a16:creationId xmlns:a16="http://schemas.microsoft.com/office/drawing/2014/main" id="{7EABAE03-2EA8-43F5-EBE6-C19115F5C878}"/>
                </a:ext>
              </a:extLst>
            </p:cNvPr>
            <p:cNvPicPr>
              <a:picLocks noChangeAspect="1"/>
            </p:cNvPicPr>
            <p:nvPr/>
          </p:nvPicPr>
          <p:blipFill>
            <a:blip r:embed="rId7"/>
            <a:stretch>
              <a:fillRect/>
            </a:stretch>
          </p:blipFill>
          <p:spPr>
            <a:xfrm>
              <a:off x="474856" y="202552"/>
              <a:ext cx="1160439" cy="1160439"/>
            </a:xfrm>
            <a:prstGeom prst="rect">
              <a:avLst/>
            </a:prstGeom>
          </p:spPr>
        </p:pic>
        <p:sp>
          <p:nvSpPr>
            <p:cNvPr id="26" name="Title 3">
              <a:extLst>
                <a:ext uri="{FF2B5EF4-FFF2-40B4-BE49-F238E27FC236}">
                  <a16:creationId xmlns:a16="http://schemas.microsoft.com/office/drawing/2014/main" id="{C4E38043-19F1-D22C-7C3B-9640A07D0D76}"/>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Shortages by Subject</a:t>
              </a:r>
            </a:p>
          </p:txBody>
        </p:sp>
      </p:grpSp>
    </p:spTree>
    <p:extLst>
      <p:ext uri="{BB962C8B-B14F-4D97-AF65-F5344CB8AC3E}">
        <p14:creationId xmlns:p14="http://schemas.microsoft.com/office/powerpoint/2010/main" val="12444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DE00AD-A90E-CBCD-1C26-446ED076FEF1}"/>
              </a:ext>
            </a:extLst>
          </p:cNvPr>
          <p:cNvSpPr txBox="1"/>
          <p:nvPr/>
        </p:nvSpPr>
        <p:spPr>
          <a:xfrm>
            <a:off x="1499930" y="6433456"/>
            <a:ext cx="661751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rPr>
              <a:t>Source: </a:t>
            </a:r>
            <a:r>
              <a:rPr lang="en-US" sz="1000" dirty="0">
                <a:latin typeface="Arial Narrow" panose="020B0606020202030204" pitchFamily="34" charset="0"/>
                <a:cs typeface="Arial Narrow" panose="020B0604020202020204" pitchFamily="34" charset="0"/>
                <a:hlinkClick r:id="rId3"/>
              </a:rPr>
              <a:t>K-12Dive</a:t>
            </a:r>
            <a:r>
              <a:rPr lang="en-US" sz="1000" dirty="0">
                <a:latin typeface="Arial Narrow" panose="020B0606020202030204" pitchFamily="34" charset="0"/>
                <a:cs typeface="Arial Narrow" panose="020B0604020202020204" pitchFamily="34" charset="0"/>
              </a:rPr>
              <a:t> / Annenberg Institute at Brown University 2022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hlinkClick r:id="rId4"/>
              </a:rPr>
              <a:t>EdWorking</a:t>
            </a:r>
            <a:r>
              <a:rPr lang="en-US" sz="1000" dirty="0">
                <a:solidFill>
                  <a:srgbClr val="5D5040"/>
                </a:solidFill>
                <a:latin typeface="Arial Narrow" panose="020B0606020202030204" pitchFamily="34" charset="0"/>
                <a:hlinkClick r:id="rId4"/>
              </a:rPr>
              <a:t>Paper No. 22-631</a:t>
            </a:r>
            <a:r>
              <a:rPr lang="en-US" sz="1000" dirty="0">
                <a:solidFill>
                  <a:srgbClr val="5D5040"/>
                </a:solidFill>
                <a:latin typeface="Arial Narrow" panose="020B0606020202030204" pitchFamily="34" charset="0"/>
              </a:rPr>
              <a:t>; SREB Analysis of State reported vacancies</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ndParaRPr>
          </a:p>
        </p:txBody>
      </p:sp>
      <p:sp>
        <p:nvSpPr>
          <p:cNvPr id="16" name="Title 3">
            <a:extLst>
              <a:ext uri="{FF2B5EF4-FFF2-40B4-BE49-F238E27FC236}">
                <a16:creationId xmlns:a16="http://schemas.microsoft.com/office/drawing/2014/main" id="{7BD427B4-400F-3D9B-3C9E-58CF12924CD4}"/>
              </a:ext>
            </a:extLst>
          </p:cNvPr>
          <p:cNvSpPr txBox="1">
            <a:spLocks/>
          </p:cNvSpPr>
          <p:nvPr/>
        </p:nvSpPr>
        <p:spPr>
          <a:xfrm>
            <a:off x="625877" y="1652360"/>
            <a:ext cx="7313437" cy="165462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dirty="0">
                <a:solidFill>
                  <a:srgbClr val="688AD0"/>
                </a:solidFill>
                <a:latin typeface="Arial Narrow" panose="020B0606020202030204" pitchFamily="34" charset="0"/>
              </a:rPr>
              <a:t>2021</a:t>
            </a:r>
            <a:br>
              <a:rPr lang="en-US" sz="4000" b="1" dirty="0">
                <a:latin typeface="Arial Narrow" panose="020B0606020202030204" pitchFamily="34" charset="0"/>
              </a:rPr>
            </a:br>
            <a:r>
              <a:rPr lang="en-US" sz="2800" b="1" dirty="0">
                <a:latin typeface="Arial Narrow" panose="020B0606020202030204" pitchFamily="34" charset="0"/>
              </a:rPr>
              <a:t>There were an estimated 36,500 teacher vacancies nationwide — and another 163,000 positions held by underqualified teachers.</a:t>
            </a:r>
          </a:p>
        </p:txBody>
      </p:sp>
      <p:grpSp>
        <p:nvGrpSpPr>
          <p:cNvPr id="2" name="Group 1">
            <a:extLst>
              <a:ext uri="{FF2B5EF4-FFF2-40B4-BE49-F238E27FC236}">
                <a16:creationId xmlns:a16="http://schemas.microsoft.com/office/drawing/2014/main" id="{8847BEA0-07F2-62CB-4A7B-C33AE16F24A4}"/>
              </a:ext>
            </a:extLst>
          </p:cNvPr>
          <p:cNvGrpSpPr/>
          <p:nvPr/>
        </p:nvGrpSpPr>
        <p:grpSpPr>
          <a:xfrm>
            <a:off x="8113485" y="2019076"/>
            <a:ext cx="3354569" cy="4209142"/>
            <a:chOff x="8113485" y="2019076"/>
            <a:chExt cx="3354569" cy="4209142"/>
          </a:xfrm>
        </p:grpSpPr>
        <p:sp>
          <p:nvSpPr>
            <p:cNvPr id="17" name="Left Brace 16">
              <a:extLst>
                <a:ext uri="{FF2B5EF4-FFF2-40B4-BE49-F238E27FC236}">
                  <a16:creationId xmlns:a16="http://schemas.microsoft.com/office/drawing/2014/main" id="{6FA5BB9C-DF03-ACD3-00CA-6F2FEF25789F}"/>
                </a:ext>
              </a:extLst>
            </p:cNvPr>
            <p:cNvSpPr/>
            <p:nvPr/>
          </p:nvSpPr>
          <p:spPr>
            <a:xfrm flipH="1">
              <a:off x="8113485" y="2019076"/>
              <a:ext cx="406400" cy="4209142"/>
            </a:xfrm>
            <a:prstGeom prst="leftBrace">
              <a:avLst>
                <a:gd name="adj1" fmla="val 26190"/>
                <a:gd name="adj2" fmla="val 50000"/>
              </a:avLst>
            </a:prstGeom>
            <a:ln w="38100">
              <a:solidFill>
                <a:srgbClr val="5D504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AA84AA3-D134-D653-69F9-089E390792DC}"/>
                </a:ext>
              </a:extLst>
            </p:cNvPr>
            <p:cNvSpPr txBox="1"/>
            <p:nvPr/>
          </p:nvSpPr>
          <p:spPr>
            <a:xfrm>
              <a:off x="8784674" y="2338722"/>
              <a:ext cx="2683380" cy="3188232"/>
            </a:xfrm>
            <a:prstGeom prst="rect">
              <a:avLst/>
            </a:prstGeom>
            <a:noFill/>
          </p:spPr>
          <p:txBody>
            <a:bodyPr wrap="square" rtlCol="0" anchor="t">
              <a:noAutofit/>
            </a:bodyPr>
            <a:lstStyle/>
            <a:p>
              <a:pPr algn="ctr"/>
              <a:r>
                <a:rPr lang="en-US" sz="2800" dirty="0">
                  <a:solidFill>
                    <a:srgbClr val="9B9086"/>
                  </a:solidFill>
                  <a:latin typeface="Arial Narrow" panose="020B0606020202030204" pitchFamily="34" charset="0"/>
                </a:rPr>
                <a:t>2022-23</a:t>
              </a:r>
            </a:p>
            <a:p>
              <a:pPr algn="ctr"/>
              <a:r>
                <a:rPr lang="en-US" sz="3200" b="1" dirty="0">
                  <a:latin typeface="Arial Narrow" panose="020B0606020202030204" pitchFamily="34" charset="0"/>
                </a:rPr>
                <a:t>The </a:t>
              </a:r>
              <a:r>
                <a:rPr lang="en-US" sz="3200" b="1" dirty="0">
                  <a:solidFill>
                    <a:srgbClr val="5D5040"/>
                  </a:solidFill>
                  <a:latin typeface="Arial Narrow" panose="020B0606020202030204" pitchFamily="34" charset="0"/>
                </a:rPr>
                <a:t>e</a:t>
              </a:r>
              <a:r>
                <a:rPr lang="en-US" sz="3200" b="1" dirty="0">
                  <a:latin typeface="Arial Narrow" panose="020B0606020202030204" pitchFamily="34" charset="0"/>
                </a:rPr>
                <a:t>stimated vacancy in </a:t>
              </a:r>
            </a:p>
            <a:p>
              <a:pPr algn="ctr"/>
              <a:r>
                <a:rPr lang="en-US" sz="3200" b="1" dirty="0">
                  <a:latin typeface="Arial Narrow" panose="020B0606020202030204" pitchFamily="34" charset="0"/>
                </a:rPr>
                <a:t>the South increased to </a:t>
              </a:r>
            </a:p>
            <a:p>
              <a:pPr algn="ctr"/>
              <a:r>
                <a:rPr lang="en-US" sz="3600" b="1" dirty="0">
                  <a:highlight>
                    <a:srgbClr val="E2DCD5"/>
                  </a:highlight>
                  <a:latin typeface="Arial Narrow" panose="020B0606020202030204" pitchFamily="34" charset="0"/>
                </a:rPr>
                <a:t>39,700</a:t>
              </a:r>
              <a:endParaRPr lang="en-US" sz="3200" b="1" dirty="0">
                <a:solidFill>
                  <a:srgbClr val="5D5040"/>
                </a:solidFill>
                <a:highlight>
                  <a:srgbClr val="E2DCD5"/>
                </a:highlight>
                <a:latin typeface="Arial Narrow" panose="020B0606020202030204" pitchFamily="34" charset="0"/>
              </a:endParaRPr>
            </a:p>
          </p:txBody>
        </p:sp>
      </p:grpSp>
      <p:pic>
        <p:nvPicPr>
          <p:cNvPr id="9" name="Picture 8" descr="A picture containing text, screenshot, circle, font&#10;&#10;Description automatically generated">
            <a:extLst>
              <a:ext uri="{FF2B5EF4-FFF2-40B4-BE49-F238E27FC236}">
                <a16:creationId xmlns:a16="http://schemas.microsoft.com/office/drawing/2014/main" id="{0B5A602E-B1FF-E653-D378-6DD4BAB98267}"/>
              </a:ext>
            </a:extLst>
          </p:cNvPr>
          <p:cNvPicPr>
            <a:picLocks noChangeAspect="1"/>
          </p:cNvPicPr>
          <p:nvPr/>
        </p:nvPicPr>
        <p:blipFill rotWithShape="1">
          <a:blip r:embed="rId5"/>
          <a:srcRect t="35018" r="26692" b="16507"/>
          <a:stretch/>
        </p:blipFill>
        <p:spPr>
          <a:xfrm>
            <a:off x="479573" y="3252125"/>
            <a:ext cx="7634100" cy="2839560"/>
          </a:xfrm>
          <a:prstGeom prst="rect">
            <a:avLst/>
          </a:prstGeom>
        </p:spPr>
      </p:pic>
      <p:grpSp>
        <p:nvGrpSpPr>
          <p:cNvPr id="10" name="Group 9">
            <a:extLst>
              <a:ext uri="{FF2B5EF4-FFF2-40B4-BE49-F238E27FC236}">
                <a16:creationId xmlns:a16="http://schemas.microsoft.com/office/drawing/2014/main" id="{C1F0CE30-9CFB-591C-5F76-B28C7F7E1E60}"/>
              </a:ext>
            </a:extLst>
          </p:cNvPr>
          <p:cNvGrpSpPr/>
          <p:nvPr/>
        </p:nvGrpSpPr>
        <p:grpSpPr>
          <a:xfrm>
            <a:off x="474856" y="202552"/>
            <a:ext cx="11717144" cy="1160439"/>
            <a:chOff x="474856" y="202552"/>
            <a:chExt cx="11717144" cy="1160439"/>
          </a:xfrm>
        </p:grpSpPr>
        <p:cxnSp>
          <p:nvCxnSpPr>
            <p:cNvPr id="11" name="Straight Connector 10">
              <a:extLst>
                <a:ext uri="{FF2B5EF4-FFF2-40B4-BE49-F238E27FC236}">
                  <a16:creationId xmlns:a16="http://schemas.microsoft.com/office/drawing/2014/main" id="{FE8705A1-016F-5C49-247D-C828496F1AC3}"/>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 blue circle with white people in it&#10;&#10;Description automatically generated with low confidence">
              <a:extLst>
                <a:ext uri="{FF2B5EF4-FFF2-40B4-BE49-F238E27FC236}">
                  <a16:creationId xmlns:a16="http://schemas.microsoft.com/office/drawing/2014/main" id="{EFD59D2B-CDF5-42F8-361A-902980D96B71}"/>
                </a:ext>
              </a:extLst>
            </p:cNvPr>
            <p:cNvPicPr>
              <a:picLocks noChangeAspect="1"/>
            </p:cNvPicPr>
            <p:nvPr/>
          </p:nvPicPr>
          <p:blipFill>
            <a:blip r:embed="rId6"/>
            <a:stretch>
              <a:fillRect/>
            </a:stretch>
          </p:blipFill>
          <p:spPr>
            <a:xfrm>
              <a:off x="474856" y="202552"/>
              <a:ext cx="1160439" cy="1160439"/>
            </a:xfrm>
            <a:prstGeom prst="rect">
              <a:avLst/>
            </a:prstGeom>
          </p:spPr>
        </p:pic>
        <p:sp>
          <p:nvSpPr>
            <p:cNvPr id="13" name="Title 3">
              <a:extLst>
                <a:ext uri="{FF2B5EF4-FFF2-40B4-BE49-F238E27FC236}">
                  <a16:creationId xmlns:a16="http://schemas.microsoft.com/office/drawing/2014/main" id="{11F341B7-13D3-1AE0-4780-B5F473785F84}"/>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Vacancies</a:t>
              </a:r>
            </a:p>
          </p:txBody>
        </p:sp>
      </p:grpSp>
    </p:spTree>
    <p:extLst>
      <p:ext uri="{BB962C8B-B14F-4D97-AF65-F5344CB8AC3E}">
        <p14:creationId xmlns:p14="http://schemas.microsoft.com/office/powerpoint/2010/main" val="30277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2D8DB1-5A70-2A64-0265-A0F0A1AF9F5C}"/>
              </a:ext>
            </a:extLst>
          </p:cNvPr>
          <p:cNvSpPr txBox="1"/>
          <p:nvPr/>
        </p:nvSpPr>
        <p:spPr>
          <a:xfrm>
            <a:off x="1499930" y="6433456"/>
            <a:ext cx="2050561" cy="246221"/>
          </a:xfrm>
          <a:prstGeom prst="rect">
            <a:avLst/>
          </a:prstGeom>
          <a:noFill/>
        </p:spPr>
        <p:txBody>
          <a:bodyPr wrap="none" rtlCol="0">
            <a:spAutoFit/>
          </a:bodyPr>
          <a:lstStyle/>
          <a:p>
            <a:pPr lvl="0">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a:t>
            </a:r>
            <a:r>
              <a:rPr lang="en-US" sz="1000" dirty="0">
                <a:latin typeface="Arial Narrow" panose="020B0604020202020204" pitchFamily="34" charset="0"/>
                <a:cs typeface="Arial Narrow" panose="020B0604020202020204" pitchFamily="34" charset="0"/>
                <a:hlinkClick r:id="rId3"/>
              </a:rPr>
              <a:t>Educators for Excellence</a:t>
            </a:r>
            <a:r>
              <a:rPr lang="en-US" sz="1000" dirty="0">
                <a:latin typeface="Arial Narrow" panose="020B0604020202020204" pitchFamily="34" charset="0"/>
                <a:cs typeface="Arial Narrow" panose="020B0604020202020204" pitchFamily="34" charset="0"/>
              </a:rPr>
              <a:t>, 2022 </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grpSp>
        <p:nvGrpSpPr>
          <p:cNvPr id="4" name="Group 3">
            <a:extLst>
              <a:ext uri="{FF2B5EF4-FFF2-40B4-BE49-F238E27FC236}">
                <a16:creationId xmlns:a16="http://schemas.microsoft.com/office/drawing/2014/main" id="{BC433983-2927-5728-D94D-67D2ADE6FEE7}"/>
              </a:ext>
            </a:extLst>
          </p:cNvPr>
          <p:cNvGrpSpPr/>
          <p:nvPr/>
        </p:nvGrpSpPr>
        <p:grpSpPr>
          <a:xfrm>
            <a:off x="413606" y="889000"/>
            <a:ext cx="5644294" cy="5842000"/>
            <a:chOff x="413606" y="889000"/>
            <a:chExt cx="5644294" cy="5842000"/>
          </a:xfrm>
        </p:grpSpPr>
        <p:pic>
          <p:nvPicPr>
            <p:cNvPr id="8" name="Picture 7" descr="A picture containing screenshot, text, graphic design, design&#10;&#10;Description automatically generated">
              <a:extLst>
                <a:ext uri="{FF2B5EF4-FFF2-40B4-BE49-F238E27FC236}">
                  <a16:creationId xmlns:a16="http://schemas.microsoft.com/office/drawing/2014/main" id="{0E99CC66-B495-A09B-49A3-4C21F6E7BB22}"/>
                </a:ext>
              </a:extLst>
            </p:cNvPr>
            <p:cNvPicPr>
              <a:picLocks noChangeAspect="1"/>
            </p:cNvPicPr>
            <p:nvPr/>
          </p:nvPicPr>
          <p:blipFill rotWithShape="1">
            <a:blip r:embed="rId4"/>
            <a:srcRect r="45653"/>
            <a:stretch/>
          </p:blipFill>
          <p:spPr>
            <a:xfrm>
              <a:off x="413606" y="889000"/>
              <a:ext cx="5644294" cy="5842000"/>
            </a:xfrm>
            <a:prstGeom prst="rect">
              <a:avLst/>
            </a:prstGeom>
          </p:spPr>
        </p:pic>
        <p:sp>
          <p:nvSpPr>
            <p:cNvPr id="17" name="Rectangle 16">
              <a:extLst>
                <a:ext uri="{FF2B5EF4-FFF2-40B4-BE49-F238E27FC236}">
                  <a16:creationId xmlns:a16="http://schemas.microsoft.com/office/drawing/2014/main" id="{9710B60C-66D1-035E-8E1A-AF1A83C05227}"/>
                </a:ext>
              </a:extLst>
            </p:cNvPr>
            <p:cNvSpPr/>
            <p:nvPr/>
          </p:nvSpPr>
          <p:spPr>
            <a:xfrm>
              <a:off x="786652" y="2678564"/>
              <a:ext cx="4453304" cy="449173"/>
            </a:xfrm>
            <a:prstGeom prst="rect">
              <a:avLst/>
            </a:prstGeom>
            <a:solidFill>
              <a:srgbClr val="D4DE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12D310FF-145F-ADB7-1B4A-24648010A6A0}"/>
                </a:ext>
              </a:extLst>
            </p:cNvPr>
            <p:cNvSpPr txBox="1">
              <a:spLocks/>
            </p:cNvSpPr>
            <p:nvPr/>
          </p:nvSpPr>
          <p:spPr>
            <a:xfrm>
              <a:off x="1073070" y="2653164"/>
              <a:ext cx="4166886" cy="28631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spcAft>
                  <a:spcPts val="600"/>
                </a:spcAft>
              </a:pPr>
              <a:r>
                <a:rPr lang="en-US" sz="2800" b="1" dirty="0">
                  <a:latin typeface="Arial Narrow" panose="020B0606020202030204" pitchFamily="34" charset="0"/>
                </a:rPr>
                <a:t>Educators &amp; leaders note:</a:t>
              </a:r>
            </a:p>
            <a:p>
              <a:pPr marL="274320" indent="-274320">
                <a:spcBef>
                  <a:spcPts val="1200"/>
                </a:spcBef>
                <a:buClr>
                  <a:schemeClr val="tx2"/>
                </a:buClr>
                <a:buFont typeface="Wingdings 3" panose="05040102010807070707" pitchFamily="18" charset="2"/>
                <a:buChar char="}"/>
              </a:pPr>
              <a:r>
                <a:rPr lang="en-US" sz="2400" dirty="0">
                  <a:latin typeface="Arial Narrow" panose="020B0606020202030204" pitchFamily="34" charset="0"/>
                </a:rPr>
                <a:t>Vacancies are harder to fill</a:t>
              </a:r>
            </a:p>
            <a:p>
              <a:pPr marL="274320" indent="-274320">
                <a:spcBef>
                  <a:spcPts val="1200"/>
                </a:spcBef>
                <a:buClr>
                  <a:schemeClr val="tx2"/>
                </a:buClr>
                <a:buFont typeface="Wingdings 3" panose="05040102010807070707" pitchFamily="18" charset="2"/>
                <a:buChar char="}"/>
              </a:pPr>
              <a:r>
                <a:rPr lang="en-US" sz="2400" dirty="0">
                  <a:latin typeface="Arial Narrow" panose="020B0606020202030204" pitchFamily="34" charset="0"/>
                </a:rPr>
                <a:t>Teacher absenteeism is up</a:t>
              </a:r>
            </a:p>
            <a:p>
              <a:pPr marL="274320" indent="-274320">
                <a:spcBef>
                  <a:spcPts val="1200"/>
                </a:spcBef>
                <a:buClr>
                  <a:schemeClr val="tx2"/>
                </a:buClr>
                <a:buFont typeface="Wingdings 3" panose="05040102010807070707" pitchFamily="18" charset="2"/>
                <a:buChar char="}"/>
              </a:pPr>
              <a:r>
                <a:rPr lang="en-US" sz="2400" dirty="0">
                  <a:latin typeface="Arial Narrow" panose="020B0606020202030204" pitchFamily="34" charset="0"/>
                </a:rPr>
                <a:t>Staff shortages are increasing stress and affecting student learning</a:t>
              </a:r>
            </a:p>
          </p:txBody>
        </p:sp>
      </p:grpSp>
      <p:grpSp>
        <p:nvGrpSpPr>
          <p:cNvPr id="3" name="Group 2">
            <a:extLst>
              <a:ext uri="{FF2B5EF4-FFF2-40B4-BE49-F238E27FC236}">
                <a16:creationId xmlns:a16="http://schemas.microsoft.com/office/drawing/2014/main" id="{F7A85D46-891B-241A-A73D-267C368F344A}"/>
              </a:ext>
            </a:extLst>
          </p:cNvPr>
          <p:cNvGrpSpPr/>
          <p:nvPr/>
        </p:nvGrpSpPr>
        <p:grpSpPr>
          <a:xfrm>
            <a:off x="6096000" y="1553446"/>
            <a:ext cx="5659512" cy="4790968"/>
            <a:chOff x="6096000" y="1498582"/>
            <a:chExt cx="5659512" cy="4790968"/>
          </a:xfrm>
        </p:grpSpPr>
        <p:sp>
          <p:nvSpPr>
            <p:cNvPr id="10" name="TextBox 9">
              <a:extLst>
                <a:ext uri="{FF2B5EF4-FFF2-40B4-BE49-F238E27FC236}">
                  <a16:creationId xmlns:a16="http://schemas.microsoft.com/office/drawing/2014/main" id="{D7782B2E-96DE-F31B-8B46-ACDE7930E2AE}"/>
                </a:ext>
              </a:extLst>
            </p:cNvPr>
            <p:cNvSpPr txBox="1"/>
            <p:nvPr/>
          </p:nvSpPr>
          <p:spPr>
            <a:xfrm>
              <a:off x="7511521" y="1679857"/>
              <a:ext cx="4143515" cy="1147762"/>
            </a:xfrm>
            <a:prstGeom prst="rect">
              <a:avLst/>
            </a:prstGeom>
            <a:noFill/>
          </p:spPr>
          <p:txBody>
            <a:bodyPr wrap="square" rtlCol="0" anchor="ctr">
              <a:noAutofit/>
            </a:bodyPr>
            <a:lstStyle/>
            <a:p>
              <a:r>
                <a:rPr lang="en-US" sz="2400" dirty="0">
                  <a:solidFill>
                    <a:schemeClr val="accent5"/>
                  </a:solidFill>
                  <a:latin typeface="Arial Narrow" panose="020B0606020202030204" pitchFamily="34" charset="0"/>
                </a:rPr>
                <a:t>Teachers who feel staffing shortages are a serious problem at their school</a:t>
              </a:r>
              <a:endParaRPr lang="en-US" sz="3200" b="1" dirty="0">
                <a:solidFill>
                  <a:schemeClr val="accent5"/>
                </a:solidFill>
                <a:latin typeface="Arial Narrow" panose="020B0606020202030204" pitchFamily="34" charset="0"/>
              </a:endParaRPr>
            </a:p>
          </p:txBody>
        </p:sp>
        <p:sp>
          <p:nvSpPr>
            <p:cNvPr id="11" name="TextBox 10">
              <a:extLst>
                <a:ext uri="{FF2B5EF4-FFF2-40B4-BE49-F238E27FC236}">
                  <a16:creationId xmlns:a16="http://schemas.microsoft.com/office/drawing/2014/main" id="{3262C892-3A7E-4A30-7ECB-523BA572C14F}"/>
                </a:ext>
              </a:extLst>
            </p:cNvPr>
            <p:cNvSpPr txBox="1"/>
            <p:nvPr/>
          </p:nvSpPr>
          <p:spPr>
            <a:xfrm>
              <a:off x="7611997" y="3353903"/>
              <a:ext cx="4143515" cy="1147762"/>
            </a:xfrm>
            <a:prstGeom prst="rect">
              <a:avLst/>
            </a:prstGeom>
            <a:noFill/>
          </p:spPr>
          <p:txBody>
            <a:bodyPr wrap="square" rtlCol="0" anchor="ctr">
              <a:noAutofit/>
            </a:bodyPr>
            <a:lstStyle/>
            <a:p>
              <a:r>
                <a:rPr lang="en-US" sz="2400" dirty="0">
                  <a:solidFill>
                    <a:schemeClr val="accent5"/>
                  </a:solidFill>
                  <a:latin typeface="Arial Narrow" panose="020B0606020202030204" pitchFamily="34" charset="0"/>
                </a:rPr>
                <a:t>Chief talent officers who say resignations are higher than in previous years</a:t>
              </a:r>
              <a:endParaRPr lang="en-US" sz="3200" b="1" dirty="0">
                <a:solidFill>
                  <a:schemeClr val="accent5"/>
                </a:solidFill>
                <a:latin typeface="Arial Narrow" panose="020B0606020202030204" pitchFamily="34" charset="0"/>
              </a:endParaRPr>
            </a:p>
          </p:txBody>
        </p:sp>
        <p:sp>
          <p:nvSpPr>
            <p:cNvPr id="12" name="TextBox 11">
              <a:extLst>
                <a:ext uri="{FF2B5EF4-FFF2-40B4-BE49-F238E27FC236}">
                  <a16:creationId xmlns:a16="http://schemas.microsoft.com/office/drawing/2014/main" id="{37999FD0-4736-CD43-65B7-E3A8ACFF2FEC}"/>
                </a:ext>
              </a:extLst>
            </p:cNvPr>
            <p:cNvSpPr txBox="1"/>
            <p:nvPr/>
          </p:nvSpPr>
          <p:spPr>
            <a:xfrm>
              <a:off x="7561759" y="4942428"/>
              <a:ext cx="4143515" cy="1147762"/>
            </a:xfrm>
            <a:prstGeom prst="rect">
              <a:avLst/>
            </a:prstGeom>
            <a:noFill/>
          </p:spPr>
          <p:txBody>
            <a:bodyPr wrap="square" rtlCol="0" anchor="ctr">
              <a:noAutofit/>
            </a:bodyPr>
            <a:lstStyle/>
            <a:p>
              <a:r>
                <a:rPr lang="en-US" sz="2400" dirty="0">
                  <a:solidFill>
                    <a:schemeClr val="accent5"/>
                  </a:solidFill>
                  <a:latin typeface="Arial Narrow" panose="020B0606020202030204" pitchFamily="34" charset="0"/>
                </a:rPr>
                <a:t>Teachers who were asked to cover another class at least once per week</a:t>
              </a:r>
              <a:endParaRPr lang="en-US" sz="3200" b="1" dirty="0">
                <a:solidFill>
                  <a:schemeClr val="accent5"/>
                </a:solidFill>
                <a:latin typeface="Arial Narrow" panose="020B0606020202030204" pitchFamily="34" charset="0"/>
              </a:endParaRPr>
            </a:p>
          </p:txBody>
        </p:sp>
        <p:pic>
          <p:nvPicPr>
            <p:cNvPr id="19" name="Picture 18" descr="A screenshot of a graph&#10;&#10;Description automatically generated with low confidence">
              <a:extLst>
                <a:ext uri="{FF2B5EF4-FFF2-40B4-BE49-F238E27FC236}">
                  <a16:creationId xmlns:a16="http://schemas.microsoft.com/office/drawing/2014/main" id="{F2B0E0C2-837B-5C29-A461-54B15A965D45}"/>
                </a:ext>
              </a:extLst>
            </p:cNvPr>
            <p:cNvPicPr>
              <a:picLocks noChangeAspect="1"/>
            </p:cNvPicPr>
            <p:nvPr/>
          </p:nvPicPr>
          <p:blipFill rotWithShape="1">
            <a:blip r:embed="rId5"/>
            <a:srcRect l="78750" t="7963" r="8021" b="17712"/>
            <a:stretch/>
          </p:blipFill>
          <p:spPr>
            <a:xfrm>
              <a:off x="6096000" y="1498582"/>
              <a:ext cx="1515997" cy="4790968"/>
            </a:xfrm>
            <a:prstGeom prst="rect">
              <a:avLst/>
            </a:prstGeom>
          </p:spPr>
        </p:pic>
      </p:grpSp>
      <p:grpSp>
        <p:nvGrpSpPr>
          <p:cNvPr id="15" name="Group 14">
            <a:extLst>
              <a:ext uri="{FF2B5EF4-FFF2-40B4-BE49-F238E27FC236}">
                <a16:creationId xmlns:a16="http://schemas.microsoft.com/office/drawing/2014/main" id="{DD53DA94-2DE6-B293-CEA6-0E0F491B46C5}"/>
              </a:ext>
            </a:extLst>
          </p:cNvPr>
          <p:cNvGrpSpPr/>
          <p:nvPr/>
        </p:nvGrpSpPr>
        <p:grpSpPr>
          <a:xfrm>
            <a:off x="474856" y="202552"/>
            <a:ext cx="11717144" cy="1160439"/>
            <a:chOff x="474856" y="202552"/>
            <a:chExt cx="11717144" cy="1160439"/>
          </a:xfrm>
        </p:grpSpPr>
        <p:cxnSp>
          <p:nvCxnSpPr>
            <p:cNvPr id="16" name="Straight Connector 15">
              <a:extLst>
                <a:ext uri="{FF2B5EF4-FFF2-40B4-BE49-F238E27FC236}">
                  <a16:creationId xmlns:a16="http://schemas.microsoft.com/office/drawing/2014/main" id="{3FC58A99-83AC-FBBF-4AD2-7F7BB6F4D080}"/>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A blue circle with white people in it&#10;&#10;Description automatically generated with low confidence">
              <a:extLst>
                <a:ext uri="{FF2B5EF4-FFF2-40B4-BE49-F238E27FC236}">
                  <a16:creationId xmlns:a16="http://schemas.microsoft.com/office/drawing/2014/main" id="{4A3AD3FA-4978-007C-DC71-9692BB80C3AD}"/>
                </a:ext>
              </a:extLst>
            </p:cNvPr>
            <p:cNvPicPr>
              <a:picLocks noChangeAspect="1"/>
            </p:cNvPicPr>
            <p:nvPr/>
          </p:nvPicPr>
          <p:blipFill>
            <a:blip r:embed="rId6"/>
            <a:stretch>
              <a:fillRect/>
            </a:stretch>
          </p:blipFill>
          <p:spPr>
            <a:xfrm>
              <a:off x="474856" y="202552"/>
              <a:ext cx="1160439" cy="1160439"/>
            </a:xfrm>
            <a:prstGeom prst="rect">
              <a:avLst/>
            </a:prstGeom>
          </p:spPr>
        </p:pic>
        <p:sp>
          <p:nvSpPr>
            <p:cNvPr id="20" name="Title 3">
              <a:extLst>
                <a:ext uri="{FF2B5EF4-FFF2-40B4-BE49-F238E27FC236}">
                  <a16:creationId xmlns:a16="http://schemas.microsoft.com/office/drawing/2014/main" id="{BD5A7CDE-6996-D0C3-9E85-A8A325CB4D99}"/>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What are educators saying?</a:t>
              </a:r>
            </a:p>
          </p:txBody>
        </p:sp>
      </p:grpSp>
    </p:spTree>
    <p:extLst>
      <p:ext uri="{BB962C8B-B14F-4D97-AF65-F5344CB8AC3E}">
        <p14:creationId xmlns:p14="http://schemas.microsoft.com/office/powerpoint/2010/main" val="133008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6FCC0-09D2-821F-D89F-C212AA77029D}"/>
              </a:ext>
            </a:extLst>
          </p:cNvPr>
          <p:cNvSpPr txBox="1"/>
          <p:nvPr/>
        </p:nvSpPr>
        <p:spPr>
          <a:xfrm>
            <a:off x="1499930" y="6433456"/>
            <a:ext cx="63289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Merrimack College, 2023: </a:t>
            </a:r>
            <a:r>
              <a:rPr kumimoji="0" lang="en-US" sz="1000" b="0" i="1"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Is Teacher Morale on the Rise? Results of the Second Annual Merrimack College Teacher Survey</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pic>
        <p:nvPicPr>
          <p:cNvPr id="6" name="Picture 5">
            <a:extLst>
              <a:ext uri="{FF2B5EF4-FFF2-40B4-BE49-F238E27FC236}">
                <a16:creationId xmlns:a16="http://schemas.microsoft.com/office/drawing/2014/main" id="{F6C068AA-9171-DE1B-2DA6-D1AB767A929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153061" y="1768958"/>
            <a:ext cx="5638805" cy="4313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5888996-6E0B-2F33-115C-59E36DC88D2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b="15672"/>
          <a:stretch/>
        </p:blipFill>
        <p:spPr>
          <a:xfrm>
            <a:off x="622913" y="1768959"/>
            <a:ext cx="5047129" cy="4313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561B6C3B-7AC3-DE10-C42C-5987CB9E22A6}"/>
              </a:ext>
            </a:extLst>
          </p:cNvPr>
          <p:cNvSpPr/>
          <p:nvPr/>
        </p:nvSpPr>
        <p:spPr>
          <a:xfrm>
            <a:off x="7841711" y="1398983"/>
            <a:ext cx="3051296" cy="914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749218CA-CD04-C9C4-AEAE-2B79A03740E2}"/>
              </a:ext>
            </a:extLst>
          </p:cNvPr>
          <p:cNvSpPr/>
          <p:nvPr/>
        </p:nvSpPr>
        <p:spPr>
          <a:xfrm>
            <a:off x="3391761" y="1568341"/>
            <a:ext cx="1980238" cy="76285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Arrow: Right 14">
            <a:extLst>
              <a:ext uri="{FF2B5EF4-FFF2-40B4-BE49-F238E27FC236}">
                <a16:creationId xmlns:a16="http://schemas.microsoft.com/office/drawing/2014/main" id="{B6656FC9-DA1F-8164-936E-A9D73B029A35}"/>
              </a:ext>
            </a:extLst>
          </p:cNvPr>
          <p:cNvSpPr/>
          <p:nvPr/>
        </p:nvSpPr>
        <p:spPr>
          <a:xfrm rot="21405143">
            <a:off x="3226158" y="5015282"/>
            <a:ext cx="1597569" cy="4846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6020202030204" pitchFamily="34" charset="0"/>
              </a:rPr>
              <a:t>Record lows</a:t>
            </a:r>
          </a:p>
        </p:txBody>
      </p:sp>
      <p:sp>
        <p:nvSpPr>
          <p:cNvPr id="16" name="Arrow: Right 15">
            <a:extLst>
              <a:ext uri="{FF2B5EF4-FFF2-40B4-BE49-F238E27FC236}">
                <a16:creationId xmlns:a16="http://schemas.microsoft.com/office/drawing/2014/main" id="{486950E4-47B4-DDAB-7F99-160A8B1EDAA4}"/>
              </a:ext>
            </a:extLst>
          </p:cNvPr>
          <p:cNvSpPr/>
          <p:nvPr/>
        </p:nvSpPr>
        <p:spPr>
          <a:xfrm rot="19716749">
            <a:off x="9118751" y="3590383"/>
            <a:ext cx="1678577" cy="4846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6020202030204" pitchFamily="34" charset="0"/>
              </a:rPr>
              <a:t>Record highs</a:t>
            </a:r>
          </a:p>
        </p:txBody>
      </p:sp>
      <p:grpSp>
        <p:nvGrpSpPr>
          <p:cNvPr id="5" name="Group 4">
            <a:extLst>
              <a:ext uri="{FF2B5EF4-FFF2-40B4-BE49-F238E27FC236}">
                <a16:creationId xmlns:a16="http://schemas.microsoft.com/office/drawing/2014/main" id="{FBEB1C9B-AD6A-1ED9-2AD9-DE13107DF782}"/>
              </a:ext>
            </a:extLst>
          </p:cNvPr>
          <p:cNvGrpSpPr/>
          <p:nvPr/>
        </p:nvGrpSpPr>
        <p:grpSpPr>
          <a:xfrm>
            <a:off x="474856" y="202552"/>
            <a:ext cx="11717144" cy="1160439"/>
            <a:chOff x="474856" y="202552"/>
            <a:chExt cx="11717144" cy="1160439"/>
          </a:xfrm>
        </p:grpSpPr>
        <p:cxnSp>
          <p:nvCxnSpPr>
            <p:cNvPr id="11" name="Straight Connector 10">
              <a:extLst>
                <a:ext uri="{FF2B5EF4-FFF2-40B4-BE49-F238E27FC236}">
                  <a16:creationId xmlns:a16="http://schemas.microsoft.com/office/drawing/2014/main" id="{90D081E0-050E-8D04-3DB5-8BFA625EDEBB}"/>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 blue circle with white people in it&#10;&#10;Description automatically generated with low confidence">
              <a:extLst>
                <a:ext uri="{FF2B5EF4-FFF2-40B4-BE49-F238E27FC236}">
                  <a16:creationId xmlns:a16="http://schemas.microsoft.com/office/drawing/2014/main" id="{79FAD744-9D24-E149-64EA-2A0E8D10C758}"/>
                </a:ext>
              </a:extLst>
            </p:cNvPr>
            <p:cNvPicPr>
              <a:picLocks noChangeAspect="1"/>
            </p:cNvPicPr>
            <p:nvPr/>
          </p:nvPicPr>
          <p:blipFill>
            <a:blip r:embed="rId7"/>
            <a:stretch>
              <a:fillRect/>
            </a:stretch>
          </p:blipFill>
          <p:spPr>
            <a:xfrm>
              <a:off x="474856" y="202552"/>
              <a:ext cx="1160439" cy="1160439"/>
            </a:xfrm>
            <a:prstGeom prst="rect">
              <a:avLst/>
            </a:prstGeom>
          </p:spPr>
        </p:pic>
        <p:sp>
          <p:nvSpPr>
            <p:cNvPr id="17" name="Title 3">
              <a:extLst>
                <a:ext uri="{FF2B5EF4-FFF2-40B4-BE49-F238E27FC236}">
                  <a16:creationId xmlns:a16="http://schemas.microsoft.com/office/drawing/2014/main" id="{C6DEB6CF-C778-FD5A-6242-AE6FB1C0B75E}"/>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What are educators saying?</a:t>
              </a:r>
            </a:p>
          </p:txBody>
        </p:sp>
      </p:grpSp>
    </p:spTree>
    <p:extLst>
      <p:ext uri="{BB962C8B-B14F-4D97-AF65-F5344CB8AC3E}">
        <p14:creationId xmlns:p14="http://schemas.microsoft.com/office/powerpoint/2010/main" val="335422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1000"/>
                                        <p:tgtEl>
                                          <p:spTgt spid="1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3AB89F4B-92D0-B17C-B9A0-9B36C51F35F9}"/>
              </a:ext>
            </a:extLst>
          </p:cNvPr>
          <p:cNvPicPr>
            <a:picLocks noChangeAspect="1"/>
          </p:cNvPicPr>
          <p:nvPr/>
        </p:nvPicPr>
        <p:blipFill rotWithShape="1">
          <a:blip r:embed="rId3"/>
          <a:srcRect t="26111" r="36875"/>
          <a:stretch/>
        </p:blipFill>
        <p:spPr>
          <a:xfrm>
            <a:off x="5069238" y="1563618"/>
            <a:ext cx="7028968" cy="4627983"/>
          </a:xfrm>
          <a:prstGeom prst="rect">
            <a:avLst/>
          </a:prstGeom>
        </p:spPr>
      </p:pic>
      <p:sp>
        <p:nvSpPr>
          <p:cNvPr id="3" name="TextBox 2">
            <a:extLst>
              <a:ext uri="{FF2B5EF4-FFF2-40B4-BE49-F238E27FC236}">
                <a16:creationId xmlns:a16="http://schemas.microsoft.com/office/drawing/2014/main" id="{3B129CE2-EAA6-65C9-F9E6-8F5A0027DCD1}"/>
              </a:ext>
            </a:extLst>
          </p:cNvPr>
          <p:cNvSpPr txBox="1"/>
          <p:nvPr/>
        </p:nvSpPr>
        <p:spPr>
          <a:xfrm>
            <a:off x="1499930" y="6433456"/>
            <a:ext cx="63289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Merrimack College, 2023: </a:t>
            </a:r>
            <a:r>
              <a:rPr kumimoji="0" lang="en-US" sz="1000" b="0" i="1"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Is Teacher Morale on the Rise? Results of the Second Annual Merrimack College Teacher Survey</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grpSp>
        <p:nvGrpSpPr>
          <p:cNvPr id="6" name="Group 5">
            <a:extLst>
              <a:ext uri="{FF2B5EF4-FFF2-40B4-BE49-F238E27FC236}">
                <a16:creationId xmlns:a16="http://schemas.microsoft.com/office/drawing/2014/main" id="{ADAEFBB7-FEA8-6A5F-AC0B-52F6F8286143}"/>
              </a:ext>
            </a:extLst>
          </p:cNvPr>
          <p:cNvGrpSpPr/>
          <p:nvPr/>
        </p:nvGrpSpPr>
        <p:grpSpPr>
          <a:xfrm>
            <a:off x="630669" y="1721200"/>
            <a:ext cx="4284231" cy="4359614"/>
            <a:chOff x="630669" y="1721200"/>
            <a:chExt cx="4284231" cy="4359614"/>
          </a:xfrm>
        </p:grpSpPr>
        <p:sp>
          <p:nvSpPr>
            <p:cNvPr id="20" name="TextBox 19">
              <a:extLst>
                <a:ext uri="{FF2B5EF4-FFF2-40B4-BE49-F238E27FC236}">
                  <a16:creationId xmlns:a16="http://schemas.microsoft.com/office/drawing/2014/main" id="{98DDD807-1DC2-E3BF-067E-72F8199F18B5}"/>
                </a:ext>
              </a:extLst>
            </p:cNvPr>
            <p:cNvSpPr txBox="1"/>
            <p:nvPr/>
          </p:nvSpPr>
          <p:spPr>
            <a:xfrm>
              <a:off x="630669" y="1855812"/>
              <a:ext cx="3723493" cy="1352891"/>
            </a:xfrm>
            <a:prstGeom prst="rect">
              <a:avLst/>
            </a:prstGeom>
            <a:noFill/>
          </p:spPr>
          <p:txBody>
            <a:bodyPr wrap="square" rtlCol="0" anchor="t">
              <a:noAutofit/>
            </a:bodyPr>
            <a:lstStyle/>
            <a:p>
              <a:pPr algn="r">
                <a:lnSpc>
                  <a:spcPct val="107000"/>
                </a:lnSpc>
              </a:pPr>
              <a:r>
                <a:rPr lang="en-US" sz="2800" dirty="0">
                  <a:solidFill>
                    <a:schemeClr val="tx2"/>
                  </a:solidFill>
                  <a:latin typeface="Arial Narrow" panose="020B0606020202030204" pitchFamily="34" charset="0"/>
                </a:rPr>
                <a:t>Teachers note </a:t>
              </a:r>
              <a:r>
                <a:rPr lang="en-US" sz="2800" b="1" dirty="0">
                  <a:solidFill>
                    <a:schemeClr val="tx2"/>
                  </a:solidFill>
                  <a:highlight>
                    <a:srgbClr val="D9E3F7"/>
                  </a:highlight>
                  <a:latin typeface="Arial Narrow" panose="020B0606020202030204" pitchFamily="34" charset="0"/>
                </a:rPr>
                <a:t>a lack of autonomy</a:t>
              </a:r>
              <a:r>
                <a:rPr lang="en-US" sz="2800" dirty="0">
                  <a:solidFill>
                    <a:schemeClr val="tx2"/>
                  </a:solidFill>
                  <a:latin typeface="Arial Narrow" panose="020B0606020202030204" pitchFamily="34" charset="0"/>
                </a:rPr>
                <a:t>, especially around school policies</a:t>
              </a:r>
            </a:p>
          </p:txBody>
        </p:sp>
        <p:sp>
          <p:nvSpPr>
            <p:cNvPr id="21" name="Left Brace 20">
              <a:extLst>
                <a:ext uri="{FF2B5EF4-FFF2-40B4-BE49-F238E27FC236}">
                  <a16:creationId xmlns:a16="http://schemas.microsoft.com/office/drawing/2014/main" id="{F32D2E88-34C8-97B2-5E98-4D4AAD4317D7}"/>
                </a:ext>
              </a:extLst>
            </p:cNvPr>
            <p:cNvSpPr/>
            <p:nvPr/>
          </p:nvSpPr>
          <p:spPr>
            <a:xfrm>
              <a:off x="4508500" y="1721200"/>
              <a:ext cx="406400" cy="4359614"/>
            </a:xfrm>
            <a:prstGeom prst="leftBrace">
              <a:avLst>
                <a:gd name="adj1" fmla="val 26190"/>
                <a:gd name="adj2" fmla="val 21452"/>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41E44AA-D7BD-2345-7EA4-487AD784FDAE}"/>
              </a:ext>
            </a:extLst>
          </p:cNvPr>
          <p:cNvGrpSpPr/>
          <p:nvPr/>
        </p:nvGrpSpPr>
        <p:grpSpPr>
          <a:xfrm>
            <a:off x="506420" y="4067420"/>
            <a:ext cx="4175013" cy="1605264"/>
            <a:chOff x="506420" y="4067420"/>
            <a:chExt cx="4175013" cy="1605264"/>
          </a:xfrm>
        </p:grpSpPr>
        <p:pic>
          <p:nvPicPr>
            <p:cNvPr id="11" name="Picture 10" descr="A blue and white circle with a number&#10;&#10;Description automatically generated with low confidence">
              <a:extLst>
                <a:ext uri="{FF2B5EF4-FFF2-40B4-BE49-F238E27FC236}">
                  <a16:creationId xmlns:a16="http://schemas.microsoft.com/office/drawing/2014/main" id="{0BE39A71-DDA5-D1F4-F5CE-E98945DEDA65}"/>
                </a:ext>
              </a:extLst>
            </p:cNvPr>
            <p:cNvPicPr>
              <a:picLocks noChangeAspect="1"/>
            </p:cNvPicPr>
            <p:nvPr/>
          </p:nvPicPr>
          <p:blipFill>
            <a:blip r:embed="rId4"/>
            <a:stretch>
              <a:fillRect/>
            </a:stretch>
          </p:blipFill>
          <p:spPr>
            <a:xfrm>
              <a:off x="506420" y="4082183"/>
              <a:ext cx="1590501" cy="1590501"/>
            </a:xfrm>
            <a:prstGeom prst="rect">
              <a:avLst/>
            </a:prstGeom>
          </p:spPr>
        </p:pic>
        <p:sp>
          <p:nvSpPr>
            <p:cNvPr id="12" name="TextBox 11">
              <a:extLst>
                <a:ext uri="{FF2B5EF4-FFF2-40B4-BE49-F238E27FC236}">
                  <a16:creationId xmlns:a16="http://schemas.microsoft.com/office/drawing/2014/main" id="{A28736F5-6CDB-2758-2D51-CCD2BB0F1C05}"/>
                </a:ext>
              </a:extLst>
            </p:cNvPr>
            <p:cNvSpPr txBox="1"/>
            <p:nvPr/>
          </p:nvSpPr>
          <p:spPr>
            <a:xfrm>
              <a:off x="2096921" y="4067420"/>
              <a:ext cx="2584512" cy="1590501"/>
            </a:xfrm>
            <a:prstGeom prst="rect">
              <a:avLst/>
            </a:prstGeom>
            <a:noFill/>
          </p:spPr>
          <p:txBody>
            <a:bodyPr wrap="square" rtlCol="0" anchor="t">
              <a:noAutofit/>
            </a:bodyPr>
            <a:lstStyle/>
            <a:p>
              <a:pPr>
                <a:lnSpc>
                  <a:spcPct val="107000"/>
                </a:lnSpc>
              </a:pPr>
              <a:r>
                <a:rPr lang="en-US" b="1" dirty="0">
                  <a:solidFill>
                    <a:schemeClr val="tx2"/>
                  </a:solidFill>
                  <a:latin typeface="Arial Narrow" panose="020B0606020202030204" pitchFamily="34" charset="0"/>
                </a:rPr>
                <a:t>And less than half say they would advise their younger self to pursue a career in teaching</a:t>
              </a:r>
            </a:p>
            <a:p>
              <a:pPr>
                <a:lnSpc>
                  <a:spcPct val="107000"/>
                </a:lnSpc>
              </a:pPr>
              <a:r>
                <a:rPr lang="en-US" dirty="0">
                  <a:solidFill>
                    <a:schemeClr val="tx2"/>
                  </a:solidFill>
                  <a:latin typeface="Arial Narrow" panose="020B0606020202030204" pitchFamily="34" charset="0"/>
                </a:rPr>
                <a:t>(just 17% said very likely)</a:t>
              </a:r>
            </a:p>
          </p:txBody>
        </p:sp>
      </p:grpSp>
      <p:sp>
        <p:nvSpPr>
          <p:cNvPr id="14" name="Oval 13">
            <a:extLst>
              <a:ext uri="{FF2B5EF4-FFF2-40B4-BE49-F238E27FC236}">
                <a16:creationId xmlns:a16="http://schemas.microsoft.com/office/drawing/2014/main" id="{66C9CC8A-EC5F-2643-404B-629F7E95A903}"/>
              </a:ext>
            </a:extLst>
          </p:cNvPr>
          <p:cNvSpPr/>
          <p:nvPr/>
        </p:nvSpPr>
        <p:spPr>
          <a:xfrm>
            <a:off x="5877587" y="2038671"/>
            <a:ext cx="1980238" cy="56483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598CBDC0-BFF1-A857-2029-D67EEEEE9C01}"/>
              </a:ext>
            </a:extLst>
          </p:cNvPr>
          <p:cNvGrpSpPr/>
          <p:nvPr/>
        </p:nvGrpSpPr>
        <p:grpSpPr>
          <a:xfrm>
            <a:off x="474856" y="202552"/>
            <a:ext cx="11717144" cy="1160439"/>
            <a:chOff x="474856" y="202552"/>
            <a:chExt cx="11717144" cy="1160439"/>
          </a:xfrm>
        </p:grpSpPr>
        <p:cxnSp>
          <p:nvCxnSpPr>
            <p:cNvPr id="13" name="Straight Connector 12">
              <a:extLst>
                <a:ext uri="{FF2B5EF4-FFF2-40B4-BE49-F238E27FC236}">
                  <a16:creationId xmlns:a16="http://schemas.microsoft.com/office/drawing/2014/main" id="{2E14A0B6-DF5C-47EB-1E1E-CFE695F7748E}"/>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A blue circle with white people in it&#10;&#10;Description automatically generated with low confidence">
              <a:extLst>
                <a:ext uri="{FF2B5EF4-FFF2-40B4-BE49-F238E27FC236}">
                  <a16:creationId xmlns:a16="http://schemas.microsoft.com/office/drawing/2014/main" id="{D04DE9CC-7A10-6E61-576D-2878EEFF041E}"/>
                </a:ext>
              </a:extLst>
            </p:cNvPr>
            <p:cNvPicPr>
              <a:picLocks noChangeAspect="1"/>
            </p:cNvPicPr>
            <p:nvPr/>
          </p:nvPicPr>
          <p:blipFill>
            <a:blip r:embed="rId5"/>
            <a:stretch>
              <a:fillRect/>
            </a:stretch>
          </p:blipFill>
          <p:spPr>
            <a:xfrm>
              <a:off x="474856" y="202552"/>
              <a:ext cx="1160439" cy="1160439"/>
            </a:xfrm>
            <a:prstGeom prst="rect">
              <a:avLst/>
            </a:prstGeom>
          </p:spPr>
        </p:pic>
        <p:sp>
          <p:nvSpPr>
            <p:cNvPr id="19" name="Title 3">
              <a:extLst>
                <a:ext uri="{FF2B5EF4-FFF2-40B4-BE49-F238E27FC236}">
                  <a16:creationId xmlns:a16="http://schemas.microsoft.com/office/drawing/2014/main" id="{D09C5731-A632-9FFA-F96A-9D428156FC70}"/>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What are educators saying?</a:t>
              </a:r>
            </a:p>
          </p:txBody>
        </p:sp>
      </p:grpSp>
      <p:sp>
        <p:nvSpPr>
          <p:cNvPr id="2" name="Oval 1">
            <a:extLst>
              <a:ext uri="{FF2B5EF4-FFF2-40B4-BE49-F238E27FC236}">
                <a16:creationId xmlns:a16="http://schemas.microsoft.com/office/drawing/2014/main" id="{D5DA8734-F033-9D8A-3160-76EAD962D66A}"/>
              </a:ext>
            </a:extLst>
          </p:cNvPr>
          <p:cNvSpPr/>
          <p:nvPr/>
        </p:nvSpPr>
        <p:spPr>
          <a:xfrm>
            <a:off x="5379523" y="2534570"/>
            <a:ext cx="2518492" cy="56483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Oval 3">
            <a:extLst>
              <a:ext uri="{FF2B5EF4-FFF2-40B4-BE49-F238E27FC236}">
                <a16:creationId xmlns:a16="http://schemas.microsoft.com/office/drawing/2014/main" id="{F21D0E63-57A9-FB59-EE8B-3DE621B1E138}"/>
              </a:ext>
            </a:extLst>
          </p:cNvPr>
          <p:cNvSpPr/>
          <p:nvPr/>
        </p:nvSpPr>
        <p:spPr>
          <a:xfrm>
            <a:off x="5510151" y="3009623"/>
            <a:ext cx="2347674" cy="56483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276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129CE2-EAA6-65C9-F9E6-8F5A0027DCD1}"/>
              </a:ext>
            </a:extLst>
          </p:cNvPr>
          <p:cNvSpPr txBox="1"/>
          <p:nvPr/>
        </p:nvSpPr>
        <p:spPr>
          <a:xfrm>
            <a:off x="1499930" y="6433456"/>
            <a:ext cx="63289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Merrimack College, 2023: </a:t>
            </a:r>
            <a:r>
              <a:rPr kumimoji="0" lang="en-US" sz="1000" b="0" i="1"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Is Teacher Morale on the Rise? Results of the Second Annual Merrimack College Teacher Survey</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cxnSp>
        <p:nvCxnSpPr>
          <p:cNvPr id="23" name="Straight Connector 22">
            <a:extLst>
              <a:ext uri="{FF2B5EF4-FFF2-40B4-BE49-F238E27FC236}">
                <a16:creationId xmlns:a16="http://schemas.microsoft.com/office/drawing/2014/main" id="{6584E3F7-17A0-3BAA-22C2-7FF918B50174}"/>
              </a:ext>
            </a:extLst>
          </p:cNvPr>
          <p:cNvCxnSpPr>
            <a:cxnSpLocks/>
          </p:cNvCxnSpPr>
          <p:nvPr/>
        </p:nvCxnSpPr>
        <p:spPr>
          <a:xfrm flipV="1">
            <a:off x="6997352" y="2578100"/>
            <a:ext cx="0" cy="3665172"/>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8E166A0E-93A6-4AA9-AC9F-3717DABA0744}"/>
              </a:ext>
            </a:extLst>
          </p:cNvPr>
          <p:cNvGrpSpPr/>
          <p:nvPr/>
        </p:nvGrpSpPr>
        <p:grpSpPr>
          <a:xfrm>
            <a:off x="7431817" y="2565401"/>
            <a:ext cx="4350154" cy="3665171"/>
            <a:chOff x="7457217" y="2578101"/>
            <a:chExt cx="4350154" cy="3665171"/>
          </a:xfrm>
        </p:grpSpPr>
        <p:sp>
          <p:nvSpPr>
            <p:cNvPr id="24" name="Rectangle 23">
              <a:extLst>
                <a:ext uri="{FF2B5EF4-FFF2-40B4-BE49-F238E27FC236}">
                  <a16:creationId xmlns:a16="http://schemas.microsoft.com/office/drawing/2014/main" id="{D7866AFF-175B-8A65-4832-D26E99029565}"/>
                </a:ext>
              </a:extLst>
            </p:cNvPr>
            <p:cNvSpPr/>
            <p:nvPr/>
          </p:nvSpPr>
          <p:spPr>
            <a:xfrm>
              <a:off x="7457217" y="2621627"/>
              <a:ext cx="4350154" cy="3621645"/>
            </a:xfrm>
            <a:prstGeom prst="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lIns="457200" tIns="182880" rIns="457200" rtlCol="0" anchor="ctr"/>
            <a:lstStyle/>
            <a:p>
              <a:pPr algn="ctr"/>
              <a:endParaRPr lang="en-US" sz="2800" dirty="0">
                <a:solidFill>
                  <a:schemeClr val="tx2"/>
                </a:solidFill>
                <a:latin typeface="Arial Narrow" panose="020B0606020202030204" pitchFamily="34" charset="0"/>
              </a:endParaRPr>
            </a:p>
            <a:p>
              <a:pPr>
                <a:lnSpc>
                  <a:spcPct val="114000"/>
                </a:lnSpc>
              </a:pPr>
              <a:r>
                <a:rPr lang="en-US" sz="2100" dirty="0">
                  <a:solidFill>
                    <a:schemeClr val="tx2"/>
                  </a:solidFill>
                  <a:latin typeface="Arial Narrow" panose="020B0606020202030204" pitchFamily="34" charset="0"/>
                </a:rPr>
                <a:t>Next to pay raises or bonuses, </a:t>
              </a:r>
            </a:p>
            <a:p>
              <a:pPr>
                <a:lnSpc>
                  <a:spcPct val="114000"/>
                </a:lnSpc>
              </a:pPr>
              <a:r>
                <a:rPr lang="en-US" sz="2100" b="1" dirty="0">
                  <a:solidFill>
                    <a:schemeClr val="tx2"/>
                  </a:solidFill>
                  <a:highlight>
                    <a:srgbClr val="D9E3F7"/>
                  </a:highlight>
                  <a:latin typeface="Arial Narrow" panose="020B0606020202030204" pitchFamily="34" charset="0"/>
                </a:rPr>
                <a:t>smaller class sizes and more/better support for student discipline</a:t>
              </a:r>
              <a:r>
                <a:rPr lang="en-US" sz="2100" b="1" dirty="0">
                  <a:solidFill>
                    <a:schemeClr val="tx2"/>
                  </a:solidFill>
                  <a:latin typeface="Arial Narrow" panose="020B0606020202030204" pitchFamily="34" charset="0"/>
                </a:rPr>
                <a:t> </a:t>
              </a:r>
              <a:r>
                <a:rPr lang="en-US" sz="2100" dirty="0">
                  <a:solidFill>
                    <a:schemeClr val="tx2"/>
                  </a:solidFill>
                  <a:latin typeface="Arial Narrow" panose="020B0606020202030204" pitchFamily="34" charset="0"/>
                </a:rPr>
                <a:t>were the steps teachers were most likely to say would improve their mental wellbeing.</a:t>
              </a:r>
            </a:p>
          </p:txBody>
        </p:sp>
        <p:pic>
          <p:nvPicPr>
            <p:cNvPr id="25" name="Picture 24" descr="A picture containing graphics, creativity&#10;&#10;Description automatically generated">
              <a:extLst>
                <a:ext uri="{FF2B5EF4-FFF2-40B4-BE49-F238E27FC236}">
                  <a16:creationId xmlns:a16="http://schemas.microsoft.com/office/drawing/2014/main" id="{0CB78393-E437-5051-3D39-56894AA6D4A6}"/>
                </a:ext>
              </a:extLst>
            </p:cNvPr>
            <p:cNvPicPr>
              <a:picLocks noChangeAspect="1"/>
            </p:cNvPicPr>
            <p:nvPr/>
          </p:nvPicPr>
          <p:blipFill>
            <a:blip r:embed="rId3"/>
            <a:stretch>
              <a:fillRect/>
            </a:stretch>
          </p:blipFill>
          <p:spPr>
            <a:xfrm>
              <a:off x="7713370" y="2578101"/>
              <a:ext cx="897230" cy="897230"/>
            </a:xfrm>
            <a:prstGeom prst="rect">
              <a:avLst/>
            </a:prstGeom>
          </p:spPr>
        </p:pic>
      </p:grpSp>
      <p:grpSp>
        <p:nvGrpSpPr>
          <p:cNvPr id="2" name="Group 1">
            <a:extLst>
              <a:ext uri="{FF2B5EF4-FFF2-40B4-BE49-F238E27FC236}">
                <a16:creationId xmlns:a16="http://schemas.microsoft.com/office/drawing/2014/main" id="{98D45924-E215-2354-7E67-9321B81BB7A8}"/>
              </a:ext>
            </a:extLst>
          </p:cNvPr>
          <p:cNvGrpSpPr/>
          <p:nvPr/>
        </p:nvGrpSpPr>
        <p:grpSpPr>
          <a:xfrm>
            <a:off x="625878" y="2345537"/>
            <a:ext cx="6153422" cy="3875329"/>
            <a:chOff x="625878" y="2345537"/>
            <a:chExt cx="6153422" cy="3875329"/>
          </a:xfrm>
        </p:grpSpPr>
        <p:pic>
          <p:nvPicPr>
            <p:cNvPr id="20" name="Picture 19" descr="A blue circle with white text&#10;&#10;Description automatically generated with low confidence">
              <a:extLst>
                <a:ext uri="{FF2B5EF4-FFF2-40B4-BE49-F238E27FC236}">
                  <a16:creationId xmlns:a16="http://schemas.microsoft.com/office/drawing/2014/main" id="{CAA215F9-3EA8-3762-A588-AB48158A6BA2}"/>
                </a:ext>
              </a:extLst>
            </p:cNvPr>
            <p:cNvPicPr>
              <a:picLocks noChangeAspect="1"/>
            </p:cNvPicPr>
            <p:nvPr/>
          </p:nvPicPr>
          <p:blipFill rotWithShape="1">
            <a:blip r:embed="rId4"/>
            <a:srcRect l="2500" t="21630" r="62813" b="10185"/>
            <a:stretch/>
          </p:blipFill>
          <p:spPr>
            <a:xfrm>
              <a:off x="3274450" y="2345537"/>
              <a:ext cx="3504850" cy="3875329"/>
            </a:xfrm>
            <a:prstGeom prst="rect">
              <a:avLst/>
            </a:prstGeom>
          </p:spPr>
        </p:pic>
        <p:sp>
          <p:nvSpPr>
            <p:cNvPr id="26" name="Title 3">
              <a:extLst>
                <a:ext uri="{FF2B5EF4-FFF2-40B4-BE49-F238E27FC236}">
                  <a16:creationId xmlns:a16="http://schemas.microsoft.com/office/drawing/2014/main" id="{3A6B54BB-1670-C307-1030-11AAD3DE6F9B}"/>
                </a:ext>
              </a:extLst>
            </p:cNvPr>
            <p:cNvSpPr txBox="1">
              <a:spLocks/>
            </p:cNvSpPr>
            <p:nvPr/>
          </p:nvSpPr>
          <p:spPr>
            <a:xfrm>
              <a:off x="625878" y="3399801"/>
              <a:ext cx="2648572" cy="1996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107000"/>
                </a:lnSpc>
              </a:pPr>
              <a:r>
                <a:rPr lang="en-US" sz="2200" dirty="0">
                  <a:solidFill>
                    <a:schemeClr val="tx2">
                      <a:lumMod val="75000"/>
                    </a:schemeClr>
                  </a:solidFill>
                  <a:latin typeface="Arial Narrow" panose="020B0606020202030204" pitchFamily="34" charset="0"/>
                </a:rPr>
                <a:t>Since the beginning of the current 2022-23 school year, the mental health/wellness of the teachers in my school has…</a:t>
              </a:r>
            </a:p>
          </p:txBody>
        </p:sp>
      </p:grpSp>
      <p:sp>
        <p:nvSpPr>
          <p:cNvPr id="27" name="TextBox 26">
            <a:extLst>
              <a:ext uri="{FF2B5EF4-FFF2-40B4-BE49-F238E27FC236}">
                <a16:creationId xmlns:a16="http://schemas.microsoft.com/office/drawing/2014/main" id="{CDC9A9F1-6DB0-43D7-94EA-5680EF01E8A4}"/>
              </a:ext>
            </a:extLst>
          </p:cNvPr>
          <p:cNvSpPr txBox="1"/>
          <p:nvPr/>
        </p:nvSpPr>
        <p:spPr>
          <a:xfrm>
            <a:off x="625879" y="1635486"/>
            <a:ext cx="11156092" cy="617141"/>
          </a:xfrm>
          <a:prstGeom prst="rect">
            <a:avLst/>
          </a:prstGeom>
          <a:noFill/>
        </p:spPr>
        <p:txBody>
          <a:bodyPr wrap="square" rtlCol="0" anchor="t">
            <a:noAutofit/>
          </a:bodyPr>
          <a:lstStyle/>
          <a:p>
            <a:pPr>
              <a:lnSpc>
                <a:spcPct val="107000"/>
              </a:lnSpc>
            </a:pPr>
            <a:r>
              <a:rPr lang="en-US" sz="3200" dirty="0">
                <a:solidFill>
                  <a:schemeClr val="tx2"/>
                </a:solidFill>
                <a:latin typeface="Arial Narrow" panose="020B0606020202030204" pitchFamily="34" charset="0"/>
              </a:rPr>
              <a:t>Teachers’ mental health and wellness continue to affect </a:t>
            </a:r>
            <a:r>
              <a:rPr lang="en-US" sz="3200" b="1" dirty="0">
                <a:solidFill>
                  <a:schemeClr val="tx2"/>
                </a:solidFill>
                <a:highlight>
                  <a:srgbClr val="D9E3F7"/>
                </a:highlight>
                <a:latin typeface="Arial Narrow" panose="020B0606020202030204" pitchFamily="34" charset="0"/>
              </a:rPr>
              <a:t>morale</a:t>
            </a:r>
            <a:r>
              <a:rPr lang="en-US" sz="3200" dirty="0">
                <a:solidFill>
                  <a:schemeClr val="tx2"/>
                </a:solidFill>
                <a:highlight>
                  <a:srgbClr val="D9E3F7"/>
                </a:highlight>
                <a:latin typeface="Arial Narrow" panose="020B0606020202030204" pitchFamily="34" charset="0"/>
              </a:rPr>
              <a:t>.</a:t>
            </a:r>
            <a:endParaRPr lang="en-US" sz="3200" dirty="0">
              <a:solidFill>
                <a:schemeClr val="tx2"/>
              </a:solidFill>
              <a:highlight>
                <a:srgbClr val="E2DCD5"/>
              </a:highlight>
              <a:latin typeface="Arial Narrow" panose="020B0606020202030204" pitchFamily="34" charset="0"/>
            </a:endParaRPr>
          </a:p>
        </p:txBody>
      </p:sp>
      <p:grpSp>
        <p:nvGrpSpPr>
          <p:cNvPr id="6" name="Group 5">
            <a:extLst>
              <a:ext uri="{FF2B5EF4-FFF2-40B4-BE49-F238E27FC236}">
                <a16:creationId xmlns:a16="http://schemas.microsoft.com/office/drawing/2014/main" id="{6A4637F3-F508-E245-5611-9E6FE8BD6D54}"/>
              </a:ext>
            </a:extLst>
          </p:cNvPr>
          <p:cNvGrpSpPr/>
          <p:nvPr/>
        </p:nvGrpSpPr>
        <p:grpSpPr>
          <a:xfrm>
            <a:off x="474856" y="202552"/>
            <a:ext cx="11717144" cy="1160439"/>
            <a:chOff x="474856" y="202552"/>
            <a:chExt cx="11717144" cy="1160439"/>
          </a:xfrm>
        </p:grpSpPr>
        <p:cxnSp>
          <p:nvCxnSpPr>
            <p:cNvPr id="7" name="Straight Connector 6">
              <a:extLst>
                <a:ext uri="{FF2B5EF4-FFF2-40B4-BE49-F238E27FC236}">
                  <a16:creationId xmlns:a16="http://schemas.microsoft.com/office/drawing/2014/main" id="{A37B6392-80C7-A7FE-75BB-999D16C255CC}"/>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blue circle with white people in it&#10;&#10;Description automatically generated with low confidence">
              <a:extLst>
                <a:ext uri="{FF2B5EF4-FFF2-40B4-BE49-F238E27FC236}">
                  <a16:creationId xmlns:a16="http://schemas.microsoft.com/office/drawing/2014/main" id="{92AE0D32-3FB7-AC0F-DB01-130FD09AD2BE}"/>
                </a:ext>
              </a:extLst>
            </p:cNvPr>
            <p:cNvPicPr>
              <a:picLocks noChangeAspect="1"/>
            </p:cNvPicPr>
            <p:nvPr/>
          </p:nvPicPr>
          <p:blipFill>
            <a:blip r:embed="rId5"/>
            <a:stretch>
              <a:fillRect/>
            </a:stretch>
          </p:blipFill>
          <p:spPr>
            <a:xfrm>
              <a:off x="474856" y="202552"/>
              <a:ext cx="1160439" cy="1160439"/>
            </a:xfrm>
            <a:prstGeom prst="rect">
              <a:avLst/>
            </a:prstGeom>
          </p:spPr>
        </p:pic>
        <p:sp>
          <p:nvSpPr>
            <p:cNvPr id="10" name="Title 3">
              <a:extLst>
                <a:ext uri="{FF2B5EF4-FFF2-40B4-BE49-F238E27FC236}">
                  <a16:creationId xmlns:a16="http://schemas.microsoft.com/office/drawing/2014/main" id="{D9F694D2-1417-51EA-6B38-40E72BB23D4E}"/>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What are educators saying?</a:t>
              </a:r>
            </a:p>
          </p:txBody>
        </p:sp>
      </p:grpSp>
    </p:spTree>
    <p:extLst>
      <p:ext uri="{BB962C8B-B14F-4D97-AF65-F5344CB8AC3E}">
        <p14:creationId xmlns:p14="http://schemas.microsoft.com/office/powerpoint/2010/main" val="185800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10D0AC-CE87-BDB0-FDF3-5DB076B77224}"/>
              </a:ext>
            </a:extLst>
          </p:cNvPr>
          <p:cNvSpPr txBox="1"/>
          <p:nvPr/>
        </p:nvSpPr>
        <p:spPr>
          <a:xfrm>
            <a:off x="1499930" y="6433456"/>
            <a:ext cx="25138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SREB Teacher Compensation Dashboard</a:t>
            </a:r>
          </a:p>
        </p:txBody>
      </p:sp>
      <p:pic>
        <p:nvPicPr>
          <p:cNvPr id="11" name="Picture 10">
            <a:extLst>
              <a:ext uri="{FF2B5EF4-FFF2-40B4-BE49-F238E27FC236}">
                <a16:creationId xmlns:a16="http://schemas.microsoft.com/office/drawing/2014/main" id="{64BA83F0-AF58-398C-9626-D5A9C1C2331C}"/>
              </a:ext>
            </a:extLst>
          </p:cNvPr>
          <p:cNvPicPr>
            <a:picLocks noChangeAspect="1"/>
          </p:cNvPicPr>
          <p:nvPr/>
        </p:nvPicPr>
        <p:blipFill rotWithShape="1">
          <a:blip r:embed="rId3"/>
          <a:srcRect l="4550" t="1068" r="4862" b="-1"/>
          <a:stretch/>
        </p:blipFill>
        <p:spPr>
          <a:xfrm>
            <a:off x="625878" y="2235494"/>
            <a:ext cx="7298756" cy="4026600"/>
          </a:xfrm>
          <a:prstGeom prst="rect">
            <a:avLst/>
          </a:prstGeom>
        </p:spPr>
      </p:pic>
      <p:grpSp>
        <p:nvGrpSpPr>
          <p:cNvPr id="3" name="Group 2">
            <a:extLst>
              <a:ext uri="{FF2B5EF4-FFF2-40B4-BE49-F238E27FC236}">
                <a16:creationId xmlns:a16="http://schemas.microsoft.com/office/drawing/2014/main" id="{11833585-742F-E6FD-9EE9-C4499916F1A6}"/>
              </a:ext>
            </a:extLst>
          </p:cNvPr>
          <p:cNvGrpSpPr/>
          <p:nvPr/>
        </p:nvGrpSpPr>
        <p:grpSpPr>
          <a:xfrm>
            <a:off x="8940799" y="1348308"/>
            <a:ext cx="2972109" cy="5149317"/>
            <a:chOff x="8940799" y="1348308"/>
            <a:chExt cx="2972109" cy="5149317"/>
          </a:xfrm>
        </p:grpSpPr>
        <p:grpSp>
          <p:nvGrpSpPr>
            <p:cNvPr id="2" name="Group 1">
              <a:extLst>
                <a:ext uri="{FF2B5EF4-FFF2-40B4-BE49-F238E27FC236}">
                  <a16:creationId xmlns:a16="http://schemas.microsoft.com/office/drawing/2014/main" id="{CD73A476-781D-531F-2D33-E19F25CE6896}"/>
                </a:ext>
              </a:extLst>
            </p:cNvPr>
            <p:cNvGrpSpPr/>
            <p:nvPr/>
          </p:nvGrpSpPr>
          <p:grpSpPr>
            <a:xfrm>
              <a:off x="9251562" y="1348308"/>
              <a:ext cx="2661346" cy="5149317"/>
              <a:chOff x="9251562" y="1284140"/>
              <a:chExt cx="2661346" cy="5149317"/>
            </a:xfrm>
          </p:grpSpPr>
          <p:pic>
            <p:nvPicPr>
              <p:cNvPr id="12" name="Picture 11">
                <a:extLst>
                  <a:ext uri="{FF2B5EF4-FFF2-40B4-BE49-F238E27FC236}">
                    <a16:creationId xmlns:a16="http://schemas.microsoft.com/office/drawing/2014/main" id="{EEFB83C9-3A6E-FCC0-1E08-40B6BE9A441C}"/>
                  </a:ext>
                </a:extLst>
              </p:cNvPr>
              <p:cNvPicPr>
                <a:picLocks noChangeAspect="1"/>
              </p:cNvPicPr>
              <p:nvPr/>
            </p:nvPicPr>
            <p:blipFill rotWithShape="1">
              <a:blip r:embed="rId4"/>
              <a:srcRect l="5660"/>
              <a:stretch/>
            </p:blipFill>
            <p:spPr>
              <a:xfrm>
                <a:off x="9254666" y="1284140"/>
                <a:ext cx="2510725" cy="2433639"/>
              </a:xfrm>
              <a:prstGeom prst="rect">
                <a:avLst/>
              </a:prstGeom>
            </p:spPr>
          </p:pic>
          <p:pic>
            <p:nvPicPr>
              <p:cNvPr id="13" name="Picture 12">
                <a:extLst>
                  <a:ext uri="{FF2B5EF4-FFF2-40B4-BE49-F238E27FC236}">
                    <a16:creationId xmlns:a16="http://schemas.microsoft.com/office/drawing/2014/main" id="{9CDD6E60-2492-B6A3-B33D-E85B8758419A}"/>
                  </a:ext>
                </a:extLst>
              </p:cNvPr>
              <p:cNvPicPr>
                <a:picLocks noChangeAspect="1"/>
              </p:cNvPicPr>
              <p:nvPr/>
            </p:nvPicPr>
            <p:blipFill>
              <a:blip r:embed="rId5"/>
              <a:stretch>
                <a:fillRect/>
              </a:stretch>
            </p:blipFill>
            <p:spPr>
              <a:xfrm>
                <a:off x="9251562" y="3841537"/>
                <a:ext cx="2661346" cy="2591920"/>
              </a:xfrm>
              <a:prstGeom prst="rect">
                <a:avLst/>
              </a:prstGeom>
            </p:spPr>
          </p:pic>
        </p:grpSp>
        <p:cxnSp>
          <p:nvCxnSpPr>
            <p:cNvPr id="7" name="Straight Connector 6">
              <a:extLst>
                <a:ext uri="{FF2B5EF4-FFF2-40B4-BE49-F238E27FC236}">
                  <a16:creationId xmlns:a16="http://schemas.microsoft.com/office/drawing/2014/main" id="{2BBC21B4-D2EA-FEA7-D5DF-B958FB45E2B2}"/>
                </a:ext>
              </a:extLst>
            </p:cNvPr>
            <p:cNvCxnSpPr>
              <a:cxnSpLocks/>
            </p:cNvCxnSpPr>
            <p:nvPr/>
          </p:nvCxnSpPr>
          <p:spPr>
            <a:xfrm flipV="1">
              <a:off x="8940799" y="1463040"/>
              <a:ext cx="0" cy="4835617"/>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1D545A47-EE8B-D476-6D53-CF931708F94D}"/>
              </a:ext>
            </a:extLst>
          </p:cNvPr>
          <p:cNvSpPr txBox="1"/>
          <p:nvPr/>
        </p:nvSpPr>
        <p:spPr>
          <a:xfrm>
            <a:off x="625878" y="1560032"/>
            <a:ext cx="8035521" cy="617141"/>
          </a:xfrm>
          <a:prstGeom prst="rect">
            <a:avLst/>
          </a:prstGeom>
          <a:noFill/>
        </p:spPr>
        <p:txBody>
          <a:bodyPr wrap="square" rtlCol="0" anchor="t">
            <a:noAutofit/>
          </a:bodyPr>
          <a:lstStyle/>
          <a:p>
            <a:pPr>
              <a:lnSpc>
                <a:spcPct val="107000"/>
              </a:lnSpc>
            </a:pPr>
            <a:r>
              <a:rPr lang="en-US" sz="2300" b="1" dirty="0">
                <a:solidFill>
                  <a:schemeClr val="tx2"/>
                </a:solidFill>
                <a:highlight>
                  <a:srgbClr val="D9E3F7"/>
                </a:highlight>
                <a:latin typeface="Arial Narrow" panose="020B0606020202030204" pitchFamily="34" charset="0"/>
              </a:rPr>
              <a:t>Funding and compensation</a:t>
            </a:r>
            <a:r>
              <a:rPr lang="en-US" sz="2300" b="1" dirty="0">
                <a:solidFill>
                  <a:schemeClr val="tx2"/>
                </a:solidFill>
                <a:latin typeface="Arial Narrow" panose="020B0606020202030204" pitchFamily="34" charset="0"/>
              </a:rPr>
              <a:t> </a:t>
            </a:r>
            <a:r>
              <a:rPr lang="en-US" sz="2300" dirty="0">
                <a:solidFill>
                  <a:schemeClr val="tx2"/>
                </a:solidFill>
                <a:latin typeface="Arial Narrow" panose="020B0606020202030204" pitchFamily="34" charset="0"/>
              </a:rPr>
              <a:t>continue to affect recruitment and retention.</a:t>
            </a:r>
          </a:p>
        </p:txBody>
      </p:sp>
      <p:grpSp>
        <p:nvGrpSpPr>
          <p:cNvPr id="10" name="Group 9">
            <a:extLst>
              <a:ext uri="{FF2B5EF4-FFF2-40B4-BE49-F238E27FC236}">
                <a16:creationId xmlns:a16="http://schemas.microsoft.com/office/drawing/2014/main" id="{4016E0FE-753A-E1D0-23DF-62840FFA3FDB}"/>
              </a:ext>
            </a:extLst>
          </p:cNvPr>
          <p:cNvGrpSpPr/>
          <p:nvPr/>
        </p:nvGrpSpPr>
        <p:grpSpPr>
          <a:xfrm>
            <a:off x="474856" y="202552"/>
            <a:ext cx="11717144" cy="1160439"/>
            <a:chOff x="474856" y="202552"/>
            <a:chExt cx="11717144" cy="1160439"/>
          </a:xfrm>
        </p:grpSpPr>
        <p:cxnSp>
          <p:nvCxnSpPr>
            <p:cNvPr id="16" name="Straight Connector 15">
              <a:extLst>
                <a:ext uri="{FF2B5EF4-FFF2-40B4-BE49-F238E27FC236}">
                  <a16:creationId xmlns:a16="http://schemas.microsoft.com/office/drawing/2014/main" id="{55E83617-E730-733E-F69E-7DFB47AC8037}"/>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A blue circle with white people in it&#10;&#10;Description automatically generated with low confidence">
              <a:extLst>
                <a:ext uri="{FF2B5EF4-FFF2-40B4-BE49-F238E27FC236}">
                  <a16:creationId xmlns:a16="http://schemas.microsoft.com/office/drawing/2014/main" id="{32B1FCA0-5C36-4CCB-787C-CE524CA692D8}"/>
                </a:ext>
              </a:extLst>
            </p:cNvPr>
            <p:cNvPicPr>
              <a:picLocks noChangeAspect="1"/>
            </p:cNvPicPr>
            <p:nvPr/>
          </p:nvPicPr>
          <p:blipFill>
            <a:blip r:embed="rId6"/>
            <a:stretch>
              <a:fillRect/>
            </a:stretch>
          </p:blipFill>
          <p:spPr>
            <a:xfrm>
              <a:off x="474856" y="202552"/>
              <a:ext cx="1160439" cy="1160439"/>
            </a:xfrm>
            <a:prstGeom prst="rect">
              <a:avLst/>
            </a:prstGeom>
          </p:spPr>
        </p:pic>
        <p:sp>
          <p:nvSpPr>
            <p:cNvPr id="18" name="Title 3">
              <a:extLst>
                <a:ext uri="{FF2B5EF4-FFF2-40B4-BE49-F238E27FC236}">
                  <a16:creationId xmlns:a16="http://schemas.microsoft.com/office/drawing/2014/main" id="{54E1ABA2-0EE9-9093-C162-E9E00C470FF4}"/>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What are educators saying?</a:t>
              </a:r>
            </a:p>
          </p:txBody>
        </p:sp>
      </p:grpSp>
    </p:spTree>
    <p:extLst>
      <p:ext uri="{BB962C8B-B14F-4D97-AF65-F5344CB8AC3E}">
        <p14:creationId xmlns:p14="http://schemas.microsoft.com/office/powerpoint/2010/main" val="37459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B01A66-DE5F-CCF9-B436-4ADC91FAFFF2}"/>
              </a:ext>
            </a:extLst>
          </p:cNvPr>
          <p:cNvSpPr txBox="1"/>
          <p:nvPr/>
        </p:nvSpPr>
        <p:spPr>
          <a:xfrm>
            <a:off x="1499930" y="6433456"/>
            <a:ext cx="447430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NCES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hlinkClick r:id="rId3"/>
              </a:rPr>
              <a:t>National</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hlinkClick r:id="rId3"/>
              </a:rPr>
              <a:t> Teacher and Principal Survey </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rPr>
              <a:t>2017-18; 2020-21</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grpSp>
        <p:nvGrpSpPr>
          <p:cNvPr id="8" name="Group 7">
            <a:extLst>
              <a:ext uri="{FF2B5EF4-FFF2-40B4-BE49-F238E27FC236}">
                <a16:creationId xmlns:a16="http://schemas.microsoft.com/office/drawing/2014/main" id="{210E3F20-BF1F-62C9-220B-9431536C3396}"/>
              </a:ext>
            </a:extLst>
          </p:cNvPr>
          <p:cNvGrpSpPr/>
          <p:nvPr/>
        </p:nvGrpSpPr>
        <p:grpSpPr>
          <a:xfrm>
            <a:off x="448274" y="1752680"/>
            <a:ext cx="4147744" cy="4118118"/>
            <a:chOff x="448274" y="1752680"/>
            <a:chExt cx="4147744" cy="4118118"/>
          </a:xfrm>
        </p:grpSpPr>
        <p:pic>
          <p:nvPicPr>
            <p:cNvPr id="11" name="Picture 10">
              <a:extLst>
                <a:ext uri="{FF2B5EF4-FFF2-40B4-BE49-F238E27FC236}">
                  <a16:creationId xmlns:a16="http://schemas.microsoft.com/office/drawing/2014/main" id="{AD8A6D79-DADA-AA5D-6DF8-3DA631C4A816}"/>
                </a:ext>
              </a:extLst>
            </p:cNvPr>
            <p:cNvPicPr>
              <a:picLocks noChangeAspect="1"/>
            </p:cNvPicPr>
            <p:nvPr/>
          </p:nvPicPr>
          <p:blipFill>
            <a:blip r:embed="rId4"/>
            <a:srcRect/>
            <a:stretch/>
          </p:blipFill>
          <p:spPr>
            <a:xfrm>
              <a:off x="448274" y="2319902"/>
              <a:ext cx="3550896" cy="3550896"/>
            </a:xfrm>
            <a:prstGeom prst="rect">
              <a:avLst/>
            </a:prstGeom>
          </p:spPr>
        </p:pic>
        <p:sp>
          <p:nvSpPr>
            <p:cNvPr id="12" name="TextBox 11">
              <a:extLst>
                <a:ext uri="{FF2B5EF4-FFF2-40B4-BE49-F238E27FC236}">
                  <a16:creationId xmlns:a16="http://schemas.microsoft.com/office/drawing/2014/main" id="{A4440876-ED86-7A96-D8B5-D2C5D8C0F932}"/>
                </a:ext>
              </a:extLst>
            </p:cNvPr>
            <p:cNvSpPr txBox="1"/>
            <p:nvPr/>
          </p:nvSpPr>
          <p:spPr>
            <a:xfrm>
              <a:off x="689429" y="1752680"/>
              <a:ext cx="3906589" cy="541591"/>
            </a:xfrm>
            <a:prstGeom prst="rect">
              <a:avLst/>
            </a:prstGeom>
            <a:noFill/>
          </p:spPr>
          <p:txBody>
            <a:bodyPr wrap="square" rtlCol="0" anchor="t">
              <a:noAutofit/>
            </a:bodyPr>
            <a:lstStyle/>
            <a:p>
              <a:r>
                <a:rPr lang="en-US" sz="2800" b="1" dirty="0">
                  <a:highlight>
                    <a:srgbClr val="E2DCD5"/>
                  </a:highlight>
                  <a:latin typeface="Arial Narrow" panose="020B0606020202030204" pitchFamily="34" charset="0"/>
                </a:rPr>
                <a:t>In the United States…</a:t>
              </a:r>
            </a:p>
          </p:txBody>
        </p:sp>
      </p:grpSp>
      <p:grpSp>
        <p:nvGrpSpPr>
          <p:cNvPr id="4" name="Group 3">
            <a:extLst>
              <a:ext uri="{FF2B5EF4-FFF2-40B4-BE49-F238E27FC236}">
                <a16:creationId xmlns:a16="http://schemas.microsoft.com/office/drawing/2014/main" id="{76FC9F80-32B2-BBBE-E839-8F4957BB5FFB}"/>
              </a:ext>
            </a:extLst>
          </p:cNvPr>
          <p:cNvGrpSpPr/>
          <p:nvPr/>
        </p:nvGrpSpPr>
        <p:grpSpPr>
          <a:xfrm>
            <a:off x="4157797" y="1752760"/>
            <a:ext cx="7955029" cy="4229187"/>
            <a:chOff x="4157797" y="1752760"/>
            <a:chExt cx="7955029" cy="4229187"/>
          </a:xfrm>
        </p:grpSpPr>
        <p:grpSp>
          <p:nvGrpSpPr>
            <p:cNvPr id="15" name="Group 14">
              <a:extLst>
                <a:ext uri="{FF2B5EF4-FFF2-40B4-BE49-F238E27FC236}">
                  <a16:creationId xmlns:a16="http://schemas.microsoft.com/office/drawing/2014/main" id="{C5C8598E-A1E4-A4ED-2797-DE1FDABE84C7}"/>
                </a:ext>
              </a:extLst>
            </p:cNvPr>
            <p:cNvGrpSpPr>
              <a:grpSpLocks noChangeAspect="1"/>
            </p:cNvGrpSpPr>
            <p:nvPr/>
          </p:nvGrpSpPr>
          <p:grpSpPr>
            <a:xfrm>
              <a:off x="4157797" y="2707679"/>
              <a:ext cx="3978005" cy="3274268"/>
              <a:chOff x="2920782" y="2685684"/>
              <a:chExt cx="5062075" cy="4166558"/>
            </a:xfrm>
          </p:grpSpPr>
          <p:pic>
            <p:nvPicPr>
              <p:cNvPr id="13" name="Picture 12" descr="A map of the united states&#10;&#10;Description automatically generated">
                <a:extLst>
                  <a:ext uri="{FF2B5EF4-FFF2-40B4-BE49-F238E27FC236}">
                    <a16:creationId xmlns:a16="http://schemas.microsoft.com/office/drawing/2014/main" id="{5469F2E0-F497-1431-E4A1-4277BD721B5A}"/>
                  </a:ext>
                </a:extLst>
              </p:cNvPr>
              <p:cNvPicPr>
                <a:picLocks noChangeAspect="1"/>
              </p:cNvPicPr>
              <p:nvPr/>
            </p:nvPicPr>
            <p:blipFill>
              <a:blip r:embed="rId5"/>
              <a:stretch>
                <a:fillRect/>
              </a:stretch>
            </p:blipFill>
            <p:spPr>
              <a:xfrm>
                <a:off x="2920782" y="2685684"/>
                <a:ext cx="4278675" cy="2618831"/>
              </a:xfrm>
              <a:prstGeom prst="rect">
                <a:avLst/>
              </a:prstGeom>
            </p:spPr>
          </p:pic>
          <p:pic>
            <p:nvPicPr>
              <p:cNvPr id="14" name="Picture 13" descr="A blue magnifying glass&#10;&#10;Description automatically generated">
                <a:extLst>
                  <a:ext uri="{FF2B5EF4-FFF2-40B4-BE49-F238E27FC236}">
                    <a16:creationId xmlns:a16="http://schemas.microsoft.com/office/drawing/2014/main" id="{35F3840A-A103-2631-75B1-50E96E64B75D}"/>
                  </a:ext>
                </a:extLst>
              </p:cNvPr>
              <p:cNvPicPr>
                <a:picLocks noChangeAspect="1"/>
              </p:cNvPicPr>
              <p:nvPr/>
            </p:nvPicPr>
            <p:blipFill>
              <a:blip r:embed="rId6"/>
              <a:stretch>
                <a:fillRect/>
              </a:stretch>
            </p:blipFill>
            <p:spPr>
              <a:xfrm>
                <a:off x="4281715" y="3151100"/>
                <a:ext cx="3701142" cy="3701142"/>
              </a:xfrm>
              <a:prstGeom prst="rect">
                <a:avLst/>
              </a:prstGeom>
            </p:spPr>
          </p:pic>
        </p:grpSp>
        <p:grpSp>
          <p:nvGrpSpPr>
            <p:cNvPr id="9" name="Group 8">
              <a:extLst>
                <a:ext uri="{FF2B5EF4-FFF2-40B4-BE49-F238E27FC236}">
                  <a16:creationId xmlns:a16="http://schemas.microsoft.com/office/drawing/2014/main" id="{851092C8-E9A7-5F94-998E-4EE812604779}"/>
                </a:ext>
              </a:extLst>
            </p:cNvPr>
            <p:cNvGrpSpPr/>
            <p:nvPr/>
          </p:nvGrpSpPr>
          <p:grpSpPr>
            <a:xfrm>
              <a:off x="7936076" y="1752760"/>
              <a:ext cx="4176750" cy="4118038"/>
              <a:chOff x="7936076" y="1752760"/>
              <a:chExt cx="4176750" cy="4118038"/>
            </a:xfrm>
          </p:grpSpPr>
          <p:pic>
            <p:nvPicPr>
              <p:cNvPr id="5" name="Picture 4">
                <a:extLst>
                  <a:ext uri="{FF2B5EF4-FFF2-40B4-BE49-F238E27FC236}">
                    <a16:creationId xmlns:a16="http://schemas.microsoft.com/office/drawing/2014/main" id="{17015D84-8CE5-CC8A-59B3-56D9C927D7AE}"/>
                  </a:ext>
                </a:extLst>
              </p:cNvPr>
              <p:cNvPicPr>
                <a:picLocks noChangeAspect="1"/>
              </p:cNvPicPr>
              <p:nvPr/>
            </p:nvPicPr>
            <p:blipFill>
              <a:blip r:embed="rId7"/>
              <a:srcRect/>
              <a:stretch/>
            </p:blipFill>
            <p:spPr>
              <a:xfrm>
                <a:off x="7936076" y="2322926"/>
                <a:ext cx="3547872" cy="3547872"/>
              </a:xfrm>
              <a:prstGeom prst="rect">
                <a:avLst/>
              </a:prstGeom>
            </p:spPr>
          </p:pic>
          <p:sp>
            <p:nvSpPr>
              <p:cNvPr id="16" name="TextBox 15">
                <a:extLst>
                  <a:ext uri="{FF2B5EF4-FFF2-40B4-BE49-F238E27FC236}">
                    <a16:creationId xmlns:a16="http://schemas.microsoft.com/office/drawing/2014/main" id="{97EEDD1D-787E-2414-8EAE-C302A3084042}"/>
                  </a:ext>
                </a:extLst>
              </p:cNvPr>
              <p:cNvSpPr txBox="1"/>
              <p:nvPr/>
            </p:nvSpPr>
            <p:spPr>
              <a:xfrm>
                <a:off x="8564953" y="1752760"/>
                <a:ext cx="3547873" cy="541591"/>
              </a:xfrm>
              <a:prstGeom prst="rect">
                <a:avLst/>
              </a:prstGeom>
              <a:noFill/>
            </p:spPr>
            <p:txBody>
              <a:bodyPr wrap="square" rtlCol="0" anchor="t">
                <a:noAutofit/>
              </a:bodyPr>
              <a:lstStyle/>
              <a:p>
                <a:r>
                  <a:rPr lang="en-US" sz="2800" b="1" dirty="0">
                    <a:solidFill>
                      <a:schemeClr val="tx2"/>
                    </a:solidFill>
                    <a:highlight>
                      <a:srgbClr val="D9E3F7"/>
                    </a:highlight>
                    <a:latin typeface="Arial Narrow" panose="020B0606020202030204" pitchFamily="34" charset="0"/>
                  </a:rPr>
                  <a:t>In the South…</a:t>
                </a:r>
                <a:endParaRPr lang="en-US" sz="2800" b="1" dirty="0">
                  <a:highlight>
                    <a:srgbClr val="E2DCD5"/>
                  </a:highlight>
                  <a:latin typeface="Arial Narrow" panose="020B0606020202030204" pitchFamily="34" charset="0"/>
                </a:endParaRPr>
              </a:p>
            </p:txBody>
          </p:sp>
        </p:grpSp>
      </p:grpSp>
      <p:grpSp>
        <p:nvGrpSpPr>
          <p:cNvPr id="22" name="Group 21">
            <a:extLst>
              <a:ext uri="{FF2B5EF4-FFF2-40B4-BE49-F238E27FC236}">
                <a16:creationId xmlns:a16="http://schemas.microsoft.com/office/drawing/2014/main" id="{76179F91-C7C7-6DD7-1E7D-22BF4D40AB26}"/>
              </a:ext>
            </a:extLst>
          </p:cNvPr>
          <p:cNvGrpSpPr/>
          <p:nvPr/>
        </p:nvGrpSpPr>
        <p:grpSpPr>
          <a:xfrm>
            <a:off x="481105" y="199453"/>
            <a:ext cx="11710895" cy="1161288"/>
            <a:chOff x="481105" y="199453"/>
            <a:chExt cx="11710895" cy="1161288"/>
          </a:xfrm>
        </p:grpSpPr>
        <p:pic>
          <p:nvPicPr>
            <p:cNvPr id="2" name="Picture 1" descr="A picture containing logo, graphics, screenshot, circle&#10;&#10;Description automatically generated">
              <a:extLst>
                <a:ext uri="{FF2B5EF4-FFF2-40B4-BE49-F238E27FC236}">
                  <a16:creationId xmlns:a16="http://schemas.microsoft.com/office/drawing/2014/main" id="{8D59402D-9C96-AD9D-A8F4-4C0612CEFF93}"/>
                </a:ext>
              </a:extLst>
            </p:cNvPr>
            <p:cNvPicPr>
              <a:picLocks noChangeAspect="1"/>
            </p:cNvPicPr>
            <p:nvPr/>
          </p:nvPicPr>
          <p:blipFill>
            <a:blip r:embed="rId8"/>
            <a:stretch>
              <a:fillRect/>
            </a:stretch>
          </p:blipFill>
          <p:spPr>
            <a:xfrm>
              <a:off x="481105" y="199453"/>
              <a:ext cx="1161288" cy="1161288"/>
            </a:xfrm>
            <a:prstGeom prst="rect">
              <a:avLst/>
            </a:prstGeom>
          </p:spPr>
        </p:pic>
        <p:cxnSp>
          <p:nvCxnSpPr>
            <p:cNvPr id="19" name="Straight Connector 18">
              <a:extLst>
                <a:ext uri="{FF2B5EF4-FFF2-40B4-BE49-F238E27FC236}">
                  <a16:creationId xmlns:a16="http://schemas.microsoft.com/office/drawing/2014/main" id="{CC64013D-923B-F58B-F986-3FDFB5719C61}"/>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21" name="Title 3">
              <a:extLst>
                <a:ext uri="{FF2B5EF4-FFF2-40B4-BE49-F238E27FC236}">
                  <a16:creationId xmlns:a16="http://schemas.microsoft.com/office/drawing/2014/main" id="{58B130FD-9F04-DE55-96A6-C61EE15E985F}"/>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DEMOGRAPHICS:</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Teacher Gender</a:t>
              </a:r>
            </a:p>
          </p:txBody>
        </p:sp>
      </p:grpSp>
    </p:spTree>
    <p:extLst>
      <p:ext uri="{BB962C8B-B14F-4D97-AF65-F5344CB8AC3E}">
        <p14:creationId xmlns:p14="http://schemas.microsoft.com/office/powerpoint/2010/main" val="29916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3FC8F6-C6BE-ED20-79BF-8707876FA0E4}"/>
              </a:ext>
            </a:extLst>
          </p:cNvPr>
          <p:cNvGrpSpPr/>
          <p:nvPr/>
        </p:nvGrpSpPr>
        <p:grpSpPr>
          <a:xfrm>
            <a:off x="652760" y="1539427"/>
            <a:ext cx="2639080" cy="3619946"/>
            <a:chOff x="652760" y="1539427"/>
            <a:chExt cx="2639080" cy="3619946"/>
          </a:xfrm>
        </p:grpSpPr>
        <p:pic>
          <p:nvPicPr>
            <p:cNvPr id="23" name="Picture 22" descr="A blue circle with white people in it&#10;&#10;Description automatically generated with low confidence">
              <a:extLst>
                <a:ext uri="{FF2B5EF4-FFF2-40B4-BE49-F238E27FC236}">
                  <a16:creationId xmlns:a16="http://schemas.microsoft.com/office/drawing/2014/main" id="{C30E08CD-3829-890C-BA81-4E58F850AE32}"/>
                </a:ext>
              </a:extLst>
            </p:cNvPr>
            <p:cNvPicPr>
              <a:picLocks noChangeAspect="1"/>
            </p:cNvPicPr>
            <p:nvPr/>
          </p:nvPicPr>
          <p:blipFill>
            <a:blip r:embed="rId3"/>
            <a:stretch>
              <a:fillRect/>
            </a:stretch>
          </p:blipFill>
          <p:spPr>
            <a:xfrm>
              <a:off x="1308049" y="1539427"/>
              <a:ext cx="1371600" cy="1371600"/>
            </a:xfrm>
            <a:prstGeom prst="rect">
              <a:avLst/>
            </a:prstGeom>
          </p:spPr>
        </p:pic>
        <p:sp>
          <p:nvSpPr>
            <p:cNvPr id="2" name="TextBox 1">
              <a:extLst>
                <a:ext uri="{FF2B5EF4-FFF2-40B4-BE49-F238E27FC236}">
                  <a16:creationId xmlns:a16="http://schemas.microsoft.com/office/drawing/2014/main" id="{3A36674F-1290-2025-9195-EAB29B212100}"/>
                </a:ext>
              </a:extLst>
            </p:cNvPr>
            <p:cNvSpPr txBox="1"/>
            <p:nvPr/>
          </p:nvSpPr>
          <p:spPr>
            <a:xfrm>
              <a:off x="652760" y="2943382"/>
              <a:ext cx="2639080" cy="2215991"/>
            </a:xfrm>
            <a:prstGeom prst="rect">
              <a:avLst/>
            </a:prstGeom>
            <a:noFill/>
          </p:spPr>
          <p:txBody>
            <a:bodyPr wrap="square" lIns="320040" rIns="320040" rtlCol="0">
              <a:spAutoFit/>
            </a:bodyPr>
            <a:lstStyle/>
            <a:p>
              <a:pPr algn="ctr">
                <a:spcAft>
                  <a:spcPts val="600"/>
                </a:spcAft>
              </a:pPr>
              <a:r>
                <a:rPr lang="en-US" sz="2800" b="1" dirty="0">
                  <a:solidFill>
                    <a:schemeClr val="tx2"/>
                  </a:solidFill>
                  <a:latin typeface="Arial Narrow" panose="020B0606020202030204" pitchFamily="34" charset="0"/>
                </a:rPr>
                <a:t>Quantity</a:t>
              </a:r>
            </a:p>
            <a:p>
              <a:pPr algn="ctr"/>
              <a:r>
                <a:rPr lang="en-US" sz="2100" dirty="0">
                  <a:solidFill>
                    <a:schemeClr val="accent5"/>
                  </a:solidFill>
                  <a:latin typeface="Arial Narrow" panose="020B0606020202030204" pitchFamily="34" charset="0"/>
                </a:rPr>
                <a:t>Supply and demand — the proportion of teachers entering and exiting the profession</a:t>
              </a:r>
            </a:p>
          </p:txBody>
        </p:sp>
      </p:grpSp>
      <p:grpSp>
        <p:nvGrpSpPr>
          <p:cNvPr id="11" name="Group 10">
            <a:extLst>
              <a:ext uri="{FF2B5EF4-FFF2-40B4-BE49-F238E27FC236}">
                <a16:creationId xmlns:a16="http://schemas.microsoft.com/office/drawing/2014/main" id="{7EA69C97-79B5-CE75-89D7-9154CF824840}"/>
              </a:ext>
            </a:extLst>
          </p:cNvPr>
          <p:cNvGrpSpPr/>
          <p:nvPr/>
        </p:nvGrpSpPr>
        <p:grpSpPr>
          <a:xfrm>
            <a:off x="3384310" y="1539427"/>
            <a:ext cx="2711690" cy="3298210"/>
            <a:chOff x="3384310" y="1539427"/>
            <a:chExt cx="2711690" cy="3298210"/>
          </a:xfrm>
        </p:grpSpPr>
        <p:pic>
          <p:nvPicPr>
            <p:cNvPr id="21" name="Picture 20" descr="A picture containing logo, graphics, screenshot, circle&#10;&#10;Description automatically generated">
              <a:extLst>
                <a:ext uri="{FF2B5EF4-FFF2-40B4-BE49-F238E27FC236}">
                  <a16:creationId xmlns:a16="http://schemas.microsoft.com/office/drawing/2014/main" id="{CC5ACC9F-5D3A-4E06-F664-12BBF53C9742}"/>
                </a:ext>
              </a:extLst>
            </p:cNvPr>
            <p:cNvPicPr>
              <a:picLocks noChangeAspect="1"/>
            </p:cNvPicPr>
            <p:nvPr/>
          </p:nvPicPr>
          <p:blipFill>
            <a:blip r:embed="rId4"/>
            <a:stretch>
              <a:fillRect/>
            </a:stretch>
          </p:blipFill>
          <p:spPr>
            <a:xfrm>
              <a:off x="3985588" y="1539427"/>
              <a:ext cx="1371600" cy="1371600"/>
            </a:xfrm>
            <a:prstGeom prst="rect">
              <a:avLst/>
            </a:prstGeom>
          </p:spPr>
        </p:pic>
        <p:sp>
          <p:nvSpPr>
            <p:cNvPr id="3" name="TextBox 2">
              <a:extLst>
                <a:ext uri="{FF2B5EF4-FFF2-40B4-BE49-F238E27FC236}">
                  <a16:creationId xmlns:a16="http://schemas.microsoft.com/office/drawing/2014/main" id="{2048A634-86B3-34DA-A5E3-BB3615F83122}"/>
                </a:ext>
              </a:extLst>
            </p:cNvPr>
            <p:cNvSpPr txBox="1"/>
            <p:nvPr/>
          </p:nvSpPr>
          <p:spPr>
            <a:xfrm>
              <a:off x="3384310" y="2944811"/>
              <a:ext cx="2711690" cy="1892826"/>
            </a:xfrm>
            <a:prstGeom prst="rect">
              <a:avLst/>
            </a:prstGeom>
            <a:noFill/>
          </p:spPr>
          <p:txBody>
            <a:bodyPr wrap="square" lIns="320040" rIns="320040" rtlCol="0">
              <a:spAutoFit/>
            </a:bodyPr>
            <a:lstStyle/>
            <a:p>
              <a:pPr algn="ctr">
                <a:spcAft>
                  <a:spcPts val="600"/>
                </a:spcAft>
              </a:pPr>
              <a:r>
                <a:rPr lang="en-US" sz="2800" b="1" dirty="0">
                  <a:solidFill>
                    <a:schemeClr val="tx2"/>
                  </a:solidFill>
                  <a:latin typeface="Arial Narrow" panose="020B0606020202030204" pitchFamily="34" charset="0"/>
                </a:rPr>
                <a:t>Demographics</a:t>
              </a:r>
            </a:p>
            <a:p>
              <a:pPr marL="0" indent="0" algn="ctr">
                <a:buFont typeface="Arial" panose="020B0604020202020204" pitchFamily="34" charset="0"/>
                <a:buNone/>
              </a:pPr>
              <a:r>
                <a:rPr lang="en-US" sz="2100" dirty="0">
                  <a:solidFill>
                    <a:schemeClr val="accent5"/>
                  </a:solidFill>
                  <a:latin typeface="Arial Narrow" panose="020B0606020202030204" pitchFamily="34" charset="0"/>
                </a:rPr>
                <a:t>Teacher gender, age, race and ethnicity, education level and background</a:t>
              </a:r>
            </a:p>
          </p:txBody>
        </p:sp>
      </p:grpSp>
      <p:grpSp>
        <p:nvGrpSpPr>
          <p:cNvPr id="14" name="Group 13">
            <a:extLst>
              <a:ext uri="{FF2B5EF4-FFF2-40B4-BE49-F238E27FC236}">
                <a16:creationId xmlns:a16="http://schemas.microsoft.com/office/drawing/2014/main" id="{907AD786-3DD6-6A11-02B5-45D949418D24}"/>
              </a:ext>
            </a:extLst>
          </p:cNvPr>
          <p:cNvGrpSpPr/>
          <p:nvPr/>
        </p:nvGrpSpPr>
        <p:grpSpPr>
          <a:xfrm>
            <a:off x="8860573" y="1539427"/>
            <a:ext cx="2711690" cy="4050833"/>
            <a:chOff x="8860573" y="1539427"/>
            <a:chExt cx="2711690" cy="4050833"/>
          </a:xfrm>
        </p:grpSpPr>
        <p:pic>
          <p:nvPicPr>
            <p:cNvPr id="17" name="Picture 16" descr="A picture containing graphics, clipart, circle, cartoon&#10;&#10;Description automatically generated">
              <a:extLst>
                <a:ext uri="{FF2B5EF4-FFF2-40B4-BE49-F238E27FC236}">
                  <a16:creationId xmlns:a16="http://schemas.microsoft.com/office/drawing/2014/main" id="{396B3791-A5AF-717D-C9D4-CFC9FAFE0373}"/>
                </a:ext>
              </a:extLst>
            </p:cNvPr>
            <p:cNvPicPr>
              <a:picLocks noChangeAspect="1"/>
            </p:cNvPicPr>
            <p:nvPr/>
          </p:nvPicPr>
          <p:blipFill>
            <a:blip r:embed="rId5"/>
            <a:stretch>
              <a:fillRect/>
            </a:stretch>
          </p:blipFill>
          <p:spPr>
            <a:xfrm>
              <a:off x="9512351" y="1539427"/>
              <a:ext cx="1371600" cy="1371600"/>
            </a:xfrm>
            <a:prstGeom prst="rect">
              <a:avLst/>
            </a:prstGeom>
          </p:spPr>
        </p:pic>
        <p:sp>
          <p:nvSpPr>
            <p:cNvPr id="6" name="TextBox 5">
              <a:extLst>
                <a:ext uri="{FF2B5EF4-FFF2-40B4-BE49-F238E27FC236}">
                  <a16:creationId xmlns:a16="http://schemas.microsoft.com/office/drawing/2014/main" id="{4C129A69-AADD-D68D-60B9-127EB0E8BEB9}"/>
                </a:ext>
              </a:extLst>
            </p:cNvPr>
            <p:cNvSpPr txBox="1"/>
            <p:nvPr/>
          </p:nvSpPr>
          <p:spPr>
            <a:xfrm>
              <a:off x="8860573" y="2943382"/>
              <a:ext cx="2711690" cy="2646878"/>
            </a:xfrm>
            <a:prstGeom prst="rect">
              <a:avLst/>
            </a:prstGeom>
            <a:noFill/>
          </p:spPr>
          <p:txBody>
            <a:bodyPr wrap="square" lIns="320040" rIns="320040" rtlCol="0">
              <a:spAutoFit/>
            </a:bodyPr>
            <a:lstStyle/>
            <a:p>
              <a:pPr algn="ctr">
                <a:spcAft>
                  <a:spcPts val="600"/>
                </a:spcAft>
              </a:pPr>
              <a:r>
                <a:rPr lang="en-US" sz="2800" b="1" dirty="0">
                  <a:solidFill>
                    <a:schemeClr val="tx2"/>
                  </a:solidFill>
                  <a:latin typeface="Arial Narrow" panose="020B0606020202030204" pitchFamily="34" charset="0"/>
                </a:rPr>
                <a:t>Distribution of Talent</a:t>
              </a:r>
            </a:p>
            <a:p>
              <a:pPr algn="ctr"/>
              <a:r>
                <a:rPr lang="en-US" sz="2100" dirty="0">
                  <a:solidFill>
                    <a:schemeClr val="accent5"/>
                  </a:solidFill>
                  <a:latin typeface="Arial Narrow" panose="020B0606020202030204" pitchFamily="34" charset="0"/>
                </a:rPr>
                <a:t>Distribution of teaching talent across different schools, districts or subject areas</a:t>
              </a:r>
            </a:p>
          </p:txBody>
        </p:sp>
      </p:grpSp>
      <p:grpSp>
        <p:nvGrpSpPr>
          <p:cNvPr id="12" name="Group 11">
            <a:extLst>
              <a:ext uri="{FF2B5EF4-FFF2-40B4-BE49-F238E27FC236}">
                <a16:creationId xmlns:a16="http://schemas.microsoft.com/office/drawing/2014/main" id="{32ED50AC-5979-89B7-8928-8D14AE961A30}"/>
              </a:ext>
            </a:extLst>
          </p:cNvPr>
          <p:cNvGrpSpPr/>
          <p:nvPr/>
        </p:nvGrpSpPr>
        <p:grpSpPr>
          <a:xfrm>
            <a:off x="6111595" y="1539427"/>
            <a:ext cx="2711690" cy="3944541"/>
            <a:chOff x="6111595" y="1539427"/>
            <a:chExt cx="2711690" cy="3944541"/>
          </a:xfrm>
        </p:grpSpPr>
        <p:pic>
          <p:nvPicPr>
            <p:cNvPr id="19" name="Picture 18" descr="A blue circle with a white star and ribbon&#10;&#10;Description automatically generated with medium confidence">
              <a:extLst>
                <a:ext uri="{FF2B5EF4-FFF2-40B4-BE49-F238E27FC236}">
                  <a16:creationId xmlns:a16="http://schemas.microsoft.com/office/drawing/2014/main" id="{0DD3E9AB-AB05-DDD9-08DF-F143EDFD75FA}"/>
                </a:ext>
              </a:extLst>
            </p:cNvPr>
            <p:cNvPicPr>
              <a:picLocks noChangeAspect="1"/>
            </p:cNvPicPr>
            <p:nvPr/>
          </p:nvPicPr>
          <p:blipFill>
            <a:blip r:embed="rId6"/>
            <a:stretch>
              <a:fillRect/>
            </a:stretch>
          </p:blipFill>
          <p:spPr>
            <a:xfrm>
              <a:off x="6834812" y="1539427"/>
              <a:ext cx="1371600" cy="1371600"/>
            </a:xfrm>
            <a:prstGeom prst="rect">
              <a:avLst/>
            </a:prstGeom>
          </p:spPr>
        </p:pic>
        <p:sp>
          <p:nvSpPr>
            <p:cNvPr id="7" name="TextBox 6">
              <a:extLst>
                <a:ext uri="{FF2B5EF4-FFF2-40B4-BE49-F238E27FC236}">
                  <a16:creationId xmlns:a16="http://schemas.microsoft.com/office/drawing/2014/main" id="{6A9D96C4-E8A8-0F60-F94B-2827D204556C}"/>
                </a:ext>
              </a:extLst>
            </p:cNvPr>
            <p:cNvSpPr txBox="1"/>
            <p:nvPr/>
          </p:nvSpPr>
          <p:spPr>
            <a:xfrm>
              <a:off x="6111595" y="2944811"/>
              <a:ext cx="2711690" cy="2539157"/>
            </a:xfrm>
            <a:prstGeom prst="rect">
              <a:avLst/>
            </a:prstGeom>
            <a:noFill/>
          </p:spPr>
          <p:txBody>
            <a:bodyPr wrap="square" lIns="320040" rIns="320040" rtlCol="0">
              <a:spAutoFit/>
            </a:bodyPr>
            <a:lstStyle/>
            <a:p>
              <a:pPr algn="ctr">
                <a:spcAft>
                  <a:spcPts val="600"/>
                </a:spcAft>
              </a:pPr>
              <a:r>
                <a:rPr lang="en-US" sz="2800" b="1" dirty="0">
                  <a:solidFill>
                    <a:schemeClr val="tx2"/>
                  </a:solidFill>
                  <a:latin typeface="Arial Narrow" panose="020B0606020202030204" pitchFamily="34" charset="0"/>
                </a:rPr>
                <a:t>Quality</a:t>
              </a:r>
            </a:p>
            <a:p>
              <a:pPr marL="0" indent="0" algn="ctr">
                <a:buFont typeface="Arial" panose="020B0604020202020204" pitchFamily="34" charset="0"/>
                <a:buNone/>
              </a:pPr>
              <a:r>
                <a:rPr lang="en-US" sz="2100" dirty="0">
                  <a:solidFill>
                    <a:schemeClr val="accent5"/>
                  </a:solidFill>
                  <a:latin typeface="Arial Narrow" panose="020B0606020202030204" pitchFamily="34" charset="0"/>
                </a:rPr>
                <a:t>Teacher preparation and development, support, certification, experience, impact or effectiveness and teacher leadership</a:t>
              </a:r>
            </a:p>
          </p:txBody>
        </p:sp>
      </p:grpSp>
      <p:grpSp>
        <p:nvGrpSpPr>
          <p:cNvPr id="16" name="Group 15">
            <a:extLst>
              <a:ext uri="{FF2B5EF4-FFF2-40B4-BE49-F238E27FC236}">
                <a16:creationId xmlns:a16="http://schemas.microsoft.com/office/drawing/2014/main" id="{85EAB642-F8C9-2648-EFFA-50C4817105E5}"/>
              </a:ext>
            </a:extLst>
          </p:cNvPr>
          <p:cNvGrpSpPr/>
          <p:nvPr/>
        </p:nvGrpSpPr>
        <p:grpSpPr>
          <a:xfrm>
            <a:off x="566023" y="269739"/>
            <a:ext cx="11625977" cy="813933"/>
            <a:chOff x="566023" y="269739"/>
            <a:chExt cx="11625977" cy="813933"/>
          </a:xfrm>
        </p:grpSpPr>
        <p:cxnSp>
          <p:nvCxnSpPr>
            <p:cNvPr id="5" name="Straight Connector 4">
              <a:extLst>
                <a:ext uri="{FF2B5EF4-FFF2-40B4-BE49-F238E27FC236}">
                  <a16:creationId xmlns:a16="http://schemas.microsoft.com/office/drawing/2014/main" id="{C18E969D-DDBE-D547-9F54-5790E3B2196A}"/>
                </a:ext>
              </a:extLst>
            </p:cNvPr>
            <p:cNvCxnSpPr>
              <a:cxnSpLocks/>
            </p:cNvCxnSpPr>
            <p:nvPr/>
          </p:nvCxnSpPr>
          <p:spPr>
            <a:xfrm>
              <a:off x="689336" y="983747"/>
              <a:ext cx="11502664"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9" name="Title 3">
              <a:extLst>
                <a:ext uri="{FF2B5EF4-FFF2-40B4-BE49-F238E27FC236}">
                  <a16:creationId xmlns:a16="http://schemas.microsoft.com/office/drawing/2014/main" id="{3B989E30-24CE-C87C-BB8D-1FD99374C88B}"/>
                </a:ext>
              </a:extLst>
            </p:cNvPr>
            <p:cNvSpPr txBox="1">
              <a:spLocks/>
            </p:cNvSpPr>
            <p:nvPr/>
          </p:nvSpPr>
          <p:spPr>
            <a:xfrm>
              <a:off x="566023" y="269739"/>
              <a:ext cx="9652398" cy="81393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r>
                <a:rPr lang="en-US" sz="4800" b="1" dirty="0">
                  <a:uFill>
                    <a:solidFill>
                      <a:srgbClr val="E9EEF8"/>
                    </a:solidFill>
                  </a:uFill>
                  <a:latin typeface="Arial Narrow" panose="020B0606020202030204" pitchFamily="34" charset="0"/>
                </a:rPr>
                <a:t>Teacher Workforce Data in the South</a:t>
              </a:r>
            </a:p>
          </p:txBody>
        </p:sp>
      </p:grpSp>
      <p:sp>
        <p:nvSpPr>
          <p:cNvPr id="4" name="TextBox 3">
            <a:extLst>
              <a:ext uri="{FF2B5EF4-FFF2-40B4-BE49-F238E27FC236}">
                <a16:creationId xmlns:a16="http://schemas.microsoft.com/office/drawing/2014/main" id="{EDE59CC0-ABBD-C7B5-CECC-07499D1926FF}"/>
              </a:ext>
            </a:extLst>
          </p:cNvPr>
          <p:cNvSpPr txBox="1"/>
          <p:nvPr/>
        </p:nvSpPr>
        <p:spPr>
          <a:xfrm>
            <a:off x="1499930" y="6433456"/>
            <a:ext cx="67037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June 2023</a:t>
            </a:r>
            <a:endParaRPr kumimoji="0" lang="en-US" sz="1800" b="0" i="0" u="none" strike="noStrike" kern="1200" cap="none" spc="0" normalizeH="0" baseline="0" noProof="0" dirty="0">
              <a:ln>
                <a:noFill/>
              </a:ln>
              <a:solidFill>
                <a:srgbClr val="5D5040"/>
              </a:solidFill>
              <a:effectLst/>
              <a:uLnTx/>
              <a:uFillTx/>
              <a:latin typeface="Arial"/>
              <a:ea typeface="+mn-ea"/>
              <a:cs typeface="+mn-cs"/>
            </a:endParaRPr>
          </a:p>
        </p:txBody>
      </p:sp>
    </p:spTree>
    <p:extLst>
      <p:ext uri="{BB962C8B-B14F-4D97-AF65-F5344CB8AC3E}">
        <p14:creationId xmlns:p14="http://schemas.microsoft.com/office/powerpoint/2010/main" val="14273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0B8275-518F-A75C-4C85-EC7445BA429E}"/>
              </a:ext>
            </a:extLst>
          </p:cNvPr>
          <p:cNvSpPr txBox="1"/>
          <p:nvPr/>
        </p:nvSpPr>
        <p:spPr>
          <a:xfrm>
            <a:off x="1499930" y="6433456"/>
            <a:ext cx="431881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NCES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hlinkClick r:id="rId3"/>
              </a:rPr>
              <a:t>National</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hlinkClick r:id="rId3"/>
              </a:rPr>
              <a:t> Teacher and Principal Survey </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rPr>
              <a:t>2017-18; 20-21</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grpSp>
        <p:nvGrpSpPr>
          <p:cNvPr id="3" name="Group 2">
            <a:extLst>
              <a:ext uri="{FF2B5EF4-FFF2-40B4-BE49-F238E27FC236}">
                <a16:creationId xmlns:a16="http://schemas.microsoft.com/office/drawing/2014/main" id="{91749DB6-E0DB-72EB-BDB5-10CF96363664}"/>
              </a:ext>
            </a:extLst>
          </p:cNvPr>
          <p:cNvGrpSpPr/>
          <p:nvPr/>
        </p:nvGrpSpPr>
        <p:grpSpPr>
          <a:xfrm>
            <a:off x="419100" y="3240476"/>
            <a:ext cx="11823700" cy="3116380"/>
            <a:chOff x="419100" y="3240476"/>
            <a:chExt cx="11823700" cy="3116380"/>
          </a:xfrm>
        </p:grpSpPr>
        <p:pic>
          <p:nvPicPr>
            <p:cNvPr id="24" name="Picture 23" descr="A picture containing circle, screenshot, line, space&#10;&#10;Description automatically generated">
              <a:extLst>
                <a:ext uri="{FF2B5EF4-FFF2-40B4-BE49-F238E27FC236}">
                  <a16:creationId xmlns:a16="http://schemas.microsoft.com/office/drawing/2014/main" id="{5CB01616-EE7D-BBE7-91D5-562487EE75BA}"/>
                </a:ext>
              </a:extLst>
            </p:cNvPr>
            <p:cNvPicPr>
              <a:picLocks noChangeAspect="1"/>
            </p:cNvPicPr>
            <p:nvPr/>
          </p:nvPicPr>
          <p:blipFill rotWithShape="1">
            <a:blip r:embed="rId4"/>
            <a:srcRect l="3020" t="59445" b="7307"/>
            <a:stretch/>
          </p:blipFill>
          <p:spPr>
            <a:xfrm>
              <a:off x="419100" y="4076699"/>
              <a:ext cx="11823700" cy="2280157"/>
            </a:xfrm>
            <a:prstGeom prst="rect">
              <a:avLst/>
            </a:prstGeom>
          </p:spPr>
        </p:pic>
        <p:pic>
          <p:nvPicPr>
            <p:cNvPr id="20" name="Picture 19" descr="A picture containing black, darkness&#10;&#10;Description automatically generated">
              <a:extLst>
                <a:ext uri="{FF2B5EF4-FFF2-40B4-BE49-F238E27FC236}">
                  <a16:creationId xmlns:a16="http://schemas.microsoft.com/office/drawing/2014/main" id="{BA61A458-2619-19EC-ADC1-B11AC0549B3C}"/>
                </a:ext>
              </a:extLst>
            </p:cNvPr>
            <p:cNvPicPr>
              <a:picLocks noChangeAspect="1"/>
            </p:cNvPicPr>
            <p:nvPr/>
          </p:nvPicPr>
          <p:blipFill>
            <a:blip r:embed="rId5">
              <a:duotone>
                <a:schemeClr val="accent3">
                  <a:shade val="45000"/>
                  <a:satMod val="135000"/>
                </a:schemeClr>
                <a:prstClr val="white"/>
              </a:duotone>
            </a:blip>
            <a:stretch>
              <a:fillRect/>
            </a:stretch>
          </p:blipFill>
          <p:spPr>
            <a:xfrm>
              <a:off x="3463887" y="3240476"/>
              <a:ext cx="2103120" cy="2103120"/>
            </a:xfrm>
            <a:prstGeom prst="rect">
              <a:avLst/>
            </a:prstGeom>
          </p:spPr>
        </p:pic>
        <p:pic>
          <p:nvPicPr>
            <p:cNvPr id="22" name="Picture 21" descr="A blue icon of a person and person&#10;&#10;Description automatically generated with low confidence">
              <a:extLst>
                <a:ext uri="{FF2B5EF4-FFF2-40B4-BE49-F238E27FC236}">
                  <a16:creationId xmlns:a16="http://schemas.microsoft.com/office/drawing/2014/main" id="{F496169F-3815-F6F0-4FC9-EAA43DED6431}"/>
                </a:ext>
              </a:extLst>
            </p:cNvPr>
            <p:cNvPicPr>
              <a:picLocks noChangeAspect="1"/>
            </p:cNvPicPr>
            <p:nvPr/>
          </p:nvPicPr>
          <p:blipFill>
            <a:blip r:embed="rId6">
              <a:duotone>
                <a:schemeClr val="accent3">
                  <a:shade val="45000"/>
                  <a:satMod val="135000"/>
                </a:schemeClr>
                <a:prstClr val="white"/>
              </a:duotone>
            </a:blip>
            <a:stretch>
              <a:fillRect/>
            </a:stretch>
          </p:blipFill>
          <p:spPr>
            <a:xfrm>
              <a:off x="6987250" y="3240476"/>
              <a:ext cx="2103120" cy="2103120"/>
            </a:xfrm>
            <a:prstGeom prst="rect">
              <a:avLst/>
            </a:prstGeom>
          </p:spPr>
        </p:pic>
      </p:grpSp>
      <p:sp>
        <p:nvSpPr>
          <p:cNvPr id="25" name="TextBox 24">
            <a:extLst>
              <a:ext uri="{FF2B5EF4-FFF2-40B4-BE49-F238E27FC236}">
                <a16:creationId xmlns:a16="http://schemas.microsoft.com/office/drawing/2014/main" id="{DB828534-D9A2-04BD-53F8-47FCDC5564C7}"/>
              </a:ext>
            </a:extLst>
          </p:cNvPr>
          <p:cNvSpPr txBox="1"/>
          <p:nvPr/>
        </p:nvSpPr>
        <p:spPr>
          <a:xfrm>
            <a:off x="2823590" y="1576034"/>
            <a:ext cx="6773420" cy="1757999"/>
          </a:xfrm>
          <a:prstGeom prst="rect">
            <a:avLst/>
          </a:prstGeom>
          <a:noFill/>
        </p:spPr>
        <p:txBody>
          <a:bodyPr wrap="square" rtlCol="0" anchor="ctr">
            <a:noAutofit/>
          </a:bodyPr>
          <a:lstStyle/>
          <a:p>
            <a:pPr algn="ctr"/>
            <a:r>
              <a:rPr lang="en-US" sz="3200" b="1" dirty="0">
                <a:solidFill>
                  <a:srgbClr val="173571"/>
                </a:solidFill>
                <a:latin typeface="Arial Narrow" panose="020B0606020202030204" pitchFamily="34" charset="0"/>
              </a:rPr>
              <a:t>Average age of teachers in the U.S.</a:t>
            </a:r>
          </a:p>
          <a:p>
            <a:pPr algn="ctr">
              <a:spcBef>
                <a:spcPts val="1200"/>
              </a:spcBef>
            </a:pPr>
            <a:r>
              <a:rPr lang="en-US" sz="3200" dirty="0">
                <a:solidFill>
                  <a:srgbClr val="688AD0"/>
                </a:solidFill>
                <a:latin typeface="Arial Narrow" panose="020B0606020202030204" pitchFamily="34" charset="0"/>
              </a:rPr>
              <a:t>2017-18:</a:t>
            </a:r>
            <a:r>
              <a:rPr lang="en-US" sz="3200" dirty="0">
                <a:solidFill>
                  <a:schemeClr val="tx2"/>
                </a:solidFill>
                <a:latin typeface="Arial Narrow" panose="020B0606020202030204" pitchFamily="34" charset="0"/>
              </a:rPr>
              <a:t> </a:t>
            </a:r>
            <a:r>
              <a:rPr lang="en-US" sz="3200" b="1" dirty="0">
                <a:solidFill>
                  <a:schemeClr val="tx2"/>
                </a:solidFill>
                <a:latin typeface="Arial Narrow" panose="020B0606020202030204" pitchFamily="34" charset="0"/>
              </a:rPr>
              <a:t>42.4</a:t>
            </a:r>
          </a:p>
          <a:p>
            <a:pPr algn="ctr">
              <a:spcBef>
                <a:spcPts val="1200"/>
              </a:spcBef>
            </a:pPr>
            <a:r>
              <a:rPr lang="en-US" sz="3200" dirty="0">
                <a:solidFill>
                  <a:srgbClr val="688AD0"/>
                </a:solidFill>
                <a:latin typeface="Arial Narrow" panose="020B0606020202030204" pitchFamily="34" charset="0"/>
              </a:rPr>
              <a:t>2020-21: </a:t>
            </a:r>
            <a:r>
              <a:rPr lang="en-US" sz="3200" b="1" dirty="0">
                <a:solidFill>
                  <a:schemeClr val="tx2"/>
                </a:solidFill>
                <a:latin typeface="Arial Narrow" panose="020B0606020202030204" pitchFamily="34" charset="0"/>
              </a:rPr>
              <a:t>42.9</a:t>
            </a:r>
            <a:endParaRPr lang="en-US" sz="2800" b="1" dirty="0">
              <a:solidFill>
                <a:schemeClr val="tx2"/>
              </a:solidFill>
              <a:latin typeface="Arial Narrow" panose="020B0606020202030204" pitchFamily="34" charset="0"/>
            </a:endParaRPr>
          </a:p>
        </p:txBody>
      </p:sp>
      <p:grpSp>
        <p:nvGrpSpPr>
          <p:cNvPr id="9" name="Group 8">
            <a:extLst>
              <a:ext uri="{FF2B5EF4-FFF2-40B4-BE49-F238E27FC236}">
                <a16:creationId xmlns:a16="http://schemas.microsoft.com/office/drawing/2014/main" id="{2A8B8F58-FA81-87C4-9037-0A548C4820DA}"/>
              </a:ext>
            </a:extLst>
          </p:cNvPr>
          <p:cNvGrpSpPr/>
          <p:nvPr/>
        </p:nvGrpSpPr>
        <p:grpSpPr>
          <a:xfrm>
            <a:off x="481105" y="199453"/>
            <a:ext cx="11710895" cy="1161288"/>
            <a:chOff x="481105" y="199453"/>
            <a:chExt cx="11710895" cy="1161288"/>
          </a:xfrm>
        </p:grpSpPr>
        <p:pic>
          <p:nvPicPr>
            <p:cNvPr id="11" name="Picture 10" descr="A picture containing logo, graphics, screenshot, circle&#10;&#10;Description automatically generated">
              <a:extLst>
                <a:ext uri="{FF2B5EF4-FFF2-40B4-BE49-F238E27FC236}">
                  <a16:creationId xmlns:a16="http://schemas.microsoft.com/office/drawing/2014/main" id="{768D124C-A0CF-49C5-1A63-D4610B06D474}"/>
                </a:ext>
              </a:extLst>
            </p:cNvPr>
            <p:cNvPicPr>
              <a:picLocks noChangeAspect="1"/>
            </p:cNvPicPr>
            <p:nvPr/>
          </p:nvPicPr>
          <p:blipFill>
            <a:blip r:embed="rId7"/>
            <a:stretch>
              <a:fillRect/>
            </a:stretch>
          </p:blipFill>
          <p:spPr>
            <a:xfrm>
              <a:off x="481105" y="199453"/>
              <a:ext cx="1161288" cy="1161288"/>
            </a:xfrm>
            <a:prstGeom prst="rect">
              <a:avLst/>
            </a:prstGeom>
          </p:spPr>
        </p:pic>
        <p:cxnSp>
          <p:nvCxnSpPr>
            <p:cNvPr id="12" name="Straight Connector 11">
              <a:extLst>
                <a:ext uri="{FF2B5EF4-FFF2-40B4-BE49-F238E27FC236}">
                  <a16:creationId xmlns:a16="http://schemas.microsoft.com/office/drawing/2014/main" id="{49E1D4CA-3000-8B38-FFFF-BF7A68B8C740}"/>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13" name="Title 3">
              <a:extLst>
                <a:ext uri="{FF2B5EF4-FFF2-40B4-BE49-F238E27FC236}">
                  <a16:creationId xmlns:a16="http://schemas.microsoft.com/office/drawing/2014/main" id="{CB875F54-2C39-DBB4-7033-A51795723F73}"/>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DEMOGRAPHICS:</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Teacher Age</a:t>
              </a:r>
            </a:p>
          </p:txBody>
        </p:sp>
      </p:grpSp>
    </p:spTree>
    <p:extLst>
      <p:ext uri="{BB962C8B-B14F-4D97-AF65-F5344CB8AC3E}">
        <p14:creationId xmlns:p14="http://schemas.microsoft.com/office/powerpoint/2010/main" val="150029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311A77-FED0-9063-902F-7353568BA534}"/>
              </a:ext>
            </a:extLst>
          </p:cNvPr>
          <p:cNvSpPr txBox="1"/>
          <p:nvPr/>
        </p:nvSpPr>
        <p:spPr>
          <a:xfrm>
            <a:off x="1499930" y="6433456"/>
            <a:ext cx="40639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NCES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hlinkClick r:id="rId3"/>
              </a:rPr>
              <a:t>National</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hlinkClick r:id="rId3"/>
              </a:rPr>
              <a:t> Teacher and Principal Survey </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rPr>
              <a:t> 2020-21</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sp>
        <p:nvSpPr>
          <p:cNvPr id="13" name="TextBox 12">
            <a:extLst>
              <a:ext uri="{FF2B5EF4-FFF2-40B4-BE49-F238E27FC236}">
                <a16:creationId xmlns:a16="http://schemas.microsoft.com/office/drawing/2014/main" id="{574A2B0B-9723-E050-F38F-60C57BEF6A3C}"/>
              </a:ext>
            </a:extLst>
          </p:cNvPr>
          <p:cNvSpPr txBox="1"/>
          <p:nvPr/>
        </p:nvSpPr>
        <p:spPr>
          <a:xfrm>
            <a:off x="625878" y="1446859"/>
            <a:ext cx="11210521" cy="617141"/>
          </a:xfrm>
          <a:prstGeom prst="rect">
            <a:avLst/>
          </a:prstGeom>
          <a:noFill/>
        </p:spPr>
        <p:txBody>
          <a:bodyPr wrap="square" rtlCol="0" anchor="t">
            <a:noAutofit/>
          </a:bodyPr>
          <a:lstStyle/>
          <a:p>
            <a:pPr algn="ctr">
              <a:lnSpc>
                <a:spcPct val="107000"/>
              </a:lnSpc>
            </a:pPr>
            <a:r>
              <a:rPr lang="en-US" sz="3100" dirty="0">
                <a:solidFill>
                  <a:schemeClr val="tx2"/>
                </a:solidFill>
                <a:latin typeface="Arial Narrow" panose="020B0606020202030204" pitchFamily="34" charset="0"/>
              </a:rPr>
              <a:t>The teacher workforce in public schools is </a:t>
            </a:r>
            <a:r>
              <a:rPr lang="en-US" sz="3100" b="1" dirty="0">
                <a:solidFill>
                  <a:schemeClr val="tx2"/>
                </a:solidFill>
                <a:highlight>
                  <a:srgbClr val="D9E3F7"/>
                </a:highlight>
                <a:latin typeface="Arial Narrow" panose="020B0606020202030204" pitchFamily="34" charset="0"/>
              </a:rPr>
              <a:t>more diverse in the South</a:t>
            </a:r>
            <a:r>
              <a:rPr lang="en-US" sz="3100" dirty="0">
                <a:solidFill>
                  <a:schemeClr val="tx2"/>
                </a:solidFill>
                <a:highlight>
                  <a:srgbClr val="D9E3F7"/>
                </a:highlight>
                <a:latin typeface="Arial Narrow" panose="020B0606020202030204" pitchFamily="34" charset="0"/>
              </a:rPr>
              <a:t>.</a:t>
            </a:r>
            <a:endParaRPr lang="en-US" sz="3100" dirty="0">
              <a:solidFill>
                <a:schemeClr val="tx2"/>
              </a:solidFill>
              <a:highlight>
                <a:srgbClr val="E2DCD5"/>
              </a:highlight>
              <a:latin typeface="Arial Narrow" panose="020B0606020202030204" pitchFamily="34" charset="0"/>
            </a:endParaRPr>
          </a:p>
        </p:txBody>
      </p:sp>
      <p:grpSp>
        <p:nvGrpSpPr>
          <p:cNvPr id="3" name="Group 2">
            <a:extLst>
              <a:ext uri="{FF2B5EF4-FFF2-40B4-BE49-F238E27FC236}">
                <a16:creationId xmlns:a16="http://schemas.microsoft.com/office/drawing/2014/main" id="{93906D10-4265-AE03-9DCC-203671D23DF9}"/>
              </a:ext>
            </a:extLst>
          </p:cNvPr>
          <p:cNvGrpSpPr/>
          <p:nvPr/>
        </p:nvGrpSpPr>
        <p:grpSpPr>
          <a:xfrm>
            <a:off x="6996090" y="2064000"/>
            <a:ext cx="5647677" cy="4248114"/>
            <a:chOff x="1339573" y="2065163"/>
            <a:chExt cx="5647677" cy="4248114"/>
          </a:xfrm>
        </p:grpSpPr>
        <p:pic>
          <p:nvPicPr>
            <p:cNvPr id="12" name="Picture 11" descr="A picture containing text, screenshot, circle, font&#10;&#10;Description automatically generated">
              <a:extLst>
                <a:ext uri="{FF2B5EF4-FFF2-40B4-BE49-F238E27FC236}">
                  <a16:creationId xmlns:a16="http://schemas.microsoft.com/office/drawing/2014/main" id="{1E8F27F2-295E-CCFC-2C08-FAA055631173}"/>
                </a:ext>
              </a:extLst>
            </p:cNvPr>
            <p:cNvPicPr>
              <a:picLocks noChangeAspect="1"/>
            </p:cNvPicPr>
            <p:nvPr/>
          </p:nvPicPr>
          <p:blipFill rotWithShape="1">
            <a:blip r:embed="rId4"/>
            <a:srcRect b="43333"/>
            <a:stretch/>
          </p:blipFill>
          <p:spPr>
            <a:xfrm>
              <a:off x="1339573" y="3112877"/>
              <a:ext cx="5647677" cy="3200400"/>
            </a:xfrm>
            <a:prstGeom prst="rect">
              <a:avLst/>
            </a:prstGeom>
          </p:spPr>
        </p:pic>
        <p:grpSp>
          <p:nvGrpSpPr>
            <p:cNvPr id="30" name="Group 29">
              <a:extLst>
                <a:ext uri="{FF2B5EF4-FFF2-40B4-BE49-F238E27FC236}">
                  <a16:creationId xmlns:a16="http://schemas.microsoft.com/office/drawing/2014/main" id="{9FF1ECE1-74F5-2356-AC02-26B4B90AAE1B}"/>
                </a:ext>
              </a:extLst>
            </p:cNvPr>
            <p:cNvGrpSpPr/>
            <p:nvPr/>
          </p:nvGrpSpPr>
          <p:grpSpPr>
            <a:xfrm>
              <a:off x="1415773" y="2065163"/>
              <a:ext cx="3099379" cy="1097280"/>
              <a:chOff x="685221" y="2101983"/>
              <a:chExt cx="3099379" cy="1097280"/>
            </a:xfrm>
          </p:grpSpPr>
          <p:sp>
            <p:nvSpPr>
              <p:cNvPr id="27" name="Rectangle 26">
                <a:extLst>
                  <a:ext uri="{FF2B5EF4-FFF2-40B4-BE49-F238E27FC236}">
                    <a16:creationId xmlns:a16="http://schemas.microsoft.com/office/drawing/2014/main" id="{391ED666-B473-A905-F72E-8FD676708D0C}"/>
                  </a:ext>
                </a:extLst>
              </p:cNvPr>
              <p:cNvSpPr/>
              <p:nvPr/>
            </p:nvSpPr>
            <p:spPr>
              <a:xfrm>
                <a:off x="1333500" y="2362200"/>
                <a:ext cx="2209800" cy="577540"/>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000" b="1" dirty="0">
                    <a:solidFill>
                      <a:schemeClr val="bg1"/>
                    </a:solidFill>
                    <a:latin typeface="Arial Narrow" panose="020B0606020202030204" pitchFamily="34" charset="0"/>
                  </a:rPr>
                  <a:t>SREB STATES</a:t>
                </a:r>
              </a:p>
            </p:txBody>
          </p:sp>
          <p:pic>
            <p:nvPicPr>
              <p:cNvPr id="18" name="Picture 17" descr="A blue circle with white outline of a map&#10;&#10;Description automatically generated with low confidence">
                <a:extLst>
                  <a:ext uri="{FF2B5EF4-FFF2-40B4-BE49-F238E27FC236}">
                    <a16:creationId xmlns:a16="http://schemas.microsoft.com/office/drawing/2014/main" id="{AFCAB69B-216D-DD10-6813-3BD8D5086A2F}"/>
                  </a:ext>
                </a:extLst>
              </p:cNvPr>
              <p:cNvPicPr>
                <a:picLocks noChangeAspect="1"/>
              </p:cNvPicPr>
              <p:nvPr/>
            </p:nvPicPr>
            <p:blipFill>
              <a:blip r:embed="rId5"/>
              <a:stretch>
                <a:fillRect/>
              </a:stretch>
            </p:blipFill>
            <p:spPr>
              <a:xfrm>
                <a:off x="685221" y="2101983"/>
                <a:ext cx="1097280" cy="1097280"/>
              </a:xfrm>
              <a:prstGeom prst="rect">
                <a:avLst/>
              </a:prstGeom>
            </p:spPr>
          </p:pic>
          <p:sp>
            <p:nvSpPr>
              <p:cNvPr id="29" name="Flowchart: Delay 28">
                <a:extLst>
                  <a:ext uri="{FF2B5EF4-FFF2-40B4-BE49-F238E27FC236}">
                    <a16:creationId xmlns:a16="http://schemas.microsoft.com/office/drawing/2014/main" id="{D700515A-521B-E18A-AD8C-8A910C2D5F9F}"/>
                  </a:ext>
                </a:extLst>
              </p:cNvPr>
              <p:cNvSpPr/>
              <p:nvPr/>
            </p:nvSpPr>
            <p:spPr>
              <a:xfrm>
                <a:off x="3441700" y="2362200"/>
                <a:ext cx="342900" cy="577540"/>
              </a:xfrm>
              <a:prstGeom prst="flowChartDelay">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31" name="Straight Connector 30">
            <a:extLst>
              <a:ext uri="{FF2B5EF4-FFF2-40B4-BE49-F238E27FC236}">
                <a16:creationId xmlns:a16="http://schemas.microsoft.com/office/drawing/2014/main" id="{BD3C3C8A-C160-7ECA-6D1B-E6794471FF51}"/>
              </a:ext>
            </a:extLst>
          </p:cNvPr>
          <p:cNvCxnSpPr>
            <a:cxnSpLocks/>
          </p:cNvCxnSpPr>
          <p:nvPr/>
        </p:nvCxnSpPr>
        <p:spPr>
          <a:xfrm flipV="1">
            <a:off x="6388099" y="2227216"/>
            <a:ext cx="0" cy="420624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9C7473A2-49C7-C94D-4ED3-6FE65A3D25A9}"/>
              </a:ext>
            </a:extLst>
          </p:cNvPr>
          <p:cNvGrpSpPr/>
          <p:nvPr/>
        </p:nvGrpSpPr>
        <p:grpSpPr>
          <a:xfrm>
            <a:off x="1467930" y="2084044"/>
            <a:ext cx="5647677" cy="4267804"/>
            <a:chOff x="7193844" y="2045473"/>
            <a:chExt cx="5647677" cy="4267804"/>
          </a:xfrm>
        </p:grpSpPr>
        <p:pic>
          <p:nvPicPr>
            <p:cNvPr id="9" name="Picture 8" descr="A picture containing text, screenshot, circle, font&#10;&#10;Description automatically generated">
              <a:extLst>
                <a:ext uri="{FF2B5EF4-FFF2-40B4-BE49-F238E27FC236}">
                  <a16:creationId xmlns:a16="http://schemas.microsoft.com/office/drawing/2014/main" id="{1EDE29BF-AA54-F8E5-2FDF-E2AD6F2A304B}"/>
                </a:ext>
              </a:extLst>
            </p:cNvPr>
            <p:cNvPicPr>
              <a:picLocks noChangeAspect="1"/>
            </p:cNvPicPr>
            <p:nvPr/>
          </p:nvPicPr>
          <p:blipFill rotWithShape="1">
            <a:blip r:embed="rId6"/>
            <a:srcRect b="43333"/>
            <a:stretch/>
          </p:blipFill>
          <p:spPr>
            <a:xfrm>
              <a:off x="7193844" y="3112877"/>
              <a:ext cx="5647677" cy="3200400"/>
            </a:xfrm>
            <a:prstGeom prst="rect">
              <a:avLst/>
            </a:prstGeom>
          </p:spPr>
        </p:pic>
        <p:grpSp>
          <p:nvGrpSpPr>
            <p:cNvPr id="36" name="Group 35">
              <a:extLst>
                <a:ext uri="{FF2B5EF4-FFF2-40B4-BE49-F238E27FC236}">
                  <a16:creationId xmlns:a16="http://schemas.microsoft.com/office/drawing/2014/main" id="{EC66BA4B-7737-D82B-E13A-C00B415B7C06}"/>
                </a:ext>
              </a:extLst>
            </p:cNvPr>
            <p:cNvGrpSpPr/>
            <p:nvPr/>
          </p:nvGrpSpPr>
          <p:grpSpPr>
            <a:xfrm>
              <a:off x="7532454" y="2045473"/>
              <a:ext cx="3118732" cy="1097280"/>
              <a:chOff x="7532454" y="2045473"/>
              <a:chExt cx="3118732" cy="1097280"/>
            </a:xfrm>
          </p:grpSpPr>
          <p:sp>
            <p:nvSpPr>
              <p:cNvPr id="35" name="Flowchart: Delay 34">
                <a:extLst>
                  <a:ext uri="{FF2B5EF4-FFF2-40B4-BE49-F238E27FC236}">
                    <a16:creationId xmlns:a16="http://schemas.microsoft.com/office/drawing/2014/main" id="{DE1C2733-15DA-ACF4-FFDF-577E1A88BB2C}"/>
                  </a:ext>
                </a:extLst>
              </p:cNvPr>
              <p:cNvSpPr/>
              <p:nvPr/>
            </p:nvSpPr>
            <p:spPr>
              <a:xfrm>
                <a:off x="10308286" y="2325380"/>
                <a:ext cx="342900" cy="577540"/>
              </a:xfrm>
              <a:prstGeom prst="flowChartDelay">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476FB0-B052-8312-4810-4497BF774A85}"/>
                  </a:ext>
                </a:extLst>
              </p:cNvPr>
              <p:cNvSpPr/>
              <p:nvPr/>
            </p:nvSpPr>
            <p:spPr>
              <a:xfrm>
                <a:off x="8200086" y="2325380"/>
                <a:ext cx="2315514" cy="577540"/>
              </a:xfrm>
              <a:prstGeom prst="rect">
                <a:avLst/>
              </a:prstGeom>
              <a:solidFill>
                <a:srgbClr val="1B3E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000" b="1" dirty="0">
                    <a:solidFill>
                      <a:schemeClr val="bg1"/>
                    </a:solidFill>
                    <a:latin typeface="Arial Narrow" panose="020B0606020202030204" pitchFamily="34" charset="0"/>
                  </a:rPr>
                  <a:t>UNITED STATES</a:t>
                </a:r>
              </a:p>
            </p:txBody>
          </p:sp>
          <p:pic>
            <p:nvPicPr>
              <p:cNvPr id="21" name="Picture 20" descr="A blue circle with white outline of the united states&#10;&#10;Description automatically generated with low confidence">
                <a:extLst>
                  <a:ext uri="{FF2B5EF4-FFF2-40B4-BE49-F238E27FC236}">
                    <a16:creationId xmlns:a16="http://schemas.microsoft.com/office/drawing/2014/main" id="{2C823FA8-F667-A5B5-F101-3B54898F80A1}"/>
                  </a:ext>
                </a:extLst>
              </p:cNvPr>
              <p:cNvPicPr>
                <a:picLocks noChangeAspect="1"/>
              </p:cNvPicPr>
              <p:nvPr/>
            </p:nvPicPr>
            <p:blipFill>
              <a:blip r:embed="rId7"/>
              <a:stretch>
                <a:fillRect/>
              </a:stretch>
            </p:blipFill>
            <p:spPr>
              <a:xfrm>
                <a:off x="7532454" y="2045473"/>
                <a:ext cx="1097280" cy="1097280"/>
              </a:xfrm>
              <a:prstGeom prst="rect">
                <a:avLst/>
              </a:prstGeom>
            </p:spPr>
          </p:pic>
        </p:grpSp>
      </p:grpSp>
      <p:grpSp>
        <p:nvGrpSpPr>
          <p:cNvPr id="11" name="Group 10">
            <a:extLst>
              <a:ext uri="{FF2B5EF4-FFF2-40B4-BE49-F238E27FC236}">
                <a16:creationId xmlns:a16="http://schemas.microsoft.com/office/drawing/2014/main" id="{453ECA21-DB86-3903-1436-70EF1CC28A6A}"/>
              </a:ext>
            </a:extLst>
          </p:cNvPr>
          <p:cNvGrpSpPr/>
          <p:nvPr/>
        </p:nvGrpSpPr>
        <p:grpSpPr>
          <a:xfrm>
            <a:off x="481105" y="199453"/>
            <a:ext cx="11710895" cy="1161288"/>
            <a:chOff x="481105" y="199453"/>
            <a:chExt cx="11710895" cy="1161288"/>
          </a:xfrm>
        </p:grpSpPr>
        <p:pic>
          <p:nvPicPr>
            <p:cNvPr id="14" name="Picture 13" descr="A picture containing logo, graphics, screenshot, circle&#10;&#10;Description automatically generated">
              <a:extLst>
                <a:ext uri="{FF2B5EF4-FFF2-40B4-BE49-F238E27FC236}">
                  <a16:creationId xmlns:a16="http://schemas.microsoft.com/office/drawing/2014/main" id="{8C58FCC1-3166-3AB2-08F5-1CC81628C3E7}"/>
                </a:ext>
              </a:extLst>
            </p:cNvPr>
            <p:cNvPicPr>
              <a:picLocks noChangeAspect="1"/>
            </p:cNvPicPr>
            <p:nvPr/>
          </p:nvPicPr>
          <p:blipFill>
            <a:blip r:embed="rId8"/>
            <a:stretch>
              <a:fillRect/>
            </a:stretch>
          </p:blipFill>
          <p:spPr>
            <a:xfrm>
              <a:off x="481105" y="199453"/>
              <a:ext cx="1161288" cy="1161288"/>
            </a:xfrm>
            <a:prstGeom prst="rect">
              <a:avLst/>
            </a:prstGeom>
          </p:spPr>
        </p:pic>
        <p:cxnSp>
          <p:nvCxnSpPr>
            <p:cNvPr id="15" name="Straight Connector 14">
              <a:extLst>
                <a:ext uri="{FF2B5EF4-FFF2-40B4-BE49-F238E27FC236}">
                  <a16:creationId xmlns:a16="http://schemas.microsoft.com/office/drawing/2014/main" id="{60BA8370-8B9E-CA95-7457-F8302E2DE2E9}"/>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16" name="Title 3">
              <a:extLst>
                <a:ext uri="{FF2B5EF4-FFF2-40B4-BE49-F238E27FC236}">
                  <a16:creationId xmlns:a16="http://schemas.microsoft.com/office/drawing/2014/main" id="{CBAE76B4-CF48-05E3-1818-D39663289DBF}"/>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DEMOGRAPHICS:</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Race &amp; Ethnicity</a:t>
              </a:r>
            </a:p>
          </p:txBody>
        </p:sp>
      </p:grpSp>
    </p:spTree>
    <p:extLst>
      <p:ext uri="{BB962C8B-B14F-4D97-AF65-F5344CB8AC3E}">
        <p14:creationId xmlns:p14="http://schemas.microsoft.com/office/powerpoint/2010/main" val="253477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49D0C9F-A70B-8967-5195-8FCDE8D82A0F}"/>
              </a:ext>
            </a:extLst>
          </p:cNvPr>
          <p:cNvGrpSpPr/>
          <p:nvPr/>
        </p:nvGrpSpPr>
        <p:grpSpPr>
          <a:xfrm>
            <a:off x="846883" y="1619363"/>
            <a:ext cx="4714232" cy="4544009"/>
            <a:chOff x="846883" y="1619363"/>
            <a:chExt cx="4714232" cy="4544009"/>
          </a:xfrm>
        </p:grpSpPr>
        <p:sp>
          <p:nvSpPr>
            <p:cNvPr id="3" name="TextBox 2">
              <a:extLst>
                <a:ext uri="{FF2B5EF4-FFF2-40B4-BE49-F238E27FC236}">
                  <a16:creationId xmlns:a16="http://schemas.microsoft.com/office/drawing/2014/main" id="{94EFEBF4-F1CC-B94B-D5DA-00EA7C02452F}"/>
                </a:ext>
              </a:extLst>
            </p:cNvPr>
            <p:cNvSpPr txBox="1"/>
            <p:nvPr/>
          </p:nvSpPr>
          <p:spPr>
            <a:xfrm>
              <a:off x="846883" y="1678992"/>
              <a:ext cx="4382844" cy="2077788"/>
            </a:xfrm>
            <a:prstGeom prst="rect">
              <a:avLst/>
            </a:prstGeom>
            <a:noFill/>
          </p:spPr>
          <p:txBody>
            <a:bodyPr wrap="square" rtlCol="0" anchor="t">
              <a:noAutofit/>
            </a:bodyPr>
            <a:lstStyle/>
            <a:p>
              <a:pPr>
                <a:lnSpc>
                  <a:spcPct val="107000"/>
                </a:lnSpc>
              </a:pPr>
              <a:r>
                <a:rPr lang="en-US" sz="2800" dirty="0">
                  <a:solidFill>
                    <a:schemeClr val="tx2"/>
                  </a:solidFill>
                  <a:latin typeface="Arial Narrow" panose="020B0606020202030204" pitchFamily="34" charset="0"/>
                </a:rPr>
                <a:t>The teaching workforce in the South is growing more diverse — but doesn’t reflect the </a:t>
              </a:r>
              <a:r>
                <a:rPr lang="en-US" sz="2800" b="1" dirty="0">
                  <a:solidFill>
                    <a:schemeClr val="tx2"/>
                  </a:solidFill>
                  <a:highlight>
                    <a:srgbClr val="D9E3F7"/>
                  </a:highlight>
                  <a:latin typeface="Arial Narrow" panose="020B0606020202030204" pitchFamily="34" charset="0"/>
                </a:rPr>
                <a:t>student population</a:t>
              </a:r>
              <a:r>
                <a:rPr lang="en-US" sz="2800" b="1" dirty="0">
                  <a:solidFill>
                    <a:schemeClr val="tx2"/>
                  </a:solidFill>
                  <a:latin typeface="Arial Narrow" panose="020B0606020202030204" pitchFamily="34" charset="0"/>
                </a:rPr>
                <a:t>.</a:t>
              </a:r>
              <a:endParaRPr lang="en-US" sz="2900" b="1" dirty="0">
                <a:solidFill>
                  <a:schemeClr val="tx2"/>
                </a:solidFill>
                <a:latin typeface="Arial Narrow" panose="020B0606020202030204" pitchFamily="34" charset="0"/>
              </a:endParaRPr>
            </a:p>
          </p:txBody>
        </p:sp>
        <p:sp>
          <p:nvSpPr>
            <p:cNvPr id="4" name="Left Brace 3">
              <a:extLst>
                <a:ext uri="{FF2B5EF4-FFF2-40B4-BE49-F238E27FC236}">
                  <a16:creationId xmlns:a16="http://schemas.microsoft.com/office/drawing/2014/main" id="{7DACBDEC-7C50-6AF3-0855-05A994CB572C}"/>
                </a:ext>
              </a:extLst>
            </p:cNvPr>
            <p:cNvSpPr/>
            <p:nvPr/>
          </p:nvSpPr>
          <p:spPr>
            <a:xfrm>
              <a:off x="5154715" y="1619363"/>
              <a:ext cx="406400" cy="4544009"/>
            </a:xfrm>
            <a:prstGeom prst="leftBrace">
              <a:avLst>
                <a:gd name="adj1" fmla="val 26190"/>
                <a:gd name="adj2" fmla="val 2116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TextBox 4">
            <a:extLst>
              <a:ext uri="{FF2B5EF4-FFF2-40B4-BE49-F238E27FC236}">
                <a16:creationId xmlns:a16="http://schemas.microsoft.com/office/drawing/2014/main" id="{E6311A77-FED0-9063-902F-7353568BA534}"/>
              </a:ext>
            </a:extLst>
          </p:cNvPr>
          <p:cNvSpPr txBox="1"/>
          <p:nvPr/>
        </p:nvSpPr>
        <p:spPr>
          <a:xfrm>
            <a:off x="1499930" y="6433456"/>
            <a:ext cx="406393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NCES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hlinkClick r:id="rId3"/>
              </a:rPr>
              <a:t>National</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hlinkClick r:id="rId3"/>
              </a:rPr>
              <a:t> Teacher and Principal Survey </a:t>
            </a:r>
            <a:r>
              <a:rPr kumimoji="0" lang="en-US" sz="1000" b="0" i="0" u="none" strike="noStrike" kern="1200" cap="none" spc="0" normalizeH="0" noProof="0" dirty="0">
                <a:ln>
                  <a:noFill/>
                </a:ln>
                <a:solidFill>
                  <a:srgbClr val="5D5040"/>
                </a:solidFill>
                <a:effectLst/>
                <a:uLnTx/>
                <a:uFillTx/>
                <a:latin typeface="Arial Narrow" panose="020B0606020202030204" pitchFamily="34" charset="0"/>
                <a:ea typeface="+mn-ea"/>
                <a:cs typeface="+mn-cs"/>
              </a:rPr>
              <a:t> 2020-21</a:t>
            </a:r>
            <a:endPar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endParaRPr>
          </a:p>
        </p:txBody>
      </p:sp>
      <p:grpSp>
        <p:nvGrpSpPr>
          <p:cNvPr id="13" name="Group 12">
            <a:extLst>
              <a:ext uri="{FF2B5EF4-FFF2-40B4-BE49-F238E27FC236}">
                <a16:creationId xmlns:a16="http://schemas.microsoft.com/office/drawing/2014/main" id="{637FAD67-1098-BB3A-415D-0CA72A7086A9}"/>
              </a:ext>
            </a:extLst>
          </p:cNvPr>
          <p:cNvGrpSpPr/>
          <p:nvPr/>
        </p:nvGrpSpPr>
        <p:grpSpPr>
          <a:xfrm>
            <a:off x="1309899" y="3844616"/>
            <a:ext cx="3095922" cy="2075501"/>
            <a:chOff x="748424" y="4005036"/>
            <a:chExt cx="3095922" cy="2075501"/>
          </a:xfrm>
        </p:grpSpPr>
        <p:pic>
          <p:nvPicPr>
            <p:cNvPr id="15" name="Picture 14" descr="A screenshot of a calendar&#10;&#10;Description automatically generated with low confidence">
              <a:extLst>
                <a:ext uri="{FF2B5EF4-FFF2-40B4-BE49-F238E27FC236}">
                  <a16:creationId xmlns:a16="http://schemas.microsoft.com/office/drawing/2014/main" id="{EE3C3B76-30EE-7C1A-49CA-2224EF50B626}"/>
                </a:ext>
              </a:extLst>
            </p:cNvPr>
            <p:cNvPicPr>
              <a:picLocks noChangeAspect="1"/>
            </p:cNvPicPr>
            <p:nvPr/>
          </p:nvPicPr>
          <p:blipFill rotWithShape="1">
            <a:blip r:embed="rId4"/>
            <a:srcRect l="25454" r="51458" b="55000"/>
            <a:stretch/>
          </p:blipFill>
          <p:spPr>
            <a:xfrm>
              <a:off x="748424" y="4411954"/>
              <a:ext cx="1503011" cy="1647792"/>
            </a:xfrm>
            <a:prstGeom prst="rect">
              <a:avLst/>
            </a:prstGeom>
          </p:spPr>
        </p:pic>
        <p:sp>
          <p:nvSpPr>
            <p:cNvPr id="19" name="TextBox 18">
              <a:extLst>
                <a:ext uri="{FF2B5EF4-FFF2-40B4-BE49-F238E27FC236}">
                  <a16:creationId xmlns:a16="http://schemas.microsoft.com/office/drawing/2014/main" id="{04F33DCD-B59B-69F9-E304-DC7B971BC77D}"/>
                </a:ext>
              </a:extLst>
            </p:cNvPr>
            <p:cNvSpPr txBox="1"/>
            <p:nvPr/>
          </p:nvSpPr>
          <p:spPr>
            <a:xfrm>
              <a:off x="846883" y="4005036"/>
              <a:ext cx="2997463" cy="527628"/>
            </a:xfrm>
            <a:prstGeom prst="rect">
              <a:avLst/>
            </a:prstGeom>
            <a:noFill/>
          </p:spPr>
          <p:txBody>
            <a:bodyPr wrap="square" rtlCol="0" anchor="t">
              <a:noAutofit/>
            </a:bodyPr>
            <a:lstStyle/>
            <a:p>
              <a:pPr>
                <a:lnSpc>
                  <a:spcPct val="107000"/>
                </a:lnSpc>
              </a:pPr>
              <a:r>
                <a:rPr lang="en-US" sz="2800" b="1" dirty="0">
                  <a:solidFill>
                    <a:srgbClr val="6CB33F"/>
                  </a:solidFill>
                  <a:latin typeface="Arial Narrow" panose="020B0606020202030204" pitchFamily="34" charset="0"/>
                </a:rPr>
                <a:t>Teachers of color:</a:t>
              </a:r>
              <a:endParaRPr lang="en-US" sz="2900" b="1" dirty="0">
                <a:solidFill>
                  <a:srgbClr val="6CB33F"/>
                </a:solidFill>
                <a:latin typeface="Arial Narrow" panose="020B0606020202030204" pitchFamily="34" charset="0"/>
              </a:endParaRPr>
            </a:p>
          </p:txBody>
        </p:sp>
        <p:pic>
          <p:nvPicPr>
            <p:cNvPr id="9" name="Picture 8" descr="A screenshot of a calendar&#10;&#10;Description automatically generated with low confidence">
              <a:extLst>
                <a:ext uri="{FF2B5EF4-FFF2-40B4-BE49-F238E27FC236}">
                  <a16:creationId xmlns:a16="http://schemas.microsoft.com/office/drawing/2014/main" id="{6092452B-A40E-F13E-B73F-4A344989EAC7}"/>
                </a:ext>
              </a:extLst>
            </p:cNvPr>
            <p:cNvPicPr>
              <a:picLocks noChangeAspect="1"/>
            </p:cNvPicPr>
            <p:nvPr/>
          </p:nvPicPr>
          <p:blipFill rotWithShape="1">
            <a:blip r:embed="rId4"/>
            <a:srcRect l="2215" t="-8488" r="74697" b="55001"/>
            <a:stretch/>
          </p:blipFill>
          <p:spPr>
            <a:xfrm>
              <a:off x="2341335" y="4121946"/>
              <a:ext cx="1503011" cy="1958591"/>
            </a:xfrm>
            <a:prstGeom prst="rect">
              <a:avLst/>
            </a:prstGeom>
          </p:spPr>
        </p:pic>
      </p:grpSp>
      <p:pic>
        <p:nvPicPr>
          <p:cNvPr id="12" name="Picture 11" descr="A picture containing text, screenshot, font, graphic design&#10;&#10;Description automatically generated">
            <a:extLst>
              <a:ext uri="{FF2B5EF4-FFF2-40B4-BE49-F238E27FC236}">
                <a16:creationId xmlns:a16="http://schemas.microsoft.com/office/drawing/2014/main" id="{ECD60B64-F93A-A3B0-00FB-6F373E2BC857}"/>
              </a:ext>
            </a:extLst>
          </p:cNvPr>
          <p:cNvPicPr>
            <a:picLocks noChangeAspect="1"/>
          </p:cNvPicPr>
          <p:nvPr/>
        </p:nvPicPr>
        <p:blipFill rotWithShape="1">
          <a:blip r:embed="rId5"/>
          <a:srcRect t="41751" r="45294"/>
          <a:stretch/>
        </p:blipFill>
        <p:spPr>
          <a:xfrm>
            <a:off x="5357915" y="1861430"/>
            <a:ext cx="6669727" cy="3994736"/>
          </a:xfrm>
          <a:prstGeom prst="rect">
            <a:avLst/>
          </a:prstGeom>
        </p:spPr>
      </p:pic>
      <p:grpSp>
        <p:nvGrpSpPr>
          <p:cNvPr id="16" name="Group 15">
            <a:extLst>
              <a:ext uri="{FF2B5EF4-FFF2-40B4-BE49-F238E27FC236}">
                <a16:creationId xmlns:a16="http://schemas.microsoft.com/office/drawing/2014/main" id="{702E669E-430E-8049-ACE5-FD5A8F65A958}"/>
              </a:ext>
            </a:extLst>
          </p:cNvPr>
          <p:cNvGrpSpPr/>
          <p:nvPr/>
        </p:nvGrpSpPr>
        <p:grpSpPr>
          <a:xfrm>
            <a:off x="481105" y="199453"/>
            <a:ext cx="11710895" cy="1161288"/>
            <a:chOff x="481105" y="199453"/>
            <a:chExt cx="11710895" cy="1161288"/>
          </a:xfrm>
        </p:grpSpPr>
        <p:pic>
          <p:nvPicPr>
            <p:cNvPr id="17" name="Picture 16" descr="A picture containing logo, graphics, screenshot, circle&#10;&#10;Description automatically generated">
              <a:extLst>
                <a:ext uri="{FF2B5EF4-FFF2-40B4-BE49-F238E27FC236}">
                  <a16:creationId xmlns:a16="http://schemas.microsoft.com/office/drawing/2014/main" id="{F8127E00-A71C-0590-1627-CDCC3D9645A5}"/>
                </a:ext>
              </a:extLst>
            </p:cNvPr>
            <p:cNvPicPr>
              <a:picLocks noChangeAspect="1"/>
            </p:cNvPicPr>
            <p:nvPr/>
          </p:nvPicPr>
          <p:blipFill>
            <a:blip r:embed="rId6"/>
            <a:stretch>
              <a:fillRect/>
            </a:stretch>
          </p:blipFill>
          <p:spPr>
            <a:xfrm>
              <a:off x="481105" y="199453"/>
              <a:ext cx="1161288" cy="1161288"/>
            </a:xfrm>
            <a:prstGeom prst="rect">
              <a:avLst/>
            </a:prstGeom>
          </p:spPr>
        </p:pic>
        <p:cxnSp>
          <p:nvCxnSpPr>
            <p:cNvPr id="18" name="Straight Connector 17">
              <a:extLst>
                <a:ext uri="{FF2B5EF4-FFF2-40B4-BE49-F238E27FC236}">
                  <a16:creationId xmlns:a16="http://schemas.microsoft.com/office/drawing/2014/main" id="{4E0CF202-9D51-E308-E20F-F7596894761D}"/>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5E6F0234-2AC0-2EAE-3B16-619865F78A0C}"/>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DEMOGRAPHICS:</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Race &amp; Ethnicity</a:t>
              </a:r>
            </a:p>
          </p:txBody>
        </p:sp>
      </p:grpSp>
    </p:spTree>
    <p:extLst>
      <p:ext uri="{BB962C8B-B14F-4D97-AF65-F5344CB8AC3E}">
        <p14:creationId xmlns:p14="http://schemas.microsoft.com/office/powerpoint/2010/main" val="10914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6BC37C-9B57-0562-C58C-55B6337C2C21}"/>
              </a:ext>
            </a:extLst>
          </p:cNvPr>
          <p:cNvSpPr txBox="1"/>
          <p:nvPr/>
        </p:nvSpPr>
        <p:spPr>
          <a:xfrm>
            <a:off x="1499930" y="6433456"/>
            <a:ext cx="189987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2020-21</a:t>
            </a:r>
          </a:p>
        </p:txBody>
      </p:sp>
      <p:grpSp>
        <p:nvGrpSpPr>
          <p:cNvPr id="8" name="Group 7">
            <a:extLst>
              <a:ext uri="{FF2B5EF4-FFF2-40B4-BE49-F238E27FC236}">
                <a16:creationId xmlns:a16="http://schemas.microsoft.com/office/drawing/2014/main" id="{B3BA275E-A1EF-3360-46B8-11D1F868D354}"/>
              </a:ext>
            </a:extLst>
          </p:cNvPr>
          <p:cNvGrpSpPr/>
          <p:nvPr/>
        </p:nvGrpSpPr>
        <p:grpSpPr>
          <a:xfrm>
            <a:off x="714878" y="1609698"/>
            <a:ext cx="7260722" cy="4651401"/>
            <a:chOff x="511678" y="1578338"/>
            <a:chExt cx="8109190" cy="4651401"/>
          </a:xfrm>
        </p:grpSpPr>
        <p:graphicFrame>
          <p:nvGraphicFramePr>
            <p:cNvPr id="9" name="Chart 8">
              <a:extLst>
                <a:ext uri="{FF2B5EF4-FFF2-40B4-BE49-F238E27FC236}">
                  <a16:creationId xmlns:a16="http://schemas.microsoft.com/office/drawing/2014/main" id="{5D00D8B8-5B23-7070-C738-737A0E8A19CF}"/>
                </a:ext>
              </a:extLst>
            </p:cNvPr>
            <p:cNvGraphicFramePr/>
            <p:nvPr>
              <p:extLst>
                <p:ext uri="{D42A27DB-BD31-4B8C-83A1-F6EECF244321}">
                  <p14:modId xmlns:p14="http://schemas.microsoft.com/office/powerpoint/2010/main" val="235168646"/>
                </p:ext>
              </p:extLst>
            </p:nvPr>
          </p:nvGraphicFramePr>
          <p:xfrm>
            <a:off x="613923" y="1871568"/>
            <a:ext cx="8006945" cy="435817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E4C9F872-DA24-54E7-E12E-F1854C13B602}"/>
                </a:ext>
              </a:extLst>
            </p:cNvPr>
            <p:cNvSpPr txBox="1"/>
            <p:nvPr/>
          </p:nvSpPr>
          <p:spPr>
            <a:xfrm>
              <a:off x="511678" y="1578338"/>
              <a:ext cx="1970411" cy="523220"/>
            </a:xfrm>
            <a:prstGeom prst="rect">
              <a:avLst/>
            </a:prstGeom>
            <a:noFill/>
            <a:ln>
              <a:solidFill>
                <a:schemeClr val="bg1"/>
              </a:solidFill>
            </a:ln>
          </p:spPr>
          <p:txBody>
            <a:bodyPr wrap="none" rtlCol="0">
              <a:spAutoFit/>
            </a:bodyPr>
            <a:lstStyle/>
            <a:p>
              <a:r>
                <a:rPr lang="en-US" sz="2800" b="1" dirty="0">
                  <a:solidFill>
                    <a:schemeClr val="tx2">
                      <a:lumMod val="75000"/>
                    </a:schemeClr>
                  </a:solidFill>
                  <a:latin typeface="Arial Narrow" panose="020B0606020202030204" pitchFamily="34" charset="0"/>
                </a:rPr>
                <a:t>SREB States</a:t>
              </a:r>
            </a:p>
          </p:txBody>
        </p:sp>
      </p:grpSp>
      <p:grpSp>
        <p:nvGrpSpPr>
          <p:cNvPr id="3" name="Group 2">
            <a:extLst>
              <a:ext uri="{FF2B5EF4-FFF2-40B4-BE49-F238E27FC236}">
                <a16:creationId xmlns:a16="http://schemas.microsoft.com/office/drawing/2014/main" id="{68744AAA-8857-51FF-0C47-DF05074642F6}"/>
              </a:ext>
            </a:extLst>
          </p:cNvPr>
          <p:cNvGrpSpPr/>
          <p:nvPr/>
        </p:nvGrpSpPr>
        <p:grpSpPr>
          <a:xfrm>
            <a:off x="7271730" y="1687857"/>
            <a:ext cx="4798350" cy="2246665"/>
            <a:chOff x="7088850" y="1687857"/>
            <a:chExt cx="4798350" cy="2246665"/>
          </a:xfrm>
        </p:grpSpPr>
        <p:sp>
          <p:nvSpPr>
            <p:cNvPr id="12" name="TextBox 11">
              <a:extLst>
                <a:ext uri="{FF2B5EF4-FFF2-40B4-BE49-F238E27FC236}">
                  <a16:creationId xmlns:a16="http://schemas.microsoft.com/office/drawing/2014/main" id="{953EE58C-2E17-233F-107B-839890BE45D0}"/>
                </a:ext>
              </a:extLst>
            </p:cNvPr>
            <p:cNvSpPr txBox="1"/>
            <p:nvPr/>
          </p:nvSpPr>
          <p:spPr>
            <a:xfrm>
              <a:off x="7759700" y="1687857"/>
              <a:ext cx="4127500" cy="2208565"/>
            </a:xfrm>
            <a:prstGeom prst="rect">
              <a:avLst/>
            </a:prstGeom>
            <a:noFill/>
          </p:spPr>
          <p:txBody>
            <a:bodyPr wrap="square" rtlCol="0" anchor="ctr">
              <a:noAutofit/>
            </a:bodyPr>
            <a:lstStyle/>
            <a:p>
              <a:r>
                <a:rPr lang="en-US" sz="3200" b="1" dirty="0">
                  <a:solidFill>
                    <a:srgbClr val="173571"/>
                  </a:solidFill>
                  <a:latin typeface="Arial Narrow" panose="020B0606020202030204" pitchFamily="34" charset="0"/>
                </a:rPr>
                <a:t>Percent of Teachers With Graduate Degrees</a:t>
              </a:r>
            </a:p>
            <a:p>
              <a:pPr>
                <a:spcBef>
                  <a:spcPts val="1200"/>
                </a:spcBef>
              </a:pPr>
              <a:r>
                <a:rPr lang="en-US" sz="3200" dirty="0">
                  <a:solidFill>
                    <a:srgbClr val="688AD0"/>
                  </a:solidFill>
                  <a:latin typeface="Arial Narrow" panose="020B0606020202030204" pitchFamily="34" charset="0"/>
                </a:rPr>
                <a:t>2019-20:</a:t>
              </a:r>
              <a:r>
                <a:rPr lang="en-US" sz="3200" dirty="0">
                  <a:solidFill>
                    <a:schemeClr val="tx2"/>
                  </a:solidFill>
                  <a:latin typeface="Arial Narrow" panose="020B0606020202030204" pitchFamily="34" charset="0"/>
                </a:rPr>
                <a:t> </a:t>
              </a:r>
              <a:r>
                <a:rPr lang="en-US" sz="3200" b="1" dirty="0">
                  <a:solidFill>
                    <a:schemeClr val="tx2"/>
                  </a:solidFill>
                  <a:latin typeface="Arial Narrow" panose="020B0606020202030204" pitchFamily="34" charset="0"/>
                </a:rPr>
                <a:t>57.6%</a:t>
              </a:r>
            </a:p>
            <a:p>
              <a:pPr>
                <a:spcBef>
                  <a:spcPts val="1200"/>
                </a:spcBef>
              </a:pPr>
              <a:r>
                <a:rPr lang="en-US" sz="3200" dirty="0">
                  <a:solidFill>
                    <a:srgbClr val="688AD0"/>
                  </a:solidFill>
                  <a:latin typeface="Arial Narrow" panose="020B0606020202030204" pitchFamily="34" charset="0"/>
                </a:rPr>
                <a:t>2020-21: </a:t>
              </a:r>
              <a:r>
                <a:rPr lang="en-US" sz="3200" b="1" dirty="0">
                  <a:solidFill>
                    <a:schemeClr val="tx2"/>
                  </a:solidFill>
                  <a:latin typeface="Arial Narrow" panose="020B0606020202030204" pitchFamily="34" charset="0"/>
                </a:rPr>
                <a:t>57.1%</a:t>
              </a:r>
              <a:endParaRPr lang="en-US" sz="2800" b="1" dirty="0">
                <a:solidFill>
                  <a:schemeClr val="tx2"/>
                </a:solidFill>
                <a:latin typeface="Arial Narrow" panose="020B0606020202030204" pitchFamily="34" charset="0"/>
              </a:endParaRPr>
            </a:p>
          </p:txBody>
        </p:sp>
        <p:sp>
          <p:nvSpPr>
            <p:cNvPr id="13" name="Arrow: Down 12">
              <a:extLst>
                <a:ext uri="{FF2B5EF4-FFF2-40B4-BE49-F238E27FC236}">
                  <a16:creationId xmlns:a16="http://schemas.microsoft.com/office/drawing/2014/main" id="{F956CF1B-DF73-BC12-910F-9B581309892A}"/>
                </a:ext>
              </a:extLst>
            </p:cNvPr>
            <p:cNvSpPr/>
            <p:nvPr/>
          </p:nvSpPr>
          <p:spPr>
            <a:xfrm>
              <a:off x="7088850" y="3336966"/>
              <a:ext cx="594650" cy="597556"/>
            </a:xfrm>
            <a:prstGeom prst="downArrow">
              <a:avLst/>
            </a:prstGeom>
            <a:solidFill>
              <a:srgbClr val="A6BBE3">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A607C74-99EC-38AC-F319-530A3760937A}"/>
              </a:ext>
            </a:extLst>
          </p:cNvPr>
          <p:cNvGrpSpPr/>
          <p:nvPr/>
        </p:nvGrpSpPr>
        <p:grpSpPr>
          <a:xfrm>
            <a:off x="481105" y="199453"/>
            <a:ext cx="11710895" cy="1161288"/>
            <a:chOff x="481105" y="199453"/>
            <a:chExt cx="11710895" cy="1161288"/>
          </a:xfrm>
        </p:grpSpPr>
        <p:pic>
          <p:nvPicPr>
            <p:cNvPr id="15" name="Picture 14" descr="A picture containing logo, graphics, screenshot, circle&#10;&#10;Description automatically generated">
              <a:extLst>
                <a:ext uri="{FF2B5EF4-FFF2-40B4-BE49-F238E27FC236}">
                  <a16:creationId xmlns:a16="http://schemas.microsoft.com/office/drawing/2014/main" id="{B20BC340-4D94-0FAC-3BEF-9498DD7B3261}"/>
                </a:ext>
              </a:extLst>
            </p:cNvPr>
            <p:cNvPicPr>
              <a:picLocks noChangeAspect="1"/>
            </p:cNvPicPr>
            <p:nvPr/>
          </p:nvPicPr>
          <p:blipFill>
            <a:blip r:embed="rId4"/>
            <a:stretch>
              <a:fillRect/>
            </a:stretch>
          </p:blipFill>
          <p:spPr>
            <a:xfrm>
              <a:off x="481105" y="199453"/>
              <a:ext cx="1161288" cy="1161288"/>
            </a:xfrm>
            <a:prstGeom prst="rect">
              <a:avLst/>
            </a:prstGeom>
          </p:spPr>
        </p:pic>
        <p:cxnSp>
          <p:nvCxnSpPr>
            <p:cNvPr id="16" name="Straight Connector 15">
              <a:extLst>
                <a:ext uri="{FF2B5EF4-FFF2-40B4-BE49-F238E27FC236}">
                  <a16:creationId xmlns:a16="http://schemas.microsoft.com/office/drawing/2014/main" id="{9298F26A-5A17-51FC-AC46-15B8199DDF1D}"/>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17" name="Title 3">
              <a:extLst>
                <a:ext uri="{FF2B5EF4-FFF2-40B4-BE49-F238E27FC236}">
                  <a16:creationId xmlns:a16="http://schemas.microsoft.com/office/drawing/2014/main" id="{B428A0C1-CA40-F7E0-3657-7307379C0219}"/>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DEMOGRAPHICS:</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Education Level</a:t>
              </a:r>
            </a:p>
          </p:txBody>
        </p:sp>
      </p:grpSp>
    </p:spTree>
    <p:extLst>
      <p:ext uri="{BB962C8B-B14F-4D97-AF65-F5344CB8AC3E}">
        <p14:creationId xmlns:p14="http://schemas.microsoft.com/office/powerpoint/2010/main" val="415059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4B62F92B-5601-02E4-0896-9991D447BAAC}"/>
              </a:ext>
            </a:extLst>
          </p:cNvPr>
          <p:cNvGraphicFramePr>
            <a:graphicFrameLocks noGrp="1"/>
          </p:cNvGraphicFramePr>
          <p:nvPr>
            <p:extLst>
              <p:ext uri="{D42A27DB-BD31-4B8C-83A1-F6EECF244321}">
                <p14:modId xmlns:p14="http://schemas.microsoft.com/office/powerpoint/2010/main" val="3319026073"/>
              </p:ext>
            </p:extLst>
          </p:nvPr>
        </p:nvGraphicFramePr>
        <p:xfrm>
          <a:off x="629982" y="1682655"/>
          <a:ext cx="4762947" cy="4388030"/>
        </p:xfrm>
        <a:graphic>
          <a:graphicData uri="http://schemas.openxmlformats.org/drawingml/2006/table">
            <a:tbl>
              <a:tblPr firstRow="1" bandRow="1"/>
              <a:tblGrid>
                <a:gridCol w="474373">
                  <a:extLst>
                    <a:ext uri="{9D8B030D-6E8A-4147-A177-3AD203B41FA5}">
                      <a16:colId xmlns:a16="http://schemas.microsoft.com/office/drawing/2014/main" val="1739109050"/>
                    </a:ext>
                  </a:extLst>
                </a:gridCol>
                <a:gridCol w="474373">
                  <a:extLst>
                    <a:ext uri="{9D8B030D-6E8A-4147-A177-3AD203B41FA5}">
                      <a16:colId xmlns:a16="http://schemas.microsoft.com/office/drawing/2014/main" val="2087567181"/>
                    </a:ext>
                  </a:extLst>
                </a:gridCol>
                <a:gridCol w="474373">
                  <a:extLst>
                    <a:ext uri="{9D8B030D-6E8A-4147-A177-3AD203B41FA5}">
                      <a16:colId xmlns:a16="http://schemas.microsoft.com/office/drawing/2014/main" val="357777233"/>
                    </a:ext>
                  </a:extLst>
                </a:gridCol>
                <a:gridCol w="474373">
                  <a:extLst>
                    <a:ext uri="{9D8B030D-6E8A-4147-A177-3AD203B41FA5}">
                      <a16:colId xmlns:a16="http://schemas.microsoft.com/office/drawing/2014/main" val="3245025016"/>
                    </a:ext>
                  </a:extLst>
                </a:gridCol>
                <a:gridCol w="241991">
                  <a:extLst>
                    <a:ext uri="{9D8B030D-6E8A-4147-A177-3AD203B41FA5}">
                      <a16:colId xmlns:a16="http://schemas.microsoft.com/office/drawing/2014/main" val="3264566193"/>
                    </a:ext>
                  </a:extLst>
                </a:gridCol>
                <a:gridCol w="241991">
                  <a:extLst>
                    <a:ext uri="{9D8B030D-6E8A-4147-A177-3AD203B41FA5}">
                      <a16:colId xmlns:a16="http://schemas.microsoft.com/office/drawing/2014/main" val="172079772"/>
                    </a:ext>
                  </a:extLst>
                </a:gridCol>
                <a:gridCol w="474373">
                  <a:extLst>
                    <a:ext uri="{9D8B030D-6E8A-4147-A177-3AD203B41FA5}">
                      <a16:colId xmlns:a16="http://schemas.microsoft.com/office/drawing/2014/main" val="2655324185"/>
                    </a:ext>
                  </a:extLst>
                </a:gridCol>
                <a:gridCol w="474373">
                  <a:extLst>
                    <a:ext uri="{9D8B030D-6E8A-4147-A177-3AD203B41FA5}">
                      <a16:colId xmlns:a16="http://schemas.microsoft.com/office/drawing/2014/main" val="3877438706"/>
                    </a:ext>
                  </a:extLst>
                </a:gridCol>
                <a:gridCol w="474373">
                  <a:extLst>
                    <a:ext uri="{9D8B030D-6E8A-4147-A177-3AD203B41FA5}">
                      <a16:colId xmlns:a16="http://schemas.microsoft.com/office/drawing/2014/main" val="3869963520"/>
                    </a:ext>
                  </a:extLst>
                </a:gridCol>
                <a:gridCol w="483981">
                  <a:extLst>
                    <a:ext uri="{9D8B030D-6E8A-4147-A177-3AD203B41FA5}">
                      <a16:colId xmlns:a16="http://schemas.microsoft.com/office/drawing/2014/main" val="370909753"/>
                    </a:ext>
                  </a:extLst>
                </a:gridCol>
                <a:gridCol w="474373">
                  <a:extLst>
                    <a:ext uri="{9D8B030D-6E8A-4147-A177-3AD203B41FA5}">
                      <a16:colId xmlns:a16="http://schemas.microsoft.com/office/drawing/2014/main" val="2492831656"/>
                    </a:ext>
                  </a:extLst>
                </a:gridCol>
              </a:tblGrid>
              <a:tr h="438803">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hMerge="1">
                  <a:txBody>
                    <a:bodyPr/>
                    <a:lstStyle/>
                    <a:p>
                      <a:endParaRPr lang="en-US"/>
                    </a:p>
                  </a:txBody>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extLst>
                  <a:ext uri="{0D108BD9-81ED-4DB2-BD59-A6C34878D82A}">
                    <a16:rowId xmlns:a16="http://schemas.microsoft.com/office/drawing/2014/main" val="1758297202"/>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extLst>
                  <a:ext uri="{0D108BD9-81ED-4DB2-BD59-A6C34878D82A}">
                    <a16:rowId xmlns:a16="http://schemas.microsoft.com/office/drawing/2014/main" val="643252890"/>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971D"/>
                    </a:solidFill>
                  </a:tcPr>
                </a:tc>
                <a:extLst>
                  <a:ext uri="{0D108BD9-81ED-4DB2-BD59-A6C34878D82A}">
                    <a16:rowId xmlns:a16="http://schemas.microsoft.com/office/drawing/2014/main" val="3669701498"/>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extLst>
                  <a:ext uri="{0D108BD9-81ED-4DB2-BD59-A6C34878D82A}">
                    <a16:rowId xmlns:a16="http://schemas.microsoft.com/office/drawing/2014/main" val="1342987108"/>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29826"/>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250894"/>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942935"/>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7538797"/>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7646"/>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42394"/>
                  </a:ext>
                </a:extLst>
              </a:tr>
            </a:tbl>
          </a:graphicData>
        </a:graphic>
      </p:graphicFrame>
      <p:sp>
        <p:nvSpPr>
          <p:cNvPr id="5" name="TextBox 4">
            <a:extLst>
              <a:ext uri="{FF2B5EF4-FFF2-40B4-BE49-F238E27FC236}">
                <a16:creationId xmlns:a16="http://schemas.microsoft.com/office/drawing/2014/main" id="{9DAB6231-EFEE-E958-6B37-1F6C0AC5ADE2}"/>
              </a:ext>
            </a:extLst>
          </p:cNvPr>
          <p:cNvSpPr txBox="1"/>
          <p:nvPr/>
        </p:nvSpPr>
        <p:spPr>
          <a:xfrm>
            <a:off x="5521736" y="1429776"/>
            <a:ext cx="6408408" cy="400110"/>
          </a:xfrm>
          <a:prstGeom prst="rect">
            <a:avLst/>
          </a:prstGeom>
          <a:noFill/>
        </p:spPr>
        <p:txBody>
          <a:bodyPr wrap="square" rtlCol="0">
            <a:spAutoFit/>
          </a:bodyPr>
          <a:lstStyle/>
          <a:p>
            <a:pPr algn="ctr"/>
            <a:r>
              <a:rPr lang="en-US" sz="2000" dirty="0">
                <a:solidFill>
                  <a:srgbClr val="5D5040"/>
                </a:solidFill>
                <a:latin typeface="Arial Narrow" panose="020B0604020202020204" pitchFamily="34" charset="0"/>
                <a:cs typeface="Arial Narrow" panose="020B0604020202020204" pitchFamily="34" charset="0"/>
              </a:rPr>
              <a:t>On average, among teachers in the SREB region in </a:t>
            </a:r>
            <a:r>
              <a:rPr lang="en-US" sz="2000" b="1" dirty="0">
                <a:highlight>
                  <a:srgbClr val="E2DCD5"/>
                </a:highlight>
                <a:latin typeface="Arial Narrow" panose="020B0606020202030204" pitchFamily="34" charset="0"/>
              </a:rPr>
              <a:t>2019-20</a:t>
            </a:r>
            <a:r>
              <a:rPr lang="en-US" sz="2000" b="1" dirty="0">
                <a:latin typeface="Arial Narrow" panose="020B0606020202030204" pitchFamily="34" charset="0"/>
              </a:rPr>
              <a:t> </a:t>
            </a:r>
            <a:r>
              <a:rPr lang="en-US" sz="2000" dirty="0">
                <a:solidFill>
                  <a:srgbClr val="5D5040"/>
                </a:solidFill>
                <a:latin typeface="Arial Narrow" panose="020B0604020202020204" pitchFamily="34" charset="0"/>
                <a:cs typeface="Arial Narrow" panose="020B0604020202020204" pitchFamily="34" charset="0"/>
              </a:rPr>
              <a:t>…</a:t>
            </a:r>
          </a:p>
        </p:txBody>
      </p:sp>
      <p:grpSp>
        <p:nvGrpSpPr>
          <p:cNvPr id="16" name="Group 15">
            <a:extLst>
              <a:ext uri="{FF2B5EF4-FFF2-40B4-BE49-F238E27FC236}">
                <a16:creationId xmlns:a16="http://schemas.microsoft.com/office/drawing/2014/main" id="{DD84E6BD-2629-C20E-A837-901D1CD9E881}"/>
              </a:ext>
            </a:extLst>
          </p:cNvPr>
          <p:cNvGrpSpPr/>
          <p:nvPr/>
        </p:nvGrpSpPr>
        <p:grpSpPr>
          <a:xfrm>
            <a:off x="5574420" y="2034037"/>
            <a:ext cx="6363041" cy="2796442"/>
            <a:chOff x="5574420" y="2034037"/>
            <a:chExt cx="6363041" cy="2796442"/>
          </a:xfrm>
        </p:grpSpPr>
        <p:grpSp>
          <p:nvGrpSpPr>
            <p:cNvPr id="75" name="Group 74">
              <a:extLst>
                <a:ext uri="{FF2B5EF4-FFF2-40B4-BE49-F238E27FC236}">
                  <a16:creationId xmlns:a16="http://schemas.microsoft.com/office/drawing/2014/main" id="{5E4E2F6E-4351-4AB9-7154-6F2ED17FCC3E}"/>
                </a:ext>
              </a:extLst>
            </p:cNvPr>
            <p:cNvGrpSpPr/>
            <p:nvPr/>
          </p:nvGrpSpPr>
          <p:grpSpPr>
            <a:xfrm>
              <a:off x="5574420" y="2034037"/>
              <a:ext cx="6355723" cy="548177"/>
              <a:chOff x="5567103" y="2034037"/>
              <a:chExt cx="6355723" cy="548177"/>
            </a:xfrm>
          </p:grpSpPr>
          <p:sp>
            <p:nvSpPr>
              <p:cNvPr id="30" name="TextBox 29">
                <a:extLst>
                  <a:ext uri="{FF2B5EF4-FFF2-40B4-BE49-F238E27FC236}">
                    <a16:creationId xmlns:a16="http://schemas.microsoft.com/office/drawing/2014/main" id="{E6AB48D9-575C-BA8F-B5A3-8A644E0A36D1}"/>
                  </a:ext>
                </a:extLst>
              </p:cNvPr>
              <p:cNvSpPr txBox="1"/>
              <p:nvPr/>
            </p:nvSpPr>
            <p:spPr>
              <a:xfrm>
                <a:off x="6330239" y="2120549"/>
                <a:ext cx="5592587" cy="461665"/>
              </a:xfrm>
              <a:prstGeom prst="rect">
                <a:avLst/>
              </a:prstGeom>
              <a:noFill/>
            </p:spPr>
            <p:txBody>
              <a:bodyPr wrap="square" rtlCol="0">
                <a:spAutoFit/>
              </a:bodyPr>
              <a:lstStyle/>
              <a:p>
                <a:r>
                  <a:rPr lang="en-US" sz="2400" b="1" dirty="0">
                    <a:solidFill>
                      <a:srgbClr val="008BB0"/>
                    </a:solidFill>
                    <a:latin typeface="Arial Narrow" panose="020B0604020202020204" pitchFamily="34" charset="0"/>
                    <a:cs typeface="Arial Narrow" panose="020B0604020202020204" pitchFamily="34" charset="0"/>
                  </a:rPr>
                  <a:t>7.9% are National Board Certified</a:t>
                </a:r>
              </a:p>
            </p:txBody>
          </p:sp>
          <p:sp>
            <p:nvSpPr>
              <p:cNvPr id="37" name="Arrow: Left 36">
                <a:extLst>
                  <a:ext uri="{FF2B5EF4-FFF2-40B4-BE49-F238E27FC236}">
                    <a16:creationId xmlns:a16="http://schemas.microsoft.com/office/drawing/2014/main" id="{20FAFB7C-2762-9722-BE62-96FB3E1C7DF4}"/>
                  </a:ext>
                </a:extLst>
              </p:cNvPr>
              <p:cNvSpPr/>
              <p:nvPr/>
            </p:nvSpPr>
            <p:spPr>
              <a:xfrm rot="1144083">
                <a:off x="5567103" y="2034037"/>
                <a:ext cx="717769" cy="443088"/>
              </a:xfrm>
              <a:prstGeom prst="leftArrow">
                <a:avLst>
                  <a:gd name="adj1" fmla="val 37936"/>
                  <a:gd name="adj2" fmla="val 71333"/>
                </a:avLst>
              </a:prstGeom>
              <a:solidFill>
                <a:srgbClr val="008B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3DFCD9BB-5D1B-1149-9FBA-18C64E9FFC0F}"/>
                </a:ext>
              </a:extLst>
            </p:cNvPr>
            <p:cNvGrpSpPr/>
            <p:nvPr/>
          </p:nvGrpSpPr>
          <p:grpSpPr>
            <a:xfrm>
              <a:off x="5574420" y="4282302"/>
              <a:ext cx="6355723" cy="548177"/>
              <a:chOff x="5567103" y="4282302"/>
              <a:chExt cx="6355723" cy="548177"/>
            </a:xfrm>
          </p:grpSpPr>
          <p:sp>
            <p:nvSpPr>
              <p:cNvPr id="53" name="TextBox 52">
                <a:extLst>
                  <a:ext uri="{FF2B5EF4-FFF2-40B4-BE49-F238E27FC236}">
                    <a16:creationId xmlns:a16="http://schemas.microsoft.com/office/drawing/2014/main" id="{74B79746-E630-380B-C924-22E54F2D7AA4}"/>
                  </a:ext>
                </a:extLst>
              </p:cNvPr>
              <p:cNvSpPr txBox="1"/>
              <p:nvPr/>
            </p:nvSpPr>
            <p:spPr>
              <a:xfrm>
                <a:off x="6330239" y="4368814"/>
                <a:ext cx="5592587" cy="461665"/>
              </a:xfrm>
              <a:prstGeom prst="rect">
                <a:avLst/>
              </a:prstGeom>
              <a:noFill/>
            </p:spPr>
            <p:txBody>
              <a:bodyPr wrap="square" rtlCol="0">
                <a:spAutoFit/>
              </a:bodyPr>
              <a:lstStyle/>
              <a:p>
                <a:r>
                  <a:rPr lang="en-US" sz="2400" b="1" dirty="0">
                    <a:solidFill>
                      <a:srgbClr val="F8971D"/>
                    </a:solidFill>
                    <a:latin typeface="Arial Narrow" panose="020B0604020202020204" pitchFamily="34" charset="0"/>
                    <a:cs typeface="Arial Narrow" panose="020B0604020202020204" pitchFamily="34" charset="0"/>
                  </a:rPr>
                  <a:t>11.0% are teaching out-of-field</a:t>
                </a:r>
              </a:p>
            </p:txBody>
          </p:sp>
          <p:sp>
            <p:nvSpPr>
              <p:cNvPr id="54" name="Arrow: Left 53">
                <a:extLst>
                  <a:ext uri="{FF2B5EF4-FFF2-40B4-BE49-F238E27FC236}">
                    <a16:creationId xmlns:a16="http://schemas.microsoft.com/office/drawing/2014/main" id="{B8622D12-B31B-45E0-5C0E-6599649F7A52}"/>
                  </a:ext>
                </a:extLst>
              </p:cNvPr>
              <p:cNvSpPr/>
              <p:nvPr/>
            </p:nvSpPr>
            <p:spPr>
              <a:xfrm rot="1144083">
                <a:off x="5567103" y="4282302"/>
                <a:ext cx="717769" cy="443088"/>
              </a:xfrm>
              <a:prstGeom prst="leftArrow">
                <a:avLst>
                  <a:gd name="adj1" fmla="val 37936"/>
                  <a:gd name="adj2" fmla="val 71333"/>
                </a:avLst>
              </a:prstGeom>
              <a:solidFill>
                <a:srgbClr val="F897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78915F87-20C5-AF8A-208E-F67032196532}"/>
                </a:ext>
              </a:extLst>
            </p:cNvPr>
            <p:cNvGrpSpPr/>
            <p:nvPr/>
          </p:nvGrpSpPr>
          <p:grpSpPr>
            <a:xfrm>
              <a:off x="5581738" y="3540308"/>
              <a:ext cx="6355723" cy="548177"/>
              <a:chOff x="5574421" y="3540308"/>
              <a:chExt cx="6355723" cy="548177"/>
            </a:xfrm>
          </p:grpSpPr>
          <p:sp>
            <p:nvSpPr>
              <p:cNvPr id="55" name="TextBox 54">
                <a:extLst>
                  <a:ext uri="{FF2B5EF4-FFF2-40B4-BE49-F238E27FC236}">
                    <a16:creationId xmlns:a16="http://schemas.microsoft.com/office/drawing/2014/main" id="{8A332364-CAAD-3101-9114-9D17DFB381BD}"/>
                  </a:ext>
                </a:extLst>
              </p:cNvPr>
              <p:cNvSpPr txBox="1"/>
              <p:nvPr/>
            </p:nvSpPr>
            <p:spPr>
              <a:xfrm>
                <a:off x="6337557" y="3626820"/>
                <a:ext cx="5592587" cy="461665"/>
              </a:xfrm>
              <a:prstGeom prst="rect">
                <a:avLst/>
              </a:prstGeom>
              <a:noFill/>
            </p:spPr>
            <p:txBody>
              <a:bodyPr wrap="square" rtlCol="0">
                <a:spAutoFit/>
              </a:bodyPr>
              <a:lstStyle/>
              <a:p>
                <a:r>
                  <a:rPr lang="en-US" sz="2400" b="1" dirty="0">
                    <a:solidFill>
                      <a:srgbClr val="2758BC"/>
                    </a:solidFill>
                    <a:latin typeface="Arial Narrow" panose="020B0604020202020204" pitchFamily="34" charset="0"/>
                    <a:cs typeface="Arial Narrow" panose="020B0604020202020204" pitchFamily="34" charset="0"/>
                  </a:rPr>
                  <a:t>4.5% are uncertified or emergency certified</a:t>
                </a:r>
              </a:p>
            </p:txBody>
          </p:sp>
          <p:sp>
            <p:nvSpPr>
              <p:cNvPr id="56" name="Arrow: Left 55">
                <a:extLst>
                  <a:ext uri="{FF2B5EF4-FFF2-40B4-BE49-F238E27FC236}">
                    <a16:creationId xmlns:a16="http://schemas.microsoft.com/office/drawing/2014/main" id="{7EB8F873-AF0A-744F-BBC5-C7552287D7D1}"/>
                  </a:ext>
                </a:extLst>
              </p:cNvPr>
              <p:cNvSpPr/>
              <p:nvPr/>
            </p:nvSpPr>
            <p:spPr>
              <a:xfrm rot="1144083">
                <a:off x="5574421" y="3540308"/>
                <a:ext cx="717769" cy="443088"/>
              </a:xfrm>
              <a:prstGeom prst="leftArrow">
                <a:avLst>
                  <a:gd name="adj1" fmla="val 37936"/>
                  <a:gd name="adj2" fmla="val 71333"/>
                </a:avLst>
              </a:prstGeom>
              <a:solidFill>
                <a:srgbClr val="2758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14D7A63D-CD0C-9570-D4F3-A0453645FA06}"/>
                </a:ext>
              </a:extLst>
            </p:cNvPr>
            <p:cNvGrpSpPr/>
            <p:nvPr/>
          </p:nvGrpSpPr>
          <p:grpSpPr>
            <a:xfrm>
              <a:off x="5574420" y="2783845"/>
              <a:ext cx="6355723" cy="548177"/>
              <a:chOff x="5567103" y="2783845"/>
              <a:chExt cx="6355723" cy="548177"/>
            </a:xfrm>
          </p:grpSpPr>
          <p:sp>
            <p:nvSpPr>
              <p:cNvPr id="57" name="TextBox 56">
                <a:extLst>
                  <a:ext uri="{FF2B5EF4-FFF2-40B4-BE49-F238E27FC236}">
                    <a16:creationId xmlns:a16="http://schemas.microsoft.com/office/drawing/2014/main" id="{702A4F1D-BE4B-8930-4029-11E7858C8051}"/>
                  </a:ext>
                </a:extLst>
              </p:cNvPr>
              <p:cNvSpPr txBox="1"/>
              <p:nvPr/>
            </p:nvSpPr>
            <p:spPr>
              <a:xfrm>
                <a:off x="6330239" y="2870357"/>
                <a:ext cx="5592587" cy="461665"/>
              </a:xfrm>
              <a:prstGeom prst="rect">
                <a:avLst/>
              </a:prstGeom>
              <a:noFill/>
            </p:spPr>
            <p:txBody>
              <a:bodyPr wrap="square" rtlCol="0">
                <a:spAutoFit/>
              </a:bodyPr>
              <a:lstStyle/>
              <a:p>
                <a:r>
                  <a:rPr lang="en-US" sz="2400" b="1" dirty="0">
                    <a:solidFill>
                      <a:srgbClr val="6CB33F"/>
                    </a:solidFill>
                    <a:latin typeface="Arial Narrow" panose="020B0604020202020204" pitchFamily="34" charset="0"/>
                    <a:cs typeface="Arial Narrow" panose="020B0604020202020204" pitchFamily="34" charset="0"/>
                  </a:rPr>
                  <a:t>16.4% are inexperienced </a:t>
                </a:r>
                <a:r>
                  <a:rPr lang="en-US" sz="2400" kern="0" dirty="0">
                    <a:solidFill>
                      <a:srgbClr val="6CB33F"/>
                    </a:solidFill>
                    <a:latin typeface="Arial Narrow" panose="020B0604020202020204" pitchFamily="34" charset="0"/>
                    <a:cs typeface="Arial Narrow" panose="020B0604020202020204" pitchFamily="34" charset="0"/>
                  </a:rPr>
                  <a:t>(≤ 3 years)</a:t>
                </a:r>
                <a:endParaRPr lang="en-US" sz="2400" b="1" dirty="0">
                  <a:solidFill>
                    <a:srgbClr val="6CB33F"/>
                  </a:solidFill>
                  <a:latin typeface="Arial Narrow" panose="020B0604020202020204" pitchFamily="34" charset="0"/>
                  <a:cs typeface="Arial Narrow" panose="020B0604020202020204" pitchFamily="34" charset="0"/>
                </a:endParaRPr>
              </a:p>
            </p:txBody>
          </p:sp>
          <p:sp>
            <p:nvSpPr>
              <p:cNvPr id="58" name="Arrow: Left 57">
                <a:extLst>
                  <a:ext uri="{FF2B5EF4-FFF2-40B4-BE49-F238E27FC236}">
                    <a16:creationId xmlns:a16="http://schemas.microsoft.com/office/drawing/2014/main" id="{C2D37F37-65A8-BC91-C083-8687B062A8F7}"/>
                  </a:ext>
                </a:extLst>
              </p:cNvPr>
              <p:cNvSpPr/>
              <p:nvPr/>
            </p:nvSpPr>
            <p:spPr>
              <a:xfrm rot="1144083">
                <a:off x="5567103" y="2783845"/>
                <a:ext cx="717769" cy="443088"/>
              </a:xfrm>
              <a:prstGeom prst="leftArrow">
                <a:avLst>
                  <a:gd name="adj1" fmla="val 37936"/>
                  <a:gd name="adj2" fmla="val 71333"/>
                </a:avLst>
              </a:prstGeom>
              <a:solidFill>
                <a:srgbClr val="6CB3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8B4AC964-E900-CD6C-4AD5-BBCCC11ED1EE}"/>
              </a:ext>
            </a:extLst>
          </p:cNvPr>
          <p:cNvGrpSpPr/>
          <p:nvPr/>
        </p:nvGrpSpPr>
        <p:grpSpPr>
          <a:xfrm>
            <a:off x="5375660" y="5007838"/>
            <a:ext cx="6408408" cy="1157948"/>
            <a:chOff x="5375660" y="5007838"/>
            <a:chExt cx="6408408" cy="1157948"/>
          </a:xfrm>
        </p:grpSpPr>
        <p:cxnSp>
          <p:nvCxnSpPr>
            <p:cNvPr id="59" name="Straight Connector 58">
              <a:extLst>
                <a:ext uri="{FF2B5EF4-FFF2-40B4-BE49-F238E27FC236}">
                  <a16:creationId xmlns:a16="http://schemas.microsoft.com/office/drawing/2014/main" id="{A1F76005-9829-035B-36EF-39B03141EAA9}"/>
                </a:ext>
              </a:extLst>
            </p:cNvPr>
            <p:cNvCxnSpPr>
              <a:cxnSpLocks/>
            </p:cNvCxnSpPr>
            <p:nvPr/>
          </p:nvCxnSpPr>
          <p:spPr>
            <a:xfrm>
              <a:off x="5623510" y="5007838"/>
              <a:ext cx="5506682"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179C70AB-3294-74E0-E25B-21C39C62DB6A}"/>
                </a:ext>
              </a:extLst>
            </p:cNvPr>
            <p:cNvGrpSpPr/>
            <p:nvPr/>
          </p:nvGrpSpPr>
          <p:grpSpPr>
            <a:xfrm>
              <a:off x="5375660" y="5086501"/>
              <a:ext cx="6408408" cy="1079285"/>
              <a:chOff x="5375660" y="5086501"/>
              <a:chExt cx="6408408" cy="1079285"/>
            </a:xfrm>
          </p:grpSpPr>
          <p:sp>
            <p:nvSpPr>
              <p:cNvPr id="63" name="TextBox 62">
                <a:extLst>
                  <a:ext uri="{FF2B5EF4-FFF2-40B4-BE49-F238E27FC236}">
                    <a16:creationId xmlns:a16="http://schemas.microsoft.com/office/drawing/2014/main" id="{916984A3-4EA9-7255-090D-FB36C177727F}"/>
                  </a:ext>
                </a:extLst>
              </p:cNvPr>
              <p:cNvSpPr txBox="1"/>
              <p:nvPr/>
            </p:nvSpPr>
            <p:spPr>
              <a:xfrm>
                <a:off x="5375660" y="5086501"/>
                <a:ext cx="6408408" cy="400110"/>
              </a:xfrm>
              <a:prstGeom prst="rect">
                <a:avLst/>
              </a:prstGeom>
              <a:noFill/>
            </p:spPr>
            <p:txBody>
              <a:bodyPr wrap="square" rtlCol="0">
                <a:spAutoFit/>
              </a:bodyPr>
              <a:lstStyle/>
              <a:p>
                <a:pPr algn="ctr"/>
                <a:r>
                  <a:rPr lang="en-US" sz="2000" b="1" dirty="0">
                    <a:solidFill>
                      <a:srgbClr val="5D5040"/>
                    </a:solidFill>
                    <a:latin typeface="Arial Narrow" panose="020B0604020202020204" pitchFamily="34" charset="0"/>
                    <a:cs typeface="Arial Narrow" panose="020B0604020202020204" pitchFamily="34" charset="0"/>
                  </a:rPr>
                  <a:t>Average Years of Teaching Experience:</a:t>
                </a:r>
              </a:p>
            </p:txBody>
          </p:sp>
          <p:grpSp>
            <p:nvGrpSpPr>
              <p:cNvPr id="72" name="Group 71">
                <a:extLst>
                  <a:ext uri="{FF2B5EF4-FFF2-40B4-BE49-F238E27FC236}">
                    <a16:creationId xmlns:a16="http://schemas.microsoft.com/office/drawing/2014/main" id="{6CF3F31A-0999-6330-0485-8FF8B4153757}"/>
                  </a:ext>
                </a:extLst>
              </p:cNvPr>
              <p:cNvGrpSpPr/>
              <p:nvPr/>
            </p:nvGrpSpPr>
            <p:grpSpPr>
              <a:xfrm>
                <a:off x="6620905" y="5569461"/>
                <a:ext cx="3877914" cy="596325"/>
                <a:chOff x="6638174" y="5685848"/>
                <a:chExt cx="3877914" cy="596325"/>
              </a:xfrm>
            </p:grpSpPr>
            <p:grpSp>
              <p:nvGrpSpPr>
                <p:cNvPr id="71" name="Group 70">
                  <a:extLst>
                    <a:ext uri="{FF2B5EF4-FFF2-40B4-BE49-F238E27FC236}">
                      <a16:creationId xmlns:a16="http://schemas.microsoft.com/office/drawing/2014/main" id="{1505A4A1-3249-9D0C-B922-D0C9C7A7FDF0}"/>
                    </a:ext>
                  </a:extLst>
                </p:cNvPr>
                <p:cNvGrpSpPr/>
                <p:nvPr/>
              </p:nvGrpSpPr>
              <p:grpSpPr>
                <a:xfrm>
                  <a:off x="6638174" y="5685848"/>
                  <a:ext cx="3489675" cy="596325"/>
                  <a:chOff x="6638174" y="5685848"/>
                  <a:chExt cx="3489675" cy="596325"/>
                </a:xfrm>
              </p:grpSpPr>
              <p:sp>
                <p:nvSpPr>
                  <p:cNvPr id="64" name="Rectangle 63">
                    <a:extLst>
                      <a:ext uri="{FF2B5EF4-FFF2-40B4-BE49-F238E27FC236}">
                        <a16:creationId xmlns:a16="http://schemas.microsoft.com/office/drawing/2014/main" id="{A3B29434-B329-613A-44AE-BE600324FDFD}"/>
                      </a:ext>
                    </a:extLst>
                  </p:cNvPr>
                  <p:cNvSpPr/>
                  <p:nvPr/>
                </p:nvSpPr>
                <p:spPr>
                  <a:xfrm>
                    <a:off x="7477247" y="5685848"/>
                    <a:ext cx="2650602" cy="59632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grpSp>
                <p:nvGrpSpPr>
                  <p:cNvPr id="68" name="Group 67">
                    <a:extLst>
                      <a:ext uri="{FF2B5EF4-FFF2-40B4-BE49-F238E27FC236}">
                        <a16:creationId xmlns:a16="http://schemas.microsoft.com/office/drawing/2014/main" id="{15861474-5201-25D1-58D7-2C931C269F8F}"/>
                      </a:ext>
                    </a:extLst>
                  </p:cNvPr>
                  <p:cNvGrpSpPr/>
                  <p:nvPr/>
                </p:nvGrpSpPr>
                <p:grpSpPr>
                  <a:xfrm>
                    <a:off x="6638174" y="5685849"/>
                    <a:ext cx="1285814" cy="596324"/>
                    <a:chOff x="6765499" y="5651124"/>
                    <a:chExt cx="1145192" cy="596324"/>
                  </a:xfrm>
                </p:grpSpPr>
                <p:sp>
                  <p:nvSpPr>
                    <p:cNvPr id="65" name="Flowchart: Alternate Process 64">
                      <a:extLst>
                        <a:ext uri="{FF2B5EF4-FFF2-40B4-BE49-F238E27FC236}">
                          <a16:creationId xmlns:a16="http://schemas.microsoft.com/office/drawing/2014/main" id="{D0D34DCA-9538-D72F-DD9E-389394BAC66A}"/>
                        </a:ext>
                      </a:extLst>
                    </p:cNvPr>
                    <p:cNvSpPr/>
                    <p:nvPr/>
                  </p:nvSpPr>
                  <p:spPr>
                    <a:xfrm>
                      <a:off x="6765499" y="5651124"/>
                      <a:ext cx="991269" cy="596324"/>
                    </a:xfrm>
                    <a:prstGeom prst="flowChartAlternateProcess">
                      <a:avLst/>
                    </a:prstGeom>
                    <a:solidFill>
                      <a:srgbClr val="6CB33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Arial Narrow" panose="020B0606020202030204" pitchFamily="34" charset="0"/>
                        </a:rPr>
                        <a:t>10.8</a:t>
                      </a:r>
                    </a:p>
                  </p:txBody>
                </p:sp>
                <p:sp>
                  <p:nvSpPr>
                    <p:cNvPr id="66" name="Triangle 32">
                      <a:extLst>
                        <a:ext uri="{FF2B5EF4-FFF2-40B4-BE49-F238E27FC236}">
                          <a16:creationId xmlns:a16="http://schemas.microsoft.com/office/drawing/2014/main" id="{D5449670-8564-829C-F3DC-4F8F16CEF9F6}"/>
                        </a:ext>
                      </a:extLst>
                    </p:cNvPr>
                    <p:cNvSpPr/>
                    <p:nvPr/>
                  </p:nvSpPr>
                  <p:spPr>
                    <a:xfrm rot="5400000">
                      <a:off x="7672119" y="5878414"/>
                      <a:ext cx="311646" cy="165499"/>
                    </a:xfrm>
                    <a:prstGeom prst="triangle">
                      <a:avLst/>
                    </a:prstGeom>
                    <a:solidFill>
                      <a:srgbClr val="6C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A297F671-AF25-78AE-9C81-83E11CED1FC2}"/>
                      </a:ext>
                    </a:extLst>
                  </p:cNvPr>
                  <p:cNvSpPr txBox="1"/>
                  <p:nvPr/>
                </p:nvSpPr>
                <p:spPr>
                  <a:xfrm>
                    <a:off x="8046810" y="5722400"/>
                    <a:ext cx="2068667" cy="523220"/>
                  </a:xfrm>
                  <a:prstGeom prst="rect">
                    <a:avLst/>
                  </a:prstGeom>
                  <a:noFill/>
                </p:spPr>
                <p:txBody>
                  <a:bodyPr wrap="square" rtlCol="0">
                    <a:spAutoFit/>
                  </a:bodyPr>
                  <a:lstStyle/>
                  <a:p>
                    <a:r>
                      <a:rPr lang="en-US" sz="2800" b="1" dirty="0">
                        <a:solidFill>
                          <a:srgbClr val="6CB33F"/>
                        </a:solidFill>
                        <a:latin typeface="Arial Narrow" panose="020B0604020202020204" pitchFamily="34" charset="0"/>
                        <a:cs typeface="Arial Narrow" panose="020B0604020202020204" pitchFamily="34" charset="0"/>
                      </a:rPr>
                      <a:t>in the South</a:t>
                    </a:r>
                  </a:p>
                </p:txBody>
              </p:sp>
            </p:grpSp>
            <p:sp>
              <p:nvSpPr>
                <p:cNvPr id="70" name="Flowchart: Delay 69">
                  <a:extLst>
                    <a:ext uri="{FF2B5EF4-FFF2-40B4-BE49-F238E27FC236}">
                      <a16:creationId xmlns:a16="http://schemas.microsoft.com/office/drawing/2014/main" id="{D585D3A2-D140-6760-C6D8-D175CE0876CD}"/>
                    </a:ext>
                  </a:extLst>
                </p:cNvPr>
                <p:cNvSpPr/>
                <p:nvPr/>
              </p:nvSpPr>
              <p:spPr>
                <a:xfrm>
                  <a:off x="9907927" y="5685849"/>
                  <a:ext cx="608161" cy="596324"/>
                </a:xfrm>
                <a:prstGeom prst="flowChartDelay">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73" name="TextBox 72">
            <a:extLst>
              <a:ext uri="{FF2B5EF4-FFF2-40B4-BE49-F238E27FC236}">
                <a16:creationId xmlns:a16="http://schemas.microsoft.com/office/drawing/2014/main" id="{7356DE9A-0940-5E27-2E46-C38996B0A13C}"/>
              </a:ext>
            </a:extLst>
          </p:cNvPr>
          <p:cNvSpPr txBox="1"/>
          <p:nvPr/>
        </p:nvSpPr>
        <p:spPr>
          <a:xfrm>
            <a:off x="1499930" y="6433456"/>
            <a:ext cx="146065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a:t>
            </a:r>
          </a:p>
        </p:txBody>
      </p:sp>
      <p:grpSp>
        <p:nvGrpSpPr>
          <p:cNvPr id="15" name="Group 14">
            <a:extLst>
              <a:ext uri="{FF2B5EF4-FFF2-40B4-BE49-F238E27FC236}">
                <a16:creationId xmlns:a16="http://schemas.microsoft.com/office/drawing/2014/main" id="{46F02370-36A7-9E58-3C0E-2C4504EF4991}"/>
              </a:ext>
            </a:extLst>
          </p:cNvPr>
          <p:cNvGrpSpPr/>
          <p:nvPr/>
        </p:nvGrpSpPr>
        <p:grpSpPr>
          <a:xfrm>
            <a:off x="474007" y="187096"/>
            <a:ext cx="11717993" cy="1161288"/>
            <a:chOff x="474007" y="187096"/>
            <a:chExt cx="11717993" cy="1161288"/>
          </a:xfrm>
        </p:grpSpPr>
        <p:pic>
          <p:nvPicPr>
            <p:cNvPr id="4" name="Picture 3" descr="A blue circle with a white star and ribbon&#10;&#10;Description automatically generated with medium confidence">
              <a:extLst>
                <a:ext uri="{FF2B5EF4-FFF2-40B4-BE49-F238E27FC236}">
                  <a16:creationId xmlns:a16="http://schemas.microsoft.com/office/drawing/2014/main" id="{6605B400-4B5D-5AA3-40CA-FFE7A7D40153}"/>
                </a:ext>
              </a:extLst>
            </p:cNvPr>
            <p:cNvPicPr>
              <a:picLocks noChangeAspect="1"/>
            </p:cNvPicPr>
            <p:nvPr/>
          </p:nvPicPr>
          <p:blipFill>
            <a:blip r:embed="rId3"/>
            <a:stretch>
              <a:fillRect/>
            </a:stretch>
          </p:blipFill>
          <p:spPr>
            <a:xfrm>
              <a:off x="474007" y="187096"/>
              <a:ext cx="1161288" cy="1161288"/>
            </a:xfrm>
            <a:prstGeom prst="rect">
              <a:avLst/>
            </a:prstGeom>
          </p:spPr>
        </p:pic>
        <p:cxnSp>
          <p:nvCxnSpPr>
            <p:cNvPr id="13" name="Straight Connector 12">
              <a:extLst>
                <a:ext uri="{FF2B5EF4-FFF2-40B4-BE49-F238E27FC236}">
                  <a16:creationId xmlns:a16="http://schemas.microsoft.com/office/drawing/2014/main" id="{75B8ED3C-B22A-0BE0-3BD9-CC4A83989A5B}"/>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14" name="Title 3">
              <a:extLst>
                <a:ext uri="{FF2B5EF4-FFF2-40B4-BE49-F238E27FC236}">
                  <a16:creationId xmlns:a16="http://schemas.microsoft.com/office/drawing/2014/main" id="{B67F971C-0C9C-3FBA-D52C-284023D5DF0A}"/>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TEACHER QUALITY: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Proxy Measures</a:t>
              </a:r>
            </a:p>
          </p:txBody>
        </p:sp>
      </p:grpSp>
    </p:spTree>
    <p:extLst>
      <p:ext uri="{BB962C8B-B14F-4D97-AF65-F5344CB8AC3E}">
        <p14:creationId xmlns:p14="http://schemas.microsoft.com/office/powerpoint/2010/main" val="261115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4B62F92B-5601-02E4-0896-9991D447BAAC}"/>
              </a:ext>
            </a:extLst>
          </p:cNvPr>
          <p:cNvGraphicFramePr>
            <a:graphicFrameLocks noGrp="1"/>
          </p:cNvGraphicFramePr>
          <p:nvPr>
            <p:extLst>
              <p:ext uri="{D42A27DB-BD31-4B8C-83A1-F6EECF244321}">
                <p14:modId xmlns:p14="http://schemas.microsoft.com/office/powerpoint/2010/main" val="3700296077"/>
              </p:ext>
            </p:extLst>
          </p:nvPr>
        </p:nvGraphicFramePr>
        <p:xfrm>
          <a:off x="629982" y="1682655"/>
          <a:ext cx="4762950" cy="4388030"/>
        </p:xfrm>
        <a:graphic>
          <a:graphicData uri="http://schemas.openxmlformats.org/drawingml/2006/table">
            <a:tbl>
              <a:tblPr firstRow="1" bandRow="1"/>
              <a:tblGrid>
                <a:gridCol w="237187">
                  <a:extLst>
                    <a:ext uri="{9D8B030D-6E8A-4147-A177-3AD203B41FA5}">
                      <a16:colId xmlns:a16="http://schemas.microsoft.com/office/drawing/2014/main" val="1739109050"/>
                    </a:ext>
                  </a:extLst>
                </a:gridCol>
                <a:gridCol w="237187">
                  <a:extLst>
                    <a:ext uri="{9D8B030D-6E8A-4147-A177-3AD203B41FA5}">
                      <a16:colId xmlns:a16="http://schemas.microsoft.com/office/drawing/2014/main" val="1729582616"/>
                    </a:ext>
                  </a:extLst>
                </a:gridCol>
                <a:gridCol w="237187">
                  <a:extLst>
                    <a:ext uri="{9D8B030D-6E8A-4147-A177-3AD203B41FA5}">
                      <a16:colId xmlns:a16="http://schemas.microsoft.com/office/drawing/2014/main" val="2087567181"/>
                    </a:ext>
                  </a:extLst>
                </a:gridCol>
                <a:gridCol w="237187">
                  <a:extLst>
                    <a:ext uri="{9D8B030D-6E8A-4147-A177-3AD203B41FA5}">
                      <a16:colId xmlns:a16="http://schemas.microsoft.com/office/drawing/2014/main" val="3270049968"/>
                    </a:ext>
                  </a:extLst>
                </a:gridCol>
                <a:gridCol w="474373">
                  <a:extLst>
                    <a:ext uri="{9D8B030D-6E8A-4147-A177-3AD203B41FA5}">
                      <a16:colId xmlns:a16="http://schemas.microsoft.com/office/drawing/2014/main" val="357777233"/>
                    </a:ext>
                  </a:extLst>
                </a:gridCol>
                <a:gridCol w="474373">
                  <a:extLst>
                    <a:ext uri="{9D8B030D-6E8A-4147-A177-3AD203B41FA5}">
                      <a16:colId xmlns:a16="http://schemas.microsoft.com/office/drawing/2014/main" val="3245025016"/>
                    </a:ext>
                  </a:extLst>
                </a:gridCol>
                <a:gridCol w="483982">
                  <a:extLst>
                    <a:ext uri="{9D8B030D-6E8A-4147-A177-3AD203B41FA5}">
                      <a16:colId xmlns:a16="http://schemas.microsoft.com/office/drawing/2014/main" val="3264566193"/>
                    </a:ext>
                  </a:extLst>
                </a:gridCol>
                <a:gridCol w="237187">
                  <a:extLst>
                    <a:ext uri="{9D8B030D-6E8A-4147-A177-3AD203B41FA5}">
                      <a16:colId xmlns:a16="http://schemas.microsoft.com/office/drawing/2014/main" val="2655324185"/>
                    </a:ext>
                  </a:extLst>
                </a:gridCol>
                <a:gridCol w="237187">
                  <a:extLst>
                    <a:ext uri="{9D8B030D-6E8A-4147-A177-3AD203B41FA5}">
                      <a16:colId xmlns:a16="http://schemas.microsoft.com/office/drawing/2014/main" val="248310122"/>
                    </a:ext>
                  </a:extLst>
                </a:gridCol>
                <a:gridCol w="474373">
                  <a:extLst>
                    <a:ext uri="{9D8B030D-6E8A-4147-A177-3AD203B41FA5}">
                      <a16:colId xmlns:a16="http://schemas.microsoft.com/office/drawing/2014/main" val="3877438706"/>
                    </a:ext>
                  </a:extLst>
                </a:gridCol>
                <a:gridCol w="474373">
                  <a:extLst>
                    <a:ext uri="{9D8B030D-6E8A-4147-A177-3AD203B41FA5}">
                      <a16:colId xmlns:a16="http://schemas.microsoft.com/office/drawing/2014/main" val="3869963520"/>
                    </a:ext>
                  </a:extLst>
                </a:gridCol>
                <a:gridCol w="483981">
                  <a:extLst>
                    <a:ext uri="{9D8B030D-6E8A-4147-A177-3AD203B41FA5}">
                      <a16:colId xmlns:a16="http://schemas.microsoft.com/office/drawing/2014/main" val="370909753"/>
                    </a:ext>
                  </a:extLst>
                </a:gridCol>
                <a:gridCol w="474373">
                  <a:extLst>
                    <a:ext uri="{9D8B030D-6E8A-4147-A177-3AD203B41FA5}">
                      <a16:colId xmlns:a16="http://schemas.microsoft.com/office/drawing/2014/main" val="2492831656"/>
                    </a:ext>
                  </a:extLst>
                </a:gridCol>
              </a:tblGrid>
              <a:tr h="438803">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hMerge="1">
                  <a:txBody>
                    <a:bodyPr/>
                    <a:lstStyle/>
                    <a:p>
                      <a:endParaRPr lang="en-US"/>
                    </a:p>
                  </a:txBody>
                  <a:tcPr/>
                </a:tc>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hMerge="1">
                  <a:txBody>
                    <a:bodyPr/>
                    <a:lstStyle/>
                    <a:p>
                      <a:endParaRPr lang="en-US"/>
                    </a:p>
                  </a:txBody>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hMerge="1">
                  <a:txBody>
                    <a:bodyPr/>
                    <a:lstStyle/>
                    <a:p>
                      <a:endParaRPr lang="en-US"/>
                    </a:p>
                  </a:txBody>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BB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extLst>
                  <a:ext uri="{0D108BD9-81ED-4DB2-BD59-A6C34878D82A}">
                    <a16:rowId xmlns:a16="http://schemas.microsoft.com/office/drawing/2014/main" val="1758297202"/>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hMerge="1">
                  <a:txBody>
                    <a:bodyPr/>
                    <a:lstStyle/>
                    <a:p>
                      <a:endParaRPr lang="en-US"/>
                    </a:p>
                  </a:txBody>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extLst>
                  <a:ext uri="{0D108BD9-81ED-4DB2-BD59-A6C34878D82A}">
                    <a16:rowId xmlns:a16="http://schemas.microsoft.com/office/drawing/2014/main" val="643252890"/>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hMerge="1">
                  <a:txBody>
                    <a:bodyPr/>
                    <a:lstStyle/>
                    <a:p>
                      <a:endParaRPr lang="en-US"/>
                    </a:p>
                  </a:txBody>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B33F"/>
                    </a:solidFill>
                  </a:tcPr>
                </a:tc>
                <a:tc>
                  <a:txBody>
                    <a:body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758BC"/>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758BC"/>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758BC"/>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758BC"/>
                    </a:solidFill>
                  </a:tcPr>
                </a:tc>
                <a:extLst>
                  <a:ext uri="{0D108BD9-81ED-4DB2-BD59-A6C34878D82A}">
                    <a16:rowId xmlns:a16="http://schemas.microsoft.com/office/drawing/2014/main" val="3669701498"/>
                  </a:ext>
                </a:extLst>
              </a:tr>
              <a:tr h="4388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2758BC"/>
                    </a:solidFill>
                  </a:tcPr>
                </a:tc>
                <a:tc>
                  <a:txBody>
                    <a:body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6350" cap="flat" cmpd="sng" algn="ctr">
                      <a:solidFill>
                        <a:schemeClr val="bg1"/>
                      </a:solidFill>
                      <a:prstDash val="solid"/>
                      <a:round/>
                      <a:headEnd type="none" w="med" len="med"/>
                      <a:tailEnd type="none" w="med" len="med"/>
                    </a:lnL>
                    <a:lnR w="9525" cap="flat" cmpd="sng" algn="ctr">
                      <a:solidFill>
                        <a:srgbClr val="000000"/>
                      </a:solidFill>
                      <a:prstDash val="solid"/>
                      <a:round/>
                      <a:headEnd type="none" w="med" len="med"/>
                      <a:tailEnd type="none" w="med" len="med"/>
                    </a:lnR>
                    <a:lnT w="6350" cap="flat" cmpd="sng" algn="ctr">
                      <a:solidFill>
                        <a:schemeClr val="bg1"/>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extLst>
                  <a:ext uri="{0D108BD9-81ED-4DB2-BD59-A6C34878D82A}">
                    <a16:rowId xmlns:a16="http://schemas.microsoft.com/office/drawing/2014/main" val="1342987108"/>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8971D"/>
                    </a:solidFill>
                  </a:tcPr>
                </a:tc>
                <a:tc>
                  <a:txBody>
                    <a:body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29826"/>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250894"/>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942935"/>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7538797"/>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ACA095">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7646"/>
                  </a:ext>
                </a:extLst>
              </a:tr>
              <a:tr h="438803">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000000"/>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ACA095">
                          <a:lumMod val="60000"/>
                          <a:lumOff val="40000"/>
                        </a:srgbClr>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dirty="0"/>
                    </a:p>
                  </a:txBody>
                  <a:tcPr>
                    <a:lnL w="9525" cap="flat" cmpd="sng" algn="ctr">
                      <a:solidFill>
                        <a:srgbClr val="ACA095">
                          <a:lumMod val="60000"/>
                          <a:lumOff val="40000"/>
                        </a:srgbClr>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ACA095">
                          <a:lumMod val="60000"/>
                          <a:lumOff val="40000"/>
                        </a:srgbClr>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42394"/>
                  </a:ext>
                </a:extLst>
              </a:tr>
            </a:tbl>
          </a:graphicData>
        </a:graphic>
      </p:graphicFrame>
      <p:sp>
        <p:nvSpPr>
          <p:cNvPr id="6" name="TextBox 5">
            <a:extLst>
              <a:ext uri="{FF2B5EF4-FFF2-40B4-BE49-F238E27FC236}">
                <a16:creationId xmlns:a16="http://schemas.microsoft.com/office/drawing/2014/main" id="{5A4DE6EC-A30F-FCFF-848B-3B916357D74B}"/>
              </a:ext>
            </a:extLst>
          </p:cNvPr>
          <p:cNvSpPr txBox="1"/>
          <p:nvPr/>
        </p:nvSpPr>
        <p:spPr>
          <a:xfrm>
            <a:off x="5514418" y="1368908"/>
            <a:ext cx="6408408" cy="400110"/>
          </a:xfrm>
          <a:prstGeom prst="rect">
            <a:avLst/>
          </a:prstGeom>
          <a:noFill/>
        </p:spPr>
        <p:txBody>
          <a:bodyPr wrap="square" rtlCol="0">
            <a:spAutoFit/>
          </a:bodyPr>
          <a:lstStyle/>
          <a:p>
            <a:pPr algn="ctr"/>
            <a:r>
              <a:rPr lang="en-US" sz="2000" dirty="0">
                <a:solidFill>
                  <a:srgbClr val="5D5040"/>
                </a:solidFill>
                <a:latin typeface="Arial Narrow" panose="020B0604020202020204" pitchFamily="34" charset="0"/>
                <a:cs typeface="Arial Narrow" panose="020B0604020202020204" pitchFamily="34" charset="0"/>
              </a:rPr>
              <a:t>On average, among teachers in the SREB region in </a:t>
            </a:r>
            <a:r>
              <a:rPr lang="en-US" sz="2000" b="1" dirty="0">
                <a:highlight>
                  <a:srgbClr val="E2DCD5"/>
                </a:highlight>
                <a:latin typeface="Arial Narrow" panose="020B0606020202030204" pitchFamily="34" charset="0"/>
              </a:rPr>
              <a:t>2020-21</a:t>
            </a:r>
            <a:r>
              <a:rPr lang="en-US" sz="2000" b="1" dirty="0">
                <a:latin typeface="Arial Narrow" panose="020B0606020202030204" pitchFamily="34" charset="0"/>
              </a:rPr>
              <a:t> </a:t>
            </a:r>
            <a:r>
              <a:rPr lang="en-US" sz="2000" dirty="0">
                <a:solidFill>
                  <a:srgbClr val="5D5040"/>
                </a:solidFill>
                <a:latin typeface="Arial Narrow" panose="020B0604020202020204" pitchFamily="34" charset="0"/>
                <a:cs typeface="Arial Narrow" panose="020B0604020202020204" pitchFamily="34" charset="0"/>
              </a:rPr>
              <a:t>…</a:t>
            </a:r>
          </a:p>
        </p:txBody>
      </p:sp>
      <p:grpSp>
        <p:nvGrpSpPr>
          <p:cNvPr id="26" name="Group 25">
            <a:extLst>
              <a:ext uri="{FF2B5EF4-FFF2-40B4-BE49-F238E27FC236}">
                <a16:creationId xmlns:a16="http://schemas.microsoft.com/office/drawing/2014/main" id="{0FE19B96-9D45-1531-AFC3-C692A3BA1D63}"/>
              </a:ext>
            </a:extLst>
          </p:cNvPr>
          <p:cNvGrpSpPr/>
          <p:nvPr/>
        </p:nvGrpSpPr>
        <p:grpSpPr>
          <a:xfrm>
            <a:off x="5714034" y="1973168"/>
            <a:ext cx="6216109" cy="2843551"/>
            <a:chOff x="5714034" y="1973168"/>
            <a:chExt cx="6216109" cy="2843551"/>
          </a:xfrm>
        </p:grpSpPr>
        <p:grpSp>
          <p:nvGrpSpPr>
            <p:cNvPr id="76" name="Group 75">
              <a:extLst>
                <a:ext uri="{FF2B5EF4-FFF2-40B4-BE49-F238E27FC236}">
                  <a16:creationId xmlns:a16="http://schemas.microsoft.com/office/drawing/2014/main" id="{7EC0F66A-E575-4566-A6E0-06F58BB4A9EC}"/>
                </a:ext>
              </a:extLst>
            </p:cNvPr>
            <p:cNvGrpSpPr/>
            <p:nvPr/>
          </p:nvGrpSpPr>
          <p:grpSpPr>
            <a:xfrm>
              <a:off x="5874718" y="1973168"/>
              <a:ext cx="6048107" cy="548178"/>
              <a:chOff x="5874718" y="1973168"/>
              <a:chExt cx="6048107" cy="548178"/>
            </a:xfrm>
          </p:grpSpPr>
          <p:sp>
            <p:nvSpPr>
              <p:cNvPr id="9" name="TextBox 8">
                <a:extLst>
                  <a:ext uri="{FF2B5EF4-FFF2-40B4-BE49-F238E27FC236}">
                    <a16:creationId xmlns:a16="http://schemas.microsoft.com/office/drawing/2014/main" id="{36D34882-4616-D31B-6616-04BFD2FC1C34}"/>
                  </a:ext>
                </a:extLst>
              </p:cNvPr>
              <p:cNvSpPr txBox="1"/>
              <p:nvPr/>
            </p:nvSpPr>
            <p:spPr>
              <a:xfrm>
                <a:off x="6330238" y="2059681"/>
                <a:ext cx="5592587" cy="461665"/>
              </a:xfrm>
              <a:prstGeom prst="rect">
                <a:avLst/>
              </a:prstGeom>
              <a:noFill/>
            </p:spPr>
            <p:txBody>
              <a:bodyPr wrap="square" rtlCol="0">
                <a:spAutoFit/>
              </a:bodyPr>
              <a:lstStyle/>
              <a:p>
                <a:r>
                  <a:rPr lang="en-US" sz="2400" b="1" dirty="0">
                    <a:solidFill>
                      <a:srgbClr val="008BB0"/>
                    </a:solidFill>
                    <a:latin typeface="Arial Narrow" panose="020B0604020202020204" pitchFamily="34" charset="0"/>
                    <a:cs typeface="Arial Narrow" panose="020B0604020202020204" pitchFamily="34" charset="0"/>
                  </a:rPr>
                  <a:t>7.8% are National Board Certified</a:t>
                </a:r>
              </a:p>
            </p:txBody>
          </p:sp>
          <p:sp>
            <p:nvSpPr>
              <p:cNvPr id="11" name="Arrow: Left 10">
                <a:extLst>
                  <a:ext uri="{FF2B5EF4-FFF2-40B4-BE49-F238E27FC236}">
                    <a16:creationId xmlns:a16="http://schemas.microsoft.com/office/drawing/2014/main" id="{1FE1271A-711D-E3CD-4C1B-5E0222D286DA}"/>
                  </a:ext>
                </a:extLst>
              </p:cNvPr>
              <p:cNvSpPr>
                <a:spLocks noChangeAspect="1"/>
              </p:cNvSpPr>
              <p:nvPr/>
            </p:nvSpPr>
            <p:spPr>
              <a:xfrm rot="16200000">
                <a:off x="5849303" y="1998583"/>
                <a:ext cx="508029" cy="457200"/>
              </a:xfrm>
              <a:prstGeom prst="leftArrow">
                <a:avLst>
                  <a:gd name="adj1" fmla="val 37936"/>
                  <a:gd name="adj2" fmla="val 53762"/>
                </a:avLst>
              </a:prstGeom>
              <a:solidFill>
                <a:srgbClr val="E31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803030FF-08C6-5F31-9031-36A48FC8A55D}"/>
                </a:ext>
              </a:extLst>
            </p:cNvPr>
            <p:cNvGrpSpPr/>
            <p:nvPr/>
          </p:nvGrpSpPr>
          <p:grpSpPr>
            <a:xfrm>
              <a:off x="5822483" y="2754798"/>
              <a:ext cx="6100342" cy="516356"/>
              <a:chOff x="5822483" y="2754798"/>
              <a:chExt cx="6100342" cy="516356"/>
            </a:xfrm>
          </p:grpSpPr>
          <p:sp>
            <p:nvSpPr>
              <p:cNvPr id="16" name="TextBox 15">
                <a:extLst>
                  <a:ext uri="{FF2B5EF4-FFF2-40B4-BE49-F238E27FC236}">
                    <a16:creationId xmlns:a16="http://schemas.microsoft.com/office/drawing/2014/main" id="{43DDF692-A52C-8492-6E63-26397D251842}"/>
                  </a:ext>
                </a:extLst>
              </p:cNvPr>
              <p:cNvSpPr txBox="1"/>
              <p:nvPr/>
            </p:nvSpPr>
            <p:spPr>
              <a:xfrm>
                <a:off x="6330238" y="2809489"/>
                <a:ext cx="5592587" cy="461665"/>
              </a:xfrm>
              <a:prstGeom prst="rect">
                <a:avLst/>
              </a:prstGeom>
              <a:noFill/>
            </p:spPr>
            <p:txBody>
              <a:bodyPr wrap="square" rtlCol="0">
                <a:spAutoFit/>
              </a:bodyPr>
              <a:lstStyle/>
              <a:p>
                <a:r>
                  <a:rPr lang="en-US" sz="2400" b="1" dirty="0">
                    <a:solidFill>
                      <a:srgbClr val="6CB33F"/>
                    </a:solidFill>
                    <a:latin typeface="Arial Narrow" panose="020B0604020202020204" pitchFamily="34" charset="0"/>
                    <a:cs typeface="Arial Narrow" panose="020B0604020202020204" pitchFamily="34" charset="0"/>
                  </a:rPr>
                  <a:t>17.6% are inexperienced </a:t>
                </a:r>
                <a:r>
                  <a:rPr lang="en-US" sz="2400" kern="0" dirty="0">
                    <a:solidFill>
                      <a:srgbClr val="6CB33F"/>
                    </a:solidFill>
                    <a:latin typeface="Arial Narrow" panose="020B0604020202020204" pitchFamily="34" charset="0"/>
                    <a:cs typeface="Arial Narrow" panose="020B0604020202020204" pitchFamily="34" charset="0"/>
                  </a:rPr>
                  <a:t>(≤ 3 years)</a:t>
                </a:r>
                <a:endParaRPr lang="en-US" sz="2400" b="1" dirty="0">
                  <a:solidFill>
                    <a:srgbClr val="6CB33F"/>
                  </a:solidFill>
                  <a:latin typeface="Arial Narrow" panose="020B0604020202020204" pitchFamily="34" charset="0"/>
                  <a:cs typeface="Arial Narrow" panose="020B0604020202020204" pitchFamily="34" charset="0"/>
                </a:endParaRPr>
              </a:p>
            </p:txBody>
          </p:sp>
          <p:sp>
            <p:nvSpPr>
              <p:cNvPr id="20" name="Arrow: Left 19">
                <a:extLst>
                  <a:ext uri="{FF2B5EF4-FFF2-40B4-BE49-F238E27FC236}">
                    <a16:creationId xmlns:a16="http://schemas.microsoft.com/office/drawing/2014/main" id="{7E95CD36-5DF5-81FD-6CB5-0621C05E5807}"/>
                  </a:ext>
                </a:extLst>
              </p:cNvPr>
              <p:cNvSpPr>
                <a:spLocks noChangeAspect="1"/>
              </p:cNvSpPr>
              <p:nvPr/>
            </p:nvSpPr>
            <p:spPr>
              <a:xfrm rot="5400000">
                <a:off x="5797068" y="2780213"/>
                <a:ext cx="508029" cy="457200"/>
              </a:xfrm>
              <a:prstGeom prst="leftArrow">
                <a:avLst>
                  <a:gd name="adj1" fmla="val 37936"/>
                  <a:gd name="adj2" fmla="val 53762"/>
                </a:avLst>
              </a:prstGeom>
              <a:solidFill>
                <a:srgbClr val="E31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DDBE24AC-4F36-4458-13C6-33DB7D798727}"/>
                </a:ext>
              </a:extLst>
            </p:cNvPr>
            <p:cNvGrpSpPr/>
            <p:nvPr/>
          </p:nvGrpSpPr>
          <p:grpSpPr>
            <a:xfrm>
              <a:off x="5812688" y="3508222"/>
              <a:ext cx="6117455" cy="519395"/>
              <a:chOff x="5812688" y="3508222"/>
              <a:chExt cx="6117455" cy="519395"/>
            </a:xfrm>
          </p:grpSpPr>
          <p:sp>
            <p:nvSpPr>
              <p:cNvPr id="14" name="TextBox 13">
                <a:extLst>
                  <a:ext uri="{FF2B5EF4-FFF2-40B4-BE49-F238E27FC236}">
                    <a16:creationId xmlns:a16="http://schemas.microsoft.com/office/drawing/2014/main" id="{79995BFE-9CBA-3E93-6BDA-CAA8D5BFAF5B}"/>
                  </a:ext>
                </a:extLst>
              </p:cNvPr>
              <p:cNvSpPr txBox="1"/>
              <p:nvPr/>
            </p:nvSpPr>
            <p:spPr>
              <a:xfrm>
                <a:off x="6337556" y="3565952"/>
                <a:ext cx="5592587" cy="461665"/>
              </a:xfrm>
              <a:prstGeom prst="rect">
                <a:avLst/>
              </a:prstGeom>
              <a:noFill/>
            </p:spPr>
            <p:txBody>
              <a:bodyPr wrap="square" rtlCol="0">
                <a:spAutoFit/>
              </a:bodyPr>
              <a:lstStyle/>
              <a:p>
                <a:r>
                  <a:rPr lang="en-US" sz="2400" b="1" dirty="0">
                    <a:solidFill>
                      <a:srgbClr val="2758BC"/>
                    </a:solidFill>
                    <a:latin typeface="Arial Narrow" panose="020B0604020202020204" pitchFamily="34" charset="0"/>
                    <a:cs typeface="Arial Narrow" panose="020B0604020202020204" pitchFamily="34" charset="0"/>
                  </a:rPr>
                  <a:t>5.1% are uncertified or emergency certified</a:t>
                </a:r>
              </a:p>
            </p:txBody>
          </p:sp>
          <p:sp>
            <p:nvSpPr>
              <p:cNvPr id="21" name="Arrow: Left 20">
                <a:extLst>
                  <a:ext uri="{FF2B5EF4-FFF2-40B4-BE49-F238E27FC236}">
                    <a16:creationId xmlns:a16="http://schemas.microsoft.com/office/drawing/2014/main" id="{9A819C87-0A68-52CF-834A-86FA853634A5}"/>
                  </a:ext>
                </a:extLst>
              </p:cNvPr>
              <p:cNvSpPr>
                <a:spLocks noChangeAspect="1"/>
              </p:cNvSpPr>
              <p:nvPr/>
            </p:nvSpPr>
            <p:spPr>
              <a:xfrm rot="5400000">
                <a:off x="5787273" y="3533637"/>
                <a:ext cx="508029" cy="457200"/>
              </a:xfrm>
              <a:prstGeom prst="leftArrow">
                <a:avLst>
                  <a:gd name="adj1" fmla="val 37936"/>
                  <a:gd name="adj2" fmla="val 53762"/>
                </a:avLst>
              </a:prstGeom>
              <a:solidFill>
                <a:srgbClr val="E31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C4AFA012-976F-AEF5-AD51-E3C1480B13EA}"/>
                </a:ext>
              </a:extLst>
            </p:cNvPr>
            <p:cNvGrpSpPr/>
            <p:nvPr/>
          </p:nvGrpSpPr>
          <p:grpSpPr>
            <a:xfrm>
              <a:off x="5714034" y="4261134"/>
              <a:ext cx="6208791" cy="555585"/>
              <a:chOff x="5714034" y="4261134"/>
              <a:chExt cx="6208791" cy="555585"/>
            </a:xfrm>
          </p:grpSpPr>
          <p:sp>
            <p:nvSpPr>
              <p:cNvPr id="12" name="TextBox 11">
                <a:extLst>
                  <a:ext uri="{FF2B5EF4-FFF2-40B4-BE49-F238E27FC236}">
                    <a16:creationId xmlns:a16="http://schemas.microsoft.com/office/drawing/2014/main" id="{D2AD8E34-19B0-37D9-6366-8EB11988EB1A}"/>
                  </a:ext>
                </a:extLst>
              </p:cNvPr>
              <p:cNvSpPr txBox="1"/>
              <p:nvPr/>
            </p:nvSpPr>
            <p:spPr>
              <a:xfrm>
                <a:off x="6330238" y="4307946"/>
                <a:ext cx="5592587" cy="461665"/>
              </a:xfrm>
              <a:prstGeom prst="rect">
                <a:avLst/>
              </a:prstGeom>
              <a:noFill/>
            </p:spPr>
            <p:txBody>
              <a:bodyPr wrap="square" rtlCol="0">
                <a:spAutoFit/>
              </a:bodyPr>
              <a:lstStyle/>
              <a:p>
                <a:r>
                  <a:rPr lang="en-US" sz="2400" b="1" dirty="0">
                    <a:solidFill>
                      <a:srgbClr val="F8971D"/>
                    </a:solidFill>
                    <a:latin typeface="Arial Narrow" panose="020B0604020202020204" pitchFamily="34" charset="0"/>
                    <a:cs typeface="Arial Narrow" panose="020B0604020202020204" pitchFamily="34" charset="0"/>
                  </a:rPr>
                  <a:t>11.0% are teaching out-of-field</a:t>
                </a:r>
              </a:p>
            </p:txBody>
          </p:sp>
          <p:sp>
            <p:nvSpPr>
              <p:cNvPr id="23" name="Equals 22">
                <a:extLst>
                  <a:ext uri="{FF2B5EF4-FFF2-40B4-BE49-F238E27FC236}">
                    <a16:creationId xmlns:a16="http://schemas.microsoft.com/office/drawing/2014/main" id="{AA9C0B44-2A88-12E4-1DAB-3EAB6BF9857F}"/>
                  </a:ext>
                </a:extLst>
              </p:cNvPr>
              <p:cNvSpPr/>
              <p:nvPr/>
            </p:nvSpPr>
            <p:spPr>
              <a:xfrm>
                <a:off x="5714034" y="4261134"/>
                <a:ext cx="631935" cy="555585"/>
              </a:xfrm>
              <a:prstGeom prst="mathEqual">
                <a:avLst>
                  <a:gd name="adj1" fmla="val 23520"/>
                  <a:gd name="adj2" fmla="val 11760"/>
                </a:avLst>
              </a:prstGeom>
              <a:solidFill>
                <a:srgbClr val="E31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grpSp>
        <p:nvGrpSpPr>
          <p:cNvPr id="8" name="Group 7">
            <a:extLst>
              <a:ext uri="{FF2B5EF4-FFF2-40B4-BE49-F238E27FC236}">
                <a16:creationId xmlns:a16="http://schemas.microsoft.com/office/drawing/2014/main" id="{04B3DC63-C7AE-40B8-EACD-4710BAEE891A}"/>
              </a:ext>
            </a:extLst>
          </p:cNvPr>
          <p:cNvGrpSpPr/>
          <p:nvPr/>
        </p:nvGrpSpPr>
        <p:grpSpPr>
          <a:xfrm>
            <a:off x="5392929" y="4996903"/>
            <a:ext cx="6408408" cy="1177538"/>
            <a:chOff x="5392929" y="4996903"/>
            <a:chExt cx="6408408" cy="1177538"/>
          </a:xfrm>
        </p:grpSpPr>
        <p:cxnSp>
          <p:nvCxnSpPr>
            <p:cNvPr id="24" name="Straight Connector 23">
              <a:extLst>
                <a:ext uri="{FF2B5EF4-FFF2-40B4-BE49-F238E27FC236}">
                  <a16:creationId xmlns:a16="http://schemas.microsoft.com/office/drawing/2014/main" id="{D3ECA76C-C295-5644-8612-5612E6AA82DD}"/>
                </a:ext>
              </a:extLst>
            </p:cNvPr>
            <p:cNvCxnSpPr>
              <a:cxnSpLocks/>
            </p:cNvCxnSpPr>
            <p:nvPr/>
          </p:nvCxnSpPr>
          <p:spPr>
            <a:xfrm>
              <a:off x="5714034" y="4996903"/>
              <a:ext cx="5506682"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75" name="Group 74">
              <a:extLst>
                <a:ext uri="{FF2B5EF4-FFF2-40B4-BE49-F238E27FC236}">
                  <a16:creationId xmlns:a16="http://schemas.microsoft.com/office/drawing/2014/main" id="{E041CB57-F9E6-5112-3245-6E90A93B5AE4}"/>
                </a:ext>
              </a:extLst>
            </p:cNvPr>
            <p:cNvGrpSpPr/>
            <p:nvPr/>
          </p:nvGrpSpPr>
          <p:grpSpPr>
            <a:xfrm>
              <a:off x="5392929" y="5085963"/>
              <a:ext cx="6408408" cy="1088478"/>
              <a:chOff x="5392929" y="5050794"/>
              <a:chExt cx="6408408" cy="1088478"/>
            </a:xfrm>
          </p:grpSpPr>
          <p:sp>
            <p:nvSpPr>
              <p:cNvPr id="25" name="TextBox 24">
                <a:extLst>
                  <a:ext uri="{FF2B5EF4-FFF2-40B4-BE49-F238E27FC236}">
                    <a16:creationId xmlns:a16="http://schemas.microsoft.com/office/drawing/2014/main" id="{63318B44-AA0E-5A06-C5A0-73D83796ED4A}"/>
                  </a:ext>
                </a:extLst>
              </p:cNvPr>
              <p:cNvSpPr txBox="1"/>
              <p:nvPr/>
            </p:nvSpPr>
            <p:spPr>
              <a:xfrm>
                <a:off x="5392929" y="5050794"/>
                <a:ext cx="6408408" cy="400110"/>
              </a:xfrm>
              <a:prstGeom prst="rect">
                <a:avLst/>
              </a:prstGeom>
              <a:noFill/>
            </p:spPr>
            <p:txBody>
              <a:bodyPr wrap="square" rtlCol="0">
                <a:spAutoFit/>
              </a:bodyPr>
              <a:lstStyle/>
              <a:p>
                <a:pPr algn="ctr"/>
                <a:r>
                  <a:rPr lang="en-US" sz="2000" b="1" dirty="0">
                    <a:solidFill>
                      <a:srgbClr val="5D5040"/>
                    </a:solidFill>
                    <a:latin typeface="Arial Narrow" panose="020B0604020202020204" pitchFamily="34" charset="0"/>
                    <a:cs typeface="Arial Narrow" panose="020B0604020202020204" pitchFamily="34" charset="0"/>
                  </a:rPr>
                  <a:t>Average Years of Teaching Experience:</a:t>
                </a:r>
              </a:p>
            </p:txBody>
          </p:sp>
          <p:grpSp>
            <p:nvGrpSpPr>
              <p:cNvPr id="74" name="Group 73">
                <a:extLst>
                  <a:ext uri="{FF2B5EF4-FFF2-40B4-BE49-F238E27FC236}">
                    <a16:creationId xmlns:a16="http://schemas.microsoft.com/office/drawing/2014/main" id="{2B99D43F-D4EE-3DAD-59DF-6BC9BA47776A}"/>
                  </a:ext>
                </a:extLst>
              </p:cNvPr>
              <p:cNvGrpSpPr/>
              <p:nvPr/>
            </p:nvGrpSpPr>
            <p:grpSpPr>
              <a:xfrm>
                <a:off x="6456126" y="5590631"/>
                <a:ext cx="2511423" cy="548641"/>
                <a:chOff x="6456126" y="5590631"/>
                <a:chExt cx="2511423" cy="548641"/>
              </a:xfrm>
            </p:grpSpPr>
            <p:grpSp>
              <p:nvGrpSpPr>
                <p:cNvPr id="47" name="Group 46">
                  <a:extLst>
                    <a:ext uri="{FF2B5EF4-FFF2-40B4-BE49-F238E27FC236}">
                      <a16:creationId xmlns:a16="http://schemas.microsoft.com/office/drawing/2014/main" id="{25CB09F6-E096-F0DF-B284-F8AF97672096}"/>
                    </a:ext>
                  </a:extLst>
                </p:cNvPr>
                <p:cNvGrpSpPr/>
                <p:nvPr/>
              </p:nvGrpSpPr>
              <p:grpSpPr>
                <a:xfrm>
                  <a:off x="6938723" y="5606705"/>
                  <a:ext cx="2028826" cy="532567"/>
                  <a:chOff x="6938723" y="5606705"/>
                  <a:chExt cx="2028826" cy="532567"/>
                </a:xfrm>
              </p:grpSpPr>
              <p:sp>
                <p:nvSpPr>
                  <p:cNvPr id="29" name="Rectangle 28">
                    <a:extLst>
                      <a:ext uri="{FF2B5EF4-FFF2-40B4-BE49-F238E27FC236}">
                        <a16:creationId xmlns:a16="http://schemas.microsoft.com/office/drawing/2014/main" id="{BA43CE5D-B3D3-9A21-15C1-53D47D1FA034}"/>
                      </a:ext>
                    </a:extLst>
                  </p:cNvPr>
                  <p:cNvSpPr/>
                  <p:nvPr/>
                </p:nvSpPr>
                <p:spPr>
                  <a:xfrm>
                    <a:off x="6938723" y="5611628"/>
                    <a:ext cx="1571866" cy="5276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28" name="Flowchart: Delay 27">
                    <a:extLst>
                      <a:ext uri="{FF2B5EF4-FFF2-40B4-BE49-F238E27FC236}">
                        <a16:creationId xmlns:a16="http://schemas.microsoft.com/office/drawing/2014/main" id="{54ABA254-71CD-5579-B32B-F6CB43944CD7}"/>
                      </a:ext>
                    </a:extLst>
                  </p:cNvPr>
                  <p:cNvSpPr/>
                  <p:nvPr/>
                </p:nvSpPr>
                <p:spPr>
                  <a:xfrm>
                    <a:off x="8302709" y="5606705"/>
                    <a:ext cx="608161" cy="532567"/>
                  </a:xfrm>
                  <a:prstGeom prst="flowChartDelay">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5909836-7E2B-79E6-E474-CE4CDDF3C9B0}"/>
                      </a:ext>
                    </a:extLst>
                  </p:cNvPr>
                  <p:cNvSpPr txBox="1"/>
                  <p:nvPr/>
                </p:nvSpPr>
                <p:spPr>
                  <a:xfrm>
                    <a:off x="7309830" y="5629015"/>
                    <a:ext cx="1657719" cy="430887"/>
                  </a:xfrm>
                  <a:prstGeom prst="rect">
                    <a:avLst/>
                  </a:prstGeom>
                  <a:noFill/>
                </p:spPr>
                <p:txBody>
                  <a:bodyPr wrap="square" rtlCol="0">
                    <a:spAutoFit/>
                  </a:bodyPr>
                  <a:lstStyle/>
                  <a:p>
                    <a:r>
                      <a:rPr lang="en-US" sz="2200" b="1" dirty="0">
                        <a:solidFill>
                          <a:srgbClr val="6CB33F"/>
                        </a:solidFill>
                        <a:latin typeface="Arial Narrow" panose="020B0604020202020204" pitchFamily="34" charset="0"/>
                        <a:cs typeface="Arial Narrow" panose="020B0604020202020204" pitchFamily="34" charset="0"/>
                      </a:rPr>
                      <a:t>in the South</a:t>
                    </a:r>
                  </a:p>
                </p:txBody>
              </p:sp>
            </p:grpSp>
            <p:grpSp>
              <p:nvGrpSpPr>
                <p:cNvPr id="46" name="Group 45">
                  <a:extLst>
                    <a:ext uri="{FF2B5EF4-FFF2-40B4-BE49-F238E27FC236}">
                      <a16:creationId xmlns:a16="http://schemas.microsoft.com/office/drawing/2014/main" id="{69EEF821-8EC2-CBC4-4597-B41D7D4DD028}"/>
                    </a:ext>
                  </a:extLst>
                </p:cNvPr>
                <p:cNvGrpSpPr/>
                <p:nvPr/>
              </p:nvGrpSpPr>
              <p:grpSpPr>
                <a:xfrm>
                  <a:off x="6456126" y="5590631"/>
                  <a:ext cx="865164" cy="548640"/>
                  <a:chOff x="6456126" y="5590631"/>
                  <a:chExt cx="865164" cy="548640"/>
                </a:xfrm>
              </p:grpSpPr>
              <p:sp>
                <p:nvSpPr>
                  <p:cNvPr id="33" name="Flowchart: Alternate Process 32">
                    <a:extLst>
                      <a:ext uri="{FF2B5EF4-FFF2-40B4-BE49-F238E27FC236}">
                        <a16:creationId xmlns:a16="http://schemas.microsoft.com/office/drawing/2014/main" id="{88D009D7-0303-C02C-207E-1B08B0804309}"/>
                      </a:ext>
                    </a:extLst>
                  </p:cNvPr>
                  <p:cNvSpPr/>
                  <p:nvPr/>
                </p:nvSpPr>
                <p:spPr>
                  <a:xfrm>
                    <a:off x="6456126" y="5590631"/>
                    <a:ext cx="731520" cy="548640"/>
                  </a:xfrm>
                  <a:prstGeom prst="flowChartAlternateProcess">
                    <a:avLst/>
                  </a:prstGeom>
                  <a:solidFill>
                    <a:srgbClr val="6CB33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Narrow" panose="020B0606020202030204" pitchFamily="34" charset="0"/>
                      </a:rPr>
                      <a:t>12.4</a:t>
                    </a:r>
                  </a:p>
                </p:txBody>
              </p:sp>
              <p:sp>
                <p:nvSpPr>
                  <p:cNvPr id="34" name="Triangle 32">
                    <a:extLst>
                      <a:ext uri="{FF2B5EF4-FFF2-40B4-BE49-F238E27FC236}">
                        <a16:creationId xmlns:a16="http://schemas.microsoft.com/office/drawing/2014/main" id="{D55B6C44-957F-AF0D-9E04-01CDAE3B0855}"/>
                      </a:ext>
                    </a:extLst>
                  </p:cNvPr>
                  <p:cNvSpPr/>
                  <p:nvPr/>
                </p:nvSpPr>
                <p:spPr>
                  <a:xfrm rot="5400000">
                    <a:off x="7078896" y="5792172"/>
                    <a:ext cx="311648" cy="173140"/>
                  </a:xfrm>
                  <a:prstGeom prst="triangle">
                    <a:avLst/>
                  </a:prstGeom>
                  <a:solidFill>
                    <a:srgbClr val="6C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Arrow: Left 44">
                <a:extLst>
                  <a:ext uri="{FF2B5EF4-FFF2-40B4-BE49-F238E27FC236}">
                    <a16:creationId xmlns:a16="http://schemas.microsoft.com/office/drawing/2014/main" id="{F1A4CD0F-0A65-3DE9-85F1-B9E8B56FE67F}"/>
                  </a:ext>
                </a:extLst>
              </p:cNvPr>
              <p:cNvSpPr>
                <a:spLocks noChangeAspect="1"/>
              </p:cNvSpPr>
              <p:nvPr/>
            </p:nvSpPr>
            <p:spPr>
              <a:xfrm rot="5400000">
                <a:off x="5797068" y="5637042"/>
                <a:ext cx="508029" cy="457200"/>
              </a:xfrm>
              <a:prstGeom prst="leftArrow">
                <a:avLst>
                  <a:gd name="adj1" fmla="val 37936"/>
                  <a:gd name="adj2" fmla="val 53762"/>
                </a:avLst>
              </a:prstGeom>
              <a:solidFill>
                <a:srgbClr val="E31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2925A708-FF71-DBAB-22DB-D1D45A45D414}"/>
                  </a:ext>
                </a:extLst>
              </p:cNvPr>
              <p:cNvGrpSpPr/>
              <p:nvPr/>
            </p:nvGrpSpPr>
            <p:grpSpPr>
              <a:xfrm>
                <a:off x="9122744" y="5590631"/>
                <a:ext cx="2511423" cy="548641"/>
                <a:chOff x="9122744" y="5590631"/>
                <a:chExt cx="2511423" cy="548641"/>
              </a:xfrm>
            </p:grpSpPr>
            <p:grpSp>
              <p:nvGrpSpPr>
                <p:cNvPr id="48" name="Group 47">
                  <a:extLst>
                    <a:ext uri="{FF2B5EF4-FFF2-40B4-BE49-F238E27FC236}">
                      <a16:creationId xmlns:a16="http://schemas.microsoft.com/office/drawing/2014/main" id="{88F42DFF-A470-152F-D369-81A6509F3775}"/>
                    </a:ext>
                  </a:extLst>
                </p:cNvPr>
                <p:cNvGrpSpPr/>
                <p:nvPr/>
              </p:nvGrpSpPr>
              <p:grpSpPr>
                <a:xfrm>
                  <a:off x="9605341" y="5606705"/>
                  <a:ext cx="2028826" cy="532567"/>
                  <a:chOff x="6938723" y="5606705"/>
                  <a:chExt cx="2028826" cy="532567"/>
                </a:xfrm>
              </p:grpSpPr>
              <p:sp>
                <p:nvSpPr>
                  <p:cNvPr id="49" name="Rectangle 48">
                    <a:extLst>
                      <a:ext uri="{FF2B5EF4-FFF2-40B4-BE49-F238E27FC236}">
                        <a16:creationId xmlns:a16="http://schemas.microsoft.com/office/drawing/2014/main" id="{9A397182-9A45-9EF1-A357-80A0C508B4A7}"/>
                      </a:ext>
                    </a:extLst>
                  </p:cNvPr>
                  <p:cNvSpPr/>
                  <p:nvPr/>
                </p:nvSpPr>
                <p:spPr>
                  <a:xfrm>
                    <a:off x="6938723" y="5611628"/>
                    <a:ext cx="1571866" cy="5276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50" name="Flowchart: Delay 49">
                    <a:extLst>
                      <a:ext uri="{FF2B5EF4-FFF2-40B4-BE49-F238E27FC236}">
                        <a16:creationId xmlns:a16="http://schemas.microsoft.com/office/drawing/2014/main" id="{140EE460-D65D-B029-2D49-94142C6DB3DC}"/>
                      </a:ext>
                    </a:extLst>
                  </p:cNvPr>
                  <p:cNvSpPr/>
                  <p:nvPr/>
                </p:nvSpPr>
                <p:spPr>
                  <a:xfrm>
                    <a:off x="8302709" y="5606705"/>
                    <a:ext cx="608161" cy="532567"/>
                  </a:xfrm>
                  <a:prstGeom prst="flowChartDelay">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666D7C8-7D19-A401-C2F9-9D7E506AA36E}"/>
                      </a:ext>
                    </a:extLst>
                  </p:cNvPr>
                  <p:cNvSpPr txBox="1"/>
                  <p:nvPr/>
                </p:nvSpPr>
                <p:spPr>
                  <a:xfrm>
                    <a:off x="7309830" y="5629015"/>
                    <a:ext cx="1657719" cy="430887"/>
                  </a:xfrm>
                  <a:prstGeom prst="rect">
                    <a:avLst/>
                  </a:prstGeom>
                  <a:noFill/>
                </p:spPr>
                <p:txBody>
                  <a:bodyPr wrap="square" rtlCol="0">
                    <a:spAutoFit/>
                  </a:bodyPr>
                  <a:lstStyle/>
                  <a:p>
                    <a:r>
                      <a:rPr lang="en-US" sz="2200" b="1" dirty="0">
                        <a:solidFill>
                          <a:srgbClr val="6CB33F"/>
                        </a:solidFill>
                        <a:latin typeface="Arial Narrow" panose="020B0604020202020204" pitchFamily="34" charset="0"/>
                        <a:cs typeface="Arial Narrow" panose="020B0604020202020204" pitchFamily="34" charset="0"/>
                      </a:rPr>
                      <a:t>in the U.S.</a:t>
                    </a:r>
                  </a:p>
                </p:txBody>
              </p:sp>
            </p:grpSp>
            <p:grpSp>
              <p:nvGrpSpPr>
                <p:cNvPr id="52" name="Group 51">
                  <a:extLst>
                    <a:ext uri="{FF2B5EF4-FFF2-40B4-BE49-F238E27FC236}">
                      <a16:creationId xmlns:a16="http://schemas.microsoft.com/office/drawing/2014/main" id="{379FB0C5-FE05-7B38-ECB9-BBCE8637291F}"/>
                    </a:ext>
                  </a:extLst>
                </p:cNvPr>
                <p:cNvGrpSpPr/>
                <p:nvPr/>
              </p:nvGrpSpPr>
              <p:grpSpPr>
                <a:xfrm>
                  <a:off x="9122744" y="5590631"/>
                  <a:ext cx="865164" cy="548640"/>
                  <a:chOff x="6456126" y="5590631"/>
                  <a:chExt cx="865164" cy="548640"/>
                </a:xfrm>
              </p:grpSpPr>
              <p:sp>
                <p:nvSpPr>
                  <p:cNvPr id="60" name="Flowchart: Alternate Process 59">
                    <a:extLst>
                      <a:ext uri="{FF2B5EF4-FFF2-40B4-BE49-F238E27FC236}">
                        <a16:creationId xmlns:a16="http://schemas.microsoft.com/office/drawing/2014/main" id="{8B86E066-5B35-C814-E14D-3B549447C6D3}"/>
                      </a:ext>
                    </a:extLst>
                  </p:cNvPr>
                  <p:cNvSpPr/>
                  <p:nvPr/>
                </p:nvSpPr>
                <p:spPr>
                  <a:xfrm>
                    <a:off x="6456126" y="5590631"/>
                    <a:ext cx="731520" cy="548640"/>
                  </a:xfrm>
                  <a:prstGeom prst="flowChartAlternateProcess">
                    <a:avLst/>
                  </a:prstGeom>
                  <a:solidFill>
                    <a:srgbClr val="6CB33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rial Narrow" panose="020B0606020202030204" pitchFamily="34" charset="0"/>
                      </a:rPr>
                      <a:t>14.5</a:t>
                    </a:r>
                  </a:p>
                </p:txBody>
              </p:sp>
              <p:sp>
                <p:nvSpPr>
                  <p:cNvPr id="62" name="Triangle 32">
                    <a:extLst>
                      <a:ext uri="{FF2B5EF4-FFF2-40B4-BE49-F238E27FC236}">
                        <a16:creationId xmlns:a16="http://schemas.microsoft.com/office/drawing/2014/main" id="{7B881EC6-45B9-0224-34A7-4B2EBADF09AB}"/>
                      </a:ext>
                    </a:extLst>
                  </p:cNvPr>
                  <p:cNvSpPr/>
                  <p:nvPr/>
                </p:nvSpPr>
                <p:spPr>
                  <a:xfrm rot="5400000">
                    <a:off x="7078896" y="5792172"/>
                    <a:ext cx="311648" cy="173140"/>
                  </a:xfrm>
                  <a:prstGeom prst="triangle">
                    <a:avLst/>
                  </a:prstGeom>
                  <a:solidFill>
                    <a:srgbClr val="6CB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69" name="TextBox 68">
            <a:extLst>
              <a:ext uri="{FF2B5EF4-FFF2-40B4-BE49-F238E27FC236}">
                <a16:creationId xmlns:a16="http://schemas.microsoft.com/office/drawing/2014/main" id="{D25C3084-C490-C61D-802C-FD897245BE15}"/>
              </a:ext>
            </a:extLst>
          </p:cNvPr>
          <p:cNvSpPr txBox="1"/>
          <p:nvPr/>
        </p:nvSpPr>
        <p:spPr>
          <a:xfrm>
            <a:off x="1499930" y="6433456"/>
            <a:ext cx="146065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a:t>
            </a:r>
          </a:p>
        </p:txBody>
      </p:sp>
      <p:grpSp>
        <p:nvGrpSpPr>
          <p:cNvPr id="17" name="Group 16">
            <a:extLst>
              <a:ext uri="{FF2B5EF4-FFF2-40B4-BE49-F238E27FC236}">
                <a16:creationId xmlns:a16="http://schemas.microsoft.com/office/drawing/2014/main" id="{278F12EB-749E-37BC-6F6F-1833C3C54508}"/>
              </a:ext>
            </a:extLst>
          </p:cNvPr>
          <p:cNvGrpSpPr/>
          <p:nvPr/>
        </p:nvGrpSpPr>
        <p:grpSpPr>
          <a:xfrm>
            <a:off x="474007" y="187096"/>
            <a:ext cx="11717993" cy="1161288"/>
            <a:chOff x="474007" y="187096"/>
            <a:chExt cx="11717993" cy="1161288"/>
          </a:xfrm>
        </p:grpSpPr>
        <p:pic>
          <p:nvPicPr>
            <p:cNvPr id="18" name="Picture 17" descr="A blue circle with a white star and ribbon&#10;&#10;Description automatically generated with medium confidence">
              <a:extLst>
                <a:ext uri="{FF2B5EF4-FFF2-40B4-BE49-F238E27FC236}">
                  <a16:creationId xmlns:a16="http://schemas.microsoft.com/office/drawing/2014/main" id="{A09222FE-AC5C-0823-2967-3944F27E52ED}"/>
                </a:ext>
              </a:extLst>
            </p:cNvPr>
            <p:cNvPicPr>
              <a:picLocks noChangeAspect="1"/>
            </p:cNvPicPr>
            <p:nvPr/>
          </p:nvPicPr>
          <p:blipFill>
            <a:blip r:embed="rId3"/>
            <a:stretch>
              <a:fillRect/>
            </a:stretch>
          </p:blipFill>
          <p:spPr>
            <a:xfrm>
              <a:off x="474007" y="187096"/>
              <a:ext cx="1161288" cy="1161288"/>
            </a:xfrm>
            <a:prstGeom prst="rect">
              <a:avLst/>
            </a:prstGeom>
          </p:spPr>
        </p:pic>
        <p:cxnSp>
          <p:nvCxnSpPr>
            <p:cNvPr id="19" name="Straight Connector 18">
              <a:extLst>
                <a:ext uri="{FF2B5EF4-FFF2-40B4-BE49-F238E27FC236}">
                  <a16:creationId xmlns:a16="http://schemas.microsoft.com/office/drawing/2014/main" id="{2BB7170C-F5EA-D158-A662-B1CB748CCC30}"/>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22" name="Title 3">
              <a:extLst>
                <a:ext uri="{FF2B5EF4-FFF2-40B4-BE49-F238E27FC236}">
                  <a16:creationId xmlns:a16="http://schemas.microsoft.com/office/drawing/2014/main" id="{A32CDBB3-691C-7452-0766-45F564EC55AE}"/>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TEACHER QUALITY: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Proxy Measures</a:t>
              </a:r>
            </a:p>
          </p:txBody>
        </p:sp>
      </p:grpSp>
    </p:spTree>
    <p:extLst>
      <p:ext uri="{BB962C8B-B14F-4D97-AF65-F5344CB8AC3E}">
        <p14:creationId xmlns:p14="http://schemas.microsoft.com/office/powerpoint/2010/main" val="18789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3A5FEAC-435A-A1C8-1B79-8E52BBBFAA6B}"/>
              </a:ext>
            </a:extLst>
          </p:cNvPr>
          <p:cNvSpPr txBox="1"/>
          <p:nvPr/>
        </p:nvSpPr>
        <p:spPr>
          <a:xfrm>
            <a:off x="1499930" y="6433456"/>
            <a:ext cx="146065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a:t>
            </a:r>
          </a:p>
        </p:txBody>
      </p:sp>
      <p:pic>
        <p:nvPicPr>
          <p:cNvPr id="26" name="Picture 25" descr="A picture containing text, screenshot, font&#10;&#10;Description automatically generated">
            <a:extLst>
              <a:ext uri="{FF2B5EF4-FFF2-40B4-BE49-F238E27FC236}">
                <a16:creationId xmlns:a16="http://schemas.microsoft.com/office/drawing/2014/main" id="{8EACFDA9-1D71-32BF-DFA2-8209FDECADF1}"/>
              </a:ext>
            </a:extLst>
          </p:cNvPr>
          <p:cNvPicPr>
            <a:picLocks noChangeAspect="1"/>
          </p:cNvPicPr>
          <p:nvPr/>
        </p:nvPicPr>
        <p:blipFill rotWithShape="1">
          <a:blip r:embed="rId3"/>
          <a:srcRect l="6224" t="17712" r="3887" b="11730"/>
          <a:stretch/>
        </p:blipFill>
        <p:spPr>
          <a:xfrm>
            <a:off x="1224074" y="1604920"/>
            <a:ext cx="10354765" cy="4572000"/>
          </a:xfrm>
          <a:prstGeom prst="rect">
            <a:avLst/>
          </a:prstGeom>
        </p:spPr>
      </p:pic>
      <p:grpSp>
        <p:nvGrpSpPr>
          <p:cNvPr id="5" name="Group 4">
            <a:extLst>
              <a:ext uri="{FF2B5EF4-FFF2-40B4-BE49-F238E27FC236}">
                <a16:creationId xmlns:a16="http://schemas.microsoft.com/office/drawing/2014/main" id="{D6CD1926-3C17-871E-2EA4-186F74240ACC}"/>
              </a:ext>
            </a:extLst>
          </p:cNvPr>
          <p:cNvGrpSpPr/>
          <p:nvPr/>
        </p:nvGrpSpPr>
        <p:grpSpPr>
          <a:xfrm>
            <a:off x="474007" y="187096"/>
            <a:ext cx="11717993" cy="1161288"/>
            <a:chOff x="474007" y="187096"/>
            <a:chExt cx="11717993" cy="1161288"/>
          </a:xfrm>
        </p:grpSpPr>
        <p:pic>
          <p:nvPicPr>
            <p:cNvPr id="6" name="Picture 5" descr="A blue circle with a white star and ribbon&#10;&#10;Description automatically generated with medium confidence">
              <a:extLst>
                <a:ext uri="{FF2B5EF4-FFF2-40B4-BE49-F238E27FC236}">
                  <a16:creationId xmlns:a16="http://schemas.microsoft.com/office/drawing/2014/main" id="{578DA188-5DEC-8EE6-293A-44C9C8DC77D8}"/>
                </a:ext>
              </a:extLst>
            </p:cNvPr>
            <p:cNvPicPr>
              <a:picLocks noChangeAspect="1"/>
            </p:cNvPicPr>
            <p:nvPr/>
          </p:nvPicPr>
          <p:blipFill>
            <a:blip r:embed="rId4"/>
            <a:stretch>
              <a:fillRect/>
            </a:stretch>
          </p:blipFill>
          <p:spPr>
            <a:xfrm>
              <a:off x="474007" y="187096"/>
              <a:ext cx="1161288" cy="1161288"/>
            </a:xfrm>
            <a:prstGeom prst="rect">
              <a:avLst/>
            </a:prstGeom>
          </p:spPr>
        </p:pic>
        <p:cxnSp>
          <p:nvCxnSpPr>
            <p:cNvPr id="8" name="Straight Connector 7">
              <a:extLst>
                <a:ext uri="{FF2B5EF4-FFF2-40B4-BE49-F238E27FC236}">
                  <a16:creationId xmlns:a16="http://schemas.microsoft.com/office/drawing/2014/main" id="{8A2C8F7D-CAF7-D8C1-7DBF-D52FE3121EC9}"/>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9" name="Title 3">
              <a:extLst>
                <a:ext uri="{FF2B5EF4-FFF2-40B4-BE49-F238E27FC236}">
                  <a16:creationId xmlns:a16="http://schemas.microsoft.com/office/drawing/2014/main" id="{378603C8-5F68-0AED-28DC-401CA84C132E}"/>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TEACHER QUALITY: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Proxy Measures</a:t>
              </a:r>
            </a:p>
          </p:txBody>
        </p:sp>
      </p:grpSp>
    </p:spTree>
    <p:extLst>
      <p:ext uri="{BB962C8B-B14F-4D97-AF65-F5344CB8AC3E}">
        <p14:creationId xmlns:p14="http://schemas.microsoft.com/office/powerpoint/2010/main" val="4283861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ircle with a white star and ribbon&#10;&#10;Description automatically generated with medium confidence">
            <a:extLst>
              <a:ext uri="{FF2B5EF4-FFF2-40B4-BE49-F238E27FC236}">
                <a16:creationId xmlns:a16="http://schemas.microsoft.com/office/drawing/2014/main" id="{6605B400-4B5D-5AA3-40CA-FFE7A7D40153}"/>
              </a:ext>
            </a:extLst>
          </p:cNvPr>
          <p:cNvPicPr>
            <a:picLocks noChangeAspect="1"/>
          </p:cNvPicPr>
          <p:nvPr/>
        </p:nvPicPr>
        <p:blipFill>
          <a:blip r:embed="rId3"/>
          <a:stretch>
            <a:fillRect/>
          </a:stretch>
        </p:blipFill>
        <p:spPr>
          <a:xfrm>
            <a:off x="474007" y="187096"/>
            <a:ext cx="1161288" cy="1161288"/>
          </a:xfrm>
          <a:prstGeom prst="rect">
            <a:avLst/>
          </a:prstGeom>
        </p:spPr>
      </p:pic>
      <p:cxnSp>
        <p:nvCxnSpPr>
          <p:cNvPr id="7" name="Straight Connector 6">
            <a:extLst>
              <a:ext uri="{FF2B5EF4-FFF2-40B4-BE49-F238E27FC236}">
                <a16:creationId xmlns:a16="http://schemas.microsoft.com/office/drawing/2014/main" id="{39E0730F-97DC-C155-F890-AB6A7615617A}"/>
              </a:ext>
            </a:extLst>
          </p:cNvPr>
          <p:cNvCxnSpPr>
            <a:cxnSpLocks/>
          </p:cNvCxnSpPr>
          <p:nvPr/>
        </p:nvCxnSpPr>
        <p:spPr>
          <a:xfrm>
            <a:off x="1738433" y="1214691"/>
            <a:ext cx="5653885"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10" name="Title 3">
            <a:extLst>
              <a:ext uri="{FF2B5EF4-FFF2-40B4-BE49-F238E27FC236}">
                <a16:creationId xmlns:a16="http://schemas.microsoft.com/office/drawing/2014/main" id="{54F7E06C-2F5D-C967-9CEE-6D06832966BD}"/>
              </a:ext>
            </a:extLst>
          </p:cNvPr>
          <p:cNvSpPr>
            <a:spLocks noGrp="1"/>
          </p:cNvSpPr>
          <p:nvPr>
            <p:ph type="title"/>
          </p:nvPr>
        </p:nvSpPr>
        <p:spPr>
          <a:xfrm>
            <a:off x="1635295" y="322925"/>
            <a:ext cx="9797853" cy="961216"/>
          </a:xfrm>
        </p:spPr>
        <p:txBody>
          <a:bodyPr>
            <a:noAutofit/>
          </a:bodyPr>
          <a:lstStyle/>
          <a:p>
            <a:pPr algn="l">
              <a:lnSpc>
                <a:spcPct val="90000"/>
              </a:lnSpc>
            </a:pPr>
            <a:r>
              <a:rPr lang="en-US" sz="2200" b="1" dirty="0">
                <a:solidFill>
                  <a:srgbClr val="688AD0"/>
                </a:solidFill>
                <a:latin typeface="Arial Narrow" panose="020B0606020202030204" pitchFamily="34" charset="0"/>
              </a:rPr>
              <a:t>TEACHER QUALITY:</a:t>
            </a:r>
            <a:br>
              <a:rPr lang="en-US" sz="4800" b="1" dirty="0">
                <a:latin typeface="Arial Narrow" panose="020B0606020202030204" pitchFamily="34" charset="0"/>
              </a:rPr>
            </a:br>
            <a:r>
              <a:rPr lang="en-US" sz="4000" b="1" dirty="0">
                <a:uFill>
                  <a:solidFill>
                    <a:srgbClr val="E9EEF8"/>
                  </a:solidFill>
                </a:uFill>
                <a:latin typeface="Arial Narrow" panose="020B0606020202030204" pitchFamily="34" charset="0"/>
              </a:rPr>
              <a:t>National Board Certification</a:t>
            </a:r>
            <a:endParaRPr lang="en-US" sz="4300" b="1" dirty="0">
              <a:uFill>
                <a:solidFill>
                  <a:srgbClr val="E9EEF8"/>
                </a:solidFill>
              </a:uFill>
              <a:latin typeface="Arial Narrow" panose="020B0606020202030204" pitchFamily="34" charset="0"/>
            </a:endParaRPr>
          </a:p>
        </p:txBody>
      </p:sp>
      <p:sp>
        <p:nvSpPr>
          <p:cNvPr id="2" name="TextBox 1">
            <a:extLst>
              <a:ext uri="{FF2B5EF4-FFF2-40B4-BE49-F238E27FC236}">
                <a16:creationId xmlns:a16="http://schemas.microsoft.com/office/drawing/2014/main" id="{911CE093-CC25-F859-C20C-959D04E80EA1}"/>
              </a:ext>
            </a:extLst>
          </p:cNvPr>
          <p:cNvSpPr txBox="1"/>
          <p:nvPr/>
        </p:nvSpPr>
        <p:spPr>
          <a:xfrm>
            <a:off x="1544750" y="6407827"/>
            <a:ext cx="4282772" cy="246221"/>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Source: </a:t>
            </a:r>
            <a:r>
              <a:rPr lang="en-US" sz="1000" dirty="0">
                <a:solidFill>
                  <a:schemeClr val="tx2"/>
                </a:solidFill>
                <a:latin typeface="Arial Narrow" panose="020B0604020202020204" pitchFamily="34" charset="0"/>
                <a:cs typeface="Arial Narrow" panose="020B0604020202020204" pitchFamily="34" charset="0"/>
                <a:hlinkClick r:id="rId4"/>
              </a:rPr>
              <a:t>NBPTS, 2022</a:t>
            </a:r>
            <a:endParaRPr lang="en-US" sz="1000" dirty="0">
              <a:latin typeface="Arial Narrow" panose="020B0604020202020204" pitchFamily="34" charset="0"/>
              <a:cs typeface="Arial Narrow" panose="020B0604020202020204" pitchFamily="34" charset="0"/>
            </a:endParaRPr>
          </a:p>
        </p:txBody>
      </p:sp>
      <p:graphicFrame>
        <p:nvGraphicFramePr>
          <p:cNvPr id="5" name="Table 33">
            <a:extLst>
              <a:ext uri="{FF2B5EF4-FFF2-40B4-BE49-F238E27FC236}">
                <a16:creationId xmlns:a16="http://schemas.microsoft.com/office/drawing/2014/main" id="{443DA02E-C162-EEBD-AAC2-BB667F172DFE}"/>
              </a:ext>
            </a:extLst>
          </p:cNvPr>
          <p:cNvGraphicFramePr>
            <a:graphicFrameLocks noGrp="1"/>
          </p:cNvGraphicFramePr>
          <p:nvPr>
            <p:extLst>
              <p:ext uri="{D42A27DB-BD31-4B8C-83A1-F6EECF244321}">
                <p14:modId xmlns:p14="http://schemas.microsoft.com/office/powerpoint/2010/main" val="1140716955"/>
              </p:ext>
            </p:extLst>
          </p:nvPr>
        </p:nvGraphicFramePr>
        <p:xfrm>
          <a:off x="7987229" y="0"/>
          <a:ext cx="4204770" cy="6858697"/>
        </p:xfrm>
        <a:graphic>
          <a:graphicData uri="http://schemas.openxmlformats.org/drawingml/2006/table">
            <a:tbl>
              <a:tblPr firstRow="1" bandRow="1">
                <a:tableStyleId>{5C22544A-7EE6-4342-B048-85BDC9FD1C3A}</a:tableStyleId>
              </a:tblPr>
              <a:tblGrid>
                <a:gridCol w="1423409">
                  <a:extLst>
                    <a:ext uri="{9D8B030D-6E8A-4147-A177-3AD203B41FA5}">
                      <a16:colId xmlns:a16="http://schemas.microsoft.com/office/drawing/2014/main" val="3803302175"/>
                    </a:ext>
                  </a:extLst>
                </a:gridCol>
                <a:gridCol w="1104368">
                  <a:extLst>
                    <a:ext uri="{9D8B030D-6E8A-4147-A177-3AD203B41FA5}">
                      <a16:colId xmlns:a16="http://schemas.microsoft.com/office/drawing/2014/main" val="3926906273"/>
                    </a:ext>
                  </a:extLst>
                </a:gridCol>
                <a:gridCol w="1676993">
                  <a:extLst>
                    <a:ext uri="{9D8B030D-6E8A-4147-A177-3AD203B41FA5}">
                      <a16:colId xmlns:a16="http://schemas.microsoft.com/office/drawing/2014/main" val="3666302149"/>
                    </a:ext>
                  </a:extLst>
                </a:gridCol>
              </a:tblGrid>
              <a:tr h="639376">
                <a:tc>
                  <a:txBody>
                    <a:bodyPr/>
                    <a:lstStyle/>
                    <a:p>
                      <a:pPr algn="ctr"/>
                      <a:r>
                        <a:rPr lang="en-US" sz="1800" b="1" i="0" dirty="0">
                          <a:latin typeface="Arial Narrow" panose="020B0604020202020204" pitchFamily="34" charset="0"/>
                          <a:cs typeface="Arial Narrow" panose="020B0604020202020204" pitchFamily="34" charset="0"/>
                        </a:rPr>
                        <a:t>National Ranking</a:t>
                      </a:r>
                    </a:p>
                  </a:txBody>
                  <a:tcPr anchor="ctr">
                    <a:solidFill>
                      <a:schemeClr val="accent3">
                        <a:lumMod val="75000"/>
                      </a:schemeClr>
                    </a:solidFill>
                  </a:tcPr>
                </a:tc>
                <a:tc>
                  <a:txBody>
                    <a:bodyPr/>
                    <a:lstStyle/>
                    <a:p>
                      <a:pPr algn="ctr"/>
                      <a:r>
                        <a:rPr lang="en-US" sz="1800" b="1" i="0" dirty="0">
                          <a:latin typeface="Arial Narrow" panose="020B0604020202020204" pitchFamily="34" charset="0"/>
                          <a:cs typeface="Arial Narrow" panose="020B0604020202020204" pitchFamily="34" charset="0"/>
                        </a:rPr>
                        <a:t>State</a:t>
                      </a:r>
                    </a:p>
                  </a:txBody>
                  <a:tcPr anchor="ctr">
                    <a:solidFill>
                      <a:schemeClr val="accent3">
                        <a:lumMod val="75000"/>
                      </a:schemeClr>
                    </a:solidFill>
                  </a:tcPr>
                </a:tc>
                <a:tc>
                  <a:txBody>
                    <a:bodyPr/>
                    <a:lstStyle/>
                    <a:p>
                      <a:pPr algn="ctr"/>
                      <a:r>
                        <a:rPr lang="en-US" sz="1800" b="1" i="0" dirty="0">
                          <a:latin typeface="Arial Narrow" panose="020B0604020202020204" pitchFamily="34" charset="0"/>
                          <a:cs typeface="Arial Narrow" panose="020B0604020202020204" pitchFamily="34" charset="0"/>
                        </a:rPr>
                        <a:t>% NBCT</a:t>
                      </a:r>
                    </a:p>
                  </a:txBody>
                  <a:tcPr anchor="ctr">
                    <a:solidFill>
                      <a:schemeClr val="accent3">
                        <a:lumMod val="75000"/>
                      </a:schemeClr>
                    </a:solidFill>
                  </a:tcPr>
                </a:tc>
                <a:extLst>
                  <a:ext uri="{0D108BD9-81ED-4DB2-BD59-A6C34878D82A}">
                    <a16:rowId xmlns:a16="http://schemas.microsoft.com/office/drawing/2014/main" val="3145622351"/>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#1</a:t>
                      </a: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NC</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23.4%</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extLst>
                  <a:ext uri="{0D108BD9-81ED-4DB2-BD59-A6C34878D82A}">
                    <a16:rowId xmlns:a16="http://schemas.microsoft.com/office/drawing/2014/main" val="281842303"/>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#3</a:t>
                      </a:r>
                    </a:p>
                  </a:txBody>
                  <a:tcPr anchor="ctr">
                    <a:solidFill>
                      <a:schemeClr val="accent3">
                        <a:lumMod val="20000"/>
                        <a:lumOff val="8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SC</a:t>
                      </a: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16.9%</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267138012"/>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#4</a:t>
                      </a: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MS</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14.9%</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extLst>
                  <a:ext uri="{0D108BD9-81ED-4DB2-BD59-A6C34878D82A}">
                    <a16:rowId xmlns:a16="http://schemas.microsoft.com/office/drawing/2014/main" val="232502878"/>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#6</a:t>
                      </a: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KY</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9.9%</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3423914682"/>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#7</a:t>
                      </a:r>
                    </a:p>
                  </a:txBody>
                  <a:tcPr anchor="ctr">
                    <a:solidFill>
                      <a:schemeClr val="accent3">
                        <a:lumMod val="40000"/>
                        <a:lumOff val="6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AR</a:t>
                      </a: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9.1%</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extLst>
                  <a:ext uri="{0D108BD9-81ED-4DB2-BD59-A6C34878D82A}">
                    <a16:rowId xmlns:a16="http://schemas.microsoft.com/office/drawing/2014/main" val="2130869339"/>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#8</a:t>
                      </a: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AL</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8.9%</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4071036896"/>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#9</a:t>
                      </a: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FL</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8.5%</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extLst>
                  <a:ext uri="{0D108BD9-81ED-4DB2-BD59-A6C34878D82A}">
                    <a16:rowId xmlns:a16="http://schemas.microsoft.com/office/drawing/2014/main" val="1872108050"/>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#10</a:t>
                      </a: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OK</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7.3%</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2061462525"/>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#13</a:t>
                      </a:r>
                    </a:p>
                  </a:txBody>
                  <a:tcPr anchor="ctr">
                    <a:solidFill>
                      <a:schemeClr val="accent3">
                        <a:lumMod val="40000"/>
                        <a:lumOff val="6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WV</a:t>
                      </a: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6.3%</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extLst>
                  <a:ext uri="{0D108BD9-81ED-4DB2-BD59-A6C34878D82A}">
                    <a16:rowId xmlns:a16="http://schemas.microsoft.com/office/drawing/2014/main" val="2031055114"/>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#14</a:t>
                      </a: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MD</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5.9%</a:t>
                      </a:r>
                    </a:p>
                  </a:txBody>
                  <a:tcPr anchor="ctr">
                    <a:solidFill>
                      <a:schemeClr val="accent3">
                        <a:lumMod val="20000"/>
                        <a:lumOff val="80000"/>
                      </a:schemeClr>
                    </a:solidFill>
                  </a:tcPr>
                </a:tc>
                <a:extLst>
                  <a:ext uri="{0D108BD9-81ED-4DB2-BD59-A6C34878D82A}">
                    <a16:rowId xmlns:a16="http://schemas.microsoft.com/office/drawing/2014/main" val="617008684"/>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#17</a:t>
                      </a:r>
                    </a:p>
                  </a:txBody>
                  <a:tcPr anchor="ctr">
                    <a:solidFill>
                      <a:schemeClr val="accent3">
                        <a:lumMod val="40000"/>
                        <a:lumOff val="6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LA</a:t>
                      </a: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4.9%</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extLst>
                  <a:ext uri="{0D108BD9-81ED-4DB2-BD59-A6C34878D82A}">
                    <a16:rowId xmlns:a16="http://schemas.microsoft.com/office/drawing/2014/main" val="3713592402"/>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#19</a:t>
                      </a: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DE</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4.8%</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574092723"/>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#20</a:t>
                      </a:r>
                    </a:p>
                  </a:txBody>
                  <a:tcPr anchor="ctr">
                    <a:solidFill>
                      <a:schemeClr val="accent3">
                        <a:lumMod val="40000"/>
                        <a:lumOff val="6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VA</a:t>
                      </a:r>
                    </a:p>
                  </a:txBody>
                  <a:tcPr anchor="ctr">
                    <a:solidFill>
                      <a:schemeClr val="accent3">
                        <a:lumMod val="40000"/>
                        <a:lumOff val="6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4.6%</a:t>
                      </a:r>
                    </a:p>
                  </a:txBody>
                  <a:tcPr anchor="ctr">
                    <a:solidFill>
                      <a:schemeClr val="accent3">
                        <a:lumMod val="40000"/>
                        <a:lumOff val="60000"/>
                      </a:schemeClr>
                    </a:solidFill>
                  </a:tcPr>
                </a:tc>
                <a:extLst>
                  <a:ext uri="{0D108BD9-81ED-4DB2-BD59-A6C34878D82A}">
                    <a16:rowId xmlns:a16="http://schemas.microsoft.com/office/drawing/2014/main" val="2068587951"/>
                  </a:ext>
                </a:extLst>
              </a:tr>
              <a:tr h="365801">
                <a:tc gridSpan="3">
                  <a:txBody>
                    <a:bodyPr/>
                    <a:lstStyle/>
                    <a:p>
                      <a:pPr algn="ctr"/>
                      <a:r>
                        <a:rPr lang="en-US" sz="1800" b="1" i="0" dirty="0">
                          <a:solidFill>
                            <a:schemeClr val="bg1"/>
                          </a:solidFill>
                          <a:latin typeface="Arial Narrow" panose="020B0604020202020204" pitchFamily="34" charset="0"/>
                          <a:cs typeface="Arial Narrow" panose="020B0604020202020204" pitchFamily="34" charset="0"/>
                        </a:rPr>
                        <a:t>National Average = 3%</a:t>
                      </a:r>
                    </a:p>
                  </a:txBody>
                  <a:tcPr anchor="ctr">
                    <a:solidFill>
                      <a:schemeClr val="tx2"/>
                    </a:solidFill>
                  </a:tcPr>
                </a:tc>
                <a:tc hMerge="1">
                  <a:txBody>
                    <a:bodyPr/>
                    <a:lstStyle/>
                    <a:p>
                      <a:endParaRPr lang="en-US"/>
                    </a:p>
                  </a:txBody>
                  <a:tcPr/>
                </a:tc>
                <a:tc hMerge="1">
                  <a:txBody>
                    <a:bodyPr/>
                    <a:lstStyle/>
                    <a:p>
                      <a:pPr algn="ctr"/>
                      <a:endParaRPr lang="en-US" sz="1600" b="1" i="0" dirty="0">
                        <a:solidFill>
                          <a:schemeClr val="bg1"/>
                        </a:solidFill>
                        <a:latin typeface="Arial Narrow" panose="020B0604020202020204" pitchFamily="34" charset="0"/>
                        <a:cs typeface="Arial Narrow" panose="020B0604020202020204" pitchFamily="34" charset="0"/>
                      </a:endParaRPr>
                    </a:p>
                  </a:txBody>
                  <a:tcPr anchor="ctr">
                    <a:solidFill>
                      <a:schemeClr val="accent2">
                        <a:lumMod val="75000"/>
                      </a:schemeClr>
                    </a:solidFill>
                  </a:tcPr>
                </a:tc>
                <a:extLst>
                  <a:ext uri="{0D108BD9-81ED-4DB2-BD59-A6C34878D82A}">
                    <a16:rowId xmlns:a16="http://schemas.microsoft.com/office/drawing/2014/main" val="2883052155"/>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#31</a:t>
                      </a:r>
                    </a:p>
                  </a:txBody>
                  <a:tcPr anchor="ctr">
                    <a:solidFill>
                      <a:schemeClr val="accent3">
                        <a:lumMod val="20000"/>
                        <a:lumOff val="8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GA</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20000"/>
                        <a:lumOff val="8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2.2%</a:t>
                      </a:r>
                    </a:p>
                  </a:txBody>
                  <a:tcPr anchor="ctr">
                    <a:solidFill>
                      <a:schemeClr val="accent3">
                        <a:lumMod val="20000"/>
                        <a:lumOff val="80000"/>
                      </a:schemeClr>
                    </a:solidFill>
                  </a:tcPr>
                </a:tc>
                <a:extLst>
                  <a:ext uri="{0D108BD9-81ED-4DB2-BD59-A6C34878D82A}">
                    <a16:rowId xmlns:a16="http://schemas.microsoft.com/office/drawing/2014/main" val="2279558435"/>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#37 (tied)</a:t>
                      </a:r>
                    </a:p>
                  </a:txBody>
                  <a:tcPr anchor="ctr">
                    <a:solidFill>
                      <a:schemeClr val="accent3">
                        <a:lumMod val="40000"/>
                        <a:lumOff val="60000"/>
                      </a:schemeClr>
                    </a:solidFill>
                  </a:tcPr>
                </a:tc>
                <a:tc>
                  <a:txBody>
                    <a:bodyPr/>
                    <a:lstStyle/>
                    <a:p>
                      <a:pPr algn="ctr"/>
                      <a:r>
                        <a:rPr lang="en-US" sz="1800" b="0" i="0">
                          <a:solidFill>
                            <a:srgbClr val="393026"/>
                          </a:solidFill>
                          <a:latin typeface="Arial Narrow" panose="020B0604020202020204" pitchFamily="34" charset="0"/>
                          <a:cs typeface="Arial Narrow" panose="020B0604020202020204" pitchFamily="34" charset="0"/>
                        </a:rPr>
                        <a:t>TN</a:t>
                      </a:r>
                      <a:endParaRPr lang="en-US" sz="1800" b="0" i="0" dirty="0">
                        <a:solidFill>
                          <a:srgbClr val="393026"/>
                        </a:solidFill>
                        <a:latin typeface="Arial Narrow" panose="020B0604020202020204" pitchFamily="34" charset="0"/>
                        <a:cs typeface="Arial Narrow" panose="020B0604020202020204" pitchFamily="34" charset="0"/>
                      </a:endParaRPr>
                    </a:p>
                  </a:txBody>
                  <a:tcPr anchor="ctr">
                    <a:solidFill>
                      <a:schemeClr val="accent3">
                        <a:lumMod val="40000"/>
                        <a:lumOff val="6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1.2%</a:t>
                      </a:r>
                    </a:p>
                  </a:txBody>
                  <a:tcPr anchor="ctr">
                    <a:solidFill>
                      <a:schemeClr val="accent3">
                        <a:lumMod val="40000"/>
                        <a:lumOff val="60000"/>
                      </a:schemeClr>
                    </a:solidFill>
                  </a:tcPr>
                </a:tc>
                <a:extLst>
                  <a:ext uri="{0D108BD9-81ED-4DB2-BD59-A6C34878D82A}">
                    <a16:rowId xmlns:a16="http://schemas.microsoft.com/office/drawing/2014/main" val="4250663403"/>
                  </a:ext>
                </a:extLst>
              </a:tr>
              <a:tr h="365801">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#49</a:t>
                      </a:r>
                    </a:p>
                  </a:txBody>
                  <a:tcPr anchor="ctr">
                    <a:solidFill>
                      <a:schemeClr val="accent3">
                        <a:lumMod val="20000"/>
                        <a:lumOff val="8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TX</a:t>
                      </a:r>
                    </a:p>
                  </a:txBody>
                  <a:tcPr anchor="ctr">
                    <a:solidFill>
                      <a:schemeClr val="accent3">
                        <a:lumMod val="20000"/>
                        <a:lumOff val="80000"/>
                      </a:schemeClr>
                    </a:solidFill>
                  </a:tcPr>
                </a:tc>
                <a:tc>
                  <a:txBody>
                    <a:bodyPr/>
                    <a:lstStyle/>
                    <a:p>
                      <a:pPr algn="ctr"/>
                      <a:r>
                        <a:rPr lang="en-US" sz="1800" b="0" i="0" dirty="0">
                          <a:solidFill>
                            <a:srgbClr val="393026"/>
                          </a:solidFill>
                          <a:latin typeface="Arial Narrow" panose="020B0604020202020204" pitchFamily="34" charset="0"/>
                          <a:cs typeface="Arial Narrow" panose="020B0604020202020204" pitchFamily="34" charset="0"/>
                        </a:rPr>
                        <a:t>0.3%</a:t>
                      </a:r>
                    </a:p>
                  </a:txBody>
                  <a:tcPr anchor="ctr">
                    <a:solidFill>
                      <a:schemeClr val="accent3">
                        <a:lumMod val="20000"/>
                        <a:lumOff val="80000"/>
                      </a:schemeClr>
                    </a:solidFill>
                  </a:tcPr>
                </a:tc>
                <a:extLst>
                  <a:ext uri="{0D108BD9-81ED-4DB2-BD59-A6C34878D82A}">
                    <a16:rowId xmlns:a16="http://schemas.microsoft.com/office/drawing/2014/main" val="1864909140"/>
                  </a:ext>
                </a:extLst>
              </a:tr>
            </a:tbl>
          </a:graphicData>
        </a:graphic>
      </p:graphicFrame>
      <p:cxnSp>
        <p:nvCxnSpPr>
          <p:cNvPr id="9" name="Straight Connector 8">
            <a:extLst>
              <a:ext uri="{FF2B5EF4-FFF2-40B4-BE49-F238E27FC236}">
                <a16:creationId xmlns:a16="http://schemas.microsoft.com/office/drawing/2014/main" id="{475D6416-0961-FBE4-4E0C-8D69B7B35356}"/>
              </a:ext>
            </a:extLst>
          </p:cNvPr>
          <p:cNvCxnSpPr>
            <a:cxnSpLocks/>
          </p:cNvCxnSpPr>
          <p:nvPr/>
        </p:nvCxnSpPr>
        <p:spPr>
          <a:xfrm>
            <a:off x="7987229" y="0"/>
            <a:ext cx="0" cy="6858697"/>
          </a:xfrm>
          <a:prstGeom prst="line">
            <a:avLst/>
          </a:prstGeom>
          <a:ln>
            <a:solidFill>
              <a:srgbClr val="82A3E6"/>
            </a:solidFill>
          </a:ln>
          <a:effectLst>
            <a:outerShdw blurRad="50800" dist="38100" dir="10800000" algn="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DF0C7185-9EAD-F296-4DBF-68DF513BB30C}"/>
              </a:ext>
            </a:extLst>
          </p:cNvPr>
          <p:cNvGrpSpPr/>
          <p:nvPr/>
        </p:nvGrpSpPr>
        <p:grpSpPr>
          <a:xfrm>
            <a:off x="683045" y="1586429"/>
            <a:ext cx="6771775" cy="2583968"/>
            <a:chOff x="683045" y="1586429"/>
            <a:chExt cx="6771775" cy="2583968"/>
          </a:xfrm>
        </p:grpSpPr>
        <p:sp>
          <p:nvSpPr>
            <p:cNvPr id="17" name="Rectangle 16">
              <a:extLst>
                <a:ext uri="{FF2B5EF4-FFF2-40B4-BE49-F238E27FC236}">
                  <a16:creationId xmlns:a16="http://schemas.microsoft.com/office/drawing/2014/main" id="{50EAA36B-65F6-73E2-CDB0-7CC41F807E04}"/>
                </a:ext>
              </a:extLst>
            </p:cNvPr>
            <p:cNvSpPr/>
            <p:nvPr/>
          </p:nvSpPr>
          <p:spPr>
            <a:xfrm>
              <a:off x="683045" y="1586429"/>
              <a:ext cx="6709273" cy="24787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Ins="2560320" rtlCol="0" anchor="ctr"/>
            <a:lstStyle/>
            <a:p>
              <a:pPr>
                <a:lnSpc>
                  <a:spcPct val="114000"/>
                </a:lnSpc>
              </a:pPr>
              <a:r>
                <a:rPr lang="en-US" sz="2900" dirty="0">
                  <a:solidFill>
                    <a:schemeClr val="tx2"/>
                  </a:solidFill>
                  <a:latin typeface="Arial Narrow" panose="020B0606020202030204" pitchFamily="34" charset="0"/>
                </a:rPr>
                <a:t>The SREB region </a:t>
              </a:r>
            </a:p>
            <a:p>
              <a:pPr>
                <a:lnSpc>
                  <a:spcPct val="114000"/>
                </a:lnSpc>
              </a:pPr>
              <a:r>
                <a:rPr lang="en-US" sz="2900" b="1" dirty="0">
                  <a:solidFill>
                    <a:schemeClr val="tx2"/>
                  </a:solidFill>
                  <a:highlight>
                    <a:srgbClr val="D0DCF5"/>
                  </a:highlight>
                  <a:latin typeface="Arial Narrow" panose="020B0606020202030204" pitchFamily="34" charset="0"/>
                </a:rPr>
                <a:t>leads the nation</a:t>
              </a:r>
              <a:r>
                <a:rPr lang="en-US" sz="2900" b="1" dirty="0">
                  <a:solidFill>
                    <a:schemeClr val="tx2"/>
                  </a:solidFill>
                  <a:latin typeface="Arial Narrow" panose="020B0606020202030204" pitchFamily="34" charset="0"/>
                </a:rPr>
                <a:t> </a:t>
              </a:r>
              <a:r>
                <a:rPr lang="en-US" sz="2900" dirty="0">
                  <a:solidFill>
                    <a:schemeClr val="tx2"/>
                  </a:solidFill>
                  <a:latin typeface="Arial Narrow" panose="020B0606020202030204" pitchFamily="34" charset="0"/>
                </a:rPr>
                <a:t>in the </a:t>
              </a:r>
            </a:p>
            <a:p>
              <a:pPr>
                <a:lnSpc>
                  <a:spcPct val="114000"/>
                </a:lnSpc>
              </a:pPr>
              <a:r>
                <a:rPr lang="en-US" sz="2900" dirty="0">
                  <a:solidFill>
                    <a:schemeClr val="tx2"/>
                  </a:solidFill>
                  <a:latin typeface="Arial Narrow" panose="020B0606020202030204" pitchFamily="34" charset="0"/>
                </a:rPr>
                <a:t>percent of teachers who are </a:t>
              </a:r>
            </a:p>
            <a:p>
              <a:pPr>
                <a:lnSpc>
                  <a:spcPct val="114000"/>
                </a:lnSpc>
              </a:pPr>
              <a:r>
                <a:rPr lang="en-US" sz="2900" b="1" dirty="0">
                  <a:solidFill>
                    <a:schemeClr val="tx2"/>
                  </a:solidFill>
                  <a:highlight>
                    <a:srgbClr val="D0DCF5"/>
                  </a:highlight>
                  <a:latin typeface="Arial Narrow" panose="020B0606020202030204" pitchFamily="34" charset="0"/>
                </a:rPr>
                <a:t>National Board Certified.</a:t>
              </a:r>
              <a:endParaRPr lang="en-US" sz="2900" dirty="0">
                <a:highlight>
                  <a:srgbClr val="D0DCF5"/>
                </a:highlight>
              </a:endParaRPr>
            </a:p>
          </p:txBody>
        </p:sp>
        <p:pic>
          <p:nvPicPr>
            <p:cNvPr id="19" name="Picture 18" descr="A gold medal with a white star on a blue ribbon&#10;&#10;Description automatically generated with medium confidence">
              <a:extLst>
                <a:ext uri="{FF2B5EF4-FFF2-40B4-BE49-F238E27FC236}">
                  <a16:creationId xmlns:a16="http://schemas.microsoft.com/office/drawing/2014/main" id="{F14067E6-33EA-727B-1D19-5CC719B4C608}"/>
                </a:ext>
              </a:extLst>
            </p:cNvPr>
            <p:cNvPicPr>
              <a:picLocks noChangeAspect="1"/>
            </p:cNvPicPr>
            <p:nvPr/>
          </p:nvPicPr>
          <p:blipFill>
            <a:blip r:embed="rId5"/>
            <a:stretch>
              <a:fillRect/>
            </a:stretch>
          </p:blipFill>
          <p:spPr>
            <a:xfrm>
              <a:off x="4891489" y="1607066"/>
              <a:ext cx="2563331" cy="2563331"/>
            </a:xfrm>
            <a:prstGeom prst="rect">
              <a:avLst/>
            </a:prstGeom>
          </p:spPr>
        </p:pic>
      </p:grpSp>
      <p:grpSp>
        <p:nvGrpSpPr>
          <p:cNvPr id="29" name="Group 28">
            <a:extLst>
              <a:ext uri="{FF2B5EF4-FFF2-40B4-BE49-F238E27FC236}">
                <a16:creationId xmlns:a16="http://schemas.microsoft.com/office/drawing/2014/main" id="{E99E4602-8A05-63EA-F171-7539BE215967}"/>
              </a:ext>
            </a:extLst>
          </p:cNvPr>
          <p:cNvGrpSpPr/>
          <p:nvPr/>
        </p:nvGrpSpPr>
        <p:grpSpPr>
          <a:xfrm>
            <a:off x="1399846" y="4225482"/>
            <a:ext cx="5422326" cy="2016740"/>
            <a:chOff x="1399846" y="4225482"/>
            <a:chExt cx="5422326" cy="2016740"/>
          </a:xfrm>
        </p:grpSpPr>
        <p:pic>
          <p:nvPicPr>
            <p:cNvPr id="21" name="Picture 20" descr="A picture containing graphics, font, clipart, design&#10;&#10;Description automatically generated">
              <a:extLst>
                <a:ext uri="{FF2B5EF4-FFF2-40B4-BE49-F238E27FC236}">
                  <a16:creationId xmlns:a16="http://schemas.microsoft.com/office/drawing/2014/main" id="{B21A1967-A2E3-24DC-8506-9A38E0CC96A6}"/>
                </a:ext>
              </a:extLst>
            </p:cNvPr>
            <p:cNvPicPr>
              <a:picLocks noChangeAspect="1"/>
            </p:cNvPicPr>
            <p:nvPr/>
          </p:nvPicPr>
          <p:blipFill>
            <a:blip r:embed="rId6"/>
            <a:stretch>
              <a:fillRect/>
            </a:stretch>
          </p:blipFill>
          <p:spPr>
            <a:xfrm>
              <a:off x="5205542" y="4625592"/>
              <a:ext cx="1616630" cy="1616630"/>
            </a:xfrm>
            <a:prstGeom prst="rect">
              <a:avLst/>
            </a:prstGeom>
          </p:spPr>
        </p:pic>
        <p:pic>
          <p:nvPicPr>
            <p:cNvPr id="23" name="Picture 22" descr="A picture containing font, graphics, clipart, logo&#10;&#10;Description automatically generated">
              <a:extLst>
                <a:ext uri="{FF2B5EF4-FFF2-40B4-BE49-F238E27FC236}">
                  <a16:creationId xmlns:a16="http://schemas.microsoft.com/office/drawing/2014/main" id="{53C6A9F3-129D-12CF-0E42-614E770B7D63}"/>
                </a:ext>
              </a:extLst>
            </p:cNvPr>
            <p:cNvPicPr>
              <a:picLocks noChangeAspect="1"/>
            </p:cNvPicPr>
            <p:nvPr/>
          </p:nvPicPr>
          <p:blipFill>
            <a:blip r:embed="rId7"/>
            <a:stretch>
              <a:fillRect/>
            </a:stretch>
          </p:blipFill>
          <p:spPr>
            <a:xfrm>
              <a:off x="3317374" y="4625592"/>
              <a:ext cx="1616630" cy="1616630"/>
            </a:xfrm>
            <a:prstGeom prst="rect">
              <a:avLst/>
            </a:prstGeom>
          </p:spPr>
        </p:pic>
        <p:pic>
          <p:nvPicPr>
            <p:cNvPr id="25" name="Picture 24">
              <a:extLst>
                <a:ext uri="{FF2B5EF4-FFF2-40B4-BE49-F238E27FC236}">
                  <a16:creationId xmlns:a16="http://schemas.microsoft.com/office/drawing/2014/main" id="{77EF2AA4-2991-C21C-8021-43ABDB6D9F35}"/>
                </a:ext>
              </a:extLst>
            </p:cNvPr>
            <p:cNvPicPr>
              <a:picLocks noChangeAspect="1"/>
            </p:cNvPicPr>
            <p:nvPr/>
          </p:nvPicPr>
          <p:blipFill>
            <a:blip r:embed="rId8"/>
            <a:srcRect/>
            <a:stretch/>
          </p:blipFill>
          <p:spPr>
            <a:xfrm>
              <a:off x="1399846" y="4625592"/>
              <a:ext cx="1616630" cy="1616630"/>
            </a:xfrm>
            <a:prstGeom prst="rect">
              <a:avLst/>
            </a:prstGeom>
          </p:spPr>
        </p:pic>
        <p:sp>
          <p:nvSpPr>
            <p:cNvPr id="26" name="TextBox 25">
              <a:extLst>
                <a:ext uri="{FF2B5EF4-FFF2-40B4-BE49-F238E27FC236}">
                  <a16:creationId xmlns:a16="http://schemas.microsoft.com/office/drawing/2014/main" id="{9B991D83-EB27-37A5-B995-0E04E4D084BC}"/>
                </a:ext>
              </a:extLst>
            </p:cNvPr>
            <p:cNvSpPr txBox="1"/>
            <p:nvPr/>
          </p:nvSpPr>
          <p:spPr>
            <a:xfrm>
              <a:off x="1544750" y="4225482"/>
              <a:ext cx="5131472" cy="400110"/>
            </a:xfrm>
            <a:prstGeom prst="rect">
              <a:avLst/>
            </a:prstGeom>
            <a:noFill/>
          </p:spPr>
          <p:txBody>
            <a:bodyPr wrap="square" rtlCol="0">
              <a:spAutoFit/>
            </a:bodyPr>
            <a:lstStyle/>
            <a:p>
              <a:pPr algn="ctr"/>
              <a:r>
                <a:rPr lang="en-US" sz="2000" b="1" dirty="0">
                  <a:solidFill>
                    <a:srgbClr val="5D5040"/>
                  </a:solidFill>
                  <a:latin typeface="Arial Narrow" panose="020B0604020202020204" pitchFamily="34" charset="0"/>
                  <a:cs typeface="Arial Narrow" panose="020B0604020202020204" pitchFamily="34" charset="0"/>
                </a:rPr>
                <a:t>SREB Regional Average:</a:t>
              </a:r>
            </a:p>
          </p:txBody>
        </p:sp>
      </p:grpSp>
    </p:spTree>
    <p:extLst>
      <p:ext uri="{BB962C8B-B14F-4D97-AF65-F5344CB8AC3E}">
        <p14:creationId xmlns:p14="http://schemas.microsoft.com/office/powerpoint/2010/main" val="227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1000" fill="hold"/>
                                        <p:tgtEl>
                                          <p:spTgt spid="29"/>
                                        </p:tgtEl>
                                        <p:attrNameLst>
                                          <p:attrName>ppt_w</p:attrName>
                                        </p:attrNameLst>
                                      </p:cBhvr>
                                      <p:tavLst>
                                        <p:tav tm="0">
                                          <p:val>
                                            <p:fltVal val="0"/>
                                          </p:val>
                                        </p:tav>
                                        <p:tav tm="100000">
                                          <p:val>
                                            <p:strVal val="#ppt_w"/>
                                          </p:val>
                                        </p:tav>
                                      </p:tavLst>
                                    </p:anim>
                                    <p:anim calcmode="lin" valueType="num">
                                      <p:cBhvr>
                                        <p:cTn id="12" dur="1000" fill="hold"/>
                                        <p:tgtEl>
                                          <p:spTgt spid="29"/>
                                        </p:tgtEl>
                                        <p:attrNameLst>
                                          <p:attrName>ppt_h</p:attrName>
                                        </p:attrNameLst>
                                      </p:cBhvr>
                                      <p:tavLst>
                                        <p:tav tm="0">
                                          <p:val>
                                            <p:fltVal val="0"/>
                                          </p:val>
                                        </p:tav>
                                        <p:tav tm="100000">
                                          <p:val>
                                            <p:strVal val="#ppt_h"/>
                                          </p:val>
                                        </p:tav>
                                      </p:tavLst>
                                    </p:anim>
                                    <p:anim calcmode="lin" valueType="num">
                                      <p:cBhvr>
                                        <p:cTn id="13" dur="1000" fill="hold"/>
                                        <p:tgtEl>
                                          <p:spTgt spid="29"/>
                                        </p:tgtEl>
                                        <p:attrNameLst>
                                          <p:attrName>style.rotation</p:attrName>
                                        </p:attrNameLst>
                                      </p:cBhvr>
                                      <p:tavLst>
                                        <p:tav tm="0">
                                          <p:val>
                                            <p:fltVal val="90"/>
                                          </p:val>
                                        </p:tav>
                                        <p:tav tm="100000">
                                          <p:val>
                                            <p:fltVal val="0"/>
                                          </p:val>
                                        </p:tav>
                                      </p:tavLst>
                                    </p:anim>
                                    <p:animEffect transition="in" filter="fade">
                                      <p:cBhvr>
                                        <p:cTn id="1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885AA6-D440-901C-48E3-4F79BF306573}"/>
              </a:ext>
            </a:extLst>
          </p:cNvPr>
          <p:cNvSpPr txBox="1"/>
          <p:nvPr/>
        </p:nvSpPr>
        <p:spPr>
          <a:xfrm>
            <a:off x="1499929" y="6433456"/>
            <a:ext cx="4270675" cy="2498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hlinkClick r:id="rId3"/>
              </a:rPr>
              <a:t>NC OLR White Paper</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 TN TVAAS Report</a:t>
            </a:r>
          </a:p>
        </p:txBody>
      </p:sp>
      <p:grpSp>
        <p:nvGrpSpPr>
          <p:cNvPr id="2" name="Group 1">
            <a:extLst>
              <a:ext uri="{FF2B5EF4-FFF2-40B4-BE49-F238E27FC236}">
                <a16:creationId xmlns:a16="http://schemas.microsoft.com/office/drawing/2014/main" id="{1C5091D4-E027-507A-2200-33237C829851}"/>
              </a:ext>
            </a:extLst>
          </p:cNvPr>
          <p:cNvGrpSpPr/>
          <p:nvPr/>
        </p:nvGrpSpPr>
        <p:grpSpPr>
          <a:xfrm>
            <a:off x="530052" y="1372481"/>
            <a:ext cx="5402937" cy="1237034"/>
            <a:chOff x="530052" y="1372481"/>
            <a:chExt cx="5402937" cy="1237034"/>
          </a:xfrm>
        </p:grpSpPr>
        <p:grpSp>
          <p:nvGrpSpPr>
            <p:cNvPr id="63" name="Group 62">
              <a:extLst>
                <a:ext uri="{FF2B5EF4-FFF2-40B4-BE49-F238E27FC236}">
                  <a16:creationId xmlns:a16="http://schemas.microsoft.com/office/drawing/2014/main" id="{0B52C990-1693-7D8F-6407-0F432A08C5E1}"/>
                </a:ext>
              </a:extLst>
            </p:cNvPr>
            <p:cNvGrpSpPr/>
            <p:nvPr/>
          </p:nvGrpSpPr>
          <p:grpSpPr>
            <a:xfrm>
              <a:off x="3500183" y="1550037"/>
              <a:ext cx="2432806" cy="1059478"/>
              <a:chOff x="3663194" y="1522895"/>
              <a:chExt cx="2432806" cy="1059478"/>
            </a:xfrm>
          </p:grpSpPr>
          <p:pic>
            <p:nvPicPr>
              <p:cNvPr id="17" name="Picture 16" descr="A white map with a blue magnifying glass&#10;&#10;Description automatically generated with medium confidence">
                <a:extLst>
                  <a:ext uri="{FF2B5EF4-FFF2-40B4-BE49-F238E27FC236}">
                    <a16:creationId xmlns:a16="http://schemas.microsoft.com/office/drawing/2014/main" id="{5D08E603-D76C-44E7-DE5D-3C584F9A517C}"/>
                  </a:ext>
                </a:extLst>
              </p:cNvPr>
              <p:cNvPicPr>
                <a:picLocks noChangeAspect="1"/>
              </p:cNvPicPr>
              <p:nvPr/>
            </p:nvPicPr>
            <p:blipFill rotWithShape="1">
              <a:blip r:embed="rId4"/>
              <a:srcRect t="53409" r="67517" b="4313"/>
              <a:stretch/>
            </p:blipFill>
            <p:spPr>
              <a:xfrm>
                <a:off x="3807013" y="1522895"/>
                <a:ext cx="776689" cy="1010873"/>
              </a:xfrm>
              <a:prstGeom prst="rect">
                <a:avLst/>
              </a:prstGeom>
            </p:spPr>
          </p:pic>
          <p:pic>
            <p:nvPicPr>
              <p:cNvPr id="20" name="Picture 19" descr="A blue outline of a state&#10;&#10;Description automatically generated with medium confidence">
                <a:extLst>
                  <a:ext uri="{FF2B5EF4-FFF2-40B4-BE49-F238E27FC236}">
                    <a16:creationId xmlns:a16="http://schemas.microsoft.com/office/drawing/2014/main" id="{0CE57391-9FE6-B527-1896-C7F7AB5882D1}"/>
                  </a:ext>
                </a:extLst>
              </p:cNvPr>
              <p:cNvPicPr>
                <a:picLocks noChangeAspect="1"/>
              </p:cNvPicPr>
              <p:nvPr/>
            </p:nvPicPr>
            <p:blipFill rotWithShape="1">
              <a:blip r:embed="rId5">
                <a:alphaModFix amt="20000"/>
              </a:blip>
              <a:srcRect b="60489"/>
              <a:stretch/>
            </p:blipFill>
            <p:spPr>
              <a:xfrm>
                <a:off x="3663194" y="1621156"/>
                <a:ext cx="2432806" cy="961217"/>
              </a:xfrm>
              <a:prstGeom prst="rect">
                <a:avLst/>
              </a:prstGeom>
            </p:spPr>
          </p:pic>
        </p:grpSp>
        <p:sp>
          <p:nvSpPr>
            <p:cNvPr id="18" name="TextBox 17">
              <a:extLst>
                <a:ext uri="{FF2B5EF4-FFF2-40B4-BE49-F238E27FC236}">
                  <a16:creationId xmlns:a16="http://schemas.microsoft.com/office/drawing/2014/main" id="{1CE00E30-D022-99F9-184A-C35CF3333905}"/>
                </a:ext>
              </a:extLst>
            </p:cNvPr>
            <p:cNvSpPr txBox="1"/>
            <p:nvPr/>
          </p:nvSpPr>
          <p:spPr>
            <a:xfrm>
              <a:off x="530052" y="1372481"/>
              <a:ext cx="3208022" cy="1236494"/>
            </a:xfrm>
            <a:prstGeom prst="rect">
              <a:avLst/>
            </a:prstGeom>
            <a:noFill/>
          </p:spPr>
          <p:txBody>
            <a:bodyPr wrap="square" rtlCol="0" anchor="ctr">
              <a:noAutofit/>
            </a:bodyPr>
            <a:lstStyle/>
            <a:p>
              <a:pPr>
                <a:lnSpc>
                  <a:spcPct val="107000"/>
                </a:lnSpc>
                <a:spcAft>
                  <a:spcPts val="300"/>
                </a:spcAft>
              </a:pPr>
              <a:r>
                <a:rPr lang="en-US" sz="1600" b="1" dirty="0">
                  <a:solidFill>
                    <a:srgbClr val="688AD0"/>
                  </a:solidFill>
                  <a:latin typeface="Arial Narrow" panose="020B0606020202030204" pitchFamily="34" charset="0"/>
                </a:rPr>
                <a:t>2020-21</a:t>
              </a:r>
            </a:p>
            <a:p>
              <a:pPr>
                <a:lnSpc>
                  <a:spcPct val="107000"/>
                </a:lnSpc>
              </a:pPr>
              <a:r>
                <a:rPr lang="en-US" b="1" dirty="0">
                  <a:solidFill>
                    <a:schemeClr val="tx2"/>
                  </a:solidFill>
                  <a:highlight>
                    <a:srgbClr val="D9E3F7"/>
                  </a:highlight>
                  <a:latin typeface="Arial Narrow" panose="020B0606020202030204" pitchFamily="34" charset="0"/>
                </a:rPr>
                <a:t>2 Takeaways from North Carolina:</a:t>
              </a:r>
              <a:r>
                <a:rPr lang="en-US" b="1" dirty="0">
                  <a:solidFill>
                    <a:schemeClr val="tx2"/>
                  </a:solidFill>
                  <a:latin typeface="Arial Narrow" panose="020B0606020202030204" pitchFamily="34" charset="0"/>
                </a:rPr>
                <a:t> </a:t>
              </a:r>
            </a:p>
            <a:p>
              <a:pPr>
                <a:lnSpc>
                  <a:spcPct val="107000"/>
                </a:lnSpc>
              </a:pPr>
              <a:r>
                <a:rPr lang="en-US" b="1" dirty="0">
                  <a:solidFill>
                    <a:schemeClr val="tx2"/>
                  </a:solidFill>
                  <a:latin typeface="Arial Narrow" panose="020B0606020202030204" pitchFamily="34" charset="0"/>
                </a:rPr>
                <a:t>Teacher Effectiveness, Experience &amp; the Pandemic</a:t>
              </a:r>
            </a:p>
          </p:txBody>
        </p:sp>
      </p:grpSp>
      <p:sp>
        <p:nvSpPr>
          <p:cNvPr id="21" name="TextBox 20">
            <a:extLst>
              <a:ext uri="{FF2B5EF4-FFF2-40B4-BE49-F238E27FC236}">
                <a16:creationId xmlns:a16="http://schemas.microsoft.com/office/drawing/2014/main" id="{CE79B6A6-6714-E927-9058-87CF1E1A9054}"/>
              </a:ext>
            </a:extLst>
          </p:cNvPr>
          <p:cNvSpPr txBox="1"/>
          <p:nvPr/>
        </p:nvSpPr>
        <p:spPr>
          <a:xfrm>
            <a:off x="515866" y="2874728"/>
            <a:ext cx="5203745" cy="961217"/>
          </a:xfrm>
          <a:prstGeom prst="rect">
            <a:avLst/>
          </a:prstGeom>
          <a:noFill/>
        </p:spPr>
        <p:txBody>
          <a:bodyPr wrap="square" rtlCol="0" anchor="t">
            <a:noAutofit/>
          </a:bodyPr>
          <a:lstStyle/>
          <a:p>
            <a:pPr>
              <a:lnSpc>
                <a:spcPct val="107000"/>
              </a:lnSpc>
              <a:spcAft>
                <a:spcPts val="300"/>
              </a:spcAft>
            </a:pPr>
            <a:r>
              <a:rPr lang="en-US" sz="1700" b="1" dirty="0">
                <a:solidFill>
                  <a:schemeClr val="tx1">
                    <a:lumMod val="60000"/>
                    <a:lumOff val="40000"/>
                  </a:schemeClr>
                </a:solidFill>
                <a:latin typeface="Arial Narrow" panose="020B0606020202030204" pitchFamily="34" charset="0"/>
              </a:rPr>
              <a:t>#1 </a:t>
            </a:r>
            <a:r>
              <a:rPr lang="en-US" sz="1700" dirty="0">
                <a:latin typeface="Arial Narrow" panose="020B0606020202030204" pitchFamily="34" charset="0"/>
              </a:rPr>
              <a:t>On average, the pandemic had </a:t>
            </a:r>
            <a:r>
              <a:rPr lang="en-US" sz="1700" b="1" dirty="0">
                <a:highlight>
                  <a:srgbClr val="E2DCD5"/>
                </a:highlight>
                <a:latin typeface="Arial Narrow" panose="020B0606020202030204" pitchFamily="34" charset="0"/>
              </a:rPr>
              <a:t>less negative impact</a:t>
            </a:r>
            <a:r>
              <a:rPr lang="en-US" sz="1700" b="1" dirty="0">
                <a:latin typeface="Arial Narrow" panose="020B0606020202030204" pitchFamily="34" charset="0"/>
              </a:rPr>
              <a:t> </a:t>
            </a:r>
            <a:r>
              <a:rPr lang="en-US" sz="1700" dirty="0">
                <a:latin typeface="Arial Narrow" panose="020B0606020202030204" pitchFamily="34" charset="0"/>
              </a:rPr>
              <a:t>on learning for students with teachers who had previously been identified as effective.</a:t>
            </a:r>
            <a:endParaRPr lang="en-US" dirty="0">
              <a:solidFill>
                <a:schemeClr val="tx2"/>
              </a:solidFill>
              <a:latin typeface="Arial Narrow" panose="020B0606020202030204" pitchFamily="34" charset="0"/>
            </a:endParaRPr>
          </a:p>
          <a:p>
            <a:pPr>
              <a:lnSpc>
                <a:spcPct val="107000"/>
              </a:lnSpc>
            </a:pPr>
            <a:r>
              <a:rPr lang="en-US" dirty="0">
                <a:solidFill>
                  <a:schemeClr val="tx2"/>
                </a:solidFill>
                <a:latin typeface="Arial Narrow" panose="020B0606020202030204" pitchFamily="34" charset="0"/>
              </a:rPr>
              <a:t> </a:t>
            </a:r>
          </a:p>
        </p:txBody>
      </p:sp>
      <p:sp>
        <p:nvSpPr>
          <p:cNvPr id="22" name="TextBox 21">
            <a:extLst>
              <a:ext uri="{FF2B5EF4-FFF2-40B4-BE49-F238E27FC236}">
                <a16:creationId xmlns:a16="http://schemas.microsoft.com/office/drawing/2014/main" id="{2A3A846F-1072-46AC-0793-ADF3B0A6C100}"/>
              </a:ext>
            </a:extLst>
          </p:cNvPr>
          <p:cNvSpPr txBox="1"/>
          <p:nvPr/>
        </p:nvSpPr>
        <p:spPr>
          <a:xfrm>
            <a:off x="490280" y="4114163"/>
            <a:ext cx="5060389" cy="1863958"/>
          </a:xfrm>
          <a:prstGeom prst="rect">
            <a:avLst/>
          </a:prstGeom>
          <a:noFill/>
        </p:spPr>
        <p:txBody>
          <a:bodyPr wrap="square" rtlCol="0" anchor="t">
            <a:noAutofit/>
          </a:bodyPr>
          <a:lstStyle/>
          <a:p>
            <a:pPr>
              <a:lnSpc>
                <a:spcPct val="107000"/>
              </a:lnSpc>
              <a:spcAft>
                <a:spcPts val="300"/>
              </a:spcAft>
            </a:pPr>
            <a:r>
              <a:rPr lang="en-US" sz="1700" b="1" dirty="0">
                <a:solidFill>
                  <a:schemeClr val="tx1">
                    <a:lumMod val="60000"/>
                    <a:lumOff val="40000"/>
                  </a:schemeClr>
                </a:solidFill>
                <a:latin typeface="Arial Narrow" panose="020B0606020202030204" pitchFamily="34" charset="0"/>
              </a:rPr>
              <a:t>#2 </a:t>
            </a:r>
            <a:r>
              <a:rPr lang="en-US" sz="1700" dirty="0">
                <a:latin typeface="Arial Narrow" panose="020B0606020202030204" pitchFamily="34" charset="0"/>
              </a:rPr>
              <a:t>Compared to effectiveness, teacher experience level played a </a:t>
            </a:r>
            <a:r>
              <a:rPr lang="en-US" sz="1700" b="1" dirty="0">
                <a:highlight>
                  <a:srgbClr val="E2DCD5"/>
                </a:highlight>
                <a:latin typeface="Arial Narrow" panose="020B0606020202030204" pitchFamily="34" charset="0"/>
              </a:rPr>
              <a:t>negligible role in mitigating the negative impacts of the pandemic</a:t>
            </a:r>
            <a:r>
              <a:rPr lang="en-US" sz="1700" b="1" dirty="0">
                <a:latin typeface="Arial Narrow" panose="020B0606020202030204" pitchFamily="34" charset="0"/>
              </a:rPr>
              <a:t> </a:t>
            </a:r>
            <a:r>
              <a:rPr lang="en-US" sz="1700" dirty="0">
                <a:latin typeface="Arial Narrow" panose="020B0606020202030204" pitchFamily="34" charset="0"/>
              </a:rPr>
              <a:t>— district and school leaders should consider placing their strongest (not necessarily most experienced) teachers where they can have the most impact, such as K-3 reading and middle school math/science.</a:t>
            </a:r>
            <a:endParaRPr lang="en-US" sz="1700" dirty="0">
              <a:solidFill>
                <a:schemeClr val="tx2"/>
              </a:solidFill>
              <a:latin typeface="Arial Narrow" panose="020B0606020202030204" pitchFamily="34" charset="0"/>
            </a:endParaRPr>
          </a:p>
        </p:txBody>
      </p:sp>
      <p:grpSp>
        <p:nvGrpSpPr>
          <p:cNvPr id="6" name="Group 5">
            <a:extLst>
              <a:ext uri="{FF2B5EF4-FFF2-40B4-BE49-F238E27FC236}">
                <a16:creationId xmlns:a16="http://schemas.microsoft.com/office/drawing/2014/main" id="{5A737AA9-EB0A-7637-5B3C-7F0A0E8195DE}"/>
              </a:ext>
            </a:extLst>
          </p:cNvPr>
          <p:cNvGrpSpPr/>
          <p:nvPr/>
        </p:nvGrpSpPr>
        <p:grpSpPr>
          <a:xfrm>
            <a:off x="5932989" y="1414102"/>
            <a:ext cx="6039631" cy="5088901"/>
            <a:chOff x="5932989" y="1414102"/>
            <a:chExt cx="6039631" cy="5088901"/>
          </a:xfrm>
        </p:grpSpPr>
        <p:cxnSp>
          <p:nvCxnSpPr>
            <p:cNvPr id="13" name="Straight Connector 12">
              <a:extLst>
                <a:ext uri="{FF2B5EF4-FFF2-40B4-BE49-F238E27FC236}">
                  <a16:creationId xmlns:a16="http://schemas.microsoft.com/office/drawing/2014/main" id="{5E42B7C1-78BA-4B92-A9B9-6DAE48F64B19}"/>
                </a:ext>
              </a:extLst>
            </p:cNvPr>
            <p:cNvCxnSpPr>
              <a:cxnSpLocks/>
            </p:cNvCxnSpPr>
            <p:nvPr/>
          </p:nvCxnSpPr>
          <p:spPr>
            <a:xfrm flipV="1">
              <a:off x="5932989" y="1477825"/>
              <a:ext cx="0" cy="5025178"/>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9E4ED4DA-B195-A425-1304-6A08161FF1C3}"/>
                </a:ext>
              </a:extLst>
            </p:cNvPr>
            <p:cNvGrpSpPr/>
            <p:nvPr/>
          </p:nvGrpSpPr>
          <p:grpSpPr>
            <a:xfrm>
              <a:off x="6129305" y="1414102"/>
              <a:ext cx="5843315" cy="1099617"/>
              <a:chOff x="6129305" y="1414102"/>
              <a:chExt cx="5843315" cy="1099617"/>
            </a:xfrm>
          </p:grpSpPr>
          <p:sp>
            <p:nvSpPr>
              <p:cNvPr id="26" name="TextBox 25">
                <a:extLst>
                  <a:ext uri="{FF2B5EF4-FFF2-40B4-BE49-F238E27FC236}">
                    <a16:creationId xmlns:a16="http://schemas.microsoft.com/office/drawing/2014/main" id="{DB8D072C-7DFB-B4BD-C395-312FA2FD16E2}"/>
                  </a:ext>
                </a:extLst>
              </p:cNvPr>
              <p:cNvSpPr txBox="1"/>
              <p:nvPr/>
            </p:nvSpPr>
            <p:spPr>
              <a:xfrm>
                <a:off x="6129305" y="1414102"/>
                <a:ext cx="3208022" cy="915156"/>
              </a:xfrm>
              <a:prstGeom prst="rect">
                <a:avLst/>
              </a:prstGeom>
              <a:noFill/>
            </p:spPr>
            <p:txBody>
              <a:bodyPr wrap="square" rtlCol="0" anchor="ctr">
                <a:noAutofit/>
              </a:bodyPr>
              <a:lstStyle/>
              <a:p>
                <a:pPr>
                  <a:lnSpc>
                    <a:spcPct val="107000"/>
                  </a:lnSpc>
                  <a:spcAft>
                    <a:spcPts val="300"/>
                  </a:spcAft>
                </a:pPr>
                <a:r>
                  <a:rPr lang="en-US" sz="1600" b="1" dirty="0">
                    <a:solidFill>
                      <a:srgbClr val="688AD0"/>
                    </a:solidFill>
                    <a:latin typeface="Arial Narrow" panose="020B0606020202030204" pitchFamily="34" charset="0"/>
                  </a:rPr>
                  <a:t>2021-22</a:t>
                </a:r>
              </a:p>
              <a:p>
                <a:pPr>
                  <a:lnSpc>
                    <a:spcPct val="107000"/>
                  </a:lnSpc>
                </a:pPr>
                <a:r>
                  <a:rPr lang="en-US" b="1" dirty="0">
                    <a:solidFill>
                      <a:schemeClr val="tx2"/>
                    </a:solidFill>
                    <a:highlight>
                      <a:srgbClr val="D9E3F7"/>
                    </a:highlight>
                    <a:latin typeface="Arial Narrow" panose="020B0606020202030204" pitchFamily="34" charset="0"/>
                  </a:rPr>
                  <a:t>2 Takeaways from Tennessee:</a:t>
                </a:r>
                <a:r>
                  <a:rPr lang="en-US" b="1" dirty="0">
                    <a:solidFill>
                      <a:schemeClr val="tx2"/>
                    </a:solidFill>
                    <a:latin typeface="Arial Narrow" panose="020B0606020202030204" pitchFamily="34" charset="0"/>
                  </a:rPr>
                  <a:t> </a:t>
                </a:r>
              </a:p>
              <a:p>
                <a:pPr>
                  <a:lnSpc>
                    <a:spcPct val="107000"/>
                  </a:lnSpc>
                </a:pPr>
                <a:r>
                  <a:rPr lang="en-US" b="1" dirty="0">
                    <a:solidFill>
                      <a:schemeClr val="tx2"/>
                    </a:solidFill>
                    <a:latin typeface="Arial Narrow" panose="020B0606020202030204" pitchFamily="34" charset="0"/>
                  </a:rPr>
                  <a:t>Distribution of Scores</a:t>
                </a:r>
              </a:p>
            </p:txBody>
          </p:sp>
          <p:grpSp>
            <p:nvGrpSpPr>
              <p:cNvPr id="58" name="Group 57">
                <a:extLst>
                  <a:ext uri="{FF2B5EF4-FFF2-40B4-BE49-F238E27FC236}">
                    <a16:creationId xmlns:a16="http://schemas.microsoft.com/office/drawing/2014/main" id="{739174A1-3BDF-9395-6E1E-4CAD2C577BAA}"/>
                  </a:ext>
                </a:extLst>
              </p:cNvPr>
              <p:cNvGrpSpPr/>
              <p:nvPr/>
            </p:nvGrpSpPr>
            <p:grpSpPr>
              <a:xfrm>
                <a:off x="9643314" y="1502846"/>
                <a:ext cx="2329306" cy="1010873"/>
                <a:chOff x="9619496" y="1544649"/>
                <a:chExt cx="2329306" cy="1010873"/>
              </a:xfrm>
            </p:grpSpPr>
            <p:pic>
              <p:nvPicPr>
                <p:cNvPr id="25" name="Picture 24" descr="A blue outline of a state&#10;&#10;Description automatically generated with medium confidence">
                  <a:extLst>
                    <a:ext uri="{FF2B5EF4-FFF2-40B4-BE49-F238E27FC236}">
                      <a16:creationId xmlns:a16="http://schemas.microsoft.com/office/drawing/2014/main" id="{88A95741-400A-AAF7-D57E-811B21335F0B}"/>
                    </a:ext>
                  </a:extLst>
                </p:cNvPr>
                <p:cNvPicPr>
                  <a:picLocks noChangeAspect="1"/>
                </p:cNvPicPr>
                <p:nvPr/>
              </p:nvPicPr>
              <p:blipFill rotWithShape="1">
                <a:blip r:embed="rId6">
                  <a:duotone>
                    <a:schemeClr val="accent3">
                      <a:shade val="45000"/>
                      <a:satMod val="135000"/>
                    </a:schemeClr>
                    <a:prstClr val="white"/>
                  </a:duotone>
                  <a:alphaModFix amt="35000"/>
                </a:blip>
                <a:srcRect b="71149"/>
                <a:stretch/>
              </p:blipFill>
              <p:spPr>
                <a:xfrm>
                  <a:off x="9619496" y="1589276"/>
                  <a:ext cx="2254369" cy="650417"/>
                </a:xfrm>
                <a:prstGeom prst="rect">
                  <a:avLst/>
                </a:prstGeom>
              </p:spPr>
            </p:pic>
            <p:pic>
              <p:nvPicPr>
                <p:cNvPr id="27" name="Picture 26" descr="A white map with a blue magnifying glass&#10;&#10;Description automatically generated with medium confidence">
                  <a:extLst>
                    <a:ext uri="{FF2B5EF4-FFF2-40B4-BE49-F238E27FC236}">
                      <a16:creationId xmlns:a16="http://schemas.microsoft.com/office/drawing/2014/main" id="{60395E2B-61D6-B081-A1B5-8397C10CE6F2}"/>
                    </a:ext>
                  </a:extLst>
                </p:cNvPr>
                <p:cNvPicPr>
                  <a:picLocks noChangeAspect="1"/>
                </p:cNvPicPr>
                <p:nvPr/>
              </p:nvPicPr>
              <p:blipFill rotWithShape="1">
                <a:blip r:embed="rId4"/>
                <a:srcRect t="53409" r="67517" b="4313"/>
                <a:stretch/>
              </p:blipFill>
              <p:spPr>
                <a:xfrm flipH="1">
                  <a:off x="11172113" y="1544649"/>
                  <a:ext cx="776689" cy="1010873"/>
                </a:xfrm>
                <a:prstGeom prst="rect">
                  <a:avLst/>
                </a:prstGeom>
              </p:spPr>
            </p:pic>
          </p:grpSp>
        </p:grpSp>
      </p:grpSp>
      <p:grpSp>
        <p:nvGrpSpPr>
          <p:cNvPr id="8" name="Group 7">
            <a:extLst>
              <a:ext uri="{FF2B5EF4-FFF2-40B4-BE49-F238E27FC236}">
                <a16:creationId xmlns:a16="http://schemas.microsoft.com/office/drawing/2014/main" id="{999171FE-FA7E-C873-971E-5F3B6934CD6E}"/>
              </a:ext>
            </a:extLst>
          </p:cNvPr>
          <p:cNvGrpSpPr/>
          <p:nvPr/>
        </p:nvGrpSpPr>
        <p:grpSpPr>
          <a:xfrm>
            <a:off x="6106041" y="2383084"/>
            <a:ext cx="5598699" cy="2179738"/>
            <a:chOff x="6106041" y="2383084"/>
            <a:chExt cx="5598699" cy="2179738"/>
          </a:xfrm>
        </p:grpSpPr>
        <p:sp>
          <p:nvSpPr>
            <p:cNvPr id="28" name="TextBox 27">
              <a:extLst>
                <a:ext uri="{FF2B5EF4-FFF2-40B4-BE49-F238E27FC236}">
                  <a16:creationId xmlns:a16="http://schemas.microsoft.com/office/drawing/2014/main" id="{EB265E9E-6056-4D28-88FA-33BFD6D59449}"/>
                </a:ext>
              </a:extLst>
            </p:cNvPr>
            <p:cNvSpPr txBox="1"/>
            <p:nvPr/>
          </p:nvSpPr>
          <p:spPr>
            <a:xfrm>
              <a:off x="6106041" y="2533006"/>
              <a:ext cx="2442337" cy="1729198"/>
            </a:xfrm>
            <a:prstGeom prst="rect">
              <a:avLst/>
            </a:prstGeom>
            <a:noFill/>
          </p:spPr>
          <p:txBody>
            <a:bodyPr wrap="square" rtlCol="0" anchor="t">
              <a:noAutofit/>
            </a:bodyPr>
            <a:lstStyle/>
            <a:p>
              <a:pPr>
                <a:lnSpc>
                  <a:spcPct val="107000"/>
                </a:lnSpc>
                <a:spcAft>
                  <a:spcPts val="300"/>
                </a:spcAft>
              </a:pPr>
              <a:r>
                <a:rPr lang="en-US" sz="1700" b="1" dirty="0">
                  <a:solidFill>
                    <a:schemeClr val="tx1">
                      <a:lumMod val="60000"/>
                      <a:lumOff val="40000"/>
                    </a:schemeClr>
                  </a:solidFill>
                  <a:latin typeface="Arial Narrow" panose="020B0606020202030204" pitchFamily="34" charset="0"/>
                </a:rPr>
                <a:t>#1 </a:t>
              </a:r>
              <a:r>
                <a:rPr lang="en-US" sz="1700" dirty="0">
                  <a:latin typeface="Arial Narrow" panose="020B0606020202030204" pitchFamily="34" charset="0"/>
                </a:rPr>
                <a:t>Educators’ composite scores were relatively consistent across </a:t>
              </a:r>
              <a:r>
                <a:rPr lang="en-US" sz="1700" b="1" dirty="0">
                  <a:highlight>
                    <a:srgbClr val="E2DCD5"/>
                  </a:highlight>
                  <a:latin typeface="Arial Narrow" panose="020B0606020202030204" pitchFamily="34" charset="0"/>
                </a:rPr>
                <a:t>subject areas</a:t>
              </a:r>
              <a:r>
                <a:rPr lang="en-US" sz="1700" dirty="0">
                  <a:latin typeface="Arial Narrow" panose="020B0606020202030204" pitchFamily="34" charset="0"/>
                </a:rPr>
                <a:t>, with literacy and math teachers scoring slightly higher.</a:t>
              </a:r>
              <a:endParaRPr lang="en-US" dirty="0">
                <a:solidFill>
                  <a:schemeClr val="tx2"/>
                </a:solidFill>
                <a:latin typeface="Arial Narrow" panose="020B0606020202030204" pitchFamily="34" charset="0"/>
              </a:endParaRPr>
            </a:p>
            <a:p>
              <a:pPr>
                <a:lnSpc>
                  <a:spcPct val="107000"/>
                </a:lnSpc>
              </a:pPr>
              <a:endParaRPr lang="en-US" dirty="0">
                <a:solidFill>
                  <a:schemeClr val="tx2"/>
                </a:solidFill>
                <a:latin typeface="Arial Narrow" panose="020B0606020202030204" pitchFamily="34" charset="0"/>
              </a:endParaRPr>
            </a:p>
          </p:txBody>
        </p:sp>
        <p:grpSp>
          <p:nvGrpSpPr>
            <p:cNvPr id="57" name="Group 56">
              <a:extLst>
                <a:ext uri="{FF2B5EF4-FFF2-40B4-BE49-F238E27FC236}">
                  <a16:creationId xmlns:a16="http://schemas.microsoft.com/office/drawing/2014/main" id="{0CF2F99E-125C-1909-F40D-D3A3F5BB590F}"/>
                </a:ext>
              </a:extLst>
            </p:cNvPr>
            <p:cNvGrpSpPr/>
            <p:nvPr/>
          </p:nvGrpSpPr>
          <p:grpSpPr>
            <a:xfrm>
              <a:off x="8272343" y="2383084"/>
              <a:ext cx="3432397" cy="2179738"/>
              <a:chOff x="8660345" y="2390625"/>
              <a:chExt cx="3432397" cy="2179738"/>
            </a:xfrm>
          </p:grpSpPr>
          <p:grpSp>
            <p:nvGrpSpPr>
              <p:cNvPr id="41" name="Group 40">
                <a:extLst>
                  <a:ext uri="{FF2B5EF4-FFF2-40B4-BE49-F238E27FC236}">
                    <a16:creationId xmlns:a16="http://schemas.microsoft.com/office/drawing/2014/main" id="{E7D94709-27F0-2DCF-C9FF-29FEE79F0173}"/>
                  </a:ext>
                </a:extLst>
              </p:cNvPr>
              <p:cNvGrpSpPr/>
              <p:nvPr/>
            </p:nvGrpSpPr>
            <p:grpSpPr>
              <a:xfrm>
                <a:off x="8660345" y="2523750"/>
                <a:ext cx="3432397" cy="2046613"/>
                <a:chOff x="8502665" y="2812638"/>
                <a:chExt cx="3432397" cy="2046613"/>
              </a:xfrm>
            </p:grpSpPr>
            <p:graphicFrame>
              <p:nvGraphicFramePr>
                <p:cNvPr id="12" name="Chart 11">
                  <a:extLst>
                    <a:ext uri="{FF2B5EF4-FFF2-40B4-BE49-F238E27FC236}">
                      <a16:creationId xmlns:a16="http://schemas.microsoft.com/office/drawing/2014/main" id="{087474D3-1B23-4D2D-39F8-9FC72FBE59AC}"/>
                    </a:ext>
                  </a:extLst>
                </p:cNvPr>
                <p:cNvGraphicFramePr/>
                <p:nvPr>
                  <p:extLst>
                    <p:ext uri="{D42A27DB-BD31-4B8C-83A1-F6EECF244321}">
                      <p14:modId xmlns:p14="http://schemas.microsoft.com/office/powerpoint/2010/main" val="3287271025"/>
                    </p:ext>
                  </p:extLst>
                </p:nvPr>
              </p:nvGraphicFramePr>
              <p:xfrm>
                <a:off x="8502665" y="2812638"/>
                <a:ext cx="3208019" cy="2046613"/>
              </p:xfrm>
              <a:graphic>
                <a:graphicData uri="http://schemas.openxmlformats.org/drawingml/2006/chart">
                  <c:chart xmlns:c="http://schemas.openxmlformats.org/drawingml/2006/chart" xmlns:r="http://schemas.openxmlformats.org/officeDocument/2006/relationships" r:id="rId7"/>
                </a:graphicData>
              </a:graphic>
            </p:graphicFrame>
            <p:grpSp>
              <p:nvGrpSpPr>
                <p:cNvPr id="40" name="Group 39">
                  <a:extLst>
                    <a:ext uri="{FF2B5EF4-FFF2-40B4-BE49-F238E27FC236}">
                      <a16:creationId xmlns:a16="http://schemas.microsoft.com/office/drawing/2014/main" id="{49D94093-E1F7-DEE3-96E1-F91D274B21BE}"/>
                    </a:ext>
                  </a:extLst>
                </p:cNvPr>
                <p:cNvGrpSpPr/>
                <p:nvPr/>
              </p:nvGrpSpPr>
              <p:grpSpPr>
                <a:xfrm>
                  <a:off x="9904043" y="3023746"/>
                  <a:ext cx="2031019" cy="1479106"/>
                  <a:chOff x="9904043" y="3023746"/>
                  <a:chExt cx="2031019" cy="1479106"/>
                </a:xfrm>
              </p:grpSpPr>
              <p:sp>
                <p:nvSpPr>
                  <p:cNvPr id="30" name="TextBox 29">
                    <a:extLst>
                      <a:ext uri="{FF2B5EF4-FFF2-40B4-BE49-F238E27FC236}">
                        <a16:creationId xmlns:a16="http://schemas.microsoft.com/office/drawing/2014/main" id="{057ED2A8-9CFC-9FCA-3157-25FE642F2385}"/>
                      </a:ext>
                    </a:extLst>
                  </p:cNvPr>
                  <p:cNvSpPr txBox="1"/>
                  <p:nvPr/>
                </p:nvSpPr>
                <p:spPr>
                  <a:xfrm>
                    <a:off x="11369576" y="3023746"/>
                    <a:ext cx="565486" cy="236938"/>
                  </a:xfrm>
                  <a:prstGeom prst="rect">
                    <a:avLst/>
                  </a:prstGeom>
                  <a:noFill/>
                </p:spPr>
                <p:txBody>
                  <a:bodyPr wrap="square" lIns="0" rtlCol="0" anchor="ctr">
                    <a:noAutofit/>
                  </a:bodyPr>
                  <a:lstStyle/>
                  <a:p>
                    <a:pPr>
                      <a:lnSpc>
                        <a:spcPct val="107000"/>
                      </a:lnSpc>
                      <a:spcAft>
                        <a:spcPts val="300"/>
                      </a:spcAft>
                    </a:pPr>
                    <a:r>
                      <a:rPr lang="en-US" b="1" dirty="0">
                        <a:solidFill>
                          <a:srgbClr val="6CB33F"/>
                        </a:solidFill>
                        <a:latin typeface="Arial Narrow" panose="020B0606020202030204" pitchFamily="34" charset="0"/>
                      </a:rPr>
                      <a:t>3.04</a:t>
                    </a:r>
                  </a:p>
                </p:txBody>
              </p:sp>
              <p:sp>
                <p:nvSpPr>
                  <p:cNvPr id="31" name="TextBox 30">
                    <a:extLst>
                      <a:ext uri="{FF2B5EF4-FFF2-40B4-BE49-F238E27FC236}">
                        <a16:creationId xmlns:a16="http://schemas.microsoft.com/office/drawing/2014/main" id="{F9667EF2-3D8B-302F-5475-FAEAA00EFD3E}"/>
                      </a:ext>
                    </a:extLst>
                  </p:cNvPr>
                  <p:cNvSpPr txBox="1"/>
                  <p:nvPr/>
                </p:nvSpPr>
                <p:spPr>
                  <a:xfrm>
                    <a:off x="11008554" y="3349158"/>
                    <a:ext cx="565486" cy="236938"/>
                  </a:xfrm>
                  <a:prstGeom prst="rect">
                    <a:avLst/>
                  </a:prstGeom>
                  <a:noFill/>
                </p:spPr>
                <p:txBody>
                  <a:bodyPr wrap="square" lIns="0" rtlCol="0" anchor="ctr">
                    <a:noAutofit/>
                  </a:bodyPr>
                  <a:lstStyle/>
                  <a:p>
                    <a:pPr>
                      <a:lnSpc>
                        <a:spcPct val="107000"/>
                      </a:lnSpc>
                      <a:spcAft>
                        <a:spcPts val="300"/>
                      </a:spcAft>
                    </a:pPr>
                    <a:r>
                      <a:rPr lang="en-US" b="1" dirty="0">
                        <a:solidFill>
                          <a:srgbClr val="2758BC"/>
                        </a:solidFill>
                        <a:latin typeface="Arial Narrow" panose="020B0606020202030204" pitchFamily="34" charset="0"/>
                      </a:rPr>
                      <a:t>3.02</a:t>
                    </a:r>
                  </a:p>
                </p:txBody>
              </p:sp>
              <p:sp>
                <p:nvSpPr>
                  <p:cNvPr id="32" name="TextBox 31">
                    <a:extLst>
                      <a:ext uri="{FF2B5EF4-FFF2-40B4-BE49-F238E27FC236}">
                        <a16:creationId xmlns:a16="http://schemas.microsoft.com/office/drawing/2014/main" id="{09021E22-9410-4A1D-8D98-5F6D853A7973}"/>
                      </a:ext>
                    </a:extLst>
                  </p:cNvPr>
                  <p:cNvSpPr txBox="1"/>
                  <p:nvPr/>
                </p:nvSpPr>
                <p:spPr>
                  <a:xfrm>
                    <a:off x="11187476" y="3659524"/>
                    <a:ext cx="565486" cy="236938"/>
                  </a:xfrm>
                  <a:prstGeom prst="rect">
                    <a:avLst/>
                  </a:prstGeom>
                  <a:noFill/>
                </p:spPr>
                <p:txBody>
                  <a:bodyPr wrap="square" lIns="0" rtlCol="0" anchor="ctr">
                    <a:noAutofit/>
                  </a:bodyPr>
                  <a:lstStyle/>
                  <a:p>
                    <a:pPr>
                      <a:lnSpc>
                        <a:spcPct val="107000"/>
                      </a:lnSpc>
                      <a:spcAft>
                        <a:spcPts val="300"/>
                      </a:spcAft>
                    </a:pPr>
                    <a:r>
                      <a:rPr lang="en-US" b="1" dirty="0">
                        <a:solidFill>
                          <a:srgbClr val="82A3E6"/>
                        </a:solidFill>
                        <a:latin typeface="Arial Narrow" panose="020B0606020202030204" pitchFamily="34" charset="0"/>
                      </a:rPr>
                      <a:t>3.03</a:t>
                    </a:r>
                  </a:p>
                </p:txBody>
              </p:sp>
              <p:sp>
                <p:nvSpPr>
                  <p:cNvPr id="33" name="TextBox 32">
                    <a:extLst>
                      <a:ext uri="{FF2B5EF4-FFF2-40B4-BE49-F238E27FC236}">
                        <a16:creationId xmlns:a16="http://schemas.microsoft.com/office/drawing/2014/main" id="{6734C077-DF91-1562-524B-7B45EE97D3D1}"/>
                      </a:ext>
                    </a:extLst>
                  </p:cNvPr>
                  <p:cNvSpPr txBox="1"/>
                  <p:nvPr/>
                </p:nvSpPr>
                <p:spPr>
                  <a:xfrm>
                    <a:off x="9904043" y="3955107"/>
                    <a:ext cx="565486" cy="236938"/>
                  </a:xfrm>
                  <a:prstGeom prst="rect">
                    <a:avLst/>
                  </a:prstGeom>
                  <a:noFill/>
                </p:spPr>
                <p:txBody>
                  <a:bodyPr wrap="square" lIns="0" rtlCol="0" anchor="ctr">
                    <a:noAutofit/>
                  </a:bodyPr>
                  <a:lstStyle/>
                  <a:p>
                    <a:pPr>
                      <a:lnSpc>
                        <a:spcPct val="107000"/>
                      </a:lnSpc>
                      <a:spcAft>
                        <a:spcPts val="300"/>
                      </a:spcAft>
                    </a:pPr>
                    <a:r>
                      <a:rPr lang="en-US" b="1" dirty="0">
                        <a:solidFill>
                          <a:schemeClr val="tx1">
                            <a:lumMod val="60000"/>
                            <a:lumOff val="40000"/>
                          </a:schemeClr>
                        </a:solidFill>
                        <a:latin typeface="Arial Narrow" panose="020B0606020202030204" pitchFamily="34" charset="0"/>
                      </a:rPr>
                      <a:t>2.96</a:t>
                    </a:r>
                  </a:p>
                </p:txBody>
              </p:sp>
              <p:sp>
                <p:nvSpPr>
                  <p:cNvPr id="34" name="TextBox 33">
                    <a:extLst>
                      <a:ext uri="{FF2B5EF4-FFF2-40B4-BE49-F238E27FC236}">
                        <a16:creationId xmlns:a16="http://schemas.microsoft.com/office/drawing/2014/main" id="{1465852C-181E-E047-BCE0-219A9B91FF1D}"/>
                      </a:ext>
                    </a:extLst>
                  </p:cNvPr>
                  <p:cNvSpPr txBox="1"/>
                  <p:nvPr/>
                </p:nvSpPr>
                <p:spPr>
                  <a:xfrm>
                    <a:off x="10292388" y="4265914"/>
                    <a:ext cx="565486" cy="236938"/>
                  </a:xfrm>
                  <a:prstGeom prst="rect">
                    <a:avLst/>
                  </a:prstGeom>
                  <a:noFill/>
                </p:spPr>
                <p:txBody>
                  <a:bodyPr wrap="square" lIns="0" rtlCol="0" anchor="ctr">
                    <a:noAutofit/>
                  </a:bodyPr>
                  <a:lstStyle/>
                  <a:p>
                    <a:pPr>
                      <a:lnSpc>
                        <a:spcPct val="107000"/>
                      </a:lnSpc>
                      <a:spcAft>
                        <a:spcPts val="300"/>
                      </a:spcAft>
                    </a:pPr>
                    <a:r>
                      <a:rPr lang="en-US" b="1" dirty="0">
                        <a:solidFill>
                          <a:srgbClr val="5D5040"/>
                        </a:solidFill>
                        <a:latin typeface="Arial Narrow" panose="020B0606020202030204" pitchFamily="34" charset="0"/>
                      </a:rPr>
                      <a:t>2.98</a:t>
                    </a:r>
                  </a:p>
                </p:txBody>
              </p:sp>
            </p:grpSp>
            <p:grpSp>
              <p:nvGrpSpPr>
                <p:cNvPr id="39" name="Group 38">
                  <a:extLst>
                    <a:ext uri="{FF2B5EF4-FFF2-40B4-BE49-F238E27FC236}">
                      <a16:creationId xmlns:a16="http://schemas.microsoft.com/office/drawing/2014/main" id="{07CA1418-E36C-3BD7-7621-F92613F7BEAC}"/>
                    </a:ext>
                  </a:extLst>
                </p:cNvPr>
                <p:cNvGrpSpPr/>
                <p:nvPr/>
              </p:nvGrpSpPr>
              <p:grpSpPr>
                <a:xfrm>
                  <a:off x="8769070" y="3023746"/>
                  <a:ext cx="1902604" cy="1478545"/>
                  <a:chOff x="8769070" y="3023746"/>
                  <a:chExt cx="1902604" cy="1478545"/>
                </a:xfrm>
              </p:grpSpPr>
              <p:sp>
                <p:nvSpPr>
                  <p:cNvPr id="29" name="TextBox 28">
                    <a:extLst>
                      <a:ext uri="{FF2B5EF4-FFF2-40B4-BE49-F238E27FC236}">
                        <a16:creationId xmlns:a16="http://schemas.microsoft.com/office/drawing/2014/main" id="{AC3F7970-A991-6757-0460-D3848C7DB9D0}"/>
                      </a:ext>
                    </a:extLst>
                  </p:cNvPr>
                  <p:cNvSpPr txBox="1"/>
                  <p:nvPr/>
                </p:nvSpPr>
                <p:spPr>
                  <a:xfrm>
                    <a:off x="8773296" y="3023746"/>
                    <a:ext cx="1890586" cy="236938"/>
                  </a:xfrm>
                  <a:prstGeom prst="rect">
                    <a:avLst/>
                  </a:prstGeom>
                  <a:noFill/>
                </p:spPr>
                <p:txBody>
                  <a:bodyPr wrap="square" rtlCol="0" anchor="ctr">
                    <a:noAutofit/>
                  </a:bodyPr>
                  <a:lstStyle/>
                  <a:p>
                    <a:pPr>
                      <a:lnSpc>
                        <a:spcPct val="107000"/>
                      </a:lnSpc>
                      <a:spcAft>
                        <a:spcPts val="300"/>
                      </a:spcAft>
                    </a:pPr>
                    <a:r>
                      <a:rPr lang="en-US" sz="1600" b="1" dirty="0">
                        <a:solidFill>
                          <a:schemeClr val="bg1"/>
                        </a:solidFill>
                        <a:latin typeface="Arial Narrow" panose="020B0606020202030204" pitchFamily="34" charset="0"/>
                      </a:rPr>
                      <a:t>OVERALL</a:t>
                    </a:r>
                  </a:p>
                </p:txBody>
              </p:sp>
              <p:sp>
                <p:nvSpPr>
                  <p:cNvPr id="35" name="TextBox 34">
                    <a:extLst>
                      <a:ext uri="{FF2B5EF4-FFF2-40B4-BE49-F238E27FC236}">
                        <a16:creationId xmlns:a16="http://schemas.microsoft.com/office/drawing/2014/main" id="{6DA3540E-932A-1DD4-FAA5-11FAA6C6D4F2}"/>
                      </a:ext>
                    </a:extLst>
                  </p:cNvPr>
                  <p:cNvSpPr txBox="1"/>
                  <p:nvPr/>
                </p:nvSpPr>
                <p:spPr>
                  <a:xfrm>
                    <a:off x="8773296" y="3335390"/>
                    <a:ext cx="1890586" cy="236938"/>
                  </a:xfrm>
                  <a:prstGeom prst="rect">
                    <a:avLst/>
                  </a:prstGeom>
                  <a:noFill/>
                </p:spPr>
                <p:txBody>
                  <a:bodyPr wrap="square" rtlCol="0" anchor="ctr">
                    <a:noAutofit/>
                  </a:bodyPr>
                  <a:lstStyle/>
                  <a:p>
                    <a:pPr>
                      <a:lnSpc>
                        <a:spcPct val="107000"/>
                      </a:lnSpc>
                      <a:spcAft>
                        <a:spcPts val="300"/>
                      </a:spcAft>
                    </a:pPr>
                    <a:r>
                      <a:rPr lang="en-US" sz="1600" b="1" dirty="0">
                        <a:solidFill>
                          <a:schemeClr val="bg1"/>
                        </a:solidFill>
                        <a:latin typeface="Arial Narrow" panose="020B0606020202030204" pitchFamily="34" charset="0"/>
                      </a:rPr>
                      <a:t>LITERACY</a:t>
                    </a:r>
                  </a:p>
                </p:txBody>
              </p:sp>
              <p:sp>
                <p:nvSpPr>
                  <p:cNvPr id="36" name="TextBox 35">
                    <a:extLst>
                      <a:ext uri="{FF2B5EF4-FFF2-40B4-BE49-F238E27FC236}">
                        <a16:creationId xmlns:a16="http://schemas.microsoft.com/office/drawing/2014/main" id="{AD0F546E-07A4-1BD8-E3C5-9208EA5C29D2}"/>
                      </a:ext>
                    </a:extLst>
                  </p:cNvPr>
                  <p:cNvSpPr txBox="1"/>
                  <p:nvPr/>
                </p:nvSpPr>
                <p:spPr>
                  <a:xfrm>
                    <a:off x="8781088" y="3650454"/>
                    <a:ext cx="1890586" cy="236938"/>
                  </a:xfrm>
                  <a:prstGeom prst="rect">
                    <a:avLst/>
                  </a:prstGeom>
                  <a:noFill/>
                </p:spPr>
                <p:txBody>
                  <a:bodyPr wrap="square" rtlCol="0" anchor="ctr">
                    <a:noAutofit/>
                  </a:bodyPr>
                  <a:lstStyle/>
                  <a:p>
                    <a:pPr>
                      <a:lnSpc>
                        <a:spcPct val="107000"/>
                      </a:lnSpc>
                      <a:spcAft>
                        <a:spcPts val="300"/>
                      </a:spcAft>
                    </a:pPr>
                    <a:r>
                      <a:rPr lang="en-US" sz="1600" b="1" dirty="0">
                        <a:solidFill>
                          <a:schemeClr val="bg1"/>
                        </a:solidFill>
                        <a:latin typeface="Arial Narrow" panose="020B0606020202030204" pitchFamily="34" charset="0"/>
                      </a:rPr>
                      <a:t>NUMERACY</a:t>
                    </a:r>
                  </a:p>
                </p:txBody>
              </p:sp>
              <p:sp>
                <p:nvSpPr>
                  <p:cNvPr id="37" name="TextBox 36">
                    <a:extLst>
                      <a:ext uri="{FF2B5EF4-FFF2-40B4-BE49-F238E27FC236}">
                        <a16:creationId xmlns:a16="http://schemas.microsoft.com/office/drawing/2014/main" id="{7954713C-E9CC-9329-69D3-19C27751E3E6}"/>
                      </a:ext>
                    </a:extLst>
                  </p:cNvPr>
                  <p:cNvSpPr txBox="1"/>
                  <p:nvPr/>
                </p:nvSpPr>
                <p:spPr>
                  <a:xfrm>
                    <a:off x="8781427" y="3954239"/>
                    <a:ext cx="1122616" cy="237805"/>
                  </a:xfrm>
                  <a:prstGeom prst="rect">
                    <a:avLst/>
                  </a:prstGeom>
                  <a:noFill/>
                </p:spPr>
                <p:txBody>
                  <a:bodyPr wrap="square" rtlCol="0" anchor="ctr">
                    <a:noAutofit/>
                  </a:bodyPr>
                  <a:lstStyle/>
                  <a:p>
                    <a:pPr>
                      <a:lnSpc>
                        <a:spcPct val="107000"/>
                      </a:lnSpc>
                      <a:spcAft>
                        <a:spcPts val="300"/>
                      </a:spcAft>
                    </a:pPr>
                    <a:r>
                      <a:rPr lang="en-US" sz="1600" b="1" dirty="0">
                        <a:solidFill>
                          <a:schemeClr val="bg1"/>
                        </a:solidFill>
                        <a:latin typeface="Arial Narrow" panose="020B0606020202030204" pitchFamily="34" charset="0"/>
                      </a:rPr>
                      <a:t>SCIENCE</a:t>
                    </a:r>
                  </a:p>
                </p:txBody>
              </p:sp>
              <p:sp>
                <p:nvSpPr>
                  <p:cNvPr id="38" name="TextBox 37">
                    <a:extLst>
                      <a:ext uri="{FF2B5EF4-FFF2-40B4-BE49-F238E27FC236}">
                        <a16:creationId xmlns:a16="http://schemas.microsoft.com/office/drawing/2014/main" id="{19C65FB0-8F20-4604-AE99-0E43FC0D20FA}"/>
                      </a:ext>
                    </a:extLst>
                  </p:cNvPr>
                  <p:cNvSpPr txBox="1"/>
                  <p:nvPr/>
                </p:nvSpPr>
                <p:spPr>
                  <a:xfrm>
                    <a:off x="8769070" y="4276537"/>
                    <a:ext cx="1700459" cy="225754"/>
                  </a:xfrm>
                  <a:prstGeom prst="rect">
                    <a:avLst/>
                  </a:prstGeom>
                  <a:noFill/>
                </p:spPr>
                <p:txBody>
                  <a:bodyPr wrap="square" rtlCol="0" anchor="ctr">
                    <a:noAutofit/>
                  </a:bodyPr>
                  <a:lstStyle/>
                  <a:p>
                    <a:pPr>
                      <a:lnSpc>
                        <a:spcPct val="107000"/>
                      </a:lnSpc>
                      <a:spcAft>
                        <a:spcPts val="300"/>
                      </a:spcAft>
                    </a:pPr>
                    <a:r>
                      <a:rPr lang="en-US" sz="1550" b="1" dirty="0">
                        <a:solidFill>
                          <a:schemeClr val="bg1"/>
                        </a:solidFill>
                        <a:latin typeface="Arial Narrow" panose="020B0606020202030204" pitchFamily="34" charset="0"/>
                      </a:rPr>
                      <a:t>SOCIAL STUDIES</a:t>
                    </a:r>
                  </a:p>
                </p:txBody>
              </p:sp>
            </p:grpSp>
          </p:grpSp>
          <p:sp>
            <p:nvSpPr>
              <p:cNvPr id="42" name="TextBox 41">
                <a:extLst>
                  <a:ext uri="{FF2B5EF4-FFF2-40B4-BE49-F238E27FC236}">
                    <a16:creationId xmlns:a16="http://schemas.microsoft.com/office/drawing/2014/main" id="{C05B9EE9-B918-9979-9452-2B061C266805}"/>
                  </a:ext>
                </a:extLst>
              </p:cNvPr>
              <p:cNvSpPr txBox="1"/>
              <p:nvPr/>
            </p:nvSpPr>
            <p:spPr>
              <a:xfrm>
                <a:off x="8822730" y="2390625"/>
                <a:ext cx="2522426" cy="272097"/>
              </a:xfrm>
              <a:prstGeom prst="rect">
                <a:avLst/>
              </a:prstGeom>
              <a:noFill/>
            </p:spPr>
            <p:txBody>
              <a:bodyPr wrap="square" rtlCol="0" anchor="t">
                <a:noAutofit/>
              </a:bodyPr>
              <a:lstStyle/>
              <a:p>
                <a:pPr>
                  <a:lnSpc>
                    <a:spcPct val="107000"/>
                  </a:lnSpc>
                  <a:spcAft>
                    <a:spcPts val="300"/>
                  </a:spcAft>
                </a:pPr>
                <a:r>
                  <a:rPr lang="en-US" sz="1200" b="1" dirty="0">
                    <a:solidFill>
                      <a:schemeClr val="accent5"/>
                    </a:solidFill>
                    <a:latin typeface="Arial Narrow" panose="020B0606020202030204" pitchFamily="34" charset="0"/>
                  </a:rPr>
                  <a:t>AVG. COMPOSITE SCORES IN TN</a:t>
                </a:r>
                <a:endParaRPr lang="en-US" sz="1200" dirty="0">
                  <a:solidFill>
                    <a:schemeClr val="accent5"/>
                  </a:solidFill>
                  <a:latin typeface="Arial Narrow" panose="020B0606020202030204" pitchFamily="34" charset="0"/>
                </a:endParaRPr>
              </a:p>
            </p:txBody>
          </p:sp>
        </p:grpSp>
      </p:grpSp>
      <p:grpSp>
        <p:nvGrpSpPr>
          <p:cNvPr id="9" name="Group 8">
            <a:extLst>
              <a:ext uri="{FF2B5EF4-FFF2-40B4-BE49-F238E27FC236}">
                <a16:creationId xmlns:a16="http://schemas.microsoft.com/office/drawing/2014/main" id="{DF4B2C74-6F4E-253F-7F16-6A68C7D681CF}"/>
              </a:ext>
            </a:extLst>
          </p:cNvPr>
          <p:cNvGrpSpPr/>
          <p:nvPr/>
        </p:nvGrpSpPr>
        <p:grpSpPr>
          <a:xfrm>
            <a:off x="6121266" y="4393606"/>
            <a:ext cx="6241515" cy="2309924"/>
            <a:chOff x="6121266" y="4393606"/>
            <a:chExt cx="6241515" cy="2309924"/>
          </a:xfrm>
        </p:grpSpPr>
        <p:sp>
          <p:nvSpPr>
            <p:cNvPr id="43" name="TextBox 42">
              <a:extLst>
                <a:ext uri="{FF2B5EF4-FFF2-40B4-BE49-F238E27FC236}">
                  <a16:creationId xmlns:a16="http://schemas.microsoft.com/office/drawing/2014/main" id="{DD81621B-31D8-A9F9-3E7F-FD469A319BB0}"/>
                </a:ext>
              </a:extLst>
            </p:cNvPr>
            <p:cNvSpPr txBox="1"/>
            <p:nvPr/>
          </p:nvSpPr>
          <p:spPr>
            <a:xfrm>
              <a:off x="6121266" y="4642647"/>
              <a:ext cx="1970070" cy="1780491"/>
            </a:xfrm>
            <a:prstGeom prst="rect">
              <a:avLst/>
            </a:prstGeom>
            <a:noFill/>
          </p:spPr>
          <p:txBody>
            <a:bodyPr wrap="square" rtlCol="0" anchor="t">
              <a:noAutofit/>
            </a:bodyPr>
            <a:lstStyle/>
            <a:p>
              <a:pPr>
                <a:lnSpc>
                  <a:spcPct val="107000"/>
                </a:lnSpc>
              </a:pPr>
              <a:r>
                <a:rPr lang="en-US" sz="1700" b="1" dirty="0">
                  <a:solidFill>
                    <a:schemeClr val="tx1">
                      <a:lumMod val="60000"/>
                      <a:lumOff val="40000"/>
                    </a:schemeClr>
                  </a:solidFill>
                  <a:latin typeface="Arial Narrow" panose="020B0606020202030204" pitchFamily="34" charset="0"/>
                </a:rPr>
                <a:t>#2 </a:t>
              </a:r>
              <a:r>
                <a:rPr lang="en-US" sz="1700" dirty="0">
                  <a:latin typeface="Arial Narrow" panose="020B0606020202030204" pitchFamily="34" charset="0"/>
                </a:rPr>
                <a:t>Schools’ composite effectiveness ratings tend to </a:t>
              </a:r>
              <a:r>
                <a:rPr lang="en-US" sz="1700" b="1" dirty="0">
                  <a:highlight>
                    <a:srgbClr val="E2DCD5"/>
                  </a:highlight>
                  <a:latin typeface="Arial Narrow" panose="020B0606020202030204" pitchFamily="34" charset="0"/>
                </a:rPr>
                <a:t>cluster at </a:t>
              </a:r>
            </a:p>
            <a:p>
              <a:pPr>
                <a:lnSpc>
                  <a:spcPct val="107000"/>
                </a:lnSpc>
              </a:pPr>
              <a:r>
                <a:rPr lang="en-US" sz="1700" b="1" dirty="0">
                  <a:highlight>
                    <a:srgbClr val="E2DCD5"/>
                  </a:highlight>
                  <a:latin typeface="Arial Narrow" panose="020B0606020202030204" pitchFamily="34" charset="0"/>
                </a:rPr>
                <a:t>the low and high ends</a:t>
              </a:r>
              <a:r>
                <a:rPr lang="en-US" sz="1700" b="1" dirty="0">
                  <a:latin typeface="Arial Narrow" panose="020B0606020202030204" pitchFamily="34" charset="0"/>
                </a:rPr>
                <a:t> </a:t>
              </a:r>
              <a:r>
                <a:rPr lang="en-US" sz="1700" dirty="0">
                  <a:latin typeface="Arial Narrow" panose="020B0606020202030204" pitchFamily="34" charset="0"/>
                </a:rPr>
                <a:t>of the </a:t>
              </a:r>
            </a:p>
            <a:p>
              <a:pPr>
                <a:lnSpc>
                  <a:spcPct val="107000"/>
                </a:lnSpc>
              </a:pPr>
              <a:r>
                <a:rPr lang="en-US" sz="1700" dirty="0">
                  <a:latin typeface="Arial Narrow" panose="020B0606020202030204" pitchFamily="34" charset="0"/>
                </a:rPr>
                <a:t>spectrum.</a:t>
              </a:r>
              <a:endParaRPr lang="en-US" dirty="0">
                <a:solidFill>
                  <a:schemeClr val="tx2"/>
                </a:solidFill>
                <a:latin typeface="Arial Narrow" panose="020B0606020202030204" pitchFamily="34" charset="0"/>
              </a:endParaRPr>
            </a:p>
            <a:p>
              <a:pPr>
                <a:lnSpc>
                  <a:spcPct val="107000"/>
                </a:lnSpc>
              </a:pPr>
              <a:endParaRPr lang="en-US" dirty="0">
                <a:solidFill>
                  <a:schemeClr val="tx2"/>
                </a:solidFill>
                <a:latin typeface="Arial Narrow" panose="020B0606020202030204" pitchFamily="34" charset="0"/>
              </a:endParaRPr>
            </a:p>
          </p:txBody>
        </p:sp>
        <p:grpSp>
          <p:nvGrpSpPr>
            <p:cNvPr id="60" name="Group 59">
              <a:extLst>
                <a:ext uri="{FF2B5EF4-FFF2-40B4-BE49-F238E27FC236}">
                  <a16:creationId xmlns:a16="http://schemas.microsoft.com/office/drawing/2014/main" id="{3ED4BB40-C64A-317B-1501-393F3D689FB1}"/>
                </a:ext>
              </a:extLst>
            </p:cNvPr>
            <p:cNvGrpSpPr/>
            <p:nvPr/>
          </p:nvGrpSpPr>
          <p:grpSpPr>
            <a:xfrm>
              <a:off x="8666354" y="4493479"/>
              <a:ext cx="3696427" cy="2210051"/>
              <a:chOff x="8666354" y="4577559"/>
              <a:chExt cx="3696427" cy="2210051"/>
            </a:xfrm>
          </p:grpSpPr>
          <p:pic>
            <p:nvPicPr>
              <p:cNvPr id="47" name="Picture 46" descr="A picture containing darkness, black, screenshot, circle&#10;&#10;Description automatically generated">
                <a:extLst>
                  <a:ext uri="{FF2B5EF4-FFF2-40B4-BE49-F238E27FC236}">
                    <a16:creationId xmlns:a16="http://schemas.microsoft.com/office/drawing/2014/main" id="{60D08BF2-DF22-5180-F97E-A85C49F54154}"/>
                  </a:ext>
                </a:extLst>
              </p:cNvPr>
              <p:cNvPicPr>
                <a:picLocks noChangeAspect="1"/>
              </p:cNvPicPr>
              <p:nvPr/>
            </p:nvPicPr>
            <p:blipFill rotWithShape="1">
              <a:blip r:embed="rId8"/>
              <a:srcRect l="1464" t="10200" r="3848" b="26533"/>
              <a:stretch/>
            </p:blipFill>
            <p:spPr>
              <a:xfrm>
                <a:off x="9280030" y="4893668"/>
                <a:ext cx="2220246" cy="1483503"/>
              </a:xfrm>
              <a:prstGeom prst="rect">
                <a:avLst/>
              </a:prstGeom>
            </p:spPr>
          </p:pic>
          <p:sp>
            <p:nvSpPr>
              <p:cNvPr id="49" name="TextBox 48">
                <a:extLst>
                  <a:ext uri="{FF2B5EF4-FFF2-40B4-BE49-F238E27FC236}">
                    <a16:creationId xmlns:a16="http://schemas.microsoft.com/office/drawing/2014/main" id="{4AC8D88F-FB22-8E82-FADF-96C4C54E89D3}"/>
                  </a:ext>
                </a:extLst>
              </p:cNvPr>
              <p:cNvSpPr txBox="1"/>
              <p:nvPr/>
            </p:nvSpPr>
            <p:spPr>
              <a:xfrm>
                <a:off x="10678948" y="4577559"/>
                <a:ext cx="1311642" cy="432815"/>
              </a:xfrm>
              <a:prstGeom prst="rect">
                <a:avLst/>
              </a:prstGeom>
              <a:noFill/>
            </p:spPr>
            <p:txBody>
              <a:bodyPr wrap="square" lIns="0" rIns="0" rtlCol="0" anchor="ctr">
                <a:noAutofit/>
              </a:bodyPr>
              <a:lstStyle/>
              <a:p>
                <a:pPr algn="ctr">
                  <a:lnSpc>
                    <a:spcPct val="70000"/>
                  </a:lnSpc>
                  <a:spcAft>
                    <a:spcPts val="300"/>
                  </a:spcAft>
                </a:pPr>
                <a:r>
                  <a:rPr lang="en-US" sz="1200" b="1" dirty="0">
                    <a:solidFill>
                      <a:srgbClr val="688AD0"/>
                    </a:solidFill>
                    <a:latin typeface="Arial Narrow" panose="020B0606020202030204" pitchFamily="34" charset="0"/>
                  </a:rPr>
                  <a:t>5: </a:t>
                </a:r>
                <a:r>
                  <a:rPr lang="en-US" sz="1200" dirty="0">
                    <a:solidFill>
                      <a:srgbClr val="688AD0"/>
                    </a:solidFill>
                    <a:latin typeface="Arial Narrow" panose="020B0606020202030204" pitchFamily="34" charset="0"/>
                  </a:rPr>
                  <a:t>MOST EFFECTIVE</a:t>
                </a:r>
              </a:p>
              <a:p>
                <a:pPr algn="ctr">
                  <a:lnSpc>
                    <a:spcPct val="70000"/>
                  </a:lnSpc>
                  <a:spcAft>
                    <a:spcPts val="300"/>
                  </a:spcAft>
                </a:pPr>
                <a:r>
                  <a:rPr lang="en-US" sz="1600" b="1" dirty="0">
                    <a:solidFill>
                      <a:srgbClr val="688AD0"/>
                    </a:solidFill>
                    <a:latin typeface="Arial Narrow" panose="020B0606020202030204" pitchFamily="34" charset="0"/>
                  </a:rPr>
                  <a:t>544</a:t>
                </a:r>
                <a:endParaRPr lang="en-US" sz="1600" dirty="0">
                  <a:solidFill>
                    <a:srgbClr val="688AD0"/>
                  </a:solidFill>
                  <a:latin typeface="Arial Narrow" panose="020B0606020202030204" pitchFamily="34" charset="0"/>
                </a:endParaRPr>
              </a:p>
            </p:txBody>
          </p:sp>
          <p:sp>
            <p:nvSpPr>
              <p:cNvPr id="50" name="TextBox 49">
                <a:extLst>
                  <a:ext uri="{FF2B5EF4-FFF2-40B4-BE49-F238E27FC236}">
                    <a16:creationId xmlns:a16="http://schemas.microsoft.com/office/drawing/2014/main" id="{3AB93F47-D899-F623-F459-A546613DE64E}"/>
                  </a:ext>
                </a:extLst>
              </p:cNvPr>
              <p:cNvSpPr txBox="1"/>
              <p:nvPr/>
            </p:nvSpPr>
            <p:spPr>
              <a:xfrm>
                <a:off x="8729321" y="4642667"/>
                <a:ext cx="1311642" cy="432815"/>
              </a:xfrm>
              <a:prstGeom prst="rect">
                <a:avLst/>
              </a:prstGeom>
              <a:noFill/>
            </p:spPr>
            <p:txBody>
              <a:bodyPr wrap="square" lIns="0" rIns="0" rtlCol="0" anchor="ctr">
                <a:noAutofit/>
              </a:bodyPr>
              <a:lstStyle/>
              <a:p>
                <a:pPr algn="ctr">
                  <a:lnSpc>
                    <a:spcPct val="70000"/>
                  </a:lnSpc>
                  <a:spcAft>
                    <a:spcPts val="300"/>
                  </a:spcAft>
                </a:pPr>
                <a:r>
                  <a:rPr lang="en-US" sz="1200" b="1" dirty="0">
                    <a:solidFill>
                      <a:srgbClr val="688AD0"/>
                    </a:solidFill>
                    <a:latin typeface="Arial Narrow" panose="020B0606020202030204" pitchFamily="34" charset="0"/>
                  </a:rPr>
                  <a:t>1: </a:t>
                </a:r>
                <a:r>
                  <a:rPr lang="en-US" sz="1200" dirty="0">
                    <a:solidFill>
                      <a:srgbClr val="688AD0"/>
                    </a:solidFill>
                    <a:latin typeface="Arial Narrow" panose="020B0606020202030204" pitchFamily="34" charset="0"/>
                  </a:rPr>
                  <a:t>LEAST EFFECTIVE</a:t>
                </a:r>
              </a:p>
              <a:p>
                <a:pPr algn="ctr">
                  <a:lnSpc>
                    <a:spcPct val="70000"/>
                  </a:lnSpc>
                  <a:spcAft>
                    <a:spcPts val="300"/>
                  </a:spcAft>
                </a:pPr>
                <a:r>
                  <a:rPr lang="en-US" sz="1600" b="1" dirty="0">
                    <a:solidFill>
                      <a:srgbClr val="688AD0"/>
                    </a:solidFill>
                    <a:latin typeface="Arial Narrow" panose="020B0606020202030204" pitchFamily="34" charset="0"/>
                  </a:rPr>
                  <a:t>519</a:t>
                </a:r>
                <a:endParaRPr lang="en-US" sz="1600" dirty="0">
                  <a:solidFill>
                    <a:srgbClr val="688AD0"/>
                  </a:solidFill>
                  <a:latin typeface="Arial Narrow" panose="020B0606020202030204" pitchFamily="34" charset="0"/>
                </a:endParaRPr>
              </a:p>
            </p:txBody>
          </p:sp>
          <p:sp>
            <p:nvSpPr>
              <p:cNvPr id="51" name="TextBox 50">
                <a:extLst>
                  <a:ext uri="{FF2B5EF4-FFF2-40B4-BE49-F238E27FC236}">
                    <a16:creationId xmlns:a16="http://schemas.microsoft.com/office/drawing/2014/main" id="{31B30D91-64E9-E0A1-9958-869C6BA986DC}"/>
                  </a:ext>
                </a:extLst>
              </p:cNvPr>
              <p:cNvSpPr txBox="1"/>
              <p:nvPr/>
            </p:nvSpPr>
            <p:spPr>
              <a:xfrm>
                <a:off x="9763653" y="5149688"/>
                <a:ext cx="1311642" cy="432815"/>
              </a:xfrm>
              <a:prstGeom prst="rect">
                <a:avLst/>
              </a:prstGeom>
              <a:noFill/>
            </p:spPr>
            <p:txBody>
              <a:bodyPr wrap="square" lIns="0" rIns="0" rtlCol="0" anchor="ctr">
                <a:noAutofit/>
              </a:bodyPr>
              <a:lstStyle/>
              <a:p>
                <a:pPr algn="ctr">
                  <a:lnSpc>
                    <a:spcPct val="70000"/>
                  </a:lnSpc>
                  <a:spcAft>
                    <a:spcPts val="300"/>
                  </a:spcAft>
                </a:pPr>
                <a:r>
                  <a:rPr lang="en-US" sz="1200" b="1" dirty="0">
                    <a:solidFill>
                      <a:srgbClr val="688AD0"/>
                    </a:solidFill>
                    <a:latin typeface="Arial Narrow" panose="020B0606020202030204" pitchFamily="34" charset="0"/>
                  </a:rPr>
                  <a:t>3: </a:t>
                </a:r>
                <a:r>
                  <a:rPr lang="en-US" sz="1200" dirty="0">
                    <a:solidFill>
                      <a:srgbClr val="688AD0"/>
                    </a:solidFill>
                    <a:latin typeface="Arial Narrow" panose="020B0606020202030204" pitchFamily="34" charset="0"/>
                  </a:rPr>
                  <a:t>AVERAGE</a:t>
                </a:r>
              </a:p>
              <a:p>
                <a:pPr algn="ctr">
                  <a:lnSpc>
                    <a:spcPct val="70000"/>
                  </a:lnSpc>
                  <a:spcAft>
                    <a:spcPts val="300"/>
                  </a:spcAft>
                </a:pPr>
                <a:r>
                  <a:rPr lang="en-US" sz="1600" b="1" dirty="0">
                    <a:solidFill>
                      <a:srgbClr val="688AD0"/>
                    </a:solidFill>
                    <a:latin typeface="Arial Narrow" panose="020B0606020202030204" pitchFamily="34" charset="0"/>
                  </a:rPr>
                  <a:t>356</a:t>
                </a:r>
                <a:endParaRPr lang="en-US" sz="1600" dirty="0">
                  <a:solidFill>
                    <a:srgbClr val="688AD0"/>
                  </a:solidFill>
                  <a:latin typeface="Arial Narrow" panose="020B0606020202030204" pitchFamily="34" charset="0"/>
                </a:endParaRPr>
              </a:p>
            </p:txBody>
          </p:sp>
          <p:sp>
            <p:nvSpPr>
              <p:cNvPr id="52" name="TextBox 51">
                <a:extLst>
                  <a:ext uri="{FF2B5EF4-FFF2-40B4-BE49-F238E27FC236}">
                    <a16:creationId xmlns:a16="http://schemas.microsoft.com/office/drawing/2014/main" id="{9206E55A-E17E-CB15-D434-EE35BEA0A565}"/>
                  </a:ext>
                </a:extLst>
              </p:cNvPr>
              <p:cNvSpPr txBox="1"/>
              <p:nvPr/>
            </p:nvSpPr>
            <p:spPr>
              <a:xfrm>
                <a:off x="8666354" y="6354795"/>
                <a:ext cx="1806252" cy="432815"/>
              </a:xfrm>
              <a:prstGeom prst="rect">
                <a:avLst/>
              </a:prstGeom>
              <a:noFill/>
            </p:spPr>
            <p:txBody>
              <a:bodyPr wrap="square" lIns="0" rIns="0" rtlCol="0" anchor="ctr">
                <a:noAutofit/>
              </a:bodyPr>
              <a:lstStyle/>
              <a:p>
                <a:pPr algn="r">
                  <a:lnSpc>
                    <a:spcPct val="70000"/>
                  </a:lnSpc>
                  <a:spcAft>
                    <a:spcPts val="300"/>
                  </a:spcAft>
                </a:pPr>
                <a:r>
                  <a:rPr lang="en-US" sz="1200" b="1" dirty="0">
                    <a:solidFill>
                      <a:srgbClr val="688AD0"/>
                    </a:solidFill>
                    <a:latin typeface="Arial Narrow" panose="020B0606020202030204" pitchFamily="34" charset="0"/>
                  </a:rPr>
                  <a:t>2: </a:t>
                </a:r>
                <a:r>
                  <a:rPr lang="en-US" sz="1200" dirty="0">
                    <a:solidFill>
                      <a:srgbClr val="688AD0"/>
                    </a:solidFill>
                    <a:latin typeface="Arial Narrow" panose="020B0606020202030204" pitchFamily="34" charset="0"/>
                  </a:rPr>
                  <a:t>APPROACHING AVG.</a:t>
                </a:r>
              </a:p>
              <a:p>
                <a:pPr algn="r">
                  <a:lnSpc>
                    <a:spcPct val="70000"/>
                  </a:lnSpc>
                  <a:spcAft>
                    <a:spcPts val="300"/>
                  </a:spcAft>
                </a:pPr>
                <a:r>
                  <a:rPr lang="en-US" sz="1600" b="1" dirty="0">
                    <a:solidFill>
                      <a:srgbClr val="688AD0"/>
                    </a:solidFill>
                    <a:latin typeface="Arial Narrow" panose="020B0606020202030204" pitchFamily="34" charset="0"/>
                  </a:rPr>
                  <a:t>154</a:t>
                </a:r>
                <a:endParaRPr lang="en-US" sz="1600" dirty="0">
                  <a:solidFill>
                    <a:srgbClr val="688AD0"/>
                  </a:solidFill>
                  <a:latin typeface="Arial Narrow" panose="020B0606020202030204" pitchFamily="34" charset="0"/>
                </a:endParaRPr>
              </a:p>
            </p:txBody>
          </p:sp>
          <p:sp>
            <p:nvSpPr>
              <p:cNvPr id="53" name="TextBox 52">
                <a:extLst>
                  <a:ext uri="{FF2B5EF4-FFF2-40B4-BE49-F238E27FC236}">
                    <a16:creationId xmlns:a16="http://schemas.microsoft.com/office/drawing/2014/main" id="{9D1AE1CB-852F-BD10-428C-1EA72876B89C}"/>
                  </a:ext>
                </a:extLst>
              </p:cNvPr>
              <p:cNvSpPr txBox="1"/>
              <p:nvPr/>
            </p:nvSpPr>
            <p:spPr>
              <a:xfrm>
                <a:off x="11002738" y="6178766"/>
                <a:ext cx="1360043" cy="432815"/>
              </a:xfrm>
              <a:prstGeom prst="rect">
                <a:avLst/>
              </a:prstGeom>
              <a:noFill/>
            </p:spPr>
            <p:txBody>
              <a:bodyPr wrap="square" lIns="0" rIns="0" rtlCol="0" anchor="ctr">
                <a:noAutofit/>
              </a:bodyPr>
              <a:lstStyle/>
              <a:p>
                <a:pPr>
                  <a:lnSpc>
                    <a:spcPct val="70000"/>
                  </a:lnSpc>
                  <a:spcAft>
                    <a:spcPts val="300"/>
                  </a:spcAft>
                </a:pPr>
                <a:r>
                  <a:rPr lang="en-US" sz="1200" b="1" dirty="0">
                    <a:solidFill>
                      <a:srgbClr val="688AD0"/>
                    </a:solidFill>
                    <a:latin typeface="Arial Narrow" panose="020B0606020202030204" pitchFamily="34" charset="0"/>
                  </a:rPr>
                  <a:t>4: </a:t>
                </a:r>
                <a:r>
                  <a:rPr lang="en-US" sz="1200" dirty="0">
                    <a:solidFill>
                      <a:srgbClr val="688AD0"/>
                    </a:solidFill>
                    <a:latin typeface="Arial Narrow" panose="020B0606020202030204" pitchFamily="34" charset="0"/>
                  </a:rPr>
                  <a:t>ABOVE AVG.</a:t>
                </a:r>
              </a:p>
              <a:p>
                <a:pPr>
                  <a:lnSpc>
                    <a:spcPct val="70000"/>
                  </a:lnSpc>
                  <a:spcAft>
                    <a:spcPts val="300"/>
                  </a:spcAft>
                </a:pPr>
                <a:r>
                  <a:rPr lang="en-US" sz="1600" b="1" dirty="0">
                    <a:solidFill>
                      <a:srgbClr val="688AD0"/>
                    </a:solidFill>
                    <a:latin typeface="Arial Narrow" panose="020B0606020202030204" pitchFamily="34" charset="0"/>
                  </a:rPr>
                  <a:t>170</a:t>
                </a:r>
                <a:endParaRPr lang="en-US" sz="1600" dirty="0">
                  <a:solidFill>
                    <a:srgbClr val="688AD0"/>
                  </a:solidFill>
                  <a:latin typeface="Arial Narrow" panose="020B0606020202030204" pitchFamily="34" charset="0"/>
                </a:endParaRPr>
              </a:p>
            </p:txBody>
          </p:sp>
        </p:grpSp>
        <p:cxnSp>
          <p:nvCxnSpPr>
            <p:cNvPr id="55" name="Straight Connector 54">
              <a:extLst>
                <a:ext uri="{FF2B5EF4-FFF2-40B4-BE49-F238E27FC236}">
                  <a16:creationId xmlns:a16="http://schemas.microsoft.com/office/drawing/2014/main" id="{7C7C0696-9765-3C66-04A7-22ECE30218DB}"/>
                </a:ext>
              </a:extLst>
            </p:cNvPr>
            <p:cNvCxnSpPr>
              <a:cxnSpLocks/>
            </p:cNvCxnSpPr>
            <p:nvPr/>
          </p:nvCxnSpPr>
          <p:spPr>
            <a:xfrm>
              <a:off x="6192984" y="4393606"/>
              <a:ext cx="5671212" cy="0"/>
            </a:xfrm>
            <a:prstGeom prst="line">
              <a:avLst/>
            </a:prstGeom>
            <a:ln w="9525">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CE52308A-B85E-680F-8BD0-70327AEF0694}"/>
                </a:ext>
              </a:extLst>
            </p:cNvPr>
            <p:cNvGrpSpPr/>
            <p:nvPr/>
          </p:nvGrpSpPr>
          <p:grpSpPr>
            <a:xfrm>
              <a:off x="7819697" y="5269460"/>
              <a:ext cx="1430350" cy="813982"/>
              <a:chOff x="7819697" y="5269460"/>
              <a:chExt cx="1430350" cy="813982"/>
            </a:xfrm>
          </p:grpSpPr>
          <p:sp>
            <p:nvSpPr>
              <p:cNvPr id="54" name="TextBox 53">
                <a:extLst>
                  <a:ext uri="{FF2B5EF4-FFF2-40B4-BE49-F238E27FC236}">
                    <a16:creationId xmlns:a16="http://schemas.microsoft.com/office/drawing/2014/main" id="{991B420F-1130-0EB7-7455-4E5AF27AFFBD}"/>
                  </a:ext>
                </a:extLst>
              </p:cNvPr>
              <p:cNvSpPr txBox="1"/>
              <p:nvPr/>
            </p:nvSpPr>
            <p:spPr>
              <a:xfrm>
                <a:off x="7819697" y="5490286"/>
                <a:ext cx="1214921" cy="432815"/>
              </a:xfrm>
              <a:prstGeom prst="rect">
                <a:avLst/>
              </a:prstGeom>
              <a:noFill/>
            </p:spPr>
            <p:txBody>
              <a:bodyPr wrap="square" rtlCol="0" anchor="ctr">
                <a:noAutofit/>
              </a:bodyPr>
              <a:lstStyle/>
              <a:p>
                <a:pPr algn="r">
                  <a:lnSpc>
                    <a:spcPct val="80000"/>
                  </a:lnSpc>
                  <a:spcAft>
                    <a:spcPts val="300"/>
                  </a:spcAft>
                </a:pPr>
                <a:r>
                  <a:rPr lang="en-US" sz="1200" b="1" dirty="0">
                    <a:solidFill>
                      <a:schemeClr val="accent5"/>
                    </a:solidFill>
                    <a:latin typeface="Arial Narrow" panose="020B0606020202030204" pitchFamily="34" charset="0"/>
                  </a:rPr>
                  <a:t># OF SCHOOLS </a:t>
                </a:r>
              </a:p>
              <a:p>
                <a:pPr algn="r">
                  <a:lnSpc>
                    <a:spcPct val="80000"/>
                  </a:lnSpc>
                  <a:spcAft>
                    <a:spcPts val="300"/>
                  </a:spcAft>
                </a:pPr>
                <a:r>
                  <a:rPr lang="en-US" sz="1200" b="1" dirty="0">
                    <a:solidFill>
                      <a:schemeClr val="accent5"/>
                    </a:solidFill>
                    <a:latin typeface="Arial Narrow" panose="020B0606020202030204" pitchFamily="34" charset="0"/>
                  </a:rPr>
                  <a:t>IN TN AT EACH </a:t>
                </a:r>
              </a:p>
              <a:p>
                <a:pPr algn="r">
                  <a:lnSpc>
                    <a:spcPct val="80000"/>
                  </a:lnSpc>
                  <a:spcAft>
                    <a:spcPts val="300"/>
                  </a:spcAft>
                </a:pPr>
                <a:r>
                  <a:rPr lang="en-US" sz="1200" b="1" dirty="0">
                    <a:solidFill>
                      <a:schemeClr val="accent5"/>
                    </a:solidFill>
                    <a:latin typeface="Arial Narrow" panose="020B0606020202030204" pitchFamily="34" charset="0"/>
                  </a:rPr>
                  <a:t>RATING LEVEL</a:t>
                </a:r>
                <a:endParaRPr lang="en-US" sz="1200" dirty="0">
                  <a:solidFill>
                    <a:schemeClr val="accent5"/>
                  </a:solidFill>
                  <a:latin typeface="Arial Narrow" panose="020B0606020202030204" pitchFamily="34" charset="0"/>
                </a:endParaRPr>
              </a:p>
            </p:txBody>
          </p:sp>
          <p:sp>
            <p:nvSpPr>
              <p:cNvPr id="61" name="Left Brace 60">
                <a:extLst>
                  <a:ext uri="{FF2B5EF4-FFF2-40B4-BE49-F238E27FC236}">
                    <a16:creationId xmlns:a16="http://schemas.microsoft.com/office/drawing/2014/main" id="{727C9C6D-4C75-CB57-CE40-A339015E9290}"/>
                  </a:ext>
                </a:extLst>
              </p:cNvPr>
              <p:cNvSpPr/>
              <p:nvPr/>
            </p:nvSpPr>
            <p:spPr>
              <a:xfrm>
                <a:off x="9028590" y="5269460"/>
                <a:ext cx="221457" cy="813982"/>
              </a:xfrm>
              <a:prstGeom prst="leftBrace">
                <a:avLst>
                  <a:gd name="adj1" fmla="val 26190"/>
                  <a:gd name="adj2" fmla="val 50000"/>
                </a:avLst>
              </a:prstGeom>
              <a:ln w="31750">
                <a:solidFill>
                  <a:srgbClr val="5D504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3A6B14EC-EA52-C04A-ACDE-F0DF59CEC830}"/>
              </a:ext>
            </a:extLst>
          </p:cNvPr>
          <p:cNvGrpSpPr/>
          <p:nvPr/>
        </p:nvGrpSpPr>
        <p:grpSpPr>
          <a:xfrm>
            <a:off x="474007" y="187096"/>
            <a:ext cx="11717993" cy="1161288"/>
            <a:chOff x="474007" y="187096"/>
            <a:chExt cx="11717993" cy="1161288"/>
          </a:xfrm>
        </p:grpSpPr>
        <p:pic>
          <p:nvPicPr>
            <p:cNvPr id="23" name="Picture 22" descr="A blue circle with a white star and ribbon&#10;&#10;Description automatically generated with medium confidence">
              <a:extLst>
                <a:ext uri="{FF2B5EF4-FFF2-40B4-BE49-F238E27FC236}">
                  <a16:creationId xmlns:a16="http://schemas.microsoft.com/office/drawing/2014/main" id="{76F00744-7374-0325-9775-059A7CB229C1}"/>
                </a:ext>
              </a:extLst>
            </p:cNvPr>
            <p:cNvPicPr>
              <a:picLocks noChangeAspect="1"/>
            </p:cNvPicPr>
            <p:nvPr/>
          </p:nvPicPr>
          <p:blipFill>
            <a:blip r:embed="rId9"/>
            <a:stretch>
              <a:fillRect/>
            </a:stretch>
          </p:blipFill>
          <p:spPr>
            <a:xfrm>
              <a:off x="474007" y="187096"/>
              <a:ext cx="1161288" cy="1161288"/>
            </a:xfrm>
            <a:prstGeom prst="rect">
              <a:avLst/>
            </a:prstGeom>
          </p:spPr>
        </p:pic>
        <p:cxnSp>
          <p:nvCxnSpPr>
            <p:cNvPr id="24" name="Straight Connector 23">
              <a:extLst>
                <a:ext uri="{FF2B5EF4-FFF2-40B4-BE49-F238E27FC236}">
                  <a16:creationId xmlns:a16="http://schemas.microsoft.com/office/drawing/2014/main" id="{F8BA02C6-06B4-9DAD-FAF3-C28629AF8A0A}"/>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44" name="Title 3">
              <a:extLst>
                <a:ext uri="{FF2B5EF4-FFF2-40B4-BE49-F238E27FC236}">
                  <a16:creationId xmlns:a16="http://schemas.microsoft.com/office/drawing/2014/main" id="{C0344270-D42F-30E5-0558-570B1315C023}"/>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TEACHER QUALITY: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Effectiveness: </a:t>
              </a:r>
              <a:r>
                <a:rPr lang="en-US" sz="4600" dirty="0">
                  <a:uFill>
                    <a:solidFill>
                      <a:srgbClr val="E9EEF8"/>
                    </a:solidFill>
                  </a:uFill>
                  <a:latin typeface="Arial Narrow" panose="020B0606020202030204" pitchFamily="34" charset="0"/>
                </a:rPr>
                <a:t>State Examples</a:t>
              </a:r>
            </a:p>
          </p:txBody>
        </p:sp>
      </p:grpSp>
    </p:spTree>
    <p:extLst>
      <p:ext uri="{BB962C8B-B14F-4D97-AF65-F5344CB8AC3E}">
        <p14:creationId xmlns:p14="http://schemas.microsoft.com/office/powerpoint/2010/main" val="9442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7FCA1D-ACD6-BAE9-EF2E-40B7C1EF981E}"/>
              </a:ext>
            </a:extLst>
          </p:cNvPr>
          <p:cNvSpPr txBox="1"/>
          <p:nvPr/>
        </p:nvSpPr>
        <p:spPr>
          <a:xfrm>
            <a:off x="1499930" y="6433456"/>
            <a:ext cx="146065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a:t>
            </a:r>
          </a:p>
        </p:txBody>
      </p:sp>
      <p:grpSp>
        <p:nvGrpSpPr>
          <p:cNvPr id="31" name="Group 30">
            <a:extLst>
              <a:ext uri="{FF2B5EF4-FFF2-40B4-BE49-F238E27FC236}">
                <a16:creationId xmlns:a16="http://schemas.microsoft.com/office/drawing/2014/main" id="{8207665A-4823-F7FF-4AB6-8CE7D46AA257}"/>
              </a:ext>
            </a:extLst>
          </p:cNvPr>
          <p:cNvGrpSpPr/>
          <p:nvPr/>
        </p:nvGrpSpPr>
        <p:grpSpPr>
          <a:xfrm>
            <a:off x="515058" y="1607746"/>
            <a:ext cx="7501008" cy="4205346"/>
            <a:chOff x="515058" y="1607746"/>
            <a:chExt cx="7501008" cy="4205346"/>
          </a:xfrm>
        </p:grpSpPr>
        <p:pic>
          <p:nvPicPr>
            <p:cNvPr id="17" name="Picture 16" descr="A picture containing text, screenshot, aircraft, airplane&#10;&#10;Description automatically generated">
              <a:extLst>
                <a:ext uri="{FF2B5EF4-FFF2-40B4-BE49-F238E27FC236}">
                  <a16:creationId xmlns:a16="http://schemas.microsoft.com/office/drawing/2014/main" id="{129D7BDC-A599-4CDC-A627-77AB72C4DFFB}"/>
                </a:ext>
              </a:extLst>
            </p:cNvPr>
            <p:cNvPicPr>
              <a:picLocks noChangeAspect="1"/>
            </p:cNvPicPr>
            <p:nvPr/>
          </p:nvPicPr>
          <p:blipFill rotWithShape="1">
            <a:blip r:embed="rId3"/>
            <a:srcRect l="3888" t="21642" r="2228" b="17712"/>
            <a:stretch/>
          </p:blipFill>
          <p:spPr>
            <a:xfrm>
              <a:off x="515058" y="3159488"/>
              <a:ext cx="7302982" cy="2653604"/>
            </a:xfrm>
            <a:prstGeom prst="rect">
              <a:avLst/>
            </a:prstGeom>
          </p:spPr>
        </p:pic>
        <p:sp>
          <p:nvSpPr>
            <p:cNvPr id="25" name="TextBox 24">
              <a:extLst>
                <a:ext uri="{FF2B5EF4-FFF2-40B4-BE49-F238E27FC236}">
                  <a16:creationId xmlns:a16="http://schemas.microsoft.com/office/drawing/2014/main" id="{D1233D5A-5E5B-A3F9-D426-A61BA474EF2B}"/>
                </a:ext>
              </a:extLst>
            </p:cNvPr>
            <p:cNvSpPr txBox="1"/>
            <p:nvPr/>
          </p:nvSpPr>
          <p:spPr>
            <a:xfrm>
              <a:off x="595268" y="1607746"/>
              <a:ext cx="7420798" cy="1352891"/>
            </a:xfrm>
            <a:prstGeom prst="rect">
              <a:avLst/>
            </a:prstGeom>
            <a:noFill/>
          </p:spPr>
          <p:txBody>
            <a:bodyPr wrap="square" rtlCol="0" anchor="ctr">
              <a:noAutofit/>
            </a:bodyPr>
            <a:lstStyle/>
            <a:p>
              <a:r>
                <a:rPr lang="en-US" sz="2000" dirty="0">
                  <a:solidFill>
                    <a:srgbClr val="9B9086"/>
                  </a:solidFill>
                  <a:latin typeface="Arial Narrow" panose="020B0606020202030204" pitchFamily="34" charset="0"/>
                </a:rPr>
                <a:t>2020-21</a:t>
              </a:r>
            </a:p>
            <a:p>
              <a:r>
                <a:rPr lang="en-US" sz="2400" b="1" dirty="0">
                  <a:latin typeface="Arial Narrow" panose="020B0606020202030204" pitchFamily="34" charset="0"/>
                </a:rPr>
                <a:t>High-poverty districts and schools have higher rates of less experienced and less qualified teachers.</a:t>
              </a:r>
              <a:endParaRPr lang="en-US" sz="2400" b="1" dirty="0">
                <a:solidFill>
                  <a:srgbClr val="5D5040"/>
                </a:solidFill>
                <a:highlight>
                  <a:srgbClr val="E2DCD5"/>
                </a:highlight>
                <a:latin typeface="Arial Narrow" panose="020B0606020202030204" pitchFamily="34" charset="0"/>
              </a:endParaRPr>
            </a:p>
          </p:txBody>
        </p:sp>
      </p:grpSp>
      <p:grpSp>
        <p:nvGrpSpPr>
          <p:cNvPr id="3" name="Group 2">
            <a:extLst>
              <a:ext uri="{FF2B5EF4-FFF2-40B4-BE49-F238E27FC236}">
                <a16:creationId xmlns:a16="http://schemas.microsoft.com/office/drawing/2014/main" id="{F49C9C9C-734A-3C34-25F4-07778A82A45B}"/>
              </a:ext>
            </a:extLst>
          </p:cNvPr>
          <p:cNvGrpSpPr/>
          <p:nvPr/>
        </p:nvGrpSpPr>
        <p:grpSpPr>
          <a:xfrm>
            <a:off x="7914645" y="1665712"/>
            <a:ext cx="4077419" cy="4727014"/>
            <a:chOff x="7914645" y="1665712"/>
            <a:chExt cx="4077419" cy="4727014"/>
          </a:xfrm>
        </p:grpSpPr>
        <p:cxnSp>
          <p:nvCxnSpPr>
            <p:cNvPr id="26" name="Straight Connector 25">
              <a:extLst>
                <a:ext uri="{FF2B5EF4-FFF2-40B4-BE49-F238E27FC236}">
                  <a16:creationId xmlns:a16="http://schemas.microsoft.com/office/drawing/2014/main" id="{3966E1BD-848E-1EA6-6B03-CB21FE799720}"/>
                </a:ext>
              </a:extLst>
            </p:cNvPr>
            <p:cNvCxnSpPr>
              <a:cxnSpLocks/>
            </p:cNvCxnSpPr>
            <p:nvPr/>
          </p:nvCxnSpPr>
          <p:spPr>
            <a:xfrm flipV="1">
              <a:off x="7914645" y="1665712"/>
              <a:ext cx="0" cy="4727014"/>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82C07DCE-F026-23BA-69BB-612EE860A313}"/>
                </a:ext>
              </a:extLst>
            </p:cNvPr>
            <p:cNvGrpSpPr/>
            <p:nvPr/>
          </p:nvGrpSpPr>
          <p:grpSpPr>
            <a:xfrm>
              <a:off x="8014421" y="2130234"/>
              <a:ext cx="3977643" cy="3741592"/>
              <a:chOff x="8014421" y="2130234"/>
              <a:chExt cx="3977643" cy="3741592"/>
            </a:xfrm>
          </p:grpSpPr>
          <p:pic>
            <p:nvPicPr>
              <p:cNvPr id="12" name="Picture 11" descr="A blue outline of a map&#10;&#10;Description automatically generated with low confidence">
                <a:extLst>
                  <a:ext uri="{FF2B5EF4-FFF2-40B4-BE49-F238E27FC236}">
                    <a16:creationId xmlns:a16="http://schemas.microsoft.com/office/drawing/2014/main" id="{693B9E83-CD5A-CAB6-D6D7-58DE76F1830A}"/>
                  </a:ext>
                </a:extLst>
              </p:cNvPr>
              <p:cNvPicPr>
                <a:picLocks noChangeAspect="1"/>
              </p:cNvPicPr>
              <p:nvPr/>
            </p:nvPicPr>
            <p:blipFill>
              <a:blip r:embed="rId4">
                <a:duotone>
                  <a:schemeClr val="accent3">
                    <a:shade val="45000"/>
                    <a:satMod val="135000"/>
                  </a:schemeClr>
                  <a:prstClr val="white"/>
                </a:duotone>
                <a:alphaModFix amt="20000"/>
              </a:blip>
              <a:stretch>
                <a:fillRect/>
              </a:stretch>
            </p:blipFill>
            <p:spPr>
              <a:xfrm>
                <a:off x="9463814" y="2551010"/>
                <a:ext cx="2528250" cy="2528250"/>
              </a:xfrm>
              <a:prstGeom prst="rect">
                <a:avLst/>
              </a:prstGeom>
            </p:spPr>
          </p:pic>
          <p:sp>
            <p:nvSpPr>
              <p:cNvPr id="18" name="TextBox 17">
                <a:extLst>
                  <a:ext uri="{FF2B5EF4-FFF2-40B4-BE49-F238E27FC236}">
                    <a16:creationId xmlns:a16="http://schemas.microsoft.com/office/drawing/2014/main" id="{72CF2197-CC50-B7B0-FEA4-2D0A71F92F07}"/>
                  </a:ext>
                </a:extLst>
              </p:cNvPr>
              <p:cNvSpPr txBox="1"/>
              <p:nvPr/>
            </p:nvSpPr>
            <p:spPr>
              <a:xfrm>
                <a:off x="8046857" y="2130234"/>
                <a:ext cx="3386291" cy="1155047"/>
              </a:xfrm>
              <a:prstGeom prst="rect">
                <a:avLst/>
              </a:prstGeom>
              <a:noFill/>
            </p:spPr>
            <p:txBody>
              <a:bodyPr wrap="square" rtlCol="0" anchor="t">
                <a:noAutofit/>
              </a:bodyPr>
              <a:lstStyle/>
              <a:p>
                <a:pPr>
                  <a:lnSpc>
                    <a:spcPct val="114000"/>
                  </a:lnSpc>
                </a:pPr>
                <a:r>
                  <a:rPr lang="en-US" sz="2100" dirty="0">
                    <a:solidFill>
                      <a:srgbClr val="537AC9"/>
                    </a:solidFill>
                    <a:latin typeface="Arial Narrow" panose="020B0606020202030204" pitchFamily="34" charset="0"/>
                  </a:rPr>
                  <a:t>In the SREB region, a student attending a high-poverty school is</a:t>
                </a:r>
              </a:p>
            </p:txBody>
          </p:sp>
          <p:sp>
            <p:nvSpPr>
              <p:cNvPr id="24" name="TextBox 23">
                <a:extLst>
                  <a:ext uri="{FF2B5EF4-FFF2-40B4-BE49-F238E27FC236}">
                    <a16:creationId xmlns:a16="http://schemas.microsoft.com/office/drawing/2014/main" id="{770EB97F-5013-2BE2-DF85-EF2D67A52A01}"/>
                  </a:ext>
                </a:extLst>
              </p:cNvPr>
              <p:cNvSpPr txBox="1"/>
              <p:nvPr/>
            </p:nvSpPr>
            <p:spPr>
              <a:xfrm>
                <a:off x="8014421" y="4716778"/>
                <a:ext cx="3914463" cy="1155048"/>
              </a:xfrm>
              <a:prstGeom prst="rect">
                <a:avLst/>
              </a:prstGeom>
              <a:noFill/>
            </p:spPr>
            <p:txBody>
              <a:bodyPr wrap="square" rtlCol="0" anchor="t">
                <a:noAutofit/>
              </a:bodyPr>
              <a:lstStyle/>
              <a:p>
                <a:pPr>
                  <a:lnSpc>
                    <a:spcPct val="114000"/>
                  </a:lnSpc>
                </a:pPr>
                <a:r>
                  <a:rPr lang="en-US" sz="2100" b="1" dirty="0">
                    <a:solidFill>
                      <a:srgbClr val="537AC9"/>
                    </a:solidFill>
                    <a:highlight>
                      <a:srgbClr val="E9EEF8"/>
                    </a:highlight>
                    <a:latin typeface="Arial Narrow" panose="020B0606020202030204" pitchFamily="34" charset="0"/>
                  </a:rPr>
                  <a:t>to have an inexperienced, out-of-field or uncertified teacher than their peer at a more affluent school.</a:t>
                </a:r>
              </a:p>
            </p:txBody>
          </p:sp>
          <p:grpSp>
            <p:nvGrpSpPr>
              <p:cNvPr id="30" name="Group 29">
                <a:extLst>
                  <a:ext uri="{FF2B5EF4-FFF2-40B4-BE49-F238E27FC236}">
                    <a16:creationId xmlns:a16="http://schemas.microsoft.com/office/drawing/2014/main" id="{5FB53174-5430-FEF5-75E6-2F20F6767B5F}"/>
                  </a:ext>
                </a:extLst>
              </p:cNvPr>
              <p:cNvGrpSpPr/>
              <p:nvPr/>
            </p:nvGrpSpPr>
            <p:grpSpPr>
              <a:xfrm>
                <a:off x="8014421" y="3431628"/>
                <a:ext cx="2528249" cy="1155048"/>
                <a:chOff x="8228242" y="2703368"/>
                <a:chExt cx="3002178" cy="1463144"/>
              </a:xfrm>
            </p:grpSpPr>
            <p:pic>
              <p:nvPicPr>
                <p:cNvPr id="21" name="Picture 20" descr="A picture containing text, font, screenshot, graphics&#10;&#10;Description automatically generated">
                  <a:extLst>
                    <a:ext uri="{FF2B5EF4-FFF2-40B4-BE49-F238E27FC236}">
                      <a16:creationId xmlns:a16="http://schemas.microsoft.com/office/drawing/2014/main" id="{DEDCB736-A85A-4299-46A9-03FAB72A3F09}"/>
                    </a:ext>
                  </a:extLst>
                </p:cNvPr>
                <p:cNvPicPr>
                  <a:picLocks noChangeAspect="1"/>
                </p:cNvPicPr>
                <p:nvPr/>
              </p:nvPicPr>
              <p:blipFill rotWithShape="1">
                <a:blip r:embed="rId5"/>
                <a:srcRect l="58403" t="27559" b="56671"/>
                <a:stretch/>
              </p:blipFill>
              <p:spPr>
                <a:xfrm>
                  <a:off x="8304888" y="3338124"/>
                  <a:ext cx="2185031" cy="828388"/>
                </a:xfrm>
                <a:prstGeom prst="rect">
                  <a:avLst/>
                </a:prstGeom>
              </p:spPr>
            </p:pic>
            <p:pic>
              <p:nvPicPr>
                <p:cNvPr id="29" name="Picture 28" descr="A picture containing text, font, screenshot, graphics&#10;&#10;Description automatically generated">
                  <a:extLst>
                    <a:ext uri="{FF2B5EF4-FFF2-40B4-BE49-F238E27FC236}">
                      <a16:creationId xmlns:a16="http://schemas.microsoft.com/office/drawing/2014/main" id="{C393364E-D63D-1520-7594-11C5FAFEA89E}"/>
                    </a:ext>
                  </a:extLst>
                </p:cNvPr>
                <p:cNvPicPr>
                  <a:picLocks noChangeAspect="1"/>
                </p:cNvPicPr>
                <p:nvPr/>
              </p:nvPicPr>
              <p:blipFill rotWithShape="1">
                <a:blip r:embed="rId5"/>
                <a:srcRect t="27559" r="42847" b="56671"/>
                <a:stretch/>
              </p:blipFill>
              <p:spPr>
                <a:xfrm>
                  <a:off x="8228242" y="2703368"/>
                  <a:ext cx="3002178" cy="828388"/>
                </a:xfrm>
                <a:prstGeom prst="rect">
                  <a:avLst/>
                </a:prstGeom>
              </p:spPr>
            </p:pic>
          </p:grpSp>
        </p:grpSp>
      </p:grpSp>
      <p:grpSp>
        <p:nvGrpSpPr>
          <p:cNvPr id="23" name="Group 22">
            <a:extLst>
              <a:ext uri="{FF2B5EF4-FFF2-40B4-BE49-F238E27FC236}">
                <a16:creationId xmlns:a16="http://schemas.microsoft.com/office/drawing/2014/main" id="{DCB5E1E1-D3EB-A8D3-61CF-3C6E43D1D83D}"/>
              </a:ext>
            </a:extLst>
          </p:cNvPr>
          <p:cNvGrpSpPr/>
          <p:nvPr/>
        </p:nvGrpSpPr>
        <p:grpSpPr>
          <a:xfrm>
            <a:off x="474007" y="167306"/>
            <a:ext cx="11717993" cy="1161288"/>
            <a:chOff x="474007" y="167306"/>
            <a:chExt cx="11717993" cy="1161288"/>
          </a:xfrm>
        </p:grpSpPr>
        <p:pic>
          <p:nvPicPr>
            <p:cNvPr id="5" name="Picture 4" descr="A picture containing graphics, clipart, circle, cartoon&#10;&#10;Description automatically generated">
              <a:extLst>
                <a:ext uri="{FF2B5EF4-FFF2-40B4-BE49-F238E27FC236}">
                  <a16:creationId xmlns:a16="http://schemas.microsoft.com/office/drawing/2014/main" id="{567CABF2-3FE7-1436-D5F2-9F8ECC698182}"/>
                </a:ext>
              </a:extLst>
            </p:cNvPr>
            <p:cNvPicPr>
              <a:picLocks noChangeAspect="1"/>
            </p:cNvPicPr>
            <p:nvPr/>
          </p:nvPicPr>
          <p:blipFill>
            <a:blip r:embed="rId6"/>
            <a:stretch>
              <a:fillRect/>
            </a:stretch>
          </p:blipFill>
          <p:spPr>
            <a:xfrm>
              <a:off x="474007" y="167306"/>
              <a:ext cx="1161288" cy="1161288"/>
            </a:xfrm>
            <a:prstGeom prst="rect">
              <a:avLst/>
            </a:prstGeom>
          </p:spPr>
        </p:pic>
        <p:cxnSp>
          <p:nvCxnSpPr>
            <p:cNvPr id="20" name="Straight Connector 19">
              <a:extLst>
                <a:ext uri="{FF2B5EF4-FFF2-40B4-BE49-F238E27FC236}">
                  <a16:creationId xmlns:a16="http://schemas.microsoft.com/office/drawing/2014/main" id="{F30CFC42-DBFD-7DB9-8CD5-281B4349853F}"/>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22" name="Title 3">
              <a:extLst>
                <a:ext uri="{FF2B5EF4-FFF2-40B4-BE49-F238E27FC236}">
                  <a16:creationId xmlns:a16="http://schemas.microsoft.com/office/drawing/2014/main" id="{45CEEBA7-A040-4803-5A2F-B40E7BA4BF41}"/>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DISTRIBUTION OF TALENT:</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Poverty Level</a:t>
              </a:r>
            </a:p>
          </p:txBody>
        </p:sp>
      </p:grpSp>
    </p:spTree>
    <p:extLst>
      <p:ext uri="{BB962C8B-B14F-4D97-AF65-F5344CB8AC3E}">
        <p14:creationId xmlns:p14="http://schemas.microsoft.com/office/powerpoint/2010/main" val="27872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C9E92E6-E9FF-3156-5E0B-7CA6D8DE16F9}"/>
              </a:ext>
            </a:extLst>
          </p:cNvPr>
          <p:cNvGrpSpPr/>
          <p:nvPr/>
        </p:nvGrpSpPr>
        <p:grpSpPr>
          <a:xfrm>
            <a:off x="191085" y="1744432"/>
            <a:ext cx="5904916" cy="4529486"/>
            <a:chOff x="191085" y="1744432"/>
            <a:chExt cx="5904916" cy="4529486"/>
          </a:xfrm>
        </p:grpSpPr>
        <p:grpSp>
          <p:nvGrpSpPr>
            <p:cNvPr id="4" name="Group 3">
              <a:extLst>
                <a:ext uri="{FF2B5EF4-FFF2-40B4-BE49-F238E27FC236}">
                  <a16:creationId xmlns:a16="http://schemas.microsoft.com/office/drawing/2014/main" id="{7B8ECCF3-9CEF-7AAB-4390-F45EE8B4F363}"/>
                </a:ext>
              </a:extLst>
            </p:cNvPr>
            <p:cNvGrpSpPr/>
            <p:nvPr/>
          </p:nvGrpSpPr>
          <p:grpSpPr>
            <a:xfrm>
              <a:off x="595087" y="1744432"/>
              <a:ext cx="5500914" cy="2319727"/>
              <a:chOff x="595087" y="1803047"/>
              <a:chExt cx="5500914" cy="2319727"/>
            </a:xfrm>
          </p:grpSpPr>
          <p:sp>
            <p:nvSpPr>
              <p:cNvPr id="6" name="TextBox 5">
                <a:extLst>
                  <a:ext uri="{FF2B5EF4-FFF2-40B4-BE49-F238E27FC236}">
                    <a16:creationId xmlns:a16="http://schemas.microsoft.com/office/drawing/2014/main" id="{EFD6F624-9686-1796-2FB6-37B969F200C0}"/>
                  </a:ext>
                </a:extLst>
              </p:cNvPr>
              <p:cNvSpPr txBox="1"/>
              <p:nvPr/>
            </p:nvSpPr>
            <p:spPr>
              <a:xfrm>
                <a:off x="595087" y="1803047"/>
                <a:ext cx="5500914" cy="562783"/>
              </a:xfrm>
              <a:prstGeom prst="rect">
                <a:avLst/>
              </a:prstGeom>
              <a:noFill/>
            </p:spPr>
            <p:txBody>
              <a:bodyPr wrap="square" rtlCol="0" anchor="ctr">
                <a:noAutofit/>
              </a:bodyPr>
              <a:lstStyle/>
              <a:p>
                <a:pPr algn="ctr"/>
                <a:r>
                  <a:rPr lang="en-US" sz="3600" dirty="0">
                    <a:solidFill>
                      <a:schemeClr val="accent4"/>
                    </a:solidFill>
                    <a:latin typeface="Arial Narrow" panose="020B0606020202030204" pitchFamily="34" charset="0"/>
                  </a:rPr>
                  <a:t>2019-20</a:t>
                </a:r>
                <a:endParaRPr lang="en-US" sz="3600" b="1" dirty="0">
                  <a:solidFill>
                    <a:schemeClr val="accent4"/>
                  </a:solidFill>
                  <a:latin typeface="Arial Narrow" panose="020B0606020202030204" pitchFamily="34" charset="0"/>
                </a:endParaRPr>
              </a:p>
            </p:txBody>
          </p:sp>
          <p:sp>
            <p:nvSpPr>
              <p:cNvPr id="8" name="TextBox 7">
                <a:extLst>
                  <a:ext uri="{FF2B5EF4-FFF2-40B4-BE49-F238E27FC236}">
                    <a16:creationId xmlns:a16="http://schemas.microsoft.com/office/drawing/2014/main" id="{98A09AD5-98B3-20A7-4B98-7009B9F15E55}"/>
                  </a:ext>
                </a:extLst>
              </p:cNvPr>
              <p:cNvSpPr txBox="1"/>
              <p:nvPr/>
            </p:nvSpPr>
            <p:spPr>
              <a:xfrm>
                <a:off x="747487" y="2478672"/>
                <a:ext cx="5348513" cy="961216"/>
              </a:xfrm>
              <a:prstGeom prst="rect">
                <a:avLst/>
              </a:prstGeom>
              <a:noFill/>
            </p:spPr>
            <p:txBody>
              <a:bodyPr wrap="square" rtlCol="0" anchor="t">
                <a:noAutofit/>
              </a:bodyPr>
              <a:lstStyle/>
              <a:p>
                <a:r>
                  <a:rPr lang="en-US" sz="2600" b="1" dirty="0">
                    <a:solidFill>
                      <a:srgbClr val="5D5040"/>
                    </a:solidFill>
                    <a:latin typeface="Arial Narrow" panose="020B0606020202030204" pitchFamily="34" charset="0"/>
                  </a:rPr>
                  <a:t>1.281 million teachers </a:t>
                </a:r>
                <a:r>
                  <a:rPr lang="en-US" sz="2600" dirty="0">
                    <a:solidFill>
                      <a:srgbClr val="9B9086"/>
                    </a:solidFill>
                    <a:latin typeface="Arial Narrow" panose="020B0606020202030204" pitchFamily="34" charset="0"/>
                  </a:rPr>
                  <a:t>serving</a:t>
                </a:r>
              </a:p>
              <a:p>
                <a:r>
                  <a:rPr lang="en-US" sz="2600" b="1" dirty="0">
                    <a:solidFill>
                      <a:srgbClr val="5D5040"/>
                    </a:solidFill>
                    <a:latin typeface="Arial Narrow" panose="020B0606020202030204" pitchFamily="34" charset="0"/>
                  </a:rPr>
                  <a:t>19.9 million students </a:t>
                </a:r>
                <a:r>
                  <a:rPr lang="en-US" sz="2600" dirty="0">
                    <a:solidFill>
                      <a:srgbClr val="9B9086"/>
                    </a:solidFill>
                    <a:latin typeface="Arial Narrow" panose="020B0606020202030204" pitchFamily="34" charset="0"/>
                  </a:rPr>
                  <a:t>across 16 states</a:t>
                </a:r>
              </a:p>
            </p:txBody>
          </p:sp>
          <p:sp>
            <p:nvSpPr>
              <p:cNvPr id="9" name="TextBox 8">
                <a:extLst>
                  <a:ext uri="{FF2B5EF4-FFF2-40B4-BE49-F238E27FC236}">
                    <a16:creationId xmlns:a16="http://schemas.microsoft.com/office/drawing/2014/main" id="{4E910DBC-644A-252B-5C8D-CAAC0C5BE7A3}"/>
                  </a:ext>
                </a:extLst>
              </p:cNvPr>
              <p:cNvSpPr txBox="1"/>
              <p:nvPr/>
            </p:nvSpPr>
            <p:spPr>
              <a:xfrm>
                <a:off x="747489" y="3559991"/>
                <a:ext cx="4913082" cy="562783"/>
              </a:xfrm>
              <a:prstGeom prst="rect">
                <a:avLst/>
              </a:prstGeom>
              <a:noFill/>
            </p:spPr>
            <p:txBody>
              <a:bodyPr wrap="square" rtlCol="0" anchor="t">
                <a:noAutofit/>
              </a:bodyPr>
              <a:lstStyle/>
              <a:p>
                <a:pPr algn="ctr"/>
                <a:r>
                  <a:rPr lang="en-US" sz="2600" b="1" dirty="0">
                    <a:solidFill>
                      <a:srgbClr val="5D5040"/>
                    </a:solidFill>
                    <a:latin typeface="Arial Narrow" panose="020B0606020202030204" pitchFamily="34" charset="0"/>
                  </a:rPr>
                  <a:t>15.5 students : 1 teacher</a:t>
                </a:r>
                <a:endParaRPr lang="en-US" sz="2600" dirty="0">
                  <a:solidFill>
                    <a:srgbClr val="9B9086"/>
                  </a:solidFill>
                  <a:latin typeface="Arial Narrow" panose="020B0606020202030204" pitchFamily="34" charset="0"/>
                </a:endParaRPr>
              </a:p>
            </p:txBody>
          </p:sp>
        </p:grpSp>
        <p:grpSp>
          <p:nvGrpSpPr>
            <p:cNvPr id="3" name="Group 2">
              <a:extLst>
                <a:ext uri="{FF2B5EF4-FFF2-40B4-BE49-F238E27FC236}">
                  <a16:creationId xmlns:a16="http://schemas.microsoft.com/office/drawing/2014/main" id="{0FB6EC2A-A557-DC3D-5B95-3C610CCB5705}"/>
                </a:ext>
              </a:extLst>
            </p:cNvPr>
            <p:cNvGrpSpPr/>
            <p:nvPr/>
          </p:nvGrpSpPr>
          <p:grpSpPr>
            <a:xfrm>
              <a:off x="191085" y="4134685"/>
              <a:ext cx="5602598" cy="2139233"/>
              <a:chOff x="191085" y="4193300"/>
              <a:chExt cx="5602598" cy="2139233"/>
            </a:xfrm>
          </p:grpSpPr>
          <p:pic>
            <p:nvPicPr>
              <p:cNvPr id="14" name="Picture 13" descr="A picture containing circle, graphics, screenshot, design&#10;&#10;Description automatically generated">
                <a:extLst>
                  <a:ext uri="{FF2B5EF4-FFF2-40B4-BE49-F238E27FC236}">
                    <a16:creationId xmlns:a16="http://schemas.microsoft.com/office/drawing/2014/main" id="{238A2629-5BB0-FCB2-2317-060442AF95CA}"/>
                  </a:ext>
                </a:extLst>
              </p:cNvPr>
              <p:cNvPicPr>
                <a:picLocks noChangeAspect="1"/>
              </p:cNvPicPr>
              <p:nvPr/>
            </p:nvPicPr>
            <p:blipFill>
              <a:blip r:embed="rId3"/>
              <a:stretch>
                <a:fillRect/>
              </a:stretch>
            </p:blipFill>
            <p:spPr>
              <a:xfrm rot="1548122">
                <a:off x="2108707" y="4252752"/>
                <a:ext cx="2079781" cy="2079781"/>
              </a:xfrm>
              <a:prstGeom prst="rect">
                <a:avLst/>
              </a:prstGeom>
            </p:spPr>
          </p:pic>
          <p:sp>
            <p:nvSpPr>
              <p:cNvPr id="15" name="TextBox 14">
                <a:extLst>
                  <a:ext uri="{FF2B5EF4-FFF2-40B4-BE49-F238E27FC236}">
                    <a16:creationId xmlns:a16="http://schemas.microsoft.com/office/drawing/2014/main" id="{9FA34992-7E47-2839-9482-5220091B7B9A}"/>
                  </a:ext>
                </a:extLst>
              </p:cNvPr>
              <p:cNvSpPr txBox="1"/>
              <p:nvPr/>
            </p:nvSpPr>
            <p:spPr>
              <a:xfrm>
                <a:off x="3985035" y="4193300"/>
                <a:ext cx="1411513" cy="562783"/>
              </a:xfrm>
              <a:prstGeom prst="rect">
                <a:avLst/>
              </a:prstGeom>
              <a:noFill/>
            </p:spPr>
            <p:txBody>
              <a:bodyPr wrap="square" rtlCol="0" anchor="t">
                <a:noAutofit/>
              </a:bodyPr>
              <a:lstStyle/>
              <a:p>
                <a:r>
                  <a:rPr lang="en-US" sz="2400" dirty="0">
                    <a:solidFill>
                      <a:srgbClr val="ACA774"/>
                    </a:solidFill>
                    <a:latin typeface="Arial Narrow" panose="020B0606020202030204" pitchFamily="34" charset="0"/>
                  </a:rPr>
                  <a:t>Pre-K</a:t>
                </a:r>
                <a:r>
                  <a:rPr lang="en-US" sz="2400" b="1" dirty="0">
                    <a:solidFill>
                      <a:srgbClr val="ACA774"/>
                    </a:solidFill>
                    <a:latin typeface="Arial Narrow" panose="020B0606020202030204" pitchFamily="34" charset="0"/>
                  </a:rPr>
                  <a:t> 2.6%</a:t>
                </a:r>
                <a:endParaRPr lang="en-US" sz="2400" dirty="0">
                  <a:solidFill>
                    <a:srgbClr val="ACA774"/>
                  </a:solidFill>
                  <a:latin typeface="Arial Narrow" panose="020B0606020202030204" pitchFamily="34" charset="0"/>
                </a:endParaRPr>
              </a:p>
            </p:txBody>
          </p:sp>
          <p:sp>
            <p:nvSpPr>
              <p:cNvPr id="16" name="TextBox 15">
                <a:extLst>
                  <a:ext uri="{FF2B5EF4-FFF2-40B4-BE49-F238E27FC236}">
                    <a16:creationId xmlns:a16="http://schemas.microsoft.com/office/drawing/2014/main" id="{C5D5B9D1-4C62-61CB-A47B-D123037787E7}"/>
                  </a:ext>
                </a:extLst>
              </p:cNvPr>
              <p:cNvSpPr txBox="1"/>
              <p:nvPr/>
            </p:nvSpPr>
            <p:spPr>
              <a:xfrm>
                <a:off x="3985035" y="5229851"/>
                <a:ext cx="1808648" cy="562783"/>
              </a:xfrm>
              <a:prstGeom prst="rect">
                <a:avLst/>
              </a:prstGeom>
              <a:noFill/>
            </p:spPr>
            <p:txBody>
              <a:bodyPr wrap="square" rtlCol="0" anchor="t">
                <a:noAutofit/>
              </a:bodyPr>
              <a:lstStyle/>
              <a:p>
                <a:r>
                  <a:rPr lang="en-US" sz="2400" dirty="0">
                    <a:solidFill>
                      <a:srgbClr val="9C8D80"/>
                    </a:solidFill>
                    <a:latin typeface="Arial Narrow" panose="020B0606020202030204" pitchFamily="34" charset="0"/>
                  </a:rPr>
                  <a:t>Elementary </a:t>
                </a:r>
                <a:r>
                  <a:rPr lang="en-US" sz="2400" b="1" dirty="0">
                    <a:solidFill>
                      <a:srgbClr val="9C8D80"/>
                    </a:solidFill>
                    <a:latin typeface="Arial Narrow" panose="020B0606020202030204" pitchFamily="34" charset="0"/>
                  </a:rPr>
                  <a:t>54.1%</a:t>
                </a:r>
                <a:endParaRPr lang="en-US" sz="2400" dirty="0">
                  <a:solidFill>
                    <a:srgbClr val="9C8D80"/>
                  </a:solidFill>
                  <a:latin typeface="Arial Narrow" panose="020B0606020202030204" pitchFamily="34" charset="0"/>
                </a:endParaRPr>
              </a:p>
            </p:txBody>
          </p:sp>
          <p:sp>
            <p:nvSpPr>
              <p:cNvPr id="18" name="TextBox 17">
                <a:extLst>
                  <a:ext uri="{FF2B5EF4-FFF2-40B4-BE49-F238E27FC236}">
                    <a16:creationId xmlns:a16="http://schemas.microsoft.com/office/drawing/2014/main" id="{DBA3C121-D7FF-2199-0684-77D218093123}"/>
                  </a:ext>
                </a:extLst>
              </p:cNvPr>
              <p:cNvSpPr txBox="1"/>
              <p:nvPr/>
            </p:nvSpPr>
            <p:spPr>
              <a:xfrm>
                <a:off x="191085" y="4590294"/>
                <a:ext cx="2075734" cy="562783"/>
              </a:xfrm>
              <a:prstGeom prst="rect">
                <a:avLst/>
              </a:prstGeom>
              <a:noFill/>
            </p:spPr>
            <p:txBody>
              <a:bodyPr wrap="square" rtlCol="0" anchor="t">
                <a:noAutofit/>
              </a:bodyPr>
              <a:lstStyle/>
              <a:p>
                <a:pPr algn="r"/>
                <a:r>
                  <a:rPr lang="en-US" sz="2400" dirty="0">
                    <a:solidFill>
                      <a:srgbClr val="615343"/>
                    </a:solidFill>
                    <a:latin typeface="Arial Narrow" panose="020B0606020202030204" pitchFamily="34" charset="0"/>
                  </a:rPr>
                  <a:t>Secondary </a:t>
                </a:r>
                <a:r>
                  <a:rPr lang="en-US" sz="2400" b="1" dirty="0">
                    <a:solidFill>
                      <a:srgbClr val="615343"/>
                    </a:solidFill>
                    <a:latin typeface="Arial Narrow" panose="020B0606020202030204" pitchFamily="34" charset="0"/>
                  </a:rPr>
                  <a:t>43.3%</a:t>
                </a:r>
              </a:p>
            </p:txBody>
          </p:sp>
        </p:grpSp>
      </p:grpSp>
      <p:sp>
        <p:nvSpPr>
          <p:cNvPr id="28" name="TextBox 27">
            <a:extLst>
              <a:ext uri="{FF2B5EF4-FFF2-40B4-BE49-F238E27FC236}">
                <a16:creationId xmlns:a16="http://schemas.microsoft.com/office/drawing/2014/main" id="{CE100B80-354B-4FDB-2577-1687EBB1C440}"/>
              </a:ext>
            </a:extLst>
          </p:cNvPr>
          <p:cNvSpPr txBox="1"/>
          <p:nvPr/>
        </p:nvSpPr>
        <p:spPr>
          <a:xfrm>
            <a:off x="1499930" y="6433456"/>
            <a:ext cx="468589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NCES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hlinkClick r:id="rId4"/>
              </a:rPr>
              <a:t>State Nonfiscal Public/Elementary/Secondary Education Survey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2019-20 &amp; 20-21 </a:t>
            </a:r>
            <a:endParaRPr kumimoji="0" lang="en-US" sz="1800" b="0" i="0" u="none" strike="noStrike" kern="1200" cap="none" spc="0" normalizeH="0" baseline="0" noProof="0" dirty="0">
              <a:ln>
                <a:noFill/>
              </a:ln>
              <a:solidFill>
                <a:srgbClr val="5D5040"/>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0B0675F9-2904-8477-132F-2F24C8D33063}"/>
              </a:ext>
            </a:extLst>
          </p:cNvPr>
          <p:cNvGrpSpPr/>
          <p:nvPr/>
        </p:nvGrpSpPr>
        <p:grpSpPr>
          <a:xfrm>
            <a:off x="6027600" y="1744432"/>
            <a:ext cx="5888628" cy="4618622"/>
            <a:chOff x="6027600" y="1744432"/>
            <a:chExt cx="5888628" cy="4618622"/>
          </a:xfrm>
        </p:grpSpPr>
        <p:grpSp>
          <p:nvGrpSpPr>
            <p:cNvPr id="17" name="Group 16">
              <a:extLst>
                <a:ext uri="{FF2B5EF4-FFF2-40B4-BE49-F238E27FC236}">
                  <a16:creationId xmlns:a16="http://schemas.microsoft.com/office/drawing/2014/main" id="{DCB1E476-BD0E-2494-055F-FC4030CAA9BD}"/>
                </a:ext>
              </a:extLst>
            </p:cNvPr>
            <p:cNvGrpSpPr/>
            <p:nvPr/>
          </p:nvGrpSpPr>
          <p:grpSpPr>
            <a:xfrm>
              <a:off x="6027600" y="1744432"/>
              <a:ext cx="5888628" cy="4495922"/>
              <a:chOff x="6027600" y="1744432"/>
              <a:chExt cx="5888628" cy="4495922"/>
            </a:xfrm>
          </p:grpSpPr>
          <p:grpSp>
            <p:nvGrpSpPr>
              <p:cNvPr id="5" name="Group 4">
                <a:extLst>
                  <a:ext uri="{FF2B5EF4-FFF2-40B4-BE49-F238E27FC236}">
                    <a16:creationId xmlns:a16="http://schemas.microsoft.com/office/drawing/2014/main" id="{6A207F40-AB63-75E8-3E45-F40368034788}"/>
                  </a:ext>
                </a:extLst>
              </p:cNvPr>
              <p:cNvGrpSpPr/>
              <p:nvPr/>
            </p:nvGrpSpPr>
            <p:grpSpPr>
              <a:xfrm>
                <a:off x="6415314" y="1744432"/>
                <a:ext cx="5500914" cy="2319727"/>
                <a:chOff x="6415314" y="1803047"/>
                <a:chExt cx="5500914" cy="2319727"/>
              </a:xfrm>
            </p:grpSpPr>
            <p:sp>
              <p:nvSpPr>
                <p:cNvPr id="7" name="TextBox 6">
                  <a:extLst>
                    <a:ext uri="{FF2B5EF4-FFF2-40B4-BE49-F238E27FC236}">
                      <a16:creationId xmlns:a16="http://schemas.microsoft.com/office/drawing/2014/main" id="{8B6DA7D9-827F-6489-D786-9308B4D85E3B}"/>
                    </a:ext>
                  </a:extLst>
                </p:cNvPr>
                <p:cNvSpPr txBox="1"/>
                <p:nvPr/>
              </p:nvSpPr>
              <p:spPr>
                <a:xfrm>
                  <a:off x="6415314" y="1803047"/>
                  <a:ext cx="5500914" cy="562783"/>
                </a:xfrm>
                <a:prstGeom prst="rect">
                  <a:avLst/>
                </a:prstGeom>
                <a:noFill/>
              </p:spPr>
              <p:txBody>
                <a:bodyPr wrap="square" rtlCol="0" anchor="ctr">
                  <a:noAutofit/>
                </a:bodyPr>
                <a:lstStyle/>
                <a:p>
                  <a:pPr algn="ctr"/>
                  <a:r>
                    <a:rPr lang="en-US" sz="3600" dirty="0">
                      <a:solidFill>
                        <a:schemeClr val="tx2"/>
                      </a:solidFill>
                      <a:latin typeface="Arial Narrow" panose="020B0606020202030204" pitchFamily="34" charset="0"/>
                    </a:rPr>
                    <a:t>2020-2021</a:t>
                  </a:r>
                  <a:endParaRPr lang="en-US" sz="3600" b="1" dirty="0">
                    <a:solidFill>
                      <a:schemeClr val="tx2"/>
                    </a:solidFill>
                    <a:latin typeface="Arial Narrow" panose="020B0606020202030204" pitchFamily="34" charset="0"/>
                  </a:endParaRPr>
                </a:p>
              </p:txBody>
            </p:sp>
            <p:sp>
              <p:nvSpPr>
                <p:cNvPr id="20" name="TextBox 19">
                  <a:extLst>
                    <a:ext uri="{FF2B5EF4-FFF2-40B4-BE49-F238E27FC236}">
                      <a16:creationId xmlns:a16="http://schemas.microsoft.com/office/drawing/2014/main" id="{5264B815-80B5-1F6E-F8F6-D65677C7ECC7}"/>
                    </a:ext>
                  </a:extLst>
                </p:cNvPr>
                <p:cNvSpPr txBox="1"/>
                <p:nvPr/>
              </p:nvSpPr>
              <p:spPr>
                <a:xfrm>
                  <a:off x="6415314" y="2478672"/>
                  <a:ext cx="5348513" cy="961216"/>
                </a:xfrm>
                <a:prstGeom prst="rect">
                  <a:avLst/>
                </a:prstGeom>
                <a:noFill/>
              </p:spPr>
              <p:txBody>
                <a:bodyPr wrap="square" rtlCol="0" anchor="t">
                  <a:noAutofit/>
                </a:bodyPr>
                <a:lstStyle/>
                <a:p>
                  <a:r>
                    <a:rPr lang="en-US" sz="2600" b="1" dirty="0">
                      <a:solidFill>
                        <a:schemeClr val="tx2"/>
                      </a:solidFill>
                      <a:latin typeface="Arial Narrow" panose="020B0606020202030204" pitchFamily="34" charset="0"/>
                    </a:rPr>
                    <a:t>1.283 million teachers </a:t>
                  </a:r>
                  <a:r>
                    <a:rPr lang="en-US" sz="2600" dirty="0">
                      <a:solidFill>
                        <a:srgbClr val="688AD0"/>
                      </a:solidFill>
                      <a:latin typeface="Arial Narrow" panose="020B0606020202030204" pitchFamily="34" charset="0"/>
                    </a:rPr>
                    <a:t>serving</a:t>
                  </a:r>
                </a:p>
                <a:p>
                  <a:r>
                    <a:rPr lang="en-US" sz="2600" b="1" dirty="0">
                      <a:solidFill>
                        <a:schemeClr val="tx2"/>
                      </a:solidFill>
                      <a:latin typeface="Arial Narrow" panose="020B0606020202030204" pitchFamily="34" charset="0"/>
                    </a:rPr>
                    <a:t>19.4 million students </a:t>
                  </a:r>
                  <a:r>
                    <a:rPr lang="en-US" sz="2600" dirty="0">
                      <a:solidFill>
                        <a:srgbClr val="688AD0"/>
                      </a:solidFill>
                      <a:latin typeface="Arial Narrow" panose="020B0606020202030204" pitchFamily="34" charset="0"/>
                    </a:rPr>
                    <a:t>across 16 states</a:t>
                  </a:r>
                </a:p>
              </p:txBody>
            </p:sp>
            <p:sp>
              <p:nvSpPr>
                <p:cNvPr id="22" name="TextBox 21">
                  <a:extLst>
                    <a:ext uri="{FF2B5EF4-FFF2-40B4-BE49-F238E27FC236}">
                      <a16:creationId xmlns:a16="http://schemas.microsoft.com/office/drawing/2014/main" id="{EED720C5-516D-DE77-25DF-F419DEB4BC6E}"/>
                    </a:ext>
                  </a:extLst>
                </p:cNvPr>
                <p:cNvSpPr txBox="1"/>
                <p:nvPr/>
              </p:nvSpPr>
              <p:spPr>
                <a:xfrm>
                  <a:off x="6415316" y="3559991"/>
                  <a:ext cx="5181598" cy="562783"/>
                </a:xfrm>
                <a:prstGeom prst="rect">
                  <a:avLst/>
                </a:prstGeom>
                <a:noFill/>
              </p:spPr>
              <p:txBody>
                <a:bodyPr wrap="square" rtlCol="0" anchor="t">
                  <a:noAutofit/>
                </a:bodyPr>
                <a:lstStyle/>
                <a:p>
                  <a:pPr algn="ctr"/>
                  <a:r>
                    <a:rPr lang="en-US" sz="2600" b="1" dirty="0">
                      <a:solidFill>
                        <a:schemeClr val="tx2"/>
                      </a:solidFill>
                      <a:latin typeface="Arial Narrow" panose="020B0606020202030204" pitchFamily="34" charset="0"/>
                    </a:rPr>
                    <a:t>15.1 students : 1 teacher</a:t>
                  </a:r>
                  <a:endParaRPr lang="en-US" sz="2600" dirty="0">
                    <a:solidFill>
                      <a:schemeClr val="tx2"/>
                    </a:solidFill>
                    <a:latin typeface="Arial Narrow" panose="020B0606020202030204" pitchFamily="34" charset="0"/>
                  </a:endParaRPr>
                </a:p>
              </p:txBody>
            </p:sp>
          </p:grpSp>
          <p:grpSp>
            <p:nvGrpSpPr>
              <p:cNvPr id="10" name="Group 9">
                <a:extLst>
                  <a:ext uri="{FF2B5EF4-FFF2-40B4-BE49-F238E27FC236}">
                    <a16:creationId xmlns:a16="http://schemas.microsoft.com/office/drawing/2014/main" id="{F4422F2A-E1DF-E4B5-A9F9-BD1524C24293}"/>
                  </a:ext>
                </a:extLst>
              </p:cNvPr>
              <p:cNvGrpSpPr/>
              <p:nvPr/>
            </p:nvGrpSpPr>
            <p:grpSpPr>
              <a:xfrm>
                <a:off x="6027600" y="4186333"/>
                <a:ext cx="5639712" cy="2054021"/>
                <a:chOff x="6027600" y="4244948"/>
                <a:chExt cx="5639712" cy="2054021"/>
              </a:xfrm>
            </p:grpSpPr>
            <p:sp>
              <p:nvSpPr>
                <p:cNvPr id="25" name="TextBox 24">
                  <a:extLst>
                    <a:ext uri="{FF2B5EF4-FFF2-40B4-BE49-F238E27FC236}">
                      <a16:creationId xmlns:a16="http://schemas.microsoft.com/office/drawing/2014/main" id="{6A57BCE9-3B7A-774C-04C5-592717C971AB}"/>
                    </a:ext>
                  </a:extLst>
                </p:cNvPr>
                <p:cNvSpPr txBox="1"/>
                <p:nvPr/>
              </p:nvSpPr>
              <p:spPr>
                <a:xfrm>
                  <a:off x="9870239" y="4352657"/>
                  <a:ext cx="1411513" cy="562783"/>
                </a:xfrm>
                <a:prstGeom prst="rect">
                  <a:avLst/>
                </a:prstGeom>
                <a:noFill/>
              </p:spPr>
              <p:txBody>
                <a:bodyPr wrap="square" rtlCol="0" anchor="t">
                  <a:noAutofit/>
                </a:bodyPr>
                <a:lstStyle/>
                <a:p>
                  <a:r>
                    <a:rPr lang="en-US" sz="2400" dirty="0">
                      <a:solidFill>
                        <a:srgbClr val="87A2D9"/>
                      </a:solidFill>
                      <a:latin typeface="Arial Narrow" panose="020B0606020202030204" pitchFamily="34" charset="0"/>
                    </a:rPr>
                    <a:t>Pre-K</a:t>
                  </a:r>
                  <a:r>
                    <a:rPr lang="en-US" sz="2400" b="1" dirty="0">
                      <a:solidFill>
                        <a:srgbClr val="87A2D9"/>
                      </a:solidFill>
                      <a:latin typeface="Arial Narrow" panose="020B0606020202030204" pitchFamily="34" charset="0"/>
                    </a:rPr>
                    <a:t> 2.7%</a:t>
                  </a:r>
                  <a:endParaRPr lang="en-US" sz="2400" dirty="0">
                    <a:solidFill>
                      <a:srgbClr val="87A2D9"/>
                    </a:solidFill>
                    <a:latin typeface="Arial Narrow" panose="020B0606020202030204" pitchFamily="34" charset="0"/>
                  </a:endParaRPr>
                </a:p>
              </p:txBody>
            </p:sp>
            <p:sp>
              <p:nvSpPr>
                <p:cNvPr id="26" name="TextBox 25">
                  <a:extLst>
                    <a:ext uri="{FF2B5EF4-FFF2-40B4-BE49-F238E27FC236}">
                      <a16:creationId xmlns:a16="http://schemas.microsoft.com/office/drawing/2014/main" id="{8F3B7618-6728-57DF-F584-2724428E5943}"/>
                    </a:ext>
                  </a:extLst>
                </p:cNvPr>
                <p:cNvSpPr txBox="1"/>
                <p:nvPr/>
              </p:nvSpPr>
              <p:spPr>
                <a:xfrm>
                  <a:off x="9858664" y="5389208"/>
                  <a:ext cx="1808648" cy="750335"/>
                </a:xfrm>
                <a:prstGeom prst="rect">
                  <a:avLst/>
                </a:prstGeom>
                <a:noFill/>
              </p:spPr>
              <p:txBody>
                <a:bodyPr wrap="square" rtlCol="0" anchor="t">
                  <a:noAutofit/>
                </a:bodyPr>
                <a:lstStyle/>
                <a:p>
                  <a:r>
                    <a:rPr lang="en-US" sz="2400" dirty="0">
                      <a:solidFill>
                        <a:srgbClr val="4475D8"/>
                      </a:solidFill>
                      <a:latin typeface="Arial Narrow" panose="020B0606020202030204" pitchFamily="34" charset="0"/>
                    </a:rPr>
                    <a:t>Elementary </a:t>
                  </a:r>
                  <a:r>
                    <a:rPr lang="en-US" sz="2400" b="1" dirty="0">
                      <a:solidFill>
                        <a:srgbClr val="4475D8"/>
                      </a:solidFill>
                      <a:latin typeface="Arial Narrow" panose="020B0606020202030204" pitchFamily="34" charset="0"/>
                    </a:rPr>
                    <a:t>53.9%</a:t>
                  </a:r>
                  <a:endParaRPr lang="en-US" sz="2400" dirty="0">
                    <a:solidFill>
                      <a:srgbClr val="4475D8"/>
                    </a:solidFill>
                    <a:latin typeface="Arial Narrow" panose="020B0606020202030204" pitchFamily="34" charset="0"/>
                  </a:endParaRPr>
                </a:p>
              </p:txBody>
            </p:sp>
            <p:pic>
              <p:nvPicPr>
                <p:cNvPr id="11" name="Picture 10">
                  <a:extLst>
                    <a:ext uri="{FF2B5EF4-FFF2-40B4-BE49-F238E27FC236}">
                      <a16:creationId xmlns:a16="http://schemas.microsoft.com/office/drawing/2014/main" id="{A807EB70-40BC-9499-4E60-755C2D32CF25}"/>
                    </a:ext>
                  </a:extLst>
                </p:cNvPr>
                <p:cNvPicPr>
                  <a:picLocks noChangeAspect="1"/>
                </p:cNvPicPr>
                <p:nvPr/>
              </p:nvPicPr>
              <p:blipFill>
                <a:blip r:embed="rId5"/>
                <a:srcRect/>
                <a:stretch/>
              </p:blipFill>
              <p:spPr>
                <a:xfrm rot="1477217">
                  <a:off x="7958016" y="4244948"/>
                  <a:ext cx="2054021" cy="2054021"/>
                </a:xfrm>
                <a:prstGeom prst="rect">
                  <a:avLst/>
                </a:prstGeom>
              </p:spPr>
            </p:pic>
            <p:sp>
              <p:nvSpPr>
                <p:cNvPr id="27" name="TextBox 26">
                  <a:extLst>
                    <a:ext uri="{FF2B5EF4-FFF2-40B4-BE49-F238E27FC236}">
                      <a16:creationId xmlns:a16="http://schemas.microsoft.com/office/drawing/2014/main" id="{F2BDD52A-EF81-6CA5-644E-7EE63FF66A7A}"/>
                    </a:ext>
                  </a:extLst>
                </p:cNvPr>
                <p:cNvSpPr txBox="1"/>
                <p:nvPr/>
              </p:nvSpPr>
              <p:spPr>
                <a:xfrm>
                  <a:off x="6027600" y="4590294"/>
                  <a:ext cx="2075734" cy="562783"/>
                </a:xfrm>
                <a:prstGeom prst="rect">
                  <a:avLst/>
                </a:prstGeom>
                <a:noFill/>
              </p:spPr>
              <p:txBody>
                <a:bodyPr wrap="square" rtlCol="0" anchor="t">
                  <a:noAutofit/>
                </a:bodyPr>
                <a:lstStyle/>
                <a:p>
                  <a:pPr algn="r"/>
                  <a:r>
                    <a:rPr lang="en-US" sz="2400" dirty="0">
                      <a:solidFill>
                        <a:schemeClr val="tx2">
                          <a:lumMod val="75000"/>
                        </a:schemeClr>
                      </a:solidFill>
                      <a:latin typeface="Arial Narrow" panose="020B0606020202030204" pitchFamily="34" charset="0"/>
                    </a:rPr>
                    <a:t>Secondary </a:t>
                  </a:r>
                  <a:r>
                    <a:rPr lang="en-US" sz="2400" b="1" dirty="0">
                      <a:solidFill>
                        <a:schemeClr val="tx2">
                          <a:lumMod val="75000"/>
                        </a:schemeClr>
                      </a:solidFill>
                      <a:latin typeface="Arial Narrow" panose="020B0606020202030204" pitchFamily="34" charset="0"/>
                    </a:rPr>
                    <a:t>43.5%</a:t>
                  </a:r>
                </a:p>
              </p:txBody>
            </p:sp>
          </p:grpSp>
        </p:grpSp>
        <p:cxnSp>
          <p:nvCxnSpPr>
            <p:cNvPr id="2" name="Straight Connector 1">
              <a:extLst>
                <a:ext uri="{FF2B5EF4-FFF2-40B4-BE49-F238E27FC236}">
                  <a16:creationId xmlns:a16="http://schemas.microsoft.com/office/drawing/2014/main" id="{255FA923-FC2B-06AB-DB1E-28187CF9F535}"/>
                </a:ext>
              </a:extLst>
            </p:cNvPr>
            <p:cNvCxnSpPr>
              <a:cxnSpLocks/>
            </p:cNvCxnSpPr>
            <p:nvPr/>
          </p:nvCxnSpPr>
          <p:spPr>
            <a:xfrm flipV="1">
              <a:off x="6096000" y="1882494"/>
              <a:ext cx="0" cy="4480560"/>
            </a:xfrm>
            <a:prstGeom prst="line">
              <a:avLst/>
            </a:prstGeom>
            <a:ln>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3DB62377-D38C-140E-93A3-F0467D190C6E}"/>
              </a:ext>
            </a:extLst>
          </p:cNvPr>
          <p:cNvGrpSpPr/>
          <p:nvPr/>
        </p:nvGrpSpPr>
        <p:grpSpPr>
          <a:xfrm>
            <a:off x="474856" y="202552"/>
            <a:ext cx="11717144" cy="1160439"/>
            <a:chOff x="474856" y="202552"/>
            <a:chExt cx="11717144" cy="1160439"/>
          </a:xfrm>
        </p:grpSpPr>
        <p:cxnSp>
          <p:nvCxnSpPr>
            <p:cNvPr id="34" name="Straight Connector 33">
              <a:extLst>
                <a:ext uri="{FF2B5EF4-FFF2-40B4-BE49-F238E27FC236}">
                  <a16:creationId xmlns:a16="http://schemas.microsoft.com/office/drawing/2014/main" id="{1A8F63C0-C813-F277-7081-79653B278767}"/>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A blue circle with white people in it&#10;&#10;Description automatically generated with low confidence">
              <a:extLst>
                <a:ext uri="{FF2B5EF4-FFF2-40B4-BE49-F238E27FC236}">
                  <a16:creationId xmlns:a16="http://schemas.microsoft.com/office/drawing/2014/main" id="{3E5BED08-D384-DC5C-34A7-3DB488240F28}"/>
                </a:ext>
              </a:extLst>
            </p:cNvPr>
            <p:cNvPicPr>
              <a:picLocks noChangeAspect="1"/>
            </p:cNvPicPr>
            <p:nvPr/>
          </p:nvPicPr>
          <p:blipFill>
            <a:blip r:embed="rId6"/>
            <a:stretch>
              <a:fillRect/>
            </a:stretch>
          </p:blipFill>
          <p:spPr>
            <a:xfrm>
              <a:off x="474856" y="202552"/>
              <a:ext cx="1160439" cy="1160439"/>
            </a:xfrm>
            <a:prstGeom prst="rect">
              <a:avLst/>
            </a:prstGeom>
          </p:spPr>
        </p:pic>
        <p:sp>
          <p:nvSpPr>
            <p:cNvPr id="36" name="Title 3">
              <a:extLst>
                <a:ext uri="{FF2B5EF4-FFF2-40B4-BE49-F238E27FC236}">
                  <a16:creationId xmlns:a16="http://schemas.microsoft.com/office/drawing/2014/main" id="{1C65E198-FE7C-9C23-2AE6-3C2556405697}"/>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Teacher &amp; Student Counts</a:t>
              </a:r>
            </a:p>
          </p:txBody>
        </p:sp>
      </p:grpSp>
    </p:spTree>
    <p:extLst>
      <p:ext uri="{BB962C8B-B14F-4D97-AF65-F5344CB8AC3E}">
        <p14:creationId xmlns:p14="http://schemas.microsoft.com/office/powerpoint/2010/main" val="427314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1233D5A-5E5B-A3F9-D426-A61BA474EF2B}"/>
              </a:ext>
            </a:extLst>
          </p:cNvPr>
          <p:cNvSpPr txBox="1"/>
          <p:nvPr/>
        </p:nvSpPr>
        <p:spPr>
          <a:xfrm>
            <a:off x="983345" y="1513742"/>
            <a:ext cx="7420798" cy="1352891"/>
          </a:xfrm>
          <a:prstGeom prst="rect">
            <a:avLst/>
          </a:prstGeom>
          <a:noFill/>
        </p:spPr>
        <p:txBody>
          <a:bodyPr wrap="square" rtlCol="0" anchor="ctr">
            <a:noAutofit/>
          </a:bodyPr>
          <a:lstStyle/>
          <a:p>
            <a:pPr rtl="0">
              <a:defRPr b="0" i="0" u="none" strike="noStrike" kern="1200" baseline="0">
                <a:solidFill>
                  <a:srgbClr val="5D5040">
                    <a:lumMod val="65000"/>
                    <a:lumOff val="35000"/>
                  </a:srgbClr>
                </a:solidFill>
                <a:effectLst/>
                <a:latin typeface="+mn-lt"/>
                <a:ea typeface="+mn-ea"/>
                <a:cs typeface="+mn-cs"/>
              </a:defRPr>
            </a:pPr>
            <a:r>
              <a:rPr lang="en-US" sz="2000" b="0" dirty="0">
                <a:solidFill>
                  <a:srgbClr val="9B9086"/>
                </a:solidFill>
                <a:latin typeface="Arial Narrow" panose="020B0606020202030204" pitchFamily="34" charset="0"/>
              </a:rPr>
              <a:t>2018</a:t>
            </a:r>
          </a:p>
          <a:p>
            <a:pPr rtl="0">
              <a:defRPr b="0" i="0" u="none" strike="noStrike" kern="1200" baseline="0">
                <a:solidFill>
                  <a:srgbClr val="5D5040">
                    <a:lumMod val="65000"/>
                    <a:lumOff val="35000"/>
                  </a:srgbClr>
                </a:solidFill>
                <a:effectLst/>
                <a:latin typeface="+mn-lt"/>
                <a:ea typeface="+mn-ea"/>
                <a:cs typeface="+mn-cs"/>
              </a:defRPr>
            </a:pPr>
            <a:r>
              <a:rPr lang="en-US" sz="2000" b="1" dirty="0">
                <a:solidFill>
                  <a:schemeClr val="accent5"/>
                </a:solidFill>
                <a:latin typeface="Arial Narrow" panose="020B0606020202030204" pitchFamily="34" charset="0"/>
              </a:rPr>
              <a:t>Percent Teacher Turnover (Migration and Attrition) by School Location and Poverty Level</a:t>
            </a:r>
            <a:endParaRPr lang="en-US" sz="2000" dirty="0">
              <a:solidFill>
                <a:schemeClr val="accent5"/>
              </a:solidFill>
              <a:latin typeface="Arial Narrow" panose="020B0606020202030204" pitchFamily="34" charset="0"/>
            </a:endParaRPr>
          </a:p>
        </p:txBody>
      </p:sp>
      <p:sp>
        <p:nvSpPr>
          <p:cNvPr id="3" name="TextBox 2">
            <a:extLst>
              <a:ext uri="{FF2B5EF4-FFF2-40B4-BE49-F238E27FC236}">
                <a16:creationId xmlns:a16="http://schemas.microsoft.com/office/drawing/2014/main" id="{E1E50E02-DA71-F4C0-93B6-E9916B65055B}"/>
              </a:ext>
            </a:extLst>
          </p:cNvPr>
          <p:cNvSpPr txBox="1"/>
          <p:nvPr/>
        </p:nvSpPr>
        <p:spPr>
          <a:xfrm>
            <a:off x="1499930" y="6433456"/>
            <a:ext cx="384432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Ingersoll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hlinkClick r:id="rId3"/>
              </a:rPr>
              <a:t>Teacher Shortages and Turnover in Rural Schools in the US</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 </a:t>
            </a:r>
          </a:p>
        </p:txBody>
      </p:sp>
      <p:grpSp>
        <p:nvGrpSpPr>
          <p:cNvPr id="11" name="Group 10">
            <a:extLst>
              <a:ext uri="{FF2B5EF4-FFF2-40B4-BE49-F238E27FC236}">
                <a16:creationId xmlns:a16="http://schemas.microsoft.com/office/drawing/2014/main" id="{038FF102-7301-3AE4-4B6C-6882675F72BA}"/>
              </a:ext>
            </a:extLst>
          </p:cNvPr>
          <p:cNvGrpSpPr/>
          <p:nvPr/>
        </p:nvGrpSpPr>
        <p:grpSpPr>
          <a:xfrm>
            <a:off x="474007" y="167306"/>
            <a:ext cx="11717993" cy="1161288"/>
            <a:chOff x="474007" y="167306"/>
            <a:chExt cx="11717993" cy="1161288"/>
          </a:xfrm>
        </p:grpSpPr>
        <p:pic>
          <p:nvPicPr>
            <p:cNvPr id="12" name="Picture 11" descr="A picture containing graphics, clipart, circle, cartoon&#10;&#10;Description automatically generated">
              <a:extLst>
                <a:ext uri="{FF2B5EF4-FFF2-40B4-BE49-F238E27FC236}">
                  <a16:creationId xmlns:a16="http://schemas.microsoft.com/office/drawing/2014/main" id="{FDF56E3D-D89B-8026-6DDD-67F48B4F84D3}"/>
                </a:ext>
              </a:extLst>
            </p:cNvPr>
            <p:cNvPicPr>
              <a:picLocks noChangeAspect="1"/>
            </p:cNvPicPr>
            <p:nvPr/>
          </p:nvPicPr>
          <p:blipFill>
            <a:blip r:embed="rId4"/>
            <a:stretch>
              <a:fillRect/>
            </a:stretch>
          </p:blipFill>
          <p:spPr>
            <a:xfrm>
              <a:off x="474007" y="167306"/>
              <a:ext cx="1161288" cy="1161288"/>
            </a:xfrm>
            <a:prstGeom prst="rect">
              <a:avLst/>
            </a:prstGeom>
          </p:spPr>
        </p:pic>
        <p:cxnSp>
          <p:nvCxnSpPr>
            <p:cNvPr id="17" name="Straight Connector 16">
              <a:extLst>
                <a:ext uri="{FF2B5EF4-FFF2-40B4-BE49-F238E27FC236}">
                  <a16:creationId xmlns:a16="http://schemas.microsoft.com/office/drawing/2014/main" id="{33478AD3-48EA-8839-E2F7-961DFAB8398A}"/>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33D73BEF-63D3-5B91-FC17-3DD47EC1D119}"/>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DISTRIBUTION OF TALENT:</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Poverty Level</a:t>
              </a:r>
            </a:p>
          </p:txBody>
        </p:sp>
      </p:grpSp>
      <p:pic>
        <p:nvPicPr>
          <p:cNvPr id="5" name="Picture 4">
            <a:extLst>
              <a:ext uri="{FF2B5EF4-FFF2-40B4-BE49-F238E27FC236}">
                <a16:creationId xmlns:a16="http://schemas.microsoft.com/office/drawing/2014/main" id="{47A42585-5612-5E63-31A4-21367622744E}"/>
              </a:ext>
            </a:extLst>
          </p:cNvPr>
          <p:cNvPicPr>
            <a:picLocks noChangeAspect="1"/>
          </p:cNvPicPr>
          <p:nvPr/>
        </p:nvPicPr>
        <p:blipFill rotWithShape="1">
          <a:blip r:embed="rId5"/>
          <a:srcRect r="66025"/>
          <a:stretch/>
        </p:blipFill>
        <p:spPr>
          <a:xfrm>
            <a:off x="525797" y="1576880"/>
            <a:ext cx="3844323" cy="4541914"/>
          </a:xfrm>
          <a:prstGeom prst="rect">
            <a:avLst/>
          </a:prstGeom>
        </p:spPr>
      </p:pic>
      <p:pic>
        <p:nvPicPr>
          <p:cNvPr id="7" name="Picture 6">
            <a:extLst>
              <a:ext uri="{FF2B5EF4-FFF2-40B4-BE49-F238E27FC236}">
                <a16:creationId xmlns:a16="http://schemas.microsoft.com/office/drawing/2014/main" id="{E05420AE-4AB2-BA41-B607-D329BD80ABBF}"/>
              </a:ext>
            </a:extLst>
          </p:cNvPr>
          <p:cNvPicPr>
            <a:picLocks noChangeAspect="1"/>
          </p:cNvPicPr>
          <p:nvPr/>
        </p:nvPicPr>
        <p:blipFill rotWithShape="1">
          <a:blip r:embed="rId5"/>
          <a:srcRect l="33835" t="507" r="33735" b="-507"/>
          <a:stretch/>
        </p:blipFill>
        <p:spPr>
          <a:xfrm>
            <a:off x="4370120" y="1576880"/>
            <a:ext cx="3669475" cy="4541914"/>
          </a:xfrm>
          <a:prstGeom prst="rect">
            <a:avLst/>
          </a:prstGeom>
        </p:spPr>
      </p:pic>
      <p:pic>
        <p:nvPicPr>
          <p:cNvPr id="9" name="Picture 8">
            <a:extLst>
              <a:ext uri="{FF2B5EF4-FFF2-40B4-BE49-F238E27FC236}">
                <a16:creationId xmlns:a16="http://schemas.microsoft.com/office/drawing/2014/main" id="{9A06C672-449C-FCE5-6129-1F93754F60DF}"/>
              </a:ext>
            </a:extLst>
          </p:cNvPr>
          <p:cNvPicPr>
            <a:picLocks noChangeAspect="1"/>
          </p:cNvPicPr>
          <p:nvPr/>
        </p:nvPicPr>
        <p:blipFill rotWithShape="1">
          <a:blip r:embed="rId5"/>
          <a:srcRect l="66025"/>
          <a:stretch/>
        </p:blipFill>
        <p:spPr>
          <a:xfrm>
            <a:off x="8039595" y="1576880"/>
            <a:ext cx="3844322" cy="4541914"/>
          </a:xfrm>
          <a:prstGeom prst="rect">
            <a:avLst/>
          </a:prstGeom>
        </p:spPr>
      </p:pic>
    </p:spTree>
    <p:extLst>
      <p:ext uri="{BB962C8B-B14F-4D97-AF65-F5344CB8AC3E}">
        <p14:creationId xmlns:p14="http://schemas.microsoft.com/office/powerpoint/2010/main" val="908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3FC8F6-C6BE-ED20-79BF-8707876FA0E4}"/>
              </a:ext>
            </a:extLst>
          </p:cNvPr>
          <p:cNvGrpSpPr/>
          <p:nvPr/>
        </p:nvGrpSpPr>
        <p:grpSpPr>
          <a:xfrm>
            <a:off x="652760" y="1539427"/>
            <a:ext cx="2639080" cy="4589442"/>
            <a:chOff x="652760" y="1539427"/>
            <a:chExt cx="2639080" cy="4589442"/>
          </a:xfrm>
        </p:grpSpPr>
        <p:pic>
          <p:nvPicPr>
            <p:cNvPr id="23" name="Picture 22" descr="A blue circle with white people in it&#10;&#10;Description automatically generated with low confidence">
              <a:extLst>
                <a:ext uri="{FF2B5EF4-FFF2-40B4-BE49-F238E27FC236}">
                  <a16:creationId xmlns:a16="http://schemas.microsoft.com/office/drawing/2014/main" id="{C30E08CD-3829-890C-BA81-4E58F850AE32}"/>
                </a:ext>
              </a:extLst>
            </p:cNvPr>
            <p:cNvPicPr>
              <a:picLocks noChangeAspect="1"/>
            </p:cNvPicPr>
            <p:nvPr/>
          </p:nvPicPr>
          <p:blipFill>
            <a:blip r:embed="rId3"/>
            <a:stretch>
              <a:fillRect/>
            </a:stretch>
          </p:blipFill>
          <p:spPr>
            <a:xfrm>
              <a:off x="1308049" y="1539427"/>
              <a:ext cx="1371600" cy="1371600"/>
            </a:xfrm>
            <a:prstGeom prst="rect">
              <a:avLst/>
            </a:prstGeom>
            <a:ln>
              <a:noFill/>
            </a:ln>
          </p:spPr>
        </p:pic>
        <p:sp>
          <p:nvSpPr>
            <p:cNvPr id="2" name="TextBox 1">
              <a:extLst>
                <a:ext uri="{FF2B5EF4-FFF2-40B4-BE49-F238E27FC236}">
                  <a16:creationId xmlns:a16="http://schemas.microsoft.com/office/drawing/2014/main" id="{3A36674F-1290-2025-9195-EAB29B212100}"/>
                </a:ext>
              </a:extLst>
            </p:cNvPr>
            <p:cNvSpPr txBox="1"/>
            <p:nvPr/>
          </p:nvSpPr>
          <p:spPr>
            <a:xfrm>
              <a:off x="652760" y="2943382"/>
              <a:ext cx="2639080" cy="3185487"/>
            </a:xfrm>
            <a:prstGeom prst="rect">
              <a:avLst/>
            </a:prstGeom>
            <a:noFill/>
          </p:spPr>
          <p:txBody>
            <a:bodyPr wrap="square" lIns="320040" rIns="320040" rtlCol="0">
              <a:spAutoFit/>
            </a:bodyPr>
            <a:lstStyle/>
            <a:p>
              <a:pPr algn="ctr">
                <a:spcAft>
                  <a:spcPts val="600"/>
                </a:spcAft>
              </a:pPr>
              <a:r>
                <a:rPr lang="en-US" sz="2800" b="1" dirty="0">
                  <a:solidFill>
                    <a:schemeClr val="accent1"/>
                  </a:solidFill>
                  <a:latin typeface="Arial Narrow" panose="020B0606020202030204" pitchFamily="34" charset="0"/>
                </a:rPr>
                <a:t>Quantity</a:t>
              </a:r>
            </a:p>
            <a:p>
              <a:pPr algn="ctr"/>
              <a:r>
                <a:rPr lang="en-US" sz="2100" dirty="0">
                  <a:solidFill>
                    <a:schemeClr val="tx2"/>
                  </a:solidFill>
                  <a:latin typeface="Arial Narrow" panose="020B0606020202030204" pitchFamily="34" charset="0"/>
                </a:rPr>
                <a:t>Increase the attractiveness of teaching to Gen Z and others who are 	qualified to fill vacancies (autonomy, support, incentivize quality)</a:t>
              </a:r>
            </a:p>
          </p:txBody>
        </p:sp>
      </p:grpSp>
      <p:grpSp>
        <p:nvGrpSpPr>
          <p:cNvPr id="11" name="Group 10">
            <a:extLst>
              <a:ext uri="{FF2B5EF4-FFF2-40B4-BE49-F238E27FC236}">
                <a16:creationId xmlns:a16="http://schemas.microsoft.com/office/drawing/2014/main" id="{7EA69C97-79B5-CE75-89D7-9154CF824840}"/>
              </a:ext>
            </a:extLst>
          </p:cNvPr>
          <p:cNvGrpSpPr/>
          <p:nvPr/>
        </p:nvGrpSpPr>
        <p:grpSpPr>
          <a:xfrm>
            <a:off x="3384310" y="1539427"/>
            <a:ext cx="2711690" cy="3298210"/>
            <a:chOff x="3384310" y="1539427"/>
            <a:chExt cx="2711690" cy="3298210"/>
          </a:xfrm>
        </p:grpSpPr>
        <p:pic>
          <p:nvPicPr>
            <p:cNvPr id="21" name="Picture 20" descr="A picture containing logo, graphics, screenshot, circle&#10;&#10;Description automatically generated">
              <a:extLst>
                <a:ext uri="{FF2B5EF4-FFF2-40B4-BE49-F238E27FC236}">
                  <a16:creationId xmlns:a16="http://schemas.microsoft.com/office/drawing/2014/main" id="{CC5ACC9F-5D3A-4E06-F664-12BBF53C9742}"/>
                </a:ext>
              </a:extLst>
            </p:cNvPr>
            <p:cNvPicPr>
              <a:picLocks noChangeAspect="1"/>
            </p:cNvPicPr>
            <p:nvPr/>
          </p:nvPicPr>
          <p:blipFill>
            <a:blip r:embed="rId4"/>
            <a:stretch>
              <a:fillRect/>
            </a:stretch>
          </p:blipFill>
          <p:spPr>
            <a:xfrm>
              <a:off x="3985588" y="1539427"/>
              <a:ext cx="1371600" cy="1371600"/>
            </a:xfrm>
            <a:prstGeom prst="rect">
              <a:avLst/>
            </a:prstGeom>
          </p:spPr>
        </p:pic>
        <p:sp>
          <p:nvSpPr>
            <p:cNvPr id="3" name="TextBox 2">
              <a:extLst>
                <a:ext uri="{FF2B5EF4-FFF2-40B4-BE49-F238E27FC236}">
                  <a16:creationId xmlns:a16="http://schemas.microsoft.com/office/drawing/2014/main" id="{2048A634-86B3-34DA-A5E3-BB3615F83122}"/>
                </a:ext>
              </a:extLst>
            </p:cNvPr>
            <p:cNvSpPr txBox="1"/>
            <p:nvPr/>
          </p:nvSpPr>
          <p:spPr>
            <a:xfrm>
              <a:off x="3384310" y="2944811"/>
              <a:ext cx="2711690" cy="1892826"/>
            </a:xfrm>
            <a:prstGeom prst="rect">
              <a:avLst/>
            </a:prstGeom>
            <a:noFill/>
          </p:spPr>
          <p:txBody>
            <a:bodyPr wrap="square" lIns="320040" rIns="320040" rtlCol="0">
              <a:spAutoFit/>
            </a:bodyPr>
            <a:lstStyle/>
            <a:p>
              <a:pPr algn="ctr">
                <a:spcAft>
                  <a:spcPts val="600"/>
                </a:spcAft>
              </a:pPr>
              <a:r>
                <a:rPr lang="en-US" sz="2800" b="1" dirty="0">
                  <a:solidFill>
                    <a:schemeClr val="accent1"/>
                  </a:solidFill>
                  <a:latin typeface="Arial Narrow" panose="020B0606020202030204" pitchFamily="34" charset="0"/>
                </a:rPr>
                <a:t>Demographics</a:t>
              </a:r>
            </a:p>
            <a:p>
              <a:pPr marL="0" indent="0" algn="ctr">
                <a:buFont typeface="Arial" panose="020B0604020202020204" pitchFamily="34" charset="0"/>
                <a:buNone/>
              </a:pPr>
              <a:r>
                <a:rPr lang="en-US" sz="2100" dirty="0">
                  <a:solidFill>
                    <a:schemeClr val="tx2"/>
                  </a:solidFill>
                  <a:latin typeface="Arial Narrow" panose="020B0606020202030204" pitchFamily="34" charset="0"/>
                </a:rPr>
                <a:t>Encourage and support more males and people of color in the profession</a:t>
              </a:r>
            </a:p>
          </p:txBody>
        </p:sp>
      </p:grpSp>
      <p:grpSp>
        <p:nvGrpSpPr>
          <p:cNvPr id="14" name="Group 13">
            <a:extLst>
              <a:ext uri="{FF2B5EF4-FFF2-40B4-BE49-F238E27FC236}">
                <a16:creationId xmlns:a16="http://schemas.microsoft.com/office/drawing/2014/main" id="{907AD786-3DD6-6A11-02B5-45D949418D24}"/>
              </a:ext>
            </a:extLst>
          </p:cNvPr>
          <p:cNvGrpSpPr/>
          <p:nvPr/>
        </p:nvGrpSpPr>
        <p:grpSpPr>
          <a:xfrm>
            <a:off x="8860573" y="1539427"/>
            <a:ext cx="2711690" cy="4050833"/>
            <a:chOff x="8860573" y="1539427"/>
            <a:chExt cx="2711690" cy="4050833"/>
          </a:xfrm>
        </p:grpSpPr>
        <p:pic>
          <p:nvPicPr>
            <p:cNvPr id="17" name="Picture 16" descr="A picture containing graphics, clipart, circle, cartoon&#10;&#10;Description automatically generated">
              <a:extLst>
                <a:ext uri="{FF2B5EF4-FFF2-40B4-BE49-F238E27FC236}">
                  <a16:creationId xmlns:a16="http://schemas.microsoft.com/office/drawing/2014/main" id="{396B3791-A5AF-717D-C9D4-CFC9FAFE0373}"/>
                </a:ext>
              </a:extLst>
            </p:cNvPr>
            <p:cNvPicPr>
              <a:picLocks noChangeAspect="1"/>
            </p:cNvPicPr>
            <p:nvPr/>
          </p:nvPicPr>
          <p:blipFill>
            <a:blip r:embed="rId5"/>
            <a:stretch>
              <a:fillRect/>
            </a:stretch>
          </p:blipFill>
          <p:spPr>
            <a:xfrm>
              <a:off x="9512351" y="1539427"/>
              <a:ext cx="1371600" cy="1371600"/>
            </a:xfrm>
            <a:prstGeom prst="rect">
              <a:avLst/>
            </a:prstGeom>
          </p:spPr>
        </p:pic>
        <p:sp>
          <p:nvSpPr>
            <p:cNvPr id="6" name="TextBox 5">
              <a:extLst>
                <a:ext uri="{FF2B5EF4-FFF2-40B4-BE49-F238E27FC236}">
                  <a16:creationId xmlns:a16="http://schemas.microsoft.com/office/drawing/2014/main" id="{4C129A69-AADD-D68D-60B9-127EB0E8BEB9}"/>
                </a:ext>
              </a:extLst>
            </p:cNvPr>
            <p:cNvSpPr txBox="1"/>
            <p:nvPr/>
          </p:nvSpPr>
          <p:spPr>
            <a:xfrm>
              <a:off x="8860573" y="2943382"/>
              <a:ext cx="2711690" cy="2646878"/>
            </a:xfrm>
            <a:prstGeom prst="rect">
              <a:avLst/>
            </a:prstGeom>
            <a:noFill/>
          </p:spPr>
          <p:txBody>
            <a:bodyPr wrap="square" lIns="320040" rIns="320040" rtlCol="0">
              <a:spAutoFit/>
            </a:bodyPr>
            <a:lstStyle/>
            <a:p>
              <a:pPr algn="ctr">
                <a:spcAft>
                  <a:spcPts val="600"/>
                </a:spcAft>
              </a:pPr>
              <a:r>
                <a:rPr lang="en-US" sz="2800" b="1" dirty="0">
                  <a:solidFill>
                    <a:schemeClr val="accent1"/>
                  </a:solidFill>
                  <a:latin typeface="Arial Narrow" panose="020B0606020202030204" pitchFamily="34" charset="0"/>
                </a:rPr>
                <a:t>Distribution of Talent</a:t>
              </a:r>
            </a:p>
            <a:p>
              <a:pPr algn="ctr"/>
              <a:r>
                <a:rPr lang="en-US" sz="2100" dirty="0">
                  <a:solidFill>
                    <a:schemeClr val="tx2"/>
                  </a:solidFill>
                  <a:latin typeface="Arial Narrow" panose="020B0606020202030204" pitchFamily="34" charset="0"/>
                </a:rPr>
                <a:t>Attract and retain strong leaders and teaching talent, especially in high poverty schools</a:t>
              </a:r>
            </a:p>
          </p:txBody>
        </p:sp>
      </p:grpSp>
      <p:grpSp>
        <p:nvGrpSpPr>
          <p:cNvPr id="12" name="Group 11">
            <a:extLst>
              <a:ext uri="{FF2B5EF4-FFF2-40B4-BE49-F238E27FC236}">
                <a16:creationId xmlns:a16="http://schemas.microsoft.com/office/drawing/2014/main" id="{32ED50AC-5979-89B7-8928-8D14AE961A30}"/>
              </a:ext>
            </a:extLst>
          </p:cNvPr>
          <p:cNvGrpSpPr/>
          <p:nvPr/>
        </p:nvGrpSpPr>
        <p:grpSpPr>
          <a:xfrm>
            <a:off x="6111595" y="1539427"/>
            <a:ext cx="2711690" cy="4590871"/>
            <a:chOff x="6111595" y="1539427"/>
            <a:chExt cx="2711690" cy="4590871"/>
          </a:xfrm>
        </p:grpSpPr>
        <p:pic>
          <p:nvPicPr>
            <p:cNvPr id="19" name="Picture 18" descr="A blue circle with a white star and ribbon&#10;&#10;Description automatically generated with medium confidence">
              <a:extLst>
                <a:ext uri="{FF2B5EF4-FFF2-40B4-BE49-F238E27FC236}">
                  <a16:creationId xmlns:a16="http://schemas.microsoft.com/office/drawing/2014/main" id="{0DD3E9AB-AB05-DDD9-08DF-F143EDFD75FA}"/>
                </a:ext>
              </a:extLst>
            </p:cNvPr>
            <p:cNvPicPr>
              <a:picLocks noChangeAspect="1"/>
            </p:cNvPicPr>
            <p:nvPr/>
          </p:nvPicPr>
          <p:blipFill>
            <a:blip r:embed="rId6"/>
            <a:stretch>
              <a:fillRect/>
            </a:stretch>
          </p:blipFill>
          <p:spPr>
            <a:xfrm>
              <a:off x="6834812" y="1539427"/>
              <a:ext cx="1371600" cy="1371600"/>
            </a:xfrm>
            <a:prstGeom prst="rect">
              <a:avLst/>
            </a:prstGeom>
          </p:spPr>
        </p:pic>
        <p:sp>
          <p:nvSpPr>
            <p:cNvPr id="7" name="TextBox 6">
              <a:extLst>
                <a:ext uri="{FF2B5EF4-FFF2-40B4-BE49-F238E27FC236}">
                  <a16:creationId xmlns:a16="http://schemas.microsoft.com/office/drawing/2014/main" id="{6A9D96C4-E8A8-0F60-F94B-2827D204556C}"/>
                </a:ext>
              </a:extLst>
            </p:cNvPr>
            <p:cNvSpPr txBox="1"/>
            <p:nvPr/>
          </p:nvSpPr>
          <p:spPr>
            <a:xfrm>
              <a:off x="6111595" y="2944811"/>
              <a:ext cx="2711690" cy="3185487"/>
            </a:xfrm>
            <a:prstGeom prst="rect">
              <a:avLst/>
            </a:prstGeom>
            <a:noFill/>
          </p:spPr>
          <p:txBody>
            <a:bodyPr wrap="square" lIns="320040" rIns="320040" rtlCol="0">
              <a:spAutoFit/>
            </a:bodyPr>
            <a:lstStyle/>
            <a:p>
              <a:pPr algn="ctr">
                <a:spcAft>
                  <a:spcPts val="600"/>
                </a:spcAft>
              </a:pPr>
              <a:r>
                <a:rPr lang="en-US" sz="2800" b="1" dirty="0">
                  <a:solidFill>
                    <a:schemeClr val="accent1"/>
                  </a:solidFill>
                  <a:latin typeface="Arial Narrow" panose="020B0606020202030204" pitchFamily="34" charset="0"/>
                </a:rPr>
                <a:t>Quality</a:t>
              </a:r>
            </a:p>
            <a:p>
              <a:pPr marL="0" indent="0" algn="ctr">
                <a:buFont typeface="Arial" panose="020B0604020202020204" pitchFamily="34" charset="0"/>
                <a:buNone/>
              </a:pPr>
              <a:r>
                <a:rPr lang="en-US" sz="2100" dirty="0">
                  <a:solidFill>
                    <a:schemeClr val="tx2"/>
                  </a:solidFill>
                  <a:latin typeface="Arial Narrow" panose="020B0606020202030204" pitchFamily="34" charset="0"/>
                </a:rPr>
                <a:t>Fully prepare and support professional licensure – and continuously support and reward collaboration and instructional development </a:t>
              </a:r>
            </a:p>
          </p:txBody>
        </p:sp>
      </p:grpSp>
      <p:grpSp>
        <p:nvGrpSpPr>
          <p:cNvPr id="16" name="Group 15">
            <a:extLst>
              <a:ext uri="{FF2B5EF4-FFF2-40B4-BE49-F238E27FC236}">
                <a16:creationId xmlns:a16="http://schemas.microsoft.com/office/drawing/2014/main" id="{85EAB642-F8C9-2648-EFFA-50C4817105E5}"/>
              </a:ext>
            </a:extLst>
          </p:cNvPr>
          <p:cNvGrpSpPr/>
          <p:nvPr/>
        </p:nvGrpSpPr>
        <p:grpSpPr>
          <a:xfrm>
            <a:off x="566023" y="269739"/>
            <a:ext cx="11625977" cy="813933"/>
            <a:chOff x="566023" y="269739"/>
            <a:chExt cx="11625977" cy="813933"/>
          </a:xfrm>
        </p:grpSpPr>
        <p:cxnSp>
          <p:nvCxnSpPr>
            <p:cNvPr id="5" name="Straight Connector 4">
              <a:extLst>
                <a:ext uri="{FF2B5EF4-FFF2-40B4-BE49-F238E27FC236}">
                  <a16:creationId xmlns:a16="http://schemas.microsoft.com/office/drawing/2014/main" id="{C18E969D-DDBE-D547-9F54-5790E3B2196A}"/>
                </a:ext>
              </a:extLst>
            </p:cNvPr>
            <p:cNvCxnSpPr>
              <a:cxnSpLocks/>
            </p:cNvCxnSpPr>
            <p:nvPr/>
          </p:nvCxnSpPr>
          <p:spPr>
            <a:xfrm>
              <a:off x="689336" y="983747"/>
              <a:ext cx="11502664"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9" name="Title 3">
              <a:extLst>
                <a:ext uri="{FF2B5EF4-FFF2-40B4-BE49-F238E27FC236}">
                  <a16:creationId xmlns:a16="http://schemas.microsoft.com/office/drawing/2014/main" id="{3B989E30-24CE-C87C-BB8D-1FD99374C88B}"/>
                </a:ext>
              </a:extLst>
            </p:cNvPr>
            <p:cNvSpPr txBox="1">
              <a:spLocks/>
            </p:cNvSpPr>
            <p:nvPr/>
          </p:nvSpPr>
          <p:spPr>
            <a:xfrm>
              <a:off x="566023" y="269739"/>
              <a:ext cx="9652398" cy="81393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r>
                <a:rPr lang="en-US" sz="4800" b="1" dirty="0">
                  <a:uFill>
                    <a:solidFill>
                      <a:srgbClr val="E9EEF8"/>
                    </a:solidFill>
                  </a:uFill>
                  <a:latin typeface="Arial Narrow" panose="020B0606020202030204" pitchFamily="34" charset="0"/>
                </a:rPr>
                <a:t>Data Conclusions: </a:t>
              </a:r>
              <a:r>
                <a:rPr lang="en-US" sz="4800" dirty="0">
                  <a:uFill>
                    <a:solidFill>
                      <a:srgbClr val="E9EEF8"/>
                    </a:solidFill>
                  </a:uFill>
                  <a:latin typeface="Arial Narrow" panose="020B0606020202030204" pitchFamily="34" charset="0"/>
                </a:rPr>
                <a:t>States need to...</a:t>
              </a:r>
            </a:p>
          </p:txBody>
        </p:sp>
      </p:grpSp>
    </p:spTree>
    <p:extLst>
      <p:ext uri="{BB962C8B-B14F-4D97-AF65-F5344CB8AC3E}">
        <p14:creationId xmlns:p14="http://schemas.microsoft.com/office/powerpoint/2010/main" val="399591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EFFAC63-72F1-9C47-0DD5-AB9E10458108}"/>
              </a:ext>
            </a:extLst>
          </p:cNvPr>
          <p:cNvGrpSpPr>
            <a:grpSpLocks noGrp="1" noUngrp="1" noRot="1" noMove="1" noResize="1"/>
          </p:cNvGrpSpPr>
          <p:nvPr/>
        </p:nvGrpSpPr>
        <p:grpSpPr>
          <a:xfrm>
            <a:off x="6330820" y="3074509"/>
            <a:ext cx="5876578" cy="3811996"/>
            <a:chOff x="6330820" y="3074509"/>
            <a:chExt cx="5876578" cy="3811996"/>
          </a:xfrm>
        </p:grpSpPr>
        <p:sp>
          <p:nvSpPr>
            <p:cNvPr id="31" name="Rectangle 30">
              <a:extLst>
                <a:ext uri="{FF2B5EF4-FFF2-40B4-BE49-F238E27FC236}">
                  <a16:creationId xmlns:a16="http://schemas.microsoft.com/office/drawing/2014/main" id="{748B2656-6D33-9199-7E03-258B2705B8DD}"/>
                </a:ext>
              </a:extLst>
            </p:cNvPr>
            <p:cNvSpPr>
              <a:spLocks noGrp="1" noRot="1" noMove="1" noResize="1" noEditPoints="1" noAdjustHandles="1" noChangeArrowheads="1" noChangeShapeType="1"/>
            </p:cNvSpPr>
            <p:nvPr/>
          </p:nvSpPr>
          <p:spPr>
            <a:xfrm>
              <a:off x="6330820" y="3074509"/>
              <a:ext cx="5866205" cy="3800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90BEC005-BB70-17D8-40B5-CBE3C36BD1F8}"/>
                </a:ext>
              </a:extLst>
            </p:cNvPr>
            <p:cNvGrpSpPr>
              <a:grpSpLocks noGrp="1" noUngrp="1" noRot="1" noMove="1" noResize="1"/>
            </p:cNvGrpSpPr>
            <p:nvPr/>
          </p:nvGrpSpPr>
          <p:grpSpPr>
            <a:xfrm>
              <a:off x="7174123" y="5240585"/>
              <a:ext cx="5033275" cy="1645920"/>
              <a:chOff x="5676180" y="4710023"/>
              <a:chExt cx="6515819" cy="2130724"/>
            </a:xfrm>
          </p:grpSpPr>
          <p:pic>
            <p:nvPicPr>
              <p:cNvPr id="33" name="Picture 32" descr="A picture containing moon, space, astronomy&#10;&#10;Description automatically generated">
                <a:extLst>
                  <a:ext uri="{FF2B5EF4-FFF2-40B4-BE49-F238E27FC236}">
                    <a16:creationId xmlns:a16="http://schemas.microsoft.com/office/drawing/2014/main" id="{4AE16B9D-5C23-4FB7-0063-7FA52931A3C5}"/>
                  </a:ext>
                </a:extLst>
              </p:cNvPr>
              <p:cNvPicPr>
                <a:picLocks noGrp="1" noRot="1" noMove="1" noResize="1" noEditPoints="1" noAdjustHandles="1" noChangeArrowheads="1" noChangeShapeType="1" noCrop="1"/>
              </p:cNvPicPr>
              <p:nvPr userDrawn="1"/>
            </p:nvPicPr>
            <p:blipFill rotWithShape="1">
              <a:blip r:embed="rId3"/>
              <a:srcRect l="46557" t="29662" b="20389"/>
              <a:stretch/>
            </p:blipFill>
            <p:spPr>
              <a:xfrm>
                <a:off x="5676180" y="4710023"/>
                <a:ext cx="6515819" cy="2130724"/>
              </a:xfrm>
              <a:prstGeom prst="rect">
                <a:avLst/>
              </a:prstGeom>
            </p:spPr>
          </p:pic>
          <p:pic>
            <p:nvPicPr>
              <p:cNvPr id="34" name="Picture 33" descr="A picture containing text, font, typography, graphics&#10;&#10;Description automatically generated">
                <a:extLst>
                  <a:ext uri="{FF2B5EF4-FFF2-40B4-BE49-F238E27FC236}">
                    <a16:creationId xmlns:a16="http://schemas.microsoft.com/office/drawing/2014/main" id="{8B333D8A-1050-8D5E-2F34-E9C76F9CE651}"/>
                  </a:ext>
                </a:extLst>
              </p:cNvPr>
              <p:cNvPicPr>
                <a:picLocks noGrp="1" noRot="1" noMove="1" noResize="1" noEditPoints="1" noAdjustHandles="1" noChangeArrowheads="1" noChangeShapeType="1" noCrop="1"/>
              </p:cNvPicPr>
              <p:nvPr userDrawn="1"/>
            </p:nvPicPr>
            <p:blipFill>
              <a:blip r:embed="rId4"/>
              <a:stretch>
                <a:fillRect/>
              </a:stretch>
            </p:blipFill>
            <p:spPr>
              <a:xfrm>
                <a:off x="10840746" y="5929771"/>
                <a:ext cx="1091417" cy="668493"/>
              </a:xfrm>
              <a:prstGeom prst="rect">
                <a:avLst/>
              </a:prstGeom>
            </p:spPr>
          </p:pic>
        </p:grpSp>
      </p:grpSp>
      <p:pic>
        <p:nvPicPr>
          <p:cNvPr id="6" name="Picture 5">
            <a:extLst>
              <a:ext uri="{FF2B5EF4-FFF2-40B4-BE49-F238E27FC236}">
                <a16:creationId xmlns:a16="http://schemas.microsoft.com/office/drawing/2014/main" id="{0B96E9CD-6D69-716D-AC73-A20278BB1927}"/>
              </a:ext>
            </a:extLst>
          </p:cNvPr>
          <p:cNvPicPr>
            <a:picLocks noGrp="1" noRot="1" noChangeAspect="1" noMove="1" noResize="1" noEditPoints="1" noAdjustHandles="1" noChangeArrowheads="1" noChangeShapeType="1" noCrop="1"/>
          </p:cNvPicPr>
          <p:nvPr/>
        </p:nvPicPr>
        <p:blipFill rotWithShape="1">
          <a:blip r:embed="rId5"/>
          <a:srcRect t="2256" r="62384" b="47897"/>
          <a:stretch/>
        </p:blipFill>
        <p:spPr>
          <a:xfrm>
            <a:off x="0" y="176285"/>
            <a:ext cx="2447778" cy="1824571"/>
          </a:xfrm>
          <a:prstGeom prst="rect">
            <a:avLst/>
          </a:prstGeom>
        </p:spPr>
      </p:pic>
      <p:grpSp>
        <p:nvGrpSpPr>
          <p:cNvPr id="35" name="Group 34">
            <a:extLst>
              <a:ext uri="{FF2B5EF4-FFF2-40B4-BE49-F238E27FC236}">
                <a16:creationId xmlns:a16="http://schemas.microsoft.com/office/drawing/2014/main" id="{FD831152-DEA8-4293-F37F-E76760F6F06A}"/>
              </a:ext>
            </a:extLst>
          </p:cNvPr>
          <p:cNvGrpSpPr/>
          <p:nvPr/>
        </p:nvGrpSpPr>
        <p:grpSpPr>
          <a:xfrm>
            <a:off x="2391510" y="274638"/>
            <a:ext cx="9800490" cy="1006392"/>
            <a:chOff x="2391510" y="274638"/>
            <a:chExt cx="9800490" cy="1006392"/>
          </a:xfrm>
        </p:grpSpPr>
        <p:cxnSp>
          <p:nvCxnSpPr>
            <p:cNvPr id="4" name="Straight Connector 3">
              <a:extLst>
                <a:ext uri="{FF2B5EF4-FFF2-40B4-BE49-F238E27FC236}">
                  <a16:creationId xmlns:a16="http://schemas.microsoft.com/office/drawing/2014/main" id="{82D193D8-3C53-7615-6D34-B82C9A5ADE57}"/>
                </a:ext>
              </a:extLst>
            </p:cNvPr>
            <p:cNvCxnSpPr>
              <a:cxnSpLocks/>
            </p:cNvCxnSpPr>
            <p:nvPr/>
          </p:nvCxnSpPr>
          <p:spPr>
            <a:xfrm>
              <a:off x="2447778" y="983747"/>
              <a:ext cx="9744222"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25DBFF76-991D-15FD-F7A9-D3CDF2C75BE3}"/>
                </a:ext>
              </a:extLst>
            </p:cNvPr>
            <p:cNvSpPr txBox="1">
              <a:spLocks/>
            </p:cNvSpPr>
            <p:nvPr/>
          </p:nvSpPr>
          <p:spPr>
            <a:xfrm>
              <a:off x="2391510" y="274638"/>
              <a:ext cx="9131032"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dirty="0">
                  <a:uFill>
                    <a:solidFill>
                      <a:srgbClr val="E9EEF8"/>
                    </a:solidFill>
                  </a:uFill>
                  <a:latin typeface="Arial Narrow" panose="020B0606020202030204" pitchFamily="34" charset="0"/>
                </a:rPr>
                <a:t>Sources</a:t>
              </a:r>
            </a:p>
          </p:txBody>
        </p:sp>
        <p:sp>
          <p:nvSpPr>
            <p:cNvPr id="19" name="Title 3">
              <a:extLst>
                <a:ext uri="{FF2B5EF4-FFF2-40B4-BE49-F238E27FC236}">
                  <a16:creationId xmlns:a16="http://schemas.microsoft.com/office/drawing/2014/main" id="{9FA90E40-920C-3155-5513-030D105B4088}"/>
                </a:ext>
              </a:extLst>
            </p:cNvPr>
            <p:cNvSpPr txBox="1">
              <a:spLocks/>
            </p:cNvSpPr>
            <p:nvPr/>
          </p:nvSpPr>
          <p:spPr>
            <a:xfrm>
              <a:off x="2447778" y="1032818"/>
              <a:ext cx="9131032" cy="248212"/>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1200" dirty="0">
                  <a:solidFill>
                    <a:schemeClr val="tx2">
                      <a:lumMod val="75000"/>
                    </a:schemeClr>
                  </a:solidFill>
                  <a:uFill>
                    <a:solidFill>
                      <a:srgbClr val="E9EEF8"/>
                    </a:solidFill>
                  </a:uFill>
                  <a:latin typeface="Arial Narrow" panose="020B0606020202030204" pitchFamily="34" charset="0"/>
                </a:rPr>
                <a:t>Federal and national data sources and reported are noted on individual relevant slides. State data source links and additional notes are listed below.</a:t>
              </a:r>
            </a:p>
          </p:txBody>
        </p:sp>
      </p:grpSp>
      <p:sp>
        <p:nvSpPr>
          <p:cNvPr id="24" name="Content Placeholder 3">
            <a:extLst>
              <a:ext uri="{FF2B5EF4-FFF2-40B4-BE49-F238E27FC236}">
                <a16:creationId xmlns:a16="http://schemas.microsoft.com/office/drawing/2014/main" id="{E1072012-9DD6-E402-9C60-0CE9E4DB36C9}"/>
              </a:ext>
            </a:extLst>
          </p:cNvPr>
          <p:cNvSpPr txBox="1">
            <a:spLocks/>
          </p:cNvSpPr>
          <p:nvPr/>
        </p:nvSpPr>
        <p:spPr>
          <a:xfrm>
            <a:off x="658223" y="2126118"/>
            <a:ext cx="3550362" cy="4077567"/>
          </a:xfrm>
          <a:prstGeom prst="rect">
            <a:avLst/>
          </a:prstGeom>
        </p:spPr>
        <p:txBody>
          <a:bodyPr lIns="0" rIns="0">
            <a:noAutofit/>
          </a:bodyPr>
          <a:lstStyle>
            <a:lvl1pPr marL="342900" indent="-342900" algn="l" defTabSz="457200" rtl="0" eaLnBrk="1" latinLnBrk="0" hangingPunct="1">
              <a:spcBef>
                <a:spcPct val="20000"/>
              </a:spcBef>
              <a:buClr>
                <a:schemeClr val="accent5"/>
              </a:buClr>
              <a:buFont typeface="Arial"/>
              <a:buChar char="•"/>
              <a:defRPr sz="3200" kern="1200" baseline="0">
                <a:solidFill>
                  <a:srgbClr val="5D5040"/>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780" b="1" i="0" dirty="0">
                <a:solidFill>
                  <a:schemeClr val="accent5"/>
                </a:solidFill>
                <a:effectLst/>
                <a:latin typeface="Arial Narrow" panose="020B0606020202030204" pitchFamily="34" charset="0"/>
              </a:rPr>
              <a:t>ALABAMA</a:t>
            </a:r>
          </a:p>
          <a:p>
            <a:pPr marL="0" indent="0" algn="l">
              <a:spcBef>
                <a:spcPts val="0"/>
              </a:spcBef>
              <a:buNone/>
            </a:pPr>
            <a:r>
              <a:rPr lang="en-US" sz="780" b="0" i="0" dirty="0">
                <a:solidFill>
                  <a:srgbClr val="7C6A55"/>
                </a:solidFill>
                <a:effectLst/>
                <a:latin typeface="Arial Narrow" panose="020B0606020202030204" pitchFamily="34" charset="0"/>
              </a:rPr>
              <a:t>Alabama Department of Education Report Card. </a:t>
            </a:r>
            <a:r>
              <a:rPr lang="en-US" sz="780" b="0" i="0" dirty="0">
                <a:solidFill>
                  <a:srgbClr val="008BB0"/>
                </a:solidFill>
                <a:effectLst/>
                <a:latin typeface="Arial Narrow" panose="020B0606020202030204" pitchFamily="34" charset="0"/>
                <a:hlinkClick r:id="rId6"/>
              </a:rPr>
              <a:t>Educator Demographics.</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Alabama Commission on the Evaluation of Services. </a:t>
            </a:r>
            <a:r>
              <a:rPr lang="en-US" sz="780" b="0" i="0" dirty="0">
                <a:solidFill>
                  <a:srgbClr val="008BB0"/>
                </a:solidFill>
                <a:effectLst/>
                <a:latin typeface="Arial Narrow" panose="020B0606020202030204" pitchFamily="34" charset="0"/>
                <a:hlinkClick r:id="rId7"/>
              </a:rPr>
              <a:t>Teacher Workforce: Recruitment &amp; Retention Evaluation. </a:t>
            </a:r>
            <a:endParaRPr lang="en-US" sz="780" b="0" i="0" dirty="0">
              <a:solidFill>
                <a:srgbClr val="7C6A55"/>
              </a:solidFill>
              <a:effectLst/>
              <a:latin typeface="Arial Narrow" panose="020B0606020202030204" pitchFamily="34" charset="0"/>
            </a:endParaRPr>
          </a:p>
          <a:p>
            <a:pPr marL="0" indent="0" algn="l">
              <a:spcBef>
                <a:spcPts val="600"/>
              </a:spcBef>
              <a:buNone/>
            </a:pPr>
            <a:r>
              <a:rPr lang="en-US" sz="780" b="1" i="0" dirty="0">
                <a:solidFill>
                  <a:schemeClr val="accent5"/>
                </a:solidFill>
                <a:effectLst/>
                <a:latin typeface="Arial Narrow" panose="020B0606020202030204" pitchFamily="34" charset="0"/>
              </a:rPr>
              <a:t>ARKANSAS</a:t>
            </a:r>
          </a:p>
          <a:p>
            <a:pPr marL="0" indent="0" algn="l">
              <a:spcBef>
                <a:spcPts val="0"/>
              </a:spcBef>
              <a:buNone/>
            </a:pPr>
            <a:r>
              <a:rPr lang="en-US" sz="780" b="0" i="0" dirty="0">
                <a:solidFill>
                  <a:srgbClr val="7C6A55"/>
                </a:solidFill>
                <a:effectLst/>
                <a:latin typeface="Arial Narrow" panose="020B0606020202030204" pitchFamily="34" charset="0"/>
              </a:rPr>
              <a:t>Arkansas Department of Education Data Center. </a:t>
            </a:r>
            <a:r>
              <a:rPr lang="en-US" sz="780" b="0" i="0" dirty="0">
                <a:solidFill>
                  <a:srgbClr val="008BB0"/>
                </a:solidFill>
                <a:effectLst/>
                <a:latin typeface="Arial Narrow" panose="020B0606020202030204" pitchFamily="34" charset="0"/>
                <a:hlinkClick r:id="rId8"/>
              </a:rPr>
              <a:t>2021 School Report Card.</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Arkansas Department of Education Data Center. </a:t>
            </a:r>
            <a:r>
              <a:rPr lang="en-US" sz="780" b="0" i="0" dirty="0">
                <a:solidFill>
                  <a:srgbClr val="008BB0"/>
                </a:solidFill>
                <a:effectLst/>
                <a:latin typeface="Arial Narrow" panose="020B0606020202030204" pitchFamily="34" charset="0"/>
                <a:hlinkClick r:id="rId9"/>
              </a:rPr>
              <a:t>State Profile.</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Arkansas Department of Education Data Center. </a:t>
            </a:r>
            <a:r>
              <a:rPr lang="en-US" sz="780" b="0" i="0" dirty="0">
                <a:solidFill>
                  <a:srgbClr val="008BB0"/>
                </a:solidFill>
                <a:effectLst/>
                <a:latin typeface="Arial Narrow" panose="020B0606020202030204" pitchFamily="34" charset="0"/>
                <a:hlinkClick r:id="rId10"/>
              </a:rPr>
              <a:t>2020-21 Report.</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Notes: </a:t>
            </a:r>
            <a:r>
              <a:rPr lang="en-US" sz="780" b="0" i="0" dirty="0">
                <a:solidFill>
                  <a:srgbClr val="7C6A55"/>
                </a:solidFill>
                <a:effectLst/>
                <a:latin typeface="Arial Narrow" panose="020B0606020202030204" pitchFamily="34" charset="0"/>
              </a:rPr>
              <a:t>Arkansas reports the total count of teachers differently between different state data sets.</a:t>
            </a:r>
          </a:p>
          <a:p>
            <a:pPr marL="0" indent="0" algn="l">
              <a:spcBef>
                <a:spcPts val="0"/>
              </a:spcBef>
              <a:buNone/>
            </a:pPr>
            <a:r>
              <a:rPr lang="en-US" sz="780" b="0" i="0" dirty="0">
                <a:solidFill>
                  <a:srgbClr val="7C6A55"/>
                </a:solidFill>
                <a:effectLst/>
                <a:latin typeface="Arial Narrow" panose="020B0606020202030204" pitchFamily="34" charset="0"/>
              </a:rPr>
              <a:t>The percent of specialist degrees includes all advanced degrees above master’s.</a:t>
            </a:r>
          </a:p>
          <a:p>
            <a:pPr marL="0" indent="0" algn="l">
              <a:spcBef>
                <a:spcPts val="600"/>
              </a:spcBef>
              <a:buNone/>
            </a:pPr>
            <a:r>
              <a:rPr lang="en-US" sz="780" b="1" i="0" dirty="0">
                <a:solidFill>
                  <a:schemeClr val="accent5"/>
                </a:solidFill>
                <a:effectLst/>
                <a:latin typeface="Arial Narrow" panose="020B0606020202030204" pitchFamily="34" charset="0"/>
              </a:rPr>
              <a:t>DELAWARE</a:t>
            </a:r>
          </a:p>
          <a:p>
            <a:pPr marL="0" indent="0" algn="l">
              <a:spcBef>
                <a:spcPts val="0"/>
              </a:spcBef>
              <a:buNone/>
            </a:pPr>
            <a:r>
              <a:rPr lang="en-US" sz="780" b="0" i="0" dirty="0">
                <a:solidFill>
                  <a:srgbClr val="7C6A55"/>
                </a:solidFill>
                <a:effectLst/>
                <a:latin typeface="Arial Narrow" panose="020B0606020202030204" pitchFamily="34" charset="0"/>
              </a:rPr>
              <a:t>Delaware Department of Education. </a:t>
            </a:r>
            <a:r>
              <a:rPr lang="en-US" sz="780" b="0" i="0" dirty="0">
                <a:solidFill>
                  <a:srgbClr val="008BB0"/>
                </a:solidFill>
                <a:effectLst/>
                <a:latin typeface="Arial Narrow" panose="020B0606020202030204" pitchFamily="34" charset="0"/>
                <a:hlinkClick r:id="rId11"/>
              </a:rPr>
              <a:t>State Report Card – Educator Retention.</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Delaware Open Data. </a:t>
            </a:r>
            <a:r>
              <a:rPr lang="en-US" sz="780" b="0" i="0" dirty="0">
                <a:solidFill>
                  <a:srgbClr val="008BB0"/>
                </a:solidFill>
                <a:effectLst/>
                <a:latin typeface="Arial Narrow" panose="020B0606020202030204" pitchFamily="34" charset="0"/>
                <a:hlinkClick r:id="rId12"/>
              </a:rPr>
              <a:t>Education Level.</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Delaware Open Data. </a:t>
            </a:r>
            <a:r>
              <a:rPr lang="en-US" sz="780" b="0" i="0" dirty="0">
                <a:solidFill>
                  <a:srgbClr val="008BB0"/>
                </a:solidFill>
                <a:effectLst/>
                <a:latin typeface="Arial Narrow" panose="020B0606020202030204" pitchFamily="34" charset="0"/>
                <a:hlinkClick r:id="rId13"/>
              </a:rPr>
              <a:t>Educator Characteristics.</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Notes:</a:t>
            </a:r>
            <a:r>
              <a:rPr lang="en-US" sz="780" dirty="0">
                <a:solidFill>
                  <a:srgbClr val="7C6A55"/>
                </a:solidFill>
                <a:latin typeface="Arial Narrow" panose="020B0606020202030204" pitchFamily="34" charset="0"/>
              </a:rPr>
              <a:t> </a:t>
            </a:r>
            <a:r>
              <a:rPr lang="en-US" sz="780" b="0" i="0" dirty="0">
                <a:solidFill>
                  <a:srgbClr val="7C6A55"/>
                </a:solidFill>
                <a:effectLst/>
                <a:latin typeface="Arial Narrow" panose="020B0606020202030204" pitchFamily="34" charset="0"/>
              </a:rPr>
              <a:t>Delaware reports the percentage of teachers with “less than a bachelor’s degree.” This percentage is recorded in the associate’s degree column.</a:t>
            </a:r>
          </a:p>
          <a:p>
            <a:pPr marL="0" indent="0" algn="l">
              <a:spcBef>
                <a:spcPts val="0"/>
              </a:spcBef>
              <a:buNone/>
            </a:pPr>
            <a:r>
              <a:rPr lang="en-US" sz="780" b="0" i="0" dirty="0">
                <a:solidFill>
                  <a:srgbClr val="7C6A55"/>
                </a:solidFill>
                <a:effectLst/>
                <a:latin typeface="Arial Narrow" panose="020B0606020202030204" pitchFamily="34" charset="0"/>
              </a:rPr>
              <a:t>Delaware defines inexperienced (early career) teachers as less than four years of experience.</a:t>
            </a:r>
          </a:p>
          <a:p>
            <a:pPr marL="0" indent="0" algn="l">
              <a:spcBef>
                <a:spcPts val="600"/>
              </a:spcBef>
              <a:buNone/>
            </a:pPr>
            <a:r>
              <a:rPr lang="en-US" sz="780" b="1" i="0" dirty="0">
                <a:solidFill>
                  <a:schemeClr val="accent5"/>
                </a:solidFill>
                <a:effectLst/>
                <a:latin typeface="Arial Narrow" panose="020B0606020202030204" pitchFamily="34" charset="0"/>
              </a:rPr>
              <a:t>FLORIDA</a:t>
            </a:r>
          </a:p>
          <a:p>
            <a:pPr marL="0" indent="0" algn="l">
              <a:spcBef>
                <a:spcPts val="0"/>
              </a:spcBef>
              <a:buNone/>
            </a:pPr>
            <a:r>
              <a:rPr lang="en-US" sz="780" b="0" i="0" dirty="0">
                <a:solidFill>
                  <a:srgbClr val="7C6A55"/>
                </a:solidFill>
                <a:effectLst/>
                <a:latin typeface="Arial Narrow" panose="020B0606020202030204" pitchFamily="34" charset="0"/>
              </a:rPr>
              <a:t>Florida Department of Education. </a:t>
            </a:r>
            <a:r>
              <a:rPr lang="en-US" sz="780" b="0" i="0" dirty="0">
                <a:solidFill>
                  <a:srgbClr val="008BB0"/>
                </a:solidFill>
                <a:effectLst/>
                <a:latin typeface="Arial Narrow" panose="020B0606020202030204" pitchFamily="34" charset="0"/>
                <a:hlinkClick r:id="rId14"/>
              </a:rPr>
              <a:t>PK-12 Public School Data Publications and Reports – Instructional Staff Reports.</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Florida Department of Education. </a:t>
            </a:r>
            <a:r>
              <a:rPr lang="en-US" sz="780" b="0" i="0" dirty="0">
                <a:solidFill>
                  <a:srgbClr val="008BB0"/>
                </a:solidFill>
                <a:effectLst/>
                <a:latin typeface="Arial Narrow" panose="020B0606020202030204" pitchFamily="34" charset="0"/>
                <a:hlinkClick r:id="rId15"/>
              </a:rPr>
              <a:t>Performance Evaluation.</a:t>
            </a:r>
            <a:r>
              <a:rPr lang="en-US" sz="780" b="0" i="0" dirty="0">
                <a:solidFill>
                  <a:srgbClr val="7C6A55"/>
                </a:solidFill>
                <a:effectLst/>
                <a:latin typeface="Arial Narrow" panose="020B0606020202030204" pitchFamily="34" charset="0"/>
              </a:rPr>
              <a:t> </a:t>
            </a:r>
          </a:p>
          <a:p>
            <a:pPr marL="0" indent="0" algn="l">
              <a:spcBef>
                <a:spcPts val="0"/>
              </a:spcBef>
              <a:buNone/>
            </a:pPr>
            <a:r>
              <a:rPr lang="en-US" sz="780" b="0" i="0" dirty="0">
                <a:solidFill>
                  <a:srgbClr val="7C6A55"/>
                </a:solidFill>
                <a:effectLst/>
                <a:latin typeface="Arial Narrow" panose="020B0606020202030204" pitchFamily="34" charset="0"/>
              </a:rPr>
              <a:t>Florida Department of Education. </a:t>
            </a:r>
            <a:r>
              <a:rPr lang="en-US" sz="780" b="0" i="0" dirty="0">
                <a:solidFill>
                  <a:srgbClr val="008BB0"/>
                </a:solidFill>
                <a:effectLst/>
                <a:latin typeface="Arial Narrow" panose="020B0606020202030204" pitchFamily="34" charset="0"/>
                <a:hlinkClick r:id="rId16"/>
              </a:rPr>
              <a:t>State Report Card.</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 </a:t>
            </a:r>
            <a:r>
              <a:rPr lang="en-US" sz="780" b="0" i="0" dirty="0">
                <a:solidFill>
                  <a:srgbClr val="7C6A55"/>
                </a:solidFill>
                <a:effectLst/>
                <a:latin typeface="Arial Narrow" panose="020B0606020202030204" pitchFamily="34" charset="0"/>
              </a:rPr>
              <a:t>Florida reports out-of-field teachers as the percent of </a:t>
            </a:r>
            <a:r>
              <a:rPr lang="en-US" sz="780" b="0" i="1" dirty="0">
                <a:solidFill>
                  <a:srgbClr val="7C6A55"/>
                </a:solidFill>
                <a:effectLst/>
                <a:latin typeface="Arial Narrow" panose="020B0606020202030204" pitchFamily="34" charset="0"/>
              </a:rPr>
              <a:t>classes</a:t>
            </a:r>
            <a:r>
              <a:rPr lang="en-US" sz="780" b="0" i="0" dirty="0">
                <a:solidFill>
                  <a:srgbClr val="7C6A55"/>
                </a:solidFill>
                <a:effectLst/>
                <a:latin typeface="Arial Narrow" panose="020B0606020202030204" pitchFamily="34" charset="0"/>
              </a:rPr>
              <a:t> taught by an out-of-field educator.</a:t>
            </a:r>
          </a:p>
          <a:p>
            <a:pPr marL="0" indent="0" algn="l">
              <a:spcBef>
                <a:spcPts val="600"/>
              </a:spcBef>
              <a:buNone/>
            </a:pPr>
            <a:r>
              <a:rPr lang="en-US" sz="780" b="1" i="0" dirty="0">
                <a:solidFill>
                  <a:schemeClr val="accent5"/>
                </a:solidFill>
                <a:effectLst/>
                <a:latin typeface="Arial Narrow" panose="020B0606020202030204" pitchFamily="34" charset="0"/>
              </a:rPr>
              <a:t>GEORGIA</a:t>
            </a:r>
          </a:p>
          <a:p>
            <a:pPr marL="0" indent="0" algn="l">
              <a:spcBef>
                <a:spcPts val="0"/>
              </a:spcBef>
              <a:buNone/>
            </a:pPr>
            <a:r>
              <a:rPr lang="en-US" sz="780" b="0" i="0" dirty="0">
                <a:solidFill>
                  <a:srgbClr val="7C6A55"/>
                </a:solidFill>
                <a:effectLst/>
                <a:latin typeface="Arial Narrow" panose="020B0606020202030204" pitchFamily="34" charset="0"/>
              </a:rPr>
              <a:t>The Governor’s Office of Student Achievement. </a:t>
            </a:r>
            <a:r>
              <a:rPr lang="en-US" sz="780" b="0" i="0" dirty="0">
                <a:solidFill>
                  <a:srgbClr val="008BB0"/>
                </a:solidFill>
                <a:effectLst/>
                <a:latin typeface="Arial Narrow" panose="020B0606020202030204" pitchFamily="34" charset="0"/>
                <a:hlinkClick r:id="rId17"/>
              </a:rPr>
              <a:t>Georgia K-12 Teacher and Leader Workforce Report.</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The Governor’s Office of Student Achievement. </a:t>
            </a:r>
            <a:r>
              <a:rPr lang="en-US" sz="780" b="0" i="0" dirty="0">
                <a:solidFill>
                  <a:srgbClr val="008BB0"/>
                </a:solidFill>
                <a:effectLst/>
                <a:latin typeface="Arial Narrow" panose="020B0606020202030204" pitchFamily="34" charset="0"/>
                <a:hlinkClick r:id="rId18"/>
              </a:rPr>
              <a:t>State Report Card and Data Dashboards.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 </a:t>
            </a:r>
            <a:r>
              <a:rPr lang="en-US" sz="780" b="0" i="0" dirty="0">
                <a:solidFill>
                  <a:srgbClr val="7C6A55"/>
                </a:solidFill>
                <a:effectLst/>
                <a:latin typeface="Arial Narrow" panose="020B0606020202030204" pitchFamily="34" charset="0"/>
              </a:rPr>
              <a:t>Georgia reports inexperienced teachers as those who have one year of experience or less</a:t>
            </a:r>
            <a:r>
              <a:rPr lang="en-US" sz="780" b="0" i="0" dirty="0">
                <a:solidFill>
                  <a:srgbClr val="7C6A55"/>
                </a:solidFill>
                <a:effectLst/>
                <a:latin typeface="Helvetica W01"/>
              </a:rPr>
              <a:t>.</a:t>
            </a:r>
          </a:p>
          <a:p>
            <a:pPr marL="0" indent="0" algn="l">
              <a:spcBef>
                <a:spcPts val="0"/>
              </a:spcBef>
              <a:buNone/>
            </a:pPr>
            <a:r>
              <a:rPr lang="en-US" sz="900" b="0" i="0" dirty="0">
                <a:solidFill>
                  <a:srgbClr val="7C6A55"/>
                </a:solidFill>
                <a:effectLst/>
                <a:latin typeface="Helvetica W01"/>
              </a:rPr>
              <a:t> </a:t>
            </a:r>
          </a:p>
          <a:p>
            <a:pPr marL="0" indent="0">
              <a:buNone/>
            </a:pPr>
            <a:endParaRPr lang="en-US" sz="1200" b="1" dirty="0"/>
          </a:p>
          <a:p>
            <a:pPr marL="0" indent="0">
              <a:buNone/>
            </a:pPr>
            <a:endParaRPr lang="en-US" sz="1200" b="1" dirty="0"/>
          </a:p>
          <a:p>
            <a:pPr marL="0" indent="0">
              <a:buNone/>
            </a:pPr>
            <a:endParaRPr lang="en-US" sz="1200" b="1" dirty="0"/>
          </a:p>
          <a:p>
            <a:pPr marL="0" indent="0">
              <a:buNone/>
            </a:pPr>
            <a:endParaRPr lang="en-US" sz="1200" b="1" dirty="0"/>
          </a:p>
          <a:p>
            <a:endParaRPr lang="en-US" dirty="0"/>
          </a:p>
        </p:txBody>
      </p:sp>
      <p:sp>
        <p:nvSpPr>
          <p:cNvPr id="28" name="Content Placeholder 3">
            <a:extLst>
              <a:ext uri="{FF2B5EF4-FFF2-40B4-BE49-F238E27FC236}">
                <a16:creationId xmlns:a16="http://schemas.microsoft.com/office/drawing/2014/main" id="{2BAB42EA-2A44-EA0F-E2E4-A972237DEEE3}"/>
              </a:ext>
            </a:extLst>
          </p:cNvPr>
          <p:cNvSpPr txBox="1">
            <a:spLocks/>
          </p:cNvSpPr>
          <p:nvPr/>
        </p:nvSpPr>
        <p:spPr>
          <a:xfrm>
            <a:off x="4424226" y="1390216"/>
            <a:ext cx="3550362" cy="4077567"/>
          </a:xfrm>
          <a:prstGeom prst="rect">
            <a:avLst/>
          </a:prstGeom>
        </p:spPr>
        <p:txBody>
          <a:bodyPr lIns="0" rIns="0">
            <a:noAutofit/>
          </a:bodyPr>
          <a:lstStyle>
            <a:lvl1pPr marL="342900" indent="-342900" algn="l" defTabSz="457200" rtl="0" eaLnBrk="1" latinLnBrk="0" hangingPunct="1">
              <a:spcBef>
                <a:spcPct val="20000"/>
              </a:spcBef>
              <a:buClr>
                <a:schemeClr val="accent5"/>
              </a:buClr>
              <a:buFont typeface="Arial"/>
              <a:buChar char="•"/>
              <a:defRPr sz="3200" kern="1200" baseline="0">
                <a:solidFill>
                  <a:srgbClr val="5D5040"/>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spcBef>
                <a:spcPts val="0"/>
              </a:spcBef>
              <a:buNone/>
            </a:pPr>
            <a:r>
              <a:rPr lang="en-US" sz="780" b="1" i="0" dirty="0">
                <a:solidFill>
                  <a:schemeClr val="accent5"/>
                </a:solidFill>
                <a:effectLst/>
                <a:latin typeface="Arial Narrow" panose="020B0606020202030204" pitchFamily="34" charset="0"/>
              </a:rPr>
              <a:t>KENTUCKY</a:t>
            </a:r>
          </a:p>
          <a:p>
            <a:pPr marL="0" indent="0" algn="l">
              <a:spcBef>
                <a:spcPts val="0"/>
              </a:spcBef>
              <a:buNone/>
            </a:pPr>
            <a:r>
              <a:rPr lang="en-US" sz="780" b="0" i="0" dirty="0">
                <a:solidFill>
                  <a:srgbClr val="7C6A55"/>
                </a:solidFill>
                <a:effectLst/>
                <a:latin typeface="Arial Narrow" panose="020B0606020202030204" pitchFamily="34" charset="0"/>
              </a:rPr>
              <a:t>Kentucky Department of Education. </a:t>
            </a:r>
            <a:r>
              <a:rPr lang="en-US" sz="780" b="0" i="0" dirty="0">
                <a:solidFill>
                  <a:srgbClr val="008BB0"/>
                </a:solidFill>
                <a:effectLst/>
                <a:latin typeface="Arial Narrow" panose="020B0606020202030204" pitchFamily="34" charset="0"/>
                <a:hlinkClick r:id="rId19"/>
              </a:rPr>
              <a:t>School Report Card; Data Sets – 2020.</a:t>
            </a:r>
            <a:r>
              <a:rPr lang="en-US" sz="780" b="0" i="0" dirty="0">
                <a:solidFill>
                  <a:srgbClr val="7C6A55"/>
                </a:solidFill>
                <a:effectLst/>
                <a:latin typeface="Arial Narrow" panose="020B0606020202030204" pitchFamily="34" charset="0"/>
              </a:rPr>
              <a:t> </a:t>
            </a:r>
          </a:p>
          <a:p>
            <a:pPr marL="0" indent="0" algn="l">
              <a:spcBef>
                <a:spcPts val="0"/>
              </a:spcBef>
              <a:buNone/>
            </a:pPr>
            <a:r>
              <a:rPr lang="en-US" sz="780" b="0" i="0" dirty="0">
                <a:solidFill>
                  <a:srgbClr val="7C6A55"/>
                </a:solidFill>
                <a:effectLst/>
                <a:latin typeface="Arial Narrow" panose="020B0606020202030204" pitchFamily="34" charset="0"/>
              </a:rPr>
              <a:t>Kentucky Department of Education. </a:t>
            </a:r>
            <a:r>
              <a:rPr lang="en-US" sz="780" b="0" i="0" dirty="0">
                <a:solidFill>
                  <a:srgbClr val="008BB0"/>
                </a:solidFill>
                <a:effectLst/>
                <a:latin typeface="Arial Narrow" panose="020B0606020202030204" pitchFamily="34" charset="0"/>
                <a:hlinkClick r:id="rId20"/>
              </a:rPr>
              <a:t>School Report Card; Data Sets – 2021.</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Kentucky Department of Education. </a:t>
            </a:r>
            <a:r>
              <a:rPr lang="en-US" sz="780" b="0" i="0" dirty="0">
                <a:solidFill>
                  <a:srgbClr val="008BB0"/>
                </a:solidFill>
                <a:effectLst/>
                <a:latin typeface="Arial Narrow" panose="020B0606020202030204" pitchFamily="34" charset="0"/>
                <a:hlinkClick r:id="rId21"/>
              </a:rPr>
              <a:t>School Report Card; Faculty, Staff and Community – 2020.</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Kentucky Department of Education. </a:t>
            </a:r>
            <a:r>
              <a:rPr lang="en-US" sz="780" b="0" i="0" dirty="0">
                <a:solidFill>
                  <a:srgbClr val="008BB0"/>
                </a:solidFill>
                <a:effectLst/>
                <a:latin typeface="Arial Narrow" panose="020B0606020202030204" pitchFamily="34" charset="0"/>
                <a:hlinkClick r:id="rId22"/>
              </a:rPr>
              <a:t>School Report Card; Faculty Staff and Community – 2021.</a:t>
            </a:r>
            <a:endParaRPr lang="en-US" sz="780" b="0" i="0" dirty="0">
              <a:solidFill>
                <a:srgbClr val="7C6A55"/>
              </a:solidFill>
              <a:effectLst/>
              <a:latin typeface="Arial Narrow" panose="020B0606020202030204" pitchFamily="34" charset="0"/>
            </a:endParaRPr>
          </a:p>
          <a:p>
            <a:pPr marL="0" indent="0" algn="l">
              <a:spcBef>
                <a:spcPts val="600"/>
              </a:spcBef>
              <a:buNone/>
            </a:pPr>
            <a:r>
              <a:rPr lang="en-US" sz="780" b="1" i="0" dirty="0">
                <a:solidFill>
                  <a:schemeClr val="accent5"/>
                </a:solidFill>
                <a:effectLst/>
                <a:latin typeface="Arial Narrow" panose="020B0606020202030204" pitchFamily="34" charset="0"/>
              </a:rPr>
              <a:t>LOUISIANA</a:t>
            </a:r>
          </a:p>
          <a:p>
            <a:pPr marL="0" indent="0" algn="l">
              <a:spcBef>
                <a:spcPts val="0"/>
              </a:spcBef>
              <a:buNone/>
            </a:pPr>
            <a:r>
              <a:rPr lang="en-US" sz="780" b="0" i="0" dirty="0">
                <a:solidFill>
                  <a:srgbClr val="7C6A55"/>
                </a:solidFill>
                <a:effectLst/>
                <a:latin typeface="Arial Narrow" panose="020B0606020202030204" pitchFamily="34" charset="0"/>
              </a:rPr>
              <a:t>Louisiana Department of Education. </a:t>
            </a:r>
            <a:r>
              <a:rPr lang="en-US" sz="780" b="0" i="0" dirty="0">
                <a:solidFill>
                  <a:srgbClr val="008BB0"/>
                </a:solidFill>
                <a:effectLst/>
                <a:latin typeface="Arial Narrow" panose="020B0606020202030204" pitchFamily="34" charset="0"/>
                <a:hlinkClick r:id="rId23"/>
              </a:rPr>
              <a:t>State Report Card 2020-21.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Louisiana Department of Education. </a:t>
            </a:r>
            <a:r>
              <a:rPr lang="en-US" sz="780" b="0" i="0" dirty="0">
                <a:solidFill>
                  <a:srgbClr val="008BB0"/>
                </a:solidFill>
                <a:effectLst/>
                <a:latin typeface="Arial Narrow" panose="020B0606020202030204" pitchFamily="34" charset="0"/>
                <a:hlinkClick r:id="rId24"/>
              </a:rPr>
              <a:t>Workforce Attributes.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Louisiana Department of Education. </a:t>
            </a:r>
            <a:r>
              <a:rPr lang="en-US" sz="780" b="0" i="0" dirty="0">
                <a:solidFill>
                  <a:srgbClr val="008BB0"/>
                </a:solidFill>
                <a:effectLst/>
                <a:latin typeface="Arial Narrow" panose="020B0606020202030204" pitchFamily="34" charset="0"/>
                <a:hlinkClick r:id="rId25"/>
              </a:rPr>
              <a:t>State Profile: Educator Workforce Snapshot.</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Louisiana Department of Education – Report to the House and Senate Committees on Education of the Louisiana Legislature. </a:t>
            </a:r>
            <a:r>
              <a:rPr lang="en-US" sz="780" b="0" i="0" dirty="0">
                <a:solidFill>
                  <a:srgbClr val="008BB0"/>
                </a:solidFill>
                <a:effectLst/>
                <a:latin typeface="Arial Narrow" panose="020B0606020202030204" pitchFamily="34" charset="0"/>
                <a:hlinkClick r:id="rId26"/>
              </a:rPr>
              <a:t>2020-21 Teacher Exit Survey Report.</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Notes:</a:t>
            </a:r>
            <a:r>
              <a:rPr lang="en-US" sz="780" dirty="0">
                <a:solidFill>
                  <a:srgbClr val="7C6A55"/>
                </a:solidFill>
                <a:latin typeface="Arial Narrow" panose="020B0606020202030204" pitchFamily="34" charset="0"/>
              </a:rPr>
              <a:t> </a:t>
            </a:r>
            <a:r>
              <a:rPr lang="en-US" sz="780" b="0" i="0" dirty="0">
                <a:solidFill>
                  <a:srgbClr val="7C6A55"/>
                </a:solidFill>
                <a:effectLst/>
                <a:latin typeface="Arial Narrow" panose="020B0606020202030204" pitchFamily="34" charset="0"/>
              </a:rPr>
              <a:t>Louisiana’s data is incomplete due to the state receiving a 2020-21 ESSA waiver. </a:t>
            </a:r>
            <a:r>
              <a:rPr lang="en-US" sz="780" b="0" i="0" dirty="0">
                <a:solidFill>
                  <a:srgbClr val="008BB0"/>
                </a:solidFill>
                <a:effectLst/>
                <a:latin typeface="Arial Narrow" panose="020B0606020202030204" pitchFamily="34" charset="0"/>
                <a:hlinkClick r:id="rId27"/>
              </a:rPr>
              <a:t>See more here.</a:t>
            </a:r>
            <a:r>
              <a:rPr lang="en-US" sz="780" dirty="0">
                <a:solidFill>
                  <a:srgbClr val="7C6A55"/>
                </a:solidFill>
                <a:latin typeface="Arial Narrow" panose="020B0606020202030204" pitchFamily="34" charset="0"/>
              </a:rPr>
              <a:t> </a:t>
            </a:r>
            <a:r>
              <a:rPr lang="en-US" sz="780" b="0" i="0" dirty="0">
                <a:solidFill>
                  <a:srgbClr val="7C6A55"/>
                </a:solidFill>
                <a:effectLst/>
                <a:latin typeface="Arial Narrow" panose="020B0606020202030204" pitchFamily="34" charset="0"/>
              </a:rPr>
              <a:t>Louisiana calculates attrition rate for teachers and staff together.</a:t>
            </a:r>
          </a:p>
          <a:p>
            <a:pPr marL="0" indent="0" algn="l">
              <a:spcBef>
                <a:spcPts val="600"/>
              </a:spcBef>
              <a:buNone/>
            </a:pPr>
            <a:r>
              <a:rPr lang="en-US" sz="780" b="1" i="0" dirty="0">
                <a:solidFill>
                  <a:schemeClr val="accent5"/>
                </a:solidFill>
                <a:effectLst/>
                <a:latin typeface="Arial Narrow" panose="020B0606020202030204" pitchFamily="34" charset="0"/>
              </a:rPr>
              <a:t>MARYLAND</a:t>
            </a:r>
          </a:p>
          <a:p>
            <a:pPr marL="0" indent="0" algn="l">
              <a:spcBef>
                <a:spcPts val="0"/>
              </a:spcBef>
              <a:buNone/>
            </a:pPr>
            <a:r>
              <a:rPr lang="en-US" sz="780" b="0" i="0" dirty="0">
                <a:solidFill>
                  <a:srgbClr val="7C6A55"/>
                </a:solidFill>
                <a:effectLst/>
                <a:latin typeface="Arial Narrow" panose="020B0606020202030204" pitchFamily="34" charset="0"/>
              </a:rPr>
              <a:t>Maryland State Department of Education. </a:t>
            </a:r>
            <a:r>
              <a:rPr lang="en-US" sz="780" b="0" i="0" dirty="0">
                <a:solidFill>
                  <a:srgbClr val="008BB0"/>
                </a:solidFill>
                <a:effectLst/>
                <a:latin typeface="Arial Narrow" panose="020B0606020202030204" pitchFamily="34" charset="0"/>
                <a:hlinkClick r:id="rId28"/>
              </a:rPr>
              <a:t>Educator Qualifications (2021).</a:t>
            </a:r>
            <a:r>
              <a:rPr lang="en-US" sz="780" b="0" i="0" dirty="0">
                <a:solidFill>
                  <a:srgbClr val="7C6A55"/>
                </a:solidFill>
                <a:effectLst/>
                <a:latin typeface="Arial Narrow" panose="020B0606020202030204" pitchFamily="34" charset="0"/>
              </a:rPr>
              <a:t> </a:t>
            </a:r>
          </a:p>
          <a:p>
            <a:pPr marL="0" indent="0" algn="l">
              <a:spcBef>
                <a:spcPts val="0"/>
              </a:spcBef>
              <a:buNone/>
            </a:pPr>
            <a:r>
              <a:rPr lang="en-US" sz="780" b="0" i="0" dirty="0">
                <a:solidFill>
                  <a:srgbClr val="7C6A55"/>
                </a:solidFill>
                <a:effectLst/>
                <a:latin typeface="Arial Narrow" panose="020B0606020202030204" pitchFamily="34" charset="0"/>
              </a:rPr>
              <a:t>Maryland State Department of Education. </a:t>
            </a:r>
            <a:r>
              <a:rPr lang="en-US" sz="780" b="0" i="0" dirty="0">
                <a:solidFill>
                  <a:srgbClr val="008BB0"/>
                </a:solidFill>
                <a:effectLst/>
                <a:latin typeface="Arial Narrow" panose="020B0606020202030204" pitchFamily="34" charset="0"/>
                <a:hlinkClick r:id="rId29"/>
              </a:rPr>
              <a:t>Maryland’s Teacher Workforce: Supply, Demand, and Diversity.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Maryland State Department of Education. </a:t>
            </a:r>
            <a:r>
              <a:rPr lang="en-US" sz="780" b="0" i="0" dirty="0">
                <a:solidFill>
                  <a:srgbClr val="008BB0"/>
                </a:solidFill>
                <a:effectLst/>
                <a:latin typeface="Arial Narrow" panose="020B0606020202030204" pitchFamily="34" charset="0"/>
                <a:hlinkClick r:id="rId30"/>
              </a:rPr>
              <a:t>Professional Staff by Type of Degree and Years of Experience.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Maryland State Department of Education. </a:t>
            </a:r>
            <a:r>
              <a:rPr lang="en-US" sz="780" b="0" i="0" dirty="0">
                <a:solidFill>
                  <a:srgbClr val="008BB0"/>
                </a:solidFill>
                <a:effectLst/>
                <a:latin typeface="Arial Narrow" panose="020B0606020202030204" pitchFamily="34" charset="0"/>
                <a:hlinkClick r:id="rId31"/>
              </a:rPr>
              <a:t>Professional Staff by Assignment, Race/Ethnicity and Gender.</a:t>
            </a:r>
            <a:endParaRPr lang="en-US" sz="780" b="0" i="0" dirty="0">
              <a:solidFill>
                <a:srgbClr val="7C6A55"/>
              </a:solidFill>
              <a:effectLst/>
              <a:latin typeface="Arial Narrow" panose="020B0606020202030204" pitchFamily="34" charset="0"/>
            </a:endParaRPr>
          </a:p>
          <a:p>
            <a:pPr marL="0" indent="0" algn="l">
              <a:spcBef>
                <a:spcPts val="600"/>
              </a:spcBef>
              <a:buNone/>
            </a:pPr>
            <a:r>
              <a:rPr lang="en-US" sz="780" b="1" i="0" dirty="0">
                <a:solidFill>
                  <a:schemeClr val="accent5"/>
                </a:solidFill>
                <a:effectLst/>
                <a:latin typeface="Arial Narrow" panose="020B0606020202030204" pitchFamily="34" charset="0"/>
              </a:rPr>
              <a:t>MISSISSIPPI</a:t>
            </a:r>
          </a:p>
          <a:p>
            <a:pPr marL="0" indent="0" algn="l">
              <a:spcBef>
                <a:spcPts val="0"/>
              </a:spcBef>
              <a:buNone/>
            </a:pPr>
            <a:r>
              <a:rPr lang="en-US" sz="780" b="0" i="0" dirty="0">
                <a:solidFill>
                  <a:srgbClr val="7C6A55"/>
                </a:solidFill>
                <a:effectLst/>
                <a:latin typeface="Arial Narrow" panose="020B0606020202030204" pitchFamily="34" charset="0"/>
              </a:rPr>
              <a:t>Mississippi Department of Education. </a:t>
            </a:r>
            <a:r>
              <a:rPr lang="en-US" sz="780" b="0" i="0" dirty="0">
                <a:solidFill>
                  <a:srgbClr val="008BB0"/>
                </a:solidFill>
                <a:effectLst/>
                <a:latin typeface="Arial Narrow" panose="020B0606020202030204" pitchFamily="34" charset="0"/>
                <a:hlinkClick r:id="rId32"/>
              </a:rPr>
              <a:t>Accountability Data: 2020-21.</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Mississippi Department of Education. </a:t>
            </a:r>
            <a:r>
              <a:rPr lang="en-US" sz="780" b="0" i="0" dirty="0">
                <a:solidFill>
                  <a:srgbClr val="008BB0"/>
                </a:solidFill>
                <a:effectLst/>
                <a:latin typeface="Arial Narrow" panose="020B0606020202030204" pitchFamily="34" charset="0"/>
                <a:hlinkClick r:id="rId33"/>
              </a:rPr>
              <a:t>Teachers and School Leaders: 2020-21.</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 </a:t>
            </a:r>
            <a:r>
              <a:rPr lang="en-US" sz="780" b="0" i="0" dirty="0">
                <a:solidFill>
                  <a:srgbClr val="7C6A55"/>
                </a:solidFill>
                <a:effectLst/>
                <a:latin typeface="Arial Narrow" panose="020B0606020202030204" pitchFamily="34" charset="0"/>
              </a:rPr>
              <a:t>The Mississippi Department of Education shared additional teacher data per SREB’s public data request.</a:t>
            </a:r>
          </a:p>
          <a:p>
            <a:pPr marL="0" indent="0" algn="l">
              <a:spcBef>
                <a:spcPts val="600"/>
              </a:spcBef>
              <a:buNone/>
            </a:pPr>
            <a:r>
              <a:rPr lang="en-US" sz="780" b="1" i="0" dirty="0">
                <a:solidFill>
                  <a:schemeClr val="accent5"/>
                </a:solidFill>
                <a:effectLst/>
                <a:latin typeface="Arial Narrow" panose="020B0606020202030204" pitchFamily="34" charset="0"/>
              </a:rPr>
              <a:t>NORTH CAROLINA</a:t>
            </a:r>
          </a:p>
          <a:p>
            <a:pPr marL="0" indent="0" algn="l">
              <a:spcBef>
                <a:spcPts val="0"/>
              </a:spcBef>
              <a:buNone/>
            </a:pPr>
            <a:r>
              <a:rPr lang="en-US" sz="780" b="0" i="0" dirty="0">
                <a:solidFill>
                  <a:srgbClr val="7C6A55"/>
                </a:solidFill>
                <a:effectLst/>
                <a:latin typeface="Arial Narrow" panose="020B0606020202030204" pitchFamily="34" charset="0"/>
              </a:rPr>
              <a:t>North Carolina School Report Cards. </a:t>
            </a:r>
            <a:r>
              <a:rPr lang="en-US" sz="780" b="0" i="0" dirty="0">
                <a:solidFill>
                  <a:srgbClr val="008BB0"/>
                </a:solidFill>
                <a:effectLst/>
                <a:latin typeface="Arial Narrow" panose="020B0606020202030204" pitchFamily="34" charset="0"/>
                <a:hlinkClick r:id="rId34"/>
              </a:rPr>
              <a:t>State Report: 2021.</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North Carolina Department of Public Instruction. </a:t>
            </a:r>
            <a:r>
              <a:rPr lang="en-US" sz="780" b="0" i="0" dirty="0">
                <a:solidFill>
                  <a:srgbClr val="008BB0"/>
                </a:solidFill>
                <a:effectLst/>
                <a:latin typeface="Arial Narrow" panose="020B0606020202030204" pitchFamily="34" charset="0"/>
                <a:hlinkClick r:id="rId35"/>
              </a:rPr>
              <a:t>Highlights of the North Carolina Public School Budget: 2021.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North Carolina Department of Public Instruction and State Board of Education – Report to the North Carolina General Assembly. </a:t>
            </a:r>
            <a:r>
              <a:rPr lang="en-US" sz="780" b="0" i="0" dirty="0">
                <a:solidFill>
                  <a:srgbClr val="008BB0"/>
                </a:solidFill>
                <a:effectLst/>
                <a:latin typeface="Arial Narrow" panose="020B0606020202030204" pitchFamily="34" charset="0"/>
                <a:hlinkClick r:id="rId36"/>
              </a:rPr>
              <a:t>2020-21 State of the Teaching Profession in North Carolina.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err="1">
                <a:solidFill>
                  <a:srgbClr val="7C6A55"/>
                </a:solidFill>
                <a:effectLst/>
                <a:latin typeface="Arial Narrow" panose="020B0606020202030204" pitchFamily="34" charset="0"/>
              </a:rPr>
              <a:t>NC.Gov</a:t>
            </a:r>
            <a:r>
              <a:rPr lang="en-US" sz="780" b="0" i="0" dirty="0">
                <a:solidFill>
                  <a:srgbClr val="7C6A55"/>
                </a:solidFill>
                <a:effectLst/>
                <a:latin typeface="Arial Narrow" panose="020B0606020202030204" pitchFamily="34" charset="0"/>
              </a:rPr>
              <a:t> – North Carolina Public Schools Statistical Profile. </a:t>
            </a:r>
            <a:r>
              <a:rPr lang="en-US" sz="780" b="0" i="0" dirty="0">
                <a:solidFill>
                  <a:srgbClr val="008BB0"/>
                </a:solidFill>
                <a:effectLst/>
                <a:latin typeface="Arial Narrow" panose="020B0606020202030204" pitchFamily="34" charset="0"/>
                <a:hlinkClick r:id="rId37"/>
              </a:rPr>
              <a:t>Public School Full-Time Personnel; State Summary 2020-21.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National Center for Education Statistics. </a:t>
            </a:r>
            <a:r>
              <a:rPr lang="en-US" sz="780" b="0" i="0" dirty="0">
                <a:solidFill>
                  <a:srgbClr val="008BB0"/>
                </a:solidFill>
                <a:effectLst/>
                <a:latin typeface="Arial Narrow" panose="020B0606020202030204" pitchFamily="34" charset="0"/>
                <a:hlinkClick r:id="rId38"/>
              </a:rPr>
              <a:t>Characteristics of 2020-21 Public and Private K-12 School Teachers in the United States.</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 </a:t>
            </a:r>
            <a:r>
              <a:rPr lang="en-US" sz="780" b="0" i="0" dirty="0">
                <a:solidFill>
                  <a:srgbClr val="7C6A55"/>
                </a:solidFill>
                <a:effectLst/>
                <a:latin typeface="Arial Narrow" panose="020B0606020202030204" pitchFamily="34" charset="0"/>
              </a:rPr>
              <a:t>North Carolina separates public school teachers and charter school teachers. SREB recorded the data for public school teachers only in this report.</a:t>
            </a:r>
          </a:p>
          <a:p>
            <a:pPr marL="0" indent="0" algn="l">
              <a:spcBef>
                <a:spcPts val="0"/>
              </a:spcBef>
              <a:buNone/>
            </a:pPr>
            <a:r>
              <a:rPr lang="en-US" sz="780" b="0" i="0" dirty="0">
                <a:solidFill>
                  <a:srgbClr val="7C6A55"/>
                </a:solidFill>
                <a:effectLst/>
                <a:latin typeface="Arial Narrow" panose="020B0606020202030204" pitchFamily="34" charset="0"/>
              </a:rPr>
              <a:t> </a:t>
            </a:r>
          </a:p>
          <a:p>
            <a:pPr marL="0" indent="0" algn="l">
              <a:spcBef>
                <a:spcPts val="0"/>
              </a:spcBef>
              <a:buNone/>
            </a:pPr>
            <a:r>
              <a:rPr lang="en-US" sz="800" b="0" i="0" dirty="0">
                <a:solidFill>
                  <a:srgbClr val="7C6A55"/>
                </a:solidFill>
                <a:effectLst/>
                <a:latin typeface="Helvetica W01"/>
              </a:rPr>
              <a:t> </a:t>
            </a:r>
          </a:p>
          <a:p>
            <a:pPr marL="0" indent="0">
              <a:spcBef>
                <a:spcPts val="0"/>
              </a:spcBef>
              <a:buNone/>
            </a:pPr>
            <a:endParaRPr lang="en-US" sz="800" b="1" dirty="0"/>
          </a:p>
          <a:p>
            <a:pPr marL="0" indent="0">
              <a:spcBef>
                <a:spcPts val="0"/>
              </a:spcBef>
              <a:buNone/>
            </a:pPr>
            <a:endParaRPr lang="en-US" sz="800" b="1" dirty="0"/>
          </a:p>
          <a:p>
            <a:pPr marL="0" indent="0">
              <a:spcBef>
                <a:spcPts val="0"/>
              </a:spcBef>
              <a:buNone/>
            </a:pPr>
            <a:endParaRPr lang="en-US" sz="800" b="1" dirty="0"/>
          </a:p>
          <a:p>
            <a:endParaRPr lang="en-US" dirty="0"/>
          </a:p>
        </p:txBody>
      </p:sp>
      <p:sp>
        <p:nvSpPr>
          <p:cNvPr id="29" name="Content Placeholder 3">
            <a:extLst>
              <a:ext uri="{FF2B5EF4-FFF2-40B4-BE49-F238E27FC236}">
                <a16:creationId xmlns:a16="http://schemas.microsoft.com/office/drawing/2014/main" id="{6BF83C51-FCF0-FDC5-426B-85D33B5A08C3}"/>
              </a:ext>
            </a:extLst>
          </p:cNvPr>
          <p:cNvSpPr txBox="1">
            <a:spLocks/>
          </p:cNvSpPr>
          <p:nvPr/>
        </p:nvSpPr>
        <p:spPr>
          <a:xfrm>
            <a:off x="8292840" y="1390215"/>
            <a:ext cx="3550362" cy="4077567"/>
          </a:xfrm>
          <a:prstGeom prst="rect">
            <a:avLst/>
          </a:prstGeom>
        </p:spPr>
        <p:txBody>
          <a:bodyPr lIns="0" rIns="0">
            <a:noAutofit/>
          </a:bodyPr>
          <a:lstStyle>
            <a:lvl1pPr marL="342900" indent="-342900" algn="l" defTabSz="457200" rtl="0" eaLnBrk="1" latinLnBrk="0" hangingPunct="1">
              <a:spcBef>
                <a:spcPct val="20000"/>
              </a:spcBef>
              <a:buClr>
                <a:schemeClr val="accent5"/>
              </a:buClr>
              <a:buFont typeface="Arial"/>
              <a:buChar char="•"/>
              <a:defRPr sz="3200" kern="1200" baseline="0">
                <a:solidFill>
                  <a:srgbClr val="5D5040"/>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780" b="1" i="0" dirty="0">
                <a:solidFill>
                  <a:schemeClr val="accent5"/>
                </a:solidFill>
                <a:effectLst/>
                <a:latin typeface="Arial Narrow" panose="020B0606020202030204" pitchFamily="34" charset="0"/>
              </a:rPr>
              <a:t>OKLAHOMA</a:t>
            </a:r>
          </a:p>
          <a:p>
            <a:pPr marL="0" indent="0">
              <a:spcBef>
                <a:spcPts val="0"/>
              </a:spcBef>
              <a:buNone/>
            </a:pPr>
            <a:r>
              <a:rPr lang="en-US" sz="780" b="0" i="0" dirty="0">
                <a:solidFill>
                  <a:srgbClr val="7C6A55"/>
                </a:solidFill>
                <a:effectLst/>
                <a:latin typeface="Arial Narrow" panose="020B0606020202030204" pitchFamily="34" charset="0"/>
              </a:rPr>
              <a:t>Oklahoma State Department of Education. </a:t>
            </a:r>
            <a:r>
              <a:rPr lang="en-US" sz="780" b="0" i="0" dirty="0">
                <a:solidFill>
                  <a:srgbClr val="008BB0"/>
                </a:solidFill>
                <a:effectLst/>
                <a:latin typeface="Arial Narrow" panose="020B0606020202030204" pitchFamily="34" charset="0"/>
                <a:hlinkClick r:id="rId39"/>
              </a:rPr>
              <a:t>Emergency Certifications. </a:t>
            </a:r>
            <a:endParaRPr lang="en-US" sz="780" b="0" i="0" dirty="0">
              <a:solidFill>
                <a:srgbClr val="7C6A55"/>
              </a:solidFill>
              <a:effectLst/>
              <a:latin typeface="Arial Narrow" panose="020B0606020202030204" pitchFamily="34" charset="0"/>
            </a:endParaRPr>
          </a:p>
          <a:p>
            <a:pPr marL="0" indent="0">
              <a:spcBef>
                <a:spcPts val="0"/>
              </a:spcBef>
              <a:buNone/>
            </a:pPr>
            <a:r>
              <a:rPr lang="en-US" sz="780" b="0" i="0" dirty="0">
                <a:solidFill>
                  <a:srgbClr val="7C6A55"/>
                </a:solidFill>
                <a:effectLst/>
                <a:latin typeface="Arial Narrow" panose="020B0606020202030204" pitchFamily="34" charset="0"/>
              </a:rPr>
              <a:t>Oklahoma School Report Cards. </a:t>
            </a:r>
            <a:r>
              <a:rPr lang="en-US" sz="780" b="0" i="0" dirty="0">
                <a:solidFill>
                  <a:srgbClr val="008BB0"/>
                </a:solidFill>
                <a:effectLst/>
                <a:latin typeface="Arial Narrow" panose="020B0606020202030204" pitchFamily="34" charset="0"/>
                <a:hlinkClick r:id="rId40"/>
              </a:rPr>
              <a:t>Teachers.</a:t>
            </a:r>
            <a:endParaRPr lang="en-US" sz="780" b="0" i="0" dirty="0">
              <a:solidFill>
                <a:srgbClr val="7C6A55"/>
              </a:solidFill>
              <a:effectLst/>
              <a:latin typeface="Arial Narrow" panose="020B0606020202030204" pitchFamily="34" charset="0"/>
            </a:endParaRPr>
          </a:p>
          <a:p>
            <a:pPr marL="0" indent="0">
              <a:spcBef>
                <a:spcPts val="0"/>
              </a:spcBef>
              <a:buNone/>
            </a:pPr>
            <a:r>
              <a:rPr lang="en-US" sz="780" b="0" i="0" dirty="0">
                <a:solidFill>
                  <a:srgbClr val="7C6A55"/>
                </a:solidFill>
                <a:effectLst/>
                <a:latin typeface="Arial Narrow" panose="020B0606020202030204" pitchFamily="34" charset="0"/>
              </a:rPr>
              <a:t>Oklahoma State Department of Education. </a:t>
            </a:r>
            <a:r>
              <a:rPr lang="en-US" sz="780" b="0" i="0" dirty="0">
                <a:solidFill>
                  <a:srgbClr val="008BB0"/>
                </a:solidFill>
                <a:effectLst/>
                <a:latin typeface="Arial Narrow" panose="020B0606020202030204" pitchFamily="34" charset="0"/>
                <a:hlinkClick r:id="rId41"/>
              </a:rPr>
              <a:t>2021 Oklahoma Educator Supply &amp; Demand Report. </a:t>
            </a:r>
            <a:endParaRPr lang="en-US" sz="780" b="0" i="0" dirty="0">
              <a:solidFill>
                <a:srgbClr val="7C6A55"/>
              </a:solidFill>
              <a:effectLst/>
              <a:latin typeface="Arial Narrow" panose="020B0606020202030204" pitchFamily="34" charset="0"/>
            </a:endParaRPr>
          </a:p>
          <a:p>
            <a:pPr marL="0" indent="0" algn="l">
              <a:spcBef>
                <a:spcPts val="600"/>
              </a:spcBef>
              <a:buNone/>
            </a:pPr>
            <a:r>
              <a:rPr lang="en-US" sz="780" b="1" i="0" dirty="0">
                <a:solidFill>
                  <a:schemeClr val="accent5"/>
                </a:solidFill>
                <a:effectLst/>
                <a:latin typeface="Arial Narrow" panose="020B0606020202030204" pitchFamily="34" charset="0"/>
              </a:rPr>
              <a:t>SOUTH CAROLINA</a:t>
            </a:r>
          </a:p>
          <a:p>
            <a:pPr marL="0" indent="0" algn="l">
              <a:spcBef>
                <a:spcPts val="0"/>
              </a:spcBef>
              <a:buNone/>
            </a:pPr>
            <a:r>
              <a:rPr lang="en-US" sz="780" b="0" i="0" dirty="0">
                <a:solidFill>
                  <a:srgbClr val="7C6A55"/>
                </a:solidFill>
                <a:effectLst/>
                <a:latin typeface="Arial Narrow" panose="020B0606020202030204" pitchFamily="34" charset="0"/>
              </a:rPr>
              <a:t>South Carolina School Report Card. </a:t>
            </a:r>
            <a:r>
              <a:rPr lang="en-US" sz="780" b="0" i="0" dirty="0">
                <a:solidFill>
                  <a:srgbClr val="008BB0"/>
                </a:solidFill>
                <a:effectLst/>
                <a:latin typeface="Arial Narrow" panose="020B0606020202030204" pitchFamily="34" charset="0"/>
                <a:hlinkClick r:id="rId42"/>
              </a:rPr>
              <a:t>Overview 2020-21.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South Carolina Department of Education. </a:t>
            </a:r>
            <a:r>
              <a:rPr lang="en-US" sz="780" b="0" i="0" dirty="0">
                <a:solidFill>
                  <a:srgbClr val="008BB0"/>
                </a:solidFill>
                <a:effectLst/>
                <a:latin typeface="Arial Narrow" panose="020B0606020202030204" pitchFamily="34" charset="0"/>
                <a:hlinkClick r:id="rId43"/>
              </a:rPr>
              <a:t>Teacher Data.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South Carolina School Report Card. </a:t>
            </a:r>
            <a:r>
              <a:rPr lang="en-US" sz="780" b="0" i="0" dirty="0">
                <a:solidFill>
                  <a:srgbClr val="008BB0"/>
                </a:solidFill>
                <a:effectLst/>
                <a:latin typeface="Arial Narrow" panose="020B0606020202030204" pitchFamily="34" charset="0"/>
                <a:hlinkClick r:id="rId44"/>
              </a:rPr>
              <a:t>Classroom Environment 2020-21.</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Center for Educator Recruitment, Retention, &amp; Advancement. </a:t>
            </a:r>
            <a:r>
              <a:rPr lang="en-US" sz="780" b="0" i="0" dirty="0">
                <a:solidFill>
                  <a:srgbClr val="008BB0"/>
                </a:solidFill>
                <a:effectLst/>
                <a:latin typeface="Arial Narrow" panose="020B0606020202030204" pitchFamily="34" charset="0"/>
                <a:hlinkClick r:id="rId45"/>
              </a:rPr>
              <a:t>South Carolina Annual Educator Supply &amp; Demand Report 2021.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SC Teacher. </a:t>
            </a:r>
            <a:r>
              <a:rPr lang="en-US" sz="780" b="0" i="0" dirty="0">
                <a:solidFill>
                  <a:srgbClr val="008BB0"/>
                </a:solidFill>
                <a:effectLst/>
                <a:latin typeface="Arial Narrow" panose="020B0606020202030204" pitchFamily="34" charset="0"/>
                <a:hlinkClick r:id="rId46"/>
              </a:rPr>
              <a:t>South Carolina Teacher Retention Rates for the 2020-21 Academic Year: One-Year and Three-Year Averages.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Notes:</a:t>
            </a:r>
            <a:r>
              <a:rPr lang="en-US" sz="780" dirty="0">
                <a:solidFill>
                  <a:srgbClr val="7C6A55"/>
                </a:solidFill>
                <a:latin typeface="Arial Narrow" panose="020B0606020202030204" pitchFamily="34" charset="0"/>
              </a:rPr>
              <a:t> </a:t>
            </a:r>
            <a:r>
              <a:rPr lang="en-US" sz="780" b="0" i="0" dirty="0">
                <a:solidFill>
                  <a:srgbClr val="7C6A55"/>
                </a:solidFill>
                <a:effectLst/>
                <a:latin typeface="Arial Narrow" panose="020B0606020202030204" pitchFamily="34" charset="0"/>
              </a:rPr>
              <a:t>The percent of inexperience and out-of-field teachers are for core classes only; South Carolina does not report the total in all classes. South Carolina did not have emergency or provisional licenses available in the 2020-21 school year.</a:t>
            </a:r>
          </a:p>
          <a:p>
            <a:pPr marL="0" indent="0" algn="l">
              <a:spcBef>
                <a:spcPts val="600"/>
              </a:spcBef>
              <a:buNone/>
            </a:pPr>
            <a:r>
              <a:rPr lang="en-US" sz="780" b="1" i="0" dirty="0">
                <a:solidFill>
                  <a:schemeClr val="accent5"/>
                </a:solidFill>
                <a:effectLst/>
                <a:latin typeface="Arial Narrow" panose="020B0606020202030204" pitchFamily="34" charset="0"/>
              </a:rPr>
              <a:t>TENNESSEE</a:t>
            </a:r>
          </a:p>
          <a:p>
            <a:pPr marL="0" indent="0" algn="l">
              <a:spcBef>
                <a:spcPts val="0"/>
              </a:spcBef>
              <a:buNone/>
            </a:pPr>
            <a:r>
              <a:rPr lang="en-US" sz="780" b="0" i="0" dirty="0">
                <a:solidFill>
                  <a:srgbClr val="7C6A55"/>
                </a:solidFill>
                <a:effectLst/>
                <a:latin typeface="Arial Narrow" panose="020B0606020202030204" pitchFamily="34" charset="0"/>
              </a:rPr>
              <a:t>Tennessee Department of Education. </a:t>
            </a:r>
            <a:r>
              <a:rPr lang="en-US" sz="780" b="0" i="0" dirty="0">
                <a:solidFill>
                  <a:srgbClr val="008BB0"/>
                </a:solidFill>
                <a:effectLst/>
                <a:latin typeface="Arial Narrow" panose="020B0606020202030204" pitchFamily="34" charset="0"/>
                <a:hlinkClick r:id="rId47"/>
              </a:rPr>
              <a:t>Data Downloads &amp; Requests.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1" i="1" dirty="0">
                <a:solidFill>
                  <a:srgbClr val="7C6A55"/>
                </a:solidFill>
                <a:effectLst/>
                <a:latin typeface="Arial Narrow" panose="020B0606020202030204" pitchFamily="34" charset="0"/>
              </a:rPr>
              <a:t>Note:</a:t>
            </a:r>
            <a:r>
              <a:rPr lang="en-US" sz="780" b="0" i="0" dirty="0">
                <a:solidFill>
                  <a:srgbClr val="7C6A55"/>
                </a:solidFill>
                <a:effectLst/>
                <a:latin typeface="Arial Narrow" panose="020B0606020202030204" pitchFamily="34" charset="0"/>
              </a:rPr>
              <a:t> Spreadsheets are missing for the 2020-21 school year. The Tennessee Department of Education did not respond to SREB’s request for data.</a:t>
            </a:r>
          </a:p>
          <a:p>
            <a:pPr marL="0" indent="0" algn="l">
              <a:spcBef>
                <a:spcPts val="600"/>
              </a:spcBef>
              <a:buNone/>
            </a:pPr>
            <a:r>
              <a:rPr lang="en-US" sz="780" b="1" i="0" dirty="0">
                <a:solidFill>
                  <a:schemeClr val="accent5"/>
                </a:solidFill>
                <a:effectLst/>
                <a:latin typeface="Arial Narrow" panose="020B0606020202030204" pitchFamily="34" charset="0"/>
              </a:rPr>
              <a:t>TEXAS</a:t>
            </a:r>
          </a:p>
          <a:p>
            <a:pPr marL="0" indent="0" algn="l">
              <a:spcBef>
                <a:spcPts val="0"/>
              </a:spcBef>
              <a:buNone/>
            </a:pPr>
            <a:r>
              <a:rPr lang="en-US" sz="780" b="0" i="0" dirty="0">
                <a:solidFill>
                  <a:srgbClr val="7C6A55"/>
                </a:solidFill>
                <a:effectLst/>
                <a:latin typeface="Arial Narrow" panose="020B0606020202030204" pitchFamily="34" charset="0"/>
              </a:rPr>
              <a:t>Texas Education Agency. </a:t>
            </a:r>
            <a:r>
              <a:rPr lang="en-US" sz="780" b="0" i="0" dirty="0">
                <a:solidFill>
                  <a:srgbClr val="008BB0"/>
                </a:solidFill>
                <a:effectLst/>
                <a:latin typeface="Arial Narrow" panose="020B0606020202030204" pitchFamily="34" charset="0"/>
                <a:hlinkClick r:id="rId48"/>
              </a:rPr>
              <a:t>Educator Reports and Data.</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Texas Public Education Information Resource (TPEIR). </a:t>
            </a:r>
            <a:r>
              <a:rPr lang="en-US" sz="780" b="0" i="0" dirty="0">
                <a:solidFill>
                  <a:srgbClr val="008BB0"/>
                </a:solidFill>
                <a:effectLst/>
                <a:latin typeface="Arial Narrow" panose="020B0606020202030204" pitchFamily="34" charset="0"/>
                <a:hlinkClick r:id="rId49"/>
              </a:rPr>
              <a:t>Teacher Certification.</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Texas Education Agency. </a:t>
            </a:r>
            <a:r>
              <a:rPr lang="en-US" sz="780" b="0" i="0" dirty="0">
                <a:solidFill>
                  <a:srgbClr val="008BB0"/>
                </a:solidFill>
                <a:effectLst/>
                <a:latin typeface="Arial Narrow" panose="020B0606020202030204" pitchFamily="34" charset="0"/>
                <a:hlinkClick r:id="rId50"/>
              </a:rPr>
              <a:t>Teacher Retention Demographics by 2015-16 through 2020-21.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Texas Equity Toolkit. </a:t>
            </a:r>
            <a:r>
              <a:rPr lang="en-US" sz="780" b="0" i="0" dirty="0">
                <a:solidFill>
                  <a:srgbClr val="008BB0"/>
                </a:solidFill>
                <a:effectLst/>
                <a:latin typeface="Arial Narrow" panose="020B0606020202030204" pitchFamily="34" charset="0"/>
                <a:hlinkClick r:id="rId51"/>
              </a:rPr>
              <a:t>Frequently Asked Questions.</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Texas Education Agency. </a:t>
            </a:r>
            <a:r>
              <a:rPr lang="en-US" sz="780" b="0" i="0" dirty="0">
                <a:solidFill>
                  <a:srgbClr val="008BB0"/>
                </a:solidFill>
                <a:effectLst/>
                <a:latin typeface="Arial Narrow" panose="020B0606020202030204" pitchFamily="34" charset="0"/>
                <a:hlinkClick r:id="rId52"/>
              </a:rPr>
              <a:t>2021 Federal Report Card.</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Texas Education Agency. </a:t>
            </a:r>
            <a:r>
              <a:rPr lang="en-US" sz="780" b="0" i="0" dirty="0">
                <a:solidFill>
                  <a:srgbClr val="008BB0"/>
                </a:solidFill>
                <a:effectLst/>
                <a:latin typeface="Arial Narrow" panose="020B0606020202030204" pitchFamily="34" charset="0"/>
                <a:hlinkClick r:id="rId53"/>
              </a:rPr>
              <a:t>Teacher Retention by Preparation Route 2015-16 through 2020-21. </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Texas Education Agency. </a:t>
            </a:r>
            <a:r>
              <a:rPr lang="en-US" sz="780" b="0" i="0" dirty="0">
                <a:solidFill>
                  <a:srgbClr val="008BB0"/>
                </a:solidFill>
                <a:effectLst/>
                <a:latin typeface="Arial Narrow" panose="020B0606020202030204" pitchFamily="34" charset="0"/>
                <a:hlinkClick r:id="rId54"/>
              </a:rPr>
              <a:t>Employed Teacher Demographics 2015-16 through 2021-22.</a:t>
            </a:r>
            <a:endParaRPr lang="en-US" sz="780" b="0" i="0" dirty="0">
              <a:solidFill>
                <a:srgbClr val="7C6A55"/>
              </a:solidFill>
              <a:effectLst/>
              <a:latin typeface="Arial Narrow" panose="020B0606020202030204" pitchFamily="34" charset="0"/>
            </a:endParaRPr>
          </a:p>
          <a:p>
            <a:pPr marL="0" indent="0" algn="l">
              <a:spcBef>
                <a:spcPts val="600"/>
              </a:spcBef>
              <a:buNone/>
            </a:pPr>
            <a:r>
              <a:rPr lang="en-US" sz="780" b="1" i="0" dirty="0">
                <a:solidFill>
                  <a:schemeClr val="accent5"/>
                </a:solidFill>
                <a:effectLst/>
                <a:latin typeface="Arial Narrow" panose="020B0606020202030204" pitchFamily="34" charset="0"/>
              </a:rPr>
              <a:t>VIRGINIA</a:t>
            </a:r>
          </a:p>
          <a:p>
            <a:pPr marL="0" indent="0" algn="l">
              <a:spcBef>
                <a:spcPts val="0"/>
              </a:spcBef>
              <a:buNone/>
            </a:pPr>
            <a:r>
              <a:rPr lang="en-US" sz="780" b="0" i="0" dirty="0">
                <a:solidFill>
                  <a:srgbClr val="7C6A55"/>
                </a:solidFill>
                <a:effectLst/>
                <a:latin typeface="Arial Narrow" panose="020B0606020202030204" pitchFamily="34" charset="0"/>
              </a:rPr>
              <a:t>Virginia Department of Education – School Quality Profiles. </a:t>
            </a:r>
            <a:r>
              <a:rPr lang="en-US" sz="780" b="0" i="0" dirty="0">
                <a:solidFill>
                  <a:srgbClr val="008BB0"/>
                </a:solidFill>
                <a:effectLst/>
                <a:latin typeface="Arial Narrow" panose="020B0606020202030204" pitchFamily="34" charset="0"/>
                <a:hlinkClick r:id="rId55"/>
              </a:rPr>
              <a:t>Teacher Quality.</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Virginia Department of Education. </a:t>
            </a:r>
            <a:r>
              <a:rPr lang="en-US" sz="780" b="0" i="0" dirty="0">
                <a:solidFill>
                  <a:srgbClr val="008BB0"/>
                </a:solidFill>
                <a:effectLst/>
                <a:latin typeface="Arial Narrow" panose="020B0606020202030204" pitchFamily="34" charset="0"/>
                <a:hlinkClick r:id="rId56"/>
              </a:rPr>
              <a:t>Statistics &amp; Reports.</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Virginia Department of Education. </a:t>
            </a:r>
            <a:r>
              <a:rPr lang="en-US" sz="780" b="0" i="0" dirty="0">
                <a:solidFill>
                  <a:srgbClr val="008BB0"/>
                </a:solidFill>
                <a:effectLst/>
                <a:latin typeface="Arial Narrow" panose="020B0606020202030204" pitchFamily="34" charset="0"/>
                <a:hlinkClick r:id="rId57"/>
              </a:rPr>
              <a:t>Education Workforce Data &amp; Reports.</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Virginia Department of Education. </a:t>
            </a:r>
            <a:r>
              <a:rPr lang="en-US" sz="780" b="0" i="0" dirty="0">
                <a:solidFill>
                  <a:srgbClr val="008BB0"/>
                </a:solidFill>
                <a:effectLst/>
                <a:latin typeface="Arial Narrow" panose="020B0606020202030204" pitchFamily="34" charset="0"/>
                <a:hlinkClick r:id="rId58"/>
              </a:rPr>
              <a:t>2020-21 Number of Educators by Division, Race, and Ethnicity.</a:t>
            </a:r>
            <a:r>
              <a:rPr lang="en-US" sz="780" b="0" i="0" dirty="0">
                <a:solidFill>
                  <a:srgbClr val="7C6A55"/>
                </a:solidFill>
                <a:effectLst/>
                <a:latin typeface="Arial Narrow" panose="020B0606020202030204" pitchFamily="34" charset="0"/>
              </a:rPr>
              <a:t> </a:t>
            </a:r>
            <a:r>
              <a:rPr lang="en-US" sz="780" b="0" i="1" dirty="0">
                <a:solidFill>
                  <a:srgbClr val="7C6A55"/>
                </a:solidFill>
                <a:effectLst/>
                <a:latin typeface="Arial Narrow" panose="020B0606020202030204" pitchFamily="34" charset="0"/>
              </a:rPr>
              <a:t>(downloads automatically)</a:t>
            </a:r>
            <a:endParaRPr lang="en-US" sz="780" b="0" i="0" dirty="0">
              <a:solidFill>
                <a:srgbClr val="7C6A55"/>
              </a:solidFill>
              <a:effectLst/>
              <a:latin typeface="Arial Narrow" panose="020B0606020202030204" pitchFamily="34" charset="0"/>
            </a:endParaRPr>
          </a:p>
          <a:p>
            <a:pPr marL="0" indent="0" algn="l">
              <a:spcBef>
                <a:spcPts val="600"/>
              </a:spcBef>
              <a:buNone/>
            </a:pPr>
            <a:r>
              <a:rPr lang="en-US" sz="780" b="1" i="0" dirty="0">
                <a:solidFill>
                  <a:schemeClr val="accent5"/>
                </a:solidFill>
                <a:effectLst/>
                <a:latin typeface="Arial Narrow" panose="020B0606020202030204" pitchFamily="34" charset="0"/>
              </a:rPr>
              <a:t>WEST VIRGINIA</a:t>
            </a:r>
          </a:p>
          <a:p>
            <a:pPr marL="0" indent="0" algn="l">
              <a:spcBef>
                <a:spcPts val="0"/>
              </a:spcBef>
              <a:buNone/>
            </a:pPr>
            <a:r>
              <a:rPr lang="en-US" sz="780" b="0" i="0" dirty="0">
                <a:solidFill>
                  <a:srgbClr val="7C6A55"/>
                </a:solidFill>
                <a:effectLst/>
                <a:latin typeface="Arial Narrow" panose="020B0606020202030204" pitchFamily="34" charset="0"/>
              </a:rPr>
              <a:t>West Virginia Department of Education. </a:t>
            </a:r>
            <a:r>
              <a:rPr lang="en-US" sz="780" b="0" i="0" dirty="0">
                <a:solidFill>
                  <a:srgbClr val="008BB0"/>
                </a:solidFill>
                <a:effectLst/>
                <a:latin typeface="Arial Narrow" panose="020B0606020202030204" pitchFamily="34" charset="0"/>
                <a:hlinkClick r:id="rId59"/>
              </a:rPr>
              <a:t>ZOOMWV PK-12 Data Dashboard.</a:t>
            </a:r>
            <a:endParaRPr lang="en-US" sz="780" b="0" i="0" dirty="0">
              <a:solidFill>
                <a:srgbClr val="7C6A55"/>
              </a:solidFill>
              <a:effectLst/>
              <a:latin typeface="Arial Narrow" panose="020B0606020202030204" pitchFamily="34" charset="0"/>
            </a:endParaRPr>
          </a:p>
          <a:p>
            <a:pPr marL="0" indent="0" algn="l">
              <a:spcBef>
                <a:spcPts val="0"/>
              </a:spcBef>
              <a:buNone/>
            </a:pPr>
            <a:r>
              <a:rPr lang="en-US" sz="780" b="0" i="0" dirty="0">
                <a:solidFill>
                  <a:srgbClr val="7C6A55"/>
                </a:solidFill>
                <a:effectLst/>
                <a:latin typeface="Arial Narrow" panose="020B0606020202030204" pitchFamily="34" charset="0"/>
              </a:rPr>
              <a:t> </a:t>
            </a:r>
          </a:p>
          <a:p>
            <a:pPr marL="0" indent="0">
              <a:spcBef>
                <a:spcPts val="0"/>
              </a:spcBef>
              <a:buNone/>
            </a:pPr>
            <a:endParaRPr lang="en-US" sz="780" b="0" i="0" dirty="0">
              <a:solidFill>
                <a:srgbClr val="7C6A55"/>
              </a:solidFill>
              <a:effectLst/>
              <a:latin typeface="Arial Narrow" panose="020B0606020202030204" pitchFamily="34" charset="0"/>
            </a:endParaRPr>
          </a:p>
          <a:p>
            <a:pPr marL="0" indent="0">
              <a:spcBef>
                <a:spcPts val="0"/>
              </a:spcBef>
              <a:buNone/>
            </a:pPr>
            <a:endParaRPr lang="en-US" sz="780" b="1" dirty="0">
              <a:latin typeface="Arial Narrow" panose="020B0606020202030204" pitchFamily="34" charset="0"/>
            </a:endParaRPr>
          </a:p>
          <a:p>
            <a:pPr marL="0" indent="0">
              <a:spcBef>
                <a:spcPts val="0"/>
              </a:spcBef>
              <a:buNone/>
            </a:pPr>
            <a:endParaRPr lang="en-US" sz="780" b="1" dirty="0">
              <a:latin typeface="Arial Narrow" panose="020B0606020202030204" pitchFamily="34" charset="0"/>
            </a:endParaRPr>
          </a:p>
          <a:p>
            <a:pPr marL="0" indent="0">
              <a:spcBef>
                <a:spcPts val="0"/>
              </a:spcBef>
              <a:buNone/>
            </a:pPr>
            <a:endParaRPr lang="en-US" sz="780" b="1" dirty="0">
              <a:latin typeface="Arial Narrow" panose="020B0606020202030204" pitchFamily="34" charset="0"/>
            </a:endParaRPr>
          </a:p>
          <a:p>
            <a:pPr marL="0" indent="0">
              <a:spcBef>
                <a:spcPts val="0"/>
              </a:spcBef>
              <a:buNone/>
            </a:pPr>
            <a:r>
              <a:rPr lang="en-US" sz="780" b="0" i="0" dirty="0">
                <a:solidFill>
                  <a:srgbClr val="7C6A55"/>
                </a:solidFill>
                <a:effectLst/>
                <a:latin typeface="Arial Narrow" panose="020B0606020202030204" pitchFamily="34" charset="0"/>
              </a:rPr>
              <a:t> </a:t>
            </a:r>
          </a:p>
          <a:p>
            <a:pPr marL="0" indent="0">
              <a:spcBef>
                <a:spcPts val="0"/>
              </a:spcBef>
              <a:buNone/>
            </a:pPr>
            <a:endParaRPr lang="en-US" sz="780" b="1" dirty="0">
              <a:latin typeface="Arial Narrow" panose="020B0606020202030204" pitchFamily="34" charset="0"/>
            </a:endParaRPr>
          </a:p>
          <a:p>
            <a:pPr marL="0" indent="0">
              <a:spcBef>
                <a:spcPts val="0"/>
              </a:spcBef>
              <a:buNone/>
            </a:pPr>
            <a:endParaRPr lang="en-US" sz="780" b="1" dirty="0">
              <a:latin typeface="Arial Narrow" panose="020B0606020202030204" pitchFamily="34" charset="0"/>
            </a:endParaRPr>
          </a:p>
          <a:p>
            <a:pPr marL="0" indent="0">
              <a:spcBef>
                <a:spcPts val="0"/>
              </a:spcBef>
              <a:buNone/>
            </a:pPr>
            <a:endParaRPr lang="en-US" sz="780" b="1" dirty="0">
              <a:latin typeface="Arial Narrow" panose="020B0606020202030204" pitchFamily="34" charset="0"/>
            </a:endParaRPr>
          </a:p>
          <a:p>
            <a:pPr marL="0" indent="0">
              <a:spcBef>
                <a:spcPts val="0"/>
              </a:spcBef>
              <a:buNone/>
            </a:pPr>
            <a:endParaRPr lang="en-US" sz="780" b="1" dirty="0">
              <a:latin typeface="Arial Narrow" panose="020B0606020202030204" pitchFamily="34" charset="0"/>
            </a:endParaRPr>
          </a:p>
          <a:p>
            <a:endParaRPr lang="en-US" dirty="0"/>
          </a:p>
        </p:txBody>
      </p:sp>
    </p:spTree>
    <p:extLst>
      <p:ext uri="{BB962C8B-B14F-4D97-AF65-F5344CB8AC3E}">
        <p14:creationId xmlns:p14="http://schemas.microsoft.com/office/powerpoint/2010/main" val="4155943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0CE11-141E-FF64-B20C-D9099C76D721}"/>
              </a:ext>
            </a:extLst>
          </p:cNvPr>
          <p:cNvPicPr>
            <a:picLocks noGrp="1" noRot="1" noChangeAspect="1" noMove="1" noResize="1" noEditPoints="1" noAdjustHandles="1" noChangeArrowheads="1" noChangeShapeType="1" noCrop="1"/>
          </p:cNvPicPr>
          <p:nvPr/>
        </p:nvPicPr>
        <p:blipFill>
          <a:blip r:embed="rId3"/>
          <a:srcRect/>
          <a:stretch/>
        </p:blipFill>
        <p:spPr>
          <a:xfrm>
            <a:off x="2" y="5789"/>
            <a:ext cx="12191996" cy="6857998"/>
          </a:xfrm>
          <a:prstGeom prst="rect">
            <a:avLst/>
          </a:prstGeom>
        </p:spPr>
      </p:pic>
      <p:grpSp>
        <p:nvGrpSpPr>
          <p:cNvPr id="10" name="Group 9">
            <a:extLst>
              <a:ext uri="{FF2B5EF4-FFF2-40B4-BE49-F238E27FC236}">
                <a16:creationId xmlns:a16="http://schemas.microsoft.com/office/drawing/2014/main" id="{3B58A063-D52D-5291-6D9B-ED86BC204118}"/>
              </a:ext>
            </a:extLst>
          </p:cNvPr>
          <p:cNvGrpSpPr/>
          <p:nvPr/>
        </p:nvGrpSpPr>
        <p:grpSpPr>
          <a:xfrm>
            <a:off x="671074" y="322925"/>
            <a:ext cx="10762075" cy="961216"/>
            <a:chOff x="671074" y="322925"/>
            <a:chExt cx="10762075" cy="961216"/>
          </a:xfrm>
        </p:grpSpPr>
        <p:cxnSp>
          <p:nvCxnSpPr>
            <p:cNvPr id="2" name="Straight Connector 1">
              <a:extLst>
                <a:ext uri="{FF2B5EF4-FFF2-40B4-BE49-F238E27FC236}">
                  <a16:creationId xmlns:a16="http://schemas.microsoft.com/office/drawing/2014/main" id="{2D2F6C2D-4F4F-3431-31AC-CB510B34ADCE}"/>
                </a:ext>
              </a:extLst>
            </p:cNvPr>
            <p:cNvCxnSpPr>
              <a:cxnSpLocks/>
            </p:cNvCxnSpPr>
            <p:nvPr/>
          </p:nvCxnSpPr>
          <p:spPr>
            <a:xfrm>
              <a:off x="671074" y="1214691"/>
              <a:ext cx="9256697"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FA6013B0-4B58-B9AA-E09E-E3B97A063448}"/>
                </a:ext>
              </a:extLst>
            </p:cNvPr>
            <p:cNvSpPr txBox="1">
              <a:spLocks/>
            </p:cNvSpPr>
            <p:nvPr/>
          </p:nvSpPr>
          <p:spPr>
            <a:xfrm>
              <a:off x="671075" y="322925"/>
              <a:ext cx="10762074" cy="961216"/>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lnSpc>
                  <a:spcPct val="90000"/>
                </a:lnSpc>
              </a:pPr>
              <a:r>
                <a:rPr lang="en-US" sz="2200" b="1" dirty="0">
                  <a:solidFill>
                    <a:srgbClr val="688AD0"/>
                  </a:solidFill>
                  <a:latin typeface="Arial Narrow" panose="020B0606020202030204" pitchFamily="34" charset="0"/>
                </a:rPr>
                <a:t>FUTURE ACTIONS — FINDING A BETTER WAY FORWARD:</a:t>
              </a:r>
              <a:br>
                <a:rPr lang="en-US" sz="4800" b="1" dirty="0">
                  <a:latin typeface="Arial Narrow" panose="020B0606020202030204" pitchFamily="34" charset="0"/>
                </a:rPr>
              </a:br>
              <a:r>
                <a:rPr lang="en-US" sz="4600" b="1" dirty="0">
                  <a:solidFill>
                    <a:srgbClr val="2758BC"/>
                  </a:solidFill>
                  <a:uFill>
                    <a:solidFill>
                      <a:srgbClr val="E9EEF8"/>
                    </a:solidFill>
                  </a:uFill>
                  <a:latin typeface="Arial Narrow" panose="020B0606020202030204" pitchFamily="34" charset="0"/>
                </a:rPr>
                <a:t>A B</a:t>
              </a:r>
              <a:r>
                <a:rPr lang="en-US" sz="4600" b="1" dirty="0">
                  <a:uFill>
                    <a:solidFill>
                      <a:srgbClr val="E9EEF8"/>
                    </a:solidFill>
                  </a:uFill>
                  <a:latin typeface="Arial Narrow" panose="020B0606020202030204" pitchFamily="34" charset="0"/>
                </a:rPr>
                <a:t>lueprint to Solve Teacher Shortages</a:t>
              </a:r>
            </a:p>
          </p:txBody>
        </p:sp>
      </p:grpSp>
      <p:pic>
        <p:nvPicPr>
          <p:cNvPr id="8" name="Picture 7" descr="A close-up of a book&#10;&#10;Description automatically generated with low confidence">
            <a:extLst>
              <a:ext uri="{FF2B5EF4-FFF2-40B4-BE49-F238E27FC236}">
                <a16:creationId xmlns:a16="http://schemas.microsoft.com/office/drawing/2014/main" id="{7D6BEE83-5347-B1FC-C89A-93CDAE6F9A8F}"/>
              </a:ext>
            </a:extLst>
          </p:cNvPr>
          <p:cNvPicPr>
            <a:picLocks noChangeAspect="1"/>
          </p:cNvPicPr>
          <p:nvPr/>
        </p:nvPicPr>
        <p:blipFill rotWithShape="1">
          <a:blip r:embed="rId4"/>
          <a:srcRect l="3553" t="18351" r="54343" b="5734"/>
          <a:stretch/>
        </p:blipFill>
        <p:spPr>
          <a:xfrm>
            <a:off x="524116" y="1552290"/>
            <a:ext cx="4523015" cy="4587252"/>
          </a:xfrm>
          <a:prstGeom prst="rect">
            <a:avLst/>
          </a:prstGeom>
        </p:spPr>
      </p:pic>
      <p:pic>
        <p:nvPicPr>
          <p:cNvPr id="9" name="Picture 8" descr="A close-up of a book&#10;&#10;Description automatically generated with low confidence">
            <a:extLst>
              <a:ext uri="{FF2B5EF4-FFF2-40B4-BE49-F238E27FC236}">
                <a16:creationId xmlns:a16="http://schemas.microsoft.com/office/drawing/2014/main" id="{C0AB88A2-8F40-959F-ABF3-510EC48CD892}"/>
              </a:ext>
            </a:extLst>
          </p:cNvPr>
          <p:cNvPicPr>
            <a:picLocks noChangeAspect="1"/>
          </p:cNvPicPr>
          <p:nvPr/>
        </p:nvPicPr>
        <p:blipFill rotWithShape="1">
          <a:blip r:embed="rId4"/>
          <a:srcRect l="48342" t="18838" r="15634" b="7662"/>
          <a:stretch/>
        </p:blipFill>
        <p:spPr>
          <a:xfrm>
            <a:off x="4441370" y="1584948"/>
            <a:ext cx="3869872" cy="4441372"/>
          </a:xfrm>
          <a:prstGeom prst="rect">
            <a:avLst/>
          </a:prstGeom>
        </p:spPr>
      </p:pic>
    </p:spTree>
    <p:extLst>
      <p:ext uri="{BB962C8B-B14F-4D97-AF65-F5344CB8AC3E}">
        <p14:creationId xmlns:p14="http://schemas.microsoft.com/office/powerpoint/2010/main" val="413516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A17054-212E-C5B2-84E4-1F87D0ED5E25}"/>
              </a:ext>
            </a:extLst>
          </p:cNvPr>
          <p:cNvGrpSpPr/>
          <p:nvPr/>
        </p:nvGrpSpPr>
        <p:grpSpPr>
          <a:xfrm>
            <a:off x="566023" y="274638"/>
            <a:ext cx="11625977" cy="813933"/>
            <a:chOff x="566023" y="274638"/>
            <a:chExt cx="11625977" cy="813933"/>
          </a:xfrm>
        </p:grpSpPr>
        <p:cxnSp>
          <p:nvCxnSpPr>
            <p:cNvPr id="4" name="Straight Connector 3">
              <a:extLst>
                <a:ext uri="{FF2B5EF4-FFF2-40B4-BE49-F238E27FC236}">
                  <a16:creationId xmlns:a16="http://schemas.microsoft.com/office/drawing/2014/main" id="{05656A10-11C7-782B-0DD7-DB6CD5F64B99}"/>
                </a:ext>
              </a:extLst>
            </p:cNvPr>
            <p:cNvCxnSpPr>
              <a:cxnSpLocks/>
            </p:cNvCxnSpPr>
            <p:nvPr/>
          </p:nvCxnSpPr>
          <p:spPr>
            <a:xfrm>
              <a:off x="689336" y="983747"/>
              <a:ext cx="11502664"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B3C8E272-D72E-79AA-50F2-B60A1F5C6619}"/>
                </a:ext>
              </a:extLst>
            </p:cNvPr>
            <p:cNvSpPr txBox="1">
              <a:spLocks/>
            </p:cNvSpPr>
            <p:nvPr/>
          </p:nvSpPr>
          <p:spPr>
            <a:xfrm>
              <a:off x="566023" y="274638"/>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dirty="0">
                  <a:uFill>
                    <a:solidFill>
                      <a:srgbClr val="E9EEF8"/>
                    </a:solidFill>
                  </a:uFill>
                  <a:latin typeface="Arial Narrow" panose="020B0606020202030204" pitchFamily="34" charset="0"/>
                </a:rPr>
                <a:t>Elements of a Strong Blueprint</a:t>
              </a:r>
            </a:p>
          </p:txBody>
        </p:sp>
      </p:grpSp>
      <p:pic>
        <p:nvPicPr>
          <p:cNvPr id="10" name="Picture 9" descr="A blue puzzle pieces with white text&#10;&#10;Description automatically generated with low confidence">
            <a:extLst>
              <a:ext uri="{FF2B5EF4-FFF2-40B4-BE49-F238E27FC236}">
                <a16:creationId xmlns:a16="http://schemas.microsoft.com/office/drawing/2014/main" id="{0B5F0220-10DB-A558-AF57-5B7A446F7C59}"/>
              </a:ext>
            </a:extLst>
          </p:cNvPr>
          <p:cNvPicPr>
            <a:picLocks noGrp="1" noRot="1" noChangeAspect="1" noMove="1" noResize="1" noEditPoints="1" noAdjustHandles="1" noChangeArrowheads="1" noChangeShapeType="1" noCrop="1"/>
          </p:cNvPicPr>
          <p:nvPr/>
        </p:nvPicPr>
        <p:blipFill rotWithShape="1">
          <a:blip r:embed="rId3"/>
          <a:srcRect l="3689" t="15873" r="48279"/>
          <a:stretch/>
        </p:blipFill>
        <p:spPr>
          <a:xfrm>
            <a:off x="449705" y="1103561"/>
            <a:ext cx="5856156" cy="5769428"/>
          </a:xfrm>
          <a:prstGeom prst="rect">
            <a:avLst/>
          </a:prstGeom>
        </p:spPr>
      </p:pic>
      <p:grpSp>
        <p:nvGrpSpPr>
          <p:cNvPr id="16" name="Group 15">
            <a:extLst>
              <a:ext uri="{FF2B5EF4-FFF2-40B4-BE49-F238E27FC236}">
                <a16:creationId xmlns:a16="http://schemas.microsoft.com/office/drawing/2014/main" id="{E0690E62-BA4D-C02D-0488-A5F39EA69672}"/>
              </a:ext>
            </a:extLst>
          </p:cNvPr>
          <p:cNvGrpSpPr/>
          <p:nvPr/>
        </p:nvGrpSpPr>
        <p:grpSpPr>
          <a:xfrm>
            <a:off x="6440668" y="1465921"/>
            <a:ext cx="5179192" cy="4359614"/>
            <a:chOff x="6440668" y="1465921"/>
            <a:chExt cx="5179192" cy="4359614"/>
          </a:xfrm>
        </p:grpSpPr>
        <p:sp>
          <p:nvSpPr>
            <p:cNvPr id="12" name="TextBox 11">
              <a:extLst>
                <a:ext uri="{FF2B5EF4-FFF2-40B4-BE49-F238E27FC236}">
                  <a16:creationId xmlns:a16="http://schemas.microsoft.com/office/drawing/2014/main" id="{02EA3AA3-9457-3BF7-ACD3-61B38B46E30D}"/>
                </a:ext>
              </a:extLst>
            </p:cNvPr>
            <p:cNvSpPr txBox="1"/>
            <p:nvPr/>
          </p:nvSpPr>
          <p:spPr>
            <a:xfrm>
              <a:off x="7217349" y="2172540"/>
              <a:ext cx="4402511" cy="3302338"/>
            </a:xfrm>
            <a:prstGeom prst="rect">
              <a:avLst/>
            </a:prstGeom>
            <a:noFill/>
          </p:spPr>
          <p:txBody>
            <a:bodyPr wrap="square" rtlCol="0" anchor="ctr">
              <a:noAutofit/>
            </a:bodyPr>
            <a:lstStyle/>
            <a:p>
              <a:pPr>
                <a:lnSpc>
                  <a:spcPct val="114000"/>
                </a:lnSpc>
                <a:spcAft>
                  <a:spcPts val="1200"/>
                </a:spcAft>
              </a:pPr>
              <a:r>
                <a:rPr lang="en-US" sz="2900" b="1" dirty="0">
                  <a:solidFill>
                    <a:schemeClr val="tx2"/>
                  </a:solidFill>
                  <a:highlight>
                    <a:srgbClr val="D9E3F7"/>
                  </a:highlight>
                  <a:latin typeface="Arial Narrow" panose="020B0606020202030204" pitchFamily="34" charset="0"/>
                </a:rPr>
                <a:t>Improving teacher workforce policy and practice requires a </a:t>
              </a:r>
              <a:r>
                <a:rPr lang="en-US" sz="2900" b="1" u="sng" dirty="0">
                  <a:solidFill>
                    <a:schemeClr val="tx2"/>
                  </a:solidFill>
                  <a:highlight>
                    <a:srgbClr val="D9E3F7"/>
                  </a:highlight>
                  <a:latin typeface="Arial Narrow" panose="020B0606020202030204" pitchFamily="34" charset="0"/>
                </a:rPr>
                <a:t>comprehensive</a:t>
              </a:r>
              <a:r>
                <a:rPr lang="en-US" sz="2900" b="1" dirty="0">
                  <a:solidFill>
                    <a:schemeClr val="tx2"/>
                  </a:solidFill>
                  <a:highlight>
                    <a:srgbClr val="D9E3F7"/>
                  </a:highlight>
                  <a:latin typeface="Arial Narrow" panose="020B0606020202030204" pitchFamily="34" charset="0"/>
                </a:rPr>
                <a:t> approach.</a:t>
              </a:r>
            </a:p>
            <a:p>
              <a:pPr>
                <a:lnSpc>
                  <a:spcPct val="114000"/>
                </a:lnSpc>
              </a:pPr>
              <a:r>
                <a:rPr lang="en-US" sz="2900" dirty="0">
                  <a:solidFill>
                    <a:schemeClr val="tx2"/>
                  </a:solidFill>
                  <a:latin typeface="Arial Narrow" panose="020B0606020202030204" pitchFamily="34" charset="0"/>
                </a:rPr>
                <a:t>These four elements work together as an interlocking system.</a:t>
              </a:r>
              <a:endParaRPr lang="en-US" sz="2900" b="1" dirty="0">
                <a:solidFill>
                  <a:schemeClr val="tx2"/>
                </a:solidFill>
                <a:latin typeface="Arial Narrow" panose="020B0606020202030204" pitchFamily="34" charset="0"/>
              </a:endParaRPr>
            </a:p>
          </p:txBody>
        </p:sp>
        <p:sp>
          <p:nvSpPr>
            <p:cNvPr id="13" name="Left Brace 12">
              <a:extLst>
                <a:ext uri="{FF2B5EF4-FFF2-40B4-BE49-F238E27FC236}">
                  <a16:creationId xmlns:a16="http://schemas.microsoft.com/office/drawing/2014/main" id="{386488BB-2F0A-D595-30C8-09F8793126DB}"/>
                </a:ext>
              </a:extLst>
            </p:cNvPr>
            <p:cNvSpPr/>
            <p:nvPr/>
          </p:nvSpPr>
          <p:spPr>
            <a:xfrm flipH="1">
              <a:off x="6440668" y="1465921"/>
              <a:ext cx="406400" cy="4359614"/>
            </a:xfrm>
            <a:prstGeom prst="leftBrace">
              <a:avLst>
                <a:gd name="adj1" fmla="val 26190"/>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2207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9C4A56-9BDF-2D09-EC07-C459C4158483}"/>
              </a:ext>
            </a:extLst>
          </p:cNvPr>
          <p:cNvGrpSpPr/>
          <p:nvPr/>
        </p:nvGrpSpPr>
        <p:grpSpPr>
          <a:xfrm>
            <a:off x="566023" y="274638"/>
            <a:ext cx="11625977" cy="813933"/>
            <a:chOff x="566023" y="274638"/>
            <a:chExt cx="11625977" cy="813933"/>
          </a:xfrm>
        </p:grpSpPr>
        <p:cxnSp>
          <p:nvCxnSpPr>
            <p:cNvPr id="4" name="Straight Connector 3">
              <a:extLst>
                <a:ext uri="{FF2B5EF4-FFF2-40B4-BE49-F238E27FC236}">
                  <a16:creationId xmlns:a16="http://schemas.microsoft.com/office/drawing/2014/main" id="{05656A10-11C7-782B-0DD7-DB6CD5F64B99}"/>
                </a:ext>
              </a:extLst>
            </p:cNvPr>
            <p:cNvCxnSpPr>
              <a:cxnSpLocks/>
            </p:cNvCxnSpPr>
            <p:nvPr/>
          </p:nvCxnSpPr>
          <p:spPr>
            <a:xfrm>
              <a:off x="689336" y="983747"/>
              <a:ext cx="11502664"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B3C8E272-D72E-79AA-50F2-B60A1F5C6619}"/>
                </a:ext>
              </a:extLst>
            </p:cNvPr>
            <p:cNvSpPr txBox="1">
              <a:spLocks/>
            </p:cNvSpPr>
            <p:nvPr/>
          </p:nvSpPr>
          <p:spPr>
            <a:xfrm>
              <a:off x="566023" y="274638"/>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dirty="0">
                  <a:uFill>
                    <a:solidFill>
                      <a:srgbClr val="E9EEF8"/>
                    </a:solidFill>
                  </a:uFill>
                  <a:latin typeface="Arial Narrow" panose="020B0606020202030204" pitchFamily="34" charset="0"/>
                </a:rPr>
                <a:t>Elements of a Strong Blueprint</a:t>
              </a:r>
            </a:p>
          </p:txBody>
        </p:sp>
      </p:grpSp>
      <p:grpSp>
        <p:nvGrpSpPr>
          <p:cNvPr id="23" name="Group 22">
            <a:extLst>
              <a:ext uri="{FF2B5EF4-FFF2-40B4-BE49-F238E27FC236}">
                <a16:creationId xmlns:a16="http://schemas.microsoft.com/office/drawing/2014/main" id="{D92C1F2A-9D09-585B-20F8-F972BEF07A7C}"/>
              </a:ext>
            </a:extLst>
          </p:cNvPr>
          <p:cNvGrpSpPr/>
          <p:nvPr/>
        </p:nvGrpSpPr>
        <p:grpSpPr>
          <a:xfrm>
            <a:off x="5921115" y="3072984"/>
            <a:ext cx="6281258" cy="3811996"/>
            <a:chOff x="5921115" y="3072984"/>
            <a:chExt cx="6281258" cy="3811996"/>
          </a:xfrm>
        </p:grpSpPr>
        <p:sp>
          <p:nvSpPr>
            <p:cNvPr id="11" name="Rectangle 10">
              <a:extLst>
                <a:ext uri="{FF2B5EF4-FFF2-40B4-BE49-F238E27FC236}">
                  <a16:creationId xmlns:a16="http://schemas.microsoft.com/office/drawing/2014/main" id="{492E068F-2FE5-BE2D-3531-EC63B0C5318C}"/>
                </a:ext>
              </a:extLst>
            </p:cNvPr>
            <p:cNvSpPr/>
            <p:nvPr/>
          </p:nvSpPr>
          <p:spPr>
            <a:xfrm>
              <a:off x="5921115" y="3072984"/>
              <a:ext cx="6270885" cy="3800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0A38B73-547C-1019-D7E8-9FAFB6EFA971}"/>
                </a:ext>
              </a:extLst>
            </p:cNvPr>
            <p:cNvGrpSpPr>
              <a:grpSpLocks noChangeAspect="1"/>
            </p:cNvGrpSpPr>
            <p:nvPr/>
          </p:nvGrpSpPr>
          <p:grpSpPr>
            <a:xfrm>
              <a:off x="7169098" y="5239060"/>
              <a:ext cx="5033275" cy="1645920"/>
              <a:chOff x="5676180" y="4710023"/>
              <a:chExt cx="6515819" cy="2130724"/>
            </a:xfrm>
          </p:grpSpPr>
          <p:pic>
            <p:nvPicPr>
              <p:cNvPr id="8" name="Picture 7" descr="A picture containing moon, space, astronomy&#10;&#10;Description automatically generated">
                <a:extLst>
                  <a:ext uri="{FF2B5EF4-FFF2-40B4-BE49-F238E27FC236}">
                    <a16:creationId xmlns:a16="http://schemas.microsoft.com/office/drawing/2014/main" id="{3148FDD1-8641-6119-3BC6-22AE4FFB9650}"/>
                  </a:ext>
                </a:extLst>
              </p:cNvPr>
              <p:cNvPicPr>
                <a:picLocks noChangeAspect="1"/>
              </p:cNvPicPr>
              <p:nvPr userDrawn="1"/>
            </p:nvPicPr>
            <p:blipFill rotWithShape="1">
              <a:blip r:embed="rId3"/>
              <a:srcRect l="46557" t="29662" b="20389"/>
              <a:stretch/>
            </p:blipFill>
            <p:spPr>
              <a:xfrm>
                <a:off x="5676180" y="4710023"/>
                <a:ext cx="6515819" cy="2130724"/>
              </a:xfrm>
              <a:prstGeom prst="rect">
                <a:avLst/>
              </a:prstGeom>
            </p:spPr>
          </p:pic>
          <p:pic>
            <p:nvPicPr>
              <p:cNvPr id="9" name="Picture 8" descr="A picture containing text, font, typography, graphics&#10;&#10;Description automatically generated">
                <a:extLst>
                  <a:ext uri="{FF2B5EF4-FFF2-40B4-BE49-F238E27FC236}">
                    <a16:creationId xmlns:a16="http://schemas.microsoft.com/office/drawing/2014/main" id="{4F2936B4-378B-E61D-2407-EFB52A6B39C9}"/>
                  </a:ext>
                </a:extLst>
              </p:cNvPr>
              <p:cNvPicPr>
                <a:picLocks noChangeAspect="1"/>
              </p:cNvPicPr>
              <p:nvPr userDrawn="1"/>
            </p:nvPicPr>
            <p:blipFill>
              <a:blip r:embed="rId4"/>
              <a:stretch>
                <a:fillRect/>
              </a:stretch>
            </p:blipFill>
            <p:spPr>
              <a:xfrm>
                <a:off x="10840746" y="5929771"/>
                <a:ext cx="1091417" cy="668493"/>
              </a:xfrm>
              <a:prstGeom prst="rect">
                <a:avLst/>
              </a:prstGeom>
            </p:spPr>
          </p:pic>
        </p:grpSp>
      </p:grpSp>
      <p:grpSp>
        <p:nvGrpSpPr>
          <p:cNvPr id="36" name="Group 35">
            <a:extLst>
              <a:ext uri="{FF2B5EF4-FFF2-40B4-BE49-F238E27FC236}">
                <a16:creationId xmlns:a16="http://schemas.microsoft.com/office/drawing/2014/main" id="{00A65FBA-6036-69C1-A0F2-2933BC428287}"/>
              </a:ext>
            </a:extLst>
          </p:cNvPr>
          <p:cNvGrpSpPr/>
          <p:nvPr/>
        </p:nvGrpSpPr>
        <p:grpSpPr>
          <a:xfrm>
            <a:off x="609273" y="1253039"/>
            <a:ext cx="5341910" cy="2254660"/>
            <a:chOff x="609273" y="1253039"/>
            <a:chExt cx="5341910" cy="2254660"/>
          </a:xfrm>
        </p:grpSpPr>
        <p:grpSp>
          <p:nvGrpSpPr>
            <p:cNvPr id="25" name="Group 24">
              <a:extLst>
                <a:ext uri="{FF2B5EF4-FFF2-40B4-BE49-F238E27FC236}">
                  <a16:creationId xmlns:a16="http://schemas.microsoft.com/office/drawing/2014/main" id="{0C9819A7-EF19-4028-83DC-46BB49108BEA}"/>
                </a:ext>
              </a:extLst>
            </p:cNvPr>
            <p:cNvGrpSpPr/>
            <p:nvPr/>
          </p:nvGrpSpPr>
          <p:grpSpPr>
            <a:xfrm>
              <a:off x="629375" y="1253039"/>
              <a:ext cx="5321808" cy="2254660"/>
              <a:chOff x="629375" y="1253039"/>
              <a:chExt cx="5321808" cy="2254660"/>
            </a:xfrm>
          </p:grpSpPr>
          <p:sp>
            <p:nvSpPr>
              <p:cNvPr id="14" name="Rectangle 13">
                <a:extLst>
                  <a:ext uri="{FF2B5EF4-FFF2-40B4-BE49-F238E27FC236}">
                    <a16:creationId xmlns:a16="http://schemas.microsoft.com/office/drawing/2014/main" id="{462D7BC0-B7B5-26E7-D803-8F80EF0F7652}"/>
                  </a:ext>
                </a:extLst>
              </p:cNvPr>
              <p:cNvSpPr/>
              <p:nvPr/>
            </p:nvSpPr>
            <p:spPr>
              <a:xfrm>
                <a:off x="629375" y="1253039"/>
                <a:ext cx="5321808" cy="2254660"/>
              </a:xfrm>
              <a:prstGeom prst="rect">
                <a:avLst/>
              </a:prstGeom>
              <a:solidFill>
                <a:schemeClr val="bg1"/>
              </a:solidFill>
              <a:ln>
                <a:solidFill>
                  <a:srgbClr val="2758BC"/>
                </a:solidFill>
              </a:ln>
              <a:effectLst/>
            </p:spPr>
            <p:style>
              <a:lnRef idx="1">
                <a:schemeClr val="accent1"/>
              </a:lnRef>
              <a:fillRef idx="3">
                <a:schemeClr val="accent1"/>
              </a:fillRef>
              <a:effectRef idx="2">
                <a:schemeClr val="accent1"/>
              </a:effectRef>
              <a:fontRef idx="minor">
                <a:schemeClr val="lt1"/>
              </a:fontRef>
            </p:style>
            <p:txBody>
              <a:bodyPr lIns="1371600" rtlCol="0" anchor="t"/>
              <a:lstStyle/>
              <a:p>
                <a:endParaRPr lang="en-US" dirty="0"/>
              </a:p>
            </p:txBody>
          </p:sp>
          <p:pic>
            <p:nvPicPr>
              <p:cNvPr id="5" name="Picture 4" descr="A picture containing symbol&#10;&#10;Description automatically generated">
                <a:extLst>
                  <a:ext uri="{FF2B5EF4-FFF2-40B4-BE49-F238E27FC236}">
                    <a16:creationId xmlns:a16="http://schemas.microsoft.com/office/drawing/2014/main" id="{D7A9CA41-AF03-48C3-8A10-8B8A2DBB00E3}"/>
                  </a:ext>
                </a:extLst>
              </p:cNvPr>
              <p:cNvPicPr>
                <a:picLocks noChangeAspect="1"/>
              </p:cNvPicPr>
              <p:nvPr/>
            </p:nvPicPr>
            <p:blipFill rotWithShape="1">
              <a:blip r:embed="rId5"/>
              <a:srcRect r="46303" b="54869"/>
              <a:stretch/>
            </p:blipFill>
            <p:spPr>
              <a:xfrm>
                <a:off x="629375" y="1253039"/>
                <a:ext cx="1184435" cy="995486"/>
              </a:xfrm>
              <a:prstGeom prst="rect">
                <a:avLst/>
              </a:prstGeom>
            </p:spPr>
          </p:pic>
        </p:grpSp>
        <p:sp>
          <p:nvSpPr>
            <p:cNvPr id="26" name="Rectangle 25">
              <a:extLst>
                <a:ext uri="{FF2B5EF4-FFF2-40B4-BE49-F238E27FC236}">
                  <a16:creationId xmlns:a16="http://schemas.microsoft.com/office/drawing/2014/main" id="{A84F44C9-C3AE-B03E-B97C-FC02794D821C}"/>
                </a:ext>
              </a:extLst>
            </p:cNvPr>
            <p:cNvSpPr/>
            <p:nvPr/>
          </p:nvSpPr>
          <p:spPr>
            <a:xfrm>
              <a:off x="1813810" y="1349129"/>
              <a:ext cx="3722602" cy="4754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solidFill>
                    <a:srgbClr val="2758BC"/>
                  </a:solidFill>
                  <a:latin typeface="Arial Narrow" panose="020B0606020202030204" pitchFamily="34" charset="0"/>
                </a:rPr>
                <a:t>Pathways &amp; Preparation</a:t>
              </a:r>
            </a:p>
          </p:txBody>
        </p:sp>
        <p:sp>
          <p:nvSpPr>
            <p:cNvPr id="24" name="Rectangle 23">
              <a:extLst>
                <a:ext uri="{FF2B5EF4-FFF2-40B4-BE49-F238E27FC236}">
                  <a16:creationId xmlns:a16="http://schemas.microsoft.com/office/drawing/2014/main" id="{E424362A-CCFD-2C5F-1FB5-81A212FAFFD8}"/>
                </a:ext>
              </a:extLst>
            </p:cNvPr>
            <p:cNvSpPr/>
            <p:nvPr/>
          </p:nvSpPr>
          <p:spPr>
            <a:xfrm>
              <a:off x="609273" y="2475074"/>
              <a:ext cx="5296565" cy="9954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buFont typeface="Arial" panose="020B0604020202020204" pitchFamily="34" charset="0"/>
                <a:buChar char="•"/>
              </a:pPr>
              <a:r>
                <a:rPr lang="en-US" sz="2000" dirty="0">
                  <a:solidFill>
                    <a:schemeClr val="accent5"/>
                  </a:solidFill>
                  <a:latin typeface="Arial Narrow" panose="020B0606020202030204" pitchFamily="34" charset="0"/>
                </a:rPr>
                <a:t>Preparation programs attuned to teachers’ </a:t>
              </a:r>
              <a:r>
                <a:rPr lang="en-US" sz="2000" b="1" dirty="0">
                  <a:solidFill>
                    <a:schemeClr val="accent5"/>
                  </a:solidFill>
                  <a:latin typeface="Arial Narrow" panose="020B0606020202030204" pitchFamily="34" charset="0"/>
                </a:rPr>
                <a:t>real-life needs</a:t>
              </a:r>
              <a:r>
                <a:rPr lang="en-US" sz="2000" dirty="0">
                  <a:solidFill>
                    <a:schemeClr val="accent5"/>
                  </a:solidFill>
                  <a:latin typeface="Arial Narrow" panose="020B0606020202030204" pitchFamily="34" charset="0"/>
                </a:rPr>
                <a:t>, such as classroom management and the science of reading</a:t>
              </a:r>
            </a:p>
          </p:txBody>
        </p:sp>
        <p:sp>
          <p:nvSpPr>
            <p:cNvPr id="29" name="Rectangle 28">
              <a:extLst>
                <a:ext uri="{FF2B5EF4-FFF2-40B4-BE49-F238E27FC236}">
                  <a16:creationId xmlns:a16="http://schemas.microsoft.com/office/drawing/2014/main" id="{341F2DFC-DBFE-B6F2-116F-A77E67E2D4CB}"/>
                </a:ext>
              </a:extLst>
            </p:cNvPr>
            <p:cNvSpPr/>
            <p:nvPr/>
          </p:nvSpPr>
          <p:spPr>
            <a:xfrm>
              <a:off x="1510998" y="1843353"/>
              <a:ext cx="4199992" cy="677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buFont typeface="Arial" panose="020B0604020202020204" pitchFamily="34" charset="0"/>
                <a:buChar char="•"/>
              </a:pPr>
              <a:r>
                <a:rPr lang="en-US" sz="2000" dirty="0">
                  <a:solidFill>
                    <a:schemeClr val="accent5"/>
                  </a:solidFill>
                  <a:latin typeface="Arial Narrow" panose="020B0606020202030204" pitchFamily="34" charset="0"/>
                </a:rPr>
                <a:t>A variety of </a:t>
              </a:r>
              <a:r>
                <a:rPr lang="en-US" sz="2000" b="1" dirty="0">
                  <a:solidFill>
                    <a:schemeClr val="accent5"/>
                  </a:solidFill>
                  <a:latin typeface="Arial Narrow" panose="020B0606020202030204" pitchFamily="34" charset="0"/>
                </a:rPr>
                <a:t>entry points </a:t>
              </a:r>
              <a:r>
                <a:rPr lang="en-US" sz="2000" dirty="0">
                  <a:solidFill>
                    <a:schemeClr val="accent5"/>
                  </a:solidFill>
                  <a:latin typeface="Arial Narrow" panose="020B0606020202030204" pitchFamily="34" charset="0"/>
                </a:rPr>
                <a:t>into teaching that share common </a:t>
              </a:r>
              <a:r>
                <a:rPr lang="en-US" sz="2000" b="1" dirty="0">
                  <a:solidFill>
                    <a:schemeClr val="accent5"/>
                  </a:solidFill>
                  <a:latin typeface="Arial Narrow" panose="020B0606020202030204" pitchFamily="34" charset="0"/>
                </a:rPr>
                <a:t>high standards</a:t>
              </a:r>
            </a:p>
          </p:txBody>
        </p:sp>
      </p:grpSp>
      <p:grpSp>
        <p:nvGrpSpPr>
          <p:cNvPr id="40" name="Group 39">
            <a:extLst>
              <a:ext uri="{FF2B5EF4-FFF2-40B4-BE49-F238E27FC236}">
                <a16:creationId xmlns:a16="http://schemas.microsoft.com/office/drawing/2014/main" id="{1D8284BE-84CD-1300-6265-D406411C98FC}"/>
              </a:ext>
            </a:extLst>
          </p:cNvPr>
          <p:cNvGrpSpPr/>
          <p:nvPr/>
        </p:nvGrpSpPr>
        <p:grpSpPr>
          <a:xfrm>
            <a:off x="5988010" y="1253039"/>
            <a:ext cx="5347746" cy="2254660"/>
            <a:chOff x="5988010" y="1253039"/>
            <a:chExt cx="5347746" cy="2254660"/>
          </a:xfrm>
        </p:grpSpPr>
        <p:grpSp>
          <p:nvGrpSpPr>
            <p:cNvPr id="37" name="Group 36">
              <a:extLst>
                <a:ext uri="{FF2B5EF4-FFF2-40B4-BE49-F238E27FC236}">
                  <a16:creationId xmlns:a16="http://schemas.microsoft.com/office/drawing/2014/main" id="{4B49BEC0-A591-C391-8B17-DE557544690E}"/>
                </a:ext>
              </a:extLst>
            </p:cNvPr>
            <p:cNvGrpSpPr/>
            <p:nvPr/>
          </p:nvGrpSpPr>
          <p:grpSpPr>
            <a:xfrm>
              <a:off x="6000979" y="1253039"/>
              <a:ext cx="5326633" cy="2254660"/>
              <a:chOff x="6000979" y="1253039"/>
              <a:chExt cx="5326633" cy="2254660"/>
            </a:xfrm>
          </p:grpSpPr>
          <p:sp>
            <p:nvSpPr>
              <p:cNvPr id="17" name="Rectangle 16">
                <a:extLst>
                  <a:ext uri="{FF2B5EF4-FFF2-40B4-BE49-F238E27FC236}">
                    <a16:creationId xmlns:a16="http://schemas.microsoft.com/office/drawing/2014/main" id="{C56131FF-4737-C0D2-18E3-4E17A442CC0F}"/>
                  </a:ext>
                </a:extLst>
              </p:cNvPr>
              <p:cNvSpPr/>
              <p:nvPr/>
            </p:nvSpPr>
            <p:spPr>
              <a:xfrm>
                <a:off x="6000979" y="1253039"/>
                <a:ext cx="5321808" cy="2254660"/>
              </a:xfrm>
              <a:prstGeom prst="rect">
                <a:avLst/>
              </a:prstGeom>
              <a:solidFill>
                <a:schemeClr val="bg1"/>
              </a:solidFill>
              <a:ln>
                <a:solidFill>
                  <a:srgbClr val="234F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picture containing symbol&#10;&#10;Description automatically generated">
                <a:extLst>
                  <a:ext uri="{FF2B5EF4-FFF2-40B4-BE49-F238E27FC236}">
                    <a16:creationId xmlns:a16="http://schemas.microsoft.com/office/drawing/2014/main" id="{247523EF-0F57-E1AF-293B-F28780D85A08}"/>
                  </a:ext>
                </a:extLst>
              </p:cNvPr>
              <p:cNvPicPr>
                <a:picLocks noChangeAspect="1"/>
              </p:cNvPicPr>
              <p:nvPr/>
            </p:nvPicPr>
            <p:blipFill rotWithShape="1">
              <a:blip r:embed="rId5"/>
              <a:srcRect l="59450" b="50119"/>
              <a:stretch/>
            </p:blipFill>
            <p:spPr>
              <a:xfrm>
                <a:off x="10433153" y="1268186"/>
                <a:ext cx="894459" cy="1100260"/>
              </a:xfrm>
              <a:prstGeom prst="rect">
                <a:avLst/>
              </a:prstGeom>
            </p:spPr>
          </p:pic>
        </p:grpSp>
        <p:sp>
          <p:nvSpPr>
            <p:cNvPr id="27" name="Rectangle 26">
              <a:extLst>
                <a:ext uri="{FF2B5EF4-FFF2-40B4-BE49-F238E27FC236}">
                  <a16:creationId xmlns:a16="http://schemas.microsoft.com/office/drawing/2014/main" id="{76EEFA7C-512B-7B4B-18E7-B94B89B1DF9E}"/>
                </a:ext>
              </a:extLst>
            </p:cNvPr>
            <p:cNvSpPr/>
            <p:nvPr/>
          </p:nvSpPr>
          <p:spPr>
            <a:xfrm>
              <a:off x="6720847" y="1349128"/>
              <a:ext cx="3809317" cy="4754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800" b="1" dirty="0">
                  <a:solidFill>
                    <a:srgbClr val="234FA9"/>
                  </a:solidFill>
                  <a:latin typeface="Arial Narrow" panose="020B0606020202030204" pitchFamily="34" charset="0"/>
                </a:rPr>
                <a:t>Professional Supports</a:t>
              </a:r>
            </a:p>
          </p:txBody>
        </p:sp>
        <p:sp>
          <p:nvSpPr>
            <p:cNvPr id="30" name="Rectangle 29">
              <a:extLst>
                <a:ext uri="{FF2B5EF4-FFF2-40B4-BE49-F238E27FC236}">
                  <a16:creationId xmlns:a16="http://schemas.microsoft.com/office/drawing/2014/main" id="{34E3E19B-B88A-753C-79D6-D27B9648E7A9}"/>
                </a:ext>
              </a:extLst>
            </p:cNvPr>
            <p:cNvSpPr/>
            <p:nvPr/>
          </p:nvSpPr>
          <p:spPr>
            <a:xfrm>
              <a:off x="5988010" y="1805974"/>
              <a:ext cx="4445143" cy="90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buFont typeface="Arial" panose="020B0604020202020204" pitchFamily="34" charset="0"/>
                <a:buChar char="•"/>
              </a:pPr>
              <a:r>
                <a:rPr lang="en-US" sz="2000" dirty="0">
                  <a:solidFill>
                    <a:schemeClr val="accent5"/>
                  </a:solidFill>
                  <a:latin typeface="Arial Narrow" panose="020B0606020202030204" pitchFamily="34" charset="0"/>
                </a:rPr>
                <a:t>Opportunities for </a:t>
              </a:r>
              <a:r>
                <a:rPr lang="en-US" sz="2000" b="1" dirty="0">
                  <a:solidFill>
                    <a:schemeClr val="accent5"/>
                  </a:solidFill>
                  <a:latin typeface="Arial Narrow" panose="020B0606020202030204" pitchFamily="34" charset="0"/>
                </a:rPr>
                <a:t>strong teachers </a:t>
              </a:r>
              <a:r>
                <a:rPr lang="en-US" sz="2000" dirty="0">
                  <a:solidFill>
                    <a:schemeClr val="accent5"/>
                  </a:solidFill>
                  <a:latin typeface="Arial Narrow" panose="020B0606020202030204" pitchFamily="34" charset="0"/>
                </a:rPr>
                <a:t>to maximize and share their talents via well-supported </a:t>
              </a:r>
              <a:r>
                <a:rPr lang="en-US" sz="2000" b="1" dirty="0">
                  <a:solidFill>
                    <a:schemeClr val="accent5"/>
                  </a:solidFill>
                  <a:latin typeface="Arial Narrow" panose="020B0606020202030204" pitchFamily="34" charset="0"/>
                </a:rPr>
                <a:t>teacher-leadership roles</a:t>
              </a:r>
            </a:p>
          </p:txBody>
        </p:sp>
        <p:sp>
          <p:nvSpPr>
            <p:cNvPr id="31" name="Rectangle 30">
              <a:extLst>
                <a:ext uri="{FF2B5EF4-FFF2-40B4-BE49-F238E27FC236}">
                  <a16:creationId xmlns:a16="http://schemas.microsoft.com/office/drawing/2014/main" id="{DFE12D58-C389-BDC2-CDA2-8768E0412FFE}"/>
                </a:ext>
              </a:extLst>
            </p:cNvPr>
            <p:cNvSpPr/>
            <p:nvPr/>
          </p:nvSpPr>
          <p:spPr>
            <a:xfrm>
              <a:off x="6013948" y="2776315"/>
              <a:ext cx="5321808" cy="677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buFont typeface="Arial" panose="020B0604020202020204" pitchFamily="34" charset="0"/>
                <a:buChar char="•"/>
              </a:pPr>
              <a:r>
                <a:rPr lang="en-US" sz="2000" dirty="0">
                  <a:solidFill>
                    <a:schemeClr val="accent5"/>
                  </a:solidFill>
                  <a:latin typeface="Arial Narrow" panose="020B0606020202030204" pitchFamily="34" charset="0"/>
                </a:rPr>
                <a:t>The </a:t>
              </a:r>
              <a:r>
                <a:rPr lang="en-US" sz="2000" b="1" dirty="0">
                  <a:solidFill>
                    <a:schemeClr val="accent5"/>
                  </a:solidFill>
                  <a:latin typeface="Arial Narrow" panose="020B0606020202030204" pitchFamily="34" charset="0"/>
                </a:rPr>
                <a:t>flexibility, class sizes and support staff</a:t>
              </a:r>
              <a:r>
                <a:rPr lang="en-US" sz="2000" dirty="0">
                  <a:solidFill>
                    <a:schemeClr val="accent5"/>
                  </a:solidFill>
                  <a:latin typeface="Arial Narrow" panose="020B0606020202030204" pitchFamily="34" charset="0"/>
                </a:rPr>
                <a:t> needed for teachers and their students to succeed</a:t>
              </a:r>
              <a:endParaRPr lang="en-US" sz="2000" b="1" dirty="0">
                <a:solidFill>
                  <a:schemeClr val="accent5"/>
                </a:solidFill>
                <a:latin typeface="Arial Narrow" panose="020B0606020202030204" pitchFamily="34" charset="0"/>
              </a:endParaRPr>
            </a:p>
          </p:txBody>
        </p:sp>
      </p:grpSp>
      <p:grpSp>
        <p:nvGrpSpPr>
          <p:cNvPr id="41" name="Group 40">
            <a:extLst>
              <a:ext uri="{FF2B5EF4-FFF2-40B4-BE49-F238E27FC236}">
                <a16:creationId xmlns:a16="http://schemas.microsoft.com/office/drawing/2014/main" id="{789CD82F-8837-0AD9-C7C0-C01E57D52C38}"/>
              </a:ext>
            </a:extLst>
          </p:cNvPr>
          <p:cNvGrpSpPr/>
          <p:nvPr/>
        </p:nvGrpSpPr>
        <p:grpSpPr>
          <a:xfrm>
            <a:off x="628987" y="3563646"/>
            <a:ext cx="5321808" cy="2264496"/>
            <a:chOff x="628987" y="3563646"/>
            <a:chExt cx="5321808" cy="2264496"/>
          </a:xfrm>
        </p:grpSpPr>
        <p:grpSp>
          <p:nvGrpSpPr>
            <p:cNvPr id="39" name="Group 38">
              <a:extLst>
                <a:ext uri="{FF2B5EF4-FFF2-40B4-BE49-F238E27FC236}">
                  <a16:creationId xmlns:a16="http://schemas.microsoft.com/office/drawing/2014/main" id="{31FF35B3-65F5-7611-8D31-CCBB82698CF2}"/>
                </a:ext>
              </a:extLst>
            </p:cNvPr>
            <p:cNvGrpSpPr/>
            <p:nvPr/>
          </p:nvGrpSpPr>
          <p:grpSpPr>
            <a:xfrm>
              <a:off x="628987" y="3563646"/>
              <a:ext cx="5321808" cy="2264496"/>
              <a:chOff x="628987" y="3563646"/>
              <a:chExt cx="5321808" cy="2264496"/>
            </a:xfrm>
          </p:grpSpPr>
          <p:sp>
            <p:nvSpPr>
              <p:cNvPr id="19" name="Rectangle 18">
                <a:extLst>
                  <a:ext uri="{FF2B5EF4-FFF2-40B4-BE49-F238E27FC236}">
                    <a16:creationId xmlns:a16="http://schemas.microsoft.com/office/drawing/2014/main" id="{A0DA33A4-4689-B522-D5B6-7715302E0F63}"/>
                  </a:ext>
                </a:extLst>
              </p:cNvPr>
              <p:cNvSpPr/>
              <p:nvPr/>
            </p:nvSpPr>
            <p:spPr>
              <a:xfrm>
                <a:off x="628987" y="3563646"/>
                <a:ext cx="5321808" cy="2254660"/>
              </a:xfrm>
              <a:prstGeom prst="rect">
                <a:avLst/>
              </a:prstGeom>
              <a:solidFill>
                <a:schemeClr val="bg1"/>
              </a:solidFill>
              <a:ln>
                <a:solidFill>
                  <a:srgbClr val="5279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A picture containing symbol&#10;&#10;Description automatically generated">
                <a:extLst>
                  <a:ext uri="{FF2B5EF4-FFF2-40B4-BE49-F238E27FC236}">
                    <a16:creationId xmlns:a16="http://schemas.microsoft.com/office/drawing/2014/main" id="{DA2E767D-3B5B-2FFB-D077-D5E135222802}"/>
                  </a:ext>
                </a:extLst>
              </p:cNvPr>
              <p:cNvPicPr>
                <a:picLocks noChangeAspect="1"/>
              </p:cNvPicPr>
              <p:nvPr/>
            </p:nvPicPr>
            <p:blipFill rotWithShape="1">
              <a:blip r:embed="rId5"/>
              <a:srcRect t="49925" r="58092"/>
              <a:stretch/>
            </p:blipFill>
            <p:spPr>
              <a:xfrm>
                <a:off x="649577" y="4723599"/>
                <a:ext cx="924390" cy="1104543"/>
              </a:xfrm>
              <a:prstGeom prst="rect">
                <a:avLst/>
              </a:prstGeom>
            </p:spPr>
          </p:pic>
        </p:grpSp>
        <p:sp>
          <p:nvSpPr>
            <p:cNvPr id="28" name="Rectangle 27">
              <a:extLst>
                <a:ext uri="{FF2B5EF4-FFF2-40B4-BE49-F238E27FC236}">
                  <a16:creationId xmlns:a16="http://schemas.microsoft.com/office/drawing/2014/main" id="{0E184AB4-61F0-81D9-37F2-DE22CFC6FF5D}"/>
                </a:ext>
              </a:extLst>
            </p:cNvPr>
            <p:cNvSpPr/>
            <p:nvPr/>
          </p:nvSpPr>
          <p:spPr>
            <a:xfrm>
              <a:off x="673148" y="3629738"/>
              <a:ext cx="3722602" cy="4754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solidFill>
                    <a:srgbClr val="5279C9"/>
                  </a:solidFill>
                  <a:latin typeface="Arial Narrow" panose="020B0606020202030204" pitchFamily="34" charset="0"/>
                </a:rPr>
                <a:t>Licensure</a:t>
              </a:r>
            </a:p>
          </p:txBody>
        </p:sp>
        <p:sp>
          <p:nvSpPr>
            <p:cNvPr id="32" name="Rectangle 31">
              <a:extLst>
                <a:ext uri="{FF2B5EF4-FFF2-40B4-BE49-F238E27FC236}">
                  <a16:creationId xmlns:a16="http://schemas.microsoft.com/office/drawing/2014/main" id="{933632C2-8383-D120-573A-77584EA6A6A6}"/>
                </a:ext>
              </a:extLst>
            </p:cNvPr>
            <p:cNvSpPr/>
            <p:nvPr/>
          </p:nvSpPr>
          <p:spPr>
            <a:xfrm>
              <a:off x="1501971" y="4177500"/>
              <a:ext cx="4199992" cy="13166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buFont typeface="Arial" panose="020B0604020202020204" pitchFamily="34" charset="0"/>
                <a:buChar char="•"/>
              </a:pPr>
              <a:r>
                <a:rPr lang="en-US" sz="2000" dirty="0">
                  <a:solidFill>
                    <a:schemeClr val="accent5"/>
                  </a:solidFill>
                  <a:latin typeface="Arial Narrow" panose="020B0606020202030204" pitchFamily="34" charset="0"/>
                </a:rPr>
                <a:t>Licensure systems that </a:t>
              </a:r>
              <a:r>
                <a:rPr lang="en-US" sz="2000" b="1" dirty="0">
                  <a:solidFill>
                    <a:schemeClr val="accent5"/>
                  </a:solidFill>
                  <a:latin typeface="Arial Narrow" panose="020B0606020202030204" pitchFamily="34" charset="0"/>
                </a:rPr>
                <a:t>scaffold up</a:t>
              </a:r>
              <a:r>
                <a:rPr lang="en-US" sz="2000" dirty="0">
                  <a:solidFill>
                    <a:schemeClr val="accent5"/>
                  </a:solidFill>
                  <a:latin typeface="Arial Narrow" panose="020B0606020202030204" pitchFamily="34" charset="0"/>
                </a:rPr>
                <a:t> based on teachers’ skills, competencies and impact — and </a:t>
              </a:r>
              <a:r>
                <a:rPr lang="en-US" sz="2000" b="1" dirty="0">
                  <a:solidFill>
                    <a:schemeClr val="accent5"/>
                  </a:solidFill>
                  <a:latin typeface="Arial Narrow" panose="020B0606020202030204" pitchFamily="34" charset="0"/>
                </a:rPr>
                <a:t>align</a:t>
              </a:r>
              <a:r>
                <a:rPr lang="en-US" sz="2000" dirty="0">
                  <a:solidFill>
                    <a:schemeClr val="accent5"/>
                  </a:solidFill>
                  <a:latin typeface="Arial Narrow" panose="020B0606020202030204" pitchFamily="34" charset="0"/>
                </a:rPr>
                <a:t> with the pay and ongoing support they receive</a:t>
              </a:r>
              <a:endParaRPr lang="en-US" sz="2000" b="1" dirty="0">
                <a:solidFill>
                  <a:schemeClr val="accent5"/>
                </a:solidFill>
                <a:latin typeface="Arial Narrow" panose="020B0606020202030204" pitchFamily="34" charset="0"/>
              </a:endParaRPr>
            </a:p>
          </p:txBody>
        </p:sp>
      </p:grpSp>
      <p:grpSp>
        <p:nvGrpSpPr>
          <p:cNvPr id="42" name="Group 41">
            <a:extLst>
              <a:ext uri="{FF2B5EF4-FFF2-40B4-BE49-F238E27FC236}">
                <a16:creationId xmlns:a16="http://schemas.microsoft.com/office/drawing/2014/main" id="{EBDFD0EF-5803-D6EA-3244-FB024478F1B5}"/>
              </a:ext>
            </a:extLst>
          </p:cNvPr>
          <p:cNvGrpSpPr/>
          <p:nvPr/>
        </p:nvGrpSpPr>
        <p:grpSpPr>
          <a:xfrm>
            <a:off x="5995765" y="3565628"/>
            <a:ext cx="5331847" cy="2254660"/>
            <a:chOff x="5995765" y="3565628"/>
            <a:chExt cx="5331847" cy="2254660"/>
          </a:xfrm>
        </p:grpSpPr>
        <p:grpSp>
          <p:nvGrpSpPr>
            <p:cNvPr id="38" name="Group 37">
              <a:extLst>
                <a:ext uri="{FF2B5EF4-FFF2-40B4-BE49-F238E27FC236}">
                  <a16:creationId xmlns:a16="http://schemas.microsoft.com/office/drawing/2014/main" id="{B35FB9C7-98F0-3B92-6A95-93647E102575}"/>
                </a:ext>
              </a:extLst>
            </p:cNvPr>
            <p:cNvGrpSpPr/>
            <p:nvPr/>
          </p:nvGrpSpPr>
          <p:grpSpPr>
            <a:xfrm>
              <a:off x="5995765" y="3565628"/>
              <a:ext cx="5331847" cy="2254660"/>
              <a:chOff x="5995765" y="3565628"/>
              <a:chExt cx="5331847" cy="2254660"/>
            </a:xfrm>
          </p:grpSpPr>
          <p:sp>
            <p:nvSpPr>
              <p:cNvPr id="18" name="Rectangle 17">
                <a:extLst>
                  <a:ext uri="{FF2B5EF4-FFF2-40B4-BE49-F238E27FC236}">
                    <a16:creationId xmlns:a16="http://schemas.microsoft.com/office/drawing/2014/main" id="{F4E3FDE6-5126-8521-D362-83BD0F0B64FF}"/>
                  </a:ext>
                </a:extLst>
              </p:cNvPr>
              <p:cNvSpPr/>
              <p:nvPr/>
            </p:nvSpPr>
            <p:spPr>
              <a:xfrm>
                <a:off x="5995765" y="3565628"/>
                <a:ext cx="5321808" cy="2254660"/>
              </a:xfrm>
              <a:prstGeom prst="rect">
                <a:avLst/>
              </a:prstGeom>
              <a:solidFill>
                <a:schemeClr val="bg1"/>
              </a:solidFill>
              <a:ln>
                <a:solidFill>
                  <a:srgbClr val="3D69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A picture containing symbol&#10;&#10;Description automatically generated">
                <a:extLst>
                  <a:ext uri="{FF2B5EF4-FFF2-40B4-BE49-F238E27FC236}">
                    <a16:creationId xmlns:a16="http://schemas.microsoft.com/office/drawing/2014/main" id="{69FD820E-5364-6BD6-4379-9FDAA104F899}"/>
                  </a:ext>
                </a:extLst>
              </p:cNvPr>
              <p:cNvPicPr>
                <a:picLocks noChangeAspect="1"/>
              </p:cNvPicPr>
              <p:nvPr/>
            </p:nvPicPr>
            <p:blipFill rotWithShape="1">
              <a:blip r:embed="rId5"/>
              <a:srcRect l="44499" t="57770"/>
              <a:stretch/>
            </p:blipFill>
            <p:spPr>
              <a:xfrm>
                <a:off x="10103369" y="4886792"/>
                <a:ext cx="1224243" cy="931513"/>
              </a:xfrm>
              <a:prstGeom prst="rect">
                <a:avLst/>
              </a:prstGeom>
            </p:spPr>
          </p:pic>
        </p:grpSp>
        <p:sp>
          <p:nvSpPr>
            <p:cNvPr id="33" name="Rectangle 32">
              <a:extLst>
                <a:ext uri="{FF2B5EF4-FFF2-40B4-BE49-F238E27FC236}">
                  <a16:creationId xmlns:a16="http://schemas.microsoft.com/office/drawing/2014/main" id="{172B586D-CE43-B67E-FCE8-BE6CF797E785}"/>
                </a:ext>
              </a:extLst>
            </p:cNvPr>
            <p:cNvSpPr/>
            <p:nvPr/>
          </p:nvSpPr>
          <p:spPr>
            <a:xfrm>
              <a:off x="6138250" y="3638277"/>
              <a:ext cx="3722602" cy="4754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b="1" dirty="0">
                  <a:solidFill>
                    <a:srgbClr val="3D69C3"/>
                  </a:solidFill>
                  <a:latin typeface="Arial Narrow" panose="020B0606020202030204" pitchFamily="34" charset="0"/>
                </a:rPr>
                <a:t>Compensation</a:t>
              </a:r>
            </a:p>
          </p:txBody>
        </p:sp>
        <p:sp>
          <p:nvSpPr>
            <p:cNvPr id="34" name="Rectangle 33">
              <a:extLst>
                <a:ext uri="{FF2B5EF4-FFF2-40B4-BE49-F238E27FC236}">
                  <a16:creationId xmlns:a16="http://schemas.microsoft.com/office/drawing/2014/main" id="{144DD9D5-383E-1DC9-AC50-C5AC5471546A}"/>
                </a:ext>
              </a:extLst>
            </p:cNvPr>
            <p:cNvSpPr/>
            <p:nvPr/>
          </p:nvSpPr>
          <p:spPr>
            <a:xfrm>
              <a:off x="6024373" y="4177500"/>
              <a:ext cx="5134198" cy="677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buFont typeface="Arial" panose="020B0604020202020204" pitchFamily="34" charset="0"/>
                <a:buChar char="•"/>
              </a:pPr>
              <a:r>
                <a:rPr lang="en-US" sz="2000" dirty="0">
                  <a:solidFill>
                    <a:schemeClr val="accent5"/>
                  </a:solidFill>
                  <a:latin typeface="Arial Narrow" panose="020B0606020202030204" pitchFamily="34" charset="0"/>
                </a:rPr>
                <a:t>Salary structures that avoid stagnation and </a:t>
              </a:r>
              <a:r>
                <a:rPr lang="en-US" sz="2000" b="1" dirty="0">
                  <a:solidFill>
                    <a:schemeClr val="accent5"/>
                  </a:solidFill>
                  <a:latin typeface="Arial Narrow" panose="020B0606020202030204" pitchFamily="34" charset="0"/>
                </a:rPr>
                <a:t>reward </a:t>
              </a:r>
              <a:r>
                <a:rPr lang="en-US" sz="2000" dirty="0">
                  <a:solidFill>
                    <a:schemeClr val="accent5"/>
                  </a:solidFill>
                  <a:latin typeface="Arial Narrow" panose="020B0606020202030204" pitchFamily="34" charset="0"/>
                </a:rPr>
                <a:t>teachers’ skills, knowledge, impact and leadership</a:t>
              </a:r>
            </a:p>
          </p:txBody>
        </p:sp>
        <p:sp>
          <p:nvSpPr>
            <p:cNvPr id="35" name="Rectangle 34">
              <a:extLst>
                <a:ext uri="{FF2B5EF4-FFF2-40B4-BE49-F238E27FC236}">
                  <a16:creationId xmlns:a16="http://schemas.microsoft.com/office/drawing/2014/main" id="{089B4475-085D-094D-D86A-F873B171013B}"/>
                </a:ext>
              </a:extLst>
            </p:cNvPr>
            <p:cNvSpPr/>
            <p:nvPr/>
          </p:nvSpPr>
          <p:spPr>
            <a:xfrm>
              <a:off x="6000979" y="4859973"/>
              <a:ext cx="4048132" cy="6773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82880" indent="-182880">
                <a:buFont typeface="Arial" panose="020B0604020202020204" pitchFamily="34" charset="0"/>
                <a:buChar char="•"/>
              </a:pPr>
              <a:r>
                <a:rPr lang="en-US" sz="2000" b="1" dirty="0">
                  <a:solidFill>
                    <a:schemeClr val="accent5"/>
                  </a:solidFill>
                  <a:latin typeface="Arial Narrow" panose="020B0606020202030204" pitchFamily="34" charset="0"/>
                </a:rPr>
                <a:t>Health and retirement benefits </a:t>
              </a:r>
              <a:r>
                <a:rPr lang="en-US" sz="2000" dirty="0">
                  <a:solidFill>
                    <a:schemeClr val="accent5"/>
                  </a:solidFill>
                  <a:latin typeface="Arial Narrow" panose="020B0606020202030204" pitchFamily="34" charset="0"/>
                </a:rPr>
                <a:t>that are high-quality and affordable</a:t>
              </a:r>
            </a:p>
          </p:txBody>
        </p:sp>
      </p:grpSp>
    </p:spTree>
    <p:extLst>
      <p:ext uri="{BB962C8B-B14F-4D97-AF65-F5344CB8AC3E}">
        <p14:creationId xmlns:p14="http://schemas.microsoft.com/office/powerpoint/2010/main" val="32200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1+#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C227EDB7-69C6-32BB-7F04-6659A8F97F3B}"/>
              </a:ext>
            </a:extLst>
          </p:cNvPr>
          <p:cNvGrpSpPr/>
          <p:nvPr/>
        </p:nvGrpSpPr>
        <p:grpSpPr>
          <a:xfrm>
            <a:off x="5630778" y="0"/>
            <a:ext cx="6561221" cy="6858000"/>
            <a:chOff x="5630778" y="0"/>
            <a:chExt cx="6561221" cy="6858000"/>
          </a:xfrm>
        </p:grpSpPr>
        <p:pic>
          <p:nvPicPr>
            <p:cNvPr id="5" name="Picture 4" descr="A picture containing screenshot&#10;&#10;Description automatically generated">
              <a:extLst>
                <a:ext uri="{FF2B5EF4-FFF2-40B4-BE49-F238E27FC236}">
                  <a16:creationId xmlns:a16="http://schemas.microsoft.com/office/drawing/2014/main" id="{EE9B7C0D-6F7D-0043-FAD6-019EF975A054}"/>
                </a:ext>
              </a:extLst>
            </p:cNvPr>
            <p:cNvPicPr>
              <a:picLocks noChangeAspect="1"/>
            </p:cNvPicPr>
            <p:nvPr/>
          </p:nvPicPr>
          <p:blipFill rotWithShape="1">
            <a:blip r:embed="rId3"/>
            <a:srcRect l="46184"/>
            <a:stretch/>
          </p:blipFill>
          <p:spPr>
            <a:xfrm>
              <a:off x="5630778" y="0"/>
              <a:ext cx="6561221" cy="6858000"/>
            </a:xfrm>
            <a:prstGeom prst="rect">
              <a:avLst/>
            </a:prstGeom>
          </p:spPr>
        </p:pic>
        <p:sp>
          <p:nvSpPr>
            <p:cNvPr id="32" name="TextBox 31">
              <a:extLst>
                <a:ext uri="{FF2B5EF4-FFF2-40B4-BE49-F238E27FC236}">
                  <a16:creationId xmlns:a16="http://schemas.microsoft.com/office/drawing/2014/main" id="{0E489C1A-6D42-836A-859C-4BEEBA29FF1A}"/>
                </a:ext>
              </a:extLst>
            </p:cNvPr>
            <p:cNvSpPr txBox="1"/>
            <p:nvPr/>
          </p:nvSpPr>
          <p:spPr>
            <a:xfrm>
              <a:off x="8229153" y="1366190"/>
              <a:ext cx="3640001" cy="1578669"/>
            </a:xfrm>
            <a:prstGeom prst="rect">
              <a:avLst/>
            </a:prstGeom>
            <a:noFill/>
          </p:spPr>
          <p:txBody>
            <a:bodyPr wrap="square" rtlCol="0" anchor="t">
              <a:noAutofit/>
            </a:bodyPr>
            <a:lstStyle/>
            <a:p>
              <a:pPr algn="ctr"/>
              <a:r>
                <a:rPr lang="en-US" sz="2600" b="1" dirty="0">
                  <a:solidFill>
                    <a:schemeClr val="bg1"/>
                  </a:solidFill>
                  <a:latin typeface="Arial Narrow" panose="020B0606020202030204" pitchFamily="34" charset="0"/>
                </a:rPr>
                <a:t>Recruit, Prepare &amp; Retain Great Teachers with SREB Induction Programs</a:t>
              </a:r>
            </a:p>
          </p:txBody>
        </p:sp>
        <p:pic>
          <p:nvPicPr>
            <p:cNvPr id="38" name="Picture 37" descr="A light bulb with rays of light&#10;&#10;Description automatically generated with medium confidence">
              <a:extLst>
                <a:ext uri="{FF2B5EF4-FFF2-40B4-BE49-F238E27FC236}">
                  <a16:creationId xmlns:a16="http://schemas.microsoft.com/office/drawing/2014/main" id="{71D11B71-C9F5-87A1-4385-3FD0CDBE29D6}"/>
                </a:ext>
              </a:extLst>
            </p:cNvPr>
            <p:cNvPicPr>
              <a:picLocks noChangeAspect="1"/>
            </p:cNvPicPr>
            <p:nvPr/>
          </p:nvPicPr>
          <p:blipFill>
            <a:blip r:embed="rId4">
              <a:alphaModFix amt="85000"/>
            </a:blip>
            <a:stretch>
              <a:fillRect/>
            </a:stretch>
          </p:blipFill>
          <p:spPr>
            <a:xfrm>
              <a:off x="9513410" y="238707"/>
              <a:ext cx="1088940" cy="1088940"/>
            </a:xfrm>
            <a:prstGeom prst="rect">
              <a:avLst/>
            </a:prstGeom>
          </p:spPr>
        </p:pic>
        <p:pic>
          <p:nvPicPr>
            <p:cNvPr id="39" name="Picture 38">
              <a:hlinkClick r:id="rId5"/>
              <a:extLst>
                <a:ext uri="{FF2B5EF4-FFF2-40B4-BE49-F238E27FC236}">
                  <a16:creationId xmlns:a16="http://schemas.microsoft.com/office/drawing/2014/main" id="{96BD8CEF-A971-4238-9E2B-18F58B0742C9}"/>
                </a:ext>
              </a:extLst>
            </p:cNvPr>
            <p:cNvPicPr>
              <a:picLocks noChangeAspect="1"/>
            </p:cNvPicPr>
            <p:nvPr/>
          </p:nvPicPr>
          <p:blipFill>
            <a:blip r:embed="rId6"/>
            <a:stretch>
              <a:fillRect/>
            </a:stretch>
          </p:blipFill>
          <p:spPr>
            <a:xfrm rot="21286557">
              <a:off x="8154835" y="2976943"/>
              <a:ext cx="3053219" cy="2353955"/>
            </a:xfrm>
            <a:prstGeom prst="rect">
              <a:avLst/>
            </a:prstGeom>
            <a:ln w="12700">
              <a:solidFill>
                <a:schemeClr val="tx2">
                  <a:lumMod val="75000"/>
                </a:schemeClr>
              </a:solidFill>
            </a:ln>
            <a:effectLst>
              <a:outerShdw blurRad="50800" dist="38100" dir="5220000" sx="101000" sy="101000" algn="tr" rotWithShape="0">
                <a:prstClr val="black">
                  <a:alpha val="29000"/>
                </a:prstClr>
              </a:outerShdw>
            </a:effectLst>
          </p:spPr>
        </p:pic>
      </p:grpSp>
      <p:grpSp>
        <p:nvGrpSpPr>
          <p:cNvPr id="8" name="Group 7">
            <a:extLst>
              <a:ext uri="{FF2B5EF4-FFF2-40B4-BE49-F238E27FC236}">
                <a16:creationId xmlns:a16="http://schemas.microsoft.com/office/drawing/2014/main" id="{7113189F-167F-AA20-E886-FA76ACD5C7E9}"/>
              </a:ext>
            </a:extLst>
          </p:cNvPr>
          <p:cNvGrpSpPr/>
          <p:nvPr/>
        </p:nvGrpSpPr>
        <p:grpSpPr>
          <a:xfrm>
            <a:off x="566023" y="274638"/>
            <a:ext cx="10843975" cy="813933"/>
            <a:chOff x="566023" y="274638"/>
            <a:chExt cx="10843975" cy="813933"/>
          </a:xfrm>
        </p:grpSpPr>
        <p:cxnSp>
          <p:nvCxnSpPr>
            <p:cNvPr id="4" name="Straight Connector 3">
              <a:extLst>
                <a:ext uri="{FF2B5EF4-FFF2-40B4-BE49-F238E27FC236}">
                  <a16:creationId xmlns:a16="http://schemas.microsoft.com/office/drawing/2014/main" id="{05656A10-11C7-782B-0DD7-DB6CD5F64B99}"/>
                </a:ext>
              </a:extLst>
            </p:cNvPr>
            <p:cNvCxnSpPr>
              <a:cxnSpLocks/>
            </p:cNvCxnSpPr>
            <p:nvPr/>
          </p:nvCxnSpPr>
          <p:spPr>
            <a:xfrm>
              <a:off x="689336" y="983747"/>
              <a:ext cx="7219422"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B3C8E272-D72E-79AA-50F2-B60A1F5C6619}"/>
                </a:ext>
              </a:extLst>
            </p:cNvPr>
            <p:cNvSpPr txBox="1">
              <a:spLocks/>
            </p:cNvSpPr>
            <p:nvPr/>
          </p:nvSpPr>
          <p:spPr>
            <a:xfrm>
              <a:off x="566023" y="274638"/>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dirty="0">
                  <a:uFill>
                    <a:solidFill>
                      <a:srgbClr val="E9EEF8"/>
                    </a:solidFill>
                  </a:uFill>
                  <a:latin typeface="Arial Narrow" panose="020B0606020202030204" pitchFamily="34" charset="0"/>
                </a:rPr>
                <a:t>Promisi</a:t>
              </a:r>
              <a:r>
                <a:rPr lang="en-US" sz="4800" b="1" dirty="0">
                  <a:solidFill>
                    <a:srgbClr val="2758BC"/>
                  </a:solidFill>
                  <a:uFill>
                    <a:solidFill>
                      <a:srgbClr val="E9EEF8"/>
                    </a:solidFill>
                  </a:uFill>
                  <a:latin typeface="Arial Narrow" panose="020B0606020202030204" pitchFamily="34" charset="0"/>
                </a:rPr>
                <a:t>n</a:t>
              </a:r>
              <a:r>
                <a:rPr lang="en-US" sz="4800" b="1" dirty="0">
                  <a:uFill>
                    <a:solidFill>
                      <a:srgbClr val="E9EEF8"/>
                    </a:solidFill>
                  </a:uFill>
                  <a:latin typeface="Arial Narrow" panose="020B0606020202030204" pitchFamily="34" charset="0"/>
                </a:rPr>
                <a:t>g Practices</a:t>
              </a:r>
            </a:p>
          </p:txBody>
        </p:sp>
      </p:grpSp>
      <p:sp>
        <p:nvSpPr>
          <p:cNvPr id="16" name="Rectangle 15">
            <a:extLst>
              <a:ext uri="{FF2B5EF4-FFF2-40B4-BE49-F238E27FC236}">
                <a16:creationId xmlns:a16="http://schemas.microsoft.com/office/drawing/2014/main" id="{39B1D4E7-DFE5-58B5-326D-CC911F5E9C57}"/>
              </a:ext>
            </a:extLst>
          </p:cNvPr>
          <p:cNvSpPr/>
          <p:nvPr/>
        </p:nvSpPr>
        <p:spPr>
          <a:xfrm>
            <a:off x="453729" y="6044067"/>
            <a:ext cx="1214651" cy="813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A hand holding a puzzle piece&#10;&#10;Description automatically generated with medium confidence">
            <a:extLst>
              <a:ext uri="{FF2B5EF4-FFF2-40B4-BE49-F238E27FC236}">
                <a16:creationId xmlns:a16="http://schemas.microsoft.com/office/drawing/2014/main" id="{DD54DBF6-35B5-A526-BB78-B42AD2DEFCFF}"/>
              </a:ext>
            </a:extLst>
          </p:cNvPr>
          <p:cNvPicPr>
            <a:picLocks noGrp="1" noRot="1" noChangeAspect="1" noMove="1" noResize="1" noEditPoints="1" noAdjustHandles="1" noChangeArrowheads="1" noChangeShapeType="1" noCrop="1"/>
          </p:cNvPicPr>
          <p:nvPr/>
        </p:nvPicPr>
        <p:blipFill rotWithShape="1">
          <a:blip r:embed="rId7"/>
          <a:srcRect r="43581"/>
          <a:stretch/>
        </p:blipFill>
        <p:spPr>
          <a:xfrm>
            <a:off x="-76337" y="2096095"/>
            <a:ext cx="2686594" cy="4761905"/>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0BB92D6D-BE73-3F33-2391-FC945A688C26}"/>
              </a:ext>
            </a:extLst>
          </p:cNvPr>
          <p:cNvPicPr>
            <a:picLocks noChangeAspect="1"/>
          </p:cNvPicPr>
          <p:nvPr userDrawn="1"/>
        </p:nvPicPr>
        <p:blipFill>
          <a:blip r:embed="rId8"/>
          <a:stretch>
            <a:fillRect/>
          </a:stretch>
        </p:blipFill>
        <p:spPr>
          <a:xfrm>
            <a:off x="438669" y="6326843"/>
            <a:ext cx="924910" cy="326824"/>
          </a:xfrm>
          <a:prstGeom prst="rect">
            <a:avLst/>
          </a:prstGeom>
        </p:spPr>
      </p:pic>
      <p:sp>
        <p:nvSpPr>
          <p:cNvPr id="24" name="TextBox 23">
            <a:extLst>
              <a:ext uri="{FF2B5EF4-FFF2-40B4-BE49-F238E27FC236}">
                <a16:creationId xmlns:a16="http://schemas.microsoft.com/office/drawing/2014/main" id="{1AB3E8F1-7AF2-518C-67B7-6A80726FD79F}"/>
              </a:ext>
            </a:extLst>
          </p:cNvPr>
          <p:cNvSpPr txBox="1"/>
          <p:nvPr/>
        </p:nvSpPr>
        <p:spPr>
          <a:xfrm>
            <a:off x="566023" y="1218398"/>
            <a:ext cx="6361689" cy="562997"/>
          </a:xfrm>
          <a:prstGeom prst="rect">
            <a:avLst/>
          </a:prstGeom>
          <a:noFill/>
        </p:spPr>
        <p:txBody>
          <a:bodyPr wrap="square" rtlCol="0" anchor="t">
            <a:noAutofit/>
          </a:bodyPr>
          <a:lstStyle/>
          <a:p>
            <a:r>
              <a:rPr lang="en-US" sz="3600" b="1" dirty="0">
                <a:solidFill>
                  <a:srgbClr val="7D9BD7"/>
                </a:solidFill>
                <a:latin typeface="Arial Narrow" panose="020B0606020202030204" pitchFamily="34" charset="0"/>
              </a:rPr>
              <a:t>Pathways &amp; Preparation</a:t>
            </a:r>
          </a:p>
          <a:p>
            <a:endParaRPr lang="en-US" sz="2800" b="1" dirty="0">
              <a:solidFill>
                <a:srgbClr val="5D5040"/>
              </a:solidFill>
              <a:highlight>
                <a:srgbClr val="E2DCD5"/>
              </a:highlight>
              <a:latin typeface="Arial Narrow" panose="020B0606020202030204" pitchFamily="34" charset="0"/>
            </a:endParaRPr>
          </a:p>
        </p:txBody>
      </p:sp>
      <p:grpSp>
        <p:nvGrpSpPr>
          <p:cNvPr id="48" name="Group 47">
            <a:extLst>
              <a:ext uri="{FF2B5EF4-FFF2-40B4-BE49-F238E27FC236}">
                <a16:creationId xmlns:a16="http://schemas.microsoft.com/office/drawing/2014/main" id="{D4674FA6-EFD8-3D60-7D8C-F1DD952245A7}"/>
              </a:ext>
            </a:extLst>
          </p:cNvPr>
          <p:cNvGrpSpPr/>
          <p:nvPr/>
        </p:nvGrpSpPr>
        <p:grpSpPr>
          <a:xfrm>
            <a:off x="1253713" y="1883784"/>
            <a:ext cx="6480978" cy="4491615"/>
            <a:chOff x="1253713" y="1883784"/>
            <a:chExt cx="6480978" cy="4491615"/>
          </a:xfrm>
        </p:grpSpPr>
        <p:sp>
          <p:nvSpPr>
            <p:cNvPr id="28" name="TextBox 27">
              <a:extLst>
                <a:ext uri="{FF2B5EF4-FFF2-40B4-BE49-F238E27FC236}">
                  <a16:creationId xmlns:a16="http://schemas.microsoft.com/office/drawing/2014/main" id="{78BC9DA5-06CB-E550-50D7-9611098C5941}"/>
                </a:ext>
              </a:extLst>
            </p:cNvPr>
            <p:cNvSpPr txBox="1"/>
            <p:nvPr/>
          </p:nvSpPr>
          <p:spPr>
            <a:xfrm>
              <a:off x="1253713" y="4455260"/>
              <a:ext cx="5467930" cy="952919"/>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400" dirty="0">
                  <a:solidFill>
                    <a:schemeClr val="tx2">
                      <a:lumMod val="50000"/>
                    </a:schemeClr>
                  </a:solidFill>
                  <a:latin typeface="Arial Narrow" panose="020B0606020202030204" pitchFamily="34" charset="0"/>
                </a:rPr>
                <a:t>Teacher residency — </a:t>
              </a:r>
              <a:r>
                <a:rPr lang="en-US" sz="2400" b="1" dirty="0">
                  <a:solidFill>
                    <a:schemeClr val="tx2">
                      <a:lumMod val="50000"/>
                    </a:schemeClr>
                  </a:solidFill>
                  <a:latin typeface="Arial Narrow" panose="020B0606020202030204" pitchFamily="34" charset="0"/>
                </a:rPr>
                <a:t>Louisiana, West Virginia, Mississippi, Texas</a:t>
              </a:r>
            </a:p>
            <a:p>
              <a:endParaRPr lang="en-US" sz="2800" b="1" dirty="0">
                <a:solidFill>
                  <a:srgbClr val="5D5040"/>
                </a:solidFill>
                <a:highlight>
                  <a:srgbClr val="E2DCD5"/>
                </a:highlight>
                <a:latin typeface="Arial Narrow" panose="020B0606020202030204" pitchFamily="34" charset="0"/>
              </a:endParaRPr>
            </a:p>
          </p:txBody>
        </p:sp>
        <p:sp>
          <p:nvSpPr>
            <p:cNvPr id="29" name="TextBox 28">
              <a:extLst>
                <a:ext uri="{FF2B5EF4-FFF2-40B4-BE49-F238E27FC236}">
                  <a16:creationId xmlns:a16="http://schemas.microsoft.com/office/drawing/2014/main" id="{1F8A3A4C-5204-2727-A59F-DCC88A737BCD}"/>
                </a:ext>
              </a:extLst>
            </p:cNvPr>
            <p:cNvSpPr txBox="1"/>
            <p:nvPr/>
          </p:nvSpPr>
          <p:spPr>
            <a:xfrm>
              <a:off x="2632481" y="3166755"/>
              <a:ext cx="4691219" cy="1266985"/>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400" dirty="0">
                  <a:solidFill>
                    <a:schemeClr val="tx2">
                      <a:lumMod val="50000"/>
                    </a:schemeClr>
                  </a:solidFill>
                  <a:latin typeface="Arial Narrow" panose="020B0606020202030204" pitchFamily="34" charset="0"/>
                </a:rPr>
                <a:t>Combined “Grow Your Own” and accelerated learning pathway in </a:t>
              </a:r>
              <a:r>
                <a:rPr lang="en-US" sz="2400" b="1" dirty="0">
                  <a:solidFill>
                    <a:schemeClr val="tx2">
                      <a:lumMod val="50000"/>
                    </a:schemeClr>
                  </a:solidFill>
                  <a:latin typeface="Arial Narrow" panose="020B0606020202030204" pitchFamily="34" charset="0"/>
                </a:rPr>
                <a:t>West Virginia</a:t>
              </a:r>
            </a:p>
            <a:p>
              <a:endParaRPr lang="en-US" sz="2800" b="1" dirty="0">
                <a:solidFill>
                  <a:srgbClr val="5D5040"/>
                </a:solidFill>
                <a:highlight>
                  <a:srgbClr val="E2DCD5"/>
                </a:highlight>
                <a:latin typeface="Arial Narrow" panose="020B0606020202030204" pitchFamily="34" charset="0"/>
              </a:endParaRPr>
            </a:p>
          </p:txBody>
        </p:sp>
        <p:sp>
          <p:nvSpPr>
            <p:cNvPr id="30" name="TextBox 29">
              <a:extLst>
                <a:ext uri="{FF2B5EF4-FFF2-40B4-BE49-F238E27FC236}">
                  <a16:creationId xmlns:a16="http://schemas.microsoft.com/office/drawing/2014/main" id="{8A94DF41-4AD5-F396-BEF9-ADCCB8185290}"/>
                </a:ext>
              </a:extLst>
            </p:cNvPr>
            <p:cNvSpPr txBox="1"/>
            <p:nvPr/>
          </p:nvSpPr>
          <p:spPr>
            <a:xfrm>
              <a:off x="1253713" y="5422480"/>
              <a:ext cx="5100698" cy="952919"/>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400" dirty="0">
                  <a:solidFill>
                    <a:schemeClr val="tx2">
                      <a:lumMod val="50000"/>
                    </a:schemeClr>
                  </a:solidFill>
                  <a:latin typeface="Arial Narrow" panose="020B0606020202030204" pitchFamily="34" charset="0"/>
                </a:rPr>
                <a:t>SREB’s </a:t>
              </a:r>
              <a:r>
                <a:rPr lang="en-US" sz="2400" dirty="0">
                  <a:solidFill>
                    <a:srgbClr val="2758BC"/>
                  </a:solidFill>
                  <a:latin typeface="Arial Narrow" panose="020B0606020202030204" pitchFamily="34" charset="0"/>
                  <a:hlinkClick r:id="rId9">
                    <a:extLst>
                      <a:ext uri="{A12FA001-AC4F-418D-AE19-62706E023703}">
                        <ahyp:hlinkClr xmlns:ahyp="http://schemas.microsoft.com/office/drawing/2018/hyperlinkcolor" val="tx"/>
                      </a:ext>
                    </a:extLst>
                  </a:hlinkClick>
                </a:rPr>
                <a:t>Teacher Preparation Commission Report</a:t>
              </a:r>
              <a:endParaRPr lang="en-US" sz="2400" b="1" dirty="0">
                <a:solidFill>
                  <a:srgbClr val="2758BC"/>
                </a:solidFill>
                <a:latin typeface="Arial Narrow" panose="020B0606020202030204" pitchFamily="34" charset="0"/>
              </a:endParaRPr>
            </a:p>
            <a:p>
              <a:endParaRPr lang="en-US" sz="2800" b="1" dirty="0">
                <a:solidFill>
                  <a:srgbClr val="5D5040"/>
                </a:solidFill>
                <a:highlight>
                  <a:srgbClr val="E2DCD5"/>
                </a:highlight>
                <a:latin typeface="Arial Narrow" panose="020B0606020202030204" pitchFamily="34" charset="0"/>
              </a:endParaRPr>
            </a:p>
          </p:txBody>
        </p:sp>
        <p:sp>
          <p:nvSpPr>
            <p:cNvPr id="22" name="TextBox 21">
              <a:extLst>
                <a:ext uri="{FF2B5EF4-FFF2-40B4-BE49-F238E27FC236}">
                  <a16:creationId xmlns:a16="http://schemas.microsoft.com/office/drawing/2014/main" id="{ACCD994E-CCB3-6828-1E3C-83CB9BE5EA33}"/>
                </a:ext>
              </a:extLst>
            </p:cNvPr>
            <p:cNvSpPr txBox="1"/>
            <p:nvPr/>
          </p:nvSpPr>
          <p:spPr>
            <a:xfrm>
              <a:off x="2266761" y="1883784"/>
              <a:ext cx="5467930" cy="1266985"/>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400" dirty="0">
                  <a:solidFill>
                    <a:schemeClr val="tx2">
                      <a:lumMod val="50000"/>
                    </a:schemeClr>
                  </a:solidFill>
                  <a:latin typeface="Arial Narrow" panose="020B0606020202030204" pitchFamily="34" charset="0"/>
                </a:rPr>
                <a:t>Federally-approved registered teacher apprenticeship — </a:t>
              </a:r>
              <a:r>
                <a:rPr lang="en-US" sz="2400" b="1" dirty="0">
                  <a:solidFill>
                    <a:schemeClr val="tx2">
                      <a:lumMod val="50000"/>
                    </a:schemeClr>
                  </a:solidFill>
                  <a:latin typeface="Arial Narrow" panose="020B0606020202030204" pitchFamily="34" charset="0"/>
                </a:rPr>
                <a:t>Tennessee, West Virginia, Delaware, Arkansas</a:t>
              </a:r>
            </a:p>
            <a:p>
              <a:endParaRPr lang="en-US" sz="2800" b="1" dirty="0">
                <a:solidFill>
                  <a:srgbClr val="5D5040"/>
                </a:solidFill>
                <a:highlight>
                  <a:srgbClr val="E2DCD5"/>
                </a:highlight>
                <a:latin typeface="Arial Narrow" panose="020B0606020202030204" pitchFamily="34" charset="0"/>
              </a:endParaRPr>
            </a:p>
          </p:txBody>
        </p:sp>
      </p:grpSp>
    </p:spTree>
    <p:extLst>
      <p:ext uri="{BB962C8B-B14F-4D97-AF65-F5344CB8AC3E}">
        <p14:creationId xmlns:p14="http://schemas.microsoft.com/office/powerpoint/2010/main" val="128087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7BE2E2-26C4-BE36-B9E9-2B0377453426}"/>
              </a:ext>
            </a:extLst>
          </p:cNvPr>
          <p:cNvGrpSpPr>
            <a:grpSpLocks noGrp="1" noUngrp="1" noRot="1" noMove="1" noResize="1"/>
          </p:cNvGrpSpPr>
          <p:nvPr/>
        </p:nvGrpSpPr>
        <p:grpSpPr>
          <a:xfrm>
            <a:off x="5921115" y="3072984"/>
            <a:ext cx="6281258" cy="3811996"/>
            <a:chOff x="5921115" y="3072984"/>
            <a:chExt cx="6281258" cy="3811996"/>
          </a:xfrm>
        </p:grpSpPr>
        <p:sp>
          <p:nvSpPr>
            <p:cNvPr id="17" name="Rectangle 16">
              <a:extLst>
                <a:ext uri="{FF2B5EF4-FFF2-40B4-BE49-F238E27FC236}">
                  <a16:creationId xmlns:a16="http://schemas.microsoft.com/office/drawing/2014/main" id="{EDE1AAD7-B059-5980-EAE9-E5DFAC590BEF}"/>
                </a:ext>
              </a:extLst>
            </p:cNvPr>
            <p:cNvSpPr>
              <a:spLocks noGrp="1" noRot="1" noMove="1" noResize="1" noEditPoints="1" noAdjustHandles="1" noChangeArrowheads="1" noChangeShapeType="1"/>
            </p:cNvSpPr>
            <p:nvPr/>
          </p:nvSpPr>
          <p:spPr>
            <a:xfrm>
              <a:off x="5921115" y="3072984"/>
              <a:ext cx="6270885" cy="3800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7558C4D-63DE-1131-62E2-9A4A67882171}"/>
                </a:ext>
              </a:extLst>
            </p:cNvPr>
            <p:cNvGrpSpPr>
              <a:grpSpLocks noGrp="1" noUngrp="1" noRot="1" noChangeAspect="1" noMove="1" noResize="1"/>
            </p:cNvGrpSpPr>
            <p:nvPr/>
          </p:nvGrpSpPr>
          <p:grpSpPr>
            <a:xfrm>
              <a:off x="7169098" y="5239060"/>
              <a:ext cx="5033275" cy="1645920"/>
              <a:chOff x="5676180" y="4710023"/>
              <a:chExt cx="6515819" cy="2130724"/>
            </a:xfrm>
          </p:grpSpPr>
          <p:pic>
            <p:nvPicPr>
              <p:cNvPr id="19" name="Picture 18" descr="A picture containing moon, space, astronomy&#10;&#10;Description automatically generated">
                <a:extLst>
                  <a:ext uri="{FF2B5EF4-FFF2-40B4-BE49-F238E27FC236}">
                    <a16:creationId xmlns:a16="http://schemas.microsoft.com/office/drawing/2014/main" id="{36D2335F-4EB0-B19F-97B0-66C27497E0E0}"/>
                  </a:ext>
                </a:extLst>
              </p:cNvPr>
              <p:cNvPicPr>
                <a:picLocks noGrp="1" noRot="1" noChangeAspect="1" noMove="1" noResize="1" noEditPoints="1" noAdjustHandles="1" noChangeArrowheads="1" noChangeShapeType="1" noCrop="1"/>
              </p:cNvPicPr>
              <p:nvPr userDrawn="1"/>
            </p:nvPicPr>
            <p:blipFill rotWithShape="1">
              <a:blip r:embed="rId3"/>
              <a:srcRect l="46557" t="29662" b="20389"/>
              <a:stretch/>
            </p:blipFill>
            <p:spPr>
              <a:xfrm>
                <a:off x="5676180" y="4710023"/>
                <a:ext cx="6515819" cy="2130724"/>
              </a:xfrm>
              <a:prstGeom prst="rect">
                <a:avLst/>
              </a:prstGeom>
            </p:spPr>
          </p:pic>
          <p:pic>
            <p:nvPicPr>
              <p:cNvPr id="20" name="Picture 19" descr="A picture containing text, font, typography, graphics&#10;&#10;Description automatically generated">
                <a:extLst>
                  <a:ext uri="{FF2B5EF4-FFF2-40B4-BE49-F238E27FC236}">
                    <a16:creationId xmlns:a16="http://schemas.microsoft.com/office/drawing/2014/main" id="{9C0912C9-8939-6DC2-0E0C-0A8BE8B83795}"/>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0840746" y="5929771"/>
                <a:ext cx="1091417" cy="668493"/>
              </a:xfrm>
              <a:prstGeom prst="rect">
                <a:avLst/>
              </a:prstGeom>
            </p:spPr>
          </p:pic>
        </p:grpSp>
      </p:grpSp>
      <p:grpSp>
        <p:nvGrpSpPr>
          <p:cNvPr id="2" name="Group 1">
            <a:extLst>
              <a:ext uri="{FF2B5EF4-FFF2-40B4-BE49-F238E27FC236}">
                <a16:creationId xmlns:a16="http://schemas.microsoft.com/office/drawing/2014/main" id="{52BA2F97-E785-0E0F-0F03-BABDD3820BD3}"/>
              </a:ext>
            </a:extLst>
          </p:cNvPr>
          <p:cNvGrpSpPr/>
          <p:nvPr/>
        </p:nvGrpSpPr>
        <p:grpSpPr>
          <a:xfrm>
            <a:off x="566024" y="274638"/>
            <a:ext cx="9492376" cy="813933"/>
            <a:chOff x="566024" y="274638"/>
            <a:chExt cx="9492376" cy="813933"/>
          </a:xfrm>
        </p:grpSpPr>
        <p:cxnSp>
          <p:nvCxnSpPr>
            <p:cNvPr id="4" name="Straight Connector 3">
              <a:extLst>
                <a:ext uri="{FF2B5EF4-FFF2-40B4-BE49-F238E27FC236}">
                  <a16:creationId xmlns:a16="http://schemas.microsoft.com/office/drawing/2014/main" id="{05656A10-11C7-782B-0DD7-DB6CD5F64B99}"/>
                </a:ext>
              </a:extLst>
            </p:cNvPr>
            <p:cNvCxnSpPr>
              <a:cxnSpLocks/>
            </p:cNvCxnSpPr>
            <p:nvPr/>
          </p:nvCxnSpPr>
          <p:spPr>
            <a:xfrm>
              <a:off x="689336" y="983747"/>
              <a:ext cx="9369064"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B3C8E272-D72E-79AA-50F2-B60A1F5C6619}"/>
                </a:ext>
              </a:extLst>
            </p:cNvPr>
            <p:cNvSpPr txBox="1">
              <a:spLocks/>
            </p:cNvSpPr>
            <p:nvPr/>
          </p:nvSpPr>
          <p:spPr>
            <a:xfrm>
              <a:off x="566024" y="274638"/>
              <a:ext cx="9283830"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dirty="0">
                  <a:uFill>
                    <a:solidFill>
                      <a:srgbClr val="E9EEF8"/>
                    </a:solidFill>
                  </a:uFill>
                  <a:latin typeface="Arial Narrow" panose="020B0606020202030204" pitchFamily="34" charset="0"/>
                </a:rPr>
                <a:t>Promising Practices</a:t>
              </a:r>
            </a:p>
          </p:txBody>
        </p:sp>
      </p:grpSp>
      <p:grpSp>
        <p:nvGrpSpPr>
          <p:cNvPr id="34" name="Group 33">
            <a:extLst>
              <a:ext uri="{FF2B5EF4-FFF2-40B4-BE49-F238E27FC236}">
                <a16:creationId xmlns:a16="http://schemas.microsoft.com/office/drawing/2014/main" id="{6515825A-BABF-BD35-7C76-38FAD75F1371}"/>
              </a:ext>
            </a:extLst>
          </p:cNvPr>
          <p:cNvGrpSpPr/>
          <p:nvPr/>
        </p:nvGrpSpPr>
        <p:grpSpPr>
          <a:xfrm>
            <a:off x="5921115" y="528517"/>
            <a:ext cx="6281257" cy="6329483"/>
            <a:chOff x="5921116" y="538772"/>
            <a:chExt cx="6281257" cy="6329483"/>
          </a:xfrm>
        </p:grpSpPr>
        <p:sp>
          <p:nvSpPr>
            <p:cNvPr id="5" name="Rectangle 4">
              <a:extLst>
                <a:ext uri="{FF2B5EF4-FFF2-40B4-BE49-F238E27FC236}">
                  <a16:creationId xmlns:a16="http://schemas.microsoft.com/office/drawing/2014/main" id="{817B8E73-7395-B10F-DD31-DA15FCF06270}"/>
                </a:ext>
              </a:extLst>
            </p:cNvPr>
            <p:cNvSpPr/>
            <p:nvPr/>
          </p:nvSpPr>
          <p:spPr>
            <a:xfrm>
              <a:off x="5921116" y="2459474"/>
              <a:ext cx="6021884" cy="44087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74320" indent="-274320">
                <a:lnSpc>
                  <a:spcPct val="107000"/>
                </a:lnSpc>
                <a:spcAft>
                  <a:spcPts val="1200"/>
                </a:spcAft>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Quality induction programs for new teachers — </a:t>
              </a:r>
              <a:r>
                <a:rPr lang="en-US" sz="1850" b="1" dirty="0">
                  <a:solidFill>
                    <a:schemeClr val="tx2">
                      <a:lumMod val="50000"/>
                    </a:schemeClr>
                  </a:solidFill>
                  <a:latin typeface="Arial Narrow" panose="020B0606020202030204" pitchFamily="34" charset="0"/>
                </a:rPr>
                <a:t>Maryland and North Carolina</a:t>
              </a:r>
            </a:p>
            <a:p>
              <a:pPr marL="274320" indent="-274320">
                <a:lnSpc>
                  <a:spcPct val="107000"/>
                </a:lnSpc>
                <a:spcAft>
                  <a:spcPts val="1200"/>
                </a:spcAft>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Statewide teacher mentor training program in Louisiana</a:t>
              </a:r>
            </a:p>
            <a:p>
              <a:pPr marL="274320" indent="-274320">
                <a:lnSpc>
                  <a:spcPct val="107000"/>
                </a:lnSpc>
                <a:spcAft>
                  <a:spcPts val="1200"/>
                </a:spcAft>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Tailored, rigorous professional development that includes coaching for success — </a:t>
              </a:r>
              <a:r>
                <a:rPr lang="en-US" sz="1850" b="1" dirty="0">
                  <a:solidFill>
                    <a:schemeClr val="tx2">
                      <a:lumMod val="50000"/>
                    </a:schemeClr>
                  </a:solidFill>
                  <a:latin typeface="Arial Narrow" panose="020B0606020202030204" pitchFamily="34" charset="0"/>
                </a:rPr>
                <a:t>Arkansas Quest and Oklahoma’s Professional Learning Focus</a:t>
              </a:r>
            </a:p>
            <a:p>
              <a:pPr marL="274320" indent="-274320">
                <a:lnSpc>
                  <a:spcPct val="107000"/>
                </a:lnSpc>
                <a:spcAft>
                  <a:spcPts val="1200"/>
                </a:spcAft>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Professional Advancement Account proposal in </a:t>
              </a:r>
              <a:r>
                <a:rPr lang="en-US" sz="1850" b="1" dirty="0">
                  <a:solidFill>
                    <a:schemeClr val="tx2">
                      <a:lumMod val="50000"/>
                    </a:schemeClr>
                  </a:solidFill>
                  <a:latin typeface="Arial Narrow" panose="020B0606020202030204" pitchFamily="34" charset="0"/>
                </a:rPr>
                <a:t>North Carolina</a:t>
              </a:r>
            </a:p>
            <a:p>
              <a:pPr marL="274320" indent="-274320">
                <a:lnSpc>
                  <a:spcPct val="107000"/>
                </a:lnSpc>
                <a:buClr>
                  <a:schemeClr val="tx2">
                    <a:lumMod val="50000"/>
                  </a:schemeClr>
                </a:buClr>
                <a:buFont typeface="Wingdings 3" panose="05040102010807070707" pitchFamily="18" charset="2"/>
                <a:buChar char="}"/>
              </a:pPr>
              <a:r>
                <a:rPr lang="en-US" sz="1850" b="1" dirty="0">
                  <a:solidFill>
                    <a:schemeClr val="tx2">
                      <a:lumMod val="50000"/>
                    </a:schemeClr>
                  </a:solidFill>
                  <a:latin typeface="Arial Narrow" panose="020B0606020202030204" pitchFamily="34" charset="0"/>
                </a:rPr>
                <a:t>Maryland’s Blueprint: </a:t>
              </a:r>
              <a:r>
                <a:rPr lang="en-US" sz="1850" dirty="0">
                  <a:solidFill>
                    <a:schemeClr val="tx2">
                      <a:lumMod val="50000"/>
                    </a:schemeClr>
                  </a:solidFill>
                  <a:latin typeface="Arial Narrow" panose="020B0606020202030204" pitchFamily="34" charset="0"/>
                </a:rPr>
                <a:t>Revised schedules for planning </a:t>
              </a:r>
              <a:br>
                <a:rPr lang="en-US" sz="1850" dirty="0">
                  <a:solidFill>
                    <a:schemeClr val="tx2">
                      <a:lumMod val="50000"/>
                    </a:schemeClr>
                  </a:solidFill>
                  <a:latin typeface="Arial Narrow" panose="020B0606020202030204" pitchFamily="34" charset="0"/>
                </a:rPr>
              </a:br>
              <a:r>
                <a:rPr lang="en-US" sz="1850" dirty="0">
                  <a:solidFill>
                    <a:schemeClr val="tx2">
                      <a:lumMod val="50000"/>
                    </a:schemeClr>
                  </a:solidFill>
                  <a:latin typeface="Arial Narrow" panose="020B0606020202030204" pitchFamily="34" charset="0"/>
                </a:rPr>
                <a:t>and collaboration time and a new system of PD tied </a:t>
              </a:r>
              <a:br>
                <a:rPr lang="en-US" sz="1850" dirty="0">
                  <a:solidFill>
                    <a:schemeClr val="tx2">
                      <a:lumMod val="50000"/>
                    </a:schemeClr>
                  </a:solidFill>
                  <a:latin typeface="Arial Narrow" panose="020B0606020202030204" pitchFamily="34" charset="0"/>
                </a:rPr>
              </a:br>
              <a:r>
                <a:rPr lang="en-US" sz="1850" dirty="0">
                  <a:solidFill>
                    <a:schemeClr val="tx2">
                      <a:lumMod val="50000"/>
                    </a:schemeClr>
                  </a:solidFill>
                  <a:latin typeface="Arial Narrow" panose="020B0606020202030204" pitchFamily="34" charset="0"/>
                </a:rPr>
                <a:t>to the career ladder</a:t>
              </a:r>
              <a:endParaRPr lang="en-US" sz="1850" b="1" dirty="0">
                <a:solidFill>
                  <a:schemeClr val="tx2">
                    <a:lumMod val="50000"/>
                  </a:schemeClr>
                </a:solidFill>
                <a:latin typeface="Arial Narrow" panose="020B0606020202030204" pitchFamily="34" charset="0"/>
              </a:endParaRPr>
            </a:p>
          </p:txBody>
        </p:sp>
        <p:pic>
          <p:nvPicPr>
            <p:cNvPr id="8" name="Picture 7" descr="A close-up of hands holding a piece of puzzle&#10;&#10;Description automatically generated with low confidence">
              <a:extLst>
                <a:ext uri="{FF2B5EF4-FFF2-40B4-BE49-F238E27FC236}">
                  <a16:creationId xmlns:a16="http://schemas.microsoft.com/office/drawing/2014/main" id="{713D850B-0831-DDE1-994B-42B7C3B84CBD}"/>
                </a:ext>
              </a:extLst>
            </p:cNvPr>
            <p:cNvPicPr>
              <a:picLocks noChangeAspect="1"/>
            </p:cNvPicPr>
            <p:nvPr/>
          </p:nvPicPr>
          <p:blipFill rotWithShape="1">
            <a:blip r:embed="rId5"/>
            <a:srcRect l="49699" t="52865" r="3302"/>
            <a:stretch/>
          </p:blipFill>
          <p:spPr>
            <a:xfrm>
              <a:off x="9022640" y="538772"/>
              <a:ext cx="3179733" cy="1793738"/>
            </a:xfrm>
            <a:prstGeom prst="rect">
              <a:avLst/>
            </a:prstGeom>
          </p:spPr>
        </p:pic>
        <p:sp>
          <p:nvSpPr>
            <p:cNvPr id="9" name="TextBox 8">
              <a:extLst>
                <a:ext uri="{FF2B5EF4-FFF2-40B4-BE49-F238E27FC236}">
                  <a16:creationId xmlns:a16="http://schemas.microsoft.com/office/drawing/2014/main" id="{7C64376B-F817-9BD7-FE46-AD5799BAF204}"/>
                </a:ext>
              </a:extLst>
            </p:cNvPr>
            <p:cNvSpPr txBox="1"/>
            <p:nvPr/>
          </p:nvSpPr>
          <p:spPr>
            <a:xfrm>
              <a:off x="5921116" y="1261750"/>
              <a:ext cx="2966210" cy="1054718"/>
            </a:xfrm>
            <a:prstGeom prst="rect">
              <a:avLst/>
            </a:prstGeom>
            <a:noFill/>
          </p:spPr>
          <p:txBody>
            <a:bodyPr wrap="square" rtlCol="0" anchor="t">
              <a:noAutofit/>
            </a:bodyPr>
            <a:lstStyle/>
            <a:p>
              <a:pPr algn="r"/>
              <a:r>
                <a:rPr lang="en-US" sz="3200" b="1" dirty="0">
                  <a:solidFill>
                    <a:srgbClr val="7D9BD7"/>
                  </a:solidFill>
                  <a:latin typeface="Arial Narrow" panose="020B0606020202030204" pitchFamily="34" charset="0"/>
                </a:rPr>
                <a:t>Professional Supports</a:t>
              </a:r>
            </a:p>
            <a:p>
              <a:pPr algn="ctr"/>
              <a:endParaRPr lang="en-US" sz="2800" b="1" dirty="0">
                <a:solidFill>
                  <a:srgbClr val="5D5040"/>
                </a:solidFill>
                <a:highlight>
                  <a:srgbClr val="E2DCD5"/>
                </a:highlight>
                <a:latin typeface="Arial Narrow" panose="020B0606020202030204" pitchFamily="34" charset="0"/>
              </a:endParaRPr>
            </a:p>
          </p:txBody>
        </p:sp>
      </p:grpSp>
      <p:grpSp>
        <p:nvGrpSpPr>
          <p:cNvPr id="33" name="Group 32">
            <a:extLst>
              <a:ext uri="{FF2B5EF4-FFF2-40B4-BE49-F238E27FC236}">
                <a16:creationId xmlns:a16="http://schemas.microsoft.com/office/drawing/2014/main" id="{46FFD063-9F20-4CB6-9AB6-5D685DC69282}"/>
              </a:ext>
            </a:extLst>
          </p:cNvPr>
          <p:cNvGrpSpPr/>
          <p:nvPr/>
        </p:nvGrpSpPr>
        <p:grpSpPr>
          <a:xfrm>
            <a:off x="0" y="1327522"/>
            <a:ext cx="5393972" cy="4498605"/>
            <a:chOff x="0" y="1327522"/>
            <a:chExt cx="5393972" cy="4498605"/>
          </a:xfrm>
        </p:grpSpPr>
        <p:pic>
          <p:nvPicPr>
            <p:cNvPr id="7" name="Picture 6" descr="A close-up of hands holding a piece of puzzle&#10;&#10;Description automatically generated with low confidence">
              <a:extLst>
                <a:ext uri="{FF2B5EF4-FFF2-40B4-BE49-F238E27FC236}">
                  <a16:creationId xmlns:a16="http://schemas.microsoft.com/office/drawing/2014/main" id="{28E04CEB-6DB9-C7E4-FF3E-715DD4AB0487}"/>
                </a:ext>
              </a:extLst>
            </p:cNvPr>
            <p:cNvPicPr>
              <a:picLocks noChangeAspect="1"/>
            </p:cNvPicPr>
            <p:nvPr/>
          </p:nvPicPr>
          <p:blipFill rotWithShape="1">
            <a:blip r:embed="rId5"/>
            <a:srcRect l="4449" t="52865" r="54948" b="2089"/>
            <a:stretch/>
          </p:blipFill>
          <p:spPr>
            <a:xfrm flipV="1">
              <a:off x="0" y="1327522"/>
              <a:ext cx="2747026" cy="1714252"/>
            </a:xfrm>
            <a:prstGeom prst="rect">
              <a:avLst/>
            </a:prstGeom>
          </p:spPr>
        </p:pic>
        <p:sp>
          <p:nvSpPr>
            <p:cNvPr id="11" name="TextBox 10">
              <a:extLst>
                <a:ext uri="{FF2B5EF4-FFF2-40B4-BE49-F238E27FC236}">
                  <a16:creationId xmlns:a16="http://schemas.microsoft.com/office/drawing/2014/main" id="{8F2FA7EE-F29E-8024-0758-E0DC6738A61C}"/>
                </a:ext>
              </a:extLst>
            </p:cNvPr>
            <p:cNvSpPr txBox="1"/>
            <p:nvPr/>
          </p:nvSpPr>
          <p:spPr>
            <a:xfrm>
              <a:off x="2779110" y="1512555"/>
              <a:ext cx="2614862" cy="675774"/>
            </a:xfrm>
            <a:prstGeom prst="rect">
              <a:avLst/>
            </a:prstGeom>
            <a:noFill/>
          </p:spPr>
          <p:txBody>
            <a:bodyPr wrap="square" rtlCol="0" anchor="t">
              <a:noAutofit/>
            </a:bodyPr>
            <a:lstStyle/>
            <a:p>
              <a:r>
                <a:rPr lang="en-US" sz="3200" b="1" dirty="0">
                  <a:solidFill>
                    <a:srgbClr val="7D9BD7"/>
                  </a:solidFill>
                  <a:latin typeface="Arial Narrow" panose="020B0606020202030204" pitchFamily="34" charset="0"/>
                </a:rPr>
                <a:t>Licensure</a:t>
              </a:r>
            </a:p>
            <a:p>
              <a:endParaRPr lang="en-US" sz="2800" b="1" dirty="0">
                <a:solidFill>
                  <a:srgbClr val="5D5040"/>
                </a:solidFill>
                <a:highlight>
                  <a:srgbClr val="E2DCD5"/>
                </a:highlight>
                <a:latin typeface="Arial Narrow" panose="020B0606020202030204" pitchFamily="34" charset="0"/>
              </a:endParaRPr>
            </a:p>
          </p:txBody>
        </p:sp>
        <p:sp>
          <p:nvSpPr>
            <p:cNvPr id="14" name="Rectangle 13">
              <a:extLst>
                <a:ext uri="{FF2B5EF4-FFF2-40B4-BE49-F238E27FC236}">
                  <a16:creationId xmlns:a16="http://schemas.microsoft.com/office/drawing/2014/main" id="{0338346E-0079-8429-EB83-EE9AEF870F28}"/>
                </a:ext>
              </a:extLst>
            </p:cNvPr>
            <p:cNvSpPr/>
            <p:nvPr/>
          </p:nvSpPr>
          <p:spPr>
            <a:xfrm>
              <a:off x="1823115" y="2459474"/>
              <a:ext cx="3246190" cy="6757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74320" indent="-274320">
                <a:lnSpc>
                  <a:spcPct val="107000"/>
                </a:lnSpc>
                <a:spcAft>
                  <a:spcPts val="600"/>
                </a:spcAft>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Rigorous standards of entry no matter the pathway in </a:t>
              </a:r>
              <a:r>
                <a:rPr lang="en-US" sz="1850" b="1" dirty="0">
                  <a:solidFill>
                    <a:schemeClr val="tx2">
                      <a:lumMod val="50000"/>
                    </a:schemeClr>
                  </a:solidFill>
                  <a:latin typeface="Arial Narrow" panose="020B0606020202030204" pitchFamily="34" charset="0"/>
                </a:rPr>
                <a:t>Maryland</a:t>
              </a:r>
            </a:p>
          </p:txBody>
        </p:sp>
        <p:sp>
          <p:nvSpPr>
            <p:cNvPr id="21" name="Rectangle 20">
              <a:extLst>
                <a:ext uri="{FF2B5EF4-FFF2-40B4-BE49-F238E27FC236}">
                  <a16:creationId xmlns:a16="http://schemas.microsoft.com/office/drawing/2014/main" id="{9AC888BB-D1D2-D985-EDD2-98D070BA431A}"/>
                </a:ext>
              </a:extLst>
            </p:cNvPr>
            <p:cNvSpPr/>
            <p:nvPr/>
          </p:nvSpPr>
          <p:spPr>
            <a:xfrm>
              <a:off x="454291" y="3215458"/>
              <a:ext cx="4807520" cy="26106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74320" indent="-274320">
                <a:lnSpc>
                  <a:spcPct val="107000"/>
                </a:lnSpc>
                <a:spcAft>
                  <a:spcPts val="1200"/>
                </a:spcAft>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Support to districts in shifting teaching roles and responsibilities — </a:t>
              </a:r>
              <a:r>
                <a:rPr lang="en-US" sz="1850" b="1" dirty="0">
                  <a:solidFill>
                    <a:schemeClr val="tx2">
                      <a:lumMod val="50000"/>
                    </a:schemeClr>
                  </a:solidFill>
                  <a:latin typeface="Arial Narrow" panose="020B0606020202030204" pitchFamily="34" charset="0"/>
                </a:rPr>
                <a:t>Arkansas and North Carolina</a:t>
              </a:r>
            </a:p>
            <a:p>
              <a:pPr marL="274320" indent="-274320">
                <a:lnSpc>
                  <a:spcPct val="107000"/>
                </a:lnSpc>
                <a:spcAft>
                  <a:spcPts val="1200"/>
                </a:spcAft>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Tiered licensure from pre-service to advanced teaching roles — </a:t>
              </a:r>
              <a:r>
                <a:rPr lang="en-US" sz="1850" b="1" dirty="0">
                  <a:solidFill>
                    <a:schemeClr val="tx2">
                      <a:lumMod val="50000"/>
                    </a:schemeClr>
                  </a:solidFill>
                  <a:latin typeface="Arial Narrow" panose="020B0606020202030204" pitchFamily="34" charset="0"/>
                </a:rPr>
                <a:t>Arkansas, Georgia, Maryland, Oklahoma</a:t>
              </a:r>
            </a:p>
            <a:p>
              <a:pPr marL="274320" indent="-274320">
                <a:lnSpc>
                  <a:spcPct val="107000"/>
                </a:lnSpc>
                <a:buClr>
                  <a:schemeClr val="tx2">
                    <a:lumMod val="50000"/>
                  </a:schemeClr>
                </a:buClr>
                <a:buFont typeface="Wingdings 3" panose="05040102010807070707" pitchFamily="18" charset="2"/>
                <a:buChar char="}"/>
              </a:pPr>
              <a:r>
                <a:rPr lang="en-US" sz="1850" dirty="0">
                  <a:solidFill>
                    <a:schemeClr val="tx2">
                      <a:lumMod val="50000"/>
                    </a:schemeClr>
                  </a:solidFill>
                  <a:latin typeface="Arial Narrow" panose="020B0606020202030204" pitchFamily="34" charset="0"/>
                </a:rPr>
                <a:t>Advanced teacher roles pilot and professional pathways licensure framework in </a:t>
              </a:r>
              <a:r>
                <a:rPr lang="en-US" sz="1850" b="1" dirty="0">
                  <a:solidFill>
                    <a:schemeClr val="tx2">
                      <a:lumMod val="50000"/>
                    </a:schemeClr>
                  </a:solidFill>
                  <a:latin typeface="Arial Narrow" panose="020B0606020202030204" pitchFamily="34" charset="0"/>
                </a:rPr>
                <a:t>North Carolina</a:t>
              </a:r>
            </a:p>
          </p:txBody>
        </p:sp>
      </p:grpSp>
      <p:cxnSp>
        <p:nvCxnSpPr>
          <p:cNvPr id="29" name="Straight Arrow Connector 28">
            <a:extLst>
              <a:ext uri="{FF2B5EF4-FFF2-40B4-BE49-F238E27FC236}">
                <a16:creationId xmlns:a16="http://schemas.microsoft.com/office/drawing/2014/main" id="{B2917E32-8BD6-4CB5-BBA3-2F4AF3E20090}"/>
              </a:ext>
            </a:extLst>
          </p:cNvPr>
          <p:cNvCxnSpPr>
            <a:cxnSpLocks/>
          </p:cNvCxnSpPr>
          <p:nvPr/>
        </p:nvCxnSpPr>
        <p:spPr>
          <a:xfrm>
            <a:off x="4780547" y="1849910"/>
            <a:ext cx="1700463" cy="0"/>
          </a:xfrm>
          <a:prstGeom prst="straightConnector1">
            <a:avLst/>
          </a:prstGeom>
          <a:ln w="60325">
            <a:solidFill>
              <a:srgbClr val="D1C8BD"/>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17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1+#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1+#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37697-93E3-8DD5-60CE-0C3F0F976A92}"/>
              </a:ext>
            </a:extLst>
          </p:cNvPr>
          <p:cNvSpPr>
            <a:spLocks noGrp="1" noRot="1" noMove="1" noResize="1" noEditPoints="1" noAdjustHandles="1" noChangeArrowheads="1" noChangeShapeType="1"/>
          </p:cNvSpPr>
          <p:nvPr/>
        </p:nvSpPr>
        <p:spPr>
          <a:xfrm>
            <a:off x="5921115" y="3072984"/>
            <a:ext cx="6270885" cy="3800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A5CC-9387-CAE1-F8E3-D23B8AEAA38E}"/>
              </a:ext>
            </a:extLst>
          </p:cNvPr>
          <p:cNvSpPr>
            <a:spLocks noGrp="1" noRot="1" noMove="1" noResize="1" noEditPoints="1" noAdjustHandles="1" noChangeArrowheads="1" noChangeShapeType="1"/>
          </p:cNvSpPr>
          <p:nvPr/>
        </p:nvSpPr>
        <p:spPr>
          <a:xfrm>
            <a:off x="414466" y="6240378"/>
            <a:ext cx="1302035" cy="617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FBB3718D-42B9-A84F-0954-6200ACD82ADE}"/>
              </a:ext>
            </a:extLst>
          </p:cNvPr>
          <p:cNvGrpSpPr/>
          <p:nvPr/>
        </p:nvGrpSpPr>
        <p:grpSpPr>
          <a:xfrm>
            <a:off x="4546679" y="3158043"/>
            <a:ext cx="6672724" cy="3081900"/>
            <a:chOff x="4546679" y="3158043"/>
            <a:chExt cx="6672724" cy="3081900"/>
          </a:xfrm>
        </p:grpSpPr>
        <p:grpSp>
          <p:nvGrpSpPr>
            <p:cNvPr id="9" name="Group 8">
              <a:extLst>
                <a:ext uri="{FF2B5EF4-FFF2-40B4-BE49-F238E27FC236}">
                  <a16:creationId xmlns:a16="http://schemas.microsoft.com/office/drawing/2014/main" id="{25C91DB7-C72D-EFF7-1B12-ACCDF6CCF4F3}"/>
                </a:ext>
              </a:extLst>
            </p:cNvPr>
            <p:cNvGrpSpPr/>
            <p:nvPr/>
          </p:nvGrpSpPr>
          <p:grpSpPr>
            <a:xfrm>
              <a:off x="4596649" y="3810293"/>
              <a:ext cx="6551464" cy="1169916"/>
              <a:chOff x="4596649" y="3810293"/>
              <a:chExt cx="6551464" cy="1169916"/>
            </a:xfrm>
          </p:grpSpPr>
          <p:sp>
            <p:nvSpPr>
              <p:cNvPr id="155" name="Rectangle 154">
                <a:extLst>
                  <a:ext uri="{FF2B5EF4-FFF2-40B4-BE49-F238E27FC236}">
                    <a16:creationId xmlns:a16="http://schemas.microsoft.com/office/drawing/2014/main" id="{37669CE8-92FE-D14A-089F-2063085DFFD9}"/>
                  </a:ext>
                </a:extLst>
              </p:cNvPr>
              <p:cNvSpPr/>
              <p:nvPr/>
            </p:nvSpPr>
            <p:spPr>
              <a:xfrm rot="19962480">
                <a:off x="7422959" y="4345967"/>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34" name="Rectangle 133">
                <a:extLst>
                  <a:ext uri="{FF2B5EF4-FFF2-40B4-BE49-F238E27FC236}">
                    <a16:creationId xmlns:a16="http://schemas.microsoft.com/office/drawing/2014/main" id="{2DE6CE44-D4E7-D444-CB70-0BDA6908C4B7}"/>
                  </a:ext>
                </a:extLst>
              </p:cNvPr>
              <p:cNvSpPr/>
              <p:nvPr/>
            </p:nvSpPr>
            <p:spPr>
              <a:xfrm rot="18906228">
                <a:off x="4596649" y="4797329"/>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37" name="Rectangle 136">
                <a:extLst>
                  <a:ext uri="{FF2B5EF4-FFF2-40B4-BE49-F238E27FC236}">
                    <a16:creationId xmlns:a16="http://schemas.microsoft.com/office/drawing/2014/main" id="{C3748DAD-053A-B872-57C6-6A207F425DAE}"/>
                  </a:ext>
                </a:extLst>
              </p:cNvPr>
              <p:cNvSpPr/>
              <p:nvPr/>
            </p:nvSpPr>
            <p:spPr>
              <a:xfrm rot="18906228">
                <a:off x="5937984" y="4550723"/>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40" name="Rectangle 139">
                <a:extLst>
                  <a:ext uri="{FF2B5EF4-FFF2-40B4-BE49-F238E27FC236}">
                    <a16:creationId xmlns:a16="http://schemas.microsoft.com/office/drawing/2014/main" id="{20FD8211-90A9-9311-1E03-C71510A5CB2D}"/>
                  </a:ext>
                </a:extLst>
              </p:cNvPr>
              <p:cNvSpPr/>
              <p:nvPr/>
            </p:nvSpPr>
            <p:spPr>
              <a:xfrm rot="18906228">
                <a:off x="8984696" y="4067471"/>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42" name="Rectangle 141">
                <a:extLst>
                  <a:ext uri="{FF2B5EF4-FFF2-40B4-BE49-F238E27FC236}">
                    <a16:creationId xmlns:a16="http://schemas.microsoft.com/office/drawing/2014/main" id="{1EA89C29-D1B5-BA58-C552-135285FC061E}"/>
                  </a:ext>
                </a:extLst>
              </p:cNvPr>
              <p:cNvSpPr/>
              <p:nvPr/>
            </p:nvSpPr>
            <p:spPr>
              <a:xfrm rot="18906228">
                <a:off x="10233713" y="3810293"/>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nvGrpSpPr>
            <p:cNvPr id="13" name="Group 12">
              <a:extLst>
                <a:ext uri="{FF2B5EF4-FFF2-40B4-BE49-F238E27FC236}">
                  <a16:creationId xmlns:a16="http://schemas.microsoft.com/office/drawing/2014/main" id="{62B3675A-C0E1-581D-A88C-54D67B33EBF7}"/>
                </a:ext>
              </a:extLst>
            </p:cNvPr>
            <p:cNvGrpSpPr/>
            <p:nvPr/>
          </p:nvGrpSpPr>
          <p:grpSpPr>
            <a:xfrm>
              <a:off x="4546679" y="5001853"/>
              <a:ext cx="6672724" cy="1238090"/>
              <a:chOff x="4546679" y="5001853"/>
              <a:chExt cx="6672724" cy="1238090"/>
            </a:xfrm>
          </p:grpSpPr>
          <p:sp>
            <p:nvSpPr>
              <p:cNvPr id="154" name="Rectangle 153">
                <a:extLst>
                  <a:ext uri="{FF2B5EF4-FFF2-40B4-BE49-F238E27FC236}">
                    <a16:creationId xmlns:a16="http://schemas.microsoft.com/office/drawing/2014/main" id="{CFE42251-307A-6409-5A49-7EA08EDA7E92}"/>
                  </a:ext>
                </a:extLst>
              </p:cNvPr>
              <p:cNvSpPr/>
              <p:nvPr/>
            </p:nvSpPr>
            <p:spPr>
              <a:xfrm rot="20028160">
                <a:off x="7426223" y="5617653"/>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39" name="Rectangle 138">
                <a:extLst>
                  <a:ext uri="{FF2B5EF4-FFF2-40B4-BE49-F238E27FC236}">
                    <a16:creationId xmlns:a16="http://schemas.microsoft.com/office/drawing/2014/main" id="{F61980E0-AA45-15D5-8B44-15A8576AA3E2}"/>
                  </a:ext>
                </a:extLst>
              </p:cNvPr>
              <p:cNvSpPr/>
              <p:nvPr/>
            </p:nvSpPr>
            <p:spPr>
              <a:xfrm rot="18906228">
                <a:off x="4546679" y="6057063"/>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38" name="Rectangle 137">
                <a:extLst>
                  <a:ext uri="{FF2B5EF4-FFF2-40B4-BE49-F238E27FC236}">
                    <a16:creationId xmlns:a16="http://schemas.microsoft.com/office/drawing/2014/main" id="{CBB34616-CA88-8073-4DCD-6CA014028960}"/>
                  </a:ext>
                </a:extLst>
              </p:cNvPr>
              <p:cNvSpPr/>
              <p:nvPr/>
            </p:nvSpPr>
            <p:spPr>
              <a:xfrm rot="18906228">
                <a:off x="5889174" y="5800959"/>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41" name="Rectangle 140">
                <a:extLst>
                  <a:ext uri="{FF2B5EF4-FFF2-40B4-BE49-F238E27FC236}">
                    <a16:creationId xmlns:a16="http://schemas.microsoft.com/office/drawing/2014/main" id="{D19A99D6-74E3-6344-87B4-324AF3954596}"/>
                  </a:ext>
                </a:extLst>
              </p:cNvPr>
              <p:cNvSpPr/>
              <p:nvPr/>
            </p:nvSpPr>
            <p:spPr>
              <a:xfrm rot="18906228">
                <a:off x="9029017" y="5226069"/>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43" name="Rectangle 142">
                <a:extLst>
                  <a:ext uri="{FF2B5EF4-FFF2-40B4-BE49-F238E27FC236}">
                    <a16:creationId xmlns:a16="http://schemas.microsoft.com/office/drawing/2014/main" id="{165041D1-487A-757D-10CF-6AA7D947D886}"/>
                  </a:ext>
                </a:extLst>
              </p:cNvPr>
              <p:cNvSpPr/>
              <p:nvPr/>
            </p:nvSpPr>
            <p:spPr>
              <a:xfrm rot="18906228">
                <a:off x="10305003" y="5001853"/>
                <a:ext cx="914400" cy="182880"/>
              </a:xfrm>
              <a:prstGeom prst="rect">
                <a:avLst/>
              </a:prstGeom>
              <a:solidFill>
                <a:schemeClr val="accent5">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nvGrpSpPr>
            <p:cNvPr id="11" name="Group 10">
              <a:extLst>
                <a:ext uri="{FF2B5EF4-FFF2-40B4-BE49-F238E27FC236}">
                  <a16:creationId xmlns:a16="http://schemas.microsoft.com/office/drawing/2014/main" id="{C23547EC-398F-94CA-96A4-D1245511CF26}"/>
                </a:ext>
              </a:extLst>
            </p:cNvPr>
            <p:cNvGrpSpPr/>
            <p:nvPr/>
          </p:nvGrpSpPr>
          <p:grpSpPr>
            <a:xfrm>
              <a:off x="4619683" y="4444007"/>
              <a:ext cx="6581097" cy="1130030"/>
              <a:chOff x="4619683" y="4444007"/>
              <a:chExt cx="6581097" cy="1130030"/>
            </a:xfrm>
          </p:grpSpPr>
          <p:sp>
            <p:nvSpPr>
              <p:cNvPr id="156" name="Rectangle 155">
                <a:extLst>
                  <a:ext uri="{FF2B5EF4-FFF2-40B4-BE49-F238E27FC236}">
                    <a16:creationId xmlns:a16="http://schemas.microsoft.com/office/drawing/2014/main" id="{DAD19A4C-83A6-7ECB-0426-7708AC3D24D8}"/>
                  </a:ext>
                </a:extLst>
              </p:cNvPr>
              <p:cNvSpPr/>
              <p:nvPr/>
            </p:nvSpPr>
            <p:spPr>
              <a:xfrm rot="20054676">
                <a:off x="7417980" y="4961918"/>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29" name="Rectangle 128">
                <a:extLst>
                  <a:ext uri="{FF2B5EF4-FFF2-40B4-BE49-F238E27FC236}">
                    <a16:creationId xmlns:a16="http://schemas.microsoft.com/office/drawing/2014/main" id="{9E5B6157-7999-5567-1EB6-35AC99FBEA95}"/>
                  </a:ext>
                </a:extLst>
              </p:cNvPr>
              <p:cNvSpPr/>
              <p:nvPr/>
            </p:nvSpPr>
            <p:spPr>
              <a:xfrm rot="18906228">
                <a:off x="9037936" y="4669146"/>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30" name="Rectangle 129">
                <a:extLst>
                  <a:ext uri="{FF2B5EF4-FFF2-40B4-BE49-F238E27FC236}">
                    <a16:creationId xmlns:a16="http://schemas.microsoft.com/office/drawing/2014/main" id="{D9AF168D-3B4F-BC29-45DB-459515B22079}"/>
                  </a:ext>
                </a:extLst>
              </p:cNvPr>
              <p:cNvSpPr/>
              <p:nvPr/>
            </p:nvSpPr>
            <p:spPr>
              <a:xfrm rot="18906228">
                <a:off x="10286380" y="4444007"/>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20" name="Rectangle 119">
                <a:extLst>
                  <a:ext uri="{FF2B5EF4-FFF2-40B4-BE49-F238E27FC236}">
                    <a16:creationId xmlns:a16="http://schemas.microsoft.com/office/drawing/2014/main" id="{CAC1374E-7A17-AD24-F86F-9F2AE77611B8}"/>
                  </a:ext>
                </a:extLst>
              </p:cNvPr>
              <p:cNvSpPr/>
              <p:nvPr/>
            </p:nvSpPr>
            <p:spPr>
              <a:xfrm rot="18906228">
                <a:off x="4619683" y="5391157"/>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21" name="Rectangle 120">
                <a:extLst>
                  <a:ext uri="{FF2B5EF4-FFF2-40B4-BE49-F238E27FC236}">
                    <a16:creationId xmlns:a16="http://schemas.microsoft.com/office/drawing/2014/main" id="{D900FD12-1E67-0D60-DED8-BF4B2975B59F}"/>
                  </a:ext>
                </a:extLst>
              </p:cNvPr>
              <p:cNvSpPr/>
              <p:nvPr/>
            </p:nvSpPr>
            <p:spPr>
              <a:xfrm rot="18906228">
                <a:off x="5888628" y="5156079"/>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nvGrpSpPr>
            <p:cNvPr id="6" name="Group 5">
              <a:extLst>
                <a:ext uri="{FF2B5EF4-FFF2-40B4-BE49-F238E27FC236}">
                  <a16:creationId xmlns:a16="http://schemas.microsoft.com/office/drawing/2014/main" id="{D2679FF1-62F1-F0EB-C8A9-7F17D4AB504B}"/>
                </a:ext>
              </a:extLst>
            </p:cNvPr>
            <p:cNvGrpSpPr/>
            <p:nvPr/>
          </p:nvGrpSpPr>
          <p:grpSpPr>
            <a:xfrm>
              <a:off x="4604798" y="3158043"/>
              <a:ext cx="6517811" cy="1205126"/>
              <a:chOff x="4604798" y="3158043"/>
              <a:chExt cx="6517811" cy="1205126"/>
            </a:xfrm>
          </p:grpSpPr>
          <p:sp>
            <p:nvSpPr>
              <p:cNvPr id="153" name="Rectangle 152">
                <a:extLst>
                  <a:ext uri="{FF2B5EF4-FFF2-40B4-BE49-F238E27FC236}">
                    <a16:creationId xmlns:a16="http://schemas.microsoft.com/office/drawing/2014/main" id="{FA287E7A-F172-399D-55A7-BA2B5225B6BA}"/>
                  </a:ext>
                </a:extLst>
              </p:cNvPr>
              <p:cNvSpPr/>
              <p:nvPr/>
            </p:nvSpPr>
            <p:spPr>
              <a:xfrm rot="20054676">
                <a:off x="7435562" y="3698449"/>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28" name="Rectangle 127">
                <a:extLst>
                  <a:ext uri="{FF2B5EF4-FFF2-40B4-BE49-F238E27FC236}">
                    <a16:creationId xmlns:a16="http://schemas.microsoft.com/office/drawing/2014/main" id="{B998DFD7-8086-E3A3-7991-D17EBF62914B}"/>
                  </a:ext>
                </a:extLst>
              </p:cNvPr>
              <p:cNvSpPr/>
              <p:nvPr/>
            </p:nvSpPr>
            <p:spPr>
              <a:xfrm rot="18906228">
                <a:off x="10208209" y="3158043"/>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22" name="Rectangle 121">
                <a:extLst>
                  <a:ext uri="{FF2B5EF4-FFF2-40B4-BE49-F238E27FC236}">
                    <a16:creationId xmlns:a16="http://schemas.microsoft.com/office/drawing/2014/main" id="{A1FD8CD8-3885-5F07-B0C2-B4AE132EA03C}"/>
                  </a:ext>
                </a:extLst>
              </p:cNvPr>
              <p:cNvSpPr/>
              <p:nvPr/>
            </p:nvSpPr>
            <p:spPr>
              <a:xfrm rot="18906228">
                <a:off x="9047044" y="3343714"/>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8" name="Rectangle 117">
                <a:extLst>
                  <a:ext uri="{FF2B5EF4-FFF2-40B4-BE49-F238E27FC236}">
                    <a16:creationId xmlns:a16="http://schemas.microsoft.com/office/drawing/2014/main" id="{CF207F5E-6436-AEB1-D8D1-58CFDFFAAF69}"/>
                  </a:ext>
                </a:extLst>
              </p:cNvPr>
              <p:cNvSpPr/>
              <p:nvPr/>
            </p:nvSpPr>
            <p:spPr>
              <a:xfrm rot="18906228">
                <a:off x="4604798" y="4180289"/>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9" name="Rectangle 118">
                <a:extLst>
                  <a:ext uri="{FF2B5EF4-FFF2-40B4-BE49-F238E27FC236}">
                    <a16:creationId xmlns:a16="http://schemas.microsoft.com/office/drawing/2014/main" id="{CB5A7AAC-4D16-E6D4-75FD-D43B21451510}"/>
                  </a:ext>
                </a:extLst>
              </p:cNvPr>
              <p:cNvSpPr/>
              <p:nvPr/>
            </p:nvSpPr>
            <p:spPr>
              <a:xfrm rot="18906228">
                <a:off x="5908782" y="3915316"/>
                <a:ext cx="914400" cy="182880"/>
              </a:xfrm>
              <a:prstGeom prst="rect">
                <a:avLst/>
              </a:prstGeom>
              <a:solidFill>
                <a:srgbClr val="1A3B7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grpSp>
        <p:nvGrpSpPr>
          <p:cNvPr id="29" name="Group 28">
            <a:extLst>
              <a:ext uri="{FF2B5EF4-FFF2-40B4-BE49-F238E27FC236}">
                <a16:creationId xmlns:a16="http://schemas.microsoft.com/office/drawing/2014/main" id="{28DB040F-1DBD-CBA1-F419-9AE94BE8504A}"/>
              </a:ext>
            </a:extLst>
          </p:cNvPr>
          <p:cNvGrpSpPr/>
          <p:nvPr/>
        </p:nvGrpSpPr>
        <p:grpSpPr>
          <a:xfrm>
            <a:off x="566023" y="274638"/>
            <a:ext cx="11625977" cy="813933"/>
            <a:chOff x="566023" y="274638"/>
            <a:chExt cx="11625977" cy="813933"/>
          </a:xfrm>
        </p:grpSpPr>
        <p:cxnSp>
          <p:nvCxnSpPr>
            <p:cNvPr id="4" name="Straight Connector 3">
              <a:extLst>
                <a:ext uri="{FF2B5EF4-FFF2-40B4-BE49-F238E27FC236}">
                  <a16:creationId xmlns:a16="http://schemas.microsoft.com/office/drawing/2014/main" id="{05656A10-11C7-782B-0DD7-DB6CD5F64B99}"/>
                </a:ext>
              </a:extLst>
            </p:cNvPr>
            <p:cNvCxnSpPr>
              <a:cxnSpLocks/>
            </p:cNvCxnSpPr>
            <p:nvPr/>
          </p:nvCxnSpPr>
          <p:spPr>
            <a:xfrm>
              <a:off x="689336" y="983747"/>
              <a:ext cx="11502664"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B3C8E272-D72E-79AA-50F2-B60A1F5C6619}"/>
                </a:ext>
              </a:extLst>
            </p:cNvPr>
            <p:cNvSpPr txBox="1">
              <a:spLocks/>
            </p:cNvSpPr>
            <p:nvPr/>
          </p:nvSpPr>
          <p:spPr>
            <a:xfrm>
              <a:off x="566023" y="274638"/>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dirty="0">
                  <a:uFill>
                    <a:solidFill>
                      <a:srgbClr val="E9EEF8"/>
                    </a:solidFill>
                  </a:uFill>
                  <a:latin typeface="Arial Narrow" panose="020B0606020202030204" pitchFamily="34" charset="0"/>
                </a:rPr>
                <a:t>Align with the Career Continuum</a:t>
              </a:r>
            </a:p>
          </p:txBody>
        </p:sp>
      </p:grpSp>
      <p:grpSp>
        <p:nvGrpSpPr>
          <p:cNvPr id="24" name="Group 23">
            <a:extLst>
              <a:ext uri="{FF2B5EF4-FFF2-40B4-BE49-F238E27FC236}">
                <a16:creationId xmlns:a16="http://schemas.microsoft.com/office/drawing/2014/main" id="{268BFF51-0DF4-C412-5F25-717125B033B5}"/>
              </a:ext>
            </a:extLst>
          </p:cNvPr>
          <p:cNvGrpSpPr/>
          <p:nvPr/>
        </p:nvGrpSpPr>
        <p:grpSpPr>
          <a:xfrm>
            <a:off x="8202094" y="1250027"/>
            <a:ext cx="3766924" cy="5622963"/>
            <a:chOff x="8202094" y="1250027"/>
            <a:chExt cx="3766924" cy="5622963"/>
          </a:xfrm>
        </p:grpSpPr>
        <p:sp>
          <p:nvSpPr>
            <p:cNvPr id="166" name="TextBox 165">
              <a:extLst>
                <a:ext uri="{FF2B5EF4-FFF2-40B4-BE49-F238E27FC236}">
                  <a16:creationId xmlns:a16="http://schemas.microsoft.com/office/drawing/2014/main" id="{4EF2797F-11C6-4A52-5857-4B15A3735586}"/>
                </a:ext>
              </a:extLst>
            </p:cNvPr>
            <p:cNvSpPr txBox="1"/>
            <p:nvPr/>
          </p:nvSpPr>
          <p:spPr>
            <a:xfrm rot="20758313">
              <a:off x="8218336" y="1250027"/>
              <a:ext cx="3734438" cy="2679926"/>
            </a:xfrm>
            <a:prstGeom prst="rect">
              <a:avLst/>
            </a:prstGeom>
            <a:noFill/>
          </p:spPr>
          <p:txBody>
            <a:bodyPr wrap="square" rtlCol="0">
              <a:prstTxWarp prst="textArchUp">
                <a:avLst>
                  <a:gd name="adj" fmla="val 13196838"/>
                </a:avLst>
              </a:prstTxWarp>
              <a:spAutoFit/>
            </a:bodyPr>
            <a:lstStyle/>
            <a:p>
              <a:pPr algn="ctr"/>
              <a:r>
                <a:rPr lang="en-US" sz="1700" dirty="0">
                  <a:solidFill>
                    <a:schemeClr val="tx2"/>
                  </a:solidFill>
                  <a:latin typeface="Arial Narrow" panose="020B0604020202020204" pitchFamily="34" charset="0"/>
                  <a:cs typeface="Arial Narrow" panose="020B0604020202020204" pitchFamily="34" charset="0"/>
                </a:rPr>
                <a:t>Advancement Options</a:t>
              </a:r>
            </a:p>
          </p:txBody>
        </p:sp>
        <p:grpSp>
          <p:nvGrpSpPr>
            <p:cNvPr id="23" name="Group 22">
              <a:extLst>
                <a:ext uri="{FF2B5EF4-FFF2-40B4-BE49-F238E27FC236}">
                  <a16:creationId xmlns:a16="http://schemas.microsoft.com/office/drawing/2014/main" id="{704A93B0-039E-21C0-2CB6-9915D99D1CD7}"/>
                </a:ext>
              </a:extLst>
            </p:cNvPr>
            <p:cNvGrpSpPr/>
            <p:nvPr/>
          </p:nvGrpSpPr>
          <p:grpSpPr>
            <a:xfrm>
              <a:off x="8202094" y="1347537"/>
              <a:ext cx="3766924" cy="5525453"/>
              <a:chOff x="8202094" y="1347537"/>
              <a:chExt cx="3766924" cy="5525453"/>
            </a:xfrm>
          </p:grpSpPr>
          <p:grpSp>
            <p:nvGrpSpPr>
              <p:cNvPr id="185" name="Group 184">
                <a:extLst>
                  <a:ext uri="{FF2B5EF4-FFF2-40B4-BE49-F238E27FC236}">
                    <a16:creationId xmlns:a16="http://schemas.microsoft.com/office/drawing/2014/main" id="{759CCA9B-D443-0FE3-32D3-4C46F79EBF6A}"/>
                  </a:ext>
                </a:extLst>
              </p:cNvPr>
              <p:cNvGrpSpPr/>
              <p:nvPr/>
            </p:nvGrpSpPr>
            <p:grpSpPr>
              <a:xfrm>
                <a:off x="10780298" y="1347537"/>
                <a:ext cx="1188720" cy="5525453"/>
                <a:chOff x="10780298" y="1347537"/>
                <a:chExt cx="1188720" cy="5525453"/>
              </a:xfrm>
            </p:grpSpPr>
            <p:sp>
              <p:nvSpPr>
                <p:cNvPr id="22" name="Rectangle 21">
                  <a:extLst>
                    <a:ext uri="{FF2B5EF4-FFF2-40B4-BE49-F238E27FC236}">
                      <a16:creationId xmlns:a16="http://schemas.microsoft.com/office/drawing/2014/main" id="{3EE0B493-9F3C-5FBA-B91F-7346FC7CED92}"/>
                    </a:ext>
                  </a:extLst>
                </p:cNvPr>
                <p:cNvSpPr/>
                <p:nvPr/>
              </p:nvSpPr>
              <p:spPr>
                <a:xfrm rot="16200000">
                  <a:off x="8611931" y="3515904"/>
                  <a:ext cx="5525453" cy="1188720"/>
                </a:xfrm>
                <a:prstGeom prst="rect">
                  <a:avLst/>
                </a:prstGeom>
                <a:solidFill>
                  <a:srgbClr val="7D7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A9D7E7E-DAD1-67EA-0E94-E9F89CF031AD}"/>
                    </a:ext>
                  </a:extLst>
                </p:cNvPr>
                <p:cNvSpPr txBox="1"/>
                <p:nvPr/>
              </p:nvSpPr>
              <p:spPr>
                <a:xfrm>
                  <a:off x="10788556" y="1412673"/>
                  <a:ext cx="1180462" cy="813934"/>
                </a:xfrm>
                <a:prstGeom prst="rect">
                  <a:avLst/>
                </a:prstGeom>
                <a:noFill/>
              </p:spPr>
              <p:txBody>
                <a:bodyPr wrap="square" rtlCol="0" anchor="t">
                  <a:noAutofit/>
                </a:bodyPr>
                <a:lstStyle/>
                <a:p>
                  <a:pPr algn="ctr"/>
                  <a:r>
                    <a:rPr lang="en-US" sz="2000" b="1" dirty="0">
                      <a:solidFill>
                        <a:schemeClr val="bg1"/>
                      </a:solidFill>
                      <a:latin typeface="Arial Narrow" panose="020B0606020202030204" pitchFamily="34" charset="0"/>
                    </a:rPr>
                    <a:t>Mentor Teacher</a:t>
                  </a:r>
                  <a:endParaRPr lang="en-US" sz="2000" b="1" dirty="0">
                    <a:solidFill>
                      <a:schemeClr val="bg1"/>
                    </a:solidFill>
                    <a:highlight>
                      <a:srgbClr val="E2DCD5"/>
                    </a:highlight>
                    <a:latin typeface="Arial Narrow" panose="020B0606020202030204" pitchFamily="34" charset="0"/>
                  </a:endParaRPr>
                </a:p>
              </p:txBody>
            </p:sp>
          </p:grpSp>
          <p:grpSp>
            <p:nvGrpSpPr>
              <p:cNvPr id="184" name="Group 183">
                <a:extLst>
                  <a:ext uri="{FF2B5EF4-FFF2-40B4-BE49-F238E27FC236}">
                    <a16:creationId xmlns:a16="http://schemas.microsoft.com/office/drawing/2014/main" id="{E39A1910-EB6F-6E98-7C6C-9E132E9B1378}"/>
                  </a:ext>
                </a:extLst>
              </p:cNvPr>
              <p:cNvGrpSpPr/>
              <p:nvPr/>
            </p:nvGrpSpPr>
            <p:grpSpPr>
              <a:xfrm>
                <a:off x="9495325" y="1684421"/>
                <a:ext cx="1188720" cy="5188569"/>
                <a:chOff x="9495325" y="1684421"/>
                <a:chExt cx="1188720" cy="5188569"/>
              </a:xfrm>
            </p:grpSpPr>
            <p:sp>
              <p:nvSpPr>
                <p:cNvPr id="33" name="Rectangle 32">
                  <a:extLst>
                    <a:ext uri="{FF2B5EF4-FFF2-40B4-BE49-F238E27FC236}">
                      <a16:creationId xmlns:a16="http://schemas.microsoft.com/office/drawing/2014/main" id="{6E2FB6F4-06D4-414A-837C-22A6073958E7}"/>
                    </a:ext>
                  </a:extLst>
                </p:cNvPr>
                <p:cNvSpPr/>
                <p:nvPr/>
              </p:nvSpPr>
              <p:spPr>
                <a:xfrm rot="16200000">
                  <a:off x="7495400" y="3684346"/>
                  <a:ext cx="5188569" cy="1188720"/>
                </a:xfrm>
                <a:prstGeom prst="rect">
                  <a:avLst/>
                </a:prstGeom>
                <a:solidFill>
                  <a:srgbClr val="8E85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BEAAE78-736E-F89E-9C86-D881EF1A5C12}"/>
                    </a:ext>
                  </a:extLst>
                </p:cNvPr>
                <p:cNvSpPr txBox="1"/>
                <p:nvPr/>
              </p:nvSpPr>
              <p:spPr>
                <a:xfrm>
                  <a:off x="9495325" y="1708486"/>
                  <a:ext cx="1180462" cy="813934"/>
                </a:xfrm>
                <a:prstGeom prst="rect">
                  <a:avLst/>
                </a:prstGeom>
                <a:noFill/>
              </p:spPr>
              <p:txBody>
                <a:bodyPr wrap="square" rtlCol="0" anchor="t">
                  <a:noAutofit/>
                </a:bodyPr>
                <a:lstStyle/>
                <a:p>
                  <a:pPr algn="ctr"/>
                  <a:r>
                    <a:rPr lang="en-US" sz="2000" b="1" dirty="0">
                      <a:solidFill>
                        <a:schemeClr val="bg1"/>
                      </a:solidFill>
                      <a:latin typeface="Arial Narrow" panose="020B0606020202030204" pitchFamily="34" charset="0"/>
                    </a:rPr>
                    <a:t>Master Teacher</a:t>
                  </a:r>
                  <a:endParaRPr lang="en-US" sz="2000" b="1" dirty="0">
                    <a:solidFill>
                      <a:schemeClr val="bg1"/>
                    </a:solidFill>
                    <a:highlight>
                      <a:srgbClr val="E2DCD5"/>
                    </a:highlight>
                    <a:latin typeface="Arial Narrow" panose="020B0606020202030204" pitchFamily="34" charset="0"/>
                  </a:endParaRPr>
                </a:p>
              </p:txBody>
            </p:sp>
          </p:grpSp>
          <p:grpSp>
            <p:nvGrpSpPr>
              <p:cNvPr id="183" name="Group 182">
                <a:extLst>
                  <a:ext uri="{FF2B5EF4-FFF2-40B4-BE49-F238E27FC236}">
                    <a16:creationId xmlns:a16="http://schemas.microsoft.com/office/drawing/2014/main" id="{9335C639-DD1B-13A9-1435-65E76396D438}"/>
                  </a:ext>
                </a:extLst>
              </p:cNvPr>
              <p:cNvGrpSpPr/>
              <p:nvPr/>
            </p:nvGrpSpPr>
            <p:grpSpPr>
              <a:xfrm>
                <a:off x="8202094" y="1981200"/>
                <a:ext cx="1188720" cy="4891790"/>
                <a:chOff x="8202094" y="1981200"/>
                <a:chExt cx="1188720" cy="4891790"/>
              </a:xfrm>
            </p:grpSpPr>
            <p:sp>
              <p:nvSpPr>
                <p:cNvPr id="34" name="Rectangle 33">
                  <a:extLst>
                    <a:ext uri="{FF2B5EF4-FFF2-40B4-BE49-F238E27FC236}">
                      <a16:creationId xmlns:a16="http://schemas.microsoft.com/office/drawing/2014/main" id="{6468BF15-7107-AD64-158C-437F447D813C}"/>
                    </a:ext>
                  </a:extLst>
                </p:cNvPr>
                <p:cNvSpPr/>
                <p:nvPr/>
              </p:nvSpPr>
              <p:spPr>
                <a:xfrm rot="16200000">
                  <a:off x="6350559" y="3832735"/>
                  <a:ext cx="4891790" cy="1188720"/>
                </a:xfrm>
                <a:prstGeom prst="rect">
                  <a:avLst/>
                </a:prstGeom>
                <a:solidFill>
                  <a:srgbClr val="9E96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52206050-F0E3-7A8E-EAF0-5169DF4112D5}"/>
                    </a:ext>
                  </a:extLst>
                </p:cNvPr>
                <p:cNvSpPr txBox="1"/>
                <p:nvPr/>
              </p:nvSpPr>
              <p:spPr>
                <a:xfrm>
                  <a:off x="8205424" y="2019863"/>
                  <a:ext cx="1180462" cy="813934"/>
                </a:xfrm>
                <a:prstGeom prst="rect">
                  <a:avLst/>
                </a:prstGeom>
                <a:noFill/>
              </p:spPr>
              <p:txBody>
                <a:bodyPr wrap="square" rtlCol="0" anchor="t">
                  <a:noAutofit/>
                </a:bodyPr>
                <a:lstStyle/>
                <a:p>
                  <a:pPr algn="ctr"/>
                  <a:r>
                    <a:rPr lang="en-US" sz="1600" b="1" dirty="0">
                      <a:solidFill>
                        <a:schemeClr val="bg1"/>
                      </a:solidFill>
                      <a:latin typeface="Arial Narrow" panose="020B0606020202030204" pitchFamily="34" charset="0"/>
                    </a:rPr>
                    <a:t>Professional</a:t>
                  </a:r>
                  <a:r>
                    <a:rPr lang="en-US" sz="2000" b="1" dirty="0">
                      <a:solidFill>
                        <a:schemeClr val="bg1"/>
                      </a:solidFill>
                      <a:latin typeface="Arial Narrow" panose="020B0606020202030204" pitchFamily="34" charset="0"/>
                    </a:rPr>
                    <a:t> Teacher</a:t>
                  </a:r>
                  <a:endParaRPr lang="en-US" sz="2000" b="1" dirty="0">
                    <a:solidFill>
                      <a:schemeClr val="bg1"/>
                    </a:solidFill>
                    <a:highlight>
                      <a:srgbClr val="E2DCD5"/>
                    </a:highlight>
                    <a:latin typeface="Arial Narrow" panose="020B0606020202030204" pitchFamily="34" charset="0"/>
                  </a:endParaRPr>
                </a:p>
              </p:txBody>
            </p:sp>
          </p:grpSp>
        </p:grpSp>
      </p:grpSp>
      <p:grpSp>
        <p:nvGrpSpPr>
          <p:cNvPr id="20" name="Group 19">
            <a:extLst>
              <a:ext uri="{FF2B5EF4-FFF2-40B4-BE49-F238E27FC236}">
                <a16:creationId xmlns:a16="http://schemas.microsoft.com/office/drawing/2014/main" id="{C519E0D1-0C70-F667-5EB8-03A9E5564919}"/>
              </a:ext>
            </a:extLst>
          </p:cNvPr>
          <p:cNvGrpSpPr/>
          <p:nvPr/>
        </p:nvGrpSpPr>
        <p:grpSpPr>
          <a:xfrm>
            <a:off x="2997569" y="1969966"/>
            <a:ext cx="5361464" cy="4903024"/>
            <a:chOff x="2997569" y="1969966"/>
            <a:chExt cx="5361464" cy="4903024"/>
          </a:xfrm>
        </p:grpSpPr>
        <p:sp>
          <p:nvSpPr>
            <p:cNvPr id="168" name="TextBox 167">
              <a:extLst>
                <a:ext uri="{FF2B5EF4-FFF2-40B4-BE49-F238E27FC236}">
                  <a16:creationId xmlns:a16="http://schemas.microsoft.com/office/drawing/2014/main" id="{0E0EE6F6-0FB1-919A-E2DC-6CA1E73CA24F}"/>
                </a:ext>
              </a:extLst>
            </p:cNvPr>
            <p:cNvSpPr txBox="1"/>
            <p:nvPr/>
          </p:nvSpPr>
          <p:spPr>
            <a:xfrm rot="21146958">
              <a:off x="2997569" y="1969966"/>
              <a:ext cx="5361464" cy="2150215"/>
            </a:xfrm>
            <a:prstGeom prst="rect">
              <a:avLst/>
            </a:prstGeom>
            <a:noFill/>
          </p:spPr>
          <p:txBody>
            <a:bodyPr wrap="square" rtlCol="0">
              <a:prstTxWarp prst="textArchUp">
                <a:avLst>
                  <a:gd name="adj" fmla="val 10584645"/>
                </a:avLst>
              </a:prstTxWarp>
              <a:spAutoFit/>
            </a:bodyPr>
            <a:lstStyle/>
            <a:p>
              <a:pPr algn="ctr"/>
              <a:r>
                <a:rPr lang="en-US" sz="1700" dirty="0">
                  <a:solidFill>
                    <a:schemeClr val="tx2"/>
                  </a:solidFill>
                  <a:latin typeface="Arial Narrow" panose="020B0604020202020204" pitchFamily="34" charset="0"/>
                  <a:cs typeface="Arial Narrow" panose="020B0604020202020204" pitchFamily="34" charset="0"/>
                </a:rPr>
                <a:t>Flexible career mobility to achieve professional licensure</a:t>
              </a:r>
            </a:p>
          </p:txBody>
        </p:sp>
        <p:grpSp>
          <p:nvGrpSpPr>
            <p:cNvPr id="17" name="Group 16">
              <a:extLst>
                <a:ext uri="{FF2B5EF4-FFF2-40B4-BE49-F238E27FC236}">
                  <a16:creationId xmlns:a16="http://schemas.microsoft.com/office/drawing/2014/main" id="{B167F830-61CF-FD08-B4B4-465AB02D9339}"/>
                </a:ext>
              </a:extLst>
            </p:cNvPr>
            <p:cNvGrpSpPr/>
            <p:nvPr/>
          </p:nvGrpSpPr>
          <p:grpSpPr>
            <a:xfrm>
              <a:off x="3797825" y="2294020"/>
              <a:ext cx="3766924" cy="4578970"/>
              <a:chOff x="3797825" y="2294020"/>
              <a:chExt cx="3766924" cy="4578970"/>
            </a:xfrm>
          </p:grpSpPr>
          <p:grpSp>
            <p:nvGrpSpPr>
              <p:cNvPr id="182" name="Group 181">
                <a:extLst>
                  <a:ext uri="{FF2B5EF4-FFF2-40B4-BE49-F238E27FC236}">
                    <a16:creationId xmlns:a16="http://schemas.microsoft.com/office/drawing/2014/main" id="{11C5B24D-B754-DA97-B865-3D6EB4AC2352}"/>
                  </a:ext>
                </a:extLst>
              </p:cNvPr>
              <p:cNvGrpSpPr/>
              <p:nvPr/>
            </p:nvGrpSpPr>
            <p:grpSpPr>
              <a:xfrm>
                <a:off x="6376029" y="2294020"/>
                <a:ext cx="1188720" cy="4578970"/>
                <a:chOff x="6376029" y="2294020"/>
                <a:chExt cx="1188720" cy="4578970"/>
              </a:xfrm>
            </p:grpSpPr>
            <p:sp>
              <p:nvSpPr>
                <p:cNvPr id="35" name="Rectangle 34">
                  <a:extLst>
                    <a:ext uri="{FF2B5EF4-FFF2-40B4-BE49-F238E27FC236}">
                      <a16:creationId xmlns:a16="http://schemas.microsoft.com/office/drawing/2014/main" id="{DB2121CC-CBF8-B79E-8D6E-CCB34A8C00AD}"/>
                    </a:ext>
                  </a:extLst>
                </p:cNvPr>
                <p:cNvSpPr/>
                <p:nvPr/>
              </p:nvSpPr>
              <p:spPr>
                <a:xfrm rot="16200000">
                  <a:off x="4680904" y="3989145"/>
                  <a:ext cx="4578970" cy="1188720"/>
                </a:xfrm>
                <a:prstGeom prst="rect">
                  <a:avLst/>
                </a:prstGeom>
                <a:solidFill>
                  <a:srgbClr val="AEA8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A4FC6142-2999-FD5B-4FCA-12BF959699F3}"/>
                    </a:ext>
                  </a:extLst>
                </p:cNvPr>
                <p:cNvSpPr txBox="1"/>
                <p:nvPr/>
              </p:nvSpPr>
              <p:spPr>
                <a:xfrm>
                  <a:off x="6383341" y="2368690"/>
                  <a:ext cx="1180462" cy="1593711"/>
                </a:xfrm>
                <a:prstGeom prst="rect">
                  <a:avLst/>
                </a:prstGeom>
                <a:noFill/>
              </p:spPr>
              <p:txBody>
                <a:bodyPr wrap="square" rtlCol="0" anchor="t">
                  <a:noAutofit/>
                </a:bodyPr>
                <a:lstStyle/>
                <a:p>
                  <a:pPr algn="ctr">
                    <a:spcAft>
                      <a:spcPts val="600"/>
                    </a:spcAft>
                  </a:pPr>
                  <a:r>
                    <a:rPr lang="en-US" sz="1950" b="1" dirty="0">
                      <a:solidFill>
                        <a:schemeClr val="accent5">
                          <a:lumMod val="75000"/>
                        </a:schemeClr>
                      </a:solidFill>
                      <a:latin typeface="Arial Narrow" panose="020B0606020202030204" pitchFamily="34" charset="0"/>
                    </a:rPr>
                    <a:t>Beginning </a:t>
                  </a:r>
                  <a:r>
                    <a:rPr lang="en-US" sz="2000" b="1" dirty="0">
                      <a:solidFill>
                        <a:schemeClr val="accent5">
                          <a:lumMod val="75000"/>
                        </a:schemeClr>
                      </a:solidFill>
                      <a:latin typeface="Arial Narrow" panose="020B0606020202030204" pitchFamily="34" charset="0"/>
                    </a:rPr>
                    <a:t>Teacher: </a:t>
                  </a:r>
                  <a:r>
                    <a:rPr lang="en-US" sz="2000" dirty="0">
                      <a:solidFill>
                        <a:schemeClr val="accent5">
                          <a:lumMod val="75000"/>
                        </a:schemeClr>
                      </a:solidFill>
                      <a:latin typeface="Arial Narrow" panose="020B0606020202030204" pitchFamily="34" charset="0"/>
                    </a:rPr>
                    <a:t>Skills </a:t>
                  </a:r>
                  <a:r>
                    <a:rPr lang="en-US" sz="1550" dirty="0">
                      <a:solidFill>
                        <a:schemeClr val="accent5">
                          <a:lumMod val="75000"/>
                        </a:schemeClr>
                      </a:solidFill>
                      <a:latin typeface="Arial Narrow" panose="020B0606020202030204" pitchFamily="34" charset="0"/>
                    </a:rPr>
                    <a:t>Advancement</a:t>
                  </a:r>
                  <a:endParaRPr lang="en-US" sz="1550" dirty="0">
                    <a:solidFill>
                      <a:schemeClr val="accent5">
                        <a:lumMod val="75000"/>
                      </a:schemeClr>
                    </a:solidFill>
                    <a:highlight>
                      <a:srgbClr val="E2DCD5"/>
                    </a:highlight>
                    <a:latin typeface="Arial Narrow" panose="020B0606020202030204" pitchFamily="34" charset="0"/>
                  </a:endParaRPr>
                </a:p>
              </p:txBody>
            </p:sp>
          </p:grpSp>
          <p:grpSp>
            <p:nvGrpSpPr>
              <p:cNvPr id="181" name="Group 180">
                <a:extLst>
                  <a:ext uri="{FF2B5EF4-FFF2-40B4-BE49-F238E27FC236}">
                    <a16:creationId xmlns:a16="http://schemas.microsoft.com/office/drawing/2014/main" id="{9F60221B-BFAC-A28C-46CE-87A78506CFE8}"/>
                  </a:ext>
                </a:extLst>
              </p:cNvPr>
              <p:cNvGrpSpPr/>
              <p:nvPr/>
            </p:nvGrpSpPr>
            <p:grpSpPr>
              <a:xfrm>
                <a:off x="5091056" y="2611614"/>
                <a:ext cx="1188720" cy="4261375"/>
                <a:chOff x="5091056" y="2611614"/>
                <a:chExt cx="1188720" cy="4261375"/>
              </a:xfrm>
            </p:grpSpPr>
            <p:sp>
              <p:nvSpPr>
                <p:cNvPr id="36" name="Rectangle 35">
                  <a:extLst>
                    <a:ext uri="{FF2B5EF4-FFF2-40B4-BE49-F238E27FC236}">
                      <a16:creationId xmlns:a16="http://schemas.microsoft.com/office/drawing/2014/main" id="{22A3A451-91D3-38F5-8E16-A6272D3375E8}"/>
                    </a:ext>
                  </a:extLst>
                </p:cNvPr>
                <p:cNvSpPr/>
                <p:nvPr/>
              </p:nvSpPr>
              <p:spPr>
                <a:xfrm rot="16200000">
                  <a:off x="3554728" y="4147942"/>
                  <a:ext cx="4261375" cy="1188720"/>
                </a:xfrm>
                <a:prstGeom prst="rect">
                  <a:avLst/>
                </a:prstGeom>
                <a:solidFill>
                  <a:srgbClr val="BEB9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33508371-A19E-22D0-B80C-F6E634C34AFE}"/>
                    </a:ext>
                  </a:extLst>
                </p:cNvPr>
                <p:cNvSpPr txBox="1"/>
                <p:nvPr/>
              </p:nvSpPr>
              <p:spPr>
                <a:xfrm>
                  <a:off x="5091057" y="2626461"/>
                  <a:ext cx="1180462" cy="1488135"/>
                </a:xfrm>
                <a:prstGeom prst="rect">
                  <a:avLst/>
                </a:prstGeom>
                <a:noFill/>
              </p:spPr>
              <p:txBody>
                <a:bodyPr wrap="square" rtlCol="0" anchor="t">
                  <a:noAutofit/>
                </a:bodyPr>
                <a:lstStyle/>
                <a:p>
                  <a:pPr algn="ctr">
                    <a:spcAft>
                      <a:spcPts val="300"/>
                    </a:spcAft>
                  </a:pPr>
                  <a:r>
                    <a:rPr lang="en-US" sz="1950" b="1" dirty="0">
                      <a:solidFill>
                        <a:schemeClr val="accent5">
                          <a:lumMod val="75000"/>
                        </a:schemeClr>
                      </a:solidFill>
                      <a:latin typeface="Arial Narrow" panose="020B0606020202030204" pitchFamily="34" charset="0"/>
                    </a:rPr>
                    <a:t>Beginning </a:t>
                  </a:r>
                  <a:r>
                    <a:rPr lang="en-US" sz="2000" b="1" dirty="0">
                      <a:solidFill>
                        <a:schemeClr val="accent5">
                          <a:lumMod val="75000"/>
                        </a:schemeClr>
                      </a:solidFill>
                      <a:latin typeface="Arial Narrow" panose="020B0606020202030204" pitchFamily="34" charset="0"/>
                    </a:rPr>
                    <a:t>Teacher: </a:t>
                  </a:r>
                  <a:r>
                    <a:rPr lang="en-US" sz="2000" dirty="0">
                      <a:solidFill>
                        <a:schemeClr val="accent5">
                          <a:lumMod val="75000"/>
                        </a:schemeClr>
                      </a:solidFill>
                      <a:latin typeface="Arial Narrow" panose="020B0606020202030204" pitchFamily="34" charset="0"/>
                    </a:rPr>
                    <a:t>Partial Skills</a:t>
                  </a:r>
                  <a:endParaRPr lang="en-US" sz="1550" dirty="0">
                    <a:solidFill>
                      <a:schemeClr val="accent5">
                        <a:lumMod val="75000"/>
                      </a:schemeClr>
                    </a:solidFill>
                    <a:highlight>
                      <a:srgbClr val="E2DCD5"/>
                    </a:highlight>
                    <a:latin typeface="Arial Narrow" panose="020B0606020202030204" pitchFamily="34" charset="0"/>
                  </a:endParaRPr>
                </a:p>
              </p:txBody>
            </p:sp>
          </p:grpSp>
          <p:grpSp>
            <p:nvGrpSpPr>
              <p:cNvPr id="180" name="Group 179">
                <a:extLst>
                  <a:ext uri="{FF2B5EF4-FFF2-40B4-BE49-F238E27FC236}">
                    <a16:creationId xmlns:a16="http://schemas.microsoft.com/office/drawing/2014/main" id="{FB28D721-9507-25BF-A321-D64AD3A55D87}"/>
                  </a:ext>
                </a:extLst>
              </p:cNvPr>
              <p:cNvGrpSpPr/>
              <p:nvPr/>
            </p:nvGrpSpPr>
            <p:grpSpPr>
              <a:xfrm>
                <a:off x="3797825" y="2774038"/>
                <a:ext cx="1188720" cy="4098952"/>
                <a:chOff x="3797825" y="2774038"/>
                <a:chExt cx="1188720" cy="4098952"/>
              </a:xfrm>
            </p:grpSpPr>
            <p:sp>
              <p:nvSpPr>
                <p:cNvPr id="37" name="Rectangle 36">
                  <a:extLst>
                    <a:ext uri="{FF2B5EF4-FFF2-40B4-BE49-F238E27FC236}">
                      <a16:creationId xmlns:a16="http://schemas.microsoft.com/office/drawing/2014/main" id="{97F3D492-CF02-B916-723C-E5BD5285B1D9}"/>
                    </a:ext>
                  </a:extLst>
                </p:cNvPr>
                <p:cNvSpPr/>
                <p:nvPr/>
              </p:nvSpPr>
              <p:spPr>
                <a:xfrm rot="16200000">
                  <a:off x="2342709" y="4229154"/>
                  <a:ext cx="4098952" cy="1188720"/>
                </a:xfrm>
                <a:prstGeom prst="rect">
                  <a:avLst/>
                </a:prstGeom>
                <a:solidFill>
                  <a:srgbClr val="CECB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B0B3EF2A-2082-AE3B-9C87-398054C18479}"/>
                    </a:ext>
                  </a:extLst>
                </p:cNvPr>
                <p:cNvSpPr txBox="1"/>
                <p:nvPr/>
              </p:nvSpPr>
              <p:spPr>
                <a:xfrm>
                  <a:off x="3799560" y="2774038"/>
                  <a:ext cx="1180462" cy="1457000"/>
                </a:xfrm>
                <a:prstGeom prst="rect">
                  <a:avLst/>
                </a:prstGeom>
                <a:noFill/>
              </p:spPr>
              <p:txBody>
                <a:bodyPr wrap="square" rtlCol="0" anchor="t">
                  <a:noAutofit/>
                </a:bodyPr>
                <a:lstStyle/>
                <a:p>
                  <a:pPr algn="ctr">
                    <a:spcAft>
                      <a:spcPts val="300"/>
                    </a:spcAft>
                  </a:pPr>
                  <a:r>
                    <a:rPr lang="en-US" sz="1950" b="1" dirty="0">
                      <a:solidFill>
                        <a:schemeClr val="accent5">
                          <a:lumMod val="75000"/>
                        </a:schemeClr>
                      </a:solidFill>
                      <a:latin typeface="Arial Narrow" panose="020B0606020202030204" pitchFamily="34" charset="0"/>
                    </a:rPr>
                    <a:t>Beginning </a:t>
                  </a:r>
                  <a:r>
                    <a:rPr lang="en-US" sz="2000" b="1" dirty="0">
                      <a:solidFill>
                        <a:schemeClr val="accent5">
                          <a:lumMod val="75000"/>
                        </a:schemeClr>
                      </a:solidFill>
                      <a:latin typeface="Arial Narrow" panose="020B0606020202030204" pitchFamily="34" charset="0"/>
                    </a:rPr>
                    <a:t>Teacher: </a:t>
                  </a:r>
                  <a:r>
                    <a:rPr lang="en-US" sz="2000" dirty="0">
                      <a:solidFill>
                        <a:schemeClr val="accent5">
                          <a:lumMod val="75000"/>
                        </a:schemeClr>
                      </a:solidFill>
                      <a:latin typeface="Arial Narrow" panose="020B0606020202030204" pitchFamily="34" charset="0"/>
                    </a:rPr>
                    <a:t>Skills </a:t>
                  </a:r>
                  <a:r>
                    <a:rPr lang="en-US" sz="1700" dirty="0">
                      <a:solidFill>
                        <a:schemeClr val="accent5">
                          <a:lumMod val="75000"/>
                        </a:schemeClr>
                      </a:solidFill>
                      <a:latin typeface="Arial Narrow" panose="020B0606020202030204" pitchFamily="34" charset="0"/>
                    </a:rPr>
                    <a:t>Acquisition</a:t>
                  </a:r>
                  <a:endParaRPr lang="en-US" sz="1700" dirty="0">
                    <a:solidFill>
                      <a:schemeClr val="accent5">
                        <a:lumMod val="75000"/>
                      </a:schemeClr>
                    </a:solidFill>
                    <a:highlight>
                      <a:srgbClr val="E2DCD5"/>
                    </a:highlight>
                    <a:latin typeface="Arial Narrow" panose="020B0606020202030204" pitchFamily="34" charset="0"/>
                  </a:endParaRPr>
                </a:p>
              </p:txBody>
            </p:sp>
          </p:grpSp>
        </p:grpSp>
      </p:grpSp>
      <p:grpSp>
        <p:nvGrpSpPr>
          <p:cNvPr id="179" name="Group 178">
            <a:extLst>
              <a:ext uri="{FF2B5EF4-FFF2-40B4-BE49-F238E27FC236}">
                <a16:creationId xmlns:a16="http://schemas.microsoft.com/office/drawing/2014/main" id="{4C88C55F-44AC-38EC-3651-62F5CFFE72C2}"/>
              </a:ext>
            </a:extLst>
          </p:cNvPr>
          <p:cNvGrpSpPr/>
          <p:nvPr/>
        </p:nvGrpSpPr>
        <p:grpSpPr>
          <a:xfrm>
            <a:off x="1970273" y="3247618"/>
            <a:ext cx="1196978" cy="3659593"/>
            <a:chOff x="1970273" y="3213396"/>
            <a:chExt cx="1196978" cy="3659593"/>
          </a:xfrm>
        </p:grpSpPr>
        <p:sp>
          <p:nvSpPr>
            <p:cNvPr id="38" name="Rectangle 37">
              <a:extLst>
                <a:ext uri="{FF2B5EF4-FFF2-40B4-BE49-F238E27FC236}">
                  <a16:creationId xmlns:a16="http://schemas.microsoft.com/office/drawing/2014/main" id="{55F3EDC3-618A-E809-F252-9EBF0B68F377}"/>
                </a:ext>
              </a:extLst>
            </p:cNvPr>
            <p:cNvSpPr/>
            <p:nvPr/>
          </p:nvSpPr>
          <p:spPr>
            <a:xfrm rot="16200000">
              <a:off x="743094" y="4448833"/>
              <a:ext cx="3659593" cy="1188720"/>
            </a:xfrm>
            <a:prstGeom prst="rect">
              <a:avLst/>
            </a:prstGeom>
            <a:solidFill>
              <a:srgbClr val="DFDC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301A64D2-56C1-AB41-BF9E-14110D9B2236}"/>
                </a:ext>
              </a:extLst>
            </p:cNvPr>
            <p:cNvSpPr txBox="1"/>
            <p:nvPr/>
          </p:nvSpPr>
          <p:spPr>
            <a:xfrm>
              <a:off x="1970273" y="3319733"/>
              <a:ext cx="1180462" cy="872240"/>
            </a:xfrm>
            <a:prstGeom prst="rect">
              <a:avLst/>
            </a:prstGeom>
            <a:noFill/>
          </p:spPr>
          <p:txBody>
            <a:bodyPr wrap="square" rtlCol="0" anchor="t">
              <a:noAutofit/>
            </a:bodyPr>
            <a:lstStyle/>
            <a:p>
              <a:pPr algn="ctr"/>
              <a:r>
                <a:rPr lang="en-US" sz="1700" b="1" dirty="0">
                  <a:solidFill>
                    <a:schemeClr val="accent5">
                      <a:lumMod val="75000"/>
                    </a:schemeClr>
                  </a:solidFill>
                  <a:latin typeface="Arial Narrow" panose="020B0606020202030204" pitchFamily="34" charset="0"/>
                </a:rPr>
                <a:t>Resident or </a:t>
              </a:r>
              <a:r>
                <a:rPr lang="en-US" b="1" dirty="0">
                  <a:solidFill>
                    <a:schemeClr val="accent5">
                      <a:lumMod val="75000"/>
                    </a:schemeClr>
                  </a:solidFill>
                  <a:latin typeface="Arial Narrow" panose="020B0606020202030204" pitchFamily="34" charset="0"/>
                </a:rPr>
                <a:t>Apprentice</a:t>
              </a:r>
              <a:endParaRPr lang="en-US" sz="1850" b="1" dirty="0">
                <a:solidFill>
                  <a:schemeClr val="accent5">
                    <a:lumMod val="75000"/>
                  </a:schemeClr>
                </a:solidFill>
                <a:highlight>
                  <a:srgbClr val="E2DCD5"/>
                </a:highlight>
                <a:latin typeface="Arial Narrow" panose="020B0606020202030204" pitchFamily="34" charset="0"/>
              </a:endParaRPr>
            </a:p>
          </p:txBody>
        </p:sp>
      </p:grpSp>
      <p:grpSp>
        <p:nvGrpSpPr>
          <p:cNvPr id="27" name="Group 26">
            <a:extLst>
              <a:ext uri="{FF2B5EF4-FFF2-40B4-BE49-F238E27FC236}">
                <a16:creationId xmlns:a16="http://schemas.microsoft.com/office/drawing/2014/main" id="{B546E5F0-D500-8859-7B18-8BBEABE6DCC0}"/>
              </a:ext>
            </a:extLst>
          </p:cNvPr>
          <p:cNvGrpSpPr/>
          <p:nvPr/>
        </p:nvGrpSpPr>
        <p:grpSpPr>
          <a:xfrm>
            <a:off x="305952" y="3993635"/>
            <a:ext cx="3756383" cy="2519976"/>
            <a:chOff x="305952" y="3993635"/>
            <a:chExt cx="3756383" cy="2519976"/>
          </a:xfrm>
        </p:grpSpPr>
        <p:grpSp>
          <p:nvGrpSpPr>
            <p:cNvPr id="89" name="Group 88">
              <a:extLst>
                <a:ext uri="{FF2B5EF4-FFF2-40B4-BE49-F238E27FC236}">
                  <a16:creationId xmlns:a16="http://schemas.microsoft.com/office/drawing/2014/main" id="{38AEEBA4-861F-3D78-0308-7E3BDBE2D8C4}"/>
                </a:ext>
              </a:extLst>
            </p:cNvPr>
            <p:cNvGrpSpPr/>
            <p:nvPr/>
          </p:nvGrpSpPr>
          <p:grpSpPr>
            <a:xfrm>
              <a:off x="305952" y="5982008"/>
              <a:ext cx="3756383" cy="531603"/>
              <a:chOff x="305952" y="5982008"/>
              <a:chExt cx="3756383" cy="531603"/>
            </a:xfrm>
          </p:grpSpPr>
          <p:sp>
            <p:nvSpPr>
              <p:cNvPr id="21" name="Rectangle 20">
                <a:extLst>
                  <a:ext uri="{FF2B5EF4-FFF2-40B4-BE49-F238E27FC236}">
                    <a16:creationId xmlns:a16="http://schemas.microsoft.com/office/drawing/2014/main" id="{D5F21193-E881-74DE-3648-982DEC31C093}"/>
                  </a:ext>
                </a:extLst>
              </p:cNvPr>
              <p:cNvSpPr/>
              <p:nvPr/>
            </p:nvSpPr>
            <p:spPr>
              <a:xfrm>
                <a:off x="305952" y="5982008"/>
                <a:ext cx="3756383" cy="471956"/>
              </a:xfrm>
              <a:prstGeom prst="rect">
                <a:avLst/>
              </a:prstGeom>
              <a:solidFill>
                <a:srgbClr val="3D69C3">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r>
                  <a:rPr lang="en-US" sz="2200" b="1" dirty="0">
                    <a:solidFill>
                      <a:schemeClr val="tx2">
                        <a:lumMod val="75000"/>
                      </a:schemeClr>
                    </a:solidFill>
                    <a:latin typeface="Arial Narrow" panose="020B0606020202030204" pitchFamily="34" charset="0"/>
                  </a:rPr>
                  <a:t>COMPENSATION</a:t>
                </a:r>
              </a:p>
            </p:txBody>
          </p:sp>
          <p:pic>
            <p:nvPicPr>
              <p:cNvPr id="72" name="Picture 71" descr="A picture containing symbol&#10;&#10;Description automatically generated">
                <a:extLst>
                  <a:ext uri="{FF2B5EF4-FFF2-40B4-BE49-F238E27FC236}">
                    <a16:creationId xmlns:a16="http://schemas.microsoft.com/office/drawing/2014/main" id="{B27064F5-ADC1-C883-B3DD-680A3820FCC3}"/>
                  </a:ext>
                </a:extLst>
              </p:cNvPr>
              <p:cNvPicPr>
                <a:picLocks noChangeAspect="1"/>
              </p:cNvPicPr>
              <p:nvPr/>
            </p:nvPicPr>
            <p:blipFill rotWithShape="1">
              <a:blip r:embed="rId3"/>
              <a:srcRect l="44499" t="57770"/>
              <a:stretch/>
            </p:blipFill>
            <p:spPr>
              <a:xfrm rot="20521596">
                <a:off x="401605" y="6010691"/>
                <a:ext cx="660964" cy="502920"/>
              </a:xfrm>
              <a:prstGeom prst="rect">
                <a:avLst/>
              </a:prstGeom>
            </p:spPr>
          </p:pic>
        </p:grpSp>
        <p:grpSp>
          <p:nvGrpSpPr>
            <p:cNvPr id="88" name="Group 87">
              <a:extLst>
                <a:ext uri="{FF2B5EF4-FFF2-40B4-BE49-F238E27FC236}">
                  <a16:creationId xmlns:a16="http://schemas.microsoft.com/office/drawing/2014/main" id="{E53E8D6C-A1E5-B357-2888-FF2851513A66}"/>
                </a:ext>
              </a:extLst>
            </p:cNvPr>
            <p:cNvGrpSpPr/>
            <p:nvPr/>
          </p:nvGrpSpPr>
          <p:grpSpPr>
            <a:xfrm>
              <a:off x="305953" y="5339122"/>
              <a:ext cx="3756382" cy="624340"/>
              <a:chOff x="305953" y="5339122"/>
              <a:chExt cx="3756382" cy="624340"/>
            </a:xfrm>
          </p:grpSpPr>
          <p:sp>
            <p:nvSpPr>
              <p:cNvPr id="77" name="Rectangle 76">
                <a:extLst>
                  <a:ext uri="{FF2B5EF4-FFF2-40B4-BE49-F238E27FC236}">
                    <a16:creationId xmlns:a16="http://schemas.microsoft.com/office/drawing/2014/main" id="{797D980B-CA34-DF8D-BE6E-BAF5327ACBE9}"/>
                  </a:ext>
                </a:extLst>
              </p:cNvPr>
              <p:cNvSpPr/>
              <p:nvPr/>
            </p:nvSpPr>
            <p:spPr>
              <a:xfrm>
                <a:off x="305953" y="5339122"/>
                <a:ext cx="3756382" cy="471956"/>
              </a:xfrm>
              <a:prstGeom prst="rect">
                <a:avLst/>
              </a:prstGeom>
              <a:solidFill>
                <a:srgbClr val="234FA9">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822960" rtlCol="0" anchor="ctr"/>
              <a:lstStyle/>
              <a:p>
                <a:r>
                  <a:rPr lang="en-US" sz="1900" b="1" dirty="0">
                    <a:solidFill>
                      <a:schemeClr val="tx2">
                        <a:lumMod val="75000"/>
                      </a:schemeClr>
                    </a:solidFill>
                    <a:latin typeface="Arial Narrow" panose="020B0606020202030204" pitchFamily="34" charset="0"/>
                  </a:rPr>
                  <a:t>PROFESSIONAL SUPPORTS</a:t>
                </a:r>
              </a:p>
            </p:txBody>
          </p:sp>
          <p:pic>
            <p:nvPicPr>
              <p:cNvPr id="59" name="Picture 58" descr="A picture containing symbol&#10;&#10;Description automatically generated">
                <a:extLst>
                  <a:ext uri="{FF2B5EF4-FFF2-40B4-BE49-F238E27FC236}">
                    <a16:creationId xmlns:a16="http://schemas.microsoft.com/office/drawing/2014/main" id="{7BC45779-3666-0F1C-E059-12FC8E9093A3}"/>
                  </a:ext>
                </a:extLst>
              </p:cNvPr>
              <p:cNvPicPr>
                <a:picLocks noChangeAspect="1"/>
              </p:cNvPicPr>
              <p:nvPr/>
            </p:nvPicPr>
            <p:blipFill rotWithShape="1">
              <a:blip r:embed="rId3"/>
              <a:srcRect l="59450" b="50119"/>
              <a:stretch/>
            </p:blipFill>
            <p:spPr>
              <a:xfrm rot="405110">
                <a:off x="469776" y="5369102"/>
                <a:ext cx="483186" cy="594360"/>
              </a:xfrm>
              <a:prstGeom prst="rect">
                <a:avLst/>
              </a:prstGeom>
            </p:spPr>
          </p:pic>
        </p:grpSp>
        <p:grpSp>
          <p:nvGrpSpPr>
            <p:cNvPr id="87" name="Group 86">
              <a:extLst>
                <a:ext uri="{FF2B5EF4-FFF2-40B4-BE49-F238E27FC236}">
                  <a16:creationId xmlns:a16="http://schemas.microsoft.com/office/drawing/2014/main" id="{B11CB7C3-2A31-D0BC-837D-A0B8723C9F1C}"/>
                </a:ext>
              </a:extLst>
            </p:cNvPr>
            <p:cNvGrpSpPr/>
            <p:nvPr/>
          </p:nvGrpSpPr>
          <p:grpSpPr>
            <a:xfrm>
              <a:off x="305953" y="4577125"/>
              <a:ext cx="3756381" cy="640080"/>
              <a:chOff x="305953" y="4577125"/>
              <a:chExt cx="3756381" cy="640080"/>
            </a:xfrm>
          </p:grpSpPr>
          <p:sp>
            <p:nvSpPr>
              <p:cNvPr id="78" name="Rectangle 77">
                <a:extLst>
                  <a:ext uri="{FF2B5EF4-FFF2-40B4-BE49-F238E27FC236}">
                    <a16:creationId xmlns:a16="http://schemas.microsoft.com/office/drawing/2014/main" id="{67218489-B75F-31AA-4085-DFAA142BE0B2}"/>
                  </a:ext>
                </a:extLst>
              </p:cNvPr>
              <p:cNvSpPr/>
              <p:nvPr/>
            </p:nvSpPr>
            <p:spPr>
              <a:xfrm>
                <a:off x="305953" y="4733482"/>
                <a:ext cx="3756381" cy="471956"/>
              </a:xfrm>
              <a:prstGeom prst="rect">
                <a:avLst/>
              </a:prstGeom>
              <a:solidFill>
                <a:srgbClr val="5279C9">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822960" rtlCol="0" anchor="ctr"/>
              <a:lstStyle/>
              <a:p>
                <a:r>
                  <a:rPr lang="en-US" sz="2200" b="1" dirty="0">
                    <a:solidFill>
                      <a:schemeClr val="tx2">
                        <a:lumMod val="75000"/>
                      </a:schemeClr>
                    </a:solidFill>
                    <a:latin typeface="Arial Narrow" panose="020B0606020202030204" pitchFamily="34" charset="0"/>
                  </a:rPr>
                  <a:t>LICENSURE</a:t>
                </a:r>
              </a:p>
            </p:txBody>
          </p:sp>
          <p:pic>
            <p:nvPicPr>
              <p:cNvPr id="65" name="Picture 64" descr="A picture containing symbol&#10;&#10;Description automatically generated">
                <a:extLst>
                  <a:ext uri="{FF2B5EF4-FFF2-40B4-BE49-F238E27FC236}">
                    <a16:creationId xmlns:a16="http://schemas.microsoft.com/office/drawing/2014/main" id="{6EE5EF59-0E12-FC3D-8E86-8C01E84599B7}"/>
                  </a:ext>
                </a:extLst>
              </p:cNvPr>
              <p:cNvPicPr>
                <a:picLocks noChangeAspect="1"/>
              </p:cNvPicPr>
              <p:nvPr/>
            </p:nvPicPr>
            <p:blipFill rotWithShape="1">
              <a:blip r:embed="rId3"/>
              <a:srcRect t="49925" r="58092"/>
              <a:stretch/>
            </p:blipFill>
            <p:spPr>
              <a:xfrm>
                <a:off x="549835" y="4577125"/>
                <a:ext cx="535682" cy="640080"/>
              </a:xfrm>
              <a:prstGeom prst="rect">
                <a:avLst/>
              </a:prstGeom>
            </p:spPr>
          </p:pic>
        </p:grpSp>
        <p:grpSp>
          <p:nvGrpSpPr>
            <p:cNvPr id="86" name="Group 85">
              <a:extLst>
                <a:ext uri="{FF2B5EF4-FFF2-40B4-BE49-F238E27FC236}">
                  <a16:creationId xmlns:a16="http://schemas.microsoft.com/office/drawing/2014/main" id="{A568D5D2-ECFF-DBF6-8D3D-CB340B351451}"/>
                </a:ext>
              </a:extLst>
            </p:cNvPr>
            <p:cNvGrpSpPr/>
            <p:nvPr/>
          </p:nvGrpSpPr>
          <p:grpSpPr>
            <a:xfrm>
              <a:off x="305953" y="3993635"/>
              <a:ext cx="3756381" cy="594535"/>
              <a:chOff x="305953" y="3993635"/>
              <a:chExt cx="3756381" cy="594535"/>
            </a:xfrm>
          </p:grpSpPr>
          <p:sp>
            <p:nvSpPr>
              <p:cNvPr id="79" name="Rectangle 78">
                <a:extLst>
                  <a:ext uri="{FF2B5EF4-FFF2-40B4-BE49-F238E27FC236}">
                    <a16:creationId xmlns:a16="http://schemas.microsoft.com/office/drawing/2014/main" id="{1A7EB913-9506-35A6-588E-90152911D841}"/>
                  </a:ext>
                </a:extLst>
              </p:cNvPr>
              <p:cNvSpPr/>
              <p:nvPr/>
            </p:nvSpPr>
            <p:spPr>
              <a:xfrm>
                <a:off x="305953" y="4116214"/>
                <a:ext cx="3756381" cy="471956"/>
              </a:xfrm>
              <a:prstGeom prst="rect">
                <a:avLst/>
              </a:prstGeom>
              <a:solidFill>
                <a:srgbClr val="2758B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r>
                  <a:rPr lang="en-US" sz="2100" b="1" dirty="0">
                    <a:solidFill>
                      <a:schemeClr val="tx2">
                        <a:lumMod val="75000"/>
                      </a:schemeClr>
                    </a:solidFill>
                    <a:latin typeface="Arial Narrow" panose="020B0606020202030204" pitchFamily="34" charset="0"/>
                  </a:rPr>
                  <a:t>PATHWAYS &amp; PREP</a:t>
                </a:r>
              </a:p>
            </p:txBody>
          </p:sp>
          <p:pic>
            <p:nvPicPr>
              <p:cNvPr id="52" name="Picture 51" descr="A picture containing symbol&#10;&#10;Description automatically generated">
                <a:extLst>
                  <a:ext uri="{FF2B5EF4-FFF2-40B4-BE49-F238E27FC236}">
                    <a16:creationId xmlns:a16="http://schemas.microsoft.com/office/drawing/2014/main" id="{DDC50354-B211-A500-A62C-FC94CCBA6EB9}"/>
                  </a:ext>
                </a:extLst>
              </p:cNvPr>
              <p:cNvPicPr>
                <a:picLocks noChangeAspect="1"/>
              </p:cNvPicPr>
              <p:nvPr/>
            </p:nvPicPr>
            <p:blipFill rotWithShape="1">
              <a:blip r:embed="rId3"/>
              <a:srcRect r="46303" b="54869"/>
              <a:stretch/>
            </p:blipFill>
            <p:spPr>
              <a:xfrm rot="20863032">
                <a:off x="523754" y="3993635"/>
                <a:ext cx="707172" cy="594360"/>
              </a:xfrm>
              <a:prstGeom prst="rect">
                <a:avLst/>
              </a:prstGeom>
            </p:spPr>
          </p:pic>
        </p:grpSp>
      </p:grpSp>
      <p:grpSp>
        <p:nvGrpSpPr>
          <p:cNvPr id="26" name="Group 25">
            <a:extLst>
              <a:ext uri="{FF2B5EF4-FFF2-40B4-BE49-F238E27FC236}">
                <a16:creationId xmlns:a16="http://schemas.microsoft.com/office/drawing/2014/main" id="{41DFF9BA-6EA8-F301-EE83-93DF6902282A}"/>
              </a:ext>
            </a:extLst>
          </p:cNvPr>
          <p:cNvGrpSpPr/>
          <p:nvPr/>
        </p:nvGrpSpPr>
        <p:grpSpPr>
          <a:xfrm>
            <a:off x="4067277" y="2979559"/>
            <a:ext cx="7909890" cy="3334181"/>
            <a:chOff x="4067277" y="2979559"/>
            <a:chExt cx="7909890" cy="3334181"/>
          </a:xfrm>
        </p:grpSpPr>
        <p:grpSp>
          <p:nvGrpSpPr>
            <p:cNvPr id="7" name="Group 6">
              <a:extLst>
                <a:ext uri="{FF2B5EF4-FFF2-40B4-BE49-F238E27FC236}">
                  <a16:creationId xmlns:a16="http://schemas.microsoft.com/office/drawing/2014/main" id="{04BFD2DF-2FEC-6C36-E553-5A0289F59E30}"/>
                </a:ext>
              </a:extLst>
            </p:cNvPr>
            <p:cNvGrpSpPr/>
            <p:nvPr/>
          </p:nvGrpSpPr>
          <p:grpSpPr>
            <a:xfrm>
              <a:off x="4067948" y="2979559"/>
              <a:ext cx="7909219" cy="1471807"/>
              <a:chOff x="4067948" y="2979559"/>
              <a:chExt cx="7909219" cy="1471807"/>
            </a:xfrm>
          </p:grpSpPr>
          <p:sp>
            <p:nvSpPr>
              <p:cNvPr id="93" name="Rectangle 92">
                <a:extLst>
                  <a:ext uri="{FF2B5EF4-FFF2-40B4-BE49-F238E27FC236}">
                    <a16:creationId xmlns:a16="http://schemas.microsoft.com/office/drawing/2014/main" id="{65524E87-BD5E-3A90-F285-A812760437C1}"/>
                  </a:ext>
                </a:extLst>
              </p:cNvPr>
              <p:cNvSpPr/>
              <p:nvPr/>
            </p:nvSpPr>
            <p:spPr>
              <a:xfrm>
                <a:off x="4067948" y="4268486"/>
                <a:ext cx="91440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95" name="Rectangle 94">
                <a:extLst>
                  <a:ext uri="{FF2B5EF4-FFF2-40B4-BE49-F238E27FC236}">
                    <a16:creationId xmlns:a16="http://schemas.microsoft.com/office/drawing/2014/main" id="{C472144E-2E21-7926-21EF-4ACB3C5D54E4}"/>
                  </a:ext>
                </a:extLst>
              </p:cNvPr>
              <p:cNvSpPr/>
              <p:nvPr/>
            </p:nvSpPr>
            <p:spPr>
              <a:xfrm>
                <a:off x="5095405" y="4074357"/>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96" name="Rectangle 95">
                <a:extLst>
                  <a:ext uri="{FF2B5EF4-FFF2-40B4-BE49-F238E27FC236}">
                    <a16:creationId xmlns:a16="http://schemas.microsoft.com/office/drawing/2014/main" id="{4CC4B135-E763-EF7A-2EB3-CAB1DDAF048E}"/>
                  </a:ext>
                </a:extLst>
              </p:cNvPr>
              <p:cNvSpPr/>
              <p:nvPr/>
            </p:nvSpPr>
            <p:spPr>
              <a:xfrm>
                <a:off x="6378025" y="3832618"/>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97" name="Rectangle 96">
                <a:extLst>
                  <a:ext uri="{FF2B5EF4-FFF2-40B4-BE49-F238E27FC236}">
                    <a16:creationId xmlns:a16="http://schemas.microsoft.com/office/drawing/2014/main" id="{FA2AC46B-BED9-2C3A-1C93-81E5A2B9B94D}"/>
                  </a:ext>
                </a:extLst>
              </p:cNvPr>
              <p:cNvSpPr/>
              <p:nvPr/>
            </p:nvSpPr>
            <p:spPr>
              <a:xfrm>
                <a:off x="8195570" y="3547061"/>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98" name="Rectangle 97">
                <a:extLst>
                  <a:ext uri="{FF2B5EF4-FFF2-40B4-BE49-F238E27FC236}">
                    <a16:creationId xmlns:a16="http://schemas.microsoft.com/office/drawing/2014/main" id="{A18A4771-9544-4B34-45D9-EC3CDF93B6BD}"/>
                  </a:ext>
                </a:extLst>
              </p:cNvPr>
              <p:cNvSpPr/>
              <p:nvPr/>
            </p:nvSpPr>
            <p:spPr>
              <a:xfrm>
                <a:off x="9491196" y="3283235"/>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99" name="Rectangle 98">
                <a:extLst>
                  <a:ext uri="{FF2B5EF4-FFF2-40B4-BE49-F238E27FC236}">
                    <a16:creationId xmlns:a16="http://schemas.microsoft.com/office/drawing/2014/main" id="{D690509A-B2EA-5137-5968-37ED78F49AD2}"/>
                  </a:ext>
                </a:extLst>
              </p:cNvPr>
              <p:cNvSpPr/>
              <p:nvPr/>
            </p:nvSpPr>
            <p:spPr>
              <a:xfrm>
                <a:off x="10788447" y="2979559"/>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nvGrpSpPr>
            <p:cNvPr id="10" name="Group 9">
              <a:extLst>
                <a:ext uri="{FF2B5EF4-FFF2-40B4-BE49-F238E27FC236}">
                  <a16:creationId xmlns:a16="http://schemas.microsoft.com/office/drawing/2014/main" id="{67AACCF4-2757-6C8A-C0A0-CC0210FDD485}"/>
                </a:ext>
              </a:extLst>
            </p:cNvPr>
            <p:cNvGrpSpPr/>
            <p:nvPr/>
          </p:nvGrpSpPr>
          <p:grpSpPr>
            <a:xfrm>
              <a:off x="4069532" y="3638692"/>
              <a:ext cx="7897696" cy="1438723"/>
              <a:chOff x="4069532" y="3638692"/>
              <a:chExt cx="7897696" cy="1438723"/>
            </a:xfrm>
          </p:grpSpPr>
          <p:sp>
            <p:nvSpPr>
              <p:cNvPr id="100" name="Rectangle 99">
                <a:extLst>
                  <a:ext uri="{FF2B5EF4-FFF2-40B4-BE49-F238E27FC236}">
                    <a16:creationId xmlns:a16="http://schemas.microsoft.com/office/drawing/2014/main" id="{9B7FA76A-B472-CCE5-595A-029EE8A6ECA4}"/>
                  </a:ext>
                </a:extLst>
              </p:cNvPr>
              <p:cNvSpPr/>
              <p:nvPr/>
            </p:nvSpPr>
            <p:spPr>
              <a:xfrm>
                <a:off x="4069532" y="4894535"/>
                <a:ext cx="91440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1" name="Rectangle 100">
                <a:extLst>
                  <a:ext uri="{FF2B5EF4-FFF2-40B4-BE49-F238E27FC236}">
                    <a16:creationId xmlns:a16="http://schemas.microsoft.com/office/drawing/2014/main" id="{8B5E55C2-7B67-7716-328E-25E5E60335A4}"/>
                  </a:ext>
                </a:extLst>
              </p:cNvPr>
              <p:cNvSpPr/>
              <p:nvPr/>
            </p:nvSpPr>
            <p:spPr>
              <a:xfrm>
                <a:off x="5094734" y="4700406"/>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2" name="Rectangle 101">
                <a:extLst>
                  <a:ext uri="{FF2B5EF4-FFF2-40B4-BE49-F238E27FC236}">
                    <a16:creationId xmlns:a16="http://schemas.microsoft.com/office/drawing/2014/main" id="{2D0785A2-23E6-18CE-B09F-BCDCD9C4566A}"/>
                  </a:ext>
                </a:extLst>
              </p:cNvPr>
              <p:cNvSpPr/>
              <p:nvPr/>
            </p:nvSpPr>
            <p:spPr>
              <a:xfrm>
                <a:off x="6377354" y="4458667"/>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3" name="Rectangle 102">
                <a:extLst>
                  <a:ext uri="{FF2B5EF4-FFF2-40B4-BE49-F238E27FC236}">
                    <a16:creationId xmlns:a16="http://schemas.microsoft.com/office/drawing/2014/main" id="{FC340937-367C-F57A-0842-BEC5B9296F69}"/>
                  </a:ext>
                </a:extLst>
              </p:cNvPr>
              <p:cNvSpPr/>
              <p:nvPr/>
            </p:nvSpPr>
            <p:spPr>
              <a:xfrm>
                <a:off x="8195570" y="4206194"/>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4" name="Rectangle 103">
                <a:extLst>
                  <a:ext uri="{FF2B5EF4-FFF2-40B4-BE49-F238E27FC236}">
                    <a16:creationId xmlns:a16="http://schemas.microsoft.com/office/drawing/2014/main" id="{D5BCABB1-EE6B-B6C5-88F1-2C150E81C021}"/>
                  </a:ext>
                </a:extLst>
              </p:cNvPr>
              <p:cNvSpPr/>
              <p:nvPr/>
            </p:nvSpPr>
            <p:spPr>
              <a:xfrm>
                <a:off x="9491196" y="3942368"/>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5" name="Rectangle 104">
                <a:extLst>
                  <a:ext uri="{FF2B5EF4-FFF2-40B4-BE49-F238E27FC236}">
                    <a16:creationId xmlns:a16="http://schemas.microsoft.com/office/drawing/2014/main" id="{20727720-660F-B73B-77E9-9A214696429D}"/>
                  </a:ext>
                </a:extLst>
              </p:cNvPr>
              <p:cNvSpPr/>
              <p:nvPr/>
            </p:nvSpPr>
            <p:spPr>
              <a:xfrm>
                <a:off x="10778508" y="3638692"/>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nvGrpSpPr>
            <p:cNvPr id="12" name="Group 11">
              <a:extLst>
                <a:ext uri="{FF2B5EF4-FFF2-40B4-BE49-F238E27FC236}">
                  <a16:creationId xmlns:a16="http://schemas.microsoft.com/office/drawing/2014/main" id="{04AF26F7-1808-1539-661B-79B7508E7AF6}"/>
                </a:ext>
              </a:extLst>
            </p:cNvPr>
            <p:cNvGrpSpPr/>
            <p:nvPr/>
          </p:nvGrpSpPr>
          <p:grpSpPr>
            <a:xfrm>
              <a:off x="4067948" y="4264091"/>
              <a:ext cx="7902389" cy="1407645"/>
              <a:chOff x="4067948" y="4264091"/>
              <a:chExt cx="7902389" cy="1407645"/>
            </a:xfrm>
          </p:grpSpPr>
          <p:sp>
            <p:nvSpPr>
              <p:cNvPr id="106" name="Rectangle 105">
                <a:extLst>
                  <a:ext uri="{FF2B5EF4-FFF2-40B4-BE49-F238E27FC236}">
                    <a16:creationId xmlns:a16="http://schemas.microsoft.com/office/drawing/2014/main" id="{5B7D710A-8559-C289-091D-D91DFF4DD902}"/>
                  </a:ext>
                </a:extLst>
              </p:cNvPr>
              <p:cNvSpPr/>
              <p:nvPr/>
            </p:nvSpPr>
            <p:spPr>
              <a:xfrm>
                <a:off x="4067948" y="5488856"/>
                <a:ext cx="91440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7" name="Rectangle 106">
                <a:extLst>
                  <a:ext uri="{FF2B5EF4-FFF2-40B4-BE49-F238E27FC236}">
                    <a16:creationId xmlns:a16="http://schemas.microsoft.com/office/drawing/2014/main" id="{C0D55FCA-4BF8-944C-BC45-9EB7E6F92B72}"/>
                  </a:ext>
                </a:extLst>
              </p:cNvPr>
              <p:cNvSpPr/>
              <p:nvPr/>
            </p:nvSpPr>
            <p:spPr>
              <a:xfrm>
                <a:off x="5087721" y="5294727"/>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8" name="Rectangle 107">
                <a:extLst>
                  <a:ext uri="{FF2B5EF4-FFF2-40B4-BE49-F238E27FC236}">
                    <a16:creationId xmlns:a16="http://schemas.microsoft.com/office/drawing/2014/main" id="{3BB397C8-45F6-DAC0-5691-DE6F1258A730}"/>
                  </a:ext>
                </a:extLst>
              </p:cNvPr>
              <p:cNvSpPr/>
              <p:nvPr/>
            </p:nvSpPr>
            <p:spPr>
              <a:xfrm>
                <a:off x="6370341" y="5052988"/>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09" name="Rectangle 108">
                <a:extLst>
                  <a:ext uri="{FF2B5EF4-FFF2-40B4-BE49-F238E27FC236}">
                    <a16:creationId xmlns:a16="http://schemas.microsoft.com/office/drawing/2014/main" id="{9CDC8614-92EB-8764-C58C-C0CD194C1DC2}"/>
                  </a:ext>
                </a:extLst>
              </p:cNvPr>
              <p:cNvSpPr/>
              <p:nvPr/>
            </p:nvSpPr>
            <p:spPr>
              <a:xfrm>
                <a:off x="8208618" y="4831593"/>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0" name="Rectangle 109">
                <a:extLst>
                  <a:ext uri="{FF2B5EF4-FFF2-40B4-BE49-F238E27FC236}">
                    <a16:creationId xmlns:a16="http://schemas.microsoft.com/office/drawing/2014/main" id="{03EE4F1F-FB4A-8B5D-AB84-D4C0E843F70A}"/>
                  </a:ext>
                </a:extLst>
              </p:cNvPr>
              <p:cNvSpPr/>
              <p:nvPr/>
            </p:nvSpPr>
            <p:spPr>
              <a:xfrm>
                <a:off x="9496560" y="4567767"/>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1" name="Rectangle 110">
                <a:extLst>
                  <a:ext uri="{FF2B5EF4-FFF2-40B4-BE49-F238E27FC236}">
                    <a16:creationId xmlns:a16="http://schemas.microsoft.com/office/drawing/2014/main" id="{C24B8C31-F13E-BDE4-3FD0-EF8A983BD0C6}"/>
                  </a:ext>
                </a:extLst>
              </p:cNvPr>
              <p:cNvSpPr/>
              <p:nvPr/>
            </p:nvSpPr>
            <p:spPr>
              <a:xfrm>
                <a:off x="10781617" y="4264091"/>
                <a:ext cx="1188720" cy="182880"/>
              </a:xfrm>
              <a:prstGeom prst="rect">
                <a:avLst/>
              </a:prstGeom>
              <a:solidFill>
                <a:srgbClr val="1A3B7C">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nvGrpSpPr>
            <p:cNvPr id="14" name="Group 13">
              <a:extLst>
                <a:ext uri="{FF2B5EF4-FFF2-40B4-BE49-F238E27FC236}">
                  <a16:creationId xmlns:a16="http://schemas.microsoft.com/office/drawing/2014/main" id="{18F16300-A467-BB7C-55BC-3F848E775129}"/>
                </a:ext>
              </a:extLst>
            </p:cNvPr>
            <p:cNvGrpSpPr/>
            <p:nvPr/>
          </p:nvGrpSpPr>
          <p:grpSpPr>
            <a:xfrm>
              <a:off x="4067277" y="4911129"/>
              <a:ext cx="7899951" cy="1402611"/>
              <a:chOff x="4067277" y="4911129"/>
              <a:chExt cx="7899951" cy="1402611"/>
            </a:xfrm>
          </p:grpSpPr>
          <p:sp>
            <p:nvSpPr>
              <p:cNvPr id="112" name="Rectangle 111">
                <a:extLst>
                  <a:ext uri="{FF2B5EF4-FFF2-40B4-BE49-F238E27FC236}">
                    <a16:creationId xmlns:a16="http://schemas.microsoft.com/office/drawing/2014/main" id="{718A52CC-CF14-DAB2-6089-BD84082D877B}"/>
                  </a:ext>
                </a:extLst>
              </p:cNvPr>
              <p:cNvSpPr/>
              <p:nvPr/>
            </p:nvSpPr>
            <p:spPr>
              <a:xfrm>
                <a:off x="4067277" y="6130860"/>
                <a:ext cx="91440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3" name="Rectangle 112">
                <a:extLst>
                  <a:ext uri="{FF2B5EF4-FFF2-40B4-BE49-F238E27FC236}">
                    <a16:creationId xmlns:a16="http://schemas.microsoft.com/office/drawing/2014/main" id="{E41544F9-5B74-112E-D5F8-950AE6BADE93}"/>
                  </a:ext>
                </a:extLst>
              </p:cNvPr>
              <p:cNvSpPr/>
              <p:nvPr/>
            </p:nvSpPr>
            <p:spPr>
              <a:xfrm>
                <a:off x="5094734" y="5936731"/>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4" name="Rectangle 113">
                <a:extLst>
                  <a:ext uri="{FF2B5EF4-FFF2-40B4-BE49-F238E27FC236}">
                    <a16:creationId xmlns:a16="http://schemas.microsoft.com/office/drawing/2014/main" id="{7D78FF46-746C-B823-DFDD-A4E855880B1C}"/>
                  </a:ext>
                </a:extLst>
              </p:cNvPr>
              <p:cNvSpPr/>
              <p:nvPr/>
            </p:nvSpPr>
            <p:spPr>
              <a:xfrm>
                <a:off x="6377354" y="5694992"/>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5" name="Rectangle 114">
                <a:extLst>
                  <a:ext uri="{FF2B5EF4-FFF2-40B4-BE49-F238E27FC236}">
                    <a16:creationId xmlns:a16="http://schemas.microsoft.com/office/drawing/2014/main" id="{B9A2FA82-F54D-9DBE-1D38-28AB6B8B3161}"/>
                  </a:ext>
                </a:extLst>
              </p:cNvPr>
              <p:cNvSpPr/>
              <p:nvPr/>
            </p:nvSpPr>
            <p:spPr>
              <a:xfrm>
                <a:off x="8195570" y="5478631"/>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6" name="Rectangle 115">
                <a:extLst>
                  <a:ext uri="{FF2B5EF4-FFF2-40B4-BE49-F238E27FC236}">
                    <a16:creationId xmlns:a16="http://schemas.microsoft.com/office/drawing/2014/main" id="{62855C8D-1BB7-7471-656D-51E246D26138}"/>
                  </a:ext>
                </a:extLst>
              </p:cNvPr>
              <p:cNvSpPr/>
              <p:nvPr/>
            </p:nvSpPr>
            <p:spPr>
              <a:xfrm>
                <a:off x="9491196" y="5214805"/>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sp>
            <p:nvSpPr>
              <p:cNvPr id="117" name="Rectangle 116">
                <a:extLst>
                  <a:ext uri="{FF2B5EF4-FFF2-40B4-BE49-F238E27FC236}">
                    <a16:creationId xmlns:a16="http://schemas.microsoft.com/office/drawing/2014/main" id="{E2133510-92CF-C832-0AC7-6EF87EA3FA06}"/>
                  </a:ext>
                </a:extLst>
              </p:cNvPr>
              <p:cNvSpPr/>
              <p:nvPr/>
            </p:nvSpPr>
            <p:spPr>
              <a:xfrm>
                <a:off x="10778508" y="4911129"/>
                <a:ext cx="1188720" cy="182880"/>
              </a:xfrm>
              <a:prstGeom prst="rect">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0" rtlCol="0" anchor="ctr"/>
              <a:lstStyle/>
              <a:p>
                <a:endParaRPr lang="en-US" sz="2100" b="1" dirty="0">
                  <a:solidFill>
                    <a:srgbClr val="153065"/>
                  </a:solidFill>
                  <a:latin typeface="Arial Narrow" panose="020B0606020202030204" pitchFamily="34" charset="0"/>
                </a:endParaRPr>
              </a:p>
            </p:txBody>
          </p:sp>
        </p:grpSp>
      </p:grpSp>
      <p:cxnSp>
        <p:nvCxnSpPr>
          <p:cNvPr id="159" name="Straight Connector 158">
            <a:extLst>
              <a:ext uri="{FF2B5EF4-FFF2-40B4-BE49-F238E27FC236}">
                <a16:creationId xmlns:a16="http://schemas.microsoft.com/office/drawing/2014/main" id="{5F132E6D-2C3D-89A1-99ED-1F1D5B88EE34}"/>
              </a:ext>
            </a:extLst>
          </p:cNvPr>
          <p:cNvCxnSpPr>
            <a:cxnSpLocks/>
          </p:cNvCxnSpPr>
          <p:nvPr/>
        </p:nvCxnSpPr>
        <p:spPr>
          <a:xfrm flipV="1">
            <a:off x="3443789" y="2979559"/>
            <a:ext cx="0" cy="3980001"/>
          </a:xfrm>
          <a:prstGeom prst="line">
            <a:avLst/>
          </a:prstGeom>
          <a:ln>
            <a:solidFill>
              <a:srgbClr val="A1BAEC">
                <a:alpha val="50196"/>
              </a:srgb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5EF8B1A3-38BB-09E9-CCAE-98A04EA9B592}"/>
              </a:ext>
            </a:extLst>
          </p:cNvPr>
          <p:cNvCxnSpPr>
            <a:cxnSpLocks/>
          </p:cNvCxnSpPr>
          <p:nvPr/>
        </p:nvCxnSpPr>
        <p:spPr>
          <a:xfrm flipV="1">
            <a:off x="7901489" y="2019863"/>
            <a:ext cx="0" cy="4822143"/>
          </a:xfrm>
          <a:prstGeom prst="line">
            <a:avLst/>
          </a:prstGeom>
          <a:ln>
            <a:solidFill>
              <a:srgbClr val="A1BAEC">
                <a:alpha val="50196"/>
              </a:srgb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4ABEF163-C605-CD58-2F2B-5552E8FCCB05}"/>
              </a:ext>
            </a:extLst>
          </p:cNvPr>
          <p:cNvGrpSpPr/>
          <p:nvPr/>
        </p:nvGrpSpPr>
        <p:grpSpPr>
          <a:xfrm>
            <a:off x="-389816" y="1804034"/>
            <a:ext cx="3734438" cy="2679926"/>
            <a:chOff x="-389816" y="1804034"/>
            <a:chExt cx="3734438" cy="2679926"/>
          </a:xfrm>
        </p:grpSpPr>
        <p:sp>
          <p:nvSpPr>
            <p:cNvPr id="170" name="TextBox 169">
              <a:extLst>
                <a:ext uri="{FF2B5EF4-FFF2-40B4-BE49-F238E27FC236}">
                  <a16:creationId xmlns:a16="http://schemas.microsoft.com/office/drawing/2014/main" id="{14EFD230-B8A7-8347-CE24-8C0584B30C65}"/>
                </a:ext>
              </a:extLst>
            </p:cNvPr>
            <p:cNvSpPr txBox="1"/>
            <p:nvPr/>
          </p:nvSpPr>
          <p:spPr>
            <a:xfrm rot="20969533">
              <a:off x="-389816" y="1804034"/>
              <a:ext cx="3734438" cy="2679926"/>
            </a:xfrm>
            <a:prstGeom prst="rect">
              <a:avLst/>
            </a:prstGeom>
            <a:noFill/>
          </p:spPr>
          <p:txBody>
            <a:bodyPr wrap="square" rtlCol="0">
              <a:prstTxWarp prst="textArchUp">
                <a:avLst>
                  <a:gd name="adj" fmla="val 13196838"/>
                </a:avLst>
              </a:prstTxWarp>
              <a:spAutoFit/>
            </a:bodyPr>
            <a:lstStyle/>
            <a:p>
              <a:pPr algn="ctr"/>
              <a:r>
                <a:rPr lang="en-US" sz="1700" dirty="0">
                  <a:solidFill>
                    <a:schemeClr val="tx2"/>
                  </a:solidFill>
                  <a:latin typeface="Arial Narrow" panose="020B0604020202020204" pitchFamily="34" charset="0"/>
                  <a:cs typeface="Arial Narrow" panose="020B0604020202020204" pitchFamily="34" charset="0"/>
                </a:rPr>
                <a:t>Routes into teaching</a:t>
              </a:r>
            </a:p>
          </p:txBody>
        </p:sp>
        <p:pic>
          <p:nvPicPr>
            <p:cNvPr id="164" name="Picture 163" descr="A green person walking up stairs&#10;&#10;Description automatically generated with low confidence">
              <a:extLst>
                <a:ext uri="{FF2B5EF4-FFF2-40B4-BE49-F238E27FC236}">
                  <a16:creationId xmlns:a16="http://schemas.microsoft.com/office/drawing/2014/main" id="{AD441C59-0E34-09F8-93A0-5EE9BAE5BA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00" b="90000" l="10000" r="90000">
                          <a14:foregroundMark x1="26800" y1="10200" x2="26800" y2="10200"/>
                          <a14:foregroundMark x1="24400" y1="4200" x2="24400" y2="4200"/>
                          <a14:foregroundMark x1="38400" y1="41000" x2="38400" y2="41000"/>
                          <a14:foregroundMark x1="24400" y1="67600" x2="24400" y2="67600"/>
                        </a14:backgroundRemoval>
                      </a14:imgEffect>
                    </a14:imgLayer>
                  </a14:imgProps>
                </a:ext>
              </a:extLst>
            </a:blip>
            <a:srcRect l="9037" r="49818" b="20152"/>
            <a:stretch/>
          </p:blipFill>
          <p:spPr>
            <a:xfrm>
              <a:off x="1867580" y="1978385"/>
              <a:ext cx="754145" cy="1463551"/>
            </a:xfrm>
            <a:prstGeom prst="rect">
              <a:avLst/>
            </a:prstGeom>
          </p:spPr>
        </p:pic>
        <p:grpSp>
          <p:nvGrpSpPr>
            <p:cNvPr id="178" name="Group 177">
              <a:extLst>
                <a:ext uri="{FF2B5EF4-FFF2-40B4-BE49-F238E27FC236}">
                  <a16:creationId xmlns:a16="http://schemas.microsoft.com/office/drawing/2014/main" id="{FAAE93F0-57E0-4DB8-4C19-F48D4E860EBE}"/>
                </a:ext>
              </a:extLst>
            </p:cNvPr>
            <p:cNvGrpSpPr/>
            <p:nvPr/>
          </p:nvGrpSpPr>
          <p:grpSpPr>
            <a:xfrm>
              <a:off x="409842" y="2294019"/>
              <a:ext cx="1513171" cy="1489056"/>
              <a:chOff x="409842" y="2294019"/>
              <a:chExt cx="1513171" cy="1489056"/>
            </a:xfrm>
          </p:grpSpPr>
          <p:sp>
            <p:nvSpPr>
              <p:cNvPr id="169" name="TextBox 168">
                <a:extLst>
                  <a:ext uri="{FF2B5EF4-FFF2-40B4-BE49-F238E27FC236}">
                    <a16:creationId xmlns:a16="http://schemas.microsoft.com/office/drawing/2014/main" id="{872565F3-85C3-44B9-76F1-3E33FFA3AE48}"/>
                  </a:ext>
                </a:extLst>
              </p:cNvPr>
              <p:cNvSpPr txBox="1"/>
              <p:nvPr/>
            </p:nvSpPr>
            <p:spPr>
              <a:xfrm>
                <a:off x="409842" y="2482809"/>
                <a:ext cx="1513171" cy="1300266"/>
              </a:xfrm>
              <a:prstGeom prst="rect">
                <a:avLst/>
              </a:prstGeom>
              <a:noFill/>
            </p:spPr>
            <p:txBody>
              <a:bodyPr wrap="square" rtlCol="0" anchor="ctr">
                <a:noAutofit/>
              </a:bodyPr>
              <a:lstStyle/>
              <a:p>
                <a:pPr marL="182880" indent="-182880">
                  <a:spcAft>
                    <a:spcPts val="600"/>
                  </a:spcAft>
                  <a:buClr>
                    <a:schemeClr val="tx2"/>
                  </a:buClr>
                  <a:buFont typeface="Wingdings 3" panose="05040102010807070707" pitchFamily="18" charset="2"/>
                  <a:buChar char="}"/>
                </a:pPr>
                <a:r>
                  <a:rPr lang="en-US" sz="1700" dirty="0">
                    <a:solidFill>
                      <a:schemeClr val="tx2"/>
                    </a:solidFill>
                    <a:latin typeface="Arial Narrow" panose="020B0606020202030204" pitchFamily="34" charset="0"/>
                  </a:rPr>
                  <a:t>College &amp; University</a:t>
                </a:r>
              </a:p>
              <a:p>
                <a:pPr marL="182880" indent="-182880">
                  <a:buClr>
                    <a:schemeClr val="tx2"/>
                  </a:buClr>
                  <a:buFont typeface="Wingdings 3" panose="05040102010807070707" pitchFamily="18" charset="2"/>
                  <a:buChar char="}"/>
                </a:pPr>
                <a:r>
                  <a:rPr lang="en-US" sz="1700" dirty="0">
                    <a:solidFill>
                      <a:schemeClr val="tx2"/>
                    </a:solidFill>
                    <a:latin typeface="Arial Narrow" panose="020B0606020202030204" pitchFamily="34" charset="0"/>
                  </a:rPr>
                  <a:t>Industry Experience</a:t>
                </a:r>
              </a:p>
            </p:txBody>
          </p:sp>
          <p:cxnSp>
            <p:nvCxnSpPr>
              <p:cNvPr id="172" name="Straight Arrow Connector 171">
                <a:extLst>
                  <a:ext uri="{FF2B5EF4-FFF2-40B4-BE49-F238E27FC236}">
                    <a16:creationId xmlns:a16="http://schemas.microsoft.com/office/drawing/2014/main" id="{B1D9E0EF-C499-BF94-E383-33DBDC6AAC4D}"/>
                  </a:ext>
                </a:extLst>
              </p:cNvPr>
              <p:cNvCxnSpPr>
                <a:cxnSpLocks/>
              </p:cNvCxnSpPr>
              <p:nvPr/>
            </p:nvCxnSpPr>
            <p:spPr>
              <a:xfrm>
                <a:off x="817676" y="2294019"/>
                <a:ext cx="669598" cy="0"/>
              </a:xfrm>
              <a:prstGeom prst="straightConnector1">
                <a:avLst/>
              </a:prstGeom>
              <a:ln w="60325">
                <a:solidFill>
                  <a:schemeClr val="tx2"/>
                </a:solidFill>
                <a:headEnd type="none" w="lg" len="med"/>
                <a:tailEnd type="triangle" w="lg" len="med"/>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4020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9"/>
                                        </p:tgtEl>
                                        <p:attrNameLst>
                                          <p:attrName>style.visibility</p:attrName>
                                        </p:attrNameLst>
                                      </p:cBhvr>
                                      <p:to>
                                        <p:strVal val="visible"/>
                                      </p:to>
                                    </p:set>
                                    <p:anim calcmode="lin" valueType="num">
                                      <p:cBhvr additive="base">
                                        <p:cTn id="11" dur="500" fill="hold"/>
                                        <p:tgtEl>
                                          <p:spTgt spid="179"/>
                                        </p:tgtEl>
                                        <p:attrNameLst>
                                          <p:attrName>ppt_x</p:attrName>
                                        </p:attrNameLst>
                                      </p:cBhvr>
                                      <p:tavLst>
                                        <p:tav tm="0">
                                          <p:val>
                                            <p:strVal val="#ppt_x"/>
                                          </p:val>
                                        </p:tav>
                                        <p:tav tm="100000">
                                          <p:val>
                                            <p:strVal val="#ppt_x"/>
                                          </p:val>
                                        </p:tav>
                                      </p:tavLst>
                                    </p:anim>
                                    <p:anim calcmode="lin" valueType="num">
                                      <p:cBhvr additive="base">
                                        <p:cTn id="12"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9"/>
                                        </p:tgtEl>
                                        <p:attrNameLst>
                                          <p:attrName>style.visibility</p:attrName>
                                        </p:attrNameLst>
                                      </p:cBhvr>
                                      <p:to>
                                        <p:strVal val="visible"/>
                                      </p:to>
                                    </p:set>
                                    <p:anim calcmode="lin" valueType="num">
                                      <p:cBhvr additive="base">
                                        <p:cTn id="21" dur="500" fill="hold"/>
                                        <p:tgtEl>
                                          <p:spTgt spid="159"/>
                                        </p:tgtEl>
                                        <p:attrNameLst>
                                          <p:attrName>ppt_x</p:attrName>
                                        </p:attrNameLst>
                                      </p:cBhvr>
                                      <p:tavLst>
                                        <p:tav tm="0">
                                          <p:val>
                                            <p:strVal val="#ppt_x"/>
                                          </p:val>
                                        </p:tav>
                                        <p:tav tm="100000">
                                          <p:val>
                                            <p:strVal val="#ppt_x"/>
                                          </p:val>
                                        </p:tav>
                                      </p:tavLst>
                                    </p:anim>
                                    <p:anim calcmode="lin" valueType="num">
                                      <p:cBhvr additive="base">
                                        <p:cTn id="22"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1"/>
                                        </p:tgtEl>
                                        <p:attrNameLst>
                                          <p:attrName>style.visibility</p:attrName>
                                        </p:attrNameLst>
                                      </p:cBhvr>
                                      <p:to>
                                        <p:strVal val="visible"/>
                                      </p:to>
                                    </p:set>
                                    <p:anim calcmode="lin" valueType="num">
                                      <p:cBhvr additive="base">
                                        <p:cTn id="31" dur="500" fill="hold"/>
                                        <p:tgtEl>
                                          <p:spTgt spid="161"/>
                                        </p:tgtEl>
                                        <p:attrNameLst>
                                          <p:attrName>ppt_x</p:attrName>
                                        </p:attrNameLst>
                                      </p:cBhvr>
                                      <p:tavLst>
                                        <p:tav tm="0">
                                          <p:val>
                                            <p:strVal val="#ppt_x"/>
                                          </p:val>
                                        </p:tav>
                                        <p:tav tm="100000">
                                          <p:val>
                                            <p:strVal val="#ppt_x"/>
                                          </p:val>
                                        </p:tav>
                                      </p:tavLst>
                                    </p:anim>
                                    <p:anim calcmode="lin" valueType="num">
                                      <p:cBhvr additive="base">
                                        <p:cTn id="32" dur="500" fill="hold"/>
                                        <p:tgtEl>
                                          <p:spTgt spid="1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0-#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13189F-167F-AA20-E886-FA76ACD5C7E9}"/>
              </a:ext>
            </a:extLst>
          </p:cNvPr>
          <p:cNvGrpSpPr/>
          <p:nvPr/>
        </p:nvGrpSpPr>
        <p:grpSpPr>
          <a:xfrm>
            <a:off x="566023" y="274638"/>
            <a:ext cx="10843975" cy="813933"/>
            <a:chOff x="566023" y="274638"/>
            <a:chExt cx="10843975" cy="813933"/>
          </a:xfrm>
        </p:grpSpPr>
        <p:cxnSp>
          <p:nvCxnSpPr>
            <p:cNvPr id="4" name="Straight Connector 3">
              <a:extLst>
                <a:ext uri="{FF2B5EF4-FFF2-40B4-BE49-F238E27FC236}">
                  <a16:creationId xmlns:a16="http://schemas.microsoft.com/office/drawing/2014/main" id="{05656A10-11C7-782B-0DD7-DB6CD5F64B99}"/>
                </a:ext>
              </a:extLst>
            </p:cNvPr>
            <p:cNvCxnSpPr>
              <a:cxnSpLocks/>
            </p:cNvCxnSpPr>
            <p:nvPr/>
          </p:nvCxnSpPr>
          <p:spPr>
            <a:xfrm>
              <a:off x="689336" y="983747"/>
              <a:ext cx="7219422"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B3C8E272-D72E-79AA-50F2-B60A1F5C6619}"/>
                </a:ext>
              </a:extLst>
            </p:cNvPr>
            <p:cNvSpPr txBox="1">
              <a:spLocks/>
            </p:cNvSpPr>
            <p:nvPr/>
          </p:nvSpPr>
          <p:spPr>
            <a:xfrm>
              <a:off x="566023" y="274638"/>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800" b="1" dirty="0">
                  <a:uFill>
                    <a:solidFill>
                      <a:srgbClr val="E9EEF8"/>
                    </a:solidFill>
                  </a:uFill>
                  <a:latin typeface="Arial Narrow" panose="020B0606020202030204" pitchFamily="34" charset="0"/>
                </a:rPr>
                <a:t>Promisi</a:t>
              </a:r>
              <a:r>
                <a:rPr lang="en-US" sz="4800" b="1" dirty="0">
                  <a:solidFill>
                    <a:srgbClr val="2758BC"/>
                  </a:solidFill>
                  <a:uFill>
                    <a:solidFill>
                      <a:srgbClr val="E9EEF8"/>
                    </a:solidFill>
                  </a:uFill>
                  <a:latin typeface="Arial Narrow" panose="020B0606020202030204" pitchFamily="34" charset="0"/>
                </a:rPr>
                <a:t>n</a:t>
              </a:r>
              <a:r>
                <a:rPr lang="en-US" sz="4800" b="1" dirty="0">
                  <a:uFill>
                    <a:solidFill>
                      <a:srgbClr val="E9EEF8"/>
                    </a:solidFill>
                  </a:uFill>
                  <a:latin typeface="Arial Narrow" panose="020B0606020202030204" pitchFamily="34" charset="0"/>
                </a:rPr>
                <a:t>g Practices</a:t>
              </a:r>
            </a:p>
          </p:txBody>
        </p:sp>
      </p:grpSp>
      <p:sp>
        <p:nvSpPr>
          <p:cNvPr id="16" name="Rectangle 15">
            <a:extLst>
              <a:ext uri="{FF2B5EF4-FFF2-40B4-BE49-F238E27FC236}">
                <a16:creationId xmlns:a16="http://schemas.microsoft.com/office/drawing/2014/main" id="{39B1D4E7-DFE5-58B5-326D-CC911F5E9C57}"/>
              </a:ext>
            </a:extLst>
          </p:cNvPr>
          <p:cNvSpPr/>
          <p:nvPr/>
        </p:nvSpPr>
        <p:spPr>
          <a:xfrm>
            <a:off x="453729" y="6044067"/>
            <a:ext cx="1214651" cy="813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hand holding a piece of puzzle&#10;&#10;Description automatically generated with medium confidence">
            <a:extLst>
              <a:ext uri="{FF2B5EF4-FFF2-40B4-BE49-F238E27FC236}">
                <a16:creationId xmlns:a16="http://schemas.microsoft.com/office/drawing/2014/main" id="{31823EA3-9157-8B54-FB06-D02A5F27B4CA}"/>
              </a:ext>
            </a:extLst>
          </p:cNvPr>
          <p:cNvPicPr>
            <a:picLocks noGrp="1" noRot="1" noChangeAspect="1" noMove="1" noResize="1" noEditPoints="1" noAdjustHandles="1" noChangeArrowheads="1" noChangeShapeType="1" noCrop="1"/>
          </p:cNvPicPr>
          <p:nvPr/>
        </p:nvPicPr>
        <p:blipFill rotWithShape="1">
          <a:blip r:embed="rId3"/>
          <a:srcRect l="36320" t="1385"/>
          <a:stretch/>
        </p:blipFill>
        <p:spPr>
          <a:xfrm>
            <a:off x="167223" y="2318690"/>
            <a:ext cx="2931183" cy="453931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0BB92D6D-BE73-3F33-2391-FC945A688C26}"/>
              </a:ext>
            </a:extLst>
          </p:cNvPr>
          <p:cNvPicPr>
            <a:picLocks noChangeAspect="1"/>
          </p:cNvPicPr>
          <p:nvPr/>
        </p:nvPicPr>
        <p:blipFill>
          <a:blip r:embed="rId4"/>
          <a:stretch>
            <a:fillRect/>
          </a:stretch>
        </p:blipFill>
        <p:spPr>
          <a:xfrm>
            <a:off x="438669" y="6326843"/>
            <a:ext cx="924910" cy="326824"/>
          </a:xfrm>
          <a:prstGeom prst="rect">
            <a:avLst/>
          </a:prstGeom>
        </p:spPr>
      </p:pic>
      <p:sp>
        <p:nvSpPr>
          <p:cNvPr id="24" name="TextBox 23">
            <a:extLst>
              <a:ext uri="{FF2B5EF4-FFF2-40B4-BE49-F238E27FC236}">
                <a16:creationId xmlns:a16="http://schemas.microsoft.com/office/drawing/2014/main" id="{1AB3E8F1-7AF2-518C-67B7-6A80726FD79F}"/>
              </a:ext>
            </a:extLst>
          </p:cNvPr>
          <p:cNvSpPr txBox="1"/>
          <p:nvPr/>
        </p:nvSpPr>
        <p:spPr>
          <a:xfrm>
            <a:off x="566023" y="1218398"/>
            <a:ext cx="6361689" cy="562997"/>
          </a:xfrm>
          <a:prstGeom prst="rect">
            <a:avLst/>
          </a:prstGeom>
          <a:noFill/>
        </p:spPr>
        <p:txBody>
          <a:bodyPr wrap="square" rtlCol="0" anchor="t">
            <a:noAutofit/>
          </a:bodyPr>
          <a:lstStyle/>
          <a:p>
            <a:r>
              <a:rPr lang="en-US" sz="3600" b="1" dirty="0">
                <a:solidFill>
                  <a:srgbClr val="7D9BD7"/>
                </a:solidFill>
                <a:latin typeface="Arial Narrow" panose="020B0606020202030204" pitchFamily="34" charset="0"/>
              </a:rPr>
              <a:t>Compensation</a:t>
            </a:r>
          </a:p>
          <a:p>
            <a:endParaRPr lang="en-US" sz="2800" b="1" dirty="0">
              <a:solidFill>
                <a:srgbClr val="5D5040"/>
              </a:solidFill>
              <a:highlight>
                <a:srgbClr val="E2DCD5"/>
              </a:highlight>
              <a:latin typeface="Arial Narrow" panose="020B0606020202030204" pitchFamily="34" charset="0"/>
            </a:endParaRPr>
          </a:p>
        </p:txBody>
      </p:sp>
      <p:grpSp>
        <p:nvGrpSpPr>
          <p:cNvPr id="17" name="Group 16">
            <a:extLst>
              <a:ext uri="{FF2B5EF4-FFF2-40B4-BE49-F238E27FC236}">
                <a16:creationId xmlns:a16="http://schemas.microsoft.com/office/drawing/2014/main" id="{F39E187F-6CA7-D738-6B92-F7D15AAB8708}"/>
              </a:ext>
            </a:extLst>
          </p:cNvPr>
          <p:cNvGrpSpPr/>
          <p:nvPr/>
        </p:nvGrpSpPr>
        <p:grpSpPr>
          <a:xfrm>
            <a:off x="5630778" y="-1"/>
            <a:ext cx="6561221" cy="6858000"/>
            <a:chOff x="5630778" y="0"/>
            <a:chExt cx="6561221" cy="6858000"/>
          </a:xfrm>
        </p:grpSpPr>
        <p:pic>
          <p:nvPicPr>
            <p:cNvPr id="5" name="Picture 4" descr="A picture containing screenshot&#10;&#10;Description automatically generated">
              <a:extLst>
                <a:ext uri="{FF2B5EF4-FFF2-40B4-BE49-F238E27FC236}">
                  <a16:creationId xmlns:a16="http://schemas.microsoft.com/office/drawing/2014/main" id="{EE9B7C0D-6F7D-0043-FAD6-019EF975A054}"/>
                </a:ext>
              </a:extLst>
            </p:cNvPr>
            <p:cNvPicPr>
              <a:picLocks noChangeAspect="1"/>
            </p:cNvPicPr>
            <p:nvPr/>
          </p:nvPicPr>
          <p:blipFill rotWithShape="1">
            <a:blip r:embed="rId5"/>
            <a:srcRect l="46184"/>
            <a:stretch/>
          </p:blipFill>
          <p:spPr>
            <a:xfrm>
              <a:off x="5630778" y="0"/>
              <a:ext cx="6561221" cy="6858000"/>
            </a:xfrm>
            <a:prstGeom prst="rect">
              <a:avLst/>
            </a:prstGeom>
          </p:spPr>
        </p:pic>
        <p:sp>
          <p:nvSpPr>
            <p:cNvPr id="32" name="TextBox 31">
              <a:extLst>
                <a:ext uri="{FF2B5EF4-FFF2-40B4-BE49-F238E27FC236}">
                  <a16:creationId xmlns:a16="http://schemas.microsoft.com/office/drawing/2014/main" id="{0E489C1A-6D42-836A-859C-4BEEBA29FF1A}"/>
                </a:ext>
              </a:extLst>
            </p:cNvPr>
            <p:cNvSpPr txBox="1"/>
            <p:nvPr/>
          </p:nvSpPr>
          <p:spPr>
            <a:xfrm>
              <a:off x="8229153" y="2318690"/>
              <a:ext cx="3640001" cy="1578669"/>
            </a:xfrm>
            <a:prstGeom prst="rect">
              <a:avLst/>
            </a:prstGeom>
            <a:noFill/>
          </p:spPr>
          <p:txBody>
            <a:bodyPr wrap="square" rtlCol="0" anchor="t">
              <a:noAutofit/>
            </a:bodyPr>
            <a:lstStyle/>
            <a:p>
              <a:pPr algn="ctr"/>
              <a:r>
                <a:rPr lang="en-US" sz="2600" b="1" dirty="0">
                  <a:solidFill>
                    <a:schemeClr val="bg1"/>
                  </a:solidFill>
                  <a:latin typeface="Arial Narrow" panose="020B0606020202030204" pitchFamily="34" charset="0"/>
                </a:rPr>
                <a:t>Check out SREB’s Teacher Compensation Dashboard</a:t>
              </a:r>
            </a:p>
          </p:txBody>
        </p:sp>
        <p:pic>
          <p:nvPicPr>
            <p:cNvPr id="10" name="Picture 9" descr="A picture containing text, screenshot, software, website&#10;&#10;Description automatically generated">
              <a:extLst>
                <a:ext uri="{FF2B5EF4-FFF2-40B4-BE49-F238E27FC236}">
                  <a16:creationId xmlns:a16="http://schemas.microsoft.com/office/drawing/2014/main" id="{7D98FBDF-A736-24CF-06D3-E2A09F8C7C30}"/>
                </a:ext>
              </a:extLst>
            </p:cNvPr>
            <p:cNvPicPr>
              <a:picLocks noChangeAspect="1"/>
            </p:cNvPicPr>
            <p:nvPr/>
          </p:nvPicPr>
          <p:blipFill rotWithShape="1">
            <a:blip r:embed="rId6"/>
            <a:srcRect t="47273" r="23216"/>
            <a:stretch/>
          </p:blipFill>
          <p:spPr>
            <a:xfrm>
              <a:off x="8325526" y="0"/>
              <a:ext cx="3709770" cy="2547508"/>
            </a:xfrm>
            <a:prstGeom prst="rect">
              <a:avLst/>
            </a:prstGeom>
          </p:spPr>
        </p:pic>
        <p:sp>
          <p:nvSpPr>
            <p:cNvPr id="11" name="TextBox 10">
              <a:extLst>
                <a:ext uri="{FF2B5EF4-FFF2-40B4-BE49-F238E27FC236}">
                  <a16:creationId xmlns:a16="http://schemas.microsoft.com/office/drawing/2014/main" id="{9BF65A73-5D0D-401F-C56F-D503DF66273E}"/>
                </a:ext>
              </a:extLst>
            </p:cNvPr>
            <p:cNvSpPr txBox="1"/>
            <p:nvPr/>
          </p:nvSpPr>
          <p:spPr>
            <a:xfrm>
              <a:off x="8229153" y="3274734"/>
              <a:ext cx="3505307" cy="2013883"/>
            </a:xfrm>
            <a:prstGeom prst="rect">
              <a:avLst/>
            </a:prstGeom>
            <a:noFill/>
          </p:spPr>
          <p:txBody>
            <a:bodyPr wrap="square" rtlCol="0" anchor="t">
              <a:noAutofit/>
            </a:bodyPr>
            <a:lstStyle/>
            <a:p>
              <a:pPr marL="320040" indent="-320040">
                <a:spcAft>
                  <a:spcPts val="1200"/>
                </a:spcAft>
                <a:buClr>
                  <a:schemeClr val="bg1"/>
                </a:buClr>
                <a:buFont typeface="Wingdings 2" panose="05020102010507070707" pitchFamily="18" charset="2"/>
                <a:buChar char=""/>
              </a:pPr>
              <a:r>
                <a:rPr lang="en-US" sz="1900" dirty="0">
                  <a:solidFill>
                    <a:schemeClr val="bg1"/>
                  </a:solidFill>
                  <a:latin typeface="Arial Narrow" panose="020B0606020202030204" pitchFamily="34" charset="0"/>
                </a:rPr>
                <a:t>Average teacher </a:t>
              </a:r>
              <a:r>
                <a:rPr lang="en-US" sz="1900" b="1" dirty="0">
                  <a:solidFill>
                    <a:schemeClr val="bg1"/>
                  </a:solidFill>
                  <a:latin typeface="Arial Narrow" panose="020B0606020202030204" pitchFamily="34" charset="0"/>
                </a:rPr>
                <a:t>salaries </a:t>
              </a:r>
              <a:r>
                <a:rPr lang="en-US" sz="1900" dirty="0">
                  <a:solidFill>
                    <a:schemeClr val="bg1"/>
                  </a:solidFill>
                  <a:latin typeface="Arial Narrow" panose="020B0606020202030204" pitchFamily="34" charset="0"/>
                </a:rPr>
                <a:t>and salary schedules by state</a:t>
              </a:r>
            </a:p>
            <a:p>
              <a:pPr marL="320040" indent="-320040">
                <a:spcAft>
                  <a:spcPts val="1200"/>
                </a:spcAft>
                <a:buClr>
                  <a:schemeClr val="bg1"/>
                </a:buClr>
                <a:buFont typeface="Wingdings 2" panose="05020102010507070707" pitchFamily="18" charset="2"/>
                <a:buChar char=""/>
              </a:pPr>
              <a:r>
                <a:rPr lang="en-US" sz="1900" b="1" dirty="0">
                  <a:solidFill>
                    <a:schemeClr val="bg1"/>
                  </a:solidFill>
                  <a:latin typeface="Arial Narrow" panose="020B0606020202030204" pitchFamily="34" charset="0"/>
                </a:rPr>
                <a:t>Heath and retirement benefits </a:t>
              </a:r>
              <a:r>
                <a:rPr lang="en-US" sz="1900" dirty="0">
                  <a:solidFill>
                    <a:schemeClr val="bg1"/>
                  </a:solidFill>
                  <a:latin typeface="Arial Narrow" panose="020B0606020202030204" pitchFamily="34" charset="0"/>
                </a:rPr>
                <a:t>in each state</a:t>
              </a:r>
            </a:p>
            <a:p>
              <a:pPr marL="320040" indent="-320040">
                <a:buClr>
                  <a:schemeClr val="bg1"/>
                </a:buClr>
                <a:buFont typeface="Wingdings 2" panose="05020102010507070707" pitchFamily="18" charset="2"/>
                <a:buChar char=""/>
              </a:pPr>
              <a:r>
                <a:rPr lang="en-US" sz="1900" dirty="0">
                  <a:solidFill>
                    <a:schemeClr val="bg1"/>
                  </a:solidFill>
                  <a:latin typeface="Arial Narrow" panose="020B0606020202030204" pitchFamily="34" charset="0"/>
                </a:rPr>
                <a:t>Average </a:t>
              </a:r>
              <a:r>
                <a:rPr lang="en-US" sz="1900" b="1" dirty="0">
                  <a:solidFill>
                    <a:schemeClr val="bg1"/>
                  </a:solidFill>
                  <a:latin typeface="Arial Narrow" panose="020B0606020202030204" pitchFamily="34" charset="0"/>
                </a:rPr>
                <a:t>take-home pay</a:t>
              </a:r>
              <a:r>
                <a:rPr lang="en-US" sz="1900" dirty="0">
                  <a:solidFill>
                    <a:schemeClr val="bg1"/>
                  </a:solidFill>
                  <a:latin typeface="Arial Narrow" panose="020B0606020202030204" pitchFamily="34" charset="0"/>
                </a:rPr>
                <a:t> across the South</a:t>
              </a:r>
              <a:endParaRPr lang="en-US" sz="1900" b="1" dirty="0">
                <a:solidFill>
                  <a:schemeClr val="bg1"/>
                </a:solidFill>
                <a:latin typeface="Arial Narrow" panose="020B0606020202030204" pitchFamily="34" charset="0"/>
              </a:endParaRPr>
            </a:p>
            <a:p>
              <a:endParaRPr lang="en-US" sz="2800" b="1" dirty="0">
                <a:solidFill>
                  <a:srgbClr val="5D5040"/>
                </a:solidFill>
                <a:highlight>
                  <a:srgbClr val="E2DCD5"/>
                </a:highlight>
                <a:latin typeface="Arial Narrow" panose="020B0606020202030204" pitchFamily="34" charset="0"/>
              </a:endParaRPr>
            </a:p>
          </p:txBody>
        </p:sp>
        <p:grpSp>
          <p:nvGrpSpPr>
            <p:cNvPr id="15" name="Group 14">
              <a:extLst>
                <a:ext uri="{FF2B5EF4-FFF2-40B4-BE49-F238E27FC236}">
                  <a16:creationId xmlns:a16="http://schemas.microsoft.com/office/drawing/2014/main" id="{A5761385-8876-EDB4-0A07-621B797DE481}"/>
                </a:ext>
              </a:extLst>
            </p:cNvPr>
            <p:cNvGrpSpPr/>
            <p:nvPr/>
          </p:nvGrpSpPr>
          <p:grpSpPr>
            <a:xfrm>
              <a:off x="7154976" y="5751440"/>
              <a:ext cx="1859153" cy="404794"/>
              <a:chOff x="8084553" y="5639273"/>
              <a:chExt cx="1859153" cy="404794"/>
            </a:xfrm>
          </p:grpSpPr>
          <p:pic>
            <p:nvPicPr>
              <p:cNvPr id="13" name="Picture 12" descr="A blue chain with black background&#10;&#10;Description automatically generated with low confidence">
                <a:extLst>
                  <a:ext uri="{FF2B5EF4-FFF2-40B4-BE49-F238E27FC236}">
                    <a16:creationId xmlns:a16="http://schemas.microsoft.com/office/drawing/2014/main" id="{3315B114-A462-BC5A-BB2E-1D00208D0452}"/>
                  </a:ext>
                </a:extLst>
              </p:cNvPr>
              <p:cNvPicPr>
                <a:picLocks noChangeAspect="1"/>
              </p:cNvPicPr>
              <p:nvPr/>
            </p:nvPicPr>
            <p:blipFill>
              <a:blip r:embed="rId7"/>
              <a:stretch>
                <a:fillRect/>
              </a:stretch>
            </p:blipFill>
            <p:spPr>
              <a:xfrm>
                <a:off x="8084553" y="5664673"/>
                <a:ext cx="365760" cy="365760"/>
              </a:xfrm>
              <a:prstGeom prst="rect">
                <a:avLst/>
              </a:prstGeom>
            </p:spPr>
          </p:pic>
          <p:sp>
            <p:nvSpPr>
              <p:cNvPr id="14" name="TextBox 13">
                <a:extLst>
                  <a:ext uri="{FF2B5EF4-FFF2-40B4-BE49-F238E27FC236}">
                    <a16:creationId xmlns:a16="http://schemas.microsoft.com/office/drawing/2014/main" id="{91896B26-0736-5172-281B-17CE93308A8C}"/>
                  </a:ext>
                </a:extLst>
              </p:cNvPr>
              <p:cNvSpPr txBox="1"/>
              <p:nvPr/>
            </p:nvSpPr>
            <p:spPr>
              <a:xfrm>
                <a:off x="8432414" y="5639273"/>
                <a:ext cx="1511292" cy="404794"/>
              </a:xfrm>
              <a:prstGeom prst="rect">
                <a:avLst/>
              </a:prstGeom>
              <a:noFill/>
            </p:spPr>
            <p:txBody>
              <a:bodyPr wrap="square" rtlCol="0" anchor="t">
                <a:noAutofit/>
              </a:bodyPr>
              <a:lstStyle/>
              <a:p>
                <a:pPr>
                  <a:spcAft>
                    <a:spcPts val="1200"/>
                  </a:spcAft>
                  <a:buClr>
                    <a:schemeClr val="bg1"/>
                  </a:buClr>
                </a:pPr>
                <a:r>
                  <a:rPr lang="en-US" b="1" dirty="0">
                    <a:solidFill>
                      <a:schemeClr val="tx2">
                        <a:lumMod val="40000"/>
                        <a:lumOff val="60000"/>
                      </a:schemeClr>
                    </a:solidFill>
                    <a:latin typeface="Arial Narrow" panose="020B0606020202030204" pitchFamily="34" charset="0"/>
                    <a:hlinkClick r:id="rId8">
                      <a:extLst>
                        <a:ext uri="{A12FA001-AC4F-418D-AE19-62706E023703}">
                          <ahyp:hlinkClr xmlns:ahyp="http://schemas.microsoft.com/office/drawing/2018/hyperlinkcolor" val="tx"/>
                        </a:ext>
                      </a:extLst>
                    </a:hlinkClick>
                  </a:rPr>
                  <a:t>DASHBOARD</a:t>
                </a:r>
                <a:endParaRPr lang="en-US" b="1" dirty="0">
                  <a:solidFill>
                    <a:schemeClr val="tx2">
                      <a:lumMod val="40000"/>
                      <a:lumOff val="60000"/>
                    </a:schemeClr>
                  </a:solidFill>
                  <a:latin typeface="Arial Narrow" panose="020B0606020202030204" pitchFamily="34" charset="0"/>
                </a:endParaRPr>
              </a:p>
              <a:p>
                <a:endParaRPr lang="en-US" sz="2800" b="1" dirty="0">
                  <a:solidFill>
                    <a:srgbClr val="5D5040"/>
                  </a:solidFill>
                  <a:highlight>
                    <a:srgbClr val="E2DCD5"/>
                  </a:highlight>
                  <a:latin typeface="Arial Narrow" panose="020B0606020202030204" pitchFamily="34" charset="0"/>
                </a:endParaRPr>
              </a:p>
            </p:txBody>
          </p:sp>
        </p:grpSp>
      </p:grpSp>
      <p:grpSp>
        <p:nvGrpSpPr>
          <p:cNvPr id="25" name="Group 24">
            <a:extLst>
              <a:ext uri="{FF2B5EF4-FFF2-40B4-BE49-F238E27FC236}">
                <a16:creationId xmlns:a16="http://schemas.microsoft.com/office/drawing/2014/main" id="{D157683B-1380-A7F5-90EE-7675D468C827}"/>
              </a:ext>
            </a:extLst>
          </p:cNvPr>
          <p:cNvGrpSpPr/>
          <p:nvPr/>
        </p:nvGrpSpPr>
        <p:grpSpPr>
          <a:xfrm>
            <a:off x="689336" y="1883784"/>
            <a:ext cx="7045355" cy="4617867"/>
            <a:chOff x="689336" y="1883784"/>
            <a:chExt cx="7045355" cy="4617867"/>
          </a:xfrm>
        </p:grpSpPr>
        <p:sp>
          <p:nvSpPr>
            <p:cNvPr id="29" name="TextBox 28">
              <a:extLst>
                <a:ext uri="{FF2B5EF4-FFF2-40B4-BE49-F238E27FC236}">
                  <a16:creationId xmlns:a16="http://schemas.microsoft.com/office/drawing/2014/main" id="{1F8A3A4C-5204-2727-A59F-DCC88A737BCD}"/>
                </a:ext>
              </a:extLst>
            </p:cNvPr>
            <p:cNvSpPr txBox="1"/>
            <p:nvPr/>
          </p:nvSpPr>
          <p:spPr>
            <a:xfrm>
              <a:off x="2691674" y="2798490"/>
              <a:ext cx="5043017" cy="1736054"/>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200" dirty="0">
                  <a:solidFill>
                    <a:schemeClr val="tx2">
                      <a:lumMod val="50000"/>
                    </a:schemeClr>
                  </a:solidFill>
                  <a:latin typeface="Arial Narrow" panose="020B0606020202030204" pitchFamily="34" charset="0"/>
                </a:rPr>
                <a:t>The </a:t>
              </a:r>
              <a:r>
                <a:rPr lang="en-US" sz="2200" b="1" dirty="0">
                  <a:solidFill>
                    <a:schemeClr val="tx2">
                      <a:lumMod val="50000"/>
                    </a:schemeClr>
                  </a:solidFill>
                  <a:latin typeface="Arial Narrow" panose="020B0606020202030204" pitchFamily="34" charset="0"/>
                </a:rPr>
                <a:t>Opportunity Culture </a:t>
              </a:r>
              <a:r>
                <a:rPr lang="en-US" sz="2200" dirty="0">
                  <a:solidFill>
                    <a:schemeClr val="tx2">
                      <a:lumMod val="50000"/>
                    </a:schemeClr>
                  </a:solidFill>
                  <a:latin typeface="Arial Narrow" panose="020B0606020202030204" pitchFamily="34" charset="0"/>
                </a:rPr>
                <a:t>model revises district salary structures to include paid residencies and substantial advanced teacher supplements </a:t>
              </a:r>
              <a:endParaRPr lang="en-US" sz="2200" b="1" dirty="0">
                <a:solidFill>
                  <a:schemeClr val="tx2">
                    <a:lumMod val="50000"/>
                  </a:schemeClr>
                </a:solidFill>
                <a:latin typeface="Arial Narrow" panose="020B0606020202030204" pitchFamily="34" charset="0"/>
              </a:endParaRPr>
            </a:p>
            <a:p>
              <a:endParaRPr lang="en-US" sz="2800" b="1" dirty="0">
                <a:solidFill>
                  <a:srgbClr val="5D5040"/>
                </a:solidFill>
                <a:highlight>
                  <a:srgbClr val="E2DCD5"/>
                </a:highlight>
                <a:latin typeface="Arial Narrow" panose="020B0606020202030204" pitchFamily="34" charset="0"/>
              </a:endParaRPr>
            </a:p>
          </p:txBody>
        </p:sp>
        <p:sp>
          <p:nvSpPr>
            <p:cNvPr id="22" name="TextBox 21">
              <a:extLst>
                <a:ext uri="{FF2B5EF4-FFF2-40B4-BE49-F238E27FC236}">
                  <a16:creationId xmlns:a16="http://schemas.microsoft.com/office/drawing/2014/main" id="{ACCD994E-CCB3-6828-1E3C-83CB9BE5EA33}"/>
                </a:ext>
              </a:extLst>
            </p:cNvPr>
            <p:cNvSpPr txBox="1"/>
            <p:nvPr/>
          </p:nvSpPr>
          <p:spPr>
            <a:xfrm>
              <a:off x="689336" y="1883784"/>
              <a:ext cx="7045355" cy="887061"/>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200" b="1" dirty="0">
                  <a:solidFill>
                    <a:schemeClr val="tx2">
                      <a:lumMod val="50000"/>
                    </a:schemeClr>
                  </a:solidFill>
                  <a:latin typeface="Arial Narrow" panose="020B0606020202030204" pitchFamily="34" charset="0"/>
                </a:rPr>
                <a:t>Maryland’s Blueprint </a:t>
              </a:r>
              <a:r>
                <a:rPr lang="en-US" sz="2200" dirty="0">
                  <a:solidFill>
                    <a:schemeClr val="tx2">
                      <a:lumMod val="50000"/>
                    </a:schemeClr>
                  </a:solidFill>
                  <a:latin typeface="Arial Narrow" panose="020B0606020202030204" pitchFamily="34" charset="0"/>
                </a:rPr>
                <a:t>provides an initial salary increase of 10% by 2023 and raises starting pay to $60k by 2026</a:t>
              </a:r>
              <a:endParaRPr lang="en-US" sz="2200" b="1" dirty="0">
                <a:solidFill>
                  <a:schemeClr val="tx2">
                    <a:lumMod val="50000"/>
                  </a:schemeClr>
                </a:solidFill>
                <a:latin typeface="Arial Narrow" panose="020B0606020202030204" pitchFamily="34" charset="0"/>
              </a:endParaRPr>
            </a:p>
          </p:txBody>
        </p:sp>
        <p:sp>
          <p:nvSpPr>
            <p:cNvPr id="21" name="TextBox 20">
              <a:extLst>
                <a:ext uri="{FF2B5EF4-FFF2-40B4-BE49-F238E27FC236}">
                  <a16:creationId xmlns:a16="http://schemas.microsoft.com/office/drawing/2014/main" id="{A7F1132E-B3DE-D3A4-B246-9C87C01A2385}"/>
                </a:ext>
              </a:extLst>
            </p:cNvPr>
            <p:cNvSpPr txBox="1"/>
            <p:nvPr/>
          </p:nvSpPr>
          <p:spPr>
            <a:xfrm>
              <a:off x="3035417" y="4387376"/>
              <a:ext cx="4355530" cy="1268226"/>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200" dirty="0">
                  <a:solidFill>
                    <a:schemeClr val="tx2">
                      <a:lumMod val="50000"/>
                    </a:schemeClr>
                  </a:solidFill>
                  <a:latin typeface="Arial Narrow" panose="020B0606020202030204" pitchFamily="34" charset="0"/>
                </a:rPr>
                <a:t>Teacher Incentive Allotment fund to retain effective teachers in rural and high needs areas in </a:t>
              </a:r>
              <a:r>
                <a:rPr lang="en-US" sz="2200" b="1" dirty="0">
                  <a:solidFill>
                    <a:schemeClr val="tx2">
                      <a:lumMod val="50000"/>
                    </a:schemeClr>
                  </a:solidFill>
                  <a:latin typeface="Arial Narrow" panose="020B0606020202030204" pitchFamily="34" charset="0"/>
                </a:rPr>
                <a:t>Texas</a:t>
              </a:r>
            </a:p>
          </p:txBody>
        </p:sp>
        <p:sp>
          <p:nvSpPr>
            <p:cNvPr id="23" name="TextBox 22">
              <a:extLst>
                <a:ext uri="{FF2B5EF4-FFF2-40B4-BE49-F238E27FC236}">
                  <a16:creationId xmlns:a16="http://schemas.microsoft.com/office/drawing/2014/main" id="{7CCF573E-5F9E-3948-3E1C-09E68F0D7734}"/>
                </a:ext>
              </a:extLst>
            </p:cNvPr>
            <p:cNvSpPr txBox="1"/>
            <p:nvPr/>
          </p:nvSpPr>
          <p:spPr>
            <a:xfrm>
              <a:off x="1455881" y="5614590"/>
              <a:ext cx="4849140" cy="887061"/>
            </a:xfrm>
            <a:prstGeom prst="rect">
              <a:avLst/>
            </a:prstGeom>
            <a:noFill/>
          </p:spPr>
          <p:txBody>
            <a:bodyPr wrap="square" rtlCol="0" anchor="t">
              <a:noAutofit/>
            </a:bodyPr>
            <a:lstStyle/>
            <a:p>
              <a:pPr marL="274320" indent="-274320">
                <a:lnSpc>
                  <a:spcPct val="107000"/>
                </a:lnSpc>
                <a:buClr>
                  <a:schemeClr val="tx2">
                    <a:lumMod val="50000"/>
                  </a:schemeClr>
                </a:buClr>
                <a:buFont typeface="Wingdings 3" panose="05040102010807070707" pitchFamily="18" charset="2"/>
                <a:buChar char="}"/>
              </a:pPr>
              <a:r>
                <a:rPr lang="en-US" sz="2200" dirty="0">
                  <a:solidFill>
                    <a:schemeClr val="tx2">
                      <a:lumMod val="50000"/>
                    </a:schemeClr>
                  </a:solidFill>
                  <a:latin typeface="Arial Narrow" panose="020B0606020202030204" pitchFamily="34" charset="0"/>
                </a:rPr>
                <a:t>TEAMS Act to recruit and retain STEM teachers in </a:t>
              </a:r>
              <a:r>
                <a:rPr lang="en-US" sz="2200" b="1" dirty="0">
                  <a:solidFill>
                    <a:schemeClr val="tx2">
                      <a:lumMod val="50000"/>
                    </a:schemeClr>
                  </a:solidFill>
                  <a:latin typeface="Arial Narrow" panose="020B0606020202030204" pitchFamily="34" charset="0"/>
                </a:rPr>
                <a:t>Alabama</a:t>
              </a:r>
            </a:p>
          </p:txBody>
        </p:sp>
      </p:grpSp>
    </p:spTree>
    <p:extLst>
      <p:ext uri="{BB962C8B-B14F-4D97-AF65-F5344CB8AC3E}">
        <p14:creationId xmlns:p14="http://schemas.microsoft.com/office/powerpoint/2010/main" val="38954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3A3CC-EE84-52AD-A6E4-55DDA0CF9493}"/>
              </a:ext>
            </a:extLst>
          </p:cNvPr>
          <p:cNvSpPr txBox="1"/>
          <p:nvPr/>
        </p:nvSpPr>
        <p:spPr>
          <a:xfrm>
            <a:off x="1499930" y="6433456"/>
            <a:ext cx="33913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USDOE </a:t>
            </a:r>
            <a:r>
              <a:rPr lang="en-US" sz="1000" dirty="0">
                <a:solidFill>
                  <a:srgbClr val="5D5040"/>
                </a:solidFill>
                <a:latin typeface="Arial Narrow" panose="020B0606020202030204" pitchFamily="34" charset="0"/>
                <a:hlinkClick r:id="rId3"/>
              </a:rPr>
              <a:t>Title II reports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2021</a:t>
            </a:r>
          </a:p>
        </p:txBody>
      </p:sp>
      <p:grpSp>
        <p:nvGrpSpPr>
          <p:cNvPr id="2" name="Group 1">
            <a:extLst>
              <a:ext uri="{FF2B5EF4-FFF2-40B4-BE49-F238E27FC236}">
                <a16:creationId xmlns:a16="http://schemas.microsoft.com/office/drawing/2014/main" id="{098F17B3-5883-C27F-0FBA-AF17E2F6B303}"/>
              </a:ext>
            </a:extLst>
          </p:cNvPr>
          <p:cNvGrpSpPr/>
          <p:nvPr/>
        </p:nvGrpSpPr>
        <p:grpSpPr>
          <a:xfrm>
            <a:off x="641106" y="1857829"/>
            <a:ext cx="4424379" cy="4209142"/>
            <a:chOff x="641106" y="1857829"/>
            <a:chExt cx="4424379" cy="4209142"/>
          </a:xfrm>
        </p:grpSpPr>
        <p:sp>
          <p:nvSpPr>
            <p:cNvPr id="12" name="Left Brace 11">
              <a:extLst>
                <a:ext uri="{FF2B5EF4-FFF2-40B4-BE49-F238E27FC236}">
                  <a16:creationId xmlns:a16="http://schemas.microsoft.com/office/drawing/2014/main" id="{2AFE92B1-58F1-2CD4-E0F4-0A1E326FDEDE}"/>
                </a:ext>
              </a:extLst>
            </p:cNvPr>
            <p:cNvSpPr/>
            <p:nvPr/>
          </p:nvSpPr>
          <p:spPr>
            <a:xfrm>
              <a:off x="4659085" y="1857829"/>
              <a:ext cx="406400" cy="4209142"/>
            </a:xfrm>
            <a:prstGeom prst="leftBrace">
              <a:avLst>
                <a:gd name="adj1" fmla="val 26190"/>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9C9CDDD-E8A7-720A-1816-E03BDB25F8BF}"/>
                </a:ext>
              </a:extLst>
            </p:cNvPr>
            <p:cNvSpPr txBox="1"/>
            <p:nvPr/>
          </p:nvSpPr>
          <p:spPr>
            <a:xfrm>
              <a:off x="641106" y="2115281"/>
              <a:ext cx="3785749" cy="3335010"/>
            </a:xfrm>
            <a:prstGeom prst="rect">
              <a:avLst/>
            </a:prstGeom>
            <a:noFill/>
          </p:spPr>
          <p:txBody>
            <a:bodyPr wrap="square" rtlCol="0" anchor="ctr">
              <a:noAutofit/>
            </a:bodyPr>
            <a:lstStyle/>
            <a:p>
              <a:pPr>
                <a:lnSpc>
                  <a:spcPct val="107000"/>
                </a:lnSpc>
              </a:pPr>
              <a:r>
                <a:rPr lang="en-US" sz="2900" dirty="0">
                  <a:solidFill>
                    <a:schemeClr val="tx2"/>
                  </a:solidFill>
                  <a:latin typeface="Arial Narrow" panose="020B0606020202030204" pitchFamily="34" charset="0"/>
                </a:rPr>
                <a:t>The 2020-21 school year showed the </a:t>
              </a:r>
              <a:r>
                <a:rPr lang="en-US" sz="2900" b="1" dirty="0">
                  <a:solidFill>
                    <a:schemeClr val="tx2"/>
                  </a:solidFill>
                  <a:highlight>
                    <a:srgbClr val="D9E3F7"/>
                  </a:highlight>
                  <a:latin typeface="Arial Narrow" panose="020B0606020202030204" pitchFamily="34" charset="0"/>
                </a:rPr>
                <a:t>first increase in nearly a decade</a:t>
              </a:r>
              <a:r>
                <a:rPr lang="en-US" sz="2900" dirty="0">
                  <a:solidFill>
                    <a:schemeClr val="tx2"/>
                  </a:solidFill>
                  <a:latin typeface="Arial Narrow" panose="020B0606020202030204" pitchFamily="34" charset="0"/>
                </a:rPr>
                <a:t> in the number of people who completed a teacher preparation program.</a:t>
              </a:r>
              <a:endParaRPr lang="en-US" sz="2900" b="1" dirty="0">
                <a:solidFill>
                  <a:schemeClr val="tx2"/>
                </a:solidFill>
                <a:latin typeface="Arial Narrow" panose="020B0606020202030204" pitchFamily="34" charset="0"/>
              </a:endParaRPr>
            </a:p>
          </p:txBody>
        </p:sp>
      </p:grpSp>
      <p:pic>
        <p:nvPicPr>
          <p:cNvPr id="5" name="Picture 4" descr="A screenshot of a graph&#10;&#10;Description automatically generated with low confidence">
            <a:extLst>
              <a:ext uri="{FF2B5EF4-FFF2-40B4-BE49-F238E27FC236}">
                <a16:creationId xmlns:a16="http://schemas.microsoft.com/office/drawing/2014/main" id="{55D775A3-635D-4322-F7A0-CF7FBD325B29}"/>
              </a:ext>
            </a:extLst>
          </p:cNvPr>
          <p:cNvPicPr>
            <a:picLocks noChangeAspect="1"/>
          </p:cNvPicPr>
          <p:nvPr/>
        </p:nvPicPr>
        <p:blipFill rotWithShape="1">
          <a:blip r:embed="rId4"/>
          <a:srcRect b="48587"/>
          <a:stretch/>
        </p:blipFill>
        <p:spPr>
          <a:xfrm>
            <a:off x="5200471" y="1610147"/>
            <a:ext cx="6446877" cy="4640337"/>
          </a:xfrm>
          <a:prstGeom prst="rect">
            <a:avLst/>
          </a:prstGeom>
        </p:spPr>
      </p:pic>
      <p:grpSp>
        <p:nvGrpSpPr>
          <p:cNvPr id="11" name="Group 10">
            <a:extLst>
              <a:ext uri="{FF2B5EF4-FFF2-40B4-BE49-F238E27FC236}">
                <a16:creationId xmlns:a16="http://schemas.microsoft.com/office/drawing/2014/main" id="{B66C356C-03B6-36C0-CEF0-44EB383C3745}"/>
              </a:ext>
            </a:extLst>
          </p:cNvPr>
          <p:cNvGrpSpPr/>
          <p:nvPr/>
        </p:nvGrpSpPr>
        <p:grpSpPr>
          <a:xfrm>
            <a:off x="474856" y="202552"/>
            <a:ext cx="11717144" cy="1160439"/>
            <a:chOff x="474856" y="202552"/>
            <a:chExt cx="11717144" cy="1160439"/>
          </a:xfrm>
        </p:grpSpPr>
        <p:cxnSp>
          <p:nvCxnSpPr>
            <p:cNvPr id="14" name="Straight Connector 13">
              <a:extLst>
                <a:ext uri="{FF2B5EF4-FFF2-40B4-BE49-F238E27FC236}">
                  <a16:creationId xmlns:a16="http://schemas.microsoft.com/office/drawing/2014/main" id="{CF6807BD-F1A9-4952-912E-9EB53349B13B}"/>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A blue circle with white people in it&#10;&#10;Description automatically generated with low confidence">
              <a:extLst>
                <a:ext uri="{FF2B5EF4-FFF2-40B4-BE49-F238E27FC236}">
                  <a16:creationId xmlns:a16="http://schemas.microsoft.com/office/drawing/2014/main" id="{B89CB7FF-4728-58F8-75E9-3B78F593C31A}"/>
                </a:ext>
              </a:extLst>
            </p:cNvPr>
            <p:cNvPicPr>
              <a:picLocks noChangeAspect="1"/>
            </p:cNvPicPr>
            <p:nvPr/>
          </p:nvPicPr>
          <p:blipFill>
            <a:blip r:embed="rId5"/>
            <a:stretch>
              <a:fillRect/>
            </a:stretch>
          </p:blipFill>
          <p:spPr>
            <a:xfrm>
              <a:off x="474856" y="202552"/>
              <a:ext cx="1160439" cy="1160439"/>
            </a:xfrm>
            <a:prstGeom prst="rect">
              <a:avLst/>
            </a:prstGeom>
          </p:spPr>
        </p:pic>
        <p:sp>
          <p:nvSpPr>
            <p:cNvPr id="16" name="Title 3">
              <a:extLst>
                <a:ext uri="{FF2B5EF4-FFF2-40B4-BE49-F238E27FC236}">
                  <a16:creationId xmlns:a16="http://schemas.microsoft.com/office/drawing/2014/main" id="{E8604848-411E-C13D-7EE8-025FEF1504CF}"/>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Teacher Preparation</a:t>
              </a:r>
            </a:p>
          </p:txBody>
        </p:sp>
      </p:grpSp>
    </p:spTree>
    <p:extLst>
      <p:ext uri="{BB962C8B-B14F-4D97-AF65-F5344CB8AC3E}">
        <p14:creationId xmlns:p14="http://schemas.microsoft.com/office/powerpoint/2010/main" val="426521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0CE11-141E-FF64-B20C-D9099C76D721}"/>
              </a:ext>
            </a:extLst>
          </p:cNvPr>
          <p:cNvPicPr>
            <a:picLocks noGrp="1" noRot="1" noChangeAspect="1" noMove="1" noResize="1" noEditPoints="1" noAdjustHandles="1" noChangeArrowheads="1" noChangeShapeType="1" noCrop="1"/>
          </p:cNvPicPr>
          <p:nvPr/>
        </p:nvPicPr>
        <p:blipFill rotWithShape="1">
          <a:blip r:embed="rId3"/>
          <a:srcRect r="94"/>
          <a:stretch/>
        </p:blipFill>
        <p:spPr>
          <a:xfrm>
            <a:off x="11432" y="5789"/>
            <a:ext cx="12180568" cy="6857997"/>
          </a:xfrm>
          <a:prstGeom prst="rect">
            <a:avLst/>
          </a:prstGeom>
        </p:spPr>
      </p:pic>
      <p:grpSp>
        <p:nvGrpSpPr>
          <p:cNvPr id="21" name="Group 20">
            <a:extLst>
              <a:ext uri="{FF2B5EF4-FFF2-40B4-BE49-F238E27FC236}">
                <a16:creationId xmlns:a16="http://schemas.microsoft.com/office/drawing/2014/main" id="{66863511-E047-4A53-BF51-94FD761F6E55}"/>
              </a:ext>
            </a:extLst>
          </p:cNvPr>
          <p:cNvGrpSpPr/>
          <p:nvPr/>
        </p:nvGrpSpPr>
        <p:grpSpPr>
          <a:xfrm>
            <a:off x="566023" y="292115"/>
            <a:ext cx="11625977" cy="813933"/>
            <a:chOff x="566023" y="292115"/>
            <a:chExt cx="11625977" cy="813933"/>
          </a:xfrm>
        </p:grpSpPr>
        <p:cxnSp>
          <p:nvCxnSpPr>
            <p:cNvPr id="5" name="Straight Connector 4">
              <a:extLst>
                <a:ext uri="{FF2B5EF4-FFF2-40B4-BE49-F238E27FC236}">
                  <a16:creationId xmlns:a16="http://schemas.microsoft.com/office/drawing/2014/main" id="{C4B25D9D-F2AD-C996-4E34-6BE28922DA81}"/>
                </a:ext>
              </a:extLst>
            </p:cNvPr>
            <p:cNvCxnSpPr>
              <a:cxnSpLocks/>
            </p:cNvCxnSpPr>
            <p:nvPr/>
          </p:nvCxnSpPr>
          <p:spPr>
            <a:xfrm>
              <a:off x="689336" y="919579"/>
              <a:ext cx="11502664"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6" name="Title 3">
              <a:extLst>
                <a:ext uri="{FF2B5EF4-FFF2-40B4-BE49-F238E27FC236}">
                  <a16:creationId xmlns:a16="http://schemas.microsoft.com/office/drawing/2014/main" id="{5D50064E-E665-70C3-0328-F160FDA4330B}"/>
                </a:ext>
              </a:extLst>
            </p:cNvPr>
            <p:cNvSpPr txBox="1">
              <a:spLocks/>
            </p:cNvSpPr>
            <p:nvPr/>
          </p:nvSpPr>
          <p:spPr>
            <a:xfrm>
              <a:off x="566023" y="292115"/>
              <a:ext cx="10843975" cy="81393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r>
                <a:rPr lang="en-US" sz="4050" b="1" dirty="0">
                  <a:uFill>
                    <a:solidFill>
                      <a:srgbClr val="E9EEF8"/>
                    </a:solidFill>
                  </a:uFill>
                  <a:latin typeface="Arial Narrow" panose="020B0606020202030204" pitchFamily="34" charset="0"/>
                </a:rPr>
                <a:t>Actions to Create &amp; Implement Your State’s Blueprint</a:t>
              </a:r>
            </a:p>
          </p:txBody>
        </p:sp>
      </p:grpSp>
      <p:pic>
        <p:nvPicPr>
          <p:cNvPr id="14" name="Picture 13" descr="A picture containing text, screenshot, font, graphics&#10;&#10;Description automatically generated">
            <a:extLst>
              <a:ext uri="{FF2B5EF4-FFF2-40B4-BE49-F238E27FC236}">
                <a16:creationId xmlns:a16="http://schemas.microsoft.com/office/drawing/2014/main" id="{F4FD0258-7B31-8BBF-3E7E-DF2F9659D46F}"/>
              </a:ext>
            </a:extLst>
          </p:cNvPr>
          <p:cNvPicPr>
            <a:picLocks noChangeAspect="1"/>
          </p:cNvPicPr>
          <p:nvPr/>
        </p:nvPicPr>
        <p:blipFill>
          <a:blip r:embed="rId4"/>
          <a:stretch>
            <a:fillRect/>
          </a:stretch>
        </p:blipFill>
        <p:spPr>
          <a:xfrm>
            <a:off x="-119016" y="1275651"/>
            <a:ext cx="4297680" cy="4297680"/>
          </a:xfrm>
          <a:prstGeom prst="rect">
            <a:avLst/>
          </a:prstGeom>
        </p:spPr>
      </p:pic>
      <p:pic>
        <p:nvPicPr>
          <p:cNvPr id="16" name="Picture 15" descr="A black background with white text&#10;&#10;Description automatically generated with low confidence">
            <a:extLst>
              <a:ext uri="{FF2B5EF4-FFF2-40B4-BE49-F238E27FC236}">
                <a16:creationId xmlns:a16="http://schemas.microsoft.com/office/drawing/2014/main" id="{2180FA6B-C852-3BD2-B3EA-2973C14961C0}"/>
              </a:ext>
            </a:extLst>
          </p:cNvPr>
          <p:cNvPicPr>
            <a:picLocks noChangeAspect="1"/>
          </p:cNvPicPr>
          <p:nvPr/>
        </p:nvPicPr>
        <p:blipFill>
          <a:blip r:embed="rId5"/>
          <a:stretch>
            <a:fillRect/>
          </a:stretch>
        </p:blipFill>
        <p:spPr>
          <a:xfrm>
            <a:off x="8074268" y="1272758"/>
            <a:ext cx="4297680" cy="4297680"/>
          </a:xfrm>
          <a:prstGeom prst="rect">
            <a:avLst/>
          </a:prstGeom>
        </p:spPr>
      </p:pic>
      <p:pic>
        <p:nvPicPr>
          <p:cNvPr id="18" name="Picture 17" descr="A picture containing text, font, screenshot, graphics&#10;&#10;Description automatically generated">
            <a:extLst>
              <a:ext uri="{FF2B5EF4-FFF2-40B4-BE49-F238E27FC236}">
                <a16:creationId xmlns:a16="http://schemas.microsoft.com/office/drawing/2014/main" id="{D4DD09F1-A55A-7D7A-1CD8-A96AB0346648}"/>
              </a:ext>
            </a:extLst>
          </p:cNvPr>
          <p:cNvPicPr>
            <a:picLocks noChangeAspect="1"/>
          </p:cNvPicPr>
          <p:nvPr/>
        </p:nvPicPr>
        <p:blipFill>
          <a:blip r:embed="rId6"/>
          <a:stretch>
            <a:fillRect/>
          </a:stretch>
        </p:blipFill>
        <p:spPr>
          <a:xfrm>
            <a:off x="5334553" y="1265069"/>
            <a:ext cx="4297680" cy="4297680"/>
          </a:xfrm>
          <a:prstGeom prst="rect">
            <a:avLst/>
          </a:prstGeom>
        </p:spPr>
      </p:pic>
      <p:pic>
        <p:nvPicPr>
          <p:cNvPr id="20" name="Picture 19" descr="A picture containing text, font, screenshot, graphics&#10;&#10;Description automatically generated">
            <a:extLst>
              <a:ext uri="{FF2B5EF4-FFF2-40B4-BE49-F238E27FC236}">
                <a16:creationId xmlns:a16="http://schemas.microsoft.com/office/drawing/2014/main" id="{8AD6B847-0FD4-788C-B8DE-08DD1A1FD471}"/>
              </a:ext>
            </a:extLst>
          </p:cNvPr>
          <p:cNvPicPr>
            <a:picLocks noChangeAspect="1"/>
          </p:cNvPicPr>
          <p:nvPr/>
        </p:nvPicPr>
        <p:blipFill>
          <a:blip r:embed="rId7"/>
          <a:stretch>
            <a:fillRect/>
          </a:stretch>
        </p:blipFill>
        <p:spPr>
          <a:xfrm>
            <a:off x="2620699" y="1275651"/>
            <a:ext cx="4297680" cy="4297680"/>
          </a:xfrm>
          <a:prstGeom prst="rect">
            <a:avLst/>
          </a:prstGeom>
        </p:spPr>
      </p:pic>
    </p:spTree>
    <p:extLst>
      <p:ext uri="{BB962C8B-B14F-4D97-AF65-F5344CB8AC3E}">
        <p14:creationId xmlns:p14="http://schemas.microsoft.com/office/powerpoint/2010/main" val="21126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8FFACA7-C706-F077-A03E-6A10CAB002C0}"/>
              </a:ext>
            </a:extLst>
          </p:cNvPr>
          <p:cNvSpPr>
            <a:spLocks noGrp="1" noRot="1" noMove="1" noResize="1" noEditPoints="1" noAdjustHandles="1" noChangeArrowheads="1" noChangeShapeType="1"/>
          </p:cNvSpPr>
          <p:nvPr/>
        </p:nvSpPr>
        <p:spPr>
          <a:xfrm>
            <a:off x="5839326" y="4235116"/>
            <a:ext cx="6352674" cy="26228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A picture containing human face, clothing, person, screenshot&#10;&#10;Description automatically generated">
            <a:extLst>
              <a:ext uri="{FF2B5EF4-FFF2-40B4-BE49-F238E27FC236}">
                <a16:creationId xmlns:a16="http://schemas.microsoft.com/office/drawing/2014/main" id="{E3F74FF3-E51E-8472-CB2E-13EF12103548}"/>
              </a:ext>
            </a:extLst>
          </p:cNvPr>
          <p:cNvPicPr>
            <a:picLocks noGrp="1" noRot="1" noChangeAspect="1" noMove="1" noResize="1" noEditPoints="1" noAdjustHandles="1" noChangeArrowheads="1" noChangeShapeType="1" noCrop="1"/>
          </p:cNvPicPr>
          <p:nvPr/>
        </p:nvPicPr>
        <p:blipFill rotWithShape="1">
          <a:blip r:embed="rId3"/>
          <a:srcRect l="52368"/>
          <a:stretch/>
        </p:blipFill>
        <p:spPr>
          <a:xfrm>
            <a:off x="6384758" y="0"/>
            <a:ext cx="5807242" cy="6858000"/>
          </a:xfrm>
          <a:prstGeom prst="rect">
            <a:avLst/>
          </a:prstGeom>
        </p:spPr>
      </p:pic>
      <p:grpSp>
        <p:nvGrpSpPr>
          <p:cNvPr id="26" name="Group 25">
            <a:extLst>
              <a:ext uri="{FF2B5EF4-FFF2-40B4-BE49-F238E27FC236}">
                <a16:creationId xmlns:a16="http://schemas.microsoft.com/office/drawing/2014/main" id="{B90E856B-D901-FCD0-310A-B2613BD5F40C}"/>
              </a:ext>
            </a:extLst>
          </p:cNvPr>
          <p:cNvGrpSpPr/>
          <p:nvPr/>
        </p:nvGrpSpPr>
        <p:grpSpPr>
          <a:xfrm>
            <a:off x="689336" y="338806"/>
            <a:ext cx="6096475" cy="1690553"/>
            <a:chOff x="689336" y="338806"/>
            <a:chExt cx="6096475" cy="1690553"/>
          </a:xfrm>
        </p:grpSpPr>
        <p:cxnSp>
          <p:nvCxnSpPr>
            <p:cNvPr id="4" name="Straight Connector 3">
              <a:extLst>
                <a:ext uri="{FF2B5EF4-FFF2-40B4-BE49-F238E27FC236}">
                  <a16:creationId xmlns:a16="http://schemas.microsoft.com/office/drawing/2014/main" id="{82D193D8-3C53-7615-6D34-B82C9A5ADE57}"/>
                </a:ext>
              </a:extLst>
            </p:cNvPr>
            <p:cNvCxnSpPr>
              <a:cxnSpLocks/>
            </p:cNvCxnSpPr>
            <p:nvPr/>
          </p:nvCxnSpPr>
          <p:spPr>
            <a:xfrm>
              <a:off x="689336" y="1636874"/>
              <a:ext cx="6096475"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sp>
          <p:nvSpPr>
            <p:cNvPr id="3" name="Title 3">
              <a:extLst>
                <a:ext uri="{FF2B5EF4-FFF2-40B4-BE49-F238E27FC236}">
                  <a16:creationId xmlns:a16="http://schemas.microsoft.com/office/drawing/2014/main" id="{25DBFF76-991D-15FD-F7A9-D3CDF2C75BE3}"/>
                </a:ext>
              </a:extLst>
            </p:cNvPr>
            <p:cNvSpPr txBox="1">
              <a:spLocks/>
            </p:cNvSpPr>
            <p:nvPr/>
          </p:nvSpPr>
          <p:spPr>
            <a:xfrm>
              <a:off x="689336" y="338806"/>
              <a:ext cx="6096475" cy="1690553"/>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Arial"/>
                  <a:ea typeface="+mj-ea"/>
                  <a:cs typeface="+mj-cs"/>
                </a:defRPr>
              </a:lvl1pPr>
            </a:lstStyle>
            <a:p>
              <a:pPr algn="l">
                <a:lnSpc>
                  <a:spcPct val="90000"/>
                </a:lnSpc>
              </a:pPr>
              <a:r>
                <a:rPr lang="en-US" sz="4800" b="1" dirty="0">
                  <a:uFill>
                    <a:solidFill>
                      <a:srgbClr val="E9EEF8"/>
                    </a:solidFill>
                  </a:uFill>
                  <a:latin typeface="Arial Narrow" panose="020B0606020202030204" pitchFamily="34" charset="0"/>
                </a:rPr>
                <a:t>SREB works with states to improve education.</a:t>
              </a:r>
            </a:p>
          </p:txBody>
        </p:sp>
      </p:grpSp>
      <p:grpSp>
        <p:nvGrpSpPr>
          <p:cNvPr id="37" name="Group 36">
            <a:extLst>
              <a:ext uri="{FF2B5EF4-FFF2-40B4-BE49-F238E27FC236}">
                <a16:creationId xmlns:a16="http://schemas.microsoft.com/office/drawing/2014/main" id="{55EB31CB-B3E8-C907-0163-8C849F6AEF78}"/>
              </a:ext>
            </a:extLst>
          </p:cNvPr>
          <p:cNvGrpSpPr/>
          <p:nvPr/>
        </p:nvGrpSpPr>
        <p:grpSpPr>
          <a:xfrm>
            <a:off x="272716" y="5438977"/>
            <a:ext cx="6737684" cy="873842"/>
            <a:chOff x="272716" y="5438977"/>
            <a:chExt cx="6737684" cy="873842"/>
          </a:xfrm>
        </p:grpSpPr>
        <p:sp>
          <p:nvSpPr>
            <p:cNvPr id="35" name="Rectangle 34">
              <a:extLst>
                <a:ext uri="{FF2B5EF4-FFF2-40B4-BE49-F238E27FC236}">
                  <a16:creationId xmlns:a16="http://schemas.microsoft.com/office/drawing/2014/main" id="{98F85005-62AA-8916-1B61-AC75B139E04D}"/>
                </a:ext>
              </a:extLst>
            </p:cNvPr>
            <p:cNvSpPr/>
            <p:nvPr/>
          </p:nvSpPr>
          <p:spPr>
            <a:xfrm>
              <a:off x="272716" y="5438977"/>
              <a:ext cx="6737684" cy="873842"/>
            </a:xfrm>
            <a:prstGeom prst="rect">
              <a:avLst/>
            </a:prstGeom>
            <a:solidFill>
              <a:srgbClr val="2758BC">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73C541-19CC-FCD1-A52A-8E2E33F2AE43}"/>
                </a:ext>
              </a:extLst>
            </p:cNvPr>
            <p:cNvSpPr txBox="1"/>
            <p:nvPr/>
          </p:nvSpPr>
          <p:spPr>
            <a:xfrm>
              <a:off x="1749617" y="5607381"/>
              <a:ext cx="5100361" cy="488685"/>
            </a:xfrm>
            <a:prstGeom prst="rect">
              <a:avLst/>
            </a:prstGeom>
            <a:noFill/>
          </p:spPr>
          <p:txBody>
            <a:bodyPr wrap="square" lIns="0" rtlCol="0">
              <a:noAutofit/>
            </a:bodyPr>
            <a:lstStyle/>
            <a:p>
              <a:pPr>
                <a:lnSpc>
                  <a:spcPct val="107000"/>
                </a:lnSpc>
              </a:pPr>
              <a:r>
                <a:rPr lang="en-US" sz="3200" b="1" dirty="0">
                  <a:solidFill>
                    <a:schemeClr val="tx2"/>
                  </a:solidFill>
                  <a:latin typeface="Arial Narrow" panose="020B0606020202030204" pitchFamily="34" charset="0"/>
                </a:rPr>
                <a:t>SREB.org/TeacherWorkforce</a:t>
              </a:r>
            </a:p>
          </p:txBody>
        </p:sp>
        <p:pic>
          <p:nvPicPr>
            <p:cNvPr id="31" name="Picture 30">
              <a:extLst>
                <a:ext uri="{FF2B5EF4-FFF2-40B4-BE49-F238E27FC236}">
                  <a16:creationId xmlns:a16="http://schemas.microsoft.com/office/drawing/2014/main" id="{1819188B-B3AE-8F68-F1CE-43DDA74D2FBB}"/>
                </a:ext>
              </a:extLst>
            </p:cNvPr>
            <p:cNvPicPr>
              <a:picLocks noChangeAspect="1"/>
            </p:cNvPicPr>
            <p:nvPr/>
          </p:nvPicPr>
          <p:blipFill>
            <a:blip r:embed="rId4"/>
            <a:srcRect/>
            <a:stretch/>
          </p:blipFill>
          <p:spPr>
            <a:xfrm>
              <a:off x="902008" y="5486882"/>
              <a:ext cx="731520" cy="731520"/>
            </a:xfrm>
            <a:prstGeom prst="rect">
              <a:avLst/>
            </a:prstGeom>
          </p:spPr>
        </p:pic>
      </p:grpSp>
      <p:grpSp>
        <p:nvGrpSpPr>
          <p:cNvPr id="36" name="Group 35">
            <a:extLst>
              <a:ext uri="{FF2B5EF4-FFF2-40B4-BE49-F238E27FC236}">
                <a16:creationId xmlns:a16="http://schemas.microsoft.com/office/drawing/2014/main" id="{A86A22EF-741F-4577-8645-43030831E67B}"/>
              </a:ext>
            </a:extLst>
          </p:cNvPr>
          <p:cNvGrpSpPr/>
          <p:nvPr/>
        </p:nvGrpSpPr>
        <p:grpSpPr>
          <a:xfrm>
            <a:off x="689336" y="1959451"/>
            <a:ext cx="5920011" cy="3402697"/>
            <a:chOff x="689336" y="1959451"/>
            <a:chExt cx="5920011" cy="3402697"/>
          </a:xfrm>
        </p:grpSpPr>
        <p:sp>
          <p:nvSpPr>
            <p:cNvPr id="29" name="TextBox 28">
              <a:extLst>
                <a:ext uri="{FF2B5EF4-FFF2-40B4-BE49-F238E27FC236}">
                  <a16:creationId xmlns:a16="http://schemas.microsoft.com/office/drawing/2014/main" id="{62D63CB7-4BC4-B27C-6B9E-3D585B565C45}"/>
                </a:ext>
              </a:extLst>
            </p:cNvPr>
            <p:cNvSpPr txBox="1"/>
            <p:nvPr/>
          </p:nvSpPr>
          <p:spPr>
            <a:xfrm>
              <a:off x="689336" y="1959451"/>
              <a:ext cx="5920011" cy="1196940"/>
            </a:xfrm>
            <a:prstGeom prst="rect">
              <a:avLst/>
            </a:prstGeom>
            <a:noFill/>
          </p:spPr>
          <p:txBody>
            <a:bodyPr wrap="square" rtlCol="0" anchor="t">
              <a:noAutofit/>
            </a:bodyPr>
            <a:lstStyle/>
            <a:p>
              <a:pPr>
                <a:spcAft>
                  <a:spcPts val="300"/>
                </a:spcAft>
              </a:pPr>
              <a:r>
                <a:rPr lang="en-US" sz="2350" b="1" dirty="0">
                  <a:solidFill>
                    <a:srgbClr val="5D5040"/>
                  </a:solidFill>
                  <a:highlight>
                    <a:srgbClr val="E2DCD5"/>
                  </a:highlight>
                  <a:latin typeface="Arial Narrow" panose="020B0606020202030204" pitchFamily="34" charset="0"/>
                </a:rPr>
                <a:t>Analyze &amp; Publish</a:t>
              </a:r>
            </a:p>
            <a:p>
              <a:r>
                <a:rPr lang="en-US" sz="2100" dirty="0">
                  <a:solidFill>
                    <a:srgbClr val="5D5040"/>
                  </a:solidFill>
                  <a:latin typeface="Arial Narrow" panose="020B0606020202030204" pitchFamily="34" charset="0"/>
                </a:rPr>
                <a:t>We share promising practices and provide reliable data and research to inform strategy.</a:t>
              </a:r>
            </a:p>
          </p:txBody>
        </p:sp>
        <p:sp>
          <p:nvSpPr>
            <p:cNvPr id="33" name="TextBox 32">
              <a:extLst>
                <a:ext uri="{FF2B5EF4-FFF2-40B4-BE49-F238E27FC236}">
                  <a16:creationId xmlns:a16="http://schemas.microsoft.com/office/drawing/2014/main" id="{A499CD4F-CAB1-553B-50CA-215C7AB1C625}"/>
                </a:ext>
              </a:extLst>
            </p:cNvPr>
            <p:cNvSpPr txBox="1"/>
            <p:nvPr/>
          </p:nvSpPr>
          <p:spPr>
            <a:xfrm>
              <a:off x="689336" y="3250807"/>
              <a:ext cx="5920011" cy="876711"/>
            </a:xfrm>
            <a:prstGeom prst="rect">
              <a:avLst/>
            </a:prstGeom>
            <a:noFill/>
          </p:spPr>
          <p:txBody>
            <a:bodyPr wrap="square" rtlCol="0" anchor="t">
              <a:noAutofit/>
            </a:bodyPr>
            <a:lstStyle/>
            <a:p>
              <a:pPr>
                <a:spcAft>
                  <a:spcPts val="300"/>
                </a:spcAft>
              </a:pPr>
              <a:r>
                <a:rPr lang="en-US" sz="2350" b="1" dirty="0">
                  <a:solidFill>
                    <a:srgbClr val="5D5040"/>
                  </a:solidFill>
                  <a:highlight>
                    <a:srgbClr val="E2DCD5"/>
                  </a:highlight>
                  <a:latin typeface="Arial Narrow" panose="020B0606020202030204" pitchFamily="34" charset="0"/>
                </a:rPr>
                <a:t>Convene &amp; Engage</a:t>
              </a:r>
            </a:p>
            <a:p>
              <a:r>
                <a:rPr lang="en-US" sz="2100" dirty="0">
                  <a:solidFill>
                    <a:srgbClr val="5D5040"/>
                  </a:solidFill>
                  <a:latin typeface="Arial Narrow" panose="020B0606020202030204" pitchFamily="34" charset="0"/>
                </a:rPr>
                <a:t>We help leaders collaborate and share resources.</a:t>
              </a:r>
            </a:p>
          </p:txBody>
        </p:sp>
        <p:sp>
          <p:nvSpPr>
            <p:cNvPr id="34" name="TextBox 33">
              <a:extLst>
                <a:ext uri="{FF2B5EF4-FFF2-40B4-BE49-F238E27FC236}">
                  <a16:creationId xmlns:a16="http://schemas.microsoft.com/office/drawing/2014/main" id="{05D6627A-B679-E8A4-9262-A5FE1A4EFFDC}"/>
                </a:ext>
              </a:extLst>
            </p:cNvPr>
            <p:cNvSpPr txBox="1"/>
            <p:nvPr/>
          </p:nvSpPr>
          <p:spPr>
            <a:xfrm>
              <a:off x="689336" y="4221935"/>
              <a:ext cx="5920011" cy="1140213"/>
            </a:xfrm>
            <a:prstGeom prst="rect">
              <a:avLst/>
            </a:prstGeom>
            <a:noFill/>
          </p:spPr>
          <p:txBody>
            <a:bodyPr wrap="square" rtlCol="0" anchor="t">
              <a:noAutofit/>
            </a:bodyPr>
            <a:lstStyle/>
            <a:p>
              <a:pPr>
                <a:spcAft>
                  <a:spcPts val="300"/>
                </a:spcAft>
              </a:pPr>
              <a:r>
                <a:rPr lang="en-US" sz="2350" b="1" dirty="0">
                  <a:solidFill>
                    <a:srgbClr val="5D5040"/>
                  </a:solidFill>
                  <a:highlight>
                    <a:srgbClr val="E2DCD5"/>
                  </a:highlight>
                  <a:latin typeface="Arial Narrow" panose="020B0606020202030204" pitchFamily="34" charset="0"/>
                </a:rPr>
                <a:t>Support Action</a:t>
              </a:r>
            </a:p>
            <a:p>
              <a:r>
                <a:rPr lang="en-US" sz="2100" dirty="0">
                  <a:solidFill>
                    <a:srgbClr val="5D5040"/>
                  </a:solidFill>
                  <a:latin typeface="Arial Narrow" panose="020B0606020202030204" pitchFamily="34" charset="0"/>
                </a:rPr>
                <a:t>We help policymakers and state agencies navigate policy and practice.</a:t>
              </a:r>
            </a:p>
          </p:txBody>
        </p:sp>
      </p:grpSp>
    </p:spTree>
    <p:extLst>
      <p:ext uri="{BB962C8B-B14F-4D97-AF65-F5344CB8AC3E}">
        <p14:creationId xmlns:p14="http://schemas.microsoft.com/office/powerpoint/2010/main" val="299742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3A3CC-EE84-52AD-A6E4-55DDA0CF9493}"/>
              </a:ext>
            </a:extLst>
          </p:cNvPr>
          <p:cNvSpPr txBox="1"/>
          <p:nvPr/>
        </p:nvSpPr>
        <p:spPr>
          <a:xfrm>
            <a:off x="1499930" y="6433456"/>
            <a:ext cx="33913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USDOE </a:t>
            </a:r>
            <a:r>
              <a:rPr lang="en-US" sz="1000" dirty="0">
                <a:solidFill>
                  <a:srgbClr val="5D5040"/>
                </a:solidFill>
                <a:latin typeface="Arial Narrow" panose="020B0606020202030204" pitchFamily="34" charset="0"/>
                <a:hlinkClick r:id="rId3"/>
              </a:rPr>
              <a:t>Title II reports </a:t>
            </a: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2021</a:t>
            </a:r>
          </a:p>
        </p:txBody>
      </p:sp>
      <p:pic>
        <p:nvPicPr>
          <p:cNvPr id="10" name="Picture 9" descr="A screenshot of a graph&#10;&#10;Description automatically generated with low confidence">
            <a:extLst>
              <a:ext uri="{FF2B5EF4-FFF2-40B4-BE49-F238E27FC236}">
                <a16:creationId xmlns:a16="http://schemas.microsoft.com/office/drawing/2014/main" id="{9B67A1B9-CC22-A097-E69B-D999DE51C32B}"/>
              </a:ext>
            </a:extLst>
          </p:cNvPr>
          <p:cNvPicPr>
            <a:picLocks noChangeAspect="1"/>
          </p:cNvPicPr>
          <p:nvPr/>
        </p:nvPicPr>
        <p:blipFill rotWithShape="1">
          <a:blip r:embed="rId4"/>
          <a:srcRect t="69595" b="3290"/>
          <a:stretch/>
        </p:blipFill>
        <p:spPr>
          <a:xfrm>
            <a:off x="4671118" y="2427073"/>
            <a:ext cx="7142800" cy="2711425"/>
          </a:xfrm>
          <a:prstGeom prst="rect">
            <a:avLst/>
          </a:prstGeom>
        </p:spPr>
      </p:pic>
      <p:grpSp>
        <p:nvGrpSpPr>
          <p:cNvPr id="5" name="Group 4">
            <a:extLst>
              <a:ext uri="{FF2B5EF4-FFF2-40B4-BE49-F238E27FC236}">
                <a16:creationId xmlns:a16="http://schemas.microsoft.com/office/drawing/2014/main" id="{E705B473-5E48-3723-3C53-CF28A59EDAD2}"/>
              </a:ext>
            </a:extLst>
          </p:cNvPr>
          <p:cNvGrpSpPr/>
          <p:nvPr/>
        </p:nvGrpSpPr>
        <p:grpSpPr>
          <a:xfrm>
            <a:off x="641106" y="1768926"/>
            <a:ext cx="4032493" cy="4209142"/>
            <a:chOff x="641106" y="1768926"/>
            <a:chExt cx="4032493" cy="4209142"/>
          </a:xfrm>
        </p:grpSpPr>
        <p:sp>
          <p:nvSpPr>
            <p:cNvPr id="12" name="Left Brace 11">
              <a:extLst>
                <a:ext uri="{FF2B5EF4-FFF2-40B4-BE49-F238E27FC236}">
                  <a16:creationId xmlns:a16="http://schemas.microsoft.com/office/drawing/2014/main" id="{2AFE92B1-58F1-2CD4-E0F4-0A1E326FDEDE}"/>
                </a:ext>
              </a:extLst>
            </p:cNvPr>
            <p:cNvSpPr/>
            <p:nvPr/>
          </p:nvSpPr>
          <p:spPr>
            <a:xfrm>
              <a:off x="4267199" y="1768926"/>
              <a:ext cx="406400" cy="4209142"/>
            </a:xfrm>
            <a:prstGeom prst="leftBrace">
              <a:avLst>
                <a:gd name="adj1" fmla="val 26190"/>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9C9CDDD-E8A7-720A-1816-E03BDB25F8BF}"/>
                </a:ext>
              </a:extLst>
            </p:cNvPr>
            <p:cNvSpPr txBox="1"/>
            <p:nvPr/>
          </p:nvSpPr>
          <p:spPr>
            <a:xfrm>
              <a:off x="641106" y="2115281"/>
              <a:ext cx="3626093" cy="3335010"/>
            </a:xfrm>
            <a:prstGeom prst="rect">
              <a:avLst/>
            </a:prstGeom>
            <a:noFill/>
          </p:spPr>
          <p:txBody>
            <a:bodyPr wrap="square" rtlCol="0" anchor="ctr">
              <a:noAutofit/>
            </a:bodyPr>
            <a:lstStyle/>
            <a:p>
              <a:pPr>
                <a:lnSpc>
                  <a:spcPct val="107000"/>
                </a:lnSpc>
              </a:pPr>
              <a:r>
                <a:rPr lang="en-US" sz="2800" dirty="0">
                  <a:solidFill>
                    <a:schemeClr val="tx2"/>
                  </a:solidFill>
                  <a:latin typeface="Arial Narrow" panose="020B0606020202030204" pitchFamily="34" charset="0"/>
                </a:rPr>
                <a:t>The proportion of people completing teacher preparation programs </a:t>
              </a:r>
            </a:p>
            <a:p>
              <a:pPr>
                <a:lnSpc>
                  <a:spcPct val="107000"/>
                </a:lnSpc>
              </a:pPr>
              <a:r>
                <a:rPr lang="en-US" sz="2800" dirty="0">
                  <a:solidFill>
                    <a:schemeClr val="tx2"/>
                  </a:solidFill>
                  <a:latin typeface="Arial Narrow" panose="020B0606020202030204" pitchFamily="34" charset="0"/>
                </a:rPr>
                <a:t>via </a:t>
              </a:r>
              <a:r>
                <a:rPr lang="en-US" sz="2800" b="1" dirty="0">
                  <a:solidFill>
                    <a:schemeClr val="tx2"/>
                  </a:solidFill>
                  <a:highlight>
                    <a:srgbClr val="D9E3F7"/>
                  </a:highlight>
                  <a:latin typeface="Arial Narrow" panose="020B0606020202030204" pitchFamily="34" charset="0"/>
                </a:rPr>
                <a:t>alternative programs</a:t>
              </a:r>
              <a:r>
                <a:rPr lang="en-US" sz="2800" dirty="0">
                  <a:solidFill>
                    <a:schemeClr val="tx2"/>
                  </a:solidFill>
                  <a:latin typeface="Arial Narrow" panose="020B0606020202030204" pitchFamily="34" charset="0"/>
                </a:rPr>
                <a:t> is growing.</a:t>
              </a:r>
              <a:endParaRPr lang="en-US" sz="2800" b="1" dirty="0">
                <a:solidFill>
                  <a:schemeClr val="tx2"/>
                </a:solidFill>
                <a:latin typeface="Arial Narrow" panose="020B0606020202030204" pitchFamily="34" charset="0"/>
              </a:endParaRPr>
            </a:p>
          </p:txBody>
        </p:sp>
      </p:grpSp>
      <p:grpSp>
        <p:nvGrpSpPr>
          <p:cNvPr id="11" name="Group 10">
            <a:extLst>
              <a:ext uri="{FF2B5EF4-FFF2-40B4-BE49-F238E27FC236}">
                <a16:creationId xmlns:a16="http://schemas.microsoft.com/office/drawing/2014/main" id="{59DD94F9-290B-C396-2FF2-ADB81BD24218}"/>
              </a:ext>
            </a:extLst>
          </p:cNvPr>
          <p:cNvGrpSpPr/>
          <p:nvPr/>
        </p:nvGrpSpPr>
        <p:grpSpPr>
          <a:xfrm>
            <a:off x="474856" y="202552"/>
            <a:ext cx="11717144" cy="1160439"/>
            <a:chOff x="474856" y="202552"/>
            <a:chExt cx="11717144" cy="1160439"/>
          </a:xfrm>
        </p:grpSpPr>
        <p:cxnSp>
          <p:nvCxnSpPr>
            <p:cNvPr id="14" name="Straight Connector 13">
              <a:extLst>
                <a:ext uri="{FF2B5EF4-FFF2-40B4-BE49-F238E27FC236}">
                  <a16:creationId xmlns:a16="http://schemas.microsoft.com/office/drawing/2014/main" id="{EF001F89-7619-7009-7EB9-532767ABA491}"/>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A blue circle with white people in it&#10;&#10;Description automatically generated with low confidence">
              <a:extLst>
                <a:ext uri="{FF2B5EF4-FFF2-40B4-BE49-F238E27FC236}">
                  <a16:creationId xmlns:a16="http://schemas.microsoft.com/office/drawing/2014/main" id="{4F443A58-8692-883F-7045-D84C0BCE7D04}"/>
                </a:ext>
              </a:extLst>
            </p:cNvPr>
            <p:cNvPicPr>
              <a:picLocks noChangeAspect="1"/>
            </p:cNvPicPr>
            <p:nvPr/>
          </p:nvPicPr>
          <p:blipFill>
            <a:blip r:embed="rId5"/>
            <a:stretch>
              <a:fillRect/>
            </a:stretch>
          </p:blipFill>
          <p:spPr>
            <a:xfrm>
              <a:off x="474856" y="202552"/>
              <a:ext cx="1160439" cy="1160439"/>
            </a:xfrm>
            <a:prstGeom prst="rect">
              <a:avLst/>
            </a:prstGeom>
          </p:spPr>
        </p:pic>
        <p:sp>
          <p:nvSpPr>
            <p:cNvPr id="16" name="Title 3">
              <a:extLst>
                <a:ext uri="{FF2B5EF4-FFF2-40B4-BE49-F238E27FC236}">
                  <a16:creationId xmlns:a16="http://schemas.microsoft.com/office/drawing/2014/main" id="{8C343C0B-C60F-033B-EE65-83EEADCC8C58}"/>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Teacher Preparation</a:t>
              </a:r>
            </a:p>
          </p:txBody>
        </p:sp>
      </p:grpSp>
    </p:spTree>
    <p:extLst>
      <p:ext uri="{BB962C8B-B14F-4D97-AF65-F5344CB8AC3E}">
        <p14:creationId xmlns:p14="http://schemas.microsoft.com/office/powerpoint/2010/main" val="324559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04ABC6-10A9-4F7B-1035-6D9914A7ED26}"/>
              </a:ext>
            </a:extLst>
          </p:cNvPr>
          <p:cNvSpPr txBox="1"/>
          <p:nvPr/>
        </p:nvSpPr>
        <p:spPr>
          <a:xfrm>
            <a:off x="1499930" y="6433456"/>
            <a:ext cx="140292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ACT</a:t>
            </a:r>
          </a:p>
        </p:txBody>
      </p:sp>
      <p:grpSp>
        <p:nvGrpSpPr>
          <p:cNvPr id="2" name="Group 1">
            <a:extLst>
              <a:ext uri="{FF2B5EF4-FFF2-40B4-BE49-F238E27FC236}">
                <a16:creationId xmlns:a16="http://schemas.microsoft.com/office/drawing/2014/main" id="{728D7C0B-6E49-46D9-5BD3-C76B09F4645B}"/>
              </a:ext>
            </a:extLst>
          </p:cNvPr>
          <p:cNvGrpSpPr/>
          <p:nvPr/>
        </p:nvGrpSpPr>
        <p:grpSpPr>
          <a:xfrm>
            <a:off x="846882" y="1768926"/>
            <a:ext cx="3826717" cy="4359614"/>
            <a:chOff x="846882" y="1768926"/>
            <a:chExt cx="3826717" cy="4359614"/>
          </a:xfrm>
        </p:grpSpPr>
        <p:sp>
          <p:nvSpPr>
            <p:cNvPr id="19" name="TextBox 18">
              <a:extLst>
                <a:ext uri="{FF2B5EF4-FFF2-40B4-BE49-F238E27FC236}">
                  <a16:creationId xmlns:a16="http://schemas.microsoft.com/office/drawing/2014/main" id="{FA5EA7D1-8EF3-C6A3-3128-5D732389FC71}"/>
                </a:ext>
              </a:extLst>
            </p:cNvPr>
            <p:cNvSpPr txBox="1"/>
            <p:nvPr/>
          </p:nvSpPr>
          <p:spPr>
            <a:xfrm>
              <a:off x="846882" y="2414756"/>
              <a:ext cx="3581443" cy="2698934"/>
            </a:xfrm>
            <a:prstGeom prst="rect">
              <a:avLst/>
            </a:prstGeom>
            <a:noFill/>
          </p:spPr>
          <p:txBody>
            <a:bodyPr wrap="square" rtlCol="0" anchor="ctr">
              <a:noAutofit/>
            </a:bodyPr>
            <a:lstStyle/>
            <a:p>
              <a:pPr>
                <a:lnSpc>
                  <a:spcPct val="107000"/>
                </a:lnSpc>
              </a:pPr>
              <a:r>
                <a:rPr lang="en-US" sz="2900" dirty="0">
                  <a:solidFill>
                    <a:schemeClr val="tx2"/>
                  </a:solidFill>
                  <a:latin typeface="Arial Narrow" panose="020B0606020202030204" pitchFamily="34" charset="0"/>
                </a:rPr>
                <a:t>Interest in teaching among current high school students in the South is </a:t>
              </a:r>
              <a:r>
                <a:rPr lang="en-US" sz="2900" b="1" dirty="0">
                  <a:solidFill>
                    <a:schemeClr val="tx2"/>
                  </a:solidFill>
                  <a:highlight>
                    <a:srgbClr val="D9E3F7"/>
                  </a:highlight>
                  <a:latin typeface="Arial Narrow" panose="020B0606020202030204" pitchFamily="34" charset="0"/>
                </a:rPr>
                <a:t>down to average of 4%.</a:t>
              </a:r>
              <a:endParaRPr lang="en-US" sz="2900" b="1" dirty="0">
                <a:solidFill>
                  <a:schemeClr val="tx2"/>
                </a:solidFill>
                <a:latin typeface="Arial Narrow" panose="020B0606020202030204" pitchFamily="34" charset="0"/>
              </a:endParaRPr>
            </a:p>
          </p:txBody>
        </p:sp>
        <p:sp>
          <p:nvSpPr>
            <p:cNvPr id="29" name="Left Brace 28">
              <a:extLst>
                <a:ext uri="{FF2B5EF4-FFF2-40B4-BE49-F238E27FC236}">
                  <a16:creationId xmlns:a16="http://schemas.microsoft.com/office/drawing/2014/main" id="{E3C740FA-BC23-46B4-E8A0-A35D4CE15EDC}"/>
                </a:ext>
              </a:extLst>
            </p:cNvPr>
            <p:cNvSpPr/>
            <p:nvPr/>
          </p:nvSpPr>
          <p:spPr>
            <a:xfrm>
              <a:off x="4267199" y="1768926"/>
              <a:ext cx="406400" cy="4359614"/>
            </a:xfrm>
            <a:prstGeom prst="leftBrace">
              <a:avLst>
                <a:gd name="adj1" fmla="val 26190"/>
                <a:gd name="adj2" fmla="val 50000"/>
              </a:avLst>
            </a:prstGeom>
            <a:ln w="3810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51798AF-F893-992A-3523-DAB2741B9FE8}"/>
              </a:ext>
            </a:extLst>
          </p:cNvPr>
          <p:cNvGrpSpPr/>
          <p:nvPr/>
        </p:nvGrpSpPr>
        <p:grpSpPr>
          <a:xfrm>
            <a:off x="4888971" y="1657837"/>
            <a:ext cx="6917206" cy="4574106"/>
            <a:chOff x="4888971" y="1657837"/>
            <a:chExt cx="6917206" cy="4574106"/>
          </a:xfrm>
        </p:grpSpPr>
        <p:sp>
          <p:nvSpPr>
            <p:cNvPr id="28" name="TextBox 27">
              <a:extLst>
                <a:ext uri="{FF2B5EF4-FFF2-40B4-BE49-F238E27FC236}">
                  <a16:creationId xmlns:a16="http://schemas.microsoft.com/office/drawing/2014/main" id="{8A884DB8-31D6-28AE-E4DF-5F81F66A9245}"/>
                </a:ext>
              </a:extLst>
            </p:cNvPr>
            <p:cNvSpPr txBox="1"/>
            <p:nvPr/>
          </p:nvSpPr>
          <p:spPr>
            <a:xfrm>
              <a:off x="4888971" y="1657837"/>
              <a:ext cx="6917206" cy="676053"/>
            </a:xfrm>
            <a:prstGeom prst="rect">
              <a:avLst/>
            </a:prstGeom>
            <a:noFill/>
          </p:spPr>
          <p:txBody>
            <a:bodyPr wrap="square" rtlCol="0" anchor="ctr">
              <a:noAutofit/>
            </a:bodyPr>
            <a:lstStyle/>
            <a:p>
              <a:r>
                <a:rPr lang="en-US" sz="2900" b="1" dirty="0">
                  <a:solidFill>
                    <a:schemeClr val="tx2">
                      <a:lumMod val="75000"/>
                    </a:schemeClr>
                  </a:solidFill>
                  <a:latin typeface="Arial Narrow" panose="020B0606020202030204" pitchFamily="34" charset="0"/>
                </a:rPr>
                <a:t>Top reasons cited by Gen Z as to why teaching is unattractive:</a:t>
              </a:r>
            </a:p>
          </p:txBody>
        </p:sp>
        <p:grpSp>
          <p:nvGrpSpPr>
            <p:cNvPr id="3" name="Group 2">
              <a:extLst>
                <a:ext uri="{FF2B5EF4-FFF2-40B4-BE49-F238E27FC236}">
                  <a16:creationId xmlns:a16="http://schemas.microsoft.com/office/drawing/2014/main" id="{1E2655F1-059E-F09E-AE15-827F75F3761C}"/>
                </a:ext>
              </a:extLst>
            </p:cNvPr>
            <p:cNvGrpSpPr/>
            <p:nvPr/>
          </p:nvGrpSpPr>
          <p:grpSpPr>
            <a:xfrm>
              <a:off x="4994291" y="2652691"/>
              <a:ext cx="6005881" cy="3579252"/>
              <a:chOff x="4994291" y="2652691"/>
              <a:chExt cx="6005881" cy="3579252"/>
            </a:xfrm>
          </p:grpSpPr>
          <p:grpSp>
            <p:nvGrpSpPr>
              <p:cNvPr id="10" name="Group 9">
                <a:extLst>
                  <a:ext uri="{FF2B5EF4-FFF2-40B4-BE49-F238E27FC236}">
                    <a16:creationId xmlns:a16="http://schemas.microsoft.com/office/drawing/2014/main" id="{EB34140A-0A1A-81F8-8CCE-1ABA66F2360F}"/>
                  </a:ext>
                </a:extLst>
              </p:cNvPr>
              <p:cNvGrpSpPr/>
              <p:nvPr/>
            </p:nvGrpSpPr>
            <p:grpSpPr>
              <a:xfrm>
                <a:off x="4994291" y="2652691"/>
                <a:ext cx="6005881" cy="822960"/>
                <a:chOff x="4994291" y="2652691"/>
                <a:chExt cx="6005881" cy="822960"/>
              </a:xfrm>
            </p:grpSpPr>
            <p:pic>
              <p:nvPicPr>
                <p:cNvPr id="16" name="Picture 15" descr="A picture containing graphics, circle, font, symbol&#10;&#10;Description automatically generated">
                  <a:extLst>
                    <a:ext uri="{FF2B5EF4-FFF2-40B4-BE49-F238E27FC236}">
                      <a16:creationId xmlns:a16="http://schemas.microsoft.com/office/drawing/2014/main" id="{D6D063C5-97E4-EDFF-4919-E1F49DE5EC37}"/>
                    </a:ext>
                  </a:extLst>
                </p:cNvPr>
                <p:cNvPicPr>
                  <a:picLocks noChangeAspect="1"/>
                </p:cNvPicPr>
                <p:nvPr/>
              </p:nvPicPr>
              <p:blipFill>
                <a:blip r:embed="rId3"/>
                <a:stretch>
                  <a:fillRect/>
                </a:stretch>
              </p:blipFill>
              <p:spPr>
                <a:xfrm>
                  <a:off x="4994291" y="2652691"/>
                  <a:ext cx="822960" cy="822960"/>
                </a:xfrm>
                <a:prstGeom prst="rect">
                  <a:avLst/>
                </a:prstGeom>
              </p:spPr>
            </p:pic>
            <p:sp>
              <p:nvSpPr>
                <p:cNvPr id="4" name="TextBox 3">
                  <a:extLst>
                    <a:ext uri="{FF2B5EF4-FFF2-40B4-BE49-F238E27FC236}">
                      <a16:creationId xmlns:a16="http://schemas.microsoft.com/office/drawing/2014/main" id="{CA169247-E533-BB7B-829E-3CAED39185B4}"/>
                    </a:ext>
                  </a:extLst>
                </p:cNvPr>
                <p:cNvSpPr txBox="1"/>
                <p:nvPr/>
              </p:nvSpPr>
              <p:spPr>
                <a:xfrm>
                  <a:off x="5879532" y="2813154"/>
                  <a:ext cx="5120640" cy="538609"/>
                </a:xfrm>
                <a:prstGeom prst="rect">
                  <a:avLst/>
                </a:prstGeom>
                <a:noFill/>
              </p:spPr>
              <p:txBody>
                <a:bodyPr wrap="square" rtlCol="0">
                  <a:spAutoFit/>
                </a:bodyPr>
                <a:lstStyle/>
                <a:p>
                  <a:pPr algn="l"/>
                  <a:r>
                    <a:rPr lang="en-US" sz="2900" b="0" dirty="0">
                      <a:solidFill>
                        <a:schemeClr val="tx2"/>
                      </a:solidFill>
                      <a:latin typeface="Arial Narrow" panose="020B0606020202030204" pitchFamily="34" charset="0"/>
                    </a:rPr>
                    <a:t>Low pay</a:t>
                  </a:r>
                </a:p>
              </p:txBody>
            </p:sp>
          </p:grpSp>
          <p:grpSp>
            <p:nvGrpSpPr>
              <p:cNvPr id="13" name="Group 12">
                <a:extLst>
                  <a:ext uri="{FF2B5EF4-FFF2-40B4-BE49-F238E27FC236}">
                    <a16:creationId xmlns:a16="http://schemas.microsoft.com/office/drawing/2014/main" id="{62317352-754E-165A-6034-92F672BF3825}"/>
                  </a:ext>
                </a:extLst>
              </p:cNvPr>
              <p:cNvGrpSpPr/>
              <p:nvPr/>
            </p:nvGrpSpPr>
            <p:grpSpPr>
              <a:xfrm>
                <a:off x="4994291" y="3598657"/>
                <a:ext cx="5995010" cy="822960"/>
                <a:chOff x="4994291" y="3598657"/>
                <a:chExt cx="5995010" cy="822960"/>
              </a:xfrm>
            </p:grpSpPr>
            <p:pic>
              <p:nvPicPr>
                <p:cNvPr id="14" name="Picture 13" descr="A star on a chair&#10;&#10;Description automatically generated with low confidence">
                  <a:extLst>
                    <a:ext uri="{FF2B5EF4-FFF2-40B4-BE49-F238E27FC236}">
                      <a16:creationId xmlns:a16="http://schemas.microsoft.com/office/drawing/2014/main" id="{74B3D1B4-48D2-60A1-74DE-614242C27AD6}"/>
                    </a:ext>
                  </a:extLst>
                </p:cNvPr>
                <p:cNvPicPr>
                  <a:picLocks noChangeAspect="1"/>
                </p:cNvPicPr>
                <p:nvPr/>
              </p:nvPicPr>
              <p:blipFill>
                <a:blip r:embed="rId4"/>
                <a:stretch>
                  <a:fillRect/>
                </a:stretch>
              </p:blipFill>
              <p:spPr>
                <a:xfrm>
                  <a:off x="4994291" y="3598657"/>
                  <a:ext cx="822960" cy="822960"/>
                </a:xfrm>
                <a:prstGeom prst="rect">
                  <a:avLst/>
                </a:prstGeom>
              </p:spPr>
            </p:pic>
            <p:sp>
              <p:nvSpPr>
                <p:cNvPr id="6" name="TextBox 5">
                  <a:extLst>
                    <a:ext uri="{FF2B5EF4-FFF2-40B4-BE49-F238E27FC236}">
                      <a16:creationId xmlns:a16="http://schemas.microsoft.com/office/drawing/2014/main" id="{E4E50B16-10C5-3FA9-EC89-C6C22C735957}"/>
                    </a:ext>
                  </a:extLst>
                </p:cNvPr>
                <p:cNvSpPr txBox="1"/>
                <p:nvPr/>
              </p:nvSpPr>
              <p:spPr>
                <a:xfrm>
                  <a:off x="5868661" y="3740832"/>
                  <a:ext cx="5120640" cy="538609"/>
                </a:xfrm>
                <a:prstGeom prst="rect">
                  <a:avLst/>
                </a:prstGeom>
                <a:noFill/>
              </p:spPr>
              <p:txBody>
                <a:bodyPr wrap="square" rtlCol="0">
                  <a:spAutoFit/>
                </a:bodyPr>
                <a:lstStyle/>
                <a:p>
                  <a:pPr algn="l"/>
                  <a:r>
                    <a:rPr lang="en-US" sz="2900" dirty="0">
                      <a:solidFill>
                        <a:schemeClr val="tx2"/>
                      </a:solidFill>
                      <a:latin typeface="Arial Narrow" panose="020B0606020202030204" pitchFamily="34" charset="0"/>
                    </a:rPr>
                    <a:t>Lack of career advancement</a:t>
                  </a:r>
                  <a:endParaRPr lang="en-US" sz="2900" b="0" dirty="0">
                    <a:solidFill>
                      <a:schemeClr val="tx2"/>
                    </a:solidFill>
                    <a:latin typeface="Arial Narrow" panose="020B0606020202030204" pitchFamily="34" charset="0"/>
                  </a:endParaRPr>
                </a:p>
              </p:txBody>
            </p:sp>
          </p:grpSp>
          <p:grpSp>
            <p:nvGrpSpPr>
              <p:cNvPr id="17" name="Group 16">
                <a:extLst>
                  <a:ext uri="{FF2B5EF4-FFF2-40B4-BE49-F238E27FC236}">
                    <a16:creationId xmlns:a16="http://schemas.microsoft.com/office/drawing/2014/main" id="{86063EC8-A341-FCEC-6662-6D252873D8C5}"/>
                  </a:ext>
                </a:extLst>
              </p:cNvPr>
              <p:cNvGrpSpPr/>
              <p:nvPr/>
            </p:nvGrpSpPr>
            <p:grpSpPr>
              <a:xfrm>
                <a:off x="4994291" y="4499666"/>
                <a:ext cx="5995010" cy="822960"/>
                <a:chOff x="4994291" y="4499666"/>
                <a:chExt cx="5995010" cy="822960"/>
              </a:xfrm>
            </p:grpSpPr>
            <p:pic>
              <p:nvPicPr>
                <p:cNvPr id="9" name="Picture 8" descr="A blue circle with arrows pointing to the right&#10;&#10;Description automatically generated with low confidence">
                  <a:extLst>
                    <a:ext uri="{FF2B5EF4-FFF2-40B4-BE49-F238E27FC236}">
                      <a16:creationId xmlns:a16="http://schemas.microsoft.com/office/drawing/2014/main" id="{1A31E4D6-8B02-3442-3BC0-6F23D00110E1}"/>
                    </a:ext>
                  </a:extLst>
                </p:cNvPr>
                <p:cNvPicPr>
                  <a:picLocks noChangeAspect="1"/>
                </p:cNvPicPr>
                <p:nvPr/>
              </p:nvPicPr>
              <p:blipFill>
                <a:blip r:embed="rId5"/>
                <a:stretch>
                  <a:fillRect/>
                </a:stretch>
              </p:blipFill>
              <p:spPr>
                <a:xfrm>
                  <a:off x="4994291" y="4499666"/>
                  <a:ext cx="822960" cy="822960"/>
                </a:xfrm>
                <a:prstGeom prst="rect">
                  <a:avLst/>
                </a:prstGeom>
              </p:spPr>
            </p:pic>
            <p:sp>
              <p:nvSpPr>
                <p:cNvPr id="7" name="TextBox 6">
                  <a:extLst>
                    <a:ext uri="{FF2B5EF4-FFF2-40B4-BE49-F238E27FC236}">
                      <a16:creationId xmlns:a16="http://schemas.microsoft.com/office/drawing/2014/main" id="{B3E5C3CB-7C7C-CCE0-EFC0-3872BF8F2039}"/>
                    </a:ext>
                  </a:extLst>
                </p:cNvPr>
                <p:cNvSpPr txBox="1"/>
                <p:nvPr/>
              </p:nvSpPr>
              <p:spPr>
                <a:xfrm>
                  <a:off x="5868661" y="4627855"/>
                  <a:ext cx="5120640" cy="538609"/>
                </a:xfrm>
                <a:prstGeom prst="rect">
                  <a:avLst/>
                </a:prstGeom>
                <a:noFill/>
              </p:spPr>
              <p:txBody>
                <a:bodyPr wrap="square" rtlCol="0">
                  <a:spAutoFit/>
                </a:bodyPr>
                <a:lstStyle/>
                <a:p>
                  <a:pPr algn="l"/>
                  <a:r>
                    <a:rPr lang="en-US" sz="2900" dirty="0">
                      <a:solidFill>
                        <a:schemeClr val="tx2"/>
                      </a:solidFill>
                      <a:latin typeface="Arial Narrow" panose="020B0606020202030204" pitchFamily="34" charset="0"/>
                    </a:rPr>
                    <a:t>Lack of flexibility &amp; collaboration</a:t>
                  </a:r>
                  <a:endParaRPr lang="en-US" sz="2900" b="0" dirty="0">
                    <a:solidFill>
                      <a:schemeClr val="tx2"/>
                    </a:solidFill>
                    <a:latin typeface="Arial Narrow" panose="020B0606020202030204" pitchFamily="34" charset="0"/>
                  </a:endParaRPr>
                </a:p>
              </p:txBody>
            </p:sp>
          </p:grpSp>
          <p:grpSp>
            <p:nvGrpSpPr>
              <p:cNvPr id="18" name="Group 17">
                <a:extLst>
                  <a:ext uri="{FF2B5EF4-FFF2-40B4-BE49-F238E27FC236}">
                    <a16:creationId xmlns:a16="http://schemas.microsoft.com/office/drawing/2014/main" id="{5F43D302-FE62-E20A-3984-4482BD6AD913}"/>
                  </a:ext>
                </a:extLst>
              </p:cNvPr>
              <p:cNvGrpSpPr/>
              <p:nvPr/>
            </p:nvGrpSpPr>
            <p:grpSpPr>
              <a:xfrm>
                <a:off x="4994291" y="5408983"/>
                <a:ext cx="5986755" cy="822960"/>
                <a:chOff x="4994291" y="5408983"/>
                <a:chExt cx="5986755" cy="822960"/>
              </a:xfrm>
            </p:grpSpPr>
            <p:pic>
              <p:nvPicPr>
                <p:cNvPr id="5" name="Picture 4" descr="A blue circle with a white chat bubble&#10;&#10;Description automatically generated with low confidence">
                  <a:extLst>
                    <a:ext uri="{FF2B5EF4-FFF2-40B4-BE49-F238E27FC236}">
                      <a16:creationId xmlns:a16="http://schemas.microsoft.com/office/drawing/2014/main" id="{494A6BCC-7B76-F5DE-62C6-5E49E362A026}"/>
                    </a:ext>
                  </a:extLst>
                </p:cNvPr>
                <p:cNvPicPr>
                  <a:picLocks noChangeAspect="1"/>
                </p:cNvPicPr>
                <p:nvPr/>
              </p:nvPicPr>
              <p:blipFill>
                <a:blip r:embed="rId6"/>
                <a:stretch>
                  <a:fillRect/>
                </a:stretch>
              </p:blipFill>
              <p:spPr>
                <a:xfrm>
                  <a:off x="4994291" y="5408983"/>
                  <a:ext cx="822960" cy="822960"/>
                </a:xfrm>
                <a:prstGeom prst="rect">
                  <a:avLst/>
                </a:prstGeom>
              </p:spPr>
            </p:pic>
            <p:sp>
              <p:nvSpPr>
                <p:cNvPr id="8" name="TextBox 7">
                  <a:extLst>
                    <a:ext uri="{FF2B5EF4-FFF2-40B4-BE49-F238E27FC236}">
                      <a16:creationId xmlns:a16="http://schemas.microsoft.com/office/drawing/2014/main" id="{9391664C-D3F4-1515-565F-8FDE86941257}"/>
                    </a:ext>
                  </a:extLst>
                </p:cNvPr>
                <p:cNvSpPr txBox="1"/>
                <p:nvPr/>
              </p:nvSpPr>
              <p:spPr>
                <a:xfrm>
                  <a:off x="5860406" y="5547240"/>
                  <a:ext cx="5120640" cy="538609"/>
                </a:xfrm>
                <a:prstGeom prst="rect">
                  <a:avLst/>
                </a:prstGeom>
                <a:noFill/>
              </p:spPr>
              <p:txBody>
                <a:bodyPr wrap="square" rtlCol="0">
                  <a:spAutoFit/>
                </a:bodyPr>
                <a:lstStyle/>
                <a:p>
                  <a:pPr algn="l"/>
                  <a:r>
                    <a:rPr lang="en-US" sz="2900" dirty="0">
                      <a:solidFill>
                        <a:schemeClr val="tx2"/>
                      </a:solidFill>
                      <a:latin typeface="Arial Narrow" panose="020B0606020202030204" pitchFamily="34" charset="0"/>
                    </a:rPr>
                    <a:t>Lack of voice &amp; respect</a:t>
                  </a:r>
                  <a:endParaRPr lang="en-US" sz="2900" b="0" dirty="0">
                    <a:solidFill>
                      <a:schemeClr val="tx2"/>
                    </a:solidFill>
                    <a:latin typeface="Arial Narrow" panose="020B0606020202030204" pitchFamily="34" charset="0"/>
                  </a:endParaRPr>
                </a:p>
              </p:txBody>
            </p:sp>
          </p:grpSp>
        </p:grpSp>
      </p:grpSp>
      <p:grpSp>
        <p:nvGrpSpPr>
          <p:cNvPr id="30" name="Group 29">
            <a:extLst>
              <a:ext uri="{FF2B5EF4-FFF2-40B4-BE49-F238E27FC236}">
                <a16:creationId xmlns:a16="http://schemas.microsoft.com/office/drawing/2014/main" id="{B20CDBAB-D7A1-2D7E-82DC-FF19B98AAA8C}"/>
              </a:ext>
            </a:extLst>
          </p:cNvPr>
          <p:cNvGrpSpPr/>
          <p:nvPr/>
        </p:nvGrpSpPr>
        <p:grpSpPr>
          <a:xfrm>
            <a:off x="474856" y="202552"/>
            <a:ext cx="11717144" cy="1160439"/>
            <a:chOff x="474856" y="202552"/>
            <a:chExt cx="11717144" cy="1160439"/>
          </a:xfrm>
        </p:grpSpPr>
        <p:cxnSp>
          <p:nvCxnSpPr>
            <p:cNvPr id="31" name="Straight Connector 30">
              <a:extLst>
                <a:ext uri="{FF2B5EF4-FFF2-40B4-BE49-F238E27FC236}">
                  <a16:creationId xmlns:a16="http://schemas.microsoft.com/office/drawing/2014/main" id="{E90375A0-F48C-FE35-D162-63D99FCF0C93}"/>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32" name="Picture 31" descr="A blue circle with white people in it&#10;&#10;Description automatically generated with low confidence">
              <a:extLst>
                <a:ext uri="{FF2B5EF4-FFF2-40B4-BE49-F238E27FC236}">
                  <a16:creationId xmlns:a16="http://schemas.microsoft.com/office/drawing/2014/main" id="{59861B82-5FC7-D752-932B-8D9BFCEC5BD1}"/>
                </a:ext>
              </a:extLst>
            </p:cNvPr>
            <p:cNvPicPr>
              <a:picLocks noChangeAspect="1"/>
            </p:cNvPicPr>
            <p:nvPr/>
          </p:nvPicPr>
          <p:blipFill>
            <a:blip r:embed="rId7"/>
            <a:stretch>
              <a:fillRect/>
            </a:stretch>
          </p:blipFill>
          <p:spPr>
            <a:xfrm>
              <a:off x="474856" y="202552"/>
              <a:ext cx="1160439" cy="1160439"/>
            </a:xfrm>
            <a:prstGeom prst="rect">
              <a:avLst/>
            </a:prstGeom>
          </p:spPr>
        </p:pic>
        <p:sp>
          <p:nvSpPr>
            <p:cNvPr id="33" name="Title 3">
              <a:extLst>
                <a:ext uri="{FF2B5EF4-FFF2-40B4-BE49-F238E27FC236}">
                  <a16:creationId xmlns:a16="http://schemas.microsoft.com/office/drawing/2014/main" id="{E2165DFA-4C27-FEBD-9F95-1D384BAF2D62}"/>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Gen Z Interest</a:t>
              </a:r>
            </a:p>
          </p:txBody>
        </p:sp>
      </p:grpSp>
    </p:spTree>
    <p:extLst>
      <p:ext uri="{BB962C8B-B14F-4D97-AF65-F5344CB8AC3E}">
        <p14:creationId xmlns:p14="http://schemas.microsoft.com/office/powerpoint/2010/main" val="33703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ED041A-F18B-49CE-5879-EA115DF8A54C}"/>
              </a:ext>
            </a:extLst>
          </p:cNvPr>
          <p:cNvSpPr txBox="1"/>
          <p:nvPr/>
        </p:nvSpPr>
        <p:spPr>
          <a:xfrm>
            <a:off x="1499930" y="6433456"/>
            <a:ext cx="342433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SREB Analysis; Learning Policy Institute </a:t>
            </a:r>
          </a:p>
        </p:txBody>
      </p:sp>
      <p:grpSp>
        <p:nvGrpSpPr>
          <p:cNvPr id="5" name="Group 4">
            <a:extLst>
              <a:ext uri="{FF2B5EF4-FFF2-40B4-BE49-F238E27FC236}">
                <a16:creationId xmlns:a16="http://schemas.microsoft.com/office/drawing/2014/main" id="{2867BFA7-A0C0-7222-2BF0-DD264CBE84D1}"/>
              </a:ext>
            </a:extLst>
          </p:cNvPr>
          <p:cNvGrpSpPr/>
          <p:nvPr/>
        </p:nvGrpSpPr>
        <p:grpSpPr>
          <a:xfrm>
            <a:off x="620930" y="1919513"/>
            <a:ext cx="5189325" cy="3912092"/>
            <a:chOff x="620930" y="1919513"/>
            <a:chExt cx="5189325" cy="3912092"/>
          </a:xfrm>
        </p:grpSpPr>
        <p:grpSp>
          <p:nvGrpSpPr>
            <p:cNvPr id="6" name="Group 5">
              <a:extLst>
                <a:ext uri="{FF2B5EF4-FFF2-40B4-BE49-F238E27FC236}">
                  <a16:creationId xmlns:a16="http://schemas.microsoft.com/office/drawing/2014/main" id="{93E7B628-FBCF-58AE-55C9-E9F5F0EE2C61}"/>
                </a:ext>
              </a:extLst>
            </p:cNvPr>
            <p:cNvGrpSpPr/>
            <p:nvPr/>
          </p:nvGrpSpPr>
          <p:grpSpPr>
            <a:xfrm>
              <a:off x="722530" y="1919513"/>
              <a:ext cx="5087725" cy="1774008"/>
              <a:chOff x="722530" y="1919513"/>
              <a:chExt cx="5087725" cy="1774008"/>
            </a:xfrm>
          </p:grpSpPr>
          <p:pic>
            <p:nvPicPr>
              <p:cNvPr id="15" name="Picture 14" descr="A picture containing graphics, silhouette, design, art&#10;&#10;Description automatically generated">
                <a:extLst>
                  <a:ext uri="{FF2B5EF4-FFF2-40B4-BE49-F238E27FC236}">
                    <a16:creationId xmlns:a16="http://schemas.microsoft.com/office/drawing/2014/main" id="{4EA161A0-0E32-DE10-FE48-C32FE59D8AE2}"/>
                  </a:ext>
                </a:extLst>
              </p:cNvPr>
              <p:cNvPicPr>
                <a:picLocks noChangeAspect="1"/>
              </p:cNvPicPr>
              <p:nvPr/>
            </p:nvPicPr>
            <p:blipFill>
              <a:blip r:embed="rId3"/>
              <a:stretch>
                <a:fillRect/>
              </a:stretch>
            </p:blipFill>
            <p:spPr>
              <a:xfrm>
                <a:off x="722530" y="1935522"/>
                <a:ext cx="1757999" cy="1757999"/>
              </a:xfrm>
              <a:prstGeom prst="rect">
                <a:avLst/>
              </a:prstGeom>
            </p:spPr>
          </p:pic>
          <p:sp>
            <p:nvSpPr>
              <p:cNvPr id="28" name="TextBox 27">
                <a:extLst>
                  <a:ext uri="{FF2B5EF4-FFF2-40B4-BE49-F238E27FC236}">
                    <a16:creationId xmlns:a16="http://schemas.microsoft.com/office/drawing/2014/main" id="{8025B480-3256-DC15-5C03-45B96EC68E07}"/>
                  </a:ext>
                </a:extLst>
              </p:cNvPr>
              <p:cNvSpPr txBox="1"/>
              <p:nvPr/>
            </p:nvSpPr>
            <p:spPr>
              <a:xfrm>
                <a:off x="2062605" y="1919513"/>
                <a:ext cx="3747650" cy="1757999"/>
              </a:xfrm>
              <a:prstGeom prst="rect">
                <a:avLst/>
              </a:prstGeom>
              <a:noFill/>
            </p:spPr>
            <p:txBody>
              <a:bodyPr wrap="square" rtlCol="0" anchor="ctr">
                <a:noAutofit/>
              </a:bodyPr>
              <a:lstStyle/>
              <a:p>
                <a:r>
                  <a:rPr lang="en-US" sz="2300" b="1" dirty="0">
                    <a:solidFill>
                      <a:srgbClr val="173571"/>
                    </a:solidFill>
                    <a:latin typeface="Arial Narrow" panose="020B0606020202030204" pitchFamily="34" charset="0"/>
                  </a:rPr>
                  <a:t>Average turnover rate </a:t>
                </a:r>
              </a:p>
              <a:p>
                <a:r>
                  <a:rPr lang="en-US" sz="2300" b="1" dirty="0">
                    <a:solidFill>
                      <a:srgbClr val="173571"/>
                    </a:solidFill>
                    <a:latin typeface="Arial Narrow" panose="020B0606020202030204" pitchFamily="34" charset="0"/>
                  </a:rPr>
                  <a:t>in the SREB region:</a:t>
                </a:r>
              </a:p>
              <a:p>
                <a:pPr>
                  <a:spcBef>
                    <a:spcPts val="600"/>
                  </a:spcBef>
                </a:pPr>
                <a:r>
                  <a:rPr lang="en-US" sz="2300" dirty="0">
                    <a:solidFill>
                      <a:srgbClr val="688AD0"/>
                    </a:solidFill>
                    <a:latin typeface="Arial Narrow" panose="020B0606020202030204" pitchFamily="34" charset="0"/>
                  </a:rPr>
                  <a:t>2019-20:</a:t>
                </a:r>
                <a:r>
                  <a:rPr lang="en-US" sz="2300" dirty="0">
                    <a:solidFill>
                      <a:schemeClr val="tx2"/>
                    </a:solidFill>
                    <a:latin typeface="Arial Narrow" panose="020B0606020202030204" pitchFamily="34" charset="0"/>
                  </a:rPr>
                  <a:t> </a:t>
                </a:r>
                <a:r>
                  <a:rPr lang="en-US" sz="2300" b="1" dirty="0">
                    <a:solidFill>
                      <a:schemeClr val="tx2"/>
                    </a:solidFill>
                    <a:latin typeface="Arial Narrow" panose="020B0606020202030204" pitchFamily="34" charset="0"/>
                  </a:rPr>
                  <a:t>11.4%</a:t>
                </a:r>
              </a:p>
              <a:p>
                <a:r>
                  <a:rPr lang="en-US" sz="2300" dirty="0">
                    <a:solidFill>
                      <a:srgbClr val="688AD0"/>
                    </a:solidFill>
                    <a:latin typeface="Arial Narrow" panose="020B0606020202030204" pitchFamily="34" charset="0"/>
                  </a:rPr>
                  <a:t>2020-21: </a:t>
                </a:r>
                <a:r>
                  <a:rPr lang="en-US" sz="2300" b="1" dirty="0">
                    <a:solidFill>
                      <a:schemeClr val="tx2"/>
                    </a:solidFill>
                    <a:latin typeface="Arial Narrow" panose="020B0606020202030204" pitchFamily="34" charset="0"/>
                  </a:rPr>
                  <a:t>11.6%</a:t>
                </a:r>
              </a:p>
            </p:txBody>
          </p:sp>
        </p:grpSp>
        <p:grpSp>
          <p:nvGrpSpPr>
            <p:cNvPr id="7" name="Group 6">
              <a:extLst>
                <a:ext uri="{FF2B5EF4-FFF2-40B4-BE49-F238E27FC236}">
                  <a16:creationId xmlns:a16="http://schemas.microsoft.com/office/drawing/2014/main" id="{E1044BB2-311B-759F-C711-0A159AFE3A28}"/>
                </a:ext>
              </a:extLst>
            </p:cNvPr>
            <p:cNvGrpSpPr/>
            <p:nvPr/>
          </p:nvGrpSpPr>
          <p:grpSpPr>
            <a:xfrm>
              <a:off x="620930" y="4073606"/>
              <a:ext cx="4596840" cy="1757999"/>
              <a:chOff x="620930" y="4073606"/>
              <a:chExt cx="4596840" cy="1757999"/>
            </a:xfrm>
          </p:grpSpPr>
          <p:pic>
            <p:nvPicPr>
              <p:cNvPr id="11" name="Picture 10" descr="A blue and white circle with a black background&#10;&#10;Description automatically generated with low confidence">
                <a:extLst>
                  <a:ext uri="{FF2B5EF4-FFF2-40B4-BE49-F238E27FC236}">
                    <a16:creationId xmlns:a16="http://schemas.microsoft.com/office/drawing/2014/main" id="{73D06E68-6DEF-1641-AE8C-D44BB3499697}"/>
                  </a:ext>
                </a:extLst>
              </p:cNvPr>
              <p:cNvPicPr>
                <a:picLocks noChangeAspect="1"/>
              </p:cNvPicPr>
              <p:nvPr/>
            </p:nvPicPr>
            <p:blipFill>
              <a:blip r:embed="rId4"/>
              <a:stretch>
                <a:fillRect/>
              </a:stretch>
            </p:blipFill>
            <p:spPr>
              <a:xfrm>
                <a:off x="620930" y="4137426"/>
                <a:ext cx="1630360" cy="1630360"/>
              </a:xfrm>
              <a:prstGeom prst="rect">
                <a:avLst/>
              </a:prstGeom>
            </p:spPr>
          </p:pic>
          <p:sp>
            <p:nvSpPr>
              <p:cNvPr id="30" name="TextBox 29">
                <a:extLst>
                  <a:ext uri="{FF2B5EF4-FFF2-40B4-BE49-F238E27FC236}">
                    <a16:creationId xmlns:a16="http://schemas.microsoft.com/office/drawing/2014/main" id="{13EA6839-2F67-5209-1E52-949AC4E7FF85}"/>
                  </a:ext>
                </a:extLst>
              </p:cNvPr>
              <p:cNvSpPr txBox="1"/>
              <p:nvPr/>
            </p:nvSpPr>
            <p:spPr>
              <a:xfrm>
                <a:off x="2281253" y="4073606"/>
                <a:ext cx="2936517" cy="1757999"/>
              </a:xfrm>
              <a:prstGeom prst="rect">
                <a:avLst/>
              </a:prstGeom>
              <a:noFill/>
            </p:spPr>
            <p:txBody>
              <a:bodyPr wrap="square" rtlCol="0" anchor="ctr">
                <a:noAutofit/>
              </a:bodyPr>
              <a:lstStyle/>
              <a:p>
                <a:r>
                  <a:rPr lang="en-US" sz="2300" dirty="0">
                    <a:solidFill>
                      <a:schemeClr val="tx2"/>
                    </a:solidFill>
                    <a:latin typeface="Arial Narrow" panose="020B0606020202030204" pitchFamily="34" charset="0"/>
                  </a:rPr>
                  <a:t>Average turnover rate </a:t>
                </a:r>
              </a:p>
              <a:p>
                <a:r>
                  <a:rPr lang="en-US" sz="2300" dirty="0">
                    <a:solidFill>
                      <a:schemeClr val="tx2"/>
                    </a:solidFill>
                    <a:latin typeface="Arial Narrow" panose="020B0606020202030204" pitchFamily="34" charset="0"/>
                  </a:rPr>
                  <a:t>in the South among </a:t>
                </a:r>
                <a:r>
                  <a:rPr lang="en-US" sz="2300" b="1" dirty="0">
                    <a:solidFill>
                      <a:schemeClr val="tx2"/>
                    </a:solidFill>
                    <a:latin typeface="Arial Narrow" panose="020B0606020202030204" pitchFamily="34" charset="0"/>
                  </a:rPr>
                  <a:t>teachers with</a:t>
                </a:r>
                <a:r>
                  <a:rPr lang="en-US" sz="2300" b="0" i="0" u="none" strike="noStrike" dirty="0">
                    <a:solidFill>
                      <a:schemeClr val="tx2"/>
                    </a:solidFill>
                    <a:effectLst/>
                  </a:rPr>
                  <a:t> </a:t>
                </a:r>
                <a:r>
                  <a:rPr lang="en-US" sz="2300" b="1" dirty="0">
                    <a:solidFill>
                      <a:schemeClr val="tx2"/>
                    </a:solidFill>
                    <a:latin typeface="Arial Narrow" panose="020B0606020202030204" pitchFamily="34" charset="0"/>
                  </a:rPr>
                  <a:t>5 or fewer years’ experience</a:t>
                </a:r>
              </a:p>
            </p:txBody>
          </p:sp>
          <p:sp>
            <p:nvSpPr>
              <p:cNvPr id="31" name="TextBox 30">
                <a:extLst>
                  <a:ext uri="{FF2B5EF4-FFF2-40B4-BE49-F238E27FC236}">
                    <a16:creationId xmlns:a16="http://schemas.microsoft.com/office/drawing/2014/main" id="{D34A420C-6624-380D-3494-54A6D2D11285}"/>
                  </a:ext>
                </a:extLst>
              </p:cNvPr>
              <p:cNvSpPr txBox="1"/>
              <p:nvPr/>
            </p:nvSpPr>
            <p:spPr>
              <a:xfrm>
                <a:off x="722530" y="4588919"/>
                <a:ext cx="1483258" cy="727372"/>
              </a:xfrm>
              <a:prstGeom prst="rect">
                <a:avLst/>
              </a:prstGeom>
              <a:noFill/>
            </p:spPr>
            <p:txBody>
              <a:bodyPr wrap="square" rtlCol="0" anchor="ctr">
                <a:noAutofit/>
              </a:bodyPr>
              <a:lstStyle/>
              <a:p>
                <a:pPr algn="ctr"/>
                <a:r>
                  <a:rPr lang="en-US" sz="3600" b="1" dirty="0">
                    <a:solidFill>
                      <a:schemeClr val="tx2"/>
                    </a:solidFill>
                    <a:latin typeface="Arial Narrow" panose="020B0606020202030204" pitchFamily="34" charset="0"/>
                  </a:rPr>
                  <a:t>45%</a:t>
                </a:r>
              </a:p>
            </p:txBody>
          </p:sp>
        </p:grpSp>
      </p:grpSp>
      <p:grpSp>
        <p:nvGrpSpPr>
          <p:cNvPr id="8" name="Group 7">
            <a:extLst>
              <a:ext uri="{FF2B5EF4-FFF2-40B4-BE49-F238E27FC236}">
                <a16:creationId xmlns:a16="http://schemas.microsoft.com/office/drawing/2014/main" id="{35844F5C-DDDE-A4C5-3832-414F79FACC7A}"/>
              </a:ext>
            </a:extLst>
          </p:cNvPr>
          <p:cNvGrpSpPr/>
          <p:nvPr/>
        </p:nvGrpSpPr>
        <p:grpSpPr>
          <a:xfrm>
            <a:off x="5297980" y="1422400"/>
            <a:ext cx="7111733" cy="4731972"/>
            <a:chOff x="5297980" y="1422400"/>
            <a:chExt cx="7111733" cy="4731972"/>
          </a:xfrm>
        </p:grpSpPr>
        <p:grpSp>
          <p:nvGrpSpPr>
            <p:cNvPr id="3" name="Group 2">
              <a:extLst>
                <a:ext uri="{FF2B5EF4-FFF2-40B4-BE49-F238E27FC236}">
                  <a16:creationId xmlns:a16="http://schemas.microsoft.com/office/drawing/2014/main" id="{79EA0F00-2A65-09DC-9DC7-F21D16DC35B5}"/>
                </a:ext>
              </a:extLst>
            </p:cNvPr>
            <p:cNvGrpSpPr/>
            <p:nvPr/>
          </p:nvGrpSpPr>
          <p:grpSpPr>
            <a:xfrm>
              <a:off x="5459067" y="1422400"/>
              <a:ext cx="6950646" cy="4687569"/>
              <a:chOff x="5459067" y="1422400"/>
              <a:chExt cx="6950646" cy="4687569"/>
            </a:xfrm>
          </p:grpSpPr>
          <p:pic>
            <p:nvPicPr>
              <p:cNvPr id="26" name="Picture 25">
                <a:extLst>
                  <a:ext uri="{FF2B5EF4-FFF2-40B4-BE49-F238E27FC236}">
                    <a16:creationId xmlns:a16="http://schemas.microsoft.com/office/drawing/2014/main" id="{6AEB32F3-D4C9-A6D9-C689-52FC5E793BFE}"/>
                  </a:ext>
                </a:extLst>
              </p:cNvPr>
              <p:cNvPicPr>
                <a:picLocks noChangeAspect="1"/>
              </p:cNvPicPr>
              <p:nvPr/>
            </p:nvPicPr>
            <p:blipFill>
              <a:blip r:embed="rId5"/>
              <a:srcRect/>
              <a:stretch/>
            </p:blipFill>
            <p:spPr>
              <a:xfrm>
                <a:off x="5459067" y="2037243"/>
                <a:ext cx="6950646" cy="4072726"/>
              </a:xfrm>
              <a:prstGeom prst="rect">
                <a:avLst/>
              </a:prstGeom>
            </p:spPr>
          </p:pic>
          <p:sp>
            <p:nvSpPr>
              <p:cNvPr id="33" name="TextBox 32">
                <a:extLst>
                  <a:ext uri="{FF2B5EF4-FFF2-40B4-BE49-F238E27FC236}">
                    <a16:creationId xmlns:a16="http://schemas.microsoft.com/office/drawing/2014/main" id="{12609230-2D9C-0B1D-87E8-AF5FD94B8ECB}"/>
                  </a:ext>
                </a:extLst>
              </p:cNvPr>
              <p:cNvSpPr txBox="1"/>
              <p:nvPr/>
            </p:nvSpPr>
            <p:spPr>
              <a:xfrm>
                <a:off x="5571526" y="1422400"/>
                <a:ext cx="3747650" cy="1757999"/>
              </a:xfrm>
              <a:prstGeom prst="rect">
                <a:avLst/>
              </a:prstGeom>
              <a:noFill/>
            </p:spPr>
            <p:txBody>
              <a:bodyPr wrap="square" rtlCol="0" anchor="ctr">
                <a:noAutofit/>
              </a:bodyPr>
              <a:lstStyle/>
              <a:p>
                <a:r>
                  <a:rPr lang="en-US" sz="2400" dirty="0">
                    <a:solidFill>
                      <a:srgbClr val="688AD0"/>
                    </a:solidFill>
                    <a:latin typeface="Arial Narrow" panose="020B0606020202030204" pitchFamily="34" charset="0"/>
                  </a:rPr>
                  <a:t>2020-21</a:t>
                </a:r>
              </a:p>
              <a:p>
                <a:r>
                  <a:rPr lang="en-US" sz="2800" b="1" dirty="0">
                    <a:solidFill>
                      <a:schemeClr val="tx2"/>
                    </a:solidFill>
                    <a:latin typeface="Arial Narrow" panose="020B0606020202030204" pitchFamily="34" charset="0"/>
                  </a:rPr>
                  <a:t>Average Teacher Turnover by State</a:t>
                </a:r>
              </a:p>
            </p:txBody>
          </p:sp>
        </p:grpSp>
        <p:cxnSp>
          <p:nvCxnSpPr>
            <p:cNvPr id="32" name="Straight Connector 31">
              <a:extLst>
                <a:ext uri="{FF2B5EF4-FFF2-40B4-BE49-F238E27FC236}">
                  <a16:creationId xmlns:a16="http://schemas.microsoft.com/office/drawing/2014/main" id="{2BCF350B-8BCF-CB08-DDA6-5F292A34B132}"/>
                </a:ext>
              </a:extLst>
            </p:cNvPr>
            <p:cNvCxnSpPr>
              <a:cxnSpLocks/>
            </p:cNvCxnSpPr>
            <p:nvPr/>
          </p:nvCxnSpPr>
          <p:spPr>
            <a:xfrm flipV="1">
              <a:off x="5297980" y="1673812"/>
              <a:ext cx="0" cy="448056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130D6040-B0CF-942E-0E39-546206134FAF}"/>
              </a:ext>
            </a:extLst>
          </p:cNvPr>
          <p:cNvGrpSpPr/>
          <p:nvPr/>
        </p:nvGrpSpPr>
        <p:grpSpPr>
          <a:xfrm>
            <a:off x="474856" y="202552"/>
            <a:ext cx="11717144" cy="1160439"/>
            <a:chOff x="474856" y="202552"/>
            <a:chExt cx="11717144" cy="1160439"/>
          </a:xfrm>
        </p:grpSpPr>
        <p:cxnSp>
          <p:nvCxnSpPr>
            <p:cNvPr id="21" name="Straight Connector 20">
              <a:extLst>
                <a:ext uri="{FF2B5EF4-FFF2-40B4-BE49-F238E27FC236}">
                  <a16:creationId xmlns:a16="http://schemas.microsoft.com/office/drawing/2014/main" id="{A41503DC-D12D-C123-2AE9-11E64898AA27}"/>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A blue circle with white people in it&#10;&#10;Description automatically generated with low confidence">
              <a:extLst>
                <a:ext uri="{FF2B5EF4-FFF2-40B4-BE49-F238E27FC236}">
                  <a16:creationId xmlns:a16="http://schemas.microsoft.com/office/drawing/2014/main" id="{60126B25-3DFA-3283-30BC-A5D4F9555C67}"/>
                </a:ext>
              </a:extLst>
            </p:cNvPr>
            <p:cNvPicPr>
              <a:picLocks noChangeAspect="1"/>
            </p:cNvPicPr>
            <p:nvPr/>
          </p:nvPicPr>
          <p:blipFill>
            <a:blip r:embed="rId6"/>
            <a:stretch>
              <a:fillRect/>
            </a:stretch>
          </p:blipFill>
          <p:spPr>
            <a:xfrm>
              <a:off x="474856" y="202552"/>
              <a:ext cx="1160439" cy="1160439"/>
            </a:xfrm>
            <a:prstGeom prst="rect">
              <a:avLst/>
            </a:prstGeom>
          </p:spPr>
        </p:pic>
        <p:sp>
          <p:nvSpPr>
            <p:cNvPr id="23" name="Title 3">
              <a:extLst>
                <a:ext uri="{FF2B5EF4-FFF2-40B4-BE49-F238E27FC236}">
                  <a16:creationId xmlns:a16="http://schemas.microsoft.com/office/drawing/2014/main" id="{70EA440F-9726-964E-9720-65C6BB497D7E}"/>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Turnover</a:t>
              </a:r>
            </a:p>
          </p:txBody>
        </p:sp>
      </p:grpSp>
    </p:spTree>
    <p:extLst>
      <p:ext uri="{BB962C8B-B14F-4D97-AF65-F5344CB8AC3E}">
        <p14:creationId xmlns:p14="http://schemas.microsoft.com/office/powerpoint/2010/main" val="39277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ED041A-F18B-49CE-5879-EA115DF8A54C}"/>
              </a:ext>
            </a:extLst>
          </p:cNvPr>
          <p:cNvSpPr txBox="1"/>
          <p:nvPr/>
        </p:nvSpPr>
        <p:spPr>
          <a:xfrm>
            <a:off x="1499930" y="6433456"/>
            <a:ext cx="342433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 SREB Analysis; Learning Policy Institute </a:t>
            </a:r>
          </a:p>
        </p:txBody>
      </p:sp>
      <p:grpSp>
        <p:nvGrpSpPr>
          <p:cNvPr id="3" name="Group 2">
            <a:extLst>
              <a:ext uri="{FF2B5EF4-FFF2-40B4-BE49-F238E27FC236}">
                <a16:creationId xmlns:a16="http://schemas.microsoft.com/office/drawing/2014/main" id="{37BA71F9-FF41-343F-1D1D-15ED9309666B}"/>
              </a:ext>
            </a:extLst>
          </p:cNvPr>
          <p:cNvGrpSpPr/>
          <p:nvPr/>
        </p:nvGrpSpPr>
        <p:grpSpPr>
          <a:xfrm>
            <a:off x="580955" y="1790839"/>
            <a:ext cx="5587728" cy="3916343"/>
            <a:chOff x="580955" y="1790839"/>
            <a:chExt cx="5587728" cy="3916343"/>
          </a:xfrm>
        </p:grpSpPr>
        <p:pic>
          <p:nvPicPr>
            <p:cNvPr id="26" name="Picture 25">
              <a:extLst>
                <a:ext uri="{FF2B5EF4-FFF2-40B4-BE49-F238E27FC236}">
                  <a16:creationId xmlns:a16="http://schemas.microsoft.com/office/drawing/2014/main" id="{6AEB32F3-D4C9-A6D9-C689-52FC5E793BFE}"/>
                </a:ext>
              </a:extLst>
            </p:cNvPr>
            <p:cNvPicPr>
              <a:picLocks noChangeAspect="1"/>
            </p:cNvPicPr>
            <p:nvPr/>
          </p:nvPicPr>
          <p:blipFill>
            <a:blip r:embed="rId3"/>
            <a:srcRect/>
            <a:stretch/>
          </p:blipFill>
          <p:spPr>
            <a:xfrm>
              <a:off x="580955" y="2433058"/>
              <a:ext cx="5587728" cy="3274124"/>
            </a:xfrm>
            <a:prstGeom prst="rect">
              <a:avLst/>
            </a:prstGeom>
          </p:spPr>
        </p:pic>
        <p:sp>
          <p:nvSpPr>
            <p:cNvPr id="33" name="TextBox 32">
              <a:extLst>
                <a:ext uri="{FF2B5EF4-FFF2-40B4-BE49-F238E27FC236}">
                  <a16:creationId xmlns:a16="http://schemas.microsoft.com/office/drawing/2014/main" id="{12609230-2D9C-0B1D-87E8-AF5FD94B8ECB}"/>
                </a:ext>
              </a:extLst>
            </p:cNvPr>
            <p:cNvSpPr txBox="1"/>
            <p:nvPr/>
          </p:nvSpPr>
          <p:spPr>
            <a:xfrm>
              <a:off x="693413" y="1790839"/>
              <a:ext cx="2738084" cy="1413282"/>
            </a:xfrm>
            <a:prstGeom prst="rect">
              <a:avLst/>
            </a:prstGeom>
            <a:noFill/>
          </p:spPr>
          <p:txBody>
            <a:bodyPr wrap="square" rtlCol="0" anchor="ctr">
              <a:noAutofit/>
            </a:bodyPr>
            <a:lstStyle/>
            <a:p>
              <a:r>
                <a:rPr lang="en-US" sz="2000" dirty="0">
                  <a:solidFill>
                    <a:srgbClr val="688AD0"/>
                  </a:solidFill>
                  <a:latin typeface="Arial Narrow" panose="020B0606020202030204" pitchFamily="34" charset="0"/>
                </a:rPr>
                <a:t>2020-21</a:t>
              </a:r>
            </a:p>
            <a:p>
              <a:r>
                <a:rPr lang="en-US" sz="2400" b="1" dirty="0">
                  <a:solidFill>
                    <a:schemeClr val="tx2"/>
                  </a:solidFill>
                  <a:latin typeface="Arial Narrow" panose="020B0606020202030204" pitchFamily="34" charset="0"/>
                </a:rPr>
                <a:t>Average Teacher Turnover by State</a:t>
              </a:r>
            </a:p>
          </p:txBody>
        </p:sp>
      </p:grpSp>
      <p:grpSp>
        <p:nvGrpSpPr>
          <p:cNvPr id="8" name="Group 7">
            <a:extLst>
              <a:ext uri="{FF2B5EF4-FFF2-40B4-BE49-F238E27FC236}">
                <a16:creationId xmlns:a16="http://schemas.microsoft.com/office/drawing/2014/main" id="{20C5C1A5-F6FC-BB22-1788-AF4A493C9CAA}"/>
              </a:ext>
            </a:extLst>
          </p:cNvPr>
          <p:cNvGrpSpPr/>
          <p:nvPr/>
        </p:nvGrpSpPr>
        <p:grpSpPr>
          <a:xfrm>
            <a:off x="5893832" y="1213166"/>
            <a:ext cx="5935311" cy="5220290"/>
            <a:chOff x="5893832" y="1213166"/>
            <a:chExt cx="5935311" cy="5220290"/>
          </a:xfrm>
        </p:grpSpPr>
        <p:grpSp>
          <p:nvGrpSpPr>
            <p:cNvPr id="7" name="Group 6">
              <a:extLst>
                <a:ext uri="{FF2B5EF4-FFF2-40B4-BE49-F238E27FC236}">
                  <a16:creationId xmlns:a16="http://schemas.microsoft.com/office/drawing/2014/main" id="{5F69C65F-CFDD-464C-CEFC-443881485348}"/>
                </a:ext>
              </a:extLst>
            </p:cNvPr>
            <p:cNvGrpSpPr/>
            <p:nvPr/>
          </p:nvGrpSpPr>
          <p:grpSpPr>
            <a:xfrm>
              <a:off x="5942821" y="1213166"/>
              <a:ext cx="5886322" cy="2482579"/>
              <a:chOff x="5942821" y="1213166"/>
              <a:chExt cx="5886322" cy="2482579"/>
            </a:xfrm>
          </p:grpSpPr>
          <p:sp>
            <p:nvSpPr>
              <p:cNvPr id="10" name="TextBox 9">
                <a:extLst>
                  <a:ext uri="{FF2B5EF4-FFF2-40B4-BE49-F238E27FC236}">
                    <a16:creationId xmlns:a16="http://schemas.microsoft.com/office/drawing/2014/main" id="{2D188BA2-3D1D-46EC-6346-1F727BFCA5FE}"/>
                  </a:ext>
                </a:extLst>
              </p:cNvPr>
              <p:cNvSpPr txBox="1"/>
              <p:nvPr/>
            </p:nvSpPr>
            <p:spPr>
              <a:xfrm>
                <a:off x="8022744" y="1213166"/>
                <a:ext cx="3806399" cy="1826990"/>
              </a:xfrm>
              <a:prstGeom prst="rect">
                <a:avLst/>
              </a:prstGeom>
              <a:noFill/>
            </p:spPr>
            <p:txBody>
              <a:bodyPr wrap="square" rtlCol="0" anchor="ctr">
                <a:noAutofit/>
              </a:bodyPr>
              <a:lstStyle/>
              <a:p>
                <a:pPr>
                  <a:spcAft>
                    <a:spcPts val="800"/>
                  </a:spcAft>
                </a:pPr>
                <a:r>
                  <a:rPr lang="en-US" sz="2800" b="1" dirty="0">
                    <a:solidFill>
                      <a:srgbClr val="6CB33F"/>
                    </a:solidFill>
                    <a:highlight>
                      <a:srgbClr val="E2F0D9"/>
                    </a:highlight>
                    <a:latin typeface="Arial Narrow" panose="020B0606020202030204" pitchFamily="34" charset="0"/>
                  </a:rPr>
                  <a:t>Teacher turnover is costly</a:t>
                </a:r>
              </a:p>
              <a:p>
                <a:r>
                  <a:rPr lang="en-US" sz="2400" dirty="0">
                    <a:solidFill>
                      <a:srgbClr val="6CB33F"/>
                    </a:solidFill>
                    <a:latin typeface="Arial Narrow" panose="020B0606020202030204" pitchFamily="34" charset="0"/>
                  </a:rPr>
                  <a:t>Average amount it costs districts to replace each teacher</a:t>
                </a:r>
              </a:p>
            </p:txBody>
          </p:sp>
          <p:grpSp>
            <p:nvGrpSpPr>
              <p:cNvPr id="6" name="Group 5">
                <a:extLst>
                  <a:ext uri="{FF2B5EF4-FFF2-40B4-BE49-F238E27FC236}">
                    <a16:creationId xmlns:a16="http://schemas.microsoft.com/office/drawing/2014/main" id="{F2B44A62-16C2-A9CE-1ED2-16F3875D385B}"/>
                  </a:ext>
                </a:extLst>
              </p:cNvPr>
              <p:cNvGrpSpPr/>
              <p:nvPr/>
            </p:nvGrpSpPr>
            <p:grpSpPr>
              <a:xfrm>
                <a:off x="5942821" y="1482314"/>
                <a:ext cx="2213431" cy="2213431"/>
                <a:chOff x="5942821" y="1482314"/>
                <a:chExt cx="2213431" cy="2213431"/>
              </a:xfrm>
            </p:grpSpPr>
            <p:pic>
              <p:nvPicPr>
                <p:cNvPr id="13" name="Picture 12">
                  <a:extLst>
                    <a:ext uri="{FF2B5EF4-FFF2-40B4-BE49-F238E27FC236}">
                      <a16:creationId xmlns:a16="http://schemas.microsoft.com/office/drawing/2014/main" id="{FFC49ED1-6BF4-67EB-7A94-14189304E708}"/>
                    </a:ext>
                  </a:extLst>
                </p:cNvPr>
                <p:cNvPicPr>
                  <a:picLocks noChangeAspect="1"/>
                </p:cNvPicPr>
                <p:nvPr/>
              </p:nvPicPr>
              <p:blipFill>
                <a:blip r:embed="rId4"/>
                <a:srcRect/>
                <a:stretch/>
              </p:blipFill>
              <p:spPr>
                <a:xfrm>
                  <a:off x="5942821" y="1482314"/>
                  <a:ext cx="2213431" cy="2213431"/>
                </a:xfrm>
                <a:prstGeom prst="rect">
                  <a:avLst/>
                </a:prstGeom>
              </p:spPr>
            </p:pic>
            <p:sp>
              <p:nvSpPr>
                <p:cNvPr id="14" name="TextBox 13">
                  <a:extLst>
                    <a:ext uri="{FF2B5EF4-FFF2-40B4-BE49-F238E27FC236}">
                      <a16:creationId xmlns:a16="http://schemas.microsoft.com/office/drawing/2014/main" id="{5A1158A2-62E0-CD7C-FC0D-EE8AD556CB15}"/>
                    </a:ext>
                  </a:extLst>
                </p:cNvPr>
                <p:cNvSpPr txBox="1"/>
                <p:nvPr/>
              </p:nvSpPr>
              <p:spPr>
                <a:xfrm>
                  <a:off x="6223085" y="2498503"/>
                  <a:ext cx="1629145" cy="705618"/>
                </a:xfrm>
                <a:prstGeom prst="rect">
                  <a:avLst/>
                </a:prstGeom>
                <a:noFill/>
              </p:spPr>
              <p:txBody>
                <a:bodyPr wrap="square" rtlCol="0" anchor="ctr">
                  <a:noAutofit/>
                </a:bodyPr>
                <a:lstStyle/>
                <a:p>
                  <a:pPr algn="ctr"/>
                  <a:r>
                    <a:rPr lang="en-US" sz="3200" b="1" dirty="0">
                      <a:solidFill>
                        <a:schemeClr val="bg1"/>
                      </a:solidFill>
                      <a:latin typeface="Arial Narrow" panose="020B0606020202030204" pitchFamily="34" charset="0"/>
                    </a:rPr>
                    <a:t>$21,000</a:t>
                  </a:r>
                </a:p>
              </p:txBody>
            </p:sp>
          </p:grpSp>
          <p:pic>
            <p:nvPicPr>
              <p:cNvPr id="17" name="Picture 16" descr="Icon&#10;&#10;Description automatically generated">
                <a:extLst>
                  <a:ext uri="{FF2B5EF4-FFF2-40B4-BE49-F238E27FC236}">
                    <a16:creationId xmlns:a16="http://schemas.microsoft.com/office/drawing/2014/main" id="{640512C5-E149-B7B0-991C-807EAA541876}"/>
                  </a:ext>
                </a:extLst>
              </p:cNvPr>
              <p:cNvPicPr>
                <a:picLocks noChangeAspect="1"/>
              </p:cNvPicPr>
              <p:nvPr/>
            </p:nvPicPr>
            <p:blipFill rotWithShape="1">
              <a:blip r:embed="rId5"/>
              <a:srcRect l="61646"/>
              <a:stretch/>
            </p:blipFill>
            <p:spPr>
              <a:xfrm rot="3216208" flipV="1">
                <a:off x="8224389" y="2714140"/>
                <a:ext cx="371051" cy="967429"/>
              </a:xfrm>
              <a:prstGeom prst="rect">
                <a:avLst/>
              </a:prstGeom>
            </p:spPr>
          </p:pic>
        </p:grpSp>
        <p:grpSp>
          <p:nvGrpSpPr>
            <p:cNvPr id="4" name="Group 3">
              <a:extLst>
                <a:ext uri="{FF2B5EF4-FFF2-40B4-BE49-F238E27FC236}">
                  <a16:creationId xmlns:a16="http://schemas.microsoft.com/office/drawing/2014/main" id="{55AC8C44-D2E5-D401-3793-0AFCE4E84432}"/>
                </a:ext>
              </a:extLst>
            </p:cNvPr>
            <p:cNvGrpSpPr/>
            <p:nvPr/>
          </p:nvGrpSpPr>
          <p:grpSpPr>
            <a:xfrm>
              <a:off x="5985004" y="3802421"/>
              <a:ext cx="5844139" cy="2631035"/>
              <a:chOff x="5985004" y="3802421"/>
              <a:chExt cx="5844139" cy="2631035"/>
            </a:xfrm>
          </p:grpSpPr>
          <p:pic>
            <p:nvPicPr>
              <p:cNvPr id="5" name="Picture 4" descr="A picture containing silhouette, black and white&#10;&#10;Description automatically generated">
                <a:extLst>
                  <a:ext uri="{FF2B5EF4-FFF2-40B4-BE49-F238E27FC236}">
                    <a16:creationId xmlns:a16="http://schemas.microsoft.com/office/drawing/2014/main" id="{0E2C92B5-5AB4-459A-1534-0914F58E960A}"/>
                  </a:ext>
                </a:extLst>
              </p:cNvPr>
              <p:cNvPicPr>
                <a:picLocks noChangeAspect="1"/>
              </p:cNvPicPr>
              <p:nvPr/>
            </p:nvPicPr>
            <p:blipFill rotWithShape="1">
              <a:blip r:embed="rId6"/>
              <a:srcRect r="48287"/>
              <a:stretch/>
            </p:blipFill>
            <p:spPr>
              <a:xfrm>
                <a:off x="6168682" y="3802421"/>
                <a:ext cx="1161031" cy="2245122"/>
              </a:xfrm>
              <a:prstGeom prst="rect">
                <a:avLst/>
              </a:prstGeom>
            </p:spPr>
          </p:pic>
          <p:pic>
            <p:nvPicPr>
              <p:cNvPr id="9" name="Picture 8">
                <a:extLst>
                  <a:ext uri="{FF2B5EF4-FFF2-40B4-BE49-F238E27FC236}">
                    <a16:creationId xmlns:a16="http://schemas.microsoft.com/office/drawing/2014/main" id="{C8B3A5B4-E71C-B32A-35BB-8749F64711E3}"/>
                  </a:ext>
                </a:extLst>
              </p:cNvPr>
              <p:cNvPicPr>
                <a:picLocks noChangeAspect="1"/>
              </p:cNvPicPr>
              <p:nvPr/>
            </p:nvPicPr>
            <p:blipFill>
              <a:blip r:embed="rId7"/>
              <a:srcRect/>
              <a:stretch/>
            </p:blipFill>
            <p:spPr>
              <a:xfrm>
                <a:off x="5985004" y="3968046"/>
                <a:ext cx="1701601" cy="1701601"/>
              </a:xfrm>
              <a:prstGeom prst="rect">
                <a:avLst/>
              </a:prstGeom>
            </p:spPr>
          </p:pic>
          <p:sp>
            <p:nvSpPr>
              <p:cNvPr id="18" name="TextBox 17">
                <a:extLst>
                  <a:ext uri="{FF2B5EF4-FFF2-40B4-BE49-F238E27FC236}">
                    <a16:creationId xmlns:a16="http://schemas.microsoft.com/office/drawing/2014/main" id="{70D31553-8401-4FDB-7B58-35D30CEDA96C}"/>
                  </a:ext>
                </a:extLst>
              </p:cNvPr>
              <p:cNvSpPr txBox="1"/>
              <p:nvPr/>
            </p:nvSpPr>
            <p:spPr>
              <a:xfrm>
                <a:off x="7685628" y="3870622"/>
                <a:ext cx="4143515" cy="2562834"/>
              </a:xfrm>
              <a:prstGeom prst="rect">
                <a:avLst/>
              </a:prstGeom>
              <a:noFill/>
            </p:spPr>
            <p:txBody>
              <a:bodyPr wrap="square" rtlCol="0" anchor="t">
                <a:noAutofit/>
              </a:bodyPr>
              <a:lstStyle/>
              <a:p>
                <a:r>
                  <a:rPr lang="en-US" dirty="0">
                    <a:solidFill>
                      <a:schemeClr val="accent4"/>
                    </a:solidFill>
                    <a:latin typeface="Arial Narrow" panose="020B0606020202030204" pitchFamily="34" charset="0"/>
                  </a:rPr>
                  <a:t>For Example:</a:t>
                </a:r>
              </a:p>
              <a:p>
                <a:pPr>
                  <a:spcAft>
                    <a:spcPts val="1200"/>
                  </a:spcAft>
                </a:pPr>
                <a:r>
                  <a:rPr lang="en-US" sz="2800" b="1" dirty="0">
                    <a:solidFill>
                      <a:srgbClr val="5D5040"/>
                    </a:solidFill>
                    <a:highlight>
                      <a:srgbClr val="E2DCD5"/>
                    </a:highlight>
                    <a:latin typeface="Arial Narrow" panose="020B0606020202030204" pitchFamily="34" charset="0"/>
                  </a:rPr>
                  <a:t>Delaware’s Turnover Costs</a:t>
                </a:r>
              </a:p>
              <a:p>
                <a:r>
                  <a:rPr lang="en-US" sz="2400" dirty="0">
                    <a:solidFill>
                      <a:srgbClr val="5D5040"/>
                    </a:solidFill>
                    <a:latin typeface="Arial Narrow" panose="020B0606020202030204" pitchFamily="34" charset="0"/>
                  </a:rPr>
                  <a:t>531 teachers leaving cost districts nearly </a:t>
                </a:r>
              </a:p>
              <a:p>
                <a:r>
                  <a:rPr lang="en-US" sz="3200" b="1" dirty="0">
                    <a:solidFill>
                      <a:srgbClr val="5D5040"/>
                    </a:solidFill>
                    <a:latin typeface="Arial Narrow" panose="020B0606020202030204" pitchFamily="34" charset="0"/>
                  </a:rPr>
                  <a:t>$1.2 million</a:t>
                </a:r>
              </a:p>
              <a:p>
                <a:endParaRPr lang="en-US" sz="2800" b="1" dirty="0">
                  <a:solidFill>
                    <a:srgbClr val="5D5040"/>
                  </a:solidFill>
                  <a:highlight>
                    <a:srgbClr val="E2DCD5"/>
                  </a:highlight>
                  <a:latin typeface="Arial Narrow" panose="020B0606020202030204" pitchFamily="34" charset="0"/>
                </a:endParaRPr>
              </a:p>
            </p:txBody>
          </p:sp>
        </p:grpSp>
        <p:cxnSp>
          <p:nvCxnSpPr>
            <p:cNvPr id="32" name="Straight Connector 31">
              <a:extLst>
                <a:ext uri="{FF2B5EF4-FFF2-40B4-BE49-F238E27FC236}">
                  <a16:creationId xmlns:a16="http://schemas.microsoft.com/office/drawing/2014/main" id="{2BCF350B-8BCF-CB08-DDA6-5F292A34B132}"/>
                </a:ext>
              </a:extLst>
            </p:cNvPr>
            <p:cNvCxnSpPr>
              <a:cxnSpLocks/>
            </p:cNvCxnSpPr>
            <p:nvPr/>
          </p:nvCxnSpPr>
          <p:spPr>
            <a:xfrm flipV="1">
              <a:off x="5893832" y="1673812"/>
              <a:ext cx="0" cy="448056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A52E6B0E-6E7A-171F-96DC-6EED05B36FBB}"/>
              </a:ext>
            </a:extLst>
          </p:cNvPr>
          <p:cNvGrpSpPr/>
          <p:nvPr/>
        </p:nvGrpSpPr>
        <p:grpSpPr>
          <a:xfrm>
            <a:off x="474856" y="202552"/>
            <a:ext cx="11717144" cy="1160439"/>
            <a:chOff x="474856" y="202552"/>
            <a:chExt cx="11717144" cy="1160439"/>
          </a:xfrm>
        </p:grpSpPr>
        <p:cxnSp>
          <p:nvCxnSpPr>
            <p:cNvPr id="25" name="Straight Connector 24">
              <a:extLst>
                <a:ext uri="{FF2B5EF4-FFF2-40B4-BE49-F238E27FC236}">
                  <a16:creationId xmlns:a16="http://schemas.microsoft.com/office/drawing/2014/main" id="{5326630E-FD7B-36DB-0D72-29F880A399AE}"/>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27" name="Picture 26" descr="A blue circle with white people in it&#10;&#10;Description automatically generated with low confidence">
              <a:extLst>
                <a:ext uri="{FF2B5EF4-FFF2-40B4-BE49-F238E27FC236}">
                  <a16:creationId xmlns:a16="http://schemas.microsoft.com/office/drawing/2014/main" id="{1053CC78-33F2-EC25-36AD-682FEEC95586}"/>
                </a:ext>
              </a:extLst>
            </p:cNvPr>
            <p:cNvPicPr>
              <a:picLocks noChangeAspect="1"/>
            </p:cNvPicPr>
            <p:nvPr/>
          </p:nvPicPr>
          <p:blipFill>
            <a:blip r:embed="rId8"/>
            <a:stretch>
              <a:fillRect/>
            </a:stretch>
          </p:blipFill>
          <p:spPr>
            <a:xfrm>
              <a:off x="474856" y="202552"/>
              <a:ext cx="1160439" cy="1160439"/>
            </a:xfrm>
            <a:prstGeom prst="rect">
              <a:avLst/>
            </a:prstGeom>
          </p:spPr>
        </p:pic>
        <p:sp>
          <p:nvSpPr>
            <p:cNvPr id="28" name="Title 3">
              <a:extLst>
                <a:ext uri="{FF2B5EF4-FFF2-40B4-BE49-F238E27FC236}">
                  <a16:creationId xmlns:a16="http://schemas.microsoft.com/office/drawing/2014/main" id="{878BAF0F-26A5-9BBC-8232-EA93548D2DAD}"/>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Turnover</a:t>
              </a:r>
            </a:p>
          </p:txBody>
        </p:sp>
      </p:grpSp>
    </p:spTree>
    <p:extLst>
      <p:ext uri="{BB962C8B-B14F-4D97-AF65-F5344CB8AC3E}">
        <p14:creationId xmlns:p14="http://schemas.microsoft.com/office/powerpoint/2010/main" val="39510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screenshot, font, graphic design&#10;&#10;Description automatically generated">
            <a:extLst>
              <a:ext uri="{FF2B5EF4-FFF2-40B4-BE49-F238E27FC236}">
                <a16:creationId xmlns:a16="http://schemas.microsoft.com/office/drawing/2014/main" id="{67C19F5E-DEAE-D8BB-9ADC-BB1FBB35009D}"/>
              </a:ext>
            </a:extLst>
          </p:cNvPr>
          <p:cNvPicPr>
            <a:picLocks noChangeAspect="1"/>
          </p:cNvPicPr>
          <p:nvPr/>
        </p:nvPicPr>
        <p:blipFill>
          <a:blip r:embed="rId3"/>
          <a:stretch>
            <a:fillRect/>
          </a:stretch>
        </p:blipFill>
        <p:spPr>
          <a:xfrm>
            <a:off x="1823306" y="734535"/>
            <a:ext cx="10350277" cy="5822031"/>
          </a:xfrm>
          <a:prstGeom prst="rect">
            <a:avLst/>
          </a:prstGeom>
        </p:spPr>
      </p:pic>
      <p:grpSp>
        <p:nvGrpSpPr>
          <p:cNvPr id="4" name="Group 3">
            <a:extLst>
              <a:ext uri="{FF2B5EF4-FFF2-40B4-BE49-F238E27FC236}">
                <a16:creationId xmlns:a16="http://schemas.microsoft.com/office/drawing/2014/main" id="{E4814782-BB33-9385-4C1A-0A54CA6A2697}"/>
              </a:ext>
            </a:extLst>
          </p:cNvPr>
          <p:cNvGrpSpPr/>
          <p:nvPr/>
        </p:nvGrpSpPr>
        <p:grpSpPr>
          <a:xfrm>
            <a:off x="637487" y="1886945"/>
            <a:ext cx="3629712" cy="4236520"/>
            <a:chOff x="637487" y="1886945"/>
            <a:chExt cx="3629712" cy="4236520"/>
          </a:xfrm>
        </p:grpSpPr>
        <p:pic>
          <p:nvPicPr>
            <p:cNvPr id="8" name="Picture 7" descr="A picture containing silhouette, black and white&#10;&#10;Description automatically generated">
              <a:extLst>
                <a:ext uri="{FF2B5EF4-FFF2-40B4-BE49-F238E27FC236}">
                  <a16:creationId xmlns:a16="http://schemas.microsoft.com/office/drawing/2014/main" id="{E9D8D561-462C-3E55-53E4-B125A5563D38}"/>
                </a:ext>
              </a:extLst>
            </p:cNvPr>
            <p:cNvPicPr>
              <a:picLocks noChangeAspect="1"/>
            </p:cNvPicPr>
            <p:nvPr/>
          </p:nvPicPr>
          <p:blipFill rotWithShape="1">
            <a:blip r:embed="rId4"/>
            <a:srcRect r="48287"/>
            <a:stretch/>
          </p:blipFill>
          <p:spPr>
            <a:xfrm>
              <a:off x="672616" y="1886945"/>
              <a:ext cx="709302" cy="1371600"/>
            </a:xfrm>
            <a:prstGeom prst="rect">
              <a:avLst/>
            </a:prstGeom>
          </p:spPr>
        </p:pic>
        <p:sp>
          <p:nvSpPr>
            <p:cNvPr id="20" name="TextBox 19">
              <a:extLst>
                <a:ext uri="{FF2B5EF4-FFF2-40B4-BE49-F238E27FC236}">
                  <a16:creationId xmlns:a16="http://schemas.microsoft.com/office/drawing/2014/main" id="{D649DC93-2F61-15F3-79DF-218B0DD0E252}"/>
                </a:ext>
              </a:extLst>
            </p:cNvPr>
            <p:cNvSpPr txBox="1"/>
            <p:nvPr/>
          </p:nvSpPr>
          <p:spPr>
            <a:xfrm>
              <a:off x="637487" y="3258545"/>
              <a:ext cx="3284431" cy="2562834"/>
            </a:xfrm>
            <a:prstGeom prst="rect">
              <a:avLst/>
            </a:prstGeom>
            <a:noFill/>
          </p:spPr>
          <p:txBody>
            <a:bodyPr wrap="square" rtlCol="0" anchor="t">
              <a:noAutofit/>
            </a:bodyPr>
            <a:lstStyle/>
            <a:p>
              <a:r>
                <a:rPr lang="en-US" sz="3200" b="1" dirty="0">
                  <a:solidFill>
                    <a:srgbClr val="5D5040"/>
                  </a:solidFill>
                  <a:latin typeface="Arial Narrow" panose="020B0606020202030204" pitchFamily="34" charset="0"/>
                </a:rPr>
                <a:t>Delaware</a:t>
              </a:r>
            </a:p>
            <a:p>
              <a:r>
                <a:rPr lang="en-US" sz="2400" dirty="0">
                  <a:solidFill>
                    <a:srgbClr val="5D5040"/>
                  </a:solidFill>
                  <a:latin typeface="Arial Narrow" panose="020B0606020202030204" pitchFamily="34" charset="0"/>
                </a:rPr>
                <a:t>collects and shares data about teacher retention, mobility and turnover at different points in a teacher’s career</a:t>
              </a:r>
            </a:p>
            <a:p>
              <a:endParaRPr lang="en-US" sz="3200" b="1" dirty="0">
                <a:solidFill>
                  <a:srgbClr val="5D5040"/>
                </a:solidFill>
                <a:latin typeface="Arial Narrow" panose="020B0606020202030204" pitchFamily="34" charset="0"/>
              </a:endParaRPr>
            </a:p>
            <a:p>
              <a:endParaRPr lang="en-US" sz="2800" b="1" dirty="0">
                <a:solidFill>
                  <a:srgbClr val="5D5040"/>
                </a:solidFill>
                <a:highlight>
                  <a:srgbClr val="E2DCD5"/>
                </a:highlight>
                <a:latin typeface="Arial Narrow" panose="020B0606020202030204" pitchFamily="34" charset="0"/>
              </a:endParaRPr>
            </a:p>
          </p:txBody>
        </p:sp>
        <p:sp>
          <p:nvSpPr>
            <p:cNvPr id="21" name="Left Brace 20">
              <a:extLst>
                <a:ext uri="{FF2B5EF4-FFF2-40B4-BE49-F238E27FC236}">
                  <a16:creationId xmlns:a16="http://schemas.microsoft.com/office/drawing/2014/main" id="{8099F945-4454-9CDC-8377-D9B7D2D817B0}"/>
                </a:ext>
              </a:extLst>
            </p:cNvPr>
            <p:cNvSpPr/>
            <p:nvPr/>
          </p:nvSpPr>
          <p:spPr>
            <a:xfrm>
              <a:off x="3860799" y="1914323"/>
              <a:ext cx="406400" cy="4209142"/>
            </a:xfrm>
            <a:prstGeom prst="leftBrace">
              <a:avLst>
                <a:gd name="adj1" fmla="val 26190"/>
                <a:gd name="adj2" fmla="val 50000"/>
              </a:avLst>
            </a:prstGeom>
            <a:ln w="38100">
              <a:solidFill>
                <a:srgbClr val="5D504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extBox 1">
            <a:extLst>
              <a:ext uri="{FF2B5EF4-FFF2-40B4-BE49-F238E27FC236}">
                <a16:creationId xmlns:a16="http://schemas.microsoft.com/office/drawing/2014/main" id="{936F4FD4-55EC-39E1-C667-5884DC18556C}"/>
              </a:ext>
            </a:extLst>
          </p:cNvPr>
          <p:cNvSpPr txBox="1"/>
          <p:nvPr/>
        </p:nvSpPr>
        <p:spPr>
          <a:xfrm>
            <a:off x="1499930" y="6433456"/>
            <a:ext cx="146065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D5040"/>
                </a:solidFill>
                <a:effectLst/>
                <a:uLnTx/>
                <a:uFillTx/>
                <a:latin typeface="Arial Narrow" panose="020B0606020202030204" pitchFamily="34" charset="0"/>
                <a:ea typeface="+mn-ea"/>
                <a:cs typeface="+mn-cs"/>
              </a:rPr>
              <a:t>Source: State Data Reports</a:t>
            </a:r>
          </a:p>
        </p:txBody>
      </p:sp>
      <p:grpSp>
        <p:nvGrpSpPr>
          <p:cNvPr id="24" name="Group 23">
            <a:extLst>
              <a:ext uri="{FF2B5EF4-FFF2-40B4-BE49-F238E27FC236}">
                <a16:creationId xmlns:a16="http://schemas.microsoft.com/office/drawing/2014/main" id="{6F0ACE40-3AC2-BD67-15E8-DF1D5F7DF090}"/>
              </a:ext>
            </a:extLst>
          </p:cNvPr>
          <p:cNvGrpSpPr/>
          <p:nvPr/>
        </p:nvGrpSpPr>
        <p:grpSpPr>
          <a:xfrm>
            <a:off x="474856" y="202552"/>
            <a:ext cx="11717144" cy="1160439"/>
            <a:chOff x="474856" y="202552"/>
            <a:chExt cx="11717144" cy="1160439"/>
          </a:xfrm>
        </p:grpSpPr>
        <p:cxnSp>
          <p:nvCxnSpPr>
            <p:cNvPr id="11" name="Straight Connector 10">
              <a:extLst>
                <a:ext uri="{FF2B5EF4-FFF2-40B4-BE49-F238E27FC236}">
                  <a16:creationId xmlns:a16="http://schemas.microsoft.com/office/drawing/2014/main" id="{24D3FBE9-55DE-BB7F-804A-F5F6A77792A8}"/>
                </a:ext>
              </a:extLst>
            </p:cNvPr>
            <p:cNvCxnSpPr>
              <a:cxnSpLocks/>
            </p:cNvCxnSpPr>
            <p:nvPr/>
          </p:nvCxnSpPr>
          <p:spPr>
            <a:xfrm>
              <a:off x="1782501" y="1214691"/>
              <a:ext cx="10409499" cy="0"/>
            </a:xfrm>
            <a:prstGeom prst="line">
              <a:avLst/>
            </a:prstGeom>
            <a:ln w="57150">
              <a:solidFill>
                <a:srgbClr val="E9EEF8"/>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 blue circle with white people in it&#10;&#10;Description automatically generated with low confidence">
              <a:extLst>
                <a:ext uri="{FF2B5EF4-FFF2-40B4-BE49-F238E27FC236}">
                  <a16:creationId xmlns:a16="http://schemas.microsoft.com/office/drawing/2014/main" id="{F1C8D850-8A31-13C2-0AEF-46660EDE2AE5}"/>
                </a:ext>
              </a:extLst>
            </p:cNvPr>
            <p:cNvPicPr>
              <a:picLocks noChangeAspect="1"/>
            </p:cNvPicPr>
            <p:nvPr/>
          </p:nvPicPr>
          <p:blipFill>
            <a:blip r:embed="rId5"/>
            <a:stretch>
              <a:fillRect/>
            </a:stretch>
          </p:blipFill>
          <p:spPr>
            <a:xfrm>
              <a:off x="474856" y="202552"/>
              <a:ext cx="1160439" cy="1160439"/>
            </a:xfrm>
            <a:prstGeom prst="rect">
              <a:avLst/>
            </a:prstGeom>
          </p:spPr>
        </p:pic>
        <p:sp>
          <p:nvSpPr>
            <p:cNvPr id="13" name="Title 3">
              <a:extLst>
                <a:ext uri="{FF2B5EF4-FFF2-40B4-BE49-F238E27FC236}">
                  <a16:creationId xmlns:a16="http://schemas.microsoft.com/office/drawing/2014/main" id="{D7BF51EF-F202-FD48-6CF8-0B5D2FFF515B}"/>
                </a:ext>
              </a:extLst>
            </p:cNvPr>
            <p:cNvSpPr txBox="1">
              <a:spLocks/>
            </p:cNvSpPr>
            <p:nvPr/>
          </p:nvSpPr>
          <p:spPr>
            <a:xfrm>
              <a:off x="1635295" y="325023"/>
              <a:ext cx="8711232" cy="9612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2"/>
                  </a:solidFill>
                  <a:latin typeface="Arial"/>
                  <a:ea typeface="+mj-ea"/>
                  <a:cs typeface="+mj-cs"/>
                </a:defRPr>
              </a:lvl1pPr>
            </a:lstStyle>
            <a:p>
              <a:pPr>
                <a:lnSpc>
                  <a:spcPct val="90000"/>
                </a:lnSpc>
              </a:pPr>
              <a:r>
                <a:rPr lang="en-US" sz="2200" b="1" dirty="0">
                  <a:solidFill>
                    <a:srgbClr val="688AD0"/>
                  </a:solidFill>
                  <a:latin typeface="Arial Narrow" panose="020B0606020202030204" pitchFamily="34" charset="0"/>
                </a:rPr>
                <a:t>QUANTITY:</a:t>
              </a:r>
              <a:br>
                <a:rPr lang="en-US" sz="4800" b="1" dirty="0">
                  <a:latin typeface="Arial Narrow" panose="020B0606020202030204" pitchFamily="34" charset="0"/>
                </a:rPr>
              </a:br>
              <a:r>
                <a:rPr lang="en-US" sz="4600" b="1" dirty="0">
                  <a:uFill>
                    <a:solidFill>
                      <a:srgbClr val="E9EEF8"/>
                    </a:solidFill>
                  </a:uFill>
                  <a:latin typeface="Arial Narrow" panose="020B0606020202030204" pitchFamily="34" charset="0"/>
                </a:rPr>
                <a:t>Retention &amp; Mobility</a:t>
              </a:r>
            </a:p>
          </p:txBody>
        </p:sp>
      </p:grpSp>
    </p:spTree>
    <p:extLst>
      <p:ext uri="{BB962C8B-B14F-4D97-AF65-F5344CB8AC3E}">
        <p14:creationId xmlns:p14="http://schemas.microsoft.com/office/powerpoint/2010/main" val="3681059801"/>
      </p:ext>
    </p:extLst>
  </p:cSld>
  <p:clrMapOvr>
    <a:masterClrMapping/>
  </p:clrMapOvr>
</p:sld>
</file>

<file path=ppt/theme/theme1.xml><?xml version="1.0" encoding="utf-8"?>
<a:theme xmlns:a="http://schemas.openxmlformats.org/drawingml/2006/main" name="SREB Debut ">
  <a:themeElements>
    <a:clrScheme name="Custom 27">
      <a:dk1>
        <a:srgbClr val="5D5040"/>
      </a:dk1>
      <a:lt1>
        <a:sysClr val="window" lastClr="FFFFFF"/>
      </a:lt1>
      <a:dk2>
        <a:srgbClr val="2758BC"/>
      </a:dk2>
      <a:lt2>
        <a:srgbClr val="A6A6A6"/>
      </a:lt2>
      <a:accent1>
        <a:srgbClr val="F8971D"/>
      </a:accent1>
      <a:accent2>
        <a:srgbClr val="FDBE57"/>
      </a:accent2>
      <a:accent3>
        <a:srgbClr val="2758BC"/>
      </a:accent3>
      <a:accent4>
        <a:srgbClr val="7C6A55"/>
      </a:accent4>
      <a:accent5>
        <a:srgbClr val="5D5040"/>
      </a:accent5>
      <a:accent6>
        <a:srgbClr val="C5C19D"/>
      </a:accent6>
      <a:hlink>
        <a:srgbClr val="2758BC"/>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REB Debut ">
  <a:themeElements>
    <a:clrScheme name="Custom 27">
      <a:dk1>
        <a:srgbClr val="5D5040"/>
      </a:dk1>
      <a:lt1>
        <a:sysClr val="window" lastClr="FFFFFF"/>
      </a:lt1>
      <a:dk2>
        <a:srgbClr val="2758BC"/>
      </a:dk2>
      <a:lt2>
        <a:srgbClr val="A6A6A6"/>
      </a:lt2>
      <a:accent1>
        <a:srgbClr val="F8971D"/>
      </a:accent1>
      <a:accent2>
        <a:srgbClr val="FDBE57"/>
      </a:accent2>
      <a:accent3>
        <a:srgbClr val="2758BC"/>
      </a:accent3>
      <a:accent4>
        <a:srgbClr val="7C6A55"/>
      </a:accent4>
      <a:accent5>
        <a:srgbClr val="5D5040"/>
      </a:accent5>
      <a:accent6>
        <a:srgbClr val="C5C19D"/>
      </a:accent6>
      <a:hlink>
        <a:srgbClr val="2758BC"/>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NTP Template 2013">
  <a:themeElements>
    <a:clrScheme name="Custom 18">
      <a:dk1>
        <a:srgbClr val="000000"/>
      </a:dk1>
      <a:lt1>
        <a:srgbClr val="FFFFFF"/>
      </a:lt1>
      <a:dk2>
        <a:srgbClr val="00355F"/>
      </a:dk2>
      <a:lt2>
        <a:srgbClr val="414042"/>
      </a:lt2>
      <a:accent1>
        <a:srgbClr val="00A4C7"/>
      </a:accent1>
      <a:accent2>
        <a:srgbClr val="81D2EB"/>
      </a:accent2>
      <a:accent3>
        <a:srgbClr val="FFC72F"/>
      </a:accent3>
      <a:accent4>
        <a:srgbClr val="EA8835"/>
      </a:accent4>
      <a:accent5>
        <a:srgbClr val="8EBF3F"/>
      </a:accent5>
      <a:accent6>
        <a:srgbClr val="C0C2C4"/>
      </a:accent6>
      <a:hlink>
        <a:srgbClr val="00A4C7"/>
      </a:hlink>
      <a:folHlink>
        <a:srgbClr val="00355F"/>
      </a:folHlink>
    </a:clrScheme>
    <a:fontScheme name="TNTP FY 2013">
      <a:majorFont>
        <a:latin typeface="Segoe UI"/>
        <a:ea typeface=""/>
        <a:cs typeface="Arial"/>
      </a:majorFont>
      <a:minorFont>
        <a:latin typeface="Segoe U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algn="ctr">
          <a:solidFill>
            <a:schemeClr val="accent1"/>
          </a:solidFill>
          <a:round/>
          <a:headEnd/>
          <a:tailEnd type="triangle" w="med" len="med"/>
        </a:ln>
      </a:spPr>
      <a:bodyPr wrap="none"/>
      <a:lstStyle>
        <a:defPPr>
          <a:defRPr>
            <a:latin typeface="Book Antiqua"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Shell-2014.potx" id="{FB9691D4-E163-422A-8ED2-A65B7CBF1F56}" vid="{0E48FC8E-DE50-466A-BA12-96C187FBDBE3}"/>
    </a:ext>
  </a:extLst>
</a:theme>
</file>

<file path=ppt/theme/theme4.xml><?xml version="1.0" encoding="utf-8"?>
<a:theme xmlns:a="http://schemas.openxmlformats.org/drawingml/2006/main" name="7_TNTP Template 2013">
  <a:themeElements>
    <a:clrScheme name="Custom 18">
      <a:dk1>
        <a:srgbClr val="000000"/>
      </a:dk1>
      <a:lt1>
        <a:srgbClr val="FFFFFF"/>
      </a:lt1>
      <a:dk2>
        <a:srgbClr val="00355F"/>
      </a:dk2>
      <a:lt2>
        <a:srgbClr val="414042"/>
      </a:lt2>
      <a:accent1>
        <a:srgbClr val="00A4C7"/>
      </a:accent1>
      <a:accent2>
        <a:srgbClr val="81D2EB"/>
      </a:accent2>
      <a:accent3>
        <a:srgbClr val="FFC72F"/>
      </a:accent3>
      <a:accent4>
        <a:srgbClr val="EA8835"/>
      </a:accent4>
      <a:accent5>
        <a:srgbClr val="8EBF3F"/>
      </a:accent5>
      <a:accent6>
        <a:srgbClr val="C0C2C4"/>
      </a:accent6>
      <a:hlink>
        <a:srgbClr val="00A4C7"/>
      </a:hlink>
      <a:folHlink>
        <a:srgbClr val="00355F"/>
      </a:folHlink>
    </a:clrScheme>
    <a:fontScheme name="TNTP FY 2013">
      <a:majorFont>
        <a:latin typeface="Segoe UI"/>
        <a:ea typeface=""/>
        <a:cs typeface="Arial"/>
      </a:majorFont>
      <a:minorFont>
        <a:latin typeface="Segoe U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algn="ctr">
          <a:solidFill>
            <a:schemeClr val="accent1"/>
          </a:solidFill>
          <a:round/>
          <a:headEnd/>
          <a:tailEnd type="triangle" w="med" len="med"/>
        </a:ln>
      </a:spPr>
      <a:bodyPr wrap="none"/>
      <a:lstStyle>
        <a:defPPr>
          <a:defRPr>
            <a:latin typeface="Book Antiqua"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Shell-2014.potx" id="{FB9691D4-E163-422A-8ED2-A65B7CBF1F56}" vid="{0E48FC8E-DE50-466A-BA12-96C187FBDBE3}"/>
    </a:ext>
  </a:extLst>
</a:theme>
</file>

<file path=ppt/theme/theme5.xml><?xml version="1.0" encoding="utf-8"?>
<a:theme xmlns:a="http://schemas.openxmlformats.org/drawingml/2006/main" name="1_TNTP Template 2013">
  <a:themeElements>
    <a:clrScheme name="Custom 18">
      <a:dk1>
        <a:srgbClr val="000000"/>
      </a:dk1>
      <a:lt1>
        <a:srgbClr val="FFFFFF"/>
      </a:lt1>
      <a:dk2>
        <a:srgbClr val="00355F"/>
      </a:dk2>
      <a:lt2>
        <a:srgbClr val="414042"/>
      </a:lt2>
      <a:accent1>
        <a:srgbClr val="00A4C7"/>
      </a:accent1>
      <a:accent2>
        <a:srgbClr val="81D2EB"/>
      </a:accent2>
      <a:accent3>
        <a:srgbClr val="FFC72F"/>
      </a:accent3>
      <a:accent4>
        <a:srgbClr val="EA8835"/>
      </a:accent4>
      <a:accent5>
        <a:srgbClr val="8EBF3F"/>
      </a:accent5>
      <a:accent6>
        <a:srgbClr val="C0C2C4"/>
      </a:accent6>
      <a:hlink>
        <a:srgbClr val="00A4C7"/>
      </a:hlink>
      <a:folHlink>
        <a:srgbClr val="00355F"/>
      </a:folHlink>
    </a:clrScheme>
    <a:fontScheme name="TNTP FY 2013">
      <a:majorFont>
        <a:latin typeface="Segoe UI"/>
        <a:ea typeface=""/>
        <a:cs typeface="Arial"/>
      </a:majorFont>
      <a:minorFont>
        <a:latin typeface="Segoe U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algn="ctr">
          <a:solidFill>
            <a:schemeClr val="accent1"/>
          </a:solidFill>
          <a:round/>
          <a:headEnd/>
          <a:tailEnd type="triangle" w="med" len="med"/>
        </a:ln>
      </a:spPr>
      <a:bodyPr wrap="none"/>
      <a:lstStyle>
        <a:defPPr>
          <a:defRPr>
            <a:latin typeface="Book Antiqua"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Shell-2014.potx" id="{FB9691D4-E163-422A-8ED2-A65B7CBF1F56}" vid="{0E48FC8E-DE50-466A-BA12-96C187FBDBE3}"/>
    </a:ext>
  </a:extLst>
</a:theme>
</file>

<file path=ppt/theme/theme6.xml><?xml version="1.0" encoding="utf-8"?>
<a:theme xmlns:a="http://schemas.openxmlformats.org/drawingml/2006/main" name="2_TNTP Template 2013">
  <a:themeElements>
    <a:clrScheme name="Custom 18">
      <a:dk1>
        <a:srgbClr val="000000"/>
      </a:dk1>
      <a:lt1>
        <a:srgbClr val="FFFFFF"/>
      </a:lt1>
      <a:dk2>
        <a:srgbClr val="00355F"/>
      </a:dk2>
      <a:lt2>
        <a:srgbClr val="414042"/>
      </a:lt2>
      <a:accent1>
        <a:srgbClr val="00A4C7"/>
      </a:accent1>
      <a:accent2>
        <a:srgbClr val="81D2EB"/>
      </a:accent2>
      <a:accent3>
        <a:srgbClr val="FFC72F"/>
      </a:accent3>
      <a:accent4>
        <a:srgbClr val="EA8835"/>
      </a:accent4>
      <a:accent5>
        <a:srgbClr val="8EBF3F"/>
      </a:accent5>
      <a:accent6>
        <a:srgbClr val="C0C2C4"/>
      </a:accent6>
      <a:hlink>
        <a:srgbClr val="00A4C7"/>
      </a:hlink>
      <a:folHlink>
        <a:srgbClr val="00355F"/>
      </a:folHlink>
    </a:clrScheme>
    <a:fontScheme name="TNTP FY 2013">
      <a:majorFont>
        <a:latin typeface="Segoe UI"/>
        <a:ea typeface=""/>
        <a:cs typeface="Arial"/>
      </a:majorFont>
      <a:minorFont>
        <a:latin typeface="Segoe U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algn="ctr">
          <a:solidFill>
            <a:schemeClr val="accent1"/>
          </a:solidFill>
          <a:round/>
          <a:headEnd/>
          <a:tailEnd type="triangle" w="med" len="med"/>
        </a:ln>
      </a:spPr>
      <a:bodyPr wrap="none"/>
      <a:lstStyle>
        <a:defPPr>
          <a:defRPr>
            <a:latin typeface="Book Antiqua"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Shell-2014.potx" id="{FB9691D4-E163-422A-8ED2-A65B7CBF1F56}" vid="{0E48FC8E-DE50-466A-BA12-96C187FBDBE3}"/>
    </a:ext>
  </a:extLst>
</a:theme>
</file>

<file path=ppt/theme/theme7.xml><?xml version="1.0" encoding="utf-8"?>
<a:theme xmlns:a="http://schemas.openxmlformats.org/drawingml/2006/main" name="Office Theme">
  <a:themeElements>
    <a:clrScheme name="Custom 24">
      <a:dk1>
        <a:srgbClr val="F8971D"/>
      </a:dk1>
      <a:lt1>
        <a:sysClr val="window" lastClr="FFFFFF"/>
      </a:lt1>
      <a:dk2>
        <a:srgbClr val="005694"/>
      </a:dk2>
      <a:lt2>
        <a:srgbClr val="ACA095"/>
      </a:lt2>
      <a:accent1>
        <a:srgbClr val="F8971D"/>
      </a:accent1>
      <a:accent2>
        <a:srgbClr val="FDBE57"/>
      </a:accent2>
      <a:accent3>
        <a:srgbClr val="005694"/>
      </a:accent3>
      <a:accent4>
        <a:srgbClr val="7C6A55"/>
      </a:accent4>
      <a:accent5>
        <a:srgbClr val="5D5040"/>
      </a:accent5>
      <a:accent6>
        <a:srgbClr val="C5C19D"/>
      </a:accent6>
      <a:hlink>
        <a:srgbClr val="0000FF"/>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Custom 24">
      <a:dk1>
        <a:srgbClr val="F8971D"/>
      </a:dk1>
      <a:lt1>
        <a:sysClr val="window" lastClr="FFFFFF"/>
      </a:lt1>
      <a:dk2>
        <a:srgbClr val="005694"/>
      </a:dk2>
      <a:lt2>
        <a:srgbClr val="ACA095"/>
      </a:lt2>
      <a:accent1>
        <a:srgbClr val="F8971D"/>
      </a:accent1>
      <a:accent2>
        <a:srgbClr val="FDBE57"/>
      </a:accent2>
      <a:accent3>
        <a:srgbClr val="005694"/>
      </a:accent3>
      <a:accent4>
        <a:srgbClr val="7C6A55"/>
      </a:accent4>
      <a:accent5>
        <a:srgbClr val="5D5040"/>
      </a:accent5>
      <a:accent6>
        <a:srgbClr val="C5C19D"/>
      </a:accent6>
      <a:hlink>
        <a:srgbClr val="0000FF"/>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F4244AF31F2243BD9E8ABEF1D94995" ma:contentTypeVersion="15" ma:contentTypeDescription="Create a new document." ma:contentTypeScope="" ma:versionID="3f3a4a02db8d58cfe791fd1f964bb4a7">
  <xsd:schema xmlns:xsd="http://www.w3.org/2001/XMLSchema" xmlns:xs="http://www.w3.org/2001/XMLSchema" xmlns:p="http://schemas.microsoft.com/office/2006/metadata/properties" xmlns:ns2="714150c9-cab4-4d72-b45e-c92be4d2e6d6" xmlns:ns3="cfbbbc4c-8c3f-4827-8a49-32017ffae632" targetNamespace="http://schemas.microsoft.com/office/2006/metadata/properties" ma:root="true" ma:fieldsID="9ce963b28f624a90bfab1b4b251c2f8d" ns2:_="" ns3:_="">
    <xsd:import namespace="714150c9-cab4-4d72-b45e-c92be4d2e6d6"/>
    <xsd:import namespace="cfbbbc4c-8c3f-4827-8a49-32017ffae6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4150c9-cab4-4d72-b45e-c92be4d2e6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57d8738-f617-483e-b1e9-cf95238b6ec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bbbc4c-8c3f-4827-8a49-32017ffae6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6e6af02-9964-46c1-a76f-caaf66f76961}" ma:internalName="TaxCatchAll" ma:showField="CatchAllData" ma:web="cfbbbc4c-8c3f-4827-8a49-32017ffae6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14150c9-cab4-4d72-b45e-c92be4d2e6d6">
      <Terms xmlns="http://schemas.microsoft.com/office/infopath/2007/PartnerControls"/>
    </lcf76f155ced4ddcb4097134ff3c332f>
    <TaxCatchAll xmlns="cfbbbc4c-8c3f-4827-8a49-32017ffae632"/>
  </documentManagement>
</p:properties>
</file>

<file path=customXml/itemProps1.xml><?xml version="1.0" encoding="utf-8"?>
<ds:datastoreItem xmlns:ds="http://schemas.openxmlformats.org/officeDocument/2006/customXml" ds:itemID="{6B3E0149-08F0-4864-AE68-4C574859430E}">
  <ds:schemaRefs>
    <ds:schemaRef ds:uri="http://schemas.microsoft.com/sharepoint/v3/contenttype/forms"/>
  </ds:schemaRefs>
</ds:datastoreItem>
</file>

<file path=customXml/itemProps2.xml><?xml version="1.0" encoding="utf-8"?>
<ds:datastoreItem xmlns:ds="http://schemas.openxmlformats.org/officeDocument/2006/customXml" ds:itemID="{2426E40A-0877-4DCF-A1E1-68AB3CC6F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4150c9-cab4-4d72-b45e-c92be4d2e6d6"/>
    <ds:schemaRef ds:uri="cfbbbc4c-8c3f-4827-8a49-32017ffae6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55957E-D0B9-4D56-B391-CD72C1A17138}">
  <ds:schemaRefs>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fbbbc4c-8c3f-4827-8a49-32017ffae632"/>
    <ds:schemaRef ds:uri="714150c9-cab4-4d72-b45e-c92be4d2e6d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SREB Debut .thmx</Template>
  <TotalTime>19255</TotalTime>
  <Words>5457</Words>
  <Application>Microsoft Office PowerPoint</Application>
  <PresentationFormat>Widescreen</PresentationFormat>
  <Paragraphs>617</Paragraphs>
  <Slides>41</Slides>
  <Notes>41</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41</vt:i4>
      </vt:variant>
    </vt:vector>
  </HeadingPairs>
  <TitlesOfParts>
    <vt:vector size="64" baseType="lpstr">
      <vt:lpstr>Arial</vt:lpstr>
      <vt:lpstr>Arial Narrow</vt:lpstr>
      <vt:lpstr>Book Antiqua</vt:lpstr>
      <vt:lpstr>Calibri</vt:lpstr>
      <vt:lpstr>Century Gothic</vt:lpstr>
      <vt:lpstr>Fira Sans</vt:lpstr>
      <vt:lpstr>Georgia</vt:lpstr>
      <vt:lpstr>Helvetica Neue</vt:lpstr>
      <vt:lpstr>Helvetica W01</vt:lpstr>
      <vt:lpstr>ivyjournal</vt:lpstr>
      <vt:lpstr>Open Sans</vt:lpstr>
      <vt:lpstr>Quattrocento Sans</vt:lpstr>
      <vt:lpstr>Segoe UI</vt:lpstr>
      <vt:lpstr>Verdana</vt:lpstr>
      <vt:lpstr>Wingdings</vt:lpstr>
      <vt:lpstr>Wingdings 2</vt:lpstr>
      <vt:lpstr>Wingdings 3</vt:lpstr>
      <vt:lpstr>SREB Debut </vt:lpstr>
      <vt:lpstr>1_SREB Debut </vt:lpstr>
      <vt:lpstr>TNTP Template 2013</vt:lpstr>
      <vt:lpstr>7_TNTP Template 2013</vt:lpstr>
      <vt:lpstr>1_TNTP Template 2013</vt:lpstr>
      <vt:lpstr>2_TNTP Template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QUANTITY: Retention &amp; Mobility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 QUALITY: National Board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Peak Seven Marketing Solutions,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Smith</dc:creator>
  <cp:lastModifiedBy>Megan Boren</cp:lastModifiedBy>
  <cp:revision>74</cp:revision>
  <dcterms:created xsi:type="dcterms:W3CDTF">2013-08-26T17:23:32Z</dcterms:created>
  <dcterms:modified xsi:type="dcterms:W3CDTF">2023-06-08T14:30:04Z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260771-a9fd-4aa8-a138-a40ac53a5467_Enabled">
    <vt:lpwstr>True</vt:lpwstr>
  </property>
  <property fmtid="{D5CDD505-2E9C-101B-9397-08002B2CF9AE}" pid="3" name="MSIP_Label_00260771-a9fd-4aa8-a138-a40ac53a5467_SiteId">
    <vt:lpwstr>eb20950b-168c-497a-9845-2b099844f3ef</vt:lpwstr>
  </property>
  <property fmtid="{D5CDD505-2E9C-101B-9397-08002B2CF9AE}" pid="4" name="MSIP_Label_00260771-a9fd-4aa8-a138-a40ac53a5467_Owner">
    <vt:lpwstr>lety.jones@SREB.ORG</vt:lpwstr>
  </property>
  <property fmtid="{D5CDD505-2E9C-101B-9397-08002B2CF9AE}" pid="5" name="MSIP_Label_00260771-a9fd-4aa8-a138-a40ac53a5467_SetDate">
    <vt:lpwstr>2018-09-06T16:19:09.9352721Z</vt:lpwstr>
  </property>
  <property fmtid="{D5CDD505-2E9C-101B-9397-08002B2CF9AE}" pid="6" name="MSIP_Label_00260771-a9fd-4aa8-a138-a40ac53a5467_Name">
    <vt:lpwstr>General</vt:lpwstr>
  </property>
  <property fmtid="{D5CDD505-2E9C-101B-9397-08002B2CF9AE}" pid="7" name="MSIP_Label_00260771-a9fd-4aa8-a138-a40ac53a5467_Application">
    <vt:lpwstr>Microsoft Azure Information Protection</vt:lpwstr>
  </property>
  <property fmtid="{D5CDD505-2E9C-101B-9397-08002B2CF9AE}" pid="8" name="MSIP_Label_00260771-a9fd-4aa8-a138-a40ac53a5467_Extended_MSFT_Method">
    <vt:lpwstr>Automatic</vt:lpwstr>
  </property>
  <property fmtid="{D5CDD505-2E9C-101B-9397-08002B2CF9AE}" pid="9" name="Sensitivity">
    <vt:lpwstr>General</vt:lpwstr>
  </property>
  <property fmtid="{D5CDD505-2E9C-101B-9397-08002B2CF9AE}" pid="10" name="ContentTypeId">
    <vt:lpwstr>0x010100C6F4244AF31F2243BD9E8ABEF1D94995</vt:lpwstr>
  </property>
  <property fmtid="{D5CDD505-2E9C-101B-9397-08002B2CF9AE}" pid="11" name="MediaServiceImageTags">
    <vt:lpwstr/>
  </property>
</Properties>
</file>