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1"/>
  </p:notesMasterIdLst>
  <p:handoutMasterIdLst>
    <p:handoutMasterId r:id="rId22"/>
  </p:handoutMasterIdLst>
  <p:sldIdLst>
    <p:sldId id="261" r:id="rId2"/>
    <p:sldId id="266" r:id="rId3"/>
    <p:sldId id="267" r:id="rId4"/>
    <p:sldId id="290" r:id="rId5"/>
    <p:sldId id="281" r:id="rId6"/>
    <p:sldId id="288" r:id="rId7"/>
    <p:sldId id="276" r:id="rId8"/>
    <p:sldId id="268" r:id="rId9"/>
    <p:sldId id="279" r:id="rId10"/>
    <p:sldId id="283" r:id="rId11"/>
    <p:sldId id="277" r:id="rId12"/>
    <p:sldId id="280" r:id="rId13"/>
    <p:sldId id="278" r:id="rId14"/>
    <p:sldId id="286" r:id="rId15"/>
    <p:sldId id="289" r:id="rId16"/>
    <p:sldId id="282" r:id="rId17"/>
    <p:sldId id="285" r:id="rId18"/>
    <p:sldId id="287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F3"/>
    <a:srgbClr val="FFEFED"/>
    <a:srgbClr val="90C4FF"/>
    <a:srgbClr val="CAD5FB"/>
    <a:srgbClr val="7A81FF"/>
    <a:srgbClr val="0432FF"/>
    <a:srgbClr val="005493"/>
    <a:srgbClr val="000000"/>
    <a:srgbClr val="013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35" autoAdjust="0"/>
    <p:restoredTop sz="94615"/>
  </p:normalViewPr>
  <p:slideViewPr>
    <p:cSldViewPr snapToGrid="0" snapToObjects="1" showGuides="1">
      <p:cViewPr varScale="1">
        <p:scale>
          <a:sx n="86" d="100"/>
          <a:sy n="86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9754D2-74DE-6943-9061-A8D0C3A4B9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73C72-C912-6340-B6E4-D708C88A06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C361A-89EE-9440-9185-30DA8DFE2B6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9AAD7-695D-AC46-A731-7BBE44D309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60171-71B9-F845-B47D-D22FFE20ED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B6416-0024-F748-89B4-673C1773F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6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11A9-0601-1F4E-8961-DD7DE525B4A9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30830-590B-C148-8A97-06084100F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6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4E3DDEE-155D-3B44-A3A8-D58373362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0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cnnursing.org/Portals/42/Publications/DNPEssentials.pdf" TargetMode="External"/><Relationship Id="rId2" Type="http://schemas.openxmlformats.org/officeDocument/2006/relationships/hyperlink" Target="http://www.aacnnursing.org/Portals/42/Publications/BaccEssentials0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acnnursing.org/Portals/42/Publications/MastersEssentials11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rsingworld.org/~4acd24/globalassets/certification/certification-specialty-pages/resources/test-content-outlines/familynp-tco.pdf" TargetMode="External"/><Relationship Id="rId2" Type="http://schemas.openxmlformats.org/officeDocument/2006/relationships/hyperlink" Target="https://www.nursingworld.org/practice-policy/work-environment/health-safety/disaster-preparedness/be-competent-edu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sbn.org/2016_RN_DetTestPlan_Educator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imate.gov/news-features/blogs/beyond-data/2017-us-billion-dollar-weather-and-climate-disasters-historic-year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smith9@su.edu" TargetMode="External"/><Relationship Id="rId2" Type="http://schemas.openxmlformats.org/officeDocument/2006/relationships/hyperlink" Target="mailto:keidhebe@s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3" b="-2664"/>
          <a:stretch/>
        </p:blipFill>
        <p:spPr>
          <a:xfrm>
            <a:off x="0" y="0"/>
            <a:ext cx="12192000" cy="63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8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Mobile Applications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Weather Channel</a:t>
            </a:r>
          </a:p>
          <a:p>
            <a:r>
              <a:rPr lang="en-US" dirty="0">
                <a:solidFill>
                  <a:schemeClr val="bg1"/>
                </a:solidFill>
              </a:rPr>
              <a:t>Local Alert System</a:t>
            </a:r>
          </a:p>
          <a:p>
            <a:r>
              <a:rPr lang="en-US" dirty="0">
                <a:solidFill>
                  <a:schemeClr val="bg1"/>
                </a:solidFill>
              </a:rPr>
              <a:t>American Red Cross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First Aid, Disaster Preparedness, Shelter Finder, Volunteer, etc.</a:t>
            </a:r>
          </a:p>
          <a:p>
            <a:r>
              <a:rPr lang="en-US" dirty="0">
                <a:solidFill>
                  <a:schemeClr val="bg1"/>
                </a:solidFill>
              </a:rPr>
              <a:t>Federal Emergency Management Agency (FEMA)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Disaster Preparedness, Disaster Safety Tips, Disaster Recovery Centers, etc.</a:t>
            </a:r>
          </a:p>
          <a:p>
            <a:r>
              <a:rPr lang="en-US" dirty="0">
                <a:solidFill>
                  <a:schemeClr val="bg1"/>
                </a:solidFill>
              </a:rPr>
              <a:t>National Institute of Health (NIH) - Wireless Information System for Emergency Responders (WISER)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Chemical Hazards Emergency Medical Management (CHEMM)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Radiation Emergency Medical Management (REMM)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Hazardous Substances Data Bank (HSDB)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WMD Response Guidebook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65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0162"/>
            <a:ext cx="12192000" cy="6087979"/>
          </a:xfrm>
          <a:prstGeom prst="rect">
            <a:avLst/>
          </a:prstGeom>
          <a:solidFill>
            <a:srgbClr val="FAFDF3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Transforming Teaching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CE3A7FC-16D5-F44F-97AF-A6134F555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2402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Application of didactic content is achieved through experiential learning opportunities and interprofessional experiences.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Personal Disaster Plan and Kit</a:t>
            </a:r>
          </a:p>
          <a:p>
            <a:r>
              <a:rPr lang="en-US" sz="2400" dirty="0">
                <a:solidFill>
                  <a:schemeClr val="bg1"/>
                </a:solidFill>
              </a:rPr>
              <a:t>Tabletop Exercises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External Learning Opportunities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Local and State Disaster Drills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Agency/Organization Disaster Plan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Interprofessional Disaster Simulations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Virtual Reality Technologies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74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4" descr="IMG_0014_1">
            <a:extLst>
              <a:ext uri="{FF2B5EF4-FFF2-40B4-BE49-F238E27FC236}">
                <a16:creationId xmlns:a16="http://schemas.microsoft.com/office/drawing/2014/main" id="{9BB89618-050A-974E-B127-0CBCF0B6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75" y="311758"/>
            <a:ext cx="3043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Red Cross 7">
            <a:extLst>
              <a:ext uri="{FF2B5EF4-FFF2-40B4-BE49-F238E27FC236}">
                <a16:creationId xmlns:a16="http://schemas.microsoft.com/office/drawing/2014/main" id="{F134508C-8508-BD49-B4DA-A65C0A0D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6" y="232557"/>
            <a:ext cx="2698117" cy="1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2BB4F2-24F0-C843-AEDD-786A73A4D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2002" y="584188"/>
            <a:ext cx="2813048" cy="2109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E49121-A9AD-DE42-B24E-7AFA24967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920" y="3559793"/>
            <a:ext cx="3114279" cy="20851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EC8F4-83F1-8D47-9452-1BE90B7C1FC5}"/>
              </a:ext>
            </a:extLst>
          </p:cNvPr>
          <p:cNvSpPr txBox="1"/>
          <p:nvPr/>
        </p:nvSpPr>
        <p:spPr>
          <a:xfrm>
            <a:off x="2588312" y="2243835"/>
            <a:ext cx="2747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Disaster Operation Center - American Red Cross, National Headquarters, Washington, D.C.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9A1CFC-1CA4-F741-91BF-9B79868D620A}"/>
              </a:ext>
            </a:extLst>
          </p:cNvPr>
          <p:cNvSpPr txBox="1"/>
          <p:nvPr/>
        </p:nvSpPr>
        <p:spPr>
          <a:xfrm>
            <a:off x="6171886" y="2392766"/>
            <a:ext cx="2608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Decontamination Exercise -  </a:t>
            </a:r>
          </a:p>
          <a:p>
            <a:r>
              <a:rPr lang="en-US" sz="1000" dirty="0">
                <a:solidFill>
                  <a:schemeClr val="bg1"/>
                </a:solidFill>
              </a:rPr>
              <a:t>Loudoun County, VA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CB4098-59D0-214F-81CC-FF6AB4E0AD15}"/>
              </a:ext>
            </a:extLst>
          </p:cNvPr>
          <p:cNvSpPr txBox="1"/>
          <p:nvPr/>
        </p:nvSpPr>
        <p:spPr>
          <a:xfrm>
            <a:off x="230911" y="3063783"/>
            <a:ext cx="2269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Guest Presenters - Air National Guard, Winchester, VA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3032CE-4456-A040-96C6-9FE5239005DF}"/>
              </a:ext>
            </a:extLst>
          </p:cNvPr>
          <p:cNvSpPr txBox="1"/>
          <p:nvPr/>
        </p:nvSpPr>
        <p:spPr>
          <a:xfrm>
            <a:off x="2743330" y="5715558"/>
            <a:ext cx="3057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Interprofessional Disaster Simulation – Winchester, VA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A448A3-C655-5046-8F95-8F80B1C7D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657" y="3488102"/>
            <a:ext cx="2299642" cy="21633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DFF31E-E60E-1044-91E6-07AC40515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0345" y="319844"/>
            <a:ext cx="2332412" cy="25558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4655456-56AA-0348-A62E-89CA0DA105BC}"/>
              </a:ext>
            </a:extLst>
          </p:cNvPr>
          <p:cNvSpPr txBox="1"/>
          <p:nvPr/>
        </p:nvSpPr>
        <p:spPr>
          <a:xfrm>
            <a:off x="9305714" y="2877011"/>
            <a:ext cx="24545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Hospital Decontamination Drill -  </a:t>
            </a:r>
          </a:p>
          <a:p>
            <a:r>
              <a:rPr lang="en-US" sz="1000" dirty="0">
                <a:solidFill>
                  <a:schemeClr val="bg1"/>
                </a:solidFill>
              </a:rPr>
              <a:t>Fairfax County, VA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F9CDE-6B7E-7748-B152-AA3B69745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0087" y="3519750"/>
            <a:ext cx="2382055" cy="2029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39A8C-087C-FF4B-B77E-0643AF03903E}"/>
              </a:ext>
            </a:extLst>
          </p:cNvPr>
          <p:cNvSpPr txBox="1"/>
          <p:nvPr/>
        </p:nvSpPr>
        <p:spPr>
          <a:xfrm>
            <a:off x="8340087" y="5571180"/>
            <a:ext cx="2616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360 Virtual Reality – Winchester, VA</a:t>
            </a:r>
          </a:p>
        </p:txBody>
      </p:sp>
    </p:spTree>
    <p:extLst>
      <p:ext uri="{BB962C8B-B14F-4D97-AF65-F5344CB8AC3E}">
        <p14:creationId xmlns:p14="http://schemas.microsoft.com/office/powerpoint/2010/main" val="3129958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Program Outcomes - Undergraduate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American Nurses Association (ANA)</a:t>
            </a:r>
          </a:p>
          <a:p>
            <a:r>
              <a:rPr lang="en-US" dirty="0">
                <a:solidFill>
                  <a:schemeClr val="bg1"/>
                </a:solidFill>
              </a:rPr>
              <a:t>American Association of Colleges of Nursing (AACN) - Essentials of Baccalaureate Education for Professional Nursing Practice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Essential VII: Clinical Prevention and Population Health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Essential IX: Baccalaureate Generalist Nursing Practice </a:t>
            </a:r>
          </a:p>
          <a:p>
            <a:r>
              <a:rPr lang="en-US" dirty="0">
                <a:solidFill>
                  <a:schemeClr val="bg1"/>
                </a:solidFill>
              </a:rPr>
              <a:t>National Council of State Boards of Nursing (NCSBN)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2016 NCLEX-RN Detailed Test Plan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Safety and Infection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50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Program Outcomes - Graduate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American Nurses Association (ANA)</a:t>
            </a:r>
          </a:p>
          <a:p>
            <a:r>
              <a:rPr lang="en-US" dirty="0">
                <a:solidFill>
                  <a:schemeClr val="bg1"/>
                </a:solidFill>
              </a:rPr>
              <a:t>American Association of Colleges of Nursing (AACN) - Essentials of Master’s Education in Nursing (2011)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Essential III: Quality Improvement and Safety and Essential VIII: Clinical Prevention and Population Health for Improving Health</a:t>
            </a:r>
          </a:p>
          <a:p>
            <a:r>
              <a:rPr lang="en-US" dirty="0">
                <a:solidFill>
                  <a:schemeClr val="bg1"/>
                </a:solidFill>
              </a:rPr>
              <a:t>American Association of Colleges of Nursing (AACN) - Essentials of Doctoral Education for Advanced Nursing Practice (2006).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Essential VII: Clinical Prevention and Population Health for Improving the Nation’s Health</a:t>
            </a:r>
          </a:p>
          <a:p>
            <a:r>
              <a:rPr lang="en-US" dirty="0">
                <a:solidFill>
                  <a:schemeClr val="bg1"/>
                </a:solidFill>
              </a:rPr>
              <a:t>Family Nurse Practitioner Board Certification Examination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Section I-D: Clinical Prevention and Population Health for Improvement of Outcomes</a:t>
            </a:r>
          </a:p>
        </p:txBody>
      </p:sp>
    </p:spTree>
    <p:extLst>
      <p:ext uri="{BB962C8B-B14F-4D97-AF65-F5344CB8AC3E}">
        <p14:creationId xmlns:p14="http://schemas.microsoft.com/office/powerpoint/2010/main" val="237606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Call To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Nurses in all specialties are key players in all types of local, national, and global disaster responses.</a:t>
            </a:r>
          </a:p>
          <a:p>
            <a:pPr marL="457200" lvl="1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77533-8E27-6F47-8243-333CACB9AB1D}"/>
              </a:ext>
            </a:extLst>
          </p:cNvPr>
          <p:cNvSpPr txBox="1"/>
          <p:nvPr/>
        </p:nvSpPr>
        <p:spPr>
          <a:xfrm>
            <a:off x="304795" y="5597237"/>
            <a:ext cx="362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Veenema</a:t>
            </a:r>
            <a:r>
              <a:rPr lang="en-US" sz="1200" dirty="0">
                <a:solidFill>
                  <a:schemeClr val="bg1"/>
                </a:solidFill>
              </a:rPr>
              <a:t>, et al., 2016</a:t>
            </a:r>
          </a:p>
        </p:txBody>
      </p:sp>
    </p:spTree>
    <p:extLst>
      <p:ext uri="{BB962C8B-B14F-4D97-AF65-F5344CB8AC3E}">
        <p14:creationId xmlns:p14="http://schemas.microsoft.com/office/powerpoint/2010/main" val="3458784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American Association of Colleges of Nursing. (2008). </a:t>
            </a:r>
            <a:r>
              <a:rPr lang="en-US" sz="2600" i="1" dirty="0">
                <a:solidFill>
                  <a:schemeClr val="bg1"/>
                </a:solidFill>
              </a:rPr>
              <a:t>Essentials of baccalaureate education for professional nursing practice. </a:t>
            </a:r>
            <a:r>
              <a:rPr lang="en-US" sz="2600" dirty="0">
                <a:solidFill>
                  <a:schemeClr val="bg1"/>
                </a:solidFill>
              </a:rPr>
              <a:t>Retrieved from </a:t>
            </a:r>
            <a:r>
              <a:rPr lang="en-US" sz="26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http://www.aacnnursing.org/Portals/42/Publications/BaccEssentials08.pdf</a:t>
            </a:r>
            <a:r>
              <a:rPr lang="en-US" sz="2600" u="sng" dirty="0">
                <a:solidFill>
                  <a:schemeClr val="bg1"/>
                </a:solidFill>
              </a:rPr>
              <a:t> </a:t>
            </a:r>
          </a:p>
          <a:p>
            <a:r>
              <a:rPr lang="en-US" sz="2600" dirty="0">
                <a:solidFill>
                  <a:schemeClr val="bg1"/>
                </a:solidFill>
              </a:rPr>
              <a:t>American Association of Colleges of Nursing. (2006). </a:t>
            </a:r>
            <a:r>
              <a:rPr lang="en-US" sz="2600" i="1" dirty="0">
                <a:solidFill>
                  <a:schemeClr val="bg1"/>
                </a:solidFill>
              </a:rPr>
              <a:t>Essentials of doctoral education for advanced nursing practice.</a:t>
            </a:r>
            <a:r>
              <a:rPr lang="en-US" sz="2600" dirty="0">
                <a:solidFill>
                  <a:schemeClr val="bg1"/>
                </a:solidFill>
              </a:rPr>
              <a:t> Retrieved from </a:t>
            </a:r>
            <a:r>
              <a:rPr lang="en-US" sz="2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https://www.aacnnursing.org/Portals/42/Publications/DNPEssentials.pdf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American Association of Colleges of Nursing. (2011). </a:t>
            </a:r>
            <a:r>
              <a:rPr lang="en-US" sz="2600" i="1" dirty="0">
                <a:solidFill>
                  <a:schemeClr val="bg1"/>
                </a:solidFill>
              </a:rPr>
              <a:t>Essentials of master’s education in nursing.</a:t>
            </a:r>
            <a:r>
              <a:rPr lang="en-US" sz="2600" dirty="0">
                <a:solidFill>
                  <a:schemeClr val="bg1"/>
                </a:solidFill>
              </a:rPr>
              <a:t> Retrieved from </a:t>
            </a:r>
            <a:r>
              <a:rPr lang="en-US" sz="26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https://www.aacnnursing.org/Portals/42/Publications/MastersEssentials11.pdf</a:t>
            </a:r>
            <a:r>
              <a:rPr lang="en-US" sz="2600" dirty="0">
                <a:solidFill>
                  <a:schemeClr val="bg1"/>
                </a:solidFill>
              </a:rPr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5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American Nurses Association. (n.d.). </a:t>
            </a:r>
            <a:r>
              <a:rPr lang="en-US" sz="2600" i="1" dirty="0">
                <a:solidFill>
                  <a:schemeClr val="bg1"/>
                </a:solidFill>
              </a:rPr>
              <a:t>Be competent: Education. </a:t>
            </a:r>
            <a:r>
              <a:rPr lang="en-US" sz="2600" dirty="0">
                <a:solidFill>
                  <a:schemeClr val="bg1"/>
                </a:solidFill>
              </a:rPr>
              <a:t>Retrieved from </a:t>
            </a:r>
            <a:r>
              <a:rPr lang="en-US" sz="2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https://www.nursingworld.org/practice-policy/work-environment/health-safety/disaster-preparedness/be-competent-education/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</a:p>
          <a:p>
            <a:r>
              <a:rPr lang="en-US" sz="2600" dirty="0">
                <a:solidFill>
                  <a:schemeClr val="bg1"/>
                </a:solidFill>
              </a:rPr>
              <a:t>American Nurses Credentialing Center. (2016). </a:t>
            </a:r>
            <a:r>
              <a:rPr lang="en-US" sz="2600" i="1" dirty="0">
                <a:solidFill>
                  <a:schemeClr val="bg1"/>
                </a:solidFill>
              </a:rPr>
              <a:t>Family nurse practitioner certification.</a:t>
            </a:r>
            <a:r>
              <a:rPr lang="en-US" sz="2600" dirty="0">
                <a:solidFill>
                  <a:schemeClr val="bg1"/>
                </a:solidFill>
              </a:rPr>
              <a:t> Retrieved from </a:t>
            </a:r>
            <a:r>
              <a:rPr lang="en-US" sz="2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https://www.nursingworld.org/~4acd24/globalassets/certification/certification-specialty-pages/resources/test-content-outlines/familynp-tco.pdf</a:t>
            </a:r>
            <a:r>
              <a:rPr lang="en-US" sz="2600" dirty="0">
                <a:solidFill>
                  <a:schemeClr val="bg1"/>
                </a:solidFill>
              </a:rPr>
              <a:t>  </a:t>
            </a:r>
          </a:p>
          <a:p>
            <a:r>
              <a:rPr lang="en-US" sz="2600" dirty="0">
                <a:solidFill>
                  <a:schemeClr val="bg1"/>
                </a:solidFill>
              </a:rPr>
              <a:t>National Council of State Boards of Nursing. (2016). </a:t>
            </a:r>
            <a:r>
              <a:rPr lang="en-US" sz="2600" i="1" dirty="0">
                <a:solidFill>
                  <a:schemeClr val="bg1"/>
                </a:solidFill>
              </a:rPr>
              <a:t>2016 NCLEX-RN detailed test plan.</a:t>
            </a:r>
            <a:r>
              <a:rPr lang="en-US" sz="2600" dirty="0">
                <a:solidFill>
                  <a:schemeClr val="bg1"/>
                </a:solidFill>
              </a:rPr>
              <a:t> Retrieved from </a:t>
            </a:r>
            <a:r>
              <a:rPr lang="en-US" sz="26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https://www.ncsbn.org/2016_RN_DetTestPlan_Educator.pdf</a:t>
            </a:r>
            <a:r>
              <a:rPr lang="en-US" sz="2600" u="sng" dirty="0">
                <a:solidFill>
                  <a:schemeClr val="bg1"/>
                </a:solidFill>
              </a:rPr>
              <a:t> </a:t>
            </a:r>
            <a:endParaRPr lang="en-US" sz="2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7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Smith, A. B. (2018). </a:t>
            </a:r>
            <a:r>
              <a:rPr lang="en-US" sz="2600" i="1" dirty="0">
                <a:solidFill>
                  <a:schemeClr val="bg1"/>
                </a:solidFill>
              </a:rPr>
              <a:t>2017 U.S. billion-dollar weather and climate disasters: A historic year in context. </a:t>
            </a:r>
            <a:r>
              <a:rPr lang="en-US" sz="2600" dirty="0">
                <a:solidFill>
                  <a:schemeClr val="bg1"/>
                </a:solidFill>
              </a:rPr>
              <a:t>Retrieved from </a:t>
            </a:r>
            <a:r>
              <a:rPr lang="en-US" sz="2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https://www.climate.gov/news-features/blogs/beyond-data/2017-us-billion-dollar-weather-and-climate-disasters-historic-year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endParaRPr lang="en-US" sz="2600" i="1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Stanley, S., &amp; </a:t>
            </a:r>
            <a:r>
              <a:rPr lang="en-US" sz="2600" dirty="0" err="1">
                <a:solidFill>
                  <a:schemeClr val="bg1"/>
                </a:solidFill>
              </a:rPr>
              <a:t>Wolanski</a:t>
            </a:r>
            <a:r>
              <a:rPr lang="en-US" sz="2600" dirty="0">
                <a:solidFill>
                  <a:schemeClr val="bg1"/>
                </a:solidFill>
              </a:rPr>
              <a:t>, T. (Eds.). (2015). </a:t>
            </a:r>
            <a:r>
              <a:rPr lang="en-US" sz="2600" i="1" dirty="0">
                <a:solidFill>
                  <a:schemeClr val="bg1"/>
                </a:solidFill>
              </a:rPr>
              <a:t>Designing and integrating a disaster preparedness curriculum: Readying nurses for the worst. </a:t>
            </a:r>
            <a:r>
              <a:rPr lang="en-US" sz="2600" dirty="0">
                <a:solidFill>
                  <a:schemeClr val="bg1"/>
                </a:solidFill>
              </a:rPr>
              <a:t>Indianapolis, IN: Sigma Theta Tau International. </a:t>
            </a:r>
          </a:p>
          <a:p>
            <a:r>
              <a:rPr lang="en-US" sz="2600" dirty="0" err="1">
                <a:solidFill>
                  <a:schemeClr val="bg1"/>
                </a:solidFill>
              </a:rPr>
              <a:t>Veenema</a:t>
            </a:r>
            <a:r>
              <a:rPr lang="en-US" sz="2600" dirty="0">
                <a:solidFill>
                  <a:schemeClr val="bg1"/>
                </a:solidFill>
              </a:rPr>
              <a:t>, T. G. (Ed.). (2019). </a:t>
            </a:r>
            <a:r>
              <a:rPr lang="en-US" sz="2600" i="1" dirty="0">
                <a:solidFill>
                  <a:schemeClr val="bg1"/>
                </a:solidFill>
              </a:rPr>
              <a:t>Disaster nursing and emergency preparedness for chemical biological, and radiological terrorism and other hazards</a:t>
            </a:r>
            <a:r>
              <a:rPr lang="en-US" sz="2600" dirty="0">
                <a:solidFill>
                  <a:schemeClr val="bg1"/>
                </a:solidFill>
              </a:rPr>
              <a:t> (4</a:t>
            </a:r>
            <a:r>
              <a:rPr lang="en-US" sz="2600" baseline="30000" dirty="0">
                <a:solidFill>
                  <a:schemeClr val="bg1"/>
                </a:solidFill>
              </a:rPr>
              <a:t>th</a:t>
            </a:r>
            <a:r>
              <a:rPr lang="en-US" sz="2600" dirty="0">
                <a:solidFill>
                  <a:schemeClr val="bg1"/>
                </a:solidFill>
              </a:rPr>
              <a:t> ed.). New York: Springer Publishing.</a:t>
            </a:r>
          </a:p>
          <a:p>
            <a:r>
              <a:rPr lang="en-US" sz="2600" dirty="0" err="1">
                <a:solidFill>
                  <a:schemeClr val="bg1"/>
                </a:solidFill>
              </a:rPr>
              <a:t>Veenema</a:t>
            </a:r>
            <a:r>
              <a:rPr lang="en-US" sz="2600" dirty="0">
                <a:solidFill>
                  <a:schemeClr val="bg1"/>
                </a:solidFill>
              </a:rPr>
              <a:t>, T., Griffin, A., Gable, A., </a:t>
            </a:r>
            <a:r>
              <a:rPr lang="en-US" sz="2600" dirty="0" err="1">
                <a:solidFill>
                  <a:schemeClr val="bg1"/>
                </a:solidFill>
              </a:rPr>
              <a:t>MacIntyre</a:t>
            </a:r>
            <a:r>
              <a:rPr lang="en-US" sz="2600" dirty="0">
                <a:solidFill>
                  <a:schemeClr val="bg1"/>
                </a:solidFill>
              </a:rPr>
              <a:t>, L., Simons, N., </a:t>
            </a:r>
            <a:r>
              <a:rPr lang="en-US" sz="2600" dirty="0" err="1">
                <a:solidFill>
                  <a:schemeClr val="bg1"/>
                </a:solidFill>
              </a:rPr>
              <a:t>Couig</a:t>
            </a:r>
            <a:r>
              <a:rPr lang="en-US" sz="2600" dirty="0">
                <a:solidFill>
                  <a:schemeClr val="bg1"/>
                </a:solidFill>
              </a:rPr>
              <a:t>, M., …… Larson, E. (2016). Nurses as leaders in disaster preparedness and response: A call to action. </a:t>
            </a:r>
            <a:r>
              <a:rPr lang="en-US" sz="2600" i="1" dirty="0">
                <a:solidFill>
                  <a:schemeClr val="bg1"/>
                </a:solidFill>
              </a:rPr>
              <a:t>Journal of Nursing Scholarship, 48</a:t>
            </a:r>
            <a:r>
              <a:rPr lang="en-US" sz="2600" dirty="0">
                <a:solidFill>
                  <a:schemeClr val="bg1"/>
                </a:solidFill>
              </a:rPr>
              <a:t>(2), 187-200.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14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Kathleen Eid-</a:t>
            </a:r>
            <a:r>
              <a:rPr lang="en-US" altLang="en-US" dirty="0" err="1">
                <a:solidFill>
                  <a:schemeClr val="bg1"/>
                </a:solidFill>
              </a:rPr>
              <a:t>Heberle</a:t>
            </a:r>
            <a:r>
              <a:rPr lang="en-US" altLang="en-US" dirty="0">
                <a:solidFill>
                  <a:schemeClr val="bg1"/>
                </a:solidFill>
              </a:rPr>
              <a:t>, RN, MSN, NHDP-BC, CNE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Shenandoah University - Eleanor Wade Custer School of Nursing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(704) 578-9648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keidhebe@su.edu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Janice S. Smith, PhD, RN, CNE, ANEF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Shenandoah University - Eleanor Wade Custer School of Nursing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(540) 665-5504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jsmith9@su.edu</a:t>
            </a:r>
            <a:endParaRPr lang="en-US" altLang="en-US" dirty="0">
              <a:solidFill>
                <a:schemeClr val="bg1"/>
              </a:solidFill>
            </a:endParaRPr>
          </a:p>
          <a:p>
            <a:pPr algn="ctr"/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3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855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427747" y="1573964"/>
            <a:ext cx="9192127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Now is the Time to Prepare Future Nurses for Disasters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733907" y="3682756"/>
            <a:ext cx="6724185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Kathleen Eid-</a:t>
            </a:r>
            <a:r>
              <a:rPr lang="en-US" sz="2400" b="1" dirty="0" err="1">
                <a:solidFill>
                  <a:schemeClr val="bg1"/>
                </a:solidFill>
              </a:rPr>
              <a:t>Heberle</a:t>
            </a:r>
            <a:r>
              <a:rPr lang="en-US" sz="2400" b="1" dirty="0">
                <a:solidFill>
                  <a:schemeClr val="bg1"/>
                </a:solidFill>
              </a:rPr>
              <a:t>, MSN, RN, NHDP-BC, CNE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Janice Smith, PhD, RN, CNE, ANEF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Eleanor Wade Custer School of Nursing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Shenandoah University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0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Objectives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Participants will be able to:</a:t>
            </a:r>
          </a:p>
          <a:p>
            <a:pPr marL="857250" lvl="1" indent="-457200"/>
            <a:r>
              <a:rPr lang="en-US" sz="3600" dirty="0">
                <a:solidFill>
                  <a:schemeClr val="bg1"/>
                </a:solidFill>
              </a:rPr>
              <a:t>Articulate the importance of integrating disaster education into the nursing curriculum.</a:t>
            </a:r>
          </a:p>
          <a:p>
            <a:pPr marL="857250" lvl="1" indent="-457200"/>
            <a:r>
              <a:rPr lang="en-US" sz="3600" dirty="0">
                <a:solidFill>
                  <a:schemeClr val="bg1"/>
                </a:solidFill>
              </a:rPr>
              <a:t>Examine innovative pedagogical methods of disaster education across the nursing curriculum.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1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Nurses in the United States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are inadequately prepared to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respond to disasters.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F1DA6-1A81-4445-8DAB-0D0EC5EC075F}"/>
              </a:ext>
            </a:extLst>
          </p:cNvPr>
          <p:cNvSpPr txBox="1"/>
          <p:nvPr/>
        </p:nvSpPr>
        <p:spPr>
          <a:xfrm>
            <a:off x="217360" y="5666282"/>
            <a:ext cx="3560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Veenema</a:t>
            </a:r>
            <a:r>
              <a:rPr lang="en-US" sz="1200" dirty="0">
                <a:solidFill>
                  <a:schemeClr val="bg1"/>
                </a:solidFill>
              </a:rPr>
              <a:t>, et al., 2016</a:t>
            </a:r>
          </a:p>
        </p:txBody>
      </p:sp>
    </p:spTree>
    <p:extLst>
      <p:ext uri="{BB962C8B-B14F-4D97-AF65-F5344CB8AC3E}">
        <p14:creationId xmlns:p14="http://schemas.microsoft.com/office/powerpoint/2010/main" val="80219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455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4" descr="Astrodome Shelter">
            <a:extLst>
              <a:ext uri="{FF2B5EF4-FFF2-40B4-BE49-F238E27FC236}">
                <a16:creationId xmlns:a16="http://schemas.microsoft.com/office/drawing/2014/main" id="{0731DCD5-6123-A644-8ECF-FD2D3B48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730" y="3094589"/>
            <a:ext cx="3433468" cy="252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 descr="Damaged Univ. PR.jpg">
            <a:extLst>
              <a:ext uri="{FF2B5EF4-FFF2-40B4-BE49-F238E27FC236}">
                <a16:creationId xmlns:a16="http://schemas.microsoft.com/office/drawing/2014/main" id="{4B6D170E-5D03-EB4F-913C-654F9FF6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254912" y="601562"/>
            <a:ext cx="3724255" cy="2011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BE7EB-2A2F-D04C-8474-4711F0415706}"/>
              </a:ext>
            </a:extLst>
          </p:cNvPr>
          <p:cNvSpPr txBox="1"/>
          <p:nvPr/>
        </p:nvSpPr>
        <p:spPr>
          <a:xfrm>
            <a:off x="9586022" y="5637003"/>
            <a:ext cx="24066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Houston Astrodome 2005 </a:t>
            </a:r>
          </a:p>
          <a:p>
            <a:r>
              <a:rPr lang="en-US" sz="1000" dirty="0">
                <a:solidFill>
                  <a:schemeClr val="bg1"/>
                </a:solidFill>
              </a:rPr>
              <a:t>(American Red Cross)</a:t>
            </a:r>
          </a:p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19C415-33F7-264B-BC29-7D043FA7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Disasters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FA7F7-9052-0D43-8912-22EC6F8B7669}"/>
              </a:ext>
            </a:extLst>
          </p:cNvPr>
          <p:cNvSpPr txBox="1"/>
          <p:nvPr/>
        </p:nvSpPr>
        <p:spPr>
          <a:xfrm>
            <a:off x="359334" y="3220360"/>
            <a:ext cx="316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7D3F57-FB6C-9443-ACBC-3031F6CB0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462332"/>
            <a:ext cx="3111500" cy="2044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956F58-82AB-FD46-8584-81AAF8D64FA8}"/>
              </a:ext>
            </a:extLst>
          </p:cNvPr>
          <p:cNvSpPr txBox="1"/>
          <p:nvPr/>
        </p:nvSpPr>
        <p:spPr>
          <a:xfrm>
            <a:off x="303578" y="2624823"/>
            <a:ext cx="3090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Hurricane Maria - Puerto Rico, 2017 (K. Eid-</a:t>
            </a:r>
            <a:r>
              <a:rPr lang="en-US" sz="1000" dirty="0" err="1">
                <a:solidFill>
                  <a:schemeClr val="bg1"/>
                </a:solidFill>
              </a:rPr>
              <a:t>Heberle</a:t>
            </a:r>
            <a:r>
              <a:rPr lang="en-US" sz="1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C790C-4A2E-854F-8DC4-01FF4BD43891}"/>
              </a:ext>
            </a:extLst>
          </p:cNvPr>
          <p:cNvSpPr txBox="1"/>
          <p:nvPr/>
        </p:nvSpPr>
        <p:spPr>
          <a:xfrm>
            <a:off x="8717288" y="2535165"/>
            <a:ext cx="2703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Floods - Texas, 2016 (FEMA News Photo)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6AF9BA-9473-1E4D-B63C-0484540EDE87}"/>
              </a:ext>
            </a:extLst>
          </p:cNvPr>
          <p:cNvSpPr txBox="1"/>
          <p:nvPr/>
        </p:nvSpPr>
        <p:spPr>
          <a:xfrm>
            <a:off x="6480975" y="4568074"/>
            <a:ext cx="1958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Terrorism - New York, 2001 (FEMA News Photo)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636F6D-57D8-1942-B165-76F086DAABB4}"/>
              </a:ext>
            </a:extLst>
          </p:cNvPr>
          <p:cNvSpPr txBox="1"/>
          <p:nvPr/>
        </p:nvSpPr>
        <p:spPr>
          <a:xfrm>
            <a:off x="254912" y="5129071"/>
            <a:ext cx="2178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Tornado – Joplin, MO, 2011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8264B2-A6BD-9D44-A923-00D328B81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327" y="2052239"/>
            <a:ext cx="1647887" cy="24963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0B9855-0D52-E14C-880F-7E07B3C9C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612" y="3637108"/>
            <a:ext cx="2775941" cy="20819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8B8AF3-F48B-0A44-A0EA-E094F2BA4382}"/>
              </a:ext>
            </a:extLst>
          </p:cNvPr>
          <p:cNvSpPr txBox="1"/>
          <p:nvPr/>
        </p:nvSpPr>
        <p:spPr>
          <a:xfrm>
            <a:off x="3669323" y="3241780"/>
            <a:ext cx="2098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Volcano Eruption - Big Island of Hawaii, 2015 (FEMA News Photo)</a:t>
            </a:r>
          </a:p>
        </p:txBody>
      </p:sp>
      <p:pic>
        <p:nvPicPr>
          <p:cNvPr id="20" name="Content Placeholder 3" descr="Joplin_Hospital_3.jpg">
            <a:extLst>
              <a:ext uri="{FF2B5EF4-FFF2-40B4-BE49-F238E27FC236}">
                <a16:creationId xmlns:a16="http://schemas.microsoft.com/office/drawing/2014/main" id="{78EB7C51-2D2B-A94A-A9FB-F66F5842D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3" b="13393"/>
          <a:stretch>
            <a:fillRect/>
          </a:stretch>
        </p:blipFill>
        <p:spPr>
          <a:xfrm>
            <a:off x="123463" y="3236633"/>
            <a:ext cx="3291234" cy="181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3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7BA4259-9AAC-874B-BBDC-75983617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Billion Dollar Disasters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CD480-C257-0A4F-9D09-BEAA7DF73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7" y="1801145"/>
            <a:ext cx="6731110" cy="3902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8686D-7ACF-8A4B-8A1B-6E2E62233D13}"/>
              </a:ext>
            </a:extLst>
          </p:cNvPr>
          <p:cNvSpPr txBox="1"/>
          <p:nvPr/>
        </p:nvSpPr>
        <p:spPr>
          <a:xfrm>
            <a:off x="147239" y="5703377"/>
            <a:ext cx="3758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Smith, 2018</a:t>
            </a:r>
          </a:p>
        </p:txBody>
      </p:sp>
    </p:spTree>
    <p:extLst>
      <p:ext uri="{BB962C8B-B14F-4D97-AF65-F5344CB8AC3E}">
        <p14:creationId xmlns:p14="http://schemas.microsoft.com/office/powerpoint/2010/main" val="228738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Goals of the Disaster Curriculum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2402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goals of the disaster curriculum are to: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Ensure nurses are personally prepared for a disaster so they can report to work when called upon.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Enable students to transition into nursing practice with basic disaster knowledge and capabilities to effectively and safely respond to an event.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Ensure nurse practitioners possess the knowledge and skills to appropriately assess, diagnose, and treat individuals affected by disasters.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 nurse leaders with the knowledge to prepare for and manage a  disaster incident impacting their institution.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Recognize the importance of collaborating with other agencies before, during, and after a disaster.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1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5B4230-5C01-FE42-BF1F-E672284C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Disaster Content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Across the Curriculum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50252-9E8D-0C44-B73F-2D48BC901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chemeClr val="bg1"/>
                </a:solidFill>
              </a:rPr>
              <a:t>Role of the Nurse: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Disaster Planning, Response, Management, and Recovery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Working with Government and Non-Government Agencies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Natural, Chemical, Biological, Radiological, Nuclear, and Explosive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Decontamination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Alternate Care Sites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Vulnerable Populations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Ethical, Legal, and Moral Issues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3" descr="disaster-training-1.jpg">
            <a:extLst>
              <a:ext uri="{FF2B5EF4-FFF2-40B4-BE49-F238E27FC236}">
                <a16:creationId xmlns:a16="http://schemas.microsoft.com/office/drawing/2014/main" id="{EB339C70-6DA9-7E4E-A018-43D58A05C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47" y="4270917"/>
            <a:ext cx="2269634" cy="15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2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087979"/>
          </a:xfrm>
          <a:prstGeom prst="rect">
            <a:avLst/>
          </a:prstGeom>
          <a:solidFill>
            <a:srgbClr val="FAF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79508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A482-C4CF-5242-9E90-6A509EEE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On-Line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C6F82-2C6B-AC48-BF0C-1788069F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736725"/>
            <a:ext cx="10233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Enhanced learning through on-line modalities: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Federal Emergency Management Agency (FEMA)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IS-100.c: Introduction to the Incident Command System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IS-200.HCA: Applying ICS to Healthcare Organizations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IS-700.b: An Introduction to the National Incident Management System (NIMS)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American Red Cross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Disaster Cycle Services: An Overview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Disaster Health Services Fundamental 1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Disaster Health Services Fundamental 2</a:t>
            </a:r>
          </a:p>
        </p:txBody>
      </p:sp>
    </p:spTree>
    <p:extLst>
      <p:ext uri="{BB962C8B-B14F-4D97-AF65-F5344CB8AC3E}">
        <p14:creationId xmlns:p14="http://schemas.microsoft.com/office/powerpoint/2010/main" val="402220051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1214</Words>
  <Application>Microsoft Office PowerPoint</Application>
  <PresentationFormat>Widescreen</PresentationFormat>
  <Paragraphs>122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Depth</vt:lpstr>
      <vt:lpstr>PowerPoint Presentation</vt:lpstr>
      <vt:lpstr>PowerPoint Presentation</vt:lpstr>
      <vt:lpstr>Objectives</vt:lpstr>
      <vt:lpstr>PowerPoint Presentation</vt:lpstr>
      <vt:lpstr>Disasters </vt:lpstr>
      <vt:lpstr>Billion Dollar Disasters</vt:lpstr>
      <vt:lpstr>Goals of the Disaster Curriculum </vt:lpstr>
      <vt:lpstr>Disaster Content  Across the Curriculum</vt:lpstr>
      <vt:lpstr>On-Line Learning</vt:lpstr>
      <vt:lpstr>Mobile Applications</vt:lpstr>
      <vt:lpstr>Transforming Teaching</vt:lpstr>
      <vt:lpstr>PowerPoint Presentation</vt:lpstr>
      <vt:lpstr>Program Outcomes - Undergraduate</vt:lpstr>
      <vt:lpstr>Program Outcomes - Graduate</vt:lpstr>
      <vt:lpstr>A Call To Action</vt:lpstr>
      <vt:lpstr>References</vt:lpstr>
      <vt:lpstr>References</vt:lpstr>
      <vt:lpstr>References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Brenda Marshall</cp:lastModifiedBy>
  <cp:revision>88</cp:revision>
  <cp:lastPrinted>2018-10-12T19:27:38Z</cp:lastPrinted>
  <dcterms:created xsi:type="dcterms:W3CDTF">2017-07-26T19:54:42Z</dcterms:created>
  <dcterms:modified xsi:type="dcterms:W3CDTF">2018-11-01T18:32:31Z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260771-a9fd-4aa8-a138-a40ac53a5467_Enabled">
    <vt:lpwstr>True</vt:lpwstr>
  </property>
  <property fmtid="{D5CDD505-2E9C-101B-9397-08002B2CF9AE}" pid="3" name="MSIP_Label_00260771-a9fd-4aa8-a138-a40ac53a5467_SiteId">
    <vt:lpwstr>eb20950b-168c-497a-9845-2b099844f3ef</vt:lpwstr>
  </property>
  <property fmtid="{D5CDD505-2E9C-101B-9397-08002B2CF9AE}" pid="4" name="MSIP_Label_00260771-a9fd-4aa8-a138-a40ac53a5467_Owner">
    <vt:lpwstr>Brenda.Marshall@SREB.ORG</vt:lpwstr>
  </property>
  <property fmtid="{D5CDD505-2E9C-101B-9397-08002B2CF9AE}" pid="5" name="MSIP_Label_00260771-a9fd-4aa8-a138-a40ac53a5467_SetDate">
    <vt:lpwstr>2018-11-01T18:32:25.5791214Z</vt:lpwstr>
  </property>
  <property fmtid="{D5CDD505-2E9C-101B-9397-08002B2CF9AE}" pid="6" name="MSIP_Label_00260771-a9fd-4aa8-a138-a40ac53a5467_Name">
    <vt:lpwstr>General</vt:lpwstr>
  </property>
  <property fmtid="{D5CDD505-2E9C-101B-9397-08002B2CF9AE}" pid="7" name="MSIP_Label_00260771-a9fd-4aa8-a138-a40ac53a5467_Application">
    <vt:lpwstr>Microsoft Azure Information Protection</vt:lpwstr>
  </property>
  <property fmtid="{D5CDD505-2E9C-101B-9397-08002B2CF9AE}" pid="8" name="MSIP_Label_00260771-a9fd-4aa8-a138-a40ac53a5467_Extended_MSFT_Method">
    <vt:lpwstr>Automatic</vt:lpwstr>
  </property>
  <property fmtid="{D5CDD505-2E9C-101B-9397-08002B2CF9AE}" pid="9" name="Sensitivity">
    <vt:lpwstr>General</vt:lpwstr>
  </property>
</Properties>
</file>