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5"/>
  </p:notesMasterIdLst>
  <p:sldIdLst>
    <p:sldId id="256" r:id="rId2"/>
    <p:sldId id="265" r:id="rId3"/>
    <p:sldId id="293" r:id="rId4"/>
    <p:sldId id="262" r:id="rId5"/>
    <p:sldId id="294" r:id="rId6"/>
    <p:sldId id="279" r:id="rId7"/>
    <p:sldId id="278" r:id="rId8"/>
    <p:sldId id="263" r:id="rId9"/>
    <p:sldId id="281" r:id="rId10"/>
    <p:sldId id="261" r:id="rId11"/>
    <p:sldId id="295" r:id="rId12"/>
    <p:sldId id="286" r:id="rId13"/>
    <p:sldId id="282" r:id="rId14"/>
    <p:sldId id="258" r:id="rId15"/>
    <p:sldId id="287" r:id="rId16"/>
    <p:sldId id="276" r:id="rId17"/>
    <p:sldId id="280" r:id="rId18"/>
    <p:sldId id="269" r:id="rId19"/>
    <p:sldId id="277" r:id="rId20"/>
    <p:sldId id="296" r:id="rId21"/>
    <p:sldId id="266" r:id="rId22"/>
    <p:sldId id="267" r:id="rId23"/>
    <p:sldId id="288" r:id="rId24"/>
    <p:sldId id="297" r:id="rId25"/>
    <p:sldId id="275" r:id="rId26"/>
    <p:sldId id="268" r:id="rId27"/>
    <p:sldId id="270" r:id="rId28"/>
    <p:sldId id="284" r:id="rId29"/>
    <p:sldId id="274" r:id="rId30"/>
    <p:sldId id="299" r:id="rId31"/>
    <p:sldId id="292" r:id="rId32"/>
    <p:sldId id="298" r:id="rId33"/>
    <p:sldId id="289" r:id="rId34"/>
  </p:sldIdLst>
  <p:sldSz cx="12192000" cy="6858000"/>
  <p:notesSz cx="6858000" cy="1609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ime Ramirez-Mendoza" initials="JR" lastIdx="3" clrIdx="0">
    <p:extLst>
      <p:ext uri="{19B8F6BF-5375-455C-9EA6-DF929625EA0E}">
        <p15:presenceInfo xmlns:p15="http://schemas.microsoft.com/office/powerpoint/2012/main" userId="S-1-5-21-2423952825-419121147-1079458814-2352" providerId="AD"/>
      </p:ext>
    </p:extLst>
  </p:cmAuthor>
  <p:cmAuthor id="2" name="Jaime Ramirez-Mendoza" initials="JR [2]" lastIdx="12" clrIdx="1">
    <p:extLst>
      <p:ext uri="{19B8F6BF-5375-455C-9EA6-DF929625EA0E}">
        <p15:presenceInfo xmlns:p15="http://schemas.microsoft.com/office/powerpoint/2012/main" userId="S::jramirezmendoza@edtrust.org::f3207606-01db-458e-b481-ab03f8e802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CBD2"/>
    <a:srgbClr val="667B7A"/>
    <a:srgbClr val="63B2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99" autoAdjust="0"/>
  </p:normalViewPr>
  <p:slideViewPr>
    <p:cSldViewPr snapToGrid="0">
      <p:cViewPr varScale="1">
        <p:scale>
          <a:sx n="84" d="100"/>
          <a:sy n="84" d="100"/>
        </p:scale>
        <p:origin x="15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7-21T11:28:20.248" idx="3">
    <p:pos x="10" y="10"/>
    <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A319A-226F-4E81-989A-B33E5DEBC805}"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C07D5681-792A-4FA9-9FE7-F5F04E1E2483}">
      <dgm:prSet phldrT="[Text]" phldr="0"/>
      <dgm:spPr/>
      <dgm:t>
        <a:bodyPr/>
        <a:lstStyle/>
        <a:p>
          <a:pPr rtl="0"/>
          <a:r>
            <a:rPr lang="en-US">
              <a:latin typeface="Calibri Light" panose="020F0302020204030204"/>
            </a:rPr>
            <a:t>Inequitable</a:t>
          </a:r>
          <a:r>
            <a:rPr lang="en-US" b="0" i="0" u="none" strike="noStrike" cap="none" baseline="0" noProof="0">
              <a:latin typeface="Calibri Light"/>
              <a:cs typeface="Calibri Light"/>
            </a:rPr>
            <a:t> K-12 + Higher Ed Funding</a:t>
          </a:r>
          <a:endParaRPr lang="en-US"/>
        </a:p>
      </dgm:t>
    </dgm:pt>
    <dgm:pt modelId="{70F9DBD5-1A86-4D4F-AA83-00CE01AA335C}" type="parTrans" cxnId="{593EAE5E-4379-45E3-BCFD-A0F955A1ADEA}">
      <dgm:prSet/>
      <dgm:spPr/>
      <dgm:t>
        <a:bodyPr/>
        <a:lstStyle/>
        <a:p>
          <a:endParaRPr lang="en-US"/>
        </a:p>
      </dgm:t>
    </dgm:pt>
    <dgm:pt modelId="{7EDDED2A-3FC0-4433-AB1A-E91EEE90E803}" type="sibTrans" cxnId="{593EAE5E-4379-45E3-BCFD-A0F955A1ADEA}">
      <dgm:prSet/>
      <dgm:spPr/>
      <dgm:t>
        <a:bodyPr/>
        <a:lstStyle/>
        <a:p>
          <a:endParaRPr lang="en-US"/>
        </a:p>
      </dgm:t>
    </dgm:pt>
    <dgm:pt modelId="{986B2038-272C-453B-80C7-D8FDEFE5FD81}">
      <dgm:prSet phldrT="[Text]" phldr="0"/>
      <dgm:spPr/>
      <dgm:t>
        <a:bodyPr/>
        <a:lstStyle/>
        <a:p>
          <a:pPr rtl="0"/>
          <a:r>
            <a:rPr lang="en-US">
              <a:latin typeface="Calibri Light" panose="020F0302020204030204"/>
            </a:rPr>
            <a:t>Racial Income + Wealth Gap</a:t>
          </a:r>
          <a:endParaRPr lang="en-US"/>
        </a:p>
      </dgm:t>
    </dgm:pt>
    <dgm:pt modelId="{5FC90C66-3F70-4528-83C3-A4EA92677258}" type="parTrans" cxnId="{D96C12C0-0F65-4B68-B9F4-A9727953E4A8}">
      <dgm:prSet/>
      <dgm:spPr/>
      <dgm:t>
        <a:bodyPr/>
        <a:lstStyle/>
        <a:p>
          <a:endParaRPr lang="en-US"/>
        </a:p>
      </dgm:t>
    </dgm:pt>
    <dgm:pt modelId="{01C30EF3-30E2-49CE-A41D-D8D416F0A4DC}" type="sibTrans" cxnId="{D96C12C0-0F65-4B68-B9F4-A9727953E4A8}">
      <dgm:prSet/>
      <dgm:spPr/>
      <dgm:t>
        <a:bodyPr/>
        <a:lstStyle/>
        <a:p>
          <a:endParaRPr lang="en-US"/>
        </a:p>
      </dgm:t>
    </dgm:pt>
    <dgm:pt modelId="{7AA6D7CB-B567-4D20-8E1E-385D8D96871F}">
      <dgm:prSet phldrT="[Text]" phldr="0"/>
      <dgm:spPr/>
      <dgm:t>
        <a:bodyPr/>
        <a:lstStyle/>
        <a:p>
          <a:pPr rtl="0"/>
          <a:r>
            <a:rPr lang="en-US">
              <a:latin typeface="Calibri Light" panose="020F0302020204030204"/>
            </a:rPr>
            <a:t>Failed Federal Policies</a:t>
          </a:r>
          <a:endParaRPr lang="en-US"/>
        </a:p>
      </dgm:t>
    </dgm:pt>
    <dgm:pt modelId="{2AB6E479-FF6D-439D-8BD6-B96190F336CC}" type="parTrans" cxnId="{F001E001-151C-4A87-8FAF-E428A0DC1AB1}">
      <dgm:prSet/>
      <dgm:spPr/>
      <dgm:t>
        <a:bodyPr/>
        <a:lstStyle/>
        <a:p>
          <a:endParaRPr lang="en-US"/>
        </a:p>
      </dgm:t>
    </dgm:pt>
    <dgm:pt modelId="{DEAF5FB4-2510-4980-9E88-EDADA2E8DEA0}" type="sibTrans" cxnId="{F001E001-151C-4A87-8FAF-E428A0DC1AB1}">
      <dgm:prSet/>
      <dgm:spPr/>
      <dgm:t>
        <a:bodyPr/>
        <a:lstStyle/>
        <a:p>
          <a:endParaRPr lang="en-US"/>
        </a:p>
      </dgm:t>
    </dgm:pt>
    <dgm:pt modelId="{F396BFEF-57E7-4AAF-989B-F7F74F4478C4}">
      <dgm:prSet phldrT="[Text]" phldr="0"/>
      <dgm:spPr/>
      <dgm:t>
        <a:bodyPr/>
        <a:lstStyle/>
        <a:p>
          <a:pPr rtl="0"/>
          <a:r>
            <a:rPr lang="en-US">
              <a:latin typeface="Calibri Light" panose="020F0302020204030204"/>
            </a:rPr>
            <a:t>Overrepresentation at For-Profit Colleges</a:t>
          </a:r>
          <a:endParaRPr lang="en-US"/>
        </a:p>
      </dgm:t>
    </dgm:pt>
    <dgm:pt modelId="{6B6A3CC0-0B51-4998-B804-8233E180B7ED}" type="parTrans" cxnId="{28D2B16B-C950-40D3-A4D6-4BB51D466172}">
      <dgm:prSet/>
      <dgm:spPr/>
      <dgm:t>
        <a:bodyPr/>
        <a:lstStyle/>
        <a:p>
          <a:endParaRPr lang="en-US"/>
        </a:p>
      </dgm:t>
    </dgm:pt>
    <dgm:pt modelId="{97CE1C82-C5F3-4531-8153-F044BC838021}" type="sibTrans" cxnId="{28D2B16B-C950-40D3-A4D6-4BB51D466172}">
      <dgm:prSet/>
      <dgm:spPr/>
      <dgm:t>
        <a:bodyPr/>
        <a:lstStyle/>
        <a:p>
          <a:endParaRPr lang="en-US"/>
        </a:p>
      </dgm:t>
    </dgm:pt>
    <dgm:pt modelId="{35242301-69FE-4124-915F-8F33A76BEE21}">
      <dgm:prSet phldrT="[Text]" phldr="0"/>
      <dgm:spPr/>
      <dgm:t>
        <a:bodyPr/>
        <a:lstStyle/>
        <a:p>
          <a:pPr rtl="0"/>
          <a:r>
            <a:rPr lang="en-US">
              <a:latin typeface="Calibri Light" panose="020F0302020204030204"/>
            </a:rPr>
            <a:t>Housing Discrimination</a:t>
          </a:r>
          <a:endParaRPr lang="en-US"/>
        </a:p>
      </dgm:t>
    </dgm:pt>
    <dgm:pt modelId="{A0D8D4DB-0362-4297-B730-94622A2F9CC5}" type="parTrans" cxnId="{D2332B1D-A219-43CA-B5DB-F375CE2A3DEA}">
      <dgm:prSet/>
      <dgm:spPr/>
      <dgm:t>
        <a:bodyPr/>
        <a:lstStyle/>
        <a:p>
          <a:endParaRPr lang="en-US"/>
        </a:p>
      </dgm:t>
    </dgm:pt>
    <dgm:pt modelId="{343A2CBB-7339-4977-BE7A-998310946257}" type="sibTrans" cxnId="{D2332B1D-A219-43CA-B5DB-F375CE2A3DEA}">
      <dgm:prSet/>
      <dgm:spPr/>
      <dgm:t>
        <a:bodyPr/>
        <a:lstStyle/>
        <a:p>
          <a:endParaRPr lang="en-US"/>
        </a:p>
      </dgm:t>
    </dgm:pt>
    <dgm:pt modelId="{D3911C51-2B2A-4A16-86FC-36430B092EE8}">
      <dgm:prSet phldr="0"/>
      <dgm:spPr/>
      <dgm:t>
        <a:bodyPr/>
        <a:lstStyle/>
        <a:p>
          <a:pPr rtl="0"/>
          <a:r>
            <a:rPr lang="en-US">
              <a:latin typeface="Calibri Light" panose="020F0302020204030204"/>
            </a:rPr>
            <a:t>Employment Discrimination</a:t>
          </a:r>
        </a:p>
      </dgm:t>
    </dgm:pt>
    <dgm:pt modelId="{09339852-D780-4189-9EB3-134344E88AEB}" type="parTrans" cxnId="{BFB4F53F-8315-46BC-B90E-FF3DCA1704E5}">
      <dgm:prSet/>
      <dgm:spPr/>
    </dgm:pt>
    <dgm:pt modelId="{F88AFFBD-EC4D-485E-BCBE-E04E303BE6FA}" type="sibTrans" cxnId="{BFB4F53F-8315-46BC-B90E-FF3DCA1704E5}">
      <dgm:prSet/>
      <dgm:spPr/>
    </dgm:pt>
    <dgm:pt modelId="{78960BCE-02FB-49BA-A218-0EC96281BE57}" type="pres">
      <dgm:prSet presAssocID="{3BEA319A-226F-4E81-989A-B33E5DEBC805}" presName="cycle" presStyleCnt="0">
        <dgm:presLayoutVars>
          <dgm:dir/>
          <dgm:resizeHandles val="exact"/>
        </dgm:presLayoutVars>
      </dgm:prSet>
      <dgm:spPr/>
    </dgm:pt>
    <dgm:pt modelId="{D2DFCB48-5F76-401D-8E52-2C2F9705DE9F}" type="pres">
      <dgm:prSet presAssocID="{C07D5681-792A-4FA9-9FE7-F5F04E1E2483}" presName="node" presStyleLbl="node1" presStyleIdx="0" presStyleCnt="6">
        <dgm:presLayoutVars>
          <dgm:bulletEnabled val="1"/>
        </dgm:presLayoutVars>
      </dgm:prSet>
      <dgm:spPr/>
    </dgm:pt>
    <dgm:pt modelId="{BB8FFB89-5FB0-4B95-8CE5-B20ADABA3314}" type="pres">
      <dgm:prSet presAssocID="{C07D5681-792A-4FA9-9FE7-F5F04E1E2483}" presName="spNode" presStyleCnt="0"/>
      <dgm:spPr/>
    </dgm:pt>
    <dgm:pt modelId="{5A7698A8-3315-41BC-B245-2A89F239D7F6}" type="pres">
      <dgm:prSet presAssocID="{7EDDED2A-3FC0-4433-AB1A-E91EEE90E803}" presName="sibTrans" presStyleLbl="sibTrans1D1" presStyleIdx="0" presStyleCnt="6"/>
      <dgm:spPr/>
    </dgm:pt>
    <dgm:pt modelId="{64A37788-B4F4-4CD1-ABD1-B824616308E4}" type="pres">
      <dgm:prSet presAssocID="{986B2038-272C-453B-80C7-D8FDEFE5FD81}" presName="node" presStyleLbl="node1" presStyleIdx="1" presStyleCnt="6">
        <dgm:presLayoutVars>
          <dgm:bulletEnabled val="1"/>
        </dgm:presLayoutVars>
      </dgm:prSet>
      <dgm:spPr/>
    </dgm:pt>
    <dgm:pt modelId="{4FF8F64F-FF00-4AA8-9B68-0940059557B7}" type="pres">
      <dgm:prSet presAssocID="{986B2038-272C-453B-80C7-D8FDEFE5FD81}" presName="spNode" presStyleCnt="0"/>
      <dgm:spPr/>
    </dgm:pt>
    <dgm:pt modelId="{8431D6B7-E31F-4109-8B98-99FAF538604D}" type="pres">
      <dgm:prSet presAssocID="{01C30EF3-30E2-49CE-A41D-D8D416F0A4DC}" presName="sibTrans" presStyleLbl="sibTrans1D1" presStyleIdx="1" presStyleCnt="6"/>
      <dgm:spPr/>
    </dgm:pt>
    <dgm:pt modelId="{23A7F684-C50A-4433-97CB-02B4CCA3A161}" type="pres">
      <dgm:prSet presAssocID="{7AA6D7CB-B567-4D20-8E1E-385D8D96871F}" presName="node" presStyleLbl="node1" presStyleIdx="2" presStyleCnt="6">
        <dgm:presLayoutVars>
          <dgm:bulletEnabled val="1"/>
        </dgm:presLayoutVars>
      </dgm:prSet>
      <dgm:spPr/>
    </dgm:pt>
    <dgm:pt modelId="{DD5E4C5E-9B9E-42AE-861B-686A22109209}" type="pres">
      <dgm:prSet presAssocID="{7AA6D7CB-B567-4D20-8E1E-385D8D96871F}" presName="spNode" presStyleCnt="0"/>
      <dgm:spPr/>
    </dgm:pt>
    <dgm:pt modelId="{B8D0950B-5D73-4D26-A782-19E9303580C9}" type="pres">
      <dgm:prSet presAssocID="{DEAF5FB4-2510-4980-9E88-EDADA2E8DEA0}" presName="sibTrans" presStyleLbl="sibTrans1D1" presStyleIdx="2" presStyleCnt="6"/>
      <dgm:spPr/>
    </dgm:pt>
    <dgm:pt modelId="{EED28A87-17F2-4ED4-A906-7E7593E2B1A8}" type="pres">
      <dgm:prSet presAssocID="{F396BFEF-57E7-4AAF-989B-F7F74F4478C4}" presName="node" presStyleLbl="node1" presStyleIdx="3" presStyleCnt="6">
        <dgm:presLayoutVars>
          <dgm:bulletEnabled val="1"/>
        </dgm:presLayoutVars>
      </dgm:prSet>
      <dgm:spPr/>
    </dgm:pt>
    <dgm:pt modelId="{7B6B04A3-520C-4C4F-82DB-4B7F915341B7}" type="pres">
      <dgm:prSet presAssocID="{F396BFEF-57E7-4AAF-989B-F7F74F4478C4}" presName="spNode" presStyleCnt="0"/>
      <dgm:spPr/>
    </dgm:pt>
    <dgm:pt modelId="{21386E25-74B0-42FC-9861-B59F7C5B4382}" type="pres">
      <dgm:prSet presAssocID="{97CE1C82-C5F3-4531-8153-F044BC838021}" presName="sibTrans" presStyleLbl="sibTrans1D1" presStyleIdx="3" presStyleCnt="6"/>
      <dgm:spPr/>
    </dgm:pt>
    <dgm:pt modelId="{057F43CB-1714-404B-A1C6-8310C2F82D7B}" type="pres">
      <dgm:prSet presAssocID="{35242301-69FE-4124-915F-8F33A76BEE21}" presName="node" presStyleLbl="node1" presStyleIdx="4" presStyleCnt="6">
        <dgm:presLayoutVars>
          <dgm:bulletEnabled val="1"/>
        </dgm:presLayoutVars>
      </dgm:prSet>
      <dgm:spPr/>
    </dgm:pt>
    <dgm:pt modelId="{6EE85B8A-B2BD-4A8B-BC67-0D6B11E5895B}" type="pres">
      <dgm:prSet presAssocID="{35242301-69FE-4124-915F-8F33A76BEE21}" presName="spNode" presStyleCnt="0"/>
      <dgm:spPr/>
    </dgm:pt>
    <dgm:pt modelId="{B24323A4-5C1D-45AF-80E5-BF0A6D014399}" type="pres">
      <dgm:prSet presAssocID="{343A2CBB-7339-4977-BE7A-998310946257}" presName="sibTrans" presStyleLbl="sibTrans1D1" presStyleIdx="4" presStyleCnt="6"/>
      <dgm:spPr/>
    </dgm:pt>
    <dgm:pt modelId="{BAA59902-2CB2-4666-B8B3-6AA798A8A5F7}" type="pres">
      <dgm:prSet presAssocID="{D3911C51-2B2A-4A16-86FC-36430B092EE8}" presName="node" presStyleLbl="node1" presStyleIdx="5" presStyleCnt="6">
        <dgm:presLayoutVars>
          <dgm:bulletEnabled val="1"/>
        </dgm:presLayoutVars>
      </dgm:prSet>
      <dgm:spPr/>
    </dgm:pt>
    <dgm:pt modelId="{3F795C2F-4C0B-4A52-B08C-E1E6293DFA69}" type="pres">
      <dgm:prSet presAssocID="{D3911C51-2B2A-4A16-86FC-36430B092EE8}" presName="spNode" presStyleCnt="0"/>
      <dgm:spPr/>
    </dgm:pt>
    <dgm:pt modelId="{D98148A4-B61A-49F8-82A6-140E8847AF9A}" type="pres">
      <dgm:prSet presAssocID="{F88AFFBD-EC4D-485E-BCBE-E04E303BE6FA}" presName="sibTrans" presStyleLbl="sibTrans1D1" presStyleIdx="5" presStyleCnt="6"/>
      <dgm:spPr/>
    </dgm:pt>
  </dgm:ptLst>
  <dgm:cxnLst>
    <dgm:cxn modelId="{F001E001-151C-4A87-8FAF-E428A0DC1AB1}" srcId="{3BEA319A-226F-4E81-989A-B33E5DEBC805}" destId="{7AA6D7CB-B567-4D20-8E1E-385D8D96871F}" srcOrd="2" destOrd="0" parTransId="{2AB6E479-FF6D-439D-8BD6-B96190F336CC}" sibTransId="{DEAF5FB4-2510-4980-9E88-EDADA2E8DEA0}"/>
    <dgm:cxn modelId="{EAF1D20F-CF50-4B90-9714-B65AF2715D6A}" type="presOf" srcId="{C07D5681-792A-4FA9-9FE7-F5F04E1E2483}" destId="{D2DFCB48-5F76-401D-8E52-2C2F9705DE9F}" srcOrd="0" destOrd="0" presId="urn:microsoft.com/office/officeart/2005/8/layout/cycle5"/>
    <dgm:cxn modelId="{146EC510-79F6-4E7E-9E22-F2E1F3EA7061}" type="presOf" srcId="{DEAF5FB4-2510-4980-9E88-EDADA2E8DEA0}" destId="{B8D0950B-5D73-4D26-A782-19E9303580C9}" srcOrd="0" destOrd="0" presId="urn:microsoft.com/office/officeart/2005/8/layout/cycle5"/>
    <dgm:cxn modelId="{D2332B1D-A219-43CA-B5DB-F375CE2A3DEA}" srcId="{3BEA319A-226F-4E81-989A-B33E5DEBC805}" destId="{35242301-69FE-4124-915F-8F33A76BEE21}" srcOrd="4" destOrd="0" parTransId="{A0D8D4DB-0362-4297-B730-94622A2F9CC5}" sibTransId="{343A2CBB-7339-4977-BE7A-998310946257}"/>
    <dgm:cxn modelId="{30BCEB22-2D9A-436F-9A65-71518201B208}" type="presOf" srcId="{343A2CBB-7339-4977-BE7A-998310946257}" destId="{B24323A4-5C1D-45AF-80E5-BF0A6D014399}" srcOrd="0" destOrd="0" presId="urn:microsoft.com/office/officeart/2005/8/layout/cycle5"/>
    <dgm:cxn modelId="{88B5632A-8F22-4145-A016-BEAC522DF211}" type="presOf" srcId="{97CE1C82-C5F3-4531-8153-F044BC838021}" destId="{21386E25-74B0-42FC-9861-B59F7C5B4382}" srcOrd="0" destOrd="0" presId="urn:microsoft.com/office/officeart/2005/8/layout/cycle5"/>
    <dgm:cxn modelId="{BFB4F53F-8315-46BC-B90E-FF3DCA1704E5}" srcId="{3BEA319A-226F-4E81-989A-B33E5DEBC805}" destId="{D3911C51-2B2A-4A16-86FC-36430B092EE8}" srcOrd="5" destOrd="0" parTransId="{09339852-D780-4189-9EB3-134344E88AEB}" sibTransId="{F88AFFBD-EC4D-485E-BCBE-E04E303BE6FA}"/>
    <dgm:cxn modelId="{593EAE5E-4379-45E3-BCFD-A0F955A1ADEA}" srcId="{3BEA319A-226F-4E81-989A-B33E5DEBC805}" destId="{C07D5681-792A-4FA9-9FE7-F5F04E1E2483}" srcOrd="0" destOrd="0" parTransId="{70F9DBD5-1A86-4D4F-AA83-00CE01AA335C}" sibTransId="{7EDDED2A-3FC0-4433-AB1A-E91EEE90E803}"/>
    <dgm:cxn modelId="{28D2B16B-C950-40D3-A4D6-4BB51D466172}" srcId="{3BEA319A-226F-4E81-989A-B33E5DEBC805}" destId="{F396BFEF-57E7-4AAF-989B-F7F74F4478C4}" srcOrd="3" destOrd="0" parTransId="{6B6A3CC0-0B51-4998-B804-8233E180B7ED}" sibTransId="{97CE1C82-C5F3-4531-8153-F044BC838021}"/>
    <dgm:cxn modelId="{04CB1370-21AA-4224-9571-AEF8B28E5C28}" type="presOf" srcId="{986B2038-272C-453B-80C7-D8FDEFE5FD81}" destId="{64A37788-B4F4-4CD1-ABD1-B824616308E4}" srcOrd="0" destOrd="0" presId="urn:microsoft.com/office/officeart/2005/8/layout/cycle5"/>
    <dgm:cxn modelId="{99D17273-5910-47CD-9DEC-075CC3C0D336}" type="presOf" srcId="{01C30EF3-30E2-49CE-A41D-D8D416F0A4DC}" destId="{8431D6B7-E31F-4109-8B98-99FAF538604D}" srcOrd="0" destOrd="0" presId="urn:microsoft.com/office/officeart/2005/8/layout/cycle5"/>
    <dgm:cxn modelId="{D57BA454-0FE7-49C0-9856-7B85A993F80A}" type="presOf" srcId="{F396BFEF-57E7-4AAF-989B-F7F74F4478C4}" destId="{EED28A87-17F2-4ED4-A906-7E7593E2B1A8}" srcOrd="0" destOrd="0" presId="urn:microsoft.com/office/officeart/2005/8/layout/cycle5"/>
    <dgm:cxn modelId="{0C51DE54-3AE4-4EA0-8B94-76EA9EF341E8}" type="presOf" srcId="{3BEA319A-226F-4E81-989A-B33E5DEBC805}" destId="{78960BCE-02FB-49BA-A218-0EC96281BE57}" srcOrd="0" destOrd="0" presId="urn:microsoft.com/office/officeart/2005/8/layout/cycle5"/>
    <dgm:cxn modelId="{D8888097-F6B7-4BCB-A091-5F9BD45DCCB4}" type="presOf" srcId="{F88AFFBD-EC4D-485E-BCBE-E04E303BE6FA}" destId="{D98148A4-B61A-49F8-82A6-140E8847AF9A}" srcOrd="0" destOrd="0" presId="urn:microsoft.com/office/officeart/2005/8/layout/cycle5"/>
    <dgm:cxn modelId="{A23015AC-E472-442A-8172-47C7DE1F90B7}" type="presOf" srcId="{7EDDED2A-3FC0-4433-AB1A-E91EEE90E803}" destId="{5A7698A8-3315-41BC-B245-2A89F239D7F6}" srcOrd="0" destOrd="0" presId="urn:microsoft.com/office/officeart/2005/8/layout/cycle5"/>
    <dgm:cxn modelId="{800D35B4-4EE9-4C4C-B658-E84044110ECA}" type="presOf" srcId="{35242301-69FE-4124-915F-8F33A76BEE21}" destId="{057F43CB-1714-404B-A1C6-8310C2F82D7B}" srcOrd="0" destOrd="0" presId="urn:microsoft.com/office/officeart/2005/8/layout/cycle5"/>
    <dgm:cxn modelId="{D96C12C0-0F65-4B68-B9F4-A9727953E4A8}" srcId="{3BEA319A-226F-4E81-989A-B33E5DEBC805}" destId="{986B2038-272C-453B-80C7-D8FDEFE5FD81}" srcOrd="1" destOrd="0" parTransId="{5FC90C66-3F70-4528-83C3-A4EA92677258}" sibTransId="{01C30EF3-30E2-49CE-A41D-D8D416F0A4DC}"/>
    <dgm:cxn modelId="{60C417CE-52F1-462B-A6F8-072F3BFA466B}" type="presOf" srcId="{D3911C51-2B2A-4A16-86FC-36430B092EE8}" destId="{BAA59902-2CB2-4666-B8B3-6AA798A8A5F7}" srcOrd="0" destOrd="0" presId="urn:microsoft.com/office/officeart/2005/8/layout/cycle5"/>
    <dgm:cxn modelId="{155F46D7-CA99-478F-9B90-27B6EB4D5EF6}" type="presOf" srcId="{7AA6D7CB-B567-4D20-8E1E-385D8D96871F}" destId="{23A7F684-C50A-4433-97CB-02B4CCA3A161}" srcOrd="0" destOrd="0" presId="urn:microsoft.com/office/officeart/2005/8/layout/cycle5"/>
    <dgm:cxn modelId="{7003155D-A924-4871-AD23-E7F5BA9B80F4}" type="presParOf" srcId="{78960BCE-02FB-49BA-A218-0EC96281BE57}" destId="{D2DFCB48-5F76-401D-8E52-2C2F9705DE9F}" srcOrd="0" destOrd="0" presId="urn:microsoft.com/office/officeart/2005/8/layout/cycle5"/>
    <dgm:cxn modelId="{C8298809-045E-43A5-A9D2-531F1B83315F}" type="presParOf" srcId="{78960BCE-02FB-49BA-A218-0EC96281BE57}" destId="{BB8FFB89-5FB0-4B95-8CE5-B20ADABA3314}" srcOrd="1" destOrd="0" presId="urn:microsoft.com/office/officeart/2005/8/layout/cycle5"/>
    <dgm:cxn modelId="{3221093D-DA55-4A1E-AC88-FFAAC460D945}" type="presParOf" srcId="{78960BCE-02FB-49BA-A218-0EC96281BE57}" destId="{5A7698A8-3315-41BC-B245-2A89F239D7F6}" srcOrd="2" destOrd="0" presId="urn:microsoft.com/office/officeart/2005/8/layout/cycle5"/>
    <dgm:cxn modelId="{1FF3950D-21D2-4E3D-8178-5524AA294D42}" type="presParOf" srcId="{78960BCE-02FB-49BA-A218-0EC96281BE57}" destId="{64A37788-B4F4-4CD1-ABD1-B824616308E4}" srcOrd="3" destOrd="0" presId="urn:microsoft.com/office/officeart/2005/8/layout/cycle5"/>
    <dgm:cxn modelId="{8914BF8A-B5BF-4A46-9A32-D1108ECE7930}" type="presParOf" srcId="{78960BCE-02FB-49BA-A218-0EC96281BE57}" destId="{4FF8F64F-FF00-4AA8-9B68-0940059557B7}" srcOrd="4" destOrd="0" presId="urn:microsoft.com/office/officeart/2005/8/layout/cycle5"/>
    <dgm:cxn modelId="{A6979B9E-63F5-4190-8463-F6044CB91041}" type="presParOf" srcId="{78960BCE-02FB-49BA-A218-0EC96281BE57}" destId="{8431D6B7-E31F-4109-8B98-99FAF538604D}" srcOrd="5" destOrd="0" presId="urn:microsoft.com/office/officeart/2005/8/layout/cycle5"/>
    <dgm:cxn modelId="{26470546-A982-4DAE-BA91-246146A0687A}" type="presParOf" srcId="{78960BCE-02FB-49BA-A218-0EC96281BE57}" destId="{23A7F684-C50A-4433-97CB-02B4CCA3A161}" srcOrd="6" destOrd="0" presId="urn:microsoft.com/office/officeart/2005/8/layout/cycle5"/>
    <dgm:cxn modelId="{BB7C6631-869F-4D67-8035-40A2CE5E11CC}" type="presParOf" srcId="{78960BCE-02FB-49BA-A218-0EC96281BE57}" destId="{DD5E4C5E-9B9E-42AE-861B-686A22109209}" srcOrd="7" destOrd="0" presId="urn:microsoft.com/office/officeart/2005/8/layout/cycle5"/>
    <dgm:cxn modelId="{D28A13D6-6193-4EE2-873C-35DBBACC5317}" type="presParOf" srcId="{78960BCE-02FB-49BA-A218-0EC96281BE57}" destId="{B8D0950B-5D73-4D26-A782-19E9303580C9}" srcOrd="8" destOrd="0" presId="urn:microsoft.com/office/officeart/2005/8/layout/cycle5"/>
    <dgm:cxn modelId="{BA91E01C-BAFC-4C89-98FB-3CC9B966F618}" type="presParOf" srcId="{78960BCE-02FB-49BA-A218-0EC96281BE57}" destId="{EED28A87-17F2-4ED4-A906-7E7593E2B1A8}" srcOrd="9" destOrd="0" presId="urn:microsoft.com/office/officeart/2005/8/layout/cycle5"/>
    <dgm:cxn modelId="{88203236-C6E6-4B85-9357-BA2D7F09D3D5}" type="presParOf" srcId="{78960BCE-02FB-49BA-A218-0EC96281BE57}" destId="{7B6B04A3-520C-4C4F-82DB-4B7F915341B7}" srcOrd="10" destOrd="0" presId="urn:microsoft.com/office/officeart/2005/8/layout/cycle5"/>
    <dgm:cxn modelId="{AD5FDFFC-7CA3-4EAA-AA93-369E53218A21}" type="presParOf" srcId="{78960BCE-02FB-49BA-A218-0EC96281BE57}" destId="{21386E25-74B0-42FC-9861-B59F7C5B4382}" srcOrd="11" destOrd="0" presId="urn:microsoft.com/office/officeart/2005/8/layout/cycle5"/>
    <dgm:cxn modelId="{DAB8F389-F6C4-4720-AD15-CCB4828FE97C}" type="presParOf" srcId="{78960BCE-02FB-49BA-A218-0EC96281BE57}" destId="{057F43CB-1714-404B-A1C6-8310C2F82D7B}" srcOrd="12" destOrd="0" presId="urn:microsoft.com/office/officeart/2005/8/layout/cycle5"/>
    <dgm:cxn modelId="{C180B2BF-ED74-47B3-9AB1-BDD723C344C9}" type="presParOf" srcId="{78960BCE-02FB-49BA-A218-0EC96281BE57}" destId="{6EE85B8A-B2BD-4A8B-BC67-0D6B11E5895B}" srcOrd="13" destOrd="0" presId="urn:microsoft.com/office/officeart/2005/8/layout/cycle5"/>
    <dgm:cxn modelId="{94852C5A-4852-43A9-BE98-EC3B15966051}" type="presParOf" srcId="{78960BCE-02FB-49BA-A218-0EC96281BE57}" destId="{B24323A4-5C1D-45AF-80E5-BF0A6D014399}" srcOrd="14" destOrd="0" presId="urn:microsoft.com/office/officeart/2005/8/layout/cycle5"/>
    <dgm:cxn modelId="{D6F860FF-E752-4B35-ADAE-8DDDFF6DA41F}" type="presParOf" srcId="{78960BCE-02FB-49BA-A218-0EC96281BE57}" destId="{BAA59902-2CB2-4666-B8B3-6AA798A8A5F7}" srcOrd="15" destOrd="0" presId="urn:microsoft.com/office/officeart/2005/8/layout/cycle5"/>
    <dgm:cxn modelId="{79E2F9E3-54B1-4AE0-A60F-E9BC3E7DDF04}" type="presParOf" srcId="{78960BCE-02FB-49BA-A218-0EC96281BE57}" destId="{3F795C2F-4C0B-4A52-B08C-E1E6293DFA69}" srcOrd="16" destOrd="0" presId="urn:microsoft.com/office/officeart/2005/8/layout/cycle5"/>
    <dgm:cxn modelId="{54C1D80C-D53D-4CF3-A8FA-B183A78690D9}" type="presParOf" srcId="{78960BCE-02FB-49BA-A218-0EC96281BE57}" destId="{D98148A4-B61A-49F8-82A6-140E8847AF9A}"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FCB48-5F76-401D-8E52-2C2F9705DE9F}">
      <dsp:nvSpPr>
        <dsp:cNvPr id="0" name=""/>
        <dsp:cNvSpPr/>
      </dsp:nvSpPr>
      <dsp:spPr>
        <a:xfrm>
          <a:off x="5168246" y="287"/>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Inequitable</a:t>
          </a:r>
          <a:r>
            <a:rPr lang="en-US" sz="1000" b="0" i="0" u="none" strike="noStrike" kern="1200" cap="none" baseline="0" noProof="0">
              <a:latin typeface="Calibri Light"/>
              <a:cs typeface="Calibri Light"/>
            </a:rPr>
            <a:t> K-12 + Higher Ed Funding</a:t>
          </a:r>
          <a:endParaRPr lang="en-US" sz="1000" kern="1200"/>
        </a:p>
      </dsp:txBody>
      <dsp:txXfrm>
        <a:off x="5222350" y="54391"/>
        <a:ext cx="1596901" cy="1000113"/>
      </dsp:txXfrm>
    </dsp:sp>
    <dsp:sp modelId="{5A7698A8-3315-41BC-B245-2A89F239D7F6}">
      <dsp:nvSpPr>
        <dsp:cNvPr id="0" name=""/>
        <dsp:cNvSpPr/>
      </dsp:nvSpPr>
      <dsp:spPr>
        <a:xfrm>
          <a:off x="3407936" y="554448"/>
          <a:ext cx="5225728" cy="5225728"/>
        </a:xfrm>
        <a:custGeom>
          <a:avLst/>
          <a:gdLst/>
          <a:ahLst/>
          <a:cxnLst/>
          <a:rect l="0" t="0" r="0" b="0"/>
          <a:pathLst>
            <a:path>
              <a:moveTo>
                <a:pt x="3680267" y="227972"/>
              </a:moveTo>
              <a:arcTo wR="2612864" hR="2612864" stAng="17646707" swAng="92490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4A37788-B4F4-4CD1-ABD1-B824616308E4}">
      <dsp:nvSpPr>
        <dsp:cNvPr id="0" name=""/>
        <dsp:cNvSpPr/>
      </dsp:nvSpPr>
      <dsp:spPr>
        <a:xfrm>
          <a:off x="7431053" y="1306719"/>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Racial Income + Wealth Gap</a:t>
          </a:r>
          <a:endParaRPr lang="en-US" sz="1000" kern="1200"/>
        </a:p>
      </dsp:txBody>
      <dsp:txXfrm>
        <a:off x="7485157" y="1360823"/>
        <a:ext cx="1596901" cy="1000113"/>
      </dsp:txXfrm>
    </dsp:sp>
    <dsp:sp modelId="{8431D6B7-E31F-4109-8B98-99FAF538604D}">
      <dsp:nvSpPr>
        <dsp:cNvPr id="0" name=""/>
        <dsp:cNvSpPr/>
      </dsp:nvSpPr>
      <dsp:spPr>
        <a:xfrm>
          <a:off x="3407936" y="554448"/>
          <a:ext cx="5225728" cy="5225728"/>
        </a:xfrm>
        <a:custGeom>
          <a:avLst/>
          <a:gdLst/>
          <a:ahLst/>
          <a:cxnLst/>
          <a:rect l="0" t="0" r="0" b="0"/>
          <a:pathLst>
            <a:path>
              <a:moveTo>
                <a:pt x="5184961" y="2153106"/>
              </a:moveTo>
              <a:arcTo wR="2612864" hR="2612864" stAng="20991931" swAng="1216138"/>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3A7F684-C50A-4433-97CB-02B4CCA3A161}">
      <dsp:nvSpPr>
        <dsp:cNvPr id="0" name=""/>
        <dsp:cNvSpPr/>
      </dsp:nvSpPr>
      <dsp:spPr>
        <a:xfrm>
          <a:off x="7431053" y="3919584"/>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Failed Federal Policies</a:t>
          </a:r>
          <a:endParaRPr lang="en-US" sz="1000" kern="1200"/>
        </a:p>
      </dsp:txBody>
      <dsp:txXfrm>
        <a:off x="7485157" y="3973688"/>
        <a:ext cx="1596901" cy="1000113"/>
      </dsp:txXfrm>
    </dsp:sp>
    <dsp:sp modelId="{B8D0950B-5D73-4D26-A782-19E9303580C9}">
      <dsp:nvSpPr>
        <dsp:cNvPr id="0" name=""/>
        <dsp:cNvSpPr/>
      </dsp:nvSpPr>
      <dsp:spPr>
        <a:xfrm>
          <a:off x="3407936" y="554448"/>
          <a:ext cx="5225728" cy="5225728"/>
        </a:xfrm>
        <a:custGeom>
          <a:avLst/>
          <a:gdLst/>
          <a:ahLst/>
          <a:cxnLst/>
          <a:rect l="0" t="0" r="0" b="0"/>
          <a:pathLst>
            <a:path>
              <a:moveTo>
                <a:pt x="4275795" y="4628234"/>
              </a:moveTo>
              <a:arcTo wR="2612864" hR="2612864" stAng="3028388" swAng="92490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ED28A87-17F2-4ED4-A906-7E7593E2B1A8}">
      <dsp:nvSpPr>
        <dsp:cNvPr id="0" name=""/>
        <dsp:cNvSpPr/>
      </dsp:nvSpPr>
      <dsp:spPr>
        <a:xfrm>
          <a:off x="5168246" y="5226016"/>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Overrepresentation at For-Profit Colleges</a:t>
          </a:r>
          <a:endParaRPr lang="en-US" sz="1000" kern="1200"/>
        </a:p>
      </dsp:txBody>
      <dsp:txXfrm>
        <a:off x="5222350" y="5280120"/>
        <a:ext cx="1596901" cy="1000113"/>
      </dsp:txXfrm>
    </dsp:sp>
    <dsp:sp modelId="{21386E25-74B0-42FC-9861-B59F7C5B4382}">
      <dsp:nvSpPr>
        <dsp:cNvPr id="0" name=""/>
        <dsp:cNvSpPr/>
      </dsp:nvSpPr>
      <dsp:spPr>
        <a:xfrm>
          <a:off x="3407936" y="554448"/>
          <a:ext cx="5225728" cy="5225728"/>
        </a:xfrm>
        <a:custGeom>
          <a:avLst/>
          <a:gdLst/>
          <a:ahLst/>
          <a:cxnLst/>
          <a:rect l="0" t="0" r="0" b="0"/>
          <a:pathLst>
            <a:path>
              <a:moveTo>
                <a:pt x="1545461" y="4997756"/>
              </a:moveTo>
              <a:arcTo wR="2612864" hR="2612864" stAng="6846707" swAng="92490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57F43CB-1714-404B-A1C6-8310C2F82D7B}">
      <dsp:nvSpPr>
        <dsp:cNvPr id="0" name=""/>
        <dsp:cNvSpPr/>
      </dsp:nvSpPr>
      <dsp:spPr>
        <a:xfrm>
          <a:off x="2905439" y="3919584"/>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Housing Discrimination</a:t>
          </a:r>
          <a:endParaRPr lang="en-US" sz="1000" kern="1200"/>
        </a:p>
      </dsp:txBody>
      <dsp:txXfrm>
        <a:off x="2959543" y="3973688"/>
        <a:ext cx="1596901" cy="1000113"/>
      </dsp:txXfrm>
    </dsp:sp>
    <dsp:sp modelId="{B24323A4-5C1D-45AF-80E5-BF0A6D014399}">
      <dsp:nvSpPr>
        <dsp:cNvPr id="0" name=""/>
        <dsp:cNvSpPr/>
      </dsp:nvSpPr>
      <dsp:spPr>
        <a:xfrm>
          <a:off x="3407936" y="554448"/>
          <a:ext cx="5225728" cy="5225728"/>
        </a:xfrm>
        <a:custGeom>
          <a:avLst/>
          <a:gdLst/>
          <a:ahLst/>
          <a:cxnLst/>
          <a:rect l="0" t="0" r="0" b="0"/>
          <a:pathLst>
            <a:path>
              <a:moveTo>
                <a:pt x="40767" y="3072622"/>
              </a:moveTo>
              <a:arcTo wR="2612864" hR="2612864" stAng="10191931" swAng="1216138"/>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AA59902-2CB2-4666-B8B3-6AA798A8A5F7}">
      <dsp:nvSpPr>
        <dsp:cNvPr id="0" name=""/>
        <dsp:cNvSpPr/>
      </dsp:nvSpPr>
      <dsp:spPr>
        <a:xfrm>
          <a:off x="2905439" y="1306719"/>
          <a:ext cx="1705109" cy="11083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0">
            <a:lnSpc>
              <a:spcPct val="90000"/>
            </a:lnSpc>
            <a:spcBef>
              <a:spcPct val="0"/>
            </a:spcBef>
            <a:spcAft>
              <a:spcPct val="35000"/>
            </a:spcAft>
            <a:buNone/>
          </a:pPr>
          <a:r>
            <a:rPr lang="en-US" sz="1000" kern="1200">
              <a:latin typeface="Calibri Light" panose="020F0302020204030204"/>
            </a:rPr>
            <a:t>Employment Discrimination</a:t>
          </a:r>
        </a:p>
      </dsp:txBody>
      <dsp:txXfrm>
        <a:off x="2959543" y="1360823"/>
        <a:ext cx="1596901" cy="1000113"/>
      </dsp:txXfrm>
    </dsp:sp>
    <dsp:sp modelId="{D98148A4-B61A-49F8-82A6-140E8847AF9A}">
      <dsp:nvSpPr>
        <dsp:cNvPr id="0" name=""/>
        <dsp:cNvSpPr/>
      </dsp:nvSpPr>
      <dsp:spPr>
        <a:xfrm>
          <a:off x="3407936" y="554448"/>
          <a:ext cx="5225728" cy="5225728"/>
        </a:xfrm>
        <a:custGeom>
          <a:avLst/>
          <a:gdLst/>
          <a:ahLst/>
          <a:cxnLst/>
          <a:rect l="0" t="0" r="0" b="0"/>
          <a:pathLst>
            <a:path>
              <a:moveTo>
                <a:pt x="949932" y="597493"/>
              </a:moveTo>
              <a:arcTo wR="2612864" hR="2612864" stAng="13828388" swAng="92490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1FB29-DD3A-4E06-A59A-15EEC09998E0}" type="datetimeFigureOut">
              <a:rPr lang="en-US" smtClean="0"/>
              <a:t>7/21/2020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72E73-1ACC-421F-A3D0-A5378155A41B}" type="slidenum">
              <a:rPr lang="en-US" smtClean="0"/>
              <a:t>‹#›</a:t>
            </a:fld>
            <a:endParaRPr lang="en-US"/>
          </a:p>
        </p:txBody>
      </p:sp>
    </p:spTree>
    <p:extLst>
      <p:ext uri="{BB962C8B-B14F-4D97-AF65-F5344CB8AC3E}">
        <p14:creationId xmlns:p14="http://schemas.microsoft.com/office/powerpoint/2010/main" val="2775571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americanprogress.org/issues/economy/reports/2019/12/05/478150/african-americans-face-systematic-obstacles-getting-good-jobs/"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s://diverseeducation.com/article/178539/?utm_campaign=DIV20MAY27D&amp;utm_medium=email&amp;utm_source=Eloqua" TargetMode="External"/><Relationship Id="rId4" Type="http://schemas.openxmlformats.org/officeDocument/2006/relationships/hyperlink" Target="https://www.povertyactionlab.org/evaluation/discrimination-job-market-united-states"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washingtonpost.com/news/wonk/wp/2018/03/28/redlining-was-banned-50-years-ago-its-still-hurting-minorities-today/" TargetMode="External"/><Relationship Id="rId7" Type="http://schemas.openxmlformats.org/officeDocument/2006/relationships/hyperlink" Target="https://www.washingtonpost.com/business/2020/06/04/economic-divide-black-households/"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www.jchs.harvard.edu/sites/default/files/hbtl-06.pdf" TargetMode="External"/><Relationship Id="rId5" Type="http://schemas.openxmlformats.org/officeDocument/2006/relationships/hyperlink" Target="https://www.urban.org/urban-wire/homeownership-still-financially-better-renting#:~:text=Homeownership%20has%20traditionally%20been%20an,has%20household%20wealth%20of%20%245%2C200.&amp;text=Many%20families%20lost%20their%20homes,which%20had%20negative%20wealth%20effects." TargetMode="External"/><Relationship Id="rId4" Type="http://schemas.openxmlformats.org/officeDocument/2006/relationships/hyperlink" Target="https://libertystreeteconomics.newyorkfed.org/2019/11/just-released-racial-disparities-in-student-loan-outcomes.html"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federalreserve.gov/econres/notes/feds-notes/recent-trends-in-wealth-holding-by-race-and-ethnicity-evidence-from-the-survey-of-consumer-finances-20170927.htm"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americanprogress.org/issues/race/reports/2019/08/07/473117/simulating-progressive-proposals-affect-racial-wealth-ga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edbuild.org/content/23-billion"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s://www.americanprogress.org/issues/education-postsecondary/reports/2018/04/05/448761/gaps-college-spending-shortchange-students-color/" TargetMode="External"/><Relationship Id="rId4" Type="http://schemas.openxmlformats.org/officeDocument/2006/relationships/hyperlink" Target="https://uncf.org/pages/k-12-disparity-facts-and-stats"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research.collegeboard.org/pdf/trends-college-pricing-2019-full-report.pdf"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thirdway.org/report/price-to-earnings-premium-a-new-way-of-measuring-return-on-investment-in-higher-ed?utm_source=Third+Way+Subscribers&amp;utm_campaign=30db526372-EMAIL_CAMPAIGN_2019_04_15_02_26_COPY_01&amp;utm_medium=email&amp;utm_term=0_8952c391fb-30db526372-194286389" TargetMode="External"/><Relationship Id="rId5" Type="http://schemas.openxmlformats.org/officeDocument/2006/relationships/hyperlink" Target="https://www.demos.org/research/debt-divide-racial-and-class-bias-behind-new-normal-student-borrowing" TargetMode="External"/><Relationship Id="rId4" Type="http://schemas.openxmlformats.org/officeDocument/2006/relationships/hyperlink" Target="https://www.acenet.edu/News-Room/Pages/ACE-Unveils-New-Resource-on-the-Status-of-Race-and-Ethnicity-in-Higher-Education.aspx"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nsidehighered.com/quicktakes/2019/07/02/devos-issues-final-repeal-gainful-employment"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s://www.studentloanborrowerassistance.org/part-1-departments-2019-rules-go-into-effect-today-putting-relief-out-of-reach-for-many-borrowers-taking-out-new-loans-after-july-1/" TargetMode="External"/><Relationship Id="rId4" Type="http://schemas.openxmlformats.org/officeDocument/2006/relationships/hyperlink" Target="https://ticas.org/wp-content/uploads/2019/08/what_to_know_about_GE_fact-sheet-1.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edtrust.org/resource/hard-truths/"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research.collegeboard.org/pdf/trends-college-pricing-2019-full-report.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icas.org/wp-content/uploads/2018/07/Overall-Pell-one-pager.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newamerica.org/education-policy/reports/crisis-point-how-enrollment-management-and-merit-aid-arms-race-are-destroying-public-higher-education/"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s3-us-east-2.amazonaws.com/edtrustmain/wp-content/uploads/2014/09/18122721/How-Affordable-Are-Public-Colleges-in-Your-State-for-Students-from-Low-Income-Background-December-2019.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nces.ed.gov/pubs2019/2019487.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cbpp.org/research/state-budget-and-tax/state-higher-education-funding-cuts-have-pushed-costs-to-student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Gracias for that introduction Alice.</a:t>
            </a:r>
            <a:endParaRPr lang="en-US" dirty="0"/>
          </a:p>
          <a:p>
            <a:r>
              <a:rPr lang="en-US" dirty="0">
                <a:cs typeface="Calibri"/>
              </a:rPr>
              <a:t>Before we begin, I'd like to go over our agenda for our presentation. First, we will go over why public colleges have become unaffordable for students and how that disproportionately impacts Black borrowers. We will then discuss systemic injustices perpetuating the student deb crisis for Black students, and end with state and federal recommendations to help alleviate the Black student debt crisis. (next slide)</a:t>
            </a:r>
          </a:p>
        </p:txBody>
      </p:sp>
      <p:sp>
        <p:nvSpPr>
          <p:cNvPr id="4" name="Slide Number Placeholder 3"/>
          <p:cNvSpPr>
            <a:spLocks noGrp="1"/>
          </p:cNvSpPr>
          <p:nvPr>
            <p:ph type="sldNum" sz="quarter" idx="5"/>
          </p:nvPr>
        </p:nvSpPr>
        <p:spPr/>
        <p:txBody>
          <a:bodyPr/>
          <a:lstStyle/>
          <a:p>
            <a:fld id="{9D672E73-1ACC-421F-A3D0-A5378155A41B}" type="slidenum">
              <a:rPr lang="en-US" smtClean="0"/>
              <a:t>2</a:t>
            </a:fld>
            <a:endParaRPr lang="en-US"/>
          </a:p>
        </p:txBody>
      </p:sp>
    </p:spTree>
    <p:extLst>
      <p:ext uri="{BB962C8B-B14F-4D97-AF65-F5344CB8AC3E}">
        <p14:creationId xmlns:p14="http://schemas.microsoft.com/office/powerpoint/2010/main" val="2140024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1200">
                <a:solidFill>
                  <a:schemeClr val="tx1"/>
                </a:solidFill>
                <a:effectLst/>
                <a:latin typeface="+mn-lt"/>
                <a:ea typeface="+mn-ea"/>
                <a:cs typeface="+mn-cs"/>
              </a:rPr>
              <a:t>CAP Article on systemic obstacles Black folks face to get jobs: </a:t>
            </a:r>
            <a:r>
              <a:rPr lang="en-US">
                <a:hlinkClick r:id="rId3"/>
              </a:rPr>
              <a:t>https://www.americanprogress.org/issues/economy/reports/2019/12/05/478150/african-americans-face-systematic-obstacles-getting-good-jobs/</a:t>
            </a:r>
            <a:endParaRPr lang="en-US" sz="1200" u="none" kern="120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u="none"/>
              <a:t>continue to face systematically higher unemployment rates, fewer job opportunities, lower pay, poorer benefits, and greater job instability. These persistent differences reflect systematic barriers to quality jobs, such as outright discrimination against African American workers,1 as well as occupational segregation—whereby African American workers often end up in lower-paid jobs than whites2—and segmented labor markets in which Black workers are less likely than white workers to get hired into stable, well-paying job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Resume source: </a:t>
            </a:r>
            <a:r>
              <a:rPr lang="en-US" sz="1200" u="sng" kern="1200">
                <a:solidFill>
                  <a:schemeClr val="tx1"/>
                </a:solidFill>
                <a:effectLst/>
                <a:latin typeface="+mn-lt"/>
                <a:ea typeface="+mn-ea"/>
                <a:cs typeface="+mn-cs"/>
                <a:hlinkClick r:id="rId4"/>
              </a:rPr>
              <a:t>https://www.povertyactionlab.org/evaluation/discrimination-job-market-united-states</a:t>
            </a:r>
            <a:endParaRPr lang="en-US" sz="1200" u="sng"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t>Double Gap source: </a:t>
            </a:r>
            <a:r>
              <a:rPr lang="en-US" sz="1200" u="sng" kern="1200">
                <a:solidFill>
                  <a:schemeClr val="tx1"/>
                </a:solidFill>
                <a:effectLst/>
                <a:latin typeface="+mn-lt"/>
                <a:ea typeface="+mn-ea"/>
                <a:cs typeface="+mn-cs"/>
                <a:hlinkClick r:id="rId5"/>
              </a:rPr>
              <a:t>How Gender and Racial Discrimination Lead to a Double Wage Gap for African American Women</a:t>
            </a:r>
            <a:endParaRPr lang="en-US"/>
          </a:p>
          <a:p>
            <a:endParaRPr lang="en-US"/>
          </a:p>
        </p:txBody>
      </p:sp>
      <p:sp>
        <p:nvSpPr>
          <p:cNvPr id="4" name="Slide Number Placeholder 3"/>
          <p:cNvSpPr>
            <a:spLocks noGrp="1"/>
          </p:cNvSpPr>
          <p:nvPr>
            <p:ph type="sldNum" sz="quarter" idx="5"/>
          </p:nvPr>
        </p:nvSpPr>
        <p:spPr/>
        <p:txBody>
          <a:bodyPr/>
          <a:lstStyle/>
          <a:p>
            <a:fld id="{9D672E73-1ACC-421F-A3D0-A5378155A41B}" type="slidenum">
              <a:rPr lang="en-US" smtClean="0"/>
              <a:t>18</a:t>
            </a:fld>
            <a:endParaRPr lang="en-US"/>
          </a:p>
        </p:txBody>
      </p:sp>
    </p:spTree>
    <p:extLst>
      <p:ext uri="{BB962C8B-B14F-4D97-AF65-F5344CB8AC3E}">
        <p14:creationId xmlns:p14="http://schemas.microsoft.com/office/powerpoint/2010/main" val="429467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Redlining source: </a:t>
            </a:r>
            <a:r>
              <a:rPr lang="en-US">
                <a:hlinkClick r:id="rId3"/>
              </a:rPr>
              <a:t>https://www.washingtonpost.com/news/wonk/wp/2018/03/28/redlining-was-banned-50-years-ago-its-still-hurting-minorities-today/</a:t>
            </a:r>
            <a:r>
              <a:rPr lang="en-US"/>
              <a:t> </a:t>
            </a:r>
          </a:p>
          <a:p>
            <a:r>
              <a:rPr lang="en-US">
                <a:cs typeface="Calibri"/>
              </a:rPr>
              <a:t>Impact on Black communities: </a:t>
            </a:r>
            <a:r>
              <a:rPr lang="en-US">
                <a:hlinkClick r:id="rId4"/>
              </a:rPr>
              <a:t>https://libertystreeteconomics.newyorkfed.org/2019/11/just-released-racial-disparities-in-student-loan-outcomes.html</a:t>
            </a:r>
            <a:r>
              <a:rPr lang="en-US"/>
              <a:t> </a:t>
            </a:r>
          </a:p>
          <a:p>
            <a:r>
              <a:rPr lang="en-US">
                <a:cs typeface="Calibri"/>
              </a:rPr>
              <a:t>Homeownership + wealth: </a:t>
            </a:r>
            <a:r>
              <a:rPr lang="en-US">
                <a:hlinkClick r:id="rId5"/>
              </a:rPr>
              <a:t>https://www.urban.org/urban-wire/homeownership-still-financially-better-renting#:~:text=Homeownership%20has%20traditionally%20been%20an,has%20household%20wealth%20of%20%245%2C200.&amp;text=Many%20families%20lost%20their%20homes,which%20had%20negative%20wealth%20effects.</a:t>
            </a:r>
            <a:r>
              <a:rPr lang="en-US"/>
              <a:t> ; </a:t>
            </a:r>
            <a:r>
              <a:rPr lang="en-US">
                <a:hlinkClick r:id="rId6"/>
              </a:rPr>
              <a:t>https://www.jchs.harvard.edu/sites/default/files/hbtl-06.pdf</a:t>
            </a:r>
            <a:endParaRPr lang="en-US">
              <a:cs typeface="Calibri"/>
            </a:endParaRPr>
          </a:p>
          <a:p>
            <a:r>
              <a:rPr lang="en-US">
                <a:cs typeface="Calibri"/>
              </a:rPr>
              <a:t>Examples + Impact: </a:t>
            </a:r>
            <a:r>
              <a:rPr lang="en-US">
                <a:hlinkClick r:id="rId7"/>
              </a:rPr>
              <a:t>https://www.washingtonpost.com/business/2020/06/04/economic-divide-black-households/</a:t>
            </a:r>
            <a:endParaRPr lang="en-US">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19</a:t>
            </a:fld>
            <a:endParaRPr lang="en-US"/>
          </a:p>
        </p:txBody>
      </p:sp>
    </p:spTree>
    <p:extLst>
      <p:ext uri="{BB962C8B-B14F-4D97-AF65-F5344CB8AC3E}">
        <p14:creationId xmlns:p14="http://schemas.microsoft.com/office/powerpoint/2010/main" val="420040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Poll question, T/F question: White households with a high school diploma or less have more wealth than Black households with a bachelors degree or higher</a:t>
            </a:r>
          </a:p>
        </p:txBody>
      </p:sp>
      <p:sp>
        <p:nvSpPr>
          <p:cNvPr id="4" name="Slide Number Placeholder 3"/>
          <p:cNvSpPr>
            <a:spLocks noGrp="1"/>
          </p:cNvSpPr>
          <p:nvPr>
            <p:ph type="sldNum" sz="quarter" idx="5"/>
          </p:nvPr>
        </p:nvSpPr>
        <p:spPr/>
        <p:txBody>
          <a:bodyPr/>
          <a:lstStyle/>
          <a:p>
            <a:fld id="{9D672E73-1ACC-421F-A3D0-A5378155A41B}" type="slidenum">
              <a:rPr lang="en-US" smtClean="0"/>
              <a:t>20</a:t>
            </a:fld>
            <a:endParaRPr lang="en-US"/>
          </a:p>
        </p:txBody>
      </p:sp>
    </p:spTree>
    <p:extLst>
      <p:ext uri="{BB962C8B-B14F-4D97-AF65-F5344CB8AC3E}">
        <p14:creationId xmlns:p14="http://schemas.microsoft.com/office/powerpoint/2010/main" val="1115570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Income source: </a:t>
            </a:r>
            <a:r>
              <a:rPr lang="en-US" sz="1200" u="sng" kern="1200">
                <a:solidFill>
                  <a:schemeClr val="tx1"/>
                </a:solidFill>
                <a:effectLst/>
                <a:latin typeface="+mn-lt"/>
                <a:ea typeface="+mn-ea"/>
                <a:cs typeface="+mn-cs"/>
                <a:hlinkClick r:id="rId3"/>
              </a:rPr>
              <a:t>https://www.federalreserve.gov/econres/notes/feds-notes/recent-trends-in-wealth-holding-by-race-and-ethnicity-evidence-from-the-survey-of-consumer-finances-20170927.htm</a:t>
            </a:r>
            <a:endParaRPr lang="en-US"/>
          </a:p>
          <a:p>
            <a:r>
              <a:rPr lang="en-US"/>
              <a:t>Wealth source: </a:t>
            </a:r>
            <a:r>
              <a:rPr lang="en-US">
                <a:hlinkClick r:id="rId4"/>
              </a:rPr>
              <a:t>https://www.americanprogress.org/issues/race/reports/2019/08/07/473117/simulating-progressive-proposals-affect-racial-wealth-gap/</a:t>
            </a:r>
            <a:endParaRPr lang="en-US"/>
          </a:p>
        </p:txBody>
      </p:sp>
      <p:sp>
        <p:nvSpPr>
          <p:cNvPr id="4" name="Slide Number Placeholder 3"/>
          <p:cNvSpPr>
            <a:spLocks noGrp="1"/>
          </p:cNvSpPr>
          <p:nvPr>
            <p:ph type="sldNum" sz="quarter" idx="5"/>
          </p:nvPr>
        </p:nvSpPr>
        <p:spPr/>
        <p:txBody>
          <a:bodyPr/>
          <a:lstStyle/>
          <a:p>
            <a:fld id="{9D672E73-1ACC-421F-A3D0-A5378155A41B}" type="slidenum">
              <a:rPr lang="en-US" smtClean="0"/>
              <a:t>21</a:t>
            </a:fld>
            <a:endParaRPr lang="en-US"/>
          </a:p>
        </p:txBody>
      </p:sp>
    </p:spTree>
    <p:extLst>
      <p:ext uri="{BB962C8B-B14F-4D97-AF65-F5344CB8AC3E}">
        <p14:creationId xmlns:p14="http://schemas.microsoft.com/office/powerpoint/2010/main" val="1185649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$23B Source: </a:t>
            </a:r>
            <a:r>
              <a:rPr lang="en-US" sz="1200" u="sng" kern="1200">
                <a:solidFill>
                  <a:schemeClr val="tx1"/>
                </a:solidFill>
                <a:effectLst/>
                <a:latin typeface="+mn-lt"/>
                <a:ea typeface="+mn-ea"/>
                <a:cs typeface="+mn-cs"/>
                <a:hlinkClick r:id="rId3"/>
              </a:rPr>
              <a:t>https://edbuild.org/content/23-billion</a:t>
            </a:r>
            <a:endParaRPr lang="en-US" sz="1200" u="sng" kern="1200">
              <a:solidFill>
                <a:schemeClr val="tx1"/>
              </a:solidFill>
              <a:effectLst/>
              <a:latin typeface="+mn-lt"/>
              <a:ea typeface="+mn-ea"/>
              <a:cs typeface="+mn-cs"/>
            </a:endParaRPr>
          </a:p>
          <a:p>
            <a:r>
              <a:rPr lang="en-US" sz="1200" u="none" kern="1200">
                <a:solidFill>
                  <a:schemeClr val="tx1"/>
                </a:solidFill>
                <a:effectLst/>
                <a:latin typeface="+mn-lt"/>
                <a:ea typeface="+mn-ea"/>
                <a:cs typeface="+mn-cs"/>
              </a:rPr>
              <a:t>College prep + teacher source: </a:t>
            </a:r>
            <a:r>
              <a:rPr lang="en-US" sz="1200" u="sng" kern="1200">
                <a:solidFill>
                  <a:schemeClr val="tx1"/>
                </a:solidFill>
                <a:effectLst/>
                <a:latin typeface="+mn-lt"/>
                <a:ea typeface="+mn-ea"/>
                <a:cs typeface="+mn-cs"/>
                <a:hlinkClick r:id="rId4"/>
              </a:rPr>
              <a:t>https://uncf.org/pages/k-12-disparity-facts-and-stats</a:t>
            </a:r>
            <a:endParaRPr lang="en-US" sz="1200" u="sng" kern="1200">
              <a:solidFill>
                <a:schemeClr val="tx1"/>
              </a:solidFill>
              <a:effectLst/>
              <a:latin typeface="+mn-lt"/>
              <a:ea typeface="+mn-ea"/>
              <a:cs typeface="+mn-cs"/>
            </a:endParaRPr>
          </a:p>
          <a:p>
            <a:r>
              <a:rPr lang="en-US" sz="1200" u="none" kern="1200">
                <a:solidFill>
                  <a:schemeClr val="tx1"/>
                </a:solidFill>
                <a:effectLst/>
                <a:latin typeface="+mn-lt"/>
                <a:ea typeface="+mn-ea"/>
                <a:cs typeface="+mn-cs"/>
              </a:rPr>
              <a:t>Higher Edu Source: </a:t>
            </a:r>
            <a:r>
              <a:rPr lang="en-US" sz="1200" u="sng" kern="1200">
                <a:solidFill>
                  <a:schemeClr val="tx1"/>
                </a:solidFill>
                <a:effectLst/>
                <a:latin typeface="+mn-lt"/>
                <a:ea typeface="+mn-ea"/>
                <a:cs typeface="+mn-cs"/>
                <a:hlinkClick r:id="rId5"/>
              </a:rPr>
              <a:t>https://www.americanprogress.org/issues/education-postsecondary/reports/2018/04/05/448761/gaps-college-spending-shortchange-students-color/</a:t>
            </a:r>
            <a:endParaRPr lang="en-US" u="none"/>
          </a:p>
        </p:txBody>
      </p:sp>
      <p:sp>
        <p:nvSpPr>
          <p:cNvPr id="4" name="Slide Number Placeholder 3"/>
          <p:cNvSpPr>
            <a:spLocks noGrp="1"/>
          </p:cNvSpPr>
          <p:nvPr>
            <p:ph type="sldNum" sz="quarter" idx="5"/>
          </p:nvPr>
        </p:nvSpPr>
        <p:spPr/>
        <p:txBody>
          <a:bodyPr/>
          <a:lstStyle/>
          <a:p>
            <a:fld id="{9D672E73-1ACC-421F-A3D0-A5378155A41B}" type="slidenum">
              <a:rPr lang="en-US" smtClean="0"/>
              <a:t>22</a:t>
            </a:fld>
            <a:endParaRPr lang="en-US"/>
          </a:p>
        </p:txBody>
      </p:sp>
    </p:spTree>
    <p:extLst>
      <p:ext uri="{BB962C8B-B14F-4D97-AF65-F5344CB8AC3E}">
        <p14:creationId xmlns:p14="http://schemas.microsoft.com/office/powerpoint/2010/main" val="778868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Poll question: Despite making up 13% of undergraduates at public institutions, Black students make up [blank] of the undergraduates at for profits.</a:t>
            </a:r>
          </a:p>
        </p:txBody>
      </p:sp>
      <p:sp>
        <p:nvSpPr>
          <p:cNvPr id="4" name="Slide Number Placeholder 3"/>
          <p:cNvSpPr>
            <a:spLocks noGrp="1"/>
          </p:cNvSpPr>
          <p:nvPr>
            <p:ph type="sldNum" sz="quarter" idx="5"/>
          </p:nvPr>
        </p:nvSpPr>
        <p:spPr/>
        <p:txBody>
          <a:bodyPr/>
          <a:lstStyle/>
          <a:p>
            <a:fld id="{9D672E73-1ACC-421F-A3D0-A5378155A41B}" type="slidenum">
              <a:rPr lang="en-US" smtClean="0"/>
              <a:t>24</a:t>
            </a:fld>
            <a:endParaRPr lang="en-US"/>
          </a:p>
        </p:txBody>
      </p:sp>
    </p:spTree>
    <p:extLst>
      <p:ext uri="{BB962C8B-B14F-4D97-AF65-F5344CB8AC3E}">
        <p14:creationId xmlns:p14="http://schemas.microsoft.com/office/powerpoint/2010/main" val="989208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Black students are more than 2x as likely to attend a for-profit college than a public college AND Black students are more than 2x the share of any other group enrolled in for-profits</a:t>
            </a:r>
          </a:p>
          <a:p>
            <a:endParaRPr lang="en-US"/>
          </a:p>
          <a:p>
            <a:endParaRPr lang="en-US"/>
          </a:p>
          <a:p>
            <a:r>
              <a:rPr lang="en-US"/>
              <a:t>FP Black population source, Pg. 32 </a:t>
            </a:r>
            <a:r>
              <a:rPr lang="en-US">
                <a:hlinkClick r:id="rId3"/>
              </a:rPr>
              <a:t>https://research.collegeboard.org/pdf/trends-college-pricing-2019-full-report.pdf</a:t>
            </a:r>
            <a:endParaRPr lang="en-US">
              <a:cs typeface="Calibri"/>
            </a:endParaRPr>
          </a:p>
          <a:p>
            <a:r>
              <a:rPr lang="en-US">
                <a:cs typeface="Calibri"/>
              </a:rPr>
              <a:t>FP Doctoral Black students: </a:t>
            </a:r>
            <a:r>
              <a:rPr lang="en-US">
                <a:hlinkClick r:id="rId4"/>
              </a:rPr>
              <a:t>https://www.acenet.edu/News-Room/Pages/ACE-Unveils-New-Resource-on-the-Status-of-Race-and-Ethnicity-in-Higher-Education.aspx</a:t>
            </a:r>
            <a:endParaRPr lang="en-US"/>
          </a:p>
          <a:p>
            <a:r>
              <a:rPr lang="en-US"/>
              <a:t>Default rates: </a:t>
            </a:r>
            <a:r>
              <a:rPr lang="en-US">
                <a:hlinkClick r:id="rId5"/>
              </a:rPr>
              <a:t>https://www.demos.org/research/debt-divide-racial-and-class-bias-behind-new-normal-student-borrowing</a:t>
            </a:r>
          </a:p>
          <a:p>
            <a:r>
              <a:rPr lang="en-US">
                <a:cs typeface="Calibri" panose="020F0502020204030204"/>
              </a:rPr>
              <a:t>ROI on FP Degrees: </a:t>
            </a:r>
            <a:r>
              <a:rPr lang="en-US">
                <a:hlinkClick r:id="rId6"/>
              </a:rPr>
              <a:t>https://www.thirdway.org/report/price-to-earnings-premium-a-new-way-of-measuring-return-on-investment-in-higher-ed?utm_source=Third+Way+Subscribers&amp;utm_campaign=30db526372-EMAIL_CAMPAIGN_2019_04_15_02_26_COPY_01&amp;utm_medium=email&amp;utm_term=0_8952c391fb-30db526372-194286389</a:t>
            </a:r>
            <a:endParaRPr lang="en-US">
              <a:cs typeface="Calibri" panose="020F0502020204030204"/>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25</a:t>
            </a:fld>
            <a:endParaRPr lang="en-US"/>
          </a:p>
        </p:txBody>
      </p:sp>
    </p:spTree>
    <p:extLst>
      <p:ext uri="{BB962C8B-B14F-4D97-AF65-F5344CB8AC3E}">
        <p14:creationId xmlns:p14="http://schemas.microsoft.com/office/powerpoint/2010/main" val="1316675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Pell Grants:</a:t>
            </a:r>
          </a:p>
          <a:p>
            <a:r>
              <a:rPr lang="en-US">
                <a:cs typeface="Calibri"/>
              </a:rPr>
              <a:t>Gainful employment: </a:t>
            </a:r>
            <a:r>
              <a:rPr lang="en-US">
                <a:hlinkClick r:id="rId3"/>
              </a:rPr>
              <a:t>https://www.insidehighered.com/quicktakes/2019/07/02/devos-issues-final-repeal-gainful-employment</a:t>
            </a:r>
            <a:r>
              <a:rPr lang="en-US"/>
              <a:t> + </a:t>
            </a:r>
            <a:r>
              <a:rPr lang="en-US">
                <a:hlinkClick r:id="rId4"/>
              </a:rPr>
              <a:t>https://ticas.org/wp-content/uploads/2019/08/what_to_know_about_GE_fact-sheet-1.pdf</a:t>
            </a:r>
          </a:p>
          <a:p>
            <a:r>
              <a:rPr lang="en-US">
                <a:cs typeface="Calibri"/>
              </a:rPr>
              <a:t>Borrower defense ruling: </a:t>
            </a:r>
            <a:r>
              <a:rPr lang="en-US">
                <a:hlinkClick r:id="rId5"/>
              </a:rPr>
              <a:t>https://www.studentloanborrowerassistance.org/part-1-departments-2019-rules-go-into-effect-today-putting-relief-out-of-reach-for-many-borrowers-taking-out-new-loans-after-july-1/</a:t>
            </a:r>
            <a:endParaRPr lang="en-US">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26</a:t>
            </a:fld>
            <a:endParaRPr lang="en-US"/>
          </a:p>
        </p:txBody>
      </p:sp>
    </p:spTree>
    <p:extLst>
      <p:ext uri="{BB962C8B-B14F-4D97-AF65-F5344CB8AC3E}">
        <p14:creationId xmlns:p14="http://schemas.microsoft.com/office/powerpoint/2010/main" val="1023986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Pell Grant: At least 2x the Pell Grant, index it to inflation, grant access to justice-impacted students</a:t>
            </a:r>
          </a:p>
          <a:p>
            <a:pPr marL="171450" indent="-171450">
              <a:buFont typeface="Arial"/>
              <a:buChar char="•"/>
            </a:pPr>
            <a:r>
              <a:rPr lang="en-US"/>
              <a:t>Stu debt cancellation:</a:t>
            </a:r>
          </a:p>
          <a:p>
            <a:pPr marL="628650" lvl="1" indent="-171450">
              <a:buFont typeface="Arial"/>
              <a:buChar char="•"/>
            </a:pPr>
            <a:r>
              <a:rPr lang="en-US"/>
              <a:t>highest legislationwe’ve signed was for $30k</a:t>
            </a:r>
          </a:p>
          <a:p>
            <a:pPr marL="628650" lvl="1" indent="-171450">
              <a:buFont typeface="Arial"/>
              <a:buChar char="•"/>
            </a:pPr>
            <a:r>
              <a:rPr lang="en-US"/>
              <a:t>Race-and-wealth conscious student debt cancellation (I.e. rec #9 from </a:t>
            </a:r>
            <a:r>
              <a:rPr lang="en-US" dirty="0">
                <a:hlinkClick r:id="rId3"/>
              </a:rPr>
              <a:t>Hard Truths</a:t>
            </a:r>
            <a:r>
              <a:rPr lang="en-US"/>
              <a:t>?)</a:t>
            </a:r>
          </a:p>
          <a:p>
            <a:pPr indent="-171450">
              <a:buFont typeface="Arial"/>
              <a:buChar char="•"/>
            </a:pPr>
            <a:r>
              <a:rPr lang="en-US"/>
              <a:t>Close gaps in spending by race in K-12 and public higher education as a requirement for state-federal partnership</a:t>
            </a:r>
          </a:p>
          <a:p>
            <a:pPr indent="-171450">
              <a:buFont typeface="Arial"/>
              <a:buChar char="•"/>
            </a:pPr>
            <a:r>
              <a:rPr lang="en-US"/>
              <a:t>Invest in need-based aid</a:t>
            </a:r>
            <a:endParaRPr lang="en-US">
              <a:cs typeface="Calibri" panose="020F0502020204030204"/>
            </a:endParaRPr>
          </a:p>
          <a:p>
            <a:endParaRPr lang="en-US">
              <a:cs typeface="Calibri" panose="020F0502020204030204"/>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29</a:t>
            </a:fld>
            <a:endParaRPr lang="en-US"/>
          </a:p>
        </p:txBody>
      </p:sp>
    </p:spTree>
    <p:extLst>
      <p:ext uri="{BB962C8B-B14F-4D97-AF65-F5344CB8AC3E}">
        <p14:creationId xmlns:p14="http://schemas.microsoft.com/office/powerpoint/2010/main" val="3277145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r>
              <a:rPr lang="en-US">
                <a:cs typeface="Calibri"/>
              </a:rPr>
              <a:t>Using the chat option:</a:t>
            </a:r>
            <a:endParaRPr lang="en-US" dirty="0"/>
          </a:p>
          <a:p>
            <a:pPr>
              <a:lnSpc>
                <a:spcPct val="90000"/>
              </a:lnSpc>
              <a:spcBef>
                <a:spcPts val="1000"/>
              </a:spcBef>
            </a:pPr>
            <a:r>
              <a:rPr lang="en-US"/>
              <a:t>Policy A: Federal government should at least double the Pell grant</a:t>
            </a:r>
          </a:p>
          <a:p>
            <a:pPr>
              <a:lnSpc>
                <a:spcPct val="90000"/>
              </a:lnSpc>
              <a:spcBef>
                <a:spcPts val="1000"/>
              </a:spcBef>
            </a:pPr>
            <a:r>
              <a:rPr lang="en-US"/>
              <a:t>Policy B: States closing spending gaps by race in K-12 and higher education</a:t>
            </a:r>
          </a:p>
          <a:p>
            <a:pPr>
              <a:lnSpc>
                <a:spcPct val="90000"/>
              </a:lnSpc>
              <a:spcBef>
                <a:spcPts val="1000"/>
              </a:spcBef>
            </a:pPr>
            <a:r>
              <a:rPr lang="en-US"/>
              <a:t>Policy C: Federal and state governments cancelling all student debt or targeted cancellation for student debt</a:t>
            </a:r>
          </a:p>
          <a:p>
            <a:pPr>
              <a:lnSpc>
                <a:spcPct val="90000"/>
              </a:lnSpc>
              <a:spcBef>
                <a:spcPts val="1000"/>
              </a:spcBef>
            </a:pPr>
            <a:r>
              <a:rPr lang="en-US"/>
              <a:t>Policy D: Changes to repayment options</a:t>
            </a:r>
          </a:p>
        </p:txBody>
      </p:sp>
      <p:sp>
        <p:nvSpPr>
          <p:cNvPr id="4" name="Slide Number Placeholder 3"/>
          <p:cNvSpPr>
            <a:spLocks noGrp="1"/>
          </p:cNvSpPr>
          <p:nvPr>
            <p:ph type="sldNum" sz="quarter" idx="5"/>
          </p:nvPr>
        </p:nvSpPr>
        <p:spPr/>
        <p:txBody>
          <a:bodyPr/>
          <a:lstStyle/>
          <a:p>
            <a:fld id="{9D672E73-1ACC-421F-A3D0-A5378155A41B}" type="slidenum">
              <a:rPr lang="en-US" smtClean="0"/>
              <a:t>30</a:t>
            </a:fld>
            <a:endParaRPr lang="en-US"/>
          </a:p>
        </p:txBody>
      </p:sp>
    </p:spTree>
    <p:extLst>
      <p:ext uri="{BB962C8B-B14F-4D97-AF65-F5344CB8AC3E}">
        <p14:creationId xmlns:p14="http://schemas.microsoft.com/office/powerpoint/2010/main" val="1519162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a:t>
            </a:r>
          </a:p>
          <a:p>
            <a:r>
              <a:rPr lang="en-US">
                <a:cs typeface="Calibri"/>
              </a:rPr>
              <a:t>So first up is the unaffordability of college (next slide)</a:t>
            </a:r>
            <a:endParaRPr lang="en-US" dirty="0">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3</a:t>
            </a:fld>
            <a:endParaRPr lang="en-US"/>
          </a:p>
        </p:txBody>
      </p:sp>
    </p:spTree>
    <p:extLst>
      <p:ext uri="{BB962C8B-B14F-4D97-AF65-F5344CB8AC3E}">
        <p14:creationId xmlns:p14="http://schemas.microsoft.com/office/powerpoint/2010/main" val="2882160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 *</a:t>
            </a:r>
            <a:r>
              <a:rPr lang="en-US"/>
              <a:t>Numbers are in 2019 dollars</a:t>
            </a:r>
          </a:p>
          <a:p>
            <a:pPr marL="171450" indent="-171450">
              <a:buFont typeface="Arial"/>
              <a:buChar char="•"/>
            </a:pPr>
            <a:r>
              <a:rPr lang="en-US">
                <a:cs typeface="Calibri"/>
              </a:rPr>
              <a:t>Over the last several decades, there have been large increases in costs to attend college</a:t>
            </a:r>
          </a:p>
          <a:p>
            <a:pPr marL="171450" indent="-171450">
              <a:buFont typeface="Arial"/>
              <a:buChar char="•"/>
            </a:pPr>
            <a:r>
              <a:rPr lang="en-US">
                <a:cs typeface="Calibri"/>
              </a:rPr>
              <a:t>For example, at public 4-years, between 1989 and 2020, average tuition/fees/R+B has more than doubled, from $9,730 to nearly $22,000</a:t>
            </a:r>
            <a:endParaRPr lang="en-US" dirty="0">
              <a:cs typeface="Calibri"/>
            </a:endParaRPr>
          </a:p>
          <a:p>
            <a:pPr marL="171450" indent="-171450">
              <a:buFont typeface="Arial"/>
              <a:buChar char="•"/>
            </a:pPr>
            <a:r>
              <a:rPr lang="en-US">
                <a:cs typeface="Calibri"/>
              </a:rPr>
              <a:t>This increase is also seen at the public 2 year sector, just at a smaller scale. Between 1999 and 2020, average tuition/fees/R+B increased from $10,300 to $12,720</a:t>
            </a:r>
            <a:endParaRPr lang="en-US" dirty="0">
              <a:cs typeface="Calibri"/>
            </a:endParaRPr>
          </a:p>
          <a:p>
            <a:pPr marL="628650" lvl="1" indent="-171450">
              <a:buFont typeface="Arial"/>
              <a:buChar char="•"/>
            </a:pPr>
            <a:r>
              <a:rPr lang="en-US">
                <a:cs typeface="Calibri"/>
              </a:rPr>
              <a:t>However one must keep in mind that tuition is only 20% of the cost for students staying off-campus.</a:t>
            </a:r>
            <a:endParaRPr lang="en-US" dirty="0">
              <a:cs typeface="Calibri"/>
            </a:endParaRPr>
          </a:p>
          <a:p>
            <a:pPr marL="628650" lvl="1" indent="-171450">
              <a:buFont typeface="Arial"/>
              <a:buChar char="•"/>
            </a:pPr>
            <a:r>
              <a:rPr lang="en-US"/>
              <a:t>Often times at CC, tuition is not the main issue for students, it’s the non-tuition costs that they cannot afford, such as housing, books, child care, and transportation costs (next slide)</a:t>
            </a:r>
            <a:endParaRPr lang="en-US">
              <a:cs typeface="Calibri"/>
            </a:endParaRPr>
          </a:p>
          <a:p>
            <a:pPr lvl="1"/>
            <a:endParaRPr lang="en-US" dirty="0">
              <a:cs typeface="Calibri"/>
            </a:endParaRPr>
          </a:p>
          <a:p>
            <a:endParaRPr lang="en-US" dirty="0"/>
          </a:p>
          <a:p>
            <a:r>
              <a:rPr lang="en-US"/>
              <a:t>Tuition source: </a:t>
            </a:r>
            <a:r>
              <a:rPr lang="en-US" dirty="0">
                <a:hlinkClick r:id="rId3"/>
              </a:rPr>
              <a:t>https://research.collegeboard.org/pdf/trends-college-pricing-2019-full-report.pdf</a:t>
            </a:r>
            <a:endParaRPr lang="en-US" dirty="0">
              <a:cs typeface="Calibri"/>
            </a:endParaRPr>
          </a:p>
          <a:p>
            <a:endParaRPr lang="en-US"/>
          </a:p>
        </p:txBody>
      </p:sp>
      <p:sp>
        <p:nvSpPr>
          <p:cNvPr id="4" name="Slide Number Placeholder 3"/>
          <p:cNvSpPr>
            <a:spLocks noGrp="1"/>
          </p:cNvSpPr>
          <p:nvPr>
            <p:ph type="sldNum" sz="quarter" idx="5"/>
          </p:nvPr>
        </p:nvSpPr>
        <p:spPr/>
        <p:txBody>
          <a:bodyPr/>
          <a:lstStyle/>
          <a:p>
            <a:fld id="{9D672E73-1ACC-421F-A3D0-A5378155A41B}" type="slidenum">
              <a:rPr lang="en-US" smtClean="0"/>
              <a:t>4</a:t>
            </a:fld>
            <a:endParaRPr lang="en-US"/>
          </a:p>
        </p:txBody>
      </p:sp>
    </p:spTree>
    <p:extLst>
      <p:ext uri="{BB962C8B-B14F-4D97-AF65-F5344CB8AC3E}">
        <p14:creationId xmlns:p14="http://schemas.microsoft.com/office/powerpoint/2010/main" val="1241878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a:t>
            </a:r>
            <a:endParaRPr lang="en-US"/>
          </a:p>
          <a:p>
            <a:pPr marL="171450" indent="-171450">
              <a:buFont typeface="Arial"/>
              <a:buChar char="•"/>
            </a:pPr>
            <a:r>
              <a:rPr lang="en-US">
                <a:cs typeface="Calibri" panose="020F0502020204030204"/>
              </a:rPr>
              <a:t>Before we move on, we will have our first polling question. Alice can put that up please? (read below)</a:t>
            </a:r>
            <a:endParaRPr lang="en-US" dirty="0">
              <a:cs typeface="Calibri" panose="020F0502020204030204"/>
            </a:endParaRPr>
          </a:p>
          <a:p>
            <a:pPr marL="171450" indent="-171450">
              <a:buFont typeface="Arial"/>
              <a:buChar char="•"/>
            </a:pPr>
            <a:endParaRPr lang="en-US" dirty="0"/>
          </a:p>
          <a:p>
            <a:r>
              <a:rPr lang="en-US"/>
              <a:t>Poll question: In 1975, the Pell Grant covered 79% of the cost of college at a public university. How much did it cover in 2019-20?</a:t>
            </a:r>
          </a:p>
          <a:p>
            <a:r>
              <a:rPr lang="en-US"/>
              <a:t>A. 50% </a:t>
            </a:r>
          </a:p>
          <a:p>
            <a:r>
              <a:rPr lang="en-US" b="1"/>
              <a:t>B. 28%</a:t>
            </a:r>
            <a:r>
              <a:rPr lang="en-US" dirty="0"/>
              <a:t> </a:t>
            </a:r>
            <a:endParaRPr lang="en-US" dirty="0">
              <a:cs typeface="Calibri"/>
            </a:endParaRPr>
          </a:p>
          <a:p>
            <a:r>
              <a:rPr lang="en-US"/>
              <a:t>C. 45% </a:t>
            </a:r>
          </a:p>
          <a:p>
            <a:r>
              <a:rPr lang="en-US"/>
              <a:t>D. 37% </a:t>
            </a:r>
          </a:p>
          <a:p>
            <a:endParaRPr lang="en-US" dirty="0">
              <a:cs typeface="Calibri"/>
            </a:endParaRPr>
          </a:p>
          <a:p>
            <a:pPr marL="171450" indent="-171450">
              <a:buFont typeface="Arial"/>
              <a:buChar char="•"/>
            </a:pPr>
            <a:r>
              <a:rPr lang="en-US">
                <a:cs typeface="Calibri"/>
              </a:rPr>
              <a:t>We will give y'all about 20 seconds to respond, and then show the results.... couple more seconds for some last minute submissions... okay, Alice can you show the results? Hm. We got a mixed back of results (brief analysis). The correct answer is that in 2019-20, the max PG covered 28% of the cost of college at a public university. Next slide, please.</a:t>
            </a:r>
            <a:endParaRPr lang="en-US" dirty="0">
              <a:cs typeface="Calibri"/>
            </a:endParaRPr>
          </a:p>
          <a:p>
            <a:endParaRPr lang="en-US" dirty="0"/>
          </a:p>
          <a:p>
            <a:endParaRPr lang="en-US" dirty="0">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5</a:t>
            </a:fld>
            <a:endParaRPr lang="en-US"/>
          </a:p>
        </p:txBody>
      </p:sp>
    </p:spTree>
    <p:extLst>
      <p:ext uri="{BB962C8B-B14F-4D97-AF65-F5344CB8AC3E}">
        <p14:creationId xmlns:p14="http://schemas.microsoft.com/office/powerpoint/2010/main" val="2752972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a:t>
            </a:r>
            <a:endParaRPr lang="en-US"/>
          </a:p>
          <a:p>
            <a:pPr marL="171450" indent="-171450">
              <a:buFont typeface="Arial"/>
              <a:buChar char="•"/>
            </a:pPr>
            <a:r>
              <a:rPr lang="en-US">
                <a:cs typeface="Calibri"/>
              </a:rPr>
              <a:t>As our polling questinos suggests, another reason college has become unaffordable is that FA is not keeping up with the increases in costs.</a:t>
            </a:r>
            <a:endParaRPr lang="en-US" dirty="0">
              <a:cs typeface="Calibri"/>
            </a:endParaRPr>
          </a:p>
          <a:p>
            <a:pPr marL="171450" indent="-171450">
              <a:buFont typeface="Arial"/>
              <a:buChar char="•"/>
            </a:pPr>
            <a:r>
              <a:rPr lang="en-US">
                <a:cs typeface="Calibri"/>
              </a:rPr>
              <a:t>On example of that is the PG. And this extreme decline of its purchasing power coincided with an increase in enrollment among Black, Latinx, Asian, Pacific Islander, and Native american students.</a:t>
            </a:r>
            <a:endParaRPr lang="en-US" dirty="0">
              <a:cs typeface="Calibri"/>
            </a:endParaRPr>
          </a:p>
          <a:p>
            <a:pPr marL="171450" indent="-171450">
              <a:buFont typeface="Arial"/>
              <a:buChar char="•"/>
            </a:pPr>
            <a:r>
              <a:rPr lang="en-US">
                <a:cs typeface="Calibri"/>
              </a:rPr>
              <a:t>And as this was happening,  institutions were providing less need-based aid to students who needed it the most (next slide)</a:t>
            </a:r>
            <a:endParaRPr lang="en-US" dirty="0">
              <a:cs typeface="Calibri"/>
            </a:endParaRPr>
          </a:p>
          <a:p>
            <a:endParaRPr lang="en-US" dirty="0">
              <a:cs typeface="Calibri"/>
            </a:endParaRPr>
          </a:p>
          <a:p>
            <a:r>
              <a:rPr lang="en-US"/>
              <a:t>Pell Grant: </a:t>
            </a:r>
            <a:r>
              <a:rPr lang="en-US" dirty="0">
                <a:hlinkClick r:id="rId3"/>
              </a:rPr>
              <a:t>https://ticas.org/wp-content/uploads/2018/07/Overall-Pell-one-pager.pdf</a:t>
            </a:r>
            <a:endParaRPr lang="en-US" dirty="0">
              <a:cs typeface="Calibri"/>
            </a:endParaRPr>
          </a:p>
          <a:p>
            <a:r>
              <a:rPr lang="en-US" dirty="0">
                <a:cs typeface="Calibri"/>
              </a:rPr>
              <a:t>Less aid: </a:t>
            </a:r>
            <a:r>
              <a:rPr lang="en-US" dirty="0">
                <a:hlinkClick r:id="rId4"/>
              </a:rPr>
              <a:t>https://www.newamerica.org/education-policy/reports/crisis-point-how-enrollment-management-and-merit-aid-arms-race-are-destroying-public-higher-education/</a:t>
            </a:r>
            <a:endParaRPr lang="en-US" dirty="0">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6</a:t>
            </a:fld>
            <a:endParaRPr lang="en-US"/>
          </a:p>
        </p:txBody>
      </p:sp>
    </p:spTree>
    <p:extLst>
      <p:ext uri="{BB962C8B-B14F-4D97-AF65-F5344CB8AC3E}">
        <p14:creationId xmlns:p14="http://schemas.microsoft.com/office/powerpoint/2010/main" val="315674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 *10 hr/wrrk at the state's minimum wage, low income students = </a:t>
            </a:r>
            <a:r>
              <a:rPr lang="en-US"/>
              <a:t>first-time, full-time degree or certificate-seeking undergraduates who received Title IV aid and are from families earning $30,000 or less</a:t>
            </a:r>
          </a:p>
          <a:p>
            <a:pPr marL="171450" indent="-171450">
              <a:buFont typeface="Arial"/>
              <a:buChar char="•"/>
            </a:pPr>
            <a:r>
              <a:rPr lang="en-US"/>
              <a:t>The diminishing purchasing power of the PG + less need-based aid has put the burden of cost on students. This was seen in our ET affordability report that focused on low-income students. </a:t>
            </a:r>
            <a:endParaRPr lang="en-US">
              <a:cs typeface="Calibri"/>
            </a:endParaRPr>
          </a:p>
          <a:p>
            <a:pPr marL="171450" indent="-171450">
              <a:buFont typeface="Arial"/>
              <a:buChar char="•"/>
            </a:pPr>
            <a:r>
              <a:rPr lang="en-US">
                <a:cs typeface="Calibri"/>
              </a:rPr>
              <a:t>The report used term affordability gap, which is... </a:t>
            </a:r>
            <a:endParaRPr lang="en-US" dirty="0">
              <a:cs typeface="Calibri"/>
            </a:endParaRPr>
          </a:p>
          <a:p>
            <a:pPr marL="171450" indent="-171450">
              <a:buFont typeface="Arial"/>
              <a:buChar char="•"/>
            </a:pPr>
            <a:r>
              <a:rPr lang="en-US">
                <a:cs typeface="Calibri"/>
              </a:rPr>
              <a:t>Using the affordability gap, our analysis found that even after financial aid help + working, public colleges are still unaffordable for students. </a:t>
            </a:r>
            <a:endParaRPr lang="en-US" dirty="0">
              <a:cs typeface="Calibri"/>
            </a:endParaRPr>
          </a:p>
          <a:p>
            <a:pPr marL="171450" indent="-171450">
              <a:buFont typeface="Arial"/>
              <a:buChar char="•"/>
            </a:pPr>
            <a:r>
              <a:rPr lang="en-US">
                <a:cs typeface="Calibri"/>
              </a:rPr>
              <a:t>At public 4-years, students still owed ….</a:t>
            </a:r>
            <a:endParaRPr lang="en-US" dirty="0">
              <a:cs typeface="Calibri"/>
            </a:endParaRPr>
          </a:p>
          <a:p>
            <a:pPr lvl="1" indent="-171450">
              <a:buFont typeface="Arial"/>
              <a:buChar char="•"/>
            </a:pPr>
            <a:r>
              <a:rPr lang="en-US">
                <a:cs typeface="Calibri"/>
              </a:rPr>
              <a:t>This translates to students needing to work  26 hours to pay the difference</a:t>
            </a:r>
            <a:endParaRPr lang="en-US" dirty="0">
              <a:cs typeface="Calibri"/>
            </a:endParaRPr>
          </a:p>
          <a:p>
            <a:r>
              <a:rPr lang="en-US">
                <a:cs typeface="Calibri"/>
              </a:rPr>
              <a:t>When you consider the fact that studies have found working more than 15 hours per week can slow student's progress towarda a college degree, these numbers become even more troubling (next slide)</a:t>
            </a:r>
            <a:endParaRPr lang="en-US" dirty="0"/>
          </a:p>
          <a:p>
            <a:endParaRPr lang="en-US" dirty="0">
              <a:cs typeface="Calibri"/>
            </a:endParaRPr>
          </a:p>
          <a:p>
            <a:r>
              <a:rPr lang="en-US"/>
              <a:t>ET Affordability Brief: </a:t>
            </a:r>
            <a:r>
              <a:rPr lang="en-US" dirty="0">
                <a:hlinkClick r:id="rId3"/>
              </a:rPr>
              <a:t>https://s3-us-east-2.amazonaws.com/edtrustmain/wp-content/uploads/2014/09/18122721/How-Affordable-Are-Public-Colleges-in-Your-State-for-Students-from-Low-Income-Background-December-2019.pdf</a:t>
            </a:r>
            <a:endParaRPr lang="en-US" dirty="0">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9D672E73-1ACC-421F-A3D0-A5378155A41B}" type="slidenum">
              <a:rPr lang="en-US" smtClean="0"/>
              <a:t>7</a:t>
            </a:fld>
            <a:endParaRPr lang="en-US"/>
          </a:p>
        </p:txBody>
      </p:sp>
    </p:spTree>
    <p:extLst>
      <p:ext uri="{BB962C8B-B14F-4D97-AF65-F5344CB8AC3E}">
        <p14:creationId xmlns:p14="http://schemas.microsoft.com/office/powerpoint/2010/main" val="2889713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JRM:</a:t>
            </a:r>
            <a:endParaRPr lang="en-US" dirty="0">
              <a:cs typeface="Calibri"/>
            </a:endParaRPr>
          </a:p>
          <a:p>
            <a:pPr marL="171450" indent="-171450">
              <a:buFont typeface="Arial"/>
              <a:buChar char="•"/>
            </a:pPr>
            <a:r>
              <a:rPr lang="en-US"/>
              <a:t>Opener: Hopefully by now we have provided some solid factors as to why the cost of college has skyrocketed. But while college is becoming unaffordable for all students, this is especially true for Black students.</a:t>
            </a:r>
          </a:p>
          <a:p>
            <a:pPr marL="171450" indent="-171450">
              <a:buFont typeface="Arial"/>
              <a:buChar char="•"/>
            </a:pPr>
            <a:endParaRPr lang="en-US" dirty="0"/>
          </a:p>
          <a:p>
            <a:pPr marL="171450" indent="-171450">
              <a:buFont typeface="Arial"/>
              <a:buChar char="•"/>
            </a:pPr>
            <a:r>
              <a:rPr lang="en-US">
                <a:cs typeface="Calibri" panose="020F0502020204030204"/>
              </a:rPr>
              <a:t>For example, the decline in the Pell Grant has disproportionate impact b/c nearly 6 out of 10 undergradute Black students are recipients.</a:t>
            </a:r>
            <a:endParaRPr lang="en-US" dirty="0">
              <a:cs typeface="Calibri"/>
            </a:endParaRPr>
          </a:p>
          <a:p>
            <a:pPr marL="171450" indent="-171450">
              <a:buFont typeface="Arial"/>
              <a:buChar char="•"/>
            </a:pPr>
            <a:r>
              <a:rPr lang="en-US">
                <a:cs typeface="Calibri"/>
              </a:rPr>
              <a:t>When looking at average net price </a:t>
            </a:r>
            <a:r>
              <a:rPr lang="en-US"/>
              <a:t>(published tuition and fees, room and board, and books and supplies minus the average aid received by a student)… total average net price compromised.... </a:t>
            </a:r>
            <a:endParaRPr lang="en-US" dirty="0">
              <a:cs typeface="Calibri"/>
            </a:endParaRPr>
          </a:p>
          <a:p>
            <a:pPr marL="171450" indent="-171450">
              <a:buFont typeface="Arial"/>
              <a:buChar char="•"/>
            </a:pPr>
            <a:r>
              <a:rPr lang="en-US">
                <a:cs typeface="Calibri"/>
              </a:rPr>
              <a:t>In addition, a disproportionate amount of Black students attend less selective community colleges &amp; public 4 year institutions, who due to policy decisions, receive less funding, resulting in Black students having less access to resources necessary to complete their degree.</a:t>
            </a:r>
          </a:p>
          <a:p>
            <a:pPr marL="171450" indent="-171450">
              <a:buFont typeface="Arial"/>
              <a:buChar char="•"/>
            </a:pPr>
            <a:endParaRPr lang="en-US" dirty="0">
              <a:cs typeface="Calibri"/>
            </a:endParaRPr>
          </a:p>
          <a:p>
            <a:r>
              <a:rPr lang="en-US">
                <a:cs typeface="Calibri"/>
              </a:rPr>
              <a:t>Last point/transition: all these factors contribute to Black students borrowing more than any other race/ethnic group. Unfortunately, borrowing more is just the tip of the iceburg of how student debt has become a crisis for Black students. To get a better sense of the impacts of borrowing while Black, I'll pass it on to my colleague Victoria Jackson. </a:t>
            </a:r>
            <a:endParaRPr lang="en-US"/>
          </a:p>
          <a:p>
            <a:endParaRPr lang="en-US" dirty="0"/>
          </a:p>
          <a:p>
            <a:r>
              <a:rPr lang="en-US"/>
              <a:t>Pell Grant source: </a:t>
            </a:r>
            <a:r>
              <a:rPr lang="en-US" dirty="0">
                <a:hlinkClick r:id="rId3"/>
              </a:rPr>
              <a:t>https://nces.ed.gov/pubs2019/2019487.pdf</a:t>
            </a:r>
            <a:endParaRPr lang="en-US">
              <a:cs typeface="Calibri"/>
            </a:endParaRPr>
          </a:p>
          <a:p>
            <a:r>
              <a:rPr lang="en-US"/>
              <a:t>Net price –median income source: </a:t>
            </a:r>
            <a:r>
              <a:rPr lang="en-US" dirty="0">
                <a:hlinkClick r:id="rId4"/>
              </a:rPr>
              <a:t>https://www.cbpp.org/research/state-budget-and-tax/state-higher-education-funding-cuts-have-pushed-costs-to-students</a:t>
            </a:r>
            <a:endParaRPr lang="en-US" dirty="0"/>
          </a:p>
        </p:txBody>
      </p:sp>
      <p:sp>
        <p:nvSpPr>
          <p:cNvPr id="4" name="Slide Number Placeholder 3"/>
          <p:cNvSpPr>
            <a:spLocks noGrp="1"/>
          </p:cNvSpPr>
          <p:nvPr>
            <p:ph type="sldNum" sz="quarter" idx="5"/>
          </p:nvPr>
        </p:nvSpPr>
        <p:spPr/>
        <p:txBody>
          <a:bodyPr/>
          <a:lstStyle/>
          <a:p>
            <a:fld id="{9D672E73-1ACC-421F-A3D0-A5378155A41B}" type="slidenum">
              <a:rPr lang="en-US" smtClean="0"/>
              <a:t>8</a:t>
            </a:fld>
            <a:endParaRPr lang="en-US"/>
          </a:p>
        </p:txBody>
      </p:sp>
    </p:spTree>
    <p:extLst>
      <p:ext uri="{BB962C8B-B14F-4D97-AF65-F5344CB8AC3E}">
        <p14:creationId xmlns:p14="http://schemas.microsoft.com/office/powerpoint/2010/main" val="1342008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Polling question, True or false: A study found that after 12 years, Black borrowers were able to pay down a portion of their federal loans.</a:t>
            </a:r>
          </a:p>
        </p:txBody>
      </p:sp>
      <p:sp>
        <p:nvSpPr>
          <p:cNvPr id="4" name="Slide Number Placeholder 3"/>
          <p:cNvSpPr>
            <a:spLocks noGrp="1"/>
          </p:cNvSpPr>
          <p:nvPr>
            <p:ph type="sldNum" sz="quarter" idx="5"/>
          </p:nvPr>
        </p:nvSpPr>
        <p:spPr/>
        <p:txBody>
          <a:bodyPr/>
          <a:lstStyle/>
          <a:p>
            <a:fld id="{9D672E73-1ACC-421F-A3D0-A5378155A41B}" type="slidenum">
              <a:rPr lang="en-US" smtClean="0"/>
              <a:t>11</a:t>
            </a:fld>
            <a:endParaRPr lang="en-US"/>
          </a:p>
        </p:txBody>
      </p:sp>
    </p:spTree>
    <p:extLst>
      <p:ext uri="{BB962C8B-B14F-4D97-AF65-F5344CB8AC3E}">
        <p14:creationId xmlns:p14="http://schemas.microsoft.com/office/powerpoint/2010/main" val="303044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This disparity in default rates for Black students is seen in every income bracket</a:t>
            </a:r>
          </a:p>
        </p:txBody>
      </p:sp>
      <p:sp>
        <p:nvSpPr>
          <p:cNvPr id="4" name="Slide Number Placeholder 3"/>
          <p:cNvSpPr>
            <a:spLocks noGrp="1"/>
          </p:cNvSpPr>
          <p:nvPr>
            <p:ph type="sldNum" sz="quarter" idx="5"/>
          </p:nvPr>
        </p:nvSpPr>
        <p:spPr/>
        <p:txBody>
          <a:bodyPr/>
          <a:lstStyle/>
          <a:p>
            <a:fld id="{9D672E73-1ACC-421F-A3D0-A5378155A41B}" type="slidenum">
              <a:rPr lang="en-US" smtClean="0"/>
              <a:t>14</a:t>
            </a:fld>
            <a:endParaRPr lang="en-US"/>
          </a:p>
        </p:txBody>
      </p:sp>
    </p:spTree>
    <p:extLst>
      <p:ext uri="{BB962C8B-B14F-4D97-AF65-F5344CB8AC3E}">
        <p14:creationId xmlns:p14="http://schemas.microsoft.com/office/powerpoint/2010/main" val="359895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CA029-6B46-714E-B68B-E5F41A004D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DFDD77-31FD-DD44-9E4B-4AC7B5012A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ABDA1F-961F-C442-9555-65821F91C5B9}"/>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5" name="Footer Placeholder 4">
            <a:extLst>
              <a:ext uri="{FF2B5EF4-FFF2-40B4-BE49-F238E27FC236}">
                <a16:creationId xmlns:a16="http://schemas.microsoft.com/office/drawing/2014/main" id="{B0306642-237C-814C-8A33-D49B80558A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7384194-6012-AD4D-B8E6-C4786F8C60A9}"/>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933018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F1FA3-695E-904C-B8DC-7C092544B8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CD85D3-7E31-7647-8B64-601C120DD6C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3DC0A-9C1B-8948-934E-6846420F1632}"/>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5" name="Footer Placeholder 4">
            <a:extLst>
              <a:ext uri="{FF2B5EF4-FFF2-40B4-BE49-F238E27FC236}">
                <a16:creationId xmlns:a16="http://schemas.microsoft.com/office/drawing/2014/main" id="{36A2CE90-8913-A64B-944B-030DE95BF6A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3D5599C-83E9-A044-8A10-32C99036FC96}"/>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762224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03A012-F060-944C-986F-C774D43A05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5B56EB-5070-064E-9726-FCBEC50DC7F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EBDE5E-1C34-D34C-B52E-D041D993D639}"/>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5" name="Footer Placeholder 4">
            <a:extLst>
              <a:ext uri="{FF2B5EF4-FFF2-40B4-BE49-F238E27FC236}">
                <a16:creationId xmlns:a16="http://schemas.microsoft.com/office/drawing/2014/main" id="{B547CB4F-0658-F94C-90B5-B997EC439DA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1A59D2-EE06-4940-8352-1DB52DB4E442}"/>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151369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2CF50-56B5-E649-B511-A8042F4D6D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F62437-12A8-8443-86BC-3A2EB09FF2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3B7A30-9070-554E-BE14-5C1C1B8A102E}"/>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5" name="Footer Placeholder 4">
            <a:extLst>
              <a:ext uri="{FF2B5EF4-FFF2-40B4-BE49-F238E27FC236}">
                <a16:creationId xmlns:a16="http://schemas.microsoft.com/office/drawing/2014/main" id="{97BF0815-71BD-C540-BCAF-EFF47BE50A0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76BB637-E5E9-954B-965A-653E135D2609}"/>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69849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FC5C9-DD82-D544-AA04-4ACD638BFD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A7625F-968D-1F46-8D1E-1AE4817885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50C3EE-A486-7E48-A5F9-FDD9785DA052}"/>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5" name="Footer Placeholder 4">
            <a:extLst>
              <a:ext uri="{FF2B5EF4-FFF2-40B4-BE49-F238E27FC236}">
                <a16:creationId xmlns:a16="http://schemas.microsoft.com/office/drawing/2014/main" id="{3BD0DA5E-A859-9C4F-B1B4-670B82F36E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34647CF-C7D5-014F-8C4B-07373531403F}"/>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421454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D7AB-09BB-8E42-BA10-6F6650A564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881D7B-FAF2-B948-A5A0-38D15CDAD6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074BBD-8CEA-884A-A168-26449A798BD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CB6123-B752-8E4E-A536-F1A2CB83641D}"/>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6" name="Footer Placeholder 5">
            <a:extLst>
              <a:ext uri="{FF2B5EF4-FFF2-40B4-BE49-F238E27FC236}">
                <a16:creationId xmlns:a16="http://schemas.microsoft.com/office/drawing/2014/main" id="{9E8609E1-FBFF-D04A-AC8C-A4A2BD49FA2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DB0D0C13-F1CB-A643-8076-67D0D3CC6889}"/>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50950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A2AF-0BBB-094B-9927-7EC1A79BED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90A52B-58F3-174B-8EB4-BBE5341260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0EF04A-5E2C-0F40-B2B6-E4C9379D176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75B10F-CAA3-8F48-9751-44855FFF0B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3A2EB3-C3A5-764E-BCF7-FD32E210606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639E8E-E261-1F46-933C-F4EFB07D5E85}"/>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8" name="Footer Placeholder 7">
            <a:extLst>
              <a:ext uri="{FF2B5EF4-FFF2-40B4-BE49-F238E27FC236}">
                <a16:creationId xmlns:a16="http://schemas.microsoft.com/office/drawing/2014/main" id="{898734A1-90CB-2F44-B23B-E057F0519AE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040600C5-2B5C-1649-8601-9A0A075E092E}"/>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172331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F0E1-C751-CB4E-82F6-5FE1E6E972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5B0BBE-0DCC-2045-9D70-408F58DAAB43}"/>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4" name="Footer Placeholder 3">
            <a:extLst>
              <a:ext uri="{FF2B5EF4-FFF2-40B4-BE49-F238E27FC236}">
                <a16:creationId xmlns:a16="http://schemas.microsoft.com/office/drawing/2014/main" id="{AEB64DDB-30A2-3041-8889-961A8CECFBC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04B6B0B-A98D-ED40-86B8-47EC06D1BFE3}"/>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48452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788C8D-8784-0E4F-BB7C-504C42DAB7D9}"/>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3" name="Footer Placeholder 2">
            <a:extLst>
              <a:ext uri="{FF2B5EF4-FFF2-40B4-BE49-F238E27FC236}">
                <a16:creationId xmlns:a16="http://schemas.microsoft.com/office/drawing/2014/main" id="{30FA65CD-0EB8-AE4F-8201-067545C3734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105A3B22-A3FF-1A45-A420-EEA04F869165}"/>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117921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87858-3015-E24B-AC99-232FED9D2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B6AADA-11AC-7943-928B-2B3EA3CE6A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36AF3A-4A21-CB4C-AAC0-07EB10E13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EDEDC4-B38B-7740-A524-E5B91734EF39}"/>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6" name="Footer Placeholder 5">
            <a:extLst>
              <a:ext uri="{FF2B5EF4-FFF2-40B4-BE49-F238E27FC236}">
                <a16:creationId xmlns:a16="http://schemas.microsoft.com/office/drawing/2014/main" id="{7B37E96E-BBE8-B548-86E3-BAA2EE26E27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52020C0-9E18-F64B-B7D6-5802501223EF}"/>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56123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86CD9-5C5F-2043-B006-8DDE90CF88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32469A-C890-3F42-BCF0-6807FCBA02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C4CF46-0214-D645-966D-2C5C5EDC5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7791D8-5F85-7344-B817-A6F1DC86D95D}"/>
              </a:ext>
            </a:extLst>
          </p:cNvPr>
          <p:cNvSpPr>
            <a:spLocks noGrp="1"/>
          </p:cNvSpPr>
          <p:nvPr>
            <p:ph type="dt" sz="half" idx="10"/>
          </p:nvPr>
        </p:nvSpPr>
        <p:spPr>
          <a:xfrm>
            <a:off x="838200" y="6356350"/>
            <a:ext cx="2743200" cy="365125"/>
          </a:xfrm>
          <a:prstGeom prst="rect">
            <a:avLst/>
          </a:prstGeom>
        </p:spPr>
        <p:txBody>
          <a:bodyPr/>
          <a:lstStyle/>
          <a:p>
            <a:fld id="{F00577D8-FF0C-5E40-B6E8-9AA7559F060B}" type="datetimeFigureOut">
              <a:rPr lang="en-US" smtClean="0"/>
              <a:t>7/21/2020</a:t>
            </a:fld>
            <a:endParaRPr lang="en-US"/>
          </a:p>
        </p:txBody>
      </p:sp>
      <p:sp>
        <p:nvSpPr>
          <p:cNvPr id="6" name="Footer Placeholder 5">
            <a:extLst>
              <a:ext uri="{FF2B5EF4-FFF2-40B4-BE49-F238E27FC236}">
                <a16:creationId xmlns:a16="http://schemas.microsoft.com/office/drawing/2014/main" id="{099A0603-1F3A-3340-8823-45C8ACE84AC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0217A67-CB36-0D44-B555-FADBD4A8E4BE}"/>
              </a:ext>
            </a:extLst>
          </p:cNvPr>
          <p:cNvSpPr>
            <a:spLocks noGrp="1"/>
          </p:cNvSpPr>
          <p:nvPr>
            <p:ph type="sldNum" sz="quarter" idx="12"/>
          </p:nvPr>
        </p:nvSpPr>
        <p:spPr>
          <a:xfrm>
            <a:off x="8610600" y="6356350"/>
            <a:ext cx="2743200" cy="365125"/>
          </a:xfrm>
          <a:prstGeom prst="rect">
            <a:avLst/>
          </a:prstGeom>
        </p:spPr>
        <p:txBody>
          <a:bodyPr/>
          <a:lstStyle/>
          <a:p>
            <a:fld id="{CEFA65B1-DBF1-4A43-A283-DEE2B8D07E5D}" type="slidenum">
              <a:rPr lang="en-US" smtClean="0"/>
              <a:t>‹#›</a:t>
            </a:fld>
            <a:endParaRPr lang="en-US"/>
          </a:p>
        </p:txBody>
      </p:sp>
    </p:spTree>
    <p:extLst>
      <p:ext uri="{BB962C8B-B14F-4D97-AF65-F5344CB8AC3E}">
        <p14:creationId xmlns:p14="http://schemas.microsoft.com/office/powerpoint/2010/main" val="252078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7BE189-1C33-3C43-90A7-CDC21545A27D}"/>
              </a:ext>
            </a:extLst>
          </p:cNvPr>
          <p:cNvSpPr/>
          <p:nvPr userDrawn="1"/>
        </p:nvSpPr>
        <p:spPr>
          <a:xfrm>
            <a:off x="0" y="-11470"/>
            <a:ext cx="12192000" cy="241658"/>
          </a:xfrm>
          <a:prstGeom prst="rect">
            <a:avLst/>
          </a:prstGeom>
          <a:gradFill flip="none" rotWithShape="1">
            <a:gsLst>
              <a:gs pos="0">
                <a:srgbClr val="71CBD2"/>
              </a:gs>
              <a:gs pos="100000">
                <a:srgbClr val="63B2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67868295-3D1B-D14C-8191-04ED860DF7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982FA5-2F32-CB48-9742-CBD99E09E8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a:extLst>
              <a:ext uri="{FF2B5EF4-FFF2-40B4-BE49-F238E27FC236}">
                <a16:creationId xmlns:a16="http://schemas.microsoft.com/office/drawing/2014/main" id="{F0FF5652-0DE2-BE40-9F1A-A30006C19BAA}"/>
              </a:ext>
            </a:extLst>
          </p:cNvPr>
          <p:cNvSpPr>
            <a:spLocks noChangeArrowheads="1"/>
          </p:cNvSpPr>
          <p:nvPr userDrawn="1"/>
        </p:nvSpPr>
        <p:spPr bwMode="auto">
          <a:xfrm>
            <a:off x="0" y="6718852"/>
            <a:ext cx="12192000" cy="149657"/>
          </a:xfrm>
          <a:prstGeom prst="rect">
            <a:avLst/>
          </a:prstGeom>
          <a:solidFill>
            <a:srgbClr val="667B7A"/>
          </a:solidFill>
          <a:ln w="9525">
            <a:noFill/>
            <a:miter lim="800000"/>
            <a:headEnd/>
            <a:tailEnd/>
          </a:ln>
        </p:spPr>
        <p:txBody>
          <a:bodyPr wrap="none" anchor="ctr"/>
          <a:lstStyle/>
          <a:p>
            <a:pPr algn="ctr" fontAlgn="auto">
              <a:spcBef>
                <a:spcPts val="0"/>
              </a:spcBef>
              <a:spcAft>
                <a:spcPts val="0"/>
              </a:spcAft>
              <a:defRPr/>
            </a:pPr>
            <a:endParaRPr lang="en-US" sz="1800">
              <a:solidFill>
                <a:schemeClr val="tx2">
                  <a:lumMod val="60000"/>
                  <a:lumOff val="40000"/>
                </a:schemeClr>
              </a:solidFill>
              <a:latin typeface="+mn-lt"/>
            </a:endParaRPr>
          </a:p>
        </p:txBody>
      </p:sp>
    </p:spTree>
    <p:extLst>
      <p:ext uri="{BB962C8B-B14F-4D97-AF65-F5344CB8AC3E}">
        <p14:creationId xmlns:p14="http://schemas.microsoft.com/office/powerpoint/2010/main" val="1432310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www.responsiblelending.org/sites/default/files/nodes/files/research-publication/crl-quicksand-student-debt-crisis-jul2019.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demos.org/research/debt-to-socie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emos.org/research/debt-divide-racial-and-class-bias-behind-new-normal-student-borrowing" TargetMode="External"/><Relationship Id="rId2" Type="http://schemas.openxmlformats.org/officeDocument/2006/relationships/hyperlink" Target="https://www.demos.org/research/debt-to-societ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auw.org/app/uploads/2020/05/Deeper_In_Debt_FINAL.pdf" TargetMode="External"/><Relationship Id="rId2" Type="http://schemas.openxmlformats.org/officeDocument/2006/relationships/hyperlink" Target="https://www.aauw.org/resources/research/deeper-in-debt/" TargetMode="External"/><Relationship Id="rId1" Type="http://schemas.openxmlformats.org/officeDocument/2006/relationships/slideLayout" Target="../slideLayouts/slideLayout2.xml"/><Relationship Id="rId5" Type="http://schemas.openxmlformats.org/officeDocument/2006/relationships/hyperlink" Target="https://www.aauw.org/resources/article/black-women-and-the-pay-gap/" TargetMode="External"/><Relationship Id="rId4" Type="http://schemas.openxmlformats.org/officeDocument/2006/relationships/hyperlink" Target="https://www.demos.org/research/debt-to-society"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aacu.org/liberaleducation/2020/winter-spring/jones#.XuuNbB94QJ0.twitter"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americanprogress.org/issues/economy/reports/2019/12/05/478150/african-americans-face-systematic-obstacles-getting-good-job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iverseeducation.com/article/178539/?utm_campaign=DIV20MAY27D&amp;utm_medium=email&amp;utm_source=Eloqua" TargetMode="External"/><Relationship Id="rId4" Type="http://schemas.openxmlformats.org/officeDocument/2006/relationships/hyperlink" Target="https://www.povertyactionlab.org/evaluation/discrimination-job-market-united-state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washingtonpost.com/news/wonk/wp/2018/03/28/redlining-was-banned-50-years-ago-its-still-hurting-minorities-toda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washingtonpost.com/business/2020/06/04/economic-divide-black-households/" TargetMode="External"/><Relationship Id="rId5" Type="http://schemas.openxmlformats.org/officeDocument/2006/relationships/hyperlink" Target="https://libertystreeteconomics.newyorkfed.org/2019/11/just-released-racial-disparities-in-student-loan-outcomes.html" TargetMode="External"/><Relationship Id="rId4" Type="http://schemas.openxmlformats.org/officeDocument/2006/relationships/hyperlink" Target="https://www.urban.org/urban-wire/homeownership-still-financially-better-renting#:~:text=Homeownership%20has%20traditionally%20been%20an,has%20household%20wealth%20of%20%245%2C200.&amp;text=Many%20families%20lost%20their%20homes,which%20had%20negative%20wealth%20effec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federalreserve.gov/econres/notes/feds-notes/recent-trends-in-wealth-holding-by-race-and-ethnicity-evidence-from-the-survey-of-consumer-finances-20170927.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americanprogress.org/issues/race/reports/2019/08/07/473117/simulating-progressive-proposals-affect-racial-wealth-ga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edbuild.org/content/23-billion"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uncf.org/pages/k-12-disparity-facts-and-stats"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americanprogress.org/issues/education-postsecondary/reports/2018/04/05/448761/gaps-college-spending-shortchange-students-colo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research.collegeboard.org/pdf/trends-college-pricing-2019-full-report.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demos.org/research/debt-divide-racial-and-class-bias-behind-new-normal-student-borrowing" TargetMode="External"/><Relationship Id="rId5" Type="http://schemas.openxmlformats.org/officeDocument/2006/relationships/hyperlink" Target="https://www.thirdway.org/report/price-to-earnings-premium-a-new-way-of-measuring-return-on-investment-in-higher-ed?utm_source=Third+Way+Subscribers&amp;utm_campaign=30db526372-EMAIL_CAMPAIGN_2019_04_15_02_26_COPY_01&amp;utm_medium=email&amp;utm_term=0_8952c391fb-30db526372-194286389" TargetMode="External"/><Relationship Id="rId4" Type="http://schemas.openxmlformats.org/officeDocument/2006/relationships/hyperlink" Target="https://www.acenet.edu/News-Room/Pages/ACE-Unveils-New-Resource-on-the-Status-of-Race-and-Ethnicity-in-Higher-Education.asp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insidehighered.com/quicktakes/2019/07/02/devos-issues-final-repeal-gainful-employmen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ticas.org/wp-content/uploads/2018/07/Overall-Pell-one-pager.pdf" TargetMode="External"/><Relationship Id="rId5" Type="http://schemas.openxmlformats.org/officeDocument/2006/relationships/hyperlink" Target="https://www.studentloanborrowerassistance.org/part-1-departments-2019-rules-go-into-effect-today-putting-relief-out-of-reach-for-many-borrowers-taking-out-new-loans-after-july-1/" TargetMode="External"/><Relationship Id="rId4" Type="http://schemas.openxmlformats.org/officeDocument/2006/relationships/hyperlink" Target="https://ticas.org/wp-content/uploads/2019/08/what_to_know_about_GE_fact-sheet-1.pdf" TargetMode="Externa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fn7AUW6P4KU"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Vjackson@edtrust.org" TargetMode="External"/><Relationship Id="rId2" Type="http://schemas.openxmlformats.org/officeDocument/2006/relationships/hyperlink" Target="mailto:TJones@edtrust.org" TargetMode="External"/><Relationship Id="rId1" Type="http://schemas.openxmlformats.org/officeDocument/2006/relationships/slideLayout" Target="../slideLayouts/slideLayout3.xml"/><Relationship Id="rId4" Type="http://schemas.openxmlformats.org/officeDocument/2006/relationships/hyperlink" Target="mailto:jramirezmendoza@edtrust.or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Vjackson@edtrust.org" TargetMode="External"/><Relationship Id="rId2" Type="http://schemas.openxmlformats.org/officeDocument/2006/relationships/hyperlink" Target="mailto:TJones@edtrust.org" TargetMode="External"/><Relationship Id="rId1" Type="http://schemas.openxmlformats.org/officeDocument/2006/relationships/slideLayout" Target="../slideLayouts/slideLayout2.xml"/><Relationship Id="rId4" Type="http://schemas.openxmlformats.org/officeDocument/2006/relationships/hyperlink" Target="mailto:Jramirezmendoza@edtrust.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research.collegeboard.org/pdf/trends-college-pricing-2019-full-repor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icas.org/wp-content/uploads/2018/07/Overall-Pell-one-pager.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newamerica.org/education-policy/reports/crisis-point-how-enrollment-management-and-merit-aid-arms-race-are-destroying-public-higher-education/" TargetMode="External"/><Relationship Id="rId4" Type="http://schemas.openxmlformats.org/officeDocument/2006/relationships/hyperlink" Target="https://www.cbpp.org/research/state-budget-and-tax/state-higher-education-funding-cuts-have-pushed-costs-to-student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3-us-east-2.amazonaws.com/edtrustmain/wp-content/uploads/2014/09/18122721/How-Affordable-Are-Public-Colleges-in-Your-State-for-Students-from-Low-Income-Background-December-2019.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ces.ed.gov/pubs2019/2019487.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bpp.org/research/state-budget-and-tax/state-higher-education-funding-cuts-have-pushed-costs-to-student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2ACD7EF-44B1-BE44-8F0D-82B35F49F3E2}"/>
              </a:ext>
            </a:extLst>
          </p:cNvPr>
          <p:cNvSpPr/>
          <p:nvPr/>
        </p:nvSpPr>
        <p:spPr>
          <a:xfrm>
            <a:off x="-86161" y="53066"/>
            <a:ext cx="12192000" cy="6869470"/>
          </a:xfrm>
          <a:prstGeom prst="rect">
            <a:avLst/>
          </a:prstGeom>
          <a:gradFill flip="none" rotWithShape="1">
            <a:gsLst>
              <a:gs pos="0">
                <a:srgbClr val="71CBD2"/>
              </a:gs>
              <a:gs pos="100000">
                <a:srgbClr val="63B2B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FCB763C-C293-9E49-A312-47D9DEB26A63}"/>
              </a:ext>
            </a:extLst>
          </p:cNvPr>
          <p:cNvSpPr/>
          <p:nvPr/>
        </p:nvSpPr>
        <p:spPr>
          <a:xfrm>
            <a:off x="246849" y="3116111"/>
            <a:ext cx="10893670" cy="1815882"/>
          </a:xfrm>
          <a:prstGeom prst="rect">
            <a:avLst/>
          </a:prstGeom>
        </p:spPr>
        <p:txBody>
          <a:bodyPr wrap="square" anchor="t">
            <a:spAutoFit/>
          </a:bodyPr>
          <a:lstStyle/>
          <a:p>
            <a:r>
              <a:rPr lang="en-US" sz="3600" b="1">
                <a:latin typeface="Arial"/>
                <a:cs typeface="Arial"/>
              </a:rPr>
              <a:t>Borrowing While Black: Understanding What Makes Student Debt a Crisis for Black Students</a:t>
            </a:r>
            <a:endParaRPr lang="en-US" sz="3600">
              <a:cs typeface="Calibri"/>
            </a:endParaRPr>
          </a:p>
          <a:p>
            <a:endParaRPr lang="en-US" sz="2000" b="1">
              <a:solidFill>
                <a:schemeClr val="bg1"/>
              </a:solidFill>
              <a:latin typeface="Arial" panose="020B0604020202020204" pitchFamily="34" charset="0"/>
              <a:cs typeface="Arial" panose="020B0604020202020204" pitchFamily="34" charset="0"/>
            </a:endParaRPr>
          </a:p>
          <a:p>
            <a:endParaRPr lang="en-US" sz="2000" b="1">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19FAE1E-94D5-D149-91E7-6D5C8ED6CBA3}"/>
              </a:ext>
            </a:extLst>
          </p:cNvPr>
          <p:cNvPicPr>
            <a:picLocks noChangeAspect="1"/>
          </p:cNvPicPr>
          <p:nvPr/>
        </p:nvPicPr>
        <p:blipFill>
          <a:blip r:embed="rId2">
            <a:alphaModFix amt="33000"/>
          </a:blip>
          <a:stretch>
            <a:fillRect/>
          </a:stretch>
        </p:blipFill>
        <p:spPr>
          <a:xfrm>
            <a:off x="3009" y="-11470"/>
            <a:ext cx="10934700" cy="2705100"/>
          </a:xfrm>
          <a:prstGeom prst="rect">
            <a:avLst/>
          </a:prstGeom>
        </p:spPr>
      </p:pic>
      <p:cxnSp>
        <p:nvCxnSpPr>
          <p:cNvPr id="7" name="Straight Connector 6">
            <a:extLst>
              <a:ext uri="{FF2B5EF4-FFF2-40B4-BE49-F238E27FC236}">
                <a16:creationId xmlns:a16="http://schemas.microsoft.com/office/drawing/2014/main" id="{F8D9A2B6-15CA-CB43-A648-1DEA803329D5}"/>
              </a:ext>
            </a:extLst>
          </p:cNvPr>
          <p:cNvCxnSpPr>
            <a:cxnSpLocks/>
          </p:cNvCxnSpPr>
          <p:nvPr/>
        </p:nvCxnSpPr>
        <p:spPr>
          <a:xfrm>
            <a:off x="-86161" y="2665634"/>
            <a:ext cx="12278161"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C1A488F-4942-C94F-AEED-BE70E5D2AE68}"/>
              </a:ext>
            </a:extLst>
          </p:cNvPr>
          <p:cNvSpPr/>
          <p:nvPr/>
        </p:nvSpPr>
        <p:spPr>
          <a:xfrm>
            <a:off x="246849" y="2813252"/>
            <a:ext cx="2944906" cy="307777"/>
          </a:xfrm>
          <a:prstGeom prst="rect">
            <a:avLst/>
          </a:prstGeom>
        </p:spPr>
        <p:txBody>
          <a:bodyPr wrap="square" anchor="t">
            <a:spAutoFit/>
          </a:bodyPr>
          <a:lstStyle/>
          <a:p>
            <a:r>
              <a:rPr lang="en-US" sz="1400" b="1">
                <a:solidFill>
                  <a:schemeClr val="bg1"/>
                </a:solidFill>
                <a:latin typeface="Arial"/>
                <a:cs typeface="Arial"/>
              </a:rPr>
              <a:t>July 23, 2020</a:t>
            </a:r>
          </a:p>
        </p:txBody>
      </p:sp>
      <p:pic>
        <p:nvPicPr>
          <p:cNvPr id="9" name="Picture 8">
            <a:extLst>
              <a:ext uri="{FF2B5EF4-FFF2-40B4-BE49-F238E27FC236}">
                <a16:creationId xmlns:a16="http://schemas.microsoft.com/office/drawing/2014/main" id="{0A607A3C-0C88-6F43-8B02-D7F2BE4DDC44}"/>
              </a:ext>
            </a:extLst>
          </p:cNvPr>
          <p:cNvPicPr>
            <a:picLocks noChangeAspect="1"/>
          </p:cNvPicPr>
          <p:nvPr/>
        </p:nvPicPr>
        <p:blipFill>
          <a:blip r:embed="rId3"/>
          <a:stretch>
            <a:fillRect/>
          </a:stretch>
        </p:blipFill>
        <p:spPr>
          <a:xfrm>
            <a:off x="246849" y="5458678"/>
            <a:ext cx="1617123" cy="722315"/>
          </a:xfrm>
          <a:prstGeom prst="rect">
            <a:avLst/>
          </a:prstGeom>
        </p:spPr>
      </p:pic>
      <p:sp>
        <p:nvSpPr>
          <p:cNvPr id="10" name="Rectangle 9">
            <a:extLst>
              <a:ext uri="{FF2B5EF4-FFF2-40B4-BE49-F238E27FC236}">
                <a16:creationId xmlns:a16="http://schemas.microsoft.com/office/drawing/2014/main" id="{AD8BEF88-F1C2-4741-9F33-557B2122F279}"/>
              </a:ext>
            </a:extLst>
          </p:cNvPr>
          <p:cNvSpPr/>
          <p:nvPr/>
        </p:nvSpPr>
        <p:spPr>
          <a:xfrm>
            <a:off x="0" y="6345936"/>
            <a:ext cx="12192000" cy="512064"/>
          </a:xfrm>
          <a:prstGeom prst="rect">
            <a:avLst/>
          </a:prstGeom>
          <a:solidFill>
            <a:srgbClr val="667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6">
            <a:extLst>
              <a:ext uri="{FF2B5EF4-FFF2-40B4-BE49-F238E27FC236}">
                <a16:creationId xmlns:a16="http://schemas.microsoft.com/office/drawing/2014/main" id="{7F4DCD4F-4829-0E40-9C85-EE053F9DD593}"/>
              </a:ext>
            </a:extLst>
          </p:cNvPr>
          <p:cNvSpPr txBox="1">
            <a:spLocks noChangeArrowheads="1"/>
          </p:cNvSpPr>
          <p:nvPr/>
        </p:nvSpPr>
        <p:spPr bwMode="auto">
          <a:xfrm>
            <a:off x="246849" y="6527935"/>
            <a:ext cx="10896600" cy="276999"/>
          </a:xfrm>
          <a:prstGeom prst="rect">
            <a:avLst/>
          </a:prstGeom>
          <a:noFill/>
          <a:ln w="9525">
            <a:noFill/>
            <a:miter lim="800000"/>
            <a:headEnd/>
            <a:tailEnd/>
          </a:ln>
        </p:spPr>
        <p:txBody>
          <a:bodyPr wrap="square">
            <a:spAutoFit/>
          </a:bodyPr>
          <a:lstStyle/>
          <a:p>
            <a:r>
              <a:rPr lang="en-US" sz="1200">
                <a:solidFill>
                  <a:schemeClr val="bg1"/>
                </a:solidFill>
                <a:latin typeface="Arial" panose="020B0604020202020204" pitchFamily="34" charset="0"/>
                <a:cs typeface="Arial" panose="020B0604020202020204" pitchFamily="34" charset="0"/>
              </a:rPr>
              <a:t>© Copyright 2020 The Education Trust   </a:t>
            </a:r>
            <a:r>
              <a:rPr lang="en-US" sz="1200">
                <a:solidFill>
                  <a:srgbClr val="667B7A"/>
                </a:solidFill>
                <a:latin typeface="Arial" panose="020B0604020202020204" pitchFamily="34" charset="0"/>
                <a:cs typeface="Arial" panose="020B0604020202020204" pitchFamily="34" charset="0"/>
              </a:rPr>
              <a:t>      </a:t>
            </a:r>
            <a:r>
              <a:rPr lang="en-US" sz="1200">
                <a:solidFill>
                  <a:schemeClr val="bg1"/>
                </a:solidFill>
                <a:latin typeface="Arial" panose="020B0604020202020204" pitchFamily="34" charset="0"/>
                <a:cs typeface="Arial" panose="020B0604020202020204" pitchFamily="34" charset="0"/>
              </a:rPr>
              <a:t>@</a:t>
            </a:r>
            <a:r>
              <a:rPr lang="en-US" sz="1200" err="1">
                <a:solidFill>
                  <a:schemeClr val="bg1"/>
                </a:solidFill>
                <a:latin typeface="Arial" panose="020B0604020202020204" pitchFamily="34" charset="0"/>
                <a:cs typeface="Arial" panose="020B0604020202020204" pitchFamily="34" charset="0"/>
              </a:rPr>
              <a:t>EdTrust</a:t>
            </a:r>
            <a:r>
              <a:rPr lang="en-US" sz="1200">
                <a:solidFill>
                  <a:schemeClr val="bg1"/>
                </a:solidFill>
                <a:latin typeface="Arial" panose="020B0604020202020204" pitchFamily="34" charset="0"/>
                <a:cs typeface="Arial" panose="020B0604020202020204" pitchFamily="34" charset="0"/>
              </a:rPr>
              <a:t>   </a:t>
            </a:r>
            <a:r>
              <a:rPr lang="en-US" sz="1200">
                <a:solidFill>
                  <a:srgbClr val="667B7A"/>
                </a:solidFill>
                <a:latin typeface="Arial" panose="020B0604020202020204" pitchFamily="34" charset="0"/>
                <a:cs typeface="Arial" panose="020B0604020202020204" pitchFamily="34" charset="0"/>
              </a:rPr>
              <a:t>     </a:t>
            </a:r>
            <a:r>
              <a:rPr lang="en-US" sz="1200">
                <a:solidFill>
                  <a:schemeClr val="bg1"/>
                </a:solidFill>
                <a:latin typeface="Arial" panose="020B0604020202020204" pitchFamily="34" charset="0"/>
                <a:cs typeface="Arial" panose="020B0604020202020204" pitchFamily="34" charset="0"/>
              </a:rPr>
              <a:t> /</a:t>
            </a:r>
            <a:r>
              <a:rPr lang="en-US" sz="1200" err="1">
                <a:solidFill>
                  <a:schemeClr val="bg1"/>
                </a:solidFill>
                <a:latin typeface="Arial" panose="020B0604020202020204" pitchFamily="34" charset="0"/>
                <a:cs typeface="Arial" panose="020B0604020202020204" pitchFamily="34" charset="0"/>
              </a:rPr>
              <a:t>edtrust</a:t>
            </a:r>
            <a:r>
              <a:rPr lang="en-US" sz="1200">
                <a:solidFill>
                  <a:schemeClr val="bg1"/>
                </a:solidFill>
                <a:latin typeface="Arial" panose="020B0604020202020204" pitchFamily="34" charset="0"/>
                <a:cs typeface="Arial" panose="020B0604020202020204" pitchFamily="34" charset="0"/>
              </a:rPr>
              <a:t>    </a:t>
            </a:r>
            <a:r>
              <a:rPr lang="en-US" sz="1200">
                <a:solidFill>
                  <a:srgbClr val="667B7A"/>
                </a:solidFill>
                <a:latin typeface="Arial" panose="020B0604020202020204" pitchFamily="34" charset="0"/>
                <a:cs typeface="Arial" panose="020B0604020202020204" pitchFamily="34" charset="0"/>
              </a:rPr>
              <a:t>   </a:t>
            </a:r>
            <a:r>
              <a:rPr lang="en-US" sz="1200">
                <a:solidFill>
                  <a:schemeClr val="bg1"/>
                </a:solidFill>
                <a:latin typeface="Arial" panose="020B0604020202020204" pitchFamily="34" charset="0"/>
                <a:cs typeface="Arial" panose="020B0604020202020204" pitchFamily="34" charset="0"/>
              </a:rPr>
              <a:t>  </a:t>
            </a:r>
            <a:r>
              <a:rPr lang="en-US" sz="1200" err="1">
                <a:solidFill>
                  <a:schemeClr val="bg1"/>
                </a:solidFill>
                <a:latin typeface="Arial" panose="020B0604020202020204" pitchFamily="34" charset="0"/>
                <a:cs typeface="Arial" panose="020B0604020202020204" pitchFamily="34" charset="0"/>
              </a:rPr>
              <a:t>edtrust</a:t>
            </a:r>
            <a:r>
              <a:rPr lang="en-US" sz="1200">
                <a:solidFill>
                  <a:schemeClr val="bg1"/>
                </a:solidFill>
                <a:latin typeface="Arial" panose="020B0604020202020204" pitchFamily="34" charset="0"/>
                <a:cs typeface="Arial" panose="020B0604020202020204" pitchFamily="34" charset="0"/>
              </a:rPr>
              <a:t>         </a:t>
            </a:r>
            <a:r>
              <a:rPr lang="en-US" sz="1200" err="1">
                <a:solidFill>
                  <a:schemeClr val="bg1"/>
                </a:solidFill>
                <a:latin typeface="Arial" panose="020B0604020202020204" pitchFamily="34" charset="0"/>
                <a:cs typeface="Arial" panose="020B0604020202020204" pitchFamily="34" charset="0"/>
              </a:rPr>
              <a:t>www.edtrust.org</a:t>
            </a:r>
            <a:r>
              <a:rPr lang="en-US" sz="1200">
                <a:solidFill>
                  <a:schemeClr val="bg1"/>
                </a:solidFill>
                <a:latin typeface="Arial" panose="020B0604020202020204" pitchFamily="34" charset="0"/>
                <a:cs typeface="Arial" panose="020B0604020202020204" pitchFamily="34" charset="0"/>
              </a:rPr>
              <a:t> </a:t>
            </a:r>
          </a:p>
        </p:txBody>
      </p:sp>
      <p:pic>
        <p:nvPicPr>
          <p:cNvPr id="19" name="Picture 18">
            <a:extLst>
              <a:ext uri="{FF2B5EF4-FFF2-40B4-BE49-F238E27FC236}">
                <a16:creationId xmlns:a16="http://schemas.microsoft.com/office/drawing/2014/main" id="{A083AF83-77AA-524D-9062-BC768CF2F67E}"/>
              </a:ext>
            </a:extLst>
          </p:cNvPr>
          <p:cNvPicPr>
            <a:picLocks noChangeAspect="1"/>
          </p:cNvPicPr>
          <p:nvPr/>
        </p:nvPicPr>
        <p:blipFill>
          <a:blip r:embed="rId4"/>
          <a:stretch>
            <a:fillRect/>
          </a:stretch>
        </p:blipFill>
        <p:spPr>
          <a:xfrm>
            <a:off x="3106519" y="6577534"/>
            <a:ext cx="2946400" cy="177800"/>
          </a:xfrm>
          <a:prstGeom prst="rect">
            <a:avLst/>
          </a:prstGeom>
        </p:spPr>
      </p:pic>
      <p:sp>
        <p:nvSpPr>
          <p:cNvPr id="2" name="TextBox 1">
            <a:extLst>
              <a:ext uri="{FF2B5EF4-FFF2-40B4-BE49-F238E27FC236}">
                <a16:creationId xmlns:a16="http://schemas.microsoft.com/office/drawing/2014/main" id="{A6E6C8E5-6BF1-479A-8886-B3A3BDAE3C11}"/>
              </a:ext>
            </a:extLst>
          </p:cNvPr>
          <p:cNvSpPr txBox="1"/>
          <p:nvPr/>
        </p:nvSpPr>
        <p:spPr>
          <a:xfrm>
            <a:off x="325582" y="4398545"/>
            <a:ext cx="915092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solidFill>
                <a:latin typeface="Arial"/>
                <a:cs typeface="Arial"/>
              </a:rPr>
              <a:t>Dr. Tiffany Jones</a:t>
            </a:r>
            <a:r>
              <a:rPr lang="en-US">
                <a:latin typeface="Arial"/>
                <a:cs typeface="Arial"/>
              </a:rPr>
              <a:t>, Senior Director of Higher Education Policy, </a:t>
            </a:r>
            <a:r>
              <a:rPr lang="en-US">
                <a:solidFill>
                  <a:schemeClr val="bg1"/>
                </a:solidFill>
                <a:latin typeface="Arial"/>
                <a:cs typeface="Arial"/>
              </a:rPr>
              <a:t>@tiffanyjonesPhD</a:t>
            </a:r>
            <a:endParaRPr lang="en-US">
              <a:ea typeface="+mn-lt"/>
              <a:cs typeface="+mn-lt"/>
            </a:endParaRPr>
          </a:p>
          <a:p>
            <a:r>
              <a:rPr lang="en-US">
                <a:solidFill>
                  <a:schemeClr val="bg1"/>
                </a:solidFill>
                <a:latin typeface="Arial"/>
                <a:cs typeface="Arial"/>
              </a:rPr>
              <a:t>Victoria Jackson</a:t>
            </a:r>
            <a:r>
              <a:rPr lang="en-US">
                <a:latin typeface="Arial"/>
                <a:cs typeface="Arial"/>
              </a:rPr>
              <a:t>, Senior Policy Analyst, </a:t>
            </a:r>
            <a:r>
              <a:rPr lang="en-US">
                <a:solidFill>
                  <a:schemeClr val="bg1"/>
                </a:solidFill>
                <a:latin typeface="Arial"/>
                <a:cs typeface="Arial"/>
              </a:rPr>
              <a:t>@VWJackson00</a:t>
            </a:r>
            <a:endParaRPr lang="en-US">
              <a:ea typeface="+mn-lt"/>
              <a:cs typeface="+mn-lt"/>
            </a:endParaRPr>
          </a:p>
          <a:p>
            <a:r>
              <a:rPr lang="en-US">
                <a:solidFill>
                  <a:schemeClr val="bg1"/>
                </a:solidFill>
                <a:latin typeface="Arial"/>
                <a:cs typeface="Arial"/>
              </a:rPr>
              <a:t>Jaime Ramirez-Mendoza</a:t>
            </a:r>
            <a:r>
              <a:rPr lang="en-US">
                <a:latin typeface="Arial"/>
                <a:cs typeface="Arial"/>
              </a:rPr>
              <a:t>, Policy Analyst, </a:t>
            </a:r>
            <a:r>
              <a:rPr lang="en-US">
                <a:solidFill>
                  <a:schemeClr val="bg1"/>
                </a:solidFill>
                <a:latin typeface="Arial"/>
                <a:cs typeface="Arial"/>
              </a:rPr>
              <a:t>@JaimeRamirezMe7</a:t>
            </a:r>
            <a:endParaRPr lang="en-US">
              <a:ea typeface="+mn-lt"/>
              <a:cs typeface="+mn-lt"/>
            </a:endParaRPr>
          </a:p>
          <a:p>
            <a:pPr algn="l"/>
            <a:endParaRPr lang="en-US">
              <a:cs typeface="Calibri"/>
            </a:endParaRPr>
          </a:p>
        </p:txBody>
      </p:sp>
    </p:spTree>
    <p:extLst>
      <p:ext uri="{BB962C8B-B14F-4D97-AF65-F5344CB8AC3E}">
        <p14:creationId xmlns:p14="http://schemas.microsoft.com/office/powerpoint/2010/main" val="2449874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CF5F7-C839-A043-B0EB-8F698E50BFC4}"/>
              </a:ext>
            </a:extLst>
          </p:cNvPr>
          <p:cNvSpPr>
            <a:spLocks noGrp="1"/>
          </p:cNvSpPr>
          <p:nvPr>
            <p:ph type="title"/>
          </p:nvPr>
        </p:nvSpPr>
        <p:spPr/>
        <p:txBody>
          <a:bodyPr>
            <a:normAutofit fontScale="90000"/>
          </a:bodyPr>
          <a:lstStyle/>
          <a:p>
            <a:br>
              <a:rPr lang="en-US"/>
            </a:br>
            <a:r>
              <a:rPr lang="en-US"/>
              <a:t>Black Students Borrower More Than Any Other Racial/Ethnic Group</a:t>
            </a:r>
            <a:br>
              <a:rPr lang="en-US"/>
            </a:br>
            <a:endParaRPr lang="en-US"/>
          </a:p>
        </p:txBody>
      </p:sp>
      <p:sp>
        <p:nvSpPr>
          <p:cNvPr id="5" name="Text Placeholder 4">
            <a:extLst>
              <a:ext uri="{FF2B5EF4-FFF2-40B4-BE49-F238E27FC236}">
                <a16:creationId xmlns:a16="http://schemas.microsoft.com/office/drawing/2014/main" id="{E80E2F3F-7E8E-46EF-BC61-9744564DCCA6}"/>
              </a:ext>
            </a:extLst>
          </p:cNvPr>
          <p:cNvSpPr>
            <a:spLocks noGrp="1"/>
          </p:cNvSpPr>
          <p:nvPr>
            <p:ph type="body" idx="1"/>
          </p:nvPr>
        </p:nvSpPr>
        <p:spPr>
          <a:xfrm>
            <a:off x="839788" y="1876965"/>
            <a:ext cx="5157787" cy="696277"/>
          </a:xfrm>
        </p:spPr>
        <p:txBody>
          <a:bodyPr>
            <a:normAutofit lnSpcReduction="10000"/>
          </a:bodyPr>
          <a:lstStyle/>
          <a:p>
            <a:r>
              <a:rPr lang="en-US"/>
              <a:t>Borrowing among 2015-16 associate’s degree recipients</a:t>
            </a:r>
          </a:p>
        </p:txBody>
      </p:sp>
      <p:sp>
        <p:nvSpPr>
          <p:cNvPr id="3" name="Content Placeholder 2">
            <a:extLst>
              <a:ext uri="{FF2B5EF4-FFF2-40B4-BE49-F238E27FC236}">
                <a16:creationId xmlns:a16="http://schemas.microsoft.com/office/drawing/2014/main" id="{265D0986-A705-1346-B322-6F9FF1D817F9}"/>
              </a:ext>
            </a:extLst>
          </p:cNvPr>
          <p:cNvSpPr>
            <a:spLocks noGrp="1"/>
          </p:cNvSpPr>
          <p:nvPr>
            <p:ph sz="half" idx="2"/>
          </p:nvPr>
        </p:nvSpPr>
        <p:spPr>
          <a:xfrm>
            <a:off x="839788" y="2759519"/>
            <a:ext cx="5157787" cy="3684588"/>
          </a:xfrm>
        </p:spPr>
        <p:txBody>
          <a:bodyPr>
            <a:normAutofit/>
          </a:bodyPr>
          <a:lstStyle/>
          <a:p>
            <a:r>
              <a:rPr lang="en-US"/>
              <a:t>All degree recipients</a:t>
            </a:r>
          </a:p>
          <a:p>
            <a:pPr lvl="1"/>
            <a:r>
              <a:rPr lang="en-US"/>
              <a:t>48% borrowed an average of $18,501</a:t>
            </a:r>
          </a:p>
          <a:p>
            <a:pPr marL="457200" lvl="1" indent="0">
              <a:buNone/>
            </a:pPr>
            <a:endParaRPr lang="en-US"/>
          </a:p>
          <a:p>
            <a:r>
              <a:rPr lang="en-US"/>
              <a:t>Black degree recipients</a:t>
            </a:r>
          </a:p>
          <a:p>
            <a:pPr lvl="1"/>
            <a:r>
              <a:rPr lang="en-US"/>
              <a:t>67% borrowed an average of $22,303</a:t>
            </a:r>
          </a:p>
          <a:p>
            <a:pPr marL="0" indent="0">
              <a:buNone/>
            </a:pPr>
            <a:endParaRPr lang="en-US"/>
          </a:p>
        </p:txBody>
      </p:sp>
      <p:sp>
        <p:nvSpPr>
          <p:cNvPr id="6" name="Text Placeholder 5">
            <a:extLst>
              <a:ext uri="{FF2B5EF4-FFF2-40B4-BE49-F238E27FC236}">
                <a16:creationId xmlns:a16="http://schemas.microsoft.com/office/drawing/2014/main" id="{74D5994F-5CDA-4BB7-AB5E-EEEECE7D843E}"/>
              </a:ext>
            </a:extLst>
          </p:cNvPr>
          <p:cNvSpPr>
            <a:spLocks noGrp="1"/>
          </p:cNvSpPr>
          <p:nvPr>
            <p:ph type="body" sz="quarter" idx="3"/>
          </p:nvPr>
        </p:nvSpPr>
        <p:spPr>
          <a:xfrm>
            <a:off x="6194427" y="1733677"/>
            <a:ext cx="5183188" cy="823912"/>
          </a:xfrm>
        </p:spPr>
        <p:txBody>
          <a:bodyPr>
            <a:normAutofit lnSpcReduction="10000"/>
          </a:bodyPr>
          <a:lstStyle/>
          <a:p>
            <a:r>
              <a:rPr lang="en-US"/>
              <a:t>Borrowing among 2015-16 </a:t>
            </a:r>
            <a:r>
              <a:rPr lang="en-US">
                <a:hlinkClick r:id="rId2"/>
              </a:rPr>
              <a:t>bachelor’s degree recipients</a:t>
            </a:r>
            <a:endParaRPr lang="en-US"/>
          </a:p>
        </p:txBody>
      </p:sp>
      <p:sp>
        <p:nvSpPr>
          <p:cNvPr id="4" name="Content Placeholder 3">
            <a:extLst>
              <a:ext uri="{FF2B5EF4-FFF2-40B4-BE49-F238E27FC236}">
                <a16:creationId xmlns:a16="http://schemas.microsoft.com/office/drawing/2014/main" id="{8050F2C6-F0D7-4DC7-9D25-47A8AE17B099}"/>
              </a:ext>
            </a:extLst>
          </p:cNvPr>
          <p:cNvSpPr>
            <a:spLocks noGrp="1"/>
          </p:cNvSpPr>
          <p:nvPr>
            <p:ph sz="quarter" idx="4"/>
          </p:nvPr>
        </p:nvSpPr>
        <p:spPr>
          <a:xfrm>
            <a:off x="6172200" y="2759519"/>
            <a:ext cx="5183188" cy="3684588"/>
          </a:xfrm>
        </p:spPr>
        <p:txBody>
          <a:bodyPr>
            <a:normAutofit/>
          </a:bodyPr>
          <a:lstStyle/>
          <a:p>
            <a:r>
              <a:rPr lang="en-US"/>
              <a:t>All degree recipients</a:t>
            </a:r>
          </a:p>
          <a:p>
            <a:pPr lvl="1"/>
            <a:r>
              <a:rPr lang="en-US"/>
              <a:t>69% borrowed an average of $29,669</a:t>
            </a:r>
          </a:p>
          <a:p>
            <a:pPr marL="457200" lvl="1" indent="0">
              <a:buNone/>
            </a:pPr>
            <a:endParaRPr lang="en-US"/>
          </a:p>
          <a:p>
            <a:r>
              <a:rPr lang="en-US"/>
              <a:t>Black degree recipients</a:t>
            </a:r>
          </a:p>
          <a:p>
            <a:pPr lvl="1"/>
            <a:r>
              <a:rPr lang="en-US"/>
              <a:t>86% borrowed an average of $34,010</a:t>
            </a:r>
          </a:p>
          <a:p>
            <a:endParaRPr lang="en-US"/>
          </a:p>
        </p:txBody>
      </p:sp>
    </p:spTree>
    <p:extLst>
      <p:ext uri="{BB962C8B-B14F-4D97-AF65-F5344CB8AC3E}">
        <p14:creationId xmlns:p14="http://schemas.microsoft.com/office/powerpoint/2010/main" val="4097151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3347-AA15-441A-B4CB-6EE195FA4918}"/>
              </a:ext>
            </a:extLst>
          </p:cNvPr>
          <p:cNvSpPr>
            <a:spLocks noGrp="1"/>
          </p:cNvSpPr>
          <p:nvPr>
            <p:ph type="title"/>
          </p:nvPr>
        </p:nvSpPr>
        <p:spPr/>
        <p:txBody>
          <a:bodyPr/>
          <a:lstStyle/>
          <a:p>
            <a:r>
              <a:rPr lang="en-US">
                <a:cs typeface="Calibri Light"/>
              </a:rPr>
              <a:t>Polling Question #2: Paying down debt </a:t>
            </a:r>
            <a:endParaRPr lang="en-US"/>
          </a:p>
        </p:txBody>
      </p:sp>
    </p:spTree>
    <p:extLst>
      <p:ext uri="{BB962C8B-B14F-4D97-AF65-F5344CB8AC3E}">
        <p14:creationId xmlns:p14="http://schemas.microsoft.com/office/powerpoint/2010/main" val="129907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F9A07-C359-4DC2-9574-60C53A78CA3F}"/>
              </a:ext>
            </a:extLst>
          </p:cNvPr>
          <p:cNvSpPr>
            <a:spLocks noGrp="1"/>
          </p:cNvSpPr>
          <p:nvPr>
            <p:ph type="title"/>
          </p:nvPr>
        </p:nvSpPr>
        <p:spPr/>
        <p:txBody>
          <a:bodyPr/>
          <a:lstStyle/>
          <a:p>
            <a:r>
              <a:rPr lang="en-US">
                <a:cs typeface="Calibri Light"/>
              </a:rPr>
              <a:t>Black Students Owe More Than What They Borrowed</a:t>
            </a:r>
            <a:endParaRPr lang="en-US"/>
          </a:p>
        </p:txBody>
      </p:sp>
      <p:sp>
        <p:nvSpPr>
          <p:cNvPr id="3" name="Content Placeholder 2">
            <a:extLst>
              <a:ext uri="{FF2B5EF4-FFF2-40B4-BE49-F238E27FC236}">
                <a16:creationId xmlns:a16="http://schemas.microsoft.com/office/drawing/2014/main" id="{A1F8229E-6F4B-4708-A08B-EADE0378A966}"/>
              </a:ext>
            </a:extLst>
          </p:cNvPr>
          <p:cNvSpPr>
            <a:spLocks noGrp="1"/>
          </p:cNvSpPr>
          <p:nvPr>
            <p:ph idx="1"/>
          </p:nvPr>
        </p:nvSpPr>
        <p:spPr/>
        <p:txBody>
          <a:bodyPr vert="horz" lIns="91440" tIns="45720" rIns="91440" bIns="45720" rtlCol="0" anchor="t">
            <a:normAutofit/>
          </a:bodyPr>
          <a:lstStyle/>
          <a:p>
            <a:r>
              <a:rPr lang="en-US">
                <a:cs typeface="Calibri"/>
                <a:hlinkClick r:id="rId2"/>
              </a:rPr>
              <a:t>Median ratio of original balance</a:t>
            </a:r>
            <a:r>
              <a:rPr lang="en-US">
                <a:cs typeface="Calibri"/>
              </a:rPr>
              <a:t> still owed on federal loans 12 years after beginning college (cohort of 2003-4)</a:t>
            </a:r>
          </a:p>
          <a:p>
            <a:pPr lvl="1"/>
            <a:r>
              <a:rPr lang="en-US">
                <a:cs typeface="Calibri"/>
              </a:rPr>
              <a:t>Total: 80%</a:t>
            </a:r>
          </a:p>
          <a:p>
            <a:pPr lvl="1"/>
            <a:r>
              <a:rPr lang="en-US">
                <a:cs typeface="Calibri"/>
              </a:rPr>
              <a:t>Black men: 111%</a:t>
            </a:r>
          </a:p>
          <a:p>
            <a:pPr lvl="1"/>
            <a:r>
              <a:rPr lang="en-US">
                <a:cs typeface="Calibri"/>
              </a:rPr>
              <a:t>Black women: 113%</a:t>
            </a:r>
          </a:p>
          <a:p>
            <a:pPr lvl="1"/>
            <a:r>
              <a:rPr lang="en-US">
                <a:cs typeface="Calibri"/>
              </a:rPr>
              <a:t>White men: 56%</a:t>
            </a:r>
          </a:p>
          <a:p>
            <a:pPr lvl="1"/>
            <a:r>
              <a:rPr lang="en-US">
                <a:cs typeface="Calibri"/>
              </a:rPr>
              <a:t>White women: 72%</a:t>
            </a:r>
          </a:p>
        </p:txBody>
      </p:sp>
    </p:spTree>
    <p:extLst>
      <p:ext uri="{BB962C8B-B14F-4D97-AF65-F5344CB8AC3E}">
        <p14:creationId xmlns:p14="http://schemas.microsoft.com/office/powerpoint/2010/main" val="295084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13B9F-D94E-4A0C-9A59-F927701ECB84}"/>
              </a:ext>
            </a:extLst>
          </p:cNvPr>
          <p:cNvSpPr>
            <a:spLocks noGrp="1"/>
          </p:cNvSpPr>
          <p:nvPr>
            <p:ph type="title"/>
          </p:nvPr>
        </p:nvSpPr>
        <p:spPr>
          <a:xfrm>
            <a:off x="838200" y="365125"/>
            <a:ext cx="10817524" cy="1339940"/>
          </a:xfrm>
        </p:spPr>
        <p:txBody>
          <a:bodyPr/>
          <a:lstStyle/>
          <a:p>
            <a:r>
              <a:rPr lang="en-US">
                <a:cs typeface="Calibri Light"/>
              </a:rPr>
              <a:t>Black Borrowers Have the Highest Default Rate</a:t>
            </a:r>
            <a:endParaRPr lang="en-US"/>
          </a:p>
        </p:txBody>
      </p:sp>
      <p:sp>
        <p:nvSpPr>
          <p:cNvPr id="3" name="Content Placeholder 2">
            <a:extLst>
              <a:ext uri="{FF2B5EF4-FFF2-40B4-BE49-F238E27FC236}">
                <a16:creationId xmlns:a16="http://schemas.microsoft.com/office/drawing/2014/main" id="{EAE8A65B-DAC9-4596-BD67-F10CB1D07DDF}"/>
              </a:ext>
            </a:extLst>
          </p:cNvPr>
          <p:cNvSpPr>
            <a:spLocks noGrp="1"/>
          </p:cNvSpPr>
          <p:nvPr>
            <p:ph idx="1"/>
          </p:nvPr>
        </p:nvSpPr>
        <p:spPr/>
        <p:txBody>
          <a:bodyPr vert="horz" lIns="91440" tIns="45720" rIns="91440" bIns="45720" rtlCol="0" anchor="t">
            <a:normAutofit fontScale="85000" lnSpcReduction="20000"/>
          </a:bodyPr>
          <a:lstStyle/>
          <a:p>
            <a:r>
              <a:rPr lang="en-US">
                <a:cs typeface="Calibri"/>
                <a:hlinkClick r:id="rId2"/>
              </a:rPr>
              <a:t>Consequences</a:t>
            </a:r>
            <a:r>
              <a:rPr lang="en-US">
                <a:cs typeface="Calibri"/>
              </a:rPr>
              <a:t> of defaulting on loan</a:t>
            </a:r>
          </a:p>
          <a:p>
            <a:pPr lvl="1"/>
            <a:r>
              <a:rPr lang="en-US">
                <a:ea typeface="+mn-lt"/>
                <a:cs typeface="+mn-lt"/>
              </a:rPr>
              <a:t>Ruins credit</a:t>
            </a:r>
          </a:p>
          <a:p>
            <a:pPr lvl="1"/>
            <a:r>
              <a:rPr lang="en-US">
                <a:ea typeface="+mn-lt"/>
                <a:cs typeface="+mn-lt"/>
              </a:rPr>
              <a:t>Prevent them from getting an apartment or a job</a:t>
            </a:r>
          </a:p>
          <a:p>
            <a:pPr lvl="1"/>
            <a:r>
              <a:rPr lang="en-US">
                <a:ea typeface="+mn-lt"/>
                <a:cs typeface="+mn-lt"/>
              </a:rPr>
              <a:t>Collection of paychecks, tax refunds, or Social Security payments</a:t>
            </a:r>
            <a:endParaRPr lang="en-US">
              <a:cs typeface="Calibri"/>
            </a:endParaRPr>
          </a:p>
          <a:p>
            <a:r>
              <a:rPr lang="en-US">
                <a:ea typeface="+mn-lt"/>
                <a:cs typeface="+mn-lt"/>
                <a:hlinkClick r:id="rId2"/>
              </a:rPr>
              <a:t>Percent of borrowers</a:t>
            </a:r>
            <a:r>
              <a:rPr lang="en-US">
                <a:ea typeface="+mn-lt"/>
                <a:cs typeface="+mn-lt"/>
              </a:rPr>
              <a:t> who started college in 2003-4 and defaulted on a loan within 12 years</a:t>
            </a:r>
          </a:p>
          <a:p>
            <a:pPr lvl="1"/>
            <a:r>
              <a:rPr lang="en-US">
                <a:ea typeface="+mn-lt"/>
                <a:cs typeface="+mn-lt"/>
              </a:rPr>
              <a:t>Total: 28%</a:t>
            </a:r>
          </a:p>
          <a:p>
            <a:pPr lvl="1"/>
            <a:r>
              <a:rPr lang="en-US">
                <a:ea typeface="+mn-lt"/>
                <a:cs typeface="+mn-lt"/>
              </a:rPr>
              <a:t>Black women: 45%</a:t>
            </a:r>
          </a:p>
          <a:p>
            <a:pPr lvl="1"/>
            <a:r>
              <a:rPr lang="en-US">
                <a:ea typeface="+mn-lt"/>
                <a:cs typeface="+mn-lt"/>
              </a:rPr>
              <a:t>Black men: 55%</a:t>
            </a:r>
          </a:p>
          <a:p>
            <a:pPr lvl="1"/>
            <a:r>
              <a:rPr lang="en-US">
                <a:ea typeface="+mn-lt"/>
                <a:cs typeface="+mn-lt"/>
              </a:rPr>
              <a:t>White women: 20%</a:t>
            </a:r>
          </a:p>
          <a:p>
            <a:pPr lvl="1"/>
            <a:r>
              <a:rPr lang="en-US">
                <a:ea typeface="+mn-lt"/>
                <a:cs typeface="+mn-lt"/>
              </a:rPr>
              <a:t>White men: 21%</a:t>
            </a:r>
            <a:endParaRPr lang="en-US"/>
          </a:p>
          <a:p>
            <a:r>
              <a:rPr lang="en-US">
                <a:ea typeface="+mn-lt"/>
                <a:cs typeface="+mn-lt"/>
              </a:rPr>
              <a:t>Black college </a:t>
            </a:r>
            <a:r>
              <a:rPr lang="en-US">
                <a:ea typeface="+mn-lt"/>
                <a:cs typeface="+mn-lt"/>
                <a:hlinkClick r:id="rId2"/>
              </a:rPr>
              <a:t>graduates default at a higher rate</a:t>
            </a:r>
            <a:r>
              <a:rPr lang="en-US">
                <a:ea typeface="+mn-lt"/>
                <a:cs typeface="+mn-lt"/>
              </a:rPr>
              <a:t> than White drop outs with debt</a:t>
            </a:r>
            <a:endParaRPr lang="en-US"/>
          </a:p>
          <a:p>
            <a:r>
              <a:rPr lang="en-US">
                <a:cs typeface="Calibri"/>
                <a:hlinkClick r:id="rId3"/>
              </a:rPr>
              <a:t>75%</a:t>
            </a:r>
            <a:r>
              <a:rPr lang="en-US">
                <a:cs typeface="Calibri"/>
              </a:rPr>
              <a:t> Black students who leave a for-profit with no degree default on their loans</a:t>
            </a:r>
            <a:endParaRPr lang="en-US"/>
          </a:p>
          <a:p>
            <a:endParaRPr lang="en-US">
              <a:cs typeface="Calibri"/>
            </a:endParaRPr>
          </a:p>
        </p:txBody>
      </p:sp>
    </p:spTree>
    <p:extLst>
      <p:ext uri="{BB962C8B-B14F-4D97-AF65-F5344CB8AC3E}">
        <p14:creationId xmlns:p14="http://schemas.microsoft.com/office/powerpoint/2010/main" val="325832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9E84-AB05-4AB8-9696-08B8E4095B39}"/>
              </a:ext>
            </a:extLst>
          </p:cNvPr>
          <p:cNvSpPr>
            <a:spLocks noGrp="1"/>
          </p:cNvSpPr>
          <p:nvPr>
            <p:ph type="title"/>
          </p:nvPr>
        </p:nvSpPr>
        <p:spPr/>
        <p:txBody>
          <a:bodyPr>
            <a:normAutofit/>
          </a:bodyPr>
          <a:lstStyle/>
          <a:p>
            <a:r>
              <a:rPr lang="en-US" sz="2800"/>
              <a:t>Twelve-Year Default Rates and Average Adjusted Gross Income (AGI) by Race/Ethnicity for Dependent Full-Time, First-Time Students at Four-Year Institutions </a:t>
            </a:r>
          </a:p>
        </p:txBody>
      </p:sp>
      <p:pic>
        <p:nvPicPr>
          <p:cNvPr id="6" name="Picture 6" descr="A screenshot of a cell phone&#10;&#10;Description automatically generated">
            <a:extLst>
              <a:ext uri="{FF2B5EF4-FFF2-40B4-BE49-F238E27FC236}">
                <a16:creationId xmlns:a16="http://schemas.microsoft.com/office/drawing/2014/main" id="{1F40CDFA-5197-4894-A179-B958C328E4BD}"/>
              </a:ext>
            </a:extLst>
          </p:cNvPr>
          <p:cNvPicPr>
            <a:picLocks noGrp="1" noChangeAspect="1"/>
          </p:cNvPicPr>
          <p:nvPr>
            <p:ph idx="1"/>
          </p:nvPr>
        </p:nvPicPr>
        <p:blipFill rotWithShape="1">
          <a:blip r:embed="rId3"/>
          <a:srcRect t="14191" r="178"/>
          <a:stretch/>
        </p:blipFill>
        <p:spPr>
          <a:xfrm>
            <a:off x="1677847" y="1897513"/>
            <a:ext cx="8850696" cy="4093255"/>
          </a:xfrm>
        </p:spPr>
      </p:pic>
    </p:spTree>
    <p:extLst>
      <p:ext uri="{BB962C8B-B14F-4D97-AF65-F5344CB8AC3E}">
        <p14:creationId xmlns:p14="http://schemas.microsoft.com/office/powerpoint/2010/main" val="745870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A3E4A-38A9-4D08-9173-64383F6DED2B}"/>
              </a:ext>
            </a:extLst>
          </p:cNvPr>
          <p:cNvSpPr>
            <a:spLocks noGrp="1"/>
          </p:cNvSpPr>
          <p:nvPr>
            <p:ph type="title"/>
          </p:nvPr>
        </p:nvSpPr>
        <p:spPr/>
        <p:txBody>
          <a:bodyPr/>
          <a:lstStyle/>
          <a:p>
            <a:r>
              <a:rPr lang="en-US">
                <a:cs typeface="Calibri Light"/>
              </a:rPr>
              <a:t>Black women disproportionately impacted</a:t>
            </a:r>
            <a:endParaRPr lang="en-US"/>
          </a:p>
        </p:txBody>
      </p:sp>
      <p:sp>
        <p:nvSpPr>
          <p:cNvPr id="3" name="Content Placeholder 2">
            <a:extLst>
              <a:ext uri="{FF2B5EF4-FFF2-40B4-BE49-F238E27FC236}">
                <a16:creationId xmlns:a16="http://schemas.microsoft.com/office/drawing/2014/main" id="{7F6CE997-7F95-4EB8-B208-463108565BB6}"/>
              </a:ext>
            </a:extLst>
          </p:cNvPr>
          <p:cNvSpPr>
            <a:spLocks noGrp="1"/>
          </p:cNvSpPr>
          <p:nvPr>
            <p:ph idx="1"/>
          </p:nvPr>
        </p:nvSpPr>
        <p:spPr/>
        <p:txBody>
          <a:bodyPr vert="horz" lIns="91440" tIns="45720" rIns="91440" bIns="45720" rtlCol="0" anchor="t">
            <a:normAutofit fontScale="92500"/>
          </a:bodyPr>
          <a:lstStyle/>
          <a:p>
            <a:pPr marL="457200" indent="-457200"/>
            <a:r>
              <a:rPr lang="en-US">
                <a:cs typeface="Calibri"/>
              </a:rPr>
              <a:t>Women hold </a:t>
            </a:r>
            <a:r>
              <a:rPr lang="en-US">
                <a:cs typeface="Calibri"/>
                <a:hlinkClick r:id="rId2"/>
              </a:rPr>
              <a:t>nearly 2/3 of total</a:t>
            </a:r>
            <a:r>
              <a:rPr lang="en-US">
                <a:cs typeface="Calibri"/>
              </a:rPr>
              <a:t> student loan debt, with </a:t>
            </a:r>
            <a:r>
              <a:rPr lang="en-US">
                <a:ea typeface="+mn-lt"/>
                <a:cs typeface="+mn-lt"/>
              </a:rPr>
              <a:t>Black women finishing their undergraduate education with </a:t>
            </a:r>
            <a:r>
              <a:rPr lang="en-US">
                <a:ea typeface="+mn-lt"/>
                <a:cs typeface="+mn-lt"/>
                <a:hlinkClick r:id="rId2"/>
              </a:rPr>
              <a:t>more debt</a:t>
            </a:r>
            <a:r>
              <a:rPr lang="en-US">
                <a:ea typeface="+mn-lt"/>
                <a:cs typeface="+mn-lt"/>
              </a:rPr>
              <a:t> than other group</a:t>
            </a:r>
            <a:endParaRPr lang="en-US">
              <a:cs typeface="Calibri"/>
            </a:endParaRPr>
          </a:p>
          <a:p>
            <a:pPr marL="457200" indent="-457200"/>
            <a:r>
              <a:rPr lang="en-US">
                <a:cs typeface="Calibri"/>
                <a:hlinkClick r:id="rId3"/>
              </a:rPr>
              <a:t>Borrow more</a:t>
            </a:r>
            <a:r>
              <a:rPr lang="en-US">
                <a:cs typeface="Calibri"/>
              </a:rPr>
              <a:t> on average than any other racial/ethnic group + gender</a:t>
            </a:r>
          </a:p>
          <a:p>
            <a:pPr marL="457200" indent="-457200"/>
            <a:r>
              <a:rPr lang="en-US">
                <a:cs typeface="Calibri"/>
              </a:rPr>
              <a:t>Owe </a:t>
            </a:r>
            <a:r>
              <a:rPr lang="en-US">
                <a:cs typeface="Calibri"/>
                <a:hlinkClick r:id="rId4"/>
              </a:rPr>
              <a:t>13%</a:t>
            </a:r>
            <a:r>
              <a:rPr lang="en-US">
                <a:cs typeface="Calibri"/>
              </a:rPr>
              <a:t> more of what they borrowed (higher than any other race/ethnicity + gender)</a:t>
            </a:r>
          </a:p>
          <a:p>
            <a:pPr marL="457200" indent="-457200"/>
            <a:r>
              <a:rPr lang="en-US">
                <a:cs typeface="Calibri"/>
              </a:rPr>
              <a:t>Nearly </a:t>
            </a:r>
            <a:r>
              <a:rPr lang="en-US">
                <a:cs typeface="Calibri"/>
                <a:hlinkClick r:id="rId4"/>
              </a:rPr>
              <a:t>1 in every 2 default after 12 years</a:t>
            </a:r>
            <a:r>
              <a:rPr lang="en-US">
                <a:cs typeface="Calibri"/>
              </a:rPr>
              <a:t>, tied for highest among women across all race/ethnicities </a:t>
            </a:r>
          </a:p>
          <a:p>
            <a:pPr marL="457200" indent="-457200"/>
            <a:r>
              <a:rPr lang="en-US">
                <a:ea typeface="+mn-lt"/>
                <a:cs typeface="+mn-lt"/>
              </a:rPr>
              <a:t>Pay Gap: on average, Black women were paid </a:t>
            </a:r>
            <a:r>
              <a:rPr lang="en-US">
                <a:ea typeface="+mn-lt"/>
                <a:cs typeface="+mn-lt"/>
                <a:hlinkClick r:id="rId5"/>
              </a:rPr>
              <a:t>61%</a:t>
            </a:r>
            <a:r>
              <a:rPr lang="en-US">
                <a:ea typeface="+mn-lt"/>
                <a:cs typeface="+mn-lt"/>
              </a:rPr>
              <a:t> of what White men were paid in 2018.</a:t>
            </a:r>
          </a:p>
          <a:p>
            <a:pPr marL="457200" indent="-457200"/>
            <a:endParaRPr lang="en-US">
              <a:ea typeface="+mn-lt"/>
              <a:cs typeface="+mn-lt"/>
            </a:endParaRPr>
          </a:p>
        </p:txBody>
      </p:sp>
    </p:spTree>
    <p:extLst>
      <p:ext uri="{BB962C8B-B14F-4D97-AF65-F5344CB8AC3E}">
        <p14:creationId xmlns:p14="http://schemas.microsoft.com/office/powerpoint/2010/main" val="677742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676CCBC-C1C9-4D5D-A6FA-1FCAF42589CD}"/>
              </a:ext>
            </a:extLst>
          </p:cNvPr>
          <p:cNvSpPr>
            <a:spLocks noGrp="1"/>
          </p:cNvSpPr>
          <p:nvPr>
            <p:ph type="body" idx="1"/>
          </p:nvPr>
        </p:nvSpPr>
        <p:spPr>
          <a:xfrm>
            <a:off x="838200" y="1280779"/>
            <a:ext cx="10515600" cy="1500187"/>
          </a:xfrm>
        </p:spPr>
        <p:txBody>
          <a:bodyPr vert="horz" lIns="91440" tIns="45720" rIns="91440" bIns="45720" rtlCol="0" anchor="t">
            <a:noAutofit/>
          </a:bodyPr>
          <a:lstStyle/>
          <a:p>
            <a:r>
              <a:rPr lang="en-US" sz="3600">
                <a:solidFill>
                  <a:schemeClr val="tx1"/>
                </a:solidFill>
                <a:hlinkClick r:id="rId2">
                  <a:extLst>
                    <a:ext uri="{A12FA001-AC4F-418D-AE19-62706E023703}">
                      <ahyp:hlinkClr xmlns:ahyp="http://schemas.microsoft.com/office/drawing/2018/hyperlinkcolor" val="tx"/>
                    </a:ext>
                  </a:extLst>
                </a:hlinkClick>
              </a:rPr>
              <a:t>"We have a crisis</a:t>
            </a:r>
            <a:r>
              <a:rPr lang="en-US" sz="3600">
                <a:solidFill>
                  <a:schemeClr val="tx1"/>
                </a:solidFill>
              </a:rPr>
              <a:t> in which Black students are more likely to borrow, borrow more, owe more than their original loan amount, struggle with repayment, and have higher default rates even among those who earn a college degree and come from high-income families”</a:t>
            </a:r>
            <a:endParaRPr lang="en-US" sz="3600">
              <a:solidFill>
                <a:schemeClr val="tx1"/>
              </a:solidFill>
              <a:cs typeface="Calibri"/>
            </a:endParaRPr>
          </a:p>
        </p:txBody>
      </p:sp>
    </p:spTree>
    <p:extLst>
      <p:ext uri="{BB962C8B-B14F-4D97-AF65-F5344CB8AC3E}">
        <p14:creationId xmlns:p14="http://schemas.microsoft.com/office/powerpoint/2010/main" val="3671471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876D-9746-427F-A3C4-0449A6E4F700}"/>
              </a:ext>
            </a:extLst>
          </p:cNvPr>
          <p:cNvSpPr>
            <a:spLocks noGrp="1"/>
          </p:cNvSpPr>
          <p:nvPr>
            <p:ph type="title"/>
          </p:nvPr>
        </p:nvSpPr>
        <p:spPr/>
        <p:txBody>
          <a:bodyPr/>
          <a:lstStyle/>
          <a:p>
            <a:r>
              <a:rPr lang="en-US">
                <a:cs typeface="Calibri Light"/>
              </a:rPr>
              <a:t>Why are Black student borrowers disproportionately affected?</a:t>
            </a:r>
            <a:endParaRPr lang="en-US"/>
          </a:p>
        </p:txBody>
      </p:sp>
    </p:spTree>
    <p:extLst>
      <p:ext uri="{BB962C8B-B14F-4D97-AF65-F5344CB8AC3E}">
        <p14:creationId xmlns:p14="http://schemas.microsoft.com/office/powerpoint/2010/main" val="3041239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5414F-66C4-48F5-9B50-44F11E74FE35}"/>
              </a:ext>
            </a:extLst>
          </p:cNvPr>
          <p:cNvSpPr>
            <a:spLocks noGrp="1"/>
          </p:cNvSpPr>
          <p:nvPr>
            <p:ph type="title"/>
          </p:nvPr>
        </p:nvSpPr>
        <p:spPr/>
        <p:txBody>
          <a:bodyPr/>
          <a:lstStyle/>
          <a:p>
            <a:r>
              <a:rPr lang="en-US"/>
              <a:t>Employment Discrimination</a:t>
            </a:r>
          </a:p>
        </p:txBody>
      </p:sp>
      <p:sp>
        <p:nvSpPr>
          <p:cNvPr id="3" name="Content Placeholder 2">
            <a:extLst>
              <a:ext uri="{FF2B5EF4-FFF2-40B4-BE49-F238E27FC236}">
                <a16:creationId xmlns:a16="http://schemas.microsoft.com/office/drawing/2014/main" id="{1431B67F-1C24-40C2-AC60-288067E6D98E}"/>
              </a:ext>
            </a:extLst>
          </p:cNvPr>
          <p:cNvSpPr>
            <a:spLocks noGrp="1"/>
          </p:cNvSpPr>
          <p:nvPr>
            <p:ph idx="1"/>
          </p:nvPr>
        </p:nvSpPr>
        <p:spPr/>
        <p:txBody>
          <a:bodyPr vert="horz" lIns="91440" tIns="45720" rIns="91440" bIns="45720" rtlCol="0" anchor="t">
            <a:normAutofit/>
          </a:bodyPr>
          <a:lstStyle/>
          <a:p>
            <a:r>
              <a:rPr lang="en-US">
                <a:hlinkClick r:id="rId3"/>
              </a:rPr>
              <a:t>Black folks</a:t>
            </a:r>
            <a:r>
              <a:rPr lang="en-US"/>
              <a:t> have higher unemployment rates, fewer good job opportunities, lower pay, poorer benefits, and less job stability. </a:t>
            </a:r>
            <a:endParaRPr lang="en-US">
              <a:cs typeface="Calibri" panose="020F0502020204030204"/>
            </a:endParaRPr>
          </a:p>
          <a:p>
            <a:r>
              <a:rPr lang="en-US"/>
              <a:t>Examples:</a:t>
            </a:r>
          </a:p>
          <a:p>
            <a:pPr lvl="1"/>
            <a:r>
              <a:rPr lang="en-US" sz="2800">
                <a:hlinkClick r:id="rId4"/>
              </a:rPr>
              <a:t>Résumés</a:t>
            </a:r>
            <a:r>
              <a:rPr lang="en-US" sz="2800"/>
              <a:t> with White-sounding names receive 50 percent more callbacks than those with Black names</a:t>
            </a:r>
            <a:endParaRPr lang="en-US" sz="2800">
              <a:cs typeface="Calibri"/>
            </a:endParaRPr>
          </a:p>
          <a:p>
            <a:pPr lvl="1"/>
            <a:r>
              <a:rPr lang="en-US" sz="2800">
                <a:cs typeface="Calibri"/>
              </a:rPr>
              <a:t>"last hired, first fired"</a:t>
            </a:r>
          </a:p>
          <a:p>
            <a:pPr lvl="1"/>
            <a:r>
              <a:rPr lang="en-US" sz="2800">
                <a:hlinkClick r:id="rId5"/>
              </a:rPr>
              <a:t>Double Gap</a:t>
            </a:r>
            <a:r>
              <a:rPr lang="en-US" sz="2800"/>
              <a:t> – caused by gender and racial discrimination – had Black women involuntarily forfeit as much as $50B in wages in 2017</a:t>
            </a:r>
            <a:endParaRPr lang="en-US" sz="2800">
              <a:cs typeface="Calibri" panose="020F0502020204030204"/>
            </a:endParaRPr>
          </a:p>
          <a:p>
            <a:endParaRPr lang="en-US"/>
          </a:p>
          <a:p>
            <a:endParaRPr lang="en-US"/>
          </a:p>
        </p:txBody>
      </p:sp>
    </p:spTree>
    <p:extLst>
      <p:ext uri="{BB962C8B-B14F-4D97-AF65-F5344CB8AC3E}">
        <p14:creationId xmlns:p14="http://schemas.microsoft.com/office/powerpoint/2010/main" val="1917488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F0B23-1F2A-46FA-8650-D922D196498D}"/>
              </a:ext>
            </a:extLst>
          </p:cNvPr>
          <p:cNvSpPr>
            <a:spLocks noGrp="1"/>
          </p:cNvSpPr>
          <p:nvPr>
            <p:ph type="title"/>
          </p:nvPr>
        </p:nvSpPr>
        <p:spPr/>
        <p:txBody>
          <a:bodyPr/>
          <a:lstStyle/>
          <a:p>
            <a:r>
              <a:rPr lang="en-US">
                <a:cs typeface="Calibri Light"/>
              </a:rPr>
              <a:t>Housing Discrimination</a:t>
            </a:r>
            <a:endParaRPr lang="en-US"/>
          </a:p>
        </p:txBody>
      </p:sp>
      <p:sp>
        <p:nvSpPr>
          <p:cNvPr id="3" name="Content Placeholder 2">
            <a:extLst>
              <a:ext uri="{FF2B5EF4-FFF2-40B4-BE49-F238E27FC236}">
                <a16:creationId xmlns:a16="http://schemas.microsoft.com/office/drawing/2014/main" id="{E07FDA6B-442B-41BC-B2B3-2B87D4E9E8D3}"/>
              </a:ext>
            </a:extLst>
          </p:cNvPr>
          <p:cNvSpPr>
            <a:spLocks noGrp="1"/>
          </p:cNvSpPr>
          <p:nvPr>
            <p:ph idx="1"/>
          </p:nvPr>
        </p:nvSpPr>
        <p:spPr/>
        <p:txBody>
          <a:bodyPr vert="horz" lIns="91440" tIns="45720" rIns="91440" bIns="45720" rtlCol="0" anchor="t">
            <a:normAutofit fontScale="92500" lnSpcReduction="20000"/>
          </a:bodyPr>
          <a:lstStyle/>
          <a:p>
            <a:r>
              <a:rPr lang="en-US">
                <a:ea typeface="+mn-lt"/>
                <a:cs typeface="+mn-lt"/>
                <a:hlinkClick r:id="rId3"/>
              </a:rPr>
              <a:t>3 out of 4 neighborhoods</a:t>
            </a:r>
            <a:r>
              <a:rPr lang="en-US">
                <a:ea typeface="+mn-lt"/>
                <a:cs typeface="+mn-lt"/>
              </a:rPr>
              <a:t> that were “redlined”—an institutionalized system of discriminatory mort­gage lending toward Black people—on govern­ment maps continue to struggle economically. </a:t>
            </a:r>
          </a:p>
          <a:p>
            <a:pPr lvl="1"/>
            <a:r>
              <a:rPr lang="en-US" sz="2800">
                <a:ea typeface="+mn-lt"/>
                <a:cs typeface="+mn-lt"/>
              </a:rPr>
              <a:t>Important b/c homeownership is a </a:t>
            </a:r>
            <a:r>
              <a:rPr lang="en-US" sz="2800">
                <a:ea typeface="+mn-lt"/>
                <a:cs typeface="+mn-lt"/>
                <a:hlinkClick r:id="rId4"/>
              </a:rPr>
              <a:t>key avenue to accumulate wealth</a:t>
            </a:r>
            <a:r>
              <a:rPr lang="en-US" sz="2800">
                <a:ea typeface="+mn-lt"/>
                <a:cs typeface="+mn-lt"/>
              </a:rPr>
              <a:t>. </a:t>
            </a:r>
          </a:p>
          <a:p>
            <a:r>
              <a:rPr lang="en-US">
                <a:ea typeface="+mn-lt"/>
                <a:cs typeface="+mn-lt"/>
              </a:rPr>
              <a:t>This impacts not just Black borrowers but also Black communities. </a:t>
            </a:r>
            <a:endParaRPr lang="en-US"/>
          </a:p>
          <a:p>
            <a:pPr lvl="1"/>
            <a:r>
              <a:rPr lang="en-US" sz="2800">
                <a:ea typeface="+mn-lt"/>
                <a:cs typeface="+mn-lt"/>
              </a:rPr>
              <a:t>For example, </a:t>
            </a:r>
            <a:r>
              <a:rPr lang="en-US" sz="2800">
                <a:ea typeface="+mn-lt"/>
                <a:cs typeface="+mn-lt"/>
                <a:hlinkClick r:id="rId5"/>
              </a:rPr>
              <a:t>majority-Black neighborhoods</a:t>
            </a:r>
            <a:r>
              <a:rPr lang="en-US" sz="2800">
                <a:ea typeface="+mn-lt"/>
                <a:cs typeface="+mn-lt"/>
              </a:rPr>
              <a:t> (de­termined by zip code) have higher student loan balances and default rates than majority-White neighborhoods. This translates into Black communities having fewer resources to invest in local businesses and schools. </a:t>
            </a:r>
          </a:p>
          <a:p>
            <a:r>
              <a:rPr lang="en-US">
                <a:ea typeface="+mn-lt"/>
                <a:cs typeface="+mn-lt"/>
                <a:hlinkClick r:id="rId6"/>
              </a:rPr>
              <a:t>Examples + impact</a:t>
            </a:r>
            <a:r>
              <a:rPr lang="en-US">
                <a:ea typeface="+mn-lt"/>
                <a:cs typeface="+mn-lt"/>
              </a:rPr>
              <a:t>:</a:t>
            </a:r>
          </a:p>
          <a:p>
            <a:pPr lvl="1"/>
            <a:r>
              <a:rPr lang="en-US" sz="2800">
                <a:ea typeface="+mn-lt"/>
                <a:cs typeface="+mn-lt"/>
              </a:rPr>
              <a:t>Still trouble getting loans approved</a:t>
            </a:r>
          </a:p>
          <a:p>
            <a:pPr lvl="1"/>
            <a:r>
              <a:rPr lang="en-US" sz="2800">
                <a:ea typeface="+mn-lt"/>
                <a:cs typeface="+mn-lt"/>
              </a:rPr>
              <a:t>Black homeownership rate hasn't changed much from the late 1960s</a:t>
            </a:r>
          </a:p>
          <a:p>
            <a:pPr marL="457200" lvl="1" indent="0">
              <a:buNone/>
            </a:pPr>
            <a:endParaRPr lang="en-US">
              <a:ea typeface="+mn-lt"/>
              <a:cs typeface="+mn-lt"/>
            </a:endParaRPr>
          </a:p>
        </p:txBody>
      </p:sp>
    </p:spTree>
    <p:extLst>
      <p:ext uri="{BB962C8B-B14F-4D97-AF65-F5344CB8AC3E}">
        <p14:creationId xmlns:p14="http://schemas.microsoft.com/office/powerpoint/2010/main" val="290658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AB7A-002F-4115-97A9-4F46E362161E}"/>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26D23F52-EBA1-44EB-9EB4-ECEFC41AF674}"/>
              </a:ext>
            </a:extLst>
          </p:cNvPr>
          <p:cNvSpPr>
            <a:spLocks noGrp="1"/>
          </p:cNvSpPr>
          <p:nvPr>
            <p:ph idx="1"/>
          </p:nvPr>
        </p:nvSpPr>
        <p:spPr>
          <a:xfrm>
            <a:off x="838200" y="1825625"/>
            <a:ext cx="11133826" cy="4351338"/>
          </a:xfrm>
        </p:spPr>
        <p:txBody>
          <a:bodyPr vert="horz" lIns="91440" tIns="45720" rIns="91440" bIns="45720" rtlCol="0" anchor="t">
            <a:normAutofit/>
          </a:bodyPr>
          <a:lstStyle/>
          <a:p>
            <a:r>
              <a:rPr lang="en-US"/>
              <a:t>(Un)affordability at public colleges</a:t>
            </a:r>
          </a:p>
          <a:p>
            <a:r>
              <a:rPr lang="en-US">
                <a:ea typeface="+mn-lt"/>
                <a:cs typeface="+mn-lt"/>
              </a:rPr>
              <a:t>Disproportionate impact on Black borrowers</a:t>
            </a:r>
          </a:p>
          <a:p>
            <a:r>
              <a:rPr lang="en-US"/>
              <a:t>Systemic injustices perpetuating the student debt crisis for Black students</a:t>
            </a:r>
            <a:endParaRPr lang="en-US">
              <a:cs typeface="Calibri"/>
            </a:endParaRPr>
          </a:p>
          <a:p>
            <a:r>
              <a:rPr lang="en-US"/>
              <a:t>Recommendations</a:t>
            </a:r>
            <a:endParaRPr lang="en-US">
              <a:cs typeface="Calibri"/>
            </a:endParaRPr>
          </a:p>
        </p:txBody>
      </p:sp>
    </p:spTree>
    <p:extLst>
      <p:ext uri="{BB962C8B-B14F-4D97-AF65-F5344CB8AC3E}">
        <p14:creationId xmlns:p14="http://schemas.microsoft.com/office/powerpoint/2010/main" val="274983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99E16-8F9A-4D9A-BB8B-3C113CCE7E0E}"/>
              </a:ext>
            </a:extLst>
          </p:cNvPr>
          <p:cNvSpPr>
            <a:spLocks noGrp="1"/>
          </p:cNvSpPr>
          <p:nvPr>
            <p:ph type="title"/>
          </p:nvPr>
        </p:nvSpPr>
        <p:spPr/>
        <p:txBody>
          <a:bodyPr/>
          <a:lstStyle/>
          <a:p>
            <a:r>
              <a:rPr lang="en-US">
                <a:cs typeface="Calibri Light"/>
              </a:rPr>
              <a:t>Polling Question #3: Wealth Gap</a:t>
            </a:r>
            <a:endParaRPr lang="en-US"/>
          </a:p>
        </p:txBody>
      </p:sp>
    </p:spTree>
    <p:extLst>
      <p:ext uri="{BB962C8B-B14F-4D97-AF65-F5344CB8AC3E}">
        <p14:creationId xmlns:p14="http://schemas.microsoft.com/office/powerpoint/2010/main" val="3347892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ADC56-8D4E-4931-803E-E5367E9189C0}"/>
              </a:ext>
            </a:extLst>
          </p:cNvPr>
          <p:cNvSpPr>
            <a:spLocks noGrp="1"/>
          </p:cNvSpPr>
          <p:nvPr>
            <p:ph type="title"/>
          </p:nvPr>
        </p:nvSpPr>
        <p:spPr/>
        <p:txBody>
          <a:bodyPr/>
          <a:lstStyle/>
          <a:p>
            <a:r>
              <a:rPr lang="en-US"/>
              <a:t>Racial Income and Wealth Gap</a:t>
            </a:r>
          </a:p>
        </p:txBody>
      </p:sp>
      <p:sp>
        <p:nvSpPr>
          <p:cNvPr id="3" name="Content Placeholder 2">
            <a:extLst>
              <a:ext uri="{FF2B5EF4-FFF2-40B4-BE49-F238E27FC236}">
                <a16:creationId xmlns:a16="http://schemas.microsoft.com/office/drawing/2014/main" id="{F8EEE757-4558-4F75-B1DA-120CB4B389FE}"/>
              </a:ext>
            </a:extLst>
          </p:cNvPr>
          <p:cNvSpPr>
            <a:spLocks noGrp="1"/>
          </p:cNvSpPr>
          <p:nvPr>
            <p:ph idx="1"/>
          </p:nvPr>
        </p:nvSpPr>
        <p:spPr/>
        <p:txBody>
          <a:bodyPr vert="horz" lIns="91440" tIns="45720" rIns="91440" bIns="45720" rtlCol="0" anchor="t">
            <a:normAutofit/>
          </a:bodyPr>
          <a:lstStyle/>
          <a:p>
            <a:r>
              <a:rPr lang="en-US">
                <a:hlinkClick r:id="rId3"/>
              </a:rPr>
              <a:t>Income</a:t>
            </a:r>
            <a:r>
              <a:rPr lang="en-US"/>
              <a:t>: typical White HH has $61,200 vs $35,400 for Black HH</a:t>
            </a:r>
            <a:endParaRPr lang="en-US">
              <a:cs typeface="Calibri" panose="020F0502020204030204"/>
            </a:endParaRPr>
          </a:p>
          <a:p>
            <a:r>
              <a:rPr lang="en-US">
                <a:hlinkClick r:id="rId4"/>
              </a:rPr>
              <a:t>Wealth</a:t>
            </a:r>
            <a:r>
              <a:rPr lang="en-US"/>
              <a:t>: typical white HH has nearly 10x the wealth than Black HH</a:t>
            </a:r>
            <a:endParaRPr lang="en-US">
              <a:cs typeface="Calibri"/>
            </a:endParaRPr>
          </a:p>
          <a:p>
            <a:pPr lvl="1"/>
            <a:r>
              <a:rPr lang="en-US" sz="2800">
                <a:cs typeface="Calibri"/>
              </a:rPr>
              <a:t>This is true even among those college degrees:</a:t>
            </a:r>
          </a:p>
          <a:p>
            <a:pPr lvl="2"/>
            <a:r>
              <a:rPr lang="en-US" sz="2800">
                <a:cs typeface="Calibri"/>
              </a:rPr>
              <a:t>White HH with a high school diploma or less still have more wealth than Black HH with a bachelor's degree or higher.</a:t>
            </a:r>
          </a:p>
          <a:p>
            <a:pPr marL="0" indent="0">
              <a:buNone/>
            </a:pPr>
            <a:endParaRPr lang="en-US">
              <a:cs typeface="Calibri"/>
            </a:endParaRPr>
          </a:p>
        </p:txBody>
      </p:sp>
    </p:spTree>
    <p:extLst>
      <p:ext uri="{BB962C8B-B14F-4D97-AF65-F5344CB8AC3E}">
        <p14:creationId xmlns:p14="http://schemas.microsoft.com/office/powerpoint/2010/main" val="3530205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84ED8-5474-428F-87A3-7BCB1B56E0F3}"/>
              </a:ext>
            </a:extLst>
          </p:cNvPr>
          <p:cNvSpPr>
            <a:spLocks noGrp="1"/>
          </p:cNvSpPr>
          <p:nvPr>
            <p:ph type="title"/>
          </p:nvPr>
        </p:nvSpPr>
        <p:spPr/>
        <p:txBody>
          <a:bodyPr/>
          <a:lstStyle/>
          <a:p>
            <a:r>
              <a:rPr lang="en-US"/>
              <a:t>Inequitable Education Funding</a:t>
            </a:r>
          </a:p>
        </p:txBody>
      </p:sp>
      <p:sp>
        <p:nvSpPr>
          <p:cNvPr id="3" name="Content Placeholder 2">
            <a:extLst>
              <a:ext uri="{FF2B5EF4-FFF2-40B4-BE49-F238E27FC236}">
                <a16:creationId xmlns:a16="http://schemas.microsoft.com/office/drawing/2014/main" id="{FB80380F-DE63-4F02-9896-21889DAA928A}"/>
              </a:ext>
            </a:extLst>
          </p:cNvPr>
          <p:cNvSpPr>
            <a:spLocks noGrp="1"/>
          </p:cNvSpPr>
          <p:nvPr>
            <p:ph idx="1"/>
          </p:nvPr>
        </p:nvSpPr>
        <p:spPr/>
        <p:txBody>
          <a:bodyPr vert="horz" lIns="91440" tIns="45720" rIns="91440" bIns="45720" rtlCol="0" anchor="t">
            <a:normAutofit/>
          </a:bodyPr>
          <a:lstStyle/>
          <a:p>
            <a:r>
              <a:rPr lang="en-US"/>
              <a:t>K-12 system</a:t>
            </a:r>
            <a:endParaRPr lang="en-US">
              <a:cs typeface="Calibri"/>
            </a:endParaRPr>
          </a:p>
          <a:p>
            <a:pPr lvl="1"/>
            <a:r>
              <a:rPr lang="en-US" sz="2800"/>
              <a:t>non-White school districts received </a:t>
            </a:r>
            <a:r>
              <a:rPr lang="en-US" sz="2800">
                <a:hlinkClick r:id="rId3"/>
              </a:rPr>
              <a:t>$23 billion less</a:t>
            </a:r>
            <a:r>
              <a:rPr lang="en-US" sz="2800"/>
              <a:t> than White school districts even though they served the same number of students</a:t>
            </a:r>
            <a:endParaRPr lang="en-US" sz="2800">
              <a:cs typeface="Calibri"/>
            </a:endParaRPr>
          </a:p>
          <a:p>
            <a:pPr lvl="1"/>
            <a:r>
              <a:rPr lang="en-US" sz="2800"/>
              <a:t>Black students are </a:t>
            </a:r>
            <a:r>
              <a:rPr lang="en-US" sz="2800">
                <a:hlinkClick r:id="rId4"/>
              </a:rPr>
              <a:t>concentrated at under-resourced K–12 schools</a:t>
            </a:r>
            <a:r>
              <a:rPr lang="en-US" sz="2800"/>
              <a:t> that are less likely to have college-prep courses and have less qualified teachers who have lower expectations of them</a:t>
            </a:r>
            <a:endParaRPr lang="en-US" sz="2800">
              <a:cs typeface="Calibri" panose="020F0502020204030204"/>
            </a:endParaRPr>
          </a:p>
        </p:txBody>
      </p:sp>
    </p:spTree>
    <p:extLst>
      <p:ext uri="{BB962C8B-B14F-4D97-AF65-F5344CB8AC3E}">
        <p14:creationId xmlns:p14="http://schemas.microsoft.com/office/powerpoint/2010/main" val="3737157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ED8CC-900E-46A5-B580-802C38D36C08}"/>
              </a:ext>
            </a:extLst>
          </p:cNvPr>
          <p:cNvSpPr>
            <a:spLocks noGrp="1"/>
          </p:cNvSpPr>
          <p:nvPr>
            <p:ph type="title"/>
          </p:nvPr>
        </p:nvSpPr>
        <p:spPr/>
        <p:txBody>
          <a:bodyPr/>
          <a:lstStyle/>
          <a:p>
            <a:r>
              <a:rPr lang="en-US">
                <a:cs typeface="Calibri Light"/>
              </a:rPr>
              <a:t>Inequitable Education Funding</a:t>
            </a:r>
            <a:endParaRPr lang="en-US"/>
          </a:p>
        </p:txBody>
      </p:sp>
      <p:sp>
        <p:nvSpPr>
          <p:cNvPr id="3" name="Content Placeholder 2">
            <a:extLst>
              <a:ext uri="{FF2B5EF4-FFF2-40B4-BE49-F238E27FC236}">
                <a16:creationId xmlns:a16="http://schemas.microsoft.com/office/drawing/2014/main" id="{D367E64E-D2B3-4F3D-A21C-43F1F0440AA6}"/>
              </a:ext>
            </a:extLst>
          </p:cNvPr>
          <p:cNvSpPr>
            <a:spLocks noGrp="1"/>
          </p:cNvSpPr>
          <p:nvPr>
            <p:ph idx="1"/>
          </p:nvPr>
        </p:nvSpPr>
        <p:spPr/>
        <p:txBody>
          <a:bodyPr vert="horz" lIns="91440" tIns="45720" rIns="91440" bIns="45720" rtlCol="0" anchor="t">
            <a:normAutofit/>
          </a:bodyPr>
          <a:lstStyle/>
          <a:p>
            <a:r>
              <a:rPr lang="en-US">
                <a:ea typeface="+mn-lt"/>
                <a:cs typeface="+mn-lt"/>
              </a:rPr>
              <a:t>Higher Education </a:t>
            </a:r>
          </a:p>
          <a:p>
            <a:pPr lvl="1"/>
            <a:r>
              <a:rPr lang="en-US" sz="2800">
                <a:ea typeface="+mn-lt"/>
                <a:cs typeface="+mn-lt"/>
                <a:hlinkClick r:id="rId2"/>
              </a:rPr>
              <a:t>Policies &amp; practices</a:t>
            </a:r>
            <a:r>
              <a:rPr lang="en-US" sz="2800">
                <a:ea typeface="+mn-lt"/>
                <a:cs typeface="+mn-lt"/>
              </a:rPr>
              <a:t> disproportionately send Black students to less selective colleges that have less resources.</a:t>
            </a:r>
          </a:p>
          <a:p>
            <a:pPr lvl="1"/>
            <a:r>
              <a:rPr lang="en-US" sz="2800">
                <a:ea typeface="+mn-lt"/>
                <a:cs typeface="+mn-lt"/>
              </a:rPr>
              <a:t>Impact: spending </a:t>
            </a:r>
            <a:r>
              <a:rPr lang="en-US" sz="2800">
                <a:ea typeface="+mn-lt"/>
                <a:cs typeface="+mn-lt"/>
                <a:hlinkClick r:id="rId2"/>
              </a:rPr>
              <a:t>$1,000 less</a:t>
            </a:r>
            <a:r>
              <a:rPr lang="en-US" sz="2800">
                <a:ea typeface="+mn-lt"/>
                <a:cs typeface="+mn-lt"/>
              </a:rPr>
              <a:t> per student on Black and Latinx students than their White peers, amounting to </a:t>
            </a:r>
            <a:r>
              <a:rPr lang="en-US" sz="2800">
                <a:ea typeface="+mn-lt"/>
                <a:cs typeface="+mn-lt"/>
                <a:hlinkClick r:id="rId2"/>
              </a:rPr>
              <a:t>~ $5 billion less</a:t>
            </a:r>
            <a:r>
              <a:rPr lang="en-US" sz="2800">
                <a:ea typeface="+mn-lt"/>
                <a:cs typeface="+mn-lt"/>
              </a:rPr>
              <a:t> annually. </a:t>
            </a:r>
          </a:p>
          <a:p>
            <a:endParaRPr lang="en-US">
              <a:cs typeface="Calibri"/>
            </a:endParaRPr>
          </a:p>
        </p:txBody>
      </p:sp>
    </p:spTree>
    <p:extLst>
      <p:ext uri="{BB962C8B-B14F-4D97-AF65-F5344CB8AC3E}">
        <p14:creationId xmlns:p14="http://schemas.microsoft.com/office/powerpoint/2010/main" val="823519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3276-5127-4259-9147-07633DE1DB39}"/>
              </a:ext>
            </a:extLst>
          </p:cNvPr>
          <p:cNvSpPr>
            <a:spLocks noGrp="1"/>
          </p:cNvSpPr>
          <p:nvPr>
            <p:ph type="title"/>
          </p:nvPr>
        </p:nvSpPr>
        <p:spPr/>
        <p:txBody>
          <a:bodyPr/>
          <a:lstStyle/>
          <a:p>
            <a:r>
              <a:rPr lang="en-US">
                <a:cs typeface="Calibri Light"/>
              </a:rPr>
              <a:t>Polling Question #4: Black students at for-profits</a:t>
            </a:r>
            <a:endParaRPr lang="en-US"/>
          </a:p>
        </p:txBody>
      </p:sp>
    </p:spTree>
    <p:extLst>
      <p:ext uri="{BB962C8B-B14F-4D97-AF65-F5344CB8AC3E}">
        <p14:creationId xmlns:p14="http://schemas.microsoft.com/office/powerpoint/2010/main" val="3731397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3C1A4-40FC-487C-BC2F-D2BA46015835}"/>
              </a:ext>
            </a:extLst>
          </p:cNvPr>
          <p:cNvSpPr>
            <a:spLocks noGrp="1"/>
          </p:cNvSpPr>
          <p:nvPr>
            <p:ph type="title"/>
          </p:nvPr>
        </p:nvSpPr>
        <p:spPr/>
        <p:txBody>
          <a:bodyPr/>
          <a:lstStyle/>
          <a:p>
            <a:r>
              <a:rPr lang="en-US"/>
              <a:t>Disproportionately Enrolled at For-Profits</a:t>
            </a:r>
          </a:p>
        </p:txBody>
      </p:sp>
      <p:sp>
        <p:nvSpPr>
          <p:cNvPr id="3" name="Content Placeholder 2">
            <a:extLst>
              <a:ext uri="{FF2B5EF4-FFF2-40B4-BE49-F238E27FC236}">
                <a16:creationId xmlns:a16="http://schemas.microsoft.com/office/drawing/2014/main" id="{05199C7F-45CA-41C4-A718-D586C2C6B957}"/>
              </a:ext>
            </a:extLst>
          </p:cNvPr>
          <p:cNvSpPr>
            <a:spLocks noGrp="1"/>
          </p:cNvSpPr>
          <p:nvPr>
            <p:ph idx="1"/>
          </p:nvPr>
        </p:nvSpPr>
        <p:spPr/>
        <p:txBody>
          <a:bodyPr vert="horz" lIns="91440" tIns="45720" rIns="91440" bIns="45720" rtlCol="0" anchor="t">
            <a:normAutofit fontScale="92500" lnSpcReduction="10000"/>
          </a:bodyPr>
          <a:lstStyle/>
          <a:p>
            <a:r>
              <a:rPr lang="en-US" dirty="0"/>
              <a:t>Despite making up 13% of undergraduates at public institutions, Black students make up </a:t>
            </a:r>
            <a:r>
              <a:rPr lang="en-US" dirty="0">
                <a:hlinkClick r:id="rId3"/>
              </a:rPr>
              <a:t>29%</a:t>
            </a:r>
            <a:r>
              <a:rPr lang="en-US" dirty="0"/>
              <a:t> of the undergraduate population at for-profit colleges </a:t>
            </a:r>
            <a:r>
              <a:rPr lang="en-US" b="1" i="1" dirty="0"/>
              <a:t>OR</a:t>
            </a:r>
            <a:r>
              <a:rPr lang="en-US" dirty="0"/>
              <a:t> </a:t>
            </a:r>
            <a:r>
              <a:rPr lang="en-US" dirty="0">
                <a:hlinkClick r:id="rId3"/>
              </a:rPr>
              <a:t>Ten percent </a:t>
            </a:r>
            <a:r>
              <a:rPr lang="en-US" dirty="0"/>
              <a:t>of black undergraduates attend for-profit institutions—more than twice the share of any other group enrolled in that sector</a:t>
            </a:r>
            <a:endParaRPr lang="en-US" dirty="0">
              <a:ea typeface="+mn-lt"/>
              <a:cs typeface="+mn-lt"/>
            </a:endParaRPr>
          </a:p>
          <a:p>
            <a:r>
              <a:rPr lang="en-US" dirty="0">
                <a:ea typeface="+mn-lt"/>
                <a:cs typeface="+mn-lt"/>
              </a:rPr>
              <a:t>2015-16: </a:t>
            </a:r>
            <a:r>
              <a:rPr lang="en-US" dirty="0">
                <a:ea typeface="+mn-lt"/>
                <a:cs typeface="+mn-lt"/>
                <a:hlinkClick r:id="rId4"/>
              </a:rPr>
              <a:t>half</a:t>
            </a:r>
            <a:r>
              <a:rPr lang="en-US" dirty="0">
                <a:ea typeface="+mn-lt"/>
                <a:cs typeface="+mn-lt"/>
              </a:rPr>
              <a:t> of doctoral students attended for-profits</a:t>
            </a:r>
          </a:p>
          <a:p>
            <a:r>
              <a:rPr lang="en-US" dirty="0">
                <a:ea typeface="+mn-lt"/>
                <a:cs typeface="+mn-lt"/>
              </a:rPr>
              <a:t>For-profit enrollment leads and worse labor market outcomes.</a:t>
            </a:r>
          </a:p>
          <a:p>
            <a:pPr lvl="1"/>
            <a:r>
              <a:rPr lang="en-US" dirty="0">
                <a:cs typeface="Calibri" panose="020F0502020204030204"/>
              </a:rPr>
              <a:t>Third Way analysis found </a:t>
            </a:r>
            <a:r>
              <a:rPr lang="en-US" dirty="0">
                <a:ea typeface="+mn-lt"/>
                <a:cs typeface="+mn-lt"/>
                <a:hlinkClick r:id="rId5"/>
              </a:rPr>
              <a:t>51% of for-profit institutions</a:t>
            </a:r>
            <a:r>
              <a:rPr lang="en-US" dirty="0">
                <a:ea typeface="+mn-lt"/>
                <a:cs typeface="+mn-lt"/>
              </a:rPr>
              <a:t> leave majority of their students earning less than a high school graduate, even 10 years after they enrolled in the institution.</a:t>
            </a:r>
          </a:p>
          <a:p>
            <a:r>
              <a:rPr lang="en-US" dirty="0">
                <a:ea typeface="+mn-lt"/>
                <a:cs typeface="+mn-lt"/>
                <a:hlinkClick r:id="rId6"/>
              </a:rPr>
              <a:t>3 in 4 Black borrowers</a:t>
            </a:r>
            <a:r>
              <a:rPr lang="en-US" dirty="0">
                <a:ea typeface="+mn-lt"/>
                <a:cs typeface="+mn-lt"/>
              </a:rPr>
              <a:t> who attended a for-profits and did not complete their degree defaulted on their loans.</a:t>
            </a:r>
          </a:p>
        </p:txBody>
      </p:sp>
    </p:spTree>
    <p:extLst>
      <p:ext uri="{BB962C8B-B14F-4D97-AF65-F5344CB8AC3E}">
        <p14:creationId xmlns:p14="http://schemas.microsoft.com/office/powerpoint/2010/main" val="2467008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60296-F994-4D64-9496-FBD72432F05D}"/>
              </a:ext>
            </a:extLst>
          </p:cNvPr>
          <p:cNvSpPr>
            <a:spLocks noGrp="1"/>
          </p:cNvSpPr>
          <p:nvPr>
            <p:ph type="title"/>
          </p:nvPr>
        </p:nvSpPr>
        <p:spPr/>
        <p:txBody>
          <a:bodyPr/>
          <a:lstStyle/>
          <a:p>
            <a:r>
              <a:rPr lang="en-US"/>
              <a:t>Federal Higher Education Policy</a:t>
            </a:r>
          </a:p>
        </p:txBody>
      </p:sp>
      <p:sp>
        <p:nvSpPr>
          <p:cNvPr id="3" name="Content Placeholder 2">
            <a:extLst>
              <a:ext uri="{FF2B5EF4-FFF2-40B4-BE49-F238E27FC236}">
                <a16:creationId xmlns:a16="http://schemas.microsoft.com/office/drawing/2014/main" id="{870C5FF7-0A7C-4A7F-A84A-AB4C6C315DEE}"/>
              </a:ext>
            </a:extLst>
          </p:cNvPr>
          <p:cNvSpPr>
            <a:spLocks noGrp="1"/>
          </p:cNvSpPr>
          <p:nvPr>
            <p:ph idx="1"/>
          </p:nvPr>
        </p:nvSpPr>
        <p:spPr/>
        <p:txBody>
          <a:bodyPr vert="horz" lIns="91440" tIns="45720" rIns="91440" bIns="45720" rtlCol="0" anchor="t">
            <a:normAutofit/>
          </a:bodyPr>
          <a:lstStyle/>
          <a:p>
            <a:r>
              <a:rPr lang="en-US" dirty="0">
                <a:ea typeface="+mn-lt"/>
                <a:cs typeface="+mn-lt"/>
              </a:rPr>
              <a:t>Failed protections against for-profits</a:t>
            </a:r>
          </a:p>
          <a:p>
            <a:pPr lvl="1"/>
            <a:r>
              <a:rPr lang="en-US" sz="2800" dirty="0">
                <a:ea typeface="+mn-lt"/>
                <a:cs typeface="+mn-lt"/>
                <a:hlinkClick r:id="rId3"/>
              </a:rPr>
              <a:t>Repealing</a:t>
            </a:r>
            <a:r>
              <a:rPr lang="en-US" sz="2800" dirty="0">
                <a:ea typeface="+mn-lt"/>
                <a:cs typeface="+mn-lt"/>
              </a:rPr>
              <a:t> gainful employment rules, which </a:t>
            </a:r>
            <a:r>
              <a:rPr lang="en-US" sz="2800" dirty="0">
                <a:ea typeface="+mn-lt"/>
                <a:cs typeface="+mn-lt"/>
                <a:hlinkClick r:id="rId4"/>
              </a:rPr>
              <a:t>protected students</a:t>
            </a:r>
            <a:r>
              <a:rPr lang="en-US" sz="2800" dirty="0">
                <a:ea typeface="+mn-lt"/>
                <a:cs typeface="+mn-lt"/>
              </a:rPr>
              <a:t> from programs that did not provide enough economic returns</a:t>
            </a:r>
          </a:p>
          <a:p>
            <a:pPr lvl="1"/>
            <a:r>
              <a:rPr lang="en-US" sz="2800" dirty="0">
                <a:ea typeface="+mn-lt"/>
                <a:cs typeface="+mn-lt"/>
                <a:hlinkClick r:id="rId5"/>
              </a:rPr>
              <a:t>Vetoing</a:t>
            </a:r>
            <a:r>
              <a:rPr lang="en-US" sz="2800" dirty="0">
                <a:ea typeface="+mn-lt"/>
                <a:cs typeface="+mn-lt"/>
              </a:rPr>
              <a:t> borrower defense rules, making it harder for defrauded borrowers to cancel their debt</a:t>
            </a:r>
          </a:p>
          <a:p>
            <a:r>
              <a:rPr lang="en-US" dirty="0">
                <a:hlinkClick r:id="rId6"/>
              </a:rPr>
              <a:t>Pell grants</a:t>
            </a:r>
            <a:r>
              <a:rPr lang="en-US" dirty="0"/>
              <a:t> have not kept up with the increasing cost of attendance</a:t>
            </a:r>
            <a:endParaRPr lang="en-US" dirty="0">
              <a:cs typeface="Calibri"/>
              <a:hlinkClick r:id="rId6"/>
            </a:endParaRPr>
          </a:p>
          <a:p>
            <a:r>
              <a:rPr lang="en-US" dirty="0"/>
              <a:t>Income-driven repayment changes</a:t>
            </a:r>
            <a:endParaRPr lang="en-US" dirty="0">
              <a:cs typeface="Calibri"/>
            </a:endParaRPr>
          </a:p>
        </p:txBody>
      </p:sp>
    </p:spTree>
    <p:extLst>
      <p:ext uri="{BB962C8B-B14F-4D97-AF65-F5344CB8AC3E}">
        <p14:creationId xmlns:p14="http://schemas.microsoft.com/office/powerpoint/2010/main" val="434782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2E2CA-689A-424E-9E51-560F8DDF779E}"/>
              </a:ext>
            </a:extLst>
          </p:cNvPr>
          <p:cNvSpPr>
            <a:spLocks noGrp="1"/>
          </p:cNvSpPr>
          <p:nvPr>
            <p:ph type="title" idx="4294967295"/>
          </p:nvPr>
        </p:nvSpPr>
        <p:spPr>
          <a:xfrm>
            <a:off x="3592285" y="3112785"/>
            <a:ext cx="4649410" cy="627215"/>
          </a:xfrm>
        </p:spPr>
        <p:txBody>
          <a:bodyPr>
            <a:noAutofit/>
          </a:bodyPr>
          <a:lstStyle/>
          <a:p>
            <a:pPr algn="ctr"/>
            <a:r>
              <a:rPr lang="en-US" sz="3200" b="1">
                <a:cs typeface="Calibri Light"/>
              </a:rPr>
              <a:t>Black Student Debt Crisis</a:t>
            </a:r>
            <a:endParaRPr lang="en-US" b="1">
              <a:cs typeface="Calibri Light"/>
            </a:endParaRPr>
          </a:p>
        </p:txBody>
      </p:sp>
      <p:graphicFrame>
        <p:nvGraphicFramePr>
          <p:cNvPr id="16" name="Diagram 16">
            <a:extLst>
              <a:ext uri="{FF2B5EF4-FFF2-40B4-BE49-F238E27FC236}">
                <a16:creationId xmlns:a16="http://schemas.microsoft.com/office/drawing/2014/main" id="{91FA1B88-AA7C-4C18-9EC0-935F4B684BE3}"/>
              </a:ext>
            </a:extLst>
          </p:cNvPr>
          <p:cNvGraphicFramePr/>
          <p:nvPr>
            <p:extLst>
              <p:ext uri="{D42A27DB-BD31-4B8C-83A1-F6EECF244321}">
                <p14:modId xmlns:p14="http://schemas.microsoft.com/office/powerpoint/2010/main" val="4140122514"/>
              </p:ext>
            </p:extLst>
          </p:nvPr>
        </p:nvGraphicFramePr>
        <p:xfrm>
          <a:off x="-100263" y="266701"/>
          <a:ext cx="12041602" cy="6334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985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ED35-38FD-4BE3-AD63-10C2F894F2ED}"/>
              </a:ext>
            </a:extLst>
          </p:cNvPr>
          <p:cNvSpPr>
            <a:spLocks noGrp="1"/>
          </p:cNvSpPr>
          <p:nvPr>
            <p:ph type="title"/>
          </p:nvPr>
        </p:nvSpPr>
        <p:spPr/>
        <p:txBody>
          <a:bodyPr/>
          <a:lstStyle/>
          <a:p>
            <a:pPr algn="ctr"/>
            <a:r>
              <a:rPr lang="en-US">
                <a:cs typeface="Calibri Light"/>
              </a:rPr>
              <a:t>Where do we go from here?</a:t>
            </a:r>
          </a:p>
        </p:txBody>
      </p:sp>
      <p:sp>
        <p:nvSpPr>
          <p:cNvPr id="3" name="Content Placeholder 2">
            <a:extLst>
              <a:ext uri="{FF2B5EF4-FFF2-40B4-BE49-F238E27FC236}">
                <a16:creationId xmlns:a16="http://schemas.microsoft.com/office/drawing/2014/main" id="{F0DC67DF-B040-45E5-BF67-0FFE2E0EC57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27561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5F734-8BDA-4DD6-8568-964C19964B45}"/>
              </a:ext>
            </a:extLst>
          </p:cNvPr>
          <p:cNvSpPr>
            <a:spLocks noGrp="1"/>
          </p:cNvSpPr>
          <p:nvPr>
            <p:ph type="title"/>
          </p:nvPr>
        </p:nvSpPr>
        <p:spPr/>
        <p:txBody>
          <a:bodyPr/>
          <a:lstStyle/>
          <a:p>
            <a:r>
              <a:rPr lang="en-US"/>
              <a:t>Recommendations</a:t>
            </a:r>
          </a:p>
        </p:txBody>
      </p:sp>
      <p:sp>
        <p:nvSpPr>
          <p:cNvPr id="3" name="Content Placeholder 2">
            <a:extLst>
              <a:ext uri="{FF2B5EF4-FFF2-40B4-BE49-F238E27FC236}">
                <a16:creationId xmlns:a16="http://schemas.microsoft.com/office/drawing/2014/main" id="{0FE70F3D-A1D1-43E9-B503-6C220A0D3699}"/>
              </a:ext>
            </a:extLst>
          </p:cNvPr>
          <p:cNvSpPr>
            <a:spLocks noGrp="1"/>
          </p:cNvSpPr>
          <p:nvPr>
            <p:ph idx="1"/>
          </p:nvPr>
        </p:nvSpPr>
        <p:spPr/>
        <p:txBody>
          <a:bodyPr vert="horz" lIns="91440" tIns="45720" rIns="91440" bIns="45720" rtlCol="0" anchor="t">
            <a:normAutofit lnSpcReduction="10000"/>
          </a:bodyPr>
          <a:lstStyle/>
          <a:p>
            <a:r>
              <a:rPr lang="en-US">
                <a:cs typeface="Calibri"/>
              </a:rPr>
              <a:t>Improve the Pell Grant</a:t>
            </a:r>
            <a:endParaRPr lang="en-US"/>
          </a:p>
          <a:p>
            <a:r>
              <a:rPr lang="en-US"/>
              <a:t>Equity-focused student debt cancellation </a:t>
            </a:r>
            <a:endParaRPr lang="en-US">
              <a:cs typeface="Calibri"/>
            </a:endParaRPr>
          </a:p>
          <a:p>
            <a:r>
              <a:rPr lang="en-US"/>
              <a:t>Improve income-driven repayment</a:t>
            </a:r>
            <a:endParaRPr lang="en-US">
              <a:cs typeface="Calibri" panose="020F0502020204030204"/>
            </a:endParaRPr>
          </a:p>
          <a:p>
            <a:r>
              <a:rPr lang="en-US">
                <a:cs typeface="Calibri" panose="020F0502020204030204"/>
              </a:rPr>
              <a:t>What states can do</a:t>
            </a:r>
            <a:endParaRPr lang="en-US"/>
          </a:p>
          <a:p>
            <a:pPr lvl="1"/>
            <a:r>
              <a:rPr lang="en-US"/>
              <a:t>Borrower bill of rights</a:t>
            </a:r>
          </a:p>
          <a:p>
            <a:pPr lvl="1"/>
            <a:r>
              <a:rPr lang="en-US"/>
              <a:t>Pause payments</a:t>
            </a:r>
            <a:endParaRPr lang="en-US">
              <a:cs typeface="Calibri"/>
            </a:endParaRPr>
          </a:p>
          <a:p>
            <a:pPr lvl="1"/>
            <a:r>
              <a:rPr lang="en-US"/>
              <a:t>Protections for private loans</a:t>
            </a:r>
          </a:p>
          <a:p>
            <a:pPr lvl="1"/>
            <a:r>
              <a:rPr lang="en-US">
                <a:cs typeface="Calibri"/>
              </a:rPr>
              <a:t>Protect borrowers from predatory colleges</a:t>
            </a:r>
          </a:p>
          <a:p>
            <a:pPr lvl="1"/>
            <a:r>
              <a:rPr lang="en-US">
                <a:cs typeface="Calibri"/>
              </a:rPr>
              <a:t>Close spending gaps</a:t>
            </a:r>
          </a:p>
          <a:p>
            <a:pPr lvl="1"/>
            <a:r>
              <a:rPr lang="en-US">
                <a:cs typeface="Calibri"/>
              </a:rPr>
              <a:t>Invest in need-based aid</a:t>
            </a:r>
          </a:p>
          <a:p>
            <a:pPr lvl="1"/>
            <a:endParaRPr lang="en-US"/>
          </a:p>
          <a:p>
            <a:pPr lvl="1"/>
            <a:endParaRPr lang="en-US"/>
          </a:p>
        </p:txBody>
      </p:sp>
    </p:spTree>
    <p:extLst>
      <p:ext uri="{BB962C8B-B14F-4D97-AF65-F5344CB8AC3E}">
        <p14:creationId xmlns:p14="http://schemas.microsoft.com/office/powerpoint/2010/main" val="416170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1A32-3D83-44E2-9EF9-D3DA3260E9E3}"/>
              </a:ext>
            </a:extLst>
          </p:cNvPr>
          <p:cNvSpPr>
            <a:spLocks noGrp="1"/>
          </p:cNvSpPr>
          <p:nvPr>
            <p:ph type="title"/>
          </p:nvPr>
        </p:nvSpPr>
        <p:spPr/>
        <p:txBody>
          <a:bodyPr/>
          <a:lstStyle/>
          <a:p>
            <a:r>
              <a:rPr lang="en-US">
                <a:cs typeface="Calibri Light"/>
              </a:rPr>
              <a:t>(Un)affordability of College</a:t>
            </a:r>
            <a:endParaRPr lang="en-US"/>
          </a:p>
        </p:txBody>
      </p:sp>
    </p:spTree>
    <p:extLst>
      <p:ext uri="{BB962C8B-B14F-4D97-AF65-F5344CB8AC3E}">
        <p14:creationId xmlns:p14="http://schemas.microsoft.com/office/powerpoint/2010/main" val="3575984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799B0-EB83-4DF4-930B-02F075B7AAE3}"/>
              </a:ext>
            </a:extLst>
          </p:cNvPr>
          <p:cNvSpPr>
            <a:spLocks noGrp="1"/>
          </p:cNvSpPr>
          <p:nvPr>
            <p:ph type="title"/>
          </p:nvPr>
        </p:nvSpPr>
        <p:spPr/>
        <p:txBody>
          <a:bodyPr/>
          <a:lstStyle/>
          <a:p>
            <a:r>
              <a:rPr lang="en-US">
                <a:cs typeface="Calibri Light"/>
              </a:rPr>
              <a:t>What do you think?</a:t>
            </a:r>
            <a:endParaRPr lang="en-US"/>
          </a:p>
        </p:txBody>
      </p:sp>
      <p:sp>
        <p:nvSpPr>
          <p:cNvPr id="3" name="Text Placeholder 2">
            <a:extLst>
              <a:ext uri="{FF2B5EF4-FFF2-40B4-BE49-F238E27FC236}">
                <a16:creationId xmlns:a16="http://schemas.microsoft.com/office/drawing/2014/main" id="{BCEF92EF-28AD-4D45-93B0-6B6F307859D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65339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3918A-DCE3-438B-9D47-FDB80E5981AE}"/>
              </a:ext>
            </a:extLst>
          </p:cNvPr>
          <p:cNvSpPr>
            <a:spLocks noGrp="1"/>
          </p:cNvSpPr>
          <p:nvPr>
            <p:ph type="title"/>
          </p:nvPr>
        </p:nvSpPr>
        <p:spPr/>
        <p:txBody>
          <a:bodyPr/>
          <a:lstStyle/>
          <a:p>
            <a:r>
              <a:rPr lang="en-US">
                <a:cs typeface="Calibri Light"/>
              </a:rPr>
              <a:t>Ed Trust's National Study on Black Student Debt</a:t>
            </a:r>
            <a:endParaRPr lang="en-US"/>
          </a:p>
        </p:txBody>
      </p:sp>
      <p:sp>
        <p:nvSpPr>
          <p:cNvPr id="3" name="Content Placeholder 2">
            <a:extLst>
              <a:ext uri="{FF2B5EF4-FFF2-40B4-BE49-F238E27FC236}">
                <a16:creationId xmlns:a16="http://schemas.microsoft.com/office/drawing/2014/main" id="{1575DC84-2ECA-43B3-BBB1-DDFCAD924BFB}"/>
              </a:ext>
            </a:extLst>
          </p:cNvPr>
          <p:cNvSpPr>
            <a:spLocks noGrp="1"/>
          </p:cNvSpPr>
          <p:nvPr>
            <p:ph idx="1"/>
          </p:nvPr>
        </p:nvSpPr>
        <p:spPr/>
        <p:txBody>
          <a:bodyPr vert="horz" lIns="91440" tIns="45720" rIns="91440" bIns="45720" rtlCol="0" anchor="t">
            <a:normAutofit/>
          </a:bodyPr>
          <a:lstStyle/>
          <a:p>
            <a:r>
              <a:rPr lang="en-US">
                <a:ea typeface="+mn-lt"/>
                <a:cs typeface="+mn-lt"/>
                <a:hlinkClick r:id="rId2"/>
              </a:rPr>
              <a:t>https://www.youtube.com/watch?v=fn7AUW6P4KU</a:t>
            </a:r>
          </a:p>
          <a:p>
            <a:endParaRPr lang="en-US">
              <a:cs typeface="Calibri"/>
            </a:endParaRPr>
          </a:p>
        </p:txBody>
      </p:sp>
      <p:pic>
        <p:nvPicPr>
          <p:cNvPr id="4" name="Picture 4" descr="A close up of a sign&#10;&#10;Description automatically generated">
            <a:extLst>
              <a:ext uri="{FF2B5EF4-FFF2-40B4-BE49-F238E27FC236}">
                <a16:creationId xmlns:a16="http://schemas.microsoft.com/office/drawing/2014/main" id="{E9579FD2-72A8-496C-9C83-5F80B391DF9A}"/>
              </a:ext>
            </a:extLst>
          </p:cNvPr>
          <p:cNvPicPr>
            <a:picLocks noChangeAspect="1"/>
          </p:cNvPicPr>
          <p:nvPr/>
        </p:nvPicPr>
        <p:blipFill>
          <a:blip r:embed="rId3"/>
          <a:stretch>
            <a:fillRect/>
          </a:stretch>
        </p:blipFill>
        <p:spPr>
          <a:xfrm>
            <a:off x="1992702" y="2511638"/>
            <a:ext cx="7588368" cy="3790043"/>
          </a:xfrm>
          <a:prstGeom prst="rect">
            <a:avLst/>
          </a:prstGeom>
        </p:spPr>
      </p:pic>
    </p:spTree>
    <p:extLst>
      <p:ext uri="{BB962C8B-B14F-4D97-AF65-F5344CB8AC3E}">
        <p14:creationId xmlns:p14="http://schemas.microsoft.com/office/powerpoint/2010/main" val="419892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BB85-0DDE-4D4F-8D50-DF24A13BB427}"/>
              </a:ext>
            </a:extLst>
          </p:cNvPr>
          <p:cNvSpPr>
            <a:spLocks noGrp="1"/>
          </p:cNvSpPr>
          <p:nvPr>
            <p:ph type="title"/>
          </p:nvPr>
        </p:nvSpPr>
        <p:spPr>
          <a:xfrm>
            <a:off x="831850" y="451833"/>
            <a:ext cx="10515600" cy="941689"/>
          </a:xfrm>
        </p:spPr>
        <p:txBody>
          <a:bodyPr/>
          <a:lstStyle/>
          <a:p>
            <a:pPr algn="ctr"/>
            <a:r>
              <a:rPr lang="en-US">
                <a:cs typeface="Calibri Light"/>
              </a:rPr>
              <a:t>Q/A</a:t>
            </a:r>
          </a:p>
        </p:txBody>
      </p:sp>
      <p:sp>
        <p:nvSpPr>
          <p:cNvPr id="3" name="Text Placeholder 2">
            <a:extLst>
              <a:ext uri="{FF2B5EF4-FFF2-40B4-BE49-F238E27FC236}">
                <a16:creationId xmlns:a16="http://schemas.microsoft.com/office/drawing/2014/main" id="{A2E60450-3070-4140-8DFE-F547206649E0}"/>
              </a:ext>
            </a:extLst>
          </p:cNvPr>
          <p:cNvSpPr>
            <a:spLocks noGrp="1"/>
          </p:cNvSpPr>
          <p:nvPr>
            <p:ph type="body" idx="1"/>
          </p:nvPr>
        </p:nvSpPr>
        <p:spPr>
          <a:xfrm>
            <a:off x="831850" y="1360035"/>
            <a:ext cx="10515600" cy="4729615"/>
          </a:xfrm>
        </p:spPr>
        <p:txBody>
          <a:bodyPr vert="horz" lIns="91440" tIns="45720" rIns="91440" bIns="45720" rtlCol="0" anchor="t">
            <a:normAutofit/>
          </a:bodyPr>
          <a:lstStyle/>
          <a:p>
            <a:pPr marL="228600" indent="-228600" algn="ctr"/>
            <a:r>
              <a:rPr lang="en-US" b="1">
                <a:solidFill>
                  <a:schemeClr val="tx1"/>
                </a:solidFill>
                <a:cs typeface="Calibri"/>
              </a:rPr>
              <a:t>Tiffany Jones</a:t>
            </a:r>
            <a:br>
              <a:rPr lang="en-US" b="1">
                <a:solidFill>
                  <a:schemeClr val="tx1"/>
                </a:solidFill>
                <a:cs typeface="Calibri"/>
              </a:rPr>
            </a:br>
            <a:r>
              <a:rPr lang="en-US">
                <a:solidFill>
                  <a:schemeClr val="tx1"/>
                </a:solidFill>
                <a:cs typeface="Calibri"/>
              </a:rPr>
              <a:t>Senior Director of Higher Education Policy</a:t>
            </a:r>
            <a:br>
              <a:rPr lang="en-US">
                <a:cs typeface="Calibri"/>
              </a:rPr>
            </a:br>
            <a:r>
              <a:rPr lang="en-US" b="1">
                <a:cs typeface="Calibri"/>
                <a:hlinkClick r:id="rId2"/>
              </a:rPr>
              <a:t>TJones@edtrust.org</a:t>
            </a:r>
            <a:r>
              <a:rPr lang="en-US" b="1">
                <a:cs typeface="Calibri"/>
              </a:rPr>
              <a:t> </a:t>
            </a:r>
            <a:r>
              <a:rPr lang="en-US">
                <a:solidFill>
                  <a:schemeClr val="tx1"/>
                </a:solidFill>
                <a:cs typeface="Calibri"/>
              </a:rPr>
              <a:t>//@TiffanyJonesPhD</a:t>
            </a:r>
            <a:endParaRPr lang="en-US">
              <a:solidFill>
                <a:schemeClr val="tx1"/>
              </a:solidFill>
              <a:ea typeface="+mn-lt"/>
              <a:cs typeface="+mn-lt"/>
            </a:endParaRPr>
          </a:p>
          <a:p>
            <a:pPr marL="228600" indent="-228600" algn="ctr"/>
            <a:endParaRPr lang="en-US">
              <a:solidFill>
                <a:schemeClr val="tx1"/>
              </a:solidFill>
              <a:ea typeface="+mn-lt"/>
              <a:cs typeface="+mn-lt"/>
            </a:endParaRPr>
          </a:p>
          <a:p>
            <a:pPr marL="228600" indent="-228600" algn="ctr"/>
            <a:r>
              <a:rPr lang="en-US" b="1">
                <a:solidFill>
                  <a:schemeClr val="tx1"/>
                </a:solidFill>
                <a:ea typeface="+mn-lt"/>
                <a:cs typeface="+mn-lt"/>
              </a:rPr>
              <a:t>Victoria Jackson</a:t>
            </a:r>
            <a:br>
              <a:rPr lang="en-US">
                <a:ea typeface="+mn-lt"/>
                <a:cs typeface="+mn-lt"/>
              </a:rPr>
            </a:br>
            <a:r>
              <a:rPr lang="en-US">
                <a:solidFill>
                  <a:schemeClr val="tx1"/>
                </a:solidFill>
                <a:ea typeface="+mn-lt"/>
                <a:cs typeface="+mn-lt"/>
              </a:rPr>
              <a:t>Senior Policy Analyst</a:t>
            </a:r>
            <a:br>
              <a:rPr lang="en-US">
                <a:ea typeface="+mn-lt"/>
                <a:cs typeface="+mn-lt"/>
              </a:rPr>
            </a:br>
            <a:r>
              <a:rPr lang="en-US">
                <a:solidFill>
                  <a:schemeClr val="tx1"/>
                </a:solidFill>
                <a:ea typeface="+mn-lt"/>
                <a:cs typeface="+mn-lt"/>
                <a:hlinkClick r:id="rId3">
                  <a:extLst>
                    <a:ext uri="{A12FA001-AC4F-418D-AE19-62706E023703}">
                      <ahyp:hlinkClr xmlns:ahyp="http://schemas.microsoft.com/office/drawing/2018/hyperlinkcolor" val="tx"/>
                    </a:ext>
                  </a:extLst>
                </a:hlinkClick>
              </a:rPr>
              <a:t>Vjackson@edtrust.org</a:t>
            </a:r>
            <a:r>
              <a:rPr lang="en-US">
                <a:solidFill>
                  <a:schemeClr val="tx1"/>
                </a:solidFill>
                <a:ea typeface="+mn-lt"/>
                <a:cs typeface="+mn-lt"/>
              </a:rPr>
              <a:t> //@VWJackson00</a:t>
            </a:r>
            <a:endParaRPr lang="en-US">
              <a:solidFill>
                <a:schemeClr val="tx1"/>
              </a:solidFill>
              <a:cs typeface="Calibri"/>
            </a:endParaRPr>
          </a:p>
          <a:p>
            <a:pPr algn="ctr">
              <a:lnSpc>
                <a:spcPct val="100000"/>
              </a:lnSpc>
            </a:pPr>
            <a:endParaRPr lang="en-US">
              <a:solidFill>
                <a:srgbClr val="898989"/>
              </a:solidFill>
              <a:ea typeface="+mn-lt"/>
              <a:cs typeface="+mn-lt"/>
            </a:endParaRPr>
          </a:p>
          <a:p>
            <a:pPr algn="ctr"/>
            <a:r>
              <a:rPr lang="en-US" b="1">
                <a:solidFill>
                  <a:schemeClr val="tx1"/>
                </a:solidFill>
                <a:ea typeface="+mn-lt"/>
                <a:cs typeface="+mn-lt"/>
              </a:rPr>
              <a:t>Jaime Ramirez-Mendoza</a:t>
            </a:r>
            <a:br>
              <a:rPr lang="en-US" b="1">
                <a:solidFill>
                  <a:schemeClr val="tx1"/>
                </a:solidFill>
                <a:ea typeface="+mn-lt"/>
                <a:cs typeface="+mn-lt"/>
              </a:rPr>
            </a:br>
            <a:r>
              <a:rPr lang="en-US">
                <a:solidFill>
                  <a:schemeClr val="tx1"/>
                </a:solidFill>
                <a:ea typeface="+mn-lt"/>
                <a:cs typeface="+mn-lt"/>
              </a:rPr>
              <a:t>Policy Analyst</a:t>
            </a:r>
            <a:br>
              <a:rPr lang="en-US">
                <a:ea typeface="+mn-lt"/>
                <a:cs typeface="+mn-lt"/>
              </a:rPr>
            </a:br>
            <a:r>
              <a:rPr lang="en-US">
                <a:solidFill>
                  <a:schemeClr val="tx1"/>
                </a:solidFill>
                <a:ea typeface="+mn-lt"/>
                <a:cs typeface="+mn-lt"/>
                <a:hlinkClick r:id="rId4">
                  <a:extLst>
                    <a:ext uri="{A12FA001-AC4F-418D-AE19-62706E023703}">
                      <ahyp:hlinkClr xmlns:ahyp="http://schemas.microsoft.com/office/drawing/2018/hyperlinkcolor" val="tx"/>
                    </a:ext>
                  </a:extLst>
                </a:hlinkClick>
              </a:rPr>
              <a:t>jramirezmendoza@edtrust.org</a:t>
            </a:r>
            <a:r>
              <a:rPr lang="en-US">
                <a:solidFill>
                  <a:schemeClr val="tx1"/>
                </a:solidFill>
                <a:ea typeface="+mn-lt"/>
                <a:cs typeface="+mn-lt"/>
              </a:rPr>
              <a:t> // @JaimeRamirezMe7</a:t>
            </a:r>
          </a:p>
        </p:txBody>
      </p:sp>
    </p:spTree>
    <p:extLst>
      <p:ext uri="{BB962C8B-B14F-4D97-AF65-F5344CB8AC3E}">
        <p14:creationId xmlns:p14="http://schemas.microsoft.com/office/powerpoint/2010/main" val="3829693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84FE9-3350-43DE-9601-34B162FFED18}"/>
              </a:ext>
            </a:extLst>
          </p:cNvPr>
          <p:cNvSpPr>
            <a:spLocks noGrp="1"/>
          </p:cNvSpPr>
          <p:nvPr>
            <p:ph type="title"/>
          </p:nvPr>
        </p:nvSpPr>
        <p:spPr/>
        <p:txBody>
          <a:bodyPr/>
          <a:lstStyle/>
          <a:p>
            <a:pPr algn="ctr"/>
            <a:r>
              <a:rPr lang="en-US">
                <a:cs typeface="Calibri Light"/>
              </a:rPr>
              <a:t>Thank You!</a:t>
            </a:r>
          </a:p>
        </p:txBody>
      </p:sp>
      <p:sp>
        <p:nvSpPr>
          <p:cNvPr id="3" name="Content Placeholder 2">
            <a:extLst>
              <a:ext uri="{FF2B5EF4-FFF2-40B4-BE49-F238E27FC236}">
                <a16:creationId xmlns:a16="http://schemas.microsoft.com/office/drawing/2014/main" id="{52A90914-89D1-4B3F-A25C-CB88DC4D1AB1}"/>
              </a:ext>
            </a:extLst>
          </p:cNvPr>
          <p:cNvSpPr>
            <a:spLocks noGrp="1"/>
          </p:cNvSpPr>
          <p:nvPr>
            <p:ph idx="1"/>
          </p:nvPr>
        </p:nvSpPr>
        <p:spPr/>
        <p:txBody>
          <a:bodyPr vert="horz" lIns="91440" tIns="45720" rIns="91440" bIns="45720" rtlCol="0" anchor="t">
            <a:normAutofit fontScale="92500" lnSpcReduction="20000"/>
          </a:bodyPr>
          <a:lstStyle/>
          <a:p>
            <a:pPr algn="ctr">
              <a:buNone/>
            </a:pPr>
            <a:r>
              <a:rPr lang="en-US" b="1">
                <a:ea typeface="+mn-lt"/>
                <a:cs typeface="+mn-lt"/>
              </a:rPr>
              <a:t>Tiffany Jones</a:t>
            </a:r>
            <a:br>
              <a:rPr lang="en-US" b="1">
                <a:ea typeface="+mn-lt"/>
                <a:cs typeface="+mn-lt"/>
              </a:rPr>
            </a:br>
            <a:r>
              <a:rPr lang="en-US" b="1">
                <a:ea typeface="+mn-lt"/>
                <a:cs typeface="+mn-lt"/>
              </a:rPr>
              <a:t> </a:t>
            </a:r>
            <a:r>
              <a:rPr lang="en-US">
                <a:ea typeface="+mn-lt"/>
                <a:cs typeface="+mn-lt"/>
              </a:rPr>
              <a:t>Senior Director of Higher Education Policy</a:t>
            </a:r>
            <a:br>
              <a:rPr lang="en-US" b="1">
                <a:ea typeface="+mn-lt"/>
                <a:cs typeface="+mn-lt"/>
              </a:rPr>
            </a:br>
            <a:r>
              <a:rPr lang="en-US" b="1">
                <a:ea typeface="+mn-lt"/>
                <a:cs typeface="+mn-lt"/>
              </a:rPr>
              <a:t> </a:t>
            </a:r>
            <a:r>
              <a:rPr lang="en-US">
                <a:ea typeface="+mn-lt"/>
                <a:cs typeface="+mn-lt"/>
                <a:hlinkClick r:id="rId2"/>
              </a:rPr>
              <a:t>TJones@edtrust.org</a:t>
            </a:r>
            <a:r>
              <a:rPr lang="en-US" b="1">
                <a:ea typeface="+mn-lt"/>
                <a:cs typeface="+mn-lt"/>
              </a:rPr>
              <a:t> </a:t>
            </a:r>
            <a:r>
              <a:rPr lang="en-US">
                <a:ea typeface="+mn-lt"/>
                <a:cs typeface="+mn-lt"/>
              </a:rPr>
              <a:t>//@TiffanyJonesPhD</a:t>
            </a:r>
            <a:endParaRPr lang="en-US"/>
          </a:p>
          <a:p>
            <a:pPr marL="0" indent="0" algn="ctr">
              <a:buNone/>
            </a:pPr>
            <a:endParaRPr lang="en-US">
              <a:cs typeface="Calibri" panose="020F0502020204030204"/>
            </a:endParaRPr>
          </a:p>
          <a:p>
            <a:pPr marL="0" indent="0" algn="ctr">
              <a:buNone/>
            </a:pPr>
            <a:r>
              <a:rPr lang="en-US" b="1">
                <a:cs typeface="Calibri" panose="020F0502020204030204"/>
              </a:rPr>
              <a:t>Victoria Jackson</a:t>
            </a:r>
          </a:p>
          <a:p>
            <a:pPr marL="0" indent="0" algn="ctr">
              <a:buNone/>
            </a:pPr>
            <a:r>
              <a:rPr lang="en-US">
                <a:cs typeface="Calibri" panose="020F0502020204030204"/>
              </a:rPr>
              <a:t>Senior Policy Analyst</a:t>
            </a:r>
          </a:p>
          <a:p>
            <a:pPr marL="0" indent="0" algn="ctr">
              <a:buNone/>
            </a:pPr>
            <a:r>
              <a:rPr lang="en-US">
                <a:cs typeface="Calibri" panose="020F0502020204030204"/>
                <a:hlinkClick r:id="rId3"/>
              </a:rPr>
              <a:t>Vjackson@edtrust.org</a:t>
            </a:r>
            <a:r>
              <a:rPr lang="en-US">
                <a:cs typeface="Calibri" panose="020F0502020204030204"/>
              </a:rPr>
              <a:t> // @VWJackson00</a:t>
            </a:r>
          </a:p>
          <a:p>
            <a:pPr marL="0" indent="0" algn="ctr">
              <a:buNone/>
            </a:pPr>
            <a:endParaRPr lang="en-US">
              <a:cs typeface="Calibri" panose="020F0502020204030204"/>
            </a:endParaRPr>
          </a:p>
          <a:p>
            <a:pPr marL="0" indent="0" algn="ctr">
              <a:buNone/>
            </a:pPr>
            <a:r>
              <a:rPr lang="en-US" b="1">
                <a:cs typeface="Calibri" panose="020F0502020204030204"/>
              </a:rPr>
              <a:t>Jaime Ramirez-Mendoza</a:t>
            </a:r>
          </a:p>
          <a:p>
            <a:pPr marL="0" indent="0" algn="ctr">
              <a:buNone/>
            </a:pPr>
            <a:r>
              <a:rPr lang="en-US">
                <a:cs typeface="Calibri" panose="020F0502020204030204"/>
              </a:rPr>
              <a:t>Policy Analyst</a:t>
            </a:r>
          </a:p>
          <a:p>
            <a:pPr marL="0" indent="0" algn="ctr">
              <a:buNone/>
            </a:pPr>
            <a:r>
              <a:rPr lang="en-US">
                <a:cs typeface="Calibri" panose="020F0502020204030204"/>
                <a:hlinkClick r:id="rId4"/>
              </a:rPr>
              <a:t>Jramirezmendoza@edtrust.org</a:t>
            </a:r>
            <a:r>
              <a:rPr lang="en-US">
                <a:cs typeface="Calibri" panose="020F0502020204030204"/>
              </a:rPr>
              <a:t> // @JaimeRamirezMe</a:t>
            </a:r>
          </a:p>
          <a:p>
            <a:pPr marL="0" indent="0" algn="ctr">
              <a:buNone/>
            </a:pPr>
            <a:endParaRPr lang="en-US">
              <a:cs typeface="Calibri" panose="020F0502020204030204"/>
            </a:endParaRPr>
          </a:p>
        </p:txBody>
      </p:sp>
    </p:spTree>
    <p:extLst>
      <p:ext uri="{BB962C8B-B14F-4D97-AF65-F5344CB8AC3E}">
        <p14:creationId xmlns:p14="http://schemas.microsoft.com/office/powerpoint/2010/main" val="744488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3F44-D5F5-4AC4-9E3D-50B6154968AF}"/>
              </a:ext>
            </a:extLst>
          </p:cNvPr>
          <p:cNvSpPr>
            <a:spLocks noGrp="1"/>
          </p:cNvSpPr>
          <p:nvPr>
            <p:ph type="title"/>
          </p:nvPr>
        </p:nvSpPr>
        <p:spPr/>
        <p:txBody>
          <a:bodyPr/>
          <a:lstStyle/>
          <a:p>
            <a:r>
              <a:rPr lang="en-US">
                <a:cs typeface="Calibri Light"/>
              </a:rPr>
              <a:t>Large Increases in Cost of Attendance</a:t>
            </a:r>
          </a:p>
        </p:txBody>
      </p:sp>
      <p:sp>
        <p:nvSpPr>
          <p:cNvPr id="3" name="Content Placeholder 2">
            <a:extLst>
              <a:ext uri="{FF2B5EF4-FFF2-40B4-BE49-F238E27FC236}">
                <a16:creationId xmlns:a16="http://schemas.microsoft.com/office/drawing/2014/main" id="{43AB78E7-EE6E-4CAA-BEBB-D730FBF398AA}"/>
              </a:ext>
            </a:extLst>
          </p:cNvPr>
          <p:cNvSpPr>
            <a:spLocks noGrp="1"/>
          </p:cNvSpPr>
          <p:nvPr>
            <p:ph idx="1"/>
          </p:nvPr>
        </p:nvSpPr>
        <p:spPr>
          <a:xfrm>
            <a:off x="838200" y="1825625"/>
            <a:ext cx="10515600" cy="3514354"/>
          </a:xfrm>
        </p:spPr>
        <p:txBody>
          <a:bodyPr vert="horz" lIns="91440" tIns="45720" rIns="91440" bIns="45720" rtlCol="0" anchor="t">
            <a:normAutofit/>
          </a:bodyPr>
          <a:lstStyle/>
          <a:p>
            <a:pPr>
              <a:lnSpc>
                <a:spcPct val="100000"/>
              </a:lnSpc>
              <a:spcBef>
                <a:spcPts val="0"/>
              </a:spcBef>
            </a:pPr>
            <a:r>
              <a:rPr lang="en-US">
                <a:cs typeface="Calibri"/>
              </a:rPr>
              <a:t>Public </a:t>
            </a:r>
            <a:r>
              <a:rPr lang="en-US" dirty="0">
                <a:cs typeface="Calibri"/>
                <a:hlinkClick r:id="rId3"/>
              </a:rPr>
              <a:t>4-years</a:t>
            </a:r>
            <a:r>
              <a:rPr lang="en-US">
                <a:cs typeface="Calibri"/>
              </a:rPr>
              <a:t>:</a:t>
            </a:r>
          </a:p>
          <a:p>
            <a:pPr lvl="1">
              <a:lnSpc>
                <a:spcPct val="100000"/>
              </a:lnSpc>
              <a:spcBef>
                <a:spcPts val="0"/>
              </a:spcBef>
            </a:pPr>
            <a:r>
              <a:rPr lang="en-US" sz="2800">
                <a:cs typeface="Calibri"/>
              </a:rPr>
              <a:t>Between 1989 and 2020, average tuition, fees, and room/board increased from $9,730 to $21,950</a:t>
            </a:r>
          </a:p>
          <a:p>
            <a:pPr>
              <a:lnSpc>
                <a:spcPct val="100000"/>
              </a:lnSpc>
              <a:spcBef>
                <a:spcPts val="0"/>
              </a:spcBef>
            </a:pPr>
            <a:r>
              <a:rPr lang="en-US">
                <a:cs typeface="Calibri"/>
              </a:rPr>
              <a:t>Public </a:t>
            </a:r>
            <a:r>
              <a:rPr lang="en-US" dirty="0">
                <a:cs typeface="Calibri"/>
                <a:hlinkClick r:id="rId3"/>
              </a:rPr>
              <a:t>2-years</a:t>
            </a:r>
            <a:r>
              <a:rPr lang="en-US">
                <a:cs typeface="Calibri"/>
              </a:rPr>
              <a:t>:</a:t>
            </a:r>
          </a:p>
          <a:p>
            <a:pPr lvl="1">
              <a:lnSpc>
                <a:spcPct val="100000"/>
              </a:lnSpc>
              <a:spcBef>
                <a:spcPts val="0"/>
              </a:spcBef>
            </a:pPr>
            <a:r>
              <a:rPr lang="en-US" sz="2800">
                <a:cs typeface="Calibri"/>
              </a:rPr>
              <a:t>Between 1999 and 2020, average tuition, fees, and room/board increased slightly from $10,300 to $12,720 </a:t>
            </a:r>
            <a:endParaRPr lang="en-US" sz="2800" dirty="0">
              <a:cs typeface="Calibri"/>
            </a:endParaRPr>
          </a:p>
          <a:p>
            <a:pPr lvl="1">
              <a:lnSpc>
                <a:spcPct val="100000"/>
              </a:lnSpc>
              <a:spcBef>
                <a:spcPts val="0"/>
              </a:spcBef>
            </a:pPr>
            <a:r>
              <a:rPr lang="en-US" sz="2800">
                <a:cs typeface="Calibri"/>
              </a:rPr>
              <a:t>But tuition is </a:t>
            </a:r>
            <a:r>
              <a:rPr lang="en-US" sz="2800" b="1" i="1" u="sng">
                <a:cs typeface="Calibri"/>
              </a:rPr>
              <a:t>only</a:t>
            </a:r>
            <a:r>
              <a:rPr lang="en-US" sz="2800" b="1" i="1" dirty="0">
                <a:cs typeface="Calibri"/>
              </a:rPr>
              <a:t> </a:t>
            </a:r>
            <a:r>
              <a:rPr lang="en-US" sz="2800">
                <a:cs typeface="Calibri"/>
              </a:rPr>
              <a:t>20% of the cost for students staying off-campus</a:t>
            </a:r>
          </a:p>
          <a:p>
            <a:pPr marL="457200" lvl="1" indent="0">
              <a:lnSpc>
                <a:spcPct val="100000"/>
              </a:lnSpc>
              <a:spcBef>
                <a:spcPts val="0"/>
              </a:spcBef>
              <a:buNone/>
            </a:pPr>
            <a:endParaRPr lang="en-US">
              <a:cs typeface="Calibri"/>
            </a:endParaRPr>
          </a:p>
          <a:p>
            <a:endParaRPr lang="en-US">
              <a:cs typeface="Calibri"/>
            </a:endParaRPr>
          </a:p>
          <a:p>
            <a:pPr fontAlgn="base"/>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4097588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EE6-8CC7-4781-AE54-6A4F0FBE4A4E}"/>
              </a:ext>
            </a:extLst>
          </p:cNvPr>
          <p:cNvSpPr>
            <a:spLocks noGrp="1"/>
          </p:cNvSpPr>
          <p:nvPr>
            <p:ph type="title"/>
          </p:nvPr>
        </p:nvSpPr>
        <p:spPr/>
        <p:txBody>
          <a:bodyPr/>
          <a:lstStyle/>
          <a:p>
            <a:r>
              <a:rPr lang="en-US">
                <a:cs typeface="Calibri Light"/>
              </a:rPr>
              <a:t>Polling Question #1: Pell Grant</a:t>
            </a:r>
            <a:endParaRPr lang="en-US"/>
          </a:p>
        </p:txBody>
      </p:sp>
    </p:spTree>
    <p:extLst>
      <p:ext uri="{BB962C8B-B14F-4D97-AF65-F5344CB8AC3E}">
        <p14:creationId xmlns:p14="http://schemas.microsoft.com/office/powerpoint/2010/main" val="1419545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A1D5B-29D8-4B2F-96DF-EF6046F886D6}"/>
              </a:ext>
            </a:extLst>
          </p:cNvPr>
          <p:cNvSpPr>
            <a:spLocks noGrp="1"/>
          </p:cNvSpPr>
          <p:nvPr>
            <p:ph type="title"/>
          </p:nvPr>
        </p:nvSpPr>
        <p:spPr/>
        <p:txBody>
          <a:bodyPr/>
          <a:lstStyle/>
          <a:p>
            <a:r>
              <a:rPr lang="en-US">
                <a:ea typeface="+mj-lt"/>
                <a:cs typeface="+mj-lt"/>
              </a:rPr>
              <a:t>Financial Aid Not Keeping Up</a:t>
            </a:r>
            <a:endParaRPr lang="en-US"/>
          </a:p>
        </p:txBody>
      </p:sp>
      <p:sp>
        <p:nvSpPr>
          <p:cNvPr id="3" name="Content Placeholder 2">
            <a:extLst>
              <a:ext uri="{FF2B5EF4-FFF2-40B4-BE49-F238E27FC236}">
                <a16:creationId xmlns:a16="http://schemas.microsoft.com/office/drawing/2014/main" id="{1839EDBE-ABD9-4FE1-81E2-D65EE4C14FAA}"/>
              </a:ext>
            </a:extLst>
          </p:cNvPr>
          <p:cNvSpPr>
            <a:spLocks noGrp="1"/>
          </p:cNvSpPr>
          <p:nvPr>
            <p:ph idx="1"/>
          </p:nvPr>
        </p:nvSpPr>
        <p:spPr/>
        <p:txBody>
          <a:bodyPr vert="horz" lIns="91440" tIns="45720" rIns="91440" bIns="45720" rtlCol="0" anchor="t">
            <a:normAutofit/>
          </a:bodyPr>
          <a:lstStyle/>
          <a:p>
            <a:r>
              <a:rPr lang="en-US" dirty="0">
                <a:ea typeface="+mn-lt"/>
                <a:cs typeface="+mn-lt"/>
                <a:hlinkClick r:id="rId3"/>
              </a:rPr>
              <a:t>Diminishing purchasing power</a:t>
            </a:r>
            <a:r>
              <a:rPr lang="en-US" dirty="0">
                <a:ea typeface="+mn-lt"/>
                <a:cs typeface="+mn-lt"/>
              </a:rPr>
              <a:t> in the Pell grant </a:t>
            </a:r>
          </a:p>
          <a:p>
            <a:pPr lvl="1"/>
            <a:r>
              <a:rPr lang="en-US" sz="2800" dirty="0">
                <a:ea typeface="+mn-lt"/>
                <a:cs typeface="+mn-lt"/>
              </a:rPr>
              <a:t>1975 it covered 79% of the cost of college at a public </a:t>
            </a:r>
            <a:r>
              <a:rPr lang="en-US" sz="2800">
                <a:ea typeface="+mn-lt"/>
                <a:cs typeface="+mn-lt"/>
              </a:rPr>
              <a:t>4-year</a:t>
            </a:r>
            <a:r>
              <a:rPr lang="en-US" sz="2800" dirty="0">
                <a:ea typeface="+mn-lt"/>
                <a:cs typeface="+mn-lt"/>
              </a:rPr>
              <a:t> university compared to just </a:t>
            </a:r>
            <a:r>
              <a:rPr lang="en-US" sz="2800" b="1" i="1" u="sng">
                <a:ea typeface="+mn-lt"/>
                <a:cs typeface="+mn-lt"/>
              </a:rPr>
              <a:t>28% today</a:t>
            </a:r>
            <a:endParaRPr lang="en-US" sz="2800">
              <a:ea typeface="+mn-lt"/>
              <a:cs typeface="+mn-lt"/>
            </a:endParaRPr>
          </a:p>
          <a:p>
            <a:pPr lvl="1"/>
            <a:r>
              <a:rPr lang="en-US" sz="2800">
                <a:ea typeface="+mn-lt"/>
                <a:cs typeface="+mn-lt"/>
              </a:rPr>
              <a:t>Drop </a:t>
            </a:r>
            <a:r>
              <a:rPr lang="en-US" sz="2800" dirty="0">
                <a:ea typeface="+mn-lt"/>
                <a:cs typeface="+mn-lt"/>
                <a:hlinkClick r:id="rId4"/>
              </a:rPr>
              <a:t>coincides with an increase</a:t>
            </a:r>
            <a:r>
              <a:rPr lang="en-US" sz="2800">
                <a:ea typeface="+mn-lt"/>
                <a:cs typeface="+mn-lt"/>
              </a:rPr>
              <a:t> in enrollment among students of color</a:t>
            </a:r>
            <a:endParaRPr lang="en-US" sz="2800" b="1" i="1" u="sng" dirty="0">
              <a:ea typeface="+mn-lt"/>
              <a:cs typeface="+mn-lt"/>
            </a:endParaRPr>
          </a:p>
          <a:p>
            <a:r>
              <a:rPr lang="en-US" dirty="0">
                <a:ea typeface="+mn-lt"/>
                <a:cs typeface="+mn-lt"/>
                <a:hlinkClick r:id="rId5"/>
              </a:rPr>
              <a:t>Less aid</a:t>
            </a:r>
            <a:r>
              <a:rPr lang="en-US" dirty="0">
                <a:ea typeface="+mn-lt"/>
                <a:cs typeface="+mn-lt"/>
              </a:rPr>
              <a:t> going to students who need it the most</a:t>
            </a:r>
          </a:p>
          <a:p>
            <a:pPr lvl="1"/>
            <a:r>
              <a:rPr lang="en-US" sz="2800" dirty="0">
                <a:ea typeface="+mn-lt"/>
                <a:cs typeface="+mn-lt"/>
              </a:rPr>
              <a:t>From 2001–2017, public four-year </a:t>
            </a:r>
            <a:r>
              <a:rPr lang="en-US" sz="2800">
                <a:ea typeface="+mn-lt"/>
                <a:cs typeface="+mn-lt"/>
              </a:rPr>
              <a:t>universities</a:t>
            </a:r>
            <a:r>
              <a:rPr lang="en-US" sz="2800" dirty="0">
                <a:ea typeface="+mn-lt"/>
                <a:cs typeface="+mn-lt"/>
              </a:rPr>
              <a:t> spent nearly $32 billion on students who lack financial need</a:t>
            </a:r>
          </a:p>
          <a:p>
            <a:pPr lvl="2"/>
            <a:r>
              <a:rPr lang="en-US" sz="2400">
                <a:ea typeface="+mn-lt"/>
                <a:cs typeface="+mn-lt"/>
              </a:rPr>
              <a:t>About $2 out of every $5 these public universities provided went to </a:t>
            </a:r>
            <a:r>
              <a:rPr lang="en-US" sz="2400" dirty="0">
                <a:ea typeface="+mn-lt"/>
                <a:cs typeface="+mn-lt"/>
              </a:rPr>
              <a:t>non-needy students</a:t>
            </a:r>
          </a:p>
        </p:txBody>
      </p:sp>
    </p:spTree>
    <p:extLst>
      <p:ext uri="{BB962C8B-B14F-4D97-AF65-F5344CB8AC3E}">
        <p14:creationId xmlns:p14="http://schemas.microsoft.com/office/powerpoint/2010/main" val="9268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278E-3405-4407-BF0B-8BEC5802331E}"/>
              </a:ext>
            </a:extLst>
          </p:cNvPr>
          <p:cNvSpPr>
            <a:spLocks noGrp="1"/>
          </p:cNvSpPr>
          <p:nvPr>
            <p:ph type="title"/>
          </p:nvPr>
        </p:nvSpPr>
        <p:spPr/>
        <p:txBody>
          <a:bodyPr/>
          <a:lstStyle/>
          <a:p>
            <a:r>
              <a:rPr lang="en-US">
                <a:cs typeface="Calibri Light"/>
              </a:rPr>
              <a:t>College Becomes Unaffordable for Students</a:t>
            </a:r>
            <a:endParaRPr lang="en-US"/>
          </a:p>
        </p:txBody>
      </p:sp>
      <p:sp>
        <p:nvSpPr>
          <p:cNvPr id="3" name="Content Placeholder 2">
            <a:extLst>
              <a:ext uri="{FF2B5EF4-FFF2-40B4-BE49-F238E27FC236}">
                <a16:creationId xmlns:a16="http://schemas.microsoft.com/office/drawing/2014/main" id="{36182197-481C-4651-B9B0-E8F1B1A4956E}"/>
              </a:ext>
            </a:extLst>
          </p:cNvPr>
          <p:cNvSpPr>
            <a:spLocks noGrp="1"/>
          </p:cNvSpPr>
          <p:nvPr>
            <p:ph idx="1"/>
          </p:nvPr>
        </p:nvSpPr>
        <p:spPr/>
        <p:txBody>
          <a:bodyPr vert="horz" lIns="91440" tIns="45720" rIns="91440" bIns="45720" rtlCol="0" anchor="t">
            <a:normAutofit/>
          </a:bodyPr>
          <a:lstStyle/>
          <a:p>
            <a:r>
              <a:rPr lang="en-US" dirty="0">
                <a:ea typeface="+mn-lt"/>
                <a:cs typeface="+mn-lt"/>
              </a:rPr>
              <a:t>Ed Trust </a:t>
            </a:r>
            <a:r>
              <a:rPr lang="en-US" dirty="0">
                <a:ea typeface="+mn-lt"/>
                <a:cs typeface="+mn-lt"/>
                <a:hlinkClick r:id="rId3"/>
              </a:rPr>
              <a:t>affordability report</a:t>
            </a:r>
            <a:r>
              <a:rPr lang="en-US">
                <a:ea typeface="+mn-lt"/>
                <a:cs typeface="+mn-lt"/>
              </a:rPr>
              <a:t> found that for low-income students:</a:t>
            </a:r>
            <a:endParaRPr lang="en-US"/>
          </a:p>
          <a:p>
            <a:pPr lvl="1"/>
            <a:r>
              <a:rPr lang="en-US" sz="2800" dirty="0">
                <a:ea typeface="+mn-lt"/>
                <a:cs typeface="+mn-lt"/>
              </a:rPr>
              <a:t>Affordability gap = amount students owe </a:t>
            </a:r>
            <a:r>
              <a:rPr lang="en-US" sz="2800" b="1" u="sng" dirty="0">
                <a:ea typeface="+mn-lt"/>
                <a:cs typeface="+mn-lt"/>
              </a:rPr>
              <a:t>after</a:t>
            </a:r>
            <a:r>
              <a:rPr lang="en-US" sz="2800" dirty="0">
                <a:ea typeface="+mn-lt"/>
                <a:cs typeface="+mn-lt"/>
              </a:rPr>
              <a:t> grants, scholarships, and earnings from working 10 hours per week </a:t>
            </a:r>
          </a:p>
          <a:p>
            <a:pPr lvl="1"/>
            <a:r>
              <a:rPr lang="en-US" sz="2800">
                <a:ea typeface="+mn-lt"/>
                <a:cs typeface="+mn-lt"/>
              </a:rPr>
              <a:t>At public 4-years:</a:t>
            </a:r>
          </a:p>
          <a:p>
            <a:pPr lvl="2"/>
            <a:r>
              <a:rPr lang="en-US" sz="2800">
                <a:ea typeface="+mn-lt"/>
                <a:cs typeface="+mn-lt"/>
              </a:rPr>
              <a:t>Students on average still owe slightly more than $6,500</a:t>
            </a:r>
          </a:p>
          <a:p>
            <a:pPr lvl="2"/>
            <a:r>
              <a:rPr lang="en-US" sz="2800">
                <a:ea typeface="+mn-lt"/>
                <a:cs typeface="+mn-lt"/>
              </a:rPr>
              <a:t>Needs to work 26 hours to pay gap</a:t>
            </a:r>
          </a:p>
          <a:p>
            <a:pPr lvl="1"/>
            <a:r>
              <a:rPr lang="en-US" sz="2800">
                <a:ea typeface="+mn-lt"/>
                <a:cs typeface="+mn-lt"/>
              </a:rPr>
              <a:t>At public 2-years: </a:t>
            </a:r>
          </a:p>
          <a:p>
            <a:pPr lvl="2"/>
            <a:r>
              <a:rPr lang="en-US" sz="2800">
                <a:ea typeface="+mn-lt"/>
                <a:cs typeface="+mn-lt"/>
              </a:rPr>
              <a:t>Students on average still owe slightly more than $2,600</a:t>
            </a:r>
          </a:p>
          <a:p>
            <a:pPr lvl="2"/>
            <a:r>
              <a:rPr lang="en-US" sz="2800">
                <a:ea typeface="+mn-lt"/>
                <a:cs typeface="+mn-lt"/>
              </a:rPr>
              <a:t>Needs to work 16 hours to pay gap</a:t>
            </a:r>
          </a:p>
          <a:p>
            <a:pPr lvl="1"/>
            <a:endParaRPr lang="en-US">
              <a:cs typeface="Calibri"/>
            </a:endParaRPr>
          </a:p>
        </p:txBody>
      </p:sp>
    </p:spTree>
    <p:extLst>
      <p:ext uri="{BB962C8B-B14F-4D97-AF65-F5344CB8AC3E}">
        <p14:creationId xmlns:p14="http://schemas.microsoft.com/office/powerpoint/2010/main" val="1703505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514FE-B288-4D89-9CF6-B95A27C04AE3}"/>
              </a:ext>
            </a:extLst>
          </p:cNvPr>
          <p:cNvSpPr>
            <a:spLocks noGrp="1"/>
          </p:cNvSpPr>
          <p:nvPr>
            <p:ph type="title"/>
          </p:nvPr>
        </p:nvSpPr>
        <p:spPr/>
        <p:txBody>
          <a:bodyPr/>
          <a:lstStyle/>
          <a:p>
            <a:r>
              <a:rPr lang="en-US"/>
              <a:t>…. Even More So for Black Students</a:t>
            </a:r>
          </a:p>
        </p:txBody>
      </p:sp>
      <p:sp>
        <p:nvSpPr>
          <p:cNvPr id="3" name="Content Placeholder 2">
            <a:extLst>
              <a:ext uri="{FF2B5EF4-FFF2-40B4-BE49-F238E27FC236}">
                <a16:creationId xmlns:a16="http://schemas.microsoft.com/office/drawing/2014/main" id="{6CB3A8C1-6DAA-4CE5-B273-75A571813E4F}"/>
              </a:ext>
            </a:extLst>
          </p:cNvPr>
          <p:cNvSpPr>
            <a:spLocks noGrp="1"/>
          </p:cNvSpPr>
          <p:nvPr>
            <p:ph idx="1"/>
          </p:nvPr>
        </p:nvSpPr>
        <p:spPr/>
        <p:txBody>
          <a:bodyPr vert="horz" lIns="91440" tIns="45720" rIns="91440" bIns="45720" rtlCol="0" anchor="t">
            <a:normAutofit/>
          </a:bodyPr>
          <a:lstStyle/>
          <a:p>
            <a:pPr fontAlgn="base"/>
            <a:r>
              <a:rPr lang="en-US" dirty="0">
                <a:hlinkClick r:id="rId3"/>
              </a:rPr>
              <a:t>58%</a:t>
            </a:r>
            <a:r>
              <a:rPr lang="en-US" dirty="0"/>
              <a:t> of undergraduate Black students are recipients of </a:t>
            </a:r>
            <a:r>
              <a:rPr lang="en-US"/>
              <a:t>Pell</a:t>
            </a:r>
            <a:endParaRPr lang="en-US">
              <a:cs typeface="Calibri"/>
            </a:endParaRPr>
          </a:p>
          <a:p>
            <a:r>
              <a:rPr lang="en-US"/>
              <a:t>Average net price comprised </a:t>
            </a:r>
            <a:r>
              <a:rPr lang="en-US" dirty="0">
                <a:hlinkClick r:id="rId4"/>
              </a:rPr>
              <a:t>40%</a:t>
            </a:r>
            <a:r>
              <a:rPr lang="en-US" dirty="0"/>
              <a:t> or more of the median household income for Black families in 17 states</a:t>
            </a:r>
            <a:endParaRPr lang="en-US" dirty="0">
              <a:cs typeface="Calibri"/>
            </a:endParaRPr>
          </a:p>
          <a:p>
            <a:r>
              <a:rPr lang="en-US"/>
              <a:t>More likely to attend less selective, under-resourced institutions with less aid</a:t>
            </a:r>
            <a:endParaRPr lang="en-US">
              <a:cs typeface="Calibri"/>
            </a:endParaRPr>
          </a:p>
          <a:p>
            <a:r>
              <a:rPr lang="en-US" dirty="0">
                <a:sym typeface="Wingdings" panose="05000000000000000000" pitchFamily="2" charset="2"/>
              </a:rPr>
              <a:t>Results in Black students borrowing more than any other race or ethnic group</a:t>
            </a:r>
            <a:endParaRPr lang="en-US" dirty="0">
              <a:cs typeface="Calibri"/>
            </a:endParaRPr>
          </a:p>
          <a:p>
            <a:endParaRPr lang="en-US"/>
          </a:p>
        </p:txBody>
      </p:sp>
    </p:spTree>
    <p:extLst>
      <p:ext uri="{BB962C8B-B14F-4D97-AF65-F5344CB8AC3E}">
        <p14:creationId xmlns:p14="http://schemas.microsoft.com/office/powerpoint/2010/main" val="375451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E9EA5-1AF3-43F1-8552-E36677138EA1}"/>
              </a:ext>
            </a:extLst>
          </p:cNvPr>
          <p:cNvSpPr>
            <a:spLocks noGrp="1"/>
          </p:cNvSpPr>
          <p:nvPr>
            <p:ph type="title"/>
          </p:nvPr>
        </p:nvSpPr>
        <p:spPr/>
        <p:txBody>
          <a:bodyPr/>
          <a:lstStyle/>
          <a:p>
            <a:r>
              <a:rPr lang="en-US">
                <a:cs typeface="Calibri Light"/>
              </a:rPr>
              <a:t>The Impact on Black Borrowers</a:t>
            </a:r>
            <a:endParaRPr lang="en-US"/>
          </a:p>
        </p:txBody>
      </p:sp>
    </p:spTree>
    <p:extLst>
      <p:ext uri="{BB962C8B-B14F-4D97-AF65-F5344CB8AC3E}">
        <p14:creationId xmlns:p14="http://schemas.microsoft.com/office/powerpoint/2010/main" val="5581707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3442</Words>
  <Application>Microsoft Office PowerPoint</Application>
  <PresentationFormat>Widescreen</PresentationFormat>
  <Paragraphs>272</Paragraphs>
  <Slides>33</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Wingdings</vt:lpstr>
      <vt:lpstr>Office Theme</vt:lpstr>
      <vt:lpstr>PowerPoint Presentation</vt:lpstr>
      <vt:lpstr>Agenda</vt:lpstr>
      <vt:lpstr>(Un)affordability of College</vt:lpstr>
      <vt:lpstr>Large Increases in Cost of Attendance</vt:lpstr>
      <vt:lpstr>Polling Question #1: Pell Grant</vt:lpstr>
      <vt:lpstr>Financial Aid Not Keeping Up</vt:lpstr>
      <vt:lpstr>College Becomes Unaffordable for Students</vt:lpstr>
      <vt:lpstr>…. Even More So for Black Students</vt:lpstr>
      <vt:lpstr>The Impact on Black Borrowers</vt:lpstr>
      <vt:lpstr> Black Students Borrower More Than Any Other Racial/Ethnic Group </vt:lpstr>
      <vt:lpstr>Polling Question #2: Paying down debt </vt:lpstr>
      <vt:lpstr>Black Students Owe More Than What They Borrowed</vt:lpstr>
      <vt:lpstr>Black Borrowers Have the Highest Default Rate</vt:lpstr>
      <vt:lpstr>Twelve-Year Default Rates and Average Adjusted Gross Income (AGI) by Race/Ethnicity for Dependent Full-Time, First-Time Students at Four-Year Institutions </vt:lpstr>
      <vt:lpstr>Black women disproportionately impacted</vt:lpstr>
      <vt:lpstr>PowerPoint Presentation</vt:lpstr>
      <vt:lpstr>Why are Black student borrowers disproportionately affected?</vt:lpstr>
      <vt:lpstr>Employment Discrimination</vt:lpstr>
      <vt:lpstr>Housing Discrimination</vt:lpstr>
      <vt:lpstr>Polling Question #3: Wealth Gap</vt:lpstr>
      <vt:lpstr>Racial Income and Wealth Gap</vt:lpstr>
      <vt:lpstr>Inequitable Education Funding</vt:lpstr>
      <vt:lpstr>Inequitable Education Funding</vt:lpstr>
      <vt:lpstr>Polling Question #4: Black students at for-profits</vt:lpstr>
      <vt:lpstr>Disproportionately Enrolled at For-Profits</vt:lpstr>
      <vt:lpstr>Federal Higher Education Policy</vt:lpstr>
      <vt:lpstr>Black Student Debt Crisis</vt:lpstr>
      <vt:lpstr>Where do we go from here?</vt:lpstr>
      <vt:lpstr>Recommendations</vt:lpstr>
      <vt:lpstr>What do you think?</vt:lpstr>
      <vt:lpstr>Ed Trust's National Study on Black Student Debt</vt:lpstr>
      <vt:lpstr>Q/A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Lomax</dc:creator>
  <cp:lastModifiedBy>Jaime Ramirez-Mendoza</cp:lastModifiedBy>
  <cp:revision>402</cp:revision>
  <dcterms:created xsi:type="dcterms:W3CDTF">2018-04-10T19:46:19Z</dcterms:created>
  <dcterms:modified xsi:type="dcterms:W3CDTF">2020-07-21T15:44:28Z</dcterms:modified>
</cp:coreProperties>
</file>