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73" r:id="rId6"/>
    <p:sldId id="328" r:id="rId7"/>
    <p:sldId id="359" r:id="rId8"/>
    <p:sldId id="360" r:id="rId9"/>
    <p:sldId id="303" r:id="rId10"/>
    <p:sldId id="334" r:id="rId11"/>
    <p:sldId id="361" r:id="rId12"/>
    <p:sldId id="362" r:id="rId13"/>
    <p:sldId id="363" r:id="rId14"/>
    <p:sldId id="379" r:id="rId15"/>
    <p:sldId id="304" r:id="rId16"/>
    <p:sldId id="397" r:id="rId17"/>
    <p:sldId id="356" r:id="rId18"/>
    <p:sldId id="389" r:id="rId19"/>
    <p:sldId id="333" r:id="rId20"/>
    <p:sldId id="388" r:id="rId21"/>
    <p:sldId id="390" r:id="rId22"/>
    <p:sldId id="391" r:id="rId23"/>
    <p:sldId id="392" r:id="rId24"/>
    <p:sldId id="393" r:id="rId25"/>
    <p:sldId id="394" r:id="rId26"/>
    <p:sldId id="405" r:id="rId27"/>
    <p:sldId id="395" r:id="rId28"/>
    <p:sldId id="400" r:id="rId29"/>
    <p:sldId id="4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1" autoAdjust="0"/>
    <p:restoredTop sz="94660" autoAdjust="0"/>
  </p:normalViewPr>
  <p:slideViewPr>
    <p:cSldViewPr snapToGrid="0" snapToObjects="1">
      <p:cViewPr varScale="1">
        <p:scale>
          <a:sx n="101" d="100"/>
          <a:sy n="101" d="100"/>
        </p:scale>
        <p:origin x="1230" y="102"/>
      </p:cViewPr>
      <p:guideLst>
        <p:guide orient="horz" pos="2160"/>
        <p:guide pos="2880"/>
      </p:guideLst>
    </p:cSldViewPr>
  </p:slideViewPr>
  <p:outlineViewPr>
    <p:cViewPr>
      <p:scale>
        <a:sx n="33" d="100"/>
        <a:sy n="33" d="100"/>
      </p:scale>
      <p:origin x="0" y="-1788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17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82AE-ECE7-AC49-AA8F-714F05491AAA}" type="datetime1">
              <a:rPr lang="en-US" smtClean="0">
                <a:solidFill>
                  <a:srgbClr val="7C6A55"/>
                </a:solidFill>
              </a:rPr>
              <a:t>4/26/2018</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r>
              <a:rPr lang="en-US" dirty="0"/>
              <a:t>2016 ACTE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r>
              <a:rPr lang="en-US" dirty="0"/>
              <a:t>12-01-16</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171450" indent="-171450" algn="l" defTabSz="457200" rtl="0" eaLnBrk="1" latinLnBrk="0" hangingPunct="1">
      <a:buFont typeface="Wingdings" panose="05000000000000000000" pitchFamily="2" charset="2"/>
      <a:buChar char="§"/>
      <a:defRPr sz="1200" kern="1200">
        <a:solidFill>
          <a:schemeClr val="accent5">
            <a:lumMod val="50000"/>
          </a:schemeClr>
        </a:solidFill>
        <a:latin typeface="Arial"/>
        <a:ea typeface="+mn-ea"/>
        <a:cs typeface="Arial"/>
      </a:defRPr>
    </a:lvl1pPr>
    <a:lvl2pPr marL="628650" indent="-171450" algn="l" defTabSz="457200" rtl="0" eaLnBrk="1" latinLnBrk="0" hangingPunct="1">
      <a:buFont typeface="Arial" panose="020B0604020202020204" pitchFamily="34" charset="0"/>
      <a:buChar char="•"/>
      <a:defRPr sz="1200" kern="1200">
        <a:solidFill>
          <a:schemeClr val="accent5">
            <a:lumMod val="50000"/>
          </a:schemeClr>
        </a:solidFill>
        <a:latin typeface="Arial"/>
        <a:ea typeface="+mn-ea"/>
        <a:cs typeface="Arial"/>
      </a:defRPr>
    </a:lvl2pPr>
    <a:lvl3pPr marL="1085850" indent="-171450" algn="l" defTabSz="457200" rtl="0" eaLnBrk="1" latinLnBrk="0" hangingPunct="1">
      <a:buFont typeface="Courier New" panose="02070309020205020404" pitchFamily="49" charset="0"/>
      <a:buChar char="o"/>
      <a:defRPr sz="1200" kern="1200">
        <a:solidFill>
          <a:schemeClr val="accent5">
            <a:lumMod val="50000"/>
          </a:schemeClr>
        </a:solidFill>
        <a:latin typeface="Arial"/>
        <a:ea typeface="+mn-ea"/>
        <a:cs typeface="Arial"/>
      </a:defRPr>
    </a:lvl3pPr>
    <a:lvl4pPr marL="1543050" indent="-171450" algn="l" defTabSz="457200" rtl="0" eaLnBrk="1" latinLnBrk="0" hangingPunct="1">
      <a:buFont typeface="Wingdings" panose="05000000000000000000" pitchFamily="2" charset="2"/>
      <a:buChar char="Ø"/>
      <a:defRPr sz="1200" kern="1200">
        <a:solidFill>
          <a:schemeClr val="accent5">
            <a:lumMod val="50000"/>
          </a:schemeClr>
        </a:solidFill>
        <a:latin typeface="Arial"/>
        <a:ea typeface="+mn-ea"/>
        <a:cs typeface="Arial"/>
      </a:defRPr>
    </a:lvl4pPr>
    <a:lvl5pPr marL="2000250" indent="-171450" algn="l" defTabSz="457200" rtl="0" eaLnBrk="1" latinLnBrk="0" hangingPunct="1">
      <a:buFont typeface="Wingdings" panose="05000000000000000000" pitchFamily="2" charset="2"/>
      <a:buChar char="ü"/>
      <a:defRPr sz="1200" kern="1200">
        <a:solidFill>
          <a:schemeClr val="accent5">
            <a:lumMod val="50000"/>
          </a:schemeClr>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1</a:t>
            </a:fld>
            <a:endParaRPr lang="en-US" dirty="0"/>
          </a:p>
        </p:txBody>
      </p:sp>
    </p:spTree>
    <p:extLst>
      <p:ext uri="{BB962C8B-B14F-4D97-AF65-F5344CB8AC3E}">
        <p14:creationId xmlns:p14="http://schemas.microsoft.com/office/powerpoint/2010/main" val="184858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17500"/>
            <a:ext cx="4572000" cy="3429000"/>
          </a:xfrm>
        </p:spPr>
      </p:sp>
      <p:sp>
        <p:nvSpPr>
          <p:cNvPr id="3" name="Notes Placeholder 2"/>
          <p:cNvSpPr>
            <a:spLocks noGrp="1"/>
          </p:cNvSpPr>
          <p:nvPr>
            <p:ph type="body" idx="1"/>
          </p:nvPr>
        </p:nvSpPr>
        <p:spPr>
          <a:xfrm>
            <a:off x="308758" y="4044950"/>
            <a:ext cx="6270172" cy="4341813"/>
          </a:xfrm>
        </p:spPr>
        <p:txBody>
          <a:bodyPr/>
          <a:lstStyle/>
          <a:p>
            <a:r>
              <a:rPr lang="en-US" sz="1400" dirty="0"/>
              <a:t>Great principals work with lead teachers to create re-engagement assignments and lessons until students meet the learning standards. </a:t>
            </a:r>
          </a:p>
          <a:p>
            <a:r>
              <a:rPr lang="en-US" sz="1400" dirty="0"/>
              <a:t>Formative assessment lessons are great, but too often we fail to re-engage students who do not meet the standards with additional learning experiences. This involves finding time for teachers to re-engage students in new assignments.</a:t>
            </a:r>
          </a:p>
          <a:p>
            <a:r>
              <a:rPr lang="en-US" sz="1400" b="1" dirty="0"/>
              <a:t>That is the lesson that several school principals in Gwinnett County are pursuing — connecting rigorous academic assignments to rigorous assignments in their career pathway class.</a:t>
            </a:r>
          </a:p>
          <a:p>
            <a:r>
              <a:rPr lang="en-US" sz="1400" dirty="0"/>
              <a:t>In some ways, our test-oriented culture with pacing guides has reduced teaching to covering content. </a:t>
            </a:r>
          </a:p>
          <a:p>
            <a:r>
              <a:rPr lang="en-US" sz="1400" b="1" dirty="0"/>
              <a:t>Students learn from being engaged in rigorous assignments connected to what they previously learned to solve a multistep problem. </a:t>
            </a:r>
          </a:p>
          <a:p>
            <a:r>
              <a:rPr lang="en-US" sz="1400" dirty="0"/>
              <a:t>Addressing a single standard at a time does not work very well. Assignments with multiple standards help students see the connection to apply what they previously learned in order to complete this new assignment. </a:t>
            </a:r>
          </a:p>
          <a:p>
            <a:r>
              <a:rPr lang="en-US" sz="1400" dirty="0"/>
              <a:t>Great principals understand this concept of connected learning </a:t>
            </a:r>
          </a:p>
        </p:txBody>
      </p:sp>
      <p:sp>
        <p:nvSpPr>
          <p:cNvPr id="4" name="Slide Number Placeholder 3"/>
          <p:cNvSpPr>
            <a:spLocks noGrp="1"/>
          </p:cNvSpPr>
          <p:nvPr>
            <p:ph type="sldNum" sz="quarter" idx="10"/>
          </p:nvPr>
        </p:nvSpPr>
        <p:spPr/>
        <p:txBody>
          <a:bodyPr/>
          <a:lstStyle/>
          <a:p>
            <a:fld id="{CF2903E7-652A-FC41-B5FF-0807B98EA45D}" type="slidenum">
              <a:rPr lang="en-US" smtClean="0"/>
              <a:pPr/>
              <a:t>10</a:t>
            </a:fld>
            <a:endParaRPr lang="en-US" dirty="0"/>
          </a:p>
        </p:txBody>
      </p:sp>
    </p:spTree>
    <p:extLst>
      <p:ext uri="{BB962C8B-B14F-4D97-AF65-F5344CB8AC3E}">
        <p14:creationId xmlns:p14="http://schemas.microsoft.com/office/powerpoint/2010/main" val="416904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561CEF-F3A3-452F-BD24-363F8551D9A6}"/>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11</a:t>
            </a:fld>
            <a:endParaRPr lang="en-US" dirty="0"/>
          </a:p>
        </p:txBody>
      </p:sp>
    </p:spTree>
    <p:extLst>
      <p:ext uri="{BB962C8B-B14F-4D97-AF65-F5344CB8AC3E}">
        <p14:creationId xmlns:p14="http://schemas.microsoft.com/office/powerpoint/2010/main" val="253501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spcBef>
                <a:spcPts val="604"/>
              </a:spcBef>
              <a:spcAft>
                <a:spcPts val="604"/>
              </a:spcAft>
              <a:buFont typeface="Arial" panose="020B0604020202020204" pitchFamily="34" charset="0"/>
              <a:buChar char="•"/>
            </a:pPr>
            <a:r>
              <a:rPr lang="en-US" sz="1400" dirty="0"/>
              <a:t>The AC curricula are a way to get students into the deep end of the swimming pool.</a:t>
            </a:r>
          </a:p>
          <a:p>
            <a:pPr marL="174056" indent="-174056">
              <a:spcBef>
                <a:spcPts val="604"/>
              </a:spcBef>
              <a:spcAft>
                <a:spcPts val="604"/>
              </a:spcAft>
              <a:buFont typeface="Arial" panose="020B0604020202020204" pitchFamily="34" charset="0"/>
              <a:buChar char="•"/>
            </a:pPr>
            <a:r>
              <a:rPr lang="en-US" sz="1400" dirty="0"/>
              <a:t>AC links high school academic studies to hands-on project-based learning in real-world assignments. It taps into students’ natural curiosity and helps them align their personal career and educational goals to emerging opportunities locally, statewide and nationally. </a:t>
            </a:r>
          </a:p>
          <a:p>
            <a:pPr marL="174056" indent="-174056">
              <a:spcBef>
                <a:spcPts val="604"/>
              </a:spcBef>
              <a:spcAft>
                <a:spcPts val="604"/>
              </a:spcAft>
              <a:buFont typeface="Arial" panose="020B0604020202020204" pitchFamily="34" charset="0"/>
              <a:buChar char="•"/>
            </a:pPr>
            <a:r>
              <a:rPr lang="en-US" sz="1400" b="1" dirty="0"/>
              <a:t>SREB and its partner states work closely with postsecondary experts, business and industry leaders to build relevant and challenging projects that bring students’ academic studies to life. </a:t>
            </a:r>
          </a:p>
          <a:p>
            <a:endParaRPr lang="en-US" sz="1400" dirty="0"/>
          </a:p>
        </p:txBody>
      </p:sp>
      <p:sp>
        <p:nvSpPr>
          <p:cNvPr id="4" name="Slide Number Placeholder 3">
            <a:extLst>
              <a:ext uri="{FF2B5EF4-FFF2-40B4-BE49-F238E27FC236}">
                <a16:creationId xmlns:a16="http://schemas.microsoft.com/office/drawing/2014/main" id="{861DEE3C-7D8F-4A24-8A2A-07CD45832DB6}"/>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12</a:t>
            </a:fld>
            <a:endParaRPr lang="en-US" dirty="0"/>
          </a:p>
        </p:txBody>
      </p:sp>
    </p:spTree>
    <p:extLst>
      <p:ext uri="{BB962C8B-B14F-4D97-AF65-F5344CB8AC3E}">
        <p14:creationId xmlns:p14="http://schemas.microsoft.com/office/powerpoint/2010/main" val="255350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5635" y="4343400"/>
            <a:ext cx="6068291" cy="4114800"/>
          </a:xfrm>
        </p:spPr>
        <p:txBody>
          <a:bodyPr/>
          <a:lstStyle/>
          <a:p>
            <a:r>
              <a:rPr lang="en-US" sz="1400" dirty="0"/>
              <a:t>Great principals understand that there is more than one pathway to meeting college and career readiness. Some folks want to limit the pathway to only a traditional academic pathway.</a:t>
            </a:r>
          </a:p>
          <a:p>
            <a:r>
              <a:rPr lang="en-US" sz="1400" dirty="0"/>
              <a:t>A few years ago, we conducted a study in one of the SREB states. The state had set cut scores on the ACT needed to be college ready. The principals and superintendents were surprised when more than 40 percent of the students who enrolled at the end of the 11th grade met the state’s college- and career-readiness standards.</a:t>
            </a:r>
          </a:p>
          <a:p>
            <a:r>
              <a:rPr lang="en-US" sz="1400" dirty="0"/>
              <a:t>The lesson learned: If you couple the right academics together with rigorous assignments in pathway courses, you can create an optional pathway to advance credentials, an associate degree or to a bachelor’s degree, and these students are more likely to know why they are going to college and what major they are going to pursue. </a:t>
            </a:r>
          </a:p>
          <a:p>
            <a:r>
              <a:rPr lang="en-US" sz="1400" b="1" dirty="0"/>
              <a:t>Today, many great high school principals, like John Tucker in Camden County, are coupling rigorous CTE programs as an additional pathway to postsecondary studies. </a:t>
            </a:r>
          </a:p>
        </p:txBody>
      </p:sp>
      <p:sp>
        <p:nvSpPr>
          <p:cNvPr id="4" name="Slide Number Placeholder 3"/>
          <p:cNvSpPr>
            <a:spLocks noGrp="1"/>
          </p:cNvSpPr>
          <p:nvPr>
            <p:ph type="sldNum" sz="quarter" idx="10"/>
          </p:nvPr>
        </p:nvSpPr>
        <p:spPr/>
        <p:txBody>
          <a:bodyPr/>
          <a:lstStyle/>
          <a:p>
            <a:fld id="{CF2903E7-652A-FC41-B5FF-0807B98EA45D}" type="slidenum">
              <a:rPr lang="en-US" smtClean="0"/>
              <a:pPr/>
              <a:t>13</a:t>
            </a:fld>
            <a:endParaRPr lang="en-US" dirty="0"/>
          </a:p>
        </p:txBody>
      </p:sp>
    </p:spTree>
    <p:extLst>
      <p:ext uri="{BB962C8B-B14F-4D97-AF65-F5344CB8AC3E}">
        <p14:creationId xmlns:p14="http://schemas.microsoft.com/office/powerpoint/2010/main" val="341610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E0220-BF55-4AA8-A5FE-5A835DB3C32B}"/>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14</a:t>
            </a:fld>
            <a:endParaRPr lang="en-US" dirty="0"/>
          </a:p>
        </p:txBody>
      </p:sp>
    </p:spTree>
    <p:extLst>
      <p:ext uri="{BB962C8B-B14F-4D97-AF65-F5344CB8AC3E}">
        <p14:creationId xmlns:p14="http://schemas.microsoft.com/office/powerpoint/2010/main" val="81600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ED9F51-99E4-415C-A326-5742BA241F4D}"/>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15</a:t>
            </a:fld>
            <a:endParaRPr lang="en-US" dirty="0"/>
          </a:p>
        </p:txBody>
      </p:sp>
    </p:spTree>
    <p:extLst>
      <p:ext uri="{BB962C8B-B14F-4D97-AF65-F5344CB8AC3E}">
        <p14:creationId xmlns:p14="http://schemas.microsoft.com/office/powerpoint/2010/main" val="288562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7D7D46-67B1-4BBE-AD46-46A33630DBCD}"/>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16</a:t>
            </a:fld>
            <a:endParaRPr lang="en-US" dirty="0"/>
          </a:p>
        </p:txBody>
      </p:sp>
    </p:spTree>
    <p:extLst>
      <p:ext uri="{BB962C8B-B14F-4D97-AF65-F5344CB8AC3E}">
        <p14:creationId xmlns:p14="http://schemas.microsoft.com/office/powerpoint/2010/main" val="335528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16A37-538D-4422-B23C-2FB02B959EAC}"/>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17</a:t>
            </a:fld>
            <a:endParaRPr lang="en-US" dirty="0"/>
          </a:p>
        </p:txBody>
      </p:sp>
    </p:spTree>
    <p:extLst>
      <p:ext uri="{BB962C8B-B14F-4D97-AF65-F5344CB8AC3E}">
        <p14:creationId xmlns:p14="http://schemas.microsoft.com/office/powerpoint/2010/main" val="218373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reminds me of a great principal of a shared-time center in Randolph County, West Virginia, that recognized high-quality career studies provided a context for learning algebra. He employed a young lady to teach Algebra I and Algebra II to students at the center that had wanted to place them in general math. </a:t>
            </a:r>
          </a:p>
          <a:p>
            <a:r>
              <a:rPr lang="en-US" sz="1400" dirty="0"/>
              <a:t>Using the context of 15 different career labs, several students taught over 15 years went on to the University of West Virginia and only three had to take remedial math. </a:t>
            </a:r>
          </a:p>
        </p:txBody>
      </p:sp>
      <p:sp>
        <p:nvSpPr>
          <p:cNvPr id="4" name="Slide Number Placeholder 3">
            <a:extLst>
              <a:ext uri="{FF2B5EF4-FFF2-40B4-BE49-F238E27FC236}">
                <a16:creationId xmlns:a16="http://schemas.microsoft.com/office/drawing/2014/main" id="{9D794136-D259-40FA-8C0D-06FCCD365F89}"/>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18</a:t>
            </a:fld>
            <a:endParaRPr lang="en-US" dirty="0"/>
          </a:p>
        </p:txBody>
      </p:sp>
    </p:spTree>
    <p:extLst>
      <p:ext uri="{BB962C8B-B14F-4D97-AF65-F5344CB8AC3E}">
        <p14:creationId xmlns:p14="http://schemas.microsoft.com/office/powerpoint/2010/main" val="140959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principals understand the power of </a:t>
            </a:r>
            <a:r>
              <a:rPr lang="en-US" sz="1400" b="1" dirty="0"/>
              <a:t>Connected Learning.</a:t>
            </a:r>
          </a:p>
        </p:txBody>
      </p:sp>
      <p:sp>
        <p:nvSpPr>
          <p:cNvPr id="4" name="Slide Number Placeholder 3">
            <a:extLst>
              <a:ext uri="{FF2B5EF4-FFF2-40B4-BE49-F238E27FC236}">
                <a16:creationId xmlns:a16="http://schemas.microsoft.com/office/drawing/2014/main" id="{441D1277-5716-4A83-A55E-5BBCB4838148}"/>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19</a:t>
            </a:fld>
            <a:endParaRPr lang="en-US" dirty="0"/>
          </a:p>
        </p:txBody>
      </p:sp>
    </p:spTree>
    <p:extLst>
      <p:ext uri="{BB962C8B-B14F-4D97-AF65-F5344CB8AC3E}">
        <p14:creationId xmlns:p14="http://schemas.microsoft.com/office/powerpoint/2010/main" val="305961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903E7-652A-FC41-B5FF-0807B98EA45D}" type="slidenum">
              <a:rPr lang="en-US" smtClean="0"/>
              <a:pPr/>
              <a:t>2</a:t>
            </a:fld>
            <a:endParaRPr lang="en-US" dirty="0"/>
          </a:p>
        </p:txBody>
      </p:sp>
    </p:spTree>
    <p:extLst>
      <p:ext uri="{BB962C8B-B14F-4D97-AF65-F5344CB8AC3E}">
        <p14:creationId xmlns:p14="http://schemas.microsoft.com/office/powerpoint/2010/main" val="354544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principals provide experiences that enable students to learn about their talent and good job opportunities, and how these talents can be applied. </a:t>
            </a:r>
          </a:p>
        </p:txBody>
      </p:sp>
      <p:sp>
        <p:nvSpPr>
          <p:cNvPr id="4" name="Slide Number Placeholder 3">
            <a:extLst>
              <a:ext uri="{FF2B5EF4-FFF2-40B4-BE49-F238E27FC236}">
                <a16:creationId xmlns:a16="http://schemas.microsoft.com/office/drawing/2014/main" id="{2A92CBFB-6684-4983-9316-37F06F8C3810}"/>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20</a:t>
            </a:fld>
            <a:endParaRPr lang="en-US" dirty="0"/>
          </a:p>
        </p:txBody>
      </p:sp>
    </p:spTree>
    <p:extLst>
      <p:ext uri="{BB962C8B-B14F-4D97-AF65-F5344CB8AC3E}">
        <p14:creationId xmlns:p14="http://schemas.microsoft.com/office/powerpoint/2010/main" val="287539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principals work with teachers to provide students with intellectually demanding and meaningful assignments that result in a productive struggle for students. </a:t>
            </a:r>
          </a:p>
        </p:txBody>
      </p:sp>
      <p:sp>
        <p:nvSpPr>
          <p:cNvPr id="4" name="Slide Number Placeholder 3">
            <a:extLst>
              <a:ext uri="{FF2B5EF4-FFF2-40B4-BE49-F238E27FC236}">
                <a16:creationId xmlns:a16="http://schemas.microsoft.com/office/drawing/2014/main" id="{B48F30A4-69CE-4AA5-96E1-F5F87D5943B9}"/>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21</a:t>
            </a:fld>
            <a:endParaRPr lang="en-US" dirty="0"/>
          </a:p>
        </p:txBody>
      </p:sp>
    </p:spTree>
    <p:extLst>
      <p:ext uri="{BB962C8B-B14F-4D97-AF65-F5344CB8AC3E}">
        <p14:creationId xmlns:p14="http://schemas.microsoft.com/office/powerpoint/2010/main" val="158322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Quote: Business Roundtable report.</a:t>
            </a:r>
          </a:p>
        </p:txBody>
      </p:sp>
      <p:sp>
        <p:nvSpPr>
          <p:cNvPr id="4" name="Slide Number Placeholder 3"/>
          <p:cNvSpPr>
            <a:spLocks noGrp="1"/>
          </p:cNvSpPr>
          <p:nvPr>
            <p:ph type="sldNum" sz="quarter" idx="10"/>
          </p:nvPr>
        </p:nvSpPr>
        <p:spPr/>
        <p:txBody>
          <a:bodyPr/>
          <a:lstStyle/>
          <a:p>
            <a:fld id="{CF2903E7-652A-FC41-B5FF-0807B98EA45D}" type="slidenum">
              <a:rPr lang="en-US" smtClean="0"/>
              <a:pPr/>
              <a:t>22</a:t>
            </a:fld>
            <a:endParaRPr lang="en-US" dirty="0"/>
          </a:p>
        </p:txBody>
      </p:sp>
    </p:spTree>
    <p:extLst>
      <p:ext uri="{BB962C8B-B14F-4D97-AF65-F5344CB8AC3E}">
        <p14:creationId xmlns:p14="http://schemas.microsoft.com/office/powerpoint/2010/main" val="1531386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Teachers in spread schools (schools where at least 80% of staff were actively using literacy-based practices across their curricula) were more likely to have experienced the following:</a:t>
            </a:r>
          </a:p>
          <a:p>
            <a:pPr lvl="1"/>
            <a:r>
              <a:rPr lang="en-US" sz="1400" dirty="0"/>
              <a:t>Frequent scheduled planning time to participate in professional learning communities</a:t>
            </a:r>
          </a:p>
          <a:p>
            <a:pPr lvl="1"/>
            <a:r>
              <a:rPr lang="en-US" sz="1400" dirty="0"/>
              <a:t>Classroom observation with feedback from principals</a:t>
            </a:r>
          </a:p>
          <a:p>
            <a:pPr lvl="1"/>
            <a:r>
              <a:rPr lang="en-US" sz="1400" dirty="0"/>
              <a:t>Conversations with principals on the implementation process</a:t>
            </a:r>
          </a:p>
          <a:p>
            <a:pPr lvl="1"/>
            <a:r>
              <a:rPr lang="en-US" sz="1400" dirty="0"/>
              <a:t>Principal attends professional development with teachers.</a:t>
            </a:r>
          </a:p>
          <a:p>
            <a:endParaRPr lang="en-US" sz="1400" dirty="0"/>
          </a:p>
        </p:txBody>
      </p:sp>
      <p:sp>
        <p:nvSpPr>
          <p:cNvPr id="4" name="Slide Number Placeholder 3"/>
          <p:cNvSpPr>
            <a:spLocks noGrp="1"/>
          </p:cNvSpPr>
          <p:nvPr>
            <p:ph type="sldNum" sz="quarter" idx="10"/>
          </p:nvPr>
        </p:nvSpPr>
        <p:spPr/>
        <p:txBody>
          <a:bodyPr/>
          <a:lstStyle/>
          <a:p>
            <a:fld id="{CF2903E7-652A-FC41-B5FF-0807B98EA45D}" type="slidenum">
              <a:rPr lang="en-US" smtClean="0"/>
              <a:pPr/>
              <a:t>23</a:t>
            </a:fld>
            <a:endParaRPr lang="en-US" dirty="0"/>
          </a:p>
        </p:txBody>
      </p:sp>
    </p:spTree>
    <p:extLst>
      <p:ext uri="{BB962C8B-B14F-4D97-AF65-F5344CB8AC3E}">
        <p14:creationId xmlns:p14="http://schemas.microsoft.com/office/powerpoint/2010/main" val="332555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268288"/>
            <a:ext cx="4572000" cy="3429000"/>
          </a:xfrm>
        </p:spPr>
      </p:sp>
      <p:sp>
        <p:nvSpPr>
          <p:cNvPr id="3" name="Notes Placeholder 2"/>
          <p:cNvSpPr>
            <a:spLocks noGrp="1"/>
          </p:cNvSpPr>
          <p:nvPr>
            <p:ph type="body" idx="1"/>
          </p:nvPr>
        </p:nvSpPr>
        <p:spPr>
          <a:xfrm>
            <a:off x="266699" y="3827616"/>
            <a:ext cx="6391275" cy="4341813"/>
          </a:xfrm>
        </p:spPr>
        <p:txBody>
          <a:bodyPr/>
          <a:lstStyle/>
          <a:p>
            <a:r>
              <a:rPr lang="en-US" sz="1400" dirty="0"/>
              <a:t>Great principals know that just teaching procedural skills in math will not be adequate to solve complex real-world and abstract problems. The students need to be engaged in reasoning, understanding and using math to solve problems. They know instructional shifts will not occur in the math classroom just by sending teachers to workshops. They attend workshops with teachers to support and encourage them in collaboration with other teachers. </a:t>
            </a:r>
          </a:p>
          <a:p>
            <a:endParaRPr lang="en-US" sz="1400" dirty="0"/>
          </a:p>
          <a:p>
            <a:r>
              <a:rPr lang="en-US" sz="1400" kern="1200" dirty="0">
                <a:solidFill>
                  <a:schemeClr val="accent5">
                    <a:lumMod val="50000"/>
                  </a:schemeClr>
                </a:solidFill>
                <a:effectLst/>
                <a:latin typeface="Arial"/>
                <a:ea typeface="+mn-ea"/>
                <a:cs typeface="Arial"/>
              </a:rPr>
              <a:t>Schools that made the great spread in adapting powerful math practices reported their principal:</a:t>
            </a:r>
          </a:p>
          <a:p>
            <a:pPr marL="0" indent="0">
              <a:buNone/>
            </a:pPr>
            <a:r>
              <a:rPr lang="en-US" sz="1400" kern="1200" dirty="0">
                <a:solidFill>
                  <a:schemeClr val="accent5">
                    <a:lumMod val="50000"/>
                  </a:schemeClr>
                </a:solidFill>
                <a:effectLst/>
                <a:latin typeface="Arial"/>
                <a:ea typeface="+mn-ea"/>
                <a:cs typeface="Arial"/>
              </a:rPr>
              <a:t> </a:t>
            </a:r>
          </a:p>
          <a:p>
            <a:pPr lvl="1"/>
            <a:r>
              <a:rPr lang="en-US" sz="1400" kern="1200" dirty="0">
                <a:solidFill>
                  <a:schemeClr val="accent5">
                    <a:lumMod val="50000"/>
                  </a:schemeClr>
                </a:solidFill>
                <a:effectLst/>
                <a:latin typeface="Arial"/>
                <a:ea typeface="+mn-ea"/>
                <a:cs typeface="Arial"/>
              </a:rPr>
              <a:t>Encouraged them to adopt the practices</a:t>
            </a:r>
          </a:p>
          <a:p>
            <a:pPr lvl="1"/>
            <a:r>
              <a:rPr lang="en-US" sz="1400" kern="1200" dirty="0">
                <a:solidFill>
                  <a:schemeClr val="accent5">
                    <a:lumMod val="50000"/>
                  </a:schemeClr>
                </a:solidFill>
                <a:effectLst/>
                <a:latin typeface="Arial"/>
                <a:ea typeface="+mn-ea"/>
                <a:cs typeface="Arial"/>
              </a:rPr>
              <a:t>Attended the professional development training with their teachers</a:t>
            </a:r>
          </a:p>
          <a:p>
            <a:pPr lvl="1"/>
            <a:r>
              <a:rPr lang="en-US" sz="1400" kern="1200" dirty="0">
                <a:solidFill>
                  <a:schemeClr val="accent5">
                    <a:lumMod val="50000"/>
                  </a:schemeClr>
                </a:solidFill>
                <a:effectLst/>
                <a:latin typeface="Arial"/>
                <a:ea typeface="+mn-ea"/>
                <a:cs typeface="Arial"/>
              </a:rPr>
              <a:t>Supported groups of math teachers to come together and share successful approaches to spread the math practices</a:t>
            </a:r>
          </a:p>
          <a:p>
            <a:pPr marL="0" indent="0">
              <a:buNone/>
            </a:pPr>
            <a:r>
              <a:rPr lang="en-US" sz="1400" kern="1200" dirty="0">
                <a:solidFill>
                  <a:schemeClr val="accent5">
                    <a:lumMod val="50000"/>
                  </a:schemeClr>
                </a:solidFill>
                <a:effectLst/>
                <a:latin typeface="Arial"/>
                <a:ea typeface="+mn-ea"/>
                <a:cs typeface="Arial"/>
              </a:rPr>
              <a:t> </a:t>
            </a:r>
          </a:p>
          <a:p>
            <a:r>
              <a:rPr lang="en-US" sz="1400" kern="1200" dirty="0">
                <a:solidFill>
                  <a:schemeClr val="accent5">
                    <a:lumMod val="50000"/>
                  </a:schemeClr>
                </a:solidFill>
                <a:effectLst/>
                <a:latin typeface="Arial"/>
                <a:ea typeface="+mn-ea"/>
                <a:cs typeface="Arial"/>
              </a:rPr>
              <a:t>According to teachers, principals are key in spreading powerful math practices to shift from procedural based mathematics to one that focuses much more on reasoning, understanding and use of math to solve complex abstract and real-world problems. </a:t>
            </a:r>
          </a:p>
        </p:txBody>
      </p:sp>
      <p:sp>
        <p:nvSpPr>
          <p:cNvPr id="4" name="Slide Number Placeholder 3"/>
          <p:cNvSpPr>
            <a:spLocks noGrp="1"/>
          </p:cNvSpPr>
          <p:nvPr>
            <p:ph type="sldNum" sz="quarter" idx="10"/>
          </p:nvPr>
        </p:nvSpPr>
        <p:spPr/>
        <p:txBody>
          <a:bodyPr/>
          <a:lstStyle/>
          <a:p>
            <a:fld id="{CF2903E7-652A-FC41-B5FF-0807B98EA45D}" type="slidenum">
              <a:rPr lang="en-US" smtClean="0"/>
              <a:pPr/>
              <a:t>24</a:t>
            </a:fld>
            <a:endParaRPr lang="en-US" dirty="0"/>
          </a:p>
        </p:txBody>
      </p:sp>
    </p:spTree>
    <p:extLst>
      <p:ext uri="{BB962C8B-B14F-4D97-AF65-F5344CB8AC3E}">
        <p14:creationId xmlns:p14="http://schemas.microsoft.com/office/powerpoint/2010/main" val="258485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principals see themselves as an instructional leader of distributive teacher teams with accountability.</a:t>
            </a:r>
          </a:p>
          <a:p>
            <a:r>
              <a:rPr lang="en-US" sz="1400" dirty="0"/>
              <a:t>You will see this in some of the high schools that have organized their high schools around career-themed academies in which the assistant principal, an academic and career pathway teachers and a counselor become leadership team for that academy.</a:t>
            </a:r>
          </a:p>
          <a:p>
            <a:r>
              <a:rPr lang="en-US" sz="1400" dirty="0"/>
              <a:t>Teaching is a very isolated profession. Great principals see themselves providing time for teachers to do collaborative planning within and across curricula. </a:t>
            </a:r>
          </a:p>
        </p:txBody>
      </p:sp>
      <p:sp>
        <p:nvSpPr>
          <p:cNvPr id="4" name="Slide Number Placeholder 3"/>
          <p:cNvSpPr>
            <a:spLocks noGrp="1"/>
          </p:cNvSpPr>
          <p:nvPr>
            <p:ph type="sldNum" sz="quarter" idx="10"/>
          </p:nvPr>
        </p:nvSpPr>
        <p:spPr/>
        <p:txBody>
          <a:bodyPr/>
          <a:lstStyle/>
          <a:p>
            <a:fld id="{CF2903E7-652A-FC41-B5FF-0807B98EA45D}" type="slidenum">
              <a:rPr lang="en-US" smtClean="0"/>
              <a:pPr/>
              <a:t>25</a:t>
            </a:fld>
            <a:endParaRPr lang="en-US" dirty="0"/>
          </a:p>
        </p:txBody>
      </p:sp>
    </p:spTree>
    <p:extLst>
      <p:ext uri="{BB962C8B-B14F-4D97-AF65-F5344CB8AC3E}">
        <p14:creationId xmlns:p14="http://schemas.microsoft.com/office/powerpoint/2010/main" val="248077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Any school is one principal away from becoming a high-performing or a low-performing school.</a:t>
            </a:r>
          </a:p>
          <a:p>
            <a:r>
              <a:rPr lang="en-US" sz="1400" dirty="0"/>
              <a:t>East Tennessee story.</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CF2903E7-652A-FC41-B5FF-0807B98EA45D}" type="slidenum">
              <a:rPr lang="en-US" smtClean="0"/>
              <a:pPr/>
              <a:t>26</a:t>
            </a:fld>
            <a:endParaRPr lang="en-US" dirty="0"/>
          </a:p>
        </p:txBody>
      </p:sp>
    </p:spTree>
    <p:extLst>
      <p:ext uri="{BB962C8B-B14F-4D97-AF65-F5344CB8AC3E}">
        <p14:creationId xmlns:p14="http://schemas.microsoft.com/office/powerpoint/2010/main" val="142439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0038"/>
            <a:ext cx="4572000" cy="3429000"/>
          </a:xfrm>
        </p:spPr>
      </p:sp>
      <p:sp>
        <p:nvSpPr>
          <p:cNvPr id="3" name="Notes Placeholder 2"/>
          <p:cNvSpPr>
            <a:spLocks noGrp="1"/>
          </p:cNvSpPr>
          <p:nvPr>
            <p:ph type="body" idx="1"/>
          </p:nvPr>
        </p:nvSpPr>
        <p:spPr>
          <a:xfrm>
            <a:off x="180474" y="3922295"/>
            <a:ext cx="6629201" cy="4920916"/>
          </a:xfrm>
        </p:spPr>
        <p:txBody>
          <a:bodyPr/>
          <a:lstStyle/>
          <a:p>
            <a:r>
              <a:rPr lang="en-US" sz="1300" dirty="0">
                <a:solidFill>
                  <a:srgbClr val="000000"/>
                </a:solidFill>
              </a:rPr>
              <a:t>Only about 35 percent or less of students leave grade eight with literacy and math foundational skills to succeed in challenging academic classes in high school. In the future, we need to approach 90 percent of students entering grade nine ready for challenging high school studies, and 95 percent or more of these students entering grade nine graduating from high school. </a:t>
            </a:r>
          </a:p>
          <a:p>
            <a:pPr marL="0" indent="0">
              <a:buNone/>
            </a:pPr>
            <a:endParaRPr lang="en-US" sz="1300" dirty="0">
              <a:solidFill>
                <a:srgbClr val="000000"/>
              </a:solidFill>
            </a:endParaRPr>
          </a:p>
          <a:p>
            <a:r>
              <a:rPr lang="en-US" sz="1300" dirty="0">
                <a:solidFill>
                  <a:srgbClr val="000000"/>
                </a:solidFill>
              </a:rPr>
              <a:t>It is not unrealistic to expect that 80 percent of students will leave high school college or career ready or both — 60 percent earning a credible credential or degree by age 25. </a:t>
            </a:r>
          </a:p>
          <a:p>
            <a:pPr marL="0" indent="0">
              <a:buNone/>
            </a:pPr>
            <a:endParaRPr lang="en-US" sz="1300" dirty="0">
              <a:solidFill>
                <a:srgbClr val="000000"/>
              </a:solidFill>
            </a:endParaRPr>
          </a:p>
          <a:p>
            <a:r>
              <a:rPr lang="en-US" sz="1300" dirty="0">
                <a:solidFill>
                  <a:srgbClr val="000000"/>
                </a:solidFill>
              </a:rPr>
              <a:t>These are bold goals. There are rapid changes in the requirements and a mix of skills needed to obtain a middle-class job, and the percentage of individuals who need those skills is increasing much faster than we are acquainting students to these opportunities.</a:t>
            </a:r>
          </a:p>
          <a:p>
            <a:pPr marL="0" indent="0">
              <a:buNone/>
            </a:pPr>
            <a:endParaRPr lang="en-US" sz="1300" dirty="0">
              <a:solidFill>
                <a:srgbClr val="000000"/>
              </a:solidFill>
            </a:endParaRPr>
          </a:p>
          <a:p>
            <a:r>
              <a:rPr lang="en-US" sz="1300" dirty="0"/>
              <a:t>An example of a principal achieving bold goals is John Tucker. When Georgia eliminated its graduation test, John and his faculty required students to pass each of four end-of-course exams — math, science, social studies and English/language arts — at least at the developmental level. Last year, Camden County HS graduated 92 percent of its students; 88 percent of the African American  students, 90 percent of the Hispanic students. They set this bold goal, but then provided support to help students meet the bold goals. In </a:t>
            </a:r>
            <a:r>
              <a:rPr lang="en-US" sz="1300" i="1" dirty="0"/>
              <a:t>The Jacksonville Times</a:t>
            </a:r>
            <a:r>
              <a:rPr lang="en-US" sz="1300" dirty="0"/>
              <a:t> newspaper on Monday’s Op-Ed page, you will see a brief scenario of this high school. </a:t>
            </a:r>
            <a:endParaRPr lang="en-US" sz="1300" dirty="0">
              <a:solidFill>
                <a:srgbClr val="000000"/>
              </a:solidFill>
            </a:endParaRPr>
          </a:p>
          <a:p>
            <a:pPr marL="0" indent="0">
              <a:buNone/>
            </a:pPr>
            <a:endParaRPr lang="en-US" sz="1300" dirty="0">
              <a:solidFill>
                <a:srgbClr val="000000"/>
              </a:solidFill>
            </a:endParaRPr>
          </a:p>
        </p:txBody>
      </p:sp>
      <p:sp>
        <p:nvSpPr>
          <p:cNvPr id="4" name="Slide Number Placeholder 3"/>
          <p:cNvSpPr>
            <a:spLocks noGrp="1"/>
          </p:cNvSpPr>
          <p:nvPr>
            <p:ph type="sldNum" sz="quarter" idx="10"/>
          </p:nvPr>
        </p:nvSpPr>
        <p:spPr/>
        <p:txBody>
          <a:bodyPr/>
          <a:lstStyle/>
          <a:p>
            <a:fld id="{CF2903E7-652A-FC41-B5FF-0807B98EA45D}" type="slidenum">
              <a:rPr lang="en-US" smtClean="0"/>
              <a:pPr/>
              <a:t>3</a:t>
            </a:fld>
            <a:endParaRPr lang="en-US" dirty="0"/>
          </a:p>
        </p:txBody>
      </p:sp>
    </p:spTree>
    <p:extLst>
      <p:ext uri="{BB962C8B-B14F-4D97-AF65-F5344CB8AC3E}">
        <p14:creationId xmlns:p14="http://schemas.microsoft.com/office/powerpoint/2010/main" val="138331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265113"/>
            <a:ext cx="4127500" cy="3095625"/>
          </a:xfrm>
        </p:spPr>
      </p:sp>
      <p:sp>
        <p:nvSpPr>
          <p:cNvPr id="3" name="Notes Placeholder 2"/>
          <p:cNvSpPr>
            <a:spLocks noGrp="1"/>
          </p:cNvSpPr>
          <p:nvPr>
            <p:ph type="body" idx="1"/>
          </p:nvPr>
        </p:nvSpPr>
        <p:spPr>
          <a:xfrm>
            <a:off x="-1" y="3693225"/>
            <a:ext cx="6725653" cy="5186079"/>
          </a:xfrm>
        </p:spPr>
        <p:txBody>
          <a:bodyPr/>
          <a:lstStyle/>
          <a:p>
            <a:r>
              <a:rPr lang="en-US" sz="1300" dirty="0"/>
              <a:t>When I think of a middle school principal that bought into bold goals, I am reminded of Minor Middle School in Jefferson County, Alabama. </a:t>
            </a:r>
          </a:p>
          <a:p>
            <a:r>
              <a:rPr lang="en-US" sz="1300" dirty="0"/>
              <a:t>A new principal, Taki </a:t>
            </a:r>
            <a:r>
              <a:rPr lang="en-US" sz="1300" dirty="0" err="1"/>
              <a:t>Sarhaan</a:t>
            </a:r>
            <a:r>
              <a:rPr lang="en-US" sz="1300" dirty="0"/>
              <a:t>, transformed a failing middle school in one year. Scores were poor, discipline infractions were the second highest in the district. The perception of teachers was that these students couldn’t learn. The school had high staff turnover.</a:t>
            </a:r>
          </a:p>
          <a:p>
            <a:r>
              <a:rPr lang="en-US" sz="1300" dirty="0"/>
              <a:t>In one year, the environment changed. Staff turnover rates diminished. Student discipline infractions reduced greatly, and student achievement scores have increased dramatically from 28 percent who met the benchmark in the fall of 2016 on reading to 58 percent in 2017; from 9 percent of the students benchmarked on math to 52 percent.</a:t>
            </a:r>
          </a:p>
          <a:p>
            <a:r>
              <a:rPr lang="en-US" sz="1300" dirty="0"/>
              <a:t>The principal committed to a schedule design that provides teachers in each discipline area one full day per month for departmental collaboration planning in each discipline area around rigorous assignments using literacy-based assignments on math powerful practices. </a:t>
            </a:r>
          </a:p>
          <a:p>
            <a:r>
              <a:rPr lang="en-US" sz="1300" dirty="0"/>
              <a:t>A team consisting of non load-bearing educators taught the classes. The Plus-day curriculum included: </a:t>
            </a:r>
          </a:p>
          <a:p>
            <a:pPr marL="400050" lvl="1"/>
            <a:r>
              <a:rPr lang="en-US" sz="1300" dirty="0"/>
              <a:t>Powerful standards for literacy and math</a:t>
            </a:r>
          </a:p>
          <a:p>
            <a:pPr marL="400050" lvl="1"/>
            <a:r>
              <a:rPr lang="en-US" sz="1300" dirty="0"/>
              <a:t>Students advisor curriculum</a:t>
            </a:r>
          </a:p>
          <a:p>
            <a:pPr marL="400050" lvl="1"/>
            <a:r>
              <a:rPr lang="en-US" sz="1300" dirty="0"/>
              <a:t>Academic and career counseling lessons provided directly by the school counselor</a:t>
            </a:r>
          </a:p>
          <a:p>
            <a:pPr marL="400050" lvl="1"/>
            <a:r>
              <a:rPr lang="en-US" sz="1300" dirty="0"/>
              <a:t>Opportunities for tours into schools, community colleges and other places</a:t>
            </a:r>
          </a:p>
          <a:p>
            <a:pPr marL="400050" lvl="1"/>
            <a:r>
              <a:rPr lang="en-US" sz="1300" dirty="0"/>
              <a:t>Extra help and support effort to help students catch up and master content standards</a:t>
            </a:r>
          </a:p>
          <a:p>
            <a:pPr marL="400050" lvl="1"/>
            <a:r>
              <a:rPr lang="en-US" sz="1300" dirty="0"/>
              <a:t>Great principals can lead a faculty in one year to turn a school around.</a:t>
            </a:r>
          </a:p>
          <a:p>
            <a:endParaRPr lang="en-US" sz="1300" dirty="0"/>
          </a:p>
        </p:txBody>
      </p:sp>
      <p:sp>
        <p:nvSpPr>
          <p:cNvPr id="4" name="Slide Number Placeholder 3"/>
          <p:cNvSpPr>
            <a:spLocks noGrp="1"/>
          </p:cNvSpPr>
          <p:nvPr>
            <p:ph type="sldNum" sz="quarter" idx="10"/>
          </p:nvPr>
        </p:nvSpPr>
        <p:spPr/>
        <p:txBody>
          <a:bodyPr/>
          <a:lstStyle/>
          <a:p>
            <a:fld id="{CF2903E7-652A-FC41-B5FF-0807B98EA45D}" type="slidenum">
              <a:rPr lang="en-US" smtClean="0"/>
              <a:pPr/>
              <a:t>4</a:t>
            </a:fld>
            <a:endParaRPr lang="en-US" dirty="0"/>
          </a:p>
        </p:txBody>
      </p:sp>
    </p:spTree>
    <p:extLst>
      <p:ext uri="{BB962C8B-B14F-4D97-AF65-F5344CB8AC3E}">
        <p14:creationId xmlns:p14="http://schemas.microsoft.com/office/powerpoint/2010/main" val="427194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percent of today’s students leave high school without the foundational skills needed to earn a middle-class income?</a:t>
            </a:r>
          </a:p>
          <a:p>
            <a:r>
              <a:rPr lang="en-US" sz="1400" dirty="0"/>
              <a:t>I am reminded of the principal at POLYTECH High School in Delaware:</a:t>
            </a:r>
          </a:p>
          <a:p>
            <a:pPr lvl="1"/>
            <a:r>
              <a:rPr lang="en-US" sz="1400" dirty="0"/>
              <a:t>Lowest achieving school in 1992</a:t>
            </a:r>
          </a:p>
          <a:p>
            <a:pPr lvl="1"/>
            <a:r>
              <a:rPr lang="en-US" sz="1400" dirty="0"/>
              <a:t>Converted to a full-time technical high school</a:t>
            </a:r>
          </a:p>
          <a:p>
            <a:pPr lvl="1"/>
            <a:r>
              <a:rPr lang="en-US" sz="1400" dirty="0"/>
              <a:t>Serving students from similar socioeconomic backgrounds</a:t>
            </a:r>
          </a:p>
          <a:p>
            <a:pPr lvl="1"/>
            <a:r>
              <a:rPr lang="en-US" sz="1400" dirty="0"/>
              <a:t>Within five years became one of the highest achieving schools in the state</a:t>
            </a:r>
          </a:p>
          <a:p>
            <a:pPr lvl="1"/>
            <a:r>
              <a:rPr lang="en-US" sz="1400" dirty="0"/>
              <a:t>Summer program before ninth grade</a:t>
            </a:r>
          </a:p>
        </p:txBody>
      </p:sp>
      <p:sp>
        <p:nvSpPr>
          <p:cNvPr id="4" name="Slide Number Placeholder 3"/>
          <p:cNvSpPr>
            <a:spLocks noGrp="1"/>
          </p:cNvSpPr>
          <p:nvPr>
            <p:ph type="sldNum" sz="quarter" idx="10"/>
          </p:nvPr>
        </p:nvSpPr>
        <p:spPr/>
        <p:txBody>
          <a:bodyPr/>
          <a:lstStyle/>
          <a:p>
            <a:fld id="{CF2903E7-652A-FC41-B5FF-0807B98EA45D}" type="slidenum">
              <a:rPr lang="en-US" smtClean="0"/>
              <a:pPr/>
              <a:t>5</a:t>
            </a:fld>
            <a:endParaRPr lang="en-US" dirty="0"/>
          </a:p>
        </p:txBody>
      </p:sp>
    </p:spTree>
    <p:extLst>
      <p:ext uri="{BB962C8B-B14F-4D97-AF65-F5344CB8AC3E}">
        <p14:creationId xmlns:p14="http://schemas.microsoft.com/office/powerpoint/2010/main" val="369821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a:xfrm>
            <a:off x="156411" y="4007172"/>
            <a:ext cx="6629400" cy="4298628"/>
          </a:xfrm>
        </p:spPr>
        <p:txBody>
          <a:bodyPr/>
          <a:lstStyle/>
          <a:p>
            <a:pPr marL="174056" indent="-174056">
              <a:spcBef>
                <a:spcPts val="600"/>
              </a:spcBef>
              <a:spcAft>
                <a:spcPts val="600"/>
              </a:spcAft>
              <a:buFont typeface="Arial" panose="020B0604020202020204" pitchFamily="34" charset="0"/>
              <a:buChar char="•"/>
            </a:pPr>
            <a:r>
              <a:rPr lang="en-US" sz="1400" dirty="0"/>
              <a:t>In 1972, 72 percent of jobs were filled by high school and non-high school graduates. In 2016, 34 percent of jobs, were filled by high school graduates or less.</a:t>
            </a:r>
          </a:p>
          <a:p>
            <a:pPr marL="174056" indent="-174056">
              <a:spcBef>
                <a:spcPts val="600"/>
              </a:spcBef>
              <a:spcAft>
                <a:spcPts val="600"/>
              </a:spcAft>
              <a:buFont typeface="Arial" panose="020B0604020202020204" pitchFamily="34" charset="0"/>
              <a:buChar char="•"/>
            </a:pPr>
            <a:r>
              <a:rPr lang="en-US" sz="1400" dirty="0"/>
              <a:t>Sixty-six percent of jobs were filled by holders of bachelor’s and  associate degrees or some college.</a:t>
            </a:r>
          </a:p>
          <a:p>
            <a:pPr marL="174056" indent="-174056">
              <a:spcBef>
                <a:spcPts val="600"/>
              </a:spcBef>
              <a:spcAft>
                <a:spcPts val="600"/>
              </a:spcAft>
              <a:buFont typeface="Arial" panose="020B0604020202020204" pitchFamily="34" charset="0"/>
              <a:buChar char="•"/>
            </a:pPr>
            <a:r>
              <a:rPr lang="en-US" sz="1400" dirty="0"/>
              <a:t>Many students have the aptitude for new career opportunities in the 21st century; however, they have neither the interest or understanding of their opportunities. </a:t>
            </a:r>
          </a:p>
          <a:p>
            <a:pPr marL="174056" indent="-174056">
              <a:spcBef>
                <a:spcPts val="600"/>
              </a:spcBef>
              <a:spcAft>
                <a:spcPts val="600"/>
              </a:spcAft>
              <a:buFont typeface="Arial" panose="020B0604020202020204" pitchFamily="34" charset="0"/>
              <a:buChar char="•"/>
            </a:pPr>
            <a:r>
              <a:rPr lang="en-US" sz="1400" b="1" dirty="0"/>
              <a:t>We have too many students stuck in the shallow end of the middle grades and high school curricula.</a:t>
            </a:r>
          </a:p>
          <a:p>
            <a:pPr marL="174056" indent="-174056">
              <a:spcBef>
                <a:spcPts val="600"/>
              </a:spcBef>
              <a:spcAft>
                <a:spcPts val="600"/>
              </a:spcAft>
              <a:buFont typeface="Arial" panose="020B0604020202020204" pitchFamily="34" charset="0"/>
              <a:buChar char="•"/>
            </a:pPr>
            <a:r>
              <a:rPr lang="en-US" sz="1400" dirty="0"/>
              <a:t>This results in an over supply of students competing for lower-level jobs, a rising youth unemployment rate - especially for minorities and individuals under 25 years of age.</a:t>
            </a:r>
          </a:p>
          <a:p>
            <a:pPr marL="174056" indent="-174056">
              <a:spcBef>
                <a:spcPts val="600"/>
              </a:spcBef>
              <a:spcAft>
                <a:spcPts val="600"/>
              </a:spcAft>
              <a:buFont typeface="Arial" panose="020B0604020202020204" pitchFamily="34" charset="0"/>
              <a:buChar char="•"/>
            </a:pPr>
            <a:r>
              <a:rPr lang="en-US" sz="1400" dirty="0"/>
              <a:t>Too few students enroll in career classes that give them assignments that require them to draw upon college-preparatory academic skills to complete.</a:t>
            </a:r>
          </a:p>
          <a:p>
            <a:pPr marL="0" indent="0">
              <a:spcBef>
                <a:spcPts val="600"/>
              </a:spcBef>
              <a:spcAft>
                <a:spcPts val="600"/>
              </a:spcAft>
              <a:buFont typeface="Arial" panose="020B0604020202020204" pitchFamily="34" charset="0"/>
              <a:buNone/>
            </a:pPr>
            <a:endParaRPr lang="en-US" sz="1400" dirty="0"/>
          </a:p>
          <a:p>
            <a:pPr>
              <a:spcBef>
                <a:spcPts val="600"/>
              </a:spcBef>
              <a:spcAft>
                <a:spcPts val="600"/>
              </a:spcAft>
            </a:pPr>
            <a:endParaRPr lang="en-US" sz="1400" dirty="0"/>
          </a:p>
        </p:txBody>
      </p:sp>
      <p:sp>
        <p:nvSpPr>
          <p:cNvPr id="4" name="Slide Number Placeholder 3">
            <a:extLst>
              <a:ext uri="{FF2B5EF4-FFF2-40B4-BE49-F238E27FC236}">
                <a16:creationId xmlns:a16="http://schemas.microsoft.com/office/drawing/2014/main" id="{AEB59D76-3D9C-471C-84CE-5B57FBC9339C}"/>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2903E7-652A-FC41-B5FF-0807B98EA45D}" type="slidenum">
              <a:rPr lang="en-US" smtClean="0"/>
              <a:pPr/>
              <a:t>6</a:t>
            </a:fld>
            <a:endParaRPr lang="en-US" dirty="0"/>
          </a:p>
        </p:txBody>
      </p:sp>
    </p:spTree>
    <p:extLst>
      <p:ext uri="{BB962C8B-B14F-4D97-AF65-F5344CB8AC3E}">
        <p14:creationId xmlns:p14="http://schemas.microsoft.com/office/powerpoint/2010/main" val="48569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0325"/>
            <a:ext cx="3478213" cy="2608263"/>
          </a:xfrm>
        </p:spPr>
      </p:sp>
      <p:sp>
        <p:nvSpPr>
          <p:cNvPr id="3" name="Notes Placeholder 2"/>
          <p:cNvSpPr>
            <a:spLocks noGrp="1"/>
          </p:cNvSpPr>
          <p:nvPr>
            <p:ph type="body" idx="1"/>
          </p:nvPr>
        </p:nvSpPr>
        <p:spPr>
          <a:xfrm>
            <a:off x="18088" y="2809875"/>
            <a:ext cx="6819275" cy="6067425"/>
          </a:xfrm>
        </p:spPr>
        <p:txBody>
          <a:bodyPr/>
          <a:lstStyle/>
          <a:p>
            <a:r>
              <a:rPr lang="en-US" dirty="0"/>
              <a:t>This slide is not too different from any one of the SREB’s 16 states. We are still preparing too many students for yesterday’s jobs. This is a profile of the educational level and the percent who have medium earnings with good jobs. </a:t>
            </a:r>
          </a:p>
          <a:p>
            <a:r>
              <a:rPr lang="en-US" dirty="0"/>
              <a:t>A good job is defined as having $35,000 as a minimum earning for those under age 45, and a minimum of $45,000 a year for age 45 and older. </a:t>
            </a:r>
          </a:p>
          <a:p>
            <a:r>
              <a:rPr lang="en-US" dirty="0"/>
              <a:t>Too many of our school leaders at the elementary, middle and high school levels are still thinking about the old economy.</a:t>
            </a:r>
          </a:p>
          <a:p>
            <a:r>
              <a:rPr lang="en-US" dirty="0"/>
              <a:t>Note: 44 percent of the persons who left high school without a diploma had a medium earning for a good job of $50,000. But the 86 percent had a medium earning of $20,000 — a big difference.</a:t>
            </a:r>
          </a:p>
          <a:p>
            <a:r>
              <a:rPr lang="en-US" dirty="0"/>
              <a:t>You might ask yourself: Who were these 14 percent? I suspect they were students who acquired the foundational skills, had a good work ethic, learned on the job and got bored with school.</a:t>
            </a:r>
          </a:p>
          <a:p>
            <a:r>
              <a:rPr lang="en-US" dirty="0"/>
              <a:t>Note: 25 percent of the high school graduates had a medium earning with good a job of $62,000, but for 75 percent of high school graduates have a $26,000 medium earning. If a student stops at the end of high school, the chance of getting a good job is about 25 out of 100.</a:t>
            </a:r>
          </a:p>
          <a:p>
            <a:r>
              <a:rPr lang="en-US" dirty="0"/>
              <a:t>Note: Students with some college, 36 percent had medium incomes of $56,000 per year. But the other 64 percent had a medium income of $31,000.</a:t>
            </a:r>
          </a:p>
          <a:p>
            <a:r>
              <a:rPr lang="en-US" dirty="0"/>
              <a:t>Those with an associate degree had 44 percent chance of having a medium earning of $56,000 per year compared with others of $34,000 for the other 56 percent.</a:t>
            </a:r>
          </a:p>
          <a:p>
            <a:r>
              <a:rPr lang="en-US" dirty="0"/>
              <a:t>You have already noticed that your chances for a good job goes up as your educational level goes up. </a:t>
            </a:r>
          </a:p>
          <a:p>
            <a:r>
              <a:rPr lang="en-US" dirty="0"/>
              <a:t>Plus, 68 percent — B. S. degree graduates had good jobs with $68,000 per year. But even minimum earnings without a good job is $50,000.</a:t>
            </a:r>
          </a:p>
          <a:p>
            <a:r>
              <a:rPr lang="en-US" dirty="0"/>
              <a:t>Great school leaders at each level of education are cognizant of the fact that for students to take advantage of the opportunities, they will need to be prepared at a much higher level. </a:t>
            </a:r>
          </a:p>
          <a:p>
            <a:r>
              <a:rPr lang="en-US" dirty="0"/>
              <a:t>I am reminded of an elementary principal in a high poverty school in North Alabama, Rhonda Reese. She set a goal to have students on grade level in reading at the end of grade three; worked to support her faculty; put in a very intensive instructional system that resulted in accomplishing the goal she set.</a:t>
            </a:r>
          </a:p>
          <a:p>
            <a:r>
              <a:rPr lang="en-US" dirty="0"/>
              <a:t>Great principals are driven and work with the faculty on a plan to accomplish the goal.</a:t>
            </a:r>
          </a:p>
          <a:p>
            <a:endParaRPr lang="en-US" dirty="0"/>
          </a:p>
          <a:p>
            <a:pPr marL="0" indent="0">
              <a:buNone/>
            </a:pPr>
            <a:endParaRPr lang="en-US" dirty="0">
              <a:highlight>
                <a:srgbClr val="FFFF00"/>
              </a:highlight>
            </a:endParaRPr>
          </a:p>
        </p:txBody>
      </p:sp>
      <p:sp>
        <p:nvSpPr>
          <p:cNvPr id="4" name="Slide Number Placeholder 3"/>
          <p:cNvSpPr>
            <a:spLocks noGrp="1"/>
          </p:cNvSpPr>
          <p:nvPr>
            <p:ph type="sldNum" sz="quarter" idx="10"/>
          </p:nvPr>
        </p:nvSpPr>
        <p:spPr/>
        <p:txBody>
          <a:bodyPr/>
          <a:lstStyle/>
          <a:p>
            <a:fld id="{CF2903E7-652A-FC41-B5FF-0807B98EA45D}" type="slidenum">
              <a:rPr lang="en-US" smtClean="0"/>
              <a:pPr/>
              <a:t>7</a:t>
            </a:fld>
            <a:endParaRPr lang="en-US" dirty="0"/>
          </a:p>
        </p:txBody>
      </p:sp>
    </p:spTree>
    <p:extLst>
      <p:ext uri="{BB962C8B-B14F-4D97-AF65-F5344CB8AC3E}">
        <p14:creationId xmlns:p14="http://schemas.microsoft.com/office/powerpoint/2010/main" val="13930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principals seem to share with their faculty a common mission to teach all students as if they were their best students. </a:t>
            </a:r>
          </a:p>
          <a:p>
            <a:r>
              <a:rPr lang="en-US" sz="1400" dirty="0"/>
              <a:t>It is interesting that when you talk to the principal from Minor Middle School, the principal from Camden County High School and the elementary principal from Alabama. They share a set of values to provide accelerated learning experiences for all students.</a:t>
            </a:r>
          </a:p>
          <a:p>
            <a:r>
              <a:rPr lang="en-US" sz="1400" dirty="0"/>
              <a:t>But in too many schools, 60 percent of students are stuck in the shallow end of the learning experiences in elementary, middle grades and high schools.</a:t>
            </a:r>
          </a:p>
          <a:p>
            <a:endParaRPr lang="en-US" sz="1400" dirty="0"/>
          </a:p>
        </p:txBody>
      </p:sp>
      <p:sp>
        <p:nvSpPr>
          <p:cNvPr id="4" name="Slide Number Placeholder 3"/>
          <p:cNvSpPr>
            <a:spLocks noGrp="1"/>
          </p:cNvSpPr>
          <p:nvPr>
            <p:ph type="sldNum" sz="quarter" idx="10"/>
          </p:nvPr>
        </p:nvSpPr>
        <p:spPr/>
        <p:txBody>
          <a:bodyPr/>
          <a:lstStyle/>
          <a:p>
            <a:fld id="{CF2903E7-652A-FC41-B5FF-0807B98EA45D}" type="slidenum">
              <a:rPr lang="en-US" smtClean="0"/>
              <a:pPr/>
              <a:t>8</a:t>
            </a:fld>
            <a:endParaRPr lang="en-US" dirty="0"/>
          </a:p>
        </p:txBody>
      </p:sp>
    </p:spTree>
    <p:extLst>
      <p:ext uri="{BB962C8B-B14F-4D97-AF65-F5344CB8AC3E}">
        <p14:creationId xmlns:p14="http://schemas.microsoft.com/office/powerpoint/2010/main" val="170593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282575"/>
            <a:ext cx="4572000" cy="3429000"/>
          </a:xfrm>
        </p:spPr>
      </p:sp>
      <p:sp>
        <p:nvSpPr>
          <p:cNvPr id="3" name="Notes Placeholder 2"/>
          <p:cNvSpPr>
            <a:spLocks noGrp="1"/>
          </p:cNvSpPr>
          <p:nvPr>
            <p:ph type="body" idx="1"/>
          </p:nvPr>
        </p:nvSpPr>
        <p:spPr>
          <a:xfrm>
            <a:off x="219075" y="3954483"/>
            <a:ext cx="6514234" cy="4730730"/>
          </a:xfrm>
        </p:spPr>
        <p:txBody>
          <a:bodyPr/>
          <a:lstStyle/>
          <a:p>
            <a:r>
              <a:rPr lang="en-US" sz="1300" dirty="0"/>
              <a:t>Organizing students by ability often is a sort by socioeconomic class. Great principals who understand the potential of all students lead schools to teach all students to grade-level standards and above. </a:t>
            </a:r>
          </a:p>
          <a:p>
            <a:r>
              <a:rPr lang="en-US" sz="1300" dirty="0"/>
              <a:t>Last year I spent considerable time in one school district and a lot of time in different high schools. If students wanted to have rigorous assignments, they went into pre AP pathway or honors academic pathway. There are real differences in the descriptions of these courses and the course called college-preparatory courses. </a:t>
            </a:r>
          </a:p>
          <a:p>
            <a:r>
              <a:rPr lang="en-US" sz="1300" b="1" dirty="0"/>
              <a:t>Great principals understand that if you provide all students rigorous assignments, linked to interest, and with support and persistence you will get great results. </a:t>
            </a:r>
          </a:p>
          <a:p>
            <a:r>
              <a:rPr lang="en-US" sz="1300" dirty="0"/>
              <a:t>We are still in the habit of designing remedial, below grade-level learning experiences for some students. You cannot remediate students to grade level standards!</a:t>
            </a:r>
          </a:p>
          <a:p>
            <a:pPr lvl="1"/>
            <a:r>
              <a:rPr lang="en-US" sz="1300" dirty="0"/>
              <a:t>A minority magnet high school</a:t>
            </a:r>
          </a:p>
          <a:p>
            <a:pPr lvl="1"/>
            <a:r>
              <a:rPr lang="en-US" sz="1300" dirty="0"/>
              <a:t>TA visit — we said to principal who has two high schools in one — one for middle class students and one for the other students</a:t>
            </a:r>
          </a:p>
          <a:p>
            <a:pPr lvl="1"/>
            <a:r>
              <a:rPr lang="en-US" sz="1300" dirty="0"/>
              <a:t>Organize the second high school around relevant and rigorous career studies and connect to a college-ready academic core. </a:t>
            </a:r>
          </a:p>
          <a:p>
            <a:r>
              <a:rPr lang="en-US" sz="1300" dirty="0"/>
              <a:t>That principal and teachers went to the mountains for a retreat and came back with a plan to give all students rigorous assignments with support.</a:t>
            </a:r>
          </a:p>
          <a:p>
            <a:r>
              <a:rPr lang="en-US" sz="1300" dirty="0"/>
              <a:t>The school became a high-graduation and high-achieving school for all groups of students. </a:t>
            </a:r>
          </a:p>
        </p:txBody>
      </p:sp>
      <p:sp>
        <p:nvSpPr>
          <p:cNvPr id="4" name="Slide Number Placeholder 3"/>
          <p:cNvSpPr>
            <a:spLocks noGrp="1"/>
          </p:cNvSpPr>
          <p:nvPr>
            <p:ph type="sldNum" sz="quarter" idx="10"/>
          </p:nvPr>
        </p:nvSpPr>
        <p:spPr/>
        <p:txBody>
          <a:bodyPr/>
          <a:lstStyle/>
          <a:p>
            <a:fld id="{CF2903E7-652A-FC41-B5FF-0807B98EA45D}" type="slidenum">
              <a:rPr lang="en-US" smtClean="0"/>
              <a:pPr/>
              <a:t>9</a:t>
            </a:fld>
            <a:endParaRPr lang="en-US" dirty="0"/>
          </a:p>
        </p:txBody>
      </p:sp>
    </p:spTree>
    <p:extLst>
      <p:ext uri="{BB962C8B-B14F-4D97-AF65-F5344CB8AC3E}">
        <p14:creationId xmlns:p14="http://schemas.microsoft.com/office/powerpoint/2010/main" val="166906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61318" y="1501777"/>
            <a:ext cx="6351591" cy="1470025"/>
          </a:xfrm>
        </p:spPr>
        <p:txBody>
          <a:bodyPr>
            <a:noAutofit/>
          </a:bodyPr>
          <a:lstStyle>
            <a:lvl1pPr algn="l">
              <a:defRPr sz="5400" b="1" i="0" baseline="0">
                <a:solidFill>
                  <a:schemeClr val="bg1"/>
                </a:solidFill>
              </a:defRPr>
            </a:lvl1pPr>
          </a:lstStyle>
          <a:p>
            <a:r>
              <a:rPr lang="en-US" dirty="0"/>
              <a:t>Title of Presentation</a:t>
            </a:r>
          </a:p>
        </p:txBody>
      </p:sp>
      <p:sp>
        <p:nvSpPr>
          <p:cNvPr id="3" name="Subtitle 2"/>
          <p:cNvSpPr>
            <a:spLocks noGrp="1"/>
          </p:cNvSpPr>
          <p:nvPr>
            <p:ph type="subTitle" idx="1" hasCustomPrompt="1"/>
          </p:nvPr>
        </p:nvSpPr>
        <p:spPr>
          <a:xfrm>
            <a:off x="2261318" y="4691680"/>
            <a:ext cx="6351591" cy="1752600"/>
          </a:xfrm>
        </p:spPr>
        <p:txBody>
          <a:bodyPr>
            <a:normAutofit/>
          </a:bodyPr>
          <a:lstStyle>
            <a:lvl1pPr marL="0" indent="0" algn="l">
              <a:buNone/>
              <a:defRPr sz="2800" b="0" i="0" baseline="0">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109" y="274638"/>
            <a:ext cx="7667805"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814109" y="1535113"/>
            <a:ext cx="37466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814108" y="2174875"/>
            <a:ext cx="3746608"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75492" y="1535113"/>
            <a:ext cx="3729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75492" y="2174875"/>
            <a:ext cx="3729514" cy="3951288"/>
          </a:xfrm>
        </p:spPr>
        <p:txBody>
          <a:bodyPr/>
          <a:lstStyle>
            <a:lvl1pP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9" name="Slide Number Placeholder 8"/>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08183" y="381000"/>
            <a:ext cx="777932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sp>
        <p:nvSpPr>
          <p:cNvPr id="10" name="Title 1"/>
          <p:cNvSpPr>
            <a:spLocks noGrp="1"/>
          </p:cNvSpPr>
          <p:nvPr>
            <p:ph type="title" hasCustomPrompt="1"/>
          </p:nvPr>
        </p:nvSpPr>
        <p:spPr>
          <a:xfrm>
            <a:off x="808182" y="5486400"/>
            <a:ext cx="7802418" cy="762000"/>
          </a:xfrm>
        </p:spPr>
        <p:txBody>
          <a:bodyPr anchor="b"/>
          <a:lstStyle>
            <a:lvl1pPr algn="l">
              <a:defRPr sz="2000" b="1"/>
            </a:lvl1pPr>
          </a:lstStyle>
          <a:p>
            <a:r>
              <a:rPr lang="en-US" dirty="0"/>
              <a:t>Slide Title/Headline</a:t>
            </a:r>
          </a:p>
        </p:txBody>
      </p:sp>
      <p:pic>
        <p:nvPicPr>
          <p:cNvPr id="9" name="Picture 8" descr="C:\Users\bandrews\AppData\Local\Microsoft\Windows\INetCache\Content.Word\HSTW_hor.jpg">
            <a:extLst>
              <a:ext uri="{FF2B5EF4-FFF2-40B4-BE49-F238E27FC236}">
                <a16:creationId xmlns:a16="http://schemas.microsoft.com/office/drawing/2014/main" id="{9C44F60F-C77C-4236-8CF5-892CA68399BE}"/>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414198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85090" y="424615"/>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sp>
        <p:nvSpPr>
          <p:cNvPr id="11" name="Picture Placeholder 2"/>
          <p:cNvSpPr>
            <a:spLocks noGrp="1"/>
          </p:cNvSpPr>
          <p:nvPr>
            <p:ph type="pic" idx="13" hasCustomPrompt="1"/>
          </p:nvPr>
        </p:nvSpPr>
        <p:spPr>
          <a:xfrm>
            <a:off x="4758774" y="424615"/>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85091" y="3438796"/>
            <a:ext cx="378691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769475" y="3420666"/>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pic>
        <p:nvPicPr>
          <p:cNvPr id="9" name="Picture 8" descr="C:\Users\bandrews\AppData\Local\Microsoft\Windows\INetCache\Content.Word\HSTW_hor.jpg">
            <a:extLst>
              <a:ext uri="{FF2B5EF4-FFF2-40B4-BE49-F238E27FC236}">
                <a16:creationId xmlns:a16="http://schemas.microsoft.com/office/drawing/2014/main" id="{AE5533A9-88F6-46AC-AF46-ED8036F22EA4}"/>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233248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14109" y="377575"/>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sp>
        <p:nvSpPr>
          <p:cNvPr id="11" name="Picture Placeholder 2"/>
          <p:cNvSpPr>
            <a:spLocks noGrp="1"/>
          </p:cNvSpPr>
          <p:nvPr>
            <p:ph type="pic" idx="13" hasCustomPrompt="1"/>
          </p:nvPr>
        </p:nvSpPr>
        <p:spPr>
          <a:xfrm>
            <a:off x="4769565" y="377575"/>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814108" y="3407436"/>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769565" y="3390787"/>
            <a:ext cx="378561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091" y="273050"/>
            <a:ext cx="3078018" cy="1162050"/>
          </a:xfrm>
        </p:spPr>
        <p:txBody>
          <a:bodyPr anchor="b"/>
          <a:lstStyle>
            <a:lvl1pPr algn="l">
              <a:defRPr sz="2000" b="1"/>
            </a:lvl1pPr>
          </a:lstStyle>
          <a:p>
            <a:r>
              <a:rPr lang="en-US" dirty="0"/>
              <a:t>Slide Title/Headline</a:t>
            </a:r>
          </a:p>
        </p:txBody>
      </p:sp>
      <p:sp>
        <p:nvSpPr>
          <p:cNvPr id="3" name="Content Placeholder 2"/>
          <p:cNvSpPr>
            <a:spLocks noGrp="1"/>
          </p:cNvSpPr>
          <p:nvPr>
            <p:ph idx="1" hasCustomPrompt="1"/>
          </p:nvPr>
        </p:nvSpPr>
        <p:spPr>
          <a:xfrm>
            <a:off x="4038600" y="273052"/>
            <a:ext cx="4483570"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785090" y="1435102"/>
            <a:ext cx="3101109"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8" name="Picture 7" descr="C:\Users\bandrews\AppData\Local\Microsoft\Windows\INetCache\Content.Word\HSTW_hor.jpg">
            <a:extLst>
              <a:ext uri="{FF2B5EF4-FFF2-40B4-BE49-F238E27FC236}">
                <a16:creationId xmlns:a16="http://schemas.microsoft.com/office/drawing/2014/main" id="{111A0ABF-53A5-45CA-910F-8EAF723A5FA5}"/>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879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183" y="274638"/>
            <a:ext cx="7690896" cy="1143000"/>
          </a:xfrm>
        </p:spPr>
        <p:txBody>
          <a:bodyPr/>
          <a:lstStyle/>
          <a:p>
            <a:r>
              <a:rPr lang="en-US" dirty="0"/>
              <a:t>Slide Title</a:t>
            </a:r>
          </a:p>
        </p:txBody>
      </p:sp>
      <p:sp>
        <p:nvSpPr>
          <p:cNvPr id="4" name="Footer Placeholder 3"/>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5" name="Slide Number Placeholder 4"/>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7" name="Picture 6" descr="C:\Users\bandrews\AppData\Local\Microsoft\Windows\INetCache\Content.Word\HSTW_hor.jpg">
            <a:extLst>
              <a:ext uri="{FF2B5EF4-FFF2-40B4-BE49-F238E27FC236}">
                <a16:creationId xmlns:a16="http://schemas.microsoft.com/office/drawing/2014/main" id="{363936F4-75AD-4F2F-967C-33A8544B2E28}"/>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55594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4" name="Slide Number Placeholder 3"/>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357788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pic>
        <p:nvPicPr>
          <p:cNvPr id="3" name="Picture 2" descr="C:\Users\bandrews\AppData\Local\Microsoft\Windows\INetCache\Content.Word\HSTW_hor.jpg">
            <a:extLst>
              <a:ext uri="{FF2B5EF4-FFF2-40B4-BE49-F238E27FC236}">
                <a16:creationId xmlns:a16="http://schemas.microsoft.com/office/drawing/2014/main" id="{409FC92F-0736-4B36-8CC8-C7BBF442CA38}"/>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5051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38227" y="1524000"/>
            <a:ext cx="6328500" cy="1752600"/>
          </a:xfrm>
        </p:spPr>
        <p:txBody>
          <a:bodyPr>
            <a:normAutofit/>
          </a:bodyPr>
          <a:lstStyle>
            <a:lvl1pPr marL="0" indent="0" algn="l">
              <a:buNone/>
              <a:defRPr sz="2800" b="0" i="0" baseline="0">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183" y="274638"/>
            <a:ext cx="7697381" cy="1143000"/>
          </a:xfrm>
        </p:spPr>
        <p:txBody>
          <a:bodyPr/>
          <a:lstStyle>
            <a:lvl1pPr algn="l">
              <a:defRPr/>
            </a:lvl1pPr>
          </a:lstStyle>
          <a:p>
            <a:r>
              <a:rPr lang="en-US" dirty="0"/>
              <a:t>Introduction Slide</a:t>
            </a:r>
          </a:p>
        </p:txBody>
      </p:sp>
      <p:sp>
        <p:nvSpPr>
          <p:cNvPr id="3" name="Content Placeholder 2"/>
          <p:cNvSpPr>
            <a:spLocks noGrp="1"/>
          </p:cNvSpPr>
          <p:nvPr>
            <p:ph idx="1" hasCustomPrompt="1"/>
          </p:nvPr>
        </p:nvSpPr>
        <p:spPr>
          <a:xfrm>
            <a:off x="808183" y="1600202"/>
            <a:ext cx="7697381" cy="4525963"/>
          </a:xfrm>
        </p:spPr>
        <p:txBody>
          <a:bodyPr/>
          <a:lstStyle>
            <a:lvl1pPr marL="0" indent="0">
              <a:buFontTx/>
              <a:buNone/>
              <a:defRPr>
                <a:solidFill>
                  <a:schemeClr val="accent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pic>
        <p:nvPicPr>
          <p:cNvPr id="8" name="Picture 7" descr="C:\Users\bandrews\AppData\Local\Microsoft\Windows\INetCache\Content.Word\HSTW_hor.jpg">
            <a:extLst>
              <a:ext uri="{FF2B5EF4-FFF2-40B4-BE49-F238E27FC236}">
                <a16:creationId xmlns:a16="http://schemas.microsoft.com/office/drawing/2014/main" id="{0A662B1E-3411-4AA4-A183-AF0D056B63DF}"/>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08182" y="1371600"/>
            <a:ext cx="7690897" cy="1394060"/>
          </a:xfrm>
        </p:spPr>
        <p:txBody>
          <a:bodyPr anchor="b">
            <a:noAutofit/>
          </a:bodyPr>
          <a:lstStyle>
            <a:lvl1pPr marL="0" indent="0">
              <a:spcBef>
                <a:spcPts val="0"/>
              </a:spcBef>
              <a:buNone/>
              <a:defRPr sz="4800" b="1"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pic>
        <p:nvPicPr>
          <p:cNvPr id="7" name="Picture 6" descr="C:\Users\bandrews\AppData\Local\Microsoft\Windows\INetCache\Content.Word\HSTW_hor.jpg">
            <a:extLst>
              <a:ext uri="{FF2B5EF4-FFF2-40B4-BE49-F238E27FC236}">
                <a16:creationId xmlns:a16="http://schemas.microsoft.com/office/drawing/2014/main" id="{A90048F7-7741-4BFE-8327-BA410D046862}"/>
              </a:ext>
            </a:extLst>
          </p:cNvPr>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309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183" y="274638"/>
            <a:ext cx="7690896" cy="1143000"/>
          </a:xfrm>
        </p:spPr>
        <p:txBody>
          <a:bodyPr>
            <a:normAutofit/>
          </a:bodyPr>
          <a:lstStyle>
            <a:lvl1pPr algn="l">
              <a:defRPr sz="3200"/>
            </a:lvl1pPr>
          </a:lstStyle>
          <a:p>
            <a:r>
              <a:rPr lang="en-US" dirty="0"/>
              <a:t>Slide Title</a:t>
            </a:r>
          </a:p>
        </p:txBody>
      </p:sp>
      <p:sp>
        <p:nvSpPr>
          <p:cNvPr id="5" name="Footer Placeholder 4"/>
          <p:cNvSpPr>
            <a:spLocks noGrp="1"/>
          </p:cNvSpPr>
          <p:nvPr>
            <p:ph type="ftr" sz="quarter" idx="11"/>
          </p:nvPr>
        </p:nvSpPr>
        <p:spPr>
          <a:xfrm>
            <a:off x="4677201" y="6386190"/>
            <a:ext cx="3775696" cy="411480"/>
          </a:xfrm>
          <a:prstGeom prst="rect">
            <a:avLst/>
          </a:prstGeom>
        </p:spPr>
        <p:txBody>
          <a:bodyPr/>
          <a:lstStyle>
            <a:lvl1pPr>
              <a:defRPr sz="1000">
                <a:latin typeface="+mn-lt"/>
              </a:defRPr>
            </a:lvl1pPr>
          </a:lstStyle>
          <a:p>
            <a:r>
              <a:rPr lang="en-US"/>
              <a:t>2018 Leadership Forum 04-26-18</a:t>
            </a:r>
            <a:endParaRPr lang="en-US" dirty="0"/>
          </a:p>
        </p:txBody>
      </p:sp>
      <p:sp>
        <p:nvSpPr>
          <p:cNvPr id="6" name="Slide Number Placeholder 5"/>
          <p:cNvSpPr>
            <a:spLocks noGrp="1"/>
          </p:cNvSpPr>
          <p:nvPr>
            <p:ph type="sldNum" sz="quarter" idx="12"/>
          </p:nvPr>
        </p:nvSpPr>
        <p:spPr>
          <a:xfrm>
            <a:off x="8452818" y="6386190"/>
            <a:ext cx="521280" cy="411480"/>
          </a:xfrm>
          <a:prstGeom prst="rect">
            <a:avLst/>
          </a:prstGeom>
        </p:spPr>
        <p:txBody>
          <a:bodyPr/>
          <a:lstStyle>
            <a:lvl1pPr>
              <a:defRPr sz="1000">
                <a:latin typeface="+mn-lt"/>
              </a:defRPr>
            </a:lvl1pPr>
          </a:lstStyle>
          <a:p>
            <a:fld id="{C6BF0614-88EF-E141-A4D8-626B55E019E0}" type="slidenum">
              <a:rPr lang="en-US" smtClean="0"/>
              <a:pPr/>
              <a:t>‹#›</a:t>
            </a:fld>
            <a:endParaRPr lang="en-US" dirty="0"/>
          </a:p>
        </p:txBody>
      </p:sp>
      <p:sp>
        <p:nvSpPr>
          <p:cNvPr id="11" name="Content Placeholder 3"/>
          <p:cNvSpPr>
            <a:spLocks noGrp="1"/>
          </p:cNvSpPr>
          <p:nvPr>
            <p:ph sz="half" idx="2" hasCustomPrompt="1"/>
          </p:nvPr>
        </p:nvSpPr>
        <p:spPr>
          <a:xfrm>
            <a:off x="808183" y="1662072"/>
            <a:ext cx="7713987" cy="4464093"/>
          </a:xfrm>
        </p:spPr>
        <p:txBody>
          <a:bodyPr/>
          <a:lstStyle>
            <a:lvl1pPr marL="342900" indent="-342900">
              <a:buClr>
                <a:schemeClr val="accent3">
                  <a:lumMod val="75000"/>
                </a:schemeClr>
              </a:buClr>
              <a:buFont typeface="Arial" panose="020B0604020202020204" pitchFamily="34" charset="0"/>
              <a:buChar char="■"/>
              <a:defRPr sz="2400">
                <a:solidFill>
                  <a:srgbClr val="002060"/>
                </a:solidFill>
              </a:defRPr>
            </a:lvl1pPr>
            <a:lvl2pPr marL="742950" indent="-285750">
              <a:buClr>
                <a:schemeClr val="accent2">
                  <a:lumMod val="75000"/>
                </a:schemeClr>
              </a:buClr>
              <a:buFont typeface="Arial" panose="020B0604020202020204" pitchFamily="34" charset="0"/>
              <a:buChar char="●"/>
              <a:defRPr sz="2000">
                <a:solidFill>
                  <a:srgbClr val="002060"/>
                </a:solidFill>
              </a:defRPr>
            </a:lvl2pPr>
            <a:lvl3pPr>
              <a:buClr>
                <a:schemeClr val="accent5"/>
              </a:buClr>
              <a:defRPr sz="1800">
                <a:solidFill>
                  <a:srgbClr val="002060"/>
                </a:solidFill>
              </a:defRPr>
            </a:lvl3pPr>
            <a:lvl4pPr>
              <a:buClr>
                <a:schemeClr val="accent5"/>
              </a:buClr>
              <a:defRPr sz="1600">
                <a:solidFill>
                  <a:srgbClr val="002060"/>
                </a:solidFill>
              </a:defRPr>
            </a:lvl4pPr>
            <a:lvl5pPr>
              <a:buClr>
                <a:schemeClr val="accent5"/>
              </a:buClr>
              <a:defRPr sz="1600">
                <a:solidFill>
                  <a:srgbClr val="00206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Users\bandrews\AppData\Local\Microsoft\Windows\INetCache\Content.Word\HSTW_hor.jpg">
            <a:extLst>
              <a:ext uri="{FF2B5EF4-FFF2-40B4-BE49-F238E27FC236}">
                <a16:creationId xmlns:a16="http://schemas.microsoft.com/office/drawing/2014/main" id="{94414E0E-C57E-421D-89CF-59487BCF0527}"/>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198294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109" y="274638"/>
            <a:ext cx="7667805" cy="1143000"/>
          </a:xfrm>
        </p:spPr>
        <p:txBody>
          <a:bodyPr/>
          <a:lstStyle>
            <a:lvl1pPr algn="l">
              <a:defRPr/>
            </a:lvl1pPr>
          </a:lstStyle>
          <a:p>
            <a:r>
              <a:rPr lang="en-US" dirty="0"/>
              <a:t>Slide Title</a:t>
            </a:r>
          </a:p>
        </p:txBody>
      </p:sp>
      <p:sp>
        <p:nvSpPr>
          <p:cNvPr id="5" name="Footer Placeholder 4"/>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6" name="Slide Number Placeholder 5"/>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sp>
        <p:nvSpPr>
          <p:cNvPr id="11" name="Content Placeholder 3"/>
          <p:cNvSpPr>
            <a:spLocks noGrp="1"/>
          </p:cNvSpPr>
          <p:nvPr>
            <p:ph sz="half" idx="2" hasCustomPrompt="1"/>
          </p:nvPr>
        </p:nvSpPr>
        <p:spPr>
          <a:xfrm>
            <a:off x="814109" y="1662072"/>
            <a:ext cx="7690897" cy="4464093"/>
          </a:xfrm>
        </p:spPr>
        <p:txBody>
          <a:bodyPr/>
          <a:lstStyle>
            <a:lvl1pPr marL="514350" indent="-514350">
              <a:buClr>
                <a:schemeClr val="accent5"/>
              </a:buClr>
              <a:buFont typeface="+mj-lt"/>
              <a:buAutoNum type="romanUcPeriod"/>
              <a:defRPr sz="2400">
                <a:solidFill>
                  <a:schemeClr val="accent5"/>
                </a:solidFill>
              </a:defRPr>
            </a:lvl1pPr>
            <a:lvl2pPr marL="971550" indent="-514350">
              <a:buClr>
                <a:schemeClr val="accent5"/>
              </a:buClr>
              <a:buFont typeface="+mj-lt"/>
              <a:buAutoNum type="romanUcPeriod"/>
              <a:defRPr sz="2000">
                <a:solidFill>
                  <a:schemeClr val="accent5"/>
                </a:solidFill>
              </a:defRPr>
            </a:lvl2pPr>
            <a:lvl3pPr marL="1314450" indent="-400050">
              <a:buClr>
                <a:schemeClr val="accent5"/>
              </a:buClr>
              <a:buFont typeface="+mj-lt"/>
              <a:buAutoNum type="romanUcPeriod"/>
              <a:defRPr sz="1800">
                <a:solidFill>
                  <a:schemeClr val="accent5"/>
                </a:solidFill>
              </a:defRPr>
            </a:lvl3pPr>
            <a:lvl4pPr marL="1771650" indent="-400050">
              <a:buClr>
                <a:schemeClr val="accent5"/>
              </a:buClr>
              <a:buFont typeface="+mj-lt"/>
              <a:buAutoNum type="romanUcPeriod"/>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Users\bandrews\AppData\Local\Microsoft\Windows\INetCache\Content.Word\HSTW_hor.jpg">
            <a:extLst>
              <a:ext uri="{FF2B5EF4-FFF2-40B4-BE49-F238E27FC236}">
                <a16:creationId xmlns:a16="http://schemas.microsoft.com/office/drawing/2014/main" id="{A0682C81-2D16-493C-8927-769EC886BD00}"/>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106800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182" y="274638"/>
            <a:ext cx="7690896" cy="1143000"/>
          </a:xfrm>
        </p:spPr>
        <p:txBody>
          <a:bodyPr/>
          <a:lstStyle>
            <a:lvl1pPr algn="l">
              <a:defRPr/>
            </a:lvl1pPr>
          </a:lstStyle>
          <a:p>
            <a:r>
              <a:rPr lang="en-US" dirty="0"/>
              <a:t>Slide Title</a:t>
            </a:r>
          </a:p>
        </p:txBody>
      </p:sp>
      <p:sp>
        <p:nvSpPr>
          <p:cNvPr id="3" name="Content Placeholder 2"/>
          <p:cNvSpPr>
            <a:spLocks noGrp="1"/>
          </p:cNvSpPr>
          <p:nvPr>
            <p:ph sz="half" idx="1" hasCustomPrompt="1"/>
          </p:nvPr>
        </p:nvSpPr>
        <p:spPr>
          <a:xfrm>
            <a:off x="808182" y="1600202"/>
            <a:ext cx="7713988" cy="4525963"/>
          </a:xfrm>
        </p:spPr>
        <p:txBody>
          <a:bodyPr/>
          <a:lstStyle>
            <a:lvl1pPr marL="0" indent="0">
              <a:buFontTx/>
              <a:buNone/>
              <a:defRPr sz="2800">
                <a:solidFill>
                  <a:schemeClr val="accent5"/>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9" name="Picture 8" descr="C:\Users\bandrews\AppData\Local\Microsoft\Windows\INetCache\Content.Word\HSTW_hor.jpg">
            <a:extLst>
              <a:ext uri="{FF2B5EF4-FFF2-40B4-BE49-F238E27FC236}">
                <a16:creationId xmlns:a16="http://schemas.microsoft.com/office/drawing/2014/main" id="{296D235F-FA91-4BE2-85F4-887EE8B57C6C}"/>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17123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092" y="274638"/>
            <a:ext cx="7713987" cy="1143000"/>
          </a:xfrm>
        </p:spPr>
        <p:txBody>
          <a:bodyPr/>
          <a:lstStyle>
            <a:lvl1pPr algn="ctr">
              <a:defRPr/>
            </a:lvl1pPr>
          </a:lstStyle>
          <a:p>
            <a:r>
              <a:rPr lang="en-US" dirty="0"/>
              <a:t>Slide Title</a:t>
            </a:r>
          </a:p>
        </p:txBody>
      </p:sp>
      <p:sp>
        <p:nvSpPr>
          <p:cNvPr id="3" name="Content Placeholder 2"/>
          <p:cNvSpPr>
            <a:spLocks noGrp="1"/>
          </p:cNvSpPr>
          <p:nvPr>
            <p:ph sz="half" idx="1" hasCustomPrompt="1"/>
          </p:nvPr>
        </p:nvSpPr>
        <p:spPr>
          <a:xfrm>
            <a:off x="785092" y="1600202"/>
            <a:ext cx="7737078" cy="4525963"/>
          </a:xfrm>
        </p:spPr>
        <p:txBody>
          <a:bodyPr/>
          <a:lstStyle>
            <a:lvl1pPr marL="0" indent="0" algn="ctr">
              <a:buFontTx/>
              <a:buNone/>
              <a:defRPr sz="2800" baseline="0"/>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400888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092" y="274638"/>
            <a:ext cx="7713987" cy="1143000"/>
          </a:xfrm>
        </p:spPr>
        <p:txBody>
          <a:bodyPr/>
          <a:lstStyle/>
          <a:p>
            <a:r>
              <a:rPr lang="en-US" dirty="0"/>
              <a:t>Slide Title</a:t>
            </a:r>
          </a:p>
        </p:txBody>
      </p:sp>
      <p:sp>
        <p:nvSpPr>
          <p:cNvPr id="3" name="Content Placeholder 2"/>
          <p:cNvSpPr>
            <a:spLocks noGrp="1"/>
          </p:cNvSpPr>
          <p:nvPr>
            <p:ph sz="half" idx="1" hasCustomPrompt="1"/>
          </p:nvPr>
        </p:nvSpPr>
        <p:spPr>
          <a:xfrm>
            <a:off x="785092" y="1600202"/>
            <a:ext cx="3777110"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4" name="Content Placeholder 3"/>
          <p:cNvSpPr>
            <a:spLocks noGrp="1"/>
          </p:cNvSpPr>
          <p:nvPr>
            <p:ph sz="half" idx="2" hasCustomPrompt="1"/>
          </p:nvPr>
        </p:nvSpPr>
        <p:spPr>
          <a:xfrm>
            <a:off x="4792656" y="1600202"/>
            <a:ext cx="3729514"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77201" y="6386190"/>
            <a:ext cx="3775696" cy="411480"/>
          </a:xfrm>
          <a:prstGeom prst="rect">
            <a:avLst/>
          </a:prstGeom>
        </p:spPr>
        <p:txBody>
          <a:bodyPr/>
          <a:lstStyle/>
          <a:p>
            <a:r>
              <a:rPr lang="en-US"/>
              <a:t>2018 Leadership Forum 04-26-18</a:t>
            </a:r>
            <a:endParaRPr lang="en-US" dirty="0"/>
          </a:p>
        </p:txBody>
      </p:sp>
      <p:sp>
        <p:nvSpPr>
          <p:cNvPr id="7" name="Slide Number Placeholder 6"/>
          <p:cNvSpPr>
            <a:spLocks noGrp="1"/>
          </p:cNvSpPr>
          <p:nvPr>
            <p:ph type="sldNum" sz="quarter" idx="12"/>
          </p:nvPr>
        </p:nvSpPr>
        <p:spPr>
          <a:xfrm>
            <a:off x="8452818" y="6386190"/>
            <a:ext cx="521280" cy="411480"/>
          </a:xfrm>
          <a:prstGeom prst="rect">
            <a:avLst/>
          </a:prstGeom>
        </p:spPr>
        <p:txBody>
          <a:bodyPr/>
          <a:lstStyle/>
          <a:p>
            <a:fld id="{C6BF0614-88EF-E141-A4D8-626B55E019E0}" type="slidenum">
              <a:rPr lang="en-US" smtClean="0"/>
              <a:t>‹#›</a:t>
            </a:fld>
            <a:endParaRPr lang="en-US" dirty="0"/>
          </a:p>
        </p:txBody>
      </p:sp>
      <p:pic>
        <p:nvPicPr>
          <p:cNvPr id="9" name="Picture 8" descr="C:\Users\bandrews\AppData\Local\Microsoft\Windows\INetCache\Content.Word\HSTW_hor.jpg">
            <a:extLst>
              <a:ext uri="{FF2B5EF4-FFF2-40B4-BE49-F238E27FC236}">
                <a16:creationId xmlns:a16="http://schemas.microsoft.com/office/drawing/2014/main" id="{731CD4BD-8B3A-469A-A8AE-03418A8D7765}"/>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392399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182" y="274638"/>
            <a:ext cx="7690897"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808181" y="1535113"/>
            <a:ext cx="37696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808181" y="2174875"/>
            <a:ext cx="3769698"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74278" y="1535113"/>
            <a:ext cx="3747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74278" y="2174875"/>
            <a:ext cx="3747892"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660037" y="6386190"/>
            <a:ext cx="3775696" cy="411480"/>
          </a:xfrm>
          <a:prstGeom prst="rect">
            <a:avLst/>
          </a:prstGeom>
        </p:spPr>
        <p:txBody>
          <a:bodyPr/>
          <a:lstStyle/>
          <a:p>
            <a:r>
              <a:rPr lang="en-US"/>
              <a:t>2018 Leadership Forum 04-26-18</a:t>
            </a:r>
            <a:endParaRPr lang="en-US" dirty="0"/>
          </a:p>
        </p:txBody>
      </p:sp>
      <p:sp>
        <p:nvSpPr>
          <p:cNvPr id="9" name="Slide Number Placeholder 8"/>
          <p:cNvSpPr>
            <a:spLocks noGrp="1"/>
          </p:cNvSpPr>
          <p:nvPr>
            <p:ph type="sldNum" sz="quarter" idx="12"/>
          </p:nvPr>
        </p:nvSpPr>
        <p:spPr>
          <a:xfrm>
            <a:off x="8458745" y="6386190"/>
            <a:ext cx="521280" cy="411480"/>
          </a:xfrm>
          <a:prstGeom prst="rect">
            <a:avLst/>
          </a:prstGeom>
        </p:spPr>
        <p:txBody>
          <a:bodyPr/>
          <a:lstStyle/>
          <a:p>
            <a:fld id="{C6BF0614-88EF-E141-A4D8-626B55E019E0}" type="slidenum">
              <a:rPr lang="en-US" smtClean="0"/>
              <a:t>‹#›</a:t>
            </a:fld>
            <a:endParaRPr lang="en-US" dirty="0"/>
          </a:p>
        </p:txBody>
      </p:sp>
      <p:pic>
        <p:nvPicPr>
          <p:cNvPr id="11" name="Picture 10" descr="C:\Users\bandrews\AppData\Local\Microsoft\Windows\INetCache\Content.Word\HSTW_hor.jpg">
            <a:extLst>
              <a:ext uri="{FF2B5EF4-FFF2-40B4-BE49-F238E27FC236}">
                <a16:creationId xmlns:a16="http://schemas.microsoft.com/office/drawing/2014/main" id="{9C9962BA-6F7D-40A4-B9F4-23E4BB77A3C6}"/>
              </a:ext>
            </a:extLst>
          </p:cNvPr>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150" y="6401870"/>
            <a:ext cx="1732803" cy="411480"/>
          </a:xfrm>
          <a:prstGeom prst="rect">
            <a:avLst/>
          </a:prstGeom>
          <a:solidFill>
            <a:srgbClr val="0070C0"/>
          </a:solidFill>
          <a:ln>
            <a:noFill/>
          </a:ln>
        </p:spPr>
      </p:pic>
    </p:spTree>
    <p:extLst>
      <p:ext uri="{BB962C8B-B14F-4D97-AF65-F5344CB8AC3E}">
        <p14:creationId xmlns:p14="http://schemas.microsoft.com/office/powerpoint/2010/main" val="41657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8182" y="274638"/>
            <a:ext cx="7760092"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808184" y="1600202"/>
            <a:ext cx="7760092"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67" r:id="rId5"/>
    <p:sldLayoutId id="2147483652" r:id="rId6"/>
    <p:sldLayoutId id="2147483661" r:id="rId7"/>
    <p:sldLayoutId id="2147483660" r:id="rId8"/>
    <p:sldLayoutId id="2147483653" r:id="rId9"/>
    <p:sldLayoutId id="2147483666" r:id="rId10"/>
    <p:sldLayoutId id="2147483664" r:id="rId11"/>
    <p:sldLayoutId id="2147483662" r:id="rId12"/>
    <p:sldLayoutId id="2147483665" r:id="rId13"/>
    <p:sldLayoutId id="2147483656" r:id="rId14"/>
    <p:sldLayoutId id="2147483654" r:id="rId15"/>
    <p:sldLayoutId id="2147483655" r:id="rId16"/>
    <p:sldLayoutId id="2147483668" r:id="rId17"/>
    <p:sldLayoutId id="2147483663" r:id="rId18"/>
  </p:sldLayoutIdLst>
  <p:hf hd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chemeClr val="accent5"/>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625" y="1416052"/>
            <a:ext cx="6858578" cy="1470025"/>
          </a:xfrm>
        </p:spPr>
        <p:txBody>
          <a:bodyPr/>
          <a:lstStyle/>
          <a:p>
            <a:pPr algn="ctr"/>
            <a:r>
              <a:rPr lang="en-US" sz="3600" dirty="0"/>
              <a:t>Lessons Learned About Principals and</a:t>
            </a:r>
            <a:br>
              <a:rPr lang="en-US" sz="3600" dirty="0"/>
            </a:br>
            <a:r>
              <a:rPr lang="en-US" sz="3600" dirty="0"/>
              <a:t>School Improvement</a:t>
            </a:r>
          </a:p>
        </p:txBody>
      </p:sp>
      <p:sp>
        <p:nvSpPr>
          <p:cNvPr id="4" name="Subtitle 2"/>
          <p:cNvSpPr txBox="1">
            <a:spLocks/>
          </p:cNvSpPr>
          <p:nvPr/>
        </p:nvSpPr>
        <p:spPr>
          <a:xfrm>
            <a:off x="2070817" y="4535135"/>
            <a:ext cx="6968408" cy="134179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5"/>
              </a:buClr>
              <a:buFont typeface="Arial"/>
              <a:buNone/>
              <a:defRPr sz="2800" b="0" i="0" kern="1200" baseline="0">
                <a:solidFill>
                  <a:schemeClr val="bg1"/>
                </a:solidFill>
                <a:latin typeface="Georgia"/>
                <a:ea typeface="+mn-ea"/>
                <a:cs typeface="+mn-cs"/>
              </a:defRPr>
            </a:lvl1pPr>
            <a:lvl2pPr marL="457200" indent="0" algn="ctr" defTabSz="457200" rtl="0" eaLnBrk="1" latinLnBrk="0" hangingPunct="1">
              <a:spcBef>
                <a:spcPct val="20000"/>
              </a:spcBef>
              <a:buClr>
                <a:srgbClr val="7C6A55"/>
              </a:buClr>
              <a:buFont typeface="Arial"/>
              <a:buNone/>
              <a:defRPr sz="2800" kern="1200">
                <a:solidFill>
                  <a:schemeClr val="tx1">
                    <a:tint val="75000"/>
                  </a:schemeClr>
                </a:solidFill>
                <a:latin typeface="Arial"/>
                <a:ea typeface="+mn-ea"/>
                <a:cs typeface="+mn-cs"/>
              </a:defRPr>
            </a:lvl2pPr>
            <a:lvl3pPr marL="914400" indent="0" algn="ctr" defTabSz="457200" rtl="0" eaLnBrk="1" latinLnBrk="0" hangingPunct="1">
              <a:spcBef>
                <a:spcPct val="20000"/>
              </a:spcBef>
              <a:buClr>
                <a:srgbClr val="7C6A55"/>
              </a:buClr>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Clr>
                <a:srgbClr val="7C6A55"/>
              </a:buClr>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Clr>
                <a:srgbClr val="7C6A55"/>
              </a:buClr>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chemeClr val="bg1"/>
              </a:buClr>
            </a:pPr>
            <a:r>
              <a:rPr lang="en-US" sz="2000" dirty="0">
                <a:latin typeface="+mj-lt"/>
              </a:rPr>
              <a:t>Gene Bottoms, Senior Vice President</a:t>
            </a:r>
          </a:p>
          <a:p>
            <a:pPr>
              <a:buClr>
                <a:schemeClr val="bg1"/>
              </a:buClr>
            </a:pPr>
            <a:r>
              <a:rPr lang="en-US" sz="2000" dirty="0">
                <a:latin typeface="+mj-lt"/>
              </a:rPr>
              <a:t>Southern Regional Education Board</a:t>
            </a:r>
          </a:p>
          <a:p>
            <a:pPr>
              <a:buClr>
                <a:schemeClr val="bg1"/>
              </a:buClr>
            </a:pPr>
            <a:r>
              <a:rPr lang="en-US" sz="2000" dirty="0">
                <a:latin typeface="+mj-lt"/>
              </a:rPr>
              <a:t>gene.bottoms@sreb.org</a:t>
            </a: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08183" y="665560"/>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10</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667201417"/>
              </p:ext>
            </p:extLst>
          </p:nvPr>
        </p:nvGraphicFramePr>
        <p:xfrm>
          <a:off x="712933" y="1758950"/>
          <a:ext cx="7786146" cy="3505275"/>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762075">
                <a:tc>
                  <a:txBody>
                    <a:bodyPr/>
                    <a:lstStyle/>
                    <a:p>
                      <a:pPr algn="ctr"/>
                      <a:r>
                        <a:rPr lang="en-US" sz="2400" dirty="0"/>
                        <a:t>Do Not</a:t>
                      </a:r>
                    </a:p>
                  </a:txBody>
                  <a:tcPr anchor="ctr"/>
                </a:tc>
                <a:tc>
                  <a:txBody>
                    <a:bodyPr/>
                    <a:lstStyle/>
                    <a:p>
                      <a:pPr algn="ctr"/>
                      <a:r>
                        <a:rPr lang="en-US" sz="2400" dirty="0"/>
                        <a:t>Lead Teachers to</a:t>
                      </a:r>
                    </a:p>
                  </a:txBody>
                  <a:tcPr anchor="ctr"/>
                </a:tc>
                <a:extLst>
                  <a:ext uri="{0D108BD9-81ED-4DB2-BD59-A6C34878D82A}">
                    <a16:rowId xmlns:a16="http://schemas.microsoft.com/office/drawing/2014/main" val="4239137447"/>
                  </a:ext>
                </a:extLst>
              </a:tr>
              <a:tr h="805102">
                <a:tc>
                  <a:txBody>
                    <a:bodyPr/>
                    <a:lstStyle/>
                    <a:p>
                      <a:r>
                        <a:rPr lang="en-US" sz="2400" dirty="0"/>
                        <a:t>Make failure an option</a:t>
                      </a:r>
                    </a:p>
                  </a:txBody>
                  <a:tcPr anchor="ctr"/>
                </a:tc>
                <a:tc>
                  <a:txBody>
                    <a:bodyPr/>
                    <a:lstStyle/>
                    <a:p>
                      <a:r>
                        <a:rPr lang="en-US" sz="2400" dirty="0"/>
                        <a:t>Re-engage students in learning until standards are met</a:t>
                      </a:r>
                    </a:p>
                  </a:txBody>
                  <a:tcPr anchor="ctr"/>
                </a:tc>
                <a:extLst>
                  <a:ext uri="{0D108BD9-81ED-4DB2-BD59-A6C34878D82A}">
                    <a16:rowId xmlns:a16="http://schemas.microsoft.com/office/drawing/2014/main" val="3168167061"/>
                  </a:ext>
                </a:extLst>
              </a:tr>
              <a:tr h="1155146">
                <a:tc>
                  <a:txBody>
                    <a:bodyPr/>
                    <a:lstStyle/>
                    <a:p>
                      <a:r>
                        <a:rPr lang="en-US" sz="2400" dirty="0"/>
                        <a:t>Focus on just covering content</a:t>
                      </a:r>
                    </a:p>
                  </a:txBody>
                  <a:tcPr anchor="ctr"/>
                </a:tc>
                <a:tc>
                  <a:txBody>
                    <a:bodyPr/>
                    <a:lstStyle/>
                    <a:p>
                      <a:r>
                        <a:rPr lang="en-US" sz="2400" dirty="0"/>
                        <a:t>Engage students in rigorous assignments involving connected learning</a:t>
                      </a:r>
                    </a:p>
                  </a:txBody>
                  <a:tcPr anchor="ctr"/>
                </a:tc>
                <a:extLst>
                  <a:ext uri="{0D108BD9-81ED-4DB2-BD59-A6C34878D82A}">
                    <a16:rowId xmlns:a16="http://schemas.microsoft.com/office/drawing/2014/main" val="1435032254"/>
                  </a:ext>
                </a:extLst>
              </a:tr>
            </a:tbl>
          </a:graphicData>
        </a:graphic>
      </p:graphicFrame>
    </p:spTree>
    <p:extLst>
      <p:ext uri="{BB962C8B-B14F-4D97-AF65-F5344CB8AC3E}">
        <p14:creationId xmlns:p14="http://schemas.microsoft.com/office/powerpoint/2010/main" val="47370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7B595-5E17-4397-9190-E3932EEBBB6E}"/>
              </a:ext>
            </a:extLst>
          </p:cNvPr>
          <p:cNvSpPr>
            <a:spLocks noGrp="1"/>
          </p:cNvSpPr>
          <p:nvPr>
            <p:ph idx="1"/>
          </p:nvPr>
        </p:nvSpPr>
        <p:spPr>
          <a:xfrm>
            <a:off x="177501" y="2169757"/>
            <a:ext cx="8966499" cy="2409213"/>
          </a:xfrm>
        </p:spPr>
        <p:txBody>
          <a:bodyPr>
            <a:normAutofit/>
          </a:bodyPr>
          <a:lstStyle/>
          <a:p>
            <a:pPr algn="ctr">
              <a:buClr>
                <a:schemeClr val="tx1"/>
              </a:buClr>
            </a:pPr>
            <a:r>
              <a:rPr lang="en-US" sz="6000" b="1" dirty="0">
                <a:solidFill>
                  <a:srgbClr val="002060"/>
                </a:solidFill>
              </a:rPr>
              <a:t>What is </a:t>
            </a:r>
          </a:p>
          <a:p>
            <a:pPr algn="ctr">
              <a:buClr>
                <a:schemeClr val="tx1"/>
              </a:buClr>
            </a:pPr>
            <a:r>
              <a:rPr lang="en-US" sz="6000" dirty="0">
                <a:solidFill>
                  <a:srgbClr val="002060"/>
                </a:solidFill>
              </a:rPr>
              <a:t>Advanced Career?</a:t>
            </a:r>
          </a:p>
          <a:p>
            <a:pPr algn="ctr"/>
            <a:endParaRPr lang="en-US" dirty="0"/>
          </a:p>
        </p:txBody>
      </p:sp>
      <p:pic>
        <p:nvPicPr>
          <p:cNvPr id="7" name="Picture 6">
            <a:extLst>
              <a:ext uri="{FF2B5EF4-FFF2-40B4-BE49-F238E27FC236}">
                <a16:creationId xmlns:a16="http://schemas.microsoft.com/office/drawing/2014/main" id="{30E462C3-C5AB-4361-ACCD-5856B96F7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8457"/>
            <a:ext cx="2445022" cy="291536"/>
          </a:xfrm>
          <a:prstGeom prst="rect">
            <a:avLst/>
          </a:prstGeom>
          <a:effectLst>
            <a:outerShdw blurRad="114300" dist="38100" dir="2700000" algn="tl" rotWithShape="0">
              <a:prstClr val="black">
                <a:alpha val="40000"/>
              </a:prstClr>
            </a:outerShdw>
          </a:effectLst>
        </p:spPr>
      </p:pic>
      <p:sp>
        <p:nvSpPr>
          <p:cNvPr id="8" name="Rectangle 7">
            <a:extLst>
              <a:ext uri="{FF2B5EF4-FFF2-40B4-BE49-F238E27FC236}">
                <a16:creationId xmlns:a16="http://schemas.microsoft.com/office/drawing/2014/main" id="{5B0712B8-DDF5-4967-B6D1-22B1A1BA5124}"/>
              </a:ext>
            </a:extLst>
          </p:cNvPr>
          <p:cNvSpPr/>
          <p:nvPr/>
        </p:nvSpPr>
        <p:spPr>
          <a:xfrm>
            <a:off x="1" y="1934623"/>
            <a:ext cx="9144000" cy="109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72BFB50A-B934-4954-8AB2-C2E7470FFB03}"/>
              </a:ext>
            </a:extLst>
          </p:cNvPr>
          <p:cNvSpPr/>
          <p:nvPr/>
        </p:nvSpPr>
        <p:spPr>
          <a:xfrm>
            <a:off x="88750" y="4469639"/>
            <a:ext cx="9144000" cy="109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ooter Placeholder 2">
            <a:extLst>
              <a:ext uri="{FF2B5EF4-FFF2-40B4-BE49-F238E27FC236}">
                <a16:creationId xmlns:a16="http://schemas.microsoft.com/office/drawing/2014/main" id="{9336F723-2838-4CA0-A917-140A40D271EE}"/>
              </a:ext>
            </a:extLst>
          </p:cNvPr>
          <p:cNvSpPr txBox="1">
            <a:spLocks/>
          </p:cNvSpPr>
          <p:nvPr/>
        </p:nvSpPr>
        <p:spPr>
          <a:xfrm>
            <a:off x="4677201" y="6386190"/>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2018 Leadership Forum 04-26-18</a:t>
            </a:r>
            <a:endParaRPr lang="en-US" sz="1000" dirty="0"/>
          </a:p>
        </p:txBody>
      </p:sp>
      <p:sp>
        <p:nvSpPr>
          <p:cNvPr id="10" name="Slide Number Placeholder 3">
            <a:extLst>
              <a:ext uri="{FF2B5EF4-FFF2-40B4-BE49-F238E27FC236}">
                <a16:creationId xmlns:a16="http://schemas.microsoft.com/office/drawing/2014/main" id="{9829FCE3-F781-4DB6-81F9-C55803558FE0}"/>
              </a:ext>
            </a:extLst>
          </p:cNvPr>
          <p:cNvSpPr txBox="1">
            <a:spLocks/>
          </p:cNvSpPr>
          <p:nvPr/>
        </p:nvSpPr>
        <p:spPr>
          <a:xfrm>
            <a:off x="8452818" y="6386190"/>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F0614-88EF-E141-A4D8-626B55E019E0}" type="slidenum">
              <a:rPr lang="en-US" sz="1000" smtClean="0"/>
              <a:pPr/>
              <a:t>11</a:t>
            </a:fld>
            <a:endParaRPr lang="en-US" sz="1000" dirty="0"/>
          </a:p>
        </p:txBody>
      </p:sp>
    </p:spTree>
    <p:extLst>
      <p:ext uri="{BB962C8B-B14F-4D97-AF65-F5344CB8AC3E}">
        <p14:creationId xmlns:p14="http://schemas.microsoft.com/office/powerpoint/2010/main" val="66930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CD57-05C6-48AA-A422-8F42A501253C}"/>
              </a:ext>
            </a:extLst>
          </p:cNvPr>
          <p:cNvSpPr>
            <a:spLocks noGrp="1"/>
          </p:cNvSpPr>
          <p:nvPr>
            <p:ph type="title"/>
          </p:nvPr>
        </p:nvSpPr>
        <p:spPr/>
        <p:txBody>
          <a:bodyPr/>
          <a:lstStyle/>
          <a:p>
            <a:r>
              <a:rPr lang="en-US" b="1" dirty="0"/>
              <a:t>Advanced Career (AC) is:</a:t>
            </a:r>
            <a:endParaRPr lang="en-US" dirty="0"/>
          </a:p>
        </p:txBody>
      </p:sp>
      <p:sp>
        <p:nvSpPr>
          <p:cNvPr id="3" name="Content Placeholder 2">
            <a:extLst>
              <a:ext uri="{FF2B5EF4-FFF2-40B4-BE49-F238E27FC236}">
                <a16:creationId xmlns:a16="http://schemas.microsoft.com/office/drawing/2014/main" id="{8C67B595-5E17-4397-9190-E3932EEBBB6E}"/>
              </a:ext>
            </a:extLst>
          </p:cNvPr>
          <p:cNvSpPr>
            <a:spLocks noGrp="1"/>
          </p:cNvSpPr>
          <p:nvPr>
            <p:ph idx="1"/>
          </p:nvPr>
        </p:nvSpPr>
        <p:spPr>
          <a:xfrm>
            <a:off x="628650" y="1683429"/>
            <a:ext cx="8226239" cy="3996158"/>
          </a:xfrm>
        </p:spPr>
        <p:txBody>
          <a:bodyPr>
            <a:normAutofit fontScale="92500"/>
          </a:bodyPr>
          <a:lstStyle/>
          <a:p>
            <a:pPr>
              <a:buClr>
                <a:schemeClr val="tx1"/>
              </a:buClr>
            </a:pPr>
            <a:r>
              <a:rPr lang="en-US" b="1" dirty="0">
                <a:solidFill>
                  <a:srgbClr val="002060"/>
                </a:solidFill>
              </a:rPr>
              <a:t>Nine</a:t>
            </a:r>
            <a:r>
              <a:rPr lang="en-US" dirty="0">
                <a:solidFill>
                  <a:srgbClr val="002060"/>
                </a:solidFill>
              </a:rPr>
              <a:t> ready-to-implement curricula made up of </a:t>
            </a:r>
            <a:r>
              <a:rPr lang="en-US" b="1" dirty="0">
                <a:solidFill>
                  <a:srgbClr val="002060"/>
                </a:solidFill>
              </a:rPr>
              <a:t>four courses each</a:t>
            </a:r>
            <a:r>
              <a:rPr lang="en-US" dirty="0">
                <a:solidFill>
                  <a:srgbClr val="002060"/>
                </a:solidFill>
              </a:rPr>
              <a:t>.</a:t>
            </a:r>
          </a:p>
          <a:p>
            <a:pPr>
              <a:buClr>
                <a:schemeClr val="tx1"/>
              </a:buClr>
            </a:pPr>
            <a:endParaRPr lang="en-US" sz="375" dirty="0">
              <a:solidFill>
                <a:srgbClr val="002060"/>
              </a:solidFill>
            </a:endParaRPr>
          </a:p>
          <a:p>
            <a:pPr>
              <a:buClr>
                <a:schemeClr val="tx1"/>
              </a:buClr>
            </a:pPr>
            <a:r>
              <a:rPr lang="en-US" dirty="0">
                <a:solidFill>
                  <a:srgbClr val="002060"/>
                </a:solidFill>
              </a:rPr>
              <a:t>AC curricula connect a rigorous academic core with challenging project-based assignments in a career pathway program of study. </a:t>
            </a:r>
          </a:p>
          <a:p>
            <a:pPr>
              <a:buClr>
                <a:schemeClr val="tx1"/>
              </a:buClr>
            </a:pPr>
            <a:endParaRPr lang="en-US" sz="375" i="1" dirty="0">
              <a:solidFill>
                <a:srgbClr val="002060"/>
              </a:solidFill>
            </a:endParaRPr>
          </a:p>
          <a:p>
            <a:pPr>
              <a:buClr>
                <a:schemeClr val="tx1"/>
              </a:buClr>
            </a:pPr>
            <a:r>
              <a:rPr lang="en-US" b="1" dirty="0">
                <a:solidFill>
                  <a:srgbClr val="002060"/>
                </a:solidFill>
              </a:rPr>
              <a:t>AC does for career and technical education (CTE) what AP does for academics.  </a:t>
            </a:r>
          </a:p>
          <a:p>
            <a:pPr>
              <a:buClr>
                <a:schemeClr val="tx1"/>
              </a:buClr>
            </a:pPr>
            <a:endParaRPr lang="en-US" dirty="0"/>
          </a:p>
          <a:p>
            <a:endParaRPr lang="en-US" dirty="0"/>
          </a:p>
        </p:txBody>
      </p:sp>
      <p:pic>
        <p:nvPicPr>
          <p:cNvPr id="7" name="Picture 6">
            <a:extLst>
              <a:ext uri="{FF2B5EF4-FFF2-40B4-BE49-F238E27FC236}">
                <a16:creationId xmlns:a16="http://schemas.microsoft.com/office/drawing/2014/main" id="{30E462C3-C5AB-4361-ACCD-5856B96F7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091"/>
            <a:ext cx="2445022" cy="291536"/>
          </a:xfrm>
          <a:prstGeom prst="rect">
            <a:avLst/>
          </a:prstGeom>
          <a:effectLst>
            <a:outerShdw blurRad="114300" dist="38100" dir="2700000" algn="tl" rotWithShape="0">
              <a:prstClr val="black">
                <a:alpha val="40000"/>
              </a:prstClr>
            </a:outerShdw>
          </a:effectLst>
        </p:spPr>
      </p:pic>
      <p:sp>
        <p:nvSpPr>
          <p:cNvPr id="5" name="Footer Placeholder 2">
            <a:extLst>
              <a:ext uri="{FF2B5EF4-FFF2-40B4-BE49-F238E27FC236}">
                <a16:creationId xmlns:a16="http://schemas.microsoft.com/office/drawing/2014/main" id="{90222EE8-276B-41A3-A0CA-356EC984ED39}"/>
              </a:ext>
            </a:extLst>
          </p:cNvPr>
          <p:cNvSpPr txBox="1">
            <a:spLocks/>
          </p:cNvSpPr>
          <p:nvPr/>
        </p:nvSpPr>
        <p:spPr>
          <a:xfrm>
            <a:off x="4677201" y="6386190"/>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2018 Leadership Forum 04-26-18</a:t>
            </a:r>
            <a:endParaRPr lang="en-US" sz="1000" dirty="0"/>
          </a:p>
        </p:txBody>
      </p:sp>
      <p:sp>
        <p:nvSpPr>
          <p:cNvPr id="6" name="Slide Number Placeholder 3">
            <a:extLst>
              <a:ext uri="{FF2B5EF4-FFF2-40B4-BE49-F238E27FC236}">
                <a16:creationId xmlns:a16="http://schemas.microsoft.com/office/drawing/2014/main" id="{A86D9681-1EDF-43F9-9CA0-91E00D7F26A2}"/>
              </a:ext>
            </a:extLst>
          </p:cNvPr>
          <p:cNvSpPr txBox="1">
            <a:spLocks/>
          </p:cNvSpPr>
          <p:nvPr/>
        </p:nvSpPr>
        <p:spPr>
          <a:xfrm>
            <a:off x="8452818" y="6386190"/>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F0614-88EF-E141-A4D8-626B55E019E0}" type="slidenum">
              <a:rPr lang="en-US" sz="1000" smtClean="0"/>
              <a:pPr/>
              <a:t>12</a:t>
            </a:fld>
            <a:endParaRPr lang="en-US" sz="1000" dirty="0"/>
          </a:p>
        </p:txBody>
      </p:sp>
    </p:spTree>
    <p:extLst>
      <p:ext uri="{BB962C8B-B14F-4D97-AF65-F5344CB8AC3E}">
        <p14:creationId xmlns:p14="http://schemas.microsoft.com/office/powerpoint/2010/main" val="13652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31753" y="310534"/>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13</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2324432077"/>
              </p:ext>
            </p:extLst>
          </p:nvPr>
        </p:nvGraphicFramePr>
        <p:xfrm>
          <a:off x="712933" y="1206500"/>
          <a:ext cx="7786146" cy="2889250"/>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1128681">
                <a:tc>
                  <a:txBody>
                    <a:bodyPr/>
                    <a:lstStyle/>
                    <a:p>
                      <a:pPr algn="ctr"/>
                      <a:r>
                        <a:rPr lang="en-US" sz="2400" dirty="0"/>
                        <a:t>Do Not</a:t>
                      </a:r>
                    </a:p>
                  </a:txBody>
                  <a:tcPr anchor="ctr"/>
                </a:tc>
                <a:tc>
                  <a:txBody>
                    <a:bodyPr/>
                    <a:lstStyle/>
                    <a:p>
                      <a:pPr algn="ctr"/>
                      <a:r>
                        <a:rPr lang="en-US" sz="2400" dirty="0"/>
                        <a:t>Provide</a:t>
                      </a:r>
                    </a:p>
                  </a:txBody>
                  <a:tcPr anchor="ctr"/>
                </a:tc>
                <a:extLst>
                  <a:ext uri="{0D108BD9-81ED-4DB2-BD59-A6C34878D82A}">
                    <a16:rowId xmlns:a16="http://schemas.microsoft.com/office/drawing/2014/main" val="4239137447"/>
                  </a:ext>
                </a:extLst>
              </a:tr>
              <a:tr h="1760569">
                <a:tc>
                  <a:txBody>
                    <a:bodyPr/>
                    <a:lstStyle/>
                    <a:p>
                      <a:r>
                        <a:rPr lang="en-US" sz="2400" dirty="0"/>
                        <a:t>Limit options to one pathway to college and career readiness</a:t>
                      </a:r>
                    </a:p>
                  </a:txBody>
                  <a:tcPr anchor="ctr"/>
                </a:tc>
                <a:tc>
                  <a:txBody>
                    <a:bodyPr/>
                    <a:lstStyle/>
                    <a:p>
                      <a:r>
                        <a:rPr lang="en-US" sz="2400" dirty="0"/>
                        <a:t>Optional pathways to meet readiness goal</a:t>
                      </a:r>
                    </a:p>
                  </a:txBody>
                  <a:tcPr anchor="ctr"/>
                </a:tc>
                <a:extLst>
                  <a:ext uri="{0D108BD9-81ED-4DB2-BD59-A6C34878D82A}">
                    <a16:rowId xmlns:a16="http://schemas.microsoft.com/office/drawing/2014/main" val="3168167061"/>
                  </a:ext>
                </a:extLst>
              </a:tr>
            </a:tbl>
          </a:graphicData>
        </a:graphic>
      </p:graphicFrame>
    </p:spTree>
    <p:extLst>
      <p:ext uri="{BB962C8B-B14F-4D97-AF65-F5344CB8AC3E}">
        <p14:creationId xmlns:p14="http://schemas.microsoft.com/office/powerpoint/2010/main" val="278861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7B595-5E17-4397-9190-E3932EEBBB6E}"/>
              </a:ext>
            </a:extLst>
          </p:cNvPr>
          <p:cNvSpPr>
            <a:spLocks noGrp="1"/>
          </p:cNvSpPr>
          <p:nvPr>
            <p:ph idx="1"/>
          </p:nvPr>
        </p:nvSpPr>
        <p:spPr>
          <a:xfrm>
            <a:off x="177501" y="2169757"/>
            <a:ext cx="8966499" cy="2409213"/>
          </a:xfrm>
        </p:spPr>
        <p:txBody>
          <a:bodyPr>
            <a:normAutofit fontScale="85000" lnSpcReduction="20000"/>
          </a:bodyPr>
          <a:lstStyle/>
          <a:p>
            <a:pPr algn="ctr">
              <a:buClr>
                <a:schemeClr val="tx1"/>
              </a:buClr>
            </a:pPr>
            <a:r>
              <a:rPr lang="en-US" sz="6450" dirty="0">
                <a:solidFill>
                  <a:srgbClr val="002060"/>
                </a:solidFill>
              </a:rPr>
              <a:t>What does an AC assignment look like </a:t>
            </a:r>
          </a:p>
          <a:p>
            <a:pPr algn="ctr">
              <a:buClr>
                <a:schemeClr val="tx1"/>
              </a:buClr>
            </a:pPr>
            <a:r>
              <a:rPr lang="en-US" sz="6450" b="1" dirty="0">
                <a:solidFill>
                  <a:srgbClr val="002060"/>
                </a:solidFill>
              </a:rPr>
              <a:t>in the classroom</a:t>
            </a:r>
            <a:r>
              <a:rPr lang="en-US" sz="6450" dirty="0">
                <a:solidFill>
                  <a:srgbClr val="002060"/>
                </a:solidFill>
              </a:rPr>
              <a:t>?</a:t>
            </a:r>
          </a:p>
          <a:p>
            <a:pPr algn="ctr"/>
            <a:endParaRPr lang="en-US" dirty="0"/>
          </a:p>
        </p:txBody>
      </p:sp>
      <p:pic>
        <p:nvPicPr>
          <p:cNvPr id="7" name="Picture 6">
            <a:extLst>
              <a:ext uri="{FF2B5EF4-FFF2-40B4-BE49-F238E27FC236}">
                <a16:creationId xmlns:a16="http://schemas.microsoft.com/office/drawing/2014/main" id="{30E462C3-C5AB-4361-ACCD-5856B96F7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7559"/>
            <a:ext cx="2445022" cy="291536"/>
          </a:xfrm>
          <a:prstGeom prst="rect">
            <a:avLst/>
          </a:prstGeom>
          <a:effectLst>
            <a:outerShdw blurRad="114300" dist="38100" dir="2700000" algn="tl" rotWithShape="0">
              <a:prstClr val="black">
                <a:alpha val="40000"/>
              </a:prstClr>
            </a:outerShdw>
          </a:effectLst>
        </p:spPr>
      </p:pic>
      <p:sp>
        <p:nvSpPr>
          <p:cNvPr id="8" name="Rectangle 7">
            <a:extLst>
              <a:ext uri="{FF2B5EF4-FFF2-40B4-BE49-F238E27FC236}">
                <a16:creationId xmlns:a16="http://schemas.microsoft.com/office/drawing/2014/main" id="{79C7EDE3-30BA-47CD-B40E-D6A9828EAA36}"/>
              </a:ext>
            </a:extLst>
          </p:cNvPr>
          <p:cNvSpPr/>
          <p:nvPr/>
        </p:nvSpPr>
        <p:spPr>
          <a:xfrm>
            <a:off x="1" y="1856245"/>
            <a:ext cx="9144000" cy="109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15B0BF5A-ABA0-49CD-97BB-AD98AABEFA0A}"/>
              </a:ext>
            </a:extLst>
          </p:cNvPr>
          <p:cNvSpPr/>
          <p:nvPr/>
        </p:nvSpPr>
        <p:spPr>
          <a:xfrm>
            <a:off x="0" y="4567618"/>
            <a:ext cx="9144000" cy="109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ooter Placeholder 2">
            <a:extLst>
              <a:ext uri="{FF2B5EF4-FFF2-40B4-BE49-F238E27FC236}">
                <a16:creationId xmlns:a16="http://schemas.microsoft.com/office/drawing/2014/main" id="{EA2CD4FD-26A0-4438-B3AB-D448D83E09C7}"/>
              </a:ext>
            </a:extLst>
          </p:cNvPr>
          <p:cNvSpPr txBox="1">
            <a:spLocks/>
          </p:cNvSpPr>
          <p:nvPr/>
        </p:nvSpPr>
        <p:spPr>
          <a:xfrm>
            <a:off x="4677201" y="6386190"/>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2018 Leadership Forum 04-26-18</a:t>
            </a:r>
            <a:endParaRPr lang="en-US" sz="1000" dirty="0"/>
          </a:p>
        </p:txBody>
      </p:sp>
      <p:sp>
        <p:nvSpPr>
          <p:cNvPr id="10" name="Slide Number Placeholder 3">
            <a:extLst>
              <a:ext uri="{FF2B5EF4-FFF2-40B4-BE49-F238E27FC236}">
                <a16:creationId xmlns:a16="http://schemas.microsoft.com/office/drawing/2014/main" id="{3B4B51B0-2E40-4120-97B1-E746DF8B6C57}"/>
              </a:ext>
            </a:extLst>
          </p:cNvPr>
          <p:cNvSpPr txBox="1">
            <a:spLocks/>
          </p:cNvSpPr>
          <p:nvPr/>
        </p:nvSpPr>
        <p:spPr>
          <a:xfrm>
            <a:off x="8452818" y="6386190"/>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F0614-88EF-E141-A4D8-626B55E019E0}" type="slidenum">
              <a:rPr lang="en-US" sz="1000" smtClean="0"/>
              <a:pPr/>
              <a:t>14</a:t>
            </a:fld>
            <a:endParaRPr lang="en-US" sz="1000" dirty="0"/>
          </a:p>
        </p:txBody>
      </p:sp>
    </p:spTree>
    <p:extLst>
      <p:ext uri="{BB962C8B-B14F-4D97-AF65-F5344CB8AC3E}">
        <p14:creationId xmlns:p14="http://schemas.microsoft.com/office/powerpoint/2010/main" val="217066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737375" y="697771"/>
            <a:ext cx="7886700" cy="994172"/>
          </a:xfrm>
        </p:spPr>
        <p:txBody>
          <a:bodyPr>
            <a:normAutofit/>
          </a:bodyPr>
          <a:lstStyle/>
          <a:p>
            <a:r>
              <a:rPr lang="en-US" sz="2700" dirty="0"/>
              <a:t>Advanced Career: Aerospace Engineering — </a:t>
            </a:r>
            <a:br>
              <a:rPr lang="en-US" sz="2700" dirty="0"/>
            </a:br>
            <a:r>
              <a:rPr lang="en-US" sz="2700" dirty="0"/>
              <a:t>Bill Vivian, N. C.</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446939" y="1962588"/>
            <a:ext cx="8363686" cy="4094997"/>
          </a:xfrm>
        </p:spPr>
        <p:txBody>
          <a:bodyPr>
            <a:normAutofit/>
          </a:bodyPr>
          <a:lstStyle/>
          <a:p>
            <a:pPr>
              <a:spcAft>
                <a:spcPts val="450"/>
              </a:spcAft>
            </a:pPr>
            <a:r>
              <a:rPr lang="en-US" sz="2000" dirty="0">
                <a:solidFill>
                  <a:srgbClr val="002060"/>
                </a:solidFill>
              </a:rPr>
              <a:t>“My biggest success is that other teachers come and ask me how I can get these students to do all these things, and they can’t get anything out of them.  I would like to say that it is all me, but it is the program itself.”</a:t>
            </a:r>
          </a:p>
          <a:p>
            <a:pPr>
              <a:spcAft>
                <a:spcPts val="450"/>
              </a:spcAft>
            </a:pPr>
            <a:r>
              <a:rPr lang="en-US" sz="2400" dirty="0">
                <a:solidFill>
                  <a:srgbClr val="FF0000"/>
                </a:solidFill>
              </a:rPr>
              <a:t>“Aerospace is project-driven. Traditionally classes are book-fed in terms of starting with A and ending with Z. AC is blended, free-speaking, free-thinking and collaboration with team members.”</a:t>
            </a:r>
          </a:p>
          <a:p>
            <a:pPr>
              <a:spcAft>
                <a:spcPts val="450"/>
              </a:spcAft>
            </a:pPr>
            <a:r>
              <a:rPr lang="en-US" sz="2000" dirty="0">
                <a:solidFill>
                  <a:srgbClr val="002060"/>
                </a:solidFill>
              </a:rPr>
              <a:t>“AC shapes assignments around authentic projects. I have learned that when assignments are challenging and engaging, students will embrace the challenge and engage the content on a deeper level.”</a:t>
            </a:r>
          </a:p>
        </p:txBody>
      </p:sp>
      <p:sp>
        <p:nvSpPr>
          <p:cNvPr id="5" name="TextBox 4">
            <a:extLst>
              <a:ext uri="{FF2B5EF4-FFF2-40B4-BE49-F238E27FC236}">
                <a16:creationId xmlns:a16="http://schemas.microsoft.com/office/drawing/2014/main" id="{B7BECE70-1DFA-4188-BE22-47198C69C846}"/>
              </a:ext>
            </a:extLst>
          </p:cNvPr>
          <p:cNvSpPr txBox="1"/>
          <p:nvPr/>
        </p:nvSpPr>
        <p:spPr>
          <a:xfrm>
            <a:off x="328961" y="57794"/>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8871243C-548E-4336-BE2D-4108461A0509}"/>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9" name="Slide Number Placeholder 3">
            <a:extLst>
              <a:ext uri="{FF2B5EF4-FFF2-40B4-BE49-F238E27FC236}">
                <a16:creationId xmlns:a16="http://schemas.microsoft.com/office/drawing/2014/main" id="{D877277C-2364-49CE-9CFA-6BB05C8A9A15}"/>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15</a:t>
            </a:fld>
            <a:endParaRPr lang="en-US" sz="1000" dirty="0"/>
          </a:p>
        </p:txBody>
      </p:sp>
    </p:spTree>
    <p:extLst>
      <p:ext uri="{BB962C8B-B14F-4D97-AF65-F5344CB8AC3E}">
        <p14:creationId xmlns:p14="http://schemas.microsoft.com/office/powerpoint/2010/main" val="423419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3404-A14C-44B1-9609-07861AD9E5CA}"/>
              </a:ext>
            </a:extLst>
          </p:cNvPr>
          <p:cNvSpPr>
            <a:spLocks noGrp="1"/>
          </p:cNvSpPr>
          <p:nvPr>
            <p:ph type="title"/>
          </p:nvPr>
        </p:nvSpPr>
        <p:spPr>
          <a:xfrm>
            <a:off x="723309" y="26988"/>
            <a:ext cx="7697381" cy="1143000"/>
          </a:xfrm>
        </p:spPr>
        <p:txBody>
          <a:bodyPr>
            <a:noAutofit/>
          </a:bodyPr>
          <a:lstStyle/>
          <a:p>
            <a:r>
              <a:rPr lang="en-US" sz="3200" b="1" dirty="0"/>
              <a:t>Aerospace Engineering – Bill Vivian</a:t>
            </a:r>
          </a:p>
        </p:txBody>
      </p:sp>
      <p:sp>
        <p:nvSpPr>
          <p:cNvPr id="3" name="Content Placeholder 2">
            <a:extLst>
              <a:ext uri="{FF2B5EF4-FFF2-40B4-BE49-F238E27FC236}">
                <a16:creationId xmlns:a16="http://schemas.microsoft.com/office/drawing/2014/main" id="{79AB712A-EFDC-4171-84AF-7A4C3FACA867}"/>
              </a:ext>
            </a:extLst>
          </p:cNvPr>
          <p:cNvSpPr>
            <a:spLocks noGrp="1"/>
          </p:cNvSpPr>
          <p:nvPr>
            <p:ph idx="1"/>
          </p:nvPr>
        </p:nvSpPr>
        <p:spPr>
          <a:xfrm>
            <a:off x="628650" y="1495533"/>
            <a:ext cx="8089323" cy="4333767"/>
          </a:xfrm>
        </p:spPr>
        <p:txBody>
          <a:bodyPr>
            <a:normAutofit fontScale="92500" lnSpcReduction="20000"/>
          </a:bodyPr>
          <a:lstStyle/>
          <a:p>
            <a:r>
              <a:rPr lang="en-US" sz="2325" b="1" dirty="0">
                <a:solidFill>
                  <a:srgbClr val="002060"/>
                </a:solidFill>
              </a:rPr>
              <a:t>Aerospace 2</a:t>
            </a:r>
          </a:p>
          <a:p>
            <a:r>
              <a:rPr lang="en-US" b="1" dirty="0">
                <a:solidFill>
                  <a:srgbClr val="002060"/>
                </a:solidFill>
              </a:rPr>
              <a:t>Project Description - Basic Navigation</a:t>
            </a:r>
          </a:p>
          <a:p>
            <a:pPr>
              <a:lnSpc>
                <a:spcPct val="120000"/>
              </a:lnSpc>
              <a:spcBef>
                <a:spcPts val="0"/>
              </a:spcBef>
              <a:spcAft>
                <a:spcPts val="375"/>
              </a:spcAft>
            </a:pPr>
            <a:r>
              <a:rPr lang="en-US" sz="2025" b="1" dirty="0">
                <a:solidFill>
                  <a:srgbClr val="002060"/>
                </a:solidFill>
              </a:rPr>
              <a:t>Math Involved: </a:t>
            </a:r>
            <a:r>
              <a:rPr lang="en-US" sz="2025" dirty="0">
                <a:solidFill>
                  <a:srgbClr val="002060"/>
                </a:solidFill>
              </a:rPr>
              <a:t>Geometry using law of sines and law of cosines,             vector diagraming</a:t>
            </a:r>
          </a:p>
          <a:p>
            <a:pPr>
              <a:lnSpc>
                <a:spcPct val="120000"/>
              </a:lnSpc>
              <a:spcBef>
                <a:spcPts val="0"/>
              </a:spcBef>
              <a:spcAft>
                <a:spcPts val="375"/>
              </a:spcAft>
            </a:pPr>
            <a:r>
              <a:rPr lang="en-US" sz="2025" b="1" dirty="0">
                <a:solidFill>
                  <a:srgbClr val="002060"/>
                </a:solidFill>
              </a:rPr>
              <a:t>Research: </a:t>
            </a:r>
            <a:r>
              <a:rPr lang="en-US" sz="2025" dirty="0">
                <a:solidFill>
                  <a:srgbClr val="002060"/>
                </a:solidFill>
              </a:rPr>
              <a:t>Finding points using coordinates, reading USGS topographical maps, identifying symbols and locations</a:t>
            </a:r>
          </a:p>
          <a:p>
            <a:pPr>
              <a:lnSpc>
                <a:spcPct val="120000"/>
              </a:lnSpc>
              <a:spcBef>
                <a:spcPts val="0"/>
              </a:spcBef>
              <a:spcAft>
                <a:spcPts val="375"/>
              </a:spcAft>
            </a:pPr>
            <a:r>
              <a:rPr lang="en-US" sz="2025" b="1" dirty="0">
                <a:solidFill>
                  <a:srgbClr val="002060"/>
                </a:solidFill>
              </a:rPr>
              <a:t>Product Produced: </a:t>
            </a:r>
            <a:r>
              <a:rPr lang="en-US" sz="2025" dirty="0">
                <a:solidFill>
                  <a:srgbClr val="002060"/>
                </a:solidFill>
              </a:rPr>
              <a:t>Flight plan to multiple coordinates and dead                       reckoning home</a:t>
            </a:r>
          </a:p>
          <a:p>
            <a:pPr>
              <a:lnSpc>
                <a:spcPct val="120000"/>
              </a:lnSpc>
              <a:spcBef>
                <a:spcPts val="0"/>
              </a:spcBef>
              <a:spcAft>
                <a:spcPts val="375"/>
              </a:spcAft>
            </a:pPr>
            <a:r>
              <a:rPr lang="en-US" sz="2025" b="1" dirty="0">
                <a:solidFill>
                  <a:srgbClr val="002060"/>
                </a:solidFill>
              </a:rPr>
              <a:t>Evaluate the Product: </a:t>
            </a:r>
            <a:r>
              <a:rPr lang="en-US" sz="2025" dirty="0">
                <a:solidFill>
                  <a:srgbClr val="002060"/>
                </a:solidFill>
              </a:rPr>
              <a:t>Students plan their course on paper, then utilize flight simulators to determine success.</a:t>
            </a:r>
          </a:p>
          <a:p>
            <a:pPr>
              <a:lnSpc>
                <a:spcPct val="120000"/>
              </a:lnSpc>
              <a:spcBef>
                <a:spcPts val="0"/>
              </a:spcBef>
              <a:spcAft>
                <a:spcPts val="375"/>
              </a:spcAft>
            </a:pPr>
            <a:r>
              <a:rPr lang="en-US" sz="2025" b="1" dirty="0">
                <a:solidFill>
                  <a:srgbClr val="002060"/>
                </a:solidFill>
              </a:rPr>
              <a:t>Results:</a:t>
            </a:r>
            <a:r>
              <a:rPr lang="en-US" sz="2025" dirty="0">
                <a:solidFill>
                  <a:srgbClr val="002060"/>
                </a:solidFill>
              </a:rPr>
              <a:t> Teacher adds 10-15 knot winds to challenge the students; it’s all about bearings and knowing your surroundings.</a:t>
            </a:r>
          </a:p>
          <a:p>
            <a:endParaRPr lang="en-US" dirty="0">
              <a:solidFill>
                <a:srgbClr val="002060"/>
              </a:solidFill>
            </a:endParaRPr>
          </a:p>
        </p:txBody>
      </p:sp>
      <p:sp>
        <p:nvSpPr>
          <p:cNvPr id="4" name="Footer Placeholder 2">
            <a:extLst>
              <a:ext uri="{FF2B5EF4-FFF2-40B4-BE49-F238E27FC236}">
                <a16:creationId xmlns:a16="http://schemas.microsoft.com/office/drawing/2014/main" id="{FE18E740-CB4D-4852-9BD5-0C7C5ED62C91}"/>
              </a:ext>
            </a:extLst>
          </p:cNvPr>
          <p:cNvSpPr txBox="1">
            <a:spLocks/>
          </p:cNvSpPr>
          <p:nvPr/>
        </p:nvSpPr>
        <p:spPr>
          <a:xfrm>
            <a:off x="4677201" y="6386190"/>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2018 Leadership Forum 04-26-18</a:t>
            </a:r>
            <a:endParaRPr lang="en-US" sz="1000" dirty="0"/>
          </a:p>
        </p:txBody>
      </p:sp>
      <p:sp>
        <p:nvSpPr>
          <p:cNvPr id="5" name="Slide Number Placeholder 3">
            <a:extLst>
              <a:ext uri="{FF2B5EF4-FFF2-40B4-BE49-F238E27FC236}">
                <a16:creationId xmlns:a16="http://schemas.microsoft.com/office/drawing/2014/main" id="{63EA5497-19E6-4271-BEA0-286F74580986}"/>
              </a:ext>
            </a:extLst>
          </p:cNvPr>
          <p:cNvSpPr txBox="1">
            <a:spLocks/>
          </p:cNvSpPr>
          <p:nvPr/>
        </p:nvSpPr>
        <p:spPr>
          <a:xfrm>
            <a:off x="8452818" y="6386190"/>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F0614-88EF-E141-A4D8-626B55E019E0}" type="slidenum">
              <a:rPr lang="en-US" sz="1000" smtClean="0"/>
              <a:pPr/>
              <a:t>16</a:t>
            </a:fld>
            <a:endParaRPr lang="en-US" sz="1000" dirty="0"/>
          </a:p>
        </p:txBody>
      </p:sp>
    </p:spTree>
    <p:extLst>
      <p:ext uri="{BB962C8B-B14F-4D97-AF65-F5344CB8AC3E}">
        <p14:creationId xmlns:p14="http://schemas.microsoft.com/office/powerpoint/2010/main" val="154451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621332" y="832756"/>
            <a:ext cx="7886700" cy="994172"/>
          </a:xfrm>
        </p:spPr>
        <p:txBody>
          <a:bodyPr>
            <a:normAutofit/>
          </a:bodyPr>
          <a:lstStyle/>
          <a:p>
            <a:r>
              <a:rPr lang="en-US" sz="2700" dirty="0"/>
              <a:t>Advanced Career: Innovations in Science and Technology — Travis James, Ark.</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561743" y="2066925"/>
            <a:ext cx="8005879" cy="3362325"/>
          </a:xfrm>
        </p:spPr>
        <p:txBody>
          <a:bodyPr>
            <a:normAutofit/>
          </a:bodyPr>
          <a:lstStyle/>
          <a:p>
            <a:pPr>
              <a:spcAft>
                <a:spcPts val="450"/>
              </a:spcAft>
            </a:pPr>
            <a:r>
              <a:rPr lang="en-US" sz="2000" dirty="0">
                <a:solidFill>
                  <a:srgbClr val="002060"/>
                </a:solidFill>
              </a:rPr>
              <a:t>“AC changed me as a teacher. I was a biology teacher. I stood and lectured.”</a:t>
            </a:r>
          </a:p>
          <a:p>
            <a:pPr>
              <a:spcAft>
                <a:spcPts val="450"/>
              </a:spcAft>
            </a:pPr>
            <a:r>
              <a:rPr lang="en-US" sz="2000" dirty="0">
                <a:solidFill>
                  <a:srgbClr val="002060"/>
                </a:solidFill>
              </a:rPr>
              <a:t>“In AC, students learn how math and literacy are used in real-world situation and why they need it.”</a:t>
            </a:r>
          </a:p>
          <a:p>
            <a:pPr>
              <a:spcAft>
                <a:spcPts val="450"/>
              </a:spcAft>
            </a:pPr>
            <a:r>
              <a:rPr lang="en-US" sz="2400" dirty="0">
                <a:solidFill>
                  <a:srgbClr val="FF0000"/>
                </a:solidFill>
              </a:rPr>
              <a:t>“I had a student who couldn’t see himself going to college. Once we got into 3D Drawing, he found a niche for himself. Because of AC, that student is now working toward the CNC Tool and Dye Specialist Certificate.”</a:t>
            </a:r>
          </a:p>
        </p:txBody>
      </p:sp>
      <p:sp>
        <p:nvSpPr>
          <p:cNvPr id="5" name="TextBox 4">
            <a:extLst>
              <a:ext uri="{FF2B5EF4-FFF2-40B4-BE49-F238E27FC236}">
                <a16:creationId xmlns:a16="http://schemas.microsoft.com/office/drawing/2014/main" id="{9DBE4600-6AA4-4B66-A164-ACBA9BEF93F4}"/>
              </a:ext>
            </a:extLst>
          </p:cNvPr>
          <p:cNvSpPr txBox="1"/>
          <p:nvPr/>
        </p:nvSpPr>
        <p:spPr>
          <a:xfrm>
            <a:off x="652811" y="296595"/>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8AC028DB-D880-41B8-A617-CF050C1E9A5A}"/>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9" name="Slide Number Placeholder 3">
            <a:extLst>
              <a:ext uri="{FF2B5EF4-FFF2-40B4-BE49-F238E27FC236}">
                <a16:creationId xmlns:a16="http://schemas.microsoft.com/office/drawing/2014/main" id="{ED5E7833-7065-44F3-88F8-1D72A30EAFD4}"/>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17</a:t>
            </a:fld>
            <a:endParaRPr lang="en-US" sz="1000" dirty="0"/>
          </a:p>
        </p:txBody>
      </p:sp>
    </p:spTree>
    <p:extLst>
      <p:ext uri="{BB962C8B-B14F-4D97-AF65-F5344CB8AC3E}">
        <p14:creationId xmlns:p14="http://schemas.microsoft.com/office/powerpoint/2010/main" val="181615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621332" y="901100"/>
            <a:ext cx="7886700" cy="994172"/>
          </a:xfrm>
        </p:spPr>
        <p:txBody>
          <a:bodyPr>
            <a:normAutofit/>
          </a:bodyPr>
          <a:lstStyle/>
          <a:p>
            <a:r>
              <a:rPr lang="en-US" sz="2700" dirty="0"/>
              <a:t>Advanced Career: Aerospace Engineering — </a:t>
            </a:r>
            <a:br>
              <a:rPr lang="en-US" sz="2700" dirty="0"/>
            </a:br>
            <a:r>
              <a:rPr lang="en-US" sz="2700" dirty="0"/>
              <a:t>Kimberly Cortines, W. V.</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561743" y="2333625"/>
            <a:ext cx="8005879" cy="3623275"/>
          </a:xfrm>
        </p:spPr>
        <p:txBody>
          <a:bodyPr>
            <a:normAutofit/>
          </a:bodyPr>
          <a:lstStyle/>
          <a:p>
            <a:pPr>
              <a:spcAft>
                <a:spcPts val="450"/>
              </a:spcAft>
            </a:pPr>
            <a:r>
              <a:rPr lang="en-US" sz="2000" dirty="0">
                <a:solidFill>
                  <a:srgbClr val="002060"/>
                </a:solidFill>
              </a:rPr>
              <a:t>“AC is the first curriculum I’ve ever seen where all groups of students are engaged, and everyone appreciates each other and get technical skills and concepts that will help them in the future.”</a:t>
            </a:r>
          </a:p>
          <a:p>
            <a:pPr>
              <a:spcAft>
                <a:spcPts val="450"/>
              </a:spcAft>
            </a:pPr>
            <a:r>
              <a:rPr lang="en-US" sz="2000" dirty="0">
                <a:solidFill>
                  <a:srgbClr val="002060"/>
                </a:solidFill>
              </a:rPr>
              <a:t>“The AC curriculum deepens students’ understanding of math. They learn at deeper levels when they are engaged in hands-on assignments.”</a:t>
            </a:r>
          </a:p>
          <a:p>
            <a:pPr>
              <a:spcAft>
                <a:spcPts val="450"/>
              </a:spcAft>
            </a:pPr>
            <a:r>
              <a:rPr lang="en-US" sz="2400" dirty="0">
                <a:solidFill>
                  <a:srgbClr val="FF0000"/>
                </a:solidFill>
              </a:rPr>
              <a:t>“AC students learn how to use math in practical ways; consequently, they gain more appreciation for math and develop a drive to learn it.”</a:t>
            </a:r>
          </a:p>
        </p:txBody>
      </p:sp>
      <p:sp>
        <p:nvSpPr>
          <p:cNvPr id="5" name="TextBox 4">
            <a:extLst>
              <a:ext uri="{FF2B5EF4-FFF2-40B4-BE49-F238E27FC236}">
                <a16:creationId xmlns:a16="http://schemas.microsoft.com/office/drawing/2014/main" id="{29A1DF4D-11C3-4094-AF8A-2F2AED05BA49}"/>
              </a:ext>
            </a:extLst>
          </p:cNvPr>
          <p:cNvSpPr txBox="1"/>
          <p:nvPr/>
        </p:nvSpPr>
        <p:spPr>
          <a:xfrm>
            <a:off x="561743" y="214139"/>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BC441D0D-8B96-4A8A-B5CC-4A5372409601}"/>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9" name="Slide Number Placeholder 3">
            <a:extLst>
              <a:ext uri="{FF2B5EF4-FFF2-40B4-BE49-F238E27FC236}">
                <a16:creationId xmlns:a16="http://schemas.microsoft.com/office/drawing/2014/main" id="{28946826-3193-4E9C-83C6-C87A11B15F4D}"/>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18</a:t>
            </a:fld>
            <a:endParaRPr lang="en-US" sz="1000" dirty="0"/>
          </a:p>
        </p:txBody>
      </p:sp>
    </p:spTree>
    <p:extLst>
      <p:ext uri="{BB962C8B-B14F-4D97-AF65-F5344CB8AC3E}">
        <p14:creationId xmlns:p14="http://schemas.microsoft.com/office/powerpoint/2010/main" val="190898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502152" y="620548"/>
            <a:ext cx="7886700" cy="994172"/>
          </a:xfrm>
        </p:spPr>
        <p:txBody>
          <a:bodyPr>
            <a:normAutofit/>
          </a:bodyPr>
          <a:lstStyle/>
          <a:p>
            <a:r>
              <a:rPr lang="en-US" sz="2700" dirty="0"/>
              <a:t>Advanced Career: Aerospace Engineering — </a:t>
            </a:r>
            <a:br>
              <a:rPr lang="en-US" sz="2700" dirty="0"/>
            </a:br>
            <a:r>
              <a:rPr lang="en-US" sz="2700" dirty="0"/>
              <a:t>Kimberly Cortines, W. V.</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502152" y="1847850"/>
            <a:ext cx="8356098" cy="4343399"/>
          </a:xfrm>
        </p:spPr>
        <p:txBody>
          <a:bodyPr>
            <a:normAutofit/>
          </a:bodyPr>
          <a:lstStyle/>
          <a:p>
            <a:pPr>
              <a:spcAft>
                <a:spcPts val="450"/>
              </a:spcAft>
            </a:pPr>
            <a:r>
              <a:rPr lang="en-US" sz="2000" dirty="0">
                <a:solidFill>
                  <a:srgbClr val="002060"/>
                </a:solidFill>
              </a:rPr>
              <a:t>“AC students learn that failure is part of the learning process. Students learn from their mistakes. In the beginning, it’s difficult for AP students to accept failure. It was hard for AP students who didn’t build their rockets correctly. But in AC, they find that mistakes are an essential part of learning.”</a:t>
            </a:r>
          </a:p>
          <a:p>
            <a:pPr>
              <a:spcAft>
                <a:spcPts val="450"/>
              </a:spcAft>
            </a:pPr>
            <a:r>
              <a:rPr lang="en-US" sz="2000" dirty="0">
                <a:solidFill>
                  <a:srgbClr val="002060"/>
                </a:solidFill>
              </a:rPr>
              <a:t>“I didn’t think I could teach aerospace. I sat in a room of men who said they had all this engineering experience. I thought this is the wrong place for me, but I stayed and learned I could do it, and I loved it.”</a:t>
            </a:r>
          </a:p>
          <a:p>
            <a:pPr>
              <a:spcAft>
                <a:spcPts val="450"/>
              </a:spcAft>
            </a:pPr>
            <a:r>
              <a:rPr lang="en-US" sz="2400" dirty="0">
                <a:solidFill>
                  <a:srgbClr val="FF0000"/>
                </a:solidFill>
              </a:rPr>
              <a:t>“We are short-changing our students with this old, antiquated way of teaching where math, English and science are separate entities.”</a:t>
            </a:r>
          </a:p>
        </p:txBody>
      </p:sp>
      <p:sp>
        <p:nvSpPr>
          <p:cNvPr id="5" name="TextBox 4">
            <a:extLst>
              <a:ext uri="{FF2B5EF4-FFF2-40B4-BE49-F238E27FC236}">
                <a16:creationId xmlns:a16="http://schemas.microsoft.com/office/drawing/2014/main" id="{5BC8CAA8-DA07-4C0E-9055-45351F2342C3}"/>
              </a:ext>
            </a:extLst>
          </p:cNvPr>
          <p:cNvSpPr txBox="1"/>
          <p:nvPr/>
        </p:nvSpPr>
        <p:spPr>
          <a:xfrm>
            <a:off x="359278" y="105614"/>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EF5FF7CC-A351-4BFC-BE41-D1AA53070537}"/>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2018 Leadership Forum 04-26-18</a:t>
            </a:r>
            <a:endParaRPr lang="en-US" sz="1000" dirty="0"/>
          </a:p>
        </p:txBody>
      </p:sp>
      <p:sp>
        <p:nvSpPr>
          <p:cNvPr id="9" name="Slide Number Placeholder 3">
            <a:extLst>
              <a:ext uri="{FF2B5EF4-FFF2-40B4-BE49-F238E27FC236}">
                <a16:creationId xmlns:a16="http://schemas.microsoft.com/office/drawing/2014/main" id="{1C5FB158-BD45-4B0F-8E46-A75407D6C0AB}"/>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19</a:t>
            </a:fld>
            <a:endParaRPr lang="en-US" sz="1000" dirty="0"/>
          </a:p>
        </p:txBody>
      </p:sp>
    </p:spTree>
    <p:extLst>
      <p:ext uri="{BB962C8B-B14F-4D97-AF65-F5344CB8AC3E}">
        <p14:creationId xmlns:p14="http://schemas.microsoft.com/office/powerpoint/2010/main" val="119489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D897-5F8B-4490-82BC-7A924E8B1B0D}"/>
              </a:ext>
            </a:extLst>
          </p:cNvPr>
          <p:cNvSpPr>
            <a:spLocks noGrp="1"/>
          </p:cNvSpPr>
          <p:nvPr>
            <p:ph type="title"/>
          </p:nvPr>
        </p:nvSpPr>
        <p:spPr>
          <a:xfrm>
            <a:off x="831753" y="579438"/>
            <a:ext cx="7690896" cy="1143000"/>
          </a:xfrm>
        </p:spPr>
        <p:txBody>
          <a:bodyPr>
            <a:normAutofit/>
          </a:bodyPr>
          <a:lstStyle/>
          <a:p>
            <a:r>
              <a:rPr lang="en-US" sz="3600" dirty="0"/>
              <a:t>Great Principals</a:t>
            </a:r>
          </a:p>
        </p:txBody>
      </p:sp>
      <p:sp>
        <p:nvSpPr>
          <p:cNvPr id="3" name="Footer Placeholder 2">
            <a:extLst>
              <a:ext uri="{FF2B5EF4-FFF2-40B4-BE49-F238E27FC236}">
                <a16:creationId xmlns:a16="http://schemas.microsoft.com/office/drawing/2014/main" id="{FC690691-4A86-4AFB-9C3D-37CF4992EF7E}"/>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88B0B601-3078-4D1D-B7FC-E3D1E76EB907}"/>
              </a:ext>
            </a:extLst>
          </p:cNvPr>
          <p:cNvSpPr>
            <a:spLocks noGrp="1"/>
          </p:cNvSpPr>
          <p:nvPr>
            <p:ph type="sldNum" sz="quarter" idx="12"/>
          </p:nvPr>
        </p:nvSpPr>
        <p:spPr/>
        <p:txBody>
          <a:bodyPr/>
          <a:lstStyle/>
          <a:p>
            <a:fld id="{C6BF0614-88EF-E141-A4D8-626B55E019E0}" type="slidenum">
              <a:rPr lang="en-US" smtClean="0"/>
              <a:pPr/>
              <a:t>2</a:t>
            </a:fld>
            <a:endParaRPr lang="en-US" dirty="0"/>
          </a:p>
        </p:txBody>
      </p:sp>
      <p:graphicFrame>
        <p:nvGraphicFramePr>
          <p:cNvPr id="6" name="Table 5">
            <a:extLst>
              <a:ext uri="{FF2B5EF4-FFF2-40B4-BE49-F238E27FC236}">
                <a16:creationId xmlns:a16="http://schemas.microsoft.com/office/drawing/2014/main" id="{C38145CF-E2A3-451F-851E-08564F92A8B3}"/>
              </a:ext>
            </a:extLst>
          </p:cNvPr>
          <p:cNvGraphicFramePr>
            <a:graphicFrameLocks noGrp="1"/>
          </p:cNvGraphicFramePr>
          <p:nvPr>
            <p:extLst>
              <p:ext uri="{D42A27DB-BD31-4B8C-83A1-F6EECF244321}">
                <p14:modId xmlns:p14="http://schemas.microsoft.com/office/powerpoint/2010/main" val="574494110"/>
              </p:ext>
            </p:extLst>
          </p:nvPr>
        </p:nvGraphicFramePr>
        <p:xfrm>
          <a:off x="717181" y="1428750"/>
          <a:ext cx="7920039" cy="2914650"/>
        </p:xfrm>
        <a:graphic>
          <a:graphicData uri="http://schemas.openxmlformats.org/drawingml/2006/table">
            <a:tbl>
              <a:tblPr firstRow="1" bandRow="1">
                <a:tableStyleId>{5C22544A-7EE6-4342-B048-85BDC9FD1C3A}</a:tableStyleId>
              </a:tblPr>
              <a:tblGrid>
                <a:gridCol w="3312857">
                  <a:extLst>
                    <a:ext uri="{9D8B030D-6E8A-4147-A177-3AD203B41FA5}">
                      <a16:colId xmlns:a16="http://schemas.microsoft.com/office/drawing/2014/main" val="1965788911"/>
                    </a:ext>
                  </a:extLst>
                </a:gridCol>
                <a:gridCol w="1397050">
                  <a:extLst>
                    <a:ext uri="{9D8B030D-6E8A-4147-A177-3AD203B41FA5}">
                      <a16:colId xmlns:a16="http://schemas.microsoft.com/office/drawing/2014/main" val="2513143232"/>
                    </a:ext>
                  </a:extLst>
                </a:gridCol>
                <a:gridCol w="3210132">
                  <a:extLst>
                    <a:ext uri="{9D8B030D-6E8A-4147-A177-3AD203B41FA5}">
                      <a16:colId xmlns:a16="http://schemas.microsoft.com/office/drawing/2014/main" val="3278159767"/>
                    </a:ext>
                  </a:extLst>
                </a:gridCol>
              </a:tblGrid>
              <a:tr h="2914650">
                <a:tc>
                  <a:txBody>
                    <a:bodyPr/>
                    <a:lstStyle/>
                    <a:p>
                      <a:r>
                        <a:rPr lang="en-US" sz="2800" dirty="0">
                          <a:solidFill>
                            <a:srgbClr val="002060"/>
                          </a:solidFill>
                        </a:rPr>
                        <a:t>Do not engage teachers in achieving minimum goals</a:t>
                      </a:r>
                    </a:p>
                  </a:txBody>
                  <a:tcPr anchor="ctr">
                    <a:noFill/>
                  </a:tcPr>
                </a:tc>
                <a:tc>
                  <a:txBody>
                    <a:bodyPr/>
                    <a:lstStyle/>
                    <a:p>
                      <a:r>
                        <a:rPr lang="en-US" sz="2400" dirty="0">
                          <a:solidFill>
                            <a:srgbClr val="0070C0"/>
                          </a:solidFill>
                        </a:rPr>
                        <a:t>but instead,</a:t>
                      </a:r>
                    </a:p>
                  </a:txBody>
                  <a:tcPr anchor="ctr">
                    <a:noFill/>
                  </a:tcPr>
                </a:tc>
                <a:tc>
                  <a:txBody>
                    <a:bodyPr/>
                    <a:lstStyle/>
                    <a:p>
                      <a:r>
                        <a:rPr lang="en-US" sz="2800" dirty="0">
                          <a:solidFill>
                            <a:srgbClr val="002060"/>
                          </a:solidFill>
                        </a:rPr>
                        <a:t>Engage the entire faculty in achieving bold goals</a:t>
                      </a:r>
                    </a:p>
                  </a:txBody>
                  <a:tcPr anchor="ctr">
                    <a:noFill/>
                  </a:tcPr>
                </a:tc>
                <a:extLst>
                  <a:ext uri="{0D108BD9-81ED-4DB2-BD59-A6C34878D82A}">
                    <a16:rowId xmlns:a16="http://schemas.microsoft.com/office/drawing/2014/main" val="852695692"/>
                  </a:ext>
                </a:extLst>
              </a:tr>
            </a:tbl>
          </a:graphicData>
        </a:graphic>
      </p:graphicFrame>
    </p:spTree>
    <p:extLst>
      <p:ext uri="{BB962C8B-B14F-4D97-AF65-F5344CB8AC3E}">
        <p14:creationId xmlns:p14="http://schemas.microsoft.com/office/powerpoint/2010/main" val="234433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480200" y="625228"/>
            <a:ext cx="7886700" cy="870755"/>
          </a:xfrm>
        </p:spPr>
        <p:txBody>
          <a:bodyPr>
            <a:normAutofit fontScale="90000"/>
          </a:bodyPr>
          <a:lstStyle/>
          <a:p>
            <a:r>
              <a:rPr lang="en-US" sz="2700" dirty="0"/>
              <a:t>Advanced Career: Clean Energy Technology — Sara Smith, S. C.</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530728" y="1714500"/>
            <a:ext cx="8375147" cy="4629150"/>
          </a:xfrm>
        </p:spPr>
        <p:txBody>
          <a:bodyPr>
            <a:normAutofit/>
          </a:bodyPr>
          <a:lstStyle/>
          <a:p>
            <a:pPr>
              <a:spcAft>
                <a:spcPts val="450"/>
              </a:spcAft>
            </a:pPr>
            <a:r>
              <a:rPr lang="en-US" sz="1800" dirty="0">
                <a:solidFill>
                  <a:srgbClr val="002060"/>
                </a:solidFill>
              </a:rPr>
              <a:t>“The curriculum pushes students to do more than they have done before. I have been surprised by their ability to stick with an assignment and do the work.”</a:t>
            </a:r>
          </a:p>
          <a:p>
            <a:pPr>
              <a:spcAft>
                <a:spcPts val="450"/>
              </a:spcAft>
            </a:pPr>
            <a:r>
              <a:rPr lang="en-US" sz="1800" dirty="0">
                <a:solidFill>
                  <a:srgbClr val="002060"/>
                </a:solidFill>
              </a:rPr>
              <a:t>“The project assignments motivate students and raise their expectations for the quality of their work. Students learn more through the productive struggle.”</a:t>
            </a:r>
          </a:p>
          <a:p>
            <a:pPr>
              <a:spcAft>
                <a:spcPts val="450"/>
              </a:spcAft>
            </a:pPr>
            <a:r>
              <a:rPr lang="en-US" sz="2000" dirty="0">
                <a:solidFill>
                  <a:srgbClr val="FF0000"/>
                </a:solidFill>
              </a:rPr>
              <a:t>“One student who finished the program is planning to become an environmental engineer in the renewable energy field. The assignments helped him realize that he could go to college, get a degree and get a job in this field.”</a:t>
            </a:r>
          </a:p>
          <a:p>
            <a:pPr>
              <a:spcAft>
                <a:spcPts val="450"/>
              </a:spcAft>
            </a:pPr>
            <a:r>
              <a:rPr lang="en-US" sz="1800" dirty="0">
                <a:solidFill>
                  <a:srgbClr val="002060"/>
                </a:solidFill>
              </a:rPr>
              <a:t>“I had an employee to come in and observe a solar panel presentation. He couldn’t believe high school students designed the solar panels themselves, and developed training protocols to train people in underdeveloped nations to make and use solar panels.”</a:t>
            </a:r>
          </a:p>
        </p:txBody>
      </p:sp>
      <p:sp>
        <p:nvSpPr>
          <p:cNvPr id="5" name="TextBox 4">
            <a:extLst>
              <a:ext uri="{FF2B5EF4-FFF2-40B4-BE49-F238E27FC236}">
                <a16:creationId xmlns:a16="http://schemas.microsoft.com/office/drawing/2014/main" id="{6F957C49-31A6-4EC2-870B-8453E97A4F17}"/>
              </a:ext>
            </a:extLst>
          </p:cNvPr>
          <p:cNvSpPr txBox="1"/>
          <p:nvPr/>
        </p:nvSpPr>
        <p:spPr>
          <a:xfrm>
            <a:off x="371475" y="139983"/>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8A1BDBE8-F9A7-42FF-AC6A-B74ECBAA82ED}"/>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9" name="Slide Number Placeholder 3">
            <a:extLst>
              <a:ext uri="{FF2B5EF4-FFF2-40B4-BE49-F238E27FC236}">
                <a16:creationId xmlns:a16="http://schemas.microsoft.com/office/drawing/2014/main" id="{EB404905-6EA7-43C5-A575-5EA441BD7165}"/>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20</a:t>
            </a:fld>
            <a:endParaRPr lang="en-US" sz="1000" dirty="0"/>
          </a:p>
        </p:txBody>
      </p:sp>
    </p:spTree>
    <p:extLst>
      <p:ext uri="{BB962C8B-B14F-4D97-AF65-F5344CB8AC3E}">
        <p14:creationId xmlns:p14="http://schemas.microsoft.com/office/powerpoint/2010/main" val="328525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063-AC98-4210-AB40-3CF1B7D3C805}"/>
              </a:ext>
            </a:extLst>
          </p:cNvPr>
          <p:cNvSpPr>
            <a:spLocks noGrp="1"/>
          </p:cNvSpPr>
          <p:nvPr>
            <p:ph type="title"/>
          </p:nvPr>
        </p:nvSpPr>
        <p:spPr>
          <a:xfrm>
            <a:off x="546410" y="980290"/>
            <a:ext cx="8597590" cy="994172"/>
          </a:xfrm>
        </p:spPr>
        <p:txBody>
          <a:bodyPr>
            <a:normAutofit/>
          </a:bodyPr>
          <a:lstStyle/>
          <a:p>
            <a:r>
              <a:rPr lang="en-US" sz="2550" dirty="0"/>
              <a:t>Advanced Career: Integrated Production Technologies —  Toby Craver, Ark. </a:t>
            </a:r>
          </a:p>
        </p:txBody>
      </p:sp>
      <p:sp>
        <p:nvSpPr>
          <p:cNvPr id="3" name="Content Placeholder 2">
            <a:extLst>
              <a:ext uri="{FF2B5EF4-FFF2-40B4-BE49-F238E27FC236}">
                <a16:creationId xmlns:a16="http://schemas.microsoft.com/office/drawing/2014/main" id="{2CB754D0-E2EF-4651-804D-F3A02E9ED9C4}"/>
              </a:ext>
            </a:extLst>
          </p:cNvPr>
          <p:cNvSpPr>
            <a:spLocks noGrp="1"/>
          </p:cNvSpPr>
          <p:nvPr>
            <p:ph idx="1"/>
          </p:nvPr>
        </p:nvSpPr>
        <p:spPr>
          <a:xfrm>
            <a:off x="418171" y="2256981"/>
            <a:ext cx="8555927" cy="3867593"/>
          </a:xfrm>
        </p:spPr>
        <p:txBody>
          <a:bodyPr>
            <a:normAutofit/>
          </a:bodyPr>
          <a:lstStyle/>
          <a:p>
            <a:pPr>
              <a:spcAft>
                <a:spcPts val="450"/>
              </a:spcAft>
            </a:pPr>
            <a:r>
              <a:rPr lang="en-US" sz="2000" dirty="0">
                <a:solidFill>
                  <a:srgbClr val="002060"/>
                </a:solidFill>
              </a:rPr>
              <a:t>“In retrospect, I underestimated what these high school students could do when given meaningful assignments.”</a:t>
            </a:r>
          </a:p>
          <a:p>
            <a:pPr>
              <a:spcAft>
                <a:spcPts val="450"/>
              </a:spcAft>
            </a:pPr>
            <a:r>
              <a:rPr lang="en-US" sz="2000" dirty="0">
                <a:solidFill>
                  <a:srgbClr val="FF0000"/>
                </a:solidFill>
              </a:rPr>
              <a:t>“Other teachers have said AC students have come out of the ‘blind spot’ of the school and are on a different level. Expectations are higher, and students are thriving. They have become more interested in school.”</a:t>
            </a:r>
          </a:p>
          <a:p>
            <a:pPr>
              <a:spcAft>
                <a:spcPts val="450"/>
              </a:spcAft>
            </a:pPr>
            <a:r>
              <a:rPr lang="en-US" sz="2000" dirty="0">
                <a:solidFill>
                  <a:srgbClr val="002060"/>
                </a:solidFill>
              </a:rPr>
              <a:t>“Business leaders are blown away by the level of student work. Some have said that the 11th-grade projects students are doing reflect what they did as juniors in college.”</a:t>
            </a:r>
          </a:p>
          <a:p>
            <a:pPr>
              <a:spcAft>
                <a:spcPts val="450"/>
              </a:spcAft>
            </a:pPr>
            <a:r>
              <a:rPr lang="en-US" sz="2400" dirty="0">
                <a:solidFill>
                  <a:srgbClr val="FF0000"/>
                </a:solidFill>
              </a:rPr>
              <a:t>“The professors are in awe that high school students are giving better presentations than their college students.”</a:t>
            </a:r>
            <a:endParaRPr lang="en-US" sz="2000" dirty="0">
              <a:solidFill>
                <a:srgbClr val="FF0000"/>
              </a:solidFill>
            </a:endParaRPr>
          </a:p>
        </p:txBody>
      </p:sp>
      <p:sp>
        <p:nvSpPr>
          <p:cNvPr id="5" name="TextBox 4">
            <a:extLst>
              <a:ext uri="{FF2B5EF4-FFF2-40B4-BE49-F238E27FC236}">
                <a16:creationId xmlns:a16="http://schemas.microsoft.com/office/drawing/2014/main" id="{0555F559-08B0-4231-9FFF-DA0B898919CA}"/>
              </a:ext>
            </a:extLst>
          </p:cNvPr>
          <p:cNvSpPr txBox="1"/>
          <p:nvPr/>
        </p:nvSpPr>
        <p:spPr>
          <a:xfrm>
            <a:off x="567086" y="328439"/>
            <a:ext cx="5068229" cy="369332"/>
          </a:xfrm>
          <a:prstGeom prst="rect">
            <a:avLst/>
          </a:prstGeom>
          <a:noFill/>
        </p:spPr>
        <p:txBody>
          <a:bodyPr wrap="square" rtlCol="0">
            <a:spAutoFit/>
          </a:bodyPr>
          <a:lstStyle/>
          <a:p>
            <a:r>
              <a:rPr lang="en-US" b="1" dirty="0">
                <a:solidFill>
                  <a:srgbClr val="008BB0"/>
                </a:solidFill>
              </a:rPr>
              <a:t>What Master Teachers Say</a:t>
            </a:r>
          </a:p>
        </p:txBody>
      </p:sp>
      <p:sp>
        <p:nvSpPr>
          <p:cNvPr id="8" name="Footer Placeholder 2">
            <a:extLst>
              <a:ext uri="{FF2B5EF4-FFF2-40B4-BE49-F238E27FC236}">
                <a16:creationId xmlns:a16="http://schemas.microsoft.com/office/drawing/2014/main" id="{20E0DAB8-75AC-41A7-8F9B-7D1F7814D39C}"/>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9" name="Slide Number Placeholder 3">
            <a:extLst>
              <a:ext uri="{FF2B5EF4-FFF2-40B4-BE49-F238E27FC236}">
                <a16:creationId xmlns:a16="http://schemas.microsoft.com/office/drawing/2014/main" id="{7BFAA6E9-B8D9-4B35-A354-E5BD2E19C5FF}"/>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21</a:t>
            </a:fld>
            <a:endParaRPr lang="en-US" sz="1000" dirty="0"/>
          </a:p>
        </p:txBody>
      </p:sp>
    </p:spTree>
    <p:extLst>
      <p:ext uri="{BB962C8B-B14F-4D97-AF65-F5344CB8AC3E}">
        <p14:creationId xmlns:p14="http://schemas.microsoft.com/office/powerpoint/2010/main" val="422439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08183" y="665560"/>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22</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3595711207"/>
              </p:ext>
            </p:extLst>
          </p:nvPr>
        </p:nvGraphicFramePr>
        <p:xfrm>
          <a:off x="712933" y="1758950"/>
          <a:ext cx="7786146" cy="2889250"/>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1128681">
                <a:tc>
                  <a:txBody>
                    <a:bodyPr/>
                    <a:lstStyle/>
                    <a:p>
                      <a:pPr algn="ctr"/>
                      <a:r>
                        <a:rPr lang="en-US" sz="2400" dirty="0"/>
                        <a:t>Do Not</a:t>
                      </a:r>
                    </a:p>
                  </a:txBody>
                  <a:tcPr anchor="ctr"/>
                </a:tc>
                <a:tc>
                  <a:txBody>
                    <a:bodyPr/>
                    <a:lstStyle/>
                    <a:p>
                      <a:pPr algn="ctr"/>
                      <a:r>
                        <a:rPr lang="en-US" sz="2400" dirty="0"/>
                        <a:t>Lead Teachers to</a:t>
                      </a:r>
                    </a:p>
                  </a:txBody>
                  <a:tcPr anchor="ctr"/>
                </a:tc>
                <a:extLst>
                  <a:ext uri="{0D108BD9-81ED-4DB2-BD59-A6C34878D82A}">
                    <a16:rowId xmlns:a16="http://schemas.microsoft.com/office/drawing/2014/main" val="4239137447"/>
                  </a:ext>
                </a:extLst>
              </a:tr>
              <a:tr h="1760569">
                <a:tc>
                  <a:txBody>
                    <a:bodyPr/>
                    <a:lstStyle/>
                    <a:p>
                      <a:r>
                        <a:rPr lang="en-US" sz="2400" dirty="0"/>
                        <a:t>See literacy as belonging just to English/reading specialists</a:t>
                      </a:r>
                    </a:p>
                  </a:txBody>
                  <a:tcPr anchor="ctr"/>
                </a:tc>
                <a:tc>
                  <a:txBody>
                    <a:bodyPr/>
                    <a:lstStyle/>
                    <a:p>
                      <a:r>
                        <a:rPr lang="en-US" sz="2400" dirty="0"/>
                        <a:t>Ensure all teachers use</a:t>
                      </a:r>
                      <a:br>
                        <a:rPr lang="en-US" sz="2400" dirty="0"/>
                      </a:br>
                      <a:r>
                        <a:rPr lang="en-US" sz="2400" dirty="0"/>
                        <a:t>literacy-based assignments to advance both content and literacy achievement</a:t>
                      </a:r>
                    </a:p>
                  </a:txBody>
                  <a:tcPr anchor="ctr"/>
                </a:tc>
                <a:extLst>
                  <a:ext uri="{0D108BD9-81ED-4DB2-BD59-A6C34878D82A}">
                    <a16:rowId xmlns:a16="http://schemas.microsoft.com/office/drawing/2014/main" val="3168167061"/>
                  </a:ext>
                </a:extLst>
              </a:tr>
            </a:tbl>
          </a:graphicData>
        </a:graphic>
      </p:graphicFrame>
    </p:spTree>
    <p:extLst>
      <p:ext uri="{BB962C8B-B14F-4D97-AF65-F5344CB8AC3E}">
        <p14:creationId xmlns:p14="http://schemas.microsoft.com/office/powerpoint/2010/main" val="195109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9369-E73D-4D00-B8FC-A43AAD878E0C}"/>
              </a:ext>
            </a:extLst>
          </p:cNvPr>
          <p:cNvSpPr>
            <a:spLocks noGrp="1"/>
          </p:cNvSpPr>
          <p:nvPr>
            <p:ph type="title"/>
          </p:nvPr>
        </p:nvSpPr>
        <p:spPr>
          <a:xfrm>
            <a:off x="482416" y="706601"/>
            <a:ext cx="8231042" cy="1143000"/>
          </a:xfrm>
        </p:spPr>
        <p:txBody>
          <a:bodyPr/>
          <a:lstStyle/>
          <a:p>
            <a:pPr algn="ctr"/>
            <a:r>
              <a:rPr lang="en-US" dirty="0"/>
              <a:t>The Importance of Instructional Leadership: The Role of the Principal</a:t>
            </a:r>
          </a:p>
        </p:txBody>
      </p:sp>
      <p:sp>
        <p:nvSpPr>
          <p:cNvPr id="3" name="Footer Placeholder 2">
            <a:extLst>
              <a:ext uri="{FF2B5EF4-FFF2-40B4-BE49-F238E27FC236}">
                <a16:creationId xmlns:a16="http://schemas.microsoft.com/office/drawing/2014/main" id="{FD7EE904-43E5-461F-AEAF-2E5351C9496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98CAD221-EAF9-4991-92AB-1EB3A4D71287}"/>
              </a:ext>
            </a:extLst>
          </p:cNvPr>
          <p:cNvSpPr>
            <a:spLocks noGrp="1"/>
          </p:cNvSpPr>
          <p:nvPr>
            <p:ph type="sldNum" sz="quarter" idx="12"/>
          </p:nvPr>
        </p:nvSpPr>
        <p:spPr/>
        <p:txBody>
          <a:bodyPr/>
          <a:lstStyle/>
          <a:p>
            <a:fld id="{C6BF0614-88EF-E141-A4D8-626B55E019E0}" type="slidenum">
              <a:rPr lang="en-US" smtClean="0"/>
              <a:pPr/>
              <a:t>23</a:t>
            </a:fld>
            <a:endParaRPr lang="en-US" dirty="0"/>
          </a:p>
        </p:txBody>
      </p:sp>
      <p:sp>
        <p:nvSpPr>
          <p:cNvPr id="5" name="Content Placeholder 4">
            <a:extLst>
              <a:ext uri="{FF2B5EF4-FFF2-40B4-BE49-F238E27FC236}">
                <a16:creationId xmlns:a16="http://schemas.microsoft.com/office/drawing/2014/main" id="{C1E8638C-1CEC-4FD0-BF91-D89FC101B1DE}"/>
              </a:ext>
            </a:extLst>
          </p:cNvPr>
          <p:cNvSpPr>
            <a:spLocks noGrp="1"/>
          </p:cNvSpPr>
          <p:nvPr>
            <p:ph sz="half" idx="2"/>
          </p:nvPr>
        </p:nvSpPr>
        <p:spPr>
          <a:xfrm>
            <a:off x="820207" y="2171700"/>
            <a:ext cx="7713987" cy="3563940"/>
          </a:xfrm>
        </p:spPr>
        <p:txBody>
          <a:bodyPr>
            <a:normAutofit/>
          </a:bodyPr>
          <a:lstStyle/>
          <a:p>
            <a:r>
              <a:rPr lang="en-US" sz="2800" dirty="0"/>
              <a:t>A 2017 survey of teachers participating in SREB’s literacy-based practices professional development revealed a significant positive relationship between principal involvement and the spread of literacy-based assignments across the school. </a:t>
            </a:r>
          </a:p>
        </p:txBody>
      </p:sp>
    </p:spTree>
    <p:extLst>
      <p:ext uri="{BB962C8B-B14F-4D97-AF65-F5344CB8AC3E}">
        <p14:creationId xmlns:p14="http://schemas.microsoft.com/office/powerpoint/2010/main" val="347088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31753" y="310534"/>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dirty="0"/>
              <a:t>2018 Leadership Forum 04-26-18</a:t>
            </a:r>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24</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2638114325"/>
              </p:ext>
            </p:extLst>
          </p:nvPr>
        </p:nvGraphicFramePr>
        <p:xfrm>
          <a:off x="712933" y="1101725"/>
          <a:ext cx="7786146" cy="4238688"/>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717550">
                <a:tc>
                  <a:txBody>
                    <a:bodyPr/>
                    <a:lstStyle/>
                    <a:p>
                      <a:pPr algn="ctr"/>
                      <a:r>
                        <a:rPr lang="en-US" sz="2400" dirty="0"/>
                        <a:t>Do Not</a:t>
                      </a:r>
                    </a:p>
                  </a:txBody>
                  <a:tcPr anchor="ctr"/>
                </a:tc>
                <a:tc>
                  <a:txBody>
                    <a:bodyPr/>
                    <a:lstStyle/>
                    <a:p>
                      <a:pPr algn="ctr"/>
                      <a:r>
                        <a:rPr lang="en-US" sz="2400" dirty="0"/>
                        <a:t>Support Teachers to</a:t>
                      </a:r>
                    </a:p>
                  </a:txBody>
                  <a:tcPr anchor="ctr"/>
                </a:tc>
                <a:extLst>
                  <a:ext uri="{0D108BD9-81ED-4DB2-BD59-A6C34878D82A}">
                    <a16:rowId xmlns:a16="http://schemas.microsoft.com/office/drawing/2014/main" val="4239137447"/>
                  </a:ext>
                </a:extLst>
              </a:tr>
              <a:tr h="1760569">
                <a:tc>
                  <a:txBody>
                    <a:bodyPr/>
                    <a:lstStyle/>
                    <a:p>
                      <a:r>
                        <a:rPr lang="en-US" sz="2400" dirty="0"/>
                        <a:t>Believe drill-sheet mathematics is sufficient</a:t>
                      </a:r>
                    </a:p>
                  </a:txBody>
                  <a:tcPr anchor="ctr"/>
                </a:tc>
                <a:tc>
                  <a:txBody>
                    <a:bodyPr/>
                    <a:lstStyle/>
                    <a:p>
                      <a:r>
                        <a:rPr lang="en-US" sz="2400" dirty="0"/>
                        <a:t>Engage students in reasoning, understanding and using math to solve complex problems</a:t>
                      </a:r>
                    </a:p>
                  </a:txBody>
                  <a:tcPr anchor="ctr"/>
                </a:tc>
                <a:extLst>
                  <a:ext uri="{0D108BD9-81ED-4DB2-BD59-A6C34878D82A}">
                    <a16:rowId xmlns:a16="http://schemas.microsoft.com/office/drawing/2014/main" val="3168167061"/>
                  </a:ext>
                </a:extLst>
              </a:tr>
              <a:tr h="1760569">
                <a:tc>
                  <a:txBody>
                    <a:bodyPr/>
                    <a:lstStyle/>
                    <a:p>
                      <a:r>
                        <a:rPr lang="en-US" sz="2400" dirty="0"/>
                        <a:t>Just send teachers to workshops to learn how to make instructional shifts </a:t>
                      </a:r>
                    </a:p>
                  </a:txBody>
                  <a:tcPr anchor="ctr"/>
                </a:tc>
                <a:tc>
                  <a:txBody>
                    <a:bodyPr/>
                    <a:lstStyle/>
                    <a:p>
                      <a:r>
                        <a:rPr lang="en-US" sz="2400" dirty="0"/>
                        <a:t>Make desired instructional shifts and attend workshop with them</a:t>
                      </a:r>
                    </a:p>
                  </a:txBody>
                  <a:tcPr anchor="ctr"/>
                </a:tc>
                <a:extLst>
                  <a:ext uri="{0D108BD9-81ED-4DB2-BD59-A6C34878D82A}">
                    <a16:rowId xmlns:a16="http://schemas.microsoft.com/office/drawing/2014/main" val="2888801308"/>
                  </a:ext>
                </a:extLst>
              </a:tr>
            </a:tbl>
          </a:graphicData>
        </a:graphic>
      </p:graphicFrame>
      <p:sp>
        <p:nvSpPr>
          <p:cNvPr id="5" name="TextBox 4">
            <a:extLst>
              <a:ext uri="{FF2B5EF4-FFF2-40B4-BE49-F238E27FC236}">
                <a16:creationId xmlns:a16="http://schemas.microsoft.com/office/drawing/2014/main" id="{82F92060-9825-4241-A103-5470F1DE2272}"/>
              </a:ext>
            </a:extLst>
          </p:cNvPr>
          <p:cNvSpPr txBox="1"/>
          <p:nvPr/>
        </p:nvSpPr>
        <p:spPr>
          <a:xfrm>
            <a:off x="644921" y="5340413"/>
            <a:ext cx="7877728" cy="584775"/>
          </a:xfrm>
          <a:prstGeom prst="rect">
            <a:avLst/>
          </a:prstGeom>
          <a:noFill/>
        </p:spPr>
        <p:txBody>
          <a:bodyPr wrap="square" rtlCol="0">
            <a:spAutoFit/>
          </a:bodyPr>
          <a:lstStyle/>
          <a:p>
            <a:r>
              <a:rPr lang="en-US" sz="1600" dirty="0">
                <a:solidFill>
                  <a:schemeClr val="accent5">
                    <a:lumMod val="50000"/>
                  </a:schemeClr>
                </a:solidFill>
                <a:cs typeface="Arial"/>
              </a:rPr>
              <a:t>See </a:t>
            </a:r>
            <a:r>
              <a:rPr lang="en-US" sz="1600" i="1" dirty="0">
                <a:solidFill>
                  <a:schemeClr val="accent5">
                    <a:lumMod val="50000"/>
                  </a:schemeClr>
                </a:solidFill>
                <a:cs typeface="Arial"/>
              </a:rPr>
              <a:t>Making Math Matter: High-Quality Assignments That Help Students Solve Problems and Own Their Learning</a:t>
            </a:r>
            <a:r>
              <a:rPr lang="en-US" sz="1600" dirty="0">
                <a:solidFill>
                  <a:schemeClr val="accent5">
                    <a:lumMod val="50000"/>
                  </a:schemeClr>
                </a:solidFill>
                <a:cs typeface="Arial"/>
              </a:rPr>
              <a:t>, SREB, 2018.</a:t>
            </a:r>
          </a:p>
        </p:txBody>
      </p:sp>
    </p:spTree>
    <p:extLst>
      <p:ext uri="{BB962C8B-B14F-4D97-AF65-F5344CB8AC3E}">
        <p14:creationId xmlns:p14="http://schemas.microsoft.com/office/powerpoint/2010/main" val="3956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31753" y="310534"/>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25</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1778043679"/>
              </p:ext>
            </p:extLst>
          </p:nvPr>
        </p:nvGraphicFramePr>
        <p:xfrm>
          <a:off x="712933" y="1206500"/>
          <a:ext cx="7786146" cy="4649819"/>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1128681">
                <a:tc>
                  <a:txBody>
                    <a:bodyPr/>
                    <a:lstStyle/>
                    <a:p>
                      <a:pPr algn="ctr"/>
                      <a:r>
                        <a:rPr lang="en-US" sz="2400" dirty="0"/>
                        <a:t>Do Not View</a:t>
                      </a:r>
                    </a:p>
                  </a:txBody>
                  <a:tcPr anchor="ctr"/>
                </a:tc>
                <a:tc>
                  <a:txBody>
                    <a:bodyPr/>
                    <a:lstStyle/>
                    <a:p>
                      <a:pPr algn="ctr"/>
                      <a:r>
                        <a:rPr lang="en-US" sz="2400" dirty="0"/>
                        <a:t>See Themselves</a:t>
                      </a:r>
                    </a:p>
                  </a:txBody>
                  <a:tcPr anchor="ctr"/>
                </a:tc>
                <a:extLst>
                  <a:ext uri="{0D108BD9-81ED-4DB2-BD59-A6C34878D82A}">
                    <a16:rowId xmlns:a16="http://schemas.microsoft.com/office/drawing/2014/main" val="4239137447"/>
                  </a:ext>
                </a:extLst>
              </a:tr>
              <a:tr h="1760569">
                <a:tc>
                  <a:txBody>
                    <a:bodyPr/>
                    <a:lstStyle/>
                    <a:p>
                      <a:r>
                        <a:rPr lang="en-US" sz="2400" dirty="0"/>
                        <a:t>Themselves as just a manager</a:t>
                      </a:r>
                    </a:p>
                  </a:txBody>
                  <a:tcPr anchor="ctr"/>
                </a:tc>
                <a:tc>
                  <a:txBody>
                    <a:bodyPr/>
                    <a:lstStyle/>
                    <a:p>
                      <a:r>
                        <a:rPr lang="en-US" sz="2400" dirty="0"/>
                        <a:t>As instructional leaders of distributive teacher teams with accountability</a:t>
                      </a:r>
                    </a:p>
                  </a:txBody>
                  <a:tcPr anchor="ctr"/>
                </a:tc>
                <a:extLst>
                  <a:ext uri="{0D108BD9-81ED-4DB2-BD59-A6C34878D82A}">
                    <a16:rowId xmlns:a16="http://schemas.microsoft.com/office/drawing/2014/main" val="3168167061"/>
                  </a:ext>
                </a:extLst>
              </a:tr>
              <a:tr h="1760569">
                <a:tc>
                  <a:txBody>
                    <a:bodyPr/>
                    <a:lstStyle/>
                    <a:p>
                      <a:r>
                        <a:rPr lang="en-US" sz="2400" dirty="0"/>
                        <a:t>Quality time for collaborative planning being essential</a:t>
                      </a:r>
                    </a:p>
                  </a:txBody>
                  <a:tcPr anchor="ctr"/>
                </a:tc>
                <a:tc>
                  <a:txBody>
                    <a:bodyPr/>
                    <a:lstStyle/>
                    <a:p>
                      <a:r>
                        <a:rPr lang="en-US" sz="2400" dirty="0"/>
                        <a:t>Providing time for teachers to do collaborative planning within and across curricula</a:t>
                      </a:r>
                    </a:p>
                  </a:txBody>
                  <a:tcPr anchor="ctr"/>
                </a:tc>
                <a:extLst>
                  <a:ext uri="{0D108BD9-81ED-4DB2-BD59-A6C34878D82A}">
                    <a16:rowId xmlns:a16="http://schemas.microsoft.com/office/drawing/2014/main" val="4114300085"/>
                  </a:ext>
                </a:extLst>
              </a:tr>
            </a:tbl>
          </a:graphicData>
        </a:graphic>
      </p:graphicFrame>
    </p:spTree>
    <p:extLst>
      <p:ext uri="{BB962C8B-B14F-4D97-AF65-F5344CB8AC3E}">
        <p14:creationId xmlns:p14="http://schemas.microsoft.com/office/powerpoint/2010/main" val="425582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443B-6FE8-4C41-8A1A-1C6BFBFCEA1B}"/>
              </a:ext>
            </a:extLst>
          </p:cNvPr>
          <p:cNvSpPr>
            <a:spLocks noGrp="1"/>
          </p:cNvSpPr>
          <p:nvPr>
            <p:ph type="title"/>
          </p:nvPr>
        </p:nvSpPr>
        <p:spPr/>
        <p:txBody>
          <a:bodyPr/>
          <a:lstStyle/>
          <a:p>
            <a:r>
              <a:rPr lang="en-US" dirty="0"/>
              <a:t>Summary</a:t>
            </a:r>
          </a:p>
        </p:txBody>
      </p:sp>
      <p:sp>
        <p:nvSpPr>
          <p:cNvPr id="3" name="Footer Placeholder 2">
            <a:extLst>
              <a:ext uri="{FF2B5EF4-FFF2-40B4-BE49-F238E27FC236}">
                <a16:creationId xmlns:a16="http://schemas.microsoft.com/office/drawing/2014/main" id="{912CA187-63A8-4CC4-878F-F4F26B553C7C}"/>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740DDCED-5009-458A-B08B-51C5FE6A0EC3}"/>
              </a:ext>
            </a:extLst>
          </p:cNvPr>
          <p:cNvSpPr>
            <a:spLocks noGrp="1"/>
          </p:cNvSpPr>
          <p:nvPr>
            <p:ph type="sldNum" sz="quarter" idx="12"/>
          </p:nvPr>
        </p:nvSpPr>
        <p:spPr/>
        <p:txBody>
          <a:bodyPr/>
          <a:lstStyle/>
          <a:p>
            <a:fld id="{C6BF0614-88EF-E141-A4D8-626B55E019E0}" type="slidenum">
              <a:rPr lang="en-US" smtClean="0"/>
              <a:pPr/>
              <a:t>26</a:t>
            </a:fld>
            <a:endParaRPr lang="en-US" dirty="0"/>
          </a:p>
        </p:txBody>
      </p:sp>
      <p:sp>
        <p:nvSpPr>
          <p:cNvPr id="5" name="Content Placeholder 4">
            <a:extLst>
              <a:ext uri="{FF2B5EF4-FFF2-40B4-BE49-F238E27FC236}">
                <a16:creationId xmlns:a16="http://schemas.microsoft.com/office/drawing/2014/main" id="{EF86644C-8BD8-4D43-8B8F-1AA06CAB36E4}"/>
              </a:ext>
            </a:extLst>
          </p:cNvPr>
          <p:cNvSpPr>
            <a:spLocks noGrp="1"/>
          </p:cNvSpPr>
          <p:nvPr>
            <p:ph sz="half" idx="2"/>
          </p:nvPr>
        </p:nvSpPr>
        <p:spPr/>
        <p:txBody>
          <a:bodyPr>
            <a:normAutofit/>
          </a:bodyPr>
          <a:lstStyle/>
          <a:p>
            <a:r>
              <a:rPr lang="en-US" sz="2800" dirty="0"/>
              <a:t>Any school is one principal away from becoming a high-performing or a low-performing school.</a:t>
            </a:r>
          </a:p>
          <a:p>
            <a:r>
              <a:rPr lang="en-US" sz="2800" dirty="0"/>
              <a:t>It is important for the principal to value and have knowledge of curriculum and instruction, to engage students in deep learning experiences and to work with faculty to create a high-performance school culture.</a:t>
            </a:r>
          </a:p>
        </p:txBody>
      </p:sp>
    </p:spTree>
    <p:extLst>
      <p:ext uri="{BB962C8B-B14F-4D97-AF65-F5344CB8AC3E}">
        <p14:creationId xmlns:p14="http://schemas.microsoft.com/office/powerpoint/2010/main" val="108895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382191"/>
            <a:ext cx="7757521" cy="857250"/>
          </a:xfrm>
        </p:spPr>
        <p:txBody>
          <a:bodyPr>
            <a:normAutofit/>
          </a:bodyPr>
          <a:lstStyle/>
          <a:p>
            <a:r>
              <a:rPr lang="en-US" sz="2700" dirty="0"/>
              <a:t>Set Bold Goals for 21st-Century High Schools</a:t>
            </a:r>
          </a:p>
        </p:txBody>
      </p:sp>
      <p:sp>
        <p:nvSpPr>
          <p:cNvPr id="3" name="Footer Placeholder 2"/>
          <p:cNvSpPr>
            <a:spLocks noGrp="1"/>
          </p:cNvSpPr>
          <p:nvPr>
            <p:ph type="ftr" sz="quarter" idx="11"/>
          </p:nvPr>
        </p:nvSpPr>
        <p:spPr/>
        <p:txBody>
          <a:bodyPr/>
          <a:lstStyle/>
          <a:p>
            <a:r>
              <a:rPr lang="en-US"/>
              <a:t>2018 Leadership Forum 04-26-18</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3</a:t>
            </a:fld>
            <a:endParaRPr lang="en-US" dirty="0"/>
          </a:p>
        </p:txBody>
      </p:sp>
      <p:sp>
        <p:nvSpPr>
          <p:cNvPr id="5" name="Content Placeholder 4"/>
          <p:cNvSpPr>
            <a:spLocks noGrp="1"/>
          </p:cNvSpPr>
          <p:nvPr>
            <p:ph sz="half" idx="2"/>
          </p:nvPr>
        </p:nvSpPr>
        <p:spPr>
          <a:xfrm>
            <a:off x="501724" y="1543050"/>
            <a:ext cx="8356526" cy="3851674"/>
          </a:xfrm>
        </p:spPr>
        <p:txBody>
          <a:bodyPr>
            <a:normAutofit/>
          </a:bodyPr>
          <a:lstStyle/>
          <a:p>
            <a:r>
              <a:rPr lang="en-US" dirty="0"/>
              <a:t>90% or more of students entering grade nine ready for challenging high school studies</a:t>
            </a:r>
          </a:p>
          <a:p>
            <a:pPr>
              <a:buClr>
                <a:schemeClr val="accent1">
                  <a:lumMod val="50000"/>
                </a:schemeClr>
              </a:buClr>
            </a:pPr>
            <a:r>
              <a:rPr lang="en-US" dirty="0">
                <a:solidFill>
                  <a:schemeClr val="accent1">
                    <a:lumMod val="75000"/>
                  </a:schemeClr>
                </a:solidFill>
              </a:rPr>
              <a:t>95% or more of students entering grade nine graduating from high school</a:t>
            </a:r>
          </a:p>
          <a:p>
            <a:r>
              <a:rPr lang="en-US" dirty="0"/>
              <a:t>80% of students leaving high school college ready, career ready or both</a:t>
            </a:r>
          </a:p>
          <a:p>
            <a:pPr>
              <a:buClr>
                <a:schemeClr val="accent1">
                  <a:lumMod val="50000"/>
                </a:schemeClr>
              </a:buClr>
            </a:pPr>
            <a:r>
              <a:rPr lang="en-US" dirty="0">
                <a:solidFill>
                  <a:schemeClr val="accent1">
                    <a:lumMod val="75000"/>
                  </a:schemeClr>
                </a:solidFill>
              </a:rPr>
              <a:t>65% earning a credible credential or degree by age 25</a:t>
            </a:r>
          </a:p>
        </p:txBody>
      </p:sp>
    </p:spTree>
    <p:extLst>
      <p:ext uri="{BB962C8B-B14F-4D97-AF65-F5344CB8AC3E}">
        <p14:creationId xmlns:p14="http://schemas.microsoft.com/office/powerpoint/2010/main" val="103724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1A7542-AA4E-4776-BD9E-23CACB4F121E}"/>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F58F137-15DC-491C-AFF5-530B4191C4BE}"/>
              </a:ext>
            </a:extLst>
          </p:cNvPr>
          <p:cNvSpPr>
            <a:spLocks noGrp="1"/>
          </p:cNvSpPr>
          <p:nvPr>
            <p:ph type="sldNum" sz="quarter" idx="12"/>
          </p:nvPr>
        </p:nvSpPr>
        <p:spPr/>
        <p:txBody>
          <a:bodyPr/>
          <a:lstStyle/>
          <a:p>
            <a:fld id="{C6BF0614-88EF-E141-A4D8-626B55E019E0}" type="slidenum">
              <a:rPr lang="en-US" smtClean="0"/>
              <a:pPr/>
              <a:t>4</a:t>
            </a:fld>
            <a:endParaRPr lang="en-US" dirty="0"/>
          </a:p>
        </p:txBody>
      </p:sp>
      <p:sp>
        <p:nvSpPr>
          <p:cNvPr id="6" name="Title 1">
            <a:extLst>
              <a:ext uri="{FF2B5EF4-FFF2-40B4-BE49-F238E27FC236}">
                <a16:creationId xmlns:a16="http://schemas.microsoft.com/office/drawing/2014/main" id="{8D382A90-B1C6-495E-B1DF-E6BC9DF14DA6}"/>
              </a:ext>
            </a:extLst>
          </p:cNvPr>
          <p:cNvSpPr>
            <a:spLocks noGrp="1"/>
          </p:cNvSpPr>
          <p:nvPr>
            <p:ph type="title"/>
          </p:nvPr>
        </p:nvSpPr>
        <p:spPr>
          <a:xfrm>
            <a:off x="838200" y="152400"/>
            <a:ext cx="7696200" cy="762000"/>
          </a:xfrm>
        </p:spPr>
        <p:txBody>
          <a:bodyPr/>
          <a:lstStyle/>
          <a:p>
            <a:r>
              <a:rPr lang="en-US" dirty="0">
                <a:solidFill>
                  <a:srgbClr val="0070C0"/>
                </a:solidFill>
              </a:rPr>
              <a:t>MMGW Bold Goals</a:t>
            </a:r>
          </a:p>
        </p:txBody>
      </p:sp>
      <p:sp>
        <p:nvSpPr>
          <p:cNvPr id="7" name="Content Placeholder 2">
            <a:extLst>
              <a:ext uri="{FF2B5EF4-FFF2-40B4-BE49-F238E27FC236}">
                <a16:creationId xmlns:a16="http://schemas.microsoft.com/office/drawing/2014/main" id="{5E1D7A87-3AE0-4AED-A86A-6F89BC6F237E}"/>
              </a:ext>
            </a:extLst>
          </p:cNvPr>
          <p:cNvSpPr txBox="1">
            <a:spLocks/>
          </p:cNvSpPr>
          <p:nvPr/>
        </p:nvSpPr>
        <p:spPr>
          <a:xfrm>
            <a:off x="457200" y="1143000"/>
            <a:ext cx="8458200" cy="4876800"/>
          </a:xfrm>
          <a:prstGeom prst="rect">
            <a:avLst/>
          </a:prstGeom>
        </p:spPr>
        <p:txBody>
          <a:bodyPr>
            <a:normAutofit lnSpcReduction="10000"/>
          </a:bodyPr>
          <a:lstStyle>
            <a:lvl1pPr marL="342900" indent="-342900" algn="l" defTabSz="457200" rtl="0" eaLnBrk="1" latinLnBrk="0" hangingPunct="1">
              <a:spcBef>
                <a:spcPct val="20000"/>
              </a:spcBef>
              <a:buClr>
                <a:schemeClr val="accent5"/>
              </a:buClr>
              <a:buFont typeface="Arial"/>
              <a:buChar char="•"/>
              <a:defRPr sz="3200" kern="1200" baseline="0">
                <a:solidFill>
                  <a:schemeClr val="accent5"/>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3">
                  <a:lumMod val="75000"/>
                </a:schemeClr>
              </a:buClr>
              <a:buNone/>
            </a:pPr>
            <a:r>
              <a:rPr lang="en-US" sz="2600" dirty="0">
                <a:solidFill>
                  <a:srgbClr val="002060"/>
                </a:solidFill>
              </a:rPr>
              <a:t>MMGW helps middle grades schools ensure that students:</a:t>
            </a:r>
          </a:p>
          <a:p>
            <a:pPr marL="457200" indent="-457200">
              <a:buClr>
                <a:schemeClr val="accent3">
                  <a:lumMod val="75000"/>
                </a:schemeClr>
              </a:buClr>
              <a:buFont typeface="Wingdings" panose="05000000000000000000" pitchFamily="2" charset="2"/>
              <a:buChar char="n"/>
            </a:pPr>
            <a:r>
              <a:rPr lang="en-US" sz="2600" dirty="0">
                <a:solidFill>
                  <a:srgbClr val="002060"/>
                </a:solidFill>
              </a:rPr>
              <a:t>Enter ninth grade ready for college-preparatory academic courses and challenging career pathway courses.</a:t>
            </a:r>
          </a:p>
          <a:p>
            <a:pPr marL="457200" indent="-457200">
              <a:buClr>
                <a:schemeClr val="accent3">
                  <a:lumMod val="75000"/>
                </a:schemeClr>
              </a:buClr>
              <a:buFont typeface="Wingdings" panose="05000000000000000000" pitchFamily="2" charset="2"/>
              <a:buChar char="n"/>
            </a:pPr>
            <a:r>
              <a:rPr lang="en-US" sz="2600" dirty="0">
                <a:solidFill>
                  <a:srgbClr val="002060"/>
                </a:solidFill>
              </a:rPr>
              <a:t>Enter ninth grade with the literacy skills needed to read, analyze and comprehend texts in all subject areas.</a:t>
            </a:r>
          </a:p>
          <a:p>
            <a:pPr marL="457200" indent="-457200">
              <a:buClr>
                <a:schemeClr val="accent3">
                  <a:lumMod val="75000"/>
                </a:schemeClr>
              </a:buClr>
              <a:buFont typeface="Wingdings" panose="05000000000000000000" pitchFamily="2" charset="2"/>
              <a:buChar char="n"/>
            </a:pPr>
            <a:r>
              <a:rPr lang="en-US" sz="2600" dirty="0">
                <a:solidFill>
                  <a:srgbClr val="002060"/>
                </a:solidFill>
              </a:rPr>
              <a:t>Enter ninth grade having successfully completed Algebra I or ready for college-prep math.</a:t>
            </a:r>
          </a:p>
          <a:p>
            <a:pPr marL="457200" indent="-457200">
              <a:buClr>
                <a:schemeClr val="accent3">
                  <a:lumMod val="75000"/>
                </a:schemeClr>
              </a:buClr>
              <a:buFont typeface="Wingdings" panose="05000000000000000000" pitchFamily="2" charset="2"/>
              <a:buChar char="n"/>
            </a:pPr>
            <a:r>
              <a:rPr lang="en-US" sz="2600" dirty="0">
                <a:solidFill>
                  <a:srgbClr val="002060"/>
                </a:solidFill>
              </a:rPr>
              <a:t>Earn enough credit as first-time ninth-graders to enter 10th grade.</a:t>
            </a:r>
          </a:p>
        </p:txBody>
      </p:sp>
    </p:spTree>
    <p:extLst>
      <p:ext uri="{BB962C8B-B14F-4D97-AF65-F5344CB8AC3E}">
        <p14:creationId xmlns:p14="http://schemas.microsoft.com/office/powerpoint/2010/main" val="132133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D897-5F8B-4490-82BC-7A924E8B1B0D}"/>
              </a:ext>
            </a:extLst>
          </p:cNvPr>
          <p:cNvSpPr>
            <a:spLocks noGrp="1"/>
          </p:cNvSpPr>
          <p:nvPr>
            <p:ph type="title"/>
          </p:nvPr>
        </p:nvSpPr>
        <p:spPr>
          <a:xfrm>
            <a:off x="831753" y="579438"/>
            <a:ext cx="7690896" cy="1143000"/>
          </a:xfrm>
        </p:spPr>
        <p:txBody>
          <a:bodyPr>
            <a:normAutofit/>
          </a:bodyPr>
          <a:lstStyle/>
          <a:p>
            <a:r>
              <a:rPr lang="en-US" sz="3600" dirty="0"/>
              <a:t>Great Principals</a:t>
            </a:r>
          </a:p>
        </p:txBody>
      </p:sp>
      <p:sp>
        <p:nvSpPr>
          <p:cNvPr id="3" name="Footer Placeholder 2">
            <a:extLst>
              <a:ext uri="{FF2B5EF4-FFF2-40B4-BE49-F238E27FC236}">
                <a16:creationId xmlns:a16="http://schemas.microsoft.com/office/drawing/2014/main" id="{FC690691-4A86-4AFB-9C3D-37CF4992EF7E}"/>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88B0B601-3078-4D1D-B7FC-E3D1E76EB907}"/>
              </a:ext>
            </a:extLst>
          </p:cNvPr>
          <p:cNvSpPr>
            <a:spLocks noGrp="1"/>
          </p:cNvSpPr>
          <p:nvPr>
            <p:ph type="sldNum" sz="quarter" idx="12"/>
          </p:nvPr>
        </p:nvSpPr>
        <p:spPr/>
        <p:txBody>
          <a:bodyPr/>
          <a:lstStyle/>
          <a:p>
            <a:fld id="{C6BF0614-88EF-E141-A4D8-626B55E019E0}" type="slidenum">
              <a:rPr lang="en-US" smtClean="0"/>
              <a:pPr/>
              <a:t>5</a:t>
            </a:fld>
            <a:endParaRPr lang="en-US" dirty="0"/>
          </a:p>
        </p:txBody>
      </p:sp>
      <p:graphicFrame>
        <p:nvGraphicFramePr>
          <p:cNvPr id="6" name="Table 5">
            <a:extLst>
              <a:ext uri="{FF2B5EF4-FFF2-40B4-BE49-F238E27FC236}">
                <a16:creationId xmlns:a16="http://schemas.microsoft.com/office/drawing/2014/main" id="{C38145CF-E2A3-451F-851E-08564F92A8B3}"/>
              </a:ext>
            </a:extLst>
          </p:cNvPr>
          <p:cNvGraphicFramePr>
            <a:graphicFrameLocks noGrp="1"/>
          </p:cNvGraphicFramePr>
          <p:nvPr>
            <p:extLst>
              <p:ext uri="{D42A27DB-BD31-4B8C-83A1-F6EECF244321}">
                <p14:modId xmlns:p14="http://schemas.microsoft.com/office/powerpoint/2010/main" val="1945663346"/>
              </p:ext>
            </p:extLst>
          </p:nvPr>
        </p:nvGraphicFramePr>
        <p:xfrm>
          <a:off x="717181" y="1428750"/>
          <a:ext cx="7920039" cy="2914650"/>
        </p:xfrm>
        <a:graphic>
          <a:graphicData uri="http://schemas.openxmlformats.org/drawingml/2006/table">
            <a:tbl>
              <a:tblPr firstRow="1" bandRow="1">
                <a:tableStyleId>{5C22544A-7EE6-4342-B048-85BDC9FD1C3A}</a:tableStyleId>
              </a:tblPr>
              <a:tblGrid>
                <a:gridCol w="3312857">
                  <a:extLst>
                    <a:ext uri="{9D8B030D-6E8A-4147-A177-3AD203B41FA5}">
                      <a16:colId xmlns:a16="http://schemas.microsoft.com/office/drawing/2014/main" val="1965788911"/>
                    </a:ext>
                  </a:extLst>
                </a:gridCol>
                <a:gridCol w="1397050">
                  <a:extLst>
                    <a:ext uri="{9D8B030D-6E8A-4147-A177-3AD203B41FA5}">
                      <a16:colId xmlns:a16="http://schemas.microsoft.com/office/drawing/2014/main" val="2513143232"/>
                    </a:ext>
                  </a:extLst>
                </a:gridCol>
                <a:gridCol w="3210132">
                  <a:extLst>
                    <a:ext uri="{9D8B030D-6E8A-4147-A177-3AD203B41FA5}">
                      <a16:colId xmlns:a16="http://schemas.microsoft.com/office/drawing/2014/main" val="3278159767"/>
                    </a:ext>
                  </a:extLst>
                </a:gridCol>
              </a:tblGrid>
              <a:tr h="2914650">
                <a:tc>
                  <a:txBody>
                    <a:bodyPr/>
                    <a:lstStyle/>
                    <a:p>
                      <a:r>
                        <a:rPr lang="en-US" sz="2800" dirty="0">
                          <a:solidFill>
                            <a:srgbClr val="002060"/>
                          </a:solidFill>
                        </a:rPr>
                        <a:t>Do not prepare students for yesterday’s opportunities</a:t>
                      </a:r>
                    </a:p>
                  </a:txBody>
                  <a:tcPr anchor="ctr">
                    <a:noFill/>
                  </a:tcPr>
                </a:tc>
                <a:tc>
                  <a:txBody>
                    <a:bodyPr/>
                    <a:lstStyle/>
                    <a:p>
                      <a:r>
                        <a:rPr lang="en-US" sz="2400" dirty="0">
                          <a:solidFill>
                            <a:srgbClr val="0070C0"/>
                          </a:solidFill>
                        </a:rPr>
                        <a:t>but instead,</a:t>
                      </a:r>
                    </a:p>
                  </a:txBody>
                  <a:tcPr anchor="ctr">
                    <a:noFill/>
                  </a:tcPr>
                </a:tc>
                <a:tc>
                  <a:txBody>
                    <a:bodyPr/>
                    <a:lstStyle/>
                    <a:p>
                      <a:r>
                        <a:rPr lang="en-US" sz="2800" dirty="0">
                          <a:solidFill>
                            <a:srgbClr val="002060"/>
                          </a:solidFill>
                        </a:rPr>
                        <a:t>Create schools designed to prepare students for tomorrow’s opportunities</a:t>
                      </a:r>
                    </a:p>
                  </a:txBody>
                  <a:tcPr anchor="ctr">
                    <a:noFill/>
                  </a:tcPr>
                </a:tc>
                <a:extLst>
                  <a:ext uri="{0D108BD9-81ED-4DB2-BD59-A6C34878D82A}">
                    <a16:rowId xmlns:a16="http://schemas.microsoft.com/office/drawing/2014/main" val="852695692"/>
                  </a:ext>
                </a:extLst>
              </a:tr>
            </a:tbl>
          </a:graphicData>
        </a:graphic>
      </p:graphicFrame>
    </p:spTree>
    <p:extLst>
      <p:ext uri="{BB962C8B-B14F-4D97-AF65-F5344CB8AC3E}">
        <p14:creationId xmlns:p14="http://schemas.microsoft.com/office/powerpoint/2010/main" val="276955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447D54-046E-4411-80D8-38CB554B1A66}"/>
              </a:ext>
            </a:extLst>
          </p:cNvPr>
          <p:cNvSpPr txBox="1"/>
          <p:nvPr/>
        </p:nvSpPr>
        <p:spPr>
          <a:xfrm>
            <a:off x="1391462" y="5523613"/>
            <a:ext cx="6776224"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Why join a college-ready core with intellectually demanding career pathway courses?</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057D91-92B9-47A2-A0C4-CD37A0CF5AB1}"/>
              </a:ext>
            </a:extLst>
          </p:cNvPr>
          <p:cNvPicPr>
            <a:picLocks noChangeAspect="1"/>
          </p:cNvPicPr>
          <p:nvPr/>
        </p:nvPicPr>
        <p:blipFill>
          <a:blip r:embed="rId3"/>
          <a:stretch>
            <a:fillRect/>
          </a:stretch>
        </p:blipFill>
        <p:spPr>
          <a:xfrm>
            <a:off x="624700" y="238577"/>
            <a:ext cx="8309749" cy="5136324"/>
          </a:xfrm>
          <a:prstGeom prst="rect">
            <a:avLst/>
          </a:prstGeom>
        </p:spPr>
      </p:pic>
      <p:sp>
        <p:nvSpPr>
          <p:cNvPr id="10" name="Footer Placeholder 2">
            <a:extLst>
              <a:ext uri="{FF2B5EF4-FFF2-40B4-BE49-F238E27FC236}">
                <a16:creationId xmlns:a16="http://schemas.microsoft.com/office/drawing/2014/main" id="{CD214553-817B-481B-BD21-EF7F1DBE7986}"/>
              </a:ext>
            </a:extLst>
          </p:cNvPr>
          <p:cNvSpPr txBox="1">
            <a:spLocks/>
          </p:cNvSpPr>
          <p:nvPr/>
        </p:nvSpPr>
        <p:spPr>
          <a:xfrm>
            <a:off x="4677201" y="6605265"/>
            <a:ext cx="3775696"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2018 Leadership Forum 04-26-18</a:t>
            </a:r>
          </a:p>
        </p:txBody>
      </p:sp>
      <p:sp>
        <p:nvSpPr>
          <p:cNvPr id="11" name="Slide Number Placeholder 3">
            <a:extLst>
              <a:ext uri="{FF2B5EF4-FFF2-40B4-BE49-F238E27FC236}">
                <a16:creationId xmlns:a16="http://schemas.microsoft.com/office/drawing/2014/main" id="{C457F16C-052A-47AD-A57D-B7D8638892C1}"/>
              </a:ext>
            </a:extLst>
          </p:cNvPr>
          <p:cNvSpPr txBox="1">
            <a:spLocks/>
          </p:cNvSpPr>
          <p:nvPr/>
        </p:nvSpPr>
        <p:spPr>
          <a:xfrm>
            <a:off x="8452818" y="6605265"/>
            <a:ext cx="52128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00" smtClean="0"/>
              <a:pPr algn="r"/>
              <a:t>6</a:t>
            </a:fld>
            <a:endParaRPr lang="en-US" sz="1000" dirty="0"/>
          </a:p>
        </p:txBody>
      </p:sp>
    </p:spTree>
    <p:extLst>
      <p:ext uri="{BB962C8B-B14F-4D97-AF65-F5344CB8AC3E}">
        <p14:creationId xmlns:p14="http://schemas.microsoft.com/office/powerpoint/2010/main" val="37201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B277-8D5E-4B6D-B7E2-431F0BAFB6BD}"/>
              </a:ext>
            </a:extLst>
          </p:cNvPr>
          <p:cNvSpPr>
            <a:spLocks noGrp="1"/>
          </p:cNvSpPr>
          <p:nvPr>
            <p:ph type="title"/>
          </p:nvPr>
        </p:nvSpPr>
        <p:spPr>
          <a:xfrm>
            <a:off x="489042" y="397001"/>
            <a:ext cx="8165915" cy="857250"/>
          </a:xfrm>
        </p:spPr>
        <p:txBody>
          <a:bodyPr>
            <a:noAutofit/>
          </a:bodyPr>
          <a:lstStyle/>
          <a:p>
            <a:pPr algn="ctr"/>
            <a:r>
              <a:rPr lang="en-US" sz="2800" dirty="0"/>
              <a:t>Comparison of Earnings of Workers With Good Jobs and Those Without Good Jobs by Educational Level</a:t>
            </a:r>
          </a:p>
        </p:txBody>
      </p:sp>
      <p:sp>
        <p:nvSpPr>
          <p:cNvPr id="3" name="Footer Placeholder 2">
            <a:extLst>
              <a:ext uri="{FF2B5EF4-FFF2-40B4-BE49-F238E27FC236}">
                <a16:creationId xmlns:a16="http://schemas.microsoft.com/office/drawing/2014/main" id="{7D7D6724-CFD4-4CF7-9D5E-760036B65D52}"/>
              </a:ext>
            </a:extLst>
          </p:cNvPr>
          <p:cNvSpPr>
            <a:spLocks noGrp="1"/>
          </p:cNvSpPr>
          <p:nvPr>
            <p:ph type="ftr" sz="quarter" idx="11"/>
          </p:nvPr>
        </p:nvSpPr>
        <p:spPr>
          <a:xfrm>
            <a:off x="4677201" y="6615870"/>
            <a:ext cx="3775696" cy="308610"/>
          </a:xfrm>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07196DE0-44E2-45CF-98B3-AA1394DC77F9}"/>
              </a:ext>
            </a:extLst>
          </p:cNvPr>
          <p:cNvSpPr>
            <a:spLocks noGrp="1"/>
          </p:cNvSpPr>
          <p:nvPr>
            <p:ph type="sldNum" sz="quarter" idx="12"/>
          </p:nvPr>
        </p:nvSpPr>
        <p:spPr>
          <a:xfrm>
            <a:off x="8452818" y="6615870"/>
            <a:ext cx="521280" cy="308610"/>
          </a:xfrm>
        </p:spPr>
        <p:txBody>
          <a:bodyPr/>
          <a:lstStyle/>
          <a:p>
            <a:fld id="{C6BF0614-88EF-E141-A4D8-626B55E019E0}" type="slidenum">
              <a:rPr lang="en-US" smtClean="0"/>
              <a:pPr/>
              <a:t>7</a:t>
            </a:fld>
            <a:endParaRPr lang="en-US" dirty="0"/>
          </a:p>
        </p:txBody>
      </p:sp>
      <p:graphicFrame>
        <p:nvGraphicFramePr>
          <p:cNvPr id="6" name="Table 5">
            <a:extLst>
              <a:ext uri="{FF2B5EF4-FFF2-40B4-BE49-F238E27FC236}">
                <a16:creationId xmlns:a16="http://schemas.microsoft.com/office/drawing/2014/main" id="{7785DA7B-421E-408B-9487-65CE749A6F5D}"/>
              </a:ext>
            </a:extLst>
          </p:cNvPr>
          <p:cNvGraphicFramePr>
            <a:graphicFrameLocks noGrp="1"/>
          </p:cNvGraphicFramePr>
          <p:nvPr>
            <p:extLst>
              <p:ext uri="{D42A27DB-BD31-4B8C-83A1-F6EECF244321}">
                <p14:modId xmlns:p14="http://schemas.microsoft.com/office/powerpoint/2010/main" val="3190539564"/>
              </p:ext>
            </p:extLst>
          </p:nvPr>
        </p:nvGraphicFramePr>
        <p:xfrm>
          <a:off x="1087353" y="1790700"/>
          <a:ext cx="7300670" cy="3968827"/>
        </p:xfrm>
        <a:graphic>
          <a:graphicData uri="http://schemas.openxmlformats.org/drawingml/2006/table">
            <a:tbl>
              <a:tblPr firstRow="1" bandRow="1">
                <a:tableStyleId>{5C22544A-7EE6-4342-B048-85BDC9FD1C3A}</a:tableStyleId>
              </a:tblPr>
              <a:tblGrid>
                <a:gridCol w="394388">
                  <a:extLst>
                    <a:ext uri="{9D8B030D-6E8A-4147-A177-3AD203B41FA5}">
                      <a16:colId xmlns:a16="http://schemas.microsoft.com/office/drawing/2014/main" val="3766288139"/>
                    </a:ext>
                  </a:extLst>
                </a:gridCol>
                <a:gridCol w="2700853">
                  <a:extLst>
                    <a:ext uri="{9D8B030D-6E8A-4147-A177-3AD203B41FA5}">
                      <a16:colId xmlns:a16="http://schemas.microsoft.com/office/drawing/2014/main" val="1613031307"/>
                    </a:ext>
                  </a:extLst>
                </a:gridCol>
                <a:gridCol w="1285161">
                  <a:extLst>
                    <a:ext uri="{9D8B030D-6E8A-4147-A177-3AD203B41FA5}">
                      <a16:colId xmlns:a16="http://schemas.microsoft.com/office/drawing/2014/main" val="3091385374"/>
                    </a:ext>
                  </a:extLst>
                </a:gridCol>
                <a:gridCol w="1460134">
                  <a:extLst>
                    <a:ext uri="{9D8B030D-6E8A-4147-A177-3AD203B41FA5}">
                      <a16:colId xmlns:a16="http://schemas.microsoft.com/office/drawing/2014/main" val="4222097709"/>
                    </a:ext>
                  </a:extLst>
                </a:gridCol>
                <a:gridCol w="1460134">
                  <a:extLst>
                    <a:ext uri="{9D8B030D-6E8A-4147-A177-3AD203B41FA5}">
                      <a16:colId xmlns:a16="http://schemas.microsoft.com/office/drawing/2014/main" val="1276816086"/>
                    </a:ext>
                  </a:extLst>
                </a:gridCol>
              </a:tblGrid>
              <a:tr h="1531077">
                <a:tc>
                  <a:txBody>
                    <a:bodyPr/>
                    <a:lstStyle/>
                    <a:p>
                      <a:endParaRPr lang="en-US" sz="1500" dirty="0"/>
                    </a:p>
                  </a:txBody>
                  <a:tcPr marL="68580" marR="68580" marT="34290" marB="34290"/>
                </a:tc>
                <a:tc>
                  <a:txBody>
                    <a:bodyPr/>
                    <a:lstStyle/>
                    <a:p>
                      <a:endParaRPr lang="en-US" sz="18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Percent With Good Jobs</a:t>
                      </a:r>
                    </a:p>
                    <a:p>
                      <a:pPr algn="ctr"/>
                      <a:endParaRPr lang="en-US" sz="17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Medium Earnings With Good Jobs</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Medium Earnings Without Good Jobs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700" dirty="0"/>
                    </a:p>
                  </a:txBody>
                  <a:tcPr marL="68580" marR="68580" marT="34290" marB="34290"/>
                </a:tc>
                <a:extLst>
                  <a:ext uri="{0D108BD9-81ED-4DB2-BD59-A6C34878D82A}">
                    <a16:rowId xmlns:a16="http://schemas.microsoft.com/office/drawing/2014/main" val="4111769673"/>
                  </a:ext>
                </a:extLst>
              </a:tr>
              <a:tr h="761262">
                <a:tc>
                  <a:txBody>
                    <a:bodyPr/>
                    <a:lstStyle/>
                    <a:p>
                      <a:r>
                        <a:rPr lang="en-US" sz="1500" dirty="0"/>
                        <a:t>1.</a:t>
                      </a:r>
                    </a:p>
                  </a:txBody>
                  <a:tcPr marL="68580" marR="68580" marT="34290" marB="34290"/>
                </a:tc>
                <a:tc>
                  <a:txBody>
                    <a:bodyPr/>
                    <a:lstStyle/>
                    <a:p>
                      <a:r>
                        <a:rPr lang="en-US" sz="2000" dirty="0"/>
                        <a:t>Less Than a HS Education</a:t>
                      </a:r>
                    </a:p>
                  </a:txBody>
                  <a:tcPr marL="68580" marR="68580" marT="34290" marB="34290"/>
                </a:tc>
                <a:tc>
                  <a:txBody>
                    <a:bodyPr/>
                    <a:lstStyle/>
                    <a:p>
                      <a:pPr algn="ctr"/>
                      <a:r>
                        <a:rPr lang="en-US" sz="2000" dirty="0"/>
                        <a:t>   14%</a:t>
                      </a:r>
                    </a:p>
                  </a:txBody>
                  <a:tcPr marL="68580" marR="68580" marT="34290" marB="34290"/>
                </a:tc>
                <a:tc>
                  <a:txBody>
                    <a:bodyPr/>
                    <a:lstStyle/>
                    <a:p>
                      <a:pPr algn="ctr"/>
                      <a:r>
                        <a:rPr lang="en-US" sz="2000" dirty="0"/>
                        <a:t>$50,000</a:t>
                      </a:r>
                    </a:p>
                  </a:txBody>
                  <a:tcPr marL="68580" marR="68580" marT="34290" marB="34290"/>
                </a:tc>
                <a:tc>
                  <a:txBody>
                    <a:bodyPr/>
                    <a:lstStyle/>
                    <a:p>
                      <a:pPr algn="ctr"/>
                      <a:r>
                        <a:rPr lang="en-US" sz="2000" dirty="0"/>
                        <a:t>$20,000</a:t>
                      </a:r>
                    </a:p>
                  </a:txBody>
                  <a:tcPr marL="68580" marR="68580" marT="34290" marB="34290"/>
                </a:tc>
                <a:extLst>
                  <a:ext uri="{0D108BD9-81ED-4DB2-BD59-A6C34878D82A}">
                    <a16:rowId xmlns:a16="http://schemas.microsoft.com/office/drawing/2014/main" val="3265971728"/>
                  </a:ext>
                </a:extLst>
              </a:tr>
              <a:tr h="419122">
                <a:tc>
                  <a:txBody>
                    <a:bodyPr/>
                    <a:lstStyle/>
                    <a:p>
                      <a:r>
                        <a:rPr lang="en-US" sz="1500" dirty="0"/>
                        <a:t>2.</a:t>
                      </a:r>
                    </a:p>
                  </a:txBody>
                  <a:tcPr marL="68580" marR="68580" marT="34290" marB="34290"/>
                </a:tc>
                <a:tc>
                  <a:txBody>
                    <a:bodyPr/>
                    <a:lstStyle/>
                    <a:p>
                      <a:r>
                        <a:rPr lang="en-US" sz="2000" dirty="0"/>
                        <a:t>HS Graduate</a:t>
                      </a:r>
                    </a:p>
                  </a:txBody>
                  <a:tcPr marL="68580" marR="68580" marT="34290" marB="34290"/>
                </a:tc>
                <a:tc>
                  <a:txBody>
                    <a:bodyPr/>
                    <a:lstStyle/>
                    <a:p>
                      <a:pPr algn="ctr"/>
                      <a:r>
                        <a:rPr lang="en-US" sz="2000" dirty="0"/>
                        <a:t>25</a:t>
                      </a:r>
                    </a:p>
                  </a:txBody>
                  <a:tcPr marL="68580" marR="68580" marT="34290" marB="34290"/>
                </a:tc>
                <a:tc>
                  <a:txBody>
                    <a:bodyPr/>
                    <a:lstStyle/>
                    <a:p>
                      <a:pPr algn="ctr"/>
                      <a:r>
                        <a:rPr lang="en-US" sz="2000" dirty="0"/>
                        <a:t>$52,000</a:t>
                      </a:r>
                    </a:p>
                  </a:txBody>
                  <a:tcPr marL="68580" marR="68580" marT="34290" marB="34290"/>
                </a:tc>
                <a:tc>
                  <a:txBody>
                    <a:bodyPr/>
                    <a:lstStyle/>
                    <a:p>
                      <a:pPr algn="ctr"/>
                      <a:r>
                        <a:rPr lang="en-US" sz="2000" dirty="0"/>
                        <a:t>$26,000</a:t>
                      </a:r>
                    </a:p>
                  </a:txBody>
                  <a:tcPr marL="68580" marR="68580" marT="34290" marB="34290"/>
                </a:tc>
                <a:extLst>
                  <a:ext uri="{0D108BD9-81ED-4DB2-BD59-A6C34878D82A}">
                    <a16:rowId xmlns:a16="http://schemas.microsoft.com/office/drawing/2014/main" val="9279408"/>
                  </a:ext>
                </a:extLst>
              </a:tr>
              <a:tr h="419122">
                <a:tc>
                  <a:txBody>
                    <a:bodyPr/>
                    <a:lstStyle/>
                    <a:p>
                      <a:r>
                        <a:rPr lang="en-US" sz="1500" dirty="0"/>
                        <a:t>3.</a:t>
                      </a:r>
                    </a:p>
                  </a:txBody>
                  <a:tcPr marL="68580" marR="68580" marT="34290" marB="34290"/>
                </a:tc>
                <a:tc>
                  <a:txBody>
                    <a:bodyPr/>
                    <a:lstStyle/>
                    <a:p>
                      <a:r>
                        <a:rPr lang="en-US" sz="2000" dirty="0"/>
                        <a:t>Some College</a:t>
                      </a:r>
                    </a:p>
                  </a:txBody>
                  <a:tcPr marL="68580" marR="68580" marT="34290" marB="34290"/>
                </a:tc>
                <a:tc>
                  <a:txBody>
                    <a:bodyPr/>
                    <a:lstStyle/>
                    <a:p>
                      <a:pPr algn="ctr"/>
                      <a:r>
                        <a:rPr lang="en-US" sz="2000" dirty="0"/>
                        <a:t>36</a:t>
                      </a:r>
                    </a:p>
                  </a:txBody>
                  <a:tcPr marL="68580" marR="68580" marT="34290" marB="34290"/>
                </a:tc>
                <a:tc>
                  <a:txBody>
                    <a:bodyPr/>
                    <a:lstStyle/>
                    <a:p>
                      <a:pPr algn="ctr"/>
                      <a:r>
                        <a:rPr lang="en-US" sz="2000" dirty="0"/>
                        <a:t>$56,000</a:t>
                      </a:r>
                    </a:p>
                  </a:txBody>
                  <a:tcPr marL="68580" marR="68580" marT="34290" marB="34290"/>
                </a:tc>
                <a:tc>
                  <a:txBody>
                    <a:bodyPr/>
                    <a:lstStyle/>
                    <a:p>
                      <a:pPr algn="ctr"/>
                      <a:r>
                        <a:rPr lang="en-US" sz="2000" dirty="0"/>
                        <a:t>$,31,000</a:t>
                      </a:r>
                    </a:p>
                  </a:txBody>
                  <a:tcPr marL="68580" marR="68580" marT="34290" marB="34290"/>
                </a:tc>
                <a:extLst>
                  <a:ext uri="{0D108BD9-81ED-4DB2-BD59-A6C34878D82A}">
                    <a16:rowId xmlns:a16="http://schemas.microsoft.com/office/drawing/2014/main" val="3043513981"/>
                  </a:ext>
                </a:extLst>
              </a:tr>
              <a:tr h="419122">
                <a:tc>
                  <a:txBody>
                    <a:bodyPr/>
                    <a:lstStyle/>
                    <a:p>
                      <a:r>
                        <a:rPr lang="en-US" sz="1500" dirty="0"/>
                        <a:t>4.</a:t>
                      </a:r>
                    </a:p>
                  </a:txBody>
                  <a:tcPr marL="68580" marR="68580" marT="34290" marB="34290"/>
                </a:tc>
                <a:tc>
                  <a:txBody>
                    <a:bodyPr/>
                    <a:lstStyle/>
                    <a:p>
                      <a:r>
                        <a:rPr lang="en-US" sz="2000" dirty="0"/>
                        <a:t>Associate Degree</a:t>
                      </a:r>
                    </a:p>
                  </a:txBody>
                  <a:tcPr marL="68580" marR="68580" marT="34290" marB="34290"/>
                </a:tc>
                <a:tc>
                  <a:txBody>
                    <a:bodyPr/>
                    <a:lstStyle/>
                    <a:p>
                      <a:pPr algn="ctr"/>
                      <a:r>
                        <a:rPr lang="en-US" sz="2000" dirty="0"/>
                        <a:t>44</a:t>
                      </a:r>
                    </a:p>
                  </a:txBody>
                  <a:tcPr marL="68580" marR="68580" marT="34290" marB="34290"/>
                </a:tc>
                <a:tc>
                  <a:txBody>
                    <a:bodyPr/>
                    <a:lstStyle/>
                    <a:p>
                      <a:pPr algn="ctr"/>
                      <a:r>
                        <a:rPr lang="en-US" sz="2000" dirty="0"/>
                        <a:t>$56,000</a:t>
                      </a:r>
                    </a:p>
                  </a:txBody>
                  <a:tcPr marL="68580" marR="68580" marT="34290" marB="34290"/>
                </a:tc>
                <a:tc>
                  <a:txBody>
                    <a:bodyPr/>
                    <a:lstStyle/>
                    <a:p>
                      <a:pPr algn="ctr"/>
                      <a:r>
                        <a:rPr lang="en-US" sz="2000" dirty="0"/>
                        <a:t>$34,000</a:t>
                      </a:r>
                    </a:p>
                  </a:txBody>
                  <a:tcPr marL="68580" marR="68580" marT="34290" marB="34290"/>
                </a:tc>
                <a:extLst>
                  <a:ext uri="{0D108BD9-81ED-4DB2-BD59-A6C34878D82A}">
                    <a16:rowId xmlns:a16="http://schemas.microsoft.com/office/drawing/2014/main" val="1577090762"/>
                  </a:ext>
                </a:extLst>
              </a:tr>
              <a:tr h="419122">
                <a:tc>
                  <a:txBody>
                    <a:bodyPr/>
                    <a:lstStyle/>
                    <a:p>
                      <a:r>
                        <a:rPr lang="en-US" sz="1500" dirty="0"/>
                        <a:t>5.</a:t>
                      </a:r>
                    </a:p>
                  </a:txBody>
                  <a:tcPr marL="68580" marR="68580" marT="34290" marB="34290"/>
                </a:tc>
                <a:tc>
                  <a:txBody>
                    <a:bodyPr/>
                    <a:lstStyle/>
                    <a:p>
                      <a:r>
                        <a:rPr lang="en-US" sz="2000" dirty="0"/>
                        <a:t>B.A. + workers</a:t>
                      </a:r>
                    </a:p>
                  </a:txBody>
                  <a:tcPr marL="68580" marR="68580" marT="34290" marB="34290"/>
                </a:tc>
                <a:tc>
                  <a:txBody>
                    <a:bodyPr/>
                    <a:lstStyle/>
                    <a:p>
                      <a:pPr algn="ctr"/>
                      <a:r>
                        <a:rPr lang="en-US" sz="2000" dirty="0"/>
                        <a:t>68</a:t>
                      </a:r>
                    </a:p>
                  </a:txBody>
                  <a:tcPr marL="68580" marR="68580" marT="34290" marB="34290"/>
                </a:tc>
                <a:tc>
                  <a:txBody>
                    <a:bodyPr/>
                    <a:lstStyle/>
                    <a:p>
                      <a:pPr algn="ctr"/>
                      <a:r>
                        <a:rPr lang="en-US" sz="2000" dirty="0"/>
                        <a:t>$68,000</a:t>
                      </a:r>
                    </a:p>
                  </a:txBody>
                  <a:tcPr marL="68580" marR="68580" marT="34290" marB="34290"/>
                </a:tc>
                <a:tc>
                  <a:txBody>
                    <a:bodyPr/>
                    <a:lstStyle/>
                    <a:p>
                      <a:pPr algn="ctr"/>
                      <a:r>
                        <a:rPr lang="en-US" sz="2000" dirty="0"/>
                        <a:t>$50,000</a:t>
                      </a:r>
                    </a:p>
                  </a:txBody>
                  <a:tcPr marL="68580" marR="68580" marT="34290" marB="34290"/>
                </a:tc>
                <a:extLst>
                  <a:ext uri="{0D108BD9-81ED-4DB2-BD59-A6C34878D82A}">
                    <a16:rowId xmlns:a16="http://schemas.microsoft.com/office/drawing/2014/main" val="3978094285"/>
                  </a:ext>
                </a:extLst>
              </a:tr>
            </a:tbl>
          </a:graphicData>
        </a:graphic>
      </p:graphicFrame>
      <p:sp>
        <p:nvSpPr>
          <p:cNvPr id="7" name="TextBox 6">
            <a:extLst>
              <a:ext uri="{FF2B5EF4-FFF2-40B4-BE49-F238E27FC236}">
                <a16:creationId xmlns:a16="http://schemas.microsoft.com/office/drawing/2014/main" id="{B1D9D7B2-B23D-4982-9ACC-26CCB1F96AE0}"/>
              </a:ext>
            </a:extLst>
          </p:cNvPr>
          <p:cNvSpPr txBox="1"/>
          <p:nvPr/>
        </p:nvSpPr>
        <p:spPr>
          <a:xfrm>
            <a:off x="1087353" y="5755375"/>
            <a:ext cx="3225597" cy="276999"/>
          </a:xfrm>
          <a:prstGeom prst="rect">
            <a:avLst/>
          </a:prstGeom>
          <a:noFill/>
        </p:spPr>
        <p:txBody>
          <a:bodyPr wrap="square" rtlCol="0">
            <a:spAutoFit/>
          </a:bodyPr>
          <a:lstStyle/>
          <a:p>
            <a:r>
              <a:rPr lang="en-US" sz="1200" dirty="0"/>
              <a:t>Source: Good Jobs That Pay Without a B.A.</a:t>
            </a:r>
          </a:p>
        </p:txBody>
      </p:sp>
    </p:spTree>
    <p:extLst>
      <p:ext uri="{BB962C8B-B14F-4D97-AF65-F5344CB8AC3E}">
        <p14:creationId xmlns:p14="http://schemas.microsoft.com/office/powerpoint/2010/main" val="270535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EA6A-6CC2-474F-AEA1-BB7C3AD170CB}"/>
              </a:ext>
            </a:extLst>
          </p:cNvPr>
          <p:cNvSpPr>
            <a:spLocks noGrp="1"/>
          </p:cNvSpPr>
          <p:nvPr>
            <p:ph type="title"/>
          </p:nvPr>
        </p:nvSpPr>
        <p:spPr/>
        <p:txBody>
          <a:bodyPr/>
          <a:lstStyle/>
          <a:p>
            <a:r>
              <a:rPr lang="en-US" dirty="0"/>
              <a:t>Great Principals</a:t>
            </a:r>
          </a:p>
        </p:txBody>
      </p:sp>
      <p:sp>
        <p:nvSpPr>
          <p:cNvPr id="3" name="Footer Placeholder 2">
            <a:extLst>
              <a:ext uri="{FF2B5EF4-FFF2-40B4-BE49-F238E27FC236}">
                <a16:creationId xmlns:a16="http://schemas.microsoft.com/office/drawing/2014/main" id="{B2A04A52-1221-4E82-92BF-5A8BF1731661}"/>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FB8488D3-714D-4EB1-8AA6-F583E0F2CBE7}"/>
              </a:ext>
            </a:extLst>
          </p:cNvPr>
          <p:cNvSpPr>
            <a:spLocks noGrp="1"/>
          </p:cNvSpPr>
          <p:nvPr>
            <p:ph type="sldNum" sz="quarter" idx="12"/>
          </p:nvPr>
        </p:nvSpPr>
        <p:spPr/>
        <p:txBody>
          <a:bodyPr/>
          <a:lstStyle/>
          <a:p>
            <a:fld id="{C6BF0614-88EF-E141-A4D8-626B55E019E0}" type="slidenum">
              <a:rPr lang="en-US" smtClean="0"/>
              <a:pPr/>
              <a:t>8</a:t>
            </a:fld>
            <a:endParaRPr lang="en-US" dirty="0"/>
          </a:p>
        </p:txBody>
      </p:sp>
      <p:sp>
        <p:nvSpPr>
          <p:cNvPr id="5" name="Content Placeholder 4">
            <a:extLst>
              <a:ext uri="{FF2B5EF4-FFF2-40B4-BE49-F238E27FC236}">
                <a16:creationId xmlns:a16="http://schemas.microsoft.com/office/drawing/2014/main" id="{C7B93733-53BB-48BB-B824-F14A576930E7}"/>
              </a:ext>
            </a:extLst>
          </p:cNvPr>
          <p:cNvSpPr>
            <a:spLocks noGrp="1"/>
          </p:cNvSpPr>
          <p:nvPr>
            <p:ph sz="half" idx="2"/>
          </p:nvPr>
        </p:nvSpPr>
        <p:spPr/>
        <p:txBody>
          <a:bodyPr>
            <a:normAutofit/>
          </a:bodyPr>
          <a:lstStyle/>
          <a:p>
            <a:r>
              <a:rPr lang="en-US" sz="2800" dirty="0"/>
              <a:t>Work with faculty to teach ALL students as if they are their best students</a:t>
            </a:r>
          </a:p>
          <a:p>
            <a:pPr marL="0" indent="0">
              <a:buNone/>
            </a:pPr>
            <a:endParaRPr lang="en-US" sz="1100" dirty="0"/>
          </a:p>
          <a:p>
            <a:r>
              <a:rPr lang="en-US" sz="2800" dirty="0"/>
              <a:t>The faculty shares a core set of values to provide accelerated learning experiences for ALL students.</a:t>
            </a:r>
          </a:p>
        </p:txBody>
      </p:sp>
    </p:spTree>
    <p:extLst>
      <p:ext uri="{BB962C8B-B14F-4D97-AF65-F5344CB8AC3E}">
        <p14:creationId xmlns:p14="http://schemas.microsoft.com/office/powerpoint/2010/main" val="107318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5CA-2D1D-4630-8BF5-D1AA09F9E235}"/>
              </a:ext>
            </a:extLst>
          </p:cNvPr>
          <p:cNvSpPr>
            <a:spLocks noGrp="1"/>
          </p:cNvSpPr>
          <p:nvPr>
            <p:ph type="title"/>
          </p:nvPr>
        </p:nvSpPr>
        <p:spPr>
          <a:xfrm>
            <a:off x="808183" y="274638"/>
            <a:ext cx="7690896" cy="563562"/>
          </a:xfrm>
        </p:spPr>
        <p:txBody>
          <a:bodyPr>
            <a:normAutofit fontScale="90000"/>
          </a:bodyPr>
          <a:lstStyle/>
          <a:p>
            <a:r>
              <a:rPr lang="en-US" dirty="0"/>
              <a:t>Great Principals</a:t>
            </a:r>
          </a:p>
        </p:txBody>
      </p:sp>
      <p:sp>
        <p:nvSpPr>
          <p:cNvPr id="3" name="Footer Placeholder 2">
            <a:extLst>
              <a:ext uri="{FF2B5EF4-FFF2-40B4-BE49-F238E27FC236}">
                <a16:creationId xmlns:a16="http://schemas.microsoft.com/office/drawing/2014/main" id="{5FD6D80F-5F28-4975-B6E0-89869021E646}"/>
              </a:ext>
            </a:extLst>
          </p:cNvPr>
          <p:cNvSpPr>
            <a:spLocks noGrp="1"/>
          </p:cNvSpPr>
          <p:nvPr>
            <p:ph type="ftr" sz="quarter" idx="11"/>
          </p:nvPr>
        </p:nvSpPr>
        <p:spPr/>
        <p:txBody>
          <a:bodyPr/>
          <a:lstStyle/>
          <a:p>
            <a:r>
              <a:rPr lang="en-US"/>
              <a:t>2018 Leadership Forum 04-26-18</a:t>
            </a:r>
            <a:endParaRPr lang="en-US" dirty="0"/>
          </a:p>
        </p:txBody>
      </p:sp>
      <p:sp>
        <p:nvSpPr>
          <p:cNvPr id="4" name="Slide Number Placeholder 3">
            <a:extLst>
              <a:ext uri="{FF2B5EF4-FFF2-40B4-BE49-F238E27FC236}">
                <a16:creationId xmlns:a16="http://schemas.microsoft.com/office/drawing/2014/main" id="{48B6FD24-A26C-4EDD-8780-89AFC322026F}"/>
              </a:ext>
            </a:extLst>
          </p:cNvPr>
          <p:cNvSpPr>
            <a:spLocks noGrp="1"/>
          </p:cNvSpPr>
          <p:nvPr>
            <p:ph type="sldNum" sz="quarter" idx="12"/>
          </p:nvPr>
        </p:nvSpPr>
        <p:spPr/>
        <p:txBody>
          <a:bodyPr/>
          <a:lstStyle/>
          <a:p>
            <a:fld id="{C6BF0614-88EF-E141-A4D8-626B55E019E0}" type="slidenum">
              <a:rPr lang="en-US" smtClean="0"/>
              <a:pPr/>
              <a:t>9</a:t>
            </a:fld>
            <a:endParaRPr lang="en-US" dirty="0"/>
          </a:p>
        </p:txBody>
      </p:sp>
      <p:graphicFrame>
        <p:nvGraphicFramePr>
          <p:cNvPr id="6" name="Table 5">
            <a:extLst>
              <a:ext uri="{FF2B5EF4-FFF2-40B4-BE49-F238E27FC236}">
                <a16:creationId xmlns:a16="http://schemas.microsoft.com/office/drawing/2014/main" id="{BDFAE225-B673-4BB9-8195-6CC56EF20413}"/>
              </a:ext>
            </a:extLst>
          </p:cNvPr>
          <p:cNvGraphicFramePr>
            <a:graphicFrameLocks noGrp="1"/>
          </p:cNvGraphicFramePr>
          <p:nvPr>
            <p:extLst>
              <p:ext uri="{D42A27DB-BD31-4B8C-83A1-F6EECF244321}">
                <p14:modId xmlns:p14="http://schemas.microsoft.com/office/powerpoint/2010/main" val="3032706347"/>
              </p:ext>
            </p:extLst>
          </p:nvPr>
        </p:nvGraphicFramePr>
        <p:xfrm>
          <a:off x="712933" y="1273175"/>
          <a:ext cx="7786146" cy="4328235"/>
        </p:xfrm>
        <a:graphic>
          <a:graphicData uri="http://schemas.openxmlformats.org/drawingml/2006/table">
            <a:tbl>
              <a:tblPr firstRow="1" bandRow="1">
                <a:tableStyleId>{5C22544A-7EE6-4342-B048-85BDC9FD1C3A}</a:tableStyleId>
              </a:tblPr>
              <a:tblGrid>
                <a:gridCol w="3893073">
                  <a:extLst>
                    <a:ext uri="{9D8B030D-6E8A-4147-A177-3AD203B41FA5}">
                      <a16:colId xmlns:a16="http://schemas.microsoft.com/office/drawing/2014/main" val="164990460"/>
                    </a:ext>
                  </a:extLst>
                </a:gridCol>
                <a:gridCol w="3893073">
                  <a:extLst>
                    <a:ext uri="{9D8B030D-6E8A-4147-A177-3AD203B41FA5}">
                      <a16:colId xmlns:a16="http://schemas.microsoft.com/office/drawing/2014/main" val="1786930190"/>
                    </a:ext>
                  </a:extLst>
                </a:gridCol>
              </a:tblGrid>
              <a:tr h="762075">
                <a:tc>
                  <a:txBody>
                    <a:bodyPr/>
                    <a:lstStyle/>
                    <a:p>
                      <a:pPr algn="ctr"/>
                      <a:r>
                        <a:rPr lang="en-US" sz="2400" dirty="0"/>
                        <a:t>Do Not Lead Schools to:</a:t>
                      </a:r>
                    </a:p>
                  </a:txBody>
                  <a:tcPr anchor="ctr"/>
                </a:tc>
                <a:tc>
                  <a:txBody>
                    <a:bodyPr/>
                    <a:lstStyle/>
                    <a:p>
                      <a:pPr algn="ctr"/>
                      <a:r>
                        <a:rPr lang="en-US" sz="2400" dirty="0"/>
                        <a:t>Lead Schools to:</a:t>
                      </a:r>
                    </a:p>
                  </a:txBody>
                  <a:tcPr anchor="ctr"/>
                </a:tc>
                <a:extLst>
                  <a:ext uri="{0D108BD9-81ED-4DB2-BD59-A6C34878D82A}">
                    <a16:rowId xmlns:a16="http://schemas.microsoft.com/office/drawing/2014/main" val="4239137447"/>
                  </a:ext>
                </a:extLst>
              </a:tr>
              <a:tr h="805102">
                <a:tc>
                  <a:txBody>
                    <a:bodyPr/>
                    <a:lstStyle/>
                    <a:p>
                      <a:r>
                        <a:rPr lang="en-US" sz="2400" dirty="0"/>
                        <a:t>Organize schools by students perceived ability</a:t>
                      </a:r>
                    </a:p>
                  </a:txBody>
                  <a:tcPr anchor="ctr"/>
                </a:tc>
                <a:tc>
                  <a:txBody>
                    <a:bodyPr/>
                    <a:lstStyle/>
                    <a:p>
                      <a:r>
                        <a:rPr lang="en-US" sz="2400" dirty="0"/>
                        <a:t>Teach all students to grade-level standards and above</a:t>
                      </a:r>
                    </a:p>
                  </a:txBody>
                  <a:tcPr anchor="ctr"/>
                </a:tc>
                <a:extLst>
                  <a:ext uri="{0D108BD9-81ED-4DB2-BD59-A6C34878D82A}">
                    <a16:rowId xmlns:a16="http://schemas.microsoft.com/office/drawing/2014/main" val="3168167061"/>
                  </a:ext>
                </a:extLst>
              </a:tr>
              <a:tr h="1155146">
                <a:tc>
                  <a:txBody>
                    <a:bodyPr/>
                    <a:lstStyle/>
                    <a:p>
                      <a:r>
                        <a:rPr lang="en-US" sz="2400" dirty="0"/>
                        <a:t>Provide some students with rigorous assignment</a:t>
                      </a:r>
                    </a:p>
                  </a:txBody>
                  <a:tcPr anchor="ctr"/>
                </a:tc>
                <a:tc>
                  <a:txBody>
                    <a:bodyPr/>
                    <a:lstStyle/>
                    <a:p>
                      <a:r>
                        <a:rPr lang="en-US" sz="2400" dirty="0"/>
                        <a:t>Provide all students rigorous assignments linked to interest, support, persistence</a:t>
                      </a:r>
                    </a:p>
                  </a:txBody>
                  <a:tcPr anchor="ctr"/>
                </a:tc>
                <a:extLst>
                  <a:ext uri="{0D108BD9-81ED-4DB2-BD59-A6C34878D82A}">
                    <a16:rowId xmlns:a16="http://schemas.microsoft.com/office/drawing/2014/main" val="1435032254"/>
                  </a:ext>
                </a:extLst>
              </a:tr>
              <a:tr h="805102">
                <a:tc>
                  <a:txBody>
                    <a:bodyPr/>
                    <a:lstStyle/>
                    <a:p>
                      <a:r>
                        <a:rPr lang="en-US" sz="2400" dirty="0"/>
                        <a:t>Design remedial curriculum for some students</a:t>
                      </a:r>
                    </a:p>
                  </a:txBody>
                  <a:tcPr anchor="ctr"/>
                </a:tc>
                <a:tc>
                  <a:txBody>
                    <a:bodyPr/>
                    <a:lstStyle/>
                    <a:p>
                      <a:r>
                        <a:rPr lang="en-US" sz="2400" dirty="0"/>
                        <a:t>Provide accelerated learning for ALL students</a:t>
                      </a:r>
                    </a:p>
                  </a:txBody>
                  <a:tcPr anchor="ctr"/>
                </a:tc>
                <a:extLst>
                  <a:ext uri="{0D108BD9-81ED-4DB2-BD59-A6C34878D82A}">
                    <a16:rowId xmlns:a16="http://schemas.microsoft.com/office/drawing/2014/main" val="1732931822"/>
                  </a:ext>
                </a:extLst>
              </a:tr>
            </a:tbl>
          </a:graphicData>
        </a:graphic>
      </p:graphicFrame>
    </p:spTree>
    <p:extLst>
      <p:ext uri="{BB962C8B-B14F-4D97-AF65-F5344CB8AC3E}">
        <p14:creationId xmlns:p14="http://schemas.microsoft.com/office/powerpoint/2010/main" val="996650376"/>
      </p:ext>
    </p:extLst>
  </p:cSld>
  <p:clrMapOvr>
    <a:masterClrMapping/>
  </p:clrMapOvr>
</p:sld>
</file>

<file path=ppt/theme/theme1.xml><?xml version="1.0" encoding="utf-8"?>
<a:theme xmlns:a="http://schemas.openxmlformats.org/drawingml/2006/main" name="SREB Debut ">
  <a:themeElements>
    <a:clrScheme name="Custom 36">
      <a:dk1>
        <a:srgbClr val="2758BC"/>
      </a:dk1>
      <a:lt1>
        <a:sysClr val="window" lastClr="FFFFFF"/>
      </a:lt1>
      <a:dk2>
        <a:srgbClr val="5D5040"/>
      </a:dk2>
      <a:lt2>
        <a:srgbClr val="FFFFFF"/>
      </a:lt2>
      <a:accent1>
        <a:srgbClr val="6AAD3C"/>
      </a:accent1>
      <a:accent2>
        <a:srgbClr val="2758BC"/>
      </a:accent2>
      <a:accent3>
        <a:srgbClr val="2758BC"/>
      </a:accent3>
      <a:accent4>
        <a:srgbClr val="7C6A55"/>
      </a:accent4>
      <a:accent5>
        <a:srgbClr val="5D5040"/>
      </a:accent5>
      <a:accent6>
        <a:srgbClr val="008BB0"/>
      </a:accent6>
      <a:hlink>
        <a:srgbClr val="5D5040"/>
      </a:hlink>
      <a:folHlink>
        <a:srgbClr val="6AAD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3">
      <a:dk1>
        <a:srgbClr val="005694"/>
      </a:dk1>
      <a:lt1>
        <a:sysClr val="window" lastClr="FFFFFF"/>
      </a:lt1>
      <a:dk2>
        <a:srgbClr val="5D5040"/>
      </a:dk2>
      <a:lt2>
        <a:srgbClr val="FFFFFF"/>
      </a:lt2>
      <a:accent1>
        <a:srgbClr val="5C8727"/>
      </a:accent1>
      <a:accent2>
        <a:srgbClr val="ACA095"/>
      </a:accent2>
      <a:accent3>
        <a:srgbClr val="005694"/>
      </a:accent3>
      <a:accent4>
        <a:srgbClr val="7C6A55"/>
      </a:accent4>
      <a:accent5>
        <a:srgbClr val="5D5040"/>
      </a:accent5>
      <a:accent6>
        <a:srgbClr val="008BB0"/>
      </a:accent6>
      <a:hlink>
        <a:srgbClr val="5D5040"/>
      </a:hlink>
      <a:folHlink>
        <a:srgbClr val="5C872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3">
      <a:dk1>
        <a:srgbClr val="005694"/>
      </a:dk1>
      <a:lt1>
        <a:sysClr val="window" lastClr="FFFFFF"/>
      </a:lt1>
      <a:dk2>
        <a:srgbClr val="5D5040"/>
      </a:dk2>
      <a:lt2>
        <a:srgbClr val="FFFFFF"/>
      </a:lt2>
      <a:accent1>
        <a:srgbClr val="5C8727"/>
      </a:accent1>
      <a:accent2>
        <a:srgbClr val="ACA095"/>
      </a:accent2>
      <a:accent3>
        <a:srgbClr val="005694"/>
      </a:accent3>
      <a:accent4>
        <a:srgbClr val="7C6A55"/>
      </a:accent4>
      <a:accent5>
        <a:srgbClr val="5D5040"/>
      </a:accent5>
      <a:accent6>
        <a:srgbClr val="008BB0"/>
      </a:accent6>
      <a:hlink>
        <a:srgbClr val="5D5040"/>
      </a:hlink>
      <a:folHlink>
        <a:srgbClr val="5C872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56AA99B39D542B8D09FC0AA340818" ma:contentTypeVersion="3" ma:contentTypeDescription="Create a new document." ma:contentTypeScope="" ma:versionID="d1625e905e2077576771890991d42a33">
  <xsd:schema xmlns:xsd="http://www.w3.org/2001/XMLSchema" xmlns:xs="http://www.w3.org/2001/XMLSchema" xmlns:p="http://schemas.microsoft.com/office/2006/metadata/properties" xmlns:ns2="e5a604ce-8461-44d4-bfb8-ab47216a95e5" targetNamespace="http://schemas.microsoft.com/office/2006/metadata/properties" ma:root="true" ma:fieldsID="b7432525bf2d94de08229ce6b520ef3b" ns2:_="">
    <xsd:import namespace="e5a604ce-8461-44d4-bfb8-ab47216a95e5"/>
    <xsd:element name="properties">
      <xsd:complexType>
        <xsd:sequence>
          <xsd:element name="documentManagement">
            <xsd:complexType>
              <xsd:all>
                <xsd:element ref="ns2:Name_x0020_of_x0020_File" minOccurs="0"/>
                <xsd:element ref="ns2:Page_x0020_to_x0020_Post_x0020_On" minOccurs="0"/>
                <xsd:element ref="ns2:_x0032_nd_x0020_Page_x0020_to_x0020_Post_x0020_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04ce-8461-44d4-bfb8-ab47216a95e5" elementFormDefault="qualified">
    <xsd:import namespace="http://schemas.microsoft.com/office/2006/documentManagement/types"/>
    <xsd:import namespace="http://schemas.microsoft.com/office/infopath/2007/PartnerControls"/>
    <xsd:element name="Name_x0020_of_x0020_File" ma:index="8" nillable="true" ma:displayName="Name of File" ma:internalName="Name_x0020_of_x0020_File">
      <xsd:simpleType>
        <xsd:restriction base="dms:Text">
          <xsd:maxLength value="255"/>
        </xsd:restriction>
      </xsd:simpleType>
    </xsd:element>
    <xsd:element name="Page_x0020_to_x0020_Post_x0020_On" ma:index="9" nillable="true" ma:displayName="Page to Post On" ma:internalName="Page_x0020_to_x0020_Post_x0020_On">
      <xsd:simpleType>
        <xsd:restriction base="dms:Text">
          <xsd:maxLength value="255"/>
        </xsd:restriction>
      </xsd:simpleType>
    </xsd:element>
    <xsd:element name="_x0032_nd_x0020_Page_x0020_to_x0020_Post_x0020_On" ma:index="10" nillable="true" ma:displayName="2nd Page to Post On" ma:internalName="_x0032_nd_x0020_Page_x0020_to_x0020_Post_x0020_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me_x0020_of_x0020_File xmlns="e5a604ce-8461-44d4-bfb8-ab47216a95e5">SREB Daytime Theme, Blue, and Green</Name_x0020_of_x0020_File>
    <Page_x0020_to_x0020_Post_x0020_On xmlns="e5a604ce-8461-44d4-bfb8-ab47216a95e5">Presentations and PowerPoints</Page_x0020_to_x0020_Post_x0020_On>
    <_x0032_nd_x0020_Page_x0020_to_x0020_Post_x0020_On xmlns="e5a604ce-8461-44d4-bfb8-ab47216a95e5" xsi:nil="true"/>
  </documentManagement>
</p:properties>
</file>

<file path=customXml/itemProps1.xml><?xml version="1.0" encoding="utf-8"?>
<ds:datastoreItem xmlns:ds="http://schemas.openxmlformats.org/officeDocument/2006/customXml" ds:itemID="{6B3524AB-D36D-428B-92F7-B7D79CA3F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604ce-8461-44d4-bfb8-ab47216a9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499FD9-95F4-46D7-92D1-B3EAF7B5C00C}">
  <ds:schemaRefs>
    <ds:schemaRef ds:uri="http://schemas.microsoft.com/sharepoint/v3/contenttype/forms"/>
  </ds:schemaRefs>
</ds:datastoreItem>
</file>

<file path=customXml/itemProps3.xml><?xml version="1.0" encoding="utf-8"?>
<ds:datastoreItem xmlns:ds="http://schemas.openxmlformats.org/officeDocument/2006/customXml" ds:itemID="{BF61CBDD-CF91-40DB-90A1-0294BDAF72E7}">
  <ds:schemaRef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e5a604ce-8461-44d4-bfb8-ab47216a95e5"/>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SREB Debut .thmx</Template>
  <TotalTime>766</TotalTime>
  <Words>4102</Words>
  <Application>Microsoft Office PowerPoint</Application>
  <PresentationFormat>On-screen Show (4:3)</PresentationFormat>
  <Paragraphs>326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Courier New</vt:lpstr>
      <vt:lpstr>Georgia</vt:lpstr>
      <vt:lpstr>Wingdings</vt:lpstr>
      <vt:lpstr>SREB Debut </vt:lpstr>
      <vt:lpstr>Lessons Learned About Principals and School Improvement</vt:lpstr>
      <vt:lpstr>Great Principals</vt:lpstr>
      <vt:lpstr>Set Bold Goals for 21st-Century High Schools</vt:lpstr>
      <vt:lpstr>MMGW Bold Goals</vt:lpstr>
      <vt:lpstr>Great Principals</vt:lpstr>
      <vt:lpstr>PowerPoint Presentation</vt:lpstr>
      <vt:lpstr>Comparison of Earnings of Workers With Good Jobs and Those Without Good Jobs by Educational Level</vt:lpstr>
      <vt:lpstr>Great Principals</vt:lpstr>
      <vt:lpstr>Great Principals</vt:lpstr>
      <vt:lpstr>Great Principals</vt:lpstr>
      <vt:lpstr>PowerPoint Presentation</vt:lpstr>
      <vt:lpstr>Advanced Career (AC) is:</vt:lpstr>
      <vt:lpstr>Great Principals</vt:lpstr>
      <vt:lpstr>PowerPoint Presentation</vt:lpstr>
      <vt:lpstr>Advanced Career: Aerospace Engineering —  Bill Vivian, N. C.</vt:lpstr>
      <vt:lpstr>Aerospace Engineering – Bill Vivian</vt:lpstr>
      <vt:lpstr>Advanced Career: Innovations in Science and Technology — Travis James, Ark.</vt:lpstr>
      <vt:lpstr>Advanced Career: Aerospace Engineering —  Kimberly Cortines, W. V.</vt:lpstr>
      <vt:lpstr>Advanced Career: Aerospace Engineering —  Kimberly Cortines, W. V.</vt:lpstr>
      <vt:lpstr>Advanced Career: Clean Energy Technology — Sara Smith, S. C.</vt:lpstr>
      <vt:lpstr>Advanced Career: Integrated Production Technologies —  Toby Craver, Ark. </vt:lpstr>
      <vt:lpstr>Great Principals</vt:lpstr>
      <vt:lpstr>The Importance of Instructional Leadership: The Role of the Principal</vt:lpstr>
      <vt:lpstr>Great Principals</vt:lpstr>
      <vt:lpstr>Great Principals</vt:lpstr>
      <vt:lpstr>Summary</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SREB Daytime Theme 2014</dc:title>
  <dc:creator>Tracey Smith</dc:creator>
  <cp:lastModifiedBy>Beth Andrews</cp:lastModifiedBy>
  <cp:revision>102</cp:revision>
  <cp:lastPrinted>2018-04-26T14:46:59Z</cp:lastPrinted>
  <dcterms:created xsi:type="dcterms:W3CDTF">2013-08-26T17:23:32Z</dcterms:created>
  <dcterms:modified xsi:type="dcterms:W3CDTF">2018-04-26T15:03:05Z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0x0101000B856AA99B39D542B8D09FC0AA340818</vt:lpwstr>
  </property>
  <property fmtid="{D5CDD505-2E9C-101B-9397-08002B2CF9AE}" pid="3" name="Order">
    <vt:r8>5500</vt:r8>
  </property>
</Properties>
</file>