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8" r:id="rId9"/>
    <p:sldId id="266" r:id="rId10"/>
    <p:sldId id="265" r:id="rId11"/>
    <p:sldId id="270" r:id="rId12"/>
    <p:sldId id="272" r:id="rId13"/>
    <p:sldId id="292" r:id="rId14"/>
    <p:sldId id="267" r:id="rId15"/>
    <p:sldId id="268" r:id="rId16"/>
    <p:sldId id="269" r:id="rId17"/>
    <p:sldId id="271" r:id="rId18"/>
    <p:sldId id="273" r:id="rId19"/>
    <p:sldId id="274" r:id="rId20"/>
    <p:sldId id="297" r:id="rId21"/>
    <p:sldId id="275" r:id="rId22"/>
    <p:sldId id="277" r:id="rId23"/>
    <p:sldId id="279" r:id="rId24"/>
    <p:sldId id="281" r:id="rId25"/>
    <p:sldId id="283" r:id="rId26"/>
    <p:sldId id="285" r:id="rId27"/>
    <p:sldId id="287" r:id="rId28"/>
    <p:sldId id="289" r:id="rId29"/>
    <p:sldId id="290" r:id="rId30"/>
    <p:sldId id="295" r:id="rId31"/>
    <p:sldId id="296" r:id="rId32"/>
    <p:sldId id="294" r:id="rId33"/>
    <p:sldId id="293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930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Overall Student</a:t>
            </a:r>
            <a:r>
              <a:rPr lang="en-US" baseline="0" dirty="0" smtClean="0"/>
              <a:t> Performance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 Student Performance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Triage</c:v>
                </c:pt>
                <c:pt idx="1">
                  <c:v>ICU</c:v>
                </c:pt>
                <c:pt idx="2">
                  <c:v>Med/Surg</c:v>
                </c:pt>
                <c:pt idx="3">
                  <c:v>OB</c:v>
                </c:pt>
                <c:pt idx="4">
                  <c:v>Peds</c:v>
                </c:pt>
                <c:pt idx="5">
                  <c:v>Psych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20</c:v>
                </c:pt>
                <c:pt idx="1">
                  <c:v>17</c:v>
                </c:pt>
                <c:pt idx="2">
                  <c:v>17</c:v>
                </c:pt>
                <c:pt idx="3">
                  <c:v>18</c:v>
                </c:pt>
                <c:pt idx="4">
                  <c:v>20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B-4D08-8DE5-F78A77465E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6258528"/>
        <c:axId val="446259840"/>
      </c:barChart>
      <c:catAx>
        <c:axId val="44625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259840"/>
        <c:crosses val="autoZero"/>
        <c:auto val="1"/>
        <c:lblAlgn val="ctr"/>
        <c:lblOffset val="100"/>
        <c:noMultiLvlLbl val="0"/>
      </c:catAx>
      <c:valAx>
        <c:axId val="44625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25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3A93A-5394-47FC-84C3-67EE9F26A108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CD117-B94D-4B53-92D6-A85EA314F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9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ON Photo_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0067" y="0"/>
            <a:ext cx="1903935" cy="1066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322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CON Photo_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0067" y="0"/>
            <a:ext cx="1903935" cy="1066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146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123949"/>
            <a:ext cx="3008313" cy="1162051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1"/>
            <a:ext cx="5111750" cy="4983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286001"/>
            <a:ext cx="3008313" cy="3840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1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801"/>
            <a:ext cx="548640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8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1"/>
            <a:ext cx="2057400" cy="50593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1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3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Bl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4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2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N Photo_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0067" y="0"/>
            <a:ext cx="1903935" cy="1066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28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6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1"/>
            <a:ext cx="4040188" cy="42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43000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28801"/>
            <a:ext cx="4041775" cy="42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1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8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65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0069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-36096" y="6324601"/>
            <a:ext cx="9180095" cy="533400"/>
          </a:xfrm>
          <a:prstGeom prst="rect">
            <a:avLst/>
          </a:prstGeom>
          <a:solidFill>
            <a:srgbClr val="0069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2" y="2"/>
            <a:ext cx="7315199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F1658-4D68-438C-A44F-46F66461792D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061C0-F2D2-4412-A11A-B4EA5DF22A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llege of Nursing_logo_white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9860"/>
            <a:ext cx="1600200" cy="6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1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Disaster Simulation: A Method to Educate and Evaluate Disaster Training for Undergraduate Nursing Students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/>
          <a:p>
            <a:r>
              <a:rPr lang="en-US" dirty="0" smtClean="0"/>
              <a:t>Donna Guerra EdD, RN</a:t>
            </a:r>
          </a:p>
          <a:p>
            <a:r>
              <a:rPr lang="en-US" dirty="0" smtClean="0"/>
              <a:t>Melissa Foster DNP, RN, IBCLC</a:t>
            </a:r>
          </a:p>
        </p:txBody>
      </p:sp>
    </p:spTree>
    <p:extLst>
      <p:ext uri="{BB962C8B-B14F-4D97-AF65-F5344CB8AC3E}">
        <p14:creationId xmlns:p14="http://schemas.microsoft.com/office/powerpoint/2010/main" val="3980894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Simulated Catastrophic event affecting our community</a:t>
            </a:r>
          </a:p>
          <a:p>
            <a:r>
              <a:rPr lang="en-US" dirty="0" smtClean="0"/>
              <a:t>Local hospitals on diversion- CON activated as Mass Casualty Unit (MCU)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6680"/>
            <a:ext cx="3901440" cy="2926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2895600"/>
            <a:ext cx="2633472" cy="1975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434" y="4724400"/>
            <a:ext cx="2926080" cy="219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681" y="4809744"/>
            <a:ext cx="2731008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10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Victim prep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Victims responsible for costuming</a:t>
            </a:r>
          </a:p>
          <a:p>
            <a:pPr lvl="1"/>
            <a:r>
              <a:rPr lang="en-US" dirty="0" smtClean="0"/>
              <a:t>Student creativity</a:t>
            </a:r>
          </a:p>
          <a:p>
            <a:r>
              <a:rPr lang="en-US" dirty="0" err="1" smtClean="0"/>
              <a:t>Moulage</a:t>
            </a:r>
            <a:r>
              <a:rPr lang="en-US" dirty="0" smtClean="0"/>
              <a:t> team</a:t>
            </a:r>
          </a:p>
          <a:p>
            <a:pPr lvl="1"/>
            <a:r>
              <a:rPr lang="en-US" dirty="0" smtClean="0"/>
              <a:t>Enhanced realism</a:t>
            </a:r>
          </a:p>
          <a:p>
            <a:r>
              <a:rPr lang="en-US" dirty="0" smtClean="0"/>
              <a:t>Victim release scheduling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" y="4078224"/>
            <a:ext cx="3706368" cy="2779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4343400"/>
            <a:ext cx="3218688" cy="2414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1828800"/>
            <a:ext cx="3608832" cy="2706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833" y="4535424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2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</a:t>
            </a:r>
            <a:r>
              <a:rPr lang="en-US" dirty="0" err="1" smtClean="0"/>
              <a:t>moulage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Extensive</a:t>
            </a:r>
          </a:p>
          <a:p>
            <a:pPr lvl="1"/>
            <a:r>
              <a:rPr lang="en-US" dirty="0" smtClean="0"/>
              <a:t>Gunshot wounds</a:t>
            </a:r>
          </a:p>
          <a:p>
            <a:pPr lvl="1"/>
            <a:r>
              <a:rPr lang="en-US" dirty="0" smtClean="0"/>
              <a:t>Impalements</a:t>
            </a:r>
          </a:p>
          <a:p>
            <a:pPr lvl="1"/>
            <a:r>
              <a:rPr lang="en-US" dirty="0" smtClean="0"/>
              <a:t>Other traumatic injuries</a:t>
            </a:r>
          </a:p>
          <a:p>
            <a:r>
              <a:rPr lang="en-US" dirty="0" smtClean="0"/>
              <a:t>Minor</a:t>
            </a:r>
            <a:endParaRPr lang="en-US" dirty="0"/>
          </a:p>
          <a:p>
            <a:pPr lvl="1"/>
            <a:r>
              <a:rPr lang="en-US" dirty="0" smtClean="0"/>
              <a:t>Scrapes</a:t>
            </a:r>
          </a:p>
          <a:p>
            <a:pPr lvl="1"/>
            <a:r>
              <a:rPr lang="en-US" dirty="0" smtClean="0"/>
              <a:t>Bruises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886200"/>
            <a:ext cx="3803904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3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48000" y="381000"/>
            <a:ext cx="4438650" cy="59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19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Victim Triage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Triage staff performs triage of victims using START</a:t>
            </a:r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S</a:t>
            </a:r>
            <a:r>
              <a:rPr lang="en-US" dirty="0" smtClean="0"/>
              <a:t>imple</a:t>
            </a:r>
          </a:p>
          <a:p>
            <a:pPr marL="0" indent="0">
              <a:buNone/>
            </a:pPr>
            <a:r>
              <a:rPr lang="en-US" u="sng" dirty="0" smtClean="0"/>
              <a:t>T</a:t>
            </a:r>
            <a:r>
              <a:rPr lang="en-US" dirty="0" smtClean="0"/>
              <a:t>riage</a:t>
            </a:r>
          </a:p>
          <a:p>
            <a:pPr marL="0" indent="0">
              <a:buNone/>
            </a:pPr>
            <a:r>
              <a:rPr lang="en-US" u="sng" dirty="0" smtClean="0"/>
              <a:t>A</a:t>
            </a:r>
            <a:r>
              <a:rPr lang="en-US" dirty="0" smtClean="0"/>
              <a:t>nd</a:t>
            </a:r>
          </a:p>
          <a:p>
            <a:pPr marL="0" indent="0">
              <a:buNone/>
            </a:pPr>
            <a:r>
              <a:rPr lang="en-US" u="sng" dirty="0" smtClean="0"/>
              <a:t>R</a:t>
            </a:r>
            <a:r>
              <a:rPr lang="en-US" dirty="0" smtClean="0"/>
              <a:t>apid </a:t>
            </a:r>
          </a:p>
          <a:p>
            <a:pPr marL="0" indent="0">
              <a:buNone/>
            </a:pPr>
            <a:r>
              <a:rPr lang="en-US" u="sng" dirty="0" smtClean="0"/>
              <a:t>T</a:t>
            </a:r>
            <a:r>
              <a:rPr lang="en-US" dirty="0" smtClean="0"/>
              <a:t>reatment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981200"/>
            <a:ext cx="2612651" cy="2612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236" y="3810000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7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Nursing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ICU</a:t>
            </a:r>
          </a:p>
          <a:p>
            <a:r>
              <a:rPr lang="en-US" dirty="0" smtClean="0"/>
              <a:t>Med/</a:t>
            </a:r>
            <a:r>
              <a:rPr lang="en-US" dirty="0" err="1" smtClean="0"/>
              <a:t>Surg</a:t>
            </a:r>
            <a:endParaRPr lang="en-US" dirty="0" smtClean="0"/>
          </a:p>
          <a:p>
            <a:r>
              <a:rPr lang="en-US" dirty="0" smtClean="0"/>
              <a:t>OB</a:t>
            </a:r>
          </a:p>
          <a:p>
            <a:r>
              <a:rPr lang="en-US" dirty="0" smtClean="0"/>
              <a:t>Pediatrics</a:t>
            </a:r>
          </a:p>
          <a:p>
            <a:r>
              <a:rPr lang="en-US" dirty="0" smtClean="0"/>
              <a:t>Psychiatry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066801"/>
            <a:ext cx="3316224" cy="2487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622925"/>
            <a:ext cx="3511296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21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areas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906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ICS Headquarters</a:t>
            </a:r>
          </a:p>
          <a:p>
            <a:r>
              <a:rPr lang="en-US" dirty="0" smtClean="0"/>
              <a:t>Detention area</a:t>
            </a:r>
          </a:p>
          <a:p>
            <a:r>
              <a:rPr lang="en-US" dirty="0" smtClean="0"/>
              <a:t>Morgue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143000"/>
            <a:ext cx="3608832" cy="2706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952" y="3505200"/>
            <a:ext cx="4194048" cy="3145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3332" r="6189" b="8751"/>
          <a:stretch/>
        </p:blipFill>
        <p:spPr>
          <a:xfrm>
            <a:off x="106063" y="3505200"/>
            <a:ext cx="4642721" cy="32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During the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Realistic chaos</a:t>
            </a:r>
          </a:p>
          <a:p>
            <a:r>
              <a:rPr lang="en-US" dirty="0" smtClean="0"/>
              <a:t>Triage activities</a:t>
            </a:r>
          </a:p>
          <a:p>
            <a:r>
              <a:rPr lang="en-US" dirty="0" smtClean="0"/>
              <a:t>Nursing care within the confines of disaster resources</a:t>
            </a:r>
          </a:p>
          <a:p>
            <a:r>
              <a:rPr lang="en-US" dirty="0" smtClean="0"/>
              <a:t>Police enforcement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8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Debriefing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practices in debriefing</a:t>
            </a:r>
          </a:p>
          <a:p>
            <a:pPr lvl="1"/>
            <a:r>
              <a:rPr lang="en-US" dirty="0" smtClean="0"/>
              <a:t>INACSL Standards</a:t>
            </a:r>
          </a:p>
          <a:p>
            <a:pPr lvl="1"/>
            <a:r>
              <a:rPr lang="en-US" dirty="0" smtClean="0"/>
              <a:t>Reflective process</a:t>
            </a:r>
          </a:p>
          <a:p>
            <a:pPr lvl="1"/>
            <a:r>
              <a:rPr lang="en-US" dirty="0" smtClean="0"/>
              <a:t>Understanding of all aspects of simulation</a:t>
            </a:r>
          </a:p>
          <a:p>
            <a:pPr lvl="1"/>
            <a:r>
              <a:rPr lang="en-US" dirty="0" smtClean="0"/>
              <a:t>Develop students’ professional roles in disaster response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10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disaster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provide feedback using NLN Simulation Design Scale as a template for Students</a:t>
            </a:r>
          </a:p>
          <a:p>
            <a:pPr lvl="1"/>
            <a:r>
              <a:rPr lang="en-US" dirty="0" smtClean="0"/>
              <a:t>Adapted to capture simulation-specific data</a:t>
            </a:r>
          </a:p>
          <a:p>
            <a:r>
              <a:rPr lang="en-US" dirty="0" smtClean="0"/>
              <a:t>Faculty evaluate student performance using Creighton Competency Evaluation Instrument (CCEI)</a:t>
            </a:r>
          </a:p>
          <a:p>
            <a:r>
              <a:rPr lang="en-US" dirty="0" smtClean="0"/>
              <a:t>Students also provide anecdotal feedback following the simulation and after graduation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0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546" y="304800"/>
            <a:ext cx="7315199" cy="1066799"/>
          </a:xfrm>
        </p:spPr>
        <p:txBody>
          <a:bodyPr/>
          <a:lstStyle/>
          <a:p>
            <a:r>
              <a:rPr lang="en-US" sz="3200" b="1" dirty="0" smtClean="0"/>
              <a:t>Objectives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Understand the importance of exposing baccalaureate nursing student to mass casualty events in order to help students appreciate the concepts and care constraints inherent to disaster nursing. 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Recognize the process of designing and executing a full-scale disaster simulation in baccalaureate nursing education.</a:t>
            </a:r>
          </a:p>
          <a:p>
            <a:pPr marL="514350" indent="-514350">
              <a:buAutoNum type="arabicPeriod"/>
            </a:pPr>
            <a:r>
              <a:rPr lang="en-US" dirty="0" smtClean="0"/>
              <a:t>3. Discuss simulation evaluation methods and the inherent challenges associated with evaluating student performance in a disaster event.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75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Evaluation Results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3820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NLN Simulation Design Scale (adapted)</a:t>
            </a:r>
          </a:p>
          <a:p>
            <a:r>
              <a:rPr lang="en-US" dirty="0" smtClean="0"/>
              <a:t>Creighton Competency Evaluation Instrument (CCEI) (adapted)</a:t>
            </a:r>
          </a:p>
          <a:p>
            <a:r>
              <a:rPr lang="en-US" dirty="0" smtClean="0"/>
              <a:t>Anecdotal comments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38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62200" y="76200"/>
            <a:ext cx="5499100" cy="321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31" y="3352800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09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52400"/>
            <a:ext cx="5499069" cy="3212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785" y="3429000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85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76200"/>
            <a:ext cx="5499069" cy="3212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691" y="3429000"/>
            <a:ext cx="5422869" cy="32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92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52400"/>
            <a:ext cx="5499069" cy="3212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189" y="3429000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7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152400"/>
            <a:ext cx="5499069" cy="3212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82" y="3505200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17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76200"/>
            <a:ext cx="5499069" cy="3212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3352800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41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52400"/>
            <a:ext cx="5499069" cy="3212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3429000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45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465" y="2066246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8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 evaluations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250921"/>
              </p:ext>
            </p:extLst>
          </p:nvPr>
        </p:nvGraphicFramePr>
        <p:xfrm>
          <a:off x="457200" y="1219200"/>
          <a:ext cx="82296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814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response… A different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Disaster response not common among nurses</a:t>
            </a:r>
          </a:p>
          <a:p>
            <a:r>
              <a:rPr lang="en-US" dirty="0" smtClean="0"/>
              <a:t>Requires knowledge and application of Utilitarianism</a:t>
            </a:r>
          </a:p>
          <a:p>
            <a:r>
              <a:rPr lang="en-US" dirty="0" smtClean="0"/>
              <a:t>Skills to manage situation to minimize mass casualty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1400" dirty="0"/>
              <a:t>(</a:t>
            </a:r>
            <a:r>
              <a:rPr lang="en-US" sz="1400" dirty="0" smtClean="0"/>
              <a:t>Busby &amp; </a:t>
            </a:r>
            <a:r>
              <a:rPr lang="en-US" sz="1400" dirty="0" err="1" smtClean="0"/>
              <a:t>Witucki</a:t>
            </a:r>
            <a:r>
              <a:rPr lang="en-US" sz="1400" dirty="0" smtClean="0"/>
              <a:t>-Brown, 2011)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800600"/>
            <a:ext cx="3714750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74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“This was a great learning experience for a real disaster. I wasn’t able to see other parts of the management team since I was so busy, but it was an eye opener for the real world. I really enjoyed this and it will be beneficial for future experiences.”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“The preparation the management team had was good and had a positive impact on how the BSN students ran the drill. I loved the disaster drill and think that I was additionally well-prepared having </a:t>
            </a:r>
            <a:r>
              <a:rPr lang="en-US" dirty="0" err="1" smtClean="0"/>
              <a:t>precepted</a:t>
            </a:r>
            <a:r>
              <a:rPr lang="en-US" dirty="0" smtClean="0"/>
              <a:t> in an ER.”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81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“I feel that I have learned how fast-paced a disaster is and affects a hospital. I also did not think in terms of basic first aid leading into the drill. I feel that I have gotten most of my anxiety related to dealing with a disaster over with and will be better prepared to go into a disaster with a level head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“I believe this preparation of the disaster drill and participating in the disaster drill will help me tremendously in my nursing practice during a disaster. This drill helped me realize what I was good at and what I was weak at. It makes me realize how as a unit nurse I have to change my thinking from doing head-to-toe assessments and taking the time to talk to patients to doing a quick 30-second assessment and figuring out what is wrong with them in a short period of time.”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509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6871" t="7764" r="17907" b="6826"/>
          <a:stretch/>
        </p:blipFill>
        <p:spPr>
          <a:xfrm>
            <a:off x="0" y="11084"/>
            <a:ext cx="9067800" cy="705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2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Handwashing/gloving issues</a:t>
            </a:r>
          </a:p>
          <a:p>
            <a:r>
              <a:rPr lang="en-US" dirty="0" smtClean="0"/>
              <a:t>Good head-to-toe assessments; could improve systematic approach</a:t>
            </a:r>
          </a:p>
          <a:p>
            <a:r>
              <a:rPr lang="en-US" dirty="0" smtClean="0"/>
              <a:t>Incomplete hand-off reports</a:t>
            </a:r>
          </a:p>
          <a:p>
            <a:r>
              <a:rPr lang="en-US" dirty="0" smtClean="0"/>
              <a:t>Critical thinking skills spot-on</a:t>
            </a:r>
          </a:p>
          <a:p>
            <a:r>
              <a:rPr lang="en-US" dirty="0" smtClean="0"/>
              <a:t>Need to work on patient follow-up during chaos</a:t>
            </a:r>
          </a:p>
          <a:p>
            <a:r>
              <a:rPr lang="en-US" dirty="0" smtClean="0"/>
              <a:t>Situational awareness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50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Deficient number of student participants</a:t>
            </a:r>
          </a:p>
          <a:p>
            <a:pPr lvl="1"/>
            <a:r>
              <a:rPr lang="en-US" dirty="0" smtClean="0"/>
              <a:t>20 management team roles</a:t>
            </a:r>
          </a:p>
          <a:p>
            <a:pPr lvl="1"/>
            <a:r>
              <a:rPr lang="en-US" dirty="0" smtClean="0"/>
              <a:t>5-7 victims: 1 staff member</a:t>
            </a:r>
          </a:p>
          <a:p>
            <a:pPr lvl="1"/>
            <a:r>
              <a:rPr lang="en-US" dirty="0" smtClean="0"/>
              <a:t>100-140 participants needed</a:t>
            </a:r>
          </a:p>
          <a:p>
            <a:pPr lvl="2"/>
            <a:r>
              <a:rPr lang="en-US" dirty="0" smtClean="0"/>
              <a:t>Volunteers unreliable</a:t>
            </a:r>
          </a:p>
          <a:p>
            <a:r>
              <a:rPr lang="en-US" dirty="0" smtClean="0"/>
              <a:t>Evaluation of student performance</a:t>
            </a:r>
          </a:p>
          <a:p>
            <a:pPr lvl="1"/>
            <a:r>
              <a:rPr lang="en-US" dirty="0" smtClean="0"/>
              <a:t>Limited faculty </a:t>
            </a:r>
            <a:r>
              <a:rPr lang="en-US" smtClean="0"/>
              <a:t>to participate</a:t>
            </a:r>
          </a:p>
          <a:p>
            <a:pPr lvl="1"/>
            <a:r>
              <a:rPr lang="en-US" smtClean="0"/>
              <a:t>Faculty </a:t>
            </a:r>
            <a:r>
              <a:rPr lang="en-US" dirty="0" smtClean="0"/>
              <a:t>knowledge of disaster response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38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supporting inclusion of disaster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Nurses comprise most of health care work force</a:t>
            </a:r>
          </a:p>
          <a:p>
            <a:r>
              <a:rPr lang="en-US" dirty="0" smtClean="0"/>
              <a:t>Important nurses be prepared to respond to disasters using best practices- ideally undergraduate curriculum</a:t>
            </a:r>
          </a:p>
          <a:p>
            <a:r>
              <a:rPr lang="en-US" dirty="0" smtClean="0"/>
              <a:t>Avoid negative impacts on patient care </a:t>
            </a:r>
          </a:p>
          <a:p>
            <a:r>
              <a:rPr lang="en-US" dirty="0" smtClean="0"/>
              <a:t>Equip nurses to deal with personal feelings of decision-making required during disaster situations</a:t>
            </a:r>
          </a:p>
          <a:p>
            <a:pPr marL="0" indent="0">
              <a:buNone/>
            </a:pPr>
            <a:r>
              <a:rPr lang="en-US" sz="1400" dirty="0" smtClean="0"/>
              <a:t>(</a:t>
            </a:r>
            <a:r>
              <a:rPr lang="en-US" sz="1400" dirty="0" err="1" smtClean="0"/>
              <a:t>Alim</a:t>
            </a:r>
            <a:r>
              <a:rPr lang="en-US" sz="1400" dirty="0" smtClean="0"/>
              <a:t>, Kawabata, &amp; </a:t>
            </a:r>
            <a:r>
              <a:rPr lang="en-US" sz="1400" dirty="0" err="1" smtClean="0"/>
              <a:t>Nakazawa</a:t>
            </a:r>
            <a:r>
              <a:rPr lang="en-US" sz="1400" dirty="0" smtClean="0"/>
              <a:t>, 2015; Busby, </a:t>
            </a:r>
            <a:r>
              <a:rPr lang="en-US" sz="1400" dirty="0" err="1" smtClean="0"/>
              <a:t>Witucki</a:t>
            </a:r>
            <a:r>
              <a:rPr lang="en-US" sz="1400" dirty="0" smtClean="0"/>
              <a:t>-Brown, 2011; Jose &amp; </a:t>
            </a:r>
            <a:r>
              <a:rPr lang="en-US" sz="1400" dirty="0" err="1" smtClean="0"/>
              <a:t>Dufrene</a:t>
            </a:r>
            <a:r>
              <a:rPr lang="en-US" sz="1400" dirty="0" smtClean="0"/>
              <a:t>, 2014; </a:t>
            </a:r>
            <a:r>
              <a:rPr lang="en-US" sz="1400" dirty="0" err="1" smtClean="0"/>
              <a:t>Oztekin</a:t>
            </a:r>
            <a:r>
              <a:rPr lang="en-US" sz="1400" dirty="0" smtClean="0"/>
              <a:t>, Larson, </a:t>
            </a:r>
            <a:r>
              <a:rPr lang="en-US" sz="1400" dirty="0" err="1" smtClean="0"/>
              <a:t>Altun-Ugras</a:t>
            </a:r>
            <a:r>
              <a:rPr lang="en-US" sz="1400" dirty="0" smtClean="0"/>
              <a:t>, &amp; </a:t>
            </a:r>
            <a:r>
              <a:rPr lang="en-US" sz="1400" dirty="0" err="1" smtClean="0"/>
              <a:t>Yuksel</a:t>
            </a:r>
            <a:r>
              <a:rPr lang="en-US" sz="1400" dirty="0" smtClean="0"/>
              <a:t>, 2014; Unver, et al., 2018)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7384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Annual event- 2006 to present</a:t>
            </a:r>
          </a:p>
          <a:p>
            <a:r>
              <a:rPr lang="en-US" dirty="0" smtClean="0"/>
              <a:t>Full-scale disaster simulation (one day)</a:t>
            </a:r>
          </a:p>
          <a:p>
            <a:r>
              <a:rPr lang="en-US" dirty="0" smtClean="0"/>
              <a:t>University support</a:t>
            </a:r>
          </a:p>
          <a:p>
            <a:pPr lvl="1"/>
            <a:r>
              <a:rPr lang="en-US" dirty="0" smtClean="0"/>
              <a:t>Tabletop drill with Risk Management</a:t>
            </a:r>
          </a:p>
          <a:p>
            <a:pPr lvl="1"/>
            <a:r>
              <a:rPr lang="en-US" dirty="0" smtClean="0"/>
              <a:t>University Police Department participation</a:t>
            </a:r>
          </a:p>
          <a:p>
            <a:pPr lvl="1"/>
            <a:r>
              <a:rPr lang="en-US" dirty="0" smtClean="0"/>
              <a:t>CON support: administrative/financial</a:t>
            </a:r>
          </a:p>
          <a:p>
            <a:pPr lvl="2"/>
            <a:r>
              <a:rPr lang="en-US" dirty="0" smtClean="0"/>
              <a:t>Faculty evaluators</a:t>
            </a:r>
          </a:p>
          <a:p>
            <a:pPr lvl="2"/>
            <a:r>
              <a:rPr lang="en-US" dirty="0" smtClean="0"/>
              <a:t>Purchase of supplies</a:t>
            </a:r>
          </a:p>
          <a:p>
            <a:pPr lvl="2"/>
            <a:r>
              <a:rPr lang="en-US" dirty="0" smtClean="0"/>
              <a:t>Professional grade </a:t>
            </a:r>
            <a:r>
              <a:rPr lang="en-US" dirty="0" err="1" smtClean="0"/>
              <a:t>moulage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273" y="4495800"/>
            <a:ext cx="2956560" cy="2217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69" y="76200"/>
            <a:ext cx="2340864" cy="1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95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student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 begins on first day of class</a:t>
            </a:r>
          </a:p>
          <a:p>
            <a:r>
              <a:rPr lang="en-US" dirty="0" smtClean="0"/>
              <a:t>FEMA online courses/certificates</a:t>
            </a:r>
          </a:p>
          <a:p>
            <a:r>
              <a:rPr lang="en-US" dirty="0" smtClean="0"/>
              <a:t>Didactic instruction</a:t>
            </a:r>
          </a:p>
          <a:p>
            <a:r>
              <a:rPr lang="en-US" dirty="0" smtClean="0"/>
              <a:t>Textbook readings</a:t>
            </a:r>
          </a:p>
          <a:p>
            <a:r>
              <a:rPr lang="en-US" dirty="0" smtClean="0"/>
              <a:t>Students given survey to request management team or victim role in 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648200"/>
            <a:ext cx="2628900" cy="202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2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Management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8229600" cy="4906963"/>
          </a:xfrm>
        </p:spPr>
        <p:txBody>
          <a:bodyPr/>
          <a:lstStyle/>
          <a:p>
            <a:r>
              <a:rPr lang="en-US" dirty="0" smtClean="0"/>
              <a:t>Incident Command System (ICS) </a:t>
            </a:r>
            <a:endParaRPr lang="en-US" dirty="0"/>
          </a:p>
          <a:p>
            <a:pPr lvl="1"/>
            <a:r>
              <a:rPr lang="en-US" dirty="0" smtClean="0"/>
              <a:t>Component of National Incident Management System (NIMS)</a:t>
            </a:r>
          </a:p>
          <a:p>
            <a:r>
              <a:rPr lang="en-US" dirty="0" smtClean="0"/>
              <a:t>Student application for desired management position</a:t>
            </a:r>
          </a:p>
          <a:p>
            <a:r>
              <a:rPr lang="en-US" dirty="0" smtClean="0"/>
              <a:t>Once selected, students meet with faculty and peers to discuss roles and expectations for preparation for simulation</a:t>
            </a:r>
          </a:p>
          <a:p>
            <a:pPr lvl="1"/>
            <a:r>
              <a:rPr lang="en-US" dirty="0" smtClean="0"/>
              <a:t>Present plan for assigned area/role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33252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07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7941912" cy="66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89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Victim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Randomly assigned to students</a:t>
            </a:r>
          </a:p>
          <a:p>
            <a:r>
              <a:rPr lang="en-US" dirty="0" smtClean="0"/>
              <a:t>Students responsible for: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back story” of victim</a:t>
            </a:r>
          </a:p>
          <a:p>
            <a:pPr lvl="1"/>
            <a:r>
              <a:rPr lang="en-US" dirty="0"/>
              <a:t>Knowledge of injury/illness</a:t>
            </a:r>
          </a:p>
          <a:p>
            <a:pPr lvl="1"/>
            <a:r>
              <a:rPr lang="en-US" dirty="0"/>
              <a:t>Treatment options and appropriate response to treatment </a:t>
            </a:r>
            <a:r>
              <a:rPr lang="en-US" dirty="0" smtClean="0"/>
              <a:t>provided</a:t>
            </a:r>
          </a:p>
          <a:p>
            <a:r>
              <a:rPr lang="en-US" dirty="0" smtClean="0"/>
              <a:t>Students turn in “victim cards” at conclusion of simulation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990600"/>
            <a:ext cx="2828544" cy="212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12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870</Words>
  <Application>Microsoft Office PowerPoint</Application>
  <PresentationFormat>On-screen Show (4:3)</PresentationFormat>
  <Paragraphs>130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Disaster Simulation: A Method to Educate and Evaluate Disaster Training for Undergraduate Nursing Students</vt:lpstr>
      <vt:lpstr>Objectives </vt:lpstr>
      <vt:lpstr>Disaster response… A different focus</vt:lpstr>
      <vt:lpstr>Evidence supporting inclusion of disaster response</vt:lpstr>
      <vt:lpstr>Our story</vt:lpstr>
      <vt:lpstr>General student preparation</vt:lpstr>
      <vt:lpstr>Management Team</vt:lpstr>
      <vt:lpstr>PowerPoint Presentation</vt:lpstr>
      <vt:lpstr>Victim roles</vt:lpstr>
      <vt:lpstr>Disaster Day</vt:lpstr>
      <vt:lpstr>Victim prep</vt:lpstr>
      <vt:lpstr>Examples of moulage</vt:lpstr>
      <vt:lpstr>PowerPoint Presentation</vt:lpstr>
      <vt:lpstr>Victim Triage</vt:lpstr>
      <vt:lpstr>Nursing Units</vt:lpstr>
      <vt:lpstr>Other areas of interest</vt:lpstr>
      <vt:lpstr>During the simulation</vt:lpstr>
      <vt:lpstr>Debriefing</vt:lpstr>
      <vt:lpstr>Evaluation of disaster</vt:lpstr>
      <vt:lpstr>Evaluation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Faculty evaluations</vt:lpstr>
      <vt:lpstr>Student comments</vt:lpstr>
      <vt:lpstr>PowerPoint Presentation</vt:lpstr>
      <vt:lpstr>PowerPoint Presentation</vt:lpstr>
      <vt:lpstr>Faculty comments</vt:lpstr>
      <vt:lpstr>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2016-08-16T14:29:10Z</dcterms:created>
  <dcterms:modified xsi:type="dcterms:W3CDTF">2018-10-28T15:32:45Z</dcterms:modified>
</cp:coreProperties>
</file>