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7" r:id="rId1"/>
  </p:sldMasterIdLst>
  <p:notesMasterIdLst>
    <p:notesMasterId r:id="rId22"/>
  </p:notesMasterIdLst>
  <p:sldIdLst>
    <p:sldId id="256" r:id="rId2"/>
    <p:sldId id="257" r:id="rId3"/>
    <p:sldId id="262" r:id="rId4"/>
    <p:sldId id="270" r:id="rId5"/>
    <p:sldId id="269" r:id="rId6"/>
    <p:sldId id="272" r:id="rId7"/>
    <p:sldId id="271" r:id="rId8"/>
    <p:sldId id="258" r:id="rId9"/>
    <p:sldId id="259" r:id="rId10"/>
    <p:sldId id="265" r:id="rId11"/>
    <p:sldId id="267" r:id="rId12"/>
    <p:sldId id="260" r:id="rId13"/>
    <p:sldId id="268" r:id="rId14"/>
    <p:sldId id="273" r:id="rId15"/>
    <p:sldId id="261" r:id="rId16"/>
    <p:sldId id="264" r:id="rId17"/>
    <p:sldId id="263" r:id="rId18"/>
    <p:sldId id="266"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8559" autoAdjust="0"/>
  </p:normalViewPr>
  <p:slideViewPr>
    <p:cSldViewPr snapToGrid="0" snapToObjects="1">
      <p:cViewPr varScale="1">
        <p:scale>
          <a:sx n="90" d="100"/>
          <a:sy n="90" d="100"/>
        </p:scale>
        <p:origin x="232" y="4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CBBB27-2413-6D48-A97F-5AB41E8C9995}" type="datetimeFigureOut">
              <a:rPr lang="en-US" smtClean="0"/>
              <a:t>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267C4-4925-A041-9DF7-9DD2F3DE970E}" type="slidenum">
              <a:rPr lang="en-US" smtClean="0"/>
              <a:t>‹#›</a:t>
            </a:fld>
            <a:endParaRPr lang="en-US" dirty="0"/>
          </a:p>
        </p:txBody>
      </p:sp>
    </p:spTree>
    <p:extLst>
      <p:ext uri="{BB962C8B-B14F-4D97-AF65-F5344CB8AC3E}">
        <p14:creationId xmlns:p14="http://schemas.microsoft.com/office/powerpoint/2010/main" val="3963892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Our key research aims are to (1) examine the income mobility experienced by students who recently attended HBCUs and PWIs and (2) to examine the variation across HBCUs, including on such measures as mobility to the top income quintile and any upward mobility. We compare intergenerational income mobility at HBCUs to the mobility rates at PWIs within the same set of commuting zones. Doing so allows us to compare and contrast student outcomes at the localized institutional level, and to draw plausible generalizations about the tradeoffs students face when deciding which local institution to attend.</a:t>
            </a:r>
            <a:endParaRPr lang="en-US" dirty="0"/>
          </a:p>
        </p:txBody>
      </p:sp>
      <p:sp>
        <p:nvSpPr>
          <p:cNvPr id="4" name="Slide Number Placeholder 3"/>
          <p:cNvSpPr>
            <a:spLocks noGrp="1"/>
          </p:cNvSpPr>
          <p:nvPr>
            <p:ph type="sldNum" sz="quarter" idx="10"/>
          </p:nvPr>
        </p:nvSpPr>
        <p:spPr/>
        <p:txBody>
          <a:bodyPr/>
          <a:lstStyle/>
          <a:p>
            <a:fld id="{8B9267C4-4925-A041-9DF7-9DD2F3DE970E}" type="slidenum">
              <a:rPr lang="en-US" smtClean="0"/>
              <a:t>4</a:t>
            </a:fld>
            <a:endParaRPr lang="en-US" dirty="0"/>
          </a:p>
        </p:txBody>
      </p:sp>
    </p:spTree>
    <p:extLst>
      <p:ext uri="{BB962C8B-B14F-4D97-AF65-F5344CB8AC3E}">
        <p14:creationId xmlns:p14="http://schemas.microsoft.com/office/powerpoint/2010/main" val="113134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examine both the joint and conditional intergenerational (parent-child) income mobility distributions, what Chetty, Friedman, et al. (2017) call the ‘mobility rate’ and the ‘success rate,’ respectively.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mobility rate is defined as the percent of children who originate in a specific income quintile and end up as adults in a specific (often different) income quintile.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success rate is defined as the percent of children in a specific income quintile, conditional on their parent being in a specific income quintile.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former presents a holistic picture of the origin-destination income mobility patterns from parents to students (e.g. what percent of all students were in the top quintile and had parents with incomes in the bottom quintile).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latter details the income mobility of students given that their parents’ income was in a specific income bracket (e.g. of students who had parents in the bottom quintile, what percent of students achieved income in the top quintile). It is our emphasis on the success rate, specifically, that helps distinguish our work from other research in the area.</a:t>
            </a:r>
            <a:endParaRPr lang="en-US" dirty="0"/>
          </a:p>
        </p:txBody>
      </p:sp>
      <p:sp>
        <p:nvSpPr>
          <p:cNvPr id="4" name="Slide Number Placeholder 3"/>
          <p:cNvSpPr>
            <a:spLocks noGrp="1"/>
          </p:cNvSpPr>
          <p:nvPr>
            <p:ph type="sldNum" sz="quarter" idx="10"/>
          </p:nvPr>
        </p:nvSpPr>
        <p:spPr/>
        <p:txBody>
          <a:bodyPr/>
          <a:lstStyle/>
          <a:p>
            <a:fld id="{8B9267C4-4925-A041-9DF7-9DD2F3DE970E}" type="slidenum">
              <a:rPr lang="en-US" smtClean="0"/>
              <a:t>7</a:t>
            </a:fld>
            <a:endParaRPr lang="en-US" dirty="0"/>
          </a:p>
        </p:txBody>
      </p:sp>
    </p:spTree>
    <p:extLst>
      <p:ext uri="{BB962C8B-B14F-4D97-AF65-F5344CB8AC3E}">
        <p14:creationId xmlns:p14="http://schemas.microsoft.com/office/powerpoint/2010/main" val="421376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Nearly 70% of students at HBCUs attain at least middle-class incomes.</a:t>
            </a:r>
          </a:p>
        </p:txBody>
      </p:sp>
      <p:sp>
        <p:nvSpPr>
          <p:cNvPr id="4" name="Slide Number Placeholder 3"/>
          <p:cNvSpPr>
            <a:spLocks noGrp="1"/>
          </p:cNvSpPr>
          <p:nvPr>
            <p:ph type="sldNum" sz="quarter" idx="10"/>
          </p:nvPr>
        </p:nvSpPr>
        <p:spPr/>
        <p:txBody>
          <a:bodyPr/>
          <a:lstStyle/>
          <a:p>
            <a:fld id="{8B9267C4-4925-A041-9DF7-9DD2F3DE970E}" type="slidenum">
              <a:rPr lang="en-US" smtClean="0"/>
              <a:t>10</a:t>
            </a:fld>
            <a:endParaRPr lang="en-US" dirty="0"/>
          </a:p>
        </p:txBody>
      </p:sp>
    </p:spTree>
    <p:extLst>
      <p:ext uri="{BB962C8B-B14F-4D97-AF65-F5344CB8AC3E}">
        <p14:creationId xmlns:p14="http://schemas.microsoft.com/office/powerpoint/2010/main" val="420570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HBCUs like Xavier University of Louisiana, Dillard University, and Tuskegee University are doing a particularly good job fostering upward mobility for their  students.</a:t>
            </a:r>
          </a:p>
        </p:txBody>
      </p:sp>
      <p:sp>
        <p:nvSpPr>
          <p:cNvPr id="4" name="Slide Number Placeholder 3"/>
          <p:cNvSpPr>
            <a:spLocks noGrp="1"/>
          </p:cNvSpPr>
          <p:nvPr>
            <p:ph type="sldNum" sz="quarter" idx="10"/>
          </p:nvPr>
        </p:nvSpPr>
        <p:spPr/>
        <p:txBody>
          <a:bodyPr/>
          <a:lstStyle/>
          <a:p>
            <a:fld id="{8B9267C4-4925-A041-9DF7-9DD2F3DE970E}" type="slidenum">
              <a:rPr lang="en-US" smtClean="0"/>
              <a:t>13</a:t>
            </a:fld>
            <a:endParaRPr lang="en-US" dirty="0"/>
          </a:p>
        </p:txBody>
      </p:sp>
    </p:spTree>
    <p:extLst>
      <p:ext uri="{BB962C8B-B14F-4D97-AF65-F5344CB8AC3E}">
        <p14:creationId xmlns:p14="http://schemas.microsoft.com/office/powerpoint/2010/main" val="301015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HBCUs like Xavier University of Louisiana, Dillard University, and Tuskegee University are doing a particularly good job fostering upward mobility for their  students.</a:t>
            </a:r>
          </a:p>
        </p:txBody>
      </p:sp>
      <p:sp>
        <p:nvSpPr>
          <p:cNvPr id="4" name="Slide Number Placeholder 3"/>
          <p:cNvSpPr>
            <a:spLocks noGrp="1"/>
          </p:cNvSpPr>
          <p:nvPr>
            <p:ph type="sldNum" sz="quarter" idx="10"/>
          </p:nvPr>
        </p:nvSpPr>
        <p:spPr/>
        <p:txBody>
          <a:bodyPr/>
          <a:lstStyle/>
          <a:p>
            <a:fld id="{8B9267C4-4925-A041-9DF7-9DD2F3DE970E}" type="slidenum">
              <a:rPr lang="en-US" smtClean="0"/>
              <a:t>14</a:t>
            </a:fld>
            <a:endParaRPr lang="en-US" dirty="0"/>
          </a:p>
        </p:txBody>
      </p:sp>
    </p:spTree>
    <p:extLst>
      <p:ext uri="{BB962C8B-B14F-4D97-AF65-F5344CB8AC3E}">
        <p14:creationId xmlns:p14="http://schemas.microsoft.com/office/powerpoint/2010/main" val="3010152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8B9267C4-4925-A041-9DF7-9DD2F3DE970E}" type="slidenum">
              <a:rPr lang="en-US" smtClean="0"/>
              <a:t>15</a:t>
            </a:fld>
            <a:endParaRPr lang="en-US" dirty="0"/>
          </a:p>
        </p:txBody>
      </p:sp>
    </p:spTree>
    <p:extLst>
      <p:ext uri="{BB962C8B-B14F-4D97-AF65-F5344CB8AC3E}">
        <p14:creationId xmlns:p14="http://schemas.microsoft.com/office/powerpoint/2010/main" val="136734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0DC9900-CC89-3F43-A141-1434454CBCFD}" type="datetimeFigureOut">
              <a:rPr lang="en-US" smtClean="0"/>
              <a:t>1/20/20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1938B38-0731-924C-A19E-A35023C64A86}"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24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C9900-CC89-3F43-A141-1434454CBCFD}" type="datetimeFigureOut">
              <a:rPr lang="en-US" smtClean="0"/>
              <a:t>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938B38-0731-924C-A19E-A35023C64A86}" type="slidenum">
              <a:rPr lang="en-US" smtClean="0"/>
              <a:t>‹#›</a:t>
            </a:fld>
            <a:endParaRPr lang="en-US" dirty="0"/>
          </a:p>
        </p:txBody>
      </p:sp>
    </p:spTree>
    <p:extLst>
      <p:ext uri="{BB962C8B-B14F-4D97-AF65-F5344CB8AC3E}">
        <p14:creationId xmlns:p14="http://schemas.microsoft.com/office/powerpoint/2010/main" val="183428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C9900-CC89-3F43-A141-1434454CBCFD}" type="datetimeFigureOut">
              <a:rPr lang="en-US" smtClean="0"/>
              <a:t>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938B38-0731-924C-A19E-A35023C64A86}" type="slidenum">
              <a:rPr lang="en-US" smtClean="0"/>
              <a:t>‹#›</a:t>
            </a:fld>
            <a:endParaRPr lang="en-US" dirty="0"/>
          </a:p>
        </p:txBody>
      </p:sp>
    </p:spTree>
    <p:extLst>
      <p:ext uri="{BB962C8B-B14F-4D97-AF65-F5344CB8AC3E}">
        <p14:creationId xmlns:p14="http://schemas.microsoft.com/office/powerpoint/2010/main" val="4376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C9900-CC89-3F43-A141-1434454CBCFD}" type="datetimeFigureOut">
              <a:rPr lang="en-US" smtClean="0"/>
              <a:t>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938B38-0731-924C-A19E-A35023C64A86}" type="slidenum">
              <a:rPr lang="en-US" smtClean="0"/>
              <a:t>‹#›</a:t>
            </a:fld>
            <a:endParaRPr lang="en-US" dirty="0"/>
          </a:p>
        </p:txBody>
      </p:sp>
    </p:spTree>
    <p:extLst>
      <p:ext uri="{BB962C8B-B14F-4D97-AF65-F5344CB8AC3E}">
        <p14:creationId xmlns:p14="http://schemas.microsoft.com/office/powerpoint/2010/main" val="250842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0DC9900-CC89-3F43-A141-1434454CBCFD}" type="datetimeFigureOut">
              <a:rPr lang="en-US" smtClean="0"/>
              <a:t>1/20/20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1938B38-0731-924C-A19E-A35023C64A86}"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1982929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C9900-CC89-3F43-A141-1434454CBCFD}" type="datetimeFigureOut">
              <a:rPr lang="en-US" smtClean="0"/>
              <a:t>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938B38-0731-924C-A19E-A35023C64A86}" type="slidenum">
              <a:rPr lang="en-US" smtClean="0"/>
              <a:t>‹#›</a:t>
            </a:fld>
            <a:endParaRPr lang="en-US" dirty="0"/>
          </a:p>
        </p:txBody>
      </p:sp>
    </p:spTree>
    <p:extLst>
      <p:ext uri="{BB962C8B-B14F-4D97-AF65-F5344CB8AC3E}">
        <p14:creationId xmlns:p14="http://schemas.microsoft.com/office/powerpoint/2010/main" val="37615209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C9900-CC89-3F43-A141-1434454CBCFD}" type="datetimeFigureOut">
              <a:rPr lang="en-US" smtClean="0"/>
              <a:t>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938B38-0731-924C-A19E-A35023C64A86}" type="slidenum">
              <a:rPr lang="en-US" smtClean="0"/>
              <a:t>‹#›</a:t>
            </a:fld>
            <a:endParaRPr lang="en-US" dirty="0"/>
          </a:p>
        </p:txBody>
      </p:sp>
    </p:spTree>
    <p:extLst>
      <p:ext uri="{BB962C8B-B14F-4D97-AF65-F5344CB8AC3E}">
        <p14:creationId xmlns:p14="http://schemas.microsoft.com/office/powerpoint/2010/main" val="229549185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C9900-CC89-3F43-A141-1434454CBCFD}" type="datetimeFigureOut">
              <a:rPr lang="en-US" smtClean="0"/>
              <a:t>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938B38-0731-924C-A19E-A35023C64A86}" type="slidenum">
              <a:rPr lang="en-US" smtClean="0"/>
              <a:t>‹#›</a:t>
            </a:fld>
            <a:endParaRPr lang="en-US" dirty="0"/>
          </a:p>
        </p:txBody>
      </p:sp>
    </p:spTree>
    <p:extLst>
      <p:ext uri="{BB962C8B-B14F-4D97-AF65-F5344CB8AC3E}">
        <p14:creationId xmlns:p14="http://schemas.microsoft.com/office/powerpoint/2010/main" val="271602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C9900-CC89-3F43-A141-1434454CBCFD}" type="datetimeFigureOut">
              <a:rPr lang="en-US" smtClean="0"/>
              <a:t>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938B38-0731-924C-A19E-A35023C64A86}" type="slidenum">
              <a:rPr lang="en-US" smtClean="0"/>
              <a:t>‹#›</a:t>
            </a:fld>
            <a:endParaRPr lang="en-US" dirty="0"/>
          </a:p>
        </p:txBody>
      </p:sp>
    </p:spTree>
    <p:extLst>
      <p:ext uri="{BB962C8B-B14F-4D97-AF65-F5344CB8AC3E}">
        <p14:creationId xmlns:p14="http://schemas.microsoft.com/office/powerpoint/2010/main" val="214711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F0DC9900-CC89-3F43-A141-1434454CBCFD}" type="datetimeFigureOut">
              <a:rPr lang="en-US" smtClean="0"/>
              <a:t>1/20/20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91938B38-0731-924C-A19E-A35023C64A86}"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704227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F0DC9900-CC89-3F43-A141-1434454CBCFD}" type="datetimeFigureOut">
              <a:rPr lang="en-US" smtClean="0"/>
              <a:t>1/20/20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91938B38-0731-924C-A19E-A35023C64A86}" type="slidenum">
              <a:rPr lang="en-US" smtClean="0"/>
              <a:t>‹#›</a:t>
            </a:fld>
            <a:endParaRPr lang="en-US" dirty="0"/>
          </a:p>
        </p:txBody>
      </p:sp>
    </p:spTree>
    <p:extLst>
      <p:ext uri="{BB962C8B-B14F-4D97-AF65-F5344CB8AC3E}">
        <p14:creationId xmlns:p14="http://schemas.microsoft.com/office/powerpoint/2010/main" val="201869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0DC9900-CC89-3F43-A141-1434454CBCFD}" type="datetimeFigureOut">
              <a:rPr lang="en-US" smtClean="0"/>
              <a:t>1/20/20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1938B38-0731-924C-A19E-A35023C64A86}"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4065531"/>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msi.gse.rutgers.edu/sites/default/files/EMreport_R4_0.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CDDF9-43CB-4F4B-8C19-83E30EC674FB}"/>
              </a:ext>
            </a:extLst>
          </p:cNvPr>
          <p:cNvSpPr>
            <a:spLocks noGrp="1"/>
          </p:cNvSpPr>
          <p:nvPr>
            <p:ph type="ctrTitle"/>
          </p:nvPr>
        </p:nvSpPr>
        <p:spPr>
          <a:xfrm>
            <a:off x="1187533" y="1318159"/>
            <a:ext cx="10301844" cy="3515097"/>
          </a:xfrm>
        </p:spPr>
        <p:txBody>
          <a:bodyPr>
            <a:noAutofit/>
          </a:bodyPr>
          <a:lstStyle/>
          <a:p>
            <a:r>
              <a:rPr lang="en-US" sz="4000" b="1" cap="none" dirty="0">
                <a:latin typeface="Calibri" panose="020F0502020204030204" pitchFamily="34" charset="0"/>
                <a:cs typeface="Calibri" panose="020F0502020204030204" pitchFamily="34" charset="0"/>
              </a:rPr>
              <a:t>Moving Onward &amp; Upward: Income Mobility and Historically Black Colleges and Universities</a:t>
            </a:r>
          </a:p>
        </p:txBody>
      </p:sp>
      <p:sp>
        <p:nvSpPr>
          <p:cNvPr id="7" name="Title 1">
            <a:extLst>
              <a:ext uri="{FF2B5EF4-FFF2-40B4-BE49-F238E27FC236}">
                <a16:creationId xmlns:a16="http://schemas.microsoft.com/office/drawing/2014/main" id="{EE2BB39F-C145-C948-A9CE-8B3AE43E60DB}"/>
              </a:ext>
            </a:extLst>
          </p:cNvPr>
          <p:cNvSpPr txBox="1">
            <a:spLocks/>
          </p:cNvSpPr>
          <p:nvPr/>
        </p:nvSpPr>
        <p:spPr>
          <a:xfrm>
            <a:off x="1040081" y="5991103"/>
            <a:ext cx="10301844" cy="5934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Calibri" panose="020F0502020204030204" pitchFamily="34" charset="0"/>
                <a:cs typeface="Calibri" panose="020F0502020204030204" pitchFamily="34" charset="0"/>
              </a:rPr>
              <a:t>Robert Nathenson, Ph.D. &amp; Marybeth Gasman, Ph.D.</a:t>
            </a:r>
          </a:p>
        </p:txBody>
      </p:sp>
    </p:spTree>
    <p:extLst>
      <p:ext uri="{BB962C8B-B14F-4D97-AF65-F5344CB8AC3E}">
        <p14:creationId xmlns:p14="http://schemas.microsoft.com/office/powerpoint/2010/main" val="393450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98DD-8331-9C44-AFB9-37DE3A46CF51}"/>
              </a:ext>
            </a:extLst>
          </p:cNvPr>
          <p:cNvSpPr>
            <a:spLocks noGrp="1"/>
          </p:cNvSpPr>
          <p:nvPr>
            <p:ph type="title"/>
          </p:nvPr>
        </p:nvSpPr>
        <p:spPr/>
        <p:txBody>
          <a:bodyPr>
            <a:normAutofit/>
          </a:bodyPr>
          <a:lstStyle/>
          <a:p>
            <a:pPr marL="457200" lvl="0" indent="-457200"/>
            <a:r>
              <a:rPr lang="en-US" sz="4000" dirty="0"/>
              <a:t>More students experience upward mobility at HBCUs than at PWIs</a:t>
            </a:r>
          </a:p>
        </p:txBody>
      </p:sp>
      <p:pic>
        <p:nvPicPr>
          <p:cNvPr id="16" name="Picture 15" descr="Table 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539" y="2417075"/>
            <a:ext cx="5218061" cy="2890397"/>
          </a:xfrm>
          <a:prstGeom prst="rect">
            <a:avLst/>
          </a:prstGeom>
        </p:spPr>
      </p:pic>
    </p:spTree>
    <p:extLst>
      <p:ext uri="{BB962C8B-B14F-4D97-AF65-F5344CB8AC3E}">
        <p14:creationId xmlns:p14="http://schemas.microsoft.com/office/powerpoint/2010/main" val="1215321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98DD-8331-9C44-AFB9-37DE3A46CF51}"/>
              </a:ext>
            </a:extLst>
          </p:cNvPr>
          <p:cNvSpPr>
            <a:spLocks noGrp="1"/>
          </p:cNvSpPr>
          <p:nvPr>
            <p:ph type="title"/>
          </p:nvPr>
        </p:nvSpPr>
        <p:spPr>
          <a:xfrm>
            <a:off x="1251678" y="382385"/>
            <a:ext cx="9821330" cy="845166"/>
          </a:xfrm>
        </p:spPr>
        <p:txBody>
          <a:bodyPr>
            <a:noAutofit/>
          </a:bodyPr>
          <a:lstStyle/>
          <a:p>
            <a:pPr marL="457200" lvl="0" indent="-457200"/>
            <a:r>
              <a:rPr lang="en-US" sz="4000" dirty="0"/>
              <a:t>Two-thirds of low-income students at HBCUs end up in at least the middle class.</a:t>
            </a:r>
          </a:p>
        </p:txBody>
      </p:sp>
      <p:pic>
        <p:nvPicPr>
          <p:cNvPr id="5" name="Picture 4" descr="Table 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867" y="2221526"/>
            <a:ext cx="7136008" cy="4572173"/>
          </a:xfrm>
          <a:prstGeom prst="rect">
            <a:avLst/>
          </a:prstGeom>
        </p:spPr>
      </p:pic>
    </p:spTree>
    <p:extLst>
      <p:ext uri="{BB962C8B-B14F-4D97-AF65-F5344CB8AC3E}">
        <p14:creationId xmlns:p14="http://schemas.microsoft.com/office/powerpoint/2010/main" val="1215321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245D-9759-124C-B8BF-24A242F1C413}"/>
              </a:ext>
            </a:extLst>
          </p:cNvPr>
          <p:cNvSpPr>
            <a:spLocks noGrp="1"/>
          </p:cNvSpPr>
          <p:nvPr>
            <p:ph type="title"/>
          </p:nvPr>
        </p:nvSpPr>
        <p:spPr/>
        <p:txBody>
          <a:bodyPr>
            <a:normAutofit/>
          </a:bodyPr>
          <a:lstStyle/>
          <a:p>
            <a:pPr marL="457200" lvl="0" indent="-457200"/>
            <a:r>
              <a:rPr lang="en-US" sz="4000" dirty="0"/>
              <a:t>There is less downward mobility at HBCUs than at PWIs.</a:t>
            </a:r>
          </a:p>
        </p:txBody>
      </p:sp>
      <p:pic>
        <p:nvPicPr>
          <p:cNvPr id="4" name="Picture 3" descr="Table A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499" y="2007752"/>
            <a:ext cx="5687002" cy="3753421"/>
          </a:xfrm>
          <a:prstGeom prst="rect">
            <a:avLst/>
          </a:prstGeom>
        </p:spPr>
      </p:pic>
    </p:spTree>
    <p:extLst>
      <p:ext uri="{BB962C8B-B14F-4D97-AF65-F5344CB8AC3E}">
        <p14:creationId xmlns:p14="http://schemas.microsoft.com/office/powerpoint/2010/main" val="3951797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6755-2256-9C43-8265-64E52B80DCA4}"/>
              </a:ext>
            </a:extLst>
          </p:cNvPr>
          <p:cNvSpPr>
            <a:spLocks noGrp="1"/>
          </p:cNvSpPr>
          <p:nvPr>
            <p:ph type="title"/>
          </p:nvPr>
        </p:nvSpPr>
        <p:spPr/>
        <p:txBody>
          <a:bodyPr>
            <a:normAutofit/>
          </a:bodyPr>
          <a:lstStyle/>
          <a:p>
            <a:r>
              <a:rPr lang="en-US" sz="4000" dirty="0"/>
              <a:t>Highlighting Specific HBCUS (1)</a:t>
            </a:r>
          </a:p>
        </p:txBody>
      </p:sp>
      <p:pic>
        <p:nvPicPr>
          <p:cNvPr id="11" name="Picture 10" descr="Figure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829" y="1125250"/>
            <a:ext cx="9132986" cy="5690553"/>
          </a:xfrm>
          <a:prstGeom prst="rect">
            <a:avLst/>
          </a:prstGeom>
        </p:spPr>
      </p:pic>
    </p:spTree>
    <p:extLst>
      <p:ext uri="{BB962C8B-B14F-4D97-AF65-F5344CB8AC3E}">
        <p14:creationId xmlns:p14="http://schemas.microsoft.com/office/powerpoint/2010/main" val="311736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6755-2256-9C43-8265-64E52B80DCA4}"/>
              </a:ext>
            </a:extLst>
          </p:cNvPr>
          <p:cNvSpPr>
            <a:spLocks noGrp="1"/>
          </p:cNvSpPr>
          <p:nvPr>
            <p:ph type="title"/>
          </p:nvPr>
        </p:nvSpPr>
        <p:spPr/>
        <p:txBody>
          <a:bodyPr>
            <a:normAutofit/>
          </a:bodyPr>
          <a:lstStyle/>
          <a:p>
            <a:r>
              <a:rPr lang="en-US" sz="4000" dirty="0"/>
              <a:t>Highlighting Specific HBCUS (2)</a:t>
            </a:r>
          </a:p>
        </p:txBody>
      </p:sp>
      <p:pic>
        <p:nvPicPr>
          <p:cNvPr id="3" name="Picture 2" descr="Table 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678" y="1296849"/>
            <a:ext cx="9802070" cy="4598502"/>
          </a:xfrm>
          <a:prstGeom prst="rect">
            <a:avLst/>
          </a:prstGeom>
        </p:spPr>
      </p:pic>
    </p:spTree>
    <p:extLst>
      <p:ext uri="{BB962C8B-B14F-4D97-AF65-F5344CB8AC3E}">
        <p14:creationId xmlns:p14="http://schemas.microsoft.com/office/powerpoint/2010/main" val="3031465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6755-2256-9C43-8265-64E52B80DCA4}"/>
              </a:ext>
            </a:extLst>
          </p:cNvPr>
          <p:cNvSpPr>
            <a:spLocks noGrp="1"/>
          </p:cNvSpPr>
          <p:nvPr>
            <p:ph type="title"/>
          </p:nvPr>
        </p:nvSpPr>
        <p:spPr/>
        <p:txBody>
          <a:bodyPr>
            <a:normAutofit/>
          </a:bodyPr>
          <a:lstStyle/>
          <a:p>
            <a:r>
              <a:rPr lang="en-US" sz="4000" dirty="0"/>
              <a:t>Privilege Perpetuation</a:t>
            </a:r>
          </a:p>
        </p:txBody>
      </p:sp>
      <p:pic>
        <p:nvPicPr>
          <p:cNvPr id="6" name="Content Placeholder 5" descr="Table 6.pdf"/>
          <p:cNvPicPr>
            <a:picLocks noGrp="1" noChangeAspect="1"/>
          </p:cNvPicPr>
          <p:nvPr>
            <p:ph sz="half" idx="1"/>
          </p:nvPr>
        </p:nvPicPr>
        <p:blipFill>
          <a:blip r:embed="rId3">
            <a:extLst>
              <a:ext uri="{28A0092B-C50C-407E-A947-70E740481C1C}">
                <a14:useLocalDpi xmlns:a14="http://schemas.microsoft.com/office/drawing/2010/main" val="0"/>
              </a:ext>
            </a:extLst>
          </a:blip>
          <a:srcRect t="2351" b="2351"/>
          <a:stretch>
            <a:fillRect/>
          </a:stretch>
        </p:blipFill>
        <p:spPr>
          <a:xfrm>
            <a:off x="1295400" y="1409701"/>
            <a:ext cx="4800600" cy="3619500"/>
          </a:xfrm>
        </p:spPr>
      </p:pic>
      <p:sp>
        <p:nvSpPr>
          <p:cNvPr id="7" name="Content Placeholder 6"/>
          <p:cNvSpPr>
            <a:spLocks noGrp="1"/>
          </p:cNvSpPr>
          <p:nvPr>
            <p:ph sz="half" idx="2"/>
          </p:nvPr>
        </p:nvSpPr>
        <p:spPr>
          <a:xfrm>
            <a:off x="6629400" y="1561213"/>
            <a:ext cx="4800600" cy="3619500"/>
          </a:xfrm>
        </p:spPr>
        <p:txBody>
          <a:bodyPr>
            <a:normAutofit lnSpcReduction="10000"/>
          </a:bodyPr>
          <a:lstStyle/>
          <a:p>
            <a:pPr lvl="0"/>
            <a:r>
              <a:rPr lang="en-US" dirty="0"/>
              <a:t>Children of affluent parents who attended PWIs were 50% more likely to stay affluent than children of affluent parents who attended HBCUs.</a:t>
            </a:r>
          </a:p>
          <a:p>
            <a:pPr lvl="0"/>
            <a:endParaRPr lang="en-US" dirty="0"/>
          </a:p>
          <a:p>
            <a:pPr lvl="0"/>
            <a:r>
              <a:rPr lang="en-US" dirty="0"/>
              <a:t>Children of upper-middle class and affluent parents at HBCUs are no more likely than the flip of a coin to end up  in a similar income bracket as compared to moving down to the median or below. </a:t>
            </a:r>
          </a:p>
          <a:p>
            <a:pPr lvl="0"/>
            <a:endParaRPr lang="en-US" dirty="0"/>
          </a:p>
        </p:txBody>
      </p:sp>
    </p:spTree>
    <p:extLst>
      <p:ext uri="{BB962C8B-B14F-4D97-AF65-F5344CB8AC3E}">
        <p14:creationId xmlns:p14="http://schemas.microsoft.com/office/powerpoint/2010/main" val="52607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1D969-5A64-3E4D-90C7-C6566C1A8515}"/>
              </a:ext>
            </a:extLst>
          </p:cNvPr>
          <p:cNvSpPr>
            <a:spLocks noGrp="1"/>
          </p:cNvSpPr>
          <p:nvPr>
            <p:ph type="title"/>
          </p:nvPr>
        </p:nvSpPr>
        <p:spPr/>
        <p:txBody>
          <a:bodyPr>
            <a:normAutofit/>
          </a:bodyPr>
          <a:lstStyle/>
          <a:p>
            <a:r>
              <a:rPr lang="en-US" sz="4000" dirty="0"/>
              <a:t>Review of Key Findings</a:t>
            </a:r>
          </a:p>
        </p:txBody>
      </p:sp>
      <p:sp>
        <p:nvSpPr>
          <p:cNvPr id="3" name="Content Placeholder 2">
            <a:extLst>
              <a:ext uri="{FF2B5EF4-FFF2-40B4-BE49-F238E27FC236}">
                <a16:creationId xmlns:a16="http://schemas.microsoft.com/office/drawing/2014/main" id="{7FF57CD8-AABE-6742-9B47-B6F0FEC12B76}"/>
              </a:ext>
            </a:extLst>
          </p:cNvPr>
          <p:cNvSpPr>
            <a:spLocks noGrp="1"/>
          </p:cNvSpPr>
          <p:nvPr>
            <p:ph idx="1"/>
          </p:nvPr>
        </p:nvSpPr>
        <p:spPr>
          <a:xfrm>
            <a:off x="1251678" y="1224414"/>
            <a:ext cx="10178322" cy="4983252"/>
          </a:xfrm>
        </p:spPr>
        <p:txBody>
          <a:bodyPr>
            <a:normAutofit/>
          </a:bodyPr>
          <a:lstStyle/>
          <a:p>
            <a:r>
              <a:rPr lang="en-US" dirty="0"/>
              <a:t>Being born into a relatively affluent African American family does not provide the same sort of class safety net as does being born into a white family. </a:t>
            </a:r>
          </a:p>
          <a:p>
            <a:pPr marL="0" indent="0">
              <a:buNone/>
            </a:pPr>
            <a:endParaRPr lang="en-US" dirty="0"/>
          </a:p>
          <a:p>
            <a:r>
              <a:rPr lang="en-US" dirty="0"/>
              <a:t>HBCUs are doing an admirable job fostering the upward mobility of their students, especially considering the large share of their students that come from lower-income backgrounds.</a:t>
            </a:r>
          </a:p>
          <a:p>
            <a:endParaRPr lang="en-US" dirty="0"/>
          </a:p>
          <a:p>
            <a:r>
              <a:rPr lang="en-US" dirty="0"/>
              <a:t>HBCUs are furthering upward mobility of their student population, which is drawn from the lower economic  rungs than the general college-going population at PWIs.</a:t>
            </a:r>
          </a:p>
          <a:p>
            <a:endParaRPr lang="en-US" dirty="0"/>
          </a:p>
          <a:p>
            <a:r>
              <a:rPr lang="en-US" dirty="0"/>
              <a:t>Specific schools are doing a particularly good job, including Xavier University of Louisiana, Dillard University, Tuskegee University, Florida A&amp;M University, Prairie View A&amp;M University, Spelman College, and Clark Atlanta University.</a:t>
            </a:r>
          </a:p>
        </p:txBody>
      </p:sp>
    </p:spTree>
    <p:extLst>
      <p:ext uri="{BB962C8B-B14F-4D97-AF65-F5344CB8AC3E}">
        <p14:creationId xmlns:p14="http://schemas.microsoft.com/office/powerpoint/2010/main" val="293929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9316-2EF2-B94C-A7BA-B0964952CF1D}"/>
              </a:ext>
            </a:extLst>
          </p:cNvPr>
          <p:cNvSpPr>
            <a:spLocks noGrp="1"/>
          </p:cNvSpPr>
          <p:nvPr>
            <p:ph type="title"/>
          </p:nvPr>
        </p:nvSpPr>
        <p:spPr/>
        <p:txBody>
          <a:bodyPr/>
          <a:lstStyle/>
          <a:p>
            <a:r>
              <a:rPr lang="en-US" dirty="0"/>
              <a:t>Concluding Thoughts &amp; Questions</a:t>
            </a:r>
          </a:p>
        </p:txBody>
      </p:sp>
      <p:sp>
        <p:nvSpPr>
          <p:cNvPr id="3" name="Content Placeholder 2">
            <a:extLst>
              <a:ext uri="{FF2B5EF4-FFF2-40B4-BE49-F238E27FC236}">
                <a16:creationId xmlns:a16="http://schemas.microsoft.com/office/drawing/2014/main" id="{F79E177F-FAAB-0B4F-825D-5E9014F83119}"/>
              </a:ext>
            </a:extLst>
          </p:cNvPr>
          <p:cNvSpPr>
            <a:spLocks noGrp="1"/>
          </p:cNvSpPr>
          <p:nvPr>
            <p:ph idx="1"/>
          </p:nvPr>
        </p:nvSpPr>
        <p:spPr>
          <a:xfrm>
            <a:off x="6248235" y="2231155"/>
            <a:ext cx="5105566" cy="4351338"/>
          </a:xfrm>
        </p:spPr>
        <p:txBody>
          <a:bodyPr>
            <a:normAutofit/>
          </a:bodyPr>
          <a:lstStyle/>
          <a:p>
            <a:pPr marL="0" indent="0">
              <a:buNone/>
            </a:pPr>
            <a:r>
              <a:rPr lang="en-US" sz="2800" dirty="0">
                <a:latin typeface="Calibri" panose="020F0502020204030204" pitchFamily="34" charset="0"/>
                <a:cs typeface="Calibri" panose="020F0502020204030204" pitchFamily="34" charset="0"/>
              </a:rPr>
              <a:t>You can download the Onward and Upward report at the link below for free:</a:t>
            </a:r>
          </a:p>
          <a:p>
            <a:pPr marL="0" indent="0">
              <a:buNone/>
            </a:pPr>
            <a:r>
              <a:rPr lang="en-US" sz="28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hlinkClick r:id="rId2"/>
              </a:rPr>
              <a:t>https://cmsi.gse.rutgers.edu/sites/default/files/EMreport_R4_0.pdf</a:t>
            </a:r>
            <a:endParaRPr lang="en-US" sz="28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0C4DF401-44A8-5E46-AAF4-ED53511C485F}"/>
              </a:ext>
            </a:extLst>
          </p:cNvPr>
          <p:cNvPicPr>
            <a:picLocks noChangeAspect="1"/>
          </p:cNvPicPr>
          <p:nvPr/>
        </p:nvPicPr>
        <p:blipFill>
          <a:blip r:embed="rId3"/>
          <a:stretch>
            <a:fillRect/>
          </a:stretch>
        </p:blipFill>
        <p:spPr>
          <a:xfrm>
            <a:off x="1227045" y="2493817"/>
            <a:ext cx="4716722" cy="3683145"/>
          </a:xfrm>
          <a:prstGeom prst="rect">
            <a:avLst/>
          </a:prstGeom>
        </p:spPr>
      </p:pic>
    </p:spTree>
    <p:extLst>
      <p:ext uri="{BB962C8B-B14F-4D97-AF65-F5344CB8AC3E}">
        <p14:creationId xmlns:p14="http://schemas.microsoft.com/office/powerpoint/2010/main" val="4251594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98DD-8331-9C44-AFB9-37DE3A46CF51}"/>
              </a:ext>
            </a:extLst>
          </p:cNvPr>
          <p:cNvSpPr>
            <a:spLocks noGrp="1"/>
          </p:cNvSpPr>
          <p:nvPr>
            <p:ph type="title"/>
          </p:nvPr>
        </p:nvSpPr>
        <p:spPr/>
        <p:txBody>
          <a:bodyPr>
            <a:normAutofit fontScale="90000"/>
          </a:bodyPr>
          <a:lstStyle/>
          <a:p>
            <a:pPr marL="457200" lvl="0" indent="-457200"/>
            <a:r>
              <a:rPr lang="en-US" dirty="0"/>
              <a:t>Nearly 70% of students at HBCUs attain at least middle-class incomes.</a:t>
            </a:r>
          </a:p>
        </p:txBody>
      </p:sp>
      <p:pic>
        <p:nvPicPr>
          <p:cNvPr id="12" name="Picture 11" descr="Figure 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314" y="2375116"/>
            <a:ext cx="7113574" cy="4432304"/>
          </a:xfrm>
          <a:prstGeom prst="rect">
            <a:avLst/>
          </a:prstGeom>
        </p:spPr>
      </p:pic>
    </p:spTree>
    <p:extLst>
      <p:ext uri="{BB962C8B-B14F-4D97-AF65-F5344CB8AC3E}">
        <p14:creationId xmlns:p14="http://schemas.microsoft.com/office/powerpoint/2010/main" val="1215321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6874-C2DD-8F42-A780-CE620FD4D048}"/>
              </a:ext>
            </a:extLst>
          </p:cNvPr>
          <p:cNvSpPr>
            <a:spLocks noGrp="1"/>
          </p:cNvSpPr>
          <p:nvPr>
            <p:ph type="title"/>
          </p:nvPr>
        </p:nvSpPr>
        <p:spPr/>
        <p:txBody>
          <a:bodyPr>
            <a:normAutofit/>
          </a:bodyPr>
          <a:lstStyle/>
          <a:p>
            <a:r>
              <a:rPr lang="en-US" sz="4000" dirty="0"/>
              <a:t>HBCU Lessons for All Colleges &amp; Universities</a:t>
            </a:r>
          </a:p>
        </p:txBody>
      </p:sp>
      <p:sp>
        <p:nvSpPr>
          <p:cNvPr id="3" name="Content Placeholder 2">
            <a:extLst>
              <a:ext uri="{FF2B5EF4-FFF2-40B4-BE49-F238E27FC236}">
                <a16:creationId xmlns:a16="http://schemas.microsoft.com/office/drawing/2014/main" id="{9E544972-06A2-0B4B-AFE2-3E2DD9457F0B}"/>
              </a:ext>
            </a:extLst>
          </p:cNvPr>
          <p:cNvSpPr>
            <a:spLocks noGrp="1"/>
          </p:cNvSpPr>
          <p:nvPr>
            <p:ph idx="1"/>
          </p:nvPr>
        </p:nvSpPr>
        <p:spPr>
          <a:xfrm>
            <a:off x="1251678" y="2286001"/>
            <a:ext cx="10178322" cy="2697483"/>
          </a:xfrm>
        </p:spPr>
        <p:txBody>
          <a:bodyPr>
            <a:normAutofit lnSpcReduction="10000"/>
          </a:bodyPr>
          <a:lstStyle/>
          <a:p>
            <a:r>
              <a:rPr lang="en-US" dirty="0"/>
              <a:t>Gather as much data on students as possible in order to bolster student learning; share data with students.</a:t>
            </a:r>
          </a:p>
          <a:p>
            <a:r>
              <a:rPr lang="en-US" dirty="0"/>
              <a:t>Engage students in culturally relevant assignments.</a:t>
            </a:r>
          </a:p>
          <a:p>
            <a:r>
              <a:rPr lang="en-US" dirty="0"/>
              <a:t>Encourage collaboration over competition among students in the classroom.</a:t>
            </a:r>
          </a:p>
          <a:p>
            <a:r>
              <a:rPr lang="en-US" dirty="0"/>
              <a:t>Use peer-to-peer mentoring to assist with learning, especially in science and math</a:t>
            </a:r>
          </a:p>
          <a:p>
            <a:r>
              <a:rPr lang="en-US" dirty="0"/>
              <a:t>Capitalize on the various aspects of student identities and invite students to bring these identities to the classroom.</a:t>
            </a:r>
          </a:p>
        </p:txBody>
      </p:sp>
    </p:spTree>
    <p:extLst>
      <p:ext uri="{BB962C8B-B14F-4D97-AF65-F5344CB8AC3E}">
        <p14:creationId xmlns:p14="http://schemas.microsoft.com/office/powerpoint/2010/main" val="3545496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92EB-4458-034A-9ADF-0CFA677D722C}"/>
              </a:ext>
            </a:extLst>
          </p:cNvPr>
          <p:cNvSpPr>
            <a:spLocks noGrp="1"/>
          </p:cNvSpPr>
          <p:nvPr>
            <p:ph type="title"/>
          </p:nvPr>
        </p:nvSpPr>
        <p:spPr/>
        <p:txBody>
          <a:bodyPr>
            <a:normAutofit/>
          </a:bodyPr>
          <a:lstStyle/>
          <a:p>
            <a:r>
              <a:rPr lang="en-US" sz="4000" dirty="0"/>
              <a:t>HBCUs: By the Numbers</a:t>
            </a:r>
          </a:p>
        </p:txBody>
      </p:sp>
      <p:sp>
        <p:nvSpPr>
          <p:cNvPr id="3" name="Content Placeholder 2">
            <a:extLst>
              <a:ext uri="{FF2B5EF4-FFF2-40B4-BE49-F238E27FC236}">
                <a16:creationId xmlns:a16="http://schemas.microsoft.com/office/drawing/2014/main" id="{024045D8-F4C1-2247-84E8-ABF98A1051C1}"/>
              </a:ext>
            </a:extLst>
          </p:cNvPr>
          <p:cNvSpPr>
            <a:spLocks noGrp="1"/>
          </p:cNvSpPr>
          <p:nvPr>
            <p:ph idx="1"/>
          </p:nvPr>
        </p:nvSpPr>
        <p:spPr>
          <a:xfrm>
            <a:off x="1251678" y="1389893"/>
            <a:ext cx="10178322" cy="3593591"/>
          </a:xfrm>
        </p:spPr>
        <p:txBody>
          <a:bodyPr>
            <a:normAutofit fontScale="92500" lnSpcReduction="10000"/>
          </a:bodyPr>
          <a:lstStyle/>
          <a:p>
            <a:pPr>
              <a:lnSpc>
                <a:spcPct val="100000"/>
              </a:lnSpc>
            </a:pPr>
            <a:r>
              <a:rPr lang="en-US" sz="2800" dirty="0">
                <a:solidFill>
                  <a:schemeClr val="tx1"/>
                </a:solidFill>
                <a:latin typeface="Calibri" panose="020F0502020204030204" pitchFamily="34" charset="0"/>
                <a:cs typeface="Calibri" panose="020F0502020204030204" pitchFamily="34" charset="0"/>
              </a:rPr>
              <a:t>102 accredited HBCUs, 51 public, 51 private; 3 non-accredited HBCUs </a:t>
            </a:r>
          </a:p>
          <a:p>
            <a:pPr>
              <a:lnSpc>
                <a:spcPct val="100000"/>
              </a:lnSpc>
            </a:pPr>
            <a:r>
              <a:rPr lang="en-US" sz="2800" dirty="0">
                <a:solidFill>
                  <a:schemeClr val="tx1"/>
                </a:solidFill>
                <a:latin typeface="Calibri" panose="020F0502020204030204" pitchFamily="34" charset="0"/>
                <a:cs typeface="Calibri" panose="020F0502020204030204" pitchFamily="34" charset="0"/>
              </a:rPr>
              <a:t>Enroll 8% of Black college students; 290,000 students </a:t>
            </a:r>
          </a:p>
          <a:p>
            <a:pPr>
              <a:lnSpc>
                <a:spcPct val="100000"/>
              </a:lnSpc>
            </a:pPr>
            <a:r>
              <a:rPr lang="en-US" sz="2800" dirty="0">
                <a:solidFill>
                  <a:schemeClr val="tx1"/>
                </a:solidFill>
                <a:latin typeface="Calibri" panose="020F0502020204030204" pitchFamily="34" charset="0"/>
                <a:cs typeface="Calibri" panose="020F0502020204030204" pitchFamily="34" charset="0"/>
              </a:rPr>
              <a:t>Graduate 14% of African American college students </a:t>
            </a:r>
          </a:p>
          <a:p>
            <a:pPr>
              <a:lnSpc>
                <a:spcPct val="100000"/>
              </a:lnSpc>
            </a:pPr>
            <a:r>
              <a:rPr lang="en-US" sz="2800" dirty="0">
                <a:solidFill>
                  <a:schemeClr val="tx1"/>
                </a:solidFill>
                <a:latin typeface="Calibri" panose="020F0502020204030204" pitchFamily="34" charset="0"/>
                <a:cs typeface="Calibri" panose="020F0502020204030204" pitchFamily="34" charset="0"/>
              </a:rPr>
              <a:t>HBCU Graduation rate: 35%; Black graduation rate overall 41% (overall college graduation rate is 60%) </a:t>
            </a:r>
          </a:p>
          <a:p>
            <a:pPr>
              <a:lnSpc>
                <a:spcPct val="100000"/>
              </a:lnSpc>
            </a:pPr>
            <a:r>
              <a:rPr lang="en-US" sz="2800" dirty="0">
                <a:solidFill>
                  <a:schemeClr val="tx1"/>
                </a:solidFill>
                <a:latin typeface="Calibri" panose="020F0502020204030204" pitchFamily="34" charset="0"/>
                <a:cs typeface="Calibri" panose="020F0502020204030204" pitchFamily="34" charset="0"/>
              </a:rPr>
              <a:t>Percentage of students on Pell Grants: 71% </a:t>
            </a:r>
          </a:p>
          <a:p>
            <a:pPr>
              <a:lnSpc>
                <a:spcPct val="100000"/>
              </a:lnSpc>
            </a:pPr>
            <a:r>
              <a:rPr lang="en-US" sz="2800" dirty="0">
                <a:solidFill>
                  <a:schemeClr val="tx1"/>
                </a:solidFill>
                <a:latin typeface="Calibri" panose="020F0502020204030204" pitchFamily="34" charset="0"/>
                <a:cs typeface="Calibri" panose="020F0502020204030204" pitchFamily="34" charset="0"/>
              </a:rPr>
              <a:t>Faculty diversity: 60% Black (African American, African, Caribbean); 40% non-Black</a:t>
            </a:r>
          </a:p>
          <a:p>
            <a:pPr marL="0" indent="0">
              <a:buNone/>
            </a:pPr>
            <a:endParaRPr lang="en-US" dirty="0"/>
          </a:p>
        </p:txBody>
      </p:sp>
    </p:spTree>
    <p:extLst>
      <p:ext uri="{BB962C8B-B14F-4D97-AF65-F5344CB8AC3E}">
        <p14:creationId xmlns:p14="http://schemas.microsoft.com/office/powerpoint/2010/main" val="1062937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6DAC-1AD2-7042-859E-B97AF7721B5F}"/>
              </a:ext>
            </a:extLst>
          </p:cNvPr>
          <p:cNvSpPr>
            <a:spLocks noGrp="1"/>
          </p:cNvSpPr>
          <p:nvPr>
            <p:ph type="title"/>
          </p:nvPr>
        </p:nvSpPr>
        <p:spPr/>
        <p:txBody>
          <a:bodyPr/>
          <a:lstStyle/>
          <a:p>
            <a:r>
              <a:rPr lang="en-US" dirty="0"/>
              <a:t>Questions &amp; Answers</a:t>
            </a:r>
          </a:p>
        </p:txBody>
      </p:sp>
      <p:sp>
        <p:nvSpPr>
          <p:cNvPr id="3" name="Content Placeholder 2">
            <a:extLst>
              <a:ext uri="{FF2B5EF4-FFF2-40B4-BE49-F238E27FC236}">
                <a16:creationId xmlns:a16="http://schemas.microsoft.com/office/drawing/2014/main" id="{CA6D14AC-75EB-EA46-98E2-7F7AD71BEEB0}"/>
              </a:ext>
            </a:extLst>
          </p:cNvPr>
          <p:cNvSpPr>
            <a:spLocks noGrp="1"/>
          </p:cNvSpPr>
          <p:nvPr>
            <p:ph idx="1"/>
          </p:nvPr>
        </p:nvSpPr>
        <p:spPr/>
        <p:txBody>
          <a:bodyPr/>
          <a:lstStyle/>
          <a:p>
            <a:r>
              <a:rPr lang="en-US" dirty="0"/>
              <a:t>What else would you like to know about HBCUs?</a:t>
            </a:r>
          </a:p>
        </p:txBody>
      </p:sp>
    </p:spTree>
    <p:extLst>
      <p:ext uri="{BB962C8B-B14F-4D97-AF65-F5344CB8AC3E}">
        <p14:creationId xmlns:p14="http://schemas.microsoft.com/office/powerpoint/2010/main" val="104302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EC49-BCD1-2842-AB44-6CBAEC258C88}"/>
              </a:ext>
            </a:extLst>
          </p:cNvPr>
          <p:cNvSpPr>
            <a:spLocks noGrp="1"/>
          </p:cNvSpPr>
          <p:nvPr>
            <p:ph type="title"/>
          </p:nvPr>
        </p:nvSpPr>
        <p:spPr/>
        <p:txBody>
          <a:bodyPr>
            <a:normAutofit/>
          </a:bodyPr>
          <a:lstStyle/>
          <a:p>
            <a:r>
              <a:rPr lang="en-US" sz="4000" dirty="0"/>
              <a:t>Strengths of HBCUs</a:t>
            </a:r>
          </a:p>
        </p:txBody>
      </p:sp>
      <p:sp>
        <p:nvSpPr>
          <p:cNvPr id="3" name="Content Placeholder 2">
            <a:extLst>
              <a:ext uri="{FF2B5EF4-FFF2-40B4-BE49-F238E27FC236}">
                <a16:creationId xmlns:a16="http://schemas.microsoft.com/office/drawing/2014/main" id="{3B91104D-AB74-6E4D-A959-8D38A34A1ADB}"/>
              </a:ext>
            </a:extLst>
          </p:cNvPr>
          <p:cNvSpPr>
            <a:spLocks noGrp="1"/>
          </p:cNvSpPr>
          <p:nvPr>
            <p:ph idx="1"/>
          </p:nvPr>
        </p:nvSpPr>
        <p:spPr>
          <a:xfrm>
            <a:off x="925286" y="1294410"/>
            <a:ext cx="5028210" cy="4351338"/>
          </a:xfrm>
        </p:spPr>
        <p:txBody>
          <a:bodyPr>
            <a:normAutofit fontScale="85000" lnSpcReduction="20000"/>
          </a:bodyPr>
          <a:lstStyle/>
          <a:p>
            <a:r>
              <a:rPr lang="en-US" sz="2800" dirty="0">
                <a:latin typeface="Calibri" panose="020F0502020204030204" pitchFamily="34" charset="0"/>
                <a:cs typeface="Calibri" panose="020F0502020204030204" pitchFamily="34" charset="0"/>
              </a:rPr>
              <a:t>High production of undergraduates in science</a:t>
            </a:r>
          </a:p>
          <a:p>
            <a:r>
              <a:rPr lang="en-US" sz="2800" dirty="0">
                <a:latin typeface="Calibri" panose="020F0502020204030204" pitchFamily="34" charset="0"/>
                <a:cs typeface="Calibri" panose="020F0502020204030204" pitchFamily="34" charset="0"/>
              </a:rPr>
              <a:t>High production of future graduate and professional students</a:t>
            </a:r>
          </a:p>
          <a:p>
            <a:r>
              <a:rPr lang="en-US" sz="2800" dirty="0">
                <a:latin typeface="Calibri" panose="020F0502020204030204" pitchFamily="34" charset="0"/>
                <a:cs typeface="Calibri" panose="020F0502020204030204" pitchFamily="34" charset="0"/>
              </a:rPr>
              <a:t>Safer learning environment in current national climate</a:t>
            </a:r>
          </a:p>
          <a:p>
            <a:r>
              <a:rPr lang="en-US" sz="2800" dirty="0">
                <a:latin typeface="Calibri" panose="020F0502020204030204" pitchFamily="34" charset="0"/>
                <a:cs typeface="Calibri" panose="020F0502020204030204" pitchFamily="34" charset="0"/>
              </a:rPr>
              <a:t>Same race and gender role models</a:t>
            </a:r>
          </a:p>
          <a:p>
            <a:r>
              <a:rPr lang="en-US" sz="2800" dirty="0">
                <a:latin typeface="Calibri" panose="020F0502020204030204" pitchFamily="34" charset="0"/>
                <a:cs typeface="Calibri" panose="020F0502020204030204" pitchFamily="34" charset="0"/>
              </a:rPr>
              <a:t>Tuition costs at 50% of Predominantly White Institutions</a:t>
            </a:r>
          </a:p>
          <a:p>
            <a:r>
              <a:rPr lang="en-US" sz="2800" dirty="0">
                <a:latin typeface="Calibri" panose="020F0502020204030204" pitchFamily="34" charset="0"/>
                <a:cs typeface="Calibri" panose="020F0502020204030204" pitchFamily="34" charset="0"/>
              </a:rPr>
              <a:t>Demonstrated commitment to African American success</a:t>
            </a:r>
          </a:p>
          <a:p>
            <a:pPr marL="0" indent="0">
              <a:buNone/>
            </a:pPr>
            <a:endParaRPr lang="en-US" dirty="0"/>
          </a:p>
        </p:txBody>
      </p:sp>
      <p:pic>
        <p:nvPicPr>
          <p:cNvPr id="4" name="Picture 3">
            <a:extLst>
              <a:ext uri="{FF2B5EF4-FFF2-40B4-BE49-F238E27FC236}">
                <a16:creationId xmlns:a16="http://schemas.microsoft.com/office/drawing/2014/main" id="{4EFED42E-1B8B-414C-9965-EAAD2EA79B5F}"/>
              </a:ext>
            </a:extLst>
          </p:cNvPr>
          <p:cNvPicPr>
            <a:picLocks noChangeAspect="1"/>
          </p:cNvPicPr>
          <p:nvPr/>
        </p:nvPicPr>
        <p:blipFill>
          <a:blip r:embed="rId2"/>
          <a:stretch>
            <a:fillRect/>
          </a:stretch>
        </p:blipFill>
        <p:spPr>
          <a:xfrm>
            <a:off x="5953496" y="1501380"/>
            <a:ext cx="5779325" cy="3482104"/>
          </a:xfrm>
          <a:prstGeom prst="rect">
            <a:avLst/>
          </a:prstGeom>
        </p:spPr>
      </p:pic>
    </p:spTree>
    <p:extLst>
      <p:ext uri="{BB962C8B-B14F-4D97-AF65-F5344CB8AC3E}">
        <p14:creationId xmlns:p14="http://schemas.microsoft.com/office/powerpoint/2010/main" val="288434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Research Aims &amp; Data</a:t>
            </a:r>
          </a:p>
        </p:txBody>
      </p:sp>
      <p:sp>
        <p:nvSpPr>
          <p:cNvPr id="5" name="Text Placeholder 4"/>
          <p:cNvSpPr>
            <a:spLocks noGrp="1"/>
          </p:cNvSpPr>
          <p:nvPr>
            <p:ph type="body" idx="1"/>
          </p:nvPr>
        </p:nvSpPr>
        <p:spPr>
          <a:xfrm>
            <a:off x="1251678" y="1564736"/>
            <a:ext cx="4800600" cy="632529"/>
          </a:xfrm>
        </p:spPr>
        <p:txBody>
          <a:bodyPr/>
          <a:lstStyle/>
          <a:p>
            <a:r>
              <a:rPr lang="en-US" dirty="0"/>
              <a:t>Research Aims</a:t>
            </a:r>
          </a:p>
        </p:txBody>
      </p:sp>
      <p:sp>
        <p:nvSpPr>
          <p:cNvPr id="3" name="Content Placeholder 2"/>
          <p:cNvSpPr>
            <a:spLocks noGrp="1"/>
          </p:cNvSpPr>
          <p:nvPr>
            <p:ph sz="half" idx="2"/>
          </p:nvPr>
        </p:nvSpPr>
        <p:spPr>
          <a:xfrm>
            <a:off x="1257300" y="2197265"/>
            <a:ext cx="4800600" cy="4660735"/>
          </a:xfrm>
        </p:spPr>
        <p:txBody>
          <a:bodyPr>
            <a:normAutofit/>
          </a:bodyPr>
          <a:lstStyle/>
          <a:p>
            <a:r>
              <a:rPr lang="en-US" dirty="0"/>
              <a:t>(1) Examine the intergenerational income mobility experienced by students who recently attended Historically Black Colleges and Universities (HBCUs) and Predominantly White Institutions (PWIs)</a:t>
            </a:r>
          </a:p>
          <a:p>
            <a:endParaRPr lang="en-US" dirty="0"/>
          </a:p>
          <a:p>
            <a:r>
              <a:rPr lang="en-US" dirty="0"/>
              <a:t>(2) Examine variation across HBCUs, including on such measures as upward mobility into the top fifth of income earners. </a:t>
            </a:r>
          </a:p>
        </p:txBody>
      </p:sp>
      <p:sp>
        <p:nvSpPr>
          <p:cNvPr id="6" name="Text Placeholder 5"/>
          <p:cNvSpPr>
            <a:spLocks noGrp="1"/>
          </p:cNvSpPr>
          <p:nvPr>
            <p:ph type="body" sz="quarter" idx="3"/>
          </p:nvPr>
        </p:nvSpPr>
        <p:spPr>
          <a:xfrm>
            <a:off x="6633864" y="1564736"/>
            <a:ext cx="4800600" cy="632529"/>
          </a:xfrm>
        </p:spPr>
        <p:txBody>
          <a:bodyPr/>
          <a:lstStyle/>
          <a:p>
            <a:r>
              <a:rPr lang="en-US" dirty="0"/>
              <a:t>Opportunity Insights Data</a:t>
            </a:r>
          </a:p>
        </p:txBody>
      </p:sp>
      <p:sp>
        <p:nvSpPr>
          <p:cNvPr id="7" name="Content Placeholder 6"/>
          <p:cNvSpPr>
            <a:spLocks noGrp="1"/>
          </p:cNvSpPr>
          <p:nvPr>
            <p:ph sz="quarter" idx="4"/>
          </p:nvPr>
        </p:nvSpPr>
        <p:spPr>
          <a:xfrm>
            <a:off x="6633864" y="2197265"/>
            <a:ext cx="4800600" cy="4660735"/>
          </a:xfrm>
        </p:spPr>
        <p:txBody>
          <a:bodyPr/>
          <a:lstStyle/>
          <a:p>
            <a:r>
              <a:rPr lang="en-US" dirty="0"/>
              <a:t>Internal Revenue Service</a:t>
            </a:r>
          </a:p>
          <a:p>
            <a:pPr lvl="1"/>
            <a:r>
              <a:rPr lang="en-US" dirty="0"/>
              <a:t>Parent and children’s income, aggregated by postsecondary institution and birth year</a:t>
            </a:r>
          </a:p>
          <a:p>
            <a:pPr lvl="1"/>
            <a:endParaRPr lang="en-US" dirty="0"/>
          </a:p>
          <a:p>
            <a:r>
              <a:rPr lang="en-US" dirty="0"/>
              <a:t>National Center for Education Statistics</a:t>
            </a:r>
          </a:p>
          <a:p>
            <a:pPr lvl="1"/>
            <a:r>
              <a:rPr lang="en-US" dirty="0"/>
              <a:t>Postsecondary characteristics from the Integrated Postsecondary Education Data System (IPEDS)</a:t>
            </a:r>
          </a:p>
        </p:txBody>
      </p:sp>
    </p:spTree>
    <p:extLst>
      <p:ext uri="{BB962C8B-B14F-4D97-AF65-F5344CB8AC3E}">
        <p14:creationId xmlns:p14="http://schemas.microsoft.com/office/powerpoint/2010/main" val="107994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BCU Map.pdf"/>
          <p:cNvPicPr>
            <a:picLocks noGrp="1" noChangeAspect="1"/>
          </p:cNvPicPr>
          <p:nvPr>
            <p:ph idx="1"/>
          </p:nvPr>
        </p:nvPicPr>
        <p:blipFill rotWithShape="1">
          <a:blip r:embed="rId2">
            <a:extLst>
              <a:ext uri="{28A0092B-C50C-407E-A947-70E740481C1C}">
                <a14:useLocalDpi xmlns:a14="http://schemas.microsoft.com/office/drawing/2010/main" val="0"/>
              </a:ext>
            </a:extLst>
          </a:blip>
          <a:srcRect l="-415" r="-1089"/>
          <a:stretch/>
        </p:blipFill>
        <p:spPr>
          <a:xfrm>
            <a:off x="3506744" y="0"/>
            <a:ext cx="5662114" cy="7218842"/>
          </a:xfrm>
        </p:spPr>
      </p:pic>
    </p:spTree>
    <p:extLst>
      <p:ext uri="{BB962C8B-B14F-4D97-AF65-F5344CB8AC3E}">
        <p14:creationId xmlns:p14="http://schemas.microsoft.com/office/powerpoint/2010/main" val="423360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913058716"/>
              </p:ext>
            </p:extLst>
          </p:nvPr>
        </p:nvGraphicFramePr>
        <p:xfrm>
          <a:off x="996950" y="211138"/>
          <a:ext cx="10825163" cy="5556250"/>
        </p:xfrm>
        <a:graphic>
          <a:graphicData uri="http://schemas.openxmlformats.org/presentationml/2006/ole">
            <mc:AlternateContent xmlns:mc="http://schemas.openxmlformats.org/markup-compatibility/2006">
              <mc:Choice xmlns:v="urn:schemas-microsoft-com:vml" Requires="v">
                <p:oleObj spid="_x0000_s1043" name="Document" r:id="rId3" imgW="7175500" imgH="3683000" progId="Word.Document.12">
                  <p:embed/>
                </p:oleObj>
              </mc:Choice>
              <mc:Fallback>
                <p:oleObj name="Document" r:id="rId3" imgW="7175500" imgH="3683000" progId="Word.Document.12">
                  <p:embed/>
                  <p:pic>
                    <p:nvPicPr>
                      <p:cNvPr id="0" name=""/>
                      <p:cNvPicPr/>
                      <p:nvPr/>
                    </p:nvPicPr>
                    <p:blipFill>
                      <a:blip r:embed="rId4"/>
                      <a:stretch>
                        <a:fillRect/>
                      </a:stretch>
                    </p:blipFill>
                    <p:spPr>
                      <a:xfrm>
                        <a:off x="996950" y="211138"/>
                        <a:ext cx="10825163" cy="5556250"/>
                      </a:xfrm>
                      <a:prstGeom prst="rect">
                        <a:avLst/>
                      </a:prstGeom>
                    </p:spPr>
                  </p:pic>
                </p:oleObj>
              </mc:Fallback>
            </mc:AlternateContent>
          </a:graphicData>
        </a:graphic>
      </p:graphicFrame>
    </p:spTree>
    <p:extLst>
      <p:ext uri="{BB962C8B-B14F-4D97-AF65-F5344CB8AC3E}">
        <p14:creationId xmlns:p14="http://schemas.microsoft.com/office/powerpoint/2010/main" val="2674262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a:t>Terminology</a:t>
            </a:r>
          </a:p>
        </p:txBody>
      </p:sp>
      <p:sp>
        <p:nvSpPr>
          <p:cNvPr id="13" name="Text Placeholder 12"/>
          <p:cNvSpPr>
            <a:spLocks noGrp="1"/>
          </p:cNvSpPr>
          <p:nvPr>
            <p:ph type="body" idx="1"/>
          </p:nvPr>
        </p:nvSpPr>
        <p:spPr>
          <a:xfrm>
            <a:off x="1251678" y="1827452"/>
            <a:ext cx="4800600" cy="632529"/>
          </a:xfrm>
        </p:spPr>
        <p:txBody>
          <a:bodyPr/>
          <a:lstStyle/>
          <a:p>
            <a:r>
              <a:rPr lang="en-US" dirty="0"/>
              <a:t>Income Quintiles</a:t>
            </a:r>
          </a:p>
        </p:txBody>
      </p:sp>
      <p:sp>
        <p:nvSpPr>
          <p:cNvPr id="8" name="Content Placeholder 7"/>
          <p:cNvSpPr>
            <a:spLocks noGrp="1"/>
          </p:cNvSpPr>
          <p:nvPr>
            <p:ph sz="half" idx="2"/>
          </p:nvPr>
        </p:nvSpPr>
        <p:spPr>
          <a:xfrm>
            <a:off x="1257300" y="2580706"/>
            <a:ext cx="4800600" cy="4277293"/>
          </a:xfrm>
        </p:spPr>
        <p:txBody>
          <a:bodyPr>
            <a:normAutofit/>
          </a:bodyPr>
          <a:lstStyle/>
          <a:p>
            <a:r>
              <a:rPr lang="en-US" dirty="0"/>
              <a:t>1</a:t>
            </a:r>
            <a:r>
              <a:rPr lang="en-US" baseline="30000" dirty="0"/>
              <a:t>st:</a:t>
            </a:r>
            <a:r>
              <a:rPr lang="en-US" dirty="0"/>
              <a:t> Bottom Quintile. Bottom 20%.</a:t>
            </a:r>
          </a:p>
          <a:p>
            <a:pPr marL="0" indent="0">
              <a:buNone/>
            </a:pPr>
            <a:endParaRPr lang="en-US" dirty="0"/>
          </a:p>
          <a:p>
            <a:r>
              <a:rPr lang="en-US" dirty="0"/>
              <a:t>2</a:t>
            </a:r>
            <a:r>
              <a:rPr lang="en-US" baseline="30000" dirty="0"/>
              <a:t>nd:</a:t>
            </a:r>
            <a:r>
              <a:rPr lang="en-US" dirty="0"/>
              <a:t> Lower-Income.</a:t>
            </a:r>
          </a:p>
          <a:p>
            <a:pPr marL="0" indent="0">
              <a:buNone/>
            </a:pPr>
            <a:endParaRPr lang="en-US" dirty="0"/>
          </a:p>
          <a:p>
            <a:r>
              <a:rPr lang="en-US" dirty="0"/>
              <a:t>3</a:t>
            </a:r>
            <a:r>
              <a:rPr lang="en-US" baseline="30000" dirty="0"/>
              <a:t>rd:</a:t>
            </a:r>
            <a:r>
              <a:rPr lang="en-US" dirty="0"/>
              <a:t> Middle Class.</a:t>
            </a:r>
          </a:p>
          <a:p>
            <a:pPr marL="0" indent="0">
              <a:buNone/>
            </a:pPr>
            <a:endParaRPr lang="en-US" dirty="0"/>
          </a:p>
          <a:p>
            <a:r>
              <a:rPr lang="en-US" dirty="0"/>
              <a:t>4</a:t>
            </a:r>
            <a:r>
              <a:rPr lang="en-US" baseline="30000" dirty="0"/>
              <a:t>th:</a:t>
            </a:r>
            <a:r>
              <a:rPr lang="en-US" dirty="0"/>
              <a:t> Upper-Middle</a:t>
            </a:r>
          </a:p>
          <a:p>
            <a:pPr marL="0" indent="0">
              <a:buNone/>
            </a:pPr>
            <a:endParaRPr lang="en-US" dirty="0"/>
          </a:p>
          <a:p>
            <a:r>
              <a:rPr lang="en-US" dirty="0"/>
              <a:t>5</a:t>
            </a:r>
            <a:r>
              <a:rPr lang="en-US" baseline="30000" dirty="0"/>
              <a:t>th:</a:t>
            </a:r>
            <a:r>
              <a:rPr lang="en-US" dirty="0"/>
              <a:t>  Top Quintile. Top 20%. Affluent. High-income</a:t>
            </a:r>
          </a:p>
        </p:txBody>
      </p:sp>
      <p:sp>
        <p:nvSpPr>
          <p:cNvPr id="14" name="Text Placeholder 13"/>
          <p:cNvSpPr>
            <a:spLocks noGrp="1"/>
          </p:cNvSpPr>
          <p:nvPr>
            <p:ph type="body" sz="quarter" idx="3"/>
          </p:nvPr>
        </p:nvSpPr>
        <p:spPr>
          <a:xfrm>
            <a:off x="6633864" y="1827452"/>
            <a:ext cx="4800600" cy="632529"/>
          </a:xfrm>
        </p:spPr>
        <p:txBody>
          <a:bodyPr/>
          <a:lstStyle/>
          <a:p>
            <a:r>
              <a:rPr lang="en-US" dirty="0"/>
              <a:t>Intergenerational Income Mobility</a:t>
            </a:r>
          </a:p>
        </p:txBody>
      </p:sp>
      <p:sp>
        <p:nvSpPr>
          <p:cNvPr id="12" name="Content Placeholder 11"/>
          <p:cNvSpPr>
            <a:spLocks noGrp="1"/>
          </p:cNvSpPr>
          <p:nvPr>
            <p:ph sz="quarter" idx="4"/>
          </p:nvPr>
        </p:nvSpPr>
        <p:spPr>
          <a:xfrm>
            <a:off x="6633864" y="2580706"/>
            <a:ext cx="4957278" cy="4277293"/>
          </a:xfrm>
        </p:spPr>
        <p:txBody>
          <a:bodyPr>
            <a:normAutofit/>
          </a:bodyPr>
          <a:lstStyle/>
          <a:p>
            <a:r>
              <a:rPr lang="en-US" dirty="0"/>
              <a:t>‘Mobility Rate’ – the joint probability</a:t>
            </a:r>
          </a:p>
          <a:p>
            <a:pPr lvl="1"/>
            <a:r>
              <a:rPr lang="en-US" dirty="0"/>
              <a:t>A holistic picture of the full mobility matrix</a:t>
            </a:r>
          </a:p>
          <a:p>
            <a:pPr marL="0" indent="0">
              <a:buNone/>
            </a:pPr>
            <a:endParaRPr lang="en-US" dirty="0"/>
          </a:p>
          <a:p>
            <a:r>
              <a:rPr lang="en-US" dirty="0"/>
              <a:t>‘Success Rate’ – the conditional probability</a:t>
            </a:r>
          </a:p>
          <a:p>
            <a:pPr lvl="1"/>
            <a:r>
              <a:rPr lang="en-US" dirty="0"/>
              <a:t>Income mobility of students accounting for their origin</a:t>
            </a:r>
          </a:p>
        </p:txBody>
      </p:sp>
    </p:spTree>
    <p:extLst>
      <p:ext uri="{BB962C8B-B14F-4D97-AF65-F5344CB8AC3E}">
        <p14:creationId xmlns:p14="http://schemas.microsoft.com/office/powerpoint/2010/main" val="268852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EB0A-E139-2F48-ADA5-A4886B4256E8}"/>
              </a:ext>
            </a:extLst>
          </p:cNvPr>
          <p:cNvSpPr>
            <a:spLocks noGrp="1"/>
          </p:cNvSpPr>
          <p:nvPr>
            <p:ph type="title"/>
          </p:nvPr>
        </p:nvSpPr>
        <p:spPr/>
        <p:txBody>
          <a:bodyPr>
            <a:normAutofit/>
          </a:bodyPr>
          <a:lstStyle/>
          <a:p>
            <a:r>
              <a:rPr lang="en-US" sz="4000" dirty="0"/>
              <a:t>Economic Mobility Highlights</a:t>
            </a:r>
          </a:p>
        </p:txBody>
      </p:sp>
      <p:sp>
        <p:nvSpPr>
          <p:cNvPr id="3" name="Content Placeholder 2">
            <a:extLst>
              <a:ext uri="{FF2B5EF4-FFF2-40B4-BE49-F238E27FC236}">
                <a16:creationId xmlns:a16="http://schemas.microsoft.com/office/drawing/2014/main" id="{09B00BA3-9B10-1044-9311-3B49B2D33D50}"/>
              </a:ext>
            </a:extLst>
          </p:cNvPr>
          <p:cNvSpPr>
            <a:spLocks noGrp="1"/>
          </p:cNvSpPr>
          <p:nvPr>
            <p:ph idx="1"/>
          </p:nvPr>
        </p:nvSpPr>
        <p:spPr>
          <a:xfrm>
            <a:off x="1251678" y="1221701"/>
            <a:ext cx="10178322" cy="5636299"/>
          </a:xfrm>
        </p:spPr>
        <p:txBody>
          <a:bodyPr>
            <a:normAutofit fontScale="92500" lnSpcReduction="10000"/>
          </a:bodyPr>
          <a:lstStyle/>
          <a:p>
            <a:r>
              <a:rPr lang="en-US" sz="2400" dirty="0"/>
              <a:t>HBCUs enroll far more low-income students than PWIs.</a:t>
            </a:r>
          </a:p>
          <a:p>
            <a:endParaRPr lang="en-US" sz="1400" dirty="0"/>
          </a:p>
          <a:p>
            <a:r>
              <a:rPr lang="en-US" sz="2400" dirty="0"/>
              <a:t>More students experience upward mobility at HBCUs than at PWIs.</a:t>
            </a:r>
          </a:p>
          <a:p>
            <a:endParaRPr lang="en-US" sz="1400" dirty="0"/>
          </a:p>
          <a:p>
            <a:r>
              <a:rPr lang="en-US" sz="2400" dirty="0"/>
              <a:t>Nearly 70% of students at HBCUs attain at least middle-class incomes.</a:t>
            </a:r>
          </a:p>
          <a:p>
            <a:endParaRPr lang="en-US" sz="1400" dirty="0"/>
          </a:p>
          <a:p>
            <a:r>
              <a:rPr lang="en-US" sz="2400" dirty="0"/>
              <a:t>Two-thirds of low-income students at HBCUs end up in at least the middle class.</a:t>
            </a:r>
          </a:p>
          <a:p>
            <a:endParaRPr lang="en-US" sz="1400" dirty="0"/>
          </a:p>
          <a:p>
            <a:r>
              <a:rPr lang="en-US" sz="2600" dirty="0"/>
              <a:t>There is less downward mobility at HBCUs than at PWIs.</a:t>
            </a:r>
          </a:p>
          <a:p>
            <a:endParaRPr lang="en-US" sz="1400" dirty="0"/>
          </a:p>
          <a:p>
            <a:r>
              <a:rPr lang="en-US" sz="2400" dirty="0"/>
              <a:t>HBCUs like Xavier University of Louisiana, Dillard University, and Tuskegee University are doing a particularly good job fostering upward mobility for their  students.</a:t>
            </a:r>
          </a:p>
          <a:p>
            <a:endParaRPr lang="en-US" sz="1400" dirty="0"/>
          </a:p>
          <a:p>
            <a:r>
              <a:rPr lang="en-US" sz="2400" dirty="0"/>
              <a:t>Children of affluent parents who attended PWIs were 50% more likely to stay affluent than children of affluent parents who attended HBCUs.</a:t>
            </a:r>
          </a:p>
          <a:p>
            <a:pPr marL="0" indent="0">
              <a:buNone/>
            </a:pPr>
            <a:endParaRPr lang="en-US" dirty="0"/>
          </a:p>
        </p:txBody>
      </p:sp>
    </p:spTree>
    <p:extLst>
      <p:ext uri="{BB962C8B-B14F-4D97-AF65-F5344CB8AC3E}">
        <p14:creationId xmlns:p14="http://schemas.microsoft.com/office/powerpoint/2010/main" val="299467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98DD-8331-9C44-AFB9-37DE3A46CF51}"/>
              </a:ext>
            </a:extLst>
          </p:cNvPr>
          <p:cNvSpPr>
            <a:spLocks noGrp="1"/>
          </p:cNvSpPr>
          <p:nvPr>
            <p:ph type="title"/>
          </p:nvPr>
        </p:nvSpPr>
        <p:spPr>
          <a:xfrm>
            <a:off x="1251678" y="382385"/>
            <a:ext cx="9883960" cy="1183368"/>
          </a:xfrm>
        </p:spPr>
        <p:txBody>
          <a:bodyPr>
            <a:noAutofit/>
          </a:bodyPr>
          <a:lstStyle/>
          <a:p>
            <a:pPr marL="457200" lvl="0" indent="-457200"/>
            <a:r>
              <a:rPr lang="en-US" sz="4000" dirty="0"/>
              <a:t>HBCUs enroll far more low income students than PWIs.</a:t>
            </a:r>
          </a:p>
        </p:txBody>
      </p:sp>
      <p:pic>
        <p:nvPicPr>
          <p:cNvPr id="10" name="Picture 9" descr="Table 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787" y="1793311"/>
            <a:ext cx="6778953" cy="5000389"/>
          </a:xfrm>
          <a:prstGeom prst="rect">
            <a:avLst/>
          </a:prstGeom>
        </p:spPr>
      </p:pic>
    </p:spTree>
    <p:extLst>
      <p:ext uri="{BB962C8B-B14F-4D97-AF65-F5344CB8AC3E}">
        <p14:creationId xmlns:p14="http://schemas.microsoft.com/office/powerpoint/2010/main" val="133409426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{1D145C63-4D34-6548-B968-D64F28F5AA16}tf10001071</Template>
  <TotalTime>317</TotalTime>
  <Words>1206</Words>
  <Application>Microsoft Macintosh PowerPoint</Application>
  <PresentationFormat>Widescreen</PresentationFormat>
  <Paragraphs>107</Paragraphs>
  <Slides>20</Slides>
  <Notes>6</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Gill Sans MT</vt:lpstr>
      <vt:lpstr>Impact</vt:lpstr>
      <vt:lpstr>Badge</vt:lpstr>
      <vt:lpstr>Document</vt:lpstr>
      <vt:lpstr>Moving Onward &amp; Upward: Income Mobility and Historically Black Colleges and Universities</vt:lpstr>
      <vt:lpstr>HBCUs: By the Numbers</vt:lpstr>
      <vt:lpstr>Strengths of HBCUs</vt:lpstr>
      <vt:lpstr>Research Aims &amp; Data</vt:lpstr>
      <vt:lpstr>PowerPoint Presentation</vt:lpstr>
      <vt:lpstr>PowerPoint Presentation</vt:lpstr>
      <vt:lpstr>Terminology</vt:lpstr>
      <vt:lpstr>Economic Mobility Highlights</vt:lpstr>
      <vt:lpstr>HBCUs enroll far more low income students than PWIs.</vt:lpstr>
      <vt:lpstr>More students experience upward mobility at HBCUs than at PWIs</vt:lpstr>
      <vt:lpstr>Two-thirds of low-income students at HBCUs end up in at least the middle class.</vt:lpstr>
      <vt:lpstr>There is less downward mobility at HBCUs than at PWIs.</vt:lpstr>
      <vt:lpstr>Highlighting Specific HBCUS (1)</vt:lpstr>
      <vt:lpstr>Highlighting Specific HBCUS (2)</vt:lpstr>
      <vt:lpstr>Privilege Perpetuation</vt:lpstr>
      <vt:lpstr>Review of Key Findings</vt:lpstr>
      <vt:lpstr>Concluding Thoughts &amp; Questions</vt:lpstr>
      <vt:lpstr>Nearly 70% of students at HBCUs attain at least middle-class incomes.</vt:lpstr>
      <vt:lpstr>HBCU Lessons for All Colleges &amp; Universities</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 Nathenson &amp; Marybeth Gasman</dc:title>
  <dc:creator>Microsoft Office User</dc:creator>
  <cp:lastModifiedBy>Microsoft Office User</cp:lastModifiedBy>
  <cp:revision>28</cp:revision>
  <dcterms:created xsi:type="dcterms:W3CDTF">2020-01-02T18:05:28Z</dcterms:created>
  <dcterms:modified xsi:type="dcterms:W3CDTF">2020-01-20T19:35:51Z</dcterms:modified>
</cp:coreProperties>
</file>